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7" r:id="rId1"/>
    <p:sldMasterId id="2147483693" r:id="rId2"/>
  </p:sldMasterIdLst>
  <p:notesMasterIdLst>
    <p:notesMasterId r:id="rId55"/>
  </p:notesMasterIdLst>
  <p:handoutMasterIdLst>
    <p:handoutMasterId r:id="rId56"/>
  </p:handoutMasterIdLst>
  <p:sldIdLst>
    <p:sldId id="1297" r:id="rId3"/>
    <p:sldId id="1330" r:id="rId4"/>
    <p:sldId id="1332" r:id="rId5"/>
    <p:sldId id="1333" r:id="rId6"/>
    <p:sldId id="1334" r:id="rId7"/>
    <p:sldId id="1335" r:id="rId8"/>
    <p:sldId id="1340" r:id="rId9"/>
    <p:sldId id="1341" r:id="rId10"/>
    <p:sldId id="1342" r:id="rId11"/>
    <p:sldId id="1343" r:id="rId12"/>
    <p:sldId id="1344" r:id="rId13"/>
    <p:sldId id="1337" r:id="rId14"/>
    <p:sldId id="1345" r:id="rId15"/>
    <p:sldId id="1331" r:id="rId16"/>
    <p:sldId id="1298" r:id="rId17"/>
    <p:sldId id="1325" r:id="rId18"/>
    <p:sldId id="1280" r:id="rId19"/>
    <p:sldId id="1281" r:id="rId20"/>
    <p:sldId id="1301" r:id="rId21"/>
    <p:sldId id="1313" r:id="rId22"/>
    <p:sldId id="1314" r:id="rId23"/>
    <p:sldId id="1317" r:id="rId24"/>
    <p:sldId id="1324" r:id="rId25"/>
    <p:sldId id="1282" r:id="rId26"/>
    <p:sldId id="1284" r:id="rId27"/>
    <p:sldId id="1283" r:id="rId28"/>
    <p:sldId id="1286" r:id="rId29"/>
    <p:sldId id="1287" r:id="rId30"/>
    <p:sldId id="1288" r:id="rId31"/>
    <p:sldId id="1289" r:id="rId32"/>
    <p:sldId id="1290" r:id="rId33"/>
    <p:sldId id="1291" r:id="rId34"/>
    <p:sldId id="1299" r:id="rId35"/>
    <p:sldId id="1300" r:id="rId36"/>
    <p:sldId id="1278" r:id="rId37"/>
    <p:sldId id="1292" r:id="rId38"/>
    <p:sldId id="1293" r:id="rId39"/>
    <p:sldId id="1329" r:id="rId40"/>
    <p:sldId id="1328" r:id="rId41"/>
    <p:sldId id="1294" r:id="rId42"/>
    <p:sldId id="1208" r:id="rId43"/>
    <p:sldId id="1213" r:id="rId44"/>
    <p:sldId id="1318" r:id="rId45"/>
    <p:sldId id="1210" r:id="rId46"/>
    <p:sldId id="1211" r:id="rId47"/>
    <p:sldId id="1221" r:id="rId48"/>
    <p:sldId id="1319" r:id="rId49"/>
    <p:sldId id="1320" r:id="rId50"/>
    <p:sldId id="1321" r:id="rId51"/>
    <p:sldId id="1322" r:id="rId52"/>
    <p:sldId id="1323" r:id="rId53"/>
    <p:sldId id="1074" r:id="rId54"/>
  </p:sldIdLst>
  <p:sldSz cx="12746038"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6C5B206-F626-4C21-8584-F7F1EC8ADB49}">
          <p14:sldIdLst>
            <p14:sldId id="1297"/>
          </p14:sldIdLst>
        </p14:section>
        <p14:section name="Untitled Section" id="{5D6C74C0-FEFE-4915-8ED8-9C967E8BADA0}">
          <p14:sldIdLst>
            <p14:sldId id="1330"/>
            <p14:sldId id="1332"/>
            <p14:sldId id="1333"/>
            <p14:sldId id="1334"/>
            <p14:sldId id="1335"/>
            <p14:sldId id="1340"/>
            <p14:sldId id="1341"/>
            <p14:sldId id="1342"/>
            <p14:sldId id="1343"/>
            <p14:sldId id="1344"/>
            <p14:sldId id="1337"/>
            <p14:sldId id="1345"/>
            <p14:sldId id="1331"/>
            <p14:sldId id="1298"/>
            <p14:sldId id="1325"/>
            <p14:sldId id="1280"/>
            <p14:sldId id="1281"/>
            <p14:sldId id="1301"/>
            <p14:sldId id="1313"/>
            <p14:sldId id="1314"/>
            <p14:sldId id="1317"/>
            <p14:sldId id="1324"/>
            <p14:sldId id="1282"/>
            <p14:sldId id="1284"/>
            <p14:sldId id="1283"/>
            <p14:sldId id="1286"/>
            <p14:sldId id="1287"/>
            <p14:sldId id="1288"/>
            <p14:sldId id="1289"/>
            <p14:sldId id="1290"/>
            <p14:sldId id="1291"/>
            <p14:sldId id="1299"/>
            <p14:sldId id="1300"/>
            <p14:sldId id="1278"/>
            <p14:sldId id="1292"/>
            <p14:sldId id="1293"/>
            <p14:sldId id="1329"/>
            <p14:sldId id="1328"/>
            <p14:sldId id="1294"/>
            <p14:sldId id="1208"/>
            <p14:sldId id="1213"/>
            <p14:sldId id="1318"/>
            <p14:sldId id="1210"/>
            <p14:sldId id="1211"/>
            <p14:sldId id="1221"/>
            <p14:sldId id="1319"/>
            <p14:sldId id="1320"/>
            <p14:sldId id="1321"/>
            <p14:sldId id="1322"/>
            <p14:sldId id="1323"/>
          </p14:sldIdLst>
        </p14:section>
        <p14:section name="Untitled Section" id="{75DCF9BF-9511-48BF-8D05-E215D9F904E9}">
          <p14:sldIdLst>
            <p14:sldId id="1074"/>
          </p14:sldIdLst>
        </p14:section>
      </p14:sectionLst>
    </p:ext>
    <p:ext uri="{EFAFB233-063F-42B5-8137-9DF3F51BA10A}">
      <p15:sldGuideLst xmlns:p15="http://schemas.microsoft.com/office/powerpoint/2012/main" xmlns="">
        <p15:guide id="1" orient="horz" pos="2160">
          <p15:clr>
            <a:srgbClr val="A4A3A4"/>
          </p15:clr>
        </p15:guide>
        <p15:guide id="2" pos="4015">
          <p15:clr>
            <a:srgbClr val="A4A3A4"/>
          </p15:clr>
        </p15:guide>
        <p15:guide id="3" orient="horz" pos="22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2" clrIdx="0">
    <p:extLst>
      <p:ext uri="{19B8F6BF-5375-455C-9EA6-DF929625EA0E}">
        <p15:presenceInfo xmlns:p15="http://schemas.microsoft.com/office/powerpoint/2012/main" xmlns="" userId="user" providerId="None"/>
      </p:ext>
    </p:extLst>
  </p:cmAuthor>
  <p:cmAuthor id="2" name="Ravi" initials="R"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611" autoAdjust="0"/>
    <p:restoredTop sz="86477" autoAdjust="0"/>
  </p:normalViewPr>
  <p:slideViewPr>
    <p:cSldViewPr snapToGrid="0">
      <p:cViewPr varScale="1">
        <p:scale>
          <a:sx n="56" d="100"/>
          <a:sy n="56" d="100"/>
        </p:scale>
        <p:origin x="-90" y="-426"/>
      </p:cViewPr>
      <p:guideLst>
        <p:guide orient="horz" pos="2160"/>
        <p:guide orient="horz" pos="2260"/>
        <p:guide pos="4015"/>
      </p:guideLst>
    </p:cSldViewPr>
  </p:slideViewPr>
  <p:outlineViewPr>
    <p:cViewPr>
      <p:scale>
        <a:sx n="33" d="100"/>
        <a:sy n="33" d="100"/>
      </p:scale>
      <p:origin x="60" y="5085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6" d="100"/>
          <a:sy n="56" d="100"/>
        </p:scale>
        <p:origin x="-186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2-06-20T14:50:34.567" idx="1">
    <p:pos x="10" y="10"/>
    <p:text>PPT</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068ED9A-82A8-488B-A87E-D67C2375B905}" type="datetimeFigureOut">
              <a:rPr lang="en-US" smtClean="0"/>
              <a:t>6/20/2022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DFCEEE7-1F92-4B79-A6F8-BB74331CE4AB}" type="slidenum">
              <a:rPr lang="en-US" smtClean="0"/>
              <a:t>‹#›</a:t>
            </a:fld>
            <a:endParaRPr lang="en-US"/>
          </a:p>
        </p:txBody>
      </p:sp>
    </p:spTree>
    <p:extLst>
      <p:ext uri="{BB962C8B-B14F-4D97-AF65-F5344CB8AC3E}">
        <p14:creationId xmlns:p14="http://schemas.microsoft.com/office/powerpoint/2010/main" val="895181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60EA43-C4D5-40BB-ABA6-FEABC6C5D5BB}" type="datetimeFigureOut">
              <a:rPr lang="en-IN" smtClean="0"/>
              <a:pPr/>
              <a:t>20-06-2022</a:t>
            </a:fld>
            <a:endParaRPr lang="en-IN"/>
          </a:p>
        </p:txBody>
      </p:sp>
      <p:sp>
        <p:nvSpPr>
          <p:cNvPr id="4" name="Slide Image Placeholder 3"/>
          <p:cNvSpPr>
            <a:spLocks noGrp="1" noRot="1" noChangeAspect="1"/>
          </p:cNvSpPr>
          <p:nvPr>
            <p:ph type="sldImg" idx="2"/>
          </p:nvPr>
        </p:nvSpPr>
        <p:spPr>
          <a:xfrm>
            <a:off x="242888" y="685800"/>
            <a:ext cx="6372225"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DF430A-0FC4-41E5-BC14-C6C57034CB1D}" type="slidenum">
              <a:rPr lang="en-IN" smtClean="0"/>
              <a:pPr/>
              <a:t>‹#›</a:t>
            </a:fld>
            <a:endParaRPr lang="en-IN"/>
          </a:p>
        </p:txBody>
      </p:sp>
    </p:spTree>
    <p:extLst>
      <p:ext uri="{BB962C8B-B14F-4D97-AF65-F5344CB8AC3E}">
        <p14:creationId xmlns:p14="http://schemas.microsoft.com/office/powerpoint/2010/main" val="3552530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685800"/>
            <a:ext cx="63722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DF430A-0FC4-41E5-BC14-C6C57034CB1D}" type="slidenum">
              <a:rPr lang="en-IN" smtClean="0"/>
              <a:pPr/>
              <a:t>1</a:t>
            </a:fld>
            <a:endParaRPr lang="en-IN"/>
          </a:p>
        </p:txBody>
      </p:sp>
    </p:spTree>
    <p:extLst>
      <p:ext uri="{BB962C8B-B14F-4D97-AF65-F5344CB8AC3E}">
        <p14:creationId xmlns:p14="http://schemas.microsoft.com/office/powerpoint/2010/main" val="1334727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685800"/>
            <a:ext cx="63722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DF430A-0FC4-41E5-BC14-C6C57034CB1D}" type="slidenum">
              <a:rPr lang="en-IN" smtClean="0"/>
              <a:pPr/>
              <a:t>2</a:t>
            </a:fld>
            <a:endParaRPr lang="en-IN"/>
          </a:p>
        </p:txBody>
      </p:sp>
    </p:spTree>
    <p:extLst>
      <p:ext uri="{BB962C8B-B14F-4D97-AF65-F5344CB8AC3E}">
        <p14:creationId xmlns:p14="http://schemas.microsoft.com/office/powerpoint/2010/main" val="874702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685800"/>
            <a:ext cx="63722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DF430A-0FC4-41E5-BC14-C6C57034CB1D}" type="slidenum">
              <a:rPr lang="en-IN" smtClean="0"/>
              <a:pPr/>
              <a:t>3</a:t>
            </a:fld>
            <a:endParaRPr lang="en-IN"/>
          </a:p>
        </p:txBody>
      </p:sp>
    </p:spTree>
    <p:extLst>
      <p:ext uri="{BB962C8B-B14F-4D97-AF65-F5344CB8AC3E}">
        <p14:creationId xmlns:p14="http://schemas.microsoft.com/office/powerpoint/2010/main" val="1691761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685800"/>
            <a:ext cx="63722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DF430A-0FC4-41E5-BC14-C6C57034CB1D}" type="slidenum">
              <a:rPr lang="en-IN" smtClean="0"/>
              <a:pPr/>
              <a:t>4</a:t>
            </a:fld>
            <a:endParaRPr lang="en-IN"/>
          </a:p>
        </p:txBody>
      </p:sp>
    </p:spTree>
    <p:extLst>
      <p:ext uri="{BB962C8B-B14F-4D97-AF65-F5344CB8AC3E}">
        <p14:creationId xmlns:p14="http://schemas.microsoft.com/office/powerpoint/2010/main" val="2122479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685800"/>
            <a:ext cx="63722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DF430A-0FC4-41E5-BC14-C6C57034CB1D}" type="slidenum">
              <a:rPr lang="en-IN" smtClean="0"/>
              <a:pPr/>
              <a:t>5</a:t>
            </a:fld>
            <a:endParaRPr lang="en-IN"/>
          </a:p>
        </p:txBody>
      </p:sp>
    </p:spTree>
    <p:extLst>
      <p:ext uri="{BB962C8B-B14F-4D97-AF65-F5344CB8AC3E}">
        <p14:creationId xmlns:p14="http://schemas.microsoft.com/office/powerpoint/2010/main" val="2022277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685800"/>
            <a:ext cx="63722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DF430A-0FC4-41E5-BC14-C6C57034CB1D}" type="slidenum">
              <a:rPr lang="en-IN" smtClean="0"/>
              <a:pPr/>
              <a:t>6</a:t>
            </a:fld>
            <a:endParaRPr lang="en-IN"/>
          </a:p>
        </p:txBody>
      </p:sp>
    </p:spTree>
    <p:extLst>
      <p:ext uri="{BB962C8B-B14F-4D97-AF65-F5344CB8AC3E}">
        <p14:creationId xmlns:p14="http://schemas.microsoft.com/office/powerpoint/2010/main" val="1123234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685800"/>
            <a:ext cx="63722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DF430A-0FC4-41E5-BC14-C6C57034CB1D}" type="slidenum">
              <a:rPr lang="en-IN" smtClean="0"/>
              <a:pPr/>
              <a:t>7</a:t>
            </a:fld>
            <a:endParaRPr lang="en-IN"/>
          </a:p>
        </p:txBody>
      </p:sp>
    </p:spTree>
    <p:extLst>
      <p:ext uri="{BB962C8B-B14F-4D97-AF65-F5344CB8AC3E}">
        <p14:creationId xmlns:p14="http://schemas.microsoft.com/office/powerpoint/2010/main" val="4035730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685800"/>
            <a:ext cx="63722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DF430A-0FC4-41E5-BC14-C6C57034CB1D}" type="slidenum">
              <a:rPr lang="en-IN" smtClean="0"/>
              <a:pPr/>
              <a:t>8</a:t>
            </a:fld>
            <a:endParaRPr lang="en-IN"/>
          </a:p>
        </p:txBody>
      </p:sp>
    </p:spTree>
    <p:extLst>
      <p:ext uri="{BB962C8B-B14F-4D97-AF65-F5344CB8AC3E}">
        <p14:creationId xmlns:p14="http://schemas.microsoft.com/office/powerpoint/2010/main" val="3611726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685800"/>
            <a:ext cx="63722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DF430A-0FC4-41E5-BC14-C6C57034CB1D}" type="slidenum">
              <a:rPr lang="en-IN" smtClean="0"/>
              <a:pPr/>
              <a:t>9</a:t>
            </a:fld>
            <a:endParaRPr lang="en-IN"/>
          </a:p>
        </p:txBody>
      </p:sp>
    </p:spTree>
    <p:extLst>
      <p:ext uri="{BB962C8B-B14F-4D97-AF65-F5344CB8AC3E}">
        <p14:creationId xmlns:p14="http://schemas.microsoft.com/office/powerpoint/2010/main" val="324398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55953" y="2130427"/>
            <a:ext cx="10834132" cy="1470025"/>
          </a:xfrm>
        </p:spPr>
        <p:txBody>
          <a:bodyPr/>
          <a:lstStyle>
            <a:lvl1pPr>
              <a:defRPr>
                <a:latin typeface="+mj-lt"/>
              </a:defRPr>
            </a:lvl1pPr>
          </a:lstStyle>
          <a:p>
            <a:r>
              <a:rPr lang="en-US"/>
              <a:t>Click to edit Master title style</a:t>
            </a:r>
            <a:endParaRPr lang="en-IN"/>
          </a:p>
        </p:txBody>
      </p:sp>
      <p:sp>
        <p:nvSpPr>
          <p:cNvPr id="3" name="Subtitle 2"/>
          <p:cNvSpPr>
            <a:spLocks noGrp="1"/>
          </p:cNvSpPr>
          <p:nvPr>
            <p:ph type="subTitle" idx="1"/>
          </p:nvPr>
        </p:nvSpPr>
        <p:spPr>
          <a:xfrm>
            <a:off x="1911907" y="3886200"/>
            <a:ext cx="8922227" cy="1752600"/>
          </a:xfrm>
        </p:spPr>
        <p:txBody>
          <a:bodyPr/>
          <a:lstStyle>
            <a:lvl1pPr marL="0" indent="0" algn="ctr">
              <a:buNone/>
              <a:defRPr>
                <a:solidFill>
                  <a:schemeClr val="tx1">
                    <a:tint val="7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Tree>
    <p:extLst>
      <p:ext uri="{BB962C8B-B14F-4D97-AF65-F5344CB8AC3E}">
        <p14:creationId xmlns:p14="http://schemas.microsoft.com/office/powerpoint/2010/main" val="3133103695"/>
      </p:ext>
    </p:extLst>
  </p:cSld>
  <p:clrMapOvr>
    <a:masterClrMapping/>
  </p:clrMapOvr>
  <p:transition>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2401313418"/>
      </p:ext>
    </p:extLst>
  </p:cSld>
  <p:clrMapOvr>
    <a:masterClrMapping/>
  </p:clrMapOvr>
  <p:transition>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6850" y="4406902"/>
            <a:ext cx="10834132" cy="1362075"/>
          </a:xfrm>
        </p:spPr>
        <p:txBody>
          <a:bodyPr anchor="t"/>
          <a:lstStyle>
            <a:lvl1pPr algn="l">
              <a:defRPr sz="4000" b="1" cap="all">
                <a:latin typeface="+mj-lt"/>
              </a:defRPr>
            </a:lvl1pPr>
          </a:lstStyle>
          <a:p>
            <a:r>
              <a:rPr lang="en-US"/>
              <a:t>Click to edit Master title style</a:t>
            </a:r>
            <a:endParaRPr lang="en-IN"/>
          </a:p>
        </p:txBody>
      </p:sp>
      <p:sp>
        <p:nvSpPr>
          <p:cNvPr id="3" name="Text Placeholder 2"/>
          <p:cNvSpPr>
            <a:spLocks noGrp="1"/>
          </p:cNvSpPr>
          <p:nvPr>
            <p:ph type="body" idx="1"/>
          </p:nvPr>
        </p:nvSpPr>
        <p:spPr>
          <a:xfrm>
            <a:off x="1006850" y="2906714"/>
            <a:ext cx="10834132" cy="1500187"/>
          </a:xfrm>
        </p:spPr>
        <p:txBody>
          <a:bodyPr anchor="b"/>
          <a:lstStyle>
            <a:lvl1pPr marL="0" indent="0">
              <a:buNone/>
              <a:defRPr sz="2000">
                <a:solidFill>
                  <a:schemeClr val="tx1">
                    <a:tint val="75000"/>
                  </a:schemeClr>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46008745"/>
      </p:ext>
    </p:extLst>
  </p:cSld>
  <p:clrMapOvr>
    <a:masterClrMapping/>
  </p:clrMapOvr>
  <p:transition>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12380" y="1600201"/>
            <a:ext cx="554461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p:nvPr>
        </p:nvSpPr>
        <p:spPr>
          <a:xfrm>
            <a:off x="6415873" y="1556793"/>
            <a:ext cx="5717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2503259009"/>
      </p:ext>
    </p:extLst>
  </p:cSld>
  <p:clrMapOvr>
    <a:masterClrMapping/>
  </p:clrMapOvr>
  <p:transition>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7302" y="274638"/>
            <a:ext cx="11471434"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637303" y="1535113"/>
            <a:ext cx="56317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7303" y="2174875"/>
            <a:ext cx="56317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474812" y="1535113"/>
            <a:ext cx="56339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74812" y="2174875"/>
            <a:ext cx="56339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1330173667"/>
      </p:ext>
    </p:extLst>
  </p:cSld>
  <p:clrMapOvr>
    <a:masterClrMapping/>
  </p:clrMapOvr>
  <p:transition>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Tree>
    <p:extLst>
      <p:ext uri="{BB962C8B-B14F-4D97-AF65-F5344CB8AC3E}">
        <p14:creationId xmlns:p14="http://schemas.microsoft.com/office/powerpoint/2010/main" val="2547707882"/>
      </p:ext>
    </p:extLst>
  </p:cSld>
  <p:clrMapOvr>
    <a:masterClrMapping/>
  </p:clrMapOvr>
  <p:transition>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2736348"/>
      </p:ext>
    </p:extLst>
  </p:cSld>
  <p:clrMapOvr>
    <a:masterClrMapping/>
  </p:clrMapOvr>
  <p:transition>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7303" y="273050"/>
            <a:ext cx="4193359"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4983348" y="273051"/>
            <a:ext cx="712538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37303" y="1435102"/>
            <a:ext cx="419335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48133225"/>
      </p:ext>
    </p:extLst>
  </p:cSld>
  <p:clrMapOvr>
    <a:masterClrMapping/>
  </p:clrMapOvr>
  <p:transition>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98314" y="4800600"/>
            <a:ext cx="7647623"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2498314" y="612775"/>
            <a:ext cx="7647623"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2498314" y="5367338"/>
            <a:ext cx="764762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47679095"/>
      </p:ext>
    </p:extLst>
  </p:cSld>
  <p:clrMapOvr>
    <a:masterClrMapping/>
  </p:clrMapOvr>
  <p:transition>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37596256"/>
      </p:ext>
    </p:extLst>
  </p:cSld>
  <p:clrMapOvr>
    <a:masterClrMapping/>
  </p:clrMapOvr>
  <p:transition>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883237" y="274640"/>
            <a:ext cx="3996414"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87355" y="274640"/>
            <a:ext cx="11783446"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4102447205"/>
      </p:ext>
    </p:extLst>
  </p:cSld>
  <p:clrMapOvr>
    <a:masterClrMapping/>
  </p:clrMapOvr>
  <p:transition>
    <p:pull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55953" y="2175000"/>
            <a:ext cx="10834132" cy="1470025"/>
          </a:xfrm>
        </p:spPr>
        <p:txBody>
          <a:bodyPr/>
          <a:lstStyle>
            <a:lvl1pPr>
              <a:defRPr>
                <a:latin typeface="+mj-lt"/>
              </a:defRPr>
            </a:lvl1pPr>
          </a:lstStyle>
          <a:p>
            <a:r>
              <a:rPr lang="en-US"/>
              <a:t>Click to edit Master title style</a:t>
            </a:r>
            <a:endParaRPr lang="en-IN"/>
          </a:p>
        </p:txBody>
      </p:sp>
      <p:sp>
        <p:nvSpPr>
          <p:cNvPr id="3" name="Subtitle 2"/>
          <p:cNvSpPr>
            <a:spLocks noGrp="1"/>
          </p:cNvSpPr>
          <p:nvPr>
            <p:ph type="subTitle" idx="1"/>
          </p:nvPr>
        </p:nvSpPr>
        <p:spPr>
          <a:xfrm>
            <a:off x="1911907" y="3886200"/>
            <a:ext cx="8922227" cy="1752600"/>
          </a:xfrm>
        </p:spPr>
        <p:txBody>
          <a:bodyPr/>
          <a:lstStyle>
            <a:lvl1pPr marL="0" indent="0" algn="ctr">
              <a:buNone/>
              <a:defRPr>
                <a:solidFill>
                  <a:schemeClr val="tx1">
                    <a:tint val="7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Tree>
    <p:extLst>
      <p:ext uri="{BB962C8B-B14F-4D97-AF65-F5344CB8AC3E}">
        <p14:creationId xmlns:p14="http://schemas.microsoft.com/office/powerpoint/2010/main" val="576552132"/>
      </p:ext>
    </p:extLst>
  </p:cSld>
  <p:clrMapOvr>
    <a:masterClrMapping/>
  </p:clrMapOvr>
  <p:transition>
    <p:pull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379" y="980728"/>
            <a:ext cx="11521281" cy="436910"/>
          </a:xfrm>
        </p:spPr>
        <p:style>
          <a:lnRef idx="1">
            <a:schemeClr val="accent1"/>
          </a:lnRef>
          <a:fillRef idx="2">
            <a:schemeClr val="accent1"/>
          </a:fillRef>
          <a:effectRef idx="1">
            <a:schemeClr val="accent1"/>
          </a:effectRef>
          <a:fontRef idx="none"/>
        </p:style>
        <p:txBody>
          <a:bodyPr/>
          <a:lstStyle/>
          <a:p>
            <a:r>
              <a:rPr lang="en-US" dirty="0"/>
              <a:t>Click to edit Master title style</a:t>
            </a:r>
            <a:endParaRPr lang="en-IN" dirty="0"/>
          </a:p>
        </p:txBody>
      </p:sp>
      <p:sp>
        <p:nvSpPr>
          <p:cNvPr id="3" name="Content Placeholder 2"/>
          <p:cNvSpPr>
            <a:spLocks noGrp="1"/>
          </p:cNvSpPr>
          <p:nvPr>
            <p:ph idx="1"/>
          </p:nvPr>
        </p:nvSpPr>
        <p:spPr>
          <a:xfrm>
            <a:off x="540370" y="1667717"/>
            <a:ext cx="11471434"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2805482529"/>
      </p:ext>
    </p:extLst>
  </p:cSld>
  <p:clrMapOvr>
    <a:masterClrMapping/>
  </p:clrMapOvr>
  <p:transition>
    <p:pull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6850" y="5157192"/>
            <a:ext cx="10834132" cy="611784"/>
          </a:xfrm>
        </p:spPr>
        <p:style>
          <a:lnRef idx="1">
            <a:schemeClr val="accent1"/>
          </a:lnRef>
          <a:fillRef idx="2">
            <a:schemeClr val="accent1"/>
          </a:fillRef>
          <a:effectRef idx="1">
            <a:schemeClr val="accent1"/>
          </a:effectRef>
          <a:fontRef idx="none"/>
        </p:style>
        <p:txBody>
          <a:bodyPr anchor="t"/>
          <a:lstStyle>
            <a:lvl1pPr algn="l">
              <a:defRPr sz="4000" b="1" cap="all">
                <a:latin typeface="+mj-lt"/>
              </a:defRPr>
            </a:lvl1pPr>
          </a:lstStyle>
          <a:p>
            <a:r>
              <a:rPr lang="en-US" dirty="0"/>
              <a:t>Click to edit Master title style</a:t>
            </a:r>
            <a:endParaRPr lang="en-IN" dirty="0"/>
          </a:p>
        </p:txBody>
      </p:sp>
      <p:sp>
        <p:nvSpPr>
          <p:cNvPr id="3" name="Text Placeholder 2"/>
          <p:cNvSpPr>
            <a:spLocks noGrp="1"/>
          </p:cNvSpPr>
          <p:nvPr>
            <p:ph type="body" idx="1"/>
          </p:nvPr>
        </p:nvSpPr>
        <p:spPr>
          <a:xfrm>
            <a:off x="1006850" y="2906714"/>
            <a:ext cx="10834132" cy="1500187"/>
          </a:xfrm>
        </p:spPr>
        <p:txBody>
          <a:bodyPr anchor="b"/>
          <a:lstStyle>
            <a:lvl1pPr marL="0" indent="0">
              <a:buNone/>
              <a:defRPr sz="2000">
                <a:solidFill>
                  <a:schemeClr val="tx1">
                    <a:tint val="75000"/>
                  </a:schemeClr>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59438395"/>
      </p:ext>
    </p:extLst>
  </p:cSld>
  <p:clrMapOvr>
    <a:masterClrMapping/>
  </p:clrMapOvr>
  <p:transition>
    <p:pull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37302" y="960703"/>
            <a:ext cx="11471434" cy="456935"/>
          </a:xfrm>
        </p:spPr>
        <p:style>
          <a:lnRef idx="1">
            <a:schemeClr val="accent1"/>
          </a:lnRef>
          <a:fillRef idx="2">
            <a:schemeClr val="accent1"/>
          </a:fillRef>
          <a:effectRef idx="1">
            <a:schemeClr val="accent1"/>
          </a:effectRef>
          <a:fontRef idx="none"/>
        </p:style>
        <p:txBody>
          <a:bodyPr/>
          <a:lstStyle/>
          <a:p>
            <a:r>
              <a:rPr lang="en-US"/>
              <a:t>Click to edit Master title style</a:t>
            </a:r>
            <a:endParaRPr lang="en-IN"/>
          </a:p>
        </p:txBody>
      </p:sp>
      <p:sp>
        <p:nvSpPr>
          <p:cNvPr id="3" name="Content Placeholder 2"/>
          <p:cNvSpPr>
            <a:spLocks noGrp="1"/>
          </p:cNvSpPr>
          <p:nvPr>
            <p:ph sz="half" idx="1"/>
          </p:nvPr>
        </p:nvSpPr>
        <p:spPr>
          <a:xfrm>
            <a:off x="612380" y="1600201"/>
            <a:ext cx="554461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p:nvPr>
        </p:nvSpPr>
        <p:spPr>
          <a:xfrm>
            <a:off x="6415873" y="1556793"/>
            <a:ext cx="5717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2182078672"/>
      </p:ext>
    </p:extLst>
  </p:cSld>
  <p:clrMapOvr>
    <a:masterClrMapping/>
  </p:clrMapOvr>
  <p:transition>
    <p:pull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7302" y="980728"/>
            <a:ext cx="11471434" cy="436910"/>
          </a:xfrm>
        </p:spPr>
        <p:style>
          <a:lnRef idx="1">
            <a:schemeClr val="accent1"/>
          </a:lnRef>
          <a:fillRef idx="2">
            <a:schemeClr val="accent1"/>
          </a:fillRef>
          <a:effectRef idx="1">
            <a:schemeClr val="accent1"/>
          </a:effectRef>
          <a:fontRef idx="none"/>
        </p:style>
        <p:txBody>
          <a:bodyPr/>
          <a:lstStyle>
            <a:lvl1pPr>
              <a:defRPr/>
            </a:lvl1pPr>
          </a:lstStyle>
          <a:p>
            <a:r>
              <a:rPr lang="en-US" dirty="0"/>
              <a:t>Click to edit Master title style</a:t>
            </a:r>
            <a:endParaRPr lang="en-IN" dirty="0"/>
          </a:p>
        </p:txBody>
      </p:sp>
      <p:sp>
        <p:nvSpPr>
          <p:cNvPr id="3" name="Text Placeholder 2"/>
          <p:cNvSpPr>
            <a:spLocks noGrp="1"/>
          </p:cNvSpPr>
          <p:nvPr>
            <p:ph type="body" idx="1"/>
          </p:nvPr>
        </p:nvSpPr>
        <p:spPr>
          <a:xfrm>
            <a:off x="637303" y="1535113"/>
            <a:ext cx="56317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7303" y="2174875"/>
            <a:ext cx="56317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474812" y="1535113"/>
            <a:ext cx="56339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74812" y="2174875"/>
            <a:ext cx="56339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1866286925"/>
      </p:ext>
    </p:extLst>
  </p:cSld>
  <p:clrMapOvr>
    <a:masterClrMapping/>
  </p:clrMapOvr>
  <p:transition>
    <p:pull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37302" y="980728"/>
            <a:ext cx="11471434" cy="436910"/>
          </a:xfrm>
        </p:spPr>
        <p:style>
          <a:lnRef idx="1">
            <a:schemeClr val="accent1"/>
          </a:lnRef>
          <a:fillRef idx="2">
            <a:schemeClr val="accent1"/>
          </a:fillRef>
          <a:effectRef idx="1">
            <a:schemeClr val="accent1"/>
          </a:effectRef>
          <a:fontRef idx="none"/>
        </p:style>
        <p:txBody>
          <a:bodyPr/>
          <a:lstStyle/>
          <a:p>
            <a:r>
              <a:rPr lang="en-US"/>
              <a:t>Click to edit Master title style</a:t>
            </a:r>
            <a:endParaRPr lang="en-IN"/>
          </a:p>
        </p:txBody>
      </p:sp>
    </p:spTree>
    <p:extLst>
      <p:ext uri="{BB962C8B-B14F-4D97-AF65-F5344CB8AC3E}">
        <p14:creationId xmlns:p14="http://schemas.microsoft.com/office/powerpoint/2010/main" val="1846293410"/>
      </p:ext>
    </p:extLst>
  </p:cSld>
  <p:clrMapOvr>
    <a:masterClrMapping/>
  </p:clrMapOvr>
  <p:transition>
    <p:pull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6622313"/>
      </p:ext>
    </p:extLst>
  </p:cSld>
  <p:clrMapOvr>
    <a:masterClrMapping/>
  </p:clrMapOvr>
  <p:transition>
    <p:pull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7303" y="980728"/>
            <a:ext cx="4193359" cy="454372"/>
          </a:xfrm>
        </p:spPr>
        <p:style>
          <a:lnRef idx="1">
            <a:schemeClr val="accent1"/>
          </a:lnRef>
          <a:fillRef idx="2">
            <a:schemeClr val="accent1"/>
          </a:fillRef>
          <a:effectRef idx="1">
            <a:schemeClr val="accent1"/>
          </a:effectRef>
          <a:fontRef idx="none"/>
        </p:style>
        <p:txBody>
          <a:bodyPr anchor="b"/>
          <a:lstStyle>
            <a:lvl1pPr algn="l">
              <a:defRPr sz="2000" b="1"/>
            </a:lvl1pPr>
          </a:lstStyle>
          <a:p>
            <a:r>
              <a:rPr lang="en-US" dirty="0"/>
              <a:t>Click to edit Master title style</a:t>
            </a:r>
            <a:endParaRPr lang="en-IN" dirty="0"/>
          </a:p>
        </p:txBody>
      </p:sp>
      <p:sp>
        <p:nvSpPr>
          <p:cNvPr id="3" name="Content Placeholder 2"/>
          <p:cNvSpPr>
            <a:spLocks noGrp="1"/>
          </p:cNvSpPr>
          <p:nvPr>
            <p:ph idx="1"/>
          </p:nvPr>
        </p:nvSpPr>
        <p:spPr>
          <a:xfrm>
            <a:off x="4983348" y="980728"/>
            <a:ext cx="7125388" cy="51454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Text Placeholder 3"/>
          <p:cNvSpPr>
            <a:spLocks noGrp="1"/>
          </p:cNvSpPr>
          <p:nvPr>
            <p:ph type="body" sz="half" idx="2"/>
          </p:nvPr>
        </p:nvSpPr>
        <p:spPr>
          <a:xfrm>
            <a:off x="637303" y="1435102"/>
            <a:ext cx="419335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7981866"/>
      </p:ext>
    </p:extLst>
  </p:cSld>
  <p:clrMapOvr>
    <a:masterClrMapping/>
  </p:clrMapOvr>
  <p:transition>
    <p:pull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98314" y="4800600"/>
            <a:ext cx="7647623"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2498314" y="764704"/>
            <a:ext cx="7647623"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2498314" y="5367338"/>
            <a:ext cx="764762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31672069"/>
      </p:ext>
    </p:extLst>
  </p:cSld>
  <p:clrMapOvr>
    <a:masterClrMapping/>
  </p:clrMapOvr>
  <p:transition>
    <p:pull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37302" y="980728"/>
            <a:ext cx="11471434" cy="436910"/>
          </a:xfrm>
        </p:spPr>
        <p:style>
          <a:lnRef idx="1">
            <a:schemeClr val="accent1"/>
          </a:lnRef>
          <a:fillRef idx="2">
            <a:schemeClr val="accent1"/>
          </a:fillRef>
          <a:effectRef idx="1">
            <a:schemeClr val="accent1"/>
          </a:effectRef>
          <a:fontRef idx="none"/>
        </p:style>
        <p:txBody>
          <a:bodyPr/>
          <a:lstStyle/>
          <a:p>
            <a:r>
              <a:rPr lang="en-US" dirty="0"/>
              <a:t>Click to edit Master title style</a:t>
            </a:r>
            <a:endParaRPr lang="en-IN" dirty="0"/>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962288957"/>
      </p:ext>
    </p:extLst>
  </p:cSld>
  <p:clrMapOvr>
    <a:masterClrMapping/>
  </p:clrMapOvr>
  <p:transition>
    <p:pull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883237" y="274640"/>
            <a:ext cx="3996414"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87355" y="274640"/>
            <a:ext cx="11783446"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4252885475"/>
      </p:ext>
    </p:extLst>
  </p:cSld>
  <p:clrMapOvr>
    <a:masterClrMapping/>
  </p:clrMapOvr>
  <p:transition>
    <p:pull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37302" y="980728"/>
            <a:ext cx="11471434" cy="436910"/>
          </a:xfrm>
        </p:spPr>
        <p:style>
          <a:lnRef idx="1">
            <a:schemeClr val="accent1"/>
          </a:lnRef>
          <a:fillRef idx="2">
            <a:schemeClr val="accent1"/>
          </a:fillRef>
          <a:effectRef idx="1">
            <a:schemeClr val="accent1"/>
          </a:effectRef>
          <a:fontRef idx="none"/>
        </p:style>
        <p:txBody>
          <a:bodyPr/>
          <a:lstStyle/>
          <a:p>
            <a:r>
              <a:rPr lang="en-US"/>
              <a:t>Click to edit Master title style</a:t>
            </a:r>
            <a:endParaRPr lang="en-IN"/>
          </a:p>
        </p:txBody>
      </p:sp>
    </p:spTree>
    <p:extLst>
      <p:ext uri="{BB962C8B-B14F-4D97-AF65-F5344CB8AC3E}">
        <p14:creationId xmlns:p14="http://schemas.microsoft.com/office/powerpoint/2010/main" val="1147558082"/>
      </p:ext>
    </p:extLst>
  </p:cSld>
  <p:clrMapOvr>
    <a:masterClrMapping/>
  </p:clrMapOvr>
  <p:transition>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tx2">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7302" y="274638"/>
            <a:ext cx="11471434" cy="1143000"/>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p:cNvSpPr>
            <a:spLocks noGrp="1"/>
          </p:cNvSpPr>
          <p:nvPr>
            <p:ph type="body" idx="1"/>
          </p:nvPr>
        </p:nvSpPr>
        <p:spPr>
          <a:xfrm>
            <a:off x="637302" y="1600201"/>
            <a:ext cx="11471434"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114367782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p:pull dir="d"/>
  </p:transition>
  <p:hf sldNum="0" hd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solidFill>
          <a:latin typeface="+mj-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solidFill>
          <a:latin typeface="+mj-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solidFill>
          <a:latin typeface="+mj-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pct5">
          <a:fgClr>
            <a:schemeClr val="tx2">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7302" y="274638"/>
            <a:ext cx="11471434" cy="1143000"/>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p:cNvSpPr>
            <a:spLocks noGrp="1"/>
          </p:cNvSpPr>
          <p:nvPr>
            <p:ph type="body" idx="1"/>
          </p:nvPr>
        </p:nvSpPr>
        <p:spPr>
          <a:xfrm>
            <a:off x="637302" y="1600201"/>
            <a:ext cx="11471434"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194247827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Lst>
  <p:transition>
    <p:pull dir="d"/>
  </p:transition>
  <p:hf sldNum="0" hd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solidFill>
          <a:latin typeface="+mj-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solidFill>
          <a:latin typeface="+mj-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solidFill>
          <a:latin typeface="+mj-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cbic.gov.in/resources/htdocs-cbec/gst/notfctn-61-central-tax-english-2020.pdf" TargetMode="External"/><Relationship Id="rId7" Type="http://schemas.openxmlformats.org/officeDocument/2006/relationships/hyperlink" Target="https://wp.d.cleartax.co/wp-content/uploads/Noti-1-2022.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cbic.gov.in/resources/htdocs-cbec/gst/notfctn-05-central-tax-english-2021.pdf" TargetMode="External"/><Relationship Id="rId5" Type="http://schemas.openxmlformats.org/officeDocument/2006/relationships/hyperlink" Target="https://www.cbic.gov.in/resources/htdocs-cbec/gst/notfctn-88-central-tax-english-2020.pdf" TargetMode="External"/><Relationship Id="rId4" Type="http://schemas.openxmlformats.org/officeDocument/2006/relationships/hyperlink" Target="https://www.cbic.gov.in/resources/htdocs-cbec/gst/notfctn-70-central-tax-english-2020.pdf"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16.xml.rels><?xml version="1.0" encoding="UTF-8" standalone="yes"?>
<Relationships xmlns="http://schemas.openxmlformats.org/package/2006/relationships"><Relationship Id="rId8" Type="http://schemas.openxmlformats.org/officeDocument/2006/relationships/hyperlink" Target="https://www.taxlok.com/online-gst-new/gst-quick-search-advance/url=HVs4xUCGrRDmYNNVqpkIbQ==/RU101.htm" TargetMode="External"/><Relationship Id="rId3" Type="http://schemas.openxmlformats.org/officeDocument/2006/relationships/hyperlink" Target="https://www.taxlok.com/online-gst-new/gst-quick-search-advance/url=HVs4xUCGrRDmYNNVqpkIbQ==/AC196.htm" TargetMode="External"/><Relationship Id="rId7" Type="http://schemas.openxmlformats.org/officeDocument/2006/relationships/hyperlink" Target="https://www.taxlok.com/online-gst-new/gst-quick-search-advance/url=HVs4xUCGrRDmYNNVqpkIbQ==/AC206.htm" TargetMode="External"/><Relationship Id="rId2" Type="http://schemas.openxmlformats.org/officeDocument/2006/relationships/slideLayout" Target="../slideLayouts/slideLayout13.xml"/><Relationship Id="rId1" Type="http://schemas.openxmlformats.org/officeDocument/2006/relationships/themeOverride" Target="../theme/themeOverride2.xml"/><Relationship Id="rId6" Type="http://schemas.openxmlformats.org/officeDocument/2006/relationships/hyperlink" Target="https://www.taxlok.com/online-gst-new/gst-quick-search-advance/url=HVs4xUCGrRDmYNNVqpkIbQ==/AC205.htm" TargetMode="External"/><Relationship Id="rId5" Type="http://schemas.openxmlformats.org/officeDocument/2006/relationships/hyperlink" Target="https://www.taxlok.com/online-gst-new/gst-quick-search-advance/url=HVs4xUCGrRDmYNNVqpkIbQ==/AC198.htm" TargetMode="External"/><Relationship Id="rId4" Type="http://schemas.openxmlformats.org/officeDocument/2006/relationships/hyperlink" Target="https://www.taxlok.com/online-gst-new/gst-quick-search-advance/url=HVs4xUCGrRDmYNNVqpkIbQ==/AC197.htm"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taxlok.com/online-gst-new/gst-quick-search-advance/url=HVs4xUCGrRDmYNNVqpkIbQ==/AC192.htm" TargetMode="External"/><Relationship Id="rId2" Type="http://schemas.openxmlformats.org/officeDocument/2006/relationships/slideLayout" Target="../slideLayouts/slideLayout13.xml"/><Relationship Id="rId1" Type="http://schemas.openxmlformats.org/officeDocument/2006/relationships/themeOverride" Target="../theme/themeOverride3.xml"/><Relationship Id="rId6" Type="http://schemas.openxmlformats.org/officeDocument/2006/relationships/hyperlink" Target="https://www.taxlok.com/online-gst-new/gst-quick-search-advance/url=HVs4xUCGrRDmYNNVqpkIbQ==/RU372.htm" TargetMode="External"/><Relationship Id="rId5" Type="http://schemas.openxmlformats.org/officeDocument/2006/relationships/hyperlink" Target="https://www.taxlok.com/online-gst-new/gst-quick-search-advance/url=HVs4xUCGrRDmYNNVqpkIbQ==/RU371.htm" TargetMode="External"/><Relationship Id="rId4" Type="http://schemas.openxmlformats.org/officeDocument/2006/relationships/hyperlink" Target="https://www.taxlok.com/online-gst-new/gst-quick-search-advance/url=HVs4xUCGrRDmYNNVqpkIbQ==/RU370.ht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hyperlink" Target="https://www.taxlok.com/online-gst-new/gst-quick-search-advance/url=HVs4xUCGrRDmYNNVqpkIbQ==/CM27.htm" TargetMode="Externa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hyperlink" Target="https://www.taxlok.com/online-gst-new/gst-quick-search-advance/url=HVs4xUCGrRDmYNNVqpkIbQ==/GJ5209.htm" TargetMode="Externa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hyperlink" Target="https://www.taxlok.com/online-gst-new/gst-quick-search-advance/url=HVs4xUCGrRDmYNNVqpkIbQ==/AC171.htm" TargetMode="External"/><Relationship Id="rId2" Type="http://schemas.openxmlformats.org/officeDocument/2006/relationships/hyperlink" Target="https://www.taxlok.com/online-gst-new/gst-quick-search-advance/url=HVs4xUCGrRDmYNNVqpkIbQ==/AC142.htm" TargetMode="External"/><Relationship Id="rId1" Type="http://schemas.openxmlformats.org/officeDocument/2006/relationships/slideLayout" Target="../slideLayouts/slideLayout13.xml"/><Relationship Id="rId4" Type="http://schemas.openxmlformats.org/officeDocument/2006/relationships/hyperlink" Target="https://www.taxlok.com/online-gst-new/gst-quick-search-advance/url=HVs4xUCGrRDmYNNVqpkIbQ==/RU511.htm"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277022" y="1670050"/>
            <a:ext cx="5789614" cy="1263650"/>
          </a:xfrm>
        </p:spPr>
        <p:txBody>
          <a:bodyPr>
            <a:normAutofit fontScale="90000"/>
          </a:bodyPr>
          <a:lstStyle/>
          <a:p>
            <a:r>
              <a:rPr lang="en-US" sz="8200" dirty="0">
                <a:solidFill>
                  <a:schemeClr val="accent1">
                    <a:lumMod val="50000"/>
                  </a:schemeClr>
                </a:solidFill>
              </a:rPr>
              <a:t/>
            </a:r>
            <a:br>
              <a:rPr lang="en-US" sz="8200" dirty="0">
                <a:solidFill>
                  <a:schemeClr val="accent1">
                    <a:lumMod val="50000"/>
                  </a:schemeClr>
                </a:solidFill>
              </a:rPr>
            </a:br>
            <a:r>
              <a:rPr lang="en-US" sz="8200" dirty="0">
                <a:solidFill>
                  <a:schemeClr val="accent1">
                    <a:lumMod val="50000"/>
                  </a:schemeClr>
                </a:solidFill>
              </a:rPr>
              <a:t/>
            </a:r>
            <a:br>
              <a:rPr lang="en-US" sz="8200" dirty="0">
                <a:solidFill>
                  <a:schemeClr val="accent1">
                    <a:lumMod val="50000"/>
                  </a:schemeClr>
                </a:solidFill>
              </a:rPr>
            </a:br>
            <a:endParaRPr lang="en-US" sz="8200" dirty="0">
              <a:solidFill>
                <a:schemeClr val="accent1">
                  <a:lumMod val="50000"/>
                </a:schemeClr>
              </a:solidFill>
            </a:endParaRPr>
          </a:p>
        </p:txBody>
      </p:sp>
      <p:sp>
        <p:nvSpPr>
          <p:cNvPr id="3" name="Subtitle 2"/>
          <p:cNvSpPr>
            <a:spLocks noGrp="1"/>
          </p:cNvSpPr>
          <p:nvPr>
            <p:ph type="subTitle" idx="4294967295"/>
          </p:nvPr>
        </p:nvSpPr>
        <p:spPr>
          <a:xfrm>
            <a:off x="5244029" y="-1"/>
            <a:ext cx="7502010" cy="7965196"/>
          </a:xfrm>
        </p:spPr>
        <p:txBody>
          <a:bodyPr>
            <a:noAutofit/>
          </a:bodyPr>
          <a:lstStyle/>
          <a:p>
            <a:pPr marL="0" indent="0" algn="just">
              <a:buNone/>
            </a:pPr>
            <a:endParaRPr lang="en-US" sz="1600" dirty="0" smtClean="0">
              <a:solidFill>
                <a:schemeClr val="tx2">
                  <a:lumMod val="75000"/>
                </a:schemeClr>
              </a:solidFill>
              <a:ea typeface="Cambria" panose="02040503050406030204" pitchFamily="18" charset="0"/>
            </a:endParaRPr>
          </a:p>
          <a:p>
            <a:pPr marL="0" indent="0" algn="just">
              <a:buNone/>
            </a:pPr>
            <a:r>
              <a:rPr lang="en-US" sz="4400" dirty="0" smtClean="0">
                <a:solidFill>
                  <a:schemeClr val="tx2">
                    <a:lumMod val="75000"/>
                  </a:schemeClr>
                </a:solidFill>
                <a:ea typeface="Cambria" panose="02040503050406030204" pitchFamily="18" charset="0"/>
              </a:rPr>
              <a:t>E-Invoicing &amp; Everything </a:t>
            </a:r>
            <a:r>
              <a:rPr lang="en-US" sz="4400" dirty="0">
                <a:solidFill>
                  <a:schemeClr val="tx2">
                    <a:lumMod val="75000"/>
                  </a:schemeClr>
                </a:solidFill>
                <a:ea typeface="Cambria" panose="02040503050406030204" pitchFamily="18" charset="0"/>
              </a:rPr>
              <a:t>about </a:t>
            </a:r>
            <a:r>
              <a:rPr lang="en-US" sz="4400" dirty="0" smtClean="0">
                <a:solidFill>
                  <a:schemeClr val="tx2">
                    <a:lumMod val="75000"/>
                  </a:schemeClr>
                </a:solidFill>
                <a:ea typeface="Cambria" panose="02040503050406030204" pitchFamily="18" charset="0"/>
              </a:rPr>
              <a:t>ASMT-10 : Scrutiny </a:t>
            </a:r>
            <a:r>
              <a:rPr lang="en-US" sz="4400" dirty="0">
                <a:solidFill>
                  <a:schemeClr val="tx2">
                    <a:lumMod val="75000"/>
                  </a:schemeClr>
                </a:solidFill>
                <a:ea typeface="Cambria" panose="02040503050406030204" pitchFamily="18" charset="0"/>
              </a:rPr>
              <a:t>of returns under GST</a:t>
            </a:r>
            <a:r>
              <a:rPr lang="en-US" sz="4800" dirty="0" smtClean="0">
                <a:solidFill>
                  <a:srgbClr val="002060"/>
                </a:solidFill>
                <a:ea typeface="+mj-ea"/>
                <a:cs typeface="+mj-cs"/>
              </a:rPr>
              <a:t>	</a:t>
            </a:r>
          </a:p>
          <a:p>
            <a:pPr algn="just">
              <a:spcBef>
                <a:spcPct val="0"/>
              </a:spcBef>
              <a:buNone/>
            </a:pPr>
            <a:endParaRPr lang="en-US" sz="4400" dirty="0" smtClean="0">
              <a:solidFill>
                <a:schemeClr val="accent2">
                  <a:lumMod val="75000"/>
                </a:schemeClr>
              </a:solidFill>
            </a:endParaRPr>
          </a:p>
          <a:p>
            <a:pPr algn="just">
              <a:lnSpc>
                <a:spcPct val="150000"/>
              </a:lnSpc>
              <a:spcBef>
                <a:spcPct val="0"/>
              </a:spcBef>
              <a:buNone/>
            </a:pPr>
            <a:r>
              <a:rPr lang="en-US" sz="4400" dirty="0" smtClean="0">
                <a:solidFill>
                  <a:schemeClr val="accent2">
                    <a:lumMod val="75000"/>
                  </a:schemeClr>
                </a:solidFill>
              </a:rPr>
              <a:t>-By </a:t>
            </a:r>
            <a:r>
              <a:rPr lang="en-US" sz="4400" dirty="0">
                <a:solidFill>
                  <a:schemeClr val="accent2">
                    <a:lumMod val="75000"/>
                  </a:schemeClr>
                </a:solidFill>
              </a:rPr>
              <a:t>CA (Adv.) Ravi </a:t>
            </a:r>
            <a:r>
              <a:rPr lang="en-US" sz="4400" dirty="0" smtClean="0">
                <a:solidFill>
                  <a:schemeClr val="accent2">
                    <a:lumMod val="75000"/>
                  </a:schemeClr>
                </a:solidFill>
              </a:rPr>
              <a:t>Gupta</a:t>
            </a:r>
            <a:endParaRPr lang="en-US" sz="4400" dirty="0" smtClean="0">
              <a:ea typeface="+mj-ea"/>
              <a:cs typeface="+mj-cs"/>
            </a:endParaRPr>
          </a:p>
          <a:p>
            <a:pPr>
              <a:lnSpc>
                <a:spcPct val="150000"/>
              </a:lnSpc>
              <a:spcBef>
                <a:spcPct val="0"/>
              </a:spcBef>
              <a:buNone/>
            </a:pPr>
            <a:r>
              <a:rPr lang="en-IN" sz="3200" dirty="0" smtClean="0"/>
              <a:t>Email</a:t>
            </a:r>
            <a:r>
              <a:rPr lang="en-IN" sz="3200" dirty="0"/>
              <a:t>: </a:t>
            </a:r>
            <a:r>
              <a:rPr lang="en-IN" sz="3200" dirty="0" smtClean="0"/>
              <a:t>ravinosadar@gmail.com</a:t>
            </a:r>
          </a:p>
          <a:p>
            <a:pPr>
              <a:lnSpc>
                <a:spcPct val="150000"/>
              </a:lnSpc>
              <a:spcBef>
                <a:spcPct val="0"/>
              </a:spcBef>
              <a:buNone/>
            </a:pPr>
            <a:r>
              <a:rPr lang="en-IN" sz="3200" dirty="0" smtClean="0"/>
              <a:t>Mobile: 82900-50002</a:t>
            </a:r>
            <a:endParaRPr lang="en-IN" sz="3200" dirty="0"/>
          </a:p>
          <a:p>
            <a:pPr>
              <a:spcBef>
                <a:spcPct val="0"/>
              </a:spcBef>
              <a:buNone/>
            </a:pPr>
            <a:r>
              <a:rPr lang="en-US" sz="4800" dirty="0" smtClean="0">
                <a:solidFill>
                  <a:srgbClr val="002060"/>
                </a:solidFill>
                <a:ea typeface="+mj-ea"/>
                <a:cs typeface="+mj-cs"/>
              </a:rPr>
              <a:t>				</a:t>
            </a:r>
            <a:endParaRPr lang="en-US" sz="4800" dirty="0">
              <a:solidFill>
                <a:schemeClr val="accent1">
                  <a:lumMod val="50000"/>
                </a:schemeClr>
              </a:solidFill>
              <a:ea typeface="+mj-ea"/>
              <a:cs typeface="+mj-cs"/>
            </a:endParaRPr>
          </a:p>
        </p:txBody>
      </p:sp>
      <p:pic>
        <p:nvPicPr>
          <p:cNvPr id="5" name="Picture 4" descr="Special-Court-Taxscan.jpg"/>
          <p:cNvPicPr>
            <a:picLocks noChangeAspect="1"/>
          </p:cNvPicPr>
          <p:nvPr/>
        </p:nvPicPr>
        <p:blipFill>
          <a:blip r:embed="rId3"/>
          <a:stretch>
            <a:fillRect/>
          </a:stretch>
        </p:blipFill>
        <p:spPr>
          <a:xfrm>
            <a:off x="-1313213" y="1"/>
            <a:ext cx="5244028" cy="6858001"/>
          </a:xfrm>
          <a:prstGeom prst="rect">
            <a:avLst/>
          </a:prstGeom>
        </p:spPr>
      </p:pic>
    </p:spTree>
    <p:extLst>
      <p:ext uri="{BB962C8B-B14F-4D97-AF65-F5344CB8AC3E}">
        <p14:creationId xmlns:p14="http://schemas.microsoft.com/office/powerpoint/2010/main" val="24089587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5" y="223173"/>
            <a:ext cx="11508371"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fontScale="90000"/>
          </a:bodyPr>
          <a:lstStyle/>
          <a:p>
            <a:pPr>
              <a:lnSpc>
                <a:spcPct val="150000"/>
              </a:lnSpc>
            </a:pPr>
            <a:r>
              <a:rPr lang="en-US" sz="4900" dirty="0" smtClean="0">
                <a:latin typeface="Verdana" panose="020B0604030504040204" pitchFamily="34" charset="0"/>
                <a:ea typeface="Verdana" panose="020B0604030504040204" pitchFamily="34" charset="0"/>
              </a:rPr>
              <a:t>E-Invoicing</a:t>
            </a:r>
            <a:endParaRPr lang="en-US" b="0" cap="all"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endParaRPr lang="en-US" sz="2400" dirty="0" smtClean="0"/>
          </a:p>
          <a:p>
            <a:endParaRPr lang="en-US" sz="2400" dirty="0"/>
          </a:p>
          <a:p>
            <a:pPr marL="0" indent="0">
              <a:buNone/>
            </a:pPr>
            <a:endParaRPr lang="en-US" sz="2400" b="0" dirty="0"/>
          </a:p>
        </p:txBody>
      </p:sp>
      <p:sp>
        <p:nvSpPr>
          <p:cNvPr id="9" name="Notched Right Arrow 8"/>
          <p:cNvSpPr/>
          <p:nvPr/>
        </p:nvSpPr>
        <p:spPr>
          <a:xfrm flipV="1">
            <a:off x="2460523" y="2446014"/>
            <a:ext cx="7002967" cy="1081669"/>
          </a:xfrm>
          <a:prstGeom prst="notchedRightArrow">
            <a:avLst/>
          </a:prstGeom>
          <a:solidFill>
            <a:srgbClr val="4F81BC"/>
          </a:solidFill>
        </p:spPr>
        <p:txBody>
          <a:bodyPr wrap="square" lIns="0" tIns="0" rIns="0" bIns="0" rtlCol="0" anchor="ctr"/>
          <a:lstStyle/>
          <a:p>
            <a:pPr algn="ctr"/>
            <a:endParaRPr lang="en-US"/>
          </a:p>
        </p:txBody>
      </p:sp>
    </p:spTree>
    <p:extLst>
      <p:ext uri="{BB962C8B-B14F-4D97-AF65-F5344CB8AC3E}">
        <p14:creationId xmlns:p14="http://schemas.microsoft.com/office/powerpoint/2010/main" val="4230317189"/>
      </p:ext>
    </p:extLst>
  </p:cSld>
  <p:clrMapOvr>
    <a:masterClrMapping/>
  </p:clrMapOvr>
  <p:transition>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223173"/>
            <a:ext cx="12746036"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a:bodyPr>
          <a:lstStyle/>
          <a:p>
            <a:pPr>
              <a:lnSpc>
                <a:spcPct val="150000"/>
              </a:lnSpc>
            </a:pPr>
            <a:r>
              <a:rPr lang="en-US" sz="4000" dirty="0" smtClean="0">
                <a:ea typeface="Verdana" panose="020B0604030504040204" pitchFamily="34" charset="0"/>
              </a:rPr>
              <a:t>Why E-Invoicing ?</a:t>
            </a:r>
            <a:endParaRPr lang="en-US" sz="3600" cap="all" dirty="0">
              <a:ea typeface="Verdana" panose="020B0604030504040204" pitchFamily="34" charset="0"/>
            </a:endParaRPr>
          </a:p>
        </p:txBody>
      </p:sp>
      <p:sp>
        <p:nvSpPr>
          <p:cNvPr id="3" name="Content Placeholder 2"/>
          <p:cNvSpPr>
            <a:spLocks noGrp="1"/>
          </p:cNvSpPr>
          <p:nvPr>
            <p:ph idx="1"/>
          </p:nvPr>
        </p:nvSpPr>
        <p:spPr>
          <a:xfrm>
            <a:off x="221227" y="1415846"/>
            <a:ext cx="11754464" cy="5442155"/>
          </a:xfrm>
        </p:spPr>
        <p:txBody>
          <a:bodyPr>
            <a:normAutofit/>
          </a:bodyPr>
          <a:lstStyle/>
          <a:p>
            <a:pPr marL="0" indent="0" algn="just">
              <a:lnSpc>
                <a:spcPct val="120000"/>
              </a:lnSpc>
              <a:buNone/>
            </a:pPr>
            <a:r>
              <a:rPr lang="en-US" sz="2400" b="0" dirty="0" smtClean="0"/>
              <a:t>Vide </a:t>
            </a:r>
            <a:r>
              <a:rPr lang="en-US" sz="2400" b="0" dirty="0"/>
              <a:t>Notification No.68/2019–Central Tax Dated: 13th December, 2019 following sub rules 4, 5 &amp; 6 in Rule 48 were inserted: </a:t>
            </a:r>
            <a:endParaRPr lang="en-US" sz="2400" b="0" dirty="0" smtClean="0"/>
          </a:p>
          <a:p>
            <a:pPr marL="0" indent="0" algn="just">
              <a:lnSpc>
                <a:spcPct val="120000"/>
              </a:lnSpc>
              <a:buNone/>
            </a:pPr>
            <a:r>
              <a:rPr lang="en-US" sz="2400" b="0" dirty="0" smtClean="0"/>
              <a:t>(</a:t>
            </a:r>
            <a:r>
              <a:rPr lang="en-US" sz="2400" b="0" dirty="0"/>
              <a:t>4) </a:t>
            </a:r>
            <a:r>
              <a:rPr lang="en-US" sz="2400" b="0" dirty="0" smtClean="0"/>
              <a:t>By </a:t>
            </a:r>
            <a:r>
              <a:rPr lang="en-US" sz="2400" b="0" dirty="0"/>
              <a:t>such class of registered persons as may be notified by the Government</a:t>
            </a:r>
            <a:r>
              <a:rPr lang="en-US" sz="2400" b="0" dirty="0" smtClean="0"/>
              <a:t>,.</a:t>
            </a:r>
          </a:p>
          <a:p>
            <a:pPr marL="0" indent="0" algn="just">
              <a:lnSpc>
                <a:spcPct val="120000"/>
              </a:lnSpc>
              <a:buNone/>
            </a:pPr>
            <a:endParaRPr lang="en-US" sz="2400" b="0" dirty="0" smtClean="0"/>
          </a:p>
          <a:p>
            <a:pPr marL="0" indent="0" algn="just">
              <a:lnSpc>
                <a:spcPct val="120000"/>
              </a:lnSpc>
              <a:buNone/>
            </a:pPr>
            <a:r>
              <a:rPr lang="en-US" sz="2400" b="0" dirty="0" smtClean="0"/>
              <a:t>(</a:t>
            </a:r>
            <a:r>
              <a:rPr lang="en-US" sz="2400" b="0" dirty="0"/>
              <a:t>5) Every invoice issued by a person to whom sub-rule (4) applies in any manner other than the manner specified in the said sub-rule shall not be treated as an invoice</a:t>
            </a:r>
            <a:r>
              <a:rPr lang="en-US" sz="2400" b="0" dirty="0" smtClean="0"/>
              <a:t>.</a:t>
            </a:r>
          </a:p>
          <a:p>
            <a:pPr marL="0" indent="0" algn="just">
              <a:lnSpc>
                <a:spcPct val="120000"/>
              </a:lnSpc>
              <a:buNone/>
            </a:pPr>
            <a:endParaRPr lang="en-US" sz="2400" b="0" dirty="0"/>
          </a:p>
          <a:p>
            <a:pPr marL="0" indent="0" algn="just">
              <a:lnSpc>
                <a:spcPct val="120000"/>
              </a:lnSpc>
              <a:buNone/>
            </a:pPr>
            <a:r>
              <a:rPr lang="en-US" sz="2400" b="0" dirty="0"/>
              <a:t>(6) The provisions of sub-rules (1) and (2) (invoice in triplicate/duplicate) shall not apply to an invoice prepared in the manner specified in sub-rule (4).</a:t>
            </a:r>
          </a:p>
          <a:p>
            <a:pPr marL="0" indent="0">
              <a:buNone/>
            </a:pPr>
            <a:endParaRPr lang="en-US" sz="6400" b="0" dirty="0"/>
          </a:p>
        </p:txBody>
      </p:sp>
    </p:spTree>
    <p:extLst>
      <p:ext uri="{BB962C8B-B14F-4D97-AF65-F5344CB8AC3E}">
        <p14:creationId xmlns:p14="http://schemas.microsoft.com/office/powerpoint/2010/main" val="332912146"/>
      </p:ext>
    </p:extLst>
  </p:cSld>
  <p:clrMapOvr>
    <a:masterClrMapping/>
  </p:clrMapOvr>
  <p:transition>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5" y="223173"/>
            <a:ext cx="11508371"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a:bodyPr>
          <a:lstStyle/>
          <a:p>
            <a:r>
              <a:rPr lang="en-US" sz="4800" dirty="0"/>
              <a:t>What is E-Invoice</a:t>
            </a:r>
            <a:r>
              <a:rPr lang="en-US" sz="5400" dirty="0"/>
              <a:t>?</a:t>
            </a:r>
          </a:p>
        </p:txBody>
      </p:sp>
      <p:sp>
        <p:nvSpPr>
          <p:cNvPr id="3" name="Content Placeholder 2"/>
          <p:cNvSpPr>
            <a:spLocks noGrp="1"/>
          </p:cNvSpPr>
          <p:nvPr>
            <p:ph idx="1"/>
          </p:nvPr>
        </p:nvSpPr>
        <p:spPr>
          <a:xfrm>
            <a:off x="589934" y="1356853"/>
            <a:ext cx="11518802" cy="5501148"/>
          </a:xfrm>
        </p:spPr>
        <p:txBody>
          <a:bodyPr>
            <a:normAutofit/>
          </a:bodyPr>
          <a:lstStyle/>
          <a:p>
            <a:pPr>
              <a:lnSpc>
                <a:spcPct val="150000"/>
              </a:lnSpc>
            </a:pPr>
            <a:r>
              <a:rPr lang="en-US" sz="2400" b="0" dirty="0" smtClean="0"/>
              <a:t>E-invoice </a:t>
            </a:r>
            <a:r>
              <a:rPr lang="en-US" sz="2400" b="0" dirty="0"/>
              <a:t>is </a:t>
            </a:r>
            <a:r>
              <a:rPr lang="en-US" sz="2400" b="0" dirty="0" smtClean="0"/>
              <a:t>neither </a:t>
            </a:r>
            <a:r>
              <a:rPr lang="en-US" sz="2400" b="0" dirty="0"/>
              <a:t>about invoice being in soft copy like PDF </a:t>
            </a:r>
            <a:r>
              <a:rPr lang="en-US" sz="2400" b="0" dirty="0" smtClean="0"/>
              <a:t>etc. nor means </a:t>
            </a:r>
            <a:r>
              <a:rPr lang="en-US" sz="2400" b="0" dirty="0"/>
              <a:t>generation of invoice by a Government </a:t>
            </a:r>
            <a:r>
              <a:rPr lang="en-US" sz="2400" b="0" dirty="0" smtClean="0"/>
              <a:t>portal.</a:t>
            </a:r>
            <a:endParaRPr lang="en-US" sz="2400" b="0" dirty="0"/>
          </a:p>
          <a:p>
            <a:pPr>
              <a:lnSpc>
                <a:spcPct val="150000"/>
              </a:lnSpc>
            </a:pPr>
            <a:r>
              <a:rPr lang="en-US" sz="2400" b="0" dirty="0"/>
              <a:t>Taxpayers will continue to create their GST invoices on their own Accounting/Billing/ERP Systems </a:t>
            </a:r>
            <a:r>
              <a:rPr lang="en-US" sz="2400" b="0" dirty="0" smtClean="0"/>
              <a:t>.</a:t>
            </a:r>
            <a:endParaRPr lang="en-US" sz="2400" b="0" dirty="0"/>
          </a:p>
          <a:p>
            <a:pPr>
              <a:lnSpc>
                <a:spcPct val="150000"/>
              </a:lnSpc>
            </a:pPr>
            <a:r>
              <a:rPr lang="en-US" sz="2400" b="0" dirty="0"/>
              <a:t>These invoices will now be reported to ‘Invoice Registration Portal (IRP</a:t>
            </a:r>
            <a:r>
              <a:rPr lang="en-US" sz="2400" b="0" dirty="0" smtClean="0"/>
              <a:t>).</a:t>
            </a:r>
            <a:endParaRPr lang="en-US" sz="2400" b="0" dirty="0"/>
          </a:p>
          <a:p>
            <a:pPr>
              <a:lnSpc>
                <a:spcPct val="150000"/>
              </a:lnSpc>
            </a:pPr>
            <a:r>
              <a:rPr lang="en-US" sz="2400" b="0" dirty="0"/>
              <a:t>On reporting, IRP returns signed e-invoice with unique ‘Invoice Reference Number (IRN)’ and a QR Code. </a:t>
            </a:r>
          </a:p>
          <a:p>
            <a:pPr>
              <a:lnSpc>
                <a:spcPct val="150000"/>
              </a:lnSpc>
            </a:pPr>
            <a:r>
              <a:rPr lang="en-US" sz="2400" b="0" dirty="0"/>
              <a:t>Then, the invoice can be issued to receiver (with QR Code) </a:t>
            </a:r>
          </a:p>
          <a:p>
            <a:pPr>
              <a:lnSpc>
                <a:spcPct val="150000"/>
              </a:lnSpc>
            </a:pPr>
            <a:r>
              <a:rPr lang="en-US" sz="2400" b="0" dirty="0"/>
              <a:t>A GST invoice will be valid only with a valid IRN.</a:t>
            </a:r>
          </a:p>
        </p:txBody>
      </p:sp>
    </p:spTree>
    <p:extLst>
      <p:ext uri="{BB962C8B-B14F-4D97-AF65-F5344CB8AC3E}">
        <p14:creationId xmlns:p14="http://schemas.microsoft.com/office/powerpoint/2010/main" val="2288674945"/>
      </p:ext>
    </p:extLst>
  </p:cSld>
  <p:clrMapOvr>
    <a:masterClrMapping/>
  </p:clrMapOvr>
  <p:transition>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5" y="223173"/>
            <a:ext cx="11508371"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a:bodyPr>
          <a:lstStyle/>
          <a:p>
            <a:pPr lvl="0" fontAlgn="base">
              <a:spcAft>
                <a:spcPct val="0"/>
              </a:spcAft>
            </a:pPr>
            <a:r>
              <a:rPr lang="en-US" sz="3600" dirty="0">
                <a:solidFill>
                  <a:srgbClr val="333333"/>
                </a:solidFill>
                <a:latin typeface="Default Font" charset="0"/>
                <a:ea typeface="Times New Roman" pitchFamily="18" charset="0"/>
                <a:cs typeface="Times New Roman" pitchFamily="18" charset="0"/>
              </a:rPr>
              <a:t>Who is required to issue E-Invoice?</a:t>
            </a:r>
            <a:endParaRPr lang="en-US" sz="2000" b="0" dirty="0">
              <a:solidFill>
                <a:schemeClr val="tx1"/>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endParaRPr lang="en-US" sz="2400" dirty="0" smtClean="0"/>
          </a:p>
          <a:p>
            <a:endParaRPr lang="en-US" sz="2400" dirty="0"/>
          </a:p>
          <a:p>
            <a:pPr marL="0" indent="0">
              <a:buNone/>
            </a:pPr>
            <a:endParaRPr lang="en-US" sz="2400" b="0" dirty="0"/>
          </a:p>
        </p:txBody>
      </p:sp>
      <p:graphicFrame>
        <p:nvGraphicFramePr>
          <p:cNvPr id="6" name="Table 5"/>
          <p:cNvGraphicFramePr>
            <a:graphicFrameLocks noGrp="1"/>
          </p:cNvGraphicFramePr>
          <p:nvPr>
            <p:extLst>
              <p:ext uri="{D42A27DB-BD31-4B8C-83A1-F6EECF244321}">
                <p14:modId xmlns:p14="http://schemas.microsoft.com/office/powerpoint/2010/main" val="2939777270"/>
              </p:ext>
            </p:extLst>
          </p:nvPr>
        </p:nvGraphicFramePr>
        <p:xfrm>
          <a:off x="660401" y="1642532"/>
          <a:ext cx="11399564" cy="5096934"/>
        </p:xfrm>
        <a:graphic>
          <a:graphicData uri="http://schemas.openxmlformats.org/drawingml/2006/table">
            <a:tbl>
              <a:tblPr firstRow="1" firstCol="1" bandRow="1">
                <a:tableStyleId>{5C22544A-7EE6-4342-B048-85BDC9FD1C3A}</a:tableStyleId>
              </a:tblPr>
              <a:tblGrid>
                <a:gridCol w="918989"/>
                <a:gridCol w="4622307"/>
                <a:gridCol w="1806052"/>
                <a:gridCol w="4052216"/>
              </a:tblGrid>
              <a:tr h="1615215">
                <a:tc>
                  <a:txBody>
                    <a:bodyPr/>
                    <a:lstStyle/>
                    <a:p>
                      <a:pPr algn="just">
                        <a:lnSpc>
                          <a:spcPct val="150000"/>
                        </a:lnSpc>
                      </a:pPr>
                      <a:r>
                        <a:rPr lang="en-US" sz="1500" dirty="0">
                          <a:effectLst/>
                        </a:rPr>
                        <a:t>Phase</a:t>
                      </a:r>
                      <a:endParaRPr lang="en-US" sz="1200" dirty="0">
                        <a:effectLst/>
                        <a:latin typeface="Times New Roman"/>
                        <a:ea typeface="Times New Roman"/>
                        <a:cs typeface="Mangal"/>
                      </a:endParaRPr>
                    </a:p>
                  </a:txBody>
                  <a:tcPr marL="76199" marR="76199" marT="76200" marB="76200"/>
                </a:tc>
                <a:tc>
                  <a:txBody>
                    <a:bodyPr/>
                    <a:lstStyle/>
                    <a:p>
                      <a:pPr algn="just">
                        <a:lnSpc>
                          <a:spcPct val="150000"/>
                        </a:lnSpc>
                      </a:pPr>
                      <a:r>
                        <a:rPr lang="en-US" sz="1500" dirty="0">
                          <a:effectLst/>
                        </a:rPr>
                        <a:t>Applicable to taxpayers having an aggregate turnover of more than</a:t>
                      </a:r>
                      <a:endParaRPr lang="en-US" sz="1200" dirty="0">
                        <a:effectLst/>
                        <a:latin typeface="Times New Roman"/>
                        <a:ea typeface="Times New Roman"/>
                        <a:cs typeface="Mangal"/>
                      </a:endParaRPr>
                    </a:p>
                  </a:txBody>
                  <a:tcPr marL="76199" marR="76199" marT="76200" marB="76200"/>
                </a:tc>
                <a:tc>
                  <a:txBody>
                    <a:bodyPr/>
                    <a:lstStyle/>
                    <a:p>
                      <a:pPr algn="just">
                        <a:lnSpc>
                          <a:spcPct val="150000"/>
                        </a:lnSpc>
                      </a:pPr>
                      <a:r>
                        <a:rPr lang="en-US" sz="1500" dirty="0">
                          <a:effectLst/>
                        </a:rPr>
                        <a:t>Applicable date</a:t>
                      </a:r>
                      <a:endParaRPr lang="en-US" sz="1200" dirty="0">
                        <a:effectLst/>
                        <a:latin typeface="Times New Roman"/>
                        <a:ea typeface="Times New Roman"/>
                        <a:cs typeface="Mangal"/>
                      </a:endParaRPr>
                    </a:p>
                  </a:txBody>
                  <a:tcPr marL="76199" marR="76199" marT="76200" marB="76200"/>
                </a:tc>
                <a:tc>
                  <a:txBody>
                    <a:bodyPr/>
                    <a:lstStyle/>
                    <a:p>
                      <a:pPr algn="just">
                        <a:lnSpc>
                          <a:spcPct val="150000"/>
                        </a:lnSpc>
                      </a:pPr>
                      <a:r>
                        <a:rPr lang="en-US" sz="1500" dirty="0">
                          <a:effectLst/>
                        </a:rPr>
                        <a:t>Notification number</a:t>
                      </a:r>
                      <a:endParaRPr lang="en-US" sz="1200" dirty="0">
                        <a:effectLst/>
                        <a:latin typeface="Times New Roman"/>
                        <a:ea typeface="Times New Roman"/>
                        <a:cs typeface="Mangal"/>
                      </a:endParaRPr>
                    </a:p>
                  </a:txBody>
                  <a:tcPr marL="76199" marR="76199" marT="76200" marB="76200"/>
                </a:tc>
              </a:tr>
              <a:tr h="1364503">
                <a:tc>
                  <a:txBody>
                    <a:bodyPr/>
                    <a:lstStyle/>
                    <a:p>
                      <a:pPr algn="just">
                        <a:lnSpc>
                          <a:spcPct val="150000"/>
                        </a:lnSpc>
                      </a:pPr>
                      <a:r>
                        <a:rPr lang="en-US" sz="1500" dirty="0">
                          <a:effectLst/>
                        </a:rPr>
                        <a:t>I</a:t>
                      </a:r>
                      <a:endParaRPr lang="en-US" sz="1200" dirty="0">
                        <a:effectLst/>
                        <a:latin typeface="Times New Roman"/>
                        <a:ea typeface="Times New Roman"/>
                        <a:cs typeface="Mangal"/>
                      </a:endParaRPr>
                    </a:p>
                  </a:txBody>
                  <a:tcPr marL="76199" marR="76199" marT="76200" marB="76200"/>
                </a:tc>
                <a:tc>
                  <a:txBody>
                    <a:bodyPr/>
                    <a:lstStyle/>
                    <a:p>
                      <a:pPr algn="just">
                        <a:lnSpc>
                          <a:spcPct val="150000"/>
                        </a:lnSpc>
                      </a:pPr>
                      <a:r>
                        <a:rPr lang="en-US" sz="1500" dirty="0" err="1">
                          <a:effectLst/>
                        </a:rPr>
                        <a:t>Rs</a:t>
                      </a:r>
                      <a:r>
                        <a:rPr lang="en-US" sz="1500" dirty="0">
                          <a:effectLst/>
                        </a:rPr>
                        <a:t> 500 </a:t>
                      </a:r>
                      <a:r>
                        <a:rPr lang="en-US" sz="1500" dirty="0" err="1">
                          <a:effectLst/>
                        </a:rPr>
                        <a:t>crore</a:t>
                      </a:r>
                      <a:endParaRPr lang="en-US" sz="1200" dirty="0">
                        <a:effectLst/>
                        <a:latin typeface="Times New Roman"/>
                        <a:ea typeface="Times New Roman"/>
                        <a:cs typeface="Mangal"/>
                      </a:endParaRPr>
                    </a:p>
                  </a:txBody>
                  <a:tcPr marL="76199" marR="76199" marT="76200" marB="76200"/>
                </a:tc>
                <a:tc>
                  <a:txBody>
                    <a:bodyPr/>
                    <a:lstStyle/>
                    <a:p>
                      <a:pPr algn="just">
                        <a:lnSpc>
                          <a:spcPct val="150000"/>
                        </a:lnSpc>
                      </a:pPr>
                      <a:r>
                        <a:rPr lang="en-US" sz="1500" dirty="0">
                          <a:effectLst/>
                        </a:rPr>
                        <a:t>01.10.2020</a:t>
                      </a:r>
                      <a:endParaRPr lang="en-US" sz="1200" dirty="0">
                        <a:effectLst/>
                        <a:latin typeface="Times New Roman"/>
                        <a:ea typeface="Times New Roman"/>
                        <a:cs typeface="Mangal"/>
                      </a:endParaRPr>
                    </a:p>
                  </a:txBody>
                  <a:tcPr marL="76199" marR="76199" marT="76200" marB="76200"/>
                </a:tc>
                <a:tc>
                  <a:txBody>
                    <a:bodyPr/>
                    <a:lstStyle/>
                    <a:p>
                      <a:pPr algn="just">
                        <a:lnSpc>
                          <a:spcPct val="150000"/>
                        </a:lnSpc>
                      </a:pPr>
                      <a:r>
                        <a:rPr lang="en-US" sz="1500" u="sng" dirty="0">
                          <a:effectLst/>
                          <a:hlinkClick r:id="rId3"/>
                        </a:rPr>
                        <a:t>61/2020 – Central Tax</a:t>
                      </a:r>
                      <a:r>
                        <a:rPr lang="en-US" sz="1500" dirty="0">
                          <a:effectLst/>
                        </a:rPr>
                        <a:t> and </a:t>
                      </a:r>
                      <a:r>
                        <a:rPr lang="en-US" sz="1500" u="sng" dirty="0">
                          <a:effectLst/>
                          <a:hlinkClick r:id="rId4"/>
                        </a:rPr>
                        <a:t>70/2020 – Central Tax</a:t>
                      </a:r>
                      <a:endParaRPr lang="en-US" sz="1200" dirty="0">
                        <a:effectLst/>
                        <a:latin typeface="Times New Roman"/>
                        <a:ea typeface="Times New Roman"/>
                        <a:cs typeface="Mangal"/>
                      </a:endParaRPr>
                    </a:p>
                  </a:txBody>
                  <a:tcPr marL="76199" marR="76199" marT="76200" marB="76200"/>
                </a:tc>
              </a:tr>
              <a:tr h="612368">
                <a:tc>
                  <a:txBody>
                    <a:bodyPr/>
                    <a:lstStyle/>
                    <a:p>
                      <a:pPr algn="just">
                        <a:lnSpc>
                          <a:spcPct val="150000"/>
                        </a:lnSpc>
                      </a:pPr>
                      <a:r>
                        <a:rPr lang="en-US" sz="1500" dirty="0">
                          <a:effectLst/>
                        </a:rPr>
                        <a:t>II</a:t>
                      </a:r>
                      <a:endParaRPr lang="en-US" sz="1200" dirty="0">
                        <a:effectLst/>
                        <a:latin typeface="Times New Roman"/>
                        <a:ea typeface="Times New Roman"/>
                        <a:cs typeface="Mangal"/>
                      </a:endParaRPr>
                    </a:p>
                  </a:txBody>
                  <a:tcPr marL="76199" marR="76199" marT="76200" marB="76200"/>
                </a:tc>
                <a:tc>
                  <a:txBody>
                    <a:bodyPr/>
                    <a:lstStyle/>
                    <a:p>
                      <a:pPr algn="just">
                        <a:lnSpc>
                          <a:spcPct val="150000"/>
                        </a:lnSpc>
                      </a:pPr>
                      <a:r>
                        <a:rPr lang="en-US" sz="1500">
                          <a:effectLst/>
                        </a:rPr>
                        <a:t>Rs 100 crore</a:t>
                      </a:r>
                      <a:endParaRPr lang="en-US" sz="1200">
                        <a:effectLst/>
                        <a:latin typeface="Times New Roman"/>
                        <a:ea typeface="Times New Roman"/>
                        <a:cs typeface="Mangal"/>
                      </a:endParaRPr>
                    </a:p>
                  </a:txBody>
                  <a:tcPr marL="76199" marR="76199" marT="76200" marB="76200"/>
                </a:tc>
                <a:tc>
                  <a:txBody>
                    <a:bodyPr/>
                    <a:lstStyle/>
                    <a:p>
                      <a:pPr algn="just">
                        <a:lnSpc>
                          <a:spcPct val="150000"/>
                        </a:lnSpc>
                      </a:pPr>
                      <a:r>
                        <a:rPr lang="en-US" sz="1500">
                          <a:effectLst/>
                        </a:rPr>
                        <a:t>01.01.2021</a:t>
                      </a:r>
                      <a:endParaRPr lang="en-US" sz="1200">
                        <a:effectLst/>
                        <a:latin typeface="Times New Roman"/>
                        <a:ea typeface="Times New Roman"/>
                        <a:cs typeface="Mangal"/>
                      </a:endParaRPr>
                    </a:p>
                  </a:txBody>
                  <a:tcPr marL="76199" marR="76199" marT="76200" marB="76200"/>
                </a:tc>
                <a:tc>
                  <a:txBody>
                    <a:bodyPr/>
                    <a:lstStyle/>
                    <a:p>
                      <a:pPr algn="just">
                        <a:lnSpc>
                          <a:spcPct val="150000"/>
                        </a:lnSpc>
                      </a:pPr>
                      <a:r>
                        <a:rPr lang="en-US" sz="1500" u="sng">
                          <a:effectLst/>
                          <a:hlinkClick r:id="rId5"/>
                        </a:rPr>
                        <a:t>88/2020 – Central Tax</a:t>
                      </a:r>
                      <a:endParaRPr lang="en-US" sz="1200">
                        <a:effectLst/>
                        <a:latin typeface="Times New Roman"/>
                        <a:ea typeface="Times New Roman"/>
                        <a:cs typeface="Mangal"/>
                      </a:endParaRPr>
                    </a:p>
                  </a:txBody>
                  <a:tcPr marL="76199" marR="76199" marT="76200" marB="76200"/>
                </a:tc>
              </a:tr>
              <a:tr h="892480">
                <a:tc>
                  <a:txBody>
                    <a:bodyPr/>
                    <a:lstStyle/>
                    <a:p>
                      <a:pPr algn="just">
                        <a:lnSpc>
                          <a:spcPct val="150000"/>
                        </a:lnSpc>
                      </a:pPr>
                      <a:r>
                        <a:rPr lang="en-US" sz="1500" dirty="0">
                          <a:effectLst/>
                        </a:rPr>
                        <a:t>III</a:t>
                      </a:r>
                      <a:endParaRPr lang="en-US" sz="1200" dirty="0">
                        <a:effectLst/>
                        <a:latin typeface="Times New Roman"/>
                        <a:ea typeface="Times New Roman"/>
                        <a:cs typeface="Mangal"/>
                      </a:endParaRPr>
                    </a:p>
                  </a:txBody>
                  <a:tcPr marL="76199" marR="76199" marT="76200" marB="76200"/>
                </a:tc>
                <a:tc>
                  <a:txBody>
                    <a:bodyPr/>
                    <a:lstStyle/>
                    <a:p>
                      <a:pPr algn="just">
                        <a:lnSpc>
                          <a:spcPct val="150000"/>
                        </a:lnSpc>
                      </a:pPr>
                      <a:r>
                        <a:rPr lang="en-US" sz="1500">
                          <a:effectLst/>
                        </a:rPr>
                        <a:t>Rs 50 crore</a:t>
                      </a:r>
                      <a:endParaRPr lang="en-US" sz="1200">
                        <a:effectLst/>
                        <a:latin typeface="Times New Roman"/>
                        <a:ea typeface="Times New Roman"/>
                        <a:cs typeface="Mangal"/>
                      </a:endParaRPr>
                    </a:p>
                  </a:txBody>
                  <a:tcPr marL="76199" marR="76199" marT="76200" marB="76200"/>
                </a:tc>
                <a:tc>
                  <a:txBody>
                    <a:bodyPr/>
                    <a:lstStyle/>
                    <a:p>
                      <a:pPr algn="just">
                        <a:lnSpc>
                          <a:spcPct val="150000"/>
                        </a:lnSpc>
                      </a:pPr>
                      <a:r>
                        <a:rPr lang="en-US" sz="1500">
                          <a:effectLst/>
                        </a:rPr>
                        <a:t>01.04.2021</a:t>
                      </a:r>
                      <a:endParaRPr lang="en-US" sz="1200">
                        <a:effectLst/>
                        <a:latin typeface="Times New Roman"/>
                        <a:ea typeface="Times New Roman"/>
                        <a:cs typeface="Mangal"/>
                      </a:endParaRPr>
                    </a:p>
                  </a:txBody>
                  <a:tcPr marL="76199" marR="76199" marT="76200" marB="76200"/>
                </a:tc>
                <a:tc>
                  <a:txBody>
                    <a:bodyPr/>
                    <a:lstStyle/>
                    <a:p>
                      <a:pPr algn="just">
                        <a:lnSpc>
                          <a:spcPct val="150000"/>
                        </a:lnSpc>
                      </a:pPr>
                      <a:r>
                        <a:rPr lang="en-US" sz="1500" dirty="0">
                          <a:effectLst/>
                        </a:rPr>
                        <a:t/>
                      </a:r>
                      <a:br>
                        <a:rPr lang="en-US" sz="1500" dirty="0">
                          <a:effectLst/>
                        </a:rPr>
                      </a:br>
                      <a:r>
                        <a:rPr lang="en-US" sz="1500" u="sng" dirty="0">
                          <a:effectLst/>
                          <a:hlinkClick r:id="rId6"/>
                        </a:rPr>
                        <a:t>5/2021 – Central Tax</a:t>
                      </a:r>
                      <a:endParaRPr lang="en-US" sz="1200" dirty="0">
                        <a:effectLst/>
                        <a:latin typeface="Times New Roman"/>
                        <a:ea typeface="Times New Roman"/>
                        <a:cs typeface="Mangal"/>
                      </a:endParaRPr>
                    </a:p>
                  </a:txBody>
                  <a:tcPr marL="76199" marR="76199" marT="76200" marB="76200"/>
                </a:tc>
              </a:tr>
              <a:tr h="612368">
                <a:tc>
                  <a:txBody>
                    <a:bodyPr/>
                    <a:lstStyle/>
                    <a:p>
                      <a:pPr algn="just">
                        <a:lnSpc>
                          <a:spcPct val="150000"/>
                        </a:lnSpc>
                      </a:pPr>
                      <a:r>
                        <a:rPr lang="en-US" sz="1500" dirty="0">
                          <a:effectLst/>
                        </a:rPr>
                        <a:t>IV</a:t>
                      </a:r>
                      <a:endParaRPr lang="en-US" sz="1200" dirty="0">
                        <a:effectLst/>
                        <a:latin typeface="Times New Roman"/>
                        <a:ea typeface="Times New Roman"/>
                        <a:cs typeface="Mangal"/>
                      </a:endParaRPr>
                    </a:p>
                  </a:txBody>
                  <a:tcPr marL="76199" marR="76199" marT="76200" marB="76200"/>
                </a:tc>
                <a:tc>
                  <a:txBody>
                    <a:bodyPr/>
                    <a:lstStyle/>
                    <a:p>
                      <a:pPr algn="just">
                        <a:lnSpc>
                          <a:spcPct val="150000"/>
                        </a:lnSpc>
                      </a:pPr>
                      <a:r>
                        <a:rPr lang="en-US" sz="1500" dirty="0" err="1">
                          <a:effectLst/>
                        </a:rPr>
                        <a:t>Rs</a:t>
                      </a:r>
                      <a:r>
                        <a:rPr lang="en-US" sz="1500" dirty="0">
                          <a:effectLst/>
                        </a:rPr>
                        <a:t> 20 </a:t>
                      </a:r>
                      <a:r>
                        <a:rPr lang="en-US" sz="1500" dirty="0" err="1">
                          <a:effectLst/>
                        </a:rPr>
                        <a:t>crore</a:t>
                      </a:r>
                      <a:endParaRPr lang="en-US" sz="1200" dirty="0">
                        <a:effectLst/>
                        <a:latin typeface="Times New Roman"/>
                        <a:ea typeface="Times New Roman"/>
                        <a:cs typeface="Mangal"/>
                      </a:endParaRPr>
                    </a:p>
                  </a:txBody>
                  <a:tcPr marL="76199" marR="76199" marT="76200" marB="76200"/>
                </a:tc>
                <a:tc>
                  <a:txBody>
                    <a:bodyPr/>
                    <a:lstStyle/>
                    <a:p>
                      <a:pPr algn="just">
                        <a:lnSpc>
                          <a:spcPct val="150000"/>
                        </a:lnSpc>
                      </a:pPr>
                      <a:r>
                        <a:rPr lang="en-US" sz="1500">
                          <a:effectLst/>
                        </a:rPr>
                        <a:t>01.04.2022</a:t>
                      </a:r>
                      <a:endParaRPr lang="en-US" sz="1200">
                        <a:effectLst/>
                        <a:latin typeface="Times New Roman"/>
                        <a:ea typeface="Times New Roman"/>
                        <a:cs typeface="Mangal"/>
                      </a:endParaRPr>
                    </a:p>
                  </a:txBody>
                  <a:tcPr marL="76199" marR="76199" marT="76200" marB="76200"/>
                </a:tc>
                <a:tc>
                  <a:txBody>
                    <a:bodyPr/>
                    <a:lstStyle/>
                    <a:p>
                      <a:pPr algn="just">
                        <a:lnSpc>
                          <a:spcPct val="150000"/>
                        </a:lnSpc>
                      </a:pPr>
                      <a:r>
                        <a:rPr lang="en-US" sz="1500" u="sng" dirty="0">
                          <a:effectLst/>
                          <a:hlinkClick r:id="rId7"/>
                        </a:rPr>
                        <a:t>1/2022 – Central Tax</a:t>
                      </a:r>
                      <a:endParaRPr lang="en-US" sz="1200" dirty="0">
                        <a:effectLst/>
                        <a:latin typeface="Times New Roman"/>
                        <a:ea typeface="Times New Roman"/>
                        <a:cs typeface="Mangal"/>
                      </a:endParaRPr>
                    </a:p>
                  </a:txBody>
                  <a:tcPr marL="76199" marR="76199" marT="76200" marB="76200"/>
                </a:tc>
              </a:tr>
            </a:tbl>
          </a:graphicData>
        </a:graphic>
      </p:graphicFrame>
    </p:spTree>
    <p:extLst>
      <p:ext uri="{BB962C8B-B14F-4D97-AF65-F5344CB8AC3E}">
        <p14:creationId xmlns:p14="http://schemas.microsoft.com/office/powerpoint/2010/main" val="2288674945"/>
      </p:ext>
    </p:extLst>
  </p:cSld>
  <p:clrMapOvr>
    <a:masterClrMapping/>
  </p:clrMapOvr>
  <p:transition>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5" y="223173"/>
            <a:ext cx="11508371"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a:bodyPr>
          <a:lstStyle/>
          <a:p>
            <a:pPr>
              <a:lnSpc>
                <a:spcPct val="150000"/>
              </a:lnSpc>
            </a:pPr>
            <a:r>
              <a:rPr lang="en-US" sz="3600" dirty="0" smtClean="0">
                <a:latin typeface="Verdana" panose="020B0604030504040204" pitchFamily="34" charset="0"/>
                <a:ea typeface="Verdana" panose="020B0604030504040204" pitchFamily="34" charset="0"/>
              </a:rPr>
              <a:t>Illustration</a:t>
            </a:r>
            <a:endParaRPr lang="en-US" sz="3200" b="0" cap="all"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a:xfrm>
            <a:off x="575188" y="1415846"/>
            <a:ext cx="11533549" cy="5294671"/>
          </a:xfrm>
        </p:spPr>
        <p:txBody>
          <a:bodyPr>
            <a:normAutofit/>
          </a:bodyPr>
          <a:lstStyle/>
          <a:p>
            <a:endParaRPr lang="en-US" sz="2400" dirty="0" smtClean="0"/>
          </a:p>
          <a:p>
            <a:endParaRPr lang="en-US" sz="2400" dirty="0"/>
          </a:p>
          <a:p>
            <a:pPr marL="0" indent="0">
              <a:buNone/>
            </a:pPr>
            <a:endParaRPr lang="en-US" sz="2400" b="0" dirty="0"/>
          </a:p>
        </p:txBody>
      </p:sp>
      <p:sp>
        <p:nvSpPr>
          <p:cNvPr id="4" name="Rectangle 3"/>
          <p:cNvSpPr/>
          <p:nvPr/>
        </p:nvSpPr>
        <p:spPr>
          <a:xfrm>
            <a:off x="575187" y="1681317"/>
            <a:ext cx="11488994" cy="5078313"/>
          </a:xfrm>
          <a:prstGeom prst="rect">
            <a:avLst/>
          </a:prstGeom>
        </p:spPr>
        <p:txBody>
          <a:bodyPr wrap="square">
            <a:spAutoFit/>
          </a:bodyPr>
          <a:lstStyle/>
          <a:p>
            <a:pPr>
              <a:lnSpc>
                <a:spcPct val="150000"/>
              </a:lnSpc>
            </a:pPr>
            <a:r>
              <a:rPr lang="en-US" b="1" i="1" dirty="0"/>
              <a:t>The taxpayers must comply with e-invoicing if the turnover exceeds the specified limit in any financial year from 2017-18 to 2021-22. Also, the aggregate turnover will include the turnover of all GSTINs under a single PAN across India.</a:t>
            </a:r>
            <a:endParaRPr lang="en-US" dirty="0"/>
          </a:p>
          <a:p>
            <a:pPr>
              <a:lnSpc>
                <a:spcPct val="150000"/>
              </a:lnSpc>
            </a:pPr>
            <a:r>
              <a:rPr lang="en-US" dirty="0"/>
              <a:t>If the turnover in the last FY was below the threshold limit but it increased beyond the threshold limit in the current year, then e-Invoicing would apply from the beginning of the next financial year.</a:t>
            </a:r>
          </a:p>
          <a:p>
            <a:pPr>
              <a:lnSpc>
                <a:spcPct val="150000"/>
              </a:lnSpc>
            </a:pPr>
            <a:r>
              <a:rPr lang="en-US" dirty="0"/>
              <a:t>Suppose ABC ltd aggregate turnover was as follows:</a:t>
            </a:r>
            <a:br>
              <a:rPr lang="en-US" dirty="0"/>
            </a:br>
            <a:r>
              <a:rPr lang="en-US" dirty="0"/>
              <a:t>FY 2017-18: </a:t>
            </a:r>
            <a:r>
              <a:rPr lang="en-US" dirty="0" err="1"/>
              <a:t>Rs</a:t>
            </a:r>
            <a:r>
              <a:rPr lang="en-US" dirty="0"/>
              <a:t> 15 </a:t>
            </a:r>
            <a:r>
              <a:rPr lang="en-US" dirty="0" err="1"/>
              <a:t>crore</a:t>
            </a:r>
            <a:r>
              <a:rPr lang="en-US" dirty="0"/>
              <a:t/>
            </a:r>
            <a:br>
              <a:rPr lang="en-US" dirty="0"/>
            </a:br>
            <a:r>
              <a:rPr lang="en-US" dirty="0"/>
              <a:t>FY 2018-19: </a:t>
            </a:r>
            <a:r>
              <a:rPr lang="en-US" dirty="0" err="1"/>
              <a:t>Rs</a:t>
            </a:r>
            <a:r>
              <a:rPr lang="en-US" dirty="0"/>
              <a:t> 17 </a:t>
            </a:r>
            <a:r>
              <a:rPr lang="en-US" dirty="0" err="1"/>
              <a:t>crore</a:t>
            </a:r>
            <a:r>
              <a:rPr lang="en-US" dirty="0"/>
              <a:t/>
            </a:r>
            <a:br>
              <a:rPr lang="en-US" dirty="0"/>
            </a:br>
            <a:r>
              <a:rPr lang="en-US" dirty="0"/>
              <a:t>FY 2019-20: </a:t>
            </a:r>
            <a:r>
              <a:rPr lang="en-US" dirty="0" err="1"/>
              <a:t>Rs</a:t>
            </a:r>
            <a:r>
              <a:rPr lang="en-US" dirty="0"/>
              <a:t> 24 </a:t>
            </a:r>
            <a:r>
              <a:rPr lang="en-US" dirty="0" err="1"/>
              <a:t>crore</a:t>
            </a:r>
            <a:r>
              <a:rPr lang="en-US" dirty="0"/>
              <a:t/>
            </a:r>
            <a:br>
              <a:rPr lang="en-US" dirty="0"/>
            </a:br>
            <a:r>
              <a:rPr lang="en-US" dirty="0"/>
              <a:t>FY 2020-21: </a:t>
            </a:r>
            <a:r>
              <a:rPr lang="en-US" dirty="0" err="1"/>
              <a:t>Rs</a:t>
            </a:r>
            <a:r>
              <a:rPr lang="en-US" dirty="0"/>
              <a:t> 19 </a:t>
            </a:r>
            <a:r>
              <a:rPr lang="en-US" dirty="0" err="1"/>
              <a:t>crore</a:t>
            </a:r>
            <a:r>
              <a:rPr lang="en-US" dirty="0"/>
              <a:t/>
            </a:r>
            <a:br>
              <a:rPr lang="en-US" dirty="0"/>
            </a:br>
            <a:r>
              <a:rPr lang="en-US" dirty="0"/>
              <a:t>FY 2021-22: </a:t>
            </a:r>
            <a:r>
              <a:rPr lang="en-US" dirty="0" err="1"/>
              <a:t>Rs</a:t>
            </a:r>
            <a:r>
              <a:rPr lang="en-US" dirty="0"/>
              <a:t> 18 </a:t>
            </a:r>
            <a:r>
              <a:rPr lang="en-US" dirty="0" err="1"/>
              <a:t>crore</a:t>
            </a:r>
            <a:r>
              <a:rPr lang="en-US" dirty="0"/>
              <a:t/>
            </a:r>
            <a:br>
              <a:rPr lang="en-US" dirty="0"/>
            </a:br>
            <a:r>
              <a:rPr lang="en-US" dirty="0" smtClean="0"/>
              <a:t>The </a:t>
            </a:r>
            <a:r>
              <a:rPr lang="en-US" dirty="0"/>
              <a:t>ABC ltd shall mandatorily generate e-invoices from 01.04.2022 irrespective of the current year’s aggregate turnover as it has crossed the </a:t>
            </a:r>
            <a:r>
              <a:rPr lang="en-US" dirty="0" err="1"/>
              <a:t>Rs</a:t>
            </a:r>
            <a:r>
              <a:rPr lang="en-US" dirty="0"/>
              <a:t> 20 </a:t>
            </a:r>
            <a:r>
              <a:rPr lang="en-US" dirty="0" err="1"/>
              <a:t>crore</a:t>
            </a:r>
            <a:r>
              <a:rPr lang="en-US" dirty="0"/>
              <a:t> turnover limit in FY 2019-20.</a:t>
            </a:r>
          </a:p>
        </p:txBody>
      </p:sp>
    </p:spTree>
    <p:extLst>
      <p:ext uri="{BB962C8B-B14F-4D97-AF65-F5344CB8AC3E}">
        <p14:creationId xmlns:p14="http://schemas.microsoft.com/office/powerpoint/2010/main" val="2288674945"/>
      </p:ext>
    </p:extLst>
  </p:cSld>
  <p:clrMapOvr>
    <a:masterClrMapping/>
  </p:clrMapOvr>
  <p:transition>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5" y="223173"/>
            <a:ext cx="11508371"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a:bodyPr>
          <a:lstStyle/>
          <a:p>
            <a:pPr>
              <a:lnSpc>
                <a:spcPct val="150000"/>
              </a:lnSpc>
            </a:pPr>
            <a:r>
              <a:rPr lang="en-US" sz="3600" dirty="0"/>
              <a:t>Applicability of </a:t>
            </a:r>
            <a:r>
              <a:rPr lang="en-US" sz="3600" dirty="0" smtClean="0"/>
              <a:t>e-invoice</a:t>
            </a:r>
            <a:endParaRPr lang="en-US" sz="3600" dirty="0"/>
          </a:p>
        </p:txBody>
      </p:sp>
      <p:sp>
        <p:nvSpPr>
          <p:cNvPr id="3" name="Content Placeholder 2"/>
          <p:cNvSpPr>
            <a:spLocks noGrp="1"/>
          </p:cNvSpPr>
          <p:nvPr>
            <p:ph idx="1"/>
          </p:nvPr>
        </p:nvSpPr>
        <p:spPr>
          <a:xfrm>
            <a:off x="575188" y="1415846"/>
            <a:ext cx="11533549" cy="5294671"/>
          </a:xfrm>
        </p:spPr>
        <p:txBody>
          <a:bodyPr>
            <a:normAutofit/>
          </a:bodyPr>
          <a:lstStyle/>
          <a:p>
            <a:endParaRPr lang="en-US" sz="2400" dirty="0" smtClean="0"/>
          </a:p>
          <a:p>
            <a:endParaRPr lang="en-US" sz="2400" dirty="0"/>
          </a:p>
          <a:p>
            <a:pPr marL="0" indent="0">
              <a:buNone/>
            </a:pPr>
            <a:endParaRPr lang="en-US" sz="2400" b="0" dirty="0"/>
          </a:p>
        </p:txBody>
      </p:sp>
      <p:sp>
        <p:nvSpPr>
          <p:cNvPr id="4" name="Rectangle 3"/>
          <p:cNvSpPr/>
          <p:nvPr/>
        </p:nvSpPr>
        <p:spPr>
          <a:xfrm>
            <a:off x="575187" y="1681316"/>
            <a:ext cx="11488994" cy="3970318"/>
          </a:xfrm>
          <a:prstGeom prst="rect">
            <a:avLst/>
          </a:prstGeom>
        </p:spPr>
        <p:txBody>
          <a:bodyPr wrap="square">
            <a:spAutoFit/>
          </a:bodyPr>
          <a:lstStyle/>
          <a:p>
            <a:pPr marL="342900" indent="-342900">
              <a:lnSpc>
                <a:spcPct val="150000"/>
              </a:lnSpc>
              <a:buFont typeface="Arial" pitchFamily="34" charset="0"/>
              <a:buChar char="•"/>
            </a:pPr>
            <a:r>
              <a:rPr lang="en-US" sz="2800" b="1" dirty="0" smtClean="0"/>
              <a:t>B </a:t>
            </a:r>
            <a:r>
              <a:rPr lang="en-US" sz="2800" b="1" dirty="0"/>
              <a:t>to B : Business to Business</a:t>
            </a:r>
          </a:p>
          <a:p>
            <a:pPr marL="342900" indent="-342900">
              <a:lnSpc>
                <a:spcPct val="150000"/>
              </a:lnSpc>
              <a:buFont typeface="Arial" pitchFamily="34" charset="0"/>
              <a:buChar char="•"/>
            </a:pPr>
            <a:r>
              <a:rPr lang="en-US" sz="2800" b="1" dirty="0"/>
              <a:t>B to G : Business to Government</a:t>
            </a:r>
          </a:p>
          <a:p>
            <a:pPr marL="342900" indent="-342900">
              <a:lnSpc>
                <a:spcPct val="150000"/>
              </a:lnSpc>
              <a:buFont typeface="Arial" pitchFamily="34" charset="0"/>
              <a:buChar char="•"/>
            </a:pPr>
            <a:r>
              <a:rPr lang="en-US" sz="2800" b="1" dirty="0"/>
              <a:t>Export</a:t>
            </a:r>
          </a:p>
          <a:p>
            <a:pPr marL="342900" indent="-342900">
              <a:lnSpc>
                <a:spcPct val="150000"/>
              </a:lnSpc>
              <a:buFont typeface="Arial" pitchFamily="34" charset="0"/>
              <a:buChar char="•"/>
            </a:pPr>
            <a:r>
              <a:rPr lang="en-US" sz="2800" b="1" dirty="0"/>
              <a:t>Through E-Commerce Operators</a:t>
            </a:r>
          </a:p>
          <a:p>
            <a:pPr marL="342900" indent="-342900">
              <a:lnSpc>
                <a:spcPct val="150000"/>
              </a:lnSpc>
              <a:buFont typeface="Arial" pitchFamily="34" charset="0"/>
              <a:buChar char="•"/>
            </a:pPr>
            <a:r>
              <a:rPr lang="en-US" sz="2800" b="1" dirty="0"/>
              <a:t>Reverse Charged transactions</a:t>
            </a:r>
          </a:p>
          <a:p>
            <a:pPr marL="342900" indent="-342900">
              <a:lnSpc>
                <a:spcPct val="150000"/>
              </a:lnSpc>
              <a:buFont typeface="Arial" pitchFamily="34" charset="0"/>
              <a:buChar char="•"/>
            </a:pPr>
            <a:endParaRPr lang="en-US" sz="2800" dirty="0"/>
          </a:p>
        </p:txBody>
      </p:sp>
    </p:spTree>
    <p:extLst>
      <p:ext uri="{BB962C8B-B14F-4D97-AF65-F5344CB8AC3E}">
        <p14:creationId xmlns:p14="http://schemas.microsoft.com/office/powerpoint/2010/main" val="2338098005"/>
      </p:ext>
    </p:extLst>
  </p:cSld>
  <p:clrMapOvr>
    <a:masterClrMapping/>
  </p:clrMapOvr>
  <p:transition>
    <p:pull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5" y="223173"/>
            <a:ext cx="11508371"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a:bodyPr>
          <a:lstStyle/>
          <a:p>
            <a:pPr>
              <a:lnSpc>
                <a:spcPct val="150000"/>
              </a:lnSpc>
            </a:pPr>
            <a:r>
              <a:rPr lang="en-US" sz="3600" smtClean="0"/>
              <a:t>Applicability of e-invoice</a:t>
            </a:r>
            <a:endParaRPr lang="en-US" sz="3600" dirty="0"/>
          </a:p>
        </p:txBody>
      </p:sp>
      <p:sp>
        <p:nvSpPr>
          <p:cNvPr id="3" name="Content Placeholder 2"/>
          <p:cNvSpPr>
            <a:spLocks noGrp="1"/>
          </p:cNvSpPr>
          <p:nvPr>
            <p:ph idx="1"/>
          </p:nvPr>
        </p:nvSpPr>
        <p:spPr>
          <a:xfrm>
            <a:off x="575188" y="1415846"/>
            <a:ext cx="11533549" cy="5294671"/>
          </a:xfrm>
        </p:spPr>
        <p:txBody>
          <a:bodyPr>
            <a:normAutofit/>
          </a:bodyPr>
          <a:lstStyle/>
          <a:p>
            <a:endParaRPr lang="en-US" sz="2400" smtClean="0"/>
          </a:p>
          <a:p>
            <a:endParaRPr lang="en-US" sz="2400" smtClean="0"/>
          </a:p>
          <a:p>
            <a:pPr marL="0" indent="0">
              <a:buNone/>
            </a:pPr>
            <a:endParaRPr lang="en-US" sz="2400" b="0" dirty="0"/>
          </a:p>
        </p:txBody>
      </p:sp>
      <p:sp>
        <p:nvSpPr>
          <p:cNvPr id="4" name="Rectangle 3"/>
          <p:cNvSpPr/>
          <p:nvPr/>
        </p:nvSpPr>
        <p:spPr>
          <a:xfrm>
            <a:off x="1327356" y="1460090"/>
            <a:ext cx="10736825" cy="5909310"/>
          </a:xfrm>
          <a:prstGeom prst="rect">
            <a:avLst/>
          </a:prstGeom>
        </p:spPr>
        <p:txBody>
          <a:bodyPr wrap="square">
            <a:spAutoFit/>
          </a:bodyPr>
          <a:lstStyle/>
          <a:p>
            <a:pPr>
              <a:lnSpc>
                <a:spcPct val="150000"/>
              </a:lnSpc>
            </a:pPr>
            <a:r>
              <a:rPr lang="en-US" sz="2800" b="1" u="sng" dirty="0" smtClean="0"/>
              <a:t>Applicable:</a:t>
            </a:r>
          </a:p>
          <a:p>
            <a:pPr marL="342900" indent="-342900">
              <a:lnSpc>
                <a:spcPct val="150000"/>
              </a:lnSpc>
              <a:buFont typeface="Arial" pitchFamily="34" charset="0"/>
              <a:buChar char="•"/>
            </a:pPr>
            <a:r>
              <a:rPr lang="en-US" sz="2800" b="1" dirty="0" smtClean="0"/>
              <a:t>Invoices</a:t>
            </a:r>
          </a:p>
          <a:p>
            <a:pPr marL="342900" indent="-342900">
              <a:lnSpc>
                <a:spcPct val="150000"/>
              </a:lnSpc>
              <a:buFont typeface="Arial" pitchFamily="34" charset="0"/>
              <a:buChar char="•"/>
            </a:pPr>
            <a:r>
              <a:rPr lang="en-US" sz="2800" b="1" dirty="0" smtClean="0"/>
              <a:t>Debit </a:t>
            </a:r>
            <a:r>
              <a:rPr lang="en-US" sz="2800" b="1" dirty="0"/>
              <a:t>Note</a:t>
            </a:r>
          </a:p>
          <a:p>
            <a:pPr marL="342900" indent="-342900">
              <a:lnSpc>
                <a:spcPct val="150000"/>
              </a:lnSpc>
              <a:buFont typeface="Arial" pitchFamily="34" charset="0"/>
              <a:buChar char="•"/>
            </a:pPr>
            <a:r>
              <a:rPr lang="en-US" sz="2800" b="1" dirty="0"/>
              <a:t>Credit Note</a:t>
            </a:r>
          </a:p>
          <a:p>
            <a:pPr>
              <a:lnSpc>
                <a:spcPct val="150000"/>
              </a:lnSpc>
            </a:pPr>
            <a:r>
              <a:rPr lang="en-US" sz="2800" b="1" u="sng" dirty="0" smtClean="0"/>
              <a:t>Not Applicable</a:t>
            </a:r>
            <a:r>
              <a:rPr lang="en-US" sz="2800" b="1" dirty="0" smtClean="0"/>
              <a:t>:</a:t>
            </a:r>
          </a:p>
          <a:p>
            <a:pPr marL="342900" indent="-342900">
              <a:lnSpc>
                <a:spcPct val="150000"/>
              </a:lnSpc>
              <a:buFont typeface="Arial" pitchFamily="34" charset="0"/>
              <a:buChar char="•"/>
            </a:pPr>
            <a:r>
              <a:rPr lang="en-US" sz="2800" b="1" dirty="0" smtClean="0"/>
              <a:t>Delivery </a:t>
            </a:r>
            <a:r>
              <a:rPr lang="en-US" sz="2800" b="1" dirty="0" err="1"/>
              <a:t>challan</a:t>
            </a:r>
            <a:endParaRPr lang="en-US" sz="2800" b="1" dirty="0"/>
          </a:p>
          <a:p>
            <a:pPr marL="342900" indent="-342900">
              <a:lnSpc>
                <a:spcPct val="150000"/>
              </a:lnSpc>
              <a:buFont typeface="Arial" pitchFamily="34" charset="0"/>
              <a:buChar char="•"/>
            </a:pPr>
            <a:r>
              <a:rPr lang="en-US" sz="2800" b="1" dirty="0"/>
              <a:t>Bill of Supply</a:t>
            </a:r>
          </a:p>
          <a:p>
            <a:pPr marL="342900" indent="-342900">
              <a:lnSpc>
                <a:spcPct val="150000"/>
              </a:lnSpc>
              <a:buFont typeface="Arial" pitchFamily="34" charset="0"/>
              <a:buChar char="•"/>
            </a:pPr>
            <a:r>
              <a:rPr lang="en-US" sz="2800" b="1" dirty="0"/>
              <a:t>Job work</a:t>
            </a:r>
          </a:p>
          <a:p>
            <a:pPr marL="342900" indent="-342900">
              <a:lnSpc>
                <a:spcPct val="150000"/>
              </a:lnSpc>
              <a:buFont typeface="Arial" pitchFamily="34" charset="0"/>
              <a:buChar char="•"/>
            </a:pPr>
            <a:endParaRPr lang="en-US" sz="2800" dirty="0"/>
          </a:p>
        </p:txBody>
      </p:sp>
    </p:spTree>
    <p:extLst>
      <p:ext uri="{BB962C8B-B14F-4D97-AF65-F5344CB8AC3E}">
        <p14:creationId xmlns:p14="http://schemas.microsoft.com/office/powerpoint/2010/main" val="2787760455"/>
      </p:ext>
    </p:extLst>
  </p:cSld>
  <p:clrMapOvr>
    <a:masterClrMapping/>
  </p:clrMapOvr>
  <p:transition>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5" y="223173"/>
            <a:ext cx="11508371"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a:bodyPr>
          <a:lstStyle/>
          <a:p>
            <a:pPr>
              <a:lnSpc>
                <a:spcPct val="150000"/>
              </a:lnSpc>
            </a:pPr>
            <a:r>
              <a:rPr lang="en-US" sz="3600" dirty="0" smtClean="0"/>
              <a:t>Voluntary E-invoicing</a:t>
            </a:r>
            <a:endParaRPr lang="en-US" sz="3600" dirty="0"/>
          </a:p>
        </p:txBody>
      </p:sp>
      <p:sp>
        <p:nvSpPr>
          <p:cNvPr id="3" name="Content Placeholder 2"/>
          <p:cNvSpPr>
            <a:spLocks noGrp="1"/>
          </p:cNvSpPr>
          <p:nvPr>
            <p:ph idx="1"/>
          </p:nvPr>
        </p:nvSpPr>
        <p:spPr>
          <a:xfrm>
            <a:off x="575188" y="1415846"/>
            <a:ext cx="11533549" cy="5294671"/>
          </a:xfrm>
        </p:spPr>
        <p:txBody>
          <a:bodyPr>
            <a:normAutofit/>
          </a:bodyPr>
          <a:lstStyle/>
          <a:p>
            <a:endParaRPr lang="en-US" sz="2400" dirty="0" smtClean="0"/>
          </a:p>
          <a:p>
            <a:endParaRPr lang="en-US" sz="2400" dirty="0"/>
          </a:p>
          <a:p>
            <a:pPr marL="0" indent="0">
              <a:buNone/>
            </a:pPr>
            <a:endParaRPr lang="en-US" sz="2400" b="0" dirty="0"/>
          </a:p>
        </p:txBody>
      </p:sp>
      <p:sp>
        <p:nvSpPr>
          <p:cNvPr id="4" name="Rectangle 3"/>
          <p:cNvSpPr/>
          <p:nvPr/>
        </p:nvSpPr>
        <p:spPr>
          <a:xfrm>
            <a:off x="634182" y="1460090"/>
            <a:ext cx="11429999" cy="5170646"/>
          </a:xfrm>
          <a:prstGeom prst="rect">
            <a:avLst/>
          </a:prstGeom>
        </p:spPr>
        <p:txBody>
          <a:bodyPr wrap="square">
            <a:spAutoFit/>
          </a:bodyPr>
          <a:lstStyle/>
          <a:p>
            <a:pPr marL="457200" lvl="0" indent="-457200" algn="just">
              <a:lnSpc>
                <a:spcPct val="150000"/>
              </a:lnSpc>
              <a:buFont typeface="Arial" pitchFamily="34" charset="0"/>
              <a:buChar char="•"/>
            </a:pPr>
            <a:r>
              <a:rPr lang="en-US" sz="2200" dirty="0"/>
              <a:t>Not voluntary; only those above specified turnover are enabled to report invoices on </a:t>
            </a:r>
            <a:r>
              <a:rPr lang="en-US" sz="2200" dirty="0" smtClean="0"/>
              <a:t>IRP</a:t>
            </a:r>
          </a:p>
          <a:p>
            <a:pPr lvl="0" algn="just">
              <a:lnSpc>
                <a:spcPct val="150000"/>
              </a:lnSpc>
            </a:pPr>
            <a:endParaRPr lang="en-US" sz="2200" dirty="0"/>
          </a:p>
          <a:p>
            <a:pPr marL="457200" lvl="0" indent="-457200" algn="just">
              <a:lnSpc>
                <a:spcPct val="150000"/>
              </a:lnSpc>
              <a:buFont typeface="Arial" pitchFamily="34" charset="0"/>
              <a:buChar char="•"/>
            </a:pPr>
            <a:r>
              <a:rPr lang="en-US" sz="2200" dirty="0"/>
              <a:t>As a facilitation </a:t>
            </a:r>
            <a:r>
              <a:rPr lang="en-US" sz="2200" dirty="0" smtClean="0"/>
              <a:t>measure:</a:t>
            </a:r>
          </a:p>
          <a:p>
            <a:pPr lvl="0" algn="just">
              <a:lnSpc>
                <a:spcPct val="150000"/>
              </a:lnSpc>
            </a:pPr>
            <a:r>
              <a:rPr lang="en-US" sz="2200" dirty="0" smtClean="0"/>
              <a:t>      - taxpayers enabled </a:t>
            </a:r>
            <a:r>
              <a:rPr lang="en-US" sz="2200" dirty="0"/>
              <a:t>to report invoices to IRP</a:t>
            </a:r>
            <a:r>
              <a:rPr lang="en-US" sz="2200" dirty="0" smtClean="0"/>
              <a:t>.</a:t>
            </a:r>
          </a:p>
          <a:p>
            <a:pPr lvl="0" algn="just">
              <a:lnSpc>
                <a:spcPct val="150000"/>
              </a:lnSpc>
            </a:pPr>
            <a:r>
              <a:rPr lang="en-US" sz="2200" dirty="0" smtClean="0"/>
              <a:t>      - Based </a:t>
            </a:r>
            <a:r>
              <a:rPr lang="en-US" sz="2200" dirty="0"/>
              <a:t>on the turnover of GSTR-3B as available in GST System</a:t>
            </a:r>
            <a:r>
              <a:rPr lang="en-US" sz="2200" dirty="0" smtClean="0"/>
              <a:t>.</a:t>
            </a:r>
          </a:p>
          <a:p>
            <a:pPr lvl="0" algn="just">
              <a:lnSpc>
                <a:spcPct val="150000"/>
              </a:lnSpc>
            </a:pPr>
            <a:r>
              <a:rPr lang="en-US" sz="2200" dirty="0" smtClean="0"/>
              <a:t>      - Search </a:t>
            </a:r>
            <a:r>
              <a:rPr lang="en-US" sz="2200" dirty="0"/>
              <a:t>the status of enablement of a GSTIN on e-invoice portal: </a:t>
            </a:r>
            <a:r>
              <a:rPr lang="en-US" sz="2200" dirty="0" smtClean="0"/>
              <a:t>   </a:t>
            </a:r>
          </a:p>
          <a:p>
            <a:pPr lvl="0" algn="just">
              <a:lnSpc>
                <a:spcPct val="150000"/>
              </a:lnSpc>
            </a:pPr>
            <a:r>
              <a:rPr lang="en-US" sz="2200" dirty="0"/>
              <a:t> </a:t>
            </a:r>
            <a:r>
              <a:rPr lang="en-US" sz="2200" dirty="0" smtClean="0"/>
              <a:t>        https</a:t>
            </a:r>
            <a:r>
              <a:rPr lang="en-US" sz="2200" dirty="0"/>
              <a:t>://einvoice1.gst.gov.in/ &gt; Search &gt; e-invoice status of </a:t>
            </a:r>
            <a:r>
              <a:rPr lang="en-US" sz="2200" dirty="0" smtClean="0"/>
              <a:t>taxpayer</a:t>
            </a:r>
          </a:p>
          <a:p>
            <a:pPr lvl="0" algn="just">
              <a:lnSpc>
                <a:spcPct val="150000"/>
              </a:lnSpc>
            </a:pPr>
            <a:endParaRPr lang="en-US" sz="2200" dirty="0"/>
          </a:p>
          <a:p>
            <a:pPr marL="457200" lvl="0" indent="-457200" algn="just">
              <a:lnSpc>
                <a:spcPct val="150000"/>
              </a:lnSpc>
              <a:buFont typeface="Arial" pitchFamily="34" charset="0"/>
              <a:buChar char="•"/>
            </a:pPr>
            <a:r>
              <a:rPr lang="en-US" sz="2200" dirty="0" smtClean="0"/>
              <a:t>If </a:t>
            </a:r>
            <a:r>
              <a:rPr lang="en-US" sz="2200" dirty="0"/>
              <a:t>e-invoicing is not applicable to a taxpayer, they need not be concerned about the enablement status and may ignore it</a:t>
            </a:r>
            <a:r>
              <a:rPr lang="en-US" sz="2200" dirty="0" smtClean="0"/>
              <a:t>.</a:t>
            </a:r>
            <a:endParaRPr lang="en-US" sz="2200" dirty="0"/>
          </a:p>
        </p:txBody>
      </p:sp>
    </p:spTree>
    <p:extLst>
      <p:ext uri="{BB962C8B-B14F-4D97-AF65-F5344CB8AC3E}">
        <p14:creationId xmlns:p14="http://schemas.microsoft.com/office/powerpoint/2010/main" val="2103736649"/>
      </p:ext>
    </p:extLst>
  </p:cSld>
  <p:clrMapOvr>
    <a:masterClrMapping/>
  </p:clrMapOvr>
  <p:transition>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182" y="237922"/>
            <a:ext cx="11508371"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a:bodyPr>
          <a:lstStyle/>
          <a:p>
            <a:pPr>
              <a:lnSpc>
                <a:spcPct val="150000"/>
              </a:lnSpc>
            </a:pPr>
            <a:r>
              <a:rPr lang="en-US" sz="3600" dirty="0" smtClean="0"/>
              <a:t>If not enabled on the portal</a:t>
            </a:r>
            <a:endParaRPr lang="en-US" sz="3600" dirty="0"/>
          </a:p>
        </p:txBody>
      </p:sp>
      <p:sp>
        <p:nvSpPr>
          <p:cNvPr id="3" name="Content Placeholder 2"/>
          <p:cNvSpPr>
            <a:spLocks noGrp="1"/>
          </p:cNvSpPr>
          <p:nvPr>
            <p:ph idx="1"/>
          </p:nvPr>
        </p:nvSpPr>
        <p:spPr>
          <a:xfrm>
            <a:off x="575188" y="1415846"/>
            <a:ext cx="11533549" cy="5294671"/>
          </a:xfrm>
        </p:spPr>
        <p:txBody>
          <a:bodyPr>
            <a:normAutofit/>
          </a:bodyPr>
          <a:lstStyle/>
          <a:p>
            <a:endParaRPr lang="en-US" sz="2400" dirty="0" smtClean="0"/>
          </a:p>
          <a:p>
            <a:endParaRPr lang="en-US" sz="2400" dirty="0"/>
          </a:p>
          <a:p>
            <a:pPr marL="0" indent="0">
              <a:buNone/>
            </a:pPr>
            <a:endParaRPr lang="en-US" sz="2400" b="0" dirty="0"/>
          </a:p>
        </p:txBody>
      </p:sp>
      <p:sp>
        <p:nvSpPr>
          <p:cNvPr id="4" name="Rectangle 3"/>
          <p:cNvSpPr/>
          <p:nvPr/>
        </p:nvSpPr>
        <p:spPr>
          <a:xfrm>
            <a:off x="634182" y="1460090"/>
            <a:ext cx="11429999" cy="3385542"/>
          </a:xfrm>
          <a:prstGeom prst="rect">
            <a:avLst/>
          </a:prstGeom>
        </p:spPr>
        <p:txBody>
          <a:bodyPr wrap="square">
            <a:spAutoFit/>
          </a:bodyPr>
          <a:lstStyle/>
          <a:p>
            <a:pPr marL="342900" lvl="0" indent="-342900" algn="just">
              <a:lnSpc>
                <a:spcPct val="200000"/>
              </a:lnSpc>
              <a:buFont typeface="Arial" pitchFamily="34" charset="0"/>
              <a:buChar char="•"/>
            </a:pPr>
            <a:r>
              <a:rPr lang="en-US" sz="2400" dirty="0" smtClean="0"/>
              <a:t>In </a:t>
            </a:r>
            <a:r>
              <a:rPr lang="en-US" sz="2400" dirty="0"/>
              <a:t>case any registered person, is required to do </a:t>
            </a:r>
            <a:r>
              <a:rPr lang="en-US" sz="2400" dirty="0" smtClean="0"/>
              <a:t>e-invoicing </a:t>
            </a:r>
            <a:r>
              <a:rPr lang="en-US" sz="2400" dirty="0"/>
              <a:t>but not enabled on the portal, he/she may request for enablement on portal: </a:t>
            </a:r>
            <a:r>
              <a:rPr lang="en-US" sz="2400" dirty="0" smtClean="0"/>
              <a:t>Registration -&gt; e-Invoice Enablement.</a:t>
            </a:r>
            <a:endParaRPr lang="en-US" sz="2400" dirty="0"/>
          </a:p>
          <a:p>
            <a:pPr marL="342900" indent="-342900">
              <a:lnSpc>
                <a:spcPct val="150000"/>
              </a:lnSpc>
              <a:buFont typeface="Arial" pitchFamily="34" charset="0"/>
              <a:buChar char="•"/>
            </a:pPr>
            <a:endParaRPr lang="en-US" sz="2800" dirty="0"/>
          </a:p>
          <a:p>
            <a:pPr lvl="0"/>
            <a:endParaRPr lang="en-US" sz="2800" dirty="0"/>
          </a:p>
        </p:txBody>
      </p:sp>
    </p:spTree>
    <p:extLst>
      <p:ext uri="{BB962C8B-B14F-4D97-AF65-F5344CB8AC3E}">
        <p14:creationId xmlns:p14="http://schemas.microsoft.com/office/powerpoint/2010/main" val="3228570365"/>
      </p:ext>
    </p:extLst>
  </p:cSld>
  <p:clrMapOvr>
    <a:masterClrMapping/>
  </p:clrMapOvr>
  <p:transition>
    <p:pull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5" y="223173"/>
            <a:ext cx="11508371"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fontScale="90000"/>
          </a:bodyPr>
          <a:lstStyle/>
          <a:p>
            <a:pPr>
              <a:lnSpc>
                <a:spcPct val="150000"/>
              </a:lnSpc>
            </a:pPr>
            <a:r>
              <a:rPr lang="en-US" sz="5400" smtClean="0"/>
              <a:t>IRN on Invoice</a:t>
            </a:r>
            <a:br>
              <a:rPr lang="en-US" sz="5400" smtClean="0"/>
            </a:br>
            <a:endParaRPr lang="en-US" b="0" cap="all"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algn="just">
              <a:lnSpc>
                <a:spcPct val="200000"/>
              </a:lnSpc>
            </a:pPr>
            <a:r>
              <a:rPr lang="en-US" sz="2400" b="0" dirty="0" smtClean="0">
                <a:latin typeface="+mn-lt"/>
              </a:rPr>
              <a:t>IRN Need not be printed on e-invoice (It’s already embedded in QR Code)</a:t>
            </a:r>
          </a:p>
        </p:txBody>
      </p:sp>
    </p:spTree>
    <p:extLst>
      <p:ext uri="{BB962C8B-B14F-4D97-AF65-F5344CB8AC3E}">
        <p14:creationId xmlns:p14="http://schemas.microsoft.com/office/powerpoint/2010/main" val="102779198"/>
      </p:ext>
    </p:extLst>
  </p:cSld>
  <p:clrMapOvr>
    <a:masterClrMapping/>
  </p:clrMapOvr>
  <p:transition>
    <p:pull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5" y="223173"/>
            <a:ext cx="11508371"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a:bodyPr>
          <a:lstStyle/>
          <a:p>
            <a:r>
              <a:rPr lang="en-US" sz="3600" dirty="0" smtClean="0"/>
              <a:t>IRN Reporting </a:t>
            </a:r>
            <a:r>
              <a:rPr lang="en-US" sz="3600" dirty="0"/>
              <a:t>&amp;</a:t>
            </a:r>
            <a:r>
              <a:rPr lang="en-US" sz="3600" dirty="0" smtClean="0"/>
              <a:t> Cancellation</a:t>
            </a:r>
            <a:endParaRPr lang="en-US" sz="3600" dirty="0"/>
          </a:p>
        </p:txBody>
      </p:sp>
      <p:sp>
        <p:nvSpPr>
          <p:cNvPr id="3" name="Content Placeholder 2"/>
          <p:cNvSpPr>
            <a:spLocks noGrp="1"/>
          </p:cNvSpPr>
          <p:nvPr>
            <p:ph idx="1"/>
          </p:nvPr>
        </p:nvSpPr>
        <p:spPr/>
        <p:txBody>
          <a:bodyPr>
            <a:noAutofit/>
          </a:bodyPr>
          <a:lstStyle/>
          <a:p>
            <a:pPr algn="just">
              <a:lnSpc>
                <a:spcPct val="200000"/>
              </a:lnSpc>
            </a:pPr>
            <a:r>
              <a:rPr lang="en-US" sz="2400" b="0" dirty="0">
                <a:latin typeface="+mn-lt"/>
              </a:rPr>
              <a:t>REPORTING</a:t>
            </a:r>
            <a:r>
              <a:rPr lang="en-US" sz="2400" b="0" dirty="0">
                <a:latin typeface="+mn-lt"/>
              </a:rPr>
              <a:t>: No prescribed time window for reporting to IRP </a:t>
            </a:r>
          </a:p>
          <a:p>
            <a:pPr algn="just">
              <a:lnSpc>
                <a:spcPct val="200000"/>
              </a:lnSpc>
            </a:pPr>
            <a:r>
              <a:rPr lang="en-US" sz="2400" b="0" dirty="0">
                <a:latin typeface="+mn-lt"/>
              </a:rPr>
              <a:t>CANCELLATION: IRN can be cancelled within 24 hours (from the time of generation of IRN) However, if the connected e-way bill is active or verified by officer during transit, cancellation of IRN will not be permitted. </a:t>
            </a:r>
            <a:r>
              <a:rPr lang="en-US" sz="2400" b="0" dirty="0">
                <a:latin typeface="+mn-lt"/>
              </a:rPr>
              <a:t>In case of cancellation of IRN, GSTR-1 also will be updated with such ‘cancelled’ status. </a:t>
            </a:r>
          </a:p>
        </p:txBody>
      </p:sp>
    </p:spTree>
    <p:extLst>
      <p:ext uri="{BB962C8B-B14F-4D97-AF65-F5344CB8AC3E}">
        <p14:creationId xmlns:p14="http://schemas.microsoft.com/office/powerpoint/2010/main" val="2288674945"/>
      </p:ext>
    </p:extLst>
  </p:cSld>
  <p:clrMapOvr>
    <a:masterClrMapping/>
  </p:clrMapOvr>
  <p:transition>
    <p:pull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5" y="223173"/>
            <a:ext cx="11508371"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a:bodyPr>
          <a:lstStyle/>
          <a:p>
            <a:r>
              <a:rPr lang="en-US" dirty="0" smtClean="0"/>
              <a:t>IRN Amendments</a:t>
            </a:r>
            <a:endParaRPr lang="en-US" dirty="0"/>
          </a:p>
        </p:txBody>
      </p:sp>
      <p:sp>
        <p:nvSpPr>
          <p:cNvPr id="3" name="Content Placeholder 2"/>
          <p:cNvSpPr>
            <a:spLocks noGrp="1"/>
          </p:cNvSpPr>
          <p:nvPr>
            <p:ph idx="1"/>
          </p:nvPr>
        </p:nvSpPr>
        <p:spPr/>
        <p:txBody>
          <a:bodyPr>
            <a:noAutofit/>
          </a:bodyPr>
          <a:lstStyle/>
          <a:p>
            <a:pPr algn="just">
              <a:lnSpc>
                <a:spcPct val="200000"/>
              </a:lnSpc>
            </a:pPr>
            <a:r>
              <a:rPr lang="en-US" sz="2400" b="0" dirty="0" smtClean="0">
                <a:latin typeface="+mn-lt"/>
              </a:rPr>
              <a:t>AMENDMENTS</a:t>
            </a:r>
            <a:r>
              <a:rPr lang="en-US" sz="2400" b="0" dirty="0">
                <a:latin typeface="+mn-lt"/>
              </a:rPr>
              <a:t>: Amendments are not possible on IRP. </a:t>
            </a:r>
            <a:r>
              <a:rPr lang="en-US" sz="2400" b="0" dirty="0">
                <a:latin typeface="+mn-lt"/>
              </a:rPr>
              <a:t>Any changes in the invoice details reported to IRP can be carried out on GST portal (while filing GSTR-1). However, these changes will be flagged to proper officer for information.</a:t>
            </a:r>
          </a:p>
        </p:txBody>
      </p:sp>
    </p:spTree>
    <p:extLst>
      <p:ext uri="{BB962C8B-B14F-4D97-AF65-F5344CB8AC3E}">
        <p14:creationId xmlns:p14="http://schemas.microsoft.com/office/powerpoint/2010/main" val="173572953"/>
      </p:ext>
    </p:extLst>
  </p:cSld>
  <p:clrMapOvr>
    <a:masterClrMapping/>
  </p:clrMapOvr>
  <p:transition>
    <p:pull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5" y="223173"/>
            <a:ext cx="11508371"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a:bodyPr>
          <a:lstStyle/>
          <a:p>
            <a:pPr algn="just"/>
            <a:r>
              <a:rPr lang="en-US" sz="4000" dirty="0" smtClean="0">
                <a:solidFill>
                  <a:schemeClr val="tx2">
                    <a:lumMod val="75000"/>
                  </a:schemeClr>
                </a:solidFill>
                <a:latin typeface="Cambria" panose="02040503050406030204" pitchFamily="18" charset="0"/>
                <a:ea typeface="Cambria" panose="02040503050406030204" pitchFamily="18" charset="0"/>
              </a:rPr>
              <a:t>       ASMT-10 </a:t>
            </a:r>
            <a:r>
              <a:rPr lang="en-US" sz="4000" dirty="0">
                <a:solidFill>
                  <a:schemeClr val="tx2">
                    <a:lumMod val="75000"/>
                  </a:schemeClr>
                </a:solidFill>
                <a:latin typeface="Cambria" panose="02040503050406030204" pitchFamily="18" charset="0"/>
                <a:ea typeface="Cambria" panose="02040503050406030204" pitchFamily="18" charset="0"/>
              </a:rPr>
              <a:t>: Scrutiny of returns under GST</a:t>
            </a:r>
            <a:r>
              <a:rPr lang="en-US" sz="4000" dirty="0">
                <a:solidFill>
                  <a:srgbClr val="002060"/>
                </a:solidFill>
              </a:rPr>
              <a:t>	</a:t>
            </a:r>
          </a:p>
        </p:txBody>
      </p:sp>
      <p:sp>
        <p:nvSpPr>
          <p:cNvPr id="3" name="Content Placeholder 2"/>
          <p:cNvSpPr>
            <a:spLocks noGrp="1"/>
          </p:cNvSpPr>
          <p:nvPr>
            <p:ph idx="1"/>
          </p:nvPr>
        </p:nvSpPr>
        <p:spPr/>
        <p:txBody>
          <a:bodyPr>
            <a:normAutofit/>
          </a:bodyPr>
          <a:lstStyle/>
          <a:p>
            <a:endParaRPr lang="en-US" sz="2400" dirty="0" smtClean="0"/>
          </a:p>
          <a:p>
            <a:endParaRPr lang="en-US" sz="2400" dirty="0"/>
          </a:p>
          <a:p>
            <a:pPr marL="0" indent="0">
              <a:buNone/>
            </a:pPr>
            <a:endParaRPr lang="en-US" sz="2400" b="0" dirty="0"/>
          </a:p>
        </p:txBody>
      </p:sp>
      <p:sp>
        <p:nvSpPr>
          <p:cNvPr id="9" name="Notched Right Arrow 8"/>
          <p:cNvSpPr/>
          <p:nvPr/>
        </p:nvSpPr>
        <p:spPr>
          <a:xfrm flipV="1">
            <a:off x="2460523" y="2446014"/>
            <a:ext cx="7002967" cy="1081669"/>
          </a:xfrm>
          <a:prstGeom prst="notchedRightArrow">
            <a:avLst/>
          </a:prstGeom>
          <a:solidFill>
            <a:srgbClr val="4F81BC"/>
          </a:solidFill>
        </p:spPr>
        <p:txBody>
          <a:bodyPr wrap="square" lIns="0" tIns="0" rIns="0" bIns="0" rtlCol="0" anchor="ctr"/>
          <a:lstStyle/>
          <a:p>
            <a:pPr algn="ctr"/>
            <a:endParaRPr lang="en-US"/>
          </a:p>
        </p:txBody>
      </p:sp>
    </p:spTree>
    <p:extLst>
      <p:ext uri="{BB962C8B-B14F-4D97-AF65-F5344CB8AC3E}">
        <p14:creationId xmlns:p14="http://schemas.microsoft.com/office/powerpoint/2010/main" val="2272493127"/>
      </p:ext>
    </p:extLst>
  </p:cSld>
  <p:clrMapOvr>
    <a:masterClrMapping/>
  </p:clrMapOvr>
  <p:transition>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pattFill prst="pct5">
          <a:fgClr>
            <a:schemeClr val="tx2">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IN" sz="4000" dirty="0" smtClean="0"/>
              <a:t>Assessment</a:t>
            </a:r>
            <a:endParaRPr lang="en-US" sz="40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2477" y="1069042"/>
            <a:ext cx="12514368" cy="5304865"/>
          </a:xfrm>
        </p:spPr>
      </p:pic>
    </p:spTree>
    <p:extLst>
      <p:ext uri="{BB962C8B-B14F-4D97-AF65-F5344CB8AC3E}">
        <p14:creationId xmlns:p14="http://schemas.microsoft.com/office/powerpoint/2010/main" val="1197523589"/>
      </p:ext>
    </p:extLst>
  </p:cSld>
  <p:clrMapOvr>
    <a:overrideClrMapping bg1="lt1" tx1="dk1" bg2="lt2" tx2="dk2" accent1="accent1" accent2="accent2" accent3="accent3" accent4="accent4" accent5="accent5" accent6="accent6" hlink="hlink" folHlink="folHlink"/>
  </p:clrMapOvr>
  <p:transition>
    <p:pull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pattFill prst="pct5">
          <a:fgClr>
            <a:schemeClr val="tx2">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US" sz="4000" dirty="0"/>
              <a:t>Section 61. Scrutiny of </a:t>
            </a:r>
            <a:r>
              <a:rPr lang="en-US" sz="4000" dirty="0" smtClean="0"/>
              <a:t>Returns</a:t>
            </a:r>
            <a:endParaRPr lang="en-US" sz="4000" b="0" dirty="0"/>
          </a:p>
        </p:txBody>
      </p:sp>
      <p:sp>
        <p:nvSpPr>
          <p:cNvPr id="3" name="Content Placeholder 2"/>
          <p:cNvSpPr>
            <a:spLocks noGrp="1"/>
          </p:cNvSpPr>
          <p:nvPr>
            <p:ph idx="1"/>
          </p:nvPr>
        </p:nvSpPr>
        <p:spPr>
          <a:xfrm>
            <a:off x="165253" y="1057620"/>
            <a:ext cx="12393976" cy="8813494"/>
          </a:xfrm>
        </p:spPr>
        <p:txBody>
          <a:bodyPr>
            <a:noAutofit/>
          </a:bodyPr>
          <a:lstStyle/>
          <a:p>
            <a:pPr marL="457200" indent="-457200" algn="just">
              <a:lnSpc>
                <a:spcPts val="3500"/>
              </a:lnSpc>
              <a:spcBef>
                <a:spcPts val="0"/>
              </a:spcBef>
              <a:buAutoNum type="arabicParenBoth"/>
            </a:pPr>
            <a:r>
              <a:rPr lang="en-US" sz="2400" b="0" dirty="0" smtClean="0"/>
              <a:t>The </a:t>
            </a:r>
            <a:r>
              <a:rPr lang="en-US" sz="2400" b="0" dirty="0"/>
              <a:t>proper officer may scrutinize the return and related particulars furnished by the registered person to verify the correctness of the return and inform him of the discrepancies noticed, if any, in such manner as may be prescribed and seek his explanation thereto</a:t>
            </a:r>
            <a:r>
              <a:rPr lang="en-US" sz="2400" b="0" dirty="0" smtClean="0"/>
              <a:t>.</a:t>
            </a:r>
          </a:p>
          <a:p>
            <a:pPr marL="457200" indent="-457200" algn="just">
              <a:spcBef>
                <a:spcPts val="0"/>
              </a:spcBef>
              <a:buAutoNum type="arabicParenBoth"/>
            </a:pPr>
            <a:endParaRPr lang="en-US" sz="2400" b="0" dirty="0"/>
          </a:p>
          <a:p>
            <a:pPr marL="457200" indent="-457200" algn="just">
              <a:lnSpc>
                <a:spcPts val="3500"/>
              </a:lnSpc>
              <a:spcBef>
                <a:spcPts val="0"/>
              </a:spcBef>
              <a:buFont typeface="Arial" pitchFamily="34" charset="0"/>
              <a:buAutoNum type="arabicParenBoth"/>
            </a:pPr>
            <a:r>
              <a:rPr lang="en-US" sz="2400" b="0" dirty="0" smtClean="0"/>
              <a:t>In </a:t>
            </a:r>
            <a:r>
              <a:rPr lang="en-US" sz="2400" b="0" dirty="0"/>
              <a:t>case the explanation is found acceptable, the registered person shall be informed accordingly and no further action shall be taken in this regard</a:t>
            </a:r>
            <a:r>
              <a:rPr lang="en-US" sz="2400" b="0" dirty="0" smtClean="0"/>
              <a:t>.</a:t>
            </a:r>
          </a:p>
          <a:p>
            <a:pPr marL="457200" indent="-457200" algn="just">
              <a:spcBef>
                <a:spcPts val="0"/>
              </a:spcBef>
              <a:buFont typeface="Arial" pitchFamily="34" charset="0"/>
              <a:buAutoNum type="arabicParenBoth"/>
            </a:pPr>
            <a:endParaRPr lang="en-US" sz="2400" b="0" dirty="0" smtClean="0"/>
          </a:p>
          <a:p>
            <a:pPr marL="457200" indent="-457200" algn="just">
              <a:lnSpc>
                <a:spcPts val="3500"/>
              </a:lnSpc>
              <a:spcBef>
                <a:spcPts val="0"/>
              </a:spcBef>
              <a:buFont typeface="Arial" pitchFamily="34" charset="0"/>
              <a:buAutoNum type="arabicParenBoth"/>
            </a:pPr>
            <a:r>
              <a:rPr lang="en-US" sz="2400" b="0" dirty="0" smtClean="0"/>
              <a:t>In </a:t>
            </a:r>
            <a:r>
              <a:rPr lang="en-US" sz="2400" b="0" dirty="0"/>
              <a:t>case no satisfactory explanation is furnished within a period of thirty days of being informed by the proper officer or such further period as may be permitted by him or where the registered person, after accepting the discrepancies, fails to take the corrective measure in his return for the month in which the discrepancy is accepted, the proper officer may initiate appropriate action including those under </a:t>
            </a:r>
            <a:r>
              <a:rPr lang="en-US" sz="2400" b="0" dirty="0" smtClean="0"/>
              <a:t>Section </a:t>
            </a:r>
            <a:r>
              <a:rPr lang="en-US" sz="2400" b="0" dirty="0" smtClean="0">
                <a:hlinkClick r:id="rId3"/>
              </a:rPr>
              <a:t>65</a:t>
            </a:r>
            <a:r>
              <a:rPr lang="en-US" sz="2400" b="0" dirty="0"/>
              <a:t> or  </a:t>
            </a:r>
            <a:r>
              <a:rPr lang="en-US" sz="2400" b="0" dirty="0" smtClean="0"/>
              <a:t>Section </a:t>
            </a:r>
            <a:r>
              <a:rPr lang="en-US" sz="2400" b="0" dirty="0" smtClean="0">
                <a:hlinkClick r:id="rId4"/>
              </a:rPr>
              <a:t>66</a:t>
            </a:r>
            <a:r>
              <a:rPr lang="en-US" sz="2400" b="0" dirty="0"/>
              <a:t> </a:t>
            </a:r>
            <a:r>
              <a:rPr lang="en-US" sz="2400" b="0" dirty="0" smtClean="0"/>
              <a:t>or</a:t>
            </a:r>
            <a:r>
              <a:rPr lang="en-US" sz="2400" b="0" dirty="0"/>
              <a:t> Section</a:t>
            </a:r>
            <a:r>
              <a:rPr lang="en-US" sz="2400" b="0" dirty="0" smtClean="0">
                <a:hlinkClick r:id="rId5"/>
              </a:rPr>
              <a:t> </a:t>
            </a:r>
            <a:r>
              <a:rPr lang="en-US" sz="2400" b="0" dirty="0">
                <a:hlinkClick r:id="rId5"/>
              </a:rPr>
              <a:t>67</a:t>
            </a:r>
            <a:r>
              <a:rPr lang="en-US" sz="2400" b="0" dirty="0"/>
              <a:t>, or proceed to determine the tax and other dues under  </a:t>
            </a:r>
            <a:r>
              <a:rPr lang="en-US" sz="2400" b="0" dirty="0" smtClean="0"/>
              <a:t>Section </a:t>
            </a:r>
            <a:r>
              <a:rPr lang="en-US" sz="2400" b="0" dirty="0" smtClean="0">
                <a:hlinkClick r:id="rId6"/>
              </a:rPr>
              <a:t>73</a:t>
            </a:r>
            <a:r>
              <a:rPr lang="en-US" sz="2400" b="0" dirty="0"/>
              <a:t> or  Section </a:t>
            </a:r>
            <a:r>
              <a:rPr lang="en-US" sz="2400" b="0" dirty="0" smtClean="0">
                <a:hlinkClick r:id="rId7"/>
              </a:rPr>
              <a:t>74</a:t>
            </a:r>
            <a:r>
              <a:rPr lang="en-US" sz="2400" b="0" dirty="0"/>
              <a:t>. [</a:t>
            </a:r>
            <a:r>
              <a:rPr lang="en-US" sz="2400" b="0" dirty="0">
                <a:hlinkClick r:id="rId8"/>
              </a:rPr>
              <a:t>See Rule 99</a:t>
            </a:r>
            <a:r>
              <a:rPr lang="en-US" sz="2400" b="0" dirty="0"/>
              <a:t>]</a:t>
            </a:r>
          </a:p>
          <a:p>
            <a:pPr marL="0" indent="0">
              <a:lnSpc>
                <a:spcPct val="150000"/>
              </a:lnSpc>
              <a:buNone/>
            </a:pPr>
            <a:endParaRPr lang="hi-IN" sz="3200" b="0" dirty="0"/>
          </a:p>
        </p:txBody>
      </p:sp>
    </p:spTree>
    <p:extLst>
      <p:ext uri="{BB962C8B-B14F-4D97-AF65-F5344CB8AC3E}">
        <p14:creationId xmlns:p14="http://schemas.microsoft.com/office/powerpoint/2010/main" val="2213526415"/>
      </p:ext>
    </p:extLst>
  </p:cSld>
  <p:clrMapOvr>
    <a:overrideClrMapping bg1="lt1" tx1="dk1" bg2="lt2" tx2="dk2" accent1="accent1" accent2="accent2" accent3="accent3" accent4="accent4" accent5="accent5" accent6="accent6" hlink="hlink" folHlink="folHlink"/>
  </p:clrMapOvr>
  <p:transition>
    <p:pull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pattFill prst="pct5">
          <a:fgClr>
            <a:schemeClr val="tx2">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pPr marL="0" indent="0"/>
            <a:r>
              <a:rPr lang="en-US" sz="4000" dirty="0"/>
              <a:t>Rule 99. Scrutiny of R</a:t>
            </a:r>
            <a:r>
              <a:rPr lang="en-US" sz="4000" dirty="0" smtClean="0"/>
              <a:t>eturns</a:t>
            </a:r>
            <a:endParaRPr lang="en-US" sz="4000" b="0" dirty="0"/>
          </a:p>
        </p:txBody>
      </p:sp>
      <p:sp>
        <p:nvSpPr>
          <p:cNvPr id="3" name="Content Placeholder 2"/>
          <p:cNvSpPr>
            <a:spLocks noGrp="1"/>
          </p:cNvSpPr>
          <p:nvPr>
            <p:ph idx="1"/>
          </p:nvPr>
        </p:nvSpPr>
        <p:spPr>
          <a:xfrm>
            <a:off x="165253" y="1057620"/>
            <a:ext cx="12393976" cy="8813494"/>
          </a:xfrm>
        </p:spPr>
        <p:txBody>
          <a:bodyPr>
            <a:noAutofit/>
          </a:bodyPr>
          <a:lstStyle/>
          <a:p>
            <a:pPr marL="457200" indent="-457200" algn="just">
              <a:spcBef>
                <a:spcPts val="0"/>
              </a:spcBef>
              <a:buFont typeface="Arial" pitchFamily="34" charset="0"/>
              <a:buAutoNum type="arabicParenBoth"/>
            </a:pPr>
            <a:r>
              <a:rPr lang="en-US" sz="2200" b="0" dirty="0" smtClean="0"/>
              <a:t>Where </a:t>
            </a:r>
            <a:r>
              <a:rPr lang="en-US" sz="2200" b="0" dirty="0"/>
              <a:t>any return furnished by a registered person is selected for scrutiny, the proper officer shall scrutinize the same in accordance with the provisions of </a:t>
            </a:r>
            <a:r>
              <a:rPr lang="en-US" sz="2200" b="0" dirty="0">
                <a:hlinkClick r:id="rId3"/>
              </a:rPr>
              <a:t>section 61</a:t>
            </a:r>
            <a:r>
              <a:rPr lang="en-US" sz="2200" b="0" dirty="0"/>
              <a:t> with reference to the information available with him, and in case of any discrepancy, he shall issue a notice to the said person in </a:t>
            </a:r>
            <a:r>
              <a:rPr lang="en-US" sz="2200" b="0" dirty="0">
                <a:hlinkClick r:id="rId4"/>
              </a:rPr>
              <a:t>FORM GST ASMT-10</a:t>
            </a:r>
            <a:r>
              <a:rPr lang="en-US" sz="2200" b="0" dirty="0"/>
              <a:t>, informing him of such discrepancy and seeking his explanation thereto within such time, not exceeding thirty days from the date of service of the notice or such further period as may be permitted by him and also, where possible, quantifying the amount of tax, interest and any other amount payable in relation to such discrepancy</a:t>
            </a:r>
            <a:r>
              <a:rPr lang="en-US" sz="2200" b="0" dirty="0" smtClean="0"/>
              <a:t>.</a:t>
            </a:r>
          </a:p>
          <a:p>
            <a:pPr marL="457200" indent="-457200" algn="just">
              <a:spcBef>
                <a:spcPts val="0"/>
              </a:spcBef>
              <a:buFont typeface="Arial" pitchFamily="34" charset="0"/>
              <a:buAutoNum type="arabicParenBoth"/>
            </a:pPr>
            <a:endParaRPr lang="en-US" sz="2200" b="0" dirty="0"/>
          </a:p>
          <a:p>
            <a:pPr marL="457200" indent="-457200" algn="just">
              <a:spcBef>
                <a:spcPts val="0"/>
              </a:spcBef>
              <a:buFont typeface="Arial" pitchFamily="34" charset="0"/>
              <a:buAutoNum type="arabicParenBoth"/>
            </a:pPr>
            <a:r>
              <a:rPr lang="en-US" sz="2200" b="0" dirty="0" smtClean="0"/>
              <a:t>The </a:t>
            </a:r>
            <a:r>
              <a:rPr lang="en-US" sz="2200" b="0" dirty="0"/>
              <a:t>registered person may accept the discrepancy mentioned in the notice issued under sub-rule (1), and pay the tax, interest and any other amount arising from such discrepancy and inform the same or furnish an explanation for the discrepancy in </a:t>
            </a:r>
            <a:r>
              <a:rPr lang="en-US" sz="2200" b="0" dirty="0">
                <a:hlinkClick r:id="rId5"/>
              </a:rPr>
              <a:t>FORM GST ASMT- 11</a:t>
            </a:r>
            <a:r>
              <a:rPr lang="en-US" sz="2200" b="0" dirty="0"/>
              <a:t> to the proper officer</a:t>
            </a:r>
            <a:r>
              <a:rPr lang="en-US" sz="2200" b="0" dirty="0" smtClean="0"/>
              <a:t>.</a:t>
            </a:r>
          </a:p>
          <a:p>
            <a:pPr marL="457200" indent="-457200" algn="just">
              <a:spcBef>
                <a:spcPts val="0"/>
              </a:spcBef>
              <a:buFont typeface="Arial" pitchFamily="34" charset="0"/>
              <a:buAutoNum type="arabicParenBoth"/>
            </a:pPr>
            <a:endParaRPr lang="en-US" sz="2200" b="0" dirty="0"/>
          </a:p>
          <a:p>
            <a:pPr marL="457200" indent="-457200" algn="just">
              <a:spcBef>
                <a:spcPts val="0"/>
              </a:spcBef>
              <a:buFont typeface="Arial" pitchFamily="34" charset="0"/>
              <a:buAutoNum type="arabicParenBoth"/>
            </a:pPr>
            <a:r>
              <a:rPr lang="en-US" sz="2200" b="0" dirty="0" smtClean="0"/>
              <a:t>Where </a:t>
            </a:r>
            <a:r>
              <a:rPr lang="en-US" sz="2200" b="0" dirty="0"/>
              <a:t>the explanation furnished by the registered person or the information submitted under sub-rule (2) is found to be acceptable, the proper officer shall inform him accordingly in </a:t>
            </a:r>
            <a:r>
              <a:rPr lang="en-US" sz="2200" b="0" dirty="0">
                <a:hlinkClick r:id="rId6"/>
              </a:rPr>
              <a:t>FORM GST ASMT-12</a:t>
            </a:r>
            <a:r>
              <a:rPr lang="en-US" sz="2200" b="0" dirty="0"/>
              <a:t>.</a:t>
            </a:r>
          </a:p>
          <a:p>
            <a:pPr marL="0" indent="0" algn="just">
              <a:lnSpc>
                <a:spcPts val="3500"/>
              </a:lnSpc>
              <a:spcBef>
                <a:spcPts val="0"/>
              </a:spcBef>
              <a:buNone/>
            </a:pPr>
            <a:endParaRPr lang="en-US" sz="2400" b="0" dirty="0"/>
          </a:p>
          <a:p>
            <a:pPr marL="0" indent="0">
              <a:lnSpc>
                <a:spcPct val="150000"/>
              </a:lnSpc>
              <a:buNone/>
            </a:pPr>
            <a:endParaRPr lang="hi-IN" sz="3200" b="0" dirty="0"/>
          </a:p>
        </p:txBody>
      </p:sp>
    </p:spTree>
    <p:extLst>
      <p:ext uri="{BB962C8B-B14F-4D97-AF65-F5344CB8AC3E}">
        <p14:creationId xmlns:p14="http://schemas.microsoft.com/office/powerpoint/2010/main" val="450722254"/>
      </p:ext>
    </p:extLst>
  </p:cSld>
  <p:clrMapOvr>
    <a:overrideClrMapping bg1="lt1" tx1="dk1" bg2="lt2" tx2="dk2" accent1="accent1" accent2="accent2" accent3="accent3" accent4="accent4" accent5="accent5" accent6="accent6" hlink="hlink" folHlink="folHlink"/>
  </p:clrMapOvr>
  <p:transition>
    <p:pull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fontScale="90000"/>
          </a:bodyPr>
          <a:lstStyle/>
          <a:p>
            <a:r>
              <a:rPr lang="en-US" sz="4000" dirty="0" smtClean="0"/>
              <a:t>Selection </a:t>
            </a:r>
            <a:r>
              <a:rPr lang="en-US" sz="4000" dirty="0"/>
              <a:t>of </a:t>
            </a:r>
            <a:r>
              <a:rPr lang="en-US" sz="4000" dirty="0" smtClean="0"/>
              <a:t>Returns </a:t>
            </a:r>
            <a:r>
              <a:rPr lang="en-US" sz="4000" dirty="0"/>
              <a:t>for </a:t>
            </a:r>
            <a:r>
              <a:rPr lang="en-US" sz="4000" dirty="0" smtClean="0"/>
              <a:t>Scrutiny</a:t>
            </a:r>
            <a:r>
              <a:rPr lang="en-US" sz="4000" b="0" dirty="0"/>
              <a:t/>
            </a:r>
            <a:br>
              <a:rPr lang="en-US" sz="4000" b="0" dirty="0"/>
            </a:br>
            <a:endParaRPr lang="en-US" sz="4000" b="0" dirty="0"/>
          </a:p>
        </p:txBody>
      </p:sp>
      <p:sp>
        <p:nvSpPr>
          <p:cNvPr id="3" name="Content Placeholder 2"/>
          <p:cNvSpPr>
            <a:spLocks noGrp="1"/>
          </p:cNvSpPr>
          <p:nvPr>
            <p:ph idx="1"/>
          </p:nvPr>
        </p:nvSpPr>
        <p:spPr>
          <a:xfrm>
            <a:off x="165253" y="1057620"/>
            <a:ext cx="12393976" cy="8813494"/>
          </a:xfrm>
        </p:spPr>
        <p:txBody>
          <a:bodyPr>
            <a:noAutofit/>
          </a:bodyPr>
          <a:lstStyle/>
          <a:p>
            <a:pPr algn="just">
              <a:lnSpc>
                <a:spcPct val="150000"/>
              </a:lnSpc>
            </a:pPr>
            <a:r>
              <a:rPr lang="en-US" sz="2400" b="0" dirty="0" smtClean="0"/>
              <a:t>Selection </a:t>
            </a:r>
            <a:r>
              <a:rPr lang="en-US" sz="2400" b="0" dirty="0"/>
              <a:t>of returns for scrutiny is to be based on </a:t>
            </a:r>
            <a:r>
              <a:rPr lang="en-US" sz="2400" dirty="0"/>
              <a:t>specific risk parameters</a:t>
            </a:r>
            <a:r>
              <a:rPr lang="en-US" sz="2400" b="0" dirty="0"/>
              <a:t>. For this purpose, </a:t>
            </a:r>
            <a:r>
              <a:rPr lang="en-US" sz="2400" b="0" dirty="0" smtClean="0"/>
              <a:t>the Directorate </a:t>
            </a:r>
            <a:r>
              <a:rPr lang="en-US" sz="2400" b="0" dirty="0"/>
              <a:t>General of Analytics and Risk Management (DGARM) has been assigned the task to </a:t>
            </a:r>
            <a:r>
              <a:rPr lang="en-US" sz="2400" b="0" dirty="0" smtClean="0"/>
              <a:t>select the </a:t>
            </a:r>
            <a:r>
              <a:rPr lang="en-US" sz="2400" b="0" dirty="0"/>
              <a:t>GSTINs registered with Central tax authorities, whose returns are to be scrutinized, and </a:t>
            </a:r>
            <a:r>
              <a:rPr lang="en-US" sz="2400" b="0" dirty="0" smtClean="0"/>
              <a:t>to communicate </a:t>
            </a:r>
            <a:r>
              <a:rPr lang="en-US" sz="2400" b="0" dirty="0"/>
              <a:t>the same to </a:t>
            </a:r>
            <a:r>
              <a:rPr lang="en-US" sz="2400" b="0" dirty="0" smtClean="0"/>
              <a:t>the </a:t>
            </a:r>
            <a:r>
              <a:rPr lang="en-US" sz="2400" b="0" dirty="0" err="1"/>
              <a:t>Commissionerate</a:t>
            </a:r>
            <a:r>
              <a:rPr lang="en-US" sz="2400" b="0" dirty="0"/>
              <a:t> </a:t>
            </a:r>
            <a:r>
              <a:rPr lang="en-US" sz="2400" b="0" dirty="0" smtClean="0"/>
              <a:t>concerned </a:t>
            </a:r>
            <a:r>
              <a:rPr lang="en-US" sz="2400" b="0" dirty="0"/>
              <a:t>for further action</a:t>
            </a:r>
            <a:r>
              <a:rPr lang="en-US" sz="2400" b="0" dirty="0" smtClean="0"/>
              <a:t>.</a:t>
            </a:r>
          </a:p>
          <a:p>
            <a:pPr algn="just">
              <a:lnSpc>
                <a:spcPct val="150000"/>
              </a:lnSpc>
            </a:pPr>
            <a:endParaRPr lang="en-US" sz="2400" b="0" dirty="0"/>
          </a:p>
          <a:p>
            <a:pPr algn="just">
              <a:lnSpc>
                <a:spcPct val="150000"/>
              </a:lnSpc>
            </a:pPr>
            <a:endParaRPr lang="en-US" sz="2400" b="0" dirty="0" smtClean="0"/>
          </a:p>
          <a:p>
            <a:pPr algn="just">
              <a:lnSpc>
                <a:spcPct val="150000"/>
              </a:lnSpc>
            </a:pPr>
            <a:endParaRPr lang="hi-IN" sz="3200" b="0" dirty="0"/>
          </a:p>
        </p:txBody>
      </p:sp>
    </p:spTree>
    <p:extLst>
      <p:ext uri="{BB962C8B-B14F-4D97-AF65-F5344CB8AC3E}">
        <p14:creationId xmlns:p14="http://schemas.microsoft.com/office/powerpoint/2010/main" val="2754529853"/>
      </p:ext>
    </p:extLst>
  </p:cSld>
  <p:clrMapOvr>
    <a:masterClrMapping/>
  </p:clrMapOvr>
  <p:transition>
    <p:pull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552" y="208217"/>
            <a:ext cx="11779318" cy="706183"/>
          </a:xfrm>
        </p:spPr>
        <p:txBody>
          <a:bodyPr>
            <a:normAutofit fontScale="90000"/>
          </a:bodyPr>
          <a:lstStyle/>
          <a:p>
            <a:r>
              <a:rPr lang="en-US" dirty="0"/>
              <a:t>INDICATIVE LIST OF PARAMETERS FOR SCRUTINY</a:t>
            </a:r>
          </a:p>
        </p:txBody>
      </p:sp>
      <p:sp>
        <p:nvSpPr>
          <p:cNvPr id="3" name="Content Placeholder 2"/>
          <p:cNvSpPr>
            <a:spLocks noGrp="1"/>
          </p:cNvSpPr>
          <p:nvPr>
            <p:ph idx="1"/>
          </p:nvPr>
        </p:nvSpPr>
        <p:spPr>
          <a:xfrm>
            <a:off x="536030" y="1103586"/>
            <a:ext cx="11855668" cy="5486400"/>
          </a:xfrm>
        </p:spPr>
        <p:txBody>
          <a:bodyPr>
            <a:noAutofit/>
          </a:bodyPr>
          <a:lstStyle/>
          <a:p>
            <a:pPr algn="just">
              <a:lnSpc>
                <a:spcPct val="150000"/>
              </a:lnSpc>
            </a:pPr>
            <a:r>
              <a:rPr lang="en-US" sz="2000" b="0" dirty="0" smtClean="0">
                <a:latin typeface="Verdana" pitchFamily="34" charset="0"/>
                <a:ea typeface="Verdana" pitchFamily="34" charset="0"/>
              </a:rPr>
              <a:t>Tax </a:t>
            </a:r>
            <a:r>
              <a:rPr lang="en-US" sz="2000" b="0" dirty="0">
                <a:latin typeface="Verdana" pitchFamily="34" charset="0"/>
                <a:ea typeface="Verdana" pitchFamily="34" charset="0"/>
              </a:rPr>
              <a:t>liability on account of “Outward taxable </a:t>
            </a:r>
            <a:r>
              <a:rPr lang="en-US" sz="2000" b="0" dirty="0" smtClean="0">
                <a:latin typeface="Verdana" pitchFamily="34" charset="0"/>
                <a:ea typeface="Verdana" pitchFamily="34" charset="0"/>
              </a:rPr>
              <a:t>supplies and zero rated supplies as declared in FORM </a:t>
            </a:r>
            <a:r>
              <a:rPr lang="en-US" sz="2000" b="0" dirty="0">
                <a:latin typeface="Verdana" pitchFamily="34" charset="0"/>
                <a:ea typeface="Verdana" pitchFamily="34" charset="0"/>
              </a:rPr>
              <a:t>GSTR-3B may be verified </a:t>
            </a:r>
            <a:r>
              <a:rPr lang="en-US" sz="2000" b="0" dirty="0" smtClean="0">
                <a:latin typeface="Verdana" pitchFamily="34" charset="0"/>
                <a:ea typeface="Verdana" pitchFamily="34" charset="0"/>
              </a:rPr>
              <a:t>with corresponding </a:t>
            </a:r>
            <a:r>
              <a:rPr lang="en-US" sz="2000" b="0" dirty="0">
                <a:latin typeface="Verdana" pitchFamily="34" charset="0"/>
                <a:ea typeface="Verdana" pitchFamily="34" charset="0"/>
              </a:rPr>
              <a:t>tax liability in respect of outward taxable </a:t>
            </a:r>
            <a:r>
              <a:rPr lang="en-US" sz="2000" b="0" dirty="0" smtClean="0">
                <a:latin typeface="Verdana" pitchFamily="34" charset="0"/>
                <a:ea typeface="Verdana" pitchFamily="34" charset="0"/>
              </a:rPr>
              <a:t>supplies </a:t>
            </a:r>
            <a:r>
              <a:rPr lang="en-US" sz="2000" b="0" dirty="0">
                <a:latin typeface="Verdana" pitchFamily="34" charset="0"/>
                <a:ea typeface="Verdana" pitchFamily="34" charset="0"/>
              </a:rPr>
              <a:t>declared in table </a:t>
            </a:r>
            <a:r>
              <a:rPr lang="en-US" sz="2000" b="0" dirty="0" smtClean="0">
                <a:latin typeface="Verdana" pitchFamily="34" charset="0"/>
                <a:ea typeface="Verdana" pitchFamily="34" charset="0"/>
              </a:rPr>
              <a:t>of </a:t>
            </a:r>
            <a:r>
              <a:rPr lang="en-US" sz="2000" b="0" dirty="0">
                <a:latin typeface="Verdana" pitchFamily="34" charset="0"/>
                <a:ea typeface="Verdana" pitchFamily="34" charset="0"/>
              </a:rPr>
              <a:t>FORM   GSTR-1. </a:t>
            </a:r>
            <a:endParaRPr lang="en-US" sz="2000" b="0" dirty="0" smtClean="0">
              <a:latin typeface="Verdana" pitchFamily="34" charset="0"/>
              <a:ea typeface="Verdana" pitchFamily="34" charset="0"/>
            </a:endParaRPr>
          </a:p>
          <a:p>
            <a:pPr marL="0" indent="0" algn="just">
              <a:lnSpc>
                <a:spcPct val="150000"/>
              </a:lnSpc>
              <a:buNone/>
            </a:pPr>
            <a:endParaRPr lang="en-US" sz="2000" b="0" dirty="0" smtClean="0">
              <a:latin typeface="Verdana" pitchFamily="34" charset="0"/>
              <a:ea typeface="Verdana" pitchFamily="34" charset="0"/>
            </a:endParaRPr>
          </a:p>
          <a:p>
            <a:pPr algn="just">
              <a:lnSpc>
                <a:spcPct val="150000"/>
              </a:lnSpc>
            </a:pPr>
            <a:r>
              <a:rPr lang="en-US" sz="2000" b="0" dirty="0" smtClean="0">
                <a:latin typeface="Verdana" pitchFamily="34" charset="0"/>
                <a:ea typeface="Verdana" pitchFamily="34" charset="0"/>
              </a:rPr>
              <a:t>Tax </a:t>
            </a:r>
            <a:r>
              <a:rPr lang="en-US" sz="2000" b="0" dirty="0">
                <a:latin typeface="Verdana" pitchFamily="34" charset="0"/>
                <a:ea typeface="Verdana" pitchFamily="34" charset="0"/>
              </a:rPr>
              <a:t>liability on account of “Inward supplies (liable to reverse charge)” as declared in </a:t>
            </a:r>
            <a:r>
              <a:rPr lang="en-US" sz="2000" b="0" dirty="0" smtClean="0">
                <a:latin typeface="Verdana" pitchFamily="34" charset="0"/>
                <a:ea typeface="Verdana" pitchFamily="34" charset="0"/>
              </a:rPr>
              <a:t>Table 3.1(d) of  FORM </a:t>
            </a:r>
            <a:r>
              <a:rPr lang="en-US" sz="2000" b="0" dirty="0">
                <a:latin typeface="Verdana" pitchFamily="34" charset="0"/>
                <a:ea typeface="Verdana" pitchFamily="34" charset="0"/>
              </a:rPr>
              <a:t>GSTR-3B may be verified with the ITC availed in Table 4(A)(2) and Table 4(A)(3) of FORM </a:t>
            </a:r>
            <a:r>
              <a:rPr lang="en-US" sz="2000" b="0" dirty="0" smtClean="0">
                <a:latin typeface="Verdana" pitchFamily="34" charset="0"/>
                <a:ea typeface="Verdana" pitchFamily="34" charset="0"/>
              </a:rPr>
              <a:t>GSTR-3B : </a:t>
            </a:r>
            <a:r>
              <a:rPr lang="en-US" sz="2000" b="0" dirty="0" err="1" smtClean="0">
                <a:latin typeface="Verdana" pitchFamily="34" charset="0"/>
                <a:ea typeface="Verdana" pitchFamily="34" charset="0"/>
              </a:rPr>
              <a:t>Availment</a:t>
            </a:r>
            <a:r>
              <a:rPr lang="en-US" sz="2000" b="0" dirty="0" smtClean="0">
                <a:latin typeface="Verdana" pitchFamily="34" charset="0"/>
                <a:ea typeface="Verdana" pitchFamily="34" charset="0"/>
              </a:rPr>
              <a:t> </a:t>
            </a:r>
            <a:r>
              <a:rPr lang="en-US" sz="2000" b="0" dirty="0">
                <a:latin typeface="Verdana" pitchFamily="34" charset="0"/>
                <a:ea typeface="Verdana" pitchFamily="34" charset="0"/>
              </a:rPr>
              <a:t>of ITC in excess of the liability discharged on account of reverse charge supplies may indicate  either short payment of tax liability on account of RCM supplies or excess </a:t>
            </a:r>
            <a:r>
              <a:rPr lang="en-US" sz="2000" b="0" dirty="0" err="1">
                <a:latin typeface="Verdana" pitchFamily="34" charset="0"/>
                <a:ea typeface="Verdana" pitchFamily="34" charset="0"/>
              </a:rPr>
              <a:t>availment</a:t>
            </a:r>
            <a:r>
              <a:rPr lang="en-US" sz="2000" b="0" dirty="0">
                <a:latin typeface="Verdana" pitchFamily="34" charset="0"/>
                <a:ea typeface="Verdana" pitchFamily="34" charset="0"/>
              </a:rPr>
              <a:t> of input tax credit in respect of RCM supplies.</a:t>
            </a:r>
          </a:p>
          <a:p>
            <a:pPr algn="just">
              <a:lnSpc>
                <a:spcPct val="150000"/>
              </a:lnSpc>
            </a:pPr>
            <a:endParaRPr lang="en-US" sz="2000" b="0" dirty="0" smtClean="0">
              <a:latin typeface="Verdana" pitchFamily="34" charset="0"/>
              <a:ea typeface="Verdana" pitchFamily="34" charset="0"/>
            </a:endParaRPr>
          </a:p>
        </p:txBody>
      </p:sp>
    </p:spTree>
    <p:extLst>
      <p:ext uri="{BB962C8B-B14F-4D97-AF65-F5344CB8AC3E}">
        <p14:creationId xmlns:p14="http://schemas.microsoft.com/office/powerpoint/2010/main" val="881939228"/>
      </p:ext>
    </p:extLst>
  </p:cSld>
  <p:clrMapOvr>
    <a:masterClrMapping/>
  </p:clrMapOvr>
  <p:transition>
    <p:pull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552" y="208217"/>
            <a:ext cx="11779318" cy="706183"/>
          </a:xfrm>
        </p:spPr>
        <p:txBody>
          <a:bodyPr>
            <a:normAutofit fontScale="90000"/>
          </a:bodyPr>
          <a:lstStyle/>
          <a:p>
            <a:r>
              <a:rPr lang="en-US" dirty="0"/>
              <a:t>INDICATIVE LIST OF PARAMETERS FOR SCRUTINY</a:t>
            </a:r>
          </a:p>
        </p:txBody>
      </p:sp>
      <p:sp>
        <p:nvSpPr>
          <p:cNvPr id="3" name="Content Placeholder 2"/>
          <p:cNvSpPr>
            <a:spLocks noGrp="1"/>
          </p:cNvSpPr>
          <p:nvPr>
            <p:ph idx="1"/>
          </p:nvPr>
        </p:nvSpPr>
        <p:spPr>
          <a:xfrm>
            <a:off x="536030" y="1103586"/>
            <a:ext cx="11855668" cy="5486400"/>
          </a:xfrm>
        </p:spPr>
        <p:txBody>
          <a:bodyPr>
            <a:noAutofit/>
          </a:bodyPr>
          <a:lstStyle/>
          <a:p>
            <a:pPr algn="just">
              <a:lnSpc>
                <a:spcPct val="150000"/>
              </a:lnSpc>
            </a:pPr>
            <a:r>
              <a:rPr lang="en-US" sz="2000" b="0" dirty="0">
                <a:latin typeface="Verdana" pitchFamily="34" charset="0"/>
                <a:ea typeface="Verdana" pitchFamily="34" charset="0"/>
              </a:rPr>
              <a:t>Where the RCM supplies declared in table 3.1(d) of FORM GSTR-3B are less than the inward supplies attracting reverse charge as per details available in FORM GSTR-2A, it may indicate short payment of tax liability on account of RCM </a:t>
            </a:r>
            <a:r>
              <a:rPr lang="en-US" sz="2000" b="0" dirty="0" smtClean="0">
                <a:latin typeface="Verdana" pitchFamily="34" charset="0"/>
                <a:ea typeface="Verdana" pitchFamily="34" charset="0"/>
              </a:rPr>
              <a:t>supplies</a:t>
            </a:r>
          </a:p>
          <a:p>
            <a:pPr algn="just">
              <a:lnSpc>
                <a:spcPct val="150000"/>
              </a:lnSpc>
            </a:pPr>
            <a:endParaRPr lang="en-US" sz="2000" b="0" dirty="0" smtClean="0">
              <a:latin typeface="Verdana" pitchFamily="34" charset="0"/>
              <a:ea typeface="Verdana" pitchFamily="34" charset="0"/>
            </a:endParaRPr>
          </a:p>
          <a:p>
            <a:pPr algn="just">
              <a:lnSpc>
                <a:spcPct val="150000"/>
              </a:lnSpc>
            </a:pPr>
            <a:r>
              <a:rPr lang="en-US" sz="2000" b="0" dirty="0" smtClean="0">
                <a:latin typeface="Verdana" pitchFamily="34" charset="0"/>
                <a:ea typeface="Verdana" pitchFamily="34" charset="0"/>
              </a:rPr>
              <a:t>ITC </a:t>
            </a:r>
            <a:r>
              <a:rPr lang="en-US" sz="2000" b="0" dirty="0">
                <a:latin typeface="Verdana" pitchFamily="34" charset="0"/>
                <a:ea typeface="Verdana" pitchFamily="34" charset="0"/>
              </a:rPr>
              <a:t>availed in respect of “All other ITC” in Table 4(A)(5) of FORM GSTR-3B may be verified </a:t>
            </a:r>
            <a:r>
              <a:rPr lang="en-US" sz="2000" b="0" dirty="0" smtClean="0">
                <a:latin typeface="Verdana" pitchFamily="34" charset="0"/>
                <a:ea typeface="Verdana" pitchFamily="34" charset="0"/>
              </a:rPr>
              <a:t>with Table </a:t>
            </a:r>
            <a:r>
              <a:rPr lang="en-US" sz="2000" b="0" dirty="0">
                <a:latin typeface="Verdana" pitchFamily="34" charset="0"/>
                <a:ea typeface="Verdana" pitchFamily="34" charset="0"/>
              </a:rPr>
              <a:t>3 and Table 5 (along with the net effect of amendments thereof in Table 4 and Table </a:t>
            </a:r>
            <a:r>
              <a:rPr lang="en-US" sz="2000" b="0" dirty="0" smtClean="0">
                <a:latin typeface="Verdana" pitchFamily="34" charset="0"/>
                <a:ea typeface="Verdana" pitchFamily="34" charset="0"/>
              </a:rPr>
              <a:t>6 respectively</a:t>
            </a:r>
            <a:r>
              <a:rPr lang="en-US" sz="2000" b="0" dirty="0">
                <a:latin typeface="Verdana" pitchFamily="34" charset="0"/>
                <a:ea typeface="Verdana" pitchFamily="34" charset="0"/>
              </a:rPr>
              <a:t>) of FORM GSTR-2A.</a:t>
            </a:r>
          </a:p>
          <a:p>
            <a:pPr algn="just">
              <a:lnSpc>
                <a:spcPct val="150000"/>
              </a:lnSpc>
            </a:pPr>
            <a:endParaRPr lang="en-US" sz="2000" b="0" dirty="0" smtClean="0">
              <a:latin typeface="Verdana" pitchFamily="34" charset="0"/>
              <a:ea typeface="Verdana" pitchFamily="34" charset="0"/>
            </a:endParaRPr>
          </a:p>
        </p:txBody>
      </p:sp>
    </p:spTree>
    <p:extLst>
      <p:ext uri="{BB962C8B-B14F-4D97-AF65-F5344CB8AC3E}">
        <p14:creationId xmlns:p14="http://schemas.microsoft.com/office/powerpoint/2010/main" val="1078995412"/>
      </p:ext>
    </p:extLst>
  </p:cSld>
  <p:clrMapOvr>
    <a:masterClrMapping/>
  </p:clrMapOvr>
  <p:transition>
    <p:pull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552" y="208217"/>
            <a:ext cx="11779318" cy="706183"/>
          </a:xfrm>
        </p:spPr>
        <p:txBody>
          <a:bodyPr>
            <a:normAutofit fontScale="90000"/>
          </a:bodyPr>
          <a:lstStyle/>
          <a:p>
            <a:r>
              <a:rPr lang="en-US" dirty="0"/>
              <a:t>INDICATIVE LIST OF PARAMETERS FOR SCRUTINY</a:t>
            </a:r>
          </a:p>
        </p:txBody>
      </p:sp>
      <p:sp>
        <p:nvSpPr>
          <p:cNvPr id="3" name="Content Placeholder 2"/>
          <p:cNvSpPr>
            <a:spLocks noGrp="1"/>
          </p:cNvSpPr>
          <p:nvPr>
            <p:ph idx="1"/>
          </p:nvPr>
        </p:nvSpPr>
        <p:spPr>
          <a:xfrm>
            <a:off x="536030" y="1103586"/>
            <a:ext cx="11855668" cy="5486400"/>
          </a:xfrm>
        </p:spPr>
        <p:txBody>
          <a:bodyPr>
            <a:noAutofit/>
          </a:bodyPr>
          <a:lstStyle/>
          <a:p>
            <a:pPr marL="704850" algn="just">
              <a:lnSpc>
                <a:spcPct val="150000"/>
              </a:lnSpc>
            </a:pPr>
            <a:r>
              <a:rPr lang="en-US" sz="2000" b="0" dirty="0">
                <a:latin typeface="Verdana" pitchFamily="34" charset="0"/>
                <a:ea typeface="Verdana" pitchFamily="34" charset="0"/>
              </a:rPr>
              <a:t>Rule 138 of the CGST Rules </a:t>
            </a:r>
            <a:r>
              <a:rPr lang="en-US" sz="2000" b="0" dirty="0" smtClean="0">
                <a:latin typeface="Verdana" pitchFamily="34" charset="0"/>
                <a:ea typeface="Verdana" pitchFamily="34" charset="0"/>
              </a:rPr>
              <a:t>: e-way bill values with GSTR values.</a:t>
            </a:r>
          </a:p>
          <a:p>
            <a:pPr marL="704850" algn="just">
              <a:lnSpc>
                <a:spcPct val="150000"/>
              </a:lnSpc>
            </a:pPr>
            <a:endParaRPr lang="en-US" sz="2000" b="0" dirty="0" smtClean="0">
              <a:latin typeface="Verdana" pitchFamily="34" charset="0"/>
              <a:ea typeface="Verdana" pitchFamily="34" charset="0"/>
            </a:endParaRPr>
          </a:p>
          <a:p>
            <a:pPr marL="704850" algn="just">
              <a:lnSpc>
                <a:spcPct val="150000"/>
              </a:lnSpc>
            </a:pPr>
            <a:r>
              <a:rPr lang="en-US" sz="2000" b="0" dirty="0" smtClean="0">
                <a:latin typeface="Verdana" pitchFamily="34" charset="0"/>
                <a:ea typeface="Verdana" pitchFamily="34" charset="0"/>
              </a:rPr>
              <a:t>Ineligible </a:t>
            </a:r>
            <a:r>
              <a:rPr lang="en-US" sz="2000" b="0" dirty="0">
                <a:latin typeface="Verdana" pitchFamily="34" charset="0"/>
                <a:ea typeface="Verdana" pitchFamily="34" charset="0"/>
              </a:rPr>
              <a:t>ITC availed in respect of invoices / debit notes issued by the suppliers who have not filed their GSTR-3B returns for the relevant tax </a:t>
            </a:r>
            <a:r>
              <a:rPr lang="en-US" sz="2000" b="0" dirty="0" smtClean="0">
                <a:latin typeface="Verdana" pitchFamily="34" charset="0"/>
                <a:ea typeface="Verdana" pitchFamily="34" charset="0"/>
              </a:rPr>
              <a:t>period.</a:t>
            </a:r>
          </a:p>
          <a:p>
            <a:pPr marL="704850" algn="just">
              <a:lnSpc>
                <a:spcPct val="150000"/>
              </a:lnSpc>
            </a:pPr>
            <a:endParaRPr lang="en-US" sz="2000" b="0" dirty="0">
              <a:latin typeface="Verdana" pitchFamily="34" charset="0"/>
              <a:ea typeface="Verdana" pitchFamily="34" charset="0"/>
            </a:endParaRPr>
          </a:p>
          <a:p>
            <a:pPr marL="704850" algn="just">
              <a:lnSpc>
                <a:spcPct val="150000"/>
              </a:lnSpc>
            </a:pPr>
            <a:r>
              <a:rPr lang="en-US" sz="2000" b="0" dirty="0" smtClean="0">
                <a:latin typeface="Verdana" pitchFamily="34" charset="0"/>
                <a:ea typeface="Verdana" pitchFamily="34" charset="0"/>
              </a:rPr>
              <a:t>Whether </a:t>
            </a:r>
            <a:r>
              <a:rPr lang="en-US" sz="2000" b="0" dirty="0">
                <a:latin typeface="Verdana" pitchFamily="34" charset="0"/>
                <a:ea typeface="Verdana" pitchFamily="34" charset="0"/>
              </a:rPr>
              <a:t>GSTR-3B of a tax period is filed after the last date of </a:t>
            </a:r>
            <a:r>
              <a:rPr lang="en-US" sz="2000" b="0" dirty="0" err="1">
                <a:latin typeface="Verdana" pitchFamily="34" charset="0"/>
                <a:ea typeface="Verdana" pitchFamily="34" charset="0"/>
              </a:rPr>
              <a:t>availment</a:t>
            </a:r>
            <a:r>
              <a:rPr lang="en-US" sz="2000" b="0" dirty="0">
                <a:latin typeface="Verdana" pitchFamily="34" charset="0"/>
                <a:ea typeface="Verdana" pitchFamily="34" charset="0"/>
              </a:rPr>
              <a:t> of ITC in respect of any invoice / debit note as per section 16(4).</a:t>
            </a:r>
          </a:p>
          <a:p>
            <a:pPr marL="704850" algn="just">
              <a:lnSpc>
                <a:spcPct val="150000"/>
              </a:lnSpc>
            </a:pPr>
            <a:endParaRPr lang="en-US" sz="2000" b="0" dirty="0">
              <a:latin typeface="Verdana" pitchFamily="34" charset="0"/>
              <a:ea typeface="Verdana" pitchFamily="34" charset="0"/>
            </a:endParaRPr>
          </a:p>
          <a:p>
            <a:pPr marL="704850" algn="just">
              <a:lnSpc>
                <a:spcPct val="150000"/>
              </a:lnSpc>
            </a:pPr>
            <a:endParaRPr lang="en-US" sz="2000" b="0" dirty="0">
              <a:latin typeface="Verdana" pitchFamily="34" charset="0"/>
              <a:ea typeface="Verdana" pitchFamily="34" charset="0"/>
            </a:endParaRPr>
          </a:p>
          <a:p>
            <a:pPr algn="just">
              <a:lnSpc>
                <a:spcPct val="150000"/>
              </a:lnSpc>
            </a:pPr>
            <a:endParaRPr lang="en-US" sz="2000" b="0" dirty="0" smtClean="0">
              <a:latin typeface="Verdana" pitchFamily="34" charset="0"/>
              <a:ea typeface="Verdana" pitchFamily="34" charset="0"/>
            </a:endParaRPr>
          </a:p>
        </p:txBody>
      </p:sp>
    </p:spTree>
    <p:extLst>
      <p:ext uri="{BB962C8B-B14F-4D97-AF65-F5344CB8AC3E}">
        <p14:creationId xmlns:p14="http://schemas.microsoft.com/office/powerpoint/2010/main" val="2901871089"/>
      </p:ext>
    </p:extLst>
  </p:cSld>
  <p:clrMapOvr>
    <a:masterClrMapping/>
  </p:clrMapOvr>
  <p:transition>
    <p:pull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552" y="208217"/>
            <a:ext cx="11779318" cy="706183"/>
          </a:xfrm>
        </p:spPr>
        <p:txBody>
          <a:bodyPr>
            <a:normAutofit fontScale="90000"/>
          </a:bodyPr>
          <a:lstStyle/>
          <a:p>
            <a:r>
              <a:rPr lang="en-US" dirty="0"/>
              <a:t>INDICATIVE LIST OF PARAMETERS FOR SCRUTINY</a:t>
            </a:r>
          </a:p>
        </p:txBody>
      </p:sp>
      <p:sp>
        <p:nvSpPr>
          <p:cNvPr id="3" name="Content Placeholder 2"/>
          <p:cNvSpPr>
            <a:spLocks noGrp="1"/>
          </p:cNvSpPr>
          <p:nvPr>
            <p:ph idx="1"/>
          </p:nvPr>
        </p:nvSpPr>
        <p:spPr>
          <a:xfrm>
            <a:off x="536030" y="1103586"/>
            <a:ext cx="11855668" cy="5486400"/>
          </a:xfrm>
        </p:spPr>
        <p:txBody>
          <a:bodyPr>
            <a:noAutofit/>
          </a:bodyPr>
          <a:lstStyle/>
          <a:p>
            <a:pPr algn="just">
              <a:lnSpc>
                <a:spcPct val="150000"/>
              </a:lnSpc>
            </a:pPr>
            <a:r>
              <a:rPr lang="en-US" sz="2000" b="0" dirty="0">
                <a:latin typeface="Verdana" pitchFamily="34" charset="0"/>
                <a:ea typeface="Verdana" pitchFamily="34" charset="0"/>
              </a:rPr>
              <a:t>Wherever required, the details of such imports may also be cross-verified from ICEGATE portal.</a:t>
            </a:r>
          </a:p>
          <a:p>
            <a:pPr marL="361950" indent="-361950" algn="just">
              <a:lnSpc>
                <a:spcPct val="150000"/>
              </a:lnSpc>
              <a:buNone/>
            </a:pPr>
            <a:endParaRPr lang="en-US" sz="2000" b="0" dirty="0">
              <a:latin typeface="Verdana" pitchFamily="34" charset="0"/>
              <a:ea typeface="Verdana" pitchFamily="34" charset="0"/>
            </a:endParaRPr>
          </a:p>
          <a:p>
            <a:pPr algn="just">
              <a:lnSpc>
                <a:spcPct val="150000"/>
              </a:lnSpc>
            </a:pPr>
            <a:r>
              <a:rPr lang="en-US" sz="2000" b="0" dirty="0">
                <a:latin typeface="Verdana" pitchFamily="34" charset="0"/>
                <a:ea typeface="Verdana" pitchFamily="34" charset="0"/>
              </a:rPr>
              <a:t>Whether the registered person has made reversals of ITC in accordance with provisions of rule 42 and rule 43 of the CGST Rules. Rule 42 of the CGST Rules provides for manner of determination of input tax credit in respect of inputs or input services and reversal thereof. Rule 43 provides for manner of determination of input tax credit in respect of capital goods and reversal thereof in certain cases. The registered person avails ITC in table 4(A) of FORM GSTR-3B and reverses in Table 4(B). It may be verified whether requisite reversals have actually been made by the said registered person.</a:t>
            </a:r>
          </a:p>
          <a:p>
            <a:pPr marL="361950" indent="0" algn="just">
              <a:lnSpc>
                <a:spcPct val="150000"/>
              </a:lnSpc>
              <a:buNone/>
            </a:pPr>
            <a:endParaRPr lang="en-US" sz="2000" b="0" dirty="0">
              <a:latin typeface="Verdana" pitchFamily="34" charset="0"/>
              <a:ea typeface="Verdana" pitchFamily="34" charset="0"/>
            </a:endParaRPr>
          </a:p>
          <a:p>
            <a:pPr>
              <a:lnSpc>
                <a:spcPct val="150000"/>
              </a:lnSpc>
            </a:pPr>
            <a:endParaRPr lang="en-US" sz="2000" b="0" dirty="0" smtClean="0">
              <a:latin typeface="Verdana" pitchFamily="34" charset="0"/>
              <a:ea typeface="Verdana" pitchFamily="34" charset="0"/>
            </a:endParaRPr>
          </a:p>
          <a:p>
            <a:pPr>
              <a:lnSpc>
                <a:spcPct val="150000"/>
              </a:lnSpc>
            </a:pPr>
            <a:endParaRPr lang="en-US" sz="2000" b="0" dirty="0" smtClean="0">
              <a:latin typeface="Verdana" pitchFamily="34" charset="0"/>
              <a:ea typeface="Verdana" pitchFamily="34" charset="0"/>
            </a:endParaRPr>
          </a:p>
          <a:p>
            <a:pPr marL="361950" indent="0" algn="just">
              <a:lnSpc>
                <a:spcPct val="150000"/>
              </a:lnSpc>
              <a:buNone/>
            </a:pPr>
            <a:endParaRPr lang="en-US" sz="2000" b="0" dirty="0">
              <a:latin typeface="Verdana" pitchFamily="34" charset="0"/>
              <a:ea typeface="Verdana" pitchFamily="34" charset="0"/>
            </a:endParaRPr>
          </a:p>
          <a:p>
            <a:pPr algn="just">
              <a:lnSpc>
                <a:spcPct val="150000"/>
              </a:lnSpc>
            </a:pPr>
            <a:endParaRPr lang="en-US" sz="2000" b="0" dirty="0" smtClean="0">
              <a:latin typeface="Verdana" pitchFamily="34" charset="0"/>
              <a:ea typeface="Verdana" pitchFamily="34" charset="0"/>
            </a:endParaRPr>
          </a:p>
        </p:txBody>
      </p:sp>
    </p:spTree>
    <p:extLst>
      <p:ext uri="{BB962C8B-B14F-4D97-AF65-F5344CB8AC3E}">
        <p14:creationId xmlns:p14="http://schemas.microsoft.com/office/powerpoint/2010/main" val="3435203307"/>
      </p:ext>
    </p:extLst>
  </p:cSld>
  <p:clrMapOvr>
    <a:masterClrMapping/>
  </p:clrMapOvr>
  <p:transition>
    <p:pull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552" y="208217"/>
            <a:ext cx="11779318" cy="706183"/>
          </a:xfrm>
        </p:spPr>
        <p:txBody>
          <a:bodyPr>
            <a:normAutofit fontScale="90000"/>
          </a:bodyPr>
          <a:lstStyle/>
          <a:p>
            <a:r>
              <a:rPr lang="en-US" dirty="0"/>
              <a:t>INDICATIVE LIST OF PARAMETERS FOR SCRUTINY</a:t>
            </a:r>
          </a:p>
        </p:txBody>
      </p:sp>
      <p:sp>
        <p:nvSpPr>
          <p:cNvPr id="3" name="Content Placeholder 2"/>
          <p:cNvSpPr>
            <a:spLocks noGrp="1"/>
          </p:cNvSpPr>
          <p:nvPr>
            <p:ph idx="1"/>
          </p:nvPr>
        </p:nvSpPr>
        <p:spPr>
          <a:xfrm>
            <a:off x="536030" y="1103586"/>
            <a:ext cx="11855668" cy="5486400"/>
          </a:xfrm>
        </p:spPr>
        <p:txBody>
          <a:bodyPr>
            <a:noAutofit/>
          </a:bodyPr>
          <a:lstStyle/>
          <a:p>
            <a:pPr algn="just">
              <a:lnSpc>
                <a:spcPct val="150000"/>
              </a:lnSpc>
            </a:pPr>
            <a:r>
              <a:rPr lang="en-US" sz="2000" b="0" dirty="0">
                <a:latin typeface="Verdana" pitchFamily="34" charset="0"/>
                <a:ea typeface="Verdana" pitchFamily="34" charset="0"/>
              </a:rPr>
              <a:t>Whether the registered person has paid interest liability in terms of section 50.</a:t>
            </a:r>
          </a:p>
          <a:p>
            <a:pPr algn="just">
              <a:lnSpc>
                <a:spcPct val="150000"/>
              </a:lnSpc>
            </a:pPr>
            <a:endParaRPr lang="en-US" sz="2000" b="0" dirty="0">
              <a:latin typeface="Verdana" pitchFamily="34" charset="0"/>
              <a:ea typeface="Verdana" pitchFamily="34" charset="0"/>
            </a:endParaRPr>
          </a:p>
          <a:p>
            <a:pPr algn="just">
              <a:lnSpc>
                <a:spcPct val="150000"/>
              </a:lnSpc>
            </a:pPr>
            <a:r>
              <a:rPr lang="en-US" sz="2000" b="0" dirty="0">
                <a:latin typeface="Verdana" pitchFamily="34" charset="0"/>
                <a:ea typeface="Verdana" pitchFamily="34" charset="0"/>
              </a:rPr>
              <a:t>Whether the registered person has paid late fee in terms of section 47 in respect of returns/statements: As per section 47 of the CGST Act a registered person is required to pay late fee for delayed filing of returns / statements under the Act. It may be verified whether late fee payable as per the provisions of section 47 of the CGST Act has actually been paid by the registered person</a:t>
            </a:r>
            <a:r>
              <a:rPr lang="en-US" sz="2000" b="0" dirty="0" smtClean="0">
                <a:latin typeface="Verdana" pitchFamily="34" charset="0"/>
                <a:ea typeface="Verdana" pitchFamily="34" charset="0"/>
              </a:rPr>
              <a:t>.</a:t>
            </a:r>
            <a:endParaRPr lang="en-US" sz="2000" b="0" dirty="0">
              <a:latin typeface="Verdana" pitchFamily="34" charset="0"/>
              <a:ea typeface="Verdana" pitchFamily="34" charset="0"/>
            </a:endParaRPr>
          </a:p>
          <a:p>
            <a:pPr marL="361950" indent="0" algn="just">
              <a:lnSpc>
                <a:spcPct val="150000"/>
              </a:lnSpc>
              <a:buNone/>
            </a:pPr>
            <a:endParaRPr lang="en-US" sz="2000" b="0" dirty="0">
              <a:latin typeface="Verdana" pitchFamily="34" charset="0"/>
              <a:ea typeface="Verdana" pitchFamily="34" charset="0"/>
            </a:endParaRPr>
          </a:p>
          <a:p>
            <a:pPr>
              <a:lnSpc>
                <a:spcPct val="150000"/>
              </a:lnSpc>
            </a:pPr>
            <a:endParaRPr lang="en-US" sz="2000" b="0" dirty="0" smtClean="0">
              <a:latin typeface="Verdana" pitchFamily="34" charset="0"/>
              <a:ea typeface="Verdana" pitchFamily="34" charset="0"/>
            </a:endParaRPr>
          </a:p>
          <a:p>
            <a:pPr>
              <a:lnSpc>
                <a:spcPct val="150000"/>
              </a:lnSpc>
            </a:pPr>
            <a:endParaRPr lang="en-US" sz="2000" b="0" dirty="0" smtClean="0">
              <a:latin typeface="Verdana" pitchFamily="34" charset="0"/>
              <a:ea typeface="Verdana" pitchFamily="34" charset="0"/>
            </a:endParaRPr>
          </a:p>
          <a:p>
            <a:pPr marL="361950" indent="0" algn="just">
              <a:lnSpc>
                <a:spcPct val="150000"/>
              </a:lnSpc>
              <a:buNone/>
            </a:pPr>
            <a:endParaRPr lang="en-US" sz="2000" b="0" dirty="0">
              <a:latin typeface="Verdana" pitchFamily="34" charset="0"/>
              <a:ea typeface="Verdana" pitchFamily="34" charset="0"/>
            </a:endParaRPr>
          </a:p>
          <a:p>
            <a:pPr algn="just">
              <a:lnSpc>
                <a:spcPct val="150000"/>
              </a:lnSpc>
            </a:pPr>
            <a:endParaRPr lang="en-US" sz="2000" b="0" dirty="0" smtClean="0">
              <a:latin typeface="Verdana" pitchFamily="34" charset="0"/>
              <a:ea typeface="Verdana" pitchFamily="34" charset="0"/>
            </a:endParaRPr>
          </a:p>
        </p:txBody>
      </p:sp>
    </p:spTree>
    <p:extLst>
      <p:ext uri="{BB962C8B-B14F-4D97-AF65-F5344CB8AC3E}">
        <p14:creationId xmlns:p14="http://schemas.microsoft.com/office/powerpoint/2010/main" val="910923251"/>
      </p:ext>
    </p:extLst>
  </p:cSld>
  <p:clrMapOvr>
    <a:masterClrMapping/>
  </p:clrMapOvr>
  <p:transition>
    <p:pull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fontScale="90000"/>
          </a:bodyPr>
          <a:lstStyle/>
          <a:p>
            <a:r>
              <a:rPr lang="en-US" sz="4000" dirty="0" smtClean="0"/>
              <a:t>Who shall conduct scrutiny of returns</a:t>
            </a:r>
            <a:r>
              <a:rPr lang="en-US" sz="4000" b="0" dirty="0"/>
              <a:t/>
            </a:r>
            <a:br>
              <a:rPr lang="en-US" sz="4000" b="0" dirty="0"/>
            </a:br>
            <a:endParaRPr lang="en-US" sz="4000" b="0" dirty="0"/>
          </a:p>
        </p:txBody>
      </p:sp>
      <p:sp>
        <p:nvSpPr>
          <p:cNvPr id="3" name="Content Placeholder 2"/>
          <p:cNvSpPr>
            <a:spLocks noGrp="1"/>
          </p:cNvSpPr>
          <p:nvPr>
            <p:ph idx="1"/>
          </p:nvPr>
        </p:nvSpPr>
        <p:spPr>
          <a:xfrm>
            <a:off x="165253" y="1057620"/>
            <a:ext cx="12393976" cy="8813494"/>
          </a:xfrm>
        </p:spPr>
        <p:txBody>
          <a:bodyPr>
            <a:noAutofit/>
          </a:bodyPr>
          <a:lstStyle/>
          <a:p>
            <a:pPr marL="0" indent="0">
              <a:lnSpc>
                <a:spcPct val="150000"/>
              </a:lnSpc>
              <a:buNone/>
            </a:pPr>
            <a:r>
              <a:rPr lang="en-US" sz="2400" b="0" dirty="0" smtClean="0"/>
              <a:t>Scrutiny </a:t>
            </a:r>
            <a:r>
              <a:rPr lang="en-US" sz="2400" b="0" dirty="0"/>
              <a:t>of returns of a taxpayer may be conducted by </a:t>
            </a:r>
            <a:r>
              <a:rPr lang="en-US" sz="2400" b="0" dirty="0" smtClean="0"/>
              <a:t>Superintendent of </a:t>
            </a:r>
            <a:r>
              <a:rPr lang="en-US" sz="2400" b="0" dirty="0"/>
              <a:t>Central Tax in-charge of the jurisdictional range of the said </a:t>
            </a:r>
            <a:r>
              <a:rPr lang="en-US" sz="2400" b="0" dirty="0" smtClean="0"/>
              <a:t>taxpayer for </a:t>
            </a:r>
            <a:r>
              <a:rPr lang="en-US" sz="2400" b="0" dirty="0"/>
              <a:t>further action</a:t>
            </a:r>
            <a:r>
              <a:rPr lang="en-US" sz="2400" b="0" dirty="0" smtClean="0"/>
              <a:t>.</a:t>
            </a:r>
          </a:p>
          <a:p>
            <a:pPr algn="just">
              <a:lnSpc>
                <a:spcPct val="150000"/>
              </a:lnSpc>
            </a:pPr>
            <a:endParaRPr lang="en-US" sz="2400" b="0" dirty="0"/>
          </a:p>
          <a:p>
            <a:pPr algn="just">
              <a:lnSpc>
                <a:spcPct val="150000"/>
              </a:lnSpc>
            </a:pPr>
            <a:endParaRPr lang="en-US" sz="2400" b="0" dirty="0" smtClean="0"/>
          </a:p>
          <a:p>
            <a:pPr algn="just">
              <a:lnSpc>
                <a:spcPct val="150000"/>
              </a:lnSpc>
            </a:pPr>
            <a:endParaRPr lang="hi-IN" sz="3200" b="0" dirty="0"/>
          </a:p>
        </p:txBody>
      </p:sp>
    </p:spTree>
    <p:extLst>
      <p:ext uri="{BB962C8B-B14F-4D97-AF65-F5344CB8AC3E}">
        <p14:creationId xmlns:p14="http://schemas.microsoft.com/office/powerpoint/2010/main" val="716411488"/>
      </p:ext>
    </p:extLst>
  </p:cSld>
  <p:clrMapOvr>
    <a:masterClrMapping/>
  </p:clrMapOvr>
  <p:transition>
    <p:pull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fontScale="90000"/>
          </a:bodyPr>
          <a:lstStyle/>
          <a:p>
            <a:r>
              <a:rPr lang="en-US" sz="4000" dirty="0" smtClean="0"/>
              <a:t>No communication </a:t>
            </a:r>
            <a:r>
              <a:rPr lang="en-US" sz="4000" dirty="0"/>
              <a:t>before issuance of FORM GST ASMT-10</a:t>
            </a:r>
            <a:br>
              <a:rPr lang="en-US" sz="4000" dirty="0"/>
            </a:br>
            <a:r>
              <a:rPr lang="en-US" sz="4000" dirty="0" smtClean="0"/>
              <a:t>			</a:t>
            </a:r>
            <a:endParaRPr lang="en-US" sz="4000" dirty="0"/>
          </a:p>
        </p:txBody>
      </p:sp>
      <p:sp>
        <p:nvSpPr>
          <p:cNvPr id="3" name="Content Placeholder 2"/>
          <p:cNvSpPr>
            <a:spLocks noGrp="1"/>
          </p:cNvSpPr>
          <p:nvPr>
            <p:ph idx="1"/>
          </p:nvPr>
        </p:nvSpPr>
        <p:spPr>
          <a:xfrm>
            <a:off x="165253" y="1057620"/>
            <a:ext cx="12393976" cy="8813494"/>
          </a:xfrm>
        </p:spPr>
        <p:txBody>
          <a:bodyPr>
            <a:noAutofit/>
          </a:bodyPr>
          <a:lstStyle/>
          <a:p>
            <a:pPr algn="just">
              <a:lnSpc>
                <a:spcPct val="150000"/>
              </a:lnSpc>
            </a:pPr>
            <a:r>
              <a:rPr lang="en-US" sz="2400" b="0" dirty="0"/>
              <a:t>It may be noted that at this stage, the proper officer is expected to rely upon the </a:t>
            </a:r>
            <a:r>
              <a:rPr lang="en-US" sz="2400" b="0" dirty="0" smtClean="0"/>
              <a:t>information available </a:t>
            </a:r>
            <a:r>
              <a:rPr lang="en-US" sz="2400" b="0" dirty="0"/>
              <a:t>with him or with the department. As far as possible, scrutiny of returns should have </a:t>
            </a:r>
            <a:r>
              <a:rPr lang="en-US" sz="2400" b="0" dirty="0" smtClean="0"/>
              <a:t>minimal interface </a:t>
            </a:r>
            <a:r>
              <a:rPr lang="en-US" sz="2400" b="0" dirty="0"/>
              <a:t>between the proper officer and the registered person and, there should normally not be </a:t>
            </a:r>
            <a:r>
              <a:rPr lang="en-US" sz="2400" b="0" dirty="0" smtClean="0"/>
              <a:t>any need </a:t>
            </a:r>
            <a:r>
              <a:rPr lang="en-US" sz="2400" b="0" dirty="0"/>
              <a:t>for seeking documents/ records from the taxpayers before issuance of FORM GST ASMT-10</a:t>
            </a:r>
          </a:p>
          <a:p>
            <a:pPr algn="just">
              <a:lnSpc>
                <a:spcPct val="150000"/>
              </a:lnSpc>
            </a:pPr>
            <a:endParaRPr lang="en-US" sz="2400" b="0" dirty="0" smtClean="0"/>
          </a:p>
          <a:p>
            <a:pPr algn="just">
              <a:lnSpc>
                <a:spcPct val="150000"/>
              </a:lnSpc>
            </a:pPr>
            <a:endParaRPr lang="hi-IN" sz="3200" b="0" dirty="0"/>
          </a:p>
        </p:txBody>
      </p:sp>
    </p:spTree>
    <p:extLst>
      <p:ext uri="{BB962C8B-B14F-4D97-AF65-F5344CB8AC3E}">
        <p14:creationId xmlns:p14="http://schemas.microsoft.com/office/powerpoint/2010/main" val="2607925236"/>
      </p:ext>
    </p:extLst>
  </p:cSld>
  <p:clrMapOvr>
    <a:masterClrMapping/>
  </p:clrMapOvr>
  <p:transition>
    <p:pull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fontScale="90000"/>
          </a:bodyPr>
          <a:lstStyle/>
          <a:p>
            <a:r>
              <a:rPr lang="en-US" sz="4000" dirty="0" smtClean="0"/>
              <a:t>Process </a:t>
            </a:r>
            <a:r>
              <a:rPr lang="en-US" sz="4000" dirty="0"/>
              <a:t>of scrutiny by the Proper Officer</a:t>
            </a:r>
            <a:br>
              <a:rPr lang="en-US" sz="4000" dirty="0"/>
            </a:br>
            <a:r>
              <a:rPr lang="en-US" sz="4000" dirty="0" smtClean="0"/>
              <a:t>			</a:t>
            </a:r>
            <a:endParaRPr lang="en-US" sz="4000" dirty="0"/>
          </a:p>
        </p:txBody>
      </p:sp>
      <p:sp>
        <p:nvSpPr>
          <p:cNvPr id="3" name="Content Placeholder 2"/>
          <p:cNvSpPr>
            <a:spLocks noGrp="1"/>
          </p:cNvSpPr>
          <p:nvPr>
            <p:ph idx="1"/>
          </p:nvPr>
        </p:nvSpPr>
        <p:spPr>
          <a:xfrm>
            <a:off x="165253" y="1057620"/>
            <a:ext cx="12393976" cy="8813494"/>
          </a:xfrm>
        </p:spPr>
        <p:txBody>
          <a:bodyPr>
            <a:noAutofit/>
          </a:bodyPr>
          <a:lstStyle/>
          <a:p>
            <a:pPr algn="just">
              <a:lnSpc>
                <a:spcPts val="4000"/>
              </a:lnSpc>
            </a:pPr>
            <a:r>
              <a:rPr lang="en-US" sz="2400" b="0" dirty="0" smtClean="0"/>
              <a:t>The </a:t>
            </a:r>
            <a:r>
              <a:rPr lang="en-US" sz="2400" b="0" dirty="0"/>
              <a:t>Proper Officer shall scrutinize the returns and related particulars furnished by the </a:t>
            </a:r>
            <a:r>
              <a:rPr lang="en-US" sz="2400" b="0" dirty="0" smtClean="0"/>
              <a:t>registered person to verify the correctness of the returns. Information available with the proper officer on the system </a:t>
            </a:r>
            <a:r>
              <a:rPr lang="en-US" sz="2400" b="0" dirty="0"/>
              <a:t>in the form of various returns and statements furnished by the registered person and </a:t>
            </a:r>
            <a:r>
              <a:rPr lang="en-US" sz="2400" b="0" dirty="0" smtClean="0"/>
              <a:t>the data/details </a:t>
            </a:r>
            <a:r>
              <a:rPr lang="en-US" sz="2400" b="0" dirty="0"/>
              <a:t>made available through various sources like DGARM, ADVAIT, GSTN, E-Way Bill Portal, </a:t>
            </a:r>
            <a:r>
              <a:rPr lang="en-US" sz="2400" b="0" dirty="0" smtClean="0"/>
              <a:t>etc. may </a:t>
            </a:r>
            <a:r>
              <a:rPr lang="en-US" sz="2400" b="0" dirty="0"/>
              <a:t>be relied upon for this purpose</a:t>
            </a:r>
            <a:r>
              <a:rPr lang="en-US" sz="2400" b="0" dirty="0" smtClean="0"/>
              <a:t>.</a:t>
            </a:r>
          </a:p>
          <a:p>
            <a:pPr marL="0" indent="0" algn="just">
              <a:lnSpc>
                <a:spcPts val="4000"/>
              </a:lnSpc>
              <a:buNone/>
            </a:pPr>
            <a:endParaRPr lang="en-US" sz="2400" b="0" dirty="0" smtClean="0"/>
          </a:p>
          <a:p>
            <a:pPr algn="just">
              <a:lnSpc>
                <a:spcPts val="4000"/>
              </a:lnSpc>
            </a:pPr>
            <a:r>
              <a:rPr lang="en-US" sz="2400" dirty="0"/>
              <a:t>DRC-03 Already </a:t>
            </a:r>
            <a:r>
              <a:rPr lang="en-US" sz="2400" dirty="0" smtClean="0"/>
              <a:t>Submitted:</a:t>
            </a:r>
            <a:r>
              <a:rPr lang="en-US" sz="2400" b="0" dirty="0" smtClean="0"/>
              <a:t> There </a:t>
            </a:r>
            <a:r>
              <a:rPr lang="en-US" sz="2400" b="0" dirty="0"/>
              <a:t>may be cases where the registered person may already have made additional payment of tax, </a:t>
            </a:r>
            <a:r>
              <a:rPr lang="en-US" sz="2400" b="0" dirty="0" err="1"/>
              <a:t>cess</a:t>
            </a:r>
            <a:r>
              <a:rPr lang="en-US" sz="2400" b="0" dirty="0"/>
              <a:t>, etc., after filing of the returns for the relevant tax period, through FORM GST DRC-03. The payments thus made through FORM GST DRC-03 may also be taken into consideration while communicating discrepancies to the taxpayer in FORM GST ASMT-10.</a:t>
            </a:r>
            <a:endParaRPr lang="en-US" sz="2400" dirty="0">
              <a:latin typeface="Cambria" pitchFamily="18" charset="0"/>
              <a:ea typeface="Cambria" pitchFamily="18" charset="0"/>
            </a:endParaRPr>
          </a:p>
          <a:p>
            <a:pPr algn="just">
              <a:lnSpc>
                <a:spcPct val="150000"/>
              </a:lnSpc>
            </a:pPr>
            <a:endParaRPr lang="en-US" sz="2400" b="0" dirty="0"/>
          </a:p>
          <a:p>
            <a:pPr marL="0" indent="0" algn="just">
              <a:lnSpc>
                <a:spcPct val="150000"/>
              </a:lnSpc>
              <a:buNone/>
            </a:pPr>
            <a:endParaRPr lang="en-US" sz="2400" b="0" dirty="0" smtClean="0"/>
          </a:p>
          <a:p>
            <a:pPr algn="just">
              <a:lnSpc>
                <a:spcPct val="150000"/>
              </a:lnSpc>
            </a:pPr>
            <a:endParaRPr lang="en-US" sz="2400" b="0" dirty="0"/>
          </a:p>
          <a:p>
            <a:pPr algn="just">
              <a:lnSpc>
                <a:spcPct val="150000"/>
              </a:lnSpc>
            </a:pPr>
            <a:endParaRPr lang="en-US" sz="2400" b="0" dirty="0" smtClean="0"/>
          </a:p>
          <a:p>
            <a:pPr algn="just">
              <a:lnSpc>
                <a:spcPct val="150000"/>
              </a:lnSpc>
            </a:pPr>
            <a:endParaRPr lang="hi-IN" sz="3200" b="0" dirty="0"/>
          </a:p>
        </p:txBody>
      </p:sp>
    </p:spTree>
    <p:extLst>
      <p:ext uri="{BB962C8B-B14F-4D97-AF65-F5344CB8AC3E}">
        <p14:creationId xmlns:p14="http://schemas.microsoft.com/office/powerpoint/2010/main" val="2186234989"/>
      </p:ext>
    </p:extLst>
  </p:cSld>
  <p:clrMapOvr>
    <a:masterClrMapping/>
  </p:clrMapOvr>
  <p:transition>
    <p:pull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US" sz="3600" dirty="0" smtClean="0"/>
              <a:t>Scrutinize </a:t>
            </a:r>
            <a:r>
              <a:rPr lang="en-US" sz="3600" dirty="0"/>
              <a:t>all the returns </a:t>
            </a:r>
            <a:r>
              <a:rPr lang="en-US" sz="3600" dirty="0" smtClean="0"/>
              <a:t>of the Financial </a:t>
            </a:r>
            <a:r>
              <a:rPr lang="en-US" sz="3600" dirty="0"/>
              <a:t>Year </a:t>
            </a:r>
            <a:endParaRPr lang="en-US" sz="4000" dirty="0"/>
          </a:p>
        </p:txBody>
      </p:sp>
      <p:sp>
        <p:nvSpPr>
          <p:cNvPr id="3" name="Content Placeholder 2"/>
          <p:cNvSpPr>
            <a:spLocks noGrp="1"/>
          </p:cNvSpPr>
          <p:nvPr>
            <p:ph idx="1"/>
          </p:nvPr>
        </p:nvSpPr>
        <p:spPr>
          <a:xfrm>
            <a:off x="165253" y="1057620"/>
            <a:ext cx="12393976" cy="8813494"/>
          </a:xfrm>
        </p:spPr>
        <p:txBody>
          <a:bodyPr>
            <a:normAutofit/>
          </a:bodyPr>
          <a:lstStyle/>
          <a:p>
            <a:pPr marL="0" indent="0" algn="just">
              <a:lnSpc>
                <a:spcPct val="150000"/>
              </a:lnSpc>
              <a:buNone/>
            </a:pPr>
            <a:r>
              <a:rPr lang="en-US" sz="2400" b="0" dirty="0"/>
              <a:t>For each GSTIN identified for scrutiny for a financial year, the proper officer is required </a:t>
            </a:r>
            <a:r>
              <a:rPr lang="en-US" sz="2400" b="0" dirty="0" smtClean="0"/>
              <a:t>to scrutinize </a:t>
            </a:r>
            <a:r>
              <a:rPr lang="en-US" sz="2400" b="0" dirty="0"/>
              <a:t>all the returns pertaining to the corresponding Financial Year under consideration and a </a:t>
            </a:r>
            <a:r>
              <a:rPr lang="en-US" sz="2400" b="0" dirty="0" smtClean="0"/>
              <a:t>single compiled </a:t>
            </a:r>
            <a:r>
              <a:rPr lang="en-US" sz="2400" b="0" dirty="0"/>
              <a:t>notice in FORM GST ASMT-10 may be issued to the taxpayer for that financial year.</a:t>
            </a:r>
            <a:endParaRPr lang="en-US" sz="2400" dirty="0" smtClean="0">
              <a:latin typeface="Cambria" pitchFamily="18" charset="0"/>
              <a:ea typeface="Cambria" pitchFamily="18" charset="0"/>
            </a:endParaRPr>
          </a:p>
          <a:p>
            <a:pPr algn="just">
              <a:lnSpc>
                <a:spcPct val="150000"/>
              </a:lnSpc>
            </a:pPr>
            <a:endParaRPr lang="en-US" sz="2400" b="0" dirty="0" smtClean="0"/>
          </a:p>
          <a:p>
            <a:pPr algn="just">
              <a:lnSpc>
                <a:spcPct val="150000"/>
              </a:lnSpc>
            </a:pPr>
            <a:endParaRPr lang="hi-IN" sz="3200" b="0" dirty="0"/>
          </a:p>
        </p:txBody>
      </p:sp>
    </p:spTree>
    <p:extLst>
      <p:ext uri="{BB962C8B-B14F-4D97-AF65-F5344CB8AC3E}">
        <p14:creationId xmlns:p14="http://schemas.microsoft.com/office/powerpoint/2010/main" val="951931786"/>
      </p:ext>
    </p:extLst>
  </p:cSld>
  <p:clrMapOvr>
    <a:masterClrMapping/>
  </p:clrMapOvr>
  <p:transition>
    <p:pull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US" sz="3600" dirty="0" smtClean="0"/>
              <a:t>Taxpayer : What to do ?</a:t>
            </a:r>
            <a:endParaRPr lang="en-US" sz="4000" dirty="0"/>
          </a:p>
        </p:txBody>
      </p:sp>
      <p:sp>
        <p:nvSpPr>
          <p:cNvPr id="3" name="Content Placeholder 2"/>
          <p:cNvSpPr>
            <a:spLocks noGrp="1"/>
          </p:cNvSpPr>
          <p:nvPr>
            <p:ph idx="1"/>
          </p:nvPr>
        </p:nvSpPr>
        <p:spPr>
          <a:xfrm>
            <a:off x="165253" y="1057620"/>
            <a:ext cx="12393976" cy="8813494"/>
          </a:xfrm>
        </p:spPr>
        <p:txBody>
          <a:bodyPr>
            <a:normAutofit/>
          </a:bodyPr>
          <a:lstStyle/>
          <a:p>
            <a:pPr marL="0" indent="0" algn="just">
              <a:lnSpc>
                <a:spcPct val="150000"/>
              </a:lnSpc>
              <a:buNone/>
            </a:pPr>
            <a:r>
              <a:rPr lang="en-US" sz="2400" b="0" dirty="0"/>
              <a:t>The </a:t>
            </a:r>
            <a:r>
              <a:rPr lang="en-US" sz="2400" dirty="0"/>
              <a:t>registered person </a:t>
            </a:r>
            <a:r>
              <a:rPr lang="en-US" sz="2400" b="0" dirty="0"/>
              <a:t>may accept the discrepancy mentioned in the notice issued in FORM </a:t>
            </a:r>
            <a:r>
              <a:rPr lang="en-US" sz="2400" b="0" dirty="0" smtClean="0"/>
              <a:t>GST ASMT-10</a:t>
            </a:r>
            <a:r>
              <a:rPr lang="en-US" sz="2400" b="0" dirty="0"/>
              <a:t>, and pay the tax, interest and any other amount arising from such discrepancy through </a:t>
            </a:r>
            <a:r>
              <a:rPr lang="en-US" sz="2400" b="0" dirty="0" smtClean="0"/>
              <a:t>FORM GST </a:t>
            </a:r>
            <a:r>
              <a:rPr lang="en-US" sz="2400" b="0" dirty="0"/>
              <a:t>DRC-03 and inform the same </a:t>
            </a:r>
            <a:r>
              <a:rPr lang="en-US" sz="2400" dirty="0"/>
              <a:t>or</a:t>
            </a:r>
            <a:r>
              <a:rPr lang="en-US" sz="2400" b="0" dirty="0"/>
              <a:t> may furnish an explanation for the discrepancy in FORM </a:t>
            </a:r>
            <a:r>
              <a:rPr lang="en-US" sz="2400" b="0" dirty="0" smtClean="0"/>
              <a:t>GST ASMT-11 </a:t>
            </a:r>
            <a:r>
              <a:rPr lang="en-US" sz="2400" b="0" dirty="0"/>
              <a:t>to the proper officer within the time period prescribed under rule 99 of CGST Rules.</a:t>
            </a:r>
            <a:endParaRPr lang="en-US" sz="2400" dirty="0" smtClean="0">
              <a:latin typeface="Cambria" pitchFamily="18" charset="0"/>
              <a:ea typeface="Cambria" pitchFamily="18" charset="0"/>
            </a:endParaRPr>
          </a:p>
          <a:p>
            <a:pPr algn="just">
              <a:lnSpc>
                <a:spcPct val="150000"/>
              </a:lnSpc>
            </a:pPr>
            <a:endParaRPr lang="en-US" sz="2400" b="0" dirty="0" smtClean="0"/>
          </a:p>
          <a:p>
            <a:pPr algn="just">
              <a:lnSpc>
                <a:spcPct val="150000"/>
              </a:lnSpc>
            </a:pPr>
            <a:endParaRPr lang="hi-IN" sz="3200" b="0" dirty="0"/>
          </a:p>
        </p:txBody>
      </p:sp>
    </p:spTree>
    <p:extLst>
      <p:ext uri="{BB962C8B-B14F-4D97-AF65-F5344CB8AC3E}">
        <p14:creationId xmlns:p14="http://schemas.microsoft.com/office/powerpoint/2010/main" val="1220350073"/>
      </p:ext>
    </p:extLst>
  </p:cSld>
  <p:clrMapOvr>
    <a:masterClrMapping/>
  </p:clrMapOvr>
  <p:transition>
    <p:pull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US" sz="3600" dirty="0" smtClean="0"/>
              <a:t>Acceptance of the Explanation</a:t>
            </a:r>
            <a:endParaRPr lang="en-US" sz="4000" dirty="0"/>
          </a:p>
        </p:txBody>
      </p:sp>
      <p:sp>
        <p:nvSpPr>
          <p:cNvPr id="3" name="Content Placeholder 2"/>
          <p:cNvSpPr>
            <a:spLocks noGrp="1"/>
          </p:cNvSpPr>
          <p:nvPr>
            <p:ph idx="1"/>
          </p:nvPr>
        </p:nvSpPr>
        <p:spPr>
          <a:xfrm>
            <a:off x="165253" y="1057620"/>
            <a:ext cx="12393976" cy="8813494"/>
          </a:xfrm>
        </p:spPr>
        <p:txBody>
          <a:bodyPr>
            <a:normAutofit/>
          </a:bodyPr>
          <a:lstStyle/>
          <a:p>
            <a:pPr marL="0" indent="0" algn="just">
              <a:lnSpc>
                <a:spcPct val="150000"/>
              </a:lnSpc>
              <a:buNone/>
            </a:pPr>
            <a:r>
              <a:rPr lang="en-US" sz="2400" b="0" dirty="0" smtClean="0"/>
              <a:t> </a:t>
            </a:r>
            <a:r>
              <a:rPr lang="en-US" sz="2400" b="0" dirty="0"/>
              <a:t>Where the explanation furnished by the registered person or the information submitted </a:t>
            </a:r>
            <a:r>
              <a:rPr lang="en-US" sz="2400" b="0" dirty="0" smtClean="0"/>
              <a:t>in respect </a:t>
            </a:r>
            <a:r>
              <a:rPr lang="en-US" sz="2400" b="0" dirty="0"/>
              <a:t>of acceptance of discrepancy and payment of dues is found to be acceptable by the </a:t>
            </a:r>
            <a:r>
              <a:rPr lang="en-US" sz="2400" b="0" dirty="0" smtClean="0"/>
              <a:t>Proper Officer</a:t>
            </a:r>
            <a:r>
              <a:rPr lang="en-US" sz="2400" b="0" dirty="0"/>
              <a:t>, he shall conclude the proceedings by informing the registered person in </a:t>
            </a:r>
            <a:r>
              <a:rPr lang="en-US" sz="2400" dirty="0"/>
              <a:t>FORM GST ASMT-12.</a:t>
            </a:r>
            <a:endParaRPr lang="en-US" sz="2400" dirty="0" smtClean="0"/>
          </a:p>
          <a:p>
            <a:pPr algn="just">
              <a:lnSpc>
                <a:spcPct val="150000"/>
              </a:lnSpc>
            </a:pPr>
            <a:endParaRPr lang="hi-IN" sz="3200" b="0" dirty="0"/>
          </a:p>
        </p:txBody>
      </p:sp>
    </p:spTree>
    <p:extLst>
      <p:ext uri="{BB962C8B-B14F-4D97-AF65-F5344CB8AC3E}">
        <p14:creationId xmlns:p14="http://schemas.microsoft.com/office/powerpoint/2010/main" val="329080399"/>
      </p:ext>
    </p:extLst>
  </p:cSld>
  <p:clrMapOvr>
    <a:masterClrMapping/>
  </p:clrMapOvr>
  <p:transition>
    <p:pull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US" sz="3600" dirty="0" smtClean="0">
                <a:solidFill>
                  <a:srgbClr val="FF0000"/>
                </a:solidFill>
              </a:rPr>
              <a:t>Non Acceptance of the Explanation</a:t>
            </a:r>
            <a:endParaRPr lang="en-US" sz="4000" dirty="0">
              <a:solidFill>
                <a:srgbClr val="FF0000"/>
              </a:solidFill>
            </a:endParaRPr>
          </a:p>
        </p:txBody>
      </p:sp>
      <p:sp>
        <p:nvSpPr>
          <p:cNvPr id="3" name="Content Placeholder 2"/>
          <p:cNvSpPr>
            <a:spLocks noGrp="1"/>
          </p:cNvSpPr>
          <p:nvPr>
            <p:ph idx="1"/>
          </p:nvPr>
        </p:nvSpPr>
        <p:spPr>
          <a:xfrm>
            <a:off x="165253" y="1057620"/>
            <a:ext cx="12393976" cy="8813494"/>
          </a:xfrm>
        </p:spPr>
        <p:txBody>
          <a:bodyPr>
            <a:normAutofit/>
          </a:bodyPr>
          <a:lstStyle/>
          <a:p>
            <a:pPr marL="0" indent="0" algn="just">
              <a:lnSpc>
                <a:spcPts val="3500"/>
              </a:lnSpc>
              <a:buNone/>
            </a:pPr>
            <a:r>
              <a:rPr lang="en-US" sz="2400" b="0" dirty="0" smtClean="0"/>
              <a:t>If no </a:t>
            </a:r>
            <a:r>
              <a:rPr lang="en-US" sz="2400" b="0" dirty="0"/>
              <a:t>satisfactory explanation is furnished </a:t>
            </a:r>
            <a:r>
              <a:rPr lang="en-US" sz="2400" b="0" dirty="0" smtClean="0"/>
              <a:t>or </a:t>
            </a:r>
            <a:r>
              <a:rPr lang="en-US" sz="2400" b="0" dirty="0"/>
              <a:t>after accepting the discrepancies, fails to pay the </a:t>
            </a:r>
            <a:r>
              <a:rPr lang="en-US" sz="2400" b="0" dirty="0" smtClean="0"/>
              <a:t>tax, interest </a:t>
            </a:r>
            <a:r>
              <a:rPr lang="en-US" sz="2400" b="0" dirty="0"/>
              <a:t>and any other </a:t>
            </a:r>
            <a:r>
              <a:rPr lang="en-US" sz="2400" b="0" dirty="0" smtClean="0"/>
              <a:t>amount, </a:t>
            </a:r>
            <a:r>
              <a:rPr lang="en-US" sz="2400" b="0" dirty="0"/>
              <a:t>the proper officer, may proceed </a:t>
            </a:r>
            <a:r>
              <a:rPr lang="en-US" sz="2400" b="0" dirty="0" smtClean="0"/>
              <a:t>to determine </a:t>
            </a:r>
            <a:r>
              <a:rPr lang="en-US" sz="2400" b="0" dirty="0"/>
              <a:t>the tax and other dues under section 73 or section 74</a:t>
            </a:r>
            <a:r>
              <a:rPr lang="en-US" sz="2400" b="0" dirty="0" smtClean="0"/>
              <a:t>.</a:t>
            </a:r>
          </a:p>
          <a:p>
            <a:pPr marL="0" indent="0" algn="just">
              <a:lnSpc>
                <a:spcPts val="3500"/>
              </a:lnSpc>
              <a:buNone/>
            </a:pPr>
            <a:endParaRPr lang="en-US" sz="2400" b="0" dirty="0" smtClean="0"/>
          </a:p>
          <a:p>
            <a:pPr marL="0" indent="0" algn="just">
              <a:lnSpc>
                <a:spcPts val="3500"/>
              </a:lnSpc>
              <a:buNone/>
            </a:pPr>
            <a:r>
              <a:rPr lang="en-US" sz="2400" b="0" dirty="0" smtClean="0"/>
              <a:t>However</a:t>
            </a:r>
            <a:r>
              <a:rPr lang="en-US" sz="2400" b="0" dirty="0"/>
              <a:t>, if the proper officer is of the opinion that the </a:t>
            </a:r>
            <a:r>
              <a:rPr lang="en-US" sz="2400" b="0" dirty="0" smtClean="0"/>
              <a:t>matter needs </a:t>
            </a:r>
            <a:r>
              <a:rPr lang="en-US" sz="2400" b="0" dirty="0"/>
              <a:t>to be pursued further through audit or investigation to determine the correct liability of the </a:t>
            </a:r>
            <a:r>
              <a:rPr lang="en-US" sz="2400" b="0" dirty="0" smtClean="0"/>
              <a:t>said registered </a:t>
            </a:r>
            <a:r>
              <a:rPr lang="en-US" sz="2400" b="0" dirty="0"/>
              <a:t>person, then he may refer the matter to the jurisdictional </a:t>
            </a:r>
            <a:r>
              <a:rPr lang="en-US" sz="2400" b="0" dirty="0" smtClean="0"/>
              <a:t>Commissioner </a:t>
            </a:r>
            <a:r>
              <a:rPr lang="en-US" sz="2400" b="0" dirty="0"/>
              <a:t>through the divisional Assistant / Deputy Commissioner, for the decision whether </a:t>
            </a:r>
            <a:r>
              <a:rPr lang="en-US" sz="2400" b="0" dirty="0" smtClean="0"/>
              <a:t>the matter </a:t>
            </a:r>
            <a:r>
              <a:rPr lang="en-US" sz="2400" b="0" dirty="0"/>
              <a:t>needs to be referred to Audit </a:t>
            </a:r>
            <a:r>
              <a:rPr lang="en-US" sz="2400" b="0" dirty="0" err="1"/>
              <a:t>Commissionerate</a:t>
            </a:r>
            <a:r>
              <a:rPr lang="en-US" sz="2400" b="0" dirty="0"/>
              <a:t> or Anti-evasion Wing of the </a:t>
            </a:r>
            <a:r>
              <a:rPr lang="en-US" sz="2400" b="0" dirty="0" err="1"/>
              <a:t>Commissionerate</a:t>
            </a:r>
            <a:r>
              <a:rPr lang="en-US" sz="2400" b="0" dirty="0"/>
              <a:t>, </a:t>
            </a:r>
            <a:r>
              <a:rPr lang="en-US" sz="2400" b="0" dirty="0" smtClean="0"/>
              <a:t>as the </a:t>
            </a:r>
            <a:r>
              <a:rPr lang="en-US" sz="2400" b="0" dirty="0"/>
              <a:t>case may </a:t>
            </a:r>
            <a:r>
              <a:rPr lang="en-US" sz="2400" b="0" dirty="0" smtClean="0"/>
              <a:t>be</a:t>
            </a:r>
            <a:r>
              <a:rPr lang="en-US" sz="2400" dirty="0" smtClean="0"/>
              <a:t>.</a:t>
            </a:r>
          </a:p>
          <a:p>
            <a:pPr algn="just">
              <a:lnSpc>
                <a:spcPct val="150000"/>
              </a:lnSpc>
            </a:pPr>
            <a:endParaRPr lang="hi-IN" sz="3200" b="0" dirty="0"/>
          </a:p>
        </p:txBody>
      </p:sp>
    </p:spTree>
    <p:extLst>
      <p:ext uri="{BB962C8B-B14F-4D97-AF65-F5344CB8AC3E}">
        <p14:creationId xmlns:p14="http://schemas.microsoft.com/office/powerpoint/2010/main" val="3624814797"/>
      </p:ext>
    </p:extLst>
  </p:cSld>
  <p:clrMapOvr>
    <a:masterClrMapping/>
  </p:clrMapOvr>
  <p:transition>
    <p:pull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US" sz="3600" dirty="0"/>
              <a:t>Timelines for scrutiny of returns</a:t>
            </a:r>
            <a:endParaRPr lang="en-US" sz="4000" dirty="0">
              <a:solidFill>
                <a:srgbClr val="FF0000"/>
              </a:solidFill>
            </a:endParaRPr>
          </a:p>
        </p:txBody>
      </p:sp>
      <p:sp>
        <p:nvSpPr>
          <p:cNvPr id="3" name="Content Placeholder 2"/>
          <p:cNvSpPr>
            <a:spLocks noGrp="1"/>
          </p:cNvSpPr>
          <p:nvPr>
            <p:ph idx="1"/>
          </p:nvPr>
        </p:nvSpPr>
        <p:spPr>
          <a:xfrm>
            <a:off x="165253" y="1057620"/>
            <a:ext cx="12393976" cy="8813494"/>
          </a:xfrm>
        </p:spPr>
        <p:txBody>
          <a:bodyPr>
            <a:normAutofit/>
          </a:bodyPr>
          <a:lstStyle/>
          <a:p>
            <a:pPr algn="just"/>
            <a:r>
              <a:rPr lang="en-US" sz="2400" b="0" dirty="0" smtClean="0"/>
              <a:t>Scrutiny </a:t>
            </a:r>
            <a:r>
              <a:rPr lang="en-US" sz="2400" b="0" dirty="0"/>
              <a:t>of returns is to be conducted in a time bound manner</a:t>
            </a:r>
            <a:r>
              <a:rPr lang="en-US" sz="2400" b="0" dirty="0" smtClean="0"/>
              <a:t>, </a:t>
            </a:r>
            <a:r>
              <a:rPr lang="en-US" sz="2400" b="0" dirty="0"/>
              <a:t>the following </a:t>
            </a:r>
            <a:r>
              <a:rPr lang="en-US" sz="2400" b="0" dirty="0" smtClean="0"/>
              <a:t>timelines may be observed </a:t>
            </a:r>
            <a:r>
              <a:rPr lang="en-US" sz="2400" b="0" dirty="0"/>
              <a:t>by all concerned:</a:t>
            </a:r>
            <a:endParaRPr lang="en-US" sz="2400" dirty="0" smtClean="0"/>
          </a:p>
          <a:p>
            <a:pPr algn="just">
              <a:lnSpc>
                <a:spcPct val="150000"/>
              </a:lnSpc>
            </a:pPr>
            <a:endParaRPr lang="hi-IN" sz="3200" b="0" dirty="0"/>
          </a:p>
        </p:txBody>
      </p:sp>
      <p:graphicFrame>
        <p:nvGraphicFramePr>
          <p:cNvPr id="6" name="Table 5"/>
          <p:cNvGraphicFramePr>
            <a:graphicFrameLocks noGrp="1"/>
          </p:cNvGraphicFramePr>
          <p:nvPr>
            <p:extLst>
              <p:ext uri="{D42A27DB-BD31-4B8C-83A1-F6EECF244321}">
                <p14:modId xmlns:p14="http://schemas.microsoft.com/office/powerpoint/2010/main" val="462837018"/>
              </p:ext>
            </p:extLst>
          </p:nvPr>
        </p:nvGraphicFramePr>
        <p:xfrm>
          <a:off x="472966" y="1910166"/>
          <a:ext cx="11839902" cy="5036905"/>
        </p:xfrm>
        <a:graphic>
          <a:graphicData uri="http://schemas.openxmlformats.org/drawingml/2006/table">
            <a:tbl>
              <a:tblPr firstRow="1" bandRow="1">
                <a:tableStyleId>{5C22544A-7EE6-4342-B048-85BDC9FD1C3A}</a:tableStyleId>
              </a:tblPr>
              <a:tblGrid>
                <a:gridCol w="1393742"/>
                <a:gridCol w="4968988"/>
                <a:gridCol w="5477172"/>
              </a:tblGrid>
              <a:tr h="1698314">
                <a:tc>
                  <a:txBody>
                    <a:bodyPr/>
                    <a:lstStyle/>
                    <a:p>
                      <a:endParaRPr lang="en-US" sz="1800" dirty="0" smtClean="0"/>
                    </a:p>
                    <a:p>
                      <a:r>
                        <a:rPr lang="en-US" sz="1800" b="0" i="0" u="none" strike="noStrike" kern="1200" baseline="0" dirty="0" smtClean="0">
                          <a:solidFill>
                            <a:schemeClr val="lt1"/>
                          </a:solidFill>
                          <a:latin typeface="+mn-lt"/>
                          <a:ea typeface="+mn-ea"/>
                          <a:cs typeface="+mn-cs"/>
                        </a:rPr>
                        <a:t>S. no.</a:t>
                      </a:r>
                      <a:endParaRPr lang="en-US" sz="1800" dirty="0" smtClean="0"/>
                    </a:p>
                    <a:p>
                      <a:endParaRPr lang="en-US" sz="1800" dirty="0"/>
                    </a:p>
                  </a:txBody>
                  <a:tcPr/>
                </a:tc>
                <a:tc>
                  <a:txBody>
                    <a:bodyPr/>
                    <a:lstStyle/>
                    <a:p>
                      <a:endParaRPr lang="en-US" sz="1800" b="0" i="0" u="none" strike="noStrike" kern="1200" baseline="0" dirty="0" smtClean="0">
                        <a:solidFill>
                          <a:schemeClr val="lt1"/>
                        </a:solidFill>
                        <a:latin typeface="+mn-lt"/>
                        <a:ea typeface="+mn-ea"/>
                        <a:cs typeface="+mn-cs"/>
                      </a:endParaRPr>
                    </a:p>
                    <a:p>
                      <a:r>
                        <a:rPr lang="en-US" sz="1800" b="0" i="0" u="none" strike="noStrike" kern="1200" baseline="0" dirty="0" smtClean="0">
                          <a:solidFill>
                            <a:schemeClr val="lt1"/>
                          </a:solidFill>
                          <a:latin typeface="+mn-lt"/>
                          <a:ea typeface="+mn-ea"/>
                          <a:cs typeface="+mn-cs"/>
                        </a:rPr>
                        <a:t>Process/Event</a:t>
                      </a:r>
                      <a:endParaRPr lang="en-US" sz="1800" dirty="0"/>
                    </a:p>
                  </a:txBody>
                  <a:tcPr/>
                </a:tc>
                <a:tc>
                  <a:txBody>
                    <a:bodyPr/>
                    <a:lstStyle/>
                    <a:p>
                      <a:endParaRPr lang="en-US" sz="1800" dirty="0" smtClean="0"/>
                    </a:p>
                    <a:p>
                      <a:r>
                        <a:rPr lang="en-US" sz="1800" b="0" i="0" u="none" strike="noStrike" kern="1200" baseline="0" dirty="0" smtClean="0">
                          <a:solidFill>
                            <a:schemeClr val="lt1"/>
                          </a:solidFill>
                          <a:latin typeface="+mn-lt"/>
                          <a:ea typeface="+mn-ea"/>
                          <a:cs typeface="+mn-cs"/>
                        </a:rPr>
                        <a:t>Timeline/ Frequency</a:t>
                      </a:r>
                      <a:endParaRPr lang="en-US" sz="1800" dirty="0"/>
                    </a:p>
                  </a:txBody>
                  <a:tcPr/>
                </a:tc>
              </a:tr>
              <a:tr h="3338591">
                <a:tc>
                  <a:txBody>
                    <a:bodyPr/>
                    <a:lstStyle/>
                    <a:p>
                      <a:r>
                        <a:rPr lang="en-US" sz="1800" b="0" i="0" u="none" strike="noStrike" kern="1200" baseline="0" dirty="0" smtClean="0">
                          <a:solidFill>
                            <a:schemeClr val="dk1"/>
                          </a:solidFill>
                          <a:latin typeface="+mn-lt"/>
                          <a:ea typeface="+mn-ea"/>
                          <a:cs typeface="+mn-cs"/>
                        </a:rPr>
                        <a:t>(</a:t>
                      </a:r>
                      <a:r>
                        <a:rPr lang="en-US" sz="1800" b="0" i="0" u="none" strike="noStrike" kern="1200" baseline="0" dirty="0" err="1" smtClean="0">
                          <a:solidFill>
                            <a:schemeClr val="dk1"/>
                          </a:solidFill>
                          <a:latin typeface="+mn-lt"/>
                          <a:ea typeface="+mn-ea"/>
                          <a:cs typeface="+mn-cs"/>
                        </a:rPr>
                        <a:t>i</a:t>
                      </a:r>
                      <a:r>
                        <a:rPr lang="en-US" sz="1800" b="0" i="0" u="none" strike="noStrike" kern="1200" baseline="0" dirty="0" smtClean="0">
                          <a:solidFill>
                            <a:schemeClr val="dk1"/>
                          </a:solidFill>
                          <a:latin typeface="+mn-lt"/>
                          <a:ea typeface="+mn-ea"/>
                          <a:cs typeface="+mn-cs"/>
                        </a:rPr>
                        <a:t>)</a:t>
                      </a:r>
                      <a:endParaRPr lang="en-US" sz="1800" dirty="0"/>
                    </a:p>
                  </a:txBody>
                  <a:tcPr/>
                </a:tc>
                <a:tc>
                  <a:txBody>
                    <a:bodyPr/>
                    <a:lstStyle/>
                    <a:p>
                      <a:pPr algn="just">
                        <a:lnSpc>
                          <a:spcPct val="150000"/>
                        </a:lnSpc>
                      </a:pPr>
                      <a:r>
                        <a:rPr lang="en-US" sz="1800" b="0" i="0" u="none" strike="noStrike" kern="1200" baseline="0" dirty="0" smtClean="0">
                          <a:solidFill>
                            <a:schemeClr val="dk1"/>
                          </a:solidFill>
                          <a:latin typeface="+mn-lt"/>
                          <a:ea typeface="+mn-ea"/>
                          <a:cs typeface="+mn-cs"/>
                        </a:rPr>
                        <a:t>Communication of list of GSTINs selected for scrutiny by DGARM to the </a:t>
                      </a:r>
                      <a:r>
                        <a:rPr lang="en-US" sz="1800" b="0" i="0" u="none" strike="noStrike" kern="1200" baseline="0" dirty="0" err="1" smtClean="0">
                          <a:solidFill>
                            <a:schemeClr val="dk1"/>
                          </a:solidFill>
                          <a:latin typeface="+mn-lt"/>
                          <a:ea typeface="+mn-ea"/>
                          <a:cs typeface="+mn-cs"/>
                        </a:rPr>
                        <a:t>Commissionerate</a:t>
                      </a:r>
                      <a:r>
                        <a:rPr lang="en-US" sz="1800" b="0" i="0" u="none" strike="noStrike" kern="1200" baseline="0" dirty="0" smtClean="0">
                          <a:solidFill>
                            <a:schemeClr val="dk1"/>
                          </a:solidFill>
                          <a:latin typeface="+mn-lt"/>
                          <a:ea typeface="+mn-ea"/>
                          <a:cs typeface="+mn-cs"/>
                        </a:rPr>
                        <a:t>)</a:t>
                      </a:r>
                      <a:endParaRPr lang="en-US" sz="1800" dirty="0"/>
                    </a:p>
                  </a:txBody>
                  <a:tcPr/>
                </a:tc>
                <a:tc>
                  <a:txBody>
                    <a:bodyPr/>
                    <a:lstStyle/>
                    <a:p>
                      <a:pPr algn="just">
                        <a:lnSpc>
                          <a:spcPct val="150000"/>
                        </a:lnSpc>
                      </a:pPr>
                      <a:endParaRPr lang="en-US" sz="1800" b="0" i="0" u="none" strike="noStrike" kern="1200" baseline="0" dirty="0" smtClean="0">
                        <a:solidFill>
                          <a:schemeClr val="dk1"/>
                        </a:solidFill>
                        <a:latin typeface="+mn-lt"/>
                        <a:ea typeface="+mn-ea"/>
                        <a:cs typeface="+mn-cs"/>
                      </a:endParaRPr>
                    </a:p>
                    <a:p>
                      <a:pPr algn="just">
                        <a:lnSpc>
                          <a:spcPct val="150000"/>
                        </a:lnSpc>
                      </a:pPr>
                      <a:r>
                        <a:rPr lang="en-US" sz="1800" b="0" i="0" u="none" strike="noStrike" kern="1200" baseline="0" dirty="0" smtClean="0">
                          <a:solidFill>
                            <a:schemeClr val="dk1"/>
                          </a:solidFill>
                          <a:latin typeface="+mn-lt"/>
                          <a:ea typeface="+mn-ea"/>
                          <a:cs typeface="+mn-cs"/>
                        </a:rPr>
                        <a:t>From time to time.</a:t>
                      </a:r>
                      <a:endParaRPr lang="en-US" sz="1800" dirty="0"/>
                    </a:p>
                  </a:txBody>
                  <a:tcPr/>
                </a:tc>
              </a:tr>
            </a:tbl>
          </a:graphicData>
        </a:graphic>
      </p:graphicFrame>
    </p:spTree>
    <p:extLst>
      <p:ext uri="{BB962C8B-B14F-4D97-AF65-F5344CB8AC3E}">
        <p14:creationId xmlns:p14="http://schemas.microsoft.com/office/powerpoint/2010/main" val="1739912183"/>
      </p:ext>
    </p:extLst>
  </p:cSld>
  <p:clrMapOvr>
    <a:masterClrMapping/>
  </p:clrMapOvr>
  <p:transition>
    <p:pull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US" sz="3600" dirty="0" smtClean="0"/>
              <a:t>Timelines </a:t>
            </a:r>
            <a:r>
              <a:rPr lang="en-US" sz="3600" dirty="0"/>
              <a:t>for scrutiny of returns</a:t>
            </a:r>
            <a:endParaRPr lang="en-US" sz="4000" dirty="0">
              <a:solidFill>
                <a:srgbClr val="FF0000"/>
              </a:solidFill>
            </a:endParaRPr>
          </a:p>
        </p:txBody>
      </p:sp>
      <p:sp>
        <p:nvSpPr>
          <p:cNvPr id="3" name="Content Placeholder 2"/>
          <p:cNvSpPr>
            <a:spLocks noGrp="1"/>
          </p:cNvSpPr>
          <p:nvPr>
            <p:ph idx="1"/>
          </p:nvPr>
        </p:nvSpPr>
        <p:spPr>
          <a:xfrm>
            <a:off x="165253" y="1057620"/>
            <a:ext cx="12393976" cy="8813494"/>
          </a:xfrm>
        </p:spPr>
        <p:txBody>
          <a:bodyPr>
            <a:normAutofit/>
          </a:bodyPr>
          <a:lstStyle/>
          <a:p>
            <a:pPr marL="0" indent="0" algn="just">
              <a:lnSpc>
                <a:spcPts val="3500"/>
              </a:lnSpc>
              <a:buNone/>
            </a:pPr>
            <a:endParaRPr lang="en-US" sz="2400" dirty="0" smtClean="0"/>
          </a:p>
          <a:p>
            <a:pPr algn="just">
              <a:lnSpc>
                <a:spcPct val="150000"/>
              </a:lnSpc>
            </a:pPr>
            <a:endParaRPr lang="hi-IN" sz="3200" b="0" dirty="0"/>
          </a:p>
        </p:txBody>
      </p:sp>
      <p:graphicFrame>
        <p:nvGraphicFramePr>
          <p:cNvPr id="6" name="Table 5"/>
          <p:cNvGraphicFramePr>
            <a:graphicFrameLocks noGrp="1"/>
          </p:cNvGraphicFramePr>
          <p:nvPr>
            <p:extLst>
              <p:ext uri="{D42A27DB-BD31-4B8C-83A1-F6EECF244321}">
                <p14:modId xmlns:p14="http://schemas.microsoft.com/office/powerpoint/2010/main" val="1360642165"/>
              </p:ext>
            </p:extLst>
          </p:nvPr>
        </p:nvGraphicFramePr>
        <p:xfrm>
          <a:off x="362608" y="1403132"/>
          <a:ext cx="11918732" cy="11098157"/>
        </p:xfrm>
        <a:graphic>
          <a:graphicData uri="http://schemas.openxmlformats.org/drawingml/2006/table">
            <a:tbl>
              <a:tblPr firstRow="1" bandRow="1">
                <a:tableStyleId>{5C22544A-7EE6-4342-B048-85BDC9FD1C3A}</a:tableStyleId>
              </a:tblPr>
              <a:tblGrid>
                <a:gridCol w="1493086"/>
                <a:gridCol w="5587601"/>
                <a:gridCol w="4838045"/>
              </a:tblGrid>
              <a:tr h="1173824">
                <a:tc>
                  <a:txBody>
                    <a:bodyPr/>
                    <a:lstStyle/>
                    <a:p>
                      <a:endParaRPr lang="en-US" sz="1800" dirty="0" smtClean="0"/>
                    </a:p>
                    <a:p>
                      <a:r>
                        <a:rPr lang="en-US" sz="1800" b="0" i="0" u="none" strike="noStrike" kern="1200" baseline="0" dirty="0" smtClean="0">
                          <a:solidFill>
                            <a:schemeClr val="lt1"/>
                          </a:solidFill>
                          <a:latin typeface="+mn-lt"/>
                          <a:ea typeface="+mn-ea"/>
                          <a:cs typeface="+mn-cs"/>
                        </a:rPr>
                        <a:t>S. no.</a:t>
                      </a:r>
                      <a:endParaRPr lang="en-US" sz="1800" dirty="0" smtClean="0"/>
                    </a:p>
                    <a:p>
                      <a:endParaRPr lang="en-US" sz="1800" dirty="0"/>
                    </a:p>
                  </a:txBody>
                  <a:tcPr/>
                </a:tc>
                <a:tc>
                  <a:txBody>
                    <a:bodyPr/>
                    <a:lstStyle/>
                    <a:p>
                      <a:endParaRPr lang="en-US" sz="1800" b="0" i="0" u="none" strike="noStrike" kern="1200" baseline="0" dirty="0" smtClean="0">
                        <a:solidFill>
                          <a:schemeClr val="lt1"/>
                        </a:solidFill>
                        <a:latin typeface="+mn-lt"/>
                        <a:ea typeface="+mn-ea"/>
                        <a:cs typeface="+mn-cs"/>
                      </a:endParaRPr>
                    </a:p>
                    <a:p>
                      <a:r>
                        <a:rPr lang="en-US" sz="1800" b="0" i="0" u="none" strike="noStrike" kern="1200" baseline="0" dirty="0" smtClean="0">
                          <a:solidFill>
                            <a:schemeClr val="lt1"/>
                          </a:solidFill>
                          <a:latin typeface="+mn-lt"/>
                          <a:ea typeface="+mn-ea"/>
                          <a:cs typeface="+mn-cs"/>
                        </a:rPr>
                        <a:t>Process/Event</a:t>
                      </a:r>
                      <a:endParaRPr lang="en-US" sz="1800" dirty="0"/>
                    </a:p>
                  </a:txBody>
                  <a:tcPr/>
                </a:tc>
                <a:tc>
                  <a:txBody>
                    <a:bodyPr/>
                    <a:lstStyle/>
                    <a:p>
                      <a:endParaRPr lang="en-US" sz="1800" dirty="0" smtClean="0"/>
                    </a:p>
                    <a:p>
                      <a:r>
                        <a:rPr lang="en-US" sz="1800" b="0" i="0" u="none" strike="noStrike" kern="1200" baseline="0" dirty="0" smtClean="0">
                          <a:solidFill>
                            <a:schemeClr val="lt1"/>
                          </a:solidFill>
                          <a:latin typeface="+mn-lt"/>
                          <a:ea typeface="+mn-ea"/>
                          <a:cs typeface="+mn-cs"/>
                        </a:rPr>
                        <a:t>Timeline/ Frequency</a:t>
                      </a:r>
                      <a:endParaRPr lang="en-US" sz="1800" dirty="0"/>
                    </a:p>
                  </a:txBody>
                  <a:tcPr/>
                </a:tc>
              </a:tr>
              <a:tr h="6179848">
                <a:tc>
                  <a:txBody>
                    <a:bodyPr/>
                    <a:lstStyle/>
                    <a:p>
                      <a:r>
                        <a:rPr lang="en-US" sz="1800" b="0" i="0" u="none" strike="noStrike" kern="1200" baseline="0" dirty="0" smtClean="0">
                          <a:solidFill>
                            <a:schemeClr val="dk1"/>
                          </a:solidFill>
                          <a:latin typeface="+mn-lt"/>
                          <a:ea typeface="+mn-ea"/>
                          <a:cs typeface="+mn-cs"/>
                        </a:rPr>
                        <a:t>(ii)</a:t>
                      </a:r>
                      <a:endParaRPr lang="en-US" sz="1800" dirty="0"/>
                    </a:p>
                  </a:txBody>
                  <a:tcPr/>
                </a:tc>
                <a:tc>
                  <a:txBody>
                    <a:bodyPr/>
                    <a:lstStyle/>
                    <a:p>
                      <a:pPr algn="just">
                        <a:lnSpc>
                          <a:spcPct val="150000"/>
                        </a:lnSpc>
                      </a:pPr>
                      <a:r>
                        <a:rPr lang="en-US" sz="1800" b="0" i="0" u="none" strike="noStrike" kern="1200" baseline="0" dirty="0" smtClean="0">
                          <a:solidFill>
                            <a:schemeClr val="dk1"/>
                          </a:solidFill>
                          <a:latin typeface="+mn-lt"/>
                          <a:ea typeface="+mn-ea"/>
                          <a:cs typeface="+mn-cs"/>
                        </a:rPr>
                        <a:t>Reply by the registered person in FORM GST ASMT-11</a:t>
                      </a:r>
                      <a:endParaRPr lang="en-US" sz="1800" dirty="0"/>
                    </a:p>
                  </a:txBody>
                  <a:tcPr/>
                </a:tc>
                <a:tc>
                  <a:txBody>
                    <a:bodyPr/>
                    <a:lstStyle/>
                    <a:p>
                      <a:pPr algn="just">
                        <a:lnSpc>
                          <a:spcPct val="150000"/>
                        </a:lnSpc>
                      </a:pPr>
                      <a:r>
                        <a:rPr lang="en-US" sz="1800" b="0" i="0" u="none" strike="noStrike" kern="1200" baseline="0" dirty="0" smtClean="0">
                          <a:solidFill>
                            <a:schemeClr val="dk1"/>
                          </a:solidFill>
                          <a:latin typeface="+mn-lt"/>
                          <a:ea typeface="+mn-ea"/>
                          <a:cs typeface="+mn-cs"/>
                        </a:rPr>
                        <a:t>Maximum within a period of </a:t>
                      </a:r>
                      <a:r>
                        <a:rPr lang="en-US" sz="1800" b="1" i="0" u="sng" strike="noStrike" kern="1200" baseline="0" dirty="0" smtClean="0">
                          <a:solidFill>
                            <a:schemeClr val="dk1"/>
                          </a:solidFill>
                          <a:latin typeface="+mn-lt"/>
                          <a:ea typeface="+mn-ea"/>
                          <a:cs typeface="+mn-cs"/>
                        </a:rPr>
                        <a:t>thirty days</a:t>
                      </a:r>
                      <a:r>
                        <a:rPr lang="en-US" sz="1800" b="0" i="0" u="none" strike="noStrike" kern="1200" baseline="0" dirty="0" smtClean="0">
                          <a:solidFill>
                            <a:schemeClr val="dk1"/>
                          </a:solidFill>
                          <a:latin typeface="+mn-lt"/>
                          <a:ea typeface="+mn-ea"/>
                          <a:cs typeface="+mn-cs"/>
                        </a:rPr>
                        <a:t> of being informed by the proper officer in FORM GST ASMT-10 or such further period as may be permitted by the proper officer</a:t>
                      </a:r>
                      <a:endParaRPr lang="en-US" sz="1800" dirty="0"/>
                    </a:p>
                  </a:txBody>
                  <a:tcPr/>
                </a:tc>
              </a:tr>
              <a:tr h="3744485">
                <a:tc>
                  <a:txBody>
                    <a:bodyPr/>
                    <a:lstStyle/>
                    <a:p>
                      <a:r>
                        <a:rPr lang="en-US" sz="1800" b="0" i="0" u="none" strike="noStrike" kern="1200" baseline="0" dirty="0" smtClean="0">
                          <a:solidFill>
                            <a:schemeClr val="dk1"/>
                          </a:solidFill>
                          <a:latin typeface="+mn-lt"/>
                          <a:ea typeface="+mn-ea"/>
                          <a:cs typeface="+mn-cs"/>
                        </a:rPr>
                        <a:t>(iii)</a:t>
                      </a:r>
                      <a:endParaRPr lang="en-US" sz="1800" dirty="0"/>
                    </a:p>
                  </a:txBody>
                  <a:tcPr/>
                </a:tc>
                <a:tc>
                  <a:txBody>
                    <a:bodyPr/>
                    <a:lstStyle/>
                    <a:p>
                      <a:pPr algn="just">
                        <a:lnSpc>
                          <a:spcPct val="150000"/>
                        </a:lnSpc>
                      </a:pPr>
                      <a:r>
                        <a:rPr lang="en-US" sz="1800" b="0" i="0" u="none" strike="noStrike" kern="1200" baseline="0" dirty="0" smtClean="0">
                          <a:solidFill>
                            <a:schemeClr val="dk1"/>
                          </a:solidFill>
                          <a:latin typeface="+mn-lt"/>
                          <a:ea typeface="+mn-ea"/>
                          <a:cs typeface="+mn-cs"/>
                        </a:rPr>
                        <a:t>Issuance of order in FORM GST ASMT- 12 for acceptance of reply furnished by the registered person, where applicable</a:t>
                      </a:r>
                      <a:endParaRPr lang="en-US" sz="1800" dirty="0"/>
                    </a:p>
                  </a:txBody>
                  <a:tcPr/>
                </a:tc>
                <a:tc>
                  <a:txBody>
                    <a:bodyPr/>
                    <a:lstStyle/>
                    <a:p>
                      <a:pPr algn="just">
                        <a:lnSpc>
                          <a:spcPct val="150000"/>
                        </a:lnSpc>
                      </a:pPr>
                      <a:r>
                        <a:rPr lang="en-US" sz="1800" b="0" i="0" u="none" strike="noStrike" kern="1200" baseline="0" dirty="0" smtClean="0">
                          <a:solidFill>
                            <a:schemeClr val="dk1"/>
                          </a:solidFill>
                          <a:latin typeface="+mn-lt"/>
                          <a:ea typeface="+mn-ea"/>
                          <a:cs typeface="+mn-cs"/>
                        </a:rPr>
                        <a:t>Within </a:t>
                      </a:r>
                      <a:r>
                        <a:rPr lang="en-US" sz="1800" b="1" i="0" u="none" strike="noStrike" kern="1200" baseline="0" dirty="0" smtClean="0">
                          <a:solidFill>
                            <a:schemeClr val="dk1"/>
                          </a:solidFill>
                          <a:latin typeface="+mn-lt"/>
                          <a:ea typeface="+mn-ea"/>
                          <a:cs typeface="+mn-cs"/>
                        </a:rPr>
                        <a:t>thirty days</a:t>
                      </a:r>
                      <a:r>
                        <a:rPr lang="en-US" sz="1800" b="0" i="0" u="none" strike="noStrike" kern="1200" baseline="0" dirty="0" smtClean="0">
                          <a:solidFill>
                            <a:schemeClr val="dk1"/>
                          </a:solidFill>
                          <a:latin typeface="+mn-lt"/>
                          <a:ea typeface="+mn-ea"/>
                          <a:cs typeface="+mn-cs"/>
                        </a:rPr>
                        <a:t> from receipt of reply from the registered person in FORM GST ASMT-11</a:t>
                      </a:r>
                      <a:endParaRPr lang="en-US" sz="1800" dirty="0"/>
                    </a:p>
                  </a:txBody>
                  <a:tcPr/>
                </a:tc>
              </a:tr>
            </a:tbl>
          </a:graphicData>
        </a:graphic>
      </p:graphicFrame>
    </p:spTree>
    <p:extLst>
      <p:ext uri="{BB962C8B-B14F-4D97-AF65-F5344CB8AC3E}">
        <p14:creationId xmlns:p14="http://schemas.microsoft.com/office/powerpoint/2010/main" val="3919017297"/>
      </p:ext>
    </p:extLst>
  </p:cSld>
  <p:clrMapOvr>
    <a:masterClrMapping/>
  </p:clrMapOvr>
  <p:transition>
    <p:pull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US" sz="3600" dirty="0"/>
              <a:t>Timelines for scrutiny of returns</a:t>
            </a:r>
            <a:endParaRPr lang="en-US" sz="4000" dirty="0">
              <a:solidFill>
                <a:srgbClr val="FF0000"/>
              </a:solidFill>
            </a:endParaRPr>
          </a:p>
        </p:txBody>
      </p:sp>
      <p:sp>
        <p:nvSpPr>
          <p:cNvPr id="3" name="Content Placeholder 2"/>
          <p:cNvSpPr>
            <a:spLocks noGrp="1"/>
          </p:cNvSpPr>
          <p:nvPr>
            <p:ph idx="1"/>
          </p:nvPr>
        </p:nvSpPr>
        <p:spPr>
          <a:xfrm>
            <a:off x="165253" y="1057620"/>
            <a:ext cx="12393976" cy="8813494"/>
          </a:xfrm>
        </p:spPr>
        <p:txBody>
          <a:bodyPr>
            <a:normAutofit/>
          </a:bodyPr>
          <a:lstStyle/>
          <a:p>
            <a:pPr marL="0" indent="0" algn="just">
              <a:lnSpc>
                <a:spcPts val="3500"/>
              </a:lnSpc>
              <a:buNone/>
            </a:pPr>
            <a:endParaRPr lang="en-US" sz="2400" dirty="0" smtClean="0"/>
          </a:p>
          <a:p>
            <a:pPr algn="just">
              <a:lnSpc>
                <a:spcPct val="150000"/>
              </a:lnSpc>
            </a:pPr>
            <a:endParaRPr lang="hi-IN" sz="3200" b="0" dirty="0"/>
          </a:p>
        </p:txBody>
      </p:sp>
      <p:graphicFrame>
        <p:nvGraphicFramePr>
          <p:cNvPr id="4" name="Table 3"/>
          <p:cNvGraphicFramePr>
            <a:graphicFrameLocks noGrp="1"/>
          </p:cNvGraphicFramePr>
          <p:nvPr>
            <p:extLst>
              <p:ext uri="{D42A27DB-BD31-4B8C-83A1-F6EECF244321}">
                <p14:modId xmlns:p14="http://schemas.microsoft.com/office/powerpoint/2010/main" val="3018245929"/>
              </p:ext>
            </p:extLst>
          </p:nvPr>
        </p:nvGraphicFramePr>
        <p:xfrm>
          <a:off x="299546" y="1458309"/>
          <a:ext cx="12107917" cy="15395599"/>
        </p:xfrm>
        <a:graphic>
          <a:graphicData uri="http://schemas.openxmlformats.org/drawingml/2006/table">
            <a:tbl>
              <a:tblPr firstRow="1" bandRow="1">
                <a:tableStyleId>{5C22544A-7EE6-4342-B048-85BDC9FD1C3A}</a:tableStyleId>
              </a:tblPr>
              <a:tblGrid>
                <a:gridCol w="1582286"/>
                <a:gridCol w="5641187"/>
                <a:gridCol w="4884444"/>
              </a:tblGrid>
              <a:tr h="1412328">
                <a:tc>
                  <a:txBody>
                    <a:bodyPr/>
                    <a:lstStyle/>
                    <a:p>
                      <a:endParaRPr lang="en-US" sz="1800" dirty="0" smtClean="0"/>
                    </a:p>
                    <a:p>
                      <a:r>
                        <a:rPr lang="en-US" sz="1800" b="0" i="0" u="none" strike="noStrike" kern="1200" baseline="0" dirty="0" smtClean="0">
                          <a:solidFill>
                            <a:schemeClr val="lt1"/>
                          </a:solidFill>
                          <a:latin typeface="+mn-lt"/>
                          <a:ea typeface="+mn-ea"/>
                          <a:cs typeface="+mn-cs"/>
                        </a:rPr>
                        <a:t>S. no.</a:t>
                      </a:r>
                      <a:endParaRPr lang="en-US" sz="1800" dirty="0" smtClean="0"/>
                    </a:p>
                    <a:p>
                      <a:endParaRPr lang="en-US" sz="1800" dirty="0"/>
                    </a:p>
                  </a:txBody>
                  <a:tcPr/>
                </a:tc>
                <a:tc>
                  <a:txBody>
                    <a:bodyPr/>
                    <a:lstStyle/>
                    <a:p>
                      <a:endParaRPr lang="en-US" sz="1800" b="0" i="0" u="none" strike="noStrike" kern="1200" baseline="0" dirty="0" smtClean="0">
                        <a:solidFill>
                          <a:schemeClr val="lt1"/>
                        </a:solidFill>
                        <a:latin typeface="+mn-lt"/>
                        <a:ea typeface="+mn-ea"/>
                        <a:cs typeface="+mn-cs"/>
                      </a:endParaRPr>
                    </a:p>
                    <a:p>
                      <a:r>
                        <a:rPr lang="en-US" sz="1800" b="0" i="0" u="none" strike="noStrike" kern="1200" baseline="0" dirty="0" smtClean="0">
                          <a:solidFill>
                            <a:schemeClr val="lt1"/>
                          </a:solidFill>
                          <a:latin typeface="+mn-lt"/>
                          <a:ea typeface="+mn-ea"/>
                          <a:cs typeface="+mn-cs"/>
                        </a:rPr>
                        <a:t>Process/Event</a:t>
                      </a:r>
                      <a:endParaRPr lang="en-US" sz="1800" dirty="0"/>
                    </a:p>
                  </a:txBody>
                  <a:tcPr/>
                </a:tc>
                <a:tc>
                  <a:txBody>
                    <a:bodyPr/>
                    <a:lstStyle/>
                    <a:p>
                      <a:endParaRPr lang="en-US" sz="1800" dirty="0" smtClean="0"/>
                    </a:p>
                    <a:p>
                      <a:r>
                        <a:rPr lang="en-US" sz="1800" b="0" i="0" u="none" strike="noStrike" kern="1200" baseline="0" dirty="0" smtClean="0">
                          <a:solidFill>
                            <a:schemeClr val="lt1"/>
                          </a:solidFill>
                          <a:latin typeface="+mn-lt"/>
                          <a:ea typeface="+mn-ea"/>
                          <a:cs typeface="+mn-cs"/>
                        </a:rPr>
                        <a:t>Timeline/ Frequency</a:t>
                      </a:r>
                      <a:endParaRPr lang="en-US" sz="1800" dirty="0"/>
                    </a:p>
                  </a:txBody>
                  <a:tcPr/>
                </a:tc>
              </a:tr>
              <a:tr h="6585742">
                <a:tc>
                  <a:txBody>
                    <a:bodyPr/>
                    <a:lstStyle/>
                    <a:p>
                      <a:r>
                        <a:rPr lang="en-US" sz="1800" b="0" i="0" u="none" strike="noStrike" kern="1200" baseline="0" dirty="0" smtClean="0">
                          <a:solidFill>
                            <a:schemeClr val="dk1"/>
                          </a:solidFill>
                          <a:latin typeface="+mn-lt"/>
                          <a:ea typeface="+mn-ea"/>
                          <a:cs typeface="+mn-cs"/>
                        </a:rPr>
                        <a:t>(iv)</a:t>
                      </a:r>
                      <a:endParaRPr lang="en-US" sz="1800" dirty="0"/>
                    </a:p>
                  </a:txBody>
                  <a:tcPr/>
                </a:tc>
                <a:tc>
                  <a:txBody>
                    <a:bodyPr/>
                    <a:lstStyle/>
                    <a:p>
                      <a:pPr algn="just">
                        <a:lnSpc>
                          <a:spcPct val="150000"/>
                        </a:lnSpc>
                      </a:pPr>
                      <a:r>
                        <a:rPr lang="en-US" sz="1800" b="0" i="0" u="none" strike="noStrike" kern="1200" baseline="0" dirty="0" smtClean="0">
                          <a:solidFill>
                            <a:schemeClr val="dk1"/>
                          </a:solidFill>
                          <a:latin typeface="+mn-lt"/>
                          <a:ea typeface="+mn-ea"/>
                          <a:cs typeface="+mn-cs"/>
                        </a:rPr>
                        <a:t>Initiation of appropriate action for determination of the tax and other dues under section 73 or section 74, in cases where </a:t>
                      </a:r>
                      <a:r>
                        <a:rPr lang="en-US" sz="1800" b="1" i="0" u="sng" strike="noStrike" kern="1200" baseline="0" dirty="0" smtClean="0">
                          <a:solidFill>
                            <a:schemeClr val="dk1"/>
                          </a:solidFill>
                          <a:latin typeface="+mn-lt"/>
                          <a:ea typeface="+mn-ea"/>
                          <a:cs typeface="+mn-cs"/>
                        </a:rPr>
                        <a:t>no reply is furnished</a:t>
                      </a:r>
                      <a:r>
                        <a:rPr lang="en-US" sz="1800" b="0" i="0" u="none" strike="noStrike" kern="1200" baseline="0" dirty="0" smtClean="0">
                          <a:solidFill>
                            <a:schemeClr val="dk1"/>
                          </a:solidFill>
                          <a:latin typeface="+mn-lt"/>
                          <a:ea typeface="+mn-ea"/>
                          <a:cs typeface="+mn-cs"/>
                        </a:rPr>
                        <a:t> by the registered person</a:t>
                      </a:r>
                      <a:endParaRPr lang="en-US" sz="1800" dirty="0"/>
                    </a:p>
                  </a:txBody>
                  <a:tcPr/>
                </a:tc>
                <a:tc>
                  <a:txBody>
                    <a:bodyPr/>
                    <a:lstStyle/>
                    <a:p>
                      <a:pPr algn="just">
                        <a:lnSpc>
                          <a:spcPct val="150000"/>
                        </a:lnSpc>
                      </a:pPr>
                      <a:r>
                        <a:rPr lang="en-US" sz="1800" b="0" i="0" u="none" strike="noStrike" kern="1200" baseline="0" dirty="0" smtClean="0">
                          <a:solidFill>
                            <a:schemeClr val="dk1"/>
                          </a:solidFill>
                          <a:latin typeface="+mn-lt"/>
                          <a:ea typeface="+mn-ea"/>
                          <a:cs typeface="+mn-cs"/>
                        </a:rPr>
                        <a:t>Within a period of fifteen days after completion of the period of thirty days of issuance of notice in FORM GST ASMT-10 or such further period as</a:t>
                      </a:r>
                    </a:p>
                    <a:p>
                      <a:pPr algn="just">
                        <a:lnSpc>
                          <a:spcPct val="150000"/>
                        </a:lnSpc>
                      </a:pPr>
                      <a:r>
                        <a:rPr lang="en-US" sz="1800" b="0" i="0" u="none" strike="noStrike" kern="1200" baseline="0" dirty="0" smtClean="0">
                          <a:solidFill>
                            <a:schemeClr val="dk1"/>
                          </a:solidFill>
                          <a:latin typeface="+mn-lt"/>
                          <a:ea typeface="+mn-ea"/>
                          <a:cs typeface="+mn-cs"/>
                        </a:rPr>
                        <a:t>permitted by the proper officer</a:t>
                      </a:r>
                      <a:endParaRPr lang="en-US" sz="1800" dirty="0"/>
                    </a:p>
                  </a:txBody>
                  <a:tcPr/>
                </a:tc>
              </a:tr>
              <a:tr h="7397529">
                <a:tc>
                  <a:txBody>
                    <a:bodyPr/>
                    <a:lstStyle/>
                    <a:p>
                      <a:r>
                        <a:rPr lang="en-US" sz="1800" b="0" i="0" u="none" strike="noStrike" kern="1200" baseline="0" dirty="0" smtClean="0">
                          <a:solidFill>
                            <a:schemeClr val="dk1"/>
                          </a:solidFill>
                          <a:latin typeface="+mn-lt"/>
                          <a:ea typeface="+mn-ea"/>
                          <a:cs typeface="+mn-cs"/>
                        </a:rPr>
                        <a:t>(v)</a:t>
                      </a:r>
                      <a:endParaRPr lang="en-US" sz="1800" dirty="0"/>
                    </a:p>
                  </a:txBody>
                  <a:tcPr/>
                </a:tc>
                <a:tc>
                  <a:txBody>
                    <a:bodyPr/>
                    <a:lstStyle/>
                    <a:p>
                      <a:pPr algn="just">
                        <a:lnSpc>
                          <a:spcPct val="150000"/>
                        </a:lnSpc>
                      </a:pPr>
                      <a:r>
                        <a:rPr lang="en-US" sz="1800" b="0" i="0" u="none" strike="noStrike" kern="1200" baseline="0" dirty="0" smtClean="0">
                          <a:solidFill>
                            <a:schemeClr val="dk1"/>
                          </a:solidFill>
                          <a:latin typeface="+mn-lt"/>
                          <a:ea typeface="+mn-ea"/>
                          <a:cs typeface="+mn-cs"/>
                        </a:rPr>
                        <a:t>Initiation of appropriate action for determination of the tax and other dues under section 73 or section 74, in cases where </a:t>
                      </a:r>
                      <a:r>
                        <a:rPr lang="en-US" sz="1800" b="1" i="0" u="sng" strike="noStrike" kern="1200" baseline="0" dirty="0" smtClean="0">
                          <a:solidFill>
                            <a:schemeClr val="dk1"/>
                          </a:solidFill>
                          <a:latin typeface="+mn-lt"/>
                          <a:ea typeface="+mn-ea"/>
                          <a:cs typeface="+mn-cs"/>
                        </a:rPr>
                        <a:t>reply is furnished by the registered person</a:t>
                      </a:r>
                      <a:r>
                        <a:rPr lang="en-US" sz="1800" b="0" i="0" u="none" strike="noStrike" kern="1200" baseline="0" dirty="0" smtClean="0">
                          <a:solidFill>
                            <a:schemeClr val="dk1"/>
                          </a:solidFill>
                          <a:latin typeface="+mn-lt"/>
                          <a:ea typeface="+mn-ea"/>
                          <a:cs typeface="+mn-cs"/>
                        </a:rPr>
                        <a:t>, but the same is not found acceptable by the proper officer</a:t>
                      </a:r>
                      <a:endParaRPr lang="en-US" sz="1800" dirty="0"/>
                    </a:p>
                  </a:txBody>
                  <a:tcPr/>
                </a:tc>
                <a:tc>
                  <a:txBody>
                    <a:bodyPr/>
                    <a:lstStyle/>
                    <a:p>
                      <a:pPr algn="just">
                        <a:lnSpc>
                          <a:spcPct val="150000"/>
                        </a:lnSpc>
                      </a:pPr>
                      <a:r>
                        <a:rPr lang="en-US" sz="1800" b="0" i="0" u="none" strike="noStrike" kern="1200" baseline="0" dirty="0" smtClean="0">
                          <a:solidFill>
                            <a:schemeClr val="dk1"/>
                          </a:solidFill>
                          <a:latin typeface="+mn-lt"/>
                          <a:ea typeface="+mn-ea"/>
                          <a:cs typeface="+mn-cs"/>
                        </a:rPr>
                        <a:t>Within </a:t>
                      </a:r>
                      <a:r>
                        <a:rPr lang="en-US" sz="1800" b="1" i="0" u="sng" strike="noStrike" kern="1200" baseline="0" dirty="0" smtClean="0">
                          <a:solidFill>
                            <a:schemeClr val="dk1"/>
                          </a:solidFill>
                          <a:latin typeface="+mn-lt"/>
                          <a:ea typeface="+mn-ea"/>
                          <a:cs typeface="+mn-cs"/>
                        </a:rPr>
                        <a:t>thirty days from receipt of reply</a:t>
                      </a:r>
                      <a:r>
                        <a:rPr lang="en-US" sz="1800" b="0" i="0" u="none" strike="noStrike" kern="1200" baseline="0" dirty="0" smtClean="0">
                          <a:solidFill>
                            <a:schemeClr val="dk1"/>
                          </a:solidFill>
                          <a:latin typeface="+mn-lt"/>
                          <a:ea typeface="+mn-ea"/>
                          <a:cs typeface="+mn-cs"/>
                        </a:rPr>
                        <a:t> from the registered person in FORM GST ASMT-11</a:t>
                      </a:r>
                      <a:endParaRPr lang="en-US" sz="1800" dirty="0"/>
                    </a:p>
                  </a:txBody>
                  <a:tcPr/>
                </a:tc>
              </a:tr>
            </a:tbl>
          </a:graphicData>
        </a:graphic>
      </p:graphicFrame>
    </p:spTree>
    <p:extLst>
      <p:ext uri="{BB962C8B-B14F-4D97-AF65-F5344CB8AC3E}">
        <p14:creationId xmlns:p14="http://schemas.microsoft.com/office/powerpoint/2010/main" val="2291098477"/>
      </p:ext>
    </p:extLst>
  </p:cSld>
  <p:clrMapOvr>
    <a:masterClrMapping/>
  </p:clrMapOvr>
  <p:transition>
    <p:pull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US" sz="3600" dirty="0"/>
              <a:t>Timelines for scrutiny of returns</a:t>
            </a:r>
            <a:endParaRPr lang="en-US" sz="4000" dirty="0">
              <a:solidFill>
                <a:srgbClr val="FF0000"/>
              </a:solidFill>
            </a:endParaRPr>
          </a:p>
        </p:txBody>
      </p:sp>
      <p:sp>
        <p:nvSpPr>
          <p:cNvPr id="3" name="Content Placeholder 2"/>
          <p:cNvSpPr>
            <a:spLocks noGrp="1"/>
          </p:cNvSpPr>
          <p:nvPr>
            <p:ph idx="1"/>
          </p:nvPr>
        </p:nvSpPr>
        <p:spPr>
          <a:xfrm>
            <a:off x="165253" y="1057620"/>
            <a:ext cx="12393976" cy="8813494"/>
          </a:xfrm>
        </p:spPr>
        <p:txBody>
          <a:bodyPr>
            <a:normAutofit/>
          </a:bodyPr>
          <a:lstStyle/>
          <a:p>
            <a:pPr marL="0" indent="0" algn="just">
              <a:lnSpc>
                <a:spcPts val="3500"/>
              </a:lnSpc>
              <a:buNone/>
            </a:pPr>
            <a:endParaRPr lang="en-US" sz="2400" dirty="0" smtClean="0"/>
          </a:p>
          <a:p>
            <a:pPr algn="just">
              <a:lnSpc>
                <a:spcPct val="150000"/>
              </a:lnSpc>
            </a:pPr>
            <a:endParaRPr lang="hi-IN" sz="3200" b="0" dirty="0"/>
          </a:p>
        </p:txBody>
      </p:sp>
      <p:graphicFrame>
        <p:nvGraphicFramePr>
          <p:cNvPr id="4" name="Table 3"/>
          <p:cNvGraphicFramePr>
            <a:graphicFrameLocks noGrp="1"/>
          </p:cNvGraphicFramePr>
          <p:nvPr>
            <p:extLst>
              <p:ext uri="{D42A27DB-BD31-4B8C-83A1-F6EECF244321}">
                <p14:modId xmlns:p14="http://schemas.microsoft.com/office/powerpoint/2010/main" val="1441358077"/>
              </p:ext>
            </p:extLst>
          </p:nvPr>
        </p:nvGraphicFramePr>
        <p:xfrm>
          <a:off x="636588" y="1600200"/>
          <a:ext cx="11628984" cy="9176842"/>
        </p:xfrm>
        <a:graphic>
          <a:graphicData uri="http://schemas.openxmlformats.org/drawingml/2006/table">
            <a:tbl>
              <a:tblPr firstRow="1" bandRow="1">
                <a:tableStyleId>{5C22544A-7EE6-4342-B048-85BDC9FD1C3A}</a:tableStyleId>
              </a:tblPr>
              <a:tblGrid>
                <a:gridCol w="1519696"/>
                <a:gridCol w="5418047"/>
                <a:gridCol w="4691241"/>
              </a:tblGrid>
              <a:tr h="1373419">
                <a:tc>
                  <a:txBody>
                    <a:bodyPr/>
                    <a:lstStyle/>
                    <a:p>
                      <a:endParaRPr lang="en-US" sz="1800" dirty="0" smtClean="0"/>
                    </a:p>
                    <a:p>
                      <a:r>
                        <a:rPr lang="en-US" sz="1800" b="0" i="0" u="none" strike="noStrike" kern="1200" baseline="0" dirty="0" smtClean="0">
                          <a:solidFill>
                            <a:schemeClr val="lt1"/>
                          </a:solidFill>
                          <a:latin typeface="+mn-lt"/>
                          <a:ea typeface="+mn-ea"/>
                          <a:cs typeface="+mn-cs"/>
                        </a:rPr>
                        <a:t>S. no.</a:t>
                      </a:r>
                      <a:endParaRPr lang="en-US" sz="1800" dirty="0" smtClean="0"/>
                    </a:p>
                    <a:p>
                      <a:endParaRPr lang="en-US" sz="1800" dirty="0"/>
                    </a:p>
                  </a:txBody>
                  <a:tcPr/>
                </a:tc>
                <a:tc>
                  <a:txBody>
                    <a:bodyPr/>
                    <a:lstStyle/>
                    <a:p>
                      <a:endParaRPr lang="en-US" sz="1800" b="0" i="0" u="none" strike="noStrike" kern="1200" baseline="0" dirty="0" smtClean="0">
                        <a:solidFill>
                          <a:schemeClr val="lt1"/>
                        </a:solidFill>
                        <a:latin typeface="+mn-lt"/>
                        <a:ea typeface="+mn-ea"/>
                        <a:cs typeface="+mn-cs"/>
                      </a:endParaRPr>
                    </a:p>
                    <a:p>
                      <a:r>
                        <a:rPr lang="en-US" sz="1800" b="0" i="0" u="none" strike="noStrike" kern="1200" baseline="0" dirty="0" smtClean="0">
                          <a:solidFill>
                            <a:schemeClr val="lt1"/>
                          </a:solidFill>
                          <a:latin typeface="+mn-lt"/>
                          <a:ea typeface="+mn-ea"/>
                          <a:cs typeface="+mn-cs"/>
                        </a:rPr>
                        <a:t>Process/Event</a:t>
                      </a:r>
                      <a:endParaRPr lang="en-US" sz="1800" dirty="0"/>
                    </a:p>
                  </a:txBody>
                  <a:tcPr/>
                </a:tc>
                <a:tc>
                  <a:txBody>
                    <a:bodyPr/>
                    <a:lstStyle/>
                    <a:p>
                      <a:endParaRPr lang="en-US" sz="1800" dirty="0" smtClean="0"/>
                    </a:p>
                    <a:p>
                      <a:r>
                        <a:rPr lang="en-US" sz="1800" b="0" i="0" u="none" strike="noStrike" kern="1200" baseline="0" dirty="0" smtClean="0">
                          <a:solidFill>
                            <a:schemeClr val="lt1"/>
                          </a:solidFill>
                          <a:latin typeface="+mn-lt"/>
                          <a:ea typeface="+mn-ea"/>
                          <a:cs typeface="+mn-cs"/>
                        </a:rPr>
                        <a:t>Timeline/ Frequency</a:t>
                      </a:r>
                      <a:endParaRPr lang="en-US" sz="1800" dirty="0"/>
                    </a:p>
                  </a:txBody>
                  <a:tcPr/>
                </a:tc>
              </a:tr>
              <a:tr h="7803423">
                <a:tc>
                  <a:txBody>
                    <a:bodyPr/>
                    <a:lstStyle/>
                    <a:p>
                      <a:r>
                        <a:rPr lang="en-US" sz="1800" b="0" i="0" u="none" strike="noStrike" kern="1200" baseline="0" dirty="0" smtClean="0">
                          <a:solidFill>
                            <a:schemeClr val="dk1"/>
                          </a:solidFill>
                          <a:latin typeface="+mn-lt"/>
                          <a:ea typeface="+mn-ea"/>
                          <a:cs typeface="+mn-cs"/>
                        </a:rPr>
                        <a:t>(vi)</a:t>
                      </a:r>
                      <a:endParaRPr lang="en-US" sz="1800" dirty="0"/>
                    </a:p>
                  </a:txBody>
                  <a:tcPr/>
                </a:tc>
                <a:tc>
                  <a:txBody>
                    <a:bodyPr/>
                    <a:lstStyle/>
                    <a:p>
                      <a:pPr algn="just">
                        <a:lnSpc>
                          <a:spcPct val="150000"/>
                        </a:lnSpc>
                      </a:pPr>
                      <a:r>
                        <a:rPr lang="en-US" sz="1800" b="0" i="0" u="none" strike="noStrike" kern="1200" baseline="0" dirty="0" smtClean="0">
                          <a:solidFill>
                            <a:schemeClr val="dk1"/>
                          </a:solidFill>
                          <a:latin typeface="+mn-lt"/>
                          <a:ea typeface="+mn-ea"/>
                          <a:cs typeface="+mn-cs"/>
                        </a:rPr>
                        <a:t>Reference, if any, to the Commissioner for decision regarding appropriate action under section 65 or section 66 or section 67</a:t>
                      </a:r>
                      <a:endParaRPr lang="en-US" sz="1800" dirty="0"/>
                    </a:p>
                  </a:txBody>
                  <a:tcPr/>
                </a:tc>
                <a:tc>
                  <a:txBody>
                    <a:bodyPr/>
                    <a:lstStyle/>
                    <a:p>
                      <a:pPr algn="just">
                        <a:lnSpc>
                          <a:spcPct val="150000"/>
                        </a:lnSpc>
                      </a:pPr>
                      <a:r>
                        <a:rPr lang="en-US" sz="1800" b="0" i="0" u="none" strike="noStrike" kern="1200" baseline="0" dirty="0" smtClean="0">
                          <a:solidFill>
                            <a:schemeClr val="dk1"/>
                          </a:solidFill>
                          <a:latin typeface="+mn-lt"/>
                          <a:ea typeface="+mn-ea"/>
                          <a:cs typeface="+mn-cs"/>
                        </a:rPr>
                        <a:t>Within thirty days from receipt of reply from the registered person in FORM GST ASMT-11 or within a period of forty-five days of issuance of FORM GST ASMT-10, in case no explanation is</a:t>
                      </a:r>
                    </a:p>
                    <a:p>
                      <a:pPr algn="just">
                        <a:lnSpc>
                          <a:spcPct val="150000"/>
                        </a:lnSpc>
                      </a:pPr>
                      <a:r>
                        <a:rPr lang="en-US" sz="1800" b="0" i="0" u="none" strike="noStrike" kern="1200" baseline="0" dirty="0" smtClean="0">
                          <a:solidFill>
                            <a:schemeClr val="dk1"/>
                          </a:solidFill>
                          <a:latin typeface="+mn-lt"/>
                          <a:ea typeface="+mn-ea"/>
                          <a:cs typeface="+mn-cs"/>
                        </a:rPr>
                        <a:t>furnished by the registered person.</a:t>
                      </a:r>
                      <a:endParaRPr lang="en-US" sz="1800" dirty="0"/>
                    </a:p>
                  </a:txBody>
                  <a:tcPr/>
                </a:tc>
              </a:tr>
            </a:tbl>
          </a:graphicData>
        </a:graphic>
      </p:graphicFrame>
    </p:spTree>
    <p:extLst>
      <p:ext uri="{BB962C8B-B14F-4D97-AF65-F5344CB8AC3E}">
        <p14:creationId xmlns:p14="http://schemas.microsoft.com/office/powerpoint/2010/main" val="4211374038"/>
      </p:ext>
    </p:extLst>
  </p:cSld>
  <p:clrMapOvr>
    <a:masterClrMapping/>
  </p:clrMapOvr>
  <p:transition>
    <p:pull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pattFill prst="pct5">
          <a:fgClr>
            <a:schemeClr val="tx2">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4775" y="223173"/>
            <a:ext cx="11508371"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a:bodyPr>
          <a:lstStyle/>
          <a:p>
            <a:pPr>
              <a:lnSpc>
                <a:spcPct val="150000"/>
              </a:lnSpc>
            </a:pPr>
            <a:r>
              <a:rPr lang="en-US" sz="4000" dirty="0" smtClean="0"/>
              <a:t>QUESTION &amp; ANSWER</a:t>
            </a:r>
            <a:endParaRPr lang="en-US" b="0" cap="all" dirty="0"/>
          </a:p>
        </p:txBody>
      </p:sp>
      <p:sp>
        <p:nvSpPr>
          <p:cNvPr id="3" name="Content Placeholder 2"/>
          <p:cNvSpPr>
            <a:spLocks noGrp="1"/>
          </p:cNvSpPr>
          <p:nvPr>
            <p:ph idx="1"/>
          </p:nvPr>
        </p:nvSpPr>
        <p:spPr/>
        <p:txBody>
          <a:bodyPr>
            <a:normAutofit/>
          </a:bodyPr>
          <a:lstStyle/>
          <a:p>
            <a:endParaRPr lang="en-US" sz="2400" dirty="0" smtClean="0"/>
          </a:p>
          <a:p>
            <a:endParaRPr lang="en-US" sz="2400" dirty="0"/>
          </a:p>
          <a:p>
            <a:pPr marL="0" indent="0">
              <a:buNone/>
            </a:pPr>
            <a:endParaRPr lang="en-US" sz="2400" b="0" dirty="0"/>
          </a:p>
        </p:txBody>
      </p:sp>
      <p:sp>
        <p:nvSpPr>
          <p:cNvPr id="9" name="Notched Right Arrow 8"/>
          <p:cNvSpPr/>
          <p:nvPr/>
        </p:nvSpPr>
        <p:spPr>
          <a:xfrm flipV="1">
            <a:off x="2460523" y="2446014"/>
            <a:ext cx="7002967" cy="1081669"/>
          </a:xfrm>
          <a:prstGeom prst="notchedRightArrow">
            <a:avLst/>
          </a:prstGeom>
          <a:solidFill>
            <a:srgbClr val="4F81BC"/>
          </a:solidFill>
        </p:spPr>
        <p:txBody>
          <a:bodyPr wrap="square" lIns="0" tIns="0" rIns="0" bIns="0" rtlCol="0" anchor="ctr"/>
          <a:lstStyle/>
          <a:p>
            <a:pPr algn="ctr"/>
            <a:endParaRPr lang="en-US"/>
          </a:p>
        </p:txBody>
      </p:sp>
    </p:spTree>
    <p:extLst>
      <p:ext uri="{BB962C8B-B14F-4D97-AF65-F5344CB8AC3E}">
        <p14:creationId xmlns:p14="http://schemas.microsoft.com/office/powerpoint/2010/main" val="2490725364"/>
      </p:ext>
    </p:extLst>
  </p:cSld>
  <p:clrMapOvr>
    <a:overrideClrMapping bg1="lt1" tx1="dk1" bg2="lt2" tx2="dk2" accent1="accent1" accent2="accent2" accent3="accent3" accent4="accent4" accent5="accent5" accent6="accent6" hlink="hlink" folHlink="folHlink"/>
  </p:clrMapOvr>
  <p:transition>
    <p:pull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US" sz="3600" dirty="0" smtClean="0"/>
              <a:t>Question &amp; Answer</a:t>
            </a:r>
            <a:endParaRPr lang="en-US" sz="4000" dirty="0">
              <a:solidFill>
                <a:srgbClr val="FF0000"/>
              </a:solidFill>
            </a:endParaRPr>
          </a:p>
        </p:txBody>
      </p:sp>
      <p:sp>
        <p:nvSpPr>
          <p:cNvPr id="3" name="Content Placeholder 2"/>
          <p:cNvSpPr>
            <a:spLocks noGrp="1"/>
          </p:cNvSpPr>
          <p:nvPr>
            <p:ph idx="1"/>
          </p:nvPr>
        </p:nvSpPr>
        <p:spPr>
          <a:xfrm>
            <a:off x="165253" y="1057620"/>
            <a:ext cx="12393976" cy="8813494"/>
          </a:xfrm>
        </p:spPr>
        <p:txBody>
          <a:bodyPr>
            <a:normAutofit/>
          </a:bodyPr>
          <a:lstStyle/>
          <a:p>
            <a:pPr marL="0" indent="0">
              <a:lnSpc>
                <a:spcPct val="150000"/>
              </a:lnSpc>
              <a:buNone/>
            </a:pPr>
            <a:r>
              <a:rPr lang="en-US" sz="2400" dirty="0" smtClean="0"/>
              <a:t>1.</a:t>
            </a:r>
            <a:r>
              <a:rPr lang="en-US" sz="2400" b="0" dirty="0" smtClean="0"/>
              <a:t> </a:t>
            </a:r>
            <a:r>
              <a:rPr lang="en-US" sz="2400" dirty="0" smtClean="0"/>
              <a:t>Does </a:t>
            </a:r>
            <a:r>
              <a:rPr lang="en-US" sz="2400" dirty="0"/>
              <a:t>a taxpayer get any intimation about the notice or order issued to him?</a:t>
            </a:r>
            <a:endParaRPr lang="en-US" sz="2400" b="0" dirty="0"/>
          </a:p>
          <a:p>
            <a:pPr>
              <a:lnSpc>
                <a:spcPct val="150000"/>
              </a:lnSpc>
            </a:pPr>
            <a:r>
              <a:rPr lang="en-US" sz="2400" b="0" dirty="0"/>
              <a:t>Taxpayer will get intimation of issue of all notices and orders issued to him/her though SMS and e-mail</a:t>
            </a:r>
            <a:r>
              <a:rPr lang="en-US" sz="2400" b="0" dirty="0" smtClean="0"/>
              <a:t>.</a:t>
            </a:r>
          </a:p>
          <a:p>
            <a:pPr>
              <a:lnSpc>
                <a:spcPct val="150000"/>
              </a:lnSpc>
            </a:pPr>
            <a:endParaRPr lang="en-US" sz="2400" b="0" dirty="0"/>
          </a:p>
          <a:p>
            <a:pPr marL="0" indent="0">
              <a:lnSpc>
                <a:spcPct val="150000"/>
              </a:lnSpc>
              <a:buNone/>
            </a:pPr>
            <a:r>
              <a:rPr lang="en-US" sz="2400" dirty="0" smtClean="0"/>
              <a:t>2. </a:t>
            </a:r>
            <a:r>
              <a:rPr lang="en-US" sz="2400" dirty="0"/>
              <a:t>From where </a:t>
            </a:r>
            <a:r>
              <a:rPr lang="en-US" sz="2400" dirty="0" smtClean="0"/>
              <a:t>one view/reply </a:t>
            </a:r>
            <a:r>
              <a:rPr lang="en-US" sz="2400" dirty="0"/>
              <a:t>notice issued for Scrutiny of Returns?</a:t>
            </a:r>
            <a:endParaRPr lang="en-US" sz="2400" b="0" dirty="0"/>
          </a:p>
          <a:p>
            <a:pPr>
              <a:lnSpc>
                <a:spcPct val="150000"/>
              </a:lnSpc>
            </a:pPr>
            <a:r>
              <a:rPr lang="en-US" sz="2400" b="0" dirty="0"/>
              <a:t>Navigate to Services &gt; User Services &gt; View Additional Notices/Orders &gt; View &gt; NOTICES option.</a:t>
            </a:r>
          </a:p>
          <a:p>
            <a:pPr marL="0" indent="0" algn="just">
              <a:lnSpc>
                <a:spcPct val="150000"/>
              </a:lnSpc>
              <a:buNone/>
            </a:pPr>
            <a:endParaRPr lang="en-US" sz="2400" dirty="0" smtClean="0"/>
          </a:p>
          <a:p>
            <a:pPr algn="just">
              <a:lnSpc>
                <a:spcPct val="150000"/>
              </a:lnSpc>
            </a:pPr>
            <a:endParaRPr lang="hi-IN" sz="3200" b="0" dirty="0"/>
          </a:p>
        </p:txBody>
      </p:sp>
    </p:spTree>
    <p:extLst>
      <p:ext uri="{BB962C8B-B14F-4D97-AF65-F5344CB8AC3E}">
        <p14:creationId xmlns:p14="http://schemas.microsoft.com/office/powerpoint/2010/main" val="3272243362"/>
      </p:ext>
    </p:extLst>
  </p:cSld>
  <p:clrMapOvr>
    <a:masterClrMapping/>
  </p:clrMapOvr>
  <p:transition>
    <p:pull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US" sz="3600" dirty="0" smtClean="0"/>
              <a:t>Question &amp; Answer</a:t>
            </a:r>
            <a:endParaRPr lang="en-US" sz="4000" dirty="0">
              <a:solidFill>
                <a:srgbClr val="FF0000"/>
              </a:solidFill>
            </a:endParaRPr>
          </a:p>
        </p:txBody>
      </p:sp>
      <p:sp>
        <p:nvSpPr>
          <p:cNvPr id="3" name="Content Placeholder 2"/>
          <p:cNvSpPr>
            <a:spLocks noGrp="1"/>
          </p:cNvSpPr>
          <p:nvPr>
            <p:ph idx="1"/>
          </p:nvPr>
        </p:nvSpPr>
        <p:spPr>
          <a:xfrm>
            <a:off x="154238" y="1013552"/>
            <a:ext cx="12404993" cy="8857562"/>
          </a:xfrm>
        </p:spPr>
        <p:txBody>
          <a:bodyPr>
            <a:normAutofit/>
          </a:bodyPr>
          <a:lstStyle/>
          <a:p>
            <a:pPr marL="0" indent="0">
              <a:lnSpc>
                <a:spcPct val="150000"/>
              </a:lnSpc>
              <a:buNone/>
            </a:pPr>
            <a:r>
              <a:rPr lang="en-US" sz="2100" dirty="0" smtClean="0"/>
              <a:t>3.</a:t>
            </a:r>
            <a:r>
              <a:rPr lang="en-US" sz="2400" dirty="0"/>
              <a:t> </a:t>
            </a:r>
            <a:r>
              <a:rPr lang="en-US" sz="2400" dirty="0" smtClean="0"/>
              <a:t>A taxpayer </a:t>
            </a:r>
            <a:r>
              <a:rPr lang="en-US" sz="2400" dirty="0"/>
              <a:t>received ASMT- 10 regarding </a:t>
            </a:r>
            <a:r>
              <a:rPr lang="en-US" sz="2400" dirty="0" smtClean="0"/>
              <a:t>mismatch in </a:t>
            </a:r>
            <a:r>
              <a:rPr lang="en-US" sz="2400" dirty="0"/>
              <a:t>3B </a:t>
            </a:r>
            <a:r>
              <a:rPr lang="en-US" sz="2400" dirty="0" err="1"/>
              <a:t>Vs</a:t>
            </a:r>
            <a:r>
              <a:rPr lang="en-US" sz="2400" dirty="0"/>
              <a:t> 2A, </a:t>
            </a:r>
            <a:r>
              <a:rPr lang="en-US" sz="2400" dirty="0" smtClean="0"/>
              <a:t>what should he </a:t>
            </a:r>
            <a:r>
              <a:rPr lang="en-US" sz="2400" dirty="0"/>
              <a:t>do when ITC is not shown in GSTR-2A, but </a:t>
            </a:r>
            <a:r>
              <a:rPr lang="en-US" sz="2400" dirty="0" smtClean="0"/>
              <a:t>he has </a:t>
            </a:r>
            <a:r>
              <a:rPr lang="en-US" sz="2400" dirty="0"/>
              <a:t>all invoices which are claimed by </a:t>
            </a:r>
            <a:r>
              <a:rPr lang="en-US" sz="2400" dirty="0" smtClean="0"/>
              <a:t>him </a:t>
            </a:r>
            <a:r>
              <a:rPr lang="en-US" sz="2400" dirty="0"/>
              <a:t>and all payment is done to the supplier?</a:t>
            </a:r>
          </a:p>
          <a:p>
            <a:pPr marL="0" indent="0" algn="just">
              <a:lnSpc>
                <a:spcPct val="150000"/>
              </a:lnSpc>
              <a:buNone/>
            </a:pPr>
            <a:r>
              <a:rPr lang="en-US" sz="2200" b="0" dirty="0"/>
              <a:t> </a:t>
            </a:r>
            <a:r>
              <a:rPr lang="en-US" sz="2200" b="0" dirty="0" smtClean="0"/>
              <a:t>In </a:t>
            </a:r>
            <a:r>
              <a:rPr lang="en-US" sz="2200" b="0" dirty="0"/>
              <a:t>the above case, recovery should be done from the seller instead of the buyer, we can refer to the below mentioned press release. circular and high court </a:t>
            </a:r>
            <a:r>
              <a:rPr lang="en-US" sz="2200" b="0" dirty="0" smtClean="0"/>
              <a:t>judgments:</a:t>
            </a:r>
          </a:p>
          <a:p>
            <a:pPr algn="just">
              <a:lnSpc>
                <a:spcPct val="150000"/>
              </a:lnSpc>
            </a:pPr>
            <a:r>
              <a:rPr lang="en-US" sz="2200" b="0" dirty="0" smtClean="0"/>
              <a:t>As </a:t>
            </a:r>
            <a:r>
              <a:rPr lang="en-US" sz="2200" b="0" dirty="0"/>
              <a:t>per circular </a:t>
            </a:r>
            <a:r>
              <a:rPr lang="en-US" sz="2200" dirty="0"/>
              <a:t>No.123/42/2019-GST Dated 11th November, 2019</a:t>
            </a:r>
            <a:r>
              <a:rPr lang="en-US" sz="2200" b="0" dirty="0"/>
              <a:t> The restriction of rule 36(4) will be applicable only on the invoices /debit notes on which credit is availed after </a:t>
            </a:r>
            <a:r>
              <a:rPr lang="en-US" sz="2200" b="0" dirty="0" smtClean="0"/>
              <a:t>09.10.2019.</a:t>
            </a:r>
          </a:p>
          <a:p>
            <a:pPr algn="just">
              <a:lnSpc>
                <a:spcPct val="150000"/>
              </a:lnSpc>
            </a:pPr>
            <a:r>
              <a:rPr lang="en-US" sz="2200" dirty="0" smtClean="0"/>
              <a:t>Article </a:t>
            </a:r>
            <a:r>
              <a:rPr lang="en-US" sz="2200" dirty="0"/>
              <a:t>20(1) of the Constitution of </a:t>
            </a:r>
            <a:r>
              <a:rPr lang="en-US" sz="2200" dirty="0" smtClean="0"/>
              <a:t>India: </a:t>
            </a:r>
            <a:r>
              <a:rPr lang="en-US" sz="2200" b="0" dirty="0" smtClean="0"/>
              <a:t>No </a:t>
            </a:r>
            <a:r>
              <a:rPr lang="en-US" sz="2200" b="0" dirty="0"/>
              <a:t>person shall be convicted of any offence except for violation of a law in force at the time of the commission of the Act charged as an offence, nor be subjected to a penalty greater than that which might have been inflicted under the law in force at the time of the commission of the offence.</a:t>
            </a:r>
          </a:p>
          <a:p>
            <a:pPr algn="just"/>
            <a:endParaRPr lang="en-US" sz="2200" b="0" dirty="0"/>
          </a:p>
          <a:p>
            <a:pPr marL="0" indent="0" algn="just">
              <a:buNone/>
            </a:pPr>
            <a:endParaRPr lang="en-US" sz="2100" b="0" dirty="0"/>
          </a:p>
          <a:p>
            <a:pPr marL="0" indent="0" algn="just">
              <a:lnSpc>
                <a:spcPts val="3500"/>
              </a:lnSpc>
              <a:buNone/>
            </a:pPr>
            <a:endParaRPr lang="en-US" sz="2100" dirty="0" smtClean="0"/>
          </a:p>
          <a:p>
            <a:pPr algn="just">
              <a:lnSpc>
                <a:spcPct val="150000"/>
              </a:lnSpc>
            </a:pPr>
            <a:endParaRPr lang="hi-IN" sz="3200" b="0" dirty="0"/>
          </a:p>
        </p:txBody>
      </p:sp>
    </p:spTree>
    <p:extLst>
      <p:ext uri="{BB962C8B-B14F-4D97-AF65-F5344CB8AC3E}">
        <p14:creationId xmlns:p14="http://schemas.microsoft.com/office/powerpoint/2010/main" val="98782255"/>
      </p:ext>
    </p:extLst>
  </p:cSld>
  <p:clrMapOvr>
    <a:masterClrMapping/>
  </p:clrMapOvr>
  <p:transition>
    <p:pull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US" sz="3600" dirty="0" smtClean="0"/>
              <a:t>Question &amp; Answer</a:t>
            </a:r>
            <a:endParaRPr lang="en-US" sz="4000" dirty="0">
              <a:solidFill>
                <a:srgbClr val="FF0000"/>
              </a:solidFill>
            </a:endParaRPr>
          </a:p>
        </p:txBody>
      </p:sp>
      <p:sp>
        <p:nvSpPr>
          <p:cNvPr id="3" name="Content Placeholder 2"/>
          <p:cNvSpPr>
            <a:spLocks noGrp="1"/>
          </p:cNvSpPr>
          <p:nvPr>
            <p:ph idx="1"/>
          </p:nvPr>
        </p:nvSpPr>
        <p:spPr>
          <a:xfrm>
            <a:off x="154238" y="1013552"/>
            <a:ext cx="12404993" cy="8857562"/>
          </a:xfrm>
        </p:spPr>
        <p:txBody>
          <a:bodyPr>
            <a:normAutofit/>
          </a:bodyPr>
          <a:lstStyle/>
          <a:p>
            <a:pPr algn="just">
              <a:lnSpc>
                <a:spcPct val="200000"/>
              </a:lnSpc>
            </a:pPr>
            <a:r>
              <a:rPr lang="en-US" sz="2200" b="0" dirty="0"/>
              <a:t>Vide the press release issued by the </a:t>
            </a:r>
            <a:r>
              <a:rPr lang="en-US" sz="2200" b="0" dirty="0">
                <a:hlinkClick r:id="rId2"/>
              </a:rPr>
              <a:t>Central Board of GST council on 4.5.2018</a:t>
            </a:r>
            <a:r>
              <a:rPr lang="en-US" sz="2200" b="0" dirty="0"/>
              <a:t>, it has been mentioned that there shall not be any automatic reversal of input tax credit from the buyer on non­payment of tax by the seller. In case of default in payment of tax by the seller, recovery shall be made from the seller. However, reversal of credit from buyer shall also be an option available with the revenue authorities to address exceptional situations like missing dealer, closure of business by the supplier or the supplier not having adequate assets etc.</a:t>
            </a:r>
          </a:p>
          <a:p>
            <a:pPr algn="just">
              <a:lnSpc>
                <a:spcPct val="200000"/>
              </a:lnSpc>
            </a:pPr>
            <a:endParaRPr lang="en-US" sz="2100" b="0" dirty="0"/>
          </a:p>
          <a:p>
            <a:pPr marL="0" indent="0" algn="just">
              <a:buNone/>
            </a:pPr>
            <a:endParaRPr lang="en-US" sz="2100" b="0" dirty="0"/>
          </a:p>
          <a:p>
            <a:pPr marL="0" indent="0" algn="just">
              <a:lnSpc>
                <a:spcPts val="3500"/>
              </a:lnSpc>
              <a:buNone/>
            </a:pPr>
            <a:endParaRPr lang="en-US" sz="2100" dirty="0" smtClean="0"/>
          </a:p>
          <a:p>
            <a:pPr algn="just">
              <a:lnSpc>
                <a:spcPct val="150000"/>
              </a:lnSpc>
            </a:pPr>
            <a:endParaRPr lang="hi-IN" sz="3200" b="0" dirty="0"/>
          </a:p>
        </p:txBody>
      </p:sp>
    </p:spTree>
    <p:extLst>
      <p:ext uri="{BB962C8B-B14F-4D97-AF65-F5344CB8AC3E}">
        <p14:creationId xmlns:p14="http://schemas.microsoft.com/office/powerpoint/2010/main" val="3721039157"/>
      </p:ext>
    </p:extLst>
  </p:cSld>
  <p:clrMapOvr>
    <a:masterClrMapping/>
  </p:clrMapOvr>
  <p:transition>
    <p:pull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US" sz="3600" dirty="0" smtClean="0"/>
              <a:t>Question &amp; Answer</a:t>
            </a:r>
            <a:endParaRPr lang="en-US" sz="4000" dirty="0">
              <a:solidFill>
                <a:srgbClr val="FF0000"/>
              </a:solidFill>
            </a:endParaRPr>
          </a:p>
        </p:txBody>
      </p:sp>
      <p:sp>
        <p:nvSpPr>
          <p:cNvPr id="3" name="Content Placeholder 2"/>
          <p:cNvSpPr>
            <a:spLocks noGrp="1"/>
          </p:cNvSpPr>
          <p:nvPr>
            <p:ph idx="1"/>
          </p:nvPr>
        </p:nvSpPr>
        <p:spPr>
          <a:xfrm>
            <a:off x="146922" y="1013552"/>
            <a:ext cx="12404993" cy="8857562"/>
          </a:xfrm>
        </p:spPr>
        <p:txBody>
          <a:bodyPr>
            <a:normAutofit/>
          </a:bodyPr>
          <a:lstStyle/>
          <a:p>
            <a:pPr algn="just"/>
            <a:endParaRPr lang="en-US" sz="2100" b="0" dirty="0" smtClean="0"/>
          </a:p>
          <a:p>
            <a:pPr algn="just">
              <a:lnSpc>
                <a:spcPct val="150000"/>
              </a:lnSpc>
            </a:pPr>
            <a:r>
              <a:rPr lang="en-US" sz="2200" b="0" dirty="0" smtClean="0"/>
              <a:t>Madras </a:t>
            </a:r>
            <a:r>
              <a:rPr lang="en-US" sz="2200" b="0" dirty="0"/>
              <a:t>High court in case of </a:t>
            </a:r>
            <a:r>
              <a:rPr lang="en-US" sz="2200" b="0" dirty="0" err="1"/>
              <a:t>D.y</a:t>
            </a:r>
            <a:r>
              <a:rPr lang="en-US" sz="2200" b="0" dirty="0"/>
              <a:t>. </a:t>
            </a:r>
            <a:r>
              <a:rPr lang="en-US" sz="2200" b="0" dirty="0" err="1"/>
              <a:t>Beathel</a:t>
            </a:r>
            <a:r>
              <a:rPr lang="en-US" sz="2200" b="0" dirty="0"/>
              <a:t> Enterprises </a:t>
            </a:r>
            <a:r>
              <a:rPr lang="en-US" sz="2200" b="0" dirty="0" err="1"/>
              <a:t>vs</a:t>
            </a:r>
            <a:r>
              <a:rPr lang="en-US" sz="2200" b="0" dirty="0"/>
              <a:t> The State Tax Officer (</a:t>
            </a:r>
            <a:r>
              <a:rPr lang="en-US" sz="2200" b="0" dirty="0">
                <a:hlinkClick r:id="rId2"/>
              </a:rPr>
              <a:t>[2021] 33 TAXLOK.COM 130 (Madras)</a:t>
            </a:r>
            <a:r>
              <a:rPr lang="en-US" sz="2200" b="0" dirty="0"/>
              <a:t>) has been held that if the default is made by non-payment of tax by the seller, the recovery shall be made from the seller, and only in exceptional circumstances, it can be from the recipient.</a:t>
            </a:r>
          </a:p>
          <a:p>
            <a:pPr marL="0" indent="0" algn="just">
              <a:lnSpc>
                <a:spcPct val="150000"/>
              </a:lnSpc>
              <a:buNone/>
            </a:pPr>
            <a:r>
              <a:rPr lang="en-US" sz="2200" b="0" dirty="0"/>
              <a:t> </a:t>
            </a:r>
            <a:r>
              <a:rPr lang="en-US" sz="2200" b="0" dirty="0" smtClean="0"/>
              <a:t>     Therefore </a:t>
            </a:r>
            <a:r>
              <a:rPr lang="en-US" sz="2200" b="0" dirty="0"/>
              <a:t>department shall recover amount from seller of goods instead of buyer and there shall not </a:t>
            </a:r>
            <a:r>
              <a:rPr lang="en-US" sz="2200" b="0" dirty="0" smtClean="0"/>
              <a:t>be</a:t>
            </a:r>
          </a:p>
          <a:p>
            <a:pPr marL="0" indent="0" algn="just">
              <a:lnSpc>
                <a:spcPct val="150000"/>
              </a:lnSpc>
              <a:buNone/>
            </a:pPr>
            <a:r>
              <a:rPr lang="en-US" sz="2200" b="0" dirty="0" smtClean="0"/>
              <a:t>      any </a:t>
            </a:r>
            <a:r>
              <a:rPr lang="en-US" sz="2200" b="0" dirty="0"/>
              <a:t>automatic reversal of input tax credit from the buyer. </a:t>
            </a:r>
          </a:p>
          <a:p>
            <a:pPr marL="0" indent="0" algn="just">
              <a:lnSpc>
                <a:spcPct val="150000"/>
              </a:lnSpc>
              <a:buNone/>
            </a:pPr>
            <a:endParaRPr lang="en-US" sz="2200" b="0" dirty="0"/>
          </a:p>
          <a:p>
            <a:pPr algn="just">
              <a:lnSpc>
                <a:spcPct val="150000"/>
              </a:lnSpc>
            </a:pPr>
            <a:r>
              <a:rPr lang="en-US" sz="2200" b="0" dirty="0" smtClean="0"/>
              <a:t>Delhi </a:t>
            </a:r>
            <a:r>
              <a:rPr lang="en-US" sz="2200" b="0" dirty="0"/>
              <a:t>High Court has issued notice to union of India that ITC should not be restricted Just because supplier has not filed his return in matter of </a:t>
            </a:r>
            <a:r>
              <a:rPr lang="en-US" sz="2200" dirty="0"/>
              <a:t>Bharti </a:t>
            </a:r>
            <a:r>
              <a:rPr lang="en-US" sz="2200" dirty="0" err="1"/>
              <a:t>Telemedia</a:t>
            </a:r>
            <a:r>
              <a:rPr lang="en-US" sz="2200" dirty="0"/>
              <a:t> Ltd </a:t>
            </a:r>
            <a:r>
              <a:rPr lang="en-US" sz="2200" dirty="0" err="1"/>
              <a:t>vs</a:t>
            </a:r>
            <a:r>
              <a:rPr lang="en-US" sz="2200" dirty="0"/>
              <a:t> Union of India dated 29.05.2019. Citation of such judgment is [2019] 12 TUD Online 059 (Delhi</a:t>
            </a:r>
            <a:r>
              <a:rPr lang="en-US" sz="2200" dirty="0" smtClean="0"/>
              <a:t>).</a:t>
            </a:r>
          </a:p>
          <a:p>
            <a:pPr algn="just"/>
            <a:endParaRPr lang="en-IN" sz="2100" b="0" dirty="0"/>
          </a:p>
          <a:p>
            <a:pPr algn="just"/>
            <a:endParaRPr lang="en-US" sz="2100" b="0" dirty="0" smtClean="0"/>
          </a:p>
          <a:p>
            <a:pPr marL="0" indent="0" algn="just">
              <a:buNone/>
            </a:pPr>
            <a:endParaRPr lang="en-US" sz="2100" b="0" dirty="0"/>
          </a:p>
          <a:p>
            <a:pPr marL="0" indent="0" algn="just">
              <a:buNone/>
            </a:pPr>
            <a:r>
              <a:rPr lang="en-US" sz="2100" b="0" dirty="0" smtClean="0"/>
              <a:t>. </a:t>
            </a:r>
          </a:p>
          <a:p>
            <a:pPr marL="0" indent="0" algn="just">
              <a:buNone/>
            </a:pPr>
            <a:endParaRPr lang="en-US" sz="2100" b="0" dirty="0"/>
          </a:p>
          <a:p>
            <a:pPr marL="0" indent="0" algn="just">
              <a:lnSpc>
                <a:spcPts val="3500"/>
              </a:lnSpc>
              <a:buNone/>
            </a:pPr>
            <a:endParaRPr lang="en-US" sz="2100" dirty="0" smtClean="0"/>
          </a:p>
          <a:p>
            <a:pPr algn="just">
              <a:lnSpc>
                <a:spcPct val="150000"/>
              </a:lnSpc>
            </a:pPr>
            <a:endParaRPr lang="hi-IN" sz="3200" b="0" dirty="0"/>
          </a:p>
        </p:txBody>
      </p:sp>
    </p:spTree>
    <p:extLst>
      <p:ext uri="{BB962C8B-B14F-4D97-AF65-F5344CB8AC3E}">
        <p14:creationId xmlns:p14="http://schemas.microsoft.com/office/powerpoint/2010/main" val="2362042099"/>
      </p:ext>
    </p:extLst>
  </p:cSld>
  <p:clrMapOvr>
    <a:masterClrMapping/>
  </p:clrMapOvr>
  <p:transition>
    <p:pull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2746036" cy="914400"/>
          </a:xfrm>
        </p:spPr>
        <p:txBody>
          <a:bodyPr vert="horz" lIns="91440" tIns="45720" rIns="91440" bIns="45720" rtlCol="0" anchor="t">
            <a:normAutofit/>
          </a:bodyPr>
          <a:lstStyle/>
          <a:p>
            <a:r>
              <a:rPr lang="en-US" sz="3600" dirty="0" smtClean="0"/>
              <a:t>Question &amp; Answer</a:t>
            </a:r>
            <a:endParaRPr lang="en-US" sz="4000" dirty="0">
              <a:solidFill>
                <a:srgbClr val="FF0000"/>
              </a:solidFill>
            </a:endParaRPr>
          </a:p>
        </p:txBody>
      </p:sp>
      <p:sp>
        <p:nvSpPr>
          <p:cNvPr id="3" name="Content Placeholder 2"/>
          <p:cNvSpPr>
            <a:spLocks noGrp="1"/>
          </p:cNvSpPr>
          <p:nvPr>
            <p:ph idx="1"/>
          </p:nvPr>
        </p:nvSpPr>
        <p:spPr>
          <a:xfrm>
            <a:off x="154238" y="1013552"/>
            <a:ext cx="12404993" cy="8857562"/>
          </a:xfrm>
        </p:spPr>
        <p:txBody>
          <a:bodyPr>
            <a:normAutofit/>
          </a:bodyPr>
          <a:lstStyle/>
          <a:p>
            <a:pPr marL="0" indent="0" algn="just">
              <a:lnSpc>
                <a:spcPct val="150000"/>
              </a:lnSpc>
              <a:buNone/>
            </a:pPr>
            <a:r>
              <a:rPr lang="en-US" sz="2400" dirty="0" smtClean="0"/>
              <a:t>4. </a:t>
            </a:r>
            <a:r>
              <a:rPr lang="en-US" sz="2400" dirty="0"/>
              <a:t>A taxpayer received ASMT-10 from department for ITC </a:t>
            </a:r>
            <a:r>
              <a:rPr lang="en-US" sz="2400" dirty="0" smtClean="0"/>
              <a:t>reversal. He claimed </a:t>
            </a:r>
            <a:r>
              <a:rPr lang="en-US" sz="2400" dirty="0"/>
              <a:t>ITC in return which has submitted on time but supplier </a:t>
            </a:r>
            <a:r>
              <a:rPr lang="en-US" sz="2400" dirty="0" smtClean="0"/>
              <a:t>filed </a:t>
            </a:r>
            <a:r>
              <a:rPr lang="en-US" sz="2400" dirty="0"/>
              <a:t>GSTR-1 after due date of next year </a:t>
            </a:r>
            <a:r>
              <a:rPr lang="en-US" sz="2400" dirty="0" smtClean="0"/>
              <a:t>September return.</a:t>
            </a:r>
          </a:p>
          <a:p>
            <a:pPr marL="0" indent="0" algn="just">
              <a:buNone/>
            </a:pPr>
            <a:r>
              <a:rPr lang="en-US" sz="2400" b="0" dirty="0" smtClean="0"/>
              <a:t>Reply</a:t>
            </a:r>
            <a:r>
              <a:rPr lang="en-US" sz="2400" b="0" dirty="0"/>
              <a:t>: Under </a:t>
            </a:r>
            <a:r>
              <a:rPr lang="en-US" sz="2400" dirty="0">
                <a:hlinkClick r:id="rId2"/>
              </a:rPr>
              <a:t>section 16(4)</a:t>
            </a:r>
            <a:r>
              <a:rPr lang="en-US" sz="2400" b="0" dirty="0"/>
              <a:t> a registered person shall not be entitled to take input tax credit in respect of any invoice or debit note for supply of goods or services or both after the due date of furnishing of the return under </a:t>
            </a:r>
            <a:r>
              <a:rPr lang="en-US" sz="2400" dirty="0">
                <a:hlinkClick r:id="rId3"/>
              </a:rPr>
              <a:t>section 39</a:t>
            </a:r>
            <a:r>
              <a:rPr lang="en-US" sz="2400" b="0" dirty="0"/>
              <a:t> for the month of September following the end of financial year to which such invoice or </a:t>
            </a:r>
            <a:r>
              <a:rPr lang="en-US" sz="2400" dirty="0"/>
              <a:t>4</a:t>
            </a:r>
            <a:r>
              <a:rPr lang="en-US" sz="2400" b="0" dirty="0"/>
              <a:t>[***] debit note pertains or furnishing of the relevant annual return, whichever is earlier. </a:t>
            </a:r>
            <a:endParaRPr lang="en-US" sz="2400" b="0" dirty="0" smtClean="0"/>
          </a:p>
          <a:p>
            <a:pPr marL="0" indent="0" algn="just">
              <a:buNone/>
            </a:pPr>
            <a:endParaRPr lang="en-US" sz="2400" b="0" dirty="0" smtClean="0"/>
          </a:p>
          <a:p>
            <a:pPr marL="0" indent="0" algn="just">
              <a:buNone/>
            </a:pPr>
            <a:r>
              <a:rPr lang="en-US" sz="2400" b="0" dirty="0" smtClean="0"/>
              <a:t>Therefore</a:t>
            </a:r>
            <a:r>
              <a:rPr lang="en-US" sz="2400" b="0" dirty="0"/>
              <a:t>, you are eligible to claim ITC if you have claimed it in accordance to </a:t>
            </a:r>
            <a:r>
              <a:rPr lang="en-US" sz="2400" dirty="0">
                <a:hlinkClick r:id="rId2"/>
              </a:rPr>
              <a:t>sec 16(4</a:t>
            </a:r>
            <a:r>
              <a:rPr lang="en-US" sz="2400" dirty="0" smtClean="0">
                <a:hlinkClick r:id="rId2"/>
              </a:rPr>
              <a:t>)</a:t>
            </a:r>
            <a:r>
              <a:rPr lang="en-US" sz="2400" b="0" dirty="0" smtClean="0"/>
              <a:t>.If   supplier has filed </a:t>
            </a:r>
            <a:r>
              <a:rPr lang="en-US" sz="2400" dirty="0" smtClean="0">
                <a:hlinkClick r:id="rId4"/>
              </a:rPr>
              <a:t>GSTR-1</a:t>
            </a:r>
            <a:r>
              <a:rPr lang="en-US" sz="2400" b="0" dirty="0" smtClean="0"/>
              <a:t> after due date it will not effect your right to claim the same.</a:t>
            </a:r>
          </a:p>
          <a:p>
            <a:pPr marL="0" indent="0" algn="just">
              <a:buNone/>
            </a:pPr>
            <a:r>
              <a:rPr lang="en-US" sz="2100" b="0" dirty="0"/>
              <a:t> </a:t>
            </a:r>
          </a:p>
          <a:p>
            <a:pPr marL="0" indent="0" algn="just">
              <a:buNone/>
            </a:pPr>
            <a:endParaRPr lang="en-US" sz="2100" b="0" dirty="0"/>
          </a:p>
          <a:p>
            <a:pPr marL="0" indent="0" algn="just">
              <a:lnSpc>
                <a:spcPts val="3500"/>
              </a:lnSpc>
              <a:buNone/>
            </a:pPr>
            <a:endParaRPr lang="en-US" sz="2100" dirty="0" smtClean="0"/>
          </a:p>
          <a:p>
            <a:pPr algn="just">
              <a:lnSpc>
                <a:spcPct val="150000"/>
              </a:lnSpc>
            </a:pPr>
            <a:endParaRPr lang="hi-IN" sz="3200" b="0" dirty="0"/>
          </a:p>
        </p:txBody>
      </p:sp>
    </p:spTree>
    <p:extLst>
      <p:ext uri="{BB962C8B-B14F-4D97-AF65-F5344CB8AC3E}">
        <p14:creationId xmlns:p14="http://schemas.microsoft.com/office/powerpoint/2010/main" val="965183694"/>
      </p:ext>
    </p:extLst>
  </p:cSld>
  <p:clrMapOvr>
    <a:masterClrMapping/>
  </p:clrMapOvr>
  <p:transition>
    <p:pull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091674" y="1596390"/>
            <a:ext cx="2336774" cy="4124325"/>
          </a:xfrm>
          <a:custGeom>
            <a:avLst/>
            <a:gdLst/>
            <a:ahLst/>
            <a:cxnLst/>
            <a:rect l="l" t="t" r="r" b="b"/>
            <a:pathLst>
              <a:path w="1676400" h="4124325">
                <a:moveTo>
                  <a:pt x="0" y="279400"/>
                </a:moveTo>
                <a:lnTo>
                  <a:pt x="3656" y="234080"/>
                </a:lnTo>
                <a:lnTo>
                  <a:pt x="14244" y="191089"/>
                </a:lnTo>
                <a:lnTo>
                  <a:pt x="31186" y="151001"/>
                </a:lnTo>
                <a:lnTo>
                  <a:pt x="53908" y="114391"/>
                </a:lnTo>
                <a:lnTo>
                  <a:pt x="81835" y="81835"/>
                </a:lnTo>
                <a:lnTo>
                  <a:pt x="114391" y="53908"/>
                </a:lnTo>
                <a:lnTo>
                  <a:pt x="151001" y="31186"/>
                </a:lnTo>
                <a:lnTo>
                  <a:pt x="191089" y="14244"/>
                </a:lnTo>
                <a:lnTo>
                  <a:pt x="234080" y="3656"/>
                </a:lnTo>
                <a:lnTo>
                  <a:pt x="279400" y="0"/>
                </a:lnTo>
                <a:lnTo>
                  <a:pt x="1397000" y="0"/>
                </a:lnTo>
                <a:lnTo>
                  <a:pt x="1442319" y="3656"/>
                </a:lnTo>
                <a:lnTo>
                  <a:pt x="1485310" y="14244"/>
                </a:lnTo>
                <a:lnTo>
                  <a:pt x="1525398" y="31186"/>
                </a:lnTo>
                <a:lnTo>
                  <a:pt x="1562008" y="53908"/>
                </a:lnTo>
                <a:lnTo>
                  <a:pt x="1594564" y="81835"/>
                </a:lnTo>
                <a:lnTo>
                  <a:pt x="1622491" y="114391"/>
                </a:lnTo>
                <a:lnTo>
                  <a:pt x="1645213" y="151001"/>
                </a:lnTo>
                <a:lnTo>
                  <a:pt x="1662155" y="191089"/>
                </a:lnTo>
                <a:lnTo>
                  <a:pt x="1672743" y="234080"/>
                </a:lnTo>
                <a:lnTo>
                  <a:pt x="1676400" y="279400"/>
                </a:lnTo>
                <a:lnTo>
                  <a:pt x="1676400" y="3844544"/>
                </a:lnTo>
                <a:lnTo>
                  <a:pt x="1672743" y="3889863"/>
                </a:lnTo>
                <a:lnTo>
                  <a:pt x="1662155" y="3932854"/>
                </a:lnTo>
                <a:lnTo>
                  <a:pt x="1645213" y="3972942"/>
                </a:lnTo>
                <a:lnTo>
                  <a:pt x="1622491" y="4009552"/>
                </a:lnTo>
                <a:lnTo>
                  <a:pt x="1594564" y="4042108"/>
                </a:lnTo>
                <a:lnTo>
                  <a:pt x="1562008" y="4070035"/>
                </a:lnTo>
                <a:lnTo>
                  <a:pt x="1525398" y="4092757"/>
                </a:lnTo>
                <a:lnTo>
                  <a:pt x="1485310" y="4109699"/>
                </a:lnTo>
                <a:lnTo>
                  <a:pt x="1442319" y="4120287"/>
                </a:lnTo>
                <a:lnTo>
                  <a:pt x="1397000" y="4123944"/>
                </a:lnTo>
                <a:lnTo>
                  <a:pt x="279400" y="4123944"/>
                </a:lnTo>
                <a:lnTo>
                  <a:pt x="234080" y="4120287"/>
                </a:lnTo>
                <a:lnTo>
                  <a:pt x="191089" y="4109699"/>
                </a:lnTo>
                <a:lnTo>
                  <a:pt x="151001" y="4092757"/>
                </a:lnTo>
                <a:lnTo>
                  <a:pt x="114391" y="4070035"/>
                </a:lnTo>
                <a:lnTo>
                  <a:pt x="81835" y="4042108"/>
                </a:lnTo>
                <a:lnTo>
                  <a:pt x="53908" y="4009552"/>
                </a:lnTo>
                <a:lnTo>
                  <a:pt x="31186" y="3972942"/>
                </a:lnTo>
                <a:lnTo>
                  <a:pt x="14244" y="3932854"/>
                </a:lnTo>
                <a:lnTo>
                  <a:pt x="3656" y="3889863"/>
                </a:lnTo>
                <a:lnTo>
                  <a:pt x="0" y="3844544"/>
                </a:lnTo>
                <a:lnTo>
                  <a:pt x="0" y="279400"/>
                </a:lnTo>
                <a:close/>
              </a:path>
            </a:pathLst>
          </a:custGeom>
          <a:ln w="25908">
            <a:solidFill>
              <a:srgbClr val="4F81BC"/>
            </a:solidFill>
          </a:ln>
        </p:spPr>
        <p:txBody>
          <a:bodyPr wrap="square" lIns="0" tIns="0" rIns="0" bIns="0" rtlCol="0"/>
          <a:lstStyle/>
          <a:p>
            <a:endParaRPr/>
          </a:p>
        </p:txBody>
      </p:sp>
      <p:sp>
        <p:nvSpPr>
          <p:cNvPr id="3" name="object 3"/>
          <p:cNvSpPr txBox="1">
            <a:spLocks noGrp="1"/>
          </p:cNvSpPr>
          <p:nvPr>
            <p:ph type="title"/>
          </p:nvPr>
        </p:nvSpPr>
        <p:spPr>
          <a:xfrm>
            <a:off x="294575" y="113696"/>
            <a:ext cx="12157419" cy="1335622"/>
          </a:xfrm>
          <a:prstGeom prst="rect">
            <a:avLst/>
          </a:prstGeom>
        </p:spPr>
        <p:txBody>
          <a:bodyPr vert="horz" wrap="square" lIns="0" tIns="12065" rIns="0" bIns="0" rtlCol="0">
            <a:spAutoFit/>
          </a:bodyPr>
          <a:lstStyle/>
          <a:p>
            <a:pPr algn="ctr">
              <a:lnSpc>
                <a:spcPct val="100000"/>
              </a:lnSpc>
              <a:spcBef>
                <a:spcPts val="95"/>
              </a:spcBef>
            </a:pPr>
            <a:r>
              <a:rPr sz="4300" spc="-5" dirty="0"/>
              <a:t>R</a:t>
            </a:r>
            <a:r>
              <a:rPr sz="3450" spc="-5" dirty="0"/>
              <a:t>EASONS </a:t>
            </a:r>
            <a:r>
              <a:rPr sz="4300" spc="-10" dirty="0"/>
              <a:t>O</a:t>
            </a:r>
            <a:r>
              <a:rPr sz="3450" spc="-10" dirty="0"/>
              <a:t>THER </a:t>
            </a:r>
            <a:r>
              <a:rPr sz="4300" spc="-10" dirty="0"/>
              <a:t>T</a:t>
            </a:r>
            <a:r>
              <a:rPr sz="3450" spc="-10" dirty="0"/>
              <a:t>HAN </a:t>
            </a:r>
            <a:r>
              <a:rPr sz="4300" spc="-10" dirty="0"/>
              <a:t>F</a:t>
            </a:r>
            <a:r>
              <a:rPr sz="3450" spc="-10" dirty="0"/>
              <a:t>RAUD</a:t>
            </a:r>
            <a:r>
              <a:rPr sz="4300" spc="-10" dirty="0"/>
              <a:t>,</a:t>
            </a:r>
            <a:r>
              <a:rPr sz="4300" spc="455" dirty="0"/>
              <a:t> </a:t>
            </a:r>
            <a:r>
              <a:rPr sz="3450" spc="-10" dirty="0"/>
              <a:t>ETC</a:t>
            </a:r>
            <a:r>
              <a:rPr sz="4300" spc="-10" dirty="0"/>
              <a:t>.</a:t>
            </a:r>
            <a:endParaRPr sz="4300"/>
          </a:p>
          <a:p>
            <a:pPr algn="ctr">
              <a:lnSpc>
                <a:spcPct val="100000"/>
              </a:lnSpc>
              <a:spcBef>
                <a:spcPts val="5"/>
              </a:spcBef>
              <a:tabLst>
                <a:tab pos="2873375" algn="l"/>
                <a:tab pos="8695690" algn="l"/>
              </a:tabLst>
            </a:pPr>
            <a:r>
              <a:rPr sz="4300" u="sng" spc="-5" dirty="0">
                <a:uFill>
                  <a:solidFill>
                    <a:srgbClr val="497DBA"/>
                  </a:solidFill>
                </a:uFill>
              </a:rPr>
              <a:t> 	</a:t>
            </a:r>
            <a:r>
              <a:rPr sz="4300" u="sng" spc="-10" dirty="0">
                <a:uFill>
                  <a:solidFill>
                    <a:srgbClr val="497DBA"/>
                  </a:solidFill>
                </a:uFill>
              </a:rPr>
              <a:t>(S</a:t>
            </a:r>
            <a:r>
              <a:rPr sz="3450" u="sng" spc="-10" dirty="0">
                <a:uFill>
                  <a:solidFill>
                    <a:srgbClr val="497DBA"/>
                  </a:solidFill>
                </a:uFill>
              </a:rPr>
              <a:t>ECTION</a:t>
            </a:r>
            <a:r>
              <a:rPr sz="3450" u="sng" spc="130" dirty="0">
                <a:uFill>
                  <a:solidFill>
                    <a:srgbClr val="497DBA"/>
                  </a:solidFill>
                </a:uFill>
              </a:rPr>
              <a:t> </a:t>
            </a:r>
            <a:r>
              <a:rPr sz="4300" u="sng" spc="-5" dirty="0">
                <a:uFill>
                  <a:solidFill>
                    <a:srgbClr val="497DBA"/>
                  </a:solidFill>
                </a:uFill>
              </a:rPr>
              <a:t>73)	</a:t>
            </a:r>
            <a:endParaRPr sz="4300"/>
          </a:p>
        </p:txBody>
      </p:sp>
      <p:sp>
        <p:nvSpPr>
          <p:cNvPr id="4" name="object 4"/>
          <p:cNvSpPr txBox="1"/>
          <p:nvPr/>
        </p:nvSpPr>
        <p:spPr>
          <a:xfrm>
            <a:off x="10318981" y="1696340"/>
            <a:ext cx="1882696" cy="4042132"/>
          </a:xfrm>
          <a:prstGeom prst="rect">
            <a:avLst/>
          </a:prstGeom>
        </p:spPr>
        <p:txBody>
          <a:bodyPr vert="horz" wrap="square" lIns="0" tIns="12700" rIns="0" bIns="0" rtlCol="0">
            <a:spAutoFit/>
          </a:bodyPr>
          <a:lstStyle/>
          <a:p>
            <a:pPr marL="12700" marR="5080" indent="-1270" algn="just">
              <a:lnSpc>
                <a:spcPct val="150000"/>
              </a:lnSpc>
              <a:spcBef>
                <a:spcPts val="100"/>
              </a:spcBef>
            </a:pPr>
            <a:r>
              <a:rPr sz="1800" spc="-10" dirty="0">
                <a:latin typeface="Calibri"/>
                <a:cs typeface="Calibri"/>
              </a:rPr>
              <a:t>Proper Officer  </a:t>
            </a:r>
            <a:r>
              <a:rPr sz="1800" dirty="0">
                <a:latin typeface="Calibri"/>
                <a:cs typeface="Calibri"/>
              </a:rPr>
              <a:t>shall </a:t>
            </a:r>
            <a:r>
              <a:rPr sz="1800" spc="-5" dirty="0">
                <a:latin typeface="Calibri"/>
                <a:cs typeface="Calibri"/>
              </a:rPr>
              <a:t>serve  </a:t>
            </a:r>
            <a:r>
              <a:rPr sz="1800" spc="-10" dirty="0">
                <a:latin typeface="Calibri"/>
                <a:cs typeface="Calibri"/>
              </a:rPr>
              <a:t>notice to  </a:t>
            </a:r>
            <a:r>
              <a:rPr sz="1800" spc="-5" dirty="0">
                <a:latin typeface="Calibri"/>
                <a:cs typeface="Calibri"/>
              </a:rPr>
              <a:t>show cause</a:t>
            </a:r>
            <a:r>
              <a:rPr sz="1800" spc="-70" dirty="0">
                <a:latin typeface="Calibri"/>
                <a:cs typeface="Calibri"/>
              </a:rPr>
              <a:t> </a:t>
            </a:r>
            <a:r>
              <a:rPr sz="1800" dirty="0">
                <a:latin typeface="Calibri"/>
                <a:cs typeface="Calibri"/>
              </a:rPr>
              <a:t>as  </a:t>
            </a:r>
            <a:r>
              <a:rPr sz="1800" spc="-10" dirty="0">
                <a:latin typeface="Calibri"/>
                <a:cs typeface="Calibri"/>
              </a:rPr>
              <a:t>to </a:t>
            </a:r>
            <a:r>
              <a:rPr sz="1800" spc="-15" dirty="0">
                <a:latin typeface="Calibri"/>
                <a:cs typeface="Calibri"/>
              </a:rPr>
              <a:t>why </a:t>
            </a:r>
            <a:r>
              <a:rPr sz="1800" spc="-5" dirty="0">
                <a:latin typeface="Calibri"/>
                <a:cs typeface="Calibri"/>
              </a:rPr>
              <a:t>he  should not  </a:t>
            </a:r>
            <a:r>
              <a:rPr sz="1800" spc="-15">
                <a:latin typeface="Calibri"/>
                <a:cs typeface="Calibri"/>
              </a:rPr>
              <a:t>pay </a:t>
            </a:r>
            <a:r>
              <a:rPr sz="1800" smtClean="0">
                <a:latin typeface="Calibri"/>
                <a:cs typeface="Calibri"/>
              </a:rPr>
              <a:t>the</a:t>
            </a:r>
            <a:r>
              <a:rPr lang="en-US" sz="1800" dirty="0" smtClean="0">
                <a:latin typeface="Calibri"/>
                <a:cs typeface="Calibri"/>
              </a:rPr>
              <a:t> </a:t>
            </a:r>
            <a:r>
              <a:rPr lang="en-US" spc="-5" dirty="0" smtClean="0">
                <a:cs typeface="Calibri"/>
              </a:rPr>
              <a:t>amount of</a:t>
            </a:r>
            <a:r>
              <a:rPr lang="en-US" spc="-60" dirty="0" smtClean="0">
                <a:cs typeface="Calibri"/>
              </a:rPr>
              <a:t> </a:t>
            </a:r>
            <a:r>
              <a:rPr lang="en-US" spc="-15" dirty="0" smtClean="0">
                <a:cs typeface="Calibri"/>
              </a:rPr>
              <a:t>tax  </a:t>
            </a:r>
            <a:r>
              <a:rPr lang="en-US" dirty="0" smtClean="0">
                <a:cs typeface="Calibri"/>
              </a:rPr>
              <a:t>as </a:t>
            </a:r>
            <a:r>
              <a:rPr lang="en-US" spc="-5" dirty="0" smtClean="0">
                <a:cs typeface="Calibri"/>
              </a:rPr>
              <a:t>specified  </a:t>
            </a:r>
            <a:r>
              <a:rPr lang="en-US" dirty="0" smtClean="0">
                <a:cs typeface="Calibri"/>
              </a:rPr>
              <a:t>and the  </a:t>
            </a:r>
            <a:r>
              <a:rPr lang="en-US" spc="-5" dirty="0" smtClean="0">
                <a:cs typeface="Calibri"/>
              </a:rPr>
              <a:t>amount of  </a:t>
            </a:r>
            <a:r>
              <a:rPr lang="en-US" spc="-15" dirty="0" smtClean="0">
                <a:cs typeface="Calibri"/>
              </a:rPr>
              <a:t>interest </a:t>
            </a:r>
            <a:r>
              <a:rPr lang="en-US" dirty="0" smtClean="0">
                <a:cs typeface="Calibri"/>
              </a:rPr>
              <a:t>&amp;  </a:t>
            </a:r>
            <a:r>
              <a:rPr lang="en-US" spc="-5" dirty="0" smtClean="0">
                <a:cs typeface="Calibri"/>
              </a:rPr>
              <a:t>penalty </a:t>
            </a:r>
            <a:r>
              <a:rPr lang="en-US" dirty="0" smtClean="0">
                <a:cs typeface="Calibri"/>
              </a:rPr>
              <a:t>as  </a:t>
            </a:r>
            <a:r>
              <a:rPr lang="en-US" spc="-5" dirty="0" smtClean="0">
                <a:cs typeface="Calibri"/>
              </a:rPr>
              <a:t>applicable</a:t>
            </a:r>
            <a:endParaRPr lang="en-US" dirty="0" smtClean="0">
              <a:cs typeface="Calibri"/>
            </a:endParaRPr>
          </a:p>
          <a:p>
            <a:pPr marL="12700" marR="5080" indent="-1270" algn="ctr">
              <a:lnSpc>
                <a:spcPct val="100000"/>
              </a:lnSpc>
              <a:spcBef>
                <a:spcPts val="100"/>
              </a:spcBef>
            </a:pPr>
            <a:endParaRPr sz="1800">
              <a:latin typeface="Calibri"/>
              <a:cs typeface="Calibri"/>
            </a:endParaRPr>
          </a:p>
        </p:txBody>
      </p:sp>
      <p:sp>
        <p:nvSpPr>
          <p:cNvPr id="6" name="object 6"/>
          <p:cNvSpPr/>
          <p:nvPr/>
        </p:nvSpPr>
        <p:spPr>
          <a:xfrm>
            <a:off x="5630561" y="1880616"/>
            <a:ext cx="2867859" cy="1957070"/>
          </a:xfrm>
          <a:custGeom>
            <a:avLst/>
            <a:gdLst/>
            <a:ahLst/>
            <a:cxnLst/>
            <a:rect l="l" t="t" r="r" b="b"/>
            <a:pathLst>
              <a:path w="2057400" h="1957070">
                <a:moveTo>
                  <a:pt x="1979676" y="1879092"/>
                </a:moveTo>
                <a:lnTo>
                  <a:pt x="1979676" y="1956816"/>
                </a:lnTo>
                <a:lnTo>
                  <a:pt x="2031491" y="1930908"/>
                </a:lnTo>
                <a:lnTo>
                  <a:pt x="1992629" y="1930908"/>
                </a:lnTo>
                <a:lnTo>
                  <a:pt x="1992629" y="1905000"/>
                </a:lnTo>
                <a:lnTo>
                  <a:pt x="2031492" y="1905000"/>
                </a:lnTo>
                <a:lnTo>
                  <a:pt x="1979676" y="1879092"/>
                </a:lnTo>
                <a:close/>
              </a:path>
              <a:path w="2057400" h="1957070">
                <a:moveTo>
                  <a:pt x="432435" y="12954"/>
                </a:moveTo>
                <a:lnTo>
                  <a:pt x="432435" y="1925066"/>
                </a:lnTo>
                <a:lnTo>
                  <a:pt x="438150" y="1930908"/>
                </a:lnTo>
                <a:lnTo>
                  <a:pt x="1979676" y="1930908"/>
                </a:lnTo>
                <a:lnTo>
                  <a:pt x="1979676" y="1917954"/>
                </a:lnTo>
                <a:lnTo>
                  <a:pt x="458342" y="1917954"/>
                </a:lnTo>
                <a:lnTo>
                  <a:pt x="445388" y="1905000"/>
                </a:lnTo>
                <a:lnTo>
                  <a:pt x="458342" y="1905000"/>
                </a:lnTo>
                <a:lnTo>
                  <a:pt x="458342" y="25908"/>
                </a:lnTo>
                <a:lnTo>
                  <a:pt x="445388" y="25908"/>
                </a:lnTo>
                <a:lnTo>
                  <a:pt x="432435" y="12954"/>
                </a:lnTo>
                <a:close/>
              </a:path>
              <a:path w="2057400" h="1957070">
                <a:moveTo>
                  <a:pt x="2031492" y="1905000"/>
                </a:moveTo>
                <a:lnTo>
                  <a:pt x="1992629" y="1905000"/>
                </a:lnTo>
                <a:lnTo>
                  <a:pt x="1992629" y="1930908"/>
                </a:lnTo>
                <a:lnTo>
                  <a:pt x="2031491" y="1930908"/>
                </a:lnTo>
                <a:lnTo>
                  <a:pt x="2057400" y="1917954"/>
                </a:lnTo>
                <a:lnTo>
                  <a:pt x="2031492" y="1905000"/>
                </a:lnTo>
                <a:close/>
              </a:path>
              <a:path w="2057400" h="1957070">
                <a:moveTo>
                  <a:pt x="458342" y="1905000"/>
                </a:moveTo>
                <a:lnTo>
                  <a:pt x="445388" y="1905000"/>
                </a:lnTo>
                <a:lnTo>
                  <a:pt x="458342" y="1917954"/>
                </a:lnTo>
                <a:lnTo>
                  <a:pt x="458342" y="1905000"/>
                </a:lnTo>
                <a:close/>
              </a:path>
              <a:path w="2057400" h="1957070">
                <a:moveTo>
                  <a:pt x="1979676" y="1905000"/>
                </a:moveTo>
                <a:lnTo>
                  <a:pt x="458342" y="1905000"/>
                </a:lnTo>
                <a:lnTo>
                  <a:pt x="458342" y="1917954"/>
                </a:lnTo>
                <a:lnTo>
                  <a:pt x="1979676" y="1917954"/>
                </a:lnTo>
                <a:lnTo>
                  <a:pt x="1979676" y="1905000"/>
                </a:lnTo>
                <a:close/>
              </a:path>
              <a:path w="2057400" h="1957070">
                <a:moveTo>
                  <a:pt x="452500" y="0"/>
                </a:moveTo>
                <a:lnTo>
                  <a:pt x="0" y="0"/>
                </a:lnTo>
                <a:lnTo>
                  <a:pt x="0" y="25908"/>
                </a:lnTo>
                <a:lnTo>
                  <a:pt x="432435" y="25908"/>
                </a:lnTo>
                <a:lnTo>
                  <a:pt x="432435" y="12954"/>
                </a:lnTo>
                <a:lnTo>
                  <a:pt x="458342" y="12954"/>
                </a:lnTo>
                <a:lnTo>
                  <a:pt x="458342" y="5842"/>
                </a:lnTo>
                <a:lnTo>
                  <a:pt x="452500" y="0"/>
                </a:lnTo>
                <a:close/>
              </a:path>
              <a:path w="2057400" h="1957070">
                <a:moveTo>
                  <a:pt x="458342" y="12954"/>
                </a:moveTo>
                <a:lnTo>
                  <a:pt x="432435" y="12954"/>
                </a:lnTo>
                <a:lnTo>
                  <a:pt x="445388" y="25908"/>
                </a:lnTo>
                <a:lnTo>
                  <a:pt x="458342" y="25908"/>
                </a:lnTo>
                <a:lnTo>
                  <a:pt x="458342" y="12954"/>
                </a:lnTo>
                <a:close/>
              </a:path>
            </a:pathLst>
          </a:custGeom>
          <a:solidFill>
            <a:srgbClr val="4F81BC"/>
          </a:solidFill>
        </p:spPr>
        <p:txBody>
          <a:bodyPr wrap="square" lIns="0" tIns="0" rIns="0" bIns="0" rtlCol="0"/>
          <a:lstStyle/>
          <a:p>
            <a:endParaRPr/>
          </a:p>
        </p:txBody>
      </p:sp>
      <p:sp>
        <p:nvSpPr>
          <p:cNvPr id="7" name="object 7"/>
          <p:cNvSpPr/>
          <p:nvPr/>
        </p:nvSpPr>
        <p:spPr>
          <a:xfrm>
            <a:off x="5630561" y="2833118"/>
            <a:ext cx="1699472" cy="1004569"/>
          </a:xfrm>
          <a:custGeom>
            <a:avLst/>
            <a:gdLst/>
            <a:ahLst/>
            <a:cxnLst/>
            <a:rect l="l" t="t" r="r" b="b"/>
            <a:pathLst>
              <a:path w="1219200" h="1004570">
                <a:moveTo>
                  <a:pt x="1141476" y="926592"/>
                </a:moveTo>
                <a:lnTo>
                  <a:pt x="1141476" y="1004316"/>
                </a:lnTo>
                <a:lnTo>
                  <a:pt x="1193291" y="978408"/>
                </a:lnTo>
                <a:lnTo>
                  <a:pt x="1154429" y="978408"/>
                </a:lnTo>
                <a:lnTo>
                  <a:pt x="1154429" y="952500"/>
                </a:lnTo>
                <a:lnTo>
                  <a:pt x="1193292" y="952500"/>
                </a:lnTo>
                <a:lnTo>
                  <a:pt x="1141476" y="926592"/>
                </a:lnTo>
                <a:close/>
              </a:path>
              <a:path w="1219200" h="1004570">
                <a:moveTo>
                  <a:pt x="423163" y="12954"/>
                </a:moveTo>
                <a:lnTo>
                  <a:pt x="423163" y="972566"/>
                </a:lnTo>
                <a:lnTo>
                  <a:pt x="429005" y="978408"/>
                </a:lnTo>
                <a:lnTo>
                  <a:pt x="1141476" y="978408"/>
                </a:lnTo>
                <a:lnTo>
                  <a:pt x="1141476" y="965454"/>
                </a:lnTo>
                <a:lnTo>
                  <a:pt x="449072" y="965454"/>
                </a:lnTo>
                <a:lnTo>
                  <a:pt x="436117" y="952500"/>
                </a:lnTo>
                <a:lnTo>
                  <a:pt x="449072" y="952500"/>
                </a:lnTo>
                <a:lnTo>
                  <a:pt x="449072" y="25908"/>
                </a:lnTo>
                <a:lnTo>
                  <a:pt x="436117" y="25908"/>
                </a:lnTo>
                <a:lnTo>
                  <a:pt x="423163" y="12954"/>
                </a:lnTo>
                <a:close/>
              </a:path>
              <a:path w="1219200" h="1004570">
                <a:moveTo>
                  <a:pt x="1193292" y="952500"/>
                </a:moveTo>
                <a:lnTo>
                  <a:pt x="1154429" y="952500"/>
                </a:lnTo>
                <a:lnTo>
                  <a:pt x="1154429" y="978408"/>
                </a:lnTo>
                <a:lnTo>
                  <a:pt x="1193291" y="978408"/>
                </a:lnTo>
                <a:lnTo>
                  <a:pt x="1219200" y="965454"/>
                </a:lnTo>
                <a:lnTo>
                  <a:pt x="1193292" y="952500"/>
                </a:lnTo>
                <a:close/>
              </a:path>
              <a:path w="1219200" h="1004570">
                <a:moveTo>
                  <a:pt x="449072" y="952500"/>
                </a:moveTo>
                <a:lnTo>
                  <a:pt x="436117" y="952500"/>
                </a:lnTo>
                <a:lnTo>
                  <a:pt x="449072" y="965454"/>
                </a:lnTo>
                <a:lnTo>
                  <a:pt x="449072" y="952500"/>
                </a:lnTo>
                <a:close/>
              </a:path>
              <a:path w="1219200" h="1004570">
                <a:moveTo>
                  <a:pt x="1141476" y="952500"/>
                </a:moveTo>
                <a:lnTo>
                  <a:pt x="449072" y="952500"/>
                </a:lnTo>
                <a:lnTo>
                  <a:pt x="449072" y="965454"/>
                </a:lnTo>
                <a:lnTo>
                  <a:pt x="1141476" y="965454"/>
                </a:lnTo>
                <a:lnTo>
                  <a:pt x="1141476" y="952500"/>
                </a:lnTo>
                <a:close/>
              </a:path>
              <a:path w="1219200" h="1004570">
                <a:moveTo>
                  <a:pt x="443357" y="0"/>
                </a:moveTo>
                <a:lnTo>
                  <a:pt x="0" y="0"/>
                </a:lnTo>
                <a:lnTo>
                  <a:pt x="0" y="25908"/>
                </a:lnTo>
                <a:lnTo>
                  <a:pt x="423163" y="25908"/>
                </a:lnTo>
                <a:lnTo>
                  <a:pt x="423163" y="12954"/>
                </a:lnTo>
                <a:lnTo>
                  <a:pt x="449072" y="12954"/>
                </a:lnTo>
                <a:lnTo>
                  <a:pt x="449072" y="5842"/>
                </a:lnTo>
                <a:lnTo>
                  <a:pt x="443357" y="0"/>
                </a:lnTo>
                <a:close/>
              </a:path>
              <a:path w="1219200" h="1004570">
                <a:moveTo>
                  <a:pt x="449072" y="12954"/>
                </a:moveTo>
                <a:lnTo>
                  <a:pt x="423163" y="12954"/>
                </a:lnTo>
                <a:lnTo>
                  <a:pt x="436117" y="25908"/>
                </a:lnTo>
                <a:lnTo>
                  <a:pt x="449072" y="25908"/>
                </a:lnTo>
                <a:lnTo>
                  <a:pt x="449072" y="12954"/>
                </a:lnTo>
                <a:close/>
              </a:path>
            </a:pathLst>
          </a:custGeom>
          <a:solidFill>
            <a:srgbClr val="4F81BC"/>
          </a:solidFill>
        </p:spPr>
        <p:txBody>
          <a:bodyPr wrap="square" lIns="0" tIns="0" rIns="0" bIns="0" rtlCol="0"/>
          <a:lstStyle/>
          <a:p>
            <a:endParaRPr/>
          </a:p>
        </p:txBody>
      </p:sp>
      <p:sp>
        <p:nvSpPr>
          <p:cNvPr id="8" name="object 8"/>
          <p:cNvSpPr/>
          <p:nvPr/>
        </p:nvSpPr>
        <p:spPr>
          <a:xfrm>
            <a:off x="5630562" y="3759709"/>
            <a:ext cx="1433929" cy="894715"/>
          </a:xfrm>
          <a:custGeom>
            <a:avLst/>
            <a:gdLst/>
            <a:ahLst/>
            <a:cxnLst/>
            <a:rect l="l" t="t" r="r" b="b"/>
            <a:pathLst>
              <a:path w="1028700" h="894714">
                <a:moveTo>
                  <a:pt x="438276" y="868426"/>
                </a:moveTo>
                <a:lnTo>
                  <a:pt x="0" y="868426"/>
                </a:lnTo>
                <a:lnTo>
                  <a:pt x="0" y="894334"/>
                </a:lnTo>
                <a:lnTo>
                  <a:pt x="458470" y="894334"/>
                </a:lnTo>
                <a:lnTo>
                  <a:pt x="464185" y="888492"/>
                </a:lnTo>
                <a:lnTo>
                  <a:pt x="464185" y="881380"/>
                </a:lnTo>
                <a:lnTo>
                  <a:pt x="438276" y="881380"/>
                </a:lnTo>
                <a:lnTo>
                  <a:pt x="438276" y="868426"/>
                </a:lnTo>
                <a:close/>
              </a:path>
              <a:path w="1028700" h="894714">
                <a:moveTo>
                  <a:pt x="950976" y="25908"/>
                </a:moveTo>
                <a:lnTo>
                  <a:pt x="444118" y="25908"/>
                </a:lnTo>
                <a:lnTo>
                  <a:pt x="438276" y="31750"/>
                </a:lnTo>
                <a:lnTo>
                  <a:pt x="438276" y="881380"/>
                </a:lnTo>
                <a:lnTo>
                  <a:pt x="451230" y="868426"/>
                </a:lnTo>
                <a:lnTo>
                  <a:pt x="464185" y="868426"/>
                </a:lnTo>
                <a:lnTo>
                  <a:pt x="464185" y="51816"/>
                </a:lnTo>
                <a:lnTo>
                  <a:pt x="451230" y="51816"/>
                </a:lnTo>
                <a:lnTo>
                  <a:pt x="464185" y="38862"/>
                </a:lnTo>
                <a:lnTo>
                  <a:pt x="950976" y="38862"/>
                </a:lnTo>
                <a:lnTo>
                  <a:pt x="950976" y="25908"/>
                </a:lnTo>
                <a:close/>
              </a:path>
              <a:path w="1028700" h="894714">
                <a:moveTo>
                  <a:pt x="464185" y="868426"/>
                </a:moveTo>
                <a:lnTo>
                  <a:pt x="451230" y="868426"/>
                </a:lnTo>
                <a:lnTo>
                  <a:pt x="438276" y="881380"/>
                </a:lnTo>
                <a:lnTo>
                  <a:pt x="464185" y="881380"/>
                </a:lnTo>
                <a:lnTo>
                  <a:pt x="464185" y="868426"/>
                </a:lnTo>
                <a:close/>
              </a:path>
              <a:path w="1028700" h="894714">
                <a:moveTo>
                  <a:pt x="950976" y="0"/>
                </a:moveTo>
                <a:lnTo>
                  <a:pt x="950976" y="77724"/>
                </a:lnTo>
                <a:lnTo>
                  <a:pt x="1002791" y="51816"/>
                </a:lnTo>
                <a:lnTo>
                  <a:pt x="963929" y="51816"/>
                </a:lnTo>
                <a:lnTo>
                  <a:pt x="963929" y="25908"/>
                </a:lnTo>
                <a:lnTo>
                  <a:pt x="1002792" y="25908"/>
                </a:lnTo>
                <a:lnTo>
                  <a:pt x="950976" y="0"/>
                </a:lnTo>
                <a:close/>
              </a:path>
              <a:path w="1028700" h="894714">
                <a:moveTo>
                  <a:pt x="464185" y="38862"/>
                </a:moveTo>
                <a:lnTo>
                  <a:pt x="451230" y="51816"/>
                </a:lnTo>
                <a:lnTo>
                  <a:pt x="464185" y="51816"/>
                </a:lnTo>
                <a:lnTo>
                  <a:pt x="464185" y="38862"/>
                </a:lnTo>
                <a:close/>
              </a:path>
              <a:path w="1028700" h="894714">
                <a:moveTo>
                  <a:pt x="950976" y="38862"/>
                </a:moveTo>
                <a:lnTo>
                  <a:pt x="464185" y="38862"/>
                </a:lnTo>
                <a:lnTo>
                  <a:pt x="464185" y="51816"/>
                </a:lnTo>
                <a:lnTo>
                  <a:pt x="950976" y="51816"/>
                </a:lnTo>
                <a:lnTo>
                  <a:pt x="950976" y="38862"/>
                </a:lnTo>
                <a:close/>
              </a:path>
              <a:path w="1028700" h="894714">
                <a:moveTo>
                  <a:pt x="1002792" y="25908"/>
                </a:moveTo>
                <a:lnTo>
                  <a:pt x="963929" y="25908"/>
                </a:lnTo>
                <a:lnTo>
                  <a:pt x="963929" y="51816"/>
                </a:lnTo>
                <a:lnTo>
                  <a:pt x="1002791" y="51816"/>
                </a:lnTo>
                <a:lnTo>
                  <a:pt x="1028700" y="38862"/>
                </a:lnTo>
                <a:lnTo>
                  <a:pt x="1002792" y="25908"/>
                </a:lnTo>
                <a:close/>
              </a:path>
            </a:pathLst>
          </a:custGeom>
          <a:solidFill>
            <a:srgbClr val="4F81BC"/>
          </a:solidFill>
        </p:spPr>
        <p:txBody>
          <a:bodyPr wrap="square" lIns="0" tIns="0" rIns="0" bIns="0" rtlCol="0"/>
          <a:lstStyle/>
          <a:p>
            <a:endParaRPr/>
          </a:p>
        </p:txBody>
      </p:sp>
      <p:sp>
        <p:nvSpPr>
          <p:cNvPr id="9" name="object 9"/>
          <p:cNvSpPr/>
          <p:nvPr/>
        </p:nvSpPr>
        <p:spPr>
          <a:xfrm>
            <a:off x="5630561" y="3795521"/>
            <a:ext cx="849736" cy="0"/>
          </a:xfrm>
          <a:custGeom>
            <a:avLst/>
            <a:gdLst/>
            <a:ahLst/>
            <a:cxnLst/>
            <a:rect l="l" t="t" r="r" b="b"/>
            <a:pathLst>
              <a:path w="609600">
                <a:moveTo>
                  <a:pt x="0" y="0"/>
                </a:moveTo>
                <a:lnTo>
                  <a:pt x="609600" y="0"/>
                </a:lnTo>
              </a:path>
            </a:pathLst>
          </a:custGeom>
          <a:ln w="25908">
            <a:solidFill>
              <a:srgbClr val="4F81BC"/>
            </a:solidFill>
          </a:ln>
        </p:spPr>
        <p:txBody>
          <a:bodyPr wrap="square" lIns="0" tIns="0" rIns="0" bIns="0" rtlCol="0"/>
          <a:lstStyle/>
          <a:p>
            <a:endParaRPr/>
          </a:p>
        </p:txBody>
      </p:sp>
      <p:sp>
        <p:nvSpPr>
          <p:cNvPr id="10" name="object 10"/>
          <p:cNvSpPr/>
          <p:nvPr/>
        </p:nvSpPr>
        <p:spPr>
          <a:xfrm>
            <a:off x="9348156" y="3709417"/>
            <a:ext cx="743519" cy="78105"/>
          </a:xfrm>
          <a:custGeom>
            <a:avLst/>
            <a:gdLst/>
            <a:ahLst/>
            <a:cxnLst/>
            <a:rect l="l" t="t" r="r" b="b"/>
            <a:pathLst>
              <a:path w="533400" h="78104">
                <a:moveTo>
                  <a:pt x="455676" y="0"/>
                </a:moveTo>
                <a:lnTo>
                  <a:pt x="455676" y="77723"/>
                </a:lnTo>
                <a:lnTo>
                  <a:pt x="507492" y="51815"/>
                </a:lnTo>
                <a:lnTo>
                  <a:pt x="468630" y="51815"/>
                </a:lnTo>
                <a:lnTo>
                  <a:pt x="468630" y="25907"/>
                </a:lnTo>
                <a:lnTo>
                  <a:pt x="507492" y="25907"/>
                </a:lnTo>
                <a:lnTo>
                  <a:pt x="455676" y="0"/>
                </a:lnTo>
                <a:close/>
              </a:path>
              <a:path w="533400" h="78104">
                <a:moveTo>
                  <a:pt x="455676" y="25907"/>
                </a:moveTo>
                <a:lnTo>
                  <a:pt x="0" y="25907"/>
                </a:lnTo>
                <a:lnTo>
                  <a:pt x="0" y="51815"/>
                </a:lnTo>
                <a:lnTo>
                  <a:pt x="455676" y="51815"/>
                </a:lnTo>
                <a:lnTo>
                  <a:pt x="455676" y="25907"/>
                </a:lnTo>
                <a:close/>
              </a:path>
              <a:path w="533400" h="78104">
                <a:moveTo>
                  <a:pt x="507492" y="25907"/>
                </a:moveTo>
                <a:lnTo>
                  <a:pt x="468630" y="25907"/>
                </a:lnTo>
                <a:lnTo>
                  <a:pt x="468630" y="51815"/>
                </a:lnTo>
                <a:lnTo>
                  <a:pt x="507492" y="51815"/>
                </a:lnTo>
                <a:lnTo>
                  <a:pt x="533400" y="38861"/>
                </a:lnTo>
                <a:lnTo>
                  <a:pt x="507492" y="25907"/>
                </a:lnTo>
                <a:close/>
              </a:path>
            </a:pathLst>
          </a:custGeom>
          <a:solidFill>
            <a:srgbClr val="4F81BC"/>
          </a:solidFill>
        </p:spPr>
        <p:txBody>
          <a:bodyPr wrap="square" lIns="0" tIns="0" rIns="0" bIns="0" rtlCol="0"/>
          <a:lstStyle/>
          <a:p>
            <a:endParaRPr/>
          </a:p>
        </p:txBody>
      </p:sp>
      <p:sp>
        <p:nvSpPr>
          <p:cNvPr id="11" name="object 11"/>
          <p:cNvSpPr txBox="1"/>
          <p:nvPr/>
        </p:nvSpPr>
        <p:spPr>
          <a:xfrm>
            <a:off x="6691670" y="4890516"/>
            <a:ext cx="2867859" cy="585417"/>
          </a:xfrm>
          <a:prstGeom prst="rect">
            <a:avLst/>
          </a:prstGeom>
          <a:ln w="9144">
            <a:solidFill>
              <a:srgbClr val="4F81BC"/>
            </a:solidFill>
          </a:ln>
        </p:spPr>
        <p:txBody>
          <a:bodyPr vert="horz" wrap="square" lIns="0" tIns="31115" rIns="0" bIns="0" rtlCol="0">
            <a:spAutoFit/>
          </a:bodyPr>
          <a:lstStyle/>
          <a:p>
            <a:pPr algn="ctr">
              <a:lnSpc>
                <a:spcPct val="100000"/>
              </a:lnSpc>
              <a:spcBef>
                <a:spcPts val="245"/>
              </a:spcBef>
            </a:pPr>
            <a:r>
              <a:rPr sz="1800" spc="-5" dirty="0">
                <a:solidFill>
                  <a:srgbClr val="4F81BC"/>
                </a:solidFill>
                <a:latin typeface="Calibri"/>
                <a:cs typeface="Calibri"/>
              </a:rPr>
              <a:t>Notice under</a:t>
            </a:r>
            <a:r>
              <a:rPr sz="1800" spc="-15" dirty="0">
                <a:solidFill>
                  <a:srgbClr val="4F81BC"/>
                </a:solidFill>
                <a:latin typeface="Calibri"/>
                <a:cs typeface="Calibri"/>
              </a:rPr>
              <a:t> </a:t>
            </a:r>
            <a:r>
              <a:rPr sz="1800" spc="-10" dirty="0">
                <a:solidFill>
                  <a:srgbClr val="4F81BC"/>
                </a:solidFill>
                <a:latin typeface="Calibri"/>
                <a:cs typeface="Calibri"/>
              </a:rPr>
              <a:t>FORM</a:t>
            </a:r>
            <a:endParaRPr sz="1800">
              <a:latin typeface="Calibri"/>
              <a:cs typeface="Calibri"/>
            </a:endParaRPr>
          </a:p>
          <a:p>
            <a:pPr algn="ctr">
              <a:lnSpc>
                <a:spcPct val="100000"/>
              </a:lnSpc>
              <a:spcBef>
                <a:spcPts val="5"/>
              </a:spcBef>
            </a:pPr>
            <a:r>
              <a:rPr sz="1800" spc="-5" dirty="0">
                <a:solidFill>
                  <a:srgbClr val="4F81BC"/>
                </a:solidFill>
                <a:latin typeface="Calibri"/>
                <a:cs typeface="Calibri"/>
              </a:rPr>
              <a:t>GST</a:t>
            </a:r>
            <a:r>
              <a:rPr sz="1800" spc="-15" dirty="0">
                <a:solidFill>
                  <a:srgbClr val="4F81BC"/>
                </a:solidFill>
                <a:latin typeface="Calibri"/>
                <a:cs typeface="Calibri"/>
              </a:rPr>
              <a:t> </a:t>
            </a:r>
            <a:r>
              <a:rPr sz="1800" spc="-10" dirty="0">
                <a:solidFill>
                  <a:srgbClr val="4F81BC"/>
                </a:solidFill>
                <a:latin typeface="Calibri"/>
                <a:cs typeface="Calibri"/>
              </a:rPr>
              <a:t>DRC-01</a:t>
            </a:r>
            <a:endParaRPr sz="1800">
              <a:latin typeface="Calibri"/>
              <a:cs typeface="Calibri"/>
            </a:endParaRPr>
          </a:p>
        </p:txBody>
      </p:sp>
    </p:spTree>
  </p:cSld>
  <p:clrMapOvr>
    <a:masterClrMapping/>
  </p:clrMapOvr>
  <p:transition>
    <p:pull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4628" y="209321"/>
            <a:ext cx="12108736" cy="480059"/>
          </a:xfrm>
          <a:custGeom>
            <a:avLst/>
            <a:gdLst/>
            <a:ahLst/>
            <a:cxnLst/>
            <a:rect l="l" t="t" r="r" b="b"/>
            <a:pathLst>
              <a:path w="8686800" h="480059">
                <a:moveTo>
                  <a:pt x="8606790" y="0"/>
                </a:moveTo>
                <a:lnTo>
                  <a:pt x="80010" y="0"/>
                </a:lnTo>
                <a:lnTo>
                  <a:pt x="48868" y="6286"/>
                </a:lnTo>
                <a:lnTo>
                  <a:pt x="23436" y="23431"/>
                </a:lnTo>
                <a:lnTo>
                  <a:pt x="6288" y="48863"/>
                </a:lnTo>
                <a:lnTo>
                  <a:pt x="0" y="80010"/>
                </a:lnTo>
                <a:lnTo>
                  <a:pt x="0" y="400050"/>
                </a:lnTo>
                <a:lnTo>
                  <a:pt x="6288" y="431196"/>
                </a:lnTo>
                <a:lnTo>
                  <a:pt x="23436" y="456628"/>
                </a:lnTo>
                <a:lnTo>
                  <a:pt x="48868" y="473773"/>
                </a:lnTo>
                <a:lnTo>
                  <a:pt x="80010" y="480060"/>
                </a:lnTo>
                <a:lnTo>
                  <a:pt x="8606790" y="480060"/>
                </a:lnTo>
                <a:lnTo>
                  <a:pt x="8637936" y="473773"/>
                </a:lnTo>
                <a:lnTo>
                  <a:pt x="8663368" y="456628"/>
                </a:lnTo>
                <a:lnTo>
                  <a:pt x="8680513" y="431196"/>
                </a:lnTo>
                <a:lnTo>
                  <a:pt x="8686800" y="400050"/>
                </a:lnTo>
                <a:lnTo>
                  <a:pt x="8686800" y="80010"/>
                </a:lnTo>
                <a:lnTo>
                  <a:pt x="8680513" y="48863"/>
                </a:lnTo>
                <a:lnTo>
                  <a:pt x="8663368" y="23431"/>
                </a:lnTo>
                <a:lnTo>
                  <a:pt x="8637936" y="6286"/>
                </a:lnTo>
                <a:lnTo>
                  <a:pt x="8606790" y="0"/>
                </a:lnTo>
                <a:close/>
              </a:path>
            </a:pathLst>
          </a:custGeom>
          <a:solidFill>
            <a:srgbClr val="4F81BC"/>
          </a:solidFill>
        </p:spPr>
        <p:txBody>
          <a:bodyPr wrap="square" lIns="0" tIns="0" rIns="0" bIns="0" rtlCol="0"/>
          <a:lstStyle/>
          <a:p>
            <a:endParaRPr/>
          </a:p>
        </p:txBody>
      </p:sp>
      <p:sp>
        <p:nvSpPr>
          <p:cNvPr id="4" name="object 4"/>
          <p:cNvSpPr txBox="1">
            <a:spLocks noGrp="1"/>
          </p:cNvSpPr>
          <p:nvPr>
            <p:ph type="title"/>
          </p:nvPr>
        </p:nvSpPr>
        <p:spPr>
          <a:xfrm>
            <a:off x="439880" y="272543"/>
            <a:ext cx="3468870" cy="320601"/>
          </a:xfrm>
          <a:prstGeom prst="rect">
            <a:avLst/>
          </a:prstGeom>
        </p:spPr>
        <p:txBody>
          <a:bodyPr vert="horz" wrap="square" lIns="0" tIns="12700" rIns="0" bIns="0" rtlCol="0">
            <a:spAutoFit/>
          </a:bodyPr>
          <a:lstStyle/>
          <a:p>
            <a:pPr marL="12700">
              <a:spcBef>
                <a:spcPts val="100"/>
              </a:spcBef>
            </a:pPr>
            <a:r>
              <a:rPr sz="2000" u="sng" dirty="0">
                <a:latin typeface="Calibri"/>
                <a:cs typeface="Calibri"/>
              </a:rPr>
              <a:t>Notice </a:t>
            </a:r>
            <a:r>
              <a:rPr sz="2000" u="sng" spc="-5" dirty="0">
                <a:latin typeface="Calibri"/>
                <a:cs typeface="Calibri"/>
              </a:rPr>
              <a:t>by </a:t>
            </a:r>
            <a:r>
              <a:rPr sz="2000" u="sng" spc="-10" dirty="0">
                <a:latin typeface="Calibri"/>
                <a:cs typeface="Calibri"/>
              </a:rPr>
              <a:t>proper</a:t>
            </a:r>
            <a:r>
              <a:rPr sz="2000" u="sng" spc="-70" dirty="0">
                <a:latin typeface="Calibri"/>
                <a:cs typeface="Calibri"/>
              </a:rPr>
              <a:t> </a:t>
            </a:r>
            <a:r>
              <a:rPr sz="2000" u="sng" spc="-10" dirty="0">
                <a:latin typeface="Calibri"/>
                <a:cs typeface="Calibri"/>
              </a:rPr>
              <a:t>officer</a:t>
            </a:r>
            <a:endParaRPr sz="2000" u="sng">
              <a:latin typeface="Calibri"/>
              <a:cs typeface="Calibri"/>
            </a:endParaRPr>
          </a:p>
        </p:txBody>
      </p:sp>
      <p:sp>
        <p:nvSpPr>
          <p:cNvPr id="5" name="object 5"/>
          <p:cNvSpPr/>
          <p:nvPr/>
        </p:nvSpPr>
        <p:spPr>
          <a:xfrm>
            <a:off x="363557" y="727113"/>
            <a:ext cx="12107898" cy="1327018"/>
          </a:xfrm>
          <a:custGeom>
            <a:avLst/>
            <a:gdLst/>
            <a:ahLst/>
            <a:cxnLst/>
            <a:rect l="l" t="t" r="r" b="b"/>
            <a:pathLst>
              <a:path w="8686800" h="1489075">
                <a:moveTo>
                  <a:pt x="0" y="1488948"/>
                </a:moveTo>
                <a:lnTo>
                  <a:pt x="8686800" y="1488948"/>
                </a:lnTo>
                <a:lnTo>
                  <a:pt x="8686800" y="0"/>
                </a:lnTo>
                <a:lnTo>
                  <a:pt x="0" y="0"/>
                </a:lnTo>
                <a:lnTo>
                  <a:pt x="0" y="1488948"/>
                </a:lnTo>
                <a:close/>
              </a:path>
            </a:pathLst>
          </a:custGeom>
          <a:solidFill>
            <a:srgbClr val="FFFFFF"/>
          </a:solidFill>
        </p:spPr>
        <p:txBody>
          <a:bodyPr wrap="square" lIns="0" tIns="0" rIns="0" bIns="0" rtlCol="0"/>
          <a:lstStyle/>
          <a:p>
            <a:endParaRPr/>
          </a:p>
        </p:txBody>
      </p:sp>
      <p:sp>
        <p:nvSpPr>
          <p:cNvPr id="6" name="object 6"/>
          <p:cNvSpPr/>
          <p:nvPr/>
        </p:nvSpPr>
        <p:spPr>
          <a:xfrm>
            <a:off x="341746" y="2087467"/>
            <a:ext cx="12108736" cy="447040"/>
          </a:xfrm>
          <a:custGeom>
            <a:avLst/>
            <a:gdLst/>
            <a:ahLst/>
            <a:cxnLst/>
            <a:rect l="l" t="t" r="r" b="b"/>
            <a:pathLst>
              <a:path w="8686800" h="447039">
                <a:moveTo>
                  <a:pt x="8612378" y="0"/>
                </a:moveTo>
                <a:lnTo>
                  <a:pt x="74422" y="0"/>
                </a:lnTo>
                <a:lnTo>
                  <a:pt x="45455" y="5841"/>
                </a:lnTo>
                <a:lnTo>
                  <a:pt x="21799" y="21780"/>
                </a:lnTo>
                <a:lnTo>
                  <a:pt x="5849" y="45434"/>
                </a:lnTo>
                <a:lnTo>
                  <a:pt x="0" y="74422"/>
                </a:lnTo>
                <a:lnTo>
                  <a:pt x="0" y="372110"/>
                </a:lnTo>
                <a:lnTo>
                  <a:pt x="5849" y="401097"/>
                </a:lnTo>
                <a:lnTo>
                  <a:pt x="21799" y="424751"/>
                </a:lnTo>
                <a:lnTo>
                  <a:pt x="45455" y="440690"/>
                </a:lnTo>
                <a:lnTo>
                  <a:pt x="74422" y="446532"/>
                </a:lnTo>
                <a:lnTo>
                  <a:pt x="8612378" y="446532"/>
                </a:lnTo>
                <a:lnTo>
                  <a:pt x="8641365" y="440690"/>
                </a:lnTo>
                <a:lnTo>
                  <a:pt x="8665019" y="424751"/>
                </a:lnTo>
                <a:lnTo>
                  <a:pt x="8680958" y="401097"/>
                </a:lnTo>
                <a:lnTo>
                  <a:pt x="8686800" y="372110"/>
                </a:lnTo>
                <a:lnTo>
                  <a:pt x="8686800" y="74422"/>
                </a:lnTo>
                <a:lnTo>
                  <a:pt x="8680958" y="45434"/>
                </a:lnTo>
                <a:lnTo>
                  <a:pt x="8665019" y="21780"/>
                </a:lnTo>
                <a:lnTo>
                  <a:pt x="8641365" y="5841"/>
                </a:lnTo>
                <a:lnTo>
                  <a:pt x="8612378" y="0"/>
                </a:lnTo>
                <a:close/>
              </a:path>
            </a:pathLst>
          </a:custGeom>
          <a:solidFill>
            <a:srgbClr val="4F81BC"/>
          </a:solidFill>
        </p:spPr>
        <p:txBody>
          <a:bodyPr wrap="square" lIns="0" tIns="0" rIns="0" bIns="0" rtlCol="0"/>
          <a:lstStyle/>
          <a:p>
            <a:endParaRPr/>
          </a:p>
        </p:txBody>
      </p:sp>
      <p:sp>
        <p:nvSpPr>
          <p:cNvPr id="7" name="object 7"/>
          <p:cNvSpPr/>
          <p:nvPr/>
        </p:nvSpPr>
        <p:spPr>
          <a:xfrm>
            <a:off x="319712" y="2076450"/>
            <a:ext cx="12108736" cy="447040"/>
          </a:xfrm>
          <a:custGeom>
            <a:avLst/>
            <a:gdLst/>
            <a:ahLst/>
            <a:cxnLst/>
            <a:rect l="l" t="t" r="r" b="b"/>
            <a:pathLst>
              <a:path w="8686800" h="447039">
                <a:moveTo>
                  <a:pt x="0" y="74422"/>
                </a:moveTo>
                <a:lnTo>
                  <a:pt x="5849" y="45434"/>
                </a:lnTo>
                <a:lnTo>
                  <a:pt x="21799" y="21780"/>
                </a:lnTo>
                <a:lnTo>
                  <a:pt x="45455" y="5841"/>
                </a:lnTo>
                <a:lnTo>
                  <a:pt x="74422" y="0"/>
                </a:lnTo>
                <a:lnTo>
                  <a:pt x="8612378" y="0"/>
                </a:lnTo>
                <a:lnTo>
                  <a:pt x="8641365" y="5841"/>
                </a:lnTo>
                <a:lnTo>
                  <a:pt x="8665019" y="21780"/>
                </a:lnTo>
                <a:lnTo>
                  <a:pt x="8680958" y="45434"/>
                </a:lnTo>
                <a:lnTo>
                  <a:pt x="8686800" y="74422"/>
                </a:lnTo>
                <a:lnTo>
                  <a:pt x="8686800" y="372110"/>
                </a:lnTo>
                <a:lnTo>
                  <a:pt x="8680958" y="401097"/>
                </a:lnTo>
                <a:lnTo>
                  <a:pt x="8665019" y="424751"/>
                </a:lnTo>
                <a:lnTo>
                  <a:pt x="8641365" y="440690"/>
                </a:lnTo>
                <a:lnTo>
                  <a:pt x="8612378" y="446532"/>
                </a:lnTo>
                <a:lnTo>
                  <a:pt x="74422" y="446532"/>
                </a:lnTo>
                <a:lnTo>
                  <a:pt x="45455" y="440690"/>
                </a:lnTo>
                <a:lnTo>
                  <a:pt x="21799" y="424751"/>
                </a:lnTo>
                <a:lnTo>
                  <a:pt x="5849" y="401097"/>
                </a:lnTo>
                <a:lnTo>
                  <a:pt x="0" y="372110"/>
                </a:lnTo>
                <a:lnTo>
                  <a:pt x="0" y="74422"/>
                </a:lnTo>
                <a:close/>
              </a:path>
            </a:pathLst>
          </a:custGeom>
          <a:ln w="25908">
            <a:solidFill>
              <a:srgbClr val="FFFFFF"/>
            </a:solidFill>
          </a:ln>
        </p:spPr>
        <p:txBody>
          <a:bodyPr wrap="square" lIns="0" tIns="0" rIns="0" bIns="0" rtlCol="0"/>
          <a:lstStyle/>
          <a:p>
            <a:endParaRPr/>
          </a:p>
        </p:txBody>
      </p:sp>
      <p:sp>
        <p:nvSpPr>
          <p:cNvPr id="8" name="object 8"/>
          <p:cNvSpPr/>
          <p:nvPr/>
        </p:nvSpPr>
        <p:spPr>
          <a:xfrm>
            <a:off x="374796" y="3576765"/>
            <a:ext cx="12108736" cy="481965"/>
          </a:xfrm>
          <a:custGeom>
            <a:avLst/>
            <a:gdLst/>
            <a:ahLst/>
            <a:cxnLst/>
            <a:rect l="l" t="t" r="r" b="b"/>
            <a:pathLst>
              <a:path w="8686800" h="481964">
                <a:moveTo>
                  <a:pt x="8606536" y="0"/>
                </a:moveTo>
                <a:lnTo>
                  <a:pt x="80264" y="0"/>
                </a:lnTo>
                <a:lnTo>
                  <a:pt x="49023" y="6308"/>
                </a:lnTo>
                <a:lnTo>
                  <a:pt x="23510" y="23510"/>
                </a:lnTo>
                <a:lnTo>
                  <a:pt x="6308" y="49023"/>
                </a:lnTo>
                <a:lnTo>
                  <a:pt x="0" y="80264"/>
                </a:lnTo>
                <a:lnTo>
                  <a:pt x="0" y="401320"/>
                </a:lnTo>
                <a:lnTo>
                  <a:pt x="6308" y="432560"/>
                </a:lnTo>
                <a:lnTo>
                  <a:pt x="23510" y="458073"/>
                </a:lnTo>
                <a:lnTo>
                  <a:pt x="49023" y="475275"/>
                </a:lnTo>
                <a:lnTo>
                  <a:pt x="80264" y="481584"/>
                </a:lnTo>
                <a:lnTo>
                  <a:pt x="8606536" y="481584"/>
                </a:lnTo>
                <a:lnTo>
                  <a:pt x="8637776" y="475275"/>
                </a:lnTo>
                <a:lnTo>
                  <a:pt x="8663289" y="458073"/>
                </a:lnTo>
                <a:lnTo>
                  <a:pt x="8680491" y="432560"/>
                </a:lnTo>
                <a:lnTo>
                  <a:pt x="8686800" y="401320"/>
                </a:lnTo>
                <a:lnTo>
                  <a:pt x="8686800" y="80264"/>
                </a:lnTo>
                <a:lnTo>
                  <a:pt x="8680491" y="49023"/>
                </a:lnTo>
                <a:lnTo>
                  <a:pt x="8663289" y="23510"/>
                </a:lnTo>
                <a:lnTo>
                  <a:pt x="8637776" y="6308"/>
                </a:lnTo>
                <a:lnTo>
                  <a:pt x="8606536" y="0"/>
                </a:lnTo>
                <a:close/>
              </a:path>
            </a:pathLst>
          </a:custGeom>
          <a:solidFill>
            <a:srgbClr val="4F81BC"/>
          </a:solidFill>
        </p:spPr>
        <p:txBody>
          <a:bodyPr wrap="square" lIns="0" tIns="0" rIns="0" bIns="0" rtlCol="0"/>
          <a:lstStyle/>
          <a:p>
            <a:endParaRPr/>
          </a:p>
        </p:txBody>
      </p:sp>
      <p:sp>
        <p:nvSpPr>
          <p:cNvPr id="9" name="object 9"/>
          <p:cNvSpPr/>
          <p:nvPr/>
        </p:nvSpPr>
        <p:spPr>
          <a:xfrm>
            <a:off x="319712" y="3554731"/>
            <a:ext cx="12108736" cy="481965"/>
          </a:xfrm>
          <a:custGeom>
            <a:avLst/>
            <a:gdLst/>
            <a:ahLst/>
            <a:cxnLst/>
            <a:rect l="l" t="t" r="r" b="b"/>
            <a:pathLst>
              <a:path w="8686800" h="481964">
                <a:moveTo>
                  <a:pt x="0" y="80264"/>
                </a:moveTo>
                <a:lnTo>
                  <a:pt x="6308" y="49023"/>
                </a:lnTo>
                <a:lnTo>
                  <a:pt x="23510" y="23510"/>
                </a:lnTo>
                <a:lnTo>
                  <a:pt x="49023" y="6308"/>
                </a:lnTo>
                <a:lnTo>
                  <a:pt x="80264" y="0"/>
                </a:lnTo>
                <a:lnTo>
                  <a:pt x="8606536" y="0"/>
                </a:lnTo>
                <a:lnTo>
                  <a:pt x="8637776" y="6308"/>
                </a:lnTo>
                <a:lnTo>
                  <a:pt x="8663289" y="23510"/>
                </a:lnTo>
                <a:lnTo>
                  <a:pt x="8680491" y="49023"/>
                </a:lnTo>
                <a:lnTo>
                  <a:pt x="8686800" y="80264"/>
                </a:lnTo>
                <a:lnTo>
                  <a:pt x="8686800" y="401320"/>
                </a:lnTo>
                <a:lnTo>
                  <a:pt x="8680491" y="432560"/>
                </a:lnTo>
                <a:lnTo>
                  <a:pt x="8663289" y="458073"/>
                </a:lnTo>
                <a:lnTo>
                  <a:pt x="8637776" y="475275"/>
                </a:lnTo>
                <a:lnTo>
                  <a:pt x="8606536" y="481584"/>
                </a:lnTo>
                <a:lnTo>
                  <a:pt x="80264" y="481584"/>
                </a:lnTo>
                <a:lnTo>
                  <a:pt x="49023" y="475275"/>
                </a:lnTo>
                <a:lnTo>
                  <a:pt x="23510" y="458073"/>
                </a:lnTo>
                <a:lnTo>
                  <a:pt x="6308" y="432560"/>
                </a:lnTo>
                <a:lnTo>
                  <a:pt x="0" y="401320"/>
                </a:lnTo>
                <a:lnTo>
                  <a:pt x="0" y="80264"/>
                </a:lnTo>
                <a:close/>
              </a:path>
            </a:pathLst>
          </a:custGeom>
          <a:ln w="25908">
            <a:solidFill>
              <a:srgbClr val="FFFFFF"/>
            </a:solidFill>
          </a:ln>
        </p:spPr>
        <p:txBody>
          <a:bodyPr wrap="square" lIns="0" tIns="0" rIns="0" bIns="0" rtlCol="0"/>
          <a:lstStyle/>
          <a:p>
            <a:endParaRPr/>
          </a:p>
        </p:txBody>
      </p:sp>
      <p:sp>
        <p:nvSpPr>
          <p:cNvPr id="10" name="object 10"/>
          <p:cNvSpPr/>
          <p:nvPr/>
        </p:nvSpPr>
        <p:spPr>
          <a:xfrm>
            <a:off x="319712" y="5302758"/>
            <a:ext cx="12108736" cy="413384"/>
          </a:xfrm>
          <a:custGeom>
            <a:avLst/>
            <a:gdLst/>
            <a:ahLst/>
            <a:cxnLst/>
            <a:rect l="l" t="t" r="r" b="b"/>
            <a:pathLst>
              <a:path w="8686800" h="413385">
                <a:moveTo>
                  <a:pt x="8617966" y="0"/>
                </a:moveTo>
                <a:lnTo>
                  <a:pt x="68834" y="0"/>
                </a:lnTo>
                <a:lnTo>
                  <a:pt x="42042" y="5415"/>
                </a:lnTo>
                <a:lnTo>
                  <a:pt x="20162" y="20177"/>
                </a:lnTo>
                <a:lnTo>
                  <a:pt x="5410" y="42058"/>
                </a:lnTo>
                <a:lnTo>
                  <a:pt x="0" y="68833"/>
                </a:lnTo>
                <a:lnTo>
                  <a:pt x="0" y="344169"/>
                </a:lnTo>
                <a:lnTo>
                  <a:pt x="5410" y="370961"/>
                </a:lnTo>
                <a:lnTo>
                  <a:pt x="20162" y="392841"/>
                </a:lnTo>
                <a:lnTo>
                  <a:pt x="42042" y="407593"/>
                </a:lnTo>
                <a:lnTo>
                  <a:pt x="68834" y="413003"/>
                </a:lnTo>
                <a:lnTo>
                  <a:pt x="8617966" y="413003"/>
                </a:lnTo>
                <a:lnTo>
                  <a:pt x="8644741" y="407593"/>
                </a:lnTo>
                <a:lnTo>
                  <a:pt x="8666622" y="392841"/>
                </a:lnTo>
                <a:lnTo>
                  <a:pt x="8681384" y="370961"/>
                </a:lnTo>
                <a:lnTo>
                  <a:pt x="8686800" y="344169"/>
                </a:lnTo>
                <a:lnTo>
                  <a:pt x="8686800" y="68833"/>
                </a:lnTo>
                <a:lnTo>
                  <a:pt x="8681384" y="42058"/>
                </a:lnTo>
                <a:lnTo>
                  <a:pt x="8666622" y="20177"/>
                </a:lnTo>
                <a:lnTo>
                  <a:pt x="8644741" y="5415"/>
                </a:lnTo>
                <a:lnTo>
                  <a:pt x="8617966" y="0"/>
                </a:lnTo>
                <a:close/>
              </a:path>
            </a:pathLst>
          </a:custGeom>
          <a:solidFill>
            <a:srgbClr val="4F81BC"/>
          </a:solidFill>
        </p:spPr>
        <p:txBody>
          <a:bodyPr wrap="square" lIns="0" tIns="0" rIns="0" bIns="0" rtlCol="0"/>
          <a:lstStyle/>
          <a:p>
            <a:endParaRPr/>
          </a:p>
        </p:txBody>
      </p:sp>
      <p:sp>
        <p:nvSpPr>
          <p:cNvPr id="11" name="object 11"/>
          <p:cNvSpPr/>
          <p:nvPr/>
        </p:nvSpPr>
        <p:spPr>
          <a:xfrm>
            <a:off x="319712" y="5302758"/>
            <a:ext cx="12108736" cy="413384"/>
          </a:xfrm>
          <a:custGeom>
            <a:avLst/>
            <a:gdLst/>
            <a:ahLst/>
            <a:cxnLst/>
            <a:rect l="l" t="t" r="r" b="b"/>
            <a:pathLst>
              <a:path w="8686800" h="413385">
                <a:moveTo>
                  <a:pt x="0" y="68833"/>
                </a:moveTo>
                <a:lnTo>
                  <a:pt x="5410" y="42058"/>
                </a:lnTo>
                <a:lnTo>
                  <a:pt x="20162" y="20177"/>
                </a:lnTo>
                <a:lnTo>
                  <a:pt x="42042" y="5415"/>
                </a:lnTo>
                <a:lnTo>
                  <a:pt x="68834" y="0"/>
                </a:lnTo>
                <a:lnTo>
                  <a:pt x="8617966" y="0"/>
                </a:lnTo>
                <a:lnTo>
                  <a:pt x="8644741" y="5415"/>
                </a:lnTo>
                <a:lnTo>
                  <a:pt x="8666622" y="20177"/>
                </a:lnTo>
                <a:lnTo>
                  <a:pt x="8681384" y="42058"/>
                </a:lnTo>
                <a:lnTo>
                  <a:pt x="8686800" y="68833"/>
                </a:lnTo>
                <a:lnTo>
                  <a:pt x="8686800" y="344169"/>
                </a:lnTo>
                <a:lnTo>
                  <a:pt x="8681384" y="370961"/>
                </a:lnTo>
                <a:lnTo>
                  <a:pt x="8666622" y="392841"/>
                </a:lnTo>
                <a:lnTo>
                  <a:pt x="8644741" y="407593"/>
                </a:lnTo>
                <a:lnTo>
                  <a:pt x="8617966" y="413003"/>
                </a:lnTo>
                <a:lnTo>
                  <a:pt x="68834" y="413003"/>
                </a:lnTo>
                <a:lnTo>
                  <a:pt x="42042" y="407593"/>
                </a:lnTo>
                <a:lnTo>
                  <a:pt x="20162" y="392841"/>
                </a:lnTo>
                <a:lnTo>
                  <a:pt x="5410" y="370961"/>
                </a:lnTo>
                <a:lnTo>
                  <a:pt x="0" y="344169"/>
                </a:lnTo>
                <a:lnTo>
                  <a:pt x="0" y="68833"/>
                </a:lnTo>
                <a:close/>
              </a:path>
            </a:pathLst>
          </a:custGeom>
          <a:ln/>
        </p:spPr>
        <p:style>
          <a:lnRef idx="2">
            <a:schemeClr val="dk1"/>
          </a:lnRef>
          <a:fillRef idx="1">
            <a:schemeClr val="lt1"/>
          </a:fillRef>
          <a:effectRef idx="0">
            <a:schemeClr val="dk1"/>
          </a:effectRef>
          <a:fontRef idx="minor">
            <a:schemeClr val="dk1"/>
          </a:fontRef>
        </p:style>
        <p:txBody>
          <a:bodyPr wrap="square" lIns="0" tIns="0" rIns="0" bIns="0" rtlCol="0"/>
          <a:lstStyle/>
          <a:p>
            <a:endParaRPr/>
          </a:p>
        </p:txBody>
      </p:sp>
      <p:sp>
        <p:nvSpPr>
          <p:cNvPr id="12" name="object 12"/>
          <p:cNvSpPr txBox="1"/>
          <p:nvPr/>
        </p:nvSpPr>
        <p:spPr>
          <a:xfrm>
            <a:off x="231355" y="661015"/>
            <a:ext cx="12239741" cy="5359801"/>
          </a:xfrm>
          <a:prstGeom prst="rect">
            <a:avLst/>
          </a:prstGeom>
        </p:spPr>
        <p:txBody>
          <a:bodyPr vert="horz" wrap="square" lIns="0" tIns="37465" rIns="0" bIns="0" rtlCol="0">
            <a:spAutoFit/>
          </a:bodyPr>
          <a:lstStyle/>
          <a:p>
            <a:pPr marL="363855" marR="47625" indent="-172720">
              <a:lnSpc>
                <a:spcPts val="1750"/>
              </a:lnSpc>
              <a:spcBef>
                <a:spcPts val="295"/>
              </a:spcBef>
              <a:buChar char="•"/>
              <a:tabLst>
                <a:tab pos="364490" algn="l"/>
              </a:tabLst>
            </a:pPr>
            <a:r>
              <a:rPr sz="1600" spc="-5" dirty="0" smtClean="0">
                <a:latin typeface="Calibri"/>
                <a:cs typeface="Calibri"/>
              </a:rPr>
              <a:t>Time </a:t>
            </a:r>
            <a:r>
              <a:rPr sz="1600" spc="-5" dirty="0">
                <a:latin typeface="Calibri"/>
                <a:cs typeface="Calibri"/>
              </a:rPr>
              <a:t>Limit: </a:t>
            </a:r>
            <a:r>
              <a:rPr sz="1600" i="1" spc="-30" dirty="0">
                <a:latin typeface="Calibri"/>
                <a:cs typeface="Calibri"/>
              </a:rPr>
              <a:t>At </a:t>
            </a:r>
            <a:r>
              <a:rPr sz="1600" i="1" spc="-5" dirty="0">
                <a:latin typeface="Calibri"/>
                <a:cs typeface="Calibri"/>
              </a:rPr>
              <a:t>least 3 </a:t>
            </a:r>
            <a:r>
              <a:rPr sz="1600" spc="-10" dirty="0">
                <a:latin typeface="Calibri"/>
                <a:cs typeface="Calibri"/>
              </a:rPr>
              <a:t>months prior to </a:t>
            </a:r>
            <a:r>
              <a:rPr sz="1600" spc="-5" dirty="0">
                <a:latin typeface="Calibri"/>
                <a:cs typeface="Calibri"/>
              </a:rPr>
              <a:t>the time limit </a:t>
            </a:r>
            <a:r>
              <a:rPr sz="1600" spc="-10" dirty="0">
                <a:latin typeface="Calibri"/>
                <a:cs typeface="Calibri"/>
              </a:rPr>
              <a:t>to </a:t>
            </a:r>
            <a:r>
              <a:rPr sz="1600" spc="-5" dirty="0">
                <a:latin typeface="Calibri"/>
                <a:cs typeface="Calibri"/>
              </a:rPr>
              <a:t>pass </a:t>
            </a:r>
            <a:r>
              <a:rPr sz="1600" spc="-15" dirty="0">
                <a:latin typeface="Calibri"/>
                <a:cs typeface="Calibri"/>
              </a:rPr>
              <a:t>order </a:t>
            </a:r>
            <a:r>
              <a:rPr sz="1600" spc="-5" dirty="0">
                <a:latin typeface="Calibri"/>
                <a:cs typeface="Calibri"/>
              </a:rPr>
              <a:t>(3 </a:t>
            </a:r>
            <a:r>
              <a:rPr sz="1600" spc="-15" dirty="0">
                <a:latin typeface="Calibri"/>
                <a:cs typeface="Calibri"/>
              </a:rPr>
              <a:t>years from </a:t>
            </a:r>
            <a:r>
              <a:rPr sz="1600" spc="-10" dirty="0">
                <a:latin typeface="Calibri"/>
                <a:cs typeface="Calibri"/>
              </a:rPr>
              <a:t>due date </a:t>
            </a:r>
            <a:r>
              <a:rPr sz="1600" spc="-5" dirty="0">
                <a:latin typeface="Calibri"/>
                <a:cs typeface="Calibri"/>
              </a:rPr>
              <a:t>of annual  </a:t>
            </a:r>
            <a:r>
              <a:rPr sz="1600" spc="-15" dirty="0">
                <a:latin typeface="Calibri"/>
                <a:cs typeface="Calibri"/>
              </a:rPr>
              <a:t>return, </a:t>
            </a:r>
            <a:r>
              <a:rPr sz="1600" spc="-5" dirty="0">
                <a:latin typeface="Calibri"/>
                <a:cs typeface="Calibri"/>
              </a:rPr>
              <a:t>or </a:t>
            </a:r>
            <a:r>
              <a:rPr sz="1600" spc="-15" dirty="0">
                <a:latin typeface="Calibri"/>
                <a:cs typeface="Calibri"/>
              </a:rPr>
              <a:t>from </a:t>
            </a:r>
            <a:r>
              <a:rPr sz="1600" spc="-10" dirty="0">
                <a:latin typeface="Calibri"/>
                <a:cs typeface="Calibri"/>
              </a:rPr>
              <a:t>date </a:t>
            </a:r>
            <a:r>
              <a:rPr sz="1600" spc="-5" dirty="0">
                <a:latin typeface="Calibri"/>
                <a:cs typeface="Calibri"/>
              </a:rPr>
              <a:t>when </a:t>
            </a:r>
            <a:r>
              <a:rPr sz="1600" spc="-10" dirty="0">
                <a:latin typeface="Calibri"/>
                <a:cs typeface="Calibri"/>
              </a:rPr>
              <a:t>erroneously</a:t>
            </a:r>
            <a:r>
              <a:rPr sz="1600" spc="80" dirty="0">
                <a:latin typeface="Calibri"/>
                <a:cs typeface="Calibri"/>
              </a:rPr>
              <a:t> </a:t>
            </a:r>
            <a:r>
              <a:rPr sz="1600" spc="-10" dirty="0">
                <a:latin typeface="Calibri"/>
                <a:cs typeface="Calibri"/>
              </a:rPr>
              <a:t>refunded</a:t>
            </a:r>
            <a:r>
              <a:rPr sz="1600" spc="-10" dirty="0" smtClean="0">
                <a:latin typeface="Calibri"/>
                <a:cs typeface="Calibri"/>
              </a:rPr>
              <a:t>).</a:t>
            </a:r>
            <a:endParaRPr sz="1600" dirty="0">
              <a:latin typeface="Calibri"/>
              <a:cs typeface="Calibri"/>
            </a:endParaRPr>
          </a:p>
          <a:p>
            <a:pPr marL="363855" marR="13335" indent="-172720">
              <a:lnSpc>
                <a:spcPts val="1760"/>
              </a:lnSpc>
              <a:spcBef>
                <a:spcPts val="390"/>
              </a:spcBef>
              <a:buChar char="•"/>
              <a:tabLst>
                <a:tab pos="364490" algn="l"/>
              </a:tabLst>
            </a:pPr>
            <a:r>
              <a:rPr sz="1600" spc="-10" dirty="0">
                <a:latin typeface="Calibri"/>
                <a:cs typeface="Calibri"/>
              </a:rPr>
              <a:t>Where </a:t>
            </a:r>
            <a:r>
              <a:rPr sz="1600" spc="-5" dirty="0">
                <a:latin typeface="Calibri"/>
                <a:cs typeface="Calibri"/>
              </a:rPr>
              <a:t>Notice </a:t>
            </a:r>
            <a:r>
              <a:rPr sz="1600" dirty="0">
                <a:latin typeface="Calibri"/>
                <a:cs typeface="Calibri"/>
              </a:rPr>
              <a:t>is </a:t>
            </a:r>
            <a:r>
              <a:rPr sz="1600" spc="-5" dirty="0">
                <a:latin typeface="Calibri"/>
                <a:cs typeface="Calibri"/>
              </a:rPr>
              <a:t>served, </a:t>
            </a:r>
            <a:r>
              <a:rPr sz="1600" spc="-10" dirty="0">
                <a:latin typeface="Calibri"/>
                <a:cs typeface="Calibri"/>
              </a:rPr>
              <a:t>proper officer </a:t>
            </a:r>
            <a:r>
              <a:rPr sz="1600" spc="-15" dirty="0">
                <a:latin typeface="Calibri"/>
                <a:cs typeface="Calibri"/>
              </a:rPr>
              <a:t>may </a:t>
            </a:r>
            <a:r>
              <a:rPr sz="1600" b="1" i="1" dirty="0">
                <a:latin typeface="Calibri"/>
                <a:cs typeface="Calibri"/>
              </a:rPr>
              <a:t>serve </a:t>
            </a:r>
            <a:r>
              <a:rPr sz="1600" b="1" i="1" spc="-5" dirty="0">
                <a:latin typeface="Calibri"/>
                <a:cs typeface="Calibri"/>
              </a:rPr>
              <a:t>a </a:t>
            </a:r>
            <a:r>
              <a:rPr sz="1600" b="1" i="1" spc="-15" dirty="0">
                <a:latin typeface="Calibri"/>
                <a:cs typeface="Calibri"/>
              </a:rPr>
              <a:t>statement </a:t>
            </a:r>
            <a:r>
              <a:rPr sz="1600" spc="-10" dirty="0">
                <a:latin typeface="Calibri"/>
                <a:cs typeface="Calibri"/>
              </a:rPr>
              <a:t>containing </a:t>
            </a:r>
            <a:r>
              <a:rPr sz="1600" spc="-5" dirty="0">
                <a:latin typeface="Calibri"/>
                <a:cs typeface="Calibri"/>
              </a:rPr>
              <a:t>the </a:t>
            </a:r>
            <a:r>
              <a:rPr sz="1600" spc="-10" dirty="0">
                <a:latin typeface="Calibri"/>
                <a:cs typeface="Calibri"/>
              </a:rPr>
              <a:t>details </a:t>
            </a:r>
            <a:r>
              <a:rPr sz="1600" spc="-15" dirty="0">
                <a:latin typeface="Calibri"/>
                <a:cs typeface="Calibri"/>
              </a:rPr>
              <a:t>for </a:t>
            </a:r>
            <a:r>
              <a:rPr sz="1600" spc="-5" dirty="0">
                <a:latin typeface="Calibri"/>
                <a:cs typeface="Calibri"/>
              </a:rPr>
              <a:t>PERIODS  </a:t>
            </a:r>
            <a:r>
              <a:rPr sz="1600" spc="-15" dirty="0">
                <a:latin typeface="Calibri"/>
                <a:cs typeface="Calibri"/>
              </a:rPr>
              <a:t>OTHER </a:t>
            </a:r>
            <a:r>
              <a:rPr sz="1600" spc="-10" dirty="0">
                <a:latin typeface="Calibri"/>
                <a:cs typeface="Calibri"/>
              </a:rPr>
              <a:t>THAN THOSE </a:t>
            </a:r>
            <a:r>
              <a:rPr sz="1600" spc="-15" dirty="0">
                <a:latin typeface="Calibri"/>
                <a:cs typeface="Calibri"/>
              </a:rPr>
              <a:t>COVERED </a:t>
            </a:r>
            <a:r>
              <a:rPr sz="1600" spc="-5" dirty="0">
                <a:latin typeface="Calibri"/>
                <a:cs typeface="Calibri"/>
              </a:rPr>
              <a:t>UNDER </a:t>
            </a:r>
            <a:r>
              <a:rPr sz="1600" spc="-10" dirty="0">
                <a:latin typeface="Calibri"/>
                <a:cs typeface="Calibri"/>
              </a:rPr>
              <a:t>THE </a:t>
            </a:r>
            <a:r>
              <a:rPr sz="1600" spc="-15" dirty="0">
                <a:latin typeface="Calibri"/>
                <a:cs typeface="Calibri"/>
              </a:rPr>
              <a:t>NOTICE </a:t>
            </a:r>
            <a:r>
              <a:rPr sz="1600" spc="-5" dirty="0">
                <a:latin typeface="Calibri"/>
                <a:cs typeface="Calibri"/>
              </a:rPr>
              <a:t>under </a:t>
            </a:r>
            <a:r>
              <a:rPr sz="1600" b="1" spc="-10" dirty="0">
                <a:latin typeface="Calibri"/>
                <a:cs typeface="Calibri"/>
              </a:rPr>
              <a:t>FORM GST</a:t>
            </a:r>
            <a:r>
              <a:rPr sz="1600" b="1" spc="190" dirty="0">
                <a:latin typeface="Calibri"/>
                <a:cs typeface="Calibri"/>
              </a:rPr>
              <a:t> </a:t>
            </a:r>
            <a:r>
              <a:rPr sz="1600" b="1" spc="-10" dirty="0">
                <a:latin typeface="Calibri"/>
                <a:cs typeface="Calibri"/>
              </a:rPr>
              <a:t>DRC-02</a:t>
            </a:r>
            <a:r>
              <a:rPr sz="1600" spc="-10" dirty="0">
                <a:latin typeface="Calibri"/>
                <a:cs typeface="Calibri"/>
              </a:rPr>
              <a:t>.</a:t>
            </a:r>
            <a:endParaRPr sz="1600" dirty="0">
              <a:latin typeface="Calibri"/>
              <a:cs typeface="Calibri"/>
            </a:endParaRPr>
          </a:p>
          <a:p>
            <a:pPr marL="363855" marR="14604" indent="-172720">
              <a:lnSpc>
                <a:spcPts val="1750"/>
              </a:lnSpc>
              <a:spcBef>
                <a:spcPts val="400"/>
              </a:spcBef>
              <a:buChar char="•"/>
              <a:tabLst>
                <a:tab pos="364490" algn="l"/>
              </a:tabLst>
            </a:pPr>
            <a:r>
              <a:rPr sz="1600" spc="-5" dirty="0">
                <a:latin typeface="Calibri"/>
                <a:cs typeface="Calibri"/>
              </a:rPr>
              <a:t>This shall be </a:t>
            </a:r>
            <a:r>
              <a:rPr sz="1600" spc="-10" dirty="0">
                <a:latin typeface="Calibri"/>
                <a:cs typeface="Calibri"/>
              </a:rPr>
              <a:t>deemed to </a:t>
            </a:r>
            <a:r>
              <a:rPr sz="1600" spc="-5" dirty="0">
                <a:latin typeface="Calibri"/>
                <a:cs typeface="Calibri"/>
              </a:rPr>
              <a:t>be service of notice </a:t>
            </a:r>
            <a:r>
              <a:rPr sz="1600" b="1" spc="-5" dirty="0">
                <a:latin typeface="Calibri"/>
                <a:cs typeface="Calibri"/>
              </a:rPr>
              <a:t>only if </a:t>
            </a:r>
            <a:r>
              <a:rPr sz="1600" b="1" spc="-10" dirty="0">
                <a:latin typeface="Calibri"/>
                <a:cs typeface="Calibri"/>
              </a:rPr>
              <a:t>the grounds for the </a:t>
            </a:r>
            <a:r>
              <a:rPr sz="1600" b="1" spc="-15" dirty="0">
                <a:latin typeface="Calibri"/>
                <a:cs typeface="Calibri"/>
              </a:rPr>
              <a:t>tax </a:t>
            </a:r>
            <a:r>
              <a:rPr sz="1600" b="1" spc="-5" dirty="0">
                <a:latin typeface="Calibri"/>
                <a:cs typeface="Calibri"/>
              </a:rPr>
              <a:t>period in </a:t>
            </a:r>
            <a:r>
              <a:rPr sz="1600" b="1" spc="-10" dirty="0">
                <a:latin typeface="Calibri"/>
                <a:cs typeface="Calibri"/>
              </a:rPr>
              <a:t>the  </a:t>
            </a:r>
            <a:r>
              <a:rPr sz="1600" b="1" spc="-15" dirty="0">
                <a:latin typeface="Calibri"/>
                <a:cs typeface="Calibri"/>
              </a:rPr>
              <a:t>statement </a:t>
            </a:r>
            <a:r>
              <a:rPr sz="1600" b="1" spc="-10" dirty="0">
                <a:latin typeface="Calibri"/>
                <a:cs typeface="Calibri"/>
              </a:rPr>
              <a:t>are covered </a:t>
            </a:r>
            <a:r>
              <a:rPr sz="1600" b="1" spc="-5" dirty="0">
                <a:latin typeface="Calibri"/>
                <a:cs typeface="Calibri"/>
              </a:rPr>
              <a:t>in </a:t>
            </a:r>
            <a:r>
              <a:rPr sz="1600" b="1" spc="-10" dirty="0">
                <a:latin typeface="Calibri"/>
                <a:cs typeface="Calibri"/>
              </a:rPr>
              <a:t>the </a:t>
            </a:r>
            <a:r>
              <a:rPr sz="1600" b="1" spc="-5" dirty="0">
                <a:latin typeface="Calibri"/>
                <a:cs typeface="Calibri"/>
              </a:rPr>
              <a:t>notice</a:t>
            </a:r>
            <a:r>
              <a:rPr sz="1600" b="1" spc="60" dirty="0">
                <a:latin typeface="Calibri"/>
                <a:cs typeface="Calibri"/>
              </a:rPr>
              <a:t> </a:t>
            </a:r>
            <a:r>
              <a:rPr sz="1600" b="1" spc="-5" dirty="0" smtClean="0">
                <a:latin typeface="Calibri"/>
                <a:cs typeface="Calibri"/>
              </a:rPr>
              <a:t>served.</a:t>
            </a:r>
            <a:endParaRPr sz="1600" dirty="0" smtClean="0">
              <a:latin typeface="Calibri"/>
              <a:cs typeface="Calibri"/>
            </a:endParaRPr>
          </a:p>
          <a:p>
            <a:pPr marL="13970">
              <a:lnSpc>
                <a:spcPct val="150000"/>
              </a:lnSpc>
              <a:spcBef>
                <a:spcPts val="720"/>
              </a:spcBef>
            </a:pPr>
            <a:r>
              <a:rPr lang="en-US" sz="2000" b="1" spc="-20" dirty="0" smtClean="0">
                <a:latin typeface="Calibri"/>
                <a:ea typeface="+mj-ea"/>
                <a:cs typeface="Calibri"/>
              </a:rPr>
              <a:t>   </a:t>
            </a:r>
            <a:r>
              <a:rPr sz="2000" b="1" u="sng" dirty="0" smtClean="0">
                <a:latin typeface="Calibri"/>
                <a:ea typeface="+mj-ea"/>
                <a:cs typeface="Calibri"/>
              </a:rPr>
              <a:t>Payment</a:t>
            </a:r>
            <a:r>
              <a:rPr sz="2000" b="1" u="sng" spc="-20" dirty="0" smtClean="0">
                <a:latin typeface="Calibri"/>
                <a:cs typeface="Calibri"/>
              </a:rPr>
              <a:t> </a:t>
            </a:r>
            <a:r>
              <a:rPr sz="2000" b="1" u="sng" spc="-5" dirty="0" smtClean="0">
                <a:latin typeface="Calibri"/>
                <a:cs typeface="Calibri"/>
              </a:rPr>
              <a:t>of </a:t>
            </a:r>
            <a:r>
              <a:rPr sz="2000" b="1" u="sng" spc="-15" dirty="0" smtClean="0">
                <a:latin typeface="Calibri"/>
                <a:cs typeface="Calibri"/>
              </a:rPr>
              <a:t>tax </a:t>
            </a:r>
            <a:r>
              <a:rPr sz="2000" b="1" u="sng" dirty="0" smtClean="0">
                <a:latin typeface="Calibri"/>
                <a:cs typeface="Calibri"/>
              </a:rPr>
              <a:t>+ </a:t>
            </a:r>
            <a:r>
              <a:rPr sz="2000" b="1" u="sng" spc="-15" dirty="0" smtClean="0">
                <a:latin typeface="Calibri"/>
                <a:cs typeface="Calibri"/>
              </a:rPr>
              <a:t>interest before </a:t>
            </a:r>
            <a:r>
              <a:rPr sz="2000" b="1" u="sng" spc="-5" dirty="0" smtClean="0">
                <a:latin typeface="Calibri"/>
                <a:cs typeface="Calibri"/>
              </a:rPr>
              <a:t>notice </a:t>
            </a:r>
            <a:r>
              <a:rPr sz="2000" b="1" u="sng" dirty="0" smtClean="0">
                <a:latin typeface="Calibri"/>
                <a:cs typeface="Calibri"/>
              </a:rPr>
              <a:t>is</a:t>
            </a:r>
            <a:r>
              <a:rPr sz="2000" b="1" u="sng" spc="5" dirty="0" smtClean="0">
                <a:latin typeface="Calibri"/>
                <a:cs typeface="Calibri"/>
              </a:rPr>
              <a:t> </a:t>
            </a:r>
            <a:r>
              <a:rPr sz="2000" b="1" u="sng" spc="-5" dirty="0" smtClean="0">
                <a:latin typeface="Calibri"/>
                <a:cs typeface="Calibri"/>
              </a:rPr>
              <a:t>served</a:t>
            </a:r>
            <a:endParaRPr lang="en-US" sz="1500" dirty="0" smtClean="0">
              <a:latin typeface="Calibri"/>
              <a:cs typeface="Calibri"/>
            </a:endParaRPr>
          </a:p>
          <a:p>
            <a:pPr marL="306070" indent="-114935">
              <a:lnSpc>
                <a:spcPct val="100000"/>
              </a:lnSpc>
              <a:spcBef>
                <a:spcPts val="950"/>
              </a:spcBef>
              <a:buChar char="•"/>
              <a:tabLst>
                <a:tab pos="306705" algn="l"/>
              </a:tabLst>
            </a:pPr>
            <a:r>
              <a:rPr sz="1500" dirty="0" smtClean="0">
                <a:latin typeface="Calibri"/>
                <a:cs typeface="Calibri"/>
              </a:rPr>
              <a:t>If </a:t>
            </a:r>
            <a:r>
              <a:rPr sz="1500" spc="-5" dirty="0">
                <a:latin typeface="Calibri"/>
                <a:cs typeface="Calibri"/>
              </a:rPr>
              <a:t>payment </a:t>
            </a:r>
            <a:r>
              <a:rPr sz="1500" dirty="0">
                <a:latin typeface="Calibri"/>
                <a:cs typeface="Calibri"/>
              </a:rPr>
              <a:t>made – </a:t>
            </a:r>
            <a:r>
              <a:rPr sz="1500" spc="-10" dirty="0">
                <a:latin typeface="Calibri"/>
                <a:cs typeface="Calibri"/>
              </a:rPr>
              <a:t>inform </a:t>
            </a:r>
            <a:r>
              <a:rPr sz="1500" dirty="0">
                <a:latin typeface="Calibri"/>
                <a:cs typeface="Calibri"/>
              </a:rPr>
              <a:t>the </a:t>
            </a:r>
            <a:r>
              <a:rPr sz="1500" spc="-5" dirty="0">
                <a:latin typeface="Calibri"/>
                <a:cs typeface="Calibri"/>
              </a:rPr>
              <a:t>proper </a:t>
            </a:r>
            <a:r>
              <a:rPr sz="1500" spc="-10" dirty="0">
                <a:latin typeface="Calibri"/>
                <a:cs typeface="Calibri"/>
              </a:rPr>
              <a:t>officer </a:t>
            </a:r>
            <a:r>
              <a:rPr sz="1500" spc="-5" dirty="0">
                <a:latin typeface="Calibri"/>
                <a:cs typeface="Calibri"/>
              </a:rPr>
              <a:t>of such</a:t>
            </a:r>
            <a:r>
              <a:rPr sz="1500" spc="-50" dirty="0">
                <a:latin typeface="Calibri"/>
                <a:cs typeface="Calibri"/>
              </a:rPr>
              <a:t> </a:t>
            </a:r>
            <a:r>
              <a:rPr sz="1500" spc="-5" dirty="0">
                <a:latin typeface="Calibri"/>
                <a:cs typeface="Calibri"/>
              </a:rPr>
              <a:t>payment</a:t>
            </a:r>
            <a:endParaRPr sz="1500" dirty="0">
              <a:latin typeface="Calibri"/>
              <a:cs typeface="Calibri"/>
            </a:endParaRPr>
          </a:p>
          <a:p>
            <a:pPr marL="306070" indent="-114935">
              <a:lnSpc>
                <a:spcPct val="100000"/>
              </a:lnSpc>
              <a:spcBef>
                <a:spcPts val="215"/>
              </a:spcBef>
              <a:buChar char="•"/>
              <a:tabLst>
                <a:tab pos="306705" algn="l"/>
              </a:tabLst>
            </a:pPr>
            <a:r>
              <a:rPr sz="1500" spc="-5" dirty="0">
                <a:latin typeface="Calibri"/>
                <a:cs typeface="Calibri"/>
              </a:rPr>
              <a:t>Thus </a:t>
            </a:r>
            <a:r>
              <a:rPr sz="1500" dirty="0">
                <a:latin typeface="Calibri"/>
                <a:cs typeface="Calibri"/>
              </a:rPr>
              <a:t>the </a:t>
            </a:r>
            <a:r>
              <a:rPr sz="1500" spc="-5" dirty="0">
                <a:latin typeface="Calibri"/>
                <a:cs typeface="Calibri"/>
              </a:rPr>
              <a:t>proper </a:t>
            </a:r>
            <a:r>
              <a:rPr sz="1500" spc="-10" dirty="0">
                <a:latin typeface="Calibri"/>
                <a:cs typeface="Calibri"/>
              </a:rPr>
              <a:t>officer </a:t>
            </a:r>
            <a:r>
              <a:rPr sz="1500" dirty="0">
                <a:latin typeface="Calibri"/>
                <a:cs typeface="Calibri"/>
              </a:rPr>
              <a:t>shall </a:t>
            </a:r>
            <a:r>
              <a:rPr sz="1500" spc="-5" dirty="0">
                <a:latin typeface="Calibri"/>
                <a:cs typeface="Calibri"/>
              </a:rPr>
              <a:t>not serve </a:t>
            </a:r>
            <a:r>
              <a:rPr sz="1500" spc="-10" dirty="0">
                <a:latin typeface="Calibri"/>
                <a:cs typeface="Calibri"/>
              </a:rPr>
              <a:t>any</a:t>
            </a:r>
            <a:r>
              <a:rPr sz="1500" spc="-50" dirty="0">
                <a:latin typeface="Calibri"/>
                <a:cs typeface="Calibri"/>
              </a:rPr>
              <a:t> </a:t>
            </a:r>
            <a:r>
              <a:rPr sz="1500" spc="-5" dirty="0">
                <a:latin typeface="Calibri"/>
                <a:cs typeface="Calibri"/>
              </a:rPr>
              <a:t>notice</a:t>
            </a:r>
            <a:endParaRPr sz="1500" dirty="0">
              <a:latin typeface="Calibri"/>
              <a:cs typeface="Calibri"/>
            </a:endParaRPr>
          </a:p>
          <a:p>
            <a:pPr marL="306070" marR="5080" indent="-114300">
              <a:lnSpc>
                <a:spcPts val="1660"/>
              </a:lnSpc>
              <a:spcBef>
                <a:spcPts val="375"/>
              </a:spcBef>
              <a:buChar char="•"/>
              <a:tabLst>
                <a:tab pos="306705" algn="l"/>
              </a:tabLst>
            </a:pPr>
            <a:r>
              <a:rPr sz="1500" dirty="0">
                <a:latin typeface="Calibri"/>
                <a:cs typeface="Calibri"/>
              </a:rPr>
              <a:t>If the </a:t>
            </a:r>
            <a:r>
              <a:rPr sz="1500" spc="-10" dirty="0">
                <a:latin typeface="Calibri"/>
                <a:cs typeface="Calibri"/>
              </a:rPr>
              <a:t>payment </a:t>
            </a:r>
            <a:r>
              <a:rPr sz="1500" spc="-5" dirty="0">
                <a:latin typeface="Calibri"/>
                <a:cs typeface="Calibri"/>
              </a:rPr>
              <a:t>made </a:t>
            </a:r>
            <a:r>
              <a:rPr sz="1500" dirty="0">
                <a:latin typeface="Calibri"/>
                <a:cs typeface="Calibri"/>
              </a:rPr>
              <a:t>is </a:t>
            </a:r>
            <a:r>
              <a:rPr sz="1500" spc="-5" dirty="0">
                <a:latin typeface="Calibri"/>
                <a:cs typeface="Calibri"/>
              </a:rPr>
              <a:t>short </a:t>
            </a:r>
            <a:r>
              <a:rPr sz="1500" dirty="0">
                <a:latin typeface="Calibri"/>
                <a:cs typeface="Calibri"/>
              </a:rPr>
              <a:t>of the </a:t>
            </a:r>
            <a:r>
              <a:rPr sz="1500" spc="-5" dirty="0">
                <a:latin typeface="Calibri"/>
                <a:cs typeface="Calibri"/>
              </a:rPr>
              <a:t>amount </a:t>
            </a:r>
            <a:r>
              <a:rPr sz="1500" spc="-10" dirty="0">
                <a:latin typeface="Calibri"/>
                <a:cs typeface="Calibri"/>
              </a:rPr>
              <a:t>payable, proper officer </a:t>
            </a:r>
            <a:r>
              <a:rPr sz="1500" spc="-5" dirty="0">
                <a:latin typeface="Calibri"/>
                <a:cs typeface="Calibri"/>
              </a:rPr>
              <a:t>shall </a:t>
            </a:r>
            <a:r>
              <a:rPr sz="1500" spc="-10" dirty="0">
                <a:latin typeface="Calibri"/>
                <a:cs typeface="Calibri"/>
              </a:rPr>
              <a:t>proceed to </a:t>
            </a:r>
            <a:r>
              <a:rPr sz="1500" spc="-5" dirty="0">
                <a:latin typeface="Calibri"/>
                <a:cs typeface="Calibri"/>
              </a:rPr>
              <a:t>issue notice </a:t>
            </a:r>
            <a:r>
              <a:rPr sz="1500" spc="-50" dirty="0">
                <a:latin typeface="Calibri"/>
                <a:cs typeface="Calibri"/>
              </a:rPr>
              <a:t>w.r.t.  </a:t>
            </a:r>
            <a:r>
              <a:rPr lang="en-US" sz="1500" spc="-5" dirty="0" smtClean="0">
                <a:latin typeface="Calibri"/>
                <a:cs typeface="Calibri"/>
              </a:rPr>
              <a:t>A</a:t>
            </a:r>
            <a:r>
              <a:rPr sz="1500" spc="-5" dirty="0" smtClean="0">
                <a:latin typeface="Calibri"/>
                <a:cs typeface="Calibri"/>
              </a:rPr>
              <a:t>mount </a:t>
            </a:r>
            <a:r>
              <a:rPr sz="1500" spc="-10" dirty="0" smtClean="0">
                <a:latin typeface="Calibri"/>
                <a:cs typeface="Calibri"/>
              </a:rPr>
              <a:t>falls </a:t>
            </a:r>
            <a:r>
              <a:rPr sz="1500" spc="-5" dirty="0">
                <a:latin typeface="Calibri"/>
                <a:cs typeface="Calibri"/>
              </a:rPr>
              <a:t>short</a:t>
            </a:r>
            <a:r>
              <a:rPr sz="1500" spc="-30" dirty="0">
                <a:latin typeface="Calibri"/>
                <a:cs typeface="Calibri"/>
              </a:rPr>
              <a:t> </a:t>
            </a:r>
            <a:r>
              <a:rPr sz="1500" spc="-35" dirty="0">
                <a:latin typeface="Calibri"/>
                <a:cs typeface="Calibri"/>
              </a:rPr>
              <a:t>of.</a:t>
            </a:r>
            <a:endParaRPr sz="1500" dirty="0">
              <a:latin typeface="Calibri"/>
              <a:cs typeface="Calibri"/>
            </a:endParaRPr>
          </a:p>
          <a:p>
            <a:pPr marL="15875">
              <a:lnSpc>
                <a:spcPct val="150000"/>
              </a:lnSpc>
              <a:spcBef>
                <a:spcPts val="925"/>
              </a:spcBef>
            </a:pPr>
            <a:r>
              <a:rPr lang="en-US" sz="2000" b="1" spc="-5" dirty="0" smtClean="0">
                <a:latin typeface="Calibri"/>
                <a:cs typeface="Calibri"/>
              </a:rPr>
              <a:t>   </a:t>
            </a:r>
            <a:r>
              <a:rPr sz="2000" b="1" u="sng" spc="-5" dirty="0" smtClean="0">
                <a:latin typeface="Calibri"/>
                <a:cs typeface="Calibri"/>
              </a:rPr>
              <a:t>After </a:t>
            </a:r>
            <a:r>
              <a:rPr sz="2000" b="1" u="sng" dirty="0">
                <a:latin typeface="Calibri"/>
                <a:cs typeface="Calibri"/>
              </a:rPr>
              <a:t>notice is</a:t>
            </a:r>
            <a:r>
              <a:rPr sz="2000" b="1" u="sng" spc="-45" dirty="0">
                <a:latin typeface="Calibri"/>
                <a:cs typeface="Calibri"/>
              </a:rPr>
              <a:t> </a:t>
            </a:r>
            <a:r>
              <a:rPr sz="2000" b="1" u="sng" spc="-5" dirty="0">
                <a:latin typeface="Calibri"/>
                <a:cs typeface="Calibri"/>
              </a:rPr>
              <a:t>served</a:t>
            </a:r>
            <a:endParaRPr sz="2000" b="1" u="sng" dirty="0">
              <a:latin typeface="Calibri"/>
              <a:cs typeface="Calibri"/>
            </a:endParaRPr>
          </a:p>
          <a:p>
            <a:pPr marL="306070" marR="264795" indent="-114300">
              <a:lnSpc>
                <a:spcPts val="1639"/>
              </a:lnSpc>
              <a:spcBef>
                <a:spcPts val="1770"/>
              </a:spcBef>
              <a:buChar char="•"/>
              <a:tabLst>
                <a:tab pos="306705" algn="l"/>
              </a:tabLst>
            </a:pPr>
            <a:r>
              <a:rPr sz="1500" dirty="0">
                <a:latin typeface="Calibri"/>
                <a:cs typeface="Calibri"/>
              </a:rPr>
              <a:t>If </a:t>
            </a:r>
            <a:r>
              <a:rPr sz="1500" spc="-45" dirty="0">
                <a:latin typeface="Calibri"/>
                <a:cs typeface="Calibri"/>
              </a:rPr>
              <a:t>Tax </a:t>
            </a:r>
            <a:r>
              <a:rPr sz="1500" dirty="0">
                <a:latin typeface="Calibri"/>
                <a:cs typeface="Calibri"/>
              </a:rPr>
              <a:t>+ </a:t>
            </a:r>
            <a:r>
              <a:rPr sz="1500" spc="-10" dirty="0">
                <a:latin typeface="Calibri"/>
                <a:cs typeface="Calibri"/>
              </a:rPr>
              <a:t>interest </a:t>
            </a:r>
            <a:r>
              <a:rPr sz="1500" dirty="0">
                <a:latin typeface="Calibri"/>
                <a:cs typeface="Calibri"/>
              </a:rPr>
              <a:t>paid </a:t>
            </a:r>
            <a:r>
              <a:rPr sz="1500" spc="-5" dirty="0">
                <a:latin typeface="Calibri"/>
                <a:cs typeface="Calibri"/>
              </a:rPr>
              <a:t>within 30 </a:t>
            </a:r>
            <a:r>
              <a:rPr sz="1500" spc="-10" dirty="0">
                <a:latin typeface="Calibri"/>
                <a:cs typeface="Calibri"/>
              </a:rPr>
              <a:t>days </a:t>
            </a:r>
            <a:r>
              <a:rPr sz="1500" spc="-5" dirty="0">
                <a:latin typeface="Calibri"/>
                <a:cs typeface="Calibri"/>
              </a:rPr>
              <a:t>of issue of SCN. Intimate proper </a:t>
            </a:r>
            <a:r>
              <a:rPr sz="1500" spc="-25" dirty="0">
                <a:latin typeface="Calibri"/>
                <a:cs typeface="Calibri"/>
              </a:rPr>
              <a:t>officer. </a:t>
            </a:r>
            <a:r>
              <a:rPr sz="1500" b="1" dirty="0">
                <a:latin typeface="Calibri"/>
                <a:cs typeface="Calibri"/>
              </a:rPr>
              <a:t>no </a:t>
            </a:r>
            <a:r>
              <a:rPr sz="1500" b="1" spc="-5" dirty="0">
                <a:latin typeface="Calibri"/>
                <a:cs typeface="Calibri"/>
              </a:rPr>
              <a:t>penalty </a:t>
            </a:r>
            <a:r>
              <a:rPr sz="1500" b="1" spc="-10" dirty="0">
                <a:latin typeface="Calibri"/>
                <a:cs typeface="Calibri"/>
              </a:rPr>
              <a:t>payable</a:t>
            </a:r>
            <a:r>
              <a:rPr sz="1500" spc="-10" dirty="0">
                <a:latin typeface="Calibri"/>
                <a:cs typeface="Calibri"/>
              </a:rPr>
              <a:t>. </a:t>
            </a:r>
            <a:r>
              <a:rPr sz="1500" dirty="0">
                <a:latin typeface="Calibri"/>
                <a:cs typeface="Calibri"/>
              </a:rPr>
              <a:t>Notice  Concluded.</a:t>
            </a:r>
          </a:p>
          <a:p>
            <a:pPr marL="306070" indent="-114935">
              <a:lnSpc>
                <a:spcPct val="100000"/>
              </a:lnSpc>
              <a:spcBef>
                <a:spcPts val="195"/>
              </a:spcBef>
              <a:buChar char="•"/>
              <a:tabLst>
                <a:tab pos="306705" algn="l"/>
              </a:tabLst>
            </a:pPr>
            <a:r>
              <a:rPr sz="1500" spc="-5" dirty="0">
                <a:latin typeface="Calibri"/>
                <a:cs typeface="Calibri"/>
              </a:rPr>
              <a:t>Penalty </a:t>
            </a:r>
            <a:r>
              <a:rPr sz="1500" spc="-10" dirty="0">
                <a:latin typeface="Calibri"/>
                <a:cs typeface="Calibri"/>
              </a:rPr>
              <a:t>payable </a:t>
            </a:r>
            <a:r>
              <a:rPr sz="1500" dirty="0">
                <a:latin typeface="Calibri"/>
                <a:cs typeface="Calibri"/>
              </a:rPr>
              <a:t>if </a:t>
            </a:r>
            <a:r>
              <a:rPr sz="1500" spc="-15" dirty="0">
                <a:latin typeface="Calibri"/>
                <a:cs typeface="Calibri"/>
              </a:rPr>
              <a:t>exceeds </a:t>
            </a:r>
            <a:r>
              <a:rPr sz="1500" spc="-5" dirty="0">
                <a:latin typeface="Calibri"/>
                <a:cs typeface="Calibri"/>
              </a:rPr>
              <a:t>30</a:t>
            </a:r>
            <a:r>
              <a:rPr sz="1500" spc="-10" dirty="0">
                <a:latin typeface="Calibri"/>
                <a:cs typeface="Calibri"/>
              </a:rPr>
              <a:t> days.</a:t>
            </a:r>
            <a:endParaRPr sz="1500" dirty="0">
              <a:latin typeface="Calibri"/>
              <a:cs typeface="Calibri"/>
            </a:endParaRPr>
          </a:p>
          <a:p>
            <a:pPr marL="306070" marR="6985" indent="-114300">
              <a:lnSpc>
                <a:spcPts val="1639"/>
              </a:lnSpc>
              <a:spcBef>
                <a:spcPts val="405"/>
              </a:spcBef>
              <a:buChar char="•"/>
              <a:tabLst>
                <a:tab pos="306705" algn="l"/>
              </a:tabLst>
            </a:pPr>
            <a:r>
              <a:rPr sz="1500" dirty="0">
                <a:latin typeface="Calibri"/>
                <a:cs typeface="Calibri"/>
              </a:rPr>
              <a:t>If </a:t>
            </a:r>
            <a:r>
              <a:rPr sz="1500" spc="-10" dirty="0">
                <a:latin typeface="Calibri"/>
                <a:cs typeface="Calibri"/>
              </a:rPr>
              <a:t>representation follows </a:t>
            </a:r>
            <a:r>
              <a:rPr sz="1500" dirty="0">
                <a:latin typeface="Calibri"/>
                <a:cs typeface="Calibri"/>
              </a:rPr>
              <a:t>– </a:t>
            </a:r>
            <a:r>
              <a:rPr sz="1500" spc="-5" dirty="0">
                <a:latin typeface="Calibri"/>
                <a:cs typeface="Calibri"/>
              </a:rPr>
              <a:t>proper </a:t>
            </a:r>
            <a:r>
              <a:rPr sz="1500" spc="-10" dirty="0">
                <a:latin typeface="Calibri"/>
                <a:cs typeface="Calibri"/>
              </a:rPr>
              <a:t>officer </a:t>
            </a:r>
            <a:r>
              <a:rPr sz="1500" spc="-5" dirty="0">
                <a:latin typeface="Calibri"/>
                <a:cs typeface="Calibri"/>
              </a:rPr>
              <a:t>shall consider the </a:t>
            </a:r>
            <a:r>
              <a:rPr sz="1500" dirty="0">
                <a:latin typeface="Calibri"/>
                <a:cs typeface="Calibri"/>
              </a:rPr>
              <a:t>same and </a:t>
            </a:r>
            <a:r>
              <a:rPr sz="1500" spc="-5" dirty="0">
                <a:latin typeface="Calibri"/>
                <a:cs typeface="Calibri"/>
              </a:rPr>
              <a:t>determine </a:t>
            </a:r>
            <a:r>
              <a:rPr sz="1500" dirty="0">
                <a:latin typeface="Calibri"/>
                <a:cs typeface="Calibri"/>
              </a:rPr>
              <a:t>the </a:t>
            </a:r>
            <a:r>
              <a:rPr sz="1500" spc="-5" dirty="0">
                <a:latin typeface="Calibri"/>
                <a:cs typeface="Calibri"/>
              </a:rPr>
              <a:t>amount </a:t>
            </a:r>
            <a:r>
              <a:rPr sz="1500" dirty="0">
                <a:latin typeface="Calibri"/>
                <a:cs typeface="Calibri"/>
              </a:rPr>
              <a:t>of </a:t>
            </a:r>
            <a:r>
              <a:rPr sz="1500" spc="-15" dirty="0">
                <a:latin typeface="Calibri"/>
                <a:cs typeface="Calibri"/>
              </a:rPr>
              <a:t>tax </a:t>
            </a:r>
            <a:r>
              <a:rPr sz="1500" dirty="0">
                <a:latin typeface="Calibri"/>
                <a:cs typeface="Calibri"/>
              </a:rPr>
              <a:t>+  </a:t>
            </a:r>
            <a:r>
              <a:rPr sz="1500" spc="-10" dirty="0">
                <a:latin typeface="Calibri"/>
                <a:cs typeface="Calibri"/>
              </a:rPr>
              <a:t>interest </a:t>
            </a:r>
            <a:r>
              <a:rPr sz="1500" dirty="0">
                <a:latin typeface="Calibri"/>
                <a:cs typeface="Calibri"/>
              </a:rPr>
              <a:t>+ penalty (penalty = </a:t>
            </a:r>
            <a:r>
              <a:rPr sz="1500" spc="-5" dirty="0">
                <a:latin typeface="Calibri"/>
                <a:cs typeface="Calibri"/>
              </a:rPr>
              <a:t>10% </a:t>
            </a:r>
            <a:r>
              <a:rPr sz="1500" dirty="0">
                <a:latin typeface="Calibri"/>
                <a:cs typeface="Calibri"/>
              </a:rPr>
              <a:t>of </a:t>
            </a:r>
            <a:r>
              <a:rPr sz="1500" spc="-15" dirty="0">
                <a:latin typeface="Calibri"/>
                <a:cs typeface="Calibri"/>
              </a:rPr>
              <a:t>tax </a:t>
            </a:r>
            <a:r>
              <a:rPr sz="1500" dirty="0">
                <a:latin typeface="Calibri"/>
                <a:cs typeface="Calibri"/>
              </a:rPr>
              <a:t>or </a:t>
            </a:r>
            <a:r>
              <a:rPr sz="1500" spc="-5" dirty="0">
                <a:latin typeface="Corbel"/>
                <a:cs typeface="Corbel"/>
              </a:rPr>
              <a:t>`</a:t>
            </a:r>
            <a:r>
              <a:rPr sz="1500" spc="-5" dirty="0">
                <a:latin typeface="Calibri"/>
                <a:cs typeface="Calibri"/>
              </a:rPr>
              <a:t>10,000/- whichever </a:t>
            </a:r>
            <a:r>
              <a:rPr sz="1500" dirty="0">
                <a:latin typeface="Calibri"/>
                <a:cs typeface="Calibri"/>
              </a:rPr>
              <a:t>is </a:t>
            </a:r>
            <a:r>
              <a:rPr sz="1500" dirty="0" smtClean="0">
                <a:latin typeface="Calibri"/>
                <a:cs typeface="Calibri"/>
              </a:rPr>
              <a:t>higher).</a:t>
            </a:r>
          </a:p>
          <a:p>
            <a:pPr marL="12700">
              <a:lnSpc>
                <a:spcPct val="100000"/>
              </a:lnSpc>
              <a:spcBef>
                <a:spcPts val="365"/>
              </a:spcBef>
            </a:pPr>
            <a:endParaRPr lang="en-US" sz="2000" spc="-10" dirty="0" smtClean="0">
              <a:solidFill>
                <a:srgbClr val="FFFFFF"/>
              </a:solidFill>
              <a:latin typeface="Calibri"/>
              <a:cs typeface="Calibri"/>
            </a:endParaRPr>
          </a:p>
          <a:p>
            <a:pPr marL="363855" marR="13335" indent="-172720">
              <a:lnSpc>
                <a:spcPts val="1750"/>
              </a:lnSpc>
              <a:spcBef>
                <a:spcPts val="645"/>
              </a:spcBef>
              <a:tabLst>
                <a:tab pos="364490" algn="l"/>
              </a:tabLst>
            </a:pPr>
            <a:r>
              <a:rPr sz="1600" spc="-10" dirty="0" smtClean="0">
                <a:latin typeface="Calibri"/>
                <a:cs typeface="Calibri"/>
              </a:rPr>
              <a:t>Officer </a:t>
            </a:r>
            <a:r>
              <a:rPr sz="1600" spc="-5" dirty="0" smtClean="0">
                <a:latin typeface="Calibri"/>
                <a:cs typeface="Calibri"/>
              </a:rPr>
              <a:t>shall issue </a:t>
            </a:r>
            <a:r>
              <a:rPr sz="1600" spc="-10" dirty="0" smtClean="0">
                <a:latin typeface="Calibri"/>
                <a:cs typeface="Calibri"/>
              </a:rPr>
              <a:t>order </a:t>
            </a:r>
            <a:r>
              <a:rPr sz="1600" spc="-5" dirty="0" smtClean="0">
                <a:latin typeface="Calibri"/>
                <a:cs typeface="Calibri"/>
              </a:rPr>
              <a:t>within 3 </a:t>
            </a:r>
            <a:r>
              <a:rPr sz="1600" spc="-15" dirty="0" smtClean="0">
                <a:latin typeface="Calibri"/>
                <a:cs typeface="Calibri"/>
              </a:rPr>
              <a:t>years </a:t>
            </a:r>
            <a:r>
              <a:rPr sz="1600" spc="-10" dirty="0" smtClean="0">
                <a:latin typeface="Calibri"/>
                <a:cs typeface="Calibri"/>
              </a:rPr>
              <a:t>from </a:t>
            </a:r>
            <a:r>
              <a:rPr sz="1600" spc="-5" dirty="0" smtClean="0">
                <a:latin typeface="Calibri"/>
                <a:cs typeface="Calibri"/>
              </a:rPr>
              <a:t>due </a:t>
            </a:r>
            <a:r>
              <a:rPr sz="1600" spc="-10" dirty="0" smtClean="0">
                <a:latin typeface="Calibri"/>
                <a:cs typeface="Calibri"/>
              </a:rPr>
              <a:t>date </a:t>
            </a:r>
            <a:r>
              <a:rPr sz="1600" spc="-5" dirty="0" smtClean="0">
                <a:latin typeface="Calibri"/>
                <a:cs typeface="Calibri"/>
              </a:rPr>
              <a:t>of furnishing annual </a:t>
            </a:r>
            <a:r>
              <a:rPr sz="1600" spc="-10" dirty="0" smtClean="0">
                <a:latin typeface="Calibri"/>
                <a:cs typeface="Calibri"/>
              </a:rPr>
              <a:t>return for </a:t>
            </a:r>
            <a:r>
              <a:rPr sz="1600" spc="-5" dirty="0" smtClean="0">
                <a:latin typeface="Calibri"/>
                <a:cs typeface="Calibri"/>
              </a:rPr>
              <a:t>the financial  </a:t>
            </a:r>
            <a:r>
              <a:rPr sz="1600" spc="-10" dirty="0" smtClean="0">
                <a:latin typeface="Calibri"/>
                <a:cs typeface="Calibri"/>
              </a:rPr>
              <a:t>year</a:t>
            </a:r>
            <a:r>
              <a:rPr sz="1600" spc="270" dirty="0" smtClean="0">
                <a:latin typeface="Calibri"/>
                <a:cs typeface="Calibri"/>
              </a:rPr>
              <a:t> </a:t>
            </a:r>
            <a:r>
              <a:rPr sz="1600" spc="-10" dirty="0" smtClean="0">
                <a:latin typeface="Calibri"/>
                <a:cs typeface="Calibri"/>
              </a:rPr>
              <a:t>to</a:t>
            </a:r>
            <a:r>
              <a:rPr sz="1600" spc="280" dirty="0" smtClean="0">
                <a:latin typeface="Calibri"/>
                <a:cs typeface="Calibri"/>
              </a:rPr>
              <a:t> </a:t>
            </a:r>
            <a:r>
              <a:rPr sz="1600" spc="-5" dirty="0" smtClean="0">
                <a:latin typeface="Calibri"/>
                <a:cs typeface="Calibri"/>
              </a:rPr>
              <a:t>which</a:t>
            </a:r>
            <a:r>
              <a:rPr sz="1600" spc="280" dirty="0" smtClean="0">
                <a:latin typeface="Calibri"/>
                <a:cs typeface="Calibri"/>
              </a:rPr>
              <a:t> </a:t>
            </a:r>
            <a:r>
              <a:rPr sz="1600" spc="-5" dirty="0" smtClean="0">
                <a:latin typeface="Calibri"/>
                <a:cs typeface="Calibri"/>
              </a:rPr>
              <a:t>the</a:t>
            </a:r>
            <a:r>
              <a:rPr sz="1600" spc="295" dirty="0" smtClean="0">
                <a:latin typeface="Calibri"/>
                <a:cs typeface="Calibri"/>
              </a:rPr>
              <a:t> </a:t>
            </a:r>
            <a:r>
              <a:rPr sz="1600" spc="-10" dirty="0" smtClean="0">
                <a:latin typeface="Calibri"/>
                <a:cs typeface="Calibri"/>
              </a:rPr>
              <a:t>shortfall/</a:t>
            </a:r>
            <a:r>
              <a:rPr sz="1600" spc="275" dirty="0" smtClean="0">
                <a:latin typeface="Calibri"/>
                <a:cs typeface="Calibri"/>
              </a:rPr>
              <a:t> </a:t>
            </a:r>
            <a:r>
              <a:rPr sz="1600" spc="-10" dirty="0" smtClean="0">
                <a:latin typeface="Calibri"/>
                <a:cs typeface="Calibri"/>
              </a:rPr>
              <a:t>erroneous</a:t>
            </a:r>
            <a:r>
              <a:rPr sz="1600" spc="285" dirty="0" smtClean="0">
                <a:latin typeface="Calibri"/>
                <a:cs typeface="Calibri"/>
              </a:rPr>
              <a:t> </a:t>
            </a:r>
            <a:r>
              <a:rPr sz="1600" spc="-15" dirty="0" smtClean="0">
                <a:latin typeface="Calibri"/>
                <a:cs typeface="Calibri"/>
              </a:rPr>
              <a:t>tax</a:t>
            </a:r>
            <a:r>
              <a:rPr sz="1600" spc="285" dirty="0" smtClean="0">
                <a:latin typeface="Calibri"/>
                <a:cs typeface="Calibri"/>
              </a:rPr>
              <a:t> </a:t>
            </a:r>
            <a:r>
              <a:rPr sz="1600" spc="-10" dirty="0" smtClean="0">
                <a:latin typeface="Calibri"/>
                <a:cs typeface="Calibri"/>
              </a:rPr>
              <a:t>pertains</a:t>
            </a:r>
            <a:r>
              <a:rPr sz="1600" spc="290" dirty="0" smtClean="0">
                <a:latin typeface="Calibri"/>
                <a:cs typeface="Calibri"/>
              </a:rPr>
              <a:t> </a:t>
            </a:r>
            <a:r>
              <a:rPr sz="1600" spc="-5" dirty="0" smtClean="0">
                <a:latin typeface="Calibri"/>
                <a:cs typeface="Calibri"/>
              </a:rPr>
              <a:t>OR</a:t>
            </a:r>
            <a:r>
              <a:rPr sz="1600" spc="275" dirty="0" smtClean="0">
                <a:latin typeface="Calibri"/>
                <a:cs typeface="Calibri"/>
              </a:rPr>
              <a:t> </a:t>
            </a:r>
            <a:r>
              <a:rPr sz="1600" spc="-5" dirty="0" smtClean="0">
                <a:latin typeface="Calibri"/>
                <a:cs typeface="Calibri"/>
              </a:rPr>
              <a:t>within</a:t>
            </a:r>
            <a:r>
              <a:rPr sz="1600" spc="285" dirty="0" smtClean="0">
                <a:latin typeface="Calibri"/>
                <a:cs typeface="Calibri"/>
              </a:rPr>
              <a:t> </a:t>
            </a:r>
            <a:r>
              <a:rPr sz="1600" spc="-5" dirty="0" smtClean="0">
                <a:latin typeface="Calibri"/>
                <a:cs typeface="Calibri"/>
              </a:rPr>
              <a:t>3</a:t>
            </a:r>
            <a:r>
              <a:rPr sz="1600" spc="275" dirty="0" smtClean="0">
                <a:latin typeface="Calibri"/>
                <a:cs typeface="Calibri"/>
              </a:rPr>
              <a:t> </a:t>
            </a:r>
            <a:r>
              <a:rPr sz="1600" spc="-15" dirty="0" smtClean="0">
                <a:latin typeface="Calibri"/>
                <a:cs typeface="Calibri"/>
              </a:rPr>
              <a:t>years</a:t>
            </a:r>
            <a:r>
              <a:rPr sz="1600" spc="290" dirty="0" smtClean="0">
                <a:latin typeface="Calibri"/>
                <a:cs typeface="Calibri"/>
              </a:rPr>
              <a:t> </a:t>
            </a:r>
            <a:r>
              <a:rPr sz="1600" spc="-15" dirty="0" smtClean="0">
                <a:latin typeface="Calibri"/>
                <a:cs typeface="Calibri"/>
              </a:rPr>
              <a:t>from</a:t>
            </a:r>
            <a:r>
              <a:rPr sz="1600" spc="275" dirty="0" smtClean="0">
                <a:latin typeface="Calibri"/>
                <a:cs typeface="Calibri"/>
              </a:rPr>
              <a:t> </a:t>
            </a:r>
            <a:r>
              <a:rPr sz="1600" spc="-10" dirty="0" smtClean="0">
                <a:latin typeface="Calibri"/>
                <a:cs typeface="Calibri"/>
              </a:rPr>
              <a:t>date</a:t>
            </a:r>
            <a:r>
              <a:rPr sz="1600" spc="280" dirty="0" smtClean="0">
                <a:latin typeface="Calibri"/>
                <a:cs typeface="Calibri"/>
              </a:rPr>
              <a:t> </a:t>
            </a:r>
            <a:r>
              <a:rPr sz="1600" spc="-5" dirty="0" smtClean="0">
                <a:latin typeface="Calibri"/>
                <a:cs typeface="Calibri"/>
              </a:rPr>
              <a:t>of</a:t>
            </a:r>
            <a:r>
              <a:rPr sz="1600" spc="285" dirty="0" smtClean="0">
                <a:latin typeface="Calibri"/>
                <a:cs typeface="Calibri"/>
              </a:rPr>
              <a:t> </a:t>
            </a:r>
            <a:r>
              <a:rPr sz="1600" spc="-10" dirty="0" smtClean="0">
                <a:latin typeface="Calibri"/>
                <a:cs typeface="Calibri"/>
              </a:rPr>
              <a:t>erroneous</a:t>
            </a:r>
            <a:r>
              <a:rPr lang="en-US" sz="1600" spc="-10" dirty="0" smtClean="0">
                <a:latin typeface="Calibri"/>
                <a:cs typeface="Calibri"/>
              </a:rPr>
              <a:t> </a:t>
            </a:r>
            <a:r>
              <a:rPr sz="1600" spc="-10" dirty="0" smtClean="0">
                <a:latin typeface="Calibri"/>
                <a:cs typeface="Calibri"/>
              </a:rPr>
              <a:t>refund.</a:t>
            </a:r>
            <a:endParaRPr sz="1600" dirty="0">
              <a:latin typeface="Calibri"/>
              <a:cs typeface="Calibri"/>
            </a:endParaRPr>
          </a:p>
        </p:txBody>
      </p:sp>
      <p:sp>
        <p:nvSpPr>
          <p:cNvPr id="14" name="object 2"/>
          <p:cNvSpPr/>
          <p:nvPr/>
        </p:nvSpPr>
        <p:spPr>
          <a:xfrm>
            <a:off x="275423" y="5251218"/>
            <a:ext cx="12195258" cy="480059"/>
          </a:xfrm>
          <a:custGeom>
            <a:avLst/>
            <a:gdLst/>
            <a:ahLst/>
            <a:cxnLst/>
            <a:rect l="l" t="t" r="r" b="b"/>
            <a:pathLst>
              <a:path w="8686800" h="480059">
                <a:moveTo>
                  <a:pt x="8606790" y="0"/>
                </a:moveTo>
                <a:lnTo>
                  <a:pt x="80010" y="0"/>
                </a:lnTo>
                <a:lnTo>
                  <a:pt x="48868" y="6286"/>
                </a:lnTo>
                <a:lnTo>
                  <a:pt x="23436" y="23431"/>
                </a:lnTo>
                <a:lnTo>
                  <a:pt x="6288" y="48863"/>
                </a:lnTo>
                <a:lnTo>
                  <a:pt x="0" y="80010"/>
                </a:lnTo>
                <a:lnTo>
                  <a:pt x="0" y="400050"/>
                </a:lnTo>
                <a:lnTo>
                  <a:pt x="6288" y="431196"/>
                </a:lnTo>
                <a:lnTo>
                  <a:pt x="23436" y="456628"/>
                </a:lnTo>
                <a:lnTo>
                  <a:pt x="48868" y="473773"/>
                </a:lnTo>
                <a:lnTo>
                  <a:pt x="80010" y="480060"/>
                </a:lnTo>
                <a:lnTo>
                  <a:pt x="8606790" y="480060"/>
                </a:lnTo>
                <a:lnTo>
                  <a:pt x="8637936" y="473773"/>
                </a:lnTo>
                <a:lnTo>
                  <a:pt x="8663368" y="456628"/>
                </a:lnTo>
                <a:lnTo>
                  <a:pt x="8680513" y="431196"/>
                </a:lnTo>
                <a:lnTo>
                  <a:pt x="8686800" y="400050"/>
                </a:lnTo>
                <a:lnTo>
                  <a:pt x="8686800" y="80010"/>
                </a:lnTo>
                <a:lnTo>
                  <a:pt x="8680513" y="48863"/>
                </a:lnTo>
                <a:lnTo>
                  <a:pt x="8663368" y="23431"/>
                </a:lnTo>
                <a:lnTo>
                  <a:pt x="8637936" y="6286"/>
                </a:lnTo>
                <a:lnTo>
                  <a:pt x="8606790" y="0"/>
                </a:lnTo>
                <a:close/>
              </a:path>
            </a:pathLst>
          </a:custGeom>
          <a:solidFill>
            <a:srgbClr val="4F81BC"/>
          </a:solidFill>
        </p:spPr>
        <p:txBody>
          <a:bodyPr wrap="square" lIns="0" tIns="0" rIns="0" bIns="0" rtlCol="0"/>
          <a:lstStyle/>
          <a:p>
            <a:pPr marL="12700">
              <a:lnSpc>
                <a:spcPct val="150000"/>
              </a:lnSpc>
              <a:spcBef>
                <a:spcPts val="365"/>
              </a:spcBef>
            </a:pPr>
            <a:r>
              <a:rPr lang="en-US" b="1" spc="-10" dirty="0" smtClean="0">
                <a:cs typeface="Calibri"/>
              </a:rPr>
              <a:t>  </a:t>
            </a:r>
            <a:r>
              <a:rPr lang="en-US" b="1" u="sng" spc="-10" dirty="0" smtClean="0">
                <a:cs typeface="Calibri"/>
              </a:rPr>
              <a:t> Order </a:t>
            </a:r>
            <a:r>
              <a:rPr lang="en-US" b="1" u="sng" spc="-5" dirty="0" smtClean="0">
                <a:cs typeface="Calibri"/>
              </a:rPr>
              <a:t>by </a:t>
            </a:r>
            <a:r>
              <a:rPr lang="en-US" b="1" u="sng" spc="-10" dirty="0" smtClean="0">
                <a:cs typeface="Calibri"/>
              </a:rPr>
              <a:t>Proper</a:t>
            </a:r>
            <a:r>
              <a:rPr lang="en-US" b="1" u="sng" spc="-20" dirty="0" smtClean="0">
                <a:cs typeface="Calibri"/>
              </a:rPr>
              <a:t> </a:t>
            </a:r>
            <a:r>
              <a:rPr lang="en-US" b="1" u="sng" spc="-10" dirty="0" smtClean="0">
                <a:cs typeface="Calibri"/>
              </a:rPr>
              <a:t>Officer</a:t>
            </a:r>
            <a:endParaRPr lang="en-US" b="1" u="sng" dirty="0" smtClean="0">
              <a:cs typeface="Calibri"/>
            </a:endParaRPr>
          </a:p>
        </p:txBody>
      </p:sp>
    </p:spTree>
  </p:cSld>
  <p:clrMapOvr>
    <a:masterClrMapping/>
  </p:clrMapOvr>
  <p:transition>
    <p:pull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5" y="223173"/>
            <a:ext cx="10098743" cy="105559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a:bodyPr>
          <a:lstStyle/>
          <a:p>
            <a:pPr>
              <a:lnSpc>
                <a:spcPct val="150000"/>
              </a:lnSpc>
            </a:pPr>
            <a:r>
              <a:rPr lang="en-US" sz="4000" dirty="0">
                <a:solidFill>
                  <a:schemeClr val="tx2"/>
                </a:solidFill>
              </a:rPr>
              <a:t>Due Dates for Annual Return</a:t>
            </a:r>
            <a:endParaRPr lang="en-US" b="0" cap="all" dirty="0"/>
          </a:p>
        </p:txBody>
      </p:sp>
      <p:sp>
        <p:nvSpPr>
          <p:cNvPr id="3" name="Content Placeholder 2"/>
          <p:cNvSpPr>
            <a:spLocks noGrp="1"/>
          </p:cNvSpPr>
          <p:nvPr>
            <p:ph idx="1"/>
          </p:nvPr>
        </p:nvSpPr>
        <p:spPr/>
        <p:txBody>
          <a:bodyPr>
            <a:normAutofit/>
          </a:bodyPr>
          <a:lstStyle/>
          <a:p>
            <a:endParaRPr lang="en-US" sz="2400" dirty="0" smtClean="0"/>
          </a:p>
          <a:p>
            <a:r>
              <a:rPr lang="en-US" sz="3200" dirty="0" smtClean="0"/>
              <a:t>F.Y</a:t>
            </a:r>
            <a:r>
              <a:rPr lang="en-US" sz="3200" dirty="0"/>
              <a:t>. </a:t>
            </a:r>
            <a:r>
              <a:rPr lang="en-US" sz="3200" dirty="0" smtClean="0"/>
              <a:t>2017-18   </a:t>
            </a:r>
            <a:r>
              <a:rPr lang="en-US" sz="3200" dirty="0"/>
              <a:t>05-02-2020</a:t>
            </a:r>
          </a:p>
          <a:p>
            <a:r>
              <a:rPr lang="en-US" sz="3200" dirty="0"/>
              <a:t>F.Y. </a:t>
            </a:r>
            <a:r>
              <a:rPr lang="en-US" sz="3200" dirty="0" smtClean="0"/>
              <a:t>2018-19   </a:t>
            </a:r>
            <a:r>
              <a:rPr lang="en-US" sz="3200" dirty="0"/>
              <a:t>31-12-2020</a:t>
            </a:r>
          </a:p>
          <a:p>
            <a:r>
              <a:rPr lang="en-US" sz="3200" dirty="0"/>
              <a:t>F.Y. </a:t>
            </a:r>
            <a:r>
              <a:rPr lang="en-US" sz="3200" dirty="0" smtClean="0"/>
              <a:t>2019-20   </a:t>
            </a:r>
            <a:r>
              <a:rPr lang="en-US" sz="3200" dirty="0"/>
              <a:t>31-03-2021</a:t>
            </a:r>
          </a:p>
          <a:p>
            <a:r>
              <a:rPr lang="en-US" sz="3200" dirty="0"/>
              <a:t>F.Y. </a:t>
            </a:r>
            <a:r>
              <a:rPr lang="en-US" sz="3200" dirty="0" smtClean="0"/>
              <a:t>2020-21   </a:t>
            </a:r>
            <a:r>
              <a:rPr lang="en-US" sz="3200" dirty="0"/>
              <a:t>28-02-2022</a:t>
            </a:r>
          </a:p>
        </p:txBody>
      </p:sp>
    </p:spTree>
    <p:extLst>
      <p:ext uri="{BB962C8B-B14F-4D97-AF65-F5344CB8AC3E}">
        <p14:creationId xmlns:p14="http://schemas.microsoft.com/office/powerpoint/2010/main" val="1548907466"/>
      </p:ext>
    </p:extLst>
  </p:cSld>
  <p:clrMapOvr>
    <a:masterClrMapping/>
  </p:clrMapOvr>
  <p:transition>
    <p:pull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18651" y="1371602"/>
            <a:ext cx="12108736" cy="1905"/>
          </a:xfrm>
          <a:custGeom>
            <a:avLst/>
            <a:gdLst/>
            <a:ahLst/>
            <a:cxnLst/>
            <a:rect l="l" t="t" r="r" b="b"/>
            <a:pathLst>
              <a:path w="8686800" h="1905">
                <a:moveTo>
                  <a:pt x="0" y="0"/>
                </a:moveTo>
                <a:lnTo>
                  <a:pt x="8686800" y="1650"/>
                </a:lnTo>
              </a:path>
            </a:pathLst>
          </a:custGeom>
          <a:ln w="9144">
            <a:solidFill>
              <a:srgbClr val="497DBA"/>
            </a:solidFill>
          </a:ln>
        </p:spPr>
        <p:txBody>
          <a:bodyPr wrap="square" lIns="0" tIns="0" rIns="0" bIns="0" rtlCol="0"/>
          <a:lstStyle/>
          <a:p>
            <a:endParaRPr/>
          </a:p>
        </p:txBody>
      </p:sp>
      <p:sp>
        <p:nvSpPr>
          <p:cNvPr id="3" name="object 3"/>
          <p:cNvSpPr/>
          <p:nvPr/>
        </p:nvSpPr>
        <p:spPr>
          <a:xfrm>
            <a:off x="5413882" y="3582161"/>
            <a:ext cx="535510" cy="0"/>
          </a:xfrm>
          <a:custGeom>
            <a:avLst/>
            <a:gdLst/>
            <a:ahLst/>
            <a:cxnLst/>
            <a:rect l="l" t="t" r="r" b="b"/>
            <a:pathLst>
              <a:path w="384175">
                <a:moveTo>
                  <a:pt x="0" y="0"/>
                </a:moveTo>
                <a:lnTo>
                  <a:pt x="384048" y="0"/>
                </a:lnTo>
              </a:path>
            </a:pathLst>
          </a:custGeom>
          <a:ln w="25907">
            <a:solidFill>
              <a:srgbClr val="4F81BC"/>
            </a:solidFill>
          </a:ln>
        </p:spPr>
        <p:txBody>
          <a:bodyPr wrap="square" lIns="0" tIns="0" rIns="0" bIns="0" rtlCol="0"/>
          <a:lstStyle/>
          <a:p>
            <a:endParaRPr/>
          </a:p>
        </p:txBody>
      </p:sp>
      <p:sp>
        <p:nvSpPr>
          <p:cNvPr id="4" name="object 4"/>
          <p:cNvSpPr txBox="1">
            <a:spLocks noGrp="1"/>
          </p:cNvSpPr>
          <p:nvPr>
            <p:ph type="title"/>
          </p:nvPr>
        </p:nvSpPr>
        <p:spPr>
          <a:xfrm>
            <a:off x="2154611" y="116895"/>
            <a:ext cx="8435400" cy="673902"/>
          </a:xfrm>
          <a:prstGeom prst="rect">
            <a:avLst/>
          </a:prstGeom>
        </p:spPr>
        <p:txBody>
          <a:bodyPr vert="horz" wrap="square" lIns="0" tIns="12065" rIns="0" bIns="0" rtlCol="0">
            <a:spAutoFit/>
          </a:bodyPr>
          <a:lstStyle/>
          <a:p>
            <a:pPr marL="12700">
              <a:lnSpc>
                <a:spcPct val="100000"/>
              </a:lnSpc>
              <a:spcBef>
                <a:spcPts val="95"/>
              </a:spcBef>
            </a:pPr>
            <a:r>
              <a:rPr sz="4300" spc="-5" dirty="0"/>
              <a:t>R</a:t>
            </a:r>
            <a:r>
              <a:rPr sz="3450" spc="-5" dirty="0"/>
              <a:t>EASONS </a:t>
            </a:r>
            <a:r>
              <a:rPr sz="4300" spc="-10" dirty="0"/>
              <a:t>A</a:t>
            </a:r>
            <a:r>
              <a:rPr sz="3450" spc="-10" dirty="0"/>
              <a:t>RE </a:t>
            </a:r>
            <a:r>
              <a:rPr sz="4300" spc="-10" dirty="0"/>
              <a:t>F</a:t>
            </a:r>
            <a:r>
              <a:rPr sz="3450" spc="-10" dirty="0"/>
              <a:t>RAUD</a:t>
            </a:r>
            <a:r>
              <a:rPr sz="4300" spc="-10" dirty="0"/>
              <a:t>,</a:t>
            </a:r>
            <a:r>
              <a:rPr sz="4300" spc="65" dirty="0"/>
              <a:t> </a:t>
            </a:r>
            <a:r>
              <a:rPr sz="3450" spc="-10" dirty="0"/>
              <a:t>ETC</a:t>
            </a:r>
            <a:r>
              <a:rPr sz="4300" spc="-10" dirty="0"/>
              <a:t>.</a:t>
            </a:r>
            <a:endParaRPr sz="4300"/>
          </a:p>
        </p:txBody>
      </p:sp>
      <p:sp>
        <p:nvSpPr>
          <p:cNvPr id="5" name="object 5"/>
          <p:cNvSpPr txBox="1"/>
          <p:nvPr/>
        </p:nvSpPr>
        <p:spPr>
          <a:xfrm>
            <a:off x="4300728" y="769367"/>
            <a:ext cx="4145118" cy="566181"/>
          </a:xfrm>
          <a:prstGeom prst="rect">
            <a:avLst/>
          </a:prstGeom>
        </p:spPr>
        <p:txBody>
          <a:bodyPr vert="horz" wrap="square" lIns="0" tIns="12065" rIns="0" bIns="0" rtlCol="0">
            <a:spAutoFit/>
          </a:bodyPr>
          <a:lstStyle/>
          <a:p>
            <a:pPr marL="12700">
              <a:lnSpc>
                <a:spcPct val="100000"/>
              </a:lnSpc>
              <a:spcBef>
                <a:spcPts val="95"/>
              </a:spcBef>
            </a:pPr>
            <a:r>
              <a:rPr sz="3600" spc="-10" dirty="0">
                <a:solidFill>
                  <a:srgbClr val="1F487C"/>
                </a:solidFill>
                <a:latin typeface="Times New Roman"/>
                <a:cs typeface="Times New Roman"/>
              </a:rPr>
              <a:t>(S</a:t>
            </a:r>
            <a:r>
              <a:rPr sz="2800" spc="-10" dirty="0">
                <a:solidFill>
                  <a:srgbClr val="1F487C"/>
                </a:solidFill>
                <a:latin typeface="Times New Roman"/>
                <a:cs typeface="Times New Roman"/>
              </a:rPr>
              <a:t>ECTION</a:t>
            </a:r>
            <a:r>
              <a:rPr sz="2800" spc="135" dirty="0">
                <a:solidFill>
                  <a:srgbClr val="1F487C"/>
                </a:solidFill>
                <a:latin typeface="Times New Roman"/>
                <a:cs typeface="Times New Roman"/>
              </a:rPr>
              <a:t> </a:t>
            </a:r>
            <a:r>
              <a:rPr sz="3600" spc="-5" dirty="0">
                <a:solidFill>
                  <a:srgbClr val="1F487C"/>
                </a:solidFill>
                <a:latin typeface="Times New Roman"/>
                <a:cs typeface="Times New Roman"/>
              </a:rPr>
              <a:t>74)</a:t>
            </a:r>
            <a:endParaRPr sz="3600">
              <a:latin typeface="Times New Roman"/>
              <a:cs typeface="Times New Roman"/>
            </a:endParaRPr>
          </a:p>
        </p:txBody>
      </p:sp>
      <p:sp>
        <p:nvSpPr>
          <p:cNvPr id="6" name="object 6"/>
          <p:cNvSpPr/>
          <p:nvPr/>
        </p:nvSpPr>
        <p:spPr>
          <a:xfrm>
            <a:off x="4462174" y="1740407"/>
            <a:ext cx="2974076" cy="1880870"/>
          </a:xfrm>
          <a:custGeom>
            <a:avLst/>
            <a:gdLst/>
            <a:ahLst/>
            <a:cxnLst/>
            <a:rect l="l" t="t" r="r" b="b"/>
            <a:pathLst>
              <a:path w="2133600" h="1880870">
                <a:moveTo>
                  <a:pt x="2055876" y="1802891"/>
                </a:moveTo>
                <a:lnTo>
                  <a:pt x="2055876" y="1880615"/>
                </a:lnTo>
                <a:lnTo>
                  <a:pt x="2107692" y="1854707"/>
                </a:lnTo>
                <a:lnTo>
                  <a:pt x="2068829" y="1854707"/>
                </a:lnTo>
                <a:lnTo>
                  <a:pt x="2068829" y="1828800"/>
                </a:lnTo>
                <a:lnTo>
                  <a:pt x="2107692" y="1828800"/>
                </a:lnTo>
                <a:lnTo>
                  <a:pt x="2055876" y="1802891"/>
                </a:lnTo>
                <a:close/>
              </a:path>
              <a:path w="2133600" h="1880870">
                <a:moveTo>
                  <a:pt x="1053846" y="12953"/>
                </a:moveTo>
                <a:lnTo>
                  <a:pt x="1053846" y="1848865"/>
                </a:lnTo>
                <a:lnTo>
                  <a:pt x="1059688" y="1854707"/>
                </a:lnTo>
                <a:lnTo>
                  <a:pt x="2055876" y="1854707"/>
                </a:lnTo>
                <a:lnTo>
                  <a:pt x="2055876" y="1841753"/>
                </a:lnTo>
                <a:lnTo>
                  <a:pt x="1079753" y="1841753"/>
                </a:lnTo>
                <a:lnTo>
                  <a:pt x="1066800" y="1828800"/>
                </a:lnTo>
                <a:lnTo>
                  <a:pt x="1079753" y="1828800"/>
                </a:lnTo>
                <a:lnTo>
                  <a:pt x="1079753" y="25907"/>
                </a:lnTo>
                <a:lnTo>
                  <a:pt x="1066800" y="25907"/>
                </a:lnTo>
                <a:lnTo>
                  <a:pt x="1053846" y="12953"/>
                </a:lnTo>
                <a:close/>
              </a:path>
              <a:path w="2133600" h="1880870">
                <a:moveTo>
                  <a:pt x="2107692" y="1828800"/>
                </a:moveTo>
                <a:lnTo>
                  <a:pt x="2068829" y="1828800"/>
                </a:lnTo>
                <a:lnTo>
                  <a:pt x="2068829" y="1854707"/>
                </a:lnTo>
                <a:lnTo>
                  <a:pt x="2107692" y="1854707"/>
                </a:lnTo>
                <a:lnTo>
                  <a:pt x="2133600" y="1841753"/>
                </a:lnTo>
                <a:lnTo>
                  <a:pt x="2107692" y="1828800"/>
                </a:lnTo>
                <a:close/>
              </a:path>
              <a:path w="2133600" h="1880870">
                <a:moveTo>
                  <a:pt x="1079753" y="1828800"/>
                </a:moveTo>
                <a:lnTo>
                  <a:pt x="1066800" y="1828800"/>
                </a:lnTo>
                <a:lnTo>
                  <a:pt x="1079753" y="1841753"/>
                </a:lnTo>
                <a:lnTo>
                  <a:pt x="1079753" y="1828800"/>
                </a:lnTo>
                <a:close/>
              </a:path>
              <a:path w="2133600" h="1880870">
                <a:moveTo>
                  <a:pt x="2055876" y="1828800"/>
                </a:moveTo>
                <a:lnTo>
                  <a:pt x="1079753" y="1828800"/>
                </a:lnTo>
                <a:lnTo>
                  <a:pt x="1079753" y="1841753"/>
                </a:lnTo>
                <a:lnTo>
                  <a:pt x="2055876" y="1841753"/>
                </a:lnTo>
                <a:lnTo>
                  <a:pt x="2055876" y="1828800"/>
                </a:lnTo>
                <a:close/>
              </a:path>
              <a:path w="2133600" h="1880870">
                <a:moveTo>
                  <a:pt x="1073912" y="0"/>
                </a:moveTo>
                <a:lnTo>
                  <a:pt x="0" y="0"/>
                </a:lnTo>
                <a:lnTo>
                  <a:pt x="0" y="25907"/>
                </a:lnTo>
                <a:lnTo>
                  <a:pt x="1053846" y="25907"/>
                </a:lnTo>
                <a:lnTo>
                  <a:pt x="1053846" y="12953"/>
                </a:lnTo>
                <a:lnTo>
                  <a:pt x="1079753" y="12953"/>
                </a:lnTo>
                <a:lnTo>
                  <a:pt x="1079753" y="5841"/>
                </a:lnTo>
                <a:lnTo>
                  <a:pt x="1073912" y="0"/>
                </a:lnTo>
                <a:close/>
              </a:path>
              <a:path w="2133600" h="1880870">
                <a:moveTo>
                  <a:pt x="1079753" y="12953"/>
                </a:moveTo>
                <a:lnTo>
                  <a:pt x="1053846" y="12953"/>
                </a:lnTo>
                <a:lnTo>
                  <a:pt x="1066800" y="25907"/>
                </a:lnTo>
                <a:lnTo>
                  <a:pt x="1079753" y="25907"/>
                </a:lnTo>
                <a:lnTo>
                  <a:pt x="1079753" y="12953"/>
                </a:lnTo>
                <a:close/>
              </a:path>
            </a:pathLst>
          </a:custGeom>
          <a:solidFill>
            <a:srgbClr val="4F81BC"/>
          </a:solidFill>
        </p:spPr>
        <p:txBody>
          <a:bodyPr wrap="square" lIns="0" tIns="0" rIns="0" bIns="0" rtlCol="0"/>
          <a:lstStyle/>
          <a:p>
            <a:endParaRPr/>
          </a:p>
        </p:txBody>
      </p:sp>
      <p:sp>
        <p:nvSpPr>
          <p:cNvPr id="7" name="object 7"/>
          <p:cNvSpPr/>
          <p:nvPr/>
        </p:nvSpPr>
        <p:spPr>
          <a:xfrm>
            <a:off x="4355957" y="2731009"/>
            <a:ext cx="3186510" cy="890269"/>
          </a:xfrm>
          <a:custGeom>
            <a:avLst/>
            <a:gdLst/>
            <a:ahLst/>
            <a:cxnLst/>
            <a:rect l="l" t="t" r="r" b="b"/>
            <a:pathLst>
              <a:path w="2286000" h="890270">
                <a:moveTo>
                  <a:pt x="2208276" y="812291"/>
                </a:moveTo>
                <a:lnTo>
                  <a:pt x="2208276" y="890015"/>
                </a:lnTo>
                <a:lnTo>
                  <a:pt x="2260092" y="864107"/>
                </a:lnTo>
                <a:lnTo>
                  <a:pt x="2221229" y="864107"/>
                </a:lnTo>
                <a:lnTo>
                  <a:pt x="2221229" y="838200"/>
                </a:lnTo>
                <a:lnTo>
                  <a:pt x="2260092" y="838200"/>
                </a:lnTo>
                <a:lnTo>
                  <a:pt x="2208276" y="812291"/>
                </a:lnTo>
                <a:close/>
              </a:path>
              <a:path w="2286000" h="890270">
                <a:moveTo>
                  <a:pt x="1130046" y="12953"/>
                </a:moveTo>
                <a:lnTo>
                  <a:pt x="1130046" y="858265"/>
                </a:lnTo>
                <a:lnTo>
                  <a:pt x="1135888" y="864107"/>
                </a:lnTo>
                <a:lnTo>
                  <a:pt x="2208276" y="864107"/>
                </a:lnTo>
                <a:lnTo>
                  <a:pt x="2208276" y="851153"/>
                </a:lnTo>
                <a:lnTo>
                  <a:pt x="1155953" y="851153"/>
                </a:lnTo>
                <a:lnTo>
                  <a:pt x="1143000" y="838200"/>
                </a:lnTo>
                <a:lnTo>
                  <a:pt x="1155953" y="838200"/>
                </a:lnTo>
                <a:lnTo>
                  <a:pt x="1155953" y="25907"/>
                </a:lnTo>
                <a:lnTo>
                  <a:pt x="1143000" y="25907"/>
                </a:lnTo>
                <a:lnTo>
                  <a:pt x="1130046" y="12953"/>
                </a:lnTo>
                <a:close/>
              </a:path>
              <a:path w="2286000" h="890270">
                <a:moveTo>
                  <a:pt x="2260092" y="838200"/>
                </a:moveTo>
                <a:lnTo>
                  <a:pt x="2221229" y="838200"/>
                </a:lnTo>
                <a:lnTo>
                  <a:pt x="2221229" y="864107"/>
                </a:lnTo>
                <a:lnTo>
                  <a:pt x="2260092" y="864107"/>
                </a:lnTo>
                <a:lnTo>
                  <a:pt x="2286000" y="851153"/>
                </a:lnTo>
                <a:lnTo>
                  <a:pt x="2260092" y="838200"/>
                </a:lnTo>
                <a:close/>
              </a:path>
              <a:path w="2286000" h="890270">
                <a:moveTo>
                  <a:pt x="1155953" y="838200"/>
                </a:moveTo>
                <a:lnTo>
                  <a:pt x="1143000" y="838200"/>
                </a:lnTo>
                <a:lnTo>
                  <a:pt x="1155953" y="851153"/>
                </a:lnTo>
                <a:lnTo>
                  <a:pt x="1155953" y="838200"/>
                </a:lnTo>
                <a:close/>
              </a:path>
              <a:path w="2286000" h="890270">
                <a:moveTo>
                  <a:pt x="2208276" y="838200"/>
                </a:moveTo>
                <a:lnTo>
                  <a:pt x="1155953" y="838200"/>
                </a:lnTo>
                <a:lnTo>
                  <a:pt x="1155953" y="851153"/>
                </a:lnTo>
                <a:lnTo>
                  <a:pt x="2208276" y="851153"/>
                </a:lnTo>
                <a:lnTo>
                  <a:pt x="2208276" y="838200"/>
                </a:lnTo>
                <a:close/>
              </a:path>
              <a:path w="2286000" h="890270">
                <a:moveTo>
                  <a:pt x="1150112" y="0"/>
                </a:moveTo>
                <a:lnTo>
                  <a:pt x="0" y="0"/>
                </a:lnTo>
                <a:lnTo>
                  <a:pt x="0" y="25907"/>
                </a:lnTo>
                <a:lnTo>
                  <a:pt x="1130046" y="25907"/>
                </a:lnTo>
                <a:lnTo>
                  <a:pt x="1130046" y="12953"/>
                </a:lnTo>
                <a:lnTo>
                  <a:pt x="1155953" y="12953"/>
                </a:lnTo>
                <a:lnTo>
                  <a:pt x="1155953" y="5841"/>
                </a:lnTo>
                <a:lnTo>
                  <a:pt x="1150112" y="0"/>
                </a:lnTo>
                <a:close/>
              </a:path>
              <a:path w="2286000" h="890270">
                <a:moveTo>
                  <a:pt x="1155953" y="12953"/>
                </a:moveTo>
                <a:lnTo>
                  <a:pt x="1130046" y="12953"/>
                </a:lnTo>
                <a:lnTo>
                  <a:pt x="1143000" y="25907"/>
                </a:lnTo>
                <a:lnTo>
                  <a:pt x="1155953" y="25907"/>
                </a:lnTo>
                <a:lnTo>
                  <a:pt x="1155953" y="12953"/>
                </a:lnTo>
                <a:close/>
              </a:path>
            </a:pathLst>
          </a:custGeom>
          <a:solidFill>
            <a:srgbClr val="4F81BC"/>
          </a:solidFill>
        </p:spPr>
        <p:txBody>
          <a:bodyPr wrap="square" lIns="0" tIns="0" rIns="0" bIns="0" rtlCol="0"/>
          <a:lstStyle/>
          <a:p>
            <a:endParaRPr/>
          </a:p>
        </p:txBody>
      </p:sp>
      <p:sp>
        <p:nvSpPr>
          <p:cNvPr id="8" name="object 8"/>
          <p:cNvSpPr/>
          <p:nvPr/>
        </p:nvSpPr>
        <p:spPr>
          <a:xfrm>
            <a:off x="4887042" y="3543302"/>
            <a:ext cx="2124340" cy="1042669"/>
          </a:xfrm>
          <a:custGeom>
            <a:avLst/>
            <a:gdLst/>
            <a:ahLst/>
            <a:cxnLst/>
            <a:rect l="l" t="t" r="r" b="b"/>
            <a:pathLst>
              <a:path w="1524000" h="1042670">
                <a:moveTo>
                  <a:pt x="749046" y="1016507"/>
                </a:moveTo>
                <a:lnTo>
                  <a:pt x="0" y="1016507"/>
                </a:lnTo>
                <a:lnTo>
                  <a:pt x="0" y="1042416"/>
                </a:lnTo>
                <a:lnTo>
                  <a:pt x="769112" y="1042416"/>
                </a:lnTo>
                <a:lnTo>
                  <a:pt x="774953" y="1036574"/>
                </a:lnTo>
                <a:lnTo>
                  <a:pt x="774953" y="1029462"/>
                </a:lnTo>
                <a:lnTo>
                  <a:pt x="749046" y="1029462"/>
                </a:lnTo>
                <a:lnTo>
                  <a:pt x="749046" y="1016507"/>
                </a:lnTo>
                <a:close/>
              </a:path>
              <a:path w="1524000" h="1042670">
                <a:moveTo>
                  <a:pt x="1446276" y="25908"/>
                </a:moveTo>
                <a:lnTo>
                  <a:pt x="754888" y="25908"/>
                </a:lnTo>
                <a:lnTo>
                  <a:pt x="749046" y="31750"/>
                </a:lnTo>
                <a:lnTo>
                  <a:pt x="749046" y="1029462"/>
                </a:lnTo>
                <a:lnTo>
                  <a:pt x="762000" y="1016507"/>
                </a:lnTo>
                <a:lnTo>
                  <a:pt x="774953" y="1016507"/>
                </a:lnTo>
                <a:lnTo>
                  <a:pt x="774953" y="51815"/>
                </a:lnTo>
                <a:lnTo>
                  <a:pt x="762000" y="51815"/>
                </a:lnTo>
                <a:lnTo>
                  <a:pt x="774953" y="38862"/>
                </a:lnTo>
                <a:lnTo>
                  <a:pt x="1446276" y="38862"/>
                </a:lnTo>
                <a:lnTo>
                  <a:pt x="1446276" y="25908"/>
                </a:lnTo>
                <a:close/>
              </a:path>
              <a:path w="1524000" h="1042670">
                <a:moveTo>
                  <a:pt x="774953" y="1016507"/>
                </a:moveTo>
                <a:lnTo>
                  <a:pt x="762000" y="1016507"/>
                </a:lnTo>
                <a:lnTo>
                  <a:pt x="749046" y="1029462"/>
                </a:lnTo>
                <a:lnTo>
                  <a:pt x="774953" y="1029462"/>
                </a:lnTo>
                <a:lnTo>
                  <a:pt x="774953" y="1016507"/>
                </a:lnTo>
                <a:close/>
              </a:path>
              <a:path w="1524000" h="1042670">
                <a:moveTo>
                  <a:pt x="1446276" y="0"/>
                </a:moveTo>
                <a:lnTo>
                  <a:pt x="1446276" y="77724"/>
                </a:lnTo>
                <a:lnTo>
                  <a:pt x="1498092" y="51815"/>
                </a:lnTo>
                <a:lnTo>
                  <a:pt x="1459229" y="51815"/>
                </a:lnTo>
                <a:lnTo>
                  <a:pt x="1459229" y="25908"/>
                </a:lnTo>
                <a:lnTo>
                  <a:pt x="1498092" y="25908"/>
                </a:lnTo>
                <a:lnTo>
                  <a:pt x="1446276" y="0"/>
                </a:lnTo>
                <a:close/>
              </a:path>
              <a:path w="1524000" h="1042670">
                <a:moveTo>
                  <a:pt x="774953" y="38862"/>
                </a:moveTo>
                <a:lnTo>
                  <a:pt x="762000" y="51815"/>
                </a:lnTo>
                <a:lnTo>
                  <a:pt x="774953" y="51815"/>
                </a:lnTo>
                <a:lnTo>
                  <a:pt x="774953" y="38862"/>
                </a:lnTo>
                <a:close/>
              </a:path>
              <a:path w="1524000" h="1042670">
                <a:moveTo>
                  <a:pt x="1446276" y="38862"/>
                </a:moveTo>
                <a:lnTo>
                  <a:pt x="774953" y="38862"/>
                </a:lnTo>
                <a:lnTo>
                  <a:pt x="774953" y="51815"/>
                </a:lnTo>
                <a:lnTo>
                  <a:pt x="1446276" y="51815"/>
                </a:lnTo>
                <a:lnTo>
                  <a:pt x="1446276" y="38862"/>
                </a:lnTo>
                <a:close/>
              </a:path>
              <a:path w="1524000" h="1042670">
                <a:moveTo>
                  <a:pt x="1498092" y="25908"/>
                </a:moveTo>
                <a:lnTo>
                  <a:pt x="1459229" y="25908"/>
                </a:lnTo>
                <a:lnTo>
                  <a:pt x="1459229" y="51815"/>
                </a:lnTo>
                <a:lnTo>
                  <a:pt x="1498092" y="51815"/>
                </a:lnTo>
                <a:lnTo>
                  <a:pt x="1524000" y="38862"/>
                </a:lnTo>
                <a:lnTo>
                  <a:pt x="1498092" y="25908"/>
                </a:lnTo>
                <a:close/>
              </a:path>
            </a:pathLst>
          </a:custGeom>
          <a:solidFill>
            <a:srgbClr val="4F81BC"/>
          </a:solidFill>
        </p:spPr>
        <p:txBody>
          <a:bodyPr wrap="square" lIns="0" tIns="0" rIns="0" bIns="0" rtlCol="0"/>
          <a:lstStyle/>
          <a:p>
            <a:endParaRPr/>
          </a:p>
        </p:txBody>
      </p:sp>
      <p:sp>
        <p:nvSpPr>
          <p:cNvPr id="9" name="object 9"/>
          <p:cNvSpPr/>
          <p:nvPr/>
        </p:nvSpPr>
        <p:spPr>
          <a:xfrm>
            <a:off x="5382014" y="3583685"/>
            <a:ext cx="1117934" cy="1828164"/>
          </a:xfrm>
          <a:custGeom>
            <a:avLst/>
            <a:gdLst/>
            <a:ahLst/>
            <a:cxnLst/>
            <a:rect l="l" t="t" r="r" b="b"/>
            <a:pathLst>
              <a:path w="802004" h="1828164">
                <a:moveTo>
                  <a:pt x="0" y="1828038"/>
                </a:moveTo>
                <a:lnTo>
                  <a:pt x="400812" y="1828038"/>
                </a:lnTo>
                <a:lnTo>
                  <a:pt x="400812" y="0"/>
                </a:lnTo>
                <a:lnTo>
                  <a:pt x="801624" y="0"/>
                </a:lnTo>
              </a:path>
            </a:pathLst>
          </a:custGeom>
          <a:ln w="25908">
            <a:solidFill>
              <a:srgbClr val="4674AB"/>
            </a:solidFill>
          </a:ln>
        </p:spPr>
        <p:txBody>
          <a:bodyPr wrap="square" lIns="0" tIns="0" rIns="0" bIns="0" rtlCol="0"/>
          <a:lstStyle/>
          <a:p>
            <a:endParaRPr/>
          </a:p>
        </p:txBody>
      </p:sp>
      <p:sp>
        <p:nvSpPr>
          <p:cNvPr id="10" name="object 10"/>
          <p:cNvSpPr/>
          <p:nvPr/>
        </p:nvSpPr>
        <p:spPr>
          <a:xfrm>
            <a:off x="1354267" y="3576066"/>
            <a:ext cx="671823" cy="1835785"/>
          </a:xfrm>
          <a:custGeom>
            <a:avLst/>
            <a:gdLst/>
            <a:ahLst/>
            <a:cxnLst/>
            <a:rect l="l" t="t" r="r" b="b"/>
            <a:pathLst>
              <a:path w="481965" h="1835785">
                <a:moveTo>
                  <a:pt x="0" y="0"/>
                </a:moveTo>
                <a:lnTo>
                  <a:pt x="240830" y="0"/>
                </a:lnTo>
                <a:lnTo>
                  <a:pt x="240830" y="1835531"/>
                </a:lnTo>
                <a:lnTo>
                  <a:pt x="481711" y="1835531"/>
                </a:lnTo>
              </a:path>
            </a:pathLst>
          </a:custGeom>
          <a:ln w="25908">
            <a:solidFill>
              <a:srgbClr val="3C6695"/>
            </a:solidFill>
          </a:ln>
        </p:spPr>
        <p:txBody>
          <a:bodyPr wrap="square" lIns="0" tIns="0" rIns="0" bIns="0" rtlCol="0"/>
          <a:lstStyle/>
          <a:p>
            <a:endParaRPr/>
          </a:p>
        </p:txBody>
      </p:sp>
      <p:sp>
        <p:nvSpPr>
          <p:cNvPr id="11" name="object 11"/>
          <p:cNvSpPr/>
          <p:nvPr/>
        </p:nvSpPr>
        <p:spPr>
          <a:xfrm>
            <a:off x="1354267" y="3576065"/>
            <a:ext cx="671823" cy="918210"/>
          </a:xfrm>
          <a:custGeom>
            <a:avLst/>
            <a:gdLst/>
            <a:ahLst/>
            <a:cxnLst/>
            <a:rect l="l" t="t" r="r" b="b"/>
            <a:pathLst>
              <a:path w="481965" h="918210">
                <a:moveTo>
                  <a:pt x="0" y="0"/>
                </a:moveTo>
                <a:lnTo>
                  <a:pt x="240830" y="0"/>
                </a:lnTo>
                <a:lnTo>
                  <a:pt x="240830" y="917829"/>
                </a:lnTo>
                <a:lnTo>
                  <a:pt x="481711" y="917829"/>
                </a:lnTo>
              </a:path>
            </a:pathLst>
          </a:custGeom>
          <a:ln w="25908">
            <a:solidFill>
              <a:srgbClr val="3C6695"/>
            </a:solidFill>
          </a:ln>
        </p:spPr>
        <p:txBody>
          <a:bodyPr wrap="square" lIns="0" tIns="0" rIns="0" bIns="0" rtlCol="0"/>
          <a:lstStyle/>
          <a:p>
            <a:endParaRPr/>
          </a:p>
        </p:txBody>
      </p:sp>
      <p:sp>
        <p:nvSpPr>
          <p:cNvPr id="12" name="object 12"/>
          <p:cNvSpPr/>
          <p:nvPr/>
        </p:nvSpPr>
        <p:spPr>
          <a:xfrm>
            <a:off x="1354268" y="3575303"/>
            <a:ext cx="703688" cy="0"/>
          </a:xfrm>
          <a:custGeom>
            <a:avLst/>
            <a:gdLst/>
            <a:ahLst/>
            <a:cxnLst/>
            <a:rect l="l" t="t" r="r" b="b"/>
            <a:pathLst>
              <a:path w="504825">
                <a:moveTo>
                  <a:pt x="0" y="0"/>
                </a:moveTo>
                <a:lnTo>
                  <a:pt x="504444" y="0"/>
                </a:lnTo>
              </a:path>
            </a:pathLst>
          </a:custGeom>
          <a:ln w="27431">
            <a:solidFill>
              <a:srgbClr val="3C6695"/>
            </a:solidFill>
          </a:ln>
        </p:spPr>
        <p:txBody>
          <a:bodyPr wrap="square" lIns="0" tIns="0" rIns="0" bIns="0" rtlCol="0"/>
          <a:lstStyle/>
          <a:p>
            <a:endParaRPr/>
          </a:p>
        </p:txBody>
      </p:sp>
      <p:sp>
        <p:nvSpPr>
          <p:cNvPr id="13" name="object 13"/>
          <p:cNvSpPr/>
          <p:nvPr/>
        </p:nvSpPr>
        <p:spPr>
          <a:xfrm>
            <a:off x="1354267" y="2657094"/>
            <a:ext cx="704571" cy="919480"/>
          </a:xfrm>
          <a:custGeom>
            <a:avLst/>
            <a:gdLst/>
            <a:ahLst/>
            <a:cxnLst/>
            <a:rect l="l" t="t" r="r" b="b"/>
            <a:pathLst>
              <a:path w="505459" h="919479">
                <a:moveTo>
                  <a:pt x="0" y="919352"/>
                </a:moveTo>
                <a:lnTo>
                  <a:pt x="252730" y="919352"/>
                </a:lnTo>
                <a:lnTo>
                  <a:pt x="252730" y="0"/>
                </a:lnTo>
                <a:lnTo>
                  <a:pt x="505459" y="0"/>
                </a:lnTo>
              </a:path>
            </a:pathLst>
          </a:custGeom>
          <a:ln w="25908">
            <a:solidFill>
              <a:srgbClr val="3C6695"/>
            </a:solidFill>
          </a:ln>
        </p:spPr>
        <p:txBody>
          <a:bodyPr wrap="square" lIns="0" tIns="0" rIns="0" bIns="0" rtlCol="0"/>
          <a:lstStyle/>
          <a:p>
            <a:endParaRPr/>
          </a:p>
        </p:txBody>
      </p:sp>
      <p:sp>
        <p:nvSpPr>
          <p:cNvPr id="14" name="object 14"/>
          <p:cNvSpPr/>
          <p:nvPr/>
        </p:nvSpPr>
        <p:spPr>
          <a:xfrm>
            <a:off x="1354267" y="1739645"/>
            <a:ext cx="704571" cy="1836420"/>
          </a:xfrm>
          <a:custGeom>
            <a:avLst/>
            <a:gdLst/>
            <a:ahLst/>
            <a:cxnLst/>
            <a:rect l="l" t="t" r="r" b="b"/>
            <a:pathLst>
              <a:path w="505459" h="1836420">
                <a:moveTo>
                  <a:pt x="0" y="1836292"/>
                </a:moveTo>
                <a:lnTo>
                  <a:pt x="252730" y="1836292"/>
                </a:lnTo>
                <a:lnTo>
                  <a:pt x="252730" y="0"/>
                </a:lnTo>
                <a:lnTo>
                  <a:pt x="505459" y="0"/>
                </a:lnTo>
              </a:path>
            </a:pathLst>
          </a:custGeom>
          <a:ln w="25908">
            <a:solidFill>
              <a:srgbClr val="3C6695"/>
            </a:solidFill>
          </a:ln>
        </p:spPr>
        <p:txBody>
          <a:bodyPr wrap="square" lIns="0" tIns="0" rIns="0" bIns="0" rtlCol="0"/>
          <a:lstStyle/>
          <a:p>
            <a:endParaRPr/>
          </a:p>
        </p:txBody>
      </p:sp>
      <p:sp>
        <p:nvSpPr>
          <p:cNvPr id="15" name="object 15"/>
          <p:cNvSpPr/>
          <p:nvPr/>
        </p:nvSpPr>
        <p:spPr>
          <a:xfrm>
            <a:off x="330337" y="1643635"/>
            <a:ext cx="1024108" cy="3865245"/>
          </a:xfrm>
          <a:custGeom>
            <a:avLst/>
            <a:gdLst/>
            <a:ahLst/>
            <a:cxnLst/>
            <a:rect l="l" t="t" r="r" b="b"/>
            <a:pathLst>
              <a:path w="734694" h="3865245">
                <a:moveTo>
                  <a:pt x="0" y="3864864"/>
                </a:moveTo>
                <a:lnTo>
                  <a:pt x="734568" y="3864864"/>
                </a:lnTo>
                <a:lnTo>
                  <a:pt x="734568" y="0"/>
                </a:lnTo>
                <a:lnTo>
                  <a:pt x="0" y="0"/>
                </a:lnTo>
                <a:lnTo>
                  <a:pt x="0" y="3864864"/>
                </a:lnTo>
                <a:close/>
              </a:path>
            </a:pathLst>
          </a:custGeom>
          <a:solidFill>
            <a:srgbClr val="4F81BC"/>
          </a:solidFill>
        </p:spPr>
        <p:txBody>
          <a:bodyPr wrap="square" lIns="0" tIns="0" rIns="0" bIns="0" rtlCol="0"/>
          <a:lstStyle/>
          <a:p>
            <a:endParaRPr/>
          </a:p>
        </p:txBody>
      </p:sp>
      <p:sp>
        <p:nvSpPr>
          <p:cNvPr id="16" name="object 16"/>
          <p:cNvSpPr/>
          <p:nvPr/>
        </p:nvSpPr>
        <p:spPr>
          <a:xfrm>
            <a:off x="330337" y="1643635"/>
            <a:ext cx="1024108" cy="3865245"/>
          </a:xfrm>
          <a:custGeom>
            <a:avLst/>
            <a:gdLst/>
            <a:ahLst/>
            <a:cxnLst/>
            <a:rect l="l" t="t" r="r" b="b"/>
            <a:pathLst>
              <a:path w="734694" h="3865245">
                <a:moveTo>
                  <a:pt x="0" y="3864864"/>
                </a:moveTo>
                <a:lnTo>
                  <a:pt x="734568" y="3864864"/>
                </a:lnTo>
                <a:lnTo>
                  <a:pt x="734568" y="0"/>
                </a:lnTo>
                <a:lnTo>
                  <a:pt x="0" y="0"/>
                </a:lnTo>
                <a:lnTo>
                  <a:pt x="0" y="3864864"/>
                </a:lnTo>
                <a:close/>
              </a:path>
            </a:pathLst>
          </a:custGeom>
          <a:ln w="25908">
            <a:solidFill>
              <a:srgbClr val="FFFFFF"/>
            </a:solidFill>
          </a:ln>
        </p:spPr>
        <p:txBody>
          <a:bodyPr wrap="square" lIns="0" tIns="0" rIns="0" bIns="0" rtlCol="0"/>
          <a:lstStyle/>
          <a:p>
            <a:endParaRPr/>
          </a:p>
        </p:txBody>
      </p:sp>
      <p:sp>
        <p:nvSpPr>
          <p:cNvPr id="17" name="object 17"/>
          <p:cNvSpPr txBox="1"/>
          <p:nvPr/>
        </p:nvSpPr>
        <p:spPr>
          <a:xfrm>
            <a:off x="615775" y="1700867"/>
            <a:ext cx="320601" cy="3756025"/>
          </a:xfrm>
          <a:prstGeom prst="rect">
            <a:avLst/>
          </a:prstGeom>
        </p:spPr>
        <p:txBody>
          <a:bodyPr vert="vert270" wrap="square" lIns="0" tIns="0" rIns="0" bIns="0" rtlCol="0">
            <a:spAutoFit/>
          </a:bodyPr>
          <a:lstStyle/>
          <a:p>
            <a:pPr marL="12700">
              <a:lnSpc>
                <a:spcPts val="2470"/>
              </a:lnSpc>
            </a:pPr>
            <a:r>
              <a:rPr sz="2500" spc="-10" dirty="0">
                <a:solidFill>
                  <a:srgbClr val="FFFFFF"/>
                </a:solidFill>
                <a:latin typeface="Calibri"/>
                <a:cs typeface="Calibri"/>
              </a:rPr>
              <a:t>Appear </a:t>
            </a:r>
            <a:r>
              <a:rPr sz="2500" spc="-15" dirty="0">
                <a:solidFill>
                  <a:srgbClr val="FFFFFF"/>
                </a:solidFill>
                <a:latin typeface="Calibri"/>
                <a:cs typeface="Calibri"/>
              </a:rPr>
              <a:t>to proper </a:t>
            </a:r>
            <a:r>
              <a:rPr sz="2500" spc="-10" dirty="0">
                <a:solidFill>
                  <a:srgbClr val="FFFFFF"/>
                </a:solidFill>
                <a:latin typeface="Calibri"/>
                <a:cs typeface="Calibri"/>
              </a:rPr>
              <a:t>officer</a:t>
            </a:r>
            <a:r>
              <a:rPr sz="2500" spc="10" dirty="0">
                <a:solidFill>
                  <a:srgbClr val="FFFFFF"/>
                </a:solidFill>
                <a:latin typeface="Calibri"/>
                <a:cs typeface="Calibri"/>
              </a:rPr>
              <a:t> </a:t>
            </a:r>
            <a:r>
              <a:rPr sz="2500" spc="-10" dirty="0">
                <a:solidFill>
                  <a:srgbClr val="FFFFFF"/>
                </a:solidFill>
                <a:latin typeface="Calibri"/>
                <a:cs typeface="Calibri"/>
              </a:rPr>
              <a:t>that</a:t>
            </a:r>
            <a:endParaRPr sz="2500">
              <a:latin typeface="Calibri"/>
              <a:cs typeface="Calibri"/>
            </a:endParaRPr>
          </a:p>
        </p:txBody>
      </p:sp>
      <p:sp>
        <p:nvSpPr>
          <p:cNvPr id="18" name="object 18"/>
          <p:cNvSpPr/>
          <p:nvPr/>
        </p:nvSpPr>
        <p:spPr>
          <a:xfrm>
            <a:off x="2057424" y="1372363"/>
            <a:ext cx="3356457" cy="734695"/>
          </a:xfrm>
          <a:custGeom>
            <a:avLst/>
            <a:gdLst/>
            <a:ahLst/>
            <a:cxnLst/>
            <a:rect l="l" t="t" r="r" b="b"/>
            <a:pathLst>
              <a:path w="2407920" h="734694">
                <a:moveTo>
                  <a:pt x="0" y="734568"/>
                </a:moveTo>
                <a:lnTo>
                  <a:pt x="2407920" y="734568"/>
                </a:lnTo>
                <a:lnTo>
                  <a:pt x="2407920" y="0"/>
                </a:lnTo>
                <a:lnTo>
                  <a:pt x="0" y="0"/>
                </a:lnTo>
                <a:lnTo>
                  <a:pt x="0" y="734568"/>
                </a:lnTo>
                <a:close/>
              </a:path>
            </a:pathLst>
          </a:custGeom>
          <a:solidFill>
            <a:srgbClr val="4F81BC"/>
          </a:solidFill>
        </p:spPr>
        <p:txBody>
          <a:bodyPr wrap="square" lIns="0" tIns="0" rIns="0" bIns="0" rtlCol="0"/>
          <a:lstStyle/>
          <a:p>
            <a:endParaRPr/>
          </a:p>
        </p:txBody>
      </p:sp>
      <p:sp>
        <p:nvSpPr>
          <p:cNvPr id="19" name="object 19"/>
          <p:cNvSpPr/>
          <p:nvPr/>
        </p:nvSpPr>
        <p:spPr>
          <a:xfrm>
            <a:off x="2057424" y="1372363"/>
            <a:ext cx="3356457" cy="734695"/>
          </a:xfrm>
          <a:custGeom>
            <a:avLst/>
            <a:gdLst/>
            <a:ahLst/>
            <a:cxnLst/>
            <a:rect l="l" t="t" r="r" b="b"/>
            <a:pathLst>
              <a:path w="2407920" h="734694">
                <a:moveTo>
                  <a:pt x="0" y="734568"/>
                </a:moveTo>
                <a:lnTo>
                  <a:pt x="2407920" y="734568"/>
                </a:lnTo>
                <a:lnTo>
                  <a:pt x="2407920" y="0"/>
                </a:lnTo>
                <a:lnTo>
                  <a:pt x="0" y="0"/>
                </a:lnTo>
                <a:lnTo>
                  <a:pt x="0" y="734568"/>
                </a:lnTo>
                <a:close/>
              </a:path>
            </a:pathLst>
          </a:custGeom>
          <a:ln w="25908">
            <a:solidFill>
              <a:srgbClr val="FFFFFF"/>
            </a:solidFill>
          </a:ln>
        </p:spPr>
        <p:txBody>
          <a:bodyPr wrap="square" lIns="0" tIns="0" rIns="0" bIns="0" rtlCol="0"/>
          <a:lstStyle/>
          <a:p>
            <a:endParaRPr/>
          </a:p>
        </p:txBody>
      </p:sp>
      <p:sp>
        <p:nvSpPr>
          <p:cNvPr id="20" name="object 20"/>
          <p:cNvSpPr txBox="1"/>
          <p:nvPr/>
        </p:nvSpPr>
        <p:spPr>
          <a:xfrm>
            <a:off x="2762171" y="1525650"/>
            <a:ext cx="1947311" cy="350737"/>
          </a:xfrm>
          <a:prstGeom prst="rect">
            <a:avLst/>
          </a:prstGeom>
        </p:spPr>
        <p:txBody>
          <a:bodyPr vert="horz" wrap="square" lIns="0" tIns="12065" rIns="0" bIns="0" rtlCol="0">
            <a:spAutoFit/>
          </a:bodyPr>
          <a:lstStyle/>
          <a:p>
            <a:pPr marL="12700">
              <a:lnSpc>
                <a:spcPct val="100000"/>
              </a:lnSpc>
              <a:spcBef>
                <a:spcPts val="95"/>
              </a:spcBef>
            </a:pPr>
            <a:r>
              <a:rPr sz="2200" spc="-70" dirty="0">
                <a:solidFill>
                  <a:srgbClr val="FFFFFF"/>
                </a:solidFill>
                <a:latin typeface="Calibri"/>
                <a:cs typeface="Calibri"/>
              </a:rPr>
              <a:t>Tax </a:t>
            </a:r>
            <a:r>
              <a:rPr sz="2200" spc="-5" dirty="0">
                <a:solidFill>
                  <a:srgbClr val="FFFFFF"/>
                </a:solidFill>
                <a:latin typeface="Calibri"/>
                <a:cs typeface="Calibri"/>
              </a:rPr>
              <a:t>not paid</a:t>
            </a:r>
            <a:endParaRPr sz="2200">
              <a:latin typeface="Calibri"/>
              <a:cs typeface="Calibri"/>
            </a:endParaRPr>
          </a:p>
        </p:txBody>
      </p:sp>
      <p:sp>
        <p:nvSpPr>
          <p:cNvPr id="21" name="object 21"/>
          <p:cNvSpPr/>
          <p:nvPr/>
        </p:nvSpPr>
        <p:spPr>
          <a:xfrm>
            <a:off x="2057424" y="2289811"/>
            <a:ext cx="3356457" cy="733425"/>
          </a:xfrm>
          <a:custGeom>
            <a:avLst/>
            <a:gdLst/>
            <a:ahLst/>
            <a:cxnLst/>
            <a:rect l="l" t="t" r="r" b="b"/>
            <a:pathLst>
              <a:path w="2407920" h="733425">
                <a:moveTo>
                  <a:pt x="0" y="733044"/>
                </a:moveTo>
                <a:lnTo>
                  <a:pt x="2407920" y="733044"/>
                </a:lnTo>
                <a:lnTo>
                  <a:pt x="2407920" y="0"/>
                </a:lnTo>
                <a:lnTo>
                  <a:pt x="0" y="0"/>
                </a:lnTo>
                <a:lnTo>
                  <a:pt x="0" y="733044"/>
                </a:lnTo>
                <a:close/>
              </a:path>
            </a:pathLst>
          </a:custGeom>
          <a:solidFill>
            <a:srgbClr val="4F81BC"/>
          </a:solidFill>
        </p:spPr>
        <p:txBody>
          <a:bodyPr wrap="square" lIns="0" tIns="0" rIns="0" bIns="0" rtlCol="0"/>
          <a:lstStyle/>
          <a:p>
            <a:endParaRPr/>
          </a:p>
        </p:txBody>
      </p:sp>
      <p:sp>
        <p:nvSpPr>
          <p:cNvPr id="22" name="object 22"/>
          <p:cNvSpPr/>
          <p:nvPr/>
        </p:nvSpPr>
        <p:spPr>
          <a:xfrm>
            <a:off x="2057424" y="2289811"/>
            <a:ext cx="3356457" cy="733425"/>
          </a:xfrm>
          <a:custGeom>
            <a:avLst/>
            <a:gdLst/>
            <a:ahLst/>
            <a:cxnLst/>
            <a:rect l="l" t="t" r="r" b="b"/>
            <a:pathLst>
              <a:path w="2407920" h="733425">
                <a:moveTo>
                  <a:pt x="0" y="733044"/>
                </a:moveTo>
                <a:lnTo>
                  <a:pt x="2407920" y="733044"/>
                </a:lnTo>
                <a:lnTo>
                  <a:pt x="2407920" y="0"/>
                </a:lnTo>
                <a:lnTo>
                  <a:pt x="0" y="0"/>
                </a:lnTo>
                <a:lnTo>
                  <a:pt x="0" y="733044"/>
                </a:lnTo>
                <a:close/>
              </a:path>
            </a:pathLst>
          </a:custGeom>
          <a:ln w="25908">
            <a:solidFill>
              <a:srgbClr val="FFFFFF"/>
            </a:solidFill>
          </a:ln>
        </p:spPr>
        <p:txBody>
          <a:bodyPr wrap="square" lIns="0" tIns="0" rIns="0" bIns="0" rtlCol="0"/>
          <a:lstStyle/>
          <a:p>
            <a:endParaRPr/>
          </a:p>
        </p:txBody>
      </p:sp>
      <p:sp>
        <p:nvSpPr>
          <p:cNvPr id="23" name="object 23"/>
          <p:cNvSpPr txBox="1"/>
          <p:nvPr/>
        </p:nvSpPr>
        <p:spPr>
          <a:xfrm>
            <a:off x="2604970" y="2442717"/>
            <a:ext cx="2258881" cy="350737"/>
          </a:xfrm>
          <a:prstGeom prst="rect">
            <a:avLst/>
          </a:prstGeom>
        </p:spPr>
        <p:txBody>
          <a:bodyPr vert="horz" wrap="square" lIns="0" tIns="12065" rIns="0" bIns="0" rtlCol="0">
            <a:spAutoFit/>
          </a:bodyPr>
          <a:lstStyle/>
          <a:p>
            <a:pPr marL="12700">
              <a:lnSpc>
                <a:spcPct val="100000"/>
              </a:lnSpc>
              <a:spcBef>
                <a:spcPts val="95"/>
              </a:spcBef>
            </a:pPr>
            <a:r>
              <a:rPr sz="2200" spc="-10" dirty="0">
                <a:solidFill>
                  <a:srgbClr val="FFFFFF"/>
                </a:solidFill>
                <a:latin typeface="Calibri"/>
                <a:cs typeface="Calibri"/>
              </a:rPr>
              <a:t>Short-paid</a:t>
            </a:r>
            <a:r>
              <a:rPr sz="2200" spc="-25" dirty="0">
                <a:solidFill>
                  <a:srgbClr val="FFFFFF"/>
                </a:solidFill>
                <a:latin typeface="Calibri"/>
                <a:cs typeface="Calibri"/>
              </a:rPr>
              <a:t> </a:t>
            </a:r>
            <a:r>
              <a:rPr sz="2200" spc="-20" dirty="0">
                <a:solidFill>
                  <a:srgbClr val="FFFFFF"/>
                </a:solidFill>
                <a:latin typeface="Calibri"/>
                <a:cs typeface="Calibri"/>
              </a:rPr>
              <a:t>tax</a:t>
            </a:r>
            <a:endParaRPr sz="2200">
              <a:latin typeface="Calibri"/>
              <a:cs typeface="Calibri"/>
            </a:endParaRPr>
          </a:p>
        </p:txBody>
      </p:sp>
      <p:sp>
        <p:nvSpPr>
          <p:cNvPr id="24" name="object 24"/>
          <p:cNvSpPr/>
          <p:nvPr/>
        </p:nvSpPr>
        <p:spPr>
          <a:xfrm>
            <a:off x="2057424" y="3207258"/>
            <a:ext cx="3356457" cy="734695"/>
          </a:xfrm>
          <a:custGeom>
            <a:avLst/>
            <a:gdLst/>
            <a:ahLst/>
            <a:cxnLst/>
            <a:rect l="l" t="t" r="r" b="b"/>
            <a:pathLst>
              <a:path w="2407920" h="734695">
                <a:moveTo>
                  <a:pt x="0" y="734568"/>
                </a:moveTo>
                <a:lnTo>
                  <a:pt x="2407920" y="734568"/>
                </a:lnTo>
                <a:lnTo>
                  <a:pt x="2407920" y="0"/>
                </a:lnTo>
                <a:lnTo>
                  <a:pt x="0" y="0"/>
                </a:lnTo>
                <a:lnTo>
                  <a:pt x="0" y="734568"/>
                </a:lnTo>
                <a:close/>
              </a:path>
            </a:pathLst>
          </a:custGeom>
          <a:solidFill>
            <a:srgbClr val="4F81BC"/>
          </a:solidFill>
        </p:spPr>
        <p:txBody>
          <a:bodyPr wrap="square" lIns="0" tIns="0" rIns="0" bIns="0" rtlCol="0"/>
          <a:lstStyle/>
          <a:p>
            <a:endParaRPr/>
          </a:p>
        </p:txBody>
      </p:sp>
      <p:sp>
        <p:nvSpPr>
          <p:cNvPr id="25" name="object 25"/>
          <p:cNvSpPr/>
          <p:nvPr/>
        </p:nvSpPr>
        <p:spPr>
          <a:xfrm>
            <a:off x="2057424" y="3207258"/>
            <a:ext cx="3356457" cy="734695"/>
          </a:xfrm>
          <a:custGeom>
            <a:avLst/>
            <a:gdLst/>
            <a:ahLst/>
            <a:cxnLst/>
            <a:rect l="l" t="t" r="r" b="b"/>
            <a:pathLst>
              <a:path w="2407920" h="734695">
                <a:moveTo>
                  <a:pt x="0" y="734568"/>
                </a:moveTo>
                <a:lnTo>
                  <a:pt x="2407920" y="734568"/>
                </a:lnTo>
                <a:lnTo>
                  <a:pt x="2407920" y="0"/>
                </a:lnTo>
                <a:lnTo>
                  <a:pt x="0" y="0"/>
                </a:lnTo>
                <a:lnTo>
                  <a:pt x="0" y="734568"/>
                </a:lnTo>
                <a:close/>
              </a:path>
            </a:pathLst>
          </a:custGeom>
          <a:ln w="25908">
            <a:solidFill>
              <a:srgbClr val="FFFFFF"/>
            </a:solidFill>
          </a:ln>
        </p:spPr>
        <p:txBody>
          <a:bodyPr wrap="square" lIns="0" tIns="0" rIns="0" bIns="0" rtlCol="0"/>
          <a:lstStyle/>
          <a:p>
            <a:endParaRPr/>
          </a:p>
        </p:txBody>
      </p:sp>
      <p:sp>
        <p:nvSpPr>
          <p:cNvPr id="26" name="object 26"/>
          <p:cNvSpPr txBox="1"/>
          <p:nvPr/>
        </p:nvSpPr>
        <p:spPr>
          <a:xfrm>
            <a:off x="2774919" y="3207257"/>
            <a:ext cx="1920756" cy="653384"/>
          </a:xfrm>
          <a:prstGeom prst="rect">
            <a:avLst/>
          </a:prstGeom>
        </p:spPr>
        <p:txBody>
          <a:bodyPr vert="horz" wrap="square" lIns="0" tIns="12065" rIns="0" bIns="0" rtlCol="0">
            <a:spAutoFit/>
          </a:bodyPr>
          <a:lstStyle/>
          <a:p>
            <a:pPr marL="12700">
              <a:lnSpc>
                <a:spcPts val="2530"/>
              </a:lnSpc>
              <a:spcBef>
                <a:spcPts val="95"/>
              </a:spcBef>
            </a:pPr>
            <a:r>
              <a:rPr sz="2200" spc="-10" dirty="0">
                <a:solidFill>
                  <a:srgbClr val="FFFFFF"/>
                </a:solidFill>
                <a:latin typeface="Calibri"/>
                <a:cs typeface="Calibri"/>
              </a:rPr>
              <a:t>Erroneously</a:t>
            </a:r>
            <a:endParaRPr sz="2200">
              <a:latin typeface="Calibri"/>
              <a:cs typeface="Calibri"/>
            </a:endParaRPr>
          </a:p>
          <a:p>
            <a:pPr marL="143510">
              <a:lnSpc>
                <a:spcPts val="2530"/>
              </a:lnSpc>
            </a:pPr>
            <a:r>
              <a:rPr sz="2200" spc="-15" dirty="0">
                <a:solidFill>
                  <a:srgbClr val="FFFFFF"/>
                </a:solidFill>
                <a:latin typeface="Calibri"/>
                <a:cs typeface="Calibri"/>
              </a:rPr>
              <a:t>Refunded</a:t>
            </a:r>
            <a:endParaRPr sz="2200">
              <a:latin typeface="Calibri"/>
              <a:cs typeface="Calibri"/>
            </a:endParaRPr>
          </a:p>
        </p:txBody>
      </p:sp>
      <p:sp>
        <p:nvSpPr>
          <p:cNvPr id="27" name="object 27"/>
          <p:cNvSpPr/>
          <p:nvPr/>
        </p:nvSpPr>
        <p:spPr>
          <a:xfrm>
            <a:off x="2025557" y="4126230"/>
            <a:ext cx="3356457" cy="734695"/>
          </a:xfrm>
          <a:custGeom>
            <a:avLst/>
            <a:gdLst/>
            <a:ahLst/>
            <a:cxnLst/>
            <a:rect l="l" t="t" r="r" b="b"/>
            <a:pathLst>
              <a:path w="2407920" h="734695">
                <a:moveTo>
                  <a:pt x="0" y="734568"/>
                </a:moveTo>
                <a:lnTo>
                  <a:pt x="2407919" y="734568"/>
                </a:lnTo>
                <a:lnTo>
                  <a:pt x="2407919" y="0"/>
                </a:lnTo>
                <a:lnTo>
                  <a:pt x="0" y="0"/>
                </a:lnTo>
                <a:lnTo>
                  <a:pt x="0" y="734568"/>
                </a:lnTo>
                <a:close/>
              </a:path>
            </a:pathLst>
          </a:custGeom>
          <a:solidFill>
            <a:srgbClr val="4F81BC"/>
          </a:solidFill>
        </p:spPr>
        <p:txBody>
          <a:bodyPr wrap="square" lIns="0" tIns="0" rIns="0" bIns="0" rtlCol="0"/>
          <a:lstStyle/>
          <a:p>
            <a:endParaRPr/>
          </a:p>
        </p:txBody>
      </p:sp>
      <p:sp>
        <p:nvSpPr>
          <p:cNvPr id="28" name="object 28"/>
          <p:cNvSpPr/>
          <p:nvPr/>
        </p:nvSpPr>
        <p:spPr>
          <a:xfrm>
            <a:off x="2025557" y="4126230"/>
            <a:ext cx="3356457" cy="734695"/>
          </a:xfrm>
          <a:custGeom>
            <a:avLst/>
            <a:gdLst/>
            <a:ahLst/>
            <a:cxnLst/>
            <a:rect l="l" t="t" r="r" b="b"/>
            <a:pathLst>
              <a:path w="2407920" h="734695">
                <a:moveTo>
                  <a:pt x="0" y="734568"/>
                </a:moveTo>
                <a:lnTo>
                  <a:pt x="2407919" y="734568"/>
                </a:lnTo>
                <a:lnTo>
                  <a:pt x="2407919" y="0"/>
                </a:lnTo>
                <a:lnTo>
                  <a:pt x="0" y="0"/>
                </a:lnTo>
                <a:lnTo>
                  <a:pt x="0" y="734568"/>
                </a:lnTo>
                <a:close/>
              </a:path>
            </a:pathLst>
          </a:custGeom>
          <a:ln w="25908">
            <a:solidFill>
              <a:srgbClr val="FFFFFF"/>
            </a:solidFill>
          </a:ln>
        </p:spPr>
        <p:txBody>
          <a:bodyPr wrap="square" lIns="0" tIns="0" rIns="0" bIns="0" rtlCol="0"/>
          <a:lstStyle/>
          <a:p>
            <a:endParaRPr/>
          </a:p>
        </p:txBody>
      </p:sp>
      <p:sp>
        <p:nvSpPr>
          <p:cNvPr id="29" name="object 29"/>
          <p:cNvSpPr txBox="1"/>
          <p:nvPr/>
        </p:nvSpPr>
        <p:spPr>
          <a:xfrm>
            <a:off x="2114779" y="4280408"/>
            <a:ext cx="3170578" cy="350737"/>
          </a:xfrm>
          <a:prstGeom prst="rect">
            <a:avLst/>
          </a:prstGeom>
        </p:spPr>
        <p:txBody>
          <a:bodyPr vert="horz" wrap="square" lIns="0" tIns="12065" rIns="0" bIns="0" rtlCol="0">
            <a:spAutoFit/>
          </a:bodyPr>
          <a:lstStyle/>
          <a:p>
            <a:pPr marL="12700">
              <a:lnSpc>
                <a:spcPct val="100000"/>
              </a:lnSpc>
              <a:spcBef>
                <a:spcPts val="95"/>
              </a:spcBef>
            </a:pPr>
            <a:r>
              <a:rPr sz="2200" spc="-20" dirty="0">
                <a:solidFill>
                  <a:srgbClr val="FFFFFF"/>
                </a:solidFill>
                <a:latin typeface="Calibri"/>
                <a:cs typeface="Calibri"/>
              </a:rPr>
              <a:t>ITC Wrongly</a:t>
            </a:r>
            <a:r>
              <a:rPr sz="2200" spc="-40" dirty="0">
                <a:solidFill>
                  <a:srgbClr val="FFFFFF"/>
                </a:solidFill>
                <a:latin typeface="Calibri"/>
                <a:cs typeface="Calibri"/>
              </a:rPr>
              <a:t> </a:t>
            </a:r>
            <a:r>
              <a:rPr sz="2200" spc="-15" dirty="0">
                <a:solidFill>
                  <a:srgbClr val="FFFFFF"/>
                </a:solidFill>
                <a:latin typeface="Calibri"/>
                <a:cs typeface="Calibri"/>
              </a:rPr>
              <a:t>Availed</a:t>
            </a:r>
            <a:endParaRPr sz="2200">
              <a:latin typeface="Calibri"/>
              <a:cs typeface="Calibri"/>
            </a:endParaRPr>
          </a:p>
        </p:txBody>
      </p:sp>
      <p:sp>
        <p:nvSpPr>
          <p:cNvPr id="30" name="object 30"/>
          <p:cNvSpPr/>
          <p:nvPr/>
        </p:nvSpPr>
        <p:spPr>
          <a:xfrm>
            <a:off x="2025557" y="5043680"/>
            <a:ext cx="3356457" cy="734695"/>
          </a:xfrm>
          <a:custGeom>
            <a:avLst/>
            <a:gdLst/>
            <a:ahLst/>
            <a:cxnLst/>
            <a:rect l="l" t="t" r="r" b="b"/>
            <a:pathLst>
              <a:path w="2407920" h="734695">
                <a:moveTo>
                  <a:pt x="0" y="734568"/>
                </a:moveTo>
                <a:lnTo>
                  <a:pt x="2407919" y="734568"/>
                </a:lnTo>
                <a:lnTo>
                  <a:pt x="2407919" y="0"/>
                </a:lnTo>
                <a:lnTo>
                  <a:pt x="0" y="0"/>
                </a:lnTo>
                <a:lnTo>
                  <a:pt x="0" y="734568"/>
                </a:lnTo>
                <a:close/>
              </a:path>
            </a:pathLst>
          </a:custGeom>
          <a:solidFill>
            <a:srgbClr val="4F81BC"/>
          </a:solidFill>
        </p:spPr>
        <p:txBody>
          <a:bodyPr wrap="square" lIns="0" tIns="0" rIns="0" bIns="0" rtlCol="0"/>
          <a:lstStyle/>
          <a:p>
            <a:endParaRPr/>
          </a:p>
        </p:txBody>
      </p:sp>
      <p:sp>
        <p:nvSpPr>
          <p:cNvPr id="31" name="object 31"/>
          <p:cNvSpPr/>
          <p:nvPr/>
        </p:nvSpPr>
        <p:spPr>
          <a:xfrm>
            <a:off x="2025557" y="5043680"/>
            <a:ext cx="3356457" cy="734695"/>
          </a:xfrm>
          <a:custGeom>
            <a:avLst/>
            <a:gdLst/>
            <a:ahLst/>
            <a:cxnLst/>
            <a:rect l="l" t="t" r="r" b="b"/>
            <a:pathLst>
              <a:path w="2407920" h="734695">
                <a:moveTo>
                  <a:pt x="0" y="734568"/>
                </a:moveTo>
                <a:lnTo>
                  <a:pt x="2407919" y="734568"/>
                </a:lnTo>
                <a:lnTo>
                  <a:pt x="2407919" y="0"/>
                </a:lnTo>
                <a:lnTo>
                  <a:pt x="0" y="0"/>
                </a:lnTo>
                <a:lnTo>
                  <a:pt x="0" y="734568"/>
                </a:lnTo>
                <a:close/>
              </a:path>
            </a:pathLst>
          </a:custGeom>
          <a:ln w="25908">
            <a:solidFill>
              <a:srgbClr val="FFFFFF"/>
            </a:solidFill>
          </a:ln>
        </p:spPr>
        <p:txBody>
          <a:bodyPr wrap="square" lIns="0" tIns="0" rIns="0" bIns="0" rtlCol="0"/>
          <a:lstStyle/>
          <a:p>
            <a:endParaRPr/>
          </a:p>
        </p:txBody>
      </p:sp>
      <p:sp>
        <p:nvSpPr>
          <p:cNvPr id="32" name="object 32"/>
          <p:cNvSpPr txBox="1"/>
          <p:nvPr/>
        </p:nvSpPr>
        <p:spPr>
          <a:xfrm>
            <a:off x="2097788" y="5198109"/>
            <a:ext cx="3211293" cy="350737"/>
          </a:xfrm>
          <a:prstGeom prst="rect">
            <a:avLst/>
          </a:prstGeom>
        </p:spPr>
        <p:txBody>
          <a:bodyPr vert="horz" wrap="square" lIns="0" tIns="12065" rIns="0" bIns="0" rtlCol="0">
            <a:spAutoFit/>
          </a:bodyPr>
          <a:lstStyle/>
          <a:p>
            <a:pPr marL="12700">
              <a:lnSpc>
                <a:spcPct val="100000"/>
              </a:lnSpc>
              <a:spcBef>
                <a:spcPts val="95"/>
              </a:spcBef>
            </a:pPr>
            <a:r>
              <a:rPr sz="2200" spc="-20" dirty="0">
                <a:solidFill>
                  <a:srgbClr val="FFFFFF"/>
                </a:solidFill>
                <a:latin typeface="Calibri"/>
                <a:cs typeface="Calibri"/>
              </a:rPr>
              <a:t>ITC Wrongly</a:t>
            </a:r>
            <a:r>
              <a:rPr sz="2200" spc="-40" dirty="0">
                <a:solidFill>
                  <a:srgbClr val="FFFFFF"/>
                </a:solidFill>
                <a:latin typeface="Calibri"/>
                <a:cs typeface="Calibri"/>
              </a:rPr>
              <a:t> </a:t>
            </a:r>
            <a:r>
              <a:rPr sz="2200" spc="-10" dirty="0">
                <a:solidFill>
                  <a:srgbClr val="FFFFFF"/>
                </a:solidFill>
                <a:latin typeface="Calibri"/>
                <a:cs typeface="Calibri"/>
              </a:rPr>
              <a:t>Utilized</a:t>
            </a:r>
            <a:endParaRPr sz="2200">
              <a:latin typeface="Calibri"/>
              <a:cs typeface="Calibri"/>
            </a:endParaRPr>
          </a:p>
        </p:txBody>
      </p:sp>
      <p:sp>
        <p:nvSpPr>
          <p:cNvPr id="33" name="object 33"/>
          <p:cNvSpPr/>
          <p:nvPr/>
        </p:nvSpPr>
        <p:spPr>
          <a:xfrm>
            <a:off x="6499418" y="2999994"/>
            <a:ext cx="2966110" cy="1165860"/>
          </a:xfrm>
          <a:custGeom>
            <a:avLst/>
            <a:gdLst/>
            <a:ahLst/>
            <a:cxnLst/>
            <a:rect l="l" t="t" r="r" b="b"/>
            <a:pathLst>
              <a:path w="2127884" h="1165860">
                <a:moveTo>
                  <a:pt x="0" y="1165859"/>
                </a:moveTo>
                <a:lnTo>
                  <a:pt x="2127504" y="1165859"/>
                </a:lnTo>
                <a:lnTo>
                  <a:pt x="2127504" y="0"/>
                </a:lnTo>
                <a:lnTo>
                  <a:pt x="0" y="0"/>
                </a:lnTo>
                <a:lnTo>
                  <a:pt x="0" y="1165859"/>
                </a:lnTo>
                <a:close/>
              </a:path>
            </a:pathLst>
          </a:custGeom>
          <a:solidFill>
            <a:srgbClr val="4F81BC"/>
          </a:solidFill>
        </p:spPr>
        <p:txBody>
          <a:bodyPr wrap="square" lIns="0" tIns="0" rIns="0" bIns="0" rtlCol="0"/>
          <a:lstStyle/>
          <a:p>
            <a:endParaRPr/>
          </a:p>
        </p:txBody>
      </p:sp>
      <p:sp>
        <p:nvSpPr>
          <p:cNvPr id="34" name="object 34"/>
          <p:cNvSpPr/>
          <p:nvPr/>
        </p:nvSpPr>
        <p:spPr>
          <a:xfrm>
            <a:off x="6499418" y="2999994"/>
            <a:ext cx="2966110" cy="1165860"/>
          </a:xfrm>
          <a:custGeom>
            <a:avLst/>
            <a:gdLst/>
            <a:ahLst/>
            <a:cxnLst/>
            <a:rect l="l" t="t" r="r" b="b"/>
            <a:pathLst>
              <a:path w="2127884" h="1165860">
                <a:moveTo>
                  <a:pt x="0" y="1165859"/>
                </a:moveTo>
                <a:lnTo>
                  <a:pt x="2127504" y="1165859"/>
                </a:lnTo>
                <a:lnTo>
                  <a:pt x="2127504" y="0"/>
                </a:lnTo>
                <a:lnTo>
                  <a:pt x="0" y="0"/>
                </a:lnTo>
                <a:lnTo>
                  <a:pt x="0" y="1165859"/>
                </a:lnTo>
                <a:close/>
              </a:path>
            </a:pathLst>
          </a:custGeom>
          <a:ln w="25908">
            <a:solidFill>
              <a:srgbClr val="FFFFFF"/>
            </a:solidFill>
          </a:ln>
        </p:spPr>
        <p:txBody>
          <a:bodyPr wrap="square" lIns="0" tIns="0" rIns="0" bIns="0" rtlCol="0"/>
          <a:lstStyle/>
          <a:p>
            <a:endParaRPr/>
          </a:p>
        </p:txBody>
      </p:sp>
      <p:sp>
        <p:nvSpPr>
          <p:cNvPr id="35" name="object 35"/>
          <p:cNvSpPr/>
          <p:nvPr/>
        </p:nvSpPr>
        <p:spPr>
          <a:xfrm>
            <a:off x="10091674" y="1520190"/>
            <a:ext cx="2336774" cy="4124325"/>
          </a:xfrm>
          <a:custGeom>
            <a:avLst/>
            <a:gdLst/>
            <a:ahLst/>
            <a:cxnLst/>
            <a:rect l="l" t="t" r="r" b="b"/>
            <a:pathLst>
              <a:path w="1676400" h="4124325">
                <a:moveTo>
                  <a:pt x="0" y="279400"/>
                </a:moveTo>
                <a:lnTo>
                  <a:pt x="3656" y="234080"/>
                </a:lnTo>
                <a:lnTo>
                  <a:pt x="14244" y="191089"/>
                </a:lnTo>
                <a:lnTo>
                  <a:pt x="31186" y="151001"/>
                </a:lnTo>
                <a:lnTo>
                  <a:pt x="53908" y="114391"/>
                </a:lnTo>
                <a:lnTo>
                  <a:pt x="81835" y="81835"/>
                </a:lnTo>
                <a:lnTo>
                  <a:pt x="114391" y="53908"/>
                </a:lnTo>
                <a:lnTo>
                  <a:pt x="151001" y="31186"/>
                </a:lnTo>
                <a:lnTo>
                  <a:pt x="191089" y="14244"/>
                </a:lnTo>
                <a:lnTo>
                  <a:pt x="234080" y="3656"/>
                </a:lnTo>
                <a:lnTo>
                  <a:pt x="279400" y="0"/>
                </a:lnTo>
                <a:lnTo>
                  <a:pt x="1397000" y="0"/>
                </a:lnTo>
                <a:lnTo>
                  <a:pt x="1442319" y="3656"/>
                </a:lnTo>
                <a:lnTo>
                  <a:pt x="1485310" y="14244"/>
                </a:lnTo>
                <a:lnTo>
                  <a:pt x="1525398" y="31186"/>
                </a:lnTo>
                <a:lnTo>
                  <a:pt x="1562008" y="53908"/>
                </a:lnTo>
                <a:lnTo>
                  <a:pt x="1594564" y="81835"/>
                </a:lnTo>
                <a:lnTo>
                  <a:pt x="1622491" y="114391"/>
                </a:lnTo>
                <a:lnTo>
                  <a:pt x="1645213" y="151001"/>
                </a:lnTo>
                <a:lnTo>
                  <a:pt x="1662155" y="191089"/>
                </a:lnTo>
                <a:lnTo>
                  <a:pt x="1672743" y="234080"/>
                </a:lnTo>
                <a:lnTo>
                  <a:pt x="1676400" y="279400"/>
                </a:lnTo>
                <a:lnTo>
                  <a:pt x="1676400" y="3844544"/>
                </a:lnTo>
                <a:lnTo>
                  <a:pt x="1672743" y="3889863"/>
                </a:lnTo>
                <a:lnTo>
                  <a:pt x="1662155" y="3932854"/>
                </a:lnTo>
                <a:lnTo>
                  <a:pt x="1645213" y="3972942"/>
                </a:lnTo>
                <a:lnTo>
                  <a:pt x="1622491" y="4009552"/>
                </a:lnTo>
                <a:lnTo>
                  <a:pt x="1594564" y="4042108"/>
                </a:lnTo>
                <a:lnTo>
                  <a:pt x="1562008" y="4070035"/>
                </a:lnTo>
                <a:lnTo>
                  <a:pt x="1525398" y="4092757"/>
                </a:lnTo>
                <a:lnTo>
                  <a:pt x="1485310" y="4109699"/>
                </a:lnTo>
                <a:lnTo>
                  <a:pt x="1442319" y="4120287"/>
                </a:lnTo>
                <a:lnTo>
                  <a:pt x="1397000" y="4123944"/>
                </a:lnTo>
                <a:lnTo>
                  <a:pt x="279400" y="4123944"/>
                </a:lnTo>
                <a:lnTo>
                  <a:pt x="234080" y="4120287"/>
                </a:lnTo>
                <a:lnTo>
                  <a:pt x="191089" y="4109699"/>
                </a:lnTo>
                <a:lnTo>
                  <a:pt x="151001" y="4092757"/>
                </a:lnTo>
                <a:lnTo>
                  <a:pt x="114391" y="4070035"/>
                </a:lnTo>
                <a:lnTo>
                  <a:pt x="81835" y="4042108"/>
                </a:lnTo>
                <a:lnTo>
                  <a:pt x="53908" y="4009552"/>
                </a:lnTo>
                <a:lnTo>
                  <a:pt x="31186" y="3972942"/>
                </a:lnTo>
                <a:lnTo>
                  <a:pt x="14244" y="3932854"/>
                </a:lnTo>
                <a:lnTo>
                  <a:pt x="3656" y="3889863"/>
                </a:lnTo>
                <a:lnTo>
                  <a:pt x="0" y="3844544"/>
                </a:lnTo>
                <a:lnTo>
                  <a:pt x="0" y="279400"/>
                </a:lnTo>
                <a:close/>
              </a:path>
            </a:pathLst>
          </a:custGeom>
          <a:ln w="25908">
            <a:solidFill>
              <a:srgbClr val="4F81BC"/>
            </a:solidFill>
          </a:ln>
        </p:spPr>
        <p:txBody>
          <a:bodyPr wrap="square" lIns="0" tIns="0" rIns="0" bIns="0" rtlCol="0"/>
          <a:lstStyle/>
          <a:p>
            <a:endParaRPr/>
          </a:p>
        </p:txBody>
      </p:sp>
      <p:sp>
        <p:nvSpPr>
          <p:cNvPr id="36" name="object 36"/>
          <p:cNvSpPr txBox="1"/>
          <p:nvPr/>
        </p:nvSpPr>
        <p:spPr>
          <a:xfrm>
            <a:off x="10327478" y="1619504"/>
            <a:ext cx="1864107" cy="3929281"/>
          </a:xfrm>
          <a:prstGeom prst="rect">
            <a:avLst/>
          </a:prstGeom>
        </p:spPr>
        <p:txBody>
          <a:bodyPr vert="horz" wrap="square" lIns="0" tIns="12700" rIns="0" bIns="0" rtlCol="0">
            <a:spAutoFit/>
          </a:bodyPr>
          <a:lstStyle/>
          <a:p>
            <a:pPr marL="180340" marR="5080" indent="-167640" algn="just">
              <a:spcBef>
                <a:spcPts val="100"/>
              </a:spcBef>
            </a:pPr>
            <a:r>
              <a:rPr lang="en-US" sz="1800" spc="-10" dirty="0" smtClean="0">
                <a:latin typeface="Calibri"/>
                <a:cs typeface="Calibri"/>
              </a:rPr>
              <a:t>    </a:t>
            </a:r>
            <a:r>
              <a:rPr sz="1800" spc="-10" dirty="0" smtClean="0">
                <a:latin typeface="Calibri"/>
                <a:cs typeface="Calibri"/>
              </a:rPr>
              <a:t>Proper</a:t>
            </a:r>
            <a:r>
              <a:rPr sz="1800" spc="-50" dirty="0" smtClean="0">
                <a:latin typeface="Calibri"/>
                <a:cs typeface="Calibri"/>
              </a:rPr>
              <a:t> </a:t>
            </a:r>
            <a:r>
              <a:rPr sz="1800" spc="-10" dirty="0">
                <a:latin typeface="Calibri"/>
                <a:cs typeface="Calibri"/>
              </a:rPr>
              <a:t>Officer  </a:t>
            </a:r>
            <a:r>
              <a:rPr sz="1800" dirty="0">
                <a:latin typeface="Calibri"/>
                <a:cs typeface="Calibri"/>
              </a:rPr>
              <a:t>shall</a:t>
            </a:r>
            <a:r>
              <a:rPr sz="1800" spc="-35" dirty="0">
                <a:latin typeface="Calibri"/>
                <a:cs typeface="Calibri"/>
              </a:rPr>
              <a:t> </a:t>
            </a:r>
            <a:r>
              <a:rPr sz="1800" spc="-5" dirty="0" smtClean="0">
                <a:latin typeface="Calibri"/>
                <a:cs typeface="Calibri"/>
              </a:rPr>
              <a:t>serve</a:t>
            </a:r>
            <a:r>
              <a:rPr lang="en-US" sz="1800" spc="-5" dirty="0" smtClean="0">
                <a:latin typeface="Calibri"/>
                <a:cs typeface="Calibri"/>
              </a:rPr>
              <a:t> </a:t>
            </a:r>
            <a:r>
              <a:rPr lang="en-US" spc="-10" dirty="0">
                <a:cs typeface="Calibri"/>
              </a:rPr>
              <a:t>notice to  </a:t>
            </a:r>
            <a:r>
              <a:rPr lang="en-US" spc="-5" dirty="0">
                <a:cs typeface="Calibri"/>
              </a:rPr>
              <a:t>show cause</a:t>
            </a:r>
            <a:r>
              <a:rPr lang="en-US" spc="-70" dirty="0">
                <a:cs typeface="Calibri"/>
              </a:rPr>
              <a:t> </a:t>
            </a:r>
            <a:r>
              <a:rPr lang="en-US" dirty="0">
                <a:cs typeface="Calibri"/>
              </a:rPr>
              <a:t>as  </a:t>
            </a:r>
            <a:r>
              <a:rPr lang="en-US" spc="-10" dirty="0">
                <a:cs typeface="Calibri"/>
              </a:rPr>
              <a:t>to </a:t>
            </a:r>
            <a:r>
              <a:rPr lang="en-US" spc="-15" dirty="0">
                <a:cs typeface="Calibri"/>
              </a:rPr>
              <a:t>why</a:t>
            </a:r>
            <a:r>
              <a:rPr lang="en-US" spc="-20" dirty="0">
                <a:cs typeface="Calibri"/>
              </a:rPr>
              <a:t> </a:t>
            </a:r>
            <a:r>
              <a:rPr lang="en-US" spc="-5" dirty="0" smtClean="0">
                <a:cs typeface="Calibri"/>
              </a:rPr>
              <a:t>he </a:t>
            </a:r>
            <a:r>
              <a:rPr lang="en-US" spc="-5" dirty="0">
                <a:cs typeface="Calibri"/>
              </a:rPr>
              <a:t>should not  </a:t>
            </a:r>
            <a:r>
              <a:rPr lang="en-US" spc="-15" dirty="0">
                <a:cs typeface="Calibri"/>
              </a:rPr>
              <a:t>pay </a:t>
            </a:r>
            <a:r>
              <a:rPr lang="en-US" dirty="0">
                <a:cs typeface="Calibri"/>
              </a:rPr>
              <a:t>the  </a:t>
            </a:r>
            <a:r>
              <a:rPr lang="en-US" spc="-5" dirty="0">
                <a:cs typeface="Calibri"/>
              </a:rPr>
              <a:t>amount of</a:t>
            </a:r>
            <a:r>
              <a:rPr lang="en-US" spc="-60" dirty="0">
                <a:cs typeface="Calibri"/>
              </a:rPr>
              <a:t> </a:t>
            </a:r>
            <a:r>
              <a:rPr lang="en-US" spc="-15" dirty="0">
                <a:cs typeface="Calibri"/>
              </a:rPr>
              <a:t>tax  </a:t>
            </a:r>
            <a:r>
              <a:rPr lang="en-US" dirty="0">
                <a:cs typeface="Calibri"/>
              </a:rPr>
              <a:t>as</a:t>
            </a:r>
            <a:r>
              <a:rPr lang="en-US" spc="-30" dirty="0">
                <a:cs typeface="Calibri"/>
              </a:rPr>
              <a:t> </a:t>
            </a:r>
            <a:r>
              <a:rPr lang="en-US" spc="-5" dirty="0" smtClean="0">
                <a:cs typeface="Calibri"/>
              </a:rPr>
              <a:t>specified </a:t>
            </a:r>
            <a:r>
              <a:rPr lang="en-US" dirty="0">
                <a:cs typeface="Calibri"/>
              </a:rPr>
              <a:t>and the  </a:t>
            </a:r>
            <a:r>
              <a:rPr lang="en-US" spc="-5" dirty="0">
                <a:cs typeface="Calibri"/>
              </a:rPr>
              <a:t>amount of  </a:t>
            </a:r>
            <a:r>
              <a:rPr lang="en-US" spc="-15" dirty="0">
                <a:cs typeface="Calibri"/>
              </a:rPr>
              <a:t>interest</a:t>
            </a:r>
            <a:r>
              <a:rPr lang="en-US" spc="-65" dirty="0">
                <a:cs typeface="Calibri"/>
              </a:rPr>
              <a:t> </a:t>
            </a:r>
            <a:r>
              <a:rPr lang="en-US" dirty="0" smtClean="0">
                <a:cs typeface="Calibri"/>
              </a:rPr>
              <a:t>&amp;  </a:t>
            </a:r>
            <a:r>
              <a:rPr lang="en-US" spc="-5" dirty="0" smtClean="0">
                <a:cs typeface="Calibri"/>
              </a:rPr>
              <a:t>penalty </a:t>
            </a:r>
            <a:r>
              <a:rPr lang="en-US" dirty="0" smtClean="0">
                <a:cs typeface="Calibri"/>
              </a:rPr>
              <a:t>as  </a:t>
            </a:r>
            <a:r>
              <a:rPr lang="en-US" spc="-5" dirty="0">
                <a:cs typeface="Calibri"/>
              </a:rPr>
              <a:t>applicable</a:t>
            </a:r>
            <a:endParaRPr lang="en-US" dirty="0">
              <a:cs typeface="Calibri"/>
            </a:endParaRPr>
          </a:p>
          <a:p>
            <a:pPr marL="180340" marR="5080" indent="-167640">
              <a:spcBef>
                <a:spcPts val="100"/>
              </a:spcBef>
            </a:pPr>
            <a:endParaRPr lang="en-US" dirty="0">
              <a:cs typeface="Calibri"/>
            </a:endParaRPr>
          </a:p>
          <a:p>
            <a:pPr marL="180340" marR="5080" indent="-167640">
              <a:spcBef>
                <a:spcPts val="100"/>
              </a:spcBef>
            </a:pPr>
            <a:endParaRPr lang="en-US" dirty="0">
              <a:cs typeface="Calibri"/>
            </a:endParaRPr>
          </a:p>
          <a:p>
            <a:pPr marL="180340" marR="5080" indent="-167640">
              <a:lnSpc>
                <a:spcPct val="100000"/>
              </a:lnSpc>
              <a:spcBef>
                <a:spcPts val="100"/>
              </a:spcBef>
            </a:pPr>
            <a:endParaRPr sz="1800" dirty="0">
              <a:latin typeface="Calibri"/>
              <a:cs typeface="Calibri"/>
            </a:endParaRPr>
          </a:p>
        </p:txBody>
      </p:sp>
      <p:sp>
        <p:nvSpPr>
          <p:cNvPr id="40" name="object 40"/>
          <p:cNvSpPr/>
          <p:nvPr/>
        </p:nvSpPr>
        <p:spPr>
          <a:xfrm>
            <a:off x="9553158" y="3480815"/>
            <a:ext cx="707405" cy="242316"/>
          </a:xfrm>
          <a:prstGeom prst="rect">
            <a:avLst/>
          </a:prstGeom>
          <a:blipFill>
            <a:blip r:embed="rId2" cstate="print"/>
            <a:stretch>
              <a:fillRect/>
            </a:stretch>
          </a:blipFill>
        </p:spPr>
        <p:txBody>
          <a:bodyPr wrap="square" lIns="0" tIns="0" rIns="0" bIns="0" rtlCol="0"/>
          <a:lstStyle/>
          <a:p>
            <a:endParaRPr/>
          </a:p>
        </p:txBody>
      </p:sp>
      <p:sp>
        <p:nvSpPr>
          <p:cNvPr id="41" name="object 41"/>
          <p:cNvSpPr/>
          <p:nvPr/>
        </p:nvSpPr>
        <p:spPr>
          <a:xfrm>
            <a:off x="9613699" y="3543302"/>
            <a:ext cx="477976" cy="78105"/>
          </a:xfrm>
          <a:custGeom>
            <a:avLst/>
            <a:gdLst/>
            <a:ahLst/>
            <a:cxnLst/>
            <a:rect l="l" t="t" r="r" b="b"/>
            <a:pathLst>
              <a:path w="342900" h="78104">
                <a:moveTo>
                  <a:pt x="265176" y="0"/>
                </a:moveTo>
                <a:lnTo>
                  <a:pt x="265176" y="77724"/>
                </a:lnTo>
                <a:lnTo>
                  <a:pt x="316992" y="51815"/>
                </a:lnTo>
                <a:lnTo>
                  <a:pt x="278130" y="51815"/>
                </a:lnTo>
                <a:lnTo>
                  <a:pt x="278130" y="25908"/>
                </a:lnTo>
                <a:lnTo>
                  <a:pt x="316992" y="25908"/>
                </a:lnTo>
                <a:lnTo>
                  <a:pt x="265176" y="0"/>
                </a:lnTo>
                <a:close/>
              </a:path>
              <a:path w="342900" h="78104">
                <a:moveTo>
                  <a:pt x="265176" y="25908"/>
                </a:moveTo>
                <a:lnTo>
                  <a:pt x="0" y="25908"/>
                </a:lnTo>
                <a:lnTo>
                  <a:pt x="0" y="51815"/>
                </a:lnTo>
                <a:lnTo>
                  <a:pt x="265176" y="51815"/>
                </a:lnTo>
                <a:lnTo>
                  <a:pt x="265176" y="25908"/>
                </a:lnTo>
                <a:close/>
              </a:path>
              <a:path w="342900" h="78104">
                <a:moveTo>
                  <a:pt x="316992" y="25908"/>
                </a:moveTo>
                <a:lnTo>
                  <a:pt x="278130" y="25908"/>
                </a:lnTo>
                <a:lnTo>
                  <a:pt x="278130" y="51815"/>
                </a:lnTo>
                <a:lnTo>
                  <a:pt x="316992" y="51815"/>
                </a:lnTo>
                <a:lnTo>
                  <a:pt x="342900" y="38862"/>
                </a:lnTo>
                <a:lnTo>
                  <a:pt x="316992" y="25908"/>
                </a:lnTo>
                <a:close/>
              </a:path>
            </a:pathLst>
          </a:custGeom>
          <a:solidFill>
            <a:srgbClr val="4F81BC"/>
          </a:solidFill>
        </p:spPr>
        <p:txBody>
          <a:bodyPr wrap="square" lIns="0" tIns="0" rIns="0" bIns="0" rtlCol="0"/>
          <a:lstStyle/>
          <a:p>
            <a:endParaRPr/>
          </a:p>
        </p:txBody>
      </p:sp>
      <p:sp>
        <p:nvSpPr>
          <p:cNvPr id="42" name="object 42"/>
          <p:cNvSpPr/>
          <p:nvPr/>
        </p:nvSpPr>
        <p:spPr>
          <a:xfrm>
            <a:off x="6345717" y="4175394"/>
            <a:ext cx="3320029" cy="2454007"/>
          </a:xfrm>
          <a:custGeom>
            <a:avLst/>
            <a:gdLst/>
            <a:ahLst/>
            <a:cxnLst/>
            <a:rect l="l" t="t" r="r" b="b"/>
            <a:pathLst>
              <a:path w="2362200" h="2308859">
                <a:moveTo>
                  <a:pt x="0" y="2308860"/>
                </a:moveTo>
                <a:lnTo>
                  <a:pt x="2362200" y="2308860"/>
                </a:lnTo>
                <a:lnTo>
                  <a:pt x="2362200" y="0"/>
                </a:lnTo>
                <a:lnTo>
                  <a:pt x="0" y="0"/>
                </a:lnTo>
                <a:lnTo>
                  <a:pt x="0" y="2308860"/>
                </a:lnTo>
                <a:close/>
              </a:path>
            </a:pathLst>
          </a:custGeom>
          <a:ln w="9144">
            <a:solidFill>
              <a:srgbClr val="4F81BC"/>
            </a:solidFill>
            <a:prstDash val="sysDashDot"/>
          </a:ln>
        </p:spPr>
        <p:txBody>
          <a:bodyPr wrap="square" lIns="0" tIns="0" rIns="0" bIns="0" rtlCol="0"/>
          <a:lstStyle/>
          <a:p>
            <a:endParaRPr/>
          </a:p>
        </p:txBody>
      </p:sp>
      <p:sp>
        <p:nvSpPr>
          <p:cNvPr id="43" name="object 43"/>
          <p:cNvSpPr txBox="1"/>
          <p:nvPr/>
        </p:nvSpPr>
        <p:spPr>
          <a:xfrm>
            <a:off x="6483664" y="3059683"/>
            <a:ext cx="3069671" cy="1073307"/>
          </a:xfrm>
          <a:prstGeom prst="rect">
            <a:avLst/>
          </a:prstGeom>
        </p:spPr>
        <p:txBody>
          <a:bodyPr vert="horz" wrap="square" lIns="0" tIns="35560" rIns="0" bIns="0" rtlCol="0">
            <a:spAutoFit/>
          </a:bodyPr>
          <a:lstStyle/>
          <a:p>
            <a:pPr marL="93345" marR="137160" indent="-635" algn="ctr">
              <a:lnSpc>
                <a:spcPct val="91400"/>
              </a:lnSpc>
              <a:spcBef>
                <a:spcPts val="280"/>
              </a:spcBef>
            </a:pPr>
            <a:r>
              <a:rPr sz="1700" b="1" spc="-5" dirty="0">
                <a:solidFill>
                  <a:srgbClr val="FFFFFF"/>
                </a:solidFill>
                <a:latin typeface="Calibri"/>
                <a:cs typeface="Calibri"/>
              </a:rPr>
              <a:t>By reason </a:t>
            </a:r>
            <a:r>
              <a:rPr sz="1700" b="1" dirty="0">
                <a:solidFill>
                  <a:srgbClr val="FFFFFF"/>
                </a:solidFill>
                <a:latin typeface="Calibri"/>
                <a:cs typeface="Calibri"/>
              </a:rPr>
              <a:t>of </a:t>
            </a:r>
            <a:r>
              <a:rPr sz="1700" b="1" spc="-10" dirty="0">
                <a:solidFill>
                  <a:srgbClr val="FFFFFF"/>
                </a:solidFill>
                <a:latin typeface="Calibri"/>
                <a:cs typeface="Calibri"/>
              </a:rPr>
              <a:t>fraud/  </a:t>
            </a:r>
            <a:r>
              <a:rPr sz="1700" b="1" spc="-5" dirty="0">
                <a:solidFill>
                  <a:srgbClr val="FFFFFF"/>
                </a:solidFill>
                <a:latin typeface="Calibri"/>
                <a:cs typeface="Calibri"/>
              </a:rPr>
              <a:t>willful </a:t>
            </a:r>
            <a:r>
              <a:rPr sz="1700" b="1" spc="-10" dirty="0">
                <a:solidFill>
                  <a:srgbClr val="FFFFFF"/>
                </a:solidFill>
                <a:latin typeface="Calibri"/>
                <a:cs typeface="Calibri"/>
              </a:rPr>
              <a:t>misstatement/  </a:t>
            </a:r>
            <a:r>
              <a:rPr sz="1700" b="1" spc="-5" dirty="0">
                <a:solidFill>
                  <a:srgbClr val="FFFFFF"/>
                </a:solidFill>
                <a:latin typeface="Calibri"/>
                <a:cs typeface="Calibri"/>
              </a:rPr>
              <a:t>“suppression” </a:t>
            </a:r>
            <a:r>
              <a:rPr sz="1700" b="1" dirty="0">
                <a:solidFill>
                  <a:srgbClr val="FFFFFF"/>
                </a:solidFill>
                <a:latin typeface="Calibri"/>
                <a:cs typeface="Calibri"/>
              </a:rPr>
              <a:t>of</a:t>
            </a:r>
            <a:r>
              <a:rPr sz="1700" b="1" spc="-80" dirty="0">
                <a:solidFill>
                  <a:srgbClr val="FFFFFF"/>
                </a:solidFill>
                <a:latin typeface="Calibri"/>
                <a:cs typeface="Calibri"/>
              </a:rPr>
              <a:t> </a:t>
            </a:r>
            <a:r>
              <a:rPr sz="1700" b="1" spc="-10" dirty="0">
                <a:solidFill>
                  <a:srgbClr val="FFFFFF"/>
                </a:solidFill>
                <a:latin typeface="Calibri"/>
                <a:cs typeface="Calibri"/>
              </a:rPr>
              <a:t>facts  to evade</a:t>
            </a:r>
            <a:r>
              <a:rPr sz="1700" b="1" spc="-15" dirty="0">
                <a:solidFill>
                  <a:srgbClr val="FFFFFF"/>
                </a:solidFill>
                <a:latin typeface="Calibri"/>
                <a:cs typeface="Calibri"/>
              </a:rPr>
              <a:t> </a:t>
            </a:r>
            <a:r>
              <a:rPr sz="1700" b="1" spc="-10" dirty="0">
                <a:solidFill>
                  <a:srgbClr val="FFFFFF"/>
                </a:solidFill>
                <a:latin typeface="Calibri"/>
                <a:cs typeface="Calibri"/>
              </a:rPr>
              <a:t>tax</a:t>
            </a:r>
            <a:endParaRPr sz="1700">
              <a:latin typeface="Calibri"/>
              <a:cs typeface="Calibri"/>
            </a:endParaRPr>
          </a:p>
          <a:p>
            <a:pPr>
              <a:lnSpc>
                <a:spcPct val="100000"/>
              </a:lnSpc>
              <a:spcBef>
                <a:spcPts val="25"/>
              </a:spcBef>
            </a:pPr>
            <a:r>
              <a:rPr lang="en-US" sz="2100" dirty="0" smtClean="0">
                <a:latin typeface="Times New Roman"/>
                <a:cs typeface="Times New Roman"/>
              </a:rPr>
              <a:t>	</a:t>
            </a:r>
            <a:endParaRPr sz="2100">
              <a:latin typeface="Times New Roman"/>
              <a:cs typeface="Times New Roman"/>
            </a:endParaRPr>
          </a:p>
        </p:txBody>
      </p:sp>
      <p:sp>
        <p:nvSpPr>
          <p:cNvPr id="44" name="object 44"/>
          <p:cNvSpPr txBox="1"/>
          <p:nvPr/>
        </p:nvSpPr>
        <p:spPr>
          <a:xfrm>
            <a:off x="6483663" y="4614164"/>
            <a:ext cx="3072327" cy="2382704"/>
          </a:xfrm>
          <a:prstGeom prst="rect">
            <a:avLst/>
          </a:prstGeom>
        </p:spPr>
        <p:txBody>
          <a:bodyPr vert="horz" wrap="square" lIns="0" tIns="12700" rIns="0" bIns="0" rtlCol="0">
            <a:spAutoFit/>
          </a:bodyPr>
          <a:lstStyle/>
          <a:p>
            <a:pPr marL="182245" marR="5080" algn="just">
              <a:spcBef>
                <a:spcPts val="100"/>
              </a:spcBef>
            </a:pPr>
            <a:r>
              <a:rPr lang="en-US" spc="-5" dirty="0" smtClean="0">
                <a:solidFill>
                  <a:srgbClr val="4F81BC"/>
                </a:solidFill>
                <a:cs typeface="Calibri"/>
              </a:rPr>
              <a:t>“</a:t>
            </a:r>
            <a:r>
              <a:rPr lang="en-US" dirty="0" smtClean="0">
                <a:solidFill>
                  <a:srgbClr val="4F81BC"/>
                </a:solidFill>
                <a:cs typeface="Calibri"/>
              </a:rPr>
              <a:t>S</a:t>
            </a:r>
            <a:r>
              <a:rPr lang="en-US" spc="-5" dirty="0" smtClean="0">
                <a:solidFill>
                  <a:srgbClr val="4F81BC"/>
                </a:solidFill>
                <a:cs typeface="Calibri"/>
              </a:rPr>
              <a:t>u</a:t>
            </a:r>
            <a:r>
              <a:rPr lang="en-US" dirty="0" smtClean="0">
                <a:solidFill>
                  <a:srgbClr val="4F81BC"/>
                </a:solidFill>
                <a:cs typeface="Calibri"/>
              </a:rPr>
              <a:t>p</a:t>
            </a:r>
            <a:r>
              <a:rPr lang="en-US" spc="-5" dirty="0" smtClean="0">
                <a:solidFill>
                  <a:srgbClr val="4F81BC"/>
                </a:solidFill>
                <a:cs typeface="Calibri"/>
              </a:rPr>
              <a:t>p</a:t>
            </a:r>
            <a:r>
              <a:rPr lang="en-US" spc="-30" dirty="0" smtClean="0">
                <a:solidFill>
                  <a:srgbClr val="4F81BC"/>
                </a:solidFill>
                <a:cs typeface="Calibri"/>
              </a:rPr>
              <a:t>r</a:t>
            </a:r>
            <a:r>
              <a:rPr lang="en-US" dirty="0" smtClean="0">
                <a:solidFill>
                  <a:srgbClr val="4F81BC"/>
                </a:solidFill>
                <a:cs typeface="Calibri"/>
              </a:rPr>
              <a:t>e</a:t>
            </a:r>
            <a:r>
              <a:rPr lang="en-US" spc="5" dirty="0" smtClean="0">
                <a:solidFill>
                  <a:srgbClr val="4F81BC"/>
                </a:solidFill>
                <a:cs typeface="Calibri"/>
              </a:rPr>
              <a:t>s</a:t>
            </a:r>
            <a:r>
              <a:rPr lang="en-US" spc="-5" dirty="0" smtClean="0">
                <a:solidFill>
                  <a:srgbClr val="4F81BC"/>
                </a:solidFill>
                <a:cs typeface="Calibri"/>
              </a:rPr>
              <a:t>sion</a:t>
            </a:r>
            <a:r>
              <a:rPr lang="en-US" dirty="0" smtClean="0">
                <a:solidFill>
                  <a:srgbClr val="4F81BC"/>
                </a:solidFill>
                <a:cs typeface="Calibri"/>
              </a:rPr>
              <a:t>”–</a:t>
            </a:r>
            <a:r>
              <a:rPr lang="en-US" spc="-5" dirty="0" smtClean="0">
                <a:solidFill>
                  <a:srgbClr val="4F81BC"/>
                </a:solidFill>
                <a:cs typeface="Calibri"/>
              </a:rPr>
              <a:t>no</a:t>
            </a:r>
            <a:r>
              <a:rPr lang="en-US" dirty="0" smtClean="0">
                <a:solidFill>
                  <a:srgbClr val="4F81BC"/>
                </a:solidFill>
                <a:cs typeface="Calibri"/>
              </a:rPr>
              <a:t>n d</a:t>
            </a:r>
            <a:r>
              <a:rPr sz="1800" spc="-10" dirty="0" smtClean="0">
                <a:solidFill>
                  <a:srgbClr val="4F81BC"/>
                </a:solidFill>
                <a:latin typeface="Calibri"/>
                <a:cs typeface="Calibri"/>
              </a:rPr>
              <a:t>eclaration </a:t>
            </a:r>
            <a:r>
              <a:rPr sz="1800" dirty="0">
                <a:solidFill>
                  <a:srgbClr val="4F81BC"/>
                </a:solidFill>
                <a:latin typeface="Calibri"/>
                <a:cs typeface="Calibri"/>
              </a:rPr>
              <a:t>(of </a:t>
            </a:r>
            <a:r>
              <a:rPr sz="1800" spc="-10" dirty="0">
                <a:solidFill>
                  <a:srgbClr val="4F81BC"/>
                </a:solidFill>
                <a:latin typeface="Calibri"/>
                <a:cs typeface="Calibri"/>
              </a:rPr>
              <a:t>facts </a:t>
            </a:r>
            <a:r>
              <a:rPr sz="1800" spc="-5" dirty="0">
                <a:solidFill>
                  <a:srgbClr val="4F81BC"/>
                </a:solidFill>
                <a:latin typeface="Calibri"/>
                <a:cs typeface="Calibri"/>
              </a:rPr>
              <a:t>or  </a:t>
            </a:r>
            <a:r>
              <a:rPr sz="1800" spc="-15" dirty="0">
                <a:solidFill>
                  <a:srgbClr val="4F81BC"/>
                </a:solidFill>
                <a:latin typeface="Calibri"/>
                <a:cs typeface="Calibri"/>
              </a:rPr>
              <a:t>info </a:t>
            </a:r>
            <a:r>
              <a:rPr sz="1800" spc="-10" dirty="0">
                <a:solidFill>
                  <a:srgbClr val="4F81BC"/>
                </a:solidFill>
                <a:latin typeface="Calibri"/>
                <a:cs typeface="Calibri"/>
              </a:rPr>
              <a:t>to </a:t>
            </a:r>
            <a:r>
              <a:rPr sz="1800" dirty="0">
                <a:solidFill>
                  <a:srgbClr val="4F81BC"/>
                </a:solidFill>
                <a:latin typeface="Calibri"/>
                <a:cs typeface="Calibri"/>
              </a:rPr>
              <a:t>be </a:t>
            </a:r>
            <a:r>
              <a:rPr sz="1800" spc="-5" dirty="0">
                <a:solidFill>
                  <a:srgbClr val="4F81BC"/>
                </a:solidFill>
                <a:latin typeface="Calibri"/>
                <a:cs typeface="Calibri"/>
              </a:rPr>
              <a:t>declared</a:t>
            </a:r>
            <a:r>
              <a:rPr sz="1800" spc="370" dirty="0">
                <a:solidFill>
                  <a:srgbClr val="4F81BC"/>
                </a:solidFill>
                <a:latin typeface="Calibri"/>
                <a:cs typeface="Calibri"/>
              </a:rPr>
              <a:t> </a:t>
            </a:r>
            <a:r>
              <a:rPr sz="1800" spc="-10" dirty="0" smtClean="0">
                <a:solidFill>
                  <a:srgbClr val="4F81BC"/>
                </a:solidFill>
                <a:latin typeface="Calibri"/>
                <a:cs typeface="Calibri"/>
              </a:rPr>
              <a:t>in</a:t>
            </a:r>
            <a:r>
              <a:rPr lang="en-US" spc="-10" dirty="0" smtClean="0">
                <a:solidFill>
                  <a:srgbClr val="4F81BC"/>
                </a:solidFill>
                <a:cs typeface="Calibri"/>
              </a:rPr>
              <a:t> return, report,</a:t>
            </a:r>
            <a:r>
              <a:rPr lang="en-US" spc="-5" dirty="0" smtClean="0">
                <a:solidFill>
                  <a:srgbClr val="4F81BC"/>
                </a:solidFill>
                <a:cs typeface="Calibri"/>
              </a:rPr>
              <a:t> do</a:t>
            </a:r>
            <a:r>
              <a:rPr lang="en-US" spc="-10" dirty="0" smtClean="0">
                <a:solidFill>
                  <a:srgbClr val="4F81BC"/>
                </a:solidFill>
                <a:cs typeface="Calibri"/>
              </a:rPr>
              <a:t>c</a:t>
            </a:r>
            <a:r>
              <a:rPr lang="en-US" spc="-5" dirty="0" smtClean="0">
                <a:solidFill>
                  <a:srgbClr val="4F81BC"/>
                </a:solidFill>
                <a:cs typeface="Calibri"/>
              </a:rPr>
              <a:t>ume</a:t>
            </a:r>
            <a:r>
              <a:rPr lang="en-US" spc="-10" dirty="0" smtClean="0">
                <a:solidFill>
                  <a:srgbClr val="4F81BC"/>
                </a:solidFill>
                <a:cs typeface="Calibri"/>
              </a:rPr>
              <a:t>n</a:t>
            </a:r>
            <a:r>
              <a:rPr lang="en-US" dirty="0" smtClean="0">
                <a:solidFill>
                  <a:srgbClr val="4F81BC"/>
                </a:solidFill>
                <a:cs typeface="Calibri"/>
              </a:rPr>
              <a:t>t, e</a:t>
            </a:r>
            <a:r>
              <a:rPr lang="en-US" spc="-25" dirty="0" smtClean="0">
                <a:solidFill>
                  <a:srgbClr val="4F81BC"/>
                </a:solidFill>
                <a:cs typeface="Calibri"/>
              </a:rPr>
              <a:t>t</a:t>
            </a:r>
            <a:r>
              <a:rPr lang="en-US" spc="5" dirty="0" smtClean="0">
                <a:solidFill>
                  <a:srgbClr val="4F81BC"/>
                </a:solidFill>
                <a:cs typeface="Calibri"/>
              </a:rPr>
              <a:t>c</a:t>
            </a:r>
            <a:r>
              <a:rPr lang="en-US" dirty="0" smtClean="0">
                <a:solidFill>
                  <a:srgbClr val="4F81BC"/>
                </a:solidFill>
                <a:cs typeface="Calibri"/>
              </a:rPr>
              <a:t>.</a:t>
            </a:r>
            <a:r>
              <a:rPr lang="en-US" spc="-10" dirty="0" smtClean="0">
                <a:solidFill>
                  <a:srgbClr val="4F81BC"/>
                </a:solidFill>
                <a:cs typeface="Calibri"/>
              </a:rPr>
              <a:t>)</a:t>
            </a:r>
            <a:r>
              <a:rPr lang="en-US" dirty="0" smtClean="0">
                <a:solidFill>
                  <a:srgbClr val="4F81BC"/>
                </a:solidFill>
                <a:cs typeface="Calibri"/>
              </a:rPr>
              <a:t>,	</a:t>
            </a:r>
            <a:r>
              <a:rPr lang="en-US" spc="-5" dirty="0" smtClean="0">
                <a:solidFill>
                  <a:srgbClr val="4F81BC"/>
                </a:solidFill>
                <a:cs typeface="Calibri"/>
              </a:rPr>
              <a:t>or </a:t>
            </a:r>
            <a:r>
              <a:rPr lang="en-US" spc="-15" dirty="0" smtClean="0">
                <a:solidFill>
                  <a:srgbClr val="4F81BC"/>
                </a:solidFill>
                <a:cs typeface="Calibri"/>
              </a:rPr>
              <a:t>failure </a:t>
            </a:r>
            <a:r>
              <a:rPr lang="en-US" spc="-10" dirty="0" smtClean="0">
                <a:solidFill>
                  <a:srgbClr val="4F81BC"/>
                </a:solidFill>
                <a:cs typeface="Calibri"/>
              </a:rPr>
              <a:t>to </a:t>
            </a:r>
            <a:r>
              <a:rPr lang="en-US" dirty="0" smtClean="0">
                <a:solidFill>
                  <a:srgbClr val="4F81BC"/>
                </a:solidFill>
                <a:cs typeface="Calibri"/>
              </a:rPr>
              <a:t>furnish </a:t>
            </a:r>
            <a:r>
              <a:rPr lang="en-US" spc="-15" dirty="0" smtClean="0">
                <a:solidFill>
                  <a:srgbClr val="4F81BC"/>
                </a:solidFill>
                <a:cs typeface="Calibri"/>
              </a:rPr>
              <a:t>info  </a:t>
            </a:r>
            <a:r>
              <a:rPr lang="en-US" spc="-5" dirty="0" smtClean="0">
                <a:solidFill>
                  <a:srgbClr val="4F81BC"/>
                </a:solidFill>
                <a:cs typeface="Calibri"/>
              </a:rPr>
              <a:t>on being </a:t>
            </a:r>
            <a:r>
              <a:rPr lang="en-US" spc="-15" dirty="0" smtClean="0">
                <a:solidFill>
                  <a:srgbClr val="4F81BC"/>
                </a:solidFill>
                <a:cs typeface="Calibri"/>
              </a:rPr>
              <a:t>asked for</a:t>
            </a:r>
            <a:r>
              <a:rPr lang="en-US" spc="320" dirty="0" smtClean="0">
                <a:solidFill>
                  <a:srgbClr val="4F81BC"/>
                </a:solidFill>
                <a:cs typeface="Calibri"/>
              </a:rPr>
              <a:t> </a:t>
            </a:r>
            <a:r>
              <a:rPr lang="en-US" spc="-10" dirty="0" smtClean="0">
                <a:solidFill>
                  <a:srgbClr val="4F81BC"/>
                </a:solidFill>
                <a:cs typeface="Calibri"/>
              </a:rPr>
              <a:t>by  proper</a:t>
            </a:r>
            <a:r>
              <a:rPr lang="en-US" spc="10" dirty="0" smtClean="0">
                <a:solidFill>
                  <a:srgbClr val="4F81BC"/>
                </a:solidFill>
                <a:cs typeface="Calibri"/>
              </a:rPr>
              <a:t> </a:t>
            </a:r>
            <a:r>
              <a:rPr lang="en-US" spc="-30" dirty="0" smtClean="0">
                <a:solidFill>
                  <a:srgbClr val="4F81BC"/>
                </a:solidFill>
                <a:cs typeface="Calibri"/>
              </a:rPr>
              <a:t>officer.</a:t>
            </a:r>
            <a:endParaRPr lang="en-US" dirty="0" smtClean="0">
              <a:cs typeface="Calibri"/>
            </a:endParaRPr>
          </a:p>
          <a:p>
            <a:pPr marL="12700">
              <a:lnSpc>
                <a:spcPts val="940"/>
              </a:lnSpc>
            </a:pPr>
            <a:endParaRPr lang="en-US" sz="1200" dirty="0" smtClean="0">
              <a:cs typeface="Calibri"/>
            </a:endParaRPr>
          </a:p>
          <a:p>
            <a:pPr marL="12700" marR="5080">
              <a:spcBef>
                <a:spcPts val="100"/>
              </a:spcBef>
            </a:pPr>
            <a:endParaRPr lang="en-US" dirty="0" smtClean="0">
              <a:cs typeface="Calibri"/>
            </a:endParaRPr>
          </a:p>
          <a:p>
            <a:pPr marL="12700" marR="5080">
              <a:spcBef>
                <a:spcPts val="100"/>
              </a:spcBef>
            </a:pPr>
            <a:endParaRPr sz="1800" dirty="0">
              <a:latin typeface="Calibri"/>
              <a:cs typeface="Calibri"/>
            </a:endParaRPr>
          </a:p>
        </p:txBody>
      </p:sp>
    </p:spTree>
  </p:cSld>
  <p:clrMapOvr>
    <a:masterClrMapping/>
  </p:clrMapOvr>
  <p:transition>
    <p:pull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330335" y="229363"/>
            <a:ext cx="12204331" cy="480059"/>
          </a:xfrm>
          <a:custGeom>
            <a:avLst/>
            <a:gdLst/>
            <a:ahLst/>
            <a:cxnLst/>
            <a:rect l="l" t="t" r="r" b="b"/>
            <a:pathLst>
              <a:path w="8755380" h="480059">
                <a:moveTo>
                  <a:pt x="0" y="80010"/>
                </a:moveTo>
                <a:lnTo>
                  <a:pt x="6342" y="48863"/>
                </a:lnTo>
                <a:lnTo>
                  <a:pt x="23637" y="23431"/>
                </a:lnTo>
                <a:lnTo>
                  <a:pt x="49291" y="6286"/>
                </a:lnTo>
                <a:lnTo>
                  <a:pt x="80708" y="0"/>
                </a:lnTo>
                <a:lnTo>
                  <a:pt x="8674735" y="0"/>
                </a:lnTo>
                <a:lnTo>
                  <a:pt x="8706088" y="6286"/>
                </a:lnTo>
                <a:lnTo>
                  <a:pt x="8731726" y="23431"/>
                </a:lnTo>
                <a:lnTo>
                  <a:pt x="8749030" y="48863"/>
                </a:lnTo>
                <a:lnTo>
                  <a:pt x="8755380" y="80010"/>
                </a:lnTo>
                <a:lnTo>
                  <a:pt x="8755380" y="400050"/>
                </a:lnTo>
                <a:lnTo>
                  <a:pt x="8749030" y="431196"/>
                </a:lnTo>
                <a:lnTo>
                  <a:pt x="8731726" y="456628"/>
                </a:lnTo>
                <a:lnTo>
                  <a:pt x="8706088" y="473773"/>
                </a:lnTo>
                <a:lnTo>
                  <a:pt x="8674735" y="480060"/>
                </a:lnTo>
                <a:lnTo>
                  <a:pt x="80708" y="480060"/>
                </a:lnTo>
                <a:lnTo>
                  <a:pt x="49291" y="473773"/>
                </a:lnTo>
                <a:lnTo>
                  <a:pt x="23637" y="456628"/>
                </a:lnTo>
                <a:lnTo>
                  <a:pt x="6342" y="431196"/>
                </a:lnTo>
                <a:lnTo>
                  <a:pt x="0" y="400050"/>
                </a:lnTo>
                <a:lnTo>
                  <a:pt x="0" y="80010"/>
                </a:lnTo>
                <a:close/>
              </a:path>
            </a:pathLst>
          </a:custGeom>
          <a:ln w="25907">
            <a:solidFill>
              <a:srgbClr val="FFFFFF"/>
            </a:solidFill>
          </a:ln>
        </p:spPr>
        <p:txBody>
          <a:bodyPr wrap="square" lIns="0" tIns="0" rIns="0" bIns="0" rtlCol="0"/>
          <a:lstStyle/>
          <a:p>
            <a:endParaRPr/>
          </a:p>
        </p:txBody>
      </p:sp>
      <p:sp>
        <p:nvSpPr>
          <p:cNvPr id="5" name="object 5"/>
          <p:cNvSpPr/>
          <p:nvPr/>
        </p:nvSpPr>
        <p:spPr>
          <a:xfrm>
            <a:off x="0" y="644653"/>
            <a:ext cx="12746038" cy="1489075"/>
          </a:xfrm>
          <a:custGeom>
            <a:avLst/>
            <a:gdLst/>
            <a:ahLst/>
            <a:cxnLst/>
            <a:rect l="l" t="t" r="r" b="b"/>
            <a:pathLst>
              <a:path w="9144000" h="1489075">
                <a:moveTo>
                  <a:pt x="0" y="1488948"/>
                </a:moveTo>
                <a:lnTo>
                  <a:pt x="9144000" y="1488948"/>
                </a:lnTo>
                <a:lnTo>
                  <a:pt x="9144000" y="0"/>
                </a:lnTo>
                <a:lnTo>
                  <a:pt x="0" y="0"/>
                </a:lnTo>
                <a:lnTo>
                  <a:pt x="0" y="1488948"/>
                </a:lnTo>
                <a:close/>
              </a:path>
            </a:pathLst>
          </a:custGeom>
          <a:solidFill>
            <a:srgbClr val="FFFFFF"/>
          </a:solidFill>
        </p:spPr>
        <p:txBody>
          <a:bodyPr wrap="square" lIns="0" tIns="0" rIns="0" bIns="0" rtlCol="0"/>
          <a:lstStyle/>
          <a:p>
            <a:endParaRPr/>
          </a:p>
        </p:txBody>
      </p:sp>
      <p:sp>
        <p:nvSpPr>
          <p:cNvPr id="9" name="object 9"/>
          <p:cNvSpPr/>
          <p:nvPr/>
        </p:nvSpPr>
        <p:spPr>
          <a:xfrm>
            <a:off x="198133" y="3582161"/>
            <a:ext cx="12204331" cy="483234"/>
          </a:xfrm>
          <a:custGeom>
            <a:avLst/>
            <a:gdLst/>
            <a:ahLst/>
            <a:cxnLst/>
            <a:rect l="l" t="t" r="r" b="b"/>
            <a:pathLst>
              <a:path w="8755380" h="483235">
                <a:moveTo>
                  <a:pt x="0" y="80518"/>
                </a:moveTo>
                <a:lnTo>
                  <a:pt x="6370" y="49184"/>
                </a:lnTo>
                <a:lnTo>
                  <a:pt x="23744" y="23590"/>
                </a:lnTo>
                <a:lnTo>
                  <a:pt x="49511" y="6330"/>
                </a:lnTo>
                <a:lnTo>
                  <a:pt x="81064" y="0"/>
                </a:lnTo>
                <a:lnTo>
                  <a:pt x="8674354" y="0"/>
                </a:lnTo>
                <a:lnTo>
                  <a:pt x="8705873" y="6330"/>
                </a:lnTo>
                <a:lnTo>
                  <a:pt x="8731631" y="23590"/>
                </a:lnTo>
                <a:lnTo>
                  <a:pt x="8749006" y="49184"/>
                </a:lnTo>
                <a:lnTo>
                  <a:pt x="8755380" y="80518"/>
                </a:lnTo>
                <a:lnTo>
                  <a:pt x="8755380" y="402589"/>
                </a:lnTo>
                <a:lnTo>
                  <a:pt x="8749006" y="433923"/>
                </a:lnTo>
                <a:lnTo>
                  <a:pt x="8731631" y="459517"/>
                </a:lnTo>
                <a:lnTo>
                  <a:pt x="8705873" y="476777"/>
                </a:lnTo>
                <a:lnTo>
                  <a:pt x="8674354" y="483107"/>
                </a:lnTo>
                <a:lnTo>
                  <a:pt x="81064" y="483107"/>
                </a:lnTo>
                <a:lnTo>
                  <a:pt x="49511" y="476777"/>
                </a:lnTo>
                <a:lnTo>
                  <a:pt x="23744" y="459517"/>
                </a:lnTo>
                <a:lnTo>
                  <a:pt x="6370" y="433923"/>
                </a:lnTo>
                <a:lnTo>
                  <a:pt x="0" y="402589"/>
                </a:lnTo>
                <a:lnTo>
                  <a:pt x="0" y="80518"/>
                </a:lnTo>
                <a:close/>
              </a:path>
            </a:pathLst>
          </a:custGeom>
          <a:ln w="25908">
            <a:solidFill>
              <a:srgbClr val="FFFFFF"/>
            </a:solidFill>
          </a:ln>
        </p:spPr>
        <p:txBody>
          <a:bodyPr wrap="square" lIns="0" tIns="0" rIns="0" bIns="0" rtlCol="0"/>
          <a:lstStyle/>
          <a:p>
            <a:endParaRPr/>
          </a:p>
        </p:txBody>
      </p:sp>
      <p:sp>
        <p:nvSpPr>
          <p:cNvPr id="11" name="object 11"/>
          <p:cNvSpPr/>
          <p:nvPr/>
        </p:nvSpPr>
        <p:spPr>
          <a:xfrm>
            <a:off x="330335" y="4927853"/>
            <a:ext cx="12204331" cy="483234"/>
          </a:xfrm>
          <a:custGeom>
            <a:avLst/>
            <a:gdLst/>
            <a:ahLst/>
            <a:cxnLst/>
            <a:rect l="l" t="t" r="r" b="b"/>
            <a:pathLst>
              <a:path w="8755380" h="483235">
                <a:moveTo>
                  <a:pt x="0" y="80518"/>
                </a:moveTo>
                <a:lnTo>
                  <a:pt x="5445" y="49184"/>
                </a:lnTo>
                <a:lnTo>
                  <a:pt x="20297" y="23590"/>
                </a:lnTo>
                <a:lnTo>
                  <a:pt x="42326" y="6330"/>
                </a:lnTo>
                <a:lnTo>
                  <a:pt x="69303" y="0"/>
                </a:lnTo>
                <a:lnTo>
                  <a:pt x="8686038" y="0"/>
                </a:lnTo>
                <a:lnTo>
                  <a:pt x="8713053" y="6330"/>
                </a:lnTo>
                <a:lnTo>
                  <a:pt x="8735091" y="23590"/>
                </a:lnTo>
                <a:lnTo>
                  <a:pt x="8749938" y="49184"/>
                </a:lnTo>
                <a:lnTo>
                  <a:pt x="8755380" y="80518"/>
                </a:lnTo>
                <a:lnTo>
                  <a:pt x="8755380" y="402590"/>
                </a:lnTo>
                <a:lnTo>
                  <a:pt x="8749938" y="433923"/>
                </a:lnTo>
                <a:lnTo>
                  <a:pt x="8735091" y="459517"/>
                </a:lnTo>
                <a:lnTo>
                  <a:pt x="8713053" y="476777"/>
                </a:lnTo>
                <a:lnTo>
                  <a:pt x="8686038" y="483108"/>
                </a:lnTo>
                <a:lnTo>
                  <a:pt x="69303" y="483108"/>
                </a:lnTo>
                <a:lnTo>
                  <a:pt x="42326" y="476777"/>
                </a:lnTo>
                <a:lnTo>
                  <a:pt x="20297" y="459517"/>
                </a:lnTo>
                <a:lnTo>
                  <a:pt x="5445" y="433923"/>
                </a:lnTo>
                <a:lnTo>
                  <a:pt x="0" y="402590"/>
                </a:lnTo>
                <a:lnTo>
                  <a:pt x="0" y="80518"/>
                </a:lnTo>
                <a:close/>
              </a:path>
            </a:pathLst>
          </a:custGeom>
          <a:ln w="25908">
            <a:solidFill>
              <a:srgbClr val="FFFFFF"/>
            </a:solidFill>
          </a:ln>
        </p:spPr>
        <p:txBody>
          <a:bodyPr wrap="square" lIns="0" tIns="0" rIns="0" bIns="0" rtlCol="0"/>
          <a:lstStyle/>
          <a:p>
            <a:endParaRPr/>
          </a:p>
        </p:txBody>
      </p:sp>
      <p:sp>
        <p:nvSpPr>
          <p:cNvPr id="12" name="object 12"/>
          <p:cNvSpPr txBox="1"/>
          <p:nvPr/>
        </p:nvSpPr>
        <p:spPr>
          <a:xfrm>
            <a:off x="187287" y="253388"/>
            <a:ext cx="12360925" cy="5924058"/>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vert="horz" wrap="square" lIns="0" tIns="12065" rIns="0" bIns="0" rtlCol="0">
            <a:spAutoFit/>
          </a:bodyPr>
          <a:lstStyle/>
          <a:p>
            <a:pPr marL="184785" indent="-172720">
              <a:lnSpc>
                <a:spcPts val="1825"/>
              </a:lnSpc>
              <a:spcBef>
                <a:spcPts val="95"/>
              </a:spcBef>
              <a:tabLst>
                <a:tab pos="185420" algn="l"/>
              </a:tabLst>
            </a:pPr>
            <a:endParaRPr lang="en-US" sz="2000" b="1" dirty="0" smtClean="0">
              <a:cs typeface="Calibri"/>
            </a:endParaRPr>
          </a:p>
          <a:p>
            <a:pPr marL="184785" indent="-172720">
              <a:lnSpc>
                <a:spcPts val="1825"/>
              </a:lnSpc>
              <a:spcBef>
                <a:spcPts val="95"/>
              </a:spcBef>
              <a:tabLst>
                <a:tab pos="185420" algn="l"/>
              </a:tabLst>
            </a:pPr>
            <a:r>
              <a:rPr lang="en-US" sz="2000" b="1" dirty="0" smtClean="0">
                <a:cs typeface="Calibri"/>
              </a:rPr>
              <a:t>	</a:t>
            </a:r>
            <a:r>
              <a:rPr lang="en-US" sz="2000" b="1" u="sng" dirty="0" smtClean="0">
                <a:cs typeface="Calibri"/>
              </a:rPr>
              <a:t>Notice </a:t>
            </a:r>
            <a:r>
              <a:rPr lang="en-US" sz="2000" b="1" u="sng" spc="-5" dirty="0" smtClean="0">
                <a:cs typeface="Calibri"/>
              </a:rPr>
              <a:t>by </a:t>
            </a:r>
            <a:r>
              <a:rPr lang="en-US" sz="2000" b="1" u="sng" spc="-10" dirty="0" smtClean="0">
                <a:cs typeface="Calibri"/>
              </a:rPr>
              <a:t>proper</a:t>
            </a:r>
            <a:r>
              <a:rPr lang="en-US" sz="2000" b="1" u="sng" spc="-75" dirty="0" smtClean="0">
                <a:cs typeface="Calibri"/>
              </a:rPr>
              <a:t> </a:t>
            </a:r>
            <a:r>
              <a:rPr lang="en-US" sz="2000" b="1" u="sng" spc="-10" dirty="0" smtClean="0">
                <a:cs typeface="Calibri"/>
              </a:rPr>
              <a:t>officer</a:t>
            </a:r>
          </a:p>
          <a:p>
            <a:pPr marL="184785" indent="-172720">
              <a:lnSpc>
                <a:spcPts val="1825"/>
              </a:lnSpc>
              <a:spcBef>
                <a:spcPts val="95"/>
              </a:spcBef>
              <a:buChar char="•"/>
              <a:tabLst>
                <a:tab pos="185420" algn="l"/>
              </a:tabLst>
            </a:pPr>
            <a:r>
              <a:rPr sz="1600" spc="-5" smtClean="0">
                <a:latin typeface="Calibri"/>
                <a:cs typeface="Calibri"/>
              </a:rPr>
              <a:t>Time</a:t>
            </a:r>
            <a:r>
              <a:rPr sz="1600" spc="175" smtClean="0">
                <a:latin typeface="Calibri"/>
                <a:cs typeface="Calibri"/>
              </a:rPr>
              <a:t> </a:t>
            </a:r>
            <a:r>
              <a:rPr sz="1600" spc="-5" dirty="0">
                <a:latin typeface="Calibri"/>
                <a:cs typeface="Calibri"/>
              </a:rPr>
              <a:t>Limit:</a:t>
            </a:r>
            <a:r>
              <a:rPr sz="1600" spc="190" dirty="0">
                <a:latin typeface="Calibri"/>
                <a:cs typeface="Calibri"/>
              </a:rPr>
              <a:t> </a:t>
            </a:r>
            <a:r>
              <a:rPr sz="1600" i="1" spc="-30" dirty="0">
                <a:latin typeface="Calibri"/>
                <a:cs typeface="Calibri"/>
              </a:rPr>
              <a:t>At</a:t>
            </a:r>
            <a:r>
              <a:rPr sz="1600" i="1" spc="185" dirty="0">
                <a:latin typeface="Calibri"/>
                <a:cs typeface="Calibri"/>
              </a:rPr>
              <a:t> </a:t>
            </a:r>
            <a:r>
              <a:rPr sz="1600" i="1" spc="-10" dirty="0">
                <a:latin typeface="Calibri"/>
                <a:cs typeface="Calibri"/>
              </a:rPr>
              <a:t>least</a:t>
            </a:r>
            <a:r>
              <a:rPr sz="1600" i="1" spc="190" dirty="0">
                <a:latin typeface="Calibri"/>
                <a:cs typeface="Calibri"/>
              </a:rPr>
              <a:t> </a:t>
            </a:r>
            <a:r>
              <a:rPr sz="1600" b="1" i="1" u="heavy" spc="-5" dirty="0">
                <a:uFill>
                  <a:solidFill>
                    <a:srgbClr val="000000"/>
                  </a:solidFill>
                </a:uFill>
                <a:latin typeface="Calibri"/>
                <a:cs typeface="Calibri"/>
              </a:rPr>
              <a:t>6</a:t>
            </a:r>
            <a:r>
              <a:rPr sz="1600" b="1" i="1" u="heavy" spc="190" dirty="0">
                <a:uFill>
                  <a:solidFill>
                    <a:srgbClr val="000000"/>
                  </a:solidFill>
                </a:uFill>
                <a:latin typeface="Calibri"/>
                <a:cs typeface="Calibri"/>
              </a:rPr>
              <a:t> </a:t>
            </a:r>
            <a:r>
              <a:rPr sz="1600" u="heavy" spc="-10" dirty="0">
                <a:uFill>
                  <a:solidFill>
                    <a:srgbClr val="000000"/>
                  </a:solidFill>
                </a:uFill>
                <a:latin typeface="Calibri"/>
                <a:cs typeface="Calibri"/>
              </a:rPr>
              <a:t>months</a:t>
            </a:r>
            <a:r>
              <a:rPr sz="1600" spc="180" dirty="0">
                <a:latin typeface="Calibri"/>
                <a:cs typeface="Calibri"/>
              </a:rPr>
              <a:t> </a:t>
            </a:r>
            <a:r>
              <a:rPr sz="1600" dirty="0">
                <a:latin typeface="Calibri"/>
                <a:cs typeface="Calibri"/>
              </a:rPr>
              <a:t>prior</a:t>
            </a:r>
            <a:r>
              <a:rPr sz="1600" spc="195" dirty="0">
                <a:latin typeface="Calibri"/>
                <a:cs typeface="Calibri"/>
              </a:rPr>
              <a:t> </a:t>
            </a:r>
            <a:r>
              <a:rPr sz="1600" spc="-10" dirty="0">
                <a:latin typeface="Calibri"/>
                <a:cs typeface="Calibri"/>
              </a:rPr>
              <a:t>to</a:t>
            </a:r>
            <a:r>
              <a:rPr sz="1600" spc="180" dirty="0">
                <a:latin typeface="Calibri"/>
                <a:cs typeface="Calibri"/>
              </a:rPr>
              <a:t> </a:t>
            </a:r>
            <a:r>
              <a:rPr sz="1600" spc="-5" dirty="0">
                <a:latin typeface="Calibri"/>
                <a:cs typeface="Calibri"/>
              </a:rPr>
              <a:t>the</a:t>
            </a:r>
            <a:r>
              <a:rPr sz="1600" spc="195" dirty="0">
                <a:latin typeface="Calibri"/>
                <a:cs typeface="Calibri"/>
              </a:rPr>
              <a:t> </a:t>
            </a:r>
            <a:r>
              <a:rPr sz="1600" spc="-5" dirty="0">
                <a:latin typeface="Calibri"/>
                <a:cs typeface="Calibri"/>
              </a:rPr>
              <a:t>time</a:t>
            </a:r>
            <a:r>
              <a:rPr sz="1600" spc="180" dirty="0">
                <a:latin typeface="Calibri"/>
                <a:cs typeface="Calibri"/>
              </a:rPr>
              <a:t> </a:t>
            </a:r>
            <a:r>
              <a:rPr sz="1600" spc="-5" dirty="0">
                <a:latin typeface="Calibri"/>
                <a:cs typeface="Calibri"/>
              </a:rPr>
              <a:t>limit</a:t>
            </a:r>
            <a:r>
              <a:rPr sz="1600" spc="195" dirty="0">
                <a:latin typeface="Calibri"/>
                <a:cs typeface="Calibri"/>
              </a:rPr>
              <a:t> </a:t>
            </a:r>
            <a:r>
              <a:rPr sz="1600" spc="-15" dirty="0">
                <a:latin typeface="Calibri"/>
                <a:cs typeface="Calibri"/>
              </a:rPr>
              <a:t>to</a:t>
            </a:r>
            <a:r>
              <a:rPr sz="1600" spc="175" dirty="0">
                <a:latin typeface="Calibri"/>
                <a:cs typeface="Calibri"/>
              </a:rPr>
              <a:t> </a:t>
            </a:r>
            <a:r>
              <a:rPr sz="1600" spc="-5" dirty="0">
                <a:latin typeface="Calibri"/>
                <a:cs typeface="Calibri"/>
              </a:rPr>
              <a:t>pass</a:t>
            </a:r>
            <a:r>
              <a:rPr sz="1600" spc="200" dirty="0">
                <a:latin typeface="Calibri"/>
                <a:cs typeface="Calibri"/>
              </a:rPr>
              <a:t> </a:t>
            </a:r>
            <a:r>
              <a:rPr sz="1600" spc="-5" dirty="0">
                <a:latin typeface="Calibri"/>
                <a:cs typeface="Calibri"/>
              </a:rPr>
              <a:t>order</a:t>
            </a:r>
            <a:r>
              <a:rPr sz="1600" spc="190" dirty="0">
                <a:latin typeface="Calibri"/>
                <a:cs typeface="Calibri"/>
              </a:rPr>
              <a:t> </a:t>
            </a:r>
            <a:r>
              <a:rPr sz="1600" dirty="0">
                <a:latin typeface="Calibri"/>
                <a:cs typeface="Calibri"/>
              </a:rPr>
              <a:t>(</a:t>
            </a:r>
            <a:r>
              <a:rPr sz="1600" b="1" u="heavy">
                <a:uFill>
                  <a:solidFill>
                    <a:srgbClr val="000000"/>
                  </a:solidFill>
                </a:uFill>
                <a:latin typeface="Calibri"/>
                <a:cs typeface="Calibri"/>
              </a:rPr>
              <a:t>5</a:t>
            </a:r>
            <a:r>
              <a:rPr sz="1600" b="1" u="heavy" spc="175">
                <a:uFill>
                  <a:solidFill>
                    <a:srgbClr val="000000"/>
                  </a:solidFill>
                </a:uFill>
                <a:latin typeface="Calibri"/>
                <a:cs typeface="Calibri"/>
              </a:rPr>
              <a:t> </a:t>
            </a:r>
            <a:r>
              <a:rPr sz="1600" b="1" u="heavy" spc="-10" smtClean="0">
                <a:uFill>
                  <a:solidFill>
                    <a:srgbClr val="000000"/>
                  </a:solidFill>
                </a:uFill>
                <a:latin typeface="Calibri"/>
                <a:cs typeface="Calibri"/>
              </a:rPr>
              <a:t>years</a:t>
            </a:r>
            <a:r>
              <a:rPr lang="en-US" sz="1600" b="1" u="heavy" spc="-10" dirty="0" smtClean="0">
                <a:uFill>
                  <a:solidFill>
                    <a:srgbClr val="000000"/>
                  </a:solidFill>
                </a:uFill>
                <a:latin typeface="Calibri"/>
                <a:cs typeface="Calibri"/>
              </a:rPr>
              <a:t>)</a:t>
            </a:r>
            <a:r>
              <a:rPr sz="1600" b="1" spc="170" smtClean="0">
                <a:latin typeface="Calibri"/>
                <a:cs typeface="Calibri"/>
              </a:rPr>
              <a:t> </a:t>
            </a:r>
            <a:r>
              <a:rPr sz="1600" spc="-5" dirty="0">
                <a:latin typeface="Calibri"/>
                <a:cs typeface="Calibri"/>
              </a:rPr>
              <a:t>from</a:t>
            </a:r>
            <a:r>
              <a:rPr sz="1600" spc="185" dirty="0">
                <a:latin typeface="Calibri"/>
                <a:cs typeface="Calibri"/>
              </a:rPr>
              <a:t> </a:t>
            </a:r>
            <a:r>
              <a:rPr sz="1600" spc="-5" dirty="0">
                <a:latin typeface="Calibri"/>
                <a:cs typeface="Calibri"/>
              </a:rPr>
              <a:t>due</a:t>
            </a:r>
            <a:r>
              <a:rPr sz="1600" spc="180" dirty="0">
                <a:latin typeface="Calibri"/>
                <a:cs typeface="Calibri"/>
              </a:rPr>
              <a:t> </a:t>
            </a:r>
            <a:r>
              <a:rPr sz="1600" spc="-10" dirty="0">
                <a:latin typeface="Calibri"/>
                <a:cs typeface="Calibri"/>
              </a:rPr>
              <a:t>date</a:t>
            </a:r>
            <a:r>
              <a:rPr sz="1600" spc="190" dirty="0">
                <a:latin typeface="Calibri"/>
                <a:cs typeface="Calibri"/>
              </a:rPr>
              <a:t> </a:t>
            </a:r>
            <a:r>
              <a:rPr sz="1600" spc="-5">
                <a:latin typeface="Calibri"/>
                <a:cs typeface="Calibri"/>
              </a:rPr>
              <a:t>of</a:t>
            </a:r>
            <a:r>
              <a:rPr sz="1600" spc="190">
                <a:latin typeface="Calibri"/>
                <a:cs typeface="Calibri"/>
              </a:rPr>
              <a:t> </a:t>
            </a:r>
            <a:r>
              <a:rPr sz="1600" spc="-5" smtClean="0">
                <a:latin typeface="Calibri"/>
                <a:cs typeface="Calibri"/>
              </a:rPr>
              <a:t>annual</a:t>
            </a:r>
            <a:r>
              <a:rPr lang="en-US" sz="1600" spc="-5" dirty="0" smtClean="0">
                <a:latin typeface="Calibri"/>
                <a:cs typeface="Calibri"/>
              </a:rPr>
              <a:t> </a:t>
            </a:r>
            <a:r>
              <a:rPr sz="1600" spc="-10" smtClean="0">
                <a:latin typeface="Calibri"/>
                <a:cs typeface="Calibri"/>
              </a:rPr>
              <a:t>return</a:t>
            </a:r>
            <a:r>
              <a:rPr sz="1600" spc="-10" dirty="0">
                <a:latin typeface="Calibri"/>
                <a:cs typeface="Calibri"/>
              </a:rPr>
              <a:t>, </a:t>
            </a:r>
            <a:r>
              <a:rPr sz="1600" spc="-5" dirty="0">
                <a:latin typeface="Calibri"/>
                <a:cs typeface="Calibri"/>
              </a:rPr>
              <a:t>or </a:t>
            </a:r>
            <a:r>
              <a:rPr sz="1600" spc="-15" dirty="0">
                <a:latin typeface="Calibri"/>
                <a:cs typeface="Calibri"/>
              </a:rPr>
              <a:t>from </a:t>
            </a:r>
            <a:r>
              <a:rPr sz="1600" spc="-10" dirty="0">
                <a:latin typeface="Calibri"/>
                <a:cs typeface="Calibri"/>
              </a:rPr>
              <a:t>date </a:t>
            </a:r>
            <a:r>
              <a:rPr sz="1600" spc="-5" dirty="0">
                <a:latin typeface="Calibri"/>
                <a:cs typeface="Calibri"/>
              </a:rPr>
              <a:t>when </a:t>
            </a:r>
            <a:r>
              <a:rPr sz="1600" spc="-10" dirty="0">
                <a:latin typeface="Calibri"/>
                <a:cs typeface="Calibri"/>
              </a:rPr>
              <a:t>erroneously</a:t>
            </a:r>
            <a:r>
              <a:rPr sz="1600" spc="135" dirty="0">
                <a:latin typeface="Calibri"/>
                <a:cs typeface="Calibri"/>
              </a:rPr>
              <a:t> </a:t>
            </a:r>
            <a:r>
              <a:rPr sz="1600" spc="-10" dirty="0">
                <a:latin typeface="Calibri"/>
                <a:cs typeface="Calibri"/>
              </a:rPr>
              <a:t>refunded).</a:t>
            </a:r>
            <a:endParaRPr sz="1600">
              <a:latin typeface="Calibri"/>
              <a:cs typeface="Calibri"/>
            </a:endParaRPr>
          </a:p>
          <a:p>
            <a:pPr marL="184785" marR="58419" indent="-172720">
              <a:lnSpc>
                <a:spcPts val="1730"/>
              </a:lnSpc>
              <a:spcBef>
                <a:spcPts val="409"/>
              </a:spcBef>
              <a:buChar char="•"/>
              <a:tabLst>
                <a:tab pos="185420" algn="l"/>
              </a:tabLst>
            </a:pPr>
            <a:r>
              <a:rPr sz="1600" spc="-10" dirty="0">
                <a:latin typeface="Calibri"/>
                <a:cs typeface="Calibri"/>
              </a:rPr>
              <a:t>Where </a:t>
            </a:r>
            <a:r>
              <a:rPr sz="1600" spc="-5" dirty="0">
                <a:latin typeface="Calibri"/>
                <a:cs typeface="Calibri"/>
              </a:rPr>
              <a:t>Notice </a:t>
            </a:r>
            <a:r>
              <a:rPr sz="1600" dirty="0">
                <a:latin typeface="Calibri"/>
                <a:cs typeface="Calibri"/>
              </a:rPr>
              <a:t>is </a:t>
            </a:r>
            <a:r>
              <a:rPr sz="1600" spc="-5" dirty="0">
                <a:latin typeface="Calibri"/>
                <a:cs typeface="Calibri"/>
              </a:rPr>
              <a:t>served, proper </a:t>
            </a:r>
            <a:r>
              <a:rPr sz="1600" spc="-10" dirty="0">
                <a:latin typeface="Calibri"/>
                <a:cs typeface="Calibri"/>
              </a:rPr>
              <a:t>officer </a:t>
            </a:r>
            <a:r>
              <a:rPr sz="1600" spc="-15" dirty="0">
                <a:latin typeface="Calibri"/>
                <a:cs typeface="Calibri"/>
              </a:rPr>
              <a:t>may </a:t>
            </a:r>
            <a:r>
              <a:rPr sz="1600" b="1" i="1" dirty="0">
                <a:latin typeface="Calibri"/>
                <a:cs typeface="Calibri"/>
              </a:rPr>
              <a:t>serve </a:t>
            </a:r>
            <a:r>
              <a:rPr sz="1600" b="1" i="1" spc="-5" dirty="0">
                <a:latin typeface="Calibri"/>
                <a:cs typeface="Calibri"/>
              </a:rPr>
              <a:t>a </a:t>
            </a:r>
            <a:r>
              <a:rPr sz="1600" b="1" i="1" spc="-10" dirty="0">
                <a:latin typeface="Calibri"/>
                <a:cs typeface="Calibri"/>
              </a:rPr>
              <a:t>statement </a:t>
            </a:r>
            <a:r>
              <a:rPr sz="1600" spc="-10" dirty="0">
                <a:latin typeface="Calibri"/>
                <a:cs typeface="Calibri"/>
              </a:rPr>
              <a:t>containing the </a:t>
            </a:r>
            <a:r>
              <a:rPr sz="1600" spc="-5" dirty="0">
                <a:latin typeface="Calibri"/>
                <a:cs typeface="Calibri"/>
              </a:rPr>
              <a:t>details </a:t>
            </a:r>
            <a:r>
              <a:rPr sz="1600" spc="-15" dirty="0">
                <a:latin typeface="Calibri"/>
                <a:cs typeface="Calibri"/>
              </a:rPr>
              <a:t>for </a:t>
            </a:r>
            <a:r>
              <a:rPr sz="1600" dirty="0">
                <a:latin typeface="Calibri"/>
                <a:cs typeface="Calibri"/>
              </a:rPr>
              <a:t>PERIODS </a:t>
            </a:r>
            <a:r>
              <a:rPr sz="1600" spc="-15" dirty="0">
                <a:latin typeface="Calibri"/>
                <a:cs typeface="Calibri"/>
              </a:rPr>
              <a:t>OTHER  </a:t>
            </a:r>
            <a:r>
              <a:rPr sz="1600" spc="-10" dirty="0">
                <a:latin typeface="Calibri"/>
                <a:cs typeface="Calibri"/>
              </a:rPr>
              <a:t>THAN THOSE </a:t>
            </a:r>
            <a:r>
              <a:rPr sz="1600" spc="-15" dirty="0">
                <a:latin typeface="Calibri"/>
                <a:cs typeface="Calibri"/>
              </a:rPr>
              <a:t>COVERED </a:t>
            </a:r>
            <a:r>
              <a:rPr sz="1600" spc="-5" dirty="0">
                <a:latin typeface="Calibri"/>
                <a:cs typeface="Calibri"/>
              </a:rPr>
              <a:t>UNDER </a:t>
            </a:r>
            <a:r>
              <a:rPr sz="1600" spc="-10" dirty="0">
                <a:latin typeface="Calibri"/>
                <a:cs typeface="Calibri"/>
              </a:rPr>
              <a:t>THE</a:t>
            </a:r>
            <a:r>
              <a:rPr sz="1600" spc="155" dirty="0">
                <a:latin typeface="Calibri"/>
                <a:cs typeface="Calibri"/>
              </a:rPr>
              <a:t> </a:t>
            </a:r>
            <a:r>
              <a:rPr sz="1600" spc="-10" dirty="0">
                <a:latin typeface="Calibri"/>
                <a:cs typeface="Calibri"/>
              </a:rPr>
              <a:t>NOTICE.</a:t>
            </a:r>
            <a:endParaRPr sz="1600">
              <a:latin typeface="Calibri"/>
              <a:cs typeface="Calibri"/>
            </a:endParaRPr>
          </a:p>
          <a:p>
            <a:pPr marL="184785" marR="58419" indent="-172720">
              <a:lnSpc>
                <a:spcPts val="1730"/>
              </a:lnSpc>
              <a:spcBef>
                <a:spcPts val="380"/>
              </a:spcBef>
              <a:buChar char="•"/>
              <a:tabLst>
                <a:tab pos="185420" algn="l"/>
              </a:tabLst>
            </a:pPr>
            <a:r>
              <a:rPr sz="1600" spc="-5" dirty="0">
                <a:latin typeface="Calibri"/>
                <a:cs typeface="Calibri"/>
              </a:rPr>
              <a:t>This shall be deemed </a:t>
            </a:r>
            <a:r>
              <a:rPr sz="1600" spc="-10" dirty="0">
                <a:latin typeface="Calibri"/>
                <a:cs typeface="Calibri"/>
              </a:rPr>
              <a:t>to </a:t>
            </a:r>
            <a:r>
              <a:rPr sz="1600" spc="-5" dirty="0">
                <a:latin typeface="Calibri"/>
                <a:cs typeface="Calibri"/>
              </a:rPr>
              <a:t>be </a:t>
            </a:r>
            <a:r>
              <a:rPr sz="1600" dirty="0">
                <a:latin typeface="Calibri"/>
                <a:cs typeface="Calibri"/>
              </a:rPr>
              <a:t>service </a:t>
            </a:r>
            <a:r>
              <a:rPr sz="1600" spc="-5" dirty="0">
                <a:latin typeface="Calibri"/>
                <a:cs typeface="Calibri"/>
              </a:rPr>
              <a:t>of notice </a:t>
            </a:r>
            <a:r>
              <a:rPr sz="1600" b="1" dirty="0">
                <a:latin typeface="Calibri"/>
                <a:cs typeface="Calibri"/>
              </a:rPr>
              <a:t>only </a:t>
            </a:r>
            <a:r>
              <a:rPr sz="1600" b="1" spc="-5" dirty="0">
                <a:latin typeface="Calibri"/>
                <a:cs typeface="Calibri"/>
              </a:rPr>
              <a:t>if </a:t>
            </a:r>
            <a:r>
              <a:rPr sz="1600" b="1" spc="-10" dirty="0">
                <a:latin typeface="Calibri"/>
                <a:cs typeface="Calibri"/>
              </a:rPr>
              <a:t>the </a:t>
            </a:r>
            <a:r>
              <a:rPr sz="1600" b="1" spc="-5" dirty="0">
                <a:latin typeface="Calibri"/>
                <a:cs typeface="Calibri"/>
              </a:rPr>
              <a:t>grounds </a:t>
            </a:r>
            <a:r>
              <a:rPr sz="1600" b="1" spc="-10" dirty="0">
                <a:latin typeface="Calibri"/>
                <a:cs typeface="Calibri"/>
              </a:rPr>
              <a:t>for the </a:t>
            </a:r>
            <a:r>
              <a:rPr sz="1600" b="1" spc="-20" dirty="0">
                <a:latin typeface="Calibri"/>
                <a:cs typeface="Calibri"/>
              </a:rPr>
              <a:t>tax </a:t>
            </a:r>
            <a:r>
              <a:rPr sz="1600" b="1" spc="-5" dirty="0">
                <a:latin typeface="Calibri"/>
                <a:cs typeface="Calibri"/>
              </a:rPr>
              <a:t>period in the </a:t>
            </a:r>
            <a:r>
              <a:rPr sz="1600" b="1" spc="-15" dirty="0">
                <a:latin typeface="Calibri"/>
                <a:cs typeface="Calibri"/>
              </a:rPr>
              <a:t>statement </a:t>
            </a:r>
            <a:r>
              <a:rPr sz="1600" b="1" spc="-10" dirty="0">
                <a:latin typeface="Calibri"/>
                <a:cs typeface="Calibri"/>
              </a:rPr>
              <a:t>are  covered </a:t>
            </a:r>
            <a:r>
              <a:rPr sz="1600" b="1" spc="-5" dirty="0">
                <a:latin typeface="Calibri"/>
                <a:cs typeface="Calibri"/>
              </a:rPr>
              <a:t>in </a:t>
            </a:r>
            <a:r>
              <a:rPr sz="1600" b="1" spc="-10" dirty="0">
                <a:latin typeface="Calibri"/>
                <a:cs typeface="Calibri"/>
              </a:rPr>
              <a:t>the </a:t>
            </a:r>
            <a:r>
              <a:rPr sz="1600" b="1" spc="-5" dirty="0">
                <a:latin typeface="Calibri"/>
                <a:cs typeface="Calibri"/>
              </a:rPr>
              <a:t>notice</a:t>
            </a:r>
            <a:r>
              <a:rPr sz="1600" b="1" spc="25" dirty="0">
                <a:latin typeface="Calibri"/>
                <a:cs typeface="Calibri"/>
              </a:rPr>
              <a:t> </a:t>
            </a:r>
            <a:r>
              <a:rPr sz="1600" b="1" spc="-5">
                <a:latin typeface="Calibri"/>
                <a:cs typeface="Calibri"/>
              </a:rPr>
              <a:t>served</a:t>
            </a:r>
            <a:r>
              <a:rPr sz="1600" b="1" spc="-5" smtClean="0">
                <a:latin typeface="Calibri"/>
                <a:cs typeface="Calibri"/>
              </a:rPr>
              <a:t>.</a:t>
            </a:r>
            <a:endParaRPr lang="en-US" sz="1600" b="1" spc="-5" dirty="0" smtClean="0">
              <a:latin typeface="Calibri"/>
              <a:cs typeface="Calibri"/>
            </a:endParaRPr>
          </a:p>
          <a:p>
            <a:pPr marL="184785" marR="58419" indent="-172720">
              <a:lnSpc>
                <a:spcPts val="1730"/>
              </a:lnSpc>
              <a:spcBef>
                <a:spcPts val="380"/>
              </a:spcBef>
              <a:buChar char="•"/>
              <a:tabLst>
                <a:tab pos="185420" algn="l"/>
              </a:tabLst>
            </a:pPr>
            <a:endParaRPr sz="1600">
              <a:latin typeface="Calibri"/>
              <a:cs typeface="Calibri"/>
            </a:endParaRPr>
          </a:p>
          <a:p>
            <a:pPr marL="71120">
              <a:lnSpc>
                <a:spcPct val="100000"/>
              </a:lnSpc>
              <a:spcBef>
                <a:spcPts val="520"/>
              </a:spcBef>
            </a:pPr>
            <a:r>
              <a:rPr sz="2000" b="1" u="sng" smtClean="0">
                <a:solidFill>
                  <a:schemeClr val="tx1"/>
                </a:solidFill>
                <a:latin typeface="Calibri"/>
                <a:ea typeface="+mj-ea"/>
                <a:cs typeface="Calibri"/>
              </a:rPr>
              <a:t>Payment</a:t>
            </a:r>
            <a:r>
              <a:rPr sz="2000" b="1" u="sng" spc="-20" smtClean="0">
                <a:solidFill>
                  <a:schemeClr val="tx1"/>
                </a:solidFill>
                <a:latin typeface="Calibri"/>
                <a:cs typeface="Calibri"/>
              </a:rPr>
              <a:t> </a:t>
            </a:r>
            <a:r>
              <a:rPr sz="2000" b="1" u="sng" spc="-15" dirty="0">
                <a:solidFill>
                  <a:schemeClr val="tx1"/>
                </a:solidFill>
                <a:latin typeface="Calibri"/>
                <a:cs typeface="Calibri"/>
              </a:rPr>
              <a:t>before </a:t>
            </a:r>
            <a:r>
              <a:rPr sz="2000" b="1" u="sng" spc="-5" dirty="0">
                <a:solidFill>
                  <a:schemeClr val="tx1"/>
                </a:solidFill>
                <a:latin typeface="Calibri"/>
                <a:cs typeface="Calibri"/>
              </a:rPr>
              <a:t>notice </a:t>
            </a:r>
            <a:r>
              <a:rPr sz="2000" b="1" u="sng" dirty="0">
                <a:solidFill>
                  <a:schemeClr val="tx1"/>
                </a:solidFill>
                <a:latin typeface="Calibri"/>
                <a:cs typeface="Calibri"/>
              </a:rPr>
              <a:t>is</a:t>
            </a:r>
            <a:r>
              <a:rPr sz="2000" b="1" u="sng" spc="20" dirty="0">
                <a:solidFill>
                  <a:schemeClr val="tx1"/>
                </a:solidFill>
                <a:latin typeface="Calibri"/>
                <a:cs typeface="Calibri"/>
              </a:rPr>
              <a:t> </a:t>
            </a:r>
            <a:r>
              <a:rPr sz="2000" b="1" u="sng" spc="-5" dirty="0">
                <a:solidFill>
                  <a:schemeClr val="tx1"/>
                </a:solidFill>
                <a:latin typeface="Calibri"/>
                <a:cs typeface="Calibri"/>
              </a:rPr>
              <a:t>served</a:t>
            </a:r>
            <a:endParaRPr sz="2000" b="1" u="sng">
              <a:solidFill>
                <a:schemeClr val="tx1"/>
              </a:solidFill>
              <a:latin typeface="Calibri"/>
              <a:cs typeface="Calibri"/>
            </a:endParaRPr>
          </a:p>
          <a:p>
            <a:pPr marL="184785" indent="-172720">
              <a:lnSpc>
                <a:spcPct val="100000"/>
              </a:lnSpc>
              <a:spcBef>
                <a:spcPts val="760"/>
              </a:spcBef>
              <a:buChar char="•"/>
              <a:tabLst>
                <a:tab pos="185420" algn="l"/>
              </a:tabLst>
            </a:pPr>
            <a:r>
              <a:rPr sz="1600" spc="-5" dirty="0">
                <a:latin typeface="Calibri"/>
                <a:cs typeface="Calibri"/>
              </a:rPr>
              <a:t>If </a:t>
            </a:r>
            <a:r>
              <a:rPr sz="1600" spc="-15" dirty="0">
                <a:latin typeface="Calibri"/>
                <a:cs typeface="Calibri"/>
              </a:rPr>
              <a:t>tax </a:t>
            </a:r>
            <a:r>
              <a:rPr sz="1600" spc="-5" dirty="0">
                <a:latin typeface="Calibri"/>
                <a:cs typeface="Calibri"/>
              </a:rPr>
              <a:t>+ </a:t>
            </a:r>
            <a:r>
              <a:rPr sz="1600" spc="-10" dirty="0">
                <a:latin typeface="Calibri"/>
                <a:cs typeface="Calibri"/>
              </a:rPr>
              <a:t>interest </a:t>
            </a:r>
            <a:r>
              <a:rPr sz="1600" spc="-5" dirty="0">
                <a:latin typeface="Calibri"/>
                <a:cs typeface="Calibri"/>
              </a:rPr>
              <a:t>+ penalty </a:t>
            </a:r>
            <a:r>
              <a:rPr sz="1600" spc="-10" dirty="0">
                <a:latin typeface="Calibri"/>
                <a:cs typeface="Calibri"/>
              </a:rPr>
              <a:t>(15% </a:t>
            </a:r>
            <a:r>
              <a:rPr sz="1600" spc="-5" dirty="0">
                <a:latin typeface="Calibri"/>
                <a:cs typeface="Calibri"/>
              </a:rPr>
              <a:t>of </a:t>
            </a:r>
            <a:r>
              <a:rPr sz="1600" spc="-10" dirty="0">
                <a:latin typeface="Calibri"/>
                <a:cs typeface="Calibri"/>
              </a:rPr>
              <a:t>tax) </a:t>
            </a:r>
            <a:r>
              <a:rPr sz="1600" spc="-5" dirty="0">
                <a:latin typeface="Calibri"/>
                <a:cs typeface="Calibri"/>
              </a:rPr>
              <a:t>is paid </a:t>
            </a:r>
            <a:r>
              <a:rPr sz="1600" spc="-20" dirty="0">
                <a:latin typeface="Calibri"/>
                <a:cs typeface="Calibri"/>
              </a:rPr>
              <a:t>before </a:t>
            </a:r>
            <a:r>
              <a:rPr sz="1600" dirty="0">
                <a:latin typeface="Calibri"/>
                <a:cs typeface="Calibri"/>
              </a:rPr>
              <a:t>notice– </a:t>
            </a:r>
            <a:r>
              <a:rPr sz="1600" spc="-15" dirty="0">
                <a:latin typeface="Calibri"/>
                <a:cs typeface="Calibri"/>
              </a:rPr>
              <a:t>inform </a:t>
            </a:r>
            <a:r>
              <a:rPr sz="1600" spc="-5" dirty="0">
                <a:latin typeface="Calibri"/>
                <a:cs typeface="Calibri"/>
              </a:rPr>
              <a:t>the </a:t>
            </a:r>
            <a:r>
              <a:rPr sz="1600" spc="-10" dirty="0">
                <a:latin typeface="Calibri"/>
                <a:cs typeface="Calibri"/>
              </a:rPr>
              <a:t>proper </a:t>
            </a:r>
            <a:r>
              <a:rPr sz="1600" spc="-5" dirty="0">
                <a:latin typeface="Calibri"/>
                <a:cs typeface="Calibri"/>
              </a:rPr>
              <a:t>officer of </a:t>
            </a:r>
            <a:r>
              <a:rPr sz="1600" spc="-5">
                <a:latin typeface="Calibri"/>
                <a:cs typeface="Calibri"/>
              </a:rPr>
              <a:t>such</a:t>
            </a:r>
            <a:r>
              <a:rPr sz="1600" spc="195">
                <a:latin typeface="Calibri"/>
                <a:cs typeface="Calibri"/>
              </a:rPr>
              <a:t> </a:t>
            </a:r>
            <a:r>
              <a:rPr sz="1600" spc="-10" smtClean="0">
                <a:latin typeface="Calibri"/>
                <a:cs typeface="Calibri"/>
              </a:rPr>
              <a:t>payment</a:t>
            </a:r>
            <a:r>
              <a:rPr lang="en-US" sz="1600" spc="-10" dirty="0" smtClean="0">
                <a:latin typeface="Calibri"/>
                <a:cs typeface="Calibri"/>
              </a:rPr>
              <a:t> </a:t>
            </a:r>
            <a:r>
              <a:rPr lang="en-US" sz="1600" spc="-5" dirty="0" smtClean="0">
                <a:latin typeface="Calibri"/>
                <a:cs typeface="Calibri"/>
              </a:rPr>
              <a:t>then</a:t>
            </a:r>
            <a:r>
              <a:rPr sz="1600" spc="-5" smtClean="0">
                <a:latin typeface="Calibri"/>
                <a:cs typeface="Calibri"/>
              </a:rPr>
              <a:t> </a:t>
            </a:r>
            <a:r>
              <a:rPr sz="1600" spc="-5" dirty="0">
                <a:latin typeface="Calibri"/>
                <a:cs typeface="Calibri"/>
              </a:rPr>
              <a:t>the </a:t>
            </a:r>
            <a:r>
              <a:rPr sz="1600" spc="-15" dirty="0">
                <a:latin typeface="Calibri"/>
                <a:cs typeface="Calibri"/>
              </a:rPr>
              <a:t>proper </a:t>
            </a:r>
            <a:r>
              <a:rPr sz="1600" spc="-10" dirty="0">
                <a:latin typeface="Calibri"/>
                <a:cs typeface="Calibri"/>
              </a:rPr>
              <a:t>officer </a:t>
            </a:r>
            <a:r>
              <a:rPr sz="1600" spc="-5" dirty="0">
                <a:latin typeface="Calibri"/>
                <a:cs typeface="Calibri"/>
              </a:rPr>
              <a:t>shall </a:t>
            </a:r>
            <a:r>
              <a:rPr sz="1600" spc="-10" dirty="0">
                <a:latin typeface="Calibri"/>
                <a:cs typeface="Calibri"/>
              </a:rPr>
              <a:t>not serve </a:t>
            </a:r>
            <a:r>
              <a:rPr sz="1600" spc="-10">
                <a:latin typeface="Calibri"/>
                <a:cs typeface="Calibri"/>
              </a:rPr>
              <a:t>any</a:t>
            </a:r>
            <a:r>
              <a:rPr sz="1600" spc="80">
                <a:latin typeface="Calibri"/>
                <a:cs typeface="Calibri"/>
              </a:rPr>
              <a:t> </a:t>
            </a:r>
            <a:r>
              <a:rPr sz="1600" spc="-5" smtClean="0">
                <a:latin typeface="Calibri"/>
                <a:cs typeface="Calibri"/>
              </a:rPr>
              <a:t>notice</a:t>
            </a:r>
            <a:r>
              <a:rPr lang="en-US" sz="1600" spc="-5" dirty="0" smtClean="0">
                <a:latin typeface="Calibri"/>
                <a:cs typeface="Calibri"/>
              </a:rPr>
              <a:t>.</a:t>
            </a:r>
            <a:endParaRPr sz="1600">
              <a:latin typeface="Calibri"/>
              <a:cs typeface="Calibri"/>
            </a:endParaRPr>
          </a:p>
          <a:p>
            <a:pPr marL="184785" marR="55880" indent="-172720">
              <a:lnSpc>
                <a:spcPts val="1730"/>
              </a:lnSpc>
              <a:spcBef>
                <a:spcPts val="405"/>
              </a:spcBef>
              <a:buChar char="•"/>
              <a:tabLst>
                <a:tab pos="185420" algn="l"/>
              </a:tabLst>
            </a:pPr>
            <a:r>
              <a:rPr sz="1600" dirty="0">
                <a:latin typeface="Calibri"/>
                <a:cs typeface="Calibri"/>
              </a:rPr>
              <a:t>If </a:t>
            </a:r>
            <a:r>
              <a:rPr sz="1600" spc="-10" dirty="0">
                <a:latin typeface="Calibri"/>
                <a:cs typeface="Calibri"/>
              </a:rPr>
              <a:t>the payment made </a:t>
            </a:r>
            <a:r>
              <a:rPr sz="1600" dirty="0">
                <a:latin typeface="Calibri"/>
                <a:cs typeface="Calibri"/>
              </a:rPr>
              <a:t>is </a:t>
            </a:r>
            <a:r>
              <a:rPr sz="1600" spc="-10" dirty="0">
                <a:latin typeface="Calibri"/>
                <a:cs typeface="Calibri"/>
              </a:rPr>
              <a:t>short </a:t>
            </a:r>
            <a:r>
              <a:rPr sz="1600" spc="-5" dirty="0">
                <a:latin typeface="Calibri"/>
                <a:cs typeface="Calibri"/>
              </a:rPr>
              <a:t>of the amount </a:t>
            </a:r>
            <a:r>
              <a:rPr sz="1600" spc="-15" dirty="0">
                <a:latin typeface="Calibri"/>
                <a:cs typeface="Calibri"/>
              </a:rPr>
              <a:t>payable, </a:t>
            </a:r>
            <a:r>
              <a:rPr sz="1600" spc="-10" dirty="0">
                <a:latin typeface="Calibri"/>
                <a:cs typeface="Calibri"/>
              </a:rPr>
              <a:t>proper officer </a:t>
            </a:r>
            <a:r>
              <a:rPr sz="1600" spc="-5" dirty="0">
                <a:latin typeface="Calibri"/>
                <a:cs typeface="Calibri"/>
              </a:rPr>
              <a:t>shall </a:t>
            </a:r>
            <a:r>
              <a:rPr sz="1600" spc="-10" dirty="0">
                <a:latin typeface="Calibri"/>
                <a:cs typeface="Calibri"/>
              </a:rPr>
              <a:t>proceed to </a:t>
            </a:r>
            <a:r>
              <a:rPr sz="1600" spc="-5" dirty="0">
                <a:latin typeface="Calibri"/>
                <a:cs typeface="Calibri"/>
              </a:rPr>
              <a:t>issue notice </a:t>
            </a:r>
            <a:r>
              <a:rPr sz="1600" spc="-55" dirty="0">
                <a:latin typeface="Calibri"/>
                <a:cs typeface="Calibri"/>
              </a:rPr>
              <a:t>w.r.t.  </a:t>
            </a:r>
            <a:r>
              <a:rPr sz="1600" spc="-5" dirty="0">
                <a:latin typeface="Calibri"/>
                <a:cs typeface="Calibri"/>
              </a:rPr>
              <a:t>amount </a:t>
            </a:r>
            <a:r>
              <a:rPr sz="1600" dirty="0">
                <a:latin typeface="Calibri"/>
                <a:cs typeface="Calibri"/>
              </a:rPr>
              <a:t>it </a:t>
            </a:r>
            <a:r>
              <a:rPr sz="1600" spc="-10" dirty="0">
                <a:latin typeface="Calibri"/>
                <a:cs typeface="Calibri"/>
              </a:rPr>
              <a:t>falls short</a:t>
            </a:r>
            <a:r>
              <a:rPr sz="1600" spc="-5" dirty="0">
                <a:latin typeface="Calibri"/>
                <a:cs typeface="Calibri"/>
              </a:rPr>
              <a:t> </a:t>
            </a:r>
            <a:r>
              <a:rPr sz="1600" spc="-40" dirty="0">
                <a:latin typeface="Calibri"/>
                <a:cs typeface="Calibri"/>
              </a:rPr>
              <a:t>of.</a:t>
            </a:r>
            <a:endParaRPr sz="1600">
              <a:latin typeface="Calibri"/>
              <a:cs typeface="Calibri"/>
            </a:endParaRPr>
          </a:p>
          <a:p>
            <a:pPr marL="73025">
              <a:lnSpc>
                <a:spcPct val="100000"/>
              </a:lnSpc>
              <a:spcBef>
                <a:spcPts val="775"/>
              </a:spcBef>
            </a:pPr>
            <a:r>
              <a:rPr sz="2000" b="1" u="sng" spc="-5" smtClean="0">
                <a:solidFill>
                  <a:schemeClr val="tx1"/>
                </a:solidFill>
                <a:latin typeface="Calibri"/>
                <a:cs typeface="Calibri"/>
              </a:rPr>
              <a:t>After </a:t>
            </a:r>
            <a:r>
              <a:rPr sz="2000" b="1" u="sng" spc="-5" dirty="0">
                <a:solidFill>
                  <a:schemeClr val="tx1"/>
                </a:solidFill>
                <a:latin typeface="Calibri"/>
                <a:cs typeface="Calibri"/>
              </a:rPr>
              <a:t>notice </a:t>
            </a:r>
            <a:r>
              <a:rPr sz="2000" b="1" u="sng" dirty="0">
                <a:solidFill>
                  <a:schemeClr val="tx1"/>
                </a:solidFill>
                <a:latin typeface="Calibri"/>
                <a:cs typeface="Calibri"/>
              </a:rPr>
              <a:t>is</a:t>
            </a:r>
            <a:r>
              <a:rPr sz="2000" b="1" u="sng" spc="10" dirty="0">
                <a:solidFill>
                  <a:schemeClr val="tx1"/>
                </a:solidFill>
                <a:latin typeface="Calibri"/>
                <a:cs typeface="Calibri"/>
              </a:rPr>
              <a:t> </a:t>
            </a:r>
            <a:r>
              <a:rPr sz="2000" b="1" u="sng" spc="-5" dirty="0">
                <a:solidFill>
                  <a:schemeClr val="tx1"/>
                </a:solidFill>
                <a:latin typeface="Calibri"/>
                <a:cs typeface="Calibri"/>
              </a:rPr>
              <a:t>served</a:t>
            </a:r>
            <a:endParaRPr sz="2000" b="1" u="sng">
              <a:solidFill>
                <a:schemeClr val="tx1"/>
              </a:solidFill>
              <a:latin typeface="Calibri"/>
              <a:cs typeface="Calibri"/>
            </a:endParaRPr>
          </a:p>
          <a:p>
            <a:pPr marL="184785" indent="-172720">
              <a:lnSpc>
                <a:spcPct val="100000"/>
              </a:lnSpc>
              <a:spcBef>
                <a:spcPts val="925"/>
              </a:spcBef>
              <a:buChar char="•"/>
              <a:tabLst>
                <a:tab pos="185420" algn="l"/>
              </a:tabLst>
            </a:pPr>
            <a:r>
              <a:rPr sz="1600" spc="-5" dirty="0">
                <a:latin typeface="Calibri"/>
                <a:cs typeface="Calibri"/>
              </a:rPr>
              <a:t>If </a:t>
            </a:r>
            <a:r>
              <a:rPr sz="1600" spc="-45" dirty="0">
                <a:latin typeface="Calibri"/>
                <a:cs typeface="Calibri"/>
              </a:rPr>
              <a:t>Tax </a:t>
            </a:r>
            <a:r>
              <a:rPr sz="1600" spc="-5" dirty="0">
                <a:latin typeface="Calibri"/>
                <a:cs typeface="Calibri"/>
              </a:rPr>
              <a:t>+ </a:t>
            </a:r>
            <a:r>
              <a:rPr sz="1600" spc="-10" dirty="0">
                <a:latin typeface="Calibri"/>
                <a:cs typeface="Calibri"/>
              </a:rPr>
              <a:t>interest </a:t>
            </a:r>
            <a:r>
              <a:rPr sz="1600" spc="-5" dirty="0">
                <a:latin typeface="Calibri"/>
                <a:cs typeface="Calibri"/>
              </a:rPr>
              <a:t>+ penalty </a:t>
            </a:r>
            <a:r>
              <a:rPr sz="1600" spc="-10" dirty="0">
                <a:latin typeface="Calibri"/>
                <a:cs typeface="Calibri"/>
              </a:rPr>
              <a:t>(25% </a:t>
            </a:r>
            <a:r>
              <a:rPr sz="1600" spc="-5" dirty="0">
                <a:latin typeface="Calibri"/>
                <a:cs typeface="Calibri"/>
              </a:rPr>
              <a:t>of </a:t>
            </a:r>
            <a:r>
              <a:rPr sz="1600" spc="-10" dirty="0">
                <a:latin typeface="Calibri"/>
                <a:cs typeface="Calibri"/>
              </a:rPr>
              <a:t>tax) </a:t>
            </a:r>
            <a:r>
              <a:rPr sz="1600" spc="-5" dirty="0">
                <a:latin typeface="Calibri"/>
                <a:cs typeface="Calibri"/>
              </a:rPr>
              <a:t>is paid within </a:t>
            </a:r>
            <a:r>
              <a:rPr sz="1600" spc="-10" dirty="0">
                <a:latin typeface="Calibri"/>
                <a:cs typeface="Calibri"/>
              </a:rPr>
              <a:t>30 </a:t>
            </a:r>
            <a:r>
              <a:rPr sz="1600" spc="-15" dirty="0">
                <a:latin typeface="Calibri"/>
                <a:cs typeface="Calibri"/>
              </a:rPr>
              <a:t>days </a:t>
            </a:r>
            <a:r>
              <a:rPr sz="1600" spc="-5" dirty="0">
                <a:latin typeface="Calibri"/>
                <a:cs typeface="Calibri"/>
              </a:rPr>
              <a:t>of issue </a:t>
            </a:r>
            <a:r>
              <a:rPr sz="1600" spc="-10" dirty="0">
                <a:latin typeface="Calibri"/>
                <a:cs typeface="Calibri"/>
              </a:rPr>
              <a:t>of </a:t>
            </a:r>
            <a:r>
              <a:rPr sz="1600" spc="-5" dirty="0">
                <a:latin typeface="Calibri"/>
                <a:cs typeface="Calibri"/>
              </a:rPr>
              <a:t>SCN. </a:t>
            </a:r>
            <a:r>
              <a:rPr sz="1600" dirty="0">
                <a:latin typeface="Calibri"/>
                <a:cs typeface="Calibri"/>
              </a:rPr>
              <a:t>Notice</a:t>
            </a:r>
            <a:r>
              <a:rPr sz="1600" spc="145" dirty="0">
                <a:latin typeface="Calibri"/>
                <a:cs typeface="Calibri"/>
              </a:rPr>
              <a:t> </a:t>
            </a:r>
            <a:r>
              <a:rPr sz="1600" spc="-10" dirty="0">
                <a:latin typeface="Calibri"/>
                <a:cs typeface="Calibri"/>
              </a:rPr>
              <a:t>Concluded.</a:t>
            </a:r>
            <a:endParaRPr sz="1600">
              <a:latin typeface="Calibri"/>
              <a:cs typeface="Calibri"/>
            </a:endParaRPr>
          </a:p>
          <a:p>
            <a:pPr marL="184785" indent="-172720">
              <a:lnSpc>
                <a:spcPct val="100000"/>
              </a:lnSpc>
              <a:spcBef>
                <a:spcPts val="195"/>
              </a:spcBef>
              <a:buChar char="•"/>
              <a:tabLst>
                <a:tab pos="185420" algn="l"/>
              </a:tabLst>
            </a:pPr>
            <a:r>
              <a:rPr sz="1600" spc="-10" dirty="0">
                <a:latin typeface="Calibri"/>
                <a:cs typeface="Calibri"/>
              </a:rPr>
              <a:t>Penalty </a:t>
            </a:r>
            <a:r>
              <a:rPr sz="1600" spc="-15" dirty="0">
                <a:latin typeface="Calibri"/>
                <a:cs typeface="Calibri"/>
              </a:rPr>
              <a:t>payable </a:t>
            </a:r>
            <a:r>
              <a:rPr sz="1600" spc="-5" dirty="0">
                <a:latin typeface="Calibri"/>
                <a:cs typeface="Calibri"/>
              </a:rPr>
              <a:t>if </a:t>
            </a:r>
            <a:r>
              <a:rPr sz="1600" spc="-15" dirty="0">
                <a:latin typeface="Calibri"/>
                <a:cs typeface="Calibri"/>
              </a:rPr>
              <a:t>exceeds </a:t>
            </a:r>
            <a:r>
              <a:rPr sz="1600" spc="-5" dirty="0">
                <a:latin typeface="Calibri"/>
                <a:cs typeface="Calibri"/>
              </a:rPr>
              <a:t>30</a:t>
            </a:r>
            <a:r>
              <a:rPr sz="1600" spc="35" dirty="0">
                <a:latin typeface="Calibri"/>
                <a:cs typeface="Calibri"/>
              </a:rPr>
              <a:t> </a:t>
            </a:r>
            <a:r>
              <a:rPr sz="1600" spc="-15" dirty="0">
                <a:latin typeface="Calibri"/>
                <a:cs typeface="Calibri"/>
              </a:rPr>
              <a:t>days.</a:t>
            </a:r>
            <a:endParaRPr sz="1600">
              <a:latin typeface="Calibri"/>
              <a:cs typeface="Calibri"/>
            </a:endParaRPr>
          </a:p>
          <a:p>
            <a:pPr marL="184785" indent="-172720">
              <a:lnSpc>
                <a:spcPct val="100000"/>
              </a:lnSpc>
              <a:spcBef>
                <a:spcPts val="195"/>
              </a:spcBef>
              <a:buChar char="•"/>
              <a:tabLst>
                <a:tab pos="185420" algn="l"/>
              </a:tabLst>
            </a:pPr>
            <a:r>
              <a:rPr sz="1600" dirty="0">
                <a:latin typeface="Calibri"/>
                <a:cs typeface="Calibri"/>
              </a:rPr>
              <a:t>If </a:t>
            </a:r>
            <a:r>
              <a:rPr sz="1600" spc="-10" dirty="0">
                <a:latin typeface="Calibri"/>
                <a:cs typeface="Calibri"/>
              </a:rPr>
              <a:t>representation– </a:t>
            </a:r>
            <a:r>
              <a:rPr sz="1600" spc="-15" dirty="0">
                <a:latin typeface="Calibri"/>
                <a:cs typeface="Calibri"/>
              </a:rPr>
              <a:t>proper </a:t>
            </a:r>
            <a:r>
              <a:rPr sz="1600" spc="-10" dirty="0">
                <a:latin typeface="Calibri"/>
                <a:cs typeface="Calibri"/>
              </a:rPr>
              <a:t>officer </a:t>
            </a:r>
            <a:r>
              <a:rPr sz="1600" spc="-5" dirty="0">
                <a:latin typeface="Calibri"/>
                <a:cs typeface="Calibri"/>
              </a:rPr>
              <a:t>shall </a:t>
            </a:r>
            <a:r>
              <a:rPr sz="1600" spc="-10" dirty="0">
                <a:latin typeface="Calibri"/>
                <a:cs typeface="Calibri"/>
              </a:rPr>
              <a:t>consider </a:t>
            </a:r>
            <a:r>
              <a:rPr sz="1600" spc="-5" dirty="0">
                <a:latin typeface="Calibri"/>
                <a:cs typeface="Calibri"/>
              </a:rPr>
              <a:t>the </a:t>
            </a:r>
            <a:r>
              <a:rPr sz="1600" spc="-10" dirty="0">
                <a:latin typeface="Calibri"/>
                <a:cs typeface="Calibri"/>
              </a:rPr>
              <a:t>same </a:t>
            </a:r>
            <a:r>
              <a:rPr sz="1600" spc="-5" dirty="0">
                <a:latin typeface="Calibri"/>
                <a:cs typeface="Calibri"/>
              </a:rPr>
              <a:t>and </a:t>
            </a:r>
            <a:r>
              <a:rPr sz="1600" spc="-10" dirty="0">
                <a:latin typeface="Calibri"/>
                <a:cs typeface="Calibri"/>
              </a:rPr>
              <a:t>determine </a:t>
            </a:r>
            <a:r>
              <a:rPr sz="1600" spc="-5" dirty="0">
                <a:latin typeface="Calibri"/>
                <a:cs typeface="Calibri"/>
              </a:rPr>
              <a:t>the amount</a:t>
            </a:r>
            <a:r>
              <a:rPr sz="1600" spc="195" dirty="0">
                <a:latin typeface="Calibri"/>
                <a:cs typeface="Calibri"/>
              </a:rPr>
              <a:t> </a:t>
            </a:r>
            <a:r>
              <a:rPr sz="1600" spc="-5">
                <a:latin typeface="Calibri"/>
                <a:cs typeface="Calibri"/>
              </a:rPr>
              <a:t>due</a:t>
            </a:r>
            <a:r>
              <a:rPr sz="1600" spc="-5" smtClean="0">
                <a:latin typeface="Calibri"/>
                <a:cs typeface="Calibri"/>
              </a:rPr>
              <a:t>.</a:t>
            </a:r>
            <a:endParaRPr sz="1600">
              <a:latin typeface="Calibri"/>
              <a:cs typeface="Calibri"/>
            </a:endParaRPr>
          </a:p>
          <a:p>
            <a:pPr marL="69215">
              <a:lnSpc>
                <a:spcPct val="100000"/>
              </a:lnSpc>
              <a:spcBef>
                <a:spcPts val="1125"/>
              </a:spcBef>
            </a:pPr>
            <a:r>
              <a:rPr sz="2000" b="1" u="sng" spc="-10" dirty="0">
                <a:solidFill>
                  <a:schemeClr val="tx1"/>
                </a:solidFill>
                <a:latin typeface="Calibri"/>
                <a:cs typeface="Calibri"/>
              </a:rPr>
              <a:t>Order </a:t>
            </a:r>
            <a:r>
              <a:rPr sz="2000" b="1" u="sng" spc="-5" dirty="0">
                <a:solidFill>
                  <a:schemeClr val="tx1"/>
                </a:solidFill>
                <a:latin typeface="Calibri"/>
                <a:cs typeface="Calibri"/>
              </a:rPr>
              <a:t>by </a:t>
            </a:r>
            <a:r>
              <a:rPr sz="2000" b="1" u="sng" spc="-10" dirty="0">
                <a:solidFill>
                  <a:schemeClr val="tx1"/>
                </a:solidFill>
                <a:latin typeface="Calibri"/>
                <a:cs typeface="Calibri"/>
              </a:rPr>
              <a:t>Proper Officer</a:t>
            </a:r>
            <a:endParaRPr sz="2000" b="1" u="sng">
              <a:solidFill>
                <a:schemeClr val="tx1"/>
              </a:solidFill>
              <a:latin typeface="Calibri"/>
              <a:cs typeface="Calibri"/>
            </a:endParaRPr>
          </a:p>
          <a:p>
            <a:pPr marL="184785" indent="-172720">
              <a:lnSpc>
                <a:spcPts val="1885"/>
              </a:lnSpc>
              <a:spcBef>
                <a:spcPts val="815"/>
              </a:spcBef>
              <a:buChar char="•"/>
              <a:tabLst>
                <a:tab pos="185420" algn="l"/>
              </a:tabLst>
            </a:pPr>
            <a:r>
              <a:rPr sz="1650" spc="-5" dirty="0">
                <a:latin typeface="Calibri"/>
                <a:cs typeface="Calibri"/>
              </a:rPr>
              <a:t>Officer shall </a:t>
            </a:r>
            <a:r>
              <a:rPr sz="1650" dirty="0">
                <a:latin typeface="Calibri"/>
                <a:cs typeface="Calibri"/>
              </a:rPr>
              <a:t>issue </a:t>
            </a:r>
            <a:r>
              <a:rPr sz="1650" spc="-10" dirty="0">
                <a:latin typeface="Calibri"/>
                <a:cs typeface="Calibri"/>
              </a:rPr>
              <a:t>order </a:t>
            </a:r>
            <a:r>
              <a:rPr sz="1650" spc="-5" dirty="0">
                <a:latin typeface="Calibri"/>
                <a:cs typeface="Calibri"/>
              </a:rPr>
              <a:t>within </a:t>
            </a:r>
            <a:r>
              <a:rPr sz="1650" dirty="0">
                <a:latin typeface="Calibri"/>
                <a:cs typeface="Calibri"/>
              </a:rPr>
              <a:t>5 </a:t>
            </a:r>
            <a:r>
              <a:rPr sz="1650" spc="-10" dirty="0">
                <a:latin typeface="Calibri"/>
                <a:cs typeface="Calibri"/>
              </a:rPr>
              <a:t>years from </a:t>
            </a:r>
            <a:r>
              <a:rPr sz="1650" dirty="0">
                <a:latin typeface="Calibri"/>
                <a:cs typeface="Calibri"/>
              </a:rPr>
              <a:t>due </a:t>
            </a:r>
            <a:r>
              <a:rPr sz="1650" spc="-10" dirty="0">
                <a:latin typeface="Calibri"/>
                <a:cs typeface="Calibri"/>
              </a:rPr>
              <a:t>date </a:t>
            </a:r>
            <a:r>
              <a:rPr sz="1650" dirty="0">
                <a:latin typeface="Calibri"/>
                <a:cs typeface="Calibri"/>
              </a:rPr>
              <a:t>of </a:t>
            </a:r>
            <a:r>
              <a:rPr sz="1650" spc="-5" dirty="0">
                <a:latin typeface="Calibri"/>
                <a:cs typeface="Calibri"/>
              </a:rPr>
              <a:t>furnishing annual </a:t>
            </a:r>
            <a:r>
              <a:rPr sz="1650" spc="-10" dirty="0">
                <a:latin typeface="Calibri"/>
                <a:cs typeface="Calibri"/>
              </a:rPr>
              <a:t>return </a:t>
            </a:r>
            <a:r>
              <a:rPr sz="1650" spc="-15" dirty="0">
                <a:latin typeface="Calibri"/>
                <a:cs typeface="Calibri"/>
              </a:rPr>
              <a:t>for </a:t>
            </a:r>
            <a:r>
              <a:rPr sz="1650" dirty="0">
                <a:latin typeface="Calibri"/>
                <a:cs typeface="Calibri"/>
              </a:rPr>
              <a:t>the </a:t>
            </a:r>
            <a:r>
              <a:rPr sz="1650" spc="-5">
                <a:latin typeface="Calibri"/>
                <a:cs typeface="Calibri"/>
              </a:rPr>
              <a:t>financial</a:t>
            </a:r>
            <a:r>
              <a:rPr sz="1650" spc="100">
                <a:latin typeface="Calibri"/>
                <a:cs typeface="Calibri"/>
              </a:rPr>
              <a:t> </a:t>
            </a:r>
            <a:r>
              <a:rPr sz="1650" spc="-5" smtClean="0">
                <a:latin typeface="Calibri"/>
                <a:cs typeface="Calibri"/>
              </a:rPr>
              <a:t>year</a:t>
            </a:r>
            <a:r>
              <a:rPr lang="en-US" sz="1650" spc="-5" dirty="0" smtClean="0">
                <a:latin typeface="Calibri"/>
                <a:cs typeface="Calibri"/>
              </a:rPr>
              <a:t> </a:t>
            </a:r>
            <a:r>
              <a:rPr sz="1650" spc="-5" smtClean="0">
                <a:latin typeface="Calibri"/>
                <a:cs typeface="Calibri"/>
              </a:rPr>
              <a:t>to </a:t>
            </a:r>
            <a:r>
              <a:rPr sz="1650" dirty="0">
                <a:latin typeface="Calibri"/>
                <a:cs typeface="Calibri"/>
              </a:rPr>
              <a:t>which the </a:t>
            </a:r>
            <a:r>
              <a:rPr sz="1650" spc="-5" dirty="0">
                <a:latin typeface="Calibri"/>
                <a:cs typeface="Calibri"/>
              </a:rPr>
              <a:t>shortfall/ </a:t>
            </a:r>
            <a:r>
              <a:rPr sz="1650" dirty="0">
                <a:latin typeface="Calibri"/>
                <a:cs typeface="Calibri"/>
              </a:rPr>
              <a:t>erroneous </a:t>
            </a:r>
            <a:r>
              <a:rPr sz="1650" spc="-15" dirty="0">
                <a:latin typeface="Calibri"/>
                <a:cs typeface="Calibri"/>
              </a:rPr>
              <a:t>tax </a:t>
            </a:r>
            <a:r>
              <a:rPr sz="1650" dirty="0">
                <a:latin typeface="Calibri"/>
                <a:cs typeface="Calibri"/>
              </a:rPr>
              <a:t>pertains OR within 5 </a:t>
            </a:r>
            <a:r>
              <a:rPr sz="1650" spc="-10" dirty="0">
                <a:latin typeface="Calibri"/>
                <a:cs typeface="Calibri"/>
              </a:rPr>
              <a:t>years from </a:t>
            </a:r>
            <a:r>
              <a:rPr sz="1650" spc="-5" dirty="0">
                <a:latin typeface="Calibri"/>
                <a:cs typeface="Calibri"/>
              </a:rPr>
              <a:t>date </a:t>
            </a:r>
            <a:r>
              <a:rPr sz="1650" dirty="0">
                <a:latin typeface="Calibri"/>
                <a:cs typeface="Calibri"/>
              </a:rPr>
              <a:t>of </a:t>
            </a:r>
            <a:r>
              <a:rPr sz="1650">
                <a:latin typeface="Calibri"/>
                <a:cs typeface="Calibri"/>
              </a:rPr>
              <a:t>erroneous</a:t>
            </a:r>
            <a:r>
              <a:rPr sz="1650" spc="-260">
                <a:latin typeface="Calibri"/>
                <a:cs typeface="Calibri"/>
              </a:rPr>
              <a:t> </a:t>
            </a:r>
            <a:r>
              <a:rPr sz="1650" spc="-5" smtClean="0">
                <a:latin typeface="Calibri"/>
                <a:cs typeface="Calibri"/>
              </a:rPr>
              <a:t>refund.</a:t>
            </a:r>
            <a:endParaRPr lang="en-US" sz="1650" spc="-5" dirty="0" smtClean="0">
              <a:latin typeface="Calibri"/>
              <a:cs typeface="Calibri"/>
            </a:endParaRPr>
          </a:p>
          <a:p>
            <a:pPr marL="184785" indent="-172720">
              <a:lnSpc>
                <a:spcPts val="1885"/>
              </a:lnSpc>
              <a:spcBef>
                <a:spcPts val="815"/>
              </a:spcBef>
              <a:buChar char="•"/>
              <a:tabLst>
                <a:tab pos="185420" algn="l"/>
              </a:tabLst>
            </a:pPr>
            <a:r>
              <a:rPr sz="1650" smtClean="0">
                <a:latin typeface="Calibri"/>
                <a:cs typeface="Calibri"/>
              </a:rPr>
              <a:t>If </a:t>
            </a:r>
            <a:r>
              <a:rPr sz="1650" spc="-15" dirty="0">
                <a:latin typeface="Calibri"/>
                <a:cs typeface="Calibri"/>
              </a:rPr>
              <a:t>tax </a:t>
            </a:r>
            <a:r>
              <a:rPr sz="1650" dirty="0">
                <a:latin typeface="Calibri"/>
                <a:cs typeface="Calibri"/>
              </a:rPr>
              <a:t>+ </a:t>
            </a:r>
            <a:r>
              <a:rPr sz="1650" spc="-10" dirty="0">
                <a:latin typeface="Calibri"/>
                <a:cs typeface="Calibri"/>
              </a:rPr>
              <a:t>interest </a:t>
            </a:r>
            <a:r>
              <a:rPr sz="1650" dirty="0">
                <a:latin typeface="Calibri"/>
                <a:cs typeface="Calibri"/>
              </a:rPr>
              <a:t>+ penalty (50% of </a:t>
            </a:r>
            <a:r>
              <a:rPr sz="1650" spc="-15" dirty="0">
                <a:latin typeface="Calibri"/>
                <a:cs typeface="Calibri"/>
              </a:rPr>
              <a:t>tax) </a:t>
            </a:r>
            <a:r>
              <a:rPr sz="1650" dirty="0">
                <a:latin typeface="Calibri"/>
                <a:cs typeface="Calibri"/>
              </a:rPr>
              <a:t>paid within 30 </a:t>
            </a:r>
            <a:r>
              <a:rPr sz="1650" spc="-15" dirty="0">
                <a:latin typeface="Calibri"/>
                <a:cs typeface="Calibri"/>
              </a:rPr>
              <a:t>days </a:t>
            </a:r>
            <a:r>
              <a:rPr sz="1650" dirty="0">
                <a:latin typeface="Calibri"/>
                <a:cs typeface="Calibri"/>
              </a:rPr>
              <a:t>or </a:t>
            </a:r>
            <a:r>
              <a:rPr sz="1650" spc="-5" dirty="0">
                <a:latin typeface="Calibri"/>
                <a:cs typeface="Calibri"/>
              </a:rPr>
              <a:t>order </a:t>
            </a:r>
            <a:r>
              <a:rPr sz="1650" dirty="0">
                <a:latin typeface="Calibri"/>
                <a:cs typeface="Calibri"/>
              </a:rPr>
              <a:t>– </a:t>
            </a:r>
            <a:r>
              <a:rPr sz="1650" spc="-5" dirty="0">
                <a:latin typeface="Calibri"/>
                <a:cs typeface="Calibri"/>
              </a:rPr>
              <a:t>proceedings</a:t>
            </a:r>
            <a:r>
              <a:rPr sz="1650" spc="-125" dirty="0">
                <a:latin typeface="Calibri"/>
                <a:cs typeface="Calibri"/>
              </a:rPr>
              <a:t> </a:t>
            </a:r>
            <a:r>
              <a:rPr sz="1650" spc="-5" dirty="0">
                <a:latin typeface="Calibri"/>
                <a:cs typeface="Calibri"/>
              </a:rPr>
              <a:t>concluded.</a:t>
            </a:r>
            <a:endParaRPr sz="1650">
              <a:latin typeface="Calibri"/>
              <a:cs typeface="Calibri"/>
            </a:endParaRPr>
          </a:p>
        </p:txBody>
      </p:sp>
    </p:spTree>
  </p:cSld>
  <p:clrMapOvr>
    <a:masterClrMapping/>
  </p:clrMapOvr>
  <p:transition>
    <p:pull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7143" y="144539"/>
            <a:ext cx="11521281" cy="1338109"/>
          </a:xfrm>
          <a:prstGeom prst="rect">
            <a:avLst/>
          </a:prstGeom>
        </p:spPr>
        <p:txBody>
          <a:bodyPr vert="horz" wrap="square" lIns="0" tIns="105968" rIns="0" bIns="0" rtlCol="0" anchor="ctr">
            <a:spAutoFit/>
          </a:bodyPr>
          <a:lstStyle/>
          <a:p>
            <a:pPr marL="165100">
              <a:spcBef>
                <a:spcPts val="95"/>
              </a:spcBef>
            </a:pPr>
            <a:r>
              <a:rPr sz="4000" spc="-95" dirty="0">
                <a:solidFill>
                  <a:srgbClr val="000000"/>
                </a:solidFill>
              </a:rPr>
              <a:t>P</a:t>
            </a:r>
            <a:r>
              <a:rPr sz="3200" spc="-95" dirty="0">
                <a:solidFill>
                  <a:srgbClr val="000000"/>
                </a:solidFill>
              </a:rPr>
              <a:t>AYMENT </a:t>
            </a:r>
            <a:r>
              <a:rPr sz="3200" dirty="0">
                <a:solidFill>
                  <a:srgbClr val="000000"/>
                </a:solidFill>
              </a:rPr>
              <a:t>OF </a:t>
            </a:r>
            <a:r>
              <a:rPr sz="3200" spc="-85" dirty="0">
                <a:solidFill>
                  <a:srgbClr val="000000"/>
                </a:solidFill>
              </a:rPr>
              <a:t>TAX </a:t>
            </a:r>
            <a:r>
              <a:rPr sz="3200" dirty="0">
                <a:solidFill>
                  <a:srgbClr val="000000"/>
                </a:solidFill>
              </a:rPr>
              <a:t>AND OTHER AMOUNT</a:t>
            </a:r>
            <a:r>
              <a:rPr sz="3200" spc="645" dirty="0">
                <a:solidFill>
                  <a:srgbClr val="000000"/>
                </a:solidFill>
              </a:rPr>
              <a:t> </a:t>
            </a:r>
            <a:r>
              <a:rPr sz="3200" dirty="0">
                <a:solidFill>
                  <a:srgbClr val="000000"/>
                </a:solidFill>
              </a:rPr>
              <a:t>IN</a:t>
            </a:r>
            <a:endParaRPr sz="3200"/>
          </a:p>
          <a:p>
            <a:pPr marL="12700">
              <a:tabLst>
                <a:tab pos="2087880" algn="l"/>
                <a:tab pos="8709025" algn="l"/>
              </a:tabLst>
            </a:pPr>
            <a:r>
              <a:rPr sz="3200" dirty="0">
                <a:solidFill>
                  <a:srgbClr val="000000"/>
                </a:solidFill>
                <a:uFill>
                  <a:solidFill>
                    <a:srgbClr val="497DBA"/>
                  </a:solidFill>
                </a:uFill>
              </a:rPr>
              <a:t> 	</a:t>
            </a:r>
            <a:r>
              <a:rPr sz="3200" spc="-25" dirty="0">
                <a:solidFill>
                  <a:srgbClr val="000000"/>
                </a:solidFill>
                <a:uFill>
                  <a:solidFill>
                    <a:srgbClr val="497DBA"/>
                  </a:solidFill>
                </a:uFill>
              </a:rPr>
              <a:t>INSTALLMENTS </a:t>
            </a:r>
            <a:r>
              <a:rPr sz="4000" spc="-5" dirty="0">
                <a:solidFill>
                  <a:srgbClr val="000000"/>
                </a:solidFill>
                <a:uFill>
                  <a:solidFill>
                    <a:srgbClr val="497DBA"/>
                  </a:solidFill>
                </a:uFill>
              </a:rPr>
              <a:t>(S.</a:t>
            </a:r>
            <a:r>
              <a:rPr sz="4000" spc="165" dirty="0">
                <a:solidFill>
                  <a:srgbClr val="000000"/>
                </a:solidFill>
                <a:uFill>
                  <a:solidFill>
                    <a:srgbClr val="497DBA"/>
                  </a:solidFill>
                </a:uFill>
              </a:rPr>
              <a:t> </a:t>
            </a:r>
            <a:r>
              <a:rPr sz="4000" spc="-5">
                <a:solidFill>
                  <a:srgbClr val="000000"/>
                </a:solidFill>
                <a:uFill>
                  <a:solidFill>
                    <a:srgbClr val="497DBA"/>
                  </a:solidFill>
                </a:uFill>
              </a:rPr>
              <a:t>80</a:t>
            </a:r>
            <a:r>
              <a:rPr sz="4000" spc="-5" smtClean="0">
                <a:solidFill>
                  <a:srgbClr val="000000"/>
                </a:solidFill>
                <a:uFill>
                  <a:solidFill>
                    <a:srgbClr val="497DBA"/>
                  </a:solidFill>
                </a:uFill>
              </a:rPr>
              <a:t>)	</a:t>
            </a:r>
            <a:endParaRPr sz="4000"/>
          </a:p>
        </p:txBody>
      </p:sp>
      <p:sp>
        <p:nvSpPr>
          <p:cNvPr id="3" name="object 3"/>
          <p:cNvSpPr txBox="1"/>
          <p:nvPr/>
        </p:nvSpPr>
        <p:spPr>
          <a:xfrm>
            <a:off x="3478181" y="1747267"/>
            <a:ext cx="5791201" cy="977191"/>
          </a:xfrm>
          <a:prstGeom prst="rect">
            <a:avLst/>
          </a:prstGeom>
          <a:ln w="25907">
            <a:solidFill>
              <a:srgbClr val="385D89"/>
            </a:solidFill>
          </a:ln>
        </p:spPr>
        <p:txBody>
          <a:bodyPr vert="horz" wrap="square" lIns="0" tIns="144780" rIns="0" bIns="0" rtlCol="0">
            <a:spAutoFit/>
          </a:bodyPr>
          <a:lstStyle/>
          <a:p>
            <a:pPr marL="188595" marR="187325" algn="ctr">
              <a:spcBef>
                <a:spcPts val="1140"/>
              </a:spcBef>
            </a:pPr>
            <a:r>
              <a:rPr spc="-5" dirty="0">
                <a:latin typeface="Calibri"/>
                <a:cs typeface="Calibri"/>
              </a:rPr>
              <a:t>On </a:t>
            </a:r>
            <a:r>
              <a:rPr spc="-10" dirty="0">
                <a:latin typeface="Calibri"/>
                <a:cs typeface="Calibri"/>
              </a:rPr>
              <a:t>application </a:t>
            </a:r>
            <a:r>
              <a:rPr spc="-5" dirty="0">
                <a:latin typeface="Calibri"/>
                <a:cs typeface="Calibri"/>
              </a:rPr>
              <a:t>filed by </a:t>
            </a:r>
            <a:r>
              <a:rPr dirty="0">
                <a:latin typeface="Calibri"/>
                <a:cs typeface="Calibri"/>
              </a:rPr>
              <a:t>a </a:t>
            </a:r>
            <a:r>
              <a:rPr spc="-15" dirty="0">
                <a:latin typeface="Calibri"/>
                <a:cs typeface="Calibri"/>
              </a:rPr>
              <a:t>taxable </a:t>
            </a:r>
            <a:r>
              <a:rPr spc="-10" dirty="0">
                <a:latin typeface="Calibri"/>
                <a:cs typeface="Calibri"/>
              </a:rPr>
              <a:t>person </a:t>
            </a:r>
            <a:r>
              <a:rPr dirty="0">
                <a:latin typeface="Calibri"/>
                <a:cs typeface="Calibri"/>
              </a:rPr>
              <a:t>the </a:t>
            </a:r>
            <a:r>
              <a:rPr spc="-5" dirty="0">
                <a:latin typeface="Calibri"/>
                <a:cs typeface="Calibri"/>
              </a:rPr>
              <a:t>Commissioner  </a:t>
            </a:r>
            <a:r>
              <a:rPr spc="-10" dirty="0">
                <a:latin typeface="Calibri"/>
                <a:cs typeface="Calibri"/>
              </a:rPr>
              <a:t>extend </a:t>
            </a:r>
            <a:r>
              <a:rPr dirty="0">
                <a:latin typeface="Calibri"/>
                <a:cs typeface="Calibri"/>
              </a:rPr>
              <a:t>the time </a:t>
            </a:r>
            <a:r>
              <a:rPr spc="-15" dirty="0">
                <a:latin typeface="Calibri"/>
                <a:cs typeface="Calibri"/>
              </a:rPr>
              <a:t>for </a:t>
            </a:r>
            <a:r>
              <a:rPr spc="-10" dirty="0">
                <a:latin typeface="Calibri"/>
                <a:cs typeface="Calibri"/>
              </a:rPr>
              <a:t>payment </a:t>
            </a:r>
            <a:r>
              <a:rPr spc="-5" dirty="0">
                <a:latin typeface="Calibri"/>
                <a:cs typeface="Calibri"/>
              </a:rPr>
              <a:t>other </a:t>
            </a:r>
            <a:r>
              <a:rPr dirty="0">
                <a:latin typeface="Calibri"/>
                <a:cs typeface="Calibri"/>
              </a:rPr>
              <a:t>than the self-assessed  </a:t>
            </a:r>
            <a:r>
              <a:rPr spc="-5" dirty="0">
                <a:latin typeface="Calibri"/>
                <a:cs typeface="Calibri"/>
              </a:rPr>
              <a:t>amount</a:t>
            </a:r>
            <a:endParaRPr>
              <a:latin typeface="Calibri"/>
              <a:cs typeface="Calibri"/>
            </a:endParaRPr>
          </a:p>
        </p:txBody>
      </p:sp>
      <p:sp>
        <p:nvSpPr>
          <p:cNvPr id="4" name="object 4"/>
          <p:cNvSpPr txBox="1"/>
          <p:nvPr/>
        </p:nvSpPr>
        <p:spPr>
          <a:xfrm>
            <a:off x="3478181" y="4755641"/>
            <a:ext cx="5791201" cy="1379224"/>
          </a:xfrm>
          <a:prstGeom prst="rect">
            <a:avLst/>
          </a:prstGeom>
          <a:ln w="25907">
            <a:solidFill>
              <a:srgbClr val="385D89"/>
            </a:solidFill>
          </a:ln>
        </p:spPr>
        <p:txBody>
          <a:bodyPr vert="horz" wrap="square" lIns="0" tIns="1905" rIns="0" bIns="0" rtlCol="0">
            <a:spAutoFit/>
          </a:bodyPr>
          <a:lstStyle/>
          <a:p>
            <a:pPr>
              <a:spcBef>
                <a:spcPts val="15"/>
              </a:spcBef>
            </a:pPr>
            <a:endParaRPr sz="1750">
              <a:latin typeface="Times New Roman"/>
              <a:cs typeface="Times New Roman"/>
            </a:endParaRPr>
          </a:p>
          <a:p>
            <a:pPr marL="102235" marR="102235" indent="6350" algn="ctr">
              <a:spcBef>
                <a:spcPts val="5"/>
              </a:spcBef>
            </a:pPr>
            <a:r>
              <a:rPr dirty="0">
                <a:solidFill>
                  <a:srgbClr val="FF0000"/>
                </a:solidFill>
                <a:latin typeface="Calibri"/>
                <a:cs typeface="Calibri"/>
              </a:rPr>
              <a:t>In </a:t>
            </a:r>
            <a:r>
              <a:rPr spc="-10" dirty="0">
                <a:solidFill>
                  <a:srgbClr val="FF0000"/>
                </a:solidFill>
                <a:latin typeface="Calibri"/>
                <a:cs typeface="Calibri"/>
              </a:rPr>
              <a:t>default </a:t>
            </a:r>
            <a:r>
              <a:rPr spc="-5" dirty="0">
                <a:solidFill>
                  <a:srgbClr val="FF0000"/>
                </a:solidFill>
                <a:latin typeface="Calibri"/>
                <a:cs typeface="Calibri"/>
              </a:rPr>
              <a:t>of </a:t>
            </a:r>
            <a:r>
              <a:rPr spc="-15" dirty="0">
                <a:solidFill>
                  <a:srgbClr val="FF0000"/>
                </a:solidFill>
                <a:latin typeface="Calibri"/>
                <a:cs typeface="Calibri"/>
              </a:rPr>
              <a:t>any </a:t>
            </a:r>
            <a:r>
              <a:rPr spc="-5" dirty="0">
                <a:solidFill>
                  <a:srgbClr val="FF0000"/>
                </a:solidFill>
                <a:latin typeface="Calibri"/>
                <a:cs typeface="Calibri"/>
              </a:rPr>
              <a:t>one </a:t>
            </a:r>
            <a:r>
              <a:rPr spc="-10" dirty="0">
                <a:solidFill>
                  <a:srgbClr val="FF0000"/>
                </a:solidFill>
                <a:latin typeface="Calibri"/>
                <a:cs typeface="Calibri"/>
              </a:rPr>
              <a:t>installment </a:t>
            </a:r>
            <a:r>
              <a:rPr spc="-5" dirty="0">
                <a:solidFill>
                  <a:srgbClr val="FF0000"/>
                </a:solidFill>
                <a:latin typeface="Calibri"/>
                <a:cs typeface="Calibri"/>
              </a:rPr>
              <a:t>on its due </a:t>
            </a:r>
            <a:r>
              <a:rPr spc="-15" dirty="0">
                <a:solidFill>
                  <a:srgbClr val="FF0000"/>
                </a:solidFill>
                <a:latin typeface="Calibri"/>
                <a:cs typeface="Calibri"/>
              </a:rPr>
              <a:t>date </a:t>
            </a:r>
            <a:r>
              <a:rPr dirty="0">
                <a:latin typeface="Calibri"/>
                <a:cs typeface="Calibri"/>
              </a:rPr>
              <a:t>the </a:t>
            </a:r>
            <a:r>
              <a:rPr spc="-5" dirty="0">
                <a:latin typeface="Calibri"/>
                <a:cs typeface="Calibri"/>
              </a:rPr>
              <a:t>whole  </a:t>
            </a:r>
            <a:r>
              <a:rPr spc="-10" dirty="0">
                <a:latin typeface="Calibri"/>
                <a:cs typeface="Calibri"/>
              </a:rPr>
              <a:t>outstanding </a:t>
            </a:r>
            <a:r>
              <a:rPr spc="-5" dirty="0">
                <a:latin typeface="Calibri"/>
                <a:cs typeface="Calibri"/>
              </a:rPr>
              <a:t>balance </a:t>
            </a:r>
            <a:r>
              <a:rPr spc="-10" dirty="0">
                <a:latin typeface="Calibri"/>
                <a:cs typeface="Calibri"/>
              </a:rPr>
              <a:t>payable </a:t>
            </a:r>
            <a:r>
              <a:rPr spc="-5" dirty="0">
                <a:latin typeface="Calibri"/>
                <a:cs typeface="Calibri"/>
              </a:rPr>
              <a:t>on such </a:t>
            </a:r>
            <a:r>
              <a:rPr spc="-15" dirty="0">
                <a:latin typeface="Calibri"/>
                <a:cs typeface="Calibri"/>
              </a:rPr>
              <a:t>date </a:t>
            </a:r>
            <a:r>
              <a:rPr dirty="0">
                <a:latin typeface="Calibri"/>
                <a:cs typeface="Calibri"/>
              </a:rPr>
              <a:t>shall </a:t>
            </a:r>
            <a:r>
              <a:rPr spc="-10" dirty="0">
                <a:latin typeface="Calibri"/>
                <a:cs typeface="Calibri"/>
              </a:rPr>
              <a:t>become </a:t>
            </a:r>
            <a:r>
              <a:rPr spc="-5" dirty="0">
                <a:latin typeface="Calibri"/>
                <a:cs typeface="Calibri"/>
              </a:rPr>
              <a:t>due  </a:t>
            </a:r>
            <a:r>
              <a:rPr dirty="0">
                <a:latin typeface="Calibri"/>
                <a:cs typeface="Calibri"/>
              </a:rPr>
              <a:t>and </a:t>
            </a:r>
            <a:r>
              <a:rPr spc="-10" dirty="0">
                <a:latin typeface="Calibri"/>
                <a:cs typeface="Calibri"/>
              </a:rPr>
              <a:t>payable forthwith </a:t>
            </a:r>
            <a:r>
              <a:rPr dirty="0">
                <a:latin typeface="Calibri"/>
                <a:cs typeface="Calibri"/>
              </a:rPr>
              <a:t>and </a:t>
            </a:r>
            <a:r>
              <a:rPr spc="-5" dirty="0">
                <a:latin typeface="Calibri"/>
                <a:cs typeface="Calibri"/>
              </a:rPr>
              <a:t>shall, without </a:t>
            </a:r>
            <a:r>
              <a:rPr spc="-15" dirty="0">
                <a:latin typeface="Calibri"/>
                <a:cs typeface="Calibri"/>
              </a:rPr>
              <a:t>any </a:t>
            </a:r>
            <a:r>
              <a:rPr spc="-5" dirty="0">
                <a:latin typeface="Calibri"/>
                <a:cs typeface="Calibri"/>
              </a:rPr>
              <a:t>further </a:t>
            </a:r>
            <a:r>
              <a:rPr spc="-10" dirty="0">
                <a:latin typeface="Calibri"/>
                <a:cs typeface="Calibri"/>
              </a:rPr>
              <a:t>notice  </a:t>
            </a:r>
            <a:r>
              <a:rPr spc="-5" dirty="0">
                <a:latin typeface="Calibri"/>
                <a:cs typeface="Calibri"/>
              </a:rPr>
              <a:t>served on </a:t>
            </a:r>
            <a:r>
              <a:rPr dirty="0">
                <a:latin typeface="Calibri"/>
                <a:cs typeface="Calibri"/>
              </a:rPr>
              <a:t>the </a:t>
            </a:r>
            <a:r>
              <a:rPr spc="-10" dirty="0">
                <a:latin typeface="Calibri"/>
                <a:cs typeface="Calibri"/>
              </a:rPr>
              <a:t>person, </a:t>
            </a:r>
            <a:r>
              <a:rPr spc="-5" dirty="0">
                <a:latin typeface="Calibri"/>
                <a:cs typeface="Calibri"/>
              </a:rPr>
              <a:t>be liable </a:t>
            </a:r>
            <a:r>
              <a:rPr spc="-15" dirty="0">
                <a:latin typeface="Calibri"/>
                <a:cs typeface="Calibri"/>
              </a:rPr>
              <a:t>for</a:t>
            </a:r>
            <a:r>
              <a:rPr spc="65" dirty="0">
                <a:latin typeface="Calibri"/>
                <a:cs typeface="Calibri"/>
              </a:rPr>
              <a:t> </a:t>
            </a:r>
            <a:r>
              <a:rPr spc="-10" dirty="0">
                <a:latin typeface="Calibri"/>
                <a:cs typeface="Calibri"/>
              </a:rPr>
              <a:t>recovery</a:t>
            </a:r>
            <a:endParaRPr>
              <a:latin typeface="Calibri"/>
              <a:cs typeface="Calibri"/>
            </a:endParaRPr>
          </a:p>
        </p:txBody>
      </p:sp>
      <p:sp>
        <p:nvSpPr>
          <p:cNvPr id="5" name="object 5"/>
          <p:cNvSpPr txBox="1"/>
          <p:nvPr/>
        </p:nvSpPr>
        <p:spPr>
          <a:xfrm>
            <a:off x="4353721" y="3218688"/>
            <a:ext cx="4038600" cy="1140056"/>
          </a:xfrm>
          <a:prstGeom prst="rect">
            <a:avLst/>
          </a:prstGeom>
          <a:ln w="9144">
            <a:solidFill>
              <a:srgbClr val="4F81BC"/>
            </a:solidFill>
          </a:ln>
        </p:spPr>
        <p:txBody>
          <a:bodyPr vert="horz" wrap="square" lIns="0" tIns="31750" rIns="0" bIns="0" rtlCol="0">
            <a:spAutoFit/>
          </a:bodyPr>
          <a:lstStyle/>
          <a:p>
            <a:pPr marL="93345" marR="88900" indent="3175" algn="ctr">
              <a:spcBef>
                <a:spcPts val="250"/>
              </a:spcBef>
            </a:pPr>
            <a:r>
              <a:rPr dirty="0">
                <a:solidFill>
                  <a:srgbClr val="4F81BC"/>
                </a:solidFill>
                <a:latin typeface="Calibri"/>
                <a:cs typeface="Calibri"/>
              </a:rPr>
              <a:t>Also </a:t>
            </a:r>
            <a:r>
              <a:rPr spc="-15" dirty="0">
                <a:solidFill>
                  <a:srgbClr val="4F81BC"/>
                </a:solidFill>
                <a:latin typeface="Calibri"/>
                <a:cs typeface="Calibri"/>
              </a:rPr>
              <a:t>may </a:t>
            </a:r>
            <a:r>
              <a:rPr spc="-5" dirty="0">
                <a:solidFill>
                  <a:srgbClr val="4F81BC"/>
                </a:solidFill>
                <a:latin typeface="Calibri"/>
                <a:cs typeface="Calibri"/>
              </a:rPr>
              <a:t>allow </a:t>
            </a:r>
            <a:r>
              <a:rPr spc="-10" dirty="0">
                <a:solidFill>
                  <a:srgbClr val="4F81BC"/>
                </a:solidFill>
                <a:latin typeface="Calibri"/>
                <a:cs typeface="Calibri"/>
              </a:rPr>
              <a:t>payment </a:t>
            </a:r>
            <a:r>
              <a:rPr spc="-5" dirty="0">
                <a:solidFill>
                  <a:srgbClr val="4F81BC"/>
                </a:solidFill>
                <a:latin typeface="Calibri"/>
                <a:cs typeface="Calibri"/>
              </a:rPr>
              <a:t>in monthly  </a:t>
            </a:r>
            <a:r>
              <a:rPr spc="-10" dirty="0">
                <a:solidFill>
                  <a:srgbClr val="4F81BC"/>
                </a:solidFill>
                <a:latin typeface="Calibri"/>
                <a:cs typeface="Calibri"/>
              </a:rPr>
              <a:t>installments, </a:t>
            </a:r>
            <a:r>
              <a:rPr spc="-5" dirty="0">
                <a:solidFill>
                  <a:srgbClr val="4F81BC"/>
                </a:solidFill>
                <a:latin typeface="Calibri"/>
                <a:cs typeface="Calibri"/>
              </a:rPr>
              <a:t>not </a:t>
            </a:r>
            <a:r>
              <a:rPr spc="-10" dirty="0">
                <a:solidFill>
                  <a:srgbClr val="4F81BC"/>
                </a:solidFill>
                <a:latin typeface="Calibri"/>
                <a:cs typeface="Calibri"/>
              </a:rPr>
              <a:t>exceeding </a:t>
            </a:r>
            <a:r>
              <a:rPr dirty="0">
                <a:solidFill>
                  <a:srgbClr val="4F81BC"/>
                </a:solidFill>
                <a:latin typeface="Calibri"/>
                <a:cs typeface="Calibri"/>
              </a:rPr>
              <a:t>24, </a:t>
            </a:r>
            <a:r>
              <a:rPr spc="-5" dirty="0">
                <a:solidFill>
                  <a:srgbClr val="4F81BC"/>
                </a:solidFill>
                <a:latin typeface="Calibri"/>
                <a:cs typeface="Calibri"/>
              </a:rPr>
              <a:t>subject </a:t>
            </a:r>
            <a:r>
              <a:rPr spc="-10" dirty="0">
                <a:solidFill>
                  <a:srgbClr val="4F81BC"/>
                </a:solidFill>
                <a:latin typeface="Calibri"/>
                <a:cs typeface="Calibri"/>
              </a:rPr>
              <a:t>to  payment </a:t>
            </a:r>
            <a:r>
              <a:rPr spc="-5" dirty="0">
                <a:solidFill>
                  <a:srgbClr val="4F81BC"/>
                </a:solidFill>
                <a:latin typeface="Calibri"/>
                <a:cs typeface="Calibri"/>
              </a:rPr>
              <a:t>of </a:t>
            </a:r>
            <a:r>
              <a:rPr spc="-15" dirty="0">
                <a:solidFill>
                  <a:srgbClr val="4F81BC"/>
                </a:solidFill>
                <a:latin typeface="Calibri"/>
                <a:cs typeface="Calibri"/>
              </a:rPr>
              <a:t>interest </a:t>
            </a:r>
            <a:r>
              <a:rPr spc="-5" dirty="0">
                <a:solidFill>
                  <a:srgbClr val="4F81BC"/>
                </a:solidFill>
                <a:latin typeface="Calibri"/>
                <a:cs typeface="Calibri"/>
              </a:rPr>
              <a:t>under S.50 (other  </a:t>
            </a:r>
            <a:r>
              <a:rPr dirty="0">
                <a:solidFill>
                  <a:srgbClr val="4F81BC"/>
                </a:solidFill>
                <a:latin typeface="Calibri"/>
                <a:cs typeface="Calibri"/>
              </a:rPr>
              <a:t>than the self-assessed</a:t>
            </a:r>
            <a:r>
              <a:rPr spc="-35" dirty="0">
                <a:solidFill>
                  <a:srgbClr val="4F81BC"/>
                </a:solidFill>
                <a:latin typeface="Calibri"/>
                <a:cs typeface="Calibri"/>
              </a:rPr>
              <a:t> </a:t>
            </a:r>
            <a:r>
              <a:rPr spc="-5" dirty="0">
                <a:solidFill>
                  <a:srgbClr val="4F81BC"/>
                </a:solidFill>
                <a:latin typeface="Calibri"/>
                <a:cs typeface="Calibri"/>
              </a:rPr>
              <a:t>amount).</a:t>
            </a:r>
            <a:endParaRPr>
              <a:latin typeface="Calibri"/>
              <a:cs typeface="Calibri"/>
            </a:endParaRPr>
          </a:p>
        </p:txBody>
      </p:sp>
    </p:spTree>
    <p:extLst>
      <p:ext uri="{BB962C8B-B14F-4D97-AF65-F5344CB8AC3E}">
        <p14:creationId xmlns:p14="http://schemas.microsoft.com/office/powerpoint/2010/main" val="1532766273"/>
      </p:ext>
    </p:extLst>
  </p:cSld>
  <p:clrMapOvr>
    <a:masterClrMapping/>
  </p:clrMapOvr>
  <p:transition>
    <p:pull di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8671" y="551733"/>
            <a:ext cx="12075403" cy="52184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55173060"/>
      </p:ext>
    </p:extLst>
  </p:cSld>
  <p:clrMapOvr>
    <a:masterClrMapping/>
  </p:clrMapOvr>
  <p:transition>
    <p:pull di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2240" y="662153"/>
            <a:ext cx="12163231" cy="5265682"/>
          </a:xfrm>
        </p:spPr>
      </p:pic>
    </p:spTree>
    <p:extLst>
      <p:ext uri="{BB962C8B-B14F-4D97-AF65-F5344CB8AC3E}">
        <p14:creationId xmlns:p14="http://schemas.microsoft.com/office/powerpoint/2010/main" val="863477188"/>
      </p:ext>
    </p:extLst>
  </p:cSld>
  <p:clrMapOvr>
    <a:masterClrMapping/>
  </p:clrMapOvr>
  <p:transition>
    <p:pull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
            <a:ext cx="12407461" cy="6858001"/>
          </a:xfrm>
        </p:spPr>
      </p:pic>
    </p:spTree>
    <p:extLst>
      <p:ext uri="{BB962C8B-B14F-4D97-AF65-F5344CB8AC3E}">
        <p14:creationId xmlns:p14="http://schemas.microsoft.com/office/powerpoint/2010/main" val="1932386"/>
      </p:ext>
    </p:extLst>
  </p:cSld>
  <p:clrMapOvr>
    <a:masterClrMapping/>
  </p:clrMapOvr>
  <p:transition>
    <p:pull di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746038" cy="6857999"/>
          </a:xfrm>
        </p:spPr>
      </p:pic>
    </p:spTree>
    <p:extLst>
      <p:ext uri="{BB962C8B-B14F-4D97-AF65-F5344CB8AC3E}">
        <p14:creationId xmlns:p14="http://schemas.microsoft.com/office/powerpoint/2010/main" val="698060837"/>
      </p:ext>
    </p:extLst>
  </p:cSld>
  <p:clrMapOvr>
    <a:masterClrMapping/>
  </p:clrMapOvr>
  <p:transition>
    <p:pull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746038" cy="6857999"/>
          </a:xfrm>
        </p:spPr>
      </p:pic>
    </p:spTree>
    <p:extLst>
      <p:ext uri="{BB962C8B-B14F-4D97-AF65-F5344CB8AC3E}">
        <p14:creationId xmlns:p14="http://schemas.microsoft.com/office/powerpoint/2010/main" val="3803322248"/>
      </p:ext>
    </p:extLst>
  </p:cSld>
  <p:clrMapOvr>
    <a:masterClrMapping/>
  </p:clrMapOvr>
  <p:transition>
    <p:pull di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336774" y="3733800"/>
            <a:ext cx="7541406" cy="1107996"/>
          </a:xfrm>
          <a:prstGeom prst="rect">
            <a:avLst/>
          </a:prstGeom>
          <a:noFill/>
        </p:spPr>
        <p:txBody>
          <a:bodyPr wrap="square" rtlCol="0">
            <a:spAutoFit/>
          </a:bodyPr>
          <a:lstStyle/>
          <a:p>
            <a:pPr algn="ctr"/>
            <a:endParaRPr lang="en-IN" sz="6600" b="1" dirty="0">
              <a:solidFill>
                <a:schemeClr val="accent4">
                  <a:lumMod val="50000"/>
                </a:schemeClr>
              </a:solidFill>
              <a:latin typeface="Trebuchet MS" pitchFamily="34" charset="0"/>
            </a:endParaRPr>
          </a:p>
        </p:txBody>
      </p:sp>
      <p:sp>
        <p:nvSpPr>
          <p:cNvPr id="8" name="TextBox 7"/>
          <p:cNvSpPr txBox="1"/>
          <p:nvPr/>
        </p:nvSpPr>
        <p:spPr>
          <a:xfrm>
            <a:off x="-60511" y="2645783"/>
            <a:ext cx="12806549" cy="3970318"/>
          </a:xfrm>
          <a:prstGeom prst="rect">
            <a:avLst/>
          </a:prstGeom>
          <a:noFill/>
        </p:spPr>
        <p:txBody>
          <a:bodyPr wrap="square" rtlCol="0">
            <a:spAutoFit/>
          </a:bodyPr>
          <a:lstStyle/>
          <a:p>
            <a:pPr algn="ctr"/>
            <a:endParaRPr lang="en-IN" sz="2800" b="1" dirty="0" smtClean="0">
              <a:solidFill>
                <a:schemeClr val="accent4">
                  <a:lumMod val="50000"/>
                </a:schemeClr>
              </a:solidFill>
              <a:latin typeface="+mj-lt"/>
            </a:endParaRPr>
          </a:p>
          <a:p>
            <a:pPr algn="ctr"/>
            <a:r>
              <a:rPr lang="en-IN" sz="4000" b="1" dirty="0" smtClean="0">
                <a:solidFill>
                  <a:schemeClr val="accent4">
                    <a:lumMod val="50000"/>
                  </a:schemeClr>
                </a:solidFill>
                <a:latin typeface="Verdana" panose="020B0604030504040204" pitchFamily="34" charset="0"/>
                <a:ea typeface="Verdana" panose="020B0604030504040204" pitchFamily="34" charset="0"/>
                <a:cs typeface="Arial" panose="020B0604020202020204" pitchFamily="34" charset="0"/>
              </a:rPr>
              <a:t>Ravi Gupta </a:t>
            </a:r>
            <a:r>
              <a:rPr lang="en-IN" sz="4000" b="1" dirty="0">
                <a:solidFill>
                  <a:schemeClr val="accent4">
                    <a:lumMod val="50000"/>
                  </a:schemeClr>
                </a:solidFill>
                <a:latin typeface="Verdana" panose="020B0604030504040204" pitchFamily="34" charset="0"/>
                <a:ea typeface="Verdana" panose="020B0604030504040204" pitchFamily="34" charset="0"/>
                <a:cs typeface="Arial" panose="020B0604020202020204" pitchFamily="34" charset="0"/>
              </a:rPr>
              <a:t>&amp; Associates</a:t>
            </a:r>
          </a:p>
          <a:p>
            <a:pPr algn="ctr"/>
            <a:r>
              <a:rPr lang="en-IN" sz="2800" dirty="0" smtClean="0">
                <a:solidFill>
                  <a:schemeClr val="accent4">
                    <a:lumMod val="50000"/>
                  </a:schemeClr>
                </a:solidFill>
                <a:latin typeface="Verdana" panose="020B0604030504040204" pitchFamily="34" charset="0"/>
                <a:ea typeface="Verdana" panose="020B0604030504040204" pitchFamily="34" charset="0"/>
              </a:rPr>
              <a:t>GST Counsel &amp; Consultants</a:t>
            </a:r>
            <a:r>
              <a:rPr lang="en-IN" sz="4000" b="1" dirty="0" smtClean="0">
                <a:solidFill>
                  <a:schemeClr val="accent4">
                    <a:lumMod val="50000"/>
                  </a:schemeClr>
                </a:solidFill>
                <a:latin typeface="Verdana" panose="020B0604030504040204" pitchFamily="34" charset="0"/>
                <a:ea typeface="Verdana" panose="020B0604030504040204" pitchFamily="34" charset="0"/>
              </a:rPr>
              <a:t> </a:t>
            </a:r>
          </a:p>
          <a:p>
            <a:pPr algn="ctr">
              <a:lnSpc>
                <a:spcPct val="150000"/>
              </a:lnSpc>
            </a:pPr>
            <a:endParaRPr lang="en-IN" sz="2400" b="1" dirty="0">
              <a:solidFill>
                <a:schemeClr val="accent2">
                  <a:lumMod val="75000"/>
                </a:schemeClr>
              </a:solidFill>
              <a:latin typeface="Verdana" panose="020B0604030504040204" pitchFamily="34" charset="0"/>
              <a:ea typeface="Verdana" panose="020B0604030504040204" pitchFamily="34" charset="0"/>
            </a:endParaRPr>
          </a:p>
          <a:p>
            <a:pPr algn="ctr">
              <a:lnSpc>
                <a:spcPct val="150000"/>
              </a:lnSpc>
            </a:pPr>
            <a:r>
              <a:rPr lang="en-IN" sz="2400" dirty="0" smtClean="0">
                <a:solidFill>
                  <a:schemeClr val="accent4">
                    <a:lumMod val="50000"/>
                  </a:schemeClr>
                </a:solidFill>
                <a:latin typeface="Verdana" panose="020B0604030504040204" pitchFamily="34" charset="0"/>
                <a:ea typeface="Verdana" panose="020B0604030504040204" pitchFamily="34" charset="0"/>
              </a:rPr>
              <a:t>S-11,Alankar Plaza, Central Spine, </a:t>
            </a:r>
            <a:r>
              <a:rPr lang="en-IN" sz="2400" dirty="0" err="1" smtClean="0">
                <a:solidFill>
                  <a:schemeClr val="accent4">
                    <a:lumMod val="50000"/>
                  </a:schemeClr>
                </a:solidFill>
                <a:latin typeface="Verdana" panose="020B0604030504040204" pitchFamily="34" charset="0"/>
                <a:ea typeface="Verdana" panose="020B0604030504040204" pitchFamily="34" charset="0"/>
              </a:rPr>
              <a:t>Vidhyadhar</a:t>
            </a:r>
            <a:r>
              <a:rPr lang="en-IN" sz="2400" dirty="0" smtClean="0">
                <a:solidFill>
                  <a:schemeClr val="accent4">
                    <a:lumMod val="50000"/>
                  </a:schemeClr>
                </a:solidFill>
                <a:latin typeface="Verdana" panose="020B0604030504040204" pitchFamily="34" charset="0"/>
                <a:ea typeface="Verdana" panose="020B0604030504040204" pitchFamily="34" charset="0"/>
              </a:rPr>
              <a:t> Nagar, Jaipur.</a:t>
            </a:r>
          </a:p>
          <a:p>
            <a:pPr algn="ctr">
              <a:lnSpc>
                <a:spcPct val="150000"/>
              </a:lnSpc>
            </a:pPr>
            <a:r>
              <a:rPr lang="en-IN" sz="2400" dirty="0" smtClean="0">
                <a:solidFill>
                  <a:schemeClr val="accent4">
                    <a:lumMod val="50000"/>
                  </a:schemeClr>
                </a:solidFill>
                <a:latin typeface="Verdana" panose="020B0604030504040204" pitchFamily="34" charset="0"/>
                <a:ea typeface="Verdana" panose="020B0604030504040204" pitchFamily="34" charset="0"/>
              </a:rPr>
              <a:t>Email</a:t>
            </a:r>
            <a:r>
              <a:rPr lang="en-IN" sz="2400" dirty="0">
                <a:solidFill>
                  <a:schemeClr val="accent4">
                    <a:lumMod val="50000"/>
                  </a:schemeClr>
                </a:solidFill>
                <a:latin typeface="Verdana" panose="020B0604030504040204" pitchFamily="34" charset="0"/>
                <a:ea typeface="Verdana" panose="020B0604030504040204" pitchFamily="34" charset="0"/>
              </a:rPr>
              <a:t>: </a:t>
            </a:r>
            <a:r>
              <a:rPr lang="en-IN" sz="2400" dirty="0" smtClean="0">
                <a:latin typeface="Verdana" panose="020B0604030504040204" pitchFamily="34" charset="0"/>
                <a:ea typeface="Verdana" panose="020B0604030504040204" pitchFamily="34" charset="0"/>
              </a:rPr>
              <a:t>ravinosadar@gmail.com</a:t>
            </a:r>
            <a:endParaRPr lang="en-IN" sz="2400" dirty="0">
              <a:latin typeface="Verdana" panose="020B0604030504040204" pitchFamily="34" charset="0"/>
              <a:ea typeface="Verdana" panose="020B0604030504040204" pitchFamily="34" charset="0"/>
            </a:endParaRPr>
          </a:p>
          <a:p>
            <a:pPr algn="ctr">
              <a:lnSpc>
                <a:spcPct val="150000"/>
              </a:lnSpc>
            </a:pPr>
            <a:r>
              <a:rPr lang="en-IN" sz="2400" dirty="0" smtClean="0">
                <a:latin typeface="Verdana" panose="020B0604030504040204" pitchFamily="34" charset="0"/>
                <a:ea typeface="Verdana" panose="020B0604030504040204" pitchFamily="34" charset="0"/>
              </a:rPr>
              <a:t>Mobile</a:t>
            </a:r>
            <a:r>
              <a:rPr lang="en-IN" sz="2400" dirty="0">
                <a:latin typeface="Verdana" panose="020B0604030504040204" pitchFamily="34" charset="0"/>
                <a:ea typeface="Verdana" panose="020B0604030504040204" pitchFamily="34" charset="0"/>
              </a:rPr>
              <a:t>: 82900-50002</a:t>
            </a:r>
            <a:endParaRPr lang="en-IN" sz="2400" dirty="0" smtClean="0">
              <a:solidFill>
                <a:schemeClr val="accent4">
                  <a:lumMod val="50000"/>
                </a:schemeClr>
              </a:solidFill>
              <a:latin typeface="Verdana" panose="020B0604030504040204" pitchFamily="34" charset="0"/>
              <a:ea typeface="Verdana" panose="020B0604030504040204" pitchFamily="34" charset="0"/>
            </a:endParaRPr>
          </a:p>
        </p:txBody>
      </p:sp>
      <p:pic>
        <p:nvPicPr>
          <p:cNvPr id="3074" name="Picture 2" descr="Image result for thank you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8942"/>
            <a:ext cx="12746038" cy="3107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951078"/>
      </p:ext>
    </p:extLst>
  </p:cSld>
  <p:clrMapOvr>
    <a:masterClrMapping/>
  </p:clrMapOvr>
  <p:transition>
    <p:pull dir="d"/>
  </p:transition>
  <p:timing>
    <p:tnLst>
      <p:par>
        <p:cTn id="1" dur="indefinite" restart="never" nodeType="tmRoot"/>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F81BC"/>
        </a:solidFill>
      </a:spPr>
      <a:bodyPr wrap="square" lIns="0" tIns="0" rIns="0" bIns="0" rtlCol="0"/>
      <a:lstStyle>
        <a:defPPr>
          <a:defRPr/>
        </a:defPPr>
      </a:lstStyle>
    </a:sp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pattFill prst="pct5">
          <a:fgClr>
            <a:schemeClr val="accent1"/>
          </a:fgClr>
          <a:bgClr>
            <a:schemeClr val="bg1"/>
          </a:bgClr>
        </a:pattFill>
      </a:spPr>
      <a:bodyPr wrap="square" rtlCol="0">
        <a:spAutoFit/>
      </a:bodyPr>
      <a:lstStyle>
        <a:defPPr marL="742950" indent="-285750">
          <a:buFontTx/>
          <a:buChar char="-"/>
          <a:defRPr sz="2400" dirty="0" smtClean="0"/>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18564</TotalTime>
  <Words>3238</Words>
  <Application>Microsoft Office PowerPoint</Application>
  <PresentationFormat>Custom</PresentationFormat>
  <Paragraphs>325</Paragraphs>
  <Slides>52</Slides>
  <Notes>9</Notes>
  <HiddenSlides>0</HiddenSlides>
  <MMClips>0</MMClips>
  <ScaleCrop>false</ScaleCrop>
  <HeadingPairs>
    <vt:vector size="4" baseType="variant">
      <vt:variant>
        <vt:lpstr>Theme</vt:lpstr>
      </vt:variant>
      <vt:variant>
        <vt:i4>2</vt:i4>
      </vt:variant>
      <vt:variant>
        <vt:lpstr>Slide Titles</vt:lpstr>
      </vt:variant>
      <vt:variant>
        <vt:i4>52</vt:i4>
      </vt:variant>
    </vt:vector>
  </HeadingPairs>
  <TitlesOfParts>
    <vt:vector size="54" baseType="lpstr">
      <vt:lpstr>2_Office Theme</vt:lpstr>
      <vt:lpstr>3_Office Theme</vt:lpstr>
      <vt:lpstr>  </vt:lpstr>
      <vt:lpstr>E-Invoicing</vt:lpstr>
      <vt:lpstr>Why E-Invoicing ?</vt:lpstr>
      <vt:lpstr>What is E-Invoice?</vt:lpstr>
      <vt:lpstr>Who is required to issue E-Invoice?</vt:lpstr>
      <vt:lpstr>Illustration</vt:lpstr>
      <vt:lpstr>Applicability of e-invoice</vt:lpstr>
      <vt:lpstr>Applicability of e-invoice</vt:lpstr>
      <vt:lpstr>Voluntary E-invoicing</vt:lpstr>
      <vt:lpstr>If not enabled on the portal</vt:lpstr>
      <vt:lpstr>IRN on Invoice </vt:lpstr>
      <vt:lpstr>IRN Reporting &amp; Cancellation</vt:lpstr>
      <vt:lpstr>IRN Amendments</vt:lpstr>
      <vt:lpstr>       ASMT-10 : Scrutiny of returns under GST </vt:lpstr>
      <vt:lpstr>Assessment</vt:lpstr>
      <vt:lpstr>Section 61. Scrutiny of Returns</vt:lpstr>
      <vt:lpstr>Rule 99. Scrutiny of Returns</vt:lpstr>
      <vt:lpstr>Selection of Returns for Scrutiny </vt:lpstr>
      <vt:lpstr>INDICATIVE LIST OF PARAMETERS FOR SCRUTINY</vt:lpstr>
      <vt:lpstr>INDICATIVE LIST OF PARAMETERS FOR SCRUTINY</vt:lpstr>
      <vt:lpstr>INDICATIVE LIST OF PARAMETERS FOR SCRUTINY</vt:lpstr>
      <vt:lpstr>INDICATIVE LIST OF PARAMETERS FOR SCRUTINY</vt:lpstr>
      <vt:lpstr>INDICATIVE LIST OF PARAMETERS FOR SCRUTINY</vt:lpstr>
      <vt:lpstr>Who shall conduct scrutiny of returns </vt:lpstr>
      <vt:lpstr>No communication before issuance of FORM GST ASMT-10    </vt:lpstr>
      <vt:lpstr>Process of scrutiny by the Proper Officer    </vt:lpstr>
      <vt:lpstr>Scrutinize all the returns of the Financial Year </vt:lpstr>
      <vt:lpstr>Taxpayer : What to do ?</vt:lpstr>
      <vt:lpstr>Acceptance of the Explanation</vt:lpstr>
      <vt:lpstr>Non Acceptance of the Explanation</vt:lpstr>
      <vt:lpstr>Timelines for scrutiny of returns</vt:lpstr>
      <vt:lpstr>Timelines for scrutiny of returns</vt:lpstr>
      <vt:lpstr>Timelines for scrutiny of returns</vt:lpstr>
      <vt:lpstr>Timelines for scrutiny of returns</vt:lpstr>
      <vt:lpstr>QUESTION &amp; ANSWER</vt:lpstr>
      <vt:lpstr>Question &amp; Answer</vt:lpstr>
      <vt:lpstr>Question &amp; Answer</vt:lpstr>
      <vt:lpstr>Question &amp; Answer</vt:lpstr>
      <vt:lpstr>Question &amp; Answer</vt:lpstr>
      <vt:lpstr>Question &amp; Answer</vt:lpstr>
      <vt:lpstr>REASONS OTHER THAN FRAUD, ETC.   (SECTION 73) </vt:lpstr>
      <vt:lpstr>Notice by proper officer</vt:lpstr>
      <vt:lpstr>Due Dates for Annual Return</vt:lpstr>
      <vt:lpstr>REASONS ARE FRAUD, ETC.</vt:lpstr>
      <vt:lpstr>PowerPoint Presentation</vt:lpstr>
      <vt:lpstr>PAYMENT OF TAX AND OTHER AMOUNT IN   INSTALLMENTS (S. 80)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Annapurna Srikanth</dc:creator>
  <cp:lastModifiedBy>Ravi</cp:lastModifiedBy>
  <cp:revision>1550</cp:revision>
  <dcterms:created xsi:type="dcterms:W3CDTF">2019-06-17T17:45:42Z</dcterms:created>
  <dcterms:modified xsi:type="dcterms:W3CDTF">2022-06-20T10:01:27Z</dcterms:modified>
</cp:coreProperties>
</file>