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7" r:id="rId1"/>
  </p:sldMasterIdLst>
  <p:notesMasterIdLst>
    <p:notesMasterId r:id="rId29"/>
  </p:notesMasterIdLst>
  <p:sldIdLst>
    <p:sldId id="256" r:id="rId2"/>
    <p:sldId id="275" r:id="rId3"/>
    <p:sldId id="261" r:id="rId4"/>
    <p:sldId id="276" r:id="rId5"/>
    <p:sldId id="264" r:id="rId6"/>
    <p:sldId id="257" r:id="rId7"/>
    <p:sldId id="258" r:id="rId8"/>
    <p:sldId id="277" r:id="rId9"/>
    <p:sldId id="278" r:id="rId10"/>
    <p:sldId id="262" r:id="rId11"/>
    <p:sldId id="259" r:id="rId12"/>
    <p:sldId id="260" r:id="rId13"/>
    <p:sldId id="263" r:id="rId14"/>
    <p:sldId id="265" r:id="rId15"/>
    <p:sldId id="266" r:id="rId16"/>
    <p:sldId id="267" r:id="rId17"/>
    <p:sldId id="268" r:id="rId18"/>
    <p:sldId id="279" r:id="rId19"/>
    <p:sldId id="280" r:id="rId20"/>
    <p:sldId id="281" r:id="rId21"/>
    <p:sldId id="282" r:id="rId22"/>
    <p:sldId id="272" r:id="rId23"/>
    <p:sldId id="273" r:id="rId24"/>
    <p:sldId id="274" r:id="rId25"/>
    <p:sldId id="269" r:id="rId26"/>
    <p:sldId id="270" r:id="rId27"/>
    <p:sldId id="27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EEB36-7521-499F-8D8D-08599C21163E}" type="datetimeFigureOut">
              <a:rPr lang="en-IN" smtClean="0"/>
              <a:t>09-11-2022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5AA81-A39F-44F4-A532-39898EF460F1}" type="slidenum">
              <a:rPr lang="en-IN" smtClean="0"/>
              <a:t>‹#›</a:t>
            </a:fld>
            <a:endParaRPr lang="en-IN"/>
          </a:p>
        </p:txBody>
      </p:sp>
    </p:spTree>
    <p:extLst>
      <p:ext uri="{BB962C8B-B14F-4D97-AF65-F5344CB8AC3E}">
        <p14:creationId xmlns:p14="http://schemas.microsoft.com/office/powerpoint/2010/main" val="43238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C78447-9CA4-4F47-A9B0-EB61E3AFC2FF}" type="datetime1">
              <a:rPr lang="en-IN" smtClean="0"/>
              <a:t>09-11-2022</a:t>
            </a:fld>
            <a:endParaRPr lang="en-IN"/>
          </a:p>
        </p:txBody>
      </p:sp>
      <p:sp>
        <p:nvSpPr>
          <p:cNvPr id="5" name="Footer Placeholder 4"/>
          <p:cNvSpPr>
            <a:spLocks noGrp="1"/>
          </p:cNvSpPr>
          <p:nvPr>
            <p:ph type="ftr" sz="quarter" idx="11"/>
          </p:nvPr>
        </p:nvSpPr>
        <p:spPr/>
        <p:txBody>
          <a:bodyPr/>
          <a:lstStyle/>
          <a:p>
            <a:r>
              <a:rPr lang="en-IN"/>
              <a:t>CA. Pulkit Khandelwal</a:t>
            </a: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C003164E-554C-4B1D-AA9A-C22ADEB9B523}" type="slidenum">
              <a:rPr lang="en-IN" smtClean="0"/>
              <a:t>‹#›</a:t>
            </a:fld>
            <a:endParaRPr lang="en-IN"/>
          </a:p>
        </p:txBody>
      </p:sp>
    </p:spTree>
    <p:extLst>
      <p:ext uri="{BB962C8B-B14F-4D97-AF65-F5344CB8AC3E}">
        <p14:creationId xmlns:p14="http://schemas.microsoft.com/office/powerpoint/2010/main" val="2037520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F7E9A6-4049-40C0-8297-C84BFF09FB37}" type="datetime1">
              <a:rPr lang="en-IN" smtClean="0"/>
              <a:t>09-11-2022</a:t>
            </a:fld>
            <a:endParaRPr lang="en-IN"/>
          </a:p>
        </p:txBody>
      </p:sp>
      <p:sp>
        <p:nvSpPr>
          <p:cNvPr id="5" name="Footer Placeholder 4"/>
          <p:cNvSpPr>
            <a:spLocks noGrp="1"/>
          </p:cNvSpPr>
          <p:nvPr>
            <p:ph type="ftr" sz="quarter" idx="11"/>
          </p:nvPr>
        </p:nvSpPr>
        <p:spPr/>
        <p:txBody>
          <a:bodyPr/>
          <a:lstStyle/>
          <a:p>
            <a:r>
              <a:rPr lang="en-IN"/>
              <a:t>CA. Pulkit Khandelwal</a:t>
            </a:r>
          </a:p>
        </p:txBody>
      </p:sp>
      <p:sp>
        <p:nvSpPr>
          <p:cNvPr id="6" name="Slide Number Placeholder 5"/>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2147252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68E9333E-CF2D-4AAA-B3F1-890BBA01AB43}" type="datetime1">
              <a:rPr lang="en-IN" smtClean="0"/>
              <a:t>09-11-2022</a:t>
            </a:fld>
            <a:endParaRPr lang="en-IN"/>
          </a:p>
        </p:txBody>
      </p:sp>
      <p:sp>
        <p:nvSpPr>
          <p:cNvPr id="5" name="Footer Placeholder 4"/>
          <p:cNvSpPr>
            <a:spLocks noGrp="1"/>
          </p:cNvSpPr>
          <p:nvPr>
            <p:ph type="ftr" sz="quarter" idx="11"/>
          </p:nvPr>
        </p:nvSpPr>
        <p:spPr>
          <a:xfrm>
            <a:off x="2182708" y="6272784"/>
            <a:ext cx="6327648" cy="365125"/>
          </a:xfrm>
        </p:spPr>
        <p:txBody>
          <a:bodyPr/>
          <a:lstStyle/>
          <a:p>
            <a:r>
              <a:rPr lang="en-IN"/>
              <a:t>CA. Pulkit Khandelwal</a:t>
            </a: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C003164E-554C-4B1D-AA9A-C22ADEB9B523}" type="slidenum">
              <a:rPr lang="en-IN" smtClean="0"/>
              <a:t>‹#›</a:t>
            </a:fld>
            <a:endParaRPr lang="en-IN"/>
          </a:p>
        </p:txBody>
      </p:sp>
    </p:spTree>
    <p:extLst>
      <p:ext uri="{BB962C8B-B14F-4D97-AF65-F5344CB8AC3E}">
        <p14:creationId xmlns:p14="http://schemas.microsoft.com/office/powerpoint/2010/main" val="2406655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FE8634-FAA9-43E3-9959-410FB799CFB3}" type="datetime1">
              <a:rPr lang="en-IN" smtClean="0"/>
              <a:t>09-11-2022</a:t>
            </a:fld>
            <a:endParaRPr lang="en-IN"/>
          </a:p>
        </p:txBody>
      </p:sp>
      <p:sp>
        <p:nvSpPr>
          <p:cNvPr id="6" name="Footer Placeholder 5"/>
          <p:cNvSpPr>
            <a:spLocks noGrp="1"/>
          </p:cNvSpPr>
          <p:nvPr>
            <p:ph type="ftr" sz="quarter" idx="11"/>
          </p:nvPr>
        </p:nvSpPr>
        <p:spPr/>
        <p:txBody>
          <a:bodyPr/>
          <a:lstStyle/>
          <a:p>
            <a:r>
              <a:rPr lang="en-IN"/>
              <a:t>CA. Pulkit Khandelwal</a:t>
            </a:r>
          </a:p>
        </p:txBody>
      </p:sp>
      <p:sp>
        <p:nvSpPr>
          <p:cNvPr id="7" name="Slide Number Placeholder 6"/>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2992307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888EC9-3104-4454-B43E-B20657064776}" type="datetime1">
              <a:rPr lang="en-IN" smtClean="0"/>
              <a:t>09-11-2022</a:t>
            </a:fld>
            <a:endParaRPr lang="en-IN"/>
          </a:p>
        </p:txBody>
      </p:sp>
      <p:sp>
        <p:nvSpPr>
          <p:cNvPr id="8" name="Footer Placeholder 7"/>
          <p:cNvSpPr>
            <a:spLocks noGrp="1"/>
          </p:cNvSpPr>
          <p:nvPr>
            <p:ph type="ftr" sz="quarter" idx="11"/>
          </p:nvPr>
        </p:nvSpPr>
        <p:spPr/>
        <p:txBody>
          <a:bodyPr/>
          <a:lstStyle/>
          <a:p>
            <a:r>
              <a:rPr lang="en-IN"/>
              <a:t>CA. Pulkit Khandelwal</a:t>
            </a:r>
          </a:p>
        </p:txBody>
      </p:sp>
      <p:sp>
        <p:nvSpPr>
          <p:cNvPr id="9" name="Slide Number Placeholder 8"/>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1932150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9C8206-ABE5-4948-8C22-D5642E40D4D6}" type="datetime1">
              <a:rPr lang="en-IN" smtClean="0"/>
              <a:t>09-11-2022</a:t>
            </a:fld>
            <a:endParaRPr lang="en-IN"/>
          </a:p>
        </p:txBody>
      </p:sp>
      <p:sp>
        <p:nvSpPr>
          <p:cNvPr id="4" name="Footer Placeholder 3"/>
          <p:cNvSpPr>
            <a:spLocks noGrp="1"/>
          </p:cNvSpPr>
          <p:nvPr>
            <p:ph type="ftr" sz="quarter" idx="11"/>
          </p:nvPr>
        </p:nvSpPr>
        <p:spPr/>
        <p:txBody>
          <a:bodyPr/>
          <a:lstStyle/>
          <a:p>
            <a:r>
              <a:rPr lang="en-IN"/>
              <a:t>CA. Pulkit Khandelwal</a:t>
            </a:r>
          </a:p>
        </p:txBody>
      </p:sp>
      <p:sp>
        <p:nvSpPr>
          <p:cNvPr id="5" name="Slide Number Placeholder 4"/>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1094868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A9253-841E-4B71-B6E6-5953A1C20DD7}" type="datetime1">
              <a:rPr lang="en-IN" smtClean="0"/>
              <a:t>09-11-2022</a:t>
            </a:fld>
            <a:endParaRPr lang="en-IN"/>
          </a:p>
        </p:txBody>
      </p:sp>
      <p:sp>
        <p:nvSpPr>
          <p:cNvPr id="3" name="Footer Placeholder 2"/>
          <p:cNvSpPr>
            <a:spLocks noGrp="1"/>
          </p:cNvSpPr>
          <p:nvPr>
            <p:ph type="ftr" sz="quarter" idx="11"/>
          </p:nvPr>
        </p:nvSpPr>
        <p:spPr/>
        <p:txBody>
          <a:bodyPr/>
          <a:lstStyle/>
          <a:p>
            <a:r>
              <a:rPr lang="en-IN"/>
              <a:t>CA. Pulkit Khandelwal</a:t>
            </a:r>
          </a:p>
        </p:txBody>
      </p:sp>
      <p:sp>
        <p:nvSpPr>
          <p:cNvPr id="4" name="Slide Number Placeholder 3"/>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2422266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E4EC5A-1C6D-445F-A7B6-063EDE4B38E1}" type="datetime1">
              <a:rPr lang="en-IN" smtClean="0"/>
              <a:t>09-11-2022</a:t>
            </a:fld>
            <a:endParaRPr lang="en-IN"/>
          </a:p>
        </p:txBody>
      </p:sp>
      <p:sp>
        <p:nvSpPr>
          <p:cNvPr id="6" name="Footer Placeholder 5"/>
          <p:cNvSpPr>
            <a:spLocks noGrp="1"/>
          </p:cNvSpPr>
          <p:nvPr>
            <p:ph type="ftr" sz="quarter" idx="11"/>
          </p:nvPr>
        </p:nvSpPr>
        <p:spPr/>
        <p:txBody>
          <a:bodyPr/>
          <a:lstStyle/>
          <a:p>
            <a:r>
              <a:rPr lang="en-IN"/>
              <a:t>CA. Pulkit Khandelwal</a:t>
            </a: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238406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D53B7-8E56-4A9E-A4E0-B9779E9AADA6}" type="datetime1">
              <a:rPr lang="en-IN" smtClean="0"/>
              <a:t>09-11-2022</a:t>
            </a:fld>
            <a:endParaRPr lang="en-IN"/>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3076776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4BE02-E4BE-48CD-8983-2F73C3A2D79A}" type="datetime1">
              <a:rPr lang="en-IN" smtClean="0"/>
              <a:t>09-11-2022</a:t>
            </a:fld>
            <a:endParaRPr lang="en-IN"/>
          </a:p>
        </p:txBody>
      </p:sp>
      <p:sp>
        <p:nvSpPr>
          <p:cNvPr id="5" name="Footer Placeholder 4"/>
          <p:cNvSpPr>
            <a:spLocks noGrp="1"/>
          </p:cNvSpPr>
          <p:nvPr>
            <p:ph type="ftr" sz="quarter" idx="11"/>
          </p:nvPr>
        </p:nvSpPr>
        <p:spPr/>
        <p:txBody>
          <a:bodyPr/>
          <a:lstStyle/>
          <a:p>
            <a:r>
              <a:rPr lang="en-IN"/>
              <a:t>CA. Pulkit Khandelwal</a:t>
            </a:r>
          </a:p>
        </p:txBody>
      </p:sp>
      <p:sp>
        <p:nvSpPr>
          <p:cNvPr id="6" name="Slide Number Placeholder 5"/>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2818101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551B4-D928-40DC-8E50-23DDACD086CE}" type="datetime1">
              <a:rPr lang="en-IN" smtClean="0"/>
              <a:t>09-11-2022</a:t>
            </a:fld>
            <a:endParaRPr lang="en-IN"/>
          </a:p>
        </p:txBody>
      </p:sp>
      <p:sp>
        <p:nvSpPr>
          <p:cNvPr id="5" name="Footer Placeholder 4"/>
          <p:cNvSpPr>
            <a:spLocks noGrp="1"/>
          </p:cNvSpPr>
          <p:nvPr>
            <p:ph type="ftr" sz="quarter" idx="11"/>
          </p:nvPr>
        </p:nvSpPr>
        <p:spPr/>
        <p:txBody>
          <a:bodyPr/>
          <a:lstStyle/>
          <a:p>
            <a:r>
              <a:rPr lang="en-IN"/>
              <a:t>CA. Pulkit Khandelwal</a:t>
            </a:r>
          </a:p>
        </p:txBody>
      </p:sp>
      <p:sp>
        <p:nvSpPr>
          <p:cNvPr id="6" name="Slide Number Placeholder 5"/>
          <p:cNvSpPr>
            <a:spLocks noGrp="1"/>
          </p:cNvSpPr>
          <p:nvPr>
            <p:ph type="sldNum" sz="quarter" idx="12"/>
          </p:nvPr>
        </p:nvSpPr>
        <p:spPr/>
        <p:txBody>
          <a:bodyPr/>
          <a:lstStyle/>
          <a:p>
            <a:fld id="{C003164E-554C-4B1D-AA9A-C22ADEB9B523}" type="slidenum">
              <a:rPr lang="en-IN" smtClean="0"/>
              <a:t>‹#›</a:t>
            </a:fld>
            <a:endParaRPr lang="en-IN"/>
          </a:p>
        </p:txBody>
      </p:sp>
    </p:spTree>
    <p:extLst>
      <p:ext uri="{BB962C8B-B14F-4D97-AF65-F5344CB8AC3E}">
        <p14:creationId xmlns:p14="http://schemas.microsoft.com/office/powerpoint/2010/main" val="73245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C6B162C-6BD8-49CC-BA5C-F43B15D87FBD}" type="datetime1">
              <a:rPr lang="en-IN" smtClean="0"/>
              <a:t>09-11-2022</a:t>
            </a:fld>
            <a:endParaRPr lang="en-IN"/>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IN"/>
              <a:t>CA. Pulkit Khandelwal</a:t>
            </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C003164E-554C-4B1D-AA9A-C22ADEB9B523}" type="slidenum">
              <a:rPr lang="en-IN" smtClean="0"/>
              <a:t>‹#›</a:t>
            </a:fld>
            <a:endParaRPr lang="en-IN"/>
          </a:p>
        </p:txBody>
      </p:sp>
    </p:spTree>
    <p:extLst>
      <p:ext uri="{BB962C8B-B14F-4D97-AF65-F5344CB8AC3E}">
        <p14:creationId xmlns:p14="http://schemas.microsoft.com/office/powerpoint/2010/main" val="237098130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sldNum="0" hd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A4C76-B15D-98D7-7B44-CB3A0EBA332A}"/>
              </a:ext>
            </a:extLst>
          </p:cNvPr>
          <p:cNvSpPr>
            <a:spLocks noGrp="1"/>
          </p:cNvSpPr>
          <p:nvPr>
            <p:ph type="ctrTitle"/>
          </p:nvPr>
        </p:nvSpPr>
        <p:spPr/>
        <p:txBody>
          <a:bodyPr/>
          <a:lstStyle/>
          <a:p>
            <a:r>
              <a:rPr lang="en-US" dirty="0"/>
              <a:t>Departmental audits in </a:t>
            </a:r>
            <a:r>
              <a:rPr lang="en-US" dirty="0" err="1"/>
              <a:t>gst</a:t>
            </a:r>
            <a:endParaRPr lang="en-IN" dirty="0"/>
          </a:p>
        </p:txBody>
      </p:sp>
      <p:sp>
        <p:nvSpPr>
          <p:cNvPr id="3" name="Subtitle 2">
            <a:extLst>
              <a:ext uri="{FF2B5EF4-FFF2-40B4-BE49-F238E27FC236}">
                <a16:creationId xmlns:a16="http://schemas.microsoft.com/office/drawing/2014/main" id="{E0246EBC-3465-8A3A-7886-462C8AB8EA95}"/>
              </a:ext>
            </a:extLst>
          </p:cNvPr>
          <p:cNvSpPr>
            <a:spLocks noGrp="1"/>
          </p:cNvSpPr>
          <p:nvPr>
            <p:ph type="subTitle" idx="1"/>
          </p:nvPr>
        </p:nvSpPr>
        <p:spPr>
          <a:xfrm>
            <a:off x="1069848" y="4389119"/>
            <a:ext cx="9809646" cy="1573141"/>
          </a:xfrm>
        </p:spPr>
        <p:txBody>
          <a:bodyPr>
            <a:normAutofit/>
          </a:bodyPr>
          <a:lstStyle/>
          <a:p>
            <a:r>
              <a:rPr lang="en-US" dirty="0"/>
              <a:t>Presented By: </a:t>
            </a:r>
          </a:p>
          <a:p>
            <a:r>
              <a:rPr lang="en-US" sz="2800" b="1" dirty="0"/>
              <a:t>Pulkit Khandelwal (CA, CS, LL.B.)</a:t>
            </a:r>
          </a:p>
          <a:p>
            <a:r>
              <a:rPr lang="en-US" sz="2800" dirty="0"/>
              <a:t>Partner | D P K &amp; Associates | Chartered Accountants</a:t>
            </a:r>
            <a:endParaRPr lang="en-IN" sz="2800" dirty="0"/>
          </a:p>
        </p:txBody>
      </p:sp>
    </p:spTree>
    <p:extLst>
      <p:ext uri="{BB962C8B-B14F-4D97-AF65-F5344CB8AC3E}">
        <p14:creationId xmlns:p14="http://schemas.microsoft.com/office/powerpoint/2010/main" val="1160489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95D5-108A-148B-268F-F5CA46E71006}"/>
              </a:ext>
            </a:extLst>
          </p:cNvPr>
          <p:cNvSpPr>
            <a:spLocks noGrp="1"/>
          </p:cNvSpPr>
          <p:nvPr>
            <p:ph type="title"/>
          </p:nvPr>
        </p:nvSpPr>
        <p:spPr/>
        <p:txBody>
          <a:bodyPr/>
          <a:lstStyle/>
          <a:p>
            <a:r>
              <a:rPr lang="en-US" dirty="0" err="1"/>
              <a:t>Gst</a:t>
            </a:r>
            <a:r>
              <a:rPr lang="en-US" dirty="0"/>
              <a:t> – the journey so far</a:t>
            </a:r>
            <a:endParaRPr lang="en-IN" dirty="0"/>
          </a:p>
        </p:txBody>
      </p:sp>
      <p:sp>
        <p:nvSpPr>
          <p:cNvPr id="3" name="Content Placeholder 2">
            <a:extLst>
              <a:ext uri="{FF2B5EF4-FFF2-40B4-BE49-F238E27FC236}">
                <a16:creationId xmlns:a16="http://schemas.microsoft.com/office/drawing/2014/main" id="{71E1C3FD-10F3-AEF1-A051-C7EE8026090E}"/>
              </a:ext>
            </a:extLst>
          </p:cNvPr>
          <p:cNvSpPr>
            <a:spLocks noGrp="1"/>
          </p:cNvSpPr>
          <p:nvPr>
            <p:ph idx="1"/>
          </p:nvPr>
        </p:nvSpPr>
        <p:spPr/>
        <p:txBody>
          <a:bodyPr/>
          <a:lstStyle/>
          <a:p>
            <a:r>
              <a:rPr lang="en-US" dirty="0"/>
              <a:t>A complex indirect tax structure</a:t>
            </a:r>
          </a:p>
          <a:p>
            <a:r>
              <a:rPr lang="en-US" dirty="0"/>
              <a:t>Various unresolved mysteries</a:t>
            </a:r>
          </a:p>
          <a:p>
            <a:r>
              <a:rPr lang="en-US" dirty="0"/>
              <a:t>Continuous updates &amp; amendments in law &amp; procedures</a:t>
            </a:r>
          </a:p>
          <a:p>
            <a:r>
              <a:rPr lang="en-US" dirty="0"/>
              <a:t>Conflicting decisions of AAR</a:t>
            </a:r>
          </a:p>
          <a:p>
            <a:r>
              <a:rPr lang="en-US" dirty="0"/>
              <a:t>Issues in ITC</a:t>
            </a:r>
          </a:p>
          <a:p>
            <a:endParaRPr lang="en-IN" dirty="0"/>
          </a:p>
        </p:txBody>
      </p:sp>
      <p:sp>
        <p:nvSpPr>
          <p:cNvPr id="4" name="Footer Placeholder 3">
            <a:extLst>
              <a:ext uri="{FF2B5EF4-FFF2-40B4-BE49-F238E27FC236}">
                <a16:creationId xmlns:a16="http://schemas.microsoft.com/office/drawing/2014/main" id="{70D14D3D-6390-C2B8-E7D4-3167B8C75150}"/>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116011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A461-EE18-8BDA-B3F2-173D6A0F4FF6}"/>
              </a:ext>
            </a:extLst>
          </p:cNvPr>
          <p:cNvSpPr>
            <a:spLocks noGrp="1"/>
          </p:cNvSpPr>
          <p:nvPr>
            <p:ph type="title"/>
          </p:nvPr>
        </p:nvSpPr>
        <p:spPr/>
        <p:txBody>
          <a:bodyPr/>
          <a:lstStyle/>
          <a:p>
            <a:r>
              <a:rPr lang="en-US" dirty="0"/>
              <a:t>Meaning of audit</a:t>
            </a:r>
            <a:endParaRPr lang="en-IN" dirty="0"/>
          </a:p>
        </p:txBody>
      </p:sp>
      <p:sp>
        <p:nvSpPr>
          <p:cNvPr id="3" name="Content Placeholder 2">
            <a:extLst>
              <a:ext uri="{FF2B5EF4-FFF2-40B4-BE49-F238E27FC236}">
                <a16:creationId xmlns:a16="http://schemas.microsoft.com/office/drawing/2014/main" id="{41C1375B-67D6-BA53-F8F6-54EA872A861B}"/>
              </a:ext>
            </a:extLst>
          </p:cNvPr>
          <p:cNvSpPr>
            <a:spLocks noGrp="1"/>
          </p:cNvSpPr>
          <p:nvPr>
            <p:ph idx="1"/>
          </p:nvPr>
        </p:nvSpPr>
        <p:spPr/>
        <p:txBody>
          <a:bodyPr/>
          <a:lstStyle/>
          <a:p>
            <a:pPr algn="just"/>
            <a:r>
              <a:rPr lang="en-US" dirty="0"/>
              <a:t>Section 2(13) of the CGST Act, 2017, defines ‘Audit’ as:</a:t>
            </a:r>
          </a:p>
          <a:p>
            <a:pPr marL="0" indent="0" algn="just">
              <a:buNone/>
            </a:pPr>
            <a:r>
              <a:rPr lang="en-US" i="1" dirty="0"/>
              <a:t>“the </a:t>
            </a:r>
            <a:r>
              <a:rPr lang="en-US" b="1" i="1" dirty="0"/>
              <a:t>examination of records, returns and other documents maintained or furnished by the registered person</a:t>
            </a:r>
            <a:r>
              <a:rPr lang="en-US" i="1" dirty="0"/>
              <a:t> under this Act or Rules made thereunder or under any other law for the time being in force to verify, inter alia, </a:t>
            </a:r>
            <a:r>
              <a:rPr lang="en-US" b="1" i="1" dirty="0"/>
              <a:t>the correctness of turnover declared, taxes paid, refund claimed and input tax credit availed, and to assess his compliance</a:t>
            </a:r>
            <a:r>
              <a:rPr lang="en-US" i="1" dirty="0"/>
              <a:t> with the provisions of this Act or rules made thereunder”</a:t>
            </a:r>
            <a:endParaRPr lang="en-IN" i="1" dirty="0"/>
          </a:p>
        </p:txBody>
      </p:sp>
      <p:sp>
        <p:nvSpPr>
          <p:cNvPr id="4" name="Footer Placeholder 3">
            <a:extLst>
              <a:ext uri="{FF2B5EF4-FFF2-40B4-BE49-F238E27FC236}">
                <a16:creationId xmlns:a16="http://schemas.microsoft.com/office/drawing/2014/main" id="{11903815-5D49-4590-81A4-59269A325809}"/>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45062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70AB5-FE47-1A95-913E-87D6F9ACE3F6}"/>
              </a:ext>
            </a:extLst>
          </p:cNvPr>
          <p:cNvSpPr>
            <a:spLocks noGrp="1"/>
          </p:cNvSpPr>
          <p:nvPr>
            <p:ph type="title"/>
          </p:nvPr>
        </p:nvSpPr>
        <p:spPr/>
        <p:txBody>
          <a:bodyPr/>
          <a:lstStyle/>
          <a:p>
            <a:r>
              <a:rPr lang="en-US" dirty="0"/>
              <a:t>Meaning of audit</a:t>
            </a:r>
            <a:endParaRPr lang="en-IN" dirty="0"/>
          </a:p>
        </p:txBody>
      </p:sp>
      <p:sp>
        <p:nvSpPr>
          <p:cNvPr id="3" name="Content Placeholder 2">
            <a:extLst>
              <a:ext uri="{FF2B5EF4-FFF2-40B4-BE49-F238E27FC236}">
                <a16:creationId xmlns:a16="http://schemas.microsoft.com/office/drawing/2014/main" id="{8F79CB27-E0FB-4825-B284-9AA1C49EC372}"/>
              </a:ext>
            </a:extLst>
          </p:cNvPr>
          <p:cNvSpPr>
            <a:spLocks noGrp="1"/>
          </p:cNvSpPr>
          <p:nvPr>
            <p:ph idx="1"/>
          </p:nvPr>
        </p:nvSpPr>
        <p:spPr/>
        <p:txBody>
          <a:bodyPr/>
          <a:lstStyle/>
          <a:p>
            <a:r>
              <a:rPr lang="en-IN" dirty="0"/>
              <a:t>Examination of:</a:t>
            </a:r>
          </a:p>
          <a:p>
            <a:pPr lvl="1"/>
            <a:r>
              <a:rPr lang="en-US" b="1" i="1" dirty="0"/>
              <a:t>records, </a:t>
            </a:r>
          </a:p>
          <a:p>
            <a:pPr lvl="1"/>
            <a:r>
              <a:rPr lang="en-US" b="1" i="1" dirty="0"/>
              <a:t>returns and </a:t>
            </a:r>
          </a:p>
          <a:p>
            <a:pPr lvl="1"/>
            <a:r>
              <a:rPr lang="en-US" b="1" i="1" dirty="0"/>
              <a:t>other documents </a:t>
            </a:r>
          </a:p>
          <a:p>
            <a:pPr marL="274320" lvl="1" indent="0">
              <a:buNone/>
            </a:pPr>
            <a:r>
              <a:rPr lang="en-US" b="1" i="1" dirty="0"/>
              <a:t>maintained or furnished by the </a:t>
            </a:r>
            <a:r>
              <a:rPr lang="en-US" b="1" i="1" u="sng" dirty="0"/>
              <a:t>registered person</a:t>
            </a:r>
          </a:p>
          <a:p>
            <a:r>
              <a:rPr lang="en-IN" dirty="0"/>
              <a:t>To verify the “correctness” of:</a:t>
            </a:r>
          </a:p>
          <a:p>
            <a:pPr lvl="1"/>
            <a:r>
              <a:rPr lang="en-US" b="1" i="1" dirty="0"/>
              <a:t>turnover declared, </a:t>
            </a:r>
          </a:p>
          <a:p>
            <a:pPr lvl="1"/>
            <a:r>
              <a:rPr lang="en-US" b="1" i="1" dirty="0"/>
              <a:t>taxes paid, </a:t>
            </a:r>
          </a:p>
          <a:p>
            <a:pPr lvl="1"/>
            <a:r>
              <a:rPr lang="en-US" b="1" i="1" dirty="0"/>
              <a:t>refund claimed and </a:t>
            </a:r>
          </a:p>
          <a:p>
            <a:pPr lvl="1"/>
            <a:r>
              <a:rPr lang="en-US" b="1" i="1" dirty="0"/>
              <a:t>input tax credit availed, and </a:t>
            </a:r>
          </a:p>
          <a:p>
            <a:pPr lvl="1"/>
            <a:r>
              <a:rPr lang="en-US" b="1" i="1" dirty="0"/>
              <a:t>to assess his compliance</a:t>
            </a:r>
            <a:endParaRPr lang="en-IN" dirty="0"/>
          </a:p>
          <a:p>
            <a:pPr lvl="1"/>
            <a:endParaRPr lang="en-US" b="1" i="1" u="sng" dirty="0"/>
          </a:p>
          <a:p>
            <a:pPr marL="274320" lvl="1" indent="0">
              <a:buNone/>
            </a:pPr>
            <a:endParaRPr lang="en-IN" u="sng" dirty="0"/>
          </a:p>
          <a:p>
            <a:pPr lvl="1"/>
            <a:endParaRPr lang="en-IN" dirty="0"/>
          </a:p>
        </p:txBody>
      </p:sp>
      <p:sp>
        <p:nvSpPr>
          <p:cNvPr id="4" name="Footer Placeholder 3">
            <a:extLst>
              <a:ext uri="{FF2B5EF4-FFF2-40B4-BE49-F238E27FC236}">
                <a16:creationId xmlns:a16="http://schemas.microsoft.com/office/drawing/2014/main" id="{78096C9E-8C72-988F-DB42-47A55C0F1E58}"/>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111421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DBA4-0FFF-9D42-4356-CD0E0072BB0F}"/>
              </a:ext>
            </a:extLst>
          </p:cNvPr>
          <p:cNvSpPr>
            <a:spLocks noGrp="1"/>
          </p:cNvSpPr>
          <p:nvPr>
            <p:ph type="title"/>
          </p:nvPr>
        </p:nvSpPr>
        <p:spPr/>
        <p:txBody>
          <a:bodyPr/>
          <a:lstStyle/>
          <a:p>
            <a:r>
              <a:rPr lang="en-IN" dirty="0"/>
              <a:t>TYPES OF AUDIT UNDER GST</a:t>
            </a:r>
          </a:p>
        </p:txBody>
      </p:sp>
      <p:sp>
        <p:nvSpPr>
          <p:cNvPr id="3" name="Content Placeholder 2">
            <a:extLst>
              <a:ext uri="{FF2B5EF4-FFF2-40B4-BE49-F238E27FC236}">
                <a16:creationId xmlns:a16="http://schemas.microsoft.com/office/drawing/2014/main" id="{7D6E9DE8-F5BB-25E2-4A91-DF71FEC64402}"/>
              </a:ext>
            </a:extLst>
          </p:cNvPr>
          <p:cNvSpPr>
            <a:spLocks noGrp="1"/>
          </p:cNvSpPr>
          <p:nvPr>
            <p:ph idx="1"/>
          </p:nvPr>
        </p:nvSpPr>
        <p:spPr/>
        <p:txBody>
          <a:bodyPr/>
          <a:lstStyle/>
          <a:p>
            <a:pPr algn="just"/>
            <a:r>
              <a:rPr lang="en-IN" dirty="0"/>
              <a:t>Type 1: Audit by Professionals (GSTR-9C) – now foregone</a:t>
            </a:r>
          </a:p>
          <a:p>
            <a:pPr algn="just"/>
            <a:r>
              <a:rPr lang="en-IN" dirty="0"/>
              <a:t>Type 2: Departmental Audit (under Section 65 of the Act) [similar to Business Audit]</a:t>
            </a:r>
          </a:p>
          <a:p>
            <a:pPr algn="just"/>
            <a:r>
              <a:rPr lang="en-IN" dirty="0"/>
              <a:t>Type 3: Special Audit (under Section 66 of the Act) [conducted by professional like CA]</a:t>
            </a:r>
          </a:p>
        </p:txBody>
      </p:sp>
      <p:sp>
        <p:nvSpPr>
          <p:cNvPr id="4" name="Footer Placeholder 3">
            <a:extLst>
              <a:ext uri="{FF2B5EF4-FFF2-40B4-BE49-F238E27FC236}">
                <a16:creationId xmlns:a16="http://schemas.microsoft.com/office/drawing/2014/main" id="{204C2FB6-DBB1-2457-8229-BCE0208E6C17}"/>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183137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D370-76B1-6C2B-90FC-57F62648B1BF}"/>
              </a:ext>
            </a:extLst>
          </p:cNvPr>
          <p:cNvSpPr>
            <a:spLocks noGrp="1"/>
          </p:cNvSpPr>
          <p:nvPr>
            <p:ph type="title"/>
          </p:nvPr>
        </p:nvSpPr>
        <p:spPr/>
        <p:txBody>
          <a:bodyPr/>
          <a:lstStyle/>
          <a:p>
            <a:r>
              <a:rPr lang="en-US" dirty="0"/>
              <a:t>Section 65. Audit by tax authorities</a:t>
            </a:r>
            <a:endParaRPr lang="en-IN" dirty="0"/>
          </a:p>
        </p:txBody>
      </p:sp>
      <p:sp>
        <p:nvSpPr>
          <p:cNvPr id="3" name="Content Placeholder 2">
            <a:extLst>
              <a:ext uri="{FF2B5EF4-FFF2-40B4-BE49-F238E27FC236}">
                <a16:creationId xmlns:a16="http://schemas.microsoft.com/office/drawing/2014/main" id="{131C2443-7381-D721-3049-515244FE5758}"/>
              </a:ext>
            </a:extLst>
          </p:cNvPr>
          <p:cNvSpPr>
            <a:spLocks noGrp="1"/>
          </p:cNvSpPr>
          <p:nvPr>
            <p:ph idx="1"/>
          </p:nvPr>
        </p:nvSpPr>
        <p:spPr>
          <a:xfrm>
            <a:off x="1069848" y="1819469"/>
            <a:ext cx="10058400" cy="4352731"/>
          </a:xfrm>
        </p:spPr>
        <p:txBody>
          <a:bodyPr>
            <a:normAutofit fontScale="92500" lnSpcReduction="10000"/>
          </a:bodyPr>
          <a:lstStyle/>
          <a:p>
            <a:pPr algn="just"/>
            <a:r>
              <a:rPr lang="en-US" sz="1800" dirty="0"/>
              <a:t>(1) The Commissioner or any officer </a:t>
            </a:r>
            <a:r>
              <a:rPr lang="en-US" sz="1800" dirty="0" err="1"/>
              <a:t>authorised</a:t>
            </a:r>
            <a:r>
              <a:rPr lang="en-US" sz="1800" dirty="0"/>
              <a:t> by him, by way of a </a:t>
            </a:r>
            <a:r>
              <a:rPr lang="en-US" sz="1800" b="1" dirty="0"/>
              <a:t>general or a specific order</a:t>
            </a:r>
            <a:r>
              <a:rPr lang="en-US" sz="1800" dirty="0"/>
              <a:t>, may undertake audit of any </a:t>
            </a:r>
            <a:r>
              <a:rPr lang="en-US" sz="1800" b="1" dirty="0"/>
              <a:t>registered person</a:t>
            </a:r>
            <a:r>
              <a:rPr lang="en-US" sz="1800" dirty="0"/>
              <a:t> for </a:t>
            </a:r>
            <a:r>
              <a:rPr lang="en-US" sz="1800" b="1" dirty="0"/>
              <a:t>such period</a:t>
            </a:r>
            <a:r>
              <a:rPr lang="en-US" sz="1800" dirty="0"/>
              <a:t>, at such frequency and in such manner as may be prescribed.</a:t>
            </a:r>
          </a:p>
          <a:p>
            <a:pPr algn="just"/>
            <a:r>
              <a:rPr lang="en-US" sz="1800" dirty="0"/>
              <a:t>(2) The officers referred to in sub-section (1) may conduct audit at the </a:t>
            </a:r>
            <a:r>
              <a:rPr lang="en-US" sz="1800" b="1" dirty="0"/>
              <a:t>place of business of the registered person or in their office</a:t>
            </a:r>
            <a:r>
              <a:rPr lang="en-US" sz="1800" dirty="0"/>
              <a:t>.</a:t>
            </a:r>
          </a:p>
          <a:p>
            <a:pPr algn="just"/>
            <a:r>
              <a:rPr lang="en-US" sz="1800" dirty="0"/>
              <a:t>(3) The registered person shall be informed by way of a notice </a:t>
            </a:r>
            <a:r>
              <a:rPr lang="en-US" sz="1800" b="1" dirty="0"/>
              <a:t>not less than fifteen working days</a:t>
            </a:r>
            <a:r>
              <a:rPr lang="en-US" sz="1800" dirty="0"/>
              <a:t> prior to the conduct of audit in such manner as may be prescribed</a:t>
            </a:r>
          </a:p>
          <a:p>
            <a:pPr algn="just"/>
            <a:r>
              <a:rPr lang="en-US" sz="1800" dirty="0"/>
              <a:t>(4) The audit under sub-section (1) shall be </a:t>
            </a:r>
            <a:r>
              <a:rPr lang="en-US" sz="1800" b="1" dirty="0"/>
              <a:t>completed within a period of three months</a:t>
            </a:r>
            <a:r>
              <a:rPr lang="en-US" sz="1800" dirty="0"/>
              <a:t> from the date of commencement of the audit:</a:t>
            </a:r>
          </a:p>
          <a:p>
            <a:pPr marL="0" indent="0" algn="just">
              <a:buNone/>
            </a:pPr>
            <a:r>
              <a:rPr lang="en-US" sz="1800" dirty="0"/>
              <a:t>Provided that where the Commissioner is satisfied that audit in respect of such registered person cannot be completed within three months, he may, for the reasons to be recorded in writing, </a:t>
            </a:r>
            <a:r>
              <a:rPr lang="en-US" sz="1800" b="1" dirty="0"/>
              <a:t>extend the period by a further period not exceeding six months</a:t>
            </a:r>
            <a:r>
              <a:rPr lang="en-US" sz="1800" dirty="0"/>
              <a:t>.</a:t>
            </a:r>
          </a:p>
          <a:p>
            <a:pPr marL="0" indent="0" algn="just">
              <a:buNone/>
            </a:pPr>
            <a:r>
              <a:rPr lang="en-US" sz="1800" dirty="0"/>
              <a:t>Explanation.— For the purposes of this sub-section, the expression “commencement of audit” shall mean the date on which the </a:t>
            </a:r>
            <a:r>
              <a:rPr lang="en-US" sz="1800" b="1" dirty="0"/>
              <a:t>records and other documents, called for</a:t>
            </a:r>
            <a:r>
              <a:rPr lang="en-US" sz="1800" dirty="0"/>
              <a:t> by the tax authorities, </a:t>
            </a:r>
            <a:r>
              <a:rPr lang="en-US" sz="1800" b="1" dirty="0"/>
              <a:t>are made available</a:t>
            </a:r>
            <a:r>
              <a:rPr lang="en-US" sz="1800" dirty="0"/>
              <a:t> by the registered person </a:t>
            </a:r>
            <a:r>
              <a:rPr lang="en-US" sz="1800" b="1" dirty="0"/>
              <a:t>or the actual institution of audit at the place of business, whichever is later.</a:t>
            </a:r>
            <a:endParaRPr lang="en-IN" sz="1800" b="1" dirty="0"/>
          </a:p>
        </p:txBody>
      </p:sp>
      <p:sp>
        <p:nvSpPr>
          <p:cNvPr id="4" name="Footer Placeholder 3">
            <a:extLst>
              <a:ext uri="{FF2B5EF4-FFF2-40B4-BE49-F238E27FC236}">
                <a16:creationId xmlns:a16="http://schemas.microsoft.com/office/drawing/2014/main" id="{72D00DFF-FF3C-3515-08D5-AA18B1367B2E}"/>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016621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D5554-C360-672B-E14A-7C7E0EE86FC0}"/>
              </a:ext>
            </a:extLst>
          </p:cNvPr>
          <p:cNvSpPr>
            <a:spLocks noGrp="1"/>
          </p:cNvSpPr>
          <p:nvPr>
            <p:ph type="title"/>
          </p:nvPr>
        </p:nvSpPr>
        <p:spPr/>
        <p:txBody>
          <a:bodyPr/>
          <a:lstStyle/>
          <a:p>
            <a:r>
              <a:rPr lang="en-US" dirty="0"/>
              <a:t>Section 65. Audit by tax authorities</a:t>
            </a:r>
            <a:endParaRPr lang="en-IN" dirty="0"/>
          </a:p>
        </p:txBody>
      </p:sp>
      <p:sp>
        <p:nvSpPr>
          <p:cNvPr id="3" name="Content Placeholder 2">
            <a:extLst>
              <a:ext uri="{FF2B5EF4-FFF2-40B4-BE49-F238E27FC236}">
                <a16:creationId xmlns:a16="http://schemas.microsoft.com/office/drawing/2014/main" id="{A0360F63-333F-B910-620B-CF732F83CA24}"/>
              </a:ext>
            </a:extLst>
          </p:cNvPr>
          <p:cNvSpPr>
            <a:spLocks noGrp="1"/>
          </p:cNvSpPr>
          <p:nvPr>
            <p:ph idx="1"/>
          </p:nvPr>
        </p:nvSpPr>
        <p:spPr/>
        <p:txBody>
          <a:bodyPr>
            <a:normAutofit/>
          </a:bodyPr>
          <a:lstStyle/>
          <a:p>
            <a:pPr algn="just"/>
            <a:r>
              <a:rPr lang="en-US" dirty="0"/>
              <a:t>(5) During the course of audit, the </a:t>
            </a:r>
            <a:r>
              <a:rPr lang="en-US" dirty="0" err="1"/>
              <a:t>authorised</a:t>
            </a:r>
            <a:r>
              <a:rPr lang="en-US" dirty="0"/>
              <a:t> officer may require the registered person,—</a:t>
            </a:r>
          </a:p>
          <a:p>
            <a:pPr marL="0" indent="0" algn="just">
              <a:buNone/>
            </a:pPr>
            <a:r>
              <a:rPr lang="en-US" dirty="0"/>
              <a:t>(</a:t>
            </a:r>
            <a:r>
              <a:rPr lang="en-US" dirty="0" err="1"/>
              <a:t>i</a:t>
            </a:r>
            <a:r>
              <a:rPr lang="en-US" dirty="0"/>
              <a:t>) to afford him the necessary facility to verify the books of account or other documents as he may require;</a:t>
            </a:r>
          </a:p>
          <a:p>
            <a:pPr marL="0" indent="0" algn="just">
              <a:buNone/>
            </a:pPr>
            <a:r>
              <a:rPr lang="en-US" dirty="0"/>
              <a:t>(ii) to furnish such information as he may require and render assistance for timely completion of the audit.</a:t>
            </a:r>
          </a:p>
          <a:p>
            <a:pPr algn="just"/>
            <a:r>
              <a:rPr lang="en-US" dirty="0"/>
              <a:t>(6) On conclusion of audit, the proper officer shall, </a:t>
            </a:r>
            <a:r>
              <a:rPr lang="en-US" b="1" dirty="0"/>
              <a:t>within thirty days</a:t>
            </a:r>
            <a:r>
              <a:rPr lang="en-US" dirty="0"/>
              <a:t>, inform the registered person, whose records are audited, about the findings, his rights and obligations and the reasons for such findings. </a:t>
            </a:r>
          </a:p>
          <a:p>
            <a:pPr algn="just"/>
            <a:r>
              <a:rPr lang="en-US" dirty="0"/>
              <a:t>(7) Where the audit conducted under sub-section (1) results in detection of tax not paid or short paid or erroneously refunded, or input tax credit wrongly availed or utilized, the proper officer may initiate action under section 73 or section 74</a:t>
            </a:r>
          </a:p>
        </p:txBody>
      </p:sp>
      <p:sp>
        <p:nvSpPr>
          <p:cNvPr id="4" name="Footer Placeholder 3">
            <a:extLst>
              <a:ext uri="{FF2B5EF4-FFF2-40B4-BE49-F238E27FC236}">
                <a16:creationId xmlns:a16="http://schemas.microsoft.com/office/drawing/2014/main" id="{A2D14271-FE5C-E419-A5CD-9F4B999164EB}"/>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407563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9DF1D-2E42-A410-402F-0D67E7BE7A65}"/>
              </a:ext>
            </a:extLst>
          </p:cNvPr>
          <p:cNvSpPr>
            <a:spLocks noGrp="1"/>
          </p:cNvSpPr>
          <p:nvPr>
            <p:ph type="title"/>
          </p:nvPr>
        </p:nvSpPr>
        <p:spPr/>
        <p:txBody>
          <a:bodyPr/>
          <a:lstStyle/>
          <a:p>
            <a:r>
              <a:rPr lang="en-US" dirty="0"/>
              <a:t>Section 65. Audit by tax authorities</a:t>
            </a:r>
            <a:endParaRPr lang="en-IN" dirty="0"/>
          </a:p>
        </p:txBody>
      </p:sp>
      <p:sp>
        <p:nvSpPr>
          <p:cNvPr id="3" name="Content Placeholder 2">
            <a:extLst>
              <a:ext uri="{FF2B5EF4-FFF2-40B4-BE49-F238E27FC236}">
                <a16:creationId xmlns:a16="http://schemas.microsoft.com/office/drawing/2014/main" id="{943D71C2-0CF9-20F4-478F-5EBC2546B5C9}"/>
              </a:ext>
            </a:extLst>
          </p:cNvPr>
          <p:cNvSpPr>
            <a:spLocks noGrp="1"/>
          </p:cNvSpPr>
          <p:nvPr>
            <p:ph idx="1"/>
          </p:nvPr>
        </p:nvSpPr>
        <p:spPr/>
        <p:txBody>
          <a:bodyPr/>
          <a:lstStyle/>
          <a:p>
            <a:r>
              <a:rPr lang="en-IN" dirty="0"/>
              <a:t>Order – general or specific</a:t>
            </a:r>
          </a:p>
          <a:p>
            <a:r>
              <a:rPr lang="en-IN" dirty="0"/>
              <a:t>Auditee – only RP</a:t>
            </a:r>
          </a:p>
          <a:p>
            <a:r>
              <a:rPr lang="en-IN" dirty="0"/>
              <a:t>Period – FY or part thereof or Multiples thereof (Rule 101) – subject to limitation period prescribed under Sec 73/74</a:t>
            </a:r>
          </a:p>
          <a:p>
            <a:r>
              <a:rPr lang="en-IN" dirty="0"/>
              <a:t>At POB of RP or at their office (desk audit)</a:t>
            </a:r>
          </a:p>
          <a:p>
            <a:r>
              <a:rPr lang="en-IN" dirty="0"/>
              <a:t>Prior notice of 15 days (</a:t>
            </a:r>
            <a:r>
              <a:rPr lang="en-IN" dirty="0" err="1"/>
              <a:t>atleast</a:t>
            </a:r>
            <a:r>
              <a:rPr lang="en-IN" dirty="0"/>
              <a:t>) before audit is conducted</a:t>
            </a:r>
          </a:p>
          <a:p>
            <a:r>
              <a:rPr lang="en-IN" dirty="0"/>
              <a:t>To be completed within 3 months from commencement</a:t>
            </a:r>
          </a:p>
          <a:p>
            <a:r>
              <a:rPr lang="en-IN" dirty="0"/>
              <a:t>Date of “commencement of audit” – refer explanation to Sec 65</a:t>
            </a:r>
          </a:p>
          <a:p>
            <a:r>
              <a:rPr lang="en-IN" dirty="0"/>
              <a:t>Extension of 6 months by the Commissioner</a:t>
            </a:r>
          </a:p>
          <a:p>
            <a:endParaRPr lang="en-IN" dirty="0"/>
          </a:p>
          <a:p>
            <a:endParaRPr lang="en-IN" dirty="0"/>
          </a:p>
          <a:p>
            <a:endParaRPr lang="en-IN" dirty="0"/>
          </a:p>
          <a:p>
            <a:endParaRPr lang="en-IN" dirty="0"/>
          </a:p>
          <a:p>
            <a:endParaRPr lang="en-IN" dirty="0"/>
          </a:p>
          <a:p>
            <a:endParaRPr lang="en-IN" dirty="0"/>
          </a:p>
        </p:txBody>
      </p:sp>
      <p:sp>
        <p:nvSpPr>
          <p:cNvPr id="4" name="Footer Placeholder 3">
            <a:extLst>
              <a:ext uri="{FF2B5EF4-FFF2-40B4-BE49-F238E27FC236}">
                <a16:creationId xmlns:a16="http://schemas.microsoft.com/office/drawing/2014/main" id="{EEC010C7-0B40-A8FA-5EDD-E2A0E6C38DC5}"/>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390501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621C-A9C8-35A8-1107-27ED2587BDE2}"/>
              </a:ext>
            </a:extLst>
          </p:cNvPr>
          <p:cNvSpPr>
            <a:spLocks noGrp="1"/>
          </p:cNvSpPr>
          <p:nvPr>
            <p:ph type="title"/>
          </p:nvPr>
        </p:nvSpPr>
        <p:spPr/>
        <p:txBody>
          <a:bodyPr/>
          <a:lstStyle/>
          <a:p>
            <a:r>
              <a:rPr lang="en-US" dirty="0"/>
              <a:t>Section 65. Audit by tax authorities</a:t>
            </a:r>
            <a:endParaRPr lang="en-IN" dirty="0"/>
          </a:p>
        </p:txBody>
      </p:sp>
      <p:sp>
        <p:nvSpPr>
          <p:cNvPr id="3" name="Content Placeholder 2">
            <a:extLst>
              <a:ext uri="{FF2B5EF4-FFF2-40B4-BE49-F238E27FC236}">
                <a16:creationId xmlns:a16="http://schemas.microsoft.com/office/drawing/2014/main" id="{B0105471-9404-FB4F-80B3-4E5A411E04DE}"/>
              </a:ext>
            </a:extLst>
          </p:cNvPr>
          <p:cNvSpPr>
            <a:spLocks noGrp="1"/>
          </p:cNvSpPr>
          <p:nvPr>
            <p:ph idx="1"/>
          </p:nvPr>
        </p:nvSpPr>
        <p:spPr/>
        <p:txBody>
          <a:bodyPr/>
          <a:lstStyle/>
          <a:p>
            <a:r>
              <a:rPr lang="en-IN" dirty="0"/>
              <a:t>Duties of taxpayer:</a:t>
            </a:r>
          </a:p>
          <a:p>
            <a:pPr lvl="1"/>
            <a:r>
              <a:rPr lang="en-IN" dirty="0"/>
              <a:t>Provide facility to verify BOA &amp; other docs</a:t>
            </a:r>
          </a:p>
          <a:p>
            <a:pPr lvl="1"/>
            <a:r>
              <a:rPr lang="en-IN" b="1" dirty="0"/>
              <a:t>Provide other assistance as required</a:t>
            </a:r>
          </a:p>
          <a:p>
            <a:r>
              <a:rPr lang="en-IN" dirty="0"/>
              <a:t>Findings of audit to be informed within 30 days of conclusion of audit</a:t>
            </a:r>
          </a:p>
          <a:p>
            <a:r>
              <a:rPr lang="en-IN" dirty="0"/>
              <a:t>Actions may be initiated under Sec 73 / 74 of the Act on the basis of audit results</a:t>
            </a:r>
          </a:p>
          <a:p>
            <a:endParaRPr lang="en-IN" dirty="0"/>
          </a:p>
          <a:p>
            <a:endParaRPr lang="en-IN" b="1" dirty="0"/>
          </a:p>
          <a:p>
            <a:pPr lvl="1"/>
            <a:endParaRPr lang="en-IN" dirty="0"/>
          </a:p>
          <a:p>
            <a:pPr lvl="1"/>
            <a:endParaRPr lang="en-IN" dirty="0"/>
          </a:p>
        </p:txBody>
      </p:sp>
      <p:sp>
        <p:nvSpPr>
          <p:cNvPr id="4" name="Footer Placeholder 3">
            <a:extLst>
              <a:ext uri="{FF2B5EF4-FFF2-40B4-BE49-F238E27FC236}">
                <a16:creationId xmlns:a16="http://schemas.microsoft.com/office/drawing/2014/main" id="{7602BC2E-4426-6F38-BEF3-CD91C8771B71}"/>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1738828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0A90-A7A1-DE01-4BFA-2234008996D5}"/>
              </a:ext>
            </a:extLst>
          </p:cNvPr>
          <p:cNvSpPr>
            <a:spLocks noGrp="1"/>
          </p:cNvSpPr>
          <p:nvPr>
            <p:ph type="title"/>
          </p:nvPr>
        </p:nvSpPr>
        <p:spPr/>
        <p:txBody>
          <a:bodyPr>
            <a:normAutofit/>
          </a:bodyPr>
          <a:lstStyle/>
          <a:p>
            <a:r>
              <a:rPr lang="en-US" dirty="0"/>
              <a:t>Section 71. Access to business premises.</a:t>
            </a:r>
            <a:endParaRPr lang="en-IN" dirty="0"/>
          </a:p>
        </p:txBody>
      </p:sp>
      <p:sp>
        <p:nvSpPr>
          <p:cNvPr id="3" name="Content Placeholder 2">
            <a:extLst>
              <a:ext uri="{FF2B5EF4-FFF2-40B4-BE49-F238E27FC236}">
                <a16:creationId xmlns:a16="http://schemas.microsoft.com/office/drawing/2014/main" id="{18905FC1-9B5C-E2D9-087D-9DCFFA25ED3B}"/>
              </a:ext>
            </a:extLst>
          </p:cNvPr>
          <p:cNvSpPr>
            <a:spLocks noGrp="1"/>
          </p:cNvSpPr>
          <p:nvPr>
            <p:ph idx="1"/>
          </p:nvPr>
        </p:nvSpPr>
        <p:spPr/>
        <p:txBody>
          <a:bodyPr>
            <a:normAutofit fontScale="70000" lnSpcReduction="20000"/>
          </a:bodyPr>
          <a:lstStyle/>
          <a:p>
            <a:pPr algn="just"/>
            <a:r>
              <a:rPr lang="en-US" dirty="0"/>
              <a:t>(1) Any officer under this Act, </a:t>
            </a:r>
            <a:r>
              <a:rPr lang="en-US" dirty="0" err="1"/>
              <a:t>authorised</a:t>
            </a:r>
            <a:r>
              <a:rPr lang="en-US" dirty="0"/>
              <a:t> by the proper officer not below the rank of Joint Commissioner, shall have access to any place of business of a registered person to inspect books of account, documents, computers, computer programs, computer software whether installed in a computer or otherwise and such other things as he may require and which may be available at such place, for the purposes of carrying out any audit, scrutiny, verification and checks as may be necessary to safeguard the interest of revenue.</a:t>
            </a:r>
          </a:p>
          <a:p>
            <a:pPr algn="just"/>
            <a:r>
              <a:rPr lang="en-US" dirty="0"/>
              <a:t>(2) Every person in charge of place referred to in sub-section (1) shall, on demand, make available to the officer </a:t>
            </a:r>
            <a:r>
              <a:rPr lang="en-US" dirty="0" err="1"/>
              <a:t>authorised</a:t>
            </a:r>
            <a:r>
              <a:rPr lang="en-US" dirty="0"/>
              <a:t> under sub-section (1) or the audit party deputed by the proper officer or a cost accountant or chartered accountant nominated under section 66—</a:t>
            </a:r>
          </a:p>
          <a:p>
            <a:pPr algn="just"/>
            <a:r>
              <a:rPr lang="en-US" dirty="0"/>
              <a:t>(</a:t>
            </a:r>
            <a:r>
              <a:rPr lang="en-US" dirty="0" err="1"/>
              <a:t>i</a:t>
            </a:r>
            <a:r>
              <a:rPr lang="en-US" dirty="0"/>
              <a:t>) such records as prepared or maintained by the registered person and declared to the proper officer in such manner as may be prescribed;</a:t>
            </a:r>
          </a:p>
          <a:p>
            <a:pPr algn="just"/>
            <a:r>
              <a:rPr lang="en-US" dirty="0"/>
              <a:t>(ii) trial balance or its equivalent;</a:t>
            </a:r>
          </a:p>
          <a:p>
            <a:pPr algn="just"/>
            <a:r>
              <a:rPr lang="en-US" dirty="0"/>
              <a:t>(iii) statements of annual financial accounts, duly audited, wherever required;</a:t>
            </a:r>
          </a:p>
          <a:p>
            <a:pPr algn="just"/>
            <a:r>
              <a:rPr lang="en-US" dirty="0"/>
              <a:t>(iv) cost audit report, if any, under section 148 of the Companies Act, 2013;</a:t>
            </a:r>
          </a:p>
          <a:p>
            <a:pPr algn="just"/>
            <a:r>
              <a:rPr lang="en-US" dirty="0"/>
              <a:t>(v) the income-tax audit report, if any, under section 44AB of the Income-tax Act, 1961; and</a:t>
            </a:r>
          </a:p>
          <a:p>
            <a:pPr algn="just"/>
            <a:r>
              <a:rPr lang="en-US" dirty="0"/>
              <a:t>(vi) any other relevant record,</a:t>
            </a:r>
          </a:p>
          <a:p>
            <a:pPr marL="0" indent="0" algn="just">
              <a:buNone/>
            </a:pPr>
            <a:r>
              <a:rPr lang="en-US" dirty="0"/>
              <a:t>for the scrutiny by the officer or audit party or the chartered accountant or cost accountant within a period not exceeding fifteen working days from the day when such demand is made, or such further period as may be allowed by the said officer or the audit party or the chartered accountant or cost accountant.</a:t>
            </a:r>
            <a:endParaRPr lang="en-IN" dirty="0"/>
          </a:p>
        </p:txBody>
      </p:sp>
      <p:sp>
        <p:nvSpPr>
          <p:cNvPr id="4" name="Footer Placeholder 3">
            <a:extLst>
              <a:ext uri="{FF2B5EF4-FFF2-40B4-BE49-F238E27FC236}">
                <a16:creationId xmlns:a16="http://schemas.microsoft.com/office/drawing/2014/main" id="{299ECE8C-DA7A-A5F1-051C-2AE71086CA15}"/>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217643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2A497-988F-CA47-8565-6985259A8E83}"/>
              </a:ext>
            </a:extLst>
          </p:cNvPr>
          <p:cNvSpPr>
            <a:spLocks noGrp="1"/>
          </p:cNvSpPr>
          <p:nvPr>
            <p:ph type="title"/>
          </p:nvPr>
        </p:nvSpPr>
        <p:spPr/>
        <p:txBody>
          <a:bodyPr/>
          <a:lstStyle/>
          <a:p>
            <a:r>
              <a:rPr lang="en-IN" dirty="0"/>
              <a:t>Rule 101. Audit.-</a:t>
            </a:r>
          </a:p>
        </p:txBody>
      </p:sp>
      <p:sp>
        <p:nvSpPr>
          <p:cNvPr id="3" name="Content Placeholder 2">
            <a:extLst>
              <a:ext uri="{FF2B5EF4-FFF2-40B4-BE49-F238E27FC236}">
                <a16:creationId xmlns:a16="http://schemas.microsoft.com/office/drawing/2014/main" id="{2A5E5C31-9DBF-619D-C32A-499F1199C444}"/>
              </a:ext>
            </a:extLst>
          </p:cNvPr>
          <p:cNvSpPr>
            <a:spLocks noGrp="1"/>
          </p:cNvSpPr>
          <p:nvPr>
            <p:ph idx="1"/>
          </p:nvPr>
        </p:nvSpPr>
        <p:spPr/>
        <p:txBody>
          <a:bodyPr>
            <a:normAutofit lnSpcReduction="10000"/>
          </a:bodyPr>
          <a:lstStyle/>
          <a:p>
            <a:pPr algn="just"/>
            <a:r>
              <a:rPr lang="en-US" dirty="0"/>
              <a:t>(1) The period of audit to be conducted under sub-section (1) of section 65</a:t>
            </a:r>
          </a:p>
          <a:p>
            <a:pPr algn="just"/>
            <a:r>
              <a:rPr lang="en-US" dirty="0"/>
              <a:t>shall be a financial year [or part thereof] or multiples thereof.</a:t>
            </a:r>
          </a:p>
          <a:p>
            <a:pPr algn="just"/>
            <a:r>
              <a:rPr lang="en-US" dirty="0"/>
              <a:t>(2) Where it is decided to undertake the audit of a registered person in accordance with the provisions of section 65 , the proper officer shall issue a notice in FORM GST ADT-01 in accordance with the provisions of sub-section (3) of the said section.</a:t>
            </a:r>
          </a:p>
          <a:p>
            <a:pPr algn="just"/>
            <a:r>
              <a:rPr lang="en-US" dirty="0"/>
              <a:t>(3) The proper officer </a:t>
            </a:r>
            <a:r>
              <a:rPr lang="en-US" dirty="0" err="1"/>
              <a:t>authorised</a:t>
            </a:r>
            <a:r>
              <a:rPr lang="en-US" dirty="0"/>
              <a:t> to conduct audit of the records and the books of account of the registered person shall, with the assistance of the team of officers and officials accompanying him, verify the documents on the basis of which the books of account are maintained and the returns and statements furnished under the provisions of the Act and the rules made there under, the correctness of the turnover, exemptions and deductions claimed, the rate of tax applied in respect of the supply of goods or services or both, the input tax credit availed and </a:t>
            </a:r>
            <a:r>
              <a:rPr lang="en-US" dirty="0" err="1"/>
              <a:t>utilised</a:t>
            </a:r>
            <a:r>
              <a:rPr lang="en-US" dirty="0"/>
              <a:t>, refund claimed, and other relevant issues and record the observations in his audit notes.</a:t>
            </a:r>
            <a:endParaRPr lang="en-IN" dirty="0"/>
          </a:p>
        </p:txBody>
      </p:sp>
      <p:sp>
        <p:nvSpPr>
          <p:cNvPr id="4" name="Footer Placeholder 3">
            <a:extLst>
              <a:ext uri="{FF2B5EF4-FFF2-40B4-BE49-F238E27FC236}">
                <a16:creationId xmlns:a16="http://schemas.microsoft.com/office/drawing/2014/main" id="{0835EB6E-2BC1-3622-7B89-B11BD48E76DB}"/>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1840383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A964D-9D30-7605-DFBB-A5CFC879B524}"/>
              </a:ext>
            </a:extLst>
          </p:cNvPr>
          <p:cNvSpPr>
            <a:spLocks noGrp="1"/>
          </p:cNvSpPr>
          <p:nvPr>
            <p:ph type="title"/>
          </p:nvPr>
        </p:nvSpPr>
        <p:spPr/>
        <p:txBody>
          <a:bodyPr/>
          <a:lstStyle/>
          <a:p>
            <a:r>
              <a:rPr lang="en-IN" dirty="0"/>
              <a:t>Rule 101. Audit.-</a:t>
            </a:r>
          </a:p>
        </p:txBody>
      </p:sp>
      <p:sp>
        <p:nvSpPr>
          <p:cNvPr id="3" name="Content Placeholder 2">
            <a:extLst>
              <a:ext uri="{FF2B5EF4-FFF2-40B4-BE49-F238E27FC236}">
                <a16:creationId xmlns:a16="http://schemas.microsoft.com/office/drawing/2014/main" id="{6467AF6A-EBCE-6EAD-FCFE-85698F0025C4}"/>
              </a:ext>
            </a:extLst>
          </p:cNvPr>
          <p:cNvSpPr>
            <a:spLocks noGrp="1"/>
          </p:cNvSpPr>
          <p:nvPr>
            <p:ph idx="1"/>
          </p:nvPr>
        </p:nvSpPr>
        <p:spPr/>
        <p:txBody>
          <a:bodyPr/>
          <a:lstStyle/>
          <a:p>
            <a:pPr algn="just"/>
            <a:r>
              <a:rPr lang="en-US" dirty="0"/>
              <a:t>(4) The proper officer may inform the registered person of the discrepancies noticed, if any, as observed in the audit and the said person may file his reply and the proper officer shall </a:t>
            </a:r>
            <a:r>
              <a:rPr lang="en-US" dirty="0" err="1"/>
              <a:t>finalise</a:t>
            </a:r>
            <a:r>
              <a:rPr lang="en-US" dirty="0"/>
              <a:t> the findings of the audit after due consideration of the reply furnished.</a:t>
            </a:r>
          </a:p>
          <a:p>
            <a:pPr algn="just"/>
            <a:r>
              <a:rPr lang="en-US" dirty="0"/>
              <a:t>(5) On conclusion of the audit, the proper officer shall inform the findings of audit to the registered person in accordance with the provisions of sub-section (6) of section 65 in FORMGST ADT-02</a:t>
            </a:r>
            <a:r>
              <a:rPr lang="en-IN" dirty="0"/>
              <a:t>.</a:t>
            </a:r>
            <a:endParaRPr lang="en-US" dirty="0"/>
          </a:p>
        </p:txBody>
      </p:sp>
      <p:sp>
        <p:nvSpPr>
          <p:cNvPr id="4" name="Footer Placeholder 3">
            <a:extLst>
              <a:ext uri="{FF2B5EF4-FFF2-40B4-BE49-F238E27FC236}">
                <a16:creationId xmlns:a16="http://schemas.microsoft.com/office/drawing/2014/main" id="{3C68B065-7993-FA37-3227-0B59A531313A}"/>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716947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6E104-9D69-ED72-62C4-02FF8254A18D}"/>
              </a:ext>
            </a:extLst>
          </p:cNvPr>
          <p:cNvSpPr>
            <a:spLocks noGrp="1"/>
          </p:cNvSpPr>
          <p:nvPr>
            <p:ph type="title"/>
          </p:nvPr>
        </p:nvSpPr>
        <p:spPr/>
        <p:txBody>
          <a:bodyPr/>
          <a:lstStyle/>
          <a:p>
            <a:r>
              <a:rPr lang="en-IN" dirty="0"/>
              <a:t>Sample Risk parameters for selection of cases for audit</a:t>
            </a:r>
          </a:p>
        </p:txBody>
      </p:sp>
      <p:sp>
        <p:nvSpPr>
          <p:cNvPr id="3" name="Content Placeholder 2">
            <a:extLst>
              <a:ext uri="{FF2B5EF4-FFF2-40B4-BE49-F238E27FC236}">
                <a16:creationId xmlns:a16="http://schemas.microsoft.com/office/drawing/2014/main" id="{D71530C1-E3D2-E61A-6477-C3744C11DED0}"/>
              </a:ext>
            </a:extLst>
          </p:cNvPr>
          <p:cNvSpPr>
            <a:spLocks noGrp="1"/>
          </p:cNvSpPr>
          <p:nvPr>
            <p:ph idx="1"/>
          </p:nvPr>
        </p:nvSpPr>
        <p:spPr/>
        <p:txBody>
          <a:bodyPr>
            <a:normAutofit fontScale="92500" lnSpcReduction="10000"/>
          </a:bodyPr>
          <a:lstStyle/>
          <a:p>
            <a:pPr algn="just"/>
            <a:r>
              <a:rPr lang="en-US" dirty="0"/>
              <a:t>Volume of the Taxpayer’s turnover/net profit,</a:t>
            </a:r>
          </a:p>
          <a:p>
            <a:pPr algn="just"/>
            <a:r>
              <a:rPr lang="en-US" dirty="0"/>
              <a:t>If any changes happened in the Taxpayer’s turnover/net profit for the previous years,</a:t>
            </a:r>
          </a:p>
          <a:p>
            <a:pPr algn="just"/>
            <a:r>
              <a:rPr lang="en-US" dirty="0"/>
              <a:t>Volume of Exemptions claimed by the taxpayer’s year wise,</a:t>
            </a:r>
          </a:p>
          <a:p>
            <a:pPr algn="just"/>
            <a:r>
              <a:rPr lang="en-US" dirty="0"/>
              <a:t>Higher incidence of supplies without issuance of E-Way Bills</a:t>
            </a:r>
          </a:p>
          <a:p>
            <a:pPr algn="just"/>
            <a:r>
              <a:rPr lang="en-US" dirty="0"/>
              <a:t>Taxpayer who does not file periodical return but issues E-Way Bills and inconsistency in the data declared in GSTR-1 and E-way Bills generated,</a:t>
            </a:r>
          </a:p>
          <a:p>
            <a:pPr algn="just"/>
            <a:r>
              <a:rPr lang="en-US" dirty="0"/>
              <a:t>Financial ratio analysis and if any major variations observations , </a:t>
            </a:r>
          </a:p>
          <a:p>
            <a:pPr algn="just"/>
            <a:r>
              <a:rPr lang="en-US" dirty="0"/>
              <a:t>Volume of Tax Refund claimed by the taxpayer’s year wise comparison and if any variations observations, </a:t>
            </a:r>
          </a:p>
          <a:p>
            <a:pPr algn="just"/>
            <a:r>
              <a:rPr lang="en-US" dirty="0"/>
              <a:t>Multitude of the taxpayer’s legal relationships with other entities, </a:t>
            </a:r>
          </a:p>
          <a:p>
            <a:pPr algn="just"/>
            <a:r>
              <a:rPr lang="en-US" dirty="0"/>
              <a:t>Taxpayer has multiple branches,</a:t>
            </a:r>
          </a:p>
          <a:p>
            <a:pPr algn="just"/>
            <a:endParaRPr lang="en-US" dirty="0"/>
          </a:p>
        </p:txBody>
      </p:sp>
      <p:sp>
        <p:nvSpPr>
          <p:cNvPr id="4" name="Footer Placeholder 3">
            <a:extLst>
              <a:ext uri="{FF2B5EF4-FFF2-40B4-BE49-F238E27FC236}">
                <a16:creationId xmlns:a16="http://schemas.microsoft.com/office/drawing/2014/main" id="{662EEB42-E155-33C8-2B0D-E015BE5CB091}"/>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1008432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D82B-3B53-F7F8-3B49-0B6833C8200B}"/>
              </a:ext>
            </a:extLst>
          </p:cNvPr>
          <p:cNvSpPr>
            <a:spLocks noGrp="1"/>
          </p:cNvSpPr>
          <p:nvPr>
            <p:ph type="title"/>
          </p:nvPr>
        </p:nvSpPr>
        <p:spPr/>
        <p:txBody>
          <a:bodyPr/>
          <a:lstStyle/>
          <a:p>
            <a:r>
              <a:rPr lang="en-IN" dirty="0"/>
              <a:t>Sample Risk parameters for selection of cases for audit</a:t>
            </a:r>
          </a:p>
        </p:txBody>
      </p:sp>
      <p:sp>
        <p:nvSpPr>
          <p:cNvPr id="3" name="Content Placeholder 2">
            <a:extLst>
              <a:ext uri="{FF2B5EF4-FFF2-40B4-BE49-F238E27FC236}">
                <a16:creationId xmlns:a16="http://schemas.microsoft.com/office/drawing/2014/main" id="{D2D5B3A5-6D03-631B-D20A-9B548EB93DDE}"/>
              </a:ext>
            </a:extLst>
          </p:cNvPr>
          <p:cNvSpPr>
            <a:spLocks noGrp="1"/>
          </p:cNvSpPr>
          <p:nvPr>
            <p:ph idx="1"/>
          </p:nvPr>
        </p:nvSpPr>
        <p:spPr/>
        <p:txBody>
          <a:bodyPr>
            <a:normAutofit fontScale="85000" lnSpcReduction="10000"/>
          </a:bodyPr>
          <a:lstStyle/>
          <a:p>
            <a:r>
              <a:rPr lang="en-US" dirty="0"/>
              <a:t>Taxpayer who has requested waiver or is bankrupt, </a:t>
            </a:r>
          </a:p>
          <a:p>
            <a:r>
              <a:rPr lang="en-US" dirty="0"/>
              <a:t>Taxpayer categorized as High Risk, </a:t>
            </a:r>
          </a:p>
          <a:p>
            <a:r>
              <a:rPr lang="en-US" dirty="0"/>
              <a:t>Taxpayer’s return was previously investigated for evasion, </a:t>
            </a:r>
          </a:p>
          <a:p>
            <a:r>
              <a:rPr lang="en-US" dirty="0"/>
              <a:t>Taxpayer who has not been audited in the pre-GST era for a long period i.e. 4 to 5 years under VAT or Service Tax, </a:t>
            </a:r>
          </a:p>
          <a:p>
            <a:r>
              <a:rPr lang="en-US" dirty="0"/>
              <a:t>Any specific information received from other Government authorities i.e. Income Tax, ROC,RBI, Local tax authorities or any written compliant received from the person.</a:t>
            </a:r>
          </a:p>
          <a:p>
            <a:r>
              <a:rPr lang="en-US" dirty="0"/>
              <a:t>Difference in the turnover as declared in Form GSTR-1 and GSTR-3B returns for continuous period,</a:t>
            </a:r>
          </a:p>
          <a:p>
            <a:r>
              <a:rPr lang="en-US" dirty="0"/>
              <a:t>Difference in ITC availed and utilized as per GSTR-3B and ITC available as per GSTR-2A, </a:t>
            </a:r>
          </a:p>
          <a:p>
            <a:r>
              <a:rPr lang="en-US" dirty="0"/>
              <a:t>Wrong classification of goods or services provide, effecting wrong levy of tax, </a:t>
            </a:r>
          </a:p>
          <a:p>
            <a:r>
              <a:rPr lang="en-US" dirty="0"/>
              <a:t>Mismatch in the details of Export reported under GSTR-1 and information lodged on ICEGATE,</a:t>
            </a:r>
          </a:p>
        </p:txBody>
      </p:sp>
      <p:sp>
        <p:nvSpPr>
          <p:cNvPr id="4" name="Footer Placeholder 3">
            <a:extLst>
              <a:ext uri="{FF2B5EF4-FFF2-40B4-BE49-F238E27FC236}">
                <a16:creationId xmlns:a16="http://schemas.microsoft.com/office/drawing/2014/main" id="{A7742AB5-158E-F2D4-BD34-D8EC092DC0D0}"/>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196731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B8F42-D909-FED8-761E-11512160AA65}"/>
              </a:ext>
            </a:extLst>
          </p:cNvPr>
          <p:cNvSpPr>
            <a:spLocks noGrp="1"/>
          </p:cNvSpPr>
          <p:nvPr>
            <p:ph type="title"/>
          </p:nvPr>
        </p:nvSpPr>
        <p:spPr/>
        <p:txBody>
          <a:bodyPr>
            <a:normAutofit/>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048769D3-FD62-91E2-2006-46AC2871AD37}"/>
              </a:ext>
            </a:extLst>
          </p:cNvPr>
          <p:cNvSpPr>
            <a:spLocks noGrp="1"/>
          </p:cNvSpPr>
          <p:nvPr>
            <p:ph idx="1"/>
          </p:nvPr>
        </p:nvSpPr>
        <p:spPr/>
        <p:txBody>
          <a:bodyPr>
            <a:normAutofit/>
          </a:bodyPr>
          <a:lstStyle/>
          <a:p>
            <a:pPr algn="just"/>
            <a:r>
              <a:rPr lang="en-US" dirty="0"/>
              <a:t>(</a:t>
            </a:r>
            <a:r>
              <a:rPr lang="en-US" dirty="0" err="1"/>
              <a:t>i</a:t>
            </a:r>
            <a:r>
              <a:rPr lang="en-US" dirty="0"/>
              <a:t>) Books of accounts as per Section 35 of the CGST Act read with Rule 56 Prescribes Accounts and record requirements for a registered person, </a:t>
            </a:r>
          </a:p>
          <a:p>
            <a:pPr algn="just"/>
            <a:r>
              <a:rPr lang="en-US" dirty="0"/>
              <a:t>(ii) Tax Invoices, Bill of Supply, Delivery Challans, Credit Notes, Debit Notes, receipt Vouchers, payment vouchers and refund etc.,</a:t>
            </a:r>
          </a:p>
          <a:p>
            <a:pPr algn="just"/>
            <a:r>
              <a:rPr lang="en-US" dirty="0"/>
              <a:t>(iii) If the taxpayer is having multiple branches, stock transfers amongst branches must also be reconciled. Stock Register reflecting opening balance, receipts, supply and goods lost, stole Destroyed and the closing stock, </a:t>
            </a:r>
          </a:p>
          <a:p>
            <a:pPr algn="just"/>
            <a:r>
              <a:rPr lang="en-US" dirty="0"/>
              <a:t>(iv) If the taxpayer is a manufacturer, production records including break up of raw Materials, finished goods, scrap, etc., </a:t>
            </a:r>
          </a:p>
          <a:p>
            <a:pPr algn="just"/>
            <a:r>
              <a:rPr lang="en-US" dirty="0"/>
              <a:t>(v) Details of Advances received and paid during the audit period,</a:t>
            </a:r>
          </a:p>
        </p:txBody>
      </p:sp>
      <p:sp>
        <p:nvSpPr>
          <p:cNvPr id="4" name="Footer Placeholder 3">
            <a:extLst>
              <a:ext uri="{FF2B5EF4-FFF2-40B4-BE49-F238E27FC236}">
                <a16:creationId xmlns:a16="http://schemas.microsoft.com/office/drawing/2014/main" id="{134C840F-FA3A-E53A-6F73-402E529705C3}"/>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486470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D5AAB-BAB8-55EB-AD22-F1677444A9C5}"/>
              </a:ext>
            </a:extLst>
          </p:cNvPr>
          <p:cNvSpPr>
            <a:spLocks noGrp="1"/>
          </p:cNvSpPr>
          <p:nvPr>
            <p:ph type="title"/>
          </p:nvPr>
        </p:nvSpPr>
        <p:spPr/>
        <p:txBody>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88127D12-F928-9E29-AE55-5BAF57E6B476}"/>
              </a:ext>
            </a:extLst>
          </p:cNvPr>
          <p:cNvSpPr>
            <a:spLocks noGrp="1"/>
          </p:cNvSpPr>
          <p:nvPr>
            <p:ph idx="1"/>
          </p:nvPr>
        </p:nvSpPr>
        <p:spPr/>
        <p:txBody>
          <a:bodyPr>
            <a:normAutofit fontScale="92500" lnSpcReduction="10000"/>
          </a:bodyPr>
          <a:lstStyle/>
          <a:p>
            <a:pPr algn="just"/>
            <a:r>
              <a:rPr lang="en-US" dirty="0"/>
              <a:t>(vi) Records pertaining to Input Tax Credit availed and utilized like if the taxpayer claimed extra ITC , he will have  to pay interest @24% on the excess tax amount ,the auditor would need to reconcile that businessman does  not claim excess Input Tax Credit. Input Tax Credit should be reversed for non-payment within 180 days and this should be checked by the auditor,</a:t>
            </a:r>
          </a:p>
          <a:p>
            <a:pPr algn="just"/>
            <a:r>
              <a:rPr lang="en-US" dirty="0"/>
              <a:t>(vii) If the taxpayer has maintained electronic records, log of all the entries modified or Deleted etc., </a:t>
            </a:r>
          </a:p>
          <a:p>
            <a:pPr algn="just"/>
            <a:r>
              <a:rPr lang="en-US" dirty="0"/>
              <a:t>(viii).If the taxpayer is a Job worker, Job work register etc., Was there any good which was sent on approval basis and it’s exceeding the time limit of 6 months and not offered to tax? If  yes, then add that amount in turnover and increase the tax liability </a:t>
            </a:r>
          </a:p>
          <a:p>
            <a:pPr algn="just"/>
            <a:r>
              <a:rPr lang="en-US" dirty="0"/>
              <a:t>(ix) Details of E-Way Bills register as per GSTN data, </a:t>
            </a:r>
          </a:p>
          <a:p>
            <a:pPr algn="just"/>
            <a:r>
              <a:rPr lang="en-US" dirty="0"/>
              <a:t>(x) Copies of GST Returns like GSTR-1, GSTR-2A,GSTR-2B, GSTR-3B, GSTR-4,GSTR 5,GSTR-5A, GSTR-6, GSTR 9/9C, GSTR-10, ITC-01, ITC-05, ITC-05A and  RFD-01  and copies of tax payment challan etc., for the audit periods.</a:t>
            </a:r>
          </a:p>
        </p:txBody>
      </p:sp>
      <p:sp>
        <p:nvSpPr>
          <p:cNvPr id="4" name="Footer Placeholder 3">
            <a:extLst>
              <a:ext uri="{FF2B5EF4-FFF2-40B4-BE49-F238E27FC236}">
                <a16:creationId xmlns:a16="http://schemas.microsoft.com/office/drawing/2014/main" id="{13EC2E52-2B18-D039-8EEF-8F6AAA1C4BBD}"/>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375999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BF947-A4E2-E3BF-A91C-FF4CDEF7BDD2}"/>
              </a:ext>
            </a:extLst>
          </p:cNvPr>
          <p:cNvSpPr>
            <a:spLocks noGrp="1"/>
          </p:cNvSpPr>
          <p:nvPr>
            <p:ph type="title"/>
          </p:nvPr>
        </p:nvSpPr>
        <p:spPr/>
        <p:txBody>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AC063E87-3BB6-3C64-2DB1-3EA4A6410AE8}"/>
              </a:ext>
            </a:extLst>
          </p:cNvPr>
          <p:cNvSpPr>
            <a:spLocks noGrp="1"/>
          </p:cNvSpPr>
          <p:nvPr>
            <p:ph idx="1"/>
          </p:nvPr>
        </p:nvSpPr>
        <p:spPr/>
        <p:txBody>
          <a:bodyPr>
            <a:normAutofit/>
          </a:bodyPr>
          <a:lstStyle/>
          <a:p>
            <a:pPr algn="just"/>
            <a:r>
              <a:rPr lang="en-US" dirty="0"/>
              <a:t>(xi) Audited financial Statements including Audit Report etc., for the audit periods,</a:t>
            </a:r>
          </a:p>
          <a:p>
            <a:pPr algn="just"/>
            <a:r>
              <a:rPr lang="en-US" dirty="0"/>
              <a:t>(xii) Copy of Income Tax Return(filed) for the audit periods, </a:t>
            </a:r>
          </a:p>
          <a:p>
            <a:pPr algn="just"/>
            <a:r>
              <a:rPr lang="en-US" dirty="0"/>
              <a:t>(xiii) Copy of Form 26AS provided by I.T. Department for the audit periods. </a:t>
            </a:r>
          </a:p>
          <a:p>
            <a:pPr algn="just"/>
            <a:r>
              <a:rPr lang="en-US" dirty="0"/>
              <a:t>(xiv) Copies of Inward and Outward Ledgers, </a:t>
            </a:r>
          </a:p>
          <a:p>
            <a:pPr algn="just"/>
            <a:r>
              <a:rPr lang="en-US" dirty="0"/>
              <a:t>(xv) Copy of the GST registration certificates of Principal Place of Business and branch  and other place of details whether incorporated or not, </a:t>
            </a:r>
          </a:p>
          <a:p>
            <a:pPr algn="just"/>
            <a:r>
              <a:rPr lang="en-US" dirty="0"/>
              <a:t>(xvi) Ledger of stock maintained at where house by the taxable person, </a:t>
            </a:r>
          </a:p>
          <a:p>
            <a:pPr algn="just"/>
            <a:r>
              <a:rPr lang="en-US" dirty="0"/>
              <a:t>(xvii) Copy and details of Trans-1, Trans-2 and 2A and Trans-3 etc., for the year  2017-18 along with stock register and copies of original invoice relating to ITC  claimed in Trans-1 for the period prior to July’2017 as per Sec.143 of CGST  Act,2017.</a:t>
            </a:r>
          </a:p>
        </p:txBody>
      </p:sp>
      <p:sp>
        <p:nvSpPr>
          <p:cNvPr id="4" name="Footer Placeholder 3">
            <a:extLst>
              <a:ext uri="{FF2B5EF4-FFF2-40B4-BE49-F238E27FC236}">
                <a16:creationId xmlns:a16="http://schemas.microsoft.com/office/drawing/2014/main" id="{89CE88A1-7EC1-019B-F26B-C43048394327}"/>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414732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DE752-C23E-E7D7-CB0E-41C17E9B4952}"/>
              </a:ext>
            </a:extLst>
          </p:cNvPr>
          <p:cNvSpPr>
            <a:spLocks noGrp="1"/>
          </p:cNvSpPr>
          <p:nvPr>
            <p:ph type="title"/>
          </p:nvPr>
        </p:nvSpPr>
        <p:spPr/>
        <p:txBody>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B9320163-01D2-C1D0-5CE0-C77FAAA8626D}"/>
              </a:ext>
            </a:extLst>
          </p:cNvPr>
          <p:cNvSpPr>
            <a:spLocks noGrp="1"/>
          </p:cNvSpPr>
          <p:nvPr>
            <p:ph idx="1"/>
          </p:nvPr>
        </p:nvSpPr>
        <p:spPr/>
        <p:txBody>
          <a:bodyPr/>
          <a:lstStyle/>
          <a:p>
            <a:pPr algn="just"/>
            <a:r>
              <a:rPr lang="en-US" b="1" dirty="0"/>
              <a:t>Director’s Report:</a:t>
            </a:r>
            <a:r>
              <a:rPr lang="en-US" dirty="0"/>
              <a:t> </a:t>
            </a:r>
          </a:p>
          <a:p>
            <a:pPr lvl="1" algn="just"/>
            <a:r>
              <a:rPr lang="en-US" dirty="0"/>
              <a:t>important happenings like fire and loss of material in the company, ‘</a:t>
            </a:r>
          </a:p>
          <a:p>
            <a:pPr lvl="1" algn="just"/>
            <a:r>
              <a:rPr lang="en-US" dirty="0"/>
              <a:t>details of new products launched, </a:t>
            </a:r>
          </a:p>
          <a:p>
            <a:pPr lvl="1" algn="just"/>
            <a:r>
              <a:rPr lang="en-US" dirty="0"/>
              <a:t>change in the marketing pattern etc. reported in the report may be useful to the auditor.</a:t>
            </a:r>
          </a:p>
          <a:p>
            <a:pPr algn="just"/>
            <a:r>
              <a:rPr lang="en-US" b="1" dirty="0"/>
              <a:t>Auditor’s Report:</a:t>
            </a:r>
            <a:r>
              <a:rPr lang="en-US" dirty="0"/>
              <a:t> </a:t>
            </a:r>
          </a:p>
          <a:p>
            <a:pPr lvl="1" algn="just"/>
            <a:r>
              <a:rPr lang="en-US" dirty="0"/>
              <a:t>Auditor may report that </a:t>
            </a:r>
            <a:r>
              <a:rPr lang="en-US" b="1" dirty="0"/>
              <a:t>goods meant for outward supply, available in stock were not reconciled or provision for obsolete items have not been made during the year</a:t>
            </a:r>
          </a:p>
          <a:p>
            <a:pPr lvl="1" algn="just"/>
            <a:r>
              <a:rPr lang="en-US" dirty="0"/>
              <a:t>CARO - whether the fixed assets records have been maintained properly or whether physical verification of inward supplies and goods meant for outward supply was undertaken and whether any discrepancies were noticed on such verification or whether the company has maintained proper records for unserviceable or damaged goods.</a:t>
            </a:r>
          </a:p>
          <a:p>
            <a:pPr lvl="1" algn="just"/>
            <a:r>
              <a:rPr lang="en-US" dirty="0"/>
              <a:t>CARO also shows disputed tax liabilities separately for Customs, Income Tax, GST etc. Cases booked under Income Tax may be examined to find out any implication on GST.</a:t>
            </a:r>
          </a:p>
          <a:p>
            <a:pPr algn="just"/>
            <a:endParaRPr lang="en-US" dirty="0"/>
          </a:p>
          <a:p>
            <a:pPr algn="just"/>
            <a:endParaRPr lang="en-IN" dirty="0"/>
          </a:p>
        </p:txBody>
      </p:sp>
      <p:sp>
        <p:nvSpPr>
          <p:cNvPr id="4" name="Footer Placeholder 3">
            <a:extLst>
              <a:ext uri="{FF2B5EF4-FFF2-40B4-BE49-F238E27FC236}">
                <a16:creationId xmlns:a16="http://schemas.microsoft.com/office/drawing/2014/main" id="{9B106F8B-8CC6-2E8A-C781-CE5381E9F2D0}"/>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179137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3578-69C6-3413-4DBE-8E01839FA151}"/>
              </a:ext>
            </a:extLst>
          </p:cNvPr>
          <p:cNvSpPr>
            <a:spLocks noGrp="1"/>
          </p:cNvSpPr>
          <p:nvPr>
            <p:ph type="title"/>
          </p:nvPr>
        </p:nvSpPr>
        <p:spPr/>
        <p:txBody>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55141A81-1E90-2676-B3C9-6E359EB59D0D}"/>
              </a:ext>
            </a:extLst>
          </p:cNvPr>
          <p:cNvSpPr>
            <a:spLocks noGrp="1"/>
          </p:cNvSpPr>
          <p:nvPr>
            <p:ph idx="1"/>
          </p:nvPr>
        </p:nvSpPr>
        <p:spPr/>
        <p:txBody>
          <a:bodyPr/>
          <a:lstStyle/>
          <a:p>
            <a:pPr lvl="1"/>
            <a:r>
              <a:rPr lang="en-IN" b="1" dirty="0"/>
              <a:t>Profit &amp; Loss Account</a:t>
            </a:r>
          </a:p>
          <a:p>
            <a:pPr lvl="2"/>
            <a:r>
              <a:rPr lang="en-IN" dirty="0"/>
              <a:t>Scrutiny of supplies</a:t>
            </a:r>
          </a:p>
          <a:p>
            <a:pPr lvl="2"/>
            <a:r>
              <a:rPr lang="en-US" dirty="0"/>
              <a:t>Other incomes like scrap, insurance claims receipt, profit on sale of fixed assets, commission received, erection and commissioning, freight and insurance recovered etc.</a:t>
            </a:r>
          </a:p>
          <a:p>
            <a:pPr lvl="2"/>
            <a:r>
              <a:rPr lang="en-US" dirty="0"/>
              <a:t>value of inward supplies on which GST is payable under Reverse Charge - Section 9(3)</a:t>
            </a:r>
          </a:p>
          <a:p>
            <a:pPr lvl="1"/>
            <a:r>
              <a:rPr lang="en-US" b="1" dirty="0"/>
              <a:t>Balance Sheet</a:t>
            </a:r>
          </a:p>
          <a:p>
            <a:pPr lvl="2"/>
            <a:r>
              <a:rPr lang="en-US" dirty="0"/>
              <a:t>Study of schedule of Share Capital may reveal if the company is subsidiary company and in case the company is holding company, in that case, the name of subsidiary company will be disclosed in the Schedule of Investment. If there are supplies between holding company and subsidiary &amp; vice versa, valuation aspects needs to be examined in the light of CGST Rules.</a:t>
            </a:r>
          </a:p>
          <a:p>
            <a:pPr lvl="2"/>
            <a:r>
              <a:rPr lang="en-US" dirty="0"/>
              <a:t>additions and deductions to the fixed assets during the year. For the deductions made during the year, verification may be made as to whether appropriate GST has been paid.</a:t>
            </a:r>
            <a:endParaRPr lang="en-IN" dirty="0"/>
          </a:p>
        </p:txBody>
      </p:sp>
      <p:sp>
        <p:nvSpPr>
          <p:cNvPr id="4" name="Footer Placeholder 3">
            <a:extLst>
              <a:ext uri="{FF2B5EF4-FFF2-40B4-BE49-F238E27FC236}">
                <a16:creationId xmlns:a16="http://schemas.microsoft.com/office/drawing/2014/main" id="{D95A8734-92C7-4648-70FE-E296ADE592A3}"/>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058810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F1D4-9E37-8A84-0949-66E0FB80A707}"/>
              </a:ext>
            </a:extLst>
          </p:cNvPr>
          <p:cNvSpPr>
            <a:spLocks noGrp="1"/>
          </p:cNvSpPr>
          <p:nvPr>
            <p:ph type="title"/>
          </p:nvPr>
        </p:nvSpPr>
        <p:spPr/>
        <p:txBody>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5F00F35F-C4F3-E22E-B6F9-B12BA2E86ECF}"/>
              </a:ext>
            </a:extLst>
          </p:cNvPr>
          <p:cNvSpPr>
            <a:spLocks noGrp="1"/>
          </p:cNvSpPr>
          <p:nvPr>
            <p:ph idx="1"/>
          </p:nvPr>
        </p:nvSpPr>
        <p:spPr/>
        <p:txBody>
          <a:bodyPr>
            <a:normAutofit lnSpcReduction="10000"/>
          </a:bodyPr>
          <a:lstStyle/>
          <a:p>
            <a:pPr algn="just"/>
            <a:r>
              <a:rPr lang="en-IN" b="1" dirty="0"/>
              <a:t>Notes to the Accounts</a:t>
            </a:r>
          </a:p>
          <a:p>
            <a:pPr lvl="1" algn="just"/>
            <a:r>
              <a:rPr lang="en-US" dirty="0"/>
              <a:t>accounting policy in the areas like revenue recognition or determination of obsolete stock</a:t>
            </a:r>
          </a:p>
          <a:p>
            <a:pPr lvl="1" algn="just"/>
            <a:r>
              <a:rPr lang="en-US" dirty="0"/>
              <a:t>Cases of use of inputs for other purposes (not in the course of business or furtherance of business) may also be noticed from the study of such information. Adjustment for shortages, losses etc. may also be reported in the said information</a:t>
            </a:r>
          </a:p>
          <a:p>
            <a:pPr lvl="1" algn="just"/>
            <a:r>
              <a:rPr lang="en-US" dirty="0"/>
              <a:t>Related party transactions</a:t>
            </a:r>
          </a:p>
          <a:p>
            <a:pPr algn="just"/>
            <a:r>
              <a:rPr lang="en-IN" b="1" dirty="0"/>
              <a:t>Trial Balance</a:t>
            </a:r>
          </a:p>
          <a:p>
            <a:pPr lvl="1" algn="just"/>
            <a:r>
              <a:rPr lang="en-US" dirty="0"/>
              <a:t>Accounts which have a prima facie relevance for GST payment or </a:t>
            </a:r>
            <a:r>
              <a:rPr lang="en-US" dirty="0" err="1"/>
              <a:t>availment</a:t>
            </a:r>
            <a:r>
              <a:rPr lang="en-US" dirty="0"/>
              <a:t> of ITC</a:t>
            </a:r>
          </a:p>
          <a:p>
            <a:pPr lvl="1" algn="just"/>
            <a:r>
              <a:rPr lang="en-US" dirty="0"/>
              <a:t>Unusual ledger accounts like Loss of inputs or unusual income accounts may also be noticed in the Trial Balance</a:t>
            </a:r>
          </a:p>
          <a:p>
            <a:pPr lvl="1" algn="just"/>
            <a:r>
              <a:rPr lang="en-US" dirty="0"/>
              <a:t>Various income accounts (credit balances) available in the Trial Balance like Job Work Income Account, Erection and Commissioning Income Account, Commission Account, Recovery of Freight/Advertisement Charges Account Technical Consultation Income Account etc.</a:t>
            </a:r>
            <a:endParaRPr lang="en-IN" dirty="0"/>
          </a:p>
        </p:txBody>
      </p:sp>
      <p:sp>
        <p:nvSpPr>
          <p:cNvPr id="4" name="Footer Placeholder 3">
            <a:extLst>
              <a:ext uri="{FF2B5EF4-FFF2-40B4-BE49-F238E27FC236}">
                <a16:creationId xmlns:a16="http://schemas.microsoft.com/office/drawing/2014/main" id="{F682CB80-FDAC-829F-3F24-EE12626A19FD}"/>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623922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DAC08-9B78-1157-588B-5FB915030AA0}"/>
              </a:ext>
            </a:extLst>
          </p:cNvPr>
          <p:cNvSpPr>
            <a:spLocks noGrp="1"/>
          </p:cNvSpPr>
          <p:nvPr>
            <p:ph type="title"/>
          </p:nvPr>
        </p:nvSpPr>
        <p:spPr/>
        <p:txBody>
          <a:bodyPr/>
          <a:lstStyle/>
          <a:p>
            <a:r>
              <a:rPr lang="en-US" dirty="0"/>
              <a:t>Verification of records by audit team and audit notes:</a:t>
            </a:r>
            <a:endParaRPr lang="en-IN" dirty="0"/>
          </a:p>
        </p:txBody>
      </p:sp>
      <p:sp>
        <p:nvSpPr>
          <p:cNvPr id="3" name="Content Placeholder 2">
            <a:extLst>
              <a:ext uri="{FF2B5EF4-FFF2-40B4-BE49-F238E27FC236}">
                <a16:creationId xmlns:a16="http://schemas.microsoft.com/office/drawing/2014/main" id="{0740DB5F-B60D-701B-4497-FEE425F5B354}"/>
              </a:ext>
            </a:extLst>
          </p:cNvPr>
          <p:cNvSpPr>
            <a:spLocks noGrp="1"/>
          </p:cNvSpPr>
          <p:nvPr>
            <p:ph idx="1"/>
          </p:nvPr>
        </p:nvSpPr>
        <p:spPr/>
        <p:txBody>
          <a:bodyPr/>
          <a:lstStyle/>
          <a:p>
            <a:pPr algn="just"/>
            <a:r>
              <a:rPr lang="en-US" b="1" dirty="0"/>
              <a:t>Scrutiny of the Tax Audit Report</a:t>
            </a:r>
          </a:p>
          <a:p>
            <a:pPr lvl="1" algn="just"/>
            <a:r>
              <a:rPr lang="en-US" dirty="0"/>
              <a:t>Clause 18 of the Tax Audit Report provides information about amount of depreciation under Section 32 of the Income Tax Act, 1961 and that of ITC availed on capital goods.</a:t>
            </a:r>
          </a:p>
          <a:p>
            <a:pPr lvl="1" algn="just"/>
            <a:r>
              <a:rPr lang="en-US" dirty="0"/>
              <a:t>Clause 27(a) of the Tax Audit report gives the details of ITC claimed. It also provides the details of credit available and carried forward to the next year. Hence, the Auditor can authenticate the amount of credit carried forward in the GST returns with the information provided in terms of this clause.</a:t>
            </a:r>
          </a:p>
          <a:p>
            <a:pPr lvl="1" algn="just"/>
            <a:r>
              <a:rPr lang="en-US" dirty="0"/>
              <a:t>Clause 21(b) of the Tax Audit Report also gives information regarding prior period incomes and expenses booked in the year under Tax audit. The Auditor may check that GST on such supplies is paid on these amounts as per the provisions of Time of supply under CGST Act.</a:t>
            </a:r>
          </a:p>
          <a:p>
            <a:pPr lvl="1" algn="just"/>
            <a:r>
              <a:rPr lang="en-US" dirty="0"/>
              <a:t>Clause 38 of the Tax Audit Report provides the information relating to Cost Audit. </a:t>
            </a:r>
          </a:p>
          <a:p>
            <a:pPr lvl="1" algn="just"/>
            <a:r>
              <a:rPr lang="en-US" dirty="0"/>
              <a:t>Clause 40 of the Tax Audit Report provides the important accounting ratios</a:t>
            </a:r>
            <a:endParaRPr lang="en-IN" dirty="0"/>
          </a:p>
        </p:txBody>
      </p:sp>
      <p:sp>
        <p:nvSpPr>
          <p:cNvPr id="4" name="Footer Placeholder 3">
            <a:extLst>
              <a:ext uri="{FF2B5EF4-FFF2-40B4-BE49-F238E27FC236}">
                <a16:creationId xmlns:a16="http://schemas.microsoft.com/office/drawing/2014/main" id="{B06BF184-2EA5-D651-D19D-A076E8A8F093}"/>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566296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B9966-17B5-FDCB-6DDB-94C565209907}"/>
              </a:ext>
            </a:extLst>
          </p:cNvPr>
          <p:cNvSpPr>
            <a:spLocks noGrp="1"/>
          </p:cNvSpPr>
          <p:nvPr>
            <p:ph type="title"/>
          </p:nvPr>
        </p:nvSpPr>
        <p:spPr/>
        <p:txBody>
          <a:bodyPr/>
          <a:lstStyle/>
          <a:p>
            <a:r>
              <a:rPr lang="en-IN" dirty="0"/>
              <a:t>Common Departmental issues</a:t>
            </a:r>
          </a:p>
        </p:txBody>
      </p:sp>
      <p:sp>
        <p:nvSpPr>
          <p:cNvPr id="3" name="Content Placeholder 2">
            <a:extLst>
              <a:ext uri="{FF2B5EF4-FFF2-40B4-BE49-F238E27FC236}">
                <a16:creationId xmlns:a16="http://schemas.microsoft.com/office/drawing/2014/main" id="{B01CF8DA-D6B8-838D-7C5A-9083069833D6}"/>
              </a:ext>
            </a:extLst>
          </p:cNvPr>
          <p:cNvSpPr>
            <a:spLocks noGrp="1"/>
          </p:cNvSpPr>
          <p:nvPr>
            <p:ph idx="1"/>
          </p:nvPr>
        </p:nvSpPr>
        <p:spPr/>
        <p:txBody>
          <a:bodyPr/>
          <a:lstStyle/>
          <a:p>
            <a:r>
              <a:rPr lang="en-IN" dirty="0"/>
              <a:t>ITC – GSTR 3B vs 2A / 2B</a:t>
            </a:r>
          </a:p>
          <a:p>
            <a:r>
              <a:rPr lang="en-IN" dirty="0"/>
              <a:t>Data of GSTR 1 vs GSTR 3B</a:t>
            </a:r>
          </a:p>
          <a:p>
            <a:r>
              <a:rPr lang="en-IN" dirty="0"/>
              <a:t>Late Fees</a:t>
            </a:r>
          </a:p>
          <a:p>
            <a:r>
              <a:rPr lang="en-IN" dirty="0"/>
              <a:t>Interest on late payment</a:t>
            </a:r>
          </a:p>
          <a:p>
            <a:r>
              <a:rPr lang="en-IN" dirty="0"/>
              <a:t>Gross Vs Net</a:t>
            </a:r>
          </a:p>
          <a:p>
            <a:r>
              <a:rPr lang="en-IN" dirty="0"/>
              <a:t>RCM issues – 9(3), 9(4)</a:t>
            </a:r>
          </a:p>
        </p:txBody>
      </p:sp>
      <p:sp>
        <p:nvSpPr>
          <p:cNvPr id="4" name="Footer Placeholder 3">
            <a:extLst>
              <a:ext uri="{FF2B5EF4-FFF2-40B4-BE49-F238E27FC236}">
                <a16:creationId xmlns:a16="http://schemas.microsoft.com/office/drawing/2014/main" id="{F300D6E8-D6DD-6597-76CF-479CAD67EA7F}"/>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1815913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BA77B-CD44-733A-73CE-7B4227990EB0}"/>
              </a:ext>
            </a:extLst>
          </p:cNvPr>
          <p:cNvSpPr>
            <a:spLocks noGrp="1"/>
          </p:cNvSpPr>
          <p:nvPr>
            <p:ph type="title"/>
          </p:nvPr>
        </p:nvSpPr>
        <p:spPr/>
        <p:txBody>
          <a:bodyPr/>
          <a:lstStyle/>
          <a:p>
            <a:r>
              <a:rPr lang="en-IN" dirty="0"/>
              <a:t>Input tax credit - issues</a:t>
            </a:r>
          </a:p>
        </p:txBody>
      </p:sp>
      <p:sp>
        <p:nvSpPr>
          <p:cNvPr id="3" name="Content Placeholder 2">
            <a:extLst>
              <a:ext uri="{FF2B5EF4-FFF2-40B4-BE49-F238E27FC236}">
                <a16:creationId xmlns:a16="http://schemas.microsoft.com/office/drawing/2014/main" id="{354B037A-2FC9-E4B3-3427-DB5AAE8D8B4D}"/>
              </a:ext>
            </a:extLst>
          </p:cNvPr>
          <p:cNvSpPr>
            <a:spLocks noGrp="1"/>
          </p:cNvSpPr>
          <p:nvPr>
            <p:ph idx="1"/>
          </p:nvPr>
        </p:nvSpPr>
        <p:spPr/>
        <p:txBody>
          <a:bodyPr/>
          <a:lstStyle/>
          <a:p>
            <a:r>
              <a:rPr lang="en-IN" dirty="0"/>
              <a:t>Section 16 – Conditions for ITC admissibility:</a:t>
            </a:r>
          </a:p>
          <a:p>
            <a:pPr lvl="1"/>
            <a:r>
              <a:rPr lang="en-IN" dirty="0"/>
              <a:t>Possession of tax invoice or debit note</a:t>
            </a:r>
          </a:p>
          <a:p>
            <a:pPr lvl="1"/>
            <a:r>
              <a:rPr lang="en-IN" dirty="0"/>
              <a:t>Invoice details communicated to recipient (w.e.f. 01.01.2022)</a:t>
            </a:r>
          </a:p>
          <a:p>
            <a:pPr lvl="1"/>
            <a:r>
              <a:rPr lang="en-IN" dirty="0"/>
              <a:t>Receipt of goods or services</a:t>
            </a:r>
          </a:p>
          <a:p>
            <a:pPr lvl="1"/>
            <a:r>
              <a:rPr lang="en-IN" dirty="0"/>
              <a:t>Not restricted under Section 38 (w.e.f. 01.10.2022)</a:t>
            </a:r>
          </a:p>
          <a:p>
            <a:pPr lvl="1"/>
            <a:r>
              <a:rPr lang="en-IN" dirty="0"/>
              <a:t>Tax has been paid to the government</a:t>
            </a:r>
          </a:p>
          <a:p>
            <a:pPr lvl="1"/>
            <a:r>
              <a:rPr lang="en-IN" dirty="0"/>
              <a:t>Return furnished under Sec 39</a:t>
            </a:r>
          </a:p>
        </p:txBody>
      </p:sp>
      <p:sp>
        <p:nvSpPr>
          <p:cNvPr id="4" name="Footer Placeholder 3">
            <a:extLst>
              <a:ext uri="{FF2B5EF4-FFF2-40B4-BE49-F238E27FC236}">
                <a16:creationId xmlns:a16="http://schemas.microsoft.com/office/drawing/2014/main" id="{62A40CB5-9E5B-4581-B64F-31757E4B4C79}"/>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40829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45DBA-A54E-EA1C-A768-1DB1F1D16876}"/>
              </a:ext>
            </a:extLst>
          </p:cNvPr>
          <p:cNvSpPr>
            <a:spLocks noGrp="1"/>
          </p:cNvSpPr>
          <p:nvPr>
            <p:ph type="title"/>
          </p:nvPr>
        </p:nvSpPr>
        <p:spPr/>
        <p:txBody>
          <a:bodyPr/>
          <a:lstStyle/>
          <a:p>
            <a:r>
              <a:rPr lang="en-IN" dirty="0"/>
              <a:t>Litigation trends</a:t>
            </a:r>
          </a:p>
        </p:txBody>
      </p:sp>
      <p:sp>
        <p:nvSpPr>
          <p:cNvPr id="3" name="Content Placeholder 2">
            <a:extLst>
              <a:ext uri="{FF2B5EF4-FFF2-40B4-BE49-F238E27FC236}">
                <a16:creationId xmlns:a16="http://schemas.microsoft.com/office/drawing/2014/main" id="{3C2E41DE-0269-4A5D-C409-E31C8BA55441}"/>
              </a:ext>
            </a:extLst>
          </p:cNvPr>
          <p:cNvSpPr>
            <a:spLocks noGrp="1"/>
          </p:cNvSpPr>
          <p:nvPr>
            <p:ph idx="1"/>
          </p:nvPr>
        </p:nvSpPr>
        <p:spPr/>
        <p:txBody>
          <a:bodyPr/>
          <a:lstStyle/>
          <a:p>
            <a:r>
              <a:rPr lang="en-US" dirty="0"/>
              <a:t>GST Audits &amp; Assessments</a:t>
            </a:r>
          </a:p>
          <a:p>
            <a:r>
              <a:rPr lang="en-US" dirty="0"/>
              <a:t>Show Cause Notices issued</a:t>
            </a:r>
          </a:p>
          <a:p>
            <a:r>
              <a:rPr lang="en-US" dirty="0"/>
              <a:t>Demand Orders raised</a:t>
            </a:r>
          </a:p>
          <a:p>
            <a:r>
              <a:rPr lang="en-US" dirty="0"/>
              <a:t>System generated demands</a:t>
            </a:r>
          </a:p>
          <a:p>
            <a:r>
              <a:rPr lang="en-US" dirty="0"/>
              <a:t>Orders of First Appellate Authority</a:t>
            </a:r>
          </a:p>
          <a:p>
            <a:r>
              <a:rPr lang="en-US" dirty="0"/>
              <a:t>GST Tribunal</a:t>
            </a:r>
          </a:p>
          <a:p>
            <a:r>
              <a:rPr lang="en-US" dirty="0"/>
              <a:t>Writ Petition</a:t>
            </a:r>
          </a:p>
          <a:p>
            <a:endParaRPr lang="en-IN" dirty="0"/>
          </a:p>
        </p:txBody>
      </p:sp>
      <p:sp>
        <p:nvSpPr>
          <p:cNvPr id="4" name="Footer Placeholder 3">
            <a:extLst>
              <a:ext uri="{FF2B5EF4-FFF2-40B4-BE49-F238E27FC236}">
                <a16:creationId xmlns:a16="http://schemas.microsoft.com/office/drawing/2014/main" id="{405C3486-B768-9F81-5C13-5DBA44FF60E5}"/>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898740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09C2-8377-6EFF-9A36-91E270EBD22A}"/>
              </a:ext>
            </a:extLst>
          </p:cNvPr>
          <p:cNvSpPr>
            <a:spLocks noGrp="1"/>
          </p:cNvSpPr>
          <p:nvPr>
            <p:ph type="title"/>
          </p:nvPr>
        </p:nvSpPr>
        <p:spPr/>
        <p:txBody>
          <a:bodyPr/>
          <a:lstStyle/>
          <a:p>
            <a:r>
              <a:rPr lang="en-IN" dirty="0"/>
              <a:t>Discussions:</a:t>
            </a:r>
          </a:p>
        </p:txBody>
      </p:sp>
      <p:sp>
        <p:nvSpPr>
          <p:cNvPr id="3" name="Content Placeholder 2">
            <a:extLst>
              <a:ext uri="{FF2B5EF4-FFF2-40B4-BE49-F238E27FC236}">
                <a16:creationId xmlns:a16="http://schemas.microsoft.com/office/drawing/2014/main" id="{2530AF7C-AC89-5C43-6EC5-04BFDBF3315E}"/>
              </a:ext>
            </a:extLst>
          </p:cNvPr>
          <p:cNvSpPr>
            <a:spLocks noGrp="1"/>
          </p:cNvSpPr>
          <p:nvPr>
            <p:ph idx="1"/>
          </p:nvPr>
        </p:nvSpPr>
        <p:spPr/>
        <p:txBody>
          <a:bodyPr>
            <a:normAutofit/>
          </a:bodyPr>
          <a:lstStyle/>
          <a:p>
            <a:pPr algn="just"/>
            <a:r>
              <a:rPr lang="en-US" b="1" dirty="0"/>
              <a:t>Time period prior to conduct the audit:-</a:t>
            </a:r>
          </a:p>
          <a:p>
            <a:pPr algn="just"/>
            <a:r>
              <a:rPr lang="en-US" dirty="0"/>
              <a:t>The proper officer after receiving intimation and authorization from the Commissioner about GST Audit under Sec.65 of CGST Act, 2017, where it is decided to undertake the audit of a registered person, shall issue a notice not less than 15 working days prior to the conduct of Audit ,</a:t>
            </a:r>
          </a:p>
          <a:p>
            <a:pPr algn="just"/>
            <a:r>
              <a:rPr lang="en-US" b="1" dirty="0"/>
              <a:t>Time Limit for completion of Audit by the GST department:-</a:t>
            </a:r>
          </a:p>
          <a:p>
            <a:pPr algn="just"/>
            <a:r>
              <a:rPr lang="en-US" dirty="0"/>
              <a:t>The GST Audit officer is required to complete within 3 months from the date of commencement of audit. The period can be extended for a further period of a maximum of 6 months by the Commissioner,</a:t>
            </a:r>
          </a:p>
        </p:txBody>
      </p:sp>
      <p:sp>
        <p:nvSpPr>
          <p:cNvPr id="4" name="Footer Placeholder 3">
            <a:extLst>
              <a:ext uri="{FF2B5EF4-FFF2-40B4-BE49-F238E27FC236}">
                <a16:creationId xmlns:a16="http://schemas.microsoft.com/office/drawing/2014/main" id="{DF99ADDA-F115-DDF1-34F9-D45595816C6D}"/>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1759173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0B2D2-0C49-904B-58D1-865C2FFF5FBC}"/>
              </a:ext>
            </a:extLst>
          </p:cNvPr>
          <p:cNvSpPr>
            <a:spLocks noGrp="1"/>
          </p:cNvSpPr>
          <p:nvPr>
            <p:ph type="title"/>
          </p:nvPr>
        </p:nvSpPr>
        <p:spPr/>
        <p:txBody>
          <a:bodyPr/>
          <a:lstStyle/>
          <a:p>
            <a:r>
              <a:rPr lang="en-IN" dirty="0"/>
              <a:t>Discussions:</a:t>
            </a:r>
          </a:p>
        </p:txBody>
      </p:sp>
      <p:sp>
        <p:nvSpPr>
          <p:cNvPr id="3" name="Content Placeholder 2">
            <a:extLst>
              <a:ext uri="{FF2B5EF4-FFF2-40B4-BE49-F238E27FC236}">
                <a16:creationId xmlns:a16="http://schemas.microsoft.com/office/drawing/2014/main" id="{D7B1AA53-4676-617C-0B2A-61DE123FFC6E}"/>
              </a:ext>
            </a:extLst>
          </p:cNvPr>
          <p:cNvSpPr>
            <a:spLocks noGrp="1"/>
          </p:cNvSpPr>
          <p:nvPr>
            <p:ph idx="1"/>
          </p:nvPr>
        </p:nvSpPr>
        <p:spPr/>
        <p:txBody>
          <a:bodyPr/>
          <a:lstStyle/>
          <a:p>
            <a:pPr algn="just"/>
            <a:r>
              <a:rPr lang="en-IN" b="1" dirty="0"/>
              <a:t>Relevant comparisons to be done by audit officers:</a:t>
            </a:r>
          </a:p>
          <a:p>
            <a:pPr algn="just"/>
            <a:r>
              <a:rPr lang="en-US" dirty="0"/>
              <a:t>Reconciliation between taxable value and tax liability declared in GSTR 3B and GSTR 1.</a:t>
            </a:r>
          </a:p>
          <a:p>
            <a:pPr algn="just"/>
            <a:r>
              <a:rPr lang="en-US" dirty="0"/>
              <a:t>2. Reconciliation between Input Tax Credit claimed in GSTR 3B and that reflected in GSTR 2A/2B </a:t>
            </a:r>
          </a:p>
          <a:p>
            <a:pPr algn="just"/>
            <a:r>
              <a:rPr lang="en-US" dirty="0"/>
              <a:t>3. Reconciliation of Tax liability declared and ITC Claimed in GSTR 3B with books of accounts. </a:t>
            </a:r>
          </a:p>
          <a:p>
            <a:pPr algn="just"/>
            <a:r>
              <a:rPr lang="en-US" dirty="0"/>
              <a:t>4. Reconciliation of Taxable value as per GSTR 9C/9 with that in the Trial Balance.</a:t>
            </a:r>
          </a:p>
        </p:txBody>
      </p:sp>
      <p:sp>
        <p:nvSpPr>
          <p:cNvPr id="4" name="Footer Placeholder 3">
            <a:extLst>
              <a:ext uri="{FF2B5EF4-FFF2-40B4-BE49-F238E27FC236}">
                <a16:creationId xmlns:a16="http://schemas.microsoft.com/office/drawing/2014/main" id="{8F0A35BF-40A1-5123-F921-827B349795B2}"/>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2974958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7572-AB0B-0D52-EEAF-97D9C28824F0}"/>
              </a:ext>
            </a:extLst>
          </p:cNvPr>
          <p:cNvSpPr>
            <a:spLocks noGrp="1"/>
          </p:cNvSpPr>
          <p:nvPr>
            <p:ph type="title"/>
          </p:nvPr>
        </p:nvSpPr>
        <p:spPr/>
        <p:txBody>
          <a:bodyPr/>
          <a:lstStyle/>
          <a:p>
            <a:pPr algn="ctr"/>
            <a:r>
              <a:rPr lang="en-IN" dirty="0"/>
              <a:t>Thank You!!</a:t>
            </a:r>
          </a:p>
        </p:txBody>
      </p:sp>
      <p:sp>
        <p:nvSpPr>
          <p:cNvPr id="3" name="Content Placeholder 2">
            <a:extLst>
              <a:ext uri="{FF2B5EF4-FFF2-40B4-BE49-F238E27FC236}">
                <a16:creationId xmlns:a16="http://schemas.microsoft.com/office/drawing/2014/main" id="{5E9F582A-A77D-A4CB-30B0-051EA6CF3ACC}"/>
              </a:ext>
            </a:extLst>
          </p:cNvPr>
          <p:cNvSpPr>
            <a:spLocks noGrp="1"/>
          </p:cNvSpPr>
          <p:nvPr>
            <p:ph idx="1"/>
          </p:nvPr>
        </p:nvSpPr>
        <p:spPr/>
        <p:txBody>
          <a:bodyPr/>
          <a:lstStyle/>
          <a:p>
            <a:pPr marL="0" indent="0" algn="ctr">
              <a:buNone/>
            </a:pPr>
            <a:r>
              <a:rPr lang="en-IN" sz="2800" b="1" dirty="0"/>
              <a:t>Pulkit Khandelwal </a:t>
            </a:r>
          </a:p>
          <a:p>
            <a:pPr marL="0" indent="0" algn="ctr">
              <a:buNone/>
            </a:pPr>
            <a:r>
              <a:rPr lang="en-IN" sz="1600" dirty="0"/>
              <a:t>(CA, CS, LL.B.)</a:t>
            </a:r>
          </a:p>
          <a:p>
            <a:pPr marL="0" indent="0" algn="ctr">
              <a:buNone/>
            </a:pPr>
            <a:r>
              <a:rPr lang="en-IN" sz="1600" dirty="0"/>
              <a:t>Certified in GST &amp; NPOs by ICAI </a:t>
            </a:r>
          </a:p>
          <a:p>
            <a:pPr marL="0" indent="0" algn="ctr">
              <a:buNone/>
            </a:pPr>
            <a:r>
              <a:rPr lang="en-IN" dirty="0"/>
              <a:t>Partner | D P K &amp; Associates | Chartered Accountants</a:t>
            </a:r>
          </a:p>
          <a:p>
            <a:pPr marL="0" indent="0" algn="ctr">
              <a:buNone/>
            </a:pPr>
            <a:r>
              <a:rPr lang="en-IN" b="1" dirty="0"/>
              <a:t>E:</a:t>
            </a:r>
            <a:r>
              <a:rPr lang="en-IN" dirty="0"/>
              <a:t> capulkitkhandelwal@gmail.com | </a:t>
            </a:r>
            <a:r>
              <a:rPr lang="en-IN" b="1" dirty="0"/>
              <a:t>M:</a:t>
            </a:r>
            <a:r>
              <a:rPr lang="en-IN" dirty="0"/>
              <a:t> +91-9783592230</a:t>
            </a:r>
          </a:p>
          <a:p>
            <a:pPr marL="0" indent="0" algn="ctr">
              <a:buNone/>
            </a:pPr>
            <a:r>
              <a:rPr lang="en-IN" b="1" dirty="0"/>
              <a:t>O:</a:t>
            </a:r>
            <a:r>
              <a:rPr lang="en-IN" dirty="0"/>
              <a:t> 303. Third Floor, </a:t>
            </a:r>
            <a:r>
              <a:rPr lang="en-IN" dirty="0" err="1"/>
              <a:t>Soni</a:t>
            </a:r>
            <a:r>
              <a:rPr lang="en-IN" dirty="0"/>
              <a:t> Paris Point, Collectorate Circle, Jaipur-302016</a:t>
            </a:r>
          </a:p>
          <a:p>
            <a:pPr marL="0" indent="0" algn="ctr">
              <a:buNone/>
            </a:pPr>
            <a:r>
              <a:rPr lang="en-IN" b="1" dirty="0" err="1"/>
              <a:t>Youtube</a:t>
            </a:r>
            <a:r>
              <a:rPr lang="en-IN" b="1" dirty="0"/>
              <a:t>:</a:t>
            </a:r>
            <a:r>
              <a:rPr lang="en-IN" dirty="0"/>
              <a:t> https://www.youtube.com/channel/UC4NKr_wkaAWRZFBcJ2Lts2g</a:t>
            </a:r>
          </a:p>
          <a:p>
            <a:pPr marL="0" indent="0" algn="ctr">
              <a:buNone/>
            </a:pPr>
            <a:r>
              <a:rPr lang="en-IN" b="1" dirty="0"/>
              <a:t>LinkedIn:</a:t>
            </a:r>
            <a:r>
              <a:rPr lang="en-IN" dirty="0"/>
              <a:t> https://in.linkedin.com/in/pulkit-khandelwal-53b0b445</a:t>
            </a:r>
          </a:p>
          <a:p>
            <a:pPr algn="ctr"/>
            <a:endParaRPr lang="en-IN" dirty="0"/>
          </a:p>
        </p:txBody>
      </p:sp>
      <p:sp>
        <p:nvSpPr>
          <p:cNvPr id="4" name="Footer Placeholder 3">
            <a:extLst>
              <a:ext uri="{FF2B5EF4-FFF2-40B4-BE49-F238E27FC236}">
                <a16:creationId xmlns:a16="http://schemas.microsoft.com/office/drawing/2014/main" id="{24FF9E63-C0D0-6AAE-BBDF-E12D97276E99}"/>
              </a:ext>
            </a:extLst>
          </p:cNvPr>
          <p:cNvSpPr>
            <a:spLocks noGrp="1"/>
          </p:cNvSpPr>
          <p:nvPr>
            <p:ph type="ftr" sz="quarter" idx="11"/>
          </p:nvPr>
        </p:nvSpPr>
        <p:spPr/>
        <p:txBody>
          <a:bodyPr/>
          <a:lstStyle/>
          <a:p>
            <a:r>
              <a:rPr lang="en-IN"/>
              <a:t>CA. Pulkit Khandelwal</a:t>
            </a:r>
          </a:p>
        </p:txBody>
      </p:sp>
    </p:spTree>
    <p:extLst>
      <p:ext uri="{BB962C8B-B14F-4D97-AF65-F5344CB8AC3E}">
        <p14:creationId xmlns:p14="http://schemas.microsoft.com/office/powerpoint/2010/main" val="32706216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753</TotalTime>
  <Words>3395</Words>
  <Application>Microsoft Office PowerPoint</Application>
  <PresentationFormat>Widescreen</PresentationFormat>
  <Paragraphs>224</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Rockwell</vt:lpstr>
      <vt:lpstr>Rockwell Condensed</vt:lpstr>
      <vt:lpstr>Wingdings</vt:lpstr>
      <vt:lpstr>Wood Type</vt:lpstr>
      <vt:lpstr>Departmental audits in gst</vt:lpstr>
      <vt:lpstr>Gst – the journey so far</vt:lpstr>
      <vt:lpstr>Meaning of audit</vt:lpstr>
      <vt:lpstr>Meaning of audit</vt:lpstr>
      <vt:lpstr>TYPES OF AUDIT UNDER GST</vt:lpstr>
      <vt:lpstr>Section 65. Audit by tax authorities</vt:lpstr>
      <vt:lpstr>Section 65. Audit by tax authorities</vt:lpstr>
      <vt:lpstr>Section 65. Audit by tax authorities</vt:lpstr>
      <vt:lpstr>Section 65. Audit by tax authorities</vt:lpstr>
      <vt:lpstr>Section 71. Access to business premises.</vt:lpstr>
      <vt:lpstr>Rule 101. Audit.-</vt:lpstr>
      <vt:lpstr>Rule 101. Audit.-</vt:lpstr>
      <vt:lpstr>Sample Risk parameters for selection of cases for audit</vt:lpstr>
      <vt:lpstr>Sample Risk parameters for selection of cases for audit</vt:lpstr>
      <vt:lpstr>Verification of records by audit team and audit notes:</vt:lpstr>
      <vt:lpstr>Verification of records by audit team and audit notes:</vt:lpstr>
      <vt:lpstr>Verification of records by audit team and audit notes:</vt:lpstr>
      <vt:lpstr>Verification of records by audit team and audit notes:</vt:lpstr>
      <vt:lpstr>Verification of records by audit team and audit notes:</vt:lpstr>
      <vt:lpstr>Verification of records by audit team and audit notes:</vt:lpstr>
      <vt:lpstr>Verification of records by audit team and audit notes:</vt:lpstr>
      <vt:lpstr>Common Departmental issues</vt:lpstr>
      <vt:lpstr>Input tax credit - issues</vt:lpstr>
      <vt:lpstr>Litigation trends</vt:lpstr>
      <vt:lpstr>Discussions:</vt:lpstr>
      <vt:lpstr>Discussions: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under gst – legal provisions</dc:title>
  <dc:creator>Divya Khandelwal</dc:creator>
  <cp:lastModifiedBy>Divya Khandelwal</cp:lastModifiedBy>
  <cp:revision>44</cp:revision>
  <dcterms:created xsi:type="dcterms:W3CDTF">2022-06-20T17:16:26Z</dcterms:created>
  <dcterms:modified xsi:type="dcterms:W3CDTF">2022-11-09T03:34:44Z</dcterms:modified>
</cp:coreProperties>
</file>