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79" r:id="rId3"/>
    <p:sldId id="278" r:id="rId4"/>
    <p:sldId id="259" r:id="rId5"/>
    <p:sldId id="257" r:id="rId6"/>
    <p:sldId id="260" r:id="rId7"/>
    <p:sldId id="261" r:id="rId8"/>
    <p:sldId id="258" r:id="rId9"/>
    <p:sldId id="262" r:id="rId10"/>
    <p:sldId id="263" r:id="rId11"/>
    <p:sldId id="264" r:id="rId12"/>
    <p:sldId id="280" r:id="rId13"/>
    <p:sldId id="281" r:id="rId14"/>
    <p:sldId id="283" r:id="rId15"/>
    <p:sldId id="282" r:id="rId16"/>
    <p:sldId id="285" r:id="rId17"/>
    <p:sldId id="284" r:id="rId18"/>
    <p:sldId id="286" r:id="rId19"/>
    <p:sldId id="287"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294" autoAdjust="0"/>
    <p:restoredTop sz="73118" autoAdjust="0"/>
  </p:normalViewPr>
  <p:slideViewPr>
    <p:cSldViewPr>
      <p:cViewPr varScale="1">
        <p:scale>
          <a:sx n="73" d="100"/>
          <a:sy n="73" d="100"/>
        </p:scale>
        <p:origin x="-79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layout>
        <c:manualLayout>
          <c:xMode val="edge"/>
          <c:yMode val="edge"/>
          <c:x val="0.63674013174823751"/>
          <c:y val="2.8588445503275765E-2"/>
        </c:manualLayout>
      </c:layout>
    </c:title>
    <c:plotArea>
      <c:layout/>
      <c:pieChart>
        <c:varyColors val="1"/>
        <c:ser>
          <c:idx val="0"/>
          <c:order val="0"/>
          <c:tx>
            <c:strRef>
              <c:f>Sheet1!$B$1</c:f>
              <c:strCache>
                <c:ptCount val="1"/>
                <c:pt idx="0">
                  <c:v>Firms 93162</c:v>
                </c:pt>
              </c:strCache>
            </c:strRef>
          </c:tx>
          <c:dLbls>
            <c:showPercent val="1"/>
          </c:dLbls>
          <c:cat>
            <c:strRef>
              <c:f>Sheet1!$A$2:$A$9</c:f>
              <c:strCache>
                <c:ptCount val="8"/>
                <c:pt idx="0">
                  <c:v>Proprietorship- 67524</c:v>
                </c:pt>
                <c:pt idx="1">
                  <c:v>2-5 Partners- 23543</c:v>
                </c:pt>
                <c:pt idx="2">
                  <c:v>6-10 Partners- 1654</c:v>
                </c:pt>
                <c:pt idx="3">
                  <c:v>11-15 Partners- 265</c:v>
                </c:pt>
                <c:pt idx="4">
                  <c:v>16-20 Partners- 72</c:v>
                </c:pt>
                <c:pt idx="5">
                  <c:v>21-30 Partners- 32</c:v>
                </c:pt>
                <c:pt idx="6">
                  <c:v>31-50 Partners- 12</c:v>
                </c:pt>
                <c:pt idx="7">
                  <c:v>51 &amp; Above Partners- 10</c:v>
                </c:pt>
              </c:strCache>
            </c:strRef>
          </c:cat>
          <c:val>
            <c:numRef>
              <c:f>Sheet1!$B$2:$B$9</c:f>
              <c:numCache>
                <c:formatCode>General</c:formatCode>
                <c:ptCount val="8"/>
                <c:pt idx="0">
                  <c:v>67524</c:v>
                </c:pt>
                <c:pt idx="1">
                  <c:v>23543</c:v>
                </c:pt>
                <c:pt idx="2">
                  <c:v>1654</c:v>
                </c:pt>
                <c:pt idx="3">
                  <c:v>265</c:v>
                </c:pt>
                <c:pt idx="4">
                  <c:v>72</c:v>
                </c:pt>
                <c:pt idx="5">
                  <c:v>32</c:v>
                </c:pt>
                <c:pt idx="6">
                  <c:v>12</c:v>
                </c:pt>
                <c:pt idx="7">
                  <c:v>10</c:v>
                </c:pt>
              </c:numCache>
            </c:numRef>
          </c:val>
        </c:ser>
        <c:dLbls>
          <c:showPercent val="1"/>
        </c:dLbls>
        <c:firstSliceAng val="0"/>
      </c:pieChart>
    </c:plotArea>
    <c:legend>
      <c:legendPos val="r"/>
      <c:layout>
        <c:manualLayout>
          <c:xMode val="edge"/>
          <c:yMode val="edge"/>
          <c:x val="0.60620915032679745"/>
          <c:y val="0.16384436635974253"/>
          <c:w val="0.38398692810457535"/>
          <c:h val="0.80511898227705248"/>
        </c:manualLayout>
      </c:layout>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A8DDD-AA72-4074-ABD1-4C372B968DE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003AE6C-E524-43F6-8EC7-9356648EE8D4}">
      <dgm:prSet phldrT="[Text]" custT="1"/>
      <dgm:spPr/>
      <dgm:t>
        <a:bodyPr/>
        <a:lstStyle/>
        <a:p>
          <a:r>
            <a:rPr lang="en-US" sz="1800" dirty="0" smtClean="0">
              <a:latin typeface="+mn-lt"/>
            </a:rPr>
            <a:t>Total  Members  358524</a:t>
          </a:r>
          <a:endParaRPr lang="en-US" sz="1800" dirty="0">
            <a:latin typeface="+mn-lt"/>
          </a:endParaRPr>
        </a:p>
      </dgm:t>
    </dgm:pt>
    <dgm:pt modelId="{A19B69C2-72B8-4625-A705-6F19BA7126BB}" type="parTrans" cxnId="{97BAD872-CE9A-488A-AAC5-6ACF1E542615}">
      <dgm:prSet/>
      <dgm:spPr/>
      <dgm:t>
        <a:bodyPr/>
        <a:lstStyle/>
        <a:p>
          <a:endParaRPr lang="en-US"/>
        </a:p>
      </dgm:t>
    </dgm:pt>
    <dgm:pt modelId="{82C4CAFE-B259-4BBC-AB4E-3D4E04FFE702}" type="sibTrans" cxnId="{97BAD872-CE9A-488A-AAC5-6ACF1E542615}">
      <dgm:prSet/>
      <dgm:spPr/>
      <dgm:t>
        <a:bodyPr/>
        <a:lstStyle/>
        <a:p>
          <a:endParaRPr lang="en-US"/>
        </a:p>
      </dgm:t>
    </dgm:pt>
    <dgm:pt modelId="{AA1DACFB-0BE6-4A6D-9021-012E7444FF4A}">
      <dgm:prSet phldrT="[Text]" custT="1"/>
      <dgm:spPr/>
      <dgm:t>
        <a:bodyPr/>
        <a:lstStyle/>
        <a:p>
          <a:r>
            <a:rPr lang="en-US" sz="1800" dirty="0" smtClean="0">
              <a:latin typeface="+mn-lt"/>
            </a:rPr>
            <a:t>ACA</a:t>
          </a:r>
        </a:p>
        <a:p>
          <a:r>
            <a:rPr lang="en-US" sz="1800" dirty="0" smtClean="0">
              <a:latin typeface="+mn-lt"/>
            </a:rPr>
            <a:t>249085</a:t>
          </a:r>
          <a:endParaRPr lang="en-US" sz="1800" dirty="0">
            <a:latin typeface="+mn-lt"/>
          </a:endParaRPr>
        </a:p>
      </dgm:t>
    </dgm:pt>
    <dgm:pt modelId="{15D8F249-893B-4207-BE7B-C7F85F62318A}" type="parTrans" cxnId="{0D0CE96A-6A2F-4815-A823-FBB78FCB94C9}">
      <dgm:prSet/>
      <dgm:spPr/>
      <dgm:t>
        <a:bodyPr/>
        <a:lstStyle/>
        <a:p>
          <a:endParaRPr lang="en-US" sz="1800">
            <a:latin typeface="+mn-lt"/>
          </a:endParaRPr>
        </a:p>
      </dgm:t>
    </dgm:pt>
    <dgm:pt modelId="{B1B5F981-2215-4171-AF41-FE3D4939CB4B}" type="sibTrans" cxnId="{0D0CE96A-6A2F-4815-A823-FBB78FCB94C9}">
      <dgm:prSet/>
      <dgm:spPr/>
      <dgm:t>
        <a:bodyPr/>
        <a:lstStyle/>
        <a:p>
          <a:endParaRPr lang="en-US"/>
        </a:p>
      </dgm:t>
    </dgm:pt>
    <dgm:pt modelId="{7FF2D9C7-71F8-440D-B8E2-4D250DD0171A}">
      <dgm:prSet phldrT="[Text]" custT="1"/>
      <dgm:spPr/>
      <dgm:t>
        <a:bodyPr/>
        <a:lstStyle/>
        <a:p>
          <a:r>
            <a:rPr lang="en-US" sz="1800" dirty="0" smtClean="0">
              <a:latin typeface="+mn-lt"/>
            </a:rPr>
            <a:t>COP</a:t>
          </a:r>
        </a:p>
        <a:p>
          <a:r>
            <a:rPr lang="en-US" sz="1800" dirty="0" smtClean="0">
              <a:latin typeface="+mn-lt"/>
            </a:rPr>
            <a:t>62319</a:t>
          </a:r>
          <a:endParaRPr lang="en-US" sz="1800" dirty="0">
            <a:latin typeface="+mn-lt"/>
          </a:endParaRPr>
        </a:p>
      </dgm:t>
    </dgm:pt>
    <dgm:pt modelId="{8BC49A9A-1697-4C6F-89AC-D5CC6144BEFE}" type="parTrans" cxnId="{1909B887-4781-4DB6-AE46-3C23D18D27F8}">
      <dgm:prSet/>
      <dgm:spPr/>
      <dgm:t>
        <a:bodyPr/>
        <a:lstStyle/>
        <a:p>
          <a:endParaRPr lang="en-US" sz="1800">
            <a:latin typeface="+mn-lt"/>
          </a:endParaRPr>
        </a:p>
      </dgm:t>
    </dgm:pt>
    <dgm:pt modelId="{A85586C5-BFF2-400E-B5BF-6EC1B16BCE7D}" type="sibTrans" cxnId="{1909B887-4781-4DB6-AE46-3C23D18D27F8}">
      <dgm:prSet/>
      <dgm:spPr/>
      <dgm:t>
        <a:bodyPr/>
        <a:lstStyle/>
        <a:p>
          <a:endParaRPr lang="en-US"/>
        </a:p>
      </dgm:t>
    </dgm:pt>
    <dgm:pt modelId="{15615D4D-F1DF-4F2A-BEEA-541BC97A2637}">
      <dgm:prSet phldrT="[Text]" custT="1"/>
      <dgm:spPr/>
      <dgm:t>
        <a:bodyPr/>
        <a:lstStyle/>
        <a:p>
          <a:r>
            <a:rPr lang="en-US" sz="1800" dirty="0" smtClean="0">
              <a:latin typeface="+mn-lt"/>
            </a:rPr>
            <a:t>No COP</a:t>
          </a:r>
        </a:p>
        <a:p>
          <a:r>
            <a:rPr lang="en-US" sz="1800" dirty="0" smtClean="0">
              <a:latin typeface="+mn-lt"/>
            </a:rPr>
            <a:t>186766</a:t>
          </a:r>
          <a:endParaRPr lang="en-US" sz="1800" dirty="0">
            <a:latin typeface="+mn-lt"/>
          </a:endParaRPr>
        </a:p>
      </dgm:t>
    </dgm:pt>
    <dgm:pt modelId="{FC29A208-E34B-447A-B301-8F28BB249512}" type="parTrans" cxnId="{2D6A42AA-1AB8-4041-9035-4D45A851928E}">
      <dgm:prSet/>
      <dgm:spPr/>
      <dgm:t>
        <a:bodyPr/>
        <a:lstStyle/>
        <a:p>
          <a:endParaRPr lang="en-US" sz="1800">
            <a:latin typeface="+mn-lt"/>
          </a:endParaRPr>
        </a:p>
      </dgm:t>
    </dgm:pt>
    <dgm:pt modelId="{A180FC9F-FCAC-4F47-BEC2-3B3BA35331F1}" type="sibTrans" cxnId="{2D6A42AA-1AB8-4041-9035-4D45A851928E}">
      <dgm:prSet/>
      <dgm:spPr/>
      <dgm:t>
        <a:bodyPr/>
        <a:lstStyle/>
        <a:p>
          <a:endParaRPr lang="en-US"/>
        </a:p>
      </dgm:t>
    </dgm:pt>
    <dgm:pt modelId="{598B3A6D-4398-4066-8939-6DAA4C815A36}">
      <dgm:prSet phldrT="[Text]" custT="1"/>
      <dgm:spPr/>
      <dgm:t>
        <a:bodyPr/>
        <a:lstStyle/>
        <a:p>
          <a:r>
            <a:rPr lang="en-US" sz="1800" dirty="0" smtClean="0">
              <a:latin typeface="+mn-lt"/>
            </a:rPr>
            <a:t>FCA</a:t>
          </a:r>
        </a:p>
        <a:p>
          <a:r>
            <a:rPr lang="en-US" sz="1800" dirty="0" smtClean="0">
              <a:latin typeface="+mn-lt"/>
            </a:rPr>
            <a:t>109439</a:t>
          </a:r>
          <a:endParaRPr lang="en-US" sz="1800" dirty="0">
            <a:latin typeface="+mn-lt"/>
          </a:endParaRPr>
        </a:p>
      </dgm:t>
    </dgm:pt>
    <dgm:pt modelId="{C731A161-E4F4-4DD1-A0F1-D898FF7B546B}" type="parTrans" cxnId="{E4C88D4A-29B5-4654-A451-AE0366E53C6E}">
      <dgm:prSet/>
      <dgm:spPr/>
      <dgm:t>
        <a:bodyPr/>
        <a:lstStyle/>
        <a:p>
          <a:endParaRPr lang="en-US" sz="1800">
            <a:latin typeface="+mn-lt"/>
          </a:endParaRPr>
        </a:p>
      </dgm:t>
    </dgm:pt>
    <dgm:pt modelId="{AD09D7D0-331D-494A-BC93-762E242EAAD3}" type="sibTrans" cxnId="{E4C88D4A-29B5-4654-A451-AE0366E53C6E}">
      <dgm:prSet/>
      <dgm:spPr/>
      <dgm:t>
        <a:bodyPr/>
        <a:lstStyle/>
        <a:p>
          <a:endParaRPr lang="en-US"/>
        </a:p>
      </dgm:t>
    </dgm:pt>
    <dgm:pt modelId="{18083140-5E75-432E-A791-68413C59C710}">
      <dgm:prSet phldrT="[Text]" custT="1"/>
      <dgm:spPr/>
      <dgm:t>
        <a:bodyPr/>
        <a:lstStyle/>
        <a:p>
          <a:r>
            <a:rPr lang="en-US" sz="1800" dirty="0" smtClean="0">
              <a:latin typeface="+mn-lt"/>
            </a:rPr>
            <a:t>COP</a:t>
          </a:r>
        </a:p>
        <a:p>
          <a:r>
            <a:rPr lang="en-US" sz="1800" dirty="0" smtClean="0">
              <a:latin typeface="+mn-lt"/>
            </a:rPr>
            <a:t>93414</a:t>
          </a:r>
          <a:endParaRPr lang="en-US" sz="1800" dirty="0">
            <a:latin typeface="+mn-lt"/>
          </a:endParaRPr>
        </a:p>
      </dgm:t>
    </dgm:pt>
    <dgm:pt modelId="{97B697F7-E7D8-484A-A6AA-E9F66C75409C}" type="parTrans" cxnId="{07029709-E07A-4EBC-8FB5-5F7F9AF6D931}">
      <dgm:prSet/>
      <dgm:spPr/>
      <dgm:t>
        <a:bodyPr/>
        <a:lstStyle/>
        <a:p>
          <a:endParaRPr lang="en-US" sz="1800">
            <a:latin typeface="+mn-lt"/>
          </a:endParaRPr>
        </a:p>
      </dgm:t>
    </dgm:pt>
    <dgm:pt modelId="{BE33E7C6-D405-4960-A6C9-CAA8E120C885}" type="sibTrans" cxnId="{07029709-E07A-4EBC-8FB5-5F7F9AF6D931}">
      <dgm:prSet/>
      <dgm:spPr/>
      <dgm:t>
        <a:bodyPr/>
        <a:lstStyle/>
        <a:p>
          <a:endParaRPr lang="en-US"/>
        </a:p>
      </dgm:t>
    </dgm:pt>
    <dgm:pt modelId="{68753FA4-2C9E-47D7-97B1-99241E88C31C}">
      <dgm:prSet phldrT="[Text]" custT="1"/>
      <dgm:spPr/>
      <dgm:t>
        <a:bodyPr/>
        <a:lstStyle/>
        <a:p>
          <a:r>
            <a:rPr lang="en-US" sz="1800" dirty="0" smtClean="0">
              <a:latin typeface="+mn-lt"/>
            </a:rPr>
            <a:t>No COP</a:t>
          </a:r>
        </a:p>
        <a:p>
          <a:r>
            <a:rPr lang="en-US" sz="1800" dirty="0" smtClean="0">
              <a:latin typeface="+mn-lt"/>
            </a:rPr>
            <a:t>16025</a:t>
          </a:r>
          <a:endParaRPr lang="en-US" sz="1800" dirty="0">
            <a:latin typeface="+mn-lt"/>
          </a:endParaRPr>
        </a:p>
      </dgm:t>
    </dgm:pt>
    <dgm:pt modelId="{A832B2CB-92FF-48E9-A9D6-FD36ECBC5173}" type="parTrans" cxnId="{2EED810D-7F11-4660-ACDE-55ECF0348E04}">
      <dgm:prSet/>
      <dgm:spPr/>
      <dgm:t>
        <a:bodyPr/>
        <a:lstStyle/>
        <a:p>
          <a:endParaRPr lang="en-US" sz="1800">
            <a:latin typeface="+mn-lt"/>
          </a:endParaRPr>
        </a:p>
      </dgm:t>
    </dgm:pt>
    <dgm:pt modelId="{1B38C63C-E774-4C79-9724-88C8BC6B23DD}" type="sibTrans" cxnId="{2EED810D-7F11-4660-ACDE-55ECF0348E04}">
      <dgm:prSet/>
      <dgm:spPr/>
      <dgm:t>
        <a:bodyPr/>
        <a:lstStyle/>
        <a:p>
          <a:endParaRPr lang="en-US"/>
        </a:p>
      </dgm:t>
    </dgm:pt>
    <dgm:pt modelId="{340B9921-E368-4B8D-87D4-E81E5FAF328D}" type="pres">
      <dgm:prSet presAssocID="{322A8DDD-AA72-4074-ABD1-4C372B968DED}" presName="hierChild1" presStyleCnt="0">
        <dgm:presLayoutVars>
          <dgm:chPref val="1"/>
          <dgm:dir/>
          <dgm:animOne val="branch"/>
          <dgm:animLvl val="lvl"/>
          <dgm:resizeHandles/>
        </dgm:presLayoutVars>
      </dgm:prSet>
      <dgm:spPr/>
      <dgm:t>
        <a:bodyPr/>
        <a:lstStyle/>
        <a:p>
          <a:endParaRPr lang="en-US"/>
        </a:p>
      </dgm:t>
    </dgm:pt>
    <dgm:pt modelId="{A4F0EB5D-A283-446D-9D1E-6C09F2235880}" type="pres">
      <dgm:prSet presAssocID="{F003AE6C-E524-43F6-8EC7-9356648EE8D4}" presName="hierRoot1" presStyleCnt="0"/>
      <dgm:spPr/>
    </dgm:pt>
    <dgm:pt modelId="{841B61AE-9204-41E4-987F-B590BB824E3D}" type="pres">
      <dgm:prSet presAssocID="{F003AE6C-E524-43F6-8EC7-9356648EE8D4}" presName="composite" presStyleCnt="0"/>
      <dgm:spPr/>
    </dgm:pt>
    <dgm:pt modelId="{BCC9DCA3-D423-4C26-A7C1-8B1CB52EE340}" type="pres">
      <dgm:prSet presAssocID="{F003AE6C-E524-43F6-8EC7-9356648EE8D4}" presName="background" presStyleLbl="node0" presStyleIdx="0" presStyleCnt="1"/>
      <dgm:spPr/>
    </dgm:pt>
    <dgm:pt modelId="{7DDD4E47-1E89-47FF-A595-A5F014D267B8}" type="pres">
      <dgm:prSet presAssocID="{F003AE6C-E524-43F6-8EC7-9356648EE8D4}" presName="text" presStyleLbl="fgAcc0" presStyleIdx="0" presStyleCnt="1" custScaleX="116733" custScaleY="76357">
        <dgm:presLayoutVars>
          <dgm:chPref val="3"/>
        </dgm:presLayoutVars>
      </dgm:prSet>
      <dgm:spPr/>
      <dgm:t>
        <a:bodyPr/>
        <a:lstStyle/>
        <a:p>
          <a:endParaRPr lang="en-US"/>
        </a:p>
      </dgm:t>
    </dgm:pt>
    <dgm:pt modelId="{AB9EA848-7F09-42A5-8070-6ECC68C4939A}" type="pres">
      <dgm:prSet presAssocID="{F003AE6C-E524-43F6-8EC7-9356648EE8D4}" presName="hierChild2" presStyleCnt="0"/>
      <dgm:spPr/>
    </dgm:pt>
    <dgm:pt modelId="{678CE992-4119-437A-AB5C-78D782579263}" type="pres">
      <dgm:prSet presAssocID="{15D8F249-893B-4207-BE7B-C7F85F62318A}" presName="Name10" presStyleLbl="parChTrans1D2" presStyleIdx="0" presStyleCnt="2"/>
      <dgm:spPr/>
      <dgm:t>
        <a:bodyPr/>
        <a:lstStyle/>
        <a:p>
          <a:endParaRPr lang="en-US"/>
        </a:p>
      </dgm:t>
    </dgm:pt>
    <dgm:pt modelId="{4B5785BE-76EE-49E1-8975-2D867E0117DC}" type="pres">
      <dgm:prSet presAssocID="{AA1DACFB-0BE6-4A6D-9021-012E7444FF4A}" presName="hierRoot2" presStyleCnt="0"/>
      <dgm:spPr/>
    </dgm:pt>
    <dgm:pt modelId="{B422F04C-A69E-4448-8638-41E17F8F4027}" type="pres">
      <dgm:prSet presAssocID="{AA1DACFB-0BE6-4A6D-9021-012E7444FF4A}" presName="composite2" presStyleCnt="0"/>
      <dgm:spPr/>
    </dgm:pt>
    <dgm:pt modelId="{049E09B5-8C2E-44C6-B3B8-0CBF004F4708}" type="pres">
      <dgm:prSet presAssocID="{AA1DACFB-0BE6-4A6D-9021-012E7444FF4A}" presName="background2" presStyleLbl="node2" presStyleIdx="0" presStyleCnt="2"/>
      <dgm:spPr/>
    </dgm:pt>
    <dgm:pt modelId="{615DAD05-965E-45A3-ACC1-B62C33417782}" type="pres">
      <dgm:prSet presAssocID="{AA1DACFB-0BE6-4A6D-9021-012E7444FF4A}" presName="text2" presStyleLbl="fgAcc2" presStyleIdx="0" presStyleCnt="2" custScaleY="67440">
        <dgm:presLayoutVars>
          <dgm:chPref val="3"/>
        </dgm:presLayoutVars>
      </dgm:prSet>
      <dgm:spPr/>
      <dgm:t>
        <a:bodyPr/>
        <a:lstStyle/>
        <a:p>
          <a:endParaRPr lang="en-US"/>
        </a:p>
      </dgm:t>
    </dgm:pt>
    <dgm:pt modelId="{B297831C-3459-499F-8DAB-88E6C539D0BC}" type="pres">
      <dgm:prSet presAssocID="{AA1DACFB-0BE6-4A6D-9021-012E7444FF4A}" presName="hierChild3" presStyleCnt="0"/>
      <dgm:spPr/>
    </dgm:pt>
    <dgm:pt modelId="{C84E7D41-A4DD-485D-A390-191A4E8FCB3C}" type="pres">
      <dgm:prSet presAssocID="{8BC49A9A-1697-4C6F-89AC-D5CC6144BEFE}" presName="Name17" presStyleLbl="parChTrans1D3" presStyleIdx="0" presStyleCnt="4"/>
      <dgm:spPr/>
      <dgm:t>
        <a:bodyPr/>
        <a:lstStyle/>
        <a:p>
          <a:endParaRPr lang="en-US"/>
        </a:p>
      </dgm:t>
    </dgm:pt>
    <dgm:pt modelId="{1D338157-2B12-4602-A2B4-02487E04DADC}" type="pres">
      <dgm:prSet presAssocID="{7FF2D9C7-71F8-440D-B8E2-4D250DD0171A}" presName="hierRoot3" presStyleCnt="0"/>
      <dgm:spPr/>
    </dgm:pt>
    <dgm:pt modelId="{ECD65699-1AC7-4DA5-861A-2A8B1D5A742B}" type="pres">
      <dgm:prSet presAssocID="{7FF2D9C7-71F8-440D-B8E2-4D250DD0171A}" presName="composite3" presStyleCnt="0"/>
      <dgm:spPr/>
    </dgm:pt>
    <dgm:pt modelId="{A36E38AB-50D1-4A1A-8AAD-B4EFB7CD2DE9}" type="pres">
      <dgm:prSet presAssocID="{7FF2D9C7-71F8-440D-B8E2-4D250DD0171A}" presName="background3" presStyleLbl="node3" presStyleIdx="0" presStyleCnt="4"/>
      <dgm:spPr/>
    </dgm:pt>
    <dgm:pt modelId="{85A876FD-08B5-4D5A-AA8C-E87612945496}" type="pres">
      <dgm:prSet presAssocID="{7FF2D9C7-71F8-440D-B8E2-4D250DD0171A}" presName="text3" presStyleLbl="fgAcc3" presStyleIdx="0" presStyleCnt="4" custScaleY="68004">
        <dgm:presLayoutVars>
          <dgm:chPref val="3"/>
        </dgm:presLayoutVars>
      </dgm:prSet>
      <dgm:spPr/>
      <dgm:t>
        <a:bodyPr/>
        <a:lstStyle/>
        <a:p>
          <a:endParaRPr lang="en-US"/>
        </a:p>
      </dgm:t>
    </dgm:pt>
    <dgm:pt modelId="{E9B6535F-0485-4366-B268-35AB5194B7AE}" type="pres">
      <dgm:prSet presAssocID="{7FF2D9C7-71F8-440D-B8E2-4D250DD0171A}" presName="hierChild4" presStyleCnt="0"/>
      <dgm:spPr/>
    </dgm:pt>
    <dgm:pt modelId="{6A5742A3-4E0E-4B5A-A193-FB7ED4D43BF7}" type="pres">
      <dgm:prSet presAssocID="{FC29A208-E34B-447A-B301-8F28BB249512}" presName="Name17" presStyleLbl="parChTrans1D3" presStyleIdx="1" presStyleCnt="4"/>
      <dgm:spPr/>
      <dgm:t>
        <a:bodyPr/>
        <a:lstStyle/>
        <a:p>
          <a:endParaRPr lang="en-US"/>
        </a:p>
      </dgm:t>
    </dgm:pt>
    <dgm:pt modelId="{1914910E-8721-4AF9-93B6-74E3271E27B3}" type="pres">
      <dgm:prSet presAssocID="{15615D4D-F1DF-4F2A-BEEA-541BC97A2637}" presName="hierRoot3" presStyleCnt="0"/>
      <dgm:spPr/>
    </dgm:pt>
    <dgm:pt modelId="{A48ABE6A-714E-42BD-8C83-6B858F40B960}" type="pres">
      <dgm:prSet presAssocID="{15615D4D-F1DF-4F2A-BEEA-541BC97A2637}" presName="composite3" presStyleCnt="0"/>
      <dgm:spPr/>
    </dgm:pt>
    <dgm:pt modelId="{3186E2D8-75A0-42EA-92FD-A38B9B2BFC3D}" type="pres">
      <dgm:prSet presAssocID="{15615D4D-F1DF-4F2A-BEEA-541BC97A2637}" presName="background3" presStyleLbl="node3" presStyleIdx="1" presStyleCnt="4"/>
      <dgm:spPr/>
    </dgm:pt>
    <dgm:pt modelId="{66E35391-24CD-4DF0-87DC-79994D3B86DF}" type="pres">
      <dgm:prSet presAssocID="{15615D4D-F1DF-4F2A-BEEA-541BC97A2637}" presName="text3" presStyleLbl="fgAcc3" presStyleIdx="1" presStyleCnt="4" custScaleY="74319">
        <dgm:presLayoutVars>
          <dgm:chPref val="3"/>
        </dgm:presLayoutVars>
      </dgm:prSet>
      <dgm:spPr/>
      <dgm:t>
        <a:bodyPr/>
        <a:lstStyle/>
        <a:p>
          <a:endParaRPr lang="en-US"/>
        </a:p>
      </dgm:t>
    </dgm:pt>
    <dgm:pt modelId="{83FF3271-0873-42E0-A691-793AB2BDC19C}" type="pres">
      <dgm:prSet presAssocID="{15615D4D-F1DF-4F2A-BEEA-541BC97A2637}" presName="hierChild4" presStyleCnt="0"/>
      <dgm:spPr/>
    </dgm:pt>
    <dgm:pt modelId="{BA1F9F65-B98C-4FF3-8967-3D817B02D6FF}" type="pres">
      <dgm:prSet presAssocID="{C731A161-E4F4-4DD1-A0F1-D898FF7B546B}" presName="Name10" presStyleLbl="parChTrans1D2" presStyleIdx="1" presStyleCnt="2"/>
      <dgm:spPr/>
      <dgm:t>
        <a:bodyPr/>
        <a:lstStyle/>
        <a:p>
          <a:endParaRPr lang="en-US"/>
        </a:p>
      </dgm:t>
    </dgm:pt>
    <dgm:pt modelId="{72647EFA-1A1C-4C0B-A981-023CE52C52D7}" type="pres">
      <dgm:prSet presAssocID="{598B3A6D-4398-4066-8939-6DAA4C815A36}" presName="hierRoot2" presStyleCnt="0"/>
      <dgm:spPr/>
    </dgm:pt>
    <dgm:pt modelId="{AC306D04-F9E7-4E23-95A2-56C505528CD1}" type="pres">
      <dgm:prSet presAssocID="{598B3A6D-4398-4066-8939-6DAA4C815A36}" presName="composite2" presStyleCnt="0"/>
      <dgm:spPr/>
    </dgm:pt>
    <dgm:pt modelId="{3B058E9C-4DC2-4B55-BB59-FE5A591F1EF7}" type="pres">
      <dgm:prSet presAssocID="{598B3A6D-4398-4066-8939-6DAA4C815A36}" presName="background2" presStyleLbl="node2" presStyleIdx="1" presStyleCnt="2"/>
      <dgm:spPr/>
    </dgm:pt>
    <dgm:pt modelId="{05AF366F-9E29-4EC5-A84C-736FEC23C649}" type="pres">
      <dgm:prSet presAssocID="{598B3A6D-4398-4066-8939-6DAA4C815A36}" presName="text2" presStyleLbl="fgAcc2" presStyleIdx="1" presStyleCnt="2" custScaleY="63426" custLinFactNeighborX="30760" custLinFactNeighborY="-11876">
        <dgm:presLayoutVars>
          <dgm:chPref val="3"/>
        </dgm:presLayoutVars>
      </dgm:prSet>
      <dgm:spPr/>
      <dgm:t>
        <a:bodyPr/>
        <a:lstStyle/>
        <a:p>
          <a:endParaRPr lang="en-US"/>
        </a:p>
      </dgm:t>
    </dgm:pt>
    <dgm:pt modelId="{BE418290-3F0D-4701-8B00-C1630809FF92}" type="pres">
      <dgm:prSet presAssocID="{598B3A6D-4398-4066-8939-6DAA4C815A36}" presName="hierChild3" presStyleCnt="0"/>
      <dgm:spPr/>
    </dgm:pt>
    <dgm:pt modelId="{C2A19574-6823-4993-9790-F51DAC9B34A7}" type="pres">
      <dgm:prSet presAssocID="{97B697F7-E7D8-484A-A6AA-E9F66C75409C}" presName="Name17" presStyleLbl="parChTrans1D3" presStyleIdx="2" presStyleCnt="4"/>
      <dgm:spPr/>
      <dgm:t>
        <a:bodyPr/>
        <a:lstStyle/>
        <a:p>
          <a:endParaRPr lang="en-US"/>
        </a:p>
      </dgm:t>
    </dgm:pt>
    <dgm:pt modelId="{BDE13B94-343C-4167-806E-6E42BBC6F6FD}" type="pres">
      <dgm:prSet presAssocID="{18083140-5E75-432E-A791-68413C59C710}" presName="hierRoot3" presStyleCnt="0"/>
      <dgm:spPr/>
    </dgm:pt>
    <dgm:pt modelId="{88A962C0-2FB4-4FFF-938D-01ACE4BB9DEB}" type="pres">
      <dgm:prSet presAssocID="{18083140-5E75-432E-A791-68413C59C710}" presName="composite3" presStyleCnt="0"/>
      <dgm:spPr/>
    </dgm:pt>
    <dgm:pt modelId="{E2453FE6-6074-41D0-BCF0-3A2391C10EAB}" type="pres">
      <dgm:prSet presAssocID="{18083140-5E75-432E-A791-68413C59C710}" presName="background3" presStyleLbl="node3" presStyleIdx="2" presStyleCnt="4"/>
      <dgm:spPr/>
    </dgm:pt>
    <dgm:pt modelId="{9F1AD4DC-020A-4791-A44F-9E02428DE34B}" type="pres">
      <dgm:prSet presAssocID="{18083140-5E75-432E-A791-68413C59C710}" presName="text3" presStyleLbl="fgAcc3" presStyleIdx="2" presStyleCnt="4" custScaleY="79265">
        <dgm:presLayoutVars>
          <dgm:chPref val="3"/>
        </dgm:presLayoutVars>
      </dgm:prSet>
      <dgm:spPr/>
      <dgm:t>
        <a:bodyPr/>
        <a:lstStyle/>
        <a:p>
          <a:endParaRPr lang="en-US"/>
        </a:p>
      </dgm:t>
    </dgm:pt>
    <dgm:pt modelId="{522D7FE2-1C0C-4765-BDDA-95BD27591583}" type="pres">
      <dgm:prSet presAssocID="{18083140-5E75-432E-A791-68413C59C710}" presName="hierChild4" presStyleCnt="0"/>
      <dgm:spPr/>
    </dgm:pt>
    <dgm:pt modelId="{54A5A06B-24AC-4D97-86E8-9BA300FDC3D5}" type="pres">
      <dgm:prSet presAssocID="{A832B2CB-92FF-48E9-A9D6-FD36ECBC5173}" presName="Name17" presStyleLbl="parChTrans1D3" presStyleIdx="3" presStyleCnt="4"/>
      <dgm:spPr/>
      <dgm:t>
        <a:bodyPr/>
        <a:lstStyle/>
        <a:p>
          <a:endParaRPr lang="en-US"/>
        </a:p>
      </dgm:t>
    </dgm:pt>
    <dgm:pt modelId="{937C3022-0295-4A95-B032-0964CC47C2BF}" type="pres">
      <dgm:prSet presAssocID="{68753FA4-2C9E-47D7-97B1-99241E88C31C}" presName="hierRoot3" presStyleCnt="0"/>
      <dgm:spPr/>
    </dgm:pt>
    <dgm:pt modelId="{A2BE3150-A202-4352-A6C2-1AC202964B87}" type="pres">
      <dgm:prSet presAssocID="{68753FA4-2C9E-47D7-97B1-99241E88C31C}" presName="composite3" presStyleCnt="0"/>
      <dgm:spPr/>
    </dgm:pt>
    <dgm:pt modelId="{3407AB4A-A940-416F-A76A-E8A286A65F5D}" type="pres">
      <dgm:prSet presAssocID="{68753FA4-2C9E-47D7-97B1-99241E88C31C}" presName="background3" presStyleLbl="node3" presStyleIdx="3" presStyleCnt="4"/>
      <dgm:spPr/>
    </dgm:pt>
    <dgm:pt modelId="{40035E67-9391-48CE-A310-CE1AC620A78B}" type="pres">
      <dgm:prSet presAssocID="{68753FA4-2C9E-47D7-97B1-99241E88C31C}" presName="text3" presStyleLbl="fgAcc3" presStyleIdx="3" presStyleCnt="4" custScaleY="89335">
        <dgm:presLayoutVars>
          <dgm:chPref val="3"/>
        </dgm:presLayoutVars>
      </dgm:prSet>
      <dgm:spPr/>
      <dgm:t>
        <a:bodyPr/>
        <a:lstStyle/>
        <a:p>
          <a:endParaRPr lang="en-US"/>
        </a:p>
      </dgm:t>
    </dgm:pt>
    <dgm:pt modelId="{CFCF7EEF-E384-4EBA-B449-98A82B8D0E51}" type="pres">
      <dgm:prSet presAssocID="{68753FA4-2C9E-47D7-97B1-99241E88C31C}" presName="hierChild4" presStyleCnt="0"/>
      <dgm:spPr/>
    </dgm:pt>
  </dgm:ptLst>
  <dgm:cxnLst>
    <dgm:cxn modelId="{2EED810D-7F11-4660-ACDE-55ECF0348E04}" srcId="{598B3A6D-4398-4066-8939-6DAA4C815A36}" destId="{68753FA4-2C9E-47D7-97B1-99241E88C31C}" srcOrd="1" destOrd="0" parTransId="{A832B2CB-92FF-48E9-A9D6-FD36ECBC5173}" sibTransId="{1B38C63C-E774-4C79-9724-88C8BC6B23DD}"/>
    <dgm:cxn modelId="{07029709-E07A-4EBC-8FB5-5F7F9AF6D931}" srcId="{598B3A6D-4398-4066-8939-6DAA4C815A36}" destId="{18083140-5E75-432E-A791-68413C59C710}" srcOrd="0" destOrd="0" parTransId="{97B697F7-E7D8-484A-A6AA-E9F66C75409C}" sibTransId="{BE33E7C6-D405-4960-A6C9-CAA8E120C885}"/>
    <dgm:cxn modelId="{6522B4DF-F0C0-41F3-BD25-755CBECBE411}" type="presOf" srcId="{598B3A6D-4398-4066-8939-6DAA4C815A36}" destId="{05AF366F-9E29-4EC5-A84C-736FEC23C649}" srcOrd="0" destOrd="0" presId="urn:microsoft.com/office/officeart/2005/8/layout/hierarchy1"/>
    <dgm:cxn modelId="{E4C88D4A-29B5-4654-A451-AE0366E53C6E}" srcId="{F003AE6C-E524-43F6-8EC7-9356648EE8D4}" destId="{598B3A6D-4398-4066-8939-6DAA4C815A36}" srcOrd="1" destOrd="0" parTransId="{C731A161-E4F4-4DD1-A0F1-D898FF7B546B}" sibTransId="{AD09D7D0-331D-494A-BC93-762E242EAAD3}"/>
    <dgm:cxn modelId="{8BAF3AA8-4BA7-4154-B3F5-66F38E4D940A}" type="presOf" srcId="{97B697F7-E7D8-484A-A6AA-E9F66C75409C}" destId="{C2A19574-6823-4993-9790-F51DAC9B34A7}" srcOrd="0" destOrd="0" presId="urn:microsoft.com/office/officeart/2005/8/layout/hierarchy1"/>
    <dgm:cxn modelId="{C1F9CDFE-CF4B-4D70-9E16-46CA7AB415AB}" type="presOf" srcId="{AA1DACFB-0BE6-4A6D-9021-012E7444FF4A}" destId="{615DAD05-965E-45A3-ACC1-B62C33417782}" srcOrd="0" destOrd="0" presId="urn:microsoft.com/office/officeart/2005/8/layout/hierarchy1"/>
    <dgm:cxn modelId="{F42B62EB-B1D1-4ACC-8649-7D431CE1971A}" type="presOf" srcId="{322A8DDD-AA72-4074-ABD1-4C372B968DED}" destId="{340B9921-E368-4B8D-87D4-E81E5FAF328D}" srcOrd="0" destOrd="0" presId="urn:microsoft.com/office/officeart/2005/8/layout/hierarchy1"/>
    <dgm:cxn modelId="{2621A3EA-2304-427A-AF93-BA3226684852}" type="presOf" srcId="{18083140-5E75-432E-A791-68413C59C710}" destId="{9F1AD4DC-020A-4791-A44F-9E02428DE34B}" srcOrd="0" destOrd="0" presId="urn:microsoft.com/office/officeart/2005/8/layout/hierarchy1"/>
    <dgm:cxn modelId="{1909B887-4781-4DB6-AE46-3C23D18D27F8}" srcId="{AA1DACFB-0BE6-4A6D-9021-012E7444FF4A}" destId="{7FF2D9C7-71F8-440D-B8E2-4D250DD0171A}" srcOrd="0" destOrd="0" parTransId="{8BC49A9A-1697-4C6F-89AC-D5CC6144BEFE}" sibTransId="{A85586C5-BFF2-400E-B5BF-6EC1B16BCE7D}"/>
    <dgm:cxn modelId="{247DEF2A-DF79-4970-9967-84A9D4DD168A}" type="presOf" srcId="{C731A161-E4F4-4DD1-A0F1-D898FF7B546B}" destId="{BA1F9F65-B98C-4FF3-8967-3D817B02D6FF}" srcOrd="0" destOrd="0" presId="urn:microsoft.com/office/officeart/2005/8/layout/hierarchy1"/>
    <dgm:cxn modelId="{ADC6B9E4-E2F0-42AD-AC95-E9E679E72617}" type="presOf" srcId="{15D8F249-893B-4207-BE7B-C7F85F62318A}" destId="{678CE992-4119-437A-AB5C-78D782579263}" srcOrd="0" destOrd="0" presId="urn:microsoft.com/office/officeart/2005/8/layout/hierarchy1"/>
    <dgm:cxn modelId="{2D6A42AA-1AB8-4041-9035-4D45A851928E}" srcId="{AA1DACFB-0BE6-4A6D-9021-012E7444FF4A}" destId="{15615D4D-F1DF-4F2A-BEEA-541BC97A2637}" srcOrd="1" destOrd="0" parTransId="{FC29A208-E34B-447A-B301-8F28BB249512}" sibTransId="{A180FC9F-FCAC-4F47-BEC2-3B3BA35331F1}"/>
    <dgm:cxn modelId="{11B3E761-6586-4437-992B-E0916BF8E933}" type="presOf" srcId="{FC29A208-E34B-447A-B301-8F28BB249512}" destId="{6A5742A3-4E0E-4B5A-A193-FB7ED4D43BF7}" srcOrd="0" destOrd="0" presId="urn:microsoft.com/office/officeart/2005/8/layout/hierarchy1"/>
    <dgm:cxn modelId="{03889A23-1959-47E3-AD47-E08EB7CE53D0}" type="presOf" srcId="{A832B2CB-92FF-48E9-A9D6-FD36ECBC5173}" destId="{54A5A06B-24AC-4D97-86E8-9BA300FDC3D5}" srcOrd="0" destOrd="0" presId="urn:microsoft.com/office/officeart/2005/8/layout/hierarchy1"/>
    <dgm:cxn modelId="{FBDEF261-10E6-4349-A9F7-BF934E29371B}" type="presOf" srcId="{7FF2D9C7-71F8-440D-B8E2-4D250DD0171A}" destId="{85A876FD-08B5-4D5A-AA8C-E87612945496}" srcOrd="0" destOrd="0" presId="urn:microsoft.com/office/officeart/2005/8/layout/hierarchy1"/>
    <dgm:cxn modelId="{FED43DF0-A57E-4FB8-BDE7-21D4E5B9AF9A}" type="presOf" srcId="{15615D4D-F1DF-4F2A-BEEA-541BC97A2637}" destId="{66E35391-24CD-4DF0-87DC-79994D3B86DF}" srcOrd="0" destOrd="0" presId="urn:microsoft.com/office/officeart/2005/8/layout/hierarchy1"/>
    <dgm:cxn modelId="{97BAD872-CE9A-488A-AAC5-6ACF1E542615}" srcId="{322A8DDD-AA72-4074-ABD1-4C372B968DED}" destId="{F003AE6C-E524-43F6-8EC7-9356648EE8D4}" srcOrd="0" destOrd="0" parTransId="{A19B69C2-72B8-4625-A705-6F19BA7126BB}" sibTransId="{82C4CAFE-B259-4BBC-AB4E-3D4E04FFE702}"/>
    <dgm:cxn modelId="{40D3B324-1A9C-4D10-B0EC-AF00F1396FC5}" type="presOf" srcId="{F003AE6C-E524-43F6-8EC7-9356648EE8D4}" destId="{7DDD4E47-1E89-47FF-A595-A5F014D267B8}" srcOrd="0" destOrd="0" presId="urn:microsoft.com/office/officeart/2005/8/layout/hierarchy1"/>
    <dgm:cxn modelId="{51B22ADD-3A1D-468B-8786-784B6BAF8B21}" type="presOf" srcId="{8BC49A9A-1697-4C6F-89AC-D5CC6144BEFE}" destId="{C84E7D41-A4DD-485D-A390-191A4E8FCB3C}" srcOrd="0" destOrd="0" presId="urn:microsoft.com/office/officeart/2005/8/layout/hierarchy1"/>
    <dgm:cxn modelId="{0D0CE96A-6A2F-4815-A823-FBB78FCB94C9}" srcId="{F003AE6C-E524-43F6-8EC7-9356648EE8D4}" destId="{AA1DACFB-0BE6-4A6D-9021-012E7444FF4A}" srcOrd="0" destOrd="0" parTransId="{15D8F249-893B-4207-BE7B-C7F85F62318A}" sibTransId="{B1B5F981-2215-4171-AF41-FE3D4939CB4B}"/>
    <dgm:cxn modelId="{C462D48E-8043-40A4-A207-9BE0C7B9E056}" type="presOf" srcId="{68753FA4-2C9E-47D7-97B1-99241E88C31C}" destId="{40035E67-9391-48CE-A310-CE1AC620A78B}" srcOrd="0" destOrd="0" presId="urn:microsoft.com/office/officeart/2005/8/layout/hierarchy1"/>
    <dgm:cxn modelId="{1B52E9D0-B6BA-43F2-8603-4145EEF67395}" type="presParOf" srcId="{340B9921-E368-4B8D-87D4-E81E5FAF328D}" destId="{A4F0EB5D-A283-446D-9D1E-6C09F2235880}" srcOrd="0" destOrd="0" presId="urn:microsoft.com/office/officeart/2005/8/layout/hierarchy1"/>
    <dgm:cxn modelId="{31989F5B-D2D4-4DF5-B498-26D988B434DB}" type="presParOf" srcId="{A4F0EB5D-A283-446D-9D1E-6C09F2235880}" destId="{841B61AE-9204-41E4-987F-B590BB824E3D}" srcOrd="0" destOrd="0" presId="urn:microsoft.com/office/officeart/2005/8/layout/hierarchy1"/>
    <dgm:cxn modelId="{4C186D15-01EA-4669-9BEF-3C4C070A225F}" type="presParOf" srcId="{841B61AE-9204-41E4-987F-B590BB824E3D}" destId="{BCC9DCA3-D423-4C26-A7C1-8B1CB52EE340}" srcOrd="0" destOrd="0" presId="urn:microsoft.com/office/officeart/2005/8/layout/hierarchy1"/>
    <dgm:cxn modelId="{B861BDC0-1616-400D-9BCC-E31C356F40B3}" type="presParOf" srcId="{841B61AE-9204-41E4-987F-B590BB824E3D}" destId="{7DDD4E47-1E89-47FF-A595-A5F014D267B8}" srcOrd="1" destOrd="0" presId="urn:microsoft.com/office/officeart/2005/8/layout/hierarchy1"/>
    <dgm:cxn modelId="{D5228635-60A3-474E-B83B-30510AAFF8E8}" type="presParOf" srcId="{A4F0EB5D-A283-446D-9D1E-6C09F2235880}" destId="{AB9EA848-7F09-42A5-8070-6ECC68C4939A}" srcOrd="1" destOrd="0" presId="urn:microsoft.com/office/officeart/2005/8/layout/hierarchy1"/>
    <dgm:cxn modelId="{1A6590FC-3D63-409F-99B4-E80EA619CA0F}" type="presParOf" srcId="{AB9EA848-7F09-42A5-8070-6ECC68C4939A}" destId="{678CE992-4119-437A-AB5C-78D782579263}" srcOrd="0" destOrd="0" presId="urn:microsoft.com/office/officeart/2005/8/layout/hierarchy1"/>
    <dgm:cxn modelId="{F1E7638B-D989-4A94-A041-A732224D8AD3}" type="presParOf" srcId="{AB9EA848-7F09-42A5-8070-6ECC68C4939A}" destId="{4B5785BE-76EE-49E1-8975-2D867E0117DC}" srcOrd="1" destOrd="0" presId="urn:microsoft.com/office/officeart/2005/8/layout/hierarchy1"/>
    <dgm:cxn modelId="{8B64730C-1534-430A-B479-694629910C6D}" type="presParOf" srcId="{4B5785BE-76EE-49E1-8975-2D867E0117DC}" destId="{B422F04C-A69E-4448-8638-41E17F8F4027}" srcOrd="0" destOrd="0" presId="urn:microsoft.com/office/officeart/2005/8/layout/hierarchy1"/>
    <dgm:cxn modelId="{28021425-90A2-4956-A0DB-C5CCD8E22062}" type="presParOf" srcId="{B422F04C-A69E-4448-8638-41E17F8F4027}" destId="{049E09B5-8C2E-44C6-B3B8-0CBF004F4708}" srcOrd="0" destOrd="0" presId="urn:microsoft.com/office/officeart/2005/8/layout/hierarchy1"/>
    <dgm:cxn modelId="{F3EFAB27-BB1E-48B0-B6E9-FBDC3FD9E3A6}" type="presParOf" srcId="{B422F04C-A69E-4448-8638-41E17F8F4027}" destId="{615DAD05-965E-45A3-ACC1-B62C33417782}" srcOrd="1" destOrd="0" presId="urn:microsoft.com/office/officeart/2005/8/layout/hierarchy1"/>
    <dgm:cxn modelId="{B923323E-ED63-46F0-BCEB-EEB5D5F89BA9}" type="presParOf" srcId="{4B5785BE-76EE-49E1-8975-2D867E0117DC}" destId="{B297831C-3459-499F-8DAB-88E6C539D0BC}" srcOrd="1" destOrd="0" presId="urn:microsoft.com/office/officeart/2005/8/layout/hierarchy1"/>
    <dgm:cxn modelId="{D58F613B-9CDF-4E8F-A8FC-085A4E787C92}" type="presParOf" srcId="{B297831C-3459-499F-8DAB-88E6C539D0BC}" destId="{C84E7D41-A4DD-485D-A390-191A4E8FCB3C}" srcOrd="0" destOrd="0" presId="urn:microsoft.com/office/officeart/2005/8/layout/hierarchy1"/>
    <dgm:cxn modelId="{9FCD1EB3-B928-4088-B9DE-0A825C1D9BB7}" type="presParOf" srcId="{B297831C-3459-499F-8DAB-88E6C539D0BC}" destId="{1D338157-2B12-4602-A2B4-02487E04DADC}" srcOrd="1" destOrd="0" presId="urn:microsoft.com/office/officeart/2005/8/layout/hierarchy1"/>
    <dgm:cxn modelId="{E00E838B-150D-4BC7-BA72-4E982926D166}" type="presParOf" srcId="{1D338157-2B12-4602-A2B4-02487E04DADC}" destId="{ECD65699-1AC7-4DA5-861A-2A8B1D5A742B}" srcOrd="0" destOrd="0" presId="urn:microsoft.com/office/officeart/2005/8/layout/hierarchy1"/>
    <dgm:cxn modelId="{F4B348F6-495B-4D02-A062-F3E7347B2F1D}" type="presParOf" srcId="{ECD65699-1AC7-4DA5-861A-2A8B1D5A742B}" destId="{A36E38AB-50D1-4A1A-8AAD-B4EFB7CD2DE9}" srcOrd="0" destOrd="0" presId="urn:microsoft.com/office/officeart/2005/8/layout/hierarchy1"/>
    <dgm:cxn modelId="{04B9161F-35F0-4532-9879-748DD1661772}" type="presParOf" srcId="{ECD65699-1AC7-4DA5-861A-2A8B1D5A742B}" destId="{85A876FD-08B5-4D5A-AA8C-E87612945496}" srcOrd="1" destOrd="0" presId="urn:microsoft.com/office/officeart/2005/8/layout/hierarchy1"/>
    <dgm:cxn modelId="{C30F774D-5843-434F-AF88-945BB7B1B110}" type="presParOf" srcId="{1D338157-2B12-4602-A2B4-02487E04DADC}" destId="{E9B6535F-0485-4366-B268-35AB5194B7AE}" srcOrd="1" destOrd="0" presId="urn:microsoft.com/office/officeart/2005/8/layout/hierarchy1"/>
    <dgm:cxn modelId="{3A689E05-5DB1-4B55-8244-E050EB1D3F63}" type="presParOf" srcId="{B297831C-3459-499F-8DAB-88E6C539D0BC}" destId="{6A5742A3-4E0E-4B5A-A193-FB7ED4D43BF7}" srcOrd="2" destOrd="0" presId="urn:microsoft.com/office/officeart/2005/8/layout/hierarchy1"/>
    <dgm:cxn modelId="{F298AB08-5BC6-4006-A7F5-1EA90D7405ED}" type="presParOf" srcId="{B297831C-3459-499F-8DAB-88E6C539D0BC}" destId="{1914910E-8721-4AF9-93B6-74E3271E27B3}" srcOrd="3" destOrd="0" presId="urn:microsoft.com/office/officeart/2005/8/layout/hierarchy1"/>
    <dgm:cxn modelId="{290431BB-C3D9-4F82-A66D-882F9692D341}" type="presParOf" srcId="{1914910E-8721-4AF9-93B6-74E3271E27B3}" destId="{A48ABE6A-714E-42BD-8C83-6B858F40B960}" srcOrd="0" destOrd="0" presId="urn:microsoft.com/office/officeart/2005/8/layout/hierarchy1"/>
    <dgm:cxn modelId="{30F79E6A-9649-4E53-96FD-38C91E4BE479}" type="presParOf" srcId="{A48ABE6A-714E-42BD-8C83-6B858F40B960}" destId="{3186E2D8-75A0-42EA-92FD-A38B9B2BFC3D}" srcOrd="0" destOrd="0" presId="urn:microsoft.com/office/officeart/2005/8/layout/hierarchy1"/>
    <dgm:cxn modelId="{86FE9980-3BE8-40A9-B4D6-EC22D4E8A404}" type="presParOf" srcId="{A48ABE6A-714E-42BD-8C83-6B858F40B960}" destId="{66E35391-24CD-4DF0-87DC-79994D3B86DF}" srcOrd="1" destOrd="0" presId="urn:microsoft.com/office/officeart/2005/8/layout/hierarchy1"/>
    <dgm:cxn modelId="{310CA24F-A37D-43E9-A7D1-AF906972B695}" type="presParOf" srcId="{1914910E-8721-4AF9-93B6-74E3271E27B3}" destId="{83FF3271-0873-42E0-A691-793AB2BDC19C}" srcOrd="1" destOrd="0" presId="urn:microsoft.com/office/officeart/2005/8/layout/hierarchy1"/>
    <dgm:cxn modelId="{5C9CFFD2-A39D-40BE-9D09-0C1AE90C2EB6}" type="presParOf" srcId="{AB9EA848-7F09-42A5-8070-6ECC68C4939A}" destId="{BA1F9F65-B98C-4FF3-8967-3D817B02D6FF}" srcOrd="2" destOrd="0" presId="urn:microsoft.com/office/officeart/2005/8/layout/hierarchy1"/>
    <dgm:cxn modelId="{482352AC-9395-4A12-9514-89E7601CC709}" type="presParOf" srcId="{AB9EA848-7F09-42A5-8070-6ECC68C4939A}" destId="{72647EFA-1A1C-4C0B-A981-023CE52C52D7}" srcOrd="3" destOrd="0" presId="urn:microsoft.com/office/officeart/2005/8/layout/hierarchy1"/>
    <dgm:cxn modelId="{0B44F972-29E1-4038-99C8-6013033F76FD}" type="presParOf" srcId="{72647EFA-1A1C-4C0B-A981-023CE52C52D7}" destId="{AC306D04-F9E7-4E23-95A2-56C505528CD1}" srcOrd="0" destOrd="0" presId="urn:microsoft.com/office/officeart/2005/8/layout/hierarchy1"/>
    <dgm:cxn modelId="{14BBDAC6-BDF5-408D-BDE8-B2A47AC186D8}" type="presParOf" srcId="{AC306D04-F9E7-4E23-95A2-56C505528CD1}" destId="{3B058E9C-4DC2-4B55-BB59-FE5A591F1EF7}" srcOrd="0" destOrd="0" presId="urn:microsoft.com/office/officeart/2005/8/layout/hierarchy1"/>
    <dgm:cxn modelId="{F12F24B4-93FB-49A5-963F-2B6FFF18BF17}" type="presParOf" srcId="{AC306D04-F9E7-4E23-95A2-56C505528CD1}" destId="{05AF366F-9E29-4EC5-A84C-736FEC23C649}" srcOrd="1" destOrd="0" presId="urn:microsoft.com/office/officeart/2005/8/layout/hierarchy1"/>
    <dgm:cxn modelId="{DB5F2774-8186-446C-A5D1-917C11FB6DAB}" type="presParOf" srcId="{72647EFA-1A1C-4C0B-A981-023CE52C52D7}" destId="{BE418290-3F0D-4701-8B00-C1630809FF92}" srcOrd="1" destOrd="0" presId="urn:microsoft.com/office/officeart/2005/8/layout/hierarchy1"/>
    <dgm:cxn modelId="{A00D3C36-9F04-40B1-A078-5390268E0775}" type="presParOf" srcId="{BE418290-3F0D-4701-8B00-C1630809FF92}" destId="{C2A19574-6823-4993-9790-F51DAC9B34A7}" srcOrd="0" destOrd="0" presId="urn:microsoft.com/office/officeart/2005/8/layout/hierarchy1"/>
    <dgm:cxn modelId="{F128F1A4-170D-4C5C-A928-36D446974D5A}" type="presParOf" srcId="{BE418290-3F0D-4701-8B00-C1630809FF92}" destId="{BDE13B94-343C-4167-806E-6E42BBC6F6FD}" srcOrd="1" destOrd="0" presId="urn:microsoft.com/office/officeart/2005/8/layout/hierarchy1"/>
    <dgm:cxn modelId="{193F4A3C-7E9E-4710-AE97-7FD6EBA1C1B8}" type="presParOf" srcId="{BDE13B94-343C-4167-806E-6E42BBC6F6FD}" destId="{88A962C0-2FB4-4FFF-938D-01ACE4BB9DEB}" srcOrd="0" destOrd="0" presId="urn:microsoft.com/office/officeart/2005/8/layout/hierarchy1"/>
    <dgm:cxn modelId="{4798DD00-8CC5-42B0-AC46-72E6F84CEE72}" type="presParOf" srcId="{88A962C0-2FB4-4FFF-938D-01ACE4BB9DEB}" destId="{E2453FE6-6074-41D0-BCF0-3A2391C10EAB}" srcOrd="0" destOrd="0" presId="urn:microsoft.com/office/officeart/2005/8/layout/hierarchy1"/>
    <dgm:cxn modelId="{7F7CC11A-4C5B-4991-9D2B-179F76D0A89B}" type="presParOf" srcId="{88A962C0-2FB4-4FFF-938D-01ACE4BB9DEB}" destId="{9F1AD4DC-020A-4791-A44F-9E02428DE34B}" srcOrd="1" destOrd="0" presId="urn:microsoft.com/office/officeart/2005/8/layout/hierarchy1"/>
    <dgm:cxn modelId="{F56494C8-59E9-46D5-8E5C-738F761D396B}" type="presParOf" srcId="{BDE13B94-343C-4167-806E-6E42BBC6F6FD}" destId="{522D7FE2-1C0C-4765-BDDA-95BD27591583}" srcOrd="1" destOrd="0" presId="urn:microsoft.com/office/officeart/2005/8/layout/hierarchy1"/>
    <dgm:cxn modelId="{2164ED20-7511-4CE7-B9C9-91BE5DC1787E}" type="presParOf" srcId="{BE418290-3F0D-4701-8B00-C1630809FF92}" destId="{54A5A06B-24AC-4D97-86E8-9BA300FDC3D5}" srcOrd="2" destOrd="0" presId="urn:microsoft.com/office/officeart/2005/8/layout/hierarchy1"/>
    <dgm:cxn modelId="{5BAD937E-3AA7-4E6E-B97D-A5F94FB99730}" type="presParOf" srcId="{BE418290-3F0D-4701-8B00-C1630809FF92}" destId="{937C3022-0295-4A95-B032-0964CC47C2BF}" srcOrd="3" destOrd="0" presId="urn:microsoft.com/office/officeart/2005/8/layout/hierarchy1"/>
    <dgm:cxn modelId="{350065B7-C711-4663-AA1A-B4A828003DEC}" type="presParOf" srcId="{937C3022-0295-4A95-B032-0964CC47C2BF}" destId="{A2BE3150-A202-4352-A6C2-1AC202964B87}" srcOrd="0" destOrd="0" presId="urn:microsoft.com/office/officeart/2005/8/layout/hierarchy1"/>
    <dgm:cxn modelId="{94254F13-056F-4030-BB36-A7B38606E705}" type="presParOf" srcId="{A2BE3150-A202-4352-A6C2-1AC202964B87}" destId="{3407AB4A-A940-416F-A76A-E8A286A65F5D}" srcOrd="0" destOrd="0" presId="urn:microsoft.com/office/officeart/2005/8/layout/hierarchy1"/>
    <dgm:cxn modelId="{96F52BDC-A219-4297-855F-9B3C4D655A24}" type="presParOf" srcId="{A2BE3150-A202-4352-A6C2-1AC202964B87}" destId="{40035E67-9391-48CE-A310-CE1AC620A78B}" srcOrd="1" destOrd="0" presId="urn:microsoft.com/office/officeart/2005/8/layout/hierarchy1"/>
    <dgm:cxn modelId="{EBD35E2E-02B3-4AAF-8678-DDF9AE83E44D}" type="presParOf" srcId="{937C3022-0295-4A95-B032-0964CC47C2BF}" destId="{CFCF7EEF-E384-4EBA-B449-98A82B8D0E51}"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144D7A-E49B-4789-AEA6-571ED5FADF41}" type="datetimeFigureOut">
              <a:rPr lang="en-US" smtClean="0"/>
              <a:pPr/>
              <a:t>29-Nov-22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A3F073-4C95-4062-BD3F-F7EDD86FED7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5421506-8544-4963-999C-08B608912007}" type="datetime1">
              <a:rPr lang="en-US" smtClean="0"/>
              <a:pPr/>
              <a:t>29-Nov-22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5A87D15-8F94-4C2A-A809-DE2A876C82CE}" type="datetime1">
              <a:rPr lang="en-US" smtClean="0"/>
              <a:pPr/>
              <a:t>29-Nov-22</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01DC70E-62E5-4601-BDD8-6B35A14B7FAA}" type="datetime1">
              <a:rPr lang="en-US" smtClean="0"/>
              <a:pPr/>
              <a:t>29-Nov-22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D38BE90-AA7C-4E77-A88B-5B84238C4439}" type="datetime1">
              <a:rPr lang="en-US" smtClean="0"/>
              <a:pPr/>
              <a:t>29-Nov-22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27EBAB1-C112-4F1A-AD03-CB15634C1670}" type="datetime1">
              <a:rPr lang="en-US" smtClean="0"/>
              <a:pPr/>
              <a:t>29-Nov-22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AC6AB77-BE8F-40B3-ACF0-54A1B9593CE6}" type="datetime1">
              <a:rPr lang="en-US" smtClean="0"/>
              <a:pPr/>
              <a:t>29-Nov-22</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0DF6B-5379-42BD-B35A-7A332EA9A9E1}" type="datetime1">
              <a:rPr lang="en-US" smtClean="0"/>
              <a:pPr/>
              <a:t>29-Nov-22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6ECE26D-6EF5-4F1F-8D61-788A238AA02B}" type="datetime1">
              <a:rPr lang="en-US" smtClean="0"/>
              <a:pPr/>
              <a:t>29-Nov-22</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072513D-6B43-48B8-B324-BC10C61F937A}" type="datetime1">
              <a:rPr lang="en-US" smtClean="0"/>
              <a:pPr/>
              <a:t>29-Nov-22</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A28CC2-44DB-4F59-9DB9-1CF6885B7DEE}" type="datetime1">
              <a:rPr lang="en-US" smtClean="0"/>
              <a:pPr/>
              <a:t>29-Nov-22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683565-D2B0-4B1E-86A5-890D3E083D19}" type="datetime1">
              <a:rPr lang="en-US" smtClean="0"/>
              <a:pPr/>
              <a:t>29-Nov-22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D3C8DF0-CAEE-40B5-A3C8-601B1BB84F8A}" type="datetime1">
              <a:rPr lang="en-US" smtClean="0"/>
              <a:pPr/>
              <a:t>29-Nov-22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sksonnie.info/a-knock-out-punch-by-mayweather-that-no-one-saw-comi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304800"/>
            <a:ext cx="7010400" cy="1142999"/>
          </a:xfrm>
        </p:spPr>
        <p:txBody>
          <a:bodyPr>
            <a:noAutofit/>
          </a:bodyPr>
          <a:lstStyle/>
          <a:p>
            <a:r>
              <a:rPr lang="en-US" sz="2800" dirty="0" smtClean="0"/>
              <a:t>GROWTH OF CA FIRMS THROUGH </a:t>
            </a:r>
            <a:r>
              <a:rPr lang="en-US" sz="3600" dirty="0" smtClean="0">
                <a:solidFill>
                  <a:srgbClr val="FF0000"/>
                </a:solidFill>
              </a:rPr>
              <a:t>N</a:t>
            </a:r>
            <a:r>
              <a:rPr lang="en-US" sz="2800" dirty="0" smtClean="0"/>
              <a:t>ETWORKING &amp; </a:t>
            </a:r>
            <a:r>
              <a:rPr lang="en-US" sz="3600" dirty="0" smtClean="0">
                <a:solidFill>
                  <a:srgbClr val="FF0000"/>
                </a:solidFill>
              </a:rPr>
              <a:t>M</a:t>
            </a:r>
            <a:r>
              <a:rPr lang="en-US" sz="2800" dirty="0" smtClean="0"/>
              <a:t>ERGER</a:t>
            </a:r>
            <a:endParaRPr lang="en-US" sz="2800" dirty="0"/>
          </a:p>
        </p:txBody>
      </p:sp>
      <p:sp>
        <p:nvSpPr>
          <p:cNvPr id="3" name="Subtitle 2"/>
          <p:cNvSpPr>
            <a:spLocks noGrp="1"/>
          </p:cNvSpPr>
          <p:nvPr>
            <p:ph type="subTitle" idx="1"/>
          </p:nvPr>
        </p:nvSpPr>
        <p:spPr>
          <a:xfrm>
            <a:off x="1981200" y="5791200"/>
            <a:ext cx="6172200" cy="583722"/>
          </a:xfrm>
        </p:spPr>
        <p:txBody>
          <a:bodyPr>
            <a:normAutofit fontScale="92500" lnSpcReduction="10000"/>
          </a:bodyPr>
          <a:lstStyle/>
          <a:p>
            <a:r>
              <a:rPr lang="en-US" dirty="0" smtClean="0"/>
              <a:t>CA ANKUR KUMAR GUPTA</a:t>
            </a:r>
          </a:p>
          <a:p>
            <a:r>
              <a:rPr lang="en-US" sz="1400" dirty="0" smtClean="0">
                <a:solidFill>
                  <a:srgbClr val="0070C0"/>
                </a:solidFill>
              </a:rPr>
              <a:t>FCA, CS, </a:t>
            </a:r>
            <a:r>
              <a:rPr lang="en-US" sz="1400" dirty="0" err="1" smtClean="0">
                <a:solidFill>
                  <a:srgbClr val="0070C0"/>
                </a:solidFill>
              </a:rPr>
              <a:t>B.Com</a:t>
            </a:r>
            <a:r>
              <a:rPr lang="en-US" sz="1400" dirty="0" smtClean="0">
                <a:solidFill>
                  <a:srgbClr val="0070C0"/>
                </a:solidFill>
              </a:rPr>
              <a:t>, FAFD (ICAI)</a:t>
            </a:r>
            <a:endParaRPr lang="en-US" dirty="0">
              <a:solidFill>
                <a:srgbClr val="0070C0"/>
              </a:solidFill>
            </a:endParaRPr>
          </a:p>
        </p:txBody>
      </p:sp>
      <p:pic>
        <p:nvPicPr>
          <p:cNvPr id="4" name="Picture 3" descr="R.png"/>
          <p:cNvPicPr>
            <a:picLocks noChangeAspect="1"/>
          </p:cNvPicPr>
          <p:nvPr/>
        </p:nvPicPr>
        <p:blipFill>
          <a:blip r:embed="rId2"/>
          <a:stretch>
            <a:fillRect/>
          </a:stretch>
        </p:blipFill>
        <p:spPr>
          <a:xfrm>
            <a:off x="2133600" y="2286001"/>
            <a:ext cx="5791199" cy="1514022"/>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lstStyle/>
          <a:p>
            <a:pPr algn="ctr"/>
            <a:r>
              <a:rPr lang="en-US" dirty="0" smtClean="0"/>
              <a:t>Total Members</a:t>
            </a:r>
            <a:br>
              <a:rPr lang="en-US" dirty="0" smtClean="0"/>
            </a:br>
            <a:r>
              <a:rPr lang="en-US" dirty="0" smtClean="0"/>
              <a:t> as on 1st June 2022 is 358524</a:t>
            </a:r>
            <a:endParaRPr lang="en-US" dirty="0"/>
          </a:p>
        </p:txBody>
      </p:sp>
      <p:graphicFrame>
        <p:nvGraphicFramePr>
          <p:cNvPr id="5" name="Content Placeholder 4"/>
          <p:cNvGraphicFramePr>
            <a:graphicFrameLocks noGrp="1"/>
          </p:cNvGraphicFramePr>
          <p:nvPr>
            <p:ph sz="quarter" idx="1"/>
          </p:nvPr>
        </p:nvGraphicFramePr>
        <p:xfrm>
          <a:off x="457200" y="1600200"/>
          <a:ext cx="80010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5"/>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487362"/>
          </a:xfrm>
        </p:spPr>
        <p:txBody>
          <a:bodyPr>
            <a:normAutofit/>
          </a:bodyPr>
          <a:lstStyle/>
          <a:p>
            <a:r>
              <a:rPr lang="en-US" sz="2400" dirty="0" smtClean="0"/>
              <a:t>number of partners based firm as on 1 June 22</a:t>
            </a:r>
            <a:endParaRPr lang="en-US" sz="2400" dirty="0"/>
          </a:p>
        </p:txBody>
      </p:sp>
      <p:graphicFrame>
        <p:nvGraphicFramePr>
          <p:cNvPr id="5" name="Content Placeholder 4"/>
          <p:cNvGraphicFramePr>
            <a:graphicFrameLocks noGrp="1"/>
          </p:cNvGraphicFramePr>
          <p:nvPr>
            <p:ph sz="quarter" idx="1"/>
          </p:nvPr>
        </p:nvGraphicFramePr>
        <p:xfrm>
          <a:off x="457200" y="1143000"/>
          <a:ext cx="7772400" cy="53308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5"/>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467600" cy="838200"/>
          </a:xfrm>
        </p:spPr>
        <p:txBody>
          <a:bodyPr>
            <a:noAutofit/>
          </a:bodyPr>
          <a:lstStyle/>
          <a:p>
            <a:r>
              <a:rPr lang="en-US" sz="4400" b="1" dirty="0" smtClean="0">
                <a:solidFill>
                  <a:schemeClr val="accent1">
                    <a:lumMod val="50000"/>
                  </a:schemeClr>
                </a:solidFill>
              </a:rPr>
              <a:t>P</a:t>
            </a:r>
            <a:r>
              <a:rPr lang="en-US" sz="3200" b="1" dirty="0" smtClean="0">
                <a:solidFill>
                  <a:schemeClr val="accent1">
                    <a:lumMod val="50000"/>
                  </a:schemeClr>
                </a:solidFill>
              </a:rPr>
              <a:t>OINTS</a:t>
            </a:r>
            <a:r>
              <a:rPr lang="en-US" sz="4400" b="1" dirty="0" smtClean="0">
                <a:solidFill>
                  <a:schemeClr val="accent1">
                    <a:lumMod val="50000"/>
                  </a:schemeClr>
                </a:solidFill>
              </a:rPr>
              <a:t> for Discussion:</a:t>
            </a:r>
            <a:endParaRPr lang="en-US" sz="4400" b="1" dirty="0">
              <a:solidFill>
                <a:schemeClr val="accent1">
                  <a:lumMod val="50000"/>
                </a:schemeClr>
              </a:solidFill>
            </a:endParaRPr>
          </a:p>
        </p:txBody>
      </p:sp>
      <p:sp>
        <p:nvSpPr>
          <p:cNvPr id="3" name="Content Placeholder 2"/>
          <p:cNvSpPr>
            <a:spLocks noGrp="1"/>
          </p:cNvSpPr>
          <p:nvPr>
            <p:ph sz="quarter" idx="1"/>
          </p:nvPr>
        </p:nvSpPr>
        <p:spPr>
          <a:xfrm>
            <a:off x="457200" y="1295400"/>
            <a:ext cx="8153400" cy="4873752"/>
          </a:xfrm>
        </p:spPr>
        <p:txBody>
          <a:bodyPr/>
          <a:lstStyle/>
          <a:p>
            <a:pPr algn="just">
              <a:lnSpc>
                <a:spcPct val="150000"/>
              </a:lnSpc>
            </a:pPr>
            <a:r>
              <a:rPr lang="en-US" sz="3000" dirty="0" smtClean="0"/>
              <a:t> Current Trends of Practice </a:t>
            </a:r>
          </a:p>
          <a:p>
            <a:pPr algn="just">
              <a:lnSpc>
                <a:spcPct val="150000"/>
              </a:lnSpc>
            </a:pPr>
            <a:r>
              <a:rPr lang="en-US" sz="3000" dirty="0" smtClean="0"/>
              <a:t> Recent Trends in Networking i.e. Merger/ </a:t>
            </a:r>
          </a:p>
          <a:p>
            <a:pPr algn="just">
              <a:lnSpc>
                <a:spcPct val="150000"/>
              </a:lnSpc>
              <a:buNone/>
            </a:pPr>
            <a:r>
              <a:rPr lang="en-US" sz="3000" dirty="0" smtClean="0"/>
              <a:t>    Network</a:t>
            </a:r>
          </a:p>
          <a:p>
            <a:pPr algn="just">
              <a:lnSpc>
                <a:spcPct val="150000"/>
              </a:lnSpc>
            </a:pPr>
            <a:r>
              <a:rPr lang="en-US" sz="3000" dirty="0" smtClean="0"/>
              <a:t> Salient features of Networking</a:t>
            </a:r>
          </a:p>
          <a:p>
            <a:pPr algn="just">
              <a:lnSpc>
                <a:spcPct val="150000"/>
              </a:lnSpc>
            </a:pPr>
            <a:r>
              <a:rPr lang="en-US" sz="3000" dirty="0" smtClean="0"/>
              <a:t> Framework of Internal byelaws of </a:t>
            </a:r>
          </a:p>
          <a:p>
            <a:pPr algn="just">
              <a:lnSpc>
                <a:spcPct val="150000"/>
              </a:lnSpc>
              <a:buNone/>
            </a:pPr>
            <a:r>
              <a:rPr lang="en-US" sz="3000" dirty="0" smtClean="0"/>
              <a:t>   Different Models</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96200" cy="1143000"/>
          </a:xfrm>
        </p:spPr>
        <p:txBody>
          <a:bodyPr/>
          <a:lstStyle/>
          <a:p>
            <a:pPr algn="ctr"/>
            <a:r>
              <a:rPr lang="en-US" dirty="0" smtClean="0">
                <a:solidFill>
                  <a:schemeClr val="accent3">
                    <a:lumMod val="75000"/>
                  </a:schemeClr>
                </a:solidFill>
              </a:rPr>
              <a:t>The Guidelines for Networking of Indian CA firms, 2021</a:t>
            </a:r>
            <a:endParaRPr lang="en-US" dirty="0">
              <a:solidFill>
                <a:schemeClr val="accent3">
                  <a:lumMod val="75000"/>
                </a:schemeClr>
              </a:solidFill>
            </a:endParaRPr>
          </a:p>
        </p:txBody>
      </p:sp>
      <p:sp>
        <p:nvSpPr>
          <p:cNvPr id="3" name="Content Placeholder 2"/>
          <p:cNvSpPr>
            <a:spLocks noGrp="1"/>
          </p:cNvSpPr>
          <p:nvPr>
            <p:ph sz="quarter" idx="1"/>
          </p:nvPr>
        </p:nvSpPr>
        <p:spPr>
          <a:xfrm>
            <a:off x="457200" y="1600200"/>
            <a:ext cx="8153400" cy="4191000"/>
          </a:xfrm>
        </p:spPr>
        <p:txBody>
          <a:bodyPr/>
          <a:lstStyle/>
          <a:p>
            <a:pPr marL="0" indent="0" algn="just">
              <a:buNone/>
            </a:pPr>
            <a:r>
              <a:rPr lang="en-US" dirty="0" smtClean="0"/>
              <a:t>Over the years, our Members have adopted different mode of practice:</a:t>
            </a:r>
          </a:p>
          <a:p>
            <a:pPr marL="457200" indent="-457200">
              <a:buFont typeface="+mj-lt"/>
              <a:buAutoNum type="arabicPeriod"/>
            </a:pPr>
            <a:r>
              <a:rPr lang="en-US" b="1" dirty="0" smtClean="0">
                <a:solidFill>
                  <a:srgbClr val="0070C0"/>
                </a:solidFill>
              </a:rPr>
              <a:t>Practice in Individual Name</a:t>
            </a:r>
          </a:p>
          <a:p>
            <a:pPr marL="457200" indent="-457200">
              <a:buFont typeface="+mj-lt"/>
              <a:buAutoNum type="arabicPeriod"/>
            </a:pPr>
            <a:r>
              <a:rPr lang="en-US" b="1" dirty="0" smtClean="0">
                <a:solidFill>
                  <a:srgbClr val="0070C0"/>
                </a:solidFill>
              </a:rPr>
              <a:t>Practice as a Sole Proprietorship Firm</a:t>
            </a:r>
          </a:p>
          <a:p>
            <a:pPr marL="457200" indent="-457200">
              <a:buFont typeface="+mj-lt"/>
              <a:buAutoNum type="arabicPeriod"/>
            </a:pPr>
            <a:r>
              <a:rPr lang="en-US" b="1" dirty="0" smtClean="0">
                <a:solidFill>
                  <a:srgbClr val="0070C0"/>
                </a:solidFill>
              </a:rPr>
              <a:t>Practice as a Partnership / LLP Firm</a:t>
            </a:r>
          </a:p>
          <a:p>
            <a:pPr marL="457200" indent="-457200">
              <a:buFont typeface="+mj-lt"/>
              <a:buAutoNum type="arabicPeriod"/>
            </a:pPr>
            <a:r>
              <a:rPr lang="en-US" b="1" dirty="0" smtClean="0">
                <a:solidFill>
                  <a:srgbClr val="0070C0"/>
                </a:solidFill>
              </a:rPr>
              <a:t>Merger of two or more firms</a:t>
            </a:r>
          </a:p>
          <a:p>
            <a:pPr marL="457200" indent="-457200">
              <a:buFont typeface="+mj-lt"/>
              <a:buAutoNum type="arabicPeriod"/>
            </a:pPr>
            <a:r>
              <a:rPr lang="en-US" b="1" dirty="0" smtClean="0">
                <a:solidFill>
                  <a:srgbClr val="0070C0"/>
                </a:solidFill>
              </a:rPr>
              <a:t>Network firms</a:t>
            </a:r>
          </a:p>
          <a:p>
            <a:pPr marL="457200" indent="-457200">
              <a:buNone/>
            </a:pPr>
            <a:endParaRPr lang="en-US" sz="1800" dirty="0" smtClean="0">
              <a:solidFill>
                <a:schemeClr val="accent2">
                  <a:lumMod val="75000"/>
                </a:schemeClr>
              </a:solidFill>
            </a:endParaRPr>
          </a:p>
          <a:p>
            <a:pPr marL="0" indent="0" algn="just">
              <a:buNone/>
            </a:pPr>
            <a:r>
              <a:rPr lang="en-US" dirty="0" smtClean="0"/>
              <a:t>(All the above forms of practice are recognized by the ICAI.)</a:t>
            </a:r>
            <a:endParaRPr lang="en-US" dirty="0">
              <a:solidFill>
                <a:schemeClr val="accent2">
                  <a:lumMod val="75000"/>
                </a:schemeClr>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696200" cy="685800"/>
          </a:xfrm>
        </p:spPr>
        <p:txBody>
          <a:bodyPr>
            <a:noAutofit/>
          </a:bodyPr>
          <a:lstStyle/>
          <a:p>
            <a:r>
              <a:rPr lang="en-US" sz="4000" u="sng" dirty="0" smtClean="0">
                <a:solidFill>
                  <a:schemeClr val="accent1">
                    <a:lumMod val="50000"/>
                  </a:schemeClr>
                </a:solidFill>
              </a:rPr>
              <a:t>Current Trends of Practice: </a:t>
            </a:r>
            <a:endParaRPr lang="en-US" sz="4000" u="sng" dirty="0">
              <a:solidFill>
                <a:schemeClr val="accent1">
                  <a:lumMod val="50000"/>
                </a:schemeClr>
              </a:solidFill>
            </a:endParaRPr>
          </a:p>
        </p:txBody>
      </p:sp>
      <p:sp>
        <p:nvSpPr>
          <p:cNvPr id="3" name="Content Placeholder 2"/>
          <p:cNvSpPr>
            <a:spLocks noGrp="1"/>
          </p:cNvSpPr>
          <p:nvPr>
            <p:ph sz="quarter" idx="1"/>
          </p:nvPr>
        </p:nvSpPr>
        <p:spPr>
          <a:xfrm>
            <a:off x="457200" y="1219200"/>
            <a:ext cx="8077200" cy="4873752"/>
          </a:xfrm>
        </p:spPr>
        <p:txBody>
          <a:bodyPr/>
          <a:lstStyle/>
          <a:p>
            <a:pPr marL="457200" indent="-457200" algn="just"/>
            <a:r>
              <a:rPr lang="en-US" sz="3200" dirty="0" smtClean="0"/>
              <a:t>Major CA firms are Small Size Firms</a:t>
            </a:r>
          </a:p>
          <a:p>
            <a:pPr marL="457200" indent="-457200" algn="just">
              <a:buNone/>
            </a:pPr>
            <a:endParaRPr lang="en-US" sz="1600" dirty="0" smtClean="0"/>
          </a:p>
          <a:p>
            <a:pPr marL="457200" indent="-457200" algn="just"/>
            <a:r>
              <a:rPr lang="en-US" sz="3200" dirty="0" smtClean="0"/>
              <a:t>A large number of firms have confined their practice to traditional audit and taxation work i.e. Income Tax Audit/ GST Compliance work.</a:t>
            </a:r>
          </a:p>
          <a:p>
            <a:pPr marL="457200" indent="-457200" algn="just">
              <a:buNone/>
            </a:pPr>
            <a:endParaRPr lang="en-US" sz="1600" dirty="0" smtClean="0"/>
          </a:p>
          <a:p>
            <a:pPr marL="457200" indent="-457200" algn="just"/>
            <a:r>
              <a:rPr lang="en-US" sz="3200" dirty="0" smtClean="0"/>
              <a:t>Major CA Firms are not registered under GST (Showing Receipts &lt; 20 </a:t>
            </a:r>
            <a:r>
              <a:rPr lang="en-US" sz="3200" dirty="0" err="1" smtClean="0"/>
              <a:t>Lakhs</a:t>
            </a:r>
            <a:r>
              <a:rPr lang="en-US" sz="3200" dirty="0" smtClean="0"/>
              <a:t>)</a:t>
            </a:r>
          </a:p>
          <a:p>
            <a:pPr marL="457200" indent="-457200" algn="just"/>
            <a:endParaRPr lang="en-US" sz="3200" dirty="0" smtClean="0"/>
          </a:p>
          <a:p>
            <a:pPr algn="just">
              <a:buNone/>
            </a:pPr>
            <a:endParaRPr lang="en-US" dirty="0" smtClean="0"/>
          </a:p>
          <a:p>
            <a:pPr algn="just"/>
            <a:endParaRPr lang="en-US" dirty="0" smtClean="0"/>
          </a:p>
          <a:p>
            <a:pPr algn="just"/>
            <a:endParaRPr lang="en-US" dirty="0" smtClean="0"/>
          </a:p>
        </p:txBody>
      </p:sp>
      <p:sp>
        <p:nvSpPr>
          <p:cNvPr id="4" name="Slide Number Placeholder 3"/>
          <p:cNvSpPr>
            <a:spLocks noGrp="1"/>
          </p:cNvSpPr>
          <p:nvPr>
            <p:ph type="sldNum" sz="quarter" idx="15"/>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010400" cy="563562"/>
          </a:xfrm>
        </p:spPr>
        <p:txBody>
          <a:bodyPr>
            <a:normAutofit/>
          </a:bodyPr>
          <a:lstStyle/>
          <a:p>
            <a:r>
              <a:rPr lang="en-US" b="1" u="sng" dirty="0" smtClean="0">
                <a:solidFill>
                  <a:schemeClr val="accent3">
                    <a:lumMod val="75000"/>
                  </a:schemeClr>
                </a:solidFill>
              </a:rPr>
              <a:t>Barrier of Networking / merger:</a:t>
            </a:r>
            <a:endParaRPr lang="en-US" b="1" u="sng" dirty="0">
              <a:solidFill>
                <a:schemeClr val="accent3">
                  <a:lumMod val="75000"/>
                </a:schemeClr>
              </a:solidFill>
            </a:endParaRPr>
          </a:p>
        </p:txBody>
      </p:sp>
      <p:sp>
        <p:nvSpPr>
          <p:cNvPr id="3" name="Content Placeholder 2"/>
          <p:cNvSpPr>
            <a:spLocks noGrp="1"/>
          </p:cNvSpPr>
          <p:nvPr>
            <p:ph sz="quarter" idx="1"/>
          </p:nvPr>
        </p:nvSpPr>
        <p:spPr>
          <a:xfrm>
            <a:off x="457200" y="1066800"/>
            <a:ext cx="7924800" cy="4572000"/>
          </a:xfrm>
        </p:spPr>
        <p:txBody>
          <a:bodyPr>
            <a:normAutofit/>
          </a:bodyPr>
          <a:lstStyle/>
          <a:p>
            <a:pPr marL="458788" indent="-458788" algn="just"/>
            <a:r>
              <a:rPr lang="en-US" dirty="0" smtClean="0"/>
              <a:t>Members have attachment with their firm name and do not want to go for Merger or Network due to fear of loss of identity.</a:t>
            </a:r>
          </a:p>
          <a:p>
            <a:pPr marL="458788" indent="-458788" algn="just"/>
            <a:r>
              <a:rPr lang="en-US" dirty="0" smtClean="0"/>
              <a:t>Many firms have audits allotted through the ICAI-PDC empanelment process.</a:t>
            </a:r>
          </a:p>
          <a:p>
            <a:pPr marL="458788" indent="-458788" algn="just"/>
            <a:r>
              <a:rPr lang="en-US" dirty="0" smtClean="0"/>
              <a:t>Network cannot take up assignment in its own name. </a:t>
            </a:r>
          </a:p>
          <a:p>
            <a:pPr marL="458788" indent="-458788" algn="just"/>
            <a:r>
              <a:rPr lang="en-US" dirty="0" smtClean="0"/>
              <a:t>Network is not recognized by Appointing Authorities.</a:t>
            </a:r>
          </a:p>
          <a:p>
            <a:pPr marL="458788" indent="-458788" algn="just"/>
            <a:r>
              <a:rPr lang="en-US" dirty="0" smtClean="0"/>
              <a:t>Confusion as to under which legislation, a network should be registered.</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dirty="0" smtClean="0"/>
              <a:t/>
            </a:r>
            <a:br>
              <a:rPr lang="en-US" sz="2800" dirty="0" smtClean="0"/>
            </a:br>
            <a:r>
              <a:rPr lang="en-US" sz="3600" dirty="0" smtClean="0">
                <a:solidFill>
                  <a:schemeClr val="accent3">
                    <a:lumMod val="75000"/>
                  </a:schemeClr>
                </a:solidFill>
              </a:rPr>
              <a:t>The Guidelines for Networking of Indian CA firms, 2021</a:t>
            </a:r>
            <a:endParaRPr lang="en-US" sz="3600" dirty="0"/>
          </a:p>
        </p:txBody>
      </p:sp>
      <p:sp>
        <p:nvSpPr>
          <p:cNvPr id="3" name="Content Placeholder 2"/>
          <p:cNvSpPr>
            <a:spLocks noGrp="1"/>
          </p:cNvSpPr>
          <p:nvPr>
            <p:ph sz="quarter" idx="1"/>
          </p:nvPr>
        </p:nvSpPr>
        <p:spPr>
          <a:xfrm>
            <a:off x="457200" y="1600200"/>
            <a:ext cx="8001000" cy="4114800"/>
          </a:xfrm>
        </p:spPr>
        <p:txBody>
          <a:bodyPr>
            <a:normAutofit fontScale="85000" lnSpcReduction="10000"/>
          </a:bodyPr>
          <a:lstStyle/>
          <a:p>
            <a:pPr marL="0" indent="0" algn="just">
              <a:lnSpc>
                <a:spcPct val="150000"/>
              </a:lnSpc>
              <a:buNone/>
            </a:pPr>
            <a:r>
              <a:rPr lang="en-US" sz="3300" dirty="0" smtClean="0"/>
              <a:t>The Council of ICAI issued Network Guidelines first time in the year </a:t>
            </a:r>
            <a:r>
              <a:rPr lang="en-US" sz="3300" dirty="0" smtClean="0">
                <a:solidFill>
                  <a:srgbClr val="FF0000"/>
                </a:solidFill>
              </a:rPr>
              <a:t>2005</a:t>
            </a:r>
            <a:r>
              <a:rPr lang="en-US" sz="3300" dirty="0" smtClean="0"/>
              <a:t> and thereafter, the same was revised by the Council in the year </a:t>
            </a:r>
            <a:r>
              <a:rPr lang="en-US" sz="3300" dirty="0" smtClean="0">
                <a:solidFill>
                  <a:srgbClr val="FF0000"/>
                </a:solidFill>
              </a:rPr>
              <a:t>2011</a:t>
            </a:r>
            <a:r>
              <a:rPr lang="en-US" sz="3300" dirty="0" smtClean="0"/>
              <a:t> only close to 100 networks could get registered with ICAI as on date till 2021.</a:t>
            </a:r>
          </a:p>
          <a:p>
            <a:pPr>
              <a:buNone/>
            </a:pPr>
            <a:r>
              <a:rPr lang="en-US" dirty="0" smtClean="0"/>
              <a:t>	</a:t>
            </a:r>
            <a:endParaRPr lang="en-US" dirty="0">
              <a:solidFill>
                <a:schemeClr val="accent1">
                  <a:lumMod val="50000"/>
                </a:schemeClr>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fontScale="90000"/>
          </a:bodyPr>
          <a:lstStyle/>
          <a:p>
            <a:r>
              <a:rPr lang="en-US" sz="3200" b="1" u="sng" dirty="0" smtClean="0">
                <a:solidFill>
                  <a:schemeClr val="accent1">
                    <a:lumMod val="50000"/>
                  </a:schemeClr>
                </a:solidFill>
              </a:rPr>
              <a:t>Why Guidelines  Revise in 2021:</a:t>
            </a:r>
            <a:endParaRPr lang="en-US" sz="3200" u="sng" dirty="0">
              <a:solidFill>
                <a:schemeClr val="accent1">
                  <a:lumMod val="50000"/>
                </a:schemeClr>
              </a:solidFill>
            </a:endParaRPr>
          </a:p>
        </p:txBody>
      </p:sp>
      <p:sp>
        <p:nvSpPr>
          <p:cNvPr id="3" name="Content Placeholder 2"/>
          <p:cNvSpPr>
            <a:spLocks noGrp="1"/>
          </p:cNvSpPr>
          <p:nvPr>
            <p:ph sz="quarter" idx="1"/>
          </p:nvPr>
        </p:nvSpPr>
        <p:spPr>
          <a:xfrm>
            <a:off x="457200" y="990600"/>
            <a:ext cx="8001000" cy="5105400"/>
          </a:xfrm>
        </p:spPr>
        <p:txBody>
          <a:bodyPr>
            <a:normAutofit/>
          </a:bodyPr>
          <a:lstStyle/>
          <a:p>
            <a:pPr marL="457200" indent="-457200" algn="just"/>
            <a:r>
              <a:rPr lang="en-US" dirty="0" smtClean="0"/>
              <a:t>To </a:t>
            </a:r>
            <a:r>
              <a:rPr lang="en-US" dirty="0" smtClean="0">
                <a:solidFill>
                  <a:schemeClr val="accent1">
                    <a:lumMod val="50000"/>
                  </a:schemeClr>
                </a:solidFill>
              </a:rPr>
              <a:t>protect </a:t>
            </a:r>
            <a:r>
              <a:rPr lang="en-US" dirty="0" smtClean="0"/>
              <a:t>the professional practice of the small and medium firms and also their </a:t>
            </a:r>
            <a:r>
              <a:rPr lang="en-US" dirty="0" smtClean="0">
                <a:solidFill>
                  <a:schemeClr val="accent1">
                    <a:lumMod val="50000"/>
                  </a:schemeClr>
                </a:solidFill>
              </a:rPr>
              <a:t>identity.</a:t>
            </a:r>
          </a:p>
          <a:p>
            <a:pPr marL="457200" indent="-457200" algn="just"/>
            <a:r>
              <a:rPr lang="en-US" dirty="0" smtClean="0"/>
              <a:t>To enable the Indian CA firms to develop a </a:t>
            </a:r>
            <a:r>
              <a:rPr lang="en-US" dirty="0" smtClean="0">
                <a:solidFill>
                  <a:schemeClr val="accent1">
                    <a:lumMod val="50000"/>
                  </a:schemeClr>
                </a:solidFill>
              </a:rPr>
              <a:t>Sound Network </a:t>
            </a:r>
            <a:r>
              <a:rPr lang="en-US" dirty="0" smtClean="0"/>
              <a:t>of Firms after a gestation period, move towards allowing </a:t>
            </a:r>
            <a:r>
              <a:rPr lang="en-US" dirty="0" smtClean="0">
                <a:solidFill>
                  <a:schemeClr val="accent1">
                    <a:lumMod val="50000"/>
                  </a:schemeClr>
                </a:solidFill>
              </a:rPr>
              <a:t>foreign firms </a:t>
            </a:r>
            <a:r>
              <a:rPr lang="en-US" dirty="0" smtClean="0"/>
              <a:t>to join the Indian CA networks.</a:t>
            </a:r>
          </a:p>
          <a:p>
            <a:pPr marL="457200" indent="-457200" algn="just"/>
            <a:r>
              <a:rPr lang="en-US" dirty="0" smtClean="0"/>
              <a:t>When </a:t>
            </a:r>
            <a:r>
              <a:rPr lang="en-US" dirty="0" smtClean="0">
                <a:solidFill>
                  <a:schemeClr val="accent1">
                    <a:lumMod val="50000"/>
                  </a:schemeClr>
                </a:solidFill>
              </a:rPr>
              <a:t>client</a:t>
            </a:r>
            <a:r>
              <a:rPr lang="en-US" dirty="0" smtClean="0"/>
              <a:t> grows bigger, they tend to switch over to a </a:t>
            </a:r>
            <a:r>
              <a:rPr lang="en-US" dirty="0" smtClean="0">
                <a:solidFill>
                  <a:schemeClr val="accent1">
                    <a:lumMod val="50000"/>
                  </a:schemeClr>
                </a:solidFill>
              </a:rPr>
              <a:t>larger firm </a:t>
            </a:r>
            <a:r>
              <a:rPr lang="en-US" dirty="0" smtClean="0"/>
              <a:t>with an expectation that a larger firm will better cater to the diversified and growing needs.</a:t>
            </a:r>
          </a:p>
          <a:p>
            <a:pPr marL="457200" indent="-457200" algn="just"/>
            <a:r>
              <a:rPr lang="en-US" dirty="0" smtClean="0"/>
              <a:t>Firms that have ventured into </a:t>
            </a:r>
            <a:r>
              <a:rPr lang="en-US" dirty="0" smtClean="0">
                <a:solidFill>
                  <a:schemeClr val="accent1">
                    <a:lumMod val="50000"/>
                  </a:schemeClr>
                </a:solidFill>
              </a:rPr>
              <a:t>newer areas </a:t>
            </a:r>
            <a:r>
              <a:rPr lang="en-US" dirty="0" smtClean="0"/>
              <a:t>of practice have found success and have been able to scale up</a:t>
            </a:r>
            <a:endParaRPr lang="en-US" dirty="0" smtClean="0">
              <a:solidFill>
                <a:schemeClr val="accent1">
                  <a:lumMod val="50000"/>
                </a:schemeClr>
              </a:solidFill>
            </a:endParaRPr>
          </a:p>
          <a:p>
            <a:pPr algn="just"/>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sz="quarter" idx="1"/>
          </p:nvPr>
        </p:nvSpPr>
        <p:spPr>
          <a:xfrm>
            <a:off x="381000" y="685800"/>
            <a:ext cx="8001000" cy="5105400"/>
          </a:xfrm>
        </p:spPr>
        <p:txBody>
          <a:bodyPr/>
          <a:lstStyle/>
          <a:p>
            <a:pPr marL="457200" indent="-457200" algn="just"/>
            <a:r>
              <a:rPr lang="en-US" dirty="0" smtClean="0"/>
              <a:t>Firms that have </a:t>
            </a:r>
            <a:r>
              <a:rPr lang="en-US" dirty="0" smtClean="0">
                <a:solidFill>
                  <a:schemeClr val="accent1">
                    <a:lumMod val="50000"/>
                  </a:schemeClr>
                </a:solidFill>
              </a:rPr>
              <a:t>developed expertise </a:t>
            </a:r>
            <a:r>
              <a:rPr lang="en-US" dirty="0" smtClean="0"/>
              <a:t>or specialization have prospered</a:t>
            </a:r>
          </a:p>
          <a:p>
            <a:pPr marL="457200" indent="-457200" algn="just"/>
            <a:r>
              <a:rPr lang="en-US" dirty="0" smtClean="0"/>
              <a:t>Firms that have networked and formed a </a:t>
            </a:r>
            <a:r>
              <a:rPr lang="en-US" dirty="0" smtClean="0">
                <a:solidFill>
                  <a:schemeClr val="accent1">
                    <a:lumMod val="50000"/>
                  </a:schemeClr>
                </a:solidFill>
              </a:rPr>
              <a:t>larger structure </a:t>
            </a:r>
            <a:r>
              <a:rPr lang="en-US" dirty="0" smtClean="0"/>
              <a:t>have by and large scaled up.</a:t>
            </a:r>
          </a:p>
          <a:p>
            <a:pPr marL="457200" indent="-457200" algn="just"/>
            <a:r>
              <a:rPr lang="en-US" dirty="0" smtClean="0">
                <a:solidFill>
                  <a:schemeClr val="accent1">
                    <a:lumMod val="50000"/>
                  </a:schemeClr>
                </a:solidFill>
              </a:rPr>
              <a:t>Technology</a:t>
            </a:r>
            <a:r>
              <a:rPr lang="en-US" dirty="0" smtClean="0"/>
              <a:t> is gradually replacing human intervention.</a:t>
            </a:r>
          </a:p>
          <a:p>
            <a:pPr marL="457200" indent="-457200" algn="just"/>
            <a:r>
              <a:rPr lang="en-US" dirty="0" smtClean="0"/>
              <a:t>Competition from other professionals has been a perennial challenge</a:t>
            </a:r>
          </a:p>
          <a:p>
            <a:pPr marL="457200" indent="-457200" algn="just"/>
            <a:r>
              <a:rPr lang="en-US" dirty="0" smtClean="0"/>
              <a:t>Merger of public sector banks and consequent reduction in number of branches</a:t>
            </a:r>
          </a:p>
          <a:p>
            <a:pPr marL="457200" indent="-457200" algn="just"/>
            <a:r>
              <a:rPr lang="en-US" dirty="0" smtClean="0"/>
              <a:t>Increase of tax audit limits, etc.</a:t>
            </a:r>
          </a:p>
          <a:p>
            <a:pPr marL="457200" indent="-457200" algn="just"/>
            <a:endParaRPr lang="en-US" dirty="0" smtClean="0"/>
          </a:p>
          <a:p>
            <a:endParaRPr lang="en-US" dirty="0"/>
          </a:p>
        </p:txBody>
      </p:sp>
      <p:sp>
        <p:nvSpPr>
          <p:cNvPr id="3" name="Slide Number Placeholder 2"/>
          <p:cNvSpPr>
            <a:spLocks noGrp="1"/>
          </p:cNvSpPr>
          <p:nvPr>
            <p:ph type="sldNum" sz="quarter" idx="15"/>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Autofit/>
          </a:bodyPr>
          <a:lstStyle/>
          <a:p>
            <a:r>
              <a:rPr lang="en-US" sz="3600" b="1" u="sng" dirty="0" smtClean="0">
                <a:solidFill>
                  <a:schemeClr val="accent1">
                    <a:lumMod val="50000"/>
                  </a:schemeClr>
                </a:solidFill>
              </a:rPr>
              <a:t>Options offered to Members:</a:t>
            </a:r>
            <a:endParaRPr lang="en-US" sz="3600" b="1" u="sng" dirty="0">
              <a:solidFill>
                <a:schemeClr val="accent1">
                  <a:lumMod val="50000"/>
                </a:schemeClr>
              </a:solidFill>
            </a:endParaRPr>
          </a:p>
        </p:txBody>
      </p:sp>
      <p:sp>
        <p:nvSpPr>
          <p:cNvPr id="3" name="Content Placeholder 2"/>
          <p:cNvSpPr>
            <a:spLocks noGrp="1"/>
          </p:cNvSpPr>
          <p:nvPr>
            <p:ph sz="quarter" idx="1"/>
          </p:nvPr>
        </p:nvSpPr>
        <p:spPr>
          <a:xfrm>
            <a:off x="457200" y="1219200"/>
            <a:ext cx="8077200" cy="4114800"/>
          </a:xfrm>
        </p:spPr>
        <p:txBody>
          <a:bodyPr>
            <a:normAutofit/>
          </a:bodyPr>
          <a:lstStyle/>
          <a:p>
            <a:pPr marL="457200" indent="-457200" algn="just"/>
            <a:r>
              <a:rPr lang="en-US" dirty="0" smtClean="0"/>
              <a:t>Form LLP’s so as to overcome the limitation of number of partners.</a:t>
            </a:r>
          </a:p>
          <a:p>
            <a:pPr marL="457200" indent="-457200" algn="just"/>
            <a:r>
              <a:rPr lang="en-US" dirty="0" smtClean="0"/>
              <a:t>Merge so as to form a larger structure, with a provision to demerge within 5 years, if merger is not meeting the objective;</a:t>
            </a:r>
          </a:p>
          <a:p>
            <a:pPr marL="457200" indent="-457200" algn="just"/>
            <a:r>
              <a:rPr lang="en-US" dirty="0" smtClean="0"/>
              <a:t>Establish multidisciplinary firms, working together with other professionals such as Cost Accountants, Company Secretaries, Advocates, Engineers, Architects and Actuaries</a:t>
            </a:r>
          </a:p>
          <a:p>
            <a:pPr marL="457200" indent="-457200" algn="just"/>
            <a:r>
              <a:rPr lang="en-US" dirty="0" smtClean="0"/>
              <a:t>Form Network with other firm(s).</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endParaRPr lang="en-US" dirty="0"/>
          </a:p>
        </p:txBody>
      </p:sp>
      <p:pic>
        <p:nvPicPr>
          <p:cNvPr id="5" name="Content Placeholder 4" descr="moral-stories-for-kids-the-hare-and-the-tortoise.jpg"/>
          <p:cNvPicPr>
            <a:picLocks noGrp="1" noChangeAspect="1"/>
          </p:cNvPicPr>
          <p:nvPr>
            <p:ph sz="quarter" idx="1"/>
          </p:nvPr>
        </p:nvPicPr>
        <p:blipFill>
          <a:blip r:embed="rId2"/>
          <a:stretch>
            <a:fillRect/>
          </a:stretch>
        </p:blipFill>
        <p:spPr>
          <a:xfrm>
            <a:off x="1219200" y="1219200"/>
            <a:ext cx="6477000" cy="4495801"/>
          </a:xfrm>
        </p:spPr>
      </p:pic>
      <p:sp>
        <p:nvSpPr>
          <p:cNvPr id="4" name="Slide Number Placeholder 3"/>
          <p:cNvSpPr>
            <a:spLocks noGrp="1"/>
          </p:cNvSpPr>
          <p:nvPr>
            <p:ph type="sldNum" sz="quarter" idx="15"/>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13</a:t>
            </a:fld>
            <a:endParaRPr lang="en-US"/>
          </a:p>
        </p:txBody>
      </p:sp>
      <p:sp>
        <p:nvSpPr>
          <p:cNvPr id="7" name="TextBox 6"/>
          <p:cNvSpPr txBox="1"/>
          <p:nvPr/>
        </p:nvSpPr>
        <p:spPr>
          <a:xfrm>
            <a:off x="1066800" y="4191001"/>
            <a:ext cx="6934200" cy="2031325"/>
          </a:xfrm>
          <a:prstGeom prst="rect">
            <a:avLst/>
          </a:prstGeom>
          <a:noFill/>
        </p:spPr>
        <p:txBody>
          <a:bodyPr wrap="square" rtlCol="0">
            <a:spAutoFit/>
          </a:bodyPr>
          <a:lstStyle/>
          <a:p>
            <a:r>
              <a:rPr lang="en-US" sz="3600" dirty="0" smtClean="0"/>
              <a:t>The moral of the Story is that </a:t>
            </a:r>
          </a:p>
          <a:p>
            <a:r>
              <a:rPr lang="en-US" sz="3600" dirty="0" smtClean="0"/>
              <a:t>Slow </a:t>
            </a:r>
            <a:r>
              <a:rPr lang="en-US" sz="3600" dirty="0" smtClean="0"/>
              <a:t>and steady wins the race</a:t>
            </a:r>
            <a:r>
              <a:rPr lang="en-US" sz="3600" dirty="0" smtClean="0"/>
              <a:t>.</a:t>
            </a:r>
          </a:p>
          <a:p>
            <a:endParaRPr lang="en-US" dirty="0" smtClean="0"/>
          </a:p>
          <a:p>
            <a:endParaRPr lang="en-US" dirty="0" smtClean="0"/>
          </a:p>
          <a:p>
            <a:r>
              <a:rPr lang="en-US" dirty="0" smtClean="0"/>
              <a:t>THE </a:t>
            </a:r>
            <a:r>
              <a:rPr lang="en-US" dirty="0" smtClean="0"/>
              <a:t>STORY DOESN’T END </a:t>
            </a:r>
            <a:r>
              <a:rPr lang="en-US" dirty="0" smtClean="0"/>
              <a:t>HERE</a:t>
            </a:r>
            <a:endParaRPr lang="en-US" dirty="0" smtClean="0"/>
          </a:p>
        </p:txBody>
      </p:sp>
      <p:pic>
        <p:nvPicPr>
          <p:cNvPr id="9" name="Content Placeholder 8" descr="R1.jpg"/>
          <p:cNvPicPr>
            <a:picLocks noGrp="1" noChangeAspect="1"/>
          </p:cNvPicPr>
          <p:nvPr>
            <p:ph sz="quarter" idx="1"/>
          </p:nvPr>
        </p:nvPicPr>
        <p:blipFill>
          <a:blip r:embed="rId2" cstate="print"/>
          <a:stretch>
            <a:fillRect/>
          </a:stretch>
        </p:blipFill>
        <p:spPr>
          <a:xfrm>
            <a:off x="2133601" y="228600"/>
            <a:ext cx="4114800" cy="38862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229600" cy="4724400"/>
          </a:xfrm>
        </p:spPr>
        <p:txBody>
          <a:bodyPr/>
          <a:lstStyle/>
          <a:p>
            <a:pPr fontAlgn="base">
              <a:buNone/>
            </a:pPr>
            <a:r>
              <a:rPr lang="en-US" dirty="0" smtClean="0"/>
              <a:t>	There </a:t>
            </a:r>
            <a:r>
              <a:rPr lang="en-US" dirty="0" smtClean="0"/>
              <a:t>are few more interesting things…..it continues as follows…… The hare was disappointed at </a:t>
            </a:r>
            <a:r>
              <a:rPr lang="en-US" dirty="0" smtClean="0">
                <a:hlinkClick r:id="rId2"/>
              </a:rPr>
              <a:t>losing</a:t>
            </a:r>
            <a:r>
              <a:rPr lang="en-US" dirty="0" smtClean="0"/>
              <a:t> the race and he did some soul-searching. He realized that he’d lost the race only because he had been overconfident, careless, and lax. If he had not taken things for granted, there’s no way the tortoise could have beaten him. So he challenged the tortoise to another race.</a:t>
            </a:r>
          </a:p>
          <a:p>
            <a:pPr fontAlgn="base">
              <a:buNone/>
            </a:pPr>
            <a:r>
              <a:rPr lang="en-US" dirty="0" smtClean="0"/>
              <a:t>	The </a:t>
            </a:r>
            <a:r>
              <a:rPr lang="en-US" dirty="0" smtClean="0"/>
              <a:t>tortoise agreed. This time, the hare went all out and ran without stopping from start to finish. He won by several miles.</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15</a:t>
            </a:fld>
            <a:endParaRPr lang="en-US"/>
          </a:p>
        </p:txBody>
      </p:sp>
      <p:sp>
        <p:nvSpPr>
          <p:cNvPr id="10" name="TextBox 9"/>
          <p:cNvSpPr txBox="1"/>
          <p:nvPr/>
        </p:nvSpPr>
        <p:spPr>
          <a:xfrm>
            <a:off x="228601" y="2895600"/>
            <a:ext cx="8153400" cy="2062103"/>
          </a:xfrm>
          <a:prstGeom prst="rect">
            <a:avLst/>
          </a:prstGeom>
          <a:noFill/>
        </p:spPr>
        <p:txBody>
          <a:bodyPr wrap="square" rtlCol="0">
            <a:spAutoFit/>
          </a:bodyPr>
          <a:lstStyle/>
          <a:p>
            <a:r>
              <a:rPr lang="en-US" sz="3200" dirty="0" smtClean="0"/>
              <a:t>Fast and consistent will always beat the slow and steady</a:t>
            </a:r>
            <a:r>
              <a:rPr lang="en-US" sz="3200" dirty="0" smtClean="0"/>
              <a:t>.</a:t>
            </a:r>
          </a:p>
          <a:p>
            <a:r>
              <a:rPr lang="en-US" sz="3200" dirty="0" smtClean="0"/>
              <a:t> </a:t>
            </a:r>
            <a:r>
              <a:rPr lang="en-US" sz="3200" dirty="0" smtClean="0"/>
              <a:t>It’s good to be slow and steady; but it’s better to be fast and reliable</a:t>
            </a:r>
            <a:r>
              <a:rPr lang="en-US" sz="3200" dirty="0" smtClean="0"/>
              <a:t>.</a:t>
            </a:r>
            <a:endParaRPr lang="en-US" sz="3200" dirty="0" smtClean="0"/>
          </a:p>
        </p:txBody>
      </p:sp>
      <p:sp>
        <p:nvSpPr>
          <p:cNvPr id="11" name="TextBox 10"/>
          <p:cNvSpPr txBox="1"/>
          <p:nvPr/>
        </p:nvSpPr>
        <p:spPr>
          <a:xfrm>
            <a:off x="838200" y="5410200"/>
            <a:ext cx="4155305" cy="369332"/>
          </a:xfrm>
          <a:prstGeom prst="rect">
            <a:avLst/>
          </a:prstGeom>
          <a:noFill/>
        </p:spPr>
        <p:txBody>
          <a:bodyPr wrap="none" rtlCol="0">
            <a:spAutoFit/>
          </a:bodyPr>
          <a:lstStyle/>
          <a:p>
            <a:r>
              <a:rPr lang="en-US" dirty="0" smtClean="0"/>
              <a:t>THE </a:t>
            </a:r>
            <a:r>
              <a:rPr lang="en-US" dirty="0" smtClean="0"/>
              <a:t>STORY DOESN’T END HERE</a:t>
            </a:r>
            <a:endParaRPr lang="en-US" dirty="0"/>
          </a:p>
        </p:txBody>
      </p:sp>
      <p:pic>
        <p:nvPicPr>
          <p:cNvPr id="6146" name="Picture 2" descr="See the source image"/>
          <p:cNvPicPr>
            <a:picLocks noChangeAspect="1" noChangeArrowheads="1"/>
          </p:cNvPicPr>
          <p:nvPr/>
        </p:nvPicPr>
        <p:blipFill>
          <a:blip r:embed="rId2"/>
          <a:srcRect/>
          <a:stretch>
            <a:fillRect/>
          </a:stretch>
        </p:blipFill>
        <p:spPr bwMode="auto">
          <a:xfrm>
            <a:off x="1676400" y="533400"/>
            <a:ext cx="5486400" cy="216217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924800" cy="5334000"/>
          </a:xfrm>
        </p:spPr>
        <p:txBody>
          <a:bodyPr>
            <a:normAutofit/>
          </a:bodyPr>
          <a:lstStyle/>
          <a:p>
            <a:pPr>
              <a:buNone/>
            </a:pPr>
            <a:r>
              <a:rPr lang="en-US" dirty="0" smtClean="0"/>
              <a:t>	The </a:t>
            </a:r>
            <a:r>
              <a:rPr lang="en-US" dirty="0" smtClean="0"/>
              <a:t>tortoise did some thinking this time and realized that there’s no way it can beat the hare in a race the way it was currently formatted. It thought for a while and then challenged the hare to another race, but on a slightly different route. The hare agreed. They started off. In keeping with his self-made commitment to be consistently fast, the hare took off and ran at top speed until he came to a broad river. The finishing line was a couple of kilometers on the other side of the river. The hare sat there wondering what to do. In the meantime, the tortoise trundled along, got into the river, swam to the opposite bank, continued walking, and finished the race</a:t>
            </a:r>
            <a:r>
              <a:rPr lang="en-US" dirty="0" smtClean="0"/>
              <a:t>.</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17</a:t>
            </a:fld>
            <a:endParaRPr lang="en-US"/>
          </a:p>
        </p:txBody>
      </p:sp>
      <p:sp>
        <p:nvSpPr>
          <p:cNvPr id="6" name="TextBox 5"/>
          <p:cNvSpPr txBox="1"/>
          <p:nvPr/>
        </p:nvSpPr>
        <p:spPr>
          <a:xfrm>
            <a:off x="228600" y="3124200"/>
            <a:ext cx="8229600" cy="1569660"/>
          </a:xfrm>
          <a:prstGeom prst="rect">
            <a:avLst/>
          </a:prstGeom>
          <a:noFill/>
        </p:spPr>
        <p:txBody>
          <a:bodyPr wrap="square" rtlCol="0">
            <a:spAutoFit/>
          </a:bodyPr>
          <a:lstStyle/>
          <a:p>
            <a:r>
              <a:rPr lang="en-US" sz="3200" dirty="0" smtClean="0"/>
              <a:t>“First identify your core competency and </a:t>
            </a:r>
            <a:endParaRPr lang="en-US" sz="3200" dirty="0" smtClean="0"/>
          </a:p>
          <a:p>
            <a:r>
              <a:rPr lang="en-US" sz="3200" dirty="0" smtClean="0"/>
              <a:t>then </a:t>
            </a:r>
            <a:r>
              <a:rPr lang="en-US" sz="3200" dirty="0" smtClean="0"/>
              <a:t>change the playing field to suit </a:t>
            </a:r>
            <a:endParaRPr lang="en-US" sz="3200" dirty="0" smtClean="0"/>
          </a:p>
          <a:p>
            <a:r>
              <a:rPr lang="en-US" sz="3200" dirty="0" smtClean="0"/>
              <a:t>your </a:t>
            </a:r>
            <a:r>
              <a:rPr lang="en-US" sz="3200" dirty="0" smtClean="0"/>
              <a:t>core competency</a:t>
            </a:r>
            <a:r>
              <a:rPr lang="en-US" sz="3200" dirty="0" smtClean="0"/>
              <a:t>.”</a:t>
            </a:r>
            <a:endParaRPr lang="en-US" sz="3200" dirty="0" smtClean="0"/>
          </a:p>
        </p:txBody>
      </p:sp>
      <p:sp>
        <p:nvSpPr>
          <p:cNvPr id="7" name="TextBox 6"/>
          <p:cNvSpPr txBox="1"/>
          <p:nvPr/>
        </p:nvSpPr>
        <p:spPr>
          <a:xfrm>
            <a:off x="838200" y="5638800"/>
            <a:ext cx="4495800" cy="369332"/>
          </a:xfrm>
          <a:prstGeom prst="rect">
            <a:avLst/>
          </a:prstGeom>
          <a:noFill/>
        </p:spPr>
        <p:txBody>
          <a:bodyPr wrap="square" rtlCol="0">
            <a:spAutoFit/>
          </a:bodyPr>
          <a:lstStyle/>
          <a:p>
            <a:r>
              <a:rPr lang="en-US" dirty="0" smtClean="0"/>
              <a:t>THE STORY STILL HASN’T ENDED</a:t>
            </a:r>
            <a:endParaRPr lang="en-US" dirty="0"/>
          </a:p>
        </p:txBody>
      </p:sp>
      <p:pic>
        <p:nvPicPr>
          <p:cNvPr id="9" name="Picture 8" descr="The Hare and the Tortoise_1.jpg"/>
          <p:cNvPicPr>
            <a:picLocks noChangeAspect="1"/>
          </p:cNvPicPr>
          <p:nvPr/>
        </p:nvPicPr>
        <p:blipFill>
          <a:blip r:embed="rId2" cstate="print"/>
          <a:stretch>
            <a:fillRect/>
          </a:stretch>
        </p:blipFill>
        <p:spPr>
          <a:xfrm>
            <a:off x="2514600" y="381000"/>
            <a:ext cx="3733800" cy="2743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7467600" cy="4876800"/>
          </a:xfrm>
        </p:spPr>
        <p:txBody>
          <a:bodyPr/>
          <a:lstStyle/>
          <a:p>
            <a:pPr algn="just">
              <a:buNone/>
            </a:pPr>
            <a:r>
              <a:rPr lang="en-US" dirty="0" smtClean="0"/>
              <a:t>	The </a:t>
            </a:r>
            <a:r>
              <a:rPr lang="en-US" dirty="0" smtClean="0"/>
              <a:t>hare and the tortoise, by this time, had become pretty good friends and they did some thinking together. Both realized that the last race could have been run much better. So they decided to do the last race again but to run as a team this time. They started off, and this time the hare carried the tortoise till the riverbank. There, the tortoise took over and swam across with the hare on his back. On the opposite bank, the hare again carried the tortoise and they reached the finishing line together. They both felt a greater sense of satisfaction than they’d felt earlier.</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19</a:t>
            </a:fld>
            <a:endParaRPr lang="en-US"/>
          </a:p>
        </p:txBody>
      </p:sp>
      <p:pic>
        <p:nvPicPr>
          <p:cNvPr id="7" name="Content Placeholder 6" descr="OIP.jpg"/>
          <p:cNvPicPr>
            <a:picLocks noGrp="1" noChangeAspect="1"/>
          </p:cNvPicPr>
          <p:nvPr>
            <p:ph sz="quarter" idx="1"/>
          </p:nvPr>
        </p:nvPicPr>
        <p:blipFill>
          <a:blip r:embed="rId2"/>
          <a:stretch>
            <a:fillRect/>
          </a:stretch>
        </p:blipFill>
        <p:spPr>
          <a:xfrm>
            <a:off x="2362200" y="228600"/>
            <a:ext cx="3733800" cy="3276600"/>
          </a:xfrm>
        </p:spPr>
      </p:pic>
      <p:sp>
        <p:nvSpPr>
          <p:cNvPr id="8" name="TextBox 7"/>
          <p:cNvSpPr txBox="1"/>
          <p:nvPr/>
        </p:nvSpPr>
        <p:spPr>
          <a:xfrm>
            <a:off x="381000" y="3505200"/>
            <a:ext cx="8077201" cy="2954655"/>
          </a:xfrm>
          <a:prstGeom prst="rect">
            <a:avLst/>
          </a:prstGeom>
          <a:noFill/>
        </p:spPr>
        <p:txBody>
          <a:bodyPr wrap="square" rtlCol="0">
            <a:spAutoFit/>
          </a:bodyPr>
          <a:lstStyle/>
          <a:p>
            <a:r>
              <a:rPr lang="en-US" sz="2400" dirty="0" smtClean="0"/>
              <a:t>“It’s good to be individually brilliant and to have strong </a:t>
            </a:r>
            <a:r>
              <a:rPr lang="en-US" sz="2400" dirty="0" smtClean="0"/>
              <a:t>core competencies</a:t>
            </a:r>
            <a:r>
              <a:rPr lang="en-US" sz="2400" dirty="0" smtClean="0"/>
              <a:t>; </a:t>
            </a:r>
            <a:endParaRPr lang="en-US" sz="2400" dirty="0" smtClean="0"/>
          </a:p>
          <a:p>
            <a:r>
              <a:rPr lang="en-US" sz="2400" dirty="0" smtClean="0"/>
              <a:t>but </a:t>
            </a:r>
            <a:r>
              <a:rPr lang="en-US" sz="2400" dirty="0" smtClean="0"/>
              <a:t>unless you’re able </a:t>
            </a:r>
            <a:r>
              <a:rPr lang="en-US" sz="2400" dirty="0" smtClean="0"/>
              <a:t>to </a:t>
            </a:r>
            <a:r>
              <a:rPr lang="en-US" sz="2400" dirty="0" smtClean="0"/>
              <a:t>work in a team and harness each other’s core competencies, </a:t>
            </a:r>
            <a:endParaRPr lang="en-US" sz="2400" dirty="0" smtClean="0"/>
          </a:p>
          <a:p>
            <a:r>
              <a:rPr lang="en-US" sz="2400" dirty="0" smtClean="0"/>
              <a:t>you’ll always perform </a:t>
            </a:r>
            <a:r>
              <a:rPr lang="en-US" sz="2400" dirty="0" smtClean="0"/>
              <a:t>below par because there will always be situations at which you’ll do poorly and someone else does well</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sz="4000" b="1" u="sng" dirty="0" smtClean="0">
                <a:solidFill>
                  <a:schemeClr val="accent1">
                    <a:lumMod val="50000"/>
                  </a:schemeClr>
                </a:solidFill>
              </a:rPr>
              <a:t>New type of Networking:</a:t>
            </a:r>
            <a:endParaRPr lang="en-US" sz="4000" b="1" u="sng" dirty="0">
              <a:solidFill>
                <a:schemeClr val="accent1">
                  <a:lumMod val="50000"/>
                </a:schemeClr>
              </a:solidFill>
            </a:endParaRPr>
          </a:p>
        </p:txBody>
      </p:sp>
      <p:sp>
        <p:nvSpPr>
          <p:cNvPr id="3" name="Content Placeholder 2"/>
          <p:cNvSpPr>
            <a:spLocks noGrp="1"/>
          </p:cNvSpPr>
          <p:nvPr>
            <p:ph sz="quarter" idx="1"/>
          </p:nvPr>
        </p:nvSpPr>
        <p:spPr>
          <a:xfrm>
            <a:off x="457200" y="1295400"/>
            <a:ext cx="8077200" cy="3429000"/>
          </a:xfrm>
        </p:spPr>
        <p:txBody>
          <a:bodyPr>
            <a:normAutofit/>
          </a:bodyPr>
          <a:lstStyle/>
          <a:p>
            <a:pPr>
              <a:buNone/>
            </a:pPr>
            <a:r>
              <a:rPr lang="en-US" sz="3600" dirty="0" smtClean="0"/>
              <a:t>Models of networking</a:t>
            </a:r>
          </a:p>
          <a:p>
            <a:pPr marL="457200" indent="-457200"/>
            <a:r>
              <a:rPr lang="en-US" sz="3600" dirty="0" smtClean="0"/>
              <a:t>Alliance</a:t>
            </a:r>
          </a:p>
          <a:p>
            <a:pPr marL="457200" indent="-457200"/>
            <a:r>
              <a:rPr lang="en-US" sz="3600" dirty="0" smtClean="0"/>
              <a:t>Networking</a:t>
            </a:r>
          </a:p>
          <a:p>
            <a:pPr marL="457200" indent="-457200"/>
            <a:r>
              <a:rPr lang="en-US" sz="3600" dirty="0" smtClean="0"/>
              <a:t>Lead Firm</a:t>
            </a:r>
          </a:p>
          <a:p>
            <a:pPr marL="457200" indent="-457200"/>
            <a:r>
              <a:rPr lang="en-US" sz="3600" dirty="0" smtClean="0"/>
              <a:t>Merger</a:t>
            </a:r>
            <a:endParaRPr lang="en-US" sz="36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715962"/>
          </a:xfrm>
        </p:spPr>
        <p:txBody>
          <a:bodyPr>
            <a:noAutofit/>
          </a:bodyPr>
          <a:lstStyle/>
          <a:p>
            <a:pPr algn="ctr"/>
            <a:r>
              <a:rPr lang="en-US" sz="4400" b="1" u="sng" dirty="0" smtClean="0">
                <a:solidFill>
                  <a:schemeClr val="accent3">
                    <a:lumMod val="75000"/>
                  </a:schemeClr>
                </a:solidFill>
              </a:rPr>
              <a:t>alliance</a:t>
            </a:r>
            <a:endParaRPr lang="en-US" sz="4400" b="1" u="sng" dirty="0">
              <a:solidFill>
                <a:schemeClr val="accent3">
                  <a:lumMod val="75000"/>
                </a:schemeClr>
              </a:solidFill>
            </a:endParaRPr>
          </a:p>
        </p:txBody>
      </p:sp>
      <p:sp>
        <p:nvSpPr>
          <p:cNvPr id="3" name="Content Placeholder 2"/>
          <p:cNvSpPr>
            <a:spLocks noGrp="1"/>
          </p:cNvSpPr>
          <p:nvPr>
            <p:ph sz="quarter" idx="1"/>
          </p:nvPr>
        </p:nvSpPr>
        <p:spPr>
          <a:xfrm>
            <a:off x="457200" y="1295400"/>
            <a:ext cx="8001000" cy="4724400"/>
          </a:xfrm>
        </p:spPr>
        <p:txBody>
          <a:bodyPr>
            <a:noAutofit/>
          </a:bodyPr>
          <a:lstStyle/>
          <a:p>
            <a:pPr marL="0" indent="0" algn="just">
              <a:buNone/>
            </a:pPr>
            <a:r>
              <a:rPr lang="en-US" sz="4400" dirty="0" smtClean="0">
                <a:solidFill>
                  <a:srgbClr val="FF0000"/>
                </a:solidFill>
              </a:rPr>
              <a:t>Different firms </a:t>
            </a:r>
            <a:r>
              <a:rPr lang="en-US" sz="4400" dirty="0" smtClean="0"/>
              <a:t>coming together to form an Alliance with a </a:t>
            </a:r>
            <a:r>
              <a:rPr lang="en-US" sz="4400" dirty="0" smtClean="0">
                <a:solidFill>
                  <a:srgbClr val="FF0000"/>
                </a:solidFill>
              </a:rPr>
              <a:t>new name </a:t>
            </a:r>
            <a:r>
              <a:rPr lang="en-US" sz="4400" dirty="0" smtClean="0"/>
              <a:t>of Alliance and </a:t>
            </a:r>
            <a:r>
              <a:rPr lang="en-US" sz="4400" dirty="0" smtClean="0">
                <a:solidFill>
                  <a:srgbClr val="FF0000"/>
                </a:solidFill>
              </a:rPr>
              <a:t>continuing</a:t>
            </a:r>
            <a:r>
              <a:rPr lang="en-US" sz="4400" dirty="0" smtClean="0"/>
              <a:t> to practice </a:t>
            </a:r>
            <a:r>
              <a:rPr lang="en-US" sz="4400" dirty="0" smtClean="0">
                <a:solidFill>
                  <a:srgbClr val="FF0000"/>
                </a:solidFill>
              </a:rPr>
              <a:t>independently</a:t>
            </a:r>
            <a:r>
              <a:rPr lang="en-US" sz="4400" dirty="0" smtClean="0"/>
              <a:t> and can showcase as an Alliance to the world.</a:t>
            </a:r>
            <a:endParaRPr lang="en-US" sz="4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792162"/>
          </a:xfrm>
        </p:spPr>
        <p:txBody>
          <a:bodyPr>
            <a:normAutofit/>
          </a:bodyPr>
          <a:lstStyle/>
          <a:p>
            <a:pPr algn="ctr"/>
            <a:r>
              <a:rPr lang="en-US" sz="4400" b="1" u="sng" dirty="0" smtClean="0">
                <a:solidFill>
                  <a:schemeClr val="accent3">
                    <a:lumMod val="75000"/>
                  </a:schemeClr>
                </a:solidFill>
              </a:rPr>
              <a:t>Networking</a:t>
            </a:r>
            <a:endParaRPr lang="en-US" sz="4400" b="1" u="sng" dirty="0">
              <a:solidFill>
                <a:schemeClr val="accent3">
                  <a:lumMod val="75000"/>
                </a:schemeClr>
              </a:solidFill>
            </a:endParaRPr>
          </a:p>
        </p:txBody>
      </p:sp>
      <p:sp>
        <p:nvSpPr>
          <p:cNvPr id="3" name="Content Placeholder 2"/>
          <p:cNvSpPr>
            <a:spLocks noGrp="1"/>
          </p:cNvSpPr>
          <p:nvPr>
            <p:ph sz="quarter" idx="1"/>
          </p:nvPr>
        </p:nvSpPr>
        <p:spPr>
          <a:xfrm>
            <a:off x="457200" y="1143000"/>
            <a:ext cx="8077200" cy="4873752"/>
          </a:xfrm>
        </p:spPr>
        <p:txBody>
          <a:bodyPr>
            <a:normAutofit/>
          </a:bodyPr>
          <a:lstStyle/>
          <a:p>
            <a:pPr marL="0" indent="0" algn="just">
              <a:buNone/>
            </a:pPr>
            <a:r>
              <a:rPr lang="en-US" sz="3600" dirty="0" smtClean="0"/>
              <a:t>Different firms coming together to form a Network with a new Network name and practicing in the name of firms belonging to Network Subject to internal integration agreement.</a:t>
            </a:r>
          </a:p>
          <a:p>
            <a:pPr marL="0" indent="0" algn="just">
              <a:buNone/>
            </a:pPr>
            <a:endParaRPr lang="en-US" sz="3600" dirty="0" smtClean="0"/>
          </a:p>
          <a:p>
            <a:pPr marL="0" indent="0" algn="just">
              <a:buNone/>
            </a:pPr>
            <a:r>
              <a:rPr lang="en-US" sz="3600" dirty="0" smtClean="0"/>
              <a:t>They can Showcase their combined strength </a:t>
            </a:r>
            <a:endParaRPr lang="en-US" sz="36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792162"/>
          </a:xfrm>
        </p:spPr>
        <p:txBody>
          <a:bodyPr>
            <a:normAutofit/>
          </a:bodyPr>
          <a:lstStyle/>
          <a:p>
            <a:pPr algn="ctr"/>
            <a:r>
              <a:rPr lang="en-US" sz="4400" b="1" u="sng" dirty="0" smtClean="0">
                <a:solidFill>
                  <a:schemeClr val="accent3">
                    <a:lumMod val="75000"/>
                  </a:schemeClr>
                </a:solidFill>
              </a:rPr>
              <a:t>Lead firm</a:t>
            </a:r>
            <a:endParaRPr lang="en-US" sz="4400" b="1" u="sng" dirty="0">
              <a:solidFill>
                <a:schemeClr val="accent3">
                  <a:lumMod val="75000"/>
                </a:schemeClr>
              </a:solidFill>
            </a:endParaRPr>
          </a:p>
        </p:txBody>
      </p:sp>
      <p:sp>
        <p:nvSpPr>
          <p:cNvPr id="3" name="Content Placeholder 2"/>
          <p:cNvSpPr>
            <a:spLocks noGrp="1"/>
          </p:cNvSpPr>
          <p:nvPr>
            <p:ph sz="quarter" idx="1"/>
          </p:nvPr>
        </p:nvSpPr>
        <p:spPr>
          <a:xfrm>
            <a:off x="457200" y="1295400"/>
            <a:ext cx="8077200" cy="4572000"/>
          </a:xfrm>
        </p:spPr>
        <p:txBody>
          <a:bodyPr>
            <a:noAutofit/>
          </a:bodyPr>
          <a:lstStyle/>
          <a:p>
            <a:pPr marL="0" indent="0" algn="just">
              <a:buNone/>
            </a:pPr>
            <a:r>
              <a:rPr lang="en-US" sz="3200" dirty="0" smtClean="0"/>
              <a:t>Different firms coming together to form a Network by ways of an internal agreement recognizing one of the firms as the lead firm.</a:t>
            </a:r>
          </a:p>
          <a:p>
            <a:pPr marL="0" indent="0" algn="just">
              <a:buNone/>
            </a:pPr>
            <a:endParaRPr lang="en-US" sz="3200" dirty="0" smtClean="0"/>
          </a:p>
          <a:p>
            <a:pPr marL="0" indent="0" algn="just">
              <a:buNone/>
            </a:pPr>
            <a:r>
              <a:rPr lang="en-US" sz="3200" dirty="0" smtClean="0"/>
              <a:t>This lead firm will bid for professional work on the basis of the combined strength and resources of the Network firms.</a:t>
            </a:r>
            <a:endParaRPr lang="en-US" sz="32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563562"/>
          </a:xfrm>
        </p:spPr>
        <p:txBody>
          <a:bodyPr/>
          <a:lstStyle/>
          <a:p>
            <a:pPr algn="ctr"/>
            <a:r>
              <a:rPr lang="en-US" dirty="0" smtClean="0">
                <a:solidFill>
                  <a:schemeClr val="accent3">
                    <a:lumMod val="75000"/>
                  </a:schemeClr>
                </a:solidFill>
              </a:rPr>
              <a:t>different models</a:t>
            </a:r>
            <a:endParaRPr lang="en-US" dirty="0">
              <a:solidFill>
                <a:schemeClr val="accent3">
                  <a:lumMod val="75000"/>
                </a:schemeClr>
              </a:solidFill>
            </a:endParaRPr>
          </a:p>
        </p:txBody>
      </p:sp>
      <p:graphicFrame>
        <p:nvGraphicFramePr>
          <p:cNvPr id="4" name="Content Placeholder 3"/>
          <p:cNvGraphicFramePr>
            <a:graphicFrameLocks noGrp="1"/>
          </p:cNvGraphicFramePr>
          <p:nvPr>
            <p:ph sz="quarter" idx="1"/>
          </p:nvPr>
        </p:nvGraphicFramePr>
        <p:xfrm>
          <a:off x="381000" y="914400"/>
          <a:ext cx="8001000" cy="4953000"/>
        </p:xfrm>
        <a:graphic>
          <a:graphicData uri="http://schemas.openxmlformats.org/drawingml/2006/table">
            <a:tbl>
              <a:tblPr firstRow="1" bandRow="1">
                <a:tableStyleId>{5C22544A-7EE6-4342-B048-85BDC9FD1C3A}</a:tableStyleId>
              </a:tblPr>
              <a:tblGrid>
                <a:gridCol w="1066800"/>
                <a:gridCol w="2133600"/>
                <a:gridCol w="2362200"/>
                <a:gridCol w="2438400"/>
              </a:tblGrid>
              <a:tr h="396875">
                <a:tc>
                  <a:txBody>
                    <a:bodyPr/>
                    <a:lstStyle/>
                    <a:p>
                      <a:r>
                        <a:rPr kumimoji="0" lang="en-US" sz="1600" b="1" kern="1200" baseline="0" dirty="0" smtClean="0">
                          <a:solidFill>
                            <a:schemeClr val="lt1"/>
                          </a:solidFill>
                          <a:latin typeface="+mn-lt"/>
                          <a:ea typeface="+mn-ea"/>
                          <a:cs typeface="+mn-cs"/>
                        </a:rPr>
                        <a:t>Criteria</a:t>
                      </a:r>
                      <a:endParaRPr lang="en-US" sz="1600" dirty="0"/>
                    </a:p>
                  </a:txBody>
                  <a:tcPr/>
                </a:tc>
                <a:tc>
                  <a:txBody>
                    <a:bodyPr/>
                    <a:lstStyle/>
                    <a:p>
                      <a:r>
                        <a:rPr kumimoji="0" lang="en-US" sz="1600" b="1" kern="1200" baseline="0" dirty="0" smtClean="0">
                          <a:solidFill>
                            <a:schemeClr val="lt1"/>
                          </a:solidFill>
                          <a:latin typeface="+mn-lt"/>
                          <a:ea typeface="+mn-ea"/>
                          <a:cs typeface="+mn-cs"/>
                        </a:rPr>
                        <a:t>Alliance Model</a:t>
                      </a:r>
                      <a:endParaRPr lang="en-US" sz="1600" dirty="0"/>
                    </a:p>
                  </a:txBody>
                  <a:tcPr/>
                </a:tc>
                <a:tc>
                  <a:txBody>
                    <a:bodyPr/>
                    <a:lstStyle/>
                    <a:p>
                      <a:r>
                        <a:rPr kumimoji="0" lang="en-US" sz="1600" b="1" kern="1200" baseline="0" dirty="0" smtClean="0">
                          <a:solidFill>
                            <a:schemeClr val="lt1"/>
                          </a:solidFill>
                          <a:latin typeface="+mn-lt"/>
                          <a:ea typeface="+mn-ea"/>
                          <a:cs typeface="+mn-cs"/>
                        </a:rPr>
                        <a:t>Network Model</a:t>
                      </a:r>
                      <a:endParaRPr lang="en-US" sz="1600" dirty="0"/>
                    </a:p>
                  </a:txBody>
                  <a:tcPr/>
                </a:tc>
                <a:tc>
                  <a:txBody>
                    <a:bodyPr/>
                    <a:lstStyle/>
                    <a:p>
                      <a:r>
                        <a:rPr kumimoji="0" lang="en-US" sz="1600" b="1" kern="1200" baseline="0" dirty="0" smtClean="0">
                          <a:solidFill>
                            <a:schemeClr val="lt1"/>
                          </a:solidFill>
                          <a:latin typeface="+mn-lt"/>
                          <a:ea typeface="+mn-ea"/>
                          <a:cs typeface="+mn-cs"/>
                        </a:rPr>
                        <a:t>Lead Firm Model</a:t>
                      </a:r>
                      <a:endParaRPr lang="en-US" sz="1600" dirty="0"/>
                    </a:p>
                  </a:txBody>
                  <a:tcPr/>
                </a:tc>
              </a:tr>
              <a:tr h="4556125">
                <a:tc>
                  <a:txBody>
                    <a:bodyPr/>
                    <a:lstStyle/>
                    <a:p>
                      <a:pPr algn="ctr"/>
                      <a:r>
                        <a:rPr lang="en-US" sz="1300" dirty="0" smtClean="0">
                          <a:latin typeface="+mj-lt"/>
                        </a:rPr>
                        <a:t>Name</a:t>
                      </a:r>
                    </a:p>
                    <a:p>
                      <a:endParaRPr lang="en-US" sz="1300" dirty="0" smtClean="0">
                        <a:latin typeface="+mj-lt"/>
                      </a:endParaRPr>
                    </a:p>
                    <a:p>
                      <a:endParaRPr lang="en-US" sz="1300" dirty="0">
                        <a:latin typeface="+mj-lt"/>
                      </a:endParaRPr>
                    </a:p>
                  </a:txBody>
                  <a:tcPr/>
                </a:tc>
                <a:tc>
                  <a:txBody>
                    <a:bodyPr/>
                    <a:lstStyle/>
                    <a:p>
                      <a:pPr algn="just"/>
                      <a:r>
                        <a:rPr kumimoji="0" lang="en-US" sz="1300" kern="1200" baseline="0" dirty="0" smtClean="0">
                          <a:solidFill>
                            <a:schemeClr val="dk1"/>
                          </a:solidFill>
                          <a:latin typeface="+mj-lt"/>
                          <a:ea typeface="+mn-ea"/>
                          <a:cs typeface="+mn-cs"/>
                        </a:rPr>
                        <a:t>When four firms viz. A &amp; Co., B &amp; Co., C &amp; Co. and D &amp; Co. come together to form an Alliance, they may name their Alliance as “ABCD”. </a:t>
                      </a:r>
                    </a:p>
                    <a:p>
                      <a:pPr algn="just"/>
                      <a:endParaRPr kumimoji="0" lang="en-US" sz="1300" kern="1200" baseline="0" dirty="0" smtClean="0">
                        <a:solidFill>
                          <a:schemeClr val="dk1"/>
                        </a:solidFill>
                        <a:latin typeface="+mj-lt"/>
                        <a:ea typeface="+mn-ea"/>
                        <a:cs typeface="+mn-cs"/>
                      </a:endParaRPr>
                    </a:p>
                    <a:p>
                      <a:pPr algn="just"/>
                      <a:r>
                        <a:rPr kumimoji="0" lang="en-US" sz="1300" kern="1200" baseline="0" dirty="0" smtClean="0">
                          <a:solidFill>
                            <a:schemeClr val="dk1"/>
                          </a:solidFill>
                          <a:latin typeface="+mj-lt"/>
                          <a:ea typeface="+mn-ea"/>
                          <a:cs typeface="+mn-cs"/>
                        </a:rPr>
                        <a:t>In case they wish to use suffix, they will use the suffix “&amp; Alliance” to their common name to make it “ABCD &amp;</a:t>
                      </a:r>
                    </a:p>
                    <a:p>
                      <a:pPr algn="just"/>
                      <a:r>
                        <a:rPr kumimoji="0" lang="en-US" sz="1300" kern="1200" baseline="0" dirty="0" smtClean="0">
                          <a:solidFill>
                            <a:schemeClr val="dk1"/>
                          </a:solidFill>
                          <a:latin typeface="+mj-lt"/>
                          <a:ea typeface="+mn-ea"/>
                          <a:cs typeface="+mn-cs"/>
                        </a:rPr>
                        <a:t>Alliance”.</a:t>
                      </a:r>
                    </a:p>
                    <a:p>
                      <a:pPr algn="just"/>
                      <a:endParaRPr kumimoji="0" lang="en-US" sz="1300" kern="1200" baseline="0" dirty="0" smtClean="0">
                        <a:solidFill>
                          <a:schemeClr val="dk1"/>
                        </a:solidFill>
                        <a:latin typeface="+mj-lt"/>
                        <a:ea typeface="+mn-ea"/>
                        <a:cs typeface="+mn-cs"/>
                      </a:endParaRPr>
                    </a:p>
                    <a:p>
                      <a:pPr algn="just"/>
                      <a:r>
                        <a:rPr kumimoji="0" lang="en-US" sz="1300" kern="1200" baseline="0" dirty="0" smtClean="0">
                          <a:solidFill>
                            <a:schemeClr val="dk1"/>
                          </a:solidFill>
                          <a:latin typeface="+mj-lt"/>
                          <a:ea typeface="+mn-ea"/>
                          <a:cs typeface="+mn-cs"/>
                        </a:rPr>
                        <a:t> In all professional stationery, the member-firms can mention that they are member-firms</a:t>
                      </a:r>
                    </a:p>
                    <a:p>
                      <a:pPr algn="just"/>
                      <a:r>
                        <a:rPr kumimoji="0" lang="en-US" sz="1300" kern="1200" baseline="0" dirty="0" smtClean="0">
                          <a:solidFill>
                            <a:schemeClr val="dk1"/>
                          </a:solidFill>
                          <a:latin typeface="+mj-lt"/>
                          <a:ea typeface="+mn-ea"/>
                          <a:cs typeface="+mn-cs"/>
                        </a:rPr>
                        <a:t>of so &amp; so Alliance. </a:t>
                      </a:r>
                      <a:endParaRPr lang="en-US" sz="1300" dirty="0">
                        <a:latin typeface="+mj-lt"/>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1300" kern="1200" baseline="0" dirty="0" smtClean="0">
                          <a:solidFill>
                            <a:schemeClr val="dk1"/>
                          </a:solidFill>
                          <a:latin typeface="+mj-lt"/>
                          <a:ea typeface="+mn-ea"/>
                          <a:cs typeface="+mn-cs"/>
                        </a:rPr>
                        <a:t>When four firms viz. A &amp; Co., B &amp; Co., C &amp; Co. and D &amp; Co. come together to form an Network, they may name their Network as “ABCD”. </a:t>
                      </a:r>
                    </a:p>
                    <a:p>
                      <a:pPr marL="0" algn="just" rtl="0" eaLnBrk="1" latinLnBrk="0" hangingPunct="1"/>
                      <a:endParaRPr kumimoji="0" lang="en-US" sz="1300" kern="1200" baseline="0" dirty="0" smtClean="0">
                        <a:solidFill>
                          <a:schemeClr val="dk1"/>
                        </a:solidFill>
                        <a:latin typeface="+mj-lt"/>
                        <a:ea typeface="+mn-ea"/>
                        <a:cs typeface="+mn-cs"/>
                      </a:endParaRPr>
                    </a:p>
                    <a:p>
                      <a:pPr marL="0" algn="just" rtl="0" eaLnBrk="1" latinLnBrk="0" hangingPunct="1"/>
                      <a:r>
                        <a:rPr kumimoji="0" lang="en-US" sz="1300" kern="1200" baseline="0" dirty="0" smtClean="0">
                          <a:solidFill>
                            <a:schemeClr val="dk1"/>
                          </a:solidFill>
                          <a:latin typeface="+mj-lt"/>
                          <a:ea typeface="+mn-ea"/>
                          <a:cs typeface="+mn-cs"/>
                        </a:rPr>
                        <a:t>In case they wish to use suffix, they will use the suffix “&amp; Affiliates” or “Network” to their common name to make it “ABCD &amp; Affiliates” or “ABCD Network</a:t>
                      </a:r>
                    </a:p>
                    <a:p>
                      <a:pPr marL="0" algn="just" rtl="0" eaLnBrk="1" latinLnBrk="0" hangingPunct="1"/>
                      <a:endParaRPr kumimoji="0" lang="en-US" sz="1300" kern="1200" baseline="0" dirty="0" smtClean="0">
                        <a:solidFill>
                          <a:schemeClr val="dk1"/>
                        </a:solidFill>
                        <a:latin typeface="+mj-lt"/>
                        <a:ea typeface="+mn-ea"/>
                        <a:cs typeface="+mn-cs"/>
                      </a:endParaRPr>
                    </a:p>
                    <a:p>
                      <a:pPr marL="0" algn="just" rtl="0" eaLnBrk="1" latinLnBrk="0" hangingPunct="1"/>
                      <a:r>
                        <a:rPr kumimoji="0" lang="en-US" sz="1300" kern="1200" baseline="0" dirty="0" smtClean="0">
                          <a:solidFill>
                            <a:schemeClr val="dk1"/>
                          </a:solidFill>
                          <a:latin typeface="+mj-lt"/>
                          <a:ea typeface="+mn-ea"/>
                          <a:cs typeface="+mn-cs"/>
                        </a:rPr>
                        <a:t>In all professional stationery, the member-firms can mention that they are member-firms of so &amp; so Network</a:t>
                      </a:r>
                    </a:p>
                  </a:txBody>
                  <a:tcPr/>
                </a:tc>
                <a:tc>
                  <a:txBody>
                    <a:bodyPr/>
                    <a:lstStyle/>
                    <a:p>
                      <a:pPr algn="just"/>
                      <a:r>
                        <a:rPr kumimoji="0" lang="en-US" sz="1300" b="0" i="0" u="none" strike="noStrike" kern="1200" cap="none" spc="0" normalizeH="0" baseline="0" noProof="0" dirty="0" smtClean="0">
                          <a:ln>
                            <a:noFill/>
                          </a:ln>
                          <a:solidFill>
                            <a:prstClr val="black"/>
                          </a:solidFill>
                          <a:effectLst/>
                          <a:uLnTx/>
                          <a:uFillTx/>
                          <a:latin typeface="+mj-lt"/>
                          <a:ea typeface="+mn-ea"/>
                          <a:cs typeface="+mn-cs"/>
                        </a:rPr>
                        <a:t>When four firms viz. A &amp; Co., B &amp; Co., C &amp; Co. and D &amp; Co. come together to form an Network, </a:t>
                      </a:r>
                      <a:r>
                        <a:rPr lang="en-US" sz="1300" baseline="0" dirty="0" smtClean="0">
                          <a:latin typeface="+mj-lt"/>
                        </a:rPr>
                        <a:t>they will suffix “&amp; Affiliates” or “Network” to one of the firms selected by constituent firms as Lead firm e.g. if A &amp; Co. is chosen as Lead firm, then name of Network will be “A &amp; Co. &amp;</a:t>
                      </a:r>
                    </a:p>
                    <a:p>
                      <a:pPr algn="just"/>
                      <a:r>
                        <a:rPr lang="en-US" sz="1300" baseline="0" dirty="0" smtClean="0">
                          <a:latin typeface="+mj-lt"/>
                        </a:rPr>
                        <a:t>Affiliates”</a:t>
                      </a:r>
                    </a:p>
                    <a:p>
                      <a:pPr algn="just"/>
                      <a:endParaRPr lang="en-US" sz="1300" dirty="0" smtClean="0">
                        <a:latin typeface="+mj-lt"/>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smtClean="0">
                          <a:ln>
                            <a:noFill/>
                          </a:ln>
                          <a:solidFill>
                            <a:prstClr val="black"/>
                          </a:solidFill>
                          <a:effectLst/>
                          <a:uLnTx/>
                          <a:uFillTx/>
                          <a:latin typeface="+mj-lt"/>
                          <a:ea typeface="+mn-ea"/>
                          <a:cs typeface="+mn-cs"/>
                        </a:rPr>
                        <a:t>In all professional stationery, the member-firms can mention that they are member-firms of so &amp; so Network</a:t>
                      </a:r>
                    </a:p>
                    <a:p>
                      <a:pPr algn="just"/>
                      <a:endParaRPr lang="en-US" sz="1300" dirty="0">
                        <a:latin typeface="+mj-lt"/>
                      </a:endParaRPr>
                    </a:p>
                  </a:txBody>
                  <a:tcPr/>
                </a:tc>
              </a:tr>
            </a:tbl>
          </a:graphicData>
        </a:graphic>
      </p:graphicFrame>
      <p:sp>
        <p:nvSpPr>
          <p:cNvPr id="5" name="Slide Number Placeholder 4"/>
          <p:cNvSpPr>
            <a:spLocks noGrp="1"/>
          </p:cNvSpPr>
          <p:nvPr>
            <p:ph type="sldNum" sz="quarter" idx="15"/>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381000"/>
          <a:ext cx="8153400" cy="5410201"/>
        </p:xfrm>
        <a:graphic>
          <a:graphicData uri="http://schemas.openxmlformats.org/drawingml/2006/table">
            <a:tbl>
              <a:tblPr firstRow="1" bandRow="1">
                <a:tableStyleId>{5C22544A-7EE6-4342-B048-85BDC9FD1C3A}</a:tableStyleId>
              </a:tblPr>
              <a:tblGrid>
                <a:gridCol w="1524000"/>
                <a:gridCol w="2057400"/>
                <a:gridCol w="2209800"/>
                <a:gridCol w="2362200"/>
              </a:tblGrid>
              <a:tr h="583340">
                <a:tc>
                  <a:txBody>
                    <a:bodyPr/>
                    <a:lstStyle/>
                    <a:p>
                      <a:r>
                        <a:rPr kumimoji="0" lang="en-US" sz="1800" b="1" kern="1200" baseline="0" dirty="0" smtClean="0">
                          <a:solidFill>
                            <a:schemeClr val="lt1"/>
                          </a:solidFill>
                          <a:latin typeface="+mn-lt"/>
                          <a:ea typeface="+mn-ea"/>
                          <a:cs typeface="+mn-cs"/>
                        </a:rPr>
                        <a:t>Criteria</a:t>
                      </a:r>
                      <a:endParaRPr lang="en-US" dirty="0"/>
                    </a:p>
                  </a:txBody>
                  <a:tcPr/>
                </a:tc>
                <a:tc>
                  <a:txBody>
                    <a:bodyPr/>
                    <a:lstStyle/>
                    <a:p>
                      <a:r>
                        <a:rPr kumimoji="0" lang="en-US" sz="1800" b="1" kern="1200" baseline="0" dirty="0" smtClean="0">
                          <a:solidFill>
                            <a:schemeClr val="lt1"/>
                          </a:solidFill>
                          <a:latin typeface="+mn-lt"/>
                          <a:ea typeface="+mn-ea"/>
                          <a:cs typeface="+mn-cs"/>
                        </a:rPr>
                        <a:t>Alliance Model</a:t>
                      </a:r>
                      <a:endParaRPr lang="en-US" dirty="0"/>
                    </a:p>
                  </a:txBody>
                  <a:tcPr/>
                </a:tc>
                <a:tc>
                  <a:txBody>
                    <a:bodyPr/>
                    <a:lstStyle/>
                    <a:p>
                      <a:r>
                        <a:rPr kumimoji="0" lang="en-US" sz="1800" b="1" kern="1200" baseline="0" dirty="0" smtClean="0">
                          <a:solidFill>
                            <a:schemeClr val="lt1"/>
                          </a:solidFill>
                          <a:latin typeface="+mn-lt"/>
                          <a:ea typeface="+mn-ea"/>
                          <a:cs typeface="+mn-cs"/>
                        </a:rPr>
                        <a:t>Network Model</a:t>
                      </a:r>
                      <a:endParaRPr lang="en-US" dirty="0"/>
                    </a:p>
                  </a:txBody>
                  <a:tcPr/>
                </a:tc>
                <a:tc>
                  <a:txBody>
                    <a:bodyPr/>
                    <a:lstStyle/>
                    <a:p>
                      <a:r>
                        <a:rPr kumimoji="0" lang="en-US" sz="1800" b="1" kern="1200" baseline="0" dirty="0" smtClean="0">
                          <a:solidFill>
                            <a:schemeClr val="lt1"/>
                          </a:solidFill>
                          <a:latin typeface="+mn-lt"/>
                          <a:ea typeface="+mn-ea"/>
                          <a:cs typeface="+mn-cs"/>
                        </a:rPr>
                        <a:t>Lead Firm Model</a:t>
                      </a:r>
                      <a:endParaRPr lang="en-US" dirty="0"/>
                    </a:p>
                  </a:txBody>
                  <a:tcPr/>
                </a:tc>
              </a:tr>
              <a:tr h="1235880">
                <a:tc>
                  <a:txBody>
                    <a:bodyPr/>
                    <a:lstStyle/>
                    <a:p>
                      <a:pPr algn="ctr"/>
                      <a:r>
                        <a:rPr kumimoji="0" lang="en-US" sz="1300" kern="1200" baseline="0" dirty="0" smtClean="0">
                          <a:solidFill>
                            <a:schemeClr val="dk1"/>
                          </a:solidFill>
                          <a:latin typeface="+mj-lt"/>
                          <a:ea typeface="+mn-ea"/>
                          <a:cs typeface="+mn-cs"/>
                        </a:rPr>
                        <a:t>Registration</a:t>
                      </a:r>
                      <a:endParaRPr lang="en-US" sz="1300" dirty="0" smtClean="0">
                        <a:latin typeface="+mj-lt"/>
                      </a:endParaRPr>
                    </a:p>
                  </a:txBody>
                  <a:tcPr/>
                </a:tc>
                <a:tc>
                  <a:txBody>
                    <a:bodyPr/>
                    <a:lstStyle/>
                    <a:p>
                      <a:pPr algn="just"/>
                      <a:r>
                        <a:rPr lang="en-US" sz="1300" baseline="0" dirty="0" smtClean="0">
                          <a:latin typeface="+mj-lt"/>
                        </a:rPr>
                        <a:t>Alliance will be registered with ICAI. ICAI will allot unique</a:t>
                      </a:r>
                    </a:p>
                    <a:p>
                      <a:pPr algn="just"/>
                      <a:r>
                        <a:rPr lang="en-US" sz="1300" baseline="0" dirty="0" smtClean="0">
                          <a:latin typeface="+mj-lt"/>
                        </a:rPr>
                        <a:t>Alliance Registration</a:t>
                      </a:r>
                    </a:p>
                    <a:p>
                      <a:pPr algn="just"/>
                      <a:r>
                        <a:rPr lang="en-US" sz="1300" baseline="0" dirty="0" smtClean="0">
                          <a:latin typeface="+mj-lt"/>
                        </a:rPr>
                        <a:t>Number (ARN)</a:t>
                      </a:r>
                      <a:endParaRPr lang="en-US" sz="1300" dirty="0">
                        <a:latin typeface="+mj-lt"/>
                      </a:endParaRPr>
                    </a:p>
                  </a:txBody>
                  <a:tcPr/>
                </a:tc>
                <a:tc>
                  <a:txBody>
                    <a:bodyPr/>
                    <a:lstStyle/>
                    <a:p>
                      <a:pPr algn="just"/>
                      <a:r>
                        <a:rPr lang="en-US" sz="1300" baseline="0" dirty="0" smtClean="0">
                          <a:latin typeface="+mj-lt"/>
                        </a:rPr>
                        <a:t>Network will be registered with ICAI. ICAI will allot unique</a:t>
                      </a:r>
                    </a:p>
                    <a:p>
                      <a:pPr algn="just"/>
                      <a:r>
                        <a:rPr lang="en-US" sz="1300" baseline="0" dirty="0" smtClean="0">
                          <a:latin typeface="+mj-lt"/>
                        </a:rPr>
                        <a:t>Network Registration</a:t>
                      </a:r>
                    </a:p>
                    <a:p>
                      <a:pPr algn="just"/>
                      <a:r>
                        <a:rPr lang="en-US" sz="1300" baseline="0" dirty="0" smtClean="0">
                          <a:latin typeface="+mj-lt"/>
                        </a:rPr>
                        <a:t>Number (NRN)</a:t>
                      </a:r>
                      <a:endParaRPr lang="en-US" sz="1300" dirty="0">
                        <a:latin typeface="+mj-lt"/>
                      </a:endParaRPr>
                    </a:p>
                  </a:txBody>
                  <a:tcPr/>
                </a:tc>
                <a:tc>
                  <a:txBody>
                    <a:bodyPr/>
                    <a:lstStyle/>
                    <a:p>
                      <a:pPr algn="just"/>
                      <a:r>
                        <a:rPr lang="en-US" sz="1300" baseline="0" dirty="0" smtClean="0">
                          <a:latin typeface="+mj-lt"/>
                        </a:rPr>
                        <a:t>Network will be registered with ICAI. ICAI will allot unique Network Registration Number (NRN)</a:t>
                      </a:r>
                      <a:endParaRPr lang="en-US" sz="1300" dirty="0" smtClean="0">
                        <a:latin typeface="+mj-lt"/>
                      </a:endParaRPr>
                    </a:p>
                    <a:p>
                      <a:pPr algn="just"/>
                      <a:endParaRPr lang="en-US" sz="1300" dirty="0">
                        <a:latin typeface="+mj-lt"/>
                      </a:endParaRPr>
                    </a:p>
                  </a:txBody>
                  <a:tcPr/>
                </a:tc>
              </a:tr>
              <a:tr h="3590981">
                <a:tc>
                  <a:txBody>
                    <a:bodyPr/>
                    <a:lstStyle/>
                    <a:p>
                      <a:pPr algn="ctr"/>
                      <a:r>
                        <a:rPr kumimoji="0" lang="en-US" sz="1300" kern="1200" baseline="0" dirty="0" smtClean="0">
                          <a:solidFill>
                            <a:schemeClr val="dk1"/>
                          </a:solidFill>
                          <a:latin typeface="+mj-lt"/>
                          <a:ea typeface="+mn-ea"/>
                          <a:cs typeface="+mn-cs"/>
                        </a:rPr>
                        <a:t>Practice</a:t>
                      </a:r>
                      <a:endParaRPr lang="en-US" sz="1300" dirty="0">
                        <a:latin typeface="+mj-lt"/>
                      </a:endParaRPr>
                    </a:p>
                  </a:txBody>
                  <a:tcPr/>
                </a:tc>
                <a:tc>
                  <a:txBody>
                    <a:bodyPr/>
                    <a:lstStyle/>
                    <a:p>
                      <a:pPr algn="just"/>
                      <a:r>
                        <a:rPr lang="en-US" sz="1300" baseline="0" dirty="0" smtClean="0">
                          <a:latin typeface="+mj-lt"/>
                        </a:rPr>
                        <a:t>Firms are free to</a:t>
                      </a:r>
                    </a:p>
                    <a:p>
                      <a:pPr algn="just"/>
                      <a:r>
                        <a:rPr lang="en-US" sz="1300" baseline="0" dirty="0" smtClean="0">
                          <a:latin typeface="+mj-lt"/>
                        </a:rPr>
                        <a:t>carry on practice as independent firms, despite being constituents of Alliance.</a:t>
                      </a:r>
                    </a:p>
                    <a:p>
                      <a:pPr algn="just"/>
                      <a:endParaRPr lang="en-US" sz="1300" baseline="0" dirty="0" smtClean="0">
                        <a:latin typeface="+mj-lt"/>
                      </a:endParaRPr>
                    </a:p>
                    <a:p>
                      <a:pPr algn="just"/>
                      <a:r>
                        <a:rPr lang="en-US" sz="1300" baseline="0" dirty="0" smtClean="0">
                          <a:latin typeface="+mj-lt"/>
                        </a:rPr>
                        <a:t>Firms belonging to one Alliance can’t be allowed to become </a:t>
                      </a:r>
                      <a:r>
                        <a:rPr kumimoji="0" lang="en-US" sz="1300" kern="1200" baseline="0" dirty="0" smtClean="0">
                          <a:solidFill>
                            <a:schemeClr val="dk1"/>
                          </a:solidFill>
                          <a:latin typeface="+mj-lt"/>
                          <a:ea typeface="+mn-ea"/>
                          <a:cs typeface="+mn-cs"/>
                        </a:rPr>
                        <a:t>Associates of another Alliance or Network, so that regulatory complexities are avoided.</a:t>
                      </a:r>
                    </a:p>
                  </a:txBody>
                  <a:tcPr/>
                </a:tc>
                <a:tc>
                  <a:txBody>
                    <a:bodyPr/>
                    <a:lstStyle/>
                    <a:p>
                      <a:pPr algn="just"/>
                      <a:r>
                        <a:rPr lang="en-US" sz="1300" baseline="0" dirty="0" smtClean="0">
                          <a:latin typeface="+mj-lt"/>
                        </a:rPr>
                        <a:t>Firms are bound by internal integration agreement, and practice as independent firms, subject to internal Agreement. Network’s decision prevails upon other firms.</a:t>
                      </a:r>
                    </a:p>
                    <a:p>
                      <a:pPr algn="just"/>
                      <a:endParaRPr lang="en-US" sz="1300" baseline="0" dirty="0" smtClean="0">
                        <a:latin typeface="+mj-lt"/>
                      </a:endParaRPr>
                    </a:p>
                    <a:p>
                      <a:pPr algn="just"/>
                      <a:r>
                        <a:rPr lang="en-US" sz="1300" baseline="0" dirty="0" smtClean="0">
                          <a:latin typeface="+mj-lt"/>
                        </a:rPr>
                        <a:t>Firms belonging to one Network can’t be allowed</a:t>
                      </a:r>
                    </a:p>
                    <a:p>
                      <a:pPr algn="just"/>
                      <a:r>
                        <a:rPr lang="en-US" sz="1300" baseline="0" dirty="0" smtClean="0">
                          <a:latin typeface="+mj-lt"/>
                        </a:rPr>
                        <a:t>to become Associates of another Network or Alliance, so that regulatory complexities are avoided.</a:t>
                      </a:r>
                      <a:endParaRPr lang="en-US" sz="1300" dirty="0">
                        <a:latin typeface="+mj-lt"/>
                      </a:endParaRPr>
                    </a:p>
                  </a:txBody>
                  <a:tcPr/>
                </a:tc>
                <a:tc>
                  <a:txBody>
                    <a:bodyPr/>
                    <a:lstStyle/>
                    <a:p>
                      <a:pPr algn="just"/>
                      <a:r>
                        <a:rPr lang="en-US" sz="1300" baseline="0" dirty="0" smtClean="0">
                          <a:latin typeface="+mj-lt"/>
                        </a:rPr>
                        <a:t>Firms can have an Internal agreement recognizing one of the firms as the lead firm, depending upon the specialism and expertise required for each assignment. The individual firms can carry on practice as Independent firms.</a:t>
                      </a:r>
                    </a:p>
                    <a:p>
                      <a:pPr algn="just"/>
                      <a:endParaRPr lang="en-US" sz="1300" baseline="0" dirty="0" smtClean="0">
                        <a:latin typeface="+mj-lt"/>
                      </a:endParaRPr>
                    </a:p>
                    <a:p>
                      <a:pPr algn="just"/>
                      <a:r>
                        <a:rPr lang="en-US" sz="1300" baseline="0" dirty="0" smtClean="0">
                          <a:latin typeface="+mj-lt"/>
                        </a:rPr>
                        <a:t>The lead firm and its constituents can’t be allowed to become Associates of another Network or Alliance, so that regulatory complexities are avoided.</a:t>
                      </a:r>
                      <a:endParaRPr lang="en-US" sz="1300" dirty="0">
                        <a:latin typeface="+mj-lt"/>
                      </a:endParaRPr>
                    </a:p>
                  </a:txBody>
                  <a:tcPr/>
                </a:tc>
              </a:tr>
            </a:tbl>
          </a:graphicData>
        </a:graphic>
      </p:graphicFrame>
      <p:sp>
        <p:nvSpPr>
          <p:cNvPr id="3" name="Slide Number Placeholder 2"/>
          <p:cNvSpPr>
            <a:spLocks noGrp="1"/>
          </p:cNvSpPr>
          <p:nvPr>
            <p:ph type="sldNum" sz="quarter" idx="15"/>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304800"/>
          <a:ext cx="8077200" cy="5400040"/>
        </p:xfrm>
        <a:graphic>
          <a:graphicData uri="http://schemas.openxmlformats.org/drawingml/2006/table">
            <a:tbl>
              <a:tblPr firstRow="1" bandRow="1">
                <a:tableStyleId>{5C22544A-7EE6-4342-B048-85BDC9FD1C3A}</a:tableStyleId>
              </a:tblPr>
              <a:tblGrid>
                <a:gridCol w="1143000"/>
                <a:gridCol w="2133600"/>
                <a:gridCol w="2362200"/>
                <a:gridCol w="2438400"/>
              </a:tblGrid>
              <a:tr h="370840">
                <a:tc>
                  <a:txBody>
                    <a:bodyPr/>
                    <a:lstStyle/>
                    <a:p>
                      <a:r>
                        <a:rPr kumimoji="0" lang="en-US" sz="1800" b="1" kern="1200" baseline="0" dirty="0" smtClean="0">
                          <a:solidFill>
                            <a:schemeClr val="lt1"/>
                          </a:solidFill>
                          <a:latin typeface="+mn-lt"/>
                          <a:ea typeface="+mn-ea"/>
                          <a:cs typeface="+mn-cs"/>
                        </a:rPr>
                        <a:t>Criteria</a:t>
                      </a:r>
                      <a:endParaRPr lang="en-US" dirty="0"/>
                    </a:p>
                  </a:txBody>
                  <a:tcPr/>
                </a:tc>
                <a:tc>
                  <a:txBody>
                    <a:bodyPr/>
                    <a:lstStyle/>
                    <a:p>
                      <a:r>
                        <a:rPr kumimoji="0" lang="en-US" sz="1800" b="1" kern="1200" baseline="0" dirty="0" smtClean="0">
                          <a:solidFill>
                            <a:schemeClr val="lt1"/>
                          </a:solidFill>
                          <a:latin typeface="+mn-lt"/>
                          <a:ea typeface="+mn-ea"/>
                          <a:cs typeface="+mn-cs"/>
                        </a:rPr>
                        <a:t>Alliance Model</a:t>
                      </a:r>
                      <a:endParaRPr lang="en-US" dirty="0"/>
                    </a:p>
                  </a:txBody>
                  <a:tcPr/>
                </a:tc>
                <a:tc>
                  <a:txBody>
                    <a:bodyPr/>
                    <a:lstStyle/>
                    <a:p>
                      <a:r>
                        <a:rPr kumimoji="0" lang="en-US" sz="1800" b="1" kern="1200" baseline="0" dirty="0" smtClean="0">
                          <a:solidFill>
                            <a:schemeClr val="lt1"/>
                          </a:solidFill>
                          <a:latin typeface="+mn-lt"/>
                          <a:ea typeface="+mn-ea"/>
                          <a:cs typeface="+mn-cs"/>
                        </a:rPr>
                        <a:t>Network Model</a:t>
                      </a:r>
                      <a:endParaRPr lang="en-US" dirty="0"/>
                    </a:p>
                  </a:txBody>
                  <a:tcPr/>
                </a:tc>
                <a:tc>
                  <a:txBody>
                    <a:bodyPr/>
                    <a:lstStyle/>
                    <a:p>
                      <a:r>
                        <a:rPr kumimoji="0" lang="en-US" sz="1800" b="1" kern="1200" baseline="0" dirty="0" smtClean="0">
                          <a:solidFill>
                            <a:schemeClr val="lt1"/>
                          </a:solidFill>
                          <a:latin typeface="+mn-lt"/>
                          <a:ea typeface="+mn-ea"/>
                          <a:cs typeface="+mn-cs"/>
                        </a:rPr>
                        <a:t>Lead Firm Model</a:t>
                      </a:r>
                      <a:endParaRPr lang="en-US" dirty="0"/>
                    </a:p>
                  </a:txBody>
                  <a:tcPr/>
                </a:tc>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300" baseline="0" dirty="0" smtClean="0">
                          <a:solidFill>
                            <a:schemeClr val="tx1"/>
                          </a:solidFill>
                          <a:latin typeface="+mj-lt"/>
                        </a:rPr>
                        <a:t>Empanelment</a:t>
                      </a:r>
                      <a:endParaRPr lang="en-US" sz="1300" dirty="0">
                        <a:solidFill>
                          <a:schemeClr val="tx1"/>
                        </a:solidFill>
                        <a:latin typeface="+mj-lt"/>
                      </a:endParaRPr>
                    </a:p>
                  </a:txBody>
                  <a:tcPr/>
                </a:tc>
                <a:tc>
                  <a:txBody>
                    <a:bodyPr/>
                    <a:lstStyle/>
                    <a:p>
                      <a:pPr algn="just"/>
                      <a:r>
                        <a:rPr lang="en-US" sz="1300" baseline="0" dirty="0" smtClean="0">
                          <a:latin typeface="+mj-lt"/>
                        </a:rPr>
                        <a:t>All firms in Alliance can apply for empanelment separately as individual firms.</a:t>
                      </a:r>
                    </a:p>
                    <a:p>
                      <a:pPr algn="just"/>
                      <a:endParaRPr lang="en-US" sz="1300" baseline="0" dirty="0" smtClean="0">
                        <a:latin typeface="+mj-lt"/>
                      </a:endParaRPr>
                    </a:p>
                    <a:p>
                      <a:pPr algn="just"/>
                      <a:r>
                        <a:rPr lang="en-US" sz="1300" baseline="0" dirty="0" smtClean="0">
                          <a:latin typeface="+mj-lt"/>
                        </a:rPr>
                        <a:t>Their coming together is basically for non-audit services. </a:t>
                      </a:r>
                    </a:p>
                    <a:p>
                      <a:pPr algn="just"/>
                      <a:endParaRPr lang="en-US" sz="1300" baseline="0" dirty="0" smtClean="0">
                        <a:latin typeface="+mj-lt"/>
                      </a:endParaRPr>
                    </a:p>
                    <a:p>
                      <a:pPr algn="just"/>
                      <a:r>
                        <a:rPr lang="en-US" sz="1300" baseline="0" dirty="0" smtClean="0">
                          <a:latin typeface="+mj-lt"/>
                        </a:rPr>
                        <a:t>For audit practice, they all remain as independent Practitioners.</a:t>
                      </a:r>
                      <a:endParaRPr lang="en-US" sz="1300" dirty="0">
                        <a:latin typeface="+mj-lt"/>
                      </a:endParaRPr>
                    </a:p>
                  </a:txBody>
                  <a:tcPr/>
                </a:tc>
                <a:tc>
                  <a:txBody>
                    <a:bodyPr/>
                    <a:lstStyle/>
                    <a:p>
                      <a:pPr algn="just"/>
                      <a:r>
                        <a:rPr lang="en-US" sz="1300" baseline="0" dirty="0" smtClean="0">
                          <a:latin typeface="+mj-lt"/>
                        </a:rPr>
                        <a:t>All firms belonging to Network can apply for Empanelment, separately as individual firms.</a:t>
                      </a:r>
                    </a:p>
                    <a:p>
                      <a:pPr algn="just"/>
                      <a:endParaRPr lang="en-US" sz="1300" baseline="0" dirty="0" smtClean="0">
                        <a:latin typeface="+mj-lt"/>
                      </a:endParaRPr>
                    </a:p>
                    <a:p>
                      <a:pPr algn="just"/>
                      <a:r>
                        <a:rPr lang="en-US" sz="1300" baseline="0" dirty="0" smtClean="0">
                          <a:latin typeface="+mj-lt"/>
                        </a:rPr>
                        <a:t>ICAI will put in efforts to secure recognition of the combined strength and resources.</a:t>
                      </a:r>
                      <a:endParaRPr lang="en-US" sz="1300" dirty="0">
                        <a:latin typeface="+mj-lt"/>
                      </a:endParaRPr>
                    </a:p>
                  </a:txBody>
                  <a:tcPr/>
                </a:tc>
                <a:tc>
                  <a:txBody>
                    <a:bodyPr/>
                    <a:lstStyle/>
                    <a:p>
                      <a:pPr algn="just"/>
                      <a:r>
                        <a:rPr lang="en-US" sz="1300" baseline="0" dirty="0" smtClean="0">
                          <a:latin typeface="+mj-lt"/>
                        </a:rPr>
                        <a:t>Lead firm is entitled to apply for empanelment in its own name, but by way of internal agreement, it will be on behalf of entire Network.</a:t>
                      </a:r>
                    </a:p>
                    <a:p>
                      <a:pPr algn="just"/>
                      <a:endParaRPr lang="en-US" sz="1300" baseline="0" dirty="0" smtClean="0">
                        <a:latin typeface="+mj-lt"/>
                      </a:endParaRPr>
                    </a:p>
                    <a:p>
                      <a:pPr algn="just"/>
                      <a:r>
                        <a:rPr lang="en-US" sz="1300" baseline="0" dirty="0" smtClean="0">
                          <a:latin typeface="+mj-lt"/>
                        </a:rPr>
                        <a:t>When Lead firm applies for empanelment, other constituent firms cannot apply.</a:t>
                      </a:r>
                    </a:p>
                    <a:p>
                      <a:pPr algn="just"/>
                      <a:endParaRPr lang="en-US" sz="1300" baseline="0" dirty="0" smtClean="0">
                        <a:latin typeface="+mj-lt"/>
                      </a:endParaRPr>
                    </a:p>
                    <a:p>
                      <a:pPr algn="just"/>
                      <a:r>
                        <a:rPr lang="en-US" sz="1300" baseline="0" dirty="0" smtClean="0">
                          <a:latin typeface="+mj-lt"/>
                        </a:rPr>
                        <a:t>ICAI will put in efforts to secure recognition of the</a:t>
                      </a:r>
                    </a:p>
                    <a:p>
                      <a:pPr algn="just"/>
                      <a:r>
                        <a:rPr lang="en-US" sz="1300" baseline="0" dirty="0" smtClean="0">
                          <a:latin typeface="+mj-lt"/>
                        </a:rPr>
                        <a:t>Combined strength and</a:t>
                      </a:r>
                    </a:p>
                    <a:p>
                      <a:pPr algn="just"/>
                      <a:r>
                        <a:rPr lang="en-US" sz="1300" baseline="0" dirty="0" smtClean="0">
                          <a:latin typeface="+mj-lt"/>
                        </a:rPr>
                        <a:t>resources.</a:t>
                      </a:r>
                      <a:endParaRPr lang="en-US" sz="1300" dirty="0">
                        <a:latin typeface="+mj-lt"/>
                      </a:endParaRPr>
                    </a:p>
                  </a:txBody>
                  <a:tcPr/>
                </a:tc>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1300" kern="1200" baseline="0" dirty="0" smtClean="0">
                          <a:solidFill>
                            <a:schemeClr val="tx1"/>
                          </a:solidFill>
                          <a:latin typeface="+mj-lt"/>
                          <a:ea typeface="+mn-ea"/>
                          <a:cs typeface="+mn-cs"/>
                        </a:rPr>
                        <a:t>Conflict</a:t>
                      </a:r>
                    </a:p>
                  </a:txBody>
                  <a:tcPr/>
                </a:tc>
                <a:tc gridSpan="3">
                  <a:txBody>
                    <a:bodyPr/>
                    <a:lstStyle/>
                    <a:p>
                      <a:pPr algn="just"/>
                      <a:r>
                        <a:rPr lang="en-US" sz="1300" baseline="0" dirty="0" smtClean="0">
                          <a:latin typeface="+mj-lt"/>
                        </a:rPr>
                        <a:t>Conflict exists e.g. if one firm does statutory audit of an entity, another firm in Alliance cannot do internal audit. If one firm does audit work, another firm in the Alliance cannot perform non-audit services of same client. Rotation of audit Amongst constituent firms will not be permitted.</a:t>
                      </a:r>
                      <a:endParaRPr lang="en-US" sz="1300" dirty="0">
                        <a:latin typeface="+mj-lt"/>
                      </a:endParaRPr>
                    </a:p>
                  </a:txBody>
                  <a:tcPr/>
                </a:tc>
                <a:tc hMerge="1">
                  <a:txBody>
                    <a:bodyPr/>
                    <a:lstStyle/>
                    <a:p>
                      <a:endParaRPr lang="en-US" sz="1050" dirty="0"/>
                    </a:p>
                  </a:txBody>
                  <a:tcPr/>
                </a:tc>
                <a:tc hMerge="1">
                  <a:txBody>
                    <a:bodyPr/>
                    <a:lstStyle/>
                    <a:p>
                      <a:endParaRPr lang="en-US" sz="1050" dirty="0"/>
                    </a:p>
                  </a:txBody>
                  <a:tcPr/>
                </a:tc>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1300" kern="1200" baseline="0" dirty="0" smtClean="0">
                          <a:solidFill>
                            <a:schemeClr val="dk1"/>
                          </a:solidFill>
                          <a:latin typeface="+mj-lt"/>
                          <a:ea typeface="+mn-ea"/>
                          <a:cs typeface="+mn-cs"/>
                        </a:rPr>
                        <a:t>Reconstitution</a:t>
                      </a:r>
                      <a:endParaRPr kumimoji="0" lang="en-US" sz="1300" kern="1200" baseline="0" dirty="0" smtClean="0">
                        <a:solidFill>
                          <a:schemeClr val="tx1"/>
                        </a:solidFill>
                        <a:latin typeface="+mj-lt"/>
                        <a:ea typeface="+mn-ea"/>
                        <a:cs typeface="+mn-cs"/>
                      </a:endParaRPr>
                    </a:p>
                  </a:txBody>
                  <a:tcPr/>
                </a:tc>
                <a:tc>
                  <a:txBody>
                    <a:bodyPr/>
                    <a:lstStyle/>
                    <a:p>
                      <a:pPr algn="just"/>
                      <a:r>
                        <a:rPr lang="en-US" sz="1300" baseline="0" dirty="0" smtClean="0">
                          <a:latin typeface="+mj-lt"/>
                        </a:rPr>
                        <a:t>Firms are free to join and exit Alliance.</a:t>
                      </a:r>
                    </a:p>
                    <a:p>
                      <a:pPr algn="just"/>
                      <a:endParaRPr lang="en-US" sz="1300" baseline="0" dirty="0" smtClean="0">
                        <a:latin typeface="+mj-lt"/>
                      </a:endParaRPr>
                    </a:p>
                    <a:p>
                      <a:pPr algn="just"/>
                      <a:r>
                        <a:rPr lang="en-US" sz="1300" baseline="0" dirty="0" smtClean="0">
                          <a:latin typeface="+mj-lt"/>
                        </a:rPr>
                        <a:t>Reconstitution has to be registered with ICAI</a:t>
                      </a:r>
                      <a:endParaRPr lang="en-US" sz="1300" dirty="0">
                        <a:latin typeface="+mj-lt"/>
                      </a:endParaRPr>
                    </a:p>
                  </a:txBody>
                  <a:tcPr/>
                </a:tc>
                <a:tc gridSpan="2">
                  <a:txBody>
                    <a:bodyPr/>
                    <a:lstStyle/>
                    <a:p>
                      <a:pPr algn="just"/>
                      <a:r>
                        <a:rPr lang="en-US" sz="1300" baseline="0" dirty="0" smtClean="0">
                          <a:latin typeface="+mj-lt"/>
                        </a:rPr>
                        <a:t>Firms are bound by Network’s internal Integration agreement.</a:t>
                      </a:r>
                    </a:p>
                    <a:p>
                      <a:pPr algn="just"/>
                      <a:endParaRPr lang="en-US" sz="1300" baseline="0" dirty="0" smtClean="0">
                        <a:latin typeface="+mj-lt"/>
                      </a:endParaRPr>
                    </a:p>
                    <a:p>
                      <a:pPr algn="just"/>
                      <a:r>
                        <a:rPr lang="en-US" sz="1300" baseline="0" dirty="0" smtClean="0">
                          <a:latin typeface="+mj-lt"/>
                        </a:rPr>
                        <a:t>Reconstitution has to be registered with ICAI</a:t>
                      </a:r>
                      <a:endParaRPr lang="en-US" sz="1300" dirty="0">
                        <a:latin typeface="+mj-lt"/>
                      </a:endParaRPr>
                    </a:p>
                  </a:txBody>
                  <a:tcPr/>
                </a:tc>
                <a:tc hMerge="1">
                  <a:txBody>
                    <a:bodyPr/>
                    <a:lstStyle/>
                    <a:p>
                      <a:endParaRPr lang="en-US" sz="1400" dirty="0"/>
                    </a:p>
                  </a:txBody>
                  <a:tcPr/>
                </a:tc>
              </a:tr>
            </a:tbl>
          </a:graphicData>
        </a:graphic>
      </p:graphicFrame>
      <p:sp>
        <p:nvSpPr>
          <p:cNvPr id="3" name="Slide Number Placeholder 2"/>
          <p:cNvSpPr>
            <a:spLocks noGrp="1"/>
          </p:cNvSpPr>
          <p:nvPr>
            <p:ph type="sldNum" sz="quarter" idx="15"/>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fontScale="90000"/>
          </a:bodyPr>
          <a:lstStyle/>
          <a:p>
            <a:r>
              <a:rPr lang="en-US" sz="3600" b="1" u="sng" dirty="0" smtClean="0">
                <a:solidFill>
                  <a:schemeClr val="accent3">
                    <a:lumMod val="60000"/>
                    <a:lumOff val="40000"/>
                  </a:schemeClr>
                </a:solidFill>
              </a:rPr>
              <a:t>Salient feature of Networking:</a:t>
            </a:r>
            <a:endParaRPr lang="en-US" sz="3600" b="1" u="sng" dirty="0">
              <a:solidFill>
                <a:schemeClr val="accent3">
                  <a:lumMod val="60000"/>
                  <a:lumOff val="40000"/>
                </a:schemeClr>
              </a:solidFill>
            </a:endParaRPr>
          </a:p>
        </p:txBody>
      </p:sp>
      <p:sp>
        <p:nvSpPr>
          <p:cNvPr id="3" name="Content Placeholder 2"/>
          <p:cNvSpPr>
            <a:spLocks noGrp="1"/>
          </p:cNvSpPr>
          <p:nvPr>
            <p:ph sz="quarter" idx="1"/>
          </p:nvPr>
        </p:nvSpPr>
        <p:spPr>
          <a:xfrm>
            <a:off x="457200" y="990600"/>
            <a:ext cx="8153400" cy="5029200"/>
          </a:xfrm>
        </p:spPr>
        <p:txBody>
          <a:bodyPr>
            <a:normAutofit lnSpcReduction="10000"/>
          </a:bodyPr>
          <a:lstStyle/>
          <a:p>
            <a:pPr algn="just"/>
            <a:r>
              <a:rPr lang="en-US" sz="1400" dirty="0" smtClean="0">
                <a:solidFill>
                  <a:srgbClr val="000000"/>
                </a:solidFill>
                <a:latin typeface="Verdana"/>
              </a:rPr>
              <a:t>Firms might need to have </a:t>
            </a:r>
            <a:r>
              <a:rPr lang="en-US" sz="1400" dirty="0" smtClean="0">
                <a:solidFill>
                  <a:srgbClr val="00B050"/>
                </a:solidFill>
                <a:latin typeface="Verdana"/>
              </a:rPr>
              <a:t>detailed knowledge of other firms </a:t>
            </a:r>
            <a:r>
              <a:rPr lang="en-US" sz="1400" dirty="0" smtClean="0">
                <a:solidFill>
                  <a:srgbClr val="000000"/>
                </a:solidFill>
                <a:latin typeface="Verdana"/>
              </a:rPr>
              <a:t>to make up their mind as to with which firm they will go for Alliance/ Networking. Therefore, </a:t>
            </a:r>
            <a:r>
              <a:rPr lang="en-US" sz="1400" dirty="0" smtClean="0">
                <a:solidFill>
                  <a:srgbClr val="00B050"/>
                </a:solidFill>
                <a:latin typeface="Verdana"/>
              </a:rPr>
              <a:t>data of firms </a:t>
            </a:r>
            <a:r>
              <a:rPr lang="en-US" sz="1400" dirty="0" smtClean="0">
                <a:solidFill>
                  <a:srgbClr val="000000"/>
                </a:solidFill>
                <a:latin typeface="Verdana"/>
              </a:rPr>
              <a:t>will be made available in the </a:t>
            </a:r>
            <a:r>
              <a:rPr lang="en-US" sz="1400" dirty="0" smtClean="0">
                <a:solidFill>
                  <a:srgbClr val="00B050"/>
                </a:solidFill>
                <a:latin typeface="Verdana"/>
              </a:rPr>
              <a:t>Self Service Portal </a:t>
            </a:r>
            <a:r>
              <a:rPr lang="en-US" sz="1400" dirty="0" smtClean="0">
                <a:solidFill>
                  <a:srgbClr val="000000"/>
                </a:solidFill>
                <a:latin typeface="Verdana"/>
              </a:rPr>
              <a:t>for the members to view and take informed decision.</a:t>
            </a:r>
          </a:p>
          <a:p>
            <a:pPr algn="just"/>
            <a:r>
              <a:rPr lang="en-US" sz="1400" dirty="0" smtClean="0">
                <a:solidFill>
                  <a:srgbClr val="000000"/>
                </a:solidFill>
                <a:latin typeface="Verdana"/>
              </a:rPr>
              <a:t>Any firm of Chartered Accountants can become a part of </a:t>
            </a:r>
            <a:r>
              <a:rPr lang="en-US" sz="1400" dirty="0" smtClean="0">
                <a:solidFill>
                  <a:srgbClr val="00B050"/>
                </a:solidFill>
                <a:latin typeface="Verdana"/>
              </a:rPr>
              <a:t>any one Alliance or any one Network</a:t>
            </a:r>
            <a:r>
              <a:rPr lang="en-US" sz="1400" dirty="0" smtClean="0">
                <a:solidFill>
                  <a:srgbClr val="000000"/>
                </a:solidFill>
                <a:latin typeface="Verdana"/>
              </a:rPr>
              <a:t>. If it intends to become part of one Alliance, it cannot become part of a Network, and vice versa.</a:t>
            </a:r>
          </a:p>
          <a:p>
            <a:pPr algn="just"/>
            <a:r>
              <a:rPr lang="en-US" sz="1400" dirty="0" smtClean="0">
                <a:solidFill>
                  <a:srgbClr val="000000"/>
                </a:solidFill>
                <a:latin typeface="Verdana"/>
              </a:rPr>
              <a:t>Alliance/ Network will be permitted </a:t>
            </a:r>
            <a:r>
              <a:rPr lang="en-US" sz="1400" dirty="0" smtClean="0">
                <a:solidFill>
                  <a:srgbClr val="00B050"/>
                </a:solidFill>
                <a:latin typeface="Verdana"/>
              </a:rPr>
              <a:t>as joint ventures for specific assignments</a:t>
            </a:r>
            <a:r>
              <a:rPr lang="en-US" sz="1400" dirty="0" smtClean="0">
                <a:solidFill>
                  <a:srgbClr val="000000"/>
                </a:solidFill>
                <a:latin typeface="Verdana"/>
              </a:rPr>
              <a:t>.</a:t>
            </a:r>
          </a:p>
          <a:p>
            <a:pPr algn="just"/>
            <a:r>
              <a:rPr lang="en-US" sz="1400" dirty="0" smtClean="0">
                <a:solidFill>
                  <a:srgbClr val="000000"/>
                </a:solidFill>
                <a:latin typeface="Verdana"/>
              </a:rPr>
              <a:t>Documents such as deeds, MOUs, forms can be </a:t>
            </a:r>
            <a:r>
              <a:rPr lang="en-US" sz="1400" dirty="0" smtClean="0">
                <a:solidFill>
                  <a:srgbClr val="00B050"/>
                </a:solidFill>
                <a:latin typeface="Verdana"/>
              </a:rPr>
              <a:t>signed by the Managing Partner </a:t>
            </a:r>
            <a:r>
              <a:rPr lang="en-US" sz="1400" dirty="0" smtClean="0">
                <a:solidFill>
                  <a:srgbClr val="000000"/>
                </a:solidFill>
                <a:latin typeface="Verdana"/>
              </a:rPr>
              <a:t>of each of the member-firms and need not be signed by all partners.</a:t>
            </a:r>
          </a:p>
          <a:p>
            <a:pPr algn="just"/>
            <a:r>
              <a:rPr lang="en-US" sz="1400" dirty="0" smtClean="0">
                <a:solidFill>
                  <a:srgbClr val="000000"/>
                </a:solidFill>
                <a:latin typeface="Verdana"/>
              </a:rPr>
              <a:t>Only firms and LLPs can become member-firms in Alliance/ Network. </a:t>
            </a:r>
            <a:r>
              <a:rPr lang="en-US" sz="1400" dirty="0" smtClean="0">
                <a:solidFill>
                  <a:srgbClr val="00B050"/>
                </a:solidFill>
                <a:latin typeface="Verdana"/>
              </a:rPr>
              <a:t>Individual practitioners are not permitted </a:t>
            </a:r>
            <a:r>
              <a:rPr lang="en-US" sz="1400" dirty="0" smtClean="0">
                <a:solidFill>
                  <a:srgbClr val="000000"/>
                </a:solidFill>
                <a:latin typeface="Verdana"/>
              </a:rPr>
              <a:t>to be part of Alliance/ Network.</a:t>
            </a:r>
          </a:p>
          <a:p>
            <a:pPr algn="just"/>
            <a:r>
              <a:rPr lang="en-US" sz="1400" dirty="0" smtClean="0">
                <a:solidFill>
                  <a:srgbClr val="000000"/>
                </a:solidFill>
                <a:latin typeface="Verdana"/>
              </a:rPr>
              <a:t>Every agreement, bye-law, MOUs, by whatever name called, must be </a:t>
            </a:r>
            <a:r>
              <a:rPr lang="en-US" sz="1400" dirty="0" smtClean="0">
                <a:solidFill>
                  <a:srgbClr val="00B050"/>
                </a:solidFill>
                <a:latin typeface="Verdana"/>
              </a:rPr>
              <a:t>filed with ICAI</a:t>
            </a:r>
            <a:r>
              <a:rPr lang="en-US" sz="1400" dirty="0" smtClean="0">
                <a:solidFill>
                  <a:srgbClr val="000000"/>
                </a:solidFill>
                <a:latin typeface="Verdana"/>
              </a:rPr>
              <a:t>, without which registration will not be given.</a:t>
            </a:r>
          </a:p>
          <a:p>
            <a:pPr algn="just"/>
            <a:r>
              <a:rPr lang="en-US" sz="1400" dirty="0" smtClean="0">
                <a:solidFill>
                  <a:srgbClr val="000000"/>
                </a:solidFill>
                <a:latin typeface="Verdana"/>
              </a:rPr>
              <a:t>The legal status of Alliance/ Network can be that of </a:t>
            </a:r>
            <a:r>
              <a:rPr lang="en-US" sz="1400" dirty="0" smtClean="0">
                <a:solidFill>
                  <a:srgbClr val="00B050"/>
                </a:solidFill>
                <a:latin typeface="Verdana"/>
              </a:rPr>
              <a:t>AOP</a:t>
            </a:r>
            <a:r>
              <a:rPr lang="en-US" sz="1400" dirty="0" smtClean="0">
                <a:solidFill>
                  <a:srgbClr val="000000"/>
                </a:solidFill>
                <a:latin typeface="Verdana"/>
              </a:rPr>
              <a:t> as recognized by tax laws. Alliance/ Network may </a:t>
            </a:r>
            <a:r>
              <a:rPr lang="en-US" sz="1400" dirty="0" smtClean="0">
                <a:solidFill>
                  <a:srgbClr val="00B050"/>
                </a:solidFill>
                <a:latin typeface="Verdana"/>
              </a:rPr>
              <a:t>open bank accounts </a:t>
            </a:r>
            <a:r>
              <a:rPr lang="en-US" sz="1400" dirty="0" smtClean="0">
                <a:solidFill>
                  <a:srgbClr val="000000"/>
                </a:solidFill>
                <a:latin typeface="Verdana"/>
              </a:rPr>
              <a:t>in its own name, obtain </a:t>
            </a:r>
            <a:r>
              <a:rPr lang="en-US" sz="1400" dirty="0" smtClean="0">
                <a:solidFill>
                  <a:srgbClr val="00B050"/>
                </a:solidFill>
                <a:latin typeface="Verdana"/>
              </a:rPr>
              <a:t>PAN and GST </a:t>
            </a:r>
            <a:r>
              <a:rPr lang="en-US" sz="1400" dirty="0" smtClean="0">
                <a:solidFill>
                  <a:srgbClr val="000000"/>
                </a:solidFill>
                <a:latin typeface="Verdana"/>
              </a:rPr>
              <a:t>registration.</a:t>
            </a:r>
          </a:p>
          <a:p>
            <a:pPr algn="just"/>
            <a:r>
              <a:rPr lang="en-US" sz="1400" dirty="0" smtClean="0">
                <a:solidFill>
                  <a:srgbClr val="000000"/>
                </a:solidFill>
                <a:latin typeface="Verdana"/>
              </a:rPr>
              <a:t>Alliance/ Network can take up </a:t>
            </a:r>
            <a:r>
              <a:rPr lang="en-US" sz="1400" dirty="0" smtClean="0">
                <a:solidFill>
                  <a:srgbClr val="00B050"/>
                </a:solidFill>
                <a:latin typeface="Verdana"/>
              </a:rPr>
              <a:t>non-attest assignments </a:t>
            </a:r>
            <a:r>
              <a:rPr lang="en-US" sz="1400" dirty="0" smtClean="0">
                <a:solidFill>
                  <a:srgbClr val="000000"/>
                </a:solidFill>
                <a:latin typeface="Verdana"/>
              </a:rPr>
              <a:t>in its own name, if work is so assigned.</a:t>
            </a:r>
          </a:p>
          <a:p>
            <a:pPr algn="just"/>
            <a:r>
              <a:rPr lang="en-US" sz="1400" dirty="0" smtClean="0">
                <a:solidFill>
                  <a:srgbClr val="000000"/>
                </a:solidFill>
                <a:latin typeface="Verdana"/>
              </a:rPr>
              <a:t>Alliance/ Network may prepare </a:t>
            </a:r>
            <a:r>
              <a:rPr lang="en-US" sz="1400" dirty="0" smtClean="0">
                <a:solidFill>
                  <a:srgbClr val="00B050"/>
                </a:solidFill>
                <a:latin typeface="Verdana"/>
              </a:rPr>
              <a:t>a common balance sheet </a:t>
            </a:r>
            <a:r>
              <a:rPr lang="en-US" sz="1400" dirty="0" smtClean="0">
                <a:solidFill>
                  <a:srgbClr val="000000"/>
                </a:solidFill>
                <a:latin typeface="Verdana"/>
              </a:rPr>
              <a:t>and get the same audited.</a:t>
            </a:r>
          </a:p>
          <a:p>
            <a:pPr algn="just"/>
            <a:r>
              <a:rPr lang="en-US" sz="1400" dirty="0" smtClean="0">
                <a:solidFill>
                  <a:srgbClr val="000000"/>
                </a:solidFill>
                <a:latin typeface="Verdana"/>
              </a:rPr>
              <a:t>Alliance/ Network can have </a:t>
            </a:r>
            <a:r>
              <a:rPr lang="en-US" sz="1400" dirty="0" smtClean="0">
                <a:solidFill>
                  <a:srgbClr val="00B050"/>
                </a:solidFill>
                <a:latin typeface="Verdana"/>
              </a:rPr>
              <a:t>website</a:t>
            </a:r>
            <a:r>
              <a:rPr lang="en-US" sz="1400" dirty="0" smtClean="0">
                <a:solidFill>
                  <a:srgbClr val="000000"/>
                </a:solidFill>
                <a:latin typeface="Verdana"/>
              </a:rPr>
              <a:t> of its own. Appropriate guidelines will be prepared by Ethical Standards Board of ICAI</a:t>
            </a:r>
            <a:endParaRPr lang="en-US" sz="1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fontScale="90000"/>
          </a:bodyPr>
          <a:lstStyle/>
          <a:p>
            <a:r>
              <a:rPr lang="en-US" sz="4000" b="1" u="sng" dirty="0" smtClean="0">
                <a:solidFill>
                  <a:schemeClr val="accent3">
                    <a:lumMod val="75000"/>
                  </a:schemeClr>
                </a:solidFill>
              </a:rPr>
              <a:t>Name of Alliance /network:</a:t>
            </a:r>
            <a:endParaRPr lang="en-US" sz="4000" b="1" u="sng" dirty="0">
              <a:solidFill>
                <a:schemeClr val="accent3">
                  <a:lumMod val="75000"/>
                </a:schemeClr>
              </a:solidFill>
            </a:endParaRPr>
          </a:p>
        </p:txBody>
      </p:sp>
      <p:sp>
        <p:nvSpPr>
          <p:cNvPr id="3" name="Content Placeholder 2"/>
          <p:cNvSpPr>
            <a:spLocks noGrp="1"/>
          </p:cNvSpPr>
          <p:nvPr>
            <p:ph sz="quarter" idx="1"/>
          </p:nvPr>
        </p:nvSpPr>
        <p:spPr>
          <a:xfrm>
            <a:off x="457200" y="1143000"/>
            <a:ext cx="8077200" cy="4572000"/>
          </a:xfrm>
        </p:spPr>
        <p:txBody>
          <a:bodyPr>
            <a:noAutofit/>
          </a:bodyPr>
          <a:lstStyle/>
          <a:p>
            <a:pPr algn="just"/>
            <a:r>
              <a:rPr lang="en-US" dirty="0" smtClean="0"/>
              <a:t>Name of Alliance/ Network should resemble name of member-firms or a combination of acronym. </a:t>
            </a:r>
          </a:p>
          <a:p>
            <a:pPr algn="just"/>
            <a:r>
              <a:rPr lang="en-US" dirty="0" smtClean="0"/>
              <a:t>Alliance/ Network should not bear the name of God/ Goddess/ deity or which has no relationship with name of member-firms. </a:t>
            </a:r>
          </a:p>
          <a:p>
            <a:pPr algn="just"/>
            <a:r>
              <a:rPr lang="en-US" dirty="0" smtClean="0"/>
              <a:t>Descriptive names will not be allowed. </a:t>
            </a:r>
          </a:p>
          <a:p>
            <a:pPr algn="just"/>
            <a:r>
              <a:rPr lang="en-US" dirty="0" smtClean="0"/>
              <a:t>Names which smack of publicity will not be allowed. </a:t>
            </a:r>
          </a:p>
          <a:p>
            <a:pPr algn="just"/>
            <a:r>
              <a:rPr lang="en-US" dirty="0" smtClean="0"/>
              <a:t>Names which resemble any of the existing firms or network will not be allowed. </a:t>
            </a:r>
          </a:p>
          <a:p>
            <a:pPr algn="just"/>
            <a:r>
              <a:rPr lang="en-US" dirty="0" smtClean="0"/>
              <a:t>In case of Brand name, it should be owned only by Indian citizen who is resident in India.</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792162"/>
          </a:xfrm>
        </p:spPr>
        <p:txBody>
          <a:bodyPr>
            <a:normAutofit fontScale="90000"/>
          </a:bodyPr>
          <a:lstStyle/>
          <a:p>
            <a:pPr algn="ctr"/>
            <a:r>
              <a:rPr lang="en-US" sz="2800" dirty="0" smtClean="0">
                <a:solidFill>
                  <a:schemeClr val="accent3">
                    <a:lumMod val="75000"/>
                  </a:schemeClr>
                </a:solidFill>
              </a:rPr>
              <a:t>Framework  of Internal byelaws of Different Models</a:t>
            </a:r>
            <a:endParaRPr lang="en-US" dirty="0">
              <a:solidFill>
                <a:schemeClr val="accent3">
                  <a:lumMod val="75000"/>
                </a:schemeClr>
              </a:solidFill>
            </a:endParaRPr>
          </a:p>
        </p:txBody>
      </p:sp>
      <p:sp>
        <p:nvSpPr>
          <p:cNvPr id="3" name="Content Placeholder 2"/>
          <p:cNvSpPr>
            <a:spLocks noGrp="1"/>
          </p:cNvSpPr>
          <p:nvPr>
            <p:ph sz="quarter" idx="1"/>
          </p:nvPr>
        </p:nvSpPr>
        <p:spPr>
          <a:xfrm>
            <a:off x="304800" y="1066800"/>
            <a:ext cx="8229600" cy="5105400"/>
          </a:xfrm>
        </p:spPr>
        <p:txBody>
          <a:bodyPr>
            <a:noAutofit/>
          </a:bodyPr>
          <a:lstStyle/>
          <a:p>
            <a:pPr algn="just">
              <a:buNone/>
            </a:pPr>
            <a:r>
              <a:rPr lang="en-US" sz="1200" b="1" dirty="0" smtClean="0">
                <a:latin typeface="Verdana"/>
              </a:rPr>
              <a:t>A Alliance arrangement, may include the following</a:t>
            </a:r>
          </a:p>
          <a:p>
            <a:pPr algn="just"/>
            <a:r>
              <a:rPr lang="en-US" sz="1200" dirty="0" smtClean="0"/>
              <a:t>Administration of the Alliance</a:t>
            </a:r>
          </a:p>
          <a:p>
            <a:pPr algn="just"/>
            <a:r>
              <a:rPr lang="en-US" sz="1200" dirty="0" smtClean="0"/>
              <a:t>Dispute settlement procedures through arbitration and conciliation and assumption of liabilities</a:t>
            </a:r>
          </a:p>
          <a:p>
            <a:pPr algn="just"/>
            <a:r>
              <a:rPr lang="en-US" sz="1200" dirty="0" smtClean="0"/>
              <a:t>Resource sharing arrangements</a:t>
            </a:r>
            <a:endParaRPr lang="en-US" sz="1200" dirty="0" smtClean="0">
              <a:latin typeface="Verdana"/>
            </a:endParaRPr>
          </a:p>
          <a:p>
            <a:pPr algn="just">
              <a:buNone/>
            </a:pPr>
            <a:endParaRPr lang="en-US" sz="1200" dirty="0" smtClean="0">
              <a:latin typeface="Verdana"/>
            </a:endParaRPr>
          </a:p>
          <a:p>
            <a:pPr algn="just">
              <a:buNone/>
            </a:pPr>
            <a:r>
              <a:rPr lang="en-US" sz="1200" b="1" dirty="0" smtClean="0">
                <a:latin typeface="Verdana"/>
              </a:rPr>
              <a:t>A Networking arrangement, may include the following</a:t>
            </a:r>
          </a:p>
          <a:p>
            <a:pPr algn="just"/>
            <a:r>
              <a:rPr lang="en-US" sz="1200" dirty="0" smtClean="0"/>
              <a:t>Appointment of a Managing Committee, from among the managing partners of the member firms of the Network and the terms and conditions under which it should function. </a:t>
            </a:r>
          </a:p>
          <a:p>
            <a:pPr algn="just"/>
            <a:r>
              <a:rPr lang="en-US" sz="1200" dirty="0" smtClean="0"/>
              <a:t>The minimum and maximum number of members of the Managing Committee shall also be agreed upon.</a:t>
            </a:r>
          </a:p>
          <a:p>
            <a:pPr algn="just"/>
            <a:r>
              <a:rPr lang="en-US" sz="1200" dirty="0" smtClean="0"/>
              <a:t>Administration of the Network</a:t>
            </a:r>
          </a:p>
          <a:p>
            <a:pPr algn="just"/>
            <a:r>
              <a:rPr lang="en-US" sz="1200" dirty="0" smtClean="0"/>
              <a:t>Contribution of membership fees to meet the cost of the administration of the Network.</a:t>
            </a:r>
          </a:p>
          <a:p>
            <a:pPr algn="just"/>
            <a:r>
              <a:rPr lang="en-US" sz="1200" dirty="0" smtClean="0"/>
              <a:t>Identifying a partner of any of the member firms of the Network to be responsible for the administration of the Network</a:t>
            </a:r>
          </a:p>
          <a:p>
            <a:pPr algn="just"/>
            <a:r>
              <a:rPr lang="en-US" sz="1200" dirty="0" smtClean="0"/>
              <a:t>Dispute settlement procedures through arbitration and conciliation and assumption of liabilities</a:t>
            </a:r>
          </a:p>
          <a:p>
            <a:pPr algn="just"/>
            <a:r>
              <a:rPr lang="en-US" sz="1200" dirty="0" smtClean="0"/>
              <a:t>Development of training materials for members of the Network</a:t>
            </a:r>
          </a:p>
          <a:p>
            <a:pPr algn="just"/>
            <a:r>
              <a:rPr lang="en-US" sz="1200" dirty="0" smtClean="0"/>
              <a:t>Development and maintenance of data bases relevant for different types of assignments</a:t>
            </a:r>
          </a:p>
          <a:p>
            <a:pPr algn="just"/>
            <a:r>
              <a:rPr lang="en-US" sz="1200" dirty="0" smtClean="0"/>
              <a:t>Library</a:t>
            </a:r>
          </a:p>
          <a:p>
            <a:pPr algn="just"/>
            <a:r>
              <a:rPr lang="en-US" sz="1200" dirty="0" smtClean="0"/>
              <a:t>Appointment of a technical director to whom references can be made</a:t>
            </a:r>
          </a:p>
          <a:p>
            <a:pPr algn="just"/>
            <a:r>
              <a:rPr lang="en-US" sz="1200" dirty="0" smtClean="0"/>
              <a:t>Development of software and tools for the use of member firms</a:t>
            </a:r>
          </a:p>
          <a:p>
            <a:pPr algn="just"/>
            <a:r>
              <a:rPr lang="en-US" sz="1200" dirty="0" smtClean="0"/>
              <a:t>Resource sharing arrangements</a:t>
            </a:r>
            <a:endParaRPr lang="en-US" sz="12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b="1" u="sng" dirty="0" smtClean="0">
                <a:solidFill>
                  <a:schemeClr val="accent3">
                    <a:lumMod val="75000"/>
                  </a:schemeClr>
                </a:solidFill>
              </a:rPr>
              <a:t>Lead Firm Network:</a:t>
            </a:r>
            <a:endParaRPr lang="en-US" b="1" u="sng" dirty="0">
              <a:solidFill>
                <a:schemeClr val="accent3">
                  <a:lumMod val="75000"/>
                </a:schemeClr>
              </a:solidFill>
            </a:endParaRPr>
          </a:p>
        </p:txBody>
      </p:sp>
      <p:sp>
        <p:nvSpPr>
          <p:cNvPr id="3" name="Content Placeholder 2"/>
          <p:cNvSpPr>
            <a:spLocks noGrp="1"/>
          </p:cNvSpPr>
          <p:nvPr>
            <p:ph sz="quarter" idx="1"/>
          </p:nvPr>
        </p:nvSpPr>
        <p:spPr>
          <a:xfrm>
            <a:off x="533400" y="990600"/>
            <a:ext cx="7848600" cy="4873752"/>
          </a:xfrm>
        </p:spPr>
        <p:txBody>
          <a:bodyPr>
            <a:noAutofit/>
          </a:bodyPr>
          <a:lstStyle/>
          <a:p>
            <a:pPr algn="just"/>
            <a:r>
              <a:rPr lang="en-US" sz="2600" dirty="0" smtClean="0"/>
              <a:t>Appointment of one of the firms as the Lead Firm to act as a facilitator on behalf of the member-firms of the Network.</a:t>
            </a:r>
          </a:p>
          <a:p>
            <a:pPr algn="just"/>
            <a:r>
              <a:rPr lang="en-US" sz="2600" dirty="0" smtClean="0"/>
              <a:t>The same may be agreed to by the member-firms by way of an internal agreement, a copy of which will have to be filed with the ICAI.</a:t>
            </a:r>
          </a:p>
          <a:p>
            <a:pPr algn="just"/>
            <a:r>
              <a:rPr lang="en-US" sz="2600" dirty="0" smtClean="0"/>
              <a:t>The constituent firms will be at liberty to choose a different constituent firm as the Lead firm to represent the Network, depending upon the specialism and expertise required for a particular assignment.</a:t>
            </a:r>
            <a:endParaRPr lang="en-US" sz="26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077200" cy="715962"/>
          </a:xfrm>
        </p:spPr>
        <p:txBody>
          <a:bodyPr>
            <a:normAutofit/>
          </a:bodyPr>
          <a:lstStyle/>
          <a:p>
            <a:r>
              <a:rPr lang="en-US" sz="3600" b="1" dirty="0" smtClean="0">
                <a:solidFill>
                  <a:schemeClr val="accent3">
                    <a:lumMod val="75000"/>
                  </a:schemeClr>
                </a:solidFill>
              </a:rPr>
              <a:t>Rule of Merger and Demerger:</a:t>
            </a:r>
            <a:endParaRPr lang="en-US" sz="3600" b="1" dirty="0">
              <a:solidFill>
                <a:schemeClr val="accent3">
                  <a:lumMod val="75000"/>
                </a:schemeClr>
              </a:solidFill>
            </a:endParaRPr>
          </a:p>
        </p:txBody>
      </p:sp>
      <p:sp>
        <p:nvSpPr>
          <p:cNvPr id="3" name="Content Placeholder 2"/>
          <p:cNvSpPr>
            <a:spLocks noGrp="1"/>
          </p:cNvSpPr>
          <p:nvPr>
            <p:ph sz="quarter" idx="1"/>
          </p:nvPr>
        </p:nvSpPr>
        <p:spPr>
          <a:xfrm>
            <a:off x="457200" y="1219200"/>
            <a:ext cx="8077200" cy="4495800"/>
          </a:xfrm>
        </p:spPr>
        <p:txBody>
          <a:bodyPr>
            <a:normAutofit lnSpcReduction="10000"/>
          </a:bodyPr>
          <a:lstStyle/>
          <a:p>
            <a:pPr algn="just"/>
            <a:r>
              <a:rPr lang="en-US" sz="1900" dirty="0" smtClean="0"/>
              <a:t>Form-E to be filed within 30 days from date of agreement.</a:t>
            </a:r>
          </a:p>
          <a:p>
            <a:pPr algn="just"/>
            <a:r>
              <a:rPr lang="en-US" sz="1900" dirty="0" smtClean="0"/>
              <a:t>Reconstituted Partnership Deed to be filed with Registrar of Firms.</a:t>
            </a:r>
          </a:p>
          <a:p>
            <a:pPr algn="just"/>
            <a:r>
              <a:rPr lang="en-US" sz="1900" dirty="0" smtClean="0"/>
              <a:t>Demerger terms &amp; conditions can be mentioned in Merger Agreement itself.</a:t>
            </a:r>
          </a:p>
          <a:p>
            <a:pPr algn="just"/>
            <a:r>
              <a:rPr lang="en-US" sz="1900" dirty="0" smtClean="0"/>
              <a:t>Not less than 75% of Continuing Partners can file Form-F for Demerger of Firm. (Within 5 Years of Merger)</a:t>
            </a:r>
          </a:p>
          <a:p>
            <a:pPr algn="just"/>
            <a:r>
              <a:rPr lang="en-US" sz="1900" dirty="0" smtClean="0"/>
              <a:t>Notice to existing Partners must be given with Form-F</a:t>
            </a:r>
          </a:p>
          <a:p>
            <a:pPr algn="just"/>
            <a:r>
              <a:rPr lang="en-US" sz="1900" dirty="0" smtClean="0"/>
              <a:t>Remaining Erstwhile Partners can continue with a New Agreement of Partnership.</a:t>
            </a:r>
          </a:p>
          <a:p>
            <a:pPr algn="just"/>
            <a:r>
              <a:rPr lang="en-US" sz="1900" dirty="0" smtClean="0"/>
              <a:t>Demerged Firm is entitled to use Old Firm Name existing at time of Merger. Experience shall be counted from Original Date of Formation.</a:t>
            </a:r>
          </a:p>
          <a:p>
            <a:pPr algn="just"/>
            <a:r>
              <a:rPr lang="en-US" sz="1900" dirty="0" smtClean="0"/>
              <a:t>In case of Change in Firm Name, Add (Formerly Known As M/s ______)</a:t>
            </a:r>
          </a:p>
          <a:p>
            <a:pPr algn="just"/>
            <a:endParaRPr lang="en-US" sz="20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ank-you-messages-Image_1.jpeg"/>
          <p:cNvPicPr>
            <a:picLocks noGrp="1" noChangeAspect="1"/>
          </p:cNvPicPr>
          <p:nvPr>
            <p:ph sz="quarter" idx="1"/>
          </p:nvPr>
        </p:nvPicPr>
        <p:blipFill>
          <a:blip r:embed="rId2" cstate="print"/>
          <a:stretch>
            <a:fillRect/>
          </a:stretch>
        </p:blipFill>
        <p:spPr>
          <a:xfrm>
            <a:off x="381000" y="381000"/>
            <a:ext cx="8229600" cy="6172200"/>
          </a:xfrm>
        </p:spPr>
      </p:pic>
      <p:sp>
        <p:nvSpPr>
          <p:cNvPr id="4" name="Slide Number Placeholder 3"/>
          <p:cNvSpPr>
            <a:spLocks noGrp="1"/>
          </p:cNvSpPr>
          <p:nvPr>
            <p:ph type="sldNum" sz="quarter" idx="15"/>
          </p:nvPr>
        </p:nvSpPr>
        <p:spPr/>
        <p:txBody>
          <a:bodyPr/>
          <a:lstStyle/>
          <a:p>
            <a:fld id="{B6F15528-21DE-4FAA-801E-634DDDAF4B2B}" type="slidenum">
              <a:rPr lang="en-US" smtClean="0"/>
              <a:pPr/>
              <a:t>32</a:t>
            </a:fld>
            <a:endParaRPr lang="en-US"/>
          </a:p>
        </p:txBody>
      </p:sp>
      <p:sp>
        <p:nvSpPr>
          <p:cNvPr id="7" name="TextBox 6"/>
          <p:cNvSpPr txBox="1"/>
          <p:nvPr/>
        </p:nvSpPr>
        <p:spPr>
          <a:xfrm>
            <a:off x="2362200" y="5334000"/>
            <a:ext cx="6172200" cy="1200329"/>
          </a:xfrm>
          <a:prstGeom prst="rect">
            <a:avLst/>
          </a:prstGeom>
          <a:noFill/>
        </p:spPr>
        <p:txBody>
          <a:bodyPr wrap="square" rtlCol="0">
            <a:spAutoFit/>
          </a:bodyPr>
          <a:lstStyle/>
          <a:p>
            <a:pPr algn="r"/>
            <a:r>
              <a:rPr lang="en-US" dirty="0" smtClean="0"/>
              <a:t>CA ANKUR KUMAR GUPTA</a:t>
            </a:r>
          </a:p>
          <a:p>
            <a:pPr algn="r"/>
            <a:r>
              <a:rPr lang="en-US" dirty="0" smtClean="0"/>
              <a:t>Chartered Accountants</a:t>
            </a:r>
          </a:p>
          <a:p>
            <a:pPr algn="r"/>
            <a:r>
              <a:rPr lang="en-US" dirty="0" smtClean="0"/>
              <a:t>7615999963</a:t>
            </a:r>
          </a:p>
          <a:p>
            <a:pPr algn="r"/>
            <a:r>
              <a:rPr lang="en-US" dirty="0" smtClean="0"/>
              <a:t>caankurkumargupta@gmail.com</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506</TotalTime>
  <Words>2344</Words>
  <Application>Microsoft Office PowerPoint</Application>
  <PresentationFormat>On-screen Show (4:3)</PresentationFormat>
  <Paragraphs>264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Oriel</vt:lpstr>
      <vt:lpstr>GROWTH OF CA FIRMS THROUGH NETWORKING &amp; MERGER</vt:lpstr>
      <vt:lpstr>Total Members  as on 1st June 2022 is 358524</vt:lpstr>
      <vt:lpstr>number of partners based firm as on 1 June 22</vt:lpstr>
      <vt:lpstr>POINTS for Discussion:</vt:lpstr>
      <vt:lpstr>The Guidelines for Networking of Indian CA firms, 2021</vt:lpstr>
      <vt:lpstr>Current Trends of Practice: </vt:lpstr>
      <vt:lpstr>Barrier of Networking / merger:</vt:lpstr>
      <vt:lpstr> The Guidelines for Networking of Indian CA firms, 2021</vt:lpstr>
      <vt:lpstr>Why Guidelines  Revise in 2021:</vt:lpstr>
      <vt:lpstr>Slide 10</vt:lpstr>
      <vt:lpstr>Options offered to Members:</vt:lpstr>
      <vt:lpstr>Slide 12</vt:lpstr>
      <vt:lpstr>Slide 13</vt:lpstr>
      <vt:lpstr>Slide 14</vt:lpstr>
      <vt:lpstr>Slide 15</vt:lpstr>
      <vt:lpstr>Slide 16</vt:lpstr>
      <vt:lpstr>Slide 17</vt:lpstr>
      <vt:lpstr>Slide 18</vt:lpstr>
      <vt:lpstr>Slide 19</vt:lpstr>
      <vt:lpstr>New type of Networking:</vt:lpstr>
      <vt:lpstr>alliance</vt:lpstr>
      <vt:lpstr>Networking</vt:lpstr>
      <vt:lpstr>Lead firm</vt:lpstr>
      <vt:lpstr>different models</vt:lpstr>
      <vt:lpstr>Slide 25</vt:lpstr>
      <vt:lpstr>Slide 26</vt:lpstr>
      <vt:lpstr>Salient feature of Networking:</vt:lpstr>
      <vt:lpstr>Name of Alliance /network:</vt:lpstr>
      <vt:lpstr>Framework  of Internal byelaws of Different Models</vt:lpstr>
      <vt:lpstr>Lead Firm Network:</vt:lpstr>
      <vt:lpstr>Rule of Merger and Demerger:</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OF CA FIRMS THROUG NETWORKING &amp; MERGER</dc:title>
  <dc:creator>dell</dc:creator>
  <cp:lastModifiedBy>dell</cp:lastModifiedBy>
  <cp:revision>99</cp:revision>
  <dcterms:created xsi:type="dcterms:W3CDTF">2006-08-16T00:00:00Z</dcterms:created>
  <dcterms:modified xsi:type="dcterms:W3CDTF">2022-11-29T18:31:27Z</dcterms:modified>
</cp:coreProperties>
</file>