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4" d="100"/>
          <a:sy n="64" d="100"/>
        </p:scale>
        <p:origin x="-232" y="14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59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7499" y="2776180"/>
            <a:ext cx="7477601" cy="19164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kern="0" spc="-18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Labor Laws: An Overview</a:t>
            </a:r>
            <a:endParaRPr lang="en-US" sz="6036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666393" y="620911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70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Coverage</a:t>
            </a:r>
            <a:endParaRPr lang="en-US" sz="7000" dirty="0"/>
          </a:p>
        </p:txBody>
      </p:sp>
      <p:sp>
        <p:nvSpPr>
          <p:cNvPr id="5" name="Shape 3"/>
          <p:cNvSpPr/>
          <p:nvPr/>
        </p:nvSpPr>
        <p:spPr>
          <a:xfrm>
            <a:off x="1260753" y="2236232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446490" y="2277904"/>
            <a:ext cx="12834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1982867" y="2312551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Provident Fund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982867" y="2792968"/>
            <a:ext cx="26479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Mandatory for establishments with 20+ employees.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545455" y="224105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08689" y="2282726"/>
            <a:ext cx="1733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6267569" y="2317373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ESIC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267569" y="2797790"/>
            <a:ext cx="26479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Mandatory for establishments with 10+ employees.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137689" y="224105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297233" y="2282726"/>
            <a:ext cx="1807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9859803" y="2317373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BOCW Cess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9859803" y="2797790"/>
            <a:ext cx="264795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Applicable on construction projects over ₹10 lakhs.</a:t>
            </a:r>
            <a:endParaRPr lang="en-US" sz="1750" dirty="0"/>
          </a:p>
        </p:txBody>
      </p:sp>
      <p:sp>
        <p:nvSpPr>
          <p:cNvPr id="17" name="Shape 15"/>
          <p:cNvSpPr/>
          <p:nvPr/>
        </p:nvSpPr>
        <p:spPr>
          <a:xfrm>
            <a:off x="2037993" y="5146477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194203" y="5188148"/>
            <a:ext cx="18740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4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2760107" y="522279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Payment of Wages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2760107" y="5703213"/>
            <a:ext cx="444400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Generally applicable to all establishments.</a:t>
            </a:r>
            <a:endParaRPr lang="en-US" sz="1750" dirty="0"/>
          </a:p>
        </p:txBody>
      </p:sp>
      <p:sp>
        <p:nvSpPr>
          <p:cNvPr id="21" name="Shape 19"/>
          <p:cNvSpPr/>
          <p:nvPr/>
        </p:nvSpPr>
        <p:spPr>
          <a:xfrm>
            <a:off x="7426285" y="5146477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91544" y="5188148"/>
            <a:ext cx="16930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5</a:t>
            </a:r>
            <a:endParaRPr lang="en-US" sz="2624" dirty="0"/>
          </a:p>
        </p:txBody>
      </p:sp>
      <p:sp>
        <p:nvSpPr>
          <p:cNvPr id="23" name="Text 21"/>
          <p:cNvSpPr/>
          <p:nvPr/>
        </p:nvSpPr>
        <p:spPr>
          <a:xfrm>
            <a:off x="8148399" y="522279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Factories Act</a:t>
            </a:r>
            <a:endParaRPr lang="en-US" sz="2500" dirty="0"/>
          </a:p>
        </p:txBody>
      </p:sp>
      <p:sp>
        <p:nvSpPr>
          <p:cNvPr id="24" name="Text 22"/>
          <p:cNvSpPr/>
          <p:nvPr/>
        </p:nvSpPr>
        <p:spPr>
          <a:xfrm>
            <a:off x="8148399" y="5703213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Applicable to manufacturing establishments with 10/20+ employees.</a:t>
            </a:r>
            <a:endParaRPr lang="en-US" sz="1750" dirty="0"/>
          </a:p>
        </p:txBody>
      </p:sp>
      <p:sp>
        <p:nvSpPr>
          <p:cNvPr id="26" name="Text 5">
            <a:extLst>
              <a:ext uri="{FF2B5EF4-FFF2-40B4-BE49-F238E27FC236}">
                <a16:creationId xmlns="" xmlns:a16="http://schemas.microsoft.com/office/drawing/2014/main" id="{27BC82E7-B5A9-8EE8-29ED-148BFE05DD15}"/>
              </a:ext>
            </a:extLst>
          </p:cNvPr>
          <p:cNvSpPr/>
          <p:nvPr/>
        </p:nvSpPr>
        <p:spPr>
          <a:xfrm>
            <a:off x="12592407" y="7734181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0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2561034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2362438"/>
            <a:ext cx="1459587" cy="145958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79069" y="4113728"/>
            <a:ext cx="330660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3000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Employees' Provident Fund</a:t>
            </a:r>
            <a:endParaRPr lang="en-US" sz="3000" b="1" dirty="0"/>
          </a:p>
        </p:txBody>
      </p:sp>
      <p:sp>
        <p:nvSpPr>
          <p:cNvPr id="7" name="Text 4"/>
          <p:cNvSpPr/>
          <p:nvPr/>
        </p:nvSpPr>
        <p:spPr>
          <a:xfrm>
            <a:off x="2037993" y="4957763"/>
            <a:ext cx="5110520" cy="11001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5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Employees' Provident Funds and Miscellaneous Provisions Act, 1952</a:t>
            </a:r>
            <a:endParaRPr lang="en-US" sz="25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188" y="2362438"/>
            <a:ext cx="1459587" cy="145958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81768" y="4094082"/>
            <a:ext cx="5291138" cy="48053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34"/>
              </a:lnSpc>
            </a:pPr>
            <a:r>
              <a:rPr lang="en-US" sz="3000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</a:rPr>
              <a:t>Employees' State Insurance</a:t>
            </a:r>
          </a:p>
        </p:txBody>
      </p:sp>
      <p:sp>
        <p:nvSpPr>
          <p:cNvPr id="10" name="Text 6"/>
          <p:cNvSpPr/>
          <p:nvPr/>
        </p:nvSpPr>
        <p:spPr>
          <a:xfrm>
            <a:off x="7481768" y="4957763"/>
            <a:ext cx="5110639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5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Employees' State Insurance Act, 1948</a:t>
            </a:r>
            <a:endParaRPr lang="en-US" sz="2500" dirty="0"/>
          </a:p>
        </p:txBody>
      </p:sp>
      <p:sp>
        <p:nvSpPr>
          <p:cNvPr id="12" name="Text 2">
            <a:extLst>
              <a:ext uri="{FF2B5EF4-FFF2-40B4-BE49-F238E27FC236}">
                <a16:creationId xmlns="" xmlns:a16="http://schemas.microsoft.com/office/drawing/2014/main" id="{06F9CDEA-944A-6047-8B50-E20867AA9C12}"/>
              </a:ext>
            </a:extLst>
          </p:cNvPr>
          <p:cNvSpPr/>
          <p:nvPr/>
        </p:nvSpPr>
        <p:spPr>
          <a:xfrm>
            <a:off x="666393" y="620911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72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Key Labor Laws</a:t>
            </a:r>
            <a:endParaRPr lang="en-US" sz="7200" dirty="0"/>
          </a:p>
        </p:txBody>
      </p:sp>
      <p:sp>
        <p:nvSpPr>
          <p:cNvPr id="13" name="Text 5">
            <a:extLst>
              <a:ext uri="{FF2B5EF4-FFF2-40B4-BE49-F238E27FC236}">
                <a16:creationId xmlns="" xmlns:a16="http://schemas.microsoft.com/office/drawing/2014/main" id="{F93C0E7E-794B-16B7-46DE-90E91D19BDDD}"/>
              </a:ext>
            </a:extLst>
          </p:cNvPr>
          <p:cNvSpPr/>
          <p:nvPr/>
        </p:nvSpPr>
        <p:spPr>
          <a:xfrm>
            <a:off x="12592407" y="7734181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0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939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2294453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1317903" y="188690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4000" u="sng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Applicability</a:t>
            </a:r>
            <a:endParaRPr lang="en-US" sz="4000" u="sng" dirty="0"/>
          </a:p>
        </p:txBody>
      </p:sp>
      <p:sp>
        <p:nvSpPr>
          <p:cNvPr id="6" name="Text 4"/>
          <p:cNvSpPr/>
          <p:nvPr/>
        </p:nvSpPr>
        <p:spPr>
          <a:xfrm>
            <a:off x="1317903" y="2456260"/>
            <a:ext cx="4903470" cy="8658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5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Applicable when employee strength exceeds 9/19.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1317903" y="3362443"/>
            <a:ext cx="39741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r>
              <a:rPr lang="en-US" sz="25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Contribution by both Employee and Employer.</a:t>
            </a:r>
          </a:p>
        </p:txBody>
      </p:sp>
      <p:sp>
        <p:nvSpPr>
          <p:cNvPr id="8" name="Text 6"/>
          <p:cNvSpPr/>
          <p:nvPr/>
        </p:nvSpPr>
        <p:spPr>
          <a:xfrm>
            <a:off x="5743932" y="336125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4000" u="sng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Wage Limits</a:t>
            </a:r>
            <a:endParaRPr lang="en-US" sz="4000" u="sng" dirty="0"/>
          </a:p>
        </p:txBody>
      </p:sp>
      <p:sp>
        <p:nvSpPr>
          <p:cNvPr id="9" name="Text 7"/>
          <p:cNvSpPr/>
          <p:nvPr/>
        </p:nvSpPr>
        <p:spPr>
          <a:xfrm>
            <a:off x="5743932" y="4136469"/>
            <a:ext cx="34915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5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₹15,000 (EPF Wages), ₹21,000 (Gross)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5743932" y="5047178"/>
            <a:ext cx="34915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5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Rates: 12% + 12% (PF), 0.75% + 3.25% (ESI)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9647277" y="431649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4000" u="sng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Special Provisions</a:t>
            </a:r>
            <a:endParaRPr lang="en-US" sz="4000" u="sng" dirty="0"/>
          </a:p>
        </p:txBody>
      </p:sp>
      <p:sp>
        <p:nvSpPr>
          <p:cNvPr id="12" name="Text 10"/>
          <p:cNvSpPr/>
          <p:nvPr/>
        </p:nvSpPr>
        <p:spPr>
          <a:xfrm>
            <a:off x="9687282" y="5042057"/>
            <a:ext cx="455449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5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Excluded Employees, Exemption (Trust, Hospitals)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9687282" y="5952766"/>
            <a:ext cx="4417338" cy="1203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5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Pension Member, VPF, ESIC on ₹21,000+ </a:t>
            </a:r>
            <a:r>
              <a:rPr lang="en-US" sz="250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Salary, Principal ER, ER can not reduce wage</a:t>
            </a:r>
            <a:endParaRPr lang="en-US" sz="2500" dirty="0"/>
          </a:p>
        </p:txBody>
      </p:sp>
      <p:sp>
        <p:nvSpPr>
          <p:cNvPr id="17" name="Text 2">
            <a:extLst>
              <a:ext uri="{FF2B5EF4-FFF2-40B4-BE49-F238E27FC236}">
                <a16:creationId xmlns="" xmlns:a16="http://schemas.microsoft.com/office/drawing/2014/main" id="{FBAD7BF4-3BD5-3CE8-6B66-97D368657CC5}"/>
              </a:ext>
            </a:extLst>
          </p:cNvPr>
          <p:cNvSpPr/>
          <p:nvPr/>
        </p:nvSpPr>
        <p:spPr>
          <a:xfrm>
            <a:off x="666393" y="620911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72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PF and ESIC</a:t>
            </a:r>
            <a:endParaRPr lang="en-US" sz="7200" dirty="0"/>
          </a:p>
        </p:txBody>
      </p:sp>
      <p:sp>
        <p:nvSpPr>
          <p:cNvPr id="18" name="Text 5">
            <a:extLst>
              <a:ext uri="{FF2B5EF4-FFF2-40B4-BE49-F238E27FC236}">
                <a16:creationId xmlns="" xmlns:a16="http://schemas.microsoft.com/office/drawing/2014/main" id="{D71F47AD-9D9B-9938-2DF8-5D7FB77A8EC6}"/>
              </a:ext>
            </a:extLst>
          </p:cNvPr>
          <p:cNvSpPr/>
          <p:nvPr/>
        </p:nvSpPr>
        <p:spPr>
          <a:xfrm>
            <a:off x="12592407" y="7734181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0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9817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1254562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7293054" y="2282190"/>
            <a:ext cx="44410" cy="4692729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8" name="Shape 5"/>
          <p:cNvSpPr/>
          <p:nvPr/>
        </p:nvSpPr>
        <p:spPr>
          <a:xfrm>
            <a:off x="6287631" y="2683490"/>
            <a:ext cx="777597" cy="44410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9" name="Shape 6"/>
          <p:cNvSpPr/>
          <p:nvPr/>
        </p:nvSpPr>
        <p:spPr>
          <a:xfrm>
            <a:off x="7065228" y="245578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250966" y="2497455"/>
            <a:ext cx="12834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3315653" y="250436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500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Applicability</a:t>
            </a:r>
            <a:endParaRPr lang="en-US" sz="2500" b="1" dirty="0"/>
          </a:p>
        </p:txBody>
      </p:sp>
      <p:sp>
        <p:nvSpPr>
          <p:cNvPr id="12" name="Text 9"/>
          <p:cNvSpPr/>
          <p:nvPr/>
        </p:nvSpPr>
        <p:spPr>
          <a:xfrm>
            <a:off x="2037993" y="2984778"/>
            <a:ext cx="40551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Applicable on construction projects over ₹10 lakhs, excluding land and compensation.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565172" y="3794343"/>
            <a:ext cx="777597" cy="44410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14" name="Shape 11"/>
          <p:cNvSpPr/>
          <p:nvPr/>
        </p:nvSpPr>
        <p:spPr>
          <a:xfrm>
            <a:off x="7065228" y="356663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28463" y="3608308"/>
            <a:ext cx="1733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8537258" y="361521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500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Cess Rate</a:t>
            </a:r>
            <a:endParaRPr lang="en-US" sz="2500" b="1" dirty="0"/>
          </a:p>
        </p:txBody>
      </p:sp>
      <p:sp>
        <p:nvSpPr>
          <p:cNvPr id="17" name="Text 14"/>
          <p:cNvSpPr/>
          <p:nvPr/>
        </p:nvSpPr>
        <p:spPr>
          <a:xfrm>
            <a:off x="8537258" y="4095630"/>
            <a:ext cx="4055150" cy="16392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Maximum 2% of total construction cost (currently 1% notified rate</a:t>
            </a: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).</a:t>
            </a:r>
          </a:p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</a:rPr>
              <a:t>Valuation as per Rules or Real Cost (Whichever is higher)</a:t>
            </a:r>
            <a:endParaRPr lang="en-US" sz="1750" dirty="0"/>
          </a:p>
        </p:txBody>
      </p:sp>
      <p:sp>
        <p:nvSpPr>
          <p:cNvPr id="18" name="Shape 15"/>
          <p:cNvSpPr/>
          <p:nvPr/>
        </p:nvSpPr>
        <p:spPr>
          <a:xfrm>
            <a:off x="6287631" y="4896624"/>
            <a:ext cx="777597" cy="44410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19" name="Shape 16"/>
          <p:cNvSpPr/>
          <p:nvPr/>
        </p:nvSpPr>
        <p:spPr>
          <a:xfrm>
            <a:off x="7065228" y="4668917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224772" y="4710589"/>
            <a:ext cx="1807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624" dirty="0"/>
          </a:p>
        </p:txBody>
      </p:sp>
      <p:sp>
        <p:nvSpPr>
          <p:cNvPr id="21" name="Text 18"/>
          <p:cNvSpPr/>
          <p:nvPr/>
        </p:nvSpPr>
        <p:spPr>
          <a:xfrm>
            <a:off x="3315653" y="471749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500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Compliance</a:t>
            </a:r>
            <a:endParaRPr lang="en-US" sz="2500" b="1" dirty="0"/>
          </a:p>
        </p:txBody>
      </p:sp>
      <p:sp>
        <p:nvSpPr>
          <p:cNvPr id="22" name="Text 19"/>
          <p:cNvSpPr/>
          <p:nvPr/>
        </p:nvSpPr>
        <p:spPr>
          <a:xfrm>
            <a:off x="2037993" y="5197912"/>
            <a:ext cx="4249638" cy="16829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Interest on late payment: 2% per month. Penalty: up to the cess amount.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2037993" y="6041946"/>
            <a:ext cx="4055150" cy="12732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Deposit within 30 days of completion or assessment, whichever is earlier</a:t>
            </a: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 </a:t>
            </a:r>
          </a:p>
          <a:p>
            <a:pPr marL="0" indent="0" algn="r">
              <a:lnSpc>
                <a:spcPts val="2799"/>
              </a:lnSpc>
              <a:buNone/>
            </a:pPr>
            <a:r>
              <a:rPr lang="en-US" sz="1750" dirty="0" smtClean="0"/>
              <a:t>OR 30 days from the end of 1 year.</a:t>
            </a:r>
            <a:endParaRPr lang="en-US" sz="1750" dirty="0"/>
          </a:p>
        </p:txBody>
      </p:sp>
      <p:sp>
        <p:nvSpPr>
          <p:cNvPr id="25" name="Text 2">
            <a:extLst>
              <a:ext uri="{FF2B5EF4-FFF2-40B4-BE49-F238E27FC236}">
                <a16:creationId xmlns="" xmlns:a16="http://schemas.microsoft.com/office/drawing/2014/main" id="{00C785B5-12A1-02D7-C3F3-5BD8AA9B001A}"/>
              </a:ext>
            </a:extLst>
          </p:cNvPr>
          <p:cNvSpPr/>
          <p:nvPr/>
        </p:nvSpPr>
        <p:spPr>
          <a:xfrm>
            <a:off x="666393" y="620911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72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BOCW CESS</a:t>
            </a:r>
            <a:endParaRPr lang="en-US" sz="7200" dirty="0"/>
          </a:p>
        </p:txBody>
      </p:sp>
      <p:sp>
        <p:nvSpPr>
          <p:cNvPr id="26" name="Text 5">
            <a:extLst>
              <a:ext uri="{FF2B5EF4-FFF2-40B4-BE49-F238E27FC236}">
                <a16:creationId xmlns="" xmlns:a16="http://schemas.microsoft.com/office/drawing/2014/main" id="{D19A844D-E6FB-962F-7FAB-C188262CED95}"/>
              </a:ext>
            </a:extLst>
          </p:cNvPr>
          <p:cNvSpPr/>
          <p:nvPr/>
        </p:nvSpPr>
        <p:spPr>
          <a:xfrm>
            <a:off x="12592407" y="7734181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0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939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1505903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2533531"/>
            <a:ext cx="3518059" cy="88868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260163" y="375546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Applicability</a:t>
            </a:r>
            <a:endParaRPr lang="en-US" sz="2500" dirty="0"/>
          </a:p>
        </p:txBody>
      </p:sp>
      <p:sp>
        <p:nvSpPr>
          <p:cNvPr id="9" name="Text 5"/>
          <p:cNvSpPr/>
          <p:nvPr/>
        </p:nvSpPr>
        <p:spPr>
          <a:xfrm>
            <a:off x="2260163" y="4235887"/>
            <a:ext cx="307371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Generally applicable to all establishments.</a:t>
            </a:r>
            <a:endParaRPr lang="en-US" sz="2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052" y="2533531"/>
            <a:ext cx="3518178" cy="88868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778222" y="375546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Wage Limits</a:t>
            </a:r>
            <a:endParaRPr lang="en-US" sz="2500" dirty="0"/>
          </a:p>
        </p:txBody>
      </p:sp>
      <p:sp>
        <p:nvSpPr>
          <p:cNvPr id="12" name="Text 7"/>
          <p:cNvSpPr/>
          <p:nvPr/>
        </p:nvSpPr>
        <p:spPr>
          <a:xfrm>
            <a:off x="5778222" y="4235887"/>
            <a:ext cx="307383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₹6,500 as per the Act, ₹24,000 as per Central Government.</a:t>
            </a:r>
            <a:endParaRPr lang="en-US" sz="2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4229" y="2533531"/>
            <a:ext cx="3518178" cy="88868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296400" y="375546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Payment Timelines</a:t>
            </a:r>
            <a:endParaRPr lang="en-US" sz="2500" dirty="0"/>
          </a:p>
        </p:txBody>
      </p:sp>
      <p:sp>
        <p:nvSpPr>
          <p:cNvPr id="15" name="Text 9"/>
          <p:cNvSpPr/>
          <p:nvPr/>
        </p:nvSpPr>
        <p:spPr>
          <a:xfrm>
            <a:off x="9296400" y="4235887"/>
            <a:ext cx="409956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7th of next month for &lt;1,000 employees, 10th of next month for ≥1,000 employees.</a:t>
            </a:r>
            <a:endParaRPr lang="en-US" sz="2000" dirty="0"/>
          </a:p>
        </p:txBody>
      </p:sp>
      <p:sp>
        <p:nvSpPr>
          <p:cNvPr id="16" name="Text 10"/>
          <p:cNvSpPr/>
          <p:nvPr/>
        </p:nvSpPr>
        <p:spPr>
          <a:xfrm>
            <a:off x="9296400" y="5435322"/>
            <a:ext cx="3745230" cy="1581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Within 2 days of termination, or to nominee </a:t>
            </a:r>
            <a:r>
              <a:rPr lang="en-US" sz="200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 Govt. in </a:t>
            </a:r>
            <a:r>
              <a:rPr lang="en-US" sz="20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case of death</a:t>
            </a:r>
            <a:r>
              <a:rPr lang="en-US" sz="200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</a:p>
          <a:p>
            <a:pPr marL="0" indent="0" algn="l">
              <a:lnSpc>
                <a:spcPts val="2799"/>
              </a:lnSpc>
              <a:buNone/>
            </a:pPr>
            <a:r>
              <a:rPr lang="en-US" sz="200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</a:rPr>
              <a:t>Max. Wage Period: 1 Month</a:t>
            </a:r>
            <a:endParaRPr lang="en-US" sz="2000" dirty="0"/>
          </a:p>
        </p:txBody>
      </p:sp>
      <p:sp>
        <p:nvSpPr>
          <p:cNvPr id="18" name="Text 2">
            <a:extLst>
              <a:ext uri="{FF2B5EF4-FFF2-40B4-BE49-F238E27FC236}">
                <a16:creationId xmlns="" xmlns:a16="http://schemas.microsoft.com/office/drawing/2014/main" id="{CC0C2A0B-5C42-267A-D369-2D3B3FBD8F2A}"/>
              </a:ext>
            </a:extLst>
          </p:cNvPr>
          <p:cNvSpPr/>
          <p:nvPr/>
        </p:nvSpPr>
        <p:spPr>
          <a:xfrm>
            <a:off x="666393" y="620911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72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Payment of Wages Act</a:t>
            </a:r>
            <a:endParaRPr lang="en-US" sz="7200" dirty="0"/>
          </a:p>
        </p:txBody>
      </p:sp>
      <p:sp>
        <p:nvSpPr>
          <p:cNvPr id="19" name="Text 5">
            <a:extLst>
              <a:ext uri="{FF2B5EF4-FFF2-40B4-BE49-F238E27FC236}">
                <a16:creationId xmlns="" xmlns:a16="http://schemas.microsoft.com/office/drawing/2014/main" id="{0FBD62EF-E12E-078D-9C4E-F89459F6E862}"/>
              </a:ext>
            </a:extLst>
          </p:cNvPr>
          <p:cNvSpPr/>
          <p:nvPr/>
        </p:nvSpPr>
        <p:spPr>
          <a:xfrm>
            <a:off x="12592407" y="7734181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0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-59634" y="-19878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939522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078236"/>
            <a:ext cx="5166122" cy="2494836"/>
          </a:xfrm>
          <a:prstGeom prst="roundRect">
            <a:avLst>
              <a:gd name="adj" fmla="val 4008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67783" y="2308027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Applicability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2267783" y="2788444"/>
            <a:ext cx="4706541" cy="1784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Applicable to manufacturing establishments with </a:t>
            </a: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10/20 </a:t>
            </a: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employees (</a:t>
            </a: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state-wise limit varies).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078236"/>
            <a:ext cx="5166122" cy="2494836"/>
          </a:xfrm>
          <a:prstGeom prst="roundRect">
            <a:avLst>
              <a:gd name="adj" fmla="val 4008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56076" y="2308027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Working Hours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656075" y="2630883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Max. 9 hours per </a:t>
            </a: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day (10.5 including rest time), </a:t>
            </a: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48 hours per week. Mandatory weekly holiday.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656074" y="3341686"/>
            <a:ext cx="4706541" cy="12313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Overtime: Double pay, max. 50 hours per quarter or 12 hours per week</a:t>
            </a: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</a:p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</a:rPr>
              <a:t>Interval of half an hour after 5 hours of working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2037993" y="4805181"/>
            <a:ext cx="5166122" cy="2494836"/>
          </a:xfrm>
          <a:prstGeom prst="roundRect">
            <a:avLst>
              <a:gd name="adj" fmla="val 4008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83" y="502503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Child Labor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2267783" y="5505450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Max. 4.5 hours per day for children under 15 years. Night shift not allowed.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426285" y="4731579"/>
            <a:ext cx="5166122" cy="2494836"/>
          </a:xfrm>
          <a:prstGeom prst="roundRect">
            <a:avLst>
              <a:gd name="adj" fmla="val 4008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56076" y="502503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5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Safety Provisions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7656076" y="5381330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Fencing, casing of machines, eye protection, weight limits, and more</a:t>
            </a:r>
            <a:r>
              <a:rPr lang="en-US" sz="1750" kern="0" spc="-35" dirty="0" smtClean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Crèches if 30 + Female Employees in factory.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656076" y="6515612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Cleanliness, waste disposal, ventilation, lighting, drinking water, and more.</a:t>
            </a:r>
            <a:endParaRPr lang="en-US" sz="1750" dirty="0"/>
          </a:p>
        </p:txBody>
      </p:sp>
      <p:sp>
        <p:nvSpPr>
          <p:cNvPr id="20" name="Text 2">
            <a:extLst>
              <a:ext uri="{FF2B5EF4-FFF2-40B4-BE49-F238E27FC236}">
                <a16:creationId xmlns="" xmlns:a16="http://schemas.microsoft.com/office/drawing/2014/main" id="{DD75572F-6521-AFD1-90BD-0C69FEE1391D}"/>
              </a:ext>
            </a:extLst>
          </p:cNvPr>
          <p:cNvSpPr/>
          <p:nvPr/>
        </p:nvSpPr>
        <p:spPr>
          <a:xfrm>
            <a:off x="666393" y="620911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72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Factories Act</a:t>
            </a:r>
            <a:endParaRPr lang="en-US" sz="7200" dirty="0"/>
          </a:p>
        </p:txBody>
      </p:sp>
      <p:sp>
        <p:nvSpPr>
          <p:cNvPr id="21" name="Text 5">
            <a:extLst>
              <a:ext uri="{FF2B5EF4-FFF2-40B4-BE49-F238E27FC236}">
                <a16:creationId xmlns="" xmlns:a16="http://schemas.microsoft.com/office/drawing/2014/main" id="{48FF01FF-7336-1D74-3718-4F9165F99005}"/>
              </a:ext>
            </a:extLst>
          </p:cNvPr>
          <p:cNvSpPr/>
          <p:nvPr/>
        </p:nvSpPr>
        <p:spPr>
          <a:xfrm>
            <a:off x="12592407" y="7734181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0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-59634" y="-29817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939522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/>
          </a:p>
        </p:txBody>
      </p:sp>
      <p:sp>
        <p:nvSpPr>
          <p:cNvPr id="11" name="Text 9"/>
          <p:cNvSpPr/>
          <p:nvPr/>
        </p:nvSpPr>
        <p:spPr>
          <a:xfrm>
            <a:off x="7656076" y="3632478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2267783" y="502503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2267783" y="5505450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7656076" y="502503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7656076" y="5505450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656076" y="6349484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20" name="Text 2">
            <a:extLst>
              <a:ext uri="{FF2B5EF4-FFF2-40B4-BE49-F238E27FC236}">
                <a16:creationId xmlns="" xmlns:a16="http://schemas.microsoft.com/office/drawing/2014/main" id="{DD75572F-6521-AFD1-90BD-0C69FEE1391D}"/>
              </a:ext>
            </a:extLst>
          </p:cNvPr>
          <p:cNvSpPr/>
          <p:nvPr/>
        </p:nvSpPr>
        <p:spPr>
          <a:xfrm>
            <a:off x="3807158" y="2938105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7200" kern="0" spc="-131" dirty="0" smtClean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THANK YOU</a:t>
            </a:r>
            <a:endParaRPr lang="en-US" sz="7200" dirty="0"/>
          </a:p>
        </p:txBody>
      </p:sp>
      <p:sp>
        <p:nvSpPr>
          <p:cNvPr id="21" name="Text 5">
            <a:extLst>
              <a:ext uri="{FF2B5EF4-FFF2-40B4-BE49-F238E27FC236}">
                <a16:creationId xmlns="" xmlns:a16="http://schemas.microsoft.com/office/drawing/2014/main" id="{48FF01FF-7336-1D74-3718-4F9165F99005}"/>
              </a:ext>
            </a:extLst>
          </p:cNvPr>
          <p:cNvSpPr/>
          <p:nvPr/>
        </p:nvSpPr>
        <p:spPr>
          <a:xfrm>
            <a:off x="12592407" y="7734181"/>
            <a:ext cx="26479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000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6</a:t>
            </a:r>
            <a:endParaRPr lang="en-US" sz="2000" dirty="0"/>
          </a:p>
        </p:txBody>
      </p:sp>
      <p:sp>
        <p:nvSpPr>
          <p:cNvPr id="23" name="Text 2">
            <a:extLst>
              <a:ext uri="{FF2B5EF4-FFF2-40B4-BE49-F238E27FC236}">
                <a16:creationId xmlns="" xmlns:a16="http://schemas.microsoft.com/office/drawing/2014/main" id="{DD75572F-6521-AFD1-90BD-0C69FEE1391D}"/>
              </a:ext>
            </a:extLst>
          </p:cNvPr>
          <p:cNvSpPr/>
          <p:nvPr/>
        </p:nvSpPr>
        <p:spPr>
          <a:xfrm>
            <a:off x="8062683" y="4820478"/>
            <a:ext cx="4529724" cy="20872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000" kern="0" spc="-131" dirty="0" smtClean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CA </a:t>
            </a:r>
            <a:r>
              <a:rPr lang="en-US" sz="4000" kern="0" spc="-131" dirty="0" err="1" smtClean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Chetan</a:t>
            </a:r>
            <a:r>
              <a:rPr lang="en-US" sz="4000" kern="0" spc="-131" dirty="0" smtClean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4000" kern="0" spc="-131" dirty="0" err="1" smtClean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Agrawal</a:t>
            </a:r>
            <a:endParaRPr lang="en-US" sz="4000" kern="0" spc="-131" dirty="0" smtClean="0">
              <a:solidFill>
                <a:srgbClr val="2C3F42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>
              <a:lnSpc>
                <a:spcPts val="5468"/>
              </a:lnSpc>
              <a:buNone/>
            </a:pPr>
            <a:r>
              <a:rPr lang="en-US" sz="4000" kern="0" spc="-131" dirty="0" smtClean="0">
                <a:solidFill>
                  <a:srgbClr val="2C3F42"/>
                </a:solidFill>
                <a:latin typeface="Bitter" pitchFamily="34" charset="0"/>
                <a:ea typeface="Bitter" pitchFamily="34" charset="-122"/>
              </a:rPr>
              <a:t>Mob: 75975-52637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8040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480</Words>
  <Application>Microsoft Office PowerPoint</Application>
  <PresentationFormat>Custom</PresentationFormat>
  <Paragraphs>84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17</cp:revision>
  <dcterms:created xsi:type="dcterms:W3CDTF">2024-04-25T13:32:32Z</dcterms:created>
  <dcterms:modified xsi:type="dcterms:W3CDTF">2024-04-27T08:50:32Z</dcterms:modified>
</cp:coreProperties>
</file>