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80"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88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5A3A16-B16C-46B1-A07A-41BAFF864B98}" type="datetimeFigureOut">
              <a:rPr lang="en-IN" smtClean="0"/>
              <a:t>30-05-2024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3C915A-3BF2-4207-B5F4-51A775679F6B}" type="slidenum">
              <a:rPr lang="en-IN" smtClean="0"/>
              <a:t>‹#›</a:t>
            </a:fld>
            <a:endParaRPr lang="en-IN"/>
          </a:p>
        </p:txBody>
      </p:sp>
    </p:spTree>
    <p:extLst>
      <p:ext uri="{BB962C8B-B14F-4D97-AF65-F5344CB8AC3E}">
        <p14:creationId xmlns:p14="http://schemas.microsoft.com/office/powerpoint/2010/main" val="4005405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4012BD26-B9FF-4FDD-89F5-E37CAC45898D}"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1710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spTree>
    <p:extLst>
      <p:ext uri="{BB962C8B-B14F-4D97-AF65-F5344CB8AC3E}">
        <p14:creationId xmlns:p14="http://schemas.microsoft.com/office/powerpoint/2010/main" val="2722239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3943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E4A34A-7E82-4D9C-AEE4-ACE093E1192A}" type="datetimeFigureOut">
              <a:rPr lang="en-IN" smtClean="0"/>
              <a:t>30-05-2024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12BD26-B9FF-4FDD-89F5-E37CAC45898D}" type="slidenum">
              <a:rPr lang="en-IN" smtClean="0"/>
              <a:t>‹#›</a:t>
            </a:fld>
            <a:endParaRPr lang="en-IN"/>
          </a:p>
        </p:txBody>
      </p:sp>
    </p:spTree>
    <p:extLst>
      <p:ext uri="{BB962C8B-B14F-4D97-AF65-F5344CB8AC3E}">
        <p14:creationId xmlns:p14="http://schemas.microsoft.com/office/powerpoint/2010/main" val="2186821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E4A34A-7E82-4D9C-AEE4-ACE093E1192A}" type="datetimeFigureOut">
              <a:rPr lang="en-IN" smtClean="0"/>
              <a:t>30-05-2024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012BD26-B9FF-4FDD-89F5-E37CAC45898D}"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0655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E4A34A-7E82-4D9C-AEE4-ACE093E1192A}" type="datetimeFigureOut">
              <a:rPr lang="en-IN" smtClean="0"/>
              <a:t>30-05-2024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012BD26-B9FF-4FDD-89F5-E37CAC45898D}"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616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E4A34A-7E82-4D9C-AEE4-ACE093E1192A}" type="datetimeFigureOut">
              <a:rPr lang="en-IN" smtClean="0"/>
              <a:t>30-05-2024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012BD26-B9FF-4FDD-89F5-E37CAC45898D}" type="slidenum">
              <a:rPr lang="en-IN" smtClean="0"/>
              <a:t>‹#›</a:t>
            </a:fld>
            <a:endParaRPr lang="en-IN"/>
          </a:p>
        </p:txBody>
      </p:sp>
    </p:spTree>
    <p:extLst>
      <p:ext uri="{BB962C8B-B14F-4D97-AF65-F5344CB8AC3E}">
        <p14:creationId xmlns:p14="http://schemas.microsoft.com/office/powerpoint/2010/main" val="2126330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E4A34A-7E82-4D9C-AEE4-ACE093E1192A}" type="datetimeFigureOut">
              <a:rPr lang="en-IN" smtClean="0"/>
              <a:t>30-05-2024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12BD26-B9FF-4FDD-89F5-E37CAC45898D}"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078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E4A34A-7E82-4D9C-AEE4-ACE093E1192A}" type="datetimeFigureOut">
              <a:rPr lang="en-IN" smtClean="0"/>
              <a:t>30-05-2024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12BD26-B9FF-4FDD-89F5-E37CAC45898D}" type="slidenum">
              <a:rPr lang="en-IN" smtClean="0"/>
              <a:t>‹#›</a:t>
            </a:fld>
            <a:endParaRPr lang="en-IN"/>
          </a:p>
        </p:txBody>
      </p:sp>
    </p:spTree>
    <p:extLst>
      <p:ext uri="{BB962C8B-B14F-4D97-AF65-F5344CB8AC3E}">
        <p14:creationId xmlns:p14="http://schemas.microsoft.com/office/powerpoint/2010/main" val="3019811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E4A34A-7E82-4D9C-AEE4-ACE093E1192A}" type="datetimeFigureOut">
              <a:rPr lang="en-IN" smtClean="0"/>
              <a:t>30-05-2024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12BD26-B9FF-4FDD-89F5-E37CAC45898D}" type="slidenum">
              <a:rPr lang="en-IN" smtClean="0"/>
              <a:t>‹#›</a:t>
            </a:fld>
            <a:endParaRPr lang="en-IN"/>
          </a:p>
        </p:txBody>
      </p:sp>
    </p:spTree>
    <p:extLst>
      <p:ext uri="{BB962C8B-B14F-4D97-AF65-F5344CB8AC3E}">
        <p14:creationId xmlns:p14="http://schemas.microsoft.com/office/powerpoint/2010/main" val="2733648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1980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5710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spTree>
    <p:extLst>
      <p:ext uri="{BB962C8B-B14F-4D97-AF65-F5344CB8AC3E}">
        <p14:creationId xmlns:p14="http://schemas.microsoft.com/office/powerpoint/2010/main" val="992892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4480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1292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5713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E4A34A-7E82-4D9C-AEE4-ACE093E1192A}" type="datetimeFigureOut">
              <a:rPr lang="en-IN" smtClean="0"/>
              <a:t>30-05-2024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12BD26-B9FF-4FDD-89F5-E37CAC45898D}"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526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E4A34A-7E82-4D9C-AEE4-ACE093E1192A}" type="datetimeFigureOut">
              <a:rPr lang="en-IN" smtClean="0"/>
              <a:t>30-05-2024</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012BD26-B9FF-4FDD-89F5-E37CAC45898D}" type="slidenum">
              <a:rPr lang="en-IN" smtClean="0"/>
              <a:t>‹#›</a:t>
            </a:fld>
            <a:endParaRPr lang="en-IN"/>
          </a:p>
        </p:txBody>
      </p:sp>
    </p:spTree>
    <p:extLst>
      <p:ext uri="{BB962C8B-B14F-4D97-AF65-F5344CB8AC3E}">
        <p14:creationId xmlns:p14="http://schemas.microsoft.com/office/powerpoint/2010/main" val="2496163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0652" y="2911427"/>
            <a:ext cx="8050696" cy="1515533"/>
          </a:xfrm>
        </p:spPr>
        <p:txBody>
          <a:bodyPr>
            <a:normAutofit fontScale="90000"/>
          </a:bodyPr>
          <a:lstStyle/>
          <a:p>
            <a:br>
              <a:rPr lang="en-US" dirty="0"/>
            </a:br>
            <a:br>
              <a:rPr lang="en-US" dirty="0"/>
            </a:br>
            <a:br>
              <a:rPr lang="en-US" dirty="0"/>
            </a:br>
            <a:r>
              <a:rPr lang="en-US" dirty="0"/>
              <a:t>Books of Accounts under Companies Act and Audit Trail</a:t>
            </a:r>
            <a:endParaRPr lang="en-IN" dirty="0"/>
          </a:p>
        </p:txBody>
      </p:sp>
    </p:spTree>
    <p:extLst>
      <p:ext uri="{BB962C8B-B14F-4D97-AF65-F5344CB8AC3E}">
        <p14:creationId xmlns:p14="http://schemas.microsoft.com/office/powerpoint/2010/main" val="3839337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23" y="1282258"/>
            <a:ext cx="10879738" cy="4293483"/>
          </a:xfrm>
          <a:prstGeom prst="rect">
            <a:avLst/>
          </a:prstGeom>
        </p:spPr>
        <p:txBody>
          <a:bodyPr wrap="square">
            <a:spAutoFit/>
          </a:bodyPr>
          <a:lstStyle/>
          <a:p>
            <a:r>
              <a:rPr lang="en-US" sz="2800" b="1" dirty="0"/>
              <a:t>Management’s Responsibility</a:t>
            </a:r>
            <a:endParaRPr lang="en-US" sz="2800" dirty="0"/>
          </a:p>
          <a:p>
            <a:r>
              <a:rPr lang="en-US" sz="2500" b="1" dirty="0"/>
              <a:t>Accounts of the Companies: Sec: 128</a:t>
            </a:r>
          </a:p>
          <a:p>
            <a:r>
              <a:rPr lang="en-US" sz="2200" dirty="0"/>
              <a:t>1.Place of keeping and manner and mode of maintenance</a:t>
            </a:r>
            <a:br>
              <a:rPr lang="en-US" sz="2200" dirty="0"/>
            </a:br>
            <a:r>
              <a:rPr lang="en-US" sz="2200" dirty="0"/>
              <a:t>2. in case </a:t>
            </a:r>
            <a:r>
              <a:rPr lang="en-US" sz="2200" dirty="0">
                <a:highlight>
                  <a:srgbClr val="FFFF00"/>
                </a:highlight>
              </a:rPr>
              <a:t>branch outside India</a:t>
            </a:r>
            <a:r>
              <a:rPr lang="en-US" sz="2200" dirty="0"/>
              <a:t>- sufficient compliance if proper books are kept at that place and proper summarized returns are sent at registered office or other place </a:t>
            </a:r>
            <a:br>
              <a:rPr lang="en-US" sz="2200" dirty="0"/>
            </a:br>
            <a:r>
              <a:rPr lang="en-US" sz="2200" dirty="0"/>
              <a:t>3. Inspection- made open during business hours </a:t>
            </a:r>
            <a:br>
              <a:rPr lang="en-US" sz="2200" dirty="0"/>
            </a:br>
            <a:r>
              <a:rPr lang="en-US" sz="2200" dirty="0"/>
              <a:t>4. responsibility of the officer for providing assistance in carrying out inspection</a:t>
            </a:r>
            <a:br>
              <a:rPr lang="en-US" sz="2200" dirty="0"/>
            </a:br>
            <a:r>
              <a:rPr lang="en-US" sz="2200" dirty="0"/>
              <a:t>5. Period of retention of Books of account- 8 immediately preceding years (minimum) + current year</a:t>
            </a:r>
            <a:br>
              <a:rPr lang="en-US" sz="2200" dirty="0"/>
            </a:br>
            <a:r>
              <a:rPr lang="en-US" sz="2200" dirty="0"/>
              <a:t>6. </a:t>
            </a:r>
            <a:r>
              <a:rPr lang="en-US" sz="2200" b="1" dirty="0">
                <a:solidFill>
                  <a:srgbClr val="FF0000"/>
                </a:solidFill>
              </a:rPr>
              <a:t>Penalty-</a:t>
            </a:r>
            <a:r>
              <a:rPr lang="en-US" sz="2200" dirty="0">
                <a:solidFill>
                  <a:srgbClr val="FF0000"/>
                </a:solidFill>
              </a:rPr>
              <a:t> MD, WTD in charge of finance, CFO or other persons charged by board shall be punishable – not less than 50000/- subject to max of Rs. 5.00 Lakhs</a:t>
            </a:r>
            <a:br>
              <a:rPr lang="en-US" sz="2200" dirty="0">
                <a:solidFill>
                  <a:srgbClr val="FF0000"/>
                </a:solidFill>
              </a:rPr>
            </a:br>
            <a:endParaRPr lang="en-IN" sz="2200" dirty="0">
              <a:solidFill>
                <a:srgbClr val="FF0000"/>
              </a:solidFill>
            </a:endParaRPr>
          </a:p>
        </p:txBody>
      </p:sp>
    </p:spTree>
    <p:extLst>
      <p:ext uri="{BB962C8B-B14F-4D97-AF65-F5344CB8AC3E}">
        <p14:creationId xmlns:p14="http://schemas.microsoft.com/office/powerpoint/2010/main" val="224900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70B2D3-59A8-66CF-1A7E-A83C585A855A}"/>
              </a:ext>
            </a:extLst>
          </p:cNvPr>
          <p:cNvSpPr txBox="1"/>
          <p:nvPr/>
        </p:nvSpPr>
        <p:spPr>
          <a:xfrm>
            <a:off x="1709531" y="2207061"/>
            <a:ext cx="9548192" cy="2585323"/>
          </a:xfrm>
          <a:prstGeom prst="rect">
            <a:avLst/>
          </a:prstGeom>
          <a:noFill/>
        </p:spPr>
        <p:txBody>
          <a:bodyPr wrap="square" rtlCol="0">
            <a:spAutoFit/>
          </a:bodyPr>
          <a:lstStyle/>
          <a:p>
            <a:r>
              <a:rPr lang="en-US" sz="2200" b="1" dirty="0"/>
              <a:t>Place of keeping of Books of Accounts:</a:t>
            </a:r>
          </a:p>
          <a:p>
            <a:pPr marL="342900" indent="-342900">
              <a:buAutoNum type="arabicPeriod"/>
            </a:pPr>
            <a:r>
              <a:rPr lang="en-US" sz="2000" dirty="0"/>
              <a:t>Registered office</a:t>
            </a:r>
          </a:p>
          <a:p>
            <a:pPr marL="342900" indent="-342900">
              <a:buAutoNum type="arabicPeriod" startAt="2"/>
            </a:pPr>
            <a:r>
              <a:rPr lang="en-US" sz="2000" dirty="0"/>
              <a:t>Other than Registered office: intimation o such other place to registrar within seven days – AOC-5 (rule 2A of Companies (Accounts ) Rules-2014</a:t>
            </a:r>
          </a:p>
          <a:p>
            <a:pPr marL="342900" indent="-342900">
              <a:buAutoNum type="arabicPeriod" startAt="2"/>
            </a:pPr>
            <a:endParaRPr lang="en-US" sz="2000" b="1" dirty="0"/>
          </a:p>
          <a:p>
            <a:r>
              <a:rPr lang="en-US" sz="2200" b="1" dirty="0"/>
              <a:t>Manner of Maintenance of Books of Accounts – </a:t>
            </a:r>
          </a:p>
          <a:p>
            <a:r>
              <a:rPr lang="en-US" sz="2000" dirty="0"/>
              <a:t>Accrual basis and double accounting system</a:t>
            </a:r>
          </a:p>
          <a:p>
            <a:endParaRPr lang="en-IN" dirty="0"/>
          </a:p>
        </p:txBody>
      </p:sp>
    </p:spTree>
    <p:extLst>
      <p:ext uri="{BB962C8B-B14F-4D97-AF65-F5344CB8AC3E}">
        <p14:creationId xmlns:p14="http://schemas.microsoft.com/office/powerpoint/2010/main" val="3477489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BD19DE-6B22-1D46-6F2A-C04D06ED261E}"/>
              </a:ext>
            </a:extLst>
          </p:cNvPr>
          <p:cNvSpPr txBox="1"/>
          <p:nvPr/>
        </p:nvSpPr>
        <p:spPr>
          <a:xfrm>
            <a:off x="1053548" y="920621"/>
            <a:ext cx="10058400" cy="5016758"/>
          </a:xfrm>
          <a:prstGeom prst="rect">
            <a:avLst/>
          </a:prstGeom>
          <a:noFill/>
        </p:spPr>
        <p:txBody>
          <a:bodyPr wrap="square" rtlCol="0">
            <a:spAutoFit/>
          </a:bodyPr>
          <a:lstStyle/>
          <a:p>
            <a:pPr algn="ctr"/>
            <a:r>
              <a:rPr lang="en-US" sz="2400" b="1" dirty="0"/>
              <a:t>Mode of Accounting system:</a:t>
            </a:r>
          </a:p>
          <a:p>
            <a:pPr marL="342900" indent="-342900">
              <a:buFont typeface="+mj-lt"/>
              <a:buAutoNum type="arabicPeriod"/>
            </a:pPr>
            <a:endParaRPr lang="en-US" sz="1800" dirty="0"/>
          </a:p>
          <a:p>
            <a:pPr marL="342900" indent="-342900">
              <a:buFont typeface="+mj-lt"/>
              <a:buAutoNum type="arabicPeriod"/>
            </a:pPr>
            <a:r>
              <a:rPr lang="en-US" sz="2000" dirty="0"/>
              <a:t>Manual</a:t>
            </a:r>
          </a:p>
          <a:p>
            <a:endParaRPr lang="en-US" sz="2000" dirty="0"/>
          </a:p>
          <a:p>
            <a:r>
              <a:rPr lang="en-US" sz="2000" dirty="0"/>
              <a:t>2. </a:t>
            </a:r>
            <a:r>
              <a:rPr lang="en-US" sz="2000" b="1" dirty="0"/>
              <a:t>Electronic mode</a:t>
            </a:r>
            <a:r>
              <a:rPr lang="en-US" sz="2000" dirty="0"/>
              <a:t>- in the prescribed manner- (Companies Accounts Rules 2014)</a:t>
            </a:r>
          </a:p>
          <a:p>
            <a:r>
              <a:rPr lang="en-US" sz="2000" dirty="0"/>
              <a:t>     - Rule(3) Sub-Rule (1)- Accessible at </a:t>
            </a:r>
            <a:r>
              <a:rPr lang="en-US" sz="2000" dirty="0">
                <a:solidFill>
                  <a:srgbClr val="00B0F0"/>
                </a:solidFill>
              </a:rPr>
              <a:t>All time</a:t>
            </a:r>
            <a:r>
              <a:rPr lang="en-US" sz="2000" dirty="0"/>
              <a:t>  in India so as usable for subsequent reference:</a:t>
            </a:r>
          </a:p>
          <a:p>
            <a:r>
              <a:rPr lang="en-US" sz="2000" b="1" i="0" dirty="0">
                <a:solidFill>
                  <a:schemeClr val="tx1"/>
                </a:solidFill>
                <a:effectLst/>
              </a:rPr>
              <a:t>Provided that for the financial year commencing on or after the 1st day of April, 2023, every company which uses accounting software for maintaining its books of account, </a:t>
            </a:r>
            <a:r>
              <a:rPr lang="en-US" sz="2000" b="1" i="0" u="sng" dirty="0">
                <a:solidFill>
                  <a:schemeClr val="tx1"/>
                </a:solidFill>
                <a:effectLst/>
              </a:rPr>
              <a:t>shall</a:t>
            </a:r>
            <a:r>
              <a:rPr lang="en-US" sz="2000" b="1" i="0" dirty="0">
                <a:solidFill>
                  <a:schemeClr val="tx1"/>
                </a:solidFill>
                <a:effectLst/>
              </a:rPr>
              <a:t> use only such accounting software which has a feature of recording audit trail of each and every transaction, creating an edit log of each change made in books of account along with the date when such changes were made and ensuring that the audit trail cannot be disabled.</a:t>
            </a:r>
          </a:p>
          <a:p>
            <a:endParaRPr lang="en-US" sz="2000" b="1" i="0" dirty="0">
              <a:solidFill>
                <a:schemeClr val="tx1"/>
              </a:solidFill>
              <a:effectLst/>
            </a:endParaRPr>
          </a:p>
          <a:p>
            <a:r>
              <a:rPr lang="en-US" sz="2000" dirty="0">
                <a:solidFill>
                  <a:schemeClr val="tx1"/>
                </a:solidFill>
              </a:rPr>
              <a:t>3. </a:t>
            </a:r>
            <a:r>
              <a:rPr lang="en-US" sz="2000" u="sng" dirty="0">
                <a:solidFill>
                  <a:schemeClr val="tx1"/>
                </a:solidFill>
              </a:rPr>
              <a:t>Retention of books of accounts</a:t>
            </a:r>
            <a:r>
              <a:rPr lang="en-US" sz="2000" dirty="0">
                <a:solidFill>
                  <a:schemeClr val="tx1"/>
                </a:solidFill>
              </a:rPr>
              <a:t> - in the format in which they were originally generated, sent or received and electronic records shall remain complete and unaltered, including branch records (Sub –Rule 2 &amp; 3).</a:t>
            </a:r>
          </a:p>
          <a:p>
            <a:endParaRPr lang="en-IN" dirty="0"/>
          </a:p>
        </p:txBody>
      </p:sp>
    </p:spTree>
    <p:extLst>
      <p:ext uri="{BB962C8B-B14F-4D97-AF65-F5344CB8AC3E}">
        <p14:creationId xmlns:p14="http://schemas.microsoft.com/office/powerpoint/2010/main" val="2078966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0E071E-13DA-DD28-6743-86DC09A7634D}"/>
              </a:ext>
            </a:extLst>
          </p:cNvPr>
          <p:cNvSpPr txBox="1"/>
          <p:nvPr/>
        </p:nvSpPr>
        <p:spPr>
          <a:xfrm>
            <a:off x="1447800" y="1278835"/>
            <a:ext cx="9296400" cy="4154984"/>
          </a:xfrm>
          <a:prstGeom prst="rect">
            <a:avLst/>
          </a:prstGeom>
          <a:noFill/>
        </p:spPr>
        <p:txBody>
          <a:bodyPr wrap="square" rtlCol="0">
            <a:spAutoFit/>
          </a:bodyPr>
          <a:lstStyle/>
          <a:p>
            <a:r>
              <a:rPr lang="en-IN" sz="2200" dirty="0"/>
              <a:t>4. </a:t>
            </a:r>
            <a:r>
              <a:rPr lang="en-US" sz="2200" b="0" i="0" dirty="0">
                <a:effectLst/>
              </a:rPr>
              <a:t>The information in the electronic record of the document shall be capable of being displayed in a legible </a:t>
            </a:r>
            <a:r>
              <a:rPr lang="en-US" sz="2200" dirty="0"/>
              <a:t>form (Sub Rule – 4).</a:t>
            </a:r>
          </a:p>
          <a:p>
            <a:endParaRPr lang="en-US" sz="2200" dirty="0"/>
          </a:p>
          <a:p>
            <a:r>
              <a:rPr lang="en-US" sz="2200" dirty="0"/>
              <a:t>5. </a:t>
            </a:r>
            <a:r>
              <a:rPr lang="en-US" sz="2200" b="0" i="0" dirty="0">
                <a:effectLst/>
              </a:rPr>
              <a:t>There shall be a proper system for storage, retrieval, display or printout of the electronic records as may be deemed appropriate by th</a:t>
            </a:r>
            <a:r>
              <a:rPr lang="en-US" sz="2200" dirty="0"/>
              <a:t>e Audit Committee</a:t>
            </a:r>
            <a:r>
              <a:rPr lang="en-US" sz="2200" b="0" i="0" dirty="0">
                <a:effectLst/>
              </a:rPr>
              <a:t>  or board </a:t>
            </a:r>
            <a:r>
              <a:rPr lang="en-US" sz="2200" b="0" i="0" dirty="0">
                <a:solidFill>
                  <a:srgbClr val="000000"/>
                </a:solidFill>
                <a:effectLst/>
              </a:rPr>
              <a:t>and such records shall not be disposed of or rendered unusable, unless permitted by law.</a:t>
            </a:r>
          </a:p>
          <a:p>
            <a:endParaRPr lang="en-US" sz="2200" dirty="0">
              <a:solidFill>
                <a:srgbClr val="000000"/>
              </a:solidFill>
            </a:endParaRPr>
          </a:p>
          <a:p>
            <a:r>
              <a:rPr lang="en-US" sz="2200" dirty="0">
                <a:solidFill>
                  <a:srgbClr val="000000"/>
                </a:solidFill>
              </a:rPr>
              <a:t>Mandatory compliance to have a backup of books of accounts and other records maintained in electronic mode in </a:t>
            </a:r>
            <a:r>
              <a:rPr lang="en-US" sz="2200" u="sng" dirty="0">
                <a:solidFill>
                  <a:srgbClr val="000000"/>
                </a:solidFill>
              </a:rPr>
              <a:t>servers physically</a:t>
            </a:r>
            <a:r>
              <a:rPr lang="en-US" sz="2200" dirty="0">
                <a:solidFill>
                  <a:srgbClr val="000000"/>
                </a:solidFill>
              </a:rPr>
              <a:t> located in India on a </a:t>
            </a:r>
            <a:r>
              <a:rPr lang="en-US" sz="2200" u="sng" dirty="0">
                <a:solidFill>
                  <a:srgbClr val="000000"/>
                </a:solidFill>
              </a:rPr>
              <a:t>daily basis</a:t>
            </a:r>
            <a:r>
              <a:rPr lang="en-US" sz="2200" dirty="0">
                <a:solidFill>
                  <a:srgbClr val="000000"/>
                </a:solidFill>
              </a:rPr>
              <a:t> (Sub Rule – 5).</a:t>
            </a:r>
          </a:p>
          <a:p>
            <a:endParaRPr lang="en-US" sz="2200" dirty="0">
              <a:solidFill>
                <a:srgbClr val="000000"/>
              </a:solidFill>
            </a:endParaRPr>
          </a:p>
        </p:txBody>
      </p:sp>
    </p:spTree>
    <p:extLst>
      <p:ext uri="{BB962C8B-B14F-4D97-AF65-F5344CB8AC3E}">
        <p14:creationId xmlns:p14="http://schemas.microsoft.com/office/powerpoint/2010/main" val="904267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AD7AE8-ADB6-733F-496D-69068F20F123}"/>
              </a:ext>
            </a:extLst>
          </p:cNvPr>
          <p:cNvSpPr txBox="1"/>
          <p:nvPr/>
        </p:nvSpPr>
        <p:spPr>
          <a:xfrm>
            <a:off x="1099930" y="874454"/>
            <a:ext cx="9992140" cy="5109091"/>
          </a:xfrm>
          <a:prstGeom prst="rect">
            <a:avLst/>
          </a:prstGeom>
          <a:noFill/>
        </p:spPr>
        <p:txBody>
          <a:bodyPr wrap="square" rtlCol="0">
            <a:spAutoFit/>
          </a:bodyPr>
          <a:lstStyle/>
          <a:p>
            <a:r>
              <a:rPr lang="en-US" sz="2200" dirty="0">
                <a:solidFill>
                  <a:srgbClr val="000000"/>
                </a:solidFill>
              </a:rPr>
              <a:t>6. The company shall intimate to the Registrar on an annual basis at the time of filing of financial statement-</a:t>
            </a:r>
          </a:p>
          <a:p>
            <a:endParaRPr lang="en-US" sz="2200" dirty="0">
              <a:solidFill>
                <a:srgbClr val="000000"/>
              </a:solidFill>
            </a:endParaRPr>
          </a:p>
          <a:p>
            <a:r>
              <a:rPr lang="en-US" sz="2200" dirty="0">
                <a:solidFill>
                  <a:srgbClr val="000000"/>
                </a:solidFill>
              </a:rPr>
              <a:t>(a) the name of the service provider;</a:t>
            </a:r>
          </a:p>
          <a:p>
            <a:endParaRPr lang="en-US" sz="2200" dirty="0">
              <a:solidFill>
                <a:srgbClr val="000000"/>
              </a:solidFill>
            </a:endParaRPr>
          </a:p>
          <a:p>
            <a:r>
              <a:rPr lang="en-US" sz="2200" dirty="0">
                <a:solidFill>
                  <a:srgbClr val="000000"/>
                </a:solidFill>
              </a:rPr>
              <a:t>(b) the internet protocol address of service provider;</a:t>
            </a:r>
          </a:p>
          <a:p>
            <a:endParaRPr lang="en-US" sz="2200" dirty="0">
              <a:solidFill>
                <a:srgbClr val="000000"/>
              </a:solidFill>
            </a:endParaRPr>
          </a:p>
          <a:p>
            <a:r>
              <a:rPr lang="en-US" sz="2200" dirty="0">
                <a:solidFill>
                  <a:srgbClr val="000000"/>
                </a:solidFill>
              </a:rPr>
              <a:t>(c) the location of the service provider (wherever applicable);</a:t>
            </a:r>
          </a:p>
          <a:p>
            <a:endParaRPr lang="en-US" sz="2200" dirty="0">
              <a:solidFill>
                <a:srgbClr val="000000"/>
              </a:solidFill>
            </a:endParaRPr>
          </a:p>
          <a:p>
            <a:r>
              <a:rPr lang="en-US" sz="2200" dirty="0">
                <a:solidFill>
                  <a:srgbClr val="000000"/>
                </a:solidFill>
              </a:rPr>
              <a:t>(d) where the books of account and other books and papers are maintained on cloud, such address as provided by the service provider.</a:t>
            </a:r>
          </a:p>
          <a:p>
            <a:endParaRPr lang="en-US" sz="2200" dirty="0"/>
          </a:p>
          <a:p>
            <a:r>
              <a:rPr lang="en-US" sz="2200" dirty="0"/>
              <a:t>(e) where the service provider is located outside India, the name and address of the person in control of the books of account and other books and papers in India.</a:t>
            </a:r>
          </a:p>
          <a:p>
            <a:endParaRPr lang="en-IN" dirty="0"/>
          </a:p>
        </p:txBody>
      </p:sp>
    </p:spTree>
    <p:extLst>
      <p:ext uri="{BB962C8B-B14F-4D97-AF65-F5344CB8AC3E}">
        <p14:creationId xmlns:p14="http://schemas.microsoft.com/office/powerpoint/2010/main" val="1171936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1E9425-BEF8-D39A-6B84-81D06A532C91}"/>
              </a:ext>
            </a:extLst>
          </p:cNvPr>
          <p:cNvSpPr txBox="1"/>
          <p:nvPr/>
        </p:nvSpPr>
        <p:spPr>
          <a:xfrm>
            <a:off x="1441174" y="889843"/>
            <a:ext cx="9309652" cy="5078313"/>
          </a:xfrm>
          <a:prstGeom prst="rect">
            <a:avLst/>
          </a:prstGeom>
          <a:noFill/>
        </p:spPr>
        <p:txBody>
          <a:bodyPr wrap="square" rtlCol="0">
            <a:spAutoFit/>
          </a:bodyPr>
          <a:lstStyle/>
          <a:p>
            <a:r>
              <a:rPr lang="en-US" sz="2000" b="1" dirty="0"/>
              <a:t>Rule – 4</a:t>
            </a:r>
            <a:r>
              <a:rPr lang="en-US" sz="2000" dirty="0"/>
              <a:t> </a:t>
            </a:r>
            <a:r>
              <a:rPr lang="en-US" sz="2000" u="sng" dirty="0"/>
              <a:t>Conditions Regarding Maintenance and Inspection of Certain Financial Information by Directors</a:t>
            </a:r>
          </a:p>
          <a:p>
            <a:pPr marL="342900" indent="-342900">
              <a:buAutoNum type="arabicParenBoth"/>
            </a:pPr>
            <a:r>
              <a:rPr lang="en-US" sz="2000" dirty="0"/>
              <a:t>Summarized returns of books kept and maintained outside India at registered office at quarterly intervals</a:t>
            </a:r>
          </a:p>
          <a:p>
            <a:pPr marL="342900" indent="-342900">
              <a:buFontTx/>
              <a:buAutoNum type="arabicParenBoth"/>
            </a:pPr>
            <a:r>
              <a:rPr lang="en-US" sz="2000" dirty="0"/>
              <a:t>the director shall furnish a request to the company for any other information maintained outside India and </a:t>
            </a:r>
            <a:r>
              <a:rPr lang="en-US" sz="2000" b="0" i="0" dirty="0">
                <a:solidFill>
                  <a:srgbClr val="000000"/>
                </a:solidFill>
                <a:effectLst/>
              </a:rPr>
              <a:t>company shall produce such financial information within fifteen days</a:t>
            </a:r>
          </a:p>
          <a:p>
            <a:endParaRPr lang="en-US" sz="2000" b="1" dirty="0"/>
          </a:p>
          <a:p>
            <a:r>
              <a:rPr lang="en-US" sz="2000" b="1" dirty="0"/>
              <a:t>Rule – 4A</a:t>
            </a:r>
            <a:r>
              <a:rPr lang="en-US" sz="2000" dirty="0"/>
              <a:t>  </a:t>
            </a:r>
            <a:r>
              <a:rPr lang="en-US" sz="2000" u="sng" dirty="0"/>
              <a:t>Forms and Items Contained in Financial Statements</a:t>
            </a:r>
            <a:endParaRPr lang="en-US" sz="2000" dirty="0"/>
          </a:p>
          <a:p>
            <a:r>
              <a:rPr lang="en-US" sz="2000" dirty="0"/>
              <a:t>As per Schedule III to the Act and in compliance with Accounting Standards or Indian Accounting Standards as applicable.</a:t>
            </a:r>
          </a:p>
          <a:p>
            <a:endParaRPr lang="en-US" sz="2000" dirty="0"/>
          </a:p>
          <a:p>
            <a:r>
              <a:rPr lang="en-US" sz="2000" b="1" dirty="0"/>
              <a:t>Rule – 5</a:t>
            </a:r>
            <a:r>
              <a:rPr lang="en-US" sz="2000" dirty="0"/>
              <a:t>  </a:t>
            </a:r>
            <a:r>
              <a:rPr lang="en-US" sz="2000" u="sng" dirty="0"/>
              <a:t>Form of Statement Containing Salient Features of Financial Statements of Subsidiaries</a:t>
            </a:r>
          </a:p>
          <a:p>
            <a:r>
              <a:rPr lang="en-US" sz="2000" dirty="0"/>
              <a:t>The statement containing the salient feature of the financial statement of a company's subsidiary or subsidiaries, associate company or companies and joint venture or ventures under the first proviso to sub-section (3) of section 129 shall be in Form AOC-1.</a:t>
            </a:r>
            <a:endParaRPr lang="en-IN" sz="2000" dirty="0"/>
          </a:p>
        </p:txBody>
      </p:sp>
    </p:spTree>
    <p:extLst>
      <p:ext uri="{BB962C8B-B14F-4D97-AF65-F5344CB8AC3E}">
        <p14:creationId xmlns:p14="http://schemas.microsoft.com/office/powerpoint/2010/main" val="1051322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9D58AF-8CDF-F237-9C3B-F78939345EA2}"/>
              </a:ext>
            </a:extLst>
          </p:cNvPr>
          <p:cNvSpPr txBox="1"/>
          <p:nvPr/>
        </p:nvSpPr>
        <p:spPr>
          <a:xfrm>
            <a:off x="1199321" y="905232"/>
            <a:ext cx="10012018" cy="5047536"/>
          </a:xfrm>
          <a:prstGeom prst="rect">
            <a:avLst/>
          </a:prstGeom>
          <a:noFill/>
        </p:spPr>
        <p:txBody>
          <a:bodyPr wrap="square" rtlCol="0">
            <a:spAutoFit/>
          </a:bodyPr>
          <a:lstStyle/>
          <a:p>
            <a:r>
              <a:rPr lang="en-US" sz="2000" b="1" dirty="0"/>
              <a:t>Rule – 6</a:t>
            </a:r>
            <a:r>
              <a:rPr lang="en-US" sz="2000" dirty="0"/>
              <a:t>  Manner of Consolidation of Accounts.</a:t>
            </a:r>
          </a:p>
          <a:p>
            <a:endParaRPr lang="en-US" sz="2000" dirty="0"/>
          </a:p>
          <a:p>
            <a:r>
              <a:rPr lang="en-US" sz="2000" b="1" dirty="0"/>
              <a:t>Rule – 7</a:t>
            </a:r>
            <a:r>
              <a:rPr lang="en-US" sz="2000" dirty="0"/>
              <a:t> Transitional Provisions with Respect to Accounting Standards.</a:t>
            </a:r>
          </a:p>
          <a:p>
            <a:endParaRPr lang="en-US" sz="2000" dirty="0"/>
          </a:p>
          <a:p>
            <a:r>
              <a:rPr lang="en-US" sz="2000" b="1" dirty="0"/>
              <a:t>Rule – 8</a:t>
            </a:r>
            <a:r>
              <a:rPr lang="en-US" sz="2000" dirty="0"/>
              <a:t> Matters to be Included in Board’s Report</a:t>
            </a:r>
          </a:p>
          <a:p>
            <a:endParaRPr lang="en-US" sz="2000" dirty="0"/>
          </a:p>
          <a:p>
            <a:r>
              <a:rPr lang="en-US" sz="2000" b="1" dirty="0"/>
              <a:t>Rule – 8A</a:t>
            </a:r>
            <a:r>
              <a:rPr lang="en-US" sz="2000" dirty="0"/>
              <a:t> Matters to be included in Board’s Report for One Person Company and Small Company.</a:t>
            </a:r>
          </a:p>
          <a:p>
            <a:endParaRPr lang="en-US" sz="2000" dirty="0"/>
          </a:p>
          <a:p>
            <a:r>
              <a:rPr lang="en-US" sz="2000" b="1" dirty="0"/>
              <a:t>Rule – 9</a:t>
            </a:r>
            <a:r>
              <a:rPr lang="en-US" sz="2000" dirty="0"/>
              <a:t> Disclosures About CSR Policy.</a:t>
            </a:r>
          </a:p>
          <a:p>
            <a:endParaRPr lang="en-US" sz="2000" dirty="0"/>
          </a:p>
          <a:p>
            <a:r>
              <a:rPr lang="en-US" sz="2000" b="1" dirty="0"/>
              <a:t>Rule – 10</a:t>
            </a:r>
            <a:r>
              <a:rPr lang="en-US" sz="2000" dirty="0"/>
              <a:t> Statement Containing Salient Features of Financial Statements.</a:t>
            </a:r>
          </a:p>
          <a:p>
            <a:endParaRPr lang="en-US" sz="2000" dirty="0"/>
          </a:p>
          <a:p>
            <a:r>
              <a:rPr lang="en-US" sz="2000" b="1" dirty="0"/>
              <a:t>Rule – 11 </a:t>
            </a:r>
            <a:r>
              <a:rPr lang="en-US" sz="2000" dirty="0"/>
              <a:t>Manner of Circulation of Financial Statements in Certain Cases</a:t>
            </a:r>
          </a:p>
          <a:p>
            <a:endParaRPr lang="en-US" sz="2000" dirty="0"/>
          </a:p>
          <a:p>
            <a:r>
              <a:rPr lang="en-US" sz="2000" b="1" dirty="0"/>
              <a:t>Rule – 12 </a:t>
            </a:r>
            <a:r>
              <a:rPr lang="en-US" sz="2000" dirty="0"/>
              <a:t>Filing of Financial Statements and Fees to be Paid Thereon</a:t>
            </a:r>
          </a:p>
          <a:p>
            <a:endParaRPr lang="en-US" sz="2200" dirty="0"/>
          </a:p>
        </p:txBody>
      </p:sp>
    </p:spTree>
    <p:extLst>
      <p:ext uri="{BB962C8B-B14F-4D97-AF65-F5344CB8AC3E}">
        <p14:creationId xmlns:p14="http://schemas.microsoft.com/office/powerpoint/2010/main" val="2007799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4FBD8F-4AFD-8AC2-0EF4-A8A46E68AE05}"/>
              </a:ext>
            </a:extLst>
          </p:cNvPr>
          <p:cNvSpPr txBox="1"/>
          <p:nvPr/>
        </p:nvSpPr>
        <p:spPr>
          <a:xfrm>
            <a:off x="470452" y="86139"/>
            <a:ext cx="10707757" cy="646331"/>
          </a:xfrm>
          <a:prstGeom prst="rect">
            <a:avLst/>
          </a:prstGeom>
          <a:noFill/>
        </p:spPr>
        <p:txBody>
          <a:bodyPr wrap="square" rtlCol="0">
            <a:spAutoFit/>
          </a:bodyPr>
          <a:lstStyle/>
          <a:p>
            <a:endParaRPr lang="en-IN" dirty="0"/>
          </a:p>
          <a:p>
            <a:endParaRPr lang="en-IN" dirty="0"/>
          </a:p>
        </p:txBody>
      </p:sp>
      <p:sp>
        <p:nvSpPr>
          <p:cNvPr id="3" name="TextBox 2">
            <a:extLst>
              <a:ext uri="{FF2B5EF4-FFF2-40B4-BE49-F238E27FC236}">
                <a16:creationId xmlns:a16="http://schemas.microsoft.com/office/drawing/2014/main" id="{8940921E-60D8-17B8-696F-CCD5B2314EA6}"/>
              </a:ext>
            </a:extLst>
          </p:cNvPr>
          <p:cNvSpPr txBox="1"/>
          <p:nvPr/>
        </p:nvSpPr>
        <p:spPr>
          <a:xfrm>
            <a:off x="887896" y="589722"/>
            <a:ext cx="9554817" cy="707886"/>
          </a:xfrm>
          <a:prstGeom prst="rect">
            <a:avLst/>
          </a:prstGeom>
          <a:noFill/>
        </p:spPr>
        <p:txBody>
          <a:bodyPr wrap="square" rtlCol="0">
            <a:spAutoFit/>
          </a:bodyPr>
          <a:lstStyle/>
          <a:p>
            <a:r>
              <a:rPr lang="en-US" sz="2200" b="1" dirty="0"/>
              <a:t>Rule – 13</a:t>
            </a:r>
            <a:r>
              <a:rPr lang="en-US" sz="2200" dirty="0"/>
              <a:t> Companies Required to Appoint Internal Auditor</a:t>
            </a:r>
            <a:endParaRPr lang="en-IN" sz="2200" dirty="0"/>
          </a:p>
          <a:p>
            <a:endParaRPr lang="en-IN" dirty="0"/>
          </a:p>
        </p:txBody>
      </p:sp>
      <p:graphicFrame>
        <p:nvGraphicFramePr>
          <p:cNvPr id="4" name="Table 3">
            <a:extLst>
              <a:ext uri="{FF2B5EF4-FFF2-40B4-BE49-F238E27FC236}">
                <a16:creationId xmlns:a16="http://schemas.microsoft.com/office/drawing/2014/main" id="{8B44A8BE-A9AE-F632-3CA7-D26816A58855}"/>
              </a:ext>
            </a:extLst>
          </p:cNvPr>
          <p:cNvGraphicFramePr>
            <a:graphicFrameLocks noGrp="1"/>
          </p:cNvGraphicFramePr>
          <p:nvPr>
            <p:extLst>
              <p:ext uri="{D42A27DB-BD31-4B8C-83A1-F6EECF244321}">
                <p14:modId xmlns:p14="http://schemas.microsoft.com/office/powerpoint/2010/main" val="273364802"/>
              </p:ext>
            </p:extLst>
          </p:nvPr>
        </p:nvGraphicFramePr>
        <p:xfrm>
          <a:off x="2032000" y="1236053"/>
          <a:ext cx="8127999" cy="48514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46834434"/>
                    </a:ext>
                  </a:extLst>
                </a:gridCol>
                <a:gridCol w="2709333">
                  <a:extLst>
                    <a:ext uri="{9D8B030D-6E8A-4147-A177-3AD203B41FA5}">
                      <a16:colId xmlns:a16="http://schemas.microsoft.com/office/drawing/2014/main" val="37632381"/>
                    </a:ext>
                  </a:extLst>
                </a:gridCol>
                <a:gridCol w="2709333">
                  <a:extLst>
                    <a:ext uri="{9D8B030D-6E8A-4147-A177-3AD203B41FA5}">
                      <a16:colId xmlns:a16="http://schemas.microsoft.com/office/drawing/2014/main" val="2662566692"/>
                    </a:ext>
                  </a:extLst>
                </a:gridCol>
              </a:tblGrid>
              <a:tr h="370840">
                <a:tc>
                  <a:txBody>
                    <a:bodyPr/>
                    <a:lstStyle/>
                    <a:p>
                      <a:pPr algn="ctr"/>
                      <a:r>
                        <a:rPr lang="en-IN" dirty="0"/>
                        <a:t>Listed Company</a:t>
                      </a:r>
                    </a:p>
                  </a:txBody>
                  <a:tcPr anchor="ctr"/>
                </a:tc>
                <a:tc>
                  <a:txBody>
                    <a:bodyPr/>
                    <a:lstStyle/>
                    <a:p>
                      <a:pPr algn="ctr"/>
                      <a:r>
                        <a:rPr lang="en-IN" dirty="0"/>
                        <a:t>Unlisted Public Company</a:t>
                      </a:r>
                    </a:p>
                  </a:txBody>
                  <a:tcPr anchor="ctr"/>
                </a:tc>
                <a:tc>
                  <a:txBody>
                    <a:bodyPr/>
                    <a:lstStyle/>
                    <a:p>
                      <a:pPr algn="ctr"/>
                      <a:r>
                        <a:rPr lang="en-IN" dirty="0"/>
                        <a:t>Private Limited Company</a:t>
                      </a:r>
                    </a:p>
                  </a:txBody>
                  <a:tcPr anchor="ctr"/>
                </a:tc>
                <a:extLst>
                  <a:ext uri="{0D108BD9-81ED-4DB2-BD59-A6C34878D82A}">
                    <a16:rowId xmlns:a16="http://schemas.microsoft.com/office/drawing/2014/main" val="3227508422"/>
                  </a:ext>
                </a:extLst>
              </a:tr>
              <a:tr h="370840">
                <a:tc>
                  <a:txBody>
                    <a:bodyPr/>
                    <a:lstStyle/>
                    <a:p>
                      <a:r>
                        <a:rPr lang="en-IN" dirty="0"/>
                        <a:t>Mandatory for every company</a:t>
                      </a:r>
                    </a:p>
                  </a:txBody>
                  <a:tcPr/>
                </a:tc>
                <a:tc>
                  <a:txBody>
                    <a:bodyPr/>
                    <a:lstStyle/>
                    <a:p>
                      <a:r>
                        <a:rPr lang="en-IN" dirty="0"/>
                        <a:t>Paid up capital – 50 crores or more during the preceding F.Y.; or</a:t>
                      </a:r>
                    </a:p>
                  </a:txBody>
                  <a:tcPr/>
                </a:tc>
                <a:tc>
                  <a:txBody>
                    <a:bodyPr/>
                    <a:lstStyle/>
                    <a:p>
                      <a:pPr algn="ctr"/>
                      <a:endParaRPr lang="en-IN" dirty="0"/>
                    </a:p>
                  </a:txBody>
                  <a:tcPr anchor="ctr"/>
                </a:tc>
                <a:extLst>
                  <a:ext uri="{0D108BD9-81ED-4DB2-BD59-A6C34878D82A}">
                    <a16:rowId xmlns:a16="http://schemas.microsoft.com/office/drawing/2014/main" val="2625731411"/>
                  </a:ext>
                </a:extLst>
              </a:tr>
              <a:tr h="370840">
                <a:tc>
                  <a:txBody>
                    <a:bodyPr/>
                    <a:lstStyle/>
                    <a:p>
                      <a:endParaRPr lang="en-IN"/>
                    </a:p>
                  </a:txBody>
                  <a:tcPr/>
                </a:tc>
                <a:tc>
                  <a:txBody>
                    <a:bodyPr/>
                    <a:lstStyle/>
                    <a:p>
                      <a:r>
                        <a:rPr lang="en-IN" dirty="0"/>
                        <a:t>Turnover – 200 crores or more during the preceding F.Y.; or</a:t>
                      </a:r>
                    </a:p>
                  </a:txBody>
                  <a:tcPr/>
                </a:tc>
                <a:tc>
                  <a:txBody>
                    <a:bodyPr/>
                    <a:lstStyle/>
                    <a:p>
                      <a:r>
                        <a:rPr lang="en-IN" dirty="0"/>
                        <a:t>Turnover – 200 crores or more during the preceding F.Y.; or</a:t>
                      </a:r>
                    </a:p>
                  </a:txBody>
                  <a:tcPr/>
                </a:tc>
                <a:extLst>
                  <a:ext uri="{0D108BD9-81ED-4DB2-BD59-A6C34878D82A}">
                    <a16:rowId xmlns:a16="http://schemas.microsoft.com/office/drawing/2014/main" val="2333972647"/>
                  </a:ext>
                </a:extLst>
              </a:tr>
              <a:tr h="370840">
                <a:tc>
                  <a:txBody>
                    <a:bodyPr/>
                    <a:lstStyle/>
                    <a:p>
                      <a:endParaRPr lang="en-IN" dirty="0"/>
                    </a:p>
                  </a:txBody>
                  <a:tcPr/>
                </a:tc>
                <a:tc>
                  <a:txBody>
                    <a:bodyPr/>
                    <a:lstStyle/>
                    <a:p>
                      <a:r>
                        <a:rPr lang="en-IN" dirty="0"/>
                        <a:t>Outstanding borrowings from banks or FIs – 100 crores or more at any point of time during the preceding F.Y.; or</a:t>
                      </a:r>
                    </a:p>
                  </a:txBody>
                  <a:tcPr/>
                </a:tc>
                <a:tc>
                  <a:txBody>
                    <a:bodyPr/>
                    <a:lstStyle/>
                    <a:p>
                      <a:r>
                        <a:rPr lang="en-IN" dirty="0"/>
                        <a:t>Outstanding borrowings from banks or FIs – 100 crores or more at any point of time during the preceding F.Y.; or</a:t>
                      </a:r>
                    </a:p>
                  </a:txBody>
                  <a:tcPr/>
                </a:tc>
                <a:extLst>
                  <a:ext uri="{0D108BD9-81ED-4DB2-BD59-A6C34878D82A}">
                    <a16:rowId xmlns:a16="http://schemas.microsoft.com/office/drawing/2014/main" val="417837231"/>
                  </a:ext>
                </a:extLst>
              </a:tr>
              <a:tr h="370840">
                <a:tc>
                  <a:txBody>
                    <a:bodyPr/>
                    <a:lstStyle/>
                    <a:p>
                      <a:endParaRPr lang="en-IN" dirty="0"/>
                    </a:p>
                  </a:txBody>
                  <a:tcPr/>
                </a:tc>
                <a:tc>
                  <a:txBody>
                    <a:bodyPr/>
                    <a:lstStyle/>
                    <a:p>
                      <a:r>
                        <a:rPr lang="en-IN" dirty="0"/>
                        <a:t>Outstanding deposits – 25 crores or more at any point of time during the preceding F.Y.</a:t>
                      </a:r>
                    </a:p>
                  </a:txBody>
                  <a:tcPr/>
                </a:tc>
                <a:tc>
                  <a:txBody>
                    <a:bodyPr/>
                    <a:lstStyle/>
                    <a:p>
                      <a:endParaRPr lang="en-IN" dirty="0"/>
                    </a:p>
                  </a:txBody>
                  <a:tcPr/>
                </a:tc>
                <a:extLst>
                  <a:ext uri="{0D108BD9-81ED-4DB2-BD59-A6C34878D82A}">
                    <a16:rowId xmlns:a16="http://schemas.microsoft.com/office/drawing/2014/main" val="363837542"/>
                  </a:ext>
                </a:extLst>
              </a:tr>
            </a:tbl>
          </a:graphicData>
        </a:graphic>
      </p:graphicFrame>
    </p:spTree>
    <p:extLst>
      <p:ext uri="{BB962C8B-B14F-4D97-AF65-F5344CB8AC3E}">
        <p14:creationId xmlns:p14="http://schemas.microsoft.com/office/powerpoint/2010/main" val="888037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85DBE2-7F00-7B25-BB07-BF1950B15DC9}"/>
              </a:ext>
            </a:extLst>
          </p:cNvPr>
          <p:cNvSpPr txBox="1"/>
          <p:nvPr/>
        </p:nvSpPr>
        <p:spPr>
          <a:xfrm>
            <a:off x="1653209" y="728260"/>
            <a:ext cx="8885582" cy="5401479"/>
          </a:xfrm>
          <a:prstGeom prst="rect">
            <a:avLst/>
          </a:prstGeom>
          <a:noFill/>
        </p:spPr>
        <p:txBody>
          <a:bodyPr wrap="square" rtlCol="0">
            <a:spAutoFit/>
          </a:bodyPr>
          <a:lstStyle/>
          <a:p>
            <a:r>
              <a:rPr lang="en-IN" sz="2500" b="1" dirty="0"/>
              <a:t>Definitions :</a:t>
            </a:r>
          </a:p>
          <a:p>
            <a:r>
              <a:rPr lang="en-US" sz="2000" u="sng" dirty="0"/>
              <a:t>Sec. 2(12)</a:t>
            </a:r>
            <a:r>
              <a:rPr lang="en-US" sz="2000" dirty="0"/>
              <a:t> </a:t>
            </a:r>
            <a:r>
              <a:rPr lang="en-US" sz="2000" b="1" dirty="0"/>
              <a:t>“book and paper” and “book or paper”</a:t>
            </a:r>
            <a:r>
              <a:rPr lang="en-US" sz="2000" dirty="0"/>
              <a:t> include books of account, deeds, vouchers, writings, documents, minutes and registers maintained on paper or in electronic form</a:t>
            </a:r>
            <a:endParaRPr lang="en-IN" sz="2000" dirty="0"/>
          </a:p>
          <a:p>
            <a:endParaRPr lang="en-IN" sz="2000" dirty="0"/>
          </a:p>
          <a:p>
            <a:r>
              <a:rPr lang="en-IN" sz="2000" u="sng" dirty="0"/>
              <a:t>Sec. 2(13)</a:t>
            </a:r>
            <a:r>
              <a:rPr lang="en-IN" sz="2000" dirty="0"/>
              <a:t> </a:t>
            </a:r>
            <a:r>
              <a:rPr lang="en-US" sz="2000" dirty="0"/>
              <a:t> </a:t>
            </a:r>
            <a:r>
              <a:rPr lang="en-US" sz="2000" b="1" dirty="0"/>
              <a:t>“books of account”</a:t>
            </a:r>
            <a:r>
              <a:rPr lang="en-US" sz="2000" dirty="0"/>
              <a:t> includes records maintained in respect of—</a:t>
            </a:r>
          </a:p>
          <a:p>
            <a:r>
              <a:rPr lang="en-US" sz="2000" dirty="0"/>
              <a:t>(</a:t>
            </a:r>
            <a:r>
              <a:rPr lang="en-US" sz="2000" dirty="0" err="1"/>
              <a:t>i</a:t>
            </a:r>
            <a:r>
              <a:rPr lang="en-US" sz="2000" dirty="0"/>
              <a:t>) all sums of money received and expended by a company and matters in relation to which the receipts and expenditure take place;</a:t>
            </a:r>
          </a:p>
          <a:p>
            <a:r>
              <a:rPr lang="en-US" sz="2000" dirty="0"/>
              <a:t>(ii) all sales and purchases of goods and services by the company;</a:t>
            </a:r>
          </a:p>
          <a:p>
            <a:r>
              <a:rPr lang="en-US" sz="2000" dirty="0"/>
              <a:t>(iii) the assets and liabilities of the company; and</a:t>
            </a:r>
          </a:p>
          <a:p>
            <a:r>
              <a:rPr lang="en-US" sz="2000" dirty="0"/>
              <a:t>(iv) the items of cost as may be prescribed under section 148 in the case of a company which belongs to any class of companies specified under that section</a:t>
            </a:r>
          </a:p>
          <a:p>
            <a:endParaRPr lang="en-US" sz="2000" dirty="0"/>
          </a:p>
          <a:p>
            <a:r>
              <a:rPr lang="en-US" sz="2000" u="sng" dirty="0"/>
              <a:t>Sec. 2 (1)(r)</a:t>
            </a:r>
            <a:r>
              <a:rPr lang="en-US" sz="2000" dirty="0"/>
              <a:t> of </a:t>
            </a:r>
            <a:r>
              <a:rPr lang="en-US" sz="2000" u="sng" dirty="0"/>
              <a:t>Information Technology Act, 2000</a:t>
            </a:r>
            <a:r>
              <a:rPr lang="en-US" sz="2000" dirty="0"/>
              <a:t> </a:t>
            </a:r>
            <a:r>
              <a:rPr lang="en-US" sz="2000" b="1" dirty="0"/>
              <a:t>"electronic form"</a:t>
            </a:r>
            <a:r>
              <a:rPr lang="en-US" sz="2000" dirty="0"/>
              <a:t> with reference to information means any information generated, sent, </a:t>
            </a:r>
          </a:p>
          <a:p>
            <a:r>
              <a:rPr lang="en-US" sz="2000" dirty="0"/>
              <a:t>received or stored in media, magnetic, optical, computer memory, micro film, computer generated micro fiche or similar device (Machine Language)</a:t>
            </a:r>
            <a:endParaRPr lang="en-IN" sz="2000" dirty="0"/>
          </a:p>
        </p:txBody>
      </p:sp>
    </p:spTree>
    <p:extLst>
      <p:ext uri="{BB962C8B-B14F-4D97-AF65-F5344CB8AC3E}">
        <p14:creationId xmlns:p14="http://schemas.microsoft.com/office/powerpoint/2010/main" val="3412123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44A09F-EC22-85BC-4841-BE32D55688CA}"/>
              </a:ext>
            </a:extLst>
          </p:cNvPr>
          <p:cNvSpPr txBox="1"/>
          <p:nvPr/>
        </p:nvSpPr>
        <p:spPr>
          <a:xfrm>
            <a:off x="771939" y="674400"/>
            <a:ext cx="10648122" cy="5509200"/>
          </a:xfrm>
          <a:prstGeom prst="rect">
            <a:avLst/>
          </a:prstGeom>
          <a:noFill/>
        </p:spPr>
        <p:txBody>
          <a:bodyPr wrap="square" rtlCol="0">
            <a:spAutoFit/>
          </a:bodyPr>
          <a:lstStyle/>
          <a:p>
            <a:r>
              <a:rPr lang="en-US" sz="2200" u="sng" dirty="0"/>
              <a:t>Sec. 2 (1)(t)</a:t>
            </a:r>
            <a:r>
              <a:rPr lang="en-US" sz="2200" dirty="0"/>
              <a:t> of </a:t>
            </a:r>
            <a:r>
              <a:rPr lang="en-US" sz="2200" u="sng" dirty="0"/>
              <a:t>Information Technology Act, 2000 )</a:t>
            </a:r>
            <a:r>
              <a:rPr lang="en-US" sz="2200" dirty="0"/>
              <a:t> </a:t>
            </a:r>
            <a:r>
              <a:rPr lang="en-US" sz="2200" b="1" dirty="0"/>
              <a:t>"electronic record"</a:t>
            </a:r>
            <a:r>
              <a:rPr lang="en-US" sz="2200" dirty="0"/>
              <a:t> means data, record or data generated, image or sound stored, received or sent in an electronic form or micro film or computer generated micro fiche (Legible information)</a:t>
            </a:r>
          </a:p>
          <a:p>
            <a:endParaRPr lang="en-US" sz="2200" dirty="0"/>
          </a:p>
          <a:p>
            <a:r>
              <a:rPr lang="en-US" sz="2200" b="1" dirty="0"/>
              <a:t>Audit Trail (or edit log) </a:t>
            </a:r>
            <a:r>
              <a:rPr lang="en-US" sz="2200" dirty="0"/>
              <a:t>is a visible trail of evidence enabling one to trace  information contained  in statements or reports  back to the original input source.</a:t>
            </a:r>
          </a:p>
          <a:p>
            <a:r>
              <a:rPr lang="en-US" sz="2200" dirty="0"/>
              <a:t>Audit Trails are the chronological record of the changes  that have been made to  the data. Any change to the data including creating the new data, updating or deleting data that must be recorded.</a:t>
            </a:r>
          </a:p>
          <a:p>
            <a:r>
              <a:rPr lang="en-US" sz="2200" dirty="0"/>
              <a:t>Records maintained as audit trail may include the following information :</a:t>
            </a:r>
          </a:p>
          <a:p>
            <a:r>
              <a:rPr lang="en-US" sz="2200" b="1" dirty="0"/>
              <a:t> a. when</a:t>
            </a:r>
          </a:p>
          <a:p>
            <a:r>
              <a:rPr lang="en-US" sz="2200" b="1" dirty="0"/>
              <a:t> b. who</a:t>
            </a:r>
          </a:p>
          <a:p>
            <a:r>
              <a:rPr lang="en-US" sz="2200" b="1" dirty="0"/>
              <a:t> c. what</a:t>
            </a:r>
          </a:p>
          <a:p>
            <a:endParaRPr lang="en-US" sz="2200" b="1" dirty="0"/>
          </a:p>
          <a:p>
            <a:r>
              <a:rPr lang="en-US" sz="2200" b="1" dirty="0"/>
              <a:t>Accounting Software </a:t>
            </a:r>
            <a:r>
              <a:rPr lang="en-US" sz="2200" dirty="0"/>
              <a:t>is a computer program or system that enables recording, maintenance and reporting of books of accounts  </a:t>
            </a:r>
            <a:endParaRPr lang="en-IN" sz="2200" dirty="0"/>
          </a:p>
        </p:txBody>
      </p:sp>
    </p:spTree>
    <p:extLst>
      <p:ext uri="{BB962C8B-B14F-4D97-AF65-F5344CB8AC3E}">
        <p14:creationId xmlns:p14="http://schemas.microsoft.com/office/powerpoint/2010/main" val="313578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890E7E-EA19-A963-9683-000DDEFE4231}"/>
              </a:ext>
            </a:extLst>
          </p:cNvPr>
          <p:cNvPicPr>
            <a:picLocks noChangeAspect="1"/>
          </p:cNvPicPr>
          <p:nvPr/>
        </p:nvPicPr>
        <p:blipFill>
          <a:blip r:embed="rId2"/>
          <a:stretch>
            <a:fillRect/>
          </a:stretch>
        </p:blipFill>
        <p:spPr>
          <a:xfrm>
            <a:off x="774487" y="722243"/>
            <a:ext cx="3247548" cy="2814542"/>
          </a:xfrm>
          <a:prstGeom prst="rect">
            <a:avLst/>
          </a:prstGeom>
        </p:spPr>
      </p:pic>
      <p:sp>
        <p:nvSpPr>
          <p:cNvPr id="14" name="TextBox 13">
            <a:extLst>
              <a:ext uri="{FF2B5EF4-FFF2-40B4-BE49-F238E27FC236}">
                <a16:creationId xmlns:a16="http://schemas.microsoft.com/office/drawing/2014/main" id="{5F6FF7E2-8416-F568-44E9-1E13D179DD11}"/>
              </a:ext>
            </a:extLst>
          </p:cNvPr>
          <p:cNvSpPr txBox="1"/>
          <p:nvPr/>
        </p:nvSpPr>
        <p:spPr>
          <a:xfrm>
            <a:off x="4147930" y="662608"/>
            <a:ext cx="7162800" cy="5647700"/>
          </a:xfrm>
          <a:prstGeom prst="rect">
            <a:avLst/>
          </a:prstGeom>
          <a:noFill/>
        </p:spPr>
        <p:txBody>
          <a:bodyPr wrap="square" rtlCol="0">
            <a:spAutoFit/>
          </a:bodyPr>
          <a:lstStyle/>
          <a:p>
            <a:r>
              <a:rPr lang="en-US" sz="1900" b="0" i="0" dirty="0">
                <a:solidFill>
                  <a:srgbClr val="212529"/>
                </a:solidFill>
                <a:effectLst/>
              </a:rPr>
              <a:t>A </a:t>
            </a:r>
            <a:r>
              <a:rPr lang="en-US" sz="1900" b="1" i="0" dirty="0">
                <a:solidFill>
                  <a:srgbClr val="212529"/>
                </a:solidFill>
                <a:effectLst/>
              </a:rPr>
              <a:t>system audit trail</a:t>
            </a:r>
            <a:r>
              <a:rPr lang="en-US" sz="1900" b="0" i="0" dirty="0">
                <a:solidFill>
                  <a:srgbClr val="212529"/>
                </a:solidFill>
                <a:effectLst/>
              </a:rPr>
              <a:t> records all system-level events, such as system startups and shutdowns, user logins and logouts, system configurations, and security-related events. System audit trails are essential for detecting system-level attacks, such as unauthorized access, malware infections, and configuration changes.</a:t>
            </a:r>
          </a:p>
          <a:p>
            <a:endParaRPr lang="en-US" sz="1900" dirty="0">
              <a:solidFill>
                <a:srgbClr val="212529"/>
              </a:solidFill>
            </a:endParaRPr>
          </a:p>
          <a:p>
            <a:r>
              <a:rPr lang="en-US" sz="1900" b="0" i="0" dirty="0">
                <a:solidFill>
                  <a:srgbClr val="212529"/>
                </a:solidFill>
                <a:effectLst/>
              </a:rPr>
              <a:t>A </a:t>
            </a:r>
            <a:r>
              <a:rPr lang="en-US" sz="1900" b="1" i="0" dirty="0">
                <a:solidFill>
                  <a:srgbClr val="212529"/>
                </a:solidFill>
                <a:effectLst/>
              </a:rPr>
              <a:t>transaction audit trai</a:t>
            </a:r>
            <a:r>
              <a:rPr lang="en-US" sz="1900" b="0" i="0" dirty="0">
                <a:solidFill>
                  <a:srgbClr val="212529"/>
                </a:solidFill>
                <a:effectLst/>
              </a:rPr>
              <a:t>l records all transaction-level events, such as data entry, updates, deletions, and transfers. Transaction audit trails are essential for detecting and investigating data manipulation, fraud, and theft.</a:t>
            </a:r>
          </a:p>
          <a:p>
            <a:endParaRPr lang="en-US" sz="1900" dirty="0">
              <a:solidFill>
                <a:srgbClr val="212529"/>
              </a:solidFill>
            </a:endParaRPr>
          </a:p>
          <a:p>
            <a:r>
              <a:rPr lang="en-US" sz="1900" b="0" i="0" dirty="0">
                <a:solidFill>
                  <a:srgbClr val="212529"/>
                </a:solidFill>
                <a:effectLst/>
              </a:rPr>
              <a:t>An </a:t>
            </a:r>
            <a:r>
              <a:rPr lang="en-US" sz="1900" b="1" i="0" dirty="0">
                <a:solidFill>
                  <a:srgbClr val="212529"/>
                </a:solidFill>
                <a:effectLst/>
              </a:rPr>
              <a:t>access audit trail</a:t>
            </a:r>
            <a:r>
              <a:rPr lang="en-US" sz="1900" b="0" i="0" dirty="0">
                <a:solidFill>
                  <a:srgbClr val="212529"/>
                </a:solidFill>
                <a:effectLst/>
              </a:rPr>
              <a:t> records all access-level events, such as file and folder access, network connections, and remote access. Access audit trails are essential for detecting and investigating </a:t>
            </a:r>
            <a:r>
              <a:rPr lang="en-US" sz="1900" b="0" i="0" dirty="0" err="1">
                <a:solidFill>
                  <a:srgbClr val="212529"/>
                </a:solidFill>
                <a:effectLst/>
              </a:rPr>
              <a:t>unauthorised</a:t>
            </a:r>
            <a:r>
              <a:rPr lang="en-US" sz="1900" b="0" i="0" dirty="0">
                <a:solidFill>
                  <a:srgbClr val="212529"/>
                </a:solidFill>
                <a:effectLst/>
              </a:rPr>
              <a:t> access and data breaches</a:t>
            </a:r>
          </a:p>
          <a:p>
            <a:endParaRPr lang="en-US" sz="1900" dirty="0">
              <a:solidFill>
                <a:srgbClr val="212529"/>
              </a:solidFill>
            </a:endParaRPr>
          </a:p>
          <a:p>
            <a:r>
              <a:rPr lang="en-US" sz="1900" b="0" i="0" dirty="0">
                <a:solidFill>
                  <a:srgbClr val="212529"/>
                </a:solidFill>
                <a:effectLst/>
              </a:rPr>
              <a:t>A </a:t>
            </a:r>
            <a:r>
              <a:rPr lang="en-US" sz="1900" b="1" i="0" dirty="0">
                <a:solidFill>
                  <a:srgbClr val="212529"/>
                </a:solidFill>
                <a:effectLst/>
              </a:rPr>
              <a:t>change audit trail</a:t>
            </a:r>
            <a:r>
              <a:rPr lang="en-US" sz="1900" b="0" i="0" dirty="0">
                <a:solidFill>
                  <a:srgbClr val="212529"/>
                </a:solidFill>
                <a:effectLst/>
              </a:rPr>
              <a:t> records all changes made to the system or application, such as software updates, patches, and configuration changes. Change audit trails are essential for detecting and investigating system vulnerabilities, misconfigurations, and errors.</a:t>
            </a:r>
            <a:endParaRPr lang="en-IN" dirty="0"/>
          </a:p>
        </p:txBody>
      </p:sp>
    </p:spTree>
    <p:extLst>
      <p:ext uri="{BB962C8B-B14F-4D97-AF65-F5344CB8AC3E}">
        <p14:creationId xmlns:p14="http://schemas.microsoft.com/office/powerpoint/2010/main" val="532919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BBEB0B-A063-2617-1457-B3AE1B64F027}"/>
              </a:ext>
            </a:extLst>
          </p:cNvPr>
          <p:cNvSpPr txBox="1"/>
          <p:nvPr/>
        </p:nvSpPr>
        <p:spPr>
          <a:xfrm>
            <a:off x="811696" y="1213008"/>
            <a:ext cx="10568608" cy="4431983"/>
          </a:xfrm>
          <a:prstGeom prst="rect">
            <a:avLst/>
          </a:prstGeom>
          <a:noFill/>
        </p:spPr>
        <p:txBody>
          <a:bodyPr wrap="square" rtlCol="0">
            <a:spAutoFit/>
          </a:bodyPr>
          <a:lstStyle/>
          <a:p>
            <a:r>
              <a:rPr lang="en-US" sz="2200" b="1" dirty="0"/>
              <a:t>The Benefits of Audit Trails</a:t>
            </a:r>
          </a:p>
          <a:p>
            <a:r>
              <a:rPr lang="en-US" sz="2000" dirty="0"/>
              <a:t>Audit trails provide several benefits, including:</a:t>
            </a:r>
          </a:p>
          <a:p>
            <a:endParaRPr lang="en-US" sz="2000" dirty="0"/>
          </a:p>
          <a:p>
            <a:pPr marL="342900" indent="-342900">
              <a:buFont typeface="Arial" panose="020B0604020202020204" pitchFamily="34" charset="0"/>
              <a:buChar char="•"/>
            </a:pPr>
            <a:r>
              <a:rPr lang="en-US" sz="2000" b="1" dirty="0"/>
              <a:t>Improved security and data integrity:</a:t>
            </a:r>
            <a:r>
              <a:rPr lang="en-US" sz="2000" dirty="0"/>
              <a:t> Audit trails help to detect and prevent unauthorized access, modifications, or deletions of sensitive data.</a:t>
            </a:r>
          </a:p>
          <a:p>
            <a:pPr marL="342900" indent="-342900">
              <a:buFont typeface="Arial" panose="020B0604020202020204" pitchFamily="34" charset="0"/>
              <a:buChar char="•"/>
            </a:pPr>
            <a:r>
              <a:rPr lang="en-US" sz="2000" b="1" dirty="0"/>
              <a:t>Compliance with regulations and policies:</a:t>
            </a:r>
            <a:r>
              <a:rPr lang="en-US" sz="2000" dirty="0"/>
              <a:t> Audit trails play a crucial role in ensuring adherence to industry regulations and internal policies by providing a means to track and verify compliance.</a:t>
            </a:r>
          </a:p>
          <a:p>
            <a:pPr marL="342900" indent="-342900">
              <a:buFont typeface="Arial" panose="020B0604020202020204" pitchFamily="34" charset="0"/>
              <a:buChar char="•"/>
            </a:pPr>
            <a:r>
              <a:rPr lang="en-US" sz="2000" b="1" dirty="0"/>
              <a:t>Forensic capabilities for investigating security breaches or other incidents:</a:t>
            </a:r>
            <a:r>
              <a:rPr lang="en-US" sz="2000" dirty="0"/>
              <a:t> Audit trails provide a complete record of system activity that can be used to investigate security incidents or other types of incidents.</a:t>
            </a:r>
          </a:p>
          <a:p>
            <a:pPr marL="342900" indent="-342900">
              <a:buFont typeface="Arial" panose="020B0604020202020204" pitchFamily="34" charset="0"/>
              <a:buChar char="•"/>
            </a:pPr>
            <a:r>
              <a:rPr lang="en-US" sz="2000" b="1" dirty="0"/>
              <a:t>Improved operational efficiency by identifying areas for process improvements:</a:t>
            </a:r>
            <a:r>
              <a:rPr lang="en-US" sz="2000" dirty="0"/>
              <a:t> Audit trails can be used to identify areas for process improvements, helping businesses to operate more efficiently.</a:t>
            </a:r>
          </a:p>
          <a:p>
            <a:pPr marL="342900" indent="-342900">
              <a:buFont typeface="Arial" panose="020B0604020202020204" pitchFamily="34" charset="0"/>
              <a:buChar char="•"/>
            </a:pPr>
            <a:r>
              <a:rPr lang="en-US" sz="2000" b="1" dirty="0"/>
              <a:t>Increased accountability for users and administrators: </a:t>
            </a:r>
            <a:r>
              <a:rPr lang="en-US" sz="2000" b="0" i="0" dirty="0">
                <a:effectLst/>
              </a:rPr>
              <a:t>Audit trails provide a clear record of user and administrator activity, increasing accountability and helping to prevent fraud.</a:t>
            </a:r>
            <a:endParaRPr lang="en-IN" sz="2000" b="1" dirty="0"/>
          </a:p>
        </p:txBody>
      </p:sp>
    </p:spTree>
    <p:extLst>
      <p:ext uri="{BB962C8B-B14F-4D97-AF65-F5344CB8AC3E}">
        <p14:creationId xmlns:p14="http://schemas.microsoft.com/office/powerpoint/2010/main" val="2454538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D56A30-059B-363C-B387-7FEAA390DD7C}"/>
              </a:ext>
            </a:extLst>
          </p:cNvPr>
          <p:cNvSpPr txBox="1"/>
          <p:nvPr/>
        </p:nvSpPr>
        <p:spPr>
          <a:xfrm>
            <a:off x="1043608" y="651316"/>
            <a:ext cx="10104783" cy="5555367"/>
          </a:xfrm>
          <a:prstGeom prst="rect">
            <a:avLst/>
          </a:prstGeom>
          <a:noFill/>
        </p:spPr>
        <p:txBody>
          <a:bodyPr wrap="square" rtlCol="0">
            <a:spAutoFit/>
          </a:bodyPr>
          <a:lstStyle/>
          <a:p>
            <a:r>
              <a:rPr lang="en-IN" sz="2500" b="1" dirty="0"/>
              <a:t>Auditor’s Responsibility :</a:t>
            </a:r>
            <a:endParaRPr lang="en-IN" sz="2200" dirty="0"/>
          </a:p>
          <a:p>
            <a:r>
              <a:rPr lang="en-IN" sz="2200" dirty="0"/>
              <a:t>The auditor is under the obligation to report on the following aspects in relation to books of accounts:</a:t>
            </a:r>
          </a:p>
          <a:p>
            <a:endParaRPr lang="en-IN" sz="2200" dirty="0"/>
          </a:p>
          <a:p>
            <a:pPr marL="342900" indent="-342900">
              <a:buFont typeface="Arial" panose="020B0604020202020204" pitchFamily="34" charset="0"/>
              <a:buChar char="•"/>
            </a:pPr>
            <a:r>
              <a:rPr lang="en-IN" sz="2200" dirty="0"/>
              <a:t>Whether in his opinion proper books of accounts have been kept by the company so far as appears from the examination [Sec. 143(3)(b)].(General)</a:t>
            </a:r>
          </a:p>
          <a:p>
            <a:endParaRPr lang="en-IN" sz="2200" dirty="0"/>
          </a:p>
          <a:p>
            <a:pPr marL="342900" indent="-342900">
              <a:buFont typeface="Arial" panose="020B0604020202020204" pitchFamily="34" charset="0"/>
              <a:buChar char="•"/>
            </a:pPr>
            <a:r>
              <a:rPr lang="en-IN" sz="2200" dirty="0"/>
              <a:t>Opinion on whether company’s financial statements are in agreement with the books of accounts [Sec. 143(3)(d)].(General)</a:t>
            </a:r>
          </a:p>
          <a:p>
            <a:endParaRPr lang="en-IN" sz="2200" dirty="0"/>
          </a:p>
          <a:p>
            <a:pPr marL="342900" indent="-342900">
              <a:buFont typeface="Arial" panose="020B0604020202020204" pitchFamily="34" charset="0"/>
              <a:buChar char="•"/>
            </a:pPr>
            <a:r>
              <a:rPr lang="en-IN" sz="2200" dirty="0"/>
              <a:t>Report of the observation for the financial transactions having adverse effect on the functioning of the company [Sec. 143(3)(f)]. (Only in case of adverse comment)</a:t>
            </a:r>
          </a:p>
          <a:p>
            <a:pPr marL="342900" indent="-342900">
              <a:buFont typeface="Arial" panose="020B0604020202020204" pitchFamily="34" charset="0"/>
              <a:buChar char="•"/>
            </a:pPr>
            <a:endParaRPr lang="en-IN" sz="2200" dirty="0"/>
          </a:p>
          <a:p>
            <a:pPr marL="342900" indent="-342900">
              <a:buFont typeface="Arial" panose="020B0604020202020204" pitchFamily="34" charset="0"/>
              <a:buChar char="•"/>
            </a:pPr>
            <a:r>
              <a:rPr lang="en-IN" sz="2200" dirty="0"/>
              <a:t>Qualification, reservation or adverse remark in relation to maintenance of books of accounts [Sec. 143(3)(h)].</a:t>
            </a:r>
          </a:p>
          <a:p>
            <a:pPr marL="342900" indent="-342900">
              <a:buFont typeface="Arial" panose="020B0604020202020204" pitchFamily="34" charset="0"/>
              <a:buChar char="•"/>
            </a:pPr>
            <a:endParaRPr lang="en-IN" sz="2200" dirty="0"/>
          </a:p>
        </p:txBody>
      </p:sp>
    </p:spTree>
    <p:extLst>
      <p:ext uri="{BB962C8B-B14F-4D97-AF65-F5344CB8AC3E}">
        <p14:creationId xmlns:p14="http://schemas.microsoft.com/office/powerpoint/2010/main" val="1475322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B79019-F919-2D5A-4AA8-66A0289ABDC0}"/>
              </a:ext>
            </a:extLst>
          </p:cNvPr>
          <p:cNvSpPr txBox="1"/>
          <p:nvPr/>
        </p:nvSpPr>
        <p:spPr>
          <a:xfrm>
            <a:off x="762000" y="682487"/>
            <a:ext cx="10668000" cy="4093428"/>
          </a:xfrm>
          <a:prstGeom prst="rect">
            <a:avLst/>
          </a:prstGeom>
          <a:noFill/>
        </p:spPr>
        <p:txBody>
          <a:bodyPr wrap="square" rtlCol="0">
            <a:spAutoFit/>
          </a:bodyPr>
          <a:lstStyle/>
          <a:p>
            <a:pPr marL="285750" indent="-285750">
              <a:buFont typeface="Arial" panose="020B0604020202020204" pitchFamily="34" charset="0"/>
              <a:buChar char="•"/>
            </a:pPr>
            <a:endParaRPr lang="en-US" dirty="0"/>
          </a:p>
          <a:p>
            <a:r>
              <a:rPr lang="en-US" sz="2200" b="1" u="sng" dirty="0"/>
              <a:t>The Companies (Audit and Auditors) Rules, 2014 Rule 11(g) – Other Matters to be included in the Audit Report</a:t>
            </a:r>
          </a:p>
          <a:p>
            <a:endParaRPr lang="en-US" sz="2200" b="1" u="sng" dirty="0"/>
          </a:p>
          <a:p>
            <a:pPr marL="342900" indent="-342900">
              <a:buFont typeface="Arial" panose="020B0604020202020204" pitchFamily="34" charset="0"/>
              <a:buChar char="•"/>
            </a:pPr>
            <a:r>
              <a:rPr lang="en-US" sz="2200" dirty="0">
                <a:ea typeface="Calibri" panose="020F0502020204030204" pitchFamily="34" charset="0"/>
                <a:cs typeface="Calibri" panose="020F0502020204030204" pitchFamily="34" charset="0"/>
              </a:rPr>
              <a:t>[Whether the company, in respect of financial years commencing on or after the 1st April, 2022,] has used such accounting software for maintaining its books of account</a:t>
            </a:r>
          </a:p>
          <a:p>
            <a:pPr marL="342900" indent="-342900">
              <a:buFont typeface="Arial" panose="020B0604020202020204" pitchFamily="34" charset="0"/>
              <a:buChar char="•"/>
            </a:pPr>
            <a:r>
              <a:rPr lang="en-US" sz="2200" dirty="0">
                <a:ea typeface="Calibri" panose="020F0502020204030204" pitchFamily="34" charset="0"/>
                <a:cs typeface="Calibri" panose="020F0502020204030204" pitchFamily="34" charset="0"/>
              </a:rPr>
              <a:t>which has a feature of recording audit trail (edit log) facility and </a:t>
            </a:r>
          </a:p>
          <a:p>
            <a:pPr marL="342900" indent="-342900">
              <a:buFont typeface="Arial" panose="020B0604020202020204" pitchFamily="34" charset="0"/>
              <a:buChar char="•"/>
            </a:pPr>
            <a:r>
              <a:rPr lang="en-US" sz="2200" dirty="0">
                <a:ea typeface="Calibri" panose="020F0502020204030204" pitchFamily="34" charset="0"/>
                <a:cs typeface="Calibri" panose="020F0502020204030204" pitchFamily="34" charset="0"/>
              </a:rPr>
              <a:t>the same has been operated throughout the year for all transactions recorded in the software and </a:t>
            </a:r>
          </a:p>
          <a:p>
            <a:pPr marL="342900" indent="-342900">
              <a:buFont typeface="Arial" panose="020B0604020202020204" pitchFamily="34" charset="0"/>
              <a:buChar char="•"/>
            </a:pPr>
            <a:r>
              <a:rPr lang="en-US" sz="2200" dirty="0">
                <a:ea typeface="Calibri" panose="020F0502020204030204" pitchFamily="34" charset="0"/>
                <a:cs typeface="Calibri" panose="020F0502020204030204" pitchFamily="34" charset="0"/>
              </a:rPr>
              <a:t>the audit trail feature has not been tampered with and </a:t>
            </a:r>
          </a:p>
          <a:p>
            <a:pPr marL="342900" indent="-342900">
              <a:buFont typeface="Arial" panose="020B0604020202020204" pitchFamily="34" charset="0"/>
              <a:buChar char="•"/>
            </a:pPr>
            <a:r>
              <a:rPr lang="en-US" sz="2200" dirty="0">
                <a:ea typeface="Calibri" panose="020F0502020204030204" pitchFamily="34" charset="0"/>
                <a:cs typeface="Calibri" panose="020F0502020204030204" pitchFamily="34" charset="0"/>
              </a:rPr>
              <a:t>the audit trail has been preserved by the company as per the statutory requirements for record retention</a:t>
            </a:r>
            <a:endParaRPr lang="en-IN" sz="22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2009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5872" y="929815"/>
            <a:ext cx="10080255" cy="499836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500" b="1" dirty="0"/>
              <a:t>Audit Approach:</a:t>
            </a:r>
            <a:r>
              <a:rPr lang="en-US" dirty="0"/>
              <a:t> </a:t>
            </a:r>
            <a:endParaRPr lang="en-IN" dirty="0"/>
          </a:p>
          <a:p>
            <a:pPr marL="342900" indent="-342900" algn="just">
              <a:buAutoNum type="arabicPeriod"/>
            </a:pPr>
            <a:r>
              <a:rPr lang="en-US" sz="2000" dirty="0"/>
              <a:t>Identify the records and transactions that constitute books of accounts u/s 2(13)</a:t>
            </a:r>
          </a:p>
          <a:p>
            <a:pPr marL="342900" indent="-342900" algn="just">
              <a:buAutoNum type="arabicPeriod"/>
            </a:pPr>
            <a:r>
              <a:rPr lang="en-US" sz="2000" dirty="0"/>
              <a:t>Identify the software- IT environment including applications, web portal, data base, interface, data warehouse, data lakes, cloud infrastructure or other component </a:t>
            </a:r>
            <a:r>
              <a:rPr lang="en-US" sz="2000" b="1" u="sng" dirty="0"/>
              <a:t>used for processing and storing data </a:t>
            </a:r>
          </a:p>
          <a:p>
            <a:pPr marL="342900" indent="-342900" algn="just">
              <a:buAutoNum type="arabicPeriod"/>
            </a:pPr>
            <a:r>
              <a:rPr lang="en-US" sz="2000" dirty="0"/>
              <a:t>Ensure such software have the audit trail feature</a:t>
            </a:r>
          </a:p>
          <a:p>
            <a:pPr marL="342900" indent="-342900" algn="just">
              <a:buAutoNum type="arabicPeriod"/>
            </a:pPr>
            <a:r>
              <a:rPr lang="en-US" sz="2000" b="1" u="sng" dirty="0"/>
              <a:t>Ensure that such audit trail capture the changes to each and every transaction-</a:t>
            </a:r>
          </a:p>
          <a:p>
            <a:pPr marL="342900" indent="17463" algn="just">
              <a:buFont typeface="Arial" panose="020B0604020202020204" pitchFamily="34" charset="0"/>
              <a:buChar char="•"/>
            </a:pPr>
            <a:r>
              <a:rPr lang="en-US" sz="2000" b="1" dirty="0"/>
              <a:t> </a:t>
            </a:r>
            <a:r>
              <a:rPr lang="en-US" sz="2000" b="1" u="sng" dirty="0"/>
              <a:t>When</a:t>
            </a:r>
          </a:p>
          <a:p>
            <a:pPr marL="342900" indent="17463" algn="just">
              <a:buFont typeface="Arial" panose="020B0604020202020204" pitchFamily="34" charset="0"/>
              <a:buChar char="•"/>
            </a:pPr>
            <a:r>
              <a:rPr lang="en-US" sz="2000" b="1" dirty="0"/>
              <a:t> </a:t>
            </a:r>
            <a:r>
              <a:rPr lang="en-US" sz="2000" b="1" u="sng" dirty="0"/>
              <a:t>Who</a:t>
            </a:r>
          </a:p>
          <a:p>
            <a:pPr marL="342900" indent="17463" algn="just">
              <a:buFont typeface="Arial" panose="020B0604020202020204" pitchFamily="34" charset="0"/>
              <a:buChar char="•"/>
            </a:pPr>
            <a:r>
              <a:rPr lang="en-US" sz="2000" b="1" dirty="0"/>
              <a:t> </a:t>
            </a:r>
            <a:r>
              <a:rPr lang="en-US" sz="2000" b="1" u="sng" dirty="0"/>
              <a:t>What</a:t>
            </a:r>
          </a:p>
          <a:p>
            <a:pPr algn="just"/>
            <a:r>
              <a:rPr lang="en-US" sz="2000" b="1" dirty="0"/>
              <a:t>5. Ensure that the audit trail feature always enabled</a:t>
            </a:r>
          </a:p>
          <a:p>
            <a:pPr algn="just"/>
            <a:r>
              <a:rPr lang="en-US" sz="2000" b="1" dirty="0"/>
              <a:t>6. Ensure that the Audit trail is enabled at the data base level</a:t>
            </a:r>
          </a:p>
          <a:p>
            <a:pPr algn="just"/>
            <a:r>
              <a:rPr lang="en-US" sz="2000" b="1" dirty="0"/>
              <a:t>7. Ensure that the audit trail is appropriately protected from any modification</a:t>
            </a:r>
          </a:p>
          <a:p>
            <a:pPr algn="just"/>
            <a:r>
              <a:rPr lang="en-US" sz="2000" b="1" dirty="0"/>
              <a:t>8. Audit trail is retained as per statutory requirement</a:t>
            </a:r>
          </a:p>
          <a:p>
            <a:pPr marL="269875" indent="-269875" algn="just"/>
            <a:r>
              <a:rPr lang="en-US" sz="2000" b="1" dirty="0"/>
              <a:t>9. Ensure that the control over maintenance and monitoring of audit trail and its features are designed effectively through out the period of reporting.</a:t>
            </a:r>
            <a:endParaRPr lang="en-IN" sz="2000" b="1" dirty="0"/>
          </a:p>
        </p:txBody>
      </p:sp>
    </p:spTree>
    <p:extLst>
      <p:ext uri="{BB962C8B-B14F-4D97-AF65-F5344CB8AC3E}">
        <p14:creationId xmlns:p14="http://schemas.microsoft.com/office/powerpoint/2010/main" val="1958588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B2C404-FA05-13B3-D515-52374AE10C82}"/>
              </a:ext>
            </a:extLst>
          </p:cNvPr>
          <p:cNvSpPr txBox="1"/>
          <p:nvPr/>
        </p:nvSpPr>
        <p:spPr>
          <a:xfrm>
            <a:off x="1189382" y="2128644"/>
            <a:ext cx="9813235" cy="2600712"/>
          </a:xfrm>
          <a:prstGeom prst="rect">
            <a:avLst/>
          </a:prstGeom>
          <a:noFill/>
        </p:spPr>
        <p:txBody>
          <a:bodyPr wrap="square" rtlCol="0">
            <a:spAutoFit/>
          </a:bodyPr>
          <a:lstStyle/>
          <a:p>
            <a:pPr algn="just"/>
            <a:r>
              <a:rPr lang="en-US" sz="2500" b="1" u="sng" dirty="0"/>
              <a:t>Performance of the Audit procedure:</a:t>
            </a:r>
          </a:p>
          <a:p>
            <a:pPr algn="just"/>
            <a:r>
              <a:rPr lang="en-US" sz="2000" b="1" dirty="0"/>
              <a:t>1. Assess management identification of records and transactions where audit trails need to be captured</a:t>
            </a:r>
          </a:p>
          <a:p>
            <a:pPr algn="just"/>
            <a:r>
              <a:rPr lang="en-US" sz="2000" b="1" dirty="0"/>
              <a:t>2.Eveluation of management approach for identification of accounting software.</a:t>
            </a:r>
          </a:p>
          <a:p>
            <a:pPr algn="just"/>
            <a:r>
              <a:rPr lang="en-US" sz="2000" b="1" dirty="0"/>
              <a:t>3. Enquiry from the management on how they evaluated changes that are required for maintenance of audit trail </a:t>
            </a:r>
          </a:p>
          <a:p>
            <a:pPr algn="just"/>
            <a:r>
              <a:rPr lang="en-US" sz="2000" b="1" dirty="0"/>
              <a:t>Consider the involvement of specialist/ expert</a:t>
            </a:r>
          </a:p>
          <a:p>
            <a:endParaRPr lang="en-IN" dirty="0"/>
          </a:p>
        </p:txBody>
      </p:sp>
    </p:spTree>
    <p:extLst>
      <p:ext uri="{BB962C8B-B14F-4D97-AF65-F5344CB8AC3E}">
        <p14:creationId xmlns:p14="http://schemas.microsoft.com/office/powerpoint/2010/main" val="680904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8119" y="1061113"/>
            <a:ext cx="9075762" cy="47357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1" dirty="0"/>
              <a:t>Out come of the enquiry and audit procedure:</a:t>
            </a:r>
          </a:p>
          <a:p>
            <a:pPr marL="342900" indent="-342900" algn="just">
              <a:buAutoNum type="arabicPeriod"/>
            </a:pPr>
            <a:r>
              <a:rPr lang="en-US" sz="2200" dirty="0"/>
              <a:t>Management maintain adequate audit trail as required by law-  compliance</a:t>
            </a:r>
          </a:p>
          <a:p>
            <a:pPr algn="just"/>
            <a:r>
              <a:rPr lang="en-US" sz="2200" dirty="0"/>
              <a:t>2. Management may not have identified all records/ transactions for which audit trail should be maintained- Modified and adverse reporting</a:t>
            </a:r>
          </a:p>
          <a:p>
            <a:pPr algn="just"/>
            <a:r>
              <a:rPr lang="en-US" sz="2200" dirty="0"/>
              <a:t>3. Accounting software does not have the feature to maintain the audit trail or it was not enabled- Modified and adverse reporting</a:t>
            </a:r>
            <a:r>
              <a:rPr lang="en-US" dirty="0"/>
              <a:t>  </a:t>
            </a:r>
          </a:p>
          <a:p>
            <a:pPr algn="ctr"/>
            <a:r>
              <a:rPr lang="en-US" dirty="0"/>
              <a:t> </a:t>
            </a:r>
            <a:endParaRPr lang="en-IN" dirty="0"/>
          </a:p>
        </p:txBody>
      </p:sp>
    </p:spTree>
    <p:extLst>
      <p:ext uri="{BB962C8B-B14F-4D97-AF65-F5344CB8AC3E}">
        <p14:creationId xmlns:p14="http://schemas.microsoft.com/office/powerpoint/2010/main" val="3695528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1696" y="908416"/>
            <a:ext cx="10568608" cy="504116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500" b="1" dirty="0"/>
              <a:t>Illustration of unmodified reporting:</a:t>
            </a:r>
          </a:p>
          <a:p>
            <a:pPr algn="just"/>
            <a:r>
              <a:rPr lang="en-US" sz="2000" dirty="0"/>
              <a:t>“based on our examination which includes test checks, the company has </a:t>
            </a:r>
            <a:r>
              <a:rPr lang="en-US" sz="2000" b="1" dirty="0"/>
              <a:t>used an accounting software</a:t>
            </a:r>
            <a:r>
              <a:rPr lang="en-US" sz="2000" dirty="0"/>
              <a:t> for marinating its books of accounts </a:t>
            </a:r>
            <a:r>
              <a:rPr lang="en-US" sz="2000" b="1" dirty="0"/>
              <a:t>which has a feature </a:t>
            </a:r>
            <a:r>
              <a:rPr lang="en-US" sz="2000" dirty="0"/>
              <a:t>of recording audit trail (edit log facility) and same has been </a:t>
            </a:r>
            <a:r>
              <a:rPr lang="en-US" sz="2000" b="1" dirty="0"/>
              <a:t>operated throughout the year </a:t>
            </a:r>
            <a:r>
              <a:rPr lang="en-US" sz="2000" dirty="0"/>
              <a:t>for all relevant transactions recorded in software. Further, during the closure of our audit we did not come across the instances of audit trail </a:t>
            </a:r>
            <a:r>
              <a:rPr lang="en-US" sz="2000" b="1" dirty="0"/>
              <a:t>feature tempered with</a:t>
            </a:r>
            <a:r>
              <a:rPr lang="en-US" sz="2000" dirty="0"/>
              <a:t>.</a:t>
            </a:r>
          </a:p>
          <a:p>
            <a:pPr algn="just"/>
            <a:r>
              <a:rPr lang="en-US" sz="2000" dirty="0"/>
              <a:t>(additionally, the audit trail has been preserved as per statutory requirement for record retention-not applicable being first year).</a:t>
            </a:r>
          </a:p>
          <a:p>
            <a:pPr algn="ctr"/>
            <a:r>
              <a:rPr lang="en-US" sz="2500" b="1" dirty="0"/>
              <a:t>Illustration of Modified report:</a:t>
            </a:r>
          </a:p>
          <a:p>
            <a:pPr algn="just"/>
            <a:r>
              <a:rPr lang="en-US" sz="2000" dirty="0"/>
              <a:t>based on our examination which includes test checks, the company </a:t>
            </a:r>
            <a:r>
              <a:rPr lang="en-US" sz="2000" b="1" i="1" u="sng" dirty="0"/>
              <a:t>except for the instances below</a:t>
            </a:r>
            <a:r>
              <a:rPr lang="en-US" sz="2000" b="1" dirty="0"/>
              <a:t>,</a:t>
            </a:r>
            <a:r>
              <a:rPr lang="en-US" sz="2000" dirty="0"/>
              <a:t> has </a:t>
            </a:r>
            <a:r>
              <a:rPr lang="en-US" sz="2000" b="1" dirty="0"/>
              <a:t>used an accounting software</a:t>
            </a:r>
            <a:r>
              <a:rPr lang="en-US" sz="2000" dirty="0"/>
              <a:t> for marinating its books of accounts </a:t>
            </a:r>
            <a:r>
              <a:rPr lang="en-US" sz="2000" b="1" dirty="0"/>
              <a:t>which has a feature </a:t>
            </a:r>
            <a:r>
              <a:rPr lang="en-US" sz="2000" dirty="0"/>
              <a:t>of recording audit trail </a:t>
            </a:r>
            <a:r>
              <a:rPr lang="en-US" sz="2000" b="1" dirty="0"/>
              <a:t>:  </a:t>
            </a:r>
            <a:r>
              <a:rPr lang="en-US" sz="2000" dirty="0"/>
              <a:t> (edit log facility) and same has been </a:t>
            </a:r>
            <a:r>
              <a:rPr lang="en-US" sz="2000" b="1" dirty="0"/>
              <a:t>operated throughout the year </a:t>
            </a:r>
            <a:r>
              <a:rPr lang="en-US" sz="2000" dirty="0"/>
              <a:t>for all relevant transactions recorded in software. Further, during the closure of our audit we did not come across the instances of audit trail </a:t>
            </a:r>
            <a:r>
              <a:rPr lang="en-US" sz="2000" b="1" dirty="0"/>
              <a:t>feature tempered with</a:t>
            </a:r>
            <a:r>
              <a:rPr lang="en-US" sz="2000" dirty="0"/>
              <a:t>.</a:t>
            </a:r>
          </a:p>
          <a:p>
            <a:pPr algn="just"/>
            <a:endParaRPr lang="en-US" sz="2000" dirty="0"/>
          </a:p>
          <a:p>
            <a:pPr algn="just"/>
            <a:r>
              <a:rPr lang="en-US" sz="2000" dirty="0"/>
              <a:t>Also Refer the illustrations mention at page no. 13 to 16 of guidance note</a:t>
            </a:r>
            <a:r>
              <a:rPr lang="en-US" dirty="0"/>
              <a:t> </a:t>
            </a:r>
            <a:r>
              <a:rPr lang="en-US" b="1" dirty="0"/>
              <a:t> </a:t>
            </a:r>
            <a:endParaRPr lang="en-IN" b="1" dirty="0"/>
          </a:p>
        </p:txBody>
      </p:sp>
    </p:spTree>
    <p:extLst>
      <p:ext uri="{BB962C8B-B14F-4D97-AF65-F5344CB8AC3E}">
        <p14:creationId xmlns:p14="http://schemas.microsoft.com/office/powerpoint/2010/main" val="3660760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1574" y="861391"/>
            <a:ext cx="10528851" cy="513521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Fraud Scenario</a:t>
            </a:r>
          </a:p>
          <a:p>
            <a:pPr algn="just"/>
            <a:r>
              <a:rPr lang="en-US" sz="2000" dirty="0"/>
              <a:t>When some error or fraud could not be established due to lack of maintenance, availability of irretrievability of audit trail:</a:t>
            </a:r>
          </a:p>
          <a:p>
            <a:pPr algn="just"/>
            <a:r>
              <a:rPr lang="en-US" sz="2000" dirty="0"/>
              <a:t>Auditors judgment in respect of following aspects:</a:t>
            </a:r>
          </a:p>
          <a:p>
            <a:pPr algn="just"/>
            <a:r>
              <a:rPr lang="en-US" sz="2000" dirty="0"/>
              <a:t>1. The deficiency will result in a material misstatement  and </a:t>
            </a:r>
          </a:p>
          <a:p>
            <a:pPr algn="just"/>
            <a:r>
              <a:rPr lang="en-US" sz="2000" dirty="0"/>
              <a:t>2. The importance of such outcome</a:t>
            </a:r>
          </a:p>
          <a:p>
            <a:pPr algn="just"/>
            <a:r>
              <a:rPr lang="en-US" sz="2000" dirty="0"/>
              <a:t>Accordingly reporting is required in terms of rule 11(g) and 143(12)</a:t>
            </a:r>
          </a:p>
          <a:p>
            <a:pPr algn="ctr"/>
            <a:endParaRPr lang="en-US" dirty="0"/>
          </a:p>
          <a:p>
            <a:pPr algn="just"/>
            <a:r>
              <a:rPr lang="en-US" sz="2000" b="1" dirty="0"/>
              <a:t>Reporting under rule 11(g) v/s Reporting under Audit of internal Financial Control over Financial Reporting (IFC of FR)</a:t>
            </a:r>
            <a:r>
              <a:rPr lang="en-US" sz="2000" dirty="0"/>
              <a:t>:</a:t>
            </a:r>
          </a:p>
          <a:p>
            <a:pPr algn="just"/>
            <a:r>
              <a:rPr lang="en-US" sz="2000" dirty="0"/>
              <a:t>Guidance note uses expression “audit trail” to describe the control activities in relation to policies procedure related to information processing system but des not entail any detailed audit procedure in respect of reporting against Rule 11(g)</a:t>
            </a:r>
          </a:p>
          <a:p>
            <a:pPr algn="just"/>
            <a:endParaRPr lang="en-US" sz="2000" dirty="0"/>
          </a:p>
          <a:p>
            <a:pPr algn="just"/>
            <a:r>
              <a:rPr lang="en-US" sz="2000" dirty="0"/>
              <a:t>In case o non maintenance of internal control of lack of deficiency the report of </a:t>
            </a:r>
            <a:r>
              <a:rPr lang="en-US" sz="2000" b="1" dirty="0"/>
              <a:t>(IFC of FR)</a:t>
            </a:r>
            <a:r>
              <a:rPr lang="en-US" sz="2000" dirty="0"/>
              <a:t> is required to be modified.</a:t>
            </a:r>
            <a:r>
              <a:rPr lang="en-US" dirty="0"/>
              <a:t> </a:t>
            </a:r>
            <a:endParaRPr lang="en-IN" dirty="0"/>
          </a:p>
        </p:txBody>
      </p:sp>
    </p:spTree>
    <p:extLst>
      <p:ext uri="{BB962C8B-B14F-4D97-AF65-F5344CB8AC3E}">
        <p14:creationId xmlns:p14="http://schemas.microsoft.com/office/powerpoint/2010/main" val="847620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8937" y="655340"/>
            <a:ext cx="9294125" cy="554732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500" b="1" dirty="0"/>
              <a:t>Management representation</a:t>
            </a:r>
            <a:r>
              <a:rPr lang="en-US" dirty="0"/>
              <a:t>:</a:t>
            </a:r>
          </a:p>
          <a:p>
            <a:pPr marL="285750" indent="-285750" algn="just">
              <a:buFont typeface="Arial" panose="020B0604020202020204" pitchFamily="34" charset="0"/>
              <a:buChar char="•"/>
            </a:pPr>
            <a:r>
              <a:rPr lang="en-US" sz="2200" dirty="0"/>
              <a:t>Acknowledging the management responsibility for establishing and maintenance of adequate control for identifying, controlling and monitoring the audit trail.</a:t>
            </a:r>
          </a:p>
          <a:p>
            <a:pPr algn="just"/>
            <a:endParaRPr lang="en-US" sz="2200" dirty="0"/>
          </a:p>
          <a:p>
            <a:pPr marL="285750" indent="-285750" algn="just">
              <a:buFont typeface="Arial" panose="020B0604020202020204" pitchFamily="34" charset="0"/>
              <a:buChar char="•"/>
            </a:pPr>
            <a:r>
              <a:rPr lang="en-US" sz="2200" dirty="0"/>
              <a:t>Performance  and evaluation for adequacy and effectiveness of procedure for compliance of audit trail</a:t>
            </a:r>
          </a:p>
          <a:p>
            <a:pPr marL="285750" indent="-285750" algn="just">
              <a:buFont typeface="Arial" panose="020B0604020202020204" pitchFamily="34" charset="0"/>
              <a:buChar char="•"/>
            </a:pPr>
            <a:r>
              <a:rPr lang="en-US" sz="2200" dirty="0"/>
              <a:t>Outcome of such performance and evaluation about the adequacy and effectiveness of the procedure.</a:t>
            </a:r>
          </a:p>
          <a:p>
            <a:pPr marL="285750" indent="-285750" algn="just">
              <a:buFont typeface="Arial" panose="020B0604020202020204" pitchFamily="34" charset="0"/>
              <a:buChar char="•"/>
            </a:pPr>
            <a:r>
              <a:rPr lang="en-US" sz="2200" dirty="0"/>
              <a:t>Disclosure of deficiencies in design or operation of control maintained for audit trail.</a:t>
            </a:r>
          </a:p>
          <a:p>
            <a:pPr marL="285750" indent="-285750" algn="just">
              <a:buFont typeface="Arial" panose="020B0604020202020204" pitchFamily="34" charset="0"/>
              <a:buChar char="•"/>
            </a:pPr>
            <a:r>
              <a:rPr lang="en-US" sz="2200" dirty="0"/>
              <a:t>Identification of Fraud </a:t>
            </a:r>
          </a:p>
          <a:p>
            <a:pPr marL="285750" indent="-285750" algn="just">
              <a:buFont typeface="Arial" panose="020B0604020202020204" pitchFamily="34" charset="0"/>
              <a:buChar char="•"/>
            </a:pPr>
            <a:r>
              <a:rPr lang="en-US" sz="2200" dirty="0"/>
              <a:t>Resolution of deficiencies</a:t>
            </a:r>
          </a:p>
          <a:p>
            <a:pPr marL="285750" indent="-285750" algn="ctr">
              <a:buFont typeface="Arial" panose="020B0604020202020204" pitchFamily="34" charset="0"/>
              <a:buChar char="•"/>
            </a:pPr>
            <a:endParaRPr lang="en-US" sz="2200" dirty="0"/>
          </a:p>
          <a:p>
            <a:pPr algn="ctr"/>
            <a:r>
              <a:rPr lang="en-US" sz="2200" dirty="0"/>
              <a:t>(</a:t>
            </a:r>
            <a:r>
              <a:rPr lang="en-US" sz="2200" b="1" dirty="0"/>
              <a:t>Detailed format at appendix-II at page 23-26 of guidance note</a:t>
            </a:r>
            <a:r>
              <a:rPr lang="en-US" sz="2200" dirty="0"/>
              <a:t>)</a:t>
            </a:r>
            <a:endParaRPr lang="en-IN" dirty="0"/>
          </a:p>
        </p:txBody>
      </p:sp>
    </p:spTree>
    <p:extLst>
      <p:ext uri="{BB962C8B-B14F-4D97-AF65-F5344CB8AC3E}">
        <p14:creationId xmlns:p14="http://schemas.microsoft.com/office/powerpoint/2010/main" val="1532545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9549" y="1620672"/>
            <a:ext cx="9152901" cy="361665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1" dirty="0"/>
              <a:t>Audit Documentation:</a:t>
            </a:r>
          </a:p>
          <a:p>
            <a:pPr algn="just"/>
            <a:r>
              <a:rPr lang="en-US" sz="2200" dirty="0"/>
              <a:t>- Planning and performance of audit in accordance with implementation  guide</a:t>
            </a:r>
          </a:p>
          <a:p>
            <a:pPr algn="just"/>
            <a:r>
              <a:rPr lang="en-US" sz="2200" dirty="0"/>
              <a:t>- Sufficient and appropriate records:</a:t>
            </a:r>
          </a:p>
          <a:p>
            <a:pPr algn="ctr"/>
            <a:endParaRPr lang="en-US" dirty="0"/>
          </a:p>
          <a:p>
            <a:pPr algn="ctr"/>
            <a:endParaRPr lang="en-US" dirty="0"/>
          </a:p>
        </p:txBody>
      </p:sp>
    </p:spTree>
    <p:extLst>
      <p:ext uri="{BB962C8B-B14F-4D97-AF65-F5344CB8AC3E}">
        <p14:creationId xmlns:p14="http://schemas.microsoft.com/office/powerpoint/2010/main" val="2924379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40758" y="1641143"/>
            <a:ext cx="7110483" cy="357571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500" dirty="0"/>
              <a:t>FAQ- guidance note </a:t>
            </a:r>
            <a:endParaRPr lang="en-IN" sz="2500" dirty="0"/>
          </a:p>
        </p:txBody>
      </p:sp>
    </p:spTree>
    <p:extLst>
      <p:ext uri="{BB962C8B-B14F-4D97-AF65-F5344CB8AC3E}">
        <p14:creationId xmlns:p14="http://schemas.microsoft.com/office/powerpoint/2010/main" val="848498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6167" y="1989161"/>
            <a:ext cx="7219665" cy="287967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500" dirty="0"/>
              <a:t>Thanking You</a:t>
            </a:r>
            <a:endParaRPr lang="en-IN" sz="2500" dirty="0"/>
          </a:p>
        </p:txBody>
      </p:sp>
    </p:spTree>
    <p:extLst>
      <p:ext uri="{BB962C8B-B14F-4D97-AF65-F5344CB8AC3E}">
        <p14:creationId xmlns:p14="http://schemas.microsoft.com/office/powerpoint/2010/main" val="317961921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441</TotalTime>
  <Words>2614</Words>
  <Application>Microsoft Office PowerPoint</Application>
  <PresentationFormat>Widescreen</PresentationFormat>
  <Paragraphs>180</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Garamond</vt:lpstr>
      <vt:lpstr>Organic</vt:lpstr>
      <vt:lpstr>   Books of Accounts under Companies Act and Audit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Books of Accounts under Companies Act and Audit Trail</dc:title>
  <dc:creator>ADMIN</dc:creator>
  <cp:lastModifiedBy>Shravan Agarwal</cp:lastModifiedBy>
  <cp:revision>42</cp:revision>
  <dcterms:created xsi:type="dcterms:W3CDTF">2024-05-29T11:38:51Z</dcterms:created>
  <dcterms:modified xsi:type="dcterms:W3CDTF">2024-05-30T09:10:56Z</dcterms:modified>
</cp:coreProperties>
</file>