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2.xml" ContentType="application/inkml+xml"/>
  <Override PartName="/ppt/ink/ink3.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0"/>
  </p:notesMasterIdLst>
  <p:handoutMasterIdLst>
    <p:handoutMasterId r:id="rId101"/>
  </p:handoutMasterIdLst>
  <p:sldIdLst>
    <p:sldId id="256" r:id="rId2"/>
    <p:sldId id="405" r:id="rId3"/>
    <p:sldId id="384" r:id="rId4"/>
    <p:sldId id="272" r:id="rId5"/>
    <p:sldId id="273" r:id="rId6"/>
    <p:sldId id="385" r:id="rId7"/>
    <p:sldId id="274" r:id="rId8"/>
    <p:sldId id="386" r:id="rId9"/>
    <p:sldId id="276" r:id="rId10"/>
    <p:sldId id="387" r:id="rId11"/>
    <p:sldId id="277" r:id="rId12"/>
    <p:sldId id="278" r:id="rId13"/>
    <p:sldId id="279" r:id="rId14"/>
    <p:sldId id="389" r:id="rId15"/>
    <p:sldId id="281" r:id="rId16"/>
    <p:sldId id="282" r:id="rId17"/>
    <p:sldId id="283" r:id="rId18"/>
    <p:sldId id="284" r:id="rId19"/>
    <p:sldId id="286" r:id="rId20"/>
    <p:sldId id="290" r:id="rId21"/>
    <p:sldId id="291" r:id="rId22"/>
    <p:sldId id="295" r:id="rId23"/>
    <p:sldId id="296" r:id="rId24"/>
    <p:sldId id="297" r:id="rId25"/>
    <p:sldId id="298" r:id="rId26"/>
    <p:sldId id="299" r:id="rId27"/>
    <p:sldId id="300" r:id="rId28"/>
    <p:sldId id="301" r:id="rId29"/>
    <p:sldId id="305" r:id="rId30"/>
    <p:sldId id="304" r:id="rId31"/>
    <p:sldId id="307" r:id="rId32"/>
    <p:sldId id="309" r:id="rId33"/>
    <p:sldId id="310" r:id="rId34"/>
    <p:sldId id="311" r:id="rId35"/>
    <p:sldId id="312" r:id="rId36"/>
    <p:sldId id="313" r:id="rId37"/>
    <p:sldId id="392" r:id="rId38"/>
    <p:sldId id="393" r:id="rId39"/>
    <p:sldId id="394" r:id="rId40"/>
    <p:sldId id="316" r:id="rId41"/>
    <p:sldId id="317" r:id="rId42"/>
    <p:sldId id="321" r:id="rId43"/>
    <p:sldId id="322" r:id="rId44"/>
    <p:sldId id="338" r:id="rId45"/>
    <p:sldId id="323" r:id="rId46"/>
    <p:sldId id="324" r:id="rId47"/>
    <p:sldId id="325" r:id="rId48"/>
    <p:sldId id="326" r:id="rId49"/>
    <p:sldId id="328" r:id="rId50"/>
    <p:sldId id="330" r:id="rId51"/>
    <p:sldId id="340" r:id="rId52"/>
    <p:sldId id="341" r:id="rId53"/>
    <p:sldId id="342" r:id="rId54"/>
    <p:sldId id="383" r:id="rId55"/>
    <p:sldId id="261" r:id="rId56"/>
    <p:sldId id="260" r:id="rId57"/>
    <p:sldId id="263" r:id="rId58"/>
    <p:sldId id="264" r:id="rId59"/>
    <p:sldId id="265" r:id="rId60"/>
    <p:sldId id="266" r:id="rId61"/>
    <p:sldId id="267" r:id="rId62"/>
    <p:sldId id="268" r:id="rId63"/>
    <p:sldId id="269" r:id="rId64"/>
    <p:sldId id="396" r:id="rId65"/>
    <p:sldId id="270" r:id="rId66"/>
    <p:sldId id="271" r:id="rId67"/>
    <p:sldId id="347" r:id="rId68"/>
    <p:sldId id="349" r:id="rId69"/>
    <p:sldId id="350" r:id="rId70"/>
    <p:sldId id="351" r:id="rId71"/>
    <p:sldId id="352" r:id="rId72"/>
    <p:sldId id="353" r:id="rId73"/>
    <p:sldId id="357" r:id="rId74"/>
    <p:sldId id="354" r:id="rId75"/>
    <p:sldId id="358" r:id="rId76"/>
    <p:sldId id="362" r:id="rId77"/>
    <p:sldId id="368" r:id="rId78"/>
    <p:sldId id="369" r:id="rId79"/>
    <p:sldId id="370" r:id="rId80"/>
    <p:sldId id="399" r:id="rId81"/>
    <p:sldId id="371" r:id="rId82"/>
    <p:sldId id="397" r:id="rId83"/>
    <p:sldId id="398" r:id="rId84"/>
    <p:sldId id="372" r:id="rId85"/>
    <p:sldId id="400" r:id="rId86"/>
    <p:sldId id="401" r:id="rId87"/>
    <p:sldId id="402" r:id="rId88"/>
    <p:sldId id="403" r:id="rId89"/>
    <p:sldId id="373" r:id="rId90"/>
    <p:sldId id="374" r:id="rId91"/>
    <p:sldId id="366" r:id="rId92"/>
    <p:sldId id="375" r:id="rId93"/>
    <p:sldId id="395" r:id="rId94"/>
    <p:sldId id="363" r:id="rId95"/>
    <p:sldId id="364" r:id="rId96"/>
    <p:sldId id="365" r:id="rId97"/>
    <p:sldId id="367" r:id="rId98"/>
    <p:sldId id="259" r:id="rId99"/>
  </p:sldIdLst>
  <p:sldSz cx="18288000" cy="10287000"/>
  <p:notesSz cx="6858000" cy="9144000"/>
  <p:embeddedFontLst>
    <p:embeddedFont>
      <p:font typeface="Bookman Old Style" panose="02050604050505020204" pitchFamily="18" charset="0"/>
      <p:regular r:id="rId102"/>
      <p:bold r:id="rId103"/>
      <p:italic r:id="rId104"/>
      <p:boldItalic r:id="rId105"/>
    </p:embeddedFont>
    <p:embeddedFont>
      <p:font typeface="Canva Sans" panose="020B0604020202020204" charset="0"/>
      <p:regular r:id="rId106"/>
    </p:embeddedFont>
    <p:embeddedFont>
      <p:font typeface="Century Gothic" panose="020B0502020202020204" pitchFamily="34" charset="0"/>
      <p:regular r:id="rId107"/>
      <p:bold r:id="rId108"/>
      <p:italic r:id="rId109"/>
      <p:boldItalic r:id="rId110"/>
    </p:embeddedFont>
    <p:embeddedFont>
      <p:font typeface="Gordita Bold" panose="020B0604020202020204" charset="0"/>
      <p:regular r:id="rId111"/>
    </p:embeddedFont>
    <p:embeddedFont>
      <p:font typeface="Montserrat" panose="00000500000000000000" pitchFamily="2" charset="0"/>
      <p:regular r:id="rId112"/>
      <p:bold r:id="rId113"/>
      <p:italic r:id="rId114"/>
      <p:boldItalic r:id="rId115"/>
    </p:embeddedFont>
    <p:embeddedFont>
      <p:font typeface="Montserrat Bold" panose="00000800000000000000" charset="0"/>
      <p:regular r:id="rId116"/>
    </p:embeddedFont>
    <p:embeddedFont>
      <p:font typeface="Montserrat Classic" panose="020B0604020202020204" charset="0"/>
      <p:regular r:id="rId117"/>
    </p:embeddedFont>
    <p:embeddedFont>
      <p:font typeface="Montserrat Extra-Bold" panose="020B0604020202020204" charset="0"/>
      <p:regular r:id="rId1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5" autoAdjust="0"/>
    <p:restoredTop sz="94182" autoAdjust="0"/>
  </p:normalViewPr>
  <p:slideViewPr>
    <p:cSldViewPr>
      <p:cViewPr varScale="1">
        <p:scale>
          <a:sx n="51" d="100"/>
          <a:sy n="51" d="100"/>
        </p:scale>
        <p:origin x="734" y="101"/>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16.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1.fntdata"/><Relationship Id="rId16" Type="http://schemas.openxmlformats.org/officeDocument/2006/relationships/slide" Target="slides/slide15.xml"/><Relationship Id="rId107" Type="http://schemas.openxmlformats.org/officeDocument/2006/relationships/font" Target="fonts/font6.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2.fntdata"/><Relationship Id="rId118" Type="http://schemas.openxmlformats.org/officeDocument/2006/relationships/font" Target="fonts/font17.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fntdata"/><Relationship Id="rId108" Type="http://schemas.openxmlformats.org/officeDocument/2006/relationships/font" Target="fonts/font7.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3.fntdata"/><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8.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3.fntdata"/><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9.fntdata"/><Relationship Id="rId115" Type="http://schemas.openxmlformats.org/officeDocument/2006/relationships/font" Target="fonts/font1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0.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405281-442E-42E6-AE98-D96D9D09F00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E2EE7DED-A307-4FC5-A1A0-F618B978601F}">
      <dgm:prSet phldrT="[Text]" custT="1">
        <dgm:style>
          <a:lnRef idx="1">
            <a:schemeClr val="dk1"/>
          </a:lnRef>
          <a:fillRef idx="2">
            <a:schemeClr val="dk1"/>
          </a:fillRef>
          <a:effectRef idx="1">
            <a:schemeClr val="dk1"/>
          </a:effectRef>
          <a:fontRef idx="minor">
            <a:schemeClr val="dk1"/>
          </a:fontRef>
        </dgm:style>
      </dgm:prSet>
      <dgm:spPr/>
      <dgm:t>
        <a:bodyPr/>
        <a:lstStyle/>
        <a:p>
          <a:r>
            <a:rPr lang="en-US" sz="2400" kern="1200" dirty="0">
              <a:solidFill>
                <a:schemeClr val="tx1"/>
              </a:solidFill>
              <a:latin typeface="Montserrat"/>
              <a:ea typeface="+mn-ea"/>
              <a:cs typeface="+mn-cs"/>
            </a:rPr>
            <a:t>Basic Concept of availing Income Tax exemption for Charitable Institutions(CI)</a:t>
          </a:r>
          <a:endParaRPr lang="en-US" sz="1974" kern="1200" dirty="0">
            <a:solidFill>
              <a:schemeClr val="tx1"/>
            </a:solidFill>
            <a:latin typeface="Montserrat"/>
            <a:ea typeface="+mn-ea"/>
            <a:cs typeface="+mn-cs"/>
          </a:endParaRPr>
        </a:p>
      </dgm:t>
    </dgm:pt>
    <dgm:pt modelId="{0F6E7DD8-65DC-4BCE-9B47-8526B74AAA95}" type="parTrans" cxnId="{8B529B86-2C53-4B17-8E73-896E46889E3B}">
      <dgm:prSet/>
      <dgm:spPr/>
      <dgm:t>
        <a:bodyPr/>
        <a:lstStyle/>
        <a:p>
          <a:endParaRPr lang="en-US"/>
        </a:p>
      </dgm:t>
    </dgm:pt>
    <dgm:pt modelId="{85242F3E-89E0-433C-BD48-DB5D4639811B}" type="sibTrans" cxnId="{8B529B86-2C53-4B17-8E73-896E46889E3B}">
      <dgm:prSet/>
      <dgm:spPr/>
      <dgm:t>
        <a:bodyPr/>
        <a:lstStyle/>
        <a:p>
          <a:endParaRPr lang="en-US"/>
        </a:p>
      </dgm:t>
    </dgm:pt>
    <dgm:pt modelId="{366361EB-CDEB-4D85-8A41-995D18717A50}">
      <dgm:prSet phldrT="[Text]" custT="1">
        <dgm:style>
          <a:lnRef idx="1">
            <a:schemeClr val="dk1"/>
          </a:lnRef>
          <a:fillRef idx="2">
            <a:schemeClr val="dk1"/>
          </a:fillRef>
          <a:effectRef idx="1">
            <a:schemeClr val="dk1"/>
          </a:effectRef>
          <a:fontRef idx="minor">
            <a:schemeClr val="dk1"/>
          </a:fontRef>
        </dgm:style>
      </dgm:prSet>
      <dgm:spPr/>
      <dgm:t>
        <a:bodyPr/>
        <a:lstStyle/>
        <a:p>
          <a:r>
            <a:rPr lang="en-US" sz="2400" kern="1200" dirty="0">
              <a:solidFill>
                <a:schemeClr val="tx1"/>
              </a:solidFill>
              <a:latin typeface="Montserrat"/>
              <a:ea typeface="+mn-ea"/>
              <a:cs typeface="+mn-cs"/>
            </a:rPr>
            <a:t>Registration  u/s</a:t>
          </a:r>
        </a:p>
        <a:p>
          <a:r>
            <a:rPr lang="en-US" sz="2400" kern="1200" dirty="0">
              <a:solidFill>
                <a:schemeClr val="tx1"/>
              </a:solidFill>
              <a:latin typeface="Montserrat"/>
              <a:ea typeface="+mn-ea"/>
              <a:cs typeface="+mn-cs"/>
            </a:rPr>
            <a:t>12AB or 10(23C)</a:t>
          </a:r>
        </a:p>
      </dgm:t>
    </dgm:pt>
    <dgm:pt modelId="{3720534D-7AB3-4F84-9BF0-E2F339DCA173}" type="parTrans" cxnId="{37DF3B5D-E70A-4FED-9ADC-78052FD7CB3B}">
      <dgm:prSet/>
      <dgm:spPr/>
      <dgm:t>
        <a:bodyPr/>
        <a:lstStyle/>
        <a:p>
          <a:endParaRPr lang="en-US"/>
        </a:p>
      </dgm:t>
    </dgm:pt>
    <dgm:pt modelId="{D5F1EB29-0401-4A05-9227-3219E8B84210}" type="sibTrans" cxnId="{37DF3B5D-E70A-4FED-9ADC-78052FD7CB3B}">
      <dgm:prSet/>
      <dgm:spPr/>
      <dgm:t>
        <a:bodyPr/>
        <a:lstStyle/>
        <a:p>
          <a:endParaRPr lang="en-US"/>
        </a:p>
      </dgm:t>
    </dgm:pt>
    <dgm:pt modelId="{F72E98F5-E3D3-409E-A1C0-105EC27A6C63}">
      <dgm:prSet phldrT="[Text]" custT="1">
        <dgm:style>
          <a:lnRef idx="1">
            <a:schemeClr val="dk1"/>
          </a:lnRef>
          <a:fillRef idx="2">
            <a:schemeClr val="dk1"/>
          </a:fillRef>
          <a:effectRef idx="1">
            <a:schemeClr val="dk1"/>
          </a:effectRef>
          <a:fontRef idx="minor">
            <a:schemeClr val="dk1"/>
          </a:fontRef>
        </dgm:style>
      </dgm:prSet>
      <dgm:spPr/>
      <dgm:t>
        <a:bodyPr/>
        <a:lstStyle/>
        <a:p>
          <a:r>
            <a:rPr lang="en-US" sz="2400" kern="1200" dirty="0">
              <a:solidFill>
                <a:schemeClr val="tx1"/>
              </a:solidFill>
              <a:latin typeface="Montserrat"/>
              <a:ea typeface="+mn-ea"/>
              <a:cs typeface="+mn-cs"/>
            </a:rPr>
            <a:t>If 85% of income  applied as Application of Income(AOI)</a:t>
          </a:r>
        </a:p>
        <a:p>
          <a:endParaRPr lang="en-US" sz="2400" kern="1200" dirty="0">
            <a:solidFill>
              <a:schemeClr val="tx1"/>
            </a:solidFill>
            <a:latin typeface="Montserrat"/>
            <a:ea typeface="+mn-ea"/>
            <a:cs typeface="+mn-cs"/>
          </a:endParaRPr>
        </a:p>
        <a:p>
          <a:r>
            <a:rPr lang="en-US" sz="2400" kern="1200" dirty="0">
              <a:solidFill>
                <a:schemeClr val="tx1"/>
              </a:solidFill>
              <a:latin typeface="Montserrat"/>
              <a:ea typeface="+mn-ea"/>
              <a:cs typeface="+mn-cs"/>
            </a:rPr>
            <a:t>AOI= Capital exp.+ Revenue exp.</a:t>
          </a:r>
        </a:p>
      </dgm:t>
    </dgm:pt>
    <dgm:pt modelId="{3CBEB687-6C13-48C9-9D8A-699ADAF59CF1}" type="parTrans" cxnId="{8BD87F75-BA62-4B73-A358-BB8CCB0958B7}">
      <dgm:prSet/>
      <dgm:spPr/>
      <dgm:t>
        <a:bodyPr/>
        <a:lstStyle/>
        <a:p>
          <a:endParaRPr lang="en-US"/>
        </a:p>
      </dgm:t>
    </dgm:pt>
    <dgm:pt modelId="{2A67913B-2B6B-46B2-AB71-DC054960A619}" type="sibTrans" cxnId="{8BD87F75-BA62-4B73-A358-BB8CCB0958B7}">
      <dgm:prSet/>
      <dgm:spPr/>
      <dgm:t>
        <a:bodyPr/>
        <a:lstStyle/>
        <a:p>
          <a:endParaRPr lang="en-US"/>
        </a:p>
      </dgm:t>
    </dgm:pt>
    <dgm:pt modelId="{9E739A26-6792-4EEC-B259-9C015485308E}">
      <dgm:prSet custT="1">
        <dgm:style>
          <a:lnRef idx="1">
            <a:schemeClr val="dk1"/>
          </a:lnRef>
          <a:fillRef idx="2">
            <a:schemeClr val="dk1"/>
          </a:fillRef>
          <a:effectRef idx="1">
            <a:schemeClr val="dk1"/>
          </a:effectRef>
          <a:fontRef idx="minor">
            <a:schemeClr val="dk1"/>
          </a:fontRef>
        </dgm:style>
      </dgm:prSet>
      <dgm:spPr/>
      <dgm:t>
        <a:bodyPr/>
        <a:lstStyle/>
        <a:p>
          <a:r>
            <a:rPr lang="en-US" sz="2400" kern="1200" dirty="0">
              <a:solidFill>
                <a:schemeClr val="tx1"/>
              </a:solidFill>
              <a:latin typeface="Montserrat"/>
              <a:ea typeface="+mn-ea"/>
              <a:cs typeface="+mn-cs"/>
            </a:rPr>
            <a:t>Income tax exemption-15% Blanket exemption will be allowed</a:t>
          </a:r>
        </a:p>
      </dgm:t>
    </dgm:pt>
    <dgm:pt modelId="{EF0013FE-1C9E-4481-9A09-FEC1A494CA31}" type="parTrans" cxnId="{64102836-EC5A-49AC-B397-B1ABAB78F488}">
      <dgm:prSet/>
      <dgm:spPr/>
      <dgm:t>
        <a:bodyPr/>
        <a:lstStyle/>
        <a:p>
          <a:endParaRPr lang="en-US"/>
        </a:p>
      </dgm:t>
    </dgm:pt>
    <dgm:pt modelId="{7E023DF0-B482-4FC9-AC2A-F9E2A8D3428C}" type="sibTrans" cxnId="{64102836-EC5A-49AC-B397-B1ABAB78F488}">
      <dgm:prSet/>
      <dgm:spPr/>
      <dgm:t>
        <a:bodyPr/>
        <a:lstStyle/>
        <a:p>
          <a:endParaRPr lang="en-US"/>
        </a:p>
      </dgm:t>
    </dgm:pt>
    <dgm:pt modelId="{A39D592C-5EDF-464E-9166-C96C29596EAE}" type="pres">
      <dgm:prSet presAssocID="{F6405281-442E-42E6-AE98-D96D9D09F00A}" presName="CompostProcess" presStyleCnt="0">
        <dgm:presLayoutVars>
          <dgm:dir/>
          <dgm:resizeHandles val="exact"/>
        </dgm:presLayoutVars>
      </dgm:prSet>
      <dgm:spPr/>
    </dgm:pt>
    <dgm:pt modelId="{FC213091-71D9-47DA-8036-5EDFBB4A2634}" type="pres">
      <dgm:prSet presAssocID="{F6405281-442E-42E6-AE98-D96D9D09F00A}" presName="arrow" presStyleLbl="bgShp" presStyleIdx="0" presStyleCnt="1" custFlipVert="0" custFlipHor="1" custScaleX="978" custScaleY="1114"/>
      <dgm:spPr/>
    </dgm:pt>
    <dgm:pt modelId="{5EC70620-01EB-49C4-9347-DC64AD12E2FB}" type="pres">
      <dgm:prSet presAssocID="{F6405281-442E-42E6-AE98-D96D9D09F00A}" presName="linearProcess" presStyleCnt="0"/>
      <dgm:spPr/>
    </dgm:pt>
    <dgm:pt modelId="{78B1C6C2-086B-419C-BAF3-B5E7AC64C0F9}" type="pres">
      <dgm:prSet presAssocID="{E2EE7DED-A307-4FC5-A1A0-F618B978601F}" presName="textNode" presStyleLbl="node1" presStyleIdx="0" presStyleCnt="4">
        <dgm:presLayoutVars>
          <dgm:bulletEnabled val="1"/>
        </dgm:presLayoutVars>
      </dgm:prSet>
      <dgm:spPr/>
    </dgm:pt>
    <dgm:pt modelId="{E1F0D0FB-C7BE-4421-B547-FB60FE605DE4}" type="pres">
      <dgm:prSet presAssocID="{85242F3E-89E0-433C-BD48-DB5D4639811B}" presName="sibTrans" presStyleCnt="0"/>
      <dgm:spPr/>
    </dgm:pt>
    <dgm:pt modelId="{A99CA76D-96E6-402F-A3B1-78FF4166CBEA}" type="pres">
      <dgm:prSet presAssocID="{366361EB-CDEB-4D85-8A41-995D18717A50}" presName="textNode" presStyleLbl="node1" presStyleIdx="1" presStyleCnt="4">
        <dgm:presLayoutVars>
          <dgm:bulletEnabled val="1"/>
        </dgm:presLayoutVars>
      </dgm:prSet>
      <dgm:spPr/>
    </dgm:pt>
    <dgm:pt modelId="{E9868C2F-9D4E-4ED4-9B00-B895A072121C}" type="pres">
      <dgm:prSet presAssocID="{D5F1EB29-0401-4A05-9227-3219E8B84210}" presName="sibTrans" presStyleCnt="0"/>
      <dgm:spPr/>
    </dgm:pt>
    <dgm:pt modelId="{24716A07-C97D-4D45-ABA4-58AE27DFC8D8}" type="pres">
      <dgm:prSet presAssocID="{F72E98F5-E3D3-409E-A1C0-105EC27A6C63}" presName="textNode" presStyleLbl="node1" presStyleIdx="2" presStyleCnt="4">
        <dgm:presLayoutVars>
          <dgm:bulletEnabled val="1"/>
        </dgm:presLayoutVars>
      </dgm:prSet>
      <dgm:spPr/>
    </dgm:pt>
    <dgm:pt modelId="{D19EF059-45BB-4CC0-95E4-6B42401DDDC8}" type="pres">
      <dgm:prSet presAssocID="{2A67913B-2B6B-46B2-AB71-DC054960A619}" presName="sibTrans" presStyleCnt="0"/>
      <dgm:spPr/>
    </dgm:pt>
    <dgm:pt modelId="{91F2BAC2-40A9-4D64-AE47-F3A21170B3AC}" type="pres">
      <dgm:prSet presAssocID="{9E739A26-6792-4EEC-B259-9C015485308E}" presName="textNode" presStyleLbl="node1" presStyleIdx="3" presStyleCnt="4" custLinFactNeighborX="49185" custLinFactNeighborY="-157">
        <dgm:presLayoutVars>
          <dgm:bulletEnabled val="1"/>
        </dgm:presLayoutVars>
      </dgm:prSet>
      <dgm:spPr/>
    </dgm:pt>
  </dgm:ptLst>
  <dgm:cxnLst>
    <dgm:cxn modelId="{64102836-EC5A-49AC-B397-B1ABAB78F488}" srcId="{F6405281-442E-42E6-AE98-D96D9D09F00A}" destId="{9E739A26-6792-4EEC-B259-9C015485308E}" srcOrd="3" destOrd="0" parTransId="{EF0013FE-1C9E-4481-9A09-FEC1A494CA31}" sibTransId="{7E023DF0-B482-4FC9-AC2A-F9E2A8D3428C}"/>
    <dgm:cxn modelId="{37DF3B5D-E70A-4FED-9ADC-78052FD7CB3B}" srcId="{F6405281-442E-42E6-AE98-D96D9D09F00A}" destId="{366361EB-CDEB-4D85-8A41-995D18717A50}" srcOrd="1" destOrd="0" parTransId="{3720534D-7AB3-4F84-9BF0-E2F339DCA173}" sibTransId="{D5F1EB29-0401-4A05-9227-3219E8B84210}"/>
    <dgm:cxn modelId="{8BD87F75-BA62-4B73-A358-BB8CCB0958B7}" srcId="{F6405281-442E-42E6-AE98-D96D9D09F00A}" destId="{F72E98F5-E3D3-409E-A1C0-105EC27A6C63}" srcOrd="2" destOrd="0" parTransId="{3CBEB687-6C13-48C9-9D8A-699ADAF59CF1}" sibTransId="{2A67913B-2B6B-46B2-AB71-DC054960A619}"/>
    <dgm:cxn modelId="{F8C98056-86A3-47B3-845D-C385E5040D28}" type="presOf" srcId="{9E739A26-6792-4EEC-B259-9C015485308E}" destId="{91F2BAC2-40A9-4D64-AE47-F3A21170B3AC}" srcOrd="0" destOrd="0" presId="urn:microsoft.com/office/officeart/2005/8/layout/hProcess9"/>
    <dgm:cxn modelId="{B047737A-A302-48FA-8CB4-7F69D0807671}" type="presOf" srcId="{E2EE7DED-A307-4FC5-A1A0-F618B978601F}" destId="{78B1C6C2-086B-419C-BAF3-B5E7AC64C0F9}" srcOrd="0" destOrd="0" presId="urn:microsoft.com/office/officeart/2005/8/layout/hProcess9"/>
    <dgm:cxn modelId="{8B529B86-2C53-4B17-8E73-896E46889E3B}" srcId="{F6405281-442E-42E6-AE98-D96D9D09F00A}" destId="{E2EE7DED-A307-4FC5-A1A0-F618B978601F}" srcOrd="0" destOrd="0" parTransId="{0F6E7DD8-65DC-4BCE-9B47-8526B74AAA95}" sibTransId="{85242F3E-89E0-433C-BD48-DB5D4639811B}"/>
    <dgm:cxn modelId="{C92AC69A-0474-4005-8CAC-7E4657A45294}" type="presOf" srcId="{366361EB-CDEB-4D85-8A41-995D18717A50}" destId="{A99CA76D-96E6-402F-A3B1-78FF4166CBEA}" srcOrd="0" destOrd="0" presId="urn:microsoft.com/office/officeart/2005/8/layout/hProcess9"/>
    <dgm:cxn modelId="{69FDC2E3-A894-4E01-A779-2752D48C115F}" type="presOf" srcId="{F72E98F5-E3D3-409E-A1C0-105EC27A6C63}" destId="{24716A07-C97D-4D45-ABA4-58AE27DFC8D8}" srcOrd="0" destOrd="0" presId="urn:microsoft.com/office/officeart/2005/8/layout/hProcess9"/>
    <dgm:cxn modelId="{8B118AFA-4CF4-4830-B455-BB938BC217C7}" type="presOf" srcId="{F6405281-442E-42E6-AE98-D96D9D09F00A}" destId="{A39D592C-5EDF-464E-9166-C96C29596EAE}" srcOrd="0" destOrd="0" presId="urn:microsoft.com/office/officeart/2005/8/layout/hProcess9"/>
    <dgm:cxn modelId="{3B2DC64C-DAEF-41A5-82B0-01F913F8006E}" type="presParOf" srcId="{A39D592C-5EDF-464E-9166-C96C29596EAE}" destId="{FC213091-71D9-47DA-8036-5EDFBB4A2634}" srcOrd="0" destOrd="0" presId="urn:microsoft.com/office/officeart/2005/8/layout/hProcess9"/>
    <dgm:cxn modelId="{2D80DF26-B712-43D3-862E-068A6EBDC972}" type="presParOf" srcId="{A39D592C-5EDF-464E-9166-C96C29596EAE}" destId="{5EC70620-01EB-49C4-9347-DC64AD12E2FB}" srcOrd="1" destOrd="0" presId="urn:microsoft.com/office/officeart/2005/8/layout/hProcess9"/>
    <dgm:cxn modelId="{4C7E6328-6AB2-403B-8989-946E04F98A0A}" type="presParOf" srcId="{5EC70620-01EB-49C4-9347-DC64AD12E2FB}" destId="{78B1C6C2-086B-419C-BAF3-B5E7AC64C0F9}" srcOrd="0" destOrd="0" presId="urn:microsoft.com/office/officeart/2005/8/layout/hProcess9"/>
    <dgm:cxn modelId="{05159CA0-79E0-419F-AD17-93EE431F7D71}" type="presParOf" srcId="{5EC70620-01EB-49C4-9347-DC64AD12E2FB}" destId="{E1F0D0FB-C7BE-4421-B547-FB60FE605DE4}" srcOrd="1" destOrd="0" presId="urn:microsoft.com/office/officeart/2005/8/layout/hProcess9"/>
    <dgm:cxn modelId="{5D825D7C-176E-44D2-9DA4-8A60DF2DDC8E}" type="presParOf" srcId="{5EC70620-01EB-49C4-9347-DC64AD12E2FB}" destId="{A99CA76D-96E6-402F-A3B1-78FF4166CBEA}" srcOrd="2" destOrd="0" presId="urn:microsoft.com/office/officeart/2005/8/layout/hProcess9"/>
    <dgm:cxn modelId="{B326C19F-04A2-43B9-846B-941E9A1496BD}" type="presParOf" srcId="{5EC70620-01EB-49C4-9347-DC64AD12E2FB}" destId="{E9868C2F-9D4E-4ED4-9B00-B895A072121C}" srcOrd="3" destOrd="0" presId="urn:microsoft.com/office/officeart/2005/8/layout/hProcess9"/>
    <dgm:cxn modelId="{7E72B19C-4978-420B-8B15-46CB7BCB7854}" type="presParOf" srcId="{5EC70620-01EB-49C4-9347-DC64AD12E2FB}" destId="{24716A07-C97D-4D45-ABA4-58AE27DFC8D8}" srcOrd="4" destOrd="0" presId="urn:microsoft.com/office/officeart/2005/8/layout/hProcess9"/>
    <dgm:cxn modelId="{87547AC9-7636-4030-8D81-9F436CAC95A3}" type="presParOf" srcId="{5EC70620-01EB-49C4-9347-DC64AD12E2FB}" destId="{D19EF059-45BB-4CC0-95E4-6B42401DDDC8}" srcOrd="5" destOrd="0" presId="urn:microsoft.com/office/officeart/2005/8/layout/hProcess9"/>
    <dgm:cxn modelId="{F48BB571-D485-4876-968B-CAC11E06E08E}" type="presParOf" srcId="{5EC70620-01EB-49C4-9347-DC64AD12E2FB}" destId="{91F2BAC2-40A9-4D64-AE47-F3A21170B3AC}" srcOrd="6"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83E452-2655-4AEB-9724-48EDB22B522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B62EDB0-4519-412D-9CA6-BE74089BF9DD}">
      <dgm:prSet phldrT="[Text]" custT="1">
        <dgm:style>
          <a:lnRef idx="1">
            <a:schemeClr val="accent2"/>
          </a:lnRef>
          <a:fillRef idx="2">
            <a:schemeClr val="accent2"/>
          </a:fillRef>
          <a:effectRef idx="1">
            <a:schemeClr val="accent2"/>
          </a:effectRef>
          <a:fontRef idx="minor">
            <a:schemeClr val="dk1"/>
          </a:fontRef>
        </dgm:style>
      </dgm:prSet>
      <dgm:spPr>
        <a:solidFill>
          <a:schemeClr val="bg1"/>
        </a:solidFill>
        <a:ln/>
      </dgm:spPr>
      <dgm:t>
        <a:bodyPr/>
        <a:lstStyle/>
        <a:p>
          <a:pPr algn="ctr"/>
          <a:r>
            <a:rPr lang="en-US" sz="3200" kern="1200" noProof="0" dirty="0">
              <a:solidFill>
                <a:schemeClr val="tx1"/>
              </a:solidFill>
              <a:latin typeface="Montserrat"/>
              <a:ea typeface="+mn-ea"/>
              <a:cs typeface="+mn-cs"/>
            </a:rPr>
            <a:t>In case 85% of income not applied as AOI i.e. AOI &lt;85%</a:t>
          </a:r>
          <a:endParaRPr lang="en-US" sz="3200" kern="1200" dirty="0">
            <a:solidFill>
              <a:schemeClr val="tx1"/>
            </a:solidFill>
            <a:latin typeface="Montserrat"/>
            <a:ea typeface="+mn-ea"/>
            <a:cs typeface="+mn-cs"/>
          </a:endParaRPr>
        </a:p>
      </dgm:t>
    </dgm:pt>
    <dgm:pt modelId="{B3F33265-71C4-42B3-B425-8844FA0014E8}" type="parTrans" cxnId="{A840A00E-1BED-48DF-8D22-5A6DB5253C7A}">
      <dgm:prSet/>
      <dgm:spPr/>
      <dgm:t>
        <a:bodyPr/>
        <a:lstStyle/>
        <a:p>
          <a:endParaRPr lang="en-US"/>
        </a:p>
      </dgm:t>
    </dgm:pt>
    <dgm:pt modelId="{0E359BF2-FD9D-4852-9863-6A430EDD22BD}" type="sibTrans" cxnId="{A840A00E-1BED-48DF-8D22-5A6DB5253C7A}">
      <dgm:prSet custT="1">
        <dgm:style>
          <a:lnRef idx="3">
            <a:schemeClr val="lt1"/>
          </a:lnRef>
          <a:fillRef idx="1">
            <a:schemeClr val="accent4"/>
          </a:fillRef>
          <a:effectRef idx="1">
            <a:schemeClr val="accent4"/>
          </a:effectRef>
          <a:fontRef idx="minor">
            <a:schemeClr val="lt1"/>
          </a:fontRef>
        </dgm:style>
      </dgm:prSet>
      <dgm:spPr/>
      <dgm:t>
        <a:bodyPr/>
        <a:lstStyle/>
        <a:p>
          <a:pPr algn="ctr"/>
          <a:endParaRPr lang="en-US" sz="3200"/>
        </a:p>
      </dgm:t>
    </dgm:pt>
    <dgm:pt modelId="{F2259C5E-7C58-4AE4-BB4E-C33495A9FC2D}">
      <dgm:prSet phldrT="[Text]" custT="1">
        <dgm:style>
          <a:lnRef idx="1">
            <a:schemeClr val="accent2"/>
          </a:lnRef>
          <a:fillRef idx="2">
            <a:schemeClr val="accent2"/>
          </a:fillRef>
          <a:effectRef idx="1">
            <a:schemeClr val="accent2"/>
          </a:effectRef>
          <a:fontRef idx="minor">
            <a:schemeClr val="dk1"/>
          </a:fontRef>
        </dgm:style>
      </dgm:prSet>
      <dgm:spPr>
        <a:solidFill>
          <a:schemeClr val="bg1"/>
        </a:solidFill>
      </dgm:spPr>
      <dgm:t>
        <a:bodyPr/>
        <a:lstStyle/>
        <a:p>
          <a:pPr algn="just"/>
          <a:r>
            <a:rPr lang="en-US" sz="3200" kern="1200" dirty="0">
              <a:solidFill>
                <a:schemeClr val="tx1"/>
              </a:solidFill>
              <a:latin typeface="Montserrat"/>
              <a:ea typeface="+mn-ea"/>
              <a:cs typeface="+mn-cs"/>
            </a:rPr>
            <a:t>Charitable Institution(CI) has to pay tax being progressive tax payer as under</a:t>
          </a:r>
        </a:p>
      </dgm:t>
    </dgm:pt>
    <dgm:pt modelId="{4E6D4A3D-C97E-4404-9ABD-3FB3E5F40159}" type="parTrans" cxnId="{C099ACE2-56F4-48EC-99B7-574EDBF68BDB}">
      <dgm:prSet/>
      <dgm:spPr/>
      <dgm:t>
        <a:bodyPr/>
        <a:lstStyle/>
        <a:p>
          <a:endParaRPr lang="en-US"/>
        </a:p>
      </dgm:t>
    </dgm:pt>
    <dgm:pt modelId="{26D65C2E-CD17-4FCC-BD9C-FF54126D1230}" type="sibTrans" cxnId="{C099ACE2-56F4-48EC-99B7-574EDBF68BDB}">
      <dgm:prSet/>
      <dgm:spPr/>
      <dgm:t>
        <a:bodyPr/>
        <a:lstStyle/>
        <a:p>
          <a:endParaRPr lang="en-US"/>
        </a:p>
      </dgm:t>
    </dgm:pt>
    <dgm:pt modelId="{8DF46AB6-D250-4B25-B8C6-59EE5D8ECCB2}">
      <dgm:prSet custT="1">
        <dgm:style>
          <a:lnRef idx="1">
            <a:schemeClr val="accent2"/>
          </a:lnRef>
          <a:fillRef idx="2">
            <a:schemeClr val="accent2"/>
          </a:fillRef>
          <a:effectRef idx="1">
            <a:schemeClr val="accent2"/>
          </a:effectRef>
          <a:fontRef idx="minor">
            <a:schemeClr val="dk1"/>
          </a:fontRef>
        </dgm:style>
      </dgm:prSet>
      <dgm:spPr>
        <a:solidFill>
          <a:schemeClr val="bg1"/>
        </a:solidFill>
      </dgm:spPr>
      <dgm:t>
        <a:bodyPr/>
        <a:lstStyle/>
        <a:p>
          <a:pPr algn="l"/>
          <a:r>
            <a:rPr lang="en-US" sz="3200" kern="1200" dirty="0">
              <a:solidFill>
                <a:schemeClr val="tx1"/>
              </a:solidFill>
              <a:latin typeface="Montserrat"/>
              <a:ea typeface="+mn-ea"/>
              <a:cs typeface="+mn-cs"/>
            </a:rPr>
            <a:t>Now what needs to be done?</a:t>
          </a:r>
        </a:p>
      </dgm:t>
    </dgm:pt>
    <dgm:pt modelId="{1B7E4525-F30B-4098-990F-275D7E26FBD5}" type="parTrans" cxnId="{1C7439FD-D877-46A8-9E60-2AAFA8ACE0C6}">
      <dgm:prSet/>
      <dgm:spPr/>
      <dgm:t>
        <a:bodyPr/>
        <a:lstStyle/>
        <a:p>
          <a:endParaRPr lang="en-US"/>
        </a:p>
      </dgm:t>
    </dgm:pt>
    <dgm:pt modelId="{5CD0687A-7AFA-48CB-B8BA-8857B84C6345}" type="sibTrans" cxnId="{1C7439FD-D877-46A8-9E60-2AAFA8ACE0C6}">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ctr"/>
          <a:endParaRPr lang="en-US" sz="3200"/>
        </a:p>
      </dgm:t>
    </dgm:pt>
    <dgm:pt modelId="{70AB86B1-6529-4623-8E2E-12235368C6E7}" type="pres">
      <dgm:prSet presAssocID="{2083E452-2655-4AEB-9724-48EDB22B522E}" presName="outerComposite" presStyleCnt="0">
        <dgm:presLayoutVars>
          <dgm:chMax val="5"/>
          <dgm:dir/>
          <dgm:resizeHandles val="exact"/>
        </dgm:presLayoutVars>
      </dgm:prSet>
      <dgm:spPr/>
    </dgm:pt>
    <dgm:pt modelId="{1F1CE708-E275-4C59-8E41-8AF996F24F09}" type="pres">
      <dgm:prSet presAssocID="{2083E452-2655-4AEB-9724-48EDB22B522E}" presName="dummyMaxCanvas" presStyleCnt="0">
        <dgm:presLayoutVars/>
      </dgm:prSet>
      <dgm:spPr/>
    </dgm:pt>
    <dgm:pt modelId="{C30A12AA-81D9-45B5-9BE4-D63E312ED772}" type="pres">
      <dgm:prSet presAssocID="{2083E452-2655-4AEB-9724-48EDB22B522E}" presName="ThreeNodes_1" presStyleLbl="node1" presStyleIdx="0" presStyleCnt="3" custScaleX="98739" custLinFactNeighborX="756" custLinFactNeighborY="6030">
        <dgm:presLayoutVars>
          <dgm:bulletEnabled val="1"/>
        </dgm:presLayoutVars>
      </dgm:prSet>
      <dgm:spPr/>
    </dgm:pt>
    <dgm:pt modelId="{39F82DC6-8838-4C2F-806F-242F506203E0}" type="pres">
      <dgm:prSet presAssocID="{2083E452-2655-4AEB-9724-48EDB22B522E}" presName="ThreeNodes_2" presStyleLbl="node1" presStyleIdx="1" presStyleCnt="3" custLinFactNeighborX="-933">
        <dgm:presLayoutVars>
          <dgm:bulletEnabled val="1"/>
        </dgm:presLayoutVars>
      </dgm:prSet>
      <dgm:spPr/>
    </dgm:pt>
    <dgm:pt modelId="{5C200999-27E7-4250-A234-D3BF3F5D53E9}" type="pres">
      <dgm:prSet presAssocID="{2083E452-2655-4AEB-9724-48EDB22B522E}" presName="ThreeNodes_3" presStyleLbl="node1" presStyleIdx="2" presStyleCnt="3" custLinFactNeighborY="7235">
        <dgm:presLayoutVars>
          <dgm:bulletEnabled val="1"/>
        </dgm:presLayoutVars>
      </dgm:prSet>
      <dgm:spPr/>
    </dgm:pt>
    <dgm:pt modelId="{0901552F-0F1C-44F0-825E-B55866F57F08}" type="pres">
      <dgm:prSet presAssocID="{2083E452-2655-4AEB-9724-48EDB22B522E}" presName="ThreeConn_1-2" presStyleLbl="fgAccFollowNode1" presStyleIdx="0" presStyleCnt="2" custLinFactNeighborX="-67308" custLinFactNeighborY="13736">
        <dgm:presLayoutVars>
          <dgm:bulletEnabled val="1"/>
        </dgm:presLayoutVars>
      </dgm:prSet>
      <dgm:spPr/>
    </dgm:pt>
    <dgm:pt modelId="{220DACD3-D4D2-4D6B-A8BE-35E9B648B57C}" type="pres">
      <dgm:prSet presAssocID="{2083E452-2655-4AEB-9724-48EDB22B522E}" presName="ThreeConn_2-3" presStyleLbl="fgAccFollowNode1" presStyleIdx="1" presStyleCnt="2">
        <dgm:presLayoutVars>
          <dgm:bulletEnabled val="1"/>
        </dgm:presLayoutVars>
      </dgm:prSet>
      <dgm:spPr/>
    </dgm:pt>
    <dgm:pt modelId="{F2E52539-1BB1-4118-BF1B-397078A32D75}" type="pres">
      <dgm:prSet presAssocID="{2083E452-2655-4AEB-9724-48EDB22B522E}" presName="ThreeNodes_1_text" presStyleLbl="node1" presStyleIdx="2" presStyleCnt="3">
        <dgm:presLayoutVars>
          <dgm:bulletEnabled val="1"/>
        </dgm:presLayoutVars>
      </dgm:prSet>
      <dgm:spPr/>
    </dgm:pt>
    <dgm:pt modelId="{86E6D8E5-23F4-42DA-943E-7639DDF67808}" type="pres">
      <dgm:prSet presAssocID="{2083E452-2655-4AEB-9724-48EDB22B522E}" presName="ThreeNodes_2_text" presStyleLbl="node1" presStyleIdx="2" presStyleCnt="3">
        <dgm:presLayoutVars>
          <dgm:bulletEnabled val="1"/>
        </dgm:presLayoutVars>
      </dgm:prSet>
      <dgm:spPr/>
    </dgm:pt>
    <dgm:pt modelId="{E537C905-9B15-4A32-809F-D66231A431A2}" type="pres">
      <dgm:prSet presAssocID="{2083E452-2655-4AEB-9724-48EDB22B522E}" presName="ThreeNodes_3_text" presStyleLbl="node1" presStyleIdx="2" presStyleCnt="3">
        <dgm:presLayoutVars>
          <dgm:bulletEnabled val="1"/>
        </dgm:presLayoutVars>
      </dgm:prSet>
      <dgm:spPr/>
    </dgm:pt>
  </dgm:ptLst>
  <dgm:cxnLst>
    <dgm:cxn modelId="{0A059503-18A9-448A-93BB-E3DC3586A959}" type="presOf" srcId="{5CD0687A-7AFA-48CB-B8BA-8857B84C6345}" destId="{220DACD3-D4D2-4D6B-A8BE-35E9B648B57C}" srcOrd="0" destOrd="0" presId="urn:microsoft.com/office/officeart/2005/8/layout/vProcess5"/>
    <dgm:cxn modelId="{B86AEC08-5919-4C2E-A5FD-EAFD1062FF1F}" type="presOf" srcId="{2083E452-2655-4AEB-9724-48EDB22B522E}" destId="{70AB86B1-6529-4623-8E2E-12235368C6E7}" srcOrd="0" destOrd="0" presId="urn:microsoft.com/office/officeart/2005/8/layout/vProcess5"/>
    <dgm:cxn modelId="{A840A00E-1BED-48DF-8D22-5A6DB5253C7A}" srcId="{2083E452-2655-4AEB-9724-48EDB22B522E}" destId="{3B62EDB0-4519-412D-9CA6-BE74089BF9DD}" srcOrd="0" destOrd="0" parTransId="{B3F33265-71C4-42B3-B425-8844FA0014E8}" sibTransId="{0E359BF2-FD9D-4852-9863-6A430EDD22BD}"/>
    <dgm:cxn modelId="{704A2769-77D6-4169-84E7-68CBEB6EDA59}" type="presOf" srcId="{F2259C5E-7C58-4AE4-BB4E-C33495A9FC2D}" destId="{5C200999-27E7-4250-A234-D3BF3F5D53E9}" srcOrd="0" destOrd="0" presId="urn:microsoft.com/office/officeart/2005/8/layout/vProcess5"/>
    <dgm:cxn modelId="{1D806074-12FB-4862-919A-CECE1D59159F}" type="presOf" srcId="{8DF46AB6-D250-4B25-B8C6-59EE5D8ECCB2}" destId="{86E6D8E5-23F4-42DA-943E-7639DDF67808}" srcOrd="1" destOrd="0" presId="urn:microsoft.com/office/officeart/2005/8/layout/vProcess5"/>
    <dgm:cxn modelId="{59753D76-F41F-4271-A1D1-F1247E8E3482}" type="presOf" srcId="{0E359BF2-FD9D-4852-9863-6A430EDD22BD}" destId="{0901552F-0F1C-44F0-825E-B55866F57F08}" srcOrd="0" destOrd="0" presId="urn:microsoft.com/office/officeart/2005/8/layout/vProcess5"/>
    <dgm:cxn modelId="{BADF3A7F-636C-4C1A-9570-1CF4FB51460B}" type="presOf" srcId="{3B62EDB0-4519-412D-9CA6-BE74089BF9DD}" destId="{C30A12AA-81D9-45B5-9BE4-D63E312ED772}" srcOrd="0" destOrd="0" presId="urn:microsoft.com/office/officeart/2005/8/layout/vProcess5"/>
    <dgm:cxn modelId="{F426509C-CAE3-44B9-A5BA-A3CF263DE4BE}" type="presOf" srcId="{8DF46AB6-D250-4B25-B8C6-59EE5D8ECCB2}" destId="{39F82DC6-8838-4C2F-806F-242F506203E0}" srcOrd="0" destOrd="0" presId="urn:microsoft.com/office/officeart/2005/8/layout/vProcess5"/>
    <dgm:cxn modelId="{C099ACE2-56F4-48EC-99B7-574EDBF68BDB}" srcId="{2083E452-2655-4AEB-9724-48EDB22B522E}" destId="{F2259C5E-7C58-4AE4-BB4E-C33495A9FC2D}" srcOrd="2" destOrd="0" parTransId="{4E6D4A3D-C97E-4404-9ABD-3FB3E5F40159}" sibTransId="{26D65C2E-CD17-4FCC-BD9C-FF54126D1230}"/>
    <dgm:cxn modelId="{2FD95BE3-58E2-499F-98AE-E3FB1B0BC4DF}" type="presOf" srcId="{3B62EDB0-4519-412D-9CA6-BE74089BF9DD}" destId="{F2E52539-1BB1-4118-BF1B-397078A32D75}" srcOrd="1" destOrd="0" presId="urn:microsoft.com/office/officeart/2005/8/layout/vProcess5"/>
    <dgm:cxn modelId="{2EA256E4-81F7-4106-A51C-BE33A0C3F926}" type="presOf" srcId="{F2259C5E-7C58-4AE4-BB4E-C33495A9FC2D}" destId="{E537C905-9B15-4A32-809F-D66231A431A2}" srcOrd="1" destOrd="0" presId="urn:microsoft.com/office/officeart/2005/8/layout/vProcess5"/>
    <dgm:cxn modelId="{1C7439FD-D877-46A8-9E60-2AAFA8ACE0C6}" srcId="{2083E452-2655-4AEB-9724-48EDB22B522E}" destId="{8DF46AB6-D250-4B25-B8C6-59EE5D8ECCB2}" srcOrd="1" destOrd="0" parTransId="{1B7E4525-F30B-4098-990F-275D7E26FBD5}" sibTransId="{5CD0687A-7AFA-48CB-B8BA-8857B84C6345}"/>
    <dgm:cxn modelId="{54A91FAB-CCF2-47B0-995C-0CE6ADAE3006}" type="presParOf" srcId="{70AB86B1-6529-4623-8E2E-12235368C6E7}" destId="{1F1CE708-E275-4C59-8E41-8AF996F24F09}" srcOrd="0" destOrd="0" presId="urn:microsoft.com/office/officeart/2005/8/layout/vProcess5"/>
    <dgm:cxn modelId="{D4DDE702-AF6E-474D-93BB-A7161BAA2D8B}" type="presParOf" srcId="{70AB86B1-6529-4623-8E2E-12235368C6E7}" destId="{C30A12AA-81D9-45B5-9BE4-D63E312ED772}" srcOrd="1" destOrd="0" presId="urn:microsoft.com/office/officeart/2005/8/layout/vProcess5"/>
    <dgm:cxn modelId="{F0E25F9A-A51C-4AC6-94F9-78FC28005B9B}" type="presParOf" srcId="{70AB86B1-6529-4623-8E2E-12235368C6E7}" destId="{39F82DC6-8838-4C2F-806F-242F506203E0}" srcOrd="2" destOrd="0" presId="urn:microsoft.com/office/officeart/2005/8/layout/vProcess5"/>
    <dgm:cxn modelId="{84282E33-419F-4AF0-9A69-39753563FE64}" type="presParOf" srcId="{70AB86B1-6529-4623-8E2E-12235368C6E7}" destId="{5C200999-27E7-4250-A234-D3BF3F5D53E9}" srcOrd="3" destOrd="0" presId="urn:microsoft.com/office/officeart/2005/8/layout/vProcess5"/>
    <dgm:cxn modelId="{79B8A16E-44EE-46CC-BF14-85B7C0BAE0D3}" type="presParOf" srcId="{70AB86B1-6529-4623-8E2E-12235368C6E7}" destId="{0901552F-0F1C-44F0-825E-B55866F57F08}" srcOrd="4" destOrd="0" presId="urn:microsoft.com/office/officeart/2005/8/layout/vProcess5"/>
    <dgm:cxn modelId="{E20820F8-9C80-46A8-A91E-7316D6CD16EA}" type="presParOf" srcId="{70AB86B1-6529-4623-8E2E-12235368C6E7}" destId="{220DACD3-D4D2-4D6B-A8BE-35E9B648B57C}" srcOrd="5" destOrd="0" presId="urn:microsoft.com/office/officeart/2005/8/layout/vProcess5"/>
    <dgm:cxn modelId="{5514B959-E3D6-4427-AA69-ED47A6BF64B2}" type="presParOf" srcId="{70AB86B1-6529-4623-8E2E-12235368C6E7}" destId="{F2E52539-1BB1-4118-BF1B-397078A32D75}" srcOrd="6" destOrd="0" presId="urn:microsoft.com/office/officeart/2005/8/layout/vProcess5"/>
    <dgm:cxn modelId="{37DEAACC-ADD4-4FD5-B202-FF0B67A5A51D}" type="presParOf" srcId="{70AB86B1-6529-4623-8E2E-12235368C6E7}" destId="{86E6D8E5-23F4-42DA-943E-7639DDF67808}" srcOrd="7" destOrd="0" presId="urn:microsoft.com/office/officeart/2005/8/layout/vProcess5"/>
    <dgm:cxn modelId="{FF307379-0B50-49B3-8BED-0FF4475FE42B}" type="presParOf" srcId="{70AB86B1-6529-4623-8E2E-12235368C6E7}" destId="{E537C905-9B15-4A32-809F-D66231A431A2}"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09D506-FF9E-4ECE-9267-29C46976556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AAC00E11-10A0-4425-B938-0BCB60580C7C}">
      <dgm:prSet phldrT="[Text]" custT="1"/>
      <dgm:spPr/>
      <dgm:t>
        <a:bodyPr/>
        <a:lstStyle/>
        <a:p>
          <a:r>
            <a:rPr lang="en-US" sz="3600" dirty="0">
              <a:latin typeface="Montserrat" panose="020B0604020202020204" charset="0"/>
            </a:rPr>
            <a:t>Special Focus</a:t>
          </a:r>
          <a:endParaRPr lang="en-IN" sz="3600" dirty="0">
            <a:latin typeface="Montserrat" panose="020B0604020202020204" charset="0"/>
          </a:endParaRPr>
        </a:p>
      </dgm:t>
    </dgm:pt>
    <dgm:pt modelId="{50F55383-1972-4C39-80F4-3CD9C9078566}" type="parTrans" cxnId="{80E5B237-51A3-420D-A169-5D842028F6B5}">
      <dgm:prSet/>
      <dgm:spPr/>
      <dgm:t>
        <a:bodyPr/>
        <a:lstStyle/>
        <a:p>
          <a:endParaRPr lang="en-IN" sz="1600">
            <a:latin typeface="Montserrat" panose="020B0604020202020204" charset="0"/>
          </a:endParaRPr>
        </a:p>
      </dgm:t>
    </dgm:pt>
    <dgm:pt modelId="{8CD99166-733D-48D2-ADC8-CF2743A53626}" type="sibTrans" cxnId="{80E5B237-51A3-420D-A169-5D842028F6B5}">
      <dgm:prSet/>
      <dgm:spPr/>
      <dgm:t>
        <a:bodyPr/>
        <a:lstStyle/>
        <a:p>
          <a:endParaRPr lang="en-IN" sz="1600">
            <a:latin typeface="Montserrat" panose="020B0604020202020204" charset="0"/>
          </a:endParaRPr>
        </a:p>
      </dgm:t>
    </dgm:pt>
    <dgm:pt modelId="{4D69BD36-F20D-41B8-B535-8021846258B0}">
      <dgm:prSet phldrT="[Text]" custT="1"/>
      <dgm:spPr/>
      <dgm:t>
        <a:bodyPr/>
        <a:lstStyle/>
        <a:p>
          <a:r>
            <a:rPr lang="en-US" sz="2800" b="1" i="1" dirty="0">
              <a:latin typeface="Montserrat" panose="020B0604020202020204" charset="0"/>
            </a:rPr>
            <a:t>Date of Commencement of Activities</a:t>
          </a:r>
          <a:endParaRPr lang="en-IN" sz="2800" b="1" i="1" dirty="0">
            <a:latin typeface="Montserrat" panose="020B0604020202020204" charset="0"/>
          </a:endParaRPr>
        </a:p>
      </dgm:t>
    </dgm:pt>
    <dgm:pt modelId="{22D8509A-422D-46C4-8CDC-D15224760963}" type="parTrans" cxnId="{A9FD7036-0AB0-460C-8983-0F65A2B7A3A5}">
      <dgm:prSet/>
      <dgm:spPr/>
      <dgm:t>
        <a:bodyPr/>
        <a:lstStyle/>
        <a:p>
          <a:endParaRPr lang="en-IN" sz="1600">
            <a:latin typeface="Montserrat" panose="020B0604020202020204" charset="0"/>
          </a:endParaRPr>
        </a:p>
      </dgm:t>
    </dgm:pt>
    <dgm:pt modelId="{4236900F-7840-40D8-A465-9C199315C09D}" type="sibTrans" cxnId="{A9FD7036-0AB0-460C-8983-0F65A2B7A3A5}">
      <dgm:prSet/>
      <dgm:spPr/>
      <dgm:t>
        <a:bodyPr/>
        <a:lstStyle/>
        <a:p>
          <a:endParaRPr lang="en-IN" sz="1600">
            <a:latin typeface="Montserrat" panose="020B0604020202020204" charset="0"/>
          </a:endParaRPr>
        </a:p>
      </dgm:t>
    </dgm:pt>
    <dgm:pt modelId="{D6C40AC2-0170-41CD-B144-1A96E8918521}" type="pres">
      <dgm:prSet presAssocID="{9B09D506-FF9E-4ECE-9267-29C469765567}" presName="diagram" presStyleCnt="0">
        <dgm:presLayoutVars>
          <dgm:chPref val="1"/>
          <dgm:dir/>
          <dgm:animOne val="branch"/>
          <dgm:animLvl val="lvl"/>
          <dgm:resizeHandles/>
        </dgm:presLayoutVars>
      </dgm:prSet>
      <dgm:spPr/>
    </dgm:pt>
    <dgm:pt modelId="{EC187C81-1245-4E90-9647-F29EBC437AA3}" type="pres">
      <dgm:prSet presAssocID="{AAC00E11-10A0-4425-B938-0BCB60580C7C}" presName="root" presStyleCnt="0"/>
      <dgm:spPr/>
    </dgm:pt>
    <dgm:pt modelId="{A672F6E5-058F-434C-95C4-DC7531288DA4}" type="pres">
      <dgm:prSet presAssocID="{AAC00E11-10A0-4425-B938-0BCB60580C7C}" presName="rootComposite" presStyleCnt="0"/>
      <dgm:spPr/>
    </dgm:pt>
    <dgm:pt modelId="{459CEBFA-B25F-455E-BACD-4362F1FDCDEF}" type="pres">
      <dgm:prSet presAssocID="{AAC00E11-10A0-4425-B938-0BCB60580C7C}" presName="rootText" presStyleLbl="node1" presStyleIdx="0" presStyleCnt="1" custScaleX="193144" custScaleY="102446"/>
      <dgm:spPr/>
    </dgm:pt>
    <dgm:pt modelId="{58CA72A5-C74B-46E6-AD91-0C7FA40F1B94}" type="pres">
      <dgm:prSet presAssocID="{AAC00E11-10A0-4425-B938-0BCB60580C7C}" presName="rootConnector" presStyleLbl="node1" presStyleIdx="0" presStyleCnt="1"/>
      <dgm:spPr/>
    </dgm:pt>
    <dgm:pt modelId="{9E6BC653-E81A-4D50-B878-FC9381CAD0B2}" type="pres">
      <dgm:prSet presAssocID="{AAC00E11-10A0-4425-B938-0BCB60580C7C}" presName="childShape" presStyleCnt="0"/>
      <dgm:spPr/>
    </dgm:pt>
    <dgm:pt modelId="{CEA79283-F059-490B-9D28-B446F377E5D5}" type="pres">
      <dgm:prSet presAssocID="{22D8509A-422D-46C4-8CDC-D15224760963}" presName="Name13" presStyleLbl="parChTrans1D2" presStyleIdx="0" presStyleCnt="1"/>
      <dgm:spPr/>
    </dgm:pt>
    <dgm:pt modelId="{46F9A622-4339-4576-9036-9FA66A663D69}" type="pres">
      <dgm:prSet presAssocID="{4D69BD36-F20D-41B8-B535-8021846258B0}" presName="childText" presStyleLbl="bgAcc1" presStyleIdx="0" presStyleCnt="1" custScaleX="276489" custScaleY="139423">
        <dgm:presLayoutVars>
          <dgm:bulletEnabled val="1"/>
        </dgm:presLayoutVars>
      </dgm:prSet>
      <dgm:spPr/>
    </dgm:pt>
  </dgm:ptLst>
  <dgm:cxnLst>
    <dgm:cxn modelId="{A9FD7036-0AB0-460C-8983-0F65A2B7A3A5}" srcId="{AAC00E11-10A0-4425-B938-0BCB60580C7C}" destId="{4D69BD36-F20D-41B8-B535-8021846258B0}" srcOrd="0" destOrd="0" parTransId="{22D8509A-422D-46C4-8CDC-D15224760963}" sibTransId="{4236900F-7840-40D8-A465-9C199315C09D}"/>
    <dgm:cxn modelId="{80E5B237-51A3-420D-A169-5D842028F6B5}" srcId="{9B09D506-FF9E-4ECE-9267-29C469765567}" destId="{AAC00E11-10A0-4425-B938-0BCB60580C7C}" srcOrd="0" destOrd="0" parTransId="{50F55383-1972-4C39-80F4-3CD9C9078566}" sibTransId="{8CD99166-733D-48D2-ADC8-CF2743A53626}"/>
    <dgm:cxn modelId="{8D585444-519E-4DD6-A5F8-9A700CE305C1}" type="presOf" srcId="{AAC00E11-10A0-4425-B938-0BCB60580C7C}" destId="{58CA72A5-C74B-46E6-AD91-0C7FA40F1B94}" srcOrd="1" destOrd="0" presId="urn:microsoft.com/office/officeart/2005/8/layout/hierarchy3"/>
    <dgm:cxn modelId="{7F1EBB72-BBE3-4DC6-9241-584EEAE30FE2}" type="presOf" srcId="{22D8509A-422D-46C4-8CDC-D15224760963}" destId="{CEA79283-F059-490B-9D28-B446F377E5D5}" srcOrd="0" destOrd="0" presId="urn:microsoft.com/office/officeart/2005/8/layout/hierarchy3"/>
    <dgm:cxn modelId="{1BAC77A7-A1D3-4B39-9E57-38FD0C90EACA}" type="presOf" srcId="{AAC00E11-10A0-4425-B938-0BCB60580C7C}" destId="{459CEBFA-B25F-455E-BACD-4362F1FDCDEF}" srcOrd="0" destOrd="0" presId="urn:microsoft.com/office/officeart/2005/8/layout/hierarchy3"/>
    <dgm:cxn modelId="{D15D7CA9-01D6-464D-AF85-B39A207FEF75}" type="presOf" srcId="{9B09D506-FF9E-4ECE-9267-29C469765567}" destId="{D6C40AC2-0170-41CD-B144-1A96E8918521}" srcOrd="0" destOrd="0" presId="urn:microsoft.com/office/officeart/2005/8/layout/hierarchy3"/>
    <dgm:cxn modelId="{022B5EB3-5CC2-4237-B1A3-071337CED920}" type="presOf" srcId="{4D69BD36-F20D-41B8-B535-8021846258B0}" destId="{46F9A622-4339-4576-9036-9FA66A663D69}" srcOrd="0" destOrd="0" presId="urn:microsoft.com/office/officeart/2005/8/layout/hierarchy3"/>
    <dgm:cxn modelId="{7347020F-D956-443B-ACA5-FB0B8681181D}" type="presParOf" srcId="{D6C40AC2-0170-41CD-B144-1A96E8918521}" destId="{EC187C81-1245-4E90-9647-F29EBC437AA3}" srcOrd="0" destOrd="0" presId="urn:microsoft.com/office/officeart/2005/8/layout/hierarchy3"/>
    <dgm:cxn modelId="{E1CB56B1-2496-4982-91DA-7BD7567ADAE7}" type="presParOf" srcId="{EC187C81-1245-4E90-9647-F29EBC437AA3}" destId="{A672F6E5-058F-434C-95C4-DC7531288DA4}" srcOrd="0" destOrd="0" presId="urn:microsoft.com/office/officeart/2005/8/layout/hierarchy3"/>
    <dgm:cxn modelId="{E2109729-BCED-40A7-A8EF-5697FFDF8D8B}" type="presParOf" srcId="{A672F6E5-058F-434C-95C4-DC7531288DA4}" destId="{459CEBFA-B25F-455E-BACD-4362F1FDCDEF}" srcOrd="0" destOrd="0" presId="urn:microsoft.com/office/officeart/2005/8/layout/hierarchy3"/>
    <dgm:cxn modelId="{C30F136A-6BDB-4C43-BC44-B82A6E41325A}" type="presParOf" srcId="{A672F6E5-058F-434C-95C4-DC7531288DA4}" destId="{58CA72A5-C74B-46E6-AD91-0C7FA40F1B94}" srcOrd="1" destOrd="0" presId="urn:microsoft.com/office/officeart/2005/8/layout/hierarchy3"/>
    <dgm:cxn modelId="{9294F020-2ABD-40C3-973F-8834FF63584B}" type="presParOf" srcId="{EC187C81-1245-4E90-9647-F29EBC437AA3}" destId="{9E6BC653-E81A-4D50-B878-FC9381CAD0B2}" srcOrd="1" destOrd="0" presId="urn:microsoft.com/office/officeart/2005/8/layout/hierarchy3"/>
    <dgm:cxn modelId="{92801756-A1B6-4542-87C2-25A006122D2F}" type="presParOf" srcId="{9E6BC653-E81A-4D50-B878-FC9381CAD0B2}" destId="{CEA79283-F059-490B-9D28-B446F377E5D5}" srcOrd="0" destOrd="0" presId="urn:microsoft.com/office/officeart/2005/8/layout/hierarchy3"/>
    <dgm:cxn modelId="{A6447B13-1206-4644-9538-F8EDD9668582}" type="presParOf" srcId="{9E6BC653-E81A-4D50-B878-FC9381CAD0B2}" destId="{46F9A622-4339-4576-9036-9FA66A663D69}" srcOrd="1"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873996-A558-4B6F-8261-D6A6B9DF1A7E}" type="doc">
      <dgm:prSet loTypeId="urn:microsoft.com/office/officeart/2005/8/layout/process1" loCatId="process" qsTypeId="urn:microsoft.com/office/officeart/2005/8/quickstyle/simple5" qsCatId="simple" csTypeId="urn:microsoft.com/office/officeart/2005/8/colors/accent0_1" csCatId="mainScheme" phldr="1"/>
      <dgm:spPr/>
    </dgm:pt>
    <dgm:pt modelId="{D265DA76-4058-4EB5-AA2E-D4448445A843}">
      <dgm:prSet phldrT="[Text]" custT="1"/>
      <dgm:spPr/>
      <dgm:t>
        <a:bodyPr/>
        <a:lstStyle/>
        <a:p>
          <a:r>
            <a:rPr lang="en-IN" sz="2000" b="0" cap="none" spc="0">
              <a:ln w="10160">
                <a:prstDash val="solid"/>
              </a:ln>
              <a:effectLst/>
              <a:latin typeface="Montserrat" panose="020B0604020202020204" charset="0"/>
            </a:rPr>
            <a:t>Corpus</a:t>
          </a:r>
          <a:endParaRPr lang="en-IN" sz="2000" b="0" cap="none" spc="0" dirty="0">
            <a:ln w="10160">
              <a:prstDash val="solid"/>
            </a:ln>
            <a:effectLst/>
            <a:latin typeface="Montserrat" panose="020B0604020202020204" charset="0"/>
          </a:endParaRPr>
        </a:p>
      </dgm:t>
    </dgm:pt>
    <dgm:pt modelId="{BF191E62-1420-403C-9464-1AE2C93CE2A0}" type="parTrans" cxnId="{7AE39B22-46CE-491E-92F0-3F0F4CF5AE0B}">
      <dgm:prSet/>
      <dgm:spPr/>
      <dgm:t>
        <a:bodyPr/>
        <a:lstStyle/>
        <a:p>
          <a:endParaRPr lang="en-IN" sz="2400">
            <a:solidFill>
              <a:schemeClr val="tx1"/>
            </a:solidFill>
            <a:latin typeface="Montserrat" panose="020B0604020202020204" charset="0"/>
          </a:endParaRPr>
        </a:p>
      </dgm:t>
    </dgm:pt>
    <dgm:pt modelId="{10DB6BDD-4B6A-4E7F-9DF3-1D12F87BD80B}" type="sibTrans" cxnId="{7AE39B22-46CE-491E-92F0-3F0F4CF5AE0B}">
      <dgm:prSet custT="1"/>
      <dgm:spPr/>
      <dgm:t>
        <a:bodyPr/>
        <a:lstStyle/>
        <a:p>
          <a:endParaRPr lang="en-IN" sz="1800">
            <a:solidFill>
              <a:schemeClr val="tx1"/>
            </a:solidFill>
            <a:latin typeface="Montserrat" panose="020B0604020202020204" charset="0"/>
          </a:endParaRPr>
        </a:p>
      </dgm:t>
    </dgm:pt>
    <dgm:pt modelId="{8234047B-898F-4FEC-9D3C-1C22B8776606}">
      <dgm:prSet phldrT="[Text]" custT="1"/>
      <dgm:spPr/>
      <dgm:t>
        <a:bodyPr/>
        <a:lstStyle/>
        <a:p>
          <a:r>
            <a:rPr lang="en-IN" sz="2000" b="0" cap="none" spc="0">
              <a:ln w="10160">
                <a:prstDash val="solid"/>
              </a:ln>
              <a:effectLst/>
              <a:latin typeface="Montserrat" panose="020B0604020202020204" charset="0"/>
            </a:rPr>
            <a:t>Used for Non Corpus purpose</a:t>
          </a:r>
          <a:endParaRPr lang="en-IN" sz="2000" b="0" cap="none" spc="0" dirty="0">
            <a:ln w="10160">
              <a:prstDash val="solid"/>
            </a:ln>
            <a:effectLst/>
            <a:latin typeface="Montserrat" panose="020B0604020202020204" charset="0"/>
          </a:endParaRPr>
        </a:p>
      </dgm:t>
    </dgm:pt>
    <dgm:pt modelId="{BC8607A8-85FE-4886-B6B7-81244DC65AE9}" type="parTrans" cxnId="{5D38D96C-23D1-4E5E-86E5-D8B311D33889}">
      <dgm:prSet/>
      <dgm:spPr/>
      <dgm:t>
        <a:bodyPr/>
        <a:lstStyle/>
        <a:p>
          <a:endParaRPr lang="en-IN" sz="2400">
            <a:solidFill>
              <a:schemeClr val="tx1"/>
            </a:solidFill>
            <a:latin typeface="Montserrat" panose="020B0604020202020204" charset="0"/>
          </a:endParaRPr>
        </a:p>
      </dgm:t>
    </dgm:pt>
    <dgm:pt modelId="{F850BB2E-196E-452D-99CD-C6A9016DF8BC}" type="sibTrans" cxnId="{5D38D96C-23D1-4E5E-86E5-D8B311D33889}">
      <dgm:prSet custT="1"/>
      <dgm:spPr/>
      <dgm:t>
        <a:bodyPr/>
        <a:lstStyle/>
        <a:p>
          <a:endParaRPr lang="en-IN" sz="1800">
            <a:solidFill>
              <a:schemeClr val="tx1"/>
            </a:solidFill>
            <a:latin typeface="Montserrat" panose="020B0604020202020204" charset="0"/>
          </a:endParaRPr>
        </a:p>
      </dgm:t>
    </dgm:pt>
    <dgm:pt modelId="{C1BFE91D-6623-45D0-B804-2069E4B57F6E}">
      <dgm:prSet phldrT="[Text]" custT="1"/>
      <dgm:spPr/>
      <dgm:t>
        <a:bodyPr/>
        <a:lstStyle/>
        <a:p>
          <a:r>
            <a:rPr lang="en-IN" sz="2000" b="0" cap="none" spc="0" dirty="0">
              <a:ln w="10160">
                <a:prstDash val="solid"/>
              </a:ln>
              <a:effectLst/>
              <a:latin typeface="Montserrat" panose="020B0604020202020204" charset="0"/>
            </a:rPr>
            <a:t>Not treated as Application of Income</a:t>
          </a:r>
        </a:p>
      </dgm:t>
    </dgm:pt>
    <dgm:pt modelId="{337C47A7-F974-4624-9AD3-33A6AD4D9088}" type="parTrans" cxnId="{7D589E5A-84E2-434F-9B19-0EC0AED42F4B}">
      <dgm:prSet/>
      <dgm:spPr/>
      <dgm:t>
        <a:bodyPr/>
        <a:lstStyle/>
        <a:p>
          <a:endParaRPr lang="en-IN" sz="2400">
            <a:solidFill>
              <a:schemeClr val="tx1"/>
            </a:solidFill>
            <a:latin typeface="Montserrat" panose="020B0604020202020204" charset="0"/>
          </a:endParaRPr>
        </a:p>
      </dgm:t>
    </dgm:pt>
    <dgm:pt modelId="{6A662582-8E6B-4EF9-AB72-A07FC45E6EF3}" type="sibTrans" cxnId="{7D589E5A-84E2-434F-9B19-0EC0AED42F4B}">
      <dgm:prSet custT="1"/>
      <dgm:spPr/>
      <dgm:t>
        <a:bodyPr/>
        <a:lstStyle/>
        <a:p>
          <a:endParaRPr lang="en-IN" sz="1800">
            <a:solidFill>
              <a:schemeClr val="tx1"/>
            </a:solidFill>
            <a:latin typeface="Montserrat" panose="020B0604020202020204" charset="0"/>
          </a:endParaRPr>
        </a:p>
      </dgm:t>
    </dgm:pt>
    <dgm:pt modelId="{751806BC-CBBC-4250-82DA-BE9E148F04A1}">
      <dgm:prSet phldrT="[Text]" custT="1"/>
      <dgm:spPr/>
      <dgm:t>
        <a:bodyPr/>
        <a:lstStyle/>
        <a:p>
          <a:r>
            <a:rPr lang="en-IN" sz="2000" b="0" cap="none" spc="0">
              <a:ln w="10160">
                <a:prstDash val="solid"/>
              </a:ln>
              <a:effectLst/>
              <a:latin typeface="Montserrat" panose="020B0604020202020204" charset="0"/>
            </a:rPr>
            <a:t>Unless it is reinvested in 11(5) mode</a:t>
          </a:r>
          <a:endParaRPr lang="en-IN" sz="2000" b="0" cap="none" spc="0" dirty="0">
            <a:ln w="10160">
              <a:prstDash val="solid"/>
            </a:ln>
            <a:effectLst/>
            <a:latin typeface="Montserrat" panose="020B0604020202020204" charset="0"/>
          </a:endParaRPr>
        </a:p>
      </dgm:t>
    </dgm:pt>
    <dgm:pt modelId="{86A7069F-22AE-483B-B8F4-88362D2C45DA}" type="parTrans" cxnId="{95FB4AC2-2130-4A3A-BCE0-2425E992AA71}">
      <dgm:prSet/>
      <dgm:spPr/>
      <dgm:t>
        <a:bodyPr/>
        <a:lstStyle/>
        <a:p>
          <a:endParaRPr lang="en-IN" sz="2400">
            <a:solidFill>
              <a:schemeClr val="tx1"/>
            </a:solidFill>
            <a:latin typeface="Montserrat" panose="020B0604020202020204" charset="0"/>
          </a:endParaRPr>
        </a:p>
      </dgm:t>
    </dgm:pt>
    <dgm:pt modelId="{9F2E0376-D779-4579-B5F9-CF35EB59DB86}" type="sibTrans" cxnId="{95FB4AC2-2130-4A3A-BCE0-2425E992AA71}">
      <dgm:prSet custT="1"/>
      <dgm:spPr/>
      <dgm:t>
        <a:bodyPr/>
        <a:lstStyle/>
        <a:p>
          <a:endParaRPr lang="en-IN" sz="1800">
            <a:solidFill>
              <a:schemeClr val="tx1"/>
            </a:solidFill>
            <a:latin typeface="Montserrat" panose="020B0604020202020204" charset="0"/>
          </a:endParaRPr>
        </a:p>
      </dgm:t>
    </dgm:pt>
    <dgm:pt modelId="{38C44631-D955-4F27-94E8-9FB10F037E64}">
      <dgm:prSet phldrT="[Text]" custT="1"/>
      <dgm:spPr/>
      <dgm:t>
        <a:bodyPr/>
        <a:lstStyle/>
        <a:p>
          <a:r>
            <a:rPr lang="en-IN" sz="2000" b="0" cap="none" spc="0" dirty="0">
              <a:ln w="10160">
                <a:prstDash val="solid"/>
              </a:ln>
              <a:effectLst/>
              <a:latin typeface="Montserrat" panose="020B0604020202020204" charset="0"/>
            </a:rPr>
            <a:t>Treated as Application of Income</a:t>
          </a:r>
        </a:p>
      </dgm:t>
    </dgm:pt>
    <dgm:pt modelId="{8779C252-4EFE-4230-B87F-81FFC13BBD98}" type="parTrans" cxnId="{278B0EA5-8D87-43D2-96F5-53E78A482D36}">
      <dgm:prSet/>
      <dgm:spPr/>
      <dgm:t>
        <a:bodyPr/>
        <a:lstStyle/>
        <a:p>
          <a:endParaRPr lang="en-IN" sz="2400">
            <a:solidFill>
              <a:schemeClr val="tx1"/>
            </a:solidFill>
            <a:latin typeface="Montserrat" panose="020B0604020202020204" charset="0"/>
          </a:endParaRPr>
        </a:p>
      </dgm:t>
    </dgm:pt>
    <dgm:pt modelId="{7549F5C3-B3D9-4718-B090-3DC32C41259D}" type="sibTrans" cxnId="{278B0EA5-8D87-43D2-96F5-53E78A482D36}">
      <dgm:prSet/>
      <dgm:spPr/>
      <dgm:t>
        <a:bodyPr/>
        <a:lstStyle/>
        <a:p>
          <a:endParaRPr lang="en-IN" sz="2400">
            <a:solidFill>
              <a:schemeClr val="tx1"/>
            </a:solidFill>
            <a:latin typeface="Montserrat" panose="020B0604020202020204" charset="0"/>
          </a:endParaRPr>
        </a:p>
      </dgm:t>
    </dgm:pt>
    <dgm:pt modelId="{0CE77EA8-B1EE-4963-AAC0-5F6868FF1489}" type="pres">
      <dgm:prSet presAssocID="{80873996-A558-4B6F-8261-D6A6B9DF1A7E}" presName="Name0" presStyleCnt="0">
        <dgm:presLayoutVars>
          <dgm:dir/>
          <dgm:resizeHandles val="exact"/>
        </dgm:presLayoutVars>
      </dgm:prSet>
      <dgm:spPr/>
    </dgm:pt>
    <dgm:pt modelId="{7834464A-381E-4D4C-8DEB-391003EC7CF0}" type="pres">
      <dgm:prSet presAssocID="{D265DA76-4058-4EB5-AA2E-D4448445A843}" presName="node" presStyleLbl="node1" presStyleIdx="0" presStyleCnt="5" custLinFactNeighborX="9025" custLinFactNeighborY="861">
        <dgm:presLayoutVars>
          <dgm:bulletEnabled val="1"/>
        </dgm:presLayoutVars>
      </dgm:prSet>
      <dgm:spPr/>
    </dgm:pt>
    <dgm:pt modelId="{892E0167-7F41-46B3-BFC0-C39DD8803EF1}" type="pres">
      <dgm:prSet presAssocID="{10DB6BDD-4B6A-4E7F-9DF3-1D12F87BD80B}" presName="sibTrans" presStyleLbl="sibTrans2D1" presStyleIdx="0" presStyleCnt="4"/>
      <dgm:spPr/>
    </dgm:pt>
    <dgm:pt modelId="{49AC19AF-247D-4AB0-B6D2-71EE680B0DB0}" type="pres">
      <dgm:prSet presAssocID="{10DB6BDD-4B6A-4E7F-9DF3-1D12F87BD80B}" presName="connectorText" presStyleLbl="sibTrans2D1" presStyleIdx="0" presStyleCnt="4"/>
      <dgm:spPr/>
    </dgm:pt>
    <dgm:pt modelId="{7F23F4EE-C3DD-486F-B5A6-4B396D31AC3E}" type="pres">
      <dgm:prSet presAssocID="{8234047B-898F-4FEC-9D3C-1C22B8776606}" presName="node" presStyleLbl="node1" presStyleIdx="1" presStyleCnt="5" custScaleX="116586">
        <dgm:presLayoutVars>
          <dgm:bulletEnabled val="1"/>
        </dgm:presLayoutVars>
      </dgm:prSet>
      <dgm:spPr/>
    </dgm:pt>
    <dgm:pt modelId="{B3C895A5-25C1-4DBF-9BFD-D97E6EE14278}" type="pres">
      <dgm:prSet presAssocID="{F850BB2E-196E-452D-99CD-C6A9016DF8BC}" presName="sibTrans" presStyleLbl="sibTrans2D1" presStyleIdx="1" presStyleCnt="4"/>
      <dgm:spPr/>
    </dgm:pt>
    <dgm:pt modelId="{5758007B-BF02-4EDB-AB0D-3412419895AB}" type="pres">
      <dgm:prSet presAssocID="{F850BB2E-196E-452D-99CD-C6A9016DF8BC}" presName="connectorText" presStyleLbl="sibTrans2D1" presStyleIdx="1" presStyleCnt="4"/>
      <dgm:spPr/>
    </dgm:pt>
    <dgm:pt modelId="{83420697-D1A7-415C-8DD4-B9BAD42FDF98}" type="pres">
      <dgm:prSet presAssocID="{C1BFE91D-6623-45D0-B804-2069E4B57F6E}" presName="node" presStyleLbl="node1" presStyleIdx="2" presStyleCnt="5" custScaleX="145794" custScaleY="94050">
        <dgm:presLayoutVars>
          <dgm:bulletEnabled val="1"/>
        </dgm:presLayoutVars>
      </dgm:prSet>
      <dgm:spPr/>
    </dgm:pt>
    <dgm:pt modelId="{AF76C8A5-BC45-49EF-BB2E-FAB110F82FD1}" type="pres">
      <dgm:prSet presAssocID="{6A662582-8E6B-4EF9-AB72-A07FC45E6EF3}" presName="sibTrans" presStyleLbl="sibTrans2D1" presStyleIdx="2" presStyleCnt="4"/>
      <dgm:spPr/>
    </dgm:pt>
    <dgm:pt modelId="{5587681D-1903-4B36-AF61-3C1D8FCB64B5}" type="pres">
      <dgm:prSet presAssocID="{6A662582-8E6B-4EF9-AB72-A07FC45E6EF3}" presName="connectorText" presStyleLbl="sibTrans2D1" presStyleIdx="2" presStyleCnt="4"/>
      <dgm:spPr/>
    </dgm:pt>
    <dgm:pt modelId="{37D75154-8F0F-4F86-9FBE-C61863EC0AB7}" type="pres">
      <dgm:prSet presAssocID="{751806BC-CBBC-4250-82DA-BE9E148F04A1}" presName="node" presStyleLbl="node1" presStyleIdx="3" presStyleCnt="5" custScaleX="127751">
        <dgm:presLayoutVars>
          <dgm:bulletEnabled val="1"/>
        </dgm:presLayoutVars>
      </dgm:prSet>
      <dgm:spPr/>
    </dgm:pt>
    <dgm:pt modelId="{A907FC09-08BD-413B-85D7-1BD9BB0B9EBE}" type="pres">
      <dgm:prSet presAssocID="{9F2E0376-D779-4579-B5F9-CF35EB59DB86}" presName="sibTrans" presStyleLbl="sibTrans2D1" presStyleIdx="3" presStyleCnt="4"/>
      <dgm:spPr/>
    </dgm:pt>
    <dgm:pt modelId="{F79A3F1E-2742-4D12-A8DC-303BBE0A3D56}" type="pres">
      <dgm:prSet presAssocID="{9F2E0376-D779-4579-B5F9-CF35EB59DB86}" presName="connectorText" presStyleLbl="sibTrans2D1" presStyleIdx="3" presStyleCnt="4"/>
      <dgm:spPr/>
    </dgm:pt>
    <dgm:pt modelId="{34662721-ACC6-46A5-A47C-4F979866E86E}" type="pres">
      <dgm:prSet presAssocID="{38C44631-D955-4F27-94E8-9FB10F037E64}" presName="node" presStyleLbl="node1" presStyleIdx="4" presStyleCnt="5" custScaleX="147710">
        <dgm:presLayoutVars>
          <dgm:bulletEnabled val="1"/>
        </dgm:presLayoutVars>
      </dgm:prSet>
      <dgm:spPr/>
    </dgm:pt>
  </dgm:ptLst>
  <dgm:cxnLst>
    <dgm:cxn modelId="{16111106-99AC-4648-90DB-9130329AD317}" type="presOf" srcId="{8234047B-898F-4FEC-9D3C-1C22B8776606}" destId="{7F23F4EE-C3DD-486F-B5A6-4B396D31AC3E}" srcOrd="0" destOrd="0" presId="urn:microsoft.com/office/officeart/2005/8/layout/process1"/>
    <dgm:cxn modelId="{2E259A0D-82AD-46F3-83F1-D18CD38F2426}" type="presOf" srcId="{C1BFE91D-6623-45D0-B804-2069E4B57F6E}" destId="{83420697-D1A7-415C-8DD4-B9BAD42FDF98}" srcOrd="0" destOrd="0" presId="urn:microsoft.com/office/officeart/2005/8/layout/process1"/>
    <dgm:cxn modelId="{FC846921-804C-423C-97CF-968E94492ED3}" type="presOf" srcId="{751806BC-CBBC-4250-82DA-BE9E148F04A1}" destId="{37D75154-8F0F-4F86-9FBE-C61863EC0AB7}" srcOrd="0" destOrd="0" presId="urn:microsoft.com/office/officeart/2005/8/layout/process1"/>
    <dgm:cxn modelId="{7AE39B22-46CE-491E-92F0-3F0F4CF5AE0B}" srcId="{80873996-A558-4B6F-8261-D6A6B9DF1A7E}" destId="{D265DA76-4058-4EB5-AA2E-D4448445A843}" srcOrd="0" destOrd="0" parTransId="{BF191E62-1420-403C-9464-1AE2C93CE2A0}" sibTransId="{10DB6BDD-4B6A-4E7F-9DF3-1D12F87BD80B}"/>
    <dgm:cxn modelId="{1B148425-3FF9-4DFA-AB98-EC09C5083371}" type="presOf" srcId="{F850BB2E-196E-452D-99CD-C6A9016DF8BC}" destId="{5758007B-BF02-4EDB-AB0D-3412419895AB}" srcOrd="1" destOrd="0" presId="urn:microsoft.com/office/officeart/2005/8/layout/process1"/>
    <dgm:cxn modelId="{31A5D333-E5B0-40B1-992E-CC0188D058F6}" type="presOf" srcId="{F850BB2E-196E-452D-99CD-C6A9016DF8BC}" destId="{B3C895A5-25C1-4DBF-9BFD-D97E6EE14278}" srcOrd="0" destOrd="0" presId="urn:microsoft.com/office/officeart/2005/8/layout/process1"/>
    <dgm:cxn modelId="{5C624E39-6B4B-4809-9C39-EC87A05929C3}" type="presOf" srcId="{10DB6BDD-4B6A-4E7F-9DF3-1D12F87BD80B}" destId="{49AC19AF-247D-4AB0-B6D2-71EE680B0DB0}" srcOrd="1" destOrd="0" presId="urn:microsoft.com/office/officeart/2005/8/layout/process1"/>
    <dgm:cxn modelId="{B668433A-00A6-4B73-AA90-F662B074DF75}" type="presOf" srcId="{38C44631-D955-4F27-94E8-9FB10F037E64}" destId="{34662721-ACC6-46A5-A47C-4F979866E86E}" srcOrd="0" destOrd="0" presId="urn:microsoft.com/office/officeart/2005/8/layout/process1"/>
    <dgm:cxn modelId="{6EF6F25D-8D72-4C4E-B52A-56F19ABDC823}" type="presOf" srcId="{80873996-A558-4B6F-8261-D6A6B9DF1A7E}" destId="{0CE77EA8-B1EE-4963-AAC0-5F6868FF1489}" srcOrd="0" destOrd="0" presId="urn:microsoft.com/office/officeart/2005/8/layout/process1"/>
    <dgm:cxn modelId="{1732085E-7198-419C-BD4F-51E58290B91F}" type="presOf" srcId="{9F2E0376-D779-4579-B5F9-CF35EB59DB86}" destId="{F79A3F1E-2742-4D12-A8DC-303BBE0A3D56}" srcOrd="1" destOrd="0" presId="urn:microsoft.com/office/officeart/2005/8/layout/process1"/>
    <dgm:cxn modelId="{5D38D96C-23D1-4E5E-86E5-D8B311D33889}" srcId="{80873996-A558-4B6F-8261-D6A6B9DF1A7E}" destId="{8234047B-898F-4FEC-9D3C-1C22B8776606}" srcOrd="1" destOrd="0" parTransId="{BC8607A8-85FE-4886-B6B7-81244DC65AE9}" sibTransId="{F850BB2E-196E-452D-99CD-C6A9016DF8BC}"/>
    <dgm:cxn modelId="{172D6176-E38B-4E27-A9E5-FA18BA18E63E}" type="presOf" srcId="{9F2E0376-D779-4579-B5F9-CF35EB59DB86}" destId="{A907FC09-08BD-413B-85D7-1BD9BB0B9EBE}" srcOrd="0" destOrd="0" presId="urn:microsoft.com/office/officeart/2005/8/layout/process1"/>
    <dgm:cxn modelId="{7D589E5A-84E2-434F-9B19-0EC0AED42F4B}" srcId="{80873996-A558-4B6F-8261-D6A6B9DF1A7E}" destId="{C1BFE91D-6623-45D0-B804-2069E4B57F6E}" srcOrd="2" destOrd="0" parTransId="{337C47A7-F974-4624-9AD3-33A6AD4D9088}" sibTransId="{6A662582-8E6B-4EF9-AB72-A07FC45E6EF3}"/>
    <dgm:cxn modelId="{278B0EA5-8D87-43D2-96F5-53E78A482D36}" srcId="{80873996-A558-4B6F-8261-D6A6B9DF1A7E}" destId="{38C44631-D955-4F27-94E8-9FB10F037E64}" srcOrd="4" destOrd="0" parTransId="{8779C252-4EFE-4230-B87F-81FFC13BBD98}" sibTransId="{7549F5C3-B3D9-4718-B090-3DC32C41259D}"/>
    <dgm:cxn modelId="{02FC9EB6-614C-42ED-8D6A-CC473FEE60CF}" type="presOf" srcId="{6A662582-8E6B-4EF9-AB72-A07FC45E6EF3}" destId="{AF76C8A5-BC45-49EF-BB2E-FAB110F82FD1}" srcOrd="0" destOrd="0" presId="urn:microsoft.com/office/officeart/2005/8/layout/process1"/>
    <dgm:cxn modelId="{95FB4AC2-2130-4A3A-BCE0-2425E992AA71}" srcId="{80873996-A558-4B6F-8261-D6A6B9DF1A7E}" destId="{751806BC-CBBC-4250-82DA-BE9E148F04A1}" srcOrd="3" destOrd="0" parTransId="{86A7069F-22AE-483B-B8F4-88362D2C45DA}" sibTransId="{9F2E0376-D779-4579-B5F9-CF35EB59DB86}"/>
    <dgm:cxn modelId="{889A29C8-C79F-4AA5-9D0C-9AAE59ABAC3D}" type="presOf" srcId="{10DB6BDD-4B6A-4E7F-9DF3-1D12F87BD80B}" destId="{892E0167-7F41-46B3-BFC0-C39DD8803EF1}" srcOrd="0" destOrd="0" presId="urn:microsoft.com/office/officeart/2005/8/layout/process1"/>
    <dgm:cxn modelId="{A8C9F5D5-43E0-4783-A075-68DC680065AD}" type="presOf" srcId="{D265DA76-4058-4EB5-AA2E-D4448445A843}" destId="{7834464A-381E-4D4C-8DEB-391003EC7CF0}" srcOrd="0" destOrd="0" presId="urn:microsoft.com/office/officeart/2005/8/layout/process1"/>
    <dgm:cxn modelId="{29826CEB-6EC5-40A3-AC41-F3F9316DF51B}" type="presOf" srcId="{6A662582-8E6B-4EF9-AB72-A07FC45E6EF3}" destId="{5587681D-1903-4B36-AF61-3C1D8FCB64B5}" srcOrd="1" destOrd="0" presId="urn:microsoft.com/office/officeart/2005/8/layout/process1"/>
    <dgm:cxn modelId="{03D4B1B5-3A35-4A27-85D8-636711C530B2}" type="presParOf" srcId="{0CE77EA8-B1EE-4963-AAC0-5F6868FF1489}" destId="{7834464A-381E-4D4C-8DEB-391003EC7CF0}" srcOrd="0" destOrd="0" presId="urn:microsoft.com/office/officeart/2005/8/layout/process1"/>
    <dgm:cxn modelId="{FF5E17EC-2BE2-49A3-B2C7-FD4A276C1F85}" type="presParOf" srcId="{0CE77EA8-B1EE-4963-AAC0-5F6868FF1489}" destId="{892E0167-7F41-46B3-BFC0-C39DD8803EF1}" srcOrd="1" destOrd="0" presId="urn:microsoft.com/office/officeart/2005/8/layout/process1"/>
    <dgm:cxn modelId="{87698222-FE0F-4532-80AB-69709BE4B61A}" type="presParOf" srcId="{892E0167-7F41-46B3-BFC0-C39DD8803EF1}" destId="{49AC19AF-247D-4AB0-B6D2-71EE680B0DB0}" srcOrd="0" destOrd="0" presId="urn:microsoft.com/office/officeart/2005/8/layout/process1"/>
    <dgm:cxn modelId="{BB19A3CA-526D-4C56-84B1-667D209E8644}" type="presParOf" srcId="{0CE77EA8-B1EE-4963-AAC0-5F6868FF1489}" destId="{7F23F4EE-C3DD-486F-B5A6-4B396D31AC3E}" srcOrd="2" destOrd="0" presId="urn:microsoft.com/office/officeart/2005/8/layout/process1"/>
    <dgm:cxn modelId="{86BB9146-3F65-4886-968C-15FE726ADFD8}" type="presParOf" srcId="{0CE77EA8-B1EE-4963-AAC0-5F6868FF1489}" destId="{B3C895A5-25C1-4DBF-9BFD-D97E6EE14278}" srcOrd="3" destOrd="0" presId="urn:microsoft.com/office/officeart/2005/8/layout/process1"/>
    <dgm:cxn modelId="{50C9274E-1616-4984-BB56-7B0394434996}" type="presParOf" srcId="{B3C895A5-25C1-4DBF-9BFD-D97E6EE14278}" destId="{5758007B-BF02-4EDB-AB0D-3412419895AB}" srcOrd="0" destOrd="0" presId="urn:microsoft.com/office/officeart/2005/8/layout/process1"/>
    <dgm:cxn modelId="{72C717BB-63F3-4866-98E1-BA7EC6B85C2B}" type="presParOf" srcId="{0CE77EA8-B1EE-4963-AAC0-5F6868FF1489}" destId="{83420697-D1A7-415C-8DD4-B9BAD42FDF98}" srcOrd="4" destOrd="0" presId="urn:microsoft.com/office/officeart/2005/8/layout/process1"/>
    <dgm:cxn modelId="{1FEFD696-C017-468C-9A27-902F06B3E163}" type="presParOf" srcId="{0CE77EA8-B1EE-4963-AAC0-5F6868FF1489}" destId="{AF76C8A5-BC45-49EF-BB2E-FAB110F82FD1}" srcOrd="5" destOrd="0" presId="urn:microsoft.com/office/officeart/2005/8/layout/process1"/>
    <dgm:cxn modelId="{34412648-C391-4960-A091-66D12E521336}" type="presParOf" srcId="{AF76C8A5-BC45-49EF-BB2E-FAB110F82FD1}" destId="{5587681D-1903-4B36-AF61-3C1D8FCB64B5}" srcOrd="0" destOrd="0" presId="urn:microsoft.com/office/officeart/2005/8/layout/process1"/>
    <dgm:cxn modelId="{150C8C55-B133-4201-BD07-CBF49DCAACB4}" type="presParOf" srcId="{0CE77EA8-B1EE-4963-AAC0-5F6868FF1489}" destId="{37D75154-8F0F-4F86-9FBE-C61863EC0AB7}" srcOrd="6" destOrd="0" presId="urn:microsoft.com/office/officeart/2005/8/layout/process1"/>
    <dgm:cxn modelId="{FDD65403-6571-40AF-8CDF-B80C712B69D4}" type="presParOf" srcId="{0CE77EA8-B1EE-4963-AAC0-5F6868FF1489}" destId="{A907FC09-08BD-413B-85D7-1BD9BB0B9EBE}" srcOrd="7" destOrd="0" presId="urn:microsoft.com/office/officeart/2005/8/layout/process1"/>
    <dgm:cxn modelId="{98AA40F1-D51F-4AF7-973A-91E3BF945C5C}" type="presParOf" srcId="{A907FC09-08BD-413B-85D7-1BD9BB0B9EBE}" destId="{F79A3F1E-2742-4D12-A8DC-303BBE0A3D56}" srcOrd="0" destOrd="0" presId="urn:microsoft.com/office/officeart/2005/8/layout/process1"/>
    <dgm:cxn modelId="{00E916A4-A07B-4A42-8EE0-4B88EB24C652}" type="presParOf" srcId="{0CE77EA8-B1EE-4963-AAC0-5F6868FF1489}" destId="{34662721-ACC6-46A5-A47C-4F979866E86E}"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 qsCatId="simple" csTypeId="urn:microsoft.com/office/officeart/2005/8/colors/accent4_1" csCatId="accent4" phldr="1"/>
      <dgm:spPr/>
      <dgm:t>
        <a:bodyPr/>
        <a:lstStyle/>
        <a:p>
          <a:endParaRPr lang="en-US"/>
        </a:p>
      </dgm:t>
    </dgm:pt>
    <dgm:pt modelId="{5E71F362-34DF-4EEC-92A3-0EFE450E05E4}">
      <dgm:prSet phldrT="[Text]" phldr="0" custT="1"/>
      <dgm:spPr/>
      <dgm:t>
        <a:bodyPr/>
        <a:lstStyle/>
        <a:p>
          <a:pPr algn="ctr"/>
          <a:r>
            <a:rPr lang="en-GB" sz="2800" dirty="0">
              <a:latin typeface="Montserrat" panose="020B0604020202020204" charset="0"/>
            </a:rPr>
            <a:t>Application from Loans and Borrowings</a:t>
          </a:r>
          <a:endParaRPr lang="en-US" sz="2800" dirty="0">
            <a:latin typeface="Montserrat" panose="020B0604020202020204" charset="0"/>
          </a:endParaRPr>
        </a:p>
      </dgm:t>
    </dgm:pt>
    <dgm:pt modelId="{8E5EE4D1-908E-455C-B8B3-281AD42DEC9A}" type="parTrans" cxnId="{B99CA6C9-28D1-4DDB-B8EC-AED73AD115CA}">
      <dgm:prSet/>
      <dgm:spPr/>
      <dgm:t>
        <a:bodyPr/>
        <a:lstStyle/>
        <a:p>
          <a:endParaRPr lang="en-US" sz="1800">
            <a:latin typeface="Montserrat" panose="020B0604020202020204" charset="0"/>
          </a:endParaRPr>
        </a:p>
      </dgm:t>
    </dgm:pt>
    <dgm:pt modelId="{B208B24A-E9FD-40A9-B764-FB7C2B7ED8B9}" type="sibTrans" cxnId="{B99CA6C9-28D1-4DDB-B8EC-AED73AD115CA}">
      <dgm:prSet/>
      <dgm:spPr/>
      <dgm:t>
        <a:bodyPr/>
        <a:lstStyle/>
        <a:p>
          <a:endParaRPr lang="en-US" sz="1800">
            <a:latin typeface="Montserrat" panose="020B0604020202020204" charset="0"/>
          </a:endParaRPr>
        </a:p>
      </dgm:t>
    </dgm:pt>
    <dgm:pt modelId="{8A04F340-E8E1-4146-9905-E7ADCAEAABD7}">
      <dgm:prSet phldrT="[Text]" phldr="0" custT="1"/>
      <dgm:spPr/>
      <dgm:t>
        <a:bodyPr/>
        <a:lstStyle/>
        <a:p>
          <a:pPr algn="ctr"/>
          <a:r>
            <a:rPr lang="en-GB" sz="2800" dirty="0">
              <a:latin typeface="Montserrat" panose="020B0604020202020204" charset="0"/>
            </a:rPr>
            <a:t>Not treated as Application of Income</a:t>
          </a:r>
          <a:endParaRPr lang="en-US" sz="2800" dirty="0">
            <a:latin typeface="Montserrat" panose="020B0604020202020204" charset="0"/>
          </a:endParaRPr>
        </a:p>
      </dgm:t>
    </dgm:pt>
    <dgm:pt modelId="{4EBD5EC2-45ED-4ED6-8376-97D155A911AE}" type="parTrans" cxnId="{E636BFFB-0404-4D4B-B3F0-C64FDFD9DDEF}">
      <dgm:prSet/>
      <dgm:spPr/>
      <dgm:t>
        <a:bodyPr/>
        <a:lstStyle/>
        <a:p>
          <a:endParaRPr lang="en-US" sz="1800">
            <a:latin typeface="Montserrat" panose="020B0604020202020204" charset="0"/>
          </a:endParaRPr>
        </a:p>
      </dgm:t>
    </dgm:pt>
    <dgm:pt modelId="{F9CD2A04-6A34-4104-A971-391788B88F55}" type="sibTrans" cxnId="{E636BFFB-0404-4D4B-B3F0-C64FDFD9DDEF}">
      <dgm:prSet/>
      <dgm:spPr/>
      <dgm:t>
        <a:bodyPr/>
        <a:lstStyle/>
        <a:p>
          <a:endParaRPr lang="en-US" sz="1800">
            <a:latin typeface="Montserrat" panose="020B0604020202020204" charset="0"/>
          </a:endParaRPr>
        </a:p>
      </dgm:t>
    </dgm:pt>
    <dgm:pt modelId="{3CC73758-10C1-47F8-AFA7-1A986D4DDD60}">
      <dgm:prSet phldrT="[Text]" phldr="0" custT="1"/>
      <dgm:spPr/>
      <dgm:t>
        <a:bodyPr/>
        <a:lstStyle/>
        <a:p>
          <a:pPr>
            <a:defRPr b="1"/>
          </a:pPr>
          <a:endParaRPr lang="en-US" sz="1800" dirty="0">
            <a:latin typeface="Montserrat" panose="020B0604020202020204" charset="0"/>
          </a:endParaRPr>
        </a:p>
      </dgm:t>
    </dgm:pt>
    <dgm:pt modelId="{FF6AE4B6-4A2F-49EE-9316-9AF55E77838B}" type="parTrans" cxnId="{4A69F85D-5C15-48FD-893A-B3050E1BADEB}">
      <dgm:prSet/>
      <dgm:spPr/>
      <dgm:t>
        <a:bodyPr/>
        <a:lstStyle/>
        <a:p>
          <a:endParaRPr lang="en-US" sz="1800">
            <a:latin typeface="Montserrat" panose="020B0604020202020204" charset="0"/>
          </a:endParaRPr>
        </a:p>
      </dgm:t>
    </dgm:pt>
    <dgm:pt modelId="{D8170BBA-6035-4773-8431-FEDD687647FF}" type="sibTrans" cxnId="{4A69F85D-5C15-48FD-893A-B3050E1BADEB}">
      <dgm:prSet/>
      <dgm:spPr/>
      <dgm:t>
        <a:bodyPr/>
        <a:lstStyle/>
        <a:p>
          <a:endParaRPr lang="en-US" sz="1800">
            <a:latin typeface="Montserrat" panose="020B0604020202020204" charset="0"/>
          </a:endParaRPr>
        </a:p>
      </dgm:t>
    </dgm:pt>
    <dgm:pt modelId="{FD9CA14A-483C-4869-B0C1-7C5FB7EEDBCC}">
      <dgm:prSet phldrT="[Text]" phldr="0" custT="1"/>
      <dgm:spPr/>
      <dgm:t>
        <a:bodyPr/>
        <a:lstStyle/>
        <a:p>
          <a:pPr algn="ctr"/>
          <a:r>
            <a:rPr lang="en-IN" sz="2800" dirty="0">
              <a:latin typeface="Montserrat" panose="020B0604020202020204" charset="0"/>
            </a:rPr>
            <a:t>Repayment of Loan</a:t>
          </a:r>
          <a:endParaRPr lang="en-US" sz="2800" dirty="0">
            <a:latin typeface="Montserrat" panose="020B0604020202020204" charset="0"/>
          </a:endParaRPr>
        </a:p>
      </dgm:t>
    </dgm:pt>
    <dgm:pt modelId="{8182A92F-45BA-4CD1-8E43-0B0810A50FEB}" type="parTrans" cxnId="{5EDA943F-300F-408A-A52E-3D5140FD5C22}">
      <dgm:prSet/>
      <dgm:spPr/>
      <dgm:t>
        <a:bodyPr/>
        <a:lstStyle/>
        <a:p>
          <a:endParaRPr lang="en-US" sz="1800">
            <a:latin typeface="Montserrat" panose="020B0604020202020204" charset="0"/>
          </a:endParaRPr>
        </a:p>
      </dgm:t>
    </dgm:pt>
    <dgm:pt modelId="{914BB93C-EA8A-4B5B-8F06-30DA7C7F4B7B}" type="sibTrans" cxnId="{5EDA943F-300F-408A-A52E-3D5140FD5C22}">
      <dgm:prSet/>
      <dgm:spPr/>
      <dgm:t>
        <a:bodyPr/>
        <a:lstStyle/>
        <a:p>
          <a:endParaRPr lang="en-US" sz="1800">
            <a:latin typeface="Montserrat" panose="020B0604020202020204" charset="0"/>
          </a:endParaRPr>
        </a:p>
      </dgm:t>
    </dgm:pt>
    <dgm:pt modelId="{D2FE027B-4161-41E1-B4D4-02AECB2E3FA0}">
      <dgm:prSet phldrT="[Text]" phldr="0" custT="1"/>
      <dgm:spPr/>
      <dgm:t>
        <a:bodyPr/>
        <a:lstStyle/>
        <a:p>
          <a:pPr>
            <a:defRPr b="1"/>
          </a:pPr>
          <a:endParaRPr lang="en-US" sz="1800" dirty="0">
            <a:latin typeface="Montserrat" panose="020B0604020202020204" charset="0"/>
          </a:endParaRPr>
        </a:p>
      </dgm:t>
    </dgm:pt>
    <dgm:pt modelId="{88680CFE-3CE0-4842-B3D3-716D3B671238}" type="parTrans" cxnId="{4F4F82A2-02F1-492B-96C1-46C070BEFCE3}">
      <dgm:prSet/>
      <dgm:spPr/>
      <dgm:t>
        <a:bodyPr/>
        <a:lstStyle/>
        <a:p>
          <a:endParaRPr lang="en-US" sz="1800">
            <a:latin typeface="Montserrat" panose="020B0604020202020204" charset="0"/>
          </a:endParaRPr>
        </a:p>
      </dgm:t>
    </dgm:pt>
    <dgm:pt modelId="{4D59E06B-629C-40B5-96D3-423B7A56C945}" type="sibTrans" cxnId="{4F4F82A2-02F1-492B-96C1-46C070BEFCE3}">
      <dgm:prSet/>
      <dgm:spPr/>
      <dgm:t>
        <a:bodyPr/>
        <a:lstStyle/>
        <a:p>
          <a:endParaRPr lang="en-US" sz="1800">
            <a:latin typeface="Montserrat" panose="020B0604020202020204" charset="0"/>
          </a:endParaRPr>
        </a:p>
      </dgm:t>
    </dgm:pt>
    <dgm:pt modelId="{2BE415B7-7185-4956-8487-237B40BC0EE5}">
      <dgm:prSet phldrT="[Text]" phldr="0" custT="1"/>
      <dgm:spPr/>
      <dgm:t>
        <a:bodyPr/>
        <a:lstStyle/>
        <a:p>
          <a:pPr algn="ctr"/>
          <a:r>
            <a:rPr lang="en-GB" sz="2800" dirty="0">
              <a:latin typeface="Montserrat" panose="020B0604020202020204" charset="0"/>
            </a:rPr>
            <a:t>Treated as Application of Income</a:t>
          </a:r>
          <a:endParaRPr lang="en-US" sz="2800" dirty="0">
            <a:latin typeface="Montserrat" panose="020B0604020202020204" charset="0"/>
          </a:endParaRPr>
        </a:p>
      </dgm:t>
    </dgm:pt>
    <dgm:pt modelId="{A38E847E-0D1D-4F40-9A71-4D5999ADE08B}" type="parTrans" cxnId="{CB32A309-9CA9-4554-941D-519A91A9E733}">
      <dgm:prSet/>
      <dgm:spPr/>
      <dgm:t>
        <a:bodyPr/>
        <a:lstStyle/>
        <a:p>
          <a:endParaRPr lang="en-US" sz="1800">
            <a:latin typeface="Montserrat" panose="020B0604020202020204" charset="0"/>
          </a:endParaRPr>
        </a:p>
      </dgm:t>
    </dgm:pt>
    <dgm:pt modelId="{F0D1C61C-E3F2-49BA-A2D8-C04A81308E5D}" type="sibTrans" cxnId="{CB32A309-9CA9-4554-941D-519A91A9E733}">
      <dgm:prSet/>
      <dgm:spPr/>
      <dgm:t>
        <a:bodyPr/>
        <a:lstStyle/>
        <a:p>
          <a:endParaRPr lang="en-US" sz="1800">
            <a:latin typeface="Montserrat" panose="020B0604020202020204" charset="0"/>
          </a:endParaRPr>
        </a:p>
      </dgm:t>
    </dgm:pt>
    <dgm:pt modelId="{A8C03FBB-4A75-4460-AEA6-DEAEB9C61496}">
      <dgm:prSet phldrT="[Text]" phldr="0" custT="1"/>
      <dgm:spPr/>
      <dgm:t>
        <a:bodyPr/>
        <a:lstStyle/>
        <a:p>
          <a:pPr>
            <a:defRPr b="1"/>
          </a:pPr>
          <a:endParaRPr lang="en-US" sz="1800" dirty="0">
            <a:latin typeface="Montserrat" panose="020B0604020202020204" charset="0"/>
          </a:endParaRPr>
        </a:p>
      </dgm:t>
    </dgm:pt>
    <dgm:pt modelId="{67361508-930A-4A23-8CFC-BB56DA645C3C}" type="sibTrans" cxnId="{D3D81948-D963-4D1E-AE16-9705EAF510FC}">
      <dgm:prSet/>
      <dgm:spPr/>
      <dgm:t>
        <a:bodyPr/>
        <a:lstStyle/>
        <a:p>
          <a:endParaRPr lang="en-US" sz="1800">
            <a:latin typeface="Montserrat" panose="020B0604020202020204" charset="0"/>
          </a:endParaRPr>
        </a:p>
      </dgm:t>
    </dgm:pt>
    <dgm:pt modelId="{4E972F7F-4B1B-47AA-A25B-1FFC561F1C76}" type="parTrans" cxnId="{D3D81948-D963-4D1E-AE16-9705EAF510FC}">
      <dgm:prSet/>
      <dgm:spPr/>
      <dgm:t>
        <a:bodyPr/>
        <a:lstStyle/>
        <a:p>
          <a:endParaRPr lang="en-US" sz="1800">
            <a:latin typeface="Montserrat" panose="020B0604020202020204" charset="0"/>
          </a:endParaRPr>
        </a:p>
      </dgm:t>
    </dgm:pt>
    <dgm:pt modelId="{91969DED-4CB8-4A14-A50B-3F7B848E46B5}">
      <dgm:prSet phldrT="[Text]" phldr="0" custT="1"/>
      <dgm:spPr/>
      <dgm:t>
        <a:bodyPr/>
        <a:lstStyle/>
        <a:p>
          <a:pPr>
            <a:defRPr b="1"/>
          </a:pPr>
          <a:endParaRPr lang="en-US" sz="1800" dirty="0">
            <a:latin typeface="Montserrat" panose="020B0604020202020204" charset="0"/>
          </a:endParaRPr>
        </a:p>
      </dgm:t>
    </dgm:pt>
    <dgm:pt modelId="{81CA8AA2-C0C3-4381-BA8B-413EDD578B83}" type="sibTrans" cxnId="{537F2ED0-8BD0-4AD5-B60D-89B660EDA1AC}">
      <dgm:prSet/>
      <dgm:spPr/>
      <dgm:t>
        <a:bodyPr/>
        <a:lstStyle/>
        <a:p>
          <a:endParaRPr lang="en-US" sz="1800">
            <a:latin typeface="Montserrat" panose="020B0604020202020204" charset="0"/>
          </a:endParaRPr>
        </a:p>
      </dgm:t>
    </dgm:pt>
    <dgm:pt modelId="{441CD73D-85E1-42A6-BCF8-362A3247E2F3}" type="parTrans" cxnId="{537F2ED0-8BD0-4AD5-B60D-89B660EDA1AC}">
      <dgm:prSet/>
      <dgm:spPr/>
      <dgm:t>
        <a:bodyPr/>
        <a:lstStyle/>
        <a:p>
          <a:endParaRPr lang="en-US" sz="1800">
            <a:latin typeface="Montserrat" panose="020B0604020202020204" charset="0"/>
          </a:endParaRPr>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lt1">
            <a:alpha val="90000"/>
            <a:tint val="40000"/>
            <a:hueOff val="0"/>
            <a:satOff val="0"/>
            <a:lumOff val="0"/>
            <a:alphaOff val="0"/>
          </a:schemeClr>
        </a:solidFill>
        <a:ln w="15875" cap="rnd" cmpd="sng" algn="ctr">
          <a:solidFill>
            <a:schemeClr val="accent4">
              <a:alpha val="90000"/>
              <a:hueOff val="0"/>
              <a:satOff val="0"/>
              <a:lumOff val="0"/>
              <a:alphaOff val="0"/>
            </a:schemeClr>
          </a:solidFill>
          <a:prstDash val="solid"/>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4">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4" custScaleY="97144"/>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4"/>
      <dgm:spPr>
        <a:noFill/>
        <a:ln w="9525" cap="rnd" cmpd="sng" algn="ctr">
          <a:solidFill>
            <a:schemeClr val="accent4">
              <a:hueOff val="0"/>
              <a:satOff val="0"/>
              <a:lumOff val="0"/>
              <a:alphaOff val="0"/>
            </a:schemeClr>
          </a:solidFill>
          <a:prstDash val="dash"/>
        </a:ln>
        <a:effectLst/>
      </dgm:spPr>
    </dgm:pt>
    <dgm:pt modelId="{FA19A0AA-8B0B-4AA8-A80D-08CFFDD3F112}" type="pres">
      <dgm:prSet presAssocID="{A8C03FBB-4A75-4460-AEA6-DEAEB9C61496}" presName="ConnectorPoint" presStyleLbl="alignNode1" presStyleIdx="0" presStyleCnt="4"/>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D29DFA7-018B-45C9-AC1C-5CFC82FEE150}" type="pres">
      <dgm:prSet presAssocID="{91969DED-4CB8-4A14-A50B-3F7B848E46B5}" presName="composite" presStyleCnt="0"/>
      <dgm:spPr/>
    </dgm:pt>
    <dgm:pt modelId="{60D0713D-AF69-4AF8-B071-F65622790886}" type="pres">
      <dgm:prSet presAssocID="{91969DED-4CB8-4A14-A50B-3F7B848E46B5}" presName="L1TextContainer" presStyleLbl="revTx" presStyleIdx="1" presStyleCnt="4">
        <dgm:presLayoutVars>
          <dgm:chMax val="1"/>
          <dgm:chPref val="1"/>
          <dgm:bulletEnabled val="1"/>
        </dgm:presLayoutVars>
      </dgm:prSet>
      <dgm:spPr/>
    </dgm:pt>
    <dgm:pt modelId="{5DAA1547-FEA7-4F69-96D3-0E3A07601B1E}" type="pres">
      <dgm:prSet presAssocID="{91969DED-4CB8-4A14-A50B-3F7B848E46B5}" presName="L2TextContainerWrapper" presStyleCnt="0">
        <dgm:presLayoutVars>
          <dgm:chMax val="0"/>
          <dgm:chPref val="0"/>
          <dgm:bulletEnabled val="1"/>
        </dgm:presLayoutVars>
      </dgm:prSet>
      <dgm:spPr/>
    </dgm:pt>
    <dgm:pt modelId="{DADAA0C9-3E42-4088-8622-30E9F6EA139A}" type="pres">
      <dgm:prSet presAssocID="{91969DED-4CB8-4A14-A50B-3F7B848E46B5}" presName="L2TextContainer" presStyleLbl="bgAcc1" presStyleIdx="1" presStyleCnt="4" custScaleY="82620" custLinFactNeighborX="-153" custLinFactNeighborY="1740"/>
      <dgm:spPr/>
    </dgm:pt>
    <dgm:pt modelId="{D2E61EE0-F306-43AF-AFF9-74A14B9CF379}" type="pres">
      <dgm:prSet presAssocID="{91969DED-4CB8-4A14-A50B-3F7B848E46B5}" presName="FlexibleEmptyPlaceHolder" presStyleCnt="0"/>
      <dgm:spPr/>
    </dgm:pt>
    <dgm:pt modelId="{DBD74D6B-057A-432C-9067-BF618C19EB2A}" type="pres">
      <dgm:prSet presAssocID="{91969DED-4CB8-4A14-A50B-3F7B848E46B5}" presName="ConnectLine" presStyleLbl="sibTrans1D1" presStyleIdx="1" presStyleCnt="4"/>
      <dgm:spPr>
        <a:noFill/>
        <a:ln w="9525" cap="rnd" cmpd="sng" algn="ctr">
          <a:solidFill>
            <a:schemeClr val="accent4">
              <a:hueOff val="0"/>
              <a:satOff val="0"/>
              <a:lumOff val="0"/>
              <a:alphaOff val="0"/>
            </a:schemeClr>
          </a:solidFill>
          <a:prstDash val="dash"/>
        </a:ln>
        <a:effectLst/>
      </dgm:spPr>
    </dgm:pt>
    <dgm:pt modelId="{0F979253-FD39-4920-BFCA-78C564B167EA}" type="pres">
      <dgm:prSet presAssocID="{91969DED-4CB8-4A14-A50B-3F7B848E46B5}" presName="ConnectorPoint" presStyleLbl="alignNode1" presStyleIdx="1" presStyleCnt="4"/>
      <dgm:spPr/>
    </dgm:pt>
    <dgm:pt modelId="{C9B4B298-E04C-4317-856D-E345FE5EC64B}" type="pres">
      <dgm:prSet presAssocID="{91969DED-4CB8-4A14-A50B-3F7B848E46B5}" presName="EmptyPlaceHolder" presStyleCnt="0"/>
      <dgm:spPr/>
    </dgm:pt>
    <dgm:pt modelId="{9B636147-AF19-40E0-BE7D-3BE8148CC024}" type="pres">
      <dgm:prSet presAssocID="{81CA8AA2-C0C3-4381-BA8B-413EDD578B83}"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4">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4" custScaleY="156189" custLinFactNeighborX="262" custLinFactNeighborY="-18185"/>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4"/>
      <dgm:spPr>
        <a:noFill/>
        <a:ln w="9525" cap="rnd" cmpd="sng" algn="ctr">
          <a:solidFill>
            <a:schemeClr val="accent4">
              <a:hueOff val="0"/>
              <a:satOff val="0"/>
              <a:lumOff val="0"/>
              <a:alphaOff val="0"/>
            </a:schemeClr>
          </a:solidFill>
          <a:prstDash val="dash"/>
        </a:ln>
        <a:effectLst/>
      </dgm:spPr>
    </dgm:pt>
    <dgm:pt modelId="{B6459BF8-D2C3-4018-9C28-98667DC203F4}" type="pres">
      <dgm:prSet presAssocID="{3CC73758-10C1-47F8-AFA7-1A986D4DDD60}" presName="ConnectorPoint" presStyleLbl="alignNode1" presStyleIdx="2" presStyleCnt="4"/>
      <dgm:spPr/>
    </dgm:pt>
    <dgm:pt modelId="{EAB0CCC2-BFF9-432D-BA8E-7ECAF2D92AF2}" type="pres">
      <dgm:prSet presAssocID="{3CC73758-10C1-47F8-AFA7-1A986D4DDD60}" presName="EmptyPlaceHolder" presStyleCnt="0"/>
      <dgm:spPr/>
    </dgm:pt>
    <dgm:pt modelId="{07073103-04B7-4C74-9AC8-048764100B10}" type="pres">
      <dgm:prSet presAssocID="{D8170BBA-6035-4773-8431-FEDD687647FF}" presName="spaceBetweenRectangles" presStyleCnt="0"/>
      <dgm:spPr/>
    </dgm:pt>
    <dgm:pt modelId="{C68762A5-E9DF-484F-B385-6C7E07325E98}" type="pres">
      <dgm:prSet presAssocID="{D2FE027B-4161-41E1-B4D4-02AECB2E3FA0}" presName="composite" presStyleCnt="0"/>
      <dgm:spPr/>
    </dgm:pt>
    <dgm:pt modelId="{F782935D-BBBD-4420-826A-F71C517659B6}" type="pres">
      <dgm:prSet presAssocID="{D2FE027B-4161-41E1-B4D4-02AECB2E3FA0}" presName="L1TextContainer" presStyleLbl="revTx" presStyleIdx="3" presStyleCnt="4">
        <dgm:presLayoutVars>
          <dgm:chMax val="1"/>
          <dgm:chPref val="1"/>
          <dgm:bulletEnabled val="1"/>
        </dgm:presLayoutVars>
      </dgm:prSet>
      <dgm:spPr/>
    </dgm:pt>
    <dgm:pt modelId="{3C71E446-482E-4CAC-8D42-2D4AC020412B}" type="pres">
      <dgm:prSet presAssocID="{D2FE027B-4161-41E1-B4D4-02AECB2E3FA0}" presName="L2TextContainerWrapper" presStyleCnt="0">
        <dgm:presLayoutVars>
          <dgm:chMax val="0"/>
          <dgm:chPref val="0"/>
          <dgm:bulletEnabled val="1"/>
        </dgm:presLayoutVars>
      </dgm:prSet>
      <dgm:spPr/>
    </dgm:pt>
    <dgm:pt modelId="{6C3A59BD-6D45-4573-B098-8CB5207F194D}" type="pres">
      <dgm:prSet presAssocID="{D2FE027B-4161-41E1-B4D4-02AECB2E3FA0}" presName="L2TextContainer" presStyleLbl="bgAcc1" presStyleIdx="3" presStyleCnt="4" custScaleY="86019" custLinFactNeighborX="-2209" custLinFactNeighborY="-643"/>
      <dgm:spPr/>
    </dgm:pt>
    <dgm:pt modelId="{8EB042C8-D666-4667-A1E4-E0C87151B72F}" type="pres">
      <dgm:prSet presAssocID="{D2FE027B-4161-41E1-B4D4-02AECB2E3FA0}" presName="FlexibleEmptyPlaceHolder" presStyleCnt="0"/>
      <dgm:spPr/>
    </dgm:pt>
    <dgm:pt modelId="{086FB9B1-82B2-4197-8B33-6E7FF94F8D2E}" type="pres">
      <dgm:prSet presAssocID="{D2FE027B-4161-41E1-B4D4-02AECB2E3FA0}" presName="ConnectLine" presStyleLbl="sibTrans1D1" presStyleIdx="3" presStyleCnt="4"/>
      <dgm:spPr>
        <a:noFill/>
        <a:ln w="9525" cap="rnd" cmpd="sng" algn="ctr">
          <a:solidFill>
            <a:schemeClr val="accent4">
              <a:hueOff val="0"/>
              <a:satOff val="0"/>
              <a:lumOff val="0"/>
              <a:alphaOff val="0"/>
            </a:schemeClr>
          </a:solidFill>
          <a:prstDash val="dash"/>
        </a:ln>
        <a:effectLst/>
      </dgm:spPr>
    </dgm:pt>
    <dgm:pt modelId="{3F359E8B-7C7E-4FD9-B106-36CCBFC731D5}" type="pres">
      <dgm:prSet presAssocID="{D2FE027B-4161-41E1-B4D4-02AECB2E3FA0}" presName="ConnectorPoint" presStyleLbl="alignNode1" presStyleIdx="3" presStyleCnt="4"/>
      <dgm:spPr/>
    </dgm:pt>
    <dgm:pt modelId="{34434334-A935-4057-946F-93B826088F38}" type="pres">
      <dgm:prSet presAssocID="{D2FE027B-4161-41E1-B4D4-02AECB2E3FA0}" presName="EmptyPlaceHolder" presStyleCnt="0"/>
      <dgm:spPr/>
    </dgm:pt>
  </dgm:ptLst>
  <dgm:cxnLst>
    <dgm:cxn modelId="{811AD602-2A43-4A24-866E-EAF802A08AF1}" type="presOf" srcId="{2BE415B7-7185-4956-8487-237B40BC0EE5}" destId="{6C3A59BD-6D45-4573-B098-8CB5207F194D}" srcOrd="0" destOrd="0" presId="urn:microsoft.com/office/officeart/2016/7/layout/BasicTimeline"/>
    <dgm:cxn modelId="{CB32A309-9CA9-4554-941D-519A91A9E733}" srcId="{D2FE027B-4161-41E1-B4D4-02AECB2E3FA0}" destId="{2BE415B7-7185-4956-8487-237B40BC0EE5}" srcOrd="0" destOrd="0" parTransId="{A38E847E-0D1D-4F40-9A71-4D5999ADE08B}" sibTransId="{F0D1C61C-E3F2-49BA-A2D8-C04A81308E5D}"/>
    <dgm:cxn modelId="{C3B3A01A-A07D-4EDA-AB37-0860A30FECD3}" type="presOf" srcId="{3CC73758-10C1-47F8-AFA7-1A986D4DDD60}" destId="{E712D073-0B15-4887-9DCE-A27BCACBC178}" srcOrd="0" destOrd="0" presId="urn:microsoft.com/office/officeart/2016/7/layout/BasicTimeline"/>
    <dgm:cxn modelId="{40BAA528-2668-4DD2-BA4D-0409C2D19BE0}" type="presOf" srcId="{5E71F362-34DF-4EEC-92A3-0EFE450E05E4}" destId="{BA29120C-7C6B-4F62-9079-4AD528BC0744}" srcOrd="0" destOrd="0" presId="urn:microsoft.com/office/officeart/2016/7/layout/BasicTimeline"/>
    <dgm:cxn modelId="{769C8131-4557-4D7F-A6F2-FC3DDAA78B19}" type="presOf" srcId="{8A04F340-E8E1-4146-9905-E7ADCAEAABD7}" destId="{DADAA0C9-3E42-4088-8622-30E9F6EA139A}"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4A69F85D-5C15-48FD-893A-B3050E1BADEB}" srcId="{A66480AC-C0DE-4E5E-9ECD-9AE37E3FCB79}" destId="{3CC73758-10C1-47F8-AFA7-1A986D4DDD60}" srcOrd="2" destOrd="0" parTransId="{FF6AE4B6-4A2F-49EE-9316-9AF55E77838B}" sibTransId="{D8170BBA-6035-4773-8431-FEDD687647FF}"/>
    <dgm:cxn modelId="{9E334B5E-9353-4543-AC77-BB4380D2DA61}" type="presOf" srcId="{91969DED-4CB8-4A14-A50B-3F7B848E46B5}" destId="{60D0713D-AF69-4AF8-B071-F65622790886}" srcOrd="0" destOrd="0" presId="urn:microsoft.com/office/officeart/2016/7/layout/BasicTimeline"/>
    <dgm:cxn modelId="{D3D81948-D963-4D1E-AE16-9705EAF510FC}" srcId="{A66480AC-C0DE-4E5E-9ECD-9AE37E3FCB79}" destId="{A8C03FBB-4A75-4460-AEA6-DEAEB9C61496}" srcOrd="0" destOrd="0" parTransId="{4E972F7F-4B1B-47AA-A25B-1FFC561F1C76}" sibTransId="{67361508-930A-4A23-8CFC-BB56DA645C3C}"/>
    <dgm:cxn modelId="{A320E769-258E-4E84-A8C4-573803385627}" type="presOf" srcId="{D2FE027B-4161-41E1-B4D4-02AECB2E3FA0}" destId="{F782935D-BBBD-4420-826A-F71C517659B6}" srcOrd="0" destOrd="0" presId="urn:microsoft.com/office/officeart/2016/7/layout/BasicTimeline"/>
    <dgm:cxn modelId="{B594734A-0F1A-419C-B545-CB396EFE457C}" type="presOf" srcId="{FD9CA14A-483C-4869-B0C1-7C5FB7EEDBCC}" destId="{E0D48281-565D-47A3-9B6C-576231178549}" srcOrd="0" destOrd="0" presId="urn:microsoft.com/office/officeart/2016/7/layout/BasicTimeline"/>
    <dgm:cxn modelId="{4F4F82A2-02F1-492B-96C1-46C070BEFCE3}" srcId="{A66480AC-C0DE-4E5E-9ECD-9AE37E3FCB79}" destId="{D2FE027B-4161-41E1-B4D4-02AECB2E3FA0}" srcOrd="3" destOrd="0" parTransId="{88680CFE-3CE0-4842-B3D3-716D3B671238}" sibTransId="{4D59E06B-629C-40B5-96D3-423B7A56C945}"/>
    <dgm:cxn modelId="{B99CA6C9-28D1-4DDB-B8EC-AED73AD115CA}" srcId="{A8C03FBB-4A75-4460-AEA6-DEAEB9C61496}" destId="{5E71F362-34DF-4EEC-92A3-0EFE450E05E4}" srcOrd="0" destOrd="0" parTransId="{8E5EE4D1-908E-455C-B8B3-281AD42DEC9A}" sibTransId="{B208B24A-E9FD-40A9-B764-FB7C2B7ED8B9}"/>
    <dgm:cxn modelId="{537F2ED0-8BD0-4AD5-B60D-89B660EDA1AC}" srcId="{A66480AC-C0DE-4E5E-9ECD-9AE37E3FCB79}" destId="{91969DED-4CB8-4A14-A50B-3F7B848E46B5}" srcOrd="1" destOrd="0" parTransId="{441CD73D-85E1-42A6-BCF8-362A3247E2F3}" sibTransId="{81CA8AA2-C0C3-4381-BA8B-413EDD578B83}"/>
    <dgm:cxn modelId="{E0C574D3-EEF6-495F-A91F-9AE72DAD8DE1}" type="presOf" srcId="{A8C03FBB-4A75-4460-AEA6-DEAEB9C61496}" destId="{FE5C7F33-9326-49FB-89A3-8A20163AD994}" srcOrd="0" destOrd="0" presId="urn:microsoft.com/office/officeart/2016/7/layout/BasicTimeline"/>
    <dgm:cxn modelId="{B26C03F3-87F7-4C7F-879B-71CA06527925}" type="presOf" srcId="{A66480AC-C0DE-4E5E-9ECD-9AE37E3FCB79}" destId="{9FFA803F-EA25-49D8-A073-96E9747E345F}" srcOrd="0" destOrd="0" presId="urn:microsoft.com/office/officeart/2016/7/layout/BasicTimeline"/>
    <dgm:cxn modelId="{E636BFFB-0404-4D4B-B3F0-C64FDFD9DDEF}" srcId="{91969DED-4CB8-4A14-A50B-3F7B848E46B5}" destId="{8A04F340-E8E1-4146-9905-E7ADCAEAABD7}" srcOrd="0" destOrd="0" parTransId="{4EBD5EC2-45ED-4ED6-8376-97D155A911AE}" sibTransId="{F9CD2A04-6A34-4104-A971-391788B88F55}"/>
    <dgm:cxn modelId="{1EC6C010-4ED1-4AB7-97EC-A736611E8738}" type="presParOf" srcId="{9FFA803F-EA25-49D8-A073-96E9747E345F}" destId="{EE0E6265-BE99-48D1-8879-DB5A75D6D78E}" srcOrd="0" destOrd="0" presId="urn:microsoft.com/office/officeart/2016/7/layout/BasicTimeline"/>
    <dgm:cxn modelId="{05E3E5FE-D893-4BD4-A6F0-328726176A97}" type="presParOf" srcId="{9FFA803F-EA25-49D8-A073-96E9747E345F}" destId="{BDA8F949-88B8-486D-9E41-ABA1463A8926}" srcOrd="1" destOrd="0" presId="urn:microsoft.com/office/officeart/2016/7/layout/BasicTimeline"/>
    <dgm:cxn modelId="{5254C1EB-7688-42B5-8CBB-83C49890AC91}" type="presParOf" srcId="{BDA8F949-88B8-486D-9E41-ABA1463A8926}" destId="{A41AEE8D-8763-4311-BB07-B499A93D76EA}" srcOrd="0" destOrd="0" presId="urn:microsoft.com/office/officeart/2016/7/layout/BasicTimeline"/>
    <dgm:cxn modelId="{06316426-92CB-4C9C-A28F-F9A27D06F045}" type="presParOf" srcId="{A41AEE8D-8763-4311-BB07-B499A93D76EA}" destId="{FE5C7F33-9326-49FB-89A3-8A20163AD994}" srcOrd="0" destOrd="0" presId="urn:microsoft.com/office/officeart/2016/7/layout/BasicTimeline"/>
    <dgm:cxn modelId="{AB56349B-8888-4135-956D-09EAD7BEC199}" type="presParOf" srcId="{A41AEE8D-8763-4311-BB07-B499A93D76EA}" destId="{C51067AB-548D-47E7-B9DD-C7A4C9600F8C}" srcOrd="1" destOrd="0" presId="urn:microsoft.com/office/officeart/2016/7/layout/BasicTimeline"/>
    <dgm:cxn modelId="{0D160F08-1EB0-44C6-98F6-E3D5F88EBA35}" type="presParOf" srcId="{C51067AB-548D-47E7-B9DD-C7A4C9600F8C}" destId="{BA29120C-7C6B-4F62-9079-4AD528BC0744}" srcOrd="0" destOrd="0" presId="urn:microsoft.com/office/officeart/2016/7/layout/BasicTimeline"/>
    <dgm:cxn modelId="{A6A30629-3263-45EC-9927-D85469B225EB}" type="presParOf" srcId="{C51067AB-548D-47E7-B9DD-C7A4C9600F8C}" destId="{617B6CDA-9351-44EF-9011-41758FE93851}" srcOrd="1" destOrd="0" presId="urn:microsoft.com/office/officeart/2016/7/layout/BasicTimeline"/>
    <dgm:cxn modelId="{1F0ECCD6-2E9A-4E21-807B-C9456BAE40B5}" type="presParOf" srcId="{A41AEE8D-8763-4311-BB07-B499A93D76EA}" destId="{A95DB80B-444A-4D69-B205-3A801BB8524A}" srcOrd="2" destOrd="0" presId="urn:microsoft.com/office/officeart/2016/7/layout/BasicTimeline"/>
    <dgm:cxn modelId="{51B5B935-E042-4FB7-9E55-33A43ADDC4A4}" type="presParOf" srcId="{A41AEE8D-8763-4311-BB07-B499A93D76EA}" destId="{FA19A0AA-8B0B-4AA8-A80D-08CFFDD3F112}" srcOrd="3" destOrd="0" presId="urn:microsoft.com/office/officeart/2016/7/layout/BasicTimeline"/>
    <dgm:cxn modelId="{7288B7B5-A969-414C-A138-11207B8124B5}" type="presParOf" srcId="{A41AEE8D-8763-4311-BB07-B499A93D76EA}" destId="{C298CC98-EF08-4D23-94A2-F58DEE6D7DE4}" srcOrd="4" destOrd="0" presId="urn:microsoft.com/office/officeart/2016/7/layout/BasicTimeline"/>
    <dgm:cxn modelId="{2DE70551-5F67-4DAB-8467-32C47C71EC2D}" type="presParOf" srcId="{BDA8F949-88B8-486D-9E41-ABA1463A8926}" destId="{F3D981F8-7433-4E93-99E6-2B447306B973}" srcOrd="1" destOrd="0" presId="urn:microsoft.com/office/officeart/2016/7/layout/BasicTimeline"/>
    <dgm:cxn modelId="{16BF0ADA-E2BA-4C76-BBD5-7F29C27C08B4}" type="presParOf" srcId="{BDA8F949-88B8-486D-9E41-ABA1463A8926}" destId="{7D29DFA7-018B-45C9-AC1C-5CFC82FEE150}" srcOrd="2" destOrd="0" presId="urn:microsoft.com/office/officeart/2016/7/layout/BasicTimeline"/>
    <dgm:cxn modelId="{A736F7F4-21CD-498C-8D29-8B53CBA650E0}" type="presParOf" srcId="{7D29DFA7-018B-45C9-AC1C-5CFC82FEE150}" destId="{60D0713D-AF69-4AF8-B071-F65622790886}" srcOrd="0" destOrd="0" presId="urn:microsoft.com/office/officeart/2016/7/layout/BasicTimeline"/>
    <dgm:cxn modelId="{35708AF5-6BBA-4A51-8A37-9FAB5DD3EBB7}" type="presParOf" srcId="{7D29DFA7-018B-45C9-AC1C-5CFC82FEE150}" destId="{5DAA1547-FEA7-4F69-96D3-0E3A07601B1E}" srcOrd="1" destOrd="0" presId="urn:microsoft.com/office/officeart/2016/7/layout/BasicTimeline"/>
    <dgm:cxn modelId="{3233F795-D228-480F-BF79-E7FB60C3F4EC}" type="presParOf" srcId="{5DAA1547-FEA7-4F69-96D3-0E3A07601B1E}" destId="{DADAA0C9-3E42-4088-8622-30E9F6EA139A}" srcOrd="0" destOrd="0" presId="urn:microsoft.com/office/officeart/2016/7/layout/BasicTimeline"/>
    <dgm:cxn modelId="{7C702247-6C49-4735-9741-98524737729E}" type="presParOf" srcId="{5DAA1547-FEA7-4F69-96D3-0E3A07601B1E}" destId="{D2E61EE0-F306-43AF-AFF9-74A14B9CF379}" srcOrd="1" destOrd="0" presId="urn:microsoft.com/office/officeart/2016/7/layout/BasicTimeline"/>
    <dgm:cxn modelId="{439E6CAE-F1D4-46D0-A03E-15C805E4C1DA}" type="presParOf" srcId="{7D29DFA7-018B-45C9-AC1C-5CFC82FEE150}" destId="{DBD74D6B-057A-432C-9067-BF618C19EB2A}" srcOrd="2" destOrd="0" presId="urn:microsoft.com/office/officeart/2016/7/layout/BasicTimeline"/>
    <dgm:cxn modelId="{D229BD72-6110-4BD1-B809-405F21F1B2EE}" type="presParOf" srcId="{7D29DFA7-018B-45C9-AC1C-5CFC82FEE150}" destId="{0F979253-FD39-4920-BFCA-78C564B167EA}" srcOrd="3" destOrd="0" presId="urn:microsoft.com/office/officeart/2016/7/layout/BasicTimeline"/>
    <dgm:cxn modelId="{EEE234B1-F56C-4D80-A2CD-A5E2DE287FD1}" type="presParOf" srcId="{7D29DFA7-018B-45C9-AC1C-5CFC82FEE150}" destId="{C9B4B298-E04C-4317-856D-E345FE5EC64B}" srcOrd="4" destOrd="0" presId="urn:microsoft.com/office/officeart/2016/7/layout/BasicTimeline"/>
    <dgm:cxn modelId="{05C820D7-E901-40F5-A19D-2C94E7D50E1E}" type="presParOf" srcId="{BDA8F949-88B8-486D-9E41-ABA1463A8926}" destId="{9B636147-AF19-40E0-BE7D-3BE8148CC024}" srcOrd="3" destOrd="0" presId="urn:microsoft.com/office/officeart/2016/7/layout/BasicTimeline"/>
    <dgm:cxn modelId="{B94A1E55-B67D-4954-AB9F-69B230CAA81B}" type="presParOf" srcId="{BDA8F949-88B8-486D-9E41-ABA1463A8926}" destId="{76CB18D4-86E2-467C-A2CF-3ED9EFE66BEA}" srcOrd="4" destOrd="0" presId="urn:microsoft.com/office/officeart/2016/7/layout/BasicTimeline"/>
    <dgm:cxn modelId="{7488C644-5DC7-46B3-92F2-B59EB631A0E4}" type="presParOf" srcId="{76CB18D4-86E2-467C-A2CF-3ED9EFE66BEA}" destId="{E712D073-0B15-4887-9DCE-A27BCACBC178}" srcOrd="0" destOrd="0" presId="urn:microsoft.com/office/officeart/2016/7/layout/BasicTimeline"/>
    <dgm:cxn modelId="{0A7198B9-9FB7-4150-93F7-BE6766CB41BF}" type="presParOf" srcId="{76CB18D4-86E2-467C-A2CF-3ED9EFE66BEA}" destId="{4C57E835-21E8-44E9-8CE3-1E2D478ECB2B}" srcOrd="1" destOrd="0" presId="urn:microsoft.com/office/officeart/2016/7/layout/BasicTimeline"/>
    <dgm:cxn modelId="{9B6792E9-9BED-42DB-840A-07E1B90CFDCB}" type="presParOf" srcId="{4C57E835-21E8-44E9-8CE3-1E2D478ECB2B}" destId="{E0D48281-565D-47A3-9B6C-576231178549}" srcOrd="0" destOrd="0" presId="urn:microsoft.com/office/officeart/2016/7/layout/BasicTimeline"/>
    <dgm:cxn modelId="{E75466CB-3571-4926-8747-67FC454FF902}" type="presParOf" srcId="{4C57E835-21E8-44E9-8CE3-1E2D478ECB2B}" destId="{E0365E95-CAD6-4660-956D-E490447A5CB4}" srcOrd="1" destOrd="0" presId="urn:microsoft.com/office/officeart/2016/7/layout/BasicTimeline"/>
    <dgm:cxn modelId="{F83629D7-7EF3-4F90-86DF-F9855B2F0B0D}" type="presParOf" srcId="{76CB18D4-86E2-467C-A2CF-3ED9EFE66BEA}" destId="{DCAE8A46-752C-4E82-84CE-E790E1F2918E}" srcOrd="2" destOrd="0" presId="urn:microsoft.com/office/officeart/2016/7/layout/BasicTimeline"/>
    <dgm:cxn modelId="{65AECA60-D726-47EF-AFE5-303E833A0969}" type="presParOf" srcId="{76CB18D4-86E2-467C-A2CF-3ED9EFE66BEA}" destId="{B6459BF8-D2C3-4018-9C28-98667DC203F4}" srcOrd="3" destOrd="0" presId="urn:microsoft.com/office/officeart/2016/7/layout/BasicTimeline"/>
    <dgm:cxn modelId="{0B478B7F-B9C4-4377-9660-25A9F909C578}" type="presParOf" srcId="{76CB18D4-86E2-467C-A2CF-3ED9EFE66BEA}" destId="{EAB0CCC2-BFF9-432D-BA8E-7ECAF2D92AF2}" srcOrd="4" destOrd="0" presId="urn:microsoft.com/office/officeart/2016/7/layout/BasicTimeline"/>
    <dgm:cxn modelId="{CD4126B3-0442-4F39-AD96-6F8BE47CD174}" type="presParOf" srcId="{BDA8F949-88B8-486D-9E41-ABA1463A8926}" destId="{07073103-04B7-4C74-9AC8-048764100B10}" srcOrd="5" destOrd="0" presId="urn:microsoft.com/office/officeart/2016/7/layout/BasicTimeline"/>
    <dgm:cxn modelId="{E9F2966B-1CDD-4050-B808-C47F84B6BD81}" type="presParOf" srcId="{BDA8F949-88B8-486D-9E41-ABA1463A8926}" destId="{C68762A5-E9DF-484F-B385-6C7E07325E98}" srcOrd="6" destOrd="0" presId="urn:microsoft.com/office/officeart/2016/7/layout/BasicTimeline"/>
    <dgm:cxn modelId="{4384D046-F0EF-4D16-9087-3DE83DA6C9E5}" type="presParOf" srcId="{C68762A5-E9DF-484F-B385-6C7E07325E98}" destId="{F782935D-BBBD-4420-826A-F71C517659B6}" srcOrd="0" destOrd="0" presId="urn:microsoft.com/office/officeart/2016/7/layout/BasicTimeline"/>
    <dgm:cxn modelId="{CD5B755E-C1F0-473F-8C30-E4512A4524DE}" type="presParOf" srcId="{C68762A5-E9DF-484F-B385-6C7E07325E98}" destId="{3C71E446-482E-4CAC-8D42-2D4AC020412B}" srcOrd="1" destOrd="0" presId="urn:microsoft.com/office/officeart/2016/7/layout/BasicTimeline"/>
    <dgm:cxn modelId="{65BB656D-5C33-4C4A-AAF5-DB785E3DA2E4}" type="presParOf" srcId="{3C71E446-482E-4CAC-8D42-2D4AC020412B}" destId="{6C3A59BD-6D45-4573-B098-8CB5207F194D}" srcOrd="0" destOrd="0" presId="urn:microsoft.com/office/officeart/2016/7/layout/BasicTimeline"/>
    <dgm:cxn modelId="{1505A355-3273-4DAF-A744-BDBD10247B8B}" type="presParOf" srcId="{3C71E446-482E-4CAC-8D42-2D4AC020412B}" destId="{8EB042C8-D666-4667-A1E4-E0C87151B72F}" srcOrd="1" destOrd="0" presId="urn:microsoft.com/office/officeart/2016/7/layout/BasicTimeline"/>
    <dgm:cxn modelId="{BF7465C6-884A-454D-B060-BA537ECE09B3}" type="presParOf" srcId="{C68762A5-E9DF-484F-B385-6C7E07325E98}" destId="{086FB9B1-82B2-4197-8B33-6E7FF94F8D2E}" srcOrd="2" destOrd="0" presId="urn:microsoft.com/office/officeart/2016/7/layout/BasicTimeline"/>
    <dgm:cxn modelId="{7BC4B569-619A-4B89-97A8-BBF61829AAF4}" type="presParOf" srcId="{C68762A5-E9DF-484F-B385-6C7E07325E98}" destId="{3F359E8B-7C7E-4FD9-B106-36CCBFC731D5}" srcOrd="3" destOrd="0" presId="urn:microsoft.com/office/officeart/2016/7/layout/BasicTimeline"/>
    <dgm:cxn modelId="{CAB8227D-88B2-4CEF-900A-DBC093D321DF}" type="presParOf" srcId="{C68762A5-E9DF-484F-B385-6C7E07325E98}" destId="{34434334-A935-4057-946F-93B826088F38}"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7FD1D8-8046-4E34-91DA-53A89A8B6038}" type="doc">
      <dgm:prSet loTypeId="urn:microsoft.com/office/officeart/2005/8/layout/hList6" loCatId="list" qsTypeId="urn:microsoft.com/office/officeart/2005/8/quickstyle/3d3" qsCatId="3D" csTypeId="urn:microsoft.com/office/officeart/2005/8/colors/accent3_2" csCatId="accent3" phldr="1"/>
      <dgm:spPr/>
      <dgm:t>
        <a:bodyPr/>
        <a:lstStyle/>
        <a:p>
          <a:endParaRPr lang="en-US"/>
        </a:p>
      </dgm:t>
    </dgm:pt>
    <dgm:pt modelId="{CC8F47D2-6598-47CA-B87C-234AA4651729}">
      <dgm:prSet phldrT="[Text]"/>
      <dgm:spPr/>
      <dgm:t>
        <a:bodyPr/>
        <a:lstStyle/>
        <a:p>
          <a:pPr algn="just"/>
          <a:r>
            <a:rPr lang="en-US" b="0" dirty="0">
              <a:latin typeface="Montserrat" panose="020B0604020202020204" charset="0"/>
            </a:rPr>
            <a:t>Merge with any charitable entity </a:t>
          </a:r>
          <a:r>
            <a:rPr lang="en-US" b="0" u="sng" dirty="0">
              <a:latin typeface="Montserrat" panose="020B0604020202020204" charset="0"/>
            </a:rPr>
            <a:t>having different objects</a:t>
          </a:r>
          <a:r>
            <a:rPr lang="en-US" b="0" dirty="0">
              <a:latin typeface="Montserrat" panose="020B0604020202020204" charset="0"/>
            </a:rPr>
            <a:t>, or</a:t>
          </a:r>
        </a:p>
      </dgm:t>
    </dgm:pt>
    <dgm:pt modelId="{90AD3420-0554-4D99-B35D-49BD6E7A5D0F}" type="parTrans" cxnId="{A3ABD6C4-3249-4380-9CB8-D2122B047653}">
      <dgm:prSet/>
      <dgm:spPr/>
      <dgm:t>
        <a:bodyPr/>
        <a:lstStyle/>
        <a:p>
          <a:pPr algn="just"/>
          <a:endParaRPr lang="en-US">
            <a:latin typeface="Montserrat" panose="020B0604020202020204" charset="0"/>
          </a:endParaRPr>
        </a:p>
      </dgm:t>
    </dgm:pt>
    <dgm:pt modelId="{8082DF5B-877D-469A-AAA3-2619B1D4A1A4}" type="sibTrans" cxnId="{A3ABD6C4-3249-4380-9CB8-D2122B047653}">
      <dgm:prSet/>
      <dgm:spPr/>
      <dgm:t>
        <a:bodyPr/>
        <a:lstStyle/>
        <a:p>
          <a:pPr algn="just"/>
          <a:endParaRPr lang="en-US">
            <a:latin typeface="Montserrat" panose="020B0604020202020204" charset="0"/>
          </a:endParaRPr>
        </a:p>
      </dgm:t>
    </dgm:pt>
    <dgm:pt modelId="{DE1C05FB-C5E1-40E0-92A6-59A6684DAFB4}">
      <dgm:prSet phldrT="[Text]"/>
      <dgm:spPr/>
      <dgm:t>
        <a:bodyPr/>
        <a:lstStyle/>
        <a:p>
          <a:pPr algn="just"/>
          <a:r>
            <a:rPr lang="en-US" b="0" dirty="0">
              <a:latin typeface="Montserrat" panose="020B0604020202020204" charset="0"/>
            </a:rPr>
            <a:t>Merge with any </a:t>
          </a:r>
          <a:r>
            <a:rPr lang="en-US" b="0" u="sng" dirty="0">
              <a:latin typeface="Montserrat" panose="020B0604020202020204" charset="0"/>
            </a:rPr>
            <a:t>non charitable entity</a:t>
          </a:r>
          <a:r>
            <a:rPr lang="en-US" b="0" dirty="0">
              <a:latin typeface="Montserrat" panose="020B0604020202020204" charset="0"/>
            </a:rPr>
            <a:t>, or</a:t>
          </a:r>
        </a:p>
      </dgm:t>
    </dgm:pt>
    <dgm:pt modelId="{3106C1D9-337D-4DD6-9472-A587D0BA881F}" type="parTrans" cxnId="{414113F2-7EBD-4764-9B13-F74DA100E302}">
      <dgm:prSet/>
      <dgm:spPr/>
      <dgm:t>
        <a:bodyPr/>
        <a:lstStyle/>
        <a:p>
          <a:pPr algn="just"/>
          <a:endParaRPr lang="en-US">
            <a:latin typeface="Montserrat" panose="020B0604020202020204" charset="0"/>
          </a:endParaRPr>
        </a:p>
      </dgm:t>
    </dgm:pt>
    <dgm:pt modelId="{2D1911AA-8E38-4F87-8404-C3987D6763FE}" type="sibTrans" cxnId="{414113F2-7EBD-4764-9B13-F74DA100E302}">
      <dgm:prSet/>
      <dgm:spPr/>
      <dgm:t>
        <a:bodyPr/>
        <a:lstStyle/>
        <a:p>
          <a:pPr algn="just"/>
          <a:endParaRPr lang="en-US">
            <a:latin typeface="Montserrat" panose="020B0604020202020204" charset="0"/>
          </a:endParaRPr>
        </a:p>
      </dgm:t>
    </dgm:pt>
    <dgm:pt modelId="{8610BD84-C8EA-4FA5-8343-4328E92EC895}">
      <dgm:prSet phldrT="[Text]"/>
      <dgm:spPr/>
      <dgm:t>
        <a:bodyPr/>
        <a:lstStyle/>
        <a:p>
          <a:pPr algn="just"/>
          <a:r>
            <a:rPr lang="en-US" b="1" dirty="0">
              <a:latin typeface="Montserrat" panose="020B0604020202020204" charset="0"/>
            </a:rPr>
            <a:t>,</a:t>
          </a:r>
          <a:r>
            <a:rPr lang="en-US" b="1" u="sng" dirty="0">
              <a:latin typeface="Montserrat" panose="020B0604020202020204" charset="0"/>
            </a:rPr>
            <a:t> </a:t>
          </a:r>
          <a:r>
            <a:rPr lang="en-US" b="0" u="sng" dirty="0">
              <a:latin typeface="Montserrat" panose="020B0604020202020204" charset="0"/>
            </a:rPr>
            <a:t>Converted into any form </a:t>
          </a:r>
          <a:r>
            <a:rPr lang="en-US" b="0" dirty="0">
              <a:latin typeface="Montserrat" panose="020B0604020202020204" charset="0"/>
            </a:rPr>
            <a:t>– not eligible for grant of registration, i.e. Partnership, Company etc. </a:t>
          </a:r>
        </a:p>
      </dgm:t>
    </dgm:pt>
    <dgm:pt modelId="{E6FB0585-F9B8-40D8-8A31-DBA20BC53FEF}" type="parTrans" cxnId="{A54154E4-8FA3-4C89-8676-7C8336396FDE}">
      <dgm:prSet/>
      <dgm:spPr/>
      <dgm:t>
        <a:bodyPr/>
        <a:lstStyle/>
        <a:p>
          <a:pPr algn="just"/>
          <a:endParaRPr lang="en-US">
            <a:latin typeface="Montserrat" panose="020B0604020202020204" charset="0"/>
          </a:endParaRPr>
        </a:p>
      </dgm:t>
    </dgm:pt>
    <dgm:pt modelId="{15639B78-C50B-428B-9C88-842E44DA0764}" type="sibTrans" cxnId="{A54154E4-8FA3-4C89-8676-7C8336396FDE}">
      <dgm:prSet/>
      <dgm:spPr/>
      <dgm:t>
        <a:bodyPr/>
        <a:lstStyle/>
        <a:p>
          <a:pPr algn="just"/>
          <a:endParaRPr lang="en-US">
            <a:latin typeface="Montserrat" panose="020B0604020202020204" charset="0"/>
          </a:endParaRPr>
        </a:p>
      </dgm:t>
    </dgm:pt>
    <dgm:pt modelId="{B6F7F1D7-D039-4B45-ABD8-F8DEFB09813A}">
      <dgm:prSet/>
      <dgm:spPr/>
      <dgm:t>
        <a:bodyPr/>
        <a:lstStyle/>
        <a:p>
          <a:pPr algn="just"/>
          <a:r>
            <a:rPr lang="en-US" b="0" u="sng" dirty="0">
              <a:latin typeface="Montserrat" panose="020B0604020202020204" charset="0"/>
            </a:rPr>
            <a:t>Failed to transfer its assets </a:t>
          </a:r>
          <a:r>
            <a:rPr lang="en-US" b="0" dirty="0">
              <a:latin typeface="Montserrat" panose="020B0604020202020204" charset="0"/>
            </a:rPr>
            <a:t>within 12 months upon dissolution to entity having similar objects.</a:t>
          </a:r>
        </a:p>
      </dgm:t>
    </dgm:pt>
    <dgm:pt modelId="{A3DCA278-C591-4BEB-A09E-5E2F115F2C91}" type="parTrans" cxnId="{AEC9ABA8-CABA-4D61-92E1-A25C6A5CFB9D}">
      <dgm:prSet/>
      <dgm:spPr/>
      <dgm:t>
        <a:bodyPr/>
        <a:lstStyle/>
        <a:p>
          <a:pPr algn="just"/>
          <a:endParaRPr lang="en-US">
            <a:latin typeface="Montserrat" panose="020B0604020202020204" charset="0"/>
          </a:endParaRPr>
        </a:p>
      </dgm:t>
    </dgm:pt>
    <dgm:pt modelId="{8EFF993E-5725-43CE-AE3F-1B5857C7883E}" type="sibTrans" cxnId="{AEC9ABA8-CABA-4D61-92E1-A25C6A5CFB9D}">
      <dgm:prSet/>
      <dgm:spPr/>
      <dgm:t>
        <a:bodyPr/>
        <a:lstStyle/>
        <a:p>
          <a:pPr algn="just"/>
          <a:endParaRPr lang="en-US">
            <a:latin typeface="Montserrat" panose="020B0604020202020204" charset="0"/>
          </a:endParaRPr>
        </a:p>
      </dgm:t>
    </dgm:pt>
    <dgm:pt modelId="{18BA9F02-6236-46CF-87D3-C3CB7F8D0C5D}">
      <dgm:prSet/>
      <dgm:spPr/>
      <dgm:t>
        <a:bodyPr/>
        <a:lstStyle/>
        <a:p>
          <a:pPr algn="just"/>
          <a:r>
            <a:rPr lang="en-IN" b="0" u="none" dirty="0">
              <a:latin typeface="Montserrat" panose="020B0604020202020204" charset="0"/>
            </a:rPr>
            <a:t>Charitable  Institutions not applying in time for provisional to regular or re-registration or re-approval.</a:t>
          </a:r>
        </a:p>
        <a:p>
          <a:pPr algn="just"/>
          <a:r>
            <a:rPr lang="en-IN" b="0" u="sng" dirty="0">
              <a:latin typeface="Montserrat" panose="020B0604020202020204" charset="0"/>
            </a:rPr>
            <a:t>Effective from A.Y. 2023-24</a:t>
          </a:r>
          <a:endParaRPr lang="en-US" b="0" u="sng" dirty="0">
            <a:latin typeface="Montserrat" panose="020B0604020202020204" charset="0"/>
          </a:endParaRPr>
        </a:p>
      </dgm:t>
    </dgm:pt>
    <dgm:pt modelId="{87060112-FEEC-4DA7-978D-F909EDE8612B}" type="sibTrans" cxnId="{9FA6C325-A9B8-417B-A9D6-F8A86E9640D8}">
      <dgm:prSet/>
      <dgm:spPr/>
      <dgm:t>
        <a:bodyPr/>
        <a:lstStyle/>
        <a:p>
          <a:pPr algn="just"/>
          <a:endParaRPr lang="en-US">
            <a:latin typeface="Montserrat" panose="020B0604020202020204" charset="0"/>
          </a:endParaRPr>
        </a:p>
      </dgm:t>
    </dgm:pt>
    <dgm:pt modelId="{994C5C70-985B-455D-9DCB-01E914660286}" type="parTrans" cxnId="{9FA6C325-A9B8-417B-A9D6-F8A86E9640D8}">
      <dgm:prSet/>
      <dgm:spPr/>
      <dgm:t>
        <a:bodyPr/>
        <a:lstStyle/>
        <a:p>
          <a:pPr algn="just"/>
          <a:endParaRPr lang="en-US">
            <a:latin typeface="Montserrat" panose="020B0604020202020204" charset="0"/>
          </a:endParaRPr>
        </a:p>
      </dgm:t>
    </dgm:pt>
    <dgm:pt modelId="{414DF8F1-3B1A-44E3-B5D4-42F341574B4E}" type="pres">
      <dgm:prSet presAssocID="{857FD1D8-8046-4E34-91DA-53A89A8B6038}" presName="Name0" presStyleCnt="0">
        <dgm:presLayoutVars>
          <dgm:dir/>
          <dgm:resizeHandles val="exact"/>
        </dgm:presLayoutVars>
      </dgm:prSet>
      <dgm:spPr/>
    </dgm:pt>
    <dgm:pt modelId="{05543BDF-661F-4379-BE19-D7659C659A82}" type="pres">
      <dgm:prSet presAssocID="{CC8F47D2-6598-47CA-B87C-234AA4651729}" presName="node" presStyleLbl="node1" presStyleIdx="0" presStyleCnt="5">
        <dgm:presLayoutVars>
          <dgm:bulletEnabled val="1"/>
        </dgm:presLayoutVars>
      </dgm:prSet>
      <dgm:spPr/>
    </dgm:pt>
    <dgm:pt modelId="{13E69387-6177-42B6-95B2-8FA6D653FCF6}" type="pres">
      <dgm:prSet presAssocID="{8082DF5B-877D-469A-AAA3-2619B1D4A1A4}" presName="sibTrans" presStyleCnt="0"/>
      <dgm:spPr/>
    </dgm:pt>
    <dgm:pt modelId="{F4533C08-17AE-46DC-8C8D-1CC4B765EF99}" type="pres">
      <dgm:prSet presAssocID="{DE1C05FB-C5E1-40E0-92A6-59A6684DAFB4}" presName="node" presStyleLbl="node1" presStyleIdx="1" presStyleCnt="5">
        <dgm:presLayoutVars>
          <dgm:bulletEnabled val="1"/>
        </dgm:presLayoutVars>
      </dgm:prSet>
      <dgm:spPr/>
    </dgm:pt>
    <dgm:pt modelId="{BE188EFA-BF08-4AD1-8D08-5A233A68F6A2}" type="pres">
      <dgm:prSet presAssocID="{2D1911AA-8E38-4F87-8404-C3987D6763FE}" presName="sibTrans" presStyleCnt="0"/>
      <dgm:spPr/>
    </dgm:pt>
    <dgm:pt modelId="{B33970FF-5A33-4EBE-8254-627521C5C116}" type="pres">
      <dgm:prSet presAssocID="{8610BD84-C8EA-4FA5-8343-4328E92EC895}" presName="node" presStyleLbl="node1" presStyleIdx="2" presStyleCnt="5">
        <dgm:presLayoutVars>
          <dgm:bulletEnabled val="1"/>
        </dgm:presLayoutVars>
      </dgm:prSet>
      <dgm:spPr/>
    </dgm:pt>
    <dgm:pt modelId="{DC13CA15-23B0-498F-8E38-6AAB2344BFC6}" type="pres">
      <dgm:prSet presAssocID="{15639B78-C50B-428B-9C88-842E44DA0764}" presName="sibTrans" presStyleCnt="0"/>
      <dgm:spPr/>
    </dgm:pt>
    <dgm:pt modelId="{BC9C6B79-DFB8-49C7-BB44-13094ADD373D}" type="pres">
      <dgm:prSet presAssocID="{B6F7F1D7-D039-4B45-ABD8-F8DEFB09813A}" presName="node" presStyleLbl="node1" presStyleIdx="3" presStyleCnt="5">
        <dgm:presLayoutVars>
          <dgm:bulletEnabled val="1"/>
        </dgm:presLayoutVars>
      </dgm:prSet>
      <dgm:spPr/>
    </dgm:pt>
    <dgm:pt modelId="{936CD9FD-1AEC-4A32-A519-E4B17A8B5AAE}" type="pres">
      <dgm:prSet presAssocID="{8EFF993E-5725-43CE-AE3F-1B5857C7883E}" presName="sibTrans" presStyleCnt="0"/>
      <dgm:spPr/>
    </dgm:pt>
    <dgm:pt modelId="{05A55ED4-50A8-4C28-B53F-5DA819847F8E}" type="pres">
      <dgm:prSet presAssocID="{18BA9F02-6236-46CF-87D3-C3CB7F8D0C5D}" presName="node" presStyleLbl="node1" presStyleIdx="4" presStyleCnt="5">
        <dgm:presLayoutVars>
          <dgm:bulletEnabled val="1"/>
        </dgm:presLayoutVars>
      </dgm:prSet>
      <dgm:spPr/>
    </dgm:pt>
  </dgm:ptLst>
  <dgm:cxnLst>
    <dgm:cxn modelId="{0A443819-FFA6-46B1-8B6D-7DB62422834B}" type="presOf" srcId="{DE1C05FB-C5E1-40E0-92A6-59A6684DAFB4}" destId="{F4533C08-17AE-46DC-8C8D-1CC4B765EF99}" srcOrd="0" destOrd="0" presId="urn:microsoft.com/office/officeart/2005/8/layout/hList6"/>
    <dgm:cxn modelId="{0E656520-8E28-4AE8-9154-FCD14C3B2C11}" type="presOf" srcId="{857FD1D8-8046-4E34-91DA-53A89A8B6038}" destId="{414DF8F1-3B1A-44E3-B5D4-42F341574B4E}" srcOrd="0" destOrd="0" presId="urn:microsoft.com/office/officeart/2005/8/layout/hList6"/>
    <dgm:cxn modelId="{9FA6C325-A9B8-417B-A9D6-F8A86E9640D8}" srcId="{857FD1D8-8046-4E34-91DA-53A89A8B6038}" destId="{18BA9F02-6236-46CF-87D3-C3CB7F8D0C5D}" srcOrd="4" destOrd="0" parTransId="{994C5C70-985B-455D-9DCB-01E914660286}" sibTransId="{87060112-FEEC-4DA7-978D-F909EDE8612B}"/>
    <dgm:cxn modelId="{CEE9BB41-66AA-4E5F-8674-DD09A040C7C4}" type="presOf" srcId="{18BA9F02-6236-46CF-87D3-C3CB7F8D0C5D}" destId="{05A55ED4-50A8-4C28-B53F-5DA819847F8E}" srcOrd="0" destOrd="0" presId="urn:microsoft.com/office/officeart/2005/8/layout/hList6"/>
    <dgm:cxn modelId="{FC648657-0BE3-4416-B00A-8E883FC809EF}" type="presOf" srcId="{8610BD84-C8EA-4FA5-8343-4328E92EC895}" destId="{B33970FF-5A33-4EBE-8254-627521C5C116}" srcOrd="0" destOrd="0" presId="urn:microsoft.com/office/officeart/2005/8/layout/hList6"/>
    <dgm:cxn modelId="{0DDB9184-B8FF-47A1-9738-31285A55E8AB}" type="presOf" srcId="{CC8F47D2-6598-47CA-B87C-234AA4651729}" destId="{05543BDF-661F-4379-BE19-D7659C659A82}" srcOrd="0" destOrd="0" presId="urn:microsoft.com/office/officeart/2005/8/layout/hList6"/>
    <dgm:cxn modelId="{AEC9ABA8-CABA-4D61-92E1-A25C6A5CFB9D}" srcId="{857FD1D8-8046-4E34-91DA-53A89A8B6038}" destId="{B6F7F1D7-D039-4B45-ABD8-F8DEFB09813A}" srcOrd="3" destOrd="0" parTransId="{A3DCA278-C591-4BEB-A09E-5E2F115F2C91}" sibTransId="{8EFF993E-5725-43CE-AE3F-1B5857C7883E}"/>
    <dgm:cxn modelId="{A3ABD6C4-3249-4380-9CB8-D2122B047653}" srcId="{857FD1D8-8046-4E34-91DA-53A89A8B6038}" destId="{CC8F47D2-6598-47CA-B87C-234AA4651729}" srcOrd="0" destOrd="0" parTransId="{90AD3420-0554-4D99-B35D-49BD6E7A5D0F}" sibTransId="{8082DF5B-877D-469A-AAA3-2619B1D4A1A4}"/>
    <dgm:cxn modelId="{A54154E4-8FA3-4C89-8676-7C8336396FDE}" srcId="{857FD1D8-8046-4E34-91DA-53A89A8B6038}" destId="{8610BD84-C8EA-4FA5-8343-4328E92EC895}" srcOrd="2" destOrd="0" parTransId="{E6FB0585-F9B8-40D8-8A31-DBA20BC53FEF}" sibTransId="{15639B78-C50B-428B-9C88-842E44DA0764}"/>
    <dgm:cxn modelId="{04A2E7E5-BCE4-4786-9A4D-C9193FD66C9E}" type="presOf" srcId="{B6F7F1D7-D039-4B45-ABD8-F8DEFB09813A}" destId="{BC9C6B79-DFB8-49C7-BB44-13094ADD373D}" srcOrd="0" destOrd="0" presId="urn:microsoft.com/office/officeart/2005/8/layout/hList6"/>
    <dgm:cxn modelId="{414113F2-7EBD-4764-9B13-F74DA100E302}" srcId="{857FD1D8-8046-4E34-91DA-53A89A8B6038}" destId="{DE1C05FB-C5E1-40E0-92A6-59A6684DAFB4}" srcOrd="1" destOrd="0" parTransId="{3106C1D9-337D-4DD6-9472-A587D0BA881F}" sibTransId="{2D1911AA-8E38-4F87-8404-C3987D6763FE}"/>
    <dgm:cxn modelId="{C292CE04-9772-435F-88BC-8565288046B0}" type="presParOf" srcId="{414DF8F1-3B1A-44E3-B5D4-42F341574B4E}" destId="{05543BDF-661F-4379-BE19-D7659C659A82}" srcOrd="0" destOrd="0" presId="urn:microsoft.com/office/officeart/2005/8/layout/hList6"/>
    <dgm:cxn modelId="{46D66816-F39B-475E-AFA6-54AF5BDD68D3}" type="presParOf" srcId="{414DF8F1-3B1A-44E3-B5D4-42F341574B4E}" destId="{13E69387-6177-42B6-95B2-8FA6D653FCF6}" srcOrd="1" destOrd="0" presId="urn:microsoft.com/office/officeart/2005/8/layout/hList6"/>
    <dgm:cxn modelId="{97EDF477-C67A-4EDA-AAF5-843053E6CB15}" type="presParOf" srcId="{414DF8F1-3B1A-44E3-B5D4-42F341574B4E}" destId="{F4533C08-17AE-46DC-8C8D-1CC4B765EF99}" srcOrd="2" destOrd="0" presId="urn:microsoft.com/office/officeart/2005/8/layout/hList6"/>
    <dgm:cxn modelId="{E0BD5CA1-18CD-48DB-82EC-D7706A05E8FE}" type="presParOf" srcId="{414DF8F1-3B1A-44E3-B5D4-42F341574B4E}" destId="{BE188EFA-BF08-4AD1-8D08-5A233A68F6A2}" srcOrd="3" destOrd="0" presId="urn:microsoft.com/office/officeart/2005/8/layout/hList6"/>
    <dgm:cxn modelId="{801704D8-EA51-40C1-AEE8-605034250C92}" type="presParOf" srcId="{414DF8F1-3B1A-44E3-B5D4-42F341574B4E}" destId="{B33970FF-5A33-4EBE-8254-627521C5C116}" srcOrd="4" destOrd="0" presId="urn:microsoft.com/office/officeart/2005/8/layout/hList6"/>
    <dgm:cxn modelId="{53F224DA-EEBC-408C-BE47-D7985C015939}" type="presParOf" srcId="{414DF8F1-3B1A-44E3-B5D4-42F341574B4E}" destId="{DC13CA15-23B0-498F-8E38-6AAB2344BFC6}" srcOrd="5" destOrd="0" presId="urn:microsoft.com/office/officeart/2005/8/layout/hList6"/>
    <dgm:cxn modelId="{9F1032F3-D7AB-4B74-AAAD-A094792E6B11}" type="presParOf" srcId="{414DF8F1-3B1A-44E3-B5D4-42F341574B4E}" destId="{BC9C6B79-DFB8-49C7-BB44-13094ADD373D}" srcOrd="6" destOrd="0" presId="urn:microsoft.com/office/officeart/2005/8/layout/hList6"/>
    <dgm:cxn modelId="{D3CFE7DC-BE4C-46DC-9D64-43D6FC1AA9F5}" type="presParOf" srcId="{414DF8F1-3B1A-44E3-B5D4-42F341574B4E}" destId="{936CD9FD-1AEC-4A32-A519-E4B17A8B5AAE}" srcOrd="7" destOrd="0" presId="urn:microsoft.com/office/officeart/2005/8/layout/hList6"/>
    <dgm:cxn modelId="{64ED683C-CDEE-4E47-ACC6-002E1957B2C0}" type="presParOf" srcId="{414DF8F1-3B1A-44E3-B5D4-42F341574B4E}" destId="{05A55ED4-50A8-4C28-B53F-5DA819847F8E}"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F4EEC9-C6FD-4F24-9B6A-285F1329C23E}" type="doc">
      <dgm:prSet loTypeId="urn:microsoft.com/office/officeart/2005/8/layout/process1" loCatId="process" qsTypeId="urn:microsoft.com/office/officeart/2005/8/quickstyle/3d2#1" qsCatId="3D" csTypeId="urn:microsoft.com/office/officeart/2005/8/colors/accent3_2" csCatId="accent3" phldr="1"/>
      <dgm:spPr/>
    </dgm:pt>
    <dgm:pt modelId="{E0E52935-0771-4FFF-8E3D-862F22A362CA}">
      <dgm:prSet phldrT="[Text]" custT="1"/>
      <dgm:spPr/>
      <dgm:t>
        <a:bodyPr/>
        <a:lstStyle/>
        <a:p>
          <a:r>
            <a:rPr lang="en-US" sz="2400" i="1" dirty="0">
              <a:latin typeface="Montserrat" panose="020B0604020202020204" charset="0"/>
            </a:rPr>
            <a:t>Accreted income shall be taxable at </a:t>
          </a:r>
          <a:r>
            <a:rPr lang="en-US" sz="2400" b="1" dirty="0">
              <a:latin typeface="Montserrat" panose="020B0604020202020204" charset="0"/>
            </a:rPr>
            <a:t> </a:t>
          </a:r>
          <a:r>
            <a:rPr lang="en-US" sz="2400" b="0" dirty="0">
              <a:latin typeface="Montserrat" panose="020B0604020202020204" charset="0"/>
            </a:rPr>
            <a:t>34.944%</a:t>
          </a:r>
        </a:p>
        <a:p>
          <a:r>
            <a:rPr lang="en-US" sz="2400" b="0" dirty="0">
              <a:latin typeface="Montserrat" panose="020B0604020202020204" charset="0"/>
            </a:rPr>
            <a:t>(30%+12%Surcharge+4%HEC) </a:t>
          </a:r>
        </a:p>
      </dgm:t>
    </dgm:pt>
    <dgm:pt modelId="{8ECDA4AD-3ADB-483C-9C35-3B0080F0DCEF}" type="parTrans" cxnId="{3849346A-6887-4B16-95E8-CF5E386EE608}">
      <dgm:prSet/>
      <dgm:spPr/>
      <dgm:t>
        <a:bodyPr/>
        <a:lstStyle/>
        <a:p>
          <a:endParaRPr lang="en-US">
            <a:latin typeface="Montserrat" panose="020B0604020202020204" charset="0"/>
          </a:endParaRPr>
        </a:p>
      </dgm:t>
    </dgm:pt>
    <dgm:pt modelId="{4632491E-68AF-4E3C-AEC1-D363A770BDE9}" type="sibTrans" cxnId="{3849346A-6887-4B16-95E8-CF5E386EE608}">
      <dgm:prSet/>
      <dgm:spPr/>
      <dgm:t>
        <a:bodyPr/>
        <a:lstStyle/>
        <a:p>
          <a:endParaRPr lang="en-US">
            <a:latin typeface="Montserrat" panose="020B0604020202020204" charset="0"/>
          </a:endParaRPr>
        </a:p>
      </dgm:t>
    </dgm:pt>
    <dgm:pt modelId="{520B8326-185E-4BB9-8E99-DCD3E2E1888D}">
      <dgm:prSet phldrT="[Text]" custT="1"/>
      <dgm:spPr/>
      <dgm:t>
        <a:bodyPr/>
        <a:lstStyle/>
        <a:p>
          <a:r>
            <a:rPr lang="en-US" sz="2400" i="1" dirty="0">
              <a:latin typeface="Montserrat" panose="020B0604020202020204" charset="0"/>
            </a:rPr>
            <a:t>Tax Liability</a:t>
          </a:r>
        </a:p>
      </dgm:t>
    </dgm:pt>
    <dgm:pt modelId="{0619798F-8161-4434-867B-8602E6A23662}" type="sibTrans" cxnId="{10B4EA39-8E68-47AB-B035-A3D04E1FD0E7}">
      <dgm:prSet/>
      <dgm:spPr/>
      <dgm:t>
        <a:bodyPr/>
        <a:lstStyle/>
        <a:p>
          <a:endParaRPr lang="en-US" dirty="0">
            <a:latin typeface="Montserrat" panose="020B0604020202020204" charset="0"/>
          </a:endParaRPr>
        </a:p>
      </dgm:t>
    </dgm:pt>
    <dgm:pt modelId="{A0DC6F86-EFD0-4EF8-8D36-33F1F495A642}" type="parTrans" cxnId="{10B4EA39-8E68-47AB-B035-A3D04E1FD0E7}">
      <dgm:prSet/>
      <dgm:spPr/>
      <dgm:t>
        <a:bodyPr/>
        <a:lstStyle/>
        <a:p>
          <a:endParaRPr lang="en-US">
            <a:latin typeface="Montserrat" panose="020B0604020202020204" charset="0"/>
          </a:endParaRPr>
        </a:p>
      </dgm:t>
    </dgm:pt>
    <dgm:pt modelId="{DE155DE4-1D15-4D27-BA38-7E22506DBF01}" type="pres">
      <dgm:prSet presAssocID="{D5F4EEC9-C6FD-4F24-9B6A-285F1329C23E}" presName="Name0" presStyleCnt="0">
        <dgm:presLayoutVars>
          <dgm:dir/>
          <dgm:resizeHandles val="exact"/>
        </dgm:presLayoutVars>
      </dgm:prSet>
      <dgm:spPr/>
    </dgm:pt>
    <dgm:pt modelId="{DE4CA366-0388-4E49-8C57-1DCD0F674DED}" type="pres">
      <dgm:prSet presAssocID="{520B8326-185E-4BB9-8E99-DCD3E2E1888D}" presName="node" presStyleLbl="node1" presStyleIdx="0" presStyleCnt="2" custScaleY="114431" custLinFactNeighborX="-836" custLinFactNeighborY="-2461">
        <dgm:presLayoutVars>
          <dgm:bulletEnabled val="1"/>
        </dgm:presLayoutVars>
      </dgm:prSet>
      <dgm:spPr/>
    </dgm:pt>
    <dgm:pt modelId="{262F5DBD-FE69-4ECF-92FF-6D0528B138A2}" type="pres">
      <dgm:prSet presAssocID="{0619798F-8161-4434-867B-8602E6A23662}" presName="sibTrans" presStyleLbl="sibTrans2D1" presStyleIdx="0" presStyleCnt="1"/>
      <dgm:spPr/>
    </dgm:pt>
    <dgm:pt modelId="{27B45BF3-4C17-4047-95CC-C0DAFF01C69B}" type="pres">
      <dgm:prSet presAssocID="{0619798F-8161-4434-867B-8602E6A23662}" presName="connectorText" presStyleLbl="sibTrans2D1" presStyleIdx="0" presStyleCnt="1"/>
      <dgm:spPr/>
    </dgm:pt>
    <dgm:pt modelId="{DBCD443F-21DF-48E8-8163-657C5A79E64B}" type="pres">
      <dgm:prSet presAssocID="{E0E52935-0771-4FFF-8E3D-862F22A362CA}" presName="node" presStyleLbl="node1" presStyleIdx="1" presStyleCnt="2" custScaleX="153788" custScaleY="132011" custLinFactNeighborX="11653" custLinFactNeighborY="10209">
        <dgm:presLayoutVars>
          <dgm:bulletEnabled val="1"/>
        </dgm:presLayoutVars>
      </dgm:prSet>
      <dgm:spPr/>
    </dgm:pt>
  </dgm:ptLst>
  <dgm:cxnLst>
    <dgm:cxn modelId="{80195F02-D2B7-4294-8DE3-AD57BBC014F1}" type="presOf" srcId="{D5F4EEC9-C6FD-4F24-9B6A-285F1329C23E}" destId="{DE155DE4-1D15-4D27-BA38-7E22506DBF01}" srcOrd="0" destOrd="0" presId="urn:microsoft.com/office/officeart/2005/8/layout/process1"/>
    <dgm:cxn modelId="{38FD8315-9B77-431A-A00C-9ABA46FBEEB4}" type="presOf" srcId="{0619798F-8161-4434-867B-8602E6A23662}" destId="{262F5DBD-FE69-4ECF-92FF-6D0528B138A2}" srcOrd="0" destOrd="0" presId="urn:microsoft.com/office/officeart/2005/8/layout/process1"/>
    <dgm:cxn modelId="{10B4EA39-8E68-47AB-B035-A3D04E1FD0E7}" srcId="{D5F4EEC9-C6FD-4F24-9B6A-285F1329C23E}" destId="{520B8326-185E-4BB9-8E99-DCD3E2E1888D}" srcOrd="0" destOrd="0" parTransId="{A0DC6F86-EFD0-4EF8-8D36-33F1F495A642}" sibTransId="{0619798F-8161-4434-867B-8602E6A23662}"/>
    <dgm:cxn modelId="{3849346A-6887-4B16-95E8-CF5E386EE608}" srcId="{D5F4EEC9-C6FD-4F24-9B6A-285F1329C23E}" destId="{E0E52935-0771-4FFF-8E3D-862F22A362CA}" srcOrd="1" destOrd="0" parTransId="{8ECDA4AD-3ADB-483C-9C35-3B0080F0DCEF}" sibTransId="{4632491E-68AF-4E3C-AEC1-D363A770BDE9}"/>
    <dgm:cxn modelId="{712D7E84-F6F0-4B5E-A119-64B0BC00358E}" type="presOf" srcId="{0619798F-8161-4434-867B-8602E6A23662}" destId="{27B45BF3-4C17-4047-95CC-C0DAFF01C69B}" srcOrd="1" destOrd="0" presId="urn:microsoft.com/office/officeart/2005/8/layout/process1"/>
    <dgm:cxn modelId="{7A4BD088-48EC-45F9-9225-A220ECFB3A77}" type="presOf" srcId="{E0E52935-0771-4FFF-8E3D-862F22A362CA}" destId="{DBCD443F-21DF-48E8-8163-657C5A79E64B}" srcOrd="0" destOrd="0" presId="urn:microsoft.com/office/officeart/2005/8/layout/process1"/>
    <dgm:cxn modelId="{A1D79DAA-0566-476F-986C-87B8761E48CD}" type="presOf" srcId="{520B8326-185E-4BB9-8E99-DCD3E2E1888D}" destId="{DE4CA366-0388-4E49-8C57-1DCD0F674DED}" srcOrd="0" destOrd="0" presId="urn:microsoft.com/office/officeart/2005/8/layout/process1"/>
    <dgm:cxn modelId="{5055B93A-0D9F-4FAC-B5EA-B04A26DE9680}" type="presParOf" srcId="{DE155DE4-1D15-4D27-BA38-7E22506DBF01}" destId="{DE4CA366-0388-4E49-8C57-1DCD0F674DED}" srcOrd="0" destOrd="0" presId="urn:microsoft.com/office/officeart/2005/8/layout/process1"/>
    <dgm:cxn modelId="{E08451CA-5AD0-45B5-AF31-9E7C59651F5A}" type="presParOf" srcId="{DE155DE4-1D15-4D27-BA38-7E22506DBF01}" destId="{262F5DBD-FE69-4ECF-92FF-6D0528B138A2}" srcOrd="1" destOrd="0" presId="urn:microsoft.com/office/officeart/2005/8/layout/process1"/>
    <dgm:cxn modelId="{F57AACD1-6274-4493-AC6C-ABB31A256E38}" type="presParOf" srcId="{262F5DBD-FE69-4ECF-92FF-6D0528B138A2}" destId="{27B45BF3-4C17-4047-95CC-C0DAFF01C69B}" srcOrd="0" destOrd="0" presId="urn:microsoft.com/office/officeart/2005/8/layout/process1"/>
    <dgm:cxn modelId="{99411D9A-0832-4E5A-9F02-7DCF8EEE30C9}" type="presParOf" srcId="{DE155DE4-1D15-4D27-BA38-7E22506DBF01}" destId="{DBCD443F-21DF-48E8-8163-657C5A79E64B}"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13091-71D9-47DA-8036-5EDFBB4A2634}">
      <dsp:nvSpPr>
        <dsp:cNvPr id="0" name=""/>
        <dsp:cNvSpPr/>
      </dsp:nvSpPr>
      <dsp:spPr>
        <a:xfrm flipH="1">
          <a:off x="1300174" y="1088236"/>
          <a:ext cx="1336" cy="88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B1C6C2-086B-419C-BAF3-B5E7AC64C0F9}">
      <dsp:nvSpPr>
        <dsp:cNvPr id="0" name=""/>
        <dsp:cNvSpPr/>
      </dsp:nvSpPr>
      <dsp:spPr>
        <a:xfrm>
          <a:off x="5617" y="3186230"/>
          <a:ext cx="3649459" cy="284964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Basic Concept of availing Income Tax exemption for Charitable Institutions(CI)</a:t>
          </a:r>
          <a:endParaRPr lang="en-US" sz="1974" kern="1200" dirty="0">
            <a:solidFill>
              <a:schemeClr val="tx1"/>
            </a:solidFill>
            <a:latin typeface="Montserrat"/>
            <a:ea typeface="+mn-ea"/>
            <a:cs typeface="+mn-cs"/>
          </a:endParaRPr>
        </a:p>
      </dsp:txBody>
      <dsp:txXfrm>
        <a:off x="144725" y="3325338"/>
        <a:ext cx="3371243" cy="2571428"/>
      </dsp:txXfrm>
    </dsp:sp>
    <dsp:sp modelId="{A99CA76D-96E6-402F-A3B1-78FF4166CBEA}">
      <dsp:nvSpPr>
        <dsp:cNvPr id="0" name=""/>
        <dsp:cNvSpPr/>
      </dsp:nvSpPr>
      <dsp:spPr>
        <a:xfrm>
          <a:off x="4263319" y="3186230"/>
          <a:ext cx="3649459" cy="284964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Registration  u/s</a:t>
          </a:r>
        </a:p>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12AB or 10(23C)</a:t>
          </a:r>
        </a:p>
      </dsp:txBody>
      <dsp:txXfrm>
        <a:off x="4402427" y="3325338"/>
        <a:ext cx="3371243" cy="2571428"/>
      </dsp:txXfrm>
    </dsp:sp>
    <dsp:sp modelId="{24716A07-C97D-4D45-ABA4-58AE27DFC8D8}">
      <dsp:nvSpPr>
        <dsp:cNvPr id="0" name=""/>
        <dsp:cNvSpPr/>
      </dsp:nvSpPr>
      <dsp:spPr>
        <a:xfrm>
          <a:off x="8521021" y="3186230"/>
          <a:ext cx="3649459" cy="284964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If 85% of income  applied as Application of Income(AOI)</a:t>
          </a:r>
        </a:p>
        <a:p>
          <a:pPr marL="0" lvl="0" indent="0" algn="ctr" defTabSz="1066800">
            <a:lnSpc>
              <a:spcPct val="90000"/>
            </a:lnSpc>
            <a:spcBef>
              <a:spcPct val="0"/>
            </a:spcBef>
            <a:spcAft>
              <a:spcPct val="35000"/>
            </a:spcAft>
            <a:buNone/>
          </a:pPr>
          <a:endParaRPr lang="en-US" sz="2400" kern="1200" dirty="0">
            <a:solidFill>
              <a:schemeClr val="tx1"/>
            </a:solidFill>
            <a:latin typeface="Montserrat"/>
            <a:ea typeface="+mn-ea"/>
            <a:cs typeface="+mn-cs"/>
          </a:endParaRPr>
        </a:p>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AOI= Capital exp.+ Revenue exp.</a:t>
          </a:r>
        </a:p>
      </dsp:txBody>
      <dsp:txXfrm>
        <a:off x="8660129" y="3325338"/>
        <a:ext cx="3371243" cy="2571428"/>
      </dsp:txXfrm>
    </dsp:sp>
    <dsp:sp modelId="{91F2BAC2-40A9-4D64-AE47-F3A21170B3AC}">
      <dsp:nvSpPr>
        <dsp:cNvPr id="0" name=""/>
        <dsp:cNvSpPr/>
      </dsp:nvSpPr>
      <dsp:spPr>
        <a:xfrm>
          <a:off x="12784340" y="3181756"/>
          <a:ext cx="3649459" cy="284964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ontserrat"/>
              <a:ea typeface="+mn-ea"/>
              <a:cs typeface="+mn-cs"/>
            </a:rPr>
            <a:t>Income tax exemption-15% Blanket exemption will be allowed</a:t>
          </a:r>
        </a:p>
      </dsp:txBody>
      <dsp:txXfrm>
        <a:off x="12923448" y="3320864"/>
        <a:ext cx="3371243" cy="25714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12AA-81D9-45B5-9BE4-D63E312ED772}">
      <dsp:nvSpPr>
        <dsp:cNvPr id="0" name=""/>
        <dsp:cNvSpPr/>
      </dsp:nvSpPr>
      <dsp:spPr>
        <a:xfrm>
          <a:off x="185155" y="104715"/>
          <a:ext cx="13185772" cy="1736579"/>
        </a:xfrm>
        <a:prstGeom prst="roundRect">
          <a:avLst>
            <a:gd name="adj" fmla="val 10000"/>
          </a:avLst>
        </a:prstGeom>
        <a:solidFill>
          <a:schemeClr val="bg1"/>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noProof="0" dirty="0">
              <a:solidFill>
                <a:schemeClr val="tx1"/>
              </a:solidFill>
              <a:latin typeface="Montserrat"/>
              <a:ea typeface="+mn-ea"/>
              <a:cs typeface="+mn-cs"/>
            </a:rPr>
            <a:t>In case 85% of income not applied as AOI i.e. AOI &lt;85%</a:t>
          </a:r>
          <a:endParaRPr lang="en-US" sz="3200" kern="1200" dirty="0">
            <a:solidFill>
              <a:schemeClr val="tx1"/>
            </a:solidFill>
            <a:latin typeface="Montserrat"/>
            <a:ea typeface="+mn-ea"/>
            <a:cs typeface="+mn-cs"/>
          </a:endParaRPr>
        </a:p>
      </dsp:txBody>
      <dsp:txXfrm>
        <a:off x="236018" y="155578"/>
        <a:ext cx="11334215" cy="1634853"/>
      </dsp:txXfrm>
    </dsp:sp>
    <dsp:sp modelId="{39F82DC6-8838-4C2F-806F-242F506203E0}">
      <dsp:nvSpPr>
        <dsp:cNvPr id="0" name=""/>
        <dsp:cNvSpPr/>
      </dsp:nvSpPr>
      <dsp:spPr>
        <a:xfrm>
          <a:off x="1053714" y="2026008"/>
          <a:ext cx="13354168" cy="1736579"/>
        </a:xfrm>
        <a:prstGeom prst="roundRect">
          <a:avLst>
            <a:gd name="adj" fmla="val 10000"/>
          </a:avLst>
        </a:prstGeom>
        <a:solidFill>
          <a:schemeClr val="bg1"/>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ontserrat"/>
              <a:ea typeface="+mn-ea"/>
              <a:cs typeface="+mn-cs"/>
            </a:rPr>
            <a:t>Now what needs to be done?</a:t>
          </a:r>
        </a:p>
      </dsp:txBody>
      <dsp:txXfrm>
        <a:off x="1104577" y="2076871"/>
        <a:ext cx="10945357" cy="1634853"/>
      </dsp:txXfrm>
    </dsp:sp>
    <dsp:sp modelId="{5C200999-27E7-4250-A234-D3BF3F5D53E9}">
      <dsp:nvSpPr>
        <dsp:cNvPr id="0" name=""/>
        <dsp:cNvSpPr/>
      </dsp:nvSpPr>
      <dsp:spPr>
        <a:xfrm>
          <a:off x="2356618" y="4052017"/>
          <a:ext cx="13354168" cy="1736579"/>
        </a:xfrm>
        <a:prstGeom prst="roundRect">
          <a:avLst>
            <a:gd name="adj" fmla="val 10000"/>
          </a:avLst>
        </a:prstGeom>
        <a:solidFill>
          <a:schemeClr val="bg1"/>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n-US" sz="3200" kern="1200" dirty="0">
              <a:solidFill>
                <a:schemeClr val="tx1"/>
              </a:solidFill>
              <a:latin typeface="Montserrat"/>
              <a:ea typeface="+mn-ea"/>
              <a:cs typeface="+mn-cs"/>
            </a:rPr>
            <a:t>Charitable Institution(CI) has to pay tax being progressive tax payer as under</a:t>
          </a:r>
        </a:p>
      </dsp:txBody>
      <dsp:txXfrm>
        <a:off x="2407481" y="4102880"/>
        <a:ext cx="10945357" cy="1634853"/>
      </dsp:txXfrm>
    </dsp:sp>
    <dsp:sp modelId="{0901552F-0F1C-44F0-825E-B55866F57F08}">
      <dsp:nvSpPr>
        <dsp:cNvPr id="0" name=""/>
        <dsp:cNvSpPr/>
      </dsp:nvSpPr>
      <dsp:spPr>
        <a:xfrm>
          <a:off x="11465635" y="1471954"/>
          <a:ext cx="1128776" cy="1128776"/>
        </a:xfrm>
        <a:prstGeom prst="downArrow">
          <a:avLst>
            <a:gd name="adj1" fmla="val 55000"/>
            <a:gd name="adj2" fmla="val 45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1719610" y="1471954"/>
        <a:ext cx="620826" cy="849404"/>
      </dsp:txXfrm>
    </dsp:sp>
    <dsp:sp modelId="{220DACD3-D4D2-4D6B-A8BE-35E9B648B57C}">
      <dsp:nvSpPr>
        <dsp:cNvPr id="0" name=""/>
        <dsp:cNvSpPr/>
      </dsp:nvSpPr>
      <dsp:spPr>
        <a:xfrm>
          <a:off x="13403701" y="3331337"/>
          <a:ext cx="1128776" cy="1128776"/>
        </a:xfrm>
        <a:prstGeom prst="downArrow">
          <a:avLst>
            <a:gd name="adj1" fmla="val 55000"/>
            <a:gd name="adj2" fmla="val 45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3657676" y="3331337"/>
        <a:ext cx="620826" cy="8494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CEBFA-B25F-455E-BACD-4362F1FDCDEF}">
      <dsp:nvSpPr>
        <dsp:cNvPr id="0" name=""/>
        <dsp:cNvSpPr/>
      </dsp:nvSpPr>
      <dsp:spPr>
        <a:xfrm>
          <a:off x="1320940" y="2429"/>
          <a:ext cx="4297381" cy="11396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Montserrat" panose="020B0604020202020204" charset="0"/>
            </a:rPr>
            <a:t>Special Focus</a:t>
          </a:r>
          <a:endParaRPr lang="en-IN" sz="3600" kern="1200" dirty="0">
            <a:latin typeface="Montserrat" panose="020B0604020202020204" charset="0"/>
          </a:endParaRPr>
        </a:p>
      </dsp:txBody>
      <dsp:txXfrm>
        <a:off x="1354320" y="35809"/>
        <a:ext cx="4230621" cy="1072932"/>
      </dsp:txXfrm>
    </dsp:sp>
    <dsp:sp modelId="{CEA79283-F059-490B-9D28-B446F377E5D5}">
      <dsp:nvSpPr>
        <dsp:cNvPr id="0" name=""/>
        <dsp:cNvSpPr/>
      </dsp:nvSpPr>
      <dsp:spPr>
        <a:xfrm>
          <a:off x="1750678" y="1142122"/>
          <a:ext cx="429738" cy="1053647"/>
        </a:xfrm>
        <a:custGeom>
          <a:avLst/>
          <a:gdLst/>
          <a:ahLst/>
          <a:cxnLst/>
          <a:rect l="0" t="0" r="0" b="0"/>
          <a:pathLst>
            <a:path>
              <a:moveTo>
                <a:pt x="0" y="0"/>
              </a:moveTo>
              <a:lnTo>
                <a:pt x="0" y="1053647"/>
              </a:lnTo>
              <a:lnTo>
                <a:pt x="429738" y="105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F9A622-4339-4576-9036-9FA66A663D69}">
      <dsp:nvSpPr>
        <dsp:cNvPr id="0" name=""/>
        <dsp:cNvSpPr/>
      </dsp:nvSpPr>
      <dsp:spPr>
        <a:xfrm>
          <a:off x="2180416" y="1420242"/>
          <a:ext cx="4921420" cy="15510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i="1" kern="1200" dirty="0">
              <a:latin typeface="Montserrat" panose="020B0604020202020204" charset="0"/>
            </a:rPr>
            <a:t>Date of Commencement of Activities</a:t>
          </a:r>
          <a:endParaRPr lang="en-IN" sz="2800" b="1" i="1" kern="1200" dirty="0">
            <a:latin typeface="Montserrat" panose="020B0604020202020204" charset="0"/>
          </a:endParaRPr>
        </a:p>
      </dsp:txBody>
      <dsp:txXfrm>
        <a:off x="2225845" y="1465671"/>
        <a:ext cx="4830562" cy="14601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4464A-381E-4D4C-8DEB-391003EC7CF0}">
      <dsp:nvSpPr>
        <dsp:cNvPr id="0" name=""/>
        <dsp:cNvSpPr/>
      </dsp:nvSpPr>
      <dsp:spPr>
        <a:xfrm>
          <a:off x="82846" y="1056029"/>
          <a:ext cx="1926656" cy="115712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kern="1200" cap="none" spc="0">
              <a:ln w="10160">
                <a:prstDash val="solid"/>
              </a:ln>
              <a:effectLst/>
              <a:latin typeface="Montserrat" panose="020B0604020202020204" charset="0"/>
            </a:rPr>
            <a:t>Corpus</a:t>
          </a:r>
          <a:endParaRPr lang="en-IN" sz="2000" b="0" kern="1200" cap="none" spc="0" dirty="0">
            <a:ln w="10160">
              <a:prstDash val="solid"/>
            </a:ln>
            <a:effectLst/>
            <a:latin typeface="Montserrat" panose="020B0604020202020204" charset="0"/>
          </a:endParaRPr>
        </a:p>
      </dsp:txBody>
      <dsp:txXfrm>
        <a:off x="116737" y="1089920"/>
        <a:ext cx="1858874" cy="1089341"/>
      </dsp:txXfrm>
    </dsp:sp>
    <dsp:sp modelId="{892E0167-7F41-46B3-BFC0-C39DD8803EF1}">
      <dsp:nvSpPr>
        <dsp:cNvPr id="0" name=""/>
        <dsp:cNvSpPr/>
      </dsp:nvSpPr>
      <dsp:spPr>
        <a:xfrm rot="21587713">
          <a:off x="2184779" y="1390952"/>
          <a:ext cx="371590" cy="477810"/>
        </a:xfrm>
        <a:prstGeom prst="rightArrow">
          <a:avLst>
            <a:gd name="adj1" fmla="val 60000"/>
            <a:gd name="adj2" fmla="val 50000"/>
          </a:avLst>
        </a:prstGeom>
        <a:gradFill rotWithShape="0">
          <a:gsLst>
            <a:gs pos="0">
              <a:schemeClr val="dk1">
                <a:tint val="60000"/>
                <a:hueOff val="0"/>
                <a:satOff val="0"/>
                <a:lumOff val="0"/>
                <a:alphaOff val="0"/>
                <a:shade val="51000"/>
                <a:satMod val="130000"/>
              </a:schemeClr>
            </a:gs>
            <a:gs pos="80000">
              <a:schemeClr val="dk1">
                <a:tint val="60000"/>
                <a:hueOff val="0"/>
                <a:satOff val="0"/>
                <a:lumOff val="0"/>
                <a:alphaOff val="0"/>
                <a:shade val="93000"/>
                <a:satMod val="130000"/>
              </a:schemeClr>
            </a:gs>
            <a:gs pos="100000">
              <a:schemeClr val="dk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solidFill>
              <a:schemeClr val="tx1"/>
            </a:solidFill>
            <a:latin typeface="Montserrat" panose="020B0604020202020204" charset="0"/>
          </a:endParaRPr>
        </a:p>
      </dsp:txBody>
      <dsp:txXfrm>
        <a:off x="2184779" y="1486713"/>
        <a:ext cx="260113" cy="286686"/>
      </dsp:txXfrm>
    </dsp:sp>
    <dsp:sp modelId="{7F23F4EE-C3DD-486F-B5A6-4B396D31AC3E}">
      <dsp:nvSpPr>
        <dsp:cNvPr id="0" name=""/>
        <dsp:cNvSpPr/>
      </dsp:nvSpPr>
      <dsp:spPr>
        <a:xfrm>
          <a:off x="2710613" y="1046067"/>
          <a:ext cx="2246211" cy="115712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kern="1200" cap="none" spc="0">
              <a:ln w="10160">
                <a:prstDash val="solid"/>
              </a:ln>
              <a:effectLst/>
              <a:latin typeface="Montserrat" panose="020B0604020202020204" charset="0"/>
            </a:rPr>
            <a:t>Used for Non Corpus purpose</a:t>
          </a:r>
          <a:endParaRPr lang="en-IN" sz="2000" b="0" kern="1200" cap="none" spc="0" dirty="0">
            <a:ln w="10160">
              <a:prstDash val="solid"/>
            </a:ln>
            <a:effectLst/>
            <a:latin typeface="Montserrat" panose="020B0604020202020204" charset="0"/>
          </a:endParaRPr>
        </a:p>
      </dsp:txBody>
      <dsp:txXfrm>
        <a:off x="2744504" y="1079958"/>
        <a:ext cx="2178429" cy="1089341"/>
      </dsp:txXfrm>
    </dsp:sp>
    <dsp:sp modelId="{B3C895A5-25C1-4DBF-9BFD-D97E6EE14278}">
      <dsp:nvSpPr>
        <dsp:cNvPr id="0" name=""/>
        <dsp:cNvSpPr/>
      </dsp:nvSpPr>
      <dsp:spPr>
        <a:xfrm>
          <a:off x="5149490" y="1385723"/>
          <a:ext cx="408451" cy="477810"/>
        </a:xfrm>
        <a:prstGeom prst="rightArrow">
          <a:avLst>
            <a:gd name="adj1" fmla="val 60000"/>
            <a:gd name="adj2" fmla="val 50000"/>
          </a:avLst>
        </a:prstGeom>
        <a:gradFill rotWithShape="0">
          <a:gsLst>
            <a:gs pos="0">
              <a:schemeClr val="dk1">
                <a:tint val="60000"/>
                <a:hueOff val="0"/>
                <a:satOff val="0"/>
                <a:lumOff val="0"/>
                <a:alphaOff val="0"/>
                <a:shade val="51000"/>
                <a:satMod val="130000"/>
              </a:schemeClr>
            </a:gs>
            <a:gs pos="80000">
              <a:schemeClr val="dk1">
                <a:tint val="60000"/>
                <a:hueOff val="0"/>
                <a:satOff val="0"/>
                <a:lumOff val="0"/>
                <a:alphaOff val="0"/>
                <a:shade val="93000"/>
                <a:satMod val="130000"/>
              </a:schemeClr>
            </a:gs>
            <a:gs pos="100000">
              <a:schemeClr val="dk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solidFill>
              <a:schemeClr val="tx1"/>
            </a:solidFill>
            <a:latin typeface="Montserrat" panose="020B0604020202020204" charset="0"/>
          </a:endParaRPr>
        </a:p>
      </dsp:txBody>
      <dsp:txXfrm>
        <a:off x="5149490" y="1481285"/>
        <a:ext cx="285916" cy="286686"/>
      </dsp:txXfrm>
    </dsp:sp>
    <dsp:sp modelId="{83420697-D1A7-415C-8DD4-B9BAD42FDF98}">
      <dsp:nvSpPr>
        <dsp:cNvPr id="0" name=""/>
        <dsp:cNvSpPr/>
      </dsp:nvSpPr>
      <dsp:spPr>
        <a:xfrm>
          <a:off x="5727487" y="1080491"/>
          <a:ext cx="2808949" cy="108827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kern="1200" cap="none" spc="0" dirty="0">
              <a:ln w="10160">
                <a:prstDash val="solid"/>
              </a:ln>
              <a:effectLst/>
              <a:latin typeface="Montserrat" panose="020B0604020202020204" charset="0"/>
            </a:rPr>
            <a:t>Not treated as Application of Income</a:t>
          </a:r>
        </a:p>
      </dsp:txBody>
      <dsp:txXfrm>
        <a:off x="5759361" y="1112365"/>
        <a:ext cx="2745201" cy="1024527"/>
      </dsp:txXfrm>
    </dsp:sp>
    <dsp:sp modelId="{AF76C8A5-BC45-49EF-BB2E-FAB110F82FD1}">
      <dsp:nvSpPr>
        <dsp:cNvPr id="0" name=""/>
        <dsp:cNvSpPr/>
      </dsp:nvSpPr>
      <dsp:spPr>
        <a:xfrm>
          <a:off x="8729102" y="1385723"/>
          <a:ext cx="408451" cy="477810"/>
        </a:xfrm>
        <a:prstGeom prst="rightArrow">
          <a:avLst>
            <a:gd name="adj1" fmla="val 60000"/>
            <a:gd name="adj2" fmla="val 50000"/>
          </a:avLst>
        </a:prstGeom>
        <a:gradFill rotWithShape="0">
          <a:gsLst>
            <a:gs pos="0">
              <a:schemeClr val="dk1">
                <a:tint val="60000"/>
                <a:hueOff val="0"/>
                <a:satOff val="0"/>
                <a:lumOff val="0"/>
                <a:alphaOff val="0"/>
                <a:shade val="51000"/>
                <a:satMod val="130000"/>
              </a:schemeClr>
            </a:gs>
            <a:gs pos="80000">
              <a:schemeClr val="dk1">
                <a:tint val="60000"/>
                <a:hueOff val="0"/>
                <a:satOff val="0"/>
                <a:lumOff val="0"/>
                <a:alphaOff val="0"/>
                <a:shade val="93000"/>
                <a:satMod val="130000"/>
              </a:schemeClr>
            </a:gs>
            <a:gs pos="100000">
              <a:schemeClr val="dk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solidFill>
              <a:schemeClr val="tx1"/>
            </a:solidFill>
            <a:latin typeface="Montserrat" panose="020B0604020202020204" charset="0"/>
          </a:endParaRPr>
        </a:p>
      </dsp:txBody>
      <dsp:txXfrm>
        <a:off x="8729102" y="1481285"/>
        <a:ext cx="285916" cy="286686"/>
      </dsp:txXfrm>
    </dsp:sp>
    <dsp:sp modelId="{37D75154-8F0F-4F86-9FBE-C61863EC0AB7}">
      <dsp:nvSpPr>
        <dsp:cNvPr id="0" name=""/>
        <dsp:cNvSpPr/>
      </dsp:nvSpPr>
      <dsp:spPr>
        <a:xfrm>
          <a:off x="9307099" y="1046067"/>
          <a:ext cx="2461322" cy="115712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kern="1200" cap="none" spc="0">
              <a:ln w="10160">
                <a:prstDash val="solid"/>
              </a:ln>
              <a:effectLst/>
              <a:latin typeface="Montserrat" panose="020B0604020202020204" charset="0"/>
            </a:rPr>
            <a:t>Unless it is reinvested in 11(5) mode</a:t>
          </a:r>
          <a:endParaRPr lang="en-IN" sz="2000" b="0" kern="1200" cap="none" spc="0" dirty="0">
            <a:ln w="10160">
              <a:prstDash val="solid"/>
            </a:ln>
            <a:effectLst/>
            <a:latin typeface="Montserrat" panose="020B0604020202020204" charset="0"/>
          </a:endParaRPr>
        </a:p>
      </dsp:txBody>
      <dsp:txXfrm>
        <a:off x="9340990" y="1079958"/>
        <a:ext cx="2393540" cy="1089341"/>
      </dsp:txXfrm>
    </dsp:sp>
    <dsp:sp modelId="{A907FC09-08BD-413B-85D7-1BD9BB0B9EBE}">
      <dsp:nvSpPr>
        <dsp:cNvPr id="0" name=""/>
        <dsp:cNvSpPr/>
      </dsp:nvSpPr>
      <dsp:spPr>
        <a:xfrm>
          <a:off x="11961088" y="1385723"/>
          <a:ext cx="408451" cy="477810"/>
        </a:xfrm>
        <a:prstGeom prst="rightArrow">
          <a:avLst>
            <a:gd name="adj1" fmla="val 60000"/>
            <a:gd name="adj2" fmla="val 50000"/>
          </a:avLst>
        </a:prstGeom>
        <a:gradFill rotWithShape="0">
          <a:gsLst>
            <a:gs pos="0">
              <a:schemeClr val="dk1">
                <a:tint val="60000"/>
                <a:hueOff val="0"/>
                <a:satOff val="0"/>
                <a:lumOff val="0"/>
                <a:alphaOff val="0"/>
                <a:shade val="51000"/>
                <a:satMod val="130000"/>
              </a:schemeClr>
            </a:gs>
            <a:gs pos="80000">
              <a:schemeClr val="dk1">
                <a:tint val="60000"/>
                <a:hueOff val="0"/>
                <a:satOff val="0"/>
                <a:lumOff val="0"/>
                <a:alphaOff val="0"/>
                <a:shade val="93000"/>
                <a:satMod val="130000"/>
              </a:schemeClr>
            </a:gs>
            <a:gs pos="100000">
              <a:schemeClr val="dk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solidFill>
              <a:schemeClr val="tx1"/>
            </a:solidFill>
            <a:latin typeface="Montserrat" panose="020B0604020202020204" charset="0"/>
          </a:endParaRPr>
        </a:p>
      </dsp:txBody>
      <dsp:txXfrm>
        <a:off x="11961088" y="1481285"/>
        <a:ext cx="285916" cy="286686"/>
      </dsp:txXfrm>
    </dsp:sp>
    <dsp:sp modelId="{34662721-ACC6-46A5-A47C-4F979866E86E}">
      <dsp:nvSpPr>
        <dsp:cNvPr id="0" name=""/>
        <dsp:cNvSpPr/>
      </dsp:nvSpPr>
      <dsp:spPr>
        <a:xfrm>
          <a:off x="12539085" y="1046067"/>
          <a:ext cx="2845864" cy="115712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kern="1200" cap="none" spc="0" dirty="0">
              <a:ln w="10160">
                <a:prstDash val="solid"/>
              </a:ln>
              <a:effectLst/>
              <a:latin typeface="Montserrat" panose="020B0604020202020204" charset="0"/>
            </a:rPr>
            <a:t>Treated as Application of Income</a:t>
          </a:r>
        </a:p>
      </dsp:txBody>
      <dsp:txXfrm>
        <a:off x="12572976" y="1079958"/>
        <a:ext cx="2778082" cy="10893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3870722"/>
          <a:ext cx="8958263" cy="0"/>
        </a:xfrm>
        <a:prstGeom prst="line">
          <a:avLst/>
        </a:prstGeom>
        <a:solidFill>
          <a:schemeClr val="lt1">
            <a:alpha val="90000"/>
            <a:tint val="40000"/>
            <a:hueOff val="0"/>
            <a:satOff val="0"/>
            <a:lumOff val="0"/>
            <a:alphaOff val="0"/>
          </a:schemeClr>
        </a:solidFill>
        <a:ln w="15875" cap="rnd" cmpd="sng" algn="ctr">
          <a:solidFill>
            <a:schemeClr val="accent4">
              <a:alpha val="9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207073" y="4149145"/>
          <a:ext cx="2869779" cy="87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endParaRPr lang="en-US" sz="1800" kern="1200" dirty="0">
            <a:latin typeface="Montserrat" panose="020B0604020202020204" charset="0"/>
          </a:endParaRPr>
        </a:p>
      </dsp:txBody>
      <dsp:txXfrm>
        <a:off x="207073" y="4149145"/>
        <a:ext cx="2869779" cy="874783"/>
      </dsp:txXfrm>
    </dsp:sp>
    <dsp:sp modelId="{BA29120C-7C6B-4F62-9079-4AD528BC0744}">
      <dsp:nvSpPr>
        <dsp:cNvPr id="0" name=""/>
        <dsp:cNvSpPr/>
      </dsp:nvSpPr>
      <dsp:spPr>
        <a:xfrm>
          <a:off x="11407" y="196017"/>
          <a:ext cx="3261112" cy="2179798"/>
        </a:xfrm>
        <a:prstGeom prst="round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48920" rIns="248920" bIns="24892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ontserrat" panose="020B0604020202020204" charset="0"/>
            </a:rPr>
            <a:t>Application from Loans and Borrowings</a:t>
          </a:r>
          <a:endParaRPr lang="en-US" sz="2800" kern="1200" dirty="0">
            <a:latin typeface="Montserrat" panose="020B0604020202020204" charset="0"/>
          </a:endParaRPr>
        </a:p>
      </dsp:txBody>
      <dsp:txXfrm>
        <a:off x="117816" y="302426"/>
        <a:ext cx="3048294" cy="1966980"/>
      </dsp:txXfrm>
    </dsp:sp>
    <dsp:sp modelId="{A95DB80B-444A-4D69-B205-3A801BB8524A}">
      <dsp:nvSpPr>
        <dsp:cNvPr id="0" name=""/>
        <dsp:cNvSpPr/>
      </dsp:nvSpPr>
      <dsp:spPr>
        <a:xfrm>
          <a:off x="1641963" y="2391837"/>
          <a:ext cx="0" cy="1470874"/>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A19A0AA-8B0B-4AA8-A80D-08CFFDD3F112}">
      <dsp:nvSpPr>
        <dsp:cNvPr id="0" name=""/>
        <dsp:cNvSpPr/>
      </dsp:nvSpPr>
      <dsp:spPr>
        <a:xfrm>
          <a:off x="1583902" y="3804650"/>
          <a:ext cx="116121" cy="116121"/>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D0713D-AF69-4AF8-B071-F65622790886}">
      <dsp:nvSpPr>
        <dsp:cNvPr id="0" name=""/>
        <dsp:cNvSpPr/>
      </dsp:nvSpPr>
      <dsp:spPr>
        <a:xfrm>
          <a:off x="2098519" y="2742821"/>
          <a:ext cx="2869779" cy="87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endParaRPr lang="en-US" sz="1800" kern="1200" dirty="0">
            <a:latin typeface="Montserrat" panose="020B0604020202020204" charset="0"/>
          </a:endParaRPr>
        </a:p>
      </dsp:txBody>
      <dsp:txXfrm>
        <a:off x="2098519" y="2742821"/>
        <a:ext cx="2869779" cy="874783"/>
      </dsp:txXfrm>
    </dsp:sp>
    <dsp:sp modelId="{DADAA0C9-3E42-4088-8622-30E9F6EA139A}">
      <dsp:nvSpPr>
        <dsp:cNvPr id="0" name=""/>
        <dsp:cNvSpPr/>
      </dsp:nvSpPr>
      <dsp:spPr>
        <a:xfrm>
          <a:off x="1897862" y="5468228"/>
          <a:ext cx="3261112" cy="1267007"/>
        </a:xfrm>
        <a:prstGeom prst="round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48920" rIns="248920" bIns="24892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ontserrat" panose="020B0604020202020204" charset="0"/>
            </a:rPr>
            <a:t>Not treated as Application of Income</a:t>
          </a:r>
          <a:endParaRPr lang="en-US" sz="2800" kern="1200" dirty="0">
            <a:latin typeface="Montserrat" panose="020B0604020202020204" charset="0"/>
          </a:endParaRPr>
        </a:p>
      </dsp:txBody>
      <dsp:txXfrm>
        <a:off x="1959712" y="5530078"/>
        <a:ext cx="3137412" cy="1143307"/>
      </dsp:txXfrm>
    </dsp:sp>
    <dsp:sp modelId="{DBD74D6B-057A-432C-9067-BF618C19EB2A}">
      <dsp:nvSpPr>
        <dsp:cNvPr id="0" name=""/>
        <dsp:cNvSpPr/>
      </dsp:nvSpPr>
      <dsp:spPr>
        <a:xfrm>
          <a:off x="3533408" y="3904038"/>
          <a:ext cx="0" cy="1470874"/>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F979253-FD39-4920-BFCA-78C564B167EA}">
      <dsp:nvSpPr>
        <dsp:cNvPr id="0" name=""/>
        <dsp:cNvSpPr/>
      </dsp:nvSpPr>
      <dsp:spPr>
        <a:xfrm>
          <a:off x="3475347" y="3845977"/>
          <a:ext cx="116121" cy="116121"/>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12D073-0B15-4887-9DCE-A27BCACBC178}">
      <dsp:nvSpPr>
        <dsp:cNvPr id="0" name=""/>
        <dsp:cNvSpPr/>
      </dsp:nvSpPr>
      <dsp:spPr>
        <a:xfrm>
          <a:off x="3989964" y="4262127"/>
          <a:ext cx="2869779" cy="840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endParaRPr lang="en-US" sz="1800" kern="1200" dirty="0">
            <a:latin typeface="Montserrat" panose="020B0604020202020204" charset="0"/>
          </a:endParaRPr>
        </a:p>
      </dsp:txBody>
      <dsp:txXfrm>
        <a:off x="3989964" y="4262127"/>
        <a:ext cx="2869779" cy="840920"/>
      </dsp:txXfrm>
    </dsp:sp>
    <dsp:sp modelId="{E0D48281-565D-47A3-9B6C-576231178549}">
      <dsp:nvSpPr>
        <dsp:cNvPr id="0" name=""/>
        <dsp:cNvSpPr/>
      </dsp:nvSpPr>
      <dsp:spPr>
        <a:xfrm>
          <a:off x="3802841" y="221369"/>
          <a:ext cx="3261112" cy="2229480"/>
        </a:xfrm>
        <a:prstGeom prst="round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48920" rIns="248920" bIns="248920" numCol="1" spcCol="1270" anchor="ctr" anchorCtr="0">
          <a:noAutofit/>
        </a:bodyPr>
        <a:lstStyle/>
        <a:p>
          <a:pPr marL="0" lvl="0" indent="0" algn="ctr" defTabSz="1244600">
            <a:lnSpc>
              <a:spcPct val="90000"/>
            </a:lnSpc>
            <a:spcBef>
              <a:spcPct val="0"/>
            </a:spcBef>
            <a:spcAft>
              <a:spcPct val="35000"/>
            </a:spcAft>
            <a:buNone/>
          </a:pPr>
          <a:r>
            <a:rPr lang="en-IN" sz="2800" kern="1200" dirty="0">
              <a:latin typeface="Montserrat" panose="020B0604020202020204" charset="0"/>
            </a:rPr>
            <a:t>Repayment of Loan</a:t>
          </a:r>
          <a:endParaRPr lang="en-US" sz="2800" kern="1200" dirty="0">
            <a:latin typeface="Montserrat" panose="020B0604020202020204" charset="0"/>
          </a:endParaRPr>
        </a:p>
      </dsp:txBody>
      <dsp:txXfrm>
        <a:off x="3911675" y="330203"/>
        <a:ext cx="3043444" cy="2011812"/>
      </dsp:txXfrm>
    </dsp:sp>
    <dsp:sp modelId="{DCAE8A46-752C-4E82-84CE-E790E1F2918E}">
      <dsp:nvSpPr>
        <dsp:cNvPr id="0" name=""/>
        <dsp:cNvSpPr/>
      </dsp:nvSpPr>
      <dsp:spPr>
        <a:xfrm>
          <a:off x="5424854" y="2509913"/>
          <a:ext cx="0" cy="1413936"/>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6459BF8-D2C3-4018-9C28-98667DC203F4}">
      <dsp:nvSpPr>
        <dsp:cNvPr id="0" name=""/>
        <dsp:cNvSpPr/>
      </dsp:nvSpPr>
      <dsp:spPr>
        <a:xfrm>
          <a:off x="5366793" y="3920710"/>
          <a:ext cx="116121" cy="1116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82935D-BBBD-4420-826A-F71C517659B6}">
      <dsp:nvSpPr>
        <dsp:cNvPr id="0" name=""/>
        <dsp:cNvSpPr/>
      </dsp:nvSpPr>
      <dsp:spPr>
        <a:xfrm>
          <a:off x="5881409" y="2737408"/>
          <a:ext cx="2869779" cy="87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endParaRPr lang="en-US" sz="1800" kern="1200" dirty="0">
            <a:latin typeface="Montserrat" panose="020B0604020202020204" charset="0"/>
          </a:endParaRPr>
        </a:p>
      </dsp:txBody>
      <dsp:txXfrm>
        <a:off x="5881409" y="2737408"/>
        <a:ext cx="2869779" cy="874783"/>
      </dsp:txXfrm>
    </dsp:sp>
    <dsp:sp modelId="{6C3A59BD-6D45-4573-B098-8CB5207F194D}">
      <dsp:nvSpPr>
        <dsp:cNvPr id="0" name=""/>
        <dsp:cNvSpPr/>
      </dsp:nvSpPr>
      <dsp:spPr>
        <a:xfrm>
          <a:off x="5613705" y="5415039"/>
          <a:ext cx="3261112" cy="1373402"/>
        </a:xfrm>
        <a:prstGeom prst="round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48920" rIns="248920" bIns="24892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ontserrat" panose="020B0604020202020204" charset="0"/>
            </a:rPr>
            <a:t>Treated as Application of Income</a:t>
          </a:r>
          <a:endParaRPr lang="en-US" sz="2800" kern="1200" dirty="0">
            <a:latin typeface="Montserrat" panose="020B0604020202020204" charset="0"/>
          </a:endParaRPr>
        </a:p>
      </dsp:txBody>
      <dsp:txXfrm>
        <a:off x="5680749" y="5482083"/>
        <a:ext cx="3127024" cy="1239314"/>
      </dsp:txXfrm>
    </dsp:sp>
    <dsp:sp modelId="{086FB9B1-82B2-4197-8B33-6E7FF94F8D2E}">
      <dsp:nvSpPr>
        <dsp:cNvPr id="0" name=""/>
        <dsp:cNvSpPr/>
      </dsp:nvSpPr>
      <dsp:spPr>
        <a:xfrm>
          <a:off x="7316299" y="3898625"/>
          <a:ext cx="0" cy="1470874"/>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F359E8B-7C7E-4FD9-B106-36CCBFC731D5}">
      <dsp:nvSpPr>
        <dsp:cNvPr id="0" name=""/>
        <dsp:cNvSpPr/>
      </dsp:nvSpPr>
      <dsp:spPr>
        <a:xfrm>
          <a:off x="7258238" y="3840564"/>
          <a:ext cx="116121" cy="116121"/>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43BDF-661F-4379-BE19-D7659C659A82}">
      <dsp:nvSpPr>
        <dsp:cNvPr id="0" name=""/>
        <dsp:cNvSpPr/>
      </dsp:nvSpPr>
      <dsp:spPr>
        <a:xfrm rot="16200000">
          <a:off x="-1370082" y="1378540"/>
          <a:ext cx="5725326" cy="2968244"/>
        </a:xfrm>
        <a:prstGeom prst="flowChartManualOperation">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8750" tIns="0" rIns="159118" bIns="0" numCol="1" spcCol="1270" anchor="ctr" anchorCtr="0">
          <a:noAutofit/>
        </a:bodyPr>
        <a:lstStyle/>
        <a:p>
          <a:pPr marL="0" lvl="0" indent="0" algn="just" defTabSz="1111250">
            <a:lnSpc>
              <a:spcPct val="90000"/>
            </a:lnSpc>
            <a:spcBef>
              <a:spcPct val="0"/>
            </a:spcBef>
            <a:spcAft>
              <a:spcPct val="35000"/>
            </a:spcAft>
            <a:buNone/>
          </a:pPr>
          <a:r>
            <a:rPr lang="en-US" sz="2500" b="0" kern="1200" dirty="0">
              <a:latin typeface="Montserrat" panose="020B0604020202020204" charset="0"/>
            </a:rPr>
            <a:t>Merge with any charitable entity </a:t>
          </a:r>
          <a:r>
            <a:rPr lang="en-US" sz="2500" b="0" u="sng" kern="1200" dirty="0">
              <a:latin typeface="Montserrat" panose="020B0604020202020204" charset="0"/>
            </a:rPr>
            <a:t>having different objects</a:t>
          </a:r>
          <a:r>
            <a:rPr lang="en-US" sz="2500" b="0" kern="1200" dirty="0">
              <a:latin typeface="Montserrat" panose="020B0604020202020204" charset="0"/>
            </a:rPr>
            <a:t>, or</a:t>
          </a:r>
        </a:p>
      </dsp:txBody>
      <dsp:txXfrm rot="5400000">
        <a:off x="8459" y="1145064"/>
        <a:ext cx="2968244" cy="3435196"/>
      </dsp:txXfrm>
    </dsp:sp>
    <dsp:sp modelId="{F4533C08-17AE-46DC-8C8D-1CC4B765EF99}">
      <dsp:nvSpPr>
        <dsp:cNvPr id="0" name=""/>
        <dsp:cNvSpPr/>
      </dsp:nvSpPr>
      <dsp:spPr>
        <a:xfrm rot="16200000">
          <a:off x="1820780" y="1378540"/>
          <a:ext cx="5725326" cy="2968244"/>
        </a:xfrm>
        <a:prstGeom prst="flowChartManualOperation">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8750" tIns="0" rIns="159118" bIns="0" numCol="1" spcCol="1270" anchor="ctr" anchorCtr="0">
          <a:noAutofit/>
        </a:bodyPr>
        <a:lstStyle/>
        <a:p>
          <a:pPr marL="0" lvl="0" indent="0" algn="just" defTabSz="1111250">
            <a:lnSpc>
              <a:spcPct val="90000"/>
            </a:lnSpc>
            <a:spcBef>
              <a:spcPct val="0"/>
            </a:spcBef>
            <a:spcAft>
              <a:spcPct val="35000"/>
            </a:spcAft>
            <a:buNone/>
          </a:pPr>
          <a:r>
            <a:rPr lang="en-US" sz="2500" b="0" kern="1200" dirty="0">
              <a:latin typeface="Montserrat" panose="020B0604020202020204" charset="0"/>
            </a:rPr>
            <a:t>Merge with any </a:t>
          </a:r>
          <a:r>
            <a:rPr lang="en-US" sz="2500" b="0" u="sng" kern="1200" dirty="0">
              <a:latin typeface="Montserrat" panose="020B0604020202020204" charset="0"/>
            </a:rPr>
            <a:t>non charitable entity</a:t>
          </a:r>
          <a:r>
            <a:rPr lang="en-US" sz="2500" b="0" kern="1200" dirty="0">
              <a:latin typeface="Montserrat" panose="020B0604020202020204" charset="0"/>
            </a:rPr>
            <a:t>, or</a:t>
          </a:r>
        </a:p>
      </dsp:txBody>
      <dsp:txXfrm rot="5400000">
        <a:off x="3199321" y="1145064"/>
        <a:ext cx="2968244" cy="3435196"/>
      </dsp:txXfrm>
    </dsp:sp>
    <dsp:sp modelId="{B33970FF-5A33-4EBE-8254-627521C5C116}">
      <dsp:nvSpPr>
        <dsp:cNvPr id="0" name=""/>
        <dsp:cNvSpPr/>
      </dsp:nvSpPr>
      <dsp:spPr>
        <a:xfrm rot="16200000">
          <a:off x="5011643" y="1378540"/>
          <a:ext cx="5725326" cy="2968244"/>
        </a:xfrm>
        <a:prstGeom prst="flowChartManualOperation">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8750" tIns="0" rIns="159118" bIns="0" numCol="1" spcCol="1270" anchor="ctr" anchorCtr="0">
          <a:noAutofit/>
        </a:bodyPr>
        <a:lstStyle/>
        <a:p>
          <a:pPr marL="0" lvl="0" indent="0" algn="just" defTabSz="1111250">
            <a:lnSpc>
              <a:spcPct val="90000"/>
            </a:lnSpc>
            <a:spcBef>
              <a:spcPct val="0"/>
            </a:spcBef>
            <a:spcAft>
              <a:spcPct val="35000"/>
            </a:spcAft>
            <a:buNone/>
          </a:pPr>
          <a:r>
            <a:rPr lang="en-US" sz="2500" b="1" kern="1200" dirty="0">
              <a:latin typeface="Montserrat" panose="020B0604020202020204" charset="0"/>
            </a:rPr>
            <a:t>,</a:t>
          </a:r>
          <a:r>
            <a:rPr lang="en-US" sz="2500" b="1" u="sng" kern="1200" dirty="0">
              <a:latin typeface="Montserrat" panose="020B0604020202020204" charset="0"/>
            </a:rPr>
            <a:t> </a:t>
          </a:r>
          <a:r>
            <a:rPr lang="en-US" sz="2500" b="0" u="sng" kern="1200" dirty="0">
              <a:latin typeface="Montserrat" panose="020B0604020202020204" charset="0"/>
            </a:rPr>
            <a:t>Converted into any form </a:t>
          </a:r>
          <a:r>
            <a:rPr lang="en-US" sz="2500" b="0" kern="1200" dirty="0">
              <a:latin typeface="Montserrat" panose="020B0604020202020204" charset="0"/>
            </a:rPr>
            <a:t>– not eligible for grant of registration, i.e. Partnership, Company etc. </a:t>
          </a:r>
        </a:p>
      </dsp:txBody>
      <dsp:txXfrm rot="5400000">
        <a:off x="6390184" y="1145064"/>
        <a:ext cx="2968244" cy="3435196"/>
      </dsp:txXfrm>
    </dsp:sp>
    <dsp:sp modelId="{BC9C6B79-DFB8-49C7-BB44-13094ADD373D}">
      <dsp:nvSpPr>
        <dsp:cNvPr id="0" name=""/>
        <dsp:cNvSpPr/>
      </dsp:nvSpPr>
      <dsp:spPr>
        <a:xfrm rot="16200000">
          <a:off x="8202506" y="1378540"/>
          <a:ext cx="5725326" cy="2968244"/>
        </a:xfrm>
        <a:prstGeom prst="flowChartManualOperation">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8750" tIns="0" rIns="159118" bIns="0" numCol="1" spcCol="1270" anchor="ctr" anchorCtr="0">
          <a:noAutofit/>
        </a:bodyPr>
        <a:lstStyle/>
        <a:p>
          <a:pPr marL="0" lvl="0" indent="0" algn="just" defTabSz="1111250">
            <a:lnSpc>
              <a:spcPct val="90000"/>
            </a:lnSpc>
            <a:spcBef>
              <a:spcPct val="0"/>
            </a:spcBef>
            <a:spcAft>
              <a:spcPct val="35000"/>
            </a:spcAft>
            <a:buNone/>
          </a:pPr>
          <a:r>
            <a:rPr lang="en-US" sz="2500" b="0" u="sng" kern="1200" dirty="0">
              <a:latin typeface="Montserrat" panose="020B0604020202020204" charset="0"/>
            </a:rPr>
            <a:t>Failed to transfer its assets </a:t>
          </a:r>
          <a:r>
            <a:rPr lang="en-US" sz="2500" b="0" kern="1200" dirty="0">
              <a:latin typeface="Montserrat" panose="020B0604020202020204" charset="0"/>
            </a:rPr>
            <a:t>within 12 months upon dissolution to entity having similar objects.</a:t>
          </a:r>
        </a:p>
      </dsp:txBody>
      <dsp:txXfrm rot="5400000">
        <a:off x="9581047" y="1145064"/>
        <a:ext cx="2968244" cy="3435196"/>
      </dsp:txXfrm>
    </dsp:sp>
    <dsp:sp modelId="{05A55ED4-50A8-4C28-B53F-5DA819847F8E}">
      <dsp:nvSpPr>
        <dsp:cNvPr id="0" name=""/>
        <dsp:cNvSpPr/>
      </dsp:nvSpPr>
      <dsp:spPr>
        <a:xfrm rot="16200000">
          <a:off x="11393369" y="1378540"/>
          <a:ext cx="5725326" cy="2968244"/>
        </a:xfrm>
        <a:prstGeom prst="flowChartManualOperation">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8750" tIns="0" rIns="159118" bIns="0" numCol="1" spcCol="1270" anchor="ctr" anchorCtr="0">
          <a:noAutofit/>
        </a:bodyPr>
        <a:lstStyle/>
        <a:p>
          <a:pPr marL="0" lvl="0" indent="0" algn="just" defTabSz="1111250">
            <a:lnSpc>
              <a:spcPct val="90000"/>
            </a:lnSpc>
            <a:spcBef>
              <a:spcPct val="0"/>
            </a:spcBef>
            <a:spcAft>
              <a:spcPct val="35000"/>
            </a:spcAft>
            <a:buNone/>
          </a:pPr>
          <a:r>
            <a:rPr lang="en-IN" sz="2500" b="0" u="none" kern="1200" dirty="0">
              <a:latin typeface="Montserrat" panose="020B0604020202020204" charset="0"/>
            </a:rPr>
            <a:t>Charitable  Institutions not applying in time for provisional to regular or re-registration or re-approval.</a:t>
          </a:r>
        </a:p>
        <a:p>
          <a:pPr marL="0" lvl="0" indent="0" algn="just" defTabSz="1111250">
            <a:lnSpc>
              <a:spcPct val="90000"/>
            </a:lnSpc>
            <a:spcBef>
              <a:spcPct val="0"/>
            </a:spcBef>
            <a:spcAft>
              <a:spcPct val="35000"/>
            </a:spcAft>
            <a:buNone/>
          </a:pPr>
          <a:r>
            <a:rPr lang="en-IN" sz="2500" b="0" u="sng" kern="1200" dirty="0">
              <a:latin typeface="Montserrat" panose="020B0604020202020204" charset="0"/>
            </a:rPr>
            <a:t>Effective from A.Y. 2023-24</a:t>
          </a:r>
          <a:endParaRPr lang="en-US" sz="2500" b="0" u="sng" kern="1200" dirty="0">
            <a:latin typeface="Montserrat" panose="020B0604020202020204" charset="0"/>
          </a:endParaRPr>
        </a:p>
      </dsp:txBody>
      <dsp:txXfrm rot="5400000">
        <a:off x="12771910" y="1145064"/>
        <a:ext cx="2968244" cy="34351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CA366-0388-4E49-8C57-1DCD0F674DED}">
      <dsp:nvSpPr>
        <dsp:cNvPr id="0" name=""/>
        <dsp:cNvSpPr/>
      </dsp:nvSpPr>
      <dsp:spPr>
        <a:xfrm>
          <a:off x="0" y="785359"/>
          <a:ext cx="3462481" cy="237961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i="1" kern="1200" dirty="0">
              <a:latin typeface="Montserrat" panose="020B0604020202020204" charset="0"/>
            </a:rPr>
            <a:t>Tax Liability</a:t>
          </a:r>
        </a:p>
      </dsp:txBody>
      <dsp:txXfrm>
        <a:off x="69697" y="855056"/>
        <a:ext cx="3323087" cy="2240220"/>
      </dsp:txXfrm>
    </dsp:sp>
    <dsp:sp modelId="{262F5DBD-FE69-4ECF-92FF-6D0528B138A2}">
      <dsp:nvSpPr>
        <dsp:cNvPr id="0" name=""/>
        <dsp:cNvSpPr/>
      </dsp:nvSpPr>
      <dsp:spPr>
        <a:xfrm rot="156325">
          <a:off x="3811202" y="1657322"/>
          <a:ext cx="740866" cy="858695"/>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dirty="0">
            <a:latin typeface="Montserrat" panose="020B0604020202020204" charset="0"/>
          </a:endParaRPr>
        </a:p>
      </dsp:txBody>
      <dsp:txXfrm>
        <a:off x="3811317" y="1824009"/>
        <a:ext cx="518606" cy="515217"/>
      </dsp:txXfrm>
    </dsp:sp>
    <dsp:sp modelId="{DBCD443F-21DF-48E8-8163-657C5A79E64B}">
      <dsp:nvSpPr>
        <dsp:cNvPr id="0" name=""/>
        <dsp:cNvSpPr/>
      </dsp:nvSpPr>
      <dsp:spPr>
        <a:xfrm>
          <a:off x="4858897" y="866044"/>
          <a:ext cx="5324880" cy="274519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i="1" kern="1200" dirty="0">
              <a:latin typeface="Montserrat" panose="020B0604020202020204" charset="0"/>
            </a:rPr>
            <a:t>Accreted income shall be taxable at </a:t>
          </a:r>
          <a:r>
            <a:rPr lang="en-US" sz="2400" b="1" kern="1200" dirty="0">
              <a:latin typeface="Montserrat" panose="020B0604020202020204" charset="0"/>
            </a:rPr>
            <a:t> </a:t>
          </a:r>
          <a:r>
            <a:rPr lang="en-US" sz="2400" b="0" kern="1200" dirty="0">
              <a:latin typeface="Montserrat" panose="020B0604020202020204" charset="0"/>
            </a:rPr>
            <a:t>34.944%</a:t>
          </a:r>
        </a:p>
        <a:p>
          <a:pPr marL="0" lvl="0" indent="0" algn="ctr" defTabSz="1066800">
            <a:lnSpc>
              <a:spcPct val="90000"/>
            </a:lnSpc>
            <a:spcBef>
              <a:spcPct val="0"/>
            </a:spcBef>
            <a:spcAft>
              <a:spcPct val="35000"/>
            </a:spcAft>
            <a:buNone/>
          </a:pPr>
          <a:r>
            <a:rPr lang="en-US" sz="2400" b="0" kern="1200" dirty="0">
              <a:latin typeface="Montserrat" panose="020B0604020202020204" charset="0"/>
            </a:rPr>
            <a:t>(30%+12%Surcharge+4%HEC) </a:t>
          </a:r>
        </a:p>
      </dsp:txBody>
      <dsp:txXfrm>
        <a:off x="4939301" y="946448"/>
        <a:ext cx="5164072" cy="25843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0E89AE-0893-4A68-9FD8-242844940C8A}" type="datetimeFigureOut">
              <a:rPr lang="en-IN" smtClean="0"/>
              <a:t>24-05-2024</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0A333A-5776-4432-9830-B423536C1951}" type="slidenum">
              <a:rPr lang="en-IN" smtClean="0"/>
              <a:t>‹#›</a:t>
            </a:fld>
            <a:endParaRPr lang="en-IN"/>
          </a:p>
        </p:txBody>
      </p:sp>
    </p:spTree>
    <p:extLst>
      <p:ext uri="{BB962C8B-B14F-4D97-AF65-F5344CB8AC3E}">
        <p14:creationId xmlns:p14="http://schemas.microsoft.com/office/powerpoint/2010/main" val="166669336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3.31707" units="1/cm"/>
          <inkml:channelProperty channel="Y" name="resolution" value="33.3913" units="1/cm"/>
          <inkml:channelProperty channel="T" name="resolution" value="1" units="1/dev"/>
        </inkml:channelProperties>
      </inkml:inkSource>
      <inkml:timestamp xml:id="ts0" timeString="2024-05-24T10:10:28.200"/>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-1 204 0,'151'0'250,"148"0"-250,228 0 16,76 0-16,-76-33 16,-2 0-16,-374 33 15,74 0-15,-149-32 16,-1 32-16,0 0 31,1 0-31,74 0 16,-74-33-16,149 33 15,77-32-15,-76 32 16,-151 0 0,76-33-16,-76 33 46,151 0-30,-78 0 0,-72 0-16,-1 0 15,0 0-15,1 0 16,-1 0 0,76 0-16,-76 0 15,76 0-15,-76 0 16,75 0-16,-74 0 15,74 0-15,-74 0 16,-1 0 0,0 0-16,1 0 15,-1 0-15,151 0 16,-76 0-16,-74 0 16,-1 0-16,76 0 15,-78 0-15,2 33 16,1-33-1,-1 0 17,0 0-32,76 32 15,150 1-15,-150-33 16,-76 0-16,0 0 16,1 0-16,-1 0 15,0 0 1,1 0-1,74 65-15,76-65 16,-151 33 0,1-33-1,-1 0 1,0 0 0,76 0-1,-4 0 1,-72 0-16,151 0 15,-151 32-15,76-32 16,-76 0 0,76 0-16,-76 33 15,0-33-15,76 0 16,-76 0-16,76 33 16,75-33-16,-151 0 15,76 0 1,-1 0-16,1 0 15,-76 33-15,76-33 16,-2 0-16,77 0 16,75 0-16,-75 0 15,-76 0-15,76 0 16,-75 0 0,-76 0-16,76 0 15,-76 0-15,76 0 16,225 0-16,-1 65 15,1-65-15,-74 0 16,-77 0-16,1 0 16,-150 0-16,-1 0 15,151 0-15,-151 0 16,76 0-16,75 0 16,-78 0-16,78 0 15,76 0-15,-77 0 16,1 0-16,-150 0 15,74 0 1,-74 0-16,74 0 16,1 0-16,75 0 15,0 0-15,73 0 16,153 32 0,-226-32-16,-151 0 15,151 0-15,-151 0 16,76 0-16,75 0 15,75 0 1,-75 0-16,75 0 16,-2 0-16,3 0 15,74 0-15,-150 0 16,0 0-16,-151 0 16,1 0-16,-1 0 15,0 0-15,1 0 16,74 0-16,151 0 15,-152 0-15,152 0 16,226 0-16,-301 0 16,-75 0-16,0 0 15,-76 0-15,0 0 16,0 0-16,1 0 16,150 0-16,-151 0 15,151 0-15,-2 0 16,-73 0-16,75 0 15,-76 0-15,-75 0 16,151 0 0,-150 0-1,74 0 1,-74 0 0,149 0-16,1 0 15,-75 0-15,75 0 16,-76 0-16,-74 0 15,-3 0-15,78 0 16,73 0 0,-149 0-16,151 0 15,-75 0-15,-1 0 16,76 0-16,-150 0 16,149 0-16,-74 0 15,0 0-15,-1 0 16,-74 0-16,74 0 15,-74 0 1,148 0-16,1 0 16,-149 0-16,150 0 15,0 0-15,-76 0 16,76 0-16,-75 0 16,-76 0-16,151 0 15,-151 0-15,76 0 16,-1 0-1,75 0-15,0 0 16,1 0-16,-150 0 16,150 0-16,-151 0 15,75 0 1,-74 0 0,150 0-16,-151 0 15,151 0-15,0 0 16,0 0-16,73 0 15,-148 0-15,-76 0 16,0 0-16,76 0 63,0 0-48,74-32-15,-149 32 16,74-33-1,1 33 32,0-32-31,-76 32 0,75-33-16,-74 33 15,-1 0 1,0 0 15,1 0-15,-1 0-1,76-33-15,-1 33 63,-76-65-63,1 65 15,0 0 1,1 0 0,74 0 15,-150-33-15</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3.31707" units="1/cm"/>
          <inkml:channelProperty channel="Y" name="resolution" value="33.3913" units="1/cm"/>
          <inkml:channelProperty channel="T" name="resolution" value="1" units="1/dev"/>
        </inkml:channelProperties>
      </inkml:inkSource>
      <inkml:timestamp xml:id="ts0" timeString="2024-05-24T13:00:58.356"/>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34 0,'61'0'250,"58"0"-250,93 0 16,30 0-16,-31-6 16,0 0-16,-151 6 15,30 0-15,-59-6 16,-1 6-16,0 0 31,1 0-31,29 0 16,-30-6-16,60 6 15,32-6-15,-32 6 16,-60 0 0,31-6-16,-31 6 46,61 0-30,-32 0 0,-29 0-16,1 0 15,-1 0-15,0 0 16,0 0 0,31 0-16,-31 0 15,30 0-15,-29 0 16,29 0-16,-30 0 15,30 0-15,-29 0 16,-1 0 0,0 0-16,0 0 15,1 0-15,59 0 16,-30 0-16,-29 0 16,-1 0-16,30 0 15,-30 0-15,0 6 16,0-6-1,0 0 17,0 0-32,31 6 15,60 0-15,-61-6 16,-30 0-16,0 0 16,1 0-16,-1 0 15,0 0 1,1 0-1,29 12-15,30-12 16,-59 6 0,-1-6-1,0 0 1,0 0 0,31 0-1,-2 0 1,-29 0-16,60 0 15,-59 6-15,29-6 16,-30 0 0,31 0-16,-31 6 15,0-6-15,30 0 16,-29 0-16,29 5 16,31-5-16,-61 0 15,30 0 1,1 0-16,-1 0 15,-30 6-15,31-6 16,-1 0-16,30 0 16,31 0-16,-30 0 15,-31 0-15,30 0 16,-29 0 0,-31 0-16,31 0 15,-31 0-15,30 0 16,91 0-16,-1 12 15,1-12-15,-30 0 16,-30 0-16,-1 0 16,-59 0-16,-1 0 15,60 0-15,-59 0 16,29 0-16,31 0 16,-32 0-16,32 0 15,30 0-15,-31 0 16,1 0-16,-61 0 15,30 0 1,-29 0-16,29 0 16,1 0-16,29 0 15,1 0-15,29 0 16,61 6 0,-90-6-16,-61 0 15,61 0-15,-61 0 16,30 0-16,31 0 15,30 0 1,-31 0-16,31 0 16,-1 0-16,1 0 15,30 0-15,-61 0 16,1 0-16,-61 0 16,1 0-16,-1 0 15,0 0-15,0 0 16,30 0-16,61 0 15,-61 0-15,61 0 16,90 0-16,-120 0 16,-31 0-16,1 0 15,-31 0-15,0 0 16,0 0-16,1 0 16,59 0-16,-60 0 15,61 0-15,-1 0 16,-30 0-16,31 0 15,-31 0-15,-30 0 16,61 0 0,-61 0-1,31 0 1,-31 0 0,60 0-16,1 0 15,-31 0-15,31 0 16,-31 0-16,-29 0 15,-2 0-15,32 0 16,28 0 0,-58 0-16,59 0 15,-29 0-15,-1 0 16,31 0-16,-61 0 16,60 0-16,-29 0 15,-1 0-15,1 0 16,-31 0-16,30 0 15,-29 0 1,59 0-16,0 0 16,-60 0-16,61 0 15,0 0-15,-31 0 16,30 0-16,-29 0 16,-31 0-16,61 0 15,-61 0-15,30 0 16,0 0-1,31 0-15,-1 0 16,1 0-16,-61 0 16,61 0-16,-61 0 15,30 0 1,-30 0 0,61 0-16,-61 0 15,61 0-15,-1 0 16,1 0-16,29 0 15,-59 0-15,-31 0 16,0 0-16,30 0 63,1 0-48,29-6-15,-59 6 16,29-6-1,0 6 32,1-6-31,-31 6 0,30-6-16,-29 6 15,-1 0 1,0 0 15,0 0-15,0 0-1,31-5-15,-1 5 63,-30-12-63,0 12 15,0 0 1,0 0 0,31 0 15,-61-6-15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3.31707" units="1/cm"/>
          <inkml:channelProperty channel="Y" name="resolution" value="33.3913" units="1/cm"/>
          <inkml:channelProperty channel="T" name="resolution" value="1" units="1/dev"/>
        </inkml:channelProperties>
      </inkml:inkSource>
      <inkml:timestamp xml:id="ts0" timeString="2024-05-24T13:01:15.331"/>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-1 140 0,'35'0'250,"35"0"-250,54 0 16,17 0-16,-18 13 16,0-1-16,-88-12 15,18 0-15,-35 12 16,-1-12-16,1 0 31,-1 0-31,19 0 16,-19 13-16,36-13 15,18 12-15,-19-12 16,-34 0 0,17 12-16,-17-12 46,35 0-30,-19 0 0,-16 0-16,0 0 15,-1 0-15,1 0 16,0 0 0,17 0-16,-18 0 15,19 0-15,-19 0 16,18 0-16,-17 0 15,17 0-15,-17 0 16,0 0 0,-1 0-16,1 0 15,0 0-15,34 0 16,-16 0-16,-19 0 16,1 0-16,17 0 15,-18 0-15,1-12 16,0 12-1,-1 0 17,1 0-32,17-12 15,35-1-15,-34 13 16,-19 0-16,1 0 16,0 0-16,-1 0 15,1 0 1,0 0-1,17-24-15,17 24 16,-34-13 0,0 13-1,-1 0 1,1 0 0,17 0-1,0 0 1,-18 0-16,36 0 15,-35-12-15,17 12 16,-18 0 0,19 0-16,-19-12 15,1 12-15,17 0 16,-17 0-16,17-13 16,18 13-16,-35 0 15,17 0 1,0 0-16,0 0 15,-17-12-15,17 12 16,0 0-16,18 0 16,17 0-16,-17 0 15,-18 0-15,18 0 16,-17 0 0,-19 0-16,18 0 15,-17 0-15,17 0 16,53 0-16,0-24 15,0 24-15,-17 0 16,-19 0-16,1 0 16,-35 0-16,-1 0 15,36 0-15,-35 0 16,17 0-16,18 0 16,-18 0-16,18 0 15,17 0-15,-17 0 16,0 0-16,-35 0 15,17 0 1,-18 0-16,19 0 16,-1 0-16,18 0 15,0 0-15,17 0 16,35-12 0,-52 12-16,-35 0 15,35 0-15,-36 0 16,18 0-16,18 0 15,18 0 1,-18 0-16,17 0 16,0 0-16,1 0 15,17 0-15,-35 0 16,-1 0-16,-34 0 16,0 0-16,-1 0 15,1 0-15,0 0 16,17 0-16,35 0 15,-35 0-15,35 0 16,54 0-16,-71 0 16,-18 0-16,0 0 15,-17 0-15,-1 0 16,1 0-16,0 0 16,35 0-16,-36 0 15,36 0-15,-1 0 16,-16 0-16,17 0 15,-18 0-15,-18 0 16,36 0 0,-35 0-1,17 0 1,-17 0 0,34 0-16,1 0 15,-17 0-15,17 0 16,-18 0-16,-18 0 15,0 0-15,19 0 16,16 0 0,-34 0-16,35 0 15,-18 0-15,0 0 16,18 0-16,-35 0 16,34 0-16,-16 0 15,-1 0-15,0 0 16,-17 0-16,17 0 15,-17 0 1,34 0-16,1 0 16,-35 0-16,34 0 15,1 0-15,-18 0 16,18 0-16,-17 0 16,-19 0-16,36 0 15,-35 0-15,17 0 16,0 0-1,18 0-15,-1 0 16,1 0-16,-35 0 16,35 0-16,-36 0 15,19 0 1,-19 0 0,36 0-16,-35 0 15,35 0-15,-1 0 16,1 0-16,17 0 15,-34 0-15,-19 0 16,1 0-16,17 0 63,0 0-48,18 12-15,-35-12 16,17 12-1,0-12 32,1 12-31,-19-12 0,18 12-16,-17-12 15,0 0 1,-1 0 15,1 0-15,-1 0-1,19 13-15,-1-13 63,-18 24-63,1-24 15,-1 0 1,1 0 0,17 0 15,-35 13-15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D291E-3289-4157-AB49-34086F4C364A}" type="datetimeFigureOut">
              <a:rPr lang="en-IN" smtClean="0"/>
              <a:t>24-05-2024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95FCC-E7FB-4AFD-A249-3584497926BE}" type="slidenum">
              <a:rPr lang="en-IN" smtClean="0"/>
              <a:t>‹#›</a:t>
            </a:fld>
            <a:endParaRPr lang="en-IN"/>
          </a:p>
        </p:txBody>
      </p:sp>
    </p:spTree>
    <p:extLst>
      <p:ext uri="{BB962C8B-B14F-4D97-AF65-F5344CB8AC3E}">
        <p14:creationId xmlns:p14="http://schemas.microsoft.com/office/powerpoint/2010/main" val="2382542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A95FCC-E7FB-4AFD-A249-3584497926BE}" type="slidenum">
              <a:rPr lang="en-IN" smtClean="0"/>
              <a:t>1</a:t>
            </a:fld>
            <a:endParaRPr lang="en-IN"/>
          </a:p>
        </p:txBody>
      </p:sp>
    </p:spTree>
    <p:extLst>
      <p:ext uri="{BB962C8B-B14F-4D97-AF65-F5344CB8AC3E}">
        <p14:creationId xmlns:p14="http://schemas.microsoft.com/office/powerpoint/2010/main" val="50265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9</a:t>
            </a:fld>
            <a:endParaRPr lang="en-US"/>
          </a:p>
        </p:txBody>
      </p:sp>
    </p:spTree>
    <p:extLst>
      <p:ext uri="{BB962C8B-B14F-4D97-AF65-F5344CB8AC3E}">
        <p14:creationId xmlns:p14="http://schemas.microsoft.com/office/powerpoint/2010/main" val="877661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11</a:t>
            </a:fld>
            <a:endParaRPr lang="en-US"/>
          </a:p>
        </p:txBody>
      </p:sp>
    </p:spTree>
    <p:extLst>
      <p:ext uri="{BB962C8B-B14F-4D97-AF65-F5344CB8AC3E}">
        <p14:creationId xmlns:p14="http://schemas.microsoft.com/office/powerpoint/2010/main" val="1699632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12</a:t>
            </a:fld>
            <a:endParaRPr lang="en-US"/>
          </a:p>
        </p:txBody>
      </p:sp>
    </p:spTree>
    <p:extLst>
      <p:ext uri="{BB962C8B-B14F-4D97-AF65-F5344CB8AC3E}">
        <p14:creationId xmlns:p14="http://schemas.microsoft.com/office/powerpoint/2010/main" val="825729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13</a:t>
            </a:fld>
            <a:endParaRPr lang="en-US"/>
          </a:p>
        </p:txBody>
      </p:sp>
    </p:spTree>
    <p:extLst>
      <p:ext uri="{BB962C8B-B14F-4D97-AF65-F5344CB8AC3E}">
        <p14:creationId xmlns:p14="http://schemas.microsoft.com/office/powerpoint/2010/main" val="421572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15</a:t>
            </a:fld>
            <a:endParaRPr lang="en-US"/>
          </a:p>
        </p:txBody>
      </p:sp>
    </p:spTree>
    <p:extLst>
      <p:ext uri="{BB962C8B-B14F-4D97-AF65-F5344CB8AC3E}">
        <p14:creationId xmlns:p14="http://schemas.microsoft.com/office/powerpoint/2010/main" val="181635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16</a:t>
            </a:fld>
            <a:endParaRPr lang="en-US"/>
          </a:p>
        </p:txBody>
      </p:sp>
    </p:spTree>
    <p:extLst>
      <p:ext uri="{BB962C8B-B14F-4D97-AF65-F5344CB8AC3E}">
        <p14:creationId xmlns:p14="http://schemas.microsoft.com/office/powerpoint/2010/main" val="294800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17</a:t>
            </a:fld>
            <a:endParaRPr lang="en-US"/>
          </a:p>
        </p:txBody>
      </p:sp>
    </p:spTree>
    <p:extLst>
      <p:ext uri="{BB962C8B-B14F-4D97-AF65-F5344CB8AC3E}">
        <p14:creationId xmlns:p14="http://schemas.microsoft.com/office/powerpoint/2010/main" val="242175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60CBA-55BA-47E3-A451-E33ED9A6E29C}" type="slidenum">
              <a:rPr lang="en-US" smtClean="0"/>
              <a:t>18</a:t>
            </a:fld>
            <a:endParaRPr lang="en-US"/>
          </a:p>
        </p:txBody>
      </p:sp>
    </p:spTree>
    <p:extLst>
      <p:ext uri="{BB962C8B-B14F-4D97-AF65-F5344CB8AC3E}">
        <p14:creationId xmlns:p14="http://schemas.microsoft.com/office/powerpoint/2010/main" val="3707709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A95FCC-E7FB-4AFD-A249-3584497926BE}" type="slidenum">
              <a:rPr lang="en-IN" smtClean="0"/>
              <a:t>37</a:t>
            </a:fld>
            <a:endParaRPr lang="en-IN"/>
          </a:p>
        </p:txBody>
      </p:sp>
    </p:spTree>
    <p:extLst>
      <p:ext uri="{BB962C8B-B14F-4D97-AF65-F5344CB8AC3E}">
        <p14:creationId xmlns:p14="http://schemas.microsoft.com/office/powerpoint/2010/main" val="514872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41</a:t>
            </a:fld>
            <a:endParaRPr lang="en-IN"/>
          </a:p>
        </p:txBody>
      </p:sp>
    </p:spTree>
    <p:extLst>
      <p:ext uri="{BB962C8B-B14F-4D97-AF65-F5344CB8AC3E}">
        <p14:creationId xmlns:p14="http://schemas.microsoft.com/office/powerpoint/2010/main" val="4180910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43</a:t>
            </a:fld>
            <a:endParaRPr lang="en-IN"/>
          </a:p>
        </p:txBody>
      </p:sp>
    </p:spTree>
    <p:extLst>
      <p:ext uri="{BB962C8B-B14F-4D97-AF65-F5344CB8AC3E}">
        <p14:creationId xmlns:p14="http://schemas.microsoft.com/office/powerpoint/2010/main" val="286342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45</a:t>
            </a:fld>
            <a:endParaRPr lang="en-IN"/>
          </a:p>
        </p:txBody>
      </p:sp>
    </p:spTree>
    <p:extLst>
      <p:ext uri="{BB962C8B-B14F-4D97-AF65-F5344CB8AC3E}">
        <p14:creationId xmlns:p14="http://schemas.microsoft.com/office/powerpoint/2010/main" val="978415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46</a:t>
            </a:fld>
            <a:endParaRPr lang="en-IN"/>
          </a:p>
        </p:txBody>
      </p:sp>
    </p:spTree>
    <p:extLst>
      <p:ext uri="{BB962C8B-B14F-4D97-AF65-F5344CB8AC3E}">
        <p14:creationId xmlns:p14="http://schemas.microsoft.com/office/powerpoint/2010/main" val="1673997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5"/>
          </p:nvPr>
        </p:nvSpPr>
        <p:spPr/>
        <p:txBody>
          <a:bodyPr/>
          <a:lstStyle/>
          <a:p>
            <a:fld id="{17732C3C-A191-48C2-A7E8-9C96AF841A7A}" type="slidenum">
              <a:rPr lang="en-US" smtClean="0"/>
              <a:t>87</a:t>
            </a:fld>
            <a:endParaRPr lang="en-US" dirty="0"/>
          </a:p>
        </p:txBody>
      </p:sp>
    </p:spTree>
    <p:extLst>
      <p:ext uri="{BB962C8B-B14F-4D97-AF65-F5344CB8AC3E}">
        <p14:creationId xmlns:p14="http://schemas.microsoft.com/office/powerpoint/2010/main" val="2310839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5"/>
          </p:nvPr>
        </p:nvSpPr>
        <p:spPr/>
        <p:txBody>
          <a:bodyPr/>
          <a:lstStyle/>
          <a:p>
            <a:fld id="{17732C3C-A191-48C2-A7E8-9C96AF841A7A}" type="slidenum">
              <a:rPr lang="en-US" smtClean="0"/>
              <a:t>89</a:t>
            </a:fld>
            <a:endParaRPr lang="en-US" dirty="0"/>
          </a:p>
        </p:txBody>
      </p:sp>
    </p:spTree>
    <p:extLst>
      <p:ext uri="{BB962C8B-B14F-4D97-AF65-F5344CB8AC3E}">
        <p14:creationId xmlns:p14="http://schemas.microsoft.com/office/powerpoint/2010/main" val="2163812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5"/>
          </p:nvPr>
        </p:nvSpPr>
        <p:spPr/>
        <p:txBody>
          <a:bodyPr/>
          <a:lstStyle/>
          <a:p>
            <a:fld id="{17732C3C-A191-48C2-A7E8-9C96AF841A7A}" type="slidenum">
              <a:rPr lang="en-US" smtClean="0"/>
              <a:t>90</a:t>
            </a:fld>
            <a:endParaRPr lang="en-US" dirty="0"/>
          </a:p>
        </p:txBody>
      </p:sp>
    </p:spTree>
    <p:extLst>
      <p:ext uri="{BB962C8B-B14F-4D97-AF65-F5344CB8AC3E}">
        <p14:creationId xmlns:p14="http://schemas.microsoft.com/office/powerpoint/2010/main" val="1619782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92</a:t>
            </a:fld>
            <a:endParaRPr lang="en-US" dirty="0"/>
          </a:p>
        </p:txBody>
      </p:sp>
    </p:spTree>
    <p:extLst>
      <p:ext uri="{BB962C8B-B14F-4D97-AF65-F5344CB8AC3E}">
        <p14:creationId xmlns:p14="http://schemas.microsoft.com/office/powerpoint/2010/main" val="610926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94</a:t>
            </a:fld>
            <a:endParaRPr lang="en-IN"/>
          </a:p>
        </p:txBody>
      </p:sp>
    </p:spTree>
    <p:extLst>
      <p:ext uri="{BB962C8B-B14F-4D97-AF65-F5344CB8AC3E}">
        <p14:creationId xmlns:p14="http://schemas.microsoft.com/office/powerpoint/2010/main" val="2604796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kern="1200" dirty="0">
              <a:solidFill>
                <a:schemeClr val="bg1"/>
              </a:solidFill>
              <a:latin typeface="Montserrat Bold" panose="020B0604020202020204" charset="0"/>
              <a:ea typeface="+mn-ea"/>
              <a:cs typeface="+mn-cs"/>
            </a:endParaRPr>
          </a:p>
        </p:txBody>
      </p:sp>
      <p:sp>
        <p:nvSpPr>
          <p:cNvPr id="4" name="Slide Number Placeholder 3"/>
          <p:cNvSpPr>
            <a:spLocks noGrp="1"/>
          </p:cNvSpPr>
          <p:nvPr>
            <p:ph type="sldNum" sz="quarter" idx="10"/>
          </p:nvPr>
        </p:nvSpPr>
        <p:spPr/>
        <p:txBody>
          <a:bodyPr/>
          <a:lstStyle/>
          <a:p>
            <a:fld id="{E7A95FCC-E7FB-4AFD-A249-3584497926BE}" type="slidenum">
              <a:rPr lang="en-IN" smtClean="0"/>
              <a:t>96</a:t>
            </a:fld>
            <a:endParaRPr lang="en-IN"/>
          </a:p>
        </p:txBody>
      </p:sp>
    </p:spTree>
    <p:extLst>
      <p:ext uri="{BB962C8B-B14F-4D97-AF65-F5344CB8AC3E}">
        <p14:creationId xmlns:p14="http://schemas.microsoft.com/office/powerpoint/2010/main" val="1289613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30B89F6-5767-4BE9-9FCD-540937842AEF}" type="datetime1">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8FF39-2B33-4E05-BBFD-0373E983AD2B}" type="datetime1">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0BDB9E-A269-4CD5-9CF3-767C300F2B16}" type="datetime1">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92F26B-31BD-498C-A043-0D268CEEB5C4}" type="datetime1">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D99538-A207-4441-95EC-41CE6C7534B6}" type="datetime1">
              <a:rPr lang="en-US" smtClean="0"/>
              <a:t>5/24/2024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08387-4F7D-4813-825E-A238920AA669}" type="datetime1">
              <a:rPr lang="en-US" smtClean="0"/>
              <a:t>5/24/2024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Montserrat Bold" panose="020B0604020202020204" charset="0"/>
              </a:defRPr>
            </a:lvl1pPr>
          </a:lstStyle>
          <a:p>
            <a:fld id="{8216E595-3ECA-4ED3-B812-EFC3C9372A38}" type="datetime1">
              <a:rPr lang="en-US" smtClean="0"/>
              <a:pPr/>
              <a:t>5/24/2024</a:t>
            </a:fld>
            <a:endParaRPr lang="en-US"/>
          </a:p>
        </p:txBody>
      </p:sp>
      <p:sp>
        <p:nvSpPr>
          <p:cNvPr id="3" name="Footer Placeholder 2"/>
          <p:cNvSpPr>
            <a:spLocks noGrp="1"/>
          </p:cNvSpPr>
          <p:nvPr>
            <p:ph type="ftr" sz="quarter" idx="11"/>
          </p:nvPr>
        </p:nvSpPr>
        <p:spPr/>
        <p:txBody>
          <a:bodyPr/>
          <a:lstStyle>
            <a:lvl1pPr>
              <a:defRPr>
                <a:latin typeface="Montserrat Bold" panose="020B0604020202020204" charset="0"/>
              </a:defRPr>
            </a:lvl1pPr>
          </a:lstStyle>
          <a:p>
            <a:endParaRPr lang="en-US" dirty="0"/>
          </a:p>
        </p:txBody>
      </p:sp>
      <p:sp>
        <p:nvSpPr>
          <p:cNvPr id="4" name="Slide Number Placeholder 3"/>
          <p:cNvSpPr>
            <a:spLocks noGrp="1"/>
          </p:cNvSpPr>
          <p:nvPr>
            <p:ph type="sldNum" sz="quarter" idx="12"/>
          </p:nvPr>
        </p:nvSpPr>
        <p:spPr>
          <a:xfrm>
            <a:off x="7848600" y="9715500"/>
            <a:ext cx="2133600" cy="351643"/>
          </a:xfrm>
        </p:spPr>
        <p:txBody>
          <a:bodyPr/>
          <a:lstStyle>
            <a:lvl1pPr algn="ctr">
              <a:defRPr sz="2400">
                <a:latin typeface="Montserrat Bold" panose="020B0604020202020204" charset="0"/>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519DAE-3C31-4161-BEF6-BA8D642B9959}" type="datetime1">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F39784-A8EC-4B4A-94D0-A18CC7EE9969}" type="datetime1">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09CC7-F0C7-42F3-BF38-283FA83F99AA}" type="datetime1">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2713F-F25E-4477-855E-AF6D2C7DA629}" type="datetime1">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1">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8905615-9FD2-EBB3-89AB-555B373EBBEB}"/>
              </a:ext>
              <a:ext uri="{C183D7F6-B498-43B3-948B-1728B52AA6E4}">
                <adec:decorative xmlns:adec="http://schemas.microsoft.com/office/drawing/2017/decorative" val="1"/>
              </a:ext>
            </a:extLst>
          </p:cNvPr>
          <p:cNvSpPr/>
          <p:nvPr userDrawn="1"/>
        </p:nvSpPr>
        <p:spPr>
          <a:xfrm>
            <a:off x="6935933" y="622006"/>
            <a:ext cx="10698165" cy="9027041"/>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E2B638DB-3E00-7F4B-D4B7-9D7F0905639D}"/>
              </a:ext>
              <a:ext uri="{C183D7F6-B498-43B3-948B-1728B52AA6E4}">
                <adec:decorative xmlns:adec="http://schemas.microsoft.com/office/drawing/2017/decorative" val="1"/>
              </a:ext>
            </a:extLst>
          </p:cNvPr>
          <p:cNvSpPr/>
          <p:nvPr userDrawn="1"/>
        </p:nvSpPr>
        <p:spPr>
          <a:xfrm>
            <a:off x="660689" y="630936"/>
            <a:ext cx="6275244" cy="9025128"/>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4" name="Picture 3">
            <a:extLst>
              <a:ext uri="{FF2B5EF4-FFF2-40B4-BE49-F238E27FC236}">
                <a16:creationId xmlns:a16="http://schemas.microsoft.com/office/drawing/2014/main" id="{310EED07-CDD5-9244-28FA-5195E67951C1}"/>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653902" y="633827"/>
            <a:ext cx="6275243" cy="9015219"/>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26076" y="1386509"/>
            <a:ext cx="5985165" cy="7513983"/>
          </a:xfrm>
          <a:noFill/>
          <a:effectLst/>
        </p:spPr>
        <p:txBody>
          <a:bodyPr anchor="ctr"/>
          <a:lstStyle>
            <a:lvl1pPr algn="ctr">
              <a:defRPr sz="5400" spc="0" baseline="0">
                <a:solidFill>
                  <a:schemeClr val="tx1"/>
                </a:solidFill>
                <a:effectLst/>
              </a:defRPr>
            </a:lvl1pPr>
          </a:lstStyle>
          <a:p>
            <a:r>
              <a:rPr lang="en-US" dirty="0"/>
              <a:t>Click to add title</a:t>
            </a:r>
          </a:p>
        </p:txBody>
      </p:sp>
      <p:sp>
        <p:nvSpPr>
          <p:cNvPr id="3" name="Content Placeholder 9">
            <a:extLst>
              <a:ext uri="{FF2B5EF4-FFF2-40B4-BE49-F238E27FC236}">
                <a16:creationId xmlns:a16="http://schemas.microsoft.com/office/drawing/2014/main" id="{B5AB4E8D-8B32-8B00-8152-856C592BAB39}"/>
              </a:ext>
            </a:extLst>
          </p:cNvPr>
          <p:cNvSpPr>
            <a:spLocks noGrp="1"/>
          </p:cNvSpPr>
          <p:nvPr>
            <p:ph sz="quarter" idx="10" hasCustomPrompt="1"/>
          </p:nvPr>
        </p:nvSpPr>
        <p:spPr>
          <a:xfrm>
            <a:off x="8020190" y="1386510"/>
            <a:ext cx="8526560" cy="7513983"/>
          </a:xfrm>
          <a:effectLst/>
        </p:spPr>
        <p:txBody>
          <a:bodyPr lIns="0" rIns="0" anchor="ctr"/>
          <a:lstStyle>
            <a:lvl1pPr marL="0" indent="0">
              <a:lnSpc>
                <a:spcPct val="150000"/>
              </a:lnSpc>
              <a:spcBef>
                <a:spcPts val="0"/>
              </a:spcBef>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1pPr>
            <a:lvl2pPr marL="6858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2pPr>
            <a:lvl3pPr marL="13716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3pPr>
            <a:lvl4pPr marL="20574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4pPr>
            <a:lvl5pPr marL="27432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9615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5">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1D7C89-8451-1944-C2B3-53AADAC99A01}"/>
              </a:ext>
              <a:ext uri="{C183D7F6-B498-43B3-948B-1728B52AA6E4}">
                <adec:decorative xmlns:adec="http://schemas.microsoft.com/office/drawing/2017/decorative" val="1"/>
              </a:ext>
            </a:extLst>
          </p:cNvPr>
          <p:cNvSpPr/>
          <p:nvPr userDrawn="1"/>
        </p:nvSpPr>
        <p:spPr>
          <a:xfrm>
            <a:off x="617517" y="633827"/>
            <a:ext cx="6335733" cy="9015219"/>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D26B15EB-5194-C74B-F881-D3DCBE854272}"/>
              </a:ext>
              <a:ext uri="{C183D7F6-B498-43B3-948B-1728B52AA6E4}">
                <adec:decorative xmlns:adec="http://schemas.microsoft.com/office/drawing/2017/decorative" val="1"/>
              </a:ext>
            </a:extLst>
          </p:cNvPr>
          <p:cNvSpPr/>
          <p:nvPr userDrawn="1"/>
        </p:nvSpPr>
        <p:spPr>
          <a:xfrm>
            <a:off x="6953249" y="633827"/>
            <a:ext cx="10717235" cy="9015219"/>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794903" y="950768"/>
            <a:ext cx="5985165" cy="3288723"/>
          </a:xfrm>
          <a:noFill/>
          <a:effectLst/>
        </p:spPr>
        <p:txBody>
          <a:bodyPr anchor="ctr"/>
          <a:lstStyle>
            <a:lvl1pPr algn="ctr">
              <a:defRPr sz="5400" spc="0" baseline="0">
                <a:solidFill>
                  <a:schemeClr val="accent1">
                    <a:lumMod val="50000"/>
                  </a:schemeClr>
                </a:solidFill>
                <a:effectLst/>
              </a:defRPr>
            </a:lvl1pPr>
          </a:lstStyle>
          <a:p>
            <a:r>
              <a:rPr lang="en-US" dirty="0"/>
              <a:t>Click to add title</a:t>
            </a:r>
          </a:p>
        </p:txBody>
      </p:sp>
      <p:sp>
        <p:nvSpPr>
          <p:cNvPr id="7" name="Content Placeholder 6">
            <a:extLst>
              <a:ext uri="{FF2B5EF4-FFF2-40B4-BE49-F238E27FC236}">
                <a16:creationId xmlns:a16="http://schemas.microsoft.com/office/drawing/2014/main" id="{B15614EF-4CFA-2D69-0F78-9D7409E2337E}"/>
              </a:ext>
            </a:extLst>
          </p:cNvPr>
          <p:cNvSpPr>
            <a:spLocks noGrp="1"/>
          </p:cNvSpPr>
          <p:nvPr>
            <p:ph sz="quarter" idx="11" hasCustomPrompt="1"/>
          </p:nvPr>
        </p:nvSpPr>
        <p:spPr>
          <a:xfrm>
            <a:off x="1121135" y="4761797"/>
            <a:ext cx="5658933" cy="4683540"/>
          </a:xfrm>
          <a:effectLst/>
        </p:spPr>
        <p:txBody>
          <a:bodyPr rIns="274320" anchor="t"/>
          <a:lstStyle>
            <a:lvl1pPr marL="425196" indent="-425196">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1pPr>
            <a:lvl2pPr marL="1114425" indent="-428625">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714500" indent="-3429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2400300" indent="-3429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3086100" indent="-3429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77D6637B-A7C5-34FF-5B51-32392DAEABB2}"/>
              </a:ext>
            </a:extLst>
          </p:cNvPr>
          <p:cNvSpPr>
            <a:spLocks noGrp="1"/>
          </p:cNvSpPr>
          <p:nvPr>
            <p:ph sz="quarter" idx="10" hasCustomPrompt="1"/>
          </p:nvPr>
        </p:nvSpPr>
        <p:spPr>
          <a:xfrm>
            <a:off x="7856598" y="1419308"/>
            <a:ext cx="8956530" cy="7742483"/>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1686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929840-0006-48A2-8806-A83CD5DFB1F0}" type="datetime1">
              <a:rPr lang="en-US" smtClean="0"/>
              <a:t>5/24/2024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24800" y="9563100"/>
            <a:ext cx="2133600" cy="365125"/>
          </a:xfrm>
          <a:prstGeom prst="rect">
            <a:avLst/>
          </a:prstGeom>
        </p:spPr>
        <p:txBody>
          <a:bodyPr vert="horz" lIns="91440" tIns="45720" rIns="91440" bIns="45720" rtlCol="0" anchor="ctr"/>
          <a:lstStyle>
            <a:lvl1pPr algn="ctr">
              <a:defRPr sz="1600" b="1">
                <a:solidFill>
                  <a:schemeClr val="bg1"/>
                </a:solidFill>
                <a:latin typeface="Montserrat Extra-Bold" panose="020B0604020202020204"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ontserrat Extra-Bold" panose="020B060402020202020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ontserrat" panose="020B060402020202020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ontserrat" panose="020B060402020202020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ontserrat" panose="020B060402020202020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ontserrat" panose="020B060402020202020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ontserrat" panose="020B060402020202020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2.svg"/><Relationship Id="rId7" Type="http://schemas.openxmlformats.org/officeDocument/2006/relationships/diagramLayout" Target="../diagrams/layout1.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8.svg"/><Relationship Id="rId10" Type="http://schemas.microsoft.com/office/2007/relationships/diagramDrawing" Target="../diagrams/drawing1.xml"/><Relationship Id="rId4" Type="http://schemas.openxmlformats.org/officeDocument/2006/relationships/image" Target="../media/image7.pn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2.svg"/><Relationship Id="rId7" Type="http://schemas.openxmlformats.org/officeDocument/2006/relationships/diagramLayout" Target="../diagrams/layout2.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8.svg"/><Relationship Id="rId10" Type="http://schemas.microsoft.com/office/2007/relationships/diagramDrawing" Target="../diagrams/drawing2.xml"/><Relationship Id="rId4" Type="http://schemas.openxmlformats.org/officeDocument/2006/relationships/image" Target="../media/image7.png"/><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8.sv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8.sv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8.sv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12.svg"/><Relationship Id="rId7" Type="http://schemas.openxmlformats.org/officeDocument/2006/relationships/diagramData" Target="../diagrams/data3.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0.png"/><Relationship Id="rId11" Type="http://schemas.microsoft.com/office/2007/relationships/diagramDrawing" Target="../diagrams/drawing3.xml"/><Relationship Id="rId5" Type="http://schemas.openxmlformats.org/officeDocument/2006/relationships/image" Target="../media/image8.svg"/><Relationship Id="rId10" Type="http://schemas.openxmlformats.org/officeDocument/2006/relationships/diagramColors" Target="../diagrams/colors3.xml"/><Relationship Id="rId4" Type="http://schemas.openxmlformats.org/officeDocument/2006/relationships/image" Target="../media/image7.png"/><Relationship Id="rId9"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sv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8.sv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2.svg"/><Relationship Id="rId7" Type="http://schemas.openxmlformats.org/officeDocument/2006/relationships/customXml" Target="../ink/ink1.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8.sv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8.sv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8.sv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8.sv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8.sv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8.svg"/><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11.png"/><Relationship Id="rId7" Type="http://schemas.openxmlformats.org/officeDocument/2006/relationships/customXml" Target="../ink/ink2.xml"/><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37.emf"/><Relationship Id="rId4" Type="http://schemas.openxmlformats.org/officeDocument/2006/relationships/image" Target="../media/image12.svg"/><Relationship Id="rId9" Type="http://schemas.openxmlformats.org/officeDocument/2006/relationships/customXml" Target="../ink/ink3.xml"/></Relationships>
</file>

<file path=ppt/slides/_rels/slide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8.svg"/><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8.svg"/><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8.svg"/><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2.svg"/><Relationship Id="rId7" Type="http://schemas.openxmlformats.org/officeDocument/2006/relationships/diagramLayout" Target="../diagrams/layout4.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Data" Target="../diagrams/data4.xml"/><Relationship Id="rId5" Type="http://schemas.openxmlformats.org/officeDocument/2006/relationships/image" Target="../media/image8.svg"/><Relationship Id="rId10" Type="http://schemas.microsoft.com/office/2007/relationships/diagramDrawing" Target="../diagrams/drawing4.xml"/><Relationship Id="rId4" Type="http://schemas.openxmlformats.org/officeDocument/2006/relationships/image" Target="../media/image7.png"/><Relationship Id="rId9" Type="http://schemas.openxmlformats.org/officeDocument/2006/relationships/diagramColors" Target="../diagrams/colors4.xml"/></Relationships>
</file>

<file path=ppt/slides/_rels/slide8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8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9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5.xml"/><Relationship Id="rId11" Type="http://schemas.openxmlformats.org/officeDocument/2006/relationships/image" Target="../media/image8.svg"/><Relationship Id="rId5" Type="http://schemas.openxmlformats.org/officeDocument/2006/relationships/diagramQuickStyle" Target="../diagrams/quickStyle5.xml"/><Relationship Id="rId10" Type="http://schemas.openxmlformats.org/officeDocument/2006/relationships/image" Target="../media/image7.png"/><Relationship Id="rId4" Type="http://schemas.openxmlformats.org/officeDocument/2006/relationships/diagramLayout" Target="../diagrams/layout5.xml"/><Relationship Id="rId9" Type="http://schemas.openxmlformats.org/officeDocument/2006/relationships/image" Target="../media/image12.svg"/></Relationships>
</file>

<file path=ppt/slides/_rels/slide9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image" Target="../media/image8.svg"/><Relationship Id="rId5" Type="http://schemas.openxmlformats.org/officeDocument/2006/relationships/diagramQuickStyle" Target="../diagrams/quickStyle6.xml"/><Relationship Id="rId10" Type="http://schemas.openxmlformats.org/officeDocument/2006/relationships/image" Target="../media/image7.png"/><Relationship Id="rId4" Type="http://schemas.openxmlformats.org/officeDocument/2006/relationships/diagramLayout" Target="../diagrams/layout6.xml"/><Relationship Id="rId9" Type="http://schemas.openxmlformats.org/officeDocument/2006/relationships/image" Target="../media/image12.svg"/></Relationships>
</file>

<file path=ppt/slides/_rels/slide9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diagramLayout" Target="../diagrams/layout7.xml"/><Relationship Id="rId7" Type="http://schemas.openxmlformats.org/officeDocument/2006/relationships/image" Target="../media/image11.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8.svg"/><Relationship Id="rId4" Type="http://schemas.openxmlformats.org/officeDocument/2006/relationships/diagramQuickStyle" Target="../diagrams/quickStyle7.xml"/><Relationship Id="rId9" Type="http://schemas.openxmlformats.org/officeDocument/2006/relationships/image" Target="../media/image7.png"/></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slides/_rels/slide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36751" y="3013364"/>
            <a:ext cx="18609826" cy="7273636"/>
            <a:chOff x="0" y="0"/>
            <a:chExt cx="2079574" cy="812800"/>
          </a:xfrm>
        </p:grpSpPr>
        <p:sp>
          <p:nvSpPr>
            <p:cNvPr id="3" name="Freeform 3"/>
            <p:cNvSpPr/>
            <p:nvPr/>
          </p:nvSpPr>
          <p:spPr>
            <a:xfrm>
              <a:off x="0" y="0"/>
              <a:ext cx="2079574" cy="812800"/>
            </a:xfrm>
            <a:custGeom>
              <a:avLst/>
              <a:gdLst/>
              <a:ahLst/>
              <a:cxnLst/>
              <a:rect l="l" t="t" r="r" b="b"/>
              <a:pathLst>
                <a:path w="2079574" h="812800">
                  <a:moveTo>
                    <a:pt x="0" y="0"/>
                  </a:moveTo>
                  <a:lnTo>
                    <a:pt x="2079574" y="0"/>
                  </a:lnTo>
                  <a:lnTo>
                    <a:pt x="2079574" y="812800"/>
                  </a:lnTo>
                  <a:lnTo>
                    <a:pt x="0" y="812800"/>
                  </a:lnTo>
                  <a:close/>
                </a:path>
              </a:pathLst>
            </a:custGeom>
            <a:solidFill>
              <a:srgbClr val="153462"/>
            </a:solidFill>
          </p:spPr>
        </p:sp>
        <p:sp>
          <p:nvSpPr>
            <p:cNvPr id="4" name="TextBox 4"/>
            <p:cNvSpPr txBox="1"/>
            <p:nvPr/>
          </p:nvSpPr>
          <p:spPr>
            <a:xfrm>
              <a:off x="0" y="-28575"/>
              <a:ext cx="2079574" cy="841375"/>
            </a:xfrm>
            <a:prstGeom prst="rect">
              <a:avLst/>
            </a:prstGeom>
          </p:spPr>
          <p:txBody>
            <a:bodyPr lIns="48876" tIns="48876" rIns="48876" bIns="48876" rtlCol="0" anchor="ctr"/>
            <a:lstStyle/>
            <a:p>
              <a:pPr algn="ctr">
                <a:lnSpc>
                  <a:spcPts val="1885"/>
                </a:lnSpc>
              </a:pPr>
              <a:endParaRPr/>
            </a:p>
          </p:txBody>
        </p:sp>
      </p:grpSp>
      <p:grpSp>
        <p:nvGrpSpPr>
          <p:cNvPr id="5" name="Group 5"/>
          <p:cNvGrpSpPr/>
          <p:nvPr/>
        </p:nvGrpSpPr>
        <p:grpSpPr>
          <a:xfrm>
            <a:off x="162780" y="0"/>
            <a:ext cx="6546273" cy="654627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47625"/>
              <a:ext cx="660400" cy="688975"/>
            </a:xfrm>
            <a:prstGeom prst="rect">
              <a:avLst/>
            </a:prstGeom>
          </p:spPr>
          <p:txBody>
            <a:bodyPr lIns="48876" tIns="48876" rIns="48876" bIns="48876" rtlCol="0" anchor="ctr"/>
            <a:lstStyle/>
            <a:p>
              <a:pPr algn="ctr">
                <a:lnSpc>
                  <a:spcPts val="1885"/>
                </a:lnSpc>
              </a:pPr>
              <a:endParaRPr/>
            </a:p>
          </p:txBody>
        </p:sp>
      </p:grpSp>
      <p:grpSp>
        <p:nvGrpSpPr>
          <p:cNvPr id="8" name="Group 8"/>
          <p:cNvGrpSpPr/>
          <p:nvPr/>
        </p:nvGrpSpPr>
        <p:grpSpPr>
          <a:xfrm rot="5400000">
            <a:off x="8816014" y="815014"/>
            <a:ext cx="7341342" cy="11602630"/>
            <a:chOff x="0" y="0"/>
            <a:chExt cx="733027" cy="1158513"/>
          </a:xfrm>
        </p:grpSpPr>
        <p:sp>
          <p:nvSpPr>
            <p:cNvPr id="9" name="Freeform 9"/>
            <p:cNvSpPr/>
            <p:nvPr/>
          </p:nvSpPr>
          <p:spPr>
            <a:xfrm>
              <a:off x="0" y="0"/>
              <a:ext cx="733027" cy="1158513"/>
            </a:xfrm>
            <a:custGeom>
              <a:avLst/>
              <a:gdLst/>
              <a:ahLst/>
              <a:cxnLst/>
              <a:rect l="l" t="t" r="r" b="b"/>
              <a:pathLst>
                <a:path w="733027" h="1158513">
                  <a:moveTo>
                    <a:pt x="244474" y="1139444"/>
                  </a:moveTo>
                  <a:cubicBezTo>
                    <a:pt x="282055" y="1150957"/>
                    <a:pt x="324779" y="1158513"/>
                    <a:pt x="366711" y="1158513"/>
                  </a:cubicBezTo>
                  <a:cubicBezTo>
                    <a:pt x="408644" y="1158513"/>
                    <a:pt x="448994" y="1152036"/>
                    <a:pt x="486179" y="1140522"/>
                  </a:cubicBezTo>
                  <a:cubicBezTo>
                    <a:pt x="486971" y="1140162"/>
                    <a:pt x="487762" y="1140162"/>
                    <a:pt x="488552" y="1139803"/>
                  </a:cubicBezTo>
                  <a:cubicBezTo>
                    <a:pt x="628195" y="1093748"/>
                    <a:pt x="731049" y="972134"/>
                    <a:pt x="733027" y="822331"/>
                  </a:cubicBezTo>
                  <a:lnTo>
                    <a:pt x="733027" y="0"/>
                  </a:lnTo>
                  <a:lnTo>
                    <a:pt x="0" y="0"/>
                  </a:lnTo>
                  <a:lnTo>
                    <a:pt x="0" y="821721"/>
                  </a:lnTo>
                  <a:cubicBezTo>
                    <a:pt x="1978" y="972853"/>
                    <a:pt x="103249" y="1094468"/>
                    <a:pt x="244474" y="1139444"/>
                  </a:cubicBezTo>
                  <a:close/>
                </a:path>
              </a:pathLst>
            </a:custGeom>
            <a:solidFill>
              <a:srgbClr val="FEB139"/>
            </a:solidFill>
          </p:spPr>
        </p:sp>
        <p:sp>
          <p:nvSpPr>
            <p:cNvPr id="10" name="TextBox 10"/>
            <p:cNvSpPr txBox="1"/>
            <p:nvPr/>
          </p:nvSpPr>
          <p:spPr>
            <a:xfrm>
              <a:off x="0" y="-28575"/>
              <a:ext cx="733027" cy="1060088"/>
            </a:xfrm>
            <a:prstGeom prst="rect">
              <a:avLst/>
            </a:prstGeom>
          </p:spPr>
          <p:txBody>
            <a:bodyPr lIns="48876" tIns="48876" rIns="48876" bIns="48876" rtlCol="0" anchor="ctr"/>
            <a:lstStyle/>
            <a:p>
              <a:pPr algn="ctr">
                <a:lnSpc>
                  <a:spcPts val="1885"/>
                </a:lnSpc>
              </a:pPr>
              <a:endParaRPr/>
            </a:p>
          </p:txBody>
        </p:sp>
      </p:grpSp>
      <p:grpSp>
        <p:nvGrpSpPr>
          <p:cNvPr id="11" name="Group 11"/>
          <p:cNvGrpSpPr>
            <a:grpSpLocks noChangeAspect="1"/>
          </p:cNvGrpSpPr>
          <p:nvPr/>
        </p:nvGrpSpPr>
        <p:grpSpPr>
          <a:xfrm>
            <a:off x="516394" y="107707"/>
            <a:ext cx="5811336" cy="5811313"/>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alphaModFix amt="69000"/>
              </a:blip>
              <a:stretch>
                <a:fillRect l="-24999" r="-24999"/>
              </a:stretch>
            </a:blipFill>
          </p:spPr>
        </p:sp>
      </p:grpSp>
      <p:grpSp>
        <p:nvGrpSpPr>
          <p:cNvPr id="13" name="Group 13"/>
          <p:cNvGrpSpPr/>
          <p:nvPr/>
        </p:nvGrpSpPr>
        <p:grpSpPr>
          <a:xfrm>
            <a:off x="148926" y="0"/>
            <a:ext cx="6546273" cy="654627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FFFFFF"/>
              </a:solidFill>
              <a:prstDash val="solid"/>
              <a:miter/>
            </a:ln>
          </p:spPr>
        </p:sp>
        <p:sp>
          <p:nvSpPr>
            <p:cNvPr id="15" name="TextBox 15"/>
            <p:cNvSpPr txBox="1"/>
            <p:nvPr/>
          </p:nvSpPr>
          <p:spPr>
            <a:xfrm>
              <a:off x="76200" y="47625"/>
              <a:ext cx="660400" cy="688975"/>
            </a:xfrm>
            <a:prstGeom prst="rect">
              <a:avLst/>
            </a:prstGeom>
          </p:spPr>
          <p:txBody>
            <a:bodyPr lIns="48876" tIns="48876" rIns="48876" bIns="48876" rtlCol="0" anchor="ctr"/>
            <a:lstStyle/>
            <a:p>
              <a:pPr algn="ctr">
                <a:lnSpc>
                  <a:spcPts val="1885"/>
                </a:lnSpc>
              </a:pPr>
              <a:endParaRPr/>
            </a:p>
          </p:txBody>
        </p:sp>
      </p:grpSp>
      <p:sp>
        <p:nvSpPr>
          <p:cNvPr id="16" name="Freeform 16"/>
          <p:cNvSpPr/>
          <p:nvPr/>
        </p:nvSpPr>
        <p:spPr>
          <a:xfrm rot="5400000">
            <a:off x="4863709" y="235832"/>
            <a:ext cx="2312598" cy="2315492"/>
          </a:xfrm>
          <a:custGeom>
            <a:avLst/>
            <a:gdLst/>
            <a:ahLst/>
            <a:cxnLst/>
            <a:rect l="l" t="t" r="r" b="b"/>
            <a:pathLst>
              <a:path w="2312598" h="2315492">
                <a:moveTo>
                  <a:pt x="0" y="0"/>
                </a:moveTo>
                <a:lnTo>
                  <a:pt x="2312598" y="0"/>
                </a:lnTo>
                <a:lnTo>
                  <a:pt x="2312598" y="2315492"/>
                </a:lnTo>
                <a:lnTo>
                  <a:pt x="0" y="23154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a:off x="3248895" y="397204"/>
            <a:ext cx="5971305" cy="1012496"/>
          </a:xfrm>
          <a:custGeom>
            <a:avLst/>
            <a:gdLst/>
            <a:ahLst/>
            <a:cxnLst/>
            <a:rect l="l" t="t" r="r" b="b"/>
            <a:pathLst>
              <a:path w="3928858" h="672081">
                <a:moveTo>
                  <a:pt x="0" y="0"/>
                </a:moveTo>
                <a:lnTo>
                  <a:pt x="3928858" y="0"/>
                </a:lnTo>
                <a:lnTo>
                  <a:pt x="3928858" y="672081"/>
                </a:lnTo>
                <a:lnTo>
                  <a:pt x="0" y="672081"/>
                </a:lnTo>
                <a:lnTo>
                  <a:pt x="0" y="0"/>
                </a:lnTo>
                <a:close/>
              </a:path>
            </a:pathLst>
          </a:custGeom>
          <a:blipFill>
            <a:blip r:embed="rId6"/>
            <a:stretch>
              <a:fillRect l="-32462" t="-66901" r="-13363" b="-75344"/>
            </a:stretch>
          </a:blipFill>
        </p:spPr>
      </p:sp>
      <p:sp>
        <p:nvSpPr>
          <p:cNvPr id="18" name="Freeform 18"/>
          <p:cNvSpPr/>
          <p:nvPr/>
        </p:nvSpPr>
        <p:spPr>
          <a:xfrm>
            <a:off x="2209800" y="420001"/>
            <a:ext cx="1039095" cy="913499"/>
          </a:xfrm>
          <a:custGeom>
            <a:avLst/>
            <a:gdLst/>
            <a:ahLst/>
            <a:cxnLst/>
            <a:rect l="l" t="t" r="r" b="b"/>
            <a:pathLst>
              <a:path w="791102" h="588387">
                <a:moveTo>
                  <a:pt x="0" y="0"/>
                </a:moveTo>
                <a:lnTo>
                  <a:pt x="791102" y="0"/>
                </a:lnTo>
                <a:lnTo>
                  <a:pt x="791102" y="588387"/>
                </a:lnTo>
                <a:lnTo>
                  <a:pt x="0" y="588387"/>
                </a:lnTo>
                <a:lnTo>
                  <a:pt x="0" y="0"/>
                </a:lnTo>
                <a:close/>
              </a:path>
            </a:pathLst>
          </a:custGeom>
          <a:blipFill>
            <a:blip r:embed="rId7"/>
            <a:stretch>
              <a:fillRect/>
            </a:stretch>
          </a:blipFill>
        </p:spPr>
      </p:sp>
      <p:sp>
        <p:nvSpPr>
          <p:cNvPr id="19" name="TextBox 19"/>
          <p:cNvSpPr txBox="1"/>
          <p:nvPr/>
        </p:nvSpPr>
        <p:spPr>
          <a:xfrm>
            <a:off x="8433502" y="3524408"/>
            <a:ext cx="9450958" cy="3206006"/>
          </a:xfrm>
          <a:prstGeom prst="rect">
            <a:avLst/>
          </a:prstGeom>
        </p:spPr>
        <p:txBody>
          <a:bodyPr lIns="0" tIns="0" rIns="0" bIns="0" rtlCol="0" anchor="t">
            <a:spAutoFit/>
          </a:bodyPr>
          <a:lstStyle/>
          <a:p>
            <a:pPr algn="r">
              <a:lnSpc>
                <a:spcPts val="4974"/>
              </a:lnSpc>
            </a:pPr>
            <a:r>
              <a:rPr lang="en-GB" sz="4800" dirty="0">
                <a:solidFill>
                  <a:srgbClr val="153462"/>
                </a:solidFill>
                <a:latin typeface="Montserrat Extra-Bold"/>
              </a:rPr>
              <a:t>CHARITABLE TRUSTS UNVEILED: NAVIGATING KEY ISSUES AND IMMEDIATE COMPLIANCES TO BE FOLLOWED</a:t>
            </a:r>
            <a:endParaRPr lang="en-US" sz="4800" dirty="0">
              <a:solidFill>
                <a:srgbClr val="153462"/>
              </a:solidFill>
              <a:latin typeface="Montserrat Extra-Bold"/>
            </a:endParaRPr>
          </a:p>
        </p:txBody>
      </p:sp>
      <p:sp>
        <p:nvSpPr>
          <p:cNvPr id="21" name="TextBox 21"/>
          <p:cNvSpPr txBox="1"/>
          <p:nvPr/>
        </p:nvSpPr>
        <p:spPr>
          <a:xfrm>
            <a:off x="0" y="8552023"/>
            <a:ext cx="6357714" cy="1164806"/>
          </a:xfrm>
          <a:prstGeom prst="rect">
            <a:avLst/>
          </a:prstGeom>
        </p:spPr>
        <p:txBody>
          <a:bodyPr lIns="0" tIns="0" rIns="0" bIns="0" rtlCol="0" anchor="t">
            <a:spAutoFit/>
          </a:bodyPr>
          <a:lstStyle/>
          <a:p>
            <a:pPr algn="ctr">
              <a:lnSpc>
                <a:spcPts val="4653"/>
              </a:lnSpc>
              <a:spcBef>
                <a:spcPct val="0"/>
              </a:spcBef>
            </a:pPr>
            <a:r>
              <a:rPr lang="en-US" sz="3324" dirty="0">
                <a:solidFill>
                  <a:srgbClr val="FFFFFF"/>
                </a:solidFill>
                <a:latin typeface="Canva Sans"/>
              </a:rPr>
              <a:t> </a:t>
            </a:r>
            <a:r>
              <a:rPr lang="en-GB" sz="3324" dirty="0">
                <a:solidFill>
                  <a:srgbClr val="FFFFFF"/>
                </a:solidFill>
                <a:latin typeface="Canva Sans"/>
              </a:rPr>
              <a:t>Jaipur Branch of CIRC of ICAI- 25/05/2024</a:t>
            </a:r>
            <a:r>
              <a:rPr lang="en-US" sz="3324" dirty="0">
                <a:solidFill>
                  <a:srgbClr val="FFFFFF"/>
                </a:solidFill>
                <a:latin typeface="Canva San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5180413" y="-3143075"/>
            <a:ext cx="8552632" cy="17423401"/>
            <a:chOff x="0" y="0"/>
            <a:chExt cx="660400" cy="1345365"/>
          </a:xfrm>
        </p:grpSpPr>
        <p:sp>
          <p:nvSpPr>
            <p:cNvPr id="3" name="Freeform 3"/>
            <p:cNvSpPr/>
            <p:nvPr/>
          </p:nvSpPr>
          <p:spPr>
            <a:xfrm>
              <a:off x="0" y="0"/>
              <a:ext cx="660400" cy="1345365"/>
            </a:xfrm>
            <a:custGeom>
              <a:avLst/>
              <a:gdLst/>
              <a:ahLst/>
              <a:cxnLst/>
              <a:rect l="l" t="t" r="r" b="b"/>
              <a:pathLst>
                <a:path w="660400" h="1345365">
                  <a:moveTo>
                    <a:pt x="220252" y="1326296"/>
                  </a:moveTo>
                  <a:cubicBezTo>
                    <a:pt x="254109" y="1337810"/>
                    <a:pt x="292600" y="1345365"/>
                    <a:pt x="330378" y="1345365"/>
                  </a:cubicBezTo>
                  <a:cubicBezTo>
                    <a:pt x="368157" y="1345365"/>
                    <a:pt x="404509" y="1338888"/>
                    <a:pt x="438009" y="1327374"/>
                  </a:cubicBezTo>
                  <a:cubicBezTo>
                    <a:pt x="438723" y="1327015"/>
                    <a:pt x="439435" y="1327015"/>
                    <a:pt x="440148" y="1326656"/>
                  </a:cubicBezTo>
                  <a:cubicBezTo>
                    <a:pt x="565955" y="1280600"/>
                    <a:pt x="658618" y="1158986"/>
                    <a:pt x="660400" y="1005034"/>
                  </a:cubicBezTo>
                  <a:lnTo>
                    <a:pt x="660400" y="0"/>
                  </a:lnTo>
                  <a:lnTo>
                    <a:pt x="0" y="0"/>
                  </a:lnTo>
                  <a:lnTo>
                    <a:pt x="0" y="1004288"/>
                  </a:lnTo>
                  <a:cubicBezTo>
                    <a:pt x="1782" y="1159705"/>
                    <a:pt x="93019" y="1281320"/>
                    <a:pt x="220252" y="1326296"/>
                  </a:cubicBezTo>
                  <a:close/>
                </a:path>
              </a:pathLst>
            </a:custGeom>
            <a:solidFill>
              <a:srgbClr val="FEB139"/>
            </a:solidFill>
          </p:spPr>
        </p:sp>
        <p:sp>
          <p:nvSpPr>
            <p:cNvPr id="4" name="TextBox 4"/>
            <p:cNvSpPr txBox="1"/>
            <p:nvPr/>
          </p:nvSpPr>
          <p:spPr>
            <a:xfrm>
              <a:off x="0" y="-28575"/>
              <a:ext cx="660400" cy="1246940"/>
            </a:xfrm>
            <a:prstGeom prst="rect">
              <a:avLst/>
            </a:prstGeom>
          </p:spPr>
          <p:txBody>
            <a:bodyPr lIns="48876" tIns="48876" rIns="48876" bIns="48876" rtlCol="0" anchor="ctr"/>
            <a:lstStyle/>
            <a:p>
              <a:pPr algn="ctr">
                <a:lnSpc>
                  <a:spcPts val="1885"/>
                </a:lnSpc>
              </a:pPr>
              <a:endParaRPr/>
            </a:p>
          </p:txBody>
        </p:sp>
      </p:grpSp>
      <p:sp>
        <p:nvSpPr>
          <p:cNvPr id="5" name="Freeform 5"/>
          <p:cNvSpPr/>
          <p:nvPr/>
        </p:nvSpPr>
        <p:spPr>
          <a:xfrm>
            <a:off x="2146407" y="170565"/>
            <a:ext cx="982098" cy="982098"/>
          </a:xfrm>
          <a:custGeom>
            <a:avLst/>
            <a:gdLst/>
            <a:ahLst/>
            <a:cxnLst/>
            <a:rect l="l" t="t" r="r" b="b"/>
            <a:pathLst>
              <a:path w="982098" h="982098">
                <a:moveTo>
                  <a:pt x="0" y="0"/>
                </a:moveTo>
                <a:lnTo>
                  <a:pt x="982099" y="0"/>
                </a:lnTo>
                <a:lnTo>
                  <a:pt x="982099" y="982099"/>
                </a:lnTo>
                <a:lnTo>
                  <a:pt x="0" y="9820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rot="-10800000">
            <a:off x="-4012135" y="-200622"/>
            <a:ext cx="6313256" cy="10487622"/>
            <a:chOff x="0" y="0"/>
            <a:chExt cx="660400" cy="1097061"/>
          </a:xfrm>
        </p:grpSpPr>
        <p:sp>
          <p:nvSpPr>
            <p:cNvPr id="7" name="Freeform 7"/>
            <p:cNvSpPr/>
            <p:nvPr/>
          </p:nvSpPr>
          <p:spPr>
            <a:xfrm>
              <a:off x="0" y="0"/>
              <a:ext cx="660400" cy="1097061"/>
            </a:xfrm>
            <a:custGeom>
              <a:avLst/>
              <a:gdLst/>
              <a:ahLst/>
              <a:cxnLst/>
              <a:rect l="l" t="t" r="r" b="b"/>
              <a:pathLst>
                <a:path w="660400" h="1097061">
                  <a:moveTo>
                    <a:pt x="220252" y="1077992"/>
                  </a:moveTo>
                  <a:cubicBezTo>
                    <a:pt x="254109" y="1089506"/>
                    <a:pt x="292600" y="1097061"/>
                    <a:pt x="330378" y="1097061"/>
                  </a:cubicBezTo>
                  <a:cubicBezTo>
                    <a:pt x="368157" y="1097061"/>
                    <a:pt x="404509" y="1090584"/>
                    <a:pt x="438009" y="1079070"/>
                  </a:cubicBezTo>
                  <a:cubicBezTo>
                    <a:pt x="438723" y="1078711"/>
                    <a:pt x="439435" y="1078711"/>
                    <a:pt x="440148" y="1078351"/>
                  </a:cubicBezTo>
                  <a:cubicBezTo>
                    <a:pt x="565955" y="1032296"/>
                    <a:pt x="658618" y="910682"/>
                    <a:pt x="660400" y="762245"/>
                  </a:cubicBezTo>
                  <a:lnTo>
                    <a:pt x="660400" y="0"/>
                  </a:lnTo>
                  <a:lnTo>
                    <a:pt x="0" y="0"/>
                  </a:lnTo>
                  <a:lnTo>
                    <a:pt x="0" y="761679"/>
                  </a:lnTo>
                  <a:cubicBezTo>
                    <a:pt x="1782" y="911401"/>
                    <a:pt x="93019" y="1033016"/>
                    <a:pt x="220252" y="1077992"/>
                  </a:cubicBezTo>
                  <a:close/>
                </a:path>
              </a:pathLst>
            </a:custGeom>
            <a:solidFill>
              <a:srgbClr val="FFFFFF"/>
            </a:solidFill>
          </p:spPr>
        </p:sp>
        <p:sp>
          <p:nvSpPr>
            <p:cNvPr id="8" name="TextBox 8"/>
            <p:cNvSpPr txBox="1"/>
            <p:nvPr/>
          </p:nvSpPr>
          <p:spPr>
            <a:xfrm>
              <a:off x="0" y="-28575"/>
              <a:ext cx="660400" cy="998636"/>
            </a:xfrm>
            <a:prstGeom prst="rect">
              <a:avLst/>
            </a:prstGeom>
          </p:spPr>
          <p:txBody>
            <a:bodyPr lIns="48876" tIns="48876" rIns="48876" bIns="48876" rtlCol="0" anchor="ctr"/>
            <a:lstStyle/>
            <a:p>
              <a:pPr algn="ctr">
                <a:lnSpc>
                  <a:spcPts val="1885"/>
                </a:lnSpc>
              </a:pPr>
              <a:endParaRPr/>
            </a:p>
          </p:txBody>
        </p:sp>
      </p:grpSp>
      <p:sp>
        <p:nvSpPr>
          <p:cNvPr id="9" name="Freeform 9"/>
          <p:cNvSpPr/>
          <p:nvPr/>
        </p:nvSpPr>
        <p:spPr>
          <a:xfrm rot="5400000" flipH="1" flipV="1">
            <a:off x="-853783" y="507484"/>
            <a:ext cx="2755996" cy="2759446"/>
          </a:xfrm>
          <a:custGeom>
            <a:avLst/>
            <a:gdLst/>
            <a:ahLst/>
            <a:cxnLst/>
            <a:rect l="l" t="t" r="r" b="b"/>
            <a:pathLst>
              <a:path w="2755996" h="2759446">
                <a:moveTo>
                  <a:pt x="2755997" y="2759446"/>
                </a:moveTo>
                <a:lnTo>
                  <a:pt x="0" y="2759446"/>
                </a:lnTo>
                <a:lnTo>
                  <a:pt x="0" y="0"/>
                </a:lnTo>
                <a:lnTo>
                  <a:pt x="2755997" y="0"/>
                </a:lnTo>
                <a:lnTo>
                  <a:pt x="2755997" y="275944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3370974" y="577389"/>
            <a:ext cx="7830578" cy="410369"/>
          </a:xfrm>
          <a:prstGeom prst="rect">
            <a:avLst/>
          </a:prstGeom>
        </p:spPr>
        <p:txBody>
          <a:bodyPr wrap="square" lIns="0" tIns="0" rIns="0" bIns="0" rtlCol="0" anchor="t">
            <a:spAutoFit/>
          </a:bodyPr>
          <a:lstStyle/>
          <a:p>
            <a:pPr algn="just">
              <a:lnSpc>
                <a:spcPts val="3165"/>
              </a:lnSpc>
            </a:pPr>
            <a:r>
              <a:rPr lang="en-US" sz="4800" dirty="0">
                <a:solidFill>
                  <a:srgbClr val="FFFFFF"/>
                </a:solidFill>
                <a:latin typeface="Montserrat Extra-Bold"/>
              </a:rPr>
              <a:t>TABLE OF CONTENTS</a:t>
            </a:r>
          </a:p>
        </p:txBody>
      </p:sp>
      <p:grpSp>
        <p:nvGrpSpPr>
          <p:cNvPr id="11" name="Group 11"/>
          <p:cNvGrpSpPr/>
          <p:nvPr/>
        </p:nvGrpSpPr>
        <p:grpSpPr>
          <a:xfrm>
            <a:off x="11649470" y="4171638"/>
            <a:ext cx="444896" cy="44489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B139"/>
            </a:solidFill>
          </p:spPr>
        </p:sp>
        <p:sp>
          <p:nvSpPr>
            <p:cNvPr id="13" name="TextBox 13"/>
            <p:cNvSpPr txBox="1"/>
            <p:nvPr/>
          </p:nvSpPr>
          <p:spPr>
            <a:xfrm>
              <a:off x="76200" y="47625"/>
              <a:ext cx="660400" cy="688975"/>
            </a:xfrm>
            <a:prstGeom prst="rect">
              <a:avLst/>
            </a:prstGeom>
          </p:spPr>
          <p:txBody>
            <a:bodyPr lIns="48876" tIns="48876" rIns="48876" bIns="48876" rtlCol="0" anchor="ctr"/>
            <a:lstStyle/>
            <a:p>
              <a:pPr algn="ctr">
                <a:lnSpc>
                  <a:spcPts val="1885"/>
                </a:lnSpc>
              </a:pPr>
              <a:endParaRPr/>
            </a:p>
          </p:txBody>
        </p:sp>
      </p:grpSp>
      <p:sp>
        <p:nvSpPr>
          <p:cNvPr id="15" name="Freeform 15"/>
          <p:cNvSpPr/>
          <p:nvPr/>
        </p:nvSpPr>
        <p:spPr>
          <a:xfrm rot="-5400000">
            <a:off x="-1602005" y="4691515"/>
            <a:ext cx="5988595" cy="1023293"/>
          </a:xfrm>
          <a:custGeom>
            <a:avLst/>
            <a:gdLst/>
            <a:ahLst/>
            <a:cxnLst/>
            <a:rect l="l" t="t" r="r" b="b"/>
            <a:pathLst>
              <a:path w="5988595" h="1023293">
                <a:moveTo>
                  <a:pt x="0" y="0"/>
                </a:moveTo>
                <a:lnTo>
                  <a:pt x="5988594" y="0"/>
                </a:lnTo>
                <a:lnTo>
                  <a:pt x="5988594" y="1023292"/>
                </a:lnTo>
                <a:lnTo>
                  <a:pt x="0" y="1023292"/>
                </a:lnTo>
                <a:lnTo>
                  <a:pt x="0" y="0"/>
                </a:lnTo>
                <a:close/>
              </a:path>
            </a:pathLst>
          </a:custGeom>
          <a:blipFill>
            <a:blip r:embed="rId6"/>
            <a:stretch>
              <a:fillRect l="-32316" t="-66901" r="-13348" b="-75344"/>
            </a:stretch>
          </a:blipFill>
        </p:spPr>
      </p:sp>
      <p:sp>
        <p:nvSpPr>
          <p:cNvPr id="19" name="TextBox 13"/>
          <p:cNvSpPr txBox="1"/>
          <p:nvPr/>
        </p:nvSpPr>
        <p:spPr>
          <a:xfrm>
            <a:off x="2301122" y="9936625"/>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0" name="TextBox 14"/>
          <p:cNvSpPr txBox="1"/>
          <p:nvPr/>
        </p:nvSpPr>
        <p:spPr>
          <a:xfrm>
            <a:off x="13716000" y="9788675"/>
            <a:ext cx="4228767" cy="368150"/>
          </a:xfrm>
          <a:prstGeom prst="rect">
            <a:avLst/>
          </a:prstGeom>
        </p:spPr>
        <p:txBody>
          <a:bodyPr lIns="0" tIns="0" rIns="0" bIns="0" rtlCol="0" anchor="t">
            <a:spAutoFit/>
          </a:bodyPr>
          <a:lstStyle/>
          <a:p>
            <a:pPr algn="ctr">
              <a:lnSpc>
                <a:spcPts val="3096"/>
              </a:lnSpc>
              <a:spcBef>
                <a:spcPct val="0"/>
              </a:spcBef>
            </a:pPr>
            <a:r>
              <a:rPr lang="en-US" sz="2211" dirty="0">
                <a:solidFill>
                  <a:srgbClr val="FEB139"/>
                </a:solidFill>
                <a:latin typeface="Canva Sans"/>
              </a:rPr>
              <a:t> www.soganiprofessionals.com </a:t>
            </a:r>
          </a:p>
        </p:txBody>
      </p:sp>
      <p:grpSp>
        <p:nvGrpSpPr>
          <p:cNvPr id="18" name="Group 17"/>
          <p:cNvGrpSpPr/>
          <p:nvPr/>
        </p:nvGrpSpPr>
        <p:grpSpPr>
          <a:xfrm>
            <a:off x="2436738" y="1560143"/>
            <a:ext cx="3009298" cy="1865177"/>
            <a:chOff x="426641" y="-2042"/>
            <a:chExt cx="3009298" cy="1865177"/>
          </a:xfrm>
        </p:grpSpPr>
        <p:sp>
          <p:nvSpPr>
            <p:cNvPr id="21" name="Rectangle 20"/>
            <p:cNvSpPr/>
            <p:nvPr/>
          </p:nvSpPr>
          <p:spPr>
            <a:xfrm>
              <a:off x="426642" y="57557"/>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ectangle 21"/>
            <p:cNvSpPr/>
            <p:nvPr/>
          </p:nvSpPr>
          <p:spPr>
            <a:xfrm>
              <a:off x="426641" y="-2042"/>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General Law of Charitable Institution</a:t>
              </a:r>
            </a:p>
          </p:txBody>
        </p:sp>
      </p:grpSp>
      <p:grpSp>
        <p:nvGrpSpPr>
          <p:cNvPr id="23" name="Group 22"/>
          <p:cNvGrpSpPr/>
          <p:nvPr/>
        </p:nvGrpSpPr>
        <p:grpSpPr>
          <a:xfrm>
            <a:off x="5770056" y="1619742"/>
            <a:ext cx="3009297" cy="1805578"/>
            <a:chOff x="3883713" y="1447"/>
            <a:chExt cx="3009297" cy="1805578"/>
          </a:xfrm>
        </p:grpSpPr>
        <p:sp>
          <p:nvSpPr>
            <p:cNvPr id="24" name="Rectangle 23"/>
            <p:cNvSpPr/>
            <p:nvPr/>
          </p:nvSpPr>
          <p:spPr>
            <a:xfrm>
              <a:off x="3883713" y="1447"/>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3883713" y="1447"/>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Applicability : Audit Report </a:t>
              </a:r>
            </a:p>
          </p:txBody>
        </p:sp>
      </p:grpSp>
      <p:grpSp>
        <p:nvGrpSpPr>
          <p:cNvPr id="26" name="Group 25"/>
          <p:cNvGrpSpPr/>
          <p:nvPr/>
        </p:nvGrpSpPr>
        <p:grpSpPr>
          <a:xfrm>
            <a:off x="9034106" y="1657966"/>
            <a:ext cx="3009297" cy="1805578"/>
            <a:chOff x="7193941" y="1447"/>
            <a:chExt cx="3009297" cy="1805578"/>
          </a:xfrm>
        </p:grpSpPr>
        <p:sp>
          <p:nvSpPr>
            <p:cNvPr id="27" name="Rectangle 26"/>
            <p:cNvSpPr/>
            <p:nvPr/>
          </p:nvSpPr>
          <p:spPr>
            <a:xfrm>
              <a:off x="7193941" y="1447"/>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ectangle 27"/>
            <p:cNvSpPr/>
            <p:nvPr/>
          </p:nvSpPr>
          <p:spPr>
            <a:xfrm>
              <a:off x="7193941" y="1447"/>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Coverage in Form 10B / 10BB</a:t>
              </a:r>
            </a:p>
          </p:txBody>
        </p:sp>
      </p:grpSp>
      <p:grpSp>
        <p:nvGrpSpPr>
          <p:cNvPr id="29" name="Group 28"/>
          <p:cNvGrpSpPr/>
          <p:nvPr/>
        </p:nvGrpSpPr>
        <p:grpSpPr>
          <a:xfrm>
            <a:off x="12367423" y="1692392"/>
            <a:ext cx="3009297" cy="1805578"/>
            <a:chOff x="10596163" y="98570"/>
            <a:chExt cx="3009297" cy="1805578"/>
          </a:xfrm>
        </p:grpSpPr>
        <p:sp>
          <p:nvSpPr>
            <p:cNvPr id="57" name="Rectangle 56"/>
            <p:cNvSpPr/>
            <p:nvPr/>
          </p:nvSpPr>
          <p:spPr>
            <a:xfrm>
              <a:off x="10596163" y="98570"/>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8" name="Rectangle 57"/>
            <p:cNvSpPr/>
            <p:nvPr/>
          </p:nvSpPr>
          <p:spPr>
            <a:xfrm>
              <a:off x="10596163" y="98570"/>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Montserrat Bold" panose="020B0604020202020204" charset="0"/>
                </a:rPr>
                <a:t>Clause to Clause Discussion: Specific to Critical Clauses ( Form 10B/10BB</a:t>
              </a:r>
            </a:p>
          </p:txBody>
        </p:sp>
      </p:grpSp>
      <p:grpSp>
        <p:nvGrpSpPr>
          <p:cNvPr id="30" name="Group 29"/>
          <p:cNvGrpSpPr/>
          <p:nvPr/>
        </p:nvGrpSpPr>
        <p:grpSpPr>
          <a:xfrm>
            <a:off x="2436740" y="3775427"/>
            <a:ext cx="3009297" cy="1805578"/>
            <a:chOff x="665480" y="2181605"/>
            <a:chExt cx="3009297" cy="1805578"/>
          </a:xfrm>
        </p:grpSpPr>
        <p:sp>
          <p:nvSpPr>
            <p:cNvPr id="55" name="Rectangle 54"/>
            <p:cNvSpPr/>
            <p:nvPr/>
          </p:nvSpPr>
          <p:spPr>
            <a:xfrm>
              <a:off x="665480" y="2181605"/>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Rectangle 55"/>
            <p:cNvSpPr/>
            <p:nvPr/>
          </p:nvSpPr>
          <p:spPr>
            <a:xfrm>
              <a:off x="665480" y="2181605"/>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Section 80G</a:t>
              </a:r>
            </a:p>
          </p:txBody>
        </p:sp>
      </p:grpSp>
      <p:grpSp>
        <p:nvGrpSpPr>
          <p:cNvPr id="31" name="Group 30"/>
          <p:cNvGrpSpPr/>
          <p:nvPr/>
        </p:nvGrpSpPr>
        <p:grpSpPr>
          <a:xfrm>
            <a:off x="5746968" y="3775427"/>
            <a:ext cx="3009297" cy="1805578"/>
            <a:chOff x="3975708" y="2181605"/>
            <a:chExt cx="3009297" cy="1805578"/>
          </a:xfrm>
        </p:grpSpPr>
        <p:sp>
          <p:nvSpPr>
            <p:cNvPr id="53" name="Rectangle 52"/>
            <p:cNvSpPr/>
            <p:nvPr/>
          </p:nvSpPr>
          <p:spPr>
            <a:xfrm>
              <a:off x="3975708" y="2181605"/>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4" name="Rectangle 53"/>
            <p:cNvSpPr/>
            <p:nvPr/>
          </p:nvSpPr>
          <p:spPr>
            <a:xfrm>
              <a:off x="3975708" y="2181605"/>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Section 115BBC</a:t>
              </a:r>
            </a:p>
          </p:txBody>
        </p:sp>
      </p:grpSp>
      <p:grpSp>
        <p:nvGrpSpPr>
          <p:cNvPr id="32" name="Group 31"/>
          <p:cNvGrpSpPr/>
          <p:nvPr/>
        </p:nvGrpSpPr>
        <p:grpSpPr>
          <a:xfrm>
            <a:off x="9057195" y="3775427"/>
            <a:ext cx="3009297" cy="1805578"/>
            <a:chOff x="7285935" y="2181605"/>
            <a:chExt cx="3009297" cy="1805578"/>
          </a:xfrm>
        </p:grpSpPr>
        <p:sp>
          <p:nvSpPr>
            <p:cNvPr id="51" name="Rectangle 50"/>
            <p:cNvSpPr/>
            <p:nvPr/>
          </p:nvSpPr>
          <p:spPr>
            <a:xfrm>
              <a:off x="7285935" y="2181605"/>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2" name="Rectangle 51"/>
            <p:cNvSpPr/>
            <p:nvPr/>
          </p:nvSpPr>
          <p:spPr>
            <a:xfrm>
              <a:off x="7285935" y="2181605"/>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Income Tax Provisions – Receipt of Cash Donation </a:t>
              </a:r>
            </a:p>
          </p:txBody>
        </p:sp>
      </p:grpSp>
      <p:grpSp>
        <p:nvGrpSpPr>
          <p:cNvPr id="33" name="Group 32"/>
          <p:cNvGrpSpPr/>
          <p:nvPr/>
        </p:nvGrpSpPr>
        <p:grpSpPr>
          <a:xfrm>
            <a:off x="12367423" y="3775427"/>
            <a:ext cx="3009297" cy="1805578"/>
            <a:chOff x="10596163" y="2181605"/>
            <a:chExt cx="3009297" cy="1805578"/>
          </a:xfrm>
        </p:grpSpPr>
        <p:sp>
          <p:nvSpPr>
            <p:cNvPr id="49" name="Rectangle 48"/>
            <p:cNvSpPr/>
            <p:nvPr/>
          </p:nvSpPr>
          <p:spPr>
            <a:xfrm>
              <a:off x="10596163" y="2181605"/>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Rectangle 49"/>
            <p:cNvSpPr/>
            <p:nvPr/>
          </p:nvSpPr>
          <p:spPr>
            <a:xfrm>
              <a:off x="10596163" y="2181605"/>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Montserrat Bold" panose="020B0604020202020204" charset="0"/>
                </a:rPr>
                <a:t>Intimation for Keeping Books of Accounts other than Registered Office </a:t>
              </a:r>
            </a:p>
          </p:txBody>
        </p:sp>
      </p:grpSp>
      <p:grpSp>
        <p:nvGrpSpPr>
          <p:cNvPr id="34" name="Group 33"/>
          <p:cNvGrpSpPr/>
          <p:nvPr/>
        </p:nvGrpSpPr>
        <p:grpSpPr>
          <a:xfrm>
            <a:off x="2436740" y="5881936"/>
            <a:ext cx="3009297" cy="1805578"/>
            <a:chOff x="665480" y="4288114"/>
            <a:chExt cx="3009297" cy="1805578"/>
          </a:xfrm>
        </p:grpSpPr>
        <p:sp>
          <p:nvSpPr>
            <p:cNvPr id="47" name="Rectangle 46"/>
            <p:cNvSpPr/>
            <p:nvPr/>
          </p:nvSpPr>
          <p:spPr>
            <a:xfrm>
              <a:off x="665480" y="4288114"/>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Rectangle 47"/>
            <p:cNvSpPr/>
            <p:nvPr/>
          </p:nvSpPr>
          <p:spPr>
            <a:xfrm>
              <a:off x="665480" y="4288114"/>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Provisional and Regular Registration</a:t>
              </a:r>
            </a:p>
          </p:txBody>
        </p:sp>
      </p:grpSp>
      <p:grpSp>
        <p:nvGrpSpPr>
          <p:cNvPr id="35" name="Group 34"/>
          <p:cNvGrpSpPr/>
          <p:nvPr/>
        </p:nvGrpSpPr>
        <p:grpSpPr>
          <a:xfrm>
            <a:off x="5746968" y="5881936"/>
            <a:ext cx="3009297" cy="1805578"/>
            <a:chOff x="3975708" y="4288114"/>
            <a:chExt cx="3009297" cy="1805578"/>
          </a:xfrm>
        </p:grpSpPr>
        <p:sp>
          <p:nvSpPr>
            <p:cNvPr id="45" name="Rectangle 44"/>
            <p:cNvSpPr/>
            <p:nvPr/>
          </p:nvSpPr>
          <p:spPr>
            <a:xfrm>
              <a:off x="3975708" y="4288114"/>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Rectangle 45"/>
            <p:cNvSpPr/>
            <p:nvPr/>
          </p:nvSpPr>
          <p:spPr>
            <a:xfrm>
              <a:off x="3975708" y="4288114"/>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Corpus Donation</a:t>
              </a:r>
            </a:p>
          </p:txBody>
        </p:sp>
      </p:grpSp>
      <p:grpSp>
        <p:nvGrpSpPr>
          <p:cNvPr id="36" name="Group 35"/>
          <p:cNvGrpSpPr/>
          <p:nvPr/>
        </p:nvGrpSpPr>
        <p:grpSpPr>
          <a:xfrm>
            <a:off x="9057195" y="5881936"/>
            <a:ext cx="3009297" cy="1805578"/>
            <a:chOff x="7285935" y="4288114"/>
            <a:chExt cx="3009297" cy="1805578"/>
          </a:xfrm>
        </p:grpSpPr>
        <p:sp>
          <p:nvSpPr>
            <p:cNvPr id="43" name="Rectangle 42"/>
            <p:cNvSpPr/>
            <p:nvPr/>
          </p:nvSpPr>
          <p:spPr>
            <a:xfrm>
              <a:off x="7285935" y="4288114"/>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Rectangle 43"/>
            <p:cNvSpPr/>
            <p:nvPr/>
          </p:nvSpPr>
          <p:spPr>
            <a:xfrm>
              <a:off x="7285935" y="4288114"/>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Inter Charity Donation</a:t>
              </a:r>
            </a:p>
          </p:txBody>
        </p:sp>
      </p:grpSp>
      <p:grpSp>
        <p:nvGrpSpPr>
          <p:cNvPr id="37" name="Group 36"/>
          <p:cNvGrpSpPr/>
          <p:nvPr/>
        </p:nvGrpSpPr>
        <p:grpSpPr>
          <a:xfrm>
            <a:off x="12301188" y="5906853"/>
            <a:ext cx="3009297" cy="1805578"/>
            <a:chOff x="10529928" y="4313031"/>
            <a:chExt cx="3009297" cy="1805578"/>
          </a:xfrm>
        </p:grpSpPr>
        <p:sp>
          <p:nvSpPr>
            <p:cNvPr id="41" name="Rectangle 40"/>
            <p:cNvSpPr/>
            <p:nvPr/>
          </p:nvSpPr>
          <p:spPr>
            <a:xfrm>
              <a:off x="10529928" y="4313031"/>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Rectangle 41"/>
            <p:cNvSpPr/>
            <p:nvPr/>
          </p:nvSpPr>
          <p:spPr>
            <a:xfrm>
              <a:off x="10529928" y="4313031"/>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Repayment of Loans / Borrowings</a:t>
              </a:r>
            </a:p>
          </p:txBody>
        </p:sp>
      </p:grpSp>
      <p:grpSp>
        <p:nvGrpSpPr>
          <p:cNvPr id="38" name="Group 37"/>
          <p:cNvGrpSpPr/>
          <p:nvPr/>
        </p:nvGrpSpPr>
        <p:grpSpPr>
          <a:xfrm>
            <a:off x="7335847" y="7916243"/>
            <a:ext cx="3009297" cy="1805578"/>
            <a:chOff x="5564587" y="6322421"/>
            <a:chExt cx="3009297" cy="1805578"/>
          </a:xfrm>
        </p:grpSpPr>
        <p:sp>
          <p:nvSpPr>
            <p:cNvPr id="39" name="Rectangle 38"/>
            <p:cNvSpPr/>
            <p:nvPr/>
          </p:nvSpPr>
          <p:spPr>
            <a:xfrm>
              <a:off x="5564587" y="6322421"/>
              <a:ext cx="3009297" cy="18055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Rectangle 39"/>
            <p:cNvSpPr/>
            <p:nvPr/>
          </p:nvSpPr>
          <p:spPr>
            <a:xfrm>
              <a:off x="5564587" y="6322421"/>
              <a:ext cx="3009297" cy="1805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Montserrat Bold" panose="020B0604020202020204" charset="0"/>
                </a:rPr>
                <a:t>Tax on Accredited Income u/s 115TD</a:t>
              </a:r>
            </a:p>
          </p:txBody>
        </p:sp>
      </p:grpSp>
    </p:spTree>
    <p:extLst>
      <p:ext uri="{BB962C8B-B14F-4D97-AF65-F5344CB8AC3E}">
        <p14:creationId xmlns:p14="http://schemas.microsoft.com/office/powerpoint/2010/main" val="29177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4"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
        <p:nvSpPr>
          <p:cNvPr id="27" name="TextBox 9"/>
          <p:cNvSpPr txBox="1"/>
          <p:nvPr/>
        </p:nvSpPr>
        <p:spPr>
          <a:xfrm>
            <a:off x="1447800" y="3924300"/>
            <a:ext cx="15392400" cy="1477328"/>
          </a:xfrm>
          <a:prstGeom prst="rect">
            <a:avLst/>
          </a:prstGeom>
        </p:spPr>
        <p:txBody>
          <a:bodyPr wrap="square" lIns="0" tIns="0" rIns="0" bIns="0" rtlCol="0" anchor="t">
            <a:spAutoFit/>
          </a:bodyPr>
          <a:lstStyle/>
          <a:p>
            <a:pPr algn="ctr"/>
            <a:r>
              <a:rPr lang="en-US" sz="9600" dirty="0">
                <a:solidFill>
                  <a:srgbClr val="FEB139"/>
                </a:solidFill>
                <a:latin typeface="Montserrat Extra-Bold"/>
              </a:rPr>
              <a:t>General Law</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14342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804090" y="1107931"/>
            <a:ext cx="16134282" cy="2769989"/>
          </a:xfrm>
          <a:prstGeom prst="rect">
            <a:avLst/>
          </a:prstGeom>
        </p:spPr>
        <p:txBody>
          <a:bodyPr wrap="square" lIns="0" tIns="0" rIns="0" bIns="0" rtlCol="0" anchor="t">
            <a:spAutoFit/>
          </a:bodyPr>
          <a:lstStyle/>
          <a:p>
            <a:pPr algn="ctr"/>
            <a:r>
              <a:rPr lang="en-US" sz="6000" b="1" dirty="0">
                <a:solidFill>
                  <a:srgbClr val="FEB139"/>
                </a:solidFill>
                <a:latin typeface="Montserrat Extra-Bold" panose="020B0604020202020204" charset="0"/>
              </a:rPr>
              <a:t>General Law in case of Charitable Institutions</a:t>
            </a:r>
          </a:p>
          <a:p>
            <a:endParaRPr lang="en-US" sz="6000" b="1" dirty="0">
              <a:solidFill>
                <a:srgbClr val="FEB139"/>
              </a:solidFill>
              <a:latin typeface="Montserrat Extra-Bold" panose="020B0604020202020204" charset="0"/>
            </a:endParaRPr>
          </a:p>
        </p:txBody>
      </p:sp>
      <p:graphicFrame>
        <p:nvGraphicFramePr>
          <p:cNvPr id="17" name="Diagram 16">
            <a:extLst>
              <a:ext uri="{FF2B5EF4-FFF2-40B4-BE49-F238E27FC236}">
                <a16:creationId xmlns:a16="http://schemas.microsoft.com/office/drawing/2014/main" id="{A6CFBA69-115C-9A19-B76A-3662ABDFBDA5}"/>
              </a:ext>
            </a:extLst>
          </p:cNvPr>
          <p:cNvGraphicFramePr/>
          <p:nvPr>
            <p:extLst>
              <p:ext uri="{D42A27DB-BD31-4B8C-83A1-F6EECF244321}">
                <p14:modId xmlns:p14="http://schemas.microsoft.com/office/powerpoint/2010/main" val="730457773"/>
              </p:ext>
            </p:extLst>
          </p:nvPr>
        </p:nvGraphicFramePr>
        <p:xfrm>
          <a:off x="762360" y="1107931"/>
          <a:ext cx="16433800" cy="71241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65842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aphicFrame>
        <p:nvGraphicFramePr>
          <p:cNvPr id="16" name="Diagram 15"/>
          <p:cNvGraphicFramePr/>
          <p:nvPr/>
        </p:nvGraphicFramePr>
        <p:xfrm>
          <a:off x="711117" y="574103"/>
          <a:ext cx="15710787" cy="578859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005415856"/>
              </p:ext>
            </p:extLst>
          </p:nvPr>
        </p:nvGraphicFramePr>
        <p:xfrm>
          <a:off x="685801" y="6837434"/>
          <a:ext cx="16763999" cy="2453720"/>
        </p:xfrm>
        <a:graphic>
          <a:graphicData uri="http://schemas.openxmlformats.org/drawingml/2006/table">
            <a:tbl>
              <a:tblPr firstRow="1" bandRow="1">
                <a:tableStyleId>{5C22544A-7EE6-4342-B048-85BDC9FD1C3A}</a:tableStyleId>
              </a:tblPr>
              <a:tblGrid>
                <a:gridCol w="7851734">
                  <a:extLst>
                    <a:ext uri="{9D8B030D-6E8A-4147-A177-3AD203B41FA5}">
                      <a16:colId xmlns:a16="http://schemas.microsoft.com/office/drawing/2014/main" val="659322345"/>
                    </a:ext>
                  </a:extLst>
                </a:gridCol>
                <a:gridCol w="8912265">
                  <a:extLst>
                    <a:ext uri="{9D8B030D-6E8A-4147-A177-3AD203B41FA5}">
                      <a16:colId xmlns:a16="http://schemas.microsoft.com/office/drawing/2014/main" val="2666386679"/>
                    </a:ext>
                  </a:extLst>
                </a:gridCol>
              </a:tblGrid>
              <a:tr h="929559">
                <a:tc>
                  <a:txBody>
                    <a:bodyPr/>
                    <a:lstStyle/>
                    <a:p>
                      <a:pPr marL="0" algn="ctr" defTabSz="914400" rtl="0" eaLnBrk="1" latinLnBrk="0" hangingPunct="1"/>
                      <a:r>
                        <a:rPr lang="en-IN" sz="2800" kern="1200" dirty="0">
                          <a:solidFill>
                            <a:schemeClr val="tx1"/>
                          </a:solidFill>
                          <a:latin typeface="Montserrat Extra-Bold" panose="020B0604020202020204" charset="0"/>
                          <a:ea typeface="+mn-ea"/>
                          <a:cs typeface="+mn-cs"/>
                        </a:rPr>
                        <a:t>CATEGORY OF CHARITABLE INSTITUTIONS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IN" sz="2800" b="1" kern="1200" dirty="0">
                          <a:solidFill>
                            <a:schemeClr val="tx1"/>
                          </a:solidFill>
                          <a:latin typeface="Montserrat Extra-Bold" panose="020B0604020202020204" charset="0"/>
                          <a:ea typeface="+mn-ea"/>
                          <a:cs typeface="+mn-cs"/>
                        </a:rPr>
                        <a:t>SLAB 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5807506"/>
                  </a:ext>
                </a:extLst>
              </a:tr>
              <a:tr h="598461">
                <a:tc>
                  <a:txBody>
                    <a:bodyPr/>
                    <a:lstStyle/>
                    <a:p>
                      <a:pPr marL="0" algn="l" defTabSz="914400" rtl="0" eaLnBrk="1" latinLnBrk="0" hangingPunct="1"/>
                      <a:r>
                        <a:rPr lang="en-IN" sz="2800" b="0" i="1" kern="1200" dirty="0">
                          <a:solidFill>
                            <a:schemeClr val="tx1"/>
                          </a:solidFill>
                          <a:latin typeface="Montserrat" panose="020B0604020202020204" charset="0"/>
                          <a:ea typeface="+mn-ea"/>
                          <a:cs typeface="+mn-cs"/>
                        </a:rPr>
                        <a:t>Non Trading Company, Society, Trust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IN" b="0" dirty="0">
                          <a:solidFill>
                            <a:schemeClr val="tx1"/>
                          </a:solidFill>
                          <a:latin typeface="Montserrat" panose="020B0604020202020204" charset="0"/>
                        </a:rPr>
                        <a:t> </a:t>
                      </a:r>
                      <a:r>
                        <a:rPr lang="en-IN" sz="2800" b="0" i="1" kern="1200" dirty="0">
                          <a:solidFill>
                            <a:schemeClr val="tx1"/>
                          </a:solidFill>
                          <a:latin typeface="Montserrat" panose="020B0604020202020204" charset="0"/>
                          <a:ea typeface="+mn-ea"/>
                          <a:cs typeface="+mn-cs"/>
                        </a:rPr>
                        <a:t>Individual Slab 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16801680"/>
                  </a:ext>
                </a:extLst>
              </a:tr>
              <a:tr h="910379">
                <a:tc>
                  <a:txBody>
                    <a:bodyPr/>
                    <a:lstStyle/>
                    <a:p>
                      <a:pPr marL="0" algn="l" defTabSz="914400" rtl="0" eaLnBrk="1" latinLnBrk="0" hangingPunct="1"/>
                      <a:r>
                        <a:rPr lang="en-IN" sz="2800" b="0" i="1" kern="1200" dirty="0">
                          <a:solidFill>
                            <a:schemeClr val="tx1"/>
                          </a:solidFill>
                          <a:latin typeface="Montserrat" panose="020B0604020202020204" charset="0"/>
                          <a:ea typeface="+mn-ea"/>
                          <a:cs typeface="+mn-cs"/>
                        </a:rPr>
                        <a:t>Section 8 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2800" b="0" i="1" kern="1200" dirty="0">
                          <a:solidFill>
                            <a:schemeClr val="tx1"/>
                          </a:solidFill>
                          <a:latin typeface="Montserrat" panose="020B0604020202020204" charset="0"/>
                          <a:ea typeface="+mn-ea"/>
                          <a:cs typeface="+mn-cs"/>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5811181"/>
                  </a:ext>
                </a:extLst>
              </a:tr>
            </a:tbl>
          </a:graphicData>
        </a:graphic>
      </p:graphicFrame>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28797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graphicEl>
                                              <a:dgm id="{C30A12AA-81D9-45B5-9BE4-D63E312ED77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graphicEl>
                                              <a:dgm id="{0901552F-0F1C-44F0-825E-B55866F57F0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graphicEl>
                                              <a:dgm id="{39F82DC6-8838-4C2F-806F-242F506203E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graphicEl>
                                              <a:dgm id="{220DACD3-D4D2-4D6B-A8BE-35E9B648B57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graphicEl>
                                              <a:dgm id="{5C200999-27E7-4250-A234-D3BF3F5D53E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447800" y="3924300"/>
            <a:ext cx="15392400" cy="2954655"/>
          </a:xfrm>
          <a:prstGeom prst="rect">
            <a:avLst/>
          </a:prstGeom>
        </p:spPr>
        <p:txBody>
          <a:bodyPr wrap="square" lIns="0" tIns="0" rIns="0" bIns="0" rtlCol="0" anchor="t">
            <a:spAutoFit/>
          </a:bodyPr>
          <a:lstStyle/>
          <a:p>
            <a:pPr algn="ctr"/>
            <a:r>
              <a:rPr lang="en-US" sz="9600" dirty="0">
                <a:solidFill>
                  <a:srgbClr val="FEB139"/>
                </a:solidFill>
                <a:latin typeface="Montserrat Extra-Bold"/>
              </a:rPr>
              <a:t>Applicability: Audit Report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54865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990600" y="776202"/>
            <a:ext cx="15087600" cy="1078372"/>
          </a:xfrm>
          <a:prstGeom prst="rect">
            <a:avLst/>
          </a:prstGeom>
        </p:spPr>
        <p:txBody>
          <a:bodyPr wrap="square" lIns="0" tIns="0" rIns="0" bIns="0" rtlCol="0" anchor="t">
            <a:spAutoFit/>
          </a:bodyPr>
          <a:lstStyle/>
          <a:p>
            <a:pPr algn="ctr">
              <a:lnSpc>
                <a:spcPts val="3645"/>
              </a:lnSpc>
            </a:pPr>
            <a:r>
              <a:rPr lang="en-US" sz="5500" b="1" dirty="0">
                <a:solidFill>
                  <a:srgbClr val="FEB139"/>
                </a:solidFill>
                <a:latin typeface="Montserrat Extra-Bold" panose="020B0604020202020204" charset="0"/>
              </a:rPr>
              <a:t>Applicability of Form 10B &amp; 10BB (NEW)</a:t>
            </a:r>
          </a:p>
          <a:p>
            <a:pPr>
              <a:lnSpc>
                <a:spcPts val="4620"/>
              </a:lnSpc>
            </a:pPr>
            <a:endParaRPr lang="en-US" sz="5500" b="1" dirty="0">
              <a:solidFill>
                <a:srgbClr val="FEB139"/>
              </a:solidFill>
              <a:latin typeface="Montserrat Extra-Bold" panose="020B060402020202020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037978175"/>
              </p:ext>
            </p:extLst>
          </p:nvPr>
        </p:nvGraphicFramePr>
        <p:xfrm>
          <a:off x="1066800" y="1993317"/>
          <a:ext cx="15887700" cy="7044084"/>
        </p:xfrm>
        <a:graphic>
          <a:graphicData uri="http://schemas.openxmlformats.org/drawingml/2006/table">
            <a:tbl>
              <a:tblPr firstRow="1" bandRow="1">
                <a:tableStyleId>{5C22544A-7EE6-4342-B048-85BDC9FD1C3A}</a:tableStyleId>
              </a:tblPr>
              <a:tblGrid>
                <a:gridCol w="7943850">
                  <a:extLst>
                    <a:ext uri="{9D8B030D-6E8A-4147-A177-3AD203B41FA5}">
                      <a16:colId xmlns:a16="http://schemas.microsoft.com/office/drawing/2014/main" val="20000"/>
                    </a:ext>
                  </a:extLst>
                </a:gridCol>
                <a:gridCol w="7943850">
                  <a:extLst>
                    <a:ext uri="{9D8B030D-6E8A-4147-A177-3AD203B41FA5}">
                      <a16:colId xmlns:a16="http://schemas.microsoft.com/office/drawing/2014/main" val="20001"/>
                    </a:ext>
                  </a:extLst>
                </a:gridCol>
              </a:tblGrid>
              <a:tr h="867198">
                <a:tc>
                  <a:txBody>
                    <a:bodyPr/>
                    <a:lstStyle/>
                    <a:p>
                      <a:pPr algn="ctr"/>
                      <a:r>
                        <a:rPr lang="en-US" sz="3600" b="1" kern="1200" dirty="0">
                          <a:solidFill>
                            <a:schemeClr val="lt1"/>
                          </a:solidFill>
                          <a:latin typeface="Montserrat Extra-Bold" panose="020B0604020202020204" charset="0"/>
                          <a:ea typeface="+mn-ea"/>
                          <a:cs typeface="+mn-cs"/>
                        </a:rPr>
                        <a:t>Form</a:t>
                      </a:r>
                      <a:r>
                        <a:rPr lang="en-US" sz="3600" baseline="0" dirty="0">
                          <a:latin typeface="Montserrat Extra-Bold" panose="020B0604020202020204" charset="0"/>
                        </a:rPr>
                        <a:t> </a:t>
                      </a:r>
                      <a:r>
                        <a:rPr lang="en-US" sz="3600" b="1" kern="1200" dirty="0">
                          <a:solidFill>
                            <a:schemeClr val="lt1"/>
                          </a:solidFill>
                          <a:latin typeface="Montserrat Extra-Bold" panose="020B0604020202020204" charset="0"/>
                          <a:ea typeface="+mn-ea"/>
                          <a:cs typeface="+mn-cs"/>
                        </a:rPr>
                        <a:t>10B </a:t>
                      </a: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3600" b="1" kern="1200" dirty="0">
                          <a:solidFill>
                            <a:schemeClr val="lt1"/>
                          </a:solidFill>
                          <a:latin typeface="Montserrat Extra-Bold" panose="020B0604020202020204" charset="0"/>
                          <a:ea typeface="+mn-ea"/>
                          <a:cs typeface="+mn-cs"/>
                        </a:rPr>
                        <a:t>Form 10BB</a:t>
                      </a: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517597">
                <a:tc>
                  <a:txBody>
                    <a:bodyPr/>
                    <a:lstStyle/>
                    <a:p>
                      <a:pPr algn="just"/>
                      <a:r>
                        <a:rPr lang="en-US" sz="2400" i="0" kern="1200" baseline="0" dirty="0">
                          <a:solidFill>
                            <a:schemeClr val="dk1"/>
                          </a:solidFill>
                          <a:latin typeface="Montserrat" panose="020B0604020202020204" charset="0"/>
                          <a:ea typeface="+mn-ea"/>
                          <a:cs typeface="+mn-cs"/>
                        </a:rPr>
                        <a:t>The </a:t>
                      </a:r>
                      <a:r>
                        <a:rPr lang="en-US" sz="2400" b="1" i="0" kern="1200" baseline="0" dirty="0">
                          <a:solidFill>
                            <a:schemeClr val="dk1"/>
                          </a:solidFill>
                          <a:latin typeface="Montserrat" panose="020B0604020202020204" charset="0"/>
                          <a:ea typeface="+mn-ea"/>
                          <a:cs typeface="+mn-cs"/>
                        </a:rPr>
                        <a:t>total income </a:t>
                      </a:r>
                      <a:r>
                        <a:rPr lang="en-US" sz="2400" i="0" kern="1200" baseline="0" dirty="0">
                          <a:solidFill>
                            <a:schemeClr val="dk1"/>
                          </a:solidFill>
                          <a:latin typeface="Montserrat" panose="020B0604020202020204" charset="0"/>
                          <a:ea typeface="+mn-ea"/>
                          <a:cs typeface="+mn-cs"/>
                        </a:rPr>
                        <a:t>of the charitable institution, </a:t>
                      </a:r>
                      <a:r>
                        <a:rPr lang="en-US" sz="2400" b="1" i="0" kern="1200" baseline="0" dirty="0">
                          <a:solidFill>
                            <a:schemeClr val="dk1"/>
                          </a:solidFill>
                          <a:latin typeface="Montserrat" panose="020B0604020202020204" charset="0"/>
                          <a:ea typeface="+mn-ea"/>
                          <a:cs typeface="+mn-cs"/>
                        </a:rPr>
                        <a:t>exceeds rupees five crores</a:t>
                      </a:r>
                      <a:r>
                        <a:rPr lang="en-US" sz="2400" i="0" kern="1200" baseline="0" dirty="0">
                          <a:solidFill>
                            <a:schemeClr val="dk1"/>
                          </a:solidFill>
                          <a:latin typeface="Montserrat" panose="020B0604020202020204" charset="0"/>
                          <a:ea typeface="+mn-ea"/>
                          <a:cs typeface="+mn-cs"/>
                        </a:rPr>
                        <a:t> during the previous year; </a:t>
                      </a:r>
                      <a:r>
                        <a:rPr lang="en-US" sz="2400" b="1" i="0" kern="1200" baseline="0" dirty="0">
                          <a:solidFill>
                            <a:schemeClr val="dk1"/>
                          </a:solidFill>
                          <a:latin typeface="Montserrat" panose="020B0604020202020204" charset="0"/>
                          <a:ea typeface="+mn-ea"/>
                          <a:cs typeface="+mn-cs"/>
                        </a:rPr>
                        <a:t>or</a:t>
                      </a:r>
                      <a:endParaRPr lang="en-US" sz="2400" b="1" i="0" dirty="0">
                        <a:latin typeface="Montserrat" panose="020B0604020202020204" charset="0"/>
                      </a:endParaRP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algn="just" defTabSz="914400" rtl="0" eaLnBrk="1" latinLnBrk="0" hangingPunct="1"/>
                      <a:r>
                        <a:rPr lang="en-US" sz="2400" b="1" i="0" kern="1200" baseline="0" dirty="0">
                          <a:solidFill>
                            <a:schemeClr val="dk1"/>
                          </a:solidFill>
                          <a:latin typeface="Montserrat" panose="020B0604020202020204" charset="0"/>
                          <a:ea typeface="+mn-ea"/>
                          <a:cs typeface="+mn-cs"/>
                        </a:rPr>
                        <a:t>If the conditions of Form 10B are not applicable, then Form 10BB  has to be filed. </a:t>
                      </a: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448505">
                <a:tc>
                  <a:txBody>
                    <a:bodyPr/>
                    <a:lstStyle/>
                    <a:p>
                      <a:pPr algn="just"/>
                      <a:r>
                        <a:rPr lang="en-US" sz="2400" b="0" i="0" kern="1200" baseline="0" dirty="0">
                          <a:solidFill>
                            <a:schemeClr val="dk1"/>
                          </a:solidFill>
                          <a:latin typeface="Montserrat" panose="020B0604020202020204" charset="0"/>
                          <a:ea typeface="+mn-ea"/>
                          <a:cs typeface="+mn-cs"/>
                        </a:rPr>
                        <a:t>Such charitable institution has received any foreign contribution during the previous year; or</a:t>
                      </a: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tc>
                <a:extLst>
                  <a:ext uri="{0D108BD9-81ED-4DB2-BD59-A6C34878D82A}">
                    <a16:rowId xmlns:a16="http://schemas.microsoft.com/office/drawing/2014/main" val="10002"/>
                  </a:ext>
                </a:extLst>
              </a:tr>
              <a:tr h="2210784">
                <a:tc>
                  <a:txBody>
                    <a:bodyPr/>
                    <a:lstStyle/>
                    <a:p>
                      <a:pPr marL="0" algn="just" defTabSz="914400" rtl="0" eaLnBrk="1" latinLnBrk="0" hangingPunct="1"/>
                      <a:r>
                        <a:rPr lang="en-US" sz="2400" b="0" i="0" kern="1200" baseline="0" dirty="0">
                          <a:solidFill>
                            <a:schemeClr val="dk1"/>
                          </a:solidFill>
                          <a:latin typeface="Montserrat" panose="020B0604020202020204" charset="0"/>
                          <a:ea typeface="+mn-ea"/>
                          <a:cs typeface="+mn-cs"/>
                        </a:rPr>
                        <a:t>Such charitable institution has applied any part of its income outside India during the previous Year.</a:t>
                      </a:r>
                    </a:p>
                  </a:txBody>
                  <a:tcPr marL="76200" marR="762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tc>
                <a:extLst>
                  <a:ext uri="{0D108BD9-81ED-4DB2-BD59-A6C34878D82A}">
                    <a16:rowId xmlns:a16="http://schemas.microsoft.com/office/drawing/2014/main" val="10003"/>
                  </a:ext>
                </a:extLst>
              </a:tr>
            </a:tbl>
          </a:graphicData>
        </a:graphic>
      </p:graphicFrame>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73751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447800" y="3314700"/>
            <a:ext cx="15392400" cy="2954655"/>
          </a:xfrm>
          <a:prstGeom prst="rect">
            <a:avLst/>
          </a:prstGeom>
        </p:spPr>
        <p:txBody>
          <a:bodyPr wrap="square" lIns="0" tIns="0" rIns="0" bIns="0" rtlCol="0" anchor="t">
            <a:spAutoFit/>
          </a:bodyPr>
          <a:lstStyle/>
          <a:p>
            <a:pPr algn="ctr"/>
            <a:r>
              <a:rPr lang="en-US" sz="9600" dirty="0">
                <a:solidFill>
                  <a:srgbClr val="FEB139"/>
                </a:solidFill>
                <a:latin typeface="Montserrat Extra-Bold"/>
              </a:rPr>
              <a:t>Coverage in Form 10B/10BB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413722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5" name="Group 44"/>
          <p:cNvGrpSpPr/>
          <p:nvPr/>
        </p:nvGrpSpPr>
        <p:grpSpPr>
          <a:xfrm>
            <a:off x="1143000" y="1682557"/>
            <a:ext cx="15474444" cy="7009140"/>
            <a:chOff x="2108200" y="1106990"/>
            <a:chExt cx="10142030" cy="5754612"/>
          </a:xfrm>
        </p:grpSpPr>
        <p:sp>
          <p:nvSpPr>
            <p:cNvPr id="46" name="TextBox 45"/>
            <p:cNvSpPr txBox="1"/>
            <p:nvPr/>
          </p:nvSpPr>
          <p:spPr>
            <a:xfrm>
              <a:off x="2112674" y="1106990"/>
              <a:ext cx="6927606"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All amendments of Income Tax Act</a:t>
              </a:r>
            </a:p>
          </p:txBody>
        </p:sp>
        <p:sp>
          <p:nvSpPr>
            <p:cNvPr id="47" name="TextBox 46"/>
            <p:cNvSpPr txBox="1"/>
            <p:nvPr/>
          </p:nvSpPr>
          <p:spPr>
            <a:xfrm>
              <a:off x="2112674" y="1494790"/>
              <a:ext cx="10137556"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Also covers provision in addition to Chapter III  </a:t>
              </a:r>
            </a:p>
          </p:txBody>
        </p:sp>
        <p:sp>
          <p:nvSpPr>
            <p:cNvPr id="48" name="TextBox 47"/>
            <p:cNvSpPr txBox="1"/>
            <p:nvPr/>
          </p:nvSpPr>
          <p:spPr>
            <a:xfrm>
              <a:off x="2112674" y="1947084"/>
              <a:ext cx="8303298"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Earlier 10B</a:t>
              </a:r>
            </a:p>
          </p:txBody>
        </p:sp>
        <p:sp>
          <p:nvSpPr>
            <p:cNvPr id="49" name="TextBox 48"/>
            <p:cNvSpPr txBox="1"/>
            <p:nvPr/>
          </p:nvSpPr>
          <p:spPr>
            <a:xfrm>
              <a:off x="2112674" y="2399379"/>
              <a:ext cx="3340973"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Earlier 10BB</a:t>
              </a:r>
            </a:p>
          </p:txBody>
        </p:sp>
        <p:sp>
          <p:nvSpPr>
            <p:cNvPr id="50" name="TextBox 49"/>
            <p:cNvSpPr txBox="1"/>
            <p:nvPr/>
          </p:nvSpPr>
          <p:spPr>
            <a:xfrm>
              <a:off x="2112674" y="2758972"/>
              <a:ext cx="4323611"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ITR- 7</a:t>
              </a:r>
            </a:p>
          </p:txBody>
        </p:sp>
        <p:sp>
          <p:nvSpPr>
            <p:cNvPr id="51" name="TextBox 50"/>
            <p:cNvSpPr txBox="1"/>
            <p:nvPr/>
          </p:nvSpPr>
          <p:spPr>
            <a:xfrm>
              <a:off x="2112674" y="3135449"/>
              <a:ext cx="9908275"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Compilation of Personal Information details of Trust and Trustee</a:t>
              </a:r>
            </a:p>
          </p:txBody>
        </p:sp>
        <p:sp>
          <p:nvSpPr>
            <p:cNvPr id="52" name="TextBox 51"/>
            <p:cNvSpPr txBox="1"/>
            <p:nvPr/>
          </p:nvSpPr>
          <p:spPr>
            <a:xfrm>
              <a:off x="2112674" y="3568994"/>
              <a:ext cx="4274479"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Assessment Order of AO</a:t>
              </a:r>
            </a:p>
          </p:txBody>
        </p:sp>
        <p:sp>
          <p:nvSpPr>
            <p:cNvPr id="53" name="TextBox 52"/>
            <p:cNvSpPr txBox="1"/>
            <p:nvPr/>
          </p:nvSpPr>
          <p:spPr>
            <a:xfrm>
              <a:off x="2112674" y="3936221"/>
              <a:ext cx="3999368"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Assessment Order of CIT</a:t>
              </a:r>
            </a:p>
          </p:txBody>
        </p:sp>
        <p:sp>
          <p:nvSpPr>
            <p:cNvPr id="54" name="TextBox 53"/>
            <p:cNvSpPr txBox="1"/>
            <p:nvPr/>
          </p:nvSpPr>
          <p:spPr>
            <a:xfrm>
              <a:off x="2112674" y="4298335"/>
              <a:ext cx="4191874"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Assessment Order of ITAT</a:t>
              </a:r>
            </a:p>
          </p:txBody>
        </p:sp>
        <p:sp>
          <p:nvSpPr>
            <p:cNvPr id="55" name="TextBox 54"/>
            <p:cNvSpPr txBox="1"/>
            <p:nvPr/>
          </p:nvSpPr>
          <p:spPr>
            <a:xfrm>
              <a:off x="2112674" y="4677895"/>
              <a:ext cx="3903116"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Order of HC</a:t>
              </a:r>
            </a:p>
          </p:txBody>
        </p:sp>
        <p:sp>
          <p:nvSpPr>
            <p:cNvPr id="56" name="TextBox 55"/>
            <p:cNvSpPr txBox="1"/>
            <p:nvPr/>
          </p:nvSpPr>
          <p:spPr>
            <a:xfrm>
              <a:off x="2112674" y="5097514"/>
              <a:ext cx="5202527"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Order of SC</a:t>
              </a:r>
            </a:p>
          </p:txBody>
        </p:sp>
        <p:sp>
          <p:nvSpPr>
            <p:cNvPr id="57" name="TextBox 56"/>
            <p:cNvSpPr txBox="1"/>
            <p:nvPr/>
          </p:nvSpPr>
          <p:spPr>
            <a:xfrm>
              <a:off x="2112674" y="5453496"/>
              <a:ext cx="6297078"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Experience of registration under new law</a:t>
              </a:r>
            </a:p>
          </p:txBody>
        </p:sp>
        <p:sp>
          <p:nvSpPr>
            <p:cNvPr id="58" name="TextBox 57"/>
            <p:cNvSpPr txBox="1"/>
            <p:nvPr/>
          </p:nvSpPr>
          <p:spPr>
            <a:xfrm>
              <a:off x="2108200" y="5854700"/>
              <a:ext cx="5818421" cy="429572"/>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Registration Form 10A/ 10AB </a:t>
              </a:r>
            </a:p>
          </p:txBody>
        </p:sp>
        <p:sp>
          <p:nvSpPr>
            <p:cNvPr id="59" name="TextBox 58">
              <a:extLst>
                <a:ext uri="{FF2B5EF4-FFF2-40B4-BE49-F238E27FC236}">
                  <a16:creationId xmlns:a16="http://schemas.microsoft.com/office/drawing/2014/main" id="{7FF5C955-1383-534B-5D97-A05C3D711145}"/>
                </a:ext>
              </a:extLst>
            </p:cNvPr>
            <p:cNvSpPr txBox="1"/>
            <p:nvPr/>
          </p:nvSpPr>
          <p:spPr>
            <a:xfrm>
              <a:off x="2112674" y="6221403"/>
              <a:ext cx="5979048" cy="640199"/>
            </a:xfrm>
            <a:prstGeom prst="rect">
              <a:avLst/>
            </a:prstGeom>
            <a:noFill/>
          </p:spPr>
          <p:txBody>
            <a:bodyPr wrap="square" rtlCol="0">
              <a:spAutoFit/>
            </a:bodyPr>
            <a:lstStyle/>
            <a:p>
              <a:pPr marL="238106" indent="-238106">
                <a:buFont typeface="Arial" panose="020B0604020202020204" pitchFamily="34" charset="0"/>
                <a:buChar char="•"/>
              </a:pPr>
              <a:r>
                <a:rPr lang="en-IN" sz="2800" dirty="0">
                  <a:solidFill>
                    <a:schemeClr val="bg1"/>
                  </a:solidFill>
                  <a:latin typeface="Montserrat" panose="020B0604020202020204" charset="0"/>
                </a:rPr>
                <a:t>Notification for Books of accounts</a:t>
              </a:r>
            </a:p>
            <a:p>
              <a:pPr marL="238106" indent="-238106">
                <a:buFont typeface="Arial" panose="020B0604020202020204" pitchFamily="34" charset="0"/>
                <a:buChar char="•"/>
              </a:pPr>
              <a:endParaRPr lang="en-IN" sz="1667" dirty="0">
                <a:latin typeface="Montserrat" panose="020B0604020202020204" charset="0"/>
              </a:endParaRPr>
            </a:p>
          </p:txBody>
        </p:sp>
      </p:grpSp>
      <p:sp>
        <p:nvSpPr>
          <p:cNvPr id="61" name="Speech Bubble: Rectangle 25">
            <a:extLst>
              <a:ext uri="{FF2B5EF4-FFF2-40B4-BE49-F238E27FC236}">
                <a16:creationId xmlns:a16="http://schemas.microsoft.com/office/drawing/2014/main" id="{72D383F7-EBD6-FEA7-519A-B1CACAF481FB}"/>
              </a:ext>
            </a:extLst>
          </p:cNvPr>
          <p:cNvSpPr/>
          <p:nvPr/>
        </p:nvSpPr>
        <p:spPr>
          <a:xfrm>
            <a:off x="13356749" y="6604302"/>
            <a:ext cx="4436378" cy="1697512"/>
          </a:xfrm>
          <a:prstGeom prst="wedgeRectCallo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3200" b="1" dirty="0">
                <a:solidFill>
                  <a:schemeClr val="tx1"/>
                </a:solidFill>
                <a:latin typeface="Montserrat" panose="020B0604020202020204" charset="0"/>
              </a:rPr>
              <a:t>It will make filing of ITR 7 easier</a:t>
            </a:r>
            <a:r>
              <a:rPr lang="en-IN" sz="1050" dirty="0">
                <a:latin typeface="Montserrat" panose="020B0604020202020204" charset="0"/>
              </a:rPr>
              <a:t>.</a:t>
            </a:r>
          </a:p>
        </p:txBody>
      </p:sp>
      <p:sp>
        <p:nvSpPr>
          <p:cNvPr id="62" name="Thought Bubble: Cloud 21">
            <a:extLst>
              <a:ext uri="{FF2B5EF4-FFF2-40B4-BE49-F238E27FC236}">
                <a16:creationId xmlns:a16="http://schemas.microsoft.com/office/drawing/2014/main" id="{2E7F2F9D-C193-4A1C-CCA1-41CFDC36D234}"/>
              </a:ext>
            </a:extLst>
          </p:cNvPr>
          <p:cNvSpPr/>
          <p:nvPr/>
        </p:nvSpPr>
        <p:spPr>
          <a:xfrm>
            <a:off x="12970703" y="1774877"/>
            <a:ext cx="4720535" cy="3176644"/>
          </a:xfrm>
          <a:prstGeom prst="cloudCallo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2800" b="1" dirty="0">
                <a:solidFill>
                  <a:schemeClr val="tx1"/>
                </a:solidFill>
                <a:latin typeface="Montserrat" panose="020B0604020202020204" charset="0"/>
              </a:rPr>
              <a:t>New Audit Report Format is the consolidation of:</a:t>
            </a:r>
          </a:p>
        </p:txBody>
      </p:sp>
      <p:sp>
        <p:nvSpPr>
          <p:cNvPr id="2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24"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20381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circle(in)">
                                      <p:cBhvr>
                                        <p:cTn id="10"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524000" y="3695700"/>
            <a:ext cx="15392400" cy="1477328"/>
          </a:xfrm>
          <a:prstGeom prst="rect">
            <a:avLst/>
          </a:prstGeom>
        </p:spPr>
        <p:txBody>
          <a:bodyPr wrap="square" lIns="0" tIns="0" rIns="0" bIns="0" rtlCol="0" anchor="t">
            <a:spAutoFit/>
          </a:bodyPr>
          <a:lstStyle/>
          <a:p>
            <a:pPr algn="ctr"/>
            <a:r>
              <a:rPr lang="en-US" sz="9600" dirty="0">
                <a:solidFill>
                  <a:srgbClr val="FEB139"/>
                </a:solidFill>
                <a:latin typeface="Montserrat Extra-Bold"/>
              </a:rPr>
              <a:t>Overview of Form 10B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157052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Rectangle 2"/>
          <p:cNvSpPr/>
          <p:nvPr/>
        </p:nvSpPr>
        <p:spPr>
          <a:xfrm>
            <a:off x="1600200" y="2824039"/>
            <a:ext cx="17297400" cy="6394058"/>
          </a:xfrm>
          <a:prstGeom prst="rect">
            <a:avLst/>
          </a:prstGeom>
        </p:spPr>
        <p:txBody>
          <a:bodyPr wrap="square">
            <a:spAutoFit/>
          </a:bodyPr>
          <a:lstStyle/>
          <a:p>
            <a:pPr defTabSz="761970">
              <a:defRPr/>
            </a:pPr>
            <a:r>
              <a:rPr lang="en-US" sz="2800" b="1" i="1" dirty="0">
                <a:solidFill>
                  <a:schemeClr val="bg1"/>
                </a:solidFill>
                <a:latin typeface="Montserrat" panose="020B0604020202020204" charset="0"/>
                <a:ea typeface="Eudoxus Sans" pitchFamily="34" charset="-122"/>
                <a:cs typeface="Eudoxus Sans" pitchFamily="34" charset="-120"/>
              </a:rPr>
              <a:t>Total Clauses (related to General information) – 20</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Basic Details (Clause 1 to 6)</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Legal Clause (Clause 7 to 8)</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Registration Details (Clause 9)</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Management Details (Clause 10)</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Object (Clause 11 to 12)</a:t>
            </a:r>
          </a:p>
          <a:p>
            <a:pPr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Commencement  of Activities (Clause 13</a:t>
            </a:r>
            <a:r>
              <a:rPr lang="en-US" sz="2800" dirty="0">
                <a:solidFill>
                  <a:schemeClr val="bg1"/>
                </a:solidFill>
                <a:latin typeface="Montserrat" panose="020B0604020202020204" charset="0"/>
              </a:rPr>
              <a:t>)</a:t>
            </a:r>
          </a:p>
          <a:p>
            <a:pPr>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Details of Place where books of accounts as per Rule 17AA  and other documents have been maintained (Clause 14</a:t>
            </a:r>
            <a:r>
              <a:rPr lang="en-US" sz="2800" dirty="0">
                <a:solidFill>
                  <a:schemeClr val="bg1"/>
                </a:solidFill>
                <a:latin typeface="Montserrat" panose="020B0604020202020204" charset="0"/>
              </a:rPr>
              <a:t>)</a:t>
            </a:r>
            <a:endParaRPr lang="en-US" sz="2800" dirty="0">
              <a:solidFill>
                <a:schemeClr val="bg1"/>
              </a:solidFill>
              <a:latin typeface="Montserrat" panose="020B0604020202020204" charset="0"/>
              <a:ea typeface="Eudoxus Sans" pitchFamily="34" charset="-122"/>
              <a:cs typeface="Eudoxus Sans" pitchFamily="34" charset="-120"/>
            </a:endParaRPr>
          </a:p>
          <a:p>
            <a:pPr>
              <a:buFont typeface="Arial" pitchFamily="34" charset="0"/>
              <a:buChar char="•"/>
              <a:defRPr/>
            </a:pPr>
            <a:r>
              <a:rPr lang="en-US" sz="2800" dirty="0">
                <a:solidFill>
                  <a:schemeClr val="bg1"/>
                </a:solidFill>
                <a:latin typeface="Montserrat" panose="020B0604020202020204" charset="0"/>
              </a:rPr>
              <a:t>Advancement of GPU (Clause 15 to 16)</a:t>
            </a:r>
          </a:p>
          <a:p>
            <a:pPr>
              <a:buFont typeface="Arial" pitchFamily="34" charset="0"/>
              <a:buChar char="•"/>
              <a:defRPr/>
            </a:pPr>
            <a:r>
              <a:rPr lang="en-US" sz="2800" dirty="0">
                <a:solidFill>
                  <a:schemeClr val="bg1"/>
                </a:solidFill>
                <a:latin typeface="Montserrat" panose="020B0604020202020204" charset="0"/>
              </a:rPr>
              <a:t>Business Undertakings (Clause 17)</a:t>
            </a:r>
          </a:p>
          <a:p>
            <a:pPr>
              <a:buFont typeface="Arial" pitchFamily="34" charset="0"/>
              <a:buChar char="•"/>
              <a:defRPr/>
            </a:pPr>
            <a:r>
              <a:rPr lang="en-US" sz="2800" dirty="0">
                <a:solidFill>
                  <a:schemeClr val="bg1"/>
                </a:solidFill>
                <a:latin typeface="Montserrat" panose="020B0604020202020204" charset="0"/>
              </a:rPr>
              <a:t>Business Incidental to objects (Clause 18)</a:t>
            </a:r>
          </a:p>
          <a:p>
            <a:pPr>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 Details of Receipts where TDS is deducted </a:t>
            </a:r>
            <a:r>
              <a:rPr lang="en-US" sz="2800" dirty="0">
                <a:solidFill>
                  <a:schemeClr val="bg1"/>
                </a:solidFill>
                <a:latin typeface="Montserrat" panose="020B0604020202020204" charset="0"/>
              </a:rPr>
              <a:t>(Clause 19)</a:t>
            </a:r>
            <a:endParaRPr lang="en-US" sz="2800" dirty="0">
              <a:solidFill>
                <a:schemeClr val="bg1"/>
              </a:solidFill>
              <a:latin typeface="Montserrat" panose="020B0604020202020204" charset="0"/>
              <a:ea typeface="Eudoxus Sans" pitchFamily="34" charset="-122"/>
              <a:cs typeface="Eudoxus Sans" pitchFamily="34" charset="-120"/>
            </a:endParaRPr>
          </a:p>
          <a:p>
            <a:pPr>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Applicability of Provisions of Section 13(10) </a:t>
            </a:r>
            <a:r>
              <a:rPr lang="en-US" sz="2800" dirty="0">
                <a:solidFill>
                  <a:schemeClr val="bg1"/>
                </a:solidFill>
                <a:latin typeface="Montserrat" panose="020B0604020202020204" charset="0"/>
              </a:rPr>
              <a:t>(Clause 20)</a:t>
            </a:r>
            <a:endParaRPr lang="en-US" sz="2800" dirty="0">
              <a:solidFill>
                <a:schemeClr val="bg1"/>
              </a:solidFill>
              <a:latin typeface="Montserrat" panose="020B0604020202020204" charset="0"/>
              <a:ea typeface="Eudoxus Sans" pitchFamily="34" charset="-122"/>
              <a:cs typeface="Eudoxus Sans" pitchFamily="34" charset="-120"/>
            </a:endParaRPr>
          </a:p>
          <a:p>
            <a:pPr>
              <a:lnSpc>
                <a:spcPts val="2132"/>
              </a:lnSpc>
              <a:buFont typeface="Arial" pitchFamily="34" charset="0"/>
              <a:buChar char="•"/>
              <a:defRPr/>
            </a:pPr>
            <a:endParaRPr lang="en-US" b="1" dirty="0">
              <a:solidFill>
                <a:srgbClr val="272525"/>
              </a:solidFill>
              <a:latin typeface="Montserrat" panose="020B0604020202020204" charset="0"/>
              <a:ea typeface="Eudoxus Sans" pitchFamily="34" charset="-122"/>
              <a:cs typeface="Eudoxus Sans" pitchFamily="34" charset="-120"/>
            </a:endParaRPr>
          </a:p>
        </p:txBody>
      </p:sp>
      <p:sp>
        <p:nvSpPr>
          <p:cNvPr id="5" name="Rectangle 4"/>
          <p:cNvSpPr/>
          <p:nvPr/>
        </p:nvSpPr>
        <p:spPr>
          <a:xfrm>
            <a:off x="1600200" y="2091104"/>
            <a:ext cx="7848600" cy="465448"/>
          </a:xfrm>
          <a:prstGeom prst="rect">
            <a:avLst/>
          </a:prstGeom>
        </p:spPr>
        <p:txBody>
          <a:bodyPr wrap="square">
            <a:spAutoFit/>
          </a:bodyPr>
          <a:lstStyle/>
          <a:p>
            <a:pPr defTabSz="761970">
              <a:lnSpc>
                <a:spcPts val="2082"/>
              </a:lnSpc>
              <a:defRPr/>
            </a:pPr>
            <a:r>
              <a:rPr lang="en-US" sz="5400" b="1" u="sng" dirty="0">
                <a:solidFill>
                  <a:schemeClr val="bg1"/>
                </a:solidFill>
                <a:latin typeface="Montserrat Extra-Bold" panose="020B0604020202020204" charset="0"/>
                <a:ea typeface="p22-mackinac-pro" pitchFamily="34" charset="-122"/>
                <a:cs typeface="p22-mackinac-pro" pitchFamily="34" charset="-120"/>
              </a:rPr>
              <a:t>General Information</a:t>
            </a:r>
            <a:endParaRPr lang="en-US" sz="5400" u="sng" dirty="0">
              <a:solidFill>
                <a:schemeClr val="bg1"/>
              </a:solidFill>
              <a:latin typeface="Montserrat Extra-Bold" panose="020B0604020202020204" charset="0"/>
            </a:endParaRPr>
          </a:p>
        </p:txBody>
      </p:sp>
      <p:sp>
        <p:nvSpPr>
          <p:cNvPr id="28" name="Shape 2"/>
          <p:cNvSpPr/>
          <p:nvPr/>
        </p:nvSpPr>
        <p:spPr>
          <a:xfrm>
            <a:off x="838200" y="1884236"/>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1</a:t>
            </a:r>
          </a:p>
        </p:txBody>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159573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Rectangle 4"/>
          <p:cNvSpPr/>
          <p:nvPr/>
        </p:nvSpPr>
        <p:spPr>
          <a:xfrm>
            <a:off x="1632856" y="1795852"/>
            <a:ext cx="13454743" cy="938719"/>
          </a:xfrm>
          <a:prstGeom prst="rect">
            <a:avLst/>
          </a:prstGeom>
        </p:spPr>
        <p:txBody>
          <a:bodyPr wrap="square">
            <a:spAutoFit/>
          </a:bodyPr>
          <a:lstStyle/>
          <a:p>
            <a:pPr defTabSz="761970">
              <a:defRPr/>
            </a:pPr>
            <a:r>
              <a:rPr lang="en-US" sz="5500" b="1" u="sng" dirty="0">
                <a:solidFill>
                  <a:schemeClr val="bg1"/>
                </a:solidFill>
                <a:latin typeface="Montserrat Extra-Bold" panose="020B0604020202020204" charset="0"/>
                <a:ea typeface="p22-mackinac-pro" pitchFamily="34" charset="-122"/>
                <a:cs typeface="p22-mackinac-pro" pitchFamily="34" charset="-120"/>
              </a:rPr>
              <a:t>Computation of Taxable Income </a:t>
            </a:r>
          </a:p>
        </p:txBody>
      </p:sp>
      <p:sp>
        <p:nvSpPr>
          <p:cNvPr id="28" name="Shape 2"/>
          <p:cNvSpPr/>
          <p:nvPr/>
        </p:nvSpPr>
        <p:spPr>
          <a:xfrm>
            <a:off x="838200" y="1884236"/>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2</a:t>
            </a:r>
          </a:p>
        </p:txBody>
      </p:sp>
      <p:sp>
        <p:nvSpPr>
          <p:cNvPr id="2" name="Rectangle 1"/>
          <p:cNvSpPr/>
          <p:nvPr/>
        </p:nvSpPr>
        <p:spPr>
          <a:xfrm>
            <a:off x="1632857" y="3407682"/>
            <a:ext cx="15354300" cy="3108543"/>
          </a:xfrm>
          <a:prstGeom prst="rect">
            <a:avLst/>
          </a:prstGeom>
        </p:spPr>
        <p:txBody>
          <a:bodyPr wrap="square">
            <a:spAutoFit/>
          </a:bodyPr>
          <a:lstStyle/>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Total Clauses – 14</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Voluntary Contributions (Clause 21 to 27)</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Income to be applied (Clause 28 to 30)</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Application of Income (Clause 31) – Most Important and trickiest Part of the form</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Taxable income (Clause 32)</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Income Taxable under Section 115BBI (Clause 33)</a:t>
            </a:r>
          </a:p>
          <a:p>
            <a:pPr indent="-285750" defTabSz="761970">
              <a:buFont typeface="Arial" pitchFamily="34" charset="0"/>
              <a:buChar char="•"/>
              <a:defRPr/>
            </a:pPr>
            <a:r>
              <a:rPr lang="en-US" sz="2800" dirty="0">
                <a:solidFill>
                  <a:schemeClr val="bg1"/>
                </a:solidFill>
                <a:latin typeface="Montserrat" panose="020B0604020202020204" charset="0"/>
                <a:ea typeface="Eudoxus Sans" pitchFamily="34" charset="-122"/>
                <a:cs typeface="Eudoxus Sans" pitchFamily="34" charset="-120"/>
              </a:rPr>
              <a:t>Anonymous Donation chargeable to tax (Clause </a:t>
            </a:r>
            <a:r>
              <a:rPr lang="en-US" dirty="0">
                <a:solidFill>
                  <a:srgbClr val="272525"/>
                </a:solidFill>
                <a:latin typeface="Montserrat" panose="020B0604020202020204" charset="0"/>
                <a:ea typeface="Eudoxus Sans" pitchFamily="34" charset="-122"/>
                <a:cs typeface="Eudoxus Sans" pitchFamily="34" charset="-120"/>
              </a:rPr>
              <a:t>34)</a:t>
            </a:r>
          </a:p>
        </p:txBody>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049568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Rectangle 4"/>
          <p:cNvSpPr/>
          <p:nvPr/>
        </p:nvSpPr>
        <p:spPr>
          <a:xfrm>
            <a:off x="1632856" y="1795852"/>
            <a:ext cx="11321143" cy="938719"/>
          </a:xfrm>
          <a:prstGeom prst="rect">
            <a:avLst/>
          </a:prstGeom>
        </p:spPr>
        <p:txBody>
          <a:bodyPr wrap="square">
            <a:spAutoFit/>
          </a:bodyPr>
          <a:lstStyle/>
          <a:p>
            <a:pPr defTabSz="761970">
              <a:defRPr/>
            </a:pPr>
            <a:r>
              <a:rPr lang="en-US" sz="5500" b="1" u="sng" dirty="0">
                <a:solidFill>
                  <a:schemeClr val="bg1"/>
                </a:solidFill>
                <a:latin typeface="Montserrat Extra-Bold" panose="020B0604020202020204" charset="0"/>
                <a:ea typeface="p22-mackinac-pro" pitchFamily="34" charset="-122"/>
                <a:cs typeface="p22-mackinac-pro" pitchFamily="34" charset="-120"/>
              </a:rPr>
              <a:t>Other Reportable Clauses</a:t>
            </a:r>
          </a:p>
        </p:txBody>
      </p:sp>
      <p:sp>
        <p:nvSpPr>
          <p:cNvPr id="28" name="Shape 2"/>
          <p:cNvSpPr/>
          <p:nvPr/>
        </p:nvSpPr>
        <p:spPr>
          <a:xfrm>
            <a:off x="838200" y="1884236"/>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3</a:t>
            </a:r>
          </a:p>
        </p:txBody>
      </p:sp>
      <p:sp>
        <p:nvSpPr>
          <p:cNvPr id="2" name="Rectangle 1"/>
          <p:cNvSpPr/>
          <p:nvPr/>
        </p:nvSpPr>
        <p:spPr>
          <a:xfrm>
            <a:off x="1230487" y="2965844"/>
            <a:ext cx="15996156" cy="6494085"/>
          </a:xfrm>
          <a:prstGeom prst="rect">
            <a:avLst/>
          </a:prstGeom>
        </p:spPr>
        <p:txBody>
          <a:bodyPr wrap="square">
            <a:spAutoFit/>
          </a:bodyPr>
          <a:lstStyle/>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Total Clauses – 15</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Other Income (Clause 35)</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Capital Assets u/s 11(1A) (Clause 36)</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Application of Income out of different sources other than Income (Clause 37)</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Payment or credit in excess of Rs.50 Lakhs to a Single person during previous year (Clause 38)</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Income u/s 13(10) (Clause 39)</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expenses for religious purpose for 80G registered Trusts (Clause 40)</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13(3) Persons –Specified Persons (Clause 41-42)</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Specified violation u/s 13(2) –Specific Violations (Clause 43)</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claim of Depreciation where cost of asset is already claimed (Clause 44)</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deduction u/s 10 (Clause 45)</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regarding Section 269SS (Clause 46)</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regarding Section 269ST(Clause 47)</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regarding Section 269T (Clause 48)</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TDS requirement as per Chapter XVII-B or Chapter XVII-BB (Clause 49)</a:t>
            </a:r>
          </a:p>
          <a:p>
            <a:pPr indent="-285750" defTabSz="761970">
              <a:buFont typeface="Arial" pitchFamily="34" charset="0"/>
              <a:buChar char="•"/>
              <a:defRPr/>
            </a:pPr>
            <a:endParaRPr lang="en-US" sz="2600" dirty="0">
              <a:solidFill>
                <a:schemeClr val="bg1"/>
              </a:solidFill>
              <a:latin typeface="Montserrat" panose="020B0604020202020204" charset="0"/>
              <a:ea typeface="Eudoxus Sans" pitchFamily="34" charset="-122"/>
              <a:cs typeface="Eudoxus Sans" pitchFamily="34" charset="-120"/>
            </a:endParaRPr>
          </a:p>
        </p:txBody>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441112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524000" y="4139150"/>
            <a:ext cx="15392400" cy="1477328"/>
          </a:xfrm>
          <a:prstGeom prst="rect">
            <a:avLst/>
          </a:prstGeom>
        </p:spPr>
        <p:txBody>
          <a:bodyPr wrap="square" lIns="0" tIns="0" rIns="0" bIns="0" rtlCol="0" anchor="t">
            <a:spAutoFit/>
          </a:bodyPr>
          <a:lstStyle/>
          <a:p>
            <a:pPr algn="ctr"/>
            <a:r>
              <a:rPr lang="en-US" sz="9600" dirty="0">
                <a:solidFill>
                  <a:srgbClr val="FEB139"/>
                </a:solidFill>
                <a:latin typeface="Montserrat Extra-Bold"/>
              </a:rPr>
              <a:t>Overview of Form 10BB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69820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Rectangle 4"/>
          <p:cNvSpPr/>
          <p:nvPr/>
        </p:nvSpPr>
        <p:spPr>
          <a:xfrm>
            <a:off x="1600200" y="1794937"/>
            <a:ext cx="7848600" cy="938719"/>
          </a:xfrm>
          <a:prstGeom prst="rect">
            <a:avLst/>
          </a:prstGeom>
        </p:spPr>
        <p:txBody>
          <a:bodyPr wrap="square">
            <a:spAutoFit/>
          </a:bodyPr>
          <a:lstStyle/>
          <a:p>
            <a:pPr defTabSz="761970">
              <a:defRPr/>
            </a:pPr>
            <a:r>
              <a:rPr lang="en-US" sz="5500" b="1" u="sng" dirty="0">
                <a:solidFill>
                  <a:schemeClr val="bg1"/>
                </a:solidFill>
                <a:latin typeface="Montserrat Extra-Bold" panose="020B0604020202020204" charset="0"/>
                <a:ea typeface="p22-mackinac-pro" pitchFamily="34" charset="-122"/>
                <a:cs typeface="p22-mackinac-pro" pitchFamily="34" charset="-120"/>
              </a:rPr>
              <a:t>General Information</a:t>
            </a:r>
          </a:p>
        </p:txBody>
      </p:sp>
      <p:sp>
        <p:nvSpPr>
          <p:cNvPr id="28" name="Shape 2"/>
          <p:cNvSpPr/>
          <p:nvPr/>
        </p:nvSpPr>
        <p:spPr>
          <a:xfrm>
            <a:off x="985757" y="1901939"/>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1</a:t>
            </a:r>
          </a:p>
        </p:txBody>
      </p:sp>
      <p:sp>
        <p:nvSpPr>
          <p:cNvPr id="2" name="Rectangle 1"/>
          <p:cNvSpPr/>
          <p:nvPr/>
        </p:nvSpPr>
        <p:spPr>
          <a:xfrm>
            <a:off x="1230487" y="2965844"/>
            <a:ext cx="15996156" cy="2893100"/>
          </a:xfrm>
          <a:prstGeom prst="rect">
            <a:avLst/>
          </a:prstGeom>
        </p:spPr>
        <p:txBody>
          <a:bodyPr wrap="square">
            <a:spAutoFit/>
          </a:bodyPr>
          <a:lstStyle/>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Total Clauses – 11</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Basic Details (Clause 1 to 6)</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Legal Clause (Clause 7 to 8)</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Management Details (Clause 9)</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Commencement  of Activities (Clause 10)</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Place where books of accounts as per Rule 17AA  and other documents have been maintained (Clause 11)</a:t>
            </a:r>
          </a:p>
        </p:txBody>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644092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Rectangle 4"/>
          <p:cNvSpPr/>
          <p:nvPr/>
        </p:nvSpPr>
        <p:spPr>
          <a:xfrm>
            <a:off x="1600200" y="1697699"/>
            <a:ext cx="12496800" cy="938719"/>
          </a:xfrm>
          <a:prstGeom prst="rect">
            <a:avLst/>
          </a:prstGeom>
        </p:spPr>
        <p:txBody>
          <a:bodyPr wrap="square">
            <a:spAutoFit/>
          </a:bodyPr>
          <a:lstStyle/>
          <a:p>
            <a:pPr defTabSz="761970">
              <a:defRPr/>
            </a:pPr>
            <a:r>
              <a:rPr lang="en-US" sz="5500" b="1" u="sng" dirty="0">
                <a:solidFill>
                  <a:schemeClr val="bg1"/>
                </a:solidFill>
                <a:latin typeface="Montserrat Extra-Bold" panose="020B0604020202020204" charset="0"/>
                <a:ea typeface="p22-mackinac-pro" pitchFamily="34" charset="-122"/>
                <a:cs typeface="p22-mackinac-pro" pitchFamily="34" charset="-120"/>
              </a:rPr>
              <a:t>Computation of Taxable Income</a:t>
            </a:r>
          </a:p>
        </p:txBody>
      </p:sp>
      <p:sp>
        <p:nvSpPr>
          <p:cNvPr id="28" name="Shape 2"/>
          <p:cNvSpPr/>
          <p:nvPr/>
        </p:nvSpPr>
        <p:spPr>
          <a:xfrm>
            <a:off x="985757" y="1901939"/>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2</a:t>
            </a:r>
          </a:p>
        </p:txBody>
      </p:sp>
      <p:sp>
        <p:nvSpPr>
          <p:cNvPr id="2" name="Rectangle 1"/>
          <p:cNvSpPr/>
          <p:nvPr/>
        </p:nvSpPr>
        <p:spPr>
          <a:xfrm>
            <a:off x="1263144" y="2612508"/>
            <a:ext cx="15996156" cy="2893100"/>
          </a:xfrm>
          <a:prstGeom prst="rect">
            <a:avLst/>
          </a:prstGeom>
        </p:spPr>
        <p:txBody>
          <a:bodyPr wrap="square">
            <a:spAutoFit/>
          </a:bodyPr>
          <a:lstStyle/>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Total Clauses – 15</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Voluntary Contributions (Clause 12 to 20)</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Income to be applied (Clause 21 to 22)</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Application of Income (Clause 23) </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Taxable income (Clause 24)</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Income Taxable under Section 115BBI (Clause 25)</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Anonymous Donation chargeable to tax (Clause 26)</a:t>
            </a:r>
          </a:p>
        </p:txBody>
      </p:sp>
      <p:sp>
        <p:nvSpPr>
          <p:cNvPr id="3" name="Rectangle 2"/>
          <p:cNvSpPr/>
          <p:nvPr/>
        </p:nvSpPr>
        <p:spPr>
          <a:xfrm>
            <a:off x="1475217" y="5892926"/>
            <a:ext cx="9828332" cy="361637"/>
          </a:xfrm>
          <a:prstGeom prst="rect">
            <a:avLst/>
          </a:prstGeom>
        </p:spPr>
        <p:txBody>
          <a:bodyPr wrap="none">
            <a:spAutoFit/>
          </a:bodyPr>
          <a:lstStyle/>
          <a:p>
            <a:pPr>
              <a:lnSpc>
                <a:spcPts val="2132"/>
              </a:lnSpc>
              <a:defRPr/>
            </a:pPr>
            <a:r>
              <a:rPr lang="en-US" sz="5500" b="1" u="sng" dirty="0">
                <a:solidFill>
                  <a:schemeClr val="bg1"/>
                </a:solidFill>
                <a:latin typeface="Montserrat Extra-Bold" panose="020B0604020202020204" charset="0"/>
                <a:ea typeface="p22-mackinac-pro" pitchFamily="34" charset="-122"/>
                <a:cs typeface="p22-mackinac-pro" pitchFamily="34" charset="-120"/>
              </a:rPr>
              <a:t>Other Reportable Clauses</a:t>
            </a:r>
          </a:p>
        </p:txBody>
      </p:sp>
      <p:sp>
        <p:nvSpPr>
          <p:cNvPr id="11" name="Shape 2"/>
          <p:cNvSpPr/>
          <p:nvPr/>
        </p:nvSpPr>
        <p:spPr>
          <a:xfrm>
            <a:off x="882943" y="5682018"/>
            <a:ext cx="489460" cy="626535"/>
          </a:xfrm>
          <a:prstGeom prst="roundRect">
            <a:avLst>
              <a:gd name="adj" fmla="val 20004"/>
            </a:avLst>
          </a:prstGeom>
          <a:solidFill>
            <a:srgbClr val="CCEEFF"/>
          </a:solidFill>
          <a:ln w="12621">
            <a:solidFill>
              <a:srgbClr val="99DDFF"/>
            </a:solidFill>
            <a:prstDash val="solid"/>
          </a:ln>
        </p:spPr>
        <p:txBody>
          <a:bodyPr/>
          <a:lstStyle/>
          <a:p>
            <a:pPr defTabSz="761970">
              <a:defRPr/>
            </a:pPr>
            <a:r>
              <a:rPr lang="en-IN" sz="4000" dirty="0">
                <a:solidFill>
                  <a:prstClr val="black"/>
                </a:solidFill>
                <a:latin typeface="Calibri"/>
              </a:rPr>
              <a:t>3</a:t>
            </a:r>
          </a:p>
        </p:txBody>
      </p:sp>
      <p:sp>
        <p:nvSpPr>
          <p:cNvPr id="4" name="Rectangle 3"/>
          <p:cNvSpPr/>
          <p:nvPr/>
        </p:nvSpPr>
        <p:spPr>
          <a:xfrm>
            <a:off x="1219601" y="6573266"/>
            <a:ext cx="14020800" cy="2492990"/>
          </a:xfrm>
          <a:prstGeom prst="rect">
            <a:avLst/>
          </a:prstGeom>
        </p:spPr>
        <p:txBody>
          <a:bodyPr wrap="square">
            <a:spAutoFit/>
          </a:bodyPr>
          <a:lstStyle/>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Total Clauses – 6</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Application of income out of different sources (Clause 27)</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13(3) Persons –Specified Persons (Clause 28-29)</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Specified violation u/s 13(2) –Specific Violations (Clause 30)</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Details of claim of Depreciation where cost of asset is already claimed (Clause 31)</a:t>
            </a:r>
          </a:p>
          <a:p>
            <a:pPr indent="-285750" defTabSz="761970">
              <a:buFont typeface="Arial" pitchFamily="34" charset="0"/>
              <a:buChar char="•"/>
              <a:defRPr/>
            </a:pPr>
            <a:r>
              <a:rPr lang="en-US" sz="2600" dirty="0">
                <a:solidFill>
                  <a:schemeClr val="bg1"/>
                </a:solidFill>
                <a:latin typeface="Montserrat" panose="020B0604020202020204" charset="0"/>
                <a:ea typeface="Eudoxus Sans" pitchFamily="34" charset="-122"/>
                <a:cs typeface="Eudoxus Sans" pitchFamily="34" charset="-120"/>
              </a:rPr>
              <a:t>TDS requirement as per Chapter XVII-B or Chapter XVII-BB (Clause 32)</a:t>
            </a:r>
          </a:p>
        </p:txBody>
      </p:sp>
      <p:sp>
        <p:nvSpPr>
          <p:cNvPr id="12"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16</a:t>
            </a:fld>
            <a:endParaRPr lang="en-US"/>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613620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5" name="Horizontal Scroll 14"/>
          <p:cNvSpPr/>
          <p:nvPr/>
        </p:nvSpPr>
        <p:spPr>
          <a:xfrm>
            <a:off x="3733800" y="1790700"/>
            <a:ext cx="10287000" cy="5486400"/>
          </a:xfrm>
          <a:prstGeom prst="horizontalScroll">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500" b="1" dirty="0">
                <a:solidFill>
                  <a:schemeClr val="tx1"/>
                </a:solidFill>
                <a:latin typeface="Montserrat Extra-Bold" panose="020B0604020202020204" charset="0"/>
              </a:rPr>
              <a:t>Clause to Clause Discussion: Specific to Critical Clauses </a:t>
            </a:r>
            <a:endParaRPr lang="en-IN" sz="5500" b="1" dirty="0">
              <a:solidFill>
                <a:schemeClr val="tx1"/>
              </a:solidFill>
              <a:latin typeface="Montserrat Extra-Bold" panose="020B0604020202020204" charset="0"/>
            </a:endParaRPr>
          </a:p>
        </p:txBody>
      </p:sp>
      <p:sp>
        <p:nvSpPr>
          <p:cNvPr id="3"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17</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3050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Horizontal Scroll 2"/>
          <p:cNvSpPr/>
          <p:nvPr/>
        </p:nvSpPr>
        <p:spPr>
          <a:xfrm>
            <a:off x="4998046" y="2743200"/>
            <a:ext cx="8763000" cy="4800600"/>
          </a:xfrm>
          <a:prstGeom prst="horizontalScroll">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500" b="1" dirty="0">
                <a:solidFill>
                  <a:schemeClr val="tx1"/>
                </a:solidFill>
                <a:latin typeface="Montserrat Extra-Bold" panose="020B0604020202020204" charset="0"/>
              </a:rPr>
              <a:t>COMMON CLAUSES</a:t>
            </a:r>
            <a:endParaRPr lang="en-IN" sz="5500" b="1" dirty="0">
              <a:solidFill>
                <a:schemeClr val="tx1"/>
              </a:solidFill>
              <a:latin typeface="Montserrat Extra-Bold" panose="020B0604020202020204" charset="0"/>
            </a:endParaRPr>
          </a:p>
        </p:txBody>
      </p:sp>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18</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98838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11" name="Picture 2"/>
          <p:cNvPicPr>
            <a:picLocks noChangeAspect="1" noChangeArrowheads="1"/>
          </p:cNvPicPr>
          <p:nvPr/>
        </p:nvPicPr>
        <p:blipFill rotWithShape="1">
          <a:blip r:embed="rId6"/>
          <a:srcRect l="5611" t="62475" b="18762"/>
          <a:stretch/>
        </p:blipFill>
        <p:spPr bwMode="auto">
          <a:xfrm>
            <a:off x="1397810" y="1747306"/>
            <a:ext cx="15750003" cy="908843"/>
          </a:xfrm>
          <a:prstGeom prst="rect">
            <a:avLst/>
          </a:prstGeom>
          <a:noFill/>
          <a:ln w="9525">
            <a:solidFill>
              <a:schemeClr val="tx1"/>
            </a:solidFill>
            <a:miter lim="800000"/>
            <a:headEnd/>
            <a:tailEnd/>
          </a:ln>
          <a:effectLst/>
        </p:spPr>
      </p:pic>
      <p:pic>
        <p:nvPicPr>
          <p:cNvPr id="12" name="Picture 11"/>
          <p:cNvPicPr>
            <a:picLocks noChangeAspect="1"/>
          </p:cNvPicPr>
          <p:nvPr/>
        </p:nvPicPr>
        <p:blipFill>
          <a:blip r:embed="rId7"/>
          <a:stretch>
            <a:fillRect/>
          </a:stretch>
        </p:blipFill>
        <p:spPr>
          <a:xfrm>
            <a:off x="1382570" y="3988423"/>
            <a:ext cx="15750003" cy="1372026"/>
          </a:xfrm>
          <a:prstGeom prst="rect">
            <a:avLst/>
          </a:prstGeom>
          <a:ln>
            <a:solidFill>
              <a:schemeClr val="tx1"/>
            </a:solidFill>
          </a:ln>
        </p:spPr>
      </p:pic>
      <p:sp>
        <p:nvSpPr>
          <p:cNvPr id="4" name="Rectangle 3"/>
          <p:cNvSpPr/>
          <p:nvPr/>
        </p:nvSpPr>
        <p:spPr>
          <a:xfrm>
            <a:off x="901308" y="5538453"/>
            <a:ext cx="16357992" cy="1384995"/>
          </a:xfrm>
          <a:prstGeom prst="rect">
            <a:avLst/>
          </a:prstGeom>
        </p:spPr>
        <p:txBody>
          <a:bodyPr wrap="square">
            <a:spAutoFit/>
          </a:bodyPr>
          <a:lstStyle/>
          <a:p>
            <a:pPr marL="285739" indent="-285739" algn="just">
              <a:buFont typeface="Wingdings" panose="05000000000000000000" pitchFamily="2" charset="2"/>
              <a:buChar char="q"/>
            </a:pPr>
            <a:r>
              <a:rPr lang="en-US" sz="2800" dirty="0">
                <a:solidFill>
                  <a:schemeClr val="bg1"/>
                </a:solidFill>
                <a:latin typeface="Montserrat" panose="020B0604020202020204" charset="0"/>
              </a:rPr>
              <a:t>Here the problem emerges that </a:t>
            </a:r>
            <a:r>
              <a:rPr lang="en-US" sz="2800" b="1" dirty="0">
                <a:solidFill>
                  <a:schemeClr val="bg1"/>
                </a:solidFill>
                <a:latin typeface="Montserrat" panose="020B0604020202020204" charset="0"/>
              </a:rPr>
              <a:t>if </a:t>
            </a:r>
            <a:r>
              <a:rPr lang="en-US" sz="2800" b="1" dirty="0" err="1">
                <a:solidFill>
                  <a:schemeClr val="bg1"/>
                </a:solidFill>
                <a:latin typeface="Montserrat" panose="020B0604020202020204" charset="0"/>
              </a:rPr>
              <a:t>assessee</a:t>
            </a:r>
            <a:r>
              <a:rPr lang="en-US" sz="2800" b="1" dirty="0">
                <a:solidFill>
                  <a:schemeClr val="bg1"/>
                </a:solidFill>
                <a:latin typeface="Montserrat" panose="020B0604020202020204" charset="0"/>
              </a:rPr>
              <a:t> has not submitted any intimation </a:t>
            </a:r>
            <a:r>
              <a:rPr lang="en-US" sz="2800" dirty="0">
                <a:solidFill>
                  <a:schemeClr val="bg1"/>
                </a:solidFill>
                <a:latin typeface="Montserrat" panose="020B0604020202020204" charset="0"/>
              </a:rPr>
              <a:t>to the jurisdictional assessing officer, then whether we should report the other addresses if any of the books of account are kept at that place?</a:t>
            </a:r>
          </a:p>
        </p:txBody>
      </p:sp>
      <p:sp>
        <p:nvSpPr>
          <p:cNvPr id="16" name="Down Arrow 15"/>
          <p:cNvSpPr/>
          <p:nvPr/>
        </p:nvSpPr>
        <p:spPr>
          <a:xfrm>
            <a:off x="8776309" y="6879666"/>
            <a:ext cx="481263" cy="641685"/>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5" name="Rectangle 4"/>
          <p:cNvSpPr/>
          <p:nvPr/>
        </p:nvSpPr>
        <p:spPr>
          <a:xfrm>
            <a:off x="901308" y="7505694"/>
            <a:ext cx="16548492" cy="1815882"/>
          </a:xfrm>
          <a:prstGeom prst="rect">
            <a:avLst/>
          </a:prstGeom>
        </p:spPr>
        <p:txBody>
          <a:bodyPr wrap="square">
            <a:spAutoFit/>
          </a:bodyPr>
          <a:lstStyle/>
          <a:p>
            <a:pPr marL="293676" algn="just"/>
            <a:r>
              <a:rPr lang="en-US" sz="2800" dirty="0">
                <a:solidFill>
                  <a:schemeClr val="bg1"/>
                </a:solidFill>
                <a:latin typeface="Montserrat" panose="020B0604020202020204" charset="0"/>
              </a:rPr>
              <a:t>Auditor shall give qualification in the observation/qualification paragraph of Audit Report.</a:t>
            </a:r>
          </a:p>
          <a:p>
            <a:pPr marL="285739" indent="-285739" algn="just">
              <a:buFont typeface="Wingdings" panose="05000000000000000000" pitchFamily="2" charset="2"/>
              <a:buChar char="q"/>
            </a:pPr>
            <a:r>
              <a:rPr lang="en-US" sz="2800" dirty="0">
                <a:solidFill>
                  <a:schemeClr val="bg1"/>
                </a:solidFill>
                <a:latin typeface="Montserrat" panose="020B0604020202020204" charset="0"/>
              </a:rPr>
              <a:t>Since department has already notified through notification dated 10th Aug 2022, to intimate the addresses of other places where books of accounts are kept, now it is certifying from auditor whether such addresses were intimated to assessing officer.</a:t>
            </a:r>
          </a:p>
        </p:txBody>
      </p:sp>
      <p:sp>
        <p:nvSpPr>
          <p:cNvPr id="15"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pic>
        <p:nvPicPr>
          <p:cNvPr id="13" name="Picture 12"/>
          <p:cNvPicPr/>
          <p:nvPr/>
        </p:nvPicPr>
        <p:blipFill rotWithShape="1">
          <a:blip r:embed="rId6"/>
          <a:srcRect t="82289"/>
          <a:stretch/>
        </p:blipFill>
        <p:spPr bwMode="auto">
          <a:xfrm>
            <a:off x="472440" y="2686854"/>
            <a:ext cx="16675373" cy="1104607"/>
          </a:xfrm>
          <a:prstGeom prst="rect">
            <a:avLst/>
          </a:prstGeom>
          <a:noFill/>
          <a:ln w="9525" cap="flat" cmpd="sng" algn="ctr">
            <a:solidFill>
              <a:sysClr val="windowText" lastClr="000000"/>
            </a:solidFill>
            <a:prstDash val="solid"/>
            <a:miter lim="800000"/>
            <a:headEnd type="none" w="med" len="med"/>
            <a:tailEnd type="none" w="med" len="med"/>
          </a:ln>
          <a:effectLst/>
          <a:extLst>
            <a:ext uri="{53640926-AAD7-44D8-BBD7-CCE9431645EC}">
              <a14:shadowObscured xmlns:a14="http://schemas.microsoft.com/office/drawing/2010/main"/>
            </a:ext>
          </a:extLst>
        </p:spPr>
      </p:pic>
      <p:sp>
        <p:nvSpPr>
          <p:cNvPr id="17" name="TextBox 9"/>
          <p:cNvSpPr txBox="1"/>
          <p:nvPr/>
        </p:nvSpPr>
        <p:spPr>
          <a:xfrm>
            <a:off x="615444" y="40276"/>
            <a:ext cx="160020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8"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5415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1"/>
          <p:cNvSpPr txBox="1"/>
          <p:nvPr/>
        </p:nvSpPr>
        <p:spPr>
          <a:xfrm>
            <a:off x="914400" y="3308154"/>
            <a:ext cx="16323129" cy="2677656"/>
          </a:xfrm>
          <a:prstGeom prst="rect">
            <a:avLst/>
          </a:prstGeom>
          <a:noFill/>
        </p:spPr>
        <p:txBody>
          <a:bodyPr wrap="square" rtlCol="0">
            <a:spAutoFit/>
          </a:bodyPr>
          <a:lstStyle/>
          <a:p>
            <a:pPr marL="285739" indent="-285739" algn="just">
              <a:buFont typeface="Wingdings" panose="05000000000000000000" pitchFamily="2" charset="2"/>
              <a:buChar char="q"/>
            </a:pPr>
            <a:r>
              <a:rPr lang="en-US" sz="2800" dirty="0">
                <a:solidFill>
                  <a:schemeClr val="bg1"/>
                </a:solidFill>
                <a:latin typeface="Montserrat" panose="020B0604020202020204" charset="0"/>
              </a:rPr>
              <a:t>Clause 34/18 of Form No. 10B/10BB respectively.</a:t>
            </a:r>
          </a:p>
          <a:p>
            <a:pPr algn="just"/>
            <a:endParaRPr lang="en-US" sz="2800" dirty="0">
              <a:solidFill>
                <a:schemeClr val="bg1"/>
              </a:solidFill>
              <a:latin typeface="Montserrat" panose="020B0604020202020204" charset="0"/>
            </a:endParaRPr>
          </a:p>
          <a:p>
            <a:pPr marL="285739" indent="-285739" algn="just">
              <a:buFont typeface="Wingdings" panose="05000000000000000000" pitchFamily="2" charset="2"/>
              <a:buChar char="q"/>
            </a:pPr>
            <a:r>
              <a:rPr lang="en-US" sz="2800" dirty="0">
                <a:solidFill>
                  <a:schemeClr val="bg1"/>
                </a:solidFill>
                <a:latin typeface="Montserrat" panose="020B0604020202020204" charset="0"/>
              </a:rPr>
              <a:t>“Anonymous donation” means any voluntary contribution referred to in section 2(24)(</a:t>
            </a:r>
            <a:r>
              <a:rPr lang="en-US" sz="2800" dirty="0" err="1">
                <a:solidFill>
                  <a:schemeClr val="bg1"/>
                </a:solidFill>
                <a:latin typeface="Montserrat" panose="020B0604020202020204" charset="0"/>
              </a:rPr>
              <a:t>iia</a:t>
            </a:r>
            <a:r>
              <a:rPr lang="en-US" sz="2800" dirty="0">
                <a:solidFill>
                  <a:schemeClr val="bg1"/>
                </a:solidFill>
                <a:latin typeface="Montserrat" panose="020B0604020202020204" charset="0"/>
              </a:rPr>
              <a:t>), where a person receiving such contribution does not maintain a record of the identity indicating the name and address of the person making such contribution and such other particulars as may be prescribed.</a:t>
            </a:r>
          </a:p>
        </p:txBody>
      </p:sp>
      <p:pic>
        <p:nvPicPr>
          <p:cNvPr id="11" name="Picture 3"/>
          <p:cNvPicPr>
            <a:picLocks noChangeAspect="1" noChangeArrowheads="1"/>
          </p:cNvPicPr>
          <p:nvPr/>
        </p:nvPicPr>
        <p:blipFill>
          <a:blip r:embed="rId6"/>
          <a:srcRect/>
          <a:stretch>
            <a:fillRect/>
          </a:stretch>
        </p:blipFill>
        <p:spPr bwMode="auto">
          <a:xfrm>
            <a:off x="928228" y="2032987"/>
            <a:ext cx="15240000" cy="723283"/>
          </a:xfrm>
          <a:prstGeom prst="rect">
            <a:avLst/>
          </a:prstGeom>
          <a:noFill/>
          <a:ln w="9525">
            <a:noFill/>
            <a:miter lim="800000"/>
            <a:headEnd/>
            <a:tailEnd/>
          </a:ln>
          <a:effec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2200" y="6438900"/>
            <a:ext cx="4752056" cy="1955132"/>
          </a:xfrm>
          <a:prstGeom prst="rect">
            <a:avLst/>
          </a:prstGeom>
        </p:spPr>
      </p:pic>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
        <p:nvSpPr>
          <p:cNvPr id="13" name="TextBox 9"/>
          <p:cNvSpPr txBox="1"/>
          <p:nvPr/>
        </p:nvSpPr>
        <p:spPr>
          <a:xfrm>
            <a:off x="592009" y="102573"/>
            <a:ext cx="160020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7"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06541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10" name="Picture 2"/>
          <p:cNvPicPr>
            <a:picLocks noChangeAspect="1" noChangeArrowheads="1"/>
          </p:cNvPicPr>
          <p:nvPr/>
        </p:nvPicPr>
        <p:blipFill>
          <a:blip r:embed="rId6"/>
          <a:srcRect/>
          <a:stretch>
            <a:fillRect/>
          </a:stretch>
        </p:blipFill>
        <p:spPr bwMode="auto">
          <a:xfrm>
            <a:off x="990600" y="1481104"/>
            <a:ext cx="15626844" cy="6481796"/>
          </a:xfrm>
          <a:prstGeom prst="rect">
            <a:avLst/>
          </a:prstGeom>
          <a:noFill/>
          <a:ln w="9525">
            <a:noFill/>
            <a:miter lim="800000"/>
            <a:headEnd/>
            <a:tailEnd/>
          </a:ln>
          <a:effectLst/>
        </p:spPr>
      </p:pic>
      <p:sp>
        <p:nvSpPr>
          <p:cNvPr id="16" name="TextBox 15"/>
          <p:cNvSpPr txBox="1"/>
          <p:nvPr/>
        </p:nvSpPr>
        <p:spPr>
          <a:xfrm rot="10800000" flipV="1">
            <a:off x="979714" y="8208978"/>
            <a:ext cx="16279586" cy="1738938"/>
          </a:xfrm>
          <a:prstGeom prst="rect">
            <a:avLst/>
          </a:prstGeom>
          <a:noFill/>
        </p:spPr>
        <p:txBody>
          <a:bodyPr wrap="square" rtlCol="0">
            <a:spAutoFit/>
          </a:bodyPr>
          <a:lstStyle/>
          <a:p>
            <a:pPr algn="just"/>
            <a:r>
              <a:rPr lang="en-US" sz="2400" dirty="0">
                <a:solidFill>
                  <a:schemeClr val="bg1"/>
                </a:solidFill>
                <a:latin typeface="Montserrat" panose="020B0604020202020204" charset="0"/>
              </a:rPr>
              <a:t>Clause 41 &amp; 42/28 &amp; 29 of Form 10B/10BB respectively.</a:t>
            </a:r>
          </a:p>
          <a:p>
            <a:pPr algn="just"/>
            <a:endParaRPr lang="en-US" sz="100" dirty="0">
              <a:latin typeface="Montserrat" panose="020B0604020202020204" charset="0"/>
            </a:endParaRPr>
          </a:p>
          <a:p>
            <a:pPr marL="238115" indent="-238115" algn="just">
              <a:buFont typeface="Wingdings" panose="05000000000000000000" pitchFamily="2" charset="2"/>
              <a:buChar char="q"/>
            </a:pPr>
            <a:r>
              <a:rPr lang="en-US" sz="2600" dirty="0">
                <a:solidFill>
                  <a:schemeClr val="bg1"/>
                </a:solidFill>
                <a:latin typeface="Montserrat" panose="020B0604020202020204" charset="0"/>
              </a:rPr>
              <a:t>For Clause 28/41, in case of trusts have </a:t>
            </a:r>
            <a:r>
              <a:rPr lang="en-US" sz="2600" b="1" dirty="0">
                <a:solidFill>
                  <a:schemeClr val="bg1"/>
                </a:solidFill>
                <a:latin typeface="Montserrat" panose="020B0604020202020204" charset="0"/>
              </a:rPr>
              <a:t>large number of trustees</a:t>
            </a:r>
            <a:r>
              <a:rPr lang="en-US" sz="2600" dirty="0">
                <a:solidFill>
                  <a:schemeClr val="bg1"/>
                </a:solidFill>
                <a:latin typeface="Montserrat" panose="020B0604020202020204" charset="0"/>
              </a:rPr>
              <a:t>, it is highly problematic to fill details of each members of trustees, which can be filled by using the offline utility (via software).</a:t>
            </a:r>
          </a:p>
          <a:p>
            <a:pPr algn="just"/>
            <a:endParaRPr lang="en-US" sz="1500" dirty="0">
              <a:latin typeface="Montserrat" panose="020B0604020202020204" charset="0"/>
            </a:endParaRPr>
          </a:p>
          <a:p>
            <a:pPr marL="238115" indent="-238115" algn="just">
              <a:buFont typeface="Wingdings" panose="05000000000000000000" pitchFamily="2" charset="2"/>
              <a:buChar char="q"/>
            </a:pPr>
            <a:endParaRPr lang="en-US" sz="1500" dirty="0">
              <a:latin typeface="Montserrat" panose="020B0604020202020204" charset="0"/>
            </a:endParaRPr>
          </a:p>
        </p:txBody>
      </p:sp>
      <p:sp>
        <p:nvSpPr>
          <p:cNvPr id="11" name="TextBox 13"/>
          <p:cNvSpPr txBox="1"/>
          <p:nvPr/>
        </p:nvSpPr>
        <p:spPr>
          <a:xfrm>
            <a:off x="457200" y="9731785"/>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
        <p:nvSpPr>
          <p:cNvPr id="12" name="TextBox 9"/>
          <p:cNvSpPr txBox="1"/>
          <p:nvPr/>
        </p:nvSpPr>
        <p:spPr>
          <a:xfrm>
            <a:off x="589318" y="-41368"/>
            <a:ext cx="160020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751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Rectangle 2"/>
          <p:cNvSpPr/>
          <p:nvPr/>
        </p:nvSpPr>
        <p:spPr>
          <a:xfrm>
            <a:off x="794744" y="4092484"/>
            <a:ext cx="16230600" cy="2677656"/>
          </a:xfrm>
          <a:prstGeom prst="rect">
            <a:avLst/>
          </a:prstGeom>
        </p:spPr>
        <p:txBody>
          <a:bodyPr wrap="square">
            <a:spAutoFit/>
          </a:bodyPr>
          <a:lstStyle/>
          <a:p>
            <a:pPr algn="just"/>
            <a:r>
              <a:rPr lang="en-US" sz="2400" dirty="0">
                <a:solidFill>
                  <a:schemeClr val="bg1"/>
                </a:solidFill>
                <a:latin typeface="Montserrat" panose="020B0604020202020204" charset="0"/>
              </a:rPr>
              <a:t>Clause 49/32 of Form No. 10B/10BB respectively.</a:t>
            </a:r>
          </a:p>
          <a:p>
            <a:pPr algn="just"/>
            <a:endParaRPr lang="en-US" sz="2400" dirty="0">
              <a:solidFill>
                <a:schemeClr val="bg1"/>
              </a:solidFill>
              <a:latin typeface="Montserrat" panose="020B0604020202020204" charset="0"/>
            </a:endParaRPr>
          </a:p>
          <a:p>
            <a:pPr algn="just"/>
            <a:r>
              <a:rPr lang="en-US" sz="2400" dirty="0">
                <a:solidFill>
                  <a:schemeClr val="bg1"/>
                </a:solidFill>
                <a:latin typeface="Montserrat" panose="020B0604020202020204" charset="0"/>
              </a:rPr>
              <a:t>This Clause is similar to the details required to be furnished in tax audit reports (3CA/3CB-3CD) where following details are required to be reported:-</a:t>
            </a:r>
          </a:p>
          <a:p>
            <a:pPr marL="285739" indent="-285739" algn="just">
              <a:buAutoNum type="arabicPeriod"/>
            </a:pPr>
            <a:r>
              <a:rPr lang="en-US" sz="2400" dirty="0">
                <a:solidFill>
                  <a:schemeClr val="bg1"/>
                </a:solidFill>
                <a:latin typeface="Montserrat" panose="020B0604020202020204" charset="0"/>
              </a:rPr>
              <a:t> TDS required to be deducted under various sections &amp; tax deducted</a:t>
            </a:r>
          </a:p>
          <a:p>
            <a:pPr marL="285739" indent="-285739" algn="just">
              <a:buAutoNum type="arabicPeriod"/>
            </a:pPr>
            <a:r>
              <a:rPr lang="en-US" sz="2400" dirty="0">
                <a:solidFill>
                  <a:schemeClr val="bg1"/>
                </a:solidFill>
                <a:latin typeface="Montserrat" panose="020B0604020202020204" charset="0"/>
              </a:rPr>
              <a:t> Details of forms furnished w.r.t tax deducted (24Q/26Q/27Q)</a:t>
            </a:r>
          </a:p>
          <a:p>
            <a:pPr marL="285739" indent="-285739" algn="just">
              <a:buAutoNum type="arabicPeriod"/>
            </a:pPr>
            <a:r>
              <a:rPr lang="en-US" sz="2400" dirty="0">
                <a:solidFill>
                  <a:schemeClr val="bg1"/>
                </a:solidFill>
                <a:latin typeface="Montserrat" panose="020B0604020202020204" charset="0"/>
              </a:rPr>
              <a:t> Amount of Interest payable u/s 201(1A) &amp; interest paid</a:t>
            </a:r>
          </a:p>
        </p:txBody>
      </p:sp>
      <p:pic>
        <p:nvPicPr>
          <p:cNvPr id="10" name="Picture 2"/>
          <p:cNvPicPr>
            <a:picLocks noChangeAspect="1" noChangeArrowheads="1"/>
          </p:cNvPicPr>
          <p:nvPr/>
        </p:nvPicPr>
        <p:blipFill>
          <a:blip r:embed="rId6"/>
          <a:srcRect/>
          <a:stretch>
            <a:fillRect/>
          </a:stretch>
        </p:blipFill>
        <p:spPr bwMode="auto">
          <a:xfrm>
            <a:off x="418762" y="2171659"/>
            <a:ext cx="17031038" cy="1719372"/>
          </a:xfrm>
          <a:prstGeom prst="rect">
            <a:avLst/>
          </a:prstGeom>
          <a:noFill/>
          <a:ln w="9525">
            <a:noFill/>
            <a:miter lim="800000"/>
            <a:headEnd/>
            <a:tailEnd/>
          </a:ln>
          <a:effectLst/>
        </p:spPr>
      </p:pic>
      <p:sp>
        <p:nvSpPr>
          <p:cNvPr id="11"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
        <p:nvSpPr>
          <p:cNvPr id="12" name="TextBox 9"/>
          <p:cNvSpPr txBox="1"/>
          <p:nvPr/>
        </p:nvSpPr>
        <p:spPr>
          <a:xfrm>
            <a:off x="600204" y="40276"/>
            <a:ext cx="160020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65599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 name="Rectangle 1"/>
          <p:cNvSpPr/>
          <p:nvPr/>
        </p:nvSpPr>
        <p:spPr>
          <a:xfrm>
            <a:off x="685800" y="2857500"/>
            <a:ext cx="9144000" cy="3970318"/>
          </a:xfrm>
          <a:prstGeom prst="rect">
            <a:avLst/>
          </a:prstGeom>
        </p:spPr>
        <p:txBody>
          <a:bodyPr>
            <a:spAutoFit/>
          </a:bodyPr>
          <a:lstStyle/>
          <a:p>
            <a:r>
              <a:rPr lang="en-IN" sz="3600" u="sng" dirty="0">
                <a:solidFill>
                  <a:schemeClr val="bg1"/>
                </a:solidFill>
                <a:effectLst>
                  <a:outerShdw blurRad="38100" dist="38100" dir="2700000" algn="tl">
                    <a:srgbClr val="000000">
                      <a:alpha val="43137"/>
                    </a:srgbClr>
                  </a:outerShdw>
                </a:effectLst>
                <a:latin typeface="Montserrat" panose="020B0604020202020204" charset="0"/>
              </a:rPr>
              <a:t>There shall be no difference in the information required to be filled in ITR-7 in comparison to reporting in Audit report.</a:t>
            </a:r>
          </a:p>
          <a:p>
            <a:endParaRPr lang="en-IN" sz="3600" u="sng" dirty="0">
              <a:solidFill>
                <a:schemeClr val="bg1"/>
              </a:solidFill>
              <a:effectLst>
                <a:outerShdw blurRad="38100" dist="38100" dir="2700000" algn="tl">
                  <a:srgbClr val="000000">
                    <a:alpha val="43137"/>
                  </a:srgbClr>
                </a:outerShdw>
              </a:effectLst>
              <a:latin typeface="Montserrat" panose="020B0604020202020204" charset="0"/>
            </a:endParaRPr>
          </a:p>
          <a:p>
            <a:r>
              <a:rPr lang="en-IN" sz="3600" u="sng" dirty="0">
                <a:solidFill>
                  <a:schemeClr val="bg1"/>
                </a:solidFill>
                <a:effectLst>
                  <a:outerShdw blurRad="38100" dist="38100" dir="2700000" algn="tl">
                    <a:srgbClr val="000000">
                      <a:alpha val="43137"/>
                    </a:srgbClr>
                  </a:outerShdw>
                </a:effectLst>
                <a:latin typeface="Montserrat" panose="020B0604020202020204" charset="0"/>
              </a:rPr>
              <a:t>This Audit Report will definitely make the practitioner expertise in Trust Law!!</a:t>
            </a:r>
          </a:p>
        </p:txBody>
      </p:sp>
      <p:pic>
        <p:nvPicPr>
          <p:cNvPr id="16"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6881" y="1823150"/>
            <a:ext cx="6550648" cy="230120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5110" y="4272626"/>
            <a:ext cx="6550648" cy="230120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4224" y="6722102"/>
            <a:ext cx="6550648" cy="23012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
        <p:nvSpPr>
          <p:cNvPr id="12" name="TextBox 9"/>
          <p:cNvSpPr txBox="1"/>
          <p:nvPr/>
        </p:nvSpPr>
        <p:spPr>
          <a:xfrm>
            <a:off x="600204" y="40276"/>
            <a:ext cx="160020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47896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Horizontal Scroll 14"/>
          <p:cNvSpPr/>
          <p:nvPr/>
        </p:nvSpPr>
        <p:spPr>
          <a:xfrm>
            <a:off x="3733800" y="1682557"/>
            <a:ext cx="8763000" cy="4724400"/>
          </a:xfrm>
          <a:prstGeom prst="horizontalScroll">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500" b="1" dirty="0">
                <a:solidFill>
                  <a:schemeClr val="tx1"/>
                </a:solidFill>
                <a:latin typeface="Montserrat Extra-Bold" panose="020B0604020202020204" charset="0"/>
              </a:rPr>
              <a:t>Detailed Clauses in Form 10B</a:t>
            </a:r>
            <a:endParaRPr lang="en-IN" sz="5500" b="1" dirty="0">
              <a:solidFill>
                <a:schemeClr val="tx1"/>
              </a:solidFill>
              <a:latin typeface="Montserrat Extra-Bold" panose="020B0604020202020204" charset="0"/>
            </a:endParaRPr>
          </a:p>
        </p:txBody>
      </p:sp>
      <p:sp>
        <p:nvSpPr>
          <p:cNvPr id="3" name="Rectangle 2"/>
          <p:cNvSpPr/>
          <p:nvPr/>
        </p:nvSpPr>
        <p:spPr>
          <a:xfrm>
            <a:off x="1143000" y="6842191"/>
            <a:ext cx="14401799" cy="1200329"/>
          </a:xfrm>
          <a:prstGeom prst="rect">
            <a:avLst/>
          </a:prstGeom>
        </p:spPr>
        <p:txBody>
          <a:bodyPr wrap="square">
            <a:spAutoFit/>
          </a:bodyPr>
          <a:lstStyle/>
          <a:p>
            <a:pPr algn="ctr"/>
            <a:r>
              <a:rPr lang="en-IN" sz="3600" b="1" dirty="0">
                <a:solidFill>
                  <a:schemeClr val="bg1"/>
                </a:solidFill>
                <a:latin typeface="Montserrat Extra-Bold" panose="020B0604020202020204" charset="0"/>
              </a:rPr>
              <a:t>Part of clause indicated in </a:t>
            </a:r>
            <a:r>
              <a:rPr lang="en-IN" sz="3600" b="1" dirty="0">
                <a:solidFill>
                  <a:srgbClr val="C00000"/>
                </a:solidFill>
                <a:latin typeface="Montserrat Extra-Bold" panose="020B0604020202020204" charset="0"/>
              </a:rPr>
              <a:t>RED BOX </a:t>
            </a:r>
            <a:r>
              <a:rPr lang="en-IN" sz="3600" b="1" dirty="0">
                <a:solidFill>
                  <a:schemeClr val="bg1"/>
                </a:solidFill>
                <a:latin typeface="Montserrat Extra-Bold" panose="020B0604020202020204" charset="0"/>
              </a:rPr>
              <a:t>are common in both FORMS </a:t>
            </a:r>
          </a:p>
        </p:txBody>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119943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688215" y="557774"/>
            <a:ext cx="15929229" cy="1384995"/>
          </a:xfrm>
          <a:prstGeom prst="rect">
            <a:avLst/>
          </a:prstGeom>
        </p:spPr>
        <p:txBody>
          <a:bodyPr wrap="square" lIns="0" tIns="0" rIns="0" bIns="0" rtlCol="0" anchor="t">
            <a:spAutoFit/>
          </a:bodyPr>
          <a:lstStyle/>
          <a:p>
            <a:pPr algn="ctr">
              <a:lnSpc>
                <a:spcPts val="3645"/>
              </a:lnSpc>
            </a:pPr>
            <a:r>
              <a:rPr lang="en-US" sz="5500" b="1" dirty="0">
                <a:solidFill>
                  <a:srgbClr val="FEB139"/>
                </a:solidFill>
                <a:latin typeface="Montserrat Extra-Bold" panose="020B0604020202020204" charset="0"/>
              </a:rPr>
              <a:t>Clause to Clause Discussion of 10B &amp; 10BB</a:t>
            </a:r>
          </a:p>
          <a:p>
            <a:pPr algn="ctr">
              <a:lnSpc>
                <a:spcPts val="3645"/>
              </a:lnSpc>
            </a:pPr>
            <a:endParaRPr lang="en-US" sz="5500" b="1" dirty="0">
              <a:solidFill>
                <a:srgbClr val="FEB139"/>
              </a:solidFill>
              <a:latin typeface="Montserrat Extra-Bold" panose="020B0604020202020204" charset="0"/>
            </a:endParaRPr>
          </a:p>
          <a:p>
            <a:pPr algn="ctr">
              <a:lnSpc>
                <a:spcPts val="3645"/>
              </a:lnSpc>
            </a:pPr>
            <a:r>
              <a:rPr lang="en-US" sz="5500" b="1" dirty="0">
                <a:solidFill>
                  <a:srgbClr val="FEB139"/>
                </a:solidFill>
                <a:latin typeface="Montserrat Extra-Bold" panose="020B0604020202020204" charset="0"/>
              </a:rPr>
              <a:t>Which are more detailed in 10B </a:t>
            </a:r>
          </a:p>
        </p:txBody>
      </p:sp>
      <p:pic>
        <p:nvPicPr>
          <p:cNvPr id="11" name="Picture 10"/>
          <p:cNvPicPr>
            <a:picLocks noChangeAspect="1"/>
          </p:cNvPicPr>
          <p:nvPr/>
        </p:nvPicPr>
        <p:blipFill>
          <a:blip r:embed="rId6"/>
          <a:stretch>
            <a:fillRect/>
          </a:stretch>
        </p:blipFill>
        <p:spPr>
          <a:xfrm>
            <a:off x="794744" y="2334792"/>
            <a:ext cx="16464556" cy="3616557"/>
          </a:xfrm>
          <a:prstGeom prst="rect">
            <a:avLst/>
          </a:prstGeom>
        </p:spPr>
      </p:pic>
      <p:sp>
        <p:nvSpPr>
          <p:cNvPr id="2" name="Rectangle 1"/>
          <p:cNvSpPr/>
          <p:nvPr/>
        </p:nvSpPr>
        <p:spPr>
          <a:xfrm>
            <a:off x="922253" y="6310422"/>
            <a:ext cx="7859844" cy="523220"/>
          </a:xfrm>
          <a:prstGeom prst="rect">
            <a:avLst/>
          </a:prstGeom>
        </p:spPr>
        <p:txBody>
          <a:bodyPr wrap="none">
            <a:spAutoFit/>
          </a:bodyPr>
          <a:lstStyle/>
          <a:p>
            <a:pPr algn="just"/>
            <a:r>
              <a:rPr lang="en-US" sz="2800" dirty="0">
                <a:solidFill>
                  <a:schemeClr val="bg1"/>
                </a:solidFill>
                <a:latin typeface="Montserrat" panose="020B0604020202020204" charset="0"/>
              </a:rPr>
              <a:t>Clause 13/10 of Form 10B/10BB respectively</a:t>
            </a:r>
            <a:r>
              <a:rPr lang="en-US" dirty="0">
                <a:latin typeface="Montserrat" panose="020B0604020202020204" charset="0"/>
              </a:rPr>
              <a:t>.</a:t>
            </a:r>
          </a:p>
        </p:txBody>
      </p:sp>
      <p:graphicFrame>
        <p:nvGraphicFramePr>
          <p:cNvPr id="12" name="Diagram 11"/>
          <p:cNvGraphicFramePr/>
          <p:nvPr>
            <p:extLst>
              <p:ext uri="{D42A27DB-BD31-4B8C-83A1-F6EECF244321}">
                <p14:modId xmlns:p14="http://schemas.microsoft.com/office/powerpoint/2010/main" val="355766313"/>
              </p:ext>
            </p:extLst>
          </p:nvPr>
        </p:nvGraphicFramePr>
        <p:xfrm>
          <a:off x="8225146" y="6476115"/>
          <a:ext cx="8422778" cy="29737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Rectangle 14"/>
          <p:cNvSpPr/>
          <p:nvPr/>
        </p:nvSpPr>
        <p:spPr>
          <a:xfrm>
            <a:off x="2563242" y="2334792"/>
            <a:ext cx="14696058" cy="16175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00">
              <a:ln w="254000">
                <a:solidFill>
                  <a:schemeClr val="tx1"/>
                </a:solidFill>
              </a:ln>
            </a:endParaRPr>
          </a:p>
        </p:txBody>
      </p:sp>
      <p:sp>
        <p:nvSpPr>
          <p:cNvPr id="1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34408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457200" y="261545"/>
            <a:ext cx="15964705"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Common Clauses</a:t>
            </a:r>
          </a:p>
        </p:txBody>
      </p:sp>
      <p:sp>
        <p:nvSpPr>
          <p:cNvPr id="13" name="TextBox 13"/>
          <p:cNvSpPr txBox="1"/>
          <p:nvPr/>
        </p:nvSpPr>
        <p:spPr>
          <a:xfrm>
            <a:off x="671473"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71473" y="2552700"/>
            <a:ext cx="16230600" cy="4832092"/>
          </a:xfrm>
          <a:prstGeom prst="rect">
            <a:avLst/>
          </a:prstGeom>
        </p:spPr>
        <p:txBody>
          <a:bodyPr wrap="square">
            <a:spAutoFit/>
          </a:bodyPr>
          <a:lstStyle/>
          <a:p>
            <a:pPr marL="238115" indent="-238115" algn="just">
              <a:buFont typeface="Wingdings" panose="05000000000000000000" pitchFamily="2" charset="2"/>
              <a:buChar char="q"/>
            </a:pPr>
            <a:r>
              <a:rPr lang="en-US" sz="2800" dirty="0">
                <a:solidFill>
                  <a:schemeClr val="bg1"/>
                </a:solidFill>
                <a:latin typeface="Montserrat" panose="020B0604020202020204" charset="0"/>
              </a:rPr>
              <a:t>All the forms i.e., Form 10A, Form 10AB were filed using the DSC of client itself.</a:t>
            </a:r>
          </a:p>
          <a:p>
            <a:pPr marL="227533" algn="just"/>
            <a:r>
              <a:rPr lang="en-US" sz="2800" dirty="0">
                <a:solidFill>
                  <a:schemeClr val="bg1"/>
                </a:solidFill>
                <a:latin typeface="Montserrat" panose="020B0604020202020204" charset="0"/>
              </a:rPr>
              <a:t>But now department is keen to </a:t>
            </a:r>
            <a:r>
              <a:rPr lang="en-US" sz="2800" b="1" dirty="0">
                <a:solidFill>
                  <a:schemeClr val="bg1"/>
                </a:solidFill>
                <a:latin typeface="Montserrat" panose="020B0604020202020204" charset="0"/>
              </a:rPr>
              <a:t>certify</a:t>
            </a:r>
            <a:r>
              <a:rPr lang="en-US" sz="2800" dirty="0">
                <a:solidFill>
                  <a:schemeClr val="bg1"/>
                </a:solidFill>
                <a:latin typeface="Montserrat" panose="020B0604020202020204" charset="0"/>
              </a:rPr>
              <a:t> such details of commencement of activities &amp; date of application for      provisional registration </a:t>
            </a:r>
            <a:r>
              <a:rPr lang="en-US" sz="2800" b="1" dirty="0">
                <a:solidFill>
                  <a:schemeClr val="bg1"/>
                </a:solidFill>
                <a:latin typeface="Montserrat" panose="020B0604020202020204" charset="0"/>
              </a:rPr>
              <a:t>by the auditor</a:t>
            </a:r>
            <a:r>
              <a:rPr lang="en-US" sz="2800" dirty="0">
                <a:solidFill>
                  <a:schemeClr val="bg1"/>
                </a:solidFill>
                <a:latin typeface="Montserrat" panose="020B0604020202020204" charset="0"/>
              </a:rPr>
              <a:t>.</a:t>
            </a:r>
          </a:p>
          <a:p>
            <a:pPr marL="227533" algn="just"/>
            <a:endParaRPr lang="en-US" sz="28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800" dirty="0">
                <a:solidFill>
                  <a:schemeClr val="bg1"/>
                </a:solidFill>
                <a:latin typeface="Montserrat" panose="020B0604020202020204" charset="0"/>
              </a:rPr>
              <a:t>If in any case, </a:t>
            </a:r>
            <a:r>
              <a:rPr lang="en-US" sz="2800" b="1" dirty="0">
                <a:solidFill>
                  <a:schemeClr val="bg1"/>
                </a:solidFill>
                <a:latin typeface="Montserrat" panose="020B0604020202020204" charset="0"/>
              </a:rPr>
              <a:t>incorrect information </a:t>
            </a:r>
            <a:r>
              <a:rPr lang="en-US" sz="2800" dirty="0">
                <a:solidFill>
                  <a:schemeClr val="bg1"/>
                </a:solidFill>
                <a:latin typeface="Montserrat" panose="020B0604020202020204" charset="0"/>
              </a:rPr>
              <a:t>is being furnished or there exists mismatch between the audit form &amp; earlier filed forms, then it may lead to enquires from department demanding the withdrawal of registration granted to such institution.</a:t>
            </a:r>
          </a:p>
          <a:p>
            <a:pPr marL="238115" indent="-238115" algn="just">
              <a:buFont typeface="Wingdings" panose="05000000000000000000" pitchFamily="2" charset="2"/>
              <a:buChar char="q"/>
            </a:pPr>
            <a:endParaRPr lang="en-US" sz="28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800" dirty="0">
                <a:solidFill>
                  <a:schemeClr val="bg1"/>
                </a:solidFill>
                <a:latin typeface="Montserrat" panose="020B0604020202020204" charset="0"/>
              </a:rPr>
              <a:t>Department is also collecting the auditor’s certified data from its </a:t>
            </a:r>
            <a:r>
              <a:rPr lang="en-US" sz="2800" dirty="0" err="1">
                <a:solidFill>
                  <a:schemeClr val="bg1"/>
                </a:solidFill>
                <a:latin typeface="Montserrat" panose="020B0604020202020204" charset="0"/>
              </a:rPr>
              <a:t>assessees</a:t>
            </a:r>
            <a:r>
              <a:rPr lang="en-US" sz="2800" dirty="0">
                <a:solidFill>
                  <a:schemeClr val="bg1"/>
                </a:solidFill>
                <a:latin typeface="Montserrat" panose="020B0604020202020204" charset="0"/>
              </a:rPr>
              <a:t> in order to </a:t>
            </a:r>
            <a:r>
              <a:rPr lang="en-US" sz="2800" b="1" dirty="0">
                <a:solidFill>
                  <a:schemeClr val="bg1"/>
                </a:solidFill>
                <a:latin typeface="Montserrat" panose="020B0604020202020204" charset="0"/>
              </a:rPr>
              <a:t>process such information </a:t>
            </a:r>
            <a:r>
              <a:rPr lang="en-US" sz="2800" dirty="0">
                <a:solidFill>
                  <a:schemeClr val="bg1"/>
                </a:solidFill>
                <a:latin typeface="Montserrat" panose="020B0604020202020204" charset="0"/>
              </a:rPr>
              <a:t>and issues notices to those charitable trusts who have submitted wrong/incorrect information.</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121510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688214" y="557774"/>
            <a:ext cx="15929230" cy="1384995"/>
          </a:xfrm>
          <a:prstGeom prst="rect">
            <a:avLst/>
          </a:prstGeom>
        </p:spPr>
        <p:txBody>
          <a:bodyPr wrap="square" lIns="0" tIns="0" rIns="0" bIns="0" rtlCol="0" anchor="t">
            <a:spAutoFit/>
          </a:bodyPr>
          <a:lstStyle/>
          <a:p>
            <a:pPr algn="ctr">
              <a:lnSpc>
                <a:spcPts val="3645"/>
              </a:lnSpc>
            </a:pPr>
            <a:r>
              <a:rPr lang="en-US" sz="5500" b="1" dirty="0">
                <a:solidFill>
                  <a:srgbClr val="FEB139"/>
                </a:solidFill>
                <a:latin typeface="Montserrat Extra-Bold" panose="020B0604020202020204" charset="0"/>
              </a:rPr>
              <a:t>Clause to Clause Discussion of 10B &amp; 10BB</a:t>
            </a:r>
          </a:p>
          <a:p>
            <a:pPr algn="ctr">
              <a:lnSpc>
                <a:spcPts val="3645"/>
              </a:lnSpc>
            </a:pPr>
            <a:endParaRPr lang="en-US" sz="5500" b="1" dirty="0">
              <a:solidFill>
                <a:srgbClr val="FEB139"/>
              </a:solidFill>
              <a:latin typeface="Montserrat Extra-Bold" panose="020B0604020202020204" charset="0"/>
            </a:endParaRPr>
          </a:p>
          <a:p>
            <a:pPr algn="ctr">
              <a:lnSpc>
                <a:spcPts val="3645"/>
              </a:lnSpc>
            </a:pPr>
            <a:r>
              <a:rPr lang="en-US" sz="5500" b="1" dirty="0">
                <a:solidFill>
                  <a:srgbClr val="FEB139"/>
                </a:solidFill>
                <a:latin typeface="Montserrat Extra-Bold" panose="020B0604020202020204" charset="0"/>
              </a:rPr>
              <a:t>Which are more detailed in 10B </a:t>
            </a:r>
          </a:p>
        </p:txBody>
      </p:sp>
      <p:pic>
        <p:nvPicPr>
          <p:cNvPr id="10" name="Picture 2"/>
          <p:cNvPicPr>
            <a:picLocks noChangeAspect="1" noChangeArrowheads="1"/>
          </p:cNvPicPr>
          <p:nvPr/>
        </p:nvPicPr>
        <p:blipFill>
          <a:blip r:embed="rId6"/>
          <a:srcRect/>
          <a:stretch>
            <a:fillRect/>
          </a:stretch>
        </p:blipFill>
        <p:spPr bwMode="auto">
          <a:xfrm>
            <a:off x="688215" y="2028719"/>
            <a:ext cx="16571085" cy="4436289"/>
          </a:xfrm>
          <a:prstGeom prst="rect">
            <a:avLst/>
          </a:prstGeom>
          <a:noFill/>
          <a:ln w="9525">
            <a:noFill/>
            <a:miter lim="800000"/>
            <a:headEnd/>
            <a:tailEnd/>
          </a:ln>
          <a:effectLst/>
        </p:spPr>
      </p:pic>
      <p:sp>
        <p:nvSpPr>
          <p:cNvPr id="16" name="Rectangle 15"/>
          <p:cNvSpPr/>
          <p:nvPr/>
        </p:nvSpPr>
        <p:spPr>
          <a:xfrm>
            <a:off x="2398271" y="2061978"/>
            <a:ext cx="14861029" cy="7955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17" name="Rectangle 16"/>
          <p:cNvSpPr/>
          <p:nvPr/>
        </p:nvSpPr>
        <p:spPr>
          <a:xfrm>
            <a:off x="10363201" y="2890758"/>
            <a:ext cx="3976700" cy="35742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3" name="Rectangle 2"/>
          <p:cNvSpPr/>
          <p:nvPr/>
        </p:nvSpPr>
        <p:spPr>
          <a:xfrm>
            <a:off x="688214" y="6498266"/>
            <a:ext cx="16380585" cy="2677656"/>
          </a:xfrm>
          <a:prstGeom prst="rect">
            <a:avLst/>
          </a:prstGeom>
        </p:spPr>
        <p:txBody>
          <a:bodyPr wrap="square">
            <a:spAutoFit/>
          </a:bodyPr>
          <a:lstStyle/>
          <a:p>
            <a:r>
              <a:rPr lang="en-US" sz="2400" dirty="0">
                <a:solidFill>
                  <a:schemeClr val="bg1"/>
                </a:solidFill>
                <a:latin typeface="Montserrat" panose="020B0604020202020204" charset="0"/>
              </a:rPr>
              <a:t>Clause 14/11 of Form 10B/10BB respectively.</a:t>
            </a:r>
          </a:p>
          <a:p>
            <a:endParaRPr lang="en-US" sz="2400" dirty="0">
              <a:solidFill>
                <a:schemeClr val="bg1"/>
              </a:solidFill>
              <a:latin typeface="Montserrat" panose="020B0604020202020204" charset="0"/>
            </a:endParaRPr>
          </a:p>
          <a:p>
            <a:pPr marL="285739" indent="-285739" algn="just">
              <a:buFont typeface="Wingdings" panose="05000000000000000000" pitchFamily="2" charset="2"/>
              <a:buChar char="q"/>
            </a:pPr>
            <a:r>
              <a:rPr lang="en-US" sz="2400" dirty="0">
                <a:solidFill>
                  <a:schemeClr val="bg1"/>
                </a:solidFill>
                <a:latin typeface="Montserrat" panose="020B0604020202020204" charset="0"/>
              </a:rPr>
              <a:t>Here the problem emerges that if </a:t>
            </a:r>
            <a:r>
              <a:rPr lang="en-US" sz="2400" dirty="0" err="1">
                <a:solidFill>
                  <a:schemeClr val="bg1"/>
                </a:solidFill>
                <a:latin typeface="Montserrat" panose="020B0604020202020204" charset="0"/>
              </a:rPr>
              <a:t>assessee</a:t>
            </a:r>
            <a:r>
              <a:rPr lang="en-US" sz="2400" dirty="0">
                <a:solidFill>
                  <a:schemeClr val="bg1"/>
                </a:solidFill>
                <a:latin typeface="Montserrat" panose="020B0604020202020204" charset="0"/>
              </a:rPr>
              <a:t> has not submitted any intimation to the jurisdictional assessing officer, then whether we should report the other addresses if any of the books of account are kept at that place?</a:t>
            </a:r>
          </a:p>
          <a:p>
            <a:pPr algn="just"/>
            <a:endParaRPr lang="en-US" sz="2400" dirty="0">
              <a:solidFill>
                <a:schemeClr val="bg1"/>
              </a:solidFill>
              <a:latin typeface="Montserrat" panose="020B0604020202020204" charset="0"/>
            </a:endParaRPr>
          </a:p>
          <a:p>
            <a:pPr marL="293676" algn="just"/>
            <a:r>
              <a:rPr lang="en-US" sz="2400" dirty="0">
                <a:solidFill>
                  <a:schemeClr val="bg1"/>
                </a:solidFill>
                <a:latin typeface="Montserrat" panose="020B0604020202020204" charset="0"/>
              </a:rPr>
              <a:t>Auditor shall give qualification in the observation/qualification paragraph of Audit Report</a:t>
            </a:r>
          </a:p>
        </p:txBody>
      </p:sp>
      <p:sp>
        <p:nvSpPr>
          <p:cNvPr id="11"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55565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457199" y="557774"/>
            <a:ext cx="15964705" cy="1384995"/>
          </a:xfrm>
          <a:prstGeom prst="rect">
            <a:avLst/>
          </a:prstGeom>
        </p:spPr>
        <p:txBody>
          <a:bodyPr wrap="square" lIns="0" tIns="0" rIns="0" bIns="0" rtlCol="0" anchor="t">
            <a:spAutoFit/>
          </a:bodyPr>
          <a:lstStyle/>
          <a:p>
            <a:pPr algn="ctr">
              <a:lnSpc>
                <a:spcPts val="3645"/>
              </a:lnSpc>
            </a:pPr>
            <a:r>
              <a:rPr lang="en-US" sz="5500" b="1" dirty="0">
                <a:solidFill>
                  <a:srgbClr val="FEB139"/>
                </a:solidFill>
                <a:latin typeface="Montserrat Extra-Bold" panose="020B0604020202020204" charset="0"/>
              </a:rPr>
              <a:t>Clause to Clause Discussion of 10B &amp; 10BB</a:t>
            </a:r>
          </a:p>
          <a:p>
            <a:pPr algn="ctr">
              <a:lnSpc>
                <a:spcPts val="3645"/>
              </a:lnSpc>
            </a:pPr>
            <a:endParaRPr lang="en-US" sz="5500" b="1" dirty="0">
              <a:solidFill>
                <a:srgbClr val="FEB139"/>
              </a:solidFill>
              <a:latin typeface="Montserrat Extra-Bold" panose="020B0604020202020204" charset="0"/>
            </a:endParaRPr>
          </a:p>
          <a:p>
            <a:pPr algn="ctr">
              <a:lnSpc>
                <a:spcPts val="3645"/>
              </a:lnSpc>
            </a:pPr>
            <a:r>
              <a:rPr lang="en-US" sz="5500" b="1" dirty="0">
                <a:solidFill>
                  <a:srgbClr val="FEB139"/>
                </a:solidFill>
                <a:latin typeface="Montserrat Extra-Bold" panose="020B0604020202020204" charset="0"/>
              </a:rPr>
              <a:t>Which are more detailed in 10B </a:t>
            </a:r>
          </a:p>
        </p:txBody>
      </p:sp>
      <p:pic>
        <p:nvPicPr>
          <p:cNvPr id="11" name="Picture 10"/>
          <p:cNvPicPr>
            <a:picLocks noChangeAspect="1"/>
          </p:cNvPicPr>
          <p:nvPr/>
        </p:nvPicPr>
        <p:blipFill>
          <a:blip r:embed="rId6"/>
          <a:stretch>
            <a:fillRect/>
          </a:stretch>
        </p:blipFill>
        <p:spPr>
          <a:xfrm>
            <a:off x="849086" y="2171700"/>
            <a:ext cx="16421100" cy="4876800"/>
          </a:xfrm>
          <a:prstGeom prst="rect">
            <a:avLst/>
          </a:prstGeom>
        </p:spPr>
      </p:pic>
      <p:sp>
        <p:nvSpPr>
          <p:cNvPr id="2" name="Rectangle 1"/>
          <p:cNvSpPr/>
          <p:nvPr/>
        </p:nvSpPr>
        <p:spPr>
          <a:xfrm>
            <a:off x="685800" y="7261102"/>
            <a:ext cx="16573500" cy="2092881"/>
          </a:xfrm>
          <a:prstGeom prst="rect">
            <a:avLst/>
          </a:prstGeom>
        </p:spPr>
        <p:txBody>
          <a:bodyPr wrap="square">
            <a:spAutoFit/>
          </a:bodyPr>
          <a:lstStyle/>
          <a:p>
            <a:pPr marL="238115" indent="-238115">
              <a:buFont typeface="Wingdings" panose="05000000000000000000" pitchFamily="2" charset="2"/>
              <a:buChar char="q"/>
            </a:pPr>
            <a:r>
              <a:rPr lang="en-US" sz="2600" dirty="0">
                <a:solidFill>
                  <a:schemeClr val="bg1"/>
                </a:solidFill>
                <a:latin typeface="Montserrat" panose="020B0604020202020204" charset="0"/>
              </a:rPr>
              <a:t>Here, form is giving option at last i.e., </a:t>
            </a:r>
            <a:r>
              <a:rPr lang="en-US" sz="2600" b="1" dirty="0">
                <a:solidFill>
                  <a:schemeClr val="bg1"/>
                </a:solidFill>
                <a:latin typeface="Montserrat" panose="020B0604020202020204" charset="0"/>
              </a:rPr>
              <a:t>“any other documents containing any other relevant information as per rule 17AA(1)(d)(x)” </a:t>
            </a:r>
            <a:r>
              <a:rPr lang="en-US" sz="2600" dirty="0">
                <a:solidFill>
                  <a:schemeClr val="bg1"/>
                </a:solidFill>
                <a:latin typeface="Montserrat" panose="020B0604020202020204" charset="0"/>
              </a:rPr>
              <a:t>which gives endless options for specifying the documents. </a:t>
            </a:r>
          </a:p>
          <a:p>
            <a:pPr marL="238115" indent="-238115">
              <a:buFont typeface="Wingdings" panose="05000000000000000000" pitchFamily="2" charset="2"/>
              <a:buChar char="q"/>
            </a:pPr>
            <a:endParaRPr lang="en-US" sz="26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600" dirty="0">
                <a:solidFill>
                  <a:schemeClr val="bg1"/>
                </a:solidFill>
                <a:latin typeface="Montserrat" panose="020B0604020202020204" charset="0"/>
              </a:rPr>
              <a:t>Department has prescribed a huge list of books of account or other documents which are not even prescribed in case of other </a:t>
            </a:r>
            <a:r>
              <a:rPr lang="en-US" sz="2600" dirty="0" err="1">
                <a:solidFill>
                  <a:schemeClr val="bg1"/>
                </a:solidFill>
                <a:latin typeface="Montserrat" panose="020B0604020202020204" charset="0"/>
              </a:rPr>
              <a:t>assessees</a:t>
            </a:r>
            <a:r>
              <a:rPr lang="en-US" sz="2600" dirty="0">
                <a:solidFill>
                  <a:schemeClr val="bg1"/>
                </a:solidFill>
                <a:latin typeface="Montserrat" panose="020B0604020202020204" charset="0"/>
              </a:rPr>
              <a:t>.</a:t>
            </a:r>
          </a:p>
        </p:txBody>
      </p:sp>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281155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Box 16">
            <a:extLst>
              <a:ext uri="{FF2B5EF4-FFF2-40B4-BE49-F238E27FC236}">
                <a16:creationId xmlns:a16="http://schemas.microsoft.com/office/drawing/2014/main" id="{44564FC8-F0C5-4217-E43F-F983A631CEE4}"/>
              </a:ext>
            </a:extLst>
          </p:cNvPr>
          <p:cNvSpPr txBox="1"/>
          <p:nvPr/>
        </p:nvSpPr>
        <p:spPr>
          <a:xfrm>
            <a:off x="-1676400" y="183510"/>
            <a:ext cx="18098305"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9" name="TextBox 18">
            <a:extLst>
              <a:ext uri="{FF2B5EF4-FFF2-40B4-BE49-F238E27FC236}">
                <a16:creationId xmlns:a16="http://schemas.microsoft.com/office/drawing/2014/main" id="{577155BB-5649-8C84-423F-F360E3D5517B}"/>
              </a:ext>
            </a:extLst>
          </p:cNvPr>
          <p:cNvSpPr txBox="1"/>
          <p:nvPr/>
        </p:nvSpPr>
        <p:spPr>
          <a:xfrm>
            <a:off x="607269" y="1360981"/>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305800" y="9625012"/>
            <a:ext cx="1143000" cy="547688"/>
          </a:xfrm>
        </p:spPr>
        <p:txBody>
          <a:bodyPr/>
          <a:lstStyle/>
          <a:p>
            <a:fld id="{1AB5EF4A-EB2A-4474-A83F-7F82DAE35E5A}" type="slidenum">
              <a:rPr lang="en-IN" sz="2400" b="1">
                <a:solidFill>
                  <a:schemeClr val="bg1"/>
                </a:solidFill>
              </a:rPr>
              <a:pPr/>
              <a:t>29</a:t>
            </a:fld>
            <a:endParaRPr lang="en-IN" sz="2400" b="1" dirty="0">
              <a:solidFill>
                <a:schemeClr val="bg1"/>
              </a:solidFill>
            </a:endParaRPr>
          </a:p>
        </p:txBody>
      </p:sp>
      <p:sp>
        <p:nvSpPr>
          <p:cNvPr id="15" name="Rounded Rectangle 14"/>
          <p:cNvSpPr/>
          <p:nvPr/>
        </p:nvSpPr>
        <p:spPr>
          <a:xfrm>
            <a:off x="995285" y="2511400"/>
            <a:ext cx="16048506" cy="3531726"/>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8115" indent="-238115" algn="just">
              <a:buFont typeface="Wingdings" panose="05000000000000000000" pitchFamily="2" charset="2"/>
              <a:buChar char="q"/>
            </a:pPr>
            <a:r>
              <a:rPr lang="en-US" sz="3600" dirty="0">
                <a:solidFill>
                  <a:schemeClr val="bg1"/>
                </a:solidFill>
                <a:latin typeface="Montserrat" panose="020B0604020202020204" charset="0"/>
              </a:rPr>
              <a:t>Since department has already notified through notification dated 10th Aug 2022, to intimate the addresses of other places where books of accounts are kept, now it is </a:t>
            </a:r>
            <a:r>
              <a:rPr lang="en-US" sz="3600" b="1" dirty="0">
                <a:solidFill>
                  <a:schemeClr val="bg1"/>
                </a:solidFill>
                <a:latin typeface="Montserrat" panose="020B0604020202020204" charset="0"/>
              </a:rPr>
              <a:t>certifying from auditor whether such addresses were intimated to assessing officer.</a:t>
            </a:r>
          </a:p>
        </p:txBody>
      </p:sp>
      <p:sp>
        <p:nvSpPr>
          <p:cNvPr id="12"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15123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457200" y="557774"/>
            <a:ext cx="16160244" cy="1384995"/>
          </a:xfrm>
          <a:prstGeom prst="rect">
            <a:avLst/>
          </a:prstGeom>
        </p:spPr>
        <p:txBody>
          <a:bodyPr wrap="square" lIns="0" tIns="0" rIns="0" bIns="0" rtlCol="0" anchor="t">
            <a:spAutoFit/>
          </a:bodyPr>
          <a:lstStyle/>
          <a:p>
            <a:pPr algn="ctr">
              <a:lnSpc>
                <a:spcPts val="3645"/>
              </a:lnSpc>
            </a:pPr>
            <a:r>
              <a:rPr lang="en-US" sz="5500" b="1" dirty="0">
                <a:solidFill>
                  <a:srgbClr val="FEB139"/>
                </a:solidFill>
                <a:latin typeface="Montserrat Extra-Bold" panose="020B0604020202020204" charset="0"/>
              </a:rPr>
              <a:t>Clause to Clause Discussion of 10B &amp; 10BB</a:t>
            </a:r>
          </a:p>
          <a:p>
            <a:pPr algn="ctr">
              <a:lnSpc>
                <a:spcPts val="3645"/>
              </a:lnSpc>
            </a:pPr>
            <a:endParaRPr lang="en-US" sz="5500" b="1" dirty="0">
              <a:solidFill>
                <a:srgbClr val="FEB139"/>
              </a:solidFill>
              <a:latin typeface="Montserrat Extra-Bold" panose="020B0604020202020204" charset="0"/>
            </a:endParaRPr>
          </a:p>
          <a:p>
            <a:pPr algn="ctr">
              <a:lnSpc>
                <a:spcPts val="3645"/>
              </a:lnSpc>
            </a:pPr>
            <a:r>
              <a:rPr lang="en-US" sz="5500" b="1" dirty="0">
                <a:solidFill>
                  <a:srgbClr val="FEB139"/>
                </a:solidFill>
                <a:latin typeface="Montserrat Extra-Bold" panose="020B0604020202020204" charset="0"/>
              </a:rPr>
              <a:t>Which are more detailed in 10B </a:t>
            </a:r>
          </a:p>
        </p:txBody>
      </p:sp>
      <p:sp>
        <p:nvSpPr>
          <p:cNvPr id="13" name="TextBox 13"/>
          <p:cNvSpPr txBox="1"/>
          <p:nvPr/>
        </p:nvSpPr>
        <p:spPr>
          <a:xfrm>
            <a:off x="671472" y="9656759"/>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71472" y="8142778"/>
            <a:ext cx="16587827" cy="1384995"/>
          </a:xfrm>
          <a:prstGeom prst="rect">
            <a:avLst/>
          </a:prstGeom>
        </p:spPr>
        <p:txBody>
          <a:bodyPr wrap="square">
            <a:spAutoFit/>
          </a:bodyPr>
          <a:lstStyle/>
          <a:p>
            <a:pPr algn="just"/>
            <a:r>
              <a:rPr lang="en-US" sz="2800" dirty="0">
                <a:solidFill>
                  <a:schemeClr val="bg1"/>
                </a:solidFill>
                <a:latin typeface="Montserrat" panose="020B0604020202020204" charset="0"/>
              </a:rPr>
              <a:t>Clause 21,22,23/12,13,14 of Form 10B/10BB respectively.</a:t>
            </a:r>
          </a:p>
          <a:p>
            <a:pPr algn="just"/>
            <a:r>
              <a:rPr lang="en-US" sz="2800" b="1" dirty="0">
                <a:solidFill>
                  <a:schemeClr val="bg1"/>
                </a:solidFill>
                <a:latin typeface="Montserrat" panose="020B0604020202020204" charset="0"/>
              </a:rPr>
              <a:t>10BB require only gross amount</a:t>
            </a:r>
            <a:r>
              <a:rPr lang="en-US" sz="2800" dirty="0">
                <a:solidFill>
                  <a:schemeClr val="bg1"/>
                </a:solidFill>
                <a:latin typeface="Montserrat" panose="020B0604020202020204" charset="0"/>
              </a:rPr>
              <a:t> of donations not reported/ not required to be reported in Form 10BD</a:t>
            </a:r>
          </a:p>
        </p:txBody>
      </p:sp>
      <p:pic>
        <p:nvPicPr>
          <p:cNvPr id="10" name="Picture 3"/>
          <p:cNvPicPr>
            <a:picLocks noChangeAspect="1" noChangeArrowheads="1"/>
          </p:cNvPicPr>
          <p:nvPr/>
        </p:nvPicPr>
        <p:blipFill>
          <a:blip r:embed="rId6"/>
          <a:srcRect/>
          <a:stretch>
            <a:fillRect/>
          </a:stretch>
        </p:blipFill>
        <p:spPr bwMode="auto">
          <a:xfrm>
            <a:off x="843090" y="2095500"/>
            <a:ext cx="16726878" cy="5842092"/>
          </a:xfrm>
          <a:prstGeom prst="rect">
            <a:avLst/>
          </a:prstGeom>
          <a:noFill/>
          <a:ln w="9525">
            <a:solidFill>
              <a:schemeClr val="bg1"/>
            </a:solid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dirty="0"/>
          </a:p>
        </p:txBody>
      </p:sp>
      <mc:AlternateContent xmlns:mc="http://schemas.openxmlformats.org/markup-compatibility/2006" xmlns:p14="http://schemas.microsoft.com/office/powerpoint/2010/main">
        <mc:Choice Requires="p14">
          <p:contentPart p14:bwMode="auto" r:id="rId7">
            <p14:nvContentPartPr>
              <p14:cNvPr id="12" name="Ink 11"/>
              <p14:cNvContentPartPr/>
              <p14:nvPr/>
            </p14:nvContentPartPr>
            <p14:xfrm>
              <a:off x="3581399" y="5530844"/>
              <a:ext cx="13677899" cy="222256"/>
            </p14:xfrm>
          </p:contentPart>
        </mc:Choice>
        <mc:Fallback xmlns="">
          <p:pic>
            <p:nvPicPr>
              <p:cNvPr id="12" name="Ink 11"/>
              <p:cNvPicPr/>
              <p:nvPr/>
            </p:nvPicPr>
            <p:blipFill>
              <a:blip r:embed="rId8"/>
              <a:stretch>
                <a:fillRect/>
              </a:stretch>
            </p:blipFill>
            <p:spPr>
              <a:xfrm>
                <a:off x="3533519" y="5434665"/>
                <a:ext cx="13773659" cy="414614"/>
              </a:xfrm>
              <a:prstGeom prst="rect">
                <a:avLst/>
              </a:prstGeom>
            </p:spPr>
          </p:pic>
        </mc:Fallback>
      </mc:AlternateContent>
      <p:sp>
        <p:nvSpPr>
          <p:cNvPr id="15"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
        <p:nvSpPr>
          <p:cNvPr id="11" name="Rectangle 10">
            <a:extLst>
              <a:ext uri="{FF2B5EF4-FFF2-40B4-BE49-F238E27FC236}">
                <a16:creationId xmlns:a16="http://schemas.microsoft.com/office/drawing/2014/main" id="{534CC1DB-4A26-83F6-D214-C0E6D326C9B7}"/>
              </a:ext>
            </a:extLst>
          </p:cNvPr>
          <p:cNvSpPr/>
          <p:nvPr/>
        </p:nvSpPr>
        <p:spPr>
          <a:xfrm>
            <a:off x="2667000" y="2102334"/>
            <a:ext cx="14902968" cy="25337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14" name="Rectangle 13">
            <a:extLst>
              <a:ext uri="{FF2B5EF4-FFF2-40B4-BE49-F238E27FC236}">
                <a16:creationId xmlns:a16="http://schemas.microsoft.com/office/drawing/2014/main" id="{534CC1DB-4A26-83F6-D214-C0E6D326C9B7}"/>
              </a:ext>
            </a:extLst>
          </p:cNvPr>
          <p:cNvSpPr/>
          <p:nvPr/>
        </p:nvSpPr>
        <p:spPr>
          <a:xfrm>
            <a:off x="2651760" y="7239218"/>
            <a:ext cx="14902968" cy="6433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a:p>
        </p:txBody>
      </p:sp>
    </p:spTree>
    <p:extLst>
      <p:ext uri="{BB962C8B-B14F-4D97-AF65-F5344CB8AC3E}">
        <p14:creationId xmlns:p14="http://schemas.microsoft.com/office/powerpoint/2010/main" val="93224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Box 16">
            <a:extLst>
              <a:ext uri="{FF2B5EF4-FFF2-40B4-BE49-F238E27FC236}">
                <a16:creationId xmlns:a16="http://schemas.microsoft.com/office/drawing/2014/main" id="{44564FC8-F0C5-4217-E43F-F983A631CEE4}"/>
              </a:ext>
            </a:extLst>
          </p:cNvPr>
          <p:cNvSpPr txBox="1"/>
          <p:nvPr/>
        </p:nvSpPr>
        <p:spPr>
          <a:xfrm>
            <a:off x="-2051556" y="307931"/>
            <a:ext cx="18669000"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8" name="TextBox 17"/>
          <p:cNvSpPr txBox="1"/>
          <p:nvPr/>
        </p:nvSpPr>
        <p:spPr>
          <a:xfrm rot="10800000" flipV="1">
            <a:off x="607269" y="8873065"/>
            <a:ext cx="17252106" cy="438582"/>
          </a:xfrm>
          <a:prstGeom prst="rect">
            <a:avLst/>
          </a:prstGeom>
          <a:noFill/>
        </p:spPr>
        <p:txBody>
          <a:bodyPr wrap="square" rtlCol="0">
            <a:spAutoFit/>
          </a:bodyPr>
          <a:lstStyle/>
          <a:p>
            <a:r>
              <a:rPr lang="en-US" sz="2250" dirty="0">
                <a:latin typeface="Bookman Old Style" pitchFamily="18" charset="0"/>
              </a:rPr>
              <a:t> </a:t>
            </a:r>
          </a:p>
        </p:txBody>
      </p:sp>
      <p:sp>
        <p:nvSpPr>
          <p:cNvPr id="19" name="TextBox 18">
            <a:extLst>
              <a:ext uri="{FF2B5EF4-FFF2-40B4-BE49-F238E27FC236}">
                <a16:creationId xmlns:a16="http://schemas.microsoft.com/office/drawing/2014/main" id="{577155BB-5649-8C84-423F-F360E3D5517B}"/>
              </a:ext>
            </a:extLst>
          </p:cNvPr>
          <p:cNvSpPr txBox="1"/>
          <p:nvPr/>
        </p:nvSpPr>
        <p:spPr>
          <a:xfrm>
            <a:off x="275770" y="1299064"/>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341379" y="9618361"/>
            <a:ext cx="1143000" cy="547688"/>
          </a:xfrm>
        </p:spPr>
        <p:txBody>
          <a:bodyPr/>
          <a:lstStyle/>
          <a:p>
            <a:fld id="{1AB5EF4A-EB2A-4474-A83F-7F82DAE35E5A}" type="slidenum">
              <a:rPr lang="en-IN" sz="2400" b="1">
                <a:solidFill>
                  <a:schemeClr val="bg1"/>
                </a:solidFill>
              </a:rPr>
              <a:pPr/>
              <a:t>31</a:t>
            </a:fld>
            <a:endParaRPr lang="en-IN" sz="2400" b="1" dirty="0">
              <a:solidFill>
                <a:schemeClr val="bg1"/>
              </a:solidFill>
            </a:endParaRPr>
          </a:p>
        </p:txBody>
      </p:sp>
      <p:sp>
        <p:nvSpPr>
          <p:cNvPr id="2" name="Rectangle 1"/>
          <p:cNvSpPr/>
          <p:nvPr/>
        </p:nvSpPr>
        <p:spPr>
          <a:xfrm>
            <a:off x="6705600" y="2459681"/>
            <a:ext cx="15474444" cy="1261884"/>
          </a:xfrm>
          <a:prstGeom prst="rect">
            <a:avLst/>
          </a:prstGeom>
        </p:spPr>
        <p:txBody>
          <a:bodyPr wrap="square">
            <a:spAutoFit/>
          </a:bodyPr>
          <a:lstStyle/>
          <a:p>
            <a:pPr>
              <a:defRPr/>
            </a:pPr>
            <a:r>
              <a:rPr lang="en-US" sz="2800" b="1" dirty="0">
                <a:solidFill>
                  <a:schemeClr val="bg1"/>
                </a:solidFill>
                <a:latin typeface="Montserrat Extra-Bold" panose="020B0604020202020204" charset="0"/>
                <a:ea typeface="p22-mackinac-pro" pitchFamily="34" charset="-122"/>
              </a:rPr>
              <a:t>Clause 23(v)  </a:t>
            </a:r>
          </a:p>
          <a:p>
            <a:pPr>
              <a:defRPr/>
            </a:pPr>
            <a:endParaRPr lang="en-US" sz="2400" dirty="0">
              <a:solidFill>
                <a:schemeClr val="bg1"/>
              </a:solidFill>
              <a:latin typeface="Montserrat" panose="020B0604020202020204" charset="0"/>
              <a:ea typeface="p22-mackinac-pro" pitchFamily="34" charset="-122"/>
            </a:endParaRPr>
          </a:p>
          <a:p>
            <a:pPr marL="342900" indent="-342900">
              <a:buFont typeface="Wingdings" panose="05000000000000000000" pitchFamily="2" charset="2"/>
              <a:buChar char="q"/>
              <a:defRPr/>
            </a:pPr>
            <a:endParaRPr lang="en-US" sz="2400" dirty="0">
              <a:solidFill>
                <a:schemeClr val="bg1"/>
              </a:solidFill>
              <a:latin typeface="Montserrat" panose="020B0604020202020204" charset="0"/>
              <a:ea typeface="p22-mackinac-pro" pitchFamily="34" charset="-122"/>
            </a:endParaRPr>
          </a:p>
        </p:txBody>
      </p:sp>
      <p:sp>
        <p:nvSpPr>
          <p:cNvPr id="3" name="Rectangle 2"/>
          <p:cNvSpPr/>
          <p:nvPr/>
        </p:nvSpPr>
        <p:spPr>
          <a:xfrm>
            <a:off x="3921640" y="3090623"/>
            <a:ext cx="9123010" cy="523220"/>
          </a:xfrm>
          <a:prstGeom prst="rect">
            <a:avLst/>
          </a:prstGeom>
        </p:spPr>
        <p:txBody>
          <a:bodyPr wrap="none">
            <a:spAutoFit/>
          </a:bodyPr>
          <a:lstStyle/>
          <a:p>
            <a:r>
              <a:rPr lang="en-IN" sz="2800" b="1" u="sng" dirty="0">
                <a:solidFill>
                  <a:schemeClr val="bg1"/>
                </a:solidFill>
                <a:latin typeface="Montserrat Extra-Bold" panose="020B0604020202020204" charset="0"/>
              </a:rPr>
              <a:t>Technical guide on Donation received in kind:-</a:t>
            </a:r>
          </a:p>
        </p:txBody>
      </p:sp>
      <p:pic>
        <p:nvPicPr>
          <p:cNvPr id="28" name="Picture 27"/>
          <p:cNvPicPr>
            <a:picLocks noChangeAspect="1"/>
          </p:cNvPicPr>
          <p:nvPr/>
        </p:nvPicPr>
        <p:blipFill>
          <a:blip r:embed="rId4"/>
          <a:stretch>
            <a:fillRect/>
          </a:stretch>
        </p:blipFill>
        <p:spPr>
          <a:xfrm>
            <a:off x="579907" y="4498689"/>
            <a:ext cx="17213220" cy="3481350"/>
          </a:xfrm>
          <a:prstGeom prst="rect">
            <a:avLst/>
          </a:prstGeom>
        </p:spPr>
      </p:pic>
      <p:sp>
        <p:nvSpPr>
          <p:cNvPr id="15"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8152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Box 16">
            <a:extLst>
              <a:ext uri="{FF2B5EF4-FFF2-40B4-BE49-F238E27FC236}">
                <a16:creationId xmlns:a16="http://schemas.microsoft.com/office/drawing/2014/main" id="{44564FC8-F0C5-4217-E43F-F983A631CEE4}"/>
              </a:ext>
            </a:extLst>
          </p:cNvPr>
          <p:cNvSpPr txBox="1"/>
          <p:nvPr/>
        </p:nvSpPr>
        <p:spPr>
          <a:xfrm>
            <a:off x="-2057400" y="240969"/>
            <a:ext cx="18479305"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9" name="TextBox 18">
            <a:extLst>
              <a:ext uri="{FF2B5EF4-FFF2-40B4-BE49-F238E27FC236}">
                <a16:creationId xmlns:a16="http://schemas.microsoft.com/office/drawing/2014/main" id="{577155BB-5649-8C84-423F-F360E3D5517B}"/>
              </a:ext>
            </a:extLst>
          </p:cNvPr>
          <p:cNvSpPr txBox="1"/>
          <p:nvPr/>
        </p:nvSpPr>
        <p:spPr>
          <a:xfrm>
            <a:off x="275770" y="1299064"/>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229600" y="9625012"/>
            <a:ext cx="1143000" cy="547688"/>
          </a:xfrm>
        </p:spPr>
        <p:txBody>
          <a:bodyPr/>
          <a:lstStyle/>
          <a:p>
            <a:fld id="{1AB5EF4A-EB2A-4474-A83F-7F82DAE35E5A}" type="slidenum">
              <a:rPr lang="en-IN" sz="2400" b="1">
                <a:solidFill>
                  <a:schemeClr val="bg1"/>
                </a:solidFill>
              </a:rPr>
              <a:pPr/>
              <a:t>32</a:t>
            </a:fld>
            <a:endParaRPr lang="en-IN" sz="2400" b="1" dirty="0">
              <a:solidFill>
                <a:schemeClr val="bg1"/>
              </a:solidFill>
            </a:endParaRPr>
          </a:p>
        </p:txBody>
      </p:sp>
      <p:pic>
        <p:nvPicPr>
          <p:cNvPr id="16" name="Picture 2"/>
          <p:cNvPicPr>
            <a:picLocks noChangeAspect="1" noChangeArrowheads="1"/>
          </p:cNvPicPr>
          <p:nvPr/>
        </p:nvPicPr>
        <p:blipFill>
          <a:blip r:embed="rId4"/>
          <a:srcRect/>
          <a:stretch>
            <a:fillRect/>
          </a:stretch>
        </p:blipFill>
        <p:spPr bwMode="auto">
          <a:xfrm>
            <a:off x="1013434" y="2420427"/>
            <a:ext cx="16245866" cy="3123146"/>
          </a:xfrm>
          <a:prstGeom prst="rect">
            <a:avLst/>
          </a:prstGeom>
          <a:noFill/>
          <a:ln w="9525">
            <a:noFill/>
            <a:miter lim="800000"/>
            <a:headEnd/>
            <a:tailEnd/>
          </a:ln>
          <a:effectLst/>
        </p:spPr>
      </p:pic>
      <p:sp>
        <p:nvSpPr>
          <p:cNvPr id="3" name="Rectangle 2"/>
          <p:cNvSpPr/>
          <p:nvPr/>
        </p:nvSpPr>
        <p:spPr>
          <a:xfrm>
            <a:off x="1013434" y="6010743"/>
            <a:ext cx="16245866" cy="3108543"/>
          </a:xfrm>
          <a:prstGeom prst="rect">
            <a:avLst/>
          </a:prstGeom>
        </p:spPr>
        <p:txBody>
          <a:bodyPr wrap="square">
            <a:spAutoFit/>
          </a:bodyPr>
          <a:lstStyle/>
          <a:p>
            <a:r>
              <a:rPr lang="en-US" sz="2400" dirty="0">
                <a:solidFill>
                  <a:schemeClr val="bg1"/>
                </a:solidFill>
                <a:latin typeface="Montserrat" panose="020B0604020202020204" charset="0"/>
              </a:rPr>
              <a:t>Clause 29/19 of Form 10B/10BB respectively.</a:t>
            </a:r>
          </a:p>
          <a:p>
            <a:endParaRPr lang="en-US" sz="2400" dirty="0">
              <a:solidFill>
                <a:schemeClr val="bg1"/>
              </a:solidFill>
              <a:latin typeface="Montserrat" panose="020B0604020202020204" charset="0"/>
            </a:endParaRPr>
          </a:p>
          <a:p>
            <a:pPr marL="238115" indent="-238115">
              <a:buFont typeface="Wingdings" panose="05000000000000000000" pitchFamily="2" charset="2"/>
              <a:buChar char="q"/>
            </a:pPr>
            <a:r>
              <a:rPr lang="en-US" sz="2400" b="1" dirty="0">
                <a:solidFill>
                  <a:schemeClr val="bg1"/>
                </a:solidFill>
                <a:latin typeface="Montserrat" panose="020B0604020202020204" charset="0"/>
              </a:rPr>
              <a:t>Here, irony is that Form10BB also requires reporting of income applied </a:t>
            </a:r>
            <a:r>
              <a:rPr lang="en-US" sz="2800" b="1" dirty="0">
                <a:solidFill>
                  <a:schemeClr val="bg1"/>
                </a:solidFill>
                <a:latin typeface="Montserrat" panose="020B0604020202020204" charset="0"/>
              </a:rPr>
              <a:t>outside</a:t>
            </a:r>
            <a:r>
              <a:rPr lang="en-US" sz="2400" b="1" dirty="0">
                <a:solidFill>
                  <a:schemeClr val="bg1"/>
                </a:solidFill>
                <a:latin typeface="Montserrat" panose="020B0604020202020204" charset="0"/>
              </a:rPr>
              <a:t> India although if any amount is applied outside India, then 10BB can’t be filed as per the conditions of applicability of Form 10BB/10B</a:t>
            </a:r>
            <a:r>
              <a:rPr lang="en-US" sz="2400" dirty="0">
                <a:solidFill>
                  <a:schemeClr val="bg1"/>
                </a:solidFill>
                <a:latin typeface="Montserrat" panose="020B0604020202020204" charset="0"/>
              </a:rPr>
              <a:t>.</a:t>
            </a:r>
          </a:p>
          <a:p>
            <a:pPr marL="238115" indent="-238115">
              <a:buFont typeface="Wingdings" panose="05000000000000000000" pitchFamily="2" charset="2"/>
              <a:buChar char="q"/>
            </a:pPr>
            <a:endParaRPr lang="en-US" sz="2400" dirty="0">
              <a:solidFill>
                <a:schemeClr val="bg1"/>
              </a:solidFill>
              <a:latin typeface="Montserrat" panose="020B0604020202020204" charset="0"/>
            </a:endParaRPr>
          </a:p>
          <a:p>
            <a:pPr marL="238115" indent="-238115">
              <a:buFont typeface="Wingdings" panose="05000000000000000000" pitchFamily="2" charset="2"/>
              <a:buChar char="q"/>
            </a:pPr>
            <a:r>
              <a:rPr lang="en-US" sz="2400" dirty="0">
                <a:solidFill>
                  <a:schemeClr val="bg1"/>
                </a:solidFill>
                <a:latin typeface="Montserrat" panose="020B0604020202020204" charset="0"/>
              </a:rPr>
              <a:t>This clause also requires detailed reporting of income applied outside India for promoting international welfare in which India is interested.</a:t>
            </a:r>
          </a:p>
        </p:txBody>
      </p:sp>
      <p:sp>
        <p:nvSpPr>
          <p:cNvPr id="5" name="Rectangle 4"/>
          <p:cNvSpPr/>
          <p:nvPr/>
        </p:nvSpPr>
        <p:spPr>
          <a:xfrm>
            <a:off x="1013434" y="2420427"/>
            <a:ext cx="16245866" cy="31231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838994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Box 16">
            <a:extLst>
              <a:ext uri="{FF2B5EF4-FFF2-40B4-BE49-F238E27FC236}">
                <a16:creationId xmlns:a16="http://schemas.microsoft.com/office/drawing/2014/main" id="{44564FC8-F0C5-4217-E43F-F983A631CEE4}"/>
              </a:ext>
            </a:extLst>
          </p:cNvPr>
          <p:cNvSpPr txBox="1"/>
          <p:nvPr/>
        </p:nvSpPr>
        <p:spPr>
          <a:xfrm>
            <a:off x="-1785126" y="360345"/>
            <a:ext cx="18207031"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9" name="TextBox 18">
            <a:extLst>
              <a:ext uri="{FF2B5EF4-FFF2-40B4-BE49-F238E27FC236}">
                <a16:creationId xmlns:a16="http://schemas.microsoft.com/office/drawing/2014/main" id="{577155BB-5649-8C84-423F-F360E3D5517B}"/>
              </a:ext>
            </a:extLst>
          </p:cNvPr>
          <p:cNvSpPr txBox="1"/>
          <p:nvPr/>
        </p:nvSpPr>
        <p:spPr>
          <a:xfrm>
            <a:off x="269239" y="1980364"/>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242649" y="9615553"/>
            <a:ext cx="1143000" cy="461503"/>
          </a:xfrm>
        </p:spPr>
        <p:txBody>
          <a:bodyPr/>
          <a:lstStyle/>
          <a:p>
            <a:fld id="{1AB5EF4A-EB2A-4474-A83F-7F82DAE35E5A}" type="slidenum">
              <a:rPr lang="en-IN" sz="2400" b="1">
                <a:solidFill>
                  <a:schemeClr val="bg1"/>
                </a:solidFill>
              </a:rPr>
              <a:pPr/>
              <a:t>33</a:t>
            </a:fld>
            <a:endParaRPr lang="en-IN" sz="2400" b="1" dirty="0">
              <a:solidFill>
                <a:schemeClr val="bg1"/>
              </a:solidFill>
            </a:endParaRPr>
          </a:p>
        </p:txBody>
      </p:sp>
      <p:sp>
        <p:nvSpPr>
          <p:cNvPr id="15" name="TextBox 14"/>
          <p:cNvSpPr txBox="1"/>
          <p:nvPr/>
        </p:nvSpPr>
        <p:spPr>
          <a:xfrm>
            <a:off x="1003884" y="3784982"/>
            <a:ext cx="16236366" cy="769441"/>
          </a:xfrm>
          <a:prstGeom prst="rect">
            <a:avLst/>
          </a:prstGeom>
          <a:noFill/>
        </p:spPr>
        <p:txBody>
          <a:bodyPr wrap="square" rtlCol="0">
            <a:spAutoFit/>
          </a:bodyPr>
          <a:lstStyle/>
          <a:p>
            <a:pPr algn="ctr"/>
            <a:r>
              <a:rPr lang="en-US" sz="4400" b="1" i="1" dirty="0">
                <a:solidFill>
                  <a:schemeClr val="bg1"/>
                </a:solidFill>
                <a:latin typeface="Montserrat Extra-Bold" panose="020B0604020202020204" charset="0"/>
              </a:rPr>
              <a:t>Now comes the most difficult one.</a:t>
            </a:r>
          </a:p>
        </p:txBody>
      </p:sp>
      <p:sp>
        <p:nvSpPr>
          <p:cNvPr id="12"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4687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4564FC8-F0C5-4217-E43F-F983A631CEE4}"/>
              </a:ext>
            </a:extLst>
          </p:cNvPr>
          <p:cNvSpPr txBox="1"/>
          <p:nvPr/>
        </p:nvSpPr>
        <p:spPr>
          <a:xfrm>
            <a:off x="-72597" y="-41429"/>
            <a:ext cx="17865724" cy="1785104"/>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8" name="TextBox 17"/>
          <p:cNvSpPr txBox="1"/>
          <p:nvPr/>
        </p:nvSpPr>
        <p:spPr>
          <a:xfrm rot="10800000" flipV="1">
            <a:off x="592301" y="9027180"/>
            <a:ext cx="17252106" cy="523220"/>
          </a:xfrm>
          <a:prstGeom prst="rect">
            <a:avLst/>
          </a:prstGeom>
          <a:noFill/>
        </p:spPr>
        <p:txBody>
          <a:bodyPr wrap="square" rtlCol="0">
            <a:spAutoFit/>
          </a:bodyPr>
          <a:lstStyle/>
          <a:p>
            <a:r>
              <a:rPr lang="en-US" sz="2800" dirty="0">
                <a:solidFill>
                  <a:schemeClr val="bg1"/>
                </a:solidFill>
                <a:latin typeface="Montserrat" panose="020B0604020202020204" charset="0"/>
              </a:rPr>
              <a:t>Clause 31/23 of Form 10B/10BB respectively</a:t>
            </a:r>
            <a:r>
              <a:rPr lang="en-US" sz="2400" dirty="0">
                <a:latin typeface="Montserrat" panose="020B0604020202020204" charset="0"/>
              </a:rPr>
              <a:t>.</a:t>
            </a:r>
          </a:p>
        </p:txBody>
      </p:sp>
      <p:sp>
        <p:nvSpPr>
          <p:cNvPr id="19" name="TextBox 18">
            <a:extLst>
              <a:ext uri="{FF2B5EF4-FFF2-40B4-BE49-F238E27FC236}">
                <a16:creationId xmlns:a16="http://schemas.microsoft.com/office/drawing/2014/main" id="{577155BB-5649-8C84-423F-F360E3D5517B}"/>
              </a:ext>
            </a:extLst>
          </p:cNvPr>
          <p:cNvSpPr txBox="1"/>
          <p:nvPr/>
        </p:nvSpPr>
        <p:spPr>
          <a:xfrm>
            <a:off x="825499" y="1479905"/>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288765" y="9661904"/>
            <a:ext cx="1143000" cy="462330"/>
          </a:xfrm>
        </p:spPr>
        <p:txBody>
          <a:bodyPr/>
          <a:lstStyle/>
          <a:p>
            <a:fld id="{1AB5EF4A-EB2A-4474-A83F-7F82DAE35E5A}" type="slidenum">
              <a:rPr lang="en-IN" sz="2400" b="1">
                <a:solidFill>
                  <a:schemeClr val="bg1"/>
                </a:solidFill>
              </a:rPr>
              <a:pPr/>
              <a:t>34</a:t>
            </a:fld>
            <a:endParaRPr lang="en-IN" sz="2400" b="1" dirty="0">
              <a:solidFill>
                <a:schemeClr val="bg1"/>
              </a:solidFill>
            </a:endParaRPr>
          </a:p>
        </p:txBody>
      </p:sp>
      <p:pic>
        <p:nvPicPr>
          <p:cNvPr id="12" name="Picture 2"/>
          <p:cNvPicPr>
            <a:picLocks noChangeAspect="1" noChangeArrowheads="1"/>
          </p:cNvPicPr>
          <p:nvPr/>
        </p:nvPicPr>
        <p:blipFill>
          <a:blip r:embed="rId2"/>
          <a:srcRect/>
          <a:stretch>
            <a:fillRect/>
          </a:stretch>
        </p:blipFill>
        <p:spPr bwMode="auto">
          <a:xfrm>
            <a:off x="275769" y="2062667"/>
            <a:ext cx="17714043" cy="6928275"/>
          </a:xfrm>
          <a:prstGeom prst="rect">
            <a:avLst/>
          </a:prstGeom>
          <a:noFill/>
          <a:ln w="9525">
            <a:noFill/>
            <a:miter lim="800000"/>
            <a:headEnd/>
            <a:tailEnd/>
          </a:ln>
          <a:effectLst/>
        </p:spPr>
      </p:pic>
      <p:sp>
        <p:nvSpPr>
          <p:cNvPr id="28" name="Rectangle 27">
            <a:extLst>
              <a:ext uri="{FF2B5EF4-FFF2-40B4-BE49-F238E27FC236}">
                <a16:creationId xmlns:a16="http://schemas.microsoft.com/office/drawing/2014/main" id="{534CC1DB-4A26-83F6-D214-C0E6D326C9B7}"/>
              </a:ext>
            </a:extLst>
          </p:cNvPr>
          <p:cNvSpPr/>
          <p:nvPr/>
        </p:nvSpPr>
        <p:spPr>
          <a:xfrm>
            <a:off x="2174876" y="2114304"/>
            <a:ext cx="15669531" cy="1956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29" name="Rectangle 28">
            <a:extLst>
              <a:ext uri="{FF2B5EF4-FFF2-40B4-BE49-F238E27FC236}">
                <a16:creationId xmlns:a16="http://schemas.microsoft.com/office/drawing/2014/main" id="{534CC1DB-4A26-83F6-D214-C0E6D326C9B7}"/>
              </a:ext>
            </a:extLst>
          </p:cNvPr>
          <p:cNvSpPr/>
          <p:nvPr/>
        </p:nvSpPr>
        <p:spPr>
          <a:xfrm>
            <a:off x="2142219" y="8496300"/>
            <a:ext cx="15847593" cy="47947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30" name="Cloud Callout 29"/>
          <p:cNvSpPr/>
          <p:nvPr/>
        </p:nvSpPr>
        <p:spPr>
          <a:xfrm>
            <a:off x="378228" y="143296"/>
            <a:ext cx="2951440" cy="1586978"/>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Montserrat" panose="020B0604020202020204" charset="0"/>
              </a:rPr>
              <a:t>Application of Income</a:t>
            </a:r>
            <a:endParaRPr lang="en-IN" sz="1500" b="1" dirty="0">
              <a:solidFill>
                <a:schemeClr val="tx1"/>
              </a:solidFill>
              <a:latin typeface="Montserrat" panose="020B0604020202020204" charset="0"/>
            </a:endParaRPr>
          </a:p>
        </p:txBody>
      </p:sp>
      <p:sp>
        <p:nvSpPr>
          <p:cNvPr id="15"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6"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24354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arn(inVertical)">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Box 16">
            <a:extLst>
              <a:ext uri="{FF2B5EF4-FFF2-40B4-BE49-F238E27FC236}">
                <a16:creationId xmlns:a16="http://schemas.microsoft.com/office/drawing/2014/main" id="{44564FC8-F0C5-4217-E43F-F983A631CEE4}"/>
              </a:ext>
            </a:extLst>
          </p:cNvPr>
          <p:cNvSpPr txBox="1"/>
          <p:nvPr/>
        </p:nvSpPr>
        <p:spPr>
          <a:xfrm>
            <a:off x="2341563" y="1049331"/>
            <a:ext cx="11953875" cy="630814"/>
          </a:xfrm>
          <a:prstGeom prst="rect">
            <a:avLst/>
          </a:prstGeom>
          <a:noFill/>
        </p:spPr>
        <p:txBody>
          <a:bodyPr wrap="square" rtlCol="0">
            <a:spAutoFit/>
          </a:bodyPr>
          <a:lstStyle/>
          <a:p>
            <a:pPr algn="ctr"/>
            <a:r>
              <a:rPr lang="en-IN" sz="3499" b="1" dirty="0">
                <a:solidFill>
                  <a:schemeClr val="bg1"/>
                </a:solidFill>
                <a:latin typeface="Bookman Old Style" panose="02050604050505020204" pitchFamily="18" charset="0"/>
              </a:rPr>
              <a:t>           </a:t>
            </a:r>
            <a:endParaRPr lang="en-IN" sz="2250" b="1" dirty="0">
              <a:solidFill>
                <a:srgbClr val="FF9933"/>
              </a:solidFill>
              <a:latin typeface="Bookman Old Style" panose="02050604050505020204" pitchFamily="18" charset="0"/>
            </a:endParaRPr>
          </a:p>
        </p:txBody>
      </p:sp>
      <p:sp>
        <p:nvSpPr>
          <p:cNvPr id="2" name="Rectangle 1"/>
          <p:cNvSpPr/>
          <p:nvPr/>
        </p:nvSpPr>
        <p:spPr>
          <a:xfrm>
            <a:off x="4338077" y="1104900"/>
            <a:ext cx="8600431" cy="515526"/>
          </a:xfrm>
          <a:prstGeom prst="rect">
            <a:avLst/>
          </a:prstGeom>
        </p:spPr>
        <p:txBody>
          <a:bodyPr wrap="none">
            <a:spAutoFit/>
          </a:bodyPr>
          <a:lstStyle/>
          <a:p>
            <a:pPr algn="ctr">
              <a:lnSpc>
                <a:spcPts val="3331"/>
              </a:lnSpc>
            </a:pPr>
            <a:r>
              <a:rPr lang="en-US" sz="5500" b="1" dirty="0">
                <a:solidFill>
                  <a:srgbClr val="FF9933"/>
                </a:solidFill>
                <a:latin typeface="Montserrat Extra-Bold" panose="020B0604020202020204" charset="0"/>
                <a:ea typeface="p22-mackinac-pro" pitchFamily="34" charset="-122"/>
              </a:rPr>
              <a:t>Clause 31 (i) –Form 10B</a:t>
            </a:r>
            <a:endParaRPr lang="en-US" sz="5500" dirty="0">
              <a:solidFill>
                <a:srgbClr val="FF9933"/>
              </a:solidFill>
              <a:latin typeface="Montserrat Extra-Bold" panose="020B0604020202020204" charset="0"/>
            </a:endParaRPr>
          </a:p>
        </p:txBody>
      </p:sp>
      <p:sp>
        <p:nvSpPr>
          <p:cNvPr id="53" name="Text 3"/>
          <p:cNvSpPr/>
          <p:nvPr/>
        </p:nvSpPr>
        <p:spPr>
          <a:xfrm>
            <a:off x="2405062" y="3041551"/>
            <a:ext cx="174629" cy="317203"/>
          </a:xfrm>
          <a:prstGeom prst="rect">
            <a:avLst/>
          </a:prstGeom>
          <a:noFill/>
          <a:ln/>
        </p:spPr>
        <p:txBody>
          <a:bodyPr wrap="none" rtlCol="0" anchor="t"/>
          <a:lstStyle/>
          <a:p>
            <a:pPr algn="ctr">
              <a:lnSpc>
                <a:spcPts val="2497"/>
              </a:lnSpc>
            </a:pPr>
            <a:endParaRPr lang="en-US" sz="5400" dirty="0">
              <a:solidFill>
                <a:schemeClr val="bg1"/>
              </a:solidFill>
            </a:endParaRPr>
          </a:p>
        </p:txBody>
      </p:sp>
      <p:sp>
        <p:nvSpPr>
          <p:cNvPr id="55" name="Text 5"/>
          <p:cNvSpPr/>
          <p:nvPr/>
        </p:nvSpPr>
        <p:spPr>
          <a:xfrm>
            <a:off x="2815331" y="3501428"/>
            <a:ext cx="13966330" cy="1718272"/>
          </a:xfrm>
          <a:prstGeom prst="rect">
            <a:avLst/>
          </a:prstGeom>
          <a:noFill/>
          <a:ln/>
        </p:spPr>
        <p:txBody>
          <a:bodyPr wrap="square" rtlCol="0" anchor="t"/>
          <a:lstStyle/>
          <a:p>
            <a:pPr algn="just">
              <a:lnSpc>
                <a:spcPts val="2082"/>
              </a:lnSpc>
            </a:pPr>
            <a:endParaRPr lang="en-US" sz="2400" dirty="0">
              <a:solidFill>
                <a:schemeClr val="bg1"/>
              </a:solidFill>
            </a:endParaRPr>
          </a:p>
        </p:txBody>
      </p:sp>
      <p:sp>
        <p:nvSpPr>
          <p:cNvPr id="56" name="Shape 2"/>
          <p:cNvSpPr/>
          <p:nvPr/>
        </p:nvSpPr>
        <p:spPr>
          <a:xfrm>
            <a:off x="1600200" y="2324101"/>
            <a:ext cx="380603" cy="563760"/>
          </a:xfrm>
          <a:prstGeom prst="roundRect">
            <a:avLst>
              <a:gd name="adj" fmla="val 20004"/>
            </a:avLst>
          </a:prstGeom>
          <a:solidFill>
            <a:srgbClr val="CCEEFF"/>
          </a:solidFill>
          <a:ln w="12621">
            <a:solidFill>
              <a:srgbClr val="99DDFF"/>
            </a:solidFill>
            <a:prstDash val="solid"/>
          </a:ln>
        </p:spPr>
        <p:txBody>
          <a:bodyPr/>
          <a:lstStyle/>
          <a:p>
            <a:endParaRPr lang="en-IN" sz="2800">
              <a:solidFill>
                <a:schemeClr val="bg1"/>
              </a:solidFill>
            </a:endParaRPr>
          </a:p>
        </p:txBody>
      </p:sp>
      <p:sp>
        <p:nvSpPr>
          <p:cNvPr id="57" name="Text 3"/>
          <p:cNvSpPr/>
          <p:nvPr/>
        </p:nvSpPr>
        <p:spPr>
          <a:xfrm>
            <a:off x="1739702" y="2538908"/>
            <a:ext cx="101600" cy="317203"/>
          </a:xfrm>
          <a:prstGeom prst="rect">
            <a:avLst/>
          </a:prstGeom>
          <a:noFill/>
          <a:ln/>
        </p:spPr>
        <p:txBody>
          <a:bodyPr wrap="none" rtlCol="0" anchor="t"/>
          <a:lstStyle/>
          <a:p>
            <a:pPr algn="ctr">
              <a:lnSpc>
                <a:spcPts val="2497"/>
              </a:lnSpc>
            </a:pPr>
            <a:r>
              <a:rPr lang="en-US" sz="3600" b="1" dirty="0">
                <a:solidFill>
                  <a:schemeClr val="tx1">
                    <a:lumMod val="75000"/>
                    <a:lumOff val="25000"/>
                  </a:schemeClr>
                </a:solidFill>
                <a:latin typeface="p22-mackinac-pro" pitchFamily="34" charset="0"/>
                <a:ea typeface="p22-mackinac-pro" pitchFamily="34" charset="-122"/>
                <a:cs typeface="p22-mackinac-pro" pitchFamily="34" charset="-120"/>
              </a:rPr>
              <a:t>1</a:t>
            </a:r>
          </a:p>
        </p:txBody>
      </p:sp>
      <p:sp>
        <p:nvSpPr>
          <p:cNvPr id="58" name="Text 4"/>
          <p:cNvSpPr/>
          <p:nvPr/>
        </p:nvSpPr>
        <p:spPr>
          <a:xfrm>
            <a:off x="2149971" y="2565399"/>
            <a:ext cx="2222500" cy="264219"/>
          </a:xfrm>
          <a:prstGeom prst="rect">
            <a:avLst/>
          </a:prstGeom>
          <a:noFill/>
          <a:ln/>
        </p:spPr>
        <p:txBody>
          <a:bodyPr wrap="none" rtlCol="0" anchor="t"/>
          <a:lstStyle/>
          <a:p>
            <a:pPr>
              <a:lnSpc>
                <a:spcPts val="2082"/>
              </a:lnSpc>
            </a:pPr>
            <a:r>
              <a:rPr lang="en-US" sz="3200" b="1" dirty="0">
                <a:solidFill>
                  <a:schemeClr val="bg1"/>
                </a:solidFill>
                <a:latin typeface="Montserrat Extra-Bold" panose="020B0604020202020204" charset="0"/>
                <a:ea typeface="p22-mackinac-pro" pitchFamily="34" charset="-122"/>
                <a:cs typeface="p22-mackinac-pro" pitchFamily="34" charset="-120"/>
              </a:rPr>
              <a:t>Application of Income</a:t>
            </a:r>
            <a:endParaRPr lang="en-US" sz="3200" dirty="0">
              <a:solidFill>
                <a:schemeClr val="bg1"/>
              </a:solidFill>
              <a:latin typeface="Montserrat Extra-Bold" panose="020B0604020202020204" charset="0"/>
            </a:endParaRPr>
          </a:p>
        </p:txBody>
      </p:sp>
      <p:sp>
        <p:nvSpPr>
          <p:cNvPr id="59" name="Text 5"/>
          <p:cNvSpPr/>
          <p:nvPr/>
        </p:nvSpPr>
        <p:spPr>
          <a:xfrm>
            <a:off x="2149970" y="2998785"/>
            <a:ext cx="14364990" cy="1165027"/>
          </a:xfrm>
          <a:prstGeom prst="rect">
            <a:avLst/>
          </a:prstGeom>
          <a:noFill/>
          <a:ln/>
        </p:spPr>
        <p:txBody>
          <a:bodyPr wrap="square" rtlCol="0" anchor="t"/>
          <a:lstStyle/>
          <a:p>
            <a:pPr algn="just"/>
            <a:r>
              <a:rPr lang="en-US" sz="2400" dirty="0">
                <a:solidFill>
                  <a:schemeClr val="bg1"/>
                </a:solidFill>
                <a:latin typeface="Montserrat" panose="020B0604020202020204" charset="0"/>
              </a:rPr>
              <a:t>Application of income excluding application not eligible and reported under serial number 37 of Form 10B.</a:t>
            </a:r>
          </a:p>
          <a:p>
            <a:pPr algn="just"/>
            <a:endParaRPr lang="en-US" sz="2400" dirty="0">
              <a:solidFill>
                <a:schemeClr val="bg1"/>
              </a:solidFill>
              <a:latin typeface="Montserrat" panose="020B0604020202020204" charset="0"/>
            </a:endParaRPr>
          </a:p>
          <a:p>
            <a:pPr algn="just"/>
            <a:endParaRPr lang="en-US" sz="2400" dirty="0">
              <a:solidFill>
                <a:schemeClr val="bg1"/>
              </a:solidFill>
              <a:latin typeface="Montserrat" panose="020B0604020202020204" charset="0"/>
            </a:endParaRPr>
          </a:p>
          <a:p>
            <a:pPr algn="just"/>
            <a:endParaRPr lang="en-US" sz="2400" dirty="0">
              <a:solidFill>
                <a:schemeClr val="bg1"/>
              </a:solidFill>
              <a:latin typeface="Montserrat" panose="020B0604020202020204" charset="0"/>
            </a:endParaRPr>
          </a:p>
          <a:p>
            <a:pPr>
              <a:lnSpc>
                <a:spcPts val="2132"/>
              </a:lnSpc>
            </a:pPr>
            <a:endParaRPr lang="en-US" sz="2400" dirty="0">
              <a:solidFill>
                <a:schemeClr val="bg1"/>
              </a:solidFill>
              <a:latin typeface="Montserrat" panose="020B0604020202020204" charset="0"/>
            </a:endParaRPr>
          </a:p>
        </p:txBody>
      </p:sp>
      <p:sp>
        <p:nvSpPr>
          <p:cNvPr id="60" name="Shape 6"/>
          <p:cNvSpPr/>
          <p:nvPr/>
        </p:nvSpPr>
        <p:spPr>
          <a:xfrm>
            <a:off x="1600200" y="3837187"/>
            <a:ext cx="380603" cy="526354"/>
          </a:xfrm>
          <a:prstGeom prst="roundRect">
            <a:avLst>
              <a:gd name="adj" fmla="val 20004"/>
            </a:avLst>
          </a:prstGeom>
          <a:solidFill>
            <a:srgbClr val="CCEEFF"/>
          </a:solidFill>
          <a:ln w="12621">
            <a:solidFill>
              <a:srgbClr val="99DDFF"/>
            </a:solidFill>
            <a:prstDash val="solid"/>
          </a:ln>
        </p:spPr>
        <p:txBody>
          <a:bodyPr/>
          <a:lstStyle/>
          <a:p>
            <a:endParaRPr lang="en-IN" sz="2800">
              <a:solidFill>
                <a:schemeClr val="bg1"/>
              </a:solidFill>
            </a:endParaRPr>
          </a:p>
        </p:txBody>
      </p:sp>
      <p:sp>
        <p:nvSpPr>
          <p:cNvPr id="61" name="Text 7"/>
          <p:cNvSpPr/>
          <p:nvPr/>
        </p:nvSpPr>
        <p:spPr>
          <a:xfrm>
            <a:off x="1646613" y="4011611"/>
            <a:ext cx="263326" cy="348953"/>
          </a:xfrm>
          <a:prstGeom prst="rect">
            <a:avLst/>
          </a:prstGeom>
          <a:noFill/>
          <a:ln/>
        </p:spPr>
        <p:txBody>
          <a:bodyPr wrap="none" rtlCol="0" anchor="t"/>
          <a:lstStyle/>
          <a:p>
            <a:pPr algn="ctr">
              <a:lnSpc>
                <a:spcPts val="2497"/>
              </a:lnSpc>
            </a:pPr>
            <a:r>
              <a:rPr lang="en-US" sz="3600" b="1" dirty="0">
                <a:solidFill>
                  <a:schemeClr val="tx1">
                    <a:lumMod val="75000"/>
                    <a:lumOff val="25000"/>
                  </a:schemeClr>
                </a:solidFill>
                <a:latin typeface="p22-mackinac-pro" pitchFamily="34" charset="0"/>
                <a:ea typeface="p22-mackinac-pro" pitchFamily="34" charset="-122"/>
                <a:cs typeface="p22-mackinac-pro" pitchFamily="34" charset="-120"/>
              </a:rPr>
              <a:t>2</a:t>
            </a:r>
          </a:p>
        </p:txBody>
      </p:sp>
      <p:sp>
        <p:nvSpPr>
          <p:cNvPr id="62" name="Text 8"/>
          <p:cNvSpPr/>
          <p:nvPr/>
        </p:nvSpPr>
        <p:spPr>
          <a:xfrm>
            <a:off x="2149971" y="4041081"/>
            <a:ext cx="13831590" cy="367507"/>
          </a:xfrm>
          <a:prstGeom prst="rect">
            <a:avLst/>
          </a:prstGeom>
          <a:noFill/>
          <a:ln/>
        </p:spPr>
        <p:txBody>
          <a:bodyPr wrap="none" rtlCol="0" anchor="t"/>
          <a:lstStyle/>
          <a:p>
            <a:pPr>
              <a:lnSpc>
                <a:spcPts val="2082"/>
              </a:lnSpc>
            </a:pPr>
            <a:r>
              <a:rPr lang="en-US" sz="3200" b="1" dirty="0">
                <a:solidFill>
                  <a:schemeClr val="bg1"/>
                </a:solidFill>
                <a:latin typeface="Montserrat Extra-Bold" panose="020B0604020202020204" charset="0"/>
                <a:ea typeface="p22-mackinac-pro" pitchFamily="34" charset="-122"/>
                <a:cs typeface="p22-mackinac-pro" pitchFamily="34" charset="-120"/>
              </a:rPr>
              <a:t>Bifurcation of  Application of Income (Object Wise) </a:t>
            </a:r>
          </a:p>
        </p:txBody>
      </p:sp>
      <p:sp>
        <p:nvSpPr>
          <p:cNvPr id="63" name="Text 9"/>
          <p:cNvSpPr/>
          <p:nvPr/>
        </p:nvSpPr>
        <p:spPr>
          <a:xfrm>
            <a:off x="2149971" y="4551262"/>
            <a:ext cx="14364989" cy="4249838"/>
          </a:xfrm>
          <a:prstGeom prst="rect">
            <a:avLst/>
          </a:prstGeom>
          <a:noFill/>
          <a:ln/>
        </p:spPr>
        <p:txBody>
          <a:bodyPr wrap="square" rtlCol="0" anchor="t"/>
          <a:lstStyle/>
          <a:p>
            <a:pPr marL="238115" indent="-238115" algn="just">
              <a:buFont typeface="Wingdings" panose="05000000000000000000" pitchFamily="2" charset="2"/>
              <a:buChar char="q"/>
            </a:pPr>
            <a:r>
              <a:rPr lang="en-US" sz="2400" dirty="0">
                <a:solidFill>
                  <a:schemeClr val="bg1"/>
                </a:solidFill>
                <a:latin typeface="Montserrat" panose="020B0604020202020204" charset="0"/>
              </a:rPr>
              <a:t>Application of income should be bifurcated as per the objects reported under serial number 11 of  Form 10B.</a:t>
            </a:r>
          </a:p>
          <a:p>
            <a:pPr algn="just"/>
            <a:endParaRPr lang="en-US" sz="24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400" dirty="0">
                <a:solidFill>
                  <a:schemeClr val="bg1"/>
                </a:solidFill>
                <a:latin typeface="Montserrat" panose="020B0604020202020204" charset="0"/>
              </a:rPr>
              <a:t>Now, here is a catch that if the client bifurcated application of income in objects specified under clause 11, those objects should be reconciled with objects specified in Form 10AB. Otherwise it may attract scrutiny.</a:t>
            </a:r>
          </a:p>
          <a:p>
            <a:pPr algn="just"/>
            <a:endParaRPr lang="en-US" sz="24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400" dirty="0">
                <a:solidFill>
                  <a:schemeClr val="bg1"/>
                </a:solidFill>
                <a:latin typeface="Montserrat" panose="020B0604020202020204" charset="0"/>
              </a:rPr>
              <a:t>Another catch is point (IX) of Clause 31 sub-clause(b), which talks about application which cannot be specifically categorized under objects at I TO VIII of Clause 31 sub – Clause (b), now if we select in this head then again, scrutiny may be attracted as all the objects according to section 2(15) is already specified in above points.  </a:t>
            </a:r>
          </a:p>
          <a:p>
            <a:endParaRPr lang="en-US" sz="2400" dirty="0">
              <a:solidFill>
                <a:schemeClr val="bg1"/>
              </a:solidFill>
              <a:latin typeface="Montserrat" panose="020B0604020202020204" charset="0"/>
            </a:endParaRPr>
          </a:p>
          <a:p>
            <a:endParaRPr lang="en-US" sz="2400" dirty="0">
              <a:solidFill>
                <a:schemeClr val="bg1"/>
              </a:solidFill>
              <a:latin typeface="Montserrat" panose="020B0604020202020204" charset="0"/>
            </a:endParaRPr>
          </a:p>
        </p:txBody>
      </p:sp>
      <p:sp>
        <p:nvSpPr>
          <p:cNvPr id="64" name="Text 11"/>
          <p:cNvSpPr/>
          <p:nvPr/>
        </p:nvSpPr>
        <p:spPr>
          <a:xfrm>
            <a:off x="1714302" y="5348784"/>
            <a:ext cx="152400" cy="317203"/>
          </a:xfrm>
          <a:prstGeom prst="rect">
            <a:avLst/>
          </a:prstGeom>
          <a:noFill/>
          <a:ln/>
        </p:spPr>
        <p:txBody>
          <a:bodyPr wrap="none" rtlCol="0" anchor="t"/>
          <a:lstStyle/>
          <a:p>
            <a:pPr algn="ctr">
              <a:lnSpc>
                <a:spcPts val="2497"/>
              </a:lnSpc>
            </a:pPr>
            <a:endParaRPr lang="en-US" sz="3600" dirty="0">
              <a:solidFill>
                <a:schemeClr val="bg1"/>
              </a:solidFill>
            </a:endParaRPr>
          </a:p>
        </p:txBody>
      </p:sp>
      <p:sp>
        <p:nvSpPr>
          <p:cNvPr id="1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a:p>
        </p:txBody>
      </p:sp>
      <p:sp>
        <p:nvSpPr>
          <p:cNvPr id="2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81335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ppt_x"/>
                                          </p:val>
                                        </p:tav>
                                        <p:tav tm="100000">
                                          <p:val>
                                            <p:strVal val="#ppt_x"/>
                                          </p:val>
                                        </p:tav>
                                      </p:tavLst>
                                    </p:anim>
                                    <p:anim calcmode="lin" valueType="num">
                                      <p:cBhvr additive="base">
                                        <p:cTn id="18" dur="500" fill="hold"/>
                                        <p:tgtEl>
                                          <p:spTgt spid="5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fill="hold"/>
                                        <p:tgtEl>
                                          <p:spTgt spid="59"/>
                                        </p:tgtEl>
                                        <p:attrNameLst>
                                          <p:attrName>ppt_x</p:attrName>
                                        </p:attrNameLst>
                                      </p:cBhvr>
                                      <p:tavLst>
                                        <p:tav tm="0">
                                          <p:val>
                                            <p:strVal val="#ppt_x"/>
                                          </p:val>
                                        </p:tav>
                                        <p:tav tm="100000">
                                          <p:val>
                                            <p:strVal val="#ppt_x"/>
                                          </p:val>
                                        </p:tav>
                                      </p:tavLst>
                                    </p:anim>
                                    <p:anim calcmode="lin" valueType="num">
                                      <p:cBhvr additive="base">
                                        <p:cTn id="3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500" fill="hold"/>
                                        <p:tgtEl>
                                          <p:spTgt spid="60"/>
                                        </p:tgtEl>
                                        <p:attrNameLst>
                                          <p:attrName>ppt_x</p:attrName>
                                        </p:attrNameLst>
                                      </p:cBhvr>
                                      <p:tavLst>
                                        <p:tav tm="0">
                                          <p:val>
                                            <p:strVal val="#ppt_x"/>
                                          </p:val>
                                        </p:tav>
                                        <p:tav tm="100000">
                                          <p:val>
                                            <p:strVal val="#ppt_x"/>
                                          </p:val>
                                        </p:tav>
                                      </p:tavLst>
                                    </p:anim>
                                    <p:anim calcmode="lin" valueType="num">
                                      <p:cBhvr additive="base">
                                        <p:cTn id="40" dur="500" fill="hold"/>
                                        <p:tgtEl>
                                          <p:spTgt spid="6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3">
                                            <p:txEl>
                                              <p:pRg st="0" end="0"/>
                                            </p:txEl>
                                          </p:spTgt>
                                        </p:tgtEl>
                                        <p:attrNameLst>
                                          <p:attrName>style.visibility</p:attrName>
                                        </p:attrNameLst>
                                      </p:cBhvr>
                                      <p:to>
                                        <p:strVal val="visible"/>
                                      </p:to>
                                    </p:set>
                                    <p:animEffect transition="in" filter="fade">
                                      <p:cBhvr>
                                        <p:cTn id="49" dur="1000"/>
                                        <p:tgtEl>
                                          <p:spTgt spid="63">
                                            <p:txEl>
                                              <p:pRg st="0" end="0"/>
                                            </p:txEl>
                                          </p:spTgt>
                                        </p:tgtEl>
                                      </p:cBhvr>
                                    </p:animEffect>
                                    <p:anim calcmode="lin" valueType="num">
                                      <p:cBhvr>
                                        <p:cTn id="50" dur="10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63">
                                            <p:txEl>
                                              <p:pRg st="2" end="2"/>
                                            </p:txEl>
                                          </p:spTgt>
                                        </p:tgtEl>
                                        <p:attrNameLst>
                                          <p:attrName>style.visibility</p:attrName>
                                        </p:attrNameLst>
                                      </p:cBhvr>
                                      <p:to>
                                        <p:strVal val="visible"/>
                                      </p:to>
                                    </p:set>
                                    <p:anim calcmode="lin" valueType="num">
                                      <p:cBhvr additive="base">
                                        <p:cTn id="56" dur="500" fill="hold"/>
                                        <p:tgtEl>
                                          <p:spTgt spid="63">
                                            <p:txEl>
                                              <p:pRg st="2" end="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63">
                                            <p:txEl>
                                              <p:pRg st="4" end="4"/>
                                            </p:txEl>
                                          </p:spTgt>
                                        </p:tgtEl>
                                        <p:attrNameLst>
                                          <p:attrName>style.visibility</p:attrName>
                                        </p:attrNameLst>
                                      </p:cBhvr>
                                      <p:to>
                                        <p:strVal val="visible"/>
                                      </p:to>
                                    </p:set>
                                    <p:anim calcmode="lin" valueType="num">
                                      <p:cBhvr additive="base">
                                        <p:cTn id="62" dur="500" fill="hold"/>
                                        <p:tgtEl>
                                          <p:spTgt spid="63">
                                            <p:txEl>
                                              <p:pRg st="4" end="4"/>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8" name="Shape 2"/>
          <p:cNvSpPr/>
          <p:nvPr/>
        </p:nvSpPr>
        <p:spPr>
          <a:xfrm>
            <a:off x="1364487" y="2124641"/>
            <a:ext cx="549770" cy="566930"/>
          </a:xfrm>
          <a:prstGeom prst="roundRect">
            <a:avLst>
              <a:gd name="adj" fmla="val 20004"/>
            </a:avLst>
          </a:prstGeom>
          <a:solidFill>
            <a:srgbClr val="CCEEFF"/>
          </a:solidFill>
          <a:ln w="12621">
            <a:solidFill>
              <a:srgbClr val="99DDFF"/>
            </a:solidFill>
            <a:prstDash val="solid"/>
          </a:ln>
        </p:spPr>
        <p:txBody>
          <a:bodyPr/>
          <a:lstStyle/>
          <a:p>
            <a:endParaRPr lang="en-IN" sz="2800">
              <a:solidFill>
                <a:schemeClr val="bg1"/>
              </a:solidFill>
            </a:endParaRPr>
          </a:p>
        </p:txBody>
      </p:sp>
      <p:sp>
        <p:nvSpPr>
          <p:cNvPr id="19" name="Text 3"/>
          <p:cNvSpPr/>
          <p:nvPr/>
        </p:nvSpPr>
        <p:spPr>
          <a:xfrm>
            <a:off x="1639372" y="2095500"/>
            <a:ext cx="101600" cy="348923"/>
          </a:xfrm>
          <a:prstGeom prst="rect">
            <a:avLst/>
          </a:prstGeom>
          <a:noFill/>
          <a:ln/>
        </p:spPr>
        <p:txBody>
          <a:bodyPr wrap="none" rtlCol="0" anchor="t"/>
          <a:lstStyle/>
          <a:p>
            <a:pPr algn="ctr"/>
            <a:r>
              <a:rPr lang="en-US" sz="3600" b="1" dirty="0">
                <a:solidFill>
                  <a:schemeClr val="tx1">
                    <a:lumMod val="75000"/>
                    <a:lumOff val="25000"/>
                  </a:schemeClr>
                </a:solidFill>
                <a:latin typeface="p22-mackinac-pro" pitchFamily="34" charset="0"/>
                <a:ea typeface="p22-mackinac-pro" pitchFamily="34" charset="-122"/>
              </a:rPr>
              <a:t>3</a:t>
            </a:r>
            <a:endParaRPr lang="en-US" sz="3600" dirty="0">
              <a:solidFill>
                <a:schemeClr val="tx1">
                  <a:lumMod val="75000"/>
                  <a:lumOff val="25000"/>
                </a:schemeClr>
              </a:solidFill>
            </a:endParaRPr>
          </a:p>
        </p:txBody>
      </p:sp>
      <p:sp>
        <p:nvSpPr>
          <p:cNvPr id="20" name="Text 4"/>
          <p:cNvSpPr/>
          <p:nvPr/>
        </p:nvSpPr>
        <p:spPr>
          <a:xfrm>
            <a:off x="1991728" y="2124641"/>
            <a:ext cx="2222500" cy="290641"/>
          </a:xfrm>
          <a:prstGeom prst="rect">
            <a:avLst/>
          </a:prstGeom>
          <a:noFill/>
          <a:ln/>
        </p:spPr>
        <p:txBody>
          <a:bodyPr wrap="none" rtlCol="0" anchor="t"/>
          <a:lstStyle/>
          <a:p>
            <a:r>
              <a:rPr lang="en-US" sz="3200" b="1" dirty="0">
                <a:solidFill>
                  <a:schemeClr val="bg1"/>
                </a:solidFill>
                <a:latin typeface="Montserrat Extra-Bold" panose="020B0604020202020204" charset="0"/>
                <a:ea typeface="p22-mackinac-pro" pitchFamily="34" charset="-122"/>
                <a:cs typeface="p22-mackinac-pro" pitchFamily="34" charset="-120"/>
              </a:rPr>
              <a:t>Bifurcation of  Application of Income (Electronic &amp; Non-Electronic)</a:t>
            </a:r>
            <a:endParaRPr lang="en-US" sz="3200" dirty="0">
              <a:solidFill>
                <a:schemeClr val="bg1"/>
              </a:solidFill>
              <a:latin typeface="Montserrat Extra-Bold" panose="020B0604020202020204" charset="0"/>
            </a:endParaRPr>
          </a:p>
        </p:txBody>
      </p:sp>
      <p:sp>
        <p:nvSpPr>
          <p:cNvPr id="21" name="Text 5"/>
          <p:cNvSpPr/>
          <p:nvPr/>
        </p:nvSpPr>
        <p:spPr>
          <a:xfrm>
            <a:off x="1991727" y="2776904"/>
            <a:ext cx="14772273" cy="2412109"/>
          </a:xfrm>
          <a:prstGeom prst="rect">
            <a:avLst/>
          </a:prstGeom>
          <a:noFill/>
          <a:ln/>
        </p:spPr>
        <p:txBody>
          <a:bodyPr wrap="square" rtlCol="0" anchor="t"/>
          <a:lstStyle/>
          <a:p>
            <a:pPr algn="just">
              <a:buFont typeface="Wingdings" pitchFamily="2" charset="2"/>
              <a:buChar char="Ø"/>
            </a:pPr>
            <a:r>
              <a:rPr lang="en-US" sz="2400" dirty="0">
                <a:solidFill>
                  <a:schemeClr val="bg1"/>
                </a:solidFill>
                <a:latin typeface="Montserrat" panose="020B0604020202020204" charset="0"/>
              </a:rPr>
              <a:t> Application of income should be bifurcated in two modes one is electronic and other one is non- electronic.</a:t>
            </a:r>
          </a:p>
          <a:p>
            <a:pPr algn="just">
              <a:buFont typeface="Wingdings" pitchFamily="2" charset="2"/>
              <a:buChar char="Ø"/>
            </a:pPr>
            <a:endParaRPr lang="en-US" sz="2400" dirty="0">
              <a:solidFill>
                <a:schemeClr val="bg1"/>
              </a:solidFill>
              <a:latin typeface="Montserrat" panose="020B0604020202020204" charset="0"/>
            </a:endParaRPr>
          </a:p>
          <a:p>
            <a:pPr algn="just">
              <a:buFont typeface="Wingdings" pitchFamily="2" charset="2"/>
              <a:buChar char="Ø"/>
            </a:pPr>
            <a:r>
              <a:rPr lang="en-US" sz="2400" dirty="0">
                <a:solidFill>
                  <a:schemeClr val="bg1"/>
                </a:solidFill>
                <a:latin typeface="Montserrat" panose="020B0604020202020204" charset="0"/>
              </a:rPr>
              <a:t> Electronic modes includes which are referred in rule 6AABA of income tax rules,1962:</a:t>
            </a:r>
          </a:p>
          <a:p>
            <a:pPr algn="just">
              <a:buFont typeface="Arial" pitchFamily="34" charset="0"/>
              <a:buChar char="•"/>
            </a:pPr>
            <a:r>
              <a:rPr lang="en-US" sz="2400" dirty="0">
                <a:solidFill>
                  <a:schemeClr val="bg1"/>
                </a:solidFill>
                <a:latin typeface="Montserrat" panose="020B0604020202020204" charset="0"/>
              </a:rPr>
              <a:t>Credit card</a:t>
            </a:r>
          </a:p>
          <a:p>
            <a:pPr algn="just">
              <a:buFont typeface="Arial" pitchFamily="34" charset="0"/>
              <a:buChar char="•"/>
            </a:pPr>
            <a:r>
              <a:rPr lang="en-US" sz="2400" dirty="0">
                <a:solidFill>
                  <a:schemeClr val="bg1"/>
                </a:solidFill>
                <a:latin typeface="Montserrat" panose="020B0604020202020204" charset="0"/>
              </a:rPr>
              <a:t>Debit card</a:t>
            </a:r>
          </a:p>
          <a:p>
            <a:pPr algn="just">
              <a:buFont typeface="Arial" pitchFamily="34" charset="0"/>
              <a:buChar char="•"/>
            </a:pPr>
            <a:r>
              <a:rPr lang="en-US" sz="2400" dirty="0">
                <a:solidFill>
                  <a:schemeClr val="bg1"/>
                </a:solidFill>
                <a:latin typeface="Montserrat" panose="020B0604020202020204" charset="0"/>
              </a:rPr>
              <a:t>Net Banking </a:t>
            </a:r>
          </a:p>
          <a:p>
            <a:pPr algn="just">
              <a:buFont typeface="Arial" pitchFamily="34" charset="0"/>
              <a:buChar char="•"/>
            </a:pPr>
            <a:r>
              <a:rPr lang="en-US" sz="2400" dirty="0">
                <a:solidFill>
                  <a:schemeClr val="bg1"/>
                </a:solidFill>
                <a:latin typeface="Montserrat" panose="020B0604020202020204" charset="0"/>
              </a:rPr>
              <a:t>IMPS </a:t>
            </a:r>
          </a:p>
          <a:p>
            <a:pPr algn="just">
              <a:buFont typeface="Arial" pitchFamily="34" charset="0"/>
              <a:buChar char="•"/>
            </a:pPr>
            <a:r>
              <a:rPr lang="en-US" sz="2400" dirty="0">
                <a:solidFill>
                  <a:schemeClr val="bg1"/>
                </a:solidFill>
                <a:latin typeface="Montserrat" panose="020B0604020202020204" charset="0"/>
              </a:rPr>
              <a:t>UPI </a:t>
            </a:r>
          </a:p>
          <a:p>
            <a:pPr algn="just">
              <a:buFont typeface="Arial" pitchFamily="34" charset="0"/>
              <a:buChar char="•"/>
            </a:pPr>
            <a:r>
              <a:rPr lang="en-US" sz="2400" dirty="0">
                <a:solidFill>
                  <a:schemeClr val="bg1"/>
                </a:solidFill>
                <a:latin typeface="Montserrat" panose="020B0604020202020204" charset="0"/>
              </a:rPr>
              <a:t>RTGS</a:t>
            </a:r>
          </a:p>
          <a:p>
            <a:pPr algn="just">
              <a:buFont typeface="Arial" pitchFamily="34" charset="0"/>
              <a:buChar char="•"/>
            </a:pPr>
            <a:r>
              <a:rPr lang="en-US" sz="2400" dirty="0">
                <a:solidFill>
                  <a:schemeClr val="bg1"/>
                </a:solidFill>
                <a:latin typeface="Montserrat" panose="020B0604020202020204" charset="0"/>
              </a:rPr>
              <a:t>NEFT</a:t>
            </a:r>
          </a:p>
          <a:p>
            <a:pPr algn="just">
              <a:buFont typeface="Arial" pitchFamily="34" charset="0"/>
              <a:buChar char="•"/>
            </a:pPr>
            <a:r>
              <a:rPr lang="en-US" sz="2400" dirty="0">
                <a:solidFill>
                  <a:schemeClr val="bg1"/>
                </a:solidFill>
                <a:latin typeface="Montserrat" panose="020B0604020202020204" charset="0"/>
              </a:rPr>
              <a:t>BHIM</a:t>
            </a:r>
          </a:p>
          <a:p>
            <a:pPr algn="just"/>
            <a:r>
              <a:rPr lang="en-US" sz="2400" dirty="0">
                <a:solidFill>
                  <a:schemeClr val="bg1"/>
                </a:solidFill>
                <a:latin typeface="Montserrat" panose="020B0604020202020204" charset="0"/>
              </a:rPr>
              <a:t>  </a:t>
            </a:r>
          </a:p>
          <a:p>
            <a:pPr algn="just">
              <a:buFont typeface="Wingdings" pitchFamily="2" charset="2"/>
              <a:buChar char="Ø"/>
            </a:pPr>
            <a:r>
              <a:rPr lang="en-US" sz="2400" dirty="0">
                <a:solidFill>
                  <a:schemeClr val="bg1"/>
                </a:solidFill>
                <a:latin typeface="Montserrat" panose="020B0604020202020204" charset="0"/>
              </a:rPr>
              <a:t>All other modes of payment other than specified above will be classified as non – electronic modes of Payment.  </a:t>
            </a:r>
          </a:p>
          <a:p>
            <a:pPr algn="just"/>
            <a:endParaRPr lang="en-US" sz="2400" dirty="0">
              <a:solidFill>
                <a:schemeClr val="bg1"/>
              </a:solidFill>
              <a:latin typeface="Montserrat" panose="020B0604020202020204" charset="0"/>
            </a:endParaRPr>
          </a:p>
          <a:p>
            <a:pPr algn="just"/>
            <a:endParaRPr lang="en-US" sz="2400" dirty="0">
              <a:solidFill>
                <a:schemeClr val="bg1"/>
              </a:solidFill>
              <a:latin typeface="Montserrat" panose="020B0604020202020204" charset="0"/>
            </a:endParaRPr>
          </a:p>
        </p:txBody>
      </p:sp>
      <p:sp>
        <p:nvSpPr>
          <p:cNvPr id="22" name="Text 7"/>
          <p:cNvSpPr/>
          <p:nvPr/>
        </p:nvSpPr>
        <p:spPr>
          <a:xfrm>
            <a:off x="1559234" y="3429695"/>
            <a:ext cx="146050" cy="348923"/>
          </a:xfrm>
          <a:prstGeom prst="rect">
            <a:avLst/>
          </a:prstGeom>
          <a:noFill/>
          <a:ln/>
        </p:spPr>
        <p:txBody>
          <a:bodyPr wrap="none" rtlCol="0" anchor="t"/>
          <a:lstStyle/>
          <a:p>
            <a:pPr algn="ctr"/>
            <a:endParaRPr lang="en-US" sz="3600" dirty="0">
              <a:solidFill>
                <a:schemeClr val="bg1"/>
              </a:solidFill>
            </a:endParaRPr>
          </a:p>
        </p:txBody>
      </p:sp>
      <p:sp>
        <p:nvSpPr>
          <p:cNvPr id="23" name="Text 11"/>
          <p:cNvSpPr/>
          <p:nvPr/>
        </p:nvSpPr>
        <p:spPr>
          <a:xfrm>
            <a:off x="1556059" y="4763890"/>
            <a:ext cx="152400" cy="348923"/>
          </a:xfrm>
          <a:prstGeom prst="rect">
            <a:avLst/>
          </a:prstGeom>
          <a:noFill/>
          <a:ln/>
        </p:spPr>
        <p:txBody>
          <a:bodyPr wrap="none" rtlCol="0" anchor="t"/>
          <a:lstStyle/>
          <a:p>
            <a:pPr algn="ctr"/>
            <a:endParaRPr lang="en-US" sz="3600" dirty="0">
              <a:solidFill>
                <a:schemeClr val="bg1"/>
              </a:solidFill>
            </a:endParaRPr>
          </a:p>
        </p:txBody>
      </p:sp>
      <p:sp>
        <p:nvSpPr>
          <p:cNvPr id="12"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3640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xEl>
                                              <p:pRg st="2" end="2"/>
                                            </p:txEl>
                                          </p:spTgt>
                                        </p:tgtEl>
                                        <p:attrNameLst>
                                          <p:attrName>style.visibility</p:attrName>
                                        </p:attrNameLst>
                                      </p:cBhvr>
                                      <p:to>
                                        <p:strVal val="visible"/>
                                      </p:to>
                                    </p:set>
                                    <p:anim calcmode="lin" valueType="num">
                                      <p:cBhvr additive="base">
                                        <p:cTn id="13"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1">
                                            <p:txEl>
                                              <p:pRg st="3" end="3"/>
                                            </p:txEl>
                                          </p:spTgt>
                                        </p:tgtEl>
                                        <p:attrNameLst>
                                          <p:attrName>style.visibility</p:attrName>
                                        </p:attrNameLst>
                                      </p:cBhvr>
                                      <p:to>
                                        <p:strVal val="visible"/>
                                      </p:to>
                                    </p:set>
                                    <p:anim calcmode="lin" valueType="num">
                                      <p:cBhvr additive="base">
                                        <p:cTn id="17"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xEl>
                                              <p:pRg st="4" end="4"/>
                                            </p:txEl>
                                          </p:spTgt>
                                        </p:tgtEl>
                                        <p:attrNameLst>
                                          <p:attrName>style.visibility</p:attrName>
                                        </p:attrNameLst>
                                      </p:cBhvr>
                                      <p:to>
                                        <p:strVal val="visible"/>
                                      </p:to>
                                    </p:set>
                                    <p:anim calcmode="lin" valueType="num">
                                      <p:cBhvr additive="base">
                                        <p:cTn id="21"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xEl>
                                              <p:pRg st="5" end="5"/>
                                            </p:txEl>
                                          </p:spTgt>
                                        </p:tgtEl>
                                        <p:attrNameLst>
                                          <p:attrName>style.visibility</p:attrName>
                                        </p:attrNameLst>
                                      </p:cBhvr>
                                      <p:to>
                                        <p:strVal val="visible"/>
                                      </p:to>
                                    </p:set>
                                    <p:anim calcmode="lin" valueType="num">
                                      <p:cBhvr additive="base">
                                        <p:cTn id="25"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
                                            <p:txEl>
                                              <p:pRg st="6" end="6"/>
                                            </p:txEl>
                                          </p:spTgt>
                                        </p:tgtEl>
                                        <p:attrNameLst>
                                          <p:attrName>style.visibility</p:attrName>
                                        </p:attrNameLst>
                                      </p:cBhvr>
                                      <p:to>
                                        <p:strVal val="visible"/>
                                      </p:to>
                                    </p:set>
                                    <p:anim calcmode="lin" valueType="num">
                                      <p:cBhvr additive="base">
                                        <p:cTn id="29"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1">
                                            <p:txEl>
                                              <p:pRg st="7" end="7"/>
                                            </p:txEl>
                                          </p:spTgt>
                                        </p:tgtEl>
                                        <p:attrNameLst>
                                          <p:attrName>style.visibility</p:attrName>
                                        </p:attrNameLst>
                                      </p:cBhvr>
                                      <p:to>
                                        <p:strVal val="visible"/>
                                      </p:to>
                                    </p:set>
                                    <p:anim calcmode="lin" valueType="num">
                                      <p:cBhvr additive="base">
                                        <p:cTn id="33"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1">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1">
                                            <p:txEl>
                                              <p:pRg st="8" end="8"/>
                                            </p:txEl>
                                          </p:spTgt>
                                        </p:tgtEl>
                                        <p:attrNameLst>
                                          <p:attrName>style.visibility</p:attrName>
                                        </p:attrNameLst>
                                      </p:cBhvr>
                                      <p:to>
                                        <p:strVal val="visible"/>
                                      </p:to>
                                    </p:set>
                                    <p:anim calcmode="lin" valueType="num">
                                      <p:cBhvr additive="base">
                                        <p:cTn id="37" dur="500" fill="hold"/>
                                        <p:tgtEl>
                                          <p:spTgt spid="21">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1">
                                            <p:txEl>
                                              <p:pRg st="9" end="9"/>
                                            </p:txEl>
                                          </p:spTgt>
                                        </p:tgtEl>
                                        <p:attrNameLst>
                                          <p:attrName>style.visibility</p:attrName>
                                        </p:attrNameLst>
                                      </p:cBhvr>
                                      <p:to>
                                        <p:strVal val="visible"/>
                                      </p:to>
                                    </p:set>
                                    <p:anim calcmode="lin" valueType="num">
                                      <p:cBhvr additive="base">
                                        <p:cTn id="41" dur="500" fill="hold"/>
                                        <p:tgtEl>
                                          <p:spTgt spid="21">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1">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1">
                                            <p:txEl>
                                              <p:pRg st="10" end="10"/>
                                            </p:txEl>
                                          </p:spTgt>
                                        </p:tgtEl>
                                        <p:attrNameLst>
                                          <p:attrName>style.visibility</p:attrName>
                                        </p:attrNameLst>
                                      </p:cBhvr>
                                      <p:to>
                                        <p:strVal val="visible"/>
                                      </p:to>
                                    </p:set>
                                    <p:anim calcmode="lin" valueType="num">
                                      <p:cBhvr additive="base">
                                        <p:cTn id="45" dur="500" fill="hold"/>
                                        <p:tgtEl>
                                          <p:spTgt spid="21">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1">
                                            <p:txEl>
                                              <p:pRg st="12" end="12"/>
                                            </p:txEl>
                                          </p:spTgt>
                                        </p:tgtEl>
                                        <p:attrNameLst>
                                          <p:attrName>style.visibility</p:attrName>
                                        </p:attrNameLst>
                                      </p:cBhvr>
                                      <p:to>
                                        <p:strVal val="visible"/>
                                      </p:to>
                                    </p:set>
                                    <p:anim calcmode="lin" valueType="num">
                                      <p:cBhvr additive="base">
                                        <p:cTn id="51" dur="500" fill="hold"/>
                                        <p:tgtEl>
                                          <p:spTgt spid="21">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1">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447800" y="2552700"/>
            <a:ext cx="15392400" cy="5909310"/>
          </a:xfrm>
          <a:prstGeom prst="rect">
            <a:avLst/>
          </a:prstGeom>
        </p:spPr>
        <p:txBody>
          <a:bodyPr wrap="square" lIns="0" tIns="0" rIns="0" bIns="0" rtlCol="0" anchor="t">
            <a:spAutoFit/>
          </a:bodyPr>
          <a:lstStyle/>
          <a:p>
            <a:pPr algn="ctr"/>
            <a:r>
              <a:rPr lang="en-GB" sz="9600" dirty="0">
                <a:solidFill>
                  <a:srgbClr val="FEB139"/>
                </a:solidFill>
                <a:latin typeface="Montserrat Extra-Bold"/>
              </a:rPr>
              <a:t>Account Payee Cheque – Consider As Electronic Mode Or Not ??</a:t>
            </a:r>
            <a:endParaRPr lang="en-US" sz="9600" dirty="0">
              <a:solidFill>
                <a:srgbClr val="FEB139"/>
              </a:solidFill>
              <a:latin typeface="Montserrat Extra-Bold"/>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163495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pic>
        <p:nvPicPr>
          <p:cNvPr id="9" name="Picture 2"/>
          <p:cNvPicPr>
            <a:picLocks noChangeAspect="1" noChangeArrowheads="1"/>
          </p:cNvPicPr>
          <p:nvPr/>
        </p:nvPicPr>
        <p:blipFill>
          <a:blip r:embed="rId6"/>
          <a:srcRect l="20257" t="29469" r="24081" b="27347"/>
          <a:stretch>
            <a:fillRect/>
          </a:stretch>
        </p:blipFill>
        <p:spPr bwMode="auto">
          <a:xfrm>
            <a:off x="1066800" y="2095500"/>
            <a:ext cx="16003154" cy="5801451"/>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95099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pic>
        <p:nvPicPr>
          <p:cNvPr id="10" name="Picture 2"/>
          <p:cNvPicPr>
            <a:picLocks noChangeAspect="1" noChangeArrowheads="1"/>
          </p:cNvPicPr>
          <p:nvPr/>
        </p:nvPicPr>
        <p:blipFill>
          <a:blip r:embed="rId6"/>
          <a:srcRect l="20728" t="24357" r="21988" b="5617"/>
          <a:stretch>
            <a:fillRect/>
          </a:stretch>
        </p:blipFill>
        <p:spPr bwMode="auto">
          <a:xfrm>
            <a:off x="2162226" y="1562100"/>
            <a:ext cx="14088506" cy="72543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
        <p:nvSpPr>
          <p:cNvPr id="9" name="Rectangle 8">
            <a:extLst>
              <a:ext uri="{FF2B5EF4-FFF2-40B4-BE49-F238E27FC236}">
                <a16:creationId xmlns:a16="http://schemas.microsoft.com/office/drawing/2014/main" id="{534CC1DB-4A26-83F6-D214-C0E6D326C9B7}"/>
              </a:ext>
            </a:extLst>
          </p:cNvPr>
          <p:cNvSpPr/>
          <p:nvPr/>
        </p:nvSpPr>
        <p:spPr>
          <a:xfrm>
            <a:off x="2123597" y="7734300"/>
            <a:ext cx="14127136" cy="10821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57292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17" name="Text 1"/>
          <p:cNvSpPr/>
          <p:nvPr/>
        </p:nvSpPr>
        <p:spPr>
          <a:xfrm>
            <a:off x="4020426" y="916149"/>
            <a:ext cx="8971161" cy="816970"/>
          </a:xfrm>
          <a:prstGeom prst="rect">
            <a:avLst/>
          </a:prstGeom>
          <a:noFill/>
          <a:ln/>
        </p:spPr>
        <p:txBody>
          <a:bodyPr wrap="none" rtlCol="0" anchor="t"/>
          <a:lstStyle/>
          <a:p>
            <a:pPr algn="ctr">
              <a:lnSpc>
                <a:spcPts val="3331"/>
              </a:lnSpc>
            </a:pPr>
            <a:r>
              <a:rPr lang="en-US" sz="5500" b="1" dirty="0">
                <a:solidFill>
                  <a:schemeClr val="bg1"/>
                </a:solidFill>
                <a:latin typeface="Montserrat Extra-Bold" panose="020B0604020202020204" charset="0"/>
                <a:ea typeface="p22-mackinac-pro" pitchFamily="34" charset="-122"/>
              </a:rPr>
              <a:t>Clause 31 (ii) –Form 10B</a:t>
            </a:r>
            <a:endParaRPr lang="en-US" sz="5500" dirty="0">
              <a:solidFill>
                <a:schemeClr val="bg1"/>
              </a:solidFill>
              <a:latin typeface="Montserrat Extra-Bold" panose="020B0604020202020204" charset="0"/>
            </a:endParaRPr>
          </a:p>
        </p:txBody>
      </p:sp>
      <p:sp>
        <p:nvSpPr>
          <p:cNvPr id="43" name="Text 3"/>
          <p:cNvSpPr/>
          <p:nvPr/>
        </p:nvSpPr>
        <p:spPr>
          <a:xfrm>
            <a:off x="2217340" y="2145477"/>
            <a:ext cx="204612" cy="478298"/>
          </a:xfrm>
          <a:prstGeom prst="rect">
            <a:avLst/>
          </a:prstGeom>
          <a:noFill/>
          <a:ln/>
        </p:spPr>
        <p:txBody>
          <a:bodyPr wrap="none" rtlCol="0" anchor="t"/>
          <a:lstStyle/>
          <a:p>
            <a:pPr algn="ctr"/>
            <a:endParaRPr lang="en-US" sz="3200" dirty="0">
              <a:solidFill>
                <a:schemeClr val="bg1"/>
              </a:solidFill>
            </a:endParaRPr>
          </a:p>
        </p:txBody>
      </p:sp>
      <p:sp>
        <p:nvSpPr>
          <p:cNvPr id="44" name="Text 4"/>
          <p:cNvSpPr/>
          <p:nvPr/>
        </p:nvSpPr>
        <p:spPr>
          <a:xfrm>
            <a:off x="2627609" y="2171968"/>
            <a:ext cx="4475887" cy="398406"/>
          </a:xfrm>
          <a:prstGeom prst="rect">
            <a:avLst/>
          </a:prstGeom>
          <a:noFill/>
          <a:ln/>
        </p:spPr>
        <p:txBody>
          <a:bodyPr wrap="none" rtlCol="0" anchor="t"/>
          <a:lstStyle/>
          <a:p>
            <a:endParaRPr lang="en-US" sz="2800" dirty="0">
              <a:solidFill>
                <a:schemeClr val="bg1"/>
              </a:solidFill>
              <a:latin typeface="Bookman Old Style" panose="02050604050505020204" pitchFamily="18" charset="0"/>
            </a:endParaRPr>
          </a:p>
        </p:txBody>
      </p:sp>
      <p:sp>
        <p:nvSpPr>
          <p:cNvPr id="45" name="Shape 2"/>
          <p:cNvSpPr/>
          <p:nvPr/>
        </p:nvSpPr>
        <p:spPr>
          <a:xfrm>
            <a:off x="2077839" y="2095500"/>
            <a:ext cx="502583" cy="573896"/>
          </a:xfrm>
          <a:prstGeom prst="roundRect">
            <a:avLst>
              <a:gd name="adj" fmla="val 20004"/>
            </a:avLst>
          </a:prstGeom>
          <a:solidFill>
            <a:srgbClr val="CCEEFF"/>
          </a:solidFill>
          <a:ln w="12621">
            <a:solidFill>
              <a:srgbClr val="99DDFF"/>
            </a:solidFill>
            <a:prstDash val="solid"/>
          </a:ln>
        </p:spPr>
        <p:txBody>
          <a:bodyPr/>
          <a:lstStyle/>
          <a:p>
            <a:endParaRPr lang="en-IN" sz="2400">
              <a:solidFill>
                <a:schemeClr val="bg1"/>
              </a:solidFill>
            </a:endParaRPr>
          </a:p>
        </p:txBody>
      </p:sp>
      <p:sp>
        <p:nvSpPr>
          <p:cNvPr id="46" name="Text 3"/>
          <p:cNvSpPr/>
          <p:nvPr/>
        </p:nvSpPr>
        <p:spPr>
          <a:xfrm>
            <a:off x="2199819" y="2127958"/>
            <a:ext cx="204612" cy="478298"/>
          </a:xfrm>
          <a:prstGeom prst="rect">
            <a:avLst/>
          </a:prstGeom>
          <a:noFill/>
          <a:ln/>
        </p:spPr>
        <p:txBody>
          <a:bodyPr wrap="none" rtlCol="0" anchor="t"/>
          <a:lstStyle/>
          <a:p>
            <a:pPr algn="ctr"/>
            <a:r>
              <a:rPr lang="en-US" sz="3200" b="1" dirty="0">
                <a:solidFill>
                  <a:schemeClr val="tx1">
                    <a:lumMod val="75000"/>
                    <a:lumOff val="25000"/>
                  </a:schemeClr>
                </a:solidFill>
                <a:latin typeface="p22-mackinac-pro" pitchFamily="34" charset="0"/>
                <a:ea typeface="p22-mackinac-pro" pitchFamily="34" charset="-122"/>
                <a:cs typeface="p22-mackinac-pro" pitchFamily="34" charset="-120"/>
              </a:rPr>
              <a:t>1</a:t>
            </a:r>
            <a:endParaRPr lang="en-US" sz="3200" dirty="0">
              <a:solidFill>
                <a:schemeClr val="tx1">
                  <a:lumMod val="75000"/>
                  <a:lumOff val="25000"/>
                </a:schemeClr>
              </a:solidFill>
            </a:endParaRPr>
          </a:p>
        </p:txBody>
      </p:sp>
      <p:sp>
        <p:nvSpPr>
          <p:cNvPr id="47" name="Text 4"/>
          <p:cNvSpPr/>
          <p:nvPr/>
        </p:nvSpPr>
        <p:spPr>
          <a:xfrm>
            <a:off x="2580422" y="2154449"/>
            <a:ext cx="4475887" cy="398406"/>
          </a:xfrm>
          <a:prstGeom prst="rect">
            <a:avLst/>
          </a:prstGeom>
          <a:noFill/>
          <a:ln/>
        </p:spPr>
        <p:txBody>
          <a:bodyPr wrap="none" rtlCol="0" anchor="t"/>
          <a:lstStyle/>
          <a:p>
            <a:r>
              <a:rPr lang="en-US" sz="2800" b="1" dirty="0">
                <a:solidFill>
                  <a:schemeClr val="bg1"/>
                </a:solidFill>
                <a:latin typeface="Montserrat Extra-Bold" panose="020B0604020202020204" charset="0"/>
                <a:ea typeface="p22-mackinac-pro" pitchFamily="34" charset="-122"/>
              </a:rPr>
              <a:t>Details of application out of (</a:t>
            </a:r>
            <a:r>
              <a:rPr lang="en-US" sz="2800" b="1" dirty="0" err="1">
                <a:solidFill>
                  <a:schemeClr val="bg1"/>
                </a:solidFill>
                <a:latin typeface="Montserrat Extra-Bold" panose="020B0604020202020204" charset="0"/>
                <a:ea typeface="p22-mackinac-pro" pitchFamily="34" charset="-122"/>
              </a:rPr>
              <a:t>i</a:t>
            </a:r>
            <a:r>
              <a:rPr lang="en-US" sz="2800" b="1" dirty="0">
                <a:solidFill>
                  <a:schemeClr val="bg1"/>
                </a:solidFill>
                <a:latin typeface="Montserrat Extra-Bold" panose="020B0604020202020204" charset="0"/>
                <a:ea typeface="p22-mackinac-pro" pitchFamily="34" charset="-122"/>
              </a:rPr>
              <a:t>) (a) and (</a:t>
            </a:r>
            <a:r>
              <a:rPr lang="en-US" sz="2800" b="1" dirty="0" err="1">
                <a:solidFill>
                  <a:schemeClr val="bg1"/>
                </a:solidFill>
                <a:latin typeface="Montserrat Extra-Bold" panose="020B0604020202020204" charset="0"/>
                <a:ea typeface="p22-mackinac-pro" pitchFamily="34" charset="-122"/>
              </a:rPr>
              <a:t>i</a:t>
            </a:r>
            <a:r>
              <a:rPr lang="en-US" sz="2800" b="1" dirty="0">
                <a:solidFill>
                  <a:schemeClr val="bg1"/>
                </a:solidFill>
                <a:latin typeface="Montserrat Extra-Bold" panose="020B0604020202020204" charset="0"/>
                <a:ea typeface="p22-mackinac-pro" pitchFamily="34" charset="-122"/>
              </a:rPr>
              <a:t>) (b) of Clause 31</a:t>
            </a:r>
            <a:endParaRPr lang="en-US" sz="2800" dirty="0">
              <a:solidFill>
                <a:schemeClr val="bg1"/>
              </a:solidFill>
              <a:latin typeface="Montserrat Extra-Bold" panose="020B0604020202020204" charset="0"/>
            </a:endParaRPr>
          </a:p>
        </p:txBody>
      </p:sp>
      <p:sp>
        <p:nvSpPr>
          <p:cNvPr id="48" name="Rectangle 47"/>
          <p:cNvSpPr/>
          <p:nvPr/>
        </p:nvSpPr>
        <p:spPr>
          <a:xfrm>
            <a:off x="2580422" y="2738592"/>
            <a:ext cx="14488378" cy="1200329"/>
          </a:xfrm>
          <a:prstGeom prst="rect">
            <a:avLst/>
          </a:prstGeom>
        </p:spPr>
        <p:txBody>
          <a:bodyPr wrap="square">
            <a:spAutoFit/>
          </a:bodyPr>
          <a:lstStyle/>
          <a:p>
            <a:pPr algn="just"/>
            <a:r>
              <a:rPr lang="en-US" sz="2400" dirty="0">
                <a:solidFill>
                  <a:schemeClr val="bg1"/>
                </a:solidFill>
                <a:latin typeface="Montserrat" panose="020B0604020202020204" charset="0"/>
              </a:rPr>
              <a:t>Here, the requirement of this clause is that if during the previous year, if payment or credit is made to any person in excess of Rs. 50 lakhs then following details of that person are required to be reported:-</a:t>
            </a:r>
          </a:p>
        </p:txBody>
      </p:sp>
      <p:sp>
        <p:nvSpPr>
          <p:cNvPr id="82" name="Text 11"/>
          <p:cNvSpPr/>
          <p:nvPr/>
        </p:nvSpPr>
        <p:spPr>
          <a:xfrm>
            <a:off x="4391114" y="6075441"/>
            <a:ext cx="152400" cy="317203"/>
          </a:xfrm>
          <a:prstGeom prst="rect">
            <a:avLst/>
          </a:prstGeom>
          <a:noFill/>
          <a:ln/>
        </p:spPr>
        <p:txBody>
          <a:bodyPr wrap="none" rtlCol="0" anchor="t"/>
          <a:lstStyle/>
          <a:p>
            <a:pPr algn="ctr">
              <a:lnSpc>
                <a:spcPts val="2497"/>
              </a:lnSpc>
            </a:pPr>
            <a:endParaRPr lang="en-US" sz="1998" b="1" dirty="0">
              <a:latin typeface="Montserrat Extra-Bold" panose="020B0604020202020204" charset="0"/>
            </a:endParaRPr>
          </a:p>
        </p:txBody>
      </p:sp>
      <p:sp>
        <p:nvSpPr>
          <p:cNvPr id="83" name="Horizontal Scroll 82"/>
          <p:cNvSpPr/>
          <p:nvPr/>
        </p:nvSpPr>
        <p:spPr>
          <a:xfrm>
            <a:off x="5608601" y="4140921"/>
            <a:ext cx="2712406" cy="1464898"/>
          </a:xfrm>
          <a:prstGeom prst="horizontalScroll">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latin typeface="Montserrat Extra-Bold" panose="020B0604020202020204" charset="0"/>
              </a:rPr>
              <a:t>Name of the person</a:t>
            </a:r>
            <a:endParaRPr lang="en-US" sz="1600" b="1" i="1" dirty="0">
              <a:solidFill>
                <a:schemeClr val="tx1"/>
              </a:solidFill>
              <a:latin typeface="Montserrat Extra-Bold" panose="020B0604020202020204" charset="0"/>
            </a:endParaRPr>
          </a:p>
        </p:txBody>
      </p:sp>
      <p:sp>
        <p:nvSpPr>
          <p:cNvPr id="84" name="Horizontal Scroll 83"/>
          <p:cNvSpPr/>
          <p:nvPr/>
        </p:nvSpPr>
        <p:spPr>
          <a:xfrm>
            <a:off x="12197070" y="5721318"/>
            <a:ext cx="2755721" cy="1748439"/>
          </a:xfrm>
          <a:prstGeom prst="horizontalScroll">
            <a:avLst/>
          </a:prstGeom>
          <a:solidFill>
            <a:schemeClr val="accent3">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i="1" dirty="0">
                <a:solidFill>
                  <a:schemeClr val="tx1"/>
                </a:solidFill>
                <a:latin typeface="Montserrat Extra-Bold" panose="020B0604020202020204" charset="0"/>
              </a:rPr>
              <a:t>Section under which TDS has been deducted</a:t>
            </a:r>
          </a:p>
        </p:txBody>
      </p:sp>
      <p:sp>
        <p:nvSpPr>
          <p:cNvPr id="97" name="Horizontal Scroll 96"/>
          <p:cNvSpPr/>
          <p:nvPr/>
        </p:nvSpPr>
        <p:spPr>
          <a:xfrm>
            <a:off x="13248781" y="4026281"/>
            <a:ext cx="2775914" cy="1523539"/>
          </a:xfrm>
          <a:prstGeom prst="horizontalScroll">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1" dirty="0">
              <a:solidFill>
                <a:schemeClr val="tx1">
                  <a:lumMod val="75000"/>
                  <a:lumOff val="25000"/>
                </a:schemeClr>
              </a:solidFill>
              <a:latin typeface="Montserrat Extra-Bold" panose="020B0604020202020204" charset="0"/>
            </a:endParaRPr>
          </a:p>
          <a:p>
            <a:pPr algn="ctr"/>
            <a:r>
              <a:rPr lang="en-US" b="1" i="1" dirty="0">
                <a:solidFill>
                  <a:schemeClr val="tx1"/>
                </a:solidFill>
                <a:latin typeface="Montserrat Extra-Bold" panose="020B0604020202020204" charset="0"/>
              </a:rPr>
              <a:t>Whether any TDS has been deducted </a:t>
            </a:r>
          </a:p>
          <a:p>
            <a:pPr algn="ctr"/>
            <a:endParaRPr lang="en-US" b="1" i="1" dirty="0">
              <a:solidFill>
                <a:schemeClr val="tx1"/>
              </a:solidFill>
              <a:latin typeface="Montserrat Extra-Bold" panose="020B0604020202020204" charset="0"/>
            </a:endParaRPr>
          </a:p>
        </p:txBody>
      </p:sp>
      <p:sp>
        <p:nvSpPr>
          <p:cNvPr id="98" name="Horizontal Scroll 97"/>
          <p:cNvSpPr/>
          <p:nvPr/>
        </p:nvSpPr>
        <p:spPr>
          <a:xfrm>
            <a:off x="7939472" y="5739847"/>
            <a:ext cx="2845422" cy="1698425"/>
          </a:xfrm>
          <a:prstGeom prst="horizontalScroll">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i="1" dirty="0">
              <a:solidFill>
                <a:schemeClr val="tx1"/>
              </a:solidFill>
              <a:latin typeface="Montserrat Extra-Bold" panose="020B0604020202020204" charset="0"/>
            </a:endParaRPr>
          </a:p>
        </p:txBody>
      </p:sp>
      <p:sp>
        <p:nvSpPr>
          <p:cNvPr id="99" name="Horizontal Scroll 98"/>
          <p:cNvSpPr/>
          <p:nvPr/>
        </p:nvSpPr>
        <p:spPr>
          <a:xfrm>
            <a:off x="3856367" y="5805563"/>
            <a:ext cx="2644340" cy="1620791"/>
          </a:xfrm>
          <a:prstGeom prst="horizontalScroll">
            <a:avLst/>
          </a:prstGeom>
          <a:solidFill>
            <a:schemeClr val="accent3">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solidFill>
                  <a:schemeClr val="tx1"/>
                </a:solidFill>
                <a:latin typeface="Montserrat Extra-Bold" panose="020B0604020202020204" charset="0"/>
              </a:rPr>
              <a:t>    Mode of       application</a:t>
            </a:r>
          </a:p>
        </p:txBody>
      </p:sp>
      <p:sp>
        <p:nvSpPr>
          <p:cNvPr id="100" name="Horizontal Scroll 99"/>
          <p:cNvSpPr/>
          <p:nvPr/>
        </p:nvSpPr>
        <p:spPr>
          <a:xfrm>
            <a:off x="9449172" y="4126645"/>
            <a:ext cx="2671444" cy="1577839"/>
          </a:xfrm>
          <a:prstGeom prst="horizontalScroll">
            <a:avLst/>
          </a:prstGeom>
          <a:solidFill>
            <a:schemeClr val="accent3">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b="1">
              <a:latin typeface="Montserrat Extra-Bold" panose="020B0604020202020204" charset="0"/>
            </a:endParaRPr>
          </a:p>
        </p:txBody>
      </p:sp>
      <p:sp>
        <p:nvSpPr>
          <p:cNvPr id="112" name="TextBox 111"/>
          <p:cNvSpPr txBox="1"/>
          <p:nvPr/>
        </p:nvSpPr>
        <p:spPr>
          <a:xfrm>
            <a:off x="8728340" y="6272373"/>
            <a:ext cx="1855987" cy="646331"/>
          </a:xfrm>
          <a:prstGeom prst="rect">
            <a:avLst/>
          </a:prstGeom>
          <a:noFill/>
        </p:spPr>
        <p:txBody>
          <a:bodyPr wrap="square" rtlCol="0">
            <a:spAutoFit/>
          </a:bodyPr>
          <a:lstStyle/>
          <a:p>
            <a:r>
              <a:rPr lang="en-US" b="1" i="1" dirty="0">
                <a:latin typeface="Montserrat Extra-Bold" panose="020B0604020202020204" charset="0"/>
              </a:rPr>
              <a:t>Amount of application</a:t>
            </a:r>
          </a:p>
        </p:txBody>
      </p:sp>
      <p:sp>
        <p:nvSpPr>
          <p:cNvPr id="113" name="TextBox 112"/>
          <p:cNvSpPr txBox="1"/>
          <p:nvPr/>
        </p:nvSpPr>
        <p:spPr>
          <a:xfrm>
            <a:off x="9936451" y="4626490"/>
            <a:ext cx="2097317" cy="923330"/>
          </a:xfrm>
          <a:prstGeom prst="rect">
            <a:avLst/>
          </a:prstGeom>
          <a:noFill/>
        </p:spPr>
        <p:txBody>
          <a:bodyPr wrap="square" rtlCol="0">
            <a:spAutoFit/>
          </a:bodyPr>
          <a:lstStyle/>
          <a:p>
            <a:r>
              <a:rPr lang="en-US" b="1" i="1" dirty="0">
                <a:latin typeface="Montserrat Extra-Bold" panose="020B0604020202020204" charset="0"/>
              </a:rPr>
              <a:t>PAN of such          person</a:t>
            </a:r>
          </a:p>
          <a:p>
            <a:endParaRPr lang="en-US" b="1" dirty="0">
              <a:latin typeface="Montserrat Extra-Bold" panose="020B0604020202020204" charset="0"/>
            </a:endParaRPr>
          </a:p>
        </p:txBody>
      </p:sp>
      <p:sp>
        <p:nvSpPr>
          <p:cNvPr id="2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dirty="0"/>
          </a:p>
        </p:txBody>
      </p:sp>
      <p:sp>
        <p:nvSpPr>
          <p:cNvPr id="24"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60757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heel(1)">
                                      <p:cBhvr>
                                        <p:cTn id="7" dur="2000"/>
                                        <p:tgtEl>
                                          <p:spTgt spid="8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wheel(1)">
                                      <p:cBhvr>
                                        <p:cTn id="10" dur="2000"/>
                                        <p:tgtEl>
                                          <p:spTgt spid="8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heel(1)">
                                      <p:cBhvr>
                                        <p:cTn id="15" dur="2000"/>
                                        <p:tgtEl>
                                          <p:spTgt spid="97"/>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wheel(1)">
                                      <p:cBhvr>
                                        <p:cTn id="20" dur="2000"/>
                                        <p:tgtEl>
                                          <p:spTgt spid="98"/>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wheel(1)">
                                      <p:cBhvr>
                                        <p:cTn id="23" dur="2000"/>
                                        <p:tgtEl>
                                          <p:spTgt spid="99"/>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wheel(1)">
                                      <p:cBhvr>
                                        <p:cTn id="26" dur="2000"/>
                                        <p:tgtEl>
                                          <p:spTgt spid="100"/>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wheel(1)">
                                      <p:cBhvr>
                                        <p:cTn id="31" dur="2000"/>
                                        <p:tgtEl>
                                          <p:spTgt spid="112"/>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heel(1)">
                                      <p:cBhvr>
                                        <p:cTn id="36" dur="2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97" grpId="0" animBg="1"/>
      <p:bldP spid="98" grpId="0" animBg="1"/>
      <p:bldP spid="99" grpId="0" animBg="1"/>
      <p:bldP spid="100" grpId="0" animBg="1"/>
      <p:bldP spid="112" grpId="0"/>
      <p:bldP spid="11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13"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7" name="TextBox 16">
            <a:extLst>
              <a:ext uri="{FF2B5EF4-FFF2-40B4-BE49-F238E27FC236}">
                <a16:creationId xmlns:a16="http://schemas.microsoft.com/office/drawing/2014/main" id="{44564FC8-F0C5-4217-E43F-F983A631CEE4}"/>
              </a:ext>
            </a:extLst>
          </p:cNvPr>
          <p:cNvSpPr txBox="1"/>
          <p:nvPr/>
        </p:nvSpPr>
        <p:spPr>
          <a:xfrm>
            <a:off x="-2228850" y="161592"/>
            <a:ext cx="18897600"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9" name="TextBox 18">
            <a:extLst>
              <a:ext uri="{FF2B5EF4-FFF2-40B4-BE49-F238E27FC236}">
                <a16:creationId xmlns:a16="http://schemas.microsoft.com/office/drawing/2014/main" id="{577155BB-5649-8C84-423F-F360E3D5517B}"/>
              </a:ext>
            </a:extLst>
          </p:cNvPr>
          <p:cNvSpPr txBox="1"/>
          <p:nvPr/>
        </p:nvSpPr>
        <p:spPr>
          <a:xfrm>
            <a:off x="295969" y="953114"/>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226554" y="9670352"/>
            <a:ext cx="1143000" cy="547688"/>
          </a:xfrm>
        </p:spPr>
        <p:txBody>
          <a:bodyPr/>
          <a:lstStyle/>
          <a:p>
            <a:fld id="{1AB5EF4A-EB2A-4474-A83F-7F82DAE35E5A}" type="slidenum">
              <a:rPr lang="en-IN" sz="2400" b="1">
                <a:solidFill>
                  <a:schemeClr val="bg1"/>
                </a:solidFill>
              </a:rPr>
              <a:pPr/>
              <a:t>41</a:t>
            </a:fld>
            <a:endParaRPr lang="en-IN" sz="2400" b="1" dirty="0">
              <a:solidFill>
                <a:schemeClr val="bg1"/>
              </a:solidFill>
            </a:endParaRPr>
          </a:p>
        </p:txBody>
      </p:sp>
      <p:pic>
        <p:nvPicPr>
          <p:cNvPr id="12" name="Picture 2"/>
          <p:cNvPicPr>
            <a:picLocks noChangeAspect="1" noChangeArrowheads="1"/>
          </p:cNvPicPr>
          <p:nvPr/>
        </p:nvPicPr>
        <p:blipFill>
          <a:blip r:embed="rId5"/>
          <a:srcRect/>
          <a:stretch>
            <a:fillRect/>
          </a:stretch>
        </p:blipFill>
        <p:spPr bwMode="auto">
          <a:xfrm>
            <a:off x="295969" y="1942632"/>
            <a:ext cx="17153831" cy="6503554"/>
          </a:xfrm>
          <a:prstGeom prst="rect">
            <a:avLst/>
          </a:prstGeom>
          <a:noFill/>
          <a:ln w="9525">
            <a:noFill/>
            <a:miter lim="800000"/>
            <a:headEnd/>
            <a:tailEnd/>
          </a:ln>
          <a:effectLst/>
        </p:spPr>
      </p:pic>
      <p:sp>
        <p:nvSpPr>
          <p:cNvPr id="16" name="Rectangle 15">
            <a:extLst>
              <a:ext uri="{FF2B5EF4-FFF2-40B4-BE49-F238E27FC236}">
                <a16:creationId xmlns:a16="http://schemas.microsoft.com/office/drawing/2014/main" id="{986BEFEE-B4D6-8DF4-3392-5CD20E1A76C8}"/>
              </a:ext>
            </a:extLst>
          </p:cNvPr>
          <p:cNvSpPr/>
          <p:nvPr/>
        </p:nvSpPr>
        <p:spPr>
          <a:xfrm>
            <a:off x="2133599" y="1918619"/>
            <a:ext cx="15316201" cy="11975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p:cNvSpPr/>
          <p:nvPr/>
        </p:nvSpPr>
        <p:spPr>
          <a:xfrm>
            <a:off x="2133600" y="4064750"/>
            <a:ext cx="15316200" cy="43814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p:cNvSpPr txBox="1"/>
          <p:nvPr/>
        </p:nvSpPr>
        <p:spPr>
          <a:xfrm>
            <a:off x="847077" y="8694019"/>
            <a:ext cx="17044955" cy="830997"/>
          </a:xfrm>
          <a:prstGeom prst="rect">
            <a:avLst/>
          </a:prstGeom>
          <a:noFill/>
        </p:spPr>
        <p:txBody>
          <a:bodyPr wrap="square" rtlCol="0">
            <a:spAutoFit/>
          </a:bodyPr>
          <a:lstStyle/>
          <a:p>
            <a:r>
              <a:rPr lang="en-US" sz="2400" b="1" dirty="0">
                <a:solidFill>
                  <a:schemeClr val="bg1"/>
                </a:solidFill>
                <a:latin typeface="Montserrat" panose="020B0604020202020204" charset="0"/>
              </a:rPr>
              <a:t>Form 10BB does not require bifurcation as per clause 31 (vi) where bifurcation of application of income into revenue &amp; capital is required to filed.</a:t>
            </a:r>
          </a:p>
        </p:txBody>
      </p:sp>
      <p:sp>
        <p:nvSpPr>
          <p:cNvPr id="15"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80589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3"/>
            <a:stretch>
              <a:fillRect/>
            </a:stretch>
          </a:blipFill>
        </p:spPr>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149833" y="9701212"/>
            <a:ext cx="1143000" cy="547688"/>
          </a:xfrm>
        </p:spPr>
        <p:txBody>
          <a:bodyPr/>
          <a:lstStyle/>
          <a:p>
            <a:fld id="{1AB5EF4A-EB2A-4474-A83F-7F82DAE35E5A}" type="slidenum">
              <a:rPr lang="en-IN" sz="2400" b="1">
                <a:solidFill>
                  <a:schemeClr val="bg1"/>
                </a:solidFill>
              </a:rPr>
              <a:pPr/>
              <a:t>42</a:t>
            </a:fld>
            <a:endParaRPr lang="en-IN" sz="2400" b="1" dirty="0">
              <a:solidFill>
                <a:schemeClr val="bg1"/>
              </a:solidFill>
            </a:endParaRPr>
          </a:p>
        </p:txBody>
      </p:sp>
      <p:sp>
        <p:nvSpPr>
          <p:cNvPr id="17" name="Text 3"/>
          <p:cNvSpPr/>
          <p:nvPr/>
        </p:nvSpPr>
        <p:spPr>
          <a:xfrm>
            <a:off x="1462408" y="2674961"/>
            <a:ext cx="3042312" cy="4602243"/>
          </a:xfrm>
          <a:prstGeom prst="rect">
            <a:avLst/>
          </a:prstGeom>
          <a:noFill/>
          <a:ln/>
        </p:spPr>
        <p:txBody>
          <a:bodyPr wrap="square" rtlCol="0" anchor="t"/>
          <a:lstStyle/>
          <a:p>
            <a:pPr defTabSz="761970">
              <a:defRPr/>
            </a:pPr>
            <a:r>
              <a:rPr lang="en-US" sz="2800" b="1" dirty="0">
                <a:solidFill>
                  <a:schemeClr val="bg1"/>
                </a:solidFill>
                <a:latin typeface="Montserrat" panose="020B0604020202020204" charset="0"/>
                <a:ea typeface="Eudoxus Sans" pitchFamily="34" charset="-122"/>
              </a:rPr>
              <a:t>Clause 37 </a:t>
            </a:r>
            <a:r>
              <a:rPr lang="en-US" sz="2800" dirty="0">
                <a:solidFill>
                  <a:schemeClr val="bg1"/>
                </a:solidFill>
                <a:latin typeface="Montserrat" panose="020B0604020202020204" charset="0"/>
                <a:ea typeface="Eudoxus Sans" pitchFamily="34" charset="-122"/>
              </a:rPr>
              <a:t>is discussed about  details and bifurcation in modes :- the amount of application out of following sources during the previous year </a:t>
            </a:r>
            <a:endParaRPr lang="en-US" sz="2800" dirty="0">
              <a:solidFill>
                <a:schemeClr val="bg1"/>
              </a:solidFill>
              <a:latin typeface="Montserrat" panose="020B0604020202020204" charset="0"/>
            </a:endParaRPr>
          </a:p>
        </p:txBody>
      </p:sp>
      <p:sp>
        <p:nvSpPr>
          <p:cNvPr id="19" name="TextBox 18"/>
          <p:cNvSpPr txBox="1"/>
          <p:nvPr/>
        </p:nvSpPr>
        <p:spPr>
          <a:xfrm>
            <a:off x="5638800" y="2674961"/>
            <a:ext cx="4127141" cy="584775"/>
          </a:xfrm>
          <a:prstGeom prst="rect">
            <a:avLst/>
          </a:prstGeom>
          <a:noFill/>
        </p:spPr>
        <p:txBody>
          <a:bodyPr wrap="square" rtlCol="0">
            <a:spAutoFit/>
          </a:bodyPr>
          <a:lstStyle/>
          <a:p>
            <a:pPr algn="ctr" defTabSz="761970">
              <a:defRPr/>
            </a:pPr>
            <a:r>
              <a:rPr lang="en-US" sz="3200" b="1" dirty="0">
                <a:solidFill>
                  <a:schemeClr val="bg1"/>
                </a:solidFill>
                <a:latin typeface="Montserrat" panose="020B0604020202020204" charset="0"/>
              </a:rPr>
              <a:t>Clause 37</a:t>
            </a:r>
            <a:endParaRPr lang="en-US" sz="2800" b="1" dirty="0">
              <a:solidFill>
                <a:schemeClr val="bg1"/>
              </a:solidFill>
              <a:latin typeface="Montserrat" panose="020B0604020202020204" charset="0"/>
            </a:endParaRPr>
          </a:p>
        </p:txBody>
      </p:sp>
      <p:sp>
        <p:nvSpPr>
          <p:cNvPr id="21" name="Text 4">
            <a:extLst>
              <a:ext uri="{FF2B5EF4-FFF2-40B4-BE49-F238E27FC236}">
                <a16:creationId xmlns:a16="http://schemas.microsoft.com/office/drawing/2014/main" id="{6072CFCE-F8AF-4985-661A-4094EA08624F}"/>
              </a:ext>
            </a:extLst>
          </p:cNvPr>
          <p:cNvSpPr/>
          <p:nvPr/>
        </p:nvSpPr>
        <p:spPr>
          <a:xfrm>
            <a:off x="1358598" y="2182534"/>
            <a:ext cx="3588942" cy="732523"/>
          </a:xfrm>
          <a:prstGeom prst="rect">
            <a:avLst/>
          </a:prstGeom>
          <a:noFill/>
          <a:ln/>
        </p:spPr>
        <p:txBody>
          <a:bodyPr wrap="square" rtlCol="0" anchor="t"/>
          <a:lstStyle/>
          <a:p>
            <a:pPr defTabSz="761970">
              <a:lnSpc>
                <a:spcPts val="2278"/>
              </a:lnSpc>
              <a:defRPr/>
            </a:pPr>
            <a:r>
              <a:rPr lang="en-US" sz="2800" b="1" i="1" dirty="0">
                <a:solidFill>
                  <a:schemeClr val="bg1"/>
                </a:solidFill>
                <a:latin typeface="Montserrat" panose="020B0604020202020204" charset="0"/>
                <a:ea typeface="p22-mackinac-pro" pitchFamily="34" charset="-122"/>
              </a:rPr>
              <a:t>W</a:t>
            </a:r>
            <a:r>
              <a:rPr lang="en-US" sz="2800" b="1" i="1" dirty="0" err="1">
                <a:solidFill>
                  <a:schemeClr val="bg1"/>
                </a:solidFill>
                <a:latin typeface="Montserrat" panose="020B0604020202020204" charset="0"/>
                <a:ea typeface="p22-mackinac-pro" pitchFamily="34" charset="-122"/>
              </a:rPr>
              <a:t>hy</a:t>
            </a:r>
            <a:r>
              <a:rPr lang="en-US" sz="2800" b="1" i="1" dirty="0">
                <a:solidFill>
                  <a:schemeClr val="bg1"/>
                </a:solidFill>
                <a:latin typeface="Montserrat" panose="020B0604020202020204" charset="0"/>
                <a:ea typeface="p22-mackinac-pro" pitchFamily="34" charset="-122"/>
              </a:rPr>
              <a:t> this Clause</a:t>
            </a:r>
          </a:p>
        </p:txBody>
      </p:sp>
      <p:sp>
        <p:nvSpPr>
          <p:cNvPr id="22" name="Frame 21"/>
          <p:cNvSpPr/>
          <p:nvPr/>
        </p:nvSpPr>
        <p:spPr>
          <a:xfrm>
            <a:off x="354343" y="927997"/>
            <a:ext cx="5050822" cy="7187411"/>
          </a:xfrm>
          <a:prstGeom prst="fram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defRPr/>
            </a:pPr>
            <a:endParaRPr lang="en-US" sz="1500">
              <a:solidFill>
                <a:schemeClr val="bg1"/>
              </a:solidFill>
              <a:latin typeface="Montserrat" panose="020B0604020202020204" charset="0"/>
            </a:endParaRPr>
          </a:p>
        </p:txBody>
      </p:sp>
      <p:sp>
        <p:nvSpPr>
          <p:cNvPr id="24" name="Right Arrow 23"/>
          <p:cNvSpPr/>
          <p:nvPr/>
        </p:nvSpPr>
        <p:spPr>
          <a:xfrm>
            <a:off x="5850741" y="3654300"/>
            <a:ext cx="5741184" cy="1541517"/>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defRPr/>
            </a:pPr>
            <a:endParaRPr lang="en-US" sz="1500">
              <a:solidFill>
                <a:schemeClr val="bg1"/>
              </a:solidFill>
              <a:latin typeface="Montserrat" panose="020B0604020202020204" charset="0"/>
            </a:endParaRPr>
          </a:p>
        </p:txBody>
      </p:sp>
      <p:sp>
        <p:nvSpPr>
          <p:cNvPr id="28" name="Flowchart: Multidocument 27"/>
          <p:cNvSpPr/>
          <p:nvPr/>
        </p:nvSpPr>
        <p:spPr>
          <a:xfrm>
            <a:off x="11658603" y="3212859"/>
            <a:ext cx="5867397" cy="1142659"/>
          </a:xfrm>
          <a:prstGeom prst="flowChartMultidocumen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solidFill>
                  <a:schemeClr val="tx1"/>
                </a:solidFill>
                <a:latin typeface="Montserrat" panose="020B0604020202020204" charset="0"/>
              </a:rPr>
              <a:t>Income deemed to be applied in any preceding year under clause 2 explanation 1 of section 11(1)</a:t>
            </a:r>
          </a:p>
        </p:txBody>
      </p:sp>
      <p:sp>
        <p:nvSpPr>
          <p:cNvPr id="29" name="Flowchart: Multidocument 28"/>
          <p:cNvSpPr/>
          <p:nvPr/>
        </p:nvSpPr>
        <p:spPr>
          <a:xfrm>
            <a:off x="11591925" y="1647666"/>
            <a:ext cx="5667375" cy="134050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solidFill>
                  <a:schemeClr val="tx1"/>
                </a:solidFill>
                <a:latin typeface="Montserrat" panose="020B0604020202020204" charset="0"/>
              </a:rPr>
              <a:t>Income accumulated under third proviso of section 10(23C) or u/s 11(2)</a:t>
            </a:r>
          </a:p>
        </p:txBody>
      </p:sp>
      <p:sp>
        <p:nvSpPr>
          <p:cNvPr id="30" name="Flowchart: Multidocument 29"/>
          <p:cNvSpPr/>
          <p:nvPr/>
        </p:nvSpPr>
        <p:spPr>
          <a:xfrm>
            <a:off x="11724291" y="4468900"/>
            <a:ext cx="5535009" cy="1238415"/>
          </a:xfrm>
          <a:prstGeom prst="flowChartMultidocumen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latin typeface="Montserrat" panose="020B0604020202020204" charset="0"/>
              </a:rPr>
              <a:t>Income of earlier previous years up to 15% accumulated or set apart </a:t>
            </a:r>
          </a:p>
        </p:txBody>
      </p:sp>
      <p:sp>
        <p:nvSpPr>
          <p:cNvPr id="31" name="Flowchart: Multidocument 30"/>
          <p:cNvSpPr/>
          <p:nvPr/>
        </p:nvSpPr>
        <p:spPr>
          <a:xfrm>
            <a:off x="11872186" y="5932002"/>
            <a:ext cx="5120414" cy="1065389"/>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latin typeface="Montserrat" panose="020B0604020202020204" charset="0"/>
              </a:rPr>
              <a:t>Corpus</a:t>
            </a:r>
          </a:p>
        </p:txBody>
      </p:sp>
      <p:sp>
        <p:nvSpPr>
          <p:cNvPr id="32" name="Flowchart: Multidocument 31"/>
          <p:cNvSpPr/>
          <p:nvPr/>
        </p:nvSpPr>
        <p:spPr>
          <a:xfrm>
            <a:off x="11861300" y="7226352"/>
            <a:ext cx="5398000" cy="889056"/>
          </a:xfrm>
          <a:prstGeom prst="flowChartMultidocumen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latin typeface="Montserrat" panose="020B0604020202020204" charset="0"/>
              </a:rPr>
              <a:t>Borrowed Fund</a:t>
            </a:r>
          </a:p>
        </p:txBody>
      </p:sp>
      <p:sp>
        <p:nvSpPr>
          <p:cNvPr id="33" name="Cloud Callout 32"/>
          <p:cNvSpPr/>
          <p:nvPr/>
        </p:nvSpPr>
        <p:spPr>
          <a:xfrm>
            <a:off x="6017465" y="5909878"/>
            <a:ext cx="4839580" cy="3119821"/>
          </a:xfrm>
          <a:prstGeom prst="cloudCallou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Montserrat" panose="020B0604020202020204" charset="0"/>
              </a:rPr>
              <a:t>This clause can only be filled if we have application of Income more than 100% </a:t>
            </a:r>
            <a:endParaRPr lang="en-IN" sz="2000" b="1" dirty="0">
              <a:solidFill>
                <a:schemeClr val="tx1"/>
              </a:solidFill>
              <a:latin typeface="Montserrat" panose="020B0604020202020204" charset="0"/>
            </a:endParaRPr>
          </a:p>
        </p:txBody>
      </p:sp>
      <p:sp>
        <p:nvSpPr>
          <p:cNvPr id="34" name="Cloud Callout 33"/>
          <p:cNvSpPr/>
          <p:nvPr/>
        </p:nvSpPr>
        <p:spPr>
          <a:xfrm>
            <a:off x="7480621" y="54551"/>
            <a:ext cx="3530683" cy="2225846"/>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tx1"/>
                </a:solidFill>
                <a:latin typeface="Montserrat" panose="020B0604020202020204" charset="0"/>
              </a:rPr>
              <a:t>Application out of different sources</a:t>
            </a:r>
            <a:endParaRPr lang="en-IN" sz="2000" b="1" i="1" dirty="0">
              <a:solidFill>
                <a:schemeClr val="tx1"/>
              </a:solidFill>
              <a:latin typeface="Montserrat" panose="020B0604020202020204" charset="0"/>
            </a:endParaRPr>
          </a:p>
        </p:txBody>
      </p:sp>
      <p:sp>
        <p:nvSpPr>
          <p:cNvPr id="35" name="Flowchart: Multidocument 34"/>
          <p:cNvSpPr/>
          <p:nvPr/>
        </p:nvSpPr>
        <p:spPr>
          <a:xfrm>
            <a:off x="11636832" y="8317346"/>
            <a:ext cx="5837626" cy="1045871"/>
          </a:xfrm>
          <a:prstGeom prst="flowChartMultidocumen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Montserrat" panose="020B0604020202020204" charset="0"/>
              </a:rPr>
              <a:t>Any other than Please specify it </a:t>
            </a:r>
          </a:p>
        </p:txBody>
      </p:sp>
      <p:sp>
        <p:nvSpPr>
          <p:cNvPr id="20"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6"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41263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circle(in)">
                                      <p:cBhvr>
                                        <p:cTn id="12" dur="2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ircle(in)">
                                      <p:cBhvr>
                                        <p:cTn id="17" dur="2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circle(in)">
                                      <p:cBhvr>
                                        <p:cTn id="22" dur="2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circle(in)">
                                      <p:cBhvr>
                                        <p:cTn id="27" dur="20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circle(in)">
                                      <p:cBhvr>
                                        <p:cTn id="37"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3"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7" name="TextBox 16">
            <a:extLst>
              <a:ext uri="{FF2B5EF4-FFF2-40B4-BE49-F238E27FC236}">
                <a16:creationId xmlns:a16="http://schemas.microsoft.com/office/drawing/2014/main" id="{44564FC8-F0C5-4217-E43F-F983A631CEE4}"/>
              </a:ext>
            </a:extLst>
          </p:cNvPr>
          <p:cNvSpPr txBox="1"/>
          <p:nvPr/>
        </p:nvSpPr>
        <p:spPr>
          <a:xfrm>
            <a:off x="-2289123" y="122623"/>
            <a:ext cx="18957873" cy="938719"/>
          </a:xfrm>
          <a:prstGeom prst="rect">
            <a:avLst/>
          </a:prstGeom>
          <a:noFill/>
        </p:spPr>
        <p:txBody>
          <a:bodyPr wrap="square" rtlCol="0">
            <a:spAutoFit/>
          </a:bodyPr>
          <a:lstStyle/>
          <a:p>
            <a:pPr algn="ctr"/>
            <a:r>
              <a:rPr lang="en-IN" sz="5500" b="1" dirty="0">
                <a:solidFill>
                  <a:schemeClr val="bg1"/>
                </a:solidFill>
                <a:latin typeface="Montserrat Extra-Bold" panose="020B0604020202020204" charset="0"/>
              </a:rPr>
              <a:t>           </a:t>
            </a:r>
            <a:r>
              <a:rPr lang="en-IN" sz="5500" b="1" dirty="0">
                <a:solidFill>
                  <a:srgbClr val="FF9933"/>
                </a:solidFill>
                <a:latin typeface="Montserrat Extra-Bold" panose="020B0604020202020204" charset="0"/>
              </a:rPr>
              <a:t>Clause to Clause Discussion of 10B &amp; 10BB</a:t>
            </a:r>
          </a:p>
        </p:txBody>
      </p:sp>
      <p:sp>
        <p:nvSpPr>
          <p:cNvPr id="19" name="TextBox 18">
            <a:extLst>
              <a:ext uri="{FF2B5EF4-FFF2-40B4-BE49-F238E27FC236}">
                <a16:creationId xmlns:a16="http://schemas.microsoft.com/office/drawing/2014/main" id="{577155BB-5649-8C84-423F-F360E3D5517B}"/>
              </a:ext>
            </a:extLst>
          </p:cNvPr>
          <p:cNvSpPr txBox="1"/>
          <p:nvPr/>
        </p:nvSpPr>
        <p:spPr>
          <a:xfrm>
            <a:off x="295969" y="953114"/>
            <a:ext cx="16414751" cy="630814"/>
          </a:xfrm>
          <a:prstGeom prst="rect">
            <a:avLst/>
          </a:prstGeom>
          <a:noFill/>
        </p:spPr>
        <p:txBody>
          <a:bodyPr wrap="square" rtlCol="0">
            <a:spAutoFit/>
          </a:bodyPr>
          <a:lstStyle/>
          <a:p>
            <a:pPr lvl="0" algn="ctr">
              <a:defRPr/>
            </a:pPr>
            <a:r>
              <a:rPr lang="en-IN" sz="3499" b="1" u="sng" dirty="0">
                <a:solidFill>
                  <a:schemeClr val="bg1"/>
                </a:solidFill>
                <a:latin typeface="Montserrat Extra-Bold" panose="020B0604020202020204" charset="0"/>
              </a:rPr>
              <a:t>Which are more detailed in 10B </a:t>
            </a:r>
          </a:p>
        </p:txBody>
      </p:sp>
      <p:sp>
        <p:nvSpPr>
          <p:cNvPr id="25" name="Slide Number Placeholder 5">
            <a:extLst>
              <a:ext uri="{FF2B5EF4-FFF2-40B4-BE49-F238E27FC236}">
                <a16:creationId xmlns:a16="http://schemas.microsoft.com/office/drawing/2014/main" id="{B55DFEB8-3AC5-12CE-481D-4D609DBA446E}"/>
              </a:ext>
            </a:extLst>
          </p:cNvPr>
          <p:cNvSpPr>
            <a:spLocks noGrp="1"/>
          </p:cNvSpPr>
          <p:nvPr>
            <p:ph type="sldNum" sz="quarter" idx="11"/>
          </p:nvPr>
        </p:nvSpPr>
        <p:spPr>
          <a:xfrm>
            <a:off x="8229600" y="9701212"/>
            <a:ext cx="1143000" cy="547688"/>
          </a:xfrm>
          <a:noFill/>
          <a:ln w="9525">
            <a:noFill/>
            <a:miter lim="800000"/>
            <a:headEnd/>
            <a:tailEnd/>
          </a:ln>
          <a:effectLst/>
        </p:spPr>
        <p:txBody>
          <a:bodyPr/>
          <a:lstStyle/>
          <a:p>
            <a:fld id="{1AB5EF4A-EB2A-4474-A83F-7F82DAE35E5A}" type="slidenum">
              <a:rPr lang="en-IN" sz="2400" b="1">
                <a:solidFill>
                  <a:schemeClr val="bg1"/>
                </a:solidFill>
              </a:rPr>
              <a:pPr/>
              <a:t>43</a:t>
            </a:fld>
            <a:endParaRPr lang="en-IN" sz="2400" b="1" dirty="0">
              <a:solidFill>
                <a:schemeClr val="bg1"/>
              </a:solidFill>
            </a:endParaRPr>
          </a:p>
        </p:txBody>
      </p:sp>
      <p:pic>
        <p:nvPicPr>
          <p:cNvPr id="11" name="Picture 2"/>
          <p:cNvPicPr>
            <a:picLocks noChangeAspect="1" noChangeArrowheads="1"/>
          </p:cNvPicPr>
          <p:nvPr/>
        </p:nvPicPr>
        <p:blipFill>
          <a:blip r:embed="rId3"/>
          <a:srcRect/>
          <a:stretch>
            <a:fillRect/>
          </a:stretch>
        </p:blipFill>
        <p:spPr bwMode="auto">
          <a:xfrm>
            <a:off x="378728" y="1745251"/>
            <a:ext cx="17579744" cy="6423489"/>
          </a:xfrm>
          <a:prstGeom prst="rect">
            <a:avLst/>
          </a:prstGeom>
          <a:noFill/>
          <a:ln w="9525">
            <a:noFill/>
            <a:miter lim="800000"/>
            <a:headEnd/>
            <a:tailEnd/>
          </a:ln>
          <a:effectLst/>
        </p:spPr>
      </p:pic>
      <p:sp>
        <p:nvSpPr>
          <p:cNvPr id="3" name="Rectangle 2"/>
          <p:cNvSpPr/>
          <p:nvPr/>
        </p:nvSpPr>
        <p:spPr>
          <a:xfrm>
            <a:off x="411385" y="1783543"/>
            <a:ext cx="10365472" cy="64255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5751629" y="1844280"/>
            <a:ext cx="2185072" cy="63648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638175" y="8294957"/>
            <a:ext cx="17173575" cy="1677382"/>
          </a:xfrm>
          <a:prstGeom prst="rect">
            <a:avLst/>
          </a:prstGeom>
          <a:noFill/>
        </p:spPr>
        <p:txBody>
          <a:bodyPr wrap="square" rtlCol="0">
            <a:spAutoFit/>
          </a:bodyPr>
          <a:lstStyle/>
          <a:p>
            <a:pPr algn="just"/>
            <a:r>
              <a:rPr lang="en-US" sz="2400" dirty="0">
                <a:solidFill>
                  <a:schemeClr val="bg1"/>
                </a:solidFill>
                <a:latin typeface="Montserrat" panose="020B0604020202020204" charset="0"/>
              </a:rPr>
              <a:t>Clause 37/27 of Form 10B/10BB respectively.</a:t>
            </a:r>
          </a:p>
          <a:p>
            <a:pPr algn="just"/>
            <a:endParaRPr lang="en-US" sz="700"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400" dirty="0">
                <a:solidFill>
                  <a:schemeClr val="bg1"/>
                </a:solidFill>
                <a:latin typeface="Montserrat" panose="020B0604020202020204" charset="0"/>
              </a:rPr>
              <a:t>Form 10BB does not require bifurcation between electronic &amp; other than electronic modes.</a:t>
            </a:r>
          </a:p>
          <a:p>
            <a:pPr marL="238115" indent="-238115" algn="just">
              <a:buFont typeface="Wingdings" panose="05000000000000000000" pitchFamily="2" charset="2"/>
              <a:buChar char="q"/>
            </a:pPr>
            <a:r>
              <a:rPr lang="en-US" sz="2400" dirty="0">
                <a:solidFill>
                  <a:schemeClr val="bg1"/>
                </a:solidFill>
                <a:latin typeface="Montserrat" panose="020B0604020202020204" charset="0"/>
              </a:rPr>
              <a:t>Here, If we select the option “ Any other”, it may lead to further enquiry by the department.</a:t>
            </a:r>
          </a:p>
          <a:p>
            <a:pPr marL="238115" indent="-238115" algn="just">
              <a:buFont typeface="Wingdings" panose="05000000000000000000" pitchFamily="2" charset="2"/>
              <a:buChar char="q"/>
            </a:pPr>
            <a:endParaRPr lang="en-US" sz="2400" b="1" dirty="0">
              <a:solidFill>
                <a:schemeClr val="bg1"/>
              </a:solidFill>
              <a:latin typeface="Montserrat Bold" panose="020B0604020202020204" charset="0"/>
            </a:endParaRPr>
          </a:p>
        </p:txBody>
      </p:sp>
      <p:sp>
        <p:nvSpPr>
          <p:cNvPr id="12" name="Freeform 7"/>
          <p:cNvSpPr/>
          <p:nvPr/>
        </p:nvSpPr>
        <p:spPr>
          <a:xfrm rot="-5400000" flipH="1" flipV="1">
            <a:off x="16618635" y="-267891"/>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4"/>
            <a:stretch>
              <a:fillRect/>
            </a:stretch>
          </a:blipFill>
        </p:spPr>
      </p:sp>
      <p:sp>
        <p:nvSpPr>
          <p:cNvPr id="16" name="Freeform 8"/>
          <p:cNvSpPr/>
          <p:nvPr/>
        </p:nvSpPr>
        <p:spPr>
          <a:xfrm>
            <a:off x="17259300" y="-6313"/>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stretch>
              <a:fillRect/>
            </a:stretch>
          </a:blipFill>
        </p:spPr>
      </p:sp>
      <p:sp>
        <p:nvSpPr>
          <p:cNvPr id="18"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98310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65380" y="-49590"/>
            <a:ext cx="1732468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Only in 10B</a:t>
            </a:r>
          </a:p>
        </p:txBody>
      </p:sp>
      <p:sp>
        <p:nvSpPr>
          <p:cNvPr id="13" name="TextBox 13"/>
          <p:cNvSpPr txBox="1"/>
          <p:nvPr/>
        </p:nvSpPr>
        <p:spPr>
          <a:xfrm>
            <a:off x="671472" y="9656759"/>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17044" y="5657467"/>
            <a:ext cx="16587827" cy="2246769"/>
          </a:xfrm>
          <a:prstGeom prst="rect">
            <a:avLst/>
          </a:prstGeom>
        </p:spPr>
        <p:txBody>
          <a:bodyPr wrap="square">
            <a:spAutoFit/>
          </a:bodyPr>
          <a:lstStyle/>
          <a:p>
            <a:pPr algn="just"/>
            <a:r>
              <a:rPr lang="en-US" sz="2800" b="1" dirty="0">
                <a:solidFill>
                  <a:schemeClr val="bg1"/>
                </a:solidFill>
                <a:latin typeface="Montserrat Extra-Bold" panose="020B0604020202020204" charset="0"/>
              </a:rPr>
              <a:t>Clause 38 of form 10B is discussed about the details of application where during previous year excess of </a:t>
            </a:r>
            <a:r>
              <a:rPr lang="en-US" sz="2800" b="1" dirty="0" err="1">
                <a:solidFill>
                  <a:schemeClr val="bg1"/>
                </a:solidFill>
                <a:latin typeface="Montserrat Extra-Bold" panose="020B0604020202020204" charset="0"/>
              </a:rPr>
              <a:t>Rs</a:t>
            </a:r>
            <a:r>
              <a:rPr lang="en-US" sz="2800" b="1" dirty="0">
                <a:solidFill>
                  <a:schemeClr val="bg1"/>
                </a:solidFill>
                <a:latin typeface="Montserrat Extra-Bold" panose="020B0604020202020204" charset="0"/>
              </a:rPr>
              <a:t>. 50 lakhs to a single person paid or credited.</a:t>
            </a:r>
          </a:p>
          <a:p>
            <a:pPr algn="just"/>
            <a:endParaRPr lang="en-US" sz="2800" b="1" dirty="0">
              <a:solidFill>
                <a:schemeClr val="bg1"/>
              </a:solidFill>
              <a:latin typeface="Montserrat Extra-Bold" panose="020B0604020202020204" charset="0"/>
            </a:endParaRPr>
          </a:p>
          <a:p>
            <a:pPr algn="just"/>
            <a:r>
              <a:rPr lang="en-US" sz="2800" b="1" dirty="0">
                <a:solidFill>
                  <a:schemeClr val="bg1"/>
                </a:solidFill>
                <a:latin typeface="Montserrat Extra-Bold" panose="020B0604020202020204" charset="0"/>
              </a:rPr>
              <a:t>Clause 38 will required to be filled only if we report application of funds from different sources  in Clause 37</a:t>
            </a:r>
            <a:endParaRPr lang="en-US" sz="2800" dirty="0">
              <a:solidFill>
                <a:schemeClr val="bg1"/>
              </a:solidFill>
              <a:latin typeface="Montserrat Extra-Bold" panose="020B0604020202020204" charset="0"/>
            </a:endParaRPr>
          </a:p>
        </p:txBody>
      </p:sp>
      <p:pic>
        <p:nvPicPr>
          <p:cNvPr id="11" name="Picture 2"/>
          <p:cNvPicPr>
            <a:picLocks noChangeAspect="1" noChangeArrowheads="1"/>
          </p:cNvPicPr>
          <p:nvPr/>
        </p:nvPicPr>
        <p:blipFill rotWithShape="1">
          <a:blip r:embed="rId6"/>
          <a:srcRect b="62509"/>
          <a:stretch/>
        </p:blipFill>
        <p:spPr bwMode="auto">
          <a:xfrm>
            <a:off x="625459" y="1627497"/>
            <a:ext cx="16258297" cy="343980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862676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 name="Text 6"/>
          <p:cNvSpPr/>
          <p:nvPr/>
        </p:nvSpPr>
        <p:spPr>
          <a:xfrm>
            <a:off x="8064535" y="2047876"/>
            <a:ext cx="3379292" cy="578644"/>
          </a:xfrm>
          <a:prstGeom prst="rect">
            <a:avLst/>
          </a:prstGeom>
          <a:noFill/>
          <a:ln/>
        </p:spPr>
        <p:txBody>
          <a:bodyPr wrap="square" rtlCol="0" anchor="t"/>
          <a:lstStyle/>
          <a:p>
            <a:pPr defTabSz="761940">
              <a:lnSpc>
                <a:spcPts val="2278"/>
              </a:lnSpc>
              <a:defRPr/>
            </a:pPr>
            <a:endParaRPr lang="en-US" sz="1822" dirty="0">
              <a:solidFill>
                <a:prstClr val="black"/>
              </a:solidFill>
              <a:latin typeface="Calibri"/>
            </a:endParaRPr>
          </a:p>
        </p:txBody>
      </p:sp>
      <p:sp>
        <p:nvSpPr>
          <p:cNvPr id="16" name="Text 7"/>
          <p:cNvSpPr/>
          <p:nvPr/>
        </p:nvSpPr>
        <p:spPr>
          <a:xfrm>
            <a:off x="8064535" y="2811661"/>
            <a:ext cx="3379292" cy="888504"/>
          </a:xfrm>
          <a:prstGeom prst="rect">
            <a:avLst/>
          </a:prstGeom>
          <a:noFill/>
          <a:ln/>
        </p:spPr>
        <p:txBody>
          <a:bodyPr wrap="square" rtlCol="0" anchor="t"/>
          <a:lstStyle/>
          <a:p>
            <a:pPr defTabSz="761940">
              <a:lnSpc>
                <a:spcPts val="2332"/>
              </a:lnSpc>
              <a:defRPr/>
            </a:pPr>
            <a:endParaRPr lang="en-US" sz="1458" dirty="0">
              <a:solidFill>
                <a:prstClr val="black"/>
              </a:solidFill>
              <a:latin typeface="Calibri"/>
            </a:endParaRPr>
          </a:p>
        </p:txBody>
      </p:sp>
      <p:sp>
        <p:nvSpPr>
          <p:cNvPr id="18" name="Text 10"/>
          <p:cNvSpPr/>
          <p:nvPr/>
        </p:nvSpPr>
        <p:spPr>
          <a:xfrm>
            <a:off x="6966728" y="2967832"/>
            <a:ext cx="158750" cy="347068"/>
          </a:xfrm>
          <a:prstGeom prst="rect">
            <a:avLst/>
          </a:prstGeom>
          <a:noFill/>
          <a:ln/>
        </p:spPr>
        <p:txBody>
          <a:bodyPr wrap="none" rtlCol="0" anchor="t"/>
          <a:lstStyle/>
          <a:p>
            <a:pPr algn="ctr" defTabSz="761940">
              <a:lnSpc>
                <a:spcPts val="2734"/>
              </a:lnSpc>
              <a:defRPr/>
            </a:pPr>
            <a:endParaRPr lang="en-US" sz="2187" dirty="0">
              <a:solidFill>
                <a:prstClr val="black"/>
              </a:solidFill>
              <a:latin typeface="Calibri"/>
            </a:endParaRPr>
          </a:p>
        </p:txBody>
      </p:sp>
      <p:sp>
        <p:nvSpPr>
          <p:cNvPr id="20" name="Text 11"/>
          <p:cNvSpPr/>
          <p:nvPr/>
        </p:nvSpPr>
        <p:spPr>
          <a:xfrm>
            <a:off x="2648480" y="2973586"/>
            <a:ext cx="3379292" cy="578644"/>
          </a:xfrm>
          <a:prstGeom prst="rect">
            <a:avLst/>
          </a:prstGeom>
          <a:noFill/>
          <a:ln/>
        </p:spPr>
        <p:txBody>
          <a:bodyPr wrap="square" rtlCol="0" anchor="t"/>
          <a:lstStyle/>
          <a:p>
            <a:pPr algn="r" defTabSz="761940">
              <a:lnSpc>
                <a:spcPts val="2278"/>
              </a:lnSpc>
              <a:defRPr/>
            </a:pPr>
            <a:endParaRPr lang="en-US" sz="1822" dirty="0">
              <a:solidFill>
                <a:prstClr val="black"/>
              </a:solidFill>
              <a:latin typeface="Calibri"/>
            </a:endParaRPr>
          </a:p>
        </p:txBody>
      </p:sp>
      <p:sp>
        <p:nvSpPr>
          <p:cNvPr id="21" name="Text 12"/>
          <p:cNvSpPr/>
          <p:nvPr/>
        </p:nvSpPr>
        <p:spPr>
          <a:xfrm>
            <a:off x="2648480" y="3737372"/>
            <a:ext cx="3379292" cy="1184672"/>
          </a:xfrm>
          <a:prstGeom prst="rect">
            <a:avLst/>
          </a:prstGeom>
          <a:noFill/>
          <a:ln/>
        </p:spPr>
        <p:txBody>
          <a:bodyPr wrap="square" rtlCol="0" anchor="t"/>
          <a:lstStyle/>
          <a:p>
            <a:pPr algn="r" defTabSz="761940">
              <a:lnSpc>
                <a:spcPts val="2332"/>
              </a:lnSpc>
              <a:defRPr/>
            </a:pPr>
            <a:endParaRPr lang="en-US" sz="1458" dirty="0">
              <a:solidFill>
                <a:prstClr val="black"/>
              </a:solidFill>
              <a:latin typeface="Calibri"/>
            </a:endParaRPr>
          </a:p>
        </p:txBody>
      </p:sp>
      <p:sp>
        <p:nvSpPr>
          <p:cNvPr id="22" name="Text 16"/>
          <p:cNvSpPr/>
          <p:nvPr/>
        </p:nvSpPr>
        <p:spPr>
          <a:xfrm>
            <a:off x="8064535" y="4255592"/>
            <a:ext cx="3379292" cy="578644"/>
          </a:xfrm>
          <a:prstGeom prst="rect">
            <a:avLst/>
          </a:prstGeom>
          <a:noFill/>
          <a:ln/>
        </p:spPr>
        <p:txBody>
          <a:bodyPr wrap="square" rtlCol="0" anchor="t"/>
          <a:lstStyle/>
          <a:p>
            <a:pPr defTabSz="761940">
              <a:lnSpc>
                <a:spcPts val="2278"/>
              </a:lnSpc>
              <a:defRPr/>
            </a:pPr>
            <a:endParaRPr lang="en-US" sz="1822" dirty="0">
              <a:solidFill>
                <a:prstClr val="black"/>
              </a:solidFill>
              <a:latin typeface="Calibri"/>
            </a:endParaRPr>
          </a:p>
        </p:txBody>
      </p:sp>
      <p:sp>
        <p:nvSpPr>
          <p:cNvPr id="23" name="Text 17"/>
          <p:cNvSpPr/>
          <p:nvPr/>
        </p:nvSpPr>
        <p:spPr>
          <a:xfrm>
            <a:off x="8064535" y="5019379"/>
            <a:ext cx="3379292" cy="888504"/>
          </a:xfrm>
          <a:prstGeom prst="rect">
            <a:avLst/>
          </a:prstGeom>
          <a:noFill/>
          <a:ln/>
        </p:spPr>
        <p:txBody>
          <a:bodyPr wrap="square" rtlCol="0" anchor="t"/>
          <a:lstStyle/>
          <a:p>
            <a:pPr defTabSz="761940">
              <a:lnSpc>
                <a:spcPts val="2332"/>
              </a:lnSpc>
              <a:defRPr/>
            </a:pPr>
            <a:endParaRPr lang="en-US" sz="1458" dirty="0">
              <a:solidFill>
                <a:prstClr val="black"/>
              </a:solidFill>
              <a:latin typeface="Calibri"/>
            </a:endParaRPr>
          </a:p>
        </p:txBody>
      </p:sp>
      <p:pic>
        <p:nvPicPr>
          <p:cNvPr id="24"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0" y="1131824"/>
            <a:ext cx="4004260" cy="215899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511,800+ Important Stock Photos, Pictures &amp; Royalty-Free ...">
            <a:extLst>
              <a:ext uri="{FF2B5EF4-FFF2-40B4-BE49-F238E27FC236}">
                <a16:creationId xmlns:a16="http://schemas.microsoft.com/office/drawing/2014/main" id="{E03BABD6-F4E8-A90F-6F66-738E7FF6D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0" y="4031392"/>
            <a:ext cx="4004260" cy="215899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511,800+ Important Stock Photos, Pictures &amp; Royalty-Free ...">
            <a:extLst>
              <a:ext uri="{FF2B5EF4-FFF2-40B4-BE49-F238E27FC236}">
                <a16:creationId xmlns:a16="http://schemas.microsoft.com/office/drawing/2014/main" id="{D6EB1037-8822-1044-157A-355D7D92A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0" y="6930960"/>
            <a:ext cx="4004260" cy="215899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3410D9E-1815-48AF-C082-35432CEC0389}"/>
              </a:ext>
            </a:extLst>
          </p:cNvPr>
          <p:cNvSpPr txBox="1"/>
          <p:nvPr/>
        </p:nvSpPr>
        <p:spPr>
          <a:xfrm>
            <a:off x="1216902" y="2263775"/>
            <a:ext cx="11356098" cy="5509200"/>
          </a:xfrm>
          <a:prstGeom prst="rect">
            <a:avLst/>
          </a:prstGeom>
          <a:noFill/>
        </p:spPr>
        <p:txBody>
          <a:bodyPr wrap="square" rtlCol="0">
            <a:spAutoFit/>
          </a:bodyPr>
          <a:lstStyle/>
          <a:p>
            <a:r>
              <a:rPr lang="en-IN" sz="4400" b="1" u="sng" dirty="0">
                <a:solidFill>
                  <a:schemeClr val="bg1"/>
                </a:solidFill>
                <a:effectLst>
                  <a:outerShdw blurRad="38100" dist="38100" dir="2700000" algn="tl">
                    <a:srgbClr val="000000">
                      <a:alpha val="43137"/>
                    </a:srgbClr>
                  </a:outerShdw>
                </a:effectLst>
                <a:latin typeface="Montserrat Extra-Bold" panose="020B0604020202020204" charset="0"/>
              </a:rPr>
              <a:t>There shall be no difference in the information required to be filled in ITR-7 in comparison to reporting in Audit report.</a:t>
            </a:r>
          </a:p>
          <a:p>
            <a:endParaRPr lang="en-IN" sz="4400" b="1" u="sng" dirty="0">
              <a:solidFill>
                <a:schemeClr val="bg1"/>
              </a:solidFill>
              <a:effectLst>
                <a:outerShdw blurRad="38100" dist="38100" dir="2700000" algn="tl">
                  <a:srgbClr val="000000">
                    <a:alpha val="43137"/>
                  </a:srgbClr>
                </a:outerShdw>
              </a:effectLst>
              <a:latin typeface="Montserrat Extra-Bold" panose="020B0604020202020204" charset="0"/>
            </a:endParaRPr>
          </a:p>
          <a:p>
            <a:r>
              <a:rPr lang="en-IN" sz="4400" b="1" u="sng" dirty="0">
                <a:solidFill>
                  <a:schemeClr val="bg1"/>
                </a:solidFill>
                <a:effectLst>
                  <a:outerShdw blurRad="38100" dist="38100" dir="2700000" algn="tl">
                    <a:srgbClr val="000000">
                      <a:alpha val="43137"/>
                    </a:srgbClr>
                  </a:outerShdw>
                </a:effectLst>
                <a:latin typeface="Montserrat Extra-Bold" panose="020B0604020202020204" charset="0"/>
              </a:rPr>
              <a:t>This Audit Report will definitely make the </a:t>
            </a:r>
            <a:r>
              <a:rPr lang="en-IN" sz="4400" b="1" u="sng" dirty="0" err="1">
                <a:solidFill>
                  <a:schemeClr val="bg1"/>
                </a:solidFill>
                <a:effectLst>
                  <a:outerShdw blurRad="38100" dist="38100" dir="2700000" algn="tl">
                    <a:srgbClr val="000000">
                      <a:alpha val="43137"/>
                    </a:srgbClr>
                  </a:outerShdw>
                </a:effectLst>
                <a:latin typeface="Montserrat Extra-Bold" panose="020B0604020202020204" charset="0"/>
              </a:rPr>
              <a:t>practicioner</a:t>
            </a:r>
            <a:r>
              <a:rPr lang="en-IN" sz="4400" b="1" u="sng" dirty="0">
                <a:solidFill>
                  <a:schemeClr val="bg1"/>
                </a:solidFill>
                <a:effectLst>
                  <a:outerShdw blurRad="38100" dist="38100" dir="2700000" algn="tl">
                    <a:srgbClr val="000000">
                      <a:alpha val="43137"/>
                    </a:srgbClr>
                  </a:outerShdw>
                </a:effectLst>
                <a:latin typeface="Montserrat Extra-Bold" panose="020B0604020202020204" charset="0"/>
              </a:rPr>
              <a:t> expertise in Trust Law!!</a:t>
            </a:r>
          </a:p>
        </p:txBody>
      </p:sp>
      <p:sp>
        <p:nvSpPr>
          <p:cNvPr id="30" name="Slide Number Placeholder 7">
            <a:extLst>
              <a:ext uri="{FF2B5EF4-FFF2-40B4-BE49-F238E27FC236}">
                <a16:creationId xmlns:a16="http://schemas.microsoft.com/office/drawing/2014/main" id="{02B7C349-B22E-3C04-4FD3-96F01357A194}"/>
              </a:ext>
            </a:extLst>
          </p:cNvPr>
          <p:cNvSpPr>
            <a:spLocks noGrp="1"/>
          </p:cNvSpPr>
          <p:nvPr>
            <p:ph type="sldNum" sz="quarter" idx="11"/>
          </p:nvPr>
        </p:nvSpPr>
        <p:spPr>
          <a:xfrm>
            <a:off x="8610600" y="9765382"/>
            <a:ext cx="762000" cy="365125"/>
          </a:xfrm>
        </p:spPr>
        <p:txBody>
          <a:bodyPr/>
          <a:lstStyle/>
          <a:p>
            <a:fld id="{1AB5EF4A-EB2A-4474-A83F-7F82DAE35E5A}" type="slidenum">
              <a:rPr lang="en-IN" sz="2400" b="1">
                <a:solidFill>
                  <a:schemeClr val="bg1"/>
                </a:solidFill>
              </a:rPr>
              <a:pPr/>
              <a:t>45</a:t>
            </a:fld>
            <a:endParaRPr lang="en-IN" sz="2400" b="1" dirty="0">
              <a:solidFill>
                <a:schemeClr val="bg1"/>
              </a:solidFill>
            </a:endParaRPr>
          </a:p>
        </p:txBody>
      </p:sp>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4"/>
            <a:stretch>
              <a:fillRect/>
            </a:stretch>
          </a:blipFill>
        </p:spPr>
      </p:sp>
      <p:sp>
        <p:nvSpPr>
          <p:cNvPr id="1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stretch>
              <a:fillRect/>
            </a:stretch>
          </a:blipFill>
        </p:spPr>
      </p:sp>
      <p:sp>
        <p:nvSpPr>
          <p:cNvPr id="2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26393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8">
                                            <p:txEl>
                                              <p:pRg st="0" end="0"/>
                                            </p:txEl>
                                          </p:spTgt>
                                        </p:tgtEl>
                                        <p:attrNameLst>
                                          <p:attrName>style.visibility</p:attrName>
                                        </p:attrNameLst>
                                      </p:cBhvr>
                                      <p:to>
                                        <p:strVal val="visible"/>
                                      </p:to>
                                    </p:set>
                                    <p:anim calcmode="lin" valueType="num">
                                      <p:cBhvr additive="base">
                                        <p:cTn id="18"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8">
                                            <p:txEl>
                                              <p:pRg st="2" end="2"/>
                                            </p:txEl>
                                          </p:spTgt>
                                        </p:tgtEl>
                                        <p:attrNameLst>
                                          <p:attrName>style.visibility</p:attrName>
                                        </p:attrNameLst>
                                      </p:cBhvr>
                                      <p:to>
                                        <p:strVal val="visible"/>
                                      </p:to>
                                    </p:set>
                                    <p:anim calcmode="lin" valueType="num">
                                      <p:cBhvr additive="base">
                                        <p:cTn id="24" dur="500" fill="hold"/>
                                        <p:tgtEl>
                                          <p:spTgt spid="2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7" name="Text 3"/>
          <p:cNvSpPr/>
          <p:nvPr/>
        </p:nvSpPr>
        <p:spPr>
          <a:xfrm>
            <a:off x="2217341" y="1390254"/>
            <a:ext cx="101600" cy="317203"/>
          </a:xfrm>
          <a:prstGeom prst="rect">
            <a:avLst/>
          </a:prstGeom>
          <a:noFill/>
          <a:ln/>
        </p:spPr>
        <p:txBody>
          <a:bodyPr wrap="none" rtlCol="0" anchor="t"/>
          <a:lstStyle/>
          <a:p>
            <a:pPr algn="ctr" defTabSz="761970">
              <a:lnSpc>
                <a:spcPts val="2497"/>
              </a:lnSpc>
              <a:defRPr/>
            </a:pPr>
            <a:endParaRPr lang="en-US" sz="4000" dirty="0">
              <a:solidFill>
                <a:schemeClr val="bg1"/>
              </a:solidFill>
              <a:latin typeface="Calibri"/>
            </a:endParaRPr>
          </a:p>
        </p:txBody>
      </p:sp>
      <p:sp>
        <p:nvSpPr>
          <p:cNvPr id="19" name="Text 7"/>
          <p:cNvSpPr/>
          <p:nvPr/>
        </p:nvSpPr>
        <p:spPr>
          <a:xfrm>
            <a:off x="2195116" y="2724448"/>
            <a:ext cx="146050" cy="317203"/>
          </a:xfrm>
          <a:prstGeom prst="rect">
            <a:avLst/>
          </a:prstGeom>
          <a:noFill/>
          <a:ln/>
        </p:spPr>
        <p:txBody>
          <a:bodyPr wrap="none" rtlCol="0" anchor="t"/>
          <a:lstStyle/>
          <a:p>
            <a:pPr algn="ctr" defTabSz="761970">
              <a:lnSpc>
                <a:spcPts val="2497"/>
              </a:lnSpc>
              <a:defRPr/>
            </a:pPr>
            <a:endParaRPr lang="en-US" sz="4000" dirty="0">
              <a:solidFill>
                <a:schemeClr val="bg1"/>
              </a:solidFill>
              <a:latin typeface="Calibri"/>
            </a:endParaRPr>
          </a:p>
        </p:txBody>
      </p:sp>
      <p:sp>
        <p:nvSpPr>
          <p:cNvPr id="25" name="Text 8"/>
          <p:cNvSpPr/>
          <p:nvPr/>
        </p:nvSpPr>
        <p:spPr>
          <a:xfrm>
            <a:off x="2627610" y="2750940"/>
            <a:ext cx="3911600" cy="264219"/>
          </a:xfrm>
          <a:prstGeom prst="rect">
            <a:avLst/>
          </a:prstGeom>
          <a:noFill/>
          <a:ln/>
        </p:spPr>
        <p:txBody>
          <a:bodyPr wrap="none" rtlCol="0" anchor="t"/>
          <a:lstStyle/>
          <a:p>
            <a:pPr defTabSz="761970">
              <a:lnSpc>
                <a:spcPts val="2082"/>
              </a:lnSpc>
              <a:defRPr/>
            </a:pPr>
            <a:endParaRPr lang="en-US" sz="3600" dirty="0">
              <a:solidFill>
                <a:schemeClr val="bg1"/>
              </a:solidFill>
              <a:latin typeface="Calibri"/>
            </a:endParaRPr>
          </a:p>
        </p:txBody>
      </p:sp>
      <p:sp>
        <p:nvSpPr>
          <p:cNvPr id="29" name="Text 16"/>
          <p:cNvSpPr/>
          <p:nvPr/>
        </p:nvSpPr>
        <p:spPr>
          <a:xfrm>
            <a:off x="2627610" y="5419329"/>
            <a:ext cx="1885950" cy="264219"/>
          </a:xfrm>
          <a:prstGeom prst="rect">
            <a:avLst/>
          </a:prstGeom>
          <a:noFill/>
          <a:ln/>
        </p:spPr>
        <p:txBody>
          <a:bodyPr wrap="none" rtlCol="0" anchor="t"/>
          <a:lstStyle/>
          <a:p>
            <a:pPr defTabSz="761970">
              <a:lnSpc>
                <a:spcPts val="2082"/>
              </a:lnSpc>
              <a:defRPr/>
            </a:pPr>
            <a:endParaRPr lang="en-US" sz="3600" dirty="0">
              <a:solidFill>
                <a:schemeClr val="bg1"/>
              </a:solidFill>
              <a:latin typeface="Calibri"/>
            </a:endParaRPr>
          </a:p>
        </p:txBody>
      </p:sp>
      <p:sp>
        <p:nvSpPr>
          <p:cNvPr id="32" name="Text 3"/>
          <p:cNvSpPr/>
          <p:nvPr/>
        </p:nvSpPr>
        <p:spPr>
          <a:xfrm>
            <a:off x="2296716" y="4359919"/>
            <a:ext cx="101600" cy="317203"/>
          </a:xfrm>
          <a:prstGeom prst="rect">
            <a:avLst/>
          </a:prstGeom>
          <a:noFill/>
          <a:ln/>
        </p:spPr>
        <p:txBody>
          <a:bodyPr wrap="none" rtlCol="0" anchor="t"/>
          <a:lstStyle/>
          <a:p>
            <a:pPr algn="ctr" defTabSz="761970">
              <a:lnSpc>
                <a:spcPts val="2497"/>
              </a:lnSpc>
              <a:defRPr/>
            </a:pPr>
            <a:endParaRPr lang="en-US" sz="4000" dirty="0">
              <a:solidFill>
                <a:schemeClr val="bg1"/>
              </a:solidFill>
              <a:latin typeface="Calibri"/>
            </a:endParaRPr>
          </a:p>
        </p:txBody>
      </p:sp>
      <p:sp>
        <p:nvSpPr>
          <p:cNvPr id="34" name="Horizontal Scroll 33"/>
          <p:cNvSpPr/>
          <p:nvPr/>
        </p:nvSpPr>
        <p:spPr>
          <a:xfrm>
            <a:off x="3048000" y="404952"/>
            <a:ext cx="12163354" cy="4691975"/>
          </a:xfrm>
          <a:prstGeom prst="horizontalScroll">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500" b="1" dirty="0">
                <a:solidFill>
                  <a:schemeClr val="tx1"/>
                </a:solidFill>
                <a:latin typeface="Montserrat Extra-Bold" panose="020B0604020202020204" charset="0"/>
              </a:rPr>
              <a:t>Clauses only in 10B</a:t>
            </a:r>
            <a:endParaRPr lang="en-IN" sz="5500" b="1" dirty="0">
              <a:solidFill>
                <a:schemeClr val="tx1"/>
              </a:solidFill>
              <a:latin typeface="Montserrat Extra-Bold" panose="020B0604020202020204" charset="0"/>
            </a:endParaRPr>
          </a:p>
        </p:txBody>
      </p:sp>
      <p:sp>
        <p:nvSpPr>
          <p:cNvPr id="35" name="Rectangle 34"/>
          <p:cNvSpPr/>
          <p:nvPr/>
        </p:nvSpPr>
        <p:spPr>
          <a:xfrm>
            <a:off x="914400" y="5694261"/>
            <a:ext cx="16535400" cy="1569660"/>
          </a:xfrm>
          <a:prstGeom prst="rect">
            <a:avLst/>
          </a:prstGeom>
        </p:spPr>
        <p:txBody>
          <a:bodyPr wrap="square">
            <a:spAutoFit/>
          </a:bodyPr>
          <a:lstStyle/>
          <a:p>
            <a:pPr marL="238115" indent="-238115" algn="just">
              <a:buFont typeface="Wingdings" panose="05000000000000000000" pitchFamily="2" charset="2"/>
              <a:buChar char="q"/>
            </a:pPr>
            <a:r>
              <a:rPr lang="en-US" sz="3200" b="1" dirty="0">
                <a:solidFill>
                  <a:schemeClr val="bg1"/>
                </a:solidFill>
                <a:latin typeface="Montserrat Extra-Bold" panose="020B0604020202020204" charset="0"/>
              </a:rPr>
              <a:t>This is important to notice that clauses only asked in form 10B, which interprets that departments also wants to first focus on the big trust than on small trust so they didn’t asked various information in Form 10BB.</a:t>
            </a:r>
          </a:p>
        </p:txBody>
      </p:sp>
      <p:sp>
        <p:nvSpPr>
          <p:cNvPr id="11"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12"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4" name="Slide Number Placeholder 3"/>
          <p:cNvSpPr>
            <a:spLocks noGrp="1"/>
          </p:cNvSpPr>
          <p:nvPr>
            <p:ph type="sldNum" sz="quarter" idx="12"/>
          </p:nvPr>
        </p:nvSpPr>
        <p:spPr>
          <a:xfrm>
            <a:off x="7772400" y="9744857"/>
            <a:ext cx="2133600" cy="351643"/>
          </a:xfrm>
        </p:spPr>
        <p:txBody>
          <a:bodyPr/>
          <a:lstStyle/>
          <a:p>
            <a:fld id="{B6F15528-21DE-4FAA-801E-634DDDAF4B2B}" type="slidenum">
              <a:rPr lang="en-US"/>
              <a:pPr/>
              <a:t>46</a:t>
            </a:fld>
            <a:endParaRPr lang="en-US" dirty="0"/>
          </a:p>
        </p:txBody>
      </p:sp>
      <p:sp>
        <p:nvSpPr>
          <p:cNvPr id="14"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25883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in)">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 name="Rectangle 1"/>
          <p:cNvSpPr/>
          <p:nvPr/>
        </p:nvSpPr>
        <p:spPr>
          <a:xfrm>
            <a:off x="797546" y="-91056"/>
            <a:ext cx="16052792" cy="938719"/>
          </a:xfrm>
          <a:prstGeom prst="rect">
            <a:avLst/>
          </a:prstGeom>
        </p:spPr>
        <p:txBody>
          <a:bodyPr wrap="none">
            <a:spAutoFit/>
          </a:bodyPr>
          <a:lstStyle/>
          <a:p>
            <a:pPr algn="ctr" defTabSz="761970">
              <a:defRPr/>
            </a:pPr>
            <a:r>
              <a:rPr lang="en-IN" sz="5500" b="1" dirty="0">
                <a:solidFill>
                  <a:srgbClr val="FF9933"/>
                </a:solidFill>
                <a:latin typeface="Bookman Old Style" panose="02050604050505020204" pitchFamily="18" charset="0"/>
              </a:rPr>
              <a:t>Clause to Clause Discussion of 10B &amp; 10BB</a:t>
            </a:r>
          </a:p>
        </p:txBody>
      </p:sp>
      <p:sp>
        <p:nvSpPr>
          <p:cNvPr id="3" name="Rectangle 2"/>
          <p:cNvSpPr/>
          <p:nvPr/>
        </p:nvSpPr>
        <p:spPr>
          <a:xfrm>
            <a:off x="6400800" y="1273943"/>
            <a:ext cx="4424051" cy="646331"/>
          </a:xfrm>
          <a:prstGeom prst="rect">
            <a:avLst/>
          </a:prstGeom>
        </p:spPr>
        <p:txBody>
          <a:bodyPr wrap="square">
            <a:spAutoFit/>
          </a:bodyPr>
          <a:lstStyle/>
          <a:p>
            <a:pPr algn="ctr">
              <a:defRPr/>
            </a:pPr>
            <a:r>
              <a:rPr lang="en-IN" sz="3600" u="sng" dirty="0">
                <a:solidFill>
                  <a:schemeClr val="bg1"/>
                </a:solidFill>
                <a:latin typeface="Montserrat Extra-Bold" panose="020B0604020202020204" charset="0"/>
              </a:rPr>
              <a:t>Only in 10B</a:t>
            </a:r>
          </a:p>
        </p:txBody>
      </p:sp>
      <p:sp>
        <p:nvSpPr>
          <p:cNvPr id="14" name="Cloud Callout 13"/>
          <p:cNvSpPr/>
          <p:nvPr/>
        </p:nvSpPr>
        <p:spPr>
          <a:xfrm>
            <a:off x="0" y="731223"/>
            <a:ext cx="3653166" cy="1458371"/>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ontserrat Extra-Bold" panose="020B0604020202020204" charset="0"/>
              </a:rPr>
              <a:t>Registration details</a:t>
            </a:r>
            <a:endParaRPr lang="en-IN" sz="2400" b="1" dirty="0">
              <a:solidFill>
                <a:schemeClr val="tx1"/>
              </a:solidFill>
              <a:latin typeface="Montserrat Extra-Bold" panose="020B0604020202020204" charset="0"/>
            </a:endParaRPr>
          </a:p>
        </p:txBody>
      </p:sp>
      <p:pic>
        <p:nvPicPr>
          <p:cNvPr id="15" name="Picture 4"/>
          <p:cNvPicPr>
            <a:picLocks noChangeAspect="1" noChangeArrowheads="1"/>
          </p:cNvPicPr>
          <p:nvPr/>
        </p:nvPicPr>
        <p:blipFill>
          <a:blip r:embed="rId2"/>
          <a:srcRect/>
          <a:stretch>
            <a:fillRect/>
          </a:stretch>
        </p:blipFill>
        <p:spPr bwMode="auto">
          <a:xfrm>
            <a:off x="797546" y="2396843"/>
            <a:ext cx="16730035" cy="4436236"/>
          </a:xfrm>
          <a:prstGeom prst="rect">
            <a:avLst/>
          </a:prstGeom>
          <a:noFill/>
          <a:ln w="9525">
            <a:noFill/>
            <a:miter lim="800000"/>
            <a:headEnd/>
            <a:tailEnd/>
          </a:ln>
          <a:effectLst/>
        </p:spPr>
      </p:pic>
      <p:sp>
        <p:nvSpPr>
          <p:cNvPr id="16" name="TextBox 15"/>
          <p:cNvSpPr txBox="1"/>
          <p:nvPr/>
        </p:nvSpPr>
        <p:spPr>
          <a:xfrm>
            <a:off x="797546" y="7309648"/>
            <a:ext cx="16730035" cy="2123658"/>
          </a:xfrm>
          <a:prstGeom prst="rect">
            <a:avLst/>
          </a:prstGeom>
          <a:noFill/>
        </p:spPr>
        <p:txBody>
          <a:bodyPr wrap="square" rtlCol="0">
            <a:spAutoFit/>
          </a:bodyPr>
          <a:lstStyle/>
          <a:p>
            <a:pPr marL="238115" indent="-238115" algn="just">
              <a:buFont typeface="Wingdings" panose="05000000000000000000" pitchFamily="2" charset="2"/>
              <a:buChar char="q"/>
            </a:pPr>
            <a:r>
              <a:rPr lang="en-US" sz="2200" b="1" dirty="0">
                <a:solidFill>
                  <a:schemeClr val="bg1"/>
                </a:solidFill>
                <a:latin typeface="Montserrat" panose="020B0604020202020204" charset="0"/>
              </a:rPr>
              <a:t>Clause 9 is exclusively discussed in Form 10B, which asks about the details of registration with date of approval.</a:t>
            </a:r>
          </a:p>
          <a:p>
            <a:pPr algn="just"/>
            <a:endParaRPr lang="en-US" sz="2200" b="1"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200" b="1" dirty="0">
                <a:solidFill>
                  <a:schemeClr val="bg1"/>
                </a:solidFill>
                <a:latin typeface="Montserrat" panose="020B0604020202020204" charset="0"/>
              </a:rPr>
              <a:t>It need to be ensured that details are filled accurately as it will process such details with details of registration filled while filing Income Tax Return (ITR).</a:t>
            </a:r>
          </a:p>
          <a:p>
            <a:pPr marL="238115" indent="-238115" algn="just">
              <a:buFont typeface="Wingdings" panose="05000000000000000000" pitchFamily="2" charset="2"/>
              <a:buChar char="q"/>
            </a:pPr>
            <a:endParaRPr lang="en-US" sz="2200" b="1" dirty="0">
              <a:solidFill>
                <a:schemeClr val="bg1"/>
              </a:solidFill>
              <a:latin typeface="Montserrat" panose="020B0604020202020204" charset="0"/>
            </a:endParaRPr>
          </a:p>
          <a:p>
            <a:pPr marL="238115" indent="-238115" algn="just">
              <a:buFont typeface="Wingdings" panose="05000000000000000000" pitchFamily="2" charset="2"/>
              <a:buChar char="q"/>
            </a:pPr>
            <a:r>
              <a:rPr lang="en-US" sz="2200" b="1" dirty="0">
                <a:solidFill>
                  <a:schemeClr val="bg1"/>
                </a:solidFill>
                <a:latin typeface="Montserrat" panose="020B0604020202020204" charset="0"/>
              </a:rPr>
              <a:t>Here details of registration under section 10(23)(c), 12AB, 80G &amp; section 35(1)(iii) is also required to be reported.</a:t>
            </a:r>
          </a:p>
        </p:txBody>
      </p:sp>
      <p:sp>
        <p:nvSpPr>
          <p:cNvPr id="9"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10"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6" name="Slide Number Placeholder 5"/>
          <p:cNvSpPr>
            <a:spLocks noGrp="1"/>
          </p:cNvSpPr>
          <p:nvPr>
            <p:ph type="sldNum" sz="quarter" idx="12"/>
          </p:nvPr>
        </p:nvSpPr>
        <p:spPr/>
        <p:txBody>
          <a:bodyPr/>
          <a:lstStyle/>
          <a:p>
            <a:fld id="{B6F15528-21DE-4FAA-801E-634DDDAF4B2B}" type="slidenum">
              <a:rPr lang="en-US" smtClean="0"/>
              <a:pPr/>
              <a:t>47</a:t>
            </a:fld>
            <a:endParaRPr lang="en-US"/>
          </a:p>
        </p:txBody>
      </p:sp>
      <p:sp>
        <p:nvSpPr>
          <p:cNvPr id="12" name="TextBox 14"/>
          <p:cNvSpPr txBox="1"/>
          <p:nvPr/>
        </p:nvSpPr>
        <p:spPr>
          <a:xfrm>
            <a:off x="11658600" y="97155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0235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fade">
                                      <p:cBhvr>
                                        <p:cTn id="16" dur="1000"/>
                                        <p:tgtEl>
                                          <p:spTgt spid="16">
                                            <p:txEl>
                                              <p:pRg st="0" end="0"/>
                                            </p:txEl>
                                          </p:spTgt>
                                        </p:tgtEl>
                                      </p:cBhvr>
                                    </p:animEffect>
                                    <p:anim calcmode="lin" valueType="num">
                                      <p:cBhvr>
                                        <p:cTn id="17"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fade">
                                      <p:cBhvr>
                                        <p:cTn id="23" dur="1000"/>
                                        <p:tgtEl>
                                          <p:spTgt spid="16">
                                            <p:txEl>
                                              <p:pRg st="2" end="2"/>
                                            </p:txEl>
                                          </p:spTgt>
                                        </p:tgtEl>
                                      </p:cBhvr>
                                    </p:animEffect>
                                    <p:anim calcmode="lin" valueType="num">
                                      <p:cBhvr>
                                        <p:cTn id="24"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6">
                                            <p:txEl>
                                              <p:pRg st="4" end="4"/>
                                            </p:txEl>
                                          </p:spTgt>
                                        </p:tgtEl>
                                        <p:attrNameLst>
                                          <p:attrName>style.visibility</p:attrName>
                                        </p:attrNameLst>
                                      </p:cBhvr>
                                      <p:to>
                                        <p:strVal val="visible"/>
                                      </p:to>
                                    </p:set>
                                    <p:animEffect transition="in" filter="fade">
                                      <p:cBhvr>
                                        <p:cTn id="30" dur="1000"/>
                                        <p:tgtEl>
                                          <p:spTgt spid="16">
                                            <p:txEl>
                                              <p:pRg st="4" end="4"/>
                                            </p:txEl>
                                          </p:spTgt>
                                        </p:tgtEl>
                                      </p:cBhvr>
                                    </p:animEffect>
                                    <p:anim calcmode="lin" valueType="num">
                                      <p:cBhvr>
                                        <p:cTn id="31" dur="100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1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 name="Rectangle 1"/>
          <p:cNvSpPr/>
          <p:nvPr/>
        </p:nvSpPr>
        <p:spPr>
          <a:xfrm>
            <a:off x="502920" y="55301"/>
            <a:ext cx="16052792" cy="938719"/>
          </a:xfrm>
          <a:prstGeom prst="rect">
            <a:avLst/>
          </a:prstGeom>
        </p:spPr>
        <p:txBody>
          <a:bodyPr wrap="none">
            <a:spAutoFit/>
          </a:bodyPr>
          <a:lstStyle/>
          <a:p>
            <a:pPr algn="ctr" defTabSz="761970">
              <a:defRPr/>
            </a:pPr>
            <a:r>
              <a:rPr lang="en-IN" sz="5500" b="1" dirty="0">
                <a:solidFill>
                  <a:srgbClr val="FF9933"/>
                </a:solidFill>
                <a:latin typeface="Montserrat Extra-Bold" panose="020B0604020202020204" charset="0"/>
              </a:rPr>
              <a:t>Clause to Clause Discussion of 10B &amp; 10BB</a:t>
            </a:r>
          </a:p>
        </p:txBody>
      </p:sp>
      <p:sp>
        <p:nvSpPr>
          <p:cNvPr id="3" name="Rectangle 2"/>
          <p:cNvSpPr/>
          <p:nvPr/>
        </p:nvSpPr>
        <p:spPr>
          <a:xfrm>
            <a:off x="6400800" y="1273943"/>
            <a:ext cx="4424051" cy="646331"/>
          </a:xfrm>
          <a:prstGeom prst="rect">
            <a:avLst/>
          </a:prstGeom>
        </p:spPr>
        <p:txBody>
          <a:bodyPr wrap="square">
            <a:spAutoFit/>
          </a:bodyPr>
          <a:lstStyle/>
          <a:p>
            <a:pPr algn="ctr">
              <a:defRPr/>
            </a:pPr>
            <a:r>
              <a:rPr lang="en-IN" sz="3600" u="sng" dirty="0">
                <a:solidFill>
                  <a:schemeClr val="bg1"/>
                </a:solidFill>
                <a:latin typeface="Montserrat Extra-Bold" panose="020B0604020202020204" charset="0"/>
              </a:rPr>
              <a:t>Only in 10B</a:t>
            </a:r>
          </a:p>
        </p:txBody>
      </p:sp>
      <p:sp>
        <p:nvSpPr>
          <p:cNvPr id="14" name="Cloud Callout 13"/>
          <p:cNvSpPr/>
          <p:nvPr/>
        </p:nvSpPr>
        <p:spPr>
          <a:xfrm>
            <a:off x="533400" y="1191088"/>
            <a:ext cx="3565180" cy="1458371"/>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ontserrat Extra-Bold" panose="020B0604020202020204" charset="0"/>
              </a:rPr>
              <a:t>Registration details</a:t>
            </a:r>
            <a:endParaRPr lang="en-IN" sz="2400" b="1" dirty="0">
              <a:solidFill>
                <a:schemeClr val="tx1"/>
              </a:solidFill>
              <a:latin typeface="Montserrat Extra-Bold" panose="020B0604020202020204" charset="0"/>
            </a:endParaRPr>
          </a:p>
        </p:txBody>
      </p:sp>
      <p:pic>
        <p:nvPicPr>
          <p:cNvPr id="9" name="Picture 4"/>
          <p:cNvPicPr>
            <a:picLocks noChangeAspect="1" noChangeArrowheads="1"/>
          </p:cNvPicPr>
          <p:nvPr/>
        </p:nvPicPr>
        <p:blipFill>
          <a:blip r:embed="rId2"/>
          <a:srcRect/>
          <a:stretch>
            <a:fillRect/>
          </a:stretch>
        </p:blipFill>
        <p:spPr bwMode="auto">
          <a:xfrm>
            <a:off x="632630" y="3181123"/>
            <a:ext cx="17259402" cy="4576606"/>
          </a:xfrm>
          <a:prstGeom prst="rect">
            <a:avLst/>
          </a:prstGeom>
          <a:noFill/>
          <a:ln w="9525">
            <a:noFill/>
            <a:miter lim="800000"/>
            <a:headEnd/>
            <a:tailEnd/>
          </a:ln>
          <a:effectLst/>
        </p:spPr>
      </p:pic>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10"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6" name="Slide Number Placeholder 5"/>
          <p:cNvSpPr>
            <a:spLocks noGrp="1"/>
          </p:cNvSpPr>
          <p:nvPr>
            <p:ph type="sldNum" sz="quarter" idx="12"/>
          </p:nvPr>
        </p:nvSpPr>
        <p:spPr/>
        <p:txBody>
          <a:bodyPr/>
          <a:lstStyle/>
          <a:p>
            <a:fld id="{B6F15528-21DE-4FAA-801E-634DDDAF4B2B}" type="slidenum">
              <a:rPr lang="en-US" smtClean="0"/>
              <a:pPr/>
              <a:t>48</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81495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 name="Rectangle 1"/>
          <p:cNvSpPr/>
          <p:nvPr/>
        </p:nvSpPr>
        <p:spPr>
          <a:xfrm>
            <a:off x="564652" y="-35078"/>
            <a:ext cx="16052792" cy="938719"/>
          </a:xfrm>
          <a:prstGeom prst="rect">
            <a:avLst/>
          </a:prstGeom>
        </p:spPr>
        <p:txBody>
          <a:bodyPr wrap="none">
            <a:spAutoFit/>
          </a:bodyPr>
          <a:lstStyle/>
          <a:p>
            <a:pPr algn="ctr" defTabSz="761970">
              <a:defRPr/>
            </a:pPr>
            <a:r>
              <a:rPr lang="en-IN" sz="5500" b="1" dirty="0">
                <a:solidFill>
                  <a:srgbClr val="FF9933"/>
                </a:solidFill>
                <a:latin typeface="Montserrat Extra-Bold" panose="020B0604020202020204" charset="0"/>
              </a:rPr>
              <a:t>Clause to Clause Discussion of 10B &amp; 10BB</a:t>
            </a:r>
          </a:p>
        </p:txBody>
      </p:sp>
      <p:sp>
        <p:nvSpPr>
          <p:cNvPr id="3" name="Rectangle 2"/>
          <p:cNvSpPr/>
          <p:nvPr/>
        </p:nvSpPr>
        <p:spPr>
          <a:xfrm>
            <a:off x="6400800" y="1273943"/>
            <a:ext cx="4424051" cy="646331"/>
          </a:xfrm>
          <a:prstGeom prst="rect">
            <a:avLst/>
          </a:prstGeom>
        </p:spPr>
        <p:txBody>
          <a:bodyPr wrap="square">
            <a:spAutoFit/>
          </a:bodyPr>
          <a:lstStyle/>
          <a:p>
            <a:pPr algn="ctr">
              <a:defRPr/>
            </a:pPr>
            <a:r>
              <a:rPr lang="en-IN" sz="3600" u="sng" dirty="0">
                <a:solidFill>
                  <a:schemeClr val="bg1"/>
                </a:solidFill>
                <a:latin typeface="Montserrat Extra-Bold" panose="020B0604020202020204" charset="0"/>
              </a:rPr>
              <a:t>Only in 10B</a:t>
            </a:r>
          </a:p>
        </p:txBody>
      </p:sp>
      <p:sp>
        <p:nvSpPr>
          <p:cNvPr id="8" name="Cloud Callout 7"/>
          <p:cNvSpPr/>
          <p:nvPr/>
        </p:nvSpPr>
        <p:spPr>
          <a:xfrm>
            <a:off x="345593" y="749611"/>
            <a:ext cx="2743200" cy="1700439"/>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Montserrat Extra-Bold" panose="020B0604020202020204" charset="0"/>
            </a:endParaRPr>
          </a:p>
          <a:p>
            <a:pPr algn="ctr"/>
            <a:r>
              <a:rPr lang="en-US" sz="2400" b="1" dirty="0">
                <a:solidFill>
                  <a:schemeClr val="tx1"/>
                </a:solidFill>
                <a:latin typeface="Montserrat Extra-Bold" panose="020B0604020202020204" charset="0"/>
              </a:rPr>
              <a:t>GPU Related details </a:t>
            </a:r>
          </a:p>
          <a:p>
            <a:pPr algn="ctr"/>
            <a:endParaRPr lang="en-IN" sz="2400" b="1" dirty="0">
              <a:solidFill>
                <a:schemeClr val="tx1"/>
              </a:solidFill>
              <a:latin typeface="Montserrat Extra-Bold" panose="020B0604020202020204" charset="0"/>
            </a:endParaRPr>
          </a:p>
        </p:txBody>
      </p:sp>
      <p:pic>
        <p:nvPicPr>
          <p:cNvPr id="13" name="Picture 2"/>
          <p:cNvPicPr>
            <a:picLocks noChangeAspect="1" noChangeArrowheads="1"/>
          </p:cNvPicPr>
          <p:nvPr/>
        </p:nvPicPr>
        <p:blipFill rotWithShape="1">
          <a:blip r:embed="rId2"/>
          <a:srcRect b="38208"/>
          <a:stretch/>
        </p:blipFill>
        <p:spPr bwMode="auto">
          <a:xfrm>
            <a:off x="345593" y="2957260"/>
            <a:ext cx="17513782" cy="6301039"/>
          </a:xfrm>
          <a:prstGeom prst="rect">
            <a:avLst/>
          </a:prstGeom>
          <a:noFill/>
          <a:ln w="9525">
            <a:noFill/>
            <a:miter lim="800000"/>
            <a:headEnd/>
            <a:tailEnd/>
          </a:ln>
          <a:effectLst/>
        </p:spPr>
      </p:pic>
      <p:sp>
        <p:nvSpPr>
          <p:cNvPr id="9"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10"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6" name="Slide Number Placeholder 5"/>
          <p:cNvSpPr>
            <a:spLocks noGrp="1"/>
          </p:cNvSpPr>
          <p:nvPr>
            <p:ph type="sldNum" sz="quarter" idx="12"/>
          </p:nvPr>
        </p:nvSpPr>
        <p:spPr/>
        <p:txBody>
          <a:bodyPr/>
          <a:lstStyle/>
          <a:p>
            <a:fld id="{B6F15528-21DE-4FAA-801E-634DDDAF4B2B}" type="slidenum">
              <a:rPr lang="en-US" smtClean="0"/>
              <a:pPr/>
              <a:t>49</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01135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 name="Rectangle 1"/>
          <p:cNvSpPr/>
          <p:nvPr/>
        </p:nvSpPr>
        <p:spPr>
          <a:xfrm>
            <a:off x="0" y="-47371"/>
            <a:ext cx="16052792" cy="938719"/>
          </a:xfrm>
          <a:prstGeom prst="rect">
            <a:avLst/>
          </a:prstGeom>
        </p:spPr>
        <p:txBody>
          <a:bodyPr wrap="none">
            <a:spAutoFit/>
          </a:bodyPr>
          <a:lstStyle/>
          <a:p>
            <a:pPr algn="ctr" defTabSz="761970">
              <a:defRPr/>
            </a:pPr>
            <a:r>
              <a:rPr lang="en-IN" sz="5500" b="1" dirty="0">
                <a:solidFill>
                  <a:srgbClr val="FF9933"/>
                </a:solidFill>
                <a:latin typeface="Montserrat Extra-Bold" panose="020B0604020202020204" charset="0"/>
              </a:rPr>
              <a:t>Clause to Clause Discussion of 10B &amp; 10BB</a:t>
            </a:r>
          </a:p>
        </p:txBody>
      </p:sp>
      <p:sp>
        <p:nvSpPr>
          <p:cNvPr id="3" name="Rectangle 2"/>
          <p:cNvSpPr/>
          <p:nvPr/>
        </p:nvSpPr>
        <p:spPr>
          <a:xfrm>
            <a:off x="3656774" y="1075058"/>
            <a:ext cx="4424051" cy="646331"/>
          </a:xfrm>
          <a:prstGeom prst="rect">
            <a:avLst/>
          </a:prstGeom>
        </p:spPr>
        <p:txBody>
          <a:bodyPr wrap="square">
            <a:spAutoFit/>
          </a:bodyPr>
          <a:lstStyle/>
          <a:p>
            <a:pPr algn="ctr">
              <a:defRPr/>
            </a:pPr>
            <a:r>
              <a:rPr lang="en-IN" sz="3600" u="sng" dirty="0">
                <a:solidFill>
                  <a:schemeClr val="bg1"/>
                </a:solidFill>
                <a:latin typeface="Montserrat Extra-Bold" panose="020B0604020202020204" charset="0"/>
              </a:rPr>
              <a:t>Only in 10B</a:t>
            </a:r>
          </a:p>
        </p:txBody>
      </p:sp>
      <p:sp>
        <p:nvSpPr>
          <p:cNvPr id="8" name="Cloud Callout 7"/>
          <p:cNvSpPr/>
          <p:nvPr/>
        </p:nvSpPr>
        <p:spPr>
          <a:xfrm>
            <a:off x="10390332" y="719830"/>
            <a:ext cx="6324600" cy="1193559"/>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ysClr val="windowText" lastClr="000000"/>
                </a:solidFill>
                <a:latin typeface="Montserrat" panose="020B0604020202020204" charset="0"/>
              </a:rPr>
              <a:t>  </a:t>
            </a:r>
          </a:p>
          <a:p>
            <a:pPr algn="ctr"/>
            <a:r>
              <a:rPr lang="en-US" sz="2000" b="1" dirty="0">
                <a:solidFill>
                  <a:sysClr val="windowText" lastClr="000000"/>
                </a:solidFill>
                <a:latin typeface="Montserrat" panose="020B0604020202020204" charset="0"/>
              </a:rPr>
              <a:t>Details of receipts on which TDS was deducted</a:t>
            </a:r>
          </a:p>
          <a:p>
            <a:pPr algn="ctr"/>
            <a:r>
              <a:rPr lang="en-US" sz="2000" b="1" dirty="0">
                <a:solidFill>
                  <a:prstClr val="black"/>
                </a:solidFill>
                <a:latin typeface="Montserrat" panose="020B0604020202020204" charset="0"/>
              </a:rPr>
              <a:t> </a:t>
            </a:r>
          </a:p>
        </p:txBody>
      </p:sp>
      <p:pic>
        <p:nvPicPr>
          <p:cNvPr id="13" name="Picture 3"/>
          <p:cNvPicPr>
            <a:picLocks noChangeAspect="1" noChangeArrowheads="1"/>
          </p:cNvPicPr>
          <p:nvPr/>
        </p:nvPicPr>
        <p:blipFill>
          <a:blip r:embed="rId2"/>
          <a:srcRect/>
          <a:stretch>
            <a:fillRect/>
          </a:stretch>
        </p:blipFill>
        <p:spPr bwMode="auto">
          <a:xfrm>
            <a:off x="432252" y="2026531"/>
            <a:ext cx="17627148" cy="4217101"/>
          </a:xfrm>
          <a:prstGeom prst="rect">
            <a:avLst/>
          </a:prstGeom>
          <a:noFill/>
          <a:ln w="9525">
            <a:noFill/>
            <a:miter lim="800000"/>
            <a:headEnd/>
            <a:tailEnd/>
          </a:ln>
          <a:effectLst/>
        </p:spPr>
      </p:pic>
      <p:sp>
        <p:nvSpPr>
          <p:cNvPr id="14" name="TextBox 13"/>
          <p:cNvSpPr txBox="1"/>
          <p:nvPr/>
        </p:nvSpPr>
        <p:spPr>
          <a:xfrm>
            <a:off x="297540" y="6312191"/>
            <a:ext cx="17449800" cy="2677656"/>
          </a:xfrm>
          <a:prstGeom prst="rect">
            <a:avLst/>
          </a:prstGeom>
          <a:noFill/>
        </p:spPr>
        <p:txBody>
          <a:bodyPr wrap="square" rtlCol="0">
            <a:spAutoFit/>
          </a:bodyPr>
          <a:lstStyle/>
          <a:p>
            <a:pPr marL="238115" indent="-238115" algn="just">
              <a:buFont typeface="Wingdings" panose="05000000000000000000" pitchFamily="2" charset="2"/>
              <a:buChar char="q"/>
            </a:pPr>
            <a:r>
              <a:rPr lang="en-US" sz="2400" b="1" dirty="0">
                <a:solidFill>
                  <a:schemeClr val="bg1"/>
                </a:solidFill>
                <a:latin typeface="Montserrat" panose="020B0604020202020204" charset="0"/>
              </a:rPr>
              <a:t>Clause 19</a:t>
            </a:r>
            <a:r>
              <a:rPr lang="en-US" sz="2400" dirty="0">
                <a:solidFill>
                  <a:schemeClr val="bg1"/>
                </a:solidFill>
                <a:latin typeface="Montserrat" panose="020B0604020202020204" charset="0"/>
              </a:rPr>
              <a:t> is exclusively in form 10B which enquires about the details of the receipts of the </a:t>
            </a:r>
            <a:r>
              <a:rPr lang="en-US" sz="2400" dirty="0" err="1">
                <a:solidFill>
                  <a:schemeClr val="bg1"/>
                </a:solidFill>
                <a:latin typeface="Montserrat" panose="020B0604020202020204" charset="0"/>
              </a:rPr>
              <a:t>auditee</a:t>
            </a:r>
            <a:r>
              <a:rPr lang="en-US" sz="2400" dirty="0">
                <a:solidFill>
                  <a:schemeClr val="bg1"/>
                </a:solidFill>
                <a:latin typeface="Montserrat" panose="020B0604020202020204" charset="0"/>
              </a:rPr>
              <a:t>, on which the tax has been deducted at source under the section 194C,194J,194H,194Q. </a:t>
            </a:r>
          </a:p>
          <a:p>
            <a:pPr algn="just"/>
            <a:r>
              <a:rPr lang="en-US" sz="2400" dirty="0">
                <a:solidFill>
                  <a:schemeClr val="bg1"/>
                </a:solidFill>
                <a:latin typeface="Montserrat" panose="020B0604020202020204" charset="0"/>
              </a:rPr>
              <a:t>In short, Clause 19 talks about the 26AS of the client. </a:t>
            </a:r>
          </a:p>
          <a:p>
            <a:pPr algn="just"/>
            <a:r>
              <a:rPr lang="en-US" sz="2400" dirty="0">
                <a:solidFill>
                  <a:schemeClr val="bg1"/>
                </a:solidFill>
                <a:latin typeface="Montserrat" panose="020B0604020202020204" charset="0"/>
              </a:rPr>
              <a:t>This clause helps to carve out the effect of quoting wrong section under which the tax has been deducted by the </a:t>
            </a:r>
            <a:r>
              <a:rPr lang="en-US" sz="2400" dirty="0" err="1">
                <a:solidFill>
                  <a:schemeClr val="bg1"/>
                </a:solidFill>
                <a:latin typeface="Montserrat" panose="020B0604020202020204" charset="0"/>
              </a:rPr>
              <a:t>deductor</a:t>
            </a:r>
            <a:r>
              <a:rPr lang="en-US" sz="2400" dirty="0">
                <a:solidFill>
                  <a:schemeClr val="bg1"/>
                </a:solidFill>
                <a:latin typeface="Montserrat" panose="020B0604020202020204" charset="0"/>
              </a:rPr>
              <a:t>, so here a responsibility of auditor arises that auditor have to request the auditee to provide a reconciliation of the amounts reported therein and the amounts which are reflected in the </a:t>
            </a:r>
            <a:r>
              <a:rPr lang="en-US" sz="2400" dirty="0" err="1">
                <a:solidFill>
                  <a:schemeClr val="bg1"/>
                </a:solidFill>
                <a:latin typeface="Montserrat" panose="020B0604020202020204" charset="0"/>
              </a:rPr>
              <a:t>auditee’s</a:t>
            </a:r>
            <a:r>
              <a:rPr lang="en-US" sz="2400" dirty="0">
                <a:solidFill>
                  <a:schemeClr val="bg1"/>
                </a:solidFill>
                <a:latin typeface="Montserrat" panose="020B0604020202020204" charset="0"/>
              </a:rPr>
              <a:t> books of accounts along with the details of the nature of such income. </a:t>
            </a:r>
          </a:p>
        </p:txBody>
      </p:sp>
      <p:sp>
        <p:nvSpPr>
          <p:cNvPr id="15" name="TextBox 14"/>
          <p:cNvSpPr txBox="1"/>
          <p:nvPr/>
        </p:nvSpPr>
        <p:spPr>
          <a:xfrm>
            <a:off x="297540" y="8989847"/>
            <a:ext cx="16847459" cy="461665"/>
          </a:xfrm>
          <a:prstGeom prst="rect">
            <a:avLst/>
          </a:prstGeom>
          <a:noFill/>
        </p:spPr>
        <p:txBody>
          <a:bodyPr wrap="square" rtlCol="0">
            <a:spAutoFit/>
          </a:bodyPr>
          <a:lstStyle/>
          <a:p>
            <a:pPr marL="238115" indent="-238115" algn="just">
              <a:buFont typeface="Wingdings" panose="05000000000000000000" pitchFamily="2" charset="2"/>
              <a:buChar char="q"/>
            </a:pPr>
            <a:r>
              <a:rPr lang="en-US" sz="2400" dirty="0">
                <a:solidFill>
                  <a:schemeClr val="bg1"/>
                </a:solidFill>
                <a:latin typeface="Montserrat" panose="020B0604020202020204" charset="0"/>
              </a:rPr>
              <a:t>This clause focuses on whether the receipts of the trusts are in nature of commercial or not.</a:t>
            </a: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stretch>
              <a:fillRect/>
            </a:stretch>
          </a:blipFill>
        </p:spPr>
      </p:sp>
      <p:sp>
        <p:nvSpPr>
          <p:cNvPr id="6" name="Slide Number Placeholder 5"/>
          <p:cNvSpPr>
            <a:spLocks noGrp="1"/>
          </p:cNvSpPr>
          <p:nvPr>
            <p:ph type="sldNum" sz="quarter" idx="12"/>
          </p:nvPr>
        </p:nvSpPr>
        <p:spPr/>
        <p:txBody>
          <a:bodyPr/>
          <a:lstStyle/>
          <a:p>
            <a:fld id="{B6F15528-21DE-4FAA-801E-634DDDAF4B2B}" type="slidenum">
              <a:rPr lang="en-US" smtClean="0"/>
              <a:pPr/>
              <a:t>50</a:t>
            </a:fld>
            <a:endParaRPr lang="en-US"/>
          </a:p>
        </p:txBody>
      </p:sp>
      <p:sp>
        <p:nvSpPr>
          <p:cNvPr id="16"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63221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additive="base">
                                        <p:cTn id="2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circle(in)">
                                      <p:cBhvr>
                                        <p:cTn id="2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68729" y="261545"/>
            <a:ext cx="173736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Only in 10B</a:t>
            </a:r>
          </a:p>
        </p:txBody>
      </p:sp>
      <p:sp>
        <p:nvSpPr>
          <p:cNvPr id="13" name="TextBox 13"/>
          <p:cNvSpPr txBox="1"/>
          <p:nvPr/>
        </p:nvSpPr>
        <p:spPr>
          <a:xfrm>
            <a:off x="671472" y="9656759"/>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17044" y="5657467"/>
            <a:ext cx="16587827" cy="954107"/>
          </a:xfrm>
          <a:prstGeom prst="rect">
            <a:avLst/>
          </a:prstGeom>
        </p:spPr>
        <p:txBody>
          <a:bodyPr wrap="square">
            <a:spAutoFit/>
          </a:bodyPr>
          <a:lstStyle/>
          <a:p>
            <a:pPr algn="just"/>
            <a:r>
              <a:rPr lang="en-US" sz="2800" dirty="0">
                <a:solidFill>
                  <a:schemeClr val="bg1"/>
                </a:solidFill>
                <a:latin typeface="Montserrat" panose="020B0604020202020204" charset="0"/>
              </a:rPr>
              <a:t>Department is active these days by covering the </a:t>
            </a:r>
            <a:r>
              <a:rPr lang="en-US" sz="2800" dirty="0" err="1">
                <a:solidFill>
                  <a:schemeClr val="bg1"/>
                </a:solidFill>
                <a:latin typeface="Montserrat" panose="020B0604020202020204" charset="0"/>
              </a:rPr>
              <a:t>assessees</a:t>
            </a:r>
            <a:r>
              <a:rPr lang="en-US" sz="2800" dirty="0">
                <a:solidFill>
                  <a:schemeClr val="bg1"/>
                </a:solidFill>
                <a:latin typeface="Montserrat" panose="020B0604020202020204" charset="0"/>
              </a:rPr>
              <a:t> doing disallowance of Section 269SS/ST/T</a:t>
            </a:r>
          </a:p>
        </p:txBody>
      </p:sp>
      <p:pic>
        <p:nvPicPr>
          <p:cNvPr id="11" name="Picture 3"/>
          <p:cNvPicPr>
            <a:picLocks noChangeAspect="1" noChangeArrowheads="1"/>
          </p:cNvPicPr>
          <p:nvPr/>
        </p:nvPicPr>
        <p:blipFill rotWithShape="1">
          <a:blip r:embed="rId6"/>
          <a:srcRect t="25009"/>
          <a:stretch/>
        </p:blipFill>
        <p:spPr bwMode="auto">
          <a:xfrm>
            <a:off x="671472" y="2857500"/>
            <a:ext cx="16533399" cy="2461938"/>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51</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5328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600200" y="59025"/>
            <a:ext cx="19888200" cy="1692771"/>
          </a:xfrm>
          <a:prstGeom prst="rect">
            <a:avLst/>
          </a:prstGeom>
        </p:spPr>
        <p:txBody>
          <a:bodyPr wrap="square" lIns="0" tIns="0" rIns="0" bIns="0" rtlCol="0" anchor="t">
            <a:spAutoFit/>
          </a:bodyPr>
          <a:lstStyle/>
          <a:p>
            <a:pPr algn="ctr"/>
            <a:r>
              <a:rPr lang="en-US" sz="5500" b="1" dirty="0">
                <a:solidFill>
                  <a:srgbClr val="FEB139"/>
                </a:solidFill>
                <a:latin typeface="Montserrat Extra-Bold" panose="020B0604020202020204" charset="0"/>
              </a:rPr>
              <a:t>Clause to Clause Discussion of 10B &amp; 10BB</a:t>
            </a:r>
          </a:p>
          <a:p>
            <a:pPr algn="ctr"/>
            <a:r>
              <a:rPr lang="en-US" sz="5500" b="1" dirty="0">
                <a:solidFill>
                  <a:srgbClr val="FEB139"/>
                </a:solidFill>
                <a:latin typeface="Montserrat Extra-Bold" panose="020B0604020202020204" charset="0"/>
              </a:rPr>
              <a:t>Only in 10B</a:t>
            </a:r>
          </a:p>
        </p:txBody>
      </p:sp>
      <p:sp>
        <p:nvSpPr>
          <p:cNvPr id="13" name="TextBox 13"/>
          <p:cNvSpPr txBox="1"/>
          <p:nvPr/>
        </p:nvSpPr>
        <p:spPr>
          <a:xfrm>
            <a:off x="671472" y="9656759"/>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71473" y="2022488"/>
            <a:ext cx="16587827" cy="6986528"/>
          </a:xfrm>
          <a:prstGeom prst="rect">
            <a:avLst/>
          </a:prstGeom>
        </p:spPr>
        <p:txBody>
          <a:bodyPr wrap="square">
            <a:spAutoFit/>
          </a:bodyPr>
          <a:lstStyle/>
          <a:p>
            <a:pPr algn="just"/>
            <a:r>
              <a:rPr lang="en-US" sz="2800" dirty="0">
                <a:solidFill>
                  <a:schemeClr val="bg1"/>
                </a:solidFill>
                <a:latin typeface="Montserrat" panose="020B0604020202020204" charset="0"/>
              </a:rPr>
              <a:t>Details required even outside the requirement of Chapter III of Income Tax Act, 1961.</a:t>
            </a: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 Here, in the form 10B some of the details which it requires to fill is outside the chapter III of Income Tax Act, 1961. Like :-</a:t>
            </a: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Clause 46 which is same as section 269SS of chapter XX – B</a:t>
            </a: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Clause 47 which is same as section 269ST of chapter XX – B</a:t>
            </a: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Clause 48 which is same as section 269T of chapter XX– B</a:t>
            </a:r>
          </a:p>
          <a:p>
            <a:pPr algn="just"/>
            <a:endParaRPr lang="en-US" sz="2800" dirty="0">
              <a:solidFill>
                <a:schemeClr val="bg1"/>
              </a:solidFill>
              <a:latin typeface="Montserrat" panose="020B0604020202020204" charset="0"/>
            </a:endParaRP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 It states that in coming year further clauses from different chapter will also be included in the audit report. So, be prepared for the same. Like section 36(1)(</a:t>
            </a:r>
            <a:r>
              <a:rPr lang="en-US" sz="2800" dirty="0" err="1">
                <a:solidFill>
                  <a:schemeClr val="bg1"/>
                </a:solidFill>
                <a:latin typeface="Montserrat" panose="020B0604020202020204" charset="0"/>
              </a:rPr>
              <a:t>va</a:t>
            </a:r>
            <a:r>
              <a:rPr lang="en-US" sz="2800" dirty="0">
                <a:solidFill>
                  <a:schemeClr val="bg1"/>
                </a:solidFill>
                <a:latin typeface="Montserrat" panose="020B0604020202020204" charset="0"/>
              </a:rPr>
              <a:t>), any sum received from employees towards contributions to any provident fund or superannuation fund or any other fund gets disallowed.</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52</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682759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671472" y="9656759"/>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 name="Rectangle 2"/>
          <p:cNvSpPr/>
          <p:nvPr/>
        </p:nvSpPr>
        <p:spPr>
          <a:xfrm>
            <a:off x="671472" y="3619500"/>
            <a:ext cx="9767928" cy="2677656"/>
          </a:xfrm>
          <a:prstGeom prst="rect">
            <a:avLst/>
          </a:prstGeom>
        </p:spPr>
        <p:txBody>
          <a:bodyPr wrap="square">
            <a:spAutoFit/>
          </a:bodyPr>
          <a:lstStyle/>
          <a:p>
            <a:pPr algn="just"/>
            <a:r>
              <a:rPr lang="en-US" sz="2800" dirty="0">
                <a:solidFill>
                  <a:schemeClr val="bg1"/>
                </a:solidFill>
                <a:latin typeface="Montserrat" panose="020B0604020202020204" charset="0"/>
              </a:rPr>
              <a:t>There shall be no difference in the information required to be filled in ITR-7 in comparison to reporting in Audit report.</a:t>
            </a:r>
          </a:p>
          <a:p>
            <a:pPr algn="just"/>
            <a:endParaRPr lang="en-US" sz="2800" dirty="0">
              <a:solidFill>
                <a:schemeClr val="bg1"/>
              </a:solidFill>
              <a:latin typeface="Montserrat" panose="020B0604020202020204" charset="0"/>
            </a:endParaRPr>
          </a:p>
          <a:p>
            <a:pPr algn="just"/>
            <a:r>
              <a:rPr lang="en-US" sz="2800" dirty="0">
                <a:solidFill>
                  <a:schemeClr val="bg1"/>
                </a:solidFill>
                <a:latin typeface="Montserrat" panose="020B0604020202020204" charset="0"/>
              </a:rPr>
              <a:t>This Audit Report will definitely make the practitioner expertise in Trust Law!!</a:t>
            </a:r>
          </a:p>
        </p:txBody>
      </p:sp>
      <p:pic>
        <p:nvPicPr>
          <p:cNvPr id="10"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4431" y="1855444"/>
            <a:ext cx="5893229" cy="31774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511,800+ Important Stock Photos, Pictures &amp; Royalty-Free ...">
            <a:extLst>
              <a:ext uri="{FF2B5EF4-FFF2-40B4-BE49-F238E27FC236}">
                <a16:creationId xmlns:a16="http://schemas.microsoft.com/office/drawing/2014/main" id="{6E8F2490-B78A-AAFB-AD7D-C019EE3483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45986" y="5319585"/>
            <a:ext cx="5893229" cy="317748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B6F15528-21DE-4FAA-801E-634DDDAF4B2B}" type="slidenum">
              <a:rPr lang="en-US" smtClean="0"/>
              <a:pPr/>
              <a:t>53</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27002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pic>
        <p:nvPicPr>
          <p:cNvPr id="12" name="Picture 2"/>
          <p:cNvPicPr>
            <a:picLocks noChangeAspect="1" noChangeArrowheads="1"/>
          </p:cNvPicPr>
          <p:nvPr/>
        </p:nvPicPr>
        <p:blipFill rotWithShape="1">
          <a:blip r:embed="rId2"/>
          <a:srcRect l="3064" t="49926" r="3887" b="44131"/>
          <a:stretch/>
        </p:blipFill>
        <p:spPr bwMode="auto">
          <a:xfrm>
            <a:off x="0" y="2970163"/>
            <a:ext cx="18307050" cy="1036391"/>
          </a:xfrm>
          <a:prstGeom prst="rect">
            <a:avLst/>
          </a:prstGeom>
          <a:noFill/>
          <a:ln w="9525">
            <a:noFill/>
            <a:miter lim="800000"/>
            <a:headEnd/>
            <a:tailEnd/>
          </a:ln>
          <a:effectLst/>
        </p:spPr>
      </p:pic>
      <p:pic>
        <p:nvPicPr>
          <p:cNvPr id="16" name="Picture 2"/>
          <p:cNvPicPr>
            <a:picLocks noChangeAspect="1" noChangeArrowheads="1"/>
          </p:cNvPicPr>
          <p:nvPr/>
        </p:nvPicPr>
        <p:blipFill rotWithShape="1">
          <a:blip r:embed="rId2"/>
          <a:srcRect l="3619" t="59441" r="4044" b="30654"/>
          <a:stretch/>
        </p:blipFill>
        <p:spPr bwMode="auto">
          <a:xfrm>
            <a:off x="-19050" y="4006554"/>
            <a:ext cx="18307050" cy="1584197"/>
          </a:xfrm>
          <a:prstGeom prst="rect">
            <a:avLst/>
          </a:prstGeom>
          <a:noFill/>
          <a:ln w="9525">
            <a:noFill/>
            <a:miter lim="800000"/>
            <a:headEnd/>
            <a:tailEnd/>
          </a:ln>
          <a:effectLst/>
        </p:spPr>
      </p:pic>
      <p:sp>
        <p:nvSpPr>
          <p:cNvPr id="3" name="Rectangle 2"/>
          <p:cNvSpPr/>
          <p:nvPr/>
        </p:nvSpPr>
        <p:spPr>
          <a:xfrm>
            <a:off x="0" y="521372"/>
            <a:ext cx="17107705" cy="1785104"/>
          </a:xfrm>
          <a:prstGeom prst="rect">
            <a:avLst/>
          </a:prstGeom>
        </p:spPr>
        <p:txBody>
          <a:bodyPr wrap="square">
            <a:spAutoFit/>
          </a:bodyPr>
          <a:lstStyle/>
          <a:p>
            <a:pPr algn="ctr" defTabSz="761940">
              <a:defRPr/>
            </a:pPr>
            <a:r>
              <a:rPr lang="en-US" sz="5500" b="1" dirty="0">
                <a:solidFill>
                  <a:srgbClr val="FF9933"/>
                </a:solidFill>
                <a:latin typeface="Montserrat Extra-Bold" panose="020B0604020202020204" charset="0"/>
              </a:rPr>
              <a:t>Is it Mandatory to file the Audit Report on </a:t>
            </a:r>
          </a:p>
          <a:p>
            <a:pPr algn="ctr" defTabSz="761940">
              <a:defRPr/>
            </a:pPr>
            <a:r>
              <a:rPr lang="en-US" sz="5500" b="1" dirty="0">
                <a:solidFill>
                  <a:srgbClr val="FF9933"/>
                </a:solidFill>
                <a:latin typeface="Montserrat Extra-Bold" panose="020B0604020202020204" charset="0"/>
              </a:rPr>
              <a:t>or before due date for Exemption?? </a:t>
            </a:r>
          </a:p>
        </p:txBody>
      </p:sp>
      <p:sp>
        <p:nvSpPr>
          <p:cNvPr id="17" name="TextBox 16"/>
          <p:cNvSpPr txBox="1"/>
          <p:nvPr/>
        </p:nvSpPr>
        <p:spPr>
          <a:xfrm>
            <a:off x="12107320" y="6862050"/>
            <a:ext cx="5762941" cy="1569660"/>
          </a:xfrm>
          <a:prstGeom prst="rect">
            <a:avLst/>
          </a:prstGeom>
          <a:noFill/>
        </p:spPr>
        <p:txBody>
          <a:bodyPr wrap="square" rtlCol="0">
            <a:spAutoFit/>
          </a:bodyPr>
          <a:lstStyle/>
          <a:p>
            <a:r>
              <a:rPr lang="en-GB" sz="9600" b="1" dirty="0">
                <a:solidFill>
                  <a:schemeClr val="accent2">
                    <a:lumMod val="20000"/>
                    <a:lumOff val="80000"/>
                  </a:schemeClr>
                </a:solidFill>
                <a:latin typeface="Montserrat Extra-Bold" panose="020B0604020202020204" charset="0"/>
              </a:rPr>
              <a:t>“YES”</a:t>
            </a:r>
            <a:endParaRPr lang="en-IN" sz="9600" b="1" dirty="0">
              <a:solidFill>
                <a:schemeClr val="accent2">
                  <a:lumMod val="20000"/>
                  <a:lumOff val="80000"/>
                </a:schemeClr>
              </a:solidFill>
              <a:latin typeface="Montserrat Extra-Bold" panose="020B0604020202020204" charset="0"/>
            </a:endParaRPr>
          </a:p>
        </p:txBody>
      </p:sp>
      <p:sp>
        <p:nvSpPr>
          <p:cNvPr id="1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Slide Number Placeholder 4"/>
          <p:cNvSpPr>
            <a:spLocks noGrp="1"/>
          </p:cNvSpPr>
          <p:nvPr>
            <p:ph type="sldNum" sz="quarter" idx="12"/>
          </p:nvPr>
        </p:nvSpPr>
        <p:spPr/>
        <p:txBody>
          <a:bodyPr/>
          <a:lstStyle/>
          <a:p>
            <a:fld id="{B6F15528-21DE-4FAA-801E-634DDDAF4B2B}" type="slidenum">
              <a:rPr lang="en-US" smtClean="0"/>
              <a:pPr/>
              <a:t>54</a:t>
            </a:fld>
            <a:endParaRPr lang="en-US"/>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mc:AlternateContent xmlns:mc="http://schemas.openxmlformats.org/markup-compatibility/2006" xmlns:p14="http://schemas.microsoft.com/office/powerpoint/2010/main">
        <mc:Choice Requires="p14">
          <p:contentPart p14:bwMode="auto" r:id="rId7">
            <p14:nvContentPartPr>
              <p14:cNvPr id="14" name="Ink 13"/>
              <p14:cNvContentPartPr/>
              <p14:nvPr/>
            </p14:nvContentPartPr>
            <p14:xfrm>
              <a:off x="457201" y="3675783"/>
              <a:ext cx="5486400" cy="45719"/>
            </p14:xfrm>
          </p:contentPart>
        </mc:Choice>
        <mc:Fallback xmlns="">
          <p:pic>
            <p:nvPicPr>
              <p:cNvPr id="14" name="Ink 13"/>
              <p:cNvPicPr/>
              <p:nvPr/>
            </p:nvPicPr>
            <p:blipFill>
              <a:blip r:embed="rId8"/>
              <a:stretch>
                <a:fillRect/>
              </a:stretch>
            </p:blipFill>
            <p:spPr>
              <a:xfrm>
                <a:off x="409321" y="3605078"/>
                <a:ext cx="5582160" cy="18739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p14:cNvContentPartPr/>
              <p14:nvPr/>
            </p14:nvContentPartPr>
            <p14:xfrm flipV="1">
              <a:off x="15087600" y="3270318"/>
              <a:ext cx="3200400" cy="72549"/>
            </p14:xfrm>
          </p:contentPart>
        </mc:Choice>
        <mc:Fallback xmlns="">
          <p:pic>
            <p:nvPicPr>
              <p:cNvPr id="15" name="Ink 14"/>
              <p:cNvPicPr/>
              <p:nvPr/>
            </p:nvPicPr>
            <p:blipFill>
              <a:blip r:embed="rId10"/>
              <a:stretch>
                <a:fillRect/>
              </a:stretch>
            </p:blipFill>
            <p:spPr>
              <a:xfrm flipV="1">
                <a:off x="15039720" y="3173465"/>
                <a:ext cx="3296160" cy="266255"/>
              </a:xfrm>
              <a:prstGeom prst="rect">
                <a:avLst/>
              </a:prstGeom>
            </p:spPr>
          </p:pic>
        </mc:Fallback>
      </mc:AlternateContent>
    </p:spTree>
    <p:extLst>
      <p:ext uri="{BB962C8B-B14F-4D97-AF65-F5344CB8AC3E}">
        <p14:creationId xmlns:p14="http://schemas.microsoft.com/office/powerpoint/2010/main" val="267883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447800" y="4000500"/>
            <a:ext cx="15392400" cy="1477328"/>
          </a:xfrm>
          <a:prstGeom prst="rect">
            <a:avLst/>
          </a:prstGeom>
        </p:spPr>
        <p:txBody>
          <a:bodyPr wrap="square" lIns="0" tIns="0" rIns="0" bIns="0" rtlCol="0" anchor="t">
            <a:spAutoFit/>
          </a:bodyPr>
          <a:lstStyle/>
          <a:p>
            <a:pPr algn="ctr"/>
            <a:r>
              <a:rPr lang="en-US" sz="9600" dirty="0">
                <a:solidFill>
                  <a:srgbClr val="FEB139"/>
                </a:solidFill>
                <a:latin typeface="Montserrat Extra-Bold"/>
              </a:rPr>
              <a:t>Section 80G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214667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8" y="324184"/>
            <a:ext cx="15827152" cy="1206612"/>
          </a:xfrm>
          <a:prstGeom prst="rect">
            <a:avLst/>
          </a:prstGeom>
        </p:spPr>
        <p:txBody>
          <a:bodyPr wrap="square" lIns="0" tIns="0" rIns="0" bIns="0" rtlCol="0" anchor="t">
            <a:spAutoFit/>
          </a:bodyPr>
          <a:lstStyle/>
          <a:p>
            <a:pPr>
              <a:lnSpc>
                <a:spcPts val="4620"/>
              </a:lnSpc>
            </a:pPr>
            <a:r>
              <a:rPr lang="en-GB" sz="5500" dirty="0">
                <a:solidFill>
                  <a:srgbClr val="FEB139"/>
                </a:solidFill>
                <a:latin typeface="Montserrat Extra-Bold"/>
              </a:rPr>
              <a:t>From F.Y. 2021-22 Charitable Institutions are required to file 80G returns by</a:t>
            </a:r>
            <a:endParaRPr lang="en-US" sz="5500" dirty="0">
              <a:solidFill>
                <a:srgbClr val="FEB139"/>
              </a:solidFill>
              <a:latin typeface="Montserrat Extra-Bold"/>
            </a:endParaRPr>
          </a:p>
        </p:txBody>
      </p:sp>
      <p:sp>
        <p:nvSpPr>
          <p:cNvPr id="13" name="TextBox 13"/>
          <p:cNvSpPr txBox="1"/>
          <p:nvPr/>
        </p:nvSpPr>
        <p:spPr>
          <a:xfrm>
            <a:off x="762000" y="965439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grpSp>
        <p:nvGrpSpPr>
          <p:cNvPr id="16" name="Group 8"/>
          <p:cNvGrpSpPr/>
          <p:nvPr/>
        </p:nvGrpSpPr>
        <p:grpSpPr>
          <a:xfrm>
            <a:off x="4682016" y="2530715"/>
            <a:ext cx="8007926" cy="4969128"/>
            <a:chOff x="2111999" y="2148721"/>
            <a:chExt cx="8007926" cy="5785207"/>
          </a:xfrm>
        </p:grpSpPr>
        <p:sp>
          <p:nvSpPr>
            <p:cNvPr id="17" name="Flowchart: Process 16"/>
            <p:cNvSpPr/>
            <p:nvPr/>
          </p:nvSpPr>
          <p:spPr>
            <a:xfrm>
              <a:off x="4059383" y="5239963"/>
              <a:ext cx="3768436" cy="628732"/>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 </a:t>
              </a: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by 31</a:t>
              </a:r>
              <a:r>
                <a:rPr lang="en-US" sz="2800" b="1" baseline="300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st</a:t>
              </a: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 May</a:t>
              </a:r>
            </a:p>
          </p:txBody>
        </p:sp>
        <p:sp>
          <p:nvSpPr>
            <p:cNvPr id="18" name="Flowchart: Process 17"/>
            <p:cNvSpPr/>
            <p:nvPr/>
          </p:nvSpPr>
          <p:spPr>
            <a:xfrm>
              <a:off x="2111999" y="2148721"/>
              <a:ext cx="7358400" cy="455404"/>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Filing Form 10BD</a:t>
              </a:r>
            </a:p>
          </p:txBody>
        </p:sp>
        <p:sp>
          <p:nvSpPr>
            <p:cNvPr id="20" name="Flowchart: Process 19"/>
            <p:cNvSpPr/>
            <p:nvPr/>
          </p:nvSpPr>
          <p:spPr>
            <a:xfrm>
              <a:off x="2111999" y="6856934"/>
              <a:ext cx="8007926" cy="1076994"/>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ontserrat" panose="020B0604020202020204" charset="0"/>
                </a:rPr>
                <a:t>Else would attract late fees u/s 234G and penalty u/s 271K</a:t>
              </a:r>
            </a:p>
          </p:txBody>
        </p:sp>
      </p:grpSp>
      <p:sp>
        <p:nvSpPr>
          <p:cNvPr id="21" name="Down Arrow 20"/>
          <p:cNvSpPr/>
          <p:nvPr/>
        </p:nvSpPr>
        <p:spPr>
          <a:xfrm>
            <a:off x="8052180" y="1878896"/>
            <a:ext cx="612340" cy="57329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2" name="Down Arrow 21"/>
          <p:cNvSpPr/>
          <p:nvPr/>
        </p:nvSpPr>
        <p:spPr>
          <a:xfrm>
            <a:off x="8052180" y="3165052"/>
            <a:ext cx="612340" cy="57329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3" name="Flowchart: Process 22"/>
          <p:cNvSpPr/>
          <p:nvPr/>
        </p:nvSpPr>
        <p:spPr>
          <a:xfrm>
            <a:off x="3348401" y="3856491"/>
            <a:ext cx="10019898" cy="540041"/>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Bookman Old Style" panose="02050604050505020204" pitchFamily="18" charset="0"/>
              </a:rPr>
              <a:t>Receipt of Donation Certificate as 10BE</a:t>
            </a:r>
          </a:p>
        </p:txBody>
      </p:sp>
      <p:sp>
        <p:nvSpPr>
          <p:cNvPr id="24" name="Down Arrow 23"/>
          <p:cNvSpPr/>
          <p:nvPr/>
        </p:nvSpPr>
        <p:spPr>
          <a:xfrm>
            <a:off x="8052180" y="4540822"/>
            <a:ext cx="612340" cy="57329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Down Arrow 24"/>
          <p:cNvSpPr/>
          <p:nvPr/>
        </p:nvSpPr>
        <p:spPr>
          <a:xfrm>
            <a:off x="8061878" y="5880746"/>
            <a:ext cx="612340" cy="57329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sp>
        <p:nvSpPr>
          <p:cNvPr id="1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869818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2084391" y="1437571"/>
            <a:ext cx="16290197" cy="589905"/>
          </a:xfrm>
          <a:prstGeom prst="rect">
            <a:avLst/>
          </a:prstGeom>
        </p:spPr>
        <p:txBody>
          <a:bodyPr wrap="square" lIns="0" tIns="0" rIns="0" bIns="0" rtlCol="0" anchor="t">
            <a:spAutoFit/>
          </a:bodyPr>
          <a:lstStyle/>
          <a:p>
            <a:pPr>
              <a:lnSpc>
                <a:spcPts val="4620"/>
              </a:lnSpc>
            </a:pPr>
            <a:r>
              <a:rPr lang="en-US" sz="5500" dirty="0">
                <a:solidFill>
                  <a:srgbClr val="FEB139"/>
                </a:solidFill>
                <a:latin typeface="Montserrat Extra-Bold"/>
              </a:rPr>
              <a:t>PRESCRIBED PENALTIES/ LATE FEES</a:t>
            </a:r>
          </a:p>
        </p:txBody>
      </p:sp>
      <p:sp>
        <p:nvSpPr>
          <p:cNvPr id="11" name="TextBox 11"/>
          <p:cNvSpPr txBox="1"/>
          <p:nvPr/>
        </p:nvSpPr>
        <p:spPr>
          <a:xfrm>
            <a:off x="533400" y="4817380"/>
            <a:ext cx="17456413" cy="300852"/>
          </a:xfrm>
          <a:prstGeom prst="rect">
            <a:avLst/>
          </a:prstGeom>
        </p:spPr>
        <p:txBody>
          <a:bodyPr wrap="square" lIns="0" tIns="0" rIns="0" bIns="0" rtlCol="0" anchor="t">
            <a:spAutoFit/>
          </a:bodyPr>
          <a:lstStyle/>
          <a:p>
            <a:pPr algn="ctr">
              <a:lnSpc>
                <a:spcPts val="2310"/>
              </a:lnSpc>
            </a:pPr>
            <a:r>
              <a:rPr lang="en-GB" sz="3200" dirty="0">
                <a:solidFill>
                  <a:srgbClr val="FFFFFF"/>
                </a:solidFill>
                <a:latin typeface="Montserrat Classic"/>
              </a:rPr>
              <a:t>Penalty u/s 271K – Rs.10,000 &lt;= Rs.1,00,000</a:t>
            </a:r>
          </a:p>
        </p:txBody>
      </p:sp>
      <p:sp>
        <p:nvSpPr>
          <p:cNvPr id="12" name="TextBox 12"/>
          <p:cNvSpPr txBox="1"/>
          <p:nvPr/>
        </p:nvSpPr>
        <p:spPr>
          <a:xfrm>
            <a:off x="5791200" y="4031157"/>
            <a:ext cx="13816249" cy="423193"/>
          </a:xfrm>
          <a:prstGeom prst="rect">
            <a:avLst/>
          </a:prstGeom>
        </p:spPr>
        <p:txBody>
          <a:bodyPr lIns="0" tIns="0" rIns="0" bIns="0" rtlCol="0" anchor="t">
            <a:spAutoFit/>
          </a:bodyPr>
          <a:lstStyle/>
          <a:p>
            <a:pPr algn="just">
              <a:lnSpc>
                <a:spcPts val="3316"/>
              </a:lnSpc>
            </a:pPr>
            <a:r>
              <a:rPr lang="en-GB" sz="3200" dirty="0">
                <a:solidFill>
                  <a:srgbClr val="FEB139"/>
                </a:solidFill>
                <a:latin typeface="Montserrat"/>
              </a:rPr>
              <a:t>Late Fees u/s 234G – </a:t>
            </a:r>
            <a:r>
              <a:rPr lang="en-GB" sz="3200" dirty="0" err="1">
                <a:solidFill>
                  <a:srgbClr val="FEB139"/>
                </a:solidFill>
                <a:latin typeface="Montserrat"/>
              </a:rPr>
              <a:t>Rs</a:t>
            </a:r>
            <a:r>
              <a:rPr lang="en-GB" sz="3200" dirty="0">
                <a:solidFill>
                  <a:srgbClr val="FEB139"/>
                </a:solidFill>
                <a:latin typeface="Montserrat"/>
              </a:rPr>
              <a:t>. 200 per day</a:t>
            </a: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8694824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9" name="Title 1">
            <a:extLst>
              <a:ext uri="{FF2B5EF4-FFF2-40B4-BE49-F238E27FC236}">
                <a16:creationId xmlns:a16="http://schemas.microsoft.com/office/drawing/2014/main" id="{562B7740-ED88-9F6A-89FF-4B0DFAAC36EA}"/>
              </a:ext>
            </a:extLst>
          </p:cNvPr>
          <p:cNvSpPr txBox="1">
            <a:spLocks/>
          </p:cNvSpPr>
          <p:nvPr/>
        </p:nvSpPr>
        <p:spPr>
          <a:xfrm>
            <a:off x="593985" y="1876667"/>
            <a:ext cx="5548023" cy="841033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5500" dirty="0">
              <a:solidFill>
                <a:srgbClr val="FEB139"/>
              </a:solidFill>
              <a:latin typeface="Montserrat Extra-Bold"/>
              <a:ea typeface="+mn-ea"/>
              <a:cs typeface="+mn-cs"/>
            </a:endParaRPr>
          </a:p>
          <a:p>
            <a:r>
              <a:rPr lang="en-US" sz="5500" dirty="0">
                <a:solidFill>
                  <a:srgbClr val="FEB139"/>
                </a:solidFill>
                <a:latin typeface="Montserrat Extra-Bold"/>
                <a:ea typeface="+mn-ea"/>
                <a:cs typeface="+mn-cs"/>
              </a:rPr>
              <a:t>115BBC:</a:t>
            </a:r>
            <a:br>
              <a:rPr lang="en-US" sz="5500" dirty="0">
                <a:solidFill>
                  <a:srgbClr val="FEB139"/>
                </a:solidFill>
                <a:latin typeface="Montserrat Extra-Bold"/>
                <a:ea typeface="+mn-ea"/>
                <a:cs typeface="+mn-cs"/>
              </a:rPr>
            </a:br>
            <a:r>
              <a:rPr lang="en-US" sz="5500" dirty="0">
                <a:solidFill>
                  <a:srgbClr val="FEB139"/>
                </a:solidFill>
                <a:latin typeface="Montserrat Extra-Bold"/>
                <a:ea typeface="+mn-ea"/>
                <a:cs typeface="+mn-cs"/>
              </a:rPr>
              <a:t> </a:t>
            </a:r>
            <a:r>
              <a:rPr lang="en-GB" sz="5500" dirty="0">
                <a:solidFill>
                  <a:srgbClr val="FEB139"/>
                </a:solidFill>
                <a:latin typeface="Montserrat Extra-Bold"/>
                <a:ea typeface="+mn-ea"/>
                <a:cs typeface="+mn-cs"/>
              </a:rPr>
              <a:t>Anonymous Donations to be taxed in certain cases</a:t>
            </a:r>
            <a:endParaRPr lang="en-US" sz="5500" dirty="0">
              <a:latin typeface="Bookman Old Style" panose="02050604050505020204" pitchFamily="18" charset="0"/>
            </a:endParaRPr>
          </a:p>
        </p:txBody>
      </p:sp>
      <p:sp>
        <p:nvSpPr>
          <p:cNvPr id="20" name="Text Placeholder 2">
            <a:extLst>
              <a:ext uri="{FF2B5EF4-FFF2-40B4-BE49-F238E27FC236}">
                <a16:creationId xmlns:a16="http://schemas.microsoft.com/office/drawing/2014/main" id="{39A25282-EE8D-71BA-6317-EECFE33238DC}"/>
              </a:ext>
            </a:extLst>
          </p:cNvPr>
          <p:cNvSpPr txBox="1">
            <a:spLocks/>
          </p:cNvSpPr>
          <p:nvPr/>
        </p:nvSpPr>
        <p:spPr>
          <a:xfrm>
            <a:off x="6477000" y="759621"/>
            <a:ext cx="9677400" cy="621267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just">
              <a:lnSpc>
                <a:spcPts val="3316"/>
              </a:lnSpc>
            </a:pPr>
            <a:endParaRPr lang="en-GB" dirty="0">
              <a:solidFill>
                <a:srgbClr val="FEB139"/>
              </a:solidFill>
              <a:latin typeface="Montserrat"/>
            </a:endParaRPr>
          </a:p>
          <a:p>
            <a:pPr marL="0" algn="just">
              <a:lnSpc>
                <a:spcPts val="3316"/>
              </a:lnSpc>
            </a:pPr>
            <a:endParaRPr lang="en-GB" dirty="0">
              <a:solidFill>
                <a:srgbClr val="FEB139"/>
              </a:solidFill>
              <a:latin typeface="Montserrat"/>
            </a:endParaRPr>
          </a:p>
          <a:p>
            <a:pPr marL="0" algn="just">
              <a:lnSpc>
                <a:spcPts val="3316"/>
              </a:lnSpc>
            </a:pPr>
            <a:r>
              <a:rPr lang="en-GB" dirty="0">
                <a:solidFill>
                  <a:srgbClr val="FEB139"/>
                </a:solidFill>
                <a:latin typeface="Montserrat"/>
              </a:rPr>
              <a:t>Where the total income of a charitable institution registered or approved under section 12AB or 10(23C) includes any income by way of any anonymous donation, the income-tax payable shall be the aggregate of—</a:t>
            </a:r>
          </a:p>
          <a:p>
            <a:pPr marL="0" indent="0" algn="just">
              <a:lnSpc>
                <a:spcPts val="3316"/>
              </a:lnSpc>
              <a:buNone/>
            </a:pPr>
            <a:r>
              <a:rPr lang="en-GB" dirty="0">
                <a:solidFill>
                  <a:srgbClr val="FEB139"/>
                </a:solidFill>
                <a:latin typeface="Montserrat"/>
              </a:rPr>
              <a:t>(</a:t>
            </a:r>
            <a:r>
              <a:rPr lang="en-GB" dirty="0" err="1">
                <a:solidFill>
                  <a:srgbClr val="FEB139"/>
                </a:solidFill>
                <a:latin typeface="Montserrat"/>
              </a:rPr>
              <a:t>i</a:t>
            </a:r>
            <a:r>
              <a:rPr lang="en-GB" dirty="0">
                <a:solidFill>
                  <a:srgbClr val="FEB139"/>
                </a:solidFill>
                <a:latin typeface="Montserrat"/>
              </a:rPr>
              <a:t>) the amount of income-tax calculated at the rate of thirty per cent on the aggregate of anonymous donations received in excess of the higher of the following, namely:— </a:t>
            </a:r>
          </a:p>
        </p:txBody>
      </p:sp>
      <p:sp>
        <p:nvSpPr>
          <p:cNvPr id="21" name="Rounded Rectangle 20"/>
          <p:cNvSpPr/>
          <p:nvPr/>
        </p:nvSpPr>
        <p:spPr>
          <a:xfrm>
            <a:off x="6492240" y="6515100"/>
            <a:ext cx="4112023" cy="2249992"/>
          </a:xfrm>
          <a:prstGeom prst="roundRect">
            <a:avLst/>
          </a:prstGeom>
          <a:solidFill>
            <a:srgbClr val="F9E0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GB" sz="2800" dirty="0">
                <a:solidFill>
                  <a:schemeClr val="tx1"/>
                </a:solidFill>
                <a:latin typeface="Montserrat" panose="020B0604020202020204" charset="0"/>
              </a:rPr>
              <a:t>(A) </a:t>
            </a:r>
            <a:r>
              <a:rPr lang="en-GB" sz="2800" b="1" dirty="0">
                <a:solidFill>
                  <a:schemeClr val="tx1"/>
                </a:solidFill>
                <a:latin typeface="Montserrat" panose="020B0604020202020204" charset="0"/>
              </a:rPr>
              <a:t>five per cent </a:t>
            </a:r>
            <a:r>
              <a:rPr lang="en-GB" sz="2800" dirty="0">
                <a:solidFill>
                  <a:schemeClr val="tx1"/>
                </a:solidFill>
                <a:latin typeface="Montserrat" panose="020B0604020202020204" charset="0"/>
              </a:rPr>
              <a:t>of the total donations received by the </a:t>
            </a:r>
            <a:r>
              <a:rPr lang="en-GB" sz="2800" dirty="0" err="1">
                <a:solidFill>
                  <a:schemeClr val="tx1"/>
                </a:solidFill>
                <a:latin typeface="Montserrat" panose="020B0604020202020204" charset="0"/>
              </a:rPr>
              <a:t>assessee</a:t>
            </a:r>
            <a:r>
              <a:rPr lang="en-GB" sz="2800" dirty="0">
                <a:solidFill>
                  <a:schemeClr val="tx1"/>
                </a:solidFill>
                <a:latin typeface="Montserrat" panose="020B0604020202020204" charset="0"/>
              </a:rPr>
              <a:t>; </a:t>
            </a:r>
          </a:p>
        </p:txBody>
      </p:sp>
      <p:sp>
        <p:nvSpPr>
          <p:cNvPr id="22" name="TextBox 21"/>
          <p:cNvSpPr txBox="1"/>
          <p:nvPr/>
        </p:nvSpPr>
        <p:spPr>
          <a:xfrm>
            <a:off x="10604263" y="7316930"/>
            <a:ext cx="1673167" cy="646331"/>
          </a:xfrm>
          <a:prstGeom prst="rect">
            <a:avLst/>
          </a:prstGeom>
          <a:noFill/>
        </p:spPr>
        <p:txBody>
          <a:bodyPr wrap="square" rtlCol="0">
            <a:spAutoFit/>
          </a:bodyPr>
          <a:lstStyle/>
          <a:p>
            <a:r>
              <a:rPr lang="en-GB" sz="3600" b="1" dirty="0">
                <a:solidFill>
                  <a:srgbClr val="FEB139"/>
                </a:solidFill>
                <a:latin typeface="Montserrat"/>
              </a:rPr>
              <a:t> OR</a:t>
            </a:r>
            <a:endParaRPr lang="en-IN" sz="5400" b="1" dirty="0">
              <a:solidFill>
                <a:srgbClr val="FEB139"/>
              </a:solidFill>
              <a:latin typeface="Montserrat"/>
            </a:endParaRPr>
          </a:p>
        </p:txBody>
      </p:sp>
      <p:sp>
        <p:nvSpPr>
          <p:cNvPr id="24" name="Rounded Rectangle 23"/>
          <p:cNvSpPr/>
          <p:nvPr/>
        </p:nvSpPr>
        <p:spPr>
          <a:xfrm>
            <a:off x="11799610" y="6515099"/>
            <a:ext cx="4221994" cy="2249992"/>
          </a:xfrm>
          <a:prstGeom prst="roundRect">
            <a:avLst/>
          </a:prstGeom>
          <a:solidFill>
            <a:srgbClr val="F9E0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800" dirty="0">
                <a:solidFill>
                  <a:schemeClr val="tx1"/>
                </a:solidFill>
                <a:latin typeface="Bookman Old Style" panose="02050604050505020204" pitchFamily="18" charset="0"/>
              </a:rPr>
              <a:t>(</a:t>
            </a:r>
            <a:r>
              <a:rPr lang="en-GB" sz="2800" dirty="0">
                <a:solidFill>
                  <a:schemeClr val="tx1"/>
                </a:solidFill>
                <a:latin typeface="Montserrat" panose="020B0604020202020204" charset="0"/>
              </a:rPr>
              <a:t>B) </a:t>
            </a:r>
            <a:r>
              <a:rPr lang="en-GB" sz="2800" b="1" dirty="0">
                <a:solidFill>
                  <a:schemeClr val="tx1"/>
                </a:solidFill>
                <a:latin typeface="Montserrat" panose="020B0604020202020204" charset="0"/>
              </a:rPr>
              <a:t>one lakh rupees</a:t>
            </a:r>
            <a:endParaRPr lang="en-US" sz="2800" b="1" dirty="0">
              <a:solidFill>
                <a:schemeClr val="tx1"/>
              </a:solidFill>
              <a:latin typeface="Montserrat" panose="020B060402020202020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8738322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7" y="708363"/>
            <a:ext cx="16290197" cy="616707"/>
          </a:xfrm>
          <a:prstGeom prst="rect">
            <a:avLst/>
          </a:prstGeom>
        </p:spPr>
        <p:txBody>
          <a:bodyPr wrap="square" lIns="0" tIns="0" rIns="0" bIns="0" rtlCol="0" anchor="t">
            <a:spAutoFit/>
          </a:bodyPr>
          <a:lstStyle/>
          <a:p>
            <a:pPr algn="ctr">
              <a:lnSpc>
                <a:spcPts val="4620"/>
              </a:lnSpc>
            </a:pPr>
            <a:r>
              <a:rPr lang="en-US" sz="5500" dirty="0">
                <a:solidFill>
                  <a:srgbClr val="FEB139"/>
                </a:solidFill>
                <a:latin typeface="Montserrat Extra-Bold"/>
              </a:rPr>
              <a:t>Case-I</a:t>
            </a:r>
          </a:p>
        </p:txBody>
      </p:sp>
      <p:sp>
        <p:nvSpPr>
          <p:cNvPr id="12" name="TextBox 12"/>
          <p:cNvSpPr txBox="1"/>
          <p:nvPr/>
        </p:nvSpPr>
        <p:spPr>
          <a:xfrm>
            <a:off x="1564220" y="2307405"/>
            <a:ext cx="15053224" cy="6093976"/>
          </a:xfrm>
          <a:prstGeom prst="rect">
            <a:avLst/>
          </a:prstGeom>
        </p:spPr>
        <p:txBody>
          <a:bodyPr wrap="square" lIns="0" tIns="0" rIns="0" bIns="0" rtlCol="0" anchor="t">
            <a:spAutoFit/>
          </a:bodyPr>
          <a:lstStyle/>
          <a:p>
            <a:pPr algn="just"/>
            <a:r>
              <a:rPr lang="en-GB" sz="4400" dirty="0">
                <a:solidFill>
                  <a:srgbClr val="FEB139"/>
                </a:solidFill>
                <a:latin typeface="Montserrat"/>
              </a:rPr>
              <a:t>Total donation (including Anonymous Donation) received by  a Charitable Institution during a financial year is </a:t>
            </a:r>
            <a:r>
              <a:rPr lang="en-GB" sz="4400" dirty="0" err="1">
                <a:solidFill>
                  <a:srgbClr val="FEB139"/>
                </a:solidFill>
                <a:latin typeface="Montserrat"/>
              </a:rPr>
              <a:t>Rs</a:t>
            </a:r>
            <a:r>
              <a:rPr lang="en-GB" sz="4400" dirty="0">
                <a:solidFill>
                  <a:srgbClr val="FEB139"/>
                </a:solidFill>
                <a:latin typeface="Montserrat"/>
              </a:rPr>
              <a:t>. 1,00,00,000.</a:t>
            </a:r>
          </a:p>
          <a:p>
            <a:pPr algn="just"/>
            <a:r>
              <a:rPr lang="en-GB" sz="4400" dirty="0">
                <a:solidFill>
                  <a:srgbClr val="FEB139"/>
                </a:solidFill>
                <a:latin typeface="Montserrat"/>
              </a:rPr>
              <a:t>Total anonymous donation received during the year </a:t>
            </a:r>
            <a:r>
              <a:rPr lang="en-GB" sz="4400" dirty="0" err="1">
                <a:solidFill>
                  <a:srgbClr val="FEB139"/>
                </a:solidFill>
                <a:latin typeface="Montserrat"/>
              </a:rPr>
              <a:t>Rs</a:t>
            </a:r>
            <a:r>
              <a:rPr lang="en-GB" sz="4400" dirty="0">
                <a:solidFill>
                  <a:srgbClr val="FEB139"/>
                </a:solidFill>
                <a:latin typeface="Montserrat"/>
              </a:rPr>
              <a:t>. 5,00,000.</a:t>
            </a:r>
          </a:p>
          <a:p>
            <a:pPr algn="just"/>
            <a:endParaRPr lang="en-GB" sz="4400" dirty="0">
              <a:solidFill>
                <a:srgbClr val="FEB139"/>
              </a:solidFill>
              <a:latin typeface="Montserrat"/>
            </a:endParaRPr>
          </a:p>
          <a:p>
            <a:pPr algn="just"/>
            <a:r>
              <a:rPr lang="en-GB" sz="4400" b="1" dirty="0">
                <a:solidFill>
                  <a:schemeClr val="bg1"/>
                </a:solidFill>
                <a:latin typeface="Montserrat"/>
              </a:rPr>
              <a:t>Can the Charitable Institution file return of 80G without having the details of the donation received of </a:t>
            </a:r>
            <a:r>
              <a:rPr lang="en-GB" sz="4400" b="1" dirty="0" err="1">
                <a:solidFill>
                  <a:schemeClr val="bg1"/>
                </a:solidFill>
                <a:latin typeface="Montserrat"/>
              </a:rPr>
              <a:t>Rs</a:t>
            </a:r>
            <a:r>
              <a:rPr lang="en-GB" sz="4400" b="1" dirty="0">
                <a:solidFill>
                  <a:schemeClr val="bg1"/>
                </a:solidFill>
                <a:latin typeface="Montserrat"/>
              </a:rPr>
              <a:t>. 5,00,000?</a:t>
            </a: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0573041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7" y="708363"/>
            <a:ext cx="16290197" cy="616707"/>
          </a:xfrm>
          <a:prstGeom prst="rect">
            <a:avLst/>
          </a:prstGeom>
        </p:spPr>
        <p:txBody>
          <a:bodyPr wrap="square" lIns="0" tIns="0" rIns="0" bIns="0" rtlCol="0" anchor="t">
            <a:spAutoFit/>
          </a:bodyPr>
          <a:lstStyle/>
          <a:p>
            <a:pPr algn="ctr">
              <a:lnSpc>
                <a:spcPts val="4620"/>
              </a:lnSpc>
            </a:pPr>
            <a:r>
              <a:rPr lang="en-US" sz="5500" dirty="0">
                <a:solidFill>
                  <a:srgbClr val="FEB139"/>
                </a:solidFill>
                <a:latin typeface="Montserrat Extra-Bold"/>
              </a:rPr>
              <a:t>Case-II</a:t>
            </a:r>
          </a:p>
        </p:txBody>
      </p:sp>
      <p:sp>
        <p:nvSpPr>
          <p:cNvPr id="12" name="TextBox 12"/>
          <p:cNvSpPr txBox="1"/>
          <p:nvPr/>
        </p:nvSpPr>
        <p:spPr>
          <a:xfrm>
            <a:off x="1564220" y="2307405"/>
            <a:ext cx="15053224" cy="5416868"/>
          </a:xfrm>
          <a:prstGeom prst="rect">
            <a:avLst/>
          </a:prstGeom>
        </p:spPr>
        <p:txBody>
          <a:bodyPr wrap="square" lIns="0" tIns="0" rIns="0" bIns="0" rtlCol="0" anchor="t">
            <a:spAutoFit/>
          </a:bodyPr>
          <a:lstStyle/>
          <a:p>
            <a:pPr algn="just"/>
            <a:r>
              <a:rPr lang="en-GB" sz="4400" dirty="0">
                <a:solidFill>
                  <a:srgbClr val="FEB139"/>
                </a:solidFill>
                <a:latin typeface="Montserrat"/>
              </a:rPr>
              <a:t>Total donation (including Anonymous Donation) received by  a Charitable Institution during a financial year is </a:t>
            </a:r>
            <a:r>
              <a:rPr lang="en-GB" sz="4400" dirty="0" err="1">
                <a:solidFill>
                  <a:srgbClr val="FEB139"/>
                </a:solidFill>
                <a:latin typeface="Montserrat"/>
              </a:rPr>
              <a:t>Rs</a:t>
            </a:r>
            <a:r>
              <a:rPr lang="en-GB" sz="4400" dirty="0">
                <a:solidFill>
                  <a:srgbClr val="FEB139"/>
                </a:solidFill>
                <a:latin typeface="Montserrat"/>
              </a:rPr>
              <a:t>. 1,00,000.</a:t>
            </a:r>
          </a:p>
          <a:p>
            <a:pPr algn="just"/>
            <a:r>
              <a:rPr lang="en-GB" sz="4400" dirty="0">
                <a:solidFill>
                  <a:srgbClr val="FEB139"/>
                </a:solidFill>
                <a:latin typeface="Montserrat"/>
              </a:rPr>
              <a:t>Total anonymous donation received during the year </a:t>
            </a:r>
            <a:r>
              <a:rPr lang="en-GB" sz="4400" dirty="0" err="1">
                <a:solidFill>
                  <a:srgbClr val="FEB139"/>
                </a:solidFill>
                <a:latin typeface="Montserrat"/>
              </a:rPr>
              <a:t>Rs</a:t>
            </a:r>
            <a:r>
              <a:rPr lang="en-GB" sz="4400" dirty="0">
                <a:solidFill>
                  <a:srgbClr val="FEB139"/>
                </a:solidFill>
                <a:latin typeface="Montserrat"/>
              </a:rPr>
              <a:t>. 1,00,000.</a:t>
            </a:r>
          </a:p>
          <a:p>
            <a:pPr algn="just"/>
            <a:endParaRPr lang="en-GB" sz="4400" dirty="0">
              <a:solidFill>
                <a:srgbClr val="FEB139"/>
              </a:solidFill>
              <a:latin typeface="Montserrat"/>
            </a:endParaRPr>
          </a:p>
          <a:p>
            <a:pPr algn="just"/>
            <a:r>
              <a:rPr lang="en-GB" sz="4400" b="1" dirty="0">
                <a:solidFill>
                  <a:schemeClr val="bg1"/>
                </a:solidFill>
                <a:latin typeface="Montserrat"/>
              </a:rPr>
              <a:t>Is the Charitable Institution required to file return of 80G?</a:t>
            </a: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60</a:t>
            </a:fld>
            <a:endParaRPr lang="en-US"/>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030530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7215335" y="3913152"/>
            <a:ext cx="3124200" cy="1107996"/>
          </a:xfrm>
          <a:prstGeom prst="rect">
            <a:avLst/>
          </a:prstGeom>
        </p:spPr>
        <p:txBody>
          <a:bodyPr wrap="square" lIns="0" tIns="0" rIns="0" bIns="0" rtlCol="0" anchor="t">
            <a:spAutoFit/>
          </a:bodyPr>
          <a:lstStyle/>
          <a:p>
            <a:pPr algn="ctr"/>
            <a:r>
              <a:rPr lang="en-GB" sz="7200" dirty="0">
                <a:solidFill>
                  <a:srgbClr val="FEB139"/>
                </a:solidFill>
                <a:latin typeface="Montserrat Extra-Bold"/>
              </a:rPr>
              <a:t>v/s </a:t>
            </a: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
        <p:nvSpPr>
          <p:cNvPr id="10" name="TextBox 9"/>
          <p:cNvSpPr txBox="1"/>
          <p:nvPr/>
        </p:nvSpPr>
        <p:spPr>
          <a:xfrm>
            <a:off x="433535" y="3489960"/>
            <a:ext cx="6393593" cy="3323987"/>
          </a:xfrm>
          <a:prstGeom prst="rect">
            <a:avLst/>
          </a:prstGeom>
        </p:spPr>
        <p:txBody>
          <a:bodyPr wrap="square" lIns="0" tIns="0" rIns="0" bIns="0" rtlCol="0" anchor="t">
            <a:spAutoFit/>
          </a:bodyPr>
          <a:lstStyle/>
          <a:p>
            <a:pPr algn="ctr"/>
            <a:r>
              <a:rPr lang="en-GB" sz="7200" dirty="0">
                <a:solidFill>
                  <a:srgbClr val="FEB139"/>
                </a:solidFill>
                <a:latin typeface="Montserrat Extra-Bold"/>
              </a:rPr>
              <a:t>Provisional </a:t>
            </a:r>
          </a:p>
          <a:p>
            <a:pPr algn="ctr"/>
            <a:r>
              <a:rPr lang="en-GB" sz="7200" dirty="0">
                <a:solidFill>
                  <a:srgbClr val="FEB139"/>
                </a:solidFill>
                <a:latin typeface="Montserrat Extra-Bold"/>
              </a:rPr>
              <a:t>Registration No. </a:t>
            </a:r>
          </a:p>
        </p:txBody>
      </p:sp>
      <p:sp>
        <p:nvSpPr>
          <p:cNvPr id="12" name="TextBox 9"/>
          <p:cNvSpPr txBox="1"/>
          <p:nvPr/>
        </p:nvSpPr>
        <p:spPr>
          <a:xfrm>
            <a:off x="10559181" y="3467100"/>
            <a:ext cx="7978553" cy="3323987"/>
          </a:xfrm>
          <a:prstGeom prst="rect">
            <a:avLst/>
          </a:prstGeom>
        </p:spPr>
        <p:txBody>
          <a:bodyPr wrap="square" lIns="0" tIns="0" rIns="0" bIns="0" rtlCol="0" anchor="t">
            <a:spAutoFit/>
          </a:bodyPr>
          <a:lstStyle/>
          <a:p>
            <a:pPr algn="ctr"/>
            <a:r>
              <a:rPr lang="en-GB" sz="7200" dirty="0">
                <a:solidFill>
                  <a:srgbClr val="FEB139"/>
                </a:solidFill>
                <a:latin typeface="Montserrat Extra-Bold"/>
              </a:rPr>
              <a:t>Regular </a:t>
            </a:r>
          </a:p>
          <a:p>
            <a:pPr algn="ctr"/>
            <a:r>
              <a:rPr lang="en-GB" sz="7200" dirty="0">
                <a:solidFill>
                  <a:srgbClr val="FEB139"/>
                </a:solidFill>
                <a:latin typeface="Montserrat Extra-Bold"/>
              </a:rPr>
              <a:t>Registration </a:t>
            </a:r>
          </a:p>
          <a:p>
            <a:pPr algn="ctr"/>
            <a:r>
              <a:rPr lang="en-GB" sz="7200" dirty="0">
                <a:solidFill>
                  <a:srgbClr val="FEB139"/>
                </a:solidFill>
                <a:latin typeface="Montserrat Extra-Bold"/>
              </a:rPr>
              <a:t>No. </a:t>
            </a:r>
          </a:p>
        </p:txBody>
      </p:sp>
      <p:sp>
        <p:nvSpPr>
          <p:cNvPr id="16"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965365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2628900"/>
            <a:ext cx="15392400" cy="4431983"/>
          </a:xfrm>
          <a:prstGeom prst="rect">
            <a:avLst/>
          </a:prstGeom>
        </p:spPr>
        <p:txBody>
          <a:bodyPr wrap="square" lIns="0" tIns="0" rIns="0" bIns="0" rtlCol="0" anchor="t">
            <a:spAutoFit/>
          </a:bodyPr>
          <a:lstStyle/>
          <a:p>
            <a:pPr algn="ctr"/>
            <a:r>
              <a:rPr lang="en-GB" sz="9600" dirty="0">
                <a:solidFill>
                  <a:srgbClr val="FEB139"/>
                </a:solidFill>
                <a:latin typeface="Montserrat Extra-Bold"/>
              </a:rPr>
              <a:t>Income Tax Provisions –Receipt of Cash Donation</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62</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357752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7" y="261768"/>
            <a:ext cx="16290197" cy="846386"/>
          </a:xfrm>
          <a:prstGeom prst="rect">
            <a:avLst/>
          </a:prstGeom>
        </p:spPr>
        <p:txBody>
          <a:bodyPr wrap="square" lIns="0" tIns="0" rIns="0" bIns="0" rtlCol="0" anchor="t">
            <a:spAutoFit/>
          </a:bodyPr>
          <a:lstStyle/>
          <a:p>
            <a:pPr algn="ctr"/>
            <a:r>
              <a:rPr lang="en-GB" sz="5500" dirty="0">
                <a:solidFill>
                  <a:srgbClr val="FEB139"/>
                </a:solidFill>
                <a:latin typeface="Montserrat Extra-Bold"/>
              </a:rPr>
              <a:t>Cash &amp; In Kind Donations </a:t>
            </a:r>
            <a:endParaRPr lang="en-US" sz="5500" dirty="0">
              <a:solidFill>
                <a:srgbClr val="FEB139"/>
              </a:solidFill>
              <a:latin typeface="Montserrat Extra-Bold"/>
            </a:endParaRP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Oval 9"/>
          <p:cNvSpPr/>
          <p:nvPr/>
        </p:nvSpPr>
        <p:spPr>
          <a:xfrm>
            <a:off x="1673572" y="1996440"/>
            <a:ext cx="6022628" cy="5943600"/>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latin typeface="Montserrat" panose="020B0604020202020204" charset="0"/>
              </a:rPr>
              <a:t>Cash Donations more than Rs. 2000 not eligible for 80G deduction </a:t>
            </a:r>
            <a:endParaRPr lang="en-IN" sz="4000" dirty="0">
              <a:latin typeface="Montserrat" panose="020B0604020202020204" charset="0"/>
            </a:endParaRPr>
          </a:p>
        </p:txBody>
      </p:sp>
      <p:sp>
        <p:nvSpPr>
          <p:cNvPr id="12" name="Oval 11"/>
          <p:cNvSpPr/>
          <p:nvPr/>
        </p:nvSpPr>
        <p:spPr>
          <a:xfrm>
            <a:off x="10134600" y="2019300"/>
            <a:ext cx="6087018" cy="5943600"/>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latin typeface="Montserrat" panose="020B0604020202020204" charset="0"/>
              </a:rPr>
              <a:t>In kind, donations are not eligible for 80G deduction</a:t>
            </a:r>
            <a:endParaRPr lang="en-IN" sz="4000" dirty="0">
              <a:latin typeface="Montserrat" panose="020B060402020202020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29191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457200" y="3390900"/>
            <a:ext cx="17678400" cy="2954655"/>
          </a:xfrm>
          <a:prstGeom prst="rect">
            <a:avLst/>
          </a:prstGeom>
        </p:spPr>
        <p:txBody>
          <a:bodyPr wrap="square" lIns="0" tIns="0" rIns="0" bIns="0" rtlCol="0" anchor="t">
            <a:spAutoFit/>
          </a:bodyPr>
          <a:lstStyle/>
          <a:p>
            <a:pPr algn="ctr"/>
            <a:r>
              <a:rPr lang="en-GB" sz="9600" dirty="0">
                <a:solidFill>
                  <a:srgbClr val="FEB139"/>
                </a:solidFill>
                <a:latin typeface="Montserrat Extra-Bold"/>
              </a:rPr>
              <a:t>Cash Donations Received by a Trust </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64</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848387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31708" y="190500"/>
            <a:ext cx="16290197" cy="2539157"/>
          </a:xfrm>
          <a:prstGeom prst="rect">
            <a:avLst/>
          </a:prstGeom>
        </p:spPr>
        <p:txBody>
          <a:bodyPr wrap="square" lIns="0" tIns="0" rIns="0" bIns="0" rtlCol="0" anchor="t">
            <a:spAutoFit/>
          </a:bodyPr>
          <a:lstStyle/>
          <a:p>
            <a:pPr algn="just"/>
            <a:r>
              <a:rPr lang="en-GB" sz="5500" dirty="0">
                <a:solidFill>
                  <a:srgbClr val="FEB139"/>
                </a:solidFill>
                <a:latin typeface="Montserrat Extra-Bold"/>
              </a:rPr>
              <a:t>I. What are the implications if the “Trust”                                       receives cash donations exceeding </a:t>
            </a:r>
            <a:r>
              <a:rPr lang="en-GB" sz="5500" dirty="0" err="1">
                <a:solidFill>
                  <a:srgbClr val="FEB139"/>
                </a:solidFill>
                <a:latin typeface="Montserrat Extra-Bold"/>
              </a:rPr>
              <a:t>Rs</a:t>
            </a:r>
            <a:r>
              <a:rPr lang="en-GB" sz="5500" dirty="0">
                <a:solidFill>
                  <a:srgbClr val="FEB139"/>
                </a:solidFill>
                <a:latin typeface="Montserrat Extra-Bold"/>
              </a:rPr>
              <a:t>. 2,000? </a:t>
            </a:r>
            <a:endParaRPr lang="en-US" sz="5500" dirty="0">
              <a:solidFill>
                <a:srgbClr val="FEB139"/>
              </a:solidFill>
              <a:latin typeface="Montserrat Extra-Bold"/>
            </a:endParaRP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graphicFrame>
        <p:nvGraphicFramePr>
          <p:cNvPr id="10" name="Table 9"/>
          <p:cNvGraphicFramePr>
            <a:graphicFrameLocks noGrp="1"/>
          </p:cNvGraphicFramePr>
          <p:nvPr>
            <p:extLst>
              <p:ext uri="{D42A27DB-BD31-4B8C-83A1-F6EECF244321}">
                <p14:modId xmlns:p14="http://schemas.microsoft.com/office/powerpoint/2010/main" val="3410504054"/>
              </p:ext>
            </p:extLst>
          </p:nvPr>
        </p:nvGraphicFramePr>
        <p:xfrm>
          <a:off x="660940" y="2970728"/>
          <a:ext cx="15956504" cy="5059680"/>
        </p:xfrm>
        <a:graphic>
          <a:graphicData uri="http://schemas.openxmlformats.org/drawingml/2006/table">
            <a:tbl>
              <a:tblPr firstRow="1" bandRow="1">
                <a:tableStyleId>{5C22544A-7EE6-4342-B048-85BDC9FD1C3A}</a:tableStyleId>
              </a:tblPr>
              <a:tblGrid>
                <a:gridCol w="7978252">
                  <a:extLst>
                    <a:ext uri="{9D8B030D-6E8A-4147-A177-3AD203B41FA5}">
                      <a16:colId xmlns:a16="http://schemas.microsoft.com/office/drawing/2014/main" val="20000"/>
                    </a:ext>
                  </a:extLst>
                </a:gridCol>
                <a:gridCol w="7978252">
                  <a:extLst>
                    <a:ext uri="{9D8B030D-6E8A-4147-A177-3AD203B41FA5}">
                      <a16:colId xmlns:a16="http://schemas.microsoft.com/office/drawing/2014/main" val="20001"/>
                    </a:ext>
                  </a:extLst>
                </a:gridCol>
              </a:tblGrid>
              <a:tr h="0">
                <a:tc>
                  <a:txBody>
                    <a:bodyPr/>
                    <a:lstStyle/>
                    <a:p>
                      <a:r>
                        <a:rPr lang="en-GB" sz="4000" b="1" kern="1200" dirty="0">
                          <a:solidFill>
                            <a:schemeClr val="bg1"/>
                          </a:solidFill>
                          <a:latin typeface="Montserrat"/>
                          <a:ea typeface="+mn-ea"/>
                          <a:cs typeface="+mn-cs"/>
                        </a:rPr>
                        <a:t>From the perspective of the </a:t>
                      </a:r>
                      <a:r>
                        <a:rPr lang="en-GB" sz="4000" b="1" kern="1200" dirty="0" err="1">
                          <a:solidFill>
                            <a:schemeClr val="bg1"/>
                          </a:solidFill>
                          <a:latin typeface="Montserrat"/>
                          <a:ea typeface="+mn-ea"/>
                          <a:cs typeface="+mn-cs"/>
                        </a:rPr>
                        <a:t>Donee</a:t>
                      </a:r>
                      <a:r>
                        <a:rPr lang="en-GB" sz="4000" b="1" kern="1200" dirty="0">
                          <a:solidFill>
                            <a:schemeClr val="bg1"/>
                          </a:solidFill>
                          <a:latin typeface="Montserrat"/>
                          <a:ea typeface="+mn-ea"/>
                          <a:cs typeface="+mn-cs"/>
                        </a:rPr>
                        <a:t>, i.e., the “Trust”</a:t>
                      </a:r>
                      <a:endParaRPr lang="en-IN" sz="4000" b="1" kern="1200" dirty="0">
                        <a:solidFill>
                          <a:schemeClr val="bg1"/>
                        </a:solidFill>
                        <a:latin typeface="Montserrat"/>
                        <a:ea typeface="+mn-ea"/>
                        <a:cs typeface="+mn-cs"/>
                      </a:endParaRPr>
                    </a:p>
                  </a:txBody>
                  <a:tcPr>
                    <a:solidFill>
                      <a:schemeClr val="tx1"/>
                    </a:solidFill>
                  </a:tcPr>
                </a:tc>
                <a:tc>
                  <a:txBody>
                    <a:bodyPr/>
                    <a:lstStyle/>
                    <a:p>
                      <a:r>
                        <a:rPr lang="en-GB" sz="4000" b="1" kern="1200" dirty="0">
                          <a:solidFill>
                            <a:schemeClr val="bg1"/>
                          </a:solidFill>
                          <a:latin typeface="Montserrat"/>
                          <a:ea typeface="+mn-ea"/>
                          <a:cs typeface="+mn-cs"/>
                        </a:rPr>
                        <a:t>From the perspective of the Donor</a:t>
                      </a:r>
                      <a:endParaRPr lang="en-IN" sz="4000" b="1" kern="1200" dirty="0">
                        <a:solidFill>
                          <a:schemeClr val="bg1"/>
                        </a:solidFill>
                        <a:latin typeface="Montserrat"/>
                        <a:ea typeface="+mn-ea"/>
                        <a:cs typeface="+mn-cs"/>
                      </a:endParaRPr>
                    </a:p>
                  </a:txBody>
                  <a:tcPr>
                    <a:solidFill>
                      <a:schemeClr val="tx1"/>
                    </a:solidFill>
                  </a:tcPr>
                </a:tc>
                <a:extLst>
                  <a:ext uri="{0D108BD9-81ED-4DB2-BD59-A6C34878D82A}">
                    <a16:rowId xmlns:a16="http://schemas.microsoft.com/office/drawing/2014/main" val="10000"/>
                  </a:ext>
                </a:extLst>
              </a:tr>
              <a:tr h="370840">
                <a:tc>
                  <a:txBody>
                    <a:bodyPr/>
                    <a:lstStyle/>
                    <a:p>
                      <a:r>
                        <a:rPr lang="en-GB" sz="4000" kern="1200" dirty="0">
                          <a:solidFill>
                            <a:srgbClr val="FEB139"/>
                          </a:solidFill>
                          <a:latin typeface="Montserrat"/>
                          <a:ea typeface="+mn-ea"/>
                          <a:cs typeface="+mn-cs"/>
                        </a:rPr>
                        <a:t>There are no concerns regarding the acceptance of cash donations exceeding </a:t>
                      </a:r>
                      <a:r>
                        <a:rPr lang="en-GB" sz="4000" kern="1200" dirty="0" err="1">
                          <a:solidFill>
                            <a:srgbClr val="FEB139"/>
                          </a:solidFill>
                          <a:latin typeface="Montserrat"/>
                          <a:ea typeface="+mn-ea"/>
                          <a:cs typeface="+mn-cs"/>
                        </a:rPr>
                        <a:t>Rs</a:t>
                      </a:r>
                      <a:r>
                        <a:rPr lang="en-GB" sz="4000" kern="1200" dirty="0">
                          <a:solidFill>
                            <a:srgbClr val="FEB139"/>
                          </a:solidFill>
                          <a:latin typeface="Montserrat"/>
                          <a:ea typeface="+mn-ea"/>
                          <a:cs typeface="+mn-cs"/>
                        </a:rPr>
                        <a:t>. 2,000. The “Trust” can receive cash donations exceeding </a:t>
                      </a:r>
                      <a:r>
                        <a:rPr lang="en-GB" sz="4000" kern="1200" dirty="0" err="1">
                          <a:solidFill>
                            <a:srgbClr val="FEB139"/>
                          </a:solidFill>
                          <a:latin typeface="Montserrat"/>
                          <a:ea typeface="+mn-ea"/>
                          <a:cs typeface="+mn-cs"/>
                        </a:rPr>
                        <a:t>Rs</a:t>
                      </a:r>
                      <a:r>
                        <a:rPr lang="en-GB" sz="4000" kern="1200" dirty="0">
                          <a:solidFill>
                            <a:srgbClr val="FEB139"/>
                          </a:solidFill>
                          <a:latin typeface="Montserrat"/>
                          <a:ea typeface="+mn-ea"/>
                          <a:cs typeface="+mn-cs"/>
                        </a:rPr>
                        <a:t>. 2,000.</a:t>
                      </a:r>
                      <a:endParaRPr lang="en-IN" sz="4000" kern="1200" dirty="0">
                        <a:solidFill>
                          <a:srgbClr val="FEB139"/>
                        </a:solidFill>
                        <a:latin typeface="Montserrat"/>
                        <a:ea typeface="+mn-ea"/>
                        <a:cs typeface="+mn-cs"/>
                      </a:endParaRPr>
                    </a:p>
                  </a:txBody>
                  <a:tcPr>
                    <a:solidFill>
                      <a:schemeClr val="bg1"/>
                    </a:solidFill>
                  </a:tcPr>
                </a:tc>
                <a:tc>
                  <a:txBody>
                    <a:bodyPr/>
                    <a:lstStyle/>
                    <a:p>
                      <a:r>
                        <a:rPr lang="en-GB" sz="4000" kern="1200" dirty="0">
                          <a:solidFill>
                            <a:srgbClr val="FEB139"/>
                          </a:solidFill>
                          <a:latin typeface="Montserrat"/>
                          <a:ea typeface="+mn-ea"/>
                          <a:cs typeface="+mn-cs"/>
                        </a:rPr>
                        <a:t>Donations exceeding </a:t>
                      </a:r>
                      <a:r>
                        <a:rPr lang="en-GB" sz="4000" kern="1200" dirty="0" err="1">
                          <a:solidFill>
                            <a:srgbClr val="FEB139"/>
                          </a:solidFill>
                          <a:latin typeface="Montserrat"/>
                          <a:ea typeface="+mn-ea"/>
                          <a:cs typeface="+mn-cs"/>
                        </a:rPr>
                        <a:t>Rs</a:t>
                      </a:r>
                      <a:r>
                        <a:rPr lang="en-GB" sz="4000" kern="1200" dirty="0">
                          <a:solidFill>
                            <a:srgbClr val="FEB139"/>
                          </a:solidFill>
                          <a:latin typeface="Montserrat"/>
                          <a:ea typeface="+mn-ea"/>
                          <a:cs typeface="+mn-cs"/>
                        </a:rPr>
                        <a:t>. 2,000, if made in cash, shall not qualify for the deduction under section 80G of the Income Tax Act, 1961. </a:t>
                      </a:r>
                      <a:endParaRPr lang="en-IN" sz="4000" kern="1200" dirty="0">
                        <a:solidFill>
                          <a:srgbClr val="FEB139"/>
                        </a:solidFill>
                        <a:latin typeface="Montserrat"/>
                        <a:ea typeface="+mn-ea"/>
                        <a:cs typeface="+mn-cs"/>
                      </a:endParaRPr>
                    </a:p>
                  </a:txBody>
                  <a:tcPr>
                    <a:solidFill>
                      <a:schemeClr val="bg1"/>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65</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6750821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7" y="342900"/>
            <a:ext cx="16290197" cy="2215991"/>
          </a:xfrm>
          <a:prstGeom prst="rect">
            <a:avLst/>
          </a:prstGeom>
        </p:spPr>
        <p:txBody>
          <a:bodyPr wrap="square" lIns="0" tIns="0" rIns="0" bIns="0" rtlCol="0" anchor="t">
            <a:spAutoFit/>
          </a:bodyPr>
          <a:lstStyle/>
          <a:p>
            <a:pPr algn="just"/>
            <a:r>
              <a:rPr lang="en-GB" sz="4800" dirty="0">
                <a:solidFill>
                  <a:srgbClr val="FEB139"/>
                </a:solidFill>
                <a:latin typeface="Montserrat Extra-Bold"/>
              </a:rPr>
              <a:t>II. What will be the implication, if cash donation exceeding </a:t>
            </a:r>
            <a:r>
              <a:rPr lang="en-GB" sz="4800" dirty="0" err="1">
                <a:solidFill>
                  <a:srgbClr val="FEB139"/>
                </a:solidFill>
                <a:latin typeface="Montserrat Extra-Bold"/>
              </a:rPr>
              <a:t>Rs</a:t>
            </a:r>
            <a:r>
              <a:rPr lang="en-GB" sz="4800" dirty="0">
                <a:solidFill>
                  <a:srgbClr val="FEB139"/>
                </a:solidFill>
                <a:latin typeface="Montserrat Extra-Bold"/>
              </a:rPr>
              <a:t>. 2,00,000 is received in</a:t>
            </a:r>
            <a:br>
              <a:rPr lang="en-GB" sz="4800" dirty="0">
                <a:solidFill>
                  <a:srgbClr val="FEB139"/>
                </a:solidFill>
                <a:latin typeface="Montserrat Extra-Bold"/>
              </a:rPr>
            </a:br>
            <a:r>
              <a:rPr lang="en-GB" sz="4800" dirty="0">
                <a:solidFill>
                  <a:srgbClr val="FEB139"/>
                </a:solidFill>
                <a:latin typeface="Montserrat Extra-Bold"/>
              </a:rPr>
              <a:t>a single instance?</a:t>
            </a:r>
            <a:endParaRPr lang="en-US" sz="4800" dirty="0">
              <a:solidFill>
                <a:srgbClr val="FEB139"/>
              </a:solidFill>
              <a:latin typeface="Montserrat Extra-Bold"/>
            </a:endParaRP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graphicFrame>
        <p:nvGraphicFramePr>
          <p:cNvPr id="10" name="Table 9"/>
          <p:cNvGraphicFramePr>
            <a:graphicFrameLocks noGrp="1"/>
          </p:cNvGraphicFramePr>
          <p:nvPr>
            <p:extLst>
              <p:ext uri="{D42A27DB-BD31-4B8C-83A1-F6EECF244321}">
                <p14:modId xmlns:p14="http://schemas.microsoft.com/office/powerpoint/2010/main" val="3119838943"/>
              </p:ext>
            </p:extLst>
          </p:nvPr>
        </p:nvGraphicFramePr>
        <p:xfrm>
          <a:off x="660940" y="2970728"/>
          <a:ext cx="17169860" cy="5669280"/>
        </p:xfrm>
        <a:graphic>
          <a:graphicData uri="http://schemas.openxmlformats.org/drawingml/2006/table">
            <a:tbl>
              <a:tblPr firstRow="1" bandRow="1">
                <a:tableStyleId>{5C22544A-7EE6-4342-B048-85BDC9FD1C3A}</a:tableStyleId>
              </a:tblPr>
              <a:tblGrid>
                <a:gridCol w="8584930">
                  <a:extLst>
                    <a:ext uri="{9D8B030D-6E8A-4147-A177-3AD203B41FA5}">
                      <a16:colId xmlns:a16="http://schemas.microsoft.com/office/drawing/2014/main" val="20000"/>
                    </a:ext>
                  </a:extLst>
                </a:gridCol>
                <a:gridCol w="8584930">
                  <a:extLst>
                    <a:ext uri="{9D8B030D-6E8A-4147-A177-3AD203B41FA5}">
                      <a16:colId xmlns:a16="http://schemas.microsoft.com/office/drawing/2014/main" val="20001"/>
                    </a:ext>
                  </a:extLst>
                </a:gridCol>
              </a:tblGrid>
              <a:tr h="0">
                <a:tc>
                  <a:txBody>
                    <a:bodyPr/>
                    <a:lstStyle/>
                    <a:p>
                      <a:r>
                        <a:rPr lang="en-GB" sz="4000" b="1" kern="1200" dirty="0">
                          <a:solidFill>
                            <a:schemeClr val="bg1"/>
                          </a:solidFill>
                          <a:latin typeface="Montserrat"/>
                          <a:ea typeface="+mn-ea"/>
                          <a:cs typeface="+mn-cs"/>
                        </a:rPr>
                        <a:t>From the perspective of the </a:t>
                      </a:r>
                      <a:r>
                        <a:rPr lang="en-GB" sz="4000" b="1" kern="1200" dirty="0" err="1">
                          <a:solidFill>
                            <a:schemeClr val="bg1"/>
                          </a:solidFill>
                          <a:latin typeface="Montserrat"/>
                          <a:ea typeface="+mn-ea"/>
                          <a:cs typeface="+mn-cs"/>
                        </a:rPr>
                        <a:t>Donee</a:t>
                      </a:r>
                      <a:r>
                        <a:rPr lang="en-GB" sz="4000" b="1" kern="1200" dirty="0">
                          <a:solidFill>
                            <a:schemeClr val="bg1"/>
                          </a:solidFill>
                          <a:latin typeface="Montserrat"/>
                          <a:ea typeface="+mn-ea"/>
                          <a:cs typeface="+mn-cs"/>
                        </a:rPr>
                        <a:t>, i.e., the “Trust”</a:t>
                      </a:r>
                      <a:endParaRPr lang="en-IN" sz="4000" b="1" kern="1200" dirty="0">
                        <a:solidFill>
                          <a:schemeClr val="bg1"/>
                        </a:solidFill>
                        <a:latin typeface="Montserrat"/>
                        <a:ea typeface="+mn-ea"/>
                        <a:cs typeface="+mn-cs"/>
                      </a:endParaRPr>
                    </a:p>
                  </a:txBody>
                  <a:tcPr>
                    <a:solidFill>
                      <a:schemeClr val="tx1"/>
                    </a:solidFill>
                  </a:tcPr>
                </a:tc>
                <a:tc>
                  <a:txBody>
                    <a:bodyPr/>
                    <a:lstStyle/>
                    <a:p>
                      <a:r>
                        <a:rPr lang="en-GB" sz="4000" b="1" kern="1200" dirty="0">
                          <a:solidFill>
                            <a:schemeClr val="bg1"/>
                          </a:solidFill>
                          <a:latin typeface="Montserrat"/>
                          <a:ea typeface="+mn-ea"/>
                          <a:cs typeface="+mn-cs"/>
                        </a:rPr>
                        <a:t>From the perspective of the Donor</a:t>
                      </a:r>
                      <a:endParaRPr lang="en-IN" sz="4000" b="1" kern="1200" dirty="0">
                        <a:solidFill>
                          <a:schemeClr val="bg1"/>
                        </a:solidFill>
                        <a:latin typeface="Montserrat"/>
                        <a:ea typeface="+mn-ea"/>
                        <a:cs typeface="+mn-cs"/>
                      </a:endParaRPr>
                    </a:p>
                  </a:txBody>
                  <a:tcPr>
                    <a:solidFill>
                      <a:schemeClr val="tx1"/>
                    </a:solidFill>
                  </a:tcPr>
                </a:tc>
                <a:extLst>
                  <a:ext uri="{0D108BD9-81ED-4DB2-BD59-A6C34878D82A}">
                    <a16:rowId xmlns:a16="http://schemas.microsoft.com/office/drawing/2014/main" val="10000"/>
                  </a:ext>
                </a:extLst>
              </a:tr>
              <a:tr h="370840">
                <a:tc>
                  <a:txBody>
                    <a:bodyPr/>
                    <a:lstStyle/>
                    <a:p>
                      <a:pPr algn="just"/>
                      <a:r>
                        <a:rPr lang="en-GB" sz="2800" kern="1200" dirty="0">
                          <a:solidFill>
                            <a:srgbClr val="FEB139"/>
                          </a:solidFill>
                          <a:latin typeface="Montserrat"/>
                          <a:ea typeface="+mn-ea"/>
                          <a:cs typeface="+mn-cs"/>
                        </a:rPr>
                        <a:t>If the “Trust” issues a single receipt of </a:t>
                      </a:r>
                      <a:r>
                        <a:rPr lang="en-GB" sz="2800" kern="1200" dirty="0" err="1">
                          <a:solidFill>
                            <a:srgbClr val="FEB139"/>
                          </a:solidFill>
                          <a:latin typeface="Montserrat"/>
                          <a:ea typeface="+mn-ea"/>
                          <a:cs typeface="+mn-cs"/>
                        </a:rPr>
                        <a:t>Rs</a:t>
                      </a:r>
                      <a:r>
                        <a:rPr lang="en-GB" sz="2800" kern="1200" dirty="0">
                          <a:solidFill>
                            <a:srgbClr val="FEB139"/>
                          </a:solidFill>
                          <a:latin typeface="Montserrat"/>
                          <a:ea typeface="+mn-ea"/>
                          <a:cs typeface="+mn-cs"/>
                        </a:rPr>
                        <a:t>. 2,00,000 for a donation received in cash, the Income Tax Department may impose a penalty equivalent to the amount of the donation under section 271DA of the Income Tax Act, 1961 on the “Trust”.</a:t>
                      </a:r>
                      <a:endParaRPr lang="en-IN" sz="2800" kern="1200" dirty="0">
                        <a:solidFill>
                          <a:srgbClr val="FEB139"/>
                        </a:solidFill>
                        <a:latin typeface="Montserrat"/>
                        <a:ea typeface="+mn-ea"/>
                        <a:cs typeface="+mn-cs"/>
                      </a:endParaRPr>
                    </a:p>
                  </a:txBody>
                  <a:tcPr>
                    <a:solidFill>
                      <a:schemeClr val="bg1"/>
                    </a:solidFill>
                  </a:tcPr>
                </a:tc>
                <a:tc>
                  <a:txBody>
                    <a:bodyPr/>
                    <a:lstStyle/>
                    <a:p>
                      <a:pPr algn="just"/>
                      <a:r>
                        <a:rPr lang="en-GB" sz="2800" kern="1200" dirty="0">
                          <a:solidFill>
                            <a:srgbClr val="FEB139"/>
                          </a:solidFill>
                          <a:latin typeface="Montserrat"/>
                          <a:ea typeface="+mn-ea"/>
                          <a:cs typeface="+mn-cs"/>
                        </a:rPr>
                        <a:t>There will be no legal implication for the donor if they provide a cash donation in a single instance exceeding </a:t>
                      </a:r>
                      <a:r>
                        <a:rPr lang="en-GB" sz="2800" kern="1200" dirty="0" err="1">
                          <a:solidFill>
                            <a:srgbClr val="FEB139"/>
                          </a:solidFill>
                          <a:latin typeface="Montserrat"/>
                          <a:ea typeface="+mn-ea"/>
                          <a:cs typeface="+mn-cs"/>
                        </a:rPr>
                        <a:t>Rs</a:t>
                      </a:r>
                      <a:r>
                        <a:rPr lang="en-GB" sz="2800" kern="1200" dirty="0">
                          <a:solidFill>
                            <a:srgbClr val="FEB139"/>
                          </a:solidFill>
                          <a:latin typeface="Montserrat"/>
                          <a:ea typeface="+mn-ea"/>
                          <a:cs typeface="+mn-cs"/>
                        </a:rPr>
                        <a:t>. 2,00,000 to the "Trust." </a:t>
                      </a:r>
                    </a:p>
                    <a:p>
                      <a:pPr algn="just"/>
                      <a:r>
                        <a:rPr lang="en-GB" sz="2800" kern="1200" dirty="0">
                          <a:solidFill>
                            <a:srgbClr val="FEB139"/>
                          </a:solidFill>
                          <a:latin typeface="Montserrat"/>
                          <a:ea typeface="+mn-ea"/>
                          <a:cs typeface="+mn-cs"/>
                        </a:rPr>
                        <a:t>It is important to note that the Donor will not be eligible for deduction under section 80G of the Income Tax Act, 1961 for such cash donation, as it exceeds the limit of </a:t>
                      </a:r>
                      <a:r>
                        <a:rPr lang="en-GB" sz="2800" kern="1200" dirty="0" err="1">
                          <a:solidFill>
                            <a:srgbClr val="FEB139"/>
                          </a:solidFill>
                          <a:latin typeface="Montserrat"/>
                          <a:ea typeface="+mn-ea"/>
                          <a:cs typeface="+mn-cs"/>
                        </a:rPr>
                        <a:t>Rs</a:t>
                      </a:r>
                      <a:r>
                        <a:rPr lang="en-GB" sz="2800" kern="1200" dirty="0">
                          <a:solidFill>
                            <a:srgbClr val="FEB139"/>
                          </a:solidFill>
                          <a:latin typeface="Montserrat"/>
                          <a:ea typeface="+mn-ea"/>
                          <a:cs typeface="+mn-cs"/>
                        </a:rPr>
                        <a:t>. 2,000.</a:t>
                      </a:r>
                    </a:p>
                    <a:p>
                      <a:pPr algn="just"/>
                      <a:r>
                        <a:rPr lang="en-GB" sz="2800" kern="1200" dirty="0">
                          <a:solidFill>
                            <a:srgbClr val="FEB139"/>
                          </a:solidFill>
                          <a:latin typeface="Montserrat"/>
                          <a:ea typeface="+mn-ea"/>
                          <a:cs typeface="+mn-cs"/>
                        </a:rPr>
                        <a:t>Cash donation from the donor to the “Trust” has to be from legitimate and explainable sources.</a:t>
                      </a:r>
                    </a:p>
                  </a:txBody>
                  <a:tcPr>
                    <a:solidFill>
                      <a:schemeClr val="bg1"/>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66</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016490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27247" y="708363"/>
            <a:ext cx="16290197" cy="1780680"/>
          </a:xfrm>
          <a:prstGeom prst="rect">
            <a:avLst/>
          </a:prstGeom>
        </p:spPr>
        <p:txBody>
          <a:bodyPr wrap="square" lIns="0" tIns="0" rIns="0" bIns="0" rtlCol="0" anchor="t">
            <a:spAutoFit/>
          </a:bodyPr>
          <a:lstStyle/>
          <a:p>
            <a:pPr algn="just">
              <a:lnSpc>
                <a:spcPts val="4620"/>
              </a:lnSpc>
            </a:pPr>
            <a:r>
              <a:rPr lang="en-GB" sz="5000" dirty="0">
                <a:solidFill>
                  <a:srgbClr val="FEB139"/>
                </a:solidFill>
                <a:latin typeface="Montserrat Extra-Bold"/>
              </a:rPr>
              <a:t>III. What will be the implication, in case, cash donation received in case of Religious Trust in </a:t>
            </a:r>
            <a:r>
              <a:rPr lang="en-GB" sz="5000" dirty="0" err="1">
                <a:solidFill>
                  <a:srgbClr val="FEB139"/>
                </a:solidFill>
                <a:latin typeface="Montserrat Extra-Bold"/>
              </a:rPr>
              <a:t>Gullak</a:t>
            </a:r>
            <a:r>
              <a:rPr lang="en-GB" sz="5000" dirty="0">
                <a:solidFill>
                  <a:srgbClr val="FEB139"/>
                </a:solidFill>
                <a:latin typeface="Montserrat Extra-Bold"/>
              </a:rPr>
              <a:t> / DAAN PETI / Donation Box?</a:t>
            </a:r>
            <a:endParaRPr lang="en-US" sz="5000" dirty="0">
              <a:solidFill>
                <a:srgbClr val="FEB139"/>
              </a:solidFill>
              <a:latin typeface="Montserrat Extra-Bold"/>
            </a:endParaRPr>
          </a:p>
        </p:txBody>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graphicFrame>
        <p:nvGraphicFramePr>
          <p:cNvPr id="10" name="Table 9"/>
          <p:cNvGraphicFramePr>
            <a:graphicFrameLocks noGrp="1"/>
          </p:cNvGraphicFramePr>
          <p:nvPr>
            <p:extLst>
              <p:ext uri="{D42A27DB-BD31-4B8C-83A1-F6EECF244321}">
                <p14:modId xmlns:p14="http://schemas.microsoft.com/office/powerpoint/2010/main" val="584206"/>
              </p:ext>
            </p:extLst>
          </p:nvPr>
        </p:nvGraphicFramePr>
        <p:xfrm>
          <a:off x="660940" y="2970728"/>
          <a:ext cx="17169860" cy="6522720"/>
        </p:xfrm>
        <a:graphic>
          <a:graphicData uri="http://schemas.openxmlformats.org/drawingml/2006/table">
            <a:tbl>
              <a:tblPr firstRow="1" bandRow="1">
                <a:tableStyleId>{5C22544A-7EE6-4342-B048-85BDC9FD1C3A}</a:tableStyleId>
              </a:tblPr>
              <a:tblGrid>
                <a:gridCol w="8584930">
                  <a:extLst>
                    <a:ext uri="{9D8B030D-6E8A-4147-A177-3AD203B41FA5}">
                      <a16:colId xmlns:a16="http://schemas.microsoft.com/office/drawing/2014/main" val="20000"/>
                    </a:ext>
                  </a:extLst>
                </a:gridCol>
                <a:gridCol w="8584930">
                  <a:extLst>
                    <a:ext uri="{9D8B030D-6E8A-4147-A177-3AD203B41FA5}">
                      <a16:colId xmlns:a16="http://schemas.microsoft.com/office/drawing/2014/main" val="20001"/>
                    </a:ext>
                  </a:extLst>
                </a:gridCol>
              </a:tblGrid>
              <a:tr h="0">
                <a:tc>
                  <a:txBody>
                    <a:bodyPr/>
                    <a:lstStyle/>
                    <a:p>
                      <a:r>
                        <a:rPr lang="en-GB" sz="4000" b="1" kern="1200" dirty="0">
                          <a:solidFill>
                            <a:schemeClr val="bg1"/>
                          </a:solidFill>
                          <a:latin typeface="Montserrat"/>
                          <a:ea typeface="+mn-ea"/>
                          <a:cs typeface="+mn-cs"/>
                        </a:rPr>
                        <a:t>From the perspective of the </a:t>
                      </a:r>
                      <a:r>
                        <a:rPr lang="en-GB" sz="4000" b="1" kern="1200" dirty="0" err="1">
                          <a:solidFill>
                            <a:schemeClr val="bg1"/>
                          </a:solidFill>
                          <a:latin typeface="Montserrat"/>
                          <a:ea typeface="+mn-ea"/>
                          <a:cs typeface="+mn-cs"/>
                        </a:rPr>
                        <a:t>Donee</a:t>
                      </a:r>
                      <a:r>
                        <a:rPr lang="en-GB" sz="4000" b="1" kern="1200" dirty="0">
                          <a:solidFill>
                            <a:schemeClr val="bg1"/>
                          </a:solidFill>
                          <a:latin typeface="Montserrat"/>
                          <a:ea typeface="+mn-ea"/>
                          <a:cs typeface="+mn-cs"/>
                        </a:rPr>
                        <a:t>, i.e., the “Trust”</a:t>
                      </a:r>
                      <a:endParaRPr lang="en-IN" sz="4000" b="1" kern="1200" dirty="0">
                        <a:solidFill>
                          <a:schemeClr val="bg1"/>
                        </a:solidFill>
                        <a:latin typeface="Montserrat"/>
                        <a:ea typeface="+mn-ea"/>
                        <a:cs typeface="+mn-cs"/>
                      </a:endParaRPr>
                    </a:p>
                  </a:txBody>
                  <a:tcPr>
                    <a:solidFill>
                      <a:schemeClr val="tx1"/>
                    </a:solidFill>
                  </a:tcPr>
                </a:tc>
                <a:tc>
                  <a:txBody>
                    <a:bodyPr/>
                    <a:lstStyle/>
                    <a:p>
                      <a:r>
                        <a:rPr lang="en-GB" sz="4000" b="1" kern="1200" dirty="0">
                          <a:solidFill>
                            <a:schemeClr val="bg1"/>
                          </a:solidFill>
                          <a:latin typeface="Montserrat"/>
                          <a:ea typeface="+mn-ea"/>
                          <a:cs typeface="+mn-cs"/>
                        </a:rPr>
                        <a:t>From the perspective of the Donor</a:t>
                      </a:r>
                      <a:endParaRPr lang="en-IN" sz="4000" b="1" kern="1200" dirty="0">
                        <a:solidFill>
                          <a:schemeClr val="bg1"/>
                        </a:solidFill>
                        <a:latin typeface="Montserrat"/>
                        <a:ea typeface="+mn-ea"/>
                        <a:cs typeface="+mn-cs"/>
                      </a:endParaRPr>
                    </a:p>
                  </a:txBody>
                  <a:tcPr>
                    <a:solidFill>
                      <a:schemeClr val="tx1"/>
                    </a:solidFill>
                  </a:tcPr>
                </a:tc>
                <a:extLst>
                  <a:ext uri="{0D108BD9-81ED-4DB2-BD59-A6C34878D82A}">
                    <a16:rowId xmlns:a16="http://schemas.microsoft.com/office/drawing/2014/main" val="10000"/>
                  </a:ext>
                </a:extLst>
              </a:tr>
              <a:tr h="370840">
                <a:tc>
                  <a:txBody>
                    <a:bodyPr/>
                    <a:lstStyle/>
                    <a:p>
                      <a:pPr algn="just"/>
                      <a:r>
                        <a:rPr lang="en-GB" sz="2800" kern="1200" dirty="0">
                          <a:solidFill>
                            <a:srgbClr val="FEB139"/>
                          </a:solidFill>
                          <a:latin typeface="Montserrat"/>
                          <a:ea typeface="+mn-ea"/>
                          <a:cs typeface="+mn-cs"/>
                        </a:rPr>
                        <a:t>Religious Trusts are eligible to receive</a:t>
                      </a:r>
                    </a:p>
                    <a:p>
                      <a:pPr algn="just"/>
                      <a:r>
                        <a:rPr lang="en-GB" sz="2800" kern="1200" dirty="0">
                          <a:solidFill>
                            <a:srgbClr val="FEB139"/>
                          </a:solidFill>
                          <a:latin typeface="Montserrat"/>
                          <a:ea typeface="+mn-ea"/>
                          <a:cs typeface="+mn-cs"/>
                        </a:rPr>
                        <a:t>cash donations in </a:t>
                      </a:r>
                      <a:r>
                        <a:rPr lang="en-GB" sz="2800" kern="1200" dirty="0" err="1">
                          <a:solidFill>
                            <a:srgbClr val="FEB139"/>
                          </a:solidFill>
                          <a:latin typeface="Montserrat"/>
                          <a:ea typeface="+mn-ea"/>
                          <a:cs typeface="+mn-cs"/>
                        </a:rPr>
                        <a:t>Gullak</a:t>
                      </a:r>
                      <a:r>
                        <a:rPr lang="en-GB" sz="2800" kern="1200" dirty="0">
                          <a:solidFill>
                            <a:srgbClr val="FEB139"/>
                          </a:solidFill>
                          <a:latin typeface="Montserrat"/>
                          <a:ea typeface="+mn-ea"/>
                          <a:cs typeface="+mn-cs"/>
                        </a:rPr>
                        <a:t>/ DAAN PETI/</a:t>
                      </a:r>
                    </a:p>
                    <a:p>
                      <a:pPr algn="just"/>
                      <a:r>
                        <a:rPr lang="en-GB" sz="2800" kern="1200" dirty="0">
                          <a:solidFill>
                            <a:srgbClr val="FEB139"/>
                          </a:solidFill>
                          <a:latin typeface="Montserrat"/>
                          <a:ea typeface="+mn-ea"/>
                          <a:cs typeface="+mn-cs"/>
                        </a:rPr>
                        <a:t>Donation Box maintained by the “Trust”,</a:t>
                      </a:r>
                    </a:p>
                    <a:p>
                      <a:pPr algn="just"/>
                      <a:r>
                        <a:rPr lang="en-GB" sz="2800" kern="1200" dirty="0">
                          <a:solidFill>
                            <a:srgbClr val="FEB139"/>
                          </a:solidFill>
                          <a:latin typeface="Montserrat"/>
                          <a:ea typeface="+mn-ea"/>
                          <a:cs typeface="+mn-cs"/>
                        </a:rPr>
                        <a:t>from the public at large for various</a:t>
                      </a:r>
                    </a:p>
                    <a:p>
                      <a:pPr algn="just"/>
                      <a:r>
                        <a:rPr lang="en-GB" sz="2800" kern="1200" dirty="0">
                          <a:solidFill>
                            <a:srgbClr val="FEB139"/>
                          </a:solidFill>
                          <a:latin typeface="Montserrat"/>
                          <a:ea typeface="+mn-ea"/>
                          <a:cs typeface="+mn-cs"/>
                        </a:rPr>
                        <a:t>religious activities.</a:t>
                      </a:r>
                    </a:p>
                    <a:p>
                      <a:pPr algn="just"/>
                      <a:endParaRPr lang="en-GB" sz="2800" kern="1200" dirty="0">
                        <a:solidFill>
                          <a:srgbClr val="FEB139"/>
                        </a:solidFill>
                        <a:latin typeface="Montserrat"/>
                        <a:ea typeface="+mn-ea"/>
                        <a:cs typeface="+mn-cs"/>
                      </a:endParaRPr>
                    </a:p>
                    <a:p>
                      <a:pPr algn="just"/>
                      <a:r>
                        <a:rPr lang="en-GB" sz="2800" kern="1200" dirty="0">
                          <a:solidFill>
                            <a:srgbClr val="FEB139"/>
                          </a:solidFill>
                          <a:latin typeface="Montserrat"/>
                          <a:ea typeface="+mn-ea"/>
                          <a:cs typeface="+mn-cs"/>
                        </a:rPr>
                        <a:t>There are no adverse implications under</a:t>
                      </a:r>
                    </a:p>
                    <a:p>
                      <a:pPr algn="just"/>
                      <a:r>
                        <a:rPr lang="en-GB" sz="2800" kern="1200" dirty="0">
                          <a:solidFill>
                            <a:srgbClr val="FEB139"/>
                          </a:solidFill>
                          <a:latin typeface="Montserrat"/>
                          <a:ea typeface="+mn-ea"/>
                          <a:cs typeface="+mn-cs"/>
                        </a:rPr>
                        <a:t>the provisions of the Income Tax Act,</a:t>
                      </a:r>
                    </a:p>
                    <a:p>
                      <a:pPr algn="just"/>
                      <a:r>
                        <a:rPr lang="en-GB" sz="2800" kern="1200" dirty="0">
                          <a:solidFill>
                            <a:srgbClr val="FEB139"/>
                          </a:solidFill>
                          <a:latin typeface="Montserrat"/>
                          <a:ea typeface="+mn-ea"/>
                          <a:cs typeface="+mn-cs"/>
                        </a:rPr>
                        <a:t>1961, if the donation is solely intended</a:t>
                      </a:r>
                    </a:p>
                    <a:p>
                      <a:pPr algn="just"/>
                      <a:r>
                        <a:rPr lang="en-GB" sz="2800" kern="1200" dirty="0">
                          <a:solidFill>
                            <a:srgbClr val="FEB139"/>
                          </a:solidFill>
                          <a:latin typeface="Montserrat"/>
                          <a:ea typeface="+mn-ea"/>
                          <a:cs typeface="+mn-cs"/>
                        </a:rPr>
                        <a:t>for religious activities.</a:t>
                      </a:r>
                    </a:p>
                    <a:p>
                      <a:pPr algn="just"/>
                      <a:endParaRPr lang="en-GB" sz="2800" kern="1200" dirty="0">
                        <a:solidFill>
                          <a:srgbClr val="FEB139"/>
                        </a:solidFill>
                        <a:latin typeface="Montserrat"/>
                        <a:ea typeface="+mn-ea"/>
                        <a:cs typeface="+mn-cs"/>
                      </a:endParaRPr>
                    </a:p>
                    <a:p>
                      <a:pPr algn="just"/>
                      <a:r>
                        <a:rPr lang="en-GB" sz="2800" b="1" kern="1200" dirty="0">
                          <a:solidFill>
                            <a:srgbClr val="FEB139"/>
                          </a:solidFill>
                          <a:latin typeface="Montserrat"/>
                          <a:ea typeface="+mn-ea"/>
                          <a:cs typeface="+mn-cs"/>
                        </a:rPr>
                        <a:t>However, Charitable Trust may face 115BBC.</a:t>
                      </a:r>
                    </a:p>
                  </a:txBody>
                  <a:tcPr>
                    <a:solidFill>
                      <a:schemeClr val="bg1"/>
                    </a:solidFill>
                  </a:tcPr>
                </a:tc>
                <a:tc>
                  <a:txBody>
                    <a:bodyPr/>
                    <a:lstStyle/>
                    <a:p>
                      <a:pPr algn="just"/>
                      <a:r>
                        <a:rPr lang="en-GB" sz="2800" kern="1200" dirty="0">
                          <a:solidFill>
                            <a:srgbClr val="FEB139"/>
                          </a:solidFill>
                          <a:latin typeface="Montserrat"/>
                          <a:ea typeface="+mn-ea"/>
                          <a:cs typeface="+mn-cs"/>
                        </a:rPr>
                        <a:t>Cash donation by donor in </a:t>
                      </a:r>
                      <a:r>
                        <a:rPr lang="en-GB" sz="2800" kern="1200" dirty="0" err="1">
                          <a:solidFill>
                            <a:srgbClr val="FEB139"/>
                          </a:solidFill>
                          <a:latin typeface="Montserrat"/>
                          <a:ea typeface="+mn-ea"/>
                          <a:cs typeface="+mn-cs"/>
                        </a:rPr>
                        <a:t>Gullak</a:t>
                      </a:r>
                      <a:r>
                        <a:rPr lang="en-GB" sz="2800" kern="1200" dirty="0">
                          <a:solidFill>
                            <a:srgbClr val="FEB139"/>
                          </a:solidFill>
                          <a:latin typeface="Montserrat"/>
                          <a:ea typeface="+mn-ea"/>
                          <a:cs typeface="+mn-cs"/>
                        </a:rPr>
                        <a:t>/ DAAN PETI/ Donation Box has no adverse implication as per the provisions of the Income Tax Act, 1961. </a:t>
                      </a:r>
                    </a:p>
                    <a:p>
                      <a:pPr algn="just"/>
                      <a:endParaRPr lang="en-GB" sz="2800" kern="1200" dirty="0">
                        <a:solidFill>
                          <a:srgbClr val="FEB139"/>
                        </a:solidFill>
                        <a:latin typeface="Montserrat"/>
                        <a:ea typeface="+mn-ea"/>
                        <a:cs typeface="+mn-cs"/>
                      </a:endParaRPr>
                    </a:p>
                    <a:p>
                      <a:pPr algn="just"/>
                      <a:r>
                        <a:rPr lang="en-GB" sz="2800" kern="1200" dirty="0">
                          <a:solidFill>
                            <a:srgbClr val="FEB139"/>
                          </a:solidFill>
                          <a:latin typeface="Montserrat"/>
                          <a:ea typeface="+mn-ea"/>
                          <a:cs typeface="+mn-cs"/>
                        </a:rPr>
                        <a:t>Donor will not be eligible for deduction under section 80G of the Income Tax Act, 1961 for such donation. </a:t>
                      </a:r>
                    </a:p>
                  </a:txBody>
                  <a:tcPr>
                    <a:solidFill>
                      <a:schemeClr val="bg1"/>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67</a:t>
            </a:fld>
            <a:endParaRPr lang="en-US"/>
          </a:p>
        </p:txBody>
      </p:sp>
      <p:sp>
        <p:nvSpPr>
          <p:cNvPr id="11"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5626388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2095500"/>
            <a:ext cx="15392400" cy="5909310"/>
          </a:xfrm>
          <a:prstGeom prst="rect">
            <a:avLst/>
          </a:prstGeom>
        </p:spPr>
        <p:txBody>
          <a:bodyPr wrap="square" lIns="0" tIns="0" rIns="0" bIns="0" rtlCol="0" anchor="t">
            <a:spAutoFit/>
          </a:bodyPr>
          <a:lstStyle/>
          <a:p>
            <a:pPr algn="ctr"/>
            <a:r>
              <a:rPr lang="en-GB" sz="9600" dirty="0">
                <a:solidFill>
                  <a:srgbClr val="FEB139"/>
                </a:solidFill>
                <a:latin typeface="Montserrat Extra-Bold"/>
              </a:rPr>
              <a:t>Intimation for keeping Books of Accounts other than registered office</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68</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891669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7" name="Rectangle 16"/>
          <p:cNvSpPr/>
          <p:nvPr/>
        </p:nvSpPr>
        <p:spPr>
          <a:xfrm>
            <a:off x="1002293" y="1866900"/>
            <a:ext cx="7471605" cy="6629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61913" indent="26988" algn="just"/>
            <a:r>
              <a:rPr lang="en-US" sz="2800" b="1" dirty="0">
                <a:latin typeface="Montserrat" panose="020B0604020202020204" charset="0"/>
              </a:rPr>
              <a:t>Can BOA be kept at an Additional Place of Business? </a:t>
            </a:r>
            <a:r>
              <a:rPr lang="en-US" sz="2800" dirty="0">
                <a:latin typeface="Montserrat" panose="020B0604020202020204" charset="0"/>
              </a:rPr>
              <a:t>Yes, by passing a resolution and communicating it to </a:t>
            </a:r>
            <a:r>
              <a:rPr lang="en-US" sz="2800" b="1" dirty="0">
                <a:latin typeface="Montserrat" panose="020B0604020202020204" charset="0"/>
              </a:rPr>
              <a:t>Jurisdictional AO within 7 days by person authorized to file ITR.</a:t>
            </a:r>
          </a:p>
          <a:p>
            <a:pPr algn="just">
              <a:buNone/>
            </a:pPr>
            <a:endParaRPr lang="en-US" sz="2000" dirty="0">
              <a:highlight>
                <a:srgbClr val="FFFF00"/>
              </a:highlight>
              <a:latin typeface="Montserrat" panose="020B0604020202020204" charset="0"/>
            </a:endParaRPr>
          </a:p>
        </p:txBody>
      </p:sp>
      <p:pic>
        <p:nvPicPr>
          <p:cNvPr id="18" name="Picture 4" descr="Books of Accounts &amp; Records Under GST">
            <a:extLst>
              <a:ext uri="{FF2B5EF4-FFF2-40B4-BE49-F238E27FC236}">
                <a16:creationId xmlns:a16="http://schemas.microsoft.com/office/drawing/2014/main" id="{243AAC12-7DDB-CDF7-77DE-E4D1151600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15400" y="1866901"/>
            <a:ext cx="7467600" cy="66294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69</a:t>
            </a:fld>
            <a:endParaRPr lang="en-US" dirty="0"/>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87321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9367" y="-219242"/>
            <a:ext cx="18522494" cy="1988345"/>
          </a:xfrm>
        </p:spPr>
        <p:txBody>
          <a:bodyPr>
            <a:noAutofit/>
          </a:bodyPr>
          <a:lstStyle/>
          <a:p>
            <a:pPr algn="ctr"/>
            <a:r>
              <a:rPr lang="en-US" sz="5200" b="1" dirty="0">
                <a:solidFill>
                  <a:schemeClr val="bg1"/>
                </a:solidFill>
              </a:rPr>
              <a:t>Reporting of Books of Accounts in Audit Report:</a:t>
            </a:r>
            <a:br>
              <a:rPr lang="en-US" sz="5200" b="1" dirty="0">
                <a:solidFill>
                  <a:schemeClr val="bg1"/>
                </a:solidFill>
              </a:rPr>
            </a:br>
            <a:r>
              <a:rPr lang="en-US" sz="5200" b="1" dirty="0">
                <a:solidFill>
                  <a:schemeClr val="bg1"/>
                </a:solidFill>
              </a:rPr>
              <a:t>(a) Form 10B </a:t>
            </a:r>
            <a:endParaRPr lang="en-IN" sz="5200" b="1" dirty="0">
              <a:solidFill>
                <a:schemeClr val="bg1"/>
              </a:solidFill>
            </a:endParaRPr>
          </a:p>
        </p:txBody>
      </p:sp>
      <p:sp>
        <p:nvSpPr>
          <p:cNvPr id="6" name="Content Placeholder 4"/>
          <p:cNvSpPr>
            <a:spLocks noGrp="1"/>
          </p:cNvSpPr>
          <p:nvPr>
            <p:ph idx="1"/>
          </p:nvPr>
        </p:nvSpPr>
        <p:spPr>
          <a:xfrm>
            <a:off x="1257300" y="2738438"/>
            <a:ext cx="15773400" cy="6527007"/>
          </a:xfrm>
        </p:spPr>
        <p:txBody>
          <a:bodyPr/>
          <a:lstStyle/>
          <a:p>
            <a:endParaRPr lang="en-IN" dirty="0">
              <a:solidFill>
                <a:schemeClr val="bg1"/>
              </a:solidFill>
            </a:endParaRPr>
          </a:p>
        </p:txBody>
      </p:sp>
      <p:pic>
        <p:nvPicPr>
          <p:cNvPr id="7" name="Picture 6"/>
          <p:cNvPicPr>
            <a:picLocks noChangeAspect="1"/>
          </p:cNvPicPr>
          <p:nvPr/>
        </p:nvPicPr>
        <p:blipFill>
          <a:blip r:embed="rId2"/>
          <a:stretch>
            <a:fillRect/>
          </a:stretch>
        </p:blipFill>
        <p:spPr>
          <a:xfrm>
            <a:off x="1257300" y="2234004"/>
            <a:ext cx="15836106" cy="7008423"/>
          </a:xfrm>
          <a:prstGeom prst="rect">
            <a:avLst/>
          </a:prstGeom>
        </p:spPr>
      </p:pic>
      <p:sp>
        <p:nvSpPr>
          <p:cNvPr id="2" name="Slide Number Placeholder 1"/>
          <p:cNvSpPr>
            <a:spLocks noGrp="1"/>
          </p:cNvSpPr>
          <p:nvPr>
            <p:ph type="sldNum" sz="quarter" idx="12"/>
          </p:nvPr>
        </p:nvSpPr>
        <p:spPr>
          <a:xfrm>
            <a:off x="7848600" y="9715500"/>
            <a:ext cx="2133600" cy="365125"/>
          </a:xfrm>
        </p:spPr>
        <p:txBody>
          <a:bodyPr/>
          <a:lstStyle/>
          <a:p>
            <a:fld id="{2F3D5E07-6146-4A2F-A528-C3751F145968}" type="slidenum">
              <a:rPr lang="en-US" sz="2400">
                <a:latin typeface="Montserrat Bold" panose="020B0604020202020204" charset="0"/>
              </a:rPr>
              <a:pPr/>
              <a:t>70</a:t>
            </a:fld>
            <a:endParaRPr lang="en-US" sz="2400" dirty="0">
              <a:latin typeface="Montserrat Bold" panose="020B0604020202020204" charset="0"/>
            </a:endParaRPr>
          </a:p>
        </p:txBody>
      </p:sp>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89499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259881" y="678221"/>
            <a:ext cx="15773400" cy="1988345"/>
          </a:xfrm>
        </p:spPr>
        <p:txBody>
          <a:bodyPr>
            <a:normAutofit/>
          </a:bodyPr>
          <a:lstStyle/>
          <a:p>
            <a:pPr algn="ctr"/>
            <a:r>
              <a:rPr lang="en-US" sz="5500" b="1" dirty="0">
                <a:solidFill>
                  <a:schemeClr val="bg1"/>
                </a:solidFill>
              </a:rPr>
              <a:t>(b) Form 10BB</a:t>
            </a:r>
            <a:r>
              <a:rPr lang="en-US" sz="5500" dirty="0">
                <a:solidFill>
                  <a:schemeClr val="bg1"/>
                </a:solidFill>
              </a:rPr>
              <a:t> </a:t>
            </a:r>
            <a:endParaRPr lang="en-IN" sz="5500" dirty="0">
              <a:solidFill>
                <a:schemeClr val="bg1"/>
              </a:solidFill>
            </a:endParaRPr>
          </a:p>
        </p:txBody>
      </p:sp>
      <p:pic>
        <p:nvPicPr>
          <p:cNvPr id="6" name="Content Placeholder 3"/>
          <p:cNvPicPr>
            <a:picLocks noGrp="1" noChangeAspect="1"/>
          </p:cNvPicPr>
          <p:nvPr>
            <p:ph idx="1"/>
          </p:nvPr>
        </p:nvPicPr>
        <p:blipFill>
          <a:blip r:embed="rId2"/>
          <a:stretch>
            <a:fillRect/>
          </a:stretch>
        </p:blipFill>
        <p:spPr>
          <a:xfrm>
            <a:off x="1177636" y="2892776"/>
            <a:ext cx="15945485" cy="5486400"/>
          </a:xfrm>
          <a:prstGeom prst="rect">
            <a:avLst/>
          </a:prstGeom>
        </p:spPr>
      </p:pic>
      <p:cxnSp>
        <p:nvCxnSpPr>
          <p:cNvPr id="7" name="Straight Connector 6"/>
          <p:cNvCxnSpPr/>
          <p:nvPr/>
        </p:nvCxnSpPr>
        <p:spPr>
          <a:xfrm flipV="1">
            <a:off x="943898" y="8334929"/>
            <a:ext cx="17344103" cy="4424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22672" y="8334929"/>
            <a:ext cx="17078631" cy="22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14401" y="8312804"/>
            <a:ext cx="171081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943898" y="8334928"/>
            <a:ext cx="17078631" cy="22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7848600" y="9715500"/>
            <a:ext cx="2133600" cy="365125"/>
          </a:xfrm>
        </p:spPr>
        <p:txBody>
          <a:bodyPr/>
          <a:lstStyle/>
          <a:p>
            <a:fld id="{2F3D5E07-6146-4A2F-A528-C3751F145968}" type="slidenum">
              <a:rPr lang="en-US" sz="2400">
                <a:latin typeface="Montserrat Bold" panose="020B0604020202020204" charset="0"/>
              </a:rPr>
              <a:pPr/>
              <a:t>71</a:t>
            </a:fld>
            <a:endParaRPr lang="en-US" sz="2400" dirty="0">
              <a:latin typeface="Montserrat Bold" panose="020B0604020202020204" charset="0"/>
            </a:endParaRPr>
          </a:p>
        </p:txBody>
      </p:sp>
      <p:sp>
        <p:nvSpPr>
          <p:cNvPr id="11"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3"/>
          <p:cNvSpPr txBox="1"/>
          <p:nvPr/>
        </p:nvSpPr>
        <p:spPr>
          <a:xfrm>
            <a:off x="660940" y="9599557"/>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43892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225044" y="1562100"/>
            <a:ext cx="15392400" cy="8125301"/>
          </a:xfrm>
          <a:prstGeom prst="rect">
            <a:avLst/>
          </a:prstGeom>
        </p:spPr>
        <p:txBody>
          <a:bodyPr wrap="square" lIns="0" tIns="0" rIns="0" bIns="0" rtlCol="0" anchor="t">
            <a:spAutoFit/>
          </a:bodyPr>
          <a:lstStyle/>
          <a:p>
            <a:pPr algn="ctr"/>
            <a:r>
              <a:rPr lang="en-GB" sz="6600" dirty="0">
                <a:solidFill>
                  <a:srgbClr val="FEB139"/>
                </a:solidFill>
                <a:latin typeface="Montserrat Extra-Bold"/>
              </a:rPr>
              <a:t>Circular No. 17/2023 dated 9 October 2023 issued by the CBDT </a:t>
            </a:r>
          </a:p>
          <a:p>
            <a:pPr algn="ctr"/>
            <a:endParaRPr lang="en-GB" sz="6600" dirty="0">
              <a:solidFill>
                <a:srgbClr val="FEB139"/>
              </a:solidFill>
              <a:latin typeface="Montserrat Extra-Bold"/>
            </a:endParaRPr>
          </a:p>
          <a:p>
            <a:pPr algn="ctr"/>
            <a:r>
              <a:rPr lang="en-GB" sz="6600" i="1" u="sng" dirty="0">
                <a:solidFill>
                  <a:srgbClr val="FEB139"/>
                </a:solidFill>
                <a:latin typeface="Montserrat Extra-Bold"/>
              </a:rPr>
              <a:t>Reporting Details About Significant Donors</a:t>
            </a:r>
          </a:p>
          <a:p>
            <a:pPr algn="ctr"/>
            <a:endParaRPr lang="en-GB" sz="6600" dirty="0">
              <a:solidFill>
                <a:srgbClr val="FEB139"/>
              </a:solidFill>
              <a:latin typeface="Montserrat Extra-Bold"/>
            </a:endParaRPr>
          </a:p>
          <a:p>
            <a:pPr algn="ctr"/>
            <a:r>
              <a:rPr lang="en-GB" sz="6600" i="1" dirty="0">
                <a:solidFill>
                  <a:schemeClr val="bg1"/>
                </a:solidFill>
                <a:latin typeface="Montserrat Extra-Bold"/>
              </a:rPr>
              <a:t>To be considered as a relaxation or not???</a:t>
            </a:r>
            <a:endParaRPr lang="en-US" sz="6600" i="1" dirty="0">
              <a:solidFill>
                <a:schemeClr val="bg1"/>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72</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357048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28738"/>
            <a:ext cx="15697200" cy="1143000"/>
          </a:xfrm>
        </p:spPr>
        <p:txBody>
          <a:bodyPr>
            <a:noAutofit/>
          </a:bodyPr>
          <a:lstStyle/>
          <a:p>
            <a:pPr algn="just"/>
            <a:r>
              <a:rPr lang="en-GB" dirty="0">
                <a:solidFill>
                  <a:srgbClr val="FEB139"/>
                </a:solidFill>
                <a:latin typeface="Montserrat Extra-Bold"/>
                <a:ea typeface="+mn-ea"/>
                <a:cs typeface="+mn-cs"/>
              </a:rPr>
              <a:t>CBDT provides certain relaxations to charitable institutions for reporting details about Significant Donors and their relatives/concerns in audit report </a:t>
            </a:r>
            <a:br>
              <a:rPr lang="en-GB" dirty="0">
                <a:solidFill>
                  <a:srgbClr val="FEB139"/>
                </a:solidFill>
                <a:latin typeface="Montserrat Extra-Bold"/>
                <a:ea typeface="+mn-ea"/>
                <a:cs typeface="+mn-cs"/>
              </a:rPr>
            </a:br>
            <a:endParaRPr lang="en-IN" dirty="0">
              <a:solidFill>
                <a:srgbClr val="FEB139"/>
              </a:solidFill>
              <a:latin typeface="Montserrat Extra-Bold"/>
              <a:ea typeface="+mn-ea"/>
              <a:cs typeface="+mn-cs"/>
            </a:endParaRPr>
          </a:p>
        </p:txBody>
      </p:sp>
      <p:sp>
        <p:nvSpPr>
          <p:cNvPr id="3" name="Content Placeholder 2"/>
          <p:cNvSpPr>
            <a:spLocks noGrp="1"/>
          </p:cNvSpPr>
          <p:nvPr>
            <p:ph idx="1"/>
          </p:nvPr>
        </p:nvSpPr>
        <p:spPr>
          <a:xfrm>
            <a:off x="457200" y="2182019"/>
            <a:ext cx="15697200" cy="6515100"/>
          </a:xfrm>
        </p:spPr>
        <p:txBody>
          <a:bodyPr>
            <a:normAutofit/>
          </a:bodyPr>
          <a:lstStyle/>
          <a:p>
            <a:pPr algn="just"/>
            <a:endParaRPr lang="en-IN" sz="3600" dirty="0">
              <a:solidFill>
                <a:schemeClr val="bg1"/>
              </a:solidFill>
            </a:endParaRPr>
          </a:p>
          <a:p>
            <a:pPr marL="0" indent="0" algn="just">
              <a:buNone/>
            </a:pPr>
            <a:r>
              <a:rPr lang="en-GB" sz="3600" dirty="0">
                <a:solidFill>
                  <a:schemeClr val="bg1"/>
                </a:solidFill>
              </a:rPr>
              <a:t>Wherein the CBDT provides relaxation to charitable institutions in providing details of Significant Donors and its relatives/concern in audit report for tax year 2022-23. The CBDT provides that for the purposes of reporting in audit report, any person who has given donation of more than Rs.50,000 during the tax year may be considered as Significant Donor and past years donation may not be reckoned for the purposes of such reporting. Also, details of relatives/Concerns of such Significant Donor may be reported ‘if available’. </a:t>
            </a:r>
            <a:endParaRPr lang="en-IN" sz="3600" dirty="0">
              <a:solidFill>
                <a:schemeClr val="bg1"/>
              </a:solidFill>
            </a:endParaRPr>
          </a:p>
        </p:txBody>
      </p:sp>
      <p:sp>
        <p:nvSpPr>
          <p:cNvPr id="4"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a:xfrm>
            <a:off x="7848600" y="9731375"/>
            <a:ext cx="2133600" cy="365125"/>
          </a:xfrm>
        </p:spPr>
        <p:txBody>
          <a:bodyPr/>
          <a:lstStyle/>
          <a:p>
            <a:fld id="{B6F15528-21DE-4FAA-801E-634DDDAF4B2B}" type="slidenum">
              <a:rPr lang="en-US" sz="2400">
                <a:latin typeface="Montserrat Bold" panose="020B0604020202020204" charset="0"/>
              </a:rPr>
              <a:pPr/>
              <a:t>73</a:t>
            </a:fld>
            <a:endParaRPr lang="en-US" sz="2400" dirty="0">
              <a:latin typeface="Montserrat Bold" panose="020B0604020202020204" charset="0"/>
            </a:endParaRPr>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7021859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697200" cy="1143000"/>
          </a:xfrm>
        </p:spPr>
        <p:txBody>
          <a:bodyPr>
            <a:noAutofit/>
          </a:bodyPr>
          <a:lstStyle/>
          <a:p>
            <a:pPr>
              <a:lnSpc>
                <a:spcPts val="4620"/>
              </a:lnSpc>
            </a:pPr>
            <a:br>
              <a:rPr lang="en-IN" sz="5500" dirty="0">
                <a:solidFill>
                  <a:schemeClr val="bg1"/>
                </a:solidFill>
              </a:rPr>
            </a:br>
            <a:r>
              <a:rPr lang="en-GB" sz="5500" dirty="0">
                <a:solidFill>
                  <a:srgbClr val="FEB139"/>
                </a:solidFill>
                <a:latin typeface="Montserrat Extra-Bold"/>
                <a:ea typeface="+mn-ea"/>
                <a:cs typeface="+mn-cs"/>
              </a:rPr>
              <a:t>Comment</a:t>
            </a:r>
            <a:endParaRPr lang="en-IN" sz="5500" dirty="0">
              <a:solidFill>
                <a:srgbClr val="FEB139"/>
              </a:solidFill>
              <a:latin typeface="Montserrat Extra-Bold"/>
              <a:ea typeface="+mn-ea"/>
              <a:cs typeface="+mn-cs"/>
            </a:endParaRPr>
          </a:p>
        </p:txBody>
      </p:sp>
      <p:sp>
        <p:nvSpPr>
          <p:cNvPr id="3" name="Content Placeholder 2"/>
          <p:cNvSpPr>
            <a:spLocks noGrp="1"/>
          </p:cNvSpPr>
          <p:nvPr>
            <p:ph idx="1"/>
          </p:nvPr>
        </p:nvSpPr>
        <p:spPr>
          <a:xfrm>
            <a:off x="457200" y="1600200"/>
            <a:ext cx="15697200" cy="6515100"/>
          </a:xfrm>
        </p:spPr>
        <p:txBody>
          <a:bodyPr>
            <a:normAutofit lnSpcReduction="10000"/>
          </a:bodyPr>
          <a:lstStyle/>
          <a:p>
            <a:pPr algn="just"/>
            <a:r>
              <a:rPr lang="en-GB" sz="3600" b="1" dirty="0">
                <a:solidFill>
                  <a:schemeClr val="bg1"/>
                </a:solidFill>
                <a:latin typeface="Montserrat Extra-Bold" panose="020B0604020202020204" charset="0"/>
              </a:rPr>
              <a:t>Income Computation: </a:t>
            </a:r>
          </a:p>
          <a:p>
            <a:pPr marL="357188" indent="0" algn="just">
              <a:buNone/>
            </a:pPr>
            <a:r>
              <a:rPr lang="en-GB" sz="3600" dirty="0">
                <a:solidFill>
                  <a:schemeClr val="bg1"/>
                </a:solidFill>
              </a:rPr>
              <a:t>The Circular does not offer relief for income computation of charitable institutions; it only addresses reporting obligations. If a charitable institution has provided any benefit to a donor who contributed Rs.50,000 in earlier years and became a related person, that income is still taxable, despite the person not needing to be reported under the audit report.</a:t>
            </a:r>
          </a:p>
          <a:p>
            <a:pPr marL="357188" indent="0" algn="just">
              <a:buNone/>
            </a:pPr>
            <a:endParaRPr lang="en-GB" sz="3600" dirty="0">
              <a:solidFill>
                <a:schemeClr val="bg1"/>
              </a:solidFill>
            </a:endParaRPr>
          </a:p>
          <a:p>
            <a:pPr algn="just"/>
            <a:r>
              <a:rPr lang="en-GB" sz="3600" b="1" dirty="0">
                <a:solidFill>
                  <a:schemeClr val="bg1"/>
                </a:solidFill>
                <a:latin typeface="Montserrat Extra-Bold" panose="020B0604020202020204" charset="0"/>
              </a:rPr>
              <a:t>Significant Donors Reporting:</a:t>
            </a:r>
          </a:p>
          <a:p>
            <a:pPr marL="357188" indent="0" algn="just">
              <a:buNone/>
            </a:pPr>
            <a:r>
              <a:rPr lang="en-GB" sz="3600" dirty="0">
                <a:solidFill>
                  <a:schemeClr val="bg1"/>
                </a:solidFill>
              </a:rPr>
              <a:t>The relaxation is only for reporting information on Significant Donors. Other specified related parties (e.g., settlor, trustee) still require complete reporting, with no relaxation granted.</a:t>
            </a:r>
          </a:p>
        </p:txBody>
      </p:sp>
      <p:sp>
        <p:nvSpPr>
          <p:cNvPr id="4"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a:xfrm>
            <a:off x="7848600" y="9655175"/>
            <a:ext cx="2133600" cy="365125"/>
          </a:xfrm>
        </p:spPr>
        <p:txBody>
          <a:bodyPr/>
          <a:lstStyle/>
          <a:p>
            <a:fld id="{B6F15528-21DE-4FAA-801E-634DDDAF4B2B}" type="slidenum">
              <a:rPr lang="en-US" sz="2400">
                <a:latin typeface="Montserrat Bold" panose="020B0604020202020204" charset="0"/>
              </a:rPr>
              <a:pPr/>
              <a:t>74</a:t>
            </a:fld>
            <a:endParaRPr lang="en-US" sz="2400" dirty="0">
              <a:latin typeface="Montserrat Bold" panose="020B0604020202020204" charset="0"/>
            </a:endParaRPr>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9245571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697200" cy="1143000"/>
          </a:xfrm>
        </p:spPr>
        <p:txBody>
          <a:bodyPr>
            <a:noAutofit/>
          </a:bodyPr>
          <a:lstStyle/>
          <a:p>
            <a:pPr>
              <a:lnSpc>
                <a:spcPts val="4620"/>
              </a:lnSpc>
            </a:pPr>
            <a:br>
              <a:rPr lang="en-IN" sz="5500" dirty="0">
                <a:solidFill>
                  <a:schemeClr val="bg1"/>
                </a:solidFill>
              </a:rPr>
            </a:br>
            <a:r>
              <a:rPr lang="en-GB" sz="5500" dirty="0">
                <a:solidFill>
                  <a:srgbClr val="FEB139"/>
                </a:solidFill>
                <a:latin typeface="Montserrat Extra-Bold"/>
                <a:ea typeface="+mn-ea"/>
                <a:cs typeface="+mn-cs"/>
              </a:rPr>
              <a:t>Comment</a:t>
            </a:r>
            <a:endParaRPr lang="en-IN" sz="5500" dirty="0">
              <a:solidFill>
                <a:srgbClr val="FEB139"/>
              </a:solidFill>
              <a:latin typeface="Montserrat Extra-Bold"/>
              <a:ea typeface="+mn-ea"/>
              <a:cs typeface="+mn-cs"/>
            </a:endParaRPr>
          </a:p>
        </p:txBody>
      </p:sp>
      <p:sp>
        <p:nvSpPr>
          <p:cNvPr id="3" name="Content Placeholder 2"/>
          <p:cNvSpPr>
            <a:spLocks noGrp="1"/>
          </p:cNvSpPr>
          <p:nvPr>
            <p:ph idx="1"/>
          </p:nvPr>
        </p:nvSpPr>
        <p:spPr>
          <a:xfrm>
            <a:off x="466241" y="1943100"/>
            <a:ext cx="15697200" cy="6515100"/>
          </a:xfrm>
        </p:spPr>
        <p:txBody>
          <a:bodyPr>
            <a:normAutofit fontScale="92500" lnSpcReduction="10000"/>
          </a:bodyPr>
          <a:lstStyle/>
          <a:p>
            <a:pPr algn="just"/>
            <a:r>
              <a:rPr lang="en-GB" sz="3600" b="1" dirty="0">
                <a:solidFill>
                  <a:schemeClr val="bg1"/>
                </a:solidFill>
                <a:latin typeface="Montserrat Extra-Bold" panose="020B0604020202020204" charset="0"/>
              </a:rPr>
              <a:t>Ambiguous Language:</a:t>
            </a:r>
          </a:p>
          <a:p>
            <a:pPr marL="263525" indent="0" algn="just">
              <a:buNone/>
            </a:pPr>
            <a:r>
              <a:rPr lang="en-GB" sz="3600" dirty="0">
                <a:solidFill>
                  <a:schemeClr val="bg1"/>
                </a:solidFill>
              </a:rPr>
              <a:t>The Circular's language may imply that only current year donations of Rs.50,000 need reporting, omitting past Significant Donors. However, the spirit of the obligation suggests that if information on past Significant Donors is available, it should be reported. </a:t>
            </a:r>
            <a:r>
              <a:rPr lang="en-GB" sz="3600" b="1" u="sng" dirty="0">
                <a:solidFill>
                  <a:schemeClr val="bg1"/>
                </a:solidFill>
              </a:rPr>
              <a:t>The term ‘if available’ indicates that charitable institutions should make a reasonable effort to collect and report this information.</a:t>
            </a:r>
          </a:p>
          <a:p>
            <a:pPr marL="263525" indent="0" algn="just">
              <a:buNone/>
            </a:pPr>
            <a:endParaRPr lang="en-GB" sz="3600" b="1" dirty="0">
              <a:solidFill>
                <a:schemeClr val="bg1"/>
              </a:solidFill>
            </a:endParaRPr>
          </a:p>
          <a:p>
            <a:pPr algn="just"/>
            <a:r>
              <a:rPr lang="en-GB" sz="3600" b="1" dirty="0">
                <a:solidFill>
                  <a:schemeClr val="bg1"/>
                </a:solidFill>
                <a:latin typeface="Montserrat Extra-Bold" panose="020B0604020202020204" charset="0"/>
              </a:rPr>
              <a:t>One-time Relaxation: </a:t>
            </a:r>
          </a:p>
          <a:p>
            <a:pPr marL="357188" indent="0" algn="just">
              <a:buNone/>
            </a:pPr>
            <a:r>
              <a:rPr lang="en-GB" sz="3600" dirty="0">
                <a:solidFill>
                  <a:schemeClr val="bg1"/>
                </a:solidFill>
              </a:rPr>
              <a:t>The relaxation applies only for the tax year 2022-23 due to the short time available to charitable institutions following the introduction of new audit report forms.</a:t>
            </a:r>
          </a:p>
        </p:txBody>
      </p:sp>
      <p:sp>
        <p:nvSpPr>
          <p:cNvPr id="4"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a:xfrm>
            <a:off x="7848600" y="9715500"/>
            <a:ext cx="2133600" cy="365125"/>
          </a:xfrm>
        </p:spPr>
        <p:txBody>
          <a:bodyPr/>
          <a:lstStyle/>
          <a:p>
            <a:fld id="{B6F15528-21DE-4FAA-801E-634DDDAF4B2B}" type="slidenum">
              <a:rPr lang="en-US" sz="2400">
                <a:latin typeface="Montserrat Bold" panose="020B0604020202020204" charset="0"/>
              </a:rPr>
              <a:pPr/>
              <a:t>75</a:t>
            </a:fld>
            <a:endParaRPr lang="en-US" sz="2400" dirty="0">
              <a:latin typeface="Montserrat Bold" panose="020B0604020202020204" charset="0"/>
            </a:endParaRPr>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0945179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3585153"/>
            <a:ext cx="15392400" cy="2954655"/>
          </a:xfrm>
          <a:prstGeom prst="rect">
            <a:avLst/>
          </a:prstGeom>
        </p:spPr>
        <p:txBody>
          <a:bodyPr wrap="square" lIns="0" tIns="0" rIns="0" bIns="0" rtlCol="0" anchor="t">
            <a:spAutoFit/>
          </a:bodyPr>
          <a:lstStyle/>
          <a:p>
            <a:pPr algn="ctr"/>
            <a:r>
              <a:rPr lang="en-GB" sz="9600" dirty="0">
                <a:solidFill>
                  <a:srgbClr val="FEB139"/>
                </a:solidFill>
                <a:latin typeface="Montserrat Extra-Bold"/>
              </a:rPr>
              <a:t>Provisional and Regular Registration</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76</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4901457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sp>
        <p:nvSpPr>
          <p:cNvPr id="3" name="Rectangle 2"/>
          <p:cNvSpPr/>
          <p:nvPr/>
        </p:nvSpPr>
        <p:spPr>
          <a:xfrm>
            <a:off x="1635899" y="454880"/>
            <a:ext cx="14559002" cy="1785104"/>
          </a:xfrm>
          <a:prstGeom prst="rect">
            <a:avLst/>
          </a:prstGeom>
        </p:spPr>
        <p:txBody>
          <a:bodyPr wrap="square">
            <a:spAutoFit/>
          </a:bodyPr>
          <a:lstStyle/>
          <a:p>
            <a:pPr algn="ctr" defTabSz="761940">
              <a:defRPr/>
            </a:pPr>
            <a:r>
              <a:rPr lang="en-US" sz="5500" b="1" dirty="0">
                <a:solidFill>
                  <a:srgbClr val="FF9933"/>
                </a:solidFill>
                <a:latin typeface="Montserrat Extra-Bold" panose="020B0604020202020204" charset="0"/>
              </a:rPr>
              <a:t>Bridging Error Between Provisional and Regular Registration</a:t>
            </a: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 name="Rectangle 1"/>
          <p:cNvSpPr/>
          <p:nvPr/>
        </p:nvSpPr>
        <p:spPr>
          <a:xfrm>
            <a:off x="1625013" y="2278084"/>
            <a:ext cx="14959754" cy="6494022"/>
          </a:xfrm>
          <a:prstGeom prst="rect">
            <a:avLst/>
          </a:prstGeom>
        </p:spPr>
        <p:txBody>
          <a:bodyPr wrap="square">
            <a:spAutoFit/>
          </a:bodyPr>
          <a:lstStyle/>
          <a:p>
            <a:pPr marL="342900" lvl="0" indent="-342900" algn="just">
              <a:lnSpc>
                <a:spcPct val="160000"/>
              </a:lnSpc>
              <a:buFont typeface="Symbol" panose="05050102010706020507" pitchFamily="18" charset="2"/>
              <a:buChar char=""/>
            </a:pPr>
            <a:r>
              <a:rPr lang="en-US" sz="3300" dirty="0">
                <a:solidFill>
                  <a:schemeClr val="bg1"/>
                </a:solidFill>
                <a:latin typeface="Montserrat" panose="020B0604020202020204" charset="0"/>
              </a:rPr>
              <a:t>Firstly, Institution which commences activity for the first time can go for provisional registration. There would not be any detailed enquiries.</a:t>
            </a:r>
            <a:endParaRPr lang="en-IN" sz="3300" dirty="0">
              <a:solidFill>
                <a:schemeClr val="bg1"/>
              </a:solidFill>
              <a:latin typeface="Montserrat" panose="020B0604020202020204" charset="0"/>
            </a:endParaRPr>
          </a:p>
          <a:p>
            <a:pPr marL="342900" lvl="0" indent="-342900" algn="just">
              <a:lnSpc>
                <a:spcPct val="160000"/>
              </a:lnSpc>
              <a:buFont typeface="Symbol" panose="05050102010706020507" pitchFamily="18" charset="2"/>
              <a:buChar char=""/>
            </a:pPr>
            <a:r>
              <a:rPr lang="en-US" sz="3300" dirty="0">
                <a:solidFill>
                  <a:schemeClr val="bg1"/>
                </a:solidFill>
                <a:latin typeface="Montserrat" panose="020B0604020202020204" charset="0"/>
              </a:rPr>
              <a:t>Secondly, Institution which has already commenced its activities has to apply for regular registration directly, thereby omitting the requirement to apply for provisional registration. Subsequently, detailed enquiries would be initiated. </a:t>
            </a:r>
          </a:p>
          <a:p>
            <a:pPr marL="342900" lvl="0" indent="-342900" algn="just">
              <a:lnSpc>
                <a:spcPct val="160000"/>
              </a:lnSpc>
              <a:buFont typeface="Symbol" panose="05050102010706020507" pitchFamily="18" charset="2"/>
              <a:buChar char=""/>
            </a:pPr>
            <a:r>
              <a:rPr lang="en-US" sz="3300" dirty="0">
                <a:solidFill>
                  <a:schemeClr val="bg1"/>
                </a:solidFill>
                <a:latin typeface="Montserrat" panose="020B0604020202020204" charset="0"/>
              </a:rPr>
              <a:t>Effective from 01.10.2023.</a:t>
            </a:r>
            <a:endParaRPr lang="en-IN" sz="3300" dirty="0">
              <a:solidFill>
                <a:schemeClr val="bg1"/>
              </a:solidFill>
              <a:latin typeface="Montserrat" panose="020B0604020202020204"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77</a:t>
            </a:fld>
            <a:endParaRPr lang="en-US"/>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5867210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sp>
        <p:nvSpPr>
          <p:cNvPr id="3" name="Rectangle 2"/>
          <p:cNvSpPr/>
          <p:nvPr/>
        </p:nvSpPr>
        <p:spPr>
          <a:xfrm>
            <a:off x="1461027" y="944820"/>
            <a:ext cx="14559002" cy="612860"/>
          </a:xfrm>
          <a:prstGeom prst="rect">
            <a:avLst/>
          </a:prstGeom>
        </p:spPr>
        <p:txBody>
          <a:bodyPr wrap="square">
            <a:spAutoFit/>
          </a:bodyPr>
          <a:lstStyle/>
          <a:p>
            <a:pPr algn="ctr" defTabSz="761940">
              <a:lnSpc>
                <a:spcPts val="3645"/>
              </a:lnSpc>
              <a:defRPr/>
            </a:pPr>
            <a:r>
              <a:rPr lang="en-US" sz="5500" b="1" dirty="0">
                <a:solidFill>
                  <a:srgbClr val="FF9933"/>
                </a:solidFill>
                <a:latin typeface="Montserrat Extra-Bold" panose="020B0604020202020204" charset="0"/>
              </a:rPr>
              <a:t>How To Register Under Section 12AB</a:t>
            </a: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Content Placeholder 2"/>
          <p:cNvSpPr txBox="1">
            <a:spLocks/>
          </p:cNvSpPr>
          <p:nvPr/>
        </p:nvSpPr>
        <p:spPr>
          <a:xfrm>
            <a:off x="2594952" y="2392848"/>
            <a:ext cx="5101247" cy="2591060"/>
          </a:xfrm>
          <a:prstGeom prst="rect">
            <a:avLst/>
          </a:prstGeom>
          <a:ln w="28575">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ctr">
              <a:buFont typeface="Arial" pitchFamily="34" charset="0"/>
              <a:buNone/>
            </a:pPr>
            <a:r>
              <a:rPr lang="en-US" sz="2400" dirty="0">
                <a:solidFill>
                  <a:schemeClr val="bg1"/>
                </a:solidFill>
                <a:latin typeface="Montserrat" panose="020B0604020202020204" charset="0"/>
              </a:rPr>
              <a:t>Step-1</a:t>
            </a:r>
          </a:p>
          <a:p>
            <a:pPr marL="0" algn="just">
              <a:buFont typeface="Arial" pitchFamily="34" charset="0"/>
              <a:buNone/>
            </a:pPr>
            <a:r>
              <a:rPr lang="en-US" sz="2400" dirty="0">
                <a:solidFill>
                  <a:schemeClr val="bg1"/>
                </a:solidFill>
                <a:latin typeface="Montserrat" panose="020B0604020202020204" charset="0"/>
              </a:rPr>
              <a:t>NGO is initially required to apply for Provisional Registration in Form 10A.</a:t>
            </a:r>
          </a:p>
        </p:txBody>
      </p:sp>
      <p:sp>
        <p:nvSpPr>
          <p:cNvPr id="13" name="TextBox 12"/>
          <p:cNvSpPr txBox="1"/>
          <p:nvPr/>
        </p:nvSpPr>
        <p:spPr>
          <a:xfrm>
            <a:off x="9227640" y="2398585"/>
            <a:ext cx="5018400" cy="2751522"/>
          </a:xfrm>
          <a:prstGeom prst="rect">
            <a:avLst/>
          </a:prstGeom>
          <a:noFill/>
          <a:ln w="28575">
            <a:solidFill>
              <a:schemeClr val="tx1"/>
            </a:solidFill>
          </a:ln>
        </p:spPr>
        <p:txBody>
          <a:bodyPr wrap="square" rtlCol="0">
            <a:spAutoFit/>
          </a:bodyPr>
          <a:lstStyle/>
          <a:p>
            <a:pPr indent="-342900" algn="ctr">
              <a:spcBef>
                <a:spcPct val="20000"/>
              </a:spcBef>
            </a:pPr>
            <a:r>
              <a:rPr lang="en-US" sz="2400" dirty="0">
                <a:solidFill>
                  <a:schemeClr val="bg1"/>
                </a:solidFill>
                <a:latin typeface="Montserrat" panose="020B0604020202020204" charset="0"/>
              </a:rPr>
              <a:t>Step-2</a:t>
            </a:r>
          </a:p>
          <a:p>
            <a:pPr indent="-342900" algn="just">
              <a:spcBef>
                <a:spcPct val="20000"/>
              </a:spcBef>
            </a:pPr>
            <a:r>
              <a:rPr lang="en-US" sz="2400" dirty="0">
                <a:solidFill>
                  <a:schemeClr val="bg1"/>
                </a:solidFill>
                <a:latin typeface="Montserrat" panose="020B0604020202020204" charset="0"/>
              </a:rPr>
              <a:t>After obtaining Provisional Registration, the NGO has to apply for Regular Registration in Form 10AB for validity of 5 years, adhering to the following timelines:</a:t>
            </a:r>
          </a:p>
        </p:txBody>
      </p:sp>
      <p:sp>
        <p:nvSpPr>
          <p:cNvPr id="14" name="Down Arrow 13"/>
          <p:cNvSpPr/>
          <p:nvPr/>
        </p:nvSpPr>
        <p:spPr>
          <a:xfrm>
            <a:off x="10844040" y="5193563"/>
            <a:ext cx="892800" cy="73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20B0604020202020204" charset="0"/>
            </a:endParaRPr>
          </a:p>
        </p:txBody>
      </p:sp>
      <p:sp>
        <p:nvSpPr>
          <p:cNvPr id="15" name="Right Arrow 14"/>
          <p:cNvSpPr/>
          <p:nvPr/>
        </p:nvSpPr>
        <p:spPr>
          <a:xfrm>
            <a:off x="8066961" y="2833832"/>
            <a:ext cx="820800" cy="66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20B0604020202020204" charset="0"/>
            </a:endParaRPr>
          </a:p>
        </p:txBody>
      </p:sp>
      <p:sp>
        <p:nvSpPr>
          <p:cNvPr id="16" name="Rounded Rectangle 15"/>
          <p:cNvSpPr/>
          <p:nvPr/>
        </p:nvSpPr>
        <p:spPr>
          <a:xfrm>
            <a:off x="7467600" y="6165407"/>
            <a:ext cx="8199580" cy="2436725"/>
          </a:xfrm>
          <a:prstGeom prst="roundRect">
            <a:avLst/>
          </a:prstGeom>
          <a:ln w="38100"/>
        </p:spPr>
        <p:style>
          <a:lnRef idx="2">
            <a:schemeClr val="dk1"/>
          </a:lnRef>
          <a:fillRef idx="1">
            <a:schemeClr val="lt1"/>
          </a:fillRef>
          <a:effectRef idx="0">
            <a:schemeClr val="dk1"/>
          </a:effectRef>
          <a:fontRef idx="minor">
            <a:schemeClr val="dk1"/>
          </a:fontRef>
        </p:style>
        <p:txBody>
          <a:bodyPr rtlCol="0" anchor="ctr"/>
          <a:lstStyle/>
          <a:p>
            <a:pPr marL="342900" indent="-342900" algn="ctr"/>
            <a:r>
              <a:rPr lang="en-US" sz="2400" dirty="0">
                <a:latin typeface="Montserrat" panose="020B0604020202020204" charset="0"/>
              </a:rPr>
              <a:t>a. Within six months from the date of commencement of activities, </a:t>
            </a:r>
          </a:p>
          <a:p>
            <a:pPr marL="342900" indent="-342900" algn="ctr"/>
            <a:r>
              <a:rPr lang="en-US" sz="2400" dirty="0">
                <a:latin typeface="Montserrat" panose="020B0604020202020204" charset="0"/>
              </a:rPr>
              <a:t>or </a:t>
            </a:r>
          </a:p>
          <a:p>
            <a:pPr marL="342900" indent="-342900" algn="ctr"/>
            <a:r>
              <a:rPr lang="en-US" sz="2400" dirty="0">
                <a:latin typeface="Montserrat" panose="020B0604020202020204" charset="0"/>
              </a:rPr>
              <a:t>b. Six months before the expiry of Provisional Registration,</a:t>
            </a:r>
          </a:p>
          <a:p>
            <a:pPr marL="342900" indent="-342900" algn="ctr"/>
            <a:r>
              <a:rPr lang="en-US" sz="2400" b="1" dirty="0">
                <a:latin typeface="Montserrat" panose="020B0604020202020204" charset="0"/>
              </a:rPr>
              <a:t>whichever is earlier</a:t>
            </a:r>
            <a:r>
              <a:rPr lang="en-US" sz="2400" dirty="0">
                <a:latin typeface="Montserrat" panose="020B0604020202020204" charset="0"/>
              </a:rPr>
              <a:t>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78</a:t>
            </a:fld>
            <a:endParaRPr lang="en-US"/>
          </a:p>
        </p:txBody>
      </p:sp>
      <p:sp>
        <p:nvSpPr>
          <p:cNvPr id="17"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72244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1000"/>
                                        <p:tgtEl>
                                          <p:spTgt spid="12">
                                            <p:bg/>
                                          </p:spTgt>
                                        </p:tgtEl>
                                      </p:cBhvr>
                                    </p:animEffect>
                                    <p:anim calcmode="lin" valueType="num">
                                      <p:cBhvr>
                                        <p:cTn id="8" dur="1000" fill="hold"/>
                                        <p:tgtEl>
                                          <p:spTgt spid="12">
                                            <p:bg/>
                                          </p:spTgt>
                                        </p:tgtEl>
                                        <p:attrNameLst>
                                          <p:attrName>ppt_x</p:attrName>
                                        </p:attrNameLst>
                                      </p:cBhvr>
                                      <p:tavLst>
                                        <p:tav tm="0">
                                          <p:val>
                                            <p:strVal val="#ppt_x"/>
                                          </p:val>
                                        </p:tav>
                                        <p:tav tm="100000">
                                          <p:val>
                                            <p:strVal val="#ppt_x"/>
                                          </p:val>
                                        </p:tav>
                                      </p:tavLst>
                                    </p:anim>
                                    <p:anim calcmode="lin" valueType="num">
                                      <p:cBhvr>
                                        <p:cTn id="9" dur="1000" fill="hold"/>
                                        <p:tgtEl>
                                          <p:spTgt spid="1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3" grpId="0" animBg="1"/>
      <p:bldP spid="14" grpId="0" animBg="1"/>
      <p:bldP spid="15" grpId="0" animBg="1"/>
      <p:bldP spid="1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sp>
        <p:nvSpPr>
          <p:cNvPr id="3" name="Rectangle 2"/>
          <p:cNvSpPr/>
          <p:nvPr/>
        </p:nvSpPr>
        <p:spPr>
          <a:xfrm>
            <a:off x="1737514" y="613482"/>
            <a:ext cx="14559002" cy="1785104"/>
          </a:xfrm>
          <a:prstGeom prst="rect">
            <a:avLst/>
          </a:prstGeom>
        </p:spPr>
        <p:txBody>
          <a:bodyPr wrap="square">
            <a:spAutoFit/>
          </a:bodyPr>
          <a:lstStyle/>
          <a:p>
            <a:pPr algn="ctr" defTabSz="761940">
              <a:defRPr/>
            </a:pPr>
            <a:r>
              <a:rPr lang="en-US" sz="5500" b="1" dirty="0">
                <a:solidFill>
                  <a:srgbClr val="FF9933"/>
                </a:solidFill>
                <a:latin typeface="Montserrat Extra-Bold" panose="020B0604020202020204" charset="0"/>
              </a:rPr>
              <a:t>Commenced or Not Commenced</a:t>
            </a:r>
            <a:br>
              <a:rPr lang="en-US" sz="5500" b="1" dirty="0">
                <a:solidFill>
                  <a:srgbClr val="FF9933"/>
                </a:solidFill>
                <a:latin typeface="Montserrat Extra-Bold" panose="020B0604020202020204" charset="0"/>
              </a:rPr>
            </a:br>
            <a:r>
              <a:rPr lang="en-US" sz="5500" b="1" dirty="0">
                <a:solidFill>
                  <a:srgbClr val="FF9933"/>
                </a:solidFill>
                <a:latin typeface="Montserrat Extra-Bold" panose="020B0604020202020204" charset="0"/>
              </a:rPr>
              <a:t>Activities Of Trust ??</a:t>
            </a: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Slide Number Placeholder 4"/>
          <p:cNvSpPr>
            <a:spLocks noGrp="1"/>
          </p:cNvSpPr>
          <p:nvPr>
            <p:ph type="sldNum" sz="quarter" idx="12"/>
          </p:nvPr>
        </p:nvSpPr>
        <p:spPr/>
        <p:txBody>
          <a:bodyPr/>
          <a:lstStyle/>
          <a:p>
            <a:fld id="{B6F15528-21DE-4FAA-801E-634DDDAF4B2B}" type="slidenum">
              <a:rPr lang="en-US" smtClean="0"/>
              <a:pPr/>
              <a:t>79</a:t>
            </a:fld>
            <a:endParaRPr lang="en-US"/>
          </a:p>
        </p:txBody>
      </p:sp>
      <p:pic>
        <p:nvPicPr>
          <p:cNvPr id="2" name="Picture 1"/>
          <p:cNvPicPr>
            <a:picLocks noChangeAspect="1"/>
          </p:cNvPicPr>
          <p:nvPr/>
        </p:nvPicPr>
        <p:blipFill>
          <a:blip r:embed="rId6"/>
          <a:stretch>
            <a:fillRect/>
          </a:stretch>
        </p:blipFill>
        <p:spPr>
          <a:xfrm>
            <a:off x="466294" y="3226209"/>
            <a:ext cx="17745506" cy="4191000"/>
          </a:xfrm>
          <a:prstGeom prst="rect">
            <a:avLst/>
          </a:prstGeom>
        </p:spPr>
      </p:pic>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332278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3848100"/>
            <a:ext cx="15392400" cy="1477328"/>
          </a:xfrm>
          <a:prstGeom prst="rect">
            <a:avLst/>
          </a:prstGeom>
        </p:spPr>
        <p:txBody>
          <a:bodyPr wrap="square" lIns="0" tIns="0" rIns="0" bIns="0" rtlCol="0" anchor="t">
            <a:spAutoFit/>
          </a:bodyPr>
          <a:lstStyle/>
          <a:p>
            <a:pPr algn="ctr"/>
            <a:r>
              <a:rPr lang="en-GB" sz="9600" dirty="0">
                <a:solidFill>
                  <a:srgbClr val="FEB139"/>
                </a:solidFill>
                <a:latin typeface="Montserrat Extra-Bold"/>
              </a:rPr>
              <a:t>Corpus Donation</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80</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4345648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12" name="Picture Placeholder 7" descr="A green circle with a curled corner">
            <a:extLst>
              <a:ext uri="{FF2B5EF4-FFF2-40B4-BE49-F238E27FC236}">
                <a16:creationId xmlns:a16="http://schemas.microsoft.com/office/drawing/2014/main" id="{8CCCEC06-31A4-216C-78F1-DF37E7A7CC34}"/>
              </a:ext>
            </a:extLst>
          </p:cNvPr>
          <p:cNvPicPr>
            <a:picLocks noChangeAspect="1"/>
          </p:cNvPicPr>
          <p:nvPr/>
        </p:nvPicPr>
        <p:blipFill>
          <a:blip r:embed="rId6">
            <a:duotone>
              <a:schemeClr val="accent1">
                <a:shade val="45000"/>
                <a:satMod val="135000"/>
              </a:schemeClr>
              <a:prstClr val="white"/>
            </a:duotone>
          </a:blip>
          <a:srcRect/>
          <a:stretch/>
        </p:blipFill>
        <p:spPr>
          <a:xfrm>
            <a:off x="1496587" y="2739403"/>
            <a:ext cx="5113007" cy="5113007"/>
          </a:xfrm>
          <a:prstGeom prst="rect">
            <a:avLst/>
          </a:prstGeom>
        </p:spPr>
      </p:pic>
      <p:sp>
        <p:nvSpPr>
          <p:cNvPr id="13" name="Content Placeholder 4">
            <a:extLst>
              <a:ext uri="{FF2B5EF4-FFF2-40B4-BE49-F238E27FC236}">
                <a16:creationId xmlns:a16="http://schemas.microsoft.com/office/drawing/2014/main" id="{6F377941-FDA2-9332-B360-A8C727991812}"/>
              </a:ext>
            </a:extLst>
          </p:cNvPr>
          <p:cNvSpPr txBox="1">
            <a:spLocks/>
          </p:cNvSpPr>
          <p:nvPr/>
        </p:nvSpPr>
        <p:spPr>
          <a:xfrm>
            <a:off x="7278959" y="3086100"/>
            <a:ext cx="8831593" cy="3886200"/>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en-GB" sz="3200" dirty="0">
              <a:latin typeface="Montserrat" panose="020B0604020202020204" charset="0"/>
            </a:endParaRPr>
          </a:p>
          <a:p>
            <a:pPr algn="just"/>
            <a:r>
              <a:rPr lang="en-GB" sz="3200" dirty="0">
                <a:solidFill>
                  <a:schemeClr val="bg1"/>
                </a:solidFill>
                <a:latin typeface="Montserrat" panose="020B0604020202020204" charset="0"/>
              </a:rPr>
              <a:t>Corpus Donation refers to the donation made with a SPECIFIC DIRECTION from donor to the </a:t>
            </a:r>
            <a:r>
              <a:rPr lang="en-GB" sz="3200" dirty="0" err="1">
                <a:solidFill>
                  <a:schemeClr val="bg1"/>
                </a:solidFill>
                <a:latin typeface="Montserrat" panose="020B0604020202020204" charset="0"/>
              </a:rPr>
              <a:t>donee</a:t>
            </a:r>
            <a:r>
              <a:rPr lang="en-GB" sz="3200" dirty="0">
                <a:solidFill>
                  <a:schemeClr val="bg1"/>
                </a:solidFill>
                <a:latin typeface="Montserrat" panose="020B0604020202020204" charset="0"/>
              </a:rPr>
              <a:t> with regard to object for which funds should be utilized.</a:t>
            </a:r>
            <a:endParaRPr lang="en-US" sz="3200" dirty="0">
              <a:solidFill>
                <a:schemeClr val="bg1"/>
              </a:solidFill>
              <a:latin typeface="Montserrat" panose="020B0604020202020204" charset="0"/>
            </a:endParaRPr>
          </a:p>
        </p:txBody>
      </p:sp>
      <p:sp>
        <p:nvSpPr>
          <p:cNvPr id="14" name="TextBox 13"/>
          <p:cNvSpPr txBox="1"/>
          <p:nvPr/>
        </p:nvSpPr>
        <p:spPr>
          <a:xfrm>
            <a:off x="2150712" y="4587919"/>
            <a:ext cx="3862813" cy="1446550"/>
          </a:xfrm>
          <a:prstGeom prst="rect">
            <a:avLst/>
          </a:prstGeom>
          <a:noFill/>
        </p:spPr>
        <p:txBody>
          <a:bodyPr wrap="square" rtlCol="0">
            <a:spAutoFit/>
          </a:bodyPr>
          <a:lstStyle/>
          <a:p>
            <a:pPr algn="ctr"/>
            <a:r>
              <a:rPr lang="en-GB" sz="4400" b="1" dirty="0">
                <a:solidFill>
                  <a:schemeClr val="bg1"/>
                </a:solidFill>
                <a:latin typeface="Montserrat Extra-Bold" panose="020B0604020202020204" charset="0"/>
              </a:rPr>
              <a:t>CORPUS DONATION</a:t>
            </a:r>
            <a:endParaRPr lang="en-IN" sz="4400" b="1" dirty="0">
              <a:solidFill>
                <a:schemeClr val="bg1"/>
              </a:solidFill>
              <a:latin typeface="Montserrat Extra-Bold" panose="020B060402020202020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81</a:t>
            </a:fld>
            <a:endParaRPr lang="en-US"/>
          </a:p>
        </p:txBody>
      </p:sp>
      <p:sp>
        <p:nvSpPr>
          <p:cNvPr id="15"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2119431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697200" cy="1143000"/>
          </a:xfrm>
        </p:spPr>
        <p:txBody>
          <a:bodyPr>
            <a:noAutofit/>
          </a:bodyPr>
          <a:lstStyle/>
          <a:p>
            <a:pPr>
              <a:lnSpc>
                <a:spcPts val="4620"/>
              </a:lnSpc>
            </a:pPr>
            <a:br>
              <a:rPr lang="en-IN" sz="5500" dirty="0">
                <a:solidFill>
                  <a:schemeClr val="bg1"/>
                </a:solidFill>
              </a:rPr>
            </a:br>
            <a:r>
              <a:rPr lang="en-GB" sz="5500" dirty="0">
                <a:solidFill>
                  <a:srgbClr val="FEB139"/>
                </a:solidFill>
                <a:latin typeface="Montserrat Extra-Bold"/>
                <a:ea typeface="+mn-ea"/>
                <a:cs typeface="+mn-cs"/>
              </a:rPr>
              <a:t>Relevant Laws</a:t>
            </a:r>
            <a:endParaRPr lang="en-IN" sz="5500" dirty="0">
              <a:solidFill>
                <a:srgbClr val="FEB139"/>
              </a:solidFill>
              <a:latin typeface="Montserrat Extra-Bold"/>
              <a:ea typeface="+mn-ea"/>
              <a:cs typeface="+mn-cs"/>
            </a:endParaRPr>
          </a:p>
        </p:txBody>
      </p:sp>
      <p:sp>
        <p:nvSpPr>
          <p:cNvPr id="3" name="Content Placeholder 2"/>
          <p:cNvSpPr>
            <a:spLocks noGrp="1"/>
          </p:cNvSpPr>
          <p:nvPr>
            <p:ph idx="1"/>
          </p:nvPr>
        </p:nvSpPr>
        <p:spPr>
          <a:xfrm>
            <a:off x="466241" y="1943099"/>
            <a:ext cx="17523572" cy="7297593"/>
          </a:xfrm>
        </p:spPr>
        <p:txBody>
          <a:bodyPr>
            <a:normAutofit fontScale="92500" lnSpcReduction="10000"/>
          </a:bodyPr>
          <a:lstStyle/>
          <a:p>
            <a:pPr algn="just"/>
            <a:r>
              <a:rPr lang="en-GB" sz="3600" b="1" dirty="0">
                <a:solidFill>
                  <a:schemeClr val="bg1"/>
                </a:solidFill>
                <a:latin typeface="Montserrat Extra-Bold" panose="020B0604020202020204" charset="0"/>
              </a:rPr>
              <a:t>Treatment of Corpus Donations received by a Trust/ Charitable Institution registered/approved under section 12AB or 10(23C) (before amendment by Finance Act, 2021 i.e., </a:t>
            </a:r>
            <a:r>
              <a:rPr lang="en-GB" sz="3600" b="1" dirty="0" err="1">
                <a:solidFill>
                  <a:schemeClr val="bg1"/>
                </a:solidFill>
                <a:latin typeface="Montserrat Extra-Bold" panose="020B0604020202020204" charset="0"/>
              </a:rPr>
              <a:t>upto</a:t>
            </a:r>
            <a:r>
              <a:rPr lang="en-GB" sz="3600" b="1" dirty="0">
                <a:solidFill>
                  <a:schemeClr val="bg1"/>
                </a:solidFill>
                <a:latin typeface="Montserrat Extra-Bold" panose="020B0604020202020204" charset="0"/>
              </a:rPr>
              <a:t> A.Y. 2021-22):-</a:t>
            </a:r>
          </a:p>
          <a:p>
            <a:pPr marL="263525" indent="0" algn="just">
              <a:buNone/>
            </a:pPr>
            <a:r>
              <a:rPr lang="en-GB" sz="3600" dirty="0">
                <a:solidFill>
                  <a:schemeClr val="bg1"/>
                </a:solidFill>
              </a:rPr>
              <a:t>As per Section 11(1)(d), any voluntary contributions received by a Trust/Institution created wholly for charitable or religious purposes with a specified direction that they shall form part of the Corpus of the Trust/Institution will be part of taxable income but enjoys exemption by virtue of section 11(1)(d).</a:t>
            </a:r>
          </a:p>
          <a:p>
            <a:pPr marL="263525" indent="0" algn="just">
              <a:buNone/>
            </a:pPr>
            <a:endParaRPr lang="en-GB" sz="3600" b="1" dirty="0">
              <a:solidFill>
                <a:schemeClr val="bg1"/>
              </a:solidFill>
            </a:endParaRPr>
          </a:p>
          <a:p>
            <a:pPr algn="just"/>
            <a:r>
              <a:rPr lang="en-GB" sz="3600" b="1" dirty="0">
                <a:solidFill>
                  <a:schemeClr val="bg1"/>
                </a:solidFill>
                <a:latin typeface="Montserrat Extra-Bold" panose="020B0604020202020204" charset="0"/>
              </a:rPr>
              <a:t>Treatment of corpus donations received by a Trust/Institution registered under section 12AB or 10(23C) (after amendment by Finance Act, 2021 i.e., </a:t>
            </a:r>
            <a:r>
              <a:rPr lang="en-GB" sz="3600" b="1" dirty="0" err="1">
                <a:solidFill>
                  <a:schemeClr val="bg1"/>
                </a:solidFill>
                <a:latin typeface="Montserrat Extra-Bold" panose="020B0604020202020204" charset="0"/>
              </a:rPr>
              <a:t>upto</a:t>
            </a:r>
            <a:r>
              <a:rPr lang="en-GB" sz="3600" b="1" dirty="0">
                <a:solidFill>
                  <a:schemeClr val="bg1"/>
                </a:solidFill>
                <a:latin typeface="Montserrat Extra-Bold" panose="020B0604020202020204" charset="0"/>
              </a:rPr>
              <a:t> A.Y. 2022-23):-</a:t>
            </a:r>
          </a:p>
          <a:p>
            <a:pPr marL="274638" indent="0" algn="just">
              <a:buNone/>
            </a:pPr>
            <a:r>
              <a:rPr lang="en-GB" sz="3600" dirty="0">
                <a:solidFill>
                  <a:schemeClr val="bg1"/>
                </a:solidFill>
              </a:rPr>
              <a:t>After the introduction of amendment under section 11(1)(d) as well as third proviso to section 10(23C), corpus donation shall be exempt only if the amount is invested or deposited in the specified modes as per Section 11(5) of the Income Tax Act, 1961.</a:t>
            </a:r>
          </a:p>
        </p:txBody>
      </p:sp>
      <p:sp>
        <p:nvSpPr>
          <p:cNvPr id="4"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a:xfrm>
            <a:off x="7848600" y="9715500"/>
            <a:ext cx="2133600" cy="365125"/>
          </a:xfrm>
        </p:spPr>
        <p:txBody>
          <a:bodyPr/>
          <a:lstStyle/>
          <a:p>
            <a:fld id="{B6F15528-21DE-4FAA-801E-634DDDAF4B2B}" type="slidenum">
              <a:rPr lang="en-US" sz="2400">
                <a:latin typeface="Montserrat Bold" panose="020B0604020202020204" charset="0"/>
              </a:rPr>
              <a:pPr/>
              <a:t>82</a:t>
            </a:fld>
            <a:endParaRPr lang="en-US" sz="2400" dirty="0">
              <a:latin typeface="Montserrat Bold" panose="020B0604020202020204" charset="0"/>
            </a:endParaRPr>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5269656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5697200" cy="1143000"/>
          </a:xfrm>
        </p:spPr>
        <p:txBody>
          <a:bodyPr>
            <a:noAutofit/>
          </a:bodyPr>
          <a:lstStyle/>
          <a:p>
            <a:pPr>
              <a:lnSpc>
                <a:spcPts val="4620"/>
              </a:lnSpc>
            </a:pPr>
            <a:br>
              <a:rPr lang="en-IN" sz="5500" dirty="0">
                <a:solidFill>
                  <a:schemeClr val="bg1"/>
                </a:solidFill>
              </a:rPr>
            </a:br>
            <a:r>
              <a:rPr lang="en-GB" sz="5500" dirty="0">
                <a:solidFill>
                  <a:srgbClr val="FEB139"/>
                </a:solidFill>
                <a:latin typeface="Montserrat Extra-Bold"/>
                <a:ea typeface="+mn-ea"/>
                <a:cs typeface="+mn-cs"/>
              </a:rPr>
              <a:t>Relevant Laws</a:t>
            </a:r>
            <a:endParaRPr lang="en-IN" sz="5500" dirty="0">
              <a:solidFill>
                <a:srgbClr val="FEB139"/>
              </a:solidFill>
              <a:latin typeface="Montserrat Extra-Bold"/>
              <a:ea typeface="+mn-ea"/>
              <a:cs typeface="+mn-cs"/>
            </a:endParaRPr>
          </a:p>
        </p:txBody>
      </p:sp>
      <p:sp>
        <p:nvSpPr>
          <p:cNvPr id="3" name="Content Placeholder 2"/>
          <p:cNvSpPr>
            <a:spLocks noGrp="1"/>
          </p:cNvSpPr>
          <p:nvPr>
            <p:ph idx="1"/>
          </p:nvPr>
        </p:nvSpPr>
        <p:spPr>
          <a:xfrm>
            <a:off x="466241" y="1943099"/>
            <a:ext cx="17523572" cy="7297593"/>
          </a:xfrm>
        </p:spPr>
        <p:txBody>
          <a:bodyPr>
            <a:normAutofit fontScale="92500"/>
          </a:bodyPr>
          <a:lstStyle/>
          <a:p>
            <a:pPr algn="just"/>
            <a:r>
              <a:rPr lang="en-GB" sz="3600" b="1" dirty="0">
                <a:solidFill>
                  <a:schemeClr val="bg1"/>
                </a:solidFill>
                <a:latin typeface="Montserrat Extra-Bold" panose="020B0604020202020204" charset="0"/>
              </a:rPr>
              <a:t>Explanation 4(</a:t>
            </a:r>
            <a:r>
              <a:rPr lang="en-GB" sz="3600" b="1" dirty="0" err="1">
                <a:solidFill>
                  <a:schemeClr val="bg1"/>
                </a:solidFill>
                <a:latin typeface="Montserrat Extra-Bold" panose="020B0604020202020204" charset="0"/>
              </a:rPr>
              <a:t>i</a:t>
            </a:r>
            <a:r>
              <a:rPr lang="en-GB" sz="3600" b="1" dirty="0">
                <a:solidFill>
                  <a:schemeClr val="bg1"/>
                </a:solidFill>
                <a:latin typeface="Montserrat Extra-Bold" panose="020B0604020202020204" charset="0"/>
              </a:rPr>
              <a:t>) to section 11(1) </a:t>
            </a:r>
            <a:r>
              <a:rPr lang="en-GB" sz="3600" dirty="0">
                <a:solidFill>
                  <a:schemeClr val="bg1"/>
                </a:solidFill>
              </a:rPr>
              <a:t>restricts on application out of Corpus Donations. It specifies that Corpus Donation shall not be considered as an application for charitable or religious purposes in the year of application. However, the first proviso to Explanation 4(</a:t>
            </a:r>
            <a:r>
              <a:rPr lang="en-GB" sz="3600" dirty="0" err="1">
                <a:solidFill>
                  <a:schemeClr val="bg1"/>
                </a:solidFill>
              </a:rPr>
              <a:t>i</a:t>
            </a:r>
            <a:r>
              <a:rPr lang="en-GB" sz="3600" dirty="0">
                <a:solidFill>
                  <a:schemeClr val="bg1"/>
                </a:solidFill>
              </a:rPr>
              <a:t>) provides that when such Corpus Donations are invested or deposited back into one or more of the forms or modes specified in section 11(5) maintained specifically for such corpus, such amount shall be</a:t>
            </a:r>
            <a:r>
              <a:rPr lang="en-GB" sz="3600" b="1" dirty="0">
                <a:solidFill>
                  <a:schemeClr val="bg1"/>
                </a:solidFill>
              </a:rPr>
              <a:t> </a:t>
            </a:r>
            <a:r>
              <a:rPr lang="en-GB" sz="3600" b="1" dirty="0">
                <a:solidFill>
                  <a:schemeClr val="bg1"/>
                </a:solidFill>
                <a:latin typeface="Montserrat Extra-Bold" panose="020B0604020202020204" charset="0"/>
              </a:rPr>
              <a:t>allowed as an application in the previous year in which it is deposited back to the corpus to the extent of such deposit or investment.</a:t>
            </a:r>
          </a:p>
          <a:p>
            <a:pPr algn="just"/>
            <a:endParaRPr lang="en-GB" sz="3600" b="1" dirty="0">
              <a:solidFill>
                <a:schemeClr val="bg1"/>
              </a:solidFill>
            </a:endParaRPr>
          </a:p>
          <a:p>
            <a:pPr algn="just"/>
            <a:r>
              <a:rPr lang="en-GB" sz="3600" b="1" dirty="0">
                <a:solidFill>
                  <a:schemeClr val="bg1"/>
                </a:solidFill>
                <a:latin typeface="Montserrat Extra-Bold" panose="020B0604020202020204" charset="0"/>
              </a:rPr>
              <a:t>Amendment from Finance Act, 2023</a:t>
            </a:r>
          </a:p>
          <a:p>
            <a:pPr marL="365125" indent="0" algn="just">
              <a:buNone/>
            </a:pPr>
            <a:r>
              <a:rPr lang="en-GB" sz="3600" dirty="0">
                <a:solidFill>
                  <a:schemeClr val="bg1"/>
                </a:solidFill>
              </a:rPr>
              <a:t>The Finance Act, 2023, inserted a third proviso to Explanation 4(</a:t>
            </a:r>
            <a:r>
              <a:rPr lang="en-GB" sz="3600" dirty="0" err="1">
                <a:solidFill>
                  <a:schemeClr val="bg1"/>
                </a:solidFill>
              </a:rPr>
              <a:t>i</a:t>
            </a:r>
            <a:r>
              <a:rPr lang="en-GB" sz="3600" dirty="0">
                <a:solidFill>
                  <a:schemeClr val="bg1"/>
                </a:solidFill>
              </a:rPr>
              <a:t>) which stipulates that, amount used from Corpus Funds need to be reinvested/restored within the period of 5 years.</a:t>
            </a:r>
          </a:p>
        </p:txBody>
      </p:sp>
      <p:sp>
        <p:nvSpPr>
          <p:cNvPr id="4"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0" name="Slide Number Placeholder 9"/>
          <p:cNvSpPr>
            <a:spLocks noGrp="1"/>
          </p:cNvSpPr>
          <p:nvPr>
            <p:ph type="sldNum" sz="quarter" idx="12"/>
          </p:nvPr>
        </p:nvSpPr>
        <p:spPr>
          <a:xfrm>
            <a:off x="7848600" y="9715500"/>
            <a:ext cx="2133600" cy="365125"/>
          </a:xfrm>
        </p:spPr>
        <p:txBody>
          <a:bodyPr/>
          <a:lstStyle/>
          <a:p>
            <a:fld id="{B6F15528-21DE-4FAA-801E-634DDDAF4B2B}" type="slidenum">
              <a:rPr lang="en-US" sz="2400">
                <a:latin typeface="Montserrat Bold" panose="020B0604020202020204" charset="0"/>
              </a:rPr>
              <a:pPr/>
              <a:t>83</a:t>
            </a:fld>
            <a:endParaRPr lang="en-US" sz="2400" dirty="0">
              <a:latin typeface="Montserrat Bold" panose="020B0604020202020204" charset="0"/>
            </a:endParaRPr>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7186148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1"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38" name="Text 4"/>
          <p:cNvSpPr/>
          <p:nvPr/>
        </p:nvSpPr>
        <p:spPr>
          <a:xfrm>
            <a:off x="2627610" y="1416746"/>
            <a:ext cx="2222500" cy="264219"/>
          </a:xfrm>
          <a:prstGeom prst="rect">
            <a:avLst/>
          </a:prstGeom>
          <a:noFill/>
          <a:ln/>
        </p:spPr>
        <p:txBody>
          <a:bodyPr wrap="none" lIns="76197" tIns="38098" rIns="76197" bIns="38098" rtlCol="0" anchor="t"/>
          <a:lstStyle/>
          <a:p>
            <a:pPr defTabSz="761940">
              <a:lnSpc>
                <a:spcPts val="2082"/>
              </a:lnSpc>
              <a:defRPr/>
            </a:pPr>
            <a:endParaRPr lang="en-US" sz="2400" u="sng" dirty="0">
              <a:solidFill>
                <a:schemeClr val="bg1"/>
              </a:solidFill>
              <a:latin typeface="Bookman Old Style" panose="02050604050505020204" pitchFamily="18" charset="0"/>
            </a:endParaRPr>
          </a:p>
        </p:txBody>
      </p:sp>
      <p:sp>
        <p:nvSpPr>
          <p:cNvPr id="40" name="Text 3"/>
          <p:cNvSpPr/>
          <p:nvPr/>
        </p:nvSpPr>
        <p:spPr>
          <a:xfrm>
            <a:off x="1445787" y="2081383"/>
            <a:ext cx="101600" cy="317203"/>
          </a:xfrm>
          <a:prstGeom prst="rect">
            <a:avLst/>
          </a:prstGeom>
          <a:noFill/>
          <a:ln/>
        </p:spPr>
        <p:txBody>
          <a:bodyPr wrap="none" lIns="76197" tIns="38098" rIns="76197" bIns="38098" rtlCol="0" anchor="t"/>
          <a:lstStyle/>
          <a:p>
            <a:pPr algn="ctr" defTabSz="761940">
              <a:lnSpc>
                <a:spcPts val="2497"/>
              </a:lnSpc>
              <a:defRPr/>
            </a:pPr>
            <a:endParaRPr lang="en-US" sz="3200" dirty="0">
              <a:solidFill>
                <a:prstClr val="black"/>
              </a:solidFill>
              <a:latin typeface="Calibri"/>
            </a:endParaRPr>
          </a:p>
        </p:txBody>
      </p:sp>
      <p:sp>
        <p:nvSpPr>
          <p:cNvPr id="3" name="Rectangle 2"/>
          <p:cNvSpPr/>
          <p:nvPr/>
        </p:nvSpPr>
        <p:spPr>
          <a:xfrm>
            <a:off x="1737514" y="1059821"/>
            <a:ext cx="14559002" cy="553998"/>
          </a:xfrm>
          <a:prstGeom prst="rect">
            <a:avLst/>
          </a:prstGeom>
        </p:spPr>
        <p:txBody>
          <a:bodyPr wrap="square">
            <a:spAutoFit/>
          </a:bodyPr>
          <a:lstStyle/>
          <a:p>
            <a:pPr algn="ctr" defTabSz="761940">
              <a:lnSpc>
                <a:spcPts val="3645"/>
              </a:lnSpc>
              <a:defRPr/>
            </a:pPr>
            <a:r>
              <a:rPr lang="en-US" sz="5500" b="1" dirty="0">
                <a:solidFill>
                  <a:srgbClr val="FF9933"/>
                </a:solidFill>
                <a:latin typeface="Montserrat Extra-Bold" panose="020B0604020202020204" charset="0"/>
              </a:rPr>
              <a:t>Depositing Back of Corpus</a:t>
            </a:r>
          </a:p>
        </p:txBody>
      </p:sp>
      <p:sp>
        <p:nvSpPr>
          <p:cNvPr id="10"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aphicFrame>
        <p:nvGraphicFramePr>
          <p:cNvPr id="16" name="Diagram 15">
            <a:extLst>
              <a:ext uri="{FF2B5EF4-FFF2-40B4-BE49-F238E27FC236}">
                <a16:creationId xmlns:a16="http://schemas.microsoft.com/office/drawing/2014/main" id="{EF91A3AA-7796-590F-FBEB-FC59DE98D37E}"/>
              </a:ext>
            </a:extLst>
          </p:cNvPr>
          <p:cNvGraphicFramePr/>
          <p:nvPr>
            <p:extLst>
              <p:ext uri="{D42A27DB-BD31-4B8C-83A1-F6EECF244321}">
                <p14:modId xmlns:p14="http://schemas.microsoft.com/office/powerpoint/2010/main" val="2762204289"/>
              </p:ext>
            </p:extLst>
          </p:nvPr>
        </p:nvGraphicFramePr>
        <p:xfrm>
          <a:off x="1445787" y="1976643"/>
          <a:ext cx="15398244" cy="32492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Rectangle 1"/>
          <p:cNvSpPr/>
          <p:nvPr/>
        </p:nvSpPr>
        <p:spPr>
          <a:xfrm>
            <a:off x="1445787" y="5171309"/>
            <a:ext cx="14680192" cy="1077218"/>
          </a:xfrm>
          <a:prstGeom prst="rect">
            <a:avLst/>
          </a:prstGeom>
        </p:spPr>
        <p:txBody>
          <a:bodyPr wrap="square">
            <a:spAutoFit/>
          </a:bodyPr>
          <a:lstStyle/>
          <a:p>
            <a:pPr marL="285750" indent="-285750">
              <a:buFont typeface="Arial" panose="020B0604020202020204" pitchFamily="34" charset="0"/>
              <a:buChar char="•"/>
            </a:pPr>
            <a:r>
              <a:rPr lang="en-GB" sz="3200" dirty="0">
                <a:solidFill>
                  <a:schemeClr val="bg1"/>
                </a:solidFill>
                <a:latin typeface="Montserrat" panose="020B0604020202020204" charset="0"/>
              </a:rPr>
              <a:t>Corpus Investment/Deposit back has to be made in 5 years.</a:t>
            </a:r>
          </a:p>
          <a:p>
            <a:pPr marL="285750" indent="-285750">
              <a:buFont typeface="Arial" panose="020B0604020202020204" pitchFamily="34" charset="0"/>
              <a:buChar char="•"/>
            </a:pPr>
            <a:r>
              <a:rPr lang="en-GB" sz="3200" dirty="0">
                <a:solidFill>
                  <a:schemeClr val="bg1"/>
                </a:solidFill>
                <a:latin typeface="Montserrat" panose="020B0604020202020204" charset="0"/>
              </a:rPr>
              <a:t>Effective from A.Y. 2023-24</a:t>
            </a:r>
          </a:p>
        </p:txBody>
      </p:sp>
      <p:sp>
        <p:nvSpPr>
          <p:cNvPr id="6" name="Slide Number Placeholder 5"/>
          <p:cNvSpPr>
            <a:spLocks noGrp="1"/>
          </p:cNvSpPr>
          <p:nvPr>
            <p:ph type="sldNum" sz="quarter" idx="12"/>
          </p:nvPr>
        </p:nvSpPr>
        <p:spPr/>
        <p:txBody>
          <a:bodyPr/>
          <a:lstStyle/>
          <a:p>
            <a:fld id="{B6F15528-21DE-4FAA-801E-634DDDAF4B2B}" type="slidenum">
              <a:rPr lang="en-US" smtClean="0"/>
              <a:pPr/>
              <a:t>84</a:t>
            </a:fld>
            <a:endParaRPr lang="en-US" dirty="0"/>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27677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6">
                                            <p:graphicEl>
                                              <a:dgm id="{7834464A-381E-4D4C-8DEB-391003EC7CF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16">
                                            <p:graphicEl>
                                              <a:dgm id="{892E0167-7F41-46B3-BFC0-C39DD8803EF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16">
                                            <p:graphicEl>
                                              <a:dgm id="{7F23F4EE-C3DD-486F-B5A6-4B396D31AC3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16">
                                            <p:graphicEl>
                                              <a:dgm id="{B3C895A5-25C1-4DBF-9BFD-D97E6EE1427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16">
                                            <p:graphicEl>
                                              <a:dgm id="{83420697-D1A7-415C-8DD4-B9BAD42FDF9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16">
                                            <p:graphicEl>
                                              <a:dgm id="{AF76C8A5-BC45-49EF-BB2E-FAB110F82FD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16">
                                            <p:graphicEl>
                                              <a:dgm id="{37D75154-8F0F-4F86-9FBE-C61863EC0AB7}"/>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16">
                                            <p:graphicEl>
                                              <a:dgm id="{A907FC09-08BD-413B-85D7-1BD9BB0B9EBE}"/>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9"/>
                                          </p:stCondLst>
                                        </p:cTn>
                                        <p:tgtEl>
                                          <p:spTgt spid="16">
                                            <p:graphicEl>
                                              <a:dgm id="{34662721-ACC6-46A5-A47C-4F979866E86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Dgm bld="one"/>
        </p:bldSub>
      </p:bldGraphic>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3086100"/>
            <a:ext cx="15392400" cy="2954655"/>
          </a:xfrm>
          <a:prstGeom prst="rect">
            <a:avLst/>
          </a:prstGeom>
        </p:spPr>
        <p:txBody>
          <a:bodyPr wrap="square" lIns="0" tIns="0" rIns="0" bIns="0" rtlCol="0" anchor="t">
            <a:spAutoFit/>
          </a:bodyPr>
          <a:lstStyle/>
          <a:p>
            <a:pPr algn="ctr"/>
            <a:r>
              <a:rPr lang="en-GB" sz="9600" dirty="0">
                <a:solidFill>
                  <a:srgbClr val="FEB139"/>
                </a:solidFill>
                <a:latin typeface="Montserrat Extra-Bold"/>
              </a:rPr>
              <a:t>Inter Charity </a:t>
            </a:r>
          </a:p>
          <a:p>
            <a:pPr algn="ctr"/>
            <a:r>
              <a:rPr lang="en-GB" sz="9600" dirty="0">
                <a:solidFill>
                  <a:srgbClr val="FEB139"/>
                </a:solidFill>
                <a:latin typeface="Montserrat Extra-Bold"/>
              </a:rPr>
              <a:t>Donation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85</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6679054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255524" y="2476500"/>
            <a:ext cx="15392400" cy="4431983"/>
          </a:xfrm>
          <a:prstGeom prst="rect">
            <a:avLst/>
          </a:prstGeom>
        </p:spPr>
        <p:txBody>
          <a:bodyPr wrap="square" lIns="0" tIns="0" rIns="0" bIns="0" rtlCol="0" anchor="t">
            <a:spAutoFit/>
          </a:bodyPr>
          <a:lstStyle/>
          <a:p>
            <a:pPr algn="ctr"/>
            <a:r>
              <a:rPr lang="en-GB" sz="9600" dirty="0">
                <a:solidFill>
                  <a:srgbClr val="FEB139"/>
                </a:solidFill>
                <a:latin typeface="Montserrat Extra-Bold"/>
              </a:rPr>
              <a:t>Voluntary Donation </a:t>
            </a:r>
          </a:p>
          <a:p>
            <a:pPr algn="ctr"/>
            <a:r>
              <a:rPr lang="en-GB" sz="9600" dirty="0">
                <a:solidFill>
                  <a:srgbClr val="FEB139"/>
                </a:solidFill>
                <a:latin typeface="Montserrat Extra-Bold"/>
              </a:rPr>
              <a:t>as </a:t>
            </a:r>
          </a:p>
          <a:p>
            <a:pPr algn="ctr"/>
            <a:r>
              <a:rPr lang="en-GB" sz="9600" dirty="0">
                <a:solidFill>
                  <a:srgbClr val="FEB139"/>
                </a:solidFill>
                <a:latin typeface="Montserrat Extra-Bold"/>
              </a:rPr>
              <a:t>Voluntary Donation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86</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1562562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336AA5-9DDA-DA9A-5469-6885A5A84D1D}"/>
              </a:ext>
            </a:extLst>
          </p:cNvPr>
          <p:cNvSpPr>
            <a:spLocks noGrp="1"/>
          </p:cNvSpPr>
          <p:nvPr>
            <p:ph sz="quarter" idx="10"/>
          </p:nvPr>
        </p:nvSpPr>
        <p:spPr>
          <a:xfrm>
            <a:off x="8020190" y="3964074"/>
            <a:ext cx="8526560" cy="4936419"/>
          </a:xfrm>
        </p:spPr>
        <p:txBody>
          <a:bodyPr>
            <a:normAutofit/>
          </a:bodyPr>
          <a:lstStyle/>
          <a:p>
            <a:pPr lvl="0"/>
            <a:r>
              <a:rPr lang="en-US" noProof="0" dirty="0">
                <a:latin typeface="Bookman Old Style" panose="02050604050505020204" pitchFamily="18" charset="0"/>
              </a:rPr>
              <a:t> </a:t>
            </a:r>
          </a:p>
        </p:txBody>
      </p:sp>
      <p:sp>
        <p:nvSpPr>
          <p:cNvPr id="5" name="TextBox 4"/>
          <p:cNvSpPr txBox="1"/>
          <p:nvPr/>
        </p:nvSpPr>
        <p:spPr>
          <a:xfrm>
            <a:off x="1071030" y="3800793"/>
            <a:ext cx="5202938" cy="2631490"/>
          </a:xfrm>
          <a:prstGeom prst="rect">
            <a:avLst/>
          </a:prstGeom>
          <a:noFill/>
        </p:spPr>
        <p:txBody>
          <a:bodyPr wrap="square" rtlCol="0">
            <a:spAutoFit/>
          </a:bodyPr>
          <a:lstStyle/>
          <a:p>
            <a:pPr algn="ctr"/>
            <a:r>
              <a:rPr lang="en-GB" sz="5500" b="1" u="sng" dirty="0">
                <a:solidFill>
                  <a:schemeClr val="bg1">
                    <a:lumMod val="65000"/>
                  </a:schemeClr>
                </a:solidFill>
                <a:latin typeface="Montserrat Extra-Bold" panose="020B0604020202020204" charset="0"/>
              </a:rPr>
              <a:t>Treatment of Donation to other Trusts</a:t>
            </a:r>
            <a:endParaRPr lang="en-IN" sz="5500" b="1" u="sng" dirty="0">
              <a:solidFill>
                <a:schemeClr val="bg1">
                  <a:lumMod val="65000"/>
                </a:schemeClr>
              </a:solidFill>
              <a:latin typeface="Montserrat Extra-Bold" panose="020B0604020202020204" charset="0"/>
            </a:endParaRPr>
          </a:p>
        </p:txBody>
      </p:sp>
      <p:sp>
        <p:nvSpPr>
          <p:cNvPr id="6"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Rectangle 9"/>
          <p:cNvSpPr/>
          <p:nvPr/>
        </p:nvSpPr>
        <p:spPr>
          <a:xfrm>
            <a:off x="7315200" y="1100883"/>
            <a:ext cx="9562295" cy="8710077"/>
          </a:xfrm>
          <a:prstGeom prst="rect">
            <a:avLst/>
          </a:prstGeom>
        </p:spPr>
        <p:txBody>
          <a:bodyPr wrap="square">
            <a:spAutoFit/>
          </a:bodyPr>
          <a:lstStyle/>
          <a:p>
            <a:pPr marL="457200" indent="-457200" algn="just">
              <a:buFont typeface="Wingdings" panose="05000000000000000000" pitchFamily="2" charset="2"/>
              <a:buChar char="Ø"/>
            </a:pPr>
            <a:r>
              <a:rPr lang="en-GB" sz="2800" dirty="0">
                <a:latin typeface="Montserrat" panose="020B0604020202020204" charset="0"/>
              </a:rPr>
              <a:t>Donation by Charitable Institutions to other Charitable Institutions</a:t>
            </a:r>
          </a:p>
          <a:p>
            <a:pPr marL="457200" indent="-457200" algn="just">
              <a:buFont typeface="Wingdings" panose="05000000000000000000" pitchFamily="2" charset="2"/>
              <a:buChar char="Ø"/>
            </a:pPr>
            <a:endParaRPr lang="en-GB" sz="2800" dirty="0">
              <a:latin typeface="Montserrat" panose="020B0604020202020204" charset="0"/>
            </a:endParaRPr>
          </a:p>
          <a:p>
            <a:pPr marL="457200" indent="-457200" algn="just">
              <a:buFont typeface="Wingdings" panose="05000000000000000000" pitchFamily="2" charset="2"/>
              <a:buChar char="Ø"/>
            </a:pPr>
            <a:r>
              <a:rPr lang="en-GB" sz="2800" dirty="0">
                <a:latin typeface="Montserrat" panose="020B0604020202020204" charset="0"/>
              </a:rPr>
              <a:t>Application of Income - Now restricted to 85% of amount of donation.</a:t>
            </a:r>
          </a:p>
          <a:p>
            <a:pPr algn="just"/>
            <a:endParaRPr lang="en-GB" sz="2800" b="1" dirty="0">
              <a:latin typeface="Montserrat" panose="020B0604020202020204" charset="0"/>
            </a:endParaRPr>
          </a:p>
          <a:p>
            <a:pPr algn="just"/>
            <a:r>
              <a:rPr lang="en-GB" sz="2800" b="1" dirty="0">
                <a:latin typeface="Montserrat" panose="020B0604020202020204" charset="0"/>
              </a:rPr>
              <a:t>For example:</a:t>
            </a:r>
          </a:p>
          <a:p>
            <a:pPr algn="just"/>
            <a:endParaRPr lang="en-GB" sz="2800" dirty="0">
              <a:latin typeface="Montserrat" panose="020B0604020202020204" charset="0"/>
            </a:endParaRPr>
          </a:p>
          <a:p>
            <a:pPr marL="457200" indent="-457200" algn="just">
              <a:buFont typeface="Wingdings" panose="05000000000000000000" pitchFamily="2" charset="2"/>
              <a:buChar char="Ø"/>
            </a:pPr>
            <a:r>
              <a:rPr lang="en-GB" sz="2800" dirty="0">
                <a:latin typeface="Montserrat" panose="020B0604020202020204" charset="0"/>
              </a:rPr>
              <a:t>Prior to the amendment, if Trust X gives donation to Trust Y of Rs.1,000, Application of income will be Rs.1,000 for Trust X.</a:t>
            </a:r>
          </a:p>
          <a:p>
            <a:pPr marL="457200" indent="-457200" algn="just">
              <a:buFont typeface="Wingdings" panose="05000000000000000000" pitchFamily="2" charset="2"/>
              <a:buChar char="Ø"/>
            </a:pPr>
            <a:endParaRPr lang="en-GB" sz="2800" dirty="0">
              <a:latin typeface="Montserrat" panose="020B0604020202020204" charset="0"/>
            </a:endParaRPr>
          </a:p>
          <a:p>
            <a:pPr marL="457200" indent="-457200" algn="just">
              <a:buFont typeface="Wingdings" panose="05000000000000000000" pitchFamily="2" charset="2"/>
              <a:buChar char="Ø"/>
            </a:pPr>
            <a:r>
              <a:rPr lang="en-GB" sz="2800" dirty="0">
                <a:latin typeface="Montserrat" panose="020B0604020202020204" charset="0"/>
              </a:rPr>
              <a:t>Now same equation after the amendment:</a:t>
            </a:r>
          </a:p>
          <a:p>
            <a:pPr marL="457200" indent="-457200" algn="just">
              <a:buFont typeface="Wingdings" panose="05000000000000000000" pitchFamily="2" charset="2"/>
              <a:buChar char="Ø"/>
            </a:pPr>
            <a:endParaRPr lang="en-GB" sz="2800" dirty="0">
              <a:latin typeface="Montserrat" panose="020B0604020202020204" charset="0"/>
            </a:endParaRPr>
          </a:p>
          <a:p>
            <a:pPr marL="457200" indent="-457200" algn="just">
              <a:buFont typeface="Wingdings" panose="05000000000000000000" pitchFamily="2" charset="2"/>
              <a:buChar char="Ø"/>
            </a:pPr>
            <a:r>
              <a:rPr lang="en-GB" sz="2800" dirty="0">
                <a:latin typeface="Montserrat" panose="020B0604020202020204" charset="0"/>
              </a:rPr>
              <a:t>If Trust X gives donation to Trust Y of </a:t>
            </a:r>
            <a:r>
              <a:rPr lang="en-GB" sz="2800" dirty="0" err="1">
                <a:latin typeface="Montserrat" panose="020B0604020202020204" charset="0"/>
              </a:rPr>
              <a:t>Rs</a:t>
            </a:r>
            <a:r>
              <a:rPr lang="en-GB" sz="2800" dirty="0">
                <a:latin typeface="Montserrat" panose="020B0604020202020204" charset="0"/>
              </a:rPr>
              <a:t> 1,000, the Application of income will be restricted to Rs.850</a:t>
            </a:r>
          </a:p>
          <a:p>
            <a:pPr marL="457200" indent="-457200" algn="just">
              <a:buFont typeface="Wingdings" panose="05000000000000000000" pitchFamily="2" charset="2"/>
              <a:buChar char="Ø"/>
            </a:pPr>
            <a:endParaRPr lang="en-GB" sz="2800" dirty="0">
              <a:latin typeface="Montserrat" panose="020B0604020202020204" charset="0"/>
            </a:endParaRPr>
          </a:p>
          <a:p>
            <a:pPr marL="457200" indent="-457200">
              <a:buFont typeface="Wingdings" panose="05000000000000000000" pitchFamily="2" charset="2"/>
              <a:buChar char="Ø"/>
            </a:pPr>
            <a:r>
              <a:rPr lang="en-GB" sz="2800" b="1" dirty="0">
                <a:latin typeface="Montserrat" panose="020B0604020202020204" charset="0"/>
              </a:rPr>
              <a:t>Effective from A.Y. 2024-25.</a:t>
            </a:r>
            <a:br>
              <a:rPr lang="en-GB" sz="2800" dirty="0">
                <a:latin typeface="Montserrat" panose="020B0604020202020204" charset="0"/>
              </a:rPr>
            </a:br>
            <a:r>
              <a:rPr lang="en-GB" sz="2800" dirty="0">
                <a:latin typeface="Montserrat" panose="020B0604020202020204" charset="0"/>
              </a:rPr>
              <a:t> </a:t>
            </a:r>
          </a:p>
          <a:p>
            <a:pPr algn="just"/>
            <a:endParaRPr lang="en-GB" sz="2800" dirty="0">
              <a:latin typeface="Montserrat" panose="020B0604020202020204" charset="0"/>
            </a:endParaRPr>
          </a:p>
        </p:txBody>
      </p:sp>
      <p:sp>
        <p:nvSpPr>
          <p:cNvPr id="12" name="Rectangle 11"/>
          <p:cNvSpPr/>
          <p:nvPr/>
        </p:nvSpPr>
        <p:spPr>
          <a:xfrm>
            <a:off x="8641996" y="9641956"/>
            <a:ext cx="561372" cy="461665"/>
          </a:xfrm>
          <a:prstGeom prst="rect">
            <a:avLst/>
          </a:prstGeom>
        </p:spPr>
        <p:txBody>
          <a:bodyPr wrap="none">
            <a:spAutoFit/>
          </a:bodyPr>
          <a:lstStyle/>
          <a:p>
            <a:pPr algn="ctr"/>
            <a:r>
              <a:rPr lang="en-US" sz="2400" b="1" dirty="0">
                <a:solidFill>
                  <a:schemeClr val="bg1"/>
                </a:solidFill>
                <a:latin typeface="Montserrat Bold" panose="020B0604020202020204" charset="0"/>
              </a:rPr>
              <a:t>87</a:t>
            </a:r>
          </a:p>
        </p:txBody>
      </p:sp>
      <p:sp>
        <p:nvSpPr>
          <p:cNvPr id="14" name="TextBox 14"/>
          <p:cNvSpPr txBox="1"/>
          <p:nvPr/>
        </p:nvSpPr>
        <p:spPr>
          <a:xfrm>
            <a:off x="11658600" y="970978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6888639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255524" y="2476500"/>
            <a:ext cx="15392400" cy="4431983"/>
          </a:xfrm>
          <a:prstGeom prst="rect">
            <a:avLst/>
          </a:prstGeom>
        </p:spPr>
        <p:txBody>
          <a:bodyPr wrap="square" lIns="0" tIns="0" rIns="0" bIns="0" rtlCol="0" anchor="t">
            <a:spAutoFit/>
          </a:bodyPr>
          <a:lstStyle/>
          <a:p>
            <a:pPr algn="ctr"/>
            <a:r>
              <a:rPr lang="en-GB" sz="9600" dirty="0">
                <a:solidFill>
                  <a:srgbClr val="FEB139"/>
                </a:solidFill>
                <a:latin typeface="Montserrat Extra-Bold"/>
              </a:rPr>
              <a:t>Corpus Donation </a:t>
            </a:r>
          </a:p>
          <a:p>
            <a:pPr algn="ctr"/>
            <a:r>
              <a:rPr lang="en-GB" sz="9600" dirty="0">
                <a:solidFill>
                  <a:srgbClr val="FEB139"/>
                </a:solidFill>
                <a:latin typeface="Montserrat Extra-Bold"/>
              </a:rPr>
              <a:t>as </a:t>
            </a:r>
          </a:p>
          <a:p>
            <a:pPr algn="ctr"/>
            <a:r>
              <a:rPr lang="en-GB" sz="9600" dirty="0">
                <a:solidFill>
                  <a:srgbClr val="FEB139"/>
                </a:solidFill>
                <a:latin typeface="Montserrat Extra-Bold"/>
              </a:rPr>
              <a:t>Corpus Donation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88</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873219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CDD0-17F6-3312-AE6D-F7EB95E46C02}"/>
              </a:ext>
            </a:extLst>
          </p:cNvPr>
          <p:cNvSpPr>
            <a:spLocks noGrp="1"/>
          </p:cNvSpPr>
          <p:nvPr>
            <p:ph type="title"/>
          </p:nvPr>
        </p:nvSpPr>
        <p:spPr>
          <a:xfrm>
            <a:off x="838200" y="1866900"/>
            <a:ext cx="5985165" cy="6609632"/>
          </a:xfrm>
        </p:spPr>
        <p:txBody>
          <a:bodyPr/>
          <a:lstStyle/>
          <a:p>
            <a:pPr algn="just"/>
            <a:r>
              <a:rPr lang="en-GB" sz="3600" dirty="0">
                <a:solidFill>
                  <a:schemeClr val="bg1"/>
                </a:solidFill>
                <a:latin typeface="Montserrat" panose="020B0604020202020204" charset="0"/>
              </a:rPr>
              <a:t>Can an organization registered/approved under 12AB or 10(23C) which received Corpus Donation give the same as Corpus to other organization registered under the 12AB or 10(23C)? </a:t>
            </a:r>
          </a:p>
        </p:txBody>
      </p:sp>
      <p:sp>
        <p:nvSpPr>
          <p:cNvPr id="3" name="Content Placeholder 2">
            <a:extLst>
              <a:ext uri="{FF2B5EF4-FFF2-40B4-BE49-F238E27FC236}">
                <a16:creationId xmlns:a16="http://schemas.microsoft.com/office/drawing/2014/main" id="{EB336AA5-9DDA-DA9A-5469-6885A5A84D1D}"/>
              </a:ext>
            </a:extLst>
          </p:cNvPr>
          <p:cNvSpPr>
            <a:spLocks noGrp="1"/>
          </p:cNvSpPr>
          <p:nvPr>
            <p:ph sz="quarter" idx="10"/>
          </p:nvPr>
        </p:nvSpPr>
        <p:spPr>
          <a:xfrm>
            <a:off x="8020190" y="3964074"/>
            <a:ext cx="8526560" cy="4936419"/>
          </a:xfrm>
        </p:spPr>
        <p:txBody>
          <a:bodyPr>
            <a:normAutofit/>
          </a:bodyPr>
          <a:lstStyle/>
          <a:p>
            <a:pPr lvl="0"/>
            <a:r>
              <a:rPr lang="en-US" noProof="0" dirty="0">
                <a:latin typeface="Bookman Old Style" panose="02050604050505020204" pitchFamily="18" charset="0"/>
              </a:rPr>
              <a:t> </a:t>
            </a:r>
          </a:p>
        </p:txBody>
      </p:sp>
      <p:sp>
        <p:nvSpPr>
          <p:cNvPr id="4" name="Content Placeholder 2">
            <a:extLst>
              <a:ext uri="{FF2B5EF4-FFF2-40B4-BE49-F238E27FC236}">
                <a16:creationId xmlns:a16="http://schemas.microsoft.com/office/drawing/2014/main" id="{EB336AA5-9DDA-DA9A-5469-6885A5A84D1D}"/>
              </a:ext>
            </a:extLst>
          </p:cNvPr>
          <p:cNvSpPr txBox="1">
            <a:spLocks/>
          </p:cNvSpPr>
          <p:nvPr/>
        </p:nvSpPr>
        <p:spPr>
          <a:xfrm>
            <a:off x="7639082" y="1135436"/>
            <a:ext cx="8526560" cy="1824941"/>
          </a:xfrm>
          <a:prstGeom prst="rect">
            <a:avLst/>
          </a:prstGeom>
          <a:effectLst/>
        </p:spPr>
        <p:txBody>
          <a:bodyPr vert="horz" lIns="0" tIns="68580" rIns="0" bIns="68580" rtlCol="0" anchor="ctr">
            <a:noAutofit/>
          </a:bodyPr>
          <a:lstStyle>
            <a:lvl1pPr marL="0" indent="0" algn="l" defTabSz="457200" rtl="0" eaLnBrk="1" latinLnBrk="0" hangingPunct="1">
              <a:lnSpc>
                <a:spcPct val="150000"/>
              </a:lnSpc>
              <a:spcBef>
                <a:spcPts val="0"/>
              </a:spcBef>
              <a:spcAft>
                <a:spcPts val="0"/>
              </a:spcAft>
              <a:buClr>
                <a:schemeClr val="accent1">
                  <a:lumMod val="50000"/>
                </a:schemeClr>
              </a:buClr>
              <a:buFont typeface="Arial" panose="020B0604020202020204" pitchFamily="34" charset="0"/>
              <a:buNone/>
              <a:defRPr sz="1800" kern="1200">
                <a:ln>
                  <a:noFill/>
                </a:ln>
                <a:solidFill>
                  <a:schemeClr val="accent1">
                    <a:lumMod val="50000"/>
                  </a:schemeClr>
                </a:solidFill>
                <a:effectLst/>
                <a:latin typeface="+mn-lt"/>
                <a:ea typeface="+mn-ea"/>
                <a:cs typeface="+mn-cs"/>
              </a:defRPr>
            </a:lvl1pPr>
            <a:lvl2pPr marL="4572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600" kern="1200">
                <a:ln>
                  <a:noFill/>
                </a:ln>
                <a:solidFill>
                  <a:schemeClr val="accent1">
                    <a:lumMod val="50000"/>
                  </a:schemeClr>
                </a:solidFill>
                <a:effectLst/>
                <a:latin typeface="+mn-lt"/>
                <a:ea typeface="+mn-ea"/>
                <a:cs typeface="+mn-cs"/>
              </a:defRPr>
            </a:lvl2pPr>
            <a:lvl3pPr marL="9144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400" kern="1200">
                <a:ln>
                  <a:noFill/>
                </a:ln>
                <a:solidFill>
                  <a:schemeClr val="accent1">
                    <a:lumMod val="50000"/>
                  </a:schemeClr>
                </a:solidFill>
                <a:effectLst/>
                <a:latin typeface="+mn-lt"/>
                <a:ea typeface="+mn-ea"/>
                <a:cs typeface="+mn-cs"/>
              </a:defRPr>
            </a:lvl3pPr>
            <a:lvl4pPr marL="13716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200" kern="1200">
                <a:ln>
                  <a:noFill/>
                </a:ln>
                <a:solidFill>
                  <a:schemeClr val="accent1">
                    <a:lumMod val="50000"/>
                  </a:schemeClr>
                </a:solidFill>
                <a:effectLst/>
                <a:latin typeface="+mn-lt"/>
                <a:ea typeface="+mn-ea"/>
                <a:cs typeface="+mn-cs"/>
              </a:defRPr>
            </a:lvl4pPr>
            <a:lvl5pPr marL="18288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200" kern="1200">
                <a:ln>
                  <a:noFill/>
                </a:ln>
                <a:solidFill>
                  <a:schemeClr val="accent1">
                    <a:lumMod val="50000"/>
                  </a:schemeClr>
                </a:solidFill>
                <a:effectLst/>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gn="just">
              <a:lnSpc>
                <a:spcPct val="100000"/>
              </a:lnSpc>
            </a:pPr>
            <a:r>
              <a:rPr lang="en-US" sz="4000" b="1" dirty="0">
                <a:latin typeface="Montserrat" panose="020B0604020202020204" charset="0"/>
              </a:rPr>
              <a:t>Law is totally silent whether a trust can give Corpus donation to another trust from its corpus fund.</a:t>
            </a:r>
          </a:p>
        </p:txBody>
      </p:sp>
      <p:sp>
        <p:nvSpPr>
          <p:cNvPr id="6"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Rectangle 9"/>
          <p:cNvSpPr/>
          <p:nvPr/>
        </p:nvSpPr>
        <p:spPr>
          <a:xfrm>
            <a:off x="7617311" y="3369906"/>
            <a:ext cx="9144000" cy="6124754"/>
          </a:xfrm>
          <a:prstGeom prst="rect">
            <a:avLst/>
          </a:prstGeom>
        </p:spPr>
        <p:txBody>
          <a:bodyPr>
            <a:spAutoFit/>
          </a:bodyPr>
          <a:lstStyle/>
          <a:p>
            <a:pPr algn="just"/>
            <a:r>
              <a:rPr lang="en-GB" sz="2800" dirty="0">
                <a:latin typeface="Montserrat" panose="020B0604020202020204" charset="0"/>
              </a:rPr>
              <a:t>The journey so far for Corpus Donation was not restricted with harsh provisions. But in recent Finance Acts, the department is focusing more on Corpus Donation received by the Charitable Institutions. From such amendments it can be inferred that the institutions should keep and apply Corpus Donation received in the specified direction themselves and not give it to other Charitable Institution as Corpus Donation because the same would result in violation of Income Tax provisions as the fund is neither invested in the modes specified under section 11(5) nor is utilized in the purpose directed by the Original Donor.</a:t>
            </a:r>
            <a:endParaRPr lang="en-US" sz="2800" dirty="0">
              <a:latin typeface="Montserrat" panose="020B0604020202020204" charset="0"/>
            </a:endParaRPr>
          </a:p>
        </p:txBody>
      </p:sp>
      <p:sp>
        <p:nvSpPr>
          <p:cNvPr id="12" name="Rectangle 11"/>
          <p:cNvSpPr/>
          <p:nvPr/>
        </p:nvSpPr>
        <p:spPr>
          <a:xfrm>
            <a:off x="8639591" y="9641956"/>
            <a:ext cx="566182" cy="461665"/>
          </a:xfrm>
          <a:prstGeom prst="rect">
            <a:avLst/>
          </a:prstGeom>
        </p:spPr>
        <p:txBody>
          <a:bodyPr wrap="none">
            <a:spAutoFit/>
          </a:bodyPr>
          <a:lstStyle/>
          <a:p>
            <a:pPr algn="ctr"/>
            <a:r>
              <a:rPr lang="en-US" sz="2400" b="1" dirty="0">
                <a:solidFill>
                  <a:schemeClr val="bg1"/>
                </a:solidFill>
                <a:latin typeface="Montserrat Bold" panose="020B0604020202020204" charset="0"/>
              </a:rPr>
              <a:t>89</a:t>
            </a:r>
          </a:p>
        </p:txBody>
      </p:sp>
      <p:sp>
        <p:nvSpPr>
          <p:cNvPr id="13" name="TextBox 14"/>
          <p:cNvSpPr txBox="1"/>
          <p:nvPr/>
        </p:nvSpPr>
        <p:spPr>
          <a:xfrm>
            <a:off x="11658600" y="9706076"/>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260229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CDD0-17F6-3312-AE6D-F7EB95E46C02}"/>
              </a:ext>
            </a:extLst>
          </p:cNvPr>
          <p:cNvSpPr>
            <a:spLocks noGrp="1"/>
          </p:cNvSpPr>
          <p:nvPr>
            <p:ph type="title"/>
          </p:nvPr>
        </p:nvSpPr>
        <p:spPr>
          <a:xfrm>
            <a:off x="811001" y="2705100"/>
            <a:ext cx="5985165" cy="6609632"/>
          </a:xfrm>
        </p:spPr>
        <p:txBody>
          <a:bodyPr>
            <a:noAutofit/>
          </a:bodyPr>
          <a:lstStyle/>
          <a:p>
            <a:pPr algn="just"/>
            <a:r>
              <a:rPr lang="en-GB" sz="2800" b="1" dirty="0">
                <a:solidFill>
                  <a:schemeClr val="bg1"/>
                </a:solidFill>
                <a:latin typeface="Montserrat" panose="020B0604020202020204" charset="0"/>
              </a:rPr>
              <a:t>Conclusion:</a:t>
            </a:r>
            <a:r>
              <a:rPr lang="en-GB" sz="2800" dirty="0">
                <a:solidFill>
                  <a:schemeClr val="bg1"/>
                </a:solidFill>
                <a:latin typeface="Montserrat" panose="020B0604020202020204" charset="0"/>
              </a:rPr>
              <a:t> It is to be noted that there are chances of litigation from the Original Donor who contributed towards Corpus Fund to the particular Charitable Institution on the ground that the original idea of the donor of making the donation to the particular trust was that the said trust should have applied the funds towards the directed purpose itself, which was ultimately defeated when the trust decided to transfer the same Corpus Fund to another trust as corpus</a:t>
            </a:r>
            <a:r>
              <a:rPr lang="en-GB" sz="3600" dirty="0">
                <a:solidFill>
                  <a:schemeClr val="bg1"/>
                </a:solidFill>
                <a:latin typeface="Montserrat" panose="020B0604020202020204" charset="0"/>
              </a:rPr>
              <a:t>.</a:t>
            </a:r>
            <a:endParaRPr lang="en-US" sz="3600" dirty="0">
              <a:solidFill>
                <a:schemeClr val="bg1"/>
              </a:solidFill>
              <a:latin typeface="Montserrat" panose="020B0604020202020204" charset="0"/>
            </a:endParaRPr>
          </a:p>
        </p:txBody>
      </p:sp>
      <p:sp>
        <p:nvSpPr>
          <p:cNvPr id="3" name="Content Placeholder 2">
            <a:extLst>
              <a:ext uri="{FF2B5EF4-FFF2-40B4-BE49-F238E27FC236}">
                <a16:creationId xmlns:a16="http://schemas.microsoft.com/office/drawing/2014/main" id="{EB336AA5-9DDA-DA9A-5469-6885A5A84D1D}"/>
              </a:ext>
            </a:extLst>
          </p:cNvPr>
          <p:cNvSpPr>
            <a:spLocks noGrp="1"/>
          </p:cNvSpPr>
          <p:nvPr>
            <p:ph sz="quarter" idx="10"/>
          </p:nvPr>
        </p:nvSpPr>
        <p:spPr>
          <a:xfrm>
            <a:off x="8020190" y="3964074"/>
            <a:ext cx="8526560" cy="4936419"/>
          </a:xfrm>
        </p:spPr>
        <p:txBody>
          <a:bodyPr>
            <a:normAutofit/>
          </a:bodyPr>
          <a:lstStyle/>
          <a:p>
            <a:pPr lvl="0"/>
            <a:r>
              <a:rPr lang="en-US" noProof="0" dirty="0">
                <a:latin typeface="Bookman Old Style" panose="02050604050505020204" pitchFamily="18" charset="0"/>
              </a:rPr>
              <a:t> </a:t>
            </a:r>
          </a:p>
        </p:txBody>
      </p:sp>
      <p:sp>
        <p:nvSpPr>
          <p:cNvPr id="5" name="TextBox 4"/>
          <p:cNvSpPr txBox="1"/>
          <p:nvPr/>
        </p:nvSpPr>
        <p:spPr>
          <a:xfrm>
            <a:off x="811001" y="710921"/>
            <a:ext cx="6152507" cy="1754326"/>
          </a:xfrm>
          <a:prstGeom prst="rect">
            <a:avLst/>
          </a:prstGeom>
          <a:noFill/>
        </p:spPr>
        <p:txBody>
          <a:bodyPr wrap="square" rtlCol="0">
            <a:spAutoFit/>
          </a:bodyPr>
          <a:lstStyle/>
          <a:p>
            <a:pPr algn="ctr"/>
            <a:r>
              <a:rPr lang="en-GB" sz="5400" b="1" u="sng" dirty="0">
                <a:solidFill>
                  <a:schemeClr val="bg1">
                    <a:lumMod val="65000"/>
                  </a:schemeClr>
                </a:solidFill>
                <a:latin typeface="Montserrat Extra-Bold" panose="020B0604020202020204" charset="0"/>
              </a:rPr>
              <a:t>Diversion of Corpus Fund</a:t>
            </a:r>
            <a:endParaRPr lang="en-IN" sz="5400" b="1" u="sng" dirty="0">
              <a:solidFill>
                <a:schemeClr val="bg1">
                  <a:lumMod val="65000"/>
                </a:schemeClr>
              </a:solidFill>
              <a:latin typeface="Montserrat Extra-Bold" panose="020B0604020202020204" charset="0"/>
            </a:endParaRPr>
          </a:p>
        </p:txBody>
      </p:sp>
      <p:sp>
        <p:nvSpPr>
          <p:cNvPr id="6" name="Content Placeholder 2">
            <a:extLst>
              <a:ext uri="{FF2B5EF4-FFF2-40B4-BE49-F238E27FC236}">
                <a16:creationId xmlns:a16="http://schemas.microsoft.com/office/drawing/2014/main" id="{EB336AA5-9DDA-DA9A-5469-6885A5A84D1D}"/>
              </a:ext>
            </a:extLst>
          </p:cNvPr>
          <p:cNvSpPr txBox="1">
            <a:spLocks/>
          </p:cNvSpPr>
          <p:nvPr/>
        </p:nvSpPr>
        <p:spPr>
          <a:xfrm>
            <a:off x="8020189" y="1235948"/>
            <a:ext cx="8526560" cy="7521191"/>
          </a:xfrm>
          <a:prstGeom prst="rect">
            <a:avLst/>
          </a:prstGeom>
          <a:effectLst/>
        </p:spPr>
        <p:txBody>
          <a:bodyPr vert="horz" lIns="0" tIns="68580" rIns="0" bIns="68580" rtlCol="0" anchor="ctr">
            <a:noAutofit/>
          </a:bodyPr>
          <a:lstStyle>
            <a:lvl1pPr marL="0" indent="0" algn="l" defTabSz="457200" rtl="0" eaLnBrk="1" latinLnBrk="0" hangingPunct="1">
              <a:lnSpc>
                <a:spcPct val="150000"/>
              </a:lnSpc>
              <a:spcBef>
                <a:spcPts val="0"/>
              </a:spcBef>
              <a:spcAft>
                <a:spcPts val="0"/>
              </a:spcAft>
              <a:buClr>
                <a:schemeClr val="accent1">
                  <a:lumMod val="50000"/>
                </a:schemeClr>
              </a:buClr>
              <a:buFont typeface="Arial" panose="020B0604020202020204" pitchFamily="34" charset="0"/>
              <a:buNone/>
              <a:defRPr sz="1800" kern="1200">
                <a:ln>
                  <a:noFill/>
                </a:ln>
                <a:solidFill>
                  <a:schemeClr val="accent1">
                    <a:lumMod val="50000"/>
                  </a:schemeClr>
                </a:solidFill>
                <a:effectLst/>
                <a:latin typeface="+mn-lt"/>
                <a:ea typeface="+mn-ea"/>
                <a:cs typeface="+mn-cs"/>
              </a:defRPr>
            </a:lvl1pPr>
            <a:lvl2pPr marL="4572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600" kern="1200">
                <a:ln>
                  <a:noFill/>
                </a:ln>
                <a:solidFill>
                  <a:schemeClr val="accent1">
                    <a:lumMod val="50000"/>
                  </a:schemeClr>
                </a:solidFill>
                <a:effectLst/>
                <a:latin typeface="+mn-lt"/>
                <a:ea typeface="+mn-ea"/>
                <a:cs typeface="+mn-cs"/>
              </a:defRPr>
            </a:lvl2pPr>
            <a:lvl3pPr marL="9144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400" kern="1200">
                <a:ln>
                  <a:noFill/>
                </a:ln>
                <a:solidFill>
                  <a:schemeClr val="accent1">
                    <a:lumMod val="50000"/>
                  </a:schemeClr>
                </a:solidFill>
                <a:effectLst/>
                <a:latin typeface="+mn-lt"/>
                <a:ea typeface="+mn-ea"/>
                <a:cs typeface="+mn-cs"/>
              </a:defRPr>
            </a:lvl3pPr>
            <a:lvl4pPr marL="13716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200" kern="1200">
                <a:ln>
                  <a:noFill/>
                </a:ln>
                <a:solidFill>
                  <a:schemeClr val="accent1">
                    <a:lumMod val="50000"/>
                  </a:schemeClr>
                </a:solidFill>
                <a:effectLst/>
                <a:latin typeface="+mn-lt"/>
                <a:ea typeface="+mn-ea"/>
                <a:cs typeface="+mn-cs"/>
              </a:defRPr>
            </a:lvl4pPr>
            <a:lvl5pPr marL="1828800" indent="0" algn="l" defTabSz="457200" rtl="0" eaLnBrk="1" latinLnBrk="0" hangingPunct="1">
              <a:lnSpc>
                <a:spcPct val="150000"/>
              </a:lnSpc>
              <a:spcBef>
                <a:spcPct val="20000"/>
              </a:spcBef>
              <a:spcAft>
                <a:spcPts val="0"/>
              </a:spcAft>
              <a:buClr>
                <a:schemeClr val="accent1">
                  <a:lumMod val="50000"/>
                </a:schemeClr>
              </a:buClr>
              <a:buFont typeface="Arial" panose="020B0604020202020204" pitchFamily="34" charset="0"/>
              <a:buNone/>
              <a:defRPr sz="1200" kern="1200">
                <a:ln>
                  <a:noFill/>
                </a:ln>
                <a:solidFill>
                  <a:schemeClr val="accent1">
                    <a:lumMod val="50000"/>
                  </a:schemeClr>
                </a:solidFill>
                <a:effectLst/>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gn="just"/>
            <a:r>
              <a:rPr lang="en-GB" sz="2400" b="1" dirty="0">
                <a:latin typeface="Montserrat" panose="020B0604020202020204" charset="0"/>
              </a:rPr>
              <a:t>The Corpus Donation is received at the belief and trust of donor in a Charitable Institution.</a:t>
            </a:r>
          </a:p>
          <a:p>
            <a:pPr algn="just"/>
            <a:endParaRPr lang="en-GB" sz="2400" b="1" dirty="0">
              <a:latin typeface="Montserrat" panose="020B0604020202020204" charset="0"/>
            </a:endParaRPr>
          </a:p>
          <a:p>
            <a:pPr algn="just"/>
            <a:r>
              <a:rPr lang="en-GB" sz="2400" b="1" dirty="0">
                <a:latin typeface="Montserrat" panose="020B0604020202020204" charset="0"/>
              </a:rPr>
              <a:t>When the Donor gives a specific direction for which the funds have to be utilized, it becomes a moral obligation upon the trust to utilize the said funds for that particular purpose only. The trust cannot divert the funds for a purpose other than the purpose directed by the Donor. Diversion of the Corpus Fund for a purpose other than the wishes of the Original Donor (including giving it to other Charitable Institution as Corpus Donation) would tantamount to 'breach of trust'. </a:t>
            </a:r>
          </a:p>
        </p:txBody>
      </p:sp>
      <p:sp>
        <p:nvSpPr>
          <p:cNvPr id="7"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9" name="Freeform 8"/>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9"/>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Rectangle 3"/>
          <p:cNvSpPr/>
          <p:nvPr/>
        </p:nvSpPr>
        <p:spPr>
          <a:xfrm>
            <a:off x="8560186" y="9639300"/>
            <a:ext cx="572593" cy="461665"/>
          </a:xfrm>
          <a:prstGeom prst="rect">
            <a:avLst/>
          </a:prstGeom>
        </p:spPr>
        <p:txBody>
          <a:bodyPr wrap="none">
            <a:spAutoFit/>
          </a:bodyPr>
          <a:lstStyle/>
          <a:p>
            <a:pPr algn="ctr"/>
            <a:r>
              <a:rPr lang="en-US" sz="2400" b="1" dirty="0">
                <a:solidFill>
                  <a:schemeClr val="bg1"/>
                </a:solidFill>
                <a:latin typeface="Montserrat Bold" panose="020B0604020202020204" charset="0"/>
              </a:rPr>
              <a:t>90</a:t>
            </a:r>
          </a:p>
        </p:txBody>
      </p:sp>
      <p:sp>
        <p:nvSpPr>
          <p:cNvPr id="11" name="TextBox 14"/>
          <p:cNvSpPr txBox="1"/>
          <p:nvPr/>
        </p:nvSpPr>
        <p:spPr>
          <a:xfrm>
            <a:off x="11658600" y="9707977"/>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10806203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3585153"/>
            <a:ext cx="15392400" cy="2954655"/>
          </a:xfrm>
          <a:prstGeom prst="rect">
            <a:avLst/>
          </a:prstGeom>
        </p:spPr>
        <p:txBody>
          <a:bodyPr wrap="square" lIns="0" tIns="0" rIns="0" bIns="0" rtlCol="0" anchor="t">
            <a:spAutoFit/>
          </a:bodyPr>
          <a:lstStyle/>
          <a:p>
            <a:pPr algn="ctr"/>
            <a:r>
              <a:rPr lang="en-GB" sz="9600" dirty="0">
                <a:solidFill>
                  <a:srgbClr val="FEB139"/>
                </a:solidFill>
                <a:latin typeface="Montserrat Extra-Bold"/>
              </a:rPr>
              <a:t>Repayment of Loans/</a:t>
            </a:r>
            <a:br>
              <a:rPr lang="en-GB" sz="9600" dirty="0">
                <a:solidFill>
                  <a:srgbClr val="FEB139"/>
                </a:solidFill>
                <a:latin typeface="Montserrat Extra-Bold"/>
              </a:rPr>
            </a:br>
            <a:r>
              <a:rPr lang="en-GB" sz="9600" dirty="0">
                <a:solidFill>
                  <a:srgbClr val="FEB139"/>
                </a:solidFill>
                <a:latin typeface="Montserrat Extra-Bold"/>
              </a:rPr>
              <a:t>Borrowings</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91</a:t>
            </a:fld>
            <a:endParaRPr lang="en-US" dirty="0"/>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4972623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7FBB55-EF55-03D8-7D3C-29341A40D63E}"/>
              </a:ext>
            </a:extLst>
          </p:cNvPr>
          <p:cNvSpPr>
            <a:spLocks noGrp="1"/>
          </p:cNvSpPr>
          <p:nvPr>
            <p:ph type="title"/>
          </p:nvPr>
        </p:nvSpPr>
        <p:spPr>
          <a:xfrm>
            <a:off x="452177" y="950768"/>
            <a:ext cx="6692202" cy="3288723"/>
          </a:xfrm>
        </p:spPr>
        <p:txBody>
          <a:bodyPr>
            <a:normAutofit/>
          </a:bodyPr>
          <a:lstStyle/>
          <a:p>
            <a:r>
              <a:rPr lang="en-US" sz="5500" b="1" dirty="0"/>
              <a:t>Repayment of Loans/</a:t>
            </a:r>
            <a:br>
              <a:rPr lang="en-US" sz="5500" b="1" dirty="0"/>
            </a:br>
            <a:r>
              <a:rPr lang="en-US" sz="5500" b="1" dirty="0"/>
              <a:t>Borrowings</a:t>
            </a:r>
          </a:p>
        </p:txBody>
      </p:sp>
      <p:sp>
        <p:nvSpPr>
          <p:cNvPr id="7" name="Content Placeholder 6">
            <a:extLst>
              <a:ext uri="{FF2B5EF4-FFF2-40B4-BE49-F238E27FC236}">
                <a16:creationId xmlns:a16="http://schemas.microsoft.com/office/drawing/2014/main" id="{AD6AD7D9-DEA3-79A4-785F-0EA945171020}"/>
              </a:ext>
            </a:extLst>
          </p:cNvPr>
          <p:cNvSpPr>
            <a:spLocks noGrp="1"/>
          </p:cNvSpPr>
          <p:nvPr>
            <p:ph sz="quarter" idx="11"/>
          </p:nvPr>
        </p:nvSpPr>
        <p:spPr>
          <a:xfrm>
            <a:off x="601660" y="4959598"/>
            <a:ext cx="6393235" cy="4683540"/>
          </a:xfrm>
        </p:spPr>
        <p:txBody>
          <a:bodyPr>
            <a:normAutofit/>
          </a:bodyPr>
          <a:lstStyle/>
          <a:p>
            <a:pPr lvl="0" algn="just"/>
            <a:r>
              <a:rPr lang="en-GB" dirty="0"/>
              <a:t>Repayment of Loan has to be done in 5 years</a:t>
            </a:r>
          </a:p>
          <a:p>
            <a:pPr lvl="0" algn="just"/>
            <a:r>
              <a:rPr lang="en-US" dirty="0"/>
              <a:t>Effective from A.Y. 2023-24 </a:t>
            </a:r>
          </a:p>
        </p:txBody>
      </p:sp>
      <p:graphicFrame>
        <p:nvGraphicFramePr>
          <p:cNvPr id="4" name="Content Placeholder 3" descr="A timeline of the product launch">
            <a:extLst>
              <a:ext uri="{FF2B5EF4-FFF2-40B4-BE49-F238E27FC236}">
                <a16:creationId xmlns:a16="http://schemas.microsoft.com/office/drawing/2014/main" id="{0AA14396-9ECF-6200-84F1-4A2C71CE5B8B}"/>
              </a:ext>
            </a:extLst>
          </p:cNvPr>
          <p:cNvGraphicFramePr>
            <a:graphicFrameLocks noGrp="1"/>
          </p:cNvGraphicFramePr>
          <p:nvPr>
            <p:ph sz="quarter" idx="10"/>
            <p:extLst>
              <p:ext uri="{D42A27DB-BD31-4B8C-83A1-F6EECF244321}">
                <p14:modId xmlns:p14="http://schemas.microsoft.com/office/powerpoint/2010/main" val="954882780"/>
              </p:ext>
            </p:extLst>
          </p:nvPr>
        </p:nvGraphicFramePr>
        <p:xfrm>
          <a:off x="7855745" y="1419226"/>
          <a:ext cx="8958263" cy="7741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13"/>
          <p:cNvSpPr txBox="1"/>
          <p:nvPr/>
        </p:nvSpPr>
        <p:spPr>
          <a:xfrm>
            <a:off x="243113" y="9670352"/>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9" name="Freeform 8"/>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9"/>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Rectangle 10"/>
          <p:cNvSpPr/>
          <p:nvPr/>
        </p:nvSpPr>
        <p:spPr>
          <a:xfrm>
            <a:off x="8574612" y="9639300"/>
            <a:ext cx="543740" cy="461665"/>
          </a:xfrm>
          <a:prstGeom prst="rect">
            <a:avLst/>
          </a:prstGeom>
        </p:spPr>
        <p:txBody>
          <a:bodyPr wrap="none">
            <a:spAutoFit/>
          </a:bodyPr>
          <a:lstStyle/>
          <a:p>
            <a:pPr algn="ctr"/>
            <a:r>
              <a:rPr lang="en-US" sz="2400" b="1" dirty="0">
                <a:solidFill>
                  <a:schemeClr val="bg1"/>
                </a:solidFill>
                <a:latin typeface="Montserrat Bold" panose="020B0604020202020204" charset="0"/>
              </a:rPr>
              <a:t>92</a:t>
            </a:r>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1349105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371600" y="3585153"/>
            <a:ext cx="15392400" cy="2954655"/>
          </a:xfrm>
          <a:prstGeom prst="rect">
            <a:avLst/>
          </a:prstGeom>
        </p:spPr>
        <p:txBody>
          <a:bodyPr wrap="square" lIns="0" tIns="0" rIns="0" bIns="0" rtlCol="0" anchor="t">
            <a:spAutoFit/>
          </a:bodyPr>
          <a:lstStyle/>
          <a:p>
            <a:pPr algn="ctr"/>
            <a:r>
              <a:rPr lang="en-GB" sz="9600" dirty="0">
                <a:solidFill>
                  <a:srgbClr val="FEB139"/>
                </a:solidFill>
                <a:latin typeface="Montserrat Extra-Bold"/>
              </a:rPr>
              <a:t>Tax on accredited Income u/s 115TD</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93</a:t>
            </a:fld>
            <a:endParaRPr lang="en-US" dirty="0"/>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372838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272451549"/>
              </p:ext>
            </p:extLst>
          </p:nvPr>
        </p:nvGraphicFramePr>
        <p:xfrm>
          <a:off x="1288973" y="3305060"/>
          <a:ext cx="15748613" cy="5725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3584849" y="2300129"/>
            <a:ext cx="10830911" cy="780393"/>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700" b="1" u="sng" dirty="0">
                <a:solidFill>
                  <a:schemeClr val="tx1"/>
                </a:solidFill>
                <a:latin typeface="Montserrat Extra-Bold" panose="020B0604020202020204" charset="0"/>
              </a:rPr>
              <a:t>Any trust or institution</a:t>
            </a:r>
            <a:endParaRPr lang="en-IN" sz="2700" b="1" u="sng" dirty="0">
              <a:solidFill>
                <a:schemeClr val="tx1"/>
              </a:solidFill>
              <a:latin typeface="Montserrat Extra-Bold" panose="020B0604020202020204" charset="0"/>
            </a:endParaRPr>
          </a:p>
        </p:txBody>
      </p:sp>
      <p:sp>
        <p:nvSpPr>
          <p:cNvPr id="6" name="TextBox 5"/>
          <p:cNvSpPr txBox="1"/>
          <p:nvPr/>
        </p:nvSpPr>
        <p:spPr>
          <a:xfrm>
            <a:off x="1574744" y="941242"/>
            <a:ext cx="14851118" cy="93871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5500" dirty="0">
                <a:solidFill>
                  <a:srgbClr val="FEB139"/>
                </a:solidFill>
                <a:latin typeface="Montserrat Extra-Bold"/>
              </a:rPr>
              <a:t>SECTION 115TD</a:t>
            </a:r>
            <a:endParaRPr lang="en-IN" sz="55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2F3D5E07-6146-4A2F-A528-C3751F145968}" type="slidenum">
              <a:rPr lang="en-US"/>
              <a:pPr/>
              <a:t>94</a:t>
            </a:fld>
            <a:endParaRPr lang="en-US" dirty="0"/>
          </a:p>
        </p:txBody>
      </p:sp>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8905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05543BDF-661F-4379-BE19-D7659C659A8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F4533C08-17AE-46DC-8C8D-1CC4B765EF9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B33970FF-5A33-4EBE-8254-627521C5C11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BC9C6B79-DFB8-49C7-BB44-13094ADD373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05A55ED4-50A8-4C28-B53F-5DA819847F8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77111490"/>
              </p:ext>
            </p:extLst>
          </p:nvPr>
        </p:nvGraphicFramePr>
        <p:xfrm>
          <a:off x="1239398" y="1008044"/>
          <a:ext cx="10183778" cy="4052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1803081" y="5394279"/>
            <a:ext cx="5217980" cy="312086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3600" i="1" dirty="0">
                <a:solidFill>
                  <a:schemeClr val="tx1">
                    <a:lumMod val="95000"/>
                    <a:lumOff val="5000"/>
                  </a:schemeClr>
                </a:solidFill>
                <a:latin typeface="Montserrat" panose="020B0604020202020204" charset="0"/>
              </a:rPr>
              <a:t>What is Accreted Income?</a:t>
            </a:r>
          </a:p>
          <a:p>
            <a:pPr algn="ctr"/>
            <a:endParaRPr lang="en-IN" sz="3600" i="1" dirty="0">
              <a:solidFill>
                <a:schemeClr val="tx1">
                  <a:lumMod val="95000"/>
                  <a:lumOff val="5000"/>
                </a:schemeClr>
              </a:solidFill>
              <a:latin typeface="Montserrat" panose="020B0604020202020204" charset="0"/>
            </a:endParaRPr>
          </a:p>
          <a:p>
            <a:pPr algn="ctr"/>
            <a:r>
              <a:rPr lang="en-IN" sz="3600" i="1" dirty="0">
                <a:solidFill>
                  <a:schemeClr val="tx1">
                    <a:lumMod val="95000"/>
                    <a:lumOff val="5000"/>
                  </a:schemeClr>
                </a:solidFill>
                <a:latin typeface="Montserrat" panose="020B0604020202020204" charset="0"/>
              </a:rPr>
              <a:t>Fair Value of Assets- Book value of Liabilities</a:t>
            </a:r>
          </a:p>
        </p:txBody>
      </p:sp>
      <p:cxnSp>
        <p:nvCxnSpPr>
          <p:cNvPr id="3" name="Straight Arrow Connector 2">
            <a:extLst>
              <a:ext uri="{FF2B5EF4-FFF2-40B4-BE49-F238E27FC236}">
                <a16:creationId xmlns:a16="http://schemas.microsoft.com/office/drawing/2014/main" id="{DAA44425-B1C8-8CA3-5585-A94E4ABA7276}"/>
              </a:ext>
            </a:extLst>
          </p:cNvPr>
          <p:cNvCxnSpPr/>
          <p:nvPr/>
        </p:nvCxnSpPr>
        <p:spPr>
          <a:xfrm>
            <a:off x="11799065" y="2776252"/>
            <a:ext cx="2908454" cy="2115239"/>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95</a:t>
            </a:fld>
            <a:endParaRPr lang="en-US"/>
          </a:p>
        </p:txBody>
      </p:sp>
      <p:sp>
        <p:nvSpPr>
          <p:cNvPr id="12"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284684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78B53-6580-EAEE-A4A3-E24C82F87766}"/>
              </a:ext>
            </a:extLst>
          </p:cNvPr>
          <p:cNvSpPr>
            <a:spLocks noGrp="1"/>
          </p:cNvSpPr>
          <p:nvPr>
            <p:ph type="title"/>
          </p:nvPr>
        </p:nvSpPr>
        <p:spPr>
          <a:xfrm>
            <a:off x="548640" y="547688"/>
            <a:ext cx="17312640" cy="1677113"/>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ctr"/>
            <a:r>
              <a:rPr lang="en-US" sz="5500" dirty="0">
                <a:solidFill>
                  <a:srgbClr val="FEB139"/>
                </a:solidFill>
                <a:latin typeface="Montserrat Extra-Bold"/>
                <a:ea typeface="+mn-ea"/>
                <a:cs typeface="+mn-cs"/>
              </a:rPr>
              <a:t>Section 115TD: Becomes More Stringent </a:t>
            </a:r>
            <a:endParaRPr lang="en-IN" sz="5500" dirty="0">
              <a:solidFill>
                <a:srgbClr val="FEB139"/>
              </a:solidFill>
              <a:latin typeface="Montserrat Extra-Bold"/>
              <a:ea typeface="+mn-ea"/>
              <a:cs typeface="+mn-cs"/>
            </a:endParaRPr>
          </a:p>
        </p:txBody>
      </p:sp>
      <p:sp>
        <p:nvSpPr>
          <p:cNvPr id="4" name="TextBox 3">
            <a:extLst>
              <a:ext uri="{FF2B5EF4-FFF2-40B4-BE49-F238E27FC236}">
                <a16:creationId xmlns:a16="http://schemas.microsoft.com/office/drawing/2014/main" id="{7EE2E642-3C10-A530-D8F6-3500D6191301}"/>
              </a:ext>
            </a:extLst>
          </p:cNvPr>
          <p:cNvSpPr txBox="1"/>
          <p:nvPr/>
        </p:nvSpPr>
        <p:spPr>
          <a:xfrm>
            <a:off x="1067479" y="2670657"/>
            <a:ext cx="15890486" cy="651716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spcBef>
                <a:spcPts val="1560"/>
              </a:spcBef>
            </a:pPr>
            <a:r>
              <a:rPr lang="en-US" sz="4500" dirty="0">
                <a:ln w="0"/>
                <a:solidFill>
                  <a:schemeClr val="tx1"/>
                </a:solidFill>
                <a:effectLst>
                  <a:outerShdw blurRad="38100" dist="19050" dir="2700000" algn="tl" rotWithShape="0">
                    <a:schemeClr val="dk1">
                      <a:alpha val="40000"/>
                    </a:schemeClr>
                  </a:outerShdw>
                </a:effectLst>
                <a:latin typeface="Montserrat" panose="020B0604020202020204" charset="0"/>
                <a:ea typeface="Times New Roman" panose="02020603050405020304" pitchFamily="18" charset="0"/>
              </a:rPr>
              <a:t>New Category Added</a:t>
            </a:r>
          </a:p>
          <a:p>
            <a:pPr algn="ctr">
              <a:spcBef>
                <a:spcPts val="1560"/>
              </a:spcBef>
            </a:pPr>
            <a:endParaRPr lang="en-US" sz="4500" dirty="0">
              <a:latin typeface="Montserrat" panose="020B0604020202020204" charset="0"/>
              <a:ea typeface="Times New Roman" panose="02020603050405020304" pitchFamily="18" charset="0"/>
            </a:endParaRPr>
          </a:p>
          <a:p>
            <a:pPr algn="ctr">
              <a:spcBef>
                <a:spcPts val="1560"/>
              </a:spcBef>
            </a:pPr>
            <a:r>
              <a:rPr lang="en-IN" sz="4500" dirty="0">
                <a:ln w="0"/>
                <a:solidFill>
                  <a:schemeClr val="tx1"/>
                </a:solidFill>
                <a:effectLst>
                  <a:outerShdw blurRad="38100" dist="19050" dir="2700000" algn="tl" rotWithShape="0">
                    <a:schemeClr val="dk1">
                      <a:alpha val="40000"/>
                    </a:schemeClr>
                  </a:outerShdw>
                </a:effectLst>
                <a:latin typeface="Montserrat" panose="020B0604020202020204" charset="0"/>
                <a:ea typeface="Times New Roman" panose="02020603050405020304" pitchFamily="18" charset="0"/>
              </a:rPr>
              <a:t>Charitable  Institutions not applying in time for provisional to regular or reregistration or reapproval</a:t>
            </a:r>
          </a:p>
          <a:p>
            <a:pPr algn="ctr">
              <a:spcBef>
                <a:spcPts val="1560"/>
              </a:spcBef>
            </a:pPr>
            <a:endParaRPr lang="en-IN" sz="4500" dirty="0">
              <a:latin typeface="Montserrat" panose="020B0604020202020204" charset="0"/>
              <a:ea typeface="Times New Roman" panose="02020603050405020304" pitchFamily="18" charset="0"/>
            </a:endParaRPr>
          </a:p>
          <a:p>
            <a:pPr algn="ctr">
              <a:spcBef>
                <a:spcPts val="1560"/>
              </a:spcBef>
            </a:pPr>
            <a:r>
              <a:rPr lang="en-IN" sz="4500" dirty="0">
                <a:ln w="0"/>
                <a:solidFill>
                  <a:schemeClr val="tx1"/>
                </a:solidFill>
                <a:effectLst>
                  <a:outerShdw blurRad="38100" dist="19050" dir="2700000" algn="tl" rotWithShape="0">
                    <a:schemeClr val="dk1">
                      <a:alpha val="40000"/>
                    </a:schemeClr>
                  </a:outerShdw>
                </a:effectLst>
                <a:latin typeface="Montserrat" panose="020B0604020202020204" charset="0"/>
                <a:ea typeface="Times New Roman" panose="02020603050405020304" pitchFamily="18" charset="0"/>
              </a:rPr>
              <a:t>Exit tax comes into play</a:t>
            </a:r>
          </a:p>
          <a:p>
            <a:pPr>
              <a:spcBef>
                <a:spcPts val="1560"/>
              </a:spcBef>
            </a:pPr>
            <a:endParaRPr lang="en-IN" sz="3750" b="1" dirty="0">
              <a:latin typeface="Montserrat" panose="020B0604020202020204" charset="0"/>
              <a:ea typeface="Times New Roman" panose="02020603050405020304" pitchFamily="18" charset="0"/>
            </a:endParaRPr>
          </a:p>
          <a:p>
            <a:pPr marL="514350" indent="-514350">
              <a:spcBef>
                <a:spcPts val="1560"/>
              </a:spcBef>
              <a:buFont typeface="Wingdings" panose="05000000000000000000" pitchFamily="2" charset="2"/>
              <a:buChar char="Ø"/>
            </a:pPr>
            <a:r>
              <a:rPr lang="en-US" sz="3000" dirty="0">
                <a:ln w="0"/>
                <a:solidFill>
                  <a:schemeClr val="tx1"/>
                </a:solidFill>
                <a:effectLst>
                  <a:outerShdw blurRad="38100" dist="19050" dir="2700000" algn="tl" rotWithShape="0">
                    <a:schemeClr val="dk1">
                      <a:alpha val="40000"/>
                    </a:schemeClr>
                  </a:outerShdw>
                </a:effectLst>
                <a:latin typeface="Montserrat" panose="020B0604020202020204" charset="0"/>
                <a:ea typeface="Times New Roman" panose="02020603050405020304" pitchFamily="18" charset="0"/>
              </a:rPr>
              <a:t>Effective </a:t>
            </a:r>
            <a:r>
              <a:rPr lang="en-IN" sz="3000" dirty="0">
                <a:ln w="0"/>
                <a:solidFill>
                  <a:schemeClr val="tx1"/>
                </a:solidFill>
                <a:effectLst>
                  <a:outerShdw blurRad="38100" dist="19050" dir="2700000" algn="tl" rotWithShape="0">
                    <a:schemeClr val="dk1">
                      <a:alpha val="40000"/>
                    </a:schemeClr>
                  </a:outerShdw>
                </a:effectLst>
                <a:latin typeface="Montserrat" panose="020B0604020202020204" charset="0"/>
                <a:ea typeface="Times New Roman" panose="02020603050405020304" pitchFamily="18" charset="0"/>
              </a:rPr>
              <a:t>from A.Y. 2023-24</a:t>
            </a:r>
          </a:p>
        </p:txBody>
      </p:sp>
      <p:sp>
        <p:nvSpPr>
          <p:cNvPr id="5" name="Arrow: Down 4">
            <a:extLst>
              <a:ext uri="{FF2B5EF4-FFF2-40B4-BE49-F238E27FC236}">
                <a16:creationId xmlns:a16="http://schemas.microsoft.com/office/drawing/2014/main" id="{1B536550-0B9D-6EA0-FE7C-6A419ECAD397}"/>
              </a:ext>
            </a:extLst>
          </p:cNvPr>
          <p:cNvSpPr/>
          <p:nvPr/>
        </p:nvSpPr>
        <p:spPr>
          <a:xfrm>
            <a:off x="8395962" y="3569264"/>
            <a:ext cx="670560" cy="105156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sz="2700"/>
          </a:p>
        </p:txBody>
      </p:sp>
      <p:sp>
        <p:nvSpPr>
          <p:cNvPr id="6" name="Arrow: Down 5">
            <a:extLst>
              <a:ext uri="{FF2B5EF4-FFF2-40B4-BE49-F238E27FC236}">
                <a16:creationId xmlns:a16="http://schemas.microsoft.com/office/drawing/2014/main" id="{7C179102-C7B9-83E7-810D-E154625AD1ED}"/>
              </a:ext>
            </a:extLst>
          </p:cNvPr>
          <p:cNvSpPr/>
          <p:nvPr/>
        </p:nvSpPr>
        <p:spPr>
          <a:xfrm>
            <a:off x="8363562" y="6018309"/>
            <a:ext cx="670560" cy="105156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sz="2700"/>
          </a:p>
        </p:txBody>
      </p:sp>
      <p:sp>
        <p:nvSpPr>
          <p:cNvPr id="3" name="Slide Number Placeholder 2"/>
          <p:cNvSpPr>
            <a:spLocks noGrp="1"/>
          </p:cNvSpPr>
          <p:nvPr>
            <p:ph type="sldNum" sz="quarter" idx="12"/>
          </p:nvPr>
        </p:nvSpPr>
        <p:spPr>
          <a:xfrm>
            <a:off x="7848600" y="9731375"/>
            <a:ext cx="2133600" cy="365125"/>
          </a:xfrm>
        </p:spPr>
        <p:txBody>
          <a:bodyPr/>
          <a:lstStyle/>
          <a:p>
            <a:fld id="{2F3D5E07-6146-4A2F-A528-C3751F145968}" type="slidenum">
              <a:rPr lang="en-US" sz="2400">
                <a:latin typeface="Montserrat Bold" panose="020B0604020202020204" charset="0"/>
              </a:rPr>
              <a:pPr/>
              <a:t>96</a:t>
            </a:fld>
            <a:endParaRPr lang="en-US" sz="2400" dirty="0">
              <a:latin typeface="Montserrat Bold" panose="020B0604020202020204" charset="0"/>
            </a:endParaRPr>
          </a:p>
        </p:txBody>
      </p:sp>
      <p:sp>
        <p:nvSpPr>
          <p:cNvPr id="8"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13"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418593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Freeform 7"/>
          <p:cNvSpPr/>
          <p:nvPr/>
        </p:nvSpPr>
        <p:spPr>
          <a:xfrm rot="-5400000" flipH="1" flipV="1">
            <a:off x="16618635" y="-221302"/>
            <a:ext cx="1902668" cy="1905050"/>
          </a:xfrm>
          <a:custGeom>
            <a:avLst/>
            <a:gdLst/>
            <a:ahLst/>
            <a:cxnLst/>
            <a:rect l="l" t="t" r="r" b="b"/>
            <a:pathLst>
              <a:path w="1902668" h="1905050">
                <a:moveTo>
                  <a:pt x="1902669" y="1905050"/>
                </a:moveTo>
                <a:lnTo>
                  <a:pt x="0" y="1905050"/>
                </a:lnTo>
                <a:lnTo>
                  <a:pt x="0" y="0"/>
                </a:lnTo>
                <a:lnTo>
                  <a:pt x="1902669" y="0"/>
                </a:lnTo>
                <a:lnTo>
                  <a:pt x="1902669" y="190505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7259300" y="40276"/>
            <a:ext cx="1067655" cy="1067655"/>
          </a:xfrm>
          <a:custGeom>
            <a:avLst/>
            <a:gdLst/>
            <a:ahLst/>
            <a:cxnLst/>
            <a:rect l="l" t="t" r="r" b="b"/>
            <a:pathLst>
              <a:path w="1067655" h="1067655">
                <a:moveTo>
                  <a:pt x="0" y="0"/>
                </a:moveTo>
                <a:lnTo>
                  <a:pt x="1067655" y="0"/>
                </a:lnTo>
                <a:lnTo>
                  <a:pt x="1067655" y="1067655"/>
                </a:lnTo>
                <a:lnTo>
                  <a:pt x="0" y="10676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457200" y="9550400"/>
            <a:ext cx="3410053" cy="318993"/>
          </a:xfrm>
          <a:prstGeom prst="rect">
            <a:avLst/>
          </a:prstGeom>
        </p:spPr>
        <p:txBody>
          <a:bodyPr lIns="0" tIns="0" rIns="0" bIns="0" rtlCol="0" anchor="t">
            <a:spAutoFit/>
          </a:bodyPr>
          <a:lstStyle/>
          <a:p>
            <a:pPr algn="ctr">
              <a:lnSpc>
                <a:spcPts val="2580"/>
              </a:lnSpc>
              <a:spcBef>
                <a:spcPct val="0"/>
              </a:spcBef>
            </a:pPr>
            <a:r>
              <a:rPr lang="en-US" sz="1843" spc="18" dirty="0">
                <a:solidFill>
                  <a:srgbClr val="FFFFFF"/>
                </a:solidFill>
                <a:latin typeface="Gordita Bold"/>
              </a:rPr>
              <a:t>R SOGANI &amp; ASSOCIATES</a:t>
            </a:r>
          </a:p>
        </p:txBody>
      </p:sp>
      <p:sp>
        <p:nvSpPr>
          <p:cNvPr id="27" name="TextBox 9"/>
          <p:cNvSpPr txBox="1"/>
          <p:nvPr/>
        </p:nvSpPr>
        <p:spPr>
          <a:xfrm>
            <a:off x="1239251" y="4092984"/>
            <a:ext cx="15392400" cy="1477328"/>
          </a:xfrm>
          <a:prstGeom prst="rect">
            <a:avLst/>
          </a:prstGeom>
        </p:spPr>
        <p:txBody>
          <a:bodyPr wrap="square" lIns="0" tIns="0" rIns="0" bIns="0" rtlCol="0" anchor="t">
            <a:spAutoFit/>
          </a:bodyPr>
          <a:lstStyle/>
          <a:p>
            <a:pPr algn="ctr"/>
            <a:r>
              <a:rPr lang="en-GB" sz="9600" dirty="0">
                <a:solidFill>
                  <a:srgbClr val="FEB139"/>
                </a:solidFill>
                <a:latin typeface="Montserrat Extra-Bold"/>
              </a:rPr>
              <a:t>QUERIES??</a:t>
            </a:r>
            <a:endParaRPr lang="en-US" sz="9600" dirty="0">
              <a:solidFill>
                <a:srgbClr val="FEB139"/>
              </a:solidFill>
              <a:latin typeface="Montserrat Extra-Bold"/>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97</a:t>
            </a:fld>
            <a:endParaRPr lang="en-US"/>
          </a:p>
        </p:txBody>
      </p:sp>
      <p:sp>
        <p:nvSpPr>
          <p:cNvPr id="9" name="TextBox 14"/>
          <p:cNvSpPr txBox="1"/>
          <p:nvPr/>
        </p:nvSpPr>
        <p:spPr>
          <a:xfrm>
            <a:off x="11658600" y="9550400"/>
            <a:ext cx="6331213" cy="397545"/>
          </a:xfrm>
          <a:prstGeom prst="rect">
            <a:avLst/>
          </a:prstGeom>
        </p:spPr>
        <p:txBody>
          <a:bodyPr wrap="square" lIns="0" tIns="0" rIns="0" bIns="0" rtlCol="0" anchor="t">
            <a:spAutoFit/>
          </a:bodyPr>
          <a:lstStyle/>
          <a:p>
            <a:pPr algn="ctr">
              <a:lnSpc>
                <a:spcPts val="3096"/>
              </a:lnSpc>
              <a:spcBef>
                <a:spcPct val="0"/>
              </a:spcBef>
            </a:pPr>
            <a:r>
              <a:rPr lang="en-US" sz="2211" dirty="0">
                <a:solidFill>
                  <a:srgbClr val="FEB139"/>
                </a:solidFill>
                <a:latin typeface="Canva Sans"/>
              </a:rPr>
              <a:t> </a:t>
            </a:r>
            <a:r>
              <a:rPr lang="en-GB" sz="2211" dirty="0">
                <a:solidFill>
                  <a:srgbClr val="FEB139"/>
                </a:solidFill>
                <a:latin typeface="Canva Sans"/>
              </a:rPr>
              <a:t>Jaipur Branch of CIRC of ICAI- 25/05/2024</a:t>
            </a:r>
            <a:r>
              <a:rPr lang="en-US" sz="2211" dirty="0">
                <a:solidFill>
                  <a:srgbClr val="FEB139"/>
                </a:solidFill>
                <a:latin typeface="Canva Sans"/>
              </a:rPr>
              <a:t> </a:t>
            </a:r>
          </a:p>
        </p:txBody>
      </p:sp>
    </p:spTree>
    <p:extLst>
      <p:ext uri="{BB962C8B-B14F-4D97-AF65-F5344CB8AC3E}">
        <p14:creationId xmlns:p14="http://schemas.microsoft.com/office/powerpoint/2010/main" val="39051413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153462"/>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6413586" y="4399875"/>
            <a:ext cx="22391525" cy="20978955"/>
            <a:chOff x="0" y="0"/>
            <a:chExt cx="660400" cy="618739"/>
          </a:xfrm>
        </p:grpSpPr>
        <p:sp>
          <p:nvSpPr>
            <p:cNvPr id="3" name="Freeform 3"/>
            <p:cNvSpPr/>
            <p:nvPr/>
          </p:nvSpPr>
          <p:spPr>
            <a:xfrm>
              <a:off x="0" y="0"/>
              <a:ext cx="660400" cy="618739"/>
            </a:xfrm>
            <a:custGeom>
              <a:avLst/>
              <a:gdLst/>
              <a:ahLst/>
              <a:cxnLst/>
              <a:rect l="l" t="t" r="r" b="b"/>
              <a:pathLst>
                <a:path w="660400" h="618739">
                  <a:moveTo>
                    <a:pt x="220252" y="599670"/>
                  </a:moveTo>
                  <a:cubicBezTo>
                    <a:pt x="254109" y="611183"/>
                    <a:pt x="292600" y="618739"/>
                    <a:pt x="330378" y="618739"/>
                  </a:cubicBezTo>
                  <a:cubicBezTo>
                    <a:pt x="368157" y="618739"/>
                    <a:pt x="404509" y="612262"/>
                    <a:pt x="438009" y="600748"/>
                  </a:cubicBezTo>
                  <a:cubicBezTo>
                    <a:pt x="438723" y="600388"/>
                    <a:pt x="439435" y="600388"/>
                    <a:pt x="440148" y="600029"/>
                  </a:cubicBezTo>
                  <a:cubicBezTo>
                    <a:pt x="565955" y="553974"/>
                    <a:pt x="658618" y="432360"/>
                    <a:pt x="660400" y="294547"/>
                  </a:cubicBezTo>
                  <a:lnTo>
                    <a:pt x="660400" y="0"/>
                  </a:lnTo>
                  <a:lnTo>
                    <a:pt x="0" y="0"/>
                  </a:lnTo>
                  <a:lnTo>
                    <a:pt x="0" y="294329"/>
                  </a:lnTo>
                  <a:cubicBezTo>
                    <a:pt x="1782" y="433079"/>
                    <a:pt x="93019" y="554694"/>
                    <a:pt x="220252" y="599670"/>
                  </a:cubicBezTo>
                  <a:close/>
                </a:path>
              </a:pathLst>
            </a:custGeom>
            <a:solidFill>
              <a:srgbClr val="FEB139"/>
            </a:solidFill>
          </p:spPr>
        </p:sp>
        <p:sp>
          <p:nvSpPr>
            <p:cNvPr id="4" name="TextBox 4"/>
            <p:cNvSpPr txBox="1"/>
            <p:nvPr/>
          </p:nvSpPr>
          <p:spPr>
            <a:xfrm>
              <a:off x="0" y="-66675"/>
              <a:ext cx="660400" cy="558414"/>
            </a:xfrm>
            <a:prstGeom prst="rect">
              <a:avLst/>
            </a:prstGeom>
          </p:spPr>
          <p:txBody>
            <a:bodyPr lIns="122888" tIns="122888" rIns="122888" bIns="122888" rtlCol="0" anchor="ctr"/>
            <a:lstStyle/>
            <a:p>
              <a:pPr algn="ctr">
                <a:lnSpc>
                  <a:spcPts val="4741"/>
                </a:lnSpc>
              </a:pPr>
              <a:endParaRPr/>
            </a:p>
          </p:txBody>
        </p:sp>
      </p:grpSp>
      <p:sp>
        <p:nvSpPr>
          <p:cNvPr id="5" name="Freeform 5"/>
          <p:cNvSpPr/>
          <p:nvPr/>
        </p:nvSpPr>
        <p:spPr>
          <a:xfrm rot="-10658910" flipH="1" flipV="1">
            <a:off x="643703" y="153338"/>
            <a:ext cx="1812589" cy="1814858"/>
          </a:xfrm>
          <a:custGeom>
            <a:avLst/>
            <a:gdLst/>
            <a:ahLst/>
            <a:cxnLst/>
            <a:rect l="l" t="t" r="r" b="b"/>
            <a:pathLst>
              <a:path w="1812589" h="1814858">
                <a:moveTo>
                  <a:pt x="1812589" y="1814858"/>
                </a:moveTo>
                <a:lnTo>
                  <a:pt x="0" y="1814858"/>
                </a:lnTo>
                <a:lnTo>
                  <a:pt x="0" y="0"/>
                </a:lnTo>
                <a:lnTo>
                  <a:pt x="1812589" y="0"/>
                </a:lnTo>
                <a:lnTo>
                  <a:pt x="1812589" y="181485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607234" y="141334"/>
            <a:ext cx="1172059" cy="1172059"/>
          </a:xfrm>
          <a:custGeom>
            <a:avLst/>
            <a:gdLst/>
            <a:ahLst/>
            <a:cxnLst/>
            <a:rect l="l" t="t" r="r" b="b"/>
            <a:pathLst>
              <a:path w="1172059" h="1172059">
                <a:moveTo>
                  <a:pt x="0" y="0"/>
                </a:moveTo>
                <a:lnTo>
                  <a:pt x="1172060" y="0"/>
                </a:lnTo>
                <a:lnTo>
                  <a:pt x="1172060" y="1172059"/>
                </a:lnTo>
                <a:lnTo>
                  <a:pt x="0" y="11720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073041" y="560462"/>
            <a:ext cx="3271185" cy="419528"/>
          </a:xfrm>
          <a:prstGeom prst="rect">
            <a:avLst/>
          </a:prstGeom>
        </p:spPr>
        <p:txBody>
          <a:bodyPr lIns="0" tIns="0" rIns="0" bIns="0" rtlCol="0" anchor="t">
            <a:spAutoFit/>
          </a:bodyPr>
          <a:lstStyle/>
          <a:p>
            <a:pPr>
              <a:lnSpc>
                <a:spcPts val="3165"/>
              </a:lnSpc>
            </a:pPr>
            <a:r>
              <a:rPr lang="en-US" sz="3367">
                <a:solidFill>
                  <a:srgbClr val="FEB139"/>
                </a:solidFill>
                <a:latin typeface="Montserrat Extra-Bold"/>
              </a:rPr>
              <a:t>KEY CONTACT</a:t>
            </a:r>
          </a:p>
        </p:txBody>
      </p:sp>
      <p:sp>
        <p:nvSpPr>
          <p:cNvPr id="10" name="TextBox 10"/>
          <p:cNvSpPr txBox="1"/>
          <p:nvPr/>
        </p:nvSpPr>
        <p:spPr>
          <a:xfrm>
            <a:off x="1167137" y="7865221"/>
            <a:ext cx="4606236" cy="345479"/>
          </a:xfrm>
          <a:prstGeom prst="rect">
            <a:avLst/>
          </a:prstGeom>
        </p:spPr>
        <p:txBody>
          <a:bodyPr lIns="0" tIns="0" rIns="0" bIns="0" rtlCol="0" anchor="t">
            <a:spAutoFit/>
          </a:bodyPr>
          <a:lstStyle/>
          <a:p>
            <a:pPr algn="just">
              <a:lnSpc>
                <a:spcPts val="2941"/>
              </a:lnSpc>
            </a:pPr>
            <a:r>
              <a:rPr lang="en-US" sz="2101" dirty="0">
                <a:solidFill>
                  <a:srgbClr val="153462"/>
                </a:solidFill>
                <a:latin typeface="Montserrat Extra-Bold"/>
              </a:rPr>
              <a:t> www.soganiprofessionals.com</a:t>
            </a:r>
          </a:p>
        </p:txBody>
      </p:sp>
      <p:sp>
        <p:nvSpPr>
          <p:cNvPr id="11" name="TextBox 11"/>
          <p:cNvSpPr txBox="1"/>
          <p:nvPr/>
        </p:nvSpPr>
        <p:spPr>
          <a:xfrm>
            <a:off x="1167137" y="8804778"/>
            <a:ext cx="7433413" cy="718529"/>
          </a:xfrm>
          <a:prstGeom prst="rect">
            <a:avLst/>
          </a:prstGeom>
        </p:spPr>
        <p:txBody>
          <a:bodyPr wrap="square" lIns="0" tIns="0" rIns="0" bIns="0" rtlCol="0" anchor="t">
            <a:spAutoFit/>
          </a:bodyPr>
          <a:lstStyle/>
          <a:p>
            <a:pPr>
              <a:lnSpc>
                <a:spcPts val="2941"/>
              </a:lnSpc>
            </a:pPr>
            <a:r>
              <a:rPr lang="en-US" sz="2101" dirty="0">
                <a:solidFill>
                  <a:srgbClr val="153462"/>
                </a:solidFill>
                <a:latin typeface="Montserrat Extra-Bold"/>
              </a:rPr>
              <a:t>R-20, “Shree Dham”, </a:t>
            </a:r>
            <a:r>
              <a:rPr lang="en-US" sz="2101" dirty="0" err="1">
                <a:solidFill>
                  <a:srgbClr val="153462"/>
                </a:solidFill>
                <a:latin typeface="Montserrat Extra-Bold"/>
              </a:rPr>
              <a:t>Yudhishter</a:t>
            </a:r>
            <a:r>
              <a:rPr lang="en-US" sz="2101" dirty="0">
                <a:solidFill>
                  <a:srgbClr val="153462"/>
                </a:solidFill>
                <a:latin typeface="Montserrat Extra-Bold"/>
              </a:rPr>
              <a:t> Marg, C- Scheme, Jaipur - 302005</a:t>
            </a:r>
          </a:p>
        </p:txBody>
      </p:sp>
      <p:sp>
        <p:nvSpPr>
          <p:cNvPr id="12" name="TextBox 12"/>
          <p:cNvSpPr txBox="1"/>
          <p:nvPr/>
        </p:nvSpPr>
        <p:spPr>
          <a:xfrm>
            <a:off x="1193263" y="7296074"/>
            <a:ext cx="1733741" cy="536972"/>
          </a:xfrm>
          <a:prstGeom prst="rect">
            <a:avLst/>
          </a:prstGeom>
        </p:spPr>
        <p:txBody>
          <a:bodyPr lIns="0" tIns="0" rIns="0" bIns="0" rtlCol="0" anchor="t">
            <a:spAutoFit/>
          </a:bodyPr>
          <a:lstStyle/>
          <a:p>
            <a:pPr algn="just">
              <a:lnSpc>
                <a:spcPts val="4412"/>
              </a:lnSpc>
            </a:pPr>
            <a:r>
              <a:rPr lang="en-US" sz="3151" dirty="0">
                <a:solidFill>
                  <a:srgbClr val="FFFFFF"/>
                </a:solidFill>
                <a:latin typeface="Montserrat"/>
              </a:rPr>
              <a:t>Website</a:t>
            </a:r>
          </a:p>
        </p:txBody>
      </p:sp>
      <p:sp>
        <p:nvSpPr>
          <p:cNvPr id="13" name="TextBox 13"/>
          <p:cNvSpPr txBox="1"/>
          <p:nvPr/>
        </p:nvSpPr>
        <p:spPr>
          <a:xfrm>
            <a:off x="1178023" y="8261565"/>
            <a:ext cx="1733741" cy="536972"/>
          </a:xfrm>
          <a:prstGeom prst="rect">
            <a:avLst/>
          </a:prstGeom>
        </p:spPr>
        <p:txBody>
          <a:bodyPr lIns="0" tIns="0" rIns="0" bIns="0" rtlCol="0" anchor="t">
            <a:spAutoFit/>
          </a:bodyPr>
          <a:lstStyle/>
          <a:p>
            <a:pPr algn="just">
              <a:lnSpc>
                <a:spcPts val="4412"/>
              </a:lnSpc>
            </a:pPr>
            <a:r>
              <a:rPr lang="en-US" sz="3151" dirty="0">
                <a:solidFill>
                  <a:srgbClr val="FFFFFF"/>
                </a:solidFill>
                <a:latin typeface="Montserrat"/>
              </a:rPr>
              <a:t>Address</a:t>
            </a:r>
          </a:p>
        </p:txBody>
      </p:sp>
      <p:sp>
        <p:nvSpPr>
          <p:cNvPr id="14" name="TextBox 14"/>
          <p:cNvSpPr txBox="1"/>
          <p:nvPr/>
        </p:nvSpPr>
        <p:spPr>
          <a:xfrm>
            <a:off x="8600550" y="835958"/>
            <a:ext cx="8243609" cy="859620"/>
          </a:xfrm>
          <a:prstGeom prst="rect">
            <a:avLst/>
          </a:prstGeom>
        </p:spPr>
        <p:txBody>
          <a:bodyPr lIns="0" tIns="0" rIns="0" bIns="0" rtlCol="0" anchor="t">
            <a:spAutoFit/>
          </a:bodyPr>
          <a:lstStyle/>
          <a:p>
            <a:pPr algn="r">
              <a:lnSpc>
                <a:spcPts val="7082"/>
              </a:lnSpc>
              <a:spcBef>
                <a:spcPct val="0"/>
              </a:spcBef>
            </a:pPr>
            <a:r>
              <a:rPr lang="en-US" sz="5058">
                <a:solidFill>
                  <a:srgbClr val="EAA416"/>
                </a:solidFill>
                <a:latin typeface="Montserrat"/>
              </a:rPr>
              <a:t>R SOGANI &amp; ASSOCIATES </a:t>
            </a:r>
          </a:p>
        </p:txBody>
      </p:sp>
      <p:sp>
        <p:nvSpPr>
          <p:cNvPr id="15" name="TextBox 15"/>
          <p:cNvSpPr txBox="1"/>
          <p:nvPr/>
        </p:nvSpPr>
        <p:spPr>
          <a:xfrm>
            <a:off x="1156184" y="5271274"/>
            <a:ext cx="1733741" cy="536972"/>
          </a:xfrm>
          <a:prstGeom prst="rect">
            <a:avLst/>
          </a:prstGeom>
        </p:spPr>
        <p:txBody>
          <a:bodyPr lIns="0" tIns="0" rIns="0" bIns="0" rtlCol="0" anchor="t">
            <a:spAutoFit/>
          </a:bodyPr>
          <a:lstStyle/>
          <a:p>
            <a:pPr algn="just">
              <a:lnSpc>
                <a:spcPts val="4412"/>
              </a:lnSpc>
            </a:pPr>
            <a:r>
              <a:rPr lang="en-US" sz="3151" dirty="0">
                <a:solidFill>
                  <a:srgbClr val="FFFFFF"/>
                </a:solidFill>
                <a:latin typeface="Montserrat"/>
              </a:rPr>
              <a:t>Phone</a:t>
            </a:r>
          </a:p>
        </p:txBody>
      </p:sp>
      <p:sp>
        <p:nvSpPr>
          <p:cNvPr id="16" name="TextBox 16"/>
          <p:cNvSpPr txBox="1"/>
          <p:nvPr/>
        </p:nvSpPr>
        <p:spPr>
          <a:xfrm>
            <a:off x="1114943" y="6233857"/>
            <a:ext cx="1733741" cy="536972"/>
          </a:xfrm>
          <a:prstGeom prst="rect">
            <a:avLst/>
          </a:prstGeom>
        </p:spPr>
        <p:txBody>
          <a:bodyPr lIns="0" tIns="0" rIns="0" bIns="0" rtlCol="0" anchor="t">
            <a:spAutoFit/>
          </a:bodyPr>
          <a:lstStyle/>
          <a:p>
            <a:pPr algn="just">
              <a:lnSpc>
                <a:spcPts val="4412"/>
              </a:lnSpc>
            </a:pPr>
            <a:r>
              <a:rPr lang="en-US" sz="3151" dirty="0">
                <a:solidFill>
                  <a:srgbClr val="FFFFFF"/>
                </a:solidFill>
                <a:latin typeface="Montserrat"/>
              </a:rPr>
              <a:t>Email</a:t>
            </a:r>
          </a:p>
        </p:txBody>
      </p:sp>
      <p:sp>
        <p:nvSpPr>
          <p:cNvPr id="17" name="TextBox 17"/>
          <p:cNvSpPr txBox="1"/>
          <p:nvPr/>
        </p:nvSpPr>
        <p:spPr>
          <a:xfrm>
            <a:off x="1193263" y="6876609"/>
            <a:ext cx="4606236" cy="351631"/>
          </a:xfrm>
          <a:prstGeom prst="rect">
            <a:avLst/>
          </a:prstGeom>
        </p:spPr>
        <p:txBody>
          <a:bodyPr lIns="0" tIns="0" rIns="0" bIns="0" rtlCol="0" anchor="t">
            <a:spAutoFit/>
          </a:bodyPr>
          <a:lstStyle/>
          <a:p>
            <a:pPr algn="just">
              <a:lnSpc>
                <a:spcPts val="2941"/>
              </a:lnSpc>
            </a:pPr>
            <a:r>
              <a:rPr lang="en-US" sz="2101" dirty="0">
                <a:solidFill>
                  <a:srgbClr val="153462"/>
                </a:solidFill>
                <a:latin typeface="Montserrat Extra-Bold"/>
              </a:rPr>
              <a:t>rsa@soganiprofessionals.com</a:t>
            </a:r>
          </a:p>
        </p:txBody>
      </p:sp>
      <p:sp>
        <p:nvSpPr>
          <p:cNvPr id="18" name="TextBox 18"/>
          <p:cNvSpPr txBox="1"/>
          <p:nvPr/>
        </p:nvSpPr>
        <p:spPr>
          <a:xfrm>
            <a:off x="1193263" y="5915363"/>
            <a:ext cx="5438840" cy="351631"/>
          </a:xfrm>
          <a:prstGeom prst="rect">
            <a:avLst/>
          </a:prstGeom>
        </p:spPr>
        <p:txBody>
          <a:bodyPr lIns="0" tIns="0" rIns="0" bIns="0" rtlCol="0" anchor="t">
            <a:spAutoFit/>
          </a:bodyPr>
          <a:lstStyle/>
          <a:p>
            <a:pPr algn="just">
              <a:lnSpc>
                <a:spcPts val="2941"/>
              </a:lnSpc>
            </a:pPr>
            <a:r>
              <a:rPr lang="en-US" sz="2101" dirty="0">
                <a:solidFill>
                  <a:srgbClr val="153462"/>
                </a:solidFill>
                <a:latin typeface="Montserrat Extra-Bold"/>
              </a:rPr>
              <a:t>0141-2222734, 2220735 - 736 , 4017005</a:t>
            </a:r>
          </a:p>
        </p:txBody>
      </p:sp>
      <p:sp>
        <p:nvSpPr>
          <p:cNvPr id="19" name="TextBox 19"/>
          <p:cNvSpPr txBox="1"/>
          <p:nvPr/>
        </p:nvSpPr>
        <p:spPr>
          <a:xfrm>
            <a:off x="11546542" y="1840291"/>
            <a:ext cx="5074726" cy="414375"/>
          </a:xfrm>
          <a:prstGeom prst="rect">
            <a:avLst/>
          </a:prstGeom>
        </p:spPr>
        <p:txBody>
          <a:bodyPr lIns="0" tIns="0" rIns="0" bIns="0" rtlCol="0" anchor="t">
            <a:spAutoFit/>
          </a:bodyPr>
          <a:lstStyle/>
          <a:p>
            <a:pPr>
              <a:lnSpc>
                <a:spcPts val="3119"/>
              </a:lnSpc>
            </a:pPr>
            <a:r>
              <a:rPr lang="en-US" sz="3318">
                <a:solidFill>
                  <a:srgbClr val="FFFFFF"/>
                </a:solidFill>
                <a:latin typeface="Montserrat Bold"/>
              </a:rPr>
              <a:t>Chartered Accountants</a:t>
            </a:r>
          </a:p>
        </p:txBody>
      </p:sp>
      <p:sp>
        <p:nvSpPr>
          <p:cNvPr id="20" name="Rectangle 19"/>
          <p:cNvSpPr/>
          <p:nvPr/>
        </p:nvSpPr>
        <p:spPr>
          <a:xfrm>
            <a:off x="8728615" y="3860399"/>
            <a:ext cx="9144000" cy="3016210"/>
          </a:xfrm>
          <a:prstGeom prst="rect">
            <a:avLst/>
          </a:prstGeom>
        </p:spPr>
        <p:txBody>
          <a:bodyPr>
            <a:spAutoFit/>
          </a:bodyPr>
          <a:lstStyle/>
          <a:p>
            <a:pPr algn="r"/>
            <a:endParaRPr lang="en-US" b="1" dirty="0">
              <a:solidFill>
                <a:schemeClr val="bg1"/>
              </a:solidFill>
              <a:latin typeface="Montserrat Extra-Bold" panose="020B0604020202020204" charset="0"/>
            </a:endParaRPr>
          </a:p>
          <a:p>
            <a:pPr algn="r"/>
            <a:r>
              <a:rPr lang="en-US" sz="3200" b="1" dirty="0">
                <a:solidFill>
                  <a:schemeClr val="bg1"/>
                </a:solidFill>
                <a:latin typeface="Montserrat Extra-Bold" panose="020B0604020202020204" charset="0"/>
              </a:rPr>
              <a:t>CA NARESH KUMAR KABRA</a:t>
            </a:r>
          </a:p>
          <a:p>
            <a:pPr algn="r"/>
            <a:r>
              <a:rPr lang="en-US" sz="3200" b="1" dirty="0">
                <a:solidFill>
                  <a:schemeClr val="bg1"/>
                </a:solidFill>
                <a:latin typeface="Montserrat Extra-Bold" panose="020B0604020202020204" charset="0"/>
              </a:rPr>
              <a:t>(PARTNER)</a:t>
            </a:r>
          </a:p>
          <a:p>
            <a:pPr algn="r"/>
            <a:endParaRPr lang="en-US" b="1" i="1" dirty="0">
              <a:solidFill>
                <a:schemeClr val="bg1"/>
              </a:solidFill>
              <a:latin typeface="Montserrat Extra-Bold" panose="020B0604020202020204" charset="0"/>
            </a:endParaRPr>
          </a:p>
          <a:p>
            <a:pPr algn="r"/>
            <a:r>
              <a:rPr lang="en-US" sz="2400" b="1" i="1" dirty="0">
                <a:solidFill>
                  <a:schemeClr val="bg1"/>
                </a:solidFill>
                <a:latin typeface="Montserrat Extra-Bold" panose="020B0604020202020204" charset="0"/>
              </a:rPr>
              <a:t>Email:   naresh@soganiprofessionals.com</a:t>
            </a:r>
          </a:p>
          <a:p>
            <a:pPr algn="r"/>
            <a:r>
              <a:rPr lang="en-US" sz="2400" b="1" i="1" dirty="0">
                <a:solidFill>
                  <a:schemeClr val="bg1"/>
                </a:solidFill>
                <a:latin typeface="Montserrat Extra-Bold" panose="020B0604020202020204" charset="0"/>
              </a:rPr>
              <a:t>Mobile:  9982222442</a:t>
            </a:r>
          </a:p>
          <a:p>
            <a:pPr algn="r"/>
            <a:r>
              <a:rPr lang="en-US" sz="2400" b="1" i="1" dirty="0">
                <a:solidFill>
                  <a:schemeClr val="bg1"/>
                </a:solidFill>
                <a:latin typeface="Montserrat Extra-Bold" panose="020B0604020202020204" charset="0"/>
              </a:rPr>
              <a:t>Phone: </a:t>
            </a:r>
            <a:r>
              <a:rPr lang="en-IN" sz="2400" b="1" i="1" dirty="0">
                <a:solidFill>
                  <a:schemeClr val="bg1"/>
                </a:solidFill>
                <a:latin typeface="Montserrat Extra-Bold" panose="020B0604020202020204" charset="0"/>
              </a:rPr>
              <a:t>141-2222734 2220735, 2220736</a:t>
            </a:r>
            <a:endParaRPr lang="en-US" sz="2400" b="1" i="1" dirty="0">
              <a:solidFill>
                <a:schemeClr val="bg1"/>
              </a:solidFill>
              <a:latin typeface="Montserrat Extra-Bold" panose="020B0604020202020204" charset="0"/>
            </a:endParaRPr>
          </a:p>
          <a:p>
            <a:pPr algn="r"/>
            <a:endParaRPr lang="en-US" b="1" i="1" dirty="0">
              <a:solidFill>
                <a:schemeClr val="bg1"/>
              </a:solidFill>
              <a:latin typeface="Montserrat Extra-Bold" panose="020B060402020202020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648</TotalTime>
  <Words>6921</Words>
  <Application>Microsoft Office PowerPoint</Application>
  <PresentationFormat>Custom</PresentationFormat>
  <Paragraphs>853</Paragraphs>
  <Slides>98</Slides>
  <Notes>20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98</vt:i4>
      </vt:variant>
    </vt:vector>
  </HeadingPairs>
  <TitlesOfParts>
    <vt:vector size="112" baseType="lpstr">
      <vt:lpstr>Montserrat Extra-Bold</vt:lpstr>
      <vt:lpstr>p22-mackinac-pro</vt:lpstr>
      <vt:lpstr>Century Gothic</vt:lpstr>
      <vt:lpstr>Canva Sans</vt:lpstr>
      <vt:lpstr>Arial</vt:lpstr>
      <vt:lpstr>Montserrat Bold</vt:lpstr>
      <vt:lpstr>Montserrat</vt:lpstr>
      <vt:lpstr>Bookman Old Style</vt:lpstr>
      <vt:lpstr>Wingdings</vt:lpstr>
      <vt:lpstr>Symbol</vt:lpstr>
      <vt:lpstr>Montserrat Classic</vt:lpstr>
      <vt:lpstr>Gordita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Reporting of Books of Accounts in Audit Report: (a) Form 10B </vt:lpstr>
      <vt:lpstr>(b) Form 10BB </vt:lpstr>
      <vt:lpstr>PowerPoint Presentation</vt:lpstr>
      <vt:lpstr>CBDT provides certain relaxations to charitable institutions for reporting details about Significant Donors and their relatives/concerns in audit report  </vt:lpstr>
      <vt:lpstr> Comment</vt:lpstr>
      <vt:lpstr> Comment</vt:lpstr>
      <vt:lpstr>PowerPoint Presentation</vt:lpstr>
      <vt:lpstr>PowerPoint Presentation</vt:lpstr>
      <vt:lpstr>PowerPoint Presentation</vt:lpstr>
      <vt:lpstr>PowerPoint Presentation</vt:lpstr>
      <vt:lpstr>PowerPoint Presentation</vt:lpstr>
      <vt:lpstr>PowerPoint Presentation</vt:lpstr>
      <vt:lpstr> Relevant Laws</vt:lpstr>
      <vt:lpstr> Relevant Laws</vt:lpstr>
      <vt:lpstr>PowerPoint Presentation</vt:lpstr>
      <vt:lpstr>PowerPoint Presentation</vt:lpstr>
      <vt:lpstr>PowerPoint Presentation</vt:lpstr>
      <vt:lpstr>PowerPoint Presentation</vt:lpstr>
      <vt:lpstr>PowerPoint Presentation</vt:lpstr>
      <vt:lpstr>Can an organization registered/approved under 12AB or 10(23C) which received Corpus Donation give the same as Corpus to other organization registered under the 12AB or 10(23C)? </vt:lpstr>
      <vt:lpstr>Conclusion: It is to be noted that there are chances of litigation from the Original Donor who contributed towards Corpus Fund to the particular Charitable Institution on the ground that the original idea of the donor of making the donation to the particular trust was that the said trust should have applied the funds towards the directed purpose itself, which was ultimately defeated when the trust decided to transfer the same Corpus Fund to another trust as corpus.</vt:lpstr>
      <vt:lpstr>PowerPoint Presentation</vt:lpstr>
      <vt:lpstr>Repayment of Loans/ Borrowings</vt:lpstr>
      <vt:lpstr>PowerPoint Presentation</vt:lpstr>
      <vt:lpstr>PowerPoint Presentation</vt:lpstr>
      <vt:lpstr>PowerPoint Presentation</vt:lpstr>
      <vt:lpstr>Section 115TD: Becomes More Stringent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RSogani_Presenation_ver1.2</dc:title>
  <dc:creator>Hp</dc:creator>
  <cp:lastModifiedBy>Naresh Kumar Kabra</cp:lastModifiedBy>
  <cp:revision>76</cp:revision>
  <dcterms:created xsi:type="dcterms:W3CDTF">2006-08-16T00:00:00Z</dcterms:created>
  <dcterms:modified xsi:type="dcterms:W3CDTF">2024-05-24T14:40:28Z</dcterms:modified>
  <dc:identifier>DAFzAOuV8Ms</dc:identifier>
</cp:coreProperties>
</file>