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8" r:id="rId3"/>
    <p:sldId id="257" r:id="rId4"/>
    <p:sldId id="259" r:id="rId5"/>
    <p:sldId id="263" r:id="rId6"/>
    <p:sldId id="264" r:id="rId7"/>
    <p:sldId id="265" r:id="rId8"/>
    <p:sldId id="289" r:id="rId9"/>
    <p:sldId id="266" r:id="rId10"/>
    <p:sldId id="267" r:id="rId11"/>
    <p:sldId id="268" r:id="rId12"/>
    <p:sldId id="269" r:id="rId13"/>
    <p:sldId id="270" r:id="rId14"/>
    <p:sldId id="273" r:id="rId15"/>
    <p:sldId id="285" r:id="rId16"/>
    <p:sldId id="274" r:id="rId17"/>
    <p:sldId id="282" r:id="rId18"/>
    <p:sldId id="283" r:id="rId19"/>
    <p:sldId id="284" r:id="rId20"/>
    <p:sldId id="276" r:id="rId21"/>
    <p:sldId id="280" r:id="rId22"/>
    <p:sldId id="272" r:id="rId23"/>
    <p:sldId id="278" r:id="rId24"/>
    <p:sldId id="291" r:id="rId25"/>
    <p:sldId id="295" r:id="rId26"/>
    <p:sldId id="286" r:id="rId27"/>
    <p:sldId id="287" r:id="rId28"/>
    <p:sldId id="290" r:id="rId29"/>
    <p:sldId id="288" r:id="rId30"/>
    <p:sldId id="29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82"/>
    <p:restoredTop sz="94431"/>
  </p:normalViewPr>
  <p:slideViewPr>
    <p:cSldViewPr snapToGrid="0">
      <p:cViewPr varScale="1">
        <p:scale>
          <a:sx n="133" d="100"/>
          <a:sy n="133" d="100"/>
        </p:scale>
        <p:origin x="8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8CC82C-90CD-4818-9C4A-E0E6DCCED514}" type="doc">
      <dgm:prSet loTypeId="urn:microsoft.com/office/officeart/2008/layout/LinedList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D467A73-6D51-443D-A2C3-D5D95005A37A}">
      <dgm:prSet/>
      <dgm:spPr/>
      <dgm:t>
        <a:bodyPr/>
        <a:lstStyle/>
        <a:p>
          <a:r>
            <a:rPr lang="en-US"/>
            <a:t>Solicitor (Immigration Lawyer)</a:t>
          </a:r>
        </a:p>
      </dgm:t>
    </dgm:pt>
    <dgm:pt modelId="{108BFB77-5DEB-46B2-8944-B31ACC7C441B}" type="parTrans" cxnId="{64F31933-72B6-4B23-A7A1-A4FCBB149A65}">
      <dgm:prSet/>
      <dgm:spPr/>
      <dgm:t>
        <a:bodyPr/>
        <a:lstStyle/>
        <a:p>
          <a:endParaRPr lang="en-US"/>
        </a:p>
      </dgm:t>
    </dgm:pt>
    <dgm:pt modelId="{7230C805-D05B-491F-B136-F99F2EF5A6E2}" type="sibTrans" cxnId="{64F31933-72B6-4B23-A7A1-A4FCBB149A65}">
      <dgm:prSet/>
      <dgm:spPr/>
      <dgm:t>
        <a:bodyPr/>
        <a:lstStyle/>
        <a:p>
          <a:endParaRPr lang="en-US"/>
        </a:p>
      </dgm:t>
    </dgm:pt>
    <dgm:pt modelId="{27067E9E-92DC-4370-869C-EF815DEB2D72}">
      <dgm:prSet/>
      <dgm:spPr/>
      <dgm:t>
        <a:bodyPr/>
        <a:lstStyle/>
        <a:p>
          <a:r>
            <a:rPr lang="en-US"/>
            <a:t>Registered MARA Agent</a:t>
          </a:r>
        </a:p>
      </dgm:t>
    </dgm:pt>
    <dgm:pt modelId="{04EF9A8E-4FF2-4F47-8EE7-5BE229BD1E0B}" type="parTrans" cxnId="{5A38EE83-4FC8-40C4-B3DE-B0AE5D32731D}">
      <dgm:prSet/>
      <dgm:spPr/>
      <dgm:t>
        <a:bodyPr/>
        <a:lstStyle/>
        <a:p>
          <a:endParaRPr lang="en-US"/>
        </a:p>
      </dgm:t>
    </dgm:pt>
    <dgm:pt modelId="{AEECB658-A610-4B00-BE89-327F48BFD417}" type="sibTrans" cxnId="{5A38EE83-4FC8-40C4-B3DE-B0AE5D32731D}">
      <dgm:prSet/>
      <dgm:spPr/>
      <dgm:t>
        <a:bodyPr/>
        <a:lstStyle/>
        <a:p>
          <a:endParaRPr lang="en-US"/>
        </a:p>
      </dgm:t>
    </dgm:pt>
    <dgm:pt modelId="{7B447ACC-A781-4EE7-8228-F17EBD25DD46}">
      <dgm:prSet/>
      <dgm:spPr/>
      <dgm:t>
        <a:bodyPr/>
        <a:lstStyle/>
        <a:p>
          <a:r>
            <a:rPr lang="en-US"/>
            <a:t>Justice of Piece</a:t>
          </a:r>
        </a:p>
      </dgm:t>
    </dgm:pt>
    <dgm:pt modelId="{368197D6-DA4F-4117-B005-D0EAF2D9F00B}" type="parTrans" cxnId="{85AAE8EB-1113-43EE-813A-862AD487DE4A}">
      <dgm:prSet/>
      <dgm:spPr/>
      <dgm:t>
        <a:bodyPr/>
        <a:lstStyle/>
        <a:p>
          <a:endParaRPr lang="en-US"/>
        </a:p>
      </dgm:t>
    </dgm:pt>
    <dgm:pt modelId="{AFF41378-E1C6-430B-BDB7-FE25A37A2802}" type="sibTrans" cxnId="{85AAE8EB-1113-43EE-813A-862AD487DE4A}">
      <dgm:prSet/>
      <dgm:spPr/>
      <dgm:t>
        <a:bodyPr/>
        <a:lstStyle/>
        <a:p>
          <a:endParaRPr lang="en-US"/>
        </a:p>
      </dgm:t>
    </dgm:pt>
    <dgm:pt modelId="{E69BBA46-0F00-420B-BEC5-8AA6CA749031}">
      <dgm:prSet/>
      <dgm:spPr/>
      <dgm:t>
        <a:bodyPr/>
        <a:lstStyle/>
        <a:p>
          <a:r>
            <a:rPr lang="en-US"/>
            <a:t>Qualified Education Counceller</a:t>
          </a:r>
        </a:p>
      </dgm:t>
    </dgm:pt>
    <dgm:pt modelId="{C14A5CDD-C567-4B7C-B87C-449A3323785B}" type="parTrans" cxnId="{53B462DC-4BC5-468E-9A2C-84AD1F5D095B}">
      <dgm:prSet/>
      <dgm:spPr/>
      <dgm:t>
        <a:bodyPr/>
        <a:lstStyle/>
        <a:p>
          <a:endParaRPr lang="en-US"/>
        </a:p>
      </dgm:t>
    </dgm:pt>
    <dgm:pt modelId="{5B12DED8-C7F3-455A-B5AF-0B743A092482}" type="sibTrans" cxnId="{53B462DC-4BC5-468E-9A2C-84AD1F5D095B}">
      <dgm:prSet/>
      <dgm:spPr/>
      <dgm:t>
        <a:bodyPr/>
        <a:lstStyle/>
        <a:p>
          <a:endParaRPr lang="en-US"/>
        </a:p>
      </dgm:t>
    </dgm:pt>
    <dgm:pt modelId="{3AD492C9-5802-6F43-9780-8E80DAEA95BE}" type="pres">
      <dgm:prSet presAssocID="{028CC82C-90CD-4818-9C4A-E0E6DCCED514}" presName="vert0" presStyleCnt="0">
        <dgm:presLayoutVars>
          <dgm:dir/>
          <dgm:animOne val="branch"/>
          <dgm:animLvl val="lvl"/>
        </dgm:presLayoutVars>
      </dgm:prSet>
      <dgm:spPr/>
    </dgm:pt>
    <dgm:pt modelId="{3AE04307-F18D-5748-809C-73DB16D7E248}" type="pres">
      <dgm:prSet presAssocID="{FD467A73-6D51-443D-A2C3-D5D95005A37A}" presName="thickLine" presStyleLbl="alignNode1" presStyleIdx="0" presStyleCnt="4"/>
      <dgm:spPr/>
    </dgm:pt>
    <dgm:pt modelId="{1AC40A21-42B5-5A4C-A398-1E55C8844AE0}" type="pres">
      <dgm:prSet presAssocID="{FD467A73-6D51-443D-A2C3-D5D95005A37A}" presName="horz1" presStyleCnt="0"/>
      <dgm:spPr/>
    </dgm:pt>
    <dgm:pt modelId="{2343CEAE-6A49-C24B-976A-960A9E24513A}" type="pres">
      <dgm:prSet presAssocID="{FD467A73-6D51-443D-A2C3-D5D95005A37A}" presName="tx1" presStyleLbl="revTx" presStyleIdx="0" presStyleCnt="4"/>
      <dgm:spPr/>
    </dgm:pt>
    <dgm:pt modelId="{A5B00296-F5EF-894A-ACBE-F45055BA29CA}" type="pres">
      <dgm:prSet presAssocID="{FD467A73-6D51-443D-A2C3-D5D95005A37A}" presName="vert1" presStyleCnt="0"/>
      <dgm:spPr/>
    </dgm:pt>
    <dgm:pt modelId="{91F2A4E8-926C-5C46-88FB-583648982D42}" type="pres">
      <dgm:prSet presAssocID="{27067E9E-92DC-4370-869C-EF815DEB2D72}" presName="thickLine" presStyleLbl="alignNode1" presStyleIdx="1" presStyleCnt="4"/>
      <dgm:spPr/>
    </dgm:pt>
    <dgm:pt modelId="{C2935B24-634E-0545-BF56-E65193B0AD31}" type="pres">
      <dgm:prSet presAssocID="{27067E9E-92DC-4370-869C-EF815DEB2D72}" presName="horz1" presStyleCnt="0"/>
      <dgm:spPr/>
    </dgm:pt>
    <dgm:pt modelId="{72F643F6-C18D-0F47-A5C7-1C1C7A365BB2}" type="pres">
      <dgm:prSet presAssocID="{27067E9E-92DC-4370-869C-EF815DEB2D72}" presName="tx1" presStyleLbl="revTx" presStyleIdx="1" presStyleCnt="4"/>
      <dgm:spPr/>
    </dgm:pt>
    <dgm:pt modelId="{B7845A66-5D70-334D-9DF2-6437CC453070}" type="pres">
      <dgm:prSet presAssocID="{27067E9E-92DC-4370-869C-EF815DEB2D72}" presName="vert1" presStyleCnt="0"/>
      <dgm:spPr/>
    </dgm:pt>
    <dgm:pt modelId="{FAFA70B3-8A4B-0C4C-9448-864C91088787}" type="pres">
      <dgm:prSet presAssocID="{7B447ACC-A781-4EE7-8228-F17EBD25DD46}" presName="thickLine" presStyleLbl="alignNode1" presStyleIdx="2" presStyleCnt="4"/>
      <dgm:spPr/>
    </dgm:pt>
    <dgm:pt modelId="{658D2521-B499-F447-BFF2-7A95ADF0D2AD}" type="pres">
      <dgm:prSet presAssocID="{7B447ACC-A781-4EE7-8228-F17EBD25DD46}" presName="horz1" presStyleCnt="0"/>
      <dgm:spPr/>
    </dgm:pt>
    <dgm:pt modelId="{239032C8-E292-4D4D-8F9A-A746C51A58E6}" type="pres">
      <dgm:prSet presAssocID="{7B447ACC-A781-4EE7-8228-F17EBD25DD46}" presName="tx1" presStyleLbl="revTx" presStyleIdx="2" presStyleCnt="4"/>
      <dgm:spPr/>
    </dgm:pt>
    <dgm:pt modelId="{8E1E4E7C-5166-0C4D-B9FC-E64EF44AB572}" type="pres">
      <dgm:prSet presAssocID="{7B447ACC-A781-4EE7-8228-F17EBD25DD46}" presName="vert1" presStyleCnt="0"/>
      <dgm:spPr/>
    </dgm:pt>
    <dgm:pt modelId="{F5D039E2-523C-214E-82B8-E187F194BFCB}" type="pres">
      <dgm:prSet presAssocID="{E69BBA46-0F00-420B-BEC5-8AA6CA749031}" presName="thickLine" presStyleLbl="alignNode1" presStyleIdx="3" presStyleCnt="4"/>
      <dgm:spPr/>
    </dgm:pt>
    <dgm:pt modelId="{EE26E4DD-6668-1946-AD8B-9767D7496CEA}" type="pres">
      <dgm:prSet presAssocID="{E69BBA46-0F00-420B-BEC5-8AA6CA749031}" presName="horz1" presStyleCnt="0"/>
      <dgm:spPr/>
    </dgm:pt>
    <dgm:pt modelId="{44CE7457-D6BB-844C-9988-8A8739446D06}" type="pres">
      <dgm:prSet presAssocID="{E69BBA46-0F00-420B-BEC5-8AA6CA749031}" presName="tx1" presStyleLbl="revTx" presStyleIdx="3" presStyleCnt="4"/>
      <dgm:spPr/>
    </dgm:pt>
    <dgm:pt modelId="{510461D9-05E4-9043-85A1-7025D00940DC}" type="pres">
      <dgm:prSet presAssocID="{E69BBA46-0F00-420B-BEC5-8AA6CA749031}" presName="vert1" presStyleCnt="0"/>
      <dgm:spPr/>
    </dgm:pt>
  </dgm:ptLst>
  <dgm:cxnLst>
    <dgm:cxn modelId="{64F31933-72B6-4B23-A7A1-A4FCBB149A65}" srcId="{028CC82C-90CD-4818-9C4A-E0E6DCCED514}" destId="{FD467A73-6D51-443D-A2C3-D5D95005A37A}" srcOrd="0" destOrd="0" parTransId="{108BFB77-5DEB-46B2-8944-B31ACC7C441B}" sibTransId="{7230C805-D05B-491F-B136-F99F2EF5A6E2}"/>
    <dgm:cxn modelId="{E127EC40-279D-4B49-9019-25F12F1DB5E8}" type="presOf" srcId="{7B447ACC-A781-4EE7-8228-F17EBD25DD46}" destId="{239032C8-E292-4D4D-8F9A-A746C51A58E6}" srcOrd="0" destOrd="0" presId="urn:microsoft.com/office/officeart/2008/layout/LinedList"/>
    <dgm:cxn modelId="{BB69B25E-9669-3C4E-AC93-B3EEB83773E4}" type="presOf" srcId="{27067E9E-92DC-4370-869C-EF815DEB2D72}" destId="{72F643F6-C18D-0F47-A5C7-1C1C7A365BB2}" srcOrd="0" destOrd="0" presId="urn:microsoft.com/office/officeart/2008/layout/LinedList"/>
    <dgm:cxn modelId="{5A38EE83-4FC8-40C4-B3DE-B0AE5D32731D}" srcId="{028CC82C-90CD-4818-9C4A-E0E6DCCED514}" destId="{27067E9E-92DC-4370-869C-EF815DEB2D72}" srcOrd="1" destOrd="0" parTransId="{04EF9A8E-4FF2-4F47-8EE7-5BE229BD1E0B}" sibTransId="{AEECB658-A610-4B00-BE89-327F48BFD417}"/>
    <dgm:cxn modelId="{841B0D8F-0704-D14F-8904-CD29F046C93B}" type="presOf" srcId="{028CC82C-90CD-4818-9C4A-E0E6DCCED514}" destId="{3AD492C9-5802-6F43-9780-8E80DAEA95BE}" srcOrd="0" destOrd="0" presId="urn:microsoft.com/office/officeart/2008/layout/LinedList"/>
    <dgm:cxn modelId="{53B462DC-4BC5-468E-9A2C-84AD1F5D095B}" srcId="{028CC82C-90CD-4818-9C4A-E0E6DCCED514}" destId="{E69BBA46-0F00-420B-BEC5-8AA6CA749031}" srcOrd="3" destOrd="0" parTransId="{C14A5CDD-C567-4B7C-B87C-449A3323785B}" sibTransId="{5B12DED8-C7F3-455A-B5AF-0B743A092482}"/>
    <dgm:cxn modelId="{85AAE8EB-1113-43EE-813A-862AD487DE4A}" srcId="{028CC82C-90CD-4818-9C4A-E0E6DCCED514}" destId="{7B447ACC-A781-4EE7-8228-F17EBD25DD46}" srcOrd="2" destOrd="0" parTransId="{368197D6-DA4F-4117-B005-D0EAF2D9F00B}" sibTransId="{AFF41378-E1C6-430B-BDB7-FE25A37A2802}"/>
    <dgm:cxn modelId="{1997C1F1-D263-FA46-AAB2-E4D3F9526371}" type="presOf" srcId="{FD467A73-6D51-443D-A2C3-D5D95005A37A}" destId="{2343CEAE-6A49-C24B-976A-960A9E24513A}" srcOrd="0" destOrd="0" presId="urn:microsoft.com/office/officeart/2008/layout/LinedList"/>
    <dgm:cxn modelId="{FA1A82F2-B12D-464F-9EE4-FA77141B5AD4}" type="presOf" srcId="{E69BBA46-0F00-420B-BEC5-8AA6CA749031}" destId="{44CE7457-D6BB-844C-9988-8A8739446D06}" srcOrd="0" destOrd="0" presId="urn:microsoft.com/office/officeart/2008/layout/LinedList"/>
    <dgm:cxn modelId="{FFED2018-2D0A-D148-997D-6A8EFAD57649}" type="presParOf" srcId="{3AD492C9-5802-6F43-9780-8E80DAEA95BE}" destId="{3AE04307-F18D-5748-809C-73DB16D7E248}" srcOrd="0" destOrd="0" presId="urn:microsoft.com/office/officeart/2008/layout/LinedList"/>
    <dgm:cxn modelId="{11053951-4189-3D49-B4A5-C38847354210}" type="presParOf" srcId="{3AD492C9-5802-6F43-9780-8E80DAEA95BE}" destId="{1AC40A21-42B5-5A4C-A398-1E55C8844AE0}" srcOrd="1" destOrd="0" presId="urn:microsoft.com/office/officeart/2008/layout/LinedList"/>
    <dgm:cxn modelId="{380CE89D-DB15-7240-A933-3D05C68468C9}" type="presParOf" srcId="{1AC40A21-42B5-5A4C-A398-1E55C8844AE0}" destId="{2343CEAE-6A49-C24B-976A-960A9E24513A}" srcOrd="0" destOrd="0" presId="urn:microsoft.com/office/officeart/2008/layout/LinedList"/>
    <dgm:cxn modelId="{D46BC187-94C7-224B-8EB8-36869EB976D1}" type="presParOf" srcId="{1AC40A21-42B5-5A4C-A398-1E55C8844AE0}" destId="{A5B00296-F5EF-894A-ACBE-F45055BA29CA}" srcOrd="1" destOrd="0" presId="urn:microsoft.com/office/officeart/2008/layout/LinedList"/>
    <dgm:cxn modelId="{A60E6960-3DBA-7E42-9E72-8C0F6457FC41}" type="presParOf" srcId="{3AD492C9-5802-6F43-9780-8E80DAEA95BE}" destId="{91F2A4E8-926C-5C46-88FB-583648982D42}" srcOrd="2" destOrd="0" presId="urn:microsoft.com/office/officeart/2008/layout/LinedList"/>
    <dgm:cxn modelId="{4A1C89C9-669D-C34E-9409-765B517D8681}" type="presParOf" srcId="{3AD492C9-5802-6F43-9780-8E80DAEA95BE}" destId="{C2935B24-634E-0545-BF56-E65193B0AD31}" srcOrd="3" destOrd="0" presId="urn:microsoft.com/office/officeart/2008/layout/LinedList"/>
    <dgm:cxn modelId="{8EC1F7E0-7740-8848-95F2-5E3BBA8D96D6}" type="presParOf" srcId="{C2935B24-634E-0545-BF56-E65193B0AD31}" destId="{72F643F6-C18D-0F47-A5C7-1C1C7A365BB2}" srcOrd="0" destOrd="0" presId="urn:microsoft.com/office/officeart/2008/layout/LinedList"/>
    <dgm:cxn modelId="{26F0B200-2025-1B49-9A25-8FD960867677}" type="presParOf" srcId="{C2935B24-634E-0545-BF56-E65193B0AD31}" destId="{B7845A66-5D70-334D-9DF2-6437CC453070}" srcOrd="1" destOrd="0" presId="urn:microsoft.com/office/officeart/2008/layout/LinedList"/>
    <dgm:cxn modelId="{1E37D3ED-76C6-3745-BDD1-298A5C9A8CA8}" type="presParOf" srcId="{3AD492C9-5802-6F43-9780-8E80DAEA95BE}" destId="{FAFA70B3-8A4B-0C4C-9448-864C91088787}" srcOrd="4" destOrd="0" presId="urn:microsoft.com/office/officeart/2008/layout/LinedList"/>
    <dgm:cxn modelId="{77C81577-92DE-1D41-81E9-793E1D745918}" type="presParOf" srcId="{3AD492C9-5802-6F43-9780-8E80DAEA95BE}" destId="{658D2521-B499-F447-BFF2-7A95ADF0D2AD}" srcOrd="5" destOrd="0" presId="urn:microsoft.com/office/officeart/2008/layout/LinedList"/>
    <dgm:cxn modelId="{A760B349-CD9B-4E44-ACAB-A5B587C7610C}" type="presParOf" srcId="{658D2521-B499-F447-BFF2-7A95ADF0D2AD}" destId="{239032C8-E292-4D4D-8F9A-A746C51A58E6}" srcOrd="0" destOrd="0" presId="urn:microsoft.com/office/officeart/2008/layout/LinedList"/>
    <dgm:cxn modelId="{AE41F565-E233-DE4D-9ADE-C643AB65A760}" type="presParOf" srcId="{658D2521-B499-F447-BFF2-7A95ADF0D2AD}" destId="{8E1E4E7C-5166-0C4D-B9FC-E64EF44AB572}" srcOrd="1" destOrd="0" presId="urn:microsoft.com/office/officeart/2008/layout/LinedList"/>
    <dgm:cxn modelId="{DD59DC21-81C1-C243-B5FB-7BC3C88C0756}" type="presParOf" srcId="{3AD492C9-5802-6F43-9780-8E80DAEA95BE}" destId="{F5D039E2-523C-214E-82B8-E187F194BFCB}" srcOrd="6" destOrd="0" presId="urn:microsoft.com/office/officeart/2008/layout/LinedList"/>
    <dgm:cxn modelId="{4ADE2A34-3617-6246-847D-AAE597B446B1}" type="presParOf" srcId="{3AD492C9-5802-6F43-9780-8E80DAEA95BE}" destId="{EE26E4DD-6668-1946-AD8B-9767D7496CEA}" srcOrd="7" destOrd="0" presId="urn:microsoft.com/office/officeart/2008/layout/LinedList"/>
    <dgm:cxn modelId="{7A05F5E0-32D4-284D-97E9-6CCA34BA0E6D}" type="presParOf" srcId="{EE26E4DD-6668-1946-AD8B-9767D7496CEA}" destId="{44CE7457-D6BB-844C-9988-8A8739446D06}" srcOrd="0" destOrd="0" presId="urn:microsoft.com/office/officeart/2008/layout/LinedList"/>
    <dgm:cxn modelId="{B032F4E6-0068-2943-B43B-CF278C5DBF61}" type="presParOf" srcId="{EE26E4DD-6668-1946-AD8B-9767D7496CEA}" destId="{510461D9-05E4-9043-85A1-7025D00940D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67243A-0537-41C2-88B5-06C25B0E008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10CB8D6-6849-4176-9544-412656168DBD}">
      <dgm:prSet/>
      <dgm:spPr/>
      <dgm:t>
        <a:bodyPr/>
        <a:lstStyle/>
        <a:p>
          <a:r>
            <a:rPr lang="en-US"/>
            <a:t>42 Universities </a:t>
          </a:r>
        </a:p>
      </dgm:t>
    </dgm:pt>
    <dgm:pt modelId="{3A64FEDC-5DDB-4668-85C4-590D64ACBEC3}" type="parTrans" cxnId="{BF58C593-19E6-4B3A-A5FA-57E70A430998}">
      <dgm:prSet/>
      <dgm:spPr/>
      <dgm:t>
        <a:bodyPr/>
        <a:lstStyle/>
        <a:p>
          <a:endParaRPr lang="en-US"/>
        </a:p>
      </dgm:t>
    </dgm:pt>
    <dgm:pt modelId="{37B3F05A-5A9D-418D-8F61-12EF9BC2E363}" type="sibTrans" cxnId="{BF58C593-19E6-4B3A-A5FA-57E70A430998}">
      <dgm:prSet/>
      <dgm:spPr/>
      <dgm:t>
        <a:bodyPr/>
        <a:lstStyle/>
        <a:p>
          <a:endParaRPr lang="en-US"/>
        </a:p>
      </dgm:t>
    </dgm:pt>
    <dgm:pt modelId="{1B0B5F75-272C-467B-B73E-89C01D867326}">
      <dgm:prSet/>
      <dgm:spPr/>
      <dgm:t>
        <a:bodyPr/>
        <a:lstStyle/>
        <a:p>
          <a:r>
            <a:rPr lang="en-US"/>
            <a:t>9629 Schools</a:t>
          </a:r>
        </a:p>
      </dgm:t>
    </dgm:pt>
    <dgm:pt modelId="{C6983C07-A62B-4350-B7C2-38F74B78302A}" type="parTrans" cxnId="{E5DE5CF8-B973-40F4-93D2-D4B7E1CADED4}">
      <dgm:prSet/>
      <dgm:spPr/>
      <dgm:t>
        <a:bodyPr/>
        <a:lstStyle/>
        <a:p>
          <a:endParaRPr lang="en-US"/>
        </a:p>
      </dgm:t>
    </dgm:pt>
    <dgm:pt modelId="{ED078C71-55C1-4F6D-AE51-981109180F43}" type="sibTrans" cxnId="{E5DE5CF8-B973-40F4-93D2-D4B7E1CADED4}">
      <dgm:prSet/>
      <dgm:spPr/>
      <dgm:t>
        <a:bodyPr/>
        <a:lstStyle/>
        <a:p>
          <a:endParaRPr lang="en-US"/>
        </a:p>
      </dgm:t>
    </dgm:pt>
    <dgm:pt modelId="{4B796E6E-C1E5-45BF-8623-88923F9186FF}">
      <dgm:prSet/>
      <dgm:spPr/>
      <dgm:t>
        <a:bodyPr/>
        <a:lstStyle/>
        <a:p>
          <a:r>
            <a:rPr lang="en-US"/>
            <a:t>Around 70% are Government schools</a:t>
          </a:r>
        </a:p>
      </dgm:t>
    </dgm:pt>
    <dgm:pt modelId="{3B977A9B-FAD9-4E65-8A19-4C84F5BC491F}" type="parTrans" cxnId="{0C29D7A8-2E42-457A-A43C-CADA6BE6E48B}">
      <dgm:prSet/>
      <dgm:spPr/>
      <dgm:t>
        <a:bodyPr/>
        <a:lstStyle/>
        <a:p>
          <a:endParaRPr lang="en-US"/>
        </a:p>
      </dgm:t>
    </dgm:pt>
    <dgm:pt modelId="{9AE521E8-F1B3-416D-8187-DEACA9A87644}" type="sibTrans" cxnId="{0C29D7A8-2E42-457A-A43C-CADA6BE6E48B}">
      <dgm:prSet/>
      <dgm:spPr/>
      <dgm:t>
        <a:bodyPr/>
        <a:lstStyle/>
        <a:p>
          <a:endParaRPr lang="en-US"/>
        </a:p>
      </dgm:t>
    </dgm:pt>
    <dgm:pt modelId="{35E338C6-6926-4B19-8B35-1DC5A5BC8B22}">
      <dgm:prSet/>
      <dgm:spPr/>
      <dgm:t>
        <a:bodyPr/>
        <a:lstStyle/>
        <a:p>
          <a:r>
            <a:rPr lang="en-US"/>
            <a:t>FREE EDUCATION</a:t>
          </a:r>
        </a:p>
      </dgm:t>
    </dgm:pt>
    <dgm:pt modelId="{9C894F85-37AF-4829-B61A-48C3418201E2}" type="parTrans" cxnId="{14B093C4-5A87-416F-A83C-5B628318CA6B}">
      <dgm:prSet/>
      <dgm:spPr/>
      <dgm:t>
        <a:bodyPr/>
        <a:lstStyle/>
        <a:p>
          <a:endParaRPr lang="en-US"/>
        </a:p>
      </dgm:t>
    </dgm:pt>
    <dgm:pt modelId="{DE33927E-3586-41B6-82AA-C0A407CC93D5}" type="sibTrans" cxnId="{14B093C4-5A87-416F-A83C-5B628318CA6B}">
      <dgm:prSet/>
      <dgm:spPr/>
      <dgm:t>
        <a:bodyPr/>
        <a:lstStyle/>
        <a:p>
          <a:endParaRPr lang="en-US"/>
        </a:p>
      </dgm:t>
    </dgm:pt>
    <dgm:pt modelId="{8CFFC9D7-40D4-E542-AD31-21BD1AB05727}" type="pres">
      <dgm:prSet presAssocID="{C767243A-0537-41C2-88B5-06C25B0E0087}" presName="linear" presStyleCnt="0">
        <dgm:presLayoutVars>
          <dgm:animLvl val="lvl"/>
          <dgm:resizeHandles val="exact"/>
        </dgm:presLayoutVars>
      </dgm:prSet>
      <dgm:spPr/>
    </dgm:pt>
    <dgm:pt modelId="{3B499F4A-EC60-A944-870A-F7A26ECBDC0E}" type="pres">
      <dgm:prSet presAssocID="{C10CB8D6-6849-4176-9544-412656168DB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8030E5D-0150-A94D-A29D-0BF7F4A7C6E5}" type="pres">
      <dgm:prSet presAssocID="{37B3F05A-5A9D-418D-8F61-12EF9BC2E363}" presName="spacer" presStyleCnt="0"/>
      <dgm:spPr/>
    </dgm:pt>
    <dgm:pt modelId="{668EAFFB-B611-DE4C-A3B1-CD14EC2554D6}" type="pres">
      <dgm:prSet presAssocID="{1B0B5F75-272C-467B-B73E-89C01D86732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7D2325D-E8BC-2A41-BADC-FD9C4CB48E8A}" type="pres">
      <dgm:prSet presAssocID="{ED078C71-55C1-4F6D-AE51-981109180F43}" presName="spacer" presStyleCnt="0"/>
      <dgm:spPr/>
    </dgm:pt>
    <dgm:pt modelId="{CE2C5225-9F5C-6C46-9F79-6DC53087DC40}" type="pres">
      <dgm:prSet presAssocID="{4B796E6E-C1E5-45BF-8623-88923F9186F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1966B3C-954A-E94A-BE2E-51A5A7E15C8F}" type="pres">
      <dgm:prSet presAssocID="{9AE521E8-F1B3-416D-8187-DEACA9A87644}" presName="spacer" presStyleCnt="0"/>
      <dgm:spPr/>
    </dgm:pt>
    <dgm:pt modelId="{D2B7A67F-0240-C54A-A1A8-99696C291659}" type="pres">
      <dgm:prSet presAssocID="{35E338C6-6926-4B19-8B35-1DC5A5BC8B2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9DED419-F73B-DD48-A1DF-9B5C5E000CF6}" type="presOf" srcId="{C767243A-0537-41C2-88B5-06C25B0E0087}" destId="{8CFFC9D7-40D4-E542-AD31-21BD1AB05727}" srcOrd="0" destOrd="0" presId="urn:microsoft.com/office/officeart/2005/8/layout/vList2"/>
    <dgm:cxn modelId="{B0366B1A-4AC6-9540-873B-E01E92AD5DF9}" type="presOf" srcId="{C10CB8D6-6849-4176-9544-412656168DBD}" destId="{3B499F4A-EC60-A944-870A-F7A26ECBDC0E}" srcOrd="0" destOrd="0" presId="urn:microsoft.com/office/officeart/2005/8/layout/vList2"/>
    <dgm:cxn modelId="{DC89392B-99CD-5843-A4C5-4B2875978BFE}" type="presOf" srcId="{1B0B5F75-272C-467B-B73E-89C01D867326}" destId="{668EAFFB-B611-DE4C-A3B1-CD14EC2554D6}" srcOrd="0" destOrd="0" presId="urn:microsoft.com/office/officeart/2005/8/layout/vList2"/>
    <dgm:cxn modelId="{E132FF74-4BC0-8D4E-995F-05A81F14356E}" type="presOf" srcId="{35E338C6-6926-4B19-8B35-1DC5A5BC8B22}" destId="{D2B7A67F-0240-C54A-A1A8-99696C291659}" srcOrd="0" destOrd="0" presId="urn:microsoft.com/office/officeart/2005/8/layout/vList2"/>
    <dgm:cxn modelId="{13179975-CB4D-F242-9653-36CDAA46CF50}" type="presOf" srcId="{4B796E6E-C1E5-45BF-8623-88923F9186FF}" destId="{CE2C5225-9F5C-6C46-9F79-6DC53087DC40}" srcOrd="0" destOrd="0" presId="urn:microsoft.com/office/officeart/2005/8/layout/vList2"/>
    <dgm:cxn modelId="{BF58C593-19E6-4B3A-A5FA-57E70A430998}" srcId="{C767243A-0537-41C2-88B5-06C25B0E0087}" destId="{C10CB8D6-6849-4176-9544-412656168DBD}" srcOrd="0" destOrd="0" parTransId="{3A64FEDC-5DDB-4668-85C4-590D64ACBEC3}" sibTransId="{37B3F05A-5A9D-418D-8F61-12EF9BC2E363}"/>
    <dgm:cxn modelId="{0C29D7A8-2E42-457A-A43C-CADA6BE6E48B}" srcId="{C767243A-0537-41C2-88B5-06C25B0E0087}" destId="{4B796E6E-C1E5-45BF-8623-88923F9186FF}" srcOrd="2" destOrd="0" parTransId="{3B977A9B-FAD9-4E65-8A19-4C84F5BC491F}" sibTransId="{9AE521E8-F1B3-416D-8187-DEACA9A87644}"/>
    <dgm:cxn modelId="{14B093C4-5A87-416F-A83C-5B628318CA6B}" srcId="{C767243A-0537-41C2-88B5-06C25B0E0087}" destId="{35E338C6-6926-4B19-8B35-1DC5A5BC8B22}" srcOrd="3" destOrd="0" parTransId="{9C894F85-37AF-4829-B61A-48C3418201E2}" sibTransId="{DE33927E-3586-41B6-82AA-C0A407CC93D5}"/>
    <dgm:cxn modelId="{E5DE5CF8-B973-40F4-93D2-D4B7E1CADED4}" srcId="{C767243A-0537-41C2-88B5-06C25B0E0087}" destId="{1B0B5F75-272C-467B-B73E-89C01D867326}" srcOrd="1" destOrd="0" parTransId="{C6983C07-A62B-4350-B7C2-38F74B78302A}" sibTransId="{ED078C71-55C1-4F6D-AE51-981109180F43}"/>
    <dgm:cxn modelId="{E9F27271-886A-D94A-86D4-DEE802019DC4}" type="presParOf" srcId="{8CFFC9D7-40D4-E542-AD31-21BD1AB05727}" destId="{3B499F4A-EC60-A944-870A-F7A26ECBDC0E}" srcOrd="0" destOrd="0" presId="urn:microsoft.com/office/officeart/2005/8/layout/vList2"/>
    <dgm:cxn modelId="{4E2EAF0D-6908-5C4E-8B94-C0FE83535560}" type="presParOf" srcId="{8CFFC9D7-40D4-E542-AD31-21BD1AB05727}" destId="{E8030E5D-0150-A94D-A29D-0BF7F4A7C6E5}" srcOrd="1" destOrd="0" presId="urn:microsoft.com/office/officeart/2005/8/layout/vList2"/>
    <dgm:cxn modelId="{941A9A5D-CCAE-BF4C-909A-EB64AD773583}" type="presParOf" srcId="{8CFFC9D7-40D4-E542-AD31-21BD1AB05727}" destId="{668EAFFB-B611-DE4C-A3B1-CD14EC2554D6}" srcOrd="2" destOrd="0" presId="urn:microsoft.com/office/officeart/2005/8/layout/vList2"/>
    <dgm:cxn modelId="{33A84A5A-B14F-0946-BC3A-BC07FF132D58}" type="presParOf" srcId="{8CFFC9D7-40D4-E542-AD31-21BD1AB05727}" destId="{77D2325D-E8BC-2A41-BADC-FD9C4CB48E8A}" srcOrd="3" destOrd="0" presId="urn:microsoft.com/office/officeart/2005/8/layout/vList2"/>
    <dgm:cxn modelId="{F3F0D7A1-697C-4543-8127-00AB2A8A6067}" type="presParOf" srcId="{8CFFC9D7-40D4-E542-AD31-21BD1AB05727}" destId="{CE2C5225-9F5C-6C46-9F79-6DC53087DC40}" srcOrd="4" destOrd="0" presId="urn:microsoft.com/office/officeart/2005/8/layout/vList2"/>
    <dgm:cxn modelId="{4286E789-A578-1149-BF57-7B055FACCB78}" type="presParOf" srcId="{8CFFC9D7-40D4-E542-AD31-21BD1AB05727}" destId="{71966B3C-954A-E94A-BE2E-51A5A7E15C8F}" srcOrd="5" destOrd="0" presId="urn:microsoft.com/office/officeart/2005/8/layout/vList2"/>
    <dgm:cxn modelId="{BD89107C-2A1A-AA41-A305-2E4E101411E8}" type="presParOf" srcId="{8CFFC9D7-40D4-E542-AD31-21BD1AB05727}" destId="{D2B7A67F-0240-C54A-A1A8-99696C29165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04307-F18D-5748-809C-73DB16D7E248}">
      <dsp:nvSpPr>
        <dsp:cNvPr id="0" name=""/>
        <dsp:cNvSpPr/>
      </dsp:nvSpPr>
      <dsp:spPr>
        <a:xfrm>
          <a:off x="0" y="0"/>
          <a:ext cx="689457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43CEAE-6A49-C24B-976A-960A9E24513A}">
      <dsp:nvSpPr>
        <dsp:cNvPr id="0" name=""/>
        <dsp:cNvSpPr/>
      </dsp:nvSpPr>
      <dsp:spPr>
        <a:xfrm>
          <a:off x="0" y="0"/>
          <a:ext cx="6894576" cy="870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Solicitor (Immigration Lawyer)</a:t>
          </a:r>
        </a:p>
      </dsp:txBody>
      <dsp:txXfrm>
        <a:off x="0" y="0"/>
        <a:ext cx="6894576" cy="870965"/>
      </dsp:txXfrm>
    </dsp:sp>
    <dsp:sp modelId="{91F2A4E8-926C-5C46-88FB-583648982D42}">
      <dsp:nvSpPr>
        <dsp:cNvPr id="0" name=""/>
        <dsp:cNvSpPr/>
      </dsp:nvSpPr>
      <dsp:spPr>
        <a:xfrm>
          <a:off x="0" y="870966"/>
          <a:ext cx="689457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2F643F6-C18D-0F47-A5C7-1C1C7A365BB2}">
      <dsp:nvSpPr>
        <dsp:cNvPr id="0" name=""/>
        <dsp:cNvSpPr/>
      </dsp:nvSpPr>
      <dsp:spPr>
        <a:xfrm>
          <a:off x="0" y="870965"/>
          <a:ext cx="6894576" cy="870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Registered MARA Agent</a:t>
          </a:r>
        </a:p>
      </dsp:txBody>
      <dsp:txXfrm>
        <a:off x="0" y="870965"/>
        <a:ext cx="6894576" cy="870965"/>
      </dsp:txXfrm>
    </dsp:sp>
    <dsp:sp modelId="{FAFA70B3-8A4B-0C4C-9448-864C91088787}">
      <dsp:nvSpPr>
        <dsp:cNvPr id="0" name=""/>
        <dsp:cNvSpPr/>
      </dsp:nvSpPr>
      <dsp:spPr>
        <a:xfrm>
          <a:off x="0" y="1741932"/>
          <a:ext cx="689457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9032C8-E292-4D4D-8F9A-A746C51A58E6}">
      <dsp:nvSpPr>
        <dsp:cNvPr id="0" name=""/>
        <dsp:cNvSpPr/>
      </dsp:nvSpPr>
      <dsp:spPr>
        <a:xfrm>
          <a:off x="0" y="1741931"/>
          <a:ext cx="6894576" cy="870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Justice of Piece</a:t>
          </a:r>
        </a:p>
      </dsp:txBody>
      <dsp:txXfrm>
        <a:off x="0" y="1741931"/>
        <a:ext cx="6894576" cy="870965"/>
      </dsp:txXfrm>
    </dsp:sp>
    <dsp:sp modelId="{F5D039E2-523C-214E-82B8-E187F194BFCB}">
      <dsp:nvSpPr>
        <dsp:cNvPr id="0" name=""/>
        <dsp:cNvSpPr/>
      </dsp:nvSpPr>
      <dsp:spPr>
        <a:xfrm>
          <a:off x="0" y="2612897"/>
          <a:ext cx="689457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4CE7457-D6BB-844C-9988-8A8739446D06}">
      <dsp:nvSpPr>
        <dsp:cNvPr id="0" name=""/>
        <dsp:cNvSpPr/>
      </dsp:nvSpPr>
      <dsp:spPr>
        <a:xfrm>
          <a:off x="0" y="2612897"/>
          <a:ext cx="6894576" cy="870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Qualified Education Counceller</a:t>
          </a:r>
        </a:p>
      </dsp:txBody>
      <dsp:txXfrm>
        <a:off x="0" y="2612897"/>
        <a:ext cx="6894576" cy="870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499F4A-EC60-A944-870A-F7A26ECBDC0E}">
      <dsp:nvSpPr>
        <dsp:cNvPr id="0" name=""/>
        <dsp:cNvSpPr/>
      </dsp:nvSpPr>
      <dsp:spPr>
        <a:xfrm>
          <a:off x="0" y="578412"/>
          <a:ext cx="4922338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42 Universities </a:t>
          </a:r>
        </a:p>
      </dsp:txBody>
      <dsp:txXfrm>
        <a:off x="28100" y="606512"/>
        <a:ext cx="4866138" cy="519439"/>
      </dsp:txXfrm>
    </dsp:sp>
    <dsp:sp modelId="{668EAFFB-B611-DE4C-A3B1-CD14EC2554D6}">
      <dsp:nvSpPr>
        <dsp:cNvPr id="0" name=""/>
        <dsp:cNvSpPr/>
      </dsp:nvSpPr>
      <dsp:spPr>
        <a:xfrm>
          <a:off x="0" y="1223172"/>
          <a:ext cx="4922338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9629 Schools</a:t>
          </a:r>
        </a:p>
      </dsp:txBody>
      <dsp:txXfrm>
        <a:off x="28100" y="1251272"/>
        <a:ext cx="4866138" cy="519439"/>
      </dsp:txXfrm>
    </dsp:sp>
    <dsp:sp modelId="{CE2C5225-9F5C-6C46-9F79-6DC53087DC40}">
      <dsp:nvSpPr>
        <dsp:cNvPr id="0" name=""/>
        <dsp:cNvSpPr/>
      </dsp:nvSpPr>
      <dsp:spPr>
        <a:xfrm>
          <a:off x="0" y="1867932"/>
          <a:ext cx="4922338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Around 70% are Government schools</a:t>
          </a:r>
        </a:p>
      </dsp:txBody>
      <dsp:txXfrm>
        <a:off x="28100" y="1896032"/>
        <a:ext cx="4866138" cy="519439"/>
      </dsp:txXfrm>
    </dsp:sp>
    <dsp:sp modelId="{D2B7A67F-0240-C54A-A1A8-99696C291659}">
      <dsp:nvSpPr>
        <dsp:cNvPr id="0" name=""/>
        <dsp:cNvSpPr/>
      </dsp:nvSpPr>
      <dsp:spPr>
        <a:xfrm>
          <a:off x="0" y="2512692"/>
          <a:ext cx="4922338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FREE EDUCATION</a:t>
          </a:r>
        </a:p>
      </dsp:txBody>
      <dsp:txXfrm>
        <a:off x="28100" y="2540792"/>
        <a:ext cx="4866138" cy="519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48954-F5C8-9E4A-8E2F-2CA8A56D070F}" type="datetimeFigureOut">
              <a:rPr lang="en-US" smtClean="0"/>
              <a:t>5/14/24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9ACC7-D5EC-C243-9E9A-C7BE9ADAE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49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80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12000 beaches – 1 day a beach takes 32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21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12000 beaches – 1 day a beach takes 32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79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200 Days in a year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2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12000 beaches – 1 day a beach takes 32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48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12000 beaches – 1 day a beach takes 32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62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12000 beaches – 1 day a beach takes 32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65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12000 beaches – 1 day a beach takes 32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88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General Skilled Migration (GSM)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GSM program includes visas like the Skilled Independent Visa (Subclass 189) and Skilled Nominated Visa (Subclass 190). It's for individuals who possess skills in occupations Australia needs.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Employer-Sponsored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Visas like the Employer Nomination Scheme (ENS) Subclass 186 and Regional Sponsored Migration Scheme (RSMS) Subclass 187 allow employers to sponsor foreign workers for permanent residency.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Business and Investment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Business Innovation and Investment Visa (Subclass 188/888) is suitable for individuals with business acumen or investment skills, enabling them to contribute to the Australian economy.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Family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Family visas include partner, parent, and child visas, allowing eligible family members to migrate to Australia based on their relationship with an Australian citizen or permanent resident.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Distinguished Talent Visa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Distinguished Talent Visa (Subclass 858) is for exceptionally talented individuals who have achieved international recognition in a profession, sport, or the arts.</a:t>
            </a:r>
          </a:p>
          <a:p>
            <a:br>
              <a:rPr lang="en-AU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57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16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General Skilled Migration (GSM)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GSM program includes visas like the Skilled Independent Visa (Subclass 189) and Skilled Nominated Visa (Subclass 190). It's for individuals who possess skills in occupations Australia needs.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Employer-Sponsored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Visas like the Employer Nomination Scheme (ENS) Subclass 186 and Regional Sponsored Migration Scheme (RSMS) Subclass 187 allow employers to sponsor foreign workers for permanent residency.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Business and Investment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Business Innovation and Investment Visa (Subclass 188/888) is suitable for individuals with business acumen or investment skills, enabling them to contribute to the Australian economy.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Family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Family visas include partner, parent, and child visas, allowing eligible family members to migrate to Australia based on their relationship with an Australian citizen or permanent resident.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Distinguished Talent Visa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Distinguished Talent Visa (Subclass 858) is for exceptionally talented individuals who have achieved international recognition in a profession, sport, or the arts.</a:t>
            </a:r>
          </a:p>
          <a:p>
            <a:br>
              <a:rPr lang="en-AU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3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General Skilled Migration (GSM)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GSM program includes visas like the Skilled Independent Visa (Subclass 189) and Skilled Nominated Visa (Subclass 190). It's for individuals who possess skills in occupations Australia needs.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Employer-Sponsored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Visas like the Employer Nomination Scheme (ENS) Subclass 186 and Regional Sponsored Migration Scheme (RSMS) Subclass 187 allow employers to sponsor foreign workers for permanent residency.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Business and Investment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Business Innovation and Investment Visa (Subclass 188/888) is suitable for individuals with business acumen or investment skills, enabling them to contribute to the Australian economy.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Family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Family visas include partner, parent, and child visas, allowing eligible family members to migrate to Australia based on their relationship with an Australian citizen or permanent resident.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Distinguished Talent Visa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Distinguished Talent Visa (Subclass 858) is for exceptionally talented individuals who have achieved international recognition in a profession, sport, or the arts.</a:t>
            </a:r>
          </a:p>
          <a:p>
            <a:br>
              <a:rPr lang="en-AU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1305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General Skilled Migration (GSM)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GSM program includes visas like the Skilled Independent Visa (Subclass 189) and Skilled Nominated Visa (Subclass 190). It's for individuals who possess skills in occupations Australia needs.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Employer-Sponsored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Visas like the Employer Nomination Scheme (ENS) Subclass 186 and Regional Sponsored Migration Scheme (RSMS) Subclass 187 allow employers to sponsor foreign workers for permanent residency.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Business and Investment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Business Innovation and Investment Visa (Subclass 188/888) is suitable for individuals with business acumen or investment skills, enabling them to contribute to the Australian economy.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Family Visas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Family visas include partner, parent, and child visas, allowing eligible family members to migrate to Australia based on their relationship with an Australian citizen or permanent resident.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Distinguished Talent Visa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The Distinguished Talent Visa (Subclass 858) is for exceptionally talented individuals who have achieved international recognition in a profession, sport, or the arts.</a:t>
            </a:r>
          </a:p>
          <a:p>
            <a:br>
              <a:rPr lang="en-AU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39ACC7-D5EC-C243-9E9A-C7BE9ADAEF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836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666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455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000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8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802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766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67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336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4487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9ACC7-D5EC-C243-9E9A-C7BE9ADAEF9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06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119DE-15E3-8875-A50B-81BCF47E45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C6E00B-2DE8-E874-9377-E7FDD47B7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3447A-C677-FBA1-2DC4-B7917D3D9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C2D6E-9C93-AA02-93D7-B6B3FCA1D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0F7BE-0563-D6B5-A073-F8A00C4C1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90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6F73-514B-F052-4F39-3111DD2A4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4FC92-0A48-69E3-9C18-F42374187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E1C47-A27F-AD5E-309F-37DED7179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77590-E1A5-831A-E0A4-3F6A5447B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3BF87-C06B-08AE-2AA2-E0FC4E588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03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259A7-D5F9-62A5-EB04-D4AFAE864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248BD-3052-5661-E862-A67C66F0D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01DED-B3E2-9739-12A5-5CAD00AAE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6E87E-BBA6-7917-6D3E-10C4B8466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812DE-4000-7E05-E4F2-D02143B7E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2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D7947-6D5F-8633-D23D-7E0822B16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80D37-9497-BD56-C0E4-A1732E931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D445B-C2B7-4240-B5E1-A6AFD794A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46EEF-7717-7672-D4DB-ACF80DB60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4090C9-B5FF-D281-78F9-7842B1FEE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045F83-DB9E-4CDE-5353-4677F247E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613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40890-F934-405D-3661-7DBEC831A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2E3C9-AE71-332D-0F16-525986171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A11587-DB0C-3910-4A96-210A88B84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820310-45A2-AD3F-2CB8-63BAF7F5D0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71AC2A-3281-23F4-9BB9-BC8DD6E57E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5C14BF-2AE1-7489-36AE-78631EC68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F08E81-6A96-E3C2-DF3C-A2EEAB654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1DB99-0976-E34E-3BF2-DFA93007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06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F2A6-E016-7F1D-DFCF-61FA4BB52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7A41D2-9011-E29D-48ED-9AD2D43D1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74C1AC-4C16-A385-CF5D-9B07111FC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CD5E61-11A2-7618-C719-20C9C8900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69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F28A32-AFA0-51AF-C5AA-8AB83BCFF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41560D-DA15-0931-085D-5D9A27028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840A2-B45E-9380-8F20-128122D33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43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8D98A-69B8-6291-1943-7A6C21F22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61D5E-3A74-24EC-D02A-60760749A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D881A-537C-8EC9-3F0C-5A0A95CDC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5C653E-D765-5061-1EBF-F2A3A3D85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BE5B3-D573-8B5F-E2CA-4325E3725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B0ACD-ADF1-1E25-FD0F-6E6861011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7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0DC25-CEE8-80F1-CF6E-480872772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5BC19D-522F-9B19-5A6D-1D9D12265F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97C6C-D414-0C99-235F-9F180D840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0BC66-8662-F208-C438-F095B444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F79E54-6D39-88E5-FF8E-12B77DD01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8F9561-1D8C-9C04-0453-A0242B036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75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A1D19-B1B9-032F-4095-1D0951668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D57F35-638E-96A4-1969-7905ABC05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9637B-2506-6425-917F-9400DD9E4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F9AC8-8958-DBA2-AE6C-1DE877681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FA817-2566-EC06-C1F4-2A197843D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9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70FF37-2298-D96F-3B2F-8F09D808A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2D7CF-78F3-7D22-4DEB-4D4BB3426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92477-8565-D833-3A84-1807E78D2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9C8D-118F-8935-1480-7D22FCA9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89F0B-FBD8-A539-82A2-F280B175A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96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17E706-EF0D-EE35-3617-52046BB83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AC592-3D47-6258-D904-96C6250BA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625B8-A2FE-161B-A7C7-50EBDA02FF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BDBEC-DE00-D445-9D2B-AB1F881F39E4}" type="datetimeFigureOut">
              <a:rPr lang="en-US" smtClean="0"/>
              <a:t>5/14/24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D1917-7A06-4358-BEEA-30C9AD1698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16C50-B6B6-66FA-9B46-65AB40BF8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C82A3-5E6B-FA41-B4C6-B7A18BD99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4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6.png"/><Relationship Id="rId10" Type="http://schemas.microsoft.com/office/2007/relationships/diagramDrawing" Target="../diagrams/drawing2.xml"/><Relationship Id="rId4" Type="http://schemas.openxmlformats.org/officeDocument/2006/relationships/image" Target="../media/image15.png"/><Relationship Id="rId9" Type="http://schemas.openxmlformats.org/officeDocument/2006/relationships/diagramColors" Target="../diagrams/colors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FB8A3E-8E00-524C-CFAC-3BAD01552A79}"/>
              </a:ext>
            </a:extLst>
          </p:cNvPr>
          <p:cNvSpPr txBox="1"/>
          <p:nvPr/>
        </p:nvSpPr>
        <p:spPr>
          <a:xfrm>
            <a:off x="5297762" y="640080"/>
            <a:ext cx="6251110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Opportunities for Indian CA’s in Australia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C58722-E87A-5B9A-C37E-23DF959B78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4" r="67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81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BF828B-43AF-461E-A774-F1E09F754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 dirty="0"/>
              <a:t>About todays Seminar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3041AD-2DA1-90D3-D432-CF75AC9B95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01" r="44360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55E6D-4ED7-7628-ABB5-97CE00A44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US" sz="1500"/>
              <a:t>30 – 45 min</a:t>
            </a:r>
          </a:p>
          <a:p>
            <a:r>
              <a:rPr lang="en-US" sz="1500"/>
              <a:t>Open discussion questions</a:t>
            </a:r>
          </a:p>
          <a:p>
            <a:pPr marL="0" indent="0">
              <a:buNone/>
            </a:pPr>
            <a:endParaRPr lang="en-US" sz="1500"/>
          </a:p>
          <a:p>
            <a:pPr marL="0" indent="0">
              <a:buNone/>
            </a:pPr>
            <a:r>
              <a:rPr lang="en-US" sz="1500" b="1"/>
              <a:t>TOPICS</a:t>
            </a:r>
          </a:p>
          <a:p>
            <a:pPr marL="0" indent="0">
              <a:buNone/>
            </a:pPr>
            <a:r>
              <a:rPr lang="en-US" sz="1500"/>
              <a:t>Introduction</a:t>
            </a:r>
          </a:p>
          <a:p>
            <a:pPr marL="0" indent="0">
              <a:buNone/>
            </a:pPr>
            <a:r>
              <a:rPr lang="en-US" sz="1500"/>
              <a:t>About Australia</a:t>
            </a:r>
          </a:p>
          <a:p>
            <a:pPr marL="0" indent="0">
              <a:buNone/>
            </a:pPr>
            <a:r>
              <a:rPr lang="en-US" sz="1500"/>
              <a:t>Permanent visa pathways for Australia</a:t>
            </a:r>
          </a:p>
          <a:p>
            <a:pPr marL="0" indent="0">
              <a:buNone/>
            </a:pPr>
            <a:r>
              <a:rPr lang="en-US" sz="1500"/>
              <a:t>Occupation and Benefits</a:t>
            </a:r>
          </a:p>
          <a:p>
            <a:pPr marL="0" indent="0">
              <a:buNone/>
            </a:pPr>
            <a:r>
              <a:rPr lang="en-US" sz="1500"/>
              <a:t>Courses for Students</a:t>
            </a:r>
          </a:p>
          <a:p>
            <a:pPr marL="0" indent="0">
              <a:buNone/>
            </a:pPr>
            <a:r>
              <a:rPr lang="en-US" sz="1500"/>
              <a:t>Benefits of Immigration Lawyer/MARN</a:t>
            </a:r>
          </a:p>
          <a:p>
            <a:pPr marL="0" indent="0">
              <a:buNone/>
            </a:pPr>
            <a:endParaRPr lang="en-US" sz="1500"/>
          </a:p>
          <a:p>
            <a:pPr marL="0" indent="0">
              <a:buNone/>
            </a:pPr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96283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AE48C4B-3A90-42C3-BA00-6092B4771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783A86-D87B-A965-A160-12CEB71DC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667512"/>
            <a:ext cx="6894576" cy="1356762"/>
          </a:xfrm>
        </p:spPr>
        <p:txBody>
          <a:bodyPr anchor="b">
            <a:normAutofit/>
          </a:bodyPr>
          <a:lstStyle/>
          <a:p>
            <a:r>
              <a:rPr lang="en-US" sz="5400" b="1" dirty="0"/>
              <a:t> </a:t>
            </a:r>
            <a:r>
              <a:rPr lang="en-US" b="1" dirty="0"/>
              <a:t>About Myself and Auzworld</a:t>
            </a:r>
            <a:endParaRPr lang="en-US" sz="54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A5696D-758C-EE58-C277-E373E25B8B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27" r="8377" b="1"/>
          <a:stretch/>
        </p:blipFill>
        <p:spPr>
          <a:xfrm>
            <a:off x="485475" y="113829"/>
            <a:ext cx="3194669" cy="3315171"/>
          </a:xfrm>
          <a:custGeom>
            <a:avLst/>
            <a:gdLst/>
            <a:ahLst/>
            <a:cxnLst/>
            <a:rect l="l" t="t" r="r" b="b"/>
            <a:pathLst>
              <a:path w="4041336" h="4193763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</p:spPr>
      </p:pic>
      <p:sp>
        <p:nvSpPr>
          <p:cNvPr id="32" name="sketch line">
            <a:extLst>
              <a:ext uri="{FF2B5EF4-FFF2-40B4-BE49-F238E27FC236}">
                <a16:creationId xmlns:a16="http://schemas.microsoft.com/office/drawing/2014/main" id="{F919E280-CA27-4214-97E6-294E0C3BC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46318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E81785-D98F-E4E1-E4FB-E41E9EED6A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2" r="-2" b="-2"/>
          <a:stretch/>
        </p:blipFill>
        <p:spPr>
          <a:xfrm>
            <a:off x="361212" y="4193763"/>
            <a:ext cx="3318932" cy="2122567"/>
          </a:xfrm>
          <a:custGeom>
            <a:avLst/>
            <a:gdLst/>
            <a:ahLst/>
            <a:cxnLst/>
            <a:rect l="l" t="t" r="r" b="b"/>
            <a:pathLst>
              <a:path w="4051081" h="2496030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cubicBezTo>
                  <a:pt x="4042100" y="1477465"/>
                  <a:pt x="4059584" y="1566941"/>
                  <a:pt x="4046914" y="1661622"/>
                </a:cubicBezTo>
                <a:cubicBezTo>
                  <a:pt x="4039566" y="1720003"/>
                  <a:pt x="4037919" y="177965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</p:spPr>
      </p:pic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C8957918-8E74-818D-776A-75309527D9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7498646"/>
              </p:ext>
            </p:extLst>
          </p:nvPr>
        </p:nvGraphicFramePr>
        <p:xfrm>
          <a:off x="4654296" y="2706624"/>
          <a:ext cx="6894576" cy="3483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0719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A061BA2E-A388-41C5-B73A-B0FEB6B10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ridge and a building&#10;&#10;Description automatically generated">
            <a:extLst>
              <a:ext uri="{FF2B5EF4-FFF2-40B4-BE49-F238E27FC236}">
                <a16:creationId xmlns:a16="http://schemas.microsoft.com/office/drawing/2014/main" id="{BFAFCAD4-8672-8478-8922-45E95E322E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65" r="16668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pic>
        <p:nvPicPr>
          <p:cNvPr id="5" name="Picture 4" descr="Panoramic view of cliffs along the coastline">
            <a:extLst>
              <a:ext uri="{FF2B5EF4-FFF2-40B4-BE49-F238E27FC236}">
                <a16:creationId xmlns:a16="http://schemas.microsoft.com/office/drawing/2014/main" id="{209E5684-0252-63F5-29C1-4413C03CCF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39" r="20341" b="-1"/>
          <a:stretch/>
        </p:blipFill>
        <p:spPr>
          <a:xfrm>
            <a:off x="6094476" y="10"/>
            <a:ext cx="6094477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6E192A2-3ED3-4081-8A86-A22B51141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152902" y="-1181101"/>
            <a:ext cx="3886200" cy="12192001"/>
          </a:xfrm>
          <a:prstGeom prst="rect">
            <a:avLst/>
          </a:prstGeom>
          <a:gradFill>
            <a:gsLst>
              <a:gs pos="41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FF04C-B60B-3C05-D102-66B159E4C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9991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 Best things about Australia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575039"/>
            <a:ext cx="97840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30964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E734232-46A8-4884-9A59-B7E3BA4BC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beach with buildings and a body of water&#10;&#10;Description automatically generated">
            <a:extLst>
              <a:ext uri="{FF2B5EF4-FFF2-40B4-BE49-F238E27FC236}">
                <a16:creationId xmlns:a16="http://schemas.microsoft.com/office/drawing/2014/main" id="{95F776F2-DC21-5773-4DB8-052221E503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94" r="1" b="1"/>
          <a:stretch/>
        </p:blipFill>
        <p:spPr>
          <a:xfrm>
            <a:off x="1" y="1"/>
            <a:ext cx="4038603" cy="5271924"/>
          </a:xfrm>
          <a:prstGeom prst="rect">
            <a:avLst/>
          </a:prstGeom>
        </p:spPr>
      </p:pic>
      <p:pic>
        <p:nvPicPr>
          <p:cNvPr id="12" name="Picture 11" descr="A person sitting on a beach with a kangaroo&#10;&#10;Description automatically generated">
            <a:extLst>
              <a:ext uri="{FF2B5EF4-FFF2-40B4-BE49-F238E27FC236}">
                <a16:creationId xmlns:a16="http://schemas.microsoft.com/office/drawing/2014/main" id="{CC224691-2A69-29E8-A092-7AE6B6E9F3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39" r="1" b="1"/>
          <a:stretch/>
        </p:blipFill>
        <p:spPr>
          <a:xfrm>
            <a:off x="4038600" y="1"/>
            <a:ext cx="4076700" cy="5271924"/>
          </a:xfrm>
          <a:prstGeom prst="rect">
            <a:avLst/>
          </a:prstGeom>
        </p:spPr>
      </p:pic>
      <p:pic>
        <p:nvPicPr>
          <p:cNvPr id="16" name="Picture 15" descr="A person swimming in the water&#10;&#10;Description automatically generated">
            <a:extLst>
              <a:ext uri="{FF2B5EF4-FFF2-40B4-BE49-F238E27FC236}">
                <a16:creationId xmlns:a16="http://schemas.microsoft.com/office/drawing/2014/main" id="{0C2B5EC7-512A-EB25-ABDE-35189AAD04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39" r="1" b="1"/>
          <a:stretch/>
        </p:blipFill>
        <p:spPr>
          <a:xfrm>
            <a:off x="8115292" y="1"/>
            <a:ext cx="4076700" cy="5271924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346B8D2-3218-41A5-B817-9ABFB108C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60724"/>
            <a:ext cx="12191998" cy="159577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1E014CA-4279-4E70-AC56-0BBEBF92C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62225"/>
            <a:ext cx="8115300" cy="159427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8B3DCF8-9D1E-4907-B1EC-98D11BC16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636" y="5262226"/>
            <a:ext cx="12196636" cy="1594274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8D6B9EF-FF47-487C-8B82-F9F2B9A54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6" y="5262224"/>
            <a:ext cx="4076697" cy="1594275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717D090-7948-433A-AED2-EA1A98E6F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291050" y="-40689"/>
            <a:ext cx="1594274" cy="12192000"/>
          </a:xfrm>
          <a:prstGeom prst="rect">
            <a:avLst/>
          </a:prstGeom>
          <a:gradFill>
            <a:gsLst>
              <a:gs pos="16000">
                <a:schemeClr val="accent1">
                  <a:alpha val="0"/>
                </a:schemeClr>
              </a:gs>
              <a:gs pos="99000">
                <a:srgbClr val="000000">
                  <a:alpha val="70000"/>
                </a:srgb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618C3E8-8260-4E23-8BA1-C2C3E80BE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5331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chemeClr val="accent1">
                  <a:alpha val="2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FF04C-B60B-3C05-D102-66B159E4C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913" y="5723394"/>
            <a:ext cx="11212887" cy="92059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b="1" kern="1200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1.</a:t>
            </a:r>
            <a:r>
              <a:rPr lang="en-US" b="1" kern="1200" dirty="0">
                <a:solidFill>
                  <a:srgbClr val="FFFFFF"/>
                </a:solidFill>
                <a:latin typeface="Aharoni" panose="020F0502020204030204" pitchFamily="34" charset="0"/>
                <a:cs typeface="Aharoni" panose="020F0502020204030204" pitchFamily="34" charset="0"/>
              </a:rPr>
              <a:t> Beautiful beaches and tourist places</a:t>
            </a:r>
            <a:br>
              <a:rPr lang="en-US" b="1" kern="1200" dirty="0">
                <a:solidFill>
                  <a:srgbClr val="FFFFFF"/>
                </a:solidFill>
                <a:latin typeface="Aharoni" panose="020F0502020204030204" pitchFamily="34" charset="0"/>
                <a:cs typeface="Aharoni" panose="020F0502020204030204" pitchFamily="34" charset="0"/>
              </a:rPr>
            </a:br>
            <a:endParaRPr lang="en-US" b="1" kern="1200" dirty="0">
              <a:solidFill>
                <a:srgbClr val="FFFFFF"/>
              </a:solidFill>
              <a:latin typeface="Aharoni" panose="020F0502020204030204" pitchFamily="34" charset="0"/>
              <a:cs typeface="Aharon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69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erson sitting on a rock looking at a large body of water&#10;&#10;Description automatically generated">
            <a:extLst>
              <a:ext uri="{FF2B5EF4-FFF2-40B4-BE49-F238E27FC236}">
                <a16:creationId xmlns:a16="http://schemas.microsoft.com/office/drawing/2014/main" id="{1D1FB0B2-F098-D6B2-E22C-626DBA7B2D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69" r="-2" b="-2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16" name="Picture 15" descr="A group of people standing around each other&#10;&#10;Description automatically generated">
            <a:extLst>
              <a:ext uri="{FF2B5EF4-FFF2-40B4-BE49-F238E27FC236}">
                <a16:creationId xmlns:a16="http://schemas.microsoft.com/office/drawing/2014/main" id="{F57D2722-BAB0-1B0E-D221-98CD9B0B66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2" b="30242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33" name="Freeform: Shape 32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5" name="Freeform: Shape 34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FF04C-B60B-3C05-D102-66B159E4C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81" y="1342682"/>
            <a:ext cx="4220064" cy="277408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 </a:t>
            </a:r>
            <a:br>
              <a:rPr lang="en-US" sz="6000" kern="1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6000" kern="1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Work </a:t>
            </a:r>
            <a:br>
              <a:rPr lang="en-US" sz="6000" kern="1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6000" kern="1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life </a:t>
            </a:r>
            <a:br>
              <a:rPr lang="en-US" sz="6000" kern="1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6000" kern="1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Balance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E061A5-36A5-2041-31D1-8234B3A92464}"/>
              </a:ext>
            </a:extLst>
          </p:cNvPr>
          <p:cNvSpPr txBox="1"/>
          <p:nvPr/>
        </p:nvSpPr>
        <p:spPr>
          <a:xfrm>
            <a:off x="406800" y="4607423"/>
            <a:ext cx="5101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8 </a:t>
            </a:r>
            <a:r>
              <a:rPr lang="en-US" dirty="0" err="1"/>
              <a:t>Hrs</a:t>
            </a:r>
            <a:r>
              <a:rPr lang="en-US" dirty="0"/>
              <a:t> a day/5 days a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10 public holidays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28 annual leave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Plus sick leaves, family leave, maternity leave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2B2F72-A6A3-FBB4-097D-F5929267F9E2}"/>
              </a:ext>
            </a:extLst>
          </p:cNvPr>
          <p:cNvSpPr txBox="1"/>
          <p:nvPr/>
        </p:nvSpPr>
        <p:spPr>
          <a:xfrm>
            <a:off x="406800" y="6144319"/>
            <a:ext cx="3459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Approx</a:t>
            </a:r>
            <a:r>
              <a:rPr lang="en-US" b="1" dirty="0"/>
              <a:t> 200 working days in a year</a:t>
            </a:r>
          </a:p>
        </p:txBody>
      </p:sp>
    </p:spTree>
    <p:extLst>
      <p:ext uri="{BB962C8B-B14F-4D97-AF65-F5344CB8AC3E}">
        <p14:creationId xmlns:p14="http://schemas.microsoft.com/office/powerpoint/2010/main" val="55567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ity with a river and a bridge&#10;&#10;Description automatically generated">
            <a:extLst>
              <a:ext uri="{FF2B5EF4-FFF2-40B4-BE49-F238E27FC236}">
                <a16:creationId xmlns:a16="http://schemas.microsoft.com/office/drawing/2014/main" id="{C5EF617D-E353-00FA-E6F6-C0E9BFCE8C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375" r="-2" b="4651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Picture 6" descr="A city skyline with a body of water&#10;&#10;Description automatically generated">
            <a:extLst>
              <a:ext uri="{FF2B5EF4-FFF2-40B4-BE49-F238E27FC236}">
                <a16:creationId xmlns:a16="http://schemas.microsoft.com/office/drawing/2014/main" id="{D0BE1918-3093-DB2C-D36F-9B9E1C76FD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883" r="-2" b="2143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FF04C-B60B-3C05-D102-66B159E4C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Autofit/>
          </a:bodyPr>
          <a:lstStyle/>
          <a:p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3. 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WORLD’s Top Livable cities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B42F909-AB3A-26E1-BB31-333C4D7EC468}"/>
              </a:ext>
            </a:extLst>
          </p:cNvPr>
          <p:cNvSpPr txBox="1">
            <a:spLocks/>
          </p:cNvSpPr>
          <p:nvPr/>
        </p:nvSpPr>
        <p:spPr>
          <a:xfrm>
            <a:off x="584152" y="2598102"/>
            <a:ext cx="41627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Vienna, Austria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Copenhagen, Denmark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Melbourne, Australia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Sydney, Australia</a:t>
            </a:r>
            <a:endParaRPr lang="en-AU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Vancouver, Canada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Zurich, Switzerland</a:t>
            </a:r>
            <a:endParaRPr lang="en-AU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Calgary, Canada</a:t>
            </a:r>
            <a:endParaRPr lang="en-AU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Geneva, Switzerland</a:t>
            </a:r>
            <a:endParaRPr lang="en-AU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Toronto, Canada</a:t>
            </a:r>
            <a:endParaRPr lang="en-AU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Osaka, Japan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94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ity with a river and a bridge&#10;&#10;Description automatically generated">
            <a:extLst>
              <a:ext uri="{FF2B5EF4-FFF2-40B4-BE49-F238E27FC236}">
                <a16:creationId xmlns:a16="http://schemas.microsoft.com/office/drawing/2014/main" id="{C5EF617D-E353-00FA-E6F6-C0E9BFCE8C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375" r="-2" b="4651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Picture 6" descr="A city skyline with a body of water&#10;&#10;Description automatically generated">
            <a:extLst>
              <a:ext uri="{FF2B5EF4-FFF2-40B4-BE49-F238E27FC236}">
                <a16:creationId xmlns:a16="http://schemas.microsoft.com/office/drawing/2014/main" id="{D0BE1918-3093-DB2C-D36F-9B9E1C76FD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883" r="-2" b="2143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6FF04C-B60B-3C05-D102-66B159E4C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Autofit/>
          </a:bodyPr>
          <a:lstStyle/>
          <a:p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3. 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WORLD’s Top Livable cities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B42F909-AB3A-26E1-BB31-333C4D7EC468}"/>
              </a:ext>
            </a:extLst>
          </p:cNvPr>
          <p:cNvSpPr txBox="1">
            <a:spLocks/>
          </p:cNvSpPr>
          <p:nvPr/>
        </p:nvSpPr>
        <p:spPr>
          <a:xfrm>
            <a:off x="584152" y="2598102"/>
            <a:ext cx="41627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Vienna, Austria</a:t>
            </a:r>
            <a:r>
              <a:rPr lang="en-AU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Copenhagen, Denmark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Melbourne, Australia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Sydney, Australia</a:t>
            </a:r>
            <a:endParaRPr lang="en-AU" b="0" i="0" dirty="0">
              <a:solidFill>
                <a:srgbClr val="0D0D0D"/>
              </a:solidFill>
              <a:effectLst/>
              <a:highlight>
                <a:srgbClr val="FFFF00"/>
              </a:highlight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Vancouver, Canada</a:t>
            </a: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Zurich, Switzerland</a:t>
            </a:r>
            <a:endParaRPr lang="en-AU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Calgary, Canada</a:t>
            </a:r>
            <a:endParaRPr lang="en-AU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Geneva, Switzerland</a:t>
            </a:r>
            <a:endParaRPr lang="en-AU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Toronto, Canada</a:t>
            </a:r>
            <a:endParaRPr lang="en-AU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AU" b="1" i="0" dirty="0">
                <a:solidFill>
                  <a:srgbClr val="0D0D0D"/>
                </a:solidFill>
                <a:effectLst/>
                <a:latin typeface="Söhne"/>
              </a:rPr>
              <a:t>Osaka, Japan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07B0E8-E269-4F46-8C03-83E37A7BE3B7}"/>
              </a:ext>
            </a:extLst>
          </p:cNvPr>
          <p:cNvSpPr txBox="1"/>
          <p:nvPr/>
        </p:nvSpPr>
        <p:spPr>
          <a:xfrm>
            <a:off x="9629954" y="2794000"/>
            <a:ext cx="2426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MELBOURNE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1DDC7D-FCE9-8D5A-45B0-AAF7083E607D}"/>
              </a:ext>
            </a:extLst>
          </p:cNvPr>
          <p:cNvSpPr txBox="1"/>
          <p:nvPr/>
        </p:nvSpPr>
        <p:spPr>
          <a:xfrm>
            <a:off x="10435262" y="6158982"/>
            <a:ext cx="1621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SYDNEY</a:t>
            </a:r>
          </a:p>
        </p:txBody>
      </p:sp>
    </p:spTree>
    <p:extLst>
      <p:ext uri="{BB962C8B-B14F-4D97-AF65-F5344CB8AC3E}">
        <p14:creationId xmlns:p14="http://schemas.microsoft.com/office/powerpoint/2010/main" val="141239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5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building with many windows&#10;&#10;Description automatically generated">
            <a:extLst>
              <a:ext uri="{FF2B5EF4-FFF2-40B4-BE49-F238E27FC236}">
                <a16:creationId xmlns:a16="http://schemas.microsoft.com/office/drawing/2014/main" id="{085FA86C-0C8B-88BB-43D8-9FA5907ED6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31" r="23725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11" name="Picture 10" descr="A group of people sitting on the grass&#10;&#10;Description automatically generated">
            <a:extLst>
              <a:ext uri="{FF2B5EF4-FFF2-40B4-BE49-F238E27FC236}">
                <a16:creationId xmlns:a16="http://schemas.microsoft.com/office/drawing/2014/main" id="{E8C256C2-8373-660C-383B-CB077A100D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08" r="990" b="2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Picture 6" descr="A building with a triangular shape&#10;&#10;Description automatically generated with medium confidence">
            <a:extLst>
              <a:ext uri="{FF2B5EF4-FFF2-40B4-BE49-F238E27FC236}">
                <a16:creationId xmlns:a16="http://schemas.microsoft.com/office/drawing/2014/main" id="{D222D644-2280-AE8E-1DE6-C1AEA196BB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1" b="15405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27" name="Freeform: Shape 17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9" name="Freeform: Shape 19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FF04C-B60B-3C05-D102-66B159E4C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>
            <a:normAutofit/>
          </a:bodyPr>
          <a:lstStyle/>
          <a:p>
            <a:r>
              <a:rPr lang="en-US" sz="3400">
                <a:latin typeface="Aharoni" panose="02010803020104030203" pitchFamily="2" charset="-79"/>
                <a:cs typeface="Aharoni" panose="02010803020104030203" pitchFamily="2" charset="-79"/>
              </a:rPr>
              <a:t>4. Best Education</a:t>
            </a:r>
            <a:endParaRPr lang="en-US" sz="3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9" name="Rectangle 21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3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2" name="Content Placeholder 2">
            <a:extLst>
              <a:ext uri="{FF2B5EF4-FFF2-40B4-BE49-F238E27FC236}">
                <a16:creationId xmlns:a16="http://schemas.microsoft.com/office/drawing/2014/main" id="{1C8BB840-913A-718D-693F-79E171E105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23876"/>
              </p:ext>
            </p:extLst>
          </p:nvPr>
        </p:nvGraphicFramePr>
        <p:xfrm>
          <a:off x="315944" y="2109709"/>
          <a:ext cx="4922338" cy="3666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28CB695-F704-FC5A-5BDD-34D4522FE3F8}"/>
              </a:ext>
            </a:extLst>
          </p:cNvPr>
          <p:cNvSpPr txBox="1"/>
          <p:nvPr/>
        </p:nvSpPr>
        <p:spPr>
          <a:xfrm>
            <a:off x="9404954" y="3032236"/>
            <a:ext cx="1940147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Monash University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B1A520-ECD9-3B9A-6ABA-431C6125E0C8}"/>
              </a:ext>
            </a:extLst>
          </p:cNvPr>
          <p:cNvSpPr txBox="1"/>
          <p:nvPr/>
        </p:nvSpPr>
        <p:spPr>
          <a:xfrm>
            <a:off x="9579659" y="6416260"/>
            <a:ext cx="241142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ANU University Campus</a:t>
            </a:r>
          </a:p>
        </p:txBody>
      </p:sp>
    </p:spTree>
    <p:extLst>
      <p:ext uri="{BB962C8B-B14F-4D97-AF65-F5344CB8AC3E}">
        <p14:creationId xmlns:p14="http://schemas.microsoft.com/office/powerpoint/2010/main" val="173378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ouple of people wearing face masks&#10;&#10;Description automatically generated">
            <a:extLst>
              <a:ext uri="{FF2B5EF4-FFF2-40B4-BE49-F238E27FC236}">
                <a16:creationId xmlns:a16="http://schemas.microsoft.com/office/drawing/2014/main" id="{E2BAA798-317D-22C4-FB06-2D723D5E32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94"/>
          <a:stretch/>
        </p:blipFill>
        <p:spPr>
          <a:xfrm>
            <a:off x="-2" y="10"/>
            <a:ext cx="7640778" cy="45719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B280EE9-9DDD-E4BA-379E-1D7360954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94121" cy="4580302"/>
          </a:xfrm>
          <a:prstGeom prst="rect">
            <a:avLst/>
          </a:prstGeom>
          <a:solidFill>
            <a:srgbClr val="00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572000"/>
            <a:ext cx="7640778" cy="2286000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group of people wearing face masks&#10;&#10;Description automatically generated">
            <a:extLst>
              <a:ext uri="{FF2B5EF4-FFF2-40B4-BE49-F238E27FC236}">
                <a16:creationId xmlns:a16="http://schemas.microsoft.com/office/drawing/2014/main" id="{41A02A00-4796-274D-E0DA-C71917BA42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009" r="8064" b="1"/>
          <a:stretch/>
        </p:blipFill>
        <p:spPr>
          <a:xfrm>
            <a:off x="7594122" y="10"/>
            <a:ext cx="4597879" cy="4580292"/>
          </a:xfrm>
          <a:prstGeom prst="rect">
            <a:avLst/>
          </a:prstGeom>
        </p:spPr>
      </p:pic>
      <p:pic>
        <p:nvPicPr>
          <p:cNvPr id="14" name="Picture 13" descr="Close-up of a medical card&#10;&#10;Description automatically generated">
            <a:extLst>
              <a:ext uri="{FF2B5EF4-FFF2-40B4-BE49-F238E27FC236}">
                <a16:creationId xmlns:a16="http://schemas.microsoft.com/office/drawing/2014/main" id="{0A45BE0A-5840-754D-CBF0-4CC78DDC95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" b="11614"/>
          <a:stretch/>
        </p:blipFill>
        <p:spPr>
          <a:xfrm>
            <a:off x="7594124" y="4572000"/>
            <a:ext cx="4597879" cy="228600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A2F16EB6-A1BE-EA1E-DF39-862F4083B3E6}"/>
              </a:ext>
            </a:extLst>
          </p:cNvPr>
          <p:cNvSpPr txBox="1">
            <a:spLocks/>
          </p:cNvSpPr>
          <p:nvPr/>
        </p:nvSpPr>
        <p:spPr>
          <a:xfrm>
            <a:off x="392255" y="4907666"/>
            <a:ext cx="7944316" cy="245277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5. Best and free </a:t>
            </a:r>
          </a:p>
          <a:p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Medical System</a:t>
            </a:r>
            <a:b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sz="48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876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5279408" cy="1128068"/>
          </a:xfrm>
        </p:spPr>
        <p:txBody>
          <a:bodyPr anchor="ctr">
            <a:normAutofit/>
          </a:bodyPr>
          <a:lstStyle/>
          <a:p>
            <a:r>
              <a:rPr lang="en-US" sz="2500" dirty="0">
                <a:latin typeface="Arial Rounded MT Bold" panose="020F0704030504030204" pitchFamily="34" charset="77"/>
                <a:cs typeface="Aharoni" panose="02010803020104030203" pitchFamily="2" charset="-79"/>
              </a:rPr>
              <a:t>Five </a:t>
            </a:r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Best Pathways to Australian Permanent Residency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E5CCB-7C11-543F-F5E1-9172B725D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5278066" cy="3979585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Skilled Migration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Employer Sponsored Visas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Business and Investment Visas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Family Visas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Global Talent Visa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and person with children on their shoulders&#10;&#10;Description automatically generated">
            <a:extLst>
              <a:ext uri="{FF2B5EF4-FFF2-40B4-BE49-F238E27FC236}">
                <a16:creationId xmlns:a16="http://schemas.microsoft.com/office/drawing/2014/main" id="{2DDC135D-C0E8-6A77-EA0A-7024228CBB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" b="13546"/>
          <a:stretch/>
        </p:blipFill>
        <p:spPr>
          <a:xfrm>
            <a:off x="7083423" y="581892"/>
            <a:ext cx="4397433" cy="2518756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visa application form with a pen and a cup of coffee&#10;&#10;Description automatically generated">
            <a:extLst>
              <a:ext uri="{FF2B5EF4-FFF2-40B4-BE49-F238E27FC236}">
                <a16:creationId xmlns:a16="http://schemas.microsoft.com/office/drawing/2014/main" id="{ED560F45-D192-22E7-C16D-B2B58A4ADE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" b="7949"/>
          <a:stretch/>
        </p:blipFill>
        <p:spPr>
          <a:xfrm>
            <a:off x="7083423" y="3707894"/>
            <a:ext cx="4395569" cy="251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4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Occupations and Benefits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E5CCB-7C11-543F-F5E1-9172B725D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997" y="2145840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US" sz="2000" b="1" dirty="0"/>
              <a:t>674 Occupations (Home Affair List)</a:t>
            </a:r>
          </a:p>
          <a:p>
            <a:r>
              <a:rPr lang="en-US" sz="2000" b="1" dirty="0"/>
              <a:t>6 States 2 Territories Lists</a:t>
            </a:r>
          </a:p>
          <a:p>
            <a:r>
              <a:rPr lang="en-US" sz="2000" b="1" dirty="0"/>
              <a:t>Multiple Regional Bodies List</a:t>
            </a:r>
          </a:p>
          <a:p>
            <a:r>
              <a:rPr lang="en-US" sz="2000" b="1" dirty="0"/>
              <a:t>12 DAMA Lists</a:t>
            </a:r>
          </a:p>
        </p:txBody>
      </p:sp>
      <p:pic>
        <p:nvPicPr>
          <p:cNvPr id="6" name="Picture 5" descr="A map of australia with a flag&#10;&#10;Description automatically generated">
            <a:extLst>
              <a:ext uri="{FF2B5EF4-FFF2-40B4-BE49-F238E27FC236}">
                <a16:creationId xmlns:a16="http://schemas.microsoft.com/office/drawing/2014/main" id="{E95CA8A6-AB7A-975B-5409-223BEBB2ED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12587"/>
          <a:stretch/>
        </p:blipFill>
        <p:spPr>
          <a:xfrm>
            <a:off x="5911532" y="2484255"/>
            <a:ext cx="5150277" cy="37142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3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Best Categories and 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E5CCB-7C11-543F-F5E1-9172B725D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59" y="1648870"/>
            <a:ext cx="5860967" cy="3560260"/>
          </a:xfrm>
        </p:spPr>
        <p:txBody>
          <a:bodyPr anchor="ctr">
            <a:normAutofit lnSpcReduction="10000"/>
          </a:bodyPr>
          <a:lstStyle/>
          <a:p>
            <a:r>
              <a:rPr lang="en-US" sz="3600" b="1" dirty="0"/>
              <a:t>Nursing and Aged Care</a:t>
            </a:r>
          </a:p>
          <a:p>
            <a:r>
              <a:rPr lang="en-US" sz="3600" b="1" dirty="0"/>
              <a:t>IT Professionals</a:t>
            </a:r>
          </a:p>
          <a:p>
            <a:r>
              <a:rPr lang="en-US" sz="3600" b="1" dirty="0"/>
              <a:t>Trade Occupations</a:t>
            </a:r>
          </a:p>
          <a:p>
            <a:r>
              <a:rPr lang="en-US" sz="3600" b="1" dirty="0"/>
              <a:t>Engineers</a:t>
            </a:r>
          </a:p>
          <a:p>
            <a:r>
              <a:rPr lang="en-US" sz="3600" b="1" dirty="0"/>
              <a:t>Teachers</a:t>
            </a:r>
          </a:p>
          <a:p>
            <a:r>
              <a:rPr lang="en-US" sz="3600" b="1" dirty="0"/>
              <a:t>CA’s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517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/>
              <a:t>Nursing and Aged Care OCCUPATIONS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EB606-72ED-914C-1083-4143F7212EFB}"/>
              </a:ext>
            </a:extLst>
          </p:cNvPr>
          <p:cNvSpPr txBox="1"/>
          <p:nvPr/>
        </p:nvSpPr>
        <p:spPr>
          <a:xfrm>
            <a:off x="-346669" y="1854869"/>
            <a:ext cx="3718178" cy="4137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Community Arts Worker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Recreation Officer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Welfare Worker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Community Worker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Disabilities Services Officer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Family Support Worker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Parole or Probation Officer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Residential Care Officer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nurse measuring a blood pressure of a person in a hospital bed&#10;&#10;Description automatically generated">
            <a:extLst>
              <a:ext uri="{FF2B5EF4-FFF2-40B4-BE49-F238E27FC236}">
                <a16:creationId xmlns:a16="http://schemas.microsoft.com/office/drawing/2014/main" id="{177AECDA-2D84-A8B2-1717-0CE6F3A95D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89" r="8463" b="-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AE9009-CF68-0A09-3E7E-8CB8C16B2F3B}"/>
              </a:ext>
            </a:extLst>
          </p:cNvPr>
          <p:cNvSpPr txBox="1"/>
          <p:nvPr/>
        </p:nvSpPr>
        <p:spPr>
          <a:xfrm>
            <a:off x="2400263" y="1865766"/>
            <a:ext cx="3718178" cy="4137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Youth Worker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Nurse Practitioner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Registered Nurse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Medical Administrator 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Medical Superintendent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Nursing Clinical Director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Primary Health Organisation Manager</a:t>
            </a:r>
          </a:p>
          <a:p>
            <a:pPr marL="685800" fontAlgn="base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Welfare Centre Manager</a:t>
            </a:r>
          </a:p>
        </p:txBody>
      </p:sp>
    </p:spTree>
    <p:extLst>
      <p:ext uri="{BB962C8B-B14F-4D97-AF65-F5344CB8AC3E}">
        <p14:creationId xmlns:p14="http://schemas.microsoft.com/office/powerpoint/2010/main" val="202307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/>
              <a:t>Nursing and Aged Care OCCUPATIONS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EB606-72ED-914C-1083-4143F7212EFB}"/>
              </a:ext>
            </a:extLst>
          </p:cNvPr>
          <p:cNvSpPr txBox="1"/>
          <p:nvPr/>
        </p:nvSpPr>
        <p:spPr>
          <a:xfrm>
            <a:off x="-346669" y="1854869"/>
            <a:ext cx="3718178" cy="4137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Community Arts Worker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Recreation Officer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Welfare Worker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Community Worker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Disabilities Services Officer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Family Support Worker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Parole or Probation Officer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Residential Care Officer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nurse measuring a blood pressure of a person in a hospital bed&#10;&#10;Description automatically generated">
            <a:extLst>
              <a:ext uri="{FF2B5EF4-FFF2-40B4-BE49-F238E27FC236}">
                <a16:creationId xmlns:a16="http://schemas.microsoft.com/office/drawing/2014/main" id="{177AECDA-2D84-A8B2-1717-0CE6F3A95D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89" r="8463" b="-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AE9009-CF68-0A09-3E7E-8CB8C16B2F3B}"/>
              </a:ext>
            </a:extLst>
          </p:cNvPr>
          <p:cNvSpPr txBox="1"/>
          <p:nvPr/>
        </p:nvSpPr>
        <p:spPr>
          <a:xfrm>
            <a:off x="2400263" y="1865766"/>
            <a:ext cx="3718178" cy="4137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Youth Worker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Nurse Practitioner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Registered Nurse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Medical Administrator 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Medical Superintendent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Nursing Clinical Director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Primary Health Organisation Manager</a:t>
            </a:r>
          </a:p>
          <a:p>
            <a:pPr marL="68580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Welfare Centre Manager</a:t>
            </a:r>
          </a:p>
        </p:txBody>
      </p:sp>
    </p:spTree>
    <p:extLst>
      <p:ext uri="{BB962C8B-B14F-4D97-AF65-F5344CB8AC3E}">
        <p14:creationId xmlns:p14="http://schemas.microsoft.com/office/powerpoint/2010/main" val="339316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sitting at a desk typing on a computer&#10;&#10;Description automatically generated">
            <a:extLst>
              <a:ext uri="{FF2B5EF4-FFF2-40B4-BE49-F238E27FC236}">
                <a16:creationId xmlns:a16="http://schemas.microsoft.com/office/drawing/2014/main" id="{9EE2F819-CEE7-5DA2-0E07-B335F1C363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"/>
          <a:stretch/>
        </p:blipFill>
        <p:spPr>
          <a:xfrm>
            <a:off x="-3713898" y="10"/>
            <a:ext cx="9669642" cy="6857990"/>
          </a:xfrm>
          <a:prstGeom prst="rect">
            <a:avLst/>
          </a:prstGeom>
        </p:spPr>
      </p:pic>
      <p:sp>
        <p:nvSpPr>
          <p:cNvPr id="20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8575" y="-384160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IT Occupations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EB606-72ED-914C-1083-4143F7212EFB}"/>
              </a:ext>
            </a:extLst>
          </p:cNvPr>
          <p:cNvSpPr txBox="1"/>
          <p:nvPr/>
        </p:nvSpPr>
        <p:spPr>
          <a:xfrm>
            <a:off x="6147342" y="1394548"/>
            <a:ext cx="3318370" cy="4247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ICT Trainer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Multimedia Specialist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Network Administrator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Network Analyst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Software and Application Programmer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Software Engineer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Software Tester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Systems Administrator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Systems Analysts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Web Administrator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Web Developer</a:t>
            </a:r>
            <a:endParaRPr lang="en-US" sz="900" b="0" i="0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938BE2-00DB-6C76-C6AA-AC21D69D7A29}"/>
              </a:ext>
            </a:extLst>
          </p:cNvPr>
          <p:cNvSpPr txBox="1"/>
          <p:nvPr/>
        </p:nvSpPr>
        <p:spPr>
          <a:xfrm>
            <a:off x="8873629" y="1515752"/>
            <a:ext cx="3318371" cy="4004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Analyst Programmer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Chief Information Officer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Computer Network and Systems Engineer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Database Administrator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Developer Programmer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ICT Business Analysts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ICT Managers NEC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ICT Project Manager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ICT Quality Assurance Engineer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ICT Security Specialist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ICT Support Engineer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9436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at a desk typing on a computer&#10;&#10;Description automatically generated">
            <a:extLst>
              <a:ext uri="{FF2B5EF4-FFF2-40B4-BE49-F238E27FC236}">
                <a16:creationId xmlns:a16="http://schemas.microsoft.com/office/drawing/2014/main" id="{9EE2F819-CEE7-5DA2-0E07-B335F1C363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"/>
          <a:stretch/>
        </p:blipFill>
        <p:spPr>
          <a:xfrm>
            <a:off x="-3713898" y="10"/>
            <a:ext cx="966964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8575" y="-384160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IT Occupations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EB606-72ED-914C-1083-4143F7212EFB}"/>
              </a:ext>
            </a:extLst>
          </p:cNvPr>
          <p:cNvSpPr txBox="1"/>
          <p:nvPr/>
        </p:nvSpPr>
        <p:spPr>
          <a:xfrm>
            <a:off x="6147342" y="1394548"/>
            <a:ext cx="3318370" cy="4247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ICT Trainer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Multimedia Specialist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  <a:highlight>
                  <a:srgbClr val="FFFF00"/>
                </a:highlight>
              </a:rPr>
              <a:t>Network Administrator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Network Analyst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Software and Application Programmer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  <a:highlight>
                  <a:srgbClr val="FFFF00"/>
                </a:highlight>
              </a:rPr>
              <a:t>Software Engineer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  <a:highlight>
                  <a:srgbClr val="FFFF00"/>
                </a:highlight>
              </a:rPr>
              <a:t>Software Tester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  <a:highlight>
                  <a:srgbClr val="FFFF00"/>
                </a:highlight>
              </a:rPr>
              <a:t>Systems Administrator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  <a:highlight>
                  <a:srgbClr val="FFFF00"/>
                </a:highlight>
              </a:rPr>
              <a:t>Systems Analysts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Web Administrator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Web Developer</a:t>
            </a:r>
            <a:endParaRPr lang="en-US" sz="900" b="0" i="0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938BE2-00DB-6C76-C6AA-AC21D69D7A29}"/>
              </a:ext>
            </a:extLst>
          </p:cNvPr>
          <p:cNvSpPr txBox="1"/>
          <p:nvPr/>
        </p:nvSpPr>
        <p:spPr>
          <a:xfrm>
            <a:off x="8873629" y="1515752"/>
            <a:ext cx="3318371" cy="4004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Analyst Programmer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Chief Information Officer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  <a:highlight>
                  <a:srgbClr val="FFFF00"/>
                </a:highlight>
              </a:rPr>
              <a:t>Computer Network and Systems Engineer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Database Administrator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  <a:highlight>
                  <a:srgbClr val="FFFF00"/>
                </a:highlight>
              </a:rPr>
              <a:t>Developer Programmer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ICT Business Analysts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ICT Managers NEC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ICT Project Manager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ICT Quality Assurance Engineer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ICT Security Specialist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  <a:highlight>
                  <a:srgbClr val="FFFF00"/>
                </a:highlight>
              </a:rPr>
              <a:t>ICT Support Engineer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888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/>
              <a:t>TRADE OCCUPATIONS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EB606-72ED-914C-1083-4143F7212EFB}"/>
              </a:ext>
            </a:extLst>
          </p:cNvPr>
          <p:cNvSpPr txBox="1"/>
          <p:nvPr/>
        </p:nvSpPr>
        <p:spPr>
          <a:xfrm>
            <a:off x="737407" y="2603325"/>
            <a:ext cx="3621626" cy="3259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Electronic Equipment Trades Worker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Electrician (General)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Electrician (Special Class)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Fitter (General)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Fitter and Turner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Fitter-Welder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Hairdresser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Joiner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Metal Fabricator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0" i="0" dirty="0">
              <a:effectLst/>
            </a:endParaRPr>
          </a:p>
        </p:txBody>
      </p:sp>
      <p:pic>
        <p:nvPicPr>
          <p:cNvPr id="5" name="Picture 4" descr="A group of people wearing hard hats&#10;&#10;Description automatically generated">
            <a:extLst>
              <a:ext uri="{FF2B5EF4-FFF2-40B4-BE49-F238E27FC236}">
                <a16:creationId xmlns:a16="http://schemas.microsoft.com/office/drawing/2014/main" id="{67F615DF-DBDA-275D-8591-A19343BF28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42"/>
          <a:stretch/>
        </p:blipFill>
        <p:spPr>
          <a:xfrm>
            <a:off x="7240165" y="386930"/>
            <a:ext cx="2764447" cy="19936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D5555D-2F98-2B8E-5307-B0932D0209A6}"/>
              </a:ext>
            </a:extLst>
          </p:cNvPr>
          <p:cNvSpPr txBox="1"/>
          <p:nvPr/>
        </p:nvSpPr>
        <p:spPr>
          <a:xfrm>
            <a:off x="4517770" y="2404026"/>
            <a:ext cx="3156458" cy="387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Metal Machinist (First Class)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Motor Mechanic (General)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Panel beater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Pastrycook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Plumber (General)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Sheet Metal Trades Worker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Toolmaker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Welder (First Class)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Airconditioning and Refrigeration Mechanic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600" b="0" i="0" dirty="0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B2A2A4-8479-CCF8-DFD9-4536F6FD0784}"/>
              </a:ext>
            </a:extLst>
          </p:cNvPr>
          <p:cNvSpPr txBox="1"/>
          <p:nvPr/>
        </p:nvSpPr>
        <p:spPr>
          <a:xfrm>
            <a:off x="8095240" y="2003780"/>
            <a:ext cx="3447459" cy="4273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Automotive Electrician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Baker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Bricklayer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Cabinetmaker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Carpenter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Carpenter and Joiner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Chef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Cook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Diesel Motor Mechanic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E66AC5-F385-5952-0CD6-90E12D0FA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07" y="1700910"/>
            <a:ext cx="5591331" cy="22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/>
              <a:t>TRADE OCCUPATIONS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EB606-72ED-914C-1083-4143F7212EFB}"/>
              </a:ext>
            </a:extLst>
          </p:cNvPr>
          <p:cNvSpPr txBox="1"/>
          <p:nvPr/>
        </p:nvSpPr>
        <p:spPr>
          <a:xfrm>
            <a:off x="737407" y="2603325"/>
            <a:ext cx="3621626" cy="3259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Electronic Equipment Trades Worker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Electrician (General)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Electrician (Special Class)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Fitter (General)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Fitter and Turner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Fitter-Welder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Hairdresser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Joiner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Metal Fabricator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0" i="0" dirty="0">
              <a:effectLst/>
            </a:endParaRPr>
          </a:p>
        </p:txBody>
      </p:sp>
      <p:pic>
        <p:nvPicPr>
          <p:cNvPr id="5" name="Picture 4" descr="A group of people wearing hard hats&#10;&#10;Description automatically generated">
            <a:extLst>
              <a:ext uri="{FF2B5EF4-FFF2-40B4-BE49-F238E27FC236}">
                <a16:creationId xmlns:a16="http://schemas.microsoft.com/office/drawing/2014/main" id="{67F615DF-DBDA-275D-8591-A19343BF28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42"/>
          <a:stretch/>
        </p:blipFill>
        <p:spPr>
          <a:xfrm>
            <a:off x="7240165" y="386930"/>
            <a:ext cx="2764447" cy="19936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D5555D-2F98-2B8E-5307-B0932D0209A6}"/>
              </a:ext>
            </a:extLst>
          </p:cNvPr>
          <p:cNvSpPr txBox="1"/>
          <p:nvPr/>
        </p:nvSpPr>
        <p:spPr>
          <a:xfrm>
            <a:off x="4517770" y="2404026"/>
            <a:ext cx="3156458" cy="387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Metal Machinist (First Class)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Motor Mechanic (General)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Panel beater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Pastrycook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Plumber (General)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Sheet Metal Trades Worker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Toolmaker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Welder (First Class)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Airconditioning and Refrigeration Mechanic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600" b="0" i="0" dirty="0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B2A2A4-8479-CCF8-DFD9-4536F6FD0784}"/>
              </a:ext>
            </a:extLst>
          </p:cNvPr>
          <p:cNvSpPr txBox="1"/>
          <p:nvPr/>
        </p:nvSpPr>
        <p:spPr>
          <a:xfrm>
            <a:off x="8095240" y="2003780"/>
            <a:ext cx="3447459" cy="4273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Automotive Electrician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Baker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Bricklayer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Cabinetmaker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Carpenter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Carpenter and Joiner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Chef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highlight>
                  <a:srgbClr val="FFFF00"/>
                </a:highlight>
              </a:rPr>
              <a:t>Cook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Diesel Motor Mechanic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E66AC5-F385-5952-0CD6-90E12D0FA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07" y="1700910"/>
            <a:ext cx="5591331" cy="22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3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739" y="528803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/>
              <a:t>ENGINEERING OCCUPATIONS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EB606-72ED-914C-1083-4143F7212EFB}"/>
              </a:ext>
            </a:extLst>
          </p:cNvPr>
          <p:cNvSpPr txBox="1"/>
          <p:nvPr/>
        </p:nvSpPr>
        <p:spPr>
          <a:xfrm>
            <a:off x="905109" y="2762808"/>
            <a:ext cx="3908938" cy="3259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Aeronautical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Agricultural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Biomedical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Chemical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Civil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Electrical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Electronics Engineer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0" i="0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D5555D-2F98-2B8E-5307-B0932D0209A6}"/>
              </a:ext>
            </a:extLst>
          </p:cNvPr>
          <p:cNvSpPr txBox="1"/>
          <p:nvPr/>
        </p:nvSpPr>
        <p:spPr>
          <a:xfrm>
            <a:off x="5638800" y="2455536"/>
            <a:ext cx="5558117" cy="387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Environmental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Industrial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Mechanical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Mining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Petroleum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Structural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Telecommunications Engineer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0" i="0" dirty="0">
              <a:effectLst/>
            </a:endParaRPr>
          </a:p>
        </p:txBody>
      </p:sp>
      <p:pic>
        <p:nvPicPr>
          <p:cNvPr id="4" name="Picture 3" descr="A person wearing a hard hat and blue jumpsuit reading a paper&#10;&#10;Description automatically generated">
            <a:extLst>
              <a:ext uri="{FF2B5EF4-FFF2-40B4-BE49-F238E27FC236}">
                <a16:creationId xmlns:a16="http://schemas.microsoft.com/office/drawing/2014/main" id="{A054C50E-DDD6-08F3-86F3-01B49B5AF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189" y="253253"/>
            <a:ext cx="3677522" cy="206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9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739" y="528803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/>
              <a:t>ENGINEERING OCCUPATIONS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EB606-72ED-914C-1083-4143F7212EFB}"/>
              </a:ext>
            </a:extLst>
          </p:cNvPr>
          <p:cNvSpPr txBox="1"/>
          <p:nvPr/>
        </p:nvSpPr>
        <p:spPr>
          <a:xfrm>
            <a:off x="905109" y="2762808"/>
            <a:ext cx="3908938" cy="3259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Aeronautical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Agricultural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Biomedical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Chemical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Civil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Electrical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Electronics Engineer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0" i="0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D5555D-2F98-2B8E-5307-B0932D0209A6}"/>
              </a:ext>
            </a:extLst>
          </p:cNvPr>
          <p:cNvSpPr txBox="1"/>
          <p:nvPr/>
        </p:nvSpPr>
        <p:spPr>
          <a:xfrm>
            <a:off x="5638800" y="2455536"/>
            <a:ext cx="5558117" cy="3873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Environmental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Industrial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Mechanical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Mining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latin typeface="Söhne"/>
              </a:rPr>
              <a:t>Petroleum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Structural Engineer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Telecommunications Engineer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0" i="0" dirty="0">
              <a:effectLst/>
            </a:endParaRPr>
          </a:p>
        </p:txBody>
      </p:sp>
      <p:pic>
        <p:nvPicPr>
          <p:cNvPr id="4" name="Picture 3" descr="A person wearing a hard hat and blue jumpsuit reading a paper&#10;&#10;Description automatically generated">
            <a:extLst>
              <a:ext uri="{FF2B5EF4-FFF2-40B4-BE49-F238E27FC236}">
                <a16:creationId xmlns:a16="http://schemas.microsoft.com/office/drawing/2014/main" id="{A054C50E-DDD6-08F3-86F3-01B49B5AF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189" y="253253"/>
            <a:ext cx="3677522" cy="206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2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>
                <a:latin typeface="Arial Rounded MT Bold" panose="020F0704030504030204" pitchFamily="34" charset="77"/>
                <a:cs typeface="Aharoni" panose="02010803020104030203" pitchFamily="2" charset="-79"/>
              </a:rPr>
              <a:t>Teaching Occupations</a:t>
            </a:r>
            <a:endParaRPr lang="en-US" sz="36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E5CCB-7C11-543F-F5E1-9172B725D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sz="1800" b="0" i="0">
                <a:effectLst/>
                <a:latin typeface="Roboto" panose="02000000000000000000" pitchFamily="2" charset="0"/>
              </a:rPr>
              <a:t>Early Childhood (Pre-primary School) Teacher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800" b="0" i="0">
                <a:effectLst/>
                <a:latin typeface="Roboto" panose="02000000000000000000" pitchFamily="2" charset="0"/>
              </a:rPr>
              <a:t>Middle School Teacher</a:t>
            </a:r>
            <a:endParaRPr lang="en-AU" sz="1800">
              <a:latin typeface="Roboto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sz="1800" b="0" i="0">
                <a:effectLst/>
                <a:latin typeface="Roboto" panose="02000000000000000000" pitchFamily="2" charset="0"/>
              </a:rPr>
              <a:t>Primary School Teacher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800" b="0" i="0">
                <a:effectLst/>
                <a:latin typeface="Roboto" panose="02000000000000000000" pitchFamily="2" charset="0"/>
              </a:rPr>
              <a:t>Secondary School Teacher</a:t>
            </a:r>
            <a:endParaRPr lang="en-AU" sz="1800">
              <a:latin typeface="Roboto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sz="1800" b="0" i="0">
                <a:effectLst/>
                <a:latin typeface="Roboto" panose="02000000000000000000" pitchFamily="2" charset="0"/>
              </a:rPr>
              <a:t>Special Education Teachers nec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800" b="0" i="0">
                <a:effectLst/>
                <a:latin typeface="Roboto" panose="02000000000000000000" pitchFamily="2" charset="0"/>
              </a:rPr>
              <a:t>Special Needs Teacher</a:t>
            </a:r>
            <a:endParaRPr lang="en-AU" sz="1800">
              <a:latin typeface="Roboto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sz="1800" b="0" i="0">
                <a:effectLst/>
                <a:latin typeface="Roboto" panose="02000000000000000000" pitchFamily="2" charset="0"/>
              </a:rPr>
              <a:t>Teacher of the Hearing Impaired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800" b="0" i="0">
                <a:effectLst/>
                <a:latin typeface="Roboto" panose="02000000000000000000" pitchFamily="2" charset="0"/>
              </a:rPr>
              <a:t>Teacher of the Sight Impaired</a:t>
            </a:r>
            <a:endParaRPr lang="en-US" sz="1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pointing at a chalkboard&#10;&#10;Description automatically generated">
            <a:extLst>
              <a:ext uri="{FF2B5EF4-FFF2-40B4-BE49-F238E27FC236}">
                <a16:creationId xmlns:a16="http://schemas.microsoft.com/office/drawing/2014/main" id="{BAAA4C17-C1C9-BD1E-6BCF-81C30DFD1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738" y="1434214"/>
            <a:ext cx="5628018" cy="375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7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>
                <a:latin typeface="Arial Rounded MT Bold" panose="020F0704030504030204" pitchFamily="34" charset="77"/>
                <a:cs typeface="Aharoni" panose="02010803020104030203" pitchFamily="2" charset="-79"/>
              </a:rPr>
              <a:t>Teaching Occupations</a:t>
            </a:r>
            <a:endParaRPr lang="en-US" sz="36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E5CCB-7C11-543F-F5E1-9172B725D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sz="1800" b="0" i="0" dirty="0"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Early Childhood (Pre-primary School) Teacher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800" b="0" i="0" dirty="0">
                <a:effectLst/>
                <a:latin typeface="Roboto" panose="02000000000000000000" pitchFamily="2" charset="0"/>
              </a:rPr>
              <a:t>Middle School Teacher</a:t>
            </a:r>
            <a:endParaRPr lang="en-AU" sz="1800" dirty="0">
              <a:latin typeface="Roboto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sz="1800" b="0" i="0" dirty="0"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Primary School Teacher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800" b="0" i="0" dirty="0"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Secondary School Teach</a:t>
            </a:r>
            <a:r>
              <a:rPr lang="en-AU" sz="1800" b="0" i="0" dirty="0">
                <a:effectLst/>
                <a:latin typeface="Roboto" panose="02000000000000000000" pitchFamily="2" charset="0"/>
              </a:rPr>
              <a:t>er</a:t>
            </a:r>
            <a:endParaRPr lang="en-AU" sz="1800" dirty="0">
              <a:latin typeface="Roboto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sz="1800" b="0" i="0" dirty="0">
                <a:effectLst/>
                <a:latin typeface="Roboto" panose="02000000000000000000" pitchFamily="2" charset="0"/>
              </a:rPr>
              <a:t>Special Education Teachers </a:t>
            </a:r>
            <a:r>
              <a:rPr lang="en-AU" sz="1800" b="0" i="0" dirty="0" err="1">
                <a:effectLst/>
                <a:latin typeface="Roboto" panose="02000000000000000000" pitchFamily="2" charset="0"/>
              </a:rPr>
              <a:t>nec</a:t>
            </a:r>
            <a:endParaRPr lang="en-AU" sz="1800" b="0" i="0" dirty="0">
              <a:effectLst/>
              <a:latin typeface="Roboto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sz="1800" b="0" i="0" dirty="0"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Special Needs Teacher</a:t>
            </a:r>
            <a:endParaRPr lang="en-AU" sz="1800" dirty="0">
              <a:highlight>
                <a:srgbClr val="FFFF00"/>
              </a:highlight>
              <a:latin typeface="Roboto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sz="1800" b="0" i="0" dirty="0">
                <a:effectLst/>
                <a:latin typeface="Roboto" panose="02000000000000000000" pitchFamily="2" charset="0"/>
              </a:rPr>
              <a:t>Teacher of the Hearing Impaired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800" b="0" i="0" dirty="0">
                <a:effectLst/>
                <a:latin typeface="Roboto" panose="02000000000000000000" pitchFamily="2" charset="0"/>
              </a:rPr>
              <a:t>Teacher of the Sight Impaired</a:t>
            </a:r>
            <a:endParaRPr lang="en-US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pointing at a chalkboard&#10;&#10;Description automatically generated">
            <a:extLst>
              <a:ext uri="{FF2B5EF4-FFF2-40B4-BE49-F238E27FC236}">
                <a16:creationId xmlns:a16="http://schemas.microsoft.com/office/drawing/2014/main" id="{BAAA4C17-C1C9-BD1E-6BCF-81C30DFD1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738" y="1434214"/>
            <a:ext cx="5628018" cy="375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54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600">
                <a:latin typeface="Arial Rounded MT Bold" panose="020F0704030504030204" pitchFamily="34" charset="77"/>
                <a:cs typeface="Aharoni" panose="02010803020104030203" pitchFamily="2" charset="-79"/>
              </a:rPr>
              <a:t>Occupations Related to CA</a:t>
            </a:r>
            <a:endParaRPr lang="en-US" sz="46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E5CCB-7C11-543F-F5E1-9172B725D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sz="2200" b="0" i="0">
                <a:effectLst/>
                <a:latin typeface="Roboto" panose="02000000000000000000" pitchFamily="2" charset="0"/>
              </a:rPr>
              <a:t>Accountant (General)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200" b="0" i="0">
                <a:effectLst/>
                <a:latin typeface="Roboto" panose="02000000000000000000" pitchFamily="2" charset="0"/>
              </a:rPr>
              <a:t>Taxation Accountant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200">
                <a:latin typeface="Roboto" panose="02000000000000000000" pitchFamily="2" charset="0"/>
              </a:rPr>
              <a:t>Management Accountant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200" b="0" i="0">
                <a:effectLst/>
                <a:latin typeface="Roboto" panose="02000000000000000000" pitchFamily="2" charset="0"/>
              </a:rPr>
              <a:t>External Auditor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200">
                <a:latin typeface="Roboto" panose="02000000000000000000" pitchFamily="2" charset="0"/>
              </a:rPr>
              <a:t>Internal Auditor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200" b="0" i="0">
                <a:effectLst/>
                <a:latin typeface="Roboto" panose="02000000000000000000" pitchFamily="2" charset="0"/>
              </a:rPr>
              <a:t>Finance Manager</a:t>
            </a:r>
          </a:p>
          <a:p>
            <a:pPr marL="514350" indent="-514350">
              <a:buFont typeface="+mj-lt"/>
              <a:buAutoNum type="arabicPeriod"/>
            </a:pPr>
            <a:endParaRPr lang="en-US" sz="2200"/>
          </a:p>
        </p:txBody>
      </p:sp>
      <p:pic>
        <p:nvPicPr>
          <p:cNvPr id="4" name="Picture 3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ACFE4089-4101-3A5F-FA7B-34AB6D68B9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06" r="16185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048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57692-87D3-5C5A-ABA3-B014F5A7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600">
                <a:latin typeface="Arial Rounded MT Bold" panose="020F0704030504030204" pitchFamily="34" charset="77"/>
                <a:cs typeface="Aharoni" panose="02010803020104030203" pitchFamily="2" charset="-79"/>
              </a:rPr>
              <a:t>Occupations Related to CA</a:t>
            </a:r>
            <a:endParaRPr lang="en-US" sz="46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E5CCB-7C11-543F-F5E1-9172B725D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sz="2200" b="0" i="0" dirty="0">
                <a:effectLst/>
                <a:latin typeface="Roboto" panose="02000000000000000000" pitchFamily="2" charset="0"/>
              </a:rPr>
              <a:t>Accountant (General)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200" b="0" i="0" dirty="0"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Taxation Accountant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200" dirty="0">
                <a:highlight>
                  <a:srgbClr val="FFFF00"/>
                </a:highlight>
                <a:latin typeface="Roboto" panose="02000000000000000000" pitchFamily="2" charset="0"/>
              </a:rPr>
              <a:t>Management Accountant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200" b="0" i="0" dirty="0"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External Auditor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200" dirty="0">
                <a:highlight>
                  <a:srgbClr val="FFFF00"/>
                </a:highlight>
                <a:latin typeface="Roboto" panose="02000000000000000000" pitchFamily="2" charset="0"/>
              </a:rPr>
              <a:t>Internal Auditor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200" b="0" i="0" dirty="0">
                <a:effectLst/>
                <a:latin typeface="Roboto" panose="02000000000000000000" pitchFamily="2" charset="0"/>
              </a:rPr>
              <a:t>Finance Manager</a:t>
            </a:r>
          </a:p>
          <a:p>
            <a:pPr marL="514350" indent="-514350">
              <a:buFont typeface="+mj-lt"/>
              <a:buAutoNum type="arabicPeriod"/>
            </a:pPr>
            <a:endParaRPr lang="en-US" sz="2200" dirty="0"/>
          </a:p>
        </p:txBody>
      </p:sp>
      <p:pic>
        <p:nvPicPr>
          <p:cNvPr id="4" name="Picture 3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ACFE4089-4101-3A5F-FA7B-34AB6D68B9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06" r="16185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2712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15A4F-3B8B-EFE0-87BC-177E981F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b="1"/>
              <a:t>5 Best Courses for Students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23F8E-A5A5-77AC-A39A-75C343306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5840666" cy="3659732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AU" sz="1400" b="1" i="0" dirty="0">
                <a:effectLst/>
                <a:latin typeface="Söhne"/>
              </a:rPr>
              <a:t>Bachelor in Nursing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400" b="1" i="0" dirty="0">
                <a:effectLst/>
                <a:latin typeface="Söhne"/>
              </a:rPr>
              <a:t>Bachelor of IT</a:t>
            </a:r>
            <a:r>
              <a:rPr lang="en-AU" sz="1400" dirty="0">
                <a:latin typeface="Söhne"/>
              </a:rPr>
              <a:t> (</a:t>
            </a:r>
            <a:r>
              <a:rPr lang="en-AU" sz="1400" b="0" i="0" dirty="0">
                <a:effectLst/>
                <a:latin typeface="Söhne"/>
              </a:rPr>
              <a:t>Software Development,</a:t>
            </a:r>
            <a:r>
              <a:rPr lang="en-AU" sz="1400" dirty="0">
                <a:latin typeface="Söhne"/>
              </a:rPr>
              <a:t> </a:t>
            </a:r>
            <a:r>
              <a:rPr lang="en-AU" sz="1400" b="0" i="0" dirty="0">
                <a:effectLst/>
                <a:latin typeface="Söhne"/>
              </a:rPr>
              <a:t>Cybersecurity</a:t>
            </a:r>
            <a:r>
              <a:rPr lang="en-AU" sz="1400" dirty="0">
                <a:latin typeface="Söhne"/>
              </a:rPr>
              <a:t>, </a:t>
            </a:r>
            <a:r>
              <a:rPr lang="en-AU" sz="1400" b="0" i="0" dirty="0">
                <a:effectLst/>
                <a:latin typeface="Söhne"/>
              </a:rPr>
              <a:t>Data Science)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400" b="1" dirty="0">
                <a:latin typeface="Söhne"/>
              </a:rPr>
              <a:t>Bachelor of Engineering: </a:t>
            </a:r>
            <a:r>
              <a:rPr lang="en-AU" sz="1400" dirty="0">
                <a:latin typeface="Söhne"/>
              </a:rPr>
              <a:t>Civil, Mechanical, Electrical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400" b="1" dirty="0">
                <a:latin typeface="Söhne"/>
              </a:rPr>
              <a:t>T</a:t>
            </a:r>
            <a:r>
              <a:rPr lang="en-AU" sz="1400" b="1" i="0" dirty="0">
                <a:effectLst/>
                <a:latin typeface="Söhne"/>
              </a:rPr>
              <a:t>RADE Courses</a:t>
            </a:r>
            <a:r>
              <a:rPr lang="en-AU" sz="1400" dirty="0">
                <a:latin typeface="Söhne"/>
              </a:rPr>
              <a:t> - </a:t>
            </a:r>
            <a:r>
              <a:rPr lang="en-AU" sz="1400" b="0" i="0" dirty="0">
                <a:effectLst/>
                <a:latin typeface="Söhne"/>
              </a:rPr>
              <a:t>Construction Management, Hospitality</a:t>
            </a:r>
            <a:r>
              <a:rPr lang="en-AU" sz="1400" dirty="0">
                <a:latin typeface="Söhne"/>
              </a:rPr>
              <a:t>, </a:t>
            </a:r>
            <a:r>
              <a:rPr lang="en-AU" sz="1400" b="0" i="0" dirty="0">
                <a:effectLst/>
                <a:latin typeface="Söhne"/>
              </a:rPr>
              <a:t>Automotive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400" b="1" i="0" dirty="0">
                <a:effectLst/>
                <a:latin typeface="Söhne"/>
              </a:rPr>
              <a:t>Bachelor of Education</a:t>
            </a:r>
            <a:endParaRPr lang="en-AU" sz="1400" dirty="0">
              <a:latin typeface="Söhne"/>
            </a:endParaRPr>
          </a:p>
          <a:p>
            <a:pPr marL="0" indent="0">
              <a:buNone/>
            </a:pPr>
            <a:endParaRPr lang="en-AU" sz="1400" dirty="0">
              <a:latin typeface="Söhne"/>
            </a:endParaRPr>
          </a:p>
          <a:p>
            <a:pPr marL="0" indent="0">
              <a:buNone/>
            </a:pPr>
            <a:r>
              <a:rPr lang="en-AU" sz="1400" b="1" dirty="0">
                <a:latin typeface="Söhne"/>
              </a:rPr>
              <a:t>Other Courses</a:t>
            </a:r>
          </a:p>
          <a:p>
            <a:pPr marL="0" indent="0">
              <a:buNone/>
            </a:pPr>
            <a:r>
              <a:rPr lang="en-AU" sz="1400" dirty="0">
                <a:latin typeface="Söhne"/>
              </a:rPr>
              <a:t>Bachelor of Social Worker</a:t>
            </a:r>
          </a:p>
          <a:p>
            <a:pPr marL="0" indent="0">
              <a:buNone/>
            </a:pPr>
            <a:r>
              <a:rPr lang="en-AU" sz="1400" dirty="0">
                <a:latin typeface="Söhne"/>
              </a:rPr>
              <a:t>Advance Diploma in Community Work</a:t>
            </a:r>
          </a:p>
          <a:p>
            <a:pPr marL="0" indent="0">
              <a:buNone/>
            </a:pPr>
            <a:r>
              <a:rPr lang="en-AU" sz="1400" dirty="0">
                <a:latin typeface="Söhne"/>
              </a:rPr>
              <a:t>Advance Diploma in Civil Engineering Draft Person</a:t>
            </a:r>
          </a:p>
          <a:p>
            <a:pPr marL="0" indent="0">
              <a:buNone/>
            </a:pPr>
            <a:r>
              <a:rPr lang="en-AU" sz="1400" dirty="0">
                <a:latin typeface="Söhne"/>
              </a:rPr>
              <a:t>Advance Diploma in Teaching</a:t>
            </a:r>
          </a:p>
          <a:p>
            <a:pPr marL="457200" lvl="1" indent="0">
              <a:buNone/>
            </a:pPr>
            <a:endParaRPr lang="en-AU" sz="1400" b="1" dirty="0">
              <a:latin typeface="Söhne"/>
            </a:endParaRPr>
          </a:p>
          <a:p>
            <a:endParaRPr lang="en-US" sz="1400" dirty="0"/>
          </a:p>
        </p:txBody>
      </p:sp>
      <p:pic>
        <p:nvPicPr>
          <p:cNvPr id="5" name="Picture 4" descr="A person writing on a book&#10;&#10;Description automatically generated">
            <a:extLst>
              <a:ext uri="{FF2B5EF4-FFF2-40B4-BE49-F238E27FC236}">
                <a16:creationId xmlns:a16="http://schemas.microsoft.com/office/drawing/2014/main" id="{04172A1F-BF12-61DC-F9B5-88EB3954C1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49" r="5398" b="-1"/>
          <a:stretch/>
        </p:blipFill>
        <p:spPr>
          <a:xfrm>
            <a:off x="6480746" y="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8189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15A4F-3B8B-EFE0-87BC-177E981F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741496" cy="1200361"/>
          </a:xfrm>
        </p:spPr>
        <p:txBody>
          <a:bodyPr anchor="b">
            <a:normAutofit fontScale="90000"/>
          </a:bodyPr>
          <a:lstStyle/>
          <a:p>
            <a:pPr marL="0" indent="0">
              <a:buNone/>
            </a:pPr>
            <a:r>
              <a:rPr lang="en-US" sz="3600" b="1" dirty="0"/>
              <a:t>5 Benefits of Immigration Lawyer/MARN</a:t>
            </a:r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23F8E-A5A5-77AC-A39A-75C343306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5" y="2031101"/>
            <a:ext cx="5051725" cy="3511943"/>
          </a:xfrm>
        </p:spPr>
        <p:txBody>
          <a:bodyPr anchor="ctr"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AU" sz="2400" b="1" i="0" dirty="0">
                <a:effectLst/>
                <a:latin typeface="Söhne"/>
              </a:rPr>
              <a:t>Qualified, Experience and Updated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b="1" dirty="0">
                <a:latin typeface="Söhne"/>
              </a:rPr>
              <a:t>Registered under the Australian Government Authority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b="1" dirty="0">
                <a:latin typeface="Söhne"/>
              </a:rPr>
              <a:t>Transparency of Work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b="1" dirty="0">
                <a:latin typeface="Söhne"/>
              </a:rPr>
              <a:t>Fraud Protection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b="1" dirty="0">
                <a:latin typeface="Söhne"/>
              </a:rPr>
              <a:t>Fees Insured</a:t>
            </a:r>
          </a:p>
          <a:p>
            <a:pPr marL="342900" indent="-342900">
              <a:buFont typeface="+mj-lt"/>
              <a:buAutoNum type="arabicPeriod"/>
            </a:pPr>
            <a:endParaRPr lang="en-US" sz="1100" dirty="0"/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pointing at a computer&#10;&#10;Description automatically generated">
            <a:extLst>
              <a:ext uri="{FF2B5EF4-FFF2-40B4-BE49-F238E27FC236}">
                <a16:creationId xmlns:a16="http://schemas.microsoft.com/office/drawing/2014/main" id="{A2B2C3BC-7ECF-5238-9AD6-A38192CEAE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5" r="35615" b="1"/>
          <a:stretch/>
        </p:blipFill>
        <p:spPr>
          <a:xfrm>
            <a:off x="5987738" y="650494"/>
            <a:ext cx="5628018" cy="532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5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62E491-E8CF-7CF0-34FF-9F9EDBDA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1008993"/>
            <a:ext cx="9231410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ARE YOU INTERESTED IN WORKING IN AUSTRALIA?</a:t>
            </a:r>
          </a:p>
        </p:txBody>
      </p:sp>
    </p:spTree>
    <p:extLst>
      <p:ext uri="{BB962C8B-B14F-4D97-AF65-F5344CB8AC3E}">
        <p14:creationId xmlns:p14="http://schemas.microsoft.com/office/powerpoint/2010/main" val="11655417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82E54-7B75-EB9F-6FCD-08A36FF54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681" y="166153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latin typeface="Arial Rounded MT Bold" panose="020F0704030504030204" pitchFamily="34" charset="77"/>
              </a:rPr>
              <a:t>WORK VISA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B14A515B-847B-D29E-8A94-925F14BA7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311" y="2073946"/>
            <a:ext cx="2412024" cy="2412024"/>
          </a:xfrm>
          <a:prstGeom prst="rect">
            <a:avLst/>
          </a:prstGeom>
        </p:spPr>
      </p:pic>
      <p:pic>
        <p:nvPicPr>
          <p:cNvPr id="6" name="Picture 5" descr="A person and person having a video call&#10;&#10;Description automatically generated">
            <a:extLst>
              <a:ext uri="{FF2B5EF4-FFF2-40B4-BE49-F238E27FC236}">
                <a16:creationId xmlns:a16="http://schemas.microsoft.com/office/drawing/2014/main" id="{E8E2D185-6285-58E8-2E52-FC79D60C9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920" y="2498132"/>
            <a:ext cx="2850512" cy="1628864"/>
          </a:xfrm>
          <a:prstGeom prst="rect">
            <a:avLst/>
          </a:prstGeom>
        </p:spPr>
      </p:pic>
      <p:pic>
        <p:nvPicPr>
          <p:cNvPr id="7" name="Picture 6" descr="A map of australia with a flag&#10;&#10;Description automatically generated">
            <a:extLst>
              <a:ext uri="{FF2B5EF4-FFF2-40B4-BE49-F238E27FC236}">
                <a16:creationId xmlns:a16="http://schemas.microsoft.com/office/drawing/2014/main" id="{518E2A5C-5EDF-736C-D865-E20D84518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4025" y="122851"/>
            <a:ext cx="2528303" cy="20352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9EBB52-AFCD-712F-AE05-5DE1E55EBF61}"/>
              </a:ext>
            </a:extLst>
          </p:cNvPr>
          <p:cNvSpPr txBox="1"/>
          <p:nvPr/>
        </p:nvSpPr>
        <p:spPr>
          <a:xfrm>
            <a:off x="6226350" y="828000"/>
            <a:ext cx="252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EMPLOYERS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5A6C2F-0207-777B-EEF5-66DF7CAEB0C5}"/>
              </a:ext>
            </a:extLst>
          </p:cNvPr>
          <p:cNvSpPr txBox="1"/>
          <p:nvPr/>
        </p:nvSpPr>
        <p:spPr>
          <a:xfrm>
            <a:off x="6694375" y="2897066"/>
            <a:ext cx="17258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AUZWORLD</a:t>
            </a:r>
          </a:p>
          <a:p>
            <a:r>
              <a:rPr lang="en-US" sz="2400" b="1" dirty="0"/>
              <a:t>MIGRATION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A7FE06-DC30-4FD0-F91C-13EFE1E15ADE}"/>
              </a:ext>
            </a:extLst>
          </p:cNvPr>
          <p:cNvSpPr txBox="1"/>
          <p:nvPr/>
        </p:nvSpPr>
        <p:spPr>
          <a:xfrm>
            <a:off x="6149461" y="5013682"/>
            <a:ext cx="2438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EMPLOYEE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71F698E-1D42-38C3-FDB8-F9CECE17BC3D}"/>
              </a:ext>
            </a:extLst>
          </p:cNvPr>
          <p:cNvSpPr/>
          <p:nvPr/>
        </p:nvSpPr>
        <p:spPr>
          <a:xfrm>
            <a:off x="1413379" y="4952383"/>
            <a:ext cx="2489888" cy="590662"/>
          </a:xfrm>
          <a:prstGeom prst="roundRect">
            <a:avLst>
              <a:gd name="adj" fmla="val 41868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602A9A-1807-5085-1775-8FBD856861D3}"/>
              </a:ext>
            </a:extLst>
          </p:cNvPr>
          <p:cNvSpPr txBox="1"/>
          <p:nvPr/>
        </p:nvSpPr>
        <p:spPr>
          <a:xfrm>
            <a:off x="1413377" y="5063048"/>
            <a:ext cx="2332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SUBMIT YOUR PROFILE</a:t>
            </a: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D627058C-C05D-4166-3CEE-0DEACF0A6134}"/>
              </a:ext>
            </a:extLst>
          </p:cNvPr>
          <p:cNvSpPr/>
          <p:nvPr/>
        </p:nvSpPr>
        <p:spPr>
          <a:xfrm>
            <a:off x="7184019" y="1619864"/>
            <a:ext cx="423257" cy="10668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A7639218-266F-0000-5460-5D7F8DE7682F}"/>
              </a:ext>
            </a:extLst>
          </p:cNvPr>
          <p:cNvSpPr/>
          <p:nvPr/>
        </p:nvSpPr>
        <p:spPr>
          <a:xfrm rot="10800000">
            <a:off x="7178875" y="3820726"/>
            <a:ext cx="423257" cy="10668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A group of people in different colors&#10;&#10;Description automatically generated">
            <a:extLst>
              <a:ext uri="{FF2B5EF4-FFF2-40B4-BE49-F238E27FC236}">
                <a16:creationId xmlns:a16="http://schemas.microsoft.com/office/drawing/2014/main" id="{9FEC3F1F-02AE-E373-1BE3-797BD8E02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6061" y="4546222"/>
            <a:ext cx="1422400" cy="1422400"/>
          </a:xfrm>
          <a:prstGeom prst="rect">
            <a:avLst/>
          </a:prstGeom>
        </p:spPr>
      </p:pic>
      <p:sp>
        <p:nvSpPr>
          <p:cNvPr id="31" name="Down Arrow 30">
            <a:extLst>
              <a:ext uri="{FF2B5EF4-FFF2-40B4-BE49-F238E27FC236}">
                <a16:creationId xmlns:a16="http://schemas.microsoft.com/office/drawing/2014/main" id="{1BE37C7A-1E91-88A5-B0AC-905606D8FDE2}"/>
              </a:ext>
            </a:extLst>
          </p:cNvPr>
          <p:cNvSpPr/>
          <p:nvPr/>
        </p:nvSpPr>
        <p:spPr>
          <a:xfrm>
            <a:off x="6259580" y="1481946"/>
            <a:ext cx="344706" cy="35928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0" grpId="0"/>
      <p:bldP spid="23" grpId="0" animBg="1"/>
      <p:bldP spid="24" grpId="0" animBg="1"/>
      <p:bldP spid="3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B14A515B-847B-D29E-8A94-925F14BA7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311" y="2073946"/>
            <a:ext cx="2412024" cy="2412024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71F698E-1D42-38C3-FDB8-F9CECE17BC3D}"/>
              </a:ext>
            </a:extLst>
          </p:cNvPr>
          <p:cNvSpPr/>
          <p:nvPr/>
        </p:nvSpPr>
        <p:spPr>
          <a:xfrm>
            <a:off x="1413379" y="4952383"/>
            <a:ext cx="2489888" cy="590662"/>
          </a:xfrm>
          <a:prstGeom prst="roundRect">
            <a:avLst>
              <a:gd name="adj" fmla="val 41868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602A9A-1807-5085-1775-8FBD856861D3}"/>
              </a:ext>
            </a:extLst>
          </p:cNvPr>
          <p:cNvSpPr txBox="1"/>
          <p:nvPr/>
        </p:nvSpPr>
        <p:spPr>
          <a:xfrm>
            <a:off x="1413377" y="5063048"/>
            <a:ext cx="2332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SUBMIT YOUR PROFILE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A4C5233-28DE-191E-59E7-990701A4744A}"/>
              </a:ext>
            </a:extLst>
          </p:cNvPr>
          <p:cNvSpPr txBox="1">
            <a:spLocks/>
          </p:cNvSpPr>
          <p:nvPr/>
        </p:nvSpPr>
        <p:spPr>
          <a:xfrm>
            <a:off x="5906564" y="526509"/>
            <a:ext cx="4282983" cy="1200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Arial Rounded MT Bold" panose="020F0704030504030204" pitchFamily="34" charset="77"/>
              </a:rPr>
              <a:t>Contact us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76B1112-DF0A-1C64-C8EF-B45E3CD9EDE1}"/>
              </a:ext>
            </a:extLst>
          </p:cNvPr>
          <p:cNvSpPr txBox="1">
            <a:spLocks/>
          </p:cNvSpPr>
          <p:nvPr/>
        </p:nvSpPr>
        <p:spPr>
          <a:xfrm>
            <a:off x="516831" y="526510"/>
            <a:ext cx="4282983" cy="1200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latin typeface="Arial Rounded MT Bold" panose="020F0704030504030204" pitchFamily="34" charset="77"/>
              </a:rPr>
              <a:t>Register for</a:t>
            </a:r>
          </a:p>
          <a:p>
            <a:pPr algn="ctr"/>
            <a:r>
              <a:rPr lang="en-US" sz="3600" b="1" dirty="0">
                <a:latin typeface="Arial Rounded MT Bold" panose="020F0704030504030204" pitchFamily="34" charset="77"/>
              </a:rPr>
              <a:t>WORK VISA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B86222-C13E-C81E-E296-C323BE7BF622}"/>
              </a:ext>
            </a:extLst>
          </p:cNvPr>
          <p:cNvSpPr txBox="1">
            <a:spLocks/>
          </p:cNvSpPr>
          <p:nvPr/>
        </p:nvSpPr>
        <p:spPr>
          <a:xfrm>
            <a:off x="5906547" y="2375251"/>
            <a:ext cx="6322910" cy="120036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Rounded MT Bold" panose="020F0704030504030204" pitchFamily="34" charset="77"/>
              </a:rPr>
              <a:t>Ph: +61 2 9635 47444</a:t>
            </a:r>
          </a:p>
          <a:p>
            <a:endParaRPr lang="en-US" sz="2800" b="1" dirty="0">
              <a:latin typeface="Arial Rounded MT Bold" panose="020F0704030504030204" pitchFamily="34" charset="77"/>
            </a:endParaRPr>
          </a:p>
          <a:p>
            <a:r>
              <a:rPr lang="en-US" sz="2800" b="1" dirty="0">
                <a:latin typeface="Arial Rounded MT Bold" panose="020F0704030504030204" pitchFamily="34" charset="77"/>
              </a:rPr>
              <a:t>Mob : +61 431049352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C3BA82-D4BA-FC49-2CEA-45152AA7155F}"/>
              </a:ext>
            </a:extLst>
          </p:cNvPr>
          <p:cNvSpPr txBox="1"/>
          <p:nvPr/>
        </p:nvSpPr>
        <p:spPr>
          <a:xfrm>
            <a:off x="5886452" y="1799030"/>
            <a:ext cx="1511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highlight>
                  <a:srgbClr val="FFFF00"/>
                </a:highlight>
              </a:rPr>
              <a:t>Australia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01E4AA-5679-4F98-3E17-F9E8511F6D0E}"/>
              </a:ext>
            </a:extLst>
          </p:cNvPr>
          <p:cNvSpPr txBox="1"/>
          <p:nvPr/>
        </p:nvSpPr>
        <p:spPr>
          <a:xfrm>
            <a:off x="5951676" y="4159567"/>
            <a:ext cx="9316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highlight>
                  <a:srgbClr val="FFFF00"/>
                </a:highlight>
              </a:rPr>
              <a:t>India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971D045-B1AD-84D8-3291-C5F9747E5088}"/>
              </a:ext>
            </a:extLst>
          </p:cNvPr>
          <p:cNvSpPr txBox="1">
            <a:spLocks/>
          </p:cNvSpPr>
          <p:nvPr/>
        </p:nvSpPr>
        <p:spPr>
          <a:xfrm>
            <a:off x="5947721" y="3965873"/>
            <a:ext cx="6322910" cy="1200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latin typeface="Arial Rounded MT Bold" panose="020F0704030504030204" pitchFamily="34" charset="77"/>
              </a:rPr>
              <a:t>Whatsapp</a:t>
            </a:r>
            <a:r>
              <a:rPr lang="en-US" sz="2800" b="1" dirty="0">
                <a:latin typeface="Arial Rounded MT Bold" panose="020F0704030504030204" pitchFamily="34" charset="77"/>
              </a:rPr>
              <a:t> : +91 91222 86000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8837D45-FF2A-B763-5697-C01E395EE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298" y="135733"/>
            <a:ext cx="1354717" cy="135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671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4293</TotalTime>
  <Words>1725</Words>
  <Application>Microsoft Macintosh PowerPoint</Application>
  <PresentationFormat>Widescreen</PresentationFormat>
  <Paragraphs>364</Paragraphs>
  <Slides>30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Aharoni</vt:lpstr>
      <vt:lpstr>Arial</vt:lpstr>
      <vt:lpstr>Arial Rounded MT Bold</vt:lpstr>
      <vt:lpstr>Avenir Next LT Pro</vt:lpstr>
      <vt:lpstr>Calibri</vt:lpstr>
      <vt:lpstr>Calibri Light</vt:lpstr>
      <vt:lpstr>Roboto</vt:lpstr>
      <vt:lpstr>Söhne</vt:lpstr>
      <vt:lpstr>Office Theme</vt:lpstr>
      <vt:lpstr>PowerPoint Presentation</vt:lpstr>
      <vt:lpstr>About todays Seminar</vt:lpstr>
      <vt:lpstr> About Myself and Auzworld</vt:lpstr>
      <vt:lpstr>5 Best things about Australia</vt:lpstr>
      <vt:lpstr>1. Beautiful beaches and tourist places </vt:lpstr>
      <vt:lpstr>2.  Work  life  Balance</vt:lpstr>
      <vt:lpstr>3.  WORLD’s Top Livable cities </vt:lpstr>
      <vt:lpstr>3.  WORLD’s Top Livable cities </vt:lpstr>
      <vt:lpstr>4. Best Education</vt:lpstr>
      <vt:lpstr>PowerPoint Presentation</vt:lpstr>
      <vt:lpstr>Five Best Pathways to Australian Permanent Residency</vt:lpstr>
      <vt:lpstr>Occupations and Benefits</vt:lpstr>
      <vt:lpstr>Best Categories and Benefits</vt:lpstr>
      <vt:lpstr>Nursing and Aged Care OCCUPATIONS</vt:lpstr>
      <vt:lpstr>Nursing and Aged Care OCCUPATIONS</vt:lpstr>
      <vt:lpstr>IT Occupations</vt:lpstr>
      <vt:lpstr>IT Occupations</vt:lpstr>
      <vt:lpstr>TRADE OCCUPATIONS</vt:lpstr>
      <vt:lpstr>TRADE OCCUPATIONS</vt:lpstr>
      <vt:lpstr>ENGINEERING OCCUPATIONS</vt:lpstr>
      <vt:lpstr>ENGINEERING OCCUPATIONS</vt:lpstr>
      <vt:lpstr>Teaching Occupations</vt:lpstr>
      <vt:lpstr>Teaching Occupations</vt:lpstr>
      <vt:lpstr>Occupations Related to CA</vt:lpstr>
      <vt:lpstr>Occupations Related to CA</vt:lpstr>
      <vt:lpstr>5 Best Courses for Students</vt:lpstr>
      <vt:lpstr>5 Benefits of Immigration Lawyer/MARN</vt:lpstr>
      <vt:lpstr>ARE YOU INTERESTED IN WORKING IN AUSTRALIA?</vt:lpstr>
      <vt:lpstr>WORK VISA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Manmohan Makkar</dc:creator>
  <cp:lastModifiedBy>Manmohan Makkar</cp:lastModifiedBy>
  <cp:revision>18</cp:revision>
  <dcterms:created xsi:type="dcterms:W3CDTF">2024-05-09T20:41:02Z</dcterms:created>
  <dcterms:modified xsi:type="dcterms:W3CDTF">2024-05-16T10:12:20Z</dcterms:modified>
</cp:coreProperties>
</file>