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11"/>
  </p:notesMasterIdLst>
  <p:handoutMasterIdLst>
    <p:handoutMasterId r:id="rId12"/>
  </p:handoutMasterIdLst>
  <p:sldIdLst>
    <p:sldId id="256" r:id="rId2"/>
    <p:sldId id="336" r:id="rId3"/>
    <p:sldId id="360" r:id="rId4"/>
    <p:sldId id="358" r:id="rId5"/>
    <p:sldId id="359" r:id="rId6"/>
    <p:sldId id="363" r:id="rId7"/>
    <p:sldId id="361" r:id="rId8"/>
    <p:sldId id="362" r:id="rId9"/>
    <p:sldId id="35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925" autoAdjust="0"/>
  </p:normalViewPr>
  <p:slideViewPr>
    <p:cSldViewPr>
      <p:cViewPr varScale="1">
        <p:scale>
          <a:sx n="113" d="100"/>
          <a:sy n="113" d="100"/>
        </p:scale>
        <p:origin x="14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Balance Sheet - Points to be considered</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AD89D3-BE77-4A76-9E71-5CB599AB93C3}" type="datetimeFigureOut">
              <a:rPr lang="en-US" smtClean="0"/>
              <a:pPr/>
              <a:t>21/05/2024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1FD0F3-5584-4CC2-A650-A6D7EC95FA9A}" type="slidenum">
              <a:rPr lang="en-US" smtClean="0"/>
              <a:pPr/>
              <a:t>‹#›</a:t>
            </a:fld>
            <a:endParaRPr lang="en-US" dirty="0"/>
          </a:p>
        </p:txBody>
      </p:sp>
    </p:spTree>
    <p:extLst>
      <p:ext uri="{BB962C8B-B14F-4D97-AF65-F5344CB8AC3E}">
        <p14:creationId xmlns:p14="http://schemas.microsoft.com/office/powerpoint/2010/main" val="4724514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Balance Sheet - Points to be considered</a:t>
            </a: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BBBC81-8AAE-400C-AF3E-3B030A6D7396}" type="datetimeFigureOut">
              <a:rPr lang="en-US" smtClean="0"/>
              <a:pPr/>
              <a:t>21/05/2024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039133-0A47-496E-BEA7-C619059999D1}" type="slidenum">
              <a:rPr lang="en-US" smtClean="0"/>
              <a:pPr/>
              <a:t>‹#›</a:t>
            </a:fld>
            <a:endParaRPr lang="en-US" dirty="0"/>
          </a:p>
        </p:txBody>
      </p:sp>
    </p:spTree>
    <p:extLst>
      <p:ext uri="{BB962C8B-B14F-4D97-AF65-F5344CB8AC3E}">
        <p14:creationId xmlns:p14="http://schemas.microsoft.com/office/powerpoint/2010/main" val="38927741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32096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B0A6DE-5DF3-41E7-BBDF-90BA835F6619}" type="datetime1">
              <a:rPr lang="en-US" smtClean="0"/>
              <a:pPr/>
              <a:t>21/05/2024</a:t>
            </a:fld>
            <a:endParaRPr lang="en-US" dirty="0"/>
          </a:p>
        </p:txBody>
      </p:sp>
      <p:sp>
        <p:nvSpPr>
          <p:cNvPr id="5" name="Footer Placeholder 4"/>
          <p:cNvSpPr>
            <a:spLocks noGrp="1"/>
          </p:cNvSpPr>
          <p:nvPr>
            <p:ph type="ftr" sz="quarter" idx="11"/>
          </p:nvPr>
        </p:nvSpPr>
        <p:spPr/>
        <p:txBody>
          <a:bodyPr/>
          <a:lstStyle/>
          <a:p>
            <a:r>
              <a:rPr lang="en-US" dirty="0" smtClean="0"/>
              <a:t>Prepared by-Vikram Saraf,  FCA, FCS, LLB</a:t>
            </a:r>
            <a:endParaRPr lang="en-US" dirty="0"/>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C97C8-03B6-41AA-A679-F4CC3055C72B}" type="datetime1">
              <a:rPr lang="en-US" smtClean="0"/>
              <a:pPr/>
              <a:t>21/05/2024</a:t>
            </a:fld>
            <a:endParaRPr lang="en-US" dirty="0"/>
          </a:p>
        </p:txBody>
      </p:sp>
      <p:sp>
        <p:nvSpPr>
          <p:cNvPr id="5" name="Footer Placeholder 4"/>
          <p:cNvSpPr>
            <a:spLocks noGrp="1"/>
          </p:cNvSpPr>
          <p:nvPr>
            <p:ph type="ftr" sz="quarter" idx="11"/>
          </p:nvPr>
        </p:nvSpPr>
        <p:spPr/>
        <p:txBody>
          <a:bodyPr/>
          <a:lstStyle/>
          <a:p>
            <a:r>
              <a:rPr lang="en-US" dirty="0" smtClean="0"/>
              <a:t>Prepared by-Vikram Saraf,  FCA, FCS, LLB</a:t>
            </a:r>
            <a:endParaRPr lang="en-US" dirty="0"/>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EF5894-3FC1-4003-9D83-C181A8E9FC05}" type="datetime1">
              <a:rPr lang="en-US" smtClean="0"/>
              <a:pPr/>
              <a:t>21/05/2024</a:t>
            </a:fld>
            <a:endParaRPr lang="en-US" dirty="0"/>
          </a:p>
        </p:txBody>
      </p:sp>
      <p:sp>
        <p:nvSpPr>
          <p:cNvPr id="5" name="Footer Placeholder 4"/>
          <p:cNvSpPr>
            <a:spLocks noGrp="1"/>
          </p:cNvSpPr>
          <p:nvPr>
            <p:ph type="ftr" sz="quarter" idx="11"/>
          </p:nvPr>
        </p:nvSpPr>
        <p:spPr/>
        <p:txBody>
          <a:bodyPr/>
          <a:lstStyle/>
          <a:p>
            <a:r>
              <a:rPr lang="en-US" dirty="0" smtClean="0"/>
              <a:t>Prepared by-Vikram Saraf,  FCA, FCS, LLB</a:t>
            </a:r>
            <a:endParaRPr lang="en-US" dirty="0"/>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8276EE-3920-45C9-98E7-EF582209AD27}" type="datetime1">
              <a:rPr lang="en-US" smtClean="0"/>
              <a:pPr/>
              <a:t>21/05/2024</a:t>
            </a:fld>
            <a:endParaRPr lang="en-US" dirty="0"/>
          </a:p>
        </p:txBody>
      </p:sp>
      <p:sp>
        <p:nvSpPr>
          <p:cNvPr id="6" name="Footer Placeholder 5"/>
          <p:cNvSpPr>
            <a:spLocks noGrp="1"/>
          </p:cNvSpPr>
          <p:nvPr>
            <p:ph type="ftr" sz="quarter" idx="11"/>
          </p:nvPr>
        </p:nvSpPr>
        <p:spPr/>
        <p:txBody>
          <a:bodyPr/>
          <a:lstStyle/>
          <a:p>
            <a:r>
              <a:rPr lang="en-US" dirty="0" smtClean="0"/>
              <a:t>Prepared by-Vikram Saraf,  FCA, FCS, LLB</a:t>
            </a:r>
            <a:endParaRPr lang="en-US" dirty="0"/>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186581-AC03-4DAA-95F5-3621C3028B79}" type="datetime1">
              <a:rPr lang="en-US" smtClean="0"/>
              <a:pPr/>
              <a:t>21/05/2024</a:t>
            </a:fld>
            <a:endParaRPr lang="en-US" dirty="0"/>
          </a:p>
        </p:txBody>
      </p:sp>
      <p:sp>
        <p:nvSpPr>
          <p:cNvPr id="8" name="Footer Placeholder 7"/>
          <p:cNvSpPr>
            <a:spLocks noGrp="1"/>
          </p:cNvSpPr>
          <p:nvPr>
            <p:ph type="ftr" sz="quarter" idx="11"/>
          </p:nvPr>
        </p:nvSpPr>
        <p:spPr/>
        <p:txBody>
          <a:bodyPr/>
          <a:lstStyle/>
          <a:p>
            <a:r>
              <a:rPr lang="en-US" dirty="0" smtClean="0"/>
              <a:t>Prepared by-Vikram Saraf,  FCA, FCS, LLB</a:t>
            </a:r>
            <a:endParaRPr lang="en-US" dirty="0"/>
          </a:p>
        </p:txBody>
      </p:sp>
      <p:sp>
        <p:nvSpPr>
          <p:cNvPr id="9" name="Slide Number Placeholder 8"/>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34BA4C-4914-45E1-89F3-AF844B1A6705}" type="datetime1">
              <a:rPr lang="en-US" smtClean="0"/>
              <a:pPr/>
              <a:t>21/05/2024</a:t>
            </a:fld>
            <a:endParaRPr lang="en-US" dirty="0"/>
          </a:p>
        </p:txBody>
      </p:sp>
      <p:sp>
        <p:nvSpPr>
          <p:cNvPr id="4" name="Footer Placeholder 3"/>
          <p:cNvSpPr>
            <a:spLocks noGrp="1"/>
          </p:cNvSpPr>
          <p:nvPr>
            <p:ph type="ftr" sz="quarter" idx="11"/>
          </p:nvPr>
        </p:nvSpPr>
        <p:spPr/>
        <p:txBody>
          <a:bodyPr/>
          <a:lstStyle/>
          <a:p>
            <a:r>
              <a:rPr lang="en-US" dirty="0" smtClean="0"/>
              <a:t>Prepared by-Vikram Saraf,  FCA, FCS, LLB</a:t>
            </a:r>
            <a:endParaRPr lang="en-US" dirty="0"/>
          </a:p>
        </p:txBody>
      </p:sp>
      <p:sp>
        <p:nvSpPr>
          <p:cNvPr id="5" name="Slide Number Placeholder 4"/>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7108D-9FAF-4690-BB02-12B1BC3A8660}" type="datetime1">
              <a:rPr lang="en-US" smtClean="0"/>
              <a:pPr/>
              <a:t>21/05/2024</a:t>
            </a:fld>
            <a:endParaRPr lang="en-US" dirty="0"/>
          </a:p>
        </p:txBody>
      </p:sp>
      <p:sp>
        <p:nvSpPr>
          <p:cNvPr id="3" name="Footer Placeholder 2"/>
          <p:cNvSpPr>
            <a:spLocks noGrp="1"/>
          </p:cNvSpPr>
          <p:nvPr>
            <p:ph type="ftr" sz="quarter" idx="11"/>
          </p:nvPr>
        </p:nvSpPr>
        <p:spPr/>
        <p:txBody>
          <a:bodyPr/>
          <a:lstStyle/>
          <a:p>
            <a:r>
              <a:rPr lang="en-US" dirty="0" smtClean="0"/>
              <a:t>Prepared by-Vikram Saraf,  FCA, FCS, LLB</a:t>
            </a:r>
            <a:endParaRPr lang="en-US" dirty="0"/>
          </a:p>
        </p:txBody>
      </p:sp>
      <p:sp>
        <p:nvSpPr>
          <p:cNvPr id="4" name="Slide Number Placeholder 3"/>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CF6CB6-4052-4EA5-90DF-03483E70D633}" type="datetime1">
              <a:rPr lang="en-US" smtClean="0"/>
              <a:pPr/>
              <a:t>21/05/2024</a:t>
            </a:fld>
            <a:endParaRPr lang="en-US" dirty="0"/>
          </a:p>
        </p:txBody>
      </p:sp>
      <p:sp>
        <p:nvSpPr>
          <p:cNvPr id="6" name="Footer Placeholder 5"/>
          <p:cNvSpPr>
            <a:spLocks noGrp="1"/>
          </p:cNvSpPr>
          <p:nvPr>
            <p:ph type="ftr" sz="quarter" idx="11"/>
          </p:nvPr>
        </p:nvSpPr>
        <p:spPr/>
        <p:txBody>
          <a:bodyPr/>
          <a:lstStyle/>
          <a:p>
            <a:r>
              <a:rPr lang="en-US" dirty="0" smtClean="0"/>
              <a:t>Prepared by-Vikram Saraf,  FCA, FCS, LLB</a:t>
            </a:r>
            <a:endParaRPr lang="en-US" dirty="0"/>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DFA367-6B3B-4382-9BD4-710FEAB65306}" type="datetime1">
              <a:rPr lang="en-US" smtClean="0"/>
              <a:pPr/>
              <a:t>21/05/2024</a:t>
            </a:fld>
            <a:endParaRPr lang="en-US" dirty="0"/>
          </a:p>
        </p:txBody>
      </p:sp>
      <p:sp>
        <p:nvSpPr>
          <p:cNvPr id="6" name="Footer Placeholder 5"/>
          <p:cNvSpPr>
            <a:spLocks noGrp="1"/>
          </p:cNvSpPr>
          <p:nvPr>
            <p:ph type="ftr" sz="quarter" idx="11"/>
          </p:nvPr>
        </p:nvSpPr>
        <p:spPr/>
        <p:txBody>
          <a:bodyPr/>
          <a:lstStyle/>
          <a:p>
            <a:r>
              <a:rPr lang="en-US" dirty="0" smtClean="0"/>
              <a:t>Prepared by-Vikram Saraf,  FCA, FCS, LLB</a:t>
            </a:r>
            <a:endParaRPr lang="en-US" dirty="0"/>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B30906-43BA-468A-A040-0C55FA1195E0}" type="datetime1">
              <a:rPr lang="en-US" smtClean="0"/>
              <a:pPr/>
              <a:t>21/05/2024</a:t>
            </a:fld>
            <a:endParaRPr lang="en-US" dirty="0"/>
          </a:p>
        </p:txBody>
      </p:sp>
      <p:sp>
        <p:nvSpPr>
          <p:cNvPr id="5" name="Footer Placeholder 4"/>
          <p:cNvSpPr>
            <a:spLocks noGrp="1"/>
          </p:cNvSpPr>
          <p:nvPr>
            <p:ph type="ftr" sz="quarter" idx="11"/>
          </p:nvPr>
        </p:nvSpPr>
        <p:spPr/>
        <p:txBody>
          <a:bodyPr/>
          <a:lstStyle/>
          <a:p>
            <a:r>
              <a:rPr lang="en-US" dirty="0" smtClean="0"/>
              <a:t>Prepared by-Vikram Saraf,  FCA, FCS, LLB</a:t>
            </a:r>
            <a:endParaRPr lang="en-US" dirty="0"/>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8DE48-03D8-4B62-BD37-931F53D8C46C}" type="datetime1">
              <a:rPr lang="en-US" smtClean="0"/>
              <a:pPr/>
              <a:t>21/05/2024</a:t>
            </a:fld>
            <a:endParaRPr lang="en-US" dirty="0"/>
          </a:p>
        </p:txBody>
      </p:sp>
      <p:sp>
        <p:nvSpPr>
          <p:cNvPr id="5" name="Footer Placeholder 4"/>
          <p:cNvSpPr>
            <a:spLocks noGrp="1"/>
          </p:cNvSpPr>
          <p:nvPr>
            <p:ph type="ftr" sz="quarter" idx="11"/>
          </p:nvPr>
        </p:nvSpPr>
        <p:spPr/>
        <p:txBody>
          <a:bodyPr/>
          <a:lstStyle/>
          <a:p>
            <a:r>
              <a:rPr lang="en-US" dirty="0" smtClean="0"/>
              <a:t>Prepared by-Vikram Saraf,  FCA, FCS, LLB</a:t>
            </a:r>
            <a:endParaRPr lang="en-US" dirty="0"/>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152FB-7F41-431A-9D4C-4E7AE314472E}" type="datetime1">
              <a:rPr lang="en-US" smtClean="0"/>
              <a:pPr/>
              <a:t>21/05/2024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Prepared by-Vikram Saraf,  FCA, FCS, LLB</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2E789-6FD2-4E75-B801-4E01D04A997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457200"/>
            <a:ext cx="4343400" cy="2590800"/>
          </a:xfrm>
        </p:spPr>
        <p:txBody>
          <a:bodyPr>
            <a:normAutofit/>
          </a:bodyPr>
          <a:lstStyle/>
          <a:p>
            <a:pPr lvl="0" algn="ctr">
              <a:spcBef>
                <a:spcPts val="0"/>
              </a:spcBef>
              <a:buNone/>
            </a:pPr>
            <a:endParaRPr lang="en-US" sz="4000" b="1" dirty="0" smtClean="0">
              <a:solidFill>
                <a:srgbClr val="002060"/>
              </a:solidFill>
              <a:latin typeface="Tw Cen MT" pitchFamily="34" charset="0"/>
            </a:endParaRPr>
          </a:p>
          <a:p>
            <a:pPr lvl="0" algn="ctr">
              <a:spcBef>
                <a:spcPts val="0"/>
              </a:spcBef>
              <a:buNone/>
            </a:pPr>
            <a:endParaRPr lang="en-US" sz="4000" b="1" dirty="0">
              <a:solidFill>
                <a:srgbClr val="002060"/>
              </a:solidFill>
              <a:latin typeface="Tw Cen MT" pitchFamily="34" charset="0"/>
            </a:endParaRPr>
          </a:p>
          <a:p>
            <a:pPr lvl="0" algn="ctr">
              <a:spcBef>
                <a:spcPts val="0"/>
              </a:spcBef>
              <a:buNone/>
            </a:pPr>
            <a:r>
              <a:rPr lang="en-US" sz="4000" b="1" dirty="0" smtClean="0">
                <a:solidFill>
                  <a:srgbClr val="002060"/>
                </a:solidFill>
                <a:latin typeface="Tw Cen MT" pitchFamily="34" charset="0"/>
              </a:rPr>
              <a:t>Audit Trail</a:t>
            </a:r>
            <a:endParaRPr lang="en-US" sz="4000" b="1" dirty="0">
              <a:solidFill>
                <a:srgbClr val="002060"/>
              </a:solidFill>
              <a:latin typeface="Tw Cen MT" pitchFamily="34" charset="0"/>
            </a:endParaRPr>
          </a:p>
        </p:txBody>
      </p:sp>
      <p:sp>
        <p:nvSpPr>
          <p:cNvPr id="6" name="TextBox 5"/>
          <p:cNvSpPr txBox="1"/>
          <p:nvPr/>
        </p:nvSpPr>
        <p:spPr>
          <a:xfrm>
            <a:off x="0" y="4648200"/>
            <a:ext cx="4343400" cy="1477328"/>
          </a:xfrm>
          <a:prstGeom prst="rect">
            <a:avLst/>
          </a:prstGeom>
          <a:noFill/>
        </p:spPr>
        <p:txBody>
          <a:bodyPr wrap="square" rtlCol="0">
            <a:spAutoFit/>
          </a:bodyPr>
          <a:lstStyle/>
          <a:p>
            <a:pPr lvl="0" algn="ctr">
              <a:spcBef>
                <a:spcPts val="0"/>
              </a:spcBef>
              <a:buNone/>
            </a:pPr>
            <a:r>
              <a:rPr lang="en-US" sz="2400" b="1" dirty="0" smtClean="0">
                <a:solidFill>
                  <a:srgbClr val="002060"/>
                </a:solidFill>
                <a:latin typeface="Tw Cen MT" pitchFamily="34" charset="0"/>
              </a:rPr>
              <a:t>Prepared &amp; Presented By: </a:t>
            </a:r>
          </a:p>
          <a:p>
            <a:pPr lvl="0" algn="ctr">
              <a:spcBef>
                <a:spcPts val="0"/>
              </a:spcBef>
              <a:buNone/>
            </a:pPr>
            <a:r>
              <a:rPr lang="en-US" sz="2400" b="1" dirty="0" smtClean="0">
                <a:solidFill>
                  <a:srgbClr val="002060"/>
                </a:solidFill>
                <a:latin typeface="Tw Cen MT" pitchFamily="34" charset="0"/>
              </a:rPr>
              <a:t>Vikram Saraf</a:t>
            </a:r>
          </a:p>
          <a:p>
            <a:pPr lvl="0" algn="ctr">
              <a:spcBef>
                <a:spcPts val="0"/>
              </a:spcBef>
              <a:buNone/>
            </a:pPr>
            <a:r>
              <a:rPr lang="en-US" sz="2400" b="1" dirty="0" smtClean="0">
                <a:solidFill>
                  <a:srgbClr val="002060"/>
                </a:solidFill>
                <a:latin typeface="Tw Cen MT" pitchFamily="34" charset="0"/>
              </a:rPr>
              <a:t>FCA, FCS, LLB</a:t>
            </a:r>
          </a:p>
          <a:p>
            <a:pPr algn="ctr"/>
            <a:endParaRPr lang="en-US" dirty="0"/>
          </a:p>
        </p:txBody>
      </p:sp>
      <p:pic>
        <p:nvPicPr>
          <p:cNvPr id="8" name="Picture 7" descr="1.png"/>
          <p:cNvPicPr>
            <a:picLocks noChangeAspect="1"/>
          </p:cNvPicPr>
          <p:nvPr/>
        </p:nvPicPr>
        <p:blipFill>
          <a:blip r:embed="rId3"/>
          <a:stretch>
            <a:fillRect/>
          </a:stretch>
        </p:blipFill>
        <p:spPr>
          <a:xfrm>
            <a:off x="4343400" y="0"/>
            <a:ext cx="4800600"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200" dirty="0" smtClean="0">
                <a:latin typeface="Tw Cen MT" pitchFamily="34" charset="0"/>
              </a:rPr>
              <a:t>No where defined in the Companies Act, 2013;</a:t>
            </a:r>
          </a:p>
          <a:p>
            <a:pPr algn="just">
              <a:buFont typeface="Wingdings" pitchFamily="2" charset="2"/>
              <a:buChar char="Ø"/>
            </a:pPr>
            <a:r>
              <a:rPr lang="en-US" sz="2200" dirty="0" smtClean="0">
                <a:latin typeface="Tw Cen MT" pitchFamily="34" charset="0"/>
              </a:rPr>
              <a:t>This is in respect to maintenance of books of account in accounting software;</a:t>
            </a:r>
          </a:p>
          <a:p>
            <a:pPr algn="just">
              <a:buFont typeface="Wingdings" pitchFamily="2" charset="2"/>
              <a:buChar char="Ø"/>
            </a:pPr>
            <a:r>
              <a:rPr lang="en-US" sz="2200" dirty="0" smtClean="0">
                <a:latin typeface="Tw Cen MT" pitchFamily="34" charset="0"/>
              </a:rPr>
              <a:t>Accounting software must have the feature of recording audit trail (edit log);</a:t>
            </a:r>
          </a:p>
          <a:p>
            <a:pPr algn="just">
              <a:buFont typeface="Wingdings" pitchFamily="2" charset="2"/>
              <a:buChar char="Ø"/>
            </a:pPr>
            <a:r>
              <a:rPr lang="en-US" sz="2200" dirty="0" smtClean="0">
                <a:latin typeface="Tw Cen MT" pitchFamily="34" charset="0"/>
              </a:rPr>
              <a:t>This feature should be operated throughout the year;</a:t>
            </a:r>
          </a:p>
          <a:p>
            <a:pPr algn="just">
              <a:buFont typeface="Wingdings" pitchFamily="2" charset="2"/>
              <a:buChar char="Ø"/>
            </a:pPr>
            <a:r>
              <a:rPr lang="en-US" sz="2200" dirty="0" smtClean="0">
                <a:latin typeface="Tw Cen MT" pitchFamily="34" charset="0"/>
              </a:rPr>
              <a:t>This feature should not be tampered.</a:t>
            </a:r>
          </a:p>
          <a:p>
            <a:pPr algn="just">
              <a:buFont typeface="Wingdings" pitchFamily="2" charset="2"/>
              <a:buChar char="Ø"/>
            </a:pPr>
            <a:r>
              <a:rPr lang="en-US" sz="2200" dirty="0" smtClean="0">
                <a:latin typeface="Tw Cen MT" pitchFamily="34" charset="0"/>
              </a:rPr>
              <a:t>It should be preserved as per the statutory requirements for record retention.</a:t>
            </a:r>
          </a:p>
          <a:p>
            <a:pPr algn="just">
              <a:buFont typeface="Wingdings" pitchFamily="2" charset="2"/>
              <a:buChar char="Ø"/>
            </a:pPr>
            <a:r>
              <a:rPr lang="en-US" sz="2200" dirty="0" smtClean="0">
                <a:latin typeface="Tw Cen MT" pitchFamily="34" charset="0"/>
              </a:rPr>
              <a:t>Books of account are required to be maintained for a period of current plus 8 years, except in case of investigation </a:t>
            </a:r>
            <a:r>
              <a:rPr lang="en-US" sz="2200" dirty="0">
                <a:latin typeface="Tw Cen MT" pitchFamily="34" charset="0"/>
              </a:rPr>
              <a:t>(u/s 128(5</a:t>
            </a:r>
            <a:r>
              <a:rPr lang="en-US" sz="2200" dirty="0" smtClean="0">
                <a:latin typeface="Tw Cen MT" pitchFamily="34" charset="0"/>
              </a:rPr>
              <a:t>));</a:t>
            </a:r>
          </a:p>
          <a:p>
            <a:pPr algn="just">
              <a:buFont typeface="Wingdings" pitchFamily="2" charset="2"/>
              <a:buChar char="Ø"/>
            </a:pPr>
            <a:r>
              <a:rPr lang="en-US" sz="2200" dirty="0" smtClean="0">
                <a:latin typeface="Tw Cen MT" pitchFamily="34" charset="0"/>
              </a:rPr>
              <a:t>It is applicable on all type of companies.</a:t>
            </a:r>
          </a:p>
          <a:p>
            <a:pPr algn="just">
              <a:buFont typeface="Wingdings" pitchFamily="2" charset="2"/>
              <a:buChar char="Ø"/>
            </a:pPr>
            <a:endParaRPr lang="en-US" sz="2000" dirty="0" smtClean="0">
              <a:latin typeface="Tw Cen MT" pitchFamily="34" charset="0"/>
            </a:endParaRPr>
          </a:p>
          <a:p>
            <a:pPr marL="0" indent="0" algn="just">
              <a:buNone/>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1"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defRPr/>
            </a:pPr>
            <a:r>
              <a:rPr lang="en-US" sz="1000" b="1" dirty="0" smtClean="0">
                <a:solidFill>
                  <a:srgbClr val="002060"/>
                </a:solidFill>
                <a:latin typeface="Tw Cen MT" pitchFamily="34" charset="0"/>
              </a:rPr>
              <a:t>Prepared and </a:t>
            </a:r>
            <a:r>
              <a:rPr lang="en-US" sz="1000" b="1" dirty="0">
                <a:solidFill>
                  <a:srgbClr val="002060"/>
                </a:solidFill>
                <a:latin typeface="Tw Cen MT" pitchFamily="34" charset="0"/>
              </a:rPr>
              <a:t>presented by - Vikram Saraf,  FCA, FCS, LLB</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200" dirty="0" smtClean="0">
                <a:latin typeface="Tw Cen MT" pitchFamily="34" charset="0"/>
              </a:rPr>
              <a:t>Defined under Section </a:t>
            </a:r>
            <a:r>
              <a:rPr lang="en-US" sz="2200" dirty="0">
                <a:latin typeface="Tw Cen MT" pitchFamily="34" charset="0"/>
              </a:rPr>
              <a:t>2(13) of the Companies Act 2013 ;</a:t>
            </a:r>
            <a:endParaRPr lang="en-US" sz="2200" dirty="0" smtClean="0">
              <a:latin typeface="Tw Cen MT" pitchFamily="34" charset="0"/>
            </a:endParaRPr>
          </a:p>
          <a:p>
            <a:pPr algn="just">
              <a:buFont typeface="Wingdings" pitchFamily="2" charset="2"/>
              <a:buChar char="Ø"/>
            </a:pPr>
            <a:r>
              <a:rPr lang="en-US" sz="2200" dirty="0">
                <a:latin typeface="Tw Cen MT" pitchFamily="34" charset="0"/>
              </a:rPr>
              <a:t>Books of account includes records maintained in respect </a:t>
            </a:r>
            <a:r>
              <a:rPr lang="en-US" sz="2200" dirty="0" smtClean="0">
                <a:latin typeface="Tw Cen MT" pitchFamily="34" charset="0"/>
              </a:rPr>
              <a:t>of:</a:t>
            </a:r>
            <a:endParaRPr lang="en-US" sz="2200" dirty="0">
              <a:latin typeface="Tw Cen MT" pitchFamily="34" charset="0"/>
            </a:endParaRPr>
          </a:p>
          <a:p>
            <a:pPr indent="4763" algn="just"/>
            <a:r>
              <a:rPr lang="en-US" sz="2200" dirty="0" smtClean="0">
                <a:latin typeface="Tw Cen MT" pitchFamily="34" charset="0"/>
              </a:rPr>
              <a:t> All </a:t>
            </a:r>
            <a:r>
              <a:rPr lang="en-US" sz="2200" dirty="0">
                <a:latin typeface="Tw Cen MT" pitchFamily="34" charset="0"/>
              </a:rPr>
              <a:t>sums of money received and expended by a company and </a:t>
            </a:r>
            <a:r>
              <a:rPr lang="en-US" sz="2200" dirty="0" smtClean="0">
                <a:latin typeface="Tw Cen MT" pitchFamily="34" charset="0"/>
              </a:rPr>
              <a:t>matters </a:t>
            </a:r>
            <a:r>
              <a:rPr lang="en-US" sz="2200" dirty="0">
                <a:latin typeface="Tw Cen MT" pitchFamily="34" charset="0"/>
              </a:rPr>
              <a:t>in relation to which the receipts and expenditure take place</a:t>
            </a:r>
            <a:r>
              <a:rPr lang="en-US" sz="2200" dirty="0" smtClean="0">
                <a:latin typeface="Tw Cen MT" pitchFamily="34" charset="0"/>
              </a:rPr>
              <a:t>;</a:t>
            </a:r>
          </a:p>
          <a:p>
            <a:pPr indent="4763" algn="just"/>
            <a:r>
              <a:rPr lang="en-US" sz="2200" dirty="0">
                <a:latin typeface="Tw Cen MT" pitchFamily="34" charset="0"/>
              </a:rPr>
              <a:t> </a:t>
            </a:r>
            <a:r>
              <a:rPr lang="en-US" sz="2200" dirty="0" smtClean="0">
                <a:latin typeface="Tw Cen MT" pitchFamily="34" charset="0"/>
              </a:rPr>
              <a:t>All </a:t>
            </a:r>
            <a:r>
              <a:rPr lang="en-US" sz="2200" dirty="0">
                <a:latin typeface="Tw Cen MT" pitchFamily="34" charset="0"/>
              </a:rPr>
              <a:t>sales and purchases of goods and services by the company</a:t>
            </a:r>
            <a:r>
              <a:rPr lang="en-US" sz="2200" dirty="0" smtClean="0">
                <a:latin typeface="Tw Cen MT" pitchFamily="34" charset="0"/>
              </a:rPr>
              <a:t>;</a:t>
            </a:r>
          </a:p>
          <a:p>
            <a:pPr indent="4763" algn="just"/>
            <a:r>
              <a:rPr lang="en-US" sz="2200" dirty="0" smtClean="0">
                <a:latin typeface="Tw Cen MT" pitchFamily="34" charset="0"/>
              </a:rPr>
              <a:t> The assets </a:t>
            </a:r>
            <a:r>
              <a:rPr lang="en-US" sz="2200" dirty="0">
                <a:latin typeface="Tw Cen MT" pitchFamily="34" charset="0"/>
              </a:rPr>
              <a:t>and liabilities of the company; </a:t>
            </a:r>
            <a:r>
              <a:rPr lang="en-US" sz="2200" dirty="0" smtClean="0">
                <a:latin typeface="Tw Cen MT" pitchFamily="34" charset="0"/>
              </a:rPr>
              <a:t>and</a:t>
            </a:r>
          </a:p>
          <a:p>
            <a:pPr indent="4763" algn="just"/>
            <a:r>
              <a:rPr lang="en-US" sz="2200" dirty="0" smtClean="0">
                <a:latin typeface="Tw Cen MT" pitchFamily="34" charset="0"/>
              </a:rPr>
              <a:t> The </a:t>
            </a:r>
            <a:r>
              <a:rPr lang="en-US" sz="2200" dirty="0">
                <a:latin typeface="Tw Cen MT" pitchFamily="34" charset="0"/>
              </a:rPr>
              <a:t>items of cost as may be prescribed under section 148 in </a:t>
            </a:r>
            <a:r>
              <a:rPr lang="en-US" sz="2200" dirty="0" smtClean="0">
                <a:latin typeface="Tw Cen MT" pitchFamily="34" charset="0"/>
              </a:rPr>
              <a:t>case </a:t>
            </a:r>
            <a:r>
              <a:rPr lang="en-US" sz="2200" dirty="0">
                <a:latin typeface="Tw Cen MT" pitchFamily="34" charset="0"/>
              </a:rPr>
              <a:t>of a company which belongs to any class of companies specified under that </a:t>
            </a:r>
            <a:r>
              <a:rPr lang="en-US" sz="2200" dirty="0" smtClean="0">
                <a:latin typeface="Tw Cen MT" pitchFamily="34" charset="0"/>
              </a:rPr>
              <a:t>section.</a:t>
            </a: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Books of Account</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r>
              <a:rPr lang="en-US" sz="1000" b="1" dirty="0" smtClean="0">
                <a:solidFill>
                  <a:srgbClr val="002060"/>
                </a:solidFill>
                <a:latin typeface="Tw Cen MT" pitchFamily="34" charset="0"/>
              </a:rPr>
              <a:t>Prepared and presented by - Vikram Saraf,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25696666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pPr algn="ctr"/>
            <a:r>
              <a:rPr lang="en-US" sz="1000" b="1" dirty="0">
                <a:solidFill>
                  <a:srgbClr val="002060"/>
                </a:solidFill>
                <a:latin typeface="Tw Cen MT" pitchFamily="34" charset="0"/>
              </a:rPr>
              <a:t>Prepared and presented by - Vikram Saraf,  FCA, FCS, LLB</a:t>
            </a:r>
          </a:p>
        </p:txBody>
      </p:sp>
      <p:sp>
        <p:nvSpPr>
          <p:cNvPr id="9" name="Content Placeholder 2"/>
          <p:cNvSpPr txBox="1">
            <a:spLocks/>
          </p:cNvSpPr>
          <p:nvPr/>
        </p:nvSpPr>
        <p:spPr>
          <a:xfrm>
            <a:off x="611560" y="1124744"/>
            <a:ext cx="792088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200" dirty="0" smtClean="0">
                <a:latin typeface="Tw Cen MT" pitchFamily="34" charset="0"/>
              </a:rPr>
              <a:t>Maintenance  of audit trail is mandatory for every company, who maintains its books of account while using accounting software;</a:t>
            </a:r>
          </a:p>
          <a:p>
            <a:pPr algn="just">
              <a:buFont typeface="Wingdings" pitchFamily="2" charset="2"/>
              <a:buChar char="Ø"/>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Applicability is governed by the Proviso to Rule 3(1) of the Companies Accounts) Rules, 2014 ;</a:t>
            </a:r>
          </a:p>
          <a:p>
            <a:pPr algn="just">
              <a:buFont typeface="Wingdings" pitchFamily="2" charset="2"/>
              <a:buChar char="Ø"/>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Originally maintenance of audit trail was applicable w.e.f. 01.04.2021;</a:t>
            </a:r>
          </a:p>
          <a:p>
            <a:pPr marL="0" indent="0" algn="just">
              <a:buNone/>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It was deferred for two years and finally it is applicable w.e.f 01.04.2023 (FY 23-24);</a:t>
            </a:r>
          </a:p>
          <a:p>
            <a:pPr algn="just">
              <a:buFont typeface="Wingdings" pitchFamily="2" charset="2"/>
              <a:buChar char="Ø"/>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Maintenance of Audit Trail</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2859925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000" dirty="0" smtClean="0">
                <a:latin typeface="Tw Cen MT" pitchFamily="34" charset="0"/>
              </a:rPr>
              <a:t>Rule 11(g) of the Companies (Audit and Auditors) Rules, 2014;</a:t>
            </a:r>
          </a:p>
          <a:p>
            <a:pPr algn="just">
              <a:buFont typeface="Wingdings" pitchFamily="2" charset="2"/>
              <a:buChar char="Ø"/>
            </a:pPr>
            <a:r>
              <a:rPr lang="en-US" sz="2000" dirty="0" smtClean="0">
                <a:latin typeface="Tw Cen MT" pitchFamily="34" charset="0"/>
              </a:rPr>
              <a:t>Originally this provision was applicable w.e.f. 01.04.2021(FY21-22) ;</a:t>
            </a:r>
          </a:p>
          <a:p>
            <a:pPr algn="just">
              <a:buFont typeface="Wingdings" pitchFamily="2" charset="2"/>
              <a:buChar char="Ø"/>
            </a:pPr>
            <a:r>
              <a:rPr lang="en-US" sz="2000" dirty="0" smtClean="0">
                <a:latin typeface="Tw Cen MT" pitchFamily="34" charset="0"/>
              </a:rPr>
              <a:t>Reporting under this Rule was deferred for FY 21-22;</a:t>
            </a:r>
          </a:p>
          <a:p>
            <a:pPr algn="just">
              <a:buFont typeface="Wingdings" pitchFamily="2" charset="2"/>
              <a:buChar char="Ø"/>
            </a:pPr>
            <a:r>
              <a:rPr lang="en-US" sz="2000" dirty="0" smtClean="0">
                <a:latin typeface="Tw Cen MT" pitchFamily="34" charset="0"/>
              </a:rPr>
              <a:t>In FY 22-23, reporting was not deferred whereas requirement of maintenance of audit trail was deferred;</a:t>
            </a:r>
          </a:p>
          <a:p>
            <a:pPr algn="just">
              <a:buFont typeface="Wingdings" pitchFamily="2" charset="2"/>
              <a:buChar char="Ø"/>
            </a:pPr>
            <a:r>
              <a:rPr lang="en-US" sz="2000" dirty="0">
                <a:latin typeface="Tw Cen MT" pitchFamily="34" charset="0"/>
              </a:rPr>
              <a:t>N</a:t>
            </a:r>
            <a:r>
              <a:rPr lang="en-US" sz="2000" dirty="0" smtClean="0">
                <a:latin typeface="Tw Cen MT" pitchFamily="34" charset="0"/>
              </a:rPr>
              <a:t>ow maintenance of audit trails and reporting thereon is applicable w.e.f. 01.04.2023 (FY 23-24);</a:t>
            </a: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r>
              <a:rPr lang="en-US" sz="2000" b="1" u="sng" dirty="0" smtClean="0">
                <a:latin typeface="Tw Cen MT" pitchFamily="34" charset="0"/>
              </a:rPr>
              <a:t>Auditors has to verify and report</a:t>
            </a:r>
            <a:r>
              <a:rPr lang="en-US" sz="2000" dirty="0" smtClean="0">
                <a:latin typeface="Tw Cen MT" pitchFamily="34" charset="0"/>
              </a:rPr>
              <a:t>:</a:t>
            </a:r>
          </a:p>
          <a:p>
            <a:pPr algn="just">
              <a:buFont typeface="Wingdings" panose="05000000000000000000" pitchFamily="2" charset="2"/>
              <a:buChar char="§"/>
            </a:pPr>
            <a:r>
              <a:rPr lang="en-US" sz="2000" dirty="0" smtClean="0">
                <a:latin typeface="Tw Cen MT" pitchFamily="34" charset="0"/>
              </a:rPr>
              <a:t>Whether the books of account are maintained while using accounting software;</a:t>
            </a:r>
          </a:p>
          <a:p>
            <a:pPr algn="just">
              <a:buFont typeface="Wingdings" panose="05000000000000000000" pitchFamily="2" charset="2"/>
              <a:buChar char="§"/>
            </a:pPr>
            <a:r>
              <a:rPr lang="en-US" sz="2000" dirty="0" smtClean="0">
                <a:latin typeface="Tw Cen MT" pitchFamily="34" charset="0"/>
              </a:rPr>
              <a:t>The accounting software has the feature of audit trail (edit log);</a:t>
            </a:r>
          </a:p>
          <a:p>
            <a:pPr algn="just">
              <a:buFont typeface="Wingdings" panose="05000000000000000000" pitchFamily="2" charset="2"/>
              <a:buChar char="§"/>
            </a:pPr>
            <a:r>
              <a:rPr lang="en-US" sz="2000" dirty="0" smtClean="0">
                <a:latin typeface="Tw Cen MT" pitchFamily="34" charset="0"/>
              </a:rPr>
              <a:t>Feature is activated throughout the year;</a:t>
            </a:r>
          </a:p>
          <a:p>
            <a:pPr algn="just">
              <a:buFont typeface="Wingdings" panose="05000000000000000000" pitchFamily="2" charset="2"/>
              <a:buChar char="§"/>
            </a:pPr>
            <a:r>
              <a:rPr lang="en-US" sz="2000" dirty="0" smtClean="0">
                <a:latin typeface="Tw Cen MT" pitchFamily="34" charset="0"/>
              </a:rPr>
              <a:t>On preservation of audit trail , reporting will be done in FY 24-25.</a:t>
            </a:r>
          </a:p>
          <a:p>
            <a:pPr algn="just">
              <a:buFont typeface="Wingdings" pitchFamily="2" charset="2"/>
              <a:buChar char="Ø"/>
            </a:pPr>
            <a:endParaRPr lang="en-US"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r>
              <a:rPr lang="en-US" sz="1000" b="1" dirty="0" smtClean="0">
                <a:solidFill>
                  <a:srgbClr val="002060"/>
                </a:solidFill>
                <a:latin typeface="Tw Cen MT" pitchFamily="34" charset="0"/>
              </a:rPr>
              <a:t>Prepared and presented by - Vikram Saraf,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895948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200" dirty="0" smtClean="0">
                <a:latin typeface="Tw Cen MT" pitchFamily="34" charset="0"/>
              </a:rPr>
              <a:t>FAQ’s (Implementation Guide on reporting of Audit Trail issued by the ICAI) :</a:t>
            </a:r>
          </a:p>
          <a:p>
            <a:pPr algn="just">
              <a:buFont typeface="Wingdings" panose="05000000000000000000" pitchFamily="2" charset="2"/>
              <a:buChar char="§"/>
            </a:pPr>
            <a:r>
              <a:rPr lang="en-US" sz="2200" dirty="0" smtClean="0">
                <a:latin typeface="Tw Cen MT" pitchFamily="34" charset="0"/>
              </a:rPr>
              <a:t>If the accounting software does not allow modification ?</a:t>
            </a:r>
          </a:p>
          <a:p>
            <a:pPr algn="just">
              <a:buFont typeface="Wingdings" panose="05000000000000000000" pitchFamily="2" charset="2"/>
              <a:buChar char="§"/>
            </a:pPr>
            <a:r>
              <a:rPr lang="en-US" sz="2200" dirty="0" smtClean="0">
                <a:latin typeface="Tw Cen MT" pitchFamily="34" charset="0"/>
              </a:rPr>
              <a:t>Technical glitches in accounting software ?</a:t>
            </a:r>
          </a:p>
          <a:p>
            <a:pPr algn="just">
              <a:buFont typeface="Wingdings" panose="05000000000000000000" pitchFamily="2" charset="2"/>
              <a:buChar char="§"/>
            </a:pPr>
            <a:r>
              <a:rPr lang="en-US" sz="2200" dirty="0" smtClean="0">
                <a:latin typeface="Tw Cen MT" pitchFamily="34" charset="0"/>
              </a:rPr>
              <a:t>Reporting should be for every transaction or should be done on materiality concept ?</a:t>
            </a:r>
          </a:p>
          <a:p>
            <a:pPr algn="just">
              <a:buFont typeface="Wingdings" panose="05000000000000000000" pitchFamily="2" charset="2"/>
              <a:buChar char="§"/>
            </a:pPr>
            <a:r>
              <a:rPr lang="en-US" sz="2200" dirty="0" smtClean="0">
                <a:latin typeface="Tw Cen MT" pitchFamily="34" charset="0"/>
              </a:rPr>
              <a:t>Are auditors required to comment on the details of audit trails logs ?</a:t>
            </a:r>
          </a:p>
          <a:p>
            <a:pPr algn="just">
              <a:buFont typeface="Wingdings" panose="05000000000000000000" pitchFamily="2" charset="2"/>
              <a:buChar char="§"/>
            </a:pPr>
            <a:r>
              <a:rPr lang="en-US" sz="2200" dirty="0" smtClean="0">
                <a:latin typeface="Tw Cen MT" pitchFamily="34" charset="0"/>
              </a:rPr>
              <a:t>Does the auditor need to do testing in the software or the auditor can simply rely on MRL ?</a:t>
            </a:r>
          </a:p>
          <a:p>
            <a:pPr algn="just">
              <a:buFont typeface="Wingdings" panose="05000000000000000000" pitchFamily="2" charset="2"/>
              <a:buChar char="§"/>
            </a:pPr>
            <a:r>
              <a:rPr lang="en-US" sz="2200" dirty="0" smtClean="0">
                <a:latin typeface="Tw Cen MT" pitchFamily="34" charset="0"/>
              </a:rPr>
              <a:t>In case of entire chain of changes are not maintained, however, software maintains only log of latest change, will this be adequate? </a:t>
            </a:r>
          </a:p>
          <a:p>
            <a:pPr algn="just">
              <a:buFont typeface="Wingdings" panose="05000000000000000000" pitchFamily="2" charset="2"/>
              <a:buChar char="§"/>
            </a:pPr>
            <a:endParaRPr lang="en-US" sz="2200" dirty="0" smtClean="0">
              <a:latin typeface="Tw Cen MT" pitchFamily="34" charset="0"/>
            </a:endParaRPr>
          </a:p>
          <a:p>
            <a:pPr algn="just">
              <a:buFont typeface="Wingdings" pitchFamily="2" charset="2"/>
              <a:buChar char="Ø"/>
            </a:pPr>
            <a:endParaRPr lang="en-US" sz="12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r>
              <a:rPr lang="en-US" sz="1000" b="1" dirty="0" smtClean="0">
                <a:solidFill>
                  <a:srgbClr val="002060"/>
                </a:solidFill>
                <a:latin typeface="Tw Cen MT" pitchFamily="34" charset="0"/>
              </a:rPr>
              <a:t>Prepared and presented by - Vikram Saraf,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1377090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200" b="1" u="sng" dirty="0" smtClean="0">
                <a:latin typeface="Tw Cen MT" pitchFamily="34" charset="0"/>
              </a:rPr>
              <a:t>On Companies</a:t>
            </a:r>
            <a:r>
              <a:rPr lang="en-US" sz="2200" dirty="0" smtClean="0">
                <a:latin typeface="Tw Cen MT" pitchFamily="34" charset="0"/>
              </a:rPr>
              <a:t>:</a:t>
            </a:r>
          </a:p>
          <a:p>
            <a:pPr marL="0" indent="0" algn="just">
              <a:buNone/>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Penal provision are governed by the provisions of 128(6) of the Companies Act, 2013;</a:t>
            </a:r>
          </a:p>
          <a:p>
            <a:pPr marL="0" indent="0" algn="just">
              <a:buNone/>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The MD, the WTD in charge of finance, the CFO or any other person charged by the Board with the duty of complying with the provisions of this section, shall be liable for a fine of 50K to Rs. 5L ;</a:t>
            </a:r>
          </a:p>
          <a:p>
            <a:pPr algn="just">
              <a:buFont typeface="Wingdings" pitchFamily="2" charset="2"/>
              <a:buChar char="Ø"/>
            </a:pPr>
            <a:endParaRPr lang="en-US" sz="2000" dirty="0">
              <a:latin typeface="Tw Cen MT" pitchFamily="34" charset="0"/>
            </a:endParaRPr>
          </a:p>
          <a:p>
            <a:pPr marL="0" indent="0" algn="just">
              <a:buNone/>
            </a:pPr>
            <a:endParaRPr lang="en-US" sz="20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Penal Provisions </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r>
              <a:rPr lang="en-US" sz="1000" b="1" dirty="0" smtClean="0">
                <a:solidFill>
                  <a:srgbClr val="002060"/>
                </a:solidFill>
                <a:latin typeface="Tw Cen MT" pitchFamily="34" charset="0"/>
              </a:rPr>
              <a:t>Prepared and presented by - Vikram Saraf,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461490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200" dirty="0" smtClean="0">
                <a:latin typeface="Tw Cen MT" pitchFamily="34" charset="0"/>
              </a:rPr>
              <a:t>If books of account are maintained manually - reporting in AOC-4 - Point No. 13 (a): </a:t>
            </a:r>
          </a:p>
          <a:p>
            <a:pPr marL="0" indent="0" algn="just">
              <a:buNone/>
            </a:pPr>
            <a:r>
              <a:rPr lang="en-US" sz="2200" dirty="0" smtClean="0">
                <a:latin typeface="Tw Cen MT" pitchFamily="34" charset="0"/>
              </a:rPr>
              <a:t>	</a:t>
            </a:r>
            <a:r>
              <a:rPr lang="en-US" sz="2200" i="1" dirty="0" smtClean="0">
                <a:latin typeface="Tw Cen MT" pitchFamily="34" charset="0"/>
              </a:rPr>
              <a:t>“(</a:t>
            </a:r>
            <a:r>
              <a:rPr lang="en-US" sz="2200" i="1" dirty="0">
                <a:latin typeface="Tw Cen MT" pitchFamily="34" charset="0"/>
              </a:rPr>
              <a:t>a</a:t>
            </a:r>
            <a:r>
              <a:rPr lang="en-US" sz="2200" i="1" dirty="0" smtClean="0">
                <a:latin typeface="Tw Cen MT" pitchFamily="34" charset="0"/>
              </a:rPr>
              <a:t>) Whether </a:t>
            </a:r>
            <a:r>
              <a:rPr lang="en-US" sz="2200" i="1" dirty="0">
                <a:latin typeface="Tw Cen MT" pitchFamily="34" charset="0"/>
              </a:rPr>
              <a:t>company is maintaining books of account and other </a:t>
            </a:r>
            <a:r>
              <a:rPr lang="en-US" sz="2200" i="1" dirty="0" smtClean="0">
                <a:latin typeface="Tw Cen MT" pitchFamily="34" charset="0"/>
              </a:rPr>
              <a:t>	relevant </a:t>
            </a:r>
            <a:r>
              <a:rPr lang="en-US" sz="2200" i="1" dirty="0">
                <a:latin typeface="Tw Cen MT" pitchFamily="34" charset="0"/>
              </a:rPr>
              <a:t>books and papers in electronic </a:t>
            </a:r>
            <a:r>
              <a:rPr lang="en-US" sz="2200" i="1" dirty="0" smtClean="0">
                <a:latin typeface="Tw Cen MT" pitchFamily="34" charset="0"/>
              </a:rPr>
              <a:t>form”.</a:t>
            </a:r>
          </a:p>
          <a:p>
            <a:pPr algn="just">
              <a:buFont typeface="Wingdings" pitchFamily="2" charset="2"/>
              <a:buChar char="Ø"/>
            </a:pPr>
            <a:endParaRPr lang="en-US" sz="2200" dirty="0">
              <a:latin typeface="Tw Cen MT" pitchFamily="34" charset="0"/>
            </a:endParaRPr>
          </a:p>
          <a:p>
            <a:pPr algn="just">
              <a:buFont typeface="Wingdings" pitchFamily="2" charset="2"/>
              <a:buChar char="Ø"/>
            </a:pPr>
            <a:r>
              <a:rPr lang="en-US" sz="2200" dirty="0">
                <a:latin typeface="Tw Cen MT" pitchFamily="34" charset="0"/>
              </a:rPr>
              <a:t>If </a:t>
            </a:r>
            <a:r>
              <a:rPr lang="en-US" sz="2200" dirty="0" smtClean="0">
                <a:latin typeface="Tw Cen MT" pitchFamily="34" charset="0"/>
              </a:rPr>
              <a:t>the auditor has qualified his audit report- Point in Board Report to be replied accordingly</a:t>
            </a:r>
            <a:r>
              <a:rPr lang="en-US" sz="2200" dirty="0" smtClean="0">
                <a:latin typeface="Tw Cen MT" pitchFamily="34" charset="0"/>
              </a:rPr>
              <a:t>.</a:t>
            </a:r>
          </a:p>
          <a:p>
            <a:pPr marL="0" indent="0" algn="just">
              <a:buNone/>
            </a:pPr>
            <a:endParaRPr lang="en-US" sz="2200" dirty="0" smtClean="0">
              <a:latin typeface="Tw Cen MT" pitchFamily="34" charset="0"/>
            </a:endParaRPr>
          </a:p>
          <a:p>
            <a:pPr algn="just">
              <a:buFont typeface="Wingdings" pitchFamily="2" charset="2"/>
              <a:buChar char="Ø"/>
            </a:pPr>
            <a:r>
              <a:rPr lang="en-US" sz="2200" dirty="0" smtClean="0">
                <a:latin typeface="Tw Cen MT" pitchFamily="34" charset="0"/>
              </a:rPr>
              <a:t>The Auditor should obtain MRL in this regard;</a:t>
            </a:r>
          </a:p>
          <a:p>
            <a:pPr algn="just">
              <a:buFont typeface="Wingdings" pitchFamily="2" charset="2"/>
              <a:buChar char="Ø"/>
            </a:pPr>
            <a:endParaRPr lang="en-US" sz="2200" dirty="0" smtClean="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Other points</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pPr algn="ctr"/>
            <a:r>
              <a:rPr lang="en-US" sz="1000" b="1" dirty="0" smtClean="0">
                <a:solidFill>
                  <a:srgbClr val="002060"/>
                </a:solidFill>
                <a:latin typeface="Tw Cen MT" pitchFamily="34" charset="0"/>
              </a:rPr>
              <a:t>Prepared and presented by - Vikram Saraf,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3668110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descr="Untitled.png"/>
          <p:cNvPicPr>
            <a:picLocks noGrp="1" noChangeAspect="1"/>
          </p:cNvPicPr>
          <p:nvPr>
            <p:ph idx="1"/>
          </p:nvPr>
        </p:nvPicPr>
        <p:blipFill>
          <a:blip r:embed="rId2"/>
          <a:stretch>
            <a:fillRect/>
          </a:stretch>
        </p:blipFill>
        <p:spPr>
          <a:xfrm>
            <a:off x="0" y="0"/>
            <a:ext cx="9144000" cy="6858000"/>
          </a:xfrm>
        </p:spPr>
      </p:pic>
      <p:sp>
        <p:nvSpPr>
          <p:cNvPr id="9" name="TextBox 8"/>
          <p:cNvSpPr txBox="1"/>
          <p:nvPr/>
        </p:nvSpPr>
        <p:spPr>
          <a:xfrm>
            <a:off x="428596" y="142852"/>
            <a:ext cx="8382000" cy="2893100"/>
          </a:xfrm>
          <a:prstGeom prst="rect">
            <a:avLst/>
          </a:prstGeom>
          <a:noFill/>
        </p:spPr>
        <p:txBody>
          <a:bodyPr wrap="square" rtlCol="0">
            <a:spAutoFit/>
          </a:bodyPr>
          <a:lstStyle/>
          <a:p>
            <a:pPr lvl="0" algn="ctr"/>
            <a:r>
              <a:rPr lang="en-US" sz="3600" b="1" dirty="0" smtClean="0">
                <a:solidFill>
                  <a:srgbClr val="002060"/>
                </a:solidFill>
                <a:latin typeface="Tw Cen MT" pitchFamily="34" charset="0"/>
              </a:rPr>
              <a:t>Thank You</a:t>
            </a:r>
          </a:p>
          <a:p>
            <a:pPr lvl="0" algn="ctr"/>
            <a:r>
              <a:rPr lang="en-US" sz="3200" b="1" dirty="0" smtClean="0">
                <a:solidFill>
                  <a:srgbClr val="002060"/>
                </a:solidFill>
                <a:latin typeface="Tw Cen MT" pitchFamily="34" charset="0"/>
              </a:rPr>
              <a:t>Vikram Saraf, Jaipur</a:t>
            </a:r>
          </a:p>
          <a:p>
            <a:pPr lvl="0" algn="ctr"/>
            <a:r>
              <a:rPr lang="en-US" sz="3200" b="1" dirty="0" smtClean="0">
                <a:solidFill>
                  <a:srgbClr val="002060"/>
                </a:solidFill>
                <a:latin typeface="Tw Cen MT" pitchFamily="34" charset="0"/>
              </a:rPr>
              <a:t>FCA, FCS, LLB</a:t>
            </a:r>
          </a:p>
          <a:p>
            <a:pPr lvl="0" algn="ctr"/>
            <a:r>
              <a:rPr lang="en-US" sz="3200" b="1" dirty="0" smtClean="0">
                <a:solidFill>
                  <a:srgbClr val="002060"/>
                </a:solidFill>
                <a:latin typeface="Tw Cen MT" pitchFamily="34" charset="0"/>
              </a:rPr>
              <a:t>vksaraf679@gmail.com</a:t>
            </a:r>
          </a:p>
          <a:p>
            <a:pPr lvl="0" algn="ctr"/>
            <a:r>
              <a:rPr lang="en-US" sz="3200" b="1" dirty="0" smtClean="0">
                <a:solidFill>
                  <a:srgbClr val="002060"/>
                </a:solidFill>
                <a:latin typeface="Tw Cen MT" pitchFamily="34" charset="0"/>
              </a:rPr>
              <a:t>+91-98293-99925</a:t>
            </a:r>
            <a:endParaRPr lang="en-US" sz="2800" b="1" dirty="0" smtClean="0">
              <a:solidFill>
                <a:srgbClr val="002060"/>
              </a:solidFill>
              <a:latin typeface="Tw Cen MT" pitchFamily="34" charset="0"/>
            </a:endParaRPr>
          </a:p>
          <a:p>
            <a:endParaRPr lang="en-US" dirty="0">
              <a:solidFill>
                <a:srgbClr val="002060"/>
              </a:solidFill>
            </a:endParaRPr>
          </a:p>
        </p:txBody>
      </p:sp>
    </p:spTree>
    <p:extLst>
      <p:ext uri="{BB962C8B-B14F-4D97-AF65-F5344CB8AC3E}">
        <p14:creationId xmlns:p14="http://schemas.microsoft.com/office/powerpoint/2010/main" val="2852797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4421</TotalTime>
  <Words>716</Words>
  <Application>Microsoft Office PowerPoint</Application>
  <PresentationFormat>On-screen Show (4:3)</PresentationFormat>
  <Paragraphs>80</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Notice of AGM</dc:title>
  <dc:creator>NODE2</dc:creator>
  <cp:lastModifiedBy>hp</cp:lastModifiedBy>
  <cp:revision>1565</cp:revision>
  <dcterms:created xsi:type="dcterms:W3CDTF">2021-05-31T09:46:20Z</dcterms:created>
  <dcterms:modified xsi:type="dcterms:W3CDTF">2024-05-21T10:46:43Z</dcterms:modified>
</cp:coreProperties>
</file>