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68" r:id="rId1"/>
  </p:sldMasterIdLst>
  <p:notesMasterIdLst>
    <p:notesMasterId r:id="rId57"/>
  </p:notesMasterIdLst>
  <p:handoutMasterIdLst>
    <p:handoutMasterId r:id="rId58"/>
  </p:handoutMasterIdLst>
  <p:sldIdLst>
    <p:sldId id="256" r:id="rId2"/>
    <p:sldId id="336" r:id="rId3"/>
    <p:sldId id="274" r:id="rId4"/>
    <p:sldId id="397" r:id="rId5"/>
    <p:sldId id="358" r:id="rId6"/>
    <p:sldId id="359" r:id="rId7"/>
    <p:sldId id="361" r:id="rId8"/>
    <p:sldId id="362" r:id="rId9"/>
    <p:sldId id="363" r:id="rId10"/>
    <p:sldId id="360" r:id="rId11"/>
    <p:sldId id="364" r:id="rId12"/>
    <p:sldId id="365" r:id="rId13"/>
    <p:sldId id="366" r:id="rId14"/>
    <p:sldId id="367" r:id="rId15"/>
    <p:sldId id="379" r:id="rId16"/>
    <p:sldId id="368" r:id="rId17"/>
    <p:sldId id="369" r:id="rId18"/>
    <p:sldId id="370" r:id="rId19"/>
    <p:sldId id="371" r:id="rId20"/>
    <p:sldId id="380" r:id="rId21"/>
    <p:sldId id="372" r:id="rId22"/>
    <p:sldId id="373" r:id="rId23"/>
    <p:sldId id="374" r:id="rId24"/>
    <p:sldId id="375" r:id="rId25"/>
    <p:sldId id="376" r:id="rId26"/>
    <p:sldId id="381" r:id="rId27"/>
    <p:sldId id="377" r:id="rId28"/>
    <p:sldId id="382" r:id="rId29"/>
    <p:sldId id="378" r:id="rId30"/>
    <p:sldId id="338" r:id="rId31"/>
    <p:sldId id="349" r:id="rId32"/>
    <p:sldId id="318" r:id="rId33"/>
    <p:sldId id="383" r:id="rId34"/>
    <p:sldId id="283" r:id="rId35"/>
    <p:sldId id="321" r:id="rId36"/>
    <p:sldId id="385" r:id="rId37"/>
    <p:sldId id="384" r:id="rId38"/>
    <p:sldId id="387" r:id="rId39"/>
    <p:sldId id="394" r:id="rId40"/>
    <p:sldId id="388" r:id="rId41"/>
    <p:sldId id="389" r:id="rId42"/>
    <p:sldId id="339" r:id="rId43"/>
    <p:sldId id="284" r:id="rId44"/>
    <p:sldId id="395" r:id="rId45"/>
    <p:sldId id="309" r:id="rId46"/>
    <p:sldId id="396" r:id="rId47"/>
    <p:sldId id="346" r:id="rId48"/>
    <p:sldId id="342" r:id="rId49"/>
    <p:sldId id="390" r:id="rId50"/>
    <p:sldId id="391" r:id="rId51"/>
    <p:sldId id="393" r:id="rId52"/>
    <p:sldId id="392" r:id="rId53"/>
    <p:sldId id="290" r:id="rId54"/>
    <p:sldId id="307" r:id="rId55"/>
    <p:sldId id="357" r:id="rId56"/>
  </p:sldIdLst>
  <p:sldSz cx="9144000" cy="6858000" type="screen4x3"/>
  <p:notesSz cx="6735763" cy="98663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CA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8925" autoAdjust="0"/>
  </p:normalViewPr>
  <p:slideViewPr>
    <p:cSldViewPr>
      <p:cViewPr varScale="1">
        <p:scale>
          <a:sx n="113" d="100"/>
          <a:sy n="113" d="100"/>
        </p:scale>
        <p:origin x="147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r>
              <a:rPr lang="en-US" dirty="0"/>
              <a:t>Balance Sheet - Points to be considered</a:t>
            </a:r>
          </a:p>
        </p:txBody>
      </p:sp>
      <p:sp>
        <p:nvSpPr>
          <p:cNvPr id="3" name="Date Placeholder 2"/>
          <p:cNvSpPr>
            <a:spLocks noGrp="1"/>
          </p:cNvSpPr>
          <p:nvPr>
            <p:ph type="dt" sz="quarter" idx="1"/>
          </p:nvPr>
        </p:nvSpPr>
        <p:spPr>
          <a:xfrm>
            <a:off x="3815373" y="0"/>
            <a:ext cx="2918831" cy="493316"/>
          </a:xfrm>
          <a:prstGeom prst="rect">
            <a:avLst/>
          </a:prstGeom>
        </p:spPr>
        <p:txBody>
          <a:bodyPr vert="horz" lIns="91440" tIns="45720" rIns="91440" bIns="45720" rtlCol="0"/>
          <a:lstStyle>
            <a:lvl1pPr algn="r">
              <a:defRPr sz="1200"/>
            </a:lvl1pPr>
          </a:lstStyle>
          <a:p>
            <a:fld id="{55AD89D3-BE77-4A76-9E71-5CB599AB93C3}" type="datetimeFigureOut">
              <a:rPr lang="en-US" smtClean="0"/>
              <a:pPr/>
              <a:t>23/05/2024</a:t>
            </a:fld>
            <a:endParaRPr lang="en-US" dirty="0"/>
          </a:p>
        </p:txBody>
      </p:sp>
      <p:sp>
        <p:nvSpPr>
          <p:cNvPr id="4" name="Footer Placeholder 3"/>
          <p:cNvSpPr>
            <a:spLocks noGrp="1"/>
          </p:cNvSpPr>
          <p:nvPr>
            <p:ph type="ftr" sz="quarter" idx="2"/>
          </p:nvPr>
        </p:nvSpPr>
        <p:spPr>
          <a:xfrm>
            <a:off x="0" y="9371285"/>
            <a:ext cx="2918831" cy="493316"/>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15373" y="9371285"/>
            <a:ext cx="2918831" cy="493316"/>
          </a:xfrm>
          <a:prstGeom prst="rect">
            <a:avLst/>
          </a:prstGeom>
        </p:spPr>
        <p:txBody>
          <a:bodyPr vert="horz" lIns="91440" tIns="45720" rIns="91440" bIns="45720" rtlCol="0" anchor="b"/>
          <a:lstStyle>
            <a:lvl1pPr algn="r">
              <a:defRPr sz="1200"/>
            </a:lvl1pPr>
          </a:lstStyle>
          <a:p>
            <a:fld id="{991FD0F3-5584-4CC2-A650-A6D7EC95FA9A}" type="slidenum">
              <a:rPr lang="en-US" smtClean="0"/>
              <a:pPr/>
              <a:t>‹#›</a:t>
            </a:fld>
            <a:endParaRPr lang="en-US" dirty="0"/>
          </a:p>
        </p:txBody>
      </p:sp>
    </p:spTree>
    <p:extLst>
      <p:ext uri="{BB962C8B-B14F-4D97-AF65-F5344CB8AC3E}">
        <p14:creationId xmlns:p14="http://schemas.microsoft.com/office/powerpoint/2010/main" val="472451469"/>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r>
              <a:rPr lang="en-US" dirty="0"/>
              <a:t>Balance Sheet - Points to be considered</a:t>
            </a:r>
          </a:p>
        </p:txBody>
      </p:sp>
      <p:sp>
        <p:nvSpPr>
          <p:cNvPr id="3" name="Date Placeholder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200"/>
            </a:lvl1pPr>
          </a:lstStyle>
          <a:p>
            <a:fld id="{00BBBC81-8AAE-400C-AF3E-3B030A6D7396}" type="datetimeFigureOut">
              <a:rPr lang="en-US" smtClean="0"/>
              <a:pPr/>
              <a:t>23/05/2024</a:t>
            </a:fld>
            <a:endParaRPr lang="en-US" dirty="0"/>
          </a:p>
        </p:txBody>
      </p:sp>
      <p:sp>
        <p:nvSpPr>
          <p:cNvPr id="4" name="Slide Image Placeholder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73577" y="4686499"/>
            <a:ext cx="5388610" cy="443984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vl1pPr>
          </a:lstStyle>
          <a:p>
            <a:fld id="{07039133-0A47-496E-BEA7-C619059999D1}" type="slidenum">
              <a:rPr lang="en-US" smtClean="0"/>
              <a:pPr/>
              <a:t>‹#›</a:t>
            </a:fld>
            <a:endParaRPr lang="en-US" dirty="0"/>
          </a:p>
        </p:txBody>
      </p:sp>
    </p:spTree>
    <p:extLst>
      <p:ext uri="{BB962C8B-B14F-4D97-AF65-F5344CB8AC3E}">
        <p14:creationId xmlns:p14="http://schemas.microsoft.com/office/powerpoint/2010/main" val="3892774125"/>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13320962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22089561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37995778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32020804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40016009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7884927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10671828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1347538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13907588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40246444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31631105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20898720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26936943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28406824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35416186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9B0A6DE-5DF3-41E7-BBDF-90BA835F6619}" type="datetime1">
              <a:rPr lang="en-US" smtClean="0"/>
              <a:pPr/>
              <a:t>23/05/2024</a:t>
            </a:fld>
            <a:endParaRPr lang="en-US" dirty="0"/>
          </a:p>
        </p:txBody>
      </p:sp>
      <p:sp>
        <p:nvSpPr>
          <p:cNvPr id="5" name="Footer Placeholder 4"/>
          <p:cNvSpPr>
            <a:spLocks noGrp="1"/>
          </p:cNvSpPr>
          <p:nvPr>
            <p:ph type="ftr" sz="quarter" idx="11"/>
          </p:nvPr>
        </p:nvSpPr>
        <p:spPr/>
        <p:txBody>
          <a:bodyPr/>
          <a:lstStyle/>
          <a:p>
            <a:r>
              <a:rPr lang="en-US" dirty="0"/>
              <a:t>Prepared by-Vikram Saraf,  FCA, FCS, LLB</a:t>
            </a:r>
          </a:p>
        </p:txBody>
      </p:sp>
      <p:sp>
        <p:nvSpPr>
          <p:cNvPr id="6" name="Slide Number Placeholder 5"/>
          <p:cNvSpPr>
            <a:spLocks noGrp="1"/>
          </p:cNvSpPr>
          <p:nvPr>
            <p:ph type="sldNum" sz="quarter" idx="12"/>
          </p:nvPr>
        </p:nvSpPr>
        <p:spPr/>
        <p:txBody>
          <a:bodyPr/>
          <a:lstStyle/>
          <a:p>
            <a:fld id="{FB92E789-6FD2-4E75-B801-4E01D04A997D}"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1C97C8-03B6-41AA-A679-F4CC3055C72B}" type="datetime1">
              <a:rPr lang="en-US" smtClean="0"/>
              <a:pPr/>
              <a:t>23/05/2024</a:t>
            </a:fld>
            <a:endParaRPr lang="en-US" dirty="0"/>
          </a:p>
        </p:txBody>
      </p:sp>
      <p:sp>
        <p:nvSpPr>
          <p:cNvPr id="5" name="Footer Placeholder 4"/>
          <p:cNvSpPr>
            <a:spLocks noGrp="1"/>
          </p:cNvSpPr>
          <p:nvPr>
            <p:ph type="ftr" sz="quarter" idx="11"/>
          </p:nvPr>
        </p:nvSpPr>
        <p:spPr/>
        <p:txBody>
          <a:bodyPr/>
          <a:lstStyle/>
          <a:p>
            <a:r>
              <a:rPr lang="en-US" dirty="0"/>
              <a:t>Prepared by-Vikram Saraf,  FCA, FCS, LLB</a:t>
            </a:r>
          </a:p>
        </p:txBody>
      </p:sp>
      <p:sp>
        <p:nvSpPr>
          <p:cNvPr id="6" name="Slide Number Placeholder 5"/>
          <p:cNvSpPr>
            <a:spLocks noGrp="1"/>
          </p:cNvSpPr>
          <p:nvPr>
            <p:ph type="sldNum" sz="quarter" idx="12"/>
          </p:nvPr>
        </p:nvSpPr>
        <p:spPr/>
        <p:txBody>
          <a:bodyPr/>
          <a:lstStyle/>
          <a:p>
            <a:fld id="{FB92E789-6FD2-4E75-B801-4E01D04A997D}"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8EF5894-3FC1-4003-9D83-C181A8E9FC05}" type="datetime1">
              <a:rPr lang="en-US" smtClean="0"/>
              <a:pPr/>
              <a:t>23/05/2024</a:t>
            </a:fld>
            <a:endParaRPr lang="en-US" dirty="0"/>
          </a:p>
        </p:txBody>
      </p:sp>
      <p:sp>
        <p:nvSpPr>
          <p:cNvPr id="5" name="Footer Placeholder 4"/>
          <p:cNvSpPr>
            <a:spLocks noGrp="1"/>
          </p:cNvSpPr>
          <p:nvPr>
            <p:ph type="ftr" sz="quarter" idx="11"/>
          </p:nvPr>
        </p:nvSpPr>
        <p:spPr/>
        <p:txBody>
          <a:bodyPr/>
          <a:lstStyle/>
          <a:p>
            <a:r>
              <a:rPr lang="en-US" dirty="0"/>
              <a:t>Prepared by-Vikram Saraf,  FCA, FCS, LLB</a:t>
            </a:r>
          </a:p>
        </p:txBody>
      </p:sp>
      <p:sp>
        <p:nvSpPr>
          <p:cNvPr id="6" name="Slide Number Placeholder 5"/>
          <p:cNvSpPr>
            <a:spLocks noGrp="1"/>
          </p:cNvSpPr>
          <p:nvPr>
            <p:ph type="sldNum" sz="quarter" idx="12"/>
          </p:nvPr>
        </p:nvSpPr>
        <p:spPr/>
        <p:txBody>
          <a:bodyPr/>
          <a:lstStyle/>
          <a:p>
            <a:fld id="{FB92E789-6FD2-4E75-B801-4E01D04A997D}"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F8276EE-3920-45C9-98E7-EF582209AD27}" type="datetime1">
              <a:rPr lang="en-US" smtClean="0"/>
              <a:pPr/>
              <a:t>23/05/2024</a:t>
            </a:fld>
            <a:endParaRPr lang="en-US" dirty="0"/>
          </a:p>
        </p:txBody>
      </p:sp>
      <p:sp>
        <p:nvSpPr>
          <p:cNvPr id="6" name="Footer Placeholder 5"/>
          <p:cNvSpPr>
            <a:spLocks noGrp="1"/>
          </p:cNvSpPr>
          <p:nvPr>
            <p:ph type="ftr" sz="quarter" idx="11"/>
          </p:nvPr>
        </p:nvSpPr>
        <p:spPr/>
        <p:txBody>
          <a:bodyPr/>
          <a:lstStyle/>
          <a:p>
            <a:r>
              <a:rPr lang="en-US" dirty="0"/>
              <a:t>Prepared by-Vikram Saraf,  FCA, FCS, LLB</a:t>
            </a:r>
          </a:p>
        </p:txBody>
      </p:sp>
      <p:sp>
        <p:nvSpPr>
          <p:cNvPr id="7" name="Slide Number Placeholder 6"/>
          <p:cNvSpPr>
            <a:spLocks noGrp="1"/>
          </p:cNvSpPr>
          <p:nvPr>
            <p:ph type="sldNum" sz="quarter" idx="12"/>
          </p:nvPr>
        </p:nvSpPr>
        <p:spPr/>
        <p:txBody>
          <a:bodyPr/>
          <a:lstStyle/>
          <a:p>
            <a:fld id="{FB92E789-6FD2-4E75-B801-4E01D04A997D}"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B186581-AC03-4DAA-95F5-3621C3028B79}" type="datetime1">
              <a:rPr lang="en-US" smtClean="0"/>
              <a:pPr/>
              <a:t>23/05/2024</a:t>
            </a:fld>
            <a:endParaRPr lang="en-US" dirty="0"/>
          </a:p>
        </p:txBody>
      </p:sp>
      <p:sp>
        <p:nvSpPr>
          <p:cNvPr id="8" name="Footer Placeholder 7"/>
          <p:cNvSpPr>
            <a:spLocks noGrp="1"/>
          </p:cNvSpPr>
          <p:nvPr>
            <p:ph type="ftr" sz="quarter" idx="11"/>
          </p:nvPr>
        </p:nvSpPr>
        <p:spPr/>
        <p:txBody>
          <a:bodyPr/>
          <a:lstStyle/>
          <a:p>
            <a:r>
              <a:rPr lang="en-US" dirty="0"/>
              <a:t>Prepared by-Vikram Saraf,  FCA, FCS, LLB</a:t>
            </a:r>
          </a:p>
        </p:txBody>
      </p:sp>
      <p:sp>
        <p:nvSpPr>
          <p:cNvPr id="9" name="Slide Number Placeholder 8"/>
          <p:cNvSpPr>
            <a:spLocks noGrp="1"/>
          </p:cNvSpPr>
          <p:nvPr>
            <p:ph type="sldNum" sz="quarter" idx="12"/>
          </p:nvPr>
        </p:nvSpPr>
        <p:spPr/>
        <p:txBody>
          <a:bodyPr/>
          <a:lstStyle/>
          <a:p>
            <a:fld id="{FB92E789-6FD2-4E75-B801-4E01D04A997D}"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734BA4C-4914-45E1-89F3-AF844B1A6705}" type="datetime1">
              <a:rPr lang="en-US" smtClean="0"/>
              <a:pPr/>
              <a:t>23/05/2024</a:t>
            </a:fld>
            <a:endParaRPr lang="en-US" dirty="0"/>
          </a:p>
        </p:txBody>
      </p:sp>
      <p:sp>
        <p:nvSpPr>
          <p:cNvPr id="4" name="Footer Placeholder 3"/>
          <p:cNvSpPr>
            <a:spLocks noGrp="1"/>
          </p:cNvSpPr>
          <p:nvPr>
            <p:ph type="ftr" sz="quarter" idx="11"/>
          </p:nvPr>
        </p:nvSpPr>
        <p:spPr/>
        <p:txBody>
          <a:bodyPr/>
          <a:lstStyle/>
          <a:p>
            <a:r>
              <a:rPr lang="en-US" dirty="0"/>
              <a:t>Prepared by-Vikram Saraf,  FCA, FCS, LLB</a:t>
            </a:r>
          </a:p>
        </p:txBody>
      </p:sp>
      <p:sp>
        <p:nvSpPr>
          <p:cNvPr id="5" name="Slide Number Placeholder 4"/>
          <p:cNvSpPr>
            <a:spLocks noGrp="1"/>
          </p:cNvSpPr>
          <p:nvPr>
            <p:ph type="sldNum" sz="quarter" idx="12"/>
          </p:nvPr>
        </p:nvSpPr>
        <p:spPr/>
        <p:txBody>
          <a:bodyPr/>
          <a:lstStyle/>
          <a:p>
            <a:fld id="{FB92E789-6FD2-4E75-B801-4E01D04A997D}"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37108D-9FAF-4690-BB02-12B1BC3A8660}" type="datetime1">
              <a:rPr lang="en-US" smtClean="0"/>
              <a:pPr/>
              <a:t>23/05/2024</a:t>
            </a:fld>
            <a:endParaRPr lang="en-US" dirty="0"/>
          </a:p>
        </p:txBody>
      </p:sp>
      <p:sp>
        <p:nvSpPr>
          <p:cNvPr id="3" name="Footer Placeholder 2"/>
          <p:cNvSpPr>
            <a:spLocks noGrp="1"/>
          </p:cNvSpPr>
          <p:nvPr>
            <p:ph type="ftr" sz="quarter" idx="11"/>
          </p:nvPr>
        </p:nvSpPr>
        <p:spPr/>
        <p:txBody>
          <a:bodyPr/>
          <a:lstStyle/>
          <a:p>
            <a:r>
              <a:rPr lang="en-US" dirty="0"/>
              <a:t>Prepared by-Vikram Saraf,  FCA, FCS, LLB</a:t>
            </a:r>
          </a:p>
        </p:txBody>
      </p:sp>
      <p:sp>
        <p:nvSpPr>
          <p:cNvPr id="4" name="Slide Number Placeholder 3"/>
          <p:cNvSpPr>
            <a:spLocks noGrp="1"/>
          </p:cNvSpPr>
          <p:nvPr>
            <p:ph type="sldNum" sz="quarter" idx="12"/>
          </p:nvPr>
        </p:nvSpPr>
        <p:spPr/>
        <p:txBody>
          <a:bodyPr/>
          <a:lstStyle/>
          <a:p>
            <a:fld id="{FB92E789-6FD2-4E75-B801-4E01D04A997D}"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ACF6CB6-4052-4EA5-90DF-03483E70D633}" type="datetime1">
              <a:rPr lang="en-US" smtClean="0"/>
              <a:pPr/>
              <a:t>23/05/2024</a:t>
            </a:fld>
            <a:endParaRPr lang="en-US" dirty="0"/>
          </a:p>
        </p:txBody>
      </p:sp>
      <p:sp>
        <p:nvSpPr>
          <p:cNvPr id="6" name="Footer Placeholder 5"/>
          <p:cNvSpPr>
            <a:spLocks noGrp="1"/>
          </p:cNvSpPr>
          <p:nvPr>
            <p:ph type="ftr" sz="quarter" idx="11"/>
          </p:nvPr>
        </p:nvSpPr>
        <p:spPr/>
        <p:txBody>
          <a:bodyPr/>
          <a:lstStyle/>
          <a:p>
            <a:r>
              <a:rPr lang="en-US" dirty="0"/>
              <a:t>Prepared by-Vikram Saraf,  FCA, FCS, LLB</a:t>
            </a:r>
          </a:p>
        </p:txBody>
      </p:sp>
      <p:sp>
        <p:nvSpPr>
          <p:cNvPr id="7" name="Slide Number Placeholder 6"/>
          <p:cNvSpPr>
            <a:spLocks noGrp="1"/>
          </p:cNvSpPr>
          <p:nvPr>
            <p:ph type="sldNum" sz="quarter" idx="12"/>
          </p:nvPr>
        </p:nvSpPr>
        <p:spPr/>
        <p:txBody>
          <a:bodyPr/>
          <a:lstStyle/>
          <a:p>
            <a:fld id="{FB92E789-6FD2-4E75-B801-4E01D04A997D}"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EDFA367-6B3B-4382-9BD4-710FEAB65306}" type="datetime1">
              <a:rPr lang="en-US" smtClean="0"/>
              <a:pPr/>
              <a:t>23/05/2024</a:t>
            </a:fld>
            <a:endParaRPr lang="en-US" dirty="0"/>
          </a:p>
        </p:txBody>
      </p:sp>
      <p:sp>
        <p:nvSpPr>
          <p:cNvPr id="6" name="Footer Placeholder 5"/>
          <p:cNvSpPr>
            <a:spLocks noGrp="1"/>
          </p:cNvSpPr>
          <p:nvPr>
            <p:ph type="ftr" sz="quarter" idx="11"/>
          </p:nvPr>
        </p:nvSpPr>
        <p:spPr/>
        <p:txBody>
          <a:bodyPr/>
          <a:lstStyle/>
          <a:p>
            <a:r>
              <a:rPr lang="en-US" dirty="0"/>
              <a:t>Prepared by-Vikram Saraf,  FCA, FCS, LLB</a:t>
            </a:r>
          </a:p>
        </p:txBody>
      </p:sp>
      <p:sp>
        <p:nvSpPr>
          <p:cNvPr id="7" name="Slide Number Placeholder 6"/>
          <p:cNvSpPr>
            <a:spLocks noGrp="1"/>
          </p:cNvSpPr>
          <p:nvPr>
            <p:ph type="sldNum" sz="quarter" idx="12"/>
          </p:nvPr>
        </p:nvSpPr>
        <p:spPr/>
        <p:txBody>
          <a:bodyPr/>
          <a:lstStyle/>
          <a:p>
            <a:fld id="{FB92E789-6FD2-4E75-B801-4E01D04A997D}"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9B30906-43BA-468A-A040-0C55FA1195E0}" type="datetime1">
              <a:rPr lang="en-US" smtClean="0"/>
              <a:pPr/>
              <a:t>23/05/2024</a:t>
            </a:fld>
            <a:endParaRPr lang="en-US" dirty="0"/>
          </a:p>
        </p:txBody>
      </p:sp>
      <p:sp>
        <p:nvSpPr>
          <p:cNvPr id="5" name="Footer Placeholder 4"/>
          <p:cNvSpPr>
            <a:spLocks noGrp="1"/>
          </p:cNvSpPr>
          <p:nvPr>
            <p:ph type="ftr" sz="quarter" idx="11"/>
          </p:nvPr>
        </p:nvSpPr>
        <p:spPr/>
        <p:txBody>
          <a:bodyPr/>
          <a:lstStyle/>
          <a:p>
            <a:r>
              <a:rPr lang="en-US" dirty="0"/>
              <a:t>Prepared by-Vikram Saraf,  FCA, FCS, LLB</a:t>
            </a:r>
          </a:p>
        </p:txBody>
      </p:sp>
      <p:sp>
        <p:nvSpPr>
          <p:cNvPr id="6" name="Slide Number Placeholder 5"/>
          <p:cNvSpPr>
            <a:spLocks noGrp="1"/>
          </p:cNvSpPr>
          <p:nvPr>
            <p:ph type="sldNum" sz="quarter" idx="12"/>
          </p:nvPr>
        </p:nvSpPr>
        <p:spPr/>
        <p:txBody>
          <a:bodyPr/>
          <a:lstStyle/>
          <a:p>
            <a:fld id="{FB92E789-6FD2-4E75-B801-4E01D04A997D}"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A38DE48-03D8-4B62-BD37-931F53D8C46C}" type="datetime1">
              <a:rPr lang="en-US" smtClean="0"/>
              <a:pPr/>
              <a:t>23/05/2024</a:t>
            </a:fld>
            <a:endParaRPr lang="en-US" dirty="0"/>
          </a:p>
        </p:txBody>
      </p:sp>
      <p:sp>
        <p:nvSpPr>
          <p:cNvPr id="5" name="Footer Placeholder 4"/>
          <p:cNvSpPr>
            <a:spLocks noGrp="1"/>
          </p:cNvSpPr>
          <p:nvPr>
            <p:ph type="ftr" sz="quarter" idx="11"/>
          </p:nvPr>
        </p:nvSpPr>
        <p:spPr/>
        <p:txBody>
          <a:bodyPr/>
          <a:lstStyle/>
          <a:p>
            <a:r>
              <a:rPr lang="en-US" dirty="0"/>
              <a:t>Prepared by-Vikram Saraf,  FCA, FCS, LLB</a:t>
            </a:r>
          </a:p>
        </p:txBody>
      </p:sp>
      <p:sp>
        <p:nvSpPr>
          <p:cNvPr id="6" name="Slide Number Placeholder 5"/>
          <p:cNvSpPr>
            <a:spLocks noGrp="1"/>
          </p:cNvSpPr>
          <p:nvPr>
            <p:ph type="sldNum" sz="quarter" idx="12"/>
          </p:nvPr>
        </p:nvSpPr>
        <p:spPr/>
        <p:txBody>
          <a:bodyPr/>
          <a:lstStyle/>
          <a:p>
            <a:fld id="{FB92E789-6FD2-4E75-B801-4E01D04A997D}"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4152FB-7F41-431A-9D4C-4E7AE314472E}" type="datetime1">
              <a:rPr lang="en-US" smtClean="0"/>
              <a:pPr/>
              <a:t>23/05/2024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Prepared by-Vikram Saraf,  FCA, FCS, LLB</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92E789-6FD2-4E75-B801-4E01D04A997D}"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4069" r:id="rId1"/>
    <p:sldLayoutId id="2147484070" r:id="rId2"/>
    <p:sldLayoutId id="2147484071" r:id="rId3"/>
    <p:sldLayoutId id="2147484072" r:id="rId4"/>
    <p:sldLayoutId id="2147484073" r:id="rId5"/>
    <p:sldLayoutId id="2147484074" r:id="rId6"/>
    <p:sldLayoutId id="2147484075" r:id="rId7"/>
    <p:sldLayoutId id="2147484076" r:id="rId8"/>
    <p:sldLayoutId id="2147484077" r:id="rId9"/>
    <p:sldLayoutId id="2147484078" r:id="rId10"/>
    <p:sldLayoutId id="2147484079"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0" y="457200"/>
            <a:ext cx="4343400" cy="2590800"/>
          </a:xfrm>
        </p:spPr>
        <p:txBody>
          <a:bodyPr>
            <a:normAutofit/>
          </a:bodyPr>
          <a:lstStyle/>
          <a:p>
            <a:pPr lvl="0" algn="ctr">
              <a:spcBef>
                <a:spcPts val="0"/>
              </a:spcBef>
              <a:buNone/>
            </a:pPr>
            <a:r>
              <a:rPr lang="en-US" sz="4000" b="1" dirty="0">
                <a:solidFill>
                  <a:srgbClr val="002060"/>
                </a:solidFill>
                <a:latin typeface="Tw Cen MT" pitchFamily="34" charset="0"/>
              </a:rPr>
              <a:t>Preparation of </a:t>
            </a:r>
          </a:p>
          <a:p>
            <a:pPr lvl="0" algn="ctr">
              <a:spcBef>
                <a:spcPts val="0"/>
              </a:spcBef>
              <a:buNone/>
            </a:pPr>
            <a:r>
              <a:rPr lang="en-US" sz="4000" b="1" dirty="0">
                <a:solidFill>
                  <a:srgbClr val="002060"/>
                </a:solidFill>
                <a:latin typeface="Tw Cen MT" pitchFamily="34" charset="0"/>
              </a:rPr>
              <a:t>Financial</a:t>
            </a:r>
          </a:p>
          <a:p>
            <a:pPr lvl="0" algn="ctr">
              <a:spcBef>
                <a:spcPts val="0"/>
              </a:spcBef>
              <a:buNone/>
            </a:pPr>
            <a:r>
              <a:rPr lang="en-US" sz="4000" b="1" dirty="0">
                <a:solidFill>
                  <a:srgbClr val="002060"/>
                </a:solidFill>
                <a:latin typeface="Tw Cen MT" pitchFamily="34" charset="0"/>
              </a:rPr>
              <a:t>Statements</a:t>
            </a:r>
          </a:p>
        </p:txBody>
      </p:sp>
      <p:sp>
        <p:nvSpPr>
          <p:cNvPr id="6" name="TextBox 5"/>
          <p:cNvSpPr txBox="1"/>
          <p:nvPr/>
        </p:nvSpPr>
        <p:spPr>
          <a:xfrm>
            <a:off x="0" y="4648200"/>
            <a:ext cx="4343400" cy="1477328"/>
          </a:xfrm>
          <a:prstGeom prst="rect">
            <a:avLst/>
          </a:prstGeom>
          <a:noFill/>
        </p:spPr>
        <p:txBody>
          <a:bodyPr wrap="square" rtlCol="0">
            <a:spAutoFit/>
          </a:bodyPr>
          <a:lstStyle/>
          <a:p>
            <a:pPr lvl="0" algn="ctr">
              <a:spcBef>
                <a:spcPts val="0"/>
              </a:spcBef>
              <a:buNone/>
            </a:pPr>
            <a:r>
              <a:rPr lang="en-US" sz="2400" b="1" dirty="0">
                <a:solidFill>
                  <a:srgbClr val="002060"/>
                </a:solidFill>
                <a:latin typeface="Tw Cen MT" pitchFamily="34" charset="0"/>
              </a:rPr>
              <a:t>Prepared &amp; Presented By: </a:t>
            </a:r>
          </a:p>
          <a:p>
            <a:pPr lvl="0" algn="ctr">
              <a:spcBef>
                <a:spcPts val="0"/>
              </a:spcBef>
              <a:buNone/>
            </a:pPr>
            <a:r>
              <a:rPr lang="en-US" sz="2400" b="1" dirty="0">
                <a:solidFill>
                  <a:srgbClr val="002060"/>
                </a:solidFill>
                <a:latin typeface="Tw Cen MT" pitchFamily="34" charset="0"/>
              </a:rPr>
              <a:t>Vikram Saraf</a:t>
            </a:r>
          </a:p>
          <a:p>
            <a:pPr lvl="0" algn="ctr">
              <a:spcBef>
                <a:spcPts val="0"/>
              </a:spcBef>
              <a:buNone/>
            </a:pPr>
            <a:r>
              <a:rPr lang="en-US" sz="2400" b="1" dirty="0">
                <a:solidFill>
                  <a:srgbClr val="002060"/>
                </a:solidFill>
                <a:latin typeface="Tw Cen MT" pitchFamily="34" charset="0"/>
              </a:rPr>
              <a:t>FCA, FCS, LLB</a:t>
            </a:r>
          </a:p>
          <a:p>
            <a:pPr algn="ctr"/>
            <a:endParaRPr lang="en-US" dirty="0"/>
          </a:p>
        </p:txBody>
      </p:sp>
      <p:pic>
        <p:nvPicPr>
          <p:cNvPr id="8" name="Picture 7" descr="1.png"/>
          <p:cNvPicPr>
            <a:picLocks noChangeAspect="1"/>
          </p:cNvPicPr>
          <p:nvPr/>
        </p:nvPicPr>
        <p:blipFill>
          <a:blip r:embed="rId3"/>
          <a:stretch>
            <a:fillRect/>
          </a:stretch>
        </p:blipFill>
        <p:spPr>
          <a:xfrm>
            <a:off x="4343400" y="0"/>
            <a:ext cx="4800600"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bject 3"/>
          <p:cNvSpPr/>
          <p:nvPr/>
        </p:nvSpPr>
        <p:spPr>
          <a:xfrm>
            <a:off x="0" y="6572272"/>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blipFill dpi="0" rotWithShape="1">
            <a:blip r:embed="rId2">
              <a:alphaModFix amt="92000"/>
            </a:blip>
            <a:srcRect/>
            <a:tile tx="0" ty="0" sx="100000" sy="100000" flip="none" algn="tl"/>
          </a:blipFill>
        </p:spPr>
        <p:txBody>
          <a:bodyPr wrap="square" lIns="0" tIns="0" rIns="0" bIns="0" rtlCol="0"/>
          <a:lstStyle/>
          <a:p>
            <a:endParaRPr dirty="0"/>
          </a:p>
        </p:txBody>
      </p:sp>
      <p:sp>
        <p:nvSpPr>
          <p:cNvPr id="9" name="Content Placeholder 2"/>
          <p:cNvSpPr txBox="1">
            <a:spLocks/>
          </p:cNvSpPr>
          <p:nvPr/>
        </p:nvSpPr>
        <p:spPr>
          <a:xfrm>
            <a:off x="4643438" y="1142984"/>
            <a:ext cx="4214842" cy="525667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pitchFamily="34" charset="0"/>
              <a:buNone/>
            </a:pPr>
            <a:r>
              <a:rPr lang="en-US" sz="2400" b="1" u="sng" dirty="0">
                <a:latin typeface="Tw Cen MT" pitchFamily="34" charset="0"/>
              </a:rPr>
              <a:t>Financial Statement includes:</a:t>
            </a:r>
          </a:p>
          <a:p>
            <a:pPr>
              <a:buFont typeface="Arial" pitchFamily="34" charset="0"/>
              <a:buNone/>
            </a:pPr>
            <a:endParaRPr lang="en-US" sz="1000" b="1" u="sng" dirty="0">
              <a:latin typeface="Tw Cen MT" pitchFamily="34" charset="0"/>
            </a:endParaRPr>
          </a:p>
          <a:p>
            <a:pPr algn="just">
              <a:buFont typeface="Wingdings" pitchFamily="2" charset="2"/>
              <a:buChar char="Ø"/>
            </a:pPr>
            <a:r>
              <a:rPr lang="en-US" sz="2200" dirty="0">
                <a:latin typeface="Tw Cen MT" pitchFamily="34" charset="0"/>
              </a:rPr>
              <a:t>Balance Sheet;</a:t>
            </a:r>
          </a:p>
          <a:p>
            <a:pPr algn="just">
              <a:buFont typeface="Wingdings" pitchFamily="2" charset="2"/>
              <a:buChar char="Ø"/>
            </a:pPr>
            <a:r>
              <a:rPr lang="en-US" sz="2200" dirty="0">
                <a:latin typeface="Tw Cen MT" pitchFamily="34" charset="0"/>
              </a:rPr>
              <a:t>Statement of Profit and Loss or Income and Expenditure;</a:t>
            </a:r>
          </a:p>
          <a:p>
            <a:pPr algn="just">
              <a:buFont typeface="Wingdings" pitchFamily="2" charset="2"/>
              <a:buChar char="Ø"/>
            </a:pPr>
            <a:r>
              <a:rPr lang="en-US" sz="2200" dirty="0">
                <a:latin typeface="Tw Cen MT" pitchFamily="34" charset="0"/>
              </a:rPr>
              <a:t>Cash Flow Statement, if applicable;</a:t>
            </a:r>
          </a:p>
          <a:p>
            <a:pPr algn="just">
              <a:buFont typeface="Wingdings" pitchFamily="2" charset="2"/>
              <a:buChar char="Ø"/>
            </a:pPr>
            <a:r>
              <a:rPr lang="en-US" sz="2200" dirty="0">
                <a:latin typeface="Tw Cen MT" pitchFamily="34" charset="0"/>
              </a:rPr>
              <a:t>Statement of Changes in Equity, applicable in case where Ind - AS are applicable;</a:t>
            </a:r>
          </a:p>
          <a:p>
            <a:pPr algn="just">
              <a:buFont typeface="Wingdings" pitchFamily="2" charset="2"/>
              <a:buChar char="Ø"/>
            </a:pPr>
            <a:r>
              <a:rPr lang="en-US" sz="2200" dirty="0">
                <a:latin typeface="Tw Cen MT" pitchFamily="34" charset="0"/>
              </a:rPr>
              <a:t>Significant Accounting Policies and Notes to Account. </a:t>
            </a: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4427983" cy="647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4643438" y="142852"/>
            <a:ext cx="4071966" cy="954107"/>
          </a:xfrm>
          <a:prstGeom prst="rect">
            <a:avLst/>
          </a:prstGeom>
          <a:noFill/>
        </p:spPr>
        <p:txBody>
          <a:bodyPr wrap="square" rtlCol="0">
            <a:spAutoFit/>
          </a:bodyPr>
          <a:lstStyle/>
          <a:p>
            <a:pPr algn="ctr"/>
            <a:r>
              <a:rPr lang="en-US" sz="3200" b="1" dirty="0">
                <a:solidFill>
                  <a:srgbClr val="002060"/>
                </a:solidFill>
                <a:latin typeface="Tw Cen MT" pitchFamily="34" charset="0"/>
              </a:rPr>
              <a:t>Financial Statement</a:t>
            </a:r>
            <a:r>
              <a:rPr lang="en-US" sz="2400" b="1" dirty="0">
                <a:solidFill>
                  <a:srgbClr val="002060"/>
                </a:solidFill>
                <a:latin typeface="Tw Cen MT" pitchFamily="34" charset="0"/>
              </a:rPr>
              <a:t> </a:t>
            </a:r>
          </a:p>
          <a:p>
            <a:pPr algn="ctr"/>
            <a:r>
              <a:rPr lang="en-US" sz="2400" b="1" dirty="0">
                <a:solidFill>
                  <a:srgbClr val="002060"/>
                </a:solidFill>
                <a:latin typeface="Tw Cen MT" pitchFamily="34" charset="0"/>
              </a:rPr>
              <a:t>u/s 2(40)</a:t>
            </a:r>
            <a:endParaRPr lang="en-IN" sz="2400" dirty="0"/>
          </a:p>
        </p:txBody>
      </p:sp>
      <p:sp>
        <p:nvSpPr>
          <p:cNvPr id="8" name="Footer Placeholder 22"/>
          <p:cNvSpPr txBox="1">
            <a:spLocks/>
          </p:cNvSpPr>
          <p:nvPr/>
        </p:nvSpPr>
        <p:spPr>
          <a:xfrm>
            <a:off x="0" y="6572272"/>
            <a:ext cx="3923928" cy="285728"/>
          </a:xfrm>
          <a:prstGeom prst="rect">
            <a:avLst/>
          </a:prstGeom>
        </p:spPr>
        <p:txBody>
          <a:bodyPr vert="horz" lIns="91440" tIns="45720" rIns="91440" bIns="45720" rtlCol="0" anchor="ctr"/>
          <a:lstStyle/>
          <a:p>
            <a:r>
              <a:rPr lang="en-US" sz="1000" b="1" dirty="0">
                <a:solidFill>
                  <a:srgbClr val="002060"/>
                </a:solidFill>
                <a:latin typeface="Tw Cen MT" pitchFamily="34" charset="0"/>
              </a:rPr>
              <a:t>Prepared and presented by - Vikram Saraf,  FCA, FCS, LLB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ject 3"/>
          <p:cNvSpPr/>
          <p:nvPr/>
        </p:nvSpPr>
        <p:spPr>
          <a:xfrm>
            <a:off x="0" y="6572272"/>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blipFill dpi="0" rotWithShape="1">
            <a:blip r:embed="rId2">
              <a:alphaModFix amt="92000"/>
            </a:blip>
            <a:srcRect/>
            <a:tile tx="0" ty="0" sx="100000" sy="100000" flip="none" algn="tl"/>
          </a:blipFill>
        </p:spPr>
        <p:txBody>
          <a:bodyPr wrap="square" lIns="0" tIns="0" rIns="0" bIns="0" rtlCol="0"/>
          <a:lstStyle/>
          <a:p>
            <a:endParaRPr dirty="0"/>
          </a:p>
        </p:txBody>
      </p:sp>
      <p:sp>
        <p:nvSpPr>
          <p:cNvPr id="2" name="Title 1"/>
          <p:cNvSpPr>
            <a:spLocks noGrp="1"/>
          </p:cNvSpPr>
          <p:nvPr>
            <p:ph type="title"/>
          </p:nvPr>
        </p:nvSpPr>
        <p:spPr>
          <a:xfrm>
            <a:off x="152400" y="228600"/>
            <a:ext cx="4038600" cy="2057400"/>
          </a:xfrm>
        </p:spPr>
        <p:txBody>
          <a:bodyPr>
            <a:noAutofit/>
          </a:bodyPr>
          <a:lstStyle/>
          <a:p>
            <a:pPr algn="ctr"/>
            <a:r>
              <a:rPr lang="en-US" sz="3200" b="1" dirty="0">
                <a:solidFill>
                  <a:srgbClr val="002060"/>
                </a:solidFill>
                <a:latin typeface="Tw Cen MT" pitchFamily="34" charset="0"/>
              </a:rPr>
              <a:t>Relevant provisions for preparation of </a:t>
            </a:r>
            <a:br>
              <a:rPr lang="en-US" sz="3200" b="1" dirty="0">
                <a:solidFill>
                  <a:srgbClr val="002060"/>
                </a:solidFill>
                <a:latin typeface="Tw Cen MT" pitchFamily="34" charset="0"/>
              </a:rPr>
            </a:br>
            <a:r>
              <a:rPr lang="en-US" sz="3200" b="1" dirty="0">
                <a:solidFill>
                  <a:srgbClr val="002060"/>
                </a:solidFill>
                <a:latin typeface="Tw Cen MT" pitchFamily="34" charset="0"/>
              </a:rPr>
              <a:t>Financial Statement</a:t>
            </a:r>
          </a:p>
        </p:txBody>
      </p:sp>
      <p:sp>
        <p:nvSpPr>
          <p:cNvPr id="3" name="Content Placeholder 2"/>
          <p:cNvSpPr>
            <a:spLocks noGrp="1"/>
          </p:cNvSpPr>
          <p:nvPr>
            <p:ph idx="1"/>
          </p:nvPr>
        </p:nvSpPr>
        <p:spPr>
          <a:xfrm>
            <a:off x="228600" y="2590800"/>
            <a:ext cx="4038600" cy="3657600"/>
          </a:xfrm>
        </p:spPr>
        <p:txBody>
          <a:bodyPr>
            <a:normAutofit/>
          </a:bodyPr>
          <a:lstStyle/>
          <a:p>
            <a:pPr lvl="0">
              <a:lnSpc>
                <a:spcPct val="150000"/>
              </a:lnSpc>
              <a:buClrTx/>
              <a:buFont typeface="Wingdings" pitchFamily="2" charset="2"/>
              <a:buChar char="Ø"/>
            </a:pPr>
            <a:r>
              <a:rPr lang="en-US" sz="1800" dirty="0">
                <a:latin typeface="Tw Cen MT" pitchFamily="34" charset="0"/>
              </a:rPr>
              <a:t>Section 129 : Financial Statement ;</a:t>
            </a:r>
          </a:p>
          <a:p>
            <a:pPr lvl="0">
              <a:lnSpc>
                <a:spcPct val="150000"/>
              </a:lnSpc>
              <a:buClrTx/>
              <a:buFont typeface="Wingdings" pitchFamily="2" charset="2"/>
              <a:buChar char="Ø"/>
            </a:pPr>
            <a:r>
              <a:rPr lang="en-US" sz="1800" dirty="0">
                <a:latin typeface="Tw Cen MT" pitchFamily="34" charset="0"/>
              </a:rPr>
              <a:t>Section 133 : Accounting Standards ;</a:t>
            </a:r>
          </a:p>
          <a:p>
            <a:pPr algn="just">
              <a:lnSpc>
                <a:spcPct val="150000"/>
              </a:lnSpc>
              <a:buClrTx/>
              <a:buFont typeface="Wingdings" pitchFamily="2" charset="2"/>
              <a:buChar char="Ø"/>
            </a:pPr>
            <a:r>
              <a:rPr lang="en-US" sz="1800" dirty="0">
                <a:latin typeface="Tw Cen MT" pitchFamily="34" charset="0"/>
              </a:rPr>
              <a:t>Schedule - III : General instructions for preparation of Balance Sheet and Statement of Profit and Loss</a:t>
            </a:r>
            <a:r>
              <a:rPr lang="en-US" sz="1800" dirty="0"/>
              <a:t>.</a:t>
            </a:r>
          </a:p>
        </p:txBody>
      </p:sp>
      <p:pic>
        <p:nvPicPr>
          <p:cNvPr id="2050" name="Picture 2" descr="The Importance Of Financial Reporting &amp;amp; Analysis: Your Gui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0"/>
            <a:ext cx="4343400" cy="6572272"/>
          </a:xfrm>
          <a:prstGeom prst="rect">
            <a:avLst/>
          </a:prstGeom>
          <a:noFill/>
          <a:extLst>
            <a:ext uri="{909E8E84-426E-40DD-AFC4-6F175D3DCCD1}">
              <a14:hiddenFill xmlns:a14="http://schemas.microsoft.com/office/drawing/2010/main">
                <a:solidFill>
                  <a:srgbClr val="FFFFFF"/>
                </a:solidFill>
              </a14:hiddenFill>
            </a:ext>
          </a:extLst>
        </p:spPr>
      </p:pic>
      <p:sp>
        <p:nvSpPr>
          <p:cNvPr id="8" name="Footer Placeholder 22"/>
          <p:cNvSpPr txBox="1">
            <a:spLocks/>
          </p:cNvSpPr>
          <p:nvPr/>
        </p:nvSpPr>
        <p:spPr>
          <a:xfrm>
            <a:off x="0" y="6572272"/>
            <a:ext cx="3275856" cy="285728"/>
          </a:xfrm>
          <a:prstGeom prst="rect">
            <a:avLst/>
          </a:prstGeom>
        </p:spPr>
        <p:txBody>
          <a:bodyPr vert="horz" lIns="91440" tIns="45720" rIns="91440" bIns="45720" rtlCol="0" anchor="ctr"/>
          <a:lstStyle/>
          <a:p>
            <a:r>
              <a:rPr lang="en-US" sz="1000" b="1" dirty="0">
                <a:solidFill>
                  <a:srgbClr val="002060"/>
                </a:solidFill>
                <a:latin typeface="Tw Cen MT" pitchFamily="34" charset="0"/>
              </a:rPr>
              <a:t>Prepared and presented by - Vikram Saraf,  FCA, FCS, LLB</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DB52C640-F7F9-3DC7-D9B9-5EBD258B410C}"/>
              </a:ext>
            </a:extLst>
          </p:cNvPr>
          <p:cNvSpPr>
            <a:spLocks noGrp="1"/>
          </p:cNvSpPr>
          <p:nvPr>
            <p:ph idx="1"/>
          </p:nvPr>
        </p:nvSpPr>
        <p:spPr>
          <a:xfrm>
            <a:off x="4788024" y="260648"/>
            <a:ext cx="3898776" cy="5865515"/>
          </a:xfrm>
        </p:spPr>
        <p:txBody>
          <a:bodyPr>
            <a:normAutofit/>
          </a:bodyPr>
          <a:lstStyle/>
          <a:p>
            <a:pPr marL="0" indent="0" algn="ctr">
              <a:buNone/>
            </a:pPr>
            <a:endParaRPr lang="en-US" sz="3200" b="1" dirty="0">
              <a:solidFill>
                <a:srgbClr val="002060"/>
              </a:solidFill>
              <a:latin typeface="Tw Cen MT" pitchFamily="34" charset="0"/>
            </a:endParaRPr>
          </a:p>
          <a:p>
            <a:pPr marL="0" indent="0" algn="ctr">
              <a:buNone/>
            </a:pPr>
            <a:endParaRPr lang="en-US" b="1" dirty="0">
              <a:solidFill>
                <a:srgbClr val="002060"/>
              </a:solidFill>
              <a:latin typeface="Tw Cen MT" pitchFamily="34" charset="0"/>
            </a:endParaRPr>
          </a:p>
          <a:p>
            <a:pPr marL="0" indent="0" algn="ctr">
              <a:buNone/>
            </a:pPr>
            <a:endParaRPr lang="en-US" sz="3200" b="1" dirty="0">
              <a:solidFill>
                <a:srgbClr val="002060"/>
              </a:solidFill>
              <a:latin typeface="Tw Cen MT" pitchFamily="34" charset="0"/>
            </a:endParaRPr>
          </a:p>
          <a:p>
            <a:pPr marL="0" indent="0" algn="ctr">
              <a:buNone/>
            </a:pPr>
            <a:r>
              <a:rPr lang="en-US" sz="4800" b="1" dirty="0">
                <a:solidFill>
                  <a:srgbClr val="002060"/>
                </a:solidFill>
                <a:latin typeface="Tw Cen MT" pitchFamily="34" charset="0"/>
              </a:rPr>
              <a:t>SCHEDULE III</a:t>
            </a:r>
          </a:p>
          <a:p>
            <a:pPr marL="0" indent="0" algn="ctr">
              <a:buNone/>
            </a:pPr>
            <a:endParaRPr lang="en-US" sz="2400" b="1" dirty="0">
              <a:solidFill>
                <a:srgbClr val="002060"/>
              </a:solidFill>
              <a:latin typeface="Tw Cen MT" pitchFamily="34" charset="0"/>
            </a:endParaRPr>
          </a:p>
          <a:p>
            <a:pPr marL="0" indent="0" algn="ctr">
              <a:buNone/>
            </a:pPr>
            <a:r>
              <a:rPr lang="en-US" sz="2400" b="1" dirty="0">
                <a:solidFill>
                  <a:srgbClr val="002060"/>
                </a:solidFill>
                <a:latin typeface="Tw Cen MT" pitchFamily="34" charset="0"/>
              </a:rPr>
              <a:t>(General Instructions for Preparation of BS and Statement of P&amp;L)</a:t>
            </a:r>
            <a:endParaRPr lang="en-IN" sz="2400" dirty="0"/>
          </a:p>
        </p:txBody>
      </p:sp>
      <p:pic>
        <p:nvPicPr>
          <p:cNvPr id="1026" name="Picture 2" descr="10 tips sobre cómo impulsar un negocio exitosamente | UPB">
            <a:extLst>
              <a:ext uri="{FF2B5EF4-FFF2-40B4-BE49-F238E27FC236}">
                <a16:creationId xmlns:a16="http://schemas.microsoft.com/office/drawing/2014/main" xmlns="" id="{2914638B-8E51-A245-A31A-E37E139D62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94" y="0"/>
            <a:ext cx="456530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6305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ject 3"/>
          <p:cNvSpPr/>
          <p:nvPr/>
        </p:nvSpPr>
        <p:spPr>
          <a:xfrm>
            <a:off x="0" y="6572272"/>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blipFill dpi="0" rotWithShape="1">
            <a:blip r:embed="rId2">
              <a:alphaModFix amt="92000"/>
            </a:blip>
            <a:srcRect/>
            <a:tile tx="0" ty="0" sx="100000" sy="100000" flip="none" algn="tl"/>
          </a:blipFill>
        </p:spPr>
        <p:txBody>
          <a:bodyPr wrap="square" lIns="0" tIns="0" rIns="0" bIns="0" rtlCol="0"/>
          <a:lstStyle/>
          <a:p>
            <a:endParaRPr dirty="0"/>
          </a:p>
        </p:txBody>
      </p:sp>
      <p:sp>
        <p:nvSpPr>
          <p:cNvPr id="2" name="Title 1"/>
          <p:cNvSpPr>
            <a:spLocks noGrp="1"/>
          </p:cNvSpPr>
          <p:nvPr>
            <p:ph type="title"/>
          </p:nvPr>
        </p:nvSpPr>
        <p:spPr>
          <a:xfrm>
            <a:off x="539552" y="228600"/>
            <a:ext cx="8100900" cy="1328192"/>
          </a:xfrm>
        </p:spPr>
        <p:txBody>
          <a:bodyPr>
            <a:noAutofit/>
          </a:bodyPr>
          <a:lstStyle/>
          <a:p>
            <a:r>
              <a:rPr lang="en-US" sz="2800" b="1" dirty="0">
                <a:solidFill>
                  <a:srgbClr val="002060"/>
                </a:solidFill>
                <a:latin typeface="Tw Cen MT" pitchFamily="34" charset="0"/>
              </a:rPr>
              <a:t>Schedule – III </a:t>
            </a:r>
            <a:br>
              <a:rPr lang="en-US" sz="2800" b="1" dirty="0">
                <a:solidFill>
                  <a:srgbClr val="002060"/>
                </a:solidFill>
                <a:latin typeface="Tw Cen MT" pitchFamily="34" charset="0"/>
              </a:rPr>
            </a:br>
            <a:r>
              <a:rPr lang="en-US" sz="2200" b="1" dirty="0">
                <a:solidFill>
                  <a:srgbClr val="002060"/>
                </a:solidFill>
                <a:latin typeface="Tw Cen MT" pitchFamily="34" charset="0"/>
              </a:rPr>
              <a:t>General Instructions for Preparation of BS and Statement of P&amp;L</a:t>
            </a:r>
          </a:p>
        </p:txBody>
      </p:sp>
      <p:sp>
        <p:nvSpPr>
          <p:cNvPr id="3" name="Content Placeholder 2"/>
          <p:cNvSpPr>
            <a:spLocks noGrp="1"/>
          </p:cNvSpPr>
          <p:nvPr>
            <p:ph idx="1"/>
          </p:nvPr>
        </p:nvSpPr>
        <p:spPr>
          <a:xfrm>
            <a:off x="539552" y="1556792"/>
            <a:ext cx="7848872" cy="4392488"/>
          </a:xfrm>
        </p:spPr>
        <p:txBody>
          <a:bodyPr>
            <a:noAutofit/>
          </a:bodyPr>
          <a:lstStyle/>
          <a:p>
            <a:pPr lvl="0" algn="just">
              <a:lnSpc>
                <a:spcPct val="150000"/>
              </a:lnSpc>
              <a:buClrTx/>
              <a:buFont typeface="Wingdings" pitchFamily="2" charset="2"/>
              <a:buChar char="Ø"/>
            </a:pPr>
            <a:r>
              <a:rPr lang="en-US" sz="2000" dirty="0">
                <a:latin typeface="Tw Cen MT" pitchFamily="34" charset="0"/>
              </a:rPr>
              <a:t>Division-Ist : For a company whose financial statements are required to comply with the Companies (Accounting Standard) Rules, 2006;</a:t>
            </a:r>
          </a:p>
          <a:p>
            <a:pPr algn="just">
              <a:lnSpc>
                <a:spcPct val="150000"/>
              </a:lnSpc>
              <a:buFont typeface="Wingdings" pitchFamily="2" charset="2"/>
              <a:buChar char="Ø"/>
            </a:pPr>
            <a:r>
              <a:rPr lang="en-US" sz="2000" dirty="0">
                <a:latin typeface="Tw Cen MT" pitchFamily="34" charset="0"/>
              </a:rPr>
              <a:t>Division-IInd : For a company whose financial statements are drawn up in compliance of the Companies (Ind- AS) Rules, 2015;</a:t>
            </a:r>
          </a:p>
          <a:p>
            <a:pPr algn="just">
              <a:lnSpc>
                <a:spcPct val="150000"/>
              </a:lnSpc>
              <a:buFont typeface="Wingdings" pitchFamily="2" charset="2"/>
              <a:buChar char="Ø"/>
            </a:pPr>
            <a:r>
              <a:rPr lang="en-US" sz="2000" dirty="0">
                <a:latin typeface="Tw Cen MT" pitchFamily="34" charset="0"/>
              </a:rPr>
              <a:t>Division-IIIrd : For a NBFC whose financial statements are drawn up in compliance of the Companies (Ind- AS) Rules, 2015;</a:t>
            </a:r>
          </a:p>
          <a:p>
            <a:pPr marL="0" indent="0" algn="just">
              <a:lnSpc>
                <a:spcPct val="150000"/>
              </a:lnSpc>
              <a:buClrTx/>
              <a:buNone/>
            </a:pPr>
            <a:endParaRPr lang="en-US" sz="2000" dirty="0"/>
          </a:p>
        </p:txBody>
      </p:sp>
      <p:sp>
        <p:nvSpPr>
          <p:cNvPr id="8" name="Footer Placeholder 22"/>
          <p:cNvSpPr txBox="1">
            <a:spLocks/>
          </p:cNvSpPr>
          <p:nvPr/>
        </p:nvSpPr>
        <p:spPr>
          <a:xfrm>
            <a:off x="0" y="6572272"/>
            <a:ext cx="3491880" cy="285728"/>
          </a:xfrm>
          <a:prstGeom prst="rect">
            <a:avLst/>
          </a:prstGeom>
        </p:spPr>
        <p:txBody>
          <a:bodyPr vert="horz" lIns="91440" tIns="45720" rIns="91440" bIns="45720" rtlCol="0" anchor="ctr"/>
          <a:lstStyle/>
          <a:p>
            <a:r>
              <a:rPr lang="en-US" sz="1000" b="1" dirty="0">
                <a:solidFill>
                  <a:srgbClr val="002060"/>
                </a:solidFill>
                <a:latin typeface="Tw Cen MT" pitchFamily="34" charset="0"/>
              </a:rPr>
              <a:t>Prepared and presented by - Vikram Saraf,  FCA, FCS, LLB</a:t>
            </a:r>
          </a:p>
        </p:txBody>
      </p:sp>
    </p:spTree>
    <p:extLst>
      <p:ext uri="{BB962C8B-B14F-4D97-AF65-F5344CB8AC3E}">
        <p14:creationId xmlns:p14="http://schemas.microsoft.com/office/powerpoint/2010/main" val="23910840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ject 3"/>
          <p:cNvSpPr/>
          <p:nvPr/>
        </p:nvSpPr>
        <p:spPr>
          <a:xfrm>
            <a:off x="0" y="6572272"/>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blipFill dpi="0" rotWithShape="1">
            <a:blip r:embed="rId2">
              <a:alphaModFix amt="92000"/>
            </a:blip>
            <a:srcRect/>
            <a:tile tx="0" ty="0" sx="100000" sy="100000" flip="none" algn="tl"/>
          </a:blipFill>
        </p:spPr>
        <p:txBody>
          <a:bodyPr wrap="square" lIns="0" tIns="0" rIns="0" bIns="0" rtlCol="0"/>
          <a:lstStyle/>
          <a:p>
            <a:endParaRPr dirty="0"/>
          </a:p>
        </p:txBody>
      </p:sp>
      <p:sp>
        <p:nvSpPr>
          <p:cNvPr id="2" name="Title 1"/>
          <p:cNvSpPr>
            <a:spLocks noGrp="1"/>
          </p:cNvSpPr>
          <p:nvPr>
            <p:ph type="title"/>
          </p:nvPr>
        </p:nvSpPr>
        <p:spPr>
          <a:xfrm>
            <a:off x="152400" y="228600"/>
            <a:ext cx="8524056" cy="1328192"/>
          </a:xfrm>
        </p:spPr>
        <p:txBody>
          <a:bodyPr>
            <a:noAutofit/>
          </a:bodyPr>
          <a:lstStyle/>
          <a:p>
            <a:pPr algn="ctr"/>
            <a:r>
              <a:rPr lang="en-US" sz="2400" b="1" dirty="0">
                <a:solidFill>
                  <a:srgbClr val="002060"/>
                </a:solidFill>
                <a:latin typeface="Tw Cen MT" pitchFamily="34" charset="0"/>
              </a:rPr>
              <a:t>General Instructions for Preparation of BS and Statement of P&amp;L</a:t>
            </a:r>
          </a:p>
        </p:txBody>
      </p:sp>
      <p:sp>
        <p:nvSpPr>
          <p:cNvPr id="3" name="Content Placeholder 2"/>
          <p:cNvSpPr>
            <a:spLocks noGrp="1"/>
          </p:cNvSpPr>
          <p:nvPr>
            <p:ph idx="1"/>
          </p:nvPr>
        </p:nvSpPr>
        <p:spPr>
          <a:xfrm>
            <a:off x="467544" y="1412776"/>
            <a:ext cx="8064896" cy="3600400"/>
          </a:xfrm>
        </p:spPr>
        <p:txBody>
          <a:bodyPr>
            <a:noAutofit/>
          </a:bodyPr>
          <a:lstStyle/>
          <a:p>
            <a:pPr lvl="0" algn="just">
              <a:lnSpc>
                <a:spcPct val="150000"/>
              </a:lnSpc>
              <a:buClrTx/>
              <a:buFont typeface="Wingdings" pitchFamily="2" charset="2"/>
              <a:buChar char="Ø"/>
            </a:pPr>
            <a:r>
              <a:rPr lang="en-US" sz="2000" dirty="0">
                <a:latin typeface="Tw Cen MT" pitchFamily="34" charset="0"/>
              </a:rPr>
              <a:t>In case where the requirements of the Act including AS’s as applicable to the companies require any change, the same shall be made and the requirement of this Schedule shall stand modified accordingly ;</a:t>
            </a:r>
          </a:p>
          <a:p>
            <a:pPr algn="just">
              <a:lnSpc>
                <a:spcPct val="150000"/>
              </a:lnSpc>
              <a:buFont typeface="Wingdings" pitchFamily="2" charset="2"/>
              <a:buChar char="Ø"/>
            </a:pPr>
            <a:r>
              <a:rPr lang="en-US" sz="2000" dirty="0">
                <a:latin typeface="Tw Cen MT" pitchFamily="34" charset="0"/>
              </a:rPr>
              <a:t>The disclosure requirements specified in this Schedule are in addition to and not in substitution of the disclosure requirements of the respective AS. Similarly , all other disclosures as required by the Act shall be made in the notes to accounts in addition to the requirements set out in this Schedule;</a:t>
            </a:r>
          </a:p>
          <a:p>
            <a:pPr marL="0" indent="0" algn="just">
              <a:lnSpc>
                <a:spcPct val="150000"/>
              </a:lnSpc>
              <a:buClrTx/>
              <a:buNone/>
            </a:pPr>
            <a:endParaRPr lang="en-US" sz="2000" dirty="0"/>
          </a:p>
        </p:txBody>
      </p:sp>
      <p:sp>
        <p:nvSpPr>
          <p:cNvPr id="8" name="Footer Placeholder 22"/>
          <p:cNvSpPr txBox="1">
            <a:spLocks/>
          </p:cNvSpPr>
          <p:nvPr/>
        </p:nvSpPr>
        <p:spPr>
          <a:xfrm>
            <a:off x="0" y="6572272"/>
            <a:ext cx="3635896" cy="285728"/>
          </a:xfrm>
          <a:prstGeom prst="rect">
            <a:avLst/>
          </a:prstGeom>
        </p:spPr>
        <p:txBody>
          <a:bodyPr vert="horz" lIns="91440" tIns="45720" rIns="91440" bIns="45720" rtlCol="0" anchor="ctr"/>
          <a:lstStyle/>
          <a:p>
            <a:r>
              <a:rPr lang="en-US" sz="1000" b="1" dirty="0">
                <a:solidFill>
                  <a:srgbClr val="002060"/>
                </a:solidFill>
                <a:latin typeface="Tw Cen MT" pitchFamily="34" charset="0"/>
              </a:rPr>
              <a:t>Prepared and presented by - Vikram Saraf,  FCA, FCS, LLB</a:t>
            </a:r>
          </a:p>
        </p:txBody>
      </p:sp>
    </p:spTree>
    <p:extLst>
      <p:ext uri="{BB962C8B-B14F-4D97-AF65-F5344CB8AC3E}">
        <p14:creationId xmlns:p14="http://schemas.microsoft.com/office/powerpoint/2010/main" val="21965674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ject 3"/>
          <p:cNvSpPr/>
          <p:nvPr/>
        </p:nvSpPr>
        <p:spPr>
          <a:xfrm>
            <a:off x="0" y="6572272"/>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blipFill dpi="0" rotWithShape="1">
            <a:blip r:embed="rId2">
              <a:alphaModFix amt="92000"/>
            </a:blip>
            <a:srcRect/>
            <a:tile tx="0" ty="0" sx="100000" sy="100000" flip="none" algn="tl"/>
          </a:blipFill>
        </p:spPr>
        <p:txBody>
          <a:bodyPr wrap="square" lIns="0" tIns="0" rIns="0" bIns="0" rtlCol="0"/>
          <a:lstStyle/>
          <a:p>
            <a:endParaRPr dirty="0"/>
          </a:p>
        </p:txBody>
      </p:sp>
      <p:sp>
        <p:nvSpPr>
          <p:cNvPr id="2" name="Title 1"/>
          <p:cNvSpPr>
            <a:spLocks noGrp="1"/>
          </p:cNvSpPr>
          <p:nvPr>
            <p:ph type="title"/>
          </p:nvPr>
        </p:nvSpPr>
        <p:spPr>
          <a:xfrm>
            <a:off x="152400" y="228600"/>
            <a:ext cx="8524056" cy="1328192"/>
          </a:xfrm>
        </p:spPr>
        <p:txBody>
          <a:bodyPr>
            <a:noAutofit/>
          </a:bodyPr>
          <a:lstStyle/>
          <a:p>
            <a:pPr algn="ctr"/>
            <a:r>
              <a:rPr lang="en-US" sz="2400" b="1" dirty="0">
                <a:solidFill>
                  <a:srgbClr val="002060"/>
                </a:solidFill>
                <a:latin typeface="Tw Cen MT" pitchFamily="34" charset="0"/>
              </a:rPr>
              <a:t>General Instructions for Preparation of BS and Statement of P&amp;L</a:t>
            </a:r>
          </a:p>
        </p:txBody>
      </p:sp>
      <p:sp>
        <p:nvSpPr>
          <p:cNvPr id="3" name="Content Placeholder 2"/>
          <p:cNvSpPr>
            <a:spLocks noGrp="1"/>
          </p:cNvSpPr>
          <p:nvPr>
            <p:ph idx="1"/>
          </p:nvPr>
        </p:nvSpPr>
        <p:spPr>
          <a:xfrm>
            <a:off x="827584" y="1556792"/>
            <a:ext cx="7848872" cy="4392488"/>
          </a:xfrm>
        </p:spPr>
        <p:txBody>
          <a:bodyPr>
            <a:noAutofit/>
          </a:bodyPr>
          <a:lstStyle/>
          <a:p>
            <a:pPr marL="0" lvl="0" indent="0" algn="just">
              <a:lnSpc>
                <a:spcPct val="150000"/>
              </a:lnSpc>
              <a:buClrTx/>
              <a:buNone/>
            </a:pPr>
            <a:r>
              <a:rPr lang="en-US" sz="1800" b="1" u="sng" dirty="0">
                <a:latin typeface="Tw Cen MT" pitchFamily="34" charset="0"/>
              </a:rPr>
              <a:t>An asset shall be classified as current when it satisfies any of the following criteria:</a:t>
            </a:r>
          </a:p>
          <a:p>
            <a:pPr marL="0" lvl="0" indent="0" algn="just">
              <a:lnSpc>
                <a:spcPct val="150000"/>
              </a:lnSpc>
              <a:buClrTx/>
              <a:buNone/>
            </a:pPr>
            <a:r>
              <a:rPr lang="en-US" sz="1800" dirty="0">
                <a:latin typeface="Tw Cen MT" pitchFamily="34" charset="0"/>
              </a:rPr>
              <a:t>(a) it is expected to be realized in, or is intended for sale or consumption in, the company’s normal operating cycle;</a:t>
            </a:r>
          </a:p>
          <a:p>
            <a:pPr marL="0" lvl="0" indent="0" algn="just">
              <a:lnSpc>
                <a:spcPct val="150000"/>
              </a:lnSpc>
              <a:buClrTx/>
              <a:buNone/>
            </a:pPr>
            <a:r>
              <a:rPr lang="en-US" sz="1800" dirty="0">
                <a:latin typeface="Tw Cen MT" pitchFamily="34" charset="0"/>
              </a:rPr>
              <a:t>(b) it is held primarily for the purpose of being traded;</a:t>
            </a:r>
          </a:p>
          <a:p>
            <a:pPr marL="0" lvl="0" indent="0" algn="just">
              <a:lnSpc>
                <a:spcPct val="150000"/>
              </a:lnSpc>
              <a:buClrTx/>
              <a:buNone/>
            </a:pPr>
            <a:r>
              <a:rPr lang="en-US" sz="1800" dirty="0">
                <a:latin typeface="Tw Cen MT" pitchFamily="34" charset="0"/>
              </a:rPr>
              <a:t>(c) it is expected to be realized within twelve months after the reporting date; or</a:t>
            </a:r>
          </a:p>
          <a:p>
            <a:pPr marL="0" lvl="0" indent="0" algn="just">
              <a:lnSpc>
                <a:spcPct val="150000"/>
              </a:lnSpc>
              <a:buClrTx/>
              <a:buNone/>
            </a:pPr>
            <a:r>
              <a:rPr lang="en-US" sz="1800" dirty="0">
                <a:latin typeface="Tw Cen MT" pitchFamily="34" charset="0"/>
              </a:rPr>
              <a:t>(d) it is cash or cash equivalent unless it is restricted from being exchanged or used to settle a liability for at least twelve months after the reporting date.</a:t>
            </a:r>
          </a:p>
          <a:p>
            <a:pPr marL="0" lvl="0" indent="0" algn="just">
              <a:lnSpc>
                <a:spcPct val="150000"/>
              </a:lnSpc>
              <a:buClrTx/>
              <a:buNone/>
            </a:pPr>
            <a:r>
              <a:rPr lang="en-US" sz="1800" b="1" u="sng" dirty="0">
                <a:latin typeface="Tw Cen MT" pitchFamily="34" charset="0"/>
              </a:rPr>
              <a:t>All other assets shall be classified as non-current.</a:t>
            </a:r>
            <a:endParaRPr lang="en-US" sz="1800" b="1" u="sng" dirty="0"/>
          </a:p>
        </p:txBody>
      </p:sp>
      <p:sp>
        <p:nvSpPr>
          <p:cNvPr id="8" name="Footer Placeholder 22"/>
          <p:cNvSpPr txBox="1">
            <a:spLocks/>
          </p:cNvSpPr>
          <p:nvPr/>
        </p:nvSpPr>
        <p:spPr>
          <a:xfrm>
            <a:off x="0" y="6572272"/>
            <a:ext cx="4139952" cy="285728"/>
          </a:xfrm>
          <a:prstGeom prst="rect">
            <a:avLst/>
          </a:prstGeom>
        </p:spPr>
        <p:txBody>
          <a:bodyPr vert="horz" lIns="91440" tIns="45720" rIns="91440" bIns="45720" rtlCol="0" anchor="ctr"/>
          <a:lstStyle/>
          <a:p>
            <a:r>
              <a:rPr lang="en-US" sz="1000" b="1" dirty="0">
                <a:solidFill>
                  <a:srgbClr val="002060"/>
                </a:solidFill>
                <a:latin typeface="Tw Cen MT" pitchFamily="34" charset="0"/>
              </a:rPr>
              <a:t>Prepared and presented by - Vikram Saraf,  FCA, FCS, LLB</a:t>
            </a:r>
          </a:p>
        </p:txBody>
      </p:sp>
    </p:spTree>
    <p:extLst>
      <p:ext uri="{BB962C8B-B14F-4D97-AF65-F5344CB8AC3E}">
        <p14:creationId xmlns:p14="http://schemas.microsoft.com/office/powerpoint/2010/main" val="18482196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ject 3"/>
          <p:cNvSpPr/>
          <p:nvPr/>
        </p:nvSpPr>
        <p:spPr>
          <a:xfrm>
            <a:off x="0" y="6572272"/>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blipFill dpi="0" rotWithShape="1">
            <a:blip r:embed="rId2">
              <a:alphaModFix amt="92000"/>
            </a:blip>
            <a:srcRect/>
            <a:tile tx="0" ty="0" sx="100000" sy="100000" flip="none" algn="tl"/>
          </a:blipFill>
        </p:spPr>
        <p:txBody>
          <a:bodyPr wrap="square" lIns="0" tIns="0" rIns="0" bIns="0" rtlCol="0"/>
          <a:lstStyle/>
          <a:p>
            <a:endParaRPr dirty="0"/>
          </a:p>
        </p:txBody>
      </p:sp>
      <p:sp>
        <p:nvSpPr>
          <p:cNvPr id="2" name="Title 1"/>
          <p:cNvSpPr>
            <a:spLocks noGrp="1"/>
          </p:cNvSpPr>
          <p:nvPr>
            <p:ph type="title"/>
          </p:nvPr>
        </p:nvSpPr>
        <p:spPr>
          <a:xfrm>
            <a:off x="152400" y="228600"/>
            <a:ext cx="8524056" cy="1328192"/>
          </a:xfrm>
        </p:spPr>
        <p:txBody>
          <a:bodyPr>
            <a:noAutofit/>
          </a:bodyPr>
          <a:lstStyle/>
          <a:p>
            <a:pPr algn="ctr"/>
            <a:r>
              <a:rPr lang="en-US" sz="2400" b="1" dirty="0">
                <a:solidFill>
                  <a:srgbClr val="002060"/>
                </a:solidFill>
                <a:latin typeface="Tw Cen MT" pitchFamily="34" charset="0"/>
              </a:rPr>
              <a:t>General Instructions for Preparation of BS and Statement of P&amp;L</a:t>
            </a:r>
          </a:p>
        </p:txBody>
      </p:sp>
      <p:sp>
        <p:nvSpPr>
          <p:cNvPr id="3" name="Content Placeholder 2"/>
          <p:cNvSpPr>
            <a:spLocks noGrp="1"/>
          </p:cNvSpPr>
          <p:nvPr>
            <p:ph idx="1"/>
          </p:nvPr>
        </p:nvSpPr>
        <p:spPr>
          <a:xfrm>
            <a:off x="755576" y="1556792"/>
            <a:ext cx="7776864" cy="4392488"/>
          </a:xfrm>
        </p:spPr>
        <p:txBody>
          <a:bodyPr>
            <a:noAutofit/>
          </a:bodyPr>
          <a:lstStyle/>
          <a:p>
            <a:pPr marL="0" lvl="0" indent="0" algn="just">
              <a:lnSpc>
                <a:spcPct val="150000"/>
              </a:lnSpc>
              <a:buClrTx/>
              <a:buNone/>
            </a:pPr>
            <a:r>
              <a:rPr lang="en-US" sz="1800" b="1" u="sng" dirty="0">
                <a:latin typeface="Tw Cen MT" pitchFamily="34" charset="0"/>
              </a:rPr>
              <a:t>A liability shall be classified as current when it satisfies any of the following criteria</a:t>
            </a:r>
            <a:r>
              <a:rPr lang="en-US" sz="1800" dirty="0">
                <a:latin typeface="Tw Cen MT" pitchFamily="34" charset="0"/>
              </a:rPr>
              <a:t>:</a:t>
            </a:r>
          </a:p>
          <a:p>
            <a:pPr marL="0" lvl="0" indent="0" algn="just">
              <a:lnSpc>
                <a:spcPct val="150000"/>
              </a:lnSpc>
              <a:buClrTx/>
              <a:buNone/>
            </a:pPr>
            <a:r>
              <a:rPr lang="en-US" sz="1800" dirty="0">
                <a:latin typeface="Tw Cen MT" pitchFamily="34" charset="0"/>
              </a:rPr>
              <a:t>(a) it is expected to be settled in the company’s normal operating cycle;</a:t>
            </a:r>
          </a:p>
          <a:p>
            <a:pPr marL="0" lvl="0" indent="0" algn="just">
              <a:lnSpc>
                <a:spcPct val="150000"/>
              </a:lnSpc>
              <a:buClrTx/>
              <a:buNone/>
            </a:pPr>
            <a:r>
              <a:rPr lang="en-US" sz="1800" dirty="0">
                <a:latin typeface="Tw Cen MT" pitchFamily="34" charset="0"/>
              </a:rPr>
              <a:t>(b) it is held primarily for the purpose of being traded;</a:t>
            </a:r>
          </a:p>
          <a:p>
            <a:pPr marL="0" lvl="0" indent="0" algn="just">
              <a:lnSpc>
                <a:spcPct val="150000"/>
              </a:lnSpc>
              <a:buClrTx/>
              <a:buNone/>
            </a:pPr>
            <a:r>
              <a:rPr lang="en-US" sz="1800" dirty="0">
                <a:latin typeface="Tw Cen MT" pitchFamily="34" charset="0"/>
              </a:rPr>
              <a:t>(c) it is due to be settled within twelve months after the reporting date; or</a:t>
            </a:r>
          </a:p>
          <a:p>
            <a:pPr marL="0" lvl="0" indent="0" algn="just">
              <a:lnSpc>
                <a:spcPct val="150000"/>
              </a:lnSpc>
              <a:buClrTx/>
              <a:buNone/>
            </a:pPr>
            <a:r>
              <a:rPr lang="en-US" sz="1800" dirty="0">
                <a:latin typeface="Tw Cen MT" pitchFamily="34" charset="0"/>
              </a:rPr>
              <a:t>(d) the company does not have an unconditional right to defer settlement of the liability for at least twelve months after the reporting date. Terms of a liability that could, at the option of the counterparty, result in its settlement by the issue of equity instruments do not affect its classification.</a:t>
            </a:r>
          </a:p>
          <a:p>
            <a:pPr marL="0" lvl="0" indent="0" algn="just">
              <a:lnSpc>
                <a:spcPct val="150000"/>
              </a:lnSpc>
              <a:buClrTx/>
              <a:buNone/>
            </a:pPr>
            <a:r>
              <a:rPr lang="en-US" sz="1800" b="1" u="sng" dirty="0">
                <a:latin typeface="Tw Cen MT" pitchFamily="34" charset="0"/>
              </a:rPr>
              <a:t>All other liabilities shall be classified as non-current.</a:t>
            </a:r>
            <a:endParaRPr lang="en-US" sz="1800" b="1" u="sng" dirty="0"/>
          </a:p>
        </p:txBody>
      </p:sp>
      <p:sp>
        <p:nvSpPr>
          <p:cNvPr id="8" name="Footer Placeholder 22"/>
          <p:cNvSpPr txBox="1">
            <a:spLocks/>
          </p:cNvSpPr>
          <p:nvPr/>
        </p:nvSpPr>
        <p:spPr>
          <a:xfrm>
            <a:off x="0" y="6572272"/>
            <a:ext cx="3707904" cy="285728"/>
          </a:xfrm>
          <a:prstGeom prst="rect">
            <a:avLst/>
          </a:prstGeom>
        </p:spPr>
        <p:txBody>
          <a:bodyPr vert="horz" lIns="91440" tIns="45720" rIns="91440" bIns="45720" rtlCol="0" anchor="ctr"/>
          <a:lstStyle/>
          <a:p>
            <a:r>
              <a:rPr lang="en-US" sz="1000" b="1" dirty="0">
                <a:solidFill>
                  <a:srgbClr val="002060"/>
                </a:solidFill>
                <a:latin typeface="Tw Cen MT" pitchFamily="34" charset="0"/>
              </a:rPr>
              <a:t>Prepared and presented by - Vikram Saraf,  FCA, FCS, LLB</a:t>
            </a:r>
          </a:p>
        </p:txBody>
      </p:sp>
    </p:spTree>
    <p:extLst>
      <p:ext uri="{BB962C8B-B14F-4D97-AF65-F5344CB8AC3E}">
        <p14:creationId xmlns:p14="http://schemas.microsoft.com/office/powerpoint/2010/main" val="5730041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ject 3"/>
          <p:cNvSpPr/>
          <p:nvPr/>
        </p:nvSpPr>
        <p:spPr>
          <a:xfrm>
            <a:off x="0" y="6572272"/>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blipFill dpi="0" rotWithShape="1">
            <a:blip r:embed="rId2">
              <a:alphaModFix amt="92000"/>
            </a:blip>
            <a:srcRect/>
            <a:tile tx="0" ty="0" sx="100000" sy="100000" flip="none" algn="tl"/>
          </a:blipFill>
        </p:spPr>
        <p:txBody>
          <a:bodyPr wrap="square" lIns="0" tIns="0" rIns="0" bIns="0" rtlCol="0"/>
          <a:lstStyle/>
          <a:p>
            <a:endParaRPr dirty="0"/>
          </a:p>
        </p:txBody>
      </p:sp>
      <p:sp>
        <p:nvSpPr>
          <p:cNvPr id="2" name="Title 1"/>
          <p:cNvSpPr>
            <a:spLocks noGrp="1"/>
          </p:cNvSpPr>
          <p:nvPr>
            <p:ph type="title"/>
          </p:nvPr>
        </p:nvSpPr>
        <p:spPr>
          <a:xfrm>
            <a:off x="152400" y="228600"/>
            <a:ext cx="8524056" cy="1328192"/>
          </a:xfrm>
        </p:spPr>
        <p:txBody>
          <a:bodyPr>
            <a:noAutofit/>
          </a:bodyPr>
          <a:lstStyle/>
          <a:p>
            <a:pPr algn="ctr"/>
            <a:r>
              <a:rPr lang="en-US" sz="2400" b="1" dirty="0">
                <a:solidFill>
                  <a:srgbClr val="002060"/>
                </a:solidFill>
                <a:latin typeface="Tw Cen MT" pitchFamily="34" charset="0"/>
              </a:rPr>
              <a:t>General Instructions for Preparation of BS and Statement of P&amp;L</a:t>
            </a:r>
          </a:p>
        </p:txBody>
      </p:sp>
      <p:sp>
        <p:nvSpPr>
          <p:cNvPr id="3" name="Content Placeholder 2"/>
          <p:cNvSpPr>
            <a:spLocks noGrp="1"/>
          </p:cNvSpPr>
          <p:nvPr>
            <p:ph idx="1"/>
          </p:nvPr>
        </p:nvSpPr>
        <p:spPr>
          <a:xfrm>
            <a:off x="683568" y="1556792"/>
            <a:ext cx="7776864" cy="4392488"/>
          </a:xfrm>
        </p:spPr>
        <p:txBody>
          <a:bodyPr>
            <a:noAutofit/>
          </a:bodyPr>
          <a:lstStyle/>
          <a:p>
            <a:pPr lvl="0" algn="just">
              <a:lnSpc>
                <a:spcPct val="150000"/>
              </a:lnSpc>
              <a:buClrTx/>
              <a:buFont typeface="Wingdings" panose="05000000000000000000" pitchFamily="2" charset="2"/>
              <a:buChar char="Ø"/>
            </a:pPr>
            <a:r>
              <a:rPr lang="en-US" sz="1800" b="1" u="sng" dirty="0">
                <a:latin typeface="Tw Cen MT" pitchFamily="34" charset="0"/>
              </a:rPr>
              <a:t>An operating cycle </a:t>
            </a:r>
            <a:r>
              <a:rPr lang="en-US" sz="1800" dirty="0">
                <a:latin typeface="Tw Cen MT" pitchFamily="34" charset="0"/>
              </a:rPr>
              <a:t>is the time between the acquisition of assets for processing and their realisation in cash or cash equivalents. </a:t>
            </a:r>
          </a:p>
          <a:p>
            <a:pPr marL="0" lvl="0" indent="0" algn="just" defTabSz="347663">
              <a:lnSpc>
                <a:spcPct val="150000"/>
              </a:lnSpc>
              <a:buClrTx/>
              <a:buNone/>
            </a:pPr>
            <a:r>
              <a:rPr lang="en-US" sz="1800" dirty="0">
                <a:latin typeface="Tw Cen MT" pitchFamily="34" charset="0"/>
              </a:rPr>
              <a:t>	Where the normal operating cycle cannot be identified, it is assumed to have a 	duration of twelve months</a:t>
            </a:r>
          </a:p>
          <a:p>
            <a:pPr lvl="0" algn="just" defTabSz="347663">
              <a:lnSpc>
                <a:spcPct val="150000"/>
              </a:lnSpc>
              <a:buClrTx/>
              <a:buFont typeface="Wingdings" panose="05000000000000000000" pitchFamily="2" charset="2"/>
              <a:buChar char="Ø"/>
            </a:pPr>
            <a:r>
              <a:rPr lang="en-US" sz="1800" dirty="0">
                <a:latin typeface="Tw Cen MT" pitchFamily="34" charset="0"/>
              </a:rPr>
              <a:t>A receivable shall be classified as a </a:t>
            </a:r>
            <a:r>
              <a:rPr lang="en-US" sz="1800" b="1" dirty="0">
                <a:latin typeface="Tw Cen MT" pitchFamily="34" charset="0"/>
              </a:rPr>
              <a:t>“trade receivable” </a:t>
            </a:r>
            <a:r>
              <a:rPr lang="en-US" sz="1800" dirty="0">
                <a:latin typeface="Tw Cen MT" pitchFamily="34" charset="0"/>
              </a:rPr>
              <a:t>if it is in respect of the amount due on account of goods sold or services rendered in the normal course of business.</a:t>
            </a:r>
          </a:p>
          <a:p>
            <a:pPr lvl="0" algn="just" defTabSz="347663">
              <a:lnSpc>
                <a:spcPct val="150000"/>
              </a:lnSpc>
              <a:buClrTx/>
              <a:buFont typeface="Wingdings" panose="05000000000000000000" pitchFamily="2" charset="2"/>
              <a:buChar char="Ø"/>
            </a:pPr>
            <a:r>
              <a:rPr lang="en-US" sz="1800" dirty="0">
                <a:latin typeface="Tw Cen MT" pitchFamily="34" charset="0"/>
              </a:rPr>
              <a:t>A payable shall be classified as a </a:t>
            </a:r>
            <a:r>
              <a:rPr lang="en-US" sz="1800" b="1" dirty="0">
                <a:latin typeface="Tw Cen MT" pitchFamily="34" charset="0"/>
              </a:rPr>
              <a:t>“trade payable” </a:t>
            </a:r>
            <a:r>
              <a:rPr lang="en-US" sz="1800" dirty="0">
                <a:latin typeface="Tw Cen MT" pitchFamily="34" charset="0"/>
              </a:rPr>
              <a:t>if it is in respect of the amount due on account of goods purchased or services received in the normal course of business.</a:t>
            </a:r>
            <a:endParaRPr lang="en-US" sz="1800" dirty="0"/>
          </a:p>
        </p:txBody>
      </p:sp>
      <p:sp>
        <p:nvSpPr>
          <p:cNvPr id="8" name="Footer Placeholder 22"/>
          <p:cNvSpPr txBox="1">
            <a:spLocks/>
          </p:cNvSpPr>
          <p:nvPr/>
        </p:nvSpPr>
        <p:spPr>
          <a:xfrm>
            <a:off x="0" y="6572272"/>
            <a:ext cx="4283968" cy="285728"/>
          </a:xfrm>
          <a:prstGeom prst="rect">
            <a:avLst/>
          </a:prstGeom>
        </p:spPr>
        <p:txBody>
          <a:bodyPr vert="horz" lIns="91440" tIns="45720" rIns="91440" bIns="45720" rtlCol="0" anchor="ctr"/>
          <a:lstStyle/>
          <a:p>
            <a:r>
              <a:rPr lang="en-US" sz="1000" b="1" dirty="0">
                <a:solidFill>
                  <a:srgbClr val="002060"/>
                </a:solidFill>
                <a:latin typeface="Tw Cen MT" pitchFamily="34" charset="0"/>
              </a:rPr>
              <a:t>Prepared and presented by - Vikram Saraf,  FCA, FCS, LLB</a:t>
            </a:r>
          </a:p>
        </p:txBody>
      </p:sp>
    </p:spTree>
    <p:extLst>
      <p:ext uri="{BB962C8B-B14F-4D97-AF65-F5344CB8AC3E}">
        <p14:creationId xmlns:p14="http://schemas.microsoft.com/office/powerpoint/2010/main" val="19520616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ject 3"/>
          <p:cNvSpPr/>
          <p:nvPr/>
        </p:nvSpPr>
        <p:spPr>
          <a:xfrm>
            <a:off x="0" y="6572272"/>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blipFill dpi="0" rotWithShape="1">
            <a:blip r:embed="rId2">
              <a:alphaModFix amt="92000"/>
            </a:blip>
            <a:srcRect/>
            <a:tile tx="0" ty="0" sx="100000" sy="100000" flip="none" algn="tl"/>
          </a:blipFill>
        </p:spPr>
        <p:txBody>
          <a:bodyPr wrap="square" lIns="0" tIns="0" rIns="0" bIns="0" rtlCol="0"/>
          <a:lstStyle/>
          <a:p>
            <a:endParaRPr dirty="0"/>
          </a:p>
        </p:txBody>
      </p:sp>
      <p:sp>
        <p:nvSpPr>
          <p:cNvPr id="2" name="Title 1"/>
          <p:cNvSpPr>
            <a:spLocks noGrp="1"/>
          </p:cNvSpPr>
          <p:nvPr>
            <p:ph type="title"/>
          </p:nvPr>
        </p:nvSpPr>
        <p:spPr>
          <a:xfrm>
            <a:off x="152400" y="228600"/>
            <a:ext cx="8524056" cy="1328192"/>
          </a:xfrm>
        </p:spPr>
        <p:txBody>
          <a:bodyPr>
            <a:noAutofit/>
          </a:bodyPr>
          <a:lstStyle/>
          <a:p>
            <a:pPr algn="ctr"/>
            <a:r>
              <a:rPr lang="en-US" sz="2400" b="1" dirty="0">
                <a:solidFill>
                  <a:srgbClr val="002060"/>
                </a:solidFill>
                <a:latin typeface="Tw Cen MT" pitchFamily="34" charset="0"/>
              </a:rPr>
              <a:t>General Instructions for Preparation of BS and Statement of P&amp;L</a:t>
            </a:r>
          </a:p>
        </p:txBody>
      </p:sp>
      <p:sp>
        <p:nvSpPr>
          <p:cNvPr id="3" name="Content Placeholder 2"/>
          <p:cNvSpPr>
            <a:spLocks noGrp="1"/>
          </p:cNvSpPr>
          <p:nvPr>
            <p:ph idx="1"/>
          </p:nvPr>
        </p:nvSpPr>
        <p:spPr>
          <a:xfrm>
            <a:off x="228600" y="1556792"/>
            <a:ext cx="8519864" cy="4176464"/>
          </a:xfrm>
        </p:spPr>
        <p:txBody>
          <a:bodyPr>
            <a:noAutofit/>
          </a:bodyPr>
          <a:lstStyle/>
          <a:p>
            <a:pPr lvl="0" algn="just">
              <a:lnSpc>
                <a:spcPct val="150000"/>
              </a:lnSpc>
              <a:buClrTx/>
              <a:buFont typeface="Wingdings" pitchFamily="2" charset="2"/>
              <a:buChar char="Ø"/>
            </a:pPr>
            <a:r>
              <a:rPr lang="en-US" sz="2200" b="1" u="sng" dirty="0">
                <a:latin typeface="Tw Cen MT" pitchFamily="34" charset="0"/>
              </a:rPr>
              <a:t>Rounding off the figures:</a:t>
            </a:r>
          </a:p>
          <a:p>
            <a:pPr marL="0" indent="0" algn="just">
              <a:lnSpc>
                <a:spcPct val="150000"/>
              </a:lnSpc>
              <a:buNone/>
            </a:pPr>
            <a:r>
              <a:rPr lang="en-US" sz="2000" dirty="0">
                <a:latin typeface="Tw Cen MT" pitchFamily="34" charset="0"/>
              </a:rPr>
              <a:t>     - Rounding off is to be done on the basis of Total Income;</a:t>
            </a:r>
          </a:p>
          <a:p>
            <a:pPr marL="0" indent="0" algn="just">
              <a:lnSpc>
                <a:spcPct val="150000"/>
              </a:lnSpc>
              <a:buNone/>
            </a:pPr>
            <a:endParaRPr lang="en-US" sz="2000" dirty="0">
              <a:latin typeface="Tw Cen MT" pitchFamily="34" charset="0"/>
            </a:endParaRPr>
          </a:p>
          <a:p>
            <a:pPr marL="0" indent="0" algn="just">
              <a:lnSpc>
                <a:spcPct val="150000"/>
              </a:lnSpc>
              <a:buNone/>
            </a:pPr>
            <a:r>
              <a:rPr lang="en-US" sz="2000" dirty="0">
                <a:latin typeface="Tw Cen MT" pitchFamily="34" charset="0"/>
              </a:rPr>
              <a:t>	</a:t>
            </a:r>
          </a:p>
          <a:p>
            <a:pPr marL="0" indent="0" algn="just">
              <a:lnSpc>
                <a:spcPct val="150000"/>
              </a:lnSpc>
              <a:buClrTx/>
              <a:buNone/>
            </a:pPr>
            <a:endParaRPr lang="en-US" sz="2000" dirty="0"/>
          </a:p>
          <a:p>
            <a:pPr marL="0" indent="0" algn="just">
              <a:lnSpc>
                <a:spcPct val="150000"/>
              </a:lnSpc>
              <a:buClrTx/>
              <a:buNone/>
            </a:pPr>
            <a:endParaRPr lang="en-US" sz="2000" dirty="0"/>
          </a:p>
          <a:p>
            <a:pPr marL="0" indent="0" algn="just">
              <a:lnSpc>
                <a:spcPct val="150000"/>
              </a:lnSpc>
              <a:buClrTx/>
              <a:buNone/>
            </a:pPr>
            <a:endParaRPr lang="en-US" sz="2000" dirty="0"/>
          </a:p>
          <a:p>
            <a:pPr marL="0" indent="0" algn="just">
              <a:lnSpc>
                <a:spcPct val="150000"/>
              </a:lnSpc>
              <a:buNone/>
            </a:pPr>
            <a:r>
              <a:rPr lang="en-US" sz="2000" dirty="0">
                <a:latin typeface="Tw Cen MT" pitchFamily="34" charset="0"/>
              </a:rPr>
              <a:t>   - Once a unit of measurement is used, it should be used uniformly;</a:t>
            </a:r>
          </a:p>
          <a:p>
            <a:pPr marL="0" indent="0" algn="just">
              <a:lnSpc>
                <a:spcPct val="150000"/>
              </a:lnSpc>
              <a:buClrTx/>
              <a:buNone/>
            </a:pPr>
            <a:endParaRPr lang="en-US" sz="2000" dirty="0"/>
          </a:p>
        </p:txBody>
      </p:sp>
      <p:sp>
        <p:nvSpPr>
          <p:cNvPr id="8" name="Footer Placeholder 22"/>
          <p:cNvSpPr txBox="1">
            <a:spLocks/>
          </p:cNvSpPr>
          <p:nvPr/>
        </p:nvSpPr>
        <p:spPr>
          <a:xfrm>
            <a:off x="0" y="6572272"/>
            <a:ext cx="3779912" cy="285728"/>
          </a:xfrm>
          <a:prstGeom prst="rect">
            <a:avLst/>
          </a:prstGeom>
        </p:spPr>
        <p:txBody>
          <a:bodyPr vert="horz" lIns="91440" tIns="45720" rIns="91440" bIns="45720" rtlCol="0" anchor="ctr"/>
          <a:lstStyle/>
          <a:p>
            <a:r>
              <a:rPr lang="en-US" sz="1000" b="1" dirty="0">
                <a:solidFill>
                  <a:srgbClr val="002060"/>
                </a:solidFill>
                <a:latin typeface="Tw Cen MT" pitchFamily="34" charset="0"/>
              </a:rPr>
              <a:t>Prepared and presented by - Vikram Saraf,  FCA, FCS, LLB</a:t>
            </a:r>
          </a:p>
        </p:txBody>
      </p:sp>
      <p:graphicFrame>
        <p:nvGraphicFramePr>
          <p:cNvPr id="4" name="Table 3"/>
          <p:cNvGraphicFramePr>
            <a:graphicFrameLocks noGrp="1"/>
          </p:cNvGraphicFramePr>
          <p:nvPr>
            <p:extLst>
              <p:ext uri="{D42A27DB-BD31-4B8C-83A1-F6EECF244321}">
                <p14:modId xmlns:p14="http://schemas.microsoft.com/office/powerpoint/2010/main" val="996436230"/>
              </p:ext>
            </p:extLst>
          </p:nvPr>
        </p:nvGraphicFramePr>
        <p:xfrm>
          <a:off x="899592" y="2780928"/>
          <a:ext cx="7344816" cy="2414228"/>
        </p:xfrm>
        <a:graphic>
          <a:graphicData uri="http://schemas.openxmlformats.org/drawingml/2006/table">
            <a:tbl>
              <a:tblPr firstRow="1" bandRow="1">
                <a:tableStyleId>{5C22544A-7EE6-4342-B048-85BDC9FD1C3A}</a:tableStyleId>
              </a:tblPr>
              <a:tblGrid>
                <a:gridCol w="792088">
                  <a:extLst>
                    <a:ext uri="{9D8B030D-6E8A-4147-A177-3AD203B41FA5}">
                      <a16:colId xmlns:a16="http://schemas.microsoft.com/office/drawing/2014/main" xmlns="" val="20000"/>
                    </a:ext>
                  </a:extLst>
                </a:gridCol>
                <a:gridCol w="2160240">
                  <a:extLst>
                    <a:ext uri="{9D8B030D-6E8A-4147-A177-3AD203B41FA5}">
                      <a16:colId xmlns:a16="http://schemas.microsoft.com/office/drawing/2014/main" xmlns="" val="20001"/>
                    </a:ext>
                  </a:extLst>
                </a:gridCol>
                <a:gridCol w="4392488">
                  <a:extLst>
                    <a:ext uri="{9D8B030D-6E8A-4147-A177-3AD203B41FA5}">
                      <a16:colId xmlns:a16="http://schemas.microsoft.com/office/drawing/2014/main" xmlns="" val="20002"/>
                    </a:ext>
                  </a:extLst>
                </a:gridCol>
              </a:tblGrid>
              <a:tr h="634135">
                <a:tc>
                  <a:txBody>
                    <a:bodyPr/>
                    <a:lstStyle/>
                    <a:p>
                      <a:pPr algn="ctr"/>
                      <a:r>
                        <a:rPr lang="en-US" dirty="0">
                          <a:latin typeface="Tw Cen MT" panose="020B0602020104020603" pitchFamily="34" charset="0"/>
                        </a:rPr>
                        <a:t>S.</a:t>
                      </a:r>
                      <a:r>
                        <a:rPr lang="en-US" baseline="0" dirty="0">
                          <a:latin typeface="Tw Cen MT" panose="020B0602020104020603" pitchFamily="34" charset="0"/>
                        </a:rPr>
                        <a:t> No.</a:t>
                      </a:r>
                      <a:endParaRPr lang="en-US" dirty="0">
                        <a:latin typeface="Tw Cen MT" panose="020B0602020104020603" pitchFamily="34" charset="0"/>
                      </a:endParaRPr>
                    </a:p>
                  </a:txBody>
                  <a:tcPr/>
                </a:tc>
                <a:tc>
                  <a:txBody>
                    <a:bodyPr/>
                    <a:lstStyle/>
                    <a:p>
                      <a:r>
                        <a:rPr lang="en-US" dirty="0">
                          <a:latin typeface="Tw Cen MT" panose="020B0602020104020603" pitchFamily="34" charset="0"/>
                        </a:rPr>
                        <a:t>Total Income</a:t>
                      </a:r>
                    </a:p>
                  </a:txBody>
                  <a:tcPr/>
                </a:tc>
                <a:tc>
                  <a:txBody>
                    <a:bodyPr/>
                    <a:lstStyle/>
                    <a:p>
                      <a:r>
                        <a:rPr lang="en-US" dirty="0">
                          <a:latin typeface="Tw Cen MT" panose="020B0602020104020603" pitchFamily="34" charset="0"/>
                        </a:rPr>
                        <a:t>Rounding Off</a:t>
                      </a:r>
                    </a:p>
                  </a:txBody>
                  <a:tcPr/>
                </a:tc>
                <a:extLst>
                  <a:ext uri="{0D108BD9-81ED-4DB2-BD59-A6C34878D82A}">
                    <a16:rowId xmlns:a16="http://schemas.microsoft.com/office/drawing/2014/main" xmlns="" val="10000"/>
                  </a:ext>
                </a:extLst>
              </a:tr>
              <a:tr h="728072">
                <a:tc>
                  <a:txBody>
                    <a:bodyPr/>
                    <a:lstStyle/>
                    <a:p>
                      <a:pPr algn="ctr"/>
                      <a:r>
                        <a:rPr lang="en-US" dirty="0">
                          <a:latin typeface="Tw Cen MT" panose="020B0602020104020603" pitchFamily="34" charset="0"/>
                        </a:rPr>
                        <a:t>1</a:t>
                      </a:r>
                    </a:p>
                  </a:txBody>
                  <a:tcPr/>
                </a:tc>
                <a:tc>
                  <a:txBody>
                    <a:bodyPr/>
                    <a:lstStyle/>
                    <a:p>
                      <a:r>
                        <a:rPr lang="en-US" dirty="0">
                          <a:latin typeface="Tw Cen MT" panose="020B0602020104020603" pitchFamily="34" charset="0"/>
                        </a:rPr>
                        <a:t>Less than 100 crore</a:t>
                      </a:r>
                    </a:p>
                  </a:txBody>
                  <a:tcPr/>
                </a:tc>
                <a:tc>
                  <a:txBody>
                    <a:bodyPr/>
                    <a:lstStyle/>
                    <a:p>
                      <a:pPr algn="just"/>
                      <a:r>
                        <a:rPr lang="en-US" dirty="0">
                          <a:latin typeface="Tw Cen MT" panose="020B0602020104020603" pitchFamily="34" charset="0"/>
                        </a:rPr>
                        <a:t>To the nearest hundreds, thousands,</a:t>
                      </a:r>
                      <a:r>
                        <a:rPr lang="en-US" baseline="0" dirty="0">
                          <a:latin typeface="Tw Cen MT" panose="020B0602020104020603" pitchFamily="34" charset="0"/>
                        </a:rPr>
                        <a:t> lakhs or millions or decimals thereof.</a:t>
                      </a:r>
                      <a:endParaRPr lang="en-US" dirty="0">
                        <a:latin typeface="Tw Cen MT" panose="020B0602020104020603" pitchFamily="34" charset="0"/>
                      </a:endParaRPr>
                    </a:p>
                  </a:txBody>
                  <a:tcPr/>
                </a:tc>
                <a:extLst>
                  <a:ext uri="{0D108BD9-81ED-4DB2-BD59-A6C34878D82A}">
                    <a16:rowId xmlns:a16="http://schemas.microsoft.com/office/drawing/2014/main" xmlns="" val="10001"/>
                  </a:ext>
                </a:extLst>
              </a:tr>
              <a:tr h="686261">
                <a:tc>
                  <a:txBody>
                    <a:bodyPr/>
                    <a:lstStyle/>
                    <a:p>
                      <a:pPr algn="ctr"/>
                      <a:r>
                        <a:rPr lang="en-US" dirty="0">
                          <a:latin typeface="Tw Cen MT" panose="020B0602020104020603" pitchFamily="34" charset="0"/>
                        </a:rPr>
                        <a:t>2</a:t>
                      </a:r>
                    </a:p>
                  </a:txBody>
                  <a:tcPr/>
                </a:tc>
                <a:tc>
                  <a:txBody>
                    <a:bodyPr/>
                    <a:lstStyle/>
                    <a:p>
                      <a:r>
                        <a:rPr lang="en-US" dirty="0">
                          <a:latin typeface="Tw Cen MT" panose="020B0602020104020603" pitchFamily="34" charset="0"/>
                        </a:rPr>
                        <a:t>100 crore</a:t>
                      </a:r>
                      <a:r>
                        <a:rPr lang="en-US" baseline="0" dirty="0">
                          <a:latin typeface="Tw Cen MT" panose="020B0602020104020603" pitchFamily="34" charset="0"/>
                        </a:rPr>
                        <a:t> or more</a:t>
                      </a:r>
                      <a:endParaRPr lang="en-US" dirty="0">
                        <a:latin typeface="Tw Cen MT" panose="020B0602020104020603" pitchFamily="34" charset="0"/>
                      </a:endParaRPr>
                    </a:p>
                  </a:txBody>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dirty="0">
                          <a:latin typeface="Tw Cen MT" panose="020B0602020104020603" pitchFamily="34" charset="0"/>
                        </a:rPr>
                        <a:t>To the nearest l</a:t>
                      </a:r>
                      <a:r>
                        <a:rPr lang="en-US" baseline="0" dirty="0">
                          <a:latin typeface="Tw Cen MT" panose="020B0602020104020603" pitchFamily="34" charset="0"/>
                        </a:rPr>
                        <a:t>akhs, millions or crores or decimals thereof.</a:t>
                      </a:r>
                      <a:endParaRPr lang="en-US" dirty="0">
                        <a:latin typeface="Tw Cen MT" panose="020B0602020104020603" pitchFamily="34" charset="0"/>
                      </a:endParaRPr>
                    </a:p>
                  </a:txBody>
                  <a:tcPr/>
                </a:tc>
                <a:extLst>
                  <a:ext uri="{0D108BD9-81ED-4DB2-BD59-A6C34878D82A}">
                    <a16:rowId xmlns:a16="http://schemas.microsoft.com/office/drawing/2014/main" xmlns="" val="10002"/>
                  </a:ext>
                </a:extLst>
              </a:tr>
              <a:tr h="362363">
                <a:tc>
                  <a:txBody>
                    <a:bodyPr/>
                    <a:lstStyle/>
                    <a:p>
                      <a:endParaRPr lang="en-US" dirty="0">
                        <a:latin typeface="Tw Cen MT" panose="020B0602020104020603" pitchFamily="34" charset="0"/>
                      </a:endParaRPr>
                    </a:p>
                  </a:txBody>
                  <a:tcPr/>
                </a:tc>
                <a:tc>
                  <a:txBody>
                    <a:bodyPr/>
                    <a:lstStyle/>
                    <a:p>
                      <a:endParaRPr lang="en-US" dirty="0">
                        <a:latin typeface="Tw Cen MT" panose="020B0602020104020603" pitchFamily="34" charset="0"/>
                      </a:endParaRPr>
                    </a:p>
                  </a:txBody>
                  <a:tcPr/>
                </a:tc>
                <a:tc>
                  <a:txBody>
                    <a:bodyPr/>
                    <a:lstStyle/>
                    <a:p>
                      <a:endParaRPr lang="en-US" dirty="0">
                        <a:latin typeface="Tw Cen MT" panose="020B0602020104020603" pitchFamily="34" charset="0"/>
                      </a:endParaRPr>
                    </a:p>
                  </a:txBody>
                  <a:tcPr/>
                </a:tc>
                <a:extLst>
                  <a:ext uri="{0D108BD9-81ED-4DB2-BD59-A6C34878D82A}">
                    <a16:rowId xmlns:a16="http://schemas.microsoft.com/office/drawing/2014/main" xmlns="" val="10003"/>
                  </a:ext>
                </a:extLst>
              </a:tr>
            </a:tbl>
          </a:graphicData>
        </a:graphic>
      </p:graphicFrame>
    </p:spTree>
    <p:extLst>
      <p:ext uri="{BB962C8B-B14F-4D97-AF65-F5344CB8AC3E}">
        <p14:creationId xmlns:p14="http://schemas.microsoft.com/office/powerpoint/2010/main" val="5250882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3276600" y="2133600"/>
            <a:ext cx="3657600" cy="9144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4800" b="1" i="0" u="none" strike="noStrike" kern="1200" cap="none" spc="0" normalizeH="0" baseline="0" noProof="0" dirty="0">
              <a:ln>
                <a:noFill/>
              </a:ln>
              <a:solidFill>
                <a:srgbClr val="7030A0"/>
              </a:solidFill>
              <a:effectLst/>
              <a:uLnTx/>
              <a:uFillTx/>
              <a:latin typeface="Tw Cen MT" pitchFamily="34" charset="0"/>
              <a:ea typeface="+mj-ea"/>
              <a:cs typeface="+mj-cs"/>
            </a:endParaRPr>
          </a:p>
        </p:txBody>
      </p:sp>
      <p:sp>
        <p:nvSpPr>
          <p:cNvPr id="9" name="Rectangle 8"/>
          <p:cNvSpPr/>
          <p:nvPr/>
        </p:nvSpPr>
        <p:spPr>
          <a:xfrm>
            <a:off x="5257800" y="304800"/>
            <a:ext cx="3276600" cy="6019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rgbClr val="002060"/>
                </a:solidFill>
                <a:latin typeface="Tw Cen MT" pitchFamily="34" charset="0"/>
              </a:rPr>
              <a:t>BALANCE </a:t>
            </a:r>
          </a:p>
          <a:p>
            <a:pPr algn="ctr"/>
            <a:r>
              <a:rPr lang="en-US" sz="4000" b="1" dirty="0">
                <a:solidFill>
                  <a:srgbClr val="002060"/>
                </a:solidFill>
                <a:latin typeface="Tw Cen MT" pitchFamily="34" charset="0"/>
              </a:rPr>
              <a:t>SHEET</a:t>
            </a:r>
          </a:p>
        </p:txBody>
      </p:sp>
      <p:pic>
        <p:nvPicPr>
          <p:cNvPr id="12" name="Picture 11" descr="2.png"/>
          <p:cNvPicPr>
            <a:picLocks noChangeAspect="1"/>
          </p:cNvPicPr>
          <p:nvPr/>
        </p:nvPicPr>
        <p:blipFill>
          <a:blip r:embed="rId2"/>
          <a:stretch>
            <a:fillRect/>
          </a:stretch>
        </p:blipFill>
        <p:spPr>
          <a:xfrm>
            <a:off x="0" y="0"/>
            <a:ext cx="4572000" cy="6858000"/>
          </a:xfrm>
          <a:prstGeom prst="rect">
            <a:avLst/>
          </a:prstGeom>
        </p:spPr>
      </p:pic>
    </p:spTree>
    <p:extLst>
      <p:ext uri="{BB962C8B-B14F-4D97-AF65-F5344CB8AC3E}">
        <p14:creationId xmlns:p14="http://schemas.microsoft.com/office/powerpoint/2010/main" val="13383967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3"/>
          <p:cNvSpPr/>
          <p:nvPr/>
        </p:nvSpPr>
        <p:spPr>
          <a:xfrm>
            <a:off x="0" y="6572272"/>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blipFill dpi="0" rotWithShape="1">
            <a:blip r:embed="rId2">
              <a:alphaModFix amt="92000"/>
            </a:blip>
            <a:srcRect/>
            <a:tile tx="0" ty="0" sx="100000" sy="100000" flip="none" algn="tl"/>
          </a:blipFill>
        </p:spPr>
        <p:txBody>
          <a:bodyPr wrap="square" lIns="0" tIns="0" rIns="0" bIns="0" rtlCol="0"/>
          <a:lstStyle/>
          <a:p>
            <a:endParaRPr dirty="0"/>
          </a:p>
        </p:txBody>
      </p:sp>
      <p:graphicFrame>
        <p:nvGraphicFramePr>
          <p:cNvPr id="5" name="Table 4"/>
          <p:cNvGraphicFramePr>
            <a:graphicFrameLocks noGrp="1"/>
          </p:cNvGraphicFramePr>
          <p:nvPr>
            <p:extLst>
              <p:ext uri="{D42A27DB-BD31-4B8C-83A1-F6EECF244321}">
                <p14:modId xmlns:p14="http://schemas.microsoft.com/office/powerpoint/2010/main" val="80049884"/>
              </p:ext>
            </p:extLst>
          </p:nvPr>
        </p:nvGraphicFramePr>
        <p:xfrm>
          <a:off x="381000" y="609600"/>
          <a:ext cx="8476488" cy="4897368"/>
        </p:xfrm>
        <a:graphic>
          <a:graphicData uri="http://schemas.openxmlformats.org/drawingml/2006/table">
            <a:tbl>
              <a:tblPr/>
              <a:tblGrid>
                <a:gridCol w="512064">
                  <a:extLst>
                    <a:ext uri="{9D8B030D-6E8A-4147-A177-3AD203B41FA5}">
                      <a16:colId xmlns:a16="http://schemas.microsoft.com/office/drawing/2014/main" xmlns="" val="20000"/>
                    </a:ext>
                  </a:extLst>
                </a:gridCol>
                <a:gridCol w="3602736">
                  <a:extLst>
                    <a:ext uri="{9D8B030D-6E8A-4147-A177-3AD203B41FA5}">
                      <a16:colId xmlns:a16="http://schemas.microsoft.com/office/drawing/2014/main" xmlns="" val="20001"/>
                    </a:ext>
                  </a:extLst>
                </a:gridCol>
                <a:gridCol w="850392">
                  <a:extLst>
                    <a:ext uri="{9D8B030D-6E8A-4147-A177-3AD203B41FA5}">
                      <a16:colId xmlns:a16="http://schemas.microsoft.com/office/drawing/2014/main" xmlns="" val="20002"/>
                    </a:ext>
                  </a:extLst>
                </a:gridCol>
                <a:gridCol w="1755648">
                  <a:extLst>
                    <a:ext uri="{9D8B030D-6E8A-4147-A177-3AD203B41FA5}">
                      <a16:colId xmlns:a16="http://schemas.microsoft.com/office/drawing/2014/main" xmlns="" val="20003"/>
                    </a:ext>
                  </a:extLst>
                </a:gridCol>
                <a:gridCol w="1755648">
                  <a:extLst>
                    <a:ext uri="{9D8B030D-6E8A-4147-A177-3AD203B41FA5}">
                      <a16:colId xmlns:a16="http://schemas.microsoft.com/office/drawing/2014/main" xmlns="" val="20004"/>
                    </a:ext>
                  </a:extLst>
                </a:gridCol>
              </a:tblGrid>
              <a:tr h="251163">
                <a:tc gridSpan="5">
                  <a:txBody>
                    <a:bodyPr/>
                    <a:lstStyle/>
                    <a:p>
                      <a:pPr algn="ctr" fontAlgn="ctr"/>
                      <a:r>
                        <a:rPr lang="en-US" sz="1400" b="1" i="0" u="none" strike="noStrike" dirty="0">
                          <a:latin typeface="Tw Cen MT"/>
                        </a:rPr>
                        <a:t>ABC Private Limited</a:t>
                      </a:r>
                    </a:p>
                  </a:txBody>
                  <a:tcPr marL="4956" marR="4956" marT="4956"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0"/>
                  </a:ext>
                </a:extLst>
              </a:tr>
              <a:tr h="220596">
                <a:tc gridSpan="5">
                  <a:txBody>
                    <a:bodyPr/>
                    <a:lstStyle/>
                    <a:p>
                      <a:pPr algn="ctr" fontAlgn="ctr"/>
                      <a:r>
                        <a:rPr lang="en-US" sz="1100" b="1" i="0" u="none" strike="noStrike" dirty="0">
                          <a:latin typeface="Tw Cen MT"/>
                        </a:rPr>
                        <a:t>Balance Sheet as at 31st March, 2024</a:t>
                      </a:r>
                    </a:p>
                  </a:txBody>
                  <a:tcPr marL="4956" marR="4956" marT="4956"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1"/>
                  </a:ext>
                </a:extLst>
              </a:tr>
              <a:tr h="220596">
                <a:tc>
                  <a:txBody>
                    <a:bodyPr/>
                    <a:lstStyle/>
                    <a:p>
                      <a:pPr algn="l" fontAlgn="ctr"/>
                      <a:endParaRPr lang="en-US" sz="1100" b="0" i="0" u="none" strike="noStrike" dirty="0">
                        <a:latin typeface="Tw Cen MT"/>
                      </a:endParaRPr>
                    </a:p>
                  </a:txBody>
                  <a:tcPr marL="4956" marR="4956" marT="495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dirty="0">
                        <a:latin typeface="Tw Cen MT"/>
                      </a:endParaRPr>
                    </a:p>
                  </a:txBody>
                  <a:tcPr marL="4956" marR="4956" marT="495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endParaRPr lang="en-US" sz="1100" b="1" i="0" u="none" strike="noStrike" dirty="0">
                        <a:latin typeface="Tw Cen MT"/>
                      </a:endParaRPr>
                    </a:p>
                  </a:txBody>
                  <a:tcPr marL="4956" marR="4956" marT="495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endParaRPr lang="en-US" sz="1100" b="1" i="0" u="none" strike="noStrike" dirty="0">
                        <a:latin typeface="Tw Cen MT"/>
                      </a:endParaRPr>
                    </a:p>
                  </a:txBody>
                  <a:tcPr marL="4956" marR="4956" marT="495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n-US" sz="1100" b="1" i="1" u="none" strike="noStrike" dirty="0">
                          <a:latin typeface="Tw Cen MT"/>
                        </a:rPr>
                        <a:t>(Rs in Lakh)</a:t>
                      </a:r>
                    </a:p>
                  </a:txBody>
                  <a:tcPr marL="4956" marR="4956" marT="4956"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182880">
                <a:tc>
                  <a:txBody>
                    <a:bodyPr/>
                    <a:lstStyle/>
                    <a:p>
                      <a:pPr algn="l" fontAlgn="ctr"/>
                      <a:r>
                        <a:rPr lang="en-US" sz="1100" b="1" i="0" u="none" strike="noStrike" dirty="0">
                          <a:latin typeface="Tw Cen MT"/>
                        </a:rPr>
                        <a:t> </a:t>
                      </a:r>
                    </a:p>
                  </a:txBody>
                  <a:tcPr marL="4956" marR="4956" marT="495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1" i="0" u="none" strike="noStrike" dirty="0">
                          <a:latin typeface="Tw Cen MT"/>
                        </a:rPr>
                        <a:t>Particulars</a:t>
                      </a:r>
                    </a:p>
                  </a:txBody>
                  <a:tcPr marL="4956" marR="4956" marT="495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dirty="0">
                          <a:latin typeface="Tw Cen MT"/>
                        </a:rPr>
                        <a:t>Note No.</a:t>
                      </a:r>
                    </a:p>
                  </a:txBody>
                  <a:tcPr marL="4956" marR="4956" marT="495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100" b="1" i="0" u="none" strike="noStrike" dirty="0">
                          <a:latin typeface="Tw Cen MT"/>
                        </a:rPr>
                        <a:t>As at 31st March, 2024</a:t>
                      </a:r>
                    </a:p>
                  </a:txBody>
                  <a:tcPr marL="4956" marR="4956" marT="495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100" b="1" i="0" u="none" strike="noStrike" dirty="0">
                          <a:latin typeface="Tw Cen MT"/>
                        </a:rPr>
                        <a:t>As at 31st March, 2023</a:t>
                      </a:r>
                    </a:p>
                  </a:txBody>
                  <a:tcPr marL="4956" marR="4956" marT="495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182880">
                <a:tc>
                  <a:txBody>
                    <a:bodyPr/>
                    <a:lstStyle/>
                    <a:p>
                      <a:pPr algn="ctr" fontAlgn="ctr"/>
                      <a:r>
                        <a:rPr lang="en-US" sz="1100" b="1" i="0" u="none" strike="noStrike" dirty="0">
                          <a:latin typeface="Tw Cen MT"/>
                        </a:rPr>
                        <a:t>I.</a:t>
                      </a:r>
                    </a:p>
                  </a:txBody>
                  <a:tcPr marL="4956" marR="4956" marT="495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en-US" sz="1100" b="1" i="0" u="none" strike="noStrike" dirty="0">
                          <a:latin typeface="Tw Cen MT"/>
                        </a:rPr>
                        <a:t>Equity and Liabilities</a:t>
                      </a:r>
                    </a:p>
                  </a:txBody>
                  <a:tcPr marL="4956" marR="4956" marT="495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1100" b="1" i="0" u="none" strike="noStrike" dirty="0">
                        <a:latin typeface="Tw Cen MT"/>
                      </a:endParaRPr>
                    </a:p>
                  </a:txBody>
                  <a:tcPr marL="4956" marR="4956" marT="495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ctr"/>
                      <a:endParaRPr lang="en-US" sz="1100" b="1" i="0" u="none" strike="noStrike" dirty="0">
                        <a:latin typeface="Tw Cen MT"/>
                      </a:endParaRPr>
                    </a:p>
                  </a:txBody>
                  <a:tcPr marL="4956" marR="4956" marT="495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ctr"/>
                      <a:endParaRPr lang="en-US" sz="1100" b="1" i="0" u="none" strike="noStrike" dirty="0">
                        <a:latin typeface="Tw Cen MT"/>
                      </a:endParaRPr>
                    </a:p>
                  </a:txBody>
                  <a:tcPr marL="4956" marR="4956" marT="4956"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10004"/>
                  </a:ext>
                </a:extLst>
              </a:tr>
              <a:tr h="182880">
                <a:tc>
                  <a:txBody>
                    <a:bodyPr/>
                    <a:lstStyle/>
                    <a:p>
                      <a:pPr algn="ctr" fontAlgn="ctr"/>
                      <a:r>
                        <a:rPr lang="en-US" sz="1100" b="1" i="0" u="none" strike="noStrike" dirty="0">
                          <a:latin typeface="Tw Cen MT"/>
                        </a:rPr>
                        <a:t>(1)</a:t>
                      </a:r>
                    </a:p>
                  </a:txBody>
                  <a:tcPr marL="4956" marR="4956" marT="4956" marB="0" anchor="ctr">
                    <a:lnL>
                      <a:noFill/>
                    </a:lnL>
                    <a:lnR>
                      <a:noFill/>
                    </a:lnR>
                    <a:lnT>
                      <a:noFill/>
                    </a:lnT>
                    <a:lnB>
                      <a:noFill/>
                    </a:lnB>
                  </a:tcPr>
                </a:tc>
                <a:tc>
                  <a:txBody>
                    <a:bodyPr/>
                    <a:lstStyle/>
                    <a:p>
                      <a:pPr algn="l" fontAlgn="ctr"/>
                      <a:r>
                        <a:rPr lang="en-US" sz="1100" b="1" i="0" u="none" strike="noStrike" dirty="0">
                          <a:latin typeface="Tw Cen MT"/>
                        </a:rPr>
                        <a:t>Shareholders’ funds</a:t>
                      </a:r>
                    </a:p>
                  </a:txBody>
                  <a:tcPr marL="4956" marR="4956" marT="4956" marB="0" anchor="ctr">
                    <a:lnL>
                      <a:noFill/>
                    </a:lnL>
                    <a:lnR>
                      <a:noFill/>
                    </a:lnR>
                    <a:lnT>
                      <a:noFill/>
                    </a:lnT>
                    <a:lnB>
                      <a:noFill/>
                    </a:lnB>
                  </a:tcPr>
                </a:tc>
                <a:tc>
                  <a:txBody>
                    <a:bodyPr/>
                    <a:lstStyle/>
                    <a:p>
                      <a:pPr algn="ctr" fontAlgn="ctr"/>
                      <a:endParaRPr lang="en-US" sz="1100" b="1" i="0" u="none" strike="noStrike" dirty="0">
                        <a:latin typeface="Tw Cen MT"/>
                      </a:endParaRPr>
                    </a:p>
                  </a:txBody>
                  <a:tcPr marL="4956" marR="4956" marT="4956" marB="0" anchor="ctr">
                    <a:lnL>
                      <a:noFill/>
                    </a:lnL>
                    <a:lnR>
                      <a:noFill/>
                    </a:lnR>
                    <a:lnT>
                      <a:noFill/>
                    </a:lnT>
                    <a:lnB>
                      <a:noFill/>
                    </a:lnB>
                  </a:tcPr>
                </a:tc>
                <a:tc>
                  <a:txBody>
                    <a:bodyPr/>
                    <a:lstStyle/>
                    <a:p>
                      <a:pPr algn="r" fontAlgn="ctr"/>
                      <a:endParaRPr lang="en-US" sz="1100" b="1" i="0" u="none" strike="noStrike" dirty="0">
                        <a:latin typeface="Tw Cen MT" panose="020B0602020104020603" pitchFamily="34" charset="0"/>
                      </a:endParaRPr>
                    </a:p>
                  </a:txBody>
                  <a:tcPr marL="4956" marR="4956" marT="4956" marB="0" anchor="ctr">
                    <a:lnL>
                      <a:noFill/>
                    </a:lnL>
                    <a:lnR>
                      <a:noFill/>
                    </a:lnR>
                    <a:lnT>
                      <a:noFill/>
                    </a:lnT>
                    <a:lnB>
                      <a:noFill/>
                    </a:lnB>
                  </a:tcPr>
                </a:tc>
                <a:tc>
                  <a:txBody>
                    <a:bodyPr/>
                    <a:lstStyle/>
                    <a:p>
                      <a:pPr algn="r" fontAlgn="ctr"/>
                      <a:endParaRPr lang="en-US" sz="1100" b="1" i="0" u="none" strike="noStrike" dirty="0">
                        <a:latin typeface="Tw Cen MT" panose="020B0602020104020603" pitchFamily="34" charset="0"/>
                      </a:endParaRPr>
                    </a:p>
                  </a:txBody>
                  <a:tcPr marL="4956" marR="4956" marT="4956" marB="0" anchor="ctr">
                    <a:lnL>
                      <a:noFill/>
                    </a:lnL>
                    <a:lnR>
                      <a:noFill/>
                    </a:lnR>
                    <a:lnT>
                      <a:noFill/>
                    </a:lnT>
                    <a:lnB>
                      <a:noFill/>
                    </a:lnB>
                  </a:tcPr>
                </a:tc>
                <a:extLst>
                  <a:ext uri="{0D108BD9-81ED-4DB2-BD59-A6C34878D82A}">
                    <a16:rowId xmlns:a16="http://schemas.microsoft.com/office/drawing/2014/main" xmlns="" val="10005"/>
                  </a:ext>
                </a:extLst>
              </a:tr>
              <a:tr h="182880">
                <a:tc>
                  <a:txBody>
                    <a:bodyPr/>
                    <a:lstStyle/>
                    <a:p>
                      <a:pPr algn="ctr" fontAlgn="ctr"/>
                      <a:endParaRPr lang="en-US" sz="1100" b="0" i="0" u="none" strike="noStrike" dirty="0">
                        <a:latin typeface="Tw Cen MT"/>
                      </a:endParaRPr>
                    </a:p>
                  </a:txBody>
                  <a:tcPr marL="4956" marR="4956" marT="4956" marB="0" anchor="ctr">
                    <a:lnL>
                      <a:noFill/>
                    </a:lnL>
                    <a:lnR>
                      <a:noFill/>
                    </a:lnR>
                    <a:lnT>
                      <a:noFill/>
                    </a:lnT>
                    <a:lnB>
                      <a:noFill/>
                    </a:lnB>
                  </a:tcPr>
                </a:tc>
                <a:tc>
                  <a:txBody>
                    <a:bodyPr/>
                    <a:lstStyle/>
                    <a:p>
                      <a:pPr algn="l" fontAlgn="ctr"/>
                      <a:r>
                        <a:rPr lang="en-US" sz="1100" b="0" i="0" u="none" strike="noStrike" dirty="0">
                          <a:latin typeface="Tw Cen MT"/>
                        </a:rPr>
                        <a:t>(a) Share capital</a:t>
                      </a:r>
                    </a:p>
                  </a:txBody>
                  <a:tcPr marL="4956" marR="4956" marT="4956" marB="0" anchor="ctr">
                    <a:lnL>
                      <a:noFill/>
                    </a:lnL>
                    <a:lnR>
                      <a:noFill/>
                    </a:lnR>
                    <a:lnT>
                      <a:noFill/>
                    </a:lnT>
                    <a:lnB>
                      <a:noFill/>
                    </a:lnB>
                  </a:tcPr>
                </a:tc>
                <a:tc>
                  <a:txBody>
                    <a:bodyPr/>
                    <a:lstStyle/>
                    <a:p>
                      <a:pPr algn="ctr" fontAlgn="ctr"/>
                      <a:r>
                        <a:rPr lang="en-US" sz="1100" b="1" i="0" u="none" strike="noStrike" dirty="0">
                          <a:latin typeface="Tw Cen MT"/>
                        </a:rPr>
                        <a:t>2</a:t>
                      </a:r>
                    </a:p>
                  </a:txBody>
                  <a:tcPr marL="4956" marR="4956" marT="4956" marB="0" anchor="ctr">
                    <a:lnL>
                      <a:noFill/>
                    </a:lnL>
                    <a:lnR>
                      <a:noFill/>
                    </a:lnR>
                    <a:lnT>
                      <a:noFill/>
                    </a:lnT>
                    <a:lnB>
                      <a:noFill/>
                    </a:lnB>
                  </a:tcPr>
                </a:tc>
                <a:tc>
                  <a:txBody>
                    <a:bodyPr/>
                    <a:lstStyle/>
                    <a:p>
                      <a:pPr algn="r" fontAlgn="b"/>
                      <a:r>
                        <a:rPr lang="en-US" sz="1100" b="0" i="0" u="none" strike="noStrike" dirty="0">
                          <a:solidFill>
                            <a:srgbClr val="000000"/>
                          </a:solidFill>
                          <a:effectLst/>
                          <a:latin typeface="Tw Cen MT" panose="020B0602020104020603" pitchFamily="34" charset="0"/>
                        </a:rPr>
                        <a:t>-</a:t>
                      </a:r>
                    </a:p>
                  </a:txBody>
                  <a:tcPr marL="9525" marR="9525" marT="9525" marB="0" anchor="b">
                    <a:lnL>
                      <a:noFill/>
                    </a:lnL>
                    <a:lnR>
                      <a:noFill/>
                    </a:lnR>
                    <a:lnT>
                      <a:noFill/>
                    </a:lnT>
                    <a:lnB>
                      <a:noFill/>
                    </a:lnB>
                  </a:tcPr>
                </a:tc>
                <a:tc>
                  <a:txBody>
                    <a:bodyPr/>
                    <a:lstStyle/>
                    <a:p>
                      <a:pPr algn="r" fontAlgn="b"/>
                      <a:r>
                        <a:rPr lang="en-US" sz="1100" b="0" i="0" u="none" strike="noStrike" dirty="0">
                          <a:solidFill>
                            <a:srgbClr val="000000"/>
                          </a:solidFill>
                          <a:effectLst/>
                          <a:latin typeface="Tw Cen MT" panose="020B0602020104020603" pitchFamily="34" charset="0"/>
                        </a:rPr>
                        <a:t>-</a:t>
                      </a:r>
                    </a:p>
                  </a:txBody>
                  <a:tcPr marL="9525" marR="9525" marT="9525" marB="0" anchor="b">
                    <a:lnL>
                      <a:noFill/>
                    </a:lnL>
                    <a:lnR>
                      <a:noFill/>
                    </a:lnR>
                    <a:lnT>
                      <a:noFill/>
                    </a:lnT>
                    <a:lnB>
                      <a:noFill/>
                    </a:lnB>
                  </a:tcPr>
                </a:tc>
                <a:extLst>
                  <a:ext uri="{0D108BD9-81ED-4DB2-BD59-A6C34878D82A}">
                    <a16:rowId xmlns:a16="http://schemas.microsoft.com/office/drawing/2014/main" xmlns="" val="10006"/>
                  </a:ext>
                </a:extLst>
              </a:tr>
              <a:tr h="182880">
                <a:tc>
                  <a:txBody>
                    <a:bodyPr/>
                    <a:lstStyle/>
                    <a:p>
                      <a:pPr algn="ctr" fontAlgn="ctr"/>
                      <a:endParaRPr lang="en-US" sz="1100" b="0" i="0" u="none" strike="noStrike" dirty="0">
                        <a:latin typeface="Tw Cen MT"/>
                      </a:endParaRPr>
                    </a:p>
                  </a:txBody>
                  <a:tcPr marL="4956" marR="4956" marT="4956" marB="0" anchor="ctr">
                    <a:lnL>
                      <a:noFill/>
                    </a:lnL>
                    <a:lnR>
                      <a:noFill/>
                    </a:lnR>
                    <a:lnT>
                      <a:noFill/>
                    </a:lnT>
                    <a:lnB>
                      <a:noFill/>
                    </a:lnB>
                  </a:tcPr>
                </a:tc>
                <a:tc>
                  <a:txBody>
                    <a:bodyPr/>
                    <a:lstStyle/>
                    <a:p>
                      <a:pPr algn="l" fontAlgn="ctr"/>
                      <a:r>
                        <a:rPr lang="en-US" sz="1100" b="0" i="0" u="none" strike="noStrike" dirty="0">
                          <a:latin typeface="Tw Cen MT"/>
                        </a:rPr>
                        <a:t>(b) Reserves and surplus</a:t>
                      </a:r>
                    </a:p>
                  </a:txBody>
                  <a:tcPr marL="4956" marR="4956" marT="4956" marB="0" anchor="ctr">
                    <a:lnL>
                      <a:noFill/>
                    </a:lnL>
                    <a:lnR>
                      <a:noFill/>
                    </a:lnR>
                    <a:lnT>
                      <a:noFill/>
                    </a:lnT>
                    <a:lnB>
                      <a:noFill/>
                    </a:lnB>
                  </a:tcPr>
                </a:tc>
                <a:tc>
                  <a:txBody>
                    <a:bodyPr/>
                    <a:lstStyle/>
                    <a:p>
                      <a:pPr algn="ctr" fontAlgn="ctr"/>
                      <a:r>
                        <a:rPr lang="en-US" sz="1100" b="1" i="0" u="none" strike="noStrike" dirty="0">
                          <a:latin typeface="Tw Cen MT"/>
                        </a:rPr>
                        <a:t>3</a:t>
                      </a:r>
                    </a:p>
                  </a:txBody>
                  <a:tcPr marL="4956" marR="4956" marT="4956" marB="0" anchor="ctr">
                    <a:lnL>
                      <a:noFill/>
                    </a:lnL>
                    <a:lnR>
                      <a:noFill/>
                    </a:lnR>
                    <a:lnT>
                      <a:noFill/>
                    </a:lnT>
                    <a:lnB>
                      <a:noFill/>
                    </a:lnB>
                  </a:tcPr>
                </a:tc>
                <a:tc>
                  <a:txBody>
                    <a:bodyPr/>
                    <a:lstStyle/>
                    <a:p>
                      <a:pPr algn="r" fontAlgn="b"/>
                      <a:r>
                        <a:rPr lang="en-US" sz="1100" b="0" i="0" u="none" strike="noStrike" dirty="0">
                          <a:solidFill>
                            <a:srgbClr val="000000"/>
                          </a:solidFill>
                          <a:effectLst/>
                          <a:latin typeface="Tw Cen MT" panose="020B0602020104020603" pitchFamily="34" charset="0"/>
                        </a:rPr>
                        <a:t>-</a:t>
                      </a:r>
                    </a:p>
                  </a:txBody>
                  <a:tcPr marL="9525" marR="9525" marT="9525" marB="0" anchor="b">
                    <a:lnL>
                      <a:noFill/>
                    </a:lnL>
                    <a:lnR>
                      <a:noFill/>
                    </a:lnR>
                    <a:lnT>
                      <a:noFill/>
                    </a:lnT>
                    <a:lnB>
                      <a:noFill/>
                    </a:lnB>
                  </a:tcPr>
                </a:tc>
                <a:tc>
                  <a:txBody>
                    <a:bodyPr/>
                    <a:lstStyle/>
                    <a:p>
                      <a:pPr algn="r" fontAlgn="b"/>
                      <a:r>
                        <a:rPr lang="en-US" sz="1100" b="0" i="0" u="none" strike="noStrike" dirty="0">
                          <a:solidFill>
                            <a:srgbClr val="000000"/>
                          </a:solidFill>
                          <a:effectLst/>
                          <a:latin typeface="Tw Cen MT" panose="020B0602020104020603" pitchFamily="34" charset="0"/>
                        </a:rPr>
                        <a:t>-</a:t>
                      </a:r>
                    </a:p>
                  </a:txBody>
                  <a:tcPr marL="9525" marR="9525" marT="9525" marB="0" anchor="b">
                    <a:lnL>
                      <a:noFill/>
                    </a:lnL>
                    <a:lnR>
                      <a:noFill/>
                    </a:lnR>
                    <a:lnT>
                      <a:noFill/>
                    </a:lnT>
                    <a:lnB>
                      <a:noFill/>
                    </a:lnB>
                  </a:tcPr>
                </a:tc>
                <a:extLst>
                  <a:ext uri="{0D108BD9-81ED-4DB2-BD59-A6C34878D82A}">
                    <a16:rowId xmlns:a16="http://schemas.microsoft.com/office/drawing/2014/main" xmlns="" val="10007"/>
                  </a:ext>
                </a:extLst>
              </a:tr>
              <a:tr h="182880">
                <a:tc>
                  <a:txBody>
                    <a:bodyPr/>
                    <a:lstStyle/>
                    <a:p>
                      <a:pPr algn="ctr" fontAlgn="ctr"/>
                      <a:endParaRPr lang="en-US" sz="1100" b="0" i="0" u="none" strike="noStrike" dirty="0">
                        <a:latin typeface="Tw Cen MT"/>
                      </a:endParaRPr>
                    </a:p>
                  </a:txBody>
                  <a:tcPr marL="4956" marR="4956" marT="4956" marB="0" anchor="ctr">
                    <a:lnL>
                      <a:noFill/>
                    </a:lnL>
                    <a:lnR>
                      <a:noFill/>
                    </a:lnR>
                    <a:lnT>
                      <a:noFill/>
                    </a:lnT>
                    <a:lnB>
                      <a:noFill/>
                    </a:lnB>
                  </a:tcPr>
                </a:tc>
                <a:tc>
                  <a:txBody>
                    <a:bodyPr/>
                    <a:lstStyle/>
                    <a:p>
                      <a:pPr algn="l" fontAlgn="ctr"/>
                      <a:r>
                        <a:rPr lang="en-US" sz="1100" b="0" i="0" u="none" strike="noStrike" dirty="0">
                          <a:latin typeface="Tw Cen MT"/>
                        </a:rPr>
                        <a:t>(c) Money received against share warrants</a:t>
                      </a:r>
                    </a:p>
                  </a:txBody>
                  <a:tcPr marL="4956" marR="4956" marT="4956" marB="0" anchor="ctr">
                    <a:lnL>
                      <a:noFill/>
                    </a:lnL>
                    <a:lnR>
                      <a:noFill/>
                    </a:lnR>
                    <a:lnT>
                      <a:noFill/>
                    </a:lnT>
                    <a:lnB>
                      <a:noFill/>
                    </a:lnB>
                  </a:tcPr>
                </a:tc>
                <a:tc>
                  <a:txBody>
                    <a:bodyPr/>
                    <a:lstStyle/>
                    <a:p>
                      <a:pPr algn="ctr" fontAlgn="ctr"/>
                      <a:r>
                        <a:rPr lang="en-US" sz="1100" b="1" i="0" u="none" strike="noStrike" dirty="0">
                          <a:latin typeface="Tw Cen MT"/>
                        </a:rPr>
                        <a:t>-</a:t>
                      </a:r>
                    </a:p>
                  </a:txBody>
                  <a:tcPr marL="4956" marR="4956" marT="4956" marB="0" anchor="ctr">
                    <a:lnL>
                      <a:noFill/>
                    </a:lnL>
                    <a:lnR>
                      <a:noFill/>
                    </a:lnR>
                    <a:lnT>
                      <a:noFill/>
                    </a:lnT>
                    <a:lnB>
                      <a:noFill/>
                    </a:lnB>
                  </a:tcPr>
                </a:tc>
                <a:tc>
                  <a:txBody>
                    <a:bodyPr/>
                    <a:lstStyle/>
                    <a:p>
                      <a:pPr algn="r" fontAlgn="b"/>
                      <a:r>
                        <a:rPr lang="en-US" sz="1100" b="0" i="0" u="none" strike="noStrike" dirty="0">
                          <a:solidFill>
                            <a:srgbClr val="000000"/>
                          </a:solidFill>
                          <a:effectLst/>
                          <a:latin typeface="Tw Cen MT" panose="020B0602020104020603" pitchFamily="34" charset="0"/>
                        </a:rPr>
                        <a:t>-</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effectLst/>
                          <a:latin typeface="Tw Cen MT" panose="020B0602020104020603" pitchFamily="34" charset="0"/>
                        </a:rPr>
                        <a:t>-</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8"/>
                  </a:ext>
                </a:extLst>
              </a:tr>
              <a:tr h="182880">
                <a:tc>
                  <a:txBody>
                    <a:bodyPr/>
                    <a:lstStyle/>
                    <a:p>
                      <a:pPr algn="ctr" fontAlgn="ctr"/>
                      <a:endParaRPr lang="en-US" sz="1100" b="0" i="0" u="none" strike="noStrike" dirty="0">
                        <a:latin typeface="Tw Cen MT"/>
                      </a:endParaRPr>
                    </a:p>
                  </a:txBody>
                  <a:tcPr marL="4956" marR="4956" marT="4956" marB="0" anchor="ctr">
                    <a:lnL>
                      <a:noFill/>
                    </a:lnL>
                    <a:lnR>
                      <a:noFill/>
                    </a:lnR>
                    <a:lnT>
                      <a:noFill/>
                    </a:lnT>
                    <a:lnB>
                      <a:noFill/>
                    </a:lnB>
                  </a:tcPr>
                </a:tc>
                <a:tc>
                  <a:txBody>
                    <a:bodyPr/>
                    <a:lstStyle/>
                    <a:p>
                      <a:pPr algn="l" fontAlgn="ctr"/>
                      <a:endParaRPr lang="en-US" sz="1100" b="0" i="0" u="none" strike="noStrike" dirty="0">
                        <a:latin typeface="Tw Cen MT"/>
                      </a:endParaRPr>
                    </a:p>
                  </a:txBody>
                  <a:tcPr marL="4956" marR="4956" marT="4956" marB="0" anchor="ctr">
                    <a:lnL>
                      <a:noFill/>
                    </a:lnL>
                    <a:lnR>
                      <a:noFill/>
                    </a:lnR>
                    <a:lnT>
                      <a:noFill/>
                    </a:lnT>
                    <a:lnB>
                      <a:noFill/>
                    </a:lnB>
                  </a:tcPr>
                </a:tc>
                <a:tc>
                  <a:txBody>
                    <a:bodyPr/>
                    <a:lstStyle/>
                    <a:p>
                      <a:pPr algn="ctr" fontAlgn="ctr"/>
                      <a:endParaRPr lang="en-US" sz="1100" b="1" i="0" u="none" strike="noStrike" dirty="0">
                        <a:latin typeface="Tw Cen MT"/>
                      </a:endParaRPr>
                    </a:p>
                  </a:txBody>
                  <a:tcPr marL="4956" marR="4956" marT="4956" marB="0" anchor="ctr">
                    <a:lnL>
                      <a:noFill/>
                    </a:lnL>
                    <a:lnR>
                      <a:noFill/>
                    </a:lnR>
                    <a:lnT>
                      <a:noFill/>
                    </a:lnT>
                    <a:lnB>
                      <a:noFill/>
                    </a:lnB>
                  </a:tcPr>
                </a:tc>
                <a:tc>
                  <a:txBody>
                    <a:bodyPr/>
                    <a:lstStyle/>
                    <a:p>
                      <a:pPr algn="r" fontAlgn="b"/>
                      <a:r>
                        <a:rPr lang="en-US" sz="1100" b="0" i="0" u="none" strike="noStrike" dirty="0">
                          <a:solidFill>
                            <a:srgbClr val="000000"/>
                          </a:solidFill>
                          <a:effectLst/>
                          <a:latin typeface="Tw Cen MT" panose="020B0602020104020603" pitchFamily="34" charset="0"/>
                        </a:rPr>
                        <a:t>-</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effectLst/>
                          <a:latin typeface="Tw Cen MT" panose="020B0602020104020603" pitchFamily="34" charset="0"/>
                        </a:rPr>
                        <a:t>-</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9"/>
                  </a:ext>
                </a:extLst>
              </a:tr>
              <a:tr h="182880">
                <a:tc>
                  <a:txBody>
                    <a:bodyPr/>
                    <a:lstStyle/>
                    <a:p>
                      <a:pPr algn="ctr" fontAlgn="ctr"/>
                      <a:r>
                        <a:rPr lang="en-US" sz="1100" b="1" i="0" u="none" strike="noStrike" dirty="0">
                          <a:latin typeface="Tw Cen MT"/>
                        </a:rPr>
                        <a:t>(2)</a:t>
                      </a:r>
                    </a:p>
                  </a:txBody>
                  <a:tcPr marL="4956" marR="4956" marT="4956" marB="0" anchor="ctr">
                    <a:lnL>
                      <a:noFill/>
                    </a:lnL>
                    <a:lnR>
                      <a:noFill/>
                    </a:lnR>
                    <a:lnT>
                      <a:noFill/>
                    </a:lnT>
                    <a:lnB>
                      <a:noFill/>
                    </a:lnB>
                  </a:tcPr>
                </a:tc>
                <a:tc>
                  <a:txBody>
                    <a:bodyPr/>
                    <a:lstStyle/>
                    <a:p>
                      <a:pPr algn="l" fontAlgn="ctr"/>
                      <a:r>
                        <a:rPr lang="en-US" sz="1100" b="1" i="0" u="none" strike="noStrike" dirty="0">
                          <a:latin typeface="Tw Cen MT"/>
                        </a:rPr>
                        <a:t>Share application money pending allotment</a:t>
                      </a:r>
                    </a:p>
                  </a:txBody>
                  <a:tcPr marL="4956" marR="4956" marT="4956" marB="0" anchor="ctr">
                    <a:lnL>
                      <a:noFill/>
                    </a:lnL>
                    <a:lnR>
                      <a:noFill/>
                    </a:lnR>
                    <a:lnT>
                      <a:noFill/>
                    </a:lnT>
                    <a:lnB>
                      <a:noFill/>
                    </a:lnB>
                  </a:tcPr>
                </a:tc>
                <a:tc>
                  <a:txBody>
                    <a:bodyPr/>
                    <a:lstStyle/>
                    <a:p>
                      <a:pPr algn="ctr" fontAlgn="ctr"/>
                      <a:r>
                        <a:rPr lang="en-US" sz="1100" b="1" i="0" u="none" strike="noStrike" dirty="0">
                          <a:latin typeface="Tw Cen MT"/>
                        </a:rPr>
                        <a:t>-</a:t>
                      </a:r>
                    </a:p>
                  </a:txBody>
                  <a:tcPr marL="4956" marR="4956" marT="4956" marB="0" anchor="ctr">
                    <a:lnL>
                      <a:noFill/>
                    </a:lnL>
                    <a:lnR>
                      <a:noFill/>
                    </a:lnR>
                    <a:lnT>
                      <a:noFill/>
                    </a:lnT>
                    <a:lnB>
                      <a:noFill/>
                    </a:lnB>
                  </a:tcPr>
                </a:tc>
                <a:tc>
                  <a:txBody>
                    <a:bodyPr/>
                    <a:lstStyle/>
                    <a:p>
                      <a:pPr algn="r" fontAlgn="b"/>
                      <a:r>
                        <a:rPr lang="en-US" sz="1100" b="0" i="0" u="none" strike="noStrike" dirty="0">
                          <a:solidFill>
                            <a:srgbClr val="000000"/>
                          </a:solidFill>
                          <a:effectLst/>
                          <a:latin typeface="Tw Cen MT" panose="020B0602020104020603" pitchFamily="34" charset="0"/>
                        </a:rPr>
                        <a:t>-</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1100" b="0" i="0" u="none" strike="noStrike" dirty="0">
                          <a:solidFill>
                            <a:srgbClr val="000000"/>
                          </a:solidFill>
                          <a:effectLst/>
                          <a:latin typeface="Tw Cen MT" panose="020B0602020104020603" pitchFamily="34" charset="0"/>
                        </a:rPr>
                        <a:t>-</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10010"/>
                  </a:ext>
                </a:extLst>
              </a:tr>
              <a:tr h="182880">
                <a:tc>
                  <a:txBody>
                    <a:bodyPr/>
                    <a:lstStyle/>
                    <a:p>
                      <a:pPr algn="ctr" fontAlgn="ctr"/>
                      <a:r>
                        <a:rPr lang="en-US" sz="1100" b="1" i="0" u="none" strike="noStrike" dirty="0">
                          <a:latin typeface="Tw Cen MT"/>
                        </a:rPr>
                        <a:t>(3)</a:t>
                      </a:r>
                    </a:p>
                  </a:txBody>
                  <a:tcPr marL="4956" marR="4956" marT="4956" marB="0" anchor="ctr">
                    <a:lnL>
                      <a:noFill/>
                    </a:lnL>
                    <a:lnR>
                      <a:noFill/>
                    </a:lnR>
                    <a:lnT>
                      <a:noFill/>
                    </a:lnT>
                    <a:lnB>
                      <a:noFill/>
                    </a:lnB>
                  </a:tcPr>
                </a:tc>
                <a:tc>
                  <a:txBody>
                    <a:bodyPr/>
                    <a:lstStyle/>
                    <a:p>
                      <a:pPr algn="l" fontAlgn="ctr"/>
                      <a:r>
                        <a:rPr lang="en-US" sz="1100" b="1" i="0" u="none" strike="noStrike" dirty="0">
                          <a:latin typeface="Tw Cen MT"/>
                        </a:rPr>
                        <a:t>Non-current liabilities</a:t>
                      </a:r>
                    </a:p>
                  </a:txBody>
                  <a:tcPr marL="4956" marR="4956" marT="4956" marB="0" anchor="ctr">
                    <a:lnL>
                      <a:noFill/>
                    </a:lnL>
                    <a:lnR>
                      <a:noFill/>
                    </a:lnR>
                    <a:lnT>
                      <a:noFill/>
                    </a:lnT>
                    <a:lnB>
                      <a:noFill/>
                    </a:lnB>
                  </a:tcPr>
                </a:tc>
                <a:tc>
                  <a:txBody>
                    <a:bodyPr/>
                    <a:lstStyle/>
                    <a:p>
                      <a:pPr algn="ctr" fontAlgn="ctr"/>
                      <a:endParaRPr lang="en-US" sz="1100" b="1" i="0" u="none" strike="noStrike" dirty="0">
                        <a:latin typeface="Tw Cen MT"/>
                      </a:endParaRPr>
                    </a:p>
                  </a:txBody>
                  <a:tcPr marL="4956" marR="4956" marT="4956" marB="0" anchor="ctr">
                    <a:lnL>
                      <a:noFill/>
                    </a:lnL>
                    <a:lnR>
                      <a:noFill/>
                    </a:lnR>
                    <a:lnT>
                      <a:noFill/>
                    </a:lnT>
                    <a:lnB>
                      <a:noFill/>
                    </a:lnB>
                  </a:tcPr>
                </a:tc>
                <a:tc>
                  <a:txBody>
                    <a:bodyPr/>
                    <a:lstStyle/>
                    <a:p>
                      <a:pPr algn="r" fontAlgn="b"/>
                      <a:endParaRPr lang="en-US" sz="1100" b="0" i="0" u="none" strike="noStrike" dirty="0">
                        <a:solidFill>
                          <a:srgbClr val="000000"/>
                        </a:solidFill>
                        <a:effectLst/>
                        <a:latin typeface="Tw Cen MT" panose="020B0602020104020603" pitchFamily="34" charset="0"/>
                      </a:endParaRPr>
                    </a:p>
                  </a:txBody>
                  <a:tcPr marL="9525" marR="9525" marT="9525"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w Cen MT" panose="020B0602020104020603"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xmlns="" val="10011"/>
                  </a:ext>
                </a:extLst>
              </a:tr>
              <a:tr h="182880">
                <a:tc>
                  <a:txBody>
                    <a:bodyPr/>
                    <a:lstStyle/>
                    <a:p>
                      <a:pPr algn="ctr" fontAlgn="ctr"/>
                      <a:endParaRPr lang="en-US" sz="1100" b="0" i="0" u="none" strike="noStrike" dirty="0">
                        <a:latin typeface="Tw Cen MT"/>
                      </a:endParaRPr>
                    </a:p>
                  </a:txBody>
                  <a:tcPr marL="4956" marR="4956" marT="4956" marB="0" anchor="ctr">
                    <a:lnL>
                      <a:noFill/>
                    </a:lnL>
                    <a:lnR>
                      <a:noFill/>
                    </a:lnR>
                    <a:lnT>
                      <a:noFill/>
                    </a:lnT>
                    <a:lnB>
                      <a:noFill/>
                    </a:lnB>
                  </a:tcPr>
                </a:tc>
                <a:tc>
                  <a:txBody>
                    <a:bodyPr/>
                    <a:lstStyle/>
                    <a:p>
                      <a:pPr algn="l" fontAlgn="ctr"/>
                      <a:r>
                        <a:rPr lang="en-US" sz="1100" b="0" i="0" u="none" strike="noStrike" dirty="0">
                          <a:latin typeface="Tw Cen MT"/>
                        </a:rPr>
                        <a:t>(a) Long-term borrowings</a:t>
                      </a:r>
                    </a:p>
                  </a:txBody>
                  <a:tcPr marL="4956" marR="4956" marT="4956" marB="0" anchor="ctr">
                    <a:lnL>
                      <a:noFill/>
                    </a:lnL>
                    <a:lnR>
                      <a:noFill/>
                    </a:lnR>
                    <a:lnT>
                      <a:noFill/>
                    </a:lnT>
                    <a:lnB>
                      <a:noFill/>
                    </a:lnB>
                  </a:tcPr>
                </a:tc>
                <a:tc>
                  <a:txBody>
                    <a:bodyPr/>
                    <a:lstStyle/>
                    <a:p>
                      <a:pPr algn="ctr" fontAlgn="ctr"/>
                      <a:r>
                        <a:rPr lang="en-US" sz="1100" b="1" i="0" u="none" strike="noStrike" dirty="0">
                          <a:latin typeface="Tw Cen MT"/>
                        </a:rPr>
                        <a:t>4</a:t>
                      </a:r>
                    </a:p>
                  </a:txBody>
                  <a:tcPr marL="4956" marR="4956" marT="4956" marB="0" anchor="ctr">
                    <a:lnL>
                      <a:noFill/>
                    </a:lnL>
                    <a:lnR>
                      <a:noFill/>
                    </a:lnR>
                    <a:lnT>
                      <a:noFill/>
                    </a:lnT>
                    <a:lnB>
                      <a:noFill/>
                    </a:lnB>
                  </a:tcPr>
                </a:tc>
                <a:tc>
                  <a:txBody>
                    <a:bodyPr/>
                    <a:lstStyle/>
                    <a:p>
                      <a:pPr algn="r" fontAlgn="b"/>
                      <a:r>
                        <a:rPr lang="en-US" sz="1100" b="0" i="0" u="none" strike="noStrike" dirty="0">
                          <a:solidFill>
                            <a:srgbClr val="000000"/>
                          </a:solidFill>
                          <a:effectLst/>
                          <a:latin typeface="Tw Cen MT" panose="020B0602020104020603" pitchFamily="34" charset="0"/>
                        </a:rPr>
                        <a:t>-</a:t>
                      </a:r>
                    </a:p>
                  </a:txBody>
                  <a:tcPr marL="9525" marR="9525" marT="9525" marB="0" anchor="b">
                    <a:lnL>
                      <a:noFill/>
                    </a:lnL>
                    <a:lnR>
                      <a:noFill/>
                    </a:lnR>
                    <a:lnT>
                      <a:noFill/>
                    </a:lnT>
                    <a:lnB>
                      <a:noFill/>
                    </a:lnB>
                  </a:tcPr>
                </a:tc>
                <a:tc>
                  <a:txBody>
                    <a:bodyPr/>
                    <a:lstStyle/>
                    <a:p>
                      <a:pPr algn="r" fontAlgn="b"/>
                      <a:r>
                        <a:rPr lang="en-US" sz="1100" b="0" i="0" u="none" strike="noStrike" dirty="0">
                          <a:solidFill>
                            <a:srgbClr val="000000"/>
                          </a:solidFill>
                          <a:effectLst/>
                          <a:latin typeface="Tw Cen MT" panose="020B0602020104020603" pitchFamily="34" charset="0"/>
                        </a:rPr>
                        <a:t>-</a:t>
                      </a:r>
                    </a:p>
                  </a:txBody>
                  <a:tcPr marL="9525" marR="9525" marT="9525" marB="0" anchor="b">
                    <a:lnL>
                      <a:noFill/>
                    </a:lnL>
                    <a:lnR>
                      <a:noFill/>
                    </a:lnR>
                    <a:lnT>
                      <a:noFill/>
                    </a:lnT>
                    <a:lnB>
                      <a:noFill/>
                    </a:lnB>
                  </a:tcPr>
                </a:tc>
                <a:extLst>
                  <a:ext uri="{0D108BD9-81ED-4DB2-BD59-A6C34878D82A}">
                    <a16:rowId xmlns:a16="http://schemas.microsoft.com/office/drawing/2014/main" xmlns="" val="10012"/>
                  </a:ext>
                </a:extLst>
              </a:tr>
              <a:tr h="182880">
                <a:tc>
                  <a:txBody>
                    <a:bodyPr/>
                    <a:lstStyle/>
                    <a:p>
                      <a:pPr algn="ctr" fontAlgn="ctr"/>
                      <a:endParaRPr lang="en-US" sz="1100" b="0" i="0" u="none" strike="noStrike" dirty="0">
                        <a:latin typeface="Tw Cen MT"/>
                      </a:endParaRPr>
                    </a:p>
                  </a:txBody>
                  <a:tcPr marL="4956" marR="4956" marT="4956" marB="0" anchor="ctr">
                    <a:lnL>
                      <a:noFill/>
                    </a:lnL>
                    <a:lnR>
                      <a:noFill/>
                    </a:lnR>
                    <a:lnT>
                      <a:noFill/>
                    </a:lnT>
                    <a:lnB>
                      <a:noFill/>
                    </a:lnB>
                  </a:tcPr>
                </a:tc>
                <a:tc>
                  <a:txBody>
                    <a:bodyPr/>
                    <a:lstStyle/>
                    <a:p>
                      <a:pPr algn="l" fontAlgn="ctr"/>
                      <a:r>
                        <a:rPr lang="en-US" sz="1100" b="0" i="0" u="none" strike="noStrike" dirty="0">
                          <a:latin typeface="Tw Cen MT"/>
                        </a:rPr>
                        <a:t>(b) Deferred tax liabilities (Net)</a:t>
                      </a:r>
                    </a:p>
                  </a:txBody>
                  <a:tcPr marL="4956" marR="4956" marT="4956" marB="0" anchor="ctr">
                    <a:lnL>
                      <a:noFill/>
                    </a:lnL>
                    <a:lnR>
                      <a:noFill/>
                    </a:lnR>
                    <a:lnT>
                      <a:noFill/>
                    </a:lnT>
                    <a:lnB>
                      <a:noFill/>
                    </a:lnB>
                  </a:tcPr>
                </a:tc>
                <a:tc>
                  <a:txBody>
                    <a:bodyPr/>
                    <a:lstStyle/>
                    <a:p>
                      <a:pPr algn="ctr" fontAlgn="ctr"/>
                      <a:r>
                        <a:rPr lang="en-US" sz="1100" b="1" i="0" u="none" strike="noStrike" dirty="0">
                          <a:latin typeface="Tw Cen MT"/>
                        </a:rPr>
                        <a:t>-</a:t>
                      </a:r>
                    </a:p>
                  </a:txBody>
                  <a:tcPr marL="4956" marR="4956" marT="4956" marB="0" anchor="ctr">
                    <a:lnL>
                      <a:noFill/>
                    </a:lnL>
                    <a:lnR>
                      <a:noFill/>
                    </a:lnR>
                    <a:lnT>
                      <a:noFill/>
                    </a:lnT>
                    <a:lnB>
                      <a:noFill/>
                    </a:lnB>
                  </a:tcPr>
                </a:tc>
                <a:tc>
                  <a:txBody>
                    <a:bodyPr/>
                    <a:lstStyle/>
                    <a:p>
                      <a:pPr algn="r" fontAlgn="b"/>
                      <a:r>
                        <a:rPr lang="en-US" sz="1100" b="0" i="0" u="none" strike="noStrike" dirty="0">
                          <a:solidFill>
                            <a:srgbClr val="000000"/>
                          </a:solidFill>
                          <a:effectLst/>
                          <a:latin typeface="Tw Cen MT" panose="020B0602020104020603" pitchFamily="34" charset="0"/>
                        </a:rPr>
                        <a:t>-</a:t>
                      </a:r>
                    </a:p>
                  </a:txBody>
                  <a:tcPr marL="9525" marR="9525" marT="9525" marB="0" anchor="b">
                    <a:lnL>
                      <a:noFill/>
                    </a:lnL>
                    <a:lnR>
                      <a:noFill/>
                    </a:lnR>
                    <a:lnT>
                      <a:noFill/>
                    </a:lnT>
                    <a:lnB>
                      <a:noFill/>
                    </a:lnB>
                  </a:tcPr>
                </a:tc>
                <a:tc>
                  <a:txBody>
                    <a:bodyPr/>
                    <a:lstStyle/>
                    <a:p>
                      <a:pPr algn="r" fontAlgn="b"/>
                      <a:r>
                        <a:rPr lang="en-US" sz="1100" b="0" i="0" u="none" strike="noStrike" dirty="0">
                          <a:solidFill>
                            <a:srgbClr val="000000"/>
                          </a:solidFill>
                          <a:effectLst/>
                          <a:latin typeface="Tw Cen MT" panose="020B0602020104020603" pitchFamily="34" charset="0"/>
                        </a:rPr>
                        <a:t>-</a:t>
                      </a:r>
                    </a:p>
                  </a:txBody>
                  <a:tcPr marL="9525" marR="9525" marT="9525" marB="0" anchor="b">
                    <a:lnL>
                      <a:noFill/>
                    </a:lnL>
                    <a:lnR>
                      <a:noFill/>
                    </a:lnR>
                    <a:lnT>
                      <a:noFill/>
                    </a:lnT>
                    <a:lnB>
                      <a:noFill/>
                    </a:lnB>
                  </a:tcPr>
                </a:tc>
                <a:extLst>
                  <a:ext uri="{0D108BD9-81ED-4DB2-BD59-A6C34878D82A}">
                    <a16:rowId xmlns:a16="http://schemas.microsoft.com/office/drawing/2014/main" xmlns="" val="10013"/>
                  </a:ext>
                </a:extLst>
              </a:tr>
              <a:tr h="182880">
                <a:tc>
                  <a:txBody>
                    <a:bodyPr/>
                    <a:lstStyle/>
                    <a:p>
                      <a:pPr algn="ctr" fontAlgn="ctr"/>
                      <a:endParaRPr lang="en-US" sz="1100" b="0" i="0" u="none" strike="noStrike" dirty="0">
                        <a:latin typeface="Tw Cen MT"/>
                      </a:endParaRPr>
                    </a:p>
                  </a:txBody>
                  <a:tcPr marL="4956" marR="4956" marT="4956" marB="0" anchor="ctr">
                    <a:lnL>
                      <a:noFill/>
                    </a:lnL>
                    <a:lnR>
                      <a:noFill/>
                    </a:lnR>
                    <a:lnT>
                      <a:noFill/>
                    </a:lnT>
                    <a:lnB>
                      <a:noFill/>
                    </a:lnB>
                  </a:tcPr>
                </a:tc>
                <a:tc>
                  <a:txBody>
                    <a:bodyPr/>
                    <a:lstStyle/>
                    <a:p>
                      <a:pPr algn="l" fontAlgn="ctr"/>
                      <a:r>
                        <a:rPr lang="en-US" sz="1100" b="0" i="0" u="none" strike="noStrike" dirty="0">
                          <a:latin typeface="Tw Cen MT"/>
                        </a:rPr>
                        <a:t>(c) Other long term liabilities</a:t>
                      </a:r>
                    </a:p>
                  </a:txBody>
                  <a:tcPr marL="4956" marR="4956" marT="4956" marB="0" anchor="ctr">
                    <a:lnL>
                      <a:noFill/>
                    </a:lnL>
                    <a:lnR>
                      <a:noFill/>
                    </a:lnR>
                    <a:lnT>
                      <a:noFill/>
                    </a:lnT>
                    <a:lnB>
                      <a:noFill/>
                    </a:lnB>
                  </a:tcPr>
                </a:tc>
                <a:tc>
                  <a:txBody>
                    <a:bodyPr/>
                    <a:lstStyle/>
                    <a:p>
                      <a:pPr algn="ctr" fontAlgn="ctr"/>
                      <a:r>
                        <a:rPr lang="en-US" sz="1100" b="1" i="0" u="none" strike="noStrike" dirty="0">
                          <a:latin typeface="Tw Cen MT"/>
                        </a:rPr>
                        <a:t>5</a:t>
                      </a:r>
                    </a:p>
                  </a:txBody>
                  <a:tcPr marL="4956" marR="4956" marT="4956" marB="0" anchor="ctr">
                    <a:lnL>
                      <a:noFill/>
                    </a:lnL>
                    <a:lnR>
                      <a:noFill/>
                    </a:lnR>
                    <a:lnT>
                      <a:noFill/>
                    </a:lnT>
                    <a:lnB>
                      <a:noFill/>
                    </a:lnB>
                  </a:tcPr>
                </a:tc>
                <a:tc>
                  <a:txBody>
                    <a:bodyPr/>
                    <a:lstStyle/>
                    <a:p>
                      <a:pPr algn="r" fontAlgn="b"/>
                      <a:r>
                        <a:rPr lang="en-US" sz="1100" b="0" i="0" u="none" strike="noStrike" dirty="0">
                          <a:solidFill>
                            <a:srgbClr val="000000"/>
                          </a:solidFill>
                          <a:effectLst/>
                          <a:latin typeface="Tw Cen MT" panose="020B0602020104020603" pitchFamily="34" charset="0"/>
                        </a:rPr>
                        <a:t>-</a:t>
                      </a:r>
                    </a:p>
                  </a:txBody>
                  <a:tcPr marL="9525" marR="9525" marT="9525" marB="0" anchor="b">
                    <a:lnL>
                      <a:noFill/>
                    </a:lnL>
                    <a:lnR>
                      <a:noFill/>
                    </a:lnR>
                    <a:lnT>
                      <a:noFill/>
                    </a:lnT>
                    <a:lnB>
                      <a:noFill/>
                    </a:lnB>
                  </a:tcPr>
                </a:tc>
                <a:tc>
                  <a:txBody>
                    <a:bodyPr/>
                    <a:lstStyle/>
                    <a:p>
                      <a:pPr algn="r" fontAlgn="b"/>
                      <a:r>
                        <a:rPr lang="en-US" sz="1100" b="0" i="0" u="none" strike="noStrike" dirty="0">
                          <a:solidFill>
                            <a:srgbClr val="000000"/>
                          </a:solidFill>
                          <a:effectLst/>
                          <a:latin typeface="Tw Cen MT" panose="020B0602020104020603" pitchFamily="34" charset="0"/>
                        </a:rPr>
                        <a:t>-</a:t>
                      </a:r>
                    </a:p>
                  </a:txBody>
                  <a:tcPr marL="9525" marR="9525" marT="9525" marB="0" anchor="b">
                    <a:lnL>
                      <a:noFill/>
                    </a:lnL>
                    <a:lnR>
                      <a:noFill/>
                    </a:lnR>
                    <a:lnT>
                      <a:noFill/>
                    </a:lnT>
                    <a:lnB>
                      <a:noFill/>
                    </a:lnB>
                  </a:tcPr>
                </a:tc>
                <a:extLst>
                  <a:ext uri="{0D108BD9-81ED-4DB2-BD59-A6C34878D82A}">
                    <a16:rowId xmlns:a16="http://schemas.microsoft.com/office/drawing/2014/main" xmlns="" val="10014"/>
                  </a:ext>
                </a:extLst>
              </a:tr>
              <a:tr h="182880">
                <a:tc>
                  <a:txBody>
                    <a:bodyPr/>
                    <a:lstStyle/>
                    <a:p>
                      <a:pPr algn="ctr" fontAlgn="ctr"/>
                      <a:endParaRPr lang="en-US" sz="1100" b="0" i="0" u="none" strike="noStrike" dirty="0">
                        <a:latin typeface="Tw Cen MT"/>
                      </a:endParaRPr>
                    </a:p>
                  </a:txBody>
                  <a:tcPr marL="4956" marR="4956" marT="4956" marB="0" anchor="ctr">
                    <a:lnL>
                      <a:noFill/>
                    </a:lnL>
                    <a:lnR>
                      <a:noFill/>
                    </a:lnR>
                    <a:lnT>
                      <a:noFill/>
                    </a:lnT>
                    <a:lnB>
                      <a:noFill/>
                    </a:lnB>
                  </a:tcPr>
                </a:tc>
                <a:tc>
                  <a:txBody>
                    <a:bodyPr/>
                    <a:lstStyle/>
                    <a:p>
                      <a:pPr algn="l" fontAlgn="ctr"/>
                      <a:r>
                        <a:rPr lang="en-US" sz="1100" b="0" i="0" u="none" strike="noStrike" dirty="0">
                          <a:latin typeface="Tw Cen MT"/>
                        </a:rPr>
                        <a:t>(d) Long-term provisions</a:t>
                      </a:r>
                    </a:p>
                  </a:txBody>
                  <a:tcPr marL="4956" marR="4956" marT="4956" marB="0" anchor="ctr">
                    <a:lnL>
                      <a:noFill/>
                    </a:lnL>
                    <a:lnR>
                      <a:noFill/>
                    </a:lnR>
                    <a:lnT>
                      <a:noFill/>
                    </a:lnT>
                    <a:lnB>
                      <a:noFill/>
                    </a:lnB>
                  </a:tcPr>
                </a:tc>
                <a:tc>
                  <a:txBody>
                    <a:bodyPr/>
                    <a:lstStyle/>
                    <a:p>
                      <a:pPr algn="ctr" fontAlgn="ctr"/>
                      <a:r>
                        <a:rPr lang="en-US" sz="1100" b="1" i="0" u="none" strike="noStrike" dirty="0">
                          <a:latin typeface="Tw Cen MT"/>
                        </a:rPr>
                        <a:t>-</a:t>
                      </a:r>
                    </a:p>
                  </a:txBody>
                  <a:tcPr marL="4956" marR="4956" marT="4956" marB="0" anchor="ctr">
                    <a:lnL>
                      <a:noFill/>
                    </a:lnL>
                    <a:lnR>
                      <a:noFill/>
                    </a:lnR>
                    <a:lnT>
                      <a:noFill/>
                    </a:lnT>
                    <a:lnB>
                      <a:noFill/>
                    </a:lnB>
                  </a:tcPr>
                </a:tc>
                <a:tc>
                  <a:txBody>
                    <a:bodyPr/>
                    <a:lstStyle/>
                    <a:p>
                      <a:pPr algn="r" fontAlgn="b"/>
                      <a:r>
                        <a:rPr lang="en-US" sz="1100" b="0" i="0" u="none" strike="noStrike" dirty="0">
                          <a:solidFill>
                            <a:srgbClr val="000000"/>
                          </a:solidFill>
                          <a:effectLst/>
                          <a:latin typeface="Tw Cen MT" panose="020B0602020104020603" pitchFamily="34" charset="0"/>
                        </a:rPr>
                        <a:t>-</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effectLst/>
                          <a:latin typeface="Tw Cen MT" panose="020B0602020104020603" pitchFamily="34" charset="0"/>
                        </a:rPr>
                        <a:t>-</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5"/>
                  </a:ext>
                </a:extLst>
              </a:tr>
              <a:tr h="181653">
                <a:tc>
                  <a:txBody>
                    <a:bodyPr/>
                    <a:lstStyle/>
                    <a:p>
                      <a:pPr algn="ctr" fontAlgn="ctr"/>
                      <a:endParaRPr lang="en-US" sz="1100" b="0" i="0" u="none" strike="noStrike" dirty="0">
                        <a:latin typeface="Tw Cen MT"/>
                      </a:endParaRPr>
                    </a:p>
                  </a:txBody>
                  <a:tcPr marL="4956" marR="4956" marT="4956" marB="0" anchor="ctr">
                    <a:lnL>
                      <a:noFill/>
                    </a:lnL>
                    <a:lnR>
                      <a:noFill/>
                    </a:lnR>
                    <a:lnT>
                      <a:noFill/>
                    </a:lnT>
                    <a:lnB>
                      <a:noFill/>
                    </a:lnB>
                  </a:tcPr>
                </a:tc>
                <a:tc>
                  <a:txBody>
                    <a:bodyPr/>
                    <a:lstStyle/>
                    <a:p>
                      <a:pPr algn="l" fontAlgn="ctr"/>
                      <a:endParaRPr lang="en-US" sz="1100" b="0" i="0" u="none" strike="noStrike" dirty="0">
                        <a:latin typeface="Tw Cen MT"/>
                      </a:endParaRPr>
                    </a:p>
                  </a:txBody>
                  <a:tcPr marL="4956" marR="4956" marT="4956" marB="0" anchor="ctr">
                    <a:lnL>
                      <a:noFill/>
                    </a:lnL>
                    <a:lnR>
                      <a:noFill/>
                    </a:lnR>
                    <a:lnT>
                      <a:noFill/>
                    </a:lnT>
                    <a:lnB>
                      <a:noFill/>
                    </a:lnB>
                  </a:tcPr>
                </a:tc>
                <a:tc>
                  <a:txBody>
                    <a:bodyPr/>
                    <a:lstStyle/>
                    <a:p>
                      <a:pPr algn="ctr" fontAlgn="ctr"/>
                      <a:endParaRPr lang="en-US" sz="1100" b="1" i="0" u="none" strike="noStrike" dirty="0">
                        <a:latin typeface="Tw Cen MT"/>
                      </a:endParaRPr>
                    </a:p>
                  </a:txBody>
                  <a:tcPr marL="4956" marR="4956" marT="4956" marB="0" anchor="ctr">
                    <a:lnL>
                      <a:noFill/>
                    </a:lnL>
                    <a:lnR>
                      <a:noFill/>
                    </a:lnR>
                    <a:lnT>
                      <a:noFill/>
                    </a:lnT>
                    <a:lnB>
                      <a:noFill/>
                    </a:lnB>
                  </a:tcPr>
                </a:tc>
                <a:tc>
                  <a:txBody>
                    <a:bodyPr/>
                    <a:lstStyle/>
                    <a:p>
                      <a:pPr algn="r" fontAlgn="b"/>
                      <a:r>
                        <a:rPr lang="en-US" sz="1100" b="0" i="0" u="none" strike="noStrike" dirty="0">
                          <a:solidFill>
                            <a:srgbClr val="000000"/>
                          </a:solidFill>
                          <a:effectLst/>
                          <a:latin typeface="Tw Cen MT" panose="020B0602020104020603" pitchFamily="34" charset="0"/>
                        </a:rPr>
                        <a:t>-</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effectLst/>
                          <a:latin typeface="Tw Cen MT" panose="020B0602020104020603" pitchFamily="34" charset="0"/>
                        </a:rPr>
                        <a:t>-</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6"/>
                  </a:ext>
                </a:extLst>
              </a:tr>
              <a:tr h="182880">
                <a:tc>
                  <a:txBody>
                    <a:bodyPr/>
                    <a:lstStyle/>
                    <a:p>
                      <a:pPr algn="ctr" fontAlgn="ctr"/>
                      <a:r>
                        <a:rPr lang="en-US" sz="1100" b="1" i="0" u="none" strike="noStrike" dirty="0">
                          <a:latin typeface="Tw Cen MT"/>
                        </a:rPr>
                        <a:t>(4)</a:t>
                      </a:r>
                    </a:p>
                  </a:txBody>
                  <a:tcPr marL="4956" marR="4956" marT="4956" marB="0" anchor="ctr">
                    <a:lnL>
                      <a:noFill/>
                    </a:lnL>
                    <a:lnR>
                      <a:noFill/>
                    </a:lnR>
                    <a:lnT>
                      <a:noFill/>
                    </a:lnT>
                    <a:lnB>
                      <a:noFill/>
                    </a:lnB>
                  </a:tcPr>
                </a:tc>
                <a:tc>
                  <a:txBody>
                    <a:bodyPr/>
                    <a:lstStyle/>
                    <a:p>
                      <a:pPr algn="l" fontAlgn="ctr"/>
                      <a:r>
                        <a:rPr lang="en-US" sz="1100" b="1" i="0" u="none" strike="noStrike" dirty="0">
                          <a:latin typeface="Tw Cen MT"/>
                        </a:rPr>
                        <a:t>Current liabilities</a:t>
                      </a:r>
                    </a:p>
                  </a:txBody>
                  <a:tcPr marL="4956" marR="4956" marT="4956" marB="0" anchor="ctr">
                    <a:lnL>
                      <a:noFill/>
                    </a:lnL>
                    <a:lnR>
                      <a:noFill/>
                    </a:lnR>
                    <a:lnT>
                      <a:noFill/>
                    </a:lnT>
                    <a:lnB>
                      <a:noFill/>
                    </a:lnB>
                  </a:tcPr>
                </a:tc>
                <a:tc>
                  <a:txBody>
                    <a:bodyPr/>
                    <a:lstStyle/>
                    <a:p>
                      <a:pPr algn="ctr" fontAlgn="ctr"/>
                      <a:endParaRPr lang="en-US" sz="1100" b="1" i="0" u="none" strike="noStrike" dirty="0">
                        <a:latin typeface="Tw Cen MT"/>
                      </a:endParaRPr>
                    </a:p>
                  </a:txBody>
                  <a:tcPr marL="4956" marR="4956" marT="4956" marB="0" anchor="ctr">
                    <a:lnL>
                      <a:noFill/>
                    </a:lnL>
                    <a:lnR>
                      <a:noFill/>
                    </a:lnR>
                    <a:lnT>
                      <a:noFill/>
                    </a:lnT>
                    <a:lnB>
                      <a:noFill/>
                    </a:lnB>
                  </a:tcPr>
                </a:tc>
                <a:tc>
                  <a:txBody>
                    <a:bodyPr/>
                    <a:lstStyle/>
                    <a:p>
                      <a:pPr algn="r" fontAlgn="b"/>
                      <a:endParaRPr lang="en-US" sz="1100" b="0" i="0" u="none" strike="noStrike" dirty="0">
                        <a:solidFill>
                          <a:srgbClr val="000000"/>
                        </a:solidFill>
                        <a:effectLst/>
                        <a:latin typeface="Tw Cen MT" panose="020B0602020104020603"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endParaRPr lang="en-US" sz="1100" b="0" i="0" u="none" strike="noStrike" dirty="0">
                        <a:solidFill>
                          <a:srgbClr val="000000"/>
                        </a:solidFill>
                        <a:effectLst/>
                        <a:latin typeface="Tw Cen MT" panose="020B0602020104020603"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10017"/>
                  </a:ext>
                </a:extLst>
              </a:tr>
              <a:tr h="182880">
                <a:tc>
                  <a:txBody>
                    <a:bodyPr/>
                    <a:lstStyle/>
                    <a:p>
                      <a:pPr algn="l" fontAlgn="ctr"/>
                      <a:endParaRPr lang="en-US" sz="1100" b="0" i="0" u="none" strike="noStrike" dirty="0">
                        <a:latin typeface="Tw Cen MT"/>
                      </a:endParaRPr>
                    </a:p>
                  </a:txBody>
                  <a:tcPr marL="4956" marR="4956" marT="4956" marB="0" anchor="ctr">
                    <a:lnL>
                      <a:noFill/>
                    </a:lnL>
                    <a:lnR>
                      <a:noFill/>
                    </a:lnR>
                    <a:lnT>
                      <a:noFill/>
                    </a:lnT>
                    <a:lnB>
                      <a:noFill/>
                    </a:lnB>
                  </a:tcPr>
                </a:tc>
                <a:tc>
                  <a:txBody>
                    <a:bodyPr/>
                    <a:lstStyle/>
                    <a:p>
                      <a:pPr algn="l" fontAlgn="ctr"/>
                      <a:r>
                        <a:rPr lang="en-US" sz="1100" b="0" i="0" u="none" strike="noStrike" dirty="0">
                          <a:latin typeface="Tw Cen MT"/>
                        </a:rPr>
                        <a:t>(a) Short-term borrowings</a:t>
                      </a:r>
                    </a:p>
                  </a:txBody>
                  <a:tcPr marL="4956" marR="4956" marT="4956" marB="0" anchor="ctr">
                    <a:lnL>
                      <a:noFill/>
                    </a:lnL>
                    <a:lnR>
                      <a:noFill/>
                    </a:lnR>
                    <a:lnT>
                      <a:noFill/>
                    </a:lnT>
                    <a:lnB>
                      <a:noFill/>
                    </a:lnB>
                  </a:tcPr>
                </a:tc>
                <a:tc>
                  <a:txBody>
                    <a:bodyPr/>
                    <a:lstStyle/>
                    <a:p>
                      <a:pPr algn="ctr" fontAlgn="ctr"/>
                      <a:r>
                        <a:rPr lang="en-US" sz="1100" b="1" i="0" u="none" strike="noStrike" dirty="0">
                          <a:latin typeface="Tw Cen MT"/>
                        </a:rPr>
                        <a:t>6</a:t>
                      </a:r>
                    </a:p>
                  </a:txBody>
                  <a:tcPr marL="4956" marR="4956" marT="4956" marB="0" anchor="ctr">
                    <a:lnL>
                      <a:noFill/>
                    </a:lnL>
                    <a:lnR>
                      <a:noFill/>
                    </a:lnR>
                    <a:lnT>
                      <a:noFill/>
                    </a:lnT>
                    <a:lnB>
                      <a:noFill/>
                    </a:lnB>
                  </a:tcPr>
                </a:tc>
                <a:tc>
                  <a:txBody>
                    <a:bodyPr/>
                    <a:lstStyle/>
                    <a:p>
                      <a:pPr algn="r" fontAlgn="b"/>
                      <a:r>
                        <a:rPr lang="en-US" sz="1100" b="0" i="0" u="none" strike="noStrike" dirty="0">
                          <a:solidFill>
                            <a:srgbClr val="000000"/>
                          </a:solidFill>
                          <a:effectLst/>
                          <a:latin typeface="Tw Cen MT" panose="020B0602020104020603" pitchFamily="34" charset="0"/>
                        </a:rPr>
                        <a:t>-</a:t>
                      </a:r>
                    </a:p>
                  </a:txBody>
                  <a:tcPr marL="9525" marR="9525" marT="9525" marB="0" anchor="b">
                    <a:lnL>
                      <a:noFill/>
                    </a:lnL>
                    <a:lnR>
                      <a:noFill/>
                    </a:lnR>
                    <a:lnT>
                      <a:noFill/>
                    </a:lnT>
                    <a:lnB>
                      <a:noFill/>
                    </a:lnB>
                  </a:tcPr>
                </a:tc>
                <a:tc>
                  <a:txBody>
                    <a:bodyPr/>
                    <a:lstStyle/>
                    <a:p>
                      <a:pPr algn="r" fontAlgn="b"/>
                      <a:r>
                        <a:rPr lang="en-US" sz="1100" b="0" i="0" u="none" strike="noStrike" dirty="0">
                          <a:solidFill>
                            <a:srgbClr val="000000"/>
                          </a:solidFill>
                          <a:effectLst/>
                          <a:latin typeface="Tw Cen MT" panose="020B0602020104020603" pitchFamily="34" charset="0"/>
                        </a:rPr>
                        <a:t>-</a:t>
                      </a:r>
                    </a:p>
                  </a:txBody>
                  <a:tcPr marL="9525" marR="9525" marT="9525" marB="0" anchor="b">
                    <a:lnL>
                      <a:noFill/>
                    </a:lnL>
                    <a:lnR>
                      <a:noFill/>
                    </a:lnR>
                    <a:lnT>
                      <a:noFill/>
                    </a:lnT>
                    <a:lnB>
                      <a:noFill/>
                    </a:lnB>
                  </a:tcPr>
                </a:tc>
                <a:extLst>
                  <a:ext uri="{0D108BD9-81ED-4DB2-BD59-A6C34878D82A}">
                    <a16:rowId xmlns:a16="http://schemas.microsoft.com/office/drawing/2014/main" xmlns="" val="10018"/>
                  </a:ext>
                </a:extLst>
              </a:tr>
              <a:tr h="182880">
                <a:tc>
                  <a:txBody>
                    <a:bodyPr/>
                    <a:lstStyle/>
                    <a:p>
                      <a:pPr algn="l" fontAlgn="ctr"/>
                      <a:endParaRPr lang="en-US" sz="1100" b="0" i="0" u="none" strike="noStrike" dirty="0">
                        <a:latin typeface="Tw Cen MT"/>
                      </a:endParaRPr>
                    </a:p>
                  </a:txBody>
                  <a:tcPr marL="4956" marR="4956" marT="4956" marB="0" anchor="ctr">
                    <a:lnL>
                      <a:noFill/>
                    </a:lnL>
                    <a:lnR>
                      <a:noFill/>
                    </a:lnR>
                    <a:lnT>
                      <a:noFill/>
                    </a:lnT>
                    <a:lnB>
                      <a:noFill/>
                    </a:lnB>
                  </a:tcPr>
                </a:tc>
                <a:tc>
                  <a:txBody>
                    <a:bodyPr/>
                    <a:lstStyle/>
                    <a:p>
                      <a:pPr algn="l" fontAlgn="ctr"/>
                      <a:r>
                        <a:rPr lang="en-US" sz="1100" b="0" i="0" u="none" strike="noStrike" dirty="0">
                          <a:latin typeface="Tw Cen MT"/>
                        </a:rPr>
                        <a:t>(b) Trade payables</a:t>
                      </a:r>
                    </a:p>
                  </a:txBody>
                  <a:tcPr marL="4956" marR="4956" marT="4956" marB="0" anchor="ctr">
                    <a:lnL>
                      <a:noFill/>
                    </a:lnL>
                    <a:lnR>
                      <a:noFill/>
                    </a:lnR>
                    <a:lnT>
                      <a:noFill/>
                    </a:lnT>
                    <a:lnB>
                      <a:noFill/>
                    </a:lnB>
                  </a:tcPr>
                </a:tc>
                <a:tc>
                  <a:txBody>
                    <a:bodyPr/>
                    <a:lstStyle/>
                    <a:p>
                      <a:pPr algn="ctr" fontAlgn="ctr"/>
                      <a:r>
                        <a:rPr lang="en-US" sz="1100" b="1" i="0" u="none" strike="noStrike" dirty="0">
                          <a:latin typeface="Tw Cen MT"/>
                        </a:rPr>
                        <a:t>7</a:t>
                      </a:r>
                    </a:p>
                  </a:txBody>
                  <a:tcPr marL="4956" marR="4956" marT="4956" marB="0" anchor="ctr">
                    <a:lnL>
                      <a:noFill/>
                    </a:lnL>
                    <a:lnR>
                      <a:noFill/>
                    </a:lnR>
                    <a:lnT>
                      <a:noFill/>
                    </a:lnT>
                    <a:lnB>
                      <a:noFill/>
                    </a:lnB>
                  </a:tcPr>
                </a:tc>
                <a:tc>
                  <a:txBody>
                    <a:bodyPr/>
                    <a:lstStyle/>
                    <a:p>
                      <a:pPr algn="r" fontAlgn="b"/>
                      <a:r>
                        <a:rPr lang="en-US" sz="1100" b="0" i="0" u="none" strike="noStrike" dirty="0">
                          <a:solidFill>
                            <a:srgbClr val="000000"/>
                          </a:solidFill>
                          <a:effectLst/>
                          <a:latin typeface="Tw Cen MT" panose="020B0602020104020603" pitchFamily="34" charset="0"/>
                        </a:rPr>
                        <a:t>-</a:t>
                      </a:r>
                    </a:p>
                  </a:txBody>
                  <a:tcPr marL="9525" marR="9525" marT="9525" marB="0" anchor="b">
                    <a:lnL>
                      <a:noFill/>
                    </a:lnL>
                    <a:lnR>
                      <a:noFill/>
                    </a:lnR>
                    <a:lnT>
                      <a:noFill/>
                    </a:lnT>
                    <a:lnB>
                      <a:noFill/>
                    </a:lnB>
                  </a:tcPr>
                </a:tc>
                <a:tc>
                  <a:txBody>
                    <a:bodyPr/>
                    <a:lstStyle/>
                    <a:p>
                      <a:pPr algn="r" fontAlgn="b"/>
                      <a:r>
                        <a:rPr lang="en-US" sz="1100" b="0" i="0" u="none" strike="noStrike" dirty="0">
                          <a:solidFill>
                            <a:srgbClr val="000000"/>
                          </a:solidFill>
                          <a:effectLst/>
                          <a:latin typeface="Tw Cen MT" panose="020B0602020104020603" pitchFamily="34" charset="0"/>
                        </a:rPr>
                        <a:t>-</a:t>
                      </a:r>
                    </a:p>
                  </a:txBody>
                  <a:tcPr marL="9525" marR="9525" marT="9525" marB="0" anchor="b">
                    <a:lnL>
                      <a:noFill/>
                    </a:lnL>
                    <a:lnR>
                      <a:noFill/>
                    </a:lnR>
                    <a:lnT>
                      <a:noFill/>
                    </a:lnT>
                    <a:lnB>
                      <a:noFill/>
                    </a:lnB>
                  </a:tcPr>
                </a:tc>
                <a:extLst>
                  <a:ext uri="{0D108BD9-81ED-4DB2-BD59-A6C34878D82A}">
                    <a16:rowId xmlns:a16="http://schemas.microsoft.com/office/drawing/2014/main" xmlns="" val="10019"/>
                  </a:ext>
                </a:extLst>
              </a:tr>
              <a:tr h="182880">
                <a:tc>
                  <a:txBody>
                    <a:bodyPr/>
                    <a:lstStyle/>
                    <a:p>
                      <a:pPr algn="l" fontAlgn="ctr"/>
                      <a:endParaRPr lang="en-US" sz="1100" b="0" i="0" u="none" strike="noStrike" dirty="0">
                        <a:latin typeface="Tw Cen MT"/>
                      </a:endParaRPr>
                    </a:p>
                  </a:txBody>
                  <a:tcPr marL="4956" marR="4956" marT="4956" marB="0" anchor="ctr">
                    <a:lnL>
                      <a:noFill/>
                    </a:lnL>
                    <a:lnR>
                      <a:noFill/>
                    </a:lnR>
                    <a:lnT>
                      <a:noFill/>
                    </a:lnT>
                    <a:lnB>
                      <a:noFill/>
                    </a:lnB>
                  </a:tcPr>
                </a:tc>
                <a:tc>
                  <a:txBody>
                    <a:bodyPr/>
                    <a:lstStyle/>
                    <a:p>
                      <a:pPr algn="l" fontAlgn="ctr"/>
                      <a:r>
                        <a:rPr lang="en-US" sz="1100" b="0" i="0" u="none" strike="noStrike" dirty="0">
                          <a:latin typeface="Tw Cen MT"/>
                        </a:rPr>
                        <a:t>Total o/s dues of micro enterprises and small enterprises</a:t>
                      </a:r>
                    </a:p>
                  </a:txBody>
                  <a:tcPr marL="4956" marR="4956" marT="4956" marB="0" anchor="ctr">
                    <a:lnL>
                      <a:noFill/>
                    </a:lnL>
                    <a:lnR>
                      <a:noFill/>
                    </a:lnR>
                    <a:lnT>
                      <a:noFill/>
                    </a:lnT>
                    <a:lnB>
                      <a:noFill/>
                    </a:lnB>
                  </a:tcPr>
                </a:tc>
                <a:tc>
                  <a:txBody>
                    <a:bodyPr/>
                    <a:lstStyle/>
                    <a:p>
                      <a:pPr algn="ctr" fontAlgn="ctr"/>
                      <a:endParaRPr lang="en-US" sz="1100" b="1" i="0" u="none" strike="noStrike" dirty="0">
                        <a:latin typeface="Tw Cen MT"/>
                      </a:endParaRPr>
                    </a:p>
                  </a:txBody>
                  <a:tcPr marL="4956" marR="4956" marT="4956" marB="0" anchor="ctr">
                    <a:lnL>
                      <a:noFill/>
                    </a:lnL>
                    <a:lnR>
                      <a:noFill/>
                    </a:lnR>
                    <a:lnT>
                      <a:noFill/>
                    </a:lnT>
                    <a:lnB>
                      <a:noFill/>
                    </a:lnB>
                  </a:tcPr>
                </a:tc>
                <a:tc>
                  <a:txBody>
                    <a:bodyPr/>
                    <a:lstStyle/>
                    <a:p>
                      <a:pPr algn="r" fontAlgn="b"/>
                      <a:r>
                        <a:rPr lang="en-US" sz="1100" b="0" i="0" u="none" strike="noStrike" dirty="0">
                          <a:solidFill>
                            <a:srgbClr val="000000"/>
                          </a:solidFill>
                          <a:effectLst/>
                          <a:latin typeface="Tw Cen MT" panose="020B0602020104020603" pitchFamily="34" charset="0"/>
                        </a:rPr>
                        <a:t>-</a:t>
                      </a:r>
                    </a:p>
                  </a:txBody>
                  <a:tcPr marL="9525" marR="9525" marT="9525" marB="0" anchor="b">
                    <a:lnL>
                      <a:noFill/>
                    </a:lnL>
                    <a:lnR>
                      <a:noFill/>
                    </a:lnR>
                    <a:lnT>
                      <a:noFill/>
                    </a:lnT>
                    <a:lnB>
                      <a:noFill/>
                    </a:lnB>
                  </a:tcPr>
                </a:tc>
                <a:tc>
                  <a:txBody>
                    <a:bodyPr/>
                    <a:lstStyle/>
                    <a:p>
                      <a:pPr algn="r" fontAlgn="b"/>
                      <a:r>
                        <a:rPr lang="en-US" sz="1100" b="0" i="0" u="none" strike="noStrike" dirty="0">
                          <a:solidFill>
                            <a:srgbClr val="000000"/>
                          </a:solidFill>
                          <a:effectLst/>
                          <a:latin typeface="Tw Cen MT" panose="020B0602020104020603" pitchFamily="34" charset="0"/>
                        </a:rPr>
                        <a:t>-</a:t>
                      </a:r>
                    </a:p>
                  </a:txBody>
                  <a:tcPr marL="9525" marR="9525" marT="9525" marB="0" anchor="b">
                    <a:lnL>
                      <a:noFill/>
                    </a:lnL>
                    <a:lnR>
                      <a:noFill/>
                    </a:lnR>
                    <a:lnT>
                      <a:noFill/>
                    </a:lnT>
                    <a:lnB>
                      <a:noFill/>
                    </a:lnB>
                  </a:tcPr>
                </a:tc>
                <a:extLst>
                  <a:ext uri="{0D108BD9-81ED-4DB2-BD59-A6C34878D82A}">
                    <a16:rowId xmlns:a16="http://schemas.microsoft.com/office/drawing/2014/main" xmlns="" val="10020"/>
                  </a:ext>
                </a:extLst>
              </a:tr>
              <a:tr h="182880">
                <a:tc>
                  <a:txBody>
                    <a:bodyPr/>
                    <a:lstStyle/>
                    <a:p>
                      <a:pPr algn="l" fontAlgn="ctr"/>
                      <a:endParaRPr lang="en-US" sz="1100" b="0" i="0" u="none" strike="noStrike" dirty="0">
                        <a:latin typeface="Tw Cen MT"/>
                      </a:endParaRPr>
                    </a:p>
                  </a:txBody>
                  <a:tcPr marL="4956" marR="4956" marT="4956" marB="0" anchor="ctr">
                    <a:lnL>
                      <a:noFill/>
                    </a:lnL>
                    <a:lnR>
                      <a:noFill/>
                    </a:lnR>
                    <a:lnT>
                      <a:noFill/>
                    </a:lnT>
                    <a:lnB>
                      <a:noFill/>
                    </a:lnB>
                  </a:tcPr>
                </a:tc>
                <a:tc gridSpan="2">
                  <a:txBody>
                    <a:bodyPr/>
                    <a:lstStyle/>
                    <a:p>
                      <a:pPr algn="l" fontAlgn="ctr"/>
                      <a:r>
                        <a:rPr lang="en-US" sz="1100" b="0" i="0" u="none" strike="noStrike" dirty="0">
                          <a:latin typeface="Tw Cen MT"/>
                        </a:rPr>
                        <a:t>Total o/s dues of other than micro enterprises and small enterprises</a:t>
                      </a:r>
                    </a:p>
                  </a:txBody>
                  <a:tcPr marL="4956" marR="4956" marT="4956" marB="0" anchor="ctr">
                    <a:lnL>
                      <a:noFill/>
                    </a:lnL>
                    <a:lnR>
                      <a:noFill/>
                    </a:lnR>
                    <a:lnT>
                      <a:noFill/>
                    </a:lnT>
                    <a:lnB>
                      <a:noFill/>
                    </a:lnB>
                  </a:tcPr>
                </a:tc>
                <a:tc hMerge="1">
                  <a:txBody>
                    <a:bodyPr/>
                    <a:lstStyle/>
                    <a:p>
                      <a:endParaRPr lang="en-US"/>
                    </a:p>
                  </a:txBody>
                  <a:tcPr/>
                </a:tc>
                <a:tc>
                  <a:txBody>
                    <a:bodyPr/>
                    <a:lstStyle/>
                    <a:p>
                      <a:pPr algn="r" fontAlgn="b"/>
                      <a:r>
                        <a:rPr lang="en-US" sz="1100" b="0" i="0" u="none" strike="noStrike" dirty="0">
                          <a:solidFill>
                            <a:srgbClr val="000000"/>
                          </a:solidFill>
                          <a:effectLst/>
                          <a:latin typeface="Tw Cen MT" panose="020B0602020104020603" pitchFamily="34" charset="0"/>
                        </a:rPr>
                        <a:t>-</a:t>
                      </a:r>
                    </a:p>
                  </a:txBody>
                  <a:tcPr marL="9525" marR="9525" marT="9525" marB="0" anchor="b">
                    <a:lnL>
                      <a:noFill/>
                    </a:lnL>
                    <a:lnR>
                      <a:noFill/>
                    </a:lnR>
                    <a:lnT>
                      <a:noFill/>
                    </a:lnT>
                    <a:lnB>
                      <a:noFill/>
                    </a:lnB>
                  </a:tcPr>
                </a:tc>
                <a:tc>
                  <a:txBody>
                    <a:bodyPr/>
                    <a:lstStyle/>
                    <a:p>
                      <a:pPr algn="r" fontAlgn="b"/>
                      <a:r>
                        <a:rPr lang="en-US" sz="1100" b="0" i="0" u="none" strike="noStrike" dirty="0">
                          <a:solidFill>
                            <a:srgbClr val="000000"/>
                          </a:solidFill>
                          <a:effectLst/>
                          <a:latin typeface="Tw Cen MT" panose="020B0602020104020603" pitchFamily="34" charset="0"/>
                        </a:rPr>
                        <a:t>-</a:t>
                      </a:r>
                    </a:p>
                  </a:txBody>
                  <a:tcPr marL="9525" marR="9525" marT="9525" marB="0" anchor="b">
                    <a:lnL>
                      <a:noFill/>
                    </a:lnL>
                    <a:lnR>
                      <a:noFill/>
                    </a:lnR>
                    <a:lnT>
                      <a:noFill/>
                    </a:lnT>
                    <a:lnB>
                      <a:noFill/>
                    </a:lnB>
                  </a:tcPr>
                </a:tc>
                <a:extLst>
                  <a:ext uri="{0D108BD9-81ED-4DB2-BD59-A6C34878D82A}">
                    <a16:rowId xmlns:a16="http://schemas.microsoft.com/office/drawing/2014/main" xmlns="" val="10021"/>
                  </a:ext>
                </a:extLst>
              </a:tr>
              <a:tr h="182880">
                <a:tc>
                  <a:txBody>
                    <a:bodyPr/>
                    <a:lstStyle/>
                    <a:p>
                      <a:pPr algn="l" fontAlgn="ctr"/>
                      <a:endParaRPr lang="en-US" sz="1100" b="0" i="0" u="none" strike="noStrike" dirty="0">
                        <a:latin typeface="Tw Cen MT"/>
                      </a:endParaRPr>
                    </a:p>
                  </a:txBody>
                  <a:tcPr marL="4956" marR="4956" marT="4956" marB="0" anchor="ctr">
                    <a:lnL>
                      <a:noFill/>
                    </a:lnL>
                    <a:lnR>
                      <a:noFill/>
                    </a:lnR>
                    <a:lnT>
                      <a:noFill/>
                    </a:lnT>
                    <a:lnB>
                      <a:noFill/>
                    </a:lnB>
                  </a:tcPr>
                </a:tc>
                <a:tc>
                  <a:txBody>
                    <a:bodyPr/>
                    <a:lstStyle/>
                    <a:p>
                      <a:pPr algn="l" fontAlgn="ctr"/>
                      <a:r>
                        <a:rPr lang="en-US" sz="1100" b="0" i="0" u="none" strike="noStrike" dirty="0">
                          <a:latin typeface="Tw Cen MT"/>
                        </a:rPr>
                        <a:t>(c) Other current liabilities</a:t>
                      </a:r>
                    </a:p>
                  </a:txBody>
                  <a:tcPr marL="4956" marR="4956" marT="4956" marB="0" anchor="ctr">
                    <a:lnL>
                      <a:noFill/>
                    </a:lnL>
                    <a:lnR>
                      <a:noFill/>
                    </a:lnR>
                    <a:lnT>
                      <a:noFill/>
                    </a:lnT>
                    <a:lnB>
                      <a:noFill/>
                    </a:lnB>
                  </a:tcPr>
                </a:tc>
                <a:tc>
                  <a:txBody>
                    <a:bodyPr/>
                    <a:lstStyle/>
                    <a:p>
                      <a:pPr algn="ctr" fontAlgn="ctr"/>
                      <a:r>
                        <a:rPr lang="en-US" sz="1100" b="1" i="0" u="none" strike="noStrike" dirty="0">
                          <a:latin typeface="Tw Cen MT"/>
                        </a:rPr>
                        <a:t>8</a:t>
                      </a:r>
                    </a:p>
                  </a:txBody>
                  <a:tcPr marL="4956" marR="4956" marT="4956" marB="0" anchor="ctr">
                    <a:lnL>
                      <a:noFill/>
                    </a:lnL>
                    <a:lnR>
                      <a:noFill/>
                    </a:lnR>
                    <a:lnT>
                      <a:noFill/>
                    </a:lnT>
                    <a:lnB>
                      <a:noFill/>
                    </a:lnB>
                  </a:tcPr>
                </a:tc>
                <a:tc>
                  <a:txBody>
                    <a:bodyPr/>
                    <a:lstStyle/>
                    <a:p>
                      <a:pPr algn="r" fontAlgn="b"/>
                      <a:r>
                        <a:rPr lang="en-US" sz="1100" b="0" i="0" u="none" strike="noStrike" dirty="0">
                          <a:solidFill>
                            <a:srgbClr val="000000"/>
                          </a:solidFill>
                          <a:effectLst/>
                          <a:latin typeface="Tw Cen MT" panose="020B0602020104020603" pitchFamily="34" charset="0"/>
                        </a:rPr>
                        <a:t>-</a:t>
                      </a:r>
                    </a:p>
                  </a:txBody>
                  <a:tcPr marL="9525" marR="9525" marT="9525" marB="0" anchor="b">
                    <a:lnL>
                      <a:noFill/>
                    </a:lnL>
                    <a:lnR>
                      <a:noFill/>
                    </a:lnR>
                    <a:lnT>
                      <a:noFill/>
                    </a:lnT>
                    <a:lnB>
                      <a:noFill/>
                    </a:lnB>
                  </a:tcPr>
                </a:tc>
                <a:tc>
                  <a:txBody>
                    <a:bodyPr/>
                    <a:lstStyle/>
                    <a:p>
                      <a:pPr algn="r" fontAlgn="b"/>
                      <a:r>
                        <a:rPr lang="en-US" sz="1100" b="0" i="0" u="none" strike="noStrike" dirty="0">
                          <a:solidFill>
                            <a:srgbClr val="000000"/>
                          </a:solidFill>
                          <a:effectLst/>
                          <a:latin typeface="Tw Cen MT" panose="020B0602020104020603" pitchFamily="34" charset="0"/>
                        </a:rPr>
                        <a:t>-</a:t>
                      </a:r>
                    </a:p>
                  </a:txBody>
                  <a:tcPr marL="9525" marR="9525" marT="9525" marB="0" anchor="b">
                    <a:lnL>
                      <a:noFill/>
                    </a:lnL>
                    <a:lnR>
                      <a:noFill/>
                    </a:lnR>
                    <a:lnT>
                      <a:noFill/>
                    </a:lnT>
                    <a:lnB>
                      <a:noFill/>
                    </a:lnB>
                  </a:tcPr>
                </a:tc>
                <a:extLst>
                  <a:ext uri="{0D108BD9-81ED-4DB2-BD59-A6C34878D82A}">
                    <a16:rowId xmlns:a16="http://schemas.microsoft.com/office/drawing/2014/main" xmlns="" val="10022"/>
                  </a:ext>
                </a:extLst>
              </a:tr>
              <a:tr h="182880">
                <a:tc>
                  <a:txBody>
                    <a:bodyPr/>
                    <a:lstStyle/>
                    <a:p>
                      <a:pPr algn="l" fontAlgn="ctr"/>
                      <a:endParaRPr lang="en-US" sz="1100" b="0" i="0" u="none" strike="noStrike" dirty="0">
                        <a:latin typeface="Tw Cen MT"/>
                      </a:endParaRPr>
                    </a:p>
                  </a:txBody>
                  <a:tcPr marL="4956" marR="4956" marT="4956" marB="0" anchor="ctr">
                    <a:lnL>
                      <a:noFill/>
                    </a:lnL>
                    <a:lnR>
                      <a:noFill/>
                    </a:lnR>
                    <a:lnT>
                      <a:noFill/>
                    </a:lnT>
                    <a:lnB>
                      <a:noFill/>
                    </a:lnB>
                  </a:tcPr>
                </a:tc>
                <a:tc>
                  <a:txBody>
                    <a:bodyPr/>
                    <a:lstStyle/>
                    <a:p>
                      <a:pPr algn="l" fontAlgn="ctr"/>
                      <a:r>
                        <a:rPr lang="en-US" sz="1100" b="0" i="0" u="none" strike="noStrike" dirty="0">
                          <a:latin typeface="Tw Cen MT"/>
                        </a:rPr>
                        <a:t>(d) Short-term provisions</a:t>
                      </a:r>
                    </a:p>
                  </a:txBody>
                  <a:tcPr marL="4956" marR="4956" marT="4956" marB="0" anchor="ctr">
                    <a:lnL>
                      <a:noFill/>
                    </a:lnL>
                    <a:lnR>
                      <a:noFill/>
                    </a:lnR>
                    <a:lnT>
                      <a:noFill/>
                    </a:lnT>
                    <a:lnB>
                      <a:noFill/>
                    </a:lnB>
                  </a:tcPr>
                </a:tc>
                <a:tc>
                  <a:txBody>
                    <a:bodyPr/>
                    <a:lstStyle/>
                    <a:p>
                      <a:pPr algn="ctr" fontAlgn="ctr"/>
                      <a:r>
                        <a:rPr lang="en-US" sz="1100" b="1" i="0" u="none" strike="noStrike" dirty="0">
                          <a:latin typeface="Tw Cen MT"/>
                        </a:rPr>
                        <a:t>9</a:t>
                      </a:r>
                    </a:p>
                  </a:txBody>
                  <a:tcPr marL="4956" marR="4956" marT="4956" marB="0" anchor="ctr">
                    <a:lnL>
                      <a:noFill/>
                    </a:lnL>
                    <a:lnR>
                      <a:noFill/>
                    </a:lnR>
                    <a:lnT>
                      <a:noFill/>
                    </a:lnT>
                    <a:lnB>
                      <a:noFill/>
                    </a:lnB>
                  </a:tcPr>
                </a:tc>
                <a:tc>
                  <a:txBody>
                    <a:bodyPr/>
                    <a:lstStyle/>
                    <a:p>
                      <a:pPr algn="r" fontAlgn="b"/>
                      <a:r>
                        <a:rPr lang="en-US" sz="1100" b="0" i="0" u="none" strike="noStrike" dirty="0">
                          <a:solidFill>
                            <a:srgbClr val="000000"/>
                          </a:solidFill>
                          <a:effectLst/>
                          <a:latin typeface="Tw Cen MT" panose="020B0602020104020603" pitchFamily="34" charset="0"/>
                        </a:rPr>
                        <a:t>-</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effectLst/>
                          <a:latin typeface="Tw Cen MT" panose="020B0602020104020603" pitchFamily="34" charset="0"/>
                        </a:rPr>
                        <a:t>-</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23"/>
                  </a:ext>
                </a:extLst>
              </a:tr>
              <a:tr h="182880">
                <a:tc>
                  <a:txBody>
                    <a:bodyPr/>
                    <a:lstStyle/>
                    <a:p>
                      <a:pPr algn="l" fontAlgn="ctr"/>
                      <a:endParaRPr lang="en-US" sz="1100" b="0" i="0" u="none" strike="noStrike" dirty="0">
                        <a:latin typeface="Tw Cen MT"/>
                      </a:endParaRPr>
                    </a:p>
                  </a:txBody>
                  <a:tcPr marL="4956" marR="4956" marT="4956" marB="0" anchor="ctr">
                    <a:lnL>
                      <a:noFill/>
                    </a:lnL>
                    <a:lnR>
                      <a:noFill/>
                    </a:lnR>
                    <a:lnT>
                      <a:noFill/>
                    </a:lnT>
                    <a:lnB>
                      <a:noFill/>
                    </a:lnB>
                  </a:tcPr>
                </a:tc>
                <a:tc>
                  <a:txBody>
                    <a:bodyPr/>
                    <a:lstStyle/>
                    <a:p>
                      <a:pPr algn="l" fontAlgn="ctr"/>
                      <a:endParaRPr lang="en-US" sz="1100" b="0" i="0" u="none" strike="noStrike" dirty="0">
                        <a:latin typeface="Tw Cen MT"/>
                      </a:endParaRPr>
                    </a:p>
                  </a:txBody>
                  <a:tcPr marL="4956" marR="4956" marT="4956" marB="0" anchor="ctr">
                    <a:lnL>
                      <a:noFill/>
                    </a:lnL>
                    <a:lnR>
                      <a:noFill/>
                    </a:lnR>
                    <a:lnT>
                      <a:noFill/>
                    </a:lnT>
                    <a:lnB>
                      <a:noFill/>
                    </a:lnB>
                  </a:tcPr>
                </a:tc>
                <a:tc>
                  <a:txBody>
                    <a:bodyPr/>
                    <a:lstStyle/>
                    <a:p>
                      <a:pPr algn="ctr" fontAlgn="ctr"/>
                      <a:endParaRPr lang="en-US" sz="1100" b="1" i="0" u="none" strike="noStrike" dirty="0">
                        <a:latin typeface="Tw Cen MT"/>
                      </a:endParaRPr>
                    </a:p>
                  </a:txBody>
                  <a:tcPr marL="4956" marR="4956" marT="4956" marB="0" anchor="ctr">
                    <a:lnL>
                      <a:noFill/>
                    </a:lnL>
                    <a:lnR>
                      <a:noFill/>
                    </a:lnR>
                    <a:lnT>
                      <a:noFill/>
                    </a:lnT>
                    <a:lnB>
                      <a:noFill/>
                    </a:lnB>
                  </a:tcPr>
                </a:tc>
                <a:tc>
                  <a:txBody>
                    <a:bodyPr/>
                    <a:lstStyle/>
                    <a:p>
                      <a:pPr algn="r" fontAlgn="b"/>
                      <a:r>
                        <a:rPr lang="en-US" sz="1100" b="0" i="0" u="none" strike="noStrike" dirty="0">
                          <a:solidFill>
                            <a:srgbClr val="000000"/>
                          </a:solidFill>
                          <a:effectLst/>
                          <a:latin typeface="Tw Cen MT" panose="020B0602020104020603" pitchFamily="34" charset="0"/>
                        </a:rPr>
                        <a:t>-</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effectLst/>
                          <a:latin typeface="Tw Cen MT" panose="020B0602020104020603" pitchFamily="34" charset="0"/>
                        </a:rPr>
                        <a:t>-</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24"/>
                  </a:ext>
                </a:extLst>
              </a:tr>
              <a:tr h="182880">
                <a:tc>
                  <a:txBody>
                    <a:bodyPr/>
                    <a:lstStyle/>
                    <a:p>
                      <a:pPr algn="l" fontAlgn="ctr"/>
                      <a:endParaRPr lang="en-US" sz="1100" b="0" i="0" u="none" strike="noStrike" dirty="0">
                        <a:latin typeface="Tw Cen MT"/>
                      </a:endParaRPr>
                    </a:p>
                  </a:txBody>
                  <a:tcPr marL="4956" marR="4956" marT="4956" marB="0" anchor="ctr">
                    <a:lnL>
                      <a:noFill/>
                    </a:lnL>
                    <a:lnR>
                      <a:noFill/>
                    </a:lnR>
                    <a:lnT>
                      <a:noFill/>
                    </a:lnT>
                    <a:lnB>
                      <a:noFill/>
                    </a:lnB>
                  </a:tcPr>
                </a:tc>
                <a:tc>
                  <a:txBody>
                    <a:bodyPr/>
                    <a:lstStyle/>
                    <a:p>
                      <a:pPr algn="r" fontAlgn="ctr"/>
                      <a:endParaRPr lang="en-US" sz="1100" b="1" i="0" u="none" strike="noStrike" dirty="0">
                        <a:latin typeface="Tw Cen MT"/>
                      </a:endParaRPr>
                    </a:p>
                  </a:txBody>
                  <a:tcPr marL="4956" marR="4956" marT="4956" marB="0" anchor="ctr">
                    <a:lnL>
                      <a:noFill/>
                    </a:lnL>
                    <a:lnR>
                      <a:noFill/>
                    </a:lnR>
                    <a:lnT>
                      <a:noFill/>
                    </a:lnT>
                    <a:lnB>
                      <a:noFill/>
                    </a:lnB>
                  </a:tcPr>
                </a:tc>
                <a:tc>
                  <a:txBody>
                    <a:bodyPr/>
                    <a:lstStyle/>
                    <a:p>
                      <a:pPr algn="ctr" fontAlgn="ctr"/>
                      <a:r>
                        <a:rPr lang="en-US" sz="1100" b="1" i="0" u="none" strike="noStrike" dirty="0">
                          <a:latin typeface="Tw Cen MT"/>
                        </a:rPr>
                        <a:t>Total-I</a:t>
                      </a:r>
                    </a:p>
                  </a:txBody>
                  <a:tcPr marL="4956" marR="4956" marT="4956" marB="0" anchor="ctr">
                    <a:lnL>
                      <a:noFill/>
                    </a:lnL>
                    <a:lnR>
                      <a:noFill/>
                    </a:lnR>
                    <a:lnT>
                      <a:noFill/>
                    </a:lnT>
                    <a:lnB>
                      <a:noFill/>
                    </a:lnB>
                  </a:tcPr>
                </a:tc>
                <a:tc>
                  <a:txBody>
                    <a:bodyPr/>
                    <a:lstStyle/>
                    <a:p>
                      <a:pPr algn="r" fontAlgn="b"/>
                      <a:r>
                        <a:rPr lang="en-US" sz="1100" b="0" i="0" u="none" strike="noStrike" dirty="0">
                          <a:solidFill>
                            <a:srgbClr val="000000"/>
                          </a:solidFill>
                          <a:effectLst/>
                          <a:latin typeface="Tw Cen MT" panose="020B0602020104020603" pitchFamily="34" charset="0"/>
                        </a:rPr>
                        <a:t>-</a:t>
                      </a:r>
                    </a:p>
                  </a:txBody>
                  <a:tcPr marL="9525" marR="9525" marT="95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effectLst/>
                          <a:latin typeface="Tw Cen MT" panose="020B0602020104020603" pitchFamily="34" charset="0"/>
                        </a:rPr>
                        <a:t>-</a:t>
                      </a:r>
                    </a:p>
                  </a:txBody>
                  <a:tcPr marL="9525" marR="9525" marT="95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xmlns="" val="10025"/>
                  </a:ext>
                </a:extLst>
              </a:tr>
            </a:tbl>
          </a:graphicData>
        </a:graphic>
      </p:graphicFrame>
      <p:sp>
        <p:nvSpPr>
          <p:cNvPr id="4" name="Footer Placeholder 22"/>
          <p:cNvSpPr txBox="1">
            <a:spLocks/>
          </p:cNvSpPr>
          <p:nvPr/>
        </p:nvSpPr>
        <p:spPr>
          <a:xfrm>
            <a:off x="0" y="6572272"/>
            <a:ext cx="3635896" cy="285728"/>
          </a:xfrm>
          <a:prstGeom prst="rect">
            <a:avLst/>
          </a:prstGeom>
        </p:spPr>
        <p:txBody>
          <a:bodyPr vert="horz" lIns="91440" tIns="45720" rIns="91440" bIns="45720" rtlCol="0" anchor="ctr"/>
          <a:lstStyle/>
          <a:p>
            <a:r>
              <a:rPr lang="en-US" sz="1000" b="1" dirty="0">
                <a:solidFill>
                  <a:srgbClr val="002060"/>
                </a:solidFill>
                <a:latin typeface="Tw Cen MT" pitchFamily="34" charset="0"/>
              </a:rPr>
              <a:t>Prepared and presented by - Vikram Saraf,  FCA, FCS, LLB</a:t>
            </a:r>
          </a:p>
        </p:txBody>
      </p:sp>
    </p:spTree>
    <p:extLst>
      <p:ext uri="{BB962C8B-B14F-4D97-AF65-F5344CB8AC3E}">
        <p14:creationId xmlns:p14="http://schemas.microsoft.com/office/powerpoint/2010/main" val="33256303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3"/>
          <p:cNvSpPr/>
          <p:nvPr/>
        </p:nvSpPr>
        <p:spPr>
          <a:xfrm>
            <a:off x="0" y="6572272"/>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blipFill dpi="0" rotWithShape="1">
            <a:blip r:embed="rId2">
              <a:alphaModFix amt="92000"/>
            </a:blip>
            <a:srcRect/>
            <a:tile tx="0" ty="0" sx="100000" sy="100000" flip="none" algn="tl"/>
          </a:blipFill>
        </p:spPr>
        <p:txBody>
          <a:bodyPr wrap="square" lIns="0" tIns="0" rIns="0" bIns="0" rtlCol="0"/>
          <a:lstStyle/>
          <a:p>
            <a:endParaRPr dirty="0"/>
          </a:p>
        </p:txBody>
      </p:sp>
      <p:graphicFrame>
        <p:nvGraphicFramePr>
          <p:cNvPr id="5" name="Table 4"/>
          <p:cNvGraphicFramePr>
            <a:graphicFrameLocks noGrp="1"/>
          </p:cNvGraphicFramePr>
          <p:nvPr>
            <p:extLst>
              <p:ext uri="{D42A27DB-BD31-4B8C-83A1-F6EECF244321}">
                <p14:modId xmlns:p14="http://schemas.microsoft.com/office/powerpoint/2010/main" val="3688504925"/>
              </p:ext>
            </p:extLst>
          </p:nvPr>
        </p:nvGraphicFramePr>
        <p:xfrm>
          <a:off x="304800" y="228600"/>
          <a:ext cx="8470238" cy="5840730"/>
        </p:xfrm>
        <a:graphic>
          <a:graphicData uri="http://schemas.openxmlformats.org/drawingml/2006/table">
            <a:tbl>
              <a:tblPr/>
              <a:tblGrid>
                <a:gridCol w="507688">
                  <a:extLst>
                    <a:ext uri="{9D8B030D-6E8A-4147-A177-3AD203B41FA5}">
                      <a16:colId xmlns:a16="http://schemas.microsoft.com/office/drawing/2014/main" xmlns="" val="20000"/>
                    </a:ext>
                  </a:extLst>
                </a:gridCol>
                <a:gridCol w="3602950">
                  <a:extLst>
                    <a:ext uri="{9D8B030D-6E8A-4147-A177-3AD203B41FA5}">
                      <a16:colId xmlns:a16="http://schemas.microsoft.com/office/drawing/2014/main" xmlns="" val="20001"/>
                    </a:ext>
                  </a:extLst>
                </a:gridCol>
                <a:gridCol w="851607">
                  <a:extLst>
                    <a:ext uri="{9D8B030D-6E8A-4147-A177-3AD203B41FA5}">
                      <a16:colId xmlns:a16="http://schemas.microsoft.com/office/drawing/2014/main" xmlns="" val="20002"/>
                    </a:ext>
                  </a:extLst>
                </a:gridCol>
                <a:gridCol w="1752345">
                  <a:extLst>
                    <a:ext uri="{9D8B030D-6E8A-4147-A177-3AD203B41FA5}">
                      <a16:colId xmlns:a16="http://schemas.microsoft.com/office/drawing/2014/main" xmlns="" val="20003"/>
                    </a:ext>
                  </a:extLst>
                </a:gridCol>
                <a:gridCol w="1755648">
                  <a:extLst>
                    <a:ext uri="{9D8B030D-6E8A-4147-A177-3AD203B41FA5}">
                      <a16:colId xmlns:a16="http://schemas.microsoft.com/office/drawing/2014/main" xmlns="" val="20004"/>
                    </a:ext>
                  </a:extLst>
                </a:gridCol>
              </a:tblGrid>
              <a:tr h="182880">
                <a:tc>
                  <a:txBody>
                    <a:bodyPr/>
                    <a:lstStyle/>
                    <a:p>
                      <a:pPr algn="l" fontAlgn="ctr"/>
                      <a:r>
                        <a:rPr lang="en-US" sz="1100" b="1" i="0" u="none" strike="noStrike" dirty="0">
                          <a:solidFill>
                            <a:schemeClr val="tx1"/>
                          </a:solidFill>
                          <a:latin typeface="Tw Cen MT"/>
                        </a:rPr>
                        <a:t> </a:t>
                      </a:r>
                    </a:p>
                  </a:txBody>
                  <a:tcPr marL="4592" marR="4592" marT="459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1" i="0" u="none" strike="noStrike" dirty="0">
                          <a:solidFill>
                            <a:schemeClr val="tx1"/>
                          </a:solidFill>
                          <a:latin typeface="Tw Cen MT"/>
                        </a:rPr>
                        <a:t>Particulars</a:t>
                      </a:r>
                    </a:p>
                  </a:txBody>
                  <a:tcPr marL="4592" marR="4592" marT="459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dirty="0">
                          <a:solidFill>
                            <a:schemeClr val="tx1"/>
                          </a:solidFill>
                          <a:latin typeface="Tw Cen MT"/>
                        </a:rPr>
                        <a:t>Note No.</a:t>
                      </a:r>
                    </a:p>
                  </a:txBody>
                  <a:tcPr marL="4592" marR="4592" marT="459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100" b="1" i="0" u="none" strike="noStrike" dirty="0">
                          <a:solidFill>
                            <a:schemeClr val="tx1"/>
                          </a:solidFill>
                          <a:latin typeface="Tw Cen MT"/>
                        </a:rPr>
                        <a:t>As at 31st March, 2024</a:t>
                      </a:r>
                    </a:p>
                  </a:txBody>
                  <a:tcPr marL="4956" marR="4956" marT="495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100" b="1" i="0" u="none" strike="noStrike" dirty="0">
                          <a:solidFill>
                            <a:schemeClr val="tx1"/>
                          </a:solidFill>
                          <a:latin typeface="Tw Cen MT"/>
                        </a:rPr>
                        <a:t>As at 31st March, 2023</a:t>
                      </a:r>
                    </a:p>
                  </a:txBody>
                  <a:tcPr marL="4956" marR="4956" marT="495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0"/>
                  </a:ext>
                </a:extLst>
              </a:tr>
              <a:tr h="182880">
                <a:tc>
                  <a:txBody>
                    <a:bodyPr/>
                    <a:lstStyle/>
                    <a:p>
                      <a:pPr algn="ctr" fontAlgn="ctr"/>
                      <a:r>
                        <a:rPr lang="en-US" sz="1100" b="1" i="0" u="none" strike="noStrike" dirty="0">
                          <a:solidFill>
                            <a:schemeClr val="tx1"/>
                          </a:solidFill>
                          <a:latin typeface="Tw Cen MT"/>
                        </a:rPr>
                        <a:t>II.</a:t>
                      </a:r>
                    </a:p>
                  </a:txBody>
                  <a:tcPr marL="4592" marR="4592" marT="459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en-US" sz="1100" b="1" i="0" u="none" strike="noStrike" dirty="0">
                          <a:solidFill>
                            <a:schemeClr val="tx1"/>
                          </a:solidFill>
                          <a:latin typeface="Tw Cen MT"/>
                        </a:rPr>
                        <a:t>Assets</a:t>
                      </a:r>
                    </a:p>
                  </a:txBody>
                  <a:tcPr marL="4592" marR="4592" marT="459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1100" b="1" i="0" u="none" strike="noStrike" dirty="0">
                        <a:solidFill>
                          <a:schemeClr val="tx1"/>
                        </a:solidFill>
                        <a:latin typeface="Tw Cen MT"/>
                      </a:endParaRPr>
                    </a:p>
                  </a:txBody>
                  <a:tcPr marL="4592" marR="4592" marT="459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ctr"/>
                      <a:endParaRPr lang="en-US" sz="1100" b="1" i="0" u="none" strike="noStrike" dirty="0">
                        <a:solidFill>
                          <a:schemeClr val="tx1"/>
                        </a:solidFill>
                        <a:latin typeface="Tw Cen MT"/>
                      </a:endParaRPr>
                    </a:p>
                  </a:txBody>
                  <a:tcPr marL="4592" marR="4592" marT="459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ctr"/>
                      <a:endParaRPr lang="en-US" sz="1100" b="1" i="0" u="none" strike="noStrike" dirty="0">
                        <a:solidFill>
                          <a:schemeClr val="tx1"/>
                        </a:solidFill>
                        <a:latin typeface="Tw Cen MT"/>
                      </a:endParaRPr>
                    </a:p>
                  </a:txBody>
                  <a:tcPr marL="4592" marR="4592" marT="4592"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10001"/>
                  </a:ext>
                </a:extLst>
              </a:tr>
              <a:tr h="182880">
                <a:tc>
                  <a:txBody>
                    <a:bodyPr/>
                    <a:lstStyle/>
                    <a:p>
                      <a:pPr algn="ctr" fontAlgn="ctr"/>
                      <a:r>
                        <a:rPr lang="en-US" sz="1100" b="1" i="0" u="none" strike="noStrike" dirty="0">
                          <a:solidFill>
                            <a:schemeClr val="tx1"/>
                          </a:solidFill>
                          <a:latin typeface="Tw Cen MT"/>
                        </a:rPr>
                        <a:t>(1)</a:t>
                      </a:r>
                    </a:p>
                  </a:txBody>
                  <a:tcPr marL="4592" marR="4592" marT="4592" marB="0" anchor="ctr">
                    <a:lnL>
                      <a:noFill/>
                    </a:lnL>
                    <a:lnR>
                      <a:noFill/>
                    </a:lnR>
                    <a:lnT>
                      <a:noFill/>
                    </a:lnT>
                    <a:lnB>
                      <a:noFill/>
                    </a:lnB>
                  </a:tcPr>
                </a:tc>
                <a:tc>
                  <a:txBody>
                    <a:bodyPr/>
                    <a:lstStyle/>
                    <a:p>
                      <a:pPr algn="l" fontAlgn="ctr"/>
                      <a:r>
                        <a:rPr lang="en-US" sz="1100" b="1" i="0" u="none" strike="noStrike" dirty="0">
                          <a:solidFill>
                            <a:schemeClr val="tx1"/>
                          </a:solidFill>
                          <a:latin typeface="Tw Cen MT"/>
                        </a:rPr>
                        <a:t>Non-current assets</a:t>
                      </a:r>
                    </a:p>
                  </a:txBody>
                  <a:tcPr marL="4592" marR="4592" marT="4592" marB="0" anchor="ctr">
                    <a:lnL>
                      <a:noFill/>
                    </a:lnL>
                    <a:lnR>
                      <a:noFill/>
                    </a:lnR>
                    <a:lnT>
                      <a:noFill/>
                    </a:lnT>
                    <a:lnB>
                      <a:noFill/>
                    </a:lnB>
                  </a:tcPr>
                </a:tc>
                <a:tc>
                  <a:txBody>
                    <a:bodyPr/>
                    <a:lstStyle/>
                    <a:p>
                      <a:pPr algn="ctr" fontAlgn="ctr"/>
                      <a:r>
                        <a:rPr lang="en-US" sz="1100" b="1" i="0" u="none" strike="noStrike" dirty="0">
                          <a:solidFill>
                            <a:schemeClr val="tx1"/>
                          </a:solidFill>
                          <a:latin typeface="Tw Cen MT"/>
                        </a:rPr>
                        <a:t>10</a:t>
                      </a:r>
                    </a:p>
                  </a:txBody>
                  <a:tcPr marL="4592" marR="4592" marT="4592" marB="0" anchor="ctr">
                    <a:lnL>
                      <a:noFill/>
                    </a:lnL>
                    <a:lnR>
                      <a:noFill/>
                    </a:lnR>
                    <a:lnT>
                      <a:noFill/>
                    </a:lnT>
                    <a:lnB>
                      <a:noFill/>
                    </a:lnB>
                  </a:tcPr>
                </a:tc>
                <a:tc>
                  <a:txBody>
                    <a:bodyPr/>
                    <a:lstStyle/>
                    <a:p>
                      <a:pPr algn="r" fontAlgn="ctr"/>
                      <a:endParaRPr lang="en-US" sz="1100" b="1" i="0" u="none" strike="noStrike" dirty="0">
                        <a:solidFill>
                          <a:schemeClr val="tx1"/>
                        </a:solidFill>
                        <a:latin typeface="Tw Cen MT"/>
                      </a:endParaRPr>
                    </a:p>
                  </a:txBody>
                  <a:tcPr marL="4592" marR="4592" marT="4592" marB="0" anchor="ctr">
                    <a:lnL>
                      <a:noFill/>
                    </a:lnL>
                    <a:lnR>
                      <a:noFill/>
                    </a:lnR>
                    <a:lnT>
                      <a:noFill/>
                    </a:lnT>
                    <a:lnB>
                      <a:noFill/>
                    </a:lnB>
                  </a:tcPr>
                </a:tc>
                <a:tc>
                  <a:txBody>
                    <a:bodyPr/>
                    <a:lstStyle/>
                    <a:p>
                      <a:pPr algn="r" fontAlgn="ctr"/>
                      <a:endParaRPr lang="en-US" sz="1100" b="1" i="0" u="none" strike="noStrike" dirty="0">
                        <a:solidFill>
                          <a:schemeClr val="tx1"/>
                        </a:solidFill>
                        <a:latin typeface="Tw Cen MT"/>
                      </a:endParaRPr>
                    </a:p>
                  </a:txBody>
                  <a:tcPr marL="4592" marR="4592" marT="4592" marB="0" anchor="ctr">
                    <a:lnL>
                      <a:noFill/>
                    </a:lnL>
                    <a:lnR>
                      <a:noFill/>
                    </a:lnR>
                    <a:lnT>
                      <a:noFill/>
                    </a:lnT>
                    <a:lnB>
                      <a:noFill/>
                    </a:lnB>
                  </a:tcPr>
                </a:tc>
                <a:extLst>
                  <a:ext uri="{0D108BD9-81ED-4DB2-BD59-A6C34878D82A}">
                    <a16:rowId xmlns:a16="http://schemas.microsoft.com/office/drawing/2014/main" xmlns="" val="10002"/>
                  </a:ext>
                </a:extLst>
              </a:tr>
              <a:tr h="182880">
                <a:tc>
                  <a:txBody>
                    <a:bodyPr/>
                    <a:lstStyle/>
                    <a:p>
                      <a:pPr algn="ctr" fontAlgn="ctr"/>
                      <a:endParaRPr lang="en-US" sz="1100" b="0" i="0" u="none" strike="noStrike" dirty="0">
                        <a:solidFill>
                          <a:schemeClr val="tx1"/>
                        </a:solidFill>
                        <a:latin typeface="Tw Cen MT"/>
                      </a:endParaRPr>
                    </a:p>
                  </a:txBody>
                  <a:tcPr marL="4592" marR="4592" marT="4592" marB="0" anchor="ctr">
                    <a:lnL>
                      <a:noFill/>
                    </a:lnL>
                    <a:lnR>
                      <a:noFill/>
                    </a:lnR>
                    <a:lnT>
                      <a:noFill/>
                    </a:lnT>
                    <a:lnB>
                      <a:noFill/>
                    </a:lnB>
                  </a:tcPr>
                </a:tc>
                <a:tc>
                  <a:txBody>
                    <a:bodyPr/>
                    <a:lstStyle/>
                    <a:p>
                      <a:pPr algn="l" fontAlgn="ctr"/>
                      <a:r>
                        <a:rPr lang="en-US" sz="1100" b="0" i="0" u="none" strike="noStrike" dirty="0">
                          <a:solidFill>
                            <a:schemeClr val="tx1"/>
                          </a:solidFill>
                          <a:latin typeface="Tw Cen MT"/>
                        </a:rPr>
                        <a:t>(a) Property, plant and equipment and intangible assets</a:t>
                      </a:r>
                    </a:p>
                  </a:txBody>
                  <a:tcPr marL="4592" marR="4592" marT="4592" marB="0" anchor="ctr">
                    <a:lnL>
                      <a:noFill/>
                    </a:lnL>
                    <a:lnR>
                      <a:noFill/>
                    </a:lnR>
                    <a:lnT>
                      <a:noFill/>
                    </a:lnT>
                    <a:lnB>
                      <a:noFill/>
                    </a:lnB>
                  </a:tcPr>
                </a:tc>
                <a:tc>
                  <a:txBody>
                    <a:bodyPr/>
                    <a:lstStyle/>
                    <a:p>
                      <a:pPr algn="ctr" fontAlgn="ctr"/>
                      <a:endParaRPr lang="en-US" sz="1100" b="1" i="0" u="none" strike="noStrike" dirty="0">
                        <a:solidFill>
                          <a:schemeClr val="tx1"/>
                        </a:solidFill>
                        <a:latin typeface="Tw Cen MT"/>
                      </a:endParaRPr>
                    </a:p>
                  </a:txBody>
                  <a:tcPr marL="4592" marR="4592" marT="4592" marB="0" anchor="ctr">
                    <a:lnL>
                      <a:noFill/>
                    </a:lnL>
                    <a:lnR>
                      <a:noFill/>
                    </a:lnR>
                    <a:lnT>
                      <a:noFill/>
                    </a:lnT>
                    <a:lnB>
                      <a:noFill/>
                    </a:lnB>
                  </a:tcPr>
                </a:tc>
                <a:tc>
                  <a:txBody>
                    <a:bodyPr/>
                    <a:lstStyle/>
                    <a:p>
                      <a:pPr algn="r" fontAlgn="ctr"/>
                      <a:endParaRPr lang="en-US" sz="1100" b="0" i="0" u="none" strike="noStrike" dirty="0">
                        <a:solidFill>
                          <a:schemeClr val="tx1"/>
                        </a:solidFill>
                        <a:latin typeface="Tw Cen MT"/>
                      </a:endParaRPr>
                    </a:p>
                  </a:txBody>
                  <a:tcPr marL="4592" marR="4592" marT="4592" marB="0" anchor="ctr">
                    <a:lnL>
                      <a:noFill/>
                    </a:lnL>
                    <a:lnR>
                      <a:noFill/>
                    </a:lnR>
                    <a:lnT>
                      <a:noFill/>
                    </a:lnT>
                    <a:lnB>
                      <a:noFill/>
                    </a:lnB>
                  </a:tcPr>
                </a:tc>
                <a:tc>
                  <a:txBody>
                    <a:bodyPr/>
                    <a:lstStyle/>
                    <a:p>
                      <a:pPr algn="r" fontAlgn="ctr"/>
                      <a:endParaRPr lang="en-US" sz="1100" b="0" i="0" u="none" strike="noStrike" dirty="0">
                        <a:solidFill>
                          <a:schemeClr val="tx1"/>
                        </a:solidFill>
                        <a:latin typeface="Tw Cen MT"/>
                      </a:endParaRPr>
                    </a:p>
                  </a:txBody>
                  <a:tcPr marL="4592" marR="4592" marT="4592" marB="0" anchor="ctr">
                    <a:lnL>
                      <a:noFill/>
                    </a:lnL>
                    <a:lnR>
                      <a:noFill/>
                    </a:lnR>
                    <a:lnT>
                      <a:noFill/>
                    </a:lnT>
                    <a:lnB>
                      <a:noFill/>
                    </a:lnB>
                  </a:tcPr>
                </a:tc>
                <a:extLst>
                  <a:ext uri="{0D108BD9-81ED-4DB2-BD59-A6C34878D82A}">
                    <a16:rowId xmlns:a16="http://schemas.microsoft.com/office/drawing/2014/main" xmlns="" val="10003"/>
                  </a:ext>
                </a:extLst>
              </a:tr>
              <a:tr h="182880">
                <a:tc>
                  <a:txBody>
                    <a:bodyPr/>
                    <a:lstStyle/>
                    <a:p>
                      <a:pPr algn="ctr" fontAlgn="ctr"/>
                      <a:endParaRPr lang="en-US" sz="1100" b="0" i="0" u="none" strike="noStrike" dirty="0">
                        <a:solidFill>
                          <a:schemeClr val="tx1"/>
                        </a:solidFill>
                        <a:latin typeface="Tw Cen MT"/>
                      </a:endParaRPr>
                    </a:p>
                  </a:txBody>
                  <a:tcPr marL="4592" marR="4592" marT="4592" marB="0" anchor="ctr">
                    <a:lnL>
                      <a:noFill/>
                    </a:lnL>
                    <a:lnR>
                      <a:noFill/>
                    </a:lnR>
                    <a:lnT>
                      <a:noFill/>
                    </a:lnT>
                    <a:lnB>
                      <a:noFill/>
                    </a:lnB>
                  </a:tcPr>
                </a:tc>
                <a:tc>
                  <a:txBody>
                    <a:bodyPr/>
                    <a:lstStyle/>
                    <a:p>
                      <a:pPr algn="l" fontAlgn="ctr"/>
                      <a:r>
                        <a:rPr lang="en-US" sz="1100" b="0" i="0" u="none" strike="noStrike" dirty="0">
                          <a:solidFill>
                            <a:schemeClr val="tx1"/>
                          </a:solidFill>
                          <a:latin typeface="Tw Cen MT"/>
                        </a:rPr>
                        <a:t>(i) Property, plant and</a:t>
                      </a:r>
                      <a:r>
                        <a:rPr lang="en-US" sz="1100" b="0" i="0" u="none" strike="noStrike" baseline="0" dirty="0">
                          <a:solidFill>
                            <a:schemeClr val="tx1"/>
                          </a:solidFill>
                          <a:latin typeface="Tw Cen MT"/>
                        </a:rPr>
                        <a:t> equipment</a:t>
                      </a:r>
                      <a:endParaRPr lang="en-US" sz="1100" b="0" i="0" u="none" strike="noStrike" dirty="0">
                        <a:solidFill>
                          <a:schemeClr val="tx1"/>
                        </a:solidFill>
                        <a:latin typeface="Tw Cen MT"/>
                      </a:endParaRPr>
                    </a:p>
                  </a:txBody>
                  <a:tcPr marL="4592" marR="4592" marT="4592" marB="0" anchor="ctr">
                    <a:lnL>
                      <a:noFill/>
                    </a:lnL>
                    <a:lnR>
                      <a:noFill/>
                    </a:lnR>
                    <a:lnT>
                      <a:noFill/>
                    </a:lnT>
                    <a:lnB>
                      <a:noFill/>
                    </a:lnB>
                  </a:tcPr>
                </a:tc>
                <a:tc>
                  <a:txBody>
                    <a:bodyPr/>
                    <a:lstStyle/>
                    <a:p>
                      <a:pPr algn="ctr" fontAlgn="ctr"/>
                      <a:endParaRPr lang="en-US" sz="1100" b="1" i="0" u="none" strike="noStrike" dirty="0">
                        <a:solidFill>
                          <a:schemeClr val="tx1"/>
                        </a:solidFill>
                        <a:latin typeface="Tw Cen MT"/>
                      </a:endParaRPr>
                    </a:p>
                  </a:txBody>
                  <a:tcPr marL="4592" marR="4592" marT="4592" marB="0" anchor="ctr">
                    <a:lnL>
                      <a:noFill/>
                    </a:lnL>
                    <a:lnR>
                      <a:noFill/>
                    </a:lnR>
                    <a:lnT>
                      <a:noFill/>
                    </a:lnT>
                    <a:lnB>
                      <a:noFill/>
                    </a:lnB>
                  </a:tcPr>
                </a:tc>
                <a:tc>
                  <a:txBody>
                    <a:bodyPr/>
                    <a:lstStyle/>
                    <a:p>
                      <a:pPr algn="r" fontAlgn="b"/>
                      <a:r>
                        <a:rPr lang="en-US" sz="1100" b="0" i="0" u="none" strike="noStrike" dirty="0">
                          <a:solidFill>
                            <a:srgbClr val="000000"/>
                          </a:solidFill>
                          <a:effectLst/>
                          <a:latin typeface="Tw Cen MT" panose="020B0602020104020603" pitchFamily="34" charset="0"/>
                        </a:rPr>
                        <a:t>-</a:t>
                      </a:r>
                    </a:p>
                  </a:txBody>
                  <a:tcPr marL="9525" marR="9525" marT="9525" marB="0" anchor="b">
                    <a:lnL>
                      <a:noFill/>
                    </a:lnL>
                    <a:lnR>
                      <a:noFill/>
                    </a:lnR>
                    <a:lnT>
                      <a:noFill/>
                    </a:lnT>
                    <a:lnB>
                      <a:noFill/>
                    </a:lnB>
                  </a:tcPr>
                </a:tc>
                <a:tc>
                  <a:txBody>
                    <a:bodyPr/>
                    <a:lstStyle/>
                    <a:p>
                      <a:pPr algn="r" fontAlgn="b"/>
                      <a:r>
                        <a:rPr lang="en-US" sz="1100" b="0" i="0" u="none" strike="noStrike" dirty="0">
                          <a:solidFill>
                            <a:srgbClr val="000000"/>
                          </a:solidFill>
                          <a:effectLst/>
                          <a:latin typeface="Tw Cen MT" panose="020B0602020104020603" pitchFamily="34" charset="0"/>
                        </a:rPr>
                        <a:t>-</a:t>
                      </a:r>
                    </a:p>
                  </a:txBody>
                  <a:tcPr marL="9525" marR="9525" marT="9525" marB="0" anchor="b">
                    <a:lnL>
                      <a:noFill/>
                    </a:lnL>
                    <a:lnR>
                      <a:noFill/>
                    </a:lnR>
                    <a:lnT>
                      <a:noFill/>
                    </a:lnT>
                    <a:lnB>
                      <a:noFill/>
                    </a:lnB>
                  </a:tcPr>
                </a:tc>
                <a:extLst>
                  <a:ext uri="{0D108BD9-81ED-4DB2-BD59-A6C34878D82A}">
                    <a16:rowId xmlns:a16="http://schemas.microsoft.com/office/drawing/2014/main" xmlns="" val="10004"/>
                  </a:ext>
                </a:extLst>
              </a:tr>
              <a:tr h="182880">
                <a:tc>
                  <a:txBody>
                    <a:bodyPr/>
                    <a:lstStyle/>
                    <a:p>
                      <a:pPr algn="ctr" fontAlgn="ctr"/>
                      <a:endParaRPr lang="en-US" sz="1100" b="0" i="0" u="none" strike="noStrike" dirty="0">
                        <a:solidFill>
                          <a:schemeClr val="tx1"/>
                        </a:solidFill>
                        <a:latin typeface="Tw Cen MT"/>
                      </a:endParaRPr>
                    </a:p>
                  </a:txBody>
                  <a:tcPr marL="4592" marR="4592" marT="4592" marB="0" anchor="ctr">
                    <a:lnL>
                      <a:noFill/>
                    </a:lnL>
                    <a:lnR>
                      <a:noFill/>
                    </a:lnR>
                    <a:lnT>
                      <a:noFill/>
                    </a:lnT>
                    <a:lnB>
                      <a:noFill/>
                    </a:lnB>
                  </a:tcPr>
                </a:tc>
                <a:tc>
                  <a:txBody>
                    <a:bodyPr/>
                    <a:lstStyle/>
                    <a:p>
                      <a:pPr algn="l" fontAlgn="ctr"/>
                      <a:r>
                        <a:rPr lang="en-US" sz="1100" b="0" i="0" u="none" strike="noStrike" dirty="0">
                          <a:solidFill>
                            <a:schemeClr val="tx1"/>
                          </a:solidFill>
                          <a:latin typeface="Tw Cen MT"/>
                        </a:rPr>
                        <a:t>(ii) Intangible assets</a:t>
                      </a:r>
                    </a:p>
                  </a:txBody>
                  <a:tcPr marL="4592" marR="4592" marT="4592" marB="0" anchor="ctr">
                    <a:lnL>
                      <a:noFill/>
                    </a:lnL>
                    <a:lnR>
                      <a:noFill/>
                    </a:lnR>
                    <a:lnT>
                      <a:noFill/>
                    </a:lnT>
                    <a:lnB>
                      <a:noFill/>
                    </a:lnB>
                  </a:tcPr>
                </a:tc>
                <a:tc>
                  <a:txBody>
                    <a:bodyPr/>
                    <a:lstStyle/>
                    <a:p>
                      <a:pPr algn="ctr" fontAlgn="ctr"/>
                      <a:endParaRPr lang="en-US" sz="1100" b="1" i="0" u="none" strike="noStrike" dirty="0">
                        <a:solidFill>
                          <a:schemeClr val="tx1"/>
                        </a:solidFill>
                        <a:latin typeface="Tw Cen MT"/>
                      </a:endParaRPr>
                    </a:p>
                  </a:txBody>
                  <a:tcPr marL="4592" marR="4592" marT="4592" marB="0" anchor="ctr">
                    <a:lnL>
                      <a:noFill/>
                    </a:lnL>
                    <a:lnR>
                      <a:noFill/>
                    </a:lnR>
                    <a:lnT>
                      <a:noFill/>
                    </a:lnT>
                    <a:lnB>
                      <a:noFill/>
                    </a:lnB>
                  </a:tcPr>
                </a:tc>
                <a:tc>
                  <a:txBody>
                    <a:bodyPr/>
                    <a:lstStyle/>
                    <a:p>
                      <a:pPr algn="r" fontAlgn="b"/>
                      <a:r>
                        <a:rPr lang="en-US" sz="1100" b="0" i="0" u="none" strike="noStrike" dirty="0">
                          <a:solidFill>
                            <a:srgbClr val="000000"/>
                          </a:solidFill>
                          <a:effectLst/>
                          <a:latin typeface="Tw Cen MT" panose="020B0602020104020603" pitchFamily="34" charset="0"/>
                        </a:rPr>
                        <a:t>-</a:t>
                      </a:r>
                    </a:p>
                  </a:txBody>
                  <a:tcPr marL="9525" marR="9525" marT="9525" marB="0" anchor="b">
                    <a:lnL>
                      <a:noFill/>
                    </a:lnL>
                    <a:lnR>
                      <a:noFill/>
                    </a:lnR>
                    <a:lnT>
                      <a:noFill/>
                    </a:lnT>
                    <a:lnB>
                      <a:noFill/>
                    </a:lnB>
                  </a:tcPr>
                </a:tc>
                <a:tc>
                  <a:txBody>
                    <a:bodyPr/>
                    <a:lstStyle/>
                    <a:p>
                      <a:pPr algn="r" fontAlgn="b"/>
                      <a:r>
                        <a:rPr lang="en-US" sz="1100" b="0" i="0" u="none" strike="noStrike" dirty="0">
                          <a:solidFill>
                            <a:srgbClr val="000000"/>
                          </a:solidFill>
                          <a:effectLst/>
                          <a:latin typeface="Tw Cen MT" panose="020B0602020104020603" pitchFamily="34" charset="0"/>
                        </a:rPr>
                        <a:t>-</a:t>
                      </a:r>
                    </a:p>
                  </a:txBody>
                  <a:tcPr marL="9525" marR="9525" marT="9525" marB="0" anchor="b">
                    <a:lnL>
                      <a:noFill/>
                    </a:lnL>
                    <a:lnR>
                      <a:noFill/>
                    </a:lnR>
                    <a:lnT>
                      <a:noFill/>
                    </a:lnT>
                    <a:lnB>
                      <a:noFill/>
                    </a:lnB>
                  </a:tcPr>
                </a:tc>
                <a:extLst>
                  <a:ext uri="{0D108BD9-81ED-4DB2-BD59-A6C34878D82A}">
                    <a16:rowId xmlns:a16="http://schemas.microsoft.com/office/drawing/2014/main" xmlns="" val="10005"/>
                  </a:ext>
                </a:extLst>
              </a:tr>
              <a:tr h="182880">
                <a:tc>
                  <a:txBody>
                    <a:bodyPr/>
                    <a:lstStyle/>
                    <a:p>
                      <a:pPr algn="ctr" fontAlgn="ctr"/>
                      <a:endParaRPr lang="en-US" sz="1100" b="0" i="0" u="none" strike="noStrike" dirty="0">
                        <a:solidFill>
                          <a:schemeClr val="tx1"/>
                        </a:solidFill>
                        <a:latin typeface="Tw Cen MT"/>
                      </a:endParaRPr>
                    </a:p>
                  </a:txBody>
                  <a:tcPr marL="4592" marR="4592" marT="4592" marB="0" anchor="ctr">
                    <a:lnL>
                      <a:noFill/>
                    </a:lnL>
                    <a:lnR>
                      <a:noFill/>
                    </a:lnR>
                    <a:lnT>
                      <a:noFill/>
                    </a:lnT>
                    <a:lnB>
                      <a:noFill/>
                    </a:lnB>
                  </a:tcPr>
                </a:tc>
                <a:tc>
                  <a:txBody>
                    <a:bodyPr/>
                    <a:lstStyle/>
                    <a:p>
                      <a:pPr algn="l" fontAlgn="ctr"/>
                      <a:r>
                        <a:rPr lang="en-US" sz="1100" b="0" i="0" u="none" strike="noStrike" dirty="0">
                          <a:solidFill>
                            <a:schemeClr val="tx1"/>
                          </a:solidFill>
                          <a:latin typeface="Tw Cen MT"/>
                        </a:rPr>
                        <a:t>(iii) Capital work-in-progress</a:t>
                      </a:r>
                    </a:p>
                  </a:txBody>
                  <a:tcPr marL="4592" marR="4592" marT="4592" marB="0" anchor="ctr">
                    <a:lnL>
                      <a:noFill/>
                    </a:lnL>
                    <a:lnR>
                      <a:noFill/>
                    </a:lnR>
                    <a:lnT>
                      <a:noFill/>
                    </a:lnT>
                    <a:lnB>
                      <a:noFill/>
                    </a:lnB>
                  </a:tcPr>
                </a:tc>
                <a:tc>
                  <a:txBody>
                    <a:bodyPr/>
                    <a:lstStyle/>
                    <a:p>
                      <a:pPr algn="ctr" fontAlgn="ctr"/>
                      <a:endParaRPr lang="en-US" sz="1100" b="1" i="0" u="none" strike="noStrike" dirty="0">
                        <a:solidFill>
                          <a:schemeClr val="tx1"/>
                        </a:solidFill>
                        <a:latin typeface="Tw Cen MT"/>
                      </a:endParaRPr>
                    </a:p>
                  </a:txBody>
                  <a:tcPr marL="4592" marR="4592" marT="4592" marB="0" anchor="ctr">
                    <a:lnL>
                      <a:noFill/>
                    </a:lnL>
                    <a:lnR>
                      <a:noFill/>
                    </a:lnR>
                    <a:lnT>
                      <a:noFill/>
                    </a:lnT>
                    <a:lnB>
                      <a:noFill/>
                    </a:lnB>
                  </a:tcPr>
                </a:tc>
                <a:tc>
                  <a:txBody>
                    <a:bodyPr/>
                    <a:lstStyle/>
                    <a:p>
                      <a:pPr algn="r" fontAlgn="b"/>
                      <a:r>
                        <a:rPr lang="en-US" sz="1100" b="0" i="0" u="none" strike="noStrike" dirty="0">
                          <a:solidFill>
                            <a:srgbClr val="000000"/>
                          </a:solidFill>
                          <a:effectLst/>
                          <a:latin typeface="Tw Cen MT" panose="020B0602020104020603" pitchFamily="34" charset="0"/>
                        </a:rPr>
                        <a:t>-</a:t>
                      </a:r>
                    </a:p>
                  </a:txBody>
                  <a:tcPr marL="9525" marR="9525" marT="9525" marB="0" anchor="b">
                    <a:lnL>
                      <a:noFill/>
                    </a:lnL>
                    <a:lnR>
                      <a:noFill/>
                    </a:lnR>
                    <a:lnT>
                      <a:noFill/>
                    </a:lnT>
                    <a:lnB>
                      <a:noFill/>
                    </a:lnB>
                  </a:tcPr>
                </a:tc>
                <a:tc>
                  <a:txBody>
                    <a:bodyPr/>
                    <a:lstStyle/>
                    <a:p>
                      <a:pPr algn="r" fontAlgn="b"/>
                      <a:r>
                        <a:rPr lang="en-US" sz="1100" b="0" i="0" u="none" strike="noStrike" dirty="0">
                          <a:solidFill>
                            <a:srgbClr val="000000"/>
                          </a:solidFill>
                          <a:effectLst/>
                          <a:latin typeface="Tw Cen MT" panose="020B0602020104020603" pitchFamily="34" charset="0"/>
                        </a:rPr>
                        <a:t>-</a:t>
                      </a:r>
                    </a:p>
                  </a:txBody>
                  <a:tcPr marL="9525" marR="9525" marT="9525" marB="0" anchor="b">
                    <a:lnL>
                      <a:noFill/>
                    </a:lnL>
                    <a:lnR>
                      <a:noFill/>
                    </a:lnR>
                    <a:lnT>
                      <a:noFill/>
                    </a:lnT>
                    <a:lnB>
                      <a:noFill/>
                    </a:lnB>
                  </a:tcPr>
                </a:tc>
                <a:extLst>
                  <a:ext uri="{0D108BD9-81ED-4DB2-BD59-A6C34878D82A}">
                    <a16:rowId xmlns:a16="http://schemas.microsoft.com/office/drawing/2014/main" xmlns="" val="10006"/>
                  </a:ext>
                </a:extLst>
              </a:tr>
              <a:tr h="182880">
                <a:tc>
                  <a:txBody>
                    <a:bodyPr/>
                    <a:lstStyle/>
                    <a:p>
                      <a:pPr algn="ctr" fontAlgn="ctr"/>
                      <a:endParaRPr lang="en-US" sz="1100" b="0" i="0" u="none" strike="noStrike" dirty="0">
                        <a:solidFill>
                          <a:schemeClr val="tx1"/>
                        </a:solidFill>
                        <a:latin typeface="Tw Cen MT"/>
                      </a:endParaRPr>
                    </a:p>
                  </a:txBody>
                  <a:tcPr marL="4592" marR="4592" marT="4592" marB="0" anchor="ctr">
                    <a:lnL>
                      <a:noFill/>
                    </a:lnL>
                    <a:lnR>
                      <a:noFill/>
                    </a:lnR>
                    <a:lnT>
                      <a:noFill/>
                    </a:lnT>
                    <a:lnB>
                      <a:noFill/>
                    </a:lnB>
                  </a:tcPr>
                </a:tc>
                <a:tc>
                  <a:txBody>
                    <a:bodyPr/>
                    <a:lstStyle/>
                    <a:p>
                      <a:pPr algn="l" fontAlgn="ctr"/>
                      <a:r>
                        <a:rPr lang="en-US" sz="1100" b="0" i="0" u="none" strike="noStrike" dirty="0">
                          <a:solidFill>
                            <a:schemeClr val="tx1"/>
                          </a:solidFill>
                          <a:latin typeface="Tw Cen MT"/>
                        </a:rPr>
                        <a:t>(iv) Intangible assets under development</a:t>
                      </a:r>
                    </a:p>
                  </a:txBody>
                  <a:tcPr marL="4592" marR="4592" marT="4592" marB="0" anchor="ctr">
                    <a:lnL>
                      <a:noFill/>
                    </a:lnL>
                    <a:lnR>
                      <a:noFill/>
                    </a:lnR>
                    <a:lnT>
                      <a:noFill/>
                    </a:lnT>
                    <a:lnB>
                      <a:noFill/>
                    </a:lnB>
                  </a:tcPr>
                </a:tc>
                <a:tc>
                  <a:txBody>
                    <a:bodyPr/>
                    <a:lstStyle/>
                    <a:p>
                      <a:pPr algn="ctr" fontAlgn="ctr"/>
                      <a:endParaRPr lang="en-US" sz="1100" b="1" i="0" u="none" strike="noStrike" dirty="0">
                        <a:solidFill>
                          <a:schemeClr val="tx1"/>
                        </a:solidFill>
                        <a:latin typeface="Tw Cen MT"/>
                      </a:endParaRPr>
                    </a:p>
                  </a:txBody>
                  <a:tcPr marL="4592" marR="4592" marT="4592" marB="0" anchor="ctr">
                    <a:lnL>
                      <a:noFill/>
                    </a:lnL>
                    <a:lnR>
                      <a:noFill/>
                    </a:lnR>
                    <a:lnT>
                      <a:noFill/>
                    </a:lnT>
                    <a:lnB>
                      <a:noFill/>
                    </a:lnB>
                  </a:tcPr>
                </a:tc>
                <a:tc>
                  <a:txBody>
                    <a:bodyPr/>
                    <a:lstStyle/>
                    <a:p>
                      <a:pPr algn="r" fontAlgn="b"/>
                      <a:r>
                        <a:rPr lang="en-US" sz="1100" b="0" i="0" u="none" strike="noStrike" dirty="0">
                          <a:solidFill>
                            <a:srgbClr val="000000"/>
                          </a:solidFill>
                          <a:effectLst/>
                          <a:latin typeface="Tw Cen MT" panose="020B0602020104020603" pitchFamily="34" charset="0"/>
                        </a:rPr>
                        <a:t>-</a:t>
                      </a:r>
                    </a:p>
                  </a:txBody>
                  <a:tcPr marL="9525" marR="9525" marT="9525" marB="0" anchor="b">
                    <a:lnL>
                      <a:noFill/>
                    </a:lnL>
                    <a:lnR>
                      <a:noFill/>
                    </a:lnR>
                    <a:lnT>
                      <a:noFill/>
                    </a:lnT>
                    <a:lnB>
                      <a:noFill/>
                    </a:lnB>
                  </a:tcPr>
                </a:tc>
                <a:tc>
                  <a:txBody>
                    <a:bodyPr/>
                    <a:lstStyle/>
                    <a:p>
                      <a:pPr algn="r" fontAlgn="b"/>
                      <a:r>
                        <a:rPr lang="en-US" sz="1100" b="0" i="0" u="none" strike="noStrike" dirty="0">
                          <a:solidFill>
                            <a:srgbClr val="000000"/>
                          </a:solidFill>
                          <a:effectLst/>
                          <a:latin typeface="Tw Cen MT" panose="020B0602020104020603" pitchFamily="34" charset="0"/>
                        </a:rPr>
                        <a:t>-</a:t>
                      </a:r>
                    </a:p>
                  </a:txBody>
                  <a:tcPr marL="9525" marR="9525" marT="9525" marB="0" anchor="b">
                    <a:lnL>
                      <a:noFill/>
                    </a:lnL>
                    <a:lnR>
                      <a:noFill/>
                    </a:lnR>
                    <a:lnT>
                      <a:noFill/>
                    </a:lnT>
                    <a:lnB>
                      <a:noFill/>
                    </a:lnB>
                  </a:tcPr>
                </a:tc>
                <a:extLst>
                  <a:ext uri="{0D108BD9-81ED-4DB2-BD59-A6C34878D82A}">
                    <a16:rowId xmlns:a16="http://schemas.microsoft.com/office/drawing/2014/main" xmlns="" val="10007"/>
                  </a:ext>
                </a:extLst>
              </a:tr>
              <a:tr h="182880">
                <a:tc>
                  <a:txBody>
                    <a:bodyPr/>
                    <a:lstStyle/>
                    <a:p>
                      <a:pPr algn="ctr" fontAlgn="ctr"/>
                      <a:endParaRPr lang="en-US" sz="1100" b="0" i="0" u="none" strike="noStrike" dirty="0">
                        <a:solidFill>
                          <a:schemeClr val="tx1"/>
                        </a:solidFill>
                        <a:latin typeface="Tw Cen MT"/>
                      </a:endParaRPr>
                    </a:p>
                  </a:txBody>
                  <a:tcPr marL="4592" marR="4592" marT="4592" marB="0" anchor="ctr">
                    <a:lnL>
                      <a:noFill/>
                    </a:lnL>
                    <a:lnR>
                      <a:noFill/>
                    </a:lnR>
                    <a:lnT>
                      <a:noFill/>
                    </a:lnT>
                    <a:lnB>
                      <a:noFill/>
                    </a:lnB>
                  </a:tcPr>
                </a:tc>
                <a:tc>
                  <a:txBody>
                    <a:bodyPr/>
                    <a:lstStyle/>
                    <a:p>
                      <a:pPr algn="l" fontAlgn="ctr"/>
                      <a:r>
                        <a:rPr lang="en-US" sz="1100" b="0" i="0" u="none" strike="noStrike" dirty="0">
                          <a:solidFill>
                            <a:schemeClr val="tx1"/>
                          </a:solidFill>
                          <a:latin typeface="Tw Cen MT"/>
                        </a:rPr>
                        <a:t>(b) Non-current investments</a:t>
                      </a:r>
                    </a:p>
                  </a:txBody>
                  <a:tcPr marL="4592" marR="4592" marT="4592" marB="0" anchor="ctr">
                    <a:lnL>
                      <a:noFill/>
                    </a:lnL>
                    <a:lnR>
                      <a:noFill/>
                    </a:lnR>
                    <a:lnT>
                      <a:noFill/>
                    </a:lnT>
                    <a:lnB>
                      <a:noFill/>
                    </a:lnB>
                  </a:tcPr>
                </a:tc>
                <a:tc>
                  <a:txBody>
                    <a:bodyPr/>
                    <a:lstStyle/>
                    <a:p>
                      <a:pPr algn="ctr" fontAlgn="ctr"/>
                      <a:r>
                        <a:rPr lang="en-US" sz="1100" b="1" i="0" u="none" strike="noStrike" dirty="0">
                          <a:solidFill>
                            <a:schemeClr val="tx1"/>
                          </a:solidFill>
                          <a:latin typeface="Tw Cen MT"/>
                        </a:rPr>
                        <a:t>11</a:t>
                      </a:r>
                    </a:p>
                  </a:txBody>
                  <a:tcPr marL="4592" marR="4592" marT="4592" marB="0" anchor="ctr">
                    <a:lnL>
                      <a:noFill/>
                    </a:lnL>
                    <a:lnR>
                      <a:noFill/>
                    </a:lnR>
                    <a:lnT>
                      <a:noFill/>
                    </a:lnT>
                    <a:lnB>
                      <a:noFill/>
                    </a:lnB>
                  </a:tcPr>
                </a:tc>
                <a:tc>
                  <a:txBody>
                    <a:bodyPr/>
                    <a:lstStyle/>
                    <a:p>
                      <a:pPr algn="r" fontAlgn="b"/>
                      <a:r>
                        <a:rPr lang="en-US" sz="1100" b="0" i="0" u="none" strike="noStrike" dirty="0">
                          <a:solidFill>
                            <a:srgbClr val="000000"/>
                          </a:solidFill>
                          <a:effectLst/>
                          <a:latin typeface="Tw Cen MT" panose="020B0602020104020603" pitchFamily="34" charset="0"/>
                        </a:rPr>
                        <a:t>-</a:t>
                      </a:r>
                    </a:p>
                  </a:txBody>
                  <a:tcPr marL="9525" marR="9525" marT="9525" marB="0" anchor="b">
                    <a:lnL>
                      <a:noFill/>
                    </a:lnL>
                    <a:lnR>
                      <a:noFill/>
                    </a:lnR>
                    <a:lnT>
                      <a:noFill/>
                    </a:lnT>
                    <a:lnB>
                      <a:noFill/>
                    </a:lnB>
                  </a:tcPr>
                </a:tc>
                <a:tc>
                  <a:txBody>
                    <a:bodyPr/>
                    <a:lstStyle/>
                    <a:p>
                      <a:pPr algn="r" fontAlgn="b"/>
                      <a:r>
                        <a:rPr lang="en-US" sz="1100" b="0" i="0" u="none" strike="noStrike" dirty="0">
                          <a:solidFill>
                            <a:srgbClr val="000000"/>
                          </a:solidFill>
                          <a:effectLst/>
                          <a:latin typeface="Tw Cen MT" panose="020B0602020104020603" pitchFamily="34" charset="0"/>
                        </a:rPr>
                        <a:t>-</a:t>
                      </a:r>
                    </a:p>
                  </a:txBody>
                  <a:tcPr marL="9525" marR="9525" marT="9525" marB="0" anchor="b">
                    <a:lnL>
                      <a:noFill/>
                    </a:lnL>
                    <a:lnR>
                      <a:noFill/>
                    </a:lnR>
                    <a:lnT>
                      <a:noFill/>
                    </a:lnT>
                    <a:lnB>
                      <a:noFill/>
                    </a:lnB>
                  </a:tcPr>
                </a:tc>
                <a:extLst>
                  <a:ext uri="{0D108BD9-81ED-4DB2-BD59-A6C34878D82A}">
                    <a16:rowId xmlns:a16="http://schemas.microsoft.com/office/drawing/2014/main" xmlns="" val="10008"/>
                  </a:ext>
                </a:extLst>
              </a:tr>
              <a:tr h="182880">
                <a:tc>
                  <a:txBody>
                    <a:bodyPr/>
                    <a:lstStyle/>
                    <a:p>
                      <a:pPr algn="ctr" fontAlgn="ctr"/>
                      <a:endParaRPr lang="en-US" sz="1100" b="0" i="0" u="none" strike="noStrike" dirty="0">
                        <a:solidFill>
                          <a:schemeClr val="tx1"/>
                        </a:solidFill>
                        <a:latin typeface="Tw Cen MT"/>
                      </a:endParaRPr>
                    </a:p>
                  </a:txBody>
                  <a:tcPr marL="4592" marR="4592" marT="4592" marB="0" anchor="ctr">
                    <a:lnL>
                      <a:noFill/>
                    </a:lnL>
                    <a:lnR>
                      <a:noFill/>
                    </a:lnR>
                    <a:lnT>
                      <a:noFill/>
                    </a:lnT>
                    <a:lnB>
                      <a:noFill/>
                    </a:lnB>
                  </a:tcPr>
                </a:tc>
                <a:tc>
                  <a:txBody>
                    <a:bodyPr/>
                    <a:lstStyle/>
                    <a:p>
                      <a:pPr algn="l" fontAlgn="ctr"/>
                      <a:r>
                        <a:rPr lang="en-US" sz="1100" b="0" i="0" u="none" strike="noStrike" dirty="0">
                          <a:solidFill>
                            <a:schemeClr val="tx1"/>
                          </a:solidFill>
                          <a:latin typeface="Tw Cen MT"/>
                        </a:rPr>
                        <a:t>(c) Deferred tax assets (Net)</a:t>
                      </a:r>
                    </a:p>
                  </a:txBody>
                  <a:tcPr marL="4592" marR="4592" marT="4592" marB="0" anchor="ctr">
                    <a:lnL>
                      <a:noFill/>
                    </a:lnL>
                    <a:lnR>
                      <a:noFill/>
                    </a:lnR>
                    <a:lnT>
                      <a:noFill/>
                    </a:lnT>
                    <a:lnB>
                      <a:noFill/>
                    </a:lnB>
                  </a:tcPr>
                </a:tc>
                <a:tc>
                  <a:txBody>
                    <a:bodyPr/>
                    <a:lstStyle/>
                    <a:p>
                      <a:pPr algn="ctr" fontAlgn="ctr"/>
                      <a:r>
                        <a:rPr lang="en-US" sz="1100" b="1" i="0" u="none" strike="noStrike" dirty="0">
                          <a:solidFill>
                            <a:schemeClr val="tx1"/>
                          </a:solidFill>
                          <a:latin typeface="Tw Cen MT"/>
                        </a:rPr>
                        <a:t>12</a:t>
                      </a:r>
                    </a:p>
                  </a:txBody>
                  <a:tcPr marL="4592" marR="4592" marT="4592" marB="0" anchor="ctr">
                    <a:lnL>
                      <a:noFill/>
                    </a:lnL>
                    <a:lnR>
                      <a:noFill/>
                    </a:lnR>
                    <a:lnT>
                      <a:noFill/>
                    </a:lnT>
                    <a:lnB>
                      <a:noFill/>
                    </a:lnB>
                  </a:tcPr>
                </a:tc>
                <a:tc>
                  <a:txBody>
                    <a:bodyPr/>
                    <a:lstStyle/>
                    <a:p>
                      <a:pPr algn="r" fontAlgn="b"/>
                      <a:r>
                        <a:rPr lang="en-US" sz="1100" b="0" i="0" u="none" strike="noStrike" dirty="0">
                          <a:solidFill>
                            <a:srgbClr val="000000"/>
                          </a:solidFill>
                          <a:effectLst/>
                          <a:latin typeface="Tw Cen MT" panose="020B0602020104020603" pitchFamily="34" charset="0"/>
                        </a:rPr>
                        <a:t>-</a:t>
                      </a:r>
                    </a:p>
                  </a:txBody>
                  <a:tcPr marL="9525" marR="9525" marT="9525" marB="0" anchor="b">
                    <a:lnL>
                      <a:noFill/>
                    </a:lnL>
                    <a:lnR>
                      <a:noFill/>
                    </a:lnR>
                    <a:lnT>
                      <a:noFill/>
                    </a:lnT>
                    <a:lnB>
                      <a:noFill/>
                    </a:lnB>
                  </a:tcPr>
                </a:tc>
                <a:tc>
                  <a:txBody>
                    <a:bodyPr/>
                    <a:lstStyle/>
                    <a:p>
                      <a:pPr algn="r" fontAlgn="b"/>
                      <a:r>
                        <a:rPr lang="en-US" sz="1100" b="0" i="0" u="none" strike="noStrike" dirty="0">
                          <a:solidFill>
                            <a:srgbClr val="000000"/>
                          </a:solidFill>
                          <a:effectLst/>
                          <a:latin typeface="Tw Cen MT" panose="020B0602020104020603" pitchFamily="34" charset="0"/>
                        </a:rPr>
                        <a:t>-</a:t>
                      </a:r>
                    </a:p>
                  </a:txBody>
                  <a:tcPr marL="9525" marR="9525" marT="9525" marB="0" anchor="b">
                    <a:lnL>
                      <a:noFill/>
                    </a:lnL>
                    <a:lnR>
                      <a:noFill/>
                    </a:lnR>
                    <a:lnT>
                      <a:noFill/>
                    </a:lnT>
                    <a:lnB>
                      <a:noFill/>
                    </a:lnB>
                  </a:tcPr>
                </a:tc>
                <a:extLst>
                  <a:ext uri="{0D108BD9-81ED-4DB2-BD59-A6C34878D82A}">
                    <a16:rowId xmlns:a16="http://schemas.microsoft.com/office/drawing/2014/main" xmlns="" val="10009"/>
                  </a:ext>
                </a:extLst>
              </a:tr>
              <a:tr h="182880">
                <a:tc>
                  <a:txBody>
                    <a:bodyPr/>
                    <a:lstStyle/>
                    <a:p>
                      <a:pPr algn="ctr" fontAlgn="ctr"/>
                      <a:endParaRPr lang="en-US" sz="1100" b="0" i="0" u="none" strike="noStrike" dirty="0">
                        <a:solidFill>
                          <a:schemeClr val="tx1"/>
                        </a:solidFill>
                        <a:latin typeface="Tw Cen MT"/>
                      </a:endParaRPr>
                    </a:p>
                  </a:txBody>
                  <a:tcPr marL="4592" marR="4592" marT="4592" marB="0" anchor="ctr">
                    <a:lnL>
                      <a:noFill/>
                    </a:lnL>
                    <a:lnR>
                      <a:noFill/>
                    </a:lnR>
                    <a:lnT>
                      <a:noFill/>
                    </a:lnT>
                    <a:lnB>
                      <a:noFill/>
                    </a:lnB>
                  </a:tcPr>
                </a:tc>
                <a:tc>
                  <a:txBody>
                    <a:bodyPr/>
                    <a:lstStyle/>
                    <a:p>
                      <a:pPr algn="l" fontAlgn="ctr"/>
                      <a:r>
                        <a:rPr lang="en-US" sz="1100" b="0" i="0" u="none" strike="noStrike" dirty="0">
                          <a:solidFill>
                            <a:schemeClr val="tx1"/>
                          </a:solidFill>
                          <a:latin typeface="Tw Cen MT"/>
                        </a:rPr>
                        <a:t>(d) Long-term loans and advances</a:t>
                      </a:r>
                    </a:p>
                  </a:txBody>
                  <a:tcPr marL="4592" marR="4592" marT="4592" marB="0" anchor="ctr">
                    <a:lnL>
                      <a:noFill/>
                    </a:lnL>
                    <a:lnR>
                      <a:noFill/>
                    </a:lnR>
                    <a:lnT>
                      <a:noFill/>
                    </a:lnT>
                    <a:lnB>
                      <a:noFill/>
                    </a:lnB>
                  </a:tcPr>
                </a:tc>
                <a:tc>
                  <a:txBody>
                    <a:bodyPr/>
                    <a:lstStyle/>
                    <a:p>
                      <a:pPr algn="ctr" fontAlgn="ctr"/>
                      <a:r>
                        <a:rPr lang="en-US" sz="1100" b="1" i="0" u="none" strike="noStrike" dirty="0">
                          <a:solidFill>
                            <a:schemeClr val="tx1"/>
                          </a:solidFill>
                          <a:latin typeface="Tw Cen MT"/>
                        </a:rPr>
                        <a:t>13</a:t>
                      </a:r>
                    </a:p>
                  </a:txBody>
                  <a:tcPr marL="4592" marR="4592" marT="4592" marB="0" anchor="ctr">
                    <a:lnL>
                      <a:noFill/>
                    </a:lnL>
                    <a:lnR>
                      <a:noFill/>
                    </a:lnR>
                    <a:lnT>
                      <a:noFill/>
                    </a:lnT>
                    <a:lnB>
                      <a:noFill/>
                    </a:lnB>
                  </a:tcPr>
                </a:tc>
                <a:tc>
                  <a:txBody>
                    <a:bodyPr/>
                    <a:lstStyle/>
                    <a:p>
                      <a:pPr algn="r" fontAlgn="b"/>
                      <a:r>
                        <a:rPr lang="en-US" sz="1100" b="0" i="0" u="none" strike="noStrike" dirty="0">
                          <a:solidFill>
                            <a:srgbClr val="000000"/>
                          </a:solidFill>
                          <a:effectLst/>
                          <a:latin typeface="Tw Cen MT" panose="020B0602020104020603" pitchFamily="34" charset="0"/>
                        </a:rPr>
                        <a:t>-</a:t>
                      </a:r>
                    </a:p>
                  </a:txBody>
                  <a:tcPr marL="9525" marR="9525" marT="9525" marB="0" anchor="b">
                    <a:lnL>
                      <a:noFill/>
                    </a:lnL>
                    <a:lnR>
                      <a:noFill/>
                    </a:lnR>
                    <a:lnT>
                      <a:noFill/>
                    </a:lnT>
                    <a:lnB>
                      <a:noFill/>
                    </a:lnB>
                  </a:tcPr>
                </a:tc>
                <a:tc>
                  <a:txBody>
                    <a:bodyPr/>
                    <a:lstStyle/>
                    <a:p>
                      <a:pPr algn="r" fontAlgn="b"/>
                      <a:r>
                        <a:rPr lang="en-US" sz="1100" b="0" i="0" u="none" strike="noStrike" dirty="0">
                          <a:solidFill>
                            <a:srgbClr val="000000"/>
                          </a:solidFill>
                          <a:effectLst/>
                          <a:latin typeface="Tw Cen MT" panose="020B0602020104020603" pitchFamily="34" charset="0"/>
                        </a:rPr>
                        <a:t>-</a:t>
                      </a:r>
                    </a:p>
                  </a:txBody>
                  <a:tcPr marL="9525" marR="9525" marT="9525" marB="0" anchor="b">
                    <a:lnL>
                      <a:noFill/>
                    </a:lnL>
                    <a:lnR>
                      <a:noFill/>
                    </a:lnR>
                    <a:lnT>
                      <a:noFill/>
                    </a:lnT>
                    <a:lnB>
                      <a:noFill/>
                    </a:lnB>
                  </a:tcPr>
                </a:tc>
                <a:extLst>
                  <a:ext uri="{0D108BD9-81ED-4DB2-BD59-A6C34878D82A}">
                    <a16:rowId xmlns:a16="http://schemas.microsoft.com/office/drawing/2014/main" xmlns="" val="10010"/>
                  </a:ext>
                </a:extLst>
              </a:tr>
              <a:tr h="182880">
                <a:tc>
                  <a:txBody>
                    <a:bodyPr/>
                    <a:lstStyle/>
                    <a:p>
                      <a:pPr algn="ctr" fontAlgn="ctr"/>
                      <a:endParaRPr lang="en-US" sz="1100" b="0" i="0" u="none" strike="noStrike" dirty="0">
                        <a:solidFill>
                          <a:schemeClr val="tx1"/>
                        </a:solidFill>
                        <a:latin typeface="Tw Cen MT"/>
                      </a:endParaRPr>
                    </a:p>
                  </a:txBody>
                  <a:tcPr marL="4592" marR="4592" marT="4592" marB="0" anchor="ctr">
                    <a:lnL>
                      <a:noFill/>
                    </a:lnL>
                    <a:lnR>
                      <a:noFill/>
                    </a:lnR>
                    <a:lnT>
                      <a:noFill/>
                    </a:lnT>
                    <a:lnB>
                      <a:noFill/>
                    </a:lnB>
                  </a:tcPr>
                </a:tc>
                <a:tc>
                  <a:txBody>
                    <a:bodyPr/>
                    <a:lstStyle/>
                    <a:p>
                      <a:pPr algn="l" fontAlgn="ctr"/>
                      <a:r>
                        <a:rPr lang="en-US" sz="1100" b="0" i="0" u="none" strike="noStrike" dirty="0">
                          <a:solidFill>
                            <a:schemeClr val="tx1"/>
                          </a:solidFill>
                          <a:latin typeface="Tw Cen MT"/>
                        </a:rPr>
                        <a:t>(e) Other non-current assets</a:t>
                      </a:r>
                    </a:p>
                  </a:txBody>
                  <a:tcPr marL="4592" marR="4592" marT="4592" marB="0" anchor="ctr">
                    <a:lnL>
                      <a:noFill/>
                    </a:lnL>
                    <a:lnR>
                      <a:noFill/>
                    </a:lnR>
                    <a:lnT>
                      <a:noFill/>
                    </a:lnT>
                    <a:lnB>
                      <a:noFill/>
                    </a:lnB>
                  </a:tcPr>
                </a:tc>
                <a:tc>
                  <a:txBody>
                    <a:bodyPr/>
                    <a:lstStyle/>
                    <a:p>
                      <a:pPr algn="ctr" fontAlgn="ctr"/>
                      <a:r>
                        <a:rPr lang="en-US" sz="1100" b="1" i="0" u="none" strike="noStrike" dirty="0">
                          <a:solidFill>
                            <a:schemeClr val="tx1"/>
                          </a:solidFill>
                          <a:latin typeface="Tw Cen MT"/>
                        </a:rPr>
                        <a:t>-</a:t>
                      </a:r>
                    </a:p>
                  </a:txBody>
                  <a:tcPr marL="4592" marR="4592" marT="4592" marB="0" anchor="ctr">
                    <a:lnL>
                      <a:noFill/>
                    </a:lnL>
                    <a:lnR>
                      <a:noFill/>
                    </a:lnR>
                    <a:lnT>
                      <a:noFill/>
                    </a:lnT>
                    <a:lnB>
                      <a:noFill/>
                    </a:lnB>
                  </a:tcPr>
                </a:tc>
                <a:tc>
                  <a:txBody>
                    <a:bodyPr/>
                    <a:lstStyle/>
                    <a:p>
                      <a:pPr algn="r" fontAlgn="b"/>
                      <a:r>
                        <a:rPr lang="en-US" sz="1100" b="0" i="0" u="none" strike="noStrike" dirty="0">
                          <a:solidFill>
                            <a:srgbClr val="000000"/>
                          </a:solidFill>
                          <a:effectLst/>
                          <a:latin typeface="Tw Cen MT" panose="020B0602020104020603" pitchFamily="34" charset="0"/>
                        </a:rPr>
                        <a:t>-</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effectLst/>
                          <a:latin typeface="Tw Cen MT" panose="020B0602020104020603" pitchFamily="34" charset="0"/>
                        </a:rPr>
                        <a:t>-</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1"/>
                  </a:ext>
                </a:extLst>
              </a:tr>
              <a:tr h="141744">
                <a:tc>
                  <a:txBody>
                    <a:bodyPr/>
                    <a:lstStyle/>
                    <a:p>
                      <a:pPr algn="ctr" fontAlgn="ctr"/>
                      <a:endParaRPr lang="en-US" sz="1100" b="0" i="0" u="none" strike="noStrike" dirty="0">
                        <a:solidFill>
                          <a:schemeClr val="tx1"/>
                        </a:solidFill>
                        <a:latin typeface="Tw Cen MT"/>
                      </a:endParaRPr>
                    </a:p>
                  </a:txBody>
                  <a:tcPr marL="4592" marR="4592" marT="4592" marB="0" anchor="ctr">
                    <a:lnL>
                      <a:noFill/>
                    </a:lnL>
                    <a:lnR>
                      <a:noFill/>
                    </a:lnR>
                    <a:lnT>
                      <a:noFill/>
                    </a:lnT>
                    <a:lnB>
                      <a:noFill/>
                    </a:lnB>
                  </a:tcPr>
                </a:tc>
                <a:tc>
                  <a:txBody>
                    <a:bodyPr/>
                    <a:lstStyle/>
                    <a:p>
                      <a:pPr algn="l" fontAlgn="ctr"/>
                      <a:endParaRPr lang="en-US" sz="1100" b="0" i="0" u="none" strike="noStrike" dirty="0">
                        <a:solidFill>
                          <a:schemeClr val="tx1"/>
                        </a:solidFill>
                        <a:latin typeface="Tw Cen MT"/>
                      </a:endParaRPr>
                    </a:p>
                  </a:txBody>
                  <a:tcPr marL="4592" marR="4592" marT="4592" marB="0" anchor="ctr">
                    <a:lnL>
                      <a:noFill/>
                    </a:lnL>
                    <a:lnR>
                      <a:noFill/>
                    </a:lnR>
                    <a:lnT>
                      <a:noFill/>
                    </a:lnT>
                    <a:lnB>
                      <a:noFill/>
                    </a:lnB>
                  </a:tcPr>
                </a:tc>
                <a:tc>
                  <a:txBody>
                    <a:bodyPr/>
                    <a:lstStyle/>
                    <a:p>
                      <a:pPr algn="ctr" fontAlgn="ctr"/>
                      <a:endParaRPr lang="en-US" sz="1100" b="0" i="0" u="none" strike="noStrike" dirty="0">
                        <a:solidFill>
                          <a:schemeClr val="tx1"/>
                        </a:solidFill>
                        <a:latin typeface="Tw Cen MT"/>
                      </a:endParaRPr>
                    </a:p>
                  </a:txBody>
                  <a:tcPr marL="4592" marR="4592" marT="4592" marB="0" anchor="ctr">
                    <a:lnL>
                      <a:noFill/>
                    </a:lnL>
                    <a:lnR>
                      <a:noFill/>
                    </a:lnR>
                    <a:lnT>
                      <a:noFill/>
                    </a:lnT>
                    <a:lnB>
                      <a:noFill/>
                    </a:lnB>
                  </a:tcPr>
                </a:tc>
                <a:tc>
                  <a:txBody>
                    <a:bodyPr/>
                    <a:lstStyle/>
                    <a:p>
                      <a:pPr algn="r" fontAlgn="b"/>
                      <a:r>
                        <a:rPr lang="en-US" sz="1100" b="0" i="0" u="none" strike="noStrike" dirty="0">
                          <a:solidFill>
                            <a:srgbClr val="000000"/>
                          </a:solidFill>
                          <a:effectLst/>
                          <a:latin typeface="Tw Cen MT" panose="020B0602020104020603" pitchFamily="34" charset="0"/>
                        </a:rPr>
                        <a:t>-</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effectLst/>
                          <a:latin typeface="Tw Cen MT" panose="020B0602020104020603" pitchFamily="34" charset="0"/>
                        </a:rPr>
                        <a:t>-</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2"/>
                  </a:ext>
                </a:extLst>
              </a:tr>
              <a:tr h="182880">
                <a:tc>
                  <a:txBody>
                    <a:bodyPr/>
                    <a:lstStyle/>
                    <a:p>
                      <a:pPr algn="ctr" fontAlgn="ctr"/>
                      <a:r>
                        <a:rPr lang="en-US" sz="1100" b="1" i="0" u="none" strike="noStrike" dirty="0">
                          <a:solidFill>
                            <a:schemeClr val="tx1"/>
                          </a:solidFill>
                          <a:latin typeface="Tw Cen MT"/>
                        </a:rPr>
                        <a:t>(2)</a:t>
                      </a:r>
                    </a:p>
                  </a:txBody>
                  <a:tcPr marL="4592" marR="4592" marT="4592" marB="0" anchor="ctr">
                    <a:lnL>
                      <a:noFill/>
                    </a:lnL>
                    <a:lnR>
                      <a:noFill/>
                    </a:lnR>
                    <a:lnT>
                      <a:noFill/>
                    </a:lnT>
                    <a:lnB>
                      <a:noFill/>
                    </a:lnB>
                  </a:tcPr>
                </a:tc>
                <a:tc>
                  <a:txBody>
                    <a:bodyPr/>
                    <a:lstStyle/>
                    <a:p>
                      <a:pPr algn="l" fontAlgn="ctr"/>
                      <a:r>
                        <a:rPr lang="en-US" sz="1100" b="1" i="0" u="none" strike="noStrike" dirty="0">
                          <a:solidFill>
                            <a:schemeClr val="tx1"/>
                          </a:solidFill>
                          <a:latin typeface="Tw Cen MT"/>
                        </a:rPr>
                        <a:t>Current assets</a:t>
                      </a:r>
                    </a:p>
                  </a:txBody>
                  <a:tcPr marL="4592" marR="4592" marT="4592" marB="0" anchor="ctr">
                    <a:lnL>
                      <a:noFill/>
                    </a:lnL>
                    <a:lnR>
                      <a:noFill/>
                    </a:lnR>
                    <a:lnT>
                      <a:noFill/>
                    </a:lnT>
                    <a:lnB>
                      <a:noFill/>
                    </a:lnB>
                  </a:tcPr>
                </a:tc>
                <a:tc>
                  <a:txBody>
                    <a:bodyPr/>
                    <a:lstStyle/>
                    <a:p>
                      <a:pPr algn="ctr" fontAlgn="ctr"/>
                      <a:endParaRPr lang="en-US" sz="1100" b="0" i="0" u="none" strike="noStrike" dirty="0">
                        <a:solidFill>
                          <a:schemeClr val="tx1"/>
                        </a:solidFill>
                        <a:latin typeface="Tw Cen MT"/>
                      </a:endParaRPr>
                    </a:p>
                  </a:txBody>
                  <a:tcPr marL="4592" marR="4592" marT="4592" marB="0" anchor="ctr">
                    <a:lnL>
                      <a:noFill/>
                    </a:lnL>
                    <a:lnR>
                      <a:noFill/>
                    </a:lnR>
                    <a:lnT>
                      <a:noFill/>
                    </a:lnT>
                    <a:lnB>
                      <a:noFill/>
                    </a:lnB>
                  </a:tcPr>
                </a:tc>
                <a:tc>
                  <a:txBody>
                    <a:bodyPr/>
                    <a:lstStyle/>
                    <a:p>
                      <a:pPr algn="r" fontAlgn="b"/>
                      <a:endParaRPr lang="en-US" sz="1100" b="0" i="0" u="none" strike="noStrike" dirty="0">
                        <a:solidFill>
                          <a:schemeClr val="tx1"/>
                        </a:solidFill>
                        <a:effectLst/>
                        <a:latin typeface="Tw Cen MT" panose="020B0602020104020603"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endParaRPr lang="en-US" sz="1100" b="0" i="0" u="none" strike="noStrike" dirty="0">
                        <a:solidFill>
                          <a:schemeClr val="tx1"/>
                        </a:solidFill>
                        <a:effectLst/>
                        <a:latin typeface="Tw Cen MT" panose="020B0602020104020603"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10013"/>
                  </a:ext>
                </a:extLst>
              </a:tr>
              <a:tr h="141739">
                <a:tc>
                  <a:txBody>
                    <a:bodyPr/>
                    <a:lstStyle/>
                    <a:p>
                      <a:pPr algn="l" fontAlgn="ctr"/>
                      <a:endParaRPr lang="en-US" sz="1100" b="0" i="0" u="none" strike="noStrike" dirty="0">
                        <a:solidFill>
                          <a:schemeClr val="tx1"/>
                        </a:solidFill>
                        <a:latin typeface="Tw Cen MT"/>
                      </a:endParaRPr>
                    </a:p>
                  </a:txBody>
                  <a:tcPr marL="4592" marR="4592" marT="4592" marB="0" anchor="ctr">
                    <a:lnL>
                      <a:noFill/>
                    </a:lnL>
                    <a:lnR>
                      <a:noFill/>
                    </a:lnR>
                    <a:lnT>
                      <a:noFill/>
                    </a:lnT>
                    <a:lnB>
                      <a:noFill/>
                    </a:lnB>
                  </a:tcPr>
                </a:tc>
                <a:tc>
                  <a:txBody>
                    <a:bodyPr/>
                    <a:lstStyle/>
                    <a:p>
                      <a:pPr algn="l" fontAlgn="ctr"/>
                      <a:r>
                        <a:rPr lang="en-US" sz="1100" b="0" i="0" u="none" strike="noStrike" dirty="0">
                          <a:solidFill>
                            <a:schemeClr val="tx1"/>
                          </a:solidFill>
                          <a:latin typeface="Tw Cen MT"/>
                        </a:rPr>
                        <a:t>(a) Current investments</a:t>
                      </a:r>
                    </a:p>
                  </a:txBody>
                  <a:tcPr marL="4592" marR="4592" marT="4592" marB="0" anchor="ctr">
                    <a:lnL>
                      <a:noFill/>
                    </a:lnL>
                    <a:lnR>
                      <a:noFill/>
                    </a:lnR>
                    <a:lnT>
                      <a:noFill/>
                    </a:lnT>
                    <a:lnB>
                      <a:noFill/>
                    </a:lnB>
                  </a:tcPr>
                </a:tc>
                <a:tc>
                  <a:txBody>
                    <a:bodyPr/>
                    <a:lstStyle/>
                    <a:p>
                      <a:pPr algn="ctr" fontAlgn="ctr"/>
                      <a:r>
                        <a:rPr lang="en-US" sz="1100" b="1" i="0" u="none" strike="noStrike" dirty="0">
                          <a:solidFill>
                            <a:schemeClr val="tx1"/>
                          </a:solidFill>
                          <a:latin typeface="Tw Cen MT"/>
                        </a:rPr>
                        <a:t>-</a:t>
                      </a:r>
                    </a:p>
                  </a:txBody>
                  <a:tcPr marL="4592" marR="4592" marT="4592" marB="0" anchor="ctr">
                    <a:lnL>
                      <a:noFill/>
                    </a:lnL>
                    <a:lnR>
                      <a:noFill/>
                    </a:lnR>
                    <a:lnT>
                      <a:noFill/>
                    </a:lnT>
                    <a:lnB>
                      <a:noFill/>
                    </a:lnB>
                  </a:tcPr>
                </a:tc>
                <a:tc>
                  <a:txBody>
                    <a:bodyPr/>
                    <a:lstStyle/>
                    <a:p>
                      <a:pPr algn="r" fontAlgn="b"/>
                      <a:r>
                        <a:rPr lang="en-US" sz="1100" b="0" i="0" u="none" strike="noStrike" dirty="0">
                          <a:solidFill>
                            <a:srgbClr val="000000"/>
                          </a:solidFill>
                          <a:effectLst/>
                          <a:latin typeface="Tw Cen MT" panose="020B0602020104020603" pitchFamily="34" charset="0"/>
                        </a:rPr>
                        <a:t>-</a:t>
                      </a:r>
                    </a:p>
                  </a:txBody>
                  <a:tcPr marL="9525" marR="9525" marT="9525" marB="0" anchor="b">
                    <a:lnL>
                      <a:noFill/>
                    </a:lnL>
                    <a:lnR>
                      <a:noFill/>
                    </a:lnR>
                    <a:lnT>
                      <a:noFill/>
                    </a:lnT>
                    <a:lnB>
                      <a:noFill/>
                    </a:lnB>
                  </a:tcPr>
                </a:tc>
                <a:tc>
                  <a:txBody>
                    <a:bodyPr/>
                    <a:lstStyle/>
                    <a:p>
                      <a:pPr algn="r" fontAlgn="b"/>
                      <a:r>
                        <a:rPr lang="en-US" sz="1100" b="0" i="0" u="none" strike="noStrike" dirty="0">
                          <a:solidFill>
                            <a:srgbClr val="000000"/>
                          </a:solidFill>
                          <a:effectLst/>
                          <a:latin typeface="Tw Cen MT" panose="020B0602020104020603" pitchFamily="34" charset="0"/>
                        </a:rPr>
                        <a:t>-</a:t>
                      </a:r>
                    </a:p>
                  </a:txBody>
                  <a:tcPr marL="9525" marR="9525" marT="9525" marB="0" anchor="b">
                    <a:lnL>
                      <a:noFill/>
                    </a:lnL>
                    <a:lnR>
                      <a:noFill/>
                    </a:lnR>
                    <a:lnT>
                      <a:noFill/>
                    </a:lnT>
                    <a:lnB>
                      <a:noFill/>
                    </a:lnB>
                  </a:tcPr>
                </a:tc>
                <a:extLst>
                  <a:ext uri="{0D108BD9-81ED-4DB2-BD59-A6C34878D82A}">
                    <a16:rowId xmlns:a16="http://schemas.microsoft.com/office/drawing/2014/main" xmlns="" val="10014"/>
                  </a:ext>
                </a:extLst>
              </a:tr>
              <a:tr h="182880">
                <a:tc>
                  <a:txBody>
                    <a:bodyPr/>
                    <a:lstStyle/>
                    <a:p>
                      <a:pPr algn="l" fontAlgn="ctr"/>
                      <a:endParaRPr lang="en-US" sz="1100" b="0" i="0" u="none" strike="noStrike" dirty="0">
                        <a:solidFill>
                          <a:schemeClr val="tx1"/>
                        </a:solidFill>
                        <a:latin typeface="Tw Cen MT"/>
                      </a:endParaRPr>
                    </a:p>
                  </a:txBody>
                  <a:tcPr marL="4592" marR="4592" marT="4592" marB="0" anchor="ctr">
                    <a:lnL>
                      <a:noFill/>
                    </a:lnL>
                    <a:lnR>
                      <a:noFill/>
                    </a:lnR>
                    <a:lnT>
                      <a:noFill/>
                    </a:lnT>
                    <a:lnB>
                      <a:noFill/>
                    </a:lnB>
                  </a:tcPr>
                </a:tc>
                <a:tc>
                  <a:txBody>
                    <a:bodyPr/>
                    <a:lstStyle/>
                    <a:p>
                      <a:pPr algn="l" fontAlgn="ctr"/>
                      <a:r>
                        <a:rPr lang="en-US" sz="1100" b="0" i="0" u="none" strike="noStrike" dirty="0">
                          <a:solidFill>
                            <a:schemeClr val="tx1"/>
                          </a:solidFill>
                          <a:latin typeface="Tw Cen MT"/>
                        </a:rPr>
                        <a:t>(b) Inventories</a:t>
                      </a:r>
                    </a:p>
                  </a:txBody>
                  <a:tcPr marL="4592" marR="4592" marT="4592" marB="0" anchor="ctr">
                    <a:lnL>
                      <a:noFill/>
                    </a:lnL>
                    <a:lnR>
                      <a:noFill/>
                    </a:lnR>
                    <a:lnT>
                      <a:noFill/>
                    </a:lnT>
                    <a:lnB>
                      <a:noFill/>
                    </a:lnB>
                  </a:tcPr>
                </a:tc>
                <a:tc>
                  <a:txBody>
                    <a:bodyPr/>
                    <a:lstStyle/>
                    <a:p>
                      <a:pPr algn="ctr" fontAlgn="ctr"/>
                      <a:r>
                        <a:rPr lang="en-US" sz="1100" b="1" i="0" u="none" strike="noStrike" dirty="0">
                          <a:solidFill>
                            <a:schemeClr val="tx1"/>
                          </a:solidFill>
                          <a:latin typeface="Tw Cen MT"/>
                        </a:rPr>
                        <a:t>14</a:t>
                      </a:r>
                    </a:p>
                  </a:txBody>
                  <a:tcPr marL="4592" marR="4592" marT="4592" marB="0" anchor="ctr">
                    <a:lnL>
                      <a:noFill/>
                    </a:lnL>
                    <a:lnR>
                      <a:noFill/>
                    </a:lnR>
                    <a:lnT>
                      <a:noFill/>
                    </a:lnT>
                    <a:lnB>
                      <a:noFill/>
                    </a:lnB>
                  </a:tcPr>
                </a:tc>
                <a:tc>
                  <a:txBody>
                    <a:bodyPr/>
                    <a:lstStyle/>
                    <a:p>
                      <a:pPr algn="r" fontAlgn="b"/>
                      <a:r>
                        <a:rPr lang="en-US" sz="1100" b="0" i="0" u="none" strike="noStrike" dirty="0">
                          <a:solidFill>
                            <a:srgbClr val="000000"/>
                          </a:solidFill>
                          <a:effectLst/>
                          <a:latin typeface="Tw Cen MT" panose="020B0602020104020603" pitchFamily="34" charset="0"/>
                        </a:rPr>
                        <a:t>-</a:t>
                      </a:r>
                    </a:p>
                  </a:txBody>
                  <a:tcPr marL="9525" marR="9525" marT="9525" marB="0" anchor="b">
                    <a:lnL>
                      <a:noFill/>
                    </a:lnL>
                    <a:lnR>
                      <a:noFill/>
                    </a:lnR>
                    <a:lnT>
                      <a:noFill/>
                    </a:lnT>
                    <a:lnB>
                      <a:noFill/>
                    </a:lnB>
                  </a:tcPr>
                </a:tc>
                <a:tc>
                  <a:txBody>
                    <a:bodyPr/>
                    <a:lstStyle/>
                    <a:p>
                      <a:pPr algn="r" fontAlgn="b"/>
                      <a:r>
                        <a:rPr lang="en-US" sz="1100" b="0" i="0" u="none" strike="noStrike" dirty="0">
                          <a:solidFill>
                            <a:srgbClr val="000000"/>
                          </a:solidFill>
                          <a:effectLst/>
                          <a:latin typeface="Tw Cen MT" panose="020B0602020104020603" pitchFamily="34" charset="0"/>
                        </a:rPr>
                        <a:t>-</a:t>
                      </a:r>
                    </a:p>
                  </a:txBody>
                  <a:tcPr marL="9525" marR="9525" marT="9525" marB="0" anchor="b">
                    <a:lnL>
                      <a:noFill/>
                    </a:lnL>
                    <a:lnR>
                      <a:noFill/>
                    </a:lnR>
                    <a:lnT>
                      <a:noFill/>
                    </a:lnT>
                    <a:lnB>
                      <a:noFill/>
                    </a:lnB>
                  </a:tcPr>
                </a:tc>
                <a:extLst>
                  <a:ext uri="{0D108BD9-81ED-4DB2-BD59-A6C34878D82A}">
                    <a16:rowId xmlns:a16="http://schemas.microsoft.com/office/drawing/2014/main" xmlns="" val="10015"/>
                  </a:ext>
                </a:extLst>
              </a:tr>
              <a:tr h="182880">
                <a:tc>
                  <a:txBody>
                    <a:bodyPr/>
                    <a:lstStyle/>
                    <a:p>
                      <a:pPr algn="l" fontAlgn="ctr"/>
                      <a:endParaRPr lang="en-US" sz="1100" b="0" i="0" u="none" strike="noStrike" dirty="0">
                        <a:solidFill>
                          <a:schemeClr val="tx1"/>
                        </a:solidFill>
                        <a:latin typeface="Tw Cen MT"/>
                      </a:endParaRPr>
                    </a:p>
                  </a:txBody>
                  <a:tcPr marL="4592" marR="4592" marT="4592" marB="0" anchor="ctr">
                    <a:lnL>
                      <a:noFill/>
                    </a:lnL>
                    <a:lnR>
                      <a:noFill/>
                    </a:lnR>
                    <a:lnT>
                      <a:noFill/>
                    </a:lnT>
                    <a:lnB>
                      <a:noFill/>
                    </a:lnB>
                  </a:tcPr>
                </a:tc>
                <a:tc>
                  <a:txBody>
                    <a:bodyPr/>
                    <a:lstStyle/>
                    <a:p>
                      <a:pPr algn="l" fontAlgn="ctr"/>
                      <a:r>
                        <a:rPr lang="en-US" sz="1100" b="0" i="0" u="none" strike="noStrike" dirty="0">
                          <a:solidFill>
                            <a:schemeClr val="tx1"/>
                          </a:solidFill>
                          <a:latin typeface="Tw Cen MT"/>
                        </a:rPr>
                        <a:t>(c) Trade receivables</a:t>
                      </a:r>
                    </a:p>
                  </a:txBody>
                  <a:tcPr marL="4592" marR="4592" marT="4592" marB="0" anchor="ctr">
                    <a:lnL>
                      <a:noFill/>
                    </a:lnL>
                    <a:lnR>
                      <a:noFill/>
                    </a:lnR>
                    <a:lnT>
                      <a:noFill/>
                    </a:lnT>
                    <a:lnB>
                      <a:noFill/>
                    </a:lnB>
                  </a:tcPr>
                </a:tc>
                <a:tc>
                  <a:txBody>
                    <a:bodyPr/>
                    <a:lstStyle/>
                    <a:p>
                      <a:pPr algn="ctr" fontAlgn="ctr"/>
                      <a:r>
                        <a:rPr lang="en-US" sz="1100" b="1" i="0" u="none" strike="noStrike" dirty="0">
                          <a:solidFill>
                            <a:schemeClr val="tx1"/>
                          </a:solidFill>
                          <a:latin typeface="Tw Cen MT"/>
                        </a:rPr>
                        <a:t>15</a:t>
                      </a:r>
                    </a:p>
                  </a:txBody>
                  <a:tcPr marL="4592" marR="4592" marT="4592" marB="0" anchor="ctr">
                    <a:lnL>
                      <a:noFill/>
                    </a:lnL>
                    <a:lnR>
                      <a:noFill/>
                    </a:lnR>
                    <a:lnT>
                      <a:noFill/>
                    </a:lnT>
                    <a:lnB>
                      <a:noFill/>
                    </a:lnB>
                  </a:tcPr>
                </a:tc>
                <a:tc>
                  <a:txBody>
                    <a:bodyPr/>
                    <a:lstStyle/>
                    <a:p>
                      <a:pPr algn="r" fontAlgn="b"/>
                      <a:r>
                        <a:rPr lang="en-US" sz="1100" b="0" i="0" u="none" strike="noStrike" dirty="0">
                          <a:solidFill>
                            <a:srgbClr val="000000"/>
                          </a:solidFill>
                          <a:effectLst/>
                          <a:latin typeface="Tw Cen MT" panose="020B0602020104020603" pitchFamily="34" charset="0"/>
                        </a:rPr>
                        <a:t>-</a:t>
                      </a:r>
                    </a:p>
                  </a:txBody>
                  <a:tcPr marL="9525" marR="9525" marT="9525" marB="0" anchor="b">
                    <a:lnL>
                      <a:noFill/>
                    </a:lnL>
                    <a:lnR>
                      <a:noFill/>
                    </a:lnR>
                    <a:lnT>
                      <a:noFill/>
                    </a:lnT>
                    <a:lnB>
                      <a:noFill/>
                    </a:lnB>
                  </a:tcPr>
                </a:tc>
                <a:tc>
                  <a:txBody>
                    <a:bodyPr/>
                    <a:lstStyle/>
                    <a:p>
                      <a:pPr algn="r" fontAlgn="b"/>
                      <a:r>
                        <a:rPr lang="en-US" sz="1100" b="0" i="0" u="none" strike="noStrike" dirty="0">
                          <a:solidFill>
                            <a:srgbClr val="000000"/>
                          </a:solidFill>
                          <a:effectLst/>
                          <a:latin typeface="Tw Cen MT" panose="020B0602020104020603" pitchFamily="34" charset="0"/>
                        </a:rPr>
                        <a:t>-</a:t>
                      </a:r>
                    </a:p>
                  </a:txBody>
                  <a:tcPr marL="9525" marR="9525" marT="9525" marB="0" anchor="b">
                    <a:lnL>
                      <a:noFill/>
                    </a:lnL>
                    <a:lnR>
                      <a:noFill/>
                    </a:lnR>
                    <a:lnT>
                      <a:noFill/>
                    </a:lnT>
                    <a:lnB>
                      <a:noFill/>
                    </a:lnB>
                  </a:tcPr>
                </a:tc>
                <a:extLst>
                  <a:ext uri="{0D108BD9-81ED-4DB2-BD59-A6C34878D82A}">
                    <a16:rowId xmlns:a16="http://schemas.microsoft.com/office/drawing/2014/main" xmlns="" val="10016"/>
                  </a:ext>
                </a:extLst>
              </a:tr>
              <a:tr h="182880">
                <a:tc>
                  <a:txBody>
                    <a:bodyPr/>
                    <a:lstStyle/>
                    <a:p>
                      <a:pPr algn="l" fontAlgn="ctr"/>
                      <a:endParaRPr lang="en-US" sz="1100" b="0" i="0" u="none" strike="noStrike" dirty="0">
                        <a:solidFill>
                          <a:schemeClr val="tx1"/>
                        </a:solidFill>
                        <a:latin typeface="Tw Cen MT"/>
                      </a:endParaRPr>
                    </a:p>
                  </a:txBody>
                  <a:tcPr marL="4592" marR="4592" marT="4592" marB="0" anchor="ctr">
                    <a:lnL>
                      <a:noFill/>
                    </a:lnL>
                    <a:lnR>
                      <a:noFill/>
                    </a:lnR>
                    <a:lnT>
                      <a:noFill/>
                    </a:lnT>
                    <a:lnB>
                      <a:noFill/>
                    </a:lnB>
                  </a:tcPr>
                </a:tc>
                <a:tc>
                  <a:txBody>
                    <a:bodyPr/>
                    <a:lstStyle/>
                    <a:p>
                      <a:pPr algn="l" fontAlgn="ctr"/>
                      <a:r>
                        <a:rPr lang="en-US" sz="1100" b="0" i="0" u="none" strike="noStrike" dirty="0">
                          <a:solidFill>
                            <a:schemeClr val="tx1"/>
                          </a:solidFill>
                          <a:latin typeface="Tw Cen MT"/>
                        </a:rPr>
                        <a:t>(d) Cash and cash equivalents</a:t>
                      </a:r>
                    </a:p>
                  </a:txBody>
                  <a:tcPr marL="4592" marR="4592" marT="4592" marB="0" anchor="ctr">
                    <a:lnL>
                      <a:noFill/>
                    </a:lnL>
                    <a:lnR>
                      <a:noFill/>
                    </a:lnR>
                    <a:lnT>
                      <a:noFill/>
                    </a:lnT>
                    <a:lnB>
                      <a:noFill/>
                    </a:lnB>
                  </a:tcPr>
                </a:tc>
                <a:tc>
                  <a:txBody>
                    <a:bodyPr/>
                    <a:lstStyle/>
                    <a:p>
                      <a:pPr algn="ctr" fontAlgn="ctr"/>
                      <a:r>
                        <a:rPr lang="en-US" sz="1100" b="1" i="0" u="none" strike="noStrike" dirty="0">
                          <a:solidFill>
                            <a:schemeClr val="tx1"/>
                          </a:solidFill>
                          <a:latin typeface="Tw Cen MT"/>
                        </a:rPr>
                        <a:t>16</a:t>
                      </a:r>
                    </a:p>
                  </a:txBody>
                  <a:tcPr marL="4592" marR="4592" marT="4592" marB="0" anchor="ctr">
                    <a:lnL>
                      <a:noFill/>
                    </a:lnL>
                    <a:lnR>
                      <a:noFill/>
                    </a:lnR>
                    <a:lnT>
                      <a:noFill/>
                    </a:lnT>
                    <a:lnB>
                      <a:noFill/>
                    </a:lnB>
                  </a:tcPr>
                </a:tc>
                <a:tc>
                  <a:txBody>
                    <a:bodyPr/>
                    <a:lstStyle/>
                    <a:p>
                      <a:pPr algn="r" fontAlgn="b"/>
                      <a:r>
                        <a:rPr lang="en-US" sz="1100" b="0" i="0" u="none" strike="noStrike" dirty="0">
                          <a:solidFill>
                            <a:srgbClr val="000000"/>
                          </a:solidFill>
                          <a:effectLst/>
                          <a:latin typeface="Tw Cen MT" panose="020B0602020104020603" pitchFamily="34" charset="0"/>
                        </a:rPr>
                        <a:t>-</a:t>
                      </a:r>
                    </a:p>
                  </a:txBody>
                  <a:tcPr marL="9525" marR="9525" marT="9525" marB="0" anchor="b">
                    <a:lnL>
                      <a:noFill/>
                    </a:lnL>
                    <a:lnR>
                      <a:noFill/>
                    </a:lnR>
                    <a:lnT>
                      <a:noFill/>
                    </a:lnT>
                    <a:lnB>
                      <a:noFill/>
                    </a:lnB>
                  </a:tcPr>
                </a:tc>
                <a:tc>
                  <a:txBody>
                    <a:bodyPr/>
                    <a:lstStyle/>
                    <a:p>
                      <a:pPr algn="r" fontAlgn="b"/>
                      <a:r>
                        <a:rPr lang="en-US" sz="1100" b="0" i="0" u="none" strike="noStrike" dirty="0">
                          <a:solidFill>
                            <a:srgbClr val="000000"/>
                          </a:solidFill>
                          <a:effectLst/>
                          <a:latin typeface="Tw Cen MT" panose="020B0602020104020603" pitchFamily="34" charset="0"/>
                        </a:rPr>
                        <a:t>-</a:t>
                      </a:r>
                    </a:p>
                  </a:txBody>
                  <a:tcPr marL="9525" marR="9525" marT="9525" marB="0" anchor="b">
                    <a:lnL>
                      <a:noFill/>
                    </a:lnL>
                    <a:lnR>
                      <a:noFill/>
                    </a:lnR>
                    <a:lnT>
                      <a:noFill/>
                    </a:lnT>
                    <a:lnB>
                      <a:noFill/>
                    </a:lnB>
                  </a:tcPr>
                </a:tc>
                <a:extLst>
                  <a:ext uri="{0D108BD9-81ED-4DB2-BD59-A6C34878D82A}">
                    <a16:rowId xmlns:a16="http://schemas.microsoft.com/office/drawing/2014/main" xmlns="" val="10017"/>
                  </a:ext>
                </a:extLst>
              </a:tr>
              <a:tr h="182880">
                <a:tc>
                  <a:txBody>
                    <a:bodyPr/>
                    <a:lstStyle/>
                    <a:p>
                      <a:pPr algn="l" fontAlgn="ctr"/>
                      <a:endParaRPr lang="en-US" sz="1100" b="0" i="0" u="none" strike="noStrike" dirty="0">
                        <a:solidFill>
                          <a:schemeClr val="tx1"/>
                        </a:solidFill>
                        <a:latin typeface="Tw Cen MT"/>
                      </a:endParaRPr>
                    </a:p>
                  </a:txBody>
                  <a:tcPr marL="4592" marR="4592" marT="4592" marB="0" anchor="ctr">
                    <a:lnL>
                      <a:noFill/>
                    </a:lnL>
                    <a:lnR>
                      <a:noFill/>
                    </a:lnR>
                    <a:lnT>
                      <a:noFill/>
                    </a:lnT>
                    <a:lnB>
                      <a:noFill/>
                    </a:lnB>
                  </a:tcPr>
                </a:tc>
                <a:tc>
                  <a:txBody>
                    <a:bodyPr/>
                    <a:lstStyle/>
                    <a:p>
                      <a:pPr algn="l" fontAlgn="ctr"/>
                      <a:r>
                        <a:rPr lang="en-US" sz="1100" b="0" i="0" u="none" strike="noStrike" dirty="0">
                          <a:solidFill>
                            <a:schemeClr val="tx1"/>
                          </a:solidFill>
                          <a:latin typeface="Tw Cen MT"/>
                        </a:rPr>
                        <a:t>(e) Short-term loans and advances</a:t>
                      </a:r>
                    </a:p>
                  </a:txBody>
                  <a:tcPr marL="4592" marR="4592" marT="4592" marB="0" anchor="ctr">
                    <a:lnL>
                      <a:noFill/>
                    </a:lnL>
                    <a:lnR>
                      <a:noFill/>
                    </a:lnR>
                    <a:lnT>
                      <a:noFill/>
                    </a:lnT>
                    <a:lnB>
                      <a:noFill/>
                    </a:lnB>
                  </a:tcPr>
                </a:tc>
                <a:tc>
                  <a:txBody>
                    <a:bodyPr/>
                    <a:lstStyle/>
                    <a:p>
                      <a:pPr algn="ctr" fontAlgn="ctr"/>
                      <a:r>
                        <a:rPr lang="en-US" sz="1100" b="1" i="0" u="none" strike="noStrike" dirty="0">
                          <a:solidFill>
                            <a:schemeClr val="tx1"/>
                          </a:solidFill>
                          <a:latin typeface="Tw Cen MT"/>
                        </a:rPr>
                        <a:t>17</a:t>
                      </a:r>
                    </a:p>
                  </a:txBody>
                  <a:tcPr marL="4592" marR="4592" marT="4592" marB="0" anchor="ctr">
                    <a:lnL>
                      <a:noFill/>
                    </a:lnL>
                    <a:lnR>
                      <a:noFill/>
                    </a:lnR>
                    <a:lnT>
                      <a:noFill/>
                    </a:lnT>
                    <a:lnB>
                      <a:noFill/>
                    </a:lnB>
                  </a:tcPr>
                </a:tc>
                <a:tc>
                  <a:txBody>
                    <a:bodyPr/>
                    <a:lstStyle/>
                    <a:p>
                      <a:pPr algn="r" fontAlgn="b"/>
                      <a:r>
                        <a:rPr lang="en-US" sz="1100" b="0" i="0" u="none" strike="noStrike" dirty="0">
                          <a:solidFill>
                            <a:srgbClr val="000000"/>
                          </a:solidFill>
                          <a:effectLst/>
                          <a:latin typeface="Tw Cen MT" panose="020B0602020104020603" pitchFamily="34" charset="0"/>
                        </a:rPr>
                        <a:t>-</a:t>
                      </a:r>
                    </a:p>
                  </a:txBody>
                  <a:tcPr marL="9525" marR="9525" marT="9525" marB="0" anchor="b">
                    <a:lnL>
                      <a:noFill/>
                    </a:lnL>
                    <a:lnR>
                      <a:noFill/>
                    </a:lnR>
                    <a:lnT>
                      <a:noFill/>
                    </a:lnT>
                    <a:lnB>
                      <a:noFill/>
                    </a:lnB>
                  </a:tcPr>
                </a:tc>
                <a:tc>
                  <a:txBody>
                    <a:bodyPr/>
                    <a:lstStyle/>
                    <a:p>
                      <a:pPr algn="r" fontAlgn="b"/>
                      <a:r>
                        <a:rPr lang="en-US" sz="1100" b="0" i="0" u="none" strike="noStrike" dirty="0">
                          <a:solidFill>
                            <a:srgbClr val="000000"/>
                          </a:solidFill>
                          <a:effectLst/>
                          <a:latin typeface="Tw Cen MT" panose="020B0602020104020603" pitchFamily="34" charset="0"/>
                        </a:rPr>
                        <a:t>-</a:t>
                      </a:r>
                    </a:p>
                  </a:txBody>
                  <a:tcPr marL="9525" marR="9525" marT="9525" marB="0" anchor="b">
                    <a:lnL>
                      <a:noFill/>
                    </a:lnL>
                    <a:lnR>
                      <a:noFill/>
                    </a:lnR>
                    <a:lnT>
                      <a:noFill/>
                    </a:lnT>
                    <a:lnB>
                      <a:noFill/>
                    </a:lnB>
                  </a:tcPr>
                </a:tc>
                <a:extLst>
                  <a:ext uri="{0D108BD9-81ED-4DB2-BD59-A6C34878D82A}">
                    <a16:rowId xmlns:a16="http://schemas.microsoft.com/office/drawing/2014/main" xmlns="" val="10018"/>
                  </a:ext>
                </a:extLst>
              </a:tr>
              <a:tr h="182880">
                <a:tc>
                  <a:txBody>
                    <a:bodyPr/>
                    <a:lstStyle/>
                    <a:p>
                      <a:pPr algn="l" fontAlgn="ctr"/>
                      <a:endParaRPr lang="en-US" sz="1100" b="0" i="0" u="none" strike="noStrike" dirty="0">
                        <a:solidFill>
                          <a:schemeClr val="tx1"/>
                        </a:solidFill>
                        <a:latin typeface="Tw Cen MT"/>
                      </a:endParaRPr>
                    </a:p>
                  </a:txBody>
                  <a:tcPr marL="4592" marR="4592" marT="4592" marB="0" anchor="ctr">
                    <a:lnL>
                      <a:noFill/>
                    </a:lnL>
                    <a:lnR>
                      <a:noFill/>
                    </a:lnR>
                    <a:lnT>
                      <a:noFill/>
                    </a:lnT>
                    <a:lnB>
                      <a:noFill/>
                    </a:lnB>
                  </a:tcPr>
                </a:tc>
                <a:tc>
                  <a:txBody>
                    <a:bodyPr/>
                    <a:lstStyle/>
                    <a:p>
                      <a:pPr algn="l" fontAlgn="ctr"/>
                      <a:r>
                        <a:rPr lang="en-US" sz="1100" b="0" i="0" u="none" strike="noStrike" dirty="0">
                          <a:solidFill>
                            <a:schemeClr val="tx1"/>
                          </a:solidFill>
                          <a:latin typeface="Tw Cen MT"/>
                        </a:rPr>
                        <a:t>(f) Other current assets</a:t>
                      </a:r>
                    </a:p>
                  </a:txBody>
                  <a:tcPr marL="4592" marR="4592" marT="4592" marB="0" anchor="ctr">
                    <a:lnL>
                      <a:noFill/>
                    </a:lnL>
                    <a:lnR>
                      <a:noFill/>
                    </a:lnR>
                    <a:lnT>
                      <a:noFill/>
                    </a:lnT>
                    <a:lnB>
                      <a:noFill/>
                    </a:lnB>
                  </a:tcPr>
                </a:tc>
                <a:tc>
                  <a:txBody>
                    <a:bodyPr/>
                    <a:lstStyle/>
                    <a:p>
                      <a:pPr algn="ctr" fontAlgn="ctr"/>
                      <a:r>
                        <a:rPr lang="en-US" sz="1100" b="1" i="0" u="none" strike="noStrike" dirty="0">
                          <a:solidFill>
                            <a:schemeClr val="tx1"/>
                          </a:solidFill>
                          <a:latin typeface="Tw Cen MT"/>
                        </a:rPr>
                        <a:t>18</a:t>
                      </a:r>
                    </a:p>
                  </a:txBody>
                  <a:tcPr marL="4592" marR="4592" marT="4592" marB="0" anchor="ctr">
                    <a:lnL>
                      <a:noFill/>
                    </a:lnL>
                    <a:lnR>
                      <a:noFill/>
                    </a:lnR>
                    <a:lnT>
                      <a:noFill/>
                    </a:lnT>
                    <a:lnB>
                      <a:noFill/>
                    </a:lnB>
                  </a:tcPr>
                </a:tc>
                <a:tc>
                  <a:txBody>
                    <a:bodyPr/>
                    <a:lstStyle/>
                    <a:p>
                      <a:pPr algn="r" fontAlgn="b"/>
                      <a:r>
                        <a:rPr lang="en-US" sz="1100" b="0" i="0" u="none" strike="noStrike" dirty="0">
                          <a:solidFill>
                            <a:srgbClr val="000000"/>
                          </a:solidFill>
                          <a:effectLst/>
                          <a:latin typeface="Tw Cen MT" panose="020B0602020104020603" pitchFamily="34" charset="0"/>
                        </a:rPr>
                        <a:t>-</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effectLst/>
                          <a:latin typeface="Tw Cen MT" panose="020B0602020104020603" pitchFamily="34" charset="0"/>
                        </a:rPr>
                        <a:t>-</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9"/>
                  </a:ext>
                </a:extLst>
              </a:tr>
              <a:tr h="182880">
                <a:tc>
                  <a:txBody>
                    <a:bodyPr/>
                    <a:lstStyle/>
                    <a:p>
                      <a:pPr algn="l" fontAlgn="ctr"/>
                      <a:endParaRPr lang="en-US" sz="1100" b="0" i="0" u="none" strike="noStrike" dirty="0">
                        <a:solidFill>
                          <a:schemeClr val="tx1"/>
                        </a:solidFill>
                        <a:latin typeface="Tw Cen MT"/>
                      </a:endParaRPr>
                    </a:p>
                  </a:txBody>
                  <a:tcPr marL="4592" marR="4592" marT="4592" marB="0" anchor="ctr">
                    <a:lnL>
                      <a:noFill/>
                    </a:lnL>
                    <a:lnR>
                      <a:noFill/>
                    </a:lnR>
                    <a:lnT>
                      <a:noFill/>
                    </a:lnT>
                    <a:lnB>
                      <a:noFill/>
                    </a:lnB>
                  </a:tcPr>
                </a:tc>
                <a:tc>
                  <a:txBody>
                    <a:bodyPr/>
                    <a:lstStyle/>
                    <a:p>
                      <a:pPr algn="l" fontAlgn="ctr"/>
                      <a:endParaRPr lang="en-US" sz="1100" b="0" i="0" u="none" strike="noStrike" dirty="0">
                        <a:solidFill>
                          <a:schemeClr val="tx1"/>
                        </a:solidFill>
                        <a:latin typeface="Tw Cen MT"/>
                      </a:endParaRPr>
                    </a:p>
                  </a:txBody>
                  <a:tcPr marL="4592" marR="4592" marT="4592" marB="0" anchor="ctr">
                    <a:lnL>
                      <a:noFill/>
                    </a:lnL>
                    <a:lnR>
                      <a:noFill/>
                    </a:lnR>
                    <a:lnT>
                      <a:noFill/>
                    </a:lnT>
                    <a:lnB>
                      <a:noFill/>
                    </a:lnB>
                  </a:tcPr>
                </a:tc>
                <a:tc>
                  <a:txBody>
                    <a:bodyPr/>
                    <a:lstStyle/>
                    <a:p>
                      <a:pPr algn="ctr" fontAlgn="ctr"/>
                      <a:endParaRPr lang="en-US" sz="1100" b="1" i="0" u="sng" strike="noStrike" dirty="0">
                        <a:solidFill>
                          <a:schemeClr val="tx1"/>
                        </a:solidFill>
                        <a:latin typeface="Tw Cen MT"/>
                      </a:endParaRPr>
                    </a:p>
                  </a:txBody>
                  <a:tcPr marL="4592" marR="4592" marT="4592" marB="0" anchor="ctr">
                    <a:lnL>
                      <a:noFill/>
                    </a:lnL>
                    <a:lnR>
                      <a:noFill/>
                    </a:lnR>
                    <a:lnT>
                      <a:noFill/>
                    </a:lnT>
                    <a:lnB>
                      <a:noFill/>
                    </a:lnB>
                  </a:tcPr>
                </a:tc>
                <a:tc>
                  <a:txBody>
                    <a:bodyPr/>
                    <a:lstStyle/>
                    <a:p>
                      <a:pPr algn="r" fontAlgn="b"/>
                      <a:r>
                        <a:rPr lang="en-US" sz="1100" b="0" i="0" u="none" strike="noStrike" dirty="0">
                          <a:solidFill>
                            <a:srgbClr val="000000"/>
                          </a:solidFill>
                          <a:effectLst/>
                          <a:latin typeface="Tw Cen MT" panose="020B0602020104020603" pitchFamily="34" charset="0"/>
                        </a:rPr>
                        <a:t>-</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effectLst/>
                          <a:latin typeface="Tw Cen MT" panose="020B0602020104020603" pitchFamily="34" charset="0"/>
                        </a:rPr>
                        <a:t>-</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20"/>
                  </a:ext>
                </a:extLst>
              </a:tr>
              <a:tr h="182880">
                <a:tc>
                  <a:txBody>
                    <a:bodyPr/>
                    <a:lstStyle/>
                    <a:p>
                      <a:pPr algn="l" fontAlgn="ctr"/>
                      <a:endParaRPr lang="en-US" sz="1100" b="0" i="0" u="none" strike="noStrike" dirty="0">
                        <a:solidFill>
                          <a:schemeClr val="tx1"/>
                        </a:solidFill>
                        <a:latin typeface="Tw Cen MT"/>
                      </a:endParaRPr>
                    </a:p>
                  </a:txBody>
                  <a:tcPr marL="4592" marR="4592" marT="4592" marB="0" anchor="ctr">
                    <a:lnL>
                      <a:noFill/>
                    </a:lnL>
                    <a:lnR>
                      <a:noFill/>
                    </a:lnR>
                    <a:lnT>
                      <a:noFill/>
                    </a:lnT>
                    <a:lnB>
                      <a:noFill/>
                    </a:lnB>
                  </a:tcPr>
                </a:tc>
                <a:tc>
                  <a:txBody>
                    <a:bodyPr/>
                    <a:lstStyle/>
                    <a:p>
                      <a:pPr algn="r" fontAlgn="ctr"/>
                      <a:endParaRPr lang="en-US" sz="1100" b="1" i="0" u="none" strike="noStrike" dirty="0">
                        <a:solidFill>
                          <a:schemeClr val="tx1"/>
                        </a:solidFill>
                        <a:latin typeface="Tw Cen MT"/>
                      </a:endParaRPr>
                    </a:p>
                  </a:txBody>
                  <a:tcPr marL="4592" marR="4592" marT="4592" marB="0" anchor="ctr">
                    <a:lnL>
                      <a:noFill/>
                    </a:lnL>
                    <a:lnR>
                      <a:noFill/>
                    </a:lnR>
                    <a:lnT>
                      <a:noFill/>
                    </a:lnT>
                    <a:lnB>
                      <a:noFill/>
                    </a:lnB>
                  </a:tcPr>
                </a:tc>
                <a:tc>
                  <a:txBody>
                    <a:bodyPr/>
                    <a:lstStyle/>
                    <a:p>
                      <a:pPr algn="ctr" fontAlgn="ctr"/>
                      <a:r>
                        <a:rPr lang="en-US" sz="1100" b="1" i="0" u="none" strike="noStrike" dirty="0">
                          <a:solidFill>
                            <a:schemeClr val="tx1"/>
                          </a:solidFill>
                          <a:latin typeface="Tw Cen MT"/>
                        </a:rPr>
                        <a:t>Total-II</a:t>
                      </a:r>
                    </a:p>
                  </a:txBody>
                  <a:tcPr marL="4592" marR="4592" marT="4592" marB="0" anchor="ctr">
                    <a:lnL>
                      <a:noFill/>
                    </a:lnL>
                    <a:lnR>
                      <a:noFill/>
                    </a:lnR>
                    <a:lnT>
                      <a:noFill/>
                    </a:lnT>
                    <a:lnB>
                      <a:noFill/>
                    </a:lnB>
                  </a:tcPr>
                </a:tc>
                <a:tc>
                  <a:txBody>
                    <a:bodyPr/>
                    <a:lstStyle/>
                    <a:p>
                      <a:pPr algn="r" fontAlgn="b"/>
                      <a:r>
                        <a:rPr lang="en-US" sz="1100" b="0" i="0" u="none" strike="noStrike" dirty="0">
                          <a:solidFill>
                            <a:srgbClr val="000000"/>
                          </a:solidFill>
                          <a:effectLst/>
                          <a:latin typeface="Tw Cen MT" panose="020B0602020104020603" pitchFamily="34" charset="0"/>
                        </a:rPr>
                        <a:t>-</a:t>
                      </a:r>
                    </a:p>
                  </a:txBody>
                  <a:tcPr marL="9525" marR="9525" marT="95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effectLst/>
                          <a:latin typeface="Tw Cen MT" panose="020B0602020104020603" pitchFamily="34" charset="0"/>
                        </a:rPr>
                        <a:t>-</a:t>
                      </a:r>
                    </a:p>
                  </a:txBody>
                  <a:tcPr marL="9525" marR="9525" marT="95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xmlns="" val="10021"/>
                  </a:ext>
                </a:extLst>
              </a:tr>
              <a:tr h="182880">
                <a:tc>
                  <a:txBody>
                    <a:bodyPr/>
                    <a:lstStyle/>
                    <a:p>
                      <a:pPr algn="l" fontAlgn="ctr"/>
                      <a:endParaRPr lang="en-US" sz="1100" b="0" i="0" u="none" strike="noStrike" dirty="0">
                        <a:solidFill>
                          <a:schemeClr val="tx1"/>
                        </a:solidFill>
                        <a:latin typeface="Tw Cen MT"/>
                      </a:endParaRPr>
                    </a:p>
                  </a:txBody>
                  <a:tcPr marL="4592" marR="4592" marT="4592" marB="0" anchor="ctr">
                    <a:lnL>
                      <a:noFill/>
                    </a:lnL>
                    <a:lnR>
                      <a:noFill/>
                    </a:lnR>
                    <a:lnT>
                      <a:noFill/>
                    </a:lnT>
                    <a:lnB>
                      <a:noFill/>
                    </a:lnB>
                  </a:tcPr>
                </a:tc>
                <a:tc gridSpan="4">
                  <a:txBody>
                    <a:bodyPr/>
                    <a:lstStyle/>
                    <a:p>
                      <a:pPr algn="just" fontAlgn="ctr"/>
                      <a:r>
                        <a:rPr lang="en-US" sz="1100" b="0" i="0" u="none" strike="noStrike" dirty="0">
                          <a:solidFill>
                            <a:schemeClr val="tx1"/>
                          </a:solidFill>
                          <a:latin typeface="Tw Cen MT"/>
                        </a:rPr>
                        <a:t>Significant accounting policies and notes (1 to 31) are forming part of the financial statements.</a:t>
                      </a:r>
                    </a:p>
                  </a:txBody>
                  <a:tcPr marL="4592" marR="4592" marT="4592"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22"/>
                  </a:ext>
                </a:extLst>
              </a:tr>
              <a:tr h="182880">
                <a:tc>
                  <a:txBody>
                    <a:bodyPr/>
                    <a:lstStyle/>
                    <a:p>
                      <a:pPr algn="l" fontAlgn="ctr"/>
                      <a:endParaRPr lang="en-US" sz="1100" b="0" i="1" u="none" strike="noStrike" dirty="0">
                        <a:solidFill>
                          <a:schemeClr val="tx1"/>
                        </a:solidFill>
                        <a:latin typeface="Tw Cen MT"/>
                      </a:endParaRPr>
                    </a:p>
                  </a:txBody>
                  <a:tcPr marL="4592" marR="4592" marT="4592" marB="0" anchor="ctr">
                    <a:lnL>
                      <a:noFill/>
                    </a:lnL>
                    <a:lnR>
                      <a:noFill/>
                    </a:lnR>
                    <a:lnT>
                      <a:noFill/>
                    </a:lnT>
                    <a:lnB>
                      <a:noFill/>
                    </a:lnB>
                  </a:tcPr>
                </a:tc>
                <a:tc>
                  <a:txBody>
                    <a:bodyPr/>
                    <a:lstStyle/>
                    <a:p>
                      <a:pPr algn="l" fontAlgn="ctr"/>
                      <a:r>
                        <a:rPr lang="en-US" sz="1100" b="0" i="0" u="none" strike="noStrike" dirty="0">
                          <a:solidFill>
                            <a:schemeClr val="tx1"/>
                          </a:solidFill>
                          <a:latin typeface="Tw Cen MT"/>
                        </a:rPr>
                        <a:t>As per our report of even date</a:t>
                      </a:r>
                    </a:p>
                  </a:txBody>
                  <a:tcPr marL="4592" marR="4592" marT="4592" marB="0" anchor="ctr">
                    <a:lnL>
                      <a:noFill/>
                    </a:lnL>
                    <a:lnR>
                      <a:noFill/>
                    </a:lnR>
                    <a:lnT>
                      <a:noFill/>
                    </a:lnT>
                    <a:lnB>
                      <a:noFill/>
                    </a:lnB>
                  </a:tcPr>
                </a:tc>
                <a:tc>
                  <a:txBody>
                    <a:bodyPr/>
                    <a:lstStyle/>
                    <a:p>
                      <a:pPr algn="ctr" fontAlgn="ctr"/>
                      <a:endParaRPr lang="en-US" sz="1100" b="0" i="0" u="none" strike="noStrike" dirty="0">
                        <a:solidFill>
                          <a:schemeClr val="tx1"/>
                        </a:solidFill>
                        <a:latin typeface="Tw Cen MT"/>
                      </a:endParaRPr>
                    </a:p>
                  </a:txBody>
                  <a:tcPr marL="4592" marR="4592" marT="4592" marB="0" anchor="ctr">
                    <a:lnL>
                      <a:noFill/>
                    </a:lnL>
                    <a:lnR>
                      <a:noFill/>
                    </a:lnR>
                    <a:lnT>
                      <a:noFill/>
                    </a:lnT>
                    <a:lnB>
                      <a:noFill/>
                    </a:lnB>
                  </a:tcPr>
                </a:tc>
                <a:tc gridSpan="2">
                  <a:txBody>
                    <a:bodyPr/>
                    <a:lstStyle/>
                    <a:p>
                      <a:pPr algn="r" fontAlgn="ctr"/>
                      <a:r>
                        <a:rPr lang="en-US" sz="1100" b="0" i="0" u="none" strike="noStrike" dirty="0">
                          <a:solidFill>
                            <a:schemeClr val="tx1"/>
                          </a:solidFill>
                          <a:latin typeface="Tw Cen MT"/>
                        </a:rPr>
                        <a:t>For and on behalf of the Board of </a:t>
                      </a:r>
                    </a:p>
                  </a:txBody>
                  <a:tcPr marL="4592" marR="4592" marT="4592" marB="0" anchor="ctr">
                    <a:lnL>
                      <a:noFill/>
                    </a:lnL>
                    <a:lnR>
                      <a:noFill/>
                    </a:lnR>
                    <a:lnT>
                      <a:noFill/>
                    </a:lnT>
                    <a:lnB>
                      <a:noFill/>
                    </a:lnB>
                  </a:tcPr>
                </a:tc>
                <a:tc hMerge="1">
                  <a:txBody>
                    <a:bodyPr/>
                    <a:lstStyle/>
                    <a:p>
                      <a:pPr algn="r" fontAlgn="ctr"/>
                      <a:endParaRPr lang="en-US" sz="1100" b="0" i="0" u="none" strike="noStrike" dirty="0">
                        <a:latin typeface="Tw Cen MT"/>
                      </a:endParaRPr>
                    </a:p>
                  </a:txBody>
                  <a:tcPr marL="4592" marR="4592" marT="4592" marB="0" anchor="ctr">
                    <a:lnL>
                      <a:noFill/>
                    </a:lnL>
                    <a:lnR>
                      <a:noFill/>
                    </a:lnR>
                    <a:lnT>
                      <a:noFill/>
                    </a:lnT>
                    <a:lnB>
                      <a:noFill/>
                    </a:lnB>
                  </a:tcPr>
                </a:tc>
                <a:extLst>
                  <a:ext uri="{0D108BD9-81ED-4DB2-BD59-A6C34878D82A}">
                    <a16:rowId xmlns:a16="http://schemas.microsoft.com/office/drawing/2014/main" xmlns="" val="10023"/>
                  </a:ext>
                </a:extLst>
              </a:tr>
              <a:tr h="182880">
                <a:tc>
                  <a:txBody>
                    <a:bodyPr/>
                    <a:lstStyle/>
                    <a:p>
                      <a:pPr algn="l" fontAlgn="ctr"/>
                      <a:endParaRPr lang="en-US" sz="1100" b="0" i="0" u="none" strike="noStrike" dirty="0">
                        <a:solidFill>
                          <a:schemeClr val="tx1"/>
                        </a:solidFill>
                        <a:latin typeface="Tw Cen MT"/>
                      </a:endParaRPr>
                    </a:p>
                  </a:txBody>
                  <a:tcPr marL="4592" marR="4592" marT="4592" marB="0" anchor="ctr">
                    <a:lnL>
                      <a:noFill/>
                    </a:lnL>
                    <a:lnR>
                      <a:noFill/>
                    </a:lnR>
                    <a:lnT>
                      <a:noFill/>
                    </a:lnT>
                    <a:lnB>
                      <a:noFill/>
                    </a:lnB>
                  </a:tcPr>
                </a:tc>
                <a:tc>
                  <a:txBody>
                    <a:bodyPr/>
                    <a:lstStyle/>
                    <a:p>
                      <a:pPr algn="l" fontAlgn="ctr"/>
                      <a:r>
                        <a:rPr lang="en-US" sz="1100" b="1" i="0" u="none" strike="noStrike" dirty="0">
                          <a:solidFill>
                            <a:schemeClr val="tx1"/>
                          </a:solidFill>
                          <a:latin typeface="Tw Cen MT"/>
                        </a:rPr>
                        <a:t>For _________________________</a:t>
                      </a:r>
                    </a:p>
                  </a:txBody>
                  <a:tcPr marL="4592" marR="4592" marT="4592" marB="0" anchor="ctr">
                    <a:lnL>
                      <a:noFill/>
                    </a:lnL>
                    <a:lnR>
                      <a:noFill/>
                    </a:lnR>
                    <a:lnT>
                      <a:noFill/>
                    </a:lnT>
                    <a:lnB>
                      <a:noFill/>
                    </a:lnB>
                  </a:tcPr>
                </a:tc>
                <a:tc>
                  <a:txBody>
                    <a:bodyPr/>
                    <a:lstStyle/>
                    <a:p>
                      <a:pPr algn="ctr" fontAlgn="ctr"/>
                      <a:endParaRPr lang="en-US" sz="1100" b="0" i="0" u="none" strike="noStrike" dirty="0">
                        <a:solidFill>
                          <a:schemeClr val="tx1"/>
                        </a:solidFill>
                        <a:latin typeface="Tw Cen MT"/>
                      </a:endParaRPr>
                    </a:p>
                  </a:txBody>
                  <a:tcPr marL="4592" marR="4592" marT="4592" marB="0" anchor="ctr">
                    <a:lnL>
                      <a:noFill/>
                    </a:lnL>
                    <a:lnR>
                      <a:noFill/>
                    </a:lnR>
                    <a:lnT>
                      <a:noFill/>
                    </a:lnT>
                    <a:lnB>
                      <a:noFill/>
                    </a:lnB>
                  </a:tcPr>
                </a:tc>
                <a:tc>
                  <a:txBody>
                    <a:bodyPr/>
                    <a:lstStyle/>
                    <a:p>
                      <a:pPr algn="l" fontAlgn="ctr"/>
                      <a:endParaRPr lang="en-US" sz="1100" b="0" i="0" u="none" strike="noStrike" dirty="0">
                        <a:solidFill>
                          <a:schemeClr val="tx1"/>
                        </a:solidFill>
                        <a:latin typeface="Tw Cen MT"/>
                      </a:endParaRPr>
                    </a:p>
                  </a:txBody>
                  <a:tcPr marL="4592" marR="4592" marT="4592" marB="0" anchor="ctr">
                    <a:lnL>
                      <a:noFill/>
                    </a:lnL>
                    <a:lnR>
                      <a:noFill/>
                    </a:lnR>
                    <a:lnT>
                      <a:noFill/>
                    </a:lnT>
                    <a:lnB>
                      <a:noFill/>
                    </a:lnB>
                  </a:tcPr>
                </a:tc>
                <a:tc>
                  <a:txBody>
                    <a:bodyPr/>
                    <a:lstStyle/>
                    <a:p>
                      <a:pPr algn="r" fontAlgn="ctr"/>
                      <a:r>
                        <a:rPr lang="en-US" sz="1100" b="1" i="0" u="none" strike="noStrike" dirty="0">
                          <a:solidFill>
                            <a:schemeClr val="tx1"/>
                          </a:solidFill>
                          <a:latin typeface="Tw Cen MT"/>
                        </a:rPr>
                        <a:t>ABC Private Limited</a:t>
                      </a:r>
                    </a:p>
                  </a:txBody>
                  <a:tcPr marL="4592" marR="4592" marT="4592" marB="0" anchor="ctr">
                    <a:lnL>
                      <a:noFill/>
                    </a:lnL>
                    <a:lnR>
                      <a:noFill/>
                    </a:lnR>
                    <a:lnT>
                      <a:noFill/>
                    </a:lnT>
                    <a:lnB>
                      <a:noFill/>
                    </a:lnB>
                  </a:tcPr>
                </a:tc>
                <a:extLst>
                  <a:ext uri="{0D108BD9-81ED-4DB2-BD59-A6C34878D82A}">
                    <a16:rowId xmlns:a16="http://schemas.microsoft.com/office/drawing/2014/main" xmlns="" val="10024"/>
                  </a:ext>
                </a:extLst>
              </a:tr>
              <a:tr h="182880">
                <a:tc>
                  <a:txBody>
                    <a:bodyPr/>
                    <a:lstStyle/>
                    <a:p>
                      <a:pPr algn="l" fontAlgn="ctr"/>
                      <a:endParaRPr lang="en-US" sz="1100" b="0" i="0" u="none" strike="noStrike" dirty="0">
                        <a:solidFill>
                          <a:schemeClr val="tx1"/>
                        </a:solidFill>
                        <a:latin typeface="Tw Cen MT"/>
                      </a:endParaRPr>
                    </a:p>
                  </a:txBody>
                  <a:tcPr marL="4592" marR="4592" marT="4592" marB="0" anchor="ctr">
                    <a:lnL>
                      <a:noFill/>
                    </a:lnL>
                    <a:lnR>
                      <a:noFill/>
                    </a:lnR>
                    <a:lnT>
                      <a:noFill/>
                    </a:lnT>
                    <a:lnB>
                      <a:noFill/>
                    </a:lnB>
                  </a:tcPr>
                </a:tc>
                <a:tc>
                  <a:txBody>
                    <a:bodyPr/>
                    <a:lstStyle/>
                    <a:p>
                      <a:pPr algn="l" fontAlgn="ctr"/>
                      <a:r>
                        <a:rPr lang="en-US" sz="1100" b="1" i="0" u="none" strike="noStrike" dirty="0">
                          <a:solidFill>
                            <a:schemeClr val="tx1"/>
                          </a:solidFill>
                          <a:latin typeface="Tw Cen MT"/>
                        </a:rPr>
                        <a:t>Chartered Accountants</a:t>
                      </a:r>
                    </a:p>
                  </a:txBody>
                  <a:tcPr marL="4592" marR="4592" marT="4592" marB="0" anchor="ctr">
                    <a:lnL>
                      <a:noFill/>
                    </a:lnL>
                    <a:lnR>
                      <a:noFill/>
                    </a:lnR>
                    <a:lnT>
                      <a:noFill/>
                    </a:lnT>
                    <a:lnB>
                      <a:noFill/>
                    </a:lnB>
                  </a:tcPr>
                </a:tc>
                <a:tc>
                  <a:txBody>
                    <a:bodyPr/>
                    <a:lstStyle/>
                    <a:p>
                      <a:pPr algn="ctr" fontAlgn="ctr"/>
                      <a:endParaRPr lang="en-US" sz="1100" b="0" i="0" u="none" strike="noStrike" dirty="0">
                        <a:solidFill>
                          <a:schemeClr val="tx1"/>
                        </a:solidFill>
                        <a:latin typeface="Tw Cen MT"/>
                      </a:endParaRPr>
                    </a:p>
                  </a:txBody>
                  <a:tcPr marL="4592" marR="4592" marT="4592" marB="0" anchor="ctr">
                    <a:lnL>
                      <a:noFill/>
                    </a:lnL>
                    <a:lnR>
                      <a:noFill/>
                    </a:lnR>
                    <a:lnT>
                      <a:noFill/>
                    </a:lnT>
                    <a:lnB>
                      <a:noFill/>
                    </a:lnB>
                  </a:tcPr>
                </a:tc>
                <a:tc>
                  <a:txBody>
                    <a:bodyPr/>
                    <a:lstStyle/>
                    <a:p>
                      <a:pPr algn="l" fontAlgn="ctr"/>
                      <a:endParaRPr lang="en-US" sz="1100" b="0" i="0" u="none" strike="noStrike" dirty="0">
                        <a:solidFill>
                          <a:schemeClr val="tx1"/>
                        </a:solidFill>
                        <a:latin typeface="Tw Cen MT"/>
                      </a:endParaRPr>
                    </a:p>
                  </a:txBody>
                  <a:tcPr marL="4592" marR="4592" marT="4592" marB="0" anchor="ctr">
                    <a:lnL>
                      <a:noFill/>
                    </a:lnL>
                    <a:lnR>
                      <a:noFill/>
                    </a:lnR>
                    <a:lnT>
                      <a:noFill/>
                    </a:lnT>
                    <a:lnB>
                      <a:noFill/>
                    </a:lnB>
                  </a:tcPr>
                </a:tc>
                <a:tc>
                  <a:txBody>
                    <a:bodyPr/>
                    <a:lstStyle/>
                    <a:p>
                      <a:pPr algn="r" fontAlgn="ctr"/>
                      <a:endParaRPr lang="en-US" sz="1100" b="0" i="0" u="none" strike="noStrike" dirty="0">
                        <a:solidFill>
                          <a:schemeClr val="tx1"/>
                        </a:solidFill>
                        <a:latin typeface="Tw Cen MT"/>
                      </a:endParaRPr>
                    </a:p>
                  </a:txBody>
                  <a:tcPr marL="4592" marR="4592" marT="4592" marB="0" anchor="ctr">
                    <a:lnL>
                      <a:noFill/>
                    </a:lnL>
                    <a:lnR>
                      <a:noFill/>
                    </a:lnR>
                    <a:lnT>
                      <a:noFill/>
                    </a:lnT>
                    <a:lnB>
                      <a:noFill/>
                    </a:lnB>
                  </a:tcPr>
                </a:tc>
                <a:extLst>
                  <a:ext uri="{0D108BD9-81ED-4DB2-BD59-A6C34878D82A}">
                    <a16:rowId xmlns:a16="http://schemas.microsoft.com/office/drawing/2014/main" xmlns="" val="10025"/>
                  </a:ext>
                </a:extLst>
              </a:tr>
              <a:tr h="182880">
                <a:tc>
                  <a:txBody>
                    <a:bodyPr/>
                    <a:lstStyle/>
                    <a:p>
                      <a:pPr algn="l" fontAlgn="ctr"/>
                      <a:endParaRPr lang="en-US" sz="1100" b="0" i="0" u="none" strike="noStrike" dirty="0">
                        <a:solidFill>
                          <a:schemeClr val="tx1"/>
                        </a:solidFill>
                        <a:latin typeface="Tw Cen MT"/>
                      </a:endParaRPr>
                    </a:p>
                  </a:txBody>
                  <a:tcPr marL="4592" marR="4592" marT="4592" marB="0" anchor="ctr">
                    <a:lnL>
                      <a:noFill/>
                    </a:lnL>
                    <a:lnR>
                      <a:noFill/>
                    </a:lnR>
                    <a:lnT>
                      <a:noFill/>
                    </a:lnT>
                    <a:lnB>
                      <a:noFill/>
                    </a:lnB>
                  </a:tcPr>
                </a:tc>
                <a:tc>
                  <a:txBody>
                    <a:bodyPr/>
                    <a:lstStyle/>
                    <a:p>
                      <a:pPr algn="l" fontAlgn="ctr"/>
                      <a:r>
                        <a:rPr lang="en-US" sz="1100" b="0" i="0" u="none" strike="noStrike" dirty="0">
                          <a:solidFill>
                            <a:schemeClr val="tx1"/>
                          </a:solidFill>
                          <a:latin typeface="Tw Cen MT"/>
                        </a:rPr>
                        <a:t>ICAI FRN: ______________________</a:t>
                      </a:r>
                    </a:p>
                  </a:txBody>
                  <a:tcPr marL="4592" marR="4592" marT="4592" marB="0" anchor="ctr">
                    <a:lnL>
                      <a:noFill/>
                    </a:lnL>
                    <a:lnR>
                      <a:noFill/>
                    </a:lnR>
                    <a:lnT>
                      <a:noFill/>
                    </a:lnT>
                    <a:lnB>
                      <a:noFill/>
                    </a:lnB>
                  </a:tcPr>
                </a:tc>
                <a:tc>
                  <a:txBody>
                    <a:bodyPr/>
                    <a:lstStyle/>
                    <a:p>
                      <a:pPr algn="ctr" fontAlgn="ctr"/>
                      <a:endParaRPr lang="en-US" sz="1100" b="0" i="0" u="none" strike="noStrike" dirty="0">
                        <a:solidFill>
                          <a:schemeClr val="tx1"/>
                        </a:solidFill>
                        <a:latin typeface="Tw Cen MT"/>
                      </a:endParaRPr>
                    </a:p>
                  </a:txBody>
                  <a:tcPr marL="4592" marR="4592" marT="4592" marB="0" anchor="ctr">
                    <a:lnL>
                      <a:noFill/>
                    </a:lnL>
                    <a:lnR>
                      <a:noFill/>
                    </a:lnR>
                    <a:lnT>
                      <a:noFill/>
                    </a:lnT>
                    <a:lnB>
                      <a:noFill/>
                    </a:lnB>
                  </a:tcPr>
                </a:tc>
                <a:tc>
                  <a:txBody>
                    <a:bodyPr/>
                    <a:lstStyle/>
                    <a:p>
                      <a:pPr algn="l" fontAlgn="ctr"/>
                      <a:endParaRPr lang="en-US" sz="1100" b="0" i="0" u="none" strike="noStrike" dirty="0">
                        <a:solidFill>
                          <a:schemeClr val="tx1"/>
                        </a:solidFill>
                        <a:latin typeface="Tw Cen MT"/>
                      </a:endParaRPr>
                    </a:p>
                  </a:txBody>
                  <a:tcPr marL="4592" marR="4592" marT="4592" marB="0" anchor="ctr">
                    <a:lnL>
                      <a:noFill/>
                    </a:lnL>
                    <a:lnR>
                      <a:noFill/>
                    </a:lnR>
                    <a:lnT>
                      <a:noFill/>
                    </a:lnT>
                    <a:lnB>
                      <a:noFill/>
                    </a:lnB>
                  </a:tcPr>
                </a:tc>
                <a:tc>
                  <a:txBody>
                    <a:bodyPr/>
                    <a:lstStyle/>
                    <a:p>
                      <a:pPr algn="r" fontAlgn="ctr"/>
                      <a:endParaRPr lang="en-US" sz="1100" b="0" i="0" u="none" strike="noStrike" dirty="0">
                        <a:solidFill>
                          <a:schemeClr val="tx1"/>
                        </a:solidFill>
                        <a:latin typeface="Tw Cen MT"/>
                      </a:endParaRPr>
                    </a:p>
                  </a:txBody>
                  <a:tcPr marL="4592" marR="4592" marT="4592" marB="0" anchor="ctr">
                    <a:lnL>
                      <a:noFill/>
                    </a:lnL>
                    <a:lnR>
                      <a:noFill/>
                    </a:lnR>
                    <a:lnT>
                      <a:noFill/>
                    </a:lnT>
                    <a:lnB>
                      <a:noFill/>
                    </a:lnB>
                  </a:tcPr>
                </a:tc>
                <a:extLst>
                  <a:ext uri="{0D108BD9-81ED-4DB2-BD59-A6C34878D82A}">
                    <a16:rowId xmlns:a16="http://schemas.microsoft.com/office/drawing/2014/main" xmlns="" val="10026"/>
                  </a:ext>
                </a:extLst>
              </a:tr>
              <a:tr h="182880">
                <a:tc>
                  <a:txBody>
                    <a:bodyPr/>
                    <a:lstStyle/>
                    <a:p>
                      <a:pPr algn="l" fontAlgn="ctr"/>
                      <a:endParaRPr lang="en-US" sz="1100" b="0" i="0" u="none" strike="noStrike" dirty="0">
                        <a:solidFill>
                          <a:schemeClr val="tx1"/>
                        </a:solidFill>
                        <a:latin typeface="Tw Cen MT"/>
                      </a:endParaRPr>
                    </a:p>
                  </a:txBody>
                  <a:tcPr marL="4592" marR="4592" marT="4592" marB="0" anchor="ctr">
                    <a:lnL>
                      <a:noFill/>
                    </a:lnL>
                    <a:lnR>
                      <a:noFill/>
                    </a:lnR>
                    <a:lnT>
                      <a:noFill/>
                    </a:lnT>
                    <a:lnB>
                      <a:noFill/>
                    </a:lnB>
                  </a:tcPr>
                </a:tc>
                <a:tc>
                  <a:txBody>
                    <a:bodyPr/>
                    <a:lstStyle/>
                    <a:p>
                      <a:pPr algn="l" fontAlgn="ctr"/>
                      <a:endParaRPr lang="en-US" sz="1100" b="0" i="0" u="none" strike="noStrike" dirty="0">
                        <a:solidFill>
                          <a:schemeClr val="tx1"/>
                        </a:solidFill>
                        <a:latin typeface="Tw Cen MT"/>
                      </a:endParaRPr>
                    </a:p>
                  </a:txBody>
                  <a:tcPr marL="4592" marR="4592" marT="4592" marB="0" anchor="ctr">
                    <a:lnL>
                      <a:noFill/>
                    </a:lnL>
                    <a:lnR>
                      <a:noFill/>
                    </a:lnR>
                    <a:lnT>
                      <a:noFill/>
                    </a:lnT>
                    <a:lnB>
                      <a:noFill/>
                    </a:lnB>
                  </a:tcPr>
                </a:tc>
                <a:tc>
                  <a:txBody>
                    <a:bodyPr/>
                    <a:lstStyle/>
                    <a:p>
                      <a:pPr algn="ctr" fontAlgn="ctr"/>
                      <a:endParaRPr lang="en-US" sz="1100" b="0" i="0" u="none" strike="noStrike" dirty="0">
                        <a:solidFill>
                          <a:schemeClr val="tx1"/>
                        </a:solidFill>
                        <a:latin typeface="Tw Cen MT"/>
                      </a:endParaRPr>
                    </a:p>
                  </a:txBody>
                  <a:tcPr marL="4592" marR="4592" marT="4592" marB="0" anchor="ctr">
                    <a:lnL>
                      <a:noFill/>
                    </a:lnL>
                    <a:lnR>
                      <a:noFill/>
                    </a:lnR>
                    <a:lnT>
                      <a:noFill/>
                    </a:lnT>
                    <a:lnB>
                      <a:noFill/>
                    </a:lnB>
                  </a:tcPr>
                </a:tc>
                <a:tc>
                  <a:txBody>
                    <a:bodyPr/>
                    <a:lstStyle/>
                    <a:p>
                      <a:pPr algn="l" fontAlgn="ctr"/>
                      <a:endParaRPr lang="en-US" sz="1100" b="0" i="0" u="none" strike="noStrike" dirty="0">
                        <a:solidFill>
                          <a:schemeClr val="tx1"/>
                        </a:solidFill>
                        <a:latin typeface="Tw Cen MT"/>
                      </a:endParaRPr>
                    </a:p>
                  </a:txBody>
                  <a:tcPr marL="4592" marR="4592" marT="4592" marB="0" anchor="ctr">
                    <a:lnL>
                      <a:noFill/>
                    </a:lnL>
                    <a:lnR>
                      <a:noFill/>
                    </a:lnR>
                    <a:lnT>
                      <a:noFill/>
                    </a:lnT>
                    <a:lnB>
                      <a:noFill/>
                    </a:lnB>
                  </a:tcPr>
                </a:tc>
                <a:tc>
                  <a:txBody>
                    <a:bodyPr/>
                    <a:lstStyle/>
                    <a:p>
                      <a:pPr algn="l" fontAlgn="ctr"/>
                      <a:endParaRPr lang="en-US" sz="1100" b="0" i="0" u="none" strike="noStrike" dirty="0">
                        <a:solidFill>
                          <a:schemeClr val="tx1"/>
                        </a:solidFill>
                        <a:latin typeface="Tw Cen MT"/>
                      </a:endParaRPr>
                    </a:p>
                  </a:txBody>
                  <a:tcPr marL="4592" marR="4592" marT="4592" marB="0" anchor="ctr">
                    <a:lnL>
                      <a:noFill/>
                    </a:lnL>
                    <a:lnR>
                      <a:noFill/>
                    </a:lnR>
                    <a:lnT>
                      <a:noFill/>
                    </a:lnT>
                    <a:lnB>
                      <a:noFill/>
                    </a:lnB>
                  </a:tcPr>
                </a:tc>
                <a:extLst>
                  <a:ext uri="{0D108BD9-81ED-4DB2-BD59-A6C34878D82A}">
                    <a16:rowId xmlns:a16="http://schemas.microsoft.com/office/drawing/2014/main" xmlns="" val="10027"/>
                  </a:ext>
                </a:extLst>
              </a:tr>
              <a:tr h="182880">
                <a:tc>
                  <a:txBody>
                    <a:bodyPr/>
                    <a:lstStyle/>
                    <a:p>
                      <a:pPr algn="l" fontAlgn="ctr"/>
                      <a:endParaRPr lang="en-US" sz="1100" b="0" i="0" u="none" strike="noStrike" dirty="0">
                        <a:solidFill>
                          <a:schemeClr val="tx1"/>
                        </a:solidFill>
                        <a:latin typeface="Tw Cen MT"/>
                      </a:endParaRPr>
                    </a:p>
                  </a:txBody>
                  <a:tcPr marL="4592" marR="4592" marT="4592" marB="0" anchor="ctr">
                    <a:lnL>
                      <a:noFill/>
                    </a:lnL>
                    <a:lnR>
                      <a:noFill/>
                    </a:lnR>
                    <a:lnT>
                      <a:noFill/>
                    </a:lnT>
                    <a:lnB>
                      <a:noFill/>
                    </a:lnB>
                  </a:tcPr>
                </a:tc>
                <a:tc>
                  <a:txBody>
                    <a:bodyPr/>
                    <a:lstStyle/>
                    <a:p>
                      <a:pPr algn="l" fontAlgn="ctr"/>
                      <a:r>
                        <a:rPr lang="en-US" sz="1100" b="1" i="0" u="none" strike="noStrike" dirty="0">
                          <a:solidFill>
                            <a:schemeClr val="tx1"/>
                          </a:solidFill>
                          <a:latin typeface="Tw Cen MT"/>
                        </a:rPr>
                        <a:t>CA_________________________</a:t>
                      </a:r>
                    </a:p>
                  </a:txBody>
                  <a:tcPr marL="4592" marR="4592" marT="4592" marB="0" anchor="ctr">
                    <a:lnL>
                      <a:noFill/>
                    </a:lnL>
                    <a:lnR>
                      <a:noFill/>
                    </a:lnR>
                    <a:lnT>
                      <a:noFill/>
                    </a:lnT>
                    <a:lnB>
                      <a:noFill/>
                    </a:lnB>
                  </a:tcPr>
                </a:tc>
                <a:tc>
                  <a:txBody>
                    <a:bodyPr/>
                    <a:lstStyle/>
                    <a:p>
                      <a:pPr algn="ctr" fontAlgn="ctr"/>
                      <a:endParaRPr lang="en-US" sz="1100" b="0" i="0" u="none" strike="noStrike" dirty="0">
                        <a:solidFill>
                          <a:schemeClr val="tx1"/>
                        </a:solidFill>
                        <a:latin typeface="Tw Cen MT"/>
                      </a:endParaRPr>
                    </a:p>
                  </a:txBody>
                  <a:tcPr marL="4592" marR="4592" marT="4592" marB="0" anchor="ctr">
                    <a:lnL>
                      <a:noFill/>
                    </a:lnL>
                    <a:lnR>
                      <a:noFill/>
                    </a:lnR>
                    <a:lnT>
                      <a:noFill/>
                    </a:lnT>
                    <a:lnB>
                      <a:noFill/>
                    </a:lnB>
                  </a:tcPr>
                </a:tc>
                <a:tc>
                  <a:txBody>
                    <a:bodyPr/>
                    <a:lstStyle/>
                    <a:p>
                      <a:pPr algn="r" fontAlgn="ctr"/>
                      <a:r>
                        <a:rPr lang="en-US" sz="1100" b="1" i="0" u="none" strike="noStrike" dirty="0">
                          <a:solidFill>
                            <a:schemeClr val="tx1"/>
                          </a:solidFill>
                          <a:latin typeface="Tw Cen MT"/>
                        </a:rPr>
                        <a:t>____________</a:t>
                      </a:r>
                    </a:p>
                  </a:txBody>
                  <a:tcPr marL="4592" marR="4592" marT="4592" marB="0" anchor="ctr">
                    <a:lnL>
                      <a:noFill/>
                    </a:lnL>
                    <a:lnR>
                      <a:noFill/>
                    </a:lnR>
                    <a:lnT>
                      <a:noFill/>
                    </a:lnT>
                    <a:lnB>
                      <a:noFill/>
                    </a:lnB>
                  </a:tcPr>
                </a:tc>
                <a:tc>
                  <a:txBody>
                    <a:bodyPr/>
                    <a:lstStyle/>
                    <a:p>
                      <a:pPr algn="r" fontAlgn="ctr"/>
                      <a:r>
                        <a:rPr lang="en-US" sz="1100" b="1" i="0" u="none" strike="noStrike" dirty="0">
                          <a:solidFill>
                            <a:schemeClr val="tx1"/>
                          </a:solidFill>
                          <a:latin typeface="Tw Cen MT"/>
                        </a:rPr>
                        <a:t>____________</a:t>
                      </a:r>
                    </a:p>
                  </a:txBody>
                  <a:tcPr marL="4592" marR="4592" marT="4592" marB="0" anchor="ctr">
                    <a:lnL>
                      <a:noFill/>
                    </a:lnL>
                    <a:lnR>
                      <a:noFill/>
                    </a:lnR>
                    <a:lnT>
                      <a:noFill/>
                    </a:lnT>
                    <a:lnB>
                      <a:noFill/>
                    </a:lnB>
                  </a:tcPr>
                </a:tc>
                <a:extLst>
                  <a:ext uri="{0D108BD9-81ED-4DB2-BD59-A6C34878D82A}">
                    <a16:rowId xmlns:a16="http://schemas.microsoft.com/office/drawing/2014/main" xmlns="" val="10028"/>
                  </a:ext>
                </a:extLst>
              </a:tr>
              <a:tr h="182880">
                <a:tc>
                  <a:txBody>
                    <a:bodyPr/>
                    <a:lstStyle/>
                    <a:p>
                      <a:pPr algn="l" fontAlgn="ctr"/>
                      <a:endParaRPr lang="en-US" sz="1100" b="0" i="0" u="none" strike="noStrike" dirty="0">
                        <a:solidFill>
                          <a:schemeClr val="tx1"/>
                        </a:solidFill>
                        <a:latin typeface="Tw Cen MT"/>
                      </a:endParaRPr>
                    </a:p>
                  </a:txBody>
                  <a:tcPr marL="4592" marR="4592" marT="4592" marB="0" anchor="ctr">
                    <a:lnL>
                      <a:noFill/>
                    </a:lnL>
                    <a:lnR>
                      <a:noFill/>
                    </a:lnR>
                    <a:lnT>
                      <a:noFill/>
                    </a:lnT>
                    <a:lnB>
                      <a:noFill/>
                    </a:lnB>
                  </a:tcPr>
                </a:tc>
                <a:tc>
                  <a:txBody>
                    <a:bodyPr/>
                    <a:lstStyle/>
                    <a:p>
                      <a:pPr algn="l" fontAlgn="ctr"/>
                      <a:r>
                        <a:rPr lang="en-US" sz="1100" b="0" i="0" u="none" strike="noStrike" dirty="0">
                          <a:solidFill>
                            <a:schemeClr val="tx1"/>
                          </a:solidFill>
                          <a:latin typeface="Tw Cen MT"/>
                        </a:rPr>
                        <a:t>Proprietor or Partner</a:t>
                      </a:r>
                    </a:p>
                  </a:txBody>
                  <a:tcPr marL="4592" marR="4592" marT="4592" marB="0" anchor="ctr">
                    <a:lnL>
                      <a:noFill/>
                    </a:lnL>
                    <a:lnR>
                      <a:noFill/>
                    </a:lnR>
                    <a:lnT>
                      <a:noFill/>
                    </a:lnT>
                    <a:lnB>
                      <a:noFill/>
                    </a:lnB>
                  </a:tcPr>
                </a:tc>
                <a:tc>
                  <a:txBody>
                    <a:bodyPr/>
                    <a:lstStyle/>
                    <a:p>
                      <a:pPr algn="ctr" fontAlgn="ctr"/>
                      <a:endParaRPr lang="en-US" sz="1100" b="0" i="0" u="none" strike="noStrike" dirty="0">
                        <a:solidFill>
                          <a:schemeClr val="tx1"/>
                        </a:solidFill>
                        <a:latin typeface="Tw Cen MT"/>
                      </a:endParaRPr>
                    </a:p>
                  </a:txBody>
                  <a:tcPr marL="4592" marR="4592" marT="4592" marB="0" anchor="ctr">
                    <a:lnL>
                      <a:noFill/>
                    </a:lnL>
                    <a:lnR>
                      <a:noFill/>
                    </a:lnR>
                    <a:lnT>
                      <a:noFill/>
                    </a:lnT>
                    <a:lnB>
                      <a:noFill/>
                    </a:lnB>
                  </a:tcPr>
                </a:tc>
                <a:tc>
                  <a:txBody>
                    <a:bodyPr/>
                    <a:lstStyle/>
                    <a:p>
                      <a:pPr algn="r" fontAlgn="ctr"/>
                      <a:r>
                        <a:rPr lang="en-US" sz="1100" b="0" i="0" u="none" strike="noStrike" dirty="0">
                          <a:solidFill>
                            <a:schemeClr val="tx1"/>
                          </a:solidFill>
                          <a:latin typeface="Tw Cen MT"/>
                        </a:rPr>
                        <a:t>Director</a:t>
                      </a:r>
                    </a:p>
                  </a:txBody>
                  <a:tcPr marL="4592" marR="4592" marT="4592" marB="0" anchor="ctr">
                    <a:lnL>
                      <a:noFill/>
                    </a:lnL>
                    <a:lnR>
                      <a:noFill/>
                    </a:lnR>
                    <a:lnT>
                      <a:noFill/>
                    </a:lnT>
                    <a:lnB>
                      <a:noFill/>
                    </a:lnB>
                  </a:tcPr>
                </a:tc>
                <a:tc>
                  <a:txBody>
                    <a:bodyPr/>
                    <a:lstStyle/>
                    <a:p>
                      <a:pPr algn="r" fontAlgn="ctr"/>
                      <a:r>
                        <a:rPr lang="en-US" sz="1100" b="0" i="0" u="none" strike="noStrike" dirty="0">
                          <a:solidFill>
                            <a:schemeClr val="tx1"/>
                          </a:solidFill>
                          <a:latin typeface="Tw Cen MT"/>
                        </a:rPr>
                        <a:t>Director</a:t>
                      </a:r>
                    </a:p>
                  </a:txBody>
                  <a:tcPr marL="4592" marR="4592" marT="4592" marB="0" anchor="ctr">
                    <a:lnL>
                      <a:noFill/>
                    </a:lnL>
                    <a:lnR>
                      <a:noFill/>
                    </a:lnR>
                    <a:lnT>
                      <a:noFill/>
                    </a:lnT>
                    <a:lnB>
                      <a:noFill/>
                    </a:lnB>
                  </a:tcPr>
                </a:tc>
                <a:extLst>
                  <a:ext uri="{0D108BD9-81ED-4DB2-BD59-A6C34878D82A}">
                    <a16:rowId xmlns:a16="http://schemas.microsoft.com/office/drawing/2014/main" xmlns="" val="10029"/>
                  </a:ext>
                </a:extLst>
              </a:tr>
              <a:tr h="182880">
                <a:tc>
                  <a:txBody>
                    <a:bodyPr/>
                    <a:lstStyle/>
                    <a:p>
                      <a:pPr algn="l" fontAlgn="ctr"/>
                      <a:endParaRPr lang="en-US" sz="1100" b="1" i="0" u="none" strike="noStrike" dirty="0">
                        <a:solidFill>
                          <a:schemeClr val="tx1"/>
                        </a:solidFill>
                        <a:latin typeface="Tw Cen MT"/>
                      </a:endParaRPr>
                    </a:p>
                  </a:txBody>
                  <a:tcPr marL="4592" marR="4592" marT="4592" marB="0" anchor="ctr">
                    <a:lnL>
                      <a:noFill/>
                    </a:lnL>
                    <a:lnR>
                      <a:noFill/>
                    </a:lnR>
                    <a:lnT>
                      <a:noFill/>
                    </a:lnT>
                    <a:lnB>
                      <a:noFill/>
                    </a:lnB>
                  </a:tcPr>
                </a:tc>
                <a:tc>
                  <a:txBody>
                    <a:bodyPr/>
                    <a:lstStyle/>
                    <a:p>
                      <a:pPr algn="l" fontAlgn="ctr"/>
                      <a:r>
                        <a:rPr lang="en-US" sz="1100" b="0" i="0" u="none" strike="noStrike" dirty="0">
                          <a:solidFill>
                            <a:schemeClr val="tx1"/>
                          </a:solidFill>
                          <a:latin typeface="Tw Cen MT"/>
                        </a:rPr>
                        <a:t>M. No. _________________</a:t>
                      </a:r>
                    </a:p>
                  </a:txBody>
                  <a:tcPr marL="4592" marR="4592" marT="4592" marB="0" anchor="ctr">
                    <a:lnL>
                      <a:noFill/>
                    </a:lnL>
                    <a:lnR>
                      <a:noFill/>
                    </a:lnR>
                    <a:lnT>
                      <a:noFill/>
                    </a:lnT>
                    <a:lnB>
                      <a:noFill/>
                    </a:lnB>
                  </a:tcPr>
                </a:tc>
                <a:tc>
                  <a:txBody>
                    <a:bodyPr/>
                    <a:lstStyle/>
                    <a:p>
                      <a:pPr algn="ctr" fontAlgn="ctr"/>
                      <a:endParaRPr lang="en-US" sz="1100" b="0" i="0" u="none" strike="noStrike" dirty="0">
                        <a:solidFill>
                          <a:schemeClr val="tx1"/>
                        </a:solidFill>
                        <a:latin typeface="Tw Cen MT"/>
                      </a:endParaRPr>
                    </a:p>
                  </a:txBody>
                  <a:tcPr marL="4592" marR="4592" marT="4592" marB="0" anchor="ctr">
                    <a:lnL>
                      <a:noFill/>
                    </a:lnL>
                    <a:lnR>
                      <a:noFill/>
                    </a:lnR>
                    <a:lnT>
                      <a:noFill/>
                    </a:lnT>
                    <a:lnB>
                      <a:noFill/>
                    </a:lnB>
                  </a:tcPr>
                </a:tc>
                <a:tc>
                  <a:txBody>
                    <a:bodyPr/>
                    <a:lstStyle/>
                    <a:p>
                      <a:pPr algn="r" fontAlgn="ctr"/>
                      <a:r>
                        <a:rPr lang="en-US" sz="1100" b="0" i="0" u="none" strike="noStrike" dirty="0">
                          <a:solidFill>
                            <a:schemeClr val="tx1"/>
                          </a:solidFill>
                          <a:latin typeface="Tw Cen MT"/>
                        </a:rPr>
                        <a:t>DIN: __________</a:t>
                      </a:r>
                    </a:p>
                  </a:txBody>
                  <a:tcPr marL="4592" marR="4592" marT="4592" marB="0" anchor="ctr">
                    <a:lnL>
                      <a:noFill/>
                    </a:lnL>
                    <a:lnR>
                      <a:noFill/>
                    </a:lnR>
                    <a:lnT>
                      <a:noFill/>
                    </a:lnT>
                    <a:lnB>
                      <a:noFill/>
                    </a:lnB>
                  </a:tcPr>
                </a:tc>
                <a:tc>
                  <a:txBody>
                    <a:bodyPr/>
                    <a:lstStyle/>
                    <a:p>
                      <a:pPr algn="r" fontAlgn="ctr"/>
                      <a:r>
                        <a:rPr lang="en-US" sz="1100" b="0" i="0" u="none" strike="noStrike" dirty="0">
                          <a:solidFill>
                            <a:schemeClr val="tx1"/>
                          </a:solidFill>
                          <a:latin typeface="Tw Cen MT"/>
                        </a:rPr>
                        <a:t>DIN: _________</a:t>
                      </a:r>
                    </a:p>
                  </a:txBody>
                  <a:tcPr marL="4592" marR="4592" marT="4592" marB="0" anchor="ctr">
                    <a:lnL>
                      <a:noFill/>
                    </a:lnL>
                    <a:lnR>
                      <a:noFill/>
                    </a:lnR>
                    <a:lnT>
                      <a:noFill/>
                    </a:lnT>
                    <a:lnB>
                      <a:noFill/>
                    </a:lnB>
                  </a:tcPr>
                </a:tc>
                <a:extLst>
                  <a:ext uri="{0D108BD9-81ED-4DB2-BD59-A6C34878D82A}">
                    <a16:rowId xmlns:a16="http://schemas.microsoft.com/office/drawing/2014/main" xmlns="" val="10030"/>
                  </a:ext>
                </a:extLst>
              </a:tr>
              <a:tr h="182880">
                <a:tc>
                  <a:txBody>
                    <a:bodyPr/>
                    <a:lstStyle/>
                    <a:p>
                      <a:pPr algn="l" fontAlgn="ctr"/>
                      <a:endParaRPr lang="en-US" sz="1100" b="0" i="0" u="none" strike="noStrike" dirty="0">
                        <a:solidFill>
                          <a:schemeClr val="tx1"/>
                        </a:solidFill>
                        <a:latin typeface="Tw Cen MT"/>
                      </a:endParaRPr>
                    </a:p>
                  </a:txBody>
                  <a:tcPr marL="4592" marR="4592" marT="4592" marB="0" anchor="ctr">
                    <a:lnL>
                      <a:noFill/>
                    </a:lnL>
                    <a:lnR>
                      <a:noFill/>
                    </a:lnR>
                    <a:lnT>
                      <a:noFill/>
                    </a:lnT>
                    <a:lnB>
                      <a:noFill/>
                    </a:lnB>
                  </a:tcPr>
                </a:tc>
                <a:tc>
                  <a:txBody>
                    <a:bodyPr/>
                    <a:lstStyle/>
                    <a:p>
                      <a:pPr algn="l" fontAlgn="ctr"/>
                      <a:r>
                        <a:rPr lang="en-US" sz="1100" b="0" i="0" u="none" strike="noStrike" dirty="0">
                          <a:solidFill>
                            <a:schemeClr val="tx1"/>
                          </a:solidFill>
                          <a:latin typeface="Tw Cen MT"/>
                        </a:rPr>
                        <a:t>Jaipur, 25.05.2024</a:t>
                      </a:r>
                    </a:p>
                  </a:txBody>
                  <a:tcPr marL="4592" marR="4592" marT="4592" marB="0" anchor="ctr">
                    <a:lnL>
                      <a:noFill/>
                    </a:lnL>
                    <a:lnR>
                      <a:noFill/>
                    </a:lnR>
                    <a:lnT>
                      <a:noFill/>
                    </a:lnT>
                    <a:lnB>
                      <a:noFill/>
                    </a:lnB>
                  </a:tcPr>
                </a:tc>
                <a:tc>
                  <a:txBody>
                    <a:bodyPr/>
                    <a:lstStyle/>
                    <a:p>
                      <a:pPr algn="ctr" fontAlgn="ctr"/>
                      <a:endParaRPr lang="en-US" sz="1100" b="0" i="0" u="none" strike="noStrike" dirty="0">
                        <a:solidFill>
                          <a:schemeClr val="tx1"/>
                        </a:solidFill>
                        <a:latin typeface="Tw Cen MT"/>
                      </a:endParaRPr>
                    </a:p>
                  </a:txBody>
                  <a:tcPr marL="4592" marR="4592" marT="4592" marB="0" anchor="ctr">
                    <a:lnL>
                      <a:noFill/>
                    </a:lnL>
                    <a:lnR>
                      <a:noFill/>
                    </a:lnR>
                    <a:lnT>
                      <a:noFill/>
                    </a:lnT>
                    <a:lnB>
                      <a:noFill/>
                    </a:lnB>
                  </a:tcPr>
                </a:tc>
                <a:tc>
                  <a:txBody>
                    <a:bodyPr/>
                    <a:lstStyle/>
                    <a:p>
                      <a:pPr algn="l" fontAlgn="ctr"/>
                      <a:endParaRPr lang="en-US" sz="1100" b="0" i="0" u="none" strike="noStrike" dirty="0">
                        <a:solidFill>
                          <a:schemeClr val="tx1"/>
                        </a:solidFill>
                        <a:latin typeface="Tw Cen MT"/>
                      </a:endParaRPr>
                    </a:p>
                  </a:txBody>
                  <a:tcPr marL="4592" marR="4592" marT="4592" marB="0" anchor="ctr">
                    <a:lnL>
                      <a:noFill/>
                    </a:lnL>
                    <a:lnR>
                      <a:noFill/>
                    </a:lnR>
                    <a:lnT>
                      <a:noFill/>
                    </a:lnT>
                    <a:lnB>
                      <a:noFill/>
                    </a:lnB>
                  </a:tcPr>
                </a:tc>
                <a:tc>
                  <a:txBody>
                    <a:bodyPr/>
                    <a:lstStyle/>
                    <a:p>
                      <a:pPr algn="l" fontAlgn="ctr"/>
                      <a:endParaRPr lang="en-US" sz="1100" b="0" i="0" u="none" strike="noStrike" dirty="0">
                        <a:solidFill>
                          <a:schemeClr val="tx1"/>
                        </a:solidFill>
                        <a:latin typeface="Tw Cen MT"/>
                      </a:endParaRPr>
                    </a:p>
                  </a:txBody>
                  <a:tcPr marL="4592" marR="4592" marT="4592" marB="0" anchor="ctr">
                    <a:lnL>
                      <a:noFill/>
                    </a:lnL>
                    <a:lnR>
                      <a:noFill/>
                    </a:lnR>
                    <a:lnT>
                      <a:noFill/>
                    </a:lnT>
                    <a:lnB>
                      <a:noFill/>
                    </a:lnB>
                  </a:tcPr>
                </a:tc>
                <a:extLst>
                  <a:ext uri="{0D108BD9-81ED-4DB2-BD59-A6C34878D82A}">
                    <a16:rowId xmlns:a16="http://schemas.microsoft.com/office/drawing/2014/main" xmlns="" val="10031"/>
                  </a:ext>
                </a:extLst>
              </a:tr>
            </a:tbl>
          </a:graphicData>
        </a:graphic>
      </p:graphicFrame>
      <p:sp>
        <p:nvSpPr>
          <p:cNvPr id="4" name="Footer Placeholder 22"/>
          <p:cNvSpPr txBox="1">
            <a:spLocks/>
          </p:cNvSpPr>
          <p:nvPr/>
        </p:nvSpPr>
        <p:spPr>
          <a:xfrm>
            <a:off x="0" y="6572272"/>
            <a:ext cx="4283968" cy="285728"/>
          </a:xfrm>
          <a:prstGeom prst="rect">
            <a:avLst/>
          </a:prstGeom>
        </p:spPr>
        <p:txBody>
          <a:bodyPr vert="horz" lIns="91440" tIns="45720" rIns="91440" bIns="45720" rtlCol="0" anchor="ctr"/>
          <a:lstStyle/>
          <a:p>
            <a:r>
              <a:rPr lang="en-US" sz="1000" b="1" dirty="0">
                <a:solidFill>
                  <a:srgbClr val="002060"/>
                </a:solidFill>
                <a:latin typeface="Tw Cen MT" pitchFamily="34" charset="0"/>
              </a:rPr>
              <a:t>Prepared and presented by - Vikram Saraf,  FCA, FCS, LLB</a:t>
            </a:r>
          </a:p>
        </p:txBody>
      </p:sp>
    </p:spTree>
    <p:extLst>
      <p:ext uri="{BB962C8B-B14F-4D97-AF65-F5344CB8AC3E}">
        <p14:creationId xmlns:p14="http://schemas.microsoft.com/office/powerpoint/2010/main" val="7033010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3"/>
          <p:cNvSpPr/>
          <p:nvPr/>
        </p:nvSpPr>
        <p:spPr>
          <a:xfrm>
            <a:off x="0" y="6572272"/>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blipFill dpi="0" rotWithShape="1">
            <a:blip r:embed="rId2">
              <a:alphaModFix amt="92000"/>
            </a:blip>
            <a:srcRect/>
            <a:tile tx="0" ty="0" sx="100000" sy="100000" flip="none" algn="tl"/>
          </a:blipFill>
        </p:spPr>
        <p:txBody>
          <a:bodyPr wrap="square" lIns="0" tIns="0" rIns="0" bIns="0" rtlCol="0"/>
          <a:lstStyle/>
          <a:p>
            <a:endParaRPr dirty="0"/>
          </a:p>
        </p:txBody>
      </p:sp>
      <p:sp>
        <p:nvSpPr>
          <p:cNvPr id="2" name="Title 1"/>
          <p:cNvSpPr>
            <a:spLocks noGrp="1"/>
          </p:cNvSpPr>
          <p:nvPr>
            <p:ph type="title"/>
          </p:nvPr>
        </p:nvSpPr>
        <p:spPr>
          <a:xfrm>
            <a:off x="0" y="228600"/>
            <a:ext cx="9144000" cy="990600"/>
          </a:xfrm>
        </p:spPr>
        <p:txBody>
          <a:bodyPr>
            <a:noAutofit/>
          </a:bodyPr>
          <a:lstStyle/>
          <a:p>
            <a:pPr algn="ctr"/>
            <a:r>
              <a:rPr lang="en-US" sz="3200" b="1" dirty="0">
                <a:solidFill>
                  <a:srgbClr val="002060"/>
                </a:solidFill>
                <a:latin typeface="Tw Cen MT" pitchFamily="34" charset="0"/>
              </a:rPr>
              <a:t>Balance Sheet</a:t>
            </a:r>
            <a:br>
              <a:rPr lang="en-US" sz="3200" b="1" dirty="0">
                <a:solidFill>
                  <a:srgbClr val="002060"/>
                </a:solidFill>
                <a:latin typeface="Tw Cen MT" pitchFamily="34" charset="0"/>
              </a:rPr>
            </a:br>
            <a:r>
              <a:rPr lang="en-US" sz="3200" b="1" dirty="0">
                <a:solidFill>
                  <a:srgbClr val="002060"/>
                </a:solidFill>
                <a:latin typeface="Tw Cen MT" pitchFamily="34" charset="0"/>
              </a:rPr>
              <a:t>Points to be considered</a:t>
            </a:r>
          </a:p>
        </p:txBody>
      </p:sp>
      <p:sp>
        <p:nvSpPr>
          <p:cNvPr id="3" name="Content Placeholder 2"/>
          <p:cNvSpPr>
            <a:spLocks noGrp="1"/>
          </p:cNvSpPr>
          <p:nvPr>
            <p:ph idx="1"/>
          </p:nvPr>
        </p:nvSpPr>
        <p:spPr>
          <a:xfrm>
            <a:off x="395536" y="1447800"/>
            <a:ext cx="8280920" cy="4648200"/>
          </a:xfrm>
        </p:spPr>
        <p:txBody>
          <a:bodyPr>
            <a:noAutofit/>
          </a:bodyPr>
          <a:lstStyle/>
          <a:p>
            <a:pPr marL="514350" indent="-225425" algn="just">
              <a:spcBef>
                <a:spcPts val="0"/>
              </a:spcBef>
              <a:buNone/>
            </a:pPr>
            <a:r>
              <a:rPr lang="en-US" sz="2000" b="1" u="sng" dirty="0">
                <a:solidFill>
                  <a:prstClr val="black"/>
                </a:solidFill>
                <a:latin typeface="Tw Cen MT" pitchFamily="34" charset="0"/>
              </a:rPr>
              <a:t>1) Shareholders’ funds</a:t>
            </a:r>
          </a:p>
          <a:p>
            <a:pPr marL="803275" lvl="0" indent="-265113" algn="just">
              <a:spcBef>
                <a:spcPts val="0"/>
              </a:spcBef>
              <a:buClrTx/>
              <a:buNone/>
              <a:tabLst>
                <a:tab pos="623888" algn="l"/>
              </a:tabLst>
            </a:pPr>
            <a:r>
              <a:rPr lang="en-US" sz="2000" b="1" dirty="0">
                <a:latin typeface="Tw Cen MT" pitchFamily="34" charset="0"/>
              </a:rPr>
              <a:t>a). </a:t>
            </a:r>
            <a:r>
              <a:rPr lang="en-US" sz="2000" b="1" u="sng" dirty="0">
                <a:latin typeface="Tw Cen MT" pitchFamily="34" charset="0"/>
              </a:rPr>
              <a:t>Share Capital:</a:t>
            </a:r>
          </a:p>
          <a:p>
            <a:pPr marL="1076325" lvl="3" indent="-273050" algn="just">
              <a:spcBef>
                <a:spcPts val="0"/>
              </a:spcBef>
              <a:buClrTx/>
              <a:buFont typeface="Wingdings" pitchFamily="2" charset="2"/>
              <a:buChar char="Ø"/>
            </a:pPr>
            <a:r>
              <a:rPr lang="en-US" dirty="0">
                <a:latin typeface="Tw Cen MT" pitchFamily="34" charset="0"/>
              </a:rPr>
              <a:t>Details of authorized, issued, subscribed and paid-up share capital;</a:t>
            </a:r>
          </a:p>
          <a:p>
            <a:pPr marL="1076325" lvl="3" indent="-273050" algn="just">
              <a:spcBef>
                <a:spcPts val="0"/>
              </a:spcBef>
              <a:buClrTx/>
              <a:buFont typeface="Wingdings" pitchFamily="2" charset="2"/>
              <a:buChar char="Ø"/>
            </a:pPr>
            <a:r>
              <a:rPr lang="en-US" dirty="0">
                <a:latin typeface="Tw Cen MT" pitchFamily="34" charset="0"/>
              </a:rPr>
              <a:t>Number of shares and face value per share;</a:t>
            </a:r>
          </a:p>
          <a:p>
            <a:pPr marL="1076325" lvl="3" indent="-273050" algn="just">
              <a:spcBef>
                <a:spcPts val="0"/>
              </a:spcBef>
              <a:buClrTx/>
              <a:buFont typeface="Wingdings" pitchFamily="2" charset="2"/>
              <a:buChar char="Ø"/>
            </a:pPr>
            <a:r>
              <a:rPr lang="en-US" dirty="0">
                <a:latin typeface="Tw Cen MT" pitchFamily="34" charset="0"/>
              </a:rPr>
              <a:t>Details of pref. shares convertible into equity shares, if any and terms thereof;</a:t>
            </a:r>
          </a:p>
          <a:p>
            <a:pPr marL="1076325" lvl="3" indent="-273050" algn="just">
              <a:spcBef>
                <a:spcPts val="0"/>
              </a:spcBef>
              <a:buClrTx/>
              <a:buFont typeface="Wingdings" pitchFamily="2" charset="2"/>
              <a:buChar char="Ø"/>
            </a:pPr>
            <a:r>
              <a:rPr lang="en-US" dirty="0">
                <a:latin typeface="Tw Cen MT" pitchFamily="34" charset="0"/>
              </a:rPr>
              <a:t>Reconciliation of numbers of shares outstanding at the beginning and end of the period;</a:t>
            </a:r>
          </a:p>
          <a:p>
            <a:pPr marL="1076325" lvl="3" indent="-273050" algn="just">
              <a:spcBef>
                <a:spcPts val="0"/>
              </a:spcBef>
              <a:buClrTx/>
              <a:buFont typeface="Wingdings" pitchFamily="2" charset="2"/>
              <a:buChar char="Ø"/>
            </a:pPr>
            <a:r>
              <a:rPr lang="en-US" dirty="0">
                <a:latin typeface="Tw Cen MT" pitchFamily="34" charset="0"/>
              </a:rPr>
              <a:t>Details of shareholders holding 5% or more shares specifying the number of shares held;</a:t>
            </a:r>
          </a:p>
          <a:p>
            <a:pPr marL="1076325" lvl="3" indent="-273050" algn="just">
              <a:spcBef>
                <a:spcPts val="0"/>
              </a:spcBef>
              <a:buClrTx/>
              <a:buFont typeface="Wingdings" pitchFamily="2" charset="2"/>
              <a:buChar char="Ø"/>
            </a:pPr>
            <a:r>
              <a:rPr lang="en-US" dirty="0">
                <a:latin typeface="Tw Cen MT" pitchFamily="34" charset="0"/>
              </a:rPr>
              <a:t>Promoters: Details of shareholding pattern and changes (in %) therein;</a:t>
            </a:r>
          </a:p>
        </p:txBody>
      </p:sp>
      <p:sp>
        <p:nvSpPr>
          <p:cNvPr id="6" name="Footer Placeholder 22"/>
          <p:cNvSpPr txBox="1">
            <a:spLocks/>
          </p:cNvSpPr>
          <p:nvPr/>
        </p:nvSpPr>
        <p:spPr>
          <a:xfrm>
            <a:off x="0" y="6572272"/>
            <a:ext cx="4211960" cy="285728"/>
          </a:xfrm>
          <a:prstGeom prst="rect">
            <a:avLst/>
          </a:prstGeom>
        </p:spPr>
        <p:txBody>
          <a:bodyPr vert="horz" lIns="91440" tIns="45720" rIns="91440" bIns="45720" rtlCol="0" anchor="ctr"/>
          <a:lstStyle/>
          <a:p>
            <a:r>
              <a:rPr lang="en-US" sz="1000" b="1" dirty="0">
                <a:solidFill>
                  <a:srgbClr val="002060"/>
                </a:solidFill>
                <a:latin typeface="Tw Cen MT" pitchFamily="34" charset="0"/>
              </a:rPr>
              <a:t>Prepared and presented by - Vikram Saraf,  FCA, FCS, LLB</a:t>
            </a:r>
          </a:p>
        </p:txBody>
      </p:sp>
    </p:spTree>
    <p:extLst>
      <p:ext uri="{BB962C8B-B14F-4D97-AF65-F5344CB8AC3E}">
        <p14:creationId xmlns:p14="http://schemas.microsoft.com/office/powerpoint/2010/main" val="3165040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0" algn="l"/>
            <a:r>
              <a:rPr lang="en-US" sz="1600" b="1" dirty="0">
                <a:solidFill>
                  <a:srgbClr val="002060"/>
                </a:solidFill>
                <a:latin typeface="Tw Cen MT"/>
              </a:rPr>
              <a:t>BS Points to be considered..</a:t>
            </a:r>
            <a:r>
              <a:rPr lang="en-US" sz="1600" b="1" cap="small" dirty="0">
                <a:solidFill>
                  <a:srgbClr val="002060"/>
                </a:solidFill>
                <a:latin typeface="Tw Cen MT" pitchFamily="34" charset="0"/>
              </a:rPr>
              <a:t/>
            </a:r>
            <a:br>
              <a:rPr lang="en-US" sz="1600" b="1" cap="small" dirty="0">
                <a:solidFill>
                  <a:srgbClr val="002060"/>
                </a:solidFill>
                <a:latin typeface="Tw Cen MT" pitchFamily="34" charset="0"/>
              </a:rPr>
            </a:br>
            <a:endParaRPr lang="en-US" sz="1600" dirty="0"/>
          </a:p>
        </p:txBody>
      </p:sp>
      <p:sp>
        <p:nvSpPr>
          <p:cNvPr id="3" name="Content Placeholder 2"/>
          <p:cNvSpPr>
            <a:spLocks noGrp="1"/>
          </p:cNvSpPr>
          <p:nvPr>
            <p:ph idx="1"/>
          </p:nvPr>
        </p:nvSpPr>
        <p:spPr>
          <a:xfrm>
            <a:off x="611560" y="1268760"/>
            <a:ext cx="7848872" cy="4857403"/>
          </a:xfrm>
        </p:spPr>
        <p:txBody>
          <a:bodyPr/>
          <a:lstStyle/>
          <a:p>
            <a:pPr marL="1076325" lvl="3" indent="-273050" algn="just">
              <a:spcBef>
                <a:spcPts val="0"/>
              </a:spcBef>
              <a:buClrTx/>
              <a:buFont typeface="Wingdings" pitchFamily="2" charset="2"/>
              <a:buChar char="Ø"/>
            </a:pPr>
            <a:r>
              <a:rPr lang="en-US" dirty="0">
                <a:latin typeface="Tw Cen MT" pitchFamily="34" charset="0"/>
              </a:rPr>
              <a:t>Details for the period of five years immediately preceding the BS date of aggregate number and class of shares : </a:t>
            </a:r>
          </a:p>
          <a:p>
            <a:pPr marL="1341438" lvl="3" indent="-265113" algn="just">
              <a:spcBef>
                <a:spcPts val="0"/>
              </a:spcBef>
              <a:buFont typeface="Arial" pitchFamily="34" charset="0"/>
              <a:buChar char="•"/>
            </a:pPr>
            <a:r>
              <a:rPr lang="en-US" dirty="0">
                <a:latin typeface="Tw Cen MT" pitchFamily="34" charset="0"/>
              </a:rPr>
              <a:t>Allotted as fully paid-up pursuant to contract (s) without payment being received in cash.</a:t>
            </a:r>
          </a:p>
          <a:p>
            <a:pPr marL="1341438" lvl="3" indent="-265113" algn="just">
              <a:spcBef>
                <a:spcPts val="0"/>
              </a:spcBef>
              <a:buFont typeface="Arial" pitchFamily="34" charset="0"/>
              <a:buChar char="•"/>
            </a:pPr>
            <a:r>
              <a:rPr lang="en-US" dirty="0">
                <a:latin typeface="Tw Cen MT" pitchFamily="34" charset="0"/>
              </a:rPr>
              <a:t>Allotted as fully paid-up by way of bonus shares.</a:t>
            </a:r>
          </a:p>
          <a:p>
            <a:pPr marL="1341438" lvl="3" indent="-265113" algn="just">
              <a:spcBef>
                <a:spcPts val="0"/>
              </a:spcBef>
              <a:buFont typeface="Arial" pitchFamily="34" charset="0"/>
              <a:buChar char="•"/>
            </a:pPr>
            <a:r>
              <a:rPr lang="en-US" dirty="0">
                <a:latin typeface="Tw Cen MT" pitchFamily="34" charset="0"/>
              </a:rPr>
              <a:t>Bought back.</a:t>
            </a:r>
          </a:p>
          <a:p>
            <a:pPr marL="1076325" lvl="3" indent="-273050" algn="just">
              <a:spcBef>
                <a:spcPts val="0"/>
              </a:spcBef>
              <a:buClrTx/>
              <a:buFont typeface="Wingdings" pitchFamily="2" charset="2"/>
              <a:buChar char="Ø"/>
            </a:pPr>
            <a:r>
              <a:rPr lang="en-US" dirty="0">
                <a:latin typeface="Tw Cen MT" pitchFamily="34" charset="0"/>
              </a:rPr>
              <a:t>Details of Shares forfeited during the year;</a:t>
            </a:r>
          </a:p>
          <a:p>
            <a:pPr marL="1076325" lvl="3" indent="-273050" algn="just">
              <a:spcBef>
                <a:spcPts val="0"/>
              </a:spcBef>
              <a:buClrTx/>
              <a:buFont typeface="Wingdings" pitchFamily="2" charset="2"/>
              <a:buChar char="Ø"/>
            </a:pPr>
            <a:r>
              <a:rPr lang="en-US" dirty="0">
                <a:latin typeface="Tw Cen MT" pitchFamily="34" charset="0"/>
              </a:rPr>
              <a:t>The rights, preferences and restrictions attaching to each class of shares including restrictions on the distribution of dividends and the repayment of capital;</a:t>
            </a:r>
          </a:p>
          <a:p>
            <a:pPr marL="1076325" lvl="3" indent="-273050" algn="just">
              <a:spcBef>
                <a:spcPts val="0"/>
              </a:spcBef>
              <a:buClrTx/>
              <a:buFont typeface="Wingdings" pitchFamily="2" charset="2"/>
              <a:buChar char="Ø"/>
            </a:pPr>
            <a:r>
              <a:rPr lang="en-US" dirty="0">
                <a:latin typeface="Tw Cen MT" pitchFamily="34" charset="0"/>
              </a:rPr>
              <a:t>Shares held by its holding company or its ultimate holding company including shares held by or by subsidiaries or associates of the holding company or the ultimate holding company in aggregate;</a:t>
            </a:r>
          </a:p>
          <a:p>
            <a:endParaRPr lang="en-US" dirty="0">
              <a:latin typeface="Tw Cen MT" pitchFamily="34" charset="0"/>
            </a:endParaRPr>
          </a:p>
        </p:txBody>
      </p:sp>
      <p:sp>
        <p:nvSpPr>
          <p:cNvPr id="6" name="object 3"/>
          <p:cNvSpPr/>
          <p:nvPr/>
        </p:nvSpPr>
        <p:spPr>
          <a:xfrm>
            <a:off x="0" y="6572272"/>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blipFill dpi="0" rotWithShape="1">
            <a:blip r:embed="rId2">
              <a:alphaModFix amt="92000"/>
            </a:blip>
            <a:srcRect/>
            <a:tile tx="0" ty="0" sx="100000" sy="100000" flip="none" algn="tl"/>
          </a:blipFill>
        </p:spPr>
        <p:txBody>
          <a:bodyPr wrap="square" lIns="0" tIns="0" rIns="0" bIns="0" rtlCol="0"/>
          <a:lstStyle/>
          <a:p>
            <a:endParaRPr dirty="0"/>
          </a:p>
        </p:txBody>
      </p:sp>
      <p:sp>
        <p:nvSpPr>
          <p:cNvPr id="7" name="Footer Placeholder 22"/>
          <p:cNvSpPr txBox="1">
            <a:spLocks/>
          </p:cNvSpPr>
          <p:nvPr/>
        </p:nvSpPr>
        <p:spPr>
          <a:xfrm>
            <a:off x="0" y="6572272"/>
            <a:ext cx="3923928" cy="285728"/>
          </a:xfrm>
          <a:prstGeom prst="rect">
            <a:avLst/>
          </a:prstGeom>
        </p:spPr>
        <p:txBody>
          <a:bodyPr vert="horz" lIns="91440" tIns="45720" rIns="91440" bIns="45720" rtlCol="0" anchor="ctr"/>
          <a:lstStyle/>
          <a:p>
            <a:r>
              <a:rPr lang="en-US" sz="1000" b="1" dirty="0">
                <a:solidFill>
                  <a:srgbClr val="002060"/>
                </a:solidFill>
                <a:latin typeface="Tw Cen MT" pitchFamily="34" charset="0"/>
              </a:rPr>
              <a:t>Prepared and presented by - Vikram Saraf,  FCA, FCS, LLB</a:t>
            </a:r>
          </a:p>
        </p:txBody>
      </p:sp>
    </p:spTree>
    <p:extLst>
      <p:ext uri="{BB962C8B-B14F-4D97-AF65-F5344CB8AC3E}">
        <p14:creationId xmlns:p14="http://schemas.microsoft.com/office/powerpoint/2010/main" val="27967228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3"/>
          <p:cNvSpPr/>
          <p:nvPr/>
        </p:nvSpPr>
        <p:spPr>
          <a:xfrm>
            <a:off x="0" y="6572272"/>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blipFill dpi="0" rotWithShape="1">
            <a:blip r:embed="rId3">
              <a:alphaModFix amt="92000"/>
            </a:blip>
            <a:srcRect/>
            <a:tile tx="0" ty="0" sx="100000" sy="100000" flip="none" algn="tl"/>
          </a:blipFill>
        </p:spPr>
        <p:txBody>
          <a:bodyPr wrap="square" lIns="0" tIns="0" rIns="0" bIns="0" rtlCol="0"/>
          <a:lstStyle/>
          <a:p>
            <a:endParaRPr dirty="0"/>
          </a:p>
        </p:txBody>
      </p:sp>
      <p:sp>
        <p:nvSpPr>
          <p:cNvPr id="3" name="Content Placeholder 2"/>
          <p:cNvSpPr>
            <a:spLocks noGrp="1"/>
          </p:cNvSpPr>
          <p:nvPr>
            <p:ph idx="1"/>
          </p:nvPr>
        </p:nvSpPr>
        <p:spPr>
          <a:xfrm>
            <a:off x="457200" y="990600"/>
            <a:ext cx="8153400" cy="5257800"/>
          </a:xfrm>
        </p:spPr>
        <p:txBody>
          <a:bodyPr>
            <a:noAutofit/>
          </a:bodyPr>
          <a:lstStyle/>
          <a:p>
            <a:pPr marL="973138" lvl="1" indent="-684213" algn="just">
              <a:spcBef>
                <a:spcPts val="0"/>
              </a:spcBef>
              <a:buNone/>
            </a:pPr>
            <a:r>
              <a:rPr lang="en-US" sz="2000" b="1" dirty="0">
                <a:latin typeface="Tw Cen MT" pitchFamily="34" charset="0"/>
              </a:rPr>
              <a:t>b). Reserves and surplus:</a:t>
            </a:r>
          </a:p>
          <a:p>
            <a:pPr marL="914400" lvl="4" indent="-342900" algn="just">
              <a:spcBef>
                <a:spcPts val="0"/>
              </a:spcBef>
              <a:buClrTx/>
              <a:buFont typeface="Wingdings" pitchFamily="2" charset="2"/>
              <a:buChar char="Ø"/>
            </a:pPr>
            <a:r>
              <a:rPr lang="en-US" sz="2000" dirty="0">
                <a:latin typeface="Tw Cen MT" pitchFamily="34" charset="0"/>
              </a:rPr>
              <a:t>Surplus i.e. Balance of Statement of Profit and Loss ;</a:t>
            </a:r>
          </a:p>
          <a:p>
            <a:pPr marL="914400" lvl="4" indent="-342900" algn="just">
              <a:spcBef>
                <a:spcPts val="0"/>
              </a:spcBef>
              <a:buClrTx/>
              <a:buFont typeface="Wingdings" pitchFamily="2" charset="2"/>
              <a:buChar char="Ø"/>
            </a:pPr>
            <a:r>
              <a:rPr lang="en-US" dirty="0">
                <a:latin typeface="Tw Cen MT" pitchFamily="34" charset="0"/>
              </a:rPr>
              <a:t>Debit balance of statement of profit and loss shall be shown as a negative figure under the head “Surplus”. Similarly, the balance of “Reserves and Surplus”, after adjusting negative balance of surplus, if any, shall be shown under the head “Reserves and Surplus” even if the resulting figure is in the negative.</a:t>
            </a:r>
            <a:endParaRPr lang="en-US" sz="2000" dirty="0">
              <a:latin typeface="Tw Cen MT" pitchFamily="34" charset="0"/>
            </a:endParaRPr>
          </a:p>
          <a:p>
            <a:pPr marL="914400" lvl="4" indent="-342900" algn="just">
              <a:spcBef>
                <a:spcPts val="0"/>
              </a:spcBef>
              <a:buClrTx/>
              <a:buFont typeface="Wingdings" pitchFamily="2" charset="2"/>
              <a:buChar char="Ø"/>
            </a:pPr>
            <a:r>
              <a:rPr lang="en-US" sz="2000" dirty="0">
                <a:latin typeface="Tw Cen MT" pitchFamily="34" charset="0"/>
              </a:rPr>
              <a:t>Securities Premium;</a:t>
            </a:r>
          </a:p>
          <a:p>
            <a:pPr marL="914400" lvl="4" indent="-342900" algn="just">
              <a:spcBef>
                <a:spcPts val="0"/>
              </a:spcBef>
              <a:buClrTx/>
              <a:buFont typeface="Wingdings" pitchFamily="2" charset="2"/>
              <a:buChar char="Ø"/>
            </a:pPr>
            <a:r>
              <a:rPr lang="en-US" sz="2000" dirty="0">
                <a:latin typeface="Tw Cen MT" pitchFamily="34" charset="0"/>
              </a:rPr>
              <a:t>Other Reserves e.g. CRR, DRR, Revaluation Reserves etc. if any (specify their nature and purpose).</a:t>
            </a:r>
          </a:p>
          <a:p>
            <a:pPr marL="571500" lvl="4" indent="0" algn="just">
              <a:spcBef>
                <a:spcPts val="0"/>
              </a:spcBef>
              <a:buClrTx/>
              <a:buNone/>
            </a:pPr>
            <a:endParaRPr lang="en-US" sz="1800" dirty="0">
              <a:latin typeface="Tw Cen MT" panose="020B0602020104020603" pitchFamily="34" charset="0"/>
            </a:endParaRPr>
          </a:p>
          <a:p>
            <a:pPr marL="571500" lvl="4" indent="0" algn="just">
              <a:spcBef>
                <a:spcPts val="0"/>
              </a:spcBef>
              <a:buClrTx/>
              <a:buNone/>
            </a:pPr>
            <a:r>
              <a:rPr lang="en-US" sz="1800" dirty="0">
                <a:latin typeface="Tw Cen MT" panose="020B0602020104020603" pitchFamily="34" charset="0"/>
              </a:rPr>
              <a:t>Additions and deductions since last BS to be shown under each of the specified heads.</a:t>
            </a:r>
          </a:p>
          <a:p>
            <a:pPr marL="571500" lvl="4" indent="0" algn="just">
              <a:spcBef>
                <a:spcPts val="0"/>
              </a:spcBef>
              <a:buClrTx/>
              <a:buNone/>
            </a:pPr>
            <a:endParaRPr lang="en-US" sz="1800" dirty="0">
              <a:latin typeface="Tw Cen MT" panose="020B0602020104020603" pitchFamily="34" charset="0"/>
            </a:endParaRPr>
          </a:p>
          <a:p>
            <a:pPr marL="514350" indent="-514350" algn="just">
              <a:spcBef>
                <a:spcPts val="0"/>
              </a:spcBef>
              <a:buClrTx/>
              <a:buSzPct val="60000"/>
              <a:buNone/>
              <a:tabLst>
                <a:tab pos="457200" algn="l"/>
              </a:tabLst>
            </a:pPr>
            <a:r>
              <a:rPr lang="en-US" sz="2000" b="1" dirty="0">
                <a:latin typeface="Tw Cen MT" pitchFamily="34" charset="0"/>
              </a:rPr>
              <a:t>2. Share application money pending for allotment</a:t>
            </a:r>
          </a:p>
          <a:p>
            <a:pPr marL="457200" indent="-457200" algn="just">
              <a:spcBef>
                <a:spcPts val="0"/>
              </a:spcBef>
              <a:buClrTx/>
              <a:buSzPct val="60000"/>
              <a:buNone/>
              <a:tabLst>
                <a:tab pos="457200" algn="l"/>
              </a:tabLst>
            </a:pPr>
            <a:r>
              <a:rPr lang="en-US" sz="2000" b="1" dirty="0">
                <a:latin typeface="Tw Cen MT" pitchFamily="34" charset="0"/>
              </a:rPr>
              <a:t>	</a:t>
            </a:r>
            <a:r>
              <a:rPr lang="en-US" sz="2000" dirty="0">
                <a:latin typeface="Tw Cen MT" pitchFamily="34" charset="0"/>
              </a:rPr>
              <a:t>It cannot remain pending for more than 60 days, otherwise it will be treated as deposit (As per Deposit Rules).</a:t>
            </a:r>
            <a:endParaRPr lang="en-US" sz="1800" dirty="0">
              <a:latin typeface="Tw Cen MT" pitchFamily="34" charset="0"/>
            </a:endParaRPr>
          </a:p>
          <a:p>
            <a:pPr marL="914400" lvl="4" indent="-342900" algn="just">
              <a:spcBef>
                <a:spcPts val="0"/>
              </a:spcBef>
              <a:buClrTx/>
              <a:buFont typeface="Wingdings" pitchFamily="2" charset="2"/>
              <a:buChar char="Ø"/>
            </a:pPr>
            <a:endParaRPr lang="en-US" sz="1800" dirty="0"/>
          </a:p>
        </p:txBody>
      </p:sp>
      <p:sp>
        <p:nvSpPr>
          <p:cNvPr id="5" name="Title 1"/>
          <p:cNvSpPr txBox="1">
            <a:spLocks/>
          </p:cNvSpPr>
          <p:nvPr/>
        </p:nvSpPr>
        <p:spPr>
          <a:xfrm>
            <a:off x="457200" y="152400"/>
            <a:ext cx="3352800" cy="609600"/>
          </a:xfrm>
          <a:prstGeom prst="rect">
            <a:avLst/>
          </a:prstGeom>
        </p:spPr>
        <p:txBody>
          <a:bodyPr vert="horz" anchor="b">
            <a:noAutofit/>
          </a:bodyPr>
          <a:lstStyle/>
          <a:p>
            <a:pPr lvl="0">
              <a:spcBef>
                <a:spcPct val="0"/>
              </a:spcBef>
              <a:defRPr/>
            </a:pPr>
            <a:r>
              <a:rPr lang="en-US" sz="1500" b="1" dirty="0">
                <a:solidFill>
                  <a:srgbClr val="002060"/>
                </a:solidFill>
                <a:latin typeface="Tw Cen MT"/>
              </a:rPr>
              <a:t>BS Points to be considered..</a:t>
            </a:r>
            <a:endParaRPr kumimoji="0" lang="en-US" sz="1500" b="1" i="0" u="none" strike="noStrike" kern="1200" cap="small" spc="0" normalizeH="0" baseline="0" noProof="0" dirty="0">
              <a:ln>
                <a:noFill/>
              </a:ln>
              <a:solidFill>
                <a:srgbClr val="002060"/>
              </a:solidFill>
              <a:effectLst/>
              <a:uLnTx/>
              <a:uFillTx/>
              <a:latin typeface="Tw Cen MT" pitchFamily="34" charset="0"/>
              <a:ea typeface="+mj-ea"/>
              <a:cs typeface="+mj-cs"/>
            </a:endParaRPr>
          </a:p>
        </p:txBody>
      </p:sp>
      <p:sp>
        <p:nvSpPr>
          <p:cNvPr id="8" name="Footer Placeholder 22"/>
          <p:cNvSpPr txBox="1">
            <a:spLocks/>
          </p:cNvSpPr>
          <p:nvPr/>
        </p:nvSpPr>
        <p:spPr>
          <a:xfrm>
            <a:off x="0" y="6572272"/>
            <a:ext cx="4211960" cy="285728"/>
          </a:xfrm>
          <a:prstGeom prst="rect">
            <a:avLst/>
          </a:prstGeom>
        </p:spPr>
        <p:txBody>
          <a:bodyPr vert="horz" lIns="91440" tIns="45720" rIns="91440" bIns="45720" rtlCol="0" anchor="ctr"/>
          <a:lstStyle/>
          <a:p>
            <a:r>
              <a:rPr lang="en-US" sz="1000" b="1" dirty="0">
                <a:solidFill>
                  <a:srgbClr val="002060"/>
                </a:solidFill>
                <a:latin typeface="Tw Cen MT" pitchFamily="34" charset="0"/>
              </a:rPr>
              <a:t>Prepared and presented by - Vikram Saraf,  FCA, FCS, LLB</a:t>
            </a:r>
          </a:p>
        </p:txBody>
      </p:sp>
    </p:spTree>
    <p:extLst>
      <p:ext uri="{BB962C8B-B14F-4D97-AF65-F5344CB8AC3E}">
        <p14:creationId xmlns:p14="http://schemas.microsoft.com/office/powerpoint/2010/main" val="35709383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3"/>
          <p:cNvSpPr/>
          <p:nvPr/>
        </p:nvSpPr>
        <p:spPr>
          <a:xfrm>
            <a:off x="0" y="6572272"/>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blipFill dpi="0" rotWithShape="1">
            <a:blip r:embed="rId3">
              <a:alphaModFix amt="92000"/>
            </a:blip>
            <a:srcRect/>
            <a:tile tx="0" ty="0" sx="100000" sy="100000" flip="none" algn="tl"/>
          </a:blipFill>
        </p:spPr>
        <p:txBody>
          <a:bodyPr wrap="square" lIns="0" tIns="0" rIns="0" bIns="0" rtlCol="0"/>
          <a:lstStyle/>
          <a:p>
            <a:endParaRPr dirty="0"/>
          </a:p>
        </p:txBody>
      </p:sp>
      <p:sp>
        <p:nvSpPr>
          <p:cNvPr id="4" name="Title 1"/>
          <p:cNvSpPr>
            <a:spLocks noGrp="1"/>
          </p:cNvSpPr>
          <p:nvPr>
            <p:ph type="title"/>
          </p:nvPr>
        </p:nvSpPr>
        <p:spPr>
          <a:xfrm>
            <a:off x="381000" y="228600"/>
            <a:ext cx="3352800" cy="609600"/>
          </a:xfrm>
        </p:spPr>
        <p:txBody>
          <a:bodyPr>
            <a:noAutofit/>
          </a:bodyPr>
          <a:lstStyle/>
          <a:p>
            <a:pPr lvl="0" algn="l"/>
            <a:r>
              <a:rPr lang="en-US" sz="1500" b="1" dirty="0">
                <a:solidFill>
                  <a:srgbClr val="002060"/>
                </a:solidFill>
                <a:latin typeface="Tw Cen MT"/>
              </a:rPr>
              <a:t/>
            </a:r>
            <a:br>
              <a:rPr lang="en-US" sz="1500" b="1" dirty="0">
                <a:solidFill>
                  <a:srgbClr val="002060"/>
                </a:solidFill>
                <a:latin typeface="Tw Cen MT"/>
              </a:rPr>
            </a:br>
            <a:r>
              <a:rPr lang="en-US" sz="1500" b="1" dirty="0">
                <a:solidFill>
                  <a:srgbClr val="002060"/>
                </a:solidFill>
                <a:latin typeface="Tw Cen MT"/>
              </a:rPr>
              <a:t>BS Points to be considered..</a:t>
            </a:r>
            <a:r>
              <a:rPr lang="en-US" sz="1500" b="1" cap="small" dirty="0">
                <a:solidFill>
                  <a:srgbClr val="002060"/>
                </a:solidFill>
                <a:latin typeface="Tw Cen MT" pitchFamily="34" charset="0"/>
              </a:rPr>
              <a:t/>
            </a:r>
            <a:br>
              <a:rPr lang="en-US" sz="1500" b="1" cap="small" dirty="0">
                <a:solidFill>
                  <a:srgbClr val="002060"/>
                </a:solidFill>
                <a:latin typeface="Tw Cen MT" pitchFamily="34" charset="0"/>
              </a:rPr>
            </a:br>
            <a:endParaRPr lang="en-US" sz="1500" b="1" dirty="0">
              <a:solidFill>
                <a:srgbClr val="002060"/>
              </a:solidFill>
              <a:latin typeface="Tw Cen MT" pitchFamily="34" charset="0"/>
            </a:endParaRPr>
          </a:p>
        </p:txBody>
      </p:sp>
      <p:sp>
        <p:nvSpPr>
          <p:cNvPr id="3" name="Content Placeholder 2"/>
          <p:cNvSpPr>
            <a:spLocks noGrp="1"/>
          </p:cNvSpPr>
          <p:nvPr>
            <p:ph idx="1"/>
          </p:nvPr>
        </p:nvSpPr>
        <p:spPr>
          <a:xfrm>
            <a:off x="304800" y="914400"/>
            <a:ext cx="8534400" cy="5334000"/>
          </a:xfrm>
        </p:spPr>
        <p:txBody>
          <a:bodyPr>
            <a:normAutofit/>
          </a:bodyPr>
          <a:lstStyle/>
          <a:p>
            <a:pPr marL="514350" indent="-514350" algn="just">
              <a:spcBef>
                <a:spcPts val="0"/>
              </a:spcBef>
              <a:buClrTx/>
              <a:buNone/>
              <a:tabLst>
                <a:tab pos="457200" algn="l"/>
              </a:tabLst>
            </a:pPr>
            <a:r>
              <a:rPr lang="en-US" sz="2200" b="1" dirty="0">
                <a:latin typeface="Tw Cen MT" pitchFamily="34" charset="0"/>
              </a:rPr>
              <a:t>3</a:t>
            </a:r>
            <a:r>
              <a:rPr lang="en-US" sz="2000" b="1" dirty="0">
                <a:latin typeface="Tw Cen MT" pitchFamily="34" charset="0"/>
              </a:rPr>
              <a:t>) Non-current liabilities</a:t>
            </a:r>
          </a:p>
          <a:p>
            <a:pPr marL="514350" indent="-514350" algn="just">
              <a:spcBef>
                <a:spcPts val="0"/>
              </a:spcBef>
              <a:buClrTx/>
              <a:buNone/>
              <a:tabLst>
                <a:tab pos="457200" algn="l"/>
              </a:tabLst>
            </a:pPr>
            <a:endParaRPr lang="en-US" sz="2000" b="1" dirty="0">
              <a:latin typeface="Tw Cen MT" pitchFamily="34" charset="0"/>
            </a:endParaRPr>
          </a:p>
          <a:p>
            <a:pPr marL="746125" indent="-457200" algn="just">
              <a:spcBef>
                <a:spcPts val="0"/>
              </a:spcBef>
              <a:buClrTx/>
              <a:buAutoNum type="alphaLcParenR"/>
              <a:tabLst>
                <a:tab pos="457200" algn="l"/>
              </a:tabLst>
            </a:pPr>
            <a:r>
              <a:rPr lang="en-US" sz="2000" b="1" u="sng" dirty="0">
                <a:latin typeface="Tw Cen MT" pitchFamily="34" charset="0"/>
              </a:rPr>
              <a:t>Long-term borrowings:</a:t>
            </a:r>
          </a:p>
          <a:p>
            <a:pPr marL="288925" indent="0" algn="just">
              <a:spcBef>
                <a:spcPts val="0"/>
              </a:spcBef>
              <a:buClrTx/>
              <a:buNone/>
              <a:tabLst>
                <a:tab pos="457200" algn="l"/>
              </a:tabLst>
            </a:pPr>
            <a:endParaRPr lang="en-US" sz="2000" b="1" u="sng" dirty="0">
              <a:latin typeface="Tw Cen MT" pitchFamily="34" charset="0"/>
            </a:endParaRPr>
          </a:p>
          <a:p>
            <a:pPr lvl="2" indent="-396875" algn="just">
              <a:spcBef>
                <a:spcPts val="0"/>
              </a:spcBef>
              <a:buClrTx/>
              <a:buFont typeface="Wingdings" pitchFamily="2" charset="2"/>
              <a:buChar char="Ø"/>
              <a:tabLst>
                <a:tab pos="457200" algn="l"/>
                <a:tab pos="974725" algn="l"/>
              </a:tabLst>
            </a:pPr>
            <a:r>
              <a:rPr lang="en-US" sz="2000" dirty="0">
                <a:solidFill>
                  <a:prstClr val="black"/>
                </a:solidFill>
                <a:latin typeface="Tw Cen MT" pitchFamily="34" charset="0"/>
              </a:rPr>
              <a:t>All borrowing which are payable after 12 months from the BS date;</a:t>
            </a:r>
          </a:p>
          <a:p>
            <a:pPr lvl="2" indent="-396875" algn="just">
              <a:spcBef>
                <a:spcPts val="0"/>
              </a:spcBef>
              <a:buClrTx/>
              <a:buFont typeface="Wingdings" pitchFamily="2" charset="2"/>
              <a:buChar char="Ø"/>
              <a:tabLst>
                <a:tab pos="457200" algn="l"/>
                <a:tab pos="974725" algn="l"/>
              </a:tabLst>
            </a:pPr>
            <a:r>
              <a:rPr lang="en-US" sz="2000" dirty="0">
                <a:latin typeface="Tw Cen MT" pitchFamily="34" charset="0"/>
              </a:rPr>
              <a:t>Classification as secured or unsecured in the following heads:</a:t>
            </a:r>
          </a:p>
          <a:p>
            <a:pPr marL="1206500" lvl="3" indent="-292100" algn="just">
              <a:spcBef>
                <a:spcPts val="0"/>
              </a:spcBef>
              <a:buClrTx/>
              <a:buFont typeface="Arial" pitchFamily="34" charset="0"/>
              <a:buChar char="•"/>
              <a:tabLst>
                <a:tab pos="457200" algn="l"/>
                <a:tab pos="974725" algn="l"/>
              </a:tabLst>
            </a:pPr>
            <a:r>
              <a:rPr lang="en-US" dirty="0">
                <a:latin typeface="Tw Cen MT" pitchFamily="34" charset="0"/>
              </a:rPr>
              <a:t>Term loan from banks/other parties.</a:t>
            </a:r>
          </a:p>
          <a:p>
            <a:pPr marL="1206500" lvl="3" indent="-292100" algn="just">
              <a:spcBef>
                <a:spcPts val="0"/>
              </a:spcBef>
              <a:buClrTx/>
              <a:buFont typeface="Arial" pitchFamily="34" charset="0"/>
              <a:buChar char="•"/>
              <a:tabLst>
                <a:tab pos="457200" algn="l"/>
                <a:tab pos="974725" algn="l"/>
              </a:tabLst>
            </a:pPr>
            <a:r>
              <a:rPr lang="en-US" dirty="0">
                <a:latin typeface="Tw Cen MT" pitchFamily="34" charset="0"/>
              </a:rPr>
              <a:t>Loan from directors and their relatives.</a:t>
            </a:r>
          </a:p>
          <a:p>
            <a:pPr marL="1206500" lvl="3" indent="-292100" algn="just">
              <a:spcBef>
                <a:spcPts val="0"/>
              </a:spcBef>
              <a:buClrTx/>
              <a:buFont typeface="Arial" pitchFamily="34" charset="0"/>
              <a:buChar char="•"/>
              <a:tabLst>
                <a:tab pos="457200" algn="l"/>
                <a:tab pos="974725" algn="l"/>
              </a:tabLst>
            </a:pPr>
            <a:r>
              <a:rPr lang="en-US" dirty="0">
                <a:latin typeface="Tw Cen MT" pitchFamily="34" charset="0"/>
              </a:rPr>
              <a:t>Loan from bodies corporate.</a:t>
            </a:r>
          </a:p>
          <a:p>
            <a:pPr marL="1206500" lvl="3" indent="-292100" algn="just">
              <a:spcBef>
                <a:spcPts val="0"/>
              </a:spcBef>
              <a:buClrTx/>
              <a:buFont typeface="Arial" pitchFamily="34" charset="0"/>
              <a:buChar char="•"/>
              <a:tabLst>
                <a:tab pos="457200" algn="l"/>
                <a:tab pos="974725" algn="l"/>
              </a:tabLst>
            </a:pPr>
            <a:r>
              <a:rPr lang="en-US" dirty="0">
                <a:latin typeface="Tw Cen MT" pitchFamily="34" charset="0"/>
              </a:rPr>
              <a:t>Debentures.</a:t>
            </a:r>
          </a:p>
          <a:p>
            <a:pPr marL="1206500" lvl="3" indent="-292100" algn="just">
              <a:spcBef>
                <a:spcPts val="0"/>
              </a:spcBef>
              <a:buClrTx/>
              <a:buFont typeface="Arial" pitchFamily="34" charset="0"/>
              <a:buChar char="•"/>
              <a:tabLst>
                <a:tab pos="457200" algn="l"/>
                <a:tab pos="974725" algn="l"/>
              </a:tabLst>
            </a:pPr>
            <a:r>
              <a:rPr lang="en-US" dirty="0">
                <a:latin typeface="Tw Cen MT" pitchFamily="34" charset="0"/>
              </a:rPr>
              <a:t>Other loans (specify nature).</a:t>
            </a:r>
          </a:p>
          <a:p>
            <a:pPr marL="1206500" lvl="3" indent="-292100" algn="just">
              <a:spcBef>
                <a:spcPts val="0"/>
              </a:spcBef>
              <a:buClrTx/>
              <a:buFont typeface="Arial" pitchFamily="34" charset="0"/>
              <a:buChar char="•"/>
              <a:tabLst>
                <a:tab pos="457200" algn="l"/>
                <a:tab pos="974725" algn="l"/>
              </a:tabLst>
            </a:pPr>
            <a:r>
              <a:rPr lang="en-US" dirty="0">
                <a:solidFill>
                  <a:prstClr val="black"/>
                </a:solidFill>
                <a:latin typeface="Tw Cen MT" pitchFamily="34" charset="0"/>
              </a:rPr>
              <a:t>Deposits.</a:t>
            </a:r>
          </a:p>
          <a:p>
            <a:pPr lvl="2" indent="-396875" algn="just">
              <a:spcBef>
                <a:spcPts val="0"/>
              </a:spcBef>
              <a:buClrTx/>
              <a:buFont typeface="Wingdings" pitchFamily="2" charset="2"/>
              <a:buChar char="Ø"/>
              <a:tabLst>
                <a:tab pos="457200" algn="l"/>
                <a:tab pos="974725" algn="l"/>
              </a:tabLst>
            </a:pPr>
            <a:r>
              <a:rPr lang="en-US" sz="2000" dirty="0">
                <a:latin typeface="Tw Cen MT" pitchFamily="34" charset="0"/>
              </a:rPr>
              <a:t>Terms of repayment;</a:t>
            </a:r>
          </a:p>
          <a:p>
            <a:pPr lvl="2" indent="-396875" algn="just">
              <a:spcBef>
                <a:spcPts val="0"/>
              </a:spcBef>
              <a:buClrTx/>
              <a:buFont typeface="Wingdings" pitchFamily="2" charset="2"/>
              <a:buChar char="Ø"/>
              <a:tabLst>
                <a:tab pos="457200" algn="l"/>
                <a:tab pos="974725" algn="l"/>
              </a:tabLst>
            </a:pPr>
            <a:r>
              <a:rPr lang="en-US" sz="2000" dirty="0">
                <a:latin typeface="Tw Cen MT" pitchFamily="34" charset="0"/>
              </a:rPr>
              <a:t>In case of secured loan, details of security;</a:t>
            </a:r>
          </a:p>
          <a:p>
            <a:pPr lvl="2" indent="-396875" algn="just">
              <a:spcBef>
                <a:spcPts val="0"/>
              </a:spcBef>
              <a:buClrTx/>
              <a:buFont typeface="Wingdings" pitchFamily="2" charset="2"/>
              <a:buChar char="Ø"/>
              <a:tabLst>
                <a:tab pos="457200" algn="l"/>
                <a:tab pos="974725" algn="l"/>
              </a:tabLst>
            </a:pPr>
            <a:r>
              <a:rPr lang="en-US" sz="2000" dirty="0">
                <a:latin typeface="Tw Cen MT" pitchFamily="34" charset="0"/>
              </a:rPr>
              <a:t>Current and non current portion of term loan;</a:t>
            </a:r>
          </a:p>
          <a:p>
            <a:pPr lvl="2" indent="-396875" algn="just">
              <a:spcBef>
                <a:spcPts val="0"/>
              </a:spcBef>
              <a:buClrTx/>
              <a:buFont typeface="Wingdings" pitchFamily="2" charset="2"/>
              <a:buChar char="Ø"/>
              <a:tabLst>
                <a:tab pos="457200" algn="l"/>
                <a:tab pos="974725" algn="l"/>
              </a:tabLst>
            </a:pPr>
            <a:endParaRPr lang="en-US" sz="2200" dirty="0">
              <a:latin typeface="Tw Cen MT" pitchFamily="34" charset="0"/>
            </a:endParaRPr>
          </a:p>
          <a:p>
            <a:pPr lvl="2" indent="-396875" algn="just">
              <a:spcBef>
                <a:spcPts val="0"/>
              </a:spcBef>
              <a:buClrTx/>
              <a:buFont typeface="Wingdings" pitchFamily="2" charset="2"/>
              <a:buChar char="Ø"/>
              <a:tabLst>
                <a:tab pos="457200" algn="l"/>
                <a:tab pos="974725" algn="l"/>
              </a:tabLst>
            </a:pPr>
            <a:endParaRPr lang="en-US" sz="2000" dirty="0">
              <a:latin typeface="Tw Cen MT" pitchFamily="34" charset="0"/>
            </a:endParaRPr>
          </a:p>
          <a:p>
            <a:pPr marL="1920240" lvl="4" indent="-457200" algn="just">
              <a:spcBef>
                <a:spcPts val="0"/>
              </a:spcBef>
              <a:buClrTx/>
              <a:buNone/>
              <a:tabLst>
                <a:tab pos="457200" algn="l"/>
                <a:tab pos="974725" algn="l"/>
              </a:tabLst>
            </a:pPr>
            <a:endParaRPr lang="en-US" sz="2000" b="1" dirty="0">
              <a:latin typeface="Tw Cen MT" pitchFamily="34" charset="0"/>
            </a:endParaRPr>
          </a:p>
          <a:p>
            <a:pPr marL="1920240" lvl="4" indent="-457200" algn="just">
              <a:buClrTx/>
              <a:buFont typeface="Arial" pitchFamily="34" charset="0"/>
              <a:buChar char="•"/>
              <a:tabLst>
                <a:tab pos="457200" algn="l"/>
                <a:tab pos="974725" algn="l"/>
              </a:tabLst>
            </a:pPr>
            <a:endParaRPr lang="en-US" sz="3000" dirty="0">
              <a:latin typeface="Tw Cen MT" pitchFamily="34" charset="0"/>
            </a:endParaRPr>
          </a:p>
          <a:p>
            <a:pPr marL="1397635" lvl="1" indent="-514350" algn="just">
              <a:buClrTx/>
              <a:buFont typeface="Arial" pitchFamily="34" charset="0"/>
              <a:buChar char="•"/>
              <a:tabLst>
                <a:tab pos="457200" algn="l"/>
                <a:tab pos="974725" algn="l"/>
              </a:tabLst>
            </a:pPr>
            <a:endParaRPr lang="en-US" dirty="0">
              <a:latin typeface="Tw Cen MT" pitchFamily="34" charset="0"/>
            </a:endParaRPr>
          </a:p>
        </p:txBody>
      </p:sp>
      <p:sp>
        <p:nvSpPr>
          <p:cNvPr id="7" name="Footer Placeholder 22"/>
          <p:cNvSpPr txBox="1">
            <a:spLocks/>
          </p:cNvSpPr>
          <p:nvPr/>
        </p:nvSpPr>
        <p:spPr>
          <a:xfrm>
            <a:off x="0" y="6572272"/>
            <a:ext cx="4139952" cy="285728"/>
          </a:xfrm>
          <a:prstGeom prst="rect">
            <a:avLst/>
          </a:prstGeom>
        </p:spPr>
        <p:txBody>
          <a:bodyPr vert="horz" lIns="91440" tIns="45720" rIns="91440" bIns="45720" rtlCol="0" anchor="ctr"/>
          <a:lstStyle/>
          <a:p>
            <a:r>
              <a:rPr lang="en-US" sz="1000" b="1" dirty="0">
                <a:solidFill>
                  <a:srgbClr val="002060"/>
                </a:solidFill>
                <a:latin typeface="Tw Cen MT" pitchFamily="34" charset="0"/>
              </a:rPr>
              <a:t>Prepared and presented by - Vikram Saraf,  FCA, FCS, LLB</a:t>
            </a:r>
          </a:p>
        </p:txBody>
      </p:sp>
    </p:spTree>
    <p:extLst>
      <p:ext uri="{BB962C8B-B14F-4D97-AF65-F5344CB8AC3E}">
        <p14:creationId xmlns:p14="http://schemas.microsoft.com/office/powerpoint/2010/main" val="4900884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3"/>
          <p:cNvSpPr/>
          <p:nvPr/>
        </p:nvSpPr>
        <p:spPr>
          <a:xfrm>
            <a:off x="0" y="6572272"/>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blipFill dpi="0" rotWithShape="1">
            <a:blip r:embed="rId2">
              <a:alphaModFix amt="92000"/>
            </a:blip>
            <a:srcRect/>
            <a:tile tx="0" ty="0" sx="100000" sy="100000" flip="none" algn="tl"/>
          </a:blipFill>
        </p:spPr>
        <p:txBody>
          <a:bodyPr wrap="square" lIns="0" tIns="0" rIns="0" bIns="0" rtlCol="0"/>
          <a:lstStyle/>
          <a:p>
            <a:endParaRPr dirty="0"/>
          </a:p>
        </p:txBody>
      </p:sp>
      <p:sp>
        <p:nvSpPr>
          <p:cNvPr id="5" name="Title 1"/>
          <p:cNvSpPr>
            <a:spLocks noGrp="1"/>
          </p:cNvSpPr>
          <p:nvPr>
            <p:ph type="title"/>
          </p:nvPr>
        </p:nvSpPr>
        <p:spPr>
          <a:xfrm>
            <a:off x="228600" y="152400"/>
            <a:ext cx="3352800" cy="609600"/>
          </a:xfrm>
        </p:spPr>
        <p:txBody>
          <a:bodyPr>
            <a:noAutofit/>
          </a:bodyPr>
          <a:lstStyle/>
          <a:p>
            <a:pPr lvl="0" algn="l"/>
            <a:r>
              <a:rPr lang="en-US" sz="1500" b="1" dirty="0">
                <a:solidFill>
                  <a:srgbClr val="002060"/>
                </a:solidFill>
                <a:latin typeface="Tw Cen MT"/>
              </a:rPr>
              <a:t/>
            </a:r>
            <a:br>
              <a:rPr lang="en-US" sz="1500" b="1" dirty="0">
                <a:solidFill>
                  <a:srgbClr val="002060"/>
                </a:solidFill>
                <a:latin typeface="Tw Cen MT"/>
              </a:rPr>
            </a:br>
            <a:r>
              <a:rPr lang="en-US" sz="1500" b="1" dirty="0">
                <a:solidFill>
                  <a:srgbClr val="002060"/>
                </a:solidFill>
                <a:latin typeface="Tw Cen MT"/>
              </a:rPr>
              <a:t>BS Points to be considered..</a:t>
            </a:r>
            <a:r>
              <a:rPr lang="en-US" sz="1500" b="1" cap="small" dirty="0">
                <a:solidFill>
                  <a:srgbClr val="002060"/>
                </a:solidFill>
                <a:latin typeface="Tw Cen MT" pitchFamily="34" charset="0"/>
              </a:rPr>
              <a:t/>
            </a:r>
            <a:br>
              <a:rPr lang="en-US" sz="1500" b="1" cap="small" dirty="0">
                <a:solidFill>
                  <a:srgbClr val="002060"/>
                </a:solidFill>
                <a:latin typeface="Tw Cen MT" pitchFamily="34" charset="0"/>
              </a:rPr>
            </a:br>
            <a:endParaRPr lang="en-US" sz="1500" b="1" dirty="0">
              <a:solidFill>
                <a:srgbClr val="002060"/>
              </a:solidFill>
              <a:latin typeface="Tw Cen MT" pitchFamily="34" charset="0"/>
            </a:endParaRPr>
          </a:p>
        </p:txBody>
      </p:sp>
      <p:sp>
        <p:nvSpPr>
          <p:cNvPr id="3" name="Content Placeholder 2"/>
          <p:cNvSpPr>
            <a:spLocks noGrp="1"/>
          </p:cNvSpPr>
          <p:nvPr>
            <p:ph idx="1"/>
          </p:nvPr>
        </p:nvSpPr>
        <p:spPr>
          <a:xfrm>
            <a:off x="539552" y="795867"/>
            <a:ext cx="8064896" cy="5181600"/>
          </a:xfrm>
        </p:spPr>
        <p:txBody>
          <a:bodyPr>
            <a:normAutofit fontScale="92500" lnSpcReduction="20000"/>
          </a:bodyPr>
          <a:lstStyle/>
          <a:p>
            <a:pPr marL="1255713" lvl="2" indent="-452438" algn="just">
              <a:lnSpc>
                <a:spcPct val="110000"/>
              </a:lnSpc>
              <a:spcBef>
                <a:spcPts val="0"/>
              </a:spcBef>
              <a:buFont typeface="Wingdings" pitchFamily="2" charset="2"/>
              <a:buChar char="Ø"/>
              <a:tabLst>
                <a:tab pos="457200" algn="l"/>
                <a:tab pos="974725" algn="l"/>
              </a:tabLst>
            </a:pPr>
            <a:r>
              <a:rPr lang="en-US" sz="2000" dirty="0">
                <a:latin typeface="Tw Cen MT" pitchFamily="34" charset="0"/>
              </a:rPr>
              <a:t>In case of continuing default in repayment of any loan and interest thereon as on BS date, it shall be disclosed separately in each case.</a:t>
            </a:r>
          </a:p>
          <a:p>
            <a:pPr marL="1255713" lvl="2" indent="-452438" algn="just">
              <a:lnSpc>
                <a:spcPct val="110000"/>
              </a:lnSpc>
              <a:spcBef>
                <a:spcPts val="0"/>
              </a:spcBef>
              <a:buClrTx/>
              <a:buFont typeface="Wingdings" pitchFamily="2" charset="2"/>
              <a:buChar char="Ø"/>
              <a:tabLst>
                <a:tab pos="457200" algn="l"/>
                <a:tab pos="974725" algn="l"/>
              </a:tabLst>
            </a:pPr>
            <a:endParaRPr lang="en-US" sz="1900" b="1" dirty="0">
              <a:latin typeface="Tw Cen MT" pitchFamily="34" charset="0"/>
            </a:endParaRPr>
          </a:p>
          <a:p>
            <a:pPr marL="1255713" lvl="2" indent="-452438" algn="just">
              <a:lnSpc>
                <a:spcPct val="110000"/>
              </a:lnSpc>
              <a:spcBef>
                <a:spcPts val="0"/>
              </a:spcBef>
              <a:buClrTx/>
              <a:buFont typeface="Wingdings" pitchFamily="2" charset="2"/>
              <a:buChar char="Ø"/>
              <a:tabLst>
                <a:tab pos="457200" algn="l"/>
                <a:tab pos="974725" algn="l"/>
              </a:tabLst>
            </a:pPr>
            <a:r>
              <a:rPr lang="en-US" sz="1900" b="1" dirty="0">
                <a:latin typeface="Tw Cen MT" pitchFamily="34" charset="0"/>
              </a:rPr>
              <a:t>Points to be checked:</a:t>
            </a:r>
          </a:p>
          <a:p>
            <a:pPr marL="1485900" lvl="3" indent="-282575" algn="just">
              <a:lnSpc>
                <a:spcPct val="110000"/>
              </a:lnSpc>
              <a:spcBef>
                <a:spcPts val="0"/>
              </a:spcBef>
              <a:buClrTx/>
              <a:buFont typeface="Arial" pitchFamily="34" charset="0"/>
              <a:buChar char="•"/>
              <a:tabLst>
                <a:tab pos="457200" algn="l"/>
                <a:tab pos="974725" algn="l"/>
              </a:tabLst>
            </a:pPr>
            <a:r>
              <a:rPr lang="en-US" sz="1900" dirty="0">
                <a:latin typeface="Tw Cen MT" pitchFamily="34" charset="0"/>
              </a:rPr>
              <a:t>Creation of charge with ROC. </a:t>
            </a:r>
          </a:p>
          <a:p>
            <a:pPr marL="1485900" lvl="3" indent="-682625" algn="just">
              <a:lnSpc>
                <a:spcPct val="110000"/>
              </a:lnSpc>
              <a:spcBef>
                <a:spcPts val="0"/>
              </a:spcBef>
              <a:buClrTx/>
              <a:buNone/>
              <a:tabLst>
                <a:tab pos="457200" algn="l"/>
                <a:tab pos="974725" algn="l"/>
              </a:tabLst>
            </a:pPr>
            <a:r>
              <a:rPr lang="en-US" sz="1900" dirty="0">
                <a:latin typeface="Tw Cen MT" pitchFamily="34" charset="0"/>
              </a:rPr>
              <a:t>		It is required to be created for every secured loan including vehicle loans, loans against FDR etc.;</a:t>
            </a:r>
          </a:p>
          <a:p>
            <a:pPr marL="1485900" lvl="3" indent="-282575" algn="just">
              <a:lnSpc>
                <a:spcPct val="110000"/>
              </a:lnSpc>
              <a:spcBef>
                <a:spcPts val="0"/>
              </a:spcBef>
              <a:buClrTx/>
              <a:buFont typeface="Arial" pitchFamily="34" charset="0"/>
              <a:buChar char="•"/>
              <a:tabLst>
                <a:tab pos="457200" algn="l"/>
                <a:tab pos="974725" algn="l"/>
              </a:tabLst>
            </a:pPr>
            <a:r>
              <a:rPr lang="en-US" sz="1900" dirty="0">
                <a:latin typeface="Tw Cen MT" pitchFamily="34" charset="0"/>
              </a:rPr>
              <a:t>Compliance of Section 73 to 76 and Deposit Rules;</a:t>
            </a:r>
          </a:p>
          <a:p>
            <a:pPr marL="1485900" lvl="3" indent="-282575" algn="just">
              <a:lnSpc>
                <a:spcPct val="110000"/>
              </a:lnSpc>
              <a:spcBef>
                <a:spcPts val="0"/>
              </a:spcBef>
              <a:buClrTx/>
              <a:buFont typeface="Arial" pitchFamily="34" charset="0"/>
              <a:buChar char="•"/>
              <a:tabLst>
                <a:tab pos="457200" algn="l"/>
                <a:tab pos="974725" algn="l"/>
              </a:tabLst>
            </a:pPr>
            <a:r>
              <a:rPr lang="en-US" sz="1900" dirty="0">
                <a:latin typeface="Tw Cen MT" pitchFamily="34" charset="0"/>
              </a:rPr>
              <a:t>Reconciliation with Form DPT-3.</a:t>
            </a:r>
          </a:p>
          <a:p>
            <a:pPr marL="457200" indent="-457200" algn="just">
              <a:lnSpc>
                <a:spcPct val="110000"/>
              </a:lnSpc>
              <a:spcBef>
                <a:spcPts val="0"/>
              </a:spcBef>
              <a:buClrTx/>
              <a:buSzPct val="60000"/>
              <a:buNone/>
              <a:tabLst>
                <a:tab pos="457200" algn="l"/>
                <a:tab pos="974725" algn="l"/>
              </a:tabLst>
            </a:pPr>
            <a:endParaRPr lang="en-US" sz="2000" dirty="0">
              <a:latin typeface="Tw Cen MT" pitchFamily="34" charset="0"/>
            </a:endParaRPr>
          </a:p>
          <a:p>
            <a:pPr marL="822960" lvl="1" indent="-457200" algn="just">
              <a:lnSpc>
                <a:spcPct val="110000"/>
              </a:lnSpc>
              <a:spcBef>
                <a:spcPts val="0"/>
              </a:spcBef>
              <a:buClrTx/>
              <a:buSzPct val="60000"/>
              <a:buNone/>
              <a:tabLst>
                <a:tab pos="457200" algn="l"/>
                <a:tab pos="974725" algn="l"/>
              </a:tabLst>
            </a:pPr>
            <a:r>
              <a:rPr lang="en-US" sz="2000" b="1" dirty="0">
                <a:latin typeface="Tw Cen MT" pitchFamily="34" charset="0"/>
              </a:rPr>
              <a:t>b) Deferred tax liabilities (Net) </a:t>
            </a:r>
            <a:r>
              <a:rPr lang="en-US" sz="2000" dirty="0">
                <a:latin typeface="Tw Cen MT" pitchFamily="34" charset="0"/>
              </a:rPr>
              <a:t>- As per AS-22.</a:t>
            </a:r>
          </a:p>
          <a:p>
            <a:pPr marL="822960" lvl="1" indent="-457200" algn="just">
              <a:lnSpc>
                <a:spcPct val="110000"/>
              </a:lnSpc>
              <a:spcBef>
                <a:spcPts val="0"/>
              </a:spcBef>
              <a:buClrTx/>
              <a:buSzPct val="60000"/>
              <a:buNone/>
              <a:tabLst>
                <a:tab pos="457200" algn="l"/>
                <a:tab pos="974725" algn="l"/>
              </a:tabLst>
            </a:pPr>
            <a:endParaRPr lang="en-US" sz="2000" dirty="0">
              <a:latin typeface="Tw Cen MT" pitchFamily="34" charset="0"/>
            </a:endParaRPr>
          </a:p>
          <a:p>
            <a:pPr marL="860425" lvl="1" indent="-517525" algn="just">
              <a:lnSpc>
                <a:spcPct val="110000"/>
              </a:lnSpc>
              <a:spcBef>
                <a:spcPts val="0"/>
              </a:spcBef>
              <a:buClrTx/>
              <a:buSzPct val="60000"/>
              <a:buNone/>
              <a:tabLst>
                <a:tab pos="860425" algn="l"/>
                <a:tab pos="974725" algn="l"/>
              </a:tabLst>
            </a:pPr>
            <a:r>
              <a:rPr lang="en-US" sz="2000" b="1" dirty="0">
                <a:latin typeface="Tw Cen MT" pitchFamily="34" charset="0"/>
              </a:rPr>
              <a:t>c)  </a:t>
            </a:r>
            <a:r>
              <a:rPr lang="en-US" sz="2000" b="1" u="sng" dirty="0">
                <a:latin typeface="Tw Cen MT" pitchFamily="34" charset="0"/>
              </a:rPr>
              <a:t>Other long-term liabilities:</a:t>
            </a:r>
          </a:p>
          <a:p>
            <a:pPr marL="1255713" lvl="3" indent="-452438" algn="just">
              <a:lnSpc>
                <a:spcPct val="110000"/>
              </a:lnSpc>
              <a:spcBef>
                <a:spcPts val="0"/>
              </a:spcBef>
              <a:buClrTx/>
              <a:buFont typeface="Wingdings" pitchFamily="2" charset="2"/>
              <a:buChar char="Ø"/>
              <a:tabLst>
                <a:tab pos="457200" algn="l"/>
                <a:tab pos="974725" algn="l"/>
              </a:tabLst>
            </a:pPr>
            <a:r>
              <a:rPr lang="en-US" sz="1900" dirty="0">
                <a:latin typeface="Tw Cen MT" pitchFamily="34" charset="0"/>
              </a:rPr>
              <a:t>Liabilities which are payable after 12 months from the BS date;</a:t>
            </a:r>
          </a:p>
          <a:p>
            <a:pPr marL="1255713" lvl="3" indent="-452438" algn="just">
              <a:lnSpc>
                <a:spcPct val="110000"/>
              </a:lnSpc>
              <a:spcBef>
                <a:spcPts val="0"/>
              </a:spcBef>
              <a:buClrTx/>
              <a:buFont typeface="Wingdings" pitchFamily="2" charset="2"/>
              <a:buChar char="Ø"/>
              <a:tabLst>
                <a:tab pos="457200" algn="l"/>
                <a:tab pos="974725" algn="l"/>
              </a:tabLst>
            </a:pPr>
            <a:r>
              <a:rPr lang="en-US" sz="1900" dirty="0">
                <a:latin typeface="Tw Cen MT" pitchFamily="34" charset="0"/>
              </a:rPr>
              <a:t>Trade payables;</a:t>
            </a:r>
          </a:p>
          <a:p>
            <a:pPr marL="1255713" lvl="3" indent="-452438" algn="just">
              <a:lnSpc>
                <a:spcPct val="110000"/>
              </a:lnSpc>
              <a:spcBef>
                <a:spcPts val="0"/>
              </a:spcBef>
              <a:buClrTx/>
              <a:buFont typeface="Wingdings" pitchFamily="2" charset="2"/>
              <a:buChar char="Ø"/>
              <a:tabLst>
                <a:tab pos="457200" algn="l"/>
                <a:tab pos="974725" algn="l"/>
              </a:tabLst>
            </a:pPr>
            <a:r>
              <a:rPr lang="en-US" sz="1900" dirty="0">
                <a:latin typeface="Tw Cen MT" pitchFamily="34" charset="0"/>
              </a:rPr>
              <a:t>Other payables e.g. statutory obligations, payable on account of PPE etc.;</a:t>
            </a:r>
          </a:p>
          <a:p>
            <a:pPr marL="1255713" lvl="3" indent="-452438" algn="just">
              <a:lnSpc>
                <a:spcPct val="110000"/>
              </a:lnSpc>
              <a:spcBef>
                <a:spcPts val="0"/>
              </a:spcBef>
              <a:buClrTx/>
              <a:buFont typeface="Wingdings" pitchFamily="2" charset="2"/>
              <a:buChar char="Ø"/>
              <a:tabLst>
                <a:tab pos="457200" algn="l"/>
                <a:tab pos="974725" algn="l"/>
              </a:tabLst>
            </a:pPr>
            <a:r>
              <a:rPr lang="en-US" sz="1900" dirty="0">
                <a:latin typeface="Tw Cen MT" pitchFamily="34" charset="0"/>
              </a:rPr>
              <a:t>Trade and security deposits.</a:t>
            </a:r>
          </a:p>
          <a:p>
            <a:pPr lvl="3" indent="-457200" algn="just">
              <a:lnSpc>
                <a:spcPct val="110000"/>
              </a:lnSpc>
              <a:spcBef>
                <a:spcPts val="0"/>
              </a:spcBef>
              <a:buClrTx/>
              <a:buFont typeface="Wingdings" pitchFamily="2" charset="2"/>
              <a:buChar char="Ø"/>
              <a:tabLst>
                <a:tab pos="457200" algn="l"/>
                <a:tab pos="974725" algn="l"/>
              </a:tabLst>
            </a:pPr>
            <a:endParaRPr lang="en-US" sz="2000" dirty="0">
              <a:latin typeface="Tw Cen MT" pitchFamily="34" charset="0"/>
            </a:endParaRPr>
          </a:p>
          <a:p>
            <a:pPr marL="790575" lvl="3" indent="-447675">
              <a:lnSpc>
                <a:spcPct val="110000"/>
              </a:lnSpc>
              <a:spcBef>
                <a:spcPts val="0"/>
              </a:spcBef>
              <a:buClrTx/>
              <a:buNone/>
              <a:tabLst>
                <a:tab pos="457200" algn="l"/>
                <a:tab pos="974725" algn="l"/>
              </a:tabLst>
            </a:pPr>
            <a:r>
              <a:rPr lang="en-US" b="1" dirty="0">
                <a:latin typeface="Tw Cen MT" pitchFamily="34" charset="0"/>
              </a:rPr>
              <a:t>d) </a:t>
            </a:r>
            <a:r>
              <a:rPr lang="en-US" sz="2000" b="1" dirty="0">
                <a:latin typeface="Tw Cen MT" pitchFamily="34" charset="0"/>
              </a:rPr>
              <a:t>Long term provisions: </a:t>
            </a:r>
            <a:r>
              <a:rPr lang="en-US" sz="2000" dirty="0">
                <a:latin typeface="Tw Cen MT" pitchFamily="34" charset="0"/>
              </a:rPr>
              <a:t>e.g. provision for employees benefits.</a:t>
            </a:r>
          </a:p>
          <a:p>
            <a:pPr marL="517525" lvl="2" indent="-517525">
              <a:buClrTx/>
              <a:buNone/>
            </a:pPr>
            <a:endParaRPr lang="en-US" sz="2000" b="1" dirty="0"/>
          </a:p>
        </p:txBody>
      </p:sp>
      <p:sp>
        <p:nvSpPr>
          <p:cNvPr id="6" name="Footer Placeholder 22"/>
          <p:cNvSpPr txBox="1">
            <a:spLocks/>
          </p:cNvSpPr>
          <p:nvPr/>
        </p:nvSpPr>
        <p:spPr>
          <a:xfrm>
            <a:off x="0" y="6572272"/>
            <a:ext cx="3995936" cy="285728"/>
          </a:xfrm>
          <a:prstGeom prst="rect">
            <a:avLst/>
          </a:prstGeom>
        </p:spPr>
        <p:txBody>
          <a:bodyPr vert="horz" lIns="91440" tIns="45720" rIns="91440" bIns="45720" rtlCol="0" anchor="ctr"/>
          <a:lstStyle/>
          <a:p>
            <a:r>
              <a:rPr lang="en-US" sz="1000" b="1" dirty="0">
                <a:solidFill>
                  <a:srgbClr val="002060"/>
                </a:solidFill>
                <a:latin typeface="Tw Cen MT" pitchFamily="34" charset="0"/>
              </a:rPr>
              <a:t>Prepared and presented by - Vikram Saraf,  FCA, FCS, LLB</a:t>
            </a:r>
          </a:p>
        </p:txBody>
      </p:sp>
      <p:sp>
        <p:nvSpPr>
          <p:cNvPr id="8" name="Footer Placeholder 22"/>
          <p:cNvSpPr txBox="1">
            <a:spLocks/>
          </p:cNvSpPr>
          <p:nvPr/>
        </p:nvSpPr>
        <p:spPr>
          <a:xfrm>
            <a:off x="6715140" y="6572272"/>
            <a:ext cx="2428860" cy="285728"/>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srgbClr val="002060"/>
              </a:solidFill>
              <a:effectLst/>
              <a:uLnTx/>
              <a:uFillTx/>
              <a:latin typeface="Tw Cen MT" pitchFamily="34" charset="0"/>
              <a:ea typeface="+mn-ea"/>
              <a:cs typeface="+mn-cs"/>
            </a:endParaRPr>
          </a:p>
        </p:txBody>
      </p:sp>
    </p:spTree>
    <p:extLst>
      <p:ext uri="{BB962C8B-B14F-4D97-AF65-F5344CB8AC3E}">
        <p14:creationId xmlns:p14="http://schemas.microsoft.com/office/powerpoint/2010/main" val="33064968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3"/>
          <p:cNvSpPr/>
          <p:nvPr/>
        </p:nvSpPr>
        <p:spPr>
          <a:xfrm>
            <a:off x="0" y="6572272"/>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blipFill dpi="0" rotWithShape="1">
            <a:blip r:embed="rId2">
              <a:alphaModFix amt="92000"/>
            </a:blip>
            <a:srcRect/>
            <a:tile tx="0" ty="0" sx="100000" sy="100000" flip="none" algn="tl"/>
          </a:blipFill>
        </p:spPr>
        <p:txBody>
          <a:bodyPr wrap="square" lIns="0" tIns="0" rIns="0" bIns="0" rtlCol="0"/>
          <a:lstStyle/>
          <a:p>
            <a:endParaRPr dirty="0"/>
          </a:p>
        </p:txBody>
      </p:sp>
      <p:sp>
        <p:nvSpPr>
          <p:cNvPr id="5" name="Title 1"/>
          <p:cNvSpPr>
            <a:spLocks noGrp="1"/>
          </p:cNvSpPr>
          <p:nvPr>
            <p:ph type="title"/>
          </p:nvPr>
        </p:nvSpPr>
        <p:spPr>
          <a:xfrm>
            <a:off x="304800" y="228600"/>
            <a:ext cx="3429000" cy="609600"/>
          </a:xfrm>
        </p:spPr>
        <p:txBody>
          <a:bodyPr>
            <a:noAutofit/>
          </a:bodyPr>
          <a:lstStyle/>
          <a:p>
            <a:pPr algn="l"/>
            <a:r>
              <a:rPr lang="en-US" sz="1500" b="1" cap="none" dirty="0">
                <a:solidFill>
                  <a:srgbClr val="002060"/>
                </a:solidFill>
                <a:latin typeface="Tw Cen MT"/>
              </a:rPr>
              <a:t>BS Points to be considered ..</a:t>
            </a:r>
            <a:endParaRPr lang="en-US" sz="1500" b="1" dirty="0">
              <a:solidFill>
                <a:srgbClr val="002060"/>
              </a:solidFill>
              <a:latin typeface="Tw Cen MT" pitchFamily="34" charset="0"/>
            </a:endParaRPr>
          </a:p>
        </p:txBody>
      </p:sp>
      <p:sp>
        <p:nvSpPr>
          <p:cNvPr id="3" name="Content Placeholder 2"/>
          <p:cNvSpPr>
            <a:spLocks noGrp="1"/>
          </p:cNvSpPr>
          <p:nvPr>
            <p:ph idx="1"/>
          </p:nvPr>
        </p:nvSpPr>
        <p:spPr>
          <a:xfrm>
            <a:off x="457200" y="914400"/>
            <a:ext cx="8077200" cy="5257800"/>
          </a:xfrm>
        </p:spPr>
        <p:txBody>
          <a:bodyPr>
            <a:normAutofit/>
          </a:bodyPr>
          <a:lstStyle/>
          <a:p>
            <a:pPr lvl="0" algn="just">
              <a:lnSpc>
                <a:spcPct val="120000"/>
              </a:lnSpc>
              <a:spcBef>
                <a:spcPts val="0"/>
              </a:spcBef>
              <a:buClrTx/>
              <a:buNone/>
              <a:tabLst>
                <a:tab pos="517525" algn="l"/>
              </a:tabLst>
            </a:pPr>
            <a:r>
              <a:rPr lang="en-US" sz="2000" b="1" dirty="0">
                <a:latin typeface="Tw Cen MT" pitchFamily="34" charset="0"/>
              </a:rPr>
              <a:t>4.	 Current liabilities</a:t>
            </a:r>
          </a:p>
          <a:p>
            <a:pPr marL="403225" lvl="2" indent="0" algn="just">
              <a:lnSpc>
                <a:spcPct val="120000"/>
              </a:lnSpc>
              <a:spcBef>
                <a:spcPts val="0"/>
              </a:spcBef>
              <a:buClrTx/>
              <a:buNone/>
              <a:tabLst>
                <a:tab pos="687388" algn="l"/>
              </a:tabLst>
            </a:pPr>
            <a:r>
              <a:rPr lang="en-US" sz="2000" b="1" u="sng" dirty="0">
                <a:latin typeface="Tw Cen MT" pitchFamily="34" charset="0"/>
              </a:rPr>
              <a:t>a</a:t>
            </a:r>
            <a:r>
              <a:rPr lang="en-US" b="1" u="sng" dirty="0">
                <a:latin typeface="Tw Cen MT" pitchFamily="34" charset="0"/>
              </a:rPr>
              <a:t>. </a:t>
            </a:r>
            <a:r>
              <a:rPr lang="en-US" sz="2000" b="1" u="sng" dirty="0">
                <a:latin typeface="Tw Cen MT" pitchFamily="34" charset="0"/>
              </a:rPr>
              <a:t>Short-term borrowings:</a:t>
            </a:r>
          </a:p>
          <a:p>
            <a:pPr marL="860425" lvl="2" indent="301625" algn="just">
              <a:lnSpc>
                <a:spcPct val="120000"/>
              </a:lnSpc>
              <a:spcBef>
                <a:spcPts val="0"/>
              </a:spcBef>
              <a:buClrTx/>
              <a:buFont typeface="Wingdings" pitchFamily="2" charset="2"/>
              <a:buChar char="Ø"/>
              <a:tabLst>
                <a:tab pos="687388" algn="l"/>
                <a:tab pos="1255713" algn="l"/>
              </a:tabLst>
            </a:pPr>
            <a:r>
              <a:rPr lang="en-US" sz="2000" dirty="0">
                <a:solidFill>
                  <a:schemeClr val="tx1"/>
                </a:solidFill>
                <a:latin typeface="Tw Cen MT" pitchFamily="34" charset="0"/>
              </a:rPr>
              <a:t>Loans </a:t>
            </a:r>
            <a:r>
              <a:rPr lang="en-US" sz="2000" dirty="0">
                <a:latin typeface="Tw Cen MT" pitchFamily="34" charset="0"/>
              </a:rPr>
              <a:t>repayable on demand or </a:t>
            </a:r>
            <a:r>
              <a:rPr lang="en-US" sz="2000" dirty="0">
                <a:solidFill>
                  <a:schemeClr val="tx1"/>
                </a:solidFill>
                <a:latin typeface="Tw Cen MT" pitchFamily="34" charset="0"/>
              </a:rPr>
              <a:t>within 12 months from the BS date;</a:t>
            </a:r>
          </a:p>
          <a:p>
            <a:pPr marL="860425" lvl="2" indent="301625" algn="just">
              <a:lnSpc>
                <a:spcPct val="120000"/>
              </a:lnSpc>
              <a:spcBef>
                <a:spcPts val="0"/>
              </a:spcBef>
              <a:buClrTx/>
              <a:buFont typeface="Wingdings" pitchFamily="2" charset="2"/>
              <a:buChar char="Ø"/>
              <a:tabLst>
                <a:tab pos="687388" algn="l"/>
                <a:tab pos="1255713" algn="l"/>
              </a:tabLst>
            </a:pPr>
            <a:r>
              <a:rPr lang="en-US" sz="2000" dirty="0">
                <a:latin typeface="Tw Cen MT" pitchFamily="34" charset="0"/>
              </a:rPr>
              <a:t>Current maturities of long term borrowings;</a:t>
            </a:r>
          </a:p>
          <a:p>
            <a:pPr marL="1198563" lvl="2" indent="-344488" algn="just">
              <a:lnSpc>
                <a:spcPct val="120000"/>
              </a:lnSpc>
              <a:spcBef>
                <a:spcPts val="0"/>
              </a:spcBef>
              <a:buClrTx/>
              <a:buFont typeface="Wingdings" pitchFamily="2" charset="2"/>
              <a:buChar char="Ø"/>
              <a:tabLst>
                <a:tab pos="687388" algn="l"/>
                <a:tab pos="1162050" algn="l"/>
              </a:tabLst>
            </a:pPr>
            <a:r>
              <a:rPr lang="en-US" sz="2000" dirty="0">
                <a:latin typeface="Tw Cen MT" pitchFamily="34" charset="0"/>
              </a:rPr>
              <a:t>All other disclosures requirements will remain same as applicable in case of Long-term borrowings</a:t>
            </a:r>
            <a:r>
              <a:rPr lang="en-US" sz="1800" dirty="0">
                <a:latin typeface="Tw Cen MT" pitchFamily="34" charset="0"/>
              </a:rPr>
              <a:t>.</a:t>
            </a:r>
          </a:p>
          <a:p>
            <a:pPr marL="896938" lvl="0" indent="-452438" algn="just">
              <a:lnSpc>
                <a:spcPct val="120000"/>
              </a:lnSpc>
              <a:spcBef>
                <a:spcPts val="0"/>
              </a:spcBef>
              <a:buClrTx/>
              <a:buNone/>
            </a:pPr>
            <a:endParaRPr lang="en-US" dirty="0">
              <a:latin typeface="Tw Cen MT" pitchFamily="34" charset="0"/>
            </a:endParaRPr>
          </a:p>
        </p:txBody>
      </p:sp>
      <p:sp>
        <p:nvSpPr>
          <p:cNvPr id="7" name="Footer Placeholder 22"/>
          <p:cNvSpPr txBox="1">
            <a:spLocks/>
          </p:cNvSpPr>
          <p:nvPr/>
        </p:nvSpPr>
        <p:spPr>
          <a:xfrm>
            <a:off x="0" y="6572272"/>
            <a:ext cx="3779912" cy="285728"/>
          </a:xfrm>
          <a:prstGeom prst="rect">
            <a:avLst/>
          </a:prstGeom>
        </p:spPr>
        <p:txBody>
          <a:bodyPr vert="horz" lIns="91440" tIns="45720" rIns="91440" bIns="45720" rtlCol="0" anchor="ctr"/>
          <a:lstStyle/>
          <a:p>
            <a:r>
              <a:rPr lang="en-US" sz="1000" b="1" dirty="0">
                <a:solidFill>
                  <a:srgbClr val="002060"/>
                </a:solidFill>
                <a:latin typeface="Tw Cen MT" pitchFamily="34" charset="0"/>
              </a:rPr>
              <a:t>Prepared and presented by - Vikram Saraf,  FCA, FCS, LLB</a:t>
            </a:r>
          </a:p>
        </p:txBody>
      </p:sp>
    </p:spTree>
    <p:extLst>
      <p:ext uri="{BB962C8B-B14F-4D97-AF65-F5344CB8AC3E}">
        <p14:creationId xmlns:p14="http://schemas.microsoft.com/office/powerpoint/2010/main" val="23812120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3"/>
          <p:cNvSpPr/>
          <p:nvPr/>
        </p:nvSpPr>
        <p:spPr>
          <a:xfrm>
            <a:off x="0" y="6572272"/>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blipFill dpi="0" rotWithShape="1">
            <a:blip r:embed="rId2">
              <a:alphaModFix amt="92000"/>
            </a:blip>
            <a:srcRect/>
            <a:tile tx="0" ty="0" sx="100000" sy="100000" flip="none" algn="tl"/>
          </a:blipFill>
        </p:spPr>
        <p:txBody>
          <a:bodyPr wrap="square" lIns="0" tIns="0" rIns="0" bIns="0" rtlCol="0"/>
          <a:lstStyle/>
          <a:p>
            <a:endParaRPr dirty="0"/>
          </a:p>
        </p:txBody>
      </p:sp>
      <p:sp>
        <p:nvSpPr>
          <p:cNvPr id="5" name="Title 1"/>
          <p:cNvSpPr>
            <a:spLocks noGrp="1"/>
          </p:cNvSpPr>
          <p:nvPr>
            <p:ph type="title"/>
          </p:nvPr>
        </p:nvSpPr>
        <p:spPr>
          <a:xfrm>
            <a:off x="304800" y="228600"/>
            <a:ext cx="3429000" cy="609600"/>
          </a:xfrm>
        </p:spPr>
        <p:txBody>
          <a:bodyPr>
            <a:noAutofit/>
          </a:bodyPr>
          <a:lstStyle/>
          <a:p>
            <a:pPr algn="l"/>
            <a:r>
              <a:rPr lang="en-US" sz="1500" b="1" cap="none" dirty="0">
                <a:solidFill>
                  <a:srgbClr val="002060"/>
                </a:solidFill>
                <a:latin typeface="Tw Cen MT"/>
              </a:rPr>
              <a:t>BS Points to be considered..</a:t>
            </a:r>
            <a:endParaRPr lang="en-US" sz="1500" b="1" dirty="0">
              <a:solidFill>
                <a:srgbClr val="002060"/>
              </a:solidFill>
              <a:latin typeface="Tw Cen MT" pitchFamily="34" charset="0"/>
            </a:endParaRPr>
          </a:p>
        </p:txBody>
      </p:sp>
      <p:sp>
        <p:nvSpPr>
          <p:cNvPr id="3" name="Content Placeholder 2"/>
          <p:cNvSpPr>
            <a:spLocks noGrp="1"/>
          </p:cNvSpPr>
          <p:nvPr>
            <p:ph idx="1"/>
          </p:nvPr>
        </p:nvSpPr>
        <p:spPr>
          <a:xfrm>
            <a:off x="457200" y="914399"/>
            <a:ext cx="8077200" cy="5266267"/>
          </a:xfrm>
        </p:spPr>
        <p:txBody>
          <a:bodyPr>
            <a:normAutofit/>
          </a:bodyPr>
          <a:lstStyle/>
          <a:p>
            <a:pPr marL="896938" lvl="0" indent="-452438" algn="just">
              <a:lnSpc>
                <a:spcPct val="120000"/>
              </a:lnSpc>
              <a:spcBef>
                <a:spcPts val="0"/>
              </a:spcBef>
              <a:buClrTx/>
              <a:buNone/>
            </a:pPr>
            <a:r>
              <a:rPr lang="en-US" sz="2000" b="1" dirty="0">
                <a:latin typeface="Tw Cen MT" pitchFamily="34" charset="0"/>
              </a:rPr>
              <a:t>b. </a:t>
            </a:r>
            <a:r>
              <a:rPr lang="en-US" sz="2000" b="1" u="sng" dirty="0">
                <a:latin typeface="Tw Cen MT" pitchFamily="34" charset="0"/>
              </a:rPr>
              <a:t>Trade payables:</a:t>
            </a:r>
          </a:p>
          <a:p>
            <a:pPr marL="1162050" lvl="3" indent="-265113" algn="just">
              <a:lnSpc>
                <a:spcPct val="120000"/>
              </a:lnSpc>
              <a:spcBef>
                <a:spcPts val="0"/>
              </a:spcBef>
              <a:buClrTx/>
              <a:buFont typeface="Wingdings" pitchFamily="2" charset="2"/>
              <a:buChar char="Ø"/>
            </a:pPr>
            <a:r>
              <a:rPr lang="en-US" sz="1800" dirty="0">
                <a:latin typeface="Tw Cen MT" pitchFamily="34" charset="0"/>
              </a:rPr>
              <a:t>To be reported on the face of BS, as amount payable to:</a:t>
            </a:r>
          </a:p>
          <a:p>
            <a:pPr marL="1162050" lvl="3" indent="-265113" algn="just">
              <a:lnSpc>
                <a:spcPct val="120000"/>
              </a:lnSpc>
              <a:spcBef>
                <a:spcPts val="0"/>
              </a:spcBef>
              <a:buClrTx/>
              <a:buNone/>
            </a:pPr>
            <a:r>
              <a:rPr lang="en-US" sz="1800" dirty="0">
                <a:latin typeface="Tw Cen MT" pitchFamily="34" charset="0"/>
              </a:rPr>
              <a:t>	Total o/s dues of Micro Enterprises and Small Enterprises and </a:t>
            </a:r>
          </a:p>
          <a:p>
            <a:pPr marL="1162050" lvl="3" indent="-265113" algn="just">
              <a:lnSpc>
                <a:spcPct val="120000"/>
              </a:lnSpc>
              <a:spcBef>
                <a:spcPts val="0"/>
              </a:spcBef>
              <a:buClrTx/>
              <a:buNone/>
            </a:pPr>
            <a:r>
              <a:rPr lang="en-US" sz="1800" dirty="0">
                <a:latin typeface="Tw Cen MT" pitchFamily="34" charset="0"/>
              </a:rPr>
              <a:t>	Total o/s dues of Other than Micro Enterprises and Small Enterprises ;</a:t>
            </a:r>
          </a:p>
          <a:p>
            <a:pPr marL="1182687" lvl="3" indent="-285750" algn="just">
              <a:lnSpc>
                <a:spcPct val="120000"/>
              </a:lnSpc>
              <a:spcBef>
                <a:spcPts val="0"/>
              </a:spcBef>
              <a:buFont typeface="Wingdings" panose="05000000000000000000" pitchFamily="2" charset="2"/>
              <a:buChar char="Ø"/>
            </a:pPr>
            <a:r>
              <a:rPr lang="en-US" sz="1800" dirty="0">
                <a:latin typeface="Tw Cen MT" pitchFamily="34" charset="0"/>
              </a:rPr>
              <a:t>To be reconciled with Form MSME-1.</a:t>
            </a:r>
          </a:p>
          <a:p>
            <a:pPr marL="1182687" lvl="3" indent="-285750" algn="just">
              <a:lnSpc>
                <a:spcPct val="120000"/>
              </a:lnSpc>
              <a:spcBef>
                <a:spcPts val="0"/>
              </a:spcBef>
              <a:buFont typeface="Wingdings" panose="05000000000000000000" pitchFamily="2" charset="2"/>
              <a:buChar char="Ø"/>
            </a:pPr>
            <a:r>
              <a:rPr lang="en-US" sz="1800" dirty="0">
                <a:latin typeface="Tw Cen MT" pitchFamily="34" charset="0"/>
              </a:rPr>
              <a:t>Details as per the requirement of the MSMED Act, 2006;</a:t>
            </a:r>
          </a:p>
          <a:p>
            <a:pPr marL="1182687" lvl="3" indent="-285750" algn="just">
              <a:lnSpc>
                <a:spcPct val="120000"/>
              </a:lnSpc>
              <a:spcBef>
                <a:spcPts val="0"/>
              </a:spcBef>
              <a:buFont typeface="Wingdings" panose="05000000000000000000" pitchFamily="2" charset="2"/>
              <a:buChar char="Ø"/>
            </a:pPr>
            <a:r>
              <a:rPr lang="en-US" sz="1800" dirty="0">
                <a:latin typeface="Tw Cen MT" pitchFamily="34" charset="0"/>
              </a:rPr>
              <a:t>Ageing schedule:</a:t>
            </a:r>
          </a:p>
          <a:p>
            <a:pPr lvl="1"/>
            <a:endParaRPr lang="en-US" dirty="0">
              <a:latin typeface="Tw Cen MT" pitchFamily="34" charset="0"/>
            </a:endParaRPr>
          </a:p>
        </p:txBody>
      </p:sp>
      <p:sp>
        <p:nvSpPr>
          <p:cNvPr id="7" name="Footer Placeholder 22"/>
          <p:cNvSpPr txBox="1">
            <a:spLocks/>
          </p:cNvSpPr>
          <p:nvPr/>
        </p:nvSpPr>
        <p:spPr>
          <a:xfrm>
            <a:off x="0" y="6572272"/>
            <a:ext cx="3563888" cy="285728"/>
          </a:xfrm>
          <a:prstGeom prst="rect">
            <a:avLst/>
          </a:prstGeom>
        </p:spPr>
        <p:txBody>
          <a:bodyPr vert="horz" lIns="91440" tIns="45720" rIns="91440" bIns="45720" rtlCol="0" anchor="ctr"/>
          <a:lstStyle/>
          <a:p>
            <a:r>
              <a:rPr lang="en-US" sz="1000" b="1" dirty="0">
                <a:solidFill>
                  <a:srgbClr val="002060"/>
                </a:solidFill>
                <a:latin typeface="Tw Cen MT" pitchFamily="34" charset="0"/>
              </a:rPr>
              <a:t>Prepared and presented by - Vikram Saraf,  FCA, FCS, LLB</a:t>
            </a:r>
          </a:p>
        </p:txBody>
      </p:sp>
      <p:graphicFrame>
        <p:nvGraphicFramePr>
          <p:cNvPr id="2" name="Table 1"/>
          <p:cNvGraphicFramePr>
            <a:graphicFrameLocks noGrp="1"/>
          </p:cNvGraphicFramePr>
          <p:nvPr>
            <p:extLst>
              <p:ext uri="{D42A27DB-BD31-4B8C-83A1-F6EECF244321}">
                <p14:modId xmlns:p14="http://schemas.microsoft.com/office/powerpoint/2010/main" val="3410361198"/>
              </p:ext>
            </p:extLst>
          </p:nvPr>
        </p:nvGraphicFramePr>
        <p:xfrm>
          <a:off x="1691680" y="3284985"/>
          <a:ext cx="6696743" cy="2983015"/>
        </p:xfrm>
        <a:graphic>
          <a:graphicData uri="http://schemas.openxmlformats.org/drawingml/2006/table">
            <a:tbl>
              <a:tblPr firstRow="1" bandRow="1">
                <a:tableStyleId>{5C22544A-7EE6-4342-B048-85BDC9FD1C3A}</a:tableStyleId>
              </a:tblPr>
              <a:tblGrid>
                <a:gridCol w="1534671">
                  <a:extLst>
                    <a:ext uri="{9D8B030D-6E8A-4147-A177-3AD203B41FA5}">
                      <a16:colId xmlns:a16="http://schemas.microsoft.com/office/drawing/2014/main" xmlns="" val="20000"/>
                    </a:ext>
                  </a:extLst>
                </a:gridCol>
                <a:gridCol w="976609">
                  <a:extLst>
                    <a:ext uri="{9D8B030D-6E8A-4147-A177-3AD203B41FA5}">
                      <a16:colId xmlns:a16="http://schemas.microsoft.com/office/drawing/2014/main" xmlns="" val="20001"/>
                    </a:ext>
                  </a:extLst>
                </a:gridCol>
                <a:gridCol w="906851">
                  <a:extLst>
                    <a:ext uri="{9D8B030D-6E8A-4147-A177-3AD203B41FA5}">
                      <a16:colId xmlns:a16="http://schemas.microsoft.com/office/drawing/2014/main" xmlns="" val="20002"/>
                    </a:ext>
                  </a:extLst>
                </a:gridCol>
                <a:gridCol w="1046364">
                  <a:extLst>
                    <a:ext uri="{9D8B030D-6E8A-4147-A177-3AD203B41FA5}">
                      <a16:colId xmlns:a16="http://schemas.microsoft.com/office/drawing/2014/main" xmlns="" val="20003"/>
                    </a:ext>
                  </a:extLst>
                </a:gridCol>
                <a:gridCol w="1325398">
                  <a:extLst>
                    <a:ext uri="{9D8B030D-6E8A-4147-A177-3AD203B41FA5}">
                      <a16:colId xmlns:a16="http://schemas.microsoft.com/office/drawing/2014/main" xmlns="" val="20004"/>
                    </a:ext>
                  </a:extLst>
                </a:gridCol>
                <a:gridCol w="906850">
                  <a:extLst>
                    <a:ext uri="{9D8B030D-6E8A-4147-A177-3AD203B41FA5}">
                      <a16:colId xmlns:a16="http://schemas.microsoft.com/office/drawing/2014/main" xmlns="" val="20005"/>
                    </a:ext>
                  </a:extLst>
                </a:gridCol>
              </a:tblGrid>
              <a:tr h="432047">
                <a:tc rowSpan="2">
                  <a:txBody>
                    <a:bodyPr/>
                    <a:lstStyle/>
                    <a:p>
                      <a:r>
                        <a:rPr lang="en-US" sz="1600" dirty="0">
                          <a:latin typeface="Tw Cen MT" panose="020B0602020104020603" pitchFamily="34" charset="0"/>
                        </a:rPr>
                        <a:t>Particulars</a:t>
                      </a:r>
                    </a:p>
                  </a:txBody>
                  <a:tcPr/>
                </a:tc>
                <a:tc gridSpan="5">
                  <a:txBody>
                    <a:bodyPr/>
                    <a:lstStyle/>
                    <a:p>
                      <a:r>
                        <a:rPr lang="en-US" sz="1600" dirty="0">
                          <a:latin typeface="Tw Cen MT" panose="020B0602020104020603" pitchFamily="34" charset="0"/>
                        </a:rPr>
                        <a:t>O/s for the following period from the due date of payment</a:t>
                      </a:r>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xmlns="" val="10000"/>
                  </a:ext>
                </a:extLst>
              </a:tr>
              <a:tr h="620164">
                <a:tc vMerge="1">
                  <a:txBody>
                    <a:bodyPr/>
                    <a:lstStyle/>
                    <a:p>
                      <a:endParaRPr lang="en-US" dirty="0"/>
                    </a:p>
                  </a:txBody>
                  <a:tcPr/>
                </a:tc>
                <a:tc>
                  <a:txBody>
                    <a:bodyPr/>
                    <a:lstStyle/>
                    <a:p>
                      <a:pPr algn="r"/>
                      <a:r>
                        <a:rPr lang="en-US" sz="1600" dirty="0">
                          <a:latin typeface="Tw Cen MT" panose="020B0602020104020603" pitchFamily="34" charset="0"/>
                        </a:rPr>
                        <a:t>Less</a:t>
                      </a:r>
                      <a:r>
                        <a:rPr lang="en-US" sz="1600" baseline="0" dirty="0">
                          <a:latin typeface="Tw Cen MT" panose="020B0602020104020603" pitchFamily="34" charset="0"/>
                        </a:rPr>
                        <a:t> than 1 year</a:t>
                      </a:r>
                      <a:endParaRPr lang="en-US" sz="1600" dirty="0">
                        <a:latin typeface="Tw Cen MT" panose="020B0602020104020603" pitchFamily="34" charset="0"/>
                      </a:endParaRPr>
                    </a:p>
                  </a:txBody>
                  <a:tcPr/>
                </a:tc>
                <a:tc>
                  <a:txBody>
                    <a:bodyPr/>
                    <a:lstStyle/>
                    <a:p>
                      <a:pPr algn="r"/>
                      <a:r>
                        <a:rPr lang="en-US" sz="1600" dirty="0">
                          <a:latin typeface="Tw Cen MT" panose="020B0602020104020603" pitchFamily="34" charset="0"/>
                        </a:rPr>
                        <a:t>1 -2 Years</a:t>
                      </a:r>
                    </a:p>
                  </a:txBody>
                  <a:tcPr/>
                </a:tc>
                <a:tc>
                  <a:txBody>
                    <a:bodyPr/>
                    <a:lstStyle/>
                    <a:p>
                      <a:pPr algn="r"/>
                      <a:r>
                        <a:rPr lang="en-US" sz="1600" dirty="0">
                          <a:latin typeface="Tw Cen MT" panose="020B0602020104020603" pitchFamily="34" charset="0"/>
                        </a:rPr>
                        <a:t>2-3 Years</a:t>
                      </a:r>
                    </a:p>
                  </a:txBody>
                  <a:tcPr/>
                </a:tc>
                <a:tc>
                  <a:txBody>
                    <a:bodyPr/>
                    <a:lstStyle/>
                    <a:p>
                      <a:pPr algn="r"/>
                      <a:r>
                        <a:rPr lang="en-US" sz="1600" dirty="0">
                          <a:latin typeface="Tw Cen MT" panose="020B0602020104020603" pitchFamily="34" charset="0"/>
                        </a:rPr>
                        <a:t>More</a:t>
                      </a:r>
                      <a:r>
                        <a:rPr lang="en-US" sz="1600" baseline="0" dirty="0">
                          <a:latin typeface="Tw Cen MT" panose="020B0602020104020603" pitchFamily="34" charset="0"/>
                        </a:rPr>
                        <a:t> than 3 Years</a:t>
                      </a:r>
                      <a:endParaRPr lang="en-US" sz="1600" dirty="0">
                        <a:latin typeface="Tw Cen MT" panose="020B0602020104020603" pitchFamily="34" charset="0"/>
                      </a:endParaRPr>
                    </a:p>
                  </a:txBody>
                  <a:tcPr/>
                </a:tc>
                <a:tc>
                  <a:txBody>
                    <a:bodyPr/>
                    <a:lstStyle/>
                    <a:p>
                      <a:pPr algn="r"/>
                      <a:r>
                        <a:rPr lang="en-US" sz="1600" dirty="0">
                          <a:latin typeface="Tw Cen MT" panose="020B0602020104020603" pitchFamily="34" charset="0"/>
                        </a:rPr>
                        <a:t>Total</a:t>
                      </a:r>
                    </a:p>
                  </a:txBody>
                  <a:tcPr/>
                </a:tc>
                <a:extLst>
                  <a:ext uri="{0D108BD9-81ED-4DB2-BD59-A6C34878D82A}">
                    <a16:rowId xmlns:a16="http://schemas.microsoft.com/office/drawing/2014/main" xmlns="" val="10001"/>
                  </a:ext>
                </a:extLst>
              </a:tr>
              <a:tr h="315940">
                <a:tc>
                  <a:txBody>
                    <a:bodyPr/>
                    <a:lstStyle/>
                    <a:p>
                      <a:r>
                        <a:rPr lang="en-US" sz="1600" dirty="0">
                          <a:latin typeface="Tw Cen MT" panose="020B0602020104020603" pitchFamily="34" charset="0"/>
                        </a:rPr>
                        <a:t>i. MSMS</a:t>
                      </a:r>
                    </a:p>
                  </a:txBody>
                  <a:tcPr/>
                </a:tc>
                <a:tc>
                  <a:txBody>
                    <a:bodyPr/>
                    <a:lstStyle/>
                    <a:p>
                      <a:endParaRPr lang="en-US" dirty="0">
                        <a:latin typeface="Tw Cen MT" panose="020B0602020104020603" pitchFamily="34" charset="0"/>
                      </a:endParaRPr>
                    </a:p>
                  </a:txBody>
                  <a:tcPr/>
                </a:tc>
                <a:tc>
                  <a:txBody>
                    <a:bodyPr/>
                    <a:lstStyle/>
                    <a:p>
                      <a:endParaRPr lang="en-US" dirty="0">
                        <a:latin typeface="Tw Cen MT" panose="020B0602020104020603" pitchFamily="34" charset="0"/>
                      </a:endParaRPr>
                    </a:p>
                  </a:txBody>
                  <a:tcPr/>
                </a:tc>
                <a:tc>
                  <a:txBody>
                    <a:bodyPr/>
                    <a:lstStyle/>
                    <a:p>
                      <a:endParaRPr lang="en-US" dirty="0">
                        <a:latin typeface="Tw Cen MT" panose="020B0602020104020603" pitchFamily="34" charset="0"/>
                      </a:endParaRPr>
                    </a:p>
                  </a:txBody>
                  <a:tcPr/>
                </a:tc>
                <a:tc>
                  <a:txBody>
                    <a:bodyPr/>
                    <a:lstStyle/>
                    <a:p>
                      <a:endParaRPr lang="en-US" dirty="0">
                        <a:latin typeface="Tw Cen MT" panose="020B0602020104020603" pitchFamily="34" charset="0"/>
                      </a:endParaRPr>
                    </a:p>
                  </a:txBody>
                  <a:tcPr/>
                </a:tc>
                <a:tc>
                  <a:txBody>
                    <a:bodyPr/>
                    <a:lstStyle/>
                    <a:p>
                      <a:endParaRPr lang="en-US" dirty="0">
                        <a:latin typeface="Tw Cen MT" panose="020B0602020104020603" pitchFamily="34" charset="0"/>
                      </a:endParaRPr>
                    </a:p>
                  </a:txBody>
                  <a:tcPr/>
                </a:tc>
                <a:extLst>
                  <a:ext uri="{0D108BD9-81ED-4DB2-BD59-A6C34878D82A}">
                    <a16:rowId xmlns:a16="http://schemas.microsoft.com/office/drawing/2014/main" xmlns="" val="10002"/>
                  </a:ext>
                </a:extLst>
              </a:tr>
              <a:tr h="310220">
                <a:tc>
                  <a:txBody>
                    <a:bodyPr/>
                    <a:lstStyle/>
                    <a:p>
                      <a:r>
                        <a:rPr lang="en-US" sz="1600" dirty="0">
                          <a:latin typeface="Tw Cen MT" panose="020B0602020104020603" pitchFamily="34" charset="0"/>
                        </a:rPr>
                        <a:t>ii. Others</a:t>
                      </a:r>
                    </a:p>
                  </a:txBody>
                  <a:tcPr/>
                </a:tc>
                <a:tc>
                  <a:txBody>
                    <a:bodyPr/>
                    <a:lstStyle/>
                    <a:p>
                      <a:endParaRPr lang="en-US" dirty="0">
                        <a:latin typeface="Tw Cen MT" panose="020B0602020104020603" pitchFamily="34" charset="0"/>
                      </a:endParaRPr>
                    </a:p>
                  </a:txBody>
                  <a:tcPr/>
                </a:tc>
                <a:tc>
                  <a:txBody>
                    <a:bodyPr/>
                    <a:lstStyle/>
                    <a:p>
                      <a:endParaRPr lang="en-US" dirty="0">
                        <a:latin typeface="Tw Cen MT" panose="020B0602020104020603" pitchFamily="34" charset="0"/>
                      </a:endParaRPr>
                    </a:p>
                  </a:txBody>
                  <a:tcPr/>
                </a:tc>
                <a:tc>
                  <a:txBody>
                    <a:bodyPr/>
                    <a:lstStyle/>
                    <a:p>
                      <a:endParaRPr lang="en-US" dirty="0">
                        <a:latin typeface="Tw Cen MT" panose="020B0602020104020603" pitchFamily="34" charset="0"/>
                      </a:endParaRPr>
                    </a:p>
                  </a:txBody>
                  <a:tcPr/>
                </a:tc>
                <a:tc>
                  <a:txBody>
                    <a:bodyPr/>
                    <a:lstStyle/>
                    <a:p>
                      <a:endParaRPr lang="en-US" dirty="0">
                        <a:latin typeface="Tw Cen MT" panose="020B0602020104020603" pitchFamily="34" charset="0"/>
                      </a:endParaRPr>
                    </a:p>
                  </a:txBody>
                  <a:tcPr/>
                </a:tc>
                <a:tc>
                  <a:txBody>
                    <a:bodyPr/>
                    <a:lstStyle/>
                    <a:p>
                      <a:endParaRPr lang="en-US" dirty="0">
                        <a:latin typeface="Tw Cen MT" panose="020B0602020104020603" pitchFamily="34" charset="0"/>
                      </a:endParaRPr>
                    </a:p>
                  </a:txBody>
                  <a:tcPr/>
                </a:tc>
                <a:extLst>
                  <a:ext uri="{0D108BD9-81ED-4DB2-BD59-A6C34878D82A}">
                    <a16:rowId xmlns:a16="http://schemas.microsoft.com/office/drawing/2014/main" xmlns="" val="10003"/>
                  </a:ext>
                </a:extLst>
              </a:tr>
              <a:tr h="448516">
                <a:tc>
                  <a:txBody>
                    <a:bodyPr/>
                    <a:lstStyle/>
                    <a:p>
                      <a:r>
                        <a:rPr lang="en-US" sz="1600" dirty="0">
                          <a:latin typeface="Tw Cen MT" panose="020B0602020104020603" pitchFamily="34" charset="0"/>
                        </a:rPr>
                        <a:t>iii. Disputed Dues- MSME</a:t>
                      </a:r>
                    </a:p>
                  </a:txBody>
                  <a:tcPr/>
                </a:tc>
                <a:tc>
                  <a:txBody>
                    <a:bodyPr/>
                    <a:lstStyle/>
                    <a:p>
                      <a:endParaRPr lang="en-US" dirty="0">
                        <a:latin typeface="Tw Cen MT" panose="020B0602020104020603" pitchFamily="34" charset="0"/>
                      </a:endParaRPr>
                    </a:p>
                  </a:txBody>
                  <a:tcPr/>
                </a:tc>
                <a:tc>
                  <a:txBody>
                    <a:bodyPr/>
                    <a:lstStyle/>
                    <a:p>
                      <a:endParaRPr lang="en-US" dirty="0">
                        <a:latin typeface="Tw Cen MT" panose="020B0602020104020603" pitchFamily="34" charset="0"/>
                      </a:endParaRPr>
                    </a:p>
                  </a:txBody>
                  <a:tcPr/>
                </a:tc>
                <a:tc>
                  <a:txBody>
                    <a:bodyPr/>
                    <a:lstStyle/>
                    <a:p>
                      <a:endParaRPr lang="en-US" dirty="0">
                        <a:latin typeface="Tw Cen MT" panose="020B0602020104020603" pitchFamily="34" charset="0"/>
                      </a:endParaRPr>
                    </a:p>
                  </a:txBody>
                  <a:tcPr/>
                </a:tc>
                <a:tc>
                  <a:txBody>
                    <a:bodyPr/>
                    <a:lstStyle/>
                    <a:p>
                      <a:endParaRPr lang="en-US" dirty="0">
                        <a:latin typeface="Tw Cen MT" panose="020B0602020104020603" pitchFamily="34" charset="0"/>
                      </a:endParaRPr>
                    </a:p>
                  </a:txBody>
                  <a:tcPr/>
                </a:tc>
                <a:tc>
                  <a:txBody>
                    <a:bodyPr/>
                    <a:lstStyle/>
                    <a:p>
                      <a:endParaRPr lang="en-US" dirty="0">
                        <a:latin typeface="Tw Cen MT" panose="020B0602020104020603" pitchFamily="34" charset="0"/>
                      </a:endParaRPr>
                    </a:p>
                  </a:txBody>
                  <a:tcPr/>
                </a:tc>
                <a:extLst>
                  <a:ext uri="{0D108BD9-81ED-4DB2-BD59-A6C34878D82A}">
                    <a16:rowId xmlns:a16="http://schemas.microsoft.com/office/drawing/2014/main" xmlns="" val="10004"/>
                  </a:ext>
                </a:extLst>
              </a:tr>
              <a:tr h="62016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latin typeface="Tw Cen MT" panose="020B0602020104020603" pitchFamily="34" charset="0"/>
                        </a:rPr>
                        <a:t>iii. Disputed Dues- Others</a:t>
                      </a:r>
                    </a:p>
                  </a:txBody>
                  <a:tcPr/>
                </a:tc>
                <a:tc>
                  <a:txBody>
                    <a:bodyPr/>
                    <a:lstStyle/>
                    <a:p>
                      <a:endParaRPr lang="en-US" dirty="0">
                        <a:latin typeface="Tw Cen MT" panose="020B0602020104020603" pitchFamily="34" charset="0"/>
                      </a:endParaRPr>
                    </a:p>
                  </a:txBody>
                  <a:tcPr/>
                </a:tc>
                <a:tc>
                  <a:txBody>
                    <a:bodyPr/>
                    <a:lstStyle/>
                    <a:p>
                      <a:endParaRPr lang="en-US" dirty="0">
                        <a:latin typeface="Tw Cen MT" panose="020B0602020104020603" pitchFamily="34" charset="0"/>
                      </a:endParaRPr>
                    </a:p>
                  </a:txBody>
                  <a:tcPr/>
                </a:tc>
                <a:tc>
                  <a:txBody>
                    <a:bodyPr/>
                    <a:lstStyle/>
                    <a:p>
                      <a:endParaRPr lang="en-US" dirty="0">
                        <a:latin typeface="Tw Cen MT" panose="020B0602020104020603" pitchFamily="34" charset="0"/>
                      </a:endParaRPr>
                    </a:p>
                  </a:txBody>
                  <a:tcPr/>
                </a:tc>
                <a:tc>
                  <a:txBody>
                    <a:bodyPr/>
                    <a:lstStyle/>
                    <a:p>
                      <a:endParaRPr lang="en-US" dirty="0">
                        <a:latin typeface="Tw Cen MT" panose="020B0602020104020603" pitchFamily="34" charset="0"/>
                      </a:endParaRPr>
                    </a:p>
                  </a:txBody>
                  <a:tcPr/>
                </a:tc>
                <a:tc>
                  <a:txBody>
                    <a:bodyPr/>
                    <a:lstStyle/>
                    <a:p>
                      <a:endParaRPr lang="en-US" dirty="0">
                        <a:latin typeface="Tw Cen MT" panose="020B0602020104020603" pitchFamily="34" charset="0"/>
                      </a:endParaRPr>
                    </a:p>
                  </a:txBody>
                  <a:tcPr/>
                </a:tc>
                <a:extLst>
                  <a:ext uri="{0D108BD9-81ED-4DB2-BD59-A6C34878D82A}">
                    <a16:rowId xmlns:a16="http://schemas.microsoft.com/office/drawing/2014/main" xmlns="" val="10005"/>
                  </a:ext>
                </a:extLst>
              </a:tr>
            </a:tbl>
          </a:graphicData>
        </a:graphic>
      </p:graphicFrame>
    </p:spTree>
    <p:extLst>
      <p:ext uri="{BB962C8B-B14F-4D97-AF65-F5344CB8AC3E}">
        <p14:creationId xmlns:p14="http://schemas.microsoft.com/office/powerpoint/2010/main" val="24461688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3"/>
          <p:cNvSpPr/>
          <p:nvPr/>
        </p:nvSpPr>
        <p:spPr>
          <a:xfrm>
            <a:off x="0" y="6572272"/>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blipFill dpi="0" rotWithShape="1">
            <a:blip r:embed="rId2">
              <a:alphaModFix amt="92000"/>
            </a:blip>
            <a:srcRect/>
            <a:tile tx="0" ty="0" sx="100000" sy="100000" flip="none" algn="tl"/>
          </a:blipFill>
        </p:spPr>
        <p:txBody>
          <a:bodyPr wrap="square" lIns="0" tIns="0" rIns="0" bIns="0" rtlCol="0"/>
          <a:lstStyle/>
          <a:p>
            <a:endParaRPr dirty="0"/>
          </a:p>
        </p:txBody>
      </p:sp>
      <p:sp>
        <p:nvSpPr>
          <p:cNvPr id="5" name="Title 1"/>
          <p:cNvSpPr>
            <a:spLocks noGrp="1"/>
          </p:cNvSpPr>
          <p:nvPr>
            <p:ph type="title"/>
          </p:nvPr>
        </p:nvSpPr>
        <p:spPr>
          <a:xfrm>
            <a:off x="457200" y="228600"/>
            <a:ext cx="3429000" cy="609600"/>
          </a:xfrm>
        </p:spPr>
        <p:txBody>
          <a:bodyPr>
            <a:noAutofit/>
          </a:bodyPr>
          <a:lstStyle/>
          <a:p>
            <a:pPr algn="l"/>
            <a:r>
              <a:rPr lang="en-US" sz="1500" b="1" cap="none" dirty="0">
                <a:solidFill>
                  <a:srgbClr val="002060"/>
                </a:solidFill>
                <a:latin typeface="Tw Cen MT"/>
              </a:rPr>
              <a:t>BS Points to be considered..</a:t>
            </a:r>
            <a:endParaRPr lang="en-US" sz="1500" b="1" dirty="0">
              <a:solidFill>
                <a:srgbClr val="002060"/>
              </a:solidFill>
              <a:latin typeface="Tw Cen MT" pitchFamily="34" charset="0"/>
            </a:endParaRPr>
          </a:p>
        </p:txBody>
      </p:sp>
      <p:sp>
        <p:nvSpPr>
          <p:cNvPr id="3" name="Content Placeholder 2"/>
          <p:cNvSpPr>
            <a:spLocks noGrp="1"/>
          </p:cNvSpPr>
          <p:nvPr>
            <p:ph idx="1"/>
          </p:nvPr>
        </p:nvSpPr>
        <p:spPr>
          <a:xfrm>
            <a:off x="152400" y="990600"/>
            <a:ext cx="8229600" cy="4953000"/>
          </a:xfrm>
        </p:spPr>
        <p:txBody>
          <a:bodyPr>
            <a:normAutofit/>
          </a:bodyPr>
          <a:lstStyle/>
          <a:p>
            <a:pPr marL="403225" lvl="0" indent="0" algn="just">
              <a:lnSpc>
                <a:spcPct val="150000"/>
              </a:lnSpc>
              <a:spcBef>
                <a:spcPts val="0"/>
              </a:spcBef>
              <a:buClrTx/>
              <a:buNone/>
            </a:pPr>
            <a:r>
              <a:rPr lang="en-US" sz="2000" b="1" dirty="0">
                <a:latin typeface="Tw Cen MT" pitchFamily="34" charset="0"/>
              </a:rPr>
              <a:t>c. </a:t>
            </a:r>
            <a:r>
              <a:rPr lang="en-US" sz="2000" b="1" u="sng" dirty="0">
                <a:latin typeface="Tw Cen MT" pitchFamily="34" charset="0"/>
              </a:rPr>
              <a:t>Other current liabilities:</a:t>
            </a:r>
          </a:p>
          <a:p>
            <a:pPr marL="1371600" lvl="3" indent="-457200" algn="just">
              <a:spcBef>
                <a:spcPts val="0"/>
              </a:spcBef>
              <a:buClrTx/>
              <a:buFont typeface="Wingdings" pitchFamily="2" charset="2"/>
              <a:buChar char="Ø"/>
            </a:pPr>
            <a:r>
              <a:rPr lang="en-US" dirty="0">
                <a:latin typeface="Tw Cen MT" pitchFamily="34" charset="0"/>
              </a:rPr>
              <a:t>Interest accrued but not due on borrowings;</a:t>
            </a:r>
          </a:p>
          <a:p>
            <a:pPr marL="1371600" lvl="3" indent="-457200" algn="just">
              <a:spcBef>
                <a:spcPts val="0"/>
              </a:spcBef>
              <a:buClrTx/>
              <a:buFont typeface="Wingdings" pitchFamily="2" charset="2"/>
              <a:buChar char="Ø"/>
            </a:pPr>
            <a:r>
              <a:rPr lang="en-US" dirty="0">
                <a:latin typeface="Tw Cen MT" pitchFamily="34" charset="0"/>
              </a:rPr>
              <a:t>Interest accrued and due on borrowings;</a:t>
            </a:r>
          </a:p>
          <a:p>
            <a:pPr marL="1371600" lvl="3" indent="-457200" algn="just">
              <a:spcBef>
                <a:spcPts val="0"/>
              </a:spcBef>
              <a:buClrTx/>
              <a:buFont typeface="Wingdings" pitchFamily="2" charset="2"/>
              <a:buChar char="Ø"/>
            </a:pPr>
            <a:r>
              <a:rPr lang="en-US" dirty="0">
                <a:latin typeface="Tw Cen MT" pitchFamily="34" charset="0"/>
              </a:rPr>
              <a:t>Credit balance of bank account;</a:t>
            </a:r>
          </a:p>
          <a:p>
            <a:pPr marL="1371600" lvl="3" indent="-457200" algn="just">
              <a:spcBef>
                <a:spcPts val="0"/>
              </a:spcBef>
              <a:buClrTx/>
              <a:buFont typeface="Wingdings" pitchFamily="2" charset="2"/>
              <a:buChar char="Ø"/>
            </a:pPr>
            <a:r>
              <a:rPr lang="en-US" dirty="0">
                <a:latin typeface="Tw Cen MT" pitchFamily="34" charset="0"/>
              </a:rPr>
              <a:t>Share application money received for allotment and due for refund;</a:t>
            </a:r>
          </a:p>
          <a:p>
            <a:pPr marL="1371600" lvl="3" indent="-457200" algn="just">
              <a:spcBef>
                <a:spcPts val="0"/>
              </a:spcBef>
              <a:buClrTx/>
              <a:buFont typeface="Wingdings" pitchFamily="2" charset="2"/>
              <a:buChar char="Ø"/>
            </a:pPr>
            <a:r>
              <a:rPr lang="en-US" dirty="0">
                <a:latin typeface="Tw Cen MT" pitchFamily="34" charset="0"/>
              </a:rPr>
              <a:t>Trade and security deposits;</a:t>
            </a:r>
          </a:p>
          <a:p>
            <a:pPr marL="1371600" lvl="3" indent="-457200" algn="just">
              <a:spcBef>
                <a:spcPts val="0"/>
              </a:spcBef>
              <a:buClrTx/>
              <a:buFont typeface="Wingdings" pitchFamily="2" charset="2"/>
              <a:buChar char="Ø"/>
            </a:pPr>
            <a:r>
              <a:rPr lang="en-US" dirty="0">
                <a:latin typeface="Tw Cen MT" pitchFamily="34" charset="0"/>
              </a:rPr>
              <a:t>Income received in advance;</a:t>
            </a:r>
          </a:p>
          <a:p>
            <a:pPr marL="1371600" lvl="3" indent="-457200" algn="just">
              <a:spcBef>
                <a:spcPts val="0"/>
              </a:spcBef>
              <a:buClrTx/>
              <a:buFont typeface="Wingdings" pitchFamily="2" charset="2"/>
              <a:buChar char="Ø"/>
            </a:pPr>
            <a:r>
              <a:rPr lang="en-US" dirty="0">
                <a:latin typeface="Tw Cen MT" pitchFamily="34" charset="0"/>
              </a:rPr>
              <a:t>Unpaid dividend;</a:t>
            </a:r>
          </a:p>
          <a:p>
            <a:pPr marL="1371600" lvl="3" indent="-457200" algn="just">
              <a:spcBef>
                <a:spcPts val="0"/>
              </a:spcBef>
              <a:buClrTx/>
              <a:buFont typeface="Wingdings" pitchFamily="2" charset="2"/>
              <a:buChar char="Ø"/>
            </a:pPr>
            <a:r>
              <a:rPr lang="en-US" dirty="0">
                <a:latin typeface="Tw Cen MT" pitchFamily="34" charset="0"/>
              </a:rPr>
              <a:t>Other payable (specify nature).</a:t>
            </a:r>
          </a:p>
          <a:p>
            <a:pPr marL="914400" lvl="0" indent="-469900" algn="just">
              <a:lnSpc>
                <a:spcPct val="150000"/>
              </a:lnSpc>
              <a:spcBef>
                <a:spcPts val="0"/>
              </a:spcBef>
              <a:buClrTx/>
              <a:buNone/>
            </a:pPr>
            <a:r>
              <a:rPr lang="en-US" sz="2000" b="1" u="sng" dirty="0">
                <a:latin typeface="Tw Cen MT" pitchFamily="34" charset="0"/>
              </a:rPr>
              <a:t>d. Short-term provisions</a:t>
            </a:r>
            <a:r>
              <a:rPr lang="en-US" sz="2000" b="1" dirty="0">
                <a:latin typeface="Tw Cen MT" pitchFamily="34" charset="0"/>
              </a:rPr>
              <a:t>: </a:t>
            </a:r>
          </a:p>
          <a:p>
            <a:pPr marL="1314450" lvl="1" indent="-457200" algn="just">
              <a:lnSpc>
                <a:spcPct val="150000"/>
              </a:lnSpc>
              <a:spcBef>
                <a:spcPts val="0"/>
              </a:spcBef>
              <a:buFont typeface="Wingdings" panose="05000000000000000000" pitchFamily="2" charset="2"/>
              <a:buChar char="Ø"/>
            </a:pPr>
            <a:r>
              <a:rPr lang="en-US" sz="2000" dirty="0">
                <a:solidFill>
                  <a:prstClr val="black"/>
                </a:solidFill>
                <a:latin typeface="Tw Cen MT" pitchFamily="34" charset="0"/>
              </a:rPr>
              <a:t>e.g. provisions for employee benefits, auditors remuneration, income tax etc. </a:t>
            </a:r>
          </a:p>
          <a:p>
            <a:pPr lvl="1"/>
            <a:endParaRPr lang="en-US" dirty="0">
              <a:latin typeface="Tw Cen MT" pitchFamily="34" charset="0"/>
            </a:endParaRPr>
          </a:p>
        </p:txBody>
      </p:sp>
      <p:sp>
        <p:nvSpPr>
          <p:cNvPr id="6" name="Footer Placeholder 22"/>
          <p:cNvSpPr txBox="1">
            <a:spLocks/>
          </p:cNvSpPr>
          <p:nvPr/>
        </p:nvSpPr>
        <p:spPr>
          <a:xfrm>
            <a:off x="0" y="6572272"/>
            <a:ext cx="4139952" cy="285728"/>
          </a:xfrm>
          <a:prstGeom prst="rect">
            <a:avLst/>
          </a:prstGeom>
        </p:spPr>
        <p:txBody>
          <a:bodyPr vert="horz" lIns="91440" tIns="45720" rIns="91440" bIns="45720" rtlCol="0" anchor="ctr"/>
          <a:lstStyle/>
          <a:p>
            <a:r>
              <a:rPr lang="en-US" sz="1000" b="1" dirty="0">
                <a:solidFill>
                  <a:srgbClr val="002060"/>
                </a:solidFill>
                <a:latin typeface="Tw Cen MT" pitchFamily="34" charset="0"/>
              </a:rPr>
              <a:t>Prepared and presented by - Vikram Saraf,  FCA, FCS, LLB</a:t>
            </a:r>
          </a:p>
        </p:txBody>
      </p:sp>
    </p:spTree>
    <p:extLst>
      <p:ext uri="{BB962C8B-B14F-4D97-AF65-F5344CB8AC3E}">
        <p14:creationId xmlns:p14="http://schemas.microsoft.com/office/powerpoint/2010/main" val="5447840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3"/>
          <p:cNvSpPr/>
          <p:nvPr/>
        </p:nvSpPr>
        <p:spPr>
          <a:xfrm>
            <a:off x="0" y="6572272"/>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blipFill dpi="0" rotWithShape="1">
            <a:blip r:embed="rId3">
              <a:alphaModFix amt="92000"/>
            </a:blip>
            <a:srcRect/>
            <a:tile tx="0" ty="0" sx="100000" sy="100000" flip="none" algn="tl"/>
          </a:blipFill>
        </p:spPr>
        <p:txBody>
          <a:bodyPr wrap="square" lIns="0" tIns="0" rIns="0" bIns="0" rtlCol="0"/>
          <a:lstStyle/>
          <a:p>
            <a:endParaRPr dirty="0"/>
          </a:p>
        </p:txBody>
      </p:sp>
      <p:sp>
        <p:nvSpPr>
          <p:cNvPr id="5" name="Title 1"/>
          <p:cNvSpPr>
            <a:spLocks noGrp="1"/>
          </p:cNvSpPr>
          <p:nvPr>
            <p:ph type="title"/>
          </p:nvPr>
        </p:nvSpPr>
        <p:spPr>
          <a:xfrm>
            <a:off x="228600" y="152400"/>
            <a:ext cx="3505200" cy="533400"/>
          </a:xfrm>
        </p:spPr>
        <p:txBody>
          <a:bodyPr>
            <a:noAutofit/>
          </a:bodyPr>
          <a:lstStyle/>
          <a:p>
            <a:pPr algn="l"/>
            <a:r>
              <a:rPr lang="en-US" sz="1500" b="1" cap="none" dirty="0">
                <a:solidFill>
                  <a:srgbClr val="002060"/>
                </a:solidFill>
                <a:latin typeface="Tw Cen MT"/>
              </a:rPr>
              <a:t>BS Points to be considered..</a:t>
            </a:r>
            <a:endParaRPr lang="en-US" sz="1500" b="1" dirty="0">
              <a:solidFill>
                <a:srgbClr val="002060"/>
              </a:solidFill>
              <a:latin typeface="Tw Cen MT" pitchFamily="34" charset="0"/>
            </a:endParaRPr>
          </a:p>
        </p:txBody>
      </p:sp>
      <p:sp>
        <p:nvSpPr>
          <p:cNvPr id="3" name="Content Placeholder 2"/>
          <p:cNvSpPr>
            <a:spLocks noGrp="1"/>
          </p:cNvSpPr>
          <p:nvPr>
            <p:ph idx="1"/>
          </p:nvPr>
        </p:nvSpPr>
        <p:spPr>
          <a:xfrm>
            <a:off x="457200" y="762000"/>
            <a:ext cx="8229600" cy="5105400"/>
          </a:xfrm>
        </p:spPr>
        <p:txBody>
          <a:bodyPr>
            <a:normAutofit/>
          </a:bodyPr>
          <a:lstStyle/>
          <a:p>
            <a:pPr lvl="0" algn="just">
              <a:lnSpc>
                <a:spcPct val="120000"/>
              </a:lnSpc>
              <a:spcBef>
                <a:spcPts val="0"/>
              </a:spcBef>
              <a:buClrTx/>
              <a:buNone/>
              <a:tabLst>
                <a:tab pos="746125" algn="l"/>
              </a:tabLst>
            </a:pPr>
            <a:r>
              <a:rPr lang="en-US" sz="2200" b="1" u="sng" dirty="0">
                <a:latin typeface="Tw Cen MT" pitchFamily="34" charset="0"/>
              </a:rPr>
              <a:t>Non-current assets</a:t>
            </a:r>
          </a:p>
          <a:p>
            <a:pPr lvl="0" algn="just">
              <a:lnSpc>
                <a:spcPct val="120000"/>
              </a:lnSpc>
              <a:spcBef>
                <a:spcPts val="0"/>
              </a:spcBef>
              <a:buClrTx/>
              <a:buNone/>
              <a:tabLst>
                <a:tab pos="746125" algn="l"/>
              </a:tabLst>
            </a:pPr>
            <a:r>
              <a:rPr lang="en-US" sz="2200" b="1" u="sng" dirty="0">
                <a:latin typeface="Tw Cen MT" pitchFamily="34" charset="0"/>
              </a:rPr>
              <a:t>1(a): </a:t>
            </a:r>
            <a:r>
              <a:rPr lang="en-US" sz="2000" b="1" u="sng" dirty="0">
                <a:latin typeface="Tw Cen MT" pitchFamily="34" charset="0"/>
              </a:rPr>
              <a:t>Property, plant and equipment (PPE)</a:t>
            </a:r>
            <a:r>
              <a:rPr lang="en-US" sz="2000" b="1" dirty="0">
                <a:latin typeface="Tw Cen MT" pitchFamily="34" charset="0"/>
              </a:rPr>
              <a:t>: </a:t>
            </a:r>
          </a:p>
          <a:p>
            <a:pPr marL="273050" lvl="0" indent="127000" algn="just">
              <a:lnSpc>
                <a:spcPct val="120000"/>
              </a:lnSpc>
              <a:spcBef>
                <a:spcPts val="0"/>
              </a:spcBef>
              <a:buClrTx/>
              <a:buNone/>
              <a:tabLst>
                <a:tab pos="971550" algn="l"/>
              </a:tabLst>
            </a:pPr>
            <a:r>
              <a:rPr lang="en-US" sz="1800" b="1" dirty="0">
                <a:latin typeface="Tw Cen MT" pitchFamily="34" charset="0"/>
              </a:rPr>
              <a:t>Disclosures</a:t>
            </a:r>
          </a:p>
          <a:p>
            <a:pPr marL="803275" lvl="1" indent="-358775" algn="just">
              <a:lnSpc>
                <a:spcPct val="120000"/>
              </a:lnSpc>
              <a:spcBef>
                <a:spcPts val="0"/>
              </a:spcBef>
              <a:buClrTx/>
              <a:buFont typeface="Wingdings" pitchFamily="2" charset="2"/>
              <a:buChar char="Ø"/>
              <a:tabLst>
                <a:tab pos="896938" algn="l"/>
              </a:tabLst>
            </a:pPr>
            <a:r>
              <a:rPr lang="en-US" sz="1800" b="1" dirty="0">
                <a:latin typeface="Tw Cen MT" pitchFamily="34" charset="0"/>
              </a:rPr>
              <a:t>Bifurcation on the face of BS</a:t>
            </a:r>
          </a:p>
          <a:p>
            <a:pPr marL="803275" lvl="1" indent="-358775" algn="just">
              <a:lnSpc>
                <a:spcPct val="120000"/>
              </a:lnSpc>
              <a:spcBef>
                <a:spcPts val="0"/>
              </a:spcBef>
              <a:buClrTx/>
              <a:buNone/>
              <a:tabLst>
                <a:tab pos="896938" algn="l"/>
              </a:tabLst>
            </a:pPr>
            <a:r>
              <a:rPr lang="en-US" sz="1800" dirty="0">
                <a:latin typeface="Tw Cen MT" pitchFamily="34" charset="0"/>
              </a:rPr>
              <a:t>	PPE, Intangible, Capital WIP and Intangible assets under development.</a:t>
            </a:r>
            <a:r>
              <a:rPr lang="en-US" sz="1800" b="1" dirty="0">
                <a:latin typeface="Tw Cen MT" pitchFamily="34" charset="0"/>
              </a:rPr>
              <a:t> </a:t>
            </a:r>
          </a:p>
          <a:p>
            <a:pPr marL="803275" lvl="1" indent="-358775" algn="just">
              <a:lnSpc>
                <a:spcPct val="120000"/>
              </a:lnSpc>
              <a:spcBef>
                <a:spcPts val="0"/>
              </a:spcBef>
              <a:buClrTx/>
              <a:buNone/>
              <a:tabLst>
                <a:tab pos="896938" algn="l"/>
              </a:tabLst>
            </a:pPr>
            <a:endParaRPr lang="en-US" sz="1800" b="1" dirty="0">
              <a:latin typeface="Tw Cen MT" pitchFamily="34" charset="0"/>
            </a:endParaRPr>
          </a:p>
          <a:p>
            <a:pPr marL="803275" lvl="1" indent="-358775" algn="just">
              <a:lnSpc>
                <a:spcPct val="120000"/>
              </a:lnSpc>
              <a:spcBef>
                <a:spcPts val="0"/>
              </a:spcBef>
              <a:buClrTx/>
              <a:buFont typeface="Wingdings" pitchFamily="2" charset="2"/>
              <a:buChar char="Ø"/>
              <a:tabLst>
                <a:tab pos="896938" algn="l"/>
              </a:tabLst>
            </a:pPr>
            <a:r>
              <a:rPr lang="en-US" sz="1800" b="1" dirty="0">
                <a:latin typeface="Tw Cen MT" pitchFamily="34" charset="0"/>
              </a:rPr>
              <a:t>Bifurcation in depreciation chart</a:t>
            </a:r>
          </a:p>
          <a:p>
            <a:pPr marL="1076325" lvl="2" indent="-273050" algn="just">
              <a:lnSpc>
                <a:spcPct val="120000"/>
              </a:lnSpc>
              <a:spcBef>
                <a:spcPts val="0"/>
              </a:spcBef>
              <a:buClrTx/>
              <a:buFont typeface="Arial" pitchFamily="34" charset="0"/>
              <a:buChar char="•"/>
            </a:pPr>
            <a:r>
              <a:rPr lang="en-US" sz="1800" b="1" dirty="0">
                <a:latin typeface="Tw Cen MT" pitchFamily="34" charset="0"/>
              </a:rPr>
              <a:t>PPE</a:t>
            </a:r>
          </a:p>
          <a:p>
            <a:pPr marL="1349058" lvl="2" indent="-274638" algn="just">
              <a:lnSpc>
                <a:spcPct val="120000"/>
              </a:lnSpc>
              <a:spcBef>
                <a:spcPts val="0"/>
              </a:spcBef>
              <a:buClrTx/>
              <a:buNone/>
            </a:pPr>
            <a:r>
              <a:rPr lang="en-US" sz="1800" dirty="0">
                <a:latin typeface="Tw Cen MT" pitchFamily="34" charset="0"/>
              </a:rPr>
              <a:t>(a) Land (b) Buildings (c) Plant and Equipment (d) Furniture and Fixtures</a:t>
            </a:r>
          </a:p>
          <a:p>
            <a:pPr marL="1349058" lvl="2" indent="-274638" algn="just">
              <a:lnSpc>
                <a:spcPct val="120000"/>
              </a:lnSpc>
              <a:spcBef>
                <a:spcPts val="0"/>
              </a:spcBef>
              <a:buClrTx/>
              <a:buNone/>
            </a:pPr>
            <a:r>
              <a:rPr lang="en-US" sz="1800" dirty="0">
                <a:latin typeface="Tw Cen MT" pitchFamily="34" charset="0"/>
              </a:rPr>
              <a:t>(e) Vehicles (f) Office Equipment (g) Others (specify nature).</a:t>
            </a:r>
          </a:p>
          <a:p>
            <a:pPr marL="1623378" lvl="3" indent="-274638" algn="just">
              <a:lnSpc>
                <a:spcPct val="120000"/>
              </a:lnSpc>
              <a:spcBef>
                <a:spcPts val="0"/>
              </a:spcBef>
              <a:buClrTx/>
              <a:buNone/>
            </a:pPr>
            <a:endParaRPr lang="en-US" sz="1800" dirty="0">
              <a:latin typeface="Tw Cen MT" pitchFamily="34" charset="0"/>
            </a:endParaRPr>
          </a:p>
          <a:p>
            <a:pPr marL="1076325" lvl="3" indent="-179388" algn="just">
              <a:lnSpc>
                <a:spcPct val="120000"/>
              </a:lnSpc>
              <a:spcBef>
                <a:spcPts val="0"/>
              </a:spcBef>
              <a:buClrTx/>
              <a:buFont typeface="Arial" pitchFamily="34" charset="0"/>
              <a:buChar char="•"/>
            </a:pPr>
            <a:r>
              <a:rPr lang="en-US" sz="1800" b="1" dirty="0">
                <a:latin typeface="Tw Cen MT" pitchFamily="34" charset="0"/>
              </a:rPr>
              <a:t>Intangible assets</a:t>
            </a:r>
          </a:p>
          <a:p>
            <a:pPr marL="1076325" lvl="3" indent="-179388" algn="just">
              <a:lnSpc>
                <a:spcPct val="120000"/>
              </a:lnSpc>
              <a:spcBef>
                <a:spcPts val="0"/>
              </a:spcBef>
              <a:buClrTx/>
              <a:buNone/>
            </a:pPr>
            <a:r>
              <a:rPr lang="en-US" sz="1800" b="1" dirty="0">
                <a:solidFill>
                  <a:schemeClr val="tx1"/>
                </a:solidFill>
                <a:latin typeface="Tw Cen MT" pitchFamily="34" charset="0"/>
              </a:rPr>
              <a:t>	</a:t>
            </a:r>
            <a:r>
              <a:rPr lang="en-US" sz="1800" dirty="0">
                <a:latin typeface="Tw Cen MT" pitchFamily="34" charset="0"/>
              </a:rPr>
              <a:t> (a) Goodwill (b) Trademarks (c) Software (d</a:t>
            </a:r>
            <a:r>
              <a:rPr lang="en-US" sz="1800" dirty="0">
                <a:solidFill>
                  <a:schemeClr val="tx1"/>
                </a:solidFill>
                <a:latin typeface="Tw Cen MT" pitchFamily="34" charset="0"/>
              </a:rPr>
              <a:t>) Mining Rights (e) Copyrights (g) Others (specify nature).</a:t>
            </a:r>
          </a:p>
          <a:p>
            <a:pPr marL="1349058" lvl="2" indent="-274638" algn="just">
              <a:lnSpc>
                <a:spcPct val="120000"/>
              </a:lnSpc>
              <a:spcBef>
                <a:spcPts val="0"/>
              </a:spcBef>
              <a:buClrTx/>
              <a:buFont typeface="Arial" pitchFamily="34" charset="0"/>
              <a:buChar char="•"/>
            </a:pPr>
            <a:endParaRPr lang="en-US" b="1" dirty="0">
              <a:solidFill>
                <a:srgbClr val="FF0000"/>
              </a:solidFill>
              <a:latin typeface="Tw Cen MT" pitchFamily="34" charset="0"/>
            </a:endParaRPr>
          </a:p>
          <a:p>
            <a:pPr marL="457200" lvl="0" indent="-457200" algn="just">
              <a:lnSpc>
                <a:spcPct val="150000"/>
              </a:lnSpc>
              <a:spcBef>
                <a:spcPts val="0"/>
              </a:spcBef>
              <a:buClrTx/>
              <a:buNone/>
            </a:pPr>
            <a:endParaRPr lang="en-US" sz="1800" b="1" dirty="0">
              <a:latin typeface="Tw Cen MT" pitchFamily="34" charset="0"/>
            </a:endParaRPr>
          </a:p>
          <a:p>
            <a:endParaRPr lang="en-US" dirty="0">
              <a:latin typeface="Tw Cen MT" pitchFamily="34" charset="0"/>
            </a:endParaRPr>
          </a:p>
        </p:txBody>
      </p:sp>
      <p:sp>
        <p:nvSpPr>
          <p:cNvPr id="7" name="Footer Placeholder 22"/>
          <p:cNvSpPr txBox="1">
            <a:spLocks/>
          </p:cNvSpPr>
          <p:nvPr/>
        </p:nvSpPr>
        <p:spPr>
          <a:xfrm>
            <a:off x="0" y="6572272"/>
            <a:ext cx="4283968" cy="285728"/>
          </a:xfrm>
          <a:prstGeom prst="rect">
            <a:avLst/>
          </a:prstGeom>
        </p:spPr>
        <p:txBody>
          <a:bodyPr vert="horz" lIns="91440" tIns="45720" rIns="91440" bIns="45720" rtlCol="0" anchor="ctr"/>
          <a:lstStyle/>
          <a:p>
            <a:r>
              <a:rPr lang="en-US" sz="1000" b="1" dirty="0">
                <a:solidFill>
                  <a:srgbClr val="002060"/>
                </a:solidFill>
                <a:latin typeface="Tw Cen MT" pitchFamily="34" charset="0"/>
              </a:rPr>
              <a:t>Prepared and presented by - Vikram Saraf,  FCA, FCS, LLB</a:t>
            </a:r>
          </a:p>
        </p:txBody>
      </p:sp>
    </p:spTree>
    <p:extLst>
      <p:ext uri="{BB962C8B-B14F-4D97-AF65-F5344CB8AC3E}">
        <p14:creationId xmlns:p14="http://schemas.microsoft.com/office/powerpoint/2010/main" val="39168865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3"/>
          <p:cNvSpPr/>
          <p:nvPr/>
        </p:nvSpPr>
        <p:spPr>
          <a:xfrm>
            <a:off x="0" y="6572272"/>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blipFill dpi="0" rotWithShape="1">
            <a:blip r:embed="rId3">
              <a:alphaModFix amt="92000"/>
            </a:blip>
            <a:srcRect/>
            <a:tile tx="0" ty="0" sx="100000" sy="100000" flip="none" algn="tl"/>
          </a:blipFill>
        </p:spPr>
        <p:txBody>
          <a:bodyPr wrap="square" lIns="0" tIns="0" rIns="0" bIns="0" rtlCol="0"/>
          <a:lstStyle/>
          <a:p>
            <a:endParaRPr dirty="0"/>
          </a:p>
        </p:txBody>
      </p:sp>
      <p:sp>
        <p:nvSpPr>
          <p:cNvPr id="5" name="Title 1"/>
          <p:cNvSpPr>
            <a:spLocks noGrp="1"/>
          </p:cNvSpPr>
          <p:nvPr>
            <p:ph type="title"/>
          </p:nvPr>
        </p:nvSpPr>
        <p:spPr>
          <a:xfrm>
            <a:off x="381000" y="152400"/>
            <a:ext cx="3505200" cy="533400"/>
          </a:xfrm>
        </p:spPr>
        <p:txBody>
          <a:bodyPr>
            <a:noAutofit/>
          </a:bodyPr>
          <a:lstStyle/>
          <a:p>
            <a:pPr algn="l"/>
            <a:r>
              <a:rPr lang="en-US" sz="1500" b="1" cap="none" dirty="0">
                <a:solidFill>
                  <a:srgbClr val="002060"/>
                </a:solidFill>
                <a:latin typeface="Tw Cen MT"/>
              </a:rPr>
              <a:t>BS Points to be considered..</a:t>
            </a:r>
            <a:endParaRPr lang="en-US" sz="1500" b="1" dirty="0">
              <a:solidFill>
                <a:srgbClr val="002060"/>
              </a:solidFill>
              <a:latin typeface="Tw Cen MT" pitchFamily="34" charset="0"/>
            </a:endParaRPr>
          </a:p>
        </p:txBody>
      </p:sp>
      <p:sp>
        <p:nvSpPr>
          <p:cNvPr id="3" name="Content Placeholder 2"/>
          <p:cNvSpPr>
            <a:spLocks noGrp="1"/>
          </p:cNvSpPr>
          <p:nvPr>
            <p:ph idx="1"/>
          </p:nvPr>
        </p:nvSpPr>
        <p:spPr>
          <a:xfrm>
            <a:off x="457200" y="762000"/>
            <a:ext cx="7859216" cy="5475312"/>
          </a:xfrm>
        </p:spPr>
        <p:txBody>
          <a:bodyPr>
            <a:normAutofit/>
          </a:bodyPr>
          <a:lstStyle/>
          <a:p>
            <a:pPr marL="273050" lvl="0" indent="127000" algn="just">
              <a:lnSpc>
                <a:spcPct val="120000"/>
              </a:lnSpc>
              <a:spcBef>
                <a:spcPts val="0"/>
              </a:spcBef>
              <a:buClrTx/>
              <a:buNone/>
              <a:tabLst>
                <a:tab pos="971550" algn="l"/>
              </a:tabLst>
            </a:pPr>
            <a:r>
              <a:rPr lang="en-US" sz="1800" b="1" u="sng" dirty="0">
                <a:latin typeface="Tw Cen MT" pitchFamily="34" charset="0"/>
              </a:rPr>
              <a:t>Points to be checked </a:t>
            </a:r>
            <a:r>
              <a:rPr lang="en-US" sz="1800" b="1" u="sng" dirty="0">
                <a:solidFill>
                  <a:prstClr val="black"/>
                </a:solidFill>
                <a:latin typeface="Tw Cen MT" pitchFamily="34" charset="0"/>
              </a:rPr>
              <a:t>: </a:t>
            </a:r>
          </a:p>
          <a:p>
            <a:pPr marL="717550" lvl="1" indent="-273050" algn="just">
              <a:lnSpc>
                <a:spcPct val="120000"/>
              </a:lnSpc>
              <a:spcBef>
                <a:spcPts val="0"/>
              </a:spcBef>
              <a:buClrTx/>
              <a:buFont typeface="Wingdings" pitchFamily="2" charset="2"/>
              <a:buChar char="Ø"/>
            </a:pPr>
            <a:r>
              <a:rPr lang="en-US" sz="2000" dirty="0">
                <a:latin typeface="Tw Cen MT" pitchFamily="34" charset="0"/>
              </a:rPr>
              <a:t>In case of PPE and Capital WIP, compliance of</a:t>
            </a:r>
            <a:r>
              <a:rPr lang="en-US" sz="2000" b="1" dirty="0">
                <a:latin typeface="Tw Cen MT" pitchFamily="34" charset="0"/>
              </a:rPr>
              <a:t> AS -10;</a:t>
            </a:r>
          </a:p>
          <a:p>
            <a:pPr marL="717550" lvl="1" indent="-273050" algn="just">
              <a:lnSpc>
                <a:spcPct val="120000"/>
              </a:lnSpc>
              <a:spcBef>
                <a:spcPts val="0"/>
              </a:spcBef>
              <a:buClrTx/>
              <a:buFont typeface="Wingdings" pitchFamily="2" charset="2"/>
              <a:buChar char="Ø"/>
            </a:pPr>
            <a:endParaRPr lang="en-US" sz="2000" b="1" dirty="0">
              <a:latin typeface="Tw Cen MT" pitchFamily="34" charset="0"/>
            </a:endParaRPr>
          </a:p>
          <a:p>
            <a:pPr marL="717550" lvl="1" indent="-273050" algn="just">
              <a:lnSpc>
                <a:spcPct val="120000"/>
              </a:lnSpc>
              <a:spcBef>
                <a:spcPts val="0"/>
              </a:spcBef>
              <a:buClrTx/>
              <a:buFont typeface="Wingdings" pitchFamily="2" charset="2"/>
              <a:buChar char="Ø"/>
            </a:pPr>
            <a:r>
              <a:rPr lang="en-US" sz="2000" dirty="0">
                <a:latin typeface="Tw Cen MT" pitchFamily="34" charset="0"/>
              </a:rPr>
              <a:t>In case of Intangible assets, compliance of </a:t>
            </a:r>
            <a:r>
              <a:rPr lang="en-US" sz="2000" b="1" dirty="0">
                <a:latin typeface="Tw Cen MT" pitchFamily="34" charset="0"/>
              </a:rPr>
              <a:t>AS -26</a:t>
            </a:r>
            <a:r>
              <a:rPr lang="en-US" sz="2000" dirty="0">
                <a:latin typeface="Tw Cen MT" pitchFamily="34" charset="0"/>
              </a:rPr>
              <a:t>;</a:t>
            </a:r>
          </a:p>
          <a:p>
            <a:pPr marL="717550" lvl="1" indent="-273050" algn="just">
              <a:lnSpc>
                <a:spcPct val="120000"/>
              </a:lnSpc>
              <a:spcBef>
                <a:spcPts val="0"/>
              </a:spcBef>
              <a:buClrTx/>
              <a:buFont typeface="Wingdings" pitchFamily="2" charset="2"/>
              <a:buChar char="Ø"/>
            </a:pPr>
            <a:endParaRPr lang="en-US" sz="2000" dirty="0">
              <a:latin typeface="Tw Cen MT" pitchFamily="34" charset="0"/>
            </a:endParaRPr>
          </a:p>
          <a:p>
            <a:pPr marL="717550" lvl="1" indent="-273050" algn="just">
              <a:lnSpc>
                <a:spcPct val="120000"/>
              </a:lnSpc>
              <a:spcBef>
                <a:spcPts val="0"/>
              </a:spcBef>
              <a:buClrTx/>
              <a:buFont typeface="Wingdings" pitchFamily="2" charset="2"/>
              <a:buChar char="Ø"/>
            </a:pPr>
            <a:r>
              <a:rPr lang="en-US" sz="2000" dirty="0">
                <a:latin typeface="Tw Cen MT" pitchFamily="34" charset="0"/>
              </a:rPr>
              <a:t>Useful life and residual value to be taken as per </a:t>
            </a:r>
            <a:r>
              <a:rPr lang="en-US" sz="2000" b="1" dirty="0">
                <a:latin typeface="Tw Cen MT" pitchFamily="34" charset="0"/>
              </a:rPr>
              <a:t>Schedule-II;</a:t>
            </a:r>
          </a:p>
          <a:p>
            <a:pPr marL="717550" lvl="1" indent="-273050" algn="just">
              <a:lnSpc>
                <a:spcPct val="120000"/>
              </a:lnSpc>
              <a:spcBef>
                <a:spcPts val="0"/>
              </a:spcBef>
              <a:buClrTx/>
              <a:buFont typeface="Wingdings" pitchFamily="2" charset="2"/>
              <a:buChar char="Ø"/>
            </a:pPr>
            <a:endParaRPr lang="en-US" sz="2000" b="1" dirty="0">
              <a:latin typeface="Tw Cen MT" pitchFamily="34" charset="0"/>
            </a:endParaRPr>
          </a:p>
          <a:p>
            <a:pPr marL="717550" lvl="1" indent="-273050" algn="just">
              <a:lnSpc>
                <a:spcPct val="120000"/>
              </a:lnSpc>
              <a:spcBef>
                <a:spcPts val="0"/>
              </a:spcBef>
              <a:buClrTx/>
              <a:buFont typeface="Wingdings" pitchFamily="2" charset="2"/>
              <a:buChar char="Ø"/>
            </a:pPr>
            <a:r>
              <a:rPr lang="en-US" sz="2000" dirty="0">
                <a:latin typeface="Tw Cen MT" pitchFamily="34" charset="0"/>
              </a:rPr>
              <a:t>In case where a company adopts a different useful life and residual life, the FS shall disclose such difference and provide justification (duly supported by technical advice);</a:t>
            </a:r>
          </a:p>
          <a:p>
            <a:pPr marL="717550" lvl="1" indent="-273050" algn="just">
              <a:lnSpc>
                <a:spcPct val="120000"/>
              </a:lnSpc>
              <a:spcBef>
                <a:spcPts val="0"/>
              </a:spcBef>
              <a:buClrTx/>
              <a:buFont typeface="Wingdings" pitchFamily="2" charset="2"/>
              <a:buChar char="Ø"/>
            </a:pPr>
            <a:endParaRPr lang="en-US" sz="2000" dirty="0">
              <a:latin typeface="Tw Cen MT" pitchFamily="34" charset="0"/>
            </a:endParaRPr>
          </a:p>
          <a:p>
            <a:pPr marL="717550" lvl="1" indent="-273050" algn="just">
              <a:lnSpc>
                <a:spcPct val="120000"/>
              </a:lnSpc>
              <a:spcBef>
                <a:spcPts val="0"/>
              </a:spcBef>
              <a:buClrTx/>
              <a:buFont typeface="Wingdings" pitchFamily="2" charset="2"/>
              <a:buChar char="Ø"/>
            </a:pPr>
            <a:r>
              <a:rPr lang="en-US" sz="2000" dirty="0">
                <a:latin typeface="Tw Cen MT" pitchFamily="34" charset="0"/>
              </a:rPr>
              <a:t>Method of depreciation used;</a:t>
            </a:r>
          </a:p>
          <a:p>
            <a:pPr marL="717550" lvl="1" indent="-273050" algn="just">
              <a:lnSpc>
                <a:spcPct val="120000"/>
              </a:lnSpc>
              <a:spcBef>
                <a:spcPts val="0"/>
              </a:spcBef>
              <a:buClrTx/>
              <a:buFont typeface="Wingdings" pitchFamily="2" charset="2"/>
              <a:buChar char="Ø"/>
            </a:pPr>
            <a:endParaRPr lang="en-US" sz="2000" dirty="0">
              <a:latin typeface="Tw Cen MT" pitchFamily="34" charset="0"/>
            </a:endParaRPr>
          </a:p>
          <a:p>
            <a:pPr marL="717550" lvl="1" indent="-273050" algn="just">
              <a:lnSpc>
                <a:spcPct val="120000"/>
              </a:lnSpc>
              <a:spcBef>
                <a:spcPts val="0"/>
              </a:spcBef>
              <a:buClrTx/>
              <a:buFont typeface="Wingdings" pitchFamily="2" charset="2"/>
              <a:buChar char="Ø"/>
            </a:pPr>
            <a:r>
              <a:rPr lang="en-US" sz="2000" dirty="0">
                <a:latin typeface="Tw Cen MT" pitchFamily="34" charset="0"/>
              </a:rPr>
              <a:t>Disclosure of accounting policies.</a:t>
            </a:r>
          </a:p>
          <a:p>
            <a:pPr marL="457200" lvl="0" indent="-457200" algn="just">
              <a:lnSpc>
                <a:spcPct val="150000"/>
              </a:lnSpc>
              <a:spcBef>
                <a:spcPts val="0"/>
              </a:spcBef>
              <a:buClrTx/>
              <a:buNone/>
            </a:pPr>
            <a:endParaRPr lang="en-US" sz="2000" b="1" dirty="0">
              <a:latin typeface="Tw Cen MT" pitchFamily="34" charset="0"/>
            </a:endParaRPr>
          </a:p>
          <a:p>
            <a:endParaRPr lang="en-US" dirty="0">
              <a:latin typeface="Tw Cen MT" pitchFamily="34" charset="0"/>
            </a:endParaRPr>
          </a:p>
        </p:txBody>
      </p:sp>
      <p:sp>
        <p:nvSpPr>
          <p:cNvPr id="9" name="Footer Placeholder 22"/>
          <p:cNvSpPr txBox="1">
            <a:spLocks/>
          </p:cNvSpPr>
          <p:nvPr/>
        </p:nvSpPr>
        <p:spPr>
          <a:xfrm>
            <a:off x="0" y="6572272"/>
            <a:ext cx="4499992" cy="285728"/>
          </a:xfrm>
          <a:prstGeom prst="rect">
            <a:avLst/>
          </a:prstGeom>
        </p:spPr>
        <p:txBody>
          <a:bodyPr vert="horz" lIns="91440" tIns="45720" rIns="91440" bIns="45720" rtlCol="0" anchor="ctr"/>
          <a:lstStyle/>
          <a:p>
            <a:r>
              <a:rPr lang="en-US" sz="1000" b="1" dirty="0">
                <a:solidFill>
                  <a:srgbClr val="002060"/>
                </a:solidFill>
                <a:latin typeface="Tw Cen MT" pitchFamily="34" charset="0"/>
              </a:rPr>
              <a:t>Prepared and presented by - Vikram Saraf,  FCA, FCS, LLB</a:t>
            </a:r>
          </a:p>
        </p:txBody>
      </p:sp>
    </p:spTree>
    <p:extLst>
      <p:ext uri="{BB962C8B-B14F-4D97-AF65-F5344CB8AC3E}">
        <p14:creationId xmlns:p14="http://schemas.microsoft.com/office/powerpoint/2010/main" val="18242205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3"/>
          <p:cNvSpPr/>
          <p:nvPr/>
        </p:nvSpPr>
        <p:spPr>
          <a:xfrm>
            <a:off x="0" y="6572272"/>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blipFill dpi="0" rotWithShape="1">
            <a:blip r:embed="rId2">
              <a:alphaModFix amt="92000"/>
            </a:blip>
            <a:srcRect/>
            <a:tile tx="0" ty="0" sx="100000" sy="100000" flip="none" algn="tl"/>
          </a:blipFill>
        </p:spPr>
        <p:txBody>
          <a:bodyPr wrap="square" lIns="0" tIns="0" rIns="0" bIns="0" rtlCol="0"/>
          <a:lstStyle/>
          <a:p>
            <a:endParaRPr dirty="0"/>
          </a:p>
        </p:txBody>
      </p:sp>
      <p:sp>
        <p:nvSpPr>
          <p:cNvPr id="5" name="Title 1"/>
          <p:cNvSpPr>
            <a:spLocks noGrp="1"/>
          </p:cNvSpPr>
          <p:nvPr>
            <p:ph type="title"/>
          </p:nvPr>
        </p:nvSpPr>
        <p:spPr>
          <a:xfrm>
            <a:off x="76200" y="152400"/>
            <a:ext cx="3505200" cy="457200"/>
          </a:xfrm>
        </p:spPr>
        <p:txBody>
          <a:bodyPr>
            <a:noAutofit/>
          </a:bodyPr>
          <a:lstStyle/>
          <a:p>
            <a:pPr algn="l"/>
            <a:r>
              <a:rPr lang="en-US" sz="1500" b="1" dirty="0">
                <a:solidFill>
                  <a:srgbClr val="002060"/>
                </a:solidFill>
                <a:latin typeface="Tw Cen MT"/>
              </a:rPr>
              <a:t>     </a:t>
            </a:r>
            <a:r>
              <a:rPr lang="en-US" sz="1500" b="1" cap="none" dirty="0">
                <a:solidFill>
                  <a:srgbClr val="002060"/>
                </a:solidFill>
                <a:latin typeface="Tw Cen MT"/>
              </a:rPr>
              <a:t>BS Points to be considered..</a:t>
            </a:r>
            <a:endParaRPr lang="en-US" sz="1500" b="1" dirty="0">
              <a:solidFill>
                <a:srgbClr val="002060"/>
              </a:solidFill>
              <a:latin typeface="Tw Cen MT" pitchFamily="34" charset="0"/>
            </a:endParaRPr>
          </a:p>
        </p:txBody>
      </p:sp>
      <p:sp>
        <p:nvSpPr>
          <p:cNvPr id="3" name="Content Placeholder 2"/>
          <p:cNvSpPr>
            <a:spLocks noGrp="1"/>
          </p:cNvSpPr>
          <p:nvPr>
            <p:ph idx="1"/>
          </p:nvPr>
        </p:nvSpPr>
        <p:spPr>
          <a:xfrm>
            <a:off x="539552" y="609600"/>
            <a:ext cx="7776864" cy="5867400"/>
          </a:xfrm>
        </p:spPr>
        <p:txBody>
          <a:bodyPr>
            <a:noAutofit/>
          </a:bodyPr>
          <a:lstStyle/>
          <a:p>
            <a:pPr marL="803275" lvl="0" indent="-538163" algn="just">
              <a:lnSpc>
                <a:spcPct val="120000"/>
              </a:lnSpc>
              <a:spcBef>
                <a:spcPts val="0"/>
              </a:spcBef>
              <a:buClrTx/>
              <a:buNone/>
              <a:tabLst>
                <a:tab pos="623888" algn="l"/>
                <a:tab pos="1371600" algn="l"/>
              </a:tabLst>
            </a:pPr>
            <a:r>
              <a:rPr lang="en-US" sz="1800" b="1" dirty="0">
                <a:latin typeface="Tw Cen MT" pitchFamily="34" charset="0"/>
              </a:rPr>
              <a:t>1 (b). </a:t>
            </a:r>
            <a:r>
              <a:rPr lang="en-US" sz="2000" b="1" u="sng" dirty="0">
                <a:latin typeface="Tw Cen MT" pitchFamily="34" charset="0"/>
              </a:rPr>
              <a:t>Non-current investments: </a:t>
            </a:r>
          </a:p>
          <a:p>
            <a:pPr marL="982663" lvl="1" indent="-265113" algn="just">
              <a:spcBef>
                <a:spcPts val="0"/>
              </a:spcBef>
              <a:buFont typeface="Wingdings" pitchFamily="2" charset="2"/>
              <a:buChar char="Ø"/>
              <a:tabLst>
                <a:tab pos="1076325" algn="l"/>
                <a:tab pos="1143000" algn="l"/>
              </a:tabLst>
            </a:pPr>
            <a:r>
              <a:rPr lang="en-US" sz="1800" dirty="0">
                <a:latin typeface="Tw Cen MT" pitchFamily="34" charset="0"/>
              </a:rPr>
              <a:t>Compliance of </a:t>
            </a:r>
            <a:r>
              <a:rPr lang="en-US" sz="1800" b="1" dirty="0">
                <a:latin typeface="Tw Cen MT" pitchFamily="34" charset="0"/>
              </a:rPr>
              <a:t>AS -13;</a:t>
            </a:r>
            <a:endParaRPr lang="en-US" sz="1800" dirty="0">
              <a:latin typeface="Tw Cen MT" pitchFamily="34" charset="0"/>
            </a:endParaRPr>
          </a:p>
          <a:p>
            <a:pPr marL="982663" lvl="1" indent="-265113" algn="just">
              <a:spcBef>
                <a:spcPts val="0"/>
              </a:spcBef>
              <a:buFont typeface="Wingdings" pitchFamily="2" charset="2"/>
              <a:buChar char="Ø"/>
              <a:tabLst>
                <a:tab pos="1076325" algn="l"/>
                <a:tab pos="1143000" algn="l"/>
              </a:tabLst>
            </a:pPr>
            <a:r>
              <a:rPr lang="en-US" sz="1800" dirty="0">
                <a:latin typeface="Tw Cen MT" pitchFamily="34" charset="0"/>
              </a:rPr>
              <a:t>Classification as trade investment and other investments;</a:t>
            </a:r>
          </a:p>
          <a:p>
            <a:pPr marL="982663" lvl="1" indent="-265113" algn="just">
              <a:spcBef>
                <a:spcPts val="0"/>
              </a:spcBef>
              <a:buFont typeface="Wingdings" pitchFamily="2" charset="2"/>
              <a:buChar char="Ø"/>
              <a:tabLst>
                <a:tab pos="1076325" algn="l"/>
                <a:tab pos="1143000" algn="l"/>
              </a:tabLst>
            </a:pPr>
            <a:r>
              <a:rPr lang="en-US" sz="1800" dirty="0">
                <a:latin typeface="Tw Cen MT" pitchFamily="34" charset="0"/>
              </a:rPr>
              <a:t>Classification of other investments:</a:t>
            </a:r>
          </a:p>
          <a:p>
            <a:pPr marL="1076325" lvl="1" indent="-93663" algn="just">
              <a:spcBef>
                <a:spcPts val="0"/>
              </a:spcBef>
              <a:buFont typeface="Arial" pitchFamily="34" charset="0"/>
              <a:buChar char="•"/>
              <a:tabLst>
                <a:tab pos="1143000" algn="l"/>
                <a:tab pos="1371600" algn="l"/>
              </a:tabLst>
            </a:pPr>
            <a:r>
              <a:rPr lang="en-US" sz="1800" b="1" dirty="0">
                <a:latin typeface="Tw Cen MT" pitchFamily="34" charset="0"/>
              </a:rPr>
              <a:t>Investment in properties;</a:t>
            </a:r>
          </a:p>
          <a:p>
            <a:pPr marL="1076325" lvl="1" indent="-93663" algn="just">
              <a:spcBef>
                <a:spcPts val="0"/>
              </a:spcBef>
              <a:buFont typeface="Arial" pitchFamily="34" charset="0"/>
              <a:buChar char="•"/>
              <a:tabLst>
                <a:tab pos="1143000" algn="l"/>
                <a:tab pos="1371600" algn="l"/>
              </a:tabLst>
            </a:pPr>
            <a:r>
              <a:rPr lang="en-US" sz="1800" b="1" dirty="0">
                <a:latin typeface="Tw Cen MT" pitchFamily="34" charset="0"/>
              </a:rPr>
              <a:t>Investment in the capital of partnership firm</a:t>
            </a:r>
            <a:r>
              <a:rPr lang="en-US" sz="1800" dirty="0">
                <a:latin typeface="Tw Cen MT" pitchFamily="34" charset="0"/>
              </a:rPr>
              <a:t>;</a:t>
            </a:r>
          </a:p>
          <a:p>
            <a:pPr marL="982663" lvl="1" indent="-265113" algn="just">
              <a:spcBef>
                <a:spcPts val="0"/>
              </a:spcBef>
              <a:buNone/>
              <a:tabLst>
                <a:tab pos="1143000" algn="l"/>
                <a:tab pos="1371600" algn="l"/>
              </a:tabLst>
            </a:pPr>
            <a:r>
              <a:rPr lang="en-US" sz="1800" dirty="0">
                <a:latin typeface="Tw Cen MT" pitchFamily="34" charset="0"/>
              </a:rPr>
              <a:t>		Following details to be given in notes to account:</a:t>
            </a:r>
          </a:p>
          <a:p>
            <a:pPr marL="1162050" lvl="2" indent="-444500" algn="just">
              <a:spcBef>
                <a:spcPts val="0"/>
              </a:spcBef>
              <a:buNone/>
              <a:tabLst>
                <a:tab pos="1143000" algn="l"/>
                <a:tab pos="1435100" algn="l"/>
              </a:tabLst>
            </a:pPr>
            <a:r>
              <a:rPr lang="en-US" sz="1800" dirty="0">
                <a:latin typeface="Tw Cen MT" pitchFamily="34" charset="0"/>
              </a:rPr>
              <a:t>	Name of the firm, name of all the partners, total capital and the share in profits of each partner.</a:t>
            </a:r>
          </a:p>
          <a:p>
            <a:pPr marL="1076325" lvl="1" indent="-93663" algn="just">
              <a:spcBef>
                <a:spcPts val="0"/>
              </a:spcBef>
              <a:buFont typeface="Arial" pitchFamily="34" charset="0"/>
              <a:buChar char="•"/>
              <a:tabLst>
                <a:tab pos="1143000" algn="l"/>
                <a:tab pos="1341438" algn="l"/>
              </a:tabLst>
            </a:pPr>
            <a:r>
              <a:rPr lang="en-US" sz="1800" b="1" dirty="0">
                <a:latin typeface="Tw Cen MT" pitchFamily="34" charset="0"/>
              </a:rPr>
              <a:t>Investment in LLP;</a:t>
            </a:r>
          </a:p>
          <a:p>
            <a:pPr marL="1076325" lvl="3" indent="-93663" algn="just">
              <a:spcBef>
                <a:spcPts val="0"/>
              </a:spcBef>
              <a:buFont typeface="Arial" pitchFamily="34" charset="0"/>
              <a:buChar char="•"/>
              <a:tabLst>
                <a:tab pos="1143000" algn="l"/>
              </a:tabLst>
            </a:pPr>
            <a:r>
              <a:rPr lang="en-US" sz="1800" b="1" dirty="0">
                <a:latin typeface="Tw Cen MT" pitchFamily="34" charset="0"/>
              </a:rPr>
              <a:t>Investment in shares, mutual funds and other securities:</a:t>
            </a:r>
          </a:p>
          <a:p>
            <a:pPr marL="1076325" lvl="2" indent="-93663" algn="just">
              <a:spcBef>
                <a:spcPts val="0"/>
              </a:spcBef>
              <a:buNone/>
              <a:tabLst>
                <a:tab pos="1143000" algn="l"/>
              </a:tabLst>
            </a:pPr>
            <a:r>
              <a:rPr lang="en-US" sz="1800" dirty="0">
                <a:latin typeface="Tw Cen MT" pitchFamily="34" charset="0"/>
              </a:rPr>
              <a:t>		(a) Name of each bodies corporate;</a:t>
            </a:r>
          </a:p>
          <a:p>
            <a:pPr marL="1076325" lvl="2" indent="-93663" algn="just">
              <a:spcBef>
                <a:spcPts val="0"/>
              </a:spcBef>
              <a:buNone/>
              <a:tabLst>
                <a:tab pos="1143000" algn="l"/>
              </a:tabLst>
            </a:pPr>
            <a:r>
              <a:rPr lang="en-US" sz="1800" dirty="0">
                <a:latin typeface="Tw Cen MT" pitchFamily="34" charset="0"/>
              </a:rPr>
              <a:t>		(b) Classification as investment in subsidiaries, associates, JV, if any;</a:t>
            </a:r>
          </a:p>
          <a:p>
            <a:pPr marL="1076325" lvl="1" indent="-93663" algn="just">
              <a:spcBef>
                <a:spcPts val="0"/>
              </a:spcBef>
              <a:buNone/>
              <a:tabLst>
                <a:tab pos="982663" algn="l"/>
                <a:tab pos="1143000" algn="l"/>
              </a:tabLst>
            </a:pPr>
            <a:r>
              <a:rPr lang="en-US" sz="1800" dirty="0">
                <a:latin typeface="Tw Cen MT" pitchFamily="34" charset="0"/>
              </a:rPr>
              <a:t>			(c) Bifurcation as quoted and unquoted;</a:t>
            </a:r>
          </a:p>
          <a:p>
            <a:pPr marL="1076325" lvl="1" indent="-93663" algn="just">
              <a:spcBef>
                <a:spcPts val="0"/>
              </a:spcBef>
              <a:buNone/>
              <a:tabLst>
                <a:tab pos="982663" algn="l"/>
                <a:tab pos="1143000" algn="l"/>
              </a:tabLst>
            </a:pPr>
            <a:r>
              <a:rPr lang="en-US" sz="1800" dirty="0">
                <a:latin typeface="Tw Cen MT" pitchFamily="34" charset="0"/>
              </a:rPr>
              <a:t>			(d) No. of shares/units;</a:t>
            </a:r>
          </a:p>
          <a:p>
            <a:pPr marL="1076325" lvl="1" indent="-93663" algn="just">
              <a:spcBef>
                <a:spcPts val="0"/>
              </a:spcBef>
              <a:buNone/>
              <a:tabLst>
                <a:tab pos="982663" algn="l"/>
                <a:tab pos="1143000" algn="l"/>
              </a:tabLst>
            </a:pPr>
            <a:r>
              <a:rPr lang="en-US" sz="1800" dirty="0">
                <a:latin typeface="Tw Cen MT" pitchFamily="34" charset="0"/>
              </a:rPr>
              <a:t>			(e) Market value, if available;</a:t>
            </a:r>
          </a:p>
          <a:p>
            <a:pPr marL="1076325" lvl="1" indent="-93663" algn="just">
              <a:spcBef>
                <a:spcPts val="0"/>
              </a:spcBef>
              <a:buNone/>
              <a:tabLst>
                <a:tab pos="982663" algn="l"/>
                <a:tab pos="1143000" algn="l"/>
              </a:tabLst>
            </a:pPr>
            <a:r>
              <a:rPr lang="en-US" sz="1800" dirty="0">
                <a:latin typeface="Tw Cen MT" pitchFamily="34" charset="0"/>
              </a:rPr>
              <a:t>			(f) Method of valuation.</a:t>
            </a:r>
            <a:r>
              <a:rPr lang="en-US" sz="1800" b="1" dirty="0">
                <a:latin typeface="Tw Cen MT" pitchFamily="34" charset="0"/>
              </a:rPr>
              <a:t> </a:t>
            </a:r>
          </a:p>
          <a:p>
            <a:pPr marL="1076325" lvl="1" indent="-93663" algn="just">
              <a:spcBef>
                <a:spcPts val="0"/>
              </a:spcBef>
              <a:buNone/>
              <a:tabLst>
                <a:tab pos="982663" algn="l"/>
                <a:tab pos="1143000" algn="l"/>
              </a:tabLst>
            </a:pPr>
            <a:endParaRPr lang="en-US" sz="1800" dirty="0">
              <a:latin typeface="Tw Cen MT" pitchFamily="34" charset="0"/>
            </a:endParaRPr>
          </a:p>
          <a:p>
            <a:pPr marL="1076325" lvl="1" indent="-93663" algn="just">
              <a:spcBef>
                <a:spcPts val="0"/>
              </a:spcBef>
              <a:buFont typeface="Arial" pitchFamily="34" charset="0"/>
              <a:buChar char="•"/>
              <a:tabLst>
                <a:tab pos="982663" algn="l"/>
                <a:tab pos="1143000" algn="l"/>
              </a:tabLst>
            </a:pPr>
            <a:r>
              <a:rPr lang="en-US" sz="1800" b="1" dirty="0">
                <a:latin typeface="Tw Cen MT" pitchFamily="34" charset="0"/>
              </a:rPr>
              <a:t>Other non current investment, if any (specify nature).</a:t>
            </a:r>
          </a:p>
          <a:p>
            <a:pPr marL="1430338" lvl="1" indent="-447675" algn="just">
              <a:lnSpc>
                <a:spcPct val="120000"/>
              </a:lnSpc>
              <a:spcBef>
                <a:spcPts val="0"/>
              </a:spcBef>
              <a:buClrTx/>
              <a:buNone/>
              <a:tabLst>
                <a:tab pos="1143000" algn="l"/>
                <a:tab pos="1341438" algn="l"/>
              </a:tabLst>
            </a:pPr>
            <a:endParaRPr lang="en-US" sz="1600" b="1" dirty="0">
              <a:latin typeface="Tw Cen MT" pitchFamily="34" charset="0"/>
            </a:endParaRPr>
          </a:p>
          <a:p>
            <a:pPr marL="1706563" lvl="1" indent="-274638" algn="just">
              <a:lnSpc>
                <a:spcPct val="120000"/>
              </a:lnSpc>
              <a:spcBef>
                <a:spcPts val="0"/>
              </a:spcBef>
              <a:buClrTx/>
              <a:buNone/>
              <a:tabLst>
                <a:tab pos="1143000" algn="l"/>
                <a:tab pos="1371600" algn="l"/>
              </a:tabLst>
            </a:pPr>
            <a:endParaRPr lang="en-US" sz="1600" b="1" dirty="0">
              <a:latin typeface="Tw Cen MT" pitchFamily="34" charset="0"/>
            </a:endParaRPr>
          </a:p>
          <a:p>
            <a:pPr marL="1706563" lvl="1" indent="-274638" algn="just">
              <a:lnSpc>
                <a:spcPct val="120000"/>
              </a:lnSpc>
              <a:spcBef>
                <a:spcPts val="0"/>
              </a:spcBef>
              <a:buClrTx/>
              <a:buNone/>
              <a:tabLst>
                <a:tab pos="1143000" algn="l"/>
                <a:tab pos="1371600" algn="l"/>
              </a:tabLst>
            </a:pPr>
            <a:endParaRPr lang="en-US" sz="1600" dirty="0">
              <a:solidFill>
                <a:srgbClr val="FF0000"/>
              </a:solidFill>
              <a:latin typeface="Tw Cen MT" pitchFamily="34" charset="0"/>
            </a:endParaRPr>
          </a:p>
        </p:txBody>
      </p:sp>
      <p:sp>
        <p:nvSpPr>
          <p:cNvPr id="6" name="Footer Placeholder 22"/>
          <p:cNvSpPr txBox="1">
            <a:spLocks/>
          </p:cNvSpPr>
          <p:nvPr/>
        </p:nvSpPr>
        <p:spPr>
          <a:xfrm>
            <a:off x="0" y="6572272"/>
            <a:ext cx="4139952" cy="285728"/>
          </a:xfrm>
          <a:prstGeom prst="rect">
            <a:avLst/>
          </a:prstGeom>
        </p:spPr>
        <p:txBody>
          <a:bodyPr vert="horz" lIns="91440" tIns="45720" rIns="91440" bIns="45720" rtlCol="0" anchor="ctr"/>
          <a:lstStyle/>
          <a:p>
            <a:r>
              <a:rPr lang="en-US" sz="1000" b="1" dirty="0">
                <a:solidFill>
                  <a:srgbClr val="002060"/>
                </a:solidFill>
                <a:latin typeface="Tw Cen MT" pitchFamily="34" charset="0"/>
              </a:rPr>
              <a:t>Prepared and presented by - Vikram Saraf,  FCA, FCS, LLB</a:t>
            </a:r>
          </a:p>
        </p:txBody>
      </p:sp>
    </p:spTree>
    <p:extLst>
      <p:ext uri="{BB962C8B-B14F-4D97-AF65-F5344CB8AC3E}">
        <p14:creationId xmlns:p14="http://schemas.microsoft.com/office/powerpoint/2010/main" val="36266254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3"/>
          <p:cNvSpPr/>
          <p:nvPr/>
        </p:nvSpPr>
        <p:spPr>
          <a:xfrm>
            <a:off x="0" y="6572272"/>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blipFill dpi="0" rotWithShape="1">
            <a:blip r:embed="rId2">
              <a:alphaModFix amt="92000"/>
            </a:blip>
            <a:srcRect/>
            <a:tile tx="0" ty="0" sx="100000" sy="100000" flip="none" algn="tl"/>
          </a:blipFill>
        </p:spPr>
        <p:txBody>
          <a:bodyPr wrap="square" lIns="0" tIns="0" rIns="0" bIns="0" rtlCol="0"/>
          <a:lstStyle/>
          <a:p>
            <a:endParaRPr dirty="0"/>
          </a:p>
        </p:txBody>
      </p:sp>
      <p:sp>
        <p:nvSpPr>
          <p:cNvPr id="5" name="Title 1"/>
          <p:cNvSpPr>
            <a:spLocks noGrp="1"/>
          </p:cNvSpPr>
          <p:nvPr>
            <p:ph type="title"/>
          </p:nvPr>
        </p:nvSpPr>
        <p:spPr>
          <a:xfrm>
            <a:off x="304800" y="152400"/>
            <a:ext cx="8229600" cy="609600"/>
          </a:xfrm>
        </p:spPr>
        <p:txBody>
          <a:bodyPr>
            <a:noAutofit/>
          </a:bodyPr>
          <a:lstStyle/>
          <a:p>
            <a:pPr algn="l"/>
            <a:r>
              <a:rPr lang="en-US" sz="1500" b="1" cap="none" dirty="0">
                <a:solidFill>
                  <a:srgbClr val="002060"/>
                </a:solidFill>
                <a:latin typeface="Tw Cen MT"/>
              </a:rPr>
              <a:t>BS Points to be considered..</a:t>
            </a:r>
            <a:endParaRPr lang="en-US" sz="1500" b="1" dirty="0">
              <a:solidFill>
                <a:srgbClr val="002060"/>
              </a:solidFill>
              <a:latin typeface="Tw Cen MT" pitchFamily="34" charset="0"/>
            </a:endParaRPr>
          </a:p>
        </p:txBody>
      </p:sp>
      <p:sp>
        <p:nvSpPr>
          <p:cNvPr id="3" name="Content Placeholder 2"/>
          <p:cNvSpPr>
            <a:spLocks noGrp="1"/>
          </p:cNvSpPr>
          <p:nvPr>
            <p:ph idx="1"/>
          </p:nvPr>
        </p:nvSpPr>
        <p:spPr>
          <a:xfrm>
            <a:off x="467544" y="838200"/>
            <a:ext cx="8066856" cy="5562600"/>
          </a:xfrm>
        </p:spPr>
        <p:txBody>
          <a:bodyPr>
            <a:normAutofit/>
          </a:bodyPr>
          <a:lstStyle/>
          <a:p>
            <a:pPr marL="623887" lvl="5" indent="0">
              <a:lnSpc>
                <a:spcPct val="110000"/>
              </a:lnSpc>
              <a:spcBef>
                <a:spcPts val="0"/>
              </a:spcBef>
              <a:buClrTx/>
              <a:buNone/>
              <a:tabLst>
                <a:tab pos="287338" algn="l"/>
              </a:tabLst>
            </a:pPr>
            <a:r>
              <a:rPr lang="en-US" b="1" dirty="0">
                <a:latin typeface="Tw Cen MT" pitchFamily="34" charset="0"/>
              </a:rPr>
              <a:t>1(c). Deferred tax assets (Net) </a:t>
            </a:r>
            <a:r>
              <a:rPr lang="en-US" dirty="0">
                <a:latin typeface="Tw Cen MT" pitchFamily="34" charset="0"/>
              </a:rPr>
              <a:t>- As per AS-22.</a:t>
            </a:r>
          </a:p>
          <a:p>
            <a:pPr marL="623887" lvl="5" indent="0">
              <a:lnSpc>
                <a:spcPct val="110000"/>
              </a:lnSpc>
              <a:spcBef>
                <a:spcPts val="0"/>
              </a:spcBef>
              <a:buClrTx/>
              <a:buNone/>
              <a:tabLst>
                <a:tab pos="287338" algn="l"/>
              </a:tabLst>
            </a:pPr>
            <a:endParaRPr lang="en-US" dirty="0">
              <a:latin typeface="Tw Cen MT" pitchFamily="34" charset="0"/>
            </a:endParaRPr>
          </a:p>
          <a:p>
            <a:pPr marL="625475" lvl="1" indent="0">
              <a:lnSpc>
                <a:spcPct val="110000"/>
              </a:lnSpc>
              <a:spcBef>
                <a:spcPts val="0"/>
              </a:spcBef>
              <a:buClrTx/>
              <a:buNone/>
              <a:tabLst>
                <a:tab pos="287338" algn="l"/>
              </a:tabLst>
            </a:pPr>
            <a:r>
              <a:rPr lang="en-US" sz="2000" b="1" u="sng" dirty="0">
                <a:latin typeface="Tw Cen MT" pitchFamily="34" charset="0"/>
              </a:rPr>
              <a:t>1(d). Long-term loans and advances</a:t>
            </a:r>
            <a:r>
              <a:rPr lang="en-US" sz="2000" dirty="0">
                <a:latin typeface="Tw Cen MT" pitchFamily="34" charset="0"/>
              </a:rPr>
              <a:t>: </a:t>
            </a:r>
          </a:p>
          <a:p>
            <a:pPr marL="1206500" lvl="3" indent="-292100" algn="just">
              <a:lnSpc>
                <a:spcPct val="110000"/>
              </a:lnSpc>
              <a:spcBef>
                <a:spcPts val="0"/>
              </a:spcBef>
              <a:buClrTx/>
              <a:buFont typeface="Wingdings" pitchFamily="2" charset="2"/>
              <a:buChar char="Ø"/>
              <a:tabLst>
                <a:tab pos="287338" algn="l"/>
              </a:tabLst>
            </a:pPr>
            <a:r>
              <a:rPr lang="en-US" dirty="0">
                <a:latin typeface="Tw Cen MT" pitchFamily="34" charset="0"/>
              </a:rPr>
              <a:t>Advance for goods, services, capital goods, security deposits;</a:t>
            </a:r>
          </a:p>
          <a:p>
            <a:pPr marL="1206500" lvl="3" indent="-292100" algn="just">
              <a:lnSpc>
                <a:spcPct val="110000"/>
              </a:lnSpc>
              <a:spcBef>
                <a:spcPts val="0"/>
              </a:spcBef>
              <a:buClrTx/>
              <a:buFont typeface="Wingdings" pitchFamily="2" charset="2"/>
              <a:buChar char="Ø"/>
              <a:tabLst>
                <a:tab pos="287338" algn="l"/>
              </a:tabLst>
            </a:pPr>
            <a:r>
              <a:rPr lang="en-US" dirty="0">
                <a:latin typeface="Tw Cen MT" pitchFamily="34" charset="0"/>
              </a:rPr>
              <a:t>Loan and advance to related parties;</a:t>
            </a:r>
          </a:p>
          <a:p>
            <a:pPr marL="1206500" lvl="3" indent="-292100" algn="just">
              <a:lnSpc>
                <a:spcPct val="110000"/>
              </a:lnSpc>
              <a:spcBef>
                <a:spcPts val="0"/>
              </a:spcBef>
              <a:buClrTx/>
              <a:buFont typeface="Wingdings" pitchFamily="2" charset="2"/>
              <a:buChar char="Ø"/>
              <a:tabLst>
                <a:tab pos="287338" algn="l"/>
              </a:tabLst>
            </a:pPr>
            <a:r>
              <a:rPr lang="en-US" dirty="0">
                <a:latin typeface="Tw Cen MT" pitchFamily="34" charset="0"/>
              </a:rPr>
              <a:t>Other loans and advances, specify nature;</a:t>
            </a:r>
          </a:p>
          <a:p>
            <a:pPr marL="1206500" lvl="3" indent="-292100" algn="just">
              <a:lnSpc>
                <a:spcPct val="110000"/>
              </a:lnSpc>
              <a:spcBef>
                <a:spcPts val="0"/>
              </a:spcBef>
              <a:buClrTx/>
              <a:buNone/>
              <a:tabLst>
                <a:tab pos="287338" algn="l"/>
              </a:tabLst>
            </a:pPr>
            <a:r>
              <a:rPr lang="en-US" dirty="0">
                <a:latin typeface="Tw Cen MT" pitchFamily="34" charset="0"/>
              </a:rPr>
              <a:t>	The above shall be sub classified as secured, unsecured, good or doubtful. </a:t>
            </a:r>
          </a:p>
          <a:p>
            <a:pPr marL="1206500" lvl="3" indent="-292100" algn="just">
              <a:lnSpc>
                <a:spcPct val="110000"/>
              </a:lnSpc>
              <a:spcBef>
                <a:spcPts val="0"/>
              </a:spcBef>
              <a:buClrTx/>
              <a:buFont typeface="Wingdings" pitchFamily="2" charset="2"/>
              <a:buChar char="Ø"/>
              <a:tabLst>
                <a:tab pos="287338" algn="l"/>
              </a:tabLst>
            </a:pPr>
            <a:r>
              <a:rPr lang="en-US" dirty="0">
                <a:latin typeface="Tw Cen MT" pitchFamily="34" charset="0"/>
              </a:rPr>
              <a:t>Disclosure about the loans, advances and guarantees given as per </a:t>
            </a:r>
            <a:r>
              <a:rPr lang="en-US" b="1" dirty="0">
                <a:latin typeface="Tw Cen MT" pitchFamily="34" charset="0"/>
              </a:rPr>
              <a:t>Section 186(4).</a:t>
            </a:r>
          </a:p>
          <a:p>
            <a:pPr marL="1206500" lvl="3" indent="-292100">
              <a:lnSpc>
                <a:spcPct val="110000"/>
              </a:lnSpc>
              <a:spcBef>
                <a:spcPts val="0"/>
              </a:spcBef>
              <a:buClrTx/>
              <a:buNone/>
              <a:tabLst>
                <a:tab pos="287338" algn="l"/>
              </a:tabLst>
            </a:pPr>
            <a:endParaRPr lang="en-US" u="sng" dirty="0">
              <a:latin typeface="Tw Cen MT" pitchFamily="34" charset="0"/>
            </a:endParaRPr>
          </a:p>
          <a:p>
            <a:pPr marL="1206500" lvl="3" indent="-292100">
              <a:lnSpc>
                <a:spcPct val="110000"/>
              </a:lnSpc>
              <a:spcBef>
                <a:spcPts val="0"/>
              </a:spcBef>
              <a:buClrTx/>
              <a:buNone/>
              <a:tabLst>
                <a:tab pos="287338" algn="l"/>
              </a:tabLst>
            </a:pPr>
            <a:r>
              <a:rPr lang="en-US" u="sng" dirty="0">
                <a:latin typeface="Tw Cen MT" pitchFamily="34" charset="0"/>
              </a:rPr>
              <a:t>Points to be checked:</a:t>
            </a:r>
          </a:p>
          <a:p>
            <a:pPr marL="1485900" lvl="5" indent="-292100">
              <a:lnSpc>
                <a:spcPct val="110000"/>
              </a:lnSpc>
              <a:spcBef>
                <a:spcPts val="0"/>
              </a:spcBef>
              <a:buClrTx/>
              <a:buFont typeface="Arial" pitchFamily="34" charset="0"/>
              <a:buChar char="•"/>
              <a:tabLst>
                <a:tab pos="287338" algn="l"/>
              </a:tabLst>
            </a:pPr>
            <a:r>
              <a:rPr lang="en-US" dirty="0">
                <a:solidFill>
                  <a:schemeClr val="tx1"/>
                </a:solidFill>
                <a:latin typeface="Tw Cen MT" pitchFamily="34" charset="0"/>
              </a:rPr>
              <a:t>Compliance of</a:t>
            </a:r>
            <a:r>
              <a:rPr lang="en-US" b="1" dirty="0">
                <a:solidFill>
                  <a:schemeClr val="tx1"/>
                </a:solidFill>
                <a:latin typeface="Tw Cen MT" pitchFamily="34" charset="0"/>
              </a:rPr>
              <a:t> Section-185 and 186;</a:t>
            </a:r>
          </a:p>
          <a:p>
            <a:pPr marL="1485900" lvl="5" indent="-292100">
              <a:lnSpc>
                <a:spcPct val="110000"/>
              </a:lnSpc>
              <a:spcBef>
                <a:spcPts val="0"/>
              </a:spcBef>
              <a:buClrTx/>
              <a:buFont typeface="Arial" pitchFamily="34" charset="0"/>
              <a:buChar char="•"/>
              <a:tabLst>
                <a:tab pos="287338" algn="l"/>
              </a:tabLst>
            </a:pPr>
            <a:r>
              <a:rPr lang="en-US" b="1" dirty="0">
                <a:solidFill>
                  <a:schemeClr val="tx1"/>
                </a:solidFill>
                <a:latin typeface="Tw Cen MT" pitchFamily="34" charset="0"/>
              </a:rPr>
              <a:t>Reconciliation </a:t>
            </a:r>
            <a:r>
              <a:rPr lang="en-US" dirty="0">
                <a:solidFill>
                  <a:schemeClr val="tx1"/>
                </a:solidFill>
                <a:latin typeface="Tw Cen MT" pitchFamily="34" charset="0"/>
              </a:rPr>
              <a:t>with Form </a:t>
            </a:r>
            <a:r>
              <a:rPr lang="en-US" b="1" dirty="0">
                <a:solidFill>
                  <a:schemeClr val="tx1"/>
                </a:solidFill>
                <a:latin typeface="Tw Cen MT" pitchFamily="34" charset="0"/>
              </a:rPr>
              <a:t>MGT-14.</a:t>
            </a:r>
          </a:p>
        </p:txBody>
      </p:sp>
      <p:sp>
        <p:nvSpPr>
          <p:cNvPr id="6" name="Footer Placeholder 22"/>
          <p:cNvSpPr txBox="1">
            <a:spLocks/>
          </p:cNvSpPr>
          <p:nvPr/>
        </p:nvSpPr>
        <p:spPr>
          <a:xfrm>
            <a:off x="0" y="6572272"/>
            <a:ext cx="3707904" cy="285728"/>
          </a:xfrm>
          <a:prstGeom prst="rect">
            <a:avLst/>
          </a:prstGeom>
        </p:spPr>
        <p:txBody>
          <a:bodyPr vert="horz" lIns="91440" tIns="45720" rIns="91440" bIns="45720" rtlCol="0" anchor="ctr"/>
          <a:lstStyle/>
          <a:p>
            <a:r>
              <a:rPr lang="en-US" sz="1000" b="1" dirty="0">
                <a:solidFill>
                  <a:srgbClr val="002060"/>
                </a:solidFill>
                <a:latin typeface="Tw Cen MT" pitchFamily="34" charset="0"/>
              </a:rPr>
              <a:t>Prepared and presented by - Vikram Saraf,  FCA, FCS, LLB</a:t>
            </a:r>
          </a:p>
        </p:txBody>
      </p:sp>
    </p:spTree>
    <p:extLst>
      <p:ext uri="{BB962C8B-B14F-4D97-AF65-F5344CB8AC3E}">
        <p14:creationId xmlns:p14="http://schemas.microsoft.com/office/powerpoint/2010/main" val="10070158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3"/>
          <p:cNvSpPr/>
          <p:nvPr/>
        </p:nvSpPr>
        <p:spPr>
          <a:xfrm>
            <a:off x="0" y="6572272"/>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blipFill dpi="0" rotWithShape="1">
            <a:blip r:embed="rId2">
              <a:alphaModFix amt="92000"/>
            </a:blip>
            <a:srcRect/>
            <a:tile tx="0" ty="0" sx="100000" sy="100000" flip="none" algn="tl"/>
          </a:blipFill>
        </p:spPr>
        <p:txBody>
          <a:bodyPr wrap="square" lIns="0" tIns="0" rIns="0" bIns="0" rtlCol="0"/>
          <a:lstStyle/>
          <a:p>
            <a:endParaRPr dirty="0"/>
          </a:p>
        </p:txBody>
      </p:sp>
      <p:sp>
        <p:nvSpPr>
          <p:cNvPr id="5" name="Title 1"/>
          <p:cNvSpPr>
            <a:spLocks noGrp="1"/>
          </p:cNvSpPr>
          <p:nvPr>
            <p:ph type="title"/>
          </p:nvPr>
        </p:nvSpPr>
        <p:spPr>
          <a:xfrm>
            <a:off x="304800" y="152400"/>
            <a:ext cx="8229600" cy="609600"/>
          </a:xfrm>
        </p:spPr>
        <p:txBody>
          <a:bodyPr>
            <a:noAutofit/>
          </a:bodyPr>
          <a:lstStyle/>
          <a:p>
            <a:pPr algn="l"/>
            <a:r>
              <a:rPr lang="en-US" sz="1500" b="1" cap="none" dirty="0">
                <a:solidFill>
                  <a:srgbClr val="002060"/>
                </a:solidFill>
                <a:latin typeface="Tw Cen MT"/>
              </a:rPr>
              <a:t>BS Points to be considered..</a:t>
            </a:r>
            <a:endParaRPr lang="en-US" sz="1500" b="1" dirty="0">
              <a:solidFill>
                <a:srgbClr val="002060"/>
              </a:solidFill>
              <a:latin typeface="Tw Cen MT" pitchFamily="34" charset="0"/>
            </a:endParaRPr>
          </a:p>
        </p:txBody>
      </p:sp>
      <p:sp>
        <p:nvSpPr>
          <p:cNvPr id="3" name="Content Placeholder 2"/>
          <p:cNvSpPr>
            <a:spLocks noGrp="1"/>
          </p:cNvSpPr>
          <p:nvPr>
            <p:ph idx="1"/>
          </p:nvPr>
        </p:nvSpPr>
        <p:spPr>
          <a:xfrm>
            <a:off x="395536" y="838200"/>
            <a:ext cx="8138864" cy="5562600"/>
          </a:xfrm>
        </p:spPr>
        <p:txBody>
          <a:bodyPr>
            <a:normAutofit lnSpcReduction="10000"/>
          </a:bodyPr>
          <a:lstStyle/>
          <a:p>
            <a:pPr marL="803275" lvl="1" indent="-179388" algn="just">
              <a:lnSpc>
                <a:spcPct val="110000"/>
              </a:lnSpc>
              <a:spcBef>
                <a:spcPts val="0"/>
              </a:spcBef>
              <a:buClrTx/>
              <a:buNone/>
              <a:tabLst>
                <a:tab pos="287338" algn="l"/>
              </a:tabLst>
            </a:pPr>
            <a:r>
              <a:rPr lang="en-US" sz="2000" b="1" dirty="0">
                <a:latin typeface="Tw Cen MT" pitchFamily="34" charset="0"/>
              </a:rPr>
              <a:t>1(e). </a:t>
            </a:r>
            <a:r>
              <a:rPr lang="en-US" sz="1800" b="1" u="sng" dirty="0">
                <a:latin typeface="Tw Cen MT" pitchFamily="34" charset="0"/>
              </a:rPr>
              <a:t>Other non-current assets</a:t>
            </a:r>
            <a:r>
              <a:rPr lang="en-US" sz="2000" dirty="0">
                <a:latin typeface="Tw Cen MT" pitchFamily="34" charset="0"/>
              </a:rPr>
              <a:t>: </a:t>
            </a:r>
          </a:p>
          <a:p>
            <a:pPr marL="1257300" lvl="3" indent="-274638" algn="just">
              <a:lnSpc>
                <a:spcPct val="110000"/>
              </a:lnSpc>
              <a:spcBef>
                <a:spcPts val="0"/>
              </a:spcBef>
              <a:buClrTx/>
              <a:buFont typeface="Wingdings" pitchFamily="2" charset="2"/>
              <a:buChar char="Ø"/>
              <a:tabLst>
                <a:tab pos="287338" algn="l"/>
              </a:tabLst>
            </a:pPr>
            <a:r>
              <a:rPr lang="en-US" sz="1600" dirty="0">
                <a:latin typeface="Tw Cen MT" pitchFamily="34" charset="0"/>
              </a:rPr>
              <a:t>Long term trade receivables (in following ageing schedule);</a:t>
            </a:r>
          </a:p>
          <a:p>
            <a:pPr marL="1257300" lvl="3" indent="-342900" algn="just">
              <a:lnSpc>
                <a:spcPct val="110000"/>
              </a:lnSpc>
              <a:spcBef>
                <a:spcPts val="0"/>
              </a:spcBef>
              <a:buClrTx/>
              <a:buNone/>
              <a:tabLst>
                <a:tab pos="287338" algn="l"/>
              </a:tabLst>
            </a:pPr>
            <a:r>
              <a:rPr lang="en-US" sz="1600" dirty="0">
                <a:latin typeface="Tw Cen MT" pitchFamily="34" charset="0"/>
              </a:rPr>
              <a:t>	</a:t>
            </a:r>
          </a:p>
          <a:p>
            <a:pPr marL="1257300" lvl="3" indent="-342900" algn="just">
              <a:lnSpc>
                <a:spcPct val="110000"/>
              </a:lnSpc>
              <a:spcBef>
                <a:spcPts val="0"/>
              </a:spcBef>
              <a:buClrTx/>
              <a:buNone/>
              <a:tabLst>
                <a:tab pos="287338" algn="l"/>
              </a:tabLst>
            </a:pPr>
            <a:endParaRPr lang="en-US" sz="1600" dirty="0">
              <a:latin typeface="Tw Cen MT" pitchFamily="34" charset="0"/>
            </a:endParaRPr>
          </a:p>
          <a:p>
            <a:pPr marL="1257300" lvl="3" indent="-342900" algn="just">
              <a:lnSpc>
                <a:spcPct val="110000"/>
              </a:lnSpc>
              <a:spcBef>
                <a:spcPts val="0"/>
              </a:spcBef>
              <a:buClrTx/>
              <a:buNone/>
              <a:tabLst>
                <a:tab pos="287338" algn="l"/>
              </a:tabLst>
            </a:pPr>
            <a:endParaRPr lang="en-US" sz="1600" dirty="0">
              <a:latin typeface="Tw Cen MT" pitchFamily="34" charset="0"/>
            </a:endParaRPr>
          </a:p>
          <a:p>
            <a:pPr marL="1257300" lvl="3" indent="-342900" algn="just">
              <a:lnSpc>
                <a:spcPct val="110000"/>
              </a:lnSpc>
              <a:spcBef>
                <a:spcPts val="0"/>
              </a:spcBef>
              <a:buClrTx/>
              <a:buNone/>
              <a:tabLst>
                <a:tab pos="287338" algn="l"/>
              </a:tabLst>
            </a:pPr>
            <a:endParaRPr lang="en-US" sz="1600" dirty="0">
              <a:latin typeface="Tw Cen MT" pitchFamily="34" charset="0"/>
            </a:endParaRPr>
          </a:p>
          <a:p>
            <a:pPr marL="1257300" lvl="3" indent="-342900" algn="just">
              <a:lnSpc>
                <a:spcPct val="110000"/>
              </a:lnSpc>
              <a:spcBef>
                <a:spcPts val="0"/>
              </a:spcBef>
              <a:buClrTx/>
              <a:buNone/>
              <a:tabLst>
                <a:tab pos="287338" algn="l"/>
              </a:tabLst>
            </a:pPr>
            <a:endParaRPr lang="en-US" sz="1600" dirty="0">
              <a:latin typeface="Tw Cen MT" pitchFamily="34" charset="0"/>
            </a:endParaRPr>
          </a:p>
          <a:p>
            <a:pPr marL="1257300" lvl="3" indent="-342900" algn="just">
              <a:lnSpc>
                <a:spcPct val="110000"/>
              </a:lnSpc>
              <a:spcBef>
                <a:spcPts val="0"/>
              </a:spcBef>
              <a:buClrTx/>
              <a:buNone/>
              <a:tabLst>
                <a:tab pos="287338" algn="l"/>
              </a:tabLst>
            </a:pPr>
            <a:endParaRPr lang="en-US" sz="1600" dirty="0">
              <a:latin typeface="Tw Cen MT" pitchFamily="34" charset="0"/>
            </a:endParaRPr>
          </a:p>
          <a:p>
            <a:pPr marL="1257300" lvl="3" indent="-342900" algn="just">
              <a:lnSpc>
                <a:spcPct val="110000"/>
              </a:lnSpc>
              <a:spcBef>
                <a:spcPts val="0"/>
              </a:spcBef>
              <a:buClrTx/>
              <a:buNone/>
              <a:tabLst>
                <a:tab pos="287338" algn="l"/>
              </a:tabLst>
            </a:pPr>
            <a:endParaRPr lang="en-US" sz="1600" dirty="0">
              <a:latin typeface="Tw Cen MT" pitchFamily="34" charset="0"/>
            </a:endParaRPr>
          </a:p>
          <a:p>
            <a:pPr marL="1257300" lvl="3" indent="-342900" algn="just">
              <a:lnSpc>
                <a:spcPct val="110000"/>
              </a:lnSpc>
              <a:spcBef>
                <a:spcPts val="0"/>
              </a:spcBef>
              <a:buClrTx/>
              <a:buNone/>
              <a:tabLst>
                <a:tab pos="287338" algn="l"/>
              </a:tabLst>
            </a:pPr>
            <a:endParaRPr lang="en-US" sz="1600" dirty="0">
              <a:latin typeface="Tw Cen MT" pitchFamily="34" charset="0"/>
            </a:endParaRPr>
          </a:p>
          <a:p>
            <a:pPr marL="1257300" lvl="3" indent="-342900" algn="just">
              <a:lnSpc>
                <a:spcPct val="110000"/>
              </a:lnSpc>
              <a:spcBef>
                <a:spcPts val="0"/>
              </a:spcBef>
              <a:buClrTx/>
              <a:buNone/>
              <a:tabLst>
                <a:tab pos="287338" algn="l"/>
              </a:tabLst>
            </a:pPr>
            <a:endParaRPr lang="en-US" sz="1600" dirty="0">
              <a:latin typeface="Tw Cen MT" pitchFamily="34" charset="0"/>
            </a:endParaRPr>
          </a:p>
          <a:p>
            <a:pPr marL="1257300" lvl="3" indent="-342900" algn="just">
              <a:lnSpc>
                <a:spcPct val="110000"/>
              </a:lnSpc>
              <a:spcBef>
                <a:spcPts val="0"/>
              </a:spcBef>
              <a:buClrTx/>
              <a:buNone/>
              <a:tabLst>
                <a:tab pos="287338" algn="l"/>
              </a:tabLst>
            </a:pPr>
            <a:endParaRPr lang="en-US" sz="1600" dirty="0">
              <a:latin typeface="Tw Cen MT" pitchFamily="34" charset="0"/>
            </a:endParaRPr>
          </a:p>
          <a:p>
            <a:pPr marL="1257300" lvl="3" indent="-342900" algn="just">
              <a:lnSpc>
                <a:spcPct val="110000"/>
              </a:lnSpc>
              <a:spcBef>
                <a:spcPts val="0"/>
              </a:spcBef>
              <a:buClrTx/>
              <a:buNone/>
              <a:tabLst>
                <a:tab pos="287338" algn="l"/>
              </a:tabLst>
            </a:pPr>
            <a:endParaRPr lang="en-US" sz="1600" dirty="0">
              <a:latin typeface="Tw Cen MT" pitchFamily="34" charset="0"/>
            </a:endParaRPr>
          </a:p>
          <a:p>
            <a:pPr marL="982662" lvl="3" indent="0" algn="just">
              <a:lnSpc>
                <a:spcPct val="110000"/>
              </a:lnSpc>
              <a:spcBef>
                <a:spcPts val="0"/>
              </a:spcBef>
              <a:buNone/>
              <a:tabLst>
                <a:tab pos="287338" algn="l"/>
              </a:tabLst>
            </a:pPr>
            <a:endParaRPr lang="en-US" sz="1600" dirty="0">
              <a:latin typeface="Tw Cen MT" pitchFamily="34" charset="0"/>
            </a:endParaRPr>
          </a:p>
          <a:p>
            <a:pPr marL="982662" lvl="3" indent="0" algn="just">
              <a:lnSpc>
                <a:spcPct val="110000"/>
              </a:lnSpc>
              <a:spcBef>
                <a:spcPts val="0"/>
              </a:spcBef>
              <a:buNone/>
              <a:tabLst>
                <a:tab pos="287338" algn="l"/>
              </a:tabLst>
            </a:pPr>
            <a:endParaRPr lang="en-US" sz="1600" dirty="0">
              <a:latin typeface="Tw Cen MT" pitchFamily="34" charset="0"/>
            </a:endParaRPr>
          </a:p>
          <a:p>
            <a:pPr marL="982662" lvl="3" indent="0" algn="just">
              <a:lnSpc>
                <a:spcPct val="110000"/>
              </a:lnSpc>
              <a:spcBef>
                <a:spcPts val="0"/>
              </a:spcBef>
              <a:buNone/>
              <a:tabLst>
                <a:tab pos="287338" algn="l"/>
              </a:tabLst>
            </a:pPr>
            <a:endParaRPr lang="en-US" sz="1600" dirty="0">
              <a:latin typeface="Tw Cen MT" pitchFamily="34" charset="0"/>
            </a:endParaRPr>
          </a:p>
          <a:p>
            <a:pPr marL="982662" lvl="3" indent="0" algn="just">
              <a:lnSpc>
                <a:spcPct val="110000"/>
              </a:lnSpc>
              <a:spcBef>
                <a:spcPts val="0"/>
              </a:spcBef>
              <a:buNone/>
              <a:tabLst>
                <a:tab pos="287338" algn="l"/>
              </a:tabLst>
            </a:pPr>
            <a:r>
              <a:rPr lang="en-US" sz="1600" dirty="0">
                <a:latin typeface="Tw Cen MT" pitchFamily="34" charset="0"/>
              </a:rPr>
              <a:t>Sub classification as secures, unsecured, good and doubtful and provision thereof, if any.</a:t>
            </a:r>
          </a:p>
          <a:p>
            <a:pPr marL="1257300" lvl="3" indent="-274638" algn="just">
              <a:lnSpc>
                <a:spcPct val="110000"/>
              </a:lnSpc>
              <a:spcBef>
                <a:spcPts val="0"/>
              </a:spcBef>
              <a:buClrTx/>
              <a:buFont typeface="Wingdings" pitchFamily="2" charset="2"/>
              <a:buChar char="Ø"/>
              <a:tabLst>
                <a:tab pos="287338" algn="l"/>
              </a:tabLst>
            </a:pPr>
            <a:r>
              <a:rPr lang="en-US" sz="1600" dirty="0">
                <a:latin typeface="Tw Cen MT" pitchFamily="34" charset="0"/>
              </a:rPr>
              <a:t>Security deposits;</a:t>
            </a:r>
          </a:p>
          <a:p>
            <a:pPr marL="1257300" lvl="3" indent="-274638" algn="just">
              <a:lnSpc>
                <a:spcPct val="110000"/>
              </a:lnSpc>
              <a:spcBef>
                <a:spcPts val="0"/>
              </a:spcBef>
              <a:buClrTx/>
              <a:buFont typeface="Wingdings" pitchFamily="2" charset="2"/>
              <a:buChar char="Ø"/>
              <a:tabLst>
                <a:tab pos="287338" algn="l"/>
              </a:tabLst>
            </a:pPr>
            <a:r>
              <a:rPr lang="en-US" sz="1600" dirty="0">
                <a:latin typeface="Tw Cen MT" pitchFamily="34" charset="0"/>
              </a:rPr>
              <a:t>FDR having maturity period of more than 12 months from the BS date; </a:t>
            </a:r>
          </a:p>
          <a:p>
            <a:pPr marL="1257300" lvl="3" indent="-274638" algn="just">
              <a:lnSpc>
                <a:spcPct val="110000"/>
              </a:lnSpc>
              <a:spcBef>
                <a:spcPts val="0"/>
              </a:spcBef>
              <a:buClrTx/>
              <a:buFont typeface="Wingdings" pitchFamily="2" charset="2"/>
              <a:buChar char="Ø"/>
              <a:tabLst>
                <a:tab pos="287338" algn="l"/>
              </a:tabLst>
            </a:pPr>
            <a:r>
              <a:rPr lang="en-US" sz="1600" dirty="0">
                <a:latin typeface="Tw Cen MT" pitchFamily="34" charset="0"/>
              </a:rPr>
              <a:t>Others (specify nature).</a:t>
            </a:r>
          </a:p>
        </p:txBody>
      </p:sp>
      <p:sp>
        <p:nvSpPr>
          <p:cNvPr id="6" name="Footer Placeholder 22"/>
          <p:cNvSpPr txBox="1">
            <a:spLocks/>
          </p:cNvSpPr>
          <p:nvPr/>
        </p:nvSpPr>
        <p:spPr>
          <a:xfrm>
            <a:off x="0" y="6572272"/>
            <a:ext cx="3707904" cy="285728"/>
          </a:xfrm>
          <a:prstGeom prst="rect">
            <a:avLst/>
          </a:prstGeom>
        </p:spPr>
        <p:txBody>
          <a:bodyPr vert="horz" lIns="91440" tIns="45720" rIns="91440" bIns="45720" rtlCol="0" anchor="ctr"/>
          <a:lstStyle/>
          <a:p>
            <a:r>
              <a:rPr lang="en-US" sz="1000" b="1" dirty="0">
                <a:solidFill>
                  <a:srgbClr val="002060"/>
                </a:solidFill>
                <a:latin typeface="Tw Cen MT" pitchFamily="34" charset="0"/>
              </a:rPr>
              <a:t>Prepared and presented by - Vikram Saraf,  FCA, FCS, LLB</a:t>
            </a:r>
          </a:p>
        </p:txBody>
      </p:sp>
      <p:graphicFrame>
        <p:nvGraphicFramePr>
          <p:cNvPr id="2" name="Table 1"/>
          <p:cNvGraphicFramePr>
            <a:graphicFrameLocks noGrp="1"/>
          </p:cNvGraphicFramePr>
          <p:nvPr>
            <p:extLst>
              <p:ext uri="{D42A27DB-BD31-4B8C-83A1-F6EECF244321}">
                <p14:modId xmlns:p14="http://schemas.microsoft.com/office/powerpoint/2010/main" val="2868892269"/>
              </p:ext>
            </p:extLst>
          </p:nvPr>
        </p:nvGraphicFramePr>
        <p:xfrm>
          <a:off x="1979712" y="1484782"/>
          <a:ext cx="6480719" cy="3221110"/>
        </p:xfrm>
        <a:graphic>
          <a:graphicData uri="http://schemas.openxmlformats.org/drawingml/2006/table">
            <a:tbl>
              <a:tblPr firstRow="1" bandRow="1">
                <a:tableStyleId>{5C22544A-7EE6-4342-B048-85BDC9FD1C3A}</a:tableStyleId>
              </a:tblPr>
              <a:tblGrid>
                <a:gridCol w="3275203">
                  <a:extLst>
                    <a:ext uri="{9D8B030D-6E8A-4147-A177-3AD203B41FA5}">
                      <a16:colId xmlns:a16="http://schemas.microsoft.com/office/drawing/2014/main" xmlns="" val="20000"/>
                    </a:ext>
                  </a:extLst>
                </a:gridCol>
                <a:gridCol w="487796">
                  <a:extLst>
                    <a:ext uri="{9D8B030D-6E8A-4147-A177-3AD203B41FA5}">
                      <a16:colId xmlns:a16="http://schemas.microsoft.com/office/drawing/2014/main" xmlns="" val="20001"/>
                    </a:ext>
                  </a:extLst>
                </a:gridCol>
                <a:gridCol w="696852">
                  <a:extLst>
                    <a:ext uri="{9D8B030D-6E8A-4147-A177-3AD203B41FA5}">
                      <a16:colId xmlns:a16="http://schemas.microsoft.com/office/drawing/2014/main" xmlns="" val="20002"/>
                    </a:ext>
                  </a:extLst>
                </a:gridCol>
                <a:gridCol w="487796">
                  <a:extLst>
                    <a:ext uri="{9D8B030D-6E8A-4147-A177-3AD203B41FA5}">
                      <a16:colId xmlns:a16="http://schemas.microsoft.com/office/drawing/2014/main" xmlns="" val="20003"/>
                    </a:ext>
                  </a:extLst>
                </a:gridCol>
                <a:gridCol w="418111">
                  <a:extLst>
                    <a:ext uri="{9D8B030D-6E8A-4147-A177-3AD203B41FA5}">
                      <a16:colId xmlns:a16="http://schemas.microsoft.com/office/drawing/2014/main" xmlns="" val="20004"/>
                    </a:ext>
                  </a:extLst>
                </a:gridCol>
                <a:gridCol w="557481">
                  <a:extLst>
                    <a:ext uri="{9D8B030D-6E8A-4147-A177-3AD203B41FA5}">
                      <a16:colId xmlns:a16="http://schemas.microsoft.com/office/drawing/2014/main" xmlns="" val="20005"/>
                    </a:ext>
                  </a:extLst>
                </a:gridCol>
                <a:gridCol w="557480">
                  <a:extLst>
                    <a:ext uri="{9D8B030D-6E8A-4147-A177-3AD203B41FA5}">
                      <a16:colId xmlns:a16="http://schemas.microsoft.com/office/drawing/2014/main" xmlns="" val="20006"/>
                    </a:ext>
                  </a:extLst>
                </a:gridCol>
              </a:tblGrid>
              <a:tr h="588518">
                <a:tc rowSpan="2">
                  <a:txBody>
                    <a:bodyPr/>
                    <a:lstStyle/>
                    <a:p>
                      <a:r>
                        <a:rPr lang="en-US" sz="1600" dirty="0">
                          <a:latin typeface="Tw Cen MT" panose="020B0602020104020603" pitchFamily="34" charset="0"/>
                        </a:rPr>
                        <a:t>Particulars</a:t>
                      </a:r>
                    </a:p>
                  </a:txBody>
                  <a:tcPr/>
                </a:tc>
                <a:tc gridSpan="6">
                  <a:txBody>
                    <a:bodyPr/>
                    <a:lstStyle/>
                    <a:p>
                      <a:pPr algn="just"/>
                      <a:r>
                        <a:rPr lang="en-US" sz="1400" dirty="0">
                          <a:latin typeface="Tw Cen MT" panose="020B0602020104020603" pitchFamily="34" charset="0"/>
                        </a:rPr>
                        <a:t>O/s for the following period from the due</a:t>
                      </a:r>
                      <a:r>
                        <a:rPr lang="en-US" sz="1400" baseline="0" dirty="0">
                          <a:latin typeface="Tw Cen MT" panose="020B0602020104020603" pitchFamily="34" charset="0"/>
                        </a:rPr>
                        <a:t> date of payment</a:t>
                      </a:r>
                      <a:endParaRPr lang="en-US" sz="1400" dirty="0">
                        <a:latin typeface="Tw Cen MT" panose="020B0602020104020603" pitchFamily="34" charset="0"/>
                      </a:endParaRPr>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xmlns="" val="10000"/>
                  </a:ext>
                </a:extLst>
              </a:tr>
              <a:tr h="675065">
                <a:tc vMerge="1">
                  <a:txBody>
                    <a:bodyPr/>
                    <a:lstStyle/>
                    <a:p>
                      <a:endParaRPr lang="en-US" dirty="0"/>
                    </a:p>
                  </a:txBody>
                  <a:tcPr/>
                </a:tc>
                <a:tc>
                  <a:txBody>
                    <a:bodyPr/>
                    <a:lstStyle/>
                    <a:p>
                      <a:pPr algn="just"/>
                      <a:r>
                        <a:rPr lang="en-US" sz="1100" dirty="0">
                          <a:latin typeface="Tw Cen MT" panose="020B0602020104020603" pitchFamily="34" charset="0"/>
                        </a:rPr>
                        <a:t>Less than 6 M’s</a:t>
                      </a:r>
                    </a:p>
                  </a:txBody>
                  <a:tcPr/>
                </a:tc>
                <a:tc>
                  <a:txBody>
                    <a:bodyPr/>
                    <a:lstStyle/>
                    <a:p>
                      <a:pPr algn="just"/>
                      <a:r>
                        <a:rPr lang="en-US" sz="1100" dirty="0">
                          <a:latin typeface="Tw Cen MT" panose="020B0602020104020603" pitchFamily="34" charset="0"/>
                        </a:rPr>
                        <a:t>6M’s to 1 Y</a:t>
                      </a:r>
                    </a:p>
                  </a:txBody>
                  <a:tcPr/>
                </a:tc>
                <a:tc>
                  <a:txBody>
                    <a:bodyPr/>
                    <a:lstStyle/>
                    <a:p>
                      <a:pPr algn="just"/>
                      <a:r>
                        <a:rPr lang="en-US" sz="1100" dirty="0">
                          <a:latin typeface="Tw Cen MT" panose="020B0602020104020603" pitchFamily="34" charset="0"/>
                        </a:rPr>
                        <a:t>1-2 Y’s</a:t>
                      </a:r>
                    </a:p>
                  </a:txBody>
                  <a:tcPr/>
                </a:tc>
                <a:tc>
                  <a:txBody>
                    <a:bodyPr/>
                    <a:lstStyle/>
                    <a:p>
                      <a:pPr algn="just"/>
                      <a:r>
                        <a:rPr lang="en-US" sz="1100" dirty="0">
                          <a:latin typeface="Tw Cen MT" panose="020B0602020104020603" pitchFamily="34" charset="0"/>
                        </a:rPr>
                        <a:t>2-3 Y’s</a:t>
                      </a:r>
                    </a:p>
                  </a:txBody>
                  <a:tcPr/>
                </a:tc>
                <a:tc>
                  <a:txBody>
                    <a:bodyPr/>
                    <a:lstStyle/>
                    <a:p>
                      <a:pPr algn="just"/>
                      <a:r>
                        <a:rPr lang="en-US" sz="1100" dirty="0">
                          <a:latin typeface="Tw Cen MT" panose="020B0602020104020603" pitchFamily="34" charset="0"/>
                        </a:rPr>
                        <a:t>More than 3 Y’s</a:t>
                      </a:r>
                    </a:p>
                  </a:txBody>
                  <a:tcPr/>
                </a:tc>
                <a:tc>
                  <a:txBody>
                    <a:bodyPr/>
                    <a:lstStyle/>
                    <a:p>
                      <a:pPr algn="just"/>
                      <a:r>
                        <a:rPr lang="en-US" sz="1100" dirty="0">
                          <a:latin typeface="Tw Cen MT" panose="020B0602020104020603" pitchFamily="34" charset="0"/>
                        </a:rPr>
                        <a:t>Total</a:t>
                      </a:r>
                    </a:p>
                  </a:txBody>
                  <a:tcPr/>
                </a:tc>
                <a:extLst>
                  <a:ext uri="{0D108BD9-81ED-4DB2-BD59-A6C34878D82A}">
                    <a16:rowId xmlns:a16="http://schemas.microsoft.com/office/drawing/2014/main" xmlns="" val="10001"/>
                  </a:ext>
                </a:extLst>
              </a:tr>
              <a:tr h="489949">
                <a:tc>
                  <a:txBody>
                    <a:bodyPr/>
                    <a:lstStyle/>
                    <a:p>
                      <a:pPr algn="just"/>
                      <a:r>
                        <a:rPr lang="en-US" sz="1300" dirty="0">
                          <a:latin typeface="Tw Cen MT" panose="020B0602020104020603" pitchFamily="34" charset="0"/>
                        </a:rPr>
                        <a:t>i.</a:t>
                      </a:r>
                      <a:r>
                        <a:rPr lang="en-US" sz="1300" baseline="0" dirty="0">
                          <a:latin typeface="Tw Cen MT" panose="020B0602020104020603" pitchFamily="34" charset="0"/>
                        </a:rPr>
                        <a:t> </a:t>
                      </a:r>
                      <a:r>
                        <a:rPr lang="en-US" sz="1300" dirty="0">
                          <a:latin typeface="Tw Cen MT" panose="020B0602020104020603" pitchFamily="34" charset="0"/>
                        </a:rPr>
                        <a:t>Undisputed</a:t>
                      </a:r>
                      <a:r>
                        <a:rPr lang="en-US" sz="1300" baseline="0" dirty="0">
                          <a:latin typeface="Tw Cen MT" panose="020B0602020104020603" pitchFamily="34" charset="0"/>
                        </a:rPr>
                        <a:t> trade receivables- considered good</a:t>
                      </a:r>
                      <a:endParaRPr lang="en-US" sz="1300" dirty="0">
                        <a:latin typeface="Tw Cen MT" panose="020B0602020104020603" pitchFamily="34" charset="0"/>
                      </a:endParaRPr>
                    </a:p>
                  </a:txBody>
                  <a:tcPr/>
                </a:tc>
                <a:tc>
                  <a:txBody>
                    <a:bodyPr/>
                    <a:lstStyle/>
                    <a:p>
                      <a:endParaRPr lang="en-US" sz="1100" dirty="0">
                        <a:latin typeface="Tw Cen MT" panose="020B0602020104020603" pitchFamily="34" charset="0"/>
                      </a:endParaRPr>
                    </a:p>
                  </a:txBody>
                  <a:tcPr/>
                </a:tc>
                <a:tc>
                  <a:txBody>
                    <a:bodyPr/>
                    <a:lstStyle/>
                    <a:p>
                      <a:endParaRPr lang="en-US" sz="1100" dirty="0">
                        <a:latin typeface="Tw Cen MT" panose="020B0602020104020603" pitchFamily="34" charset="0"/>
                      </a:endParaRPr>
                    </a:p>
                  </a:txBody>
                  <a:tcPr/>
                </a:tc>
                <a:tc>
                  <a:txBody>
                    <a:bodyPr/>
                    <a:lstStyle/>
                    <a:p>
                      <a:endParaRPr lang="en-US" sz="1100" dirty="0">
                        <a:latin typeface="Tw Cen MT" panose="020B0602020104020603" pitchFamily="34" charset="0"/>
                      </a:endParaRPr>
                    </a:p>
                  </a:txBody>
                  <a:tcPr/>
                </a:tc>
                <a:tc>
                  <a:txBody>
                    <a:bodyPr/>
                    <a:lstStyle/>
                    <a:p>
                      <a:endParaRPr lang="en-US" sz="1100" dirty="0">
                        <a:latin typeface="Tw Cen MT" panose="020B0602020104020603" pitchFamily="34" charset="0"/>
                      </a:endParaRPr>
                    </a:p>
                  </a:txBody>
                  <a:tcPr/>
                </a:tc>
                <a:tc>
                  <a:txBody>
                    <a:bodyPr/>
                    <a:lstStyle/>
                    <a:p>
                      <a:endParaRPr lang="en-US" sz="1100" dirty="0">
                        <a:latin typeface="Tw Cen MT" panose="020B0602020104020603" pitchFamily="34" charset="0"/>
                      </a:endParaRPr>
                    </a:p>
                  </a:txBody>
                  <a:tcPr/>
                </a:tc>
                <a:tc>
                  <a:txBody>
                    <a:bodyPr/>
                    <a:lstStyle/>
                    <a:p>
                      <a:endParaRPr lang="en-US" sz="1100" dirty="0">
                        <a:latin typeface="Tw Cen MT" panose="020B0602020104020603" pitchFamily="34" charset="0"/>
                      </a:endParaRPr>
                    </a:p>
                  </a:txBody>
                  <a:tcPr/>
                </a:tc>
                <a:extLst>
                  <a:ext uri="{0D108BD9-81ED-4DB2-BD59-A6C34878D82A}">
                    <a16:rowId xmlns:a16="http://schemas.microsoft.com/office/drawing/2014/main" xmlns="" val="10002"/>
                  </a:ext>
                </a:extLst>
              </a:tr>
              <a:tr h="489949">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300" dirty="0">
                          <a:latin typeface="Tw Cen MT" panose="020B0602020104020603" pitchFamily="34" charset="0"/>
                        </a:rPr>
                        <a:t>ii. Undisputed</a:t>
                      </a:r>
                      <a:r>
                        <a:rPr lang="en-US" sz="1300" baseline="0" dirty="0">
                          <a:latin typeface="Tw Cen MT" panose="020B0602020104020603" pitchFamily="34" charset="0"/>
                        </a:rPr>
                        <a:t> trade receivables- considered doubtful</a:t>
                      </a:r>
                      <a:endParaRPr lang="en-US" sz="1300" dirty="0">
                        <a:latin typeface="Tw Cen MT" panose="020B0602020104020603" pitchFamily="34" charset="0"/>
                      </a:endParaRPr>
                    </a:p>
                  </a:txBody>
                  <a:tcPr/>
                </a:tc>
                <a:tc>
                  <a:txBody>
                    <a:bodyPr/>
                    <a:lstStyle/>
                    <a:p>
                      <a:endParaRPr lang="en-US" sz="1100" dirty="0">
                        <a:latin typeface="Tw Cen MT" panose="020B0602020104020603" pitchFamily="34" charset="0"/>
                      </a:endParaRPr>
                    </a:p>
                  </a:txBody>
                  <a:tcPr/>
                </a:tc>
                <a:tc>
                  <a:txBody>
                    <a:bodyPr/>
                    <a:lstStyle/>
                    <a:p>
                      <a:endParaRPr lang="en-US" sz="1100" dirty="0">
                        <a:latin typeface="Tw Cen MT" panose="020B0602020104020603" pitchFamily="34" charset="0"/>
                      </a:endParaRPr>
                    </a:p>
                  </a:txBody>
                  <a:tcPr/>
                </a:tc>
                <a:tc>
                  <a:txBody>
                    <a:bodyPr/>
                    <a:lstStyle/>
                    <a:p>
                      <a:endParaRPr lang="en-US" sz="1100" dirty="0">
                        <a:latin typeface="Tw Cen MT" panose="020B0602020104020603" pitchFamily="34" charset="0"/>
                      </a:endParaRPr>
                    </a:p>
                  </a:txBody>
                  <a:tcPr/>
                </a:tc>
                <a:tc>
                  <a:txBody>
                    <a:bodyPr/>
                    <a:lstStyle/>
                    <a:p>
                      <a:endParaRPr lang="en-US" sz="1100" dirty="0">
                        <a:latin typeface="Tw Cen MT" panose="020B0602020104020603" pitchFamily="34" charset="0"/>
                      </a:endParaRPr>
                    </a:p>
                  </a:txBody>
                  <a:tcPr/>
                </a:tc>
                <a:tc>
                  <a:txBody>
                    <a:bodyPr/>
                    <a:lstStyle/>
                    <a:p>
                      <a:endParaRPr lang="en-US" sz="1100" dirty="0">
                        <a:latin typeface="Tw Cen MT" panose="020B0602020104020603" pitchFamily="34" charset="0"/>
                      </a:endParaRPr>
                    </a:p>
                  </a:txBody>
                  <a:tcPr/>
                </a:tc>
                <a:tc>
                  <a:txBody>
                    <a:bodyPr/>
                    <a:lstStyle/>
                    <a:p>
                      <a:endParaRPr lang="en-US" sz="1100" dirty="0">
                        <a:latin typeface="Tw Cen MT" panose="020B0602020104020603" pitchFamily="34" charset="0"/>
                      </a:endParaRPr>
                    </a:p>
                  </a:txBody>
                  <a:tcPr/>
                </a:tc>
                <a:extLst>
                  <a:ext uri="{0D108BD9-81ED-4DB2-BD59-A6C34878D82A}">
                    <a16:rowId xmlns:a16="http://schemas.microsoft.com/office/drawing/2014/main" xmlns="" val="10003"/>
                  </a:ext>
                </a:extLst>
              </a:tr>
              <a:tr h="290907">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300" dirty="0">
                          <a:latin typeface="Tw Cen MT" panose="020B0602020104020603" pitchFamily="34" charset="0"/>
                        </a:rPr>
                        <a:t>iii.</a:t>
                      </a:r>
                      <a:r>
                        <a:rPr lang="en-US" sz="1300" baseline="0" dirty="0">
                          <a:latin typeface="Tw Cen MT" panose="020B0602020104020603" pitchFamily="34" charset="0"/>
                        </a:rPr>
                        <a:t> D</a:t>
                      </a:r>
                      <a:r>
                        <a:rPr lang="en-US" sz="1300" dirty="0">
                          <a:latin typeface="Tw Cen MT" panose="020B0602020104020603" pitchFamily="34" charset="0"/>
                        </a:rPr>
                        <a:t>isputed</a:t>
                      </a:r>
                      <a:r>
                        <a:rPr lang="en-US" sz="1300" baseline="0" dirty="0">
                          <a:latin typeface="Tw Cen MT" panose="020B0602020104020603" pitchFamily="34" charset="0"/>
                        </a:rPr>
                        <a:t> trade receivables- considered good</a:t>
                      </a:r>
                      <a:endParaRPr lang="en-US" sz="1300" dirty="0">
                        <a:latin typeface="Tw Cen MT" panose="020B0602020104020603" pitchFamily="34" charset="0"/>
                      </a:endParaRPr>
                    </a:p>
                  </a:txBody>
                  <a:tcPr/>
                </a:tc>
                <a:tc>
                  <a:txBody>
                    <a:bodyPr/>
                    <a:lstStyle/>
                    <a:p>
                      <a:endParaRPr lang="en-US" sz="1100" dirty="0">
                        <a:latin typeface="Tw Cen MT" panose="020B0602020104020603" pitchFamily="34" charset="0"/>
                      </a:endParaRPr>
                    </a:p>
                  </a:txBody>
                  <a:tcPr/>
                </a:tc>
                <a:tc>
                  <a:txBody>
                    <a:bodyPr/>
                    <a:lstStyle/>
                    <a:p>
                      <a:endParaRPr lang="en-US" sz="1100" dirty="0">
                        <a:latin typeface="Tw Cen MT" panose="020B0602020104020603" pitchFamily="34" charset="0"/>
                      </a:endParaRPr>
                    </a:p>
                  </a:txBody>
                  <a:tcPr/>
                </a:tc>
                <a:tc>
                  <a:txBody>
                    <a:bodyPr/>
                    <a:lstStyle/>
                    <a:p>
                      <a:endParaRPr lang="en-US" sz="1100" dirty="0">
                        <a:latin typeface="Tw Cen MT" panose="020B0602020104020603" pitchFamily="34" charset="0"/>
                      </a:endParaRPr>
                    </a:p>
                  </a:txBody>
                  <a:tcPr/>
                </a:tc>
                <a:tc>
                  <a:txBody>
                    <a:bodyPr/>
                    <a:lstStyle/>
                    <a:p>
                      <a:endParaRPr lang="en-US" sz="1100" dirty="0">
                        <a:latin typeface="Tw Cen MT" panose="020B0602020104020603" pitchFamily="34" charset="0"/>
                      </a:endParaRPr>
                    </a:p>
                  </a:txBody>
                  <a:tcPr/>
                </a:tc>
                <a:tc>
                  <a:txBody>
                    <a:bodyPr/>
                    <a:lstStyle/>
                    <a:p>
                      <a:endParaRPr lang="en-US" sz="1100" dirty="0">
                        <a:latin typeface="Tw Cen MT" panose="020B0602020104020603" pitchFamily="34" charset="0"/>
                      </a:endParaRPr>
                    </a:p>
                  </a:txBody>
                  <a:tcPr/>
                </a:tc>
                <a:tc>
                  <a:txBody>
                    <a:bodyPr/>
                    <a:lstStyle/>
                    <a:p>
                      <a:endParaRPr lang="en-US" sz="1100" dirty="0">
                        <a:latin typeface="Tw Cen MT" panose="020B0602020104020603" pitchFamily="34" charset="0"/>
                      </a:endParaRPr>
                    </a:p>
                  </a:txBody>
                  <a:tcPr/>
                </a:tc>
                <a:extLst>
                  <a:ext uri="{0D108BD9-81ED-4DB2-BD59-A6C34878D82A}">
                    <a16:rowId xmlns:a16="http://schemas.microsoft.com/office/drawing/2014/main" xmlns="" val="10004"/>
                  </a:ext>
                </a:extLst>
              </a:tr>
              <a:tr h="489949">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300" dirty="0">
                          <a:latin typeface="Tw Cen MT" panose="020B0602020104020603" pitchFamily="34" charset="0"/>
                        </a:rPr>
                        <a:t>iv.</a:t>
                      </a:r>
                      <a:r>
                        <a:rPr lang="en-US" sz="1300" baseline="0" dirty="0">
                          <a:latin typeface="Tw Cen MT" panose="020B0602020104020603" pitchFamily="34" charset="0"/>
                        </a:rPr>
                        <a:t> D</a:t>
                      </a:r>
                      <a:r>
                        <a:rPr lang="en-US" sz="1300" dirty="0">
                          <a:latin typeface="Tw Cen MT" panose="020B0602020104020603" pitchFamily="34" charset="0"/>
                        </a:rPr>
                        <a:t>isputed</a:t>
                      </a:r>
                      <a:r>
                        <a:rPr lang="en-US" sz="1300" baseline="0" dirty="0">
                          <a:latin typeface="Tw Cen MT" panose="020B0602020104020603" pitchFamily="34" charset="0"/>
                        </a:rPr>
                        <a:t> trade receivables- considered doubtful</a:t>
                      </a:r>
                      <a:endParaRPr lang="en-US" sz="1300" dirty="0">
                        <a:latin typeface="Tw Cen MT" panose="020B0602020104020603" pitchFamily="34" charset="0"/>
                      </a:endParaRPr>
                    </a:p>
                  </a:txBody>
                  <a:tcPr/>
                </a:tc>
                <a:tc>
                  <a:txBody>
                    <a:bodyPr/>
                    <a:lstStyle/>
                    <a:p>
                      <a:endParaRPr lang="en-US" sz="1100" dirty="0">
                        <a:latin typeface="Tw Cen MT" panose="020B0602020104020603" pitchFamily="34" charset="0"/>
                      </a:endParaRPr>
                    </a:p>
                  </a:txBody>
                  <a:tcPr/>
                </a:tc>
                <a:tc>
                  <a:txBody>
                    <a:bodyPr/>
                    <a:lstStyle/>
                    <a:p>
                      <a:endParaRPr lang="en-US" sz="1100" dirty="0">
                        <a:latin typeface="Tw Cen MT" panose="020B0602020104020603" pitchFamily="34" charset="0"/>
                      </a:endParaRPr>
                    </a:p>
                  </a:txBody>
                  <a:tcPr/>
                </a:tc>
                <a:tc>
                  <a:txBody>
                    <a:bodyPr/>
                    <a:lstStyle/>
                    <a:p>
                      <a:endParaRPr lang="en-US" sz="1100" dirty="0">
                        <a:latin typeface="Tw Cen MT" panose="020B0602020104020603" pitchFamily="34" charset="0"/>
                      </a:endParaRPr>
                    </a:p>
                  </a:txBody>
                  <a:tcPr/>
                </a:tc>
                <a:tc>
                  <a:txBody>
                    <a:bodyPr/>
                    <a:lstStyle/>
                    <a:p>
                      <a:endParaRPr lang="en-US" sz="1100" dirty="0">
                        <a:latin typeface="Tw Cen MT" panose="020B0602020104020603" pitchFamily="34" charset="0"/>
                      </a:endParaRPr>
                    </a:p>
                  </a:txBody>
                  <a:tcPr/>
                </a:tc>
                <a:tc>
                  <a:txBody>
                    <a:bodyPr/>
                    <a:lstStyle/>
                    <a:p>
                      <a:endParaRPr lang="en-US" sz="1100" dirty="0">
                        <a:latin typeface="Tw Cen MT" panose="020B0602020104020603" pitchFamily="34" charset="0"/>
                      </a:endParaRPr>
                    </a:p>
                  </a:txBody>
                  <a:tcPr/>
                </a:tc>
                <a:tc>
                  <a:txBody>
                    <a:bodyPr/>
                    <a:lstStyle/>
                    <a:p>
                      <a:endParaRPr lang="en-US" sz="1100" dirty="0">
                        <a:latin typeface="Tw Cen MT" panose="020B0602020104020603" pitchFamily="34" charset="0"/>
                      </a:endParaRPr>
                    </a:p>
                  </a:txBody>
                  <a:tcPr/>
                </a:tc>
                <a:extLst>
                  <a:ext uri="{0D108BD9-81ED-4DB2-BD59-A6C34878D82A}">
                    <a16:rowId xmlns:a16="http://schemas.microsoft.com/office/drawing/2014/main" xmlns="" val="10005"/>
                  </a:ext>
                </a:extLst>
              </a:tr>
            </a:tbl>
          </a:graphicData>
        </a:graphic>
      </p:graphicFrame>
    </p:spTree>
    <p:extLst>
      <p:ext uri="{BB962C8B-B14F-4D97-AF65-F5344CB8AC3E}">
        <p14:creationId xmlns:p14="http://schemas.microsoft.com/office/powerpoint/2010/main" val="13277787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3"/>
          <p:cNvSpPr/>
          <p:nvPr/>
        </p:nvSpPr>
        <p:spPr>
          <a:xfrm>
            <a:off x="0" y="6572272"/>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blipFill dpi="0" rotWithShape="1">
            <a:blip r:embed="rId2">
              <a:alphaModFix amt="92000"/>
            </a:blip>
            <a:srcRect/>
            <a:tile tx="0" ty="0" sx="100000" sy="100000" flip="none" algn="tl"/>
          </a:blipFill>
        </p:spPr>
        <p:txBody>
          <a:bodyPr wrap="square" lIns="0" tIns="0" rIns="0" bIns="0" rtlCol="0"/>
          <a:lstStyle/>
          <a:p>
            <a:endParaRPr dirty="0"/>
          </a:p>
        </p:txBody>
      </p:sp>
      <p:sp>
        <p:nvSpPr>
          <p:cNvPr id="5" name="Title 1"/>
          <p:cNvSpPr>
            <a:spLocks noGrp="1"/>
          </p:cNvSpPr>
          <p:nvPr>
            <p:ph type="title"/>
          </p:nvPr>
        </p:nvSpPr>
        <p:spPr>
          <a:xfrm>
            <a:off x="228600" y="152400"/>
            <a:ext cx="2971800" cy="609600"/>
          </a:xfrm>
        </p:spPr>
        <p:txBody>
          <a:bodyPr>
            <a:noAutofit/>
          </a:bodyPr>
          <a:lstStyle/>
          <a:p>
            <a:pPr algn="l"/>
            <a:r>
              <a:rPr lang="en-US" sz="1500" b="1" cap="none" dirty="0">
                <a:solidFill>
                  <a:srgbClr val="002060"/>
                </a:solidFill>
                <a:latin typeface="Tw Cen MT"/>
              </a:rPr>
              <a:t>BS Points to be considered..</a:t>
            </a:r>
            <a:endParaRPr lang="en-US" sz="1500" b="1" dirty="0">
              <a:solidFill>
                <a:srgbClr val="002060"/>
              </a:solidFill>
              <a:latin typeface="Tw Cen MT" pitchFamily="34" charset="0"/>
            </a:endParaRPr>
          </a:p>
        </p:txBody>
      </p:sp>
      <p:sp>
        <p:nvSpPr>
          <p:cNvPr id="3" name="Content Placeholder 2"/>
          <p:cNvSpPr>
            <a:spLocks noGrp="1"/>
          </p:cNvSpPr>
          <p:nvPr>
            <p:ph idx="1"/>
          </p:nvPr>
        </p:nvSpPr>
        <p:spPr>
          <a:xfrm>
            <a:off x="323528" y="762000"/>
            <a:ext cx="8208912" cy="5331296"/>
          </a:xfrm>
        </p:spPr>
        <p:txBody>
          <a:bodyPr>
            <a:normAutofit/>
          </a:bodyPr>
          <a:lstStyle/>
          <a:p>
            <a:pPr lvl="0" indent="-163513" algn="just">
              <a:lnSpc>
                <a:spcPct val="120000"/>
              </a:lnSpc>
              <a:spcBef>
                <a:spcPts val="0"/>
              </a:spcBef>
              <a:buClrTx/>
              <a:buNone/>
              <a:tabLst>
                <a:tab pos="517525" algn="l"/>
                <a:tab pos="538163" algn="l"/>
              </a:tabLst>
            </a:pPr>
            <a:r>
              <a:rPr lang="en-US" sz="2200" b="1" dirty="0">
                <a:latin typeface="Tw Cen MT" pitchFamily="34" charset="0"/>
              </a:rPr>
              <a:t>2. </a:t>
            </a:r>
            <a:r>
              <a:rPr lang="en-US" sz="2200" b="1" u="sng" dirty="0">
                <a:latin typeface="Tw Cen MT" pitchFamily="34" charset="0"/>
              </a:rPr>
              <a:t>Current assets</a:t>
            </a:r>
          </a:p>
          <a:p>
            <a:pPr marL="896938" lvl="2" indent="-358775" algn="just">
              <a:lnSpc>
                <a:spcPct val="120000"/>
              </a:lnSpc>
              <a:spcBef>
                <a:spcPts val="0"/>
              </a:spcBef>
              <a:buClrTx/>
              <a:buNone/>
              <a:tabLst>
                <a:tab pos="517525" algn="l"/>
              </a:tabLst>
            </a:pPr>
            <a:r>
              <a:rPr lang="en-US" sz="2000" b="1" dirty="0">
                <a:latin typeface="Tw Cen MT" pitchFamily="34" charset="0"/>
              </a:rPr>
              <a:t>2(a).</a:t>
            </a:r>
            <a:r>
              <a:rPr lang="en-US" sz="2000" b="1" u="sng" dirty="0">
                <a:latin typeface="Tw Cen MT" pitchFamily="34" charset="0"/>
              </a:rPr>
              <a:t>Current Investment</a:t>
            </a:r>
            <a:r>
              <a:rPr lang="en-US" sz="2000" b="1" dirty="0">
                <a:latin typeface="Tw Cen MT" pitchFamily="34" charset="0"/>
              </a:rPr>
              <a:t>: </a:t>
            </a:r>
          </a:p>
          <a:p>
            <a:pPr marL="1257300" lvl="3" indent="-342900" algn="just">
              <a:lnSpc>
                <a:spcPct val="120000"/>
              </a:lnSpc>
              <a:spcBef>
                <a:spcPts val="0"/>
              </a:spcBef>
              <a:buClrTx/>
              <a:buFont typeface="Wingdings" pitchFamily="2" charset="2"/>
              <a:buChar char="Ø"/>
              <a:tabLst>
                <a:tab pos="517525" algn="l"/>
              </a:tabLst>
            </a:pPr>
            <a:r>
              <a:rPr lang="en-US" dirty="0">
                <a:latin typeface="Tw Cen MT" pitchFamily="34" charset="0"/>
              </a:rPr>
              <a:t>Investment which are to be matured within a period of 12 months from the BS date;</a:t>
            </a:r>
          </a:p>
          <a:p>
            <a:pPr marL="1257300" lvl="3" indent="-342900" algn="just">
              <a:lnSpc>
                <a:spcPct val="120000"/>
              </a:lnSpc>
              <a:spcBef>
                <a:spcPts val="0"/>
              </a:spcBef>
              <a:buClrTx/>
              <a:buFont typeface="Wingdings" pitchFamily="2" charset="2"/>
              <a:buChar char="Ø"/>
              <a:tabLst>
                <a:tab pos="746125" algn="l"/>
                <a:tab pos="1371600" algn="l"/>
              </a:tabLst>
            </a:pPr>
            <a:r>
              <a:rPr lang="en-US" dirty="0">
                <a:latin typeface="Tw Cen MT" pitchFamily="34" charset="0"/>
              </a:rPr>
              <a:t>All other disclosures requirements will remain same as in non current investment.</a:t>
            </a:r>
          </a:p>
          <a:p>
            <a:pPr marL="974725" lvl="2" indent="-457200" algn="just">
              <a:lnSpc>
                <a:spcPct val="160000"/>
              </a:lnSpc>
              <a:spcBef>
                <a:spcPts val="0"/>
              </a:spcBef>
              <a:buClrTx/>
              <a:buNone/>
              <a:tabLst>
                <a:tab pos="746125" algn="l"/>
                <a:tab pos="914400" algn="l"/>
              </a:tabLst>
            </a:pPr>
            <a:r>
              <a:rPr lang="en-US" sz="2000" b="1" dirty="0">
                <a:latin typeface="Tw Cen MT" pitchFamily="34" charset="0"/>
              </a:rPr>
              <a:t>2(b).</a:t>
            </a:r>
            <a:r>
              <a:rPr lang="en-US" sz="2000" b="1" u="sng" dirty="0">
                <a:latin typeface="Tw Cen MT" pitchFamily="34" charset="0"/>
              </a:rPr>
              <a:t>Inventories: </a:t>
            </a:r>
          </a:p>
          <a:p>
            <a:pPr marL="1257300" lvl="3" indent="-396875" algn="just">
              <a:lnSpc>
                <a:spcPct val="160000"/>
              </a:lnSpc>
              <a:spcBef>
                <a:spcPts val="0"/>
              </a:spcBef>
              <a:buClrTx/>
              <a:buFont typeface="Wingdings" pitchFamily="2" charset="2"/>
              <a:buChar char="Ø"/>
              <a:tabLst>
                <a:tab pos="1371600" algn="l"/>
              </a:tabLst>
            </a:pPr>
            <a:r>
              <a:rPr lang="en-US" dirty="0">
                <a:latin typeface="Tw Cen MT" pitchFamily="34" charset="0"/>
              </a:rPr>
              <a:t>Compliance of AS-2;</a:t>
            </a:r>
          </a:p>
          <a:p>
            <a:pPr marL="1257300" lvl="3" indent="-396875" algn="just">
              <a:lnSpc>
                <a:spcPct val="160000"/>
              </a:lnSpc>
              <a:spcBef>
                <a:spcPts val="0"/>
              </a:spcBef>
              <a:buClrTx/>
              <a:buFont typeface="Wingdings" pitchFamily="2" charset="2"/>
              <a:buChar char="Ø"/>
              <a:tabLst>
                <a:tab pos="1371600" algn="l"/>
              </a:tabLst>
            </a:pPr>
            <a:r>
              <a:rPr lang="en-US" dirty="0">
                <a:latin typeface="Tw Cen MT" pitchFamily="34" charset="0"/>
              </a:rPr>
              <a:t>In case of Mfg. unit: separate disclosure of RM, WIP and FG;</a:t>
            </a:r>
          </a:p>
          <a:p>
            <a:pPr marL="1257300" lvl="3" indent="-396875" algn="just">
              <a:lnSpc>
                <a:spcPct val="160000"/>
              </a:lnSpc>
              <a:spcBef>
                <a:spcPts val="0"/>
              </a:spcBef>
              <a:buClrTx/>
              <a:buFont typeface="Wingdings" pitchFamily="2" charset="2"/>
              <a:buChar char="Ø"/>
              <a:tabLst>
                <a:tab pos="1371600" algn="l"/>
              </a:tabLst>
            </a:pPr>
            <a:r>
              <a:rPr lang="en-US" dirty="0">
                <a:latin typeface="Tw Cen MT" pitchFamily="34" charset="0"/>
              </a:rPr>
              <a:t>Goods acquired for trading shall be classified as stock in trade;</a:t>
            </a:r>
          </a:p>
          <a:p>
            <a:pPr marL="1257300" lvl="3" indent="-396875" algn="just">
              <a:lnSpc>
                <a:spcPct val="160000"/>
              </a:lnSpc>
              <a:spcBef>
                <a:spcPts val="0"/>
              </a:spcBef>
              <a:buClrTx/>
              <a:buFont typeface="Wingdings" pitchFamily="2" charset="2"/>
              <a:buChar char="Ø"/>
              <a:tabLst>
                <a:tab pos="1371600" algn="l"/>
              </a:tabLst>
            </a:pPr>
            <a:r>
              <a:rPr lang="en-US" dirty="0">
                <a:latin typeface="Tw Cen MT" pitchFamily="34" charset="0"/>
              </a:rPr>
              <a:t>Stores and spares, loose tools and others;</a:t>
            </a:r>
          </a:p>
          <a:p>
            <a:pPr marL="1257300" lvl="3" indent="-396875" algn="just">
              <a:lnSpc>
                <a:spcPct val="160000"/>
              </a:lnSpc>
              <a:spcBef>
                <a:spcPts val="0"/>
              </a:spcBef>
              <a:buClrTx/>
              <a:buFont typeface="Wingdings" pitchFamily="2" charset="2"/>
              <a:buChar char="Ø"/>
              <a:tabLst>
                <a:tab pos="1371600" algn="l"/>
              </a:tabLst>
            </a:pPr>
            <a:r>
              <a:rPr lang="en-US" dirty="0">
                <a:latin typeface="Tw Cen MT" pitchFamily="34" charset="0"/>
              </a:rPr>
              <a:t>Method of valuation.</a:t>
            </a:r>
          </a:p>
        </p:txBody>
      </p:sp>
      <p:sp>
        <p:nvSpPr>
          <p:cNvPr id="7" name="Footer Placeholder 22"/>
          <p:cNvSpPr txBox="1">
            <a:spLocks/>
          </p:cNvSpPr>
          <p:nvPr/>
        </p:nvSpPr>
        <p:spPr>
          <a:xfrm>
            <a:off x="0" y="6572272"/>
            <a:ext cx="4860032" cy="285728"/>
          </a:xfrm>
          <a:prstGeom prst="rect">
            <a:avLst/>
          </a:prstGeom>
        </p:spPr>
        <p:txBody>
          <a:bodyPr vert="horz" lIns="91440" tIns="45720" rIns="91440" bIns="45720" rtlCol="0" anchor="ctr"/>
          <a:lstStyle/>
          <a:p>
            <a:r>
              <a:rPr lang="en-US" sz="1000" b="1" dirty="0">
                <a:solidFill>
                  <a:srgbClr val="002060"/>
                </a:solidFill>
                <a:latin typeface="Tw Cen MT" pitchFamily="34" charset="0"/>
              </a:rPr>
              <a:t>Prepared and presented by - Vikram Saraf,  FCA, FCS, LLB</a:t>
            </a:r>
          </a:p>
        </p:txBody>
      </p:sp>
    </p:spTree>
    <p:extLst>
      <p:ext uri="{BB962C8B-B14F-4D97-AF65-F5344CB8AC3E}">
        <p14:creationId xmlns:p14="http://schemas.microsoft.com/office/powerpoint/2010/main" val="11335126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3"/>
          <p:cNvSpPr/>
          <p:nvPr/>
        </p:nvSpPr>
        <p:spPr>
          <a:xfrm>
            <a:off x="0" y="6572272"/>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blipFill dpi="0" rotWithShape="1">
            <a:blip r:embed="rId2">
              <a:alphaModFix amt="92000"/>
            </a:blip>
            <a:srcRect/>
            <a:tile tx="0" ty="0" sx="100000" sy="100000" flip="none" algn="tl"/>
          </a:blipFill>
        </p:spPr>
        <p:txBody>
          <a:bodyPr wrap="square" lIns="0" tIns="0" rIns="0" bIns="0" rtlCol="0"/>
          <a:lstStyle/>
          <a:p>
            <a:endParaRPr dirty="0"/>
          </a:p>
        </p:txBody>
      </p:sp>
      <p:sp>
        <p:nvSpPr>
          <p:cNvPr id="5" name="Title 1"/>
          <p:cNvSpPr>
            <a:spLocks noGrp="1"/>
          </p:cNvSpPr>
          <p:nvPr>
            <p:ph type="title"/>
          </p:nvPr>
        </p:nvSpPr>
        <p:spPr>
          <a:xfrm>
            <a:off x="228600" y="152400"/>
            <a:ext cx="2971800" cy="609600"/>
          </a:xfrm>
        </p:spPr>
        <p:txBody>
          <a:bodyPr>
            <a:noAutofit/>
          </a:bodyPr>
          <a:lstStyle/>
          <a:p>
            <a:pPr algn="l"/>
            <a:r>
              <a:rPr lang="en-US" sz="1500" b="1" cap="none" dirty="0">
                <a:solidFill>
                  <a:srgbClr val="002060"/>
                </a:solidFill>
                <a:latin typeface="Tw Cen MT"/>
              </a:rPr>
              <a:t>BS Points to be considered..</a:t>
            </a:r>
            <a:endParaRPr lang="en-US" sz="1500" b="1" dirty="0">
              <a:solidFill>
                <a:srgbClr val="002060"/>
              </a:solidFill>
              <a:latin typeface="Tw Cen MT" pitchFamily="34" charset="0"/>
            </a:endParaRPr>
          </a:p>
        </p:txBody>
      </p:sp>
      <p:sp>
        <p:nvSpPr>
          <p:cNvPr id="3" name="Content Placeholder 2"/>
          <p:cNvSpPr>
            <a:spLocks noGrp="1"/>
          </p:cNvSpPr>
          <p:nvPr>
            <p:ph idx="1"/>
          </p:nvPr>
        </p:nvSpPr>
        <p:spPr>
          <a:xfrm>
            <a:off x="539552" y="762000"/>
            <a:ext cx="7848872" cy="5867400"/>
          </a:xfrm>
        </p:spPr>
        <p:txBody>
          <a:bodyPr>
            <a:normAutofit/>
          </a:bodyPr>
          <a:lstStyle/>
          <a:p>
            <a:pPr marL="974725" lvl="1" indent="-457200" algn="just">
              <a:lnSpc>
                <a:spcPct val="160000"/>
              </a:lnSpc>
              <a:spcBef>
                <a:spcPts val="0"/>
              </a:spcBef>
              <a:buClrTx/>
              <a:buNone/>
            </a:pPr>
            <a:r>
              <a:rPr lang="en-US" sz="1800" b="1" u="sng" dirty="0">
                <a:latin typeface="Tw Cen MT" pitchFamily="34" charset="0"/>
              </a:rPr>
              <a:t>2 (c). Trade receivable:</a:t>
            </a:r>
            <a:r>
              <a:rPr lang="en-US" sz="1900" b="1" u="sng" dirty="0">
                <a:latin typeface="Tw Cen MT" pitchFamily="34" charset="0"/>
              </a:rPr>
              <a:t> </a:t>
            </a:r>
          </a:p>
          <a:p>
            <a:pPr marL="1257300" lvl="2" indent="-396875" algn="just">
              <a:lnSpc>
                <a:spcPct val="150000"/>
              </a:lnSpc>
              <a:spcBef>
                <a:spcPts val="0"/>
              </a:spcBef>
              <a:buClrTx/>
              <a:buFont typeface="Wingdings" pitchFamily="2" charset="2"/>
              <a:buChar char="Ø"/>
            </a:pPr>
            <a:r>
              <a:rPr lang="en-US" sz="2000" dirty="0">
                <a:latin typeface="Tw Cen MT" pitchFamily="34" charset="0"/>
              </a:rPr>
              <a:t>Ageing , same format as given earlier (long term trade receivable);</a:t>
            </a:r>
          </a:p>
          <a:p>
            <a:pPr marL="1257300" lvl="2" indent="-396875" algn="just">
              <a:lnSpc>
                <a:spcPct val="150000"/>
              </a:lnSpc>
              <a:spcBef>
                <a:spcPts val="0"/>
              </a:spcBef>
              <a:buClrTx/>
              <a:buFont typeface="Wingdings" pitchFamily="2" charset="2"/>
              <a:buChar char="Ø"/>
            </a:pPr>
            <a:endParaRPr lang="en-US" sz="2000" dirty="0">
              <a:latin typeface="Tw Cen MT" pitchFamily="34" charset="0"/>
            </a:endParaRPr>
          </a:p>
          <a:p>
            <a:pPr marL="1257300" lvl="2" indent="-396875" algn="just">
              <a:lnSpc>
                <a:spcPct val="150000"/>
              </a:lnSpc>
              <a:spcBef>
                <a:spcPts val="0"/>
              </a:spcBef>
              <a:buClrTx/>
              <a:buFont typeface="Wingdings" pitchFamily="2" charset="2"/>
              <a:buChar char="Ø"/>
            </a:pPr>
            <a:r>
              <a:rPr lang="en-US" sz="2000" dirty="0">
                <a:latin typeface="Tw Cen MT" pitchFamily="34" charset="0"/>
              </a:rPr>
              <a:t>Sub classification as secured, unsecured, good or doubtful;</a:t>
            </a:r>
          </a:p>
          <a:p>
            <a:pPr marL="1257300" lvl="2" indent="-396875" algn="just">
              <a:lnSpc>
                <a:spcPct val="150000"/>
              </a:lnSpc>
              <a:spcBef>
                <a:spcPts val="0"/>
              </a:spcBef>
              <a:buClrTx/>
              <a:buFont typeface="Wingdings" pitchFamily="2" charset="2"/>
              <a:buChar char="Ø"/>
            </a:pPr>
            <a:endParaRPr lang="en-US" sz="2000" dirty="0">
              <a:latin typeface="Tw Cen MT" pitchFamily="34" charset="0"/>
            </a:endParaRPr>
          </a:p>
          <a:p>
            <a:pPr marL="1257300" lvl="2" indent="-396875" algn="just">
              <a:lnSpc>
                <a:spcPct val="150000"/>
              </a:lnSpc>
              <a:spcBef>
                <a:spcPts val="0"/>
              </a:spcBef>
              <a:buClrTx/>
              <a:buFont typeface="Wingdings" pitchFamily="2" charset="2"/>
              <a:buChar char="Ø"/>
            </a:pPr>
            <a:r>
              <a:rPr lang="en-US" sz="2000" dirty="0">
                <a:latin typeface="Tw Cen MT" pitchFamily="34" charset="0"/>
              </a:rPr>
              <a:t>Provision for bad and doubtful debts, if any;</a:t>
            </a:r>
          </a:p>
          <a:p>
            <a:pPr marL="1257300" lvl="2" indent="-396875" algn="just">
              <a:lnSpc>
                <a:spcPct val="150000"/>
              </a:lnSpc>
              <a:spcBef>
                <a:spcPts val="0"/>
              </a:spcBef>
              <a:buClrTx/>
              <a:buFont typeface="Wingdings" pitchFamily="2" charset="2"/>
              <a:buChar char="Ø"/>
            </a:pPr>
            <a:endParaRPr lang="en-US" sz="2000" dirty="0">
              <a:latin typeface="Tw Cen MT" pitchFamily="34" charset="0"/>
            </a:endParaRPr>
          </a:p>
          <a:p>
            <a:pPr marL="1257300" lvl="2" indent="-396875" algn="just">
              <a:lnSpc>
                <a:spcPct val="150000"/>
              </a:lnSpc>
              <a:spcBef>
                <a:spcPts val="0"/>
              </a:spcBef>
              <a:buClrTx/>
              <a:buFont typeface="Wingdings" pitchFamily="2" charset="2"/>
              <a:buChar char="Ø"/>
            </a:pPr>
            <a:r>
              <a:rPr lang="en-US" sz="2000" dirty="0">
                <a:latin typeface="Tw Cen MT" pitchFamily="34" charset="0"/>
              </a:rPr>
              <a:t>Debts due to directors or dues by firms or private companies respectively in which any director is a partner or a director or a member.</a:t>
            </a:r>
          </a:p>
          <a:p>
            <a:endParaRPr lang="en-US" dirty="0">
              <a:latin typeface="Tw Cen MT" pitchFamily="34" charset="0"/>
            </a:endParaRPr>
          </a:p>
        </p:txBody>
      </p:sp>
      <p:sp>
        <p:nvSpPr>
          <p:cNvPr id="7" name="Footer Placeholder 22"/>
          <p:cNvSpPr txBox="1">
            <a:spLocks/>
          </p:cNvSpPr>
          <p:nvPr/>
        </p:nvSpPr>
        <p:spPr>
          <a:xfrm>
            <a:off x="0" y="6572272"/>
            <a:ext cx="3707904" cy="285728"/>
          </a:xfrm>
          <a:prstGeom prst="rect">
            <a:avLst/>
          </a:prstGeom>
        </p:spPr>
        <p:txBody>
          <a:bodyPr vert="horz" lIns="91440" tIns="45720" rIns="91440" bIns="45720" rtlCol="0" anchor="ctr"/>
          <a:lstStyle/>
          <a:p>
            <a:r>
              <a:rPr lang="en-US" sz="1000" b="1" dirty="0">
                <a:solidFill>
                  <a:srgbClr val="002060"/>
                </a:solidFill>
                <a:latin typeface="Tw Cen MT" pitchFamily="34" charset="0"/>
              </a:rPr>
              <a:t>Prepared and presented by - Vikram Saraf,  FCA, FCS, LLB</a:t>
            </a:r>
          </a:p>
        </p:txBody>
      </p:sp>
    </p:spTree>
    <p:extLst>
      <p:ext uri="{BB962C8B-B14F-4D97-AF65-F5344CB8AC3E}">
        <p14:creationId xmlns:p14="http://schemas.microsoft.com/office/powerpoint/2010/main" val="12171701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3"/>
          <p:cNvSpPr/>
          <p:nvPr/>
        </p:nvSpPr>
        <p:spPr>
          <a:xfrm>
            <a:off x="0" y="6572272"/>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blipFill dpi="0" rotWithShape="1">
            <a:blip r:embed="rId2">
              <a:alphaModFix amt="92000"/>
            </a:blip>
            <a:srcRect/>
            <a:tile tx="0" ty="0" sx="100000" sy="100000" flip="none" algn="tl"/>
          </a:blipFill>
        </p:spPr>
        <p:txBody>
          <a:bodyPr wrap="square" lIns="0" tIns="0" rIns="0" bIns="0" rtlCol="0"/>
          <a:lstStyle/>
          <a:p>
            <a:endParaRPr dirty="0"/>
          </a:p>
        </p:txBody>
      </p:sp>
      <p:sp>
        <p:nvSpPr>
          <p:cNvPr id="5" name="Title 1"/>
          <p:cNvSpPr>
            <a:spLocks noGrp="1"/>
          </p:cNvSpPr>
          <p:nvPr>
            <p:ph type="title"/>
          </p:nvPr>
        </p:nvSpPr>
        <p:spPr>
          <a:xfrm>
            <a:off x="304800" y="0"/>
            <a:ext cx="3581400" cy="685800"/>
          </a:xfrm>
        </p:spPr>
        <p:txBody>
          <a:bodyPr>
            <a:noAutofit/>
          </a:bodyPr>
          <a:lstStyle/>
          <a:p>
            <a:pPr algn="l"/>
            <a:r>
              <a:rPr lang="en-US" sz="1500" b="1" cap="none" dirty="0">
                <a:solidFill>
                  <a:srgbClr val="002060"/>
                </a:solidFill>
                <a:latin typeface="Tw Cen MT"/>
              </a:rPr>
              <a:t>BS Points to be considered..</a:t>
            </a:r>
            <a:endParaRPr lang="en-US" sz="1500" b="1" dirty="0">
              <a:solidFill>
                <a:srgbClr val="002060"/>
              </a:solidFill>
              <a:latin typeface="Tw Cen MT" pitchFamily="34" charset="0"/>
            </a:endParaRPr>
          </a:p>
        </p:txBody>
      </p:sp>
      <p:sp>
        <p:nvSpPr>
          <p:cNvPr id="3" name="Content Placeholder 2"/>
          <p:cNvSpPr>
            <a:spLocks noGrp="1"/>
          </p:cNvSpPr>
          <p:nvPr>
            <p:ph idx="1"/>
          </p:nvPr>
        </p:nvSpPr>
        <p:spPr>
          <a:xfrm>
            <a:off x="539552" y="609600"/>
            <a:ext cx="8064896" cy="5339680"/>
          </a:xfrm>
        </p:spPr>
        <p:txBody>
          <a:bodyPr>
            <a:normAutofit/>
          </a:bodyPr>
          <a:lstStyle/>
          <a:p>
            <a:pPr marL="358775" lvl="1" indent="0">
              <a:lnSpc>
                <a:spcPct val="120000"/>
              </a:lnSpc>
              <a:spcBef>
                <a:spcPts val="0"/>
              </a:spcBef>
              <a:buClrTx/>
              <a:buNone/>
            </a:pPr>
            <a:r>
              <a:rPr lang="en-US" sz="1800" b="1" u="sng" dirty="0">
                <a:latin typeface="Tw Cen MT" pitchFamily="34" charset="0"/>
              </a:rPr>
              <a:t>2(d). Cash and cash equivalent:</a:t>
            </a:r>
          </a:p>
          <a:p>
            <a:pPr marL="1162050" lvl="1" indent="-358775">
              <a:lnSpc>
                <a:spcPct val="120000"/>
              </a:lnSpc>
              <a:spcBef>
                <a:spcPts val="0"/>
              </a:spcBef>
              <a:buClrTx/>
              <a:buFont typeface="Wingdings" pitchFamily="2" charset="2"/>
              <a:buChar char="Ø"/>
              <a:tabLst>
                <a:tab pos="1162050" algn="l"/>
              </a:tabLst>
            </a:pPr>
            <a:r>
              <a:rPr lang="en-US" sz="1600" dirty="0">
                <a:latin typeface="Tw Cen MT" pitchFamily="34" charset="0"/>
              </a:rPr>
              <a:t>Balances with banks;</a:t>
            </a:r>
          </a:p>
          <a:p>
            <a:pPr marL="1162050" lvl="2" indent="-358775">
              <a:lnSpc>
                <a:spcPct val="120000"/>
              </a:lnSpc>
              <a:spcBef>
                <a:spcPts val="0"/>
              </a:spcBef>
              <a:buClrTx/>
              <a:buFont typeface="Wingdings" pitchFamily="2" charset="2"/>
              <a:buChar char="Ø"/>
            </a:pPr>
            <a:r>
              <a:rPr lang="en-US" sz="1600" dirty="0">
                <a:latin typeface="Tw Cen MT" pitchFamily="34" charset="0"/>
              </a:rPr>
              <a:t>Cheques, drafts on hand;</a:t>
            </a:r>
          </a:p>
          <a:p>
            <a:pPr marL="1162050" lvl="2" indent="-358775">
              <a:lnSpc>
                <a:spcPct val="120000"/>
              </a:lnSpc>
              <a:spcBef>
                <a:spcPts val="0"/>
              </a:spcBef>
              <a:buClrTx/>
              <a:buFont typeface="Wingdings" pitchFamily="2" charset="2"/>
              <a:buChar char="Ø"/>
            </a:pPr>
            <a:r>
              <a:rPr lang="en-US" sz="1600" dirty="0">
                <a:latin typeface="Tw Cen MT" pitchFamily="34" charset="0"/>
              </a:rPr>
              <a:t>Cash on hand;</a:t>
            </a:r>
          </a:p>
          <a:p>
            <a:pPr marL="1162050" lvl="2" indent="-358775" algn="just">
              <a:lnSpc>
                <a:spcPct val="120000"/>
              </a:lnSpc>
              <a:spcBef>
                <a:spcPts val="0"/>
              </a:spcBef>
              <a:buClrTx/>
              <a:buFont typeface="Wingdings" pitchFamily="2" charset="2"/>
              <a:buChar char="Ø"/>
            </a:pPr>
            <a:r>
              <a:rPr lang="en-US" sz="1600" dirty="0">
                <a:latin typeface="Tw Cen MT" pitchFamily="34" charset="0"/>
              </a:rPr>
              <a:t>Investment in FDR’s to be classified according to their maturity period from the BS date i.e.</a:t>
            </a:r>
          </a:p>
          <a:p>
            <a:pPr lvl="3" indent="-282575" algn="just">
              <a:lnSpc>
                <a:spcPct val="120000"/>
              </a:lnSpc>
              <a:spcBef>
                <a:spcPts val="0"/>
              </a:spcBef>
              <a:buFont typeface="Arial" pitchFamily="34" charset="0"/>
              <a:buChar char="•"/>
            </a:pPr>
            <a:r>
              <a:rPr lang="en-US" sz="1600" dirty="0">
                <a:latin typeface="Tw Cen MT" pitchFamily="34" charset="0"/>
              </a:rPr>
              <a:t>Up to 3 months - to be classified as cash and cash equivalent;</a:t>
            </a:r>
          </a:p>
          <a:p>
            <a:pPr lvl="3" indent="-282575" algn="just">
              <a:lnSpc>
                <a:spcPct val="120000"/>
              </a:lnSpc>
              <a:spcBef>
                <a:spcPts val="0"/>
              </a:spcBef>
              <a:buFont typeface="Arial" pitchFamily="34" charset="0"/>
              <a:buChar char="•"/>
            </a:pPr>
            <a:r>
              <a:rPr lang="en-US" sz="1600" dirty="0">
                <a:latin typeface="Tw Cen MT" pitchFamily="34" charset="0"/>
              </a:rPr>
              <a:t>More than 12 months - to be classified as non-current assets.</a:t>
            </a:r>
          </a:p>
          <a:p>
            <a:pPr marL="1162050" lvl="2" indent="-358775" algn="just">
              <a:lnSpc>
                <a:spcPct val="120000"/>
              </a:lnSpc>
              <a:spcBef>
                <a:spcPts val="0"/>
              </a:spcBef>
              <a:buClrTx/>
              <a:buFont typeface="Wingdings" pitchFamily="2" charset="2"/>
              <a:buChar char="Ø"/>
            </a:pPr>
            <a:r>
              <a:rPr lang="en-US" sz="1600" dirty="0">
                <a:latin typeface="Tw Cen MT" pitchFamily="34" charset="0"/>
              </a:rPr>
              <a:t>Details of cash and cash equivalents which are held as earmarked balances or having repatriation restrictions or held as margin/ security.</a:t>
            </a:r>
          </a:p>
          <a:p>
            <a:pPr marL="1600200" lvl="3" indent="-282575" algn="just">
              <a:lnSpc>
                <a:spcPct val="120000"/>
              </a:lnSpc>
              <a:spcBef>
                <a:spcPts val="0"/>
              </a:spcBef>
              <a:buClrTx/>
              <a:buFont typeface="Arial" pitchFamily="34" charset="0"/>
              <a:buChar char="•"/>
            </a:pPr>
            <a:endParaRPr lang="en-US" sz="1600" dirty="0">
              <a:latin typeface="Tw Cen MT" pitchFamily="34" charset="0"/>
            </a:endParaRPr>
          </a:p>
          <a:p>
            <a:pPr marL="768985" lvl="1" indent="-403225" algn="just">
              <a:lnSpc>
                <a:spcPct val="120000"/>
              </a:lnSpc>
              <a:spcBef>
                <a:spcPts val="0"/>
              </a:spcBef>
              <a:buClrTx/>
              <a:buNone/>
            </a:pPr>
            <a:r>
              <a:rPr lang="en-US" sz="2000" b="1" dirty="0">
                <a:latin typeface="Tw Cen MT" pitchFamily="34" charset="0"/>
              </a:rPr>
              <a:t>2(e).	</a:t>
            </a:r>
            <a:r>
              <a:rPr lang="en-US" sz="1800" b="1" u="sng" dirty="0">
                <a:latin typeface="Tw Cen MT" pitchFamily="34" charset="0"/>
              </a:rPr>
              <a:t>Short-term loans and advances: </a:t>
            </a:r>
          </a:p>
          <a:p>
            <a:pPr marL="1162050" lvl="2" indent="-358775" algn="just">
              <a:lnSpc>
                <a:spcPct val="120000"/>
              </a:lnSpc>
              <a:spcBef>
                <a:spcPts val="0"/>
              </a:spcBef>
              <a:buClrTx/>
              <a:buFont typeface="Wingdings" pitchFamily="2" charset="2"/>
              <a:buChar char="Ø"/>
            </a:pPr>
            <a:r>
              <a:rPr lang="en-US" sz="1600" dirty="0">
                <a:latin typeface="Tw Cen MT" pitchFamily="34" charset="0"/>
              </a:rPr>
              <a:t>Loan</a:t>
            </a:r>
            <a:r>
              <a:rPr lang="en-US" sz="1600" b="1" dirty="0">
                <a:latin typeface="Tw Cen MT" pitchFamily="34" charset="0"/>
              </a:rPr>
              <a:t> </a:t>
            </a:r>
            <a:r>
              <a:rPr lang="en-US" sz="1600" dirty="0">
                <a:latin typeface="Tw Cen MT" pitchFamily="34" charset="0"/>
              </a:rPr>
              <a:t>and advances which are recoverable within a period of 12 months from the BS date;</a:t>
            </a:r>
          </a:p>
          <a:p>
            <a:pPr marL="1162050" lvl="2" indent="-358775" algn="just">
              <a:lnSpc>
                <a:spcPct val="120000"/>
              </a:lnSpc>
              <a:spcBef>
                <a:spcPts val="0"/>
              </a:spcBef>
              <a:buClrTx/>
              <a:buFont typeface="Wingdings" pitchFamily="2" charset="2"/>
              <a:buChar char="Ø"/>
            </a:pPr>
            <a:r>
              <a:rPr lang="en-US" sz="1600" dirty="0">
                <a:latin typeface="Tw Cen MT" pitchFamily="34" charset="0"/>
              </a:rPr>
              <a:t>All other disclosures requirements will remain same as in LT loans and advances.</a:t>
            </a:r>
          </a:p>
          <a:p>
            <a:pPr marL="768985" lvl="1" indent="-403225">
              <a:lnSpc>
                <a:spcPct val="120000"/>
              </a:lnSpc>
              <a:spcBef>
                <a:spcPts val="0"/>
              </a:spcBef>
              <a:buClrTx/>
              <a:buNone/>
            </a:pPr>
            <a:endParaRPr lang="en-US" sz="1600" b="1" dirty="0">
              <a:latin typeface="Tw Cen MT" pitchFamily="34" charset="0"/>
            </a:endParaRPr>
          </a:p>
          <a:p>
            <a:pPr marL="768985" lvl="1" indent="-403225">
              <a:lnSpc>
                <a:spcPct val="120000"/>
              </a:lnSpc>
              <a:spcBef>
                <a:spcPts val="0"/>
              </a:spcBef>
              <a:buClrTx/>
              <a:buNone/>
            </a:pPr>
            <a:r>
              <a:rPr lang="en-US" sz="1800" b="1" dirty="0">
                <a:latin typeface="Tw Cen MT" pitchFamily="34" charset="0"/>
              </a:rPr>
              <a:t>2(f). Other current assets, specify nature.</a:t>
            </a:r>
            <a:endParaRPr lang="en-US" sz="1800" dirty="0">
              <a:latin typeface="Tw Cen MT" pitchFamily="34" charset="0"/>
            </a:endParaRPr>
          </a:p>
          <a:p>
            <a:pPr lvl="1" algn="just">
              <a:lnSpc>
                <a:spcPct val="120000"/>
              </a:lnSpc>
              <a:spcBef>
                <a:spcPts val="0"/>
              </a:spcBef>
              <a:buClrTx/>
              <a:buFont typeface="Wingdings" pitchFamily="2" charset="2"/>
              <a:buChar char="Ø"/>
            </a:pPr>
            <a:endParaRPr lang="en-US" dirty="0">
              <a:latin typeface="Tw Cen MT" pitchFamily="34" charset="0"/>
            </a:endParaRPr>
          </a:p>
        </p:txBody>
      </p:sp>
      <p:sp>
        <p:nvSpPr>
          <p:cNvPr id="7" name="Footer Placeholder 22"/>
          <p:cNvSpPr txBox="1">
            <a:spLocks/>
          </p:cNvSpPr>
          <p:nvPr/>
        </p:nvSpPr>
        <p:spPr>
          <a:xfrm>
            <a:off x="0" y="6572272"/>
            <a:ext cx="4499992" cy="285728"/>
          </a:xfrm>
          <a:prstGeom prst="rect">
            <a:avLst/>
          </a:prstGeom>
        </p:spPr>
        <p:txBody>
          <a:bodyPr vert="horz" lIns="91440" tIns="45720" rIns="91440" bIns="45720" rtlCol="0" anchor="ctr"/>
          <a:lstStyle/>
          <a:p>
            <a:r>
              <a:rPr lang="en-US" sz="1000" b="1" dirty="0">
                <a:solidFill>
                  <a:srgbClr val="002060"/>
                </a:solidFill>
                <a:latin typeface="Tw Cen MT" pitchFamily="34" charset="0"/>
              </a:rPr>
              <a:t>Prepared and presented by - Vikram Saraf,  FCA, FCS, LLB</a:t>
            </a:r>
          </a:p>
        </p:txBody>
      </p:sp>
    </p:spTree>
    <p:extLst>
      <p:ext uri="{BB962C8B-B14F-4D97-AF65-F5344CB8AC3E}">
        <p14:creationId xmlns:p14="http://schemas.microsoft.com/office/powerpoint/2010/main" val="15695817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4648199" y="1676400"/>
            <a:ext cx="4495801" cy="3170099"/>
          </a:xfrm>
          <a:prstGeom prst="rect">
            <a:avLst/>
          </a:prstGeom>
          <a:noFill/>
        </p:spPr>
        <p:txBody>
          <a:bodyPr wrap="square" rtlCol="0">
            <a:spAutoFit/>
          </a:bodyPr>
          <a:lstStyle/>
          <a:p>
            <a:pPr algn="ctr"/>
            <a:r>
              <a:rPr lang="en-US" sz="4000" b="1" dirty="0">
                <a:solidFill>
                  <a:srgbClr val="002060"/>
                </a:solidFill>
                <a:latin typeface="Tw Cen MT" pitchFamily="34" charset="0"/>
              </a:rPr>
              <a:t>Statement </a:t>
            </a:r>
            <a:br>
              <a:rPr lang="en-US" sz="4000" b="1" dirty="0">
                <a:solidFill>
                  <a:srgbClr val="002060"/>
                </a:solidFill>
                <a:latin typeface="Tw Cen MT" pitchFamily="34" charset="0"/>
              </a:rPr>
            </a:br>
            <a:r>
              <a:rPr lang="en-US" sz="4000" b="1" dirty="0">
                <a:solidFill>
                  <a:srgbClr val="002060"/>
                </a:solidFill>
                <a:latin typeface="Tw Cen MT" pitchFamily="34" charset="0"/>
              </a:rPr>
              <a:t>of</a:t>
            </a:r>
            <a:br>
              <a:rPr lang="en-US" sz="4000" b="1" dirty="0">
                <a:solidFill>
                  <a:srgbClr val="002060"/>
                </a:solidFill>
                <a:latin typeface="Tw Cen MT" pitchFamily="34" charset="0"/>
              </a:rPr>
            </a:br>
            <a:r>
              <a:rPr lang="en-US" sz="4000" b="1" dirty="0">
                <a:solidFill>
                  <a:srgbClr val="002060"/>
                </a:solidFill>
                <a:latin typeface="Tw Cen MT" pitchFamily="34" charset="0"/>
              </a:rPr>
              <a:t>Profit</a:t>
            </a:r>
            <a:br>
              <a:rPr lang="en-US" sz="4000" b="1" dirty="0">
                <a:solidFill>
                  <a:srgbClr val="002060"/>
                </a:solidFill>
                <a:latin typeface="Tw Cen MT" pitchFamily="34" charset="0"/>
              </a:rPr>
            </a:br>
            <a:r>
              <a:rPr lang="en-US" sz="4000" b="1" dirty="0">
                <a:solidFill>
                  <a:srgbClr val="002060"/>
                </a:solidFill>
                <a:latin typeface="Tw Cen MT" pitchFamily="34" charset="0"/>
              </a:rPr>
              <a:t>and</a:t>
            </a:r>
            <a:br>
              <a:rPr lang="en-US" sz="4000" b="1" dirty="0">
                <a:solidFill>
                  <a:srgbClr val="002060"/>
                </a:solidFill>
                <a:latin typeface="Tw Cen MT" pitchFamily="34" charset="0"/>
              </a:rPr>
            </a:br>
            <a:r>
              <a:rPr lang="en-US" sz="4000" b="1" dirty="0">
                <a:solidFill>
                  <a:srgbClr val="002060"/>
                </a:solidFill>
                <a:latin typeface="Tw Cen MT" pitchFamily="34" charset="0"/>
              </a:rPr>
              <a:t>Loss </a:t>
            </a:r>
            <a:endParaRPr lang="en-US" sz="4000" dirty="0"/>
          </a:p>
        </p:txBody>
      </p:sp>
      <p:pic>
        <p:nvPicPr>
          <p:cNvPr id="3074" name="Picture 2" descr="Artik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648199" cy="685799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3"/>
          <p:cNvSpPr/>
          <p:nvPr/>
        </p:nvSpPr>
        <p:spPr>
          <a:xfrm>
            <a:off x="0" y="6572272"/>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blipFill dpi="0" rotWithShape="1">
            <a:blip r:embed="rId2">
              <a:alphaModFix amt="92000"/>
            </a:blip>
            <a:srcRect/>
            <a:tile tx="0" ty="0" sx="100000" sy="100000" flip="none" algn="tl"/>
          </a:blipFill>
        </p:spPr>
        <p:txBody>
          <a:bodyPr wrap="square" lIns="0" tIns="0" rIns="0" bIns="0" rtlCol="0"/>
          <a:lstStyle/>
          <a:p>
            <a:endParaRPr dirty="0"/>
          </a:p>
        </p:txBody>
      </p:sp>
      <p:graphicFrame>
        <p:nvGraphicFramePr>
          <p:cNvPr id="3" name="Table 2"/>
          <p:cNvGraphicFramePr>
            <a:graphicFrameLocks noGrp="1"/>
          </p:cNvGraphicFramePr>
          <p:nvPr>
            <p:extLst>
              <p:ext uri="{D42A27DB-BD31-4B8C-83A1-F6EECF244321}">
                <p14:modId xmlns:p14="http://schemas.microsoft.com/office/powerpoint/2010/main" val="2401260800"/>
              </p:ext>
            </p:extLst>
          </p:nvPr>
        </p:nvGraphicFramePr>
        <p:xfrm>
          <a:off x="304800" y="152400"/>
          <a:ext cx="8464391" cy="6343214"/>
        </p:xfrm>
        <a:graphic>
          <a:graphicData uri="http://schemas.openxmlformats.org/drawingml/2006/table">
            <a:tbl>
              <a:tblPr/>
              <a:tblGrid>
                <a:gridCol w="499967">
                  <a:extLst>
                    <a:ext uri="{9D8B030D-6E8A-4147-A177-3AD203B41FA5}">
                      <a16:colId xmlns:a16="http://schemas.microsoft.com/office/drawing/2014/main" xmlns="" val="20000"/>
                    </a:ext>
                  </a:extLst>
                </a:gridCol>
                <a:gridCol w="3602736">
                  <a:extLst>
                    <a:ext uri="{9D8B030D-6E8A-4147-A177-3AD203B41FA5}">
                      <a16:colId xmlns:a16="http://schemas.microsoft.com/office/drawing/2014/main" xmlns="" val="20001"/>
                    </a:ext>
                  </a:extLst>
                </a:gridCol>
                <a:gridCol w="850392">
                  <a:extLst>
                    <a:ext uri="{9D8B030D-6E8A-4147-A177-3AD203B41FA5}">
                      <a16:colId xmlns:a16="http://schemas.microsoft.com/office/drawing/2014/main" xmlns="" val="20002"/>
                    </a:ext>
                  </a:extLst>
                </a:gridCol>
                <a:gridCol w="1755648">
                  <a:extLst>
                    <a:ext uri="{9D8B030D-6E8A-4147-A177-3AD203B41FA5}">
                      <a16:colId xmlns:a16="http://schemas.microsoft.com/office/drawing/2014/main" xmlns="" val="20003"/>
                    </a:ext>
                  </a:extLst>
                </a:gridCol>
                <a:gridCol w="1755648">
                  <a:extLst>
                    <a:ext uri="{9D8B030D-6E8A-4147-A177-3AD203B41FA5}">
                      <a16:colId xmlns:a16="http://schemas.microsoft.com/office/drawing/2014/main" xmlns="" val="20004"/>
                    </a:ext>
                  </a:extLst>
                </a:gridCol>
              </a:tblGrid>
              <a:tr h="214126">
                <a:tc gridSpan="5">
                  <a:txBody>
                    <a:bodyPr/>
                    <a:lstStyle/>
                    <a:p>
                      <a:pPr algn="ctr" fontAlgn="ctr"/>
                      <a:r>
                        <a:rPr lang="en-US" sz="1400" b="1" i="0" u="none" strike="noStrike" dirty="0">
                          <a:solidFill>
                            <a:schemeClr val="tx1"/>
                          </a:solidFill>
                          <a:latin typeface="Tw Cen MT"/>
                        </a:rPr>
                        <a:t>ABC Private Limited</a:t>
                      </a:r>
                    </a:p>
                  </a:txBody>
                  <a:tcPr marL="3127" marR="3127" marT="3127"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0"/>
                  </a:ext>
                </a:extLst>
              </a:tr>
              <a:tr h="180885">
                <a:tc gridSpan="5">
                  <a:txBody>
                    <a:bodyPr/>
                    <a:lstStyle/>
                    <a:p>
                      <a:pPr algn="ctr" fontAlgn="ctr"/>
                      <a:r>
                        <a:rPr lang="en-US" sz="1100" b="1" i="0" u="none" strike="noStrike" dirty="0">
                          <a:solidFill>
                            <a:schemeClr val="tx1"/>
                          </a:solidFill>
                          <a:latin typeface="Tw Cen MT"/>
                        </a:rPr>
                        <a:t>Statement of Profit and Loss for the year ended 31st March, 2024</a:t>
                      </a:r>
                    </a:p>
                    <a:p>
                      <a:pPr algn="r" fontAlgn="ctr"/>
                      <a:r>
                        <a:rPr lang="en-US" sz="1100" b="1" i="1" u="none" strike="noStrike" dirty="0">
                          <a:latin typeface="Tw Cen MT"/>
                        </a:rPr>
                        <a:t>(Rs in Lakh)</a:t>
                      </a:r>
                    </a:p>
                  </a:txBody>
                  <a:tcPr marL="3127" marR="3127" marT="3127" marB="0" anchor="ctr">
                    <a:lnL>
                      <a:noFill/>
                    </a:lnL>
                    <a:lnR>
                      <a:noFill/>
                    </a:lnR>
                    <a:lnT>
                      <a:noFill/>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1"/>
                  </a:ext>
                </a:extLst>
              </a:tr>
              <a:tr h="180885">
                <a:tc>
                  <a:txBody>
                    <a:bodyPr/>
                    <a:lstStyle/>
                    <a:p>
                      <a:pPr lvl="1" algn="ctr" fontAlgn="ctr"/>
                      <a:endParaRPr lang="en-US" sz="1100" b="1" i="0" u="none" strike="noStrike" dirty="0">
                        <a:latin typeface="Tw Cen MT"/>
                      </a:endParaRPr>
                    </a:p>
                  </a:txBody>
                  <a:tcPr marL="3127" marR="3127" marT="3127" marB="0" anchor="ctr">
                    <a:lnL>
                      <a:noFill/>
                    </a:lnL>
                    <a:lnR>
                      <a:noFill/>
                    </a:lnR>
                    <a:lnT w="12700" cap="flat" cmpd="sng" algn="ctr">
                      <a:solidFill>
                        <a:schemeClr val="tx1"/>
                      </a:solidFill>
                      <a:prstDash val="solid"/>
                      <a:round/>
                      <a:headEnd type="none" w="med" len="med"/>
                      <a:tailEnd type="none" w="med" len="med"/>
                    </a:lnT>
                    <a:lnB>
                      <a:noFill/>
                    </a:lnB>
                  </a:tcPr>
                </a:tc>
                <a:tc rowSpan="2">
                  <a:txBody>
                    <a:bodyPr/>
                    <a:lstStyle/>
                    <a:p>
                      <a:pPr algn="l" fontAlgn="ctr"/>
                      <a:r>
                        <a:rPr lang="en-US" sz="1100" b="1" i="0" u="none" strike="noStrike" dirty="0">
                          <a:solidFill>
                            <a:schemeClr val="tx1"/>
                          </a:solidFill>
                          <a:latin typeface="Tw Cen MT"/>
                        </a:rPr>
                        <a:t>Particulars</a:t>
                      </a:r>
                    </a:p>
                  </a:txBody>
                  <a:tcPr marL="3127" marR="3127" marT="3127"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en-US" sz="1100" b="1" i="0" u="none" strike="noStrike" dirty="0">
                          <a:latin typeface="Tw Cen MT"/>
                        </a:rPr>
                        <a:t>Note No.</a:t>
                      </a:r>
                    </a:p>
                  </a:txBody>
                  <a:tcPr marL="3127" marR="3127" marT="3127"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sz="1100" b="1" i="0" u="none" strike="noStrike" dirty="0">
                          <a:solidFill>
                            <a:schemeClr val="tx1"/>
                          </a:solidFill>
                          <a:latin typeface="Tw Cen MT"/>
                        </a:rPr>
                        <a:t>For the year ended</a:t>
                      </a:r>
                    </a:p>
                  </a:txBody>
                  <a:tcPr marL="3127" marR="3127" marT="3127"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r" fontAlgn="ctr"/>
                      <a:r>
                        <a:rPr lang="en-US" sz="1100" b="1" i="0" u="none" strike="noStrike" dirty="0">
                          <a:solidFill>
                            <a:schemeClr val="tx1"/>
                          </a:solidFill>
                          <a:latin typeface="Tw Cen MT"/>
                        </a:rPr>
                        <a:t>For the year ended</a:t>
                      </a:r>
                    </a:p>
                  </a:txBody>
                  <a:tcPr marL="3127" marR="3127" marT="3127" marB="0" anchor="ctr">
                    <a:lnL>
                      <a:noFill/>
                    </a:lnL>
                    <a:lnR>
                      <a:noFill/>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xmlns="" val="10002"/>
                  </a:ext>
                </a:extLst>
              </a:tr>
              <a:tr h="180885">
                <a:tc>
                  <a:txBody>
                    <a:bodyPr/>
                    <a:lstStyle/>
                    <a:p>
                      <a:pPr algn="ctr" fontAlgn="ctr"/>
                      <a:r>
                        <a:rPr lang="en-US" sz="1100" b="1" i="0" u="none" strike="noStrike" dirty="0">
                          <a:latin typeface="Tw Cen MT"/>
                        </a:rPr>
                        <a:t> </a:t>
                      </a:r>
                    </a:p>
                  </a:txBody>
                  <a:tcPr marL="3127" marR="3127" marT="3127" marB="0" anchor="ctr">
                    <a:lnL>
                      <a:noFill/>
                    </a:lnL>
                    <a:lnR>
                      <a:noFill/>
                    </a:lnR>
                    <a:lnT>
                      <a:noFill/>
                    </a:lnT>
                    <a:lnB w="12700" cap="flat" cmpd="sng" algn="ctr">
                      <a:solidFill>
                        <a:schemeClr val="tx1"/>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c>
                  <a:txBody>
                    <a:bodyPr/>
                    <a:lstStyle/>
                    <a:p>
                      <a:pPr algn="r" fontAlgn="ctr"/>
                      <a:r>
                        <a:rPr lang="en-US" sz="1100" b="1" i="0" u="none" strike="noStrike" dirty="0">
                          <a:solidFill>
                            <a:schemeClr val="tx1"/>
                          </a:solidFill>
                          <a:latin typeface="Tw Cen MT"/>
                        </a:rPr>
                        <a:t>31st March, 2024</a:t>
                      </a:r>
                    </a:p>
                  </a:txBody>
                  <a:tcPr marL="3127" marR="3127" marT="3127"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r" fontAlgn="ctr"/>
                      <a:r>
                        <a:rPr lang="en-US" sz="1100" b="1" i="0" u="none" strike="noStrike" dirty="0">
                          <a:solidFill>
                            <a:schemeClr val="tx1"/>
                          </a:solidFill>
                          <a:latin typeface="Tw Cen MT"/>
                        </a:rPr>
                        <a:t>31st March, 2023</a:t>
                      </a:r>
                    </a:p>
                  </a:txBody>
                  <a:tcPr marL="3127" marR="3127" marT="3127" marB="0" anchor="ctr">
                    <a:lnL>
                      <a:noFill/>
                    </a:lnL>
                    <a:lnR>
                      <a:noFill/>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3"/>
                  </a:ext>
                </a:extLst>
              </a:tr>
              <a:tr h="180885">
                <a:tc>
                  <a:txBody>
                    <a:bodyPr/>
                    <a:lstStyle/>
                    <a:p>
                      <a:pPr algn="ctr" fontAlgn="ctr"/>
                      <a:r>
                        <a:rPr lang="en-US" sz="1100" b="0" i="0" u="none" strike="noStrike" dirty="0">
                          <a:latin typeface="Tw Cen MT"/>
                        </a:rPr>
                        <a:t>I.</a:t>
                      </a:r>
                    </a:p>
                  </a:txBody>
                  <a:tcPr marL="3127" marR="3127" marT="3127"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r>
                        <a:rPr lang="en-US" sz="1100" b="0" i="0" u="none" strike="noStrike" dirty="0">
                          <a:solidFill>
                            <a:schemeClr val="tx1"/>
                          </a:solidFill>
                          <a:latin typeface="Tw Cen MT"/>
                        </a:rPr>
                        <a:t>Revenue from operations</a:t>
                      </a:r>
                    </a:p>
                  </a:txBody>
                  <a:tcPr marL="3127" marR="3127" marT="3127"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ctr"/>
                      <a:r>
                        <a:rPr lang="en-US" sz="1100" b="1" i="0" u="none" strike="noStrike" dirty="0">
                          <a:latin typeface="Tw Cen MT"/>
                        </a:rPr>
                        <a:t>19</a:t>
                      </a:r>
                    </a:p>
                  </a:txBody>
                  <a:tcPr marL="3127" marR="3127" marT="3127"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r" fontAlgn="ctr"/>
                      <a:r>
                        <a:rPr lang="en-US" sz="1100" b="0" i="0" u="none" strike="noStrike" dirty="0">
                          <a:solidFill>
                            <a:schemeClr val="tx1"/>
                          </a:solidFill>
                          <a:latin typeface="Tw Cen MT"/>
                        </a:rPr>
                        <a:t>                        - </a:t>
                      </a:r>
                    </a:p>
                  </a:txBody>
                  <a:tcPr marL="3127" marR="3127" marT="3127"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r" fontAlgn="ctr"/>
                      <a:r>
                        <a:rPr lang="en-US" sz="1100" b="0" i="0" u="none" strike="noStrike" dirty="0">
                          <a:solidFill>
                            <a:schemeClr val="tx1"/>
                          </a:solidFill>
                          <a:latin typeface="Tw Cen MT"/>
                        </a:rPr>
                        <a:t>-</a:t>
                      </a:r>
                    </a:p>
                  </a:txBody>
                  <a:tcPr marL="3127" marR="3127" marT="3127" marB="0" anchor="ctr">
                    <a:lnL>
                      <a:noFill/>
                    </a:lnL>
                    <a:lnR>
                      <a:noFill/>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xmlns="" val="10004"/>
                  </a:ext>
                </a:extLst>
              </a:tr>
              <a:tr h="180885">
                <a:tc>
                  <a:txBody>
                    <a:bodyPr/>
                    <a:lstStyle/>
                    <a:p>
                      <a:pPr algn="ctr" fontAlgn="ctr"/>
                      <a:r>
                        <a:rPr lang="en-US" sz="1100" b="0" i="0" u="none" strike="noStrike" dirty="0">
                          <a:latin typeface="Tw Cen MT"/>
                        </a:rPr>
                        <a:t>II.</a:t>
                      </a:r>
                    </a:p>
                  </a:txBody>
                  <a:tcPr marL="3127" marR="3127" marT="3127" marB="0" anchor="ctr">
                    <a:lnL>
                      <a:noFill/>
                    </a:lnL>
                    <a:lnR>
                      <a:noFill/>
                    </a:lnR>
                    <a:lnT>
                      <a:noFill/>
                    </a:lnT>
                    <a:lnB>
                      <a:noFill/>
                    </a:lnB>
                  </a:tcPr>
                </a:tc>
                <a:tc>
                  <a:txBody>
                    <a:bodyPr/>
                    <a:lstStyle/>
                    <a:p>
                      <a:pPr algn="l" fontAlgn="ctr"/>
                      <a:r>
                        <a:rPr lang="en-US" sz="1100" b="0" i="0" u="none" strike="noStrike" dirty="0">
                          <a:solidFill>
                            <a:schemeClr val="tx1"/>
                          </a:solidFill>
                          <a:latin typeface="Tw Cen MT"/>
                        </a:rPr>
                        <a:t>Other income</a:t>
                      </a:r>
                    </a:p>
                  </a:txBody>
                  <a:tcPr marL="3127" marR="3127" marT="3127" marB="0" anchor="ctr">
                    <a:lnL>
                      <a:noFill/>
                    </a:lnL>
                    <a:lnR>
                      <a:noFill/>
                    </a:lnR>
                    <a:lnT>
                      <a:noFill/>
                    </a:lnT>
                    <a:lnB>
                      <a:noFill/>
                    </a:lnB>
                  </a:tcPr>
                </a:tc>
                <a:tc>
                  <a:txBody>
                    <a:bodyPr/>
                    <a:lstStyle/>
                    <a:p>
                      <a:pPr algn="ctr" fontAlgn="ctr"/>
                      <a:r>
                        <a:rPr lang="en-US" sz="1100" b="1" i="0" u="none" strike="noStrike" dirty="0">
                          <a:latin typeface="Tw Cen MT"/>
                        </a:rPr>
                        <a:t>20</a:t>
                      </a:r>
                    </a:p>
                  </a:txBody>
                  <a:tcPr marL="3127" marR="3127" marT="3127" marB="0" anchor="ctr">
                    <a:lnL>
                      <a:noFill/>
                    </a:lnL>
                    <a:lnR>
                      <a:noFill/>
                    </a:lnR>
                    <a:lnT>
                      <a:noFill/>
                    </a:lnT>
                    <a:lnB>
                      <a:noFill/>
                    </a:lnB>
                  </a:tcPr>
                </a:tc>
                <a:tc>
                  <a:txBody>
                    <a:bodyPr/>
                    <a:lstStyle/>
                    <a:p>
                      <a:pPr algn="r" fontAlgn="ctr"/>
                      <a:r>
                        <a:rPr lang="en-US" sz="1100" b="0" i="0" u="none" strike="noStrike" dirty="0">
                          <a:solidFill>
                            <a:schemeClr val="tx1"/>
                          </a:solidFill>
                          <a:latin typeface="Tw Cen MT"/>
                        </a:rPr>
                        <a:t>                        - </a:t>
                      </a:r>
                    </a:p>
                  </a:txBody>
                  <a:tcPr marL="3127" marR="3127" marT="3127"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n-US" sz="1100" b="0" i="0" u="none" strike="noStrike" dirty="0">
                          <a:solidFill>
                            <a:schemeClr val="tx1"/>
                          </a:solidFill>
                          <a:latin typeface="Tw Cen MT"/>
                        </a:rPr>
                        <a:t>-</a:t>
                      </a:r>
                    </a:p>
                  </a:txBody>
                  <a:tcPr marL="3127" marR="3127" marT="3127"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r h="180885">
                <a:tc>
                  <a:txBody>
                    <a:bodyPr/>
                    <a:lstStyle/>
                    <a:p>
                      <a:pPr algn="ctr" fontAlgn="ctr"/>
                      <a:r>
                        <a:rPr lang="en-US" sz="1100" b="1" i="0" u="none" strike="noStrike" dirty="0">
                          <a:latin typeface="Tw Cen MT"/>
                        </a:rPr>
                        <a:t>III.</a:t>
                      </a:r>
                    </a:p>
                  </a:txBody>
                  <a:tcPr marL="3127" marR="3127" marT="3127" marB="0" anchor="ctr">
                    <a:lnL>
                      <a:noFill/>
                    </a:lnL>
                    <a:lnR>
                      <a:noFill/>
                    </a:lnR>
                    <a:lnT>
                      <a:noFill/>
                    </a:lnT>
                    <a:lnB>
                      <a:noFill/>
                    </a:lnB>
                  </a:tcPr>
                </a:tc>
                <a:tc>
                  <a:txBody>
                    <a:bodyPr/>
                    <a:lstStyle/>
                    <a:p>
                      <a:pPr algn="l" fontAlgn="ctr"/>
                      <a:r>
                        <a:rPr lang="en-US" sz="1100" b="1" i="0" u="none" strike="noStrike" dirty="0">
                          <a:solidFill>
                            <a:schemeClr val="tx1"/>
                          </a:solidFill>
                          <a:latin typeface="Tw Cen MT"/>
                        </a:rPr>
                        <a:t>Total Income (I + II)</a:t>
                      </a:r>
                    </a:p>
                  </a:txBody>
                  <a:tcPr marL="3127" marR="3127" marT="3127" marB="0" anchor="ctr">
                    <a:lnL>
                      <a:noFill/>
                    </a:lnL>
                    <a:lnR>
                      <a:noFill/>
                    </a:lnR>
                    <a:lnT>
                      <a:noFill/>
                    </a:lnT>
                    <a:lnB>
                      <a:noFill/>
                    </a:lnB>
                  </a:tcPr>
                </a:tc>
                <a:tc>
                  <a:txBody>
                    <a:bodyPr/>
                    <a:lstStyle/>
                    <a:p>
                      <a:pPr algn="ctr" fontAlgn="ctr"/>
                      <a:endParaRPr lang="en-US" sz="1100" b="1" i="0" u="none" strike="noStrike" dirty="0">
                        <a:latin typeface="Tw Cen MT"/>
                      </a:endParaRPr>
                    </a:p>
                  </a:txBody>
                  <a:tcPr marL="3127" marR="3127" marT="3127" marB="0" anchor="ctr">
                    <a:lnL>
                      <a:noFill/>
                    </a:lnL>
                    <a:lnR>
                      <a:noFill/>
                    </a:lnR>
                    <a:lnT>
                      <a:noFill/>
                    </a:lnT>
                    <a:lnB>
                      <a:noFill/>
                    </a:lnB>
                  </a:tcPr>
                </a:tc>
                <a:tc>
                  <a:txBody>
                    <a:bodyPr/>
                    <a:lstStyle/>
                    <a:p>
                      <a:pPr algn="r" fontAlgn="ctr"/>
                      <a:r>
                        <a:rPr lang="en-US" sz="1100" b="0" i="0" u="none" strike="noStrike" dirty="0">
                          <a:solidFill>
                            <a:schemeClr val="tx1"/>
                          </a:solidFill>
                          <a:latin typeface="Tw Cen MT"/>
                        </a:rPr>
                        <a:t>                        - </a:t>
                      </a:r>
                    </a:p>
                  </a:txBody>
                  <a:tcPr marL="3127" marR="3127" marT="312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100" b="0" i="0" u="none" strike="noStrike" dirty="0">
                          <a:solidFill>
                            <a:schemeClr val="tx1"/>
                          </a:solidFill>
                          <a:latin typeface="Tw Cen MT"/>
                        </a:rPr>
                        <a:t>-</a:t>
                      </a:r>
                    </a:p>
                  </a:txBody>
                  <a:tcPr marL="3127" marR="3127" marT="312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6"/>
                  </a:ext>
                </a:extLst>
              </a:tr>
              <a:tr h="180885">
                <a:tc>
                  <a:txBody>
                    <a:bodyPr/>
                    <a:lstStyle/>
                    <a:p>
                      <a:pPr algn="ctr" fontAlgn="ctr"/>
                      <a:r>
                        <a:rPr lang="en-US" sz="1100" b="1" i="0" u="none" strike="noStrike" dirty="0">
                          <a:latin typeface="Tw Cen MT"/>
                        </a:rPr>
                        <a:t>IV.</a:t>
                      </a:r>
                    </a:p>
                  </a:txBody>
                  <a:tcPr marL="3127" marR="3127" marT="3127" marB="0" anchor="ctr">
                    <a:lnL>
                      <a:noFill/>
                    </a:lnL>
                    <a:lnR>
                      <a:noFill/>
                    </a:lnR>
                    <a:lnT>
                      <a:noFill/>
                    </a:lnT>
                    <a:lnB>
                      <a:noFill/>
                    </a:lnB>
                  </a:tcPr>
                </a:tc>
                <a:tc>
                  <a:txBody>
                    <a:bodyPr/>
                    <a:lstStyle/>
                    <a:p>
                      <a:pPr algn="l" fontAlgn="ctr"/>
                      <a:r>
                        <a:rPr lang="en-US" sz="1100" b="1" i="0" u="none" strike="noStrike" dirty="0">
                          <a:solidFill>
                            <a:schemeClr val="tx1"/>
                          </a:solidFill>
                          <a:latin typeface="Tw Cen MT"/>
                        </a:rPr>
                        <a:t>Expenses:</a:t>
                      </a:r>
                    </a:p>
                  </a:txBody>
                  <a:tcPr marL="3127" marR="3127" marT="3127" marB="0" anchor="ctr">
                    <a:lnL>
                      <a:noFill/>
                    </a:lnL>
                    <a:lnR>
                      <a:noFill/>
                    </a:lnR>
                    <a:lnT>
                      <a:noFill/>
                    </a:lnT>
                    <a:lnB>
                      <a:noFill/>
                    </a:lnB>
                  </a:tcPr>
                </a:tc>
                <a:tc>
                  <a:txBody>
                    <a:bodyPr/>
                    <a:lstStyle/>
                    <a:p>
                      <a:pPr algn="ctr" fontAlgn="ctr"/>
                      <a:endParaRPr lang="en-US" sz="1100" b="1" i="0" u="none" strike="noStrike" dirty="0">
                        <a:latin typeface="Tw Cen MT"/>
                      </a:endParaRPr>
                    </a:p>
                  </a:txBody>
                  <a:tcPr marL="3127" marR="3127" marT="3127" marB="0" anchor="ctr">
                    <a:lnL>
                      <a:noFill/>
                    </a:lnL>
                    <a:lnR>
                      <a:noFill/>
                    </a:lnR>
                    <a:lnT>
                      <a:noFill/>
                    </a:lnT>
                    <a:lnB>
                      <a:noFill/>
                    </a:lnB>
                  </a:tcPr>
                </a:tc>
                <a:tc>
                  <a:txBody>
                    <a:bodyPr/>
                    <a:lstStyle/>
                    <a:p>
                      <a:pPr algn="r" fontAlgn="ctr"/>
                      <a:endParaRPr lang="en-US" sz="1100" b="1" i="0" u="none" strike="noStrike" dirty="0">
                        <a:latin typeface="Tw Cen MT"/>
                      </a:endParaRPr>
                    </a:p>
                  </a:txBody>
                  <a:tcPr marL="3127" marR="3127" marT="3127"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ctr"/>
                      <a:endParaRPr lang="en-US" sz="1100" b="1" i="0" u="none" strike="noStrike" dirty="0">
                        <a:latin typeface="Tw Cen MT"/>
                      </a:endParaRPr>
                    </a:p>
                  </a:txBody>
                  <a:tcPr marL="3127" marR="3127" marT="3127"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10007"/>
                  </a:ext>
                </a:extLst>
              </a:tr>
              <a:tr h="180885">
                <a:tc>
                  <a:txBody>
                    <a:bodyPr/>
                    <a:lstStyle/>
                    <a:p>
                      <a:pPr algn="ctr" fontAlgn="ctr"/>
                      <a:endParaRPr lang="en-US" sz="1100" b="1" i="0" u="none" strike="noStrike" dirty="0">
                        <a:latin typeface="Tw Cen MT"/>
                      </a:endParaRPr>
                    </a:p>
                  </a:txBody>
                  <a:tcPr marL="3127" marR="3127" marT="3127" marB="0" anchor="ctr">
                    <a:lnL>
                      <a:noFill/>
                    </a:lnL>
                    <a:lnR>
                      <a:noFill/>
                    </a:lnR>
                    <a:lnT>
                      <a:noFill/>
                    </a:lnT>
                    <a:lnB>
                      <a:noFill/>
                    </a:lnB>
                  </a:tcPr>
                </a:tc>
                <a:tc>
                  <a:txBody>
                    <a:bodyPr/>
                    <a:lstStyle/>
                    <a:p>
                      <a:pPr algn="l" fontAlgn="ctr"/>
                      <a:r>
                        <a:rPr lang="en-US" sz="1100" b="0" i="0" u="none" strike="noStrike" dirty="0">
                          <a:solidFill>
                            <a:schemeClr val="tx1"/>
                          </a:solidFill>
                          <a:latin typeface="Tw Cen MT"/>
                        </a:rPr>
                        <a:t>Cost of materials consumed</a:t>
                      </a:r>
                    </a:p>
                  </a:txBody>
                  <a:tcPr marL="3127" marR="3127" marT="3127" marB="0" anchor="ctr">
                    <a:lnL>
                      <a:noFill/>
                    </a:lnL>
                    <a:lnR>
                      <a:noFill/>
                    </a:lnR>
                    <a:lnT>
                      <a:noFill/>
                    </a:lnT>
                    <a:lnB>
                      <a:noFill/>
                    </a:lnB>
                  </a:tcPr>
                </a:tc>
                <a:tc>
                  <a:txBody>
                    <a:bodyPr/>
                    <a:lstStyle/>
                    <a:p>
                      <a:pPr algn="ctr" fontAlgn="ctr"/>
                      <a:r>
                        <a:rPr lang="en-US" sz="1100" b="1" i="0" u="none" strike="noStrike" dirty="0">
                          <a:latin typeface="Tw Cen MT"/>
                        </a:rPr>
                        <a:t>-</a:t>
                      </a:r>
                    </a:p>
                  </a:txBody>
                  <a:tcPr marL="3127" marR="3127" marT="3127" marB="0" anchor="ctr">
                    <a:lnL>
                      <a:noFill/>
                    </a:lnL>
                    <a:lnR>
                      <a:noFill/>
                    </a:lnR>
                    <a:lnT>
                      <a:noFill/>
                    </a:lnT>
                    <a:lnB>
                      <a:noFill/>
                    </a:lnB>
                  </a:tcPr>
                </a:tc>
                <a:tc>
                  <a:txBody>
                    <a:bodyPr/>
                    <a:lstStyle/>
                    <a:p>
                      <a:pPr algn="r" fontAlgn="ctr"/>
                      <a:r>
                        <a:rPr lang="en-US" sz="1100" b="1" i="0" u="none" strike="noStrike" dirty="0">
                          <a:latin typeface="Tw Cen MT"/>
                        </a:rPr>
                        <a:t>                                       -   </a:t>
                      </a:r>
                    </a:p>
                  </a:txBody>
                  <a:tcPr marL="3127" marR="3127" marT="3127" marB="0" anchor="ctr">
                    <a:lnL>
                      <a:noFill/>
                    </a:lnL>
                    <a:lnR>
                      <a:noFill/>
                    </a:lnR>
                    <a:lnT>
                      <a:noFill/>
                    </a:lnT>
                    <a:lnB>
                      <a:noFill/>
                    </a:lnB>
                  </a:tcPr>
                </a:tc>
                <a:tc>
                  <a:txBody>
                    <a:bodyPr/>
                    <a:lstStyle/>
                    <a:p>
                      <a:pPr algn="r" fontAlgn="ctr"/>
                      <a:r>
                        <a:rPr lang="en-US" sz="1100" b="1" i="0" u="none" strike="noStrike" dirty="0">
                          <a:latin typeface="Tw Cen MT"/>
                        </a:rPr>
                        <a:t>                                      -   </a:t>
                      </a:r>
                    </a:p>
                  </a:txBody>
                  <a:tcPr marL="3127" marR="3127" marT="3127" marB="0" anchor="ctr">
                    <a:lnL>
                      <a:noFill/>
                    </a:lnL>
                    <a:lnR>
                      <a:noFill/>
                    </a:lnR>
                    <a:lnT>
                      <a:noFill/>
                    </a:lnT>
                    <a:lnB>
                      <a:noFill/>
                    </a:lnB>
                  </a:tcPr>
                </a:tc>
                <a:extLst>
                  <a:ext uri="{0D108BD9-81ED-4DB2-BD59-A6C34878D82A}">
                    <a16:rowId xmlns:a16="http://schemas.microsoft.com/office/drawing/2014/main" xmlns="" val="10008"/>
                  </a:ext>
                </a:extLst>
              </a:tr>
              <a:tr h="180885">
                <a:tc>
                  <a:txBody>
                    <a:bodyPr/>
                    <a:lstStyle/>
                    <a:p>
                      <a:pPr algn="ctr" fontAlgn="ctr"/>
                      <a:endParaRPr lang="en-US" sz="1100" b="0" i="0" u="none" strike="noStrike" dirty="0">
                        <a:latin typeface="Tw Cen MT"/>
                      </a:endParaRPr>
                    </a:p>
                  </a:txBody>
                  <a:tcPr marL="3127" marR="3127" marT="3127" marB="0" anchor="ctr">
                    <a:lnL>
                      <a:noFill/>
                    </a:lnL>
                    <a:lnR>
                      <a:noFill/>
                    </a:lnR>
                    <a:lnT>
                      <a:noFill/>
                    </a:lnT>
                    <a:lnB>
                      <a:noFill/>
                    </a:lnB>
                  </a:tcPr>
                </a:tc>
                <a:tc>
                  <a:txBody>
                    <a:bodyPr/>
                    <a:lstStyle/>
                    <a:p>
                      <a:pPr algn="l" fontAlgn="ctr"/>
                      <a:r>
                        <a:rPr lang="en-US" sz="1100" b="0" i="0" u="none" strike="noStrike" dirty="0">
                          <a:latin typeface="Tw Cen MT"/>
                        </a:rPr>
                        <a:t>Purchase of stock-in-trade</a:t>
                      </a:r>
                    </a:p>
                  </a:txBody>
                  <a:tcPr marL="3127" marR="3127" marT="3127" marB="0" anchor="ctr">
                    <a:lnL>
                      <a:noFill/>
                    </a:lnL>
                    <a:lnR>
                      <a:noFill/>
                    </a:lnR>
                    <a:lnT>
                      <a:noFill/>
                    </a:lnT>
                    <a:lnB>
                      <a:noFill/>
                    </a:lnB>
                  </a:tcPr>
                </a:tc>
                <a:tc>
                  <a:txBody>
                    <a:bodyPr/>
                    <a:lstStyle/>
                    <a:p>
                      <a:pPr algn="ctr" fontAlgn="ctr"/>
                      <a:r>
                        <a:rPr lang="en-US" sz="1100" b="1" i="0" u="none" strike="noStrike" dirty="0">
                          <a:latin typeface="Tw Cen MT"/>
                        </a:rPr>
                        <a:t>21</a:t>
                      </a:r>
                    </a:p>
                  </a:txBody>
                  <a:tcPr marL="3127" marR="3127" marT="3127" marB="0" anchor="ctr">
                    <a:lnL>
                      <a:noFill/>
                    </a:lnL>
                    <a:lnR>
                      <a:noFill/>
                    </a:lnR>
                    <a:lnT>
                      <a:noFill/>
                    </a:lnT>
                    <a:lnB>
                      <a:noFill/>
                    </a:lnB>
                  </a:tcPr>
                </a:tc>
                <a:tc>
                  <a:txBody>
                    <a:bodyPr/>
                    <a:lstStyle/>
                    <a:p>
                      <a:pPr algn="r" fontAlgn="ctr"/>
                      <a:r>
                        <a:rPr lang="en-US" sz="1100" b="0" i="0" u="none" strike="noStrike" dirty="0">
                          <a:solidFill>
                            <a:schemeClr val="tx1"/>
                          </a:solidFill>
                          <a:latin typeface="Tw Cen MT"/>
                        </a:rPr>
                        <a:t>                        - </a:t>
                      </a:r>
                    </a:p>
                  </a:txBody>
                  <a:tcPr marL="3127" marR="3127" marT="3127" marB="0" anchor="ctr">
                    <a:lnL>
                      <a:noFill/>
                    </a:lnL>
                    <a:lnR>
                      <a:noFill/>
                    </a:lnR>
                    <a:lnT>
                      <a:noFill/>
                    </a:lnT>
                    <a:lnB>
                      <a:noFill/>
                    </a:lnB>
                  </a:tcPr>
                </a:tc>
                <a:tc>
                  <a:txBody>
                    <a:bodyPr/>
                    <a:lstStyle/>
                    <a:p>
                      <a:pPr algn="r" fontAlgn="ctr"/>
                      <a:r>
                        <a:rPr lang="en-US" sz="1100" b="0" i="0" u="none" strike="noStrike" dirty="0">
                          <a:solidFill>
                            <a:schemeClr val="tx1"/>
                          </a:solidFill>
                          <a:latin typeface="Tw Cen MT"/>
                        </a:rPr>
                        <a:t>-</a:t>
                      </a:r>
                    </a:p>
                  </a:txBody>
                  <a:tcPr marL="3127" marR="3127" marT="3127" marB="0" anchor="ctr">
                    <a:lnL>
                      <a:noFill/>
                    </a:lnL>
                    <a:lnR>
                      <a:noFill/>
                    </a:lnR>
                    <a:lnT>
                      <a:noFill/>
                    </a:lnT>
                    <a:lnB>
                      <a:noFill/>
                    </a:lnB>
                  </a:tcPr>
                </a:tc>
                <a:extLst>
                  <a:ext uri="{0D108BD9-81ED-4DB2-BD59-A6C34878D82A}">
                    <a16:rowId xmlns:a16="http://schemas.microsoft.com/office/drawing/2014/main" xmlns="" val="10009"/>
                  </a:ext>
                </a:extLst>
              </a:tr>
              <a:tr h="180885">
                <a:tc>
                  <a:txBody>
                    <a:bodyPr/>
                    <a:lstStyle/>
                    <a:p>
                      <a:pPr algn="ctr" fontAlgn="ctr"/>
                      <a:endParaRPr lang="en-US" sz="1100" b="0" i="0" u="none" strike="noStrike" dirty="0">
                        <a:latin typeface="Tw Cen MT"/>
                      </a:endParaRPr>
                    </a:p>
                  </a:txBody>
                  <a:tcPr marL="3127" marR="3127" marT="3127" marB="0" anchor="ctr">
                    <a:lnL>
                      <a:noFill/>
                    </a:lnL>
                    <a:lnR>
                      <a:noFill/>
                    </a:lnR>
                    <a:lnT>
                      <a:noFill/>
                    </a:lnT>
                    <a:lnB>
                      <a:noFill/>
                    </a:lnB>
                  </a:tcPr>
                </a:tc>
                <a:tc>
                  <a:txBody>
                    <a:bodyPr/>
                    <a:lstStyle/>
                    <a:p>
                      <a:pPr algn="l" fontAlgn="ctr"/>
                      <a:r>
                        <a:rPr lang="en-US" sz="1100" b="0" i="0" u="none" strike="noStrike" dirty="0">
                          <a:latin typeface="Tw Cen MT"/>
                        </a:rPr>
                        <a:t>Changes in inventories</a:t>
                      </a:r>
                    </a:p>
                  </a:txBody>
                  <a:tcPr marL="3127" marR="3127" marT="3127" marB="0" anchor="ctr">
                    <a:lnL>
                      <a:noFill/>
                    </a:lnL>
                    <a:lnR>
                      <a:noFill/>
                    </a:lnR>
                    <a:lnT>
                      <a:noFill/>
                    </a:lnT>
                    <a:lnB>
                      <a:noFill/>
                    </a:lnB>
                  </a:tcPr>
                </a:tc>
                <a:tc>
                  <a:txBody>
                    <a:bodyPr/>
                    <a:lstStyle/>
                    <a:p>
                      <a:pPr algn="ctr" fontAlgn="ctr"/>
                      <a:r>
                        <a:rPr lang="en-US" sz="1100" b="1" i="0" u="none" strike="noStrike" dirty="0">
                          <a:latin typeface="Tw Cen MT"/>
                        </a:rPr>
                        <a:t>22</a:t>
                      </a:r>
                    </a:p>
                  </a:txBody>
                  <a:tcPr marL="3127" marR="3127" marT="3127" marB="0" anchor="ctr">
                    <a:lnL>
                      <a:noFill/>
                    </a:lnL>
                    <a:lnR>
                      <a:noFill/>
                    </a:lnR>
                    <a:lnT>
                      <a:noFill/>
                    </a:lnT>
                    <a:lnB>
                      <a:noFill/>
                    </a:lnB>
                  </a:tcPr>
                </a:tc>
                <a:tc>
                  <a:txBody>
                    <a:bodyPr/>
                    <a:lstStyle/>
                    <a:p>
                      <a:pPr algn="r" fontAlgn="ctr"/>
                      <a:r>
                        <a:rPr lang="en-US" sz="1100" b="0" i="0" u="none" strike="noStrike" dirty="0">
                          <a:solidFill>
                            <a:schemeClr val="tx1"/>
                          </a:solidFill>
                          <a:latin typeface="Tw Cen MT"/>
                        </a:rPr>
                        <a:t>                        - </a:t>
                      </a:r>
                    </a:p>
                  </a:txBody>
                  <a:tcPr marL="3127" marR="3127" marT="3127" marB="0" anchor="ctr">
                    <a:lnL>
                      <a:noFill/>
                    </a:lnL>
                    <a:lnR>
                      <a:noFill/>
                    </a:lnR>
                    <a:lnT>
                      <a:noFill/>
                    </a:lnT>
                    <a:lnB>
                      <a:noFill/>
                    </a:lnB>
                  </a:tcPr>
                </a:tc>
                <a:tc>
                  <a:txBody>
                    <a:bodyPr/>
                    <a:lstStyle/>
                    <a:p>
                      <a:pPr algn="r" fontAlgn="ctr"/>
                      <a:r>
                        <a:rPr lang="en-US" sz="1100" b="0" i="0" u="none" strike="noStrike" dirty="0">
                          <a:solidFill>
                            <a:schemeClr val="tx1"/>
                          </a:solidFill>
                          <a:latin typeface="Tw Cen MT"/>
                        </a:rPr>
                        <a:t>-</a:t>
                      </a:r>
                    </a:p>
                  </a:txBody>
                  <a:tcPr marL="3127" marR="3127" marT="3127" marB="0" anchor="ctr">
                    <a:lnL>
                      <a:noFill/>
                    </a:lnL>
                    <a:lnR>
                      <a:noFill/>
                    </a:lnR>
                    <a:lnT>
                      <a:noFill/>
                    </a:lnT>
                    <a:lnB>
                      <a:noFill/>
                    </a:lnB>
                  </a:tcPr>
                </a:tc>
                <a:extLst>
                  <a:ext uri="{0D108BD9-81ED-4DB2-BD59-A6C34878D82A}">
                    <a16:rowId xmlns:a16="http://schemas.microsoft.com/office/drawing/2014/main" xmlns="" val="10010"/>
                  </a:ext>
                </a:extLst>
              </a:tr>
              <a:tr h="180885">
                <a:tc>
                  <a:txBody>
                    <a:bodyPr/>
                    <a:lstStyle/>
                    <a:p>
                      <a:pPr algn="ctr" fontAlgn="ctr"/>
                      <a:endParaRPr lang="en-US" sz="1100" b="0" i="0" u="none" strike="noStrike" dirty="0">
                        <a:latin typeface="Tw Cen MT"/>
                      </a:endParaRPr>
                    </a:p>
                  </a:txBody>
                  <a:tcPr marL="3127" marR="3127" marT="3127" marB="0" anchor="ctr">
                    <a:lnL>
                      <a:noFill/>
                    </a:lnL>
                    <a:lnR>
                      <a:noFill/>
                    </a:lnR>
                    <a:lnT>
                      <a:noFill/>
                    </a:lnT>
                    <a:lnB>
                      <a:noFill/>
                    </a:lnB>
                  </a:tcPr>
                </a:tc>
                <a:tc>
                  <a:txBody>
                    <a:bodyPr/>
                    <a:lstStyle/>
                    <a:p>
                      <a:pPr algn="l" fontAlgn="ctr"/>
                      <a:r>
                        <a:rPr lang="en-US" sz="1100" b="0" i="0" u="none" strike="noStrike" dirty="0">
                          <a:latin typeface="Tw Cen MT"/>
                        </a:rPr>
                        <a:t>Employee benefits</a:t>
                      </a:r>
                      <a:r>
                        <a:rPr lang="en-US" sz="1100" b="0" i="0" u="none" strike="noStrike" baseline="0" dirty="0">
                          <a:latin typeface="Tw Cen MT"/>
                        </a:rPr>
                        <a:t> </a:t>
                      </a:r>
                      <a:r>
                        <a:rPr lang="en-US" sz="1100" b="0" i="0" u="none" strike="noStrike" dirty="0">
                          <a:latin typeface="Tw Cen MT"/>
                        </a:rPr>
                        <a:t>expenses</a:t>
                      </a:r>
                    </a:p>
                  </a:txBody>
                  <a:tcPr marL="3127" marR="3127" marT="3127" marB="0" anchor="ctr">
                    <a:lnL>
                      <a:noFill/>
                    </a:lnL>
                    <a:lnR>
                      <a:noFill/>
                    </a:lnR>
                    <a:lnT>
                      <a:noFill/>
                    </a:lnT>
                    <a:lnB>
                      <a:noFill/>
                    </a:lnB>
                  </a:tcPr>
                </a:tc>
                <a:tc>
                  <a:txBody>
                    <a:bodyPr/>
                    <a:lstStyle/>
                    <a:p>
                      <a:pPr algn="ctr" fontAlgn="ctr"/>
                      <a:r>
                        <a:rPr lang="en-US" sz="1100" b="1" i="0" u="none" strike="noStrike" dirty="0">
                          <a:latin typeface="Tw Cen MT"/>
                        </a:rPr>
                        <a:t>23</a:t>
                      </a:r>
                    </a:p>
                  </a:txBody>
                  <a:tcPr marL="3127" marR="3127" marT="3127" marB="0" anchor="ctr">
                    <a:lnL>
                      <a:noFill/>
                    </a:lnL>
                    <a:lnR>
                      <a:noFill/>
                    </a:lnR>
                    <a:lnT>
                      <a:noFill/>
                    </a:lnT>
                    <a:lnB>
                      <a:noFill/>
                    </a:lnB>
                  </a:tcPr>
                </a:tc>
                <a:tc>
                  <a:txBody>
                    <a:bodyPr/>
                    <a:lstStyle/>
                    <a:p>
                      <a:pPr algn="r" fontAlgn="ctr"/>
                      <a:r>
                        <a:rPr lang="en-US" sz="1100" b="0" i="0" u="none" strike="noStrike" dirty="0">
                          <a:solidFill>
                            <a:schemeClr val="tx1"/>
                          </a:solidFill>
                          <a:latin typeface="Tw Cen MT"/>
                        </a:rPr>
                        <a:t>                        - </a:t>
                      </a:r>
                    </a:p>
                  </a:txBody>
                  <a:tcPr marL="3127" marR="3127" marT="3127" marB="0" anchor="ctr">
                    <a:lnL>
                      <a:noFill/>
                    </a:lnL>
                    <a:lnR>
                      <a:noFill/>
                    </a:lnR>
                    <a:lnT>
                      <a:noFill/>
                    </a:lnT>
                    <a:lnB>
                      <a:noFill/>
                    </a:lnB>
                  </a:tcPr>
                </a:tc>
                <a:tc>
                  <a:txBody>
                    <a:bodyPr/>
                    <a:lstStyle/>
                    <a:p>
                      <a:pPr algn="r" fontAlgn="ctr"/>
                      <a:r>
                        <a:rPr lang="en-US" sz="1100" b="0" i="0" u="none" strike="noStrike" dirty="0">
                          <a:solidFill>
                            <a:schemeClr val="tx1"/>
                          </a:solidFill>
                          <a:latin typeface="Tw Cen MT"/>
                        </a:rPr>
                        <a:t>-</a:t>
                      </a:r>
                    </a:p>
                  </a:txBody>
                  <a:tcPr marL="3127" marR="3127" marT="3127" marB="0" anchor="ctr">
                    <a:lnL>
                      <a:noFill/>
                    </a:lnL>
                    <a:lnR>
                      <a:noFill/>
                    </a:lnR>
                    <a:lnT>
                      <a:noFill/>
                    </a:lnT>
                    <a:lnB>
                      <a:noFill/>
                    </a:lnB>
                  </a:tcPr>
                </a:tc>
                <a:extLst>
                  <a:ext uri="{0D108BD9-81ED-4DB2-BD59-A6C34878D82A}">
                    <a16:rowId xmlns:a16="http://schemas.microsoft.com/office/drawing/2014/main" xmlns="" val="10011"/>
                  </a:ext>
                </a:extLst>
              </a:tr>
              <a:tr h="180885">
                <a:tc>
                  <a:txBody>
                    <a:bodyPr/>
                    <a:lstStyle/>
                    <a:p>
                      <a:pPr algn="ctr" fontAlgn="ctr"/>
                      <a:endParaRPr lang="en-US" sz="1100" b="0" i="0" u="none" strike="noStrike" dirty="0">
                        <a:latin typeface="Tw Cen MT"/>
                      </a:endParaRPr>
                    </a:p>
                  </a:txBody>
                  <a:tcPr marL="3127" marR="3127" marT="3127" marB="0" anchor="ctr">
                    <a:lnL>
                      <a:noFill/>
                    </a:lnL>
                    <a:lnR>
                      <a:noFill/>
                    </a:lnR>
                    <a:lnT>
                      <a:noFill/>
                    </a:lnT>
                    <a:lnB>
                      <a:noFill/>
                    </a:lnB>
                  </a:tcPr>
                </a:tc>
                <a:tc>
                  <a:txBody>
                    <a:bodyPr/>
                    <a:lstStyle/>
                    <a:p>
                      <a:pPr algn="l" fontAlgn="ctr"/>
                      <a:r>
                        <a:rPr lang="en-US" sz="1100" b="0" i="0" u="none" strike="noStrike" dirty="0">
                          <a:latin typeface="Tw Cen MT"/>
                        </a:rPr>
                        <a:t>Finance costs</a:t>
                      </a:r>
                    </a:p>
                  </a:txBody>
                  <a:tcPr marL="3127" marR="3127" marT="3127" marB="0" anchor="ctr">
                    <a:lnL>
                      <a:noFill/>
                    </a:lnL>
                    <a:lnR>
                      <a:noFill/>
                    </a:lnR>
                    <a:lnT>
                      <a:noFill/>
                    </a:lnT>
                    <a:lnB>
                      <a:noFill/>
                    </a:lnB>
                  </a:tcPr>
                </a:tc>
                <a:tc>
                  <a:txBody>
                    <a:bodyPr/>
                    <a:lstStyle/>
                    <a:p>
                      <a:pPr algn="ctr" fontAlgn="ctr"/>
                      <a:r>
                        <a:rPr lang="en-US" sz="1100" b="1" i="0" u="none" strike="noStrike" dirty="0">
                          <a:latin typeface="Tw Cen MT"/>
                        </a:rPr>
                        <a:t>24</a:t>
                      </a:r>
                    </a:p>
                  </a:txBody>
                  <a:tcPr marL="3127" marR="3127" marT="3127" marB="0" anchor="ctr">
                    <a:lnL>
                      <a:noFill/>
                    </a:lnL>
                    <a:lnR>
                      <a:noFill/>
                    </a:lnR>
                    <a:lnT>
                      <a:noFill/>
                    </a:lnT>
                    <a:lnB>
                      <a:noFill/>
                    </a:lnB>
                  </a:tcPr>
                </a:tc>
                <a:tc>
                  <a:txBody>
                    <a:bodyPr/>
                    <a:lstStyle/>
                    <a:p>
                      <a:pPr algn="r" fontAlgn="ctr"/>
                      <a:r>
                        <a:rPr lang="en-US" sz="1100" b="0" i="0" u="none" strike="noStrike" dirty="0">
                          <a:solidFill>
                            <a:schemeClr val="tx1"/>
                          </a:solidFill>
                          <a:latin typeface="Tw Cen MT"/>
                        </a:rPr>
                        <a:t>                        - </a:t>
                      </a:r>
                    </a:p>
                  </a:txBody>
                  <a:tcPr marL="3127" marR="3127" marT="3127" marB="0" anchor="ctr">
                    <a:lnL>
                      <a:noFill/>
                    </a:lnL>
                    <a:lnR>
                      <a:noFill/>
                    </a:lnR>
                    <a:lnT>
                      <a:noFill/>
                    </a:lnT>
                    <a:lnB>
                      <a:noFill/>
                    </a:lnB>
                  </a:tcPr>
                </a:tc>
                <a:tc>
                  <a:txBody>
                    <a:bodyPr/>
                    <a:lstStyle/>
                    <a:p>
                      <a:pPr algn="r" fontAlgn="ctr"/>
                      <a:r>
                        <a:rPr lang="en-US" sz="1100" b="0" i="0" u="none" strike="noStrike" dirty="0">
                          <a:solidFill>
                            <a:schemeClr val="tx1"/>
                          </a:solidFill>
                          <a:latin typeface="Tw Cen MT"/>
                        </a:rPr>
                        <a:t>-</a:t>
                      </a:r>
                    </a:p>
                  </a:txBody>
                  <a:tcPr marL="3127" marR="3127" marT="3127" marB="0" anchor="ctr">
                    <a:lnL>
                      <a:noFill/>
                    </a:lnL>
                    <a:lnR>
                      <a:noFill/>
                    </a:lnR>
                    <a:lnT>
                      <a:noFill/>
                    </a:lnT>
                    <a:lnB>
                      <a:noFill/>
                    </a:lnB>
                  </a:tcPr>
                </a:tc>
                <a:extLst>
                  <a:ext uri="{0D108BD9-81ED-4DB2-BD59-A6C34878D82A}">
                    <a16:rowId xmlns:a16="http://schemas.microsoft.com/office/drawing/2014/main" xmlns="" val="10012"/>
                  </a:ext>
                </a:extLst>
              </a:tr>
              <a:tr h="180885">
                <a:tc>
                  <a:txBody>
                    <a:bodyPr/>
                    <a:lstStyle/>
                    <a:p>
                      <a:pPr algn="l" fontAlgn="ctr"/>
                      <a:endParaRPr lang="en-US" sz="1100" b="0" i="0" u="none" strike="noStrike" dirty="0">
                        <a:latin typeface="Tw Cen MT"/>
                      </a:endParaRPr>
                    </a:p>
                  </a:txBody>
                  <a:tcPr marL="3127" marR="3127" marT="3127" marB="0" anchor="ctr">
                    <a:lnL>
                      <a:noFill/>
                    </a:lnL>
                    <a:lnR>
                      <a:noFill/>
                    </a:lnR>
                    <a:lnT>
                      <a:noFill/>
                    </a:lnT>
                    <a:lnB>
                      <a:noFill/>
                    </a:lnB>
                  </a:tcPr>
                </a:tc>
                <a:tc>
                  <a:txBody>
                    <a:bodyPr/>
                    <a:lstStyle/>
                    <a:p>
                      <a:pPr algn="l" fontAlgn="ctr"/>
                      <a:r>
                        <a:rPr lang="en-US" sz="1100" b="0" i="0" u="none" strike="noStrike" dirty="0">
                          <a:latin typeface="Tw Cen MT"/>
                        </a:rPr>
                        <a:t>Depreciation and amortization expenses</a:t>
                      </a:r>
                    </a:p>
                  </a:txBody>
                  <a:tcPr marL="3127" marR="3127" marT="3127" marB="0" anchor="ctr">
                    <a:lnL>
                      <a:noFill/>
                    </a:lnL>
                    <a:lnR>
                      <a:noFill/>
                    </a:lnR>
                    <a:lnT>
                      <a:noFill/>
                    </a:lnT>
                    <a:lnB>
                      <a:noFill/>
                    </a:lnB>
                  </a:tcPr>
                </a:tc>
                <a:tc>
                  <a:txBody>
                    <a:bodyPr/>
                    <a:lstStyle/>
                    <a:p>
                      <a:pPr algn="ctr" fontAlgn="ctr"/>
                      <a:r>
                        <a:rPr lang="en-US" sz="1100" b="1" i="0" u="none" strike="noStrike" dirty="0">
                          <a:latin typeface="Tw Cen MT"/>
                        </a:rPr>
                        <a:t>25</a:t>
                      </a:r>
                    </a:p>
                  </a:txBody>
                  <a:tcPr marL="3127" marR="3127" marT="3127" marB="0" anchor="ctr">
                    <a:lnL>
                      <a:noFill/>
                    </a:lnL>
                    <a:lnR>
                      <a:noFill/>
                    </a:lnR>
                    <a:lnT>
                      <a:noFill/>
                    </a:lnT>
                    <a:lnB>
                      <a:noFill/>
                    </a:lnB>
                  </a:tcPr>
                </a:tc>
                <a:tc>
                  <a:txBody>
                    <a:bodyPr/>
                    <a:lstStyle/>
                    <a:p>
                      <a:pPr algn="r" fontAlgn="ctr"/>
                      <a:r>
                        <a:rPr lang="en-US" sz="1100" b="0" i="0" u="none" strike="noStrike" dirty="0">
                          <a:solidFill>
                            <a:schemeClr val="tx1"/>
                          </a:solidFill>
                          <a:latin typeface="Tw Cen MT"/>
                        </a:rPr>
                        <a:t>                        - </a:t>
                      </a:r>
                    </a:p>
                  </a:txBody>
                  <a:tcPr marL="3127" marR="3127" marT="3127" marB="0" anchor="ctr">
                    <a:lnL>
                      <a:noFill/>
                    </a:lnL>
                    <a:lnR>
                      <a:noFill/>
                    </a:lnR>
                    <a:lnT>
                      <a:noFill/>
                    </a:lnT>
                    <a:lnB>
                      <a:noFill/>
                    </a:lnB>
                  </a:tcPr>
                </a:tc>
                <a:tc>
                  <a:txBody>
                    <a:bodyPr/>
                    <a:lstStyle/>
                    <a:p>
                      <a:pPr algn="r" fontAlgn="ctr"/>
                      <a:r>
                        <a:rPr lang="en-US" sz="1100" b="0" i="0" u="none" strike="noStrike" dirty="0">
                          <a:solidFill>
                            <a:schemeClr val="tx1"/>
                          </a:solidFill>
                          <a:latin typeface="Tw Cen MT"/>
                        </a:rPr>
                        <a:t>-</a:t>
                      </a:r>
                    </a:p>
                  </a:txBody>
                  <a:tcPr marL="3127" marR="3127" marT="3127" marB="0" anchor="ctr">
                    <a:lnL>
                      <a:noFill/>
                    </a:lnL>
                    <a:lnR>
                      <a:noFill/>
                    </a:lnR>
                    <a:lnT>
                      <a:noFill/>
                    </a:lnT>
                    <a:lnB>
                      <a:noFill/>
                    </a:lnB>
                  </a:tcPr>
                </a:tc>
                <a:extLst>
                  <a:ext uri="{0D108BD9-81ED-4DB2-BD59-A6C34878D82A}">
                    <a16:rowId xmlns:a16="http://schemas.microsoft.com/office/drawing/2014/main" xmlns="" val="10013"/>
                  </a:ext>
                </a:extLst>
              </a:tr>
              <a:tr h="180885">
                <a:tc>
                  <a:txBody>
                    <a:bodyPr/>
                    <a:lstStyle/>
                    <a:p>
                      <a:pPr algn="ctr" fontAlgn="ctr"/>
                      <a:endParaRPr lang="en-US" sz="1100" b="0" i="0" u="none" strike="noStrike" dirty="0">
                        <a:latin typeface="Tw Cen MT"/>
                      </a:endParaRPr>
                    </a:p>
                  </a:txBody>
                  <a:tcPr marL="3127" marR="3127" marT="3127" marB="0" anchor="ctr">
                    <a:lnL>
                      <a:noFill/>
                    </a:lnL>
                    <a:lnR>
                      <a:noFill/>
                    </a:lnR>
                    <a:lnT>
                      <a:noFill/>
                    </a:lnT>
                    <a:lnB>
                      <a:noFill/>
                    </a:lnB>
                  </a:tcPr>
                </a:tc>
                <a:tc>
                  <a:txBody>
                    <a:bodyPr/>
                    <a:lstStyle/>
                    <a:p>
                      <a:pPr algn="l" fontAlgn="ctr"/>
                      <a:r>
                        <a:rPr lang="en-US" sz="1100" b="0" i="0" u="none" strike="noStrike" dirty="0">
                          <a:latin typeface="Tw Cen MT"/>
                        </a:rPr>
                        <a:t>Other expenses</a:t>
                      </a:r>
                    </a:p>
                  </a:txBody>
                  <a:tcPr marL="3127" marR="3127" marT="3127" marB="0" anchor="ctr">
                    <a:lnL>
                      <a:noFill/>
                    </a:lnL>
                    <a:lnR>
                      <a:noFill/>
                    </a:lnR>
                    <a:lnT>
                      <a:noFill/>
                    </a:lnT>
                    <a:lnB>
                      <a:noFill/>
                    </a:lnB>
                  </a:tcPr>
                </a:tc>
                <a:tc>
                  <a:txBody>
                    <a:bodyPr/>
                    <a:lstStyle/>
                    <a:p>
                      <a:pPr algn="ctr" fontAlgn="ctr"/>
                      <a:r>
                        <a:rPr lang="en-US" sz="1100" b="1" i="0" u="none" strike="noStrike" dirty="0">
                          <a:latin typeface="Tw Cen MT"/>
                        </a:rPr>
                        <a:t>26</a:t>
                      </a:r>
                    </a:p>
                  </a:txBody>
                  <a:tcPr marL="3127" marR="3127" marT="3127" marB="0" anchor="ctr">
                    <a:lnL>
                      <a:noFill/>
                    </a:lnL>
                    <a:lnR>
                      <a:noFill/>
                    </a:lnR>
                    <a:lnT>
                      <a:noFill/>
                    </a:lnT>
                    <a:lnB>
                      <a:noFill/>
                    </a:lnB>
                  </a:tcPr>
                </a:tc>
                <a:tc>
                  <a:txBody>
                    <a:bodyPr/>
                    <a:lstStyle/>
                    <a:p>
                      <a:pPr algn="r" fontAlgn="ctr"/>
                      <a:r>
                        <a:rPr lang="en-US" sz="1100" b="0" i="0" u="none" strike="noStrike" dirty="0">
                          <a:solidFill>
                            <a:schemeClr val="tx1"/>
                          </a:solidFill>
                          <a:latin typeface="Tw Cen MT"/>
                        </a:rPr>
                        <a:t>                        - </a:t>
                      </a:r>
                    </a:p>
                  </a:txBody>
                  <a:tcPr marL="3127" marR="3127" marT="3127"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n-US" sz="1100" b="0" i="0" u="none" strike="noStrike" dirty="0">
                          <a:solidFill>
                            <a:schemeClr val="tx1"/>
                          </a:solidFill>
                          <a:latin typeface="Tw Cen MT"/>
                        </a:rPr>
                        <a:t>-</a:t>
                      </a:r>
                    </a:p>
                  </a:txBody>
                  <a:tcPr marL="3127" marR="3127" marT="3127"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4"/>
                  </a:ext>
                </a:extLst>
              </a:tr>
              <a:tr h="180885">
                <a:tc>
                  <a:txBody>
                    <a:bodyPr/>
                    <a:lstStyle/>
                    <a:p>
                      <a:pPr algn="ctr" fontAlgn="ctr"/>
                      <a:endParaRPr lang="en-US" sz="1100" b="0" i="0" u="none" strike="noStrike" dirty="0">
                        <a:latin typeface="Tw Cen MT"/>
                      </a:endParaRPr>
                    </a:p>
                  </a:txBody>
                  <a:tcPr marL="3127" marR="3127" marT="3127" marB="0" anchor="ctr">
                    <a:lnL>
                      <a:noFill/>
                    </a:lnL>
                    <a:lnR>
                      <a:noFill/>
                    </a:lnR>
                    <a:lnT>
                      <a:noFill/>
                    </a:lnT>
                    <a:lnB>
                      <a:noFill/>
                    </a:lnB>
                  </a:tcPr>
                </a:tc>
                <a:tc>
                  <a:txBody>
                    <a:bodyPr/>
                    <a:lstStyle/>
                    <a:p>
                      <a:pPr algn="l" fontAlgn="ctr"/>
                      <a:r>
                        <a:rPr lang="en-US" sz="1100" b="0" i="0" u="none" strike="noStrike" dirty="0">
                          <a:latin typeface="Tw Cen MT"/>
                        </a:rPr>
                        <a:t>Total expenses</a:t>
                      </a:r>
                    </a:p>
                  </a:txBody>
                  <a:tcPr marL="3127" marR="3127" marT="3127" marB="0" anchor="ctr">
                    <a:lnL>
                      <a:noFill/>
                    </a:lnL>
                    <a:lnR>
                      <a:noFill/>
                    </a:lnR>
                    <a:lnT>
                      <a:noFill/>
                    </a:lnT>
                    <a:lnB>
                      <a:noFill/>
                    </a:lnB>
                  </a:tcPr>
                </a:tc>
                <a:tc>
                  <a:txBody>
                    <a:bodyPr/>
                    <a:lstStyle/>
                    <a:p>
                      <a:pPr algn="ctr" fontAlgn="ctr"/>
                      <a:endParaRPr lang="en-US" sz="1100" b="1" i="0" u="none" strike="noStrike" dirty="0">
                        <a:latin typeface="Tw Cen MT"/>
                      </a:endParaRPr>
                    </a:p>
                  </a:txBody>
                  <a:tcPr marL="3127" marR="3127" marT="3127" marB="0" anchor="ctr">
                    <a:lnL>
                      <a:noFill/>
                    </a:lnL>
                    <a:lnR>
                      <a:noFill/>
                    </a:lnR>
                    <a:lnT>
                      <a:noFill/>
                    </a:lnT>
                    <a:lnB>
                      <a:noFill/>
                    </a:lnB>
                  </a:tcPr>
                </a:tc>
                <a:tc>
                  <a:txBody>
                    <a:bodyPr/>
                    <a:lstStyle/>
                    <a:p>
                      <a:pPr algn="r" fontAlgn="ctr"/>
                      <a:r>
                        <a:rPr lang="en-US" sz="1100" b="0" i="0" u="none" strike="noStrike" dirty="0">
                          <a:solidFill>
                            <a:schemeClr val="tx1"/>
                          </a:solidFill>
                          <a:latin typeface="Tw Cen MT"/>
                        </a:rPr>
                        <a:t>                        - </a:t>
                      </a:r>
                    </a:p>
                  </a:txBody>
                  <a:tcPr marL="3127" marR="3127" marT="312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100" b="0" i="0" u="none" strike="noStrike" dirty="0">
                          <a:solidFill>
                            <a:schemeClr val="tx1"/>
                          </a:solidFill>
                          <a:latin typeface="Tw Cen MT"/>
                        </a:rPr>
                        <a:t>-</a:t>
                      </a:r>
                    </a:p>
                  </a:txBody>
                  <a:tcPr marL="3127" marR="3127" marT="312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5"/>
                  </a:ext>
                </a:extLst>
              </a:tr>
              <a:tr h="180885">
                <a:tc>
                  <a:txBody>
                    <a:bodyPr/>
                    <a:lstStyle/>
                    <a:p>
                      <a:pPr algn="ctr" fontAlgn="ctr"/>
                      <a:r>
                        <a:rPr lang="en-US" sz="1100" b="1" i="0" u="none" strike="noStrike" dirty="0">
                          <a:latin typeface="Tw Cen MT"/>
                        </a:rPr>
                        <a:t>V.</a:t>
                      </a:r>
                    </a:p>
                  </a:txBody>
                  <a:tcPr marL="3127" marR="3127" marT="3127" marB="0" anchor="ctr">
                    <a:lnL>
                      <a:noFill/>
                    </a:lnL>
                    <a:lnR>
                      <a:noFill/>
                    </a:lnR>
                    <a:lnT>
                      <a:noFill/>
                    </a:lnT>
                    <a:lnB>
                      <a:noFill/>
                    </a:lnB>
                  </a:tcPr>
                </a:tc>
                <a:tc gridSpan="2">
                  <a:txBody>
                    <a:bodyPr/>
                    <a:lstStyle/>
                    <a:p>
                      <a:pPr algn="l" fontAlgn="ctr"/>
                      <a:r>
                        <a:rPr lang="en-US" sz="1100" b="1" i="0" u="none" strike="noStrike" dirty="0">
                          <a:latin typeface="Tw Cen MT"/>
                        </a:rPr>
                        <a:t>Profit/(Loss) before exceptional and extraordinary items and tax (III-IV)</a:t>
                      </a:r>
                    </a:p>
                  </a:txBody>
                  <a:tcPr marL="3127" marR="3127" marT="3127" marB="0" anchor="ctr">
                    <a:lnL>
                      <a:noFill/>
                    </a:lnL>
                    <a:lnR>
                      <a:noFill/>
                    </a:lnR>
                    <a:lnT>
                      <a:noFill/>
                    </a:lnT>
                    <a:lnB>
                      <a:noFill/>
                    </a:lnB>
                  </a:tcPr>
                </a:tc>
                <a:tc hMerge="1">
                  <a:txBody>
                    <a:bodyPr/>
                    <a:lstStyle/>
                    <a:p>
                      <a:endParaRPr lang="en-US"/>
                    </a:p>
                  </a:txBody>
                  <a:tcPr/>
                </a:tc>
                <a:tc>
                  <a:txBody>
                    <a:bodyPr/>
                    <a:lstStyle/>
                    <a:p>
                      <a:pPr algn="r" fontAlgn="ctr"/>
                      <a:r>
                        <a:rPr lang="en-US" sz="1100" b="0" i="0" u="none" strike="noStrike" dirty="0">
                          <a:solidFill>
                            <a:schemeClr val="tx1"/>
                          </a:solidFill>
                          <a:latin typeface="Tw Cen MT"/>
                        </a:rPr>
                        <a:t>                        - </a:t>
                      </a:r>
                    </a:p>
                  </a:txBody>
                  <a:tcPr marL="3127" marR="3127" marT="312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100" b="0" i="0" u="none" strike="noStrike" dirty="0">
                          <a:solidFill>
                            <a:schemeClr val="tx1"/>
                          </a:solidFill>
                          <a:latin typeface="Tw Cen MT"/>
                        </a:rPr>
                        <a:t>-</a:t>
                      </a:r>
                    </a:p>
                  </a:txBody>
                  <a:tcPr marL="3127" marR="3127" marT="312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6"/>
                  </a:ext>
                </a:extLst>
              </a:tr>
              <a:tr h="180885">
                <a:tc>
                  <a:txBody>
                    <a:bodyPr/>
                    <a:lstStyle/>
                    <a:p>
                      <a:pPr algn="ctr" fontAlgn="ctr"/>
                      <a:r>
                        <a:rPr lang="en-US" sz="1100" b="1" i="0" u="none" strike="noStrike" dirty="0">
                          <a:latin typeface="Tw Cen MT"/>
                        </a:rPr>
                        <a:t>VI.</a:t>
                      </a:r>
                    </a:p>
                  </a:txBody>
                  <a:tcPr marL="3127" marR="3127" marT="3127" marB="0" anchor="ctr">
                    <a:lnL>
                      <a:noFill/>
                    </a:lnL>
                    <a:lnR>
                      <a:noFill/>
                    </a:lnR>
                    <a:lnT>
                      <a:noFill/>
                    </a:lnT>
                    <a:lnB>
                      <a:noFill/>
                    </a:lnB>
                  </a:tcPr>
                </a:tc>
                <a:tc>
                  <a:txBody>
                    <a:bodyPr/>
                    <a:lstStyle/>
                    <a:p>
                      <a:pPr algn="l" fontAlgn="ctr"/>
                      <a:r>
                        <a:rPr lang="en-US" sz="1100" b="1" i="0" u="none" strike="noStrike" dirty="0">
                          <a:latin typeface="Tw Cen MT"/>
                        </a:rPr>
                        <a:t>Exceptional items</a:t>
                      </a:r>
                    </a:p>
                  </a:txBody>
                  <a:tcPr marL="3127" marR="3127" marT="3127" marB="0" anchor="ctr">
                    <a:lnL>
                      <a:noFill/>
                    </a:lnL>
                    <a:lnR>
                      <a:noFill/>
                    </a:lnR>
                    <a:lnT>
                      <a:noFill/>
                    </a:lnT>
                    <a:lnB>
                      <a:noFill/>
                    </a:lnB>
                  </a:tcPr>
                </a:tc>
                <a:tc>
                  <a:txBody>
                    <a:bodyPr/>
                    <a:lstStyle/>
                    <a:p>
                      <a:pPr algn="ctr" fontAlgn="ctr"/>
                      <a:endParaRPr lang="en-US" sz="1100" b="1" i="0" u="none" strike="noStrike" dirty="0">
                        <a:latin typeface="Tw Cen MT"/>
                      </a:endParaRPr>
                    </a:p>
                  </a:txBody>
                  <a:tcPr marL="3127" marR="3127" marT="3127" marB="0" anchor="ctr">
                    <a:lnL>
                      <a:noFill/>
                    </a:lnL>
                    <a:lnR>
                      <a:noFill/>
                    </a:lnR>
                    <a:lnT>
                      <a:noFill/>
                    </a:lnT>
                    <a:lnB>
                      <a:noFill/>
                    </a:lnB>
                  </a:tcPr>
                </a:tc>
                <a:tc>
                  <a:txBody>
                    <a:bodyPr/>
                    <a:lstStyle/>
                    <a:p>
                      <a:pPr algn="r" fontAlgn="ctr"/>
                      <a:r>
                        <a:rPr lang="en-US" sz="1100" b="1" i="0" u="none" strike="noStrike" dirty="0">
                          <a:latin typeface="Tw Cen MT"/>
                        </a:rPr>
                        <a:t>                                       -   </a:t>
                      </a:r>
                    </a:p>
                  </a:txBody>
                  <a:tcPr marL="3127" marR="3127" marT="3127"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ctr"/>
                      <a:r>
                        <a:rPr lang="en-US" sz="1100" b="1" i="0" u="none" strike="noStrike" dirty="0">
                          <a:latin typeface="Tw Cen MT"/>
                        </a:rPr>
                        <a:t>                                      -   </a:t>
                      </a:r>
                    </a:p>
                  </a:txBody>
                  <a:tcPr marL="3127" marR="3127" marT="3127"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10017"/>
                  </a:ext>
                </a:extLst>
              </a:tr>
              <a:tr h="180885">
                <a:tc>
                  <a:txBody>
                    <a:bodyPr/>
                    <a:lstStyle/>
                    <a:p>
                      <a:pPr algn="ctr" fontAlgn="ctr"/>
                      <a:r>
                        <a:rPr lang="en-US" sz="1100" b="0" i="0" u="none" strike="noStrike" dirty="0">
                          <a:latin typeface="Tw Cen MT"/>
                        </a:rPr>
                        <a:t>VII.</a:t>
                      </a:r>
                    </a:p>
                  </a:txBody>
                  <a:tcPr marL="3127" marR="3127" marT="3127" marB="0" anchor="ctr">
                    <a:lnL>
                      <a:noFill/>
                    </a:lnL>
                    <a:lnR>
                      <a:noFill/>
                    </a:lnR>
                    <a:lnT>
                      <a:noFill/>
                    </a:lnT>
                    <a:lnB>
                      <a:noFill/>
                    </a:lnB>
                  </a:tcPr>
                </a:tc>
                <a:tc>
                  <a:txBody>
                    <a:bodyPr/>
                    <a:lstStyle/>
                    <a:p>
                      <a:pPr algn="l" fontAlgn="ctr"/>
                      <a:r>
                        <a:rPr lang="en-US" sz="1100" b="0" i="0" u="none" strike="noStrike" dirty="0">
                          <a:latin typeface="Tw Cen MT"/>
                        </a:rPr>
                        <a:t>Profit /(Loss) before extraordinary items and tax (V - VI)</a:t>
                      </a:r>
                    </a:p>
                  </a:txBody>
                  <a:tcPr marL="3127" marR="3127" marT="3127" marB="0" anchor="ctr">
                    <a:lnL>
                      <a:noFill/>
                    </a:lnL>
                    <a:lnR>
                      <a:noFill/>
                    </a:lnR>
                    <a:lnT>
                      <a:noFill/>
                    </a:lnT>
                    <a:lnB>
                      <a:noFill/>
                    </a:lnB>
                  </a:tcPr>
                </a:tc>
                <a:tc>
                  <a:txBody>
                    <a:bodyPr/>
                    <a:lstStyle/>
                    <a:p>
                      <a:pPr algn="ctr" fontAlgn="ctr"/>
                      <a:endParaRPr lang="en-US" sz="1100" b="1" i="0" u="none" strike="noStrike" dirty="0">
                        <a:latin typeface="Tw Cen MT"/>
                      </a:endParaRPr>
                    </a:p>
                  </a:txBody>
                  <a:tcPr marL="3127" marR="3127" marT="3127" marB="0" anchor="ctr">
                    <a:lnL>
                      <a:noFill/>
                    </a:lnL>
                    <a:lnR>
                      <a:noFill/>
                    </a:lnR>
                    <a:lnT>
                      <a:noFill/>
                    </a:lnT>
                    <a:lnB>
                      <a:noFill/>
                    </a:lnB>
                  </a:tcPr>
                </a:tc>
                <a:tc>
                  <a:txBody>
                    <a:bodyPr/>
                    <a:lstStyle/>
                    <a:p>
                      <a:pPr algn="r" fontAlgn="ctr"/>
                      <a:r>
                        <a:rPr lang="en-US" sz="1100" b="0" i="0" u="none" strike="noStrike" dirty="0">
                          <a:solidFill>
                            <a:schemeClr val="tx1"/>
                          </a:solidFill>
                          <a:latin typeface="Tw Cen MT"/>
                        </a:rPr>
                        <a:t>                        - </a:t>
                      </a:r>
                    </a:p>
                  </a:txBody>
                  <a:tcPr marL="3127" marR="3127" marT="3127" marB="0" anchor="ctr">
                    <a:lnL>
                      <a:noFill/>
                    </a:lnL>
                    <a:lnR>
                      <a:noFill/>
                    </a:lnR>
                    <a:lnT>
                      <a:noFill/>
                    </a:lnT>
                    <a:lnB>
                      <a:noFill/>
                    </a:lnB>
                  </a:tcPr>
                </a:tc>
                <a:tc>
                  <a:txBody>
                    <a:bodyPr/>
                    <a:lstStyle/>
                    <a:p>
                      <a:pPr algn="r" fontAlgn="ctr"/>
                      <a:r>
                        <a:rPr lang="en-US" sz="1100" b="0" i="0" u="none" strike="noStrike" dirty="0">
                          <a:solidFill>
                            <a:schemeClr val="tx1"/>
                          </a:solidFill>
                          <a:latin typeface="Tw Cen MT"/>
                        </a:rPr>
                        <a:t>-</a:t>
                      </a:r>
                    </a:p>
                  </a:txBody>
                  <a:tcPr marL="3127" marR="3127" marT="3127" marB="0" anchor="ctr">
                    <a:lnL>
                      <a:noFill/>
                    </a:lnL>
                    <a:lnR>
                      <a:noFill/>
                    </a:lnR>
                    <a:lnT>
                      <a:noFill/>
                    </a:lnT>
                    <a:lnB>
                      <a:noFill/>
                    </a:lnB>
                  </a:tcPr>
                </a:tc>
                <a:extLst>
                  <a:ext uri="{0D108BD9-81ED-4DB2-BD59-A6C34878D82A}">
                    <a16:rowId xmlns:a16="http://schemas.microsoft.com/office/drawing/2014/main" xmlns="" val="10018"/>
                  </a:ext>
                </a:extLst>
              </a:tr>
              <a:tr h="180885">
                <a:tc>
                  <a:txBody>
                    <a:bodyPr/>
                    <a:lstStyle/>
                    <a:p>
                      <a:pPr algn="ctr" fontAlgn="ctr"/>
                      <a:r>
                        <a:rPr lang="en-US" sz="1100" b="0" i="0" u="none" strike="noStrike" dirty="0">
                          <a:latin typeface="Tw Cen MT"/>
                        </a:rPr>
                        <a:t>VIII.</a:t>
                      </a:r>
                    </a:p>
                  </a:txBody>
                  <a:tcPr marL="3127" marR="3127" marT="3127" marB="0" anchor="ctr">
                    <a:lnL>
                      <a:noFill/>
                    </a:lnL>
                    <a:lnR>
                      <a:noFill/>
                    </a:lnR>
                    <a:lnT>
                      <a:noFill/>
                    </a:lnT>
                    <a:lnB>
                      <a:noFill/>
                    </a:lnB>
                  </a:tcPr>
                </a:tc>
                <a:tc>
                  <a:txBody>
                    <a:bodyPr/>
                    <a:lstStyle/>
                    <a:p>
                      <a:pPr algn="l" fontAlgn="ctr"/>
                      <a:r>
                        <a:rPr lang="en-US" sz="1100" b="0" i="0" u="none" strike="noStrike" dirty="0">
                          <a:latin typeface="Tw Cen MT"/>
                        </a:rPr>
                        <a:t>Extraordinary Items</a:t>
                      </a:r>
                    </a:p>
                  </a:txBody>
                  <a:tcPr marL="3127" marR="3127" marT="3127" marB="0" anchor="ctr">
                    <a:lnL>
                      <a:noFill/>
                    </a:lnL>
                    <a:lnR>
                      <a:noFill/>
                    </a:lnR>
                    <a:lnT>
                      <a:noFill/>
                    </a:lnT>
                    <a:lnB>
                      <a:noFill/>
                    </a:lnB>
                  </a:tcPr>
                </a:tc>
                <a:tc>
                  <a:txBody>
                    <a:bodyPr/>
                    <a:lstStyle/>
                    <a:p>
                      <a:pPr algn="ctr" fontAlgn="ctr"/>
                      <a:endParaRPr lang="en-US" sz="1100" b="1" i="0" u="none" strike="noStrike" dirty="0">
                        <a:latin typeface="Tw Cen MT"/>
                      </a:endParaRPr>
                    </a:p>
                  </a:txBody>
                  <a:tcPr marL="3127" marR="3127" marT="3127" marB="0" anchor="ctr">
                    <a:lnL>
                      <a:noFill/>
                    </a:lnL>
                    <a:lnR>
                      <a:noFill/>
                    </a:lnR>
                    <a:lnT>
                      <a:noFill/>
                    </a:lnT>
                    <a:lnB>
                      <a:noFill/>
                    </a:lnB>
                  </a:tcPr>
                </a:tc>
                <a:tc>
                  <a:txBody>
                    <a:bodyPr/>
                    <a:lstStyle/>
                    <a:p>
                      <a:pPr algn="r" fontAlgn="ctr"/>
                      <a:r>
                        <a:rPr lang="en-US" sz="1100" b="0" i="0" u="none" strike="noStrike" dirty="0">
                          <a:solidFill>
                            <a:schemeClr val="tx1"/>
                          </a:solidFill>
                          <a:latin typeface="Tw Cen MT"/>
                        </a:rPr>
                        <a:t>                        - </a:t>
                      </a:r>
                    </a:p>
                  </a:txBody>
                  <a:tcPr marL="3127" marR="3127" marT="3127" marB="0" anchor="ctr">
                    <a:lnL>
                      <a:noFill/>
                    </a:lnL>
                    <a:lnR>
                      <a:noFill/>
                    </a:lnR>
                    <a:lnT>
                      <a:noFill/>
                    </a:lnT>
                    <a:lnB>
                      <a:noFill/>
                    </a:lnB>
                  </a:tcPr>
                </a:tc>
                <a:tc>
                  <a:txBody>
                    <a:bodyPr/>
                    <a:lstStyle/>
                    <a:p>
                      <a:pPr algn="r" fontAlgn="ctr"/>
                      <a:r>
                        <a:rPr lang="en-US" sz="1100" b="0" i="0" u="none" strike="noStrike" dirty="0">
                          <a:solidFill>
                            <a:schemeClr val="tx1"/>
                          </a:solidFill>
                          <a:latin typeface="Tw Cen MT"/>
                        </a:rPr>
                        <a:t>-</a:t>
                      </a:r>
                    </a:p>
                  </a:txBody>
                  <a:tcPr marL="3127" marR="3127" marT="3127" marB="0" anchor="ctr">
                    <a:lnL>
                      <a:noFill/>
                    </a:lnL>
                    <a:lnR>
                      <a:noFill/>
                    </a:lnR>
                    <a:lnT>
                      <a:noFill/>
                    </a:lnT>
                    <a:lnB>
                      <a:noFill/>
                    </a:lnB>
                  </a:tcPr>
                </a:tc>
                <a:extLst>
                  <a:ext uri="{0D108BD9-81ED-4DB2-BD59-A6C34878D82A}">
                    <a16:rowId xmlns:a16="http://schemas.microsoft.com/office/drawing/2014/main" xmlns="" val="10019"/>
                  </a:ext>
                </a:extLst>
              </a:tr>
              <a:tr h="180885">
                <a:tc>
                  <a:txBody>
                    <a:bodyPr/>
                    <a:lstStyle/>
                    <a:p>
                      <a:pPr algn="ctr" fontAlgn="ctr"/>
                      <a:r>
                        <a:rPr lang="en-US" sz="1100" b="0" i="0" u="none" strike="noStrike" dirty="0">
                          <a:latin typeface="Tw Cen MT"/>
                        </a:rPr>
                        <a:t>IX.</a:t>
                      </a:r>
                    </a:p>
                  </a:txBody>
                  <a:tcPr marL="3127" marR="3127" marT="3127" marB="0" anchor="ctr">
                    <a:lnL>
                      <a:noFill/>
                    </a:lnL>
                    <a:lnR>
                      <a:noFill/>
                    </a:lnR>
                    <a:lnT>
                      <a:noFill/>
                    </a:lnT>
                    <a:lnB>
                      <a:noFill/>
                    </a:lnB>
                  </a:tcPr>
                </a:tc>
                <a:tc>
                  <a:txBody>
                    <a:bodyPr/>
                    <a:lstStyle/>
                    <a:p>
                      <a:pPr algn="l" fontAlgn="ctr"/>
                      <a:r>
                        <a:rPr lang="en-US" sz="1100" b="0" i="0" u="none" strike="noStrike" dirty="0">
                          <a:latin typeface="Tw Cen MT"/>
                        </a:rPr>
                        <a:t>Profit /(Loss) before tax (VII- VIII)</a:t>
                      </a:r>
                    </a:p>
                  </a:txBody>
                  <a:tcPr marL="3127" marR="3127" marT="3127" marB="0" anchor="ctr">
                    <a:lnL>
                      <a:noFill/>
                    </a:lnL>
                    <a:lnR>
                      <a:noFill/>
                    </a:lnR>
                    <a:lnT>
                      <a:noFill/>
                    </a:lnT>
                    <a:lnB>
                      <a:noFill/>
                    </a:lnB>
                  </a:tcPr>
                </a:tc>
                <a:tc>
                  <a:txBody>
                    <a:bodyPr/>
                    <a:lstStyle/>
                    <a:p>
                      <a:pPr algn="ctr" fontAlgn="ctr"/>
                      <a:endParaRPr lang="en-US" sz="1100" b="1" i="0" u="none" strike="noStrike" dirty="0">
                        <a:latin typeface="Tw Cen MT"/>
                      </a:endParaRPr>
                    </a:p>
                  </a:txBody>
                  <a:tcPr marL="3127" marR="3127" marT="3127" marB="0" anchor="ctr">
                    <a:lnL>
                      <a:noFill/>
                    </a:lnL>
                    <a:lnR>
                      <a:noFill/>
                    </a:lnR>
                    <a:lnT>
                      <a:noFill/>
                    </a:lnT>
                    <a:lnB>
                      <a:noFill/>
                    </a:lnB>
                  </a:tcPr>
                </a:tc>
                <a:tc>
                  <a:txBody>
                    <a:bodyPr/>
                    <a:lstStyle/>
                    <a:p>
                      <a:pPr algn="r" fontAlgn="ctr"/>
                      <a:r>
                        <a:rPr lang="en-US" sz="1100" b="0" i="0" u="none" strike="noStrike" dirty="0">
                          <a:solidFill>
                            <a:schemeClr val="tx1"/>
                          </a:solidFill>
                          <a:latin typeface="Tw Cen MT"/>
                        </a:rPr>
                        <a:t>                        - </a:t>
                      </a:r>
                    </a:p>
                  </a:txBody>
                  <a:tcPr marL="3127" marR="3127" marT="3127" marB="0" anchor="ctr">
                    <a:lnL>
                      <a:noFill/>
                    </a:lnL>
                    <a:lnR>
                      <a:noFill/>
                    </a:lnR>
                    <a:lnT>
                      <a:noFill/>
                    </a:lnT>
                    <a:lnB>
                      <a:noFill/>
                    </a:lnB>
                  </a:tcPr>
                </a:tc>
                <a:tc>
                  <a:txBody>
                    <a:bodyPr/>
                    <a:lstStyle/>
                    <a:p>
                      <a:pPr algn="r" fontAlgn="ctr"/>
                      <a:r>
                        <a:rPr lang="en-US" sz="1100" b="0" i="0" u="none" strike="noStrike" dirty="0">
                          <a:solidFill>
                            <a:schemeClr val="tx1"/>
                          </a:solidFill>
                          <a:latin typeface="Tw Cen MT"/>
                        </a:rPr>
                        <a:t>-</a:t>
                      </a:r>
                    </a:p>
                  </a:txBody>
                  <a:tcPr marL="3127" marR="3127" marT="3127" marB="0" anchor="ctr">
                    <a:lnL>
                      <a:noFill/>
                    </a:lnL>
                    <a:lnR>
                      <a:noFill/>
                    </a:lnR>
                    <a:lnT>
                      <a:noFill/>
                    </a:lnT>
                    <a:lnB>
                      <a:noFill/>
                    </a:lnB>
                  </a:tcPr>
                </a:tc>
                <a:extLst>
                  <a:ext uri="{0D108BD9-81ED-4DB2-BD59-A6C34878D82A}">
                    <a16:rowId xmlns:a16="http://schemas.microsoft.com/office/drawing/2014/main" xmlns="" val="10020"/>
                  </a:ext>
                </a:extLst>
              </a:tr>
              <a:tr h="180885">
                <a:tc>
                  <a:txBody>
                    <a:bodyPr/>
                    <a:lstStyle/>
                    <a:p>
                      <a:pPr algn="ctr" fontAlgn="ctr"/>
                      <a:r>
                        <a:rPr lang="en-US" sz="1100" b="0" i="0" u="none" strike="noStrike" dirty="0">
                          <a:latin typeface="Tw Cen MT"/>
                        </a:rPr>
                        <a:t>X.</a:t>
                      </a:r>
                    </a:p>
                  </a:txBody>
                  <a:tcPr marL="3127" marR="3127" marT="3127" marB="0" anchor="ctr">
                    <a:lnL>
                      <a:noFill/>
                    </a:lnL>
                    <a:lnR>
                      <a:noFill/>
                    </a:lnR>
                    <a:lnT>
                      <a:noFill/>
                    </a:lnT>
                    <a:lnB>
                      <a:noFill/>
                    </a:lnB>
                  </a:tcPr>
                </a:tc>
                <a:tc>
                  <a:txBody>
                    <a:bodyPr/>
                    <a:lstStyle/>
                    <a:p>
                      <a:pPr algn="l" fontAlgn="ctr"/>
                      <a:r>
                        <a:rPr lang="en-US" sz="1100" b="0" i="0" u="none" strike="noStrike" dirty="0">
                          <a:latin typeface="Tw Cen MT"/>
                        </a:rPr>
                        <a:t>(Add)/Less: Tax expense:</a:t>
                      </a:r>
                    </a:p>
                  </a:txBody>
                  <a:tcPr marL="3127" marR="3127" marT="3127" marB="0" anchor="ctr">
                    <a:lnL>
                      <a:noFill/>
                    </a:lnL>
                    <a:lnR>
                      <a:noFill/>
                    </a:lnR>
                    <a:lnT>
                      <a:noFill/>
                    </a:lnT>
                    <a:lnB>
                      <a:noFill/>
                    </a:lnB>
                  </a:tcPr>
                </a:tc>
                <a:tc>
                  <a:txBody>
                    <a:bodyPr/>
                    <a:lstStyle/>
                    <a:p>
                      <a:pPr algn="ctr" fontAlgn="ctr"/>
                      <a:endParaRPr lang="en-US" sz="1100" b="1" i="0" u="none" strike="noStrike" dirty="0">
                        <a:latin typeface="Tw Cen MT"/>
                      </a:endParaRPr>
                    </a:p>
                  </a:txBody>
                  <a:tcPr marL="3127" marR="3127" marT="3127" marB="0" anchor="ctr">
                    <a:lnL>
                      <a:noFill/>
                    </a:lnL>
                    <a:lnR>
                      <a:noFill/>
                    </a:lnR>
                    <a:lnT>
                      <a:noFill/>
                    </a:lnT>
                    <a:lnB>
                      <a:noFill/>
                    </a:lnB>
                  </a:tcPr>
                </a:tc>
                <a:tc>
                  <a:txBody>
                    <a:bodyPr/>
                    <a:lstStyle/>
                    <a:p>
                      <a:pPr algn="r" fontAlgn="ctr"/>
                      <a:r>
                        <a:rPr lang="en-US" sz="1100" b="0" i="0" u="none" strike="noStrike" dirty="0">
                          <a:solidFill>
                            <a:schemeClr val="tx1"/>
                          </a:solidFill>
                          <a:latin typeface="Tw Cen MT"/>
                        </a:rPr>
                        <a:t>                        - </a:t>
                      </a:r>
                    </a:p>
                  </a:txBody>
                  <a:tcPr marL="3127" marR="3127" marT="3127" marB="0" anchor="ctr">
                    <a:lnL>
                      <a:noFill/>
                    </a:lnL>
                    <a:lnR>
                      <a:noFill/>
                    </a:lnR>
                    <a:lnT>
                      <a:noFill/>
                    </a:lnT>
                    <a:lnB>
                      <a:noFill/>
                    </a:lnB>
                  </a:tcPr>
                </a:tc>
                <a:tc>
                  <a:txBody>
                    <a:bodyPr/>
                    <a:lstStyle/>
                    <a:p>
                      <a:pPr algn="r" fontAlgn="ctr"/>
                      <a:r>
                        <a:rPr lang="en-US" sz="1100" b="0" i="0" u="none" strike="noStrike" dirty="0">
                          <a:solidFill>
                            <a:schemeClr val="tx1"/>
                          </a:solidFill>
                          <a:latin typeface="Tw Cen MT"/>
                        </a:rPr>
                        <a:t>-</a:t>
                      </a:r>
                    </a:p>
                  </a:txBody>
                  <a:tcPr marL="3127" marR="3127" marT="3127" marB="0" anchor="ctr">
                    <a:lnL>
                      <a:noFill/>
                    </a:lnL>
                    <a:lnR>
                      <a:noFill/>
                    </a:lnR>
                    <a:lnT>
                      <a:noFill/>
                    </a:lnT>
                    <a:lnB>
                      <a:noFill/>
                    </a:lnB>
                  </a:tcPr>
                </a:tc>
                <a:extLst>
                  <a:ext uri="{0D108BD9-81ED-4DB2-BD59-A6C34878D82A}">
                    <a16:rowId xmlns:a16="http://schemas.microsoft.com/office/drawing/2014/main" xmlns="" val="10021"/>
                  </a:ext>
                </a:extLst>
              </a:tr>
              <a:tr h="180885">
                <a:tc>
                  <a:txBody>
                    <a:bodyPr/>
                    <a:lstStyle/>
                    <a:p>
                      <a:pPr algn="ctr" fontAlgn="ctr"/>
                      <a:endParaRPr lang="en-US" sz="1100" b="0" i="0" u="none" strike="noStrike" dirty="0">
                        <a:latin typeface="Tw Cen MT"/>
                      </a:endParaRPr>
                    </a:p>
                  </a:txBody>
                  <a:tcPr marL="3127" marR="3127" marT="3127" marB="0" anchor="ctr">
                    <a:lnL>
                      <a:noFill/>
                    </a:lnL>
                    <a:lnR>
                      <a:noFill/>
                    </a:lnR>
                    <a:lnT>
                      <a:noFill/>
                    </a:lnT>
                    <a:lnB>
                      <a:noFill/>
                    </a:lnB>
                  </a:tcPr>
                </a:tc>
                <a:tc>
                  <a:txBody>
                    <a:bodyPr/>
                    <a:lstStyle/>
                    <a:p>
                      <a:pPr algn="l" fontAlgn="ctr"/>
                      <a:r>
                        <a:rPr lang="en-US" sz="1100" b="0" i="0" u="none" strike="noStrike" dirty="0">
                          <a:latin typeface="Tw Cen MT"/>
                        </a:rPr>
                        <a:t>(1) Current tax</a:t>
                      </a:r>
                    </a:p>
                  </a:txBody>
                  <a:tcPr marL="3127" marR="3127" marT="3127" marB="0" anchor="ctr">
                    <a:lnL>
                      <a:noFill/>
                    </a:lnL>
                    <a:lnR>
                      <a:noFill/>
                    </a:lnR>
                    <a:lnT>
                      <a:noFill/>
                    </a:lnT>
                    <a:lnB>
                      <a:noFill/>
                    </a:lnB>
                  </a:tcPr>
                </a:tc>
                <a:tc>
                  <a:txBody>
                    <a:bodyPr/>
                    <a:lstStyle/>
                    <a:p>
                      <a:pPr algn="ctr" fontAlgn="ctr"/>
                      <a:endParaRPr lang="en-US" sz="1100" b="1" i="0" u="none" strike="noStrike" dirty="0">
                        <a:latin typeface="Tw Cen MT"/>
                      </a:endParaRPr>
                    </a:p>
                  </a:txBody>
                  <a:tcPr marL="3127" marR="3127" marT="3127" marB="0" anchor="ctr">
                    <a:lnL>
                      <a:noFill/>
                    </a:lnL>
                    <a:lnR>
                      <a:noFill/>
                    </a:lnR>
                    <a:lnT>
                      <a:noFill/>
                    </a:lnT>
                    <a:lnB>
                      <a:noFill/>
                    </a:lnB>
                  </a:tcPr>
                </a:tc>
                <a:tc>
                  <a:txBody>
                    <a:bodyPr/>
                    <a:lstStyle/>
                    <a:p>
                      <a:pPr algn="r" fontAlgn="ctr"/>
                      <a:r>
                        <a:rPr lang="en-US" sz="1100" b="0" i="0" u="none" strike="noStrike" dirty="0">
                          <a:solidFill>
                            <a:schemeClr val="tx1"/>
                          </a:solidFill>
                          <a:latin typeface="Tw Cen MT"/>
                        </a:rPr>
                        <a:t>                        - </a:t>
                      </a:r>
                    </a:p>
                  </a:txBody>
                  <a:tcPr marL="3127" marR="3127" marT="3127" marB="0" anchor="ctr">
                    <a:lnL>
                      <a:noFill/>
                    </a:lnL>
                    <a:lnR>
                      <a:noFill/>
                    </a:lnR>
                    <a:lnT>
                      <a:noFill/>
                    </a:lnT>
                    <a:lnB>
                      <a:noFill/>
                    </a:lnB>
                  </a:tcPr>
                </a:tc>
                <a:tc>
                  <a:txBody>
                    <a:bodyPr/>
                    <a:lstStyle/>
                    <a:p>
                      <a:pPr algn="r" fontAlgn="ctr"/>
                      <a:r>
                        <a:rPr lang="en-US" sz="1100" b="0" i="0" u="none" strike="noStrike" dirty="0">
                          <a:solidFill>
                            <a:schemeClr val="tx1"/>
                          </a:solidFill>
                          <a:latin typeface="Tw Cen MT"/>
                        </a:rPr>
                        <a:t>-</a:t>
                      </a:r>
                    </a:p>
                  </a:txBody>
                  <a:tcPr marL="3127" marR="3127" marT="3127" marB="0" anchor="ctr">
                    <a:lnL>
                      <a:noFill/>
                    </a:lnL>
                    <a:lnR>
                      <a:noFill/>
                    </a:lnR>
                    <a:lnT>
                      <a:noFill/>
                    </a:lnT>
                    <a:lnB>
                      <a:noFill/>
                    </a:lnB>
                  </a:tcPr>
                </a:tc>
                <a:extLst>
                  <a:ext uri="{0D108BD9-81ED-4DB2-BD59-A6C34878D82A}">
                    <a16:rowId xmlns:a16="http://schemas.microsoft.com/office/drawing/2014/main" xmlns="" val="10022"/>
                  </a:ext>
                </a:extLst>
              </a:tr>
              <a:tr h="180885">
                <a:tc>
                  <a:txBody>
                    <a:bodyPr/>
                    <a:lstStyle/>
                    <a:p>
                      <a:pPr algn="ctr" fontAlgn="ctr"/>
                      <a:endParaRPr lang="en-US" sz="1100" b="0" i="0" u="none" strike="noStrike" dirty="0">
                        <a:latin typeface="Tw Cen MT"/>
                      </a:endParaRPr>
                    </a:p>
                  </a:txBody>
                  <a:tcPr marL="3127" marR="3127" marT="3127" marB="0" anchor="ctr">
                    <a:lnL>
                      <a:noFill/>
                    </a:lnL>
                    <a:lnR>
                      <a:noFill/>
                    </a:lnR>
                    <a:lnT>
                      <a:noFill/>
                    </a:lnT>
                    <a:lnB>
                      <a:noFill/>
                    </a:lnB>
                  </a:tcPr>
                </a:tc>
                <a:tc>
                  <a:txBody>
                    <a:bodyPr/>
                    <a:lstStyle/>
                    <a:p>
                      <a:pPr algn="l" fontAlgn="ctr"/>
                      <a:r>
                        <a:rPr lang="en-US" sz="1100" b="0" i="0" u="none" strike="noStrike" dirty="0">
                          <a:latin typeface="Tw Cen MT"/>
                        </a:rPr>
                        <a:t>(2) Earlier year tax</a:t>
                      </a:r>
                    </a:p>
                  </a:txBody>
                  <a:tcPr marL="3127" marR="3127" marT="3127" marB="0" anchor="ctr">
                    <a:lnL>
                      <a:noFill/>
                    </a:lnL>
                    <a:lnR>
                      <a:noFill/>
                    </a:lnR>
                    <a:lnT>
                      <a:noFill/>
                    </a:lnT>
                    <a:lnB>
                      <a:noFill/>
                    </a:lnB>
                  </a:tcPr>
                </a:tc>
                <a:tc>
                  <a:txBody>
                    <a:bodyPr/>
                    <a:lstStyle/>
                    <a:p>
                      <a:pPr algn="ctr" fontAlgn="ctr"/>
                      <a:endParaRPr lang="en-US" sz="1100" b="1" i="0" u="none" strike="noStrike" dirty="0">
                        <a:latin typeface="Tw Cen MT"/>
                      </a:endParaRPr>
                    </a:p>
                  </a:txBody>
                  <a:tcPr marL="3127" marR="3127" marT="3127" marB="0" anchor="ctr">
                    <a:lnL>
                      <a:noFill/>
                    </a:lnL>
                    <a:lnR>
                      <a:noFill/>
                    </a:lnR>
                    <a:lnT>
                      <a:noFill/>
                    </a:lnT>
                    <a:lnB>
                      <a:noFill/>
                    </a:lnB>
                  </a:tcPr>
                </a:tc>
                <a:tc>
                  <a:txBody>
                    <a:bodyPr/>
                    <a:lstStyle/>
                    <a:p>
                      <a:pPr algn="r" fontAlgn="ctr"/>
                      <a:r>
                        <a:rPr lang="en-US" sz="1100" b="0" i="0" u="none" strike="noStrike" dirty="0">
                          <a:solidFill>
                            <a:schemeClr val="tx1"/>
                          </a:solidFill>
                          <a:latin typeface="Tw Cen MT"/>
                        </a:rPr>
                        <a:t>                        - </a:t>
                      </a:r>
                    </a:p>
                  </a:txBody>
                  <a:tcPr marL="3127" marR="3127" marT="3127" marB="0" anchor="ctr">
                    <a:lnL>
                      <a:noFill/>
                    </a:lnL>
                    <a:lnR>
                      <a:noFill/>
                    </a:lnR>
                    <a:lnT>
                      <a:noFill/>
                    </a:lnT>
                    <a:lnB>
                      <a:noFill/>
                    </a:lnB>
                  </a:tcPr>
                </a:tc>
                <a:tc>
                  <a:txBody>
                    <a:bodyPr/>
                    <a:lstStyle/>
                    <a:p>
                      <a:pPr algn="r" fontAlgn="ctr"/>
                      <a:r>
                        <a:rPr lang="en-US" sz="1100" b="0" i="0" u="none" strike="noStrike" dirty="0">
                          <a:solidFill>
                            <a:schemeClr val="tx1"/>
                          </a:solidFill>
                          <a:latin typeface="Tw Cen MT"/>
                        </a:rPr>
                        <a:t>-</a:t>
                      </a:r>
                    </a:p>
                  </a:txBody>
                  <a:tcPr marL="3127" marR="3127" marT="3127" marB="0" anchor="ctr">
                    <a:lnL>
                      <a:noFill/>
                    </a:lnL>
                    <a:lnR>
                      <a:noFill/>
                    </a:lnR>
                    <a:lnT>
                      <a:noFill/>
                    </a:lnT>
                    <a:lnB>
                      <a:noFill/>
                    </a:lnB>
                  </a:tcPr>
                </a:tc>
                <a:extLst>
                  <a:ext uri="{0D108BD9-81ED-4DB2-BD59-A6C34878D82A}">
                    <a16:rowId xmlns:a16="http://schemas.microsoft.com/office/drawing/2014/main" xmlns="" val="10023"/>
                  </a:ext>
                </a:extLst>
              </a:tr>
              <a:tr h="180885">
                <a:tc>
                  <a:txBody>
                    <a:bodyPr/>
                    <a:lstStyle/>
                    <a:p>
                      <a:pPr algn="ctr" fontAlgn="ctr"/>
                      <a:endParaRPr lang="en-US" sz="1100" b="1" i="0" u="none" strike="noStrike" dirty="0">
                        <a:latin typeface="Tw Cen MT"/>
                      </a:endParaRPr>
                    </a:p>
                  </a:txBody>
                  <a:tcPr marL="3127" marR="3127" marT="3127" marB="0" anchor="ctr">
                    <a:lnL>
                      <a:noFill/>
                    </a:lnL>
                    <a:lnR>
                      <a:noFill/>
                    </a:lnR>
                    <a:lnT>
                      <a:noFill/>
                    </a:lnT>
                    <a:lnB>
                      <a:noFill/>
                    </a:lnB>
                  </a:tcPr>
                </a:tc>
                <a:tc>
                  <a:txBody>
                    <a:bodyPr/>
                    <a:lstStyle/>
                    <a:p>
                      <a:pPr algn="l" fontAlgn="ctr"/>
                      <a:r>
                        <a:rPr lang="en-US" sz="1100" b="0" i="0" u="none" strike="noStrike" dirty="0">
                          <a:latin typeface="Tw Cen MT"/>
                        </a:rPr>
                        <a:t>(3) Deferred tax</a:t>
                      </a:r>
                    </a:p>
                  </a:txBody>
                  <a:tcPr marL="3127" marR="3127" marT="3127" marB="0" anchor="ctr">
                    <a:lnL>
                      <a:noFill/>
                    </a:lnL>
                    <a:lnR>
                      <a:noFill/>
                    </a:lnR>
                    <a:lnT>
                      <a:noFill/>
                    </a:lnT>
                    <a:lnB>
                      <a:noFill/>
                    </a:lnB>
                  </a:tcPr>
                </a:tc>
                <a:tc>
                  <a:txBody>
                    <a:bodyPr/>
                    <a:lstStyle/>
                    <a:p>
                      <a:pPr algn="ctr" fontAlgn="ctr"/>
                      <a:endParaRPr lang="en-US" sz="1100" b="1" i="0" u="sng" strike="noStrike" dirty="0">
                        <a:latin typeface="Tw Cen MT"/>
                      </a:endParaRPr>
                    </a:p>
                  </a:txBody>
                  <a:tcPr marL="3127" marR="3127" marT="3127" marB="0" anchor="ctr">
                    <a:lnL>
                      <a:noFill/>
                    </a:lnL>
                    <a:lnR>
                      <a:noFill/>
                    </a:lnR>
                    <a:lnT>
                      <a:noFill/>
                    </a:lnT>
                    <a:lnB>
                      <a:noFill/>
                    </a:lnB>
                  </a:tcPr>
                </a:tc>
                <a:tc>
                  <a:txBody>
                    <a:bodyPr/>
                    <a:lstStyle/>
                    <a:p>
                      <a:pPr algn="r" fontAlgn="ctr"/>
                      <a:r>
                        <a:rPr lang="en-US" sz="1100" b="0" i="0" u="none" strike="noStrike" dirty="0">
                          <a:solidFill>
                            <a:schemeClr val="tx1"/>
                          </a:solidFill>
                          <a:latin typeface="Tw Cen MT"/>
                        </a:rPr>
                        <a:t>                        - </a:t>
                      </a:r>
                    </a:p>
                  </a:txBody>
                  <a:tcPr marL="3127" marR="3127" marT="3127"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n-US" sz="1100" b="0" i="0" u="none" strike="noStrike" dirty="0">
                          <a:solidFill>
                            <a:schemeClr val="tx1"/>
                          </a:solidFill>
                          <a:latin typeface="Tw Cen MT"/>
                        </a:rPr>
                        <a:t>-</a:t>
                      </a:r>
                    </a:p>
                  </a:txBody>
                  <a:tcPr marL="3127" marR="3127" marT="3127"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24"/>
                  </a:ext>
                </a:extLst>
              </a:tr>
              <a:tr h="180885">
                <a:tc>
                  <a:txBody>
                    <a:bodyPr/>
                    <a:lstStyle/>
                    <a:p>
                      <a:pPr algn="ctr" fontAlgn="ctr"/>
                      <a:r>
                        <a:rPr lang="en-US" sz="1100" b="1" i="0" u="none" strike="noStrike" dirty="0">
                          <a:latin typeface="Tw Cen MT"/>
                        </a:rPr>
                        <a:t>XI.</a:t>
                      </a:r>
                    </a:p>
                  </a:txBody>
                  <a:tcPr marL="3127" marR="3127" marT="3127" marB="0" anchor="ctr">
                    <a:lnL>
                      <a:noFill/>
                    </a:lnL>
                    <a:lnR>
                      <a:noFill/>
                    </a:lnR>
                    <a:lnT>
                      <a:noFill/>
                    </a:lnT>
                    <a:lnB>
                      <a:noFill/>
                    </a:lnB>
                  </a:tcPr>
                </a:tc>
                <a:tc>
                  <a:txBody>
                    <a:bodyPr/>
                    <a:lstStyle/>
                    <a:p>
                      <a:pPr algn="l" fontAlgn="ctr"/>
                      <a:r>
                        <a:rPr lang="en-US" sz="1100" b="1" i="0" u="none" strike="noStrike" dirty="0">
                          <a:latin typeface="Tw Cen MT"/>
                        </a:rPr>
                        <a:t>Profit/(Loss) for the period from continuing operations (IX-X)</a:t>
                      </a:r>
                    </a:p>
                  </a:txBody>
                  <a:tcPr marL="3127" marR="3127" marT="3127" marB="0" anchor="ctr">
                    <a:lnL>
                      <a:noFill/>
                    </a:lnL>
                    <a:lnR>
                      <a:noFill/>
                    </a:lnR>
                    <a:lnT>
                      <a:noFill/>
                    </a:lnT>
                    <a:lnB>
                      <a:noFill/>
                    </a:lnB>
                  </a:tcPr>
                </a:tc>
                <a:tc>
                  <a:txBody>
                    <a:bodyPr/>
                    <a:lstStyle/>
                    <a:p>
                      <a:pPr algn="ctr" fontAlgn="ctr"/>
                      <a:endParaRPr lang="en-US" sz="1100" b="1" i="0" u="none" strike="noStrike" dirty="0">
                        <a:latin typeface="Tw Cen MT"/>
                      </a:endParaRPr>
                    </a:p>
                  </a:txBody>
                  <a:tcPr marL="3127" marR="3127" marT="3127" marB="0" anchor="ctr">
                    <a:lnL>
                      <a:noFill/>
                    </a:lnL>
                    <a:lnR>
                      <a:noFill/>
                    </a:lnR>
                    <a:lnT>
                      <a:noFill/>
                    </a:lnT>
                    <a:lnB>
                      <a:noFill/>
                    </a:lnB>
                  </a:tcPr>
                </a:tc>
                <a:tc>
                  <a:txBody>
                    <a:bodyPr/>
                    <a:lstStyle/>
                    <a:p>
                      <a:pPr algn="r" fontAlgn="ctr"/>
                      <a:r>
                        <a:rPr lang="en-US" sz="1100" b="0" i="0" u="none" strike="noStrike" dirty="0">
                          <a:solidFill>
                            <a:schemeClr val="tx1"/>
                          </a:solidFill>
                          <a:latin typeface="Tw Cen MT"/>
                        </a:rPr>
                        <a:t>                        - </a:t>
                      </a:r>
                    </a:p>
                  </a:txBody>
                  <a:tcPr marL="3127" marR="3127" marT="312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100" b="0" i="0" u="none" strike="noStrike" dirty="0">
                          <a:solidFill>
                            <a:schemeClr val="tx1"/>
                          </a:solidFill>
                          <a:latin typeface="Tw Cen MT"/>
                        </a:rPr>
                        <a:t>-</a:t>
                      </a:r>
                    </a:p>
                  </a:txBody>
                  <a:tcPr marL="3127" marR="3127" marT="312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25"/>
                  </a:ext>
                </a:extLst>
              </a:tr>
              <a:tr h="180885">
                <a:tc>
                  <a:txBody>
                    <a:bodyPr/>
                    <a:lstStyle/>
                    <a:p>
                      <a:pPr algn="ctr" fontAlgn="ctr"/>
                      <a:r>
                        <a:rPr lang="en-US" sz="1100" b="0" i="0" u="none" strike="noStrike" dirty="0">
                          <a:latin typeface="Tw Cen MT"/>
                        </a:rPr>
                        <a:t>XII.</a:t>
                      </a:r>
                    </a:p>
                  </a:txBody>
                  <a:tcPr marL="3127" marR="3127" marT="3127" marB="0" anchor="ctr">
                    <a:lnL>
                      <a:noFill/>
                    </a:lnL>
                    <a:lnR>
                      <a:noFill/>
                    </a:lnR>
                    <a:lnT>
                      <a:noFill/>
                    </a:lnT>
                    <a:lnB>
                      <a:noFill/>
                    </a:lnB>
                  </a:tcPr>
                </a:tc>
                <a:tc>
                  <a:txBody>
                    <a:bodyPr/>
                    <a:lstStyle/>
                    <a:p>
                      <a:pPr algn="l" fontAlgn="ctr"/>
                      <a:r>
                        <a:rPr lang="en-US" sz="1100" b="0" i="0" u="none" strike="noStrike" dirty="0">
                          <a:latin typeface="Tw Cen MT"/>
                        </a:rPr>
                        <a:t>Profit/(Loss) from discontinuing operations</a:t>
                      </a:r>
                    </a:p>
                  </a:txBody>
                  <a:tcPr marL="3127" marR="3127" marT="3127" marB="0" anchor="ctr">
                    <a:lnL>
                      <a:noFill/>
                    </a:lnL>
                    <a:lnR>
                      <a:noFill/>
                    </a:lnR>
                    <a:lnT>
                      <a:noFill/>
                    </a:lnT>
                    <a:lnB>
                      <a:noFill/>
                    </a:lnB>
                  </a:tcPr>
                </a:tc>
                <a:tc>
                  <a:txBody>
                    <a:bodyPr/>
                    <a:lstStyle/>
                    <a:p>
                      <a:pPr algn="ctr" fontAlgn="ctr"/>
                      <a:endParaRPr lang="en-US" sz="1100" b="1" i="0" u="none" strike="noStrike" dirty="0">
                        <a:latin typeface="Tw Cen MT"/>
                      </a:endParaRPr>
                    </a:p>
                  </a:txBody>
                  <a:tcPr marL="3127" marR="3127" marT="3127" marB="0" anchor="ctr">
                    <a:lnL>
                      <a:noFill/>
                    </a:lnL>
                    <a:lnR>
                      <a:noFill/>
                    </a:lnR>
                    <a:lnT>
                      <a:noFill/>
                    </a:lnT>
                    <a:lnB>
                      <a:noFill/>
                    </a:lnB>
                  </a:tcPr>
                </a:tc>
                <a:tc>
                  <a:txBody>
                    <a:bodyPr/>
                    <a:lstStyle/>
                    <a:p>
                      <a:pPr algn="r" fontAlgn="ctr"/>
                      <a:r>
                        <a:rPr lang="en-US" sz="1100" b="0" i="0" u="none" strike="noStrike" dirty="0">
                          <a:latin typeface="Tw Cen MT"/>
                        </a:rPr>
                        <a:t>                                       -   </a:t>
                      </a:r>
                    </a:p>
                  </a:txBody>
                  <a:tcPr marL="3127" marR="3127" marT="3127"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ctr"/>
                      <a:r>
                        <a:rPr lang="en-US" sz="1100" b="0" i="0" u="none" strike="noStrike" dirty="0">
                          <a:latin typeface="Tw Cen MT"/>
                        </a:rPr>
                        <a:t>                                      -   </a:t>
                      </a:r>
                    </a:p>
                  </a:txBody>
                  <a:tcPr marL="3127" marR="3127" marT="3127"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10026"/>
                  </a:ext>
                </a:extLst>
              </a:tr>
              <a:tr h="180885">
                <a:tc>
                  <a:txBody>
                    <a:bodyPr/>
                    <a:lstStyle/>
                    <a:p>
                      <a:pPr algn="ctr" fontAlgn="ctr"/>
                      <a:r>
                        <a:rPr lang="en-US" sz="1100" b="0" i="0" u="none" strike="noStrike" dirty="0">
                          <a:latin typeface="Tw Cen MT"/>
                        </a:rPr>
                        <a:t>XIII.</a:t>
                      </a:r>
                    </a:p>
                  </a:txBody>
                  <a:tcPr marL="3127" marR="3127" marT="3127" marB="0" anchor="ctr">
                    <a:lnL>
                      <a:noFill/>
                    </a:lnL>
                    <a:lnR>
                      <a:noFill/>
                    </a:lnR>
                    <a:lnT>
                      <a:noFill/>
                    </a:lnT>
                    <a:lnB>
                      <a:noFill/>
                    </a:lnB>
                  </a:tcPr>
                </a:tc>
                <a:tc>
                  <a:txBody>
                    <a:bodyPr/>
                    <a:lstStyle/>
                    <a:p>
                      <a:pPr algn="l" fontAlgn="ctr"/>
                      <a:r>
                        <a:rPr lang="en-US" sz="1100" b="0" i="0" u="none" strike="noStrike" dirty="0">
                          <a:latin typeface="Tw Cen MT"/>
                        </a:rPr>
                        <a:t>Tax expense of discontinuing operations</a:t>
                      </a:r>
                    </a:p>
                  </a:txBody>
                  <a:tcPr marL="3127" marR="3127" marT="3127" marB="0" anchor="ctr">
                    <a:lnL>
                      <a:noFill/>
                    </a:lnL>
                    <a:lnR>
                      <a:noFill/>
                    </a:lnR>
                    <a:lnT>
                      <a:noFill/>
                    </a:lnT>
                    <a:lnB>
                      <a:noFill/>
                    </a:lnB>
                  </a:tcPr>
                </a:tc>
                <a:tc>
                  <a:txBody>
                    <a:bodyPr/>
                    <a:lstStyle/>
                    <a:p>
                      <a:pPr algn="ctr" fontAlgn="ctr"/>
                      <a:endParaRPr lang="en-US" sz="1100" b="1" i="0" u="none" strike="noStrike" dirty="0">
                        <a:latin typeface="Tw Cen MT"/>
                      </a:endParaRPr>
                    </a:p>
                  </a:txBody>
                  <a:tcPr marL="3127" marR="3127" marT="3127" marB="0" anchor="ctr">
                    <a:lnL>
                      <a:noFill/>
                    </a:lnL>
                    <a:lnR>
                      <a:noFill/>
                    </a:lnR>
                    <a:lnT>
                      <a:noFill/>
                    </a:lnT>
                    <a:lnB>
                      <a:noFill/>
                    </a:lnB>
                  </a:tcPr>
                </a:tc>
                <a:tc>
                  <a:txBody>
                    <a:bodyPr/>
                    <a:lstStyle/>
                    <a:p>
                      <a:pPr algn="r" fontAlgn="ctr"/>
                      <a:r>
                        <a:rPr lang="en-US" sz="1100" b="0" i="0" u="none" strike="noStrike" dirty="0">
                          <a:latin typeface="Tw Cen MT"/>
                        </a:rPr>
                        <a:t>                                       -   </a:t>
                      </a:r>
                    </a:p>
                  </a:txBody>
                  <a:tcPr marL="3127" marR="3127" marT="3127" marB="0" anchor="ctr">
                    <a:lnL>
                      <a:noFill/>
                    </a:lnL>
                    <a:lnR>
                      <a:noFill/>
                    </a:lnR>
                    <a:lnT>
                      <a:noFill/>
                    </a:lnT>
                    <a:lnB>
                      <a:noFill/>
                    </a:lnB>
                  </a:tcPr>
                </a:tc>
                <a:tc>
                  <a:txBody>
                    <a:bodyPr/>
                    <a:lstStyle/>
                    <a:p>
                      <a:pPr algn="r" fontAlgn="ctr"/>
                      <a:r>
                        <a:rPr lang="en-US" sz="1100" b="0" i="0" u="none" strike="noStrike" dirty="0">
                          <a:latin typeface="Tw Cen MT"/>
                        </a:rPr>
                        <a:t>                                      -   </a:t>
                      </a:r>
                    </a:p>
                  </a:txBody>
                  <a:tcPr marL="3127" marR="3127" marT="3127" marB="0" anchor="ctr">
                    <a:lnL>
                      <a:noFill/>
                    </a:lnL>
                    <a:lnR>
                      <a:noFill/>
                    </a:lnR>
                    <a:lnT>
                      <a:noFill/>
                    </a:lnT>
                    <a:lnB>
                      <a:noFill/>
                    </a:lnB>
                  </a:tcPr>
                </a:tc>
                <a:extLst>
                  <a:ext uri="{0D108BD9-81ED-4DB2-BD59-A6C34878D82A}">
                    <a16:rowId xmlns:a16="http://schemas.microsoft.com/office/drawing/2014/main" xmlns="" val="10027"/>
                  </a:ext>
                </a:extLst>
              </a:tr>
              <a:tr h="180885">
                <a:tc>
                  <a:txBody>
                    <a:bodyPr/>
                    <a:lstStyle/>
                    <a:p>
                      <a:pPr algn="ctr" fontAlgn="ctr"/>
                      <a:r>
                        <a:rPr lang="en-US" sz="1100" b="0" i="0" u="none" strike="noStrike" dirty="0">
                          <a:latin typeface="Tw Cen MT"/>
                        </a:rPr>
                        <a:t>XIV.</a:t>
                      </a:r>
                    </a:p>
                  </a:txBody>
                  <a:tcPr marL="3127" marR="3127" marT="3127" marB="0" anchor="ctr">
                    <a:lnL>
                      <a:noFill/>
                    </a:lnL>
                    <a:lnR>
                      <a:noFill/>
                    </a:lnR>
                    <a:lnT>
                      <a:noFill/>
                    </a:lnT>
                    <a:lnB>
                      <a:noFill/>
                    </a:lnB>
                  </a:tcPr>
                </a:tc>
                <a:tc>
                  <a:txBody>
                    <a:bodyPr/>
                    <a:lstStyle/>
                    <a:p>
                      <a:pPr algn="l" fontAlgn="ctr"/>
                      <a:r>
                        <a:rPr lang="en-US" sz="1100" b="0" i="0" u="none" strike="noStrike" dirty="0">
                          <a:latin typeface="Tw Cen MT"/>
                        </a:rPr>
                        <a:t>Profit/(Loss) from Discontinuing operations (after tax) (XII-XIII)</a:t>
                      </a:r>
                    </a:p>
                  </a:txBody>
                  <a:tcPr marL="3127" marR="3127" marT="3127" marB="0" anchor="ctr">
                    <a:lnL>
                      <a:noFill/>
                    </a:lnL>
                    <a:lnR>
                      <a:noFill/>
                    </a:lnR>
                    <a:lnT>
                      <a:noFill/>
                    </a:lnT>
                    <a:lnB>
                      <a:noFill/>
                    </a:lnB>
                  </a:tcPr>
                </a:tc>
                <a:tc>
                  <a:txBody>
                    <a:bodyPr/>
                    <a:lstStyle/>
                    <a:p>
                      <a:pPr algn="ctr" fontAlgn="ctr"/>
                      <a:endParaRPr lang="en-US" sz="1100" b="1" i="0" u="none" strike="noStrike" dirty="0">
                        <a:latin typeface="Tw Cen MT"/>
                      </a:endParaRPr>
                    </a:p>
                  </a:txBody>
                  <a:tcPr marL="3127" marR="3127" marT="3127" marB="0" anchor="ctr">
                    <a:lnL>
                      <a:noFill/>
                    </a:lnL>
                    <a:lnR>
                      <a:noFill/>
                    </a:lnR>
                    <a:lnT>
                      <a:noFill/>
                    </a:lnT>
                    <a:lnB>
                      <a:noFill/>
                    </a:lnB>
                  </a:tcPr>
                </a:tc>
                <a:tc>
                  <a:txBody>
                    <a:bodyPr/>
                    <a:lstStyle/>
                    <a:p>
                      <a:pPr algn="r" fontAlgn="ctr"/>
                      <a:r>
                        <a:rPr lang="en-US" sz="1100" b="0" i="0" u="none" strike="noStrike" dirty="0">
                          <a:latin typeface="Tw Cen MT"/>
                        </a:rPr>
                        <a:t>                                       -   </a:t>
                      </a:r>
                    </a:p>
                  </a:txBody>
                  <a:tcPr marL="3127" marR="3127" marT="3127"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n-US" sz="1100" b="0" i="0" u="none" strike="noStrike" dirty="0">
                          <a:latin typeface="Tw Cen MT"/>
                        </a:rPr>
                        <a:t>                                      -   </a:t>
                      </a:r>
                    </a:p>
                  </a:txBody>
                  <a:tcPr marL="3127" marR="3127" marT="3127"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28"/>
                  </a:ext>
                </a:extLst>
              </a:tr>
              <a:tr h="180885">
                <a:tc>
                  <a:txBody>
                    <a:bodyPr/>
                    <a:lstStyle/>
                    <a:p>
                      <a:pPr algn="ctr" fontAlgn="ctr"/>
                      <a:r>
                        <a:rPr lang="en-US" sz="1100" b="0" i="0" u="none" strike="noStrike" dirty="0">
                          <a:latin typeface="Tw Cen MT"/>
                        </a:rPr>
                        <a:t>XV.</a:t>
                      </a:r>
                    </a:p>
                  </a:txBody>
                  <a:tcPr marL="3127" marR="3127" marT="3127" marB="0" anchor="ctr">
                    <a:lnL>
                      <a:noFill/>
                    </a:lnL>
                    <a:lnR>
                      <a:noFill/>
                    </a:lnR>
                    <a:lnT>
                      <a:noFill/>
                    </a:lnT>
                    <a:lnB>
                      <a:noFill/>
                    </a:lnB>
                  </a:tcPr>
                </a:tc>
                <a:tc>
                  <a:txBody>
                    <a:bodyPr/>
                    <a:lstStyle/>
                    <a:p>
                      <a:pPr algn="l" fontAlgn="ctr"/>
                      <a:r>
                        <a:rPr lang="en-US" sz="1100" b="0" i="0" u="none" strike="noStrike" dirty="0">
                          <a:latin typeface="Tw Cen MT"/>
                        </a:rPr>
                        <a:t>Profit/(Loss) for the period (XI + XIV)</a:t>
                      </a:r>
                    </a:p>
                  </a:txBody>
                  <a:tcPr marL="3127" marR="3127" marT="3127" marB="0" anchor="ctr">
                    <a:lnL>
                      <a:noFill/>
                    </a:lnL>
                    <a:lnR>
                      <a:noFill/>
                    </a:lnR>
                    <a:lnT>
                      <a:noFill/>
                    </a:lnT>
                    <a:lnB>
                      <a:noFill/>
                    </a:lnB>
                  </a:tcPr>
                </a:tc>
                <a:tc>
                  <a:txBody>
                    <a:bodyPr/>
                    <a:lstStyle/>
                    <a:p>
                      <a:pPr algn="ctr" fontAlgn="ctr"/>
                      <a:endParaRPr lang="en-US" sz="1100" b="1" i="0" u="none" strike="noStrike" dirty="0">
                        <a:latin typeface="Tw Cen MT"/>
                      </a:endParaRPr>
                    </a:p>
                  </a:txBody>
                  <a:tcPr marL="3127" marR="3127" marT="3127" marB="0" anchor="ctr">
                    <a:lnL>
                      <a:noFill/>
                    </a:lnL>
                    <a:lnR>
                      <a:noFill/>
                    </a:lnR>
                    <a:lnT>
                      <a:noFill/>
                    </a:lnT>
                    <a:lnB>
                      <a:noFill/>
                    </a:lnB>
                  </a:tcPr>
                </a:tc>
                <a:tc>
                  <a:txBody>
                    <a:bodyPr/>
                    <a:lstStyle/>
                    <a:p>
                      <a:pPr algn="r" fontAlgn="ctr"/>
                      <a:r>
                        <a:rPr lang="en-US" sz="1100" b="0" i="0" u="none" strike="noStrike" dirty="0">
                          <a:solidFill>
                            <a:schemeClr val="tx1"/>
                          </a:solidFill>
                          <a:latin typeface="Tw Cen MT"/>
                        </a:rPr>
                        <a:t>                        - </a:t>
                      </a:r>
                    </a:p>
                  </a:txBody>
                  <a:tcPr marL="3127" marR="3127" marT="312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100" b="0" i="0" u="none" strike="noStrike" dirty="0">
                          <a:solidFill>
                            <a:schemeClr val="tx1"/>
                          </a:solidFill>
                          <a:latin typeface="Tw Cen MT"/>
                        </a:rPr>
                        <a:t>-</a:t>
                      </a:r>
                    </a:p>
                  </a:txBody>
                  <a:tcPr marL="3127" marR="3127" marT="312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29"/>
                  </a:ext>
                </a:extLst>
              </a:tr>
              <a:tr h="180885">
                <a:tc>
                  <a:txBody>
                    <a:bodyPr/>
                    <a:lstStyle/>
                    <a:p>
                      <a:pPr algn="ctr" fontAlgn="ctr"/>
                      <a:r>
                        <a:rPr lang="en-US" sz="1100" b="0" i="0" u="none" strike="noStrike" dirty="0">
                          <a:latin typeface="Tw Cen MT"/>
                        </a:rPr>
                        <a:t>XVI.</a:t>
                      </a:r>
                    </a:p>
                  </a:txBody>
                  <a:tcPr marL="3127" marR="3127" marT="3127" marB="0" anchor="ctr">
                    <a:lnL>
                      <a:noFill/>
                    </a:lnL>
                    <a:lnR>
                      <a:noFill/>
                    </a:lnR>
                    <a:lnT>
                      <a:noFill/>
                    </a:lnT>
                    <a:lnB>
                      <a:noFill/>
                    </a:lnB>
                  </a:tcPr>
                </a:tc>
                <a:tc>
                  <a:txBody>
                    <a:bodyPr/>
                    <a:lstStyle/>
                    <a:p>
                      <a:pPr algn="l" fontAlgn="ctr"/>
                      <a:r>
                        <a:rPr lang="en-US" sz="1100" b="0" i="0" u="none" strike="noStrike" dirty="0">
                          <a:latin typeface="Tw Cen MT"/>
                        </a:rPr>
                        <a:t>Earnings per equity share (in Rs.):</a:t>
                      </a:r>
                    </a:p>
                  </a:txBody>
                  <a:tcPr marL="3127" marR="3127" marT="3127" marB="0" anchor="ctr">
                    <a:lnL>
                      <a:noFill/>
                    </a:lnL>
                    <a:lnR>
                      <a:noFill/>
                    </a:lnR>
                    <a:lnT>
                      <a:noFill/>
                    </a:lnT>
                    <a:lnB>
                      <a:noFill/>
                    </a:lnB>
                  </a:tcPr>
                </a:tc>
                <a:tc>
                  <a:txBody>
                    <a:bodyPr/>
                    <a:lstStyle/>
                    <a:p>
                      <a:pPr algn="ctr" fontAlgn="ctr"/>
                      <a:r>
                        <a:rPr lang="en-US" sz="1100" b="1" i="0" u="none" strike="noStrike" dirty="0">
                          <a:latin typeface="Tw Cen MT"/>
                        </a:rPr>
                        <a:t>27</a:t>
                      </a:r>
                    </a:p>
                  </a:txBody>
                  <a:tcPr marL="3127" marR="3127" marT="3127" marB="0" anchor="ctr">
                    <a:lnL>
                      <a:noFill/>
                    </a:lnL>
                    <a:lnR>
                      <a:noFill/>
                    </a:lnR>
                    <a:lnT>
                      <a:noFill/>
                    </a:lnT>
                    <a:lnB>
                      <a:noFill/>
                    </a:lnB>
                  </a:tcPr>
                </a:tc>
                <a:tc>
                  <a:txBody>
                    <a:bodyPr/>
                    <a:lstStyle/>
                    <a:p>
                      <a:pPr algn="r" fontAlgn="ctr"/>
                      <a:endParaRPr lang="en-US" sz="1100" b="0" i="0" u="none" strike="noStrike" dirty="0">
                        <a:latin typeface="Tw Cen MT"/>
                      </a:endParaRPr>
                    </a:p>
                  </a:txBody>
                  <a:tcPr marL="3127" marR="3127" marT="3127"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ctr"/>
                      <a:endParaRPr lang="en-US" sz="1100" b="0" i="0" u="none" strike="noStrike" dirty="0">
                        <a:latin typeface="Tw Cen MT"/>
                      </a:endParaRPr>
                    </a:p>
                  </a:txBody>
                  <a:tcPr marL="3127" marR="3127" marT="3127"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10030"/>
                  </a:ext>
                </a:extLst>
              </a:tr>
              <a:tr h="180885">
                <a:tc>
                  <a:txBody>
                    <a:bodyPr/>
                    <a:lstStyle/>
                    <a:p>
                      <a:pPr algn="ctr" fontAlgn="ctr"/>
                      <a:endParaRPr lang="en-US" sz="1100" b="1" i="0" u="none" strike="noStrike" dirty="0">
                        <a:latin typeface="Tw Cen MT"/>
                      </a:endParaRPr>
                    </a:p>
                  </a:txBody>
                  <a:tcPr marL="3127" marR="3127" marT="3127" marB="0" anchor="ctr">
                    <a:lnL>
                      <a:noFill/>
                    </a:lnL>
                    <a:lnR>
                      <a:noFill/>
                    </a:lnR>
                    <a:lnT>
                      <a:noFill/>
                    </a:lnT>
                    <a:lnB>
                      <a:noFill/>
                    </a:lnB>
                  </a:tcPr>
                </a:tc>
                <a:tc>
                  <a:txBody>
                    <a:bodyPr/>
                    <a:lstStyle/>
                    <a:p>
                      <a:pPr algn="l" fontAlgn="ctr"/>
                      <a:r>
                        <a:rPr lang="en-US" sz="1100" b="0" i="0" u="none" strike="noStrike" dirty="0">
                          <a:latin typeface="Tw Cen MT"/>
                        </a:rPr>
                        <a:t>(1) Basic</a:t>
                      </a:r>
                    </a:p>
                  </a:txBody>
                  <a:tcPr marL="3127" marR="3127" marT="3127" marB="0" anchor="ctr">
                    <a:lnL>
                      <a:noFill/>
                    </a:lnL>
                    <a:lnR>
                      <a:noFill/>
                    </a:lnR>
                    <a:lnT>
                      <a:noFill/>
                    </a:lnT>
                    <a:lnB>
                      <a:noFill/>
                    </a:lnB>
                  </a:tcPr>
                </a:tc>
                <a:tc>
                  <a:txBody>
                    <a:bodyPr/>
                    <a:lstStyle/>
                    <a:p>
                      <a:pPr algn="ctr" fontAlgn="ctr"/>
                      <a:endParaRPr lang="en-US" sz="1100" b="1" i="0" u="none" strike="noStrike" dirty="0">
                        <a:latin typeface="Tw Cen MT"/>
                      </a:endParaRPr>
                    </a:p>
                  </a:txBody>
                  <a:tcPr marL="3127" marR="3127" marT="3127" marB="0" anchor="ctr">
                    <a:lnL>
                      <a:noFill/>
                    </a:lnL>
                    <a:lnR>
                      <a:noFill/>
                    </a:lnR>
                    <a:lnT>
                      <a:noFill/>
                    </a:lnT>
                    <a:lnB>
                      <a:noFill/>
                    </a:lnB>
                  </a:tcPr>
                </a:tc>
                <a:tc>
                  <a:txBody>
                    <a:bodyPr/>
                    <a:lstStyle/>
                    <a:p>
                      <a:pPr algn="r" fontAlgn="ctr"/>
                      <a:r>
                        <a:rPr lang="en-US" sz="1100" b="0" i="0" u="none" strike="noStrike" dirty="0">
                          <a:latin typeface="Tw Cen MT"/>
                        </a:rPr>
                        <a:t>                                    - </a:t>
                      </a:r>
                    </a:p>
                  </a:txBody>
                  <a:tcPr marL="7620" marR="7620" marT="7620" marB="0" anchor="ctr">
                    <a:lnL>
                      <a:noFill/>
                    </a:lnL>
                    <a:lnR>
                      <a:noFill/>
                    </a:lnR>
                    <a:lnT>
                      <a:noFill/>
                    </a:lnT>
                    <a:lnB>
                      <a:noFill/>
                    </a:lnB>
                  </a:tcPr>
                </a:tc>
                <a:tc>
                  <a:txBody>
                    <a:bodyPr/>
                    <a:lstStyle/>
                    <a:p>
                      <a:pPr algn="r" fontAlgn="ctr"/>
                      <a:r>
                        <a:rPr lang="en-US" sz="1100" b="0" i="0" u="none" strike="noStrike" dirty="0">
                          <a:latin typeface="Tw Cen MT"/>
                        </a:rPr>
                        <a:t>-</a:t>
                      </a:r>
                    </a:p>
                  </a:txBody>
                  <a:tcPr marL="7620" marR="7620" marT="7620" marB="0" anchor="ctr">
                    <a:lnL>
                      <a:noFill/>
                    </a:lnL>
                    <a:lnR>
                      <a:noFill/>
                    </a:lnR>
                    <a:lnT>
                      <a:noFill/>
                    </a:lnT>
                    <a:lnB>
                      <a:noFill/>
                    </a:lnB>
                  </a:tcPr>
                </a:tc>
                <a:extLst>
                  <a:ext uri="{0D108BD9-81ED-4DB2-BD59-A6C34878D82A}">
                    <a16:rowId xmlns:a16="http://schemas.microsoft.com/office/drawing/2014/main" xmlns="" val="10031"/>
                  </a:ext>
                </a:extLst>
              </a:tr>
              <a:tr h="180885">
                <a:tc>
                  <a:txBody>
                    <a:bodyPr/>
                    <a:lstStyle/>
                    <a:p>
                      <a:pPr algn="ctr" fontAlgn="ctr"/>
                      <a:endParaRPr lang="en-US" sz="1100" b="1" i="0" u="none" strike="noStrike" dirty="0">
                        <a:latin typeface="Tw Cen MT"/>
                      </a:endParaRPr>
                    </a:p>
                  </a:txBody>
                  <a:tcPr marL="3127" marR="3127" marT="3127" marB="0" anchor="ctr">
                    <a:lnL>
                      <a:noFill/>
                    </a:lnL>
                    <a:lnR>
                      <a:noFill/>
                    </a:lnR>
                    <a:lnT>
                      <a:noFill/>
                    </a:lnT>
                    <a:lnB>
                      <a:noFill/>
                    </a:lnB>
                  </a:tcPr>
                </a:tc>
                <a:tc>
                  <a:txBody>
                    <a:bodyPr/>
                    <a:lstStyle/>
                    <a:p>
                      <a:pPr algn="l" fontAlgn="ctr"/>
                      <a:r>
                        <a:rPr lang="en-US" sz="1100" b="0" i="0" u="none" strike="noStrike" dirty="0">
                          <a:latin typeface="Tw Cen MT"/>
                        </a:rPr>
                        <a:t>(2) Diluted</a:t>
                      </a:r>
                    </a:p>
                  </a:txBody>
                  <a:tcPr marL="3127" marR="3127" marT="3127" marB="0" anchor="ctr">
                    <a:lnL>
                      <a:noFill/>
                    </a:lnL>
                    <a:lnR>
                      <a:noFill/>
                    </a:lnR>
                    <a:lnT>
                      <a:noFill/>
                    </a:lnT>
                    <a:lnB>
                      <a:noFill/>
                    </a:lnB>
                  </a:tcPr>
                </a:tc>
                <a:tc>
                  <a:txBody>
                    <a:bodyPr/>
                    <a:lstStyle/>
                    <a:p>
                      <a:pPr algn="ctr" fontAlgn="ctr"/>
                      <a:endParaRPr lang="en-US" sz="1100" b="1" i="0" u="none" strike="noStrike" dirty="0">
                        <a:latin typeface="Tw Cen MT"/>
                      </a:endParaRPr>
                    </a:p>
                  </a:txBody>
                  <a:tcPr marL="3127" marR="3127" marT="3127" marB="0" anchor="ctr">
                    <a:lnL>
                      <a:noFill/>
                    </a:lnL>
                    <a:lnR>
                      <a:noFill/>
                    </a:lnR>
                    <a:lnT>
                      <a:noFill/>
                    </a:lnT>
                    <a:lnB>
                      <a:noFill/>
                    </a:lnB>
                  </a:tcPr>
                </a:tc>
                <a:tc>
                  <a:txBody>
                    <a:bodyPr/>
                    <a:lstStyle/>
                    <a:p>
                      <a:pPr algn="r" fontAlgn="ctr"/>
                      <a:r>
                        <a:rPr lang="en-US" sz="1100" b="0" i="0" u="none" strike="noStrike" dirty="0">
                          <a:latin typeface="Tw Cen MT"/>
                        </a:rPr>
                        <a:t>                                    - </a:t>
                      </a:r>
                    </a:p>
                  </a:txBody>
                  <a:tcPr marL="7620" marR="7620" marT="7620" marB="0" anchor="ctr">
                    <a:lnL>
                      <a:noFill/>
                    </a:lnL>
                    <a:lnR>
                      <a:noFill/>
                    </a:lnR>
                    <a:lnT>
                      <a:noFill/>
                    </a:lnT>
                    <a:lnB>
                      <a:noFill/>
                    </a:lnB>
                  </a:tcPr>
                </a:tc>
                <a:tc>
                  <a:txBody>
                    <a:bodyPr/>
                    <a:lstStyle/>
                    <a:p>
                      <a:pPr algn="r" fontAlgn="ctr"/>
                      <a:r>
                        <a:rPr lang="en-US" sz="1100" b="0" i="0" u="none" strike="noStrike" dirty="0">
                          <a:latin typeface="Tw Cen MT"/>
                        </a:rPr>
                        <a:t>                                  - </a:t>
                      </a:r>
                    </a:p>
                  </a:txBody>
                  <a:tcPr marL="7620" marR="7620" marT="7620" marB="0" anchor="ctr">
                    <a:lnL>
                      <a:noFill/>
                    </a:lnL>
                    <a:lnR>
                      <a:noFill/>
                    </a:lnR>
                    <a:lnT>
                      <a:noFill/>
                    </a:lnT>
                    <a:lnB>
                      <a:noFill/>
                    </a:lnB>
                  </a:tcPr>
                </a:tc>
                <a:extLst>
                  <a:ext uri="{0D108BD9-81ED-4DB2-BD59-A6C34878D82A}">
                    <a16:rowId xmlns:a16="http://schemas.microsoft.com/office/drawing/2014/main" xmlns="" val="10032"/>
                  </a:ext>
                </a:extLst>
              </a:tr>
              <a:tr h="180885">
                <a:tc>
                  <a:txBody>
                    <a:bodyPr/>
                    <a:lstStyle/>
                    <a:p>
                      <a:pPr algn="ctr" fontAlgn="ctr"/>
                      <a:endParaRPr lang="en-US" sz="1100" b="0" i="0" u="none" strike="noStrike" dirty="0">
                        <a:latin typeface="Tw Cen MT"/>
                      </a:endParaRPr>
                    </a:p>
                  </a:txBody>
                  <a:tcPr marL="3127" marR="3127" marT="3127" marB="0" anchor="ctr">
                    <a:lnL>
                      <a:noFill/>
                    </a:lnL>
                    <a:lnR>
                      <a:noFill/>
                    </a:lnR>
                    <a:lnT>
                      <a:noFill/>
                    </a:lnT>
                    <a:lnB>
                      <a:noFill/>
                    </a:lnB>
                  </a:tcPr>
                </a:tc>
                <a:tc>
                  <a:txBody>
                    <a:bodyPr/>
                    <a:lstStyle/>
                    <a:p>
                      <a:pPr algn="l" fontAlgn="ctr"/>
                      <a:endParaRPr lang="en-US" sz="1100" b="0" i="0" u="none" strike="noStrike" dirty="0">
                        <a:latin typeface="Tw Cen MT"/>
                      </a:endParaRPr>
                    </a:p>
                  </a:txBody>
                  <a:tcPr marL="3127" marR="3127" marT="3127" marB="0" anchor="ctr">
                    <a:lnL>
                      <a:noFill/>
                    </a:lnL>
                    <a:lnR>
                      <a:noFill/>
                    </a:lnR>
                    <a:lnT>
                      <a:noFill/>
                    </a:lnT>
                    <a:lnB>
                      <a:noFill/>
                    </a:lnB>
                  </a:tcPr>
                </a:tc>
                <a:tc>
                  <a:txBody>
                    <a:bodyPr/>
                    <a:lstStyle/>
                    <a:p>
                      <a:pPr algn="ctr" fontAlgn="ctr"/>
                      <a:endParaRPr lang="en-US" sz="1100" b="1" i="0" u="sng" strike="noStrike" dirty="0">
                        <a:latin typeface="Tw Cen MT"/>
                      </a:endParaRPr>
                    </a:p>
                  </a:txBody>
                  <a:tcPr marL="3127" marR="3127" marT="3127" marB="0" anchor="ctr">
                    <a:lnL>
                      <a:noFill/>
                    </a:lnL>
                    <a:lnR>
                      <a:noFill/>
                    </a:lnR>
                    <a:lnT>
                      <a:noFill/>
                    </a:lnT>
                    <a:lnB>
                      <a:noFill/>
                    </a:lnB>
                  </a:tcPr>
                </a:tc>
                <a:tc>
                  <a:txBody>
                    <a:bodyPr/>
                    <a:lstStyle/>
                    <a:p>
                      <a:pPr algn="l" fontAlgn="ctr"/>
                      <a:endParaRPr lang="en-US" sz="1100" b="0" i="0" u="none" strike="noStrike" dirty="0">
                        <a:latin typeface="Tw Cen MT"/>
                      </a:endParaRPr>
                    </a:p>
                  </a:txBody>
                  <a:tcPr marL="3127" marR="3127" marT="3127" marB="0" anchor="ctr">
                    <a:lnL>
                      <a:noFill/>
                    </a:lnL>
                    <a:lnR>
                      <a:noFill/>
                    </a:lnR>
                    <a:lnT>
                      <a:noFill/>
                    </a:lnT>
                    <a:lnB>
                      <a:noFill/>
                    </a:lnB>
                  </a:tcPr>
                </a:tc>
                <a:tc>
                  <a:txBody>
                    <a:bodyPr/>
                    <a:lstStyle/>
                    <a:p>
                      <a:pPr algn="l" fontAlgn="ctr"/>
                      <a:endParaRPr lang="en-US" sz="1100" b="0" i="0" u="none" strike="noStrike" dirty="0">
                        <a:latin typeface="Tw Cen MT"/>
                      </a:endParaRPr>
                    </a:p>
                  </a:txBody>
                  <a:tcPr marL="3127" marR="3127" marT="3127" marB="0" anchor="ctr">
                    <a:lnL>
                      <a:noFill/>
                    </a:lnL>
                    <a:lnR>
                      <a:noFill/>
                    </a:lnR>
                    <a:lnT>
                      <a:noFill/>
                    </a:lnT>
                    <a:lnB>
                      <a:noFill/>
                    </a:lnB>
                  </a:tcPr>
                </a:tc>
                <a:extLst>
                  <a:ext uri="{0D108BD9-81ED-4DB2-BD59-A6C34878D82A}">
                    <a16:rowId xmlns:a16="http://schemas.microsoft.com/office/drawing/2014/main" xmlns="" val="10033"/>
                  </a:ext>
                </a:extLst>
              </a:tr>
            </a:tbl>
          </a:graphicData>
        </a:graphic>
      </p:graphicFrame>
      <p:sp>
        <p:nvSpPr>
          <p:cNvPr id="5" name="Footer Placeholder 22"/>
          <p:cNvSpPr txBox="1">
            <a:spLocks/>
          </p:cNvSpPr>
          <p:nvPr/>
        </p:nvSpPr>
        <p:spPr>
          <a:xfrm>
            <a:off x="0" y="6572272"/>
            <a:ext cx="4355976" cy="285728"/>
          </a:xfrm>
          <a:prstGeom prst="rect">
            <a:avLst/>
          </a:prstGeom>
        </p:spPr>
        <p:txBody>
          <a:bodyPr vert="horz" lIns="91440" tIns="45720" rIns="91440" bIns="45720" rtlCol="0" anchor="ctr"/>
          <a:lstStyle/>
          <a:p>
            <a:r>
              <a:rPr lang="en-US" sz="1000" b="1" dirty="0">
                <a:solidFill>
                  <a:srgbClr val="002060"/>
                </a:solidFill>
                <a:latin typeface="Tw Cen MT" pitchFamily="34" charset="0"/>
              </a:rPr>
              <a:t>Prepared and presented by - Vikram Saraf,  FCA, FCS, LLB</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3"/>
          <p:cNvSpPr/>
          <p:nvPr/>
        </p:nvSpPr>
        <p:spPr>
          <a:xfrm>
            <a:off x="0" y="6572272"/>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blipFill dpi="0" rotWithShape="1">
            <a:blip r:embed="rId2">
              <a:alphaModFix amt="92000"/>
            </a:blip>
            <a:srcRect/>
            <a:tile tx="0" ty="0" sx="100000" sy="100000" flip="none" algn="tl"/>
          </a:blipFill>
        </p:spPr>
        <p:txBody>
          <a:bodyPr wrap="square" lIns="0" tIns="0" rIns="0" bIns="0" rtlCol="0"/>
          <a:lstStyle/>
          <a:p>
            <a:endParaRPr dirty="0"/>
          </a:p>
        </p:txBody>
      </p:sp>
      <p:sp>
        <p:nvSpPr>
          <p:cNvPr id="2" name="Title 1"/>
          <p:cNvSpPr>
            <a:spLocks noGrp="1"/>
          </p:cNvSpPr>
          <p:nvPr>
            <p:ph type="title"/>
          </p:nvPr>
        </p:nvSpPr>
        <p:spPr>
          <a:xfrm>
            <a:off x="0" y="228600"/>
            <a:ext cx="8534400" cy="1066800"/>
          </a:xfrm>
        </p:spPr>
        <p:txBody>
          <a:bodyPr>
            <a:normAutofit/>
          </a:bodyPr>
          <a:lstStyle/>
          <a:p>
            <a:pPr algn="ctr"/>
            <a:r>
              <a:rPr lang="en-US" sz="2800" b="1" dirty="0">
                <a:solidFill>
                  <a:srgbClr val="002060"/>
                </a:solidFill>
                <a:latin typeface="Tw Cen MT" pitchFamily="34" charset="0"/>
              </a:rPr>
              <a:t>Statement of Profit and Loss </a:t>
            </a:r>
            <a:br>
              <a:rPr lang="en-US" sz="2800" b="1" dirty="0">
                <a:solidFill>
                  <a:srgbClr val="002060"/>
                </a:solidFill>
                <a:latin typeface="Tw Cen MT" pitchFamily="34" charset="0"/>
              </a:rPr>
            </a:br>
            <a:r>
              <a:rPr lang="en-US" sz="2800" b="1" dirty="0">
                <a:solidFill>
                  <a:srgbClr val="002060"/>
                </a:solidFill>
                <a:latin typeface="Tw Cen MT" pitchFamily="34" charset="0"/>
              </a:rPr>
              <a:t>Points to be considered</a:t>
            </a:r>
          </a:p>
        </p:txBody>
      </p:sp>
      <p:sp>
        <p:nvSpPr>
          <p:cNvPr id="3" name="Content Placeholder 2"/>
          <p:cNvSpPr>
            <a:spLocks noGrp="1"/>
          </p:cNvSpPr>
          <p:nvPr>
            <p:ph idx="1"/>
          </p:nvPr>
        </p:nvSpPr>
        <p:spPr>
          <a:xfrm>
            <a:off x="381000" y="1295400"/>
            <a:ext cx="8305800" cy="4876800"/>
          </a:xfrm>
        </p:spPr>
        <p:txBody>
          <a:bodyPr>
            <a:noAutofit/>
          </a:bodyPr>
          <a:lstStyle/>
          <a:p>
            <a:pPr lvl="0">
              <a:spcBef>
                <a:spcPts val="0"/>
              </a:spcBef>
              <a:buClrTx/>
              <a:buFont typeface="Wingdings" pitchFamily="2" charset="2"/>
              <a:buChar char="Ø"/>
            </a:pPr>
            <a:r>
              <a:rPr lang="en-US" sz="2000" b="1" u="sng" dirty="0">
                <a:latin typeface="Tw Cen MT" pitchFamily="34" charset="0"/>
              </a:rPr>
              <a:t>Revenue from operations </a:t>
            </a:r>
          </a:p>
          <a:p>
            <a:pPr marL="0" lvl="0" indent="0">
              <a:spcBef>
                <a:spcPts val="0"/>
              </a:spcBef>
              <a:buClrTx/>
              <a:buNone/>
            </a:pPr>
            <a:r>
              <a:rPr lang="en-US" sz="2000" b="1" dirty="0">
                <a:latin typeface="Tw Cen MT" pitchFamily="34" charset="0"/>
              </a:rPr>
              <a:t>     In case of other than NBFC and Sec-8:</a:t>
            </a:r>
          </a:p>
          <a:p>
            <a:pPr lvl="0">
              <a:spcBef>
                <a:spcPts val="0"/>
              </a:spcBef>
              <a:buClrTx/>
              <a:buNone/>
            </a:pPr>
            <a:r>
              <a:rPr lang="en-US" sz="2400" b="1" dirty="0">
                <a:latin typeface="Tw Cen MT" pitchFamily="34" charset="0"/>
              </a:rPr>
              <a:t>	</a:t>
            </a:r>
            <a:r>
              <a:rPr lang="en-US" sz="2000" dirty="0">
                <a:latin typeface="Tw Cen MT" pitchFamily="34" charset="0"/>
              </a:rPr>
              <a:t>Item wise disclosure of revenue such as </a:t>
            </a:r>
          </a:p>
          <a:p>
            <a:pPr lvl="1" algn="just">
              <a:spcBef>
                <a:spcPts val="0"/>
              </a:spcBef>
              <a:buClrTx/>
              <a:buFont typeface="Arial" pitchFamily="34" charset="0"/>
              <a:buChar char="•"/>
            </a:pPr>
            <a:r>
              <a:rPr lang="en-US" sz="2000" dirty="0">
                <a:latin typeface="Tw Cen MT" pitchFamily="34" charset="0"/>
              </a:rPr>
              <a:t>Sale of products; </a:t>
            </a:r>
          </a:p>
          <a:p>
            <a:pPr lvl="1" algn="just">
              <a:spcBef>
                <a:spcPts val="0"/>
              </a:spcBef>
              <a:buClrTx/>
              <a:buFont typeface="Arial" pitchFamily="34" charset="0"/>
              <a:buChar char="•"/>
            </a:pPr>
            <a:r>
              <a:rPr lang="en-US" sz="2000" dirty="0">
                <a:latin typeface="Tw Cen MT" pitchFamily="34" charset="0"/>
              </a:rPr>
              <a:t>Sale of services;</a:t>
            </a:r>
          </a:p>
          <a:p>
            <a:pPr lvl="1" algn="just">
              <a:spcBef>
                <a:spcPts val="0"/>
              </a:spcBef>
              <a:buClrTx/>
              <a:buFont typeface="Arial" pitchFamily="34" charset="0"/>
              <a:buChar char="•"/>
            </a:pPr>
            <a:r>
              <a:rPr lang="en-US" sz="2000" dirty="0">
                <a:latin typeface="Tw Cen MT" pitchFamily="34" charset="0"/>
              </a:rPr>
              <a:t>Other operating revenue</a:t>
            </a:r>
            <a:r>
              <a:rPr lang="en-US" sz="1800" dirty="0">
                <a:latin typeface="Tw Cen MT" pitchFamily="34" charset="0"/>
              </a:rPr>
              <a:t>.</a:t>
            </a:r>
          </a:p>
          <a:p>
            <a:pPr marL="0" lvl="0" indent="0">
              <a:spcBef>
                <a:spcPts val="0"/>
              </a:spcBef>
              <a:buClrTx/>
              <a:buNone/>
            </a:pPr>
            <a:r>
              <a:rPr lang="en-US" sz="2400" b="1" dirty="0">
                <a:latin typeface="Tw Cen MT" pitchFamily="34" charset="0"/>
              </a:rPr>
              <a:t>    </a:t>
            </a:r>
            <a:r>
              <a:rPr lang="en-US" sz="2000" b="1" dirty="0">
                <a:latin typeface="Tw Cen MT" pitchFamily="34" charset="0"/>
              </a:rPr>
              <a:t>In case of NBFC:</a:t>
            </a:r>
          </a:p>
          <a:p>
            <a:pPr lvl="0">
              <a:spcBef>
                <a:spcPts val="0"/>
              </a:spcBef>
              <a:buClrTx/>
              <a:buNone/>
            </a:pPr>
            <a:r>
              <a:rPr lang="en-US" sz="2400" b="1" dirty="0">
                <a:latin typeface="Tw Cen MT" pitchFamily="34" charset="0"/>
              </a:rPr>
              <a:t>	</a:t>
            </a:r>
            <a:r>
              <a:rPr lang="en-US" sz="2000" dirty="0">
                <a:latin typeface="Tw Cen MT" pitchFamily="34" charset="0"/>
              </a:rPr>
              <a:t>Item wise disclosure of revenue such as </a:t>
            </a:r>
          </a:p>
          <a:p>
            <a:pPr lvl="1" algn="just">
              <a:spcBef>
                <a:spcPts val="0"/>
              </a:spcBef>
              <a:buFont typeface="Arial" pitchFamily="34" charset="0"/>
              <a:buChar char="•"/>
            </a:pPr>
            <a:r>
              <a:rPr lang="en-US" sz="2000" dirty="0">
                <a:latin typeface="Tw Cen MT" pitchFamily="34" charset="0"/>
              </a:rPr>
              <a:t>Interest; </a:t>
            </a:r>
          </a:p>
          <a:p>
            <a:pPr lvl="1" algn="just">
              <a:spcBef>
                <a:spcPts val="0"/>
              </a:spcBef>
              <a:buFont typeface="Arial" pitchFamily="34" charset="0"/>
              <a:buChar char="•"/>
            </a:pPr>
            <a:r>
              <a:rPr lang="en-US" sz="2000" dirty="0">
                <a:latin typeface="Tw Cen MT" pitchFamily="34" charset="0"/>
              </a:rPr>
              <a:t>Other financial services.</a:t>
            </a:r>
            <a:endParaRPr lang="en-US" sz="1800" dirty="0">
              <a:latin typeface="Tw Cen MT" pitchFamily="34" charset="0"/>
            </a:endParaRPr>
          </a:p>
          <a:p>
            <a:pPr marL="0" lvl="0" indent="0">
              <a:spcBef>
                <a:spcPts val="0"/>
              </a:spcBef>
              <a:buClrTx/>
              <a:buNone/>
            </a:pPr>
            <a:r>
              <a:rPr lang="en-US" sz="2400" b="1" dirty="0">
                <a:latin typeface="Tw Cen MT" pitchFamily="34" charset="0"/>
              </a:rPr>
              <a:t>    </a:t>
            </a:r>
            <a:r>
              <a:rPr lang="en-US" sz="2000" b="1" dirty="0">
                <a:latin typeface="Tw Cen MT" pitchFamily="34" charset="0"/>
              </a:rPr>
              <a:t>In case of Sec-8:</a:t>
            </a:r>
            <a:r>
              <a:rPr lang="en-US" sz="2400" b="1" dirty="0">
                <a:latin typeface="Tw Cen MT" pitchFamily="34" charset="0"/>
              </a:rPr>
              <a:t>	</a:t>
            </a:r>
            <a:endParaRPr lang="en-US" sz="2000" dirty="0">
              <a:latin typeface="Tw Cen MT" pitchFamily="34" charset="0"/>
            </a:endParaRPr>
          </a:p>
          <a:p>
            <a:pPr lvl="1" algn="just">
              <a:spcBef>
                <a:spcPts val="0"/>
              </a:spcBef>
              <a:buFont typeface="Arial" pitchFamily="34" charset="0"/>
              <a:buChar char="•"/>
            </a:pPr>
            <a:r>
              <a:rPr lang="en-US" sz="2000" dirty="0">
                <a:latin typeface="Tw Cen MT" pitchFamily="34" charset="0"/>
              </a:rPr>
              <a:t>Grants or donations received.</a:t>
            </a:r>
          </a:p>
          <a:p>
            <a:pPr lvl="1" algn="just">
              <a:spcBef>
                <a:spcPts val="0"/>
              </a:spcBef>
              <a:buClrTx/>
              <a:buNone/>
            </a:pPr>
            <a:endParaRPr lang="en-US" sz="1600" dirty="0">
              <a:latin typeface="Tw Cen MT" pitchFamily="34" charset="0"/>
            </a:endParaRPr>
          </a:p>
        </p:txBody>
      </p:sp>
      <p:sp>
        <p:nvSpPr>
          <p:cNvPr id="6" name="Footer Placeholder 22"/>
          <p:cNvSpPr txBox="1">
            <a:spLocks/>
          </p:cNvSpPr>
          <p:nvPr/>
        </p:nvSpPr>
        <p:spPr>
          <a:xfrm>
            <a:off x="0" y="6572272"/>
            <a:ext cx="4211960" cy="285728"/>
          </a:xfrm>
          <a:prstGeom prst="rect">
            <a:avLst/>
          </a:prstGeom>
        </p:spPr>
        <p:txBody>
          <a:bodyPr vert="horz" lIns="91440" tIns="45720" rIns="91440" bIns="45720" rtlCol="0" anchor="ctr"/>
          <a:lstStyle/>
          <a:p>
            <a:r>
              <a:rPr lang="en-US" sz="1000" b="1" dirty="0">
                <a:solidFill>
                  <a:srgbClr val="002060"/>
                </a:solidFill>
                <a:latin typeface="Tw Cen MT" pitchFamily="34" charset="0"/>
              </a:rPr>
              <a:t>Prepared and presented by - Vikram Saraf,  FCA, FCS, LLB</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3"/>
          <p:cNvSpPr/>
          <p:nvPr/>
        </p:nvSpPr>
        <p:spPr>
          <a:xfrm>
            <a:off x="0" y="6572272"/>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blipFill dpi="0" rotWithShape="1">
            <a:blip r:embed="rId2">
              <a:alphaModFix amt="92000"/>
            </a:blip>
            <a:srcRect/>
            <a:tile tx="0" ty="0" sx="100000" sy="100000" flip="none" algn="tl"/>
          </a:blipFill>
        </p:spPr>
        <p:txBody>
          <a:bodyPr wrap="square" lIns="0" tIns="0" rIns="0" bIns="0" rtlCol="0"/>
          <a:lstStyle/>
          <a:p>
            <a:endParaRPr dirty="0"/>
          </a:p>
        </p:txBody>
      </p:sp>
      <p:sp>
        <p:nvSpPr>
          <p:cNvPr id="2" name="Title 1"/>
          <p:cNvSpPr>
            <a:spLocks noGrp="1"/>
          </p:cNvSpPr>
          <p:nvPr>
            <p:ph type="title"/>
          </p:nvPr>
        </p:nvSpPr>
        <p:spPr>
          <a:xfrm>
            <a:off x="179512" y="228600"/>
            <a:ext cx="8354888" cy="1066800"/>
          </a:xfrm>
        </p:spPr>
        <p:txBody>
          <a:bodyPr>
            <a:normAutofit/>
          </a:bodyPr>
          <a:lstStyle/>
          <a:p>
            <a:pPr algn="l"/>
            <a:r>
              <a:rPr lang="en-US" sz="2000" b="1" dirty="0">
                <a:solidFill>
                  <a:srgbClr val="002060"/>
                </a:solidFill>
                <a:latin typeface="Tw Cen MT" pitchFamily="34" charset="0"/>
              </a:rPr>
              <a:t>Stat. of P&amp;L Points to be considered..</a:t>
            </a:r>
          </a:p>
        </p:txBody>
      </p:sp>
      <p:sp>
        <p:nvSpPr>
          <p:cNvPr id="3" name="Content Placeholder 2"/>
          <p:cNvSpPr>
            <a:spLocks noGrp="1"/>
          </p:cNvSpPr>
          <p:nvPr>
            <p:ph idx="1"/>
          </p:nvPr>
        </p:nvSpPr>
        <p:spPr>
          <a:xfrm>
            <a:off x="611560" y="1295400"/>
            <a:ext cx="7632848" cy="4876800"/>
          </a:xfrm>
        </p:spPr>
        <p:txBody>
          <a:bodyPr>
            <a:noAutofit/>
          </a:bodyPr>
          <a:lstStyle/>
          <a:p>
            <a:pPr lvl="0">
              <a:spcBef>
                <a:spcPts val="0"/>
              </a:spcBef>
              <a:buClrTx/>
              <a:buFont typeface="Wingdings" pitchFamily="2" charset="2"/>
              <a:buChar char="Ø"/>
            </a:pPr>
            <a:r>
              <a:rPr lang="en-US" sz="2400" b="1" u="sng" dirty="0">
                <a:latin typeface="Tw Cen MT" pitchFamily="34" charset="0"/>
              </a:rPr>
              <a:t>Other income: </a:t>
            </a:r>
          </a:p>
          <a:p>
            <a:pPr lvl="0">
              <a:spcBef>
                <a:spcPts val="0"/>
              </a:spcBef>
              <a:buClrTx/>
              <a:buNone/>
            </a:pPr>
            <a:r>
              <a:rPr lang="en-US" sz="2400" b="1" dirty="0">
                <a:latin typeface="Tw Cen MT" pitchFamily="34" charset="0"/>
              </a:rPr>
              <a:t>	Income from sources other than main business e.g.</a:t>
            </a:r>
          </a:p>
          <a:p>
            <a:pPr lvl="1" algn="just">
              <a:spcBef>
                <a:spcPts val="0"/>
              </a:spcBef>
              <a:buClrTx/>
              <a:buFont typeface="Arial" pitchFamily="34" charset="0"/>
              <a:buChar char="•"/>
            </a:pPr>
            <a:r>
              <a:rPr lang="en-US" sz="2400" dirty="0">
                <a:latin typeface="Tw Cen MT" pitchFamily="34" charset="0"/>
              </a:rPr>
              <a:t>Interest income (other than NBFC); </a:t>
            </a:r>
          </a:p>
          <a:p>
            <a:pPr lvl="1" algn="just">
              <a:spcBef>
                <a:spcPts val="0"/>
              </a:spcBef>
              <a:buClrTx/>
              <a:buFont typeface="Arial" pitchFamily="34" charset="0"/>
              <a:buChar char="•"/>
            </a:pPr>
            <a:r>
              <a:rPr lang="en-US" sz="2400" dirty="0">
                <a:latin typeface="Tw Cen MT" pitchFamily="34" charset="0"/>
              </a:rPr>
              <a:t>Dividend income;</a:t>
            </a:r>
          </a:p>
          <a:p>
            <a:pPr lvl="1" algn="just">
              <a:spcBef>
                <a:spcPts val="0"/>
              </a:spcBef>
              <a:buClrTx/>
              <a:buFont typeface="Arial" pitchFamily="34" charset="0"/>
              <a:buChar char="•"/>
            </a:pPr>
            <a:r>
              <a:rPr lang="en-US" sz="2400" dirty="0">
                <a:latin typeface="Tw Cen MT" pitchFamily="34" charset="0"/>
              </a:rPr>
              <a:t>Rental income;</a:t>
            </a:r>
          </a:p>
          <a:p>
            <a:pPr lvl="1" algn="just">
              <a:spcBef>
                <a:spcPts val="0"/>
              </a:spcBef>
              <a:buClrTx/>
              <a:buFont typeface="Arial" pitchFamily="34" charset="0"/>
              <a:buChar char="•"/>
            </a:pPr>
            <a:r>
              <a:rPr lang="en-US" sz="2400" dirty="0">
                <a:latin typeface="Tw Cen MT" pitchFamily="34" charset="0"/>
              </a:rPr>
              <a:t>Misc. income.</a:t>
            </a:r>
          </a:p>
          <a:p>
            <a:pPr lvl="1" algn="just">
              <a:spcBef>
                <a:spcPts val="0"/>
              </a:spcBef>
              <a:buFont typeface="Wingdings" pitchFamily="2" charset="2"/>
              <a:buChar char="Ø"/>
            </a:pPr>
            <a:endParaRPr lang="en-US" sz="2000" b="1" dirty="0">
              <a:latin typeface="Tw Cen MT" pitchFamily="34" charset="0"/>
            </a:endParaRPr>
          </a:p>
          <a:p>
            <a:pPr lvl="0">
              <a:spcBef>
                <a:spcPts val="0"/>
              </a:spcBef>
              <a:buClrTx/>
              <a:buFont typeface="Wingdings" pitchFamily="2" charset="2"/>
              <a:buChar char="Ø"/>
            </a:pPr>
            <a:r>
              <a:rPr lang="en-US" sz="2400" b="1" dirty="0">
                <a:latin typeface="Tw Cen MT" pitchFamily="34" charset="0"/>
              </a:rPr>
              <a:t>Share of profits in partnership firms</a:t>
            </a:r>
            <a:r>
              <a:rPr lang="en-US" sz="2400" dirty="0">
                <a:latin typeface="Tw Cen MT" pitchFamily="34" charset="0"/>
              </a:rPr>
              <a:t>.</a:t>
            </a:r>
          </a:p>
        </p:txBody>
      </p:sp>
      <p:sp>
        <p:nvSpPr>
          <p:cNvPr id="6" name="Footer Placeholder 22"/>
          <p:cNvSpPr txBox="1">
            <a:spLocks/>
          </p:cNvSpPr>
          <p:nvPr/>
        </p:nvSpPr>
        <p:spPr>
          <a:xfrm>
            <a:off x="0" y="6572272"/>
            <a:ext cx="3995936" cy="285728"/>
          </a:xfrm>
          <a:prstGeom prst="rect">
            <a:avLst/>
          </a:prstGeom>
        </p:spPr>
        <p:txBody>
          <a:bodyPr vert="horz" lIns="91440" tIns="45720" rIns="91440" bIns="45720" rtlCol="0" anchor="ctr"/>
          <a:lstStyle/>
          <a:p>
            <a:r>
              <a:rPr lang="en-US" sz="1000" b="1" dirty="0">
                <a:solidFill>
                  <a:srgbClr val="002060"/>
                </a:solidFill>
                <a:latin typeface="Tw Cen MT" pitchFamily="34" charset="0"/>
              </a:rPr>
              <a:t>Prepared and presented by - Vikram Saraf,  FCA, FCS, LLB</a:t>
            </a:r>
          </a:p>
        </p:txBody>
      </p:sp>
    </p:spTree>
    <p:extLst>
      <p:ext uri="{BB962C8B-B14F-4D97-AF65-F5344CB8AC3E}">
        <p14:creationId xmlns:p14="http://schemas.microsoft.com/office/powerpoint/2010/main" val="27458149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3"/>
          <p:cNvSpPr/>
          <p:nvPr/>
        </p:nvSpPr>
        <p:spPr>
          <a:xfrm>
            <a:off x="0" y="6572272"/>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blipFill dpi="0" rotWithShape="1">
            <a:blip r:embed="rId3">
              <a:alphaModFix amt="92000"/>
            </a:blip>
            <a:srcRect/>
            <a:tile tx="0" ty="0" sx="100000" sy="100000" flip="none" algn="tl"/>
          </a:blipFill>
        </p:spPr>
        <p:txBody>
          <a:bodyPr wrap="square" lIns="0" tIns="0" rIns="0" bIns="0" rtlCol="0"/>
          <a:lstStyle/>
          <a:p>
            <a:endParaRPr dirty="0"/>
          </a:p>
        </p:txBody>
      </p:sp>
      <p:sp>
        <p:nvSpPr>
          <p:cNvPr id="5" name="Title 1"/>
          <p:cNvSpPr>
            <a:spLocks noGrp="1"/>
          </p:cNvSpPr>
          <p:nvPr>
            <p:ph type="title"/>
          </p:nvPr>
        </p:nvSpPr>
        <p:spPr>
          <a:xfrm>
            <a:off x="152400" y="228600"/>
            <a:ext cx="3555504" cy="609600"/>
          </a:xfrm>
        </p:spPr>
        <p:txBody>
          <a:bodyPr>
            <a:normAutofit/>
          </a:bodyPr>
          <a:lstStyle/>
          <a:p>
            <a:pPr algn="l"/>
            <a:r>
              <a:rPr lang="en-US" sz="1600" b="1" dirty="0">
                <a:solidFill>
                  <a:srgbClr val="002060"/>
                </a:solidFill>
                <a:latin typeface="Tw Cen MT" pitchFamily="34" charset="0"/>
              </a:rPr>
              <a:t>Stat. of P&amp;L Points to be considered..</a:t>
            </a:r>
            <a:endParaRPr lang="en-US" sz="1500" b="1" dirty="0">
              <a:solidFill>
                <a:srgbClr val="002060"/>
              </a:solidFill>
              <a:latin typeface="Tw Cen MT" pitchFamily="34" charset="0"/>
            </a:endParaRPr>
          </a:p>
        </p:txBody>
      </p:sp>
      <p:sp>
        <p:nvSpPr>
          <p:cNvPr id="3" name="Content Placeholder 2"/>
          <p:cNvSpPr>
            <a:spLocks noGrp="1"/>
          </p:cNvSpPr>
          <p:nvPr>
            <p:ph idx="1"/>
          </p:nvPr>
        </p:nvSpPr>
        <p:spPr>
          <a:xfrm>
            <a:off x="457200" y="685800"/>
            <a:ext cx="8305800" cy="5943600"/>
          </a:xfrm>
        </p:spPr>
        <p:txBody>
          <a:bodyPr>
            <a:normAutofit/>
          </a:bodyPr>
          <a:lstStyle/>
          <a:p>
            <a:pPr marL="320040" lvl="0" indent="-320040">
              <a:lnSpc>
                <a:spcPct val="150000"/>
              </a:lnSpc>
              <a:spcBef>
                <a:spcPts val="0"/>
              </a:spcBef>
              <a:buClrTx/>
              <a:buSzPct val="60000"/>
              <a:buFont typeface="Wingdings" pitchFamily="2" charset="2"/>
              <a:buChar char="Ø"/>
            </a:pPr>
            <a:r>
              <a:rPr lang="en-US" sz="1800" b="1" u="sng" dirty="0">
                <a:solidFill>
                  <a:prstClr val="black"/>
                </a:solidFill>
                <a:latin typeface="Tw Cen MT"/>
              </a:rPr>
              <a:t>Expenses:</a:t>
            </a:r>
          </a:p>
          <a:p>
            <a:pPr lvl="1" algn="just">
              <a:lnSpc>
                <a:spcPct val="150000"/>
              </a:lnSpc>
              <a:spcBef>
                <a:spcPts val="0"/>
              </a:spcBef>
              <a:buClrTx/>
              <a:buSzPct val="70000"/>
              <a:buFont typeface="Arial" pitchFamily="34" charset="0"/>
              <a:buChar char="•"/>
            </a:pPr>
            <a:r>
              <a:rPr lang="en-US" sz="2000" dirty="0">
                <a:latin typeface="Tw Cen MT"/>
              </a:rPr>
              <a:t>Cost of materials consumed;</a:t>
            </a:r>
          </a:p>
          <a:p>
            <a:pPr lvl="1" algn="just">
              <a:lnSpc>
                <a:spcPct val="150000"/>
              </a:lnSpc>
              <a:spcBef>
                <a:spcPts val="0"/>
              </a:spcBef>
              <a:buClrTx/>
              <a:buSzPct val="70000"/>
              <a:buFont typeface="Arial" pitchFamily="34" charset="0"/>
              <a:buChar char="•"/>
            </a:pPr>
            <a:r>
              <a:rPr lang="en-US" sz="2000" dirty="0">
                <a:solidFill>
                  <a:prstClr val="black"/>
                </a:solidFill>
                <a:latin typeface="Tw Cen MT"/>
              </a:rPr>
              <a:t>Purchase of stock-in-trade;</a:t>
            </a:r>
          </a:p>
          <a:p>
            <a:pPr lvl="1" algn="just">
              <a:lnSpc>
                <a:spcPct val="150000"/>
              </a:lnSpc>
              <a:spcBef>
                <a:spcPts val="0"/>
              </a:spcBef>
              <a:buClrTx/>
              <a:buSzPct val="70000"/>
              <a:buFont typeface="Arial" pitchFamily="34" charset="0"/>
              <a:buChar char="•"/>
            </a:pPr>
            <a:r>
              <a:rPr lang="en-US" sz="2000" dirty="0">
                <a:solidFill>
                  <a:prstClr val="black"/>
                </a:solidFill>
                <a:latin typeface="Tw Cen MT"/>
              </a:rPr>
              <a:t>Changes in inventories of FG, WIP and stock-in-trade;</a:t>
            </a:r>
          </a:p>
          <a:p>
            <a:pPr lvl="1" algn="just">
              <a:lnSpc>
                <a:spcPct val="150000"/>
              </a:lnSpc>
              <a:spcBef>
                <a:spcPts val="0"/>
              </a:spcBef>
              <a:buClrTx/>
              <a:buSzPct val="70000"/>
              <a:buFont typeface="Arial" pitchFamily="34" charset="0"/>
              <a:buChar char="•"/>
            </a:pPr>
            <a:r>
              <a:rPr lang="en-US" sz="2000" dirty="0">
                <a:solidFill>
                  <a:prstClr val="black"/>
                </a:solidFill>
                <a:latin typeface="Tw Cen MT"/>
              </a:rPr>
              <a:t>Employees benefits expense - Salary and wages, bonus, leave encashment, employer contribution to statutory funds, compensation, staff welfare expenses, directors remuneration etc.;</a:t>
            </a:r>
          </a:p>
          <a:p>
            <a:pPr lvl="1" algn="just">
              <a:lnSpc>
                <a:spcPct val="150000"/>
              </a:lnSpc>
              <a:spcBef>
                <a:spcPts val="0"/>
              </a:spcBef>
              <a:buClrTx/>
              <a:buSzPct val="70000"/>
              <a:buFont typeface="Arial" pitchFamily="34" charset="0"/>
              <a:buChar char="•"/>
            </a:pPr>
            <a:r>
              <a:rPr lang="en-US" sz="2000" dirty="0">
                <a:solidFill>
                  <a:prstClr val="black"/>
                </a:solidFill>
                <a:latin typeface="Tw Cen MT"/>
              </a:rPr>
              <a:t>Finance costs - Interest expenses, loan processing fees etc.;</a:t>
            </a:r>
          </a:p>
          <a:p>
            <a:pPr lvl="1" algn="just">
              <a:lnSpc>
                <a:spcPct val="150000"/>
              </a:lnSpc>
              <a:spcBef>
                <a:spcPts val="0"/>
              </a:spcBef>
              <a:buClrTx/>
              <a:buSzPct val="70000"/>
              <a:buFont typeface="Arial" pitchFamily="34" charset="0"/>
              <a:buChar char="•"/>
            </a:pPr>
            <a:r>
              <a:rPr lang="en-US" sz="2000" dirty="0">
                <a:solidFill>
                  <a:prstClr val="black"/>
                </a:solidFill>
                <a:latin typeface="Tw Cen MT"/>
              </a:rPr>
              <a:t>Depreciation and amortization expenses-as per depreciation chart;</a:t>
            </a:r>
          </a:p>
          <a:p>
            <a:pPr lvl="1" algn="just">
              <a:lnSpc>
                <a:spcPct val="150000"/>
              </a:lnSpc>
              <a:spcBef>
                <a:spcPts val="0"/>
              </a:spcBef>
              <a:buClrTx/>
              <a:buSzPct val="70000"/>
              <a:buFont typeface="Arial" pitchFamily="34" charset="0"/>
              <a:buChar char="•"/>
            </a:pPr>
            <a:r>
              <a:rPr lang="en-US" sz="2000" dirty="0">
                <a:solidFill>
                  <a:prstClr val="black"/>
                </a:solidFill>
                <a:latin typeface="Tw Cen MT"/>
              </a:rPr>
              <a:t>Other expenses;</a:t>
            </a:r>
          </a:p>
          <a:p>
            <a:pPr lvl="2" algn="just">
              <a:lnSpc>
                <a:spcPct val="150000"/>
              </a:lnSpc>
              <a:spcBef>
                <a:spcPts val="0"/>
              </a:spcBef>
              <a:buClrTx/>
              <a:buSzPct val="70000"/>
              <a:buFont typeface="Arial" pitchFamily="34" charset="0"/>
              <a:buChar char="•"/>
            </a:pPr>
            <a:endParaRPr lang="en-US" dirty="0">
              <a:solidFill>
                <a:prstClr val="black"/>
              </a:solidFill>
              <a:latin typeface="Tw Cen MT"/>
            </a:endParaRPr>
          </a:p>
          <a:p>
            <a:pPr lvl="1" algn="just">
              <a:lnSpc>
                <a:spcPct val="150000"/>
              </a:lnSpc>
              <a:spcBef>
                <a:spcPts val="0"/>
              </a:spcBef>
              <a:buClrTx/>
              <a:buSzPct val="70000"/>
              <a:buFont typeface="Arial" pitchFamily="34" charset="0"/>
              <a:buChar char="•"/>
            </a:pPr>
            <a:endParaRPr lang="en-US" sz="1200" dirty="0">
              <a:solidFill>
                <a:prstClr val="black"/>
              </a:solidFill>
              <a:latin typeface="Tw Cen MT"/>
            </a:endParaRPr>
          </a:p>
          <a:p>
            <a:pPr lvl="0" algn="just">
              <a:buClrTx/>
              <a:buFont typeface="Wingdings" pitchFamily="2" charset="2"/>
              <a:buChar char="Ø"/>
            </a:pPr>
            <a:endParaRPr lang="en-US" sz="2000" dirty="0">
              <a:solidFill>
                <a:srgbClr val="FF0000"/>
              </a:solidFill>
              <a:latin typeface="Tw Cen MT" pitchFamily="34" charset="0"/>
            </a:endParaRPr>
          </a:p>
          <a:p>
            <a:pPr marL="403225" lvl="1" indent="-36513" algn="just">
              <a:buClrTx/>
              <a:buNone/>
            </a:pPr>
            <a:endParaRPr lang="en-US" sz="2000" dirty="0">
              <a:latin typeface="Tw Cen MT" pitchFamily="34" charset="0"/>
            </a:endParaRPr>
          </a:p>
        </p:txBody>
      </p:sp>
      <p:sp>
        <p:nvSpPr>
          <p:cNvPr id="8" name="Rectangle 7"/>
          <p:cNvSpPr/>
          <p:nvPr/>
        </p:nvSpPr>
        <p:spPr>
          <a:xfrm>
            <a:off x="8153400" y="5715000"/>
            <a:ext cx="533400" cy="533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ooter Placeholder 22"/>
          <p:cNvSpPr txBox="1">
            <a:spLocks/>
          </p:cNvSpPr>
          <p:nvPr/>
        </p:nvSpPr>
        <p:spPr>
          <a:xfrm>
            <a:off x="0" y="6572272"/>
            <a:ext cx="4067944" cy="285728"/>
          </a:xfrm>
          <a:prstGeom prst="rect">
            <a:avLst/>
          </a:prstGeom>
        </p:spPr>
        <p:txBody>
          <a:bodyPr vert="horz" lIns="91440" tIns="45720" rIns="91440" bIns="45720" rtlCol="0" anchor="ctr"/>
          <a:lstStyle/>
          <a:p>
            <a:r>
              <a:rPr lang="en-US" sz="1000" b="1" dirty="0">
                <a:solidFill>
                  <a:srgbClr val="002060"/>
                </a:solidFill>
                <a:latin typeface="Tw Cen MT" pitchFamily="34" charset="0"/>
              </a:rPr>
              <a:t>Prepared and presented by - Vikram Saraf,  FCA, FCS, LLB</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3"/>
          <p:cNvSpPr/>
          <p:nvPr/>
        </p:nvSpPr>
        <p:spPr>
          <a:xfrm>
            <a:off x="0" y="6572272"/>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blipFill dpi="0" rotWithShape="1">
            <a:blip r:embed="rId3">
              <a:alphaModFix amt="92000"/>
            </a:blip>
            <a:srcRect/>
            <a:tile tx="0" ty="0" sx="100000" sy="100000" flip="none" algn="tl"/>
          </a:blipFill>
        </p:spPr>
        <p:txBody>
          <a:bodyPr wrap="square" lIns="0" tIns="0" rIns="0" bIns="0" rtlCol="0"/>
          <a:lstStyle/>
          <a:p>
            <a:endParaRPr dirty="0"/>
          </a:p>
        </p:txBody>
      </p:sp>
      <p:sp>
        <p:nvSpPr>
          <p:cNvPr id="5" name="Title 1"/>
          <p:cNvSpPr>
            <a:spLocks noGrp="1"/>
          </p:cNvSpPr>
          <p:nvPr>
            <p:ph type="title"/>
          </p:nvPr>
        </p:nvSpPr>
        <p:spPr>
          <a:xfrm>
            <a:off x="152400" y="228600"/>
            <a:ext cx="3627512" cy="609600"/>
          </a:xfrm>
        </p:spPr>
        <p:txBody>
          <a:bodyPr>
            <a:normAutofit/>
          </a:bodyPr>
          <a:lstStyle/>
          <a:p>
            <a:pPr algn="l"/>
            <a:r>
              <a:rPr lang="en-US" sz="1500" b="1" cap="none" dirty="0">
                <a:solidFill>
                  <a:srgbClr val="002060"/>
                </a:solidFill>
                <a:latin typeface="Tw Cen MT"/>
              </a:rPr>
              <a:t>Stat. of P&amp;L Points to be considered..</a:t>
            </a:r>
            <a:endParaRPr lang="en-US" sz="1500" b="1" dirty="0">
              <a:solidFill>
                <a:srgbClr val="002060"/>
              </a:solidFill>
              <a:latin typeface="Tw Cen MT" pitchFamily="34" charset="0"/>
            </a:endParaRPr>
          </a:p>
        </p:txBody>
      </p:sp>
      <p:sp>
        <p:nvSpPr>
          <p:cNvPr id="3" name="Content Placeholder 2"/>
          <p:cNvSpPr>
            <a:spLocks noGrp="1"/>
          </p:cNvSpPr>
          <p:nvPr>
            <p:ph idx="1"/>
          </p:nvPr>
        </p:nvSpPr>
        <p:spPr>
          <a:xfrm>
            <a:off x="539552" y="692696"/>
            <a:ext cx="7848872" cy="5860504"/>
          </a:xfrm>
        </p:spPr>
        <p:txBody>
          <a:bodyPr>
            <a:noAutofit/>
          </a:bodyPr>
          <a:lstStyle/>
          <a:p>
            <a:pPr marL="285750" lvl="1" algn="just">
              <a:lnSpc>
                <a:spcPct val="150000"/>
              </a:lnSpc>
              <a:spcBef>
                <a:spcPts val="0"/>
              </a:spcBef>
              <a:buClrTx/>
              <a:buSzPct val="70000"/>
              <a:buFont typeface="Wingdings" panose="05000000000000000000" pitchFamily="2" charset="2"/>
              <a:buChar char="Ø"/>
              <a:tabLst>
                <a:tab pos="0" algn="l"/>
              </a:tabLst>
            </a:pPr>
            <a:r>
              <a:rPr lang="en-US" sz="2000" dirty="0">
                <a:solidFill>
                  <a:prstClr val="black"/>
                </a:solidFill>
                <a:latin typeface="Tw Cen MT"/>
              </a:rPr>
              <a:t>Direct expenses:</a:t>
            </a:r>
          </a:p>
          <a:p>
            <a:pPr marL="347663" lvl="2" indent="279400" algn="just">
              <a:spcBef>
                <a:spcPts val="0"/>
              </a:spcBef>
              <a:buSzPct val="70000"/>
            </a:pPr>
            <a:r>
              <a:rPr lang="en-US" sz="2000" dirty="0">
                <a:solidFill>
                  <a:prstClr val="black"/>
                </a:solidFill>
                <a:latin typeface="Tw Cen MT"/>
              </a:rPr>
              <a:t>Consumption of stores and spare parts;</a:t>
            </a:r>
          </a:p>
          <a:p>
            <a:pPr marL="347663" lvl="2" indent="279400" algn="just">
              <a:spcBef>
                <a:spcPts val="0"/>
              </a:spcBef>
              <a:buSzPct val="70000"/>
              <a:tabLst>
                <a:tab pos="347663" algn="l"/>
              </a:tabLst>
            </a:pPr>
            <a:r>
              <a:rPr lang="en-US" sz="2000" dirty="0">
                <a:solidFill>
                  <a:prstClr val="black"/>
                </a:solidFill>
                <a:latin typeface="Tw Cen MT"/>
              </a:rPr>
              <a:t>Labour and wages charges;</a:t>
            </a:r>
          </a:p>
          <a:p>
            <a:pPr marL="347663" lvl="2" indent="279400" algn="just">
              <a:spcBef>
                <a:spcPts val="0"/>
              </a:spcBef>
              <a:buSzPct val="70000"/>
            </a:pPr>
            <a:r>
              <a:rPr lang="en-US" sz="2000" dirty="0">
                <a:solidFill>
                  <a:prstClr val="black"/>
                </a:solidFill>
                <a:latin typeface="Tw Cen MT"/>
              </a:rPr>
              <a:t>Power and fuel;</a:t>
            </a:r>
          </a:p>
          <a:p>
            <a:pPr marL="347663" lvl="2" indent="279400" algn="just">
              <a:spcBef>
                <a:spcPts val="0"/>
              </a:spcBef>
              <a:buSzPct val="70000"/>
            </a:pPr>
            <a:r>
              <a:rPr lang="en-US" sz="2000" dirty="0">
                <a:solidFill>
                  <a:prstClr val="black"/>
                </a:solidFill>
                <a:latin typeface="Tw Cen MT"/>
              </a:rPr>
              <a:t>Other, if any.</a:t>
            </a:r>
          </a:p>
          <a:p>
            <a:pPr marL="347663" lvl="1" indent="-347663" algn="just">
              <a:spcBef>
                <a:spcPts val="0"/>
              </a:spcBef>
              <a:buClrTx/>
              <a:buSzPct val="70000"/>
              <a:buFont typeface="Wingdings" panose="05000000000000000000" pitchFamily="2" charset="2"/>
              <a:buChar char="Ø"/>
            </a:pPr>
            <a:r>
              <a:rPr lang="en-US" sz="2000" dirty="0">
                <a:solidFill>
                  <a:prstClr val="black"/>
                </a:solidFill>
                <a:latin typeface="Tw Cen MT"/>
              </a:rPr>
              <a:t>Administrative expenses,  specific disclosures of following items:</a:t>
            </a:r>
          </a:p>
          <a:p>
            <a:pPr marL="623888" lvl="2" indent="-265113" algn="just">
              <a:spcBef>
                <a:spcPts val="0"/>
              </a:spcBef>
              <a:buClrTx/>
              <a:buSzPct val="70000"/>
              <a:buFont typeface="Arial" pitchFamily="34" charset="0"/>
              <a:buChar char="•"/>
            </a:pPr>
            <a:r>
              <a:rPr lang="en-US" sz="2000" dirty="0">
                <a:solidFill>
                  <a:prstClr val="black"/>
                </a:solidFill>
                <a:latin typeface="Tw Cen MT"/>
              </a:rPr>
              <a:t>Rent;</a:t>
            </a:r>
          </a:p>
          <a:p>
            <a:pPr marL="623888" lvl="2" indent="-265113" algn="just">
              <a:spcBef>
                <a:spcPts val="0"/>
              </a:spcBef>
              <a:buClrTx/>
              <a:buSzPct val="70000"/>
              <a:buFont typeface="Arial" pitchFamily="34" charset="0"/>
              <a:buChar char="•"/>
            </a:pPr>
            <a:r>
              <a:rPr lang="en-US" sz="2000" dirty="0">
                <a:solidFill>
                  <a:prstClr val="black"/>
                </a:solidFill>
                <a:latin typeface="Tw Cen MT"/>
              </a:rPr>
              <a:t>Repairs to buildings;</a:t>
            </a:r>
          </a:p>
          <a:p>
            <a:pPr marL="623888" lvl="2" indent="-265113" algn="just">
              <a:spcBef>
                <a:spcPts val="0"/>
              </a:spcBef>
              <a:buClrTx/>
              <a:buSzPct val="70000"/>
              <a:buFont typeface="Arial" pitchFamily="34" charset="0"/>
              <a:buChar char="•"/>
            </a:pPr>
            <a:r>
              <a:rPr lang="en-US" sz="2000" dirty="0">
                <a:solidFill>
                  <a:prstClr val="black"/>
                </a:solidFill>
                <a:latin typeface="Tw Cen MT"/>
              </a:rPr>
              <a:t>Repairs to machinery;</a:t>
            </a:r>
          </a:p>
          <a:p>
            <a:pPr marL="623888" lvl="2" indent="-265113" algn="just">
              <a:spcBef>
                <a:spcPts val="0"/>
              </a:spcBef>
              <a:buClrTx/>
              <a:buSzPct val="70000"/>
              <a:buFont typeface="Arial" pitchFamily="34" charset="0"/>
              <a:buChar char="•"/>
            </a:pPr>
            <a:r>
              <a:rPr lang="en-US" sz="2000" dirty="0">
                <a:solidFill>
                  <a:prstClr val="black"/>
                </a:solidFill>
                <a:latin typeface="Tw Cen MT"/>
              </a:rPr>
              <a:t>Insurance expenses;</a:t>
            </a:r>
          </a:p>
          <a:p>
            <a:pPr marL="623888" lvl="2" indent="-265113" algn="just">
              <a:spcBef>
                <a:spcPts val="0"/>
              </a:spcBef>
              <a:buClrTx/>
              <a:buSzPct val="70000"/>
              <a:buFont typeface="Arial" pitchFamily="34" charset="0"/>
              <a:buChar char="•"/>
            </a:pPr>
            <a:r>
              <a:rPr lang="en-US" sz="2000" dirty="0">
                <a:solidFill>
                  <a:prstClr val="black"/>
                </a:solidFill>
                <a:latin typeface="Tw Cen MT"/>
              </a:rPr>
              <a:t>Rates and taxes, excluding taxes on income;</a:t>
            </a:r>
          </a:p>
          <a:p>
            <a:pPr marL="623888" lvl="2" indent="-265113" algn="just">
              <a:spcBef>
                <a:spcPts val="0"/>
              </a:spcBef>
              <a:buClrTx/>
              <a:buSzPct val="70000"/>
              <a:buFont typeface="Arial" pitchFamily="34" charset="0"/>
              <a:buChar char="•"/>
            </a:pPr>
            <a:r>
              <a:rPr lang="en-US" sz="2000" dirty="0">
                <a:solidFill>
                  <a:prstClr val="black"/>
                </a:solidFill>
                <a:latin typeface="Tw Cen MT"/>
              </a:rPr>
              <a:t>Payment to auditors for - Audit fees, taxation matters, company law matters, other services,  reimbursement of expenses etc.;</a:t>
            </a:r>
          </a:p>
          <a:p>
            <a:pPr marL="623888" lvl="2" indent="-265113" algn="just">
              <a:spcBef>
                <a:spcPts val="0"/>
              </a:spcBef>
              <a:buClrTx/>
              <a:buSzPct val="70000"/>
              <a:buFont typeface="Arial" pitchFamily="34" charset="0"/>
              <a:buChar char="•"/>
            </a:pPr>
            <a:r>
              <a:rPr lang="en-US" sz="2000" dirty="0">
                <a:solidFill>
                  <a:prstClr val="black"/>
                </a:solidFill>
                <a:latin typeface="Tw Cen MT"/>
              </a:rPr>
              <a:t>Misc. expenses.</a:t>
            </a:r>
          </a:p>
        </p:txBody>
      </p:sp>
      <p:sp>
        <p:nvSpPr>
          <p:cNvPr id="7" name="Footer Placeholder 22"/>
          <p:cNvSpPr txBox="1">
            <a:spLocks/>
          </p:cNvSpPr>
          <p:nvPr/>
        </p:nvSpPr>
        <p:spPr>
          <a:xfrm>
            <a:off x="0" y="6572272"/>
            <a:ext cx="4427984" cy="285728"/>
          </a:xfrm>
          <a:prstGeom prst="rect">
            <a:avLst/>
          </a:prstGeom>
        </p:spPr>
        <p:txBody>
          <a:bodyPr vert="horz" lIns="91440" tIns="45720" rIns="91440" bIns="45720" rtlCol="0" anchor="ctr"/>
          <a:lstStyle/>
          <a:p>
            <a:r>
              <a:rPr lang="en-US" sz="1000" b="1" dirty="0">
                <a:solidFill>
                  <a:srgbClr val="002060"/>
                </a:solidFill>
                <a:latin typeface="Tw Cen MT" pitchFamily="34" charset="0"/>
              </a:rPr>
              <a:t>Prepared and presented by - Vikram Saraf,  FCA, FCS, LLB</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3"/>
          <p:cNvSpPr/>
          <p:nvPr/>
        </p:nvSpPr>
        <p:spPr>
          <a:xfrm>
            <a:off x="0" y="6572272"/>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blipFill dpi="0" rotWithShape="1">
            <a:blip r:embed="rId3">
              <a:alphaModFix amt="92000"/>
            </a:blip>
            <a:srcRect/>
            <a:tile tx="0" ty="0" sx="100000" sy="100000" flip="none" algn="tl"/>
          </a:blipFill>
        </p:spPr>
        <p:txBody>
          <a:bodyPr wrap="square" lIns="0" tIns="0" rIns="0" bIns="0" rtlCol="0"/>
          <a:lstStyle/>
          <a:p>
            <a:endParaRPr dirty="0"/>
          </a:p>
        </p:txBody>
      </p:sp>
      <p:sp>
        <p:nvSpPr>
          <p:cNvPr id="5" name="Title 1"/>
          <p:cNvSpPr>
            <a:spLocks noGrp="1"/>
          </p:cNvSpPr>
          <p:nvPr>
            <p:ph type="title"/>
          </p:nvPr>
        </p:nvSpPr>
        <p:spPr>
          <a:xfrm>
            <a:off x="152400" y="228600"/>
            <a:ext cx="3627512" cy="609600"/>
          </a:xfrm>
        </p:spPr>
        <p:txBody>
          <a:bodyPr>
            <a:normAutofit/>
          </a:bodyPr>
          <a:lstStyle/>
          <a:p>
            <a:pPr algn="l"/>
            <a:r>
              <a:rPr lang="en-US" sz="1500" b="1" cap="none" dirty="0">
                <a:solidFill>
                  <a:srgbClr val="002060"/>
                </a:solidFill>
                <a:latin typeface="Tw Cen MT"/>
              </a:rPr>
              <a:t>Stat. of P&amp;L Points to be considered..</a:t>
            </a:r>
            <a:endParaRPr lang="en-US" sz="1500" b="1" dirty="0">
              <a:solidFill>
                <a:srgbClr val="002060"/>
              </a:solidFill>
              <a:latin typeface="Tw Cen MT" pitchFamily="34" charset="0"/>
            </a:endParaRPr>
          </a:p>
        </p:txBody>
      </p:sp>
      <p:sp>
        <p:nvSpPr>
          <p:cNvPr id="3" name="Content Placeholder 2"/>
          <p:cNvSpPr>
            <a:spLocks noGrp="1"/>
          </p:cNvSpPr>
          <p:nvPr>
            <p:ph idx="1"/>
          </p:nvPr>
        </p:nvSpPr>
        <p:spPr>
          <a:xfrm>
            <a:off x="539552" y="692696"/>
            <a:ext cx="7848872" cy="5860504"/>
          </a:xfrm>
        </p:spPr>
        <p:txBody>
          <a:bodyPr>
            <a:noAutofit/>
          </a:bodyPr>
          <a:lstStyle/>
          <a:p>
            <a:pPr lvl="0" algn="just">
              <a:buClrTx/>
              <a:buFont typeface="Wingdings" pitchFamily="2" charset="2"/>
              <a:buChar char="Ø"/>
            </a:pPr>
            <a:r>
              <a:rPr lang="en-US" sz="2000" dirty="0">
                <a:latin typeface="Tw Cen MT" pitchFamily="34" charset="0"/>
              </a:rPr>
              <a:t>Tax expenses-current year tax, earlier year tax and deferred tax;</a:t>
            </a:r>
          </a:p>
          <a:p>
            <a:pPr lvl="0" algn="just">
              <a:buClrTx/>
              <a:buFont typeface="Wingdings" pitchFamily="2" charset="2"/>
              <a:buChar char="Ø"/>
            </a:pPr>
            <a:r>
              <a:rPr lang="en-US" sz="2000" dirty="0">
                <a:latin typeface="Tw Cen MT" pitchFamily="34" charset="0"/>
              </a:rPr>
              <a:t>Basic and diluted EPS.</a:t>
            </a:r>
          </a:p>
          <a:p>
            <a:pPr algn="just">
              <a:buFont typeface="Wingdings" pitchFamily="2" charset="2"/>
              <a:buChar char="Ø"/>
            </a:pPr>
            <a:r>
              <a:rPr lang="en-US" sz="2000" dirty="0">
                <a:latin typeface="Tw Cen MT" pitchFamily="34" charset="0"/>
              </a:rPr>
              <a:t>Prior period items;</a:t>
            </a:r>
          </a:p>
          <a:p>
            <a:pPr marL="273050" lvl="1" indent="-273050" algn="just">
              <a:lnSpc>
                <a:spcPct val="150000"/>
              </a:lnSpc>
              <a:spcBef>
                <a:spcPts val="0"/>
              </a:spcBef>
              <a:buClrTx/>
              <a:buSzPct val="70000"/>
              <a:buFont typeface="Wingdings" pitchFamily="2" charset="2"/>
              <a:buChar char="Ø"/>
            </a:pPr>
            <a:r>
              <a:rPr lang="en-US" sz="2000" dirty="0">
                <a:latin typeface="Tw Cen MT"/>
              </a:rPr>
              <a:t>Revenue should be further bifurcated between domestic and export (AOC-4);</a:t>
            </a:r>
          </a:p>
          <a:p>
            <a:pPr marL="273050" lvl="1" indent="-273050" algn="just">
              <a:lnSpc>
                <a:spcPct val="150000"/>
              </a:lnSpc>
              <a:spcBef>
                <a:spcPts val="0"/>
              </a:spcBef>
              <a:buClrTx/>
              <a:buSzPct val="70000"/>
              <a:buFont typeface="Wingdings" pitchFamily="2" charset="2"/>
              <a:buChar char="Ø"/>
            </a:pPr>
            <a:r>
              <a:rPr lang="en-US" sz="2000" dirty="0">
                <a:latin typeface="Tw Cen MT"/>
              </a:rPr>
              <a:t>Revenue from operation: It should be in accordance with the main objects of the company, else main object should be changed.</a:t>
            </a:r>
          </a:p>
          <a:p>
            <a:pPr lvl="0">
              <a:lnSpc>
                <a:spcPct val="150000"/>
              </a:lnSpc>
              <a:spcBef>
                <a:spcPts val="0"/>
              </a:spcBef>
              <a:buClrTx/>
              <a:buFont typeface="Wingdings" pitchFamily="2" charset="2"/>
              <a:buChar char="Ø"/>
            </a:pPr>
            <a:r>
              <a:rPr lang="en-US" sz="2000" u="sng" dirty="0">
                <a:latin typeface="Tw Cen MT" pitchFamily="34" charset="0"/>
              </a:rPr>
              <a:t>Misc. income or expense:</a:t>
            </a:r>
          </a:p>
          <a:p>
            <a:pPr marL="358775" lvl="1" indent="7938" algn="just">
              <a:lnSpc>
                <a:spcPct val="150000"/>
              </a:lnSpc>
              <a:spcBef>
                <a:spcPts val="0"/>
              </a:spcBef>
              <a:buClrTx/>
              <a:buNone/>
            </a:pPr>
            <a:r>
              <a:rPr lang="en-US" sz="2000" dirty="0">
                <a:latin typeface="Tw Cen MT" pitchFamily="34" charset="0"/>
              </a:rPr>
              <a:t>If the amount is higher than Rs. 1 Lakh or 1% of total revenue from operations , item wise disclosure is required.</a:t>
            </a:r>
          </a:p>
          <a:p>
            <a:pPr algn="just">
              <a:buFont typeface="Wingdings" pitchFamily="2" charset="2"/>
              <a:buChar char="Ø"/>
            </a:pPr>
            <a:endParaRPr lang="en-US" sz="2000" dirty="0">
              <a:latin typeface="Tw Cen MT" pitchFamily="34" charset="0"/>
            </a:endParaRPr>
          </a:p>
          <a:p>
            <a:pPr marL="0" lvl="0" indent="0" algn="just">
              <a:buClrTx/>
              <a:buNone/>
            </a:pPr>
            <a:endParaRPr lang="en-US" sz="1700" dirty="0">
              <a:latin typeface="Tw Cen MT" pitchFamily="34" charset="0"/>
            </a:endParaRPr>
          </a:p>
        </p:txBody>
      </p:sp>
      <p:sp>
        <p:nvSpPr>
          <p:cNvPr id="7" name="Footer Placeholder 22"/>
          <p:cNvSpPr txBox="1">
            <a:spLocks/>
          </p:cNvSpPr>
          <p:nvPr/>
        </p:nvSpPr>
        <p:spPr>
          <a:xfrm>
            <a:off x="0" y="6572272"/>
            <a:ext cx="4427984" cy="285728"/>
          </a:xfrm>
          <a:prstGeom prst="rect">
            <a:avLst/>
          </a:prstGeom>
        </p:spPr>
        <p:txBody>
          <a:bodyPr vert="horz" lIns="91440" tIns="45720" rIns="91440" bIns="45720" rtlCol="0" anchor="ctr"/>
          <a:lstStyle/>
          <a:p>
            <a:r>
              <a:rPr lang="en-US" sz="1000" b="1" dirty="0">
                <a:solidFill>
                  <a:srgbClr val="002060"/>
                </a:solidFill>
                <a:latin typeface="Tw Cen MT" pitchFamily="34" charset="0"/>
              </a:rPr>
              <a:t>Prepared and presented by - Vikram Saraf,  FCA, FCS, LLB</a:t>
            </a:r>
          </a:p>
        </p:txBody>
      </p:sp>
    </p:spTree>
    <p:extLst>
      <p:ext uri="{BB962C8B-B14F-4D97-AF65-F5344CB8AC3E}">
        <p14:creationId xmlns:p14="http://schemas.microsoft.com/office/powerpoint/2010/main" val="17254173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3"/>
          <p:cNvSpPr/>
          <p:nvPr/>
        </p:nvSpPr>
        <p:spPr>
          <a:xfrm>
            <a:off x="0" y="6572272"/>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blipFill dpi="0" rotWithShape="1">
            <a:blip r:embed="rId3">
              <a:alphaModFix amt="92000"/>
            </a:blip>
            <a:srcRect/>
            <a:tile tx="0" ty="0" sx="100000" sy="100000" flip="none" algn="tl"/>
          </a:blipFill>
        </p:spPr>
        <p:txBody>
          <a:bodyPr wrap="square" lIns="0" tIns="0" rIns="0" bIns="0" rtlCol="0"/>
          <a:lstStyle/>
          <a:p>
            <a:endParaRPr dirty="0"/>
          </a:p>
        </p:txBody>
      </p:sp>
      <p:sp>
        <p:nvSpPr>
          <p:cNvPr id="5" name="Title 1"/>
          <p:cNvSpPr>
            <a:spLocks noGrp="1"/>
          </p:cNvSpPr>
          <p:nvPr>
            <p:ph type="title"/>
          </p:nvPr>
        </p:nvSpPr>
        <p:spPr>
          <a:xfrm>
            <a:off x="152400" y="228600"/>
            <a:ext cx="3627512" cy="609600"/>
          </a:xfrm>
        </p:spPr>
        <p:txBody>
          <a:bodyPr>
            <a:normAutofit/>
          </a:bodyPr>
          <a:lstStyle/>
          <a:p>
            <a:pPr algn="l"/>
            <a:r>
              <a:rPr lang="en-US" sz="1500" b="1" cap="none" dirty="0">
                <a:solidFill>
                  <a:srgbClr val="002060"/>
                </a:solidFill>
                <a:latin typeface="Tw Cen MT"/>
              </a:rPr>
              <a:t>Stat. of P&amp;L Points to be considered..</a:t>
            </a:r>
            <a:endParaRPr lang="en-US" sz="1500" b="1" dirty="0">
              <a:solidFill>
                <a:srgbClr val="002060"/>
              </a:solidFill>
              <a:latin typeface="Tw Cen MT" pitchFamily="34" charset="0"/>
            </a:endParaRPr>
          </a:p>
        </p:txBody>
      </p:sp>
      <p:sp>
        <p:nvSpPr>
          <p:cNvPr id="3" name="Content Placeholder 2"/>
          <p:cNvSpPr>
            <a:spLocks noGrp="1"/>
          </p:cNvSpPr>
          <p:nvPr>
            <p:ph idx="1"/>
          </p:nvPr>
        </p:nvSpPr>
        <p:spPr>
          <a:xfrm>
            <a:off x="539552" y="838200"/>
            <a:ext cx="7848872" cy="5183088"/>
          </a:xfrm>
        </p:spPr>
        <p:txBody>
          <a:bodyPr>
            <a:noAutofit/>
          </a:bodyPr>
          <a:lstStyle/>
          <a:p>
            <a:pPr marL="0" lvl="0" indent="0" algn="just">
              <a:buClrTx/>
              <a:buNone/>
            </a:pPr>
            <a:endParaRPr lang="en-US" sz="1800" b="1" dirty="0">
              <a:latin typeface="Tw Cen MT" panose="020B0602020104020603" pitchFamily="34" charset="0"/>
            </a:endParaRPr>
          </a:p>
          <a:p>
            <a:pPr marL="0" lvl="0" indent="0" algn="just">
              <a:buClrTx/>
              <a:buNone/>
            </a:pPr>
            <a:r>
              <a:rPr lang="en-US" sz="1800" b="1" dirty="0">
                <a:latin typeface="Tw Cen MT" panose="020B0602020104020603" pitchFamily="34" charset="0"/>
              </a:rPr>
              <a:t>Other points to be considered:</a:t>
            </a:r>
          </a:p>
          <a:p>
            <a:pPr marL="400050" lvl="1" indent="0" algn="just">
              <a:buNone/>
            </a:pPr>
            <a:endParaRPr lang="en-US" sz="2000" dirty="0">
              <a:latin typeface="Tw Cen MT" pitchFamily="34" charset="0"/>
            </a:endParaRPr>
          </a:p>
          <a:p>
            <a:pPr lvl="0" algn="just">
              <a:buClrTx/>
              <a:buFont typeface="Wingdings" pitchFamily="2" charset="2"/>
              <a:buChar char="Ø"/>
            </a:pPr>
            <a:r>
              <a:rPr lang="en-US" sz="2000" dirty="0">
                <a:latin typeface="Tw Cen MT" pitchFamily="34" charset="0"/>
              </a:rPr>
              <a:t>In case of manufacturing companies-</a:t>
            </a:r>
          </a:p>
          <a:p>
            <a:pPr marL="400050" lvl="1" indent="0" algn="just">
              <a:buNone/>
            </a:pPr>
            <a:r>
              <a:rPr lang="en-US" sz="2000" dirty="0">
                <a:latin typeface="Tw Cen MT" pitchFamily="34" charset="0"/>
              </a:rPr>
              <a:t>(1) Raw materials under broad heads.</a:t>
            </a:r>
          </a:p>
          <a:p>
            <a:pPr marL="400050" lvl="1" indent="0" algn="just">
              <a:buNone/>
            </a:pPr>
            <a:r>
              <a:rPr lang="en-US" sz="2000" dirty="0">
                <a:latin typeface="Tw Cen MT" pitchFamily="34" charset="0"/>
              </a:rPr>
              <a:t>(2) goods purchased under broad heads.</a:t>
            </a:r>
          </a:p>
          <a:p>
            <a:pPr marL="400050" lvl="1" indent="0" algn="just">
              <a:buNone/>
            </a:pPr>
            <a:endParaRPr lang="en-US" sz="2000" dirty="0">
              <a:latin typeface="Tw Cen MT" pitchFamily="34" charset="0"/>
            </a:endParaRPr>
          </a:p>
          <a:p>
            <a:pPr algn="just">
              <a:buFont typeface="Wingdings" pitchFamily="2" charset="2"/>
              <a:buChar char="Ø"/>
            </a:pPr>
            <a:r>
              <a:rPr lang="en-US" sz="2000" dirty="0">
                <a:latin typeface="Tw Cen MT" pitchFamily="34" charset="0"/>
              </a:rPr>
              <a:t>In case of companies having WIP, WIP under broad heads.</a:t>
            </a:r>
          </a:p>
          <a:p>
            <a:pPr lvl="0" algn="just">
              <a:buClrTx/>
              <a:buFont typeface="Wingdings" pitchFamily="2" charset="2"/>
              <a:buChar char="Ø"/>
            </a:pPr>
            <a:endParaRPr lang="en-US" sz="2000" dirty="0">
              <a:latin typeface="Tw Cen MT" pitchFamily="34" charset="0"/>
            </a:endParaRPr>
          </a:p>
          <a:p>
            <a:pPr lvl="0" algn="just">
              <a:buClrTx/>
              <a:buFont typeface="Wingdings" pitchFamily="2" charset="2"/>
              <a:buChar char="Ø"/>
            </a:pPr>
            <a:r>
              <a:rPr lang="en-US" sz="2000" dirty="0">
                <a:latin typeface="Tw Cen MT" pitchFamily="34" charset="0"/>
              </a:rPr>
              <a:t>In case of trading companies, purchases in respect of goods traded under broad heads.</a:t>
            </a:r>
          </a:p>
          <a:p>
            <a:pPr lvl="0" algn="just">
              <a:buClrTx/>
              <a:buFont typeface="Wingdings" pitchFamily="2" charset="2"/>
              <a:buChar char="Ø"/>
            </a:pPr>
            <a:endParaRPr lang="en-US" sz="2000" dirty="0">
              <a:latin typeface="Tw Cen MT" pitchFamily="34" charset="0"/>
            </a:endParaRPr>
          </a:p>
          <a:p>
            <a:pPr lvl="0" algn="just">
              <a:buClrTx/>
              <a:buFont typeface="Wingdings" pitchFamily="2" charset="2"/>
              <a:buChar char="Ø"/>
            </a:pPr>
            <a:r>
              <a:rPr lang="en-US" sz="2000" dirty="0">
                <a:latin typeface="Tw Cen MT" pitchFamily="34" charset="0"/>
              </a:rPr>
              <a:t>In case of companies rendering or supplying services, gross income derived from services rendered or supplied under broad heads.</a:t>
            </a:r>
          </a:p>
          <a:p>
            <a:pPr lvl="0" algn="just">
              <a:buClrTx/>
              <a:buFont typeface="Wingdings" pitchFamily="2" charset="2"/>
              <a:buChar char="Ø"/>
            </a:pPr>
            <a:endParaRPr lang="en-US" sz="2000" dirty="0">
              <a:latin typeface="Tw Cen MT" pitchFamily="34" charset="0"/>
            </a:endParaRPr>
          </a:p>
          <a:p>
            <a:pPr lvl="0" algn="just">
              <a:buClrTx/>
              <a:buFont typeface="Wingdings" pitchFamily="2" charset="2"/>
              <a:buChar char="Ø"/>
            </a:pPr>
            <a:endParaRPr lang="en-US" sz="2000" dirty="0">
              <a:solidFill>
                <a:srgbClr val="FF0000"/>
              </a:solidFill>
              <a:latin typeface="Tw Cen MT" pitchFamily="34" charset="0"/>
            </a:endParaRPr>
          </a:p>
          <a:p>
            <a:pPr marL="403225" lvl="1" indent="-36513" algn="just">
              <a:buClrTx/>
              <a:buNone/>
            </a:pPr>
            <a:endParaRPr lang="en-US" sz="1800" dirty="0">
              <a:latin typeface="Tw Cen MT" pitchFamily="34" charset="0"/>
            </a:endParaRPr>
          </a:p>
        </p:txBody>
      </p:sp>
      <p:sp>
        <p:nvSpPr>
          <p:cNvPr id="7" name="Footer Placeholder 22"/>
          <p:cNvSpPr txBox="1">
            <a:spLocks/>
          </p:cNvSpPr>
          <p:nvPr/>
        </p:nvSpPr>
        <p:spPr>
          <a:xfrm>
            <a:off x="0" y="6572272"/>
            <a:ext cx="4211960" cy="285728"/>
          </a:xfrm>
          <a:prstGeom prst="rect">
            <a:avLst/>
          </a:prstGeom>
        </p:spPr>
        <p:txBody>
          <a:bodyPr vert="horz" lIns="91440" tIns="45720" rIns="91440" bIns="45720" rtlCol="0" anchor="ctr"/>
          <a:lstStyle/>
          <a:p>
            <a:r>
              <a:rPr lang="en-US" sz="1000" b="1" dirty="0">
                <a:solidFill>
                  <a:srgbClr val="002060"/>
                </a:solidFill>
                <a:latin typeface="Tw Cen MT" pitchFamily="34" charset="0"/>
              </a:rPr>
              <a:t>Prepared and presented by - Vikram Saraf,  FCA, FCS, LLB</a:t>
            </a:r>
          </a:p>
        </p:txBody>
      </p:sp>
    </p:spTree>
    <p:extLst>
      <p:ext uri="{BB962C8B-B14F-4D97-AF65-F5344CB8AC3E}">
        <p14:creationId xmlns:p14="http://schemas.microsoft.com/office/powerpoint/2010/main" val="26792785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3"/>
          <p:cNvSpPr/>
          <p:nvPr/>
        </p:nvSpPr>
        <p:spPr>
          <a:xfrm>
            <a:off x="0" y="6572272"/>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blipFill dpi="0" rotWithShape="1">
            <a:blip r:embed="rId3">
              <a:alphaModFix amt="92000"/>
            </a:blip>
            <a:srcRect/>
            <a:tile tx="0" ty="0" sx="100000" sy="100000" flip="none" algn="tl"/>
          </a:blipFill>
        </p:spPr>
        <p:txBody>
          <a:bodyPr wrap="square" lIns="0" tIns="0" rIns="0" bIns="0" rtlCol="0"/>
          <a:lstStyle/>
          <a:p>
            <a:endParaRPr dirty="0"/>
          </a:p>
        </p:txBody>
      </p:sp>
      <p:sp>
        <p:nvSpPr>
          <p:cNvPr id="5" name="Title 1"/>
          <p:cNvSpPr>
            <a:spLocks noGrp="1"/>
          </p:cNvSpPr>
          <p:nvPr>
            <p:ph type="title"/>
          </p:nvPr>
        </p:nvSpPr>
        <p:spPr>
          <a:xfrm>
            <a:off x="152400" y="228600"/>
            <a:ext cx="3627512" cy="464096"/>
          </a:xfrm>
        </p:spPr>
        <p:txBody>
          <a:bodyPr>
            <a:normAutofit/>
          </a:bodyPr>
          <a:lstStyle/>
          <a:p>
            <a:pPr algn="l"/>
            <a:r>
              <a:rPr lang="en-US" sz="1500" b="1" cap="none" dirty="0">
                <a:solidFill>
                  <a:srgbClr val="002060"/>
                </a:solidFill>
                <a:latin typeface="Tw Cen MT"/>
              </a:rPr>
              <a:t>Stat. of P&amp;L Points to be considered..</a:t>
            </a:r>
            <a:endParaRPr lang="en-US" sz="1500" b="1" dirty="0">
              <a:solidFill>
                <a:srgbClr val="002060"/>
              </a:solidFill>
              <a:latin typeface="Tw Cen MT" pitchFamily="34" charset="0"/>
            </a:endParaRPr>
          </a:p>
        </p:txBody>
      </p:sp>
      <p:sp>
        <p:nvSpPr>
          <p:cNvPr id="3" name="Content Placeholder 2"/>
          <p:cNvSpPr>
            <a:spLocks noGrp="1"/>
          </p:cNvSpPr>
          <p:nvPr>
            <p:ph idx="1"/>
          </p:nvPr>
        </p:nvSpPr>
        <p:spPr>
          <a:xfrm>
            <a:off x="539552" y="692696"/>
            <a:ext cx="8280920" cy="5860504"/>
          </a:xfrm>
        </p:spPr>
        <p:txBody>
          <a:bodyPr>
            <a:noAutofit/>
          </a:bodyPr>
          <a:lstStyle/>
          <a:p>
            <a:pPr marL="0" lvl="0" indent="0" algn="just">
              <a:buClrTx/>
              <a:buNone/>
            </a:pPr>
            <a:r>
              <a:rPr lang="en-US" sz="1600" b="1" dirty="0">
                <a:latin typeface="Tw Cen MT" panose="020B0602020104020603" pitchFamily="34" charset="0"/>
              </a:rPr>
              <a:t>Other points to be considered:</a:t>
            </a:r>
          </a:p>
          <a:p>
            <a:pPr lvl="0" algn="just">
              <a:buClrTx/>
              <a:buFont typeface="Wingdings" pitchFamily="2" charset="2"/>
              <a:buChar char="Ø"/>
            </a:pPr>
            <a:r>
              <a:rPr lang="en-US" sz="1900" dirty="0">
                <a:latin typeface="Tw Cen MT" pitchFamily="34" charset="0"/>
              </a:rPr>
              <a:t>Value of imports calculated on C.I.F basis in respect of -</a:t>
            </a:r>
          </a:p>
          <a:p>
            <a:pPr marL="914400" lvl="1" indent="-514350" algn="just">
              <a:buAutoNum type="romanLcPeriod"/>
            </a:pPr>
            <a:r>
              <a:rPr lang="en-US" sz="1900" dirty="0">
                <a:latin typeface="Tw Cen MT" pitchFamily="34" charset="0"/>
              </a:rPr>
              <a:t>Raw materials; ii. Components and spare parts; &amp; iii. Capital goods;</a:t>
            </a:r>
          </a:p>
          <a:p>
            <a:pPr marL="400050" lvl="1" indent="0" algn="just">
              <a:buNone/>
            </a:pPr>
            <a:endParaRPr lang="en-US" sz="1900" dirty="0">
              <a:latin typeface="Tw Cen MT" pitchFamily="34" charset="0"/>
            </a:endParaRPr>
          </a:p>
          <a:p>
            <a:pPr lvl="0" algn="just">
              <a:buClrTx/>
              <a:buFont typeface="Wingdings" pitchFamily="2" charset="2"/>
              <a:buChar char="Ø"/>
            </a:pPr>
            <a:r>
              <a:rPr lang="en-US" sz="1900" dirty="0">
                <a:latin typeface="Tw Cen MT" pitchFamily="34" charset="0"/>
              </a:rPr>
              <a:t>Expenditure in foreign currency on account of royalty, know how, professional and consultation fees, interest and other matters;</a:t>
            </a:r>
          </a:p>
          <a:p>
            <a:pPr marL="0" lvl="0" indent="0" algn="just">
              <a:buClrTx/>
              <a:buNone/>
            </a:pPr>
            <a:endParaRPr lang="en-US" sz="1900" dirty="0">
              <a:latin typeface="Tw Cen MT" pitchFamily="34" charset="0"/>
            </a:endParaRPr>
          </a:p>
          <a:p>
            <a:pPr lvl="0" algn="just">
              <a:buClrTx/>
              <a:buFont typeface="Wingdings" pitchFamily="2" charset="2"/>
              <a:buChar char="Ø"/>
            </a:pPr>
            <a:r>
              <a:rPr lang="en-US" sz="1900" dirty="0">
                <a:latin typeface="Tw Cen MT" pitchFamily="34" charset="0"/>
              </a:rPr>
              <a:t>Earnings in foreign exchange </a:t>
            </a:r>
          </a:p>
          <a:p>
            <a:pPr marL="0" lvl="0" indent="0" algn="just" defTabSz="347663">
              <a:buClrTx/>
              <a:buNone/>
            </a:pPr>
            <a:r>
              <a:rPr lang="en-US" sz="1900" dirty="0">
                <a:latin typeface="Tw Cen MT" pitchFamily="34" charset="0"/>
              </a:rPr>
              <a:t>     i. Exports of goods on F.O.B. basis; ii. royalty, know how, prof. and  	consultation 	fees; iii. Interest and dividend; iv. other income.</a:t>
            </a:r>
          </a:p>
          <a:p>
            <a:pPr marL="0" lvl="0" indent="0" algn="just" defTabSz="347663">
              <a:buClrTx/>
              <a:buNone/>
            </a:pPr>
            <a:endParaRPr lang="en-US" sz="1900" dirty="0">
              <a:latin typeface="Tw Cen MT" pitchFamily="34" charset="0"/>
            </a:endParaRPr>
          </a:p>
          <a:p>
            <a:pPr algn="just" defTabSz="347663">
              <a:buFont typeface="Wingdings" panose="05000000000000000000" pitchFamily="2" charset="2"/>
              <a:buChar char="Ø"/>
            </a:pPr>
            <a:r>
              <a:rPr lang="en-US" sz="1900" dirty="0">
                <a:latin typeface="Tw Cen MT" pitchFamily="34" charset="0"/>
              </a:rPr>
              <a:t>Details of </a:t>
            </a:r>
            <a:r>
              <a:rPr lang="en-US" sz="1900" b="1" dirty="0">
                <a:latin typeface="Tw Cen MT" panose="020B0602020104020603" pitchFamily="34" charset="0"/>
              </a:rPr>
              <a:t>Undisclosed income </a:t>
            </a:r>
            <a:r>
              <a:rPr lang="en-US" sz="1900" dirty="0">
                <a:latin typeface="Tw Cen MT" pitchFamily="34" charset="0"/>
              </a:rPr>
              <a:t>not recorded in the books of account that has been surrendered or disclosed as income during the year the IT Act, 1961;</a:t>
            </a:r>
          </a:p>
          <a:p>
            <a:pPr algn="just" defTabSz="347663">
              <a:buFont typeface="Wingdings" panose="05000000000000000000" pitchFamily="2" charset="2"/>
              <a:buChar char="Ø"/>
            </a:pPr>
            <a:endParaRPr lang="en-US" sz="1900" dirty="0">
              <a:latin typeface="Tw Cen MT" pitchFamily="34" charset="0"/>
            </a:endParaRPr>
          </a:p>
          <a:p>
            <a:pPr marL="342900" lvl="2" indent="-342900" algn="just" defTabSz="347663">
              <a:buFont typeface="Wingdings" panose="05000000000000000000" pitchFamily="2" charset="2"/>
              <a:buChar char="Ø"/>
            </a:pPr>
            <a:r>
              <a:rPr lang="en-US" sz="2000" dirty="0">
                <a:solidFill>
                  <a:prstClr val="black"/>
                </a:solidFill>
                <a:latin typeface="Tw Cen MT"/>
              </a:rPr>
              <a:t>In case of Companies covered u/s 135, amount of expenditure incurred on CSR activities;</a:t>
            </a:r>
          </a:p>
          <a:p>
            <a:pPr algn="just" defTabSz="347663">
              <a:buFont typeface="Wingdings" panose="05000000000000000000" pitchFamily="2" charset="2"/>
              <a:buChar char="Ø"/>
            </a:pPr>
            <a:endParaRPr lang="en-US" sz="1900" dirty="0">
              <a:latin typeface="Tw Cen MT" pitchFamily="34" charset="0"/>
            </a:endParaRPr>
          </a:p>
        </p:txBody>
      </p:sp>
      <p:sp>
        <p:nvSpPr>
          <p:cNvPr id="7" name="Footer Placeholder 22"/>
          <p:cNvSpPr txBox="1">
            <a:spLocks/>
          </p:cNvSpPr>
          <p:nvPr/>
        </p:nvSpPr>
        <p:spPr>
          <a:xfrm>
            <a:off x="0" y="6572272"/>
            <a:ext cx="4211960" cy="285728"/>
          </a:xfrm>
          <a:prstGeom prst="rect">
            <a:avLst/>
          </a:prstGeom>
        </p:spPr>
        <p:txBody>
          <a:bodyPr vert="horz" lIns="91440" tIns="45720" rIns="91440" bIns="45720" rtlCol="0" anchor="ctr"/>
          <a:lstStyle/>
          <a:p>
            <a:r>
              <a:rPr lang="en-US" sz="1000" b="1" dirty="0">
                <a:solidFill>
                  <a:srgbClr val="002060"/>
                </a:solidFill>
                <a:latin typeface="Tw Cen MT" pitchFamily="34" charset="0"/>
              </a:rPr>
              <a:t>Prepared and presented by - Vikram Saraf,  FCA, FCS, LLB</a:t>
            </a:r>
          </a:p>
        </p:txBody>
      </p:sp>
    </p:spTree>
    <p:extLst>
      <p:ext uri="{BB962C8B-B14F-4D97-AF65-F5344CB8AC3E}">
        <p14:creationId xmlns:p14="http://schemas.microsoft.com/office/powerpoint/2010/main" val="8890951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3"/>
          <p:cNvSpPr/>
          <p:nvPr/>
        </p:nvSpPr>
        <p:spPr>
          <a:xfrm>
            <a:off x="0" y="6572272"/>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blipFill dpi="0" rotWithShape="1">
            <a:blip r:embed="rId3">
              <a:alphaModFix amt="92000"/>
            </a:blip>
            <a:srcRect/>
            <a:tile tx="0" ty="0" sx="100000" sy="100000" flip="none" algn="tl"/>
          </a:blipFill>
        </p:spPr>
        <p:txBody>
          <a:bodyPr wrap="square" lIns="0" tIns="0" rIns="0" bIns="0" rtlCol="0"/>
          <a:lstStyle/>
          <a:p>
            <a:endParaRPr dirty="0"/>
          </a:p>
        </p:txBody>
      </p:sp>
      <p:sp>
        <p:nvSpPr>
          <p:cNvPr id="5" name="Title 1"/>
          <p:cNvSpPr>
            <a:spLocks noGrp="1"/>
          </p:cNvSpPr>
          <p:nvPr>
            <p:ph type="title"/>
          </p:nvPr>
        </p:nvSpPr>
        <p:spPr>
          <a:xfrm>
            <a:off x="152400" y="228600"/>
            <a:ext cx="3627512" cy="464096"/>
          </a:xfrm>
        </p:spPr>
        <p:txBody>
          <a:bodyPr>
            <a:normAutofit/>
          </a:bodyPr>
          <a:lstStyle/>
          <a:p>
            <a:pPr algn="l"/>
            <a:r>
              <a:rPr lang="en-US" sz="1500" b="1" cap="none" dirty="0">
                <a:solidFill>
                  <a:srgbClr val="002060"/>
                </a:solidFill>
                <a:latin typeface="Tw Cen MT"/>
              </a:rPr>
              <a:t>Stat. of P&amp;L Points to be considered..</a:t>
            </a:r>
            <a:endParaRPr lang="en-US" sz="1500" b="1" dirty="0">
              <a:solidFill>
                <a:srgbClr val="002060"/>
              </a:solidFill>
              <a:latin typeface="Tw Cen MT" pitchFamily="34" charset="0"/>
            </a:endParaRPr>
          </a:p>
        </p:txBody>
      </p:sp>
      <p:sp>
        <p:nvSpPr>
          <p:cNvPr id="3" name="Content Placeholder 2"/>
          <p:cNvSpPr>
            <a:spLocks noGrp="1"/>
          </p:cNvSpPr>
          <p:nvPr>
            <p:ph idx="1"/>
          </p:nvPr>
        </p:nvSpPr>
        <p:spPr>
          <a:xfrm>
            <a:off x="539552" y="692696"/>
            <a:ext cx="8280920" cy="5860504"/>
          </a:xfrm>
        </p:spPr>
        <p:txBody>
          <a:bodyPr>
            <a:noAutofit/>
          </a:bodyPr>
          <a:lstStyle/>
          <a:p>
            <a:pPr marL="0" lvl="0" indent="0" algn="just">
              <a:buClrTx/>
              <a:buNone/>
            </a:pPr>
            <a:r>
              <a:rPr lang="en-US" sz="1600" b="1" dirty="0">
                <a:latin typeface="Tw Cen MT" panose="020B0602020104020603" pitchFamily="34" charset="0"/>
              </a:rPr>
              <a:t>Other points to be considered:</a:t>
            </a:r>
          </a:p>
          <a:p>
            <a:pPr marL="358775" indent="-358775" algn="just">
              <a:buFont typeface="Wingdings" panose="05000000000000000000" pitchFamily="2" charset="2"/>
              <a:buChar char="Ø"/>
            </a:pPr>
            <a:r>
              <a:rPr lang="en-US" sz="2000" dirty="0">
                <a:latin typeface="Tw Cen MT" pitchFamily="34" charset="0"/>
              </a:rPr>
              <a:t>Details of crypto currency or virtual currency transactions;</a:t>
            </a:r>
          </a:p>
          <a:p>
            <a:pPr marL="358775" indent="-358775" algn="just">
              <a:buFont typeface="Wingdings" panose="05000000000000000000" pitchFamily="2" charset="2"/>
              <a:buChar char="Ø"/>
            </a:pPr>
            <a:endParaRPr lang="en-US" sz="2000" dirty="0">
              <a:latin typeface="Tw Cen MT" pitchFamily="34" charset="0"/>
            </a:endParaRPr>
          </a:p>
          <a:p>
            <a:pPr marL="358775" indent="-358775" algn="just">
              <a:buFont typeface="Wingdings" panose="05000000000000000000" pitchFamily="2" charset="2"/>
              <a:buChar char="Ø"/>
            </a:pPr>
            <a:r>
              <a:rPr lang="en-US" sz="2000" dirty="0">
                <a:latin typeface="Tw Cen MT" pitchFamily="34" charset="0"/>
              </a:rPr>
              <a:t>Where the company has not used the borrowings from banks and FI’s for the specific purpose for which it was taken as at BS date, disclosure of the details, where the same has been used.</a:t>
            </a:r>
          </a:p>
          <a:p>
            <a:pPr marL="358775" indent="-358775" algn="just">
              <a:buFont typeface="Wingdings" panose="05000000000000000000" pitchFamily="2" charset="2"/>
              <a:buChar char="Ø"/>
            </a:pPr>
            <a:endParaRPr lang="en-US" sz="2000" dirty="0">
              <a:latin typeface="Tw Cen MT" pitchFamily="34" charset="0"/>
            </a:endParaRPr>
          </a:p>
          <a:p>
            <a:pPr marL="358775" indent="-358775" algn="just">
              <a:buFont typeface="Wingdings" panose="05000000000000000000" pitchFamily="2" charset="2"/>
              <a:buChar char="Ø"/>
            </a:pPr>
            <a:r>
              <a:rPr lang="en-US" sz="2000" dirty="0">
                <a:latin typeface="Tw Cen MT" pitchFamily="34" charset="0"/>
              </a:rPr>
              <a:t>If, in the opinion of the Board, any of the assets other than [PPE and intangible assets and non-current investments do not have a value on realisation in the ordinary course of business at least equal to the amount at which they are stated, the fact that the Board is of that opinion, shall be stated.</a:t>
            </a:r>
          </a:p>
          <a:p>
            <a:pPr marL="361950" indent="0">
              <a:buNone/>
            </a:pPr>
            <a:endParaRPr lang="en-US" sz="1400" dirty="0">
              <a:latin typeface="Tw Cen MT" pitchFamily="34" charset="0"/>
            </a:endParaRPr>
          </a:p>
        </p:txBody>
      </p:sp>
      <p:sp>
        <p:nvSpPr>
          <p:cNvPr id="7" name="Footer Placeholder 22"/>
          <p:cNvSpPr txBox="1">
            <a:spLocks/>
          </p:cNvSpPr>
          <p:nvPr/>
        </p:nvSpPr>
        <p:spPr>
          <a:xfrm>
            <a:off x="0" y="6572272"/>
            <a:ext cx="4211960" cy="285728"/>
          </a:xfrm>
          <a:prstGeom prst="rect">
            <a:avLst/>
          </a:prstGeom>
        </p:spPr>
        <p:txBody>
          <a:bodyPr vert="horz" lIns="91440" tIns="45720" rIns="91440" bIns="45720" rtlCol="0" anchor="ctr"/>
          <a:lstStyle/>
          <a:p>
            <a:r>
              <a:rPr lang="en-US" sz="1000" b="1" dirty="0">
                <a:solidFill>
                  <a:srgbClr val="002060"/>
                </a:solidFill>
                <a:latin typeface="Tw Cen MT" pitchFamily="34" charset="0"/>
              </a:rPr>
              <a:t>Prepared and presented by - Vikram Saraf,  FCA, FCS, LLB</a:t>
            </a:r>
          </a:p>
        </p:txBody>
      </p:sp>
    </p:spTree>
    <p:extLst>
      <p:ext uri="{BB962C8B-B14F-4D97-AF65-F5344CB8AC3E}">
        <p14:creationId xmlns:p14="http://schemas.microsoft.com/office/powerpoint/2010/main" val="32764413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3"/>
          <p:cNvSpPr/>
          <p:nvPr/>
        </p:nvSpPr>
        <p:spPr>
          <a:xfrm>
            <a:off x="0" y="6572272"/>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blipFill dpi="0" rotWithShape="1">
            <a:blip r:embed="rId3">
              <a:alphaModFix amt="92000"/>
            </a:blip>
            <a:srcRect/>
            <a:tile tx="0" ty="0" sx="100000" sy="100000" flip="none" algn="tl"/>
          </a:blipFill>
        </p:spPr>
        <p:txBody>
          <a:bodyPr wrap="square" lIns="0" tIns="0" rIns="0" bIns="0" rtlCol="0"/>
          <a:lstStyle/>
          <a:p>
            <a:endParaRPr dirty="0"/>
          </a:p>
        </p:txBody>
      </p:sp>
      <p:sp>
        <p:nvSpPr>
          <p:cNvPr id="5" name="Title 1"/>
          <p:cNvSpPr>
            <a:spLocks noGrp="1"/>
          </p:cNvSpPr>
          <p:nvPr>
            <p:ph type="title"/>
          </p:nvPr>
        </p:nvSpPr>
        <p:spPr>
          <a:xfrm>
            <a:off x="152400" y="228600"/>
            <a:ext cx="3627512" cy="320080"/>
          </a:xfrm>
        </p:spPr>
        <p:txBody>
          <a:bodyPr>
            <a:normAutofit/>
          </a:bodyPr>
          <a:lstStyle/>
          <a:p>
            <a:pPr algn="l"/>
            <a:r>
              <a:rPr lang="en-US" sz="1500" b="1" dirty="0">
                <a:solidFill>
                  <a:srgbClr val="002060"/>
                </a:solidFill>
                <a:latin typeface="Tw Cen MT" pitchFamily="34" charset="0"/>
              </a:rPr>
              <a:t>Notes points to be considered..</a:t>
            </a:r>
          </a:p>
        </p:txBody>
      </p:sp>
      <p:sp>
        <p:nvSpPr>
          <p:cNvPr id="3" name="Content Placeholder 2"/>
          <p:cNvSpPr>
            <a:spLocks noGrp="1"/>
          </p:cNvSpPr>
          <p:nvPr>
            <p:ph idx="1"/>
          </p:nvPr>
        </p:nvSpPr>
        <p:spPr>
          <a:xfrm>
            <a:off x="539552" y="692696"/>
            <a:ext cx="8136904" cy="5328592"/>
          </a:xfrm>
        </p:spPr>
        <p:txBody>
          <a:bodyPr>
            <a:noAutofit/>
          </a:bodyPr>
          <a:lstStyle/>
          <a:p>
            <a:pPr marL="0" lvl="0" indent="0" algn="just">
              <a:buClrTx/>
              <a:buNone/>
            </a:pPr>
            <a:r>
              <a:rPr lang="en-US" sz="2000" b="1" dirty="0">
                <a:latin typeface="Tw Cen MT" panose="020B0602020104020603" pitchFamily="34" charset="0"/>
              </a:rPr>
              <a:t>Disclosure of Additional Regulatory Information:</a:t>
            </a:r>
          </a:p>
          <a:p>
            <a:pPr lvl="0" algn="just">
              <a:buClrTx/>
              <a:buFont typeface="Wingdings" panose="05000000000000000000" pitchFamily="2" charset="2"/>
              <a:buChar char="Ø"/>
            </a:pPr>
            <a:r>
              <a:rPr lang="en-US" sz="1800" dirty="0">
                <a:latin typeface="Tw Cen MT" panose="020B0602020104020603" pitchFamily="34" charset="0"/>
              </a:rPr>
              <a:t>Title deeds of the immovable property not held in the name of the company;</a:t>
            </a:r>
          </a:p>
          <a:p>
            <a:pPr lvl="0" algn="just">
              <a:buClrTx/>
              <a:buFont typeface="Wingdings" panose="05000000000000000000" pitchFamily="2" charset="2"/>
              <a:buChar char="Ø"/>
            </a:pPr>
            <a:r>
              <a:rPr lang="en-US" sz="1800" dirty="0">
                <a:latin typeface="Tw Cen MT" panose="020B0602020104020603" pitchFamily="34" charset="0"/>
              </a:rPr>
              <a:t>Revaluation of  Property, Plant and Equipment (PPE);</a:t>
            </a:r>
          </a:p>
          <a:p>
            <a:pPr lvl="0" algn="just">
              <a:buClrTx/>
              <a:buFont typeface="Wingdings" panose="05000000000000000000" pitchFamily="2" charset="2"/>
              <a:buChar char="Ø"/>
            </a:pPr>
            <a:r>
              <a:rPr lang="en-US" sz="1800" dirty="0">
                <a:latin typeface="Tw Cen MT" panose="020B0602020104020603" pitchFamily="34" charset="0"/>
              </a:rPr>
              <a:t>Loans and advances granted to promoters, directors, KMPs and the related parties;</a:t>
            </a:r>
          </a:p>
          <a:p>
            <a:pPr lvl="0" algn="just">
              <a:buClrTx/>
              <a:buFont typeface="Wingdings" panose="05000000000000000000" pitchFamily="2" charset="2"/>
              <a:buChar char="Ø"/>
            </a:pPr>
            <a:r>
              <a:rPr lang="en-US" sz="1800" dirty="0">
                <a:latin typeface="Tw Cen MT" panose="020B0602020104020603" pitchFamily="34" charset="0"/>
              </a:rPr>
              <a:t>Capital-Work-in Progress (CWIP);</a:t>
            </a:r>
          </a:p>
          <a:p>
            <a:pPr lvl="0" algn="just">
              <a:buClrTx/>
              <a:buFont typeface="Wingdings" panose="05000000000000000000" pitchFamily="2" charset="2"/>
              <a:buChar char="Ø"/>
            </a:pPr>
            <a:r>
              <a:rPr lang="en-US" sz="1800" dirty="0">
                <a:latin typeface="Tw Cen MT" panose="020B0602020104020603" pitchFamily="34" charset="0"/>
              </a:rPr>
              <a:t>Intangible assets under development;</a:t>
            </a:r>
          </a:p>
          <a:p>
            <a:pPr lvl="0" algn="just">
              <a:buClrTx/>
              <a:buFont typeface="Wingdings" panose="05000000000000000000" pitchFamily="2" charset="2"/>
              <a:buChar char="Ø"/>
            </a:pPr>
            <a:r>
              <a:rPr lang="en-US" sz="1800" dirty="0">
                <a:latin typeface="Tw Cen MT" panose="020B0602020104020603" pitchFamily="34" charset="0"/>
              </a:rPr>
              <a:t>Details of Benami Property Held;</a:t>
            </a:r>
          </a:p>
          <a:p>
            <a:pPr lvl="0" algn="just">
              <a:buClrTx/>
              <a:buFont typeface="Wingdings" panose="05000000000000000000" pitchFamily="2" charset="2"/>
              <a:buChar char="Ø"/>
            </a:pPr>
            <a:r>
              <a:rPr lang="en-US" sz="1800" dirty="0">
                <a:latin typeface="Tw Cen MT" panose="020B0602020104020603" pitchFamily="34" charset="0"/>
              </a:rPr>
              <a:t>Where the company has borrowed funds on the basis of security of current assets: the statements filed with the banks are in agreement with books. If not reasons thereof;</a:t>
            </a:r>
          </a:p>
          <a:p>
            <a:pPr lvl="0" algn="just">
              <a:buClrTx/>
              <a:buFont typeface="Wingdings" panose="05000000000000000000" pitchFamily="2" charset="2"/>
              <a:buChar char="Ø"/>
            </a:pPr>
            <a:r>
              <a:rPr lang="en-US" sz="1800" dirty="0">
                <a:latin typeface="Tw Cen MT" panose="020B0602020104020603" pitchFamily="34" charset="0"/>
              </a:rPr>
              <a:t>Willful Defaulter;</a:t>
            </a:r>
          </a:p>
          <a:p>
            <a:pPr lvl="0" algn="just">
              <a:buClrTx/>
              <a:buFont typeface="Wingdings" panose="05000000000000000000" pitchFamily="2" charset="2"/>
              <a:buChar char="Ø"/>
            </a:pPr>
            <a:r>
              <a:rPr lang="en-US" sz="1800" dirty="0">
                <a:latin typeface="Tw Cen MT" panose="020B0602020104020603" pitchFamily="34" charset="0"/>
              </a:rPr>
              <a:t>Relationship with Struck off Companies;</a:t>
            </a:r>
          </a:p>
          <a:p>
            <a:pPr lvl="0" algn="just">
              <a:buClrTx/>
              <a:buFont typeface="Wingdings" panose="05000000000000000000" pitchFamily="2" charset="2"/>
              <a:buChar char="Ø"/>
            </a:pPr>
            <a:r>
              <a:rPr lang="en-US" sz="1800" dirty="0">
                <a:latin typeface="Tw Cen MT" panose="020B0602020104020603" pitchFamily="34" charset="0"/>
              </a:rPr>
              <a:t>Registration of Charges or Satisfaction with ROC;</a:t>
            </a:r>
          </a:p>
          <a:p>
            <a:pPr lvl="0" algn="just">
              <a:buClrTx/>
              <a:buFont typeface="Wingdings" panose="05000000000000000000" pitchFamily="2" charset="2"/>
              <a:buChar char="Ø"/>
            </a:pPr>
            <a:r>
              <a:rPr lang="en-US" sz="1800" dirty="0">
                <a:latin typeface="Tw Cen MT" panose="020B0602020104020603" pitchFamily="34" charset="0"/>
              </a:rPr>
              <a:t>Compliance with Number of Layers of Companies;</a:t>
            </a:r>
          </a:p>
          <a:p>
            <a:pPr lvl="0" algn="just">
              <a:buClrTx/>
              <a:buFont typeface="Wingdings" panose="05000000000000000000" pitchFamily="2" charset="2"/>
              <a:buChar char="Ø"/>
            </a:pPr>
            <a:r>
              <a:rPr lang="en-US" sz="1800" dirty="0">
                <a:latin typeface="Tw Cen MT" panose="020B0602020104020603" pitchFamily="34" charset="0"/>
              </a:rPr>
              <a:t>Compliance with approved Scheme(s) of Arrangements;</a:t>
            </a:r>
          </a:p>
          <a:p>
            <a:pPr lvl="0" algn="just">
              <a:buClrTx/>
              <a:buFont typeface="Wingdings" panose="05000000000000000000" pitchFamily="2" charset="2"/>
              <a:buChar char="Ø"/>
            </a:pPr>
            <a:r>
              <a:rPr lang="en-US" sz="1800" dirty="0">
                <a:latin typeface="Tw Cen MT" panose="020B0602020104020603" pitchFamily="34" charset="0"/>
              </a:rPr>
              <a:t>Utilization of Borrowed Funds and Share Premium;</a:t>
            </a:r>
          </a:p>
        </p:txBody>
      </p:sp>
      <p:sp>
        <p:nvSpPr>
          <p:cNvPr id="7" name="Footer Placeholder 22"/>
          <p:cNvSpPr txBox="1">
            <a:spLocks/>
          </p:cNvSpPr>
          <p:nvPr/>
        </p:nvSpPr>
        <p:spPr>
          <a:xfrm>
            <a:off x="0" y="6572272"/>
            <a:ext cx="3995936" cy="285728"/>
          </a:xfrm>
          <a:prstGeom prst="rect">
            <a:avLst/>
          </a:prstGeom>
        </p:spPr>
        <p:txBody>
          <a:bodyPr vert="horz" lIns="91440" tIns="45720" rIns="91440" bIns="45720" rtlCol="0" anchor="ctr"/>
          <a:lstStyle/>
          <a:p>
            <a:r>
              <a:rPr lang="en-US" sz="1000" b="1" dirty="0">
                <a:solidFill>
                  <a:srgbClr val="002060"/>
                </a:solidFill>
                <a:latin typeface="Tw Cen MT" pitchFamily="34" charset="0"/>
              </a:rPr>
              <a:t>Prepared and presented by - Vikram Saraf,  FCA, FCS, LLB</a:t>
            </a:r>
          </a:p>
        </p:txBody>
      </p:sp>
    </p:spTree>
    <p:extLst>
      <p:ext uri="{BB962C8B-B14F-4D97-AF65-F5344CB8AC3E}">
        <p14:creationId xmlns:p14="http://schemas.microsoft.com/office/powerpoint/2010/main" val="14436255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3"/>
          <p:cNvSpPr/>
          <p:nvPr/>
        </p:nvSpPr>
        <p:spPr>
          <a:xfrm>
            <a:off x="0" y="6572272"/>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blipFill dpi="0" rotWithShape="1">
            <a:blip r:embed="rId3">
              <a:alphaModFix amt="92000"/>
            </a:blip>
            <a:srcRect/>
            <a:tile tx="0" ty="0" sx="100000" sy="100000" flip="none" algn="tl"/>
          </a:blipFill>
        </p:spPr>
        <p:txBody>
          <a:bodyPr wrap="square" lIns="0" tIns="0" rIns="0" bIns="0" rtlCol="0"/>
          <a:lstStyle/>
          <a:p>
            <a:endParaRPr dirty="0"/>
          </a:p>
        </p:txBody>
      </p:sp>
      <p:sp>
        <p:nvSpPr>
          <p:cNvPr id="5" name="Title 1"/>
          <p:cNvSpPr>
            <a:spLocks noGrp="1"/>
          </p:cNvSpPr>
          <p:nvPr>
            <p:ph type="title"/>
          </p:nvPr>
        </p:nvSpPr>
        <p:spPr>
          <a:xfrm>
            <a:off x="152400" y="228600"/>
            <a:ext cx="3627512" cy="320080"/>
          </a:xfrm>
        </p:spPr>
        <p:txBody>
          <a:bodyPr>
            <a:normAutofit/>
          </a:bodyPr>
          <a:lstStyle/>
          <a:p>
            <a:pPr algn="l"/>
            <a:r>
              <a:rPr lang="en-US" sz="1500" b="1" dirty="0">
                <a:solidFill>
                  <a:srgbClr val="002060"/>
                </a:solidFill>
                <a:latin typeface="Tw Cen MT" pitchFamily="34" charset="0"/>
              </a:rPr>
              <a:t>Notes points to be considered..</a:t>
            </a:r>
          </a:p>
        </p:txBody>
      </p:sp>
      <p:sp>
        <p:nvSpPr>
          <p:cNvPr id="3" name="Content Placeholder 2"/>
          <p:cNvSpPr>
            <a:spLocks noGrp="1"/>
          </p:cNvSpPr>
          <p:nvPr>
            <p:ph idx="1"/>
          </p:nvPr>
        </p:nvSpPr>
        <p:spPr>
          <a:xfrm>
            <a:off x="539552" y="692696"/>
            <a:ext cx="7632848" cy="5400600"/>
          </a:xfrm>
        </p:spPr>
        <p:txBody>
          <a:bodyPr>
            <a:noAutofit/>
          </a:bodyPr>
          <a:lstStyle/>
          <a:p>
            <a:pPr marL="0" lvl="0" indent="0" algn="just">
              <a:buClrTx/>
              <a:buNone/>
            </a:pPr>
            <a:r>
              <a:rPr lang="en-US" sz="1600" b="1" dirty="0">
                <a:latin typeface="Tw Cen MT" panose="020B0602020104020603" pitchFamily="34" charset="0"/>
              </a:rPr>
              <a:t>Analytical Ratios:</a:t>
            </a:r>
          </a:p>
          <a:p>
            <a:pPr marL="0" lvl="0" indent="0" algn="just">
              <a:buClrTx/>
              <a:buNone/>
            </a:pPr>
            <a:endParaRPr lang="en-US" sz="1600" b="1" dirty="0">
              <a:latin typeface="Tw Cen MT" panose="020B0602020104020603" pitchFamily="34" charset="0"/>
            </a:endParaRPr>
          </a:p>
          <a:p>
            <a:pPr marL="0" lvl="0" indent="0" algn="just">
              <a:buClrTx/>
              <a:buNone/>
            </a:pPr>
            <a:endParaRPr lang="en-US" sz="1600" b="1" dirty="0">
              <a:latin typeface="Tw Cen MT" panose="020B0602020104020603" pitchFamily="34" charset="0"/>
            </a:endParaRPr>
          </a:p>
          <a:p>
            <a:pPr marL="0" lvl="0" indent="0" algn="just">
              <a:buClrTx/>
              <a:buNone/>
            </a:pPr>
            <a:endParaRPr lang="en-US" sz="1600" b="1" dirty="0">
              <a:latin typeface="Tw Cen MT" panose="020B0602020104020603" pitchFamily="34" charset="0"/>
            </a:endParaRPr>
          </a:p>
          <a:p>
            <a:pPr marL="0" lvl="0" indent="0" algn="just">
              <a:buClrTx/>
              <a:buNone/>
            </a:pPr>
            <a:endParaRPr lang="en-US" sz="1600" b="1" dirty="0">
              <a:latin typeface="Tw Cen MT" panose="020B0602020104020603" pitchFamily="34" charset="0"/>
            </a:endParaRPr>
          </a:p>
          <a:p>
            <a:pPr marL="0" lvl="0" indent="0" algn="just">
              <a:buClrTx/>
              <a:buNone/>
            </a:pPr>
            <a:endParaRPr lang="en-US" sz="1600" b="1" dirty="0">
              <a:latin typeface="Tw Cen MT" panose="020B0602020104020603" pitchFamily="34" charset="0"/>
            </a:endParaRPr>
          </a:p>
          <a:p>
            <a:pPr marL="0" lvl="0" indent="0" algn="just">
              <a:buClrTx/>
              <a:buNone/>
            </a:pPr>
            <a:endParaRPr lang="en-US" sz="1600" b="1" dirty="0">
              <a:latin typeface="Tw Cen MT" panose="020B0602020104020603" pitchFamily="34" charset="0"/>
            </a:endParaRPr>
          </a:p>
          <a:p>
            <a:pPr marL="0" lvl="0" indent="0" algn="just">
              <a:buClrTx/>
              <a:buNone/>
            </a:pPr>
            <a:endParaRPr lang="en-US" sz="1600" b="1" dirty="0">
              <a:latin typeface="Tw Cen MT" panose="020B0602020104020603" pitchFamily="34" charset="0"/>
            </a:endParaRPr>
          </a:p>
          <a:p>
            <a:pPr marL="0" lvl="0" indent="0" algn="just">
              <a:buClrTx/>
              <a:buNone/>
            </a:pPr>
            <a:endParaRPr lang="en-US" sz="1600" b="1" dirty="0">
              <a:latin typeface="Tw Cen MT" panose="020B0602020104020603" pitchFamily="34" charset="0"/>
            </a:endParaRPr>
          </a:p>
          <a:p>
            <a:pPr marL="0" lvl="0" indent="0" algn="just">
              <a:buClrTx/>
              <a:buNone/>
            </a:pPr>
            <a:endParaRPr lang="en-US" sz="1600" b="1" dirty="0">
              <a:latin typeface="Tw Cen MT" panose="020B0602020104020603" pitchFamily="34" charset="0"/>
            </a:endParaRPr>
          </a:p>
          <a:p>
            <a:pPr marL="0" lvl="0" indent="0" algn="just">
              <a:buClrTx/>
              <a:buNone/>
            </a:pPr>
            <a:endParaRPr lang="en-US" sz="1600" b="1" dirty="0">
              <a:latin typeface="Tw Cen MT" panose="020B0602020104020603" pitchFamily="34" charset="0"/>
            </a:endParaRPr>
          </a:p>
          <a:p>
            <a:pPr marL="0" lvl="0" indent="0" algn="just">
              <a:buClrTx/>
              <a:buNone/>
            </a:pPr>
            <a:endParaRPr lang="en-US" sz="1600" b="1" dirty="0">
              <a:latin typeface="Tw Cen MT" panose="020B0602020104020603" pitchFamily="34" charset="0"/>
            </a:endParaRPr>
          </a:p>
          <a:p>
            <a:pPr marL="0" lvl="0" indent="0" algn="just">
              <a:buClrTx/>
              <a:buNone/>
            </a:pPr>
            <a:endParaRPr lang="en-US" sz="1600" b="1" dirty="0">
              <a:latin typeface="Tw Cen MT" panose="020B0602020104020603" pitchFamily="34" charset="0"/>
            </a:endParaRPr>
          </a:p>
          <a:p>
            <a:pPr marL="0" lvl="0" indent="0" algn="just">
              <a:buClrTx/>
              <a:buNone/>
            </a:pPr>
            <a:endParaRPr lang="en-US" sz="1600" b="1" dirty="0">
              <a:latin typeface="Tw Cen MT" panose="020B0602020104020603" pitchFamily="34" charset="0"/>
            </a:endParaRPr>
          </a:p>
          <a:p>
            <a:pPr marL="0" lvl="0" indent="0" algn="just">
              <a:buClrTx/>
              <a:buNone/>
            </a:pPr>
            <a:endParaRPr lang="en-US" sz="1600" b="1" dirty="0">
              <a:latin typeface="Tw Cen MT" panose="020B0602020104020603" pitchFamily="34" charset="0"/>
            </a:endParaRPr>
          </a:p>
          <a:p>
            <a:pPr marL="0" lvl="0" indent="0" algn="just">
              <a:buClrTx/>
              <a:buNone/>
            </a:pPr>
            <a:r>
              <a:rPr lang="en-US" sz="1600" b="1" dirty="0">
                <a:latin typeface="Tw Cen MT" panose="020B0602020104020603" pitchFamily="34" charset="0"/>
              </a:rPr>
              <a:t>Disclosure:</a:t>
            </a:r>
          </a:p>
          <a:p>
            <a:pPr lvl="0" algn="just">
              <a:buClrTx/>
              <a:buAutoNum type="alphaLcPeriod"/>
            </a:pPr>
            <a:r>
              <a:rPr lang="en-US" sz="1600" dirty="0">
                <a:latin typeface="Tw Cen MT" panose="020B0602020104020603" pitchFamily="34" charset="0"/>
              </a:rPr>
              <a:t>Items included in numerator and denominator for computing the above ratios.</a:t>
            </a:r>
          </a:p>
          <a:p>
            <a:pPr lvl="0" algn="just">
              <a:buClrTx/>
              <a:buAutoNum type="alphaLcPeriod"/>
            </a:pPr>
            <a:r>
              <a:rPr lang="en-US" sz="1600" dirty="0">
                <a:latin typeface="Tw Cen MT" panose="020B0602020104020603" pitchFamily="34" charset="0"/>
              </a:rPr>
              <a:t>In case of change in ratio is more than 25%, explanation thereof. </a:t>
            </a:r>
          </a:p>
          <a:p>
            <a:pPr marL="0" lvl="0" indent="0" algn="just">
              <a:buClrTx/>
              <a:buNone/>
            </a:pPr>
            <a:endParaRPr lang="en-US" sz="1600" b="1" dirty="0">
              <a:latin typeface="Tw Cen MT" panose="020B0602020104020603" pitchFamily="34" charset="0"/>
            </a:endParaRPr>
          </a:p>
          <a:p>
            <a:pPr marL="0" lvl="0" indent="0" algn="just">
              <a:buClrTx/>
              <a:buNone/>
            </a:pPr>
            <a:endParaRPr lang="en-US" sz="1600" b="1" dirty="0">
              <a:latin typeface="Tw Cen MT" panose="020B0602020104020603" pitchFamily="34" charset="0"/>
            </a:endParaRPr>
          </a:p>
          <a:p>
            <a:pPr marL="0" lvl="0" indent="0" algn="just">
              <a:buClrTx/>
              <a:buNone/>
            </a:pPr>
            <a:endParaRPr lang="en-US" sz="1600" b="1" dirty="0">
              <a:latin typeface="Tw Cen MT" panose="020B0602020104020603" pitchFamily="34" charset="0"/>
            </a:endParaRPr>
          </a:p>
          <a:p>
            <a:pPr marL="0" lvl="0" indent="0" algn="just">
              <a:buClrTx/>
              <a:buNone/>
            </a:pPr>
            <a:endParaRPr lang="en-US" sz="1600" b="1" dirty="0">
              <a:latin typeface="Tw Cen MT" panose="020B0602020104020603" pitchFamily="34" charset="0"/>
            </a:endParaRPr>
          </a:p>
          <a:p>
            <a:pPr marL="0" lvl="0" indent="0" algn="just">
              <a:buClrTx/>
              <a:buNone/>
            </a:pPr>
            <a:endParaRPr lang="en-US" sz="1600" b="1" dirty="0">
              <a:latin typeface="Tw Cen MT" panose="020B0602020104020603" pitchFamily="34" charset="0"/>
            </a:endParaRPr>
          </a:p>
          <a:p>
            <a:pPr marL="0" lvl="0" indent="0" algn="just">
              <a:buClrTx/>
              <a:buNone/>
            </a:pPr>
            <a:endParaRPr lang="en-US" sz="1600" b="1" dirty="0">
              <a:latin typeface="Tw Cen MT" panose="020B0602020104020603" pitchFamily="34" charset="0"/>
            </a:endParaRPr>
          </a:p>
          <a:p>
            <a:pPr marL="0" lvl="0" indent="0" algn="just">
              <a:buClrTx/>
              <a:buNone/>
            </a:pPr>
            <a:endParaRPr lang="en-US" sz="1600" b="1" dirty="0">
              <a:latin typeface="Tw Cen MT" panose="020B0602020104020603" pitchFamily="34" charset="0"/>
            </a:endParaRPr>
          </a:p>
          <a:p>
            <a:pPr marL="0" lvl="0" indent="0" algn="just">
              <a:buClrTx/>
              <a:buNone/>
            </a:pPr>
            <a:endParaRPr lang="en-US" sz="1600" b="1" dirty="0">
              <a:latin typeface="Tw Cen MT" panose="020B0602020104020603" pitchFamily="34" charset="0"/>
            </a:endParaRPr>
          </a:p>
          <a:p>
            <a:pPr marL="0" lvl="0" indent="0" algn="just">
              <a:buClrTx/>
              <a:buNone/>
            </a:pPr>
            <a:endParaRPr lang="en-US" sz="1600" b="1" dirty="0">
              <a:latin typeface="Tw Cen MT" panose="020B0602020104020603" pitchFamily="34" charset="0"/>
            </a:endParaRPr>
          </a:p>
          <a:p>
            <a:pPr marL="0" lvl="0" indent="0" algn="just">
              <a:buClrTx/>
              <a:buNone/>
            </a:pPr>
            <a:endParaRPr lang="en-US" sz="1600" b="1" dirty="0">
              <a:latin typeface="Tw Cen MT" panose="020B0602020104020603" pitchFamily="34" charset="0"/>
            </a:endParaRPr>
          </a:p>
          <a:p>
            <a:pPr marL="0" lvl="0" indent="0" algn="just">
              <a:buClrTx/>
              <a:buNone/>
            </a:pPr>
            <a:endParaRPr lang="en-US" sz="1600" b="1" dirty="0">
              <a:latin typeface="Tw Cen MT" panose="020B0602020104020603" pitchFamily="34" charset="0"/>
            </a:endParaRPr>
          </a:p>
          <a:p>
            <a:pPr marL="0" lvl="0" indent="0" algn="just">
              <a:buClrTx/>
              <a:buNone/>
            </a:pPr>
            <a:endParaRPr lang="en-US" sz="1600" b="1" dirty="0">
              <a:latin typeface="Tw Cen MT" panose="020B0602020104020603" pitchFamily="34" charset="0"/>
            </a:endParaRPr>
          </a:p>
          <a:p>
            <a:pPr marL="0" lvl="0" indent="0" algn="just">
              <a:buClrTx/>
              <a:buNone/>
            </a:pPr>
            <a:endParaRPr lang="en-US" sz="1600" b="1" dirty="0">
              <a:latin typeface="Tw Cen MT" panose="020B0602020104020603" pitchFamily="34" charset="0"/>
            </a:endParaRPr>
          </a:p>
        </p:txBody>
      </p:sp>
      <p:sp>
        <p:nvSpPr>
          <p:cNvPr id="7" name="Footer Placeholder 22"/>
          <p:cNvSpPr txBox="1">
            <a:spLocks/>
          </p:cNvSpPr>
          <p:nvPr/>
        </p:nvSpPr>
        <p:spPr>
          <a:xfrm>
            <a:off x="0" y="6572272"/>
            <a:ext cx="4139952" cy="285728"/>
          </a:xfrm>
          <a:prstGeom prst="rect">
            <a:avLst/>
          </a:prstGeom>
        </p:spPr>
        <p:txBody>
          <a:bodyPr vert="horz" lIns="91440" tIns="45720" rIns="91440" bIns="45720" rtlCol="0" anchor="ctr"/>
          <a:lstStyle/>
          <a:p>
            <a:r>
              <a:rPr lang="en-US" sz="1000" b="1" dirty="0">
                <a:solidFill>
                  <a:srgbClr val="002060"/>
                </a:solidFill>
                <a:latin typeface="Tw Cen MT" pitchFamily="34" charset="0"/>
              </a:rPr>
              <a:t>Prepared and presented by - Vikram Saraf,  FCA, FCS, LLB</a:t>
            </a:r>
          </a:p>
        </p:txBody>
      </p:sp>
      <p:graphicFrame>
        <p:nvGraphicFramePr>
          <p:cNvPr id="2" name="Table 1"/>
          <p:cNvGraphicFramePr>
            <a:graphicFrameLocks noGrp="1"/>
          </p:cNvGraphicFramePr>
          <p:nvPr>
            <p:extLst>
              <p:ext uri="{D42A27DB-BD31-4B8C-83A1-F6EECF244321}">
                <p14:modId xmlns:p14="http://schemas.microsoft.com/office/powerpoint/2010/main" val="4201686977"/>
              </p:ext>
            </p:extLst>
          </p:nvPr>
        </p:nvGraphicFramePr>
        <p:xfrm>
          <a:off x="650765" y="1052736"/>
          <a:ext cx="7488832" cy="3993946"/>
        </p:xfrm>
        <a:graphic>
          <a:graphicData uri="http://schemas.openxmlformats.org/drawingml/2006/table">
            <a:tbl>
              <a:tblPr firstRow="1" bandRow="1">
                <a:tableStyleId>{5C22544A-7EE6-4342-B048-85BDC9FD1C3A}</a:tableStyleId>
              </a:tblPr>
              <a:tblGrid>
                <a:gridCol w="1069832">
                  <a:extLst>
                    <a:ext uri="{9D8B030D-6E8A-4147-A177-3AD203B41FA5}">
                      <a16:colId xmlns:a16="http://schemas.microsoft.com/office/drawing/2014/main" xmlns="" val="20000"/>
                    </a:ext>
                  </a:extLst>
                </a:gridCol>
                <a:gridCol w="6419000">
                  <a:extLst>
                    <a:ext uri="{9D8B030D-6E8A-4147-A177-3AD203B41FA5}">
                      <a16:colId xmlns:a16="http://schemas.microsoft.com/office/drawing/2014/main" xmlns="" val="20001"/>
                    </a:ext>
                  </a:extLst>
                </a:gridCol>
              </a:tblGrid>
              <a:tr h="305866">
                <a:tc>
                  <a:txBody>
                    <a:bodyPr/>
                    <a:lstStyle/>
                    <a:p>
                      <a:pPr algn="ctr"/>
                      <a:r>
                        <a:rPr lang="en-US" sz="1400" dirty="0">
                          <a:latin typeface="Tw Cen MT" panose="020B0602020104020603" pitchFamily="34" charset="0"/>
                        </a:rPr>
                        <a:t>S.No.</a:t>
                      </a:r>
                    </a:p>
                  </a:txBody>
                  <a:tcPr/>
                </a:tc>
                <a:tc>
                  <a:txBody>
                    <a:bodyPr/>
                    <a:lstStyle/>
                    <a:p>
                      <a:r>
                        <a:rPr lang="en-US" sz="1400" dirty="0">
                          <a:latin typeface="Tw Cen MT" panose="020B0602020104020603" pitchFamily="34" charset="0"/>
                        </a:rPr>
                        <a:t>Name of the Ratio</a:t>
                      </a:r>
                    </a:p>
                  </a:txBody>
                  <a:tcPr/>
                </a:tc>
                <a:extLst>
                  <a:ext uri="{0D108BD9-81ED-4DB2-BD59-A6C34878D82A}">
                    <a16:rowId xmlns:a16="http://schemas.microsoft.com/office/drawing/2014/main" xmlns="" val="10000"/>
                  </a:ext>
                </a:extLst>
              </a:tr>
              <a:tr h="319142">
                <a:tc>
                  <a:txBody>
                    <a:bodyPr/>
                    <a:lstStyle/>
                    <a:p>
                      <a:pPr algn="ctr"/>
                      <a:r>
                        <a:rPr lang="en-US" sz="1400" dirty="0">
                          <a:latin typeface="Tw Cen MT" panose="020B0602020104020603" pitchFamily="34" charset="0"/>
                        </a:rPr>
                        <a:t>1</a:t>
                      </a:r>
                    </a:p>
                  </a:txBody>
                  <a:tcPr/>
                </a:tc>
                <a:tc>
                  <a:txBody>
                    <a:bodyPr/>
                    <a:lstStyle/>
                    <a:p>
                      <a:r>
                        <a:rPr lang="en-US" sz="1600" b="0" dirty="0">
                          <a:latin typeface="Tw Cen MT" panose="020B0602020104020603" pitchFamily="34" charset="0"/>
                        </a:rPr>
                        <a:t>Current ratio</a:t>
                      </a:r>
                    </a:p>
                  </a:txBody>
                  <a:tcPr/>
                </a:tc>
                <a:extLst>
                  <a:ext uri="{0D108BD9-81ED-4DB2-BD59-A6C34878D82A}">
                    <a16:rowId xmlns:a16="http://schemas.microsoft.com/office/drawing/2014/main" xmlns="" val="10001"/>
                  </a:ext>
                </a:extLst>
              </a:tr>
              <a:tr h="319142">
                <a:tc>
                  <a:txBody>
                    <a:bodyPr/>
                    <a:lstStyle/>
                    <a:p>
                      <a:pPr algn="ctr"/>
                      <a:r>
                        <a:rPr lang="en-US" sz="1400" dirty="0">
                          <a:latin typeface="Tw Cen MT" panose="020B0602020104020603" pitchFamily="34" charset="0"/>
                        </a:rPr>
                        <a:t>2</a:t>
                      </a:r>
                    </a:p>
                  </a:txBody>
                  <a:tcPr/>
                </a:tc>
                <a:tc>
                  <a:txBody>
                    <a:bodyPr/>
                    <a:lstStyle/>
                    <a:p>
                      <a:r>
                        <a:rPr lang="en-US" sz="1600" b="0" dirty="0">
                          <a:latin typeface="Tw Cen MT" panose="020B0602020104020603" pitchFamily="34" charset="0"/>
                        </a:rPr>
                        <a:t>Debt- equity ratio</a:t>
                      </a:r>
                    </a:p>
                  </a:txBody>
                  <a:tcPr/>
                </a:tc>
                <a:extLst>
                  <a:ext uri="{0D108BD9-81ED-4DB2-BD59-A6C34878D82A}">
                    <a16:rowId xmlns:a16="http://schemas.microsoft.com/office/drawing/2014/main" xmlns="" val="10002"/>
                  </a:ext>
                </a:extLst>
              </a:tr>
              <a:tr h="319142">
                <a:tc>
                  <a:txBody>
                    <a:bodyPr/>
                    <a:lstStyle/>
                    <a:p>
                      <a:pPr algn="ctr"/>
                      <a:r>
                        <a:rPr lang="en-US" sz="1400" dirty="0">
                          <a:latin typeface="Tw Cen MT" panose="020B0602020104020603" pitchFamily="34" charset="0"/>
                        </a:rPr>
                        <a:t>3</a:t>
                      </a:r>
                    </a:p>
                  </a:txBody>
                  <a:tcPr/>
                </a:tc>
                <a:tc>
                  <a:txBody>
                    <a:bodyPr/>
                    <a:lstStyle/>
                    <a:p>
                      <a:r>
                        <a:rPr lang="en-US" sz="1600" b="0" dirty="0">
                          <a:latin typeface="Tw Cen MT" panose="020B0602020104020603" pitchFamily="34" charset="0"/>
                        </a:rPr>
                        <a:t>Debt service coverage ratio</a:t>
                      </a:r>
                    </a:p>
                  </a:txBody>
                  <a:tcPr/>
                </a:tc>
                <a:extLst>
                  <a:ext uri="{0D108BD9-81ED-4DB2-BD59-A6C34878D82A}">
                    <a16:rowId xmlns:a16="http://schemas.microsoft.com/office/drawing/2014/main" xmlns="" val="10003"/>
                  </a:ext>
                </a:extLst>
              </a:tr>
              <a:tr h="319142">
                <a:tc>
                  <a:txBody>
                    <a:bodyPr/>
                    <a:lstStyle/>
                    <a:p>
                      <a:pPr algn="ctr"/>
                      <a:r>
                        <a:rPr lang="en-US" sz="1400" dirty="0">
                          <a:latin typeface="Tw Cen MT" panose="020B0602020104020603" pitchFamily="34" charset="0"/>
                        </a:rPr>
                        <a:t>4</a:t>
                      </a:r>
                    </a:p>
                  </a:txBody>
                  <a:tcPr/>
                </a:tc>
                <a:tc>
                  <a:txBody>
                    <a:bodyPr/>
                    <a:lstStyle/>
                    <a:p>
                      <a:r>
                        <a:rPr lang="en-US" sz="1600" b="0" dirty="0">
                          <a:latin typeface="Tw Cen MT" panose="020B0602020104020603" pitchFamily="34" charset="0"/>
                        </a:rPr>
                        <a:t>Return on equity ratio</a:t>
                      </a:r>
                    </a:p>
                  </a:txBody>
                  <a:tcPr/>
                </a:tc>
                <a:extLst>
                  <a:ext uri="{0D108BD9-81ED-4DB2-BD59-A6C34878D82A}">
                    <a16:rowId xmlns:a16="http://schemas.microsoft.com/office/drawing/2014/main" xmlns="" val="10004"/>
                  </a:ext>
                </a:extLst>
              </a:tr>
              <a:tr h="319142">
                <a:tc>
                  <a:txBody>
                    <a:bodyPr/>
                    <a:lstStyle/>
                    <a:p>
                      <a:pPr algn="ctr"/>
                      <a:r>
                        <a:rPr lang="en-US" sz="1400" dirty="0">
                          <a:latin typeface="Tw Cen MT" panose="020B0602020104020603" pitchFamily="34" charset="0"/>
                        </a:rPr>
                        <a:t>5</a:t>
                      </a:r>
                    </a:p>
                  </a:txBody>
                  <a:tcPr/>
                </a:tc>
                <a:tc>
                  <a:txBody>
                    <a:bodyPr/>
                    <a:lstStyle/>
                    <a:p>
                      <a:r>
                        <a:rPr lang="en-US" sz="1600" b="0" dirty="0">
                          <a:latin typeface="Tw Cen MT" panose="020B0602020104020603" pitchFamily="34" charset="0"/>
                        </a:rPr>
                        <a:t>Inventory turnover ratio</a:t>
                      </a:r>
                    </a:p>
                  </a:txBody>
                  <a:tcPr/>
                </a:tc>
                <a:extLst>
                  <a:ext uri="{0D108BD9-81ED-4DB2-BD59-A6C34878D82A}">
                    <a16:rowId xmlns:a16="http://schemas.microsoft.com/office/drawing/2014/main" xmlns="" val="10005"/>
                  </a:ext>
                </a:extLst>
              </a:tr>
              <a:tr h="319142">
                <a:tc>
                  <a:txBody>
                    <a:bodyPr/>
                    <a:lstStyle/>
                    <a:p>
                      <a:pPr algn="ctr"/>
                      <a:r>
                        <a:rPr lang="en-US" sz="1400" dirty="0">
                          <a:latin typeface="Tw Cen MT" panose="020B0602020104020603" pitchFamily="34" charset="0"/>
                        </a:rPr>
                        <a:t>6</a:t>
                      </a:r>
                    </a:p>
                  </a:txBody>
                  <a:tcPr/>
                </a:tc>
                <a:tc>
                  <a:txBody>
                    <a:bodyPr/>
                    <a:lstStyle/>
                    <a:p>
                      <a:r>
                        <a:rPr lang="en-US" sz="1600" b="0" dirty="0">
                          <a:latin typeface="Tw Cen MT" panose="020B0602020104020603" pitchFamily="34" charset="0"/>
                        </a:rPr>
                        <a:t>Trade receivables turnover ratio</a:t>
                      </a:r>
                    </a:p>
                  </a:txBody>
                  <a:tcPr/>
                </a:tc>
                <a:extLst>
                  <a:ext uri="{0D108BD9-81ED-4DB2-BD59-A6C34878D82A}">
                    <a16:rowId xmlns:a16="http://schemas.microsoft.com/office/drawing/2014/main" xmlns="" val="10006"/>
                  </a:ext>
                </a:extLst>
              </a:tr>
              <a:tr h="319142">
                <a:tc>
                  <a:txBody>
                    <a:bodyPr/>
                    <a:lstStyle/>
                    <a:p>
                      <a:pPr algn="ctr"/>
                      <a:r>
                        <a:rPr lang="en-US" sz="1400" dirty="0">
                          <a:latin typeface="Tw Cen MT" panose="020B0602020104020603" pitchFamily="34" charset="0"/>
                        </a:rPr>
                        <a:t>7</a:t>
                      </a:r>
                    </a:p>
                  </a:txBody>
                  <a:tcPr/>
                </a:tc>
                <a:tc>
                  <a:txBody>
                    <a:bodyPr/>
                    <a:lstStyle/>
                    <a:p>
                      <a:r>
                        <a:rPr lang="en-US" sz="1600" b="0" dirty="0">
                          <a:latin typeface="Tw Cen MT" panose="020B0602020104020603" pitchFamily="34" charset="0"/>
                        </a:rPr>
                        <a:t>Trade payables turnover ratio</a:t>
                      </a:r>
                    </a:p>
                  </a:txBody>
                  <a:tcPr/>
                </a:tc>
                <a:extLst>
                  <a:ext uri="{0D108BD9-81ED-4DB2-BD59-A6C34878D82A}">
                    <a16:rowId xmlns:a16="http://schemas.microsoft.com/office/drawing/2014/main" xmlns="" val="10007"/>
                  </a:ext>
                </a:extLst>
              </a:tr>
              <a:tr h="319142">
                <a:tc>
                  <a:txBody>
                    <a:bodyPr/>
                    <a:lstStyle/>
                    <a:p>
                      <a:pPr algn="ctr"/>
                      <a:r>
                        <a:rPr lang="en-US" sz="1400" dirty="0">
                          <a:latin typeface="Tw Cen MT" panose="020B0602020104020603" pitchFamily="34" charset="0"/>
                        </a:rPr>
                        <a:t>8</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dirty="0">
                          <a:latin typeface="Tw Cen MT" panose="020B0602020104020603" pitchFamily="34" charset="0"/>
                        </a:rPr>
                        <a:t>Net capital turnover ratio</a:t>
                      </a:r>
                    </a:p>
                  </a:txBody>
                  <a:tcPr/>
                </a:tc>
                <a:extLst>
                  <a:ext uri="{0D108BD9-81ED-4DB2-BD59-A6C34878D82A}">
                    <a16:rowId xmlns:a16="http://schemas.microsoft.com/office/drawing/2014/main" xmlns="" val="10008"/>
                  </a:ext>
                </a:extLst>
              </a:tr>
              <a:tr h="319142">
                <a:tc>
                  <a:txBody>
                    <a:bodyPr/>
                    <a:lstStyle/>
                    <a:p>
                      <a:pPr algn="ctr"/>
                      <a:r>
                        <a:rPr lang="en-US" sz="1400" dirty="0">
                          <a:latin typeface="Tw Cen MT" panose="020B0602020104020603" pitchFamily="34" charset="0"/>
                        </a:rPr>
                        <a:t>9</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dirty="0">
                          <a:latin typeface="Tw Cen MT" panose="020B0602020104020603" pitchFamily="34" charset="0"/>
                        </a:rPr>
                        <a:t>Net profit ratio</a:t>
                      </a:r>
                    </a:p>
                  </a:txBody>
                  <a:tcPr/>
                </a:tc>
                <a:extLst>
                  <a:ext uri="{0D108BD9-81ED-4DB2-BD59-A6C34878D82A}">
                    <a16:rowId xmlns:a16="http://schemas.microsoft.com/office/drawing/2014/main" xmlns="" val="10009"/>
                  </a:ext>
                </a:extLst>
              </a:tr>
              <a:tr h="319142">
                <a:tc>
                  <a:txBody>
                    <a:bodyPr/>
                    <a:lstStyle/>
                    <a:p>
                      <a:pPr algn="ctr"/>
                      <a:r>
                        <a:rPr lang="en-US" sz="1400" dirty="0">
                          <a:latin typeface="Tw Cen MT" panose="020B0602020104020603" pitchFamily="34" charset="0"/>
                        </a:rPr>
                        <a:t>10</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dirty="0">
                          <a:latin typeface="Tw Cen MT" panose="020B0602020104020603" pitchFamily="34" charset="0"/>
                        </a:rPr>
                        <a:t>Return on capital employed</a:t>
                      </a:r>
                    </a:p>
                  </a:txBody>
                  <a:tcPr/>
                </a:tc>
                <a:extLst>
                  <a:ext uri="{0D108BD9-81ED-4DB2-BD59-A6C34878D82A}">
                    <a16:rowId xmlns:a16="http://schemas.microsoft.com/office/drawing/2014/main" xmlns="" val="10010"/>
                  </a:ext>
                </a:extLst>
              </a:tr>
              <a:tr h="319142">
                <a:tc>
                  <a:txBody>
                    <a:bodyPr/>
                    <a:lstStyle/>
                    <a:p>
                      <a:pPr algn="ctr"/>
                      <a:r>
                        <a:rPr lang="en-US" sz="1400" dirty="0">
                          <a:latin typeface="Tw Cen MT" panose="020B0602020104020603" pitchFamily="34" charset="0"/>
                        </a:rPr>
                        <a:t>11</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dirty="0">
                          <a:latin typeface="Tw Cen MT" panose="020B0602020104020603" pitchFamily="34" charset="0"/>
                        </a:rPr>
                        <a:t>Return on investment</a:t>
                      </a:r>
                    </a:p>
                  </a:txBody>
                  <a:tcPr/>
                </a:tc>
                <a:extLst>
                  <a:ext uri="{0D108BD9-81ED-4DB2-BD59-A6C34878D82A}">
                    <a16:rowId xmlns:a16="http://schemas.microsoft.com/office/drawing/2014/main" xmlns="" val="10011"/>
                  </a:ext>
                </a:extLst>
              </a:tr>
            </a:tbl>
          </a:graphicData>
        </a:graphic>
      </p:graphicFrame>
    </p:spTree>
    <p:extLst>
      <p:ext uri="{BB962C8B-B14F-4D97-AF65-F5344CB8AC3E}">
        <p14:creationId xmlns:p14="http://schemas.microsoft.com/office/powerpoint/2010/main" val="20661833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4572001"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572000" y="2362200"/>
            <a:ext cx="4572000" cy="1938992"/>
          </a:xfrm>
          <a:prstGeom prst="rect">
            <a:avLst/>
          </a:prstGeom>
          <a:noFill/>
        </p:spPr>
        <p:txBody>
          <a:bodyPr wrap="square" rtlCol="0">
            <a:spAutoFit/>
          </a:bodyPr>
          <a:lstStyle/>
          <a:p>
            <a:pPr algn="ctr"/>
            <a:r>
              <a:rPr lang="en-US" sz="4000" b="1" dirty="0">
                <a:solidFill>
                  <a:srgbClr val="002060"/>
                </a:solidFill>
                <a:latin typeface="Tw Cen MT" pitchFamily="34" charset="0"/>
              </a:rPr>
              <a:t>CASH</a:t>
            </a:r>
          </a:p>
          <a:p>
            <a:pPr algn="ctr"/>
            <a:r>
              <a:rPr lang="en-US" sz="4000" b="1" dirty="0">
                <a:solidFill>
                  <a:srgbClr val="002060"/>
                </a:solidFill>
                <a:latin typeface="Tw Cen MT" pitchFamily="34" charset="0"/>
              </a:rPr>
              <a:t>FLOW</a:t>
            </a:r>
          </a:p>
          <a:p>
            <a:pPr algn="ctr"/>
            <a:r>
              <a:rPr lang="en-US" sz="4000" b="1" dirty="0">
                <a:solidFill>
                  <a:srgbClr val="002060"/>
                </a:solidFill>
                <a:latin typeface="Tw Cen MT" pitchFamily="34" charset="0"/>
              </a:rPr>
              <a:t>STATEMENT</a:t>
            </a:r>
            <a:endParaRPr lang="en-US" sz="40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3"/>
          <p:cNvSpPr/>
          <p:nvPr/>
        </p:nvSpPr>
        <p:spPr>
          <a:xfrm>
            <a:off x="0" y="6572272"/>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blipFill dpi="0" rotWithShape="1">
            <a:blip r:embed="rId2">
              <a:alphaModFix amt="92000"/>
            </a:blip>
            <a:srcRect/>
            <a:tile tx="0" ty="0" sx="100000" sy="100000" flip="none" algn="tl"/>
          </a:blipFill>
        </p:spPr>
        <p:txBody>
          <a:bodyPr wrap="square" lIns="0" tIns="0" rIns="0" bIns="0" rtlCol="0"/>
          <a:lstStyle/>
          <a:p>
            <a:endParaRPr dirty="0"/>
          </a:p>
        </p:txBody>
      </p:sp>
      <p:sp>
        <p:nvSpPr>
          <p:cNvPr id="2" name="Title 1"/>
          <p:cNvSpPr>
            <a:spLocks noGrp="1"/>
          </p:cNvSpPr>
          <p:nvPr>
            <p:ph type="title"/>
          </p:nvPr>
        </p:nvSpPr>
        <p:spPr>
          <a:xfrm>
            <a:off x="0" y="381000"/>
            <a:ext cx="9144000" cy="838200"/>
          </a:xfrm>
        </p:spPr>
        <p:txBody>
          <a:bodyPr>
            <a:noAutofit/>
          </a:bodyPr>
          <a:lstStyle/>
          <a:p>
            <a:pPr algn="ctr"/>
            <a:r>
              <a:rPr lang="en-US" sz="3200" b="1" dirty="0">
                <a:solidFill>
                  <a:srgbClr val="002060"/>
                </a:solidFill>
                <a:latin typeface="Tw Cen MT" pitchFamily="34" charset="0"/>
              </a:rPr>
              <a:t>Cash Flow Statement </a:t>
            </a:r>
            <a:br>
              <a:rPr lang="en-US" sz="3200" b="1" dirty="0">
                <a:solidFill>
                  <a:srgbClr val="002060"/>
                </a:solidFill>
                <a:latin typeface="Tw Cen MT" pitchFamily="34" charset="0"/>
              </a:rPr>
            </a:br>
            <a:r>
              <a:rPr lang="en-US" sz="2400" b="1" dirty="0">
                <a:solidFill>
                  <a:srgbClr val="002060"/>
                </a:solidFill>
                <a:latin typeface="Tw Cen MT" pitchFamily="34" charset="0"/>
              </a:rPr>
              <a:t>Points to be considered</a:t>
            </a:r>
            <a:endParaRPr lang="en-US" sz="3200" b="1" dirty="0">
              <a:solidFill>
                <a:srgbClr val="002060"/>
              </a:solidFill>
              <a:latin typeface="Tw Cen MT" pitchFamily="34" charset="0"/>
            </a:endParaRPr>
          </a:p>
        </p:txBody>
      </p:sp>
      <p:sp>
        <p:nvSpPr>
          <p:cNvPr id="3" name="Content Placeholder 2"/>
          <p:cNvSpPr>
            <a:spLocks noGrp="1"/>
          </p:cNvSpPr>
          <p:nvPr>
            <p:ph idx="1"/>
          </p:nvPr>
        </p:nvSpPr>
        <p:spPr>
          <a:xfrm>
            <a:off x="357158" y="1643050"/>
            <a:ext cx="8229600" cy="4648200"/>
          </a:xfrm>
        </p:spPr>
        <p:txBody>
          <a:bodyPr>
            <a:normAutofit/>
          </a:bodyPr>
          <a:lstStyle/>
          <a:p>
            <a:pPr algn="just">
              <a:spcBef>
                <a:spcPts val="0"/>
              </a:spcBef>
              <a:buClrTx/>
              <a:buFont typeface="Wingdings" pitchFamily="2" charset="2"/>
              <a:buChar char="Ø"/>
            </a:pPr>
            <a:r>
              <a:rPr lang="en-US" sz="1800" dirty="0">
                <a:latin typeface="Tw Cen MT" pitchFamily="34" charset="0"/>
              </a:rPr>
              <a:t>Applicable on all companies except OPC, small and dormant company.</a:t>
            </a:r>
          </a:p>
          <a:p>
            <a:pPr algn="just">
              <a:spcBef>
                <a:spcPts val="0"/>
              </a:spcBef>
              <a:buClrTx/>
              <a:buFont typeface="Wingdings" pitchFamily="2" charset="2"/>
              <a:buChar char="Ø"/>
            </a:pPr>
            <a:endParaRPr lang="en-US" sz="1800" dirty="0">
              <a:latin typeface="Tw Cen MT" pitchFamily="34" charset="0"/>
            </a:endParaRPr>
          </a:p>
          <a:p>
            <a:pPr algn="just">
              <a:spcBef>
                <a:spcPts val="0"/>
              </a:spcBef>
              <a:buClrTx/>
              <a:buFont typeface="Wingdings" pitchFamily="2" charset="2"/>
              <a:buChar char="Ø"/>
            </a:pPr>
            <a:r>
              <a:rPr lang="en-US" sz="1800" b="1" dirty="0">
                <a:latin typeface="Tw Cen MT" pitchFamily="34" charset="0"/>
              </a:rPr>
              <a:t>Method used to prepare CFS </a:t>
            </a:r>
            <a:r>
              <a:rPr lang="en-US" sz="1800" dirty="0">
                <a:latin typeface="Tw Cen MT" pitchFamily="34" charset="0"/>
              </a:rPr>
              <a:t>(as per AS-3) - Direct or Indirect;</a:t>
            </a:r>
          </a:p>
          <a:p>
            <a:pPr algn="just">
              <a:spcBef>
                <a:spcPts val="0"/>
              </a:spcBef>
              <a:buClrTx/>
              <a:buFont typeface="Wingdings" pitchFamily="2" charset="2"/>
              <a:buChar char="Ø"/>
            </a:pPr>
            <a:endParaRPr lang="en-US" sz="1800" dirty="0">
              <a:latin typeface="Tw Cen MT" pitchFamily="34" charset="0"/>
            </a:endParaRPr>
          </a:p>
          <a:p>
            <a:pPr algn="just">
              <a:spcBef>
                <a:spcPts val="0"/>
              </a:spcBef>
              <a:buClrTx/>
              <a:buFont typeface="Wingdings" pitchFamily="2" charset="2"/>
              <a:buChar char="Ø"/>
            </a:pPr>
            <a:r>
              <a:rPr lang="en-US" sz="1800" b="1" dirty="0">
                <a:latin typeface="Tw Cen MT" pitchFamily="34" charset="0"/>
              </a:rPr>
              <a:t>Definition </a:t>
            </a:r>
            <a:r>
              <a:rPr lang="en-US" sz="1800" dirty="0">
                <a:latin typeface="Tw Cen MT" pitchFamily="34" charset="0"/>
              </a:rPr>
              <a:t>of cash and cash equivalent;</a:t>
            </a:r>
          </a:p>
          <a:p>
            <a:pPr algn="just">
              <a:spcBef>
                <a:spcPts val="0"/>
              </a:spcBef>
              <a:buClrTx/>
              <a:buFont typeface="Wingdings" pitchFamily="2" charset="2"/>
              <a:buChar char="Ø"/>
            </a:pPr>
            <a:endParaRPr lang="en-US" sz="1800" dirty="0">
              <a:latin typeface="Tw Cen MT" pitchFamily="34" charset="0"/>
            </a:endParaRPr>
          </a:p>
          <a:p>
            <a:pPr algn="just">
              <a:spcBef>
                <a:spcPts val="0"/>
              </a:spcBef>
              <a:buClrTx/>
              <a:buFont typeface="Wingdings" pitchFamily="2" charset="2"/>
              <a:buChar char="Ø"/>
            </a:pPr>
            <a:r>
              <a:rPr lang="en-US" sz="1800" dirty="0">
                <a:latin typeface="Tw Cen MT" pitchFamily="34" charset="0"/>
              </a:rPr>
              <a:t>An investment normally qualifies as cash equivalent only when it has a short term maturity of say 3 months or less;</a:t>
            </a:r>
          </a:p>
          <a:p>
            <a:pPr algn="just">
              <a:spcBef>
                <a:spcPts val="0"/>
              </a:spcBef>
              <a:buClrTx/>
              <a:buFont typeface="Wingdings" pitchFamily="2" charset="2"/>
              <a:buChar char="Ø"/>
            </a:pPr>
            <a:endParaRPr lang="en-US" sz="1800" dirty="0">
              <a:latin typeface="Tw Cen MT" pitchFamily="34" charset="0"/>
            </a:endParaRPr>
          </a:p>
          <a:p>
            <a:pPr algn="just">
              <a:spcBef>
                <a:spcPts val="0"/>
              </a:spcBef>
              <a:buClrTx/>
              <a:buFont typeface="Wingdings" pitchFamily="2" charset="2"/>
              <a:buChar char="Ø"/>
            </a:pPr>
            <a:r>
              <a:rPr lang="en-US" sz="1800" dirty="0">
                <a:latin typeface="Tw Cen MT" pitchFamily="34" charset="0"/>
              </a:rPr>
              <a:t>Reconciliation of the balance with Note on Cash and Cash Equivalent</a:t>
            </a:r>
            <a:r>
              <a:rPr lang="en-US" sz="1800" b="1" dirty="0">
                <a:latin typeface="Tw Cen MT" pitchFamily="34" charset="0"/>
              </a:rPr>
              <a:t>.</a:t>
            </a:r>
          </a:p>
        </p:txBody>
      </p:sp>
      <p:sp>
        <p:nvSpPr>
          <p:cNvPr id="6" name="Footer Placeholder 22"/>
          <p:cNvSpPr txBox="1">
            <a:spLocks/>
          </p:cNvSpPr>
          <p:nvPr/>
        </p:nvSpPr>
        <p:spPr>
          <a:xfrm>
            <a:off x="0" y="6572272"/>
            <a:ext cx="4139952" cy="285728"/>
          </a:xfrm>
          <a:prstGeom prst="rect">
            <a:avLst/>
          </a:prstGeom>
        </p:spPr>
        <p:txBody>
          <a:bodyPr vert="horz" lIns="91440" tIns="45720" rIns="91440" bIns="45720" rtlCol="0" anchor="ctr"/>
          <a:lstStyle/>
          <a:p>
            <a:r>
              <a:rPr lang="en-US" sz="1000" b="1" dirty="0">
                <a:solidFill>
                  <a:srgbClr val="002060"/>
                </a:solidFill>
                <a:latin typeface="Tw Cen MT" pitchFamily="34" charset="0"/>
              </a:rPr>
              <a:t>Prepared and presented by - Vikram Saraf,  FCA, FCS, LLB</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1,600+ Accounting Standards Stock Photos, Pictures &amp; Royalty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145"/>
            <a:ext cx="9143999" cy="68548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03387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3"/>
          <p:cNvSpPr/>
          <p:nvPr/>
        </p:nvSpPr>
        <p:spPr>
          <a:xfrm>
            <a:off x="0" y="6572272"/>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blipFill dpi="0" rotWithShape="1">
            <a:blip r:embed="rId3">
              <a:alphaModFix amt="92000"/>
            </a:blip>
            <a:srcRect/>
            <a:tile tx="0" ty="0" sx="100000" sy="100000" flip="none" algn="tl"/>
          </a:blipFill>
        </p:spPr>
        <p:txBody>
          <a:bodyPr wrap="square" lIns="0" tIns="0" rIns="0" bIns="0" rtlCol="0"/>
          <a:lstStyle/>
          <a:p>
            <a:endParaRPr dirty="0"/>
          </a:p>
        </p:txBody>
      </p:sp>
      <p:sp>
        <p:nvSpPr>
          <p:cNvPr id="3" name="Content Placeholder 2"/>
          <p:cNvSpPr>
            <a:spLocks noGrp="1"/>
          </p:cNvSpPr>
          <p:nvPr>
            <p:ph idx="1"/>
          </p:nvPr>
        </p:nvSpPr>
        <p:spPr>
          <a:xfrm>
            <a:off x="457200" y="304800"/>
            <a:ext cx="8153400" cy="6553200"/>
          </a:xfrm>
        </p:spPr>
        <p:txBody>
          <a:bodyPr>
            <a:normAutofit fontScale="40000" lnSpcReduction="20000"/>
          </a:bodyPr>
          <a:lstStyle/>
          <a:p>
            <a:pPr>
              <a:lnSpc>
                <a:spcPct val="120000"/>
              </a:lnSpc>
              <a:spcBef>
                <a:spcPts val="0"/>
              </a:spcBef>
              <a:buNone/>
            </a:pPr>
            <a:r>
              <a:rPr lang="en-US" sz="6200" b="1" u="sng" dirty="0">
                <a:solidFill>
                  <a:srgbClr val="002060"/>
                </a:solidFill>
                <a:latin typeface="Tw Cen MT" pitchFamily="34" charset="0"/>
              </a:rPr>
              <a:t>Disclosures as per Accounting Standards (AS)</a:t>
            </a:r>
          </a:p>
          <a:p>
            <a:pPr marL="0" indent="0">
              <a:lnSpc>
                <a:spcPct val="120000"/>
              </a:lnSpc>
              <a:spcBef>
                <a:spcPts val="0"/>
              </a:spcBef>
              <a:buNone/>
            </a:pPr>
            <a:r>
              <a:rPr lang="en-US" sz="4500" u="sng" dirty="0">
                <a:solidFill>
                  <a:prstClr val="black"/>
                </a:solidFill>
                <a:latin typeface="Tw Cen MT" pitchFamily="34" charset="0"/>
              </a:rPr>
              <a:t>In most of the companies all AS are not applicable, a list of important AS to be taken care is as under:</a:t>
            </a:r>
            <a:br>
              <a:rPr lang="en-US" sz="4500" u="sng" dirty="0">
                <a:solidFill>
                  <a:prstClr val="black"/>
                </a:solidFill>
                <a:latin typeface="Tw Cen MT" pitchFamily="34" charset="0"/>
              </a:rPr>
            </a:br>
            <a:endParaRPr lang="en-US" sz="4500" b="1" dirty="0">
              <a:solidFill>
                <a:prstClr val="black"/>
              </a:solidFill>
              <a:latin typeface="Tw Cen MT" pitchFamily="34" charset="0"/>
            </a:endParaRPr>
          </a:p>
          <a:p>
            <a:pPr>
              <a:lnSpc>
                <a:spcPct val="120000"/>
              </a:lnSpc>
              <a:spcBef>
                <a:spcPts val="0"/>
              </a:spcBef>
              <a:buFont typeface="Wingdings" pitchFamily="2" charset="2"/>
              <a:buChar char="Ø"/>
            </a:pPr>
            <a:r>
              <a:rPr lang="en-US" sz="4500" b="1" dirty="0">
                <a:solidFill>
                  <a:prstClr val="black"/>
                </a:solidFill>
                <a:latin typeface="Tw Cen MT" pitchFamily="34" charset="0"/>
              </a:rPr>
              <a:t>AS-1</a:t>
            </a:r>
            <a:r>
              <a:rPr lang="en-US" sz="4500" dirty="0">
                <a:solidFill>
                  <a:prstClr val="black"/>
                </a:solidFill>
                <a:latin typeface="Tw Cen MT" pitchFamily="34" charset="0"/>
              </a:rPr>
              <a:t>- Disclosure of Accounting Policies;</a:t>
            </a:r>
          </a:p>
          <a:p>
            <a:pPr>
              <a:lnSpc>
                <a:spcPct val="120000"/>
              </a:lnSpc>
              <a:spcBef>
                <a:spcPts val="0"/>
              </a:spcBef>
              <a:buFont typeface="Wingdings" pitchFamily="2" charset="2"/>
              <a:buChar char="Ø"/>
            </a:pPr>
            <a:r>
              <a:rPr lang="en-US" sz="4500" b="1" dirty="0">
                <a:solidFill>
                  <a:prstClr val="black"/>
                </a:solidFill>
                <a:latin typeface="Tw Cen MT" pitchFamily="34" charset="0"/>
              </a:rPr>
              <a:t>AS-2</a:t>
            </a:r>
            <a:r>
              <a:rPr lang="en-US" sz="4500" dirty="0">
                <a:solidFill>
                  <a:prstClr val="black"/>
                </a:solidFill>
                <a:latin typeface="Tw Cen MT" pitchFamily="34" charset="0"/>
              </a:rPr>
              <a:t>- Valuation of Inventories;</a:t>
            </a:r>
          </a:p>
          <a:p>
            <a:pPr>
              <a:lnSpc>
                <a:spcPct val="120000"/>
              </a:lnSpc>
              <a:spcBef>
                <a:spcPts val="0"/>
              </a:spcBef>
              <a:buFont typeface="Wingdings" pitchFamily="2" charset="2"/>
              <a:buChar char="Ø"/>
            </a:pPr>
            <a:r>
              <a:rPr lang="en-US" sz="4500" b="1" dirty="0">
                <a:solidFill>
                  <a:prstClr val="black"/>
                </a:solidFill>
                <a:latin typeface="Tw Cen MT" pitchFamily="34" charset="0"/>
              </a:rPr>
              <a:t>AS-3</a:t>
            </a:r>
            <a:r>
              <a:rPr lang="en-US" sz="4500" dirty="0">
                <a:solidFill>
                  <a:prstClr val="black"/>
                </a:solidFill>
                <a:latin typeface="Tw Cen MT" pitchFamily="34" charset="0"/>
              </a:rPr>
              <a:t> - Cash and Cash Equivalent;</a:t>
            </a:r>
          </a:p>
          <a:p>
            <a:pPr>
              <a:lnSpc>
                <a:spcPct val="120000"/>
              </a:lnSpc>
              <a:spcBef>
                <a:spcPts val="0"/>
              </a:spcBef>
              <a:buFont typeface="Wingdings" pitchFamily="2" charset="2"/>
              <a:buChar char="Ø"/>
            </a:pPr>
            <a:r>
              <a:rPr lang="en-US" sz="4500" b="1" dirty="0">
                <a:solidFill>
                  <a:prstClr val="black"/>
                </a:solidFill>
                <a:latin typeface="Tw Cen MT" pitchFamily="34" charset="0"/>
              </a:rPr>
              <a:t>AS-9</a:t>
            </a:r>
            <a:r>
              <a:rPr lang="en-US" sz="4500" dirty="0">
                <a:solidFill>
                  <a:prstClr val="black"/>
                </a:solidFill>
                <a:latin typeface="Tw Cen MT" pitchFamily="34" charset="0"/>
              </a:rPr>
              <a:t> - Revenue Recognition;</a:t>
            </a:r>
          </a:p>
          <a:p>
            <a:pPr>
              <a:lnSpc>
                <a:spcPct val="120000"/>
              </a:lnSpc>
              <a:spcBef>
                <a:spcPts val="0"/>
              </a:spcBef>
              <a:buFont typeface="Wingdings" pitchFamily="2" charset="2"/>
              <a:buChar char="Ø"/>
            </a:pPr>
            <a:r>
              <a:rPr lang="en-US" sz="4500" b="1" dirty="0">
                <a:solidFill>
                  <a:prstClr val="black"/>
                </a:solidFill>
                <a:latin typeface="Tw Cen MT" pitchFamily="34" charset="0"/>
              </a:rPr>
              <a:t>AS-10</a:t>
            </a:r>
            <a:r>
              <a:rPr lang="en-US" sz="4500" dirty="0">
                <a:solidFill>
                  <a:prstClr val="black"/>
                </a:solidFill>
                <a:latin typeface="Tw Cen MT" pitchFamily="34" charset="0"/>
              </a:rPr>
              <a:t>- PPE;</a:t>
            </a:r>
          </a:p>
          <a:p>
            <a:pPr>
              <a:lnSpc>
                <a:spcPct val="120000"/>
              </a:lnSpc>
              <a:spcBef>
                <a:spcPts val="0"/>
              </a:spcBef>
              <a:buFont typeface="Wingdings" pitchFamily="2" charset="2"/>
              <a:buChar char="Ø"/>
            </a:pPr>
            <a:r>
              <a:rPr lang="en-US" sz="4500" b="1" dirty="0">
                <a:solidFill>
                  <a:prstClr val="black"/>
                </a:solidFill>
                <a:latin typeface="Tw Cen MT" pitchFamily="34" charset="0"/>
              </a:rPr>
              <a:t>AS-11-</a:t>
            </a:r>
            <a:r>
              <a:rPr lang="en-US" sz="4500" dirty="0">
                <a:solidFill>
                  <a:prstClr val="black"/>
                </a:solidFill>
                <a:latin typeface="Tw Cen MT" pitchFamily="34" charset="0"/>
              </a:rPr>
              <a:t> Effects of changes in Foreign Exchange Rate;</a:t>
            </a:r>
          </a:p>
          <a:p>
            <a:pPr>
              <a:lnSpc>
                <a:spcPct val="120000"/>
              </a:lnSpc>
              <a:spcBef>
                <a:spcPts val="0"/>
              </a:spcBef>
              <a:buFont typeface="Wingdings" pitchFamily="2" charset="2"/>
              <a:buChar char="Ø"/>
            </a:pPr>
            <a:r>
              <a:rPr lang="en-US" sz="4500" b="1" dirty="0">
                <a:solidFill>
                  <a:prstClr val="black"/>
                </a:solidFill>
                <a:latin typeface="Tw Cen MT" pitchFamily="34" charset="0"/>
              </a:rPr>
              <a:t>AS-13-</a:t>
            </a:r>
            <a:r>
              <a:rPr lang="en-US" sz="4500" dirty="0">
                <a:solidFill>
                  <a:prstClr val="black"/>
                </a:solidFill>
                <a:latin typeface="Tw Cen MT" pitchFamily="34" charset="0"/>
              </a:rPr>
              <a:t> Accounting for Investment;</a:t>
            </a:r>
          </a:p>
          <a:p>
            <a:pPr>
              <a:lnSpc>
                <a:spcPct val="120000"/>
              </a:lnSpc>
              <a:spcBef>
                <a:spcPts val="0"/>
              </a:spcBef>
              <a:buFont typeface="Wingdings" pitchFamily="2" charset="2"/>
              <a:buChar char="Ø"/>
            </a:pPr>
            <a:r>
              <a:rPr lang="en-US" sz="4500" b="1" dirty="0">
                <a:solidFill>
                  <a:prstClr val="black"/>
                </a:solidFill>
                <a:latin typeface="Tw Cen MT" pitchFamily="34" charset="0"/>
              </a:rPr>
              <a:t>AS-15</a:t>
            </a:r>
            <a:r>
              <a:rPr lang="en-US" sz="4500" dirty="0">
                <a:solidFill>
                  <a:prstClr val="black"/>
                </a:solidFill>
                <a:latin typeface="Tw Cen MT" pitchFamily="34" charset="0"/>
              </a:rPr>
              <a:t>- Employee Benefits;</a:t>
            </a:r>
          </a:p>
          <a:p>
            <a:pPr>
              <a:lnSpc>
                <a:spcPct val="120000"/>
              </a:lnSpc>
              <a:spcBef>
                <a:spcPts val="0"/>
              </a:spcBef>
              <a:buFont typeface="Wingdings" pitchFamily="2" charset="2"/>
              <a:buChar char="Ø"/>
            </a:pPr>
            <a:r>
              <a:rPr lang="en-US" sz="4500" b="1" dirty="0">
                <a:solidFill>
                  <a:prstClr val="black"/>
                </a:solidFill>
                <a:latin typeface="Tw Cen MT" pitchFamily="34" charset="0"/>
              </a:rPr>
              <a:t>AS-16-</a:t>
            </a:r>
            <a:r>
              <a:rPr lang="en-US" sz="4500" dirty="0">
                <a:solidFill>
                  <a:prstClr val="black"/>
                </a:solidFill>
                <a:latin typeface="Tw Cen MT" pitchFamily="34" charset="0"/>
              </a:rPr>
              <a:t> Borrowing Cost;</a:t>
            </a:r>
          </a:p>
          <a:p>
            <a:pPr>
              <a:lnSpc>
                <a:spcPct val="120000"/>
              </a:lnSpc>
              <a:spcBef>
                <a:spcPts val="0"/>
              </a:spcBef>
              <a:buFont typeface="Wingdings" pitchFamily="2" charset="2"/>
              <a:buChar char="Ø"/>
            </a:pPr>
            <a:r>
              <a:rPr lang="en-US" sz="4500" b="1" dirty="0">
                <a:solidFill>
                  <a:prstClr val="black"/>
                </a:solidFill>
                <a:latin typeface="Tw Cen MT" pitchFamily="34" charset="0"/>
              </a:rPr>
              <a:t>AS-17</a:t>
            </a:r>
            <a:r>
              <a:rPr lang="en-US" sz="4500" dirty="0">
                <a:solidFill>
                  <a:prstClr val="black"/>
                </a:solidFill>
                <a:latin typeface="Tw Cen MT" pitchFamily="34" charset="0"/>
              </a:rPr>
              <a:t> -Segment Reporting;</a:t>
            </a:r>
          </a:p>
          <a:p>
            <a:pPr>
              <a:lnSpc>
                <a:spcPct val="120000"/>
              </a:lnSpc>
              <a:spcBef>
                <a:spcPts val="0"/>
              </a:spcBef>
              <a:buFont typeface="Wingdings" pitchFamily="2" charset="2"/>
              <a:buChar char="Ø"/>
            </a:pPr>
            <a:r>
              <a:rPr lang="en-US" sz="4500" b="1" dirty="0">
                <a:solidFill>
                  <a:prstClr val="black"/>
                </a:solidFill>
                <a:latin typeface="Tw Cen MT" pitchFamily="34" charset="0"/>
              </a:rPr>
              <a:t>AS-18</a:t>
            </a:r>
            <a:r>
              <a:rPr lang="en-US" sz="4500" dirty="0">
                <a:solidFill>
                  <a:prstClr val="black"/>
                </a:solidFill>
                <a:latin typeface="Tw Cen MT" pitchFamily="34" charset="0"/>
              </a:rPr>
              <a:t> - Related Party Transactions;</a:t>
            </a:r>
          </a:p>
          <a:p>
            <a:pPr>
              <a:lnSpc>
                <a:spcPct val="120000"/>
              </a:lnSpc>
              <a:spcBef>
                <a:spcPts val="0"/>
              </a:spcBef>
              <a:buFont typeface="Wingdings" pitchFamily="2" charset="2"/>
              <a:buChar char="Ø"/>
            </a:pPr>
            <a:r>
              <a:rPr lang="en-US" sz="4500" b="1" dirty="0">
                <a:solidFill>
                  <a:prstClr val="black"/>
                </a:solidFill>
                <a:latin typeface="Tw Cen MT" pitchFamily="34" charset="0"/>
              </a:rPr>
              <a:t>AS-19 </a:t>
            </a:r>
            <a:r>
              <a:rPr lang="en-US" sz="4500" dirty="0">
                <a:solidFill>
                  <a:prstClr val="black"/>
                </a:solidFill>
                <a:latin typeface="Tw Cen MT" pitchFamily="34" charset="0"/>
              </a:rPr>
              <a:t>- Accounting for Lease;</a:t>
            </a:r>
          </a:p>
          <a:p>
            <a:pPr>
              <a:lnSpc>
                <a:spcPct val="120000"/>
              </a:lnSpc>
              <a:spcBef>
                <a:spcPts val="0"/>
              </a:spcBef>
              <a:buFont typeface="Wingdings" pitchFamily="2" charset="2"/>
              <a:buChar char="Ø"/>
            </a:pPr>
            <a:r>
              <a:rPr lang="en-US" sz="4500" b="1" dirty="0">
                <a:solidFill>
                  <a:prstClr val="black"/>
                </a:solidFill>
                <a:latin typeface="Tw Cen MT" pitchFamily="34" charset="0"/>
              </a:rPr>
              <a:t>AS-20</a:t>
            </a:r>
            <a:r>
              <a:rPr lang="en-US" sz="4500" dirty="0">
                <a:solidFill>
                  <a:prstClr val="black"/>
                </a:solidFill>
                <a:latin typeface="Tw Cen MT" pitchFamily="34" charset="0"/>
              </a:rPr>
              <a:t> - EPS;</a:t>
            </a:r>
          </a:p>
          <a:p>
            <a:pPr>
              <a:lnSpc>
                <a:spcPct val="120000"/>
              </a:lnSpc>
              <a:spcBef>
                <a:spcPts val="0"/>
              </a:spcBef>
              <a:buFont typeface="Wingdings" pitchFamily="2" charset="2"/>
              <a:buChar char="Ø"/>
            </a:pPr>
            <a:r>
              <a:rPr lang="en-US" sz="4500" b="1" dirty="0">
                <a:solidFill>
                  <a:prstClr val="black"/>
                </a:solidFill>
                <a:latin typeface="Tw Cen MT" pitchFamily="34" charset="0"/>
              </a:rPr>
              <a:t>AS-22</a:t>
            </a:r>
            <a:r>
              <a:rPr lang="en-US" sz="4500" dirty="0">
                <a:solidFill>
                  <a:prstClr val="black"/>
                </a:solidFill>
                <a:latin typeface="Tw Cen MT" pitchFamily="34" charset="0"/>
              </a:rPr>
              <a:t> - Accounting for Taxes on Income - DTA/DTL;</a:t>
            </a:r>
          </a:p>
          <a:p>
            <a:pPr>
              <a:lnSpc>
                <a:spcPct val="120000"/>
              </a:lnSpc>
              <a:spcBef>
                <a:spcPts val="0"/>
              </a:spcBef>
              <a:buFont typeface="Wingdings" pitchFamily="2" charset="2"/>
              <a:buChar char="Ø"/>
            </a:pPr>
            <a:r>
              <a:rPr lang="en-US" sz="4500" b="1" dirty="0">
                <a:solidFill>
                  <a:prstClr val="black"/>
                </a:solidFill>
                <a:latin typeface="Tw Cen MT" pitchFamily="34" charset="0"/>
              </a:rPr>
              <a:t>AS-26</a:t>
            </a:r>
            <a:r>
              <a:rPr lang="en-US" sz="4500" dirty="0">
                <a:solidFill>
                  <a:prstClr val="black"/>
                </a:solidFill>
                <a:latin typeface="Tw Cen MT" pitchFamily="34" charset="0"/>
              </a:rPr>
              <a:t> - Intangible Assets;</a:t>
            </a:r>
          </a:p>
          <a:p>
            <a:pPr>
              <a:lnSpc>
                <a:spcPct val="120000"/>
              </a:lnSpc>
              <a:spcBef>
                <a:spcPts val="0"/>
              </a:spcBef>
              <a:buFont typeface="Wingdings" pitchFamily="2" charset="2"/>
              <a:buChar char="Ø"/>
            </a:pPr>
            <a:r>
              <a:rPr lang="en-US" sz="4500" b="1" dirty="0">
                <a:solidFill>
                  <a:prstClr val="black"/>
                </a:solidFill>
                <a:latin typeface="Tw Cen MT" pitchFamily="34" charset="0"/>
              </a:rPr>
              <a:t>AS-29 </a:t>
            </a:r>
            <a:r>
              <a:rPr lang="en-US" sz="4500" dirty="0">
                <a:solidFill>
                  <a:prstClr val="black"/>
                </a:solidFill>
                <a:latin typeface="Tw Cen MT" pitchFamily="34" charset="0"/>
              </a:rPr>
              <a:t>- Provisions, Cont. Liabilities and Cont. Assets.</a:t>
            </a:r>
          </a:p>
          <a:p>
            <a:pPr algn="just">
              <a:lnSpc>
                <a:spcPct val="120000"/>
              </a:lnSpc>
              <a:spcBef>
                <a:spcPts val="0"/>
              </a:spcBef>
              <a:buNone/>
            </a:pPr>
            <a:endParaRPr lang="en-US" b="1" dirty="0">
              <a:solidFill>
                <a:prstClr val="black"/>
              </a:solidFill>
              <a:latin typeface="Tw Cen MT" pitchFamily="34" charset="0"/>
            </a:endParaRPr>
          </a:p>
        </p:txBody>
      </p:sp>
      <p:sp>
        <p:nvSpPr>
          <p:cNvPr id="6" name="Footer Placeholder 22"/>
          <p:cNvSpPr txBox="1">
            <a:spLocks/>
          </p:cNvSpPr>
          <p:nvPr/>
        </p:nvSpPr>
        <p:spPr>
          <a:xfrm>
            <a:off x="0" y="6572272"/>
            <a:ext cx="4139952" cy="285728"/>
          </a:xfrm>
          <a:prstGeom prst="rect">
            <a:avLst/>
          </a:prstGeom>
        </p:spPr>
        <p:txBody>
          <a:bodyPr vert="horz" lIns="91440" tIns="45720" rIns="91440" bIns="45720" rtlCol="0" anchor="ctr"/>
          <a:lstStyle/>
          <a:p>
            <a:r>
              <a:rPr lang="en-US" sz="1000" b="1" dirty="0">
                <a:solidFill>
                  <a:srgbClr val="002060"/>
                </a:solidFill>
                <a:latin typeface="Tw Cen MT" pitchFamily="34" charset="0"/>
              </a:rPr>
              <a:t>Prepared and presented by - Vikram Saraf,  FCA, FCS, LLB</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Relaxation on Applicability of Accounting Standard for SM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16"/>
            <a:ext cx="9144000" cy="69578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88298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3"/>
          <p:cNvSpPr/>
          <p:nvPr/>
        </p:nvSpPr>
        <p:spPr>
          <a:xfrm>
            <a:off x="0" y="6572272"/>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blipFill dpi="0" rotWithShape="1">
            <a:blip r:embed="rId3">
              <a:alphaModFix amt="92000"/>
            </a:blip>
            <a:srcRect/>
            <a:tile tx="0" ty="0" sx="100000" sy="100000" flip="none" algn="tl"/>
          </a:blipFill>
        </p:spPr>
        <p:txBody>
          <a:bodyPr wrap="square" lIns="0" tIns="0" rIns="0" bIns="0" rtlCol="0"/>
          <a:lstStyle/>
          <a:p>
            <a:endParaRPr dirty="0"/>
          </a:p>
        </p:txBody>
      </p:sp>
      <p:sp>
        <p:nvSpPr>
          <p:cNvPr id="3" name="Content Placeholder 2"/>
          <p:cNvSpPr>
            <a:spLocks noGrp="1"/>
          </p:cNvSpPr>
          <p:nvPr>
            <p:ph idx="1"/>
          </p:nvPr>
        </p:nvSpPr>
        <p:spPr>
          <a:xfrm>
            <a:off x="683568" y="548680"/>
            <a:ext cx="7927032" cy="5400600"/>
          </a:xfrm>
        </p:spPr>
        <p:txBody>
          <a:bodyPr>
            <a:normAutofit lnSpcReduction="10000"/>
          </a:bodyPr>
          <a:lstStyle/>
          <a:p>
            <a:pPr algn="ctr">
              <a:lnSpc>
                <a:spcPct val="120000"/>
              </a:lnSpc>
              <a:spcBef>
                <a:spcPts val="0"/>
              </a:spcBef>
              <a:buNone/>
            </a:pPr>
            <a:r>
              <a:rPr lang="en-US" sz="2000" b="1" u="sng" dirty="0">
                <a:latin typeface="Tw Cen MT" pitchFamily="34" charset="0"/>
              </a:rPr>
              <a:t>Small and Medium Sized Company (SMC) </a:t>
            </a:r>
          </a:p>
          <a:p>
            <a:pPr algn="ctr">
              <a:lnSpc>
                <a:spcPct val="120000"/>
              </a:lnSpc>
              <a:spcBef>
                <a:spcPts val="0"/>
              </a:spcBef>
              <a:buNone/>
            </a:pPr>
            <a:endParaRPr lang="en-US" sz="2000" b="1" u="sng" dirty="0">
              <a:latin typeface="Tw Cen MT" pitchFamily="34" charset="0"/>
            </a:endParaRPr>
          </a:p>
          <a:p>
            <a:pPr marL="0" indent="0" algn="just">
              <a:lnSpc>
                <a:spcPct val="120000"/>
              </a:lnSpc>
              <a:spcBef>
                <a:spcPts val="0"/>
              </a:spcBef>
              <a:buNone/>
            </a:pPr>
            <a:r>
              <a:rPr lang="en-US" sz="1800" dirty="0">
                <a:latin typeface="Tw Cen MT" pitchFamily="34" charset="0"/>
              </a:rPr>
              <a:t>If the Co. is covered under the definition of SMC as defined in the general instructions in respect of AS notified  under Section 133 of the Act read with Rule 7 of the Companies (Accounts) Rules, 2021 then the Co. shall disclose in its notes to accounts the fact that it is a SMC and has complied with the AS applicable to the SMC.</a:t>
            </a:r>
          </a:p>
          <a:p>
            <a:pPr>
              <a:lnSpc>
                <a:spcPct val="120000"/>
              </a:lnSpc>
              <a:spcBef>
                <a:spcPts val="0"/>
              </a:spcBef>
              <a:buNone/>
            </a:pPr>
            <a:endParaRPr lang="en-US" sz="2000" b="1" u="sng" dirty="0">
              <a:latin typeface="Tw Cen MT" pitchFamily="34" charset="0"/>
            </a:endParaRPr>
          </a:p>
          <a:p>
            <a:pPr>
              <a:lnSpc>
                <a:spcPct val="120000"/>
              </a:lnSpc>
              <a:spcBef>
                <a:spcPts val="0"/>
              </a:spcBef>
              <a:buNone/>
            </a:pPr>
            <a:r>
              <a:rPr lang="en-US" sz="2000" b="1" u="sng" dirty="0">
                <a:latin typeface="Tw Cen MT" pitchFamily="34" charset="0"/>
              </a:rPr>
              <a:t>Definition of SMC (w.e.f. 23.06.2021):</a:t>
            </a:r>
            <a:endParaRPr lang="en-US" sz="2000" dirty="0">
              <a:latin typeface="Tw Cen MT" pitchFamily="34" charset="0"/>
            </a:endParaRPr>
          </a:p>
          <a:p>
            <a:pPr>
              <a:buNone/>
            </a:pPr>
            <a:r>
              <a:rPr lang="en-US" sz="1800" dirty="0">
                <a:latin typeface="Tw Cen MT" pitchFamily="34" charset="0"/>
              </a:rPr>
              <a:t>SMC means a Co.:</a:t>
            </a:r>
          </a:p>
          <a:p>
            <a:pPr algn="just">
              <a:buFont typeface="Wingdings" pitchFamily="2" charset="2"/>
              <a:buChar char="Ø"/>
            </a:pPr>
            <a:r>
              <a:rPr lang="en-US" sz="1800" dirty="0">
                <a:latin typeface="Tw Cen MT" pitchFamily="34" charset="0"/>
              </a:rPr>
              <a:t>whose equity or debt securities are neither listed nor in the process of listing;</a:t>
            </a:r>
          </a:p>
          <a:p>
            <a:pPr algn="just">
              <a:buFont typeface="Wingdings" pitchFamily="2" charset="2"/>
              <a:buChar char="Ø"/>
            </a:pPr>
            <a:r>
              <a:rPr lang="en-US" sz="1800" dirty="0">
                <a:latin typeface="Tw Cen MT" pitchFamily="34" charset="0"/>
              </a:rPr>
              <a:t>which is not a bank, financial institution or an insurance </a:t>
            </a:r>
            <a:r>
              <a:rPr lang="en-US" sz="1800" dirty="0" smtClean="0">
                <a:latin typeface="Tw Cen MT" pitchFamily="34" charset="0"/>
              </a:rPr>
              <a:t>co.;</a:t>
            </a:r>
            <a:endParaRPr lang="en-US" sz="1800" dirty="0">
              <a:latin typeface="Tw Cen MT" pitchFamily="34" charset="0"/>
            </a:endParaRPr>
          </a:p>
          <a:p>
            <a:pPr algn="just">
              <a:buFont typeface="Wingdings" pitchFamily="2" charset="2"/>
              <a:buChar char="Ø"/>
            </a:pPr>
            <a:r>
              <a:rPr lang="en-US" sz="1800" dirty="0">
                <a:latin typeface="Tw Cen MT" pitchFamily="34" charset="0"/>
              </a:rPr>
              <a:t>whose turnover (excluding other income) does not exceed Rs. 250 Cr. in the immediately preceding accounting year;</a:t>
            </a:r>
          </a:p>
          <a:p>
            <a:pPr algn="just">
              <a:buFont typeface="Wingdings" pitchFamily="2" charset="2"/>
              <a:buChar char="Ø"/>
            </a:pPr>
            <a:r>
              <a:rPr lang="en-US" sz="1800" dirty="0">
                <a:latin typeface="Tw Cen MT" pitchFamily="34" charset="0"/>
              </a:rPr>
              <a:t>which does not have borrowings (including public deposits) in excess of Rs. 50 Cr.  at any time during the immediately preceding accounting year; and </a:t>
            </a:r>
          </a:p>
          <a:p>
            <a:pPr algn="just">
              <a:buFont typeface="Wingdings" pitchFamily="2" charset="2"/>
              <a:buChar char="Ø"/>
            </a:pPr>
            <a:r>
              <a:rPr lang="en-US" sz="1800" dirty="0">
                <a:latin typeface="Tw Cen MT" pitchFamily="34" charset="0"/>
              </a:rPr>
              <a:t>which is not a holding or subsidiary of a </a:t>
            </a:r>
            <a:r>
              <a:rPr lang="en-US" sz="1800" dirty="0" smtClean="0">
                <a:latin typeface="Tw Cen MT" pitchFamily="34" charset="0"/>
              </a:rPr>
              <a:t>co</a:t>
            </a:r>
            <a:r>
              <a:rPr lang="en-US" sz="1800" dirty="0">
                <a:latin typeface="Tw Cen MT" pitchFamily="34" charset="0"/>
              </a:rPr>
              <a:t>. which is not a SMC.</a:t>
            </a:r>
          </a:p>
          <a:p>
            <a:pPr algn="just">
              <a:lnSpc>
                <a:spcPct val="120000"/>
              </a:lnSpc>
              <a:spcBef>
                <a:spcPts val="0"/>
              </a:spcBef>
              <a:buNone/>
            </a:pPr>
            <a:endParaRPr lang="en-US" sz="1600" b="1" dirty="0">
              <a:solidFill>
                <a:srgbClr val="FF0000"/>
              </a:solidFill>
              <a:latin typeface="Tw Cen MT" pitchFamily="34" charset="0"/>
            </a:endParaRPr>
          </a:p>
        </p:txBody>
      </p:sp>
      <p:sp>
        <p:nvSpPr>
          <p:cNvPr id="6" name="Footer Placeholder 22"/>
          <p:cNvSpPr txBox="1">
            <a:spLocks/>
          </p:cNvSpPr>
          <p:nvPr/>
        </p:nvSpPr>
        <p:spPr>
          <a:xfrm>
            <a:off x="0" y="6572272"/>
            <a:ext cx="3779912" cy="285728"/>
          </a:xfrm>
          <a:prstGeom prst="rect">
            <a:avLst/>
          </a:prstGeom>
        </p:spPr>
        <p:txBody>
          <a:bodyPr vert="horz" lIns="91440" tIns="45720" rIns="91440" bIns="45720" rtlCol="0" anchor="ctr"/>
          <a:lstStyle/>
          <a:p>
            <a:r>
              <a:rPr lang="en-US" sz="1000" b="1" dirty="0">
                <a:solidFill>
                  <a:srgbClr val="002060"/>
                </a:solidFill>
                <a:latin typeface="Tw Cen MT" pitchFamily="34" charset="0"/>
              </a:rPr>
              <a:t>Prepared and presented by - Vikram Saraf,  FCA, FCS, LLB</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876800" y="2571744"/>
            <a:ext cx="4267200" cy="1077218"/>
          </a:xfrm>
          <a:prstGeom prst="rect">
            <a:avLst/>
          </a:prstGeom>
        </p:spPr>
        <p:txBody>
          <a:bodyPr wrap="square">
            <a:spAutoFit/>
          </a:bodyPr>
          <a:lstStyle/>
          <a:p>
            <a:pPr algn="ctr"/>
            <a:r>
              <a:rPr lang="en-US" sz="3200" b="1" dirty="0">
                <a:solidFill>
                  <a:srgbClr val="002060"/>
                </a:solidFill>
                <a:latin typeface="Tw Cen MT" pitchFamily="34" charset="0"/>
              </a:rPr>
              <a:t>SMALL</a:t>
            </a:r>
          </a:p>
          <a:p>
            <a:pPr algn="ctr"/>
            <a:r>
              <a:rPr lang="en-US" sz="3200" b="1" dirty="0">
                <a:solidFill>
                  <a:srgbClr val="002060"/>
                </a:solidFill>
                <a:latin typeface="Tw Cen MT" pitchFamily="34" charset="0"/>
              </a:rPr>
              <a:t>COMPANY</a:t>
            </a:r>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1"/>
            <a:ext cx="5586418" cy="68180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188640"/>
            <a:ext cx="8640960" cy="6173984"/>
          </a:xfrm>
        </p:spPr>
        <p:txBody>
          <a:bodyPr>
            <a:noAutofit/>
          </a:bodyPr>
          <a:lstStyle/>
          <a:p>
            <a:pPr marL="0" indent="0" algn="just">
              <a:spcBef>
                <a:spcPts val="0"/>
              </a:spcBef>
              <a:buNone/>
            </a:pPr>
            <a:r>
              <a:rPr lang="en-US" sz="2400" b="1" dirty="0">
                <a:latin typeface="Tw Cen MT" panose="020B0602020104020603" pitchFamily="34" charset="0"/>
              </a:rPr>
              <a:t>Definition:</a:t>
            </a:r>
          </a:p>
          <a:p>
            <a:pPr marL="0" indent="0" algn="just">
              <a:spcBef>
                <a:spcPts val="0"/>
              </a:spcBef>
              <a:buNone/>
            </a:pPr>
            <a:endParaRPr lang="en-US" sz="2000" b="1" dirty="0">
              <a:latin typeface="Tw Cen MT" panose="020B0602020104020603" pitchFamily="34" charset="0"/>
            </a:endParaRPr>
          </a:p>
          <a:p>
            <a:pPr marL="0" indent="0" algn="just">
              <a:spcBef>
                <a:spcPts val="0"/>
              </a:spcBef>
              <a:buNone/>
            </a:pPr>
            <a:r>
              <a:rPr lang="en-US" sz="2000" b="1" dirty="0">
                <a:latin typeface="Tw Cen MT" panose="020B0602020104020603" pitchFamily="34" charset="0"/>
              </a:rPr>
              <a:t>Small </a:t>
            </a:r>
            <a:r>
              <a:rPr lang="en-US" sz="2000" b="1" dirty="0" smtClean="0">
                <a:latin typeface="Tw Cen MT" panose="020B0602020104020603" pitchFamily="34" charset="0"/>
              </a:rPr>
              <a:t>company </a:t>
            </a:r>
            <a:r>
              <a:rPr lang="en-US" sz="2000" dirty="0">
                <a:latin typeface="Tw Cen MT" panose="020B0602020104020603" pitchFamily="34" charset="0"/>
              </a:rPr>
              <a:t>is defined under Section 2 (85) read with the Rule 2 (1) (t) of the Companies (Specification of definition details) Rules, 2014.</a:t>
            </a:r>
          </a:p>
          <a:p>
            <a:pPr marL="0" indent="0" algn="just">
              <a:spcBef>
                <a:spcPts val="0"/>
              </a:spcBef>
              <a:buNone/>
            </a:pPr>
            <a:endParaRPr lang="en-US" sz="2000" dirty="0">
              <a:latin typeface="Tw Cen MT" panose="020B0602020104020603" pitchFamily="34" charset="0"/>
            </a:endParaRPr>
          </a:p>
          <a:p>
            <a:pPr marL="0" indent="0" algn="just">
              <a:spcBef>
                <a:spcPts val="0"/>
              </a:spcBef>
              <a:buNone/>
            </a:pPr>
            <a:r>
              <a:rPr lang="en-US" sz="2000" dirty="0">
                <a:latin typeface="Tw Cen MT" panose="020B0602020104020603" pitchFamily="34" charset="0"/>
              </a:rPr>
              <a:t>Small </a:t>
            </a:r>
            <a:r>
              <a:rPr lang="en-US" sz="2000" dirty="0" smtClean="0">
                <a:latin typeface="Tw Cen MT" panose="020B0602020104020603" pitchFamily="34" charset="0"/>
              </a:rPr>
              <a:t>co</a:t>
            </a:r>
            <a:r>
              <a:rPr lang="en-US" sz="2000" dirty="0">
                <a:latin typeface="Tw Cen MT" panose="020B0602020104020603" pitchFamily="34" charset="0"/>
              </a:rPr>
              <a:t>. means a private </a:t>
            </a:r>
            <a:r>
              <a:rPr lang="en-US" sz="2000" dirty="0" smtClean="0">
                <a:latin typeface="Tw Cen MT" panose="020B0602020104020603" pitchFamily="34" charset="0"/>
              </a:rPr>
              <a:t>co</a:t>
            </a:r>
            <a:r>
              <a:rPr lang="en-US" sz="2000" dirty="0">
                <a:latin typeface="Tw Cen MT" panose="020B0602020104020603" pitchFamily="34" charset="0"/>
              </a:rPr>
              <a:t>. , which fulfills both the following conditions (w.e.f. 15.09.2022):</a:t>
            </a:r>
          </a:p>
          <a:p>
            <a:pPr marL="0" indent="0" algn="just">
              <a:buNone/>
            </a:pPr>
            <a:endParaRPr lang="en-US" sz="500" dirty="0">
              <a:latin typeface="Tw Cen MT" panose="020B0602020104020603" pitchFamily="34" charset="0"/>
            </a:endParaRPr>
          </a:p>
          <a:p>
            <a:pPr lvl="0" algn="just">
              <a:buFont typeface="Wingdings" panose="05000000000000000000" pitchFamily="2" charset="2"/>
              <a:buChar char="Ø"/>
            </a:pPr>
            <a:r>
              <a:rPr lang="en-US" sz="2000" b="1" dirty="0">
                <a:latin typeface="Tw Cen MT" panose="020B0602020104020603" pitchFamily="34" charset="0"/>
              </a:rPr>
              <a:t>Paid up capital</a:t>
            </a:r>
            <a:r>
              <a:rPr lang="en-US" sz="2000" dirty="0">
                <a:latin typeface="Tw Cen MT" panose="020B0602020104020603" pitchFamily="34" charset="0"/>
              </a:rPr>
              <a:t> does not exceed Rs. 4 Cr. and </a:t>
            </a:r>
          </a:p>
          <a:p>
            <a:pPr lvl="0" algn="just">
              <a:buFont typeface="Wingdings" panose="05000000000000000000" pitchFamily="2" charset="2"/>
              <a:buChar char="Ø"/>
            </a:pPr>
            <a:r>
              <a:rPr lang="en-US" sz="2000" b="1" dirty="0">
                <a:latin typeface="Tw Cen MT" panose="020B0602020104020603" pitchFamily="34" charset="0"/>
              </a:rPr>
              <a:t>Turnover</a:t>
            </a:r>
            <a:r>
              <a:rPr lang="en-US" sz="2000" dirty="0">
                <a:latin typeface="Tw Cen MT" panose="020B0602020104020603" pitchFamily="34" charset="0"/>
              </a:rPr>
              <a:t> (as per Statement of P&amp;L for the immediately preceding FY) does not exceed Rs. 40 Cr.  </a:t>
            </a:r>
          </a:p>
          <a:p>
            <a:pPr marL="0" indent="0" algn="just">
              <a:buNone/>
            </a:pPr>
            <a:endParaRPr lang="en-US" sz="500" dirty="0">
              <a:latin typeface="Tw Cen MT" panose="020B0602020104020603" pitchFamily="34" charset="0"/>
            </a:endParaRPr>
          </a:p>
          <a:p>
            <a:pPr marL="0" indent="0" algn="just">
              <a:buNone/>
            </a:pPr>
            <a:r>
              <a:rPr lang="en-US" sz="2000" dirty="0">
                <a:latin typeface="Tw Cen MT" panose="020B0602020104020603" pitchFamily="34" charset="0"/>
              </a:rPr>
              <a:t>Exceptions:</a:t>
            </a:r>
          </a:p>
          <a:p>
            <a:pPr algn="just">
              <a:buFont typeface="Wingdings" panose="05000000000000000000" pitchFamily="2" charset="2"/>
              <a:buChar char="Ø"/>
            </a:pPr>
            <a:r>
              <a:rPr lang="en-US" sz="2000" dirty="0">
                <a:latin typeface="Tw Cen MT" panose="020B0602020104020603" pitchFamily="34" charset="0"/>
              </a:rPr>
              <a:t>Public Co.;</a:t>
            </a:r>
          </a:p>
          <a:p>
            <a:pPr algn="just">
              <a:buFont typeface="Wingdings" panose="05000000000000000000" pitchFamily="2" charset="2"/>
              <a:buChar char="Ø"/>
            </a:pPr>
            <a:r>
              <a:rPr lang="en-US" sz="2000" dirty="0">
                <a:latin typeface="Tw Cen MT" panose="020B0602020104020603" pitchFamily="34" charset="0"/>
              </a:rPr>
              <a:t>A holding Co. or a subsidiary Co.;</a:t>
            </a:r>
          </a:p>
          <a:p>
            <a:pPr algn="just">
              <a:buFont typeface="Wingdings" panose="05000000000000000000" pitchFamily="2" charset="2"/>
              <a:buChar char="Ø"/>
            </a:pPr>
            <a:r>
              <a:rPr lang="en-US" sz="2000" dirty="0">
                <a:latin typeface="Tw Cen MT" panose="020B0602020104020603" pitchFamily="34" charset="0"/>
              </a:rPr>
              <a:t>A Section 8 Co.;</a:t>
            </a:r>
          </a:p>
          <a:p>
            <a:pPr algn="just">
              <a:buFont typeface="Wingdings" panose="05000000000000000000" pitchFamily="2" charset="2"/>
              <a:buChar char="Ø"/>
            </a:pPr>
            <a:r>
              <a:rPr lang="en-US" sz="2000" dirty="0">
                <a:latin typeface="Tw Cen MT" panose="020B0602020104020603" pitchFamily="34" charset="0"/>
              </a:rPr>
              <a:t>A Co. or body corporate governed by any Special Act.</a:t>
            </a:r>
          </a:p>
          <a:p>
            <a:pPr marL="0" indent="0" algn="just">
              <a:buNone/>
            </a:pPr>
            <a:endParaRPr lang="en-US" sz="500" b="1" u="sng" dirty="0">
              <a:latin typeface="Tw Cen MT" panose="020B0602020104020603" pitchFamily="34" charset="0"/>
              <a:ea typeface="Calibri" panose="020F0502020204030204" pitchFamily="34" charset="0"/>
              <a:cs typeface="Times New Roman" panose="02020603050405020304" pitchFamily="18" charset="0"/>
            </a:endParaRPr>
          </a:p>
        </p:txBody>
      </p:sp>
      <p:sp>
        <p:nvSpPr>
          <p:cNvPr id="17" name="object 3"/>
          <p:cNvSpPr/>
          <p:nvPr/>
        </p:nvSpPr>
        <p:spPr>
          <a:xfrm>
            <a:off x="0" y="6453336"/>
            <a:ext cx="9144000" cy="404664"/>
          </a:xfrm>
          <a:custGeom>
            <a:avLst/>
            <a:gdLst/>
            <a:ahLst/>
            <a:cxnLst/>
            <a:rect l="l" t="t" r="r" b="b"/>
            <a:pathLst>
              <a:path w="9753600" h="733425">
                <a:moveTo>
                  <a:pt x="9753599" y="733424"/>
                </a:moveTo>
                <a:lnTo>
                  <a:pt x="0" y="733424"/>
                </a:lnTo>
                <a:lnTo>
                  <a:pt x="0" y="0"/>
                </a:lnTo>
                <a:lnTo>
                  <a:pt x="9753599" y="0"/>
                </a:lnTo>
                <a:lnTo>
                  <a:pt x="9753599" y="733424"/>
                </a:lnTo>
                <a:close/>
              </a:path>
            </a:pathLst>
          </a:custGeom>
          <a:blipFill dpi="0" rotWithShape="1">
            <a:blip r:embed="rId2">
              <a:alphaModFix amt="92000"/>
            </a:blip>
            <a:srcRect/>
            <a:tile tx="0" ty="0" sx="100000" sy="100000" flip="none" algn="tl"/>
          </a:blipFill>
        </p:spPr>
        <p:txBody>
          <a:bodyPr wrap="square" lIns="0" tIns="0" rIns="0" bIns="0" rtlCol="0"/>
          <a:lstStyle/>
          <a:p>
            <a:endParaRPr dirty="0"/>
          </a:p>
        </p:txBody>
      </p:sp>
      <p:sp>
        <p:nvSpPr>
          <p:cNvPr id="18" name="Footer Placeholder 22"/>
          <p:cNvSpPr txBox="1">
            <a:spLocks/>
          </p:cNvSpPr>
          <p:nvPr/>
        </p:nvSpPr>
        <p:spPr>
          <a:xfrm>
            <a:off x="14585" y="6453336"/>
            <a:ext cx="3347864" cy="345196"/>
          </a:xfrm>
          <a:prstGeom prst="rect">
            <a:avLst/>
          </a:prstGeom>
        </p:spPr>
        <p:txBody>
          <a:bodyPr vert="horz" lIns="91440" tIns="45720" rIns="91440" bIns="45720" rtlCol="0" anchor="ctr"/>
          <a:lstStyle/>
          <a:p>
            <a:r>
              <a:rPr lang="en-US" sz="1050" b="1" dirty="0">
                <a:solidFill>
                  <a:srgbClr val="002060"/>
                </a:solidFill>
                <a:latin typeface="Tw Cen MT" pitchFamily="34" charset="0"/>
              </a:rPr>
              <a:t>Prepared and presented by- Vikram Saraf,  FCA, FCS, LLB</a:t>
            </a:r>
          </a:p>
        </p:txBody>
      </p:sp>
      <p:sp>
        <p:nvSpPr>
          <p:cNvPr id="19" name="Footer Placeholder 22"/>
          <p:cNvSpPr txBox="1">
            <a:spLocks/>
          </p:cNvSpPr>
          <p:nvPr/>
        </p:nvSpPr>
        <p:spPr>
          <a:xfrm>
            <a:off x="4696406" y="6467645"/>
            <a:ext cx="4391228" cy="300636"/>
          </a:xfrm>
          <a:prstGeom prst="rect">
            <a:avLst/>
          </a:prstGeom>
        </p:spPr>
        <p:txBody>
          <a:bodyPr vert="horz" lIns="91440" tIns="45720" rIns="91440" bIns="45720" rtlCol="0" anchor="ctr"/>
          <a:lstStyle/>
          <a:p>
            <a:pPr algn="r"/>
            <a:endParaRPr lang="en-US" sz="1050" b="1" dirty="0">
              <a:solidFill>
                <a:srgbClr val="002060"/>
              </a:solidFill>
              <a:latin typeface="Tw Cen MT" pitchFamily="34" charset="0"/>
            </a:endParaRPr>
          </a:p>
        </p:txBody>
      </p:sp>
    </p:spTree>
    <p:extLst>
      <p:ext uri="{BB962C8B-B14F-4D97-AF65-F5344CB8AC3E}">
        <p14:creationId xmlns:p14="http://schemas.microsoft.com/office/powerpoint/2010/main" val="71055744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188640"/>
            <a:ext cx="8640960" cy="6173984"/>
          </a:xfrm>
        </p:spPr>
        <p:txBody>
          <a:bodyPr>
            <a:noAutofit/>
          </a:bodyPr>
          <a:lstStyle/>
          <a:p>
            <a:pPr marL="0" indent="0" algn="just">
              <a:buNone/>
            </a:pPr>
            <a:endParaRPr lang="en-US" sz="500" b="1" u="sng" dirty="0">
              <a:latin typeface="Tw Cen MT" panose="020B0602020104020603" pitchFamily="34" charset="0"/>
              <a:ea typeface="Calibri" panose="020F0502020204030204" pitchFamily="34" charset="0"/>
              <a:cs typeface="Times New Roman" panose="02020603050405020304" pitchFamily="18" charset="0"/>
            </a:endParaRPr>
          </a:p>
          <a:p>
            <a:pPr marL="0" indent="0" algn="just">
              <a:buNone/>
            </a:pPr>
            <a:endParaRPr lang="en-US" sz="1800" b="1" u="sng" dirty="0">
              <a:latin typeface="Tw Cen MT" panose="020B0602020104020603" pitchFamily="34" charset="0"/>
              <a:ea typeface="Calibri" panose="020F0502020204030204" pitchFamily="34" charset="0"/>
              <a:cs typeface="Times New Roman" panose="02020603050405020304" pitchFamily="18" charset="0"/>
            </a:endParaRPr>
          </a:p>
          <a:p>
            <a:pPr marL="0" indent="0" algn="just">
              <a:buNone/>
            </a:pPr>
            <a:endParaRPr lang="en-US" sz="1800" b="1" u="sng" dirty="0">
              <a:latin typeface="Tw Cen MT" panose="020B0602020104020603" pitchFamily="34" charset="0"/>
              <a:ea typeface="Calibri" panose="020F0502020204030204" pitchFamily="34" charset="0"/>
              <a:cs typeface="Times New Roman" panose="02020603050405020304" pitchFamily="18" charset="0"/>
            </a:endParaRPr>
          </a:p>
          <a:p>
            <a:pPr marL="0" indent="0" algn="just">
              <a:buNone/>
            </a:pPr>
            <a:r>
              <a:rPr lang="en-US" sz="1800" b="1" u="sng" dirty="0">
                <a:latin typeface="Tw Cen MT" panose="020B0602020104020603" pitchFamily="34" charset="0"/>
                <a:ea typeface="Calibri" panose="020F0502020204030204" pitchFamily="34" charset="0"/>
                <a:cs typeface="Times New Roman" panose="02020603050405020304" pitchFamily="18" charset="0"/>
              </a:rPr>
              <a:t>Example -1 :</a:t>
            </a:r>
          </a:p>
          <a:p>
            <a:pPr marL="0" indent="0" algn="just">
              <a:buNone/>
            </a:pPr>
            <a:endParaRPr lang="en-US" sz="1800" b="1" u="sng" dirty="0">
              <a:latin typeface="Tw Cen MT" panose="020B0602020104020603" pitchFamily="34" charset="0"/>
              <a:ea typeface="Calibri" panose="020F0502020204030204" pitchFamily="34" charset="0"/>
              <a:cs typeface="Times New Roman" panose="02020603050405020304" pitchFamily="18" charset="0"/>
            </a:endParaRPr>
          </a:p>
          <a:p>
            <a:pPr marL="0" indent="0" algn="just">
              <a:buNone/>
            </a:pPr>
            <a:r>
              <a:rPr lang="en-US" sz="2000" dirty="0">
                <a:latin typeface="Tw Cen MT" panose="020B0602020104020603" pitchFamily="34" charset="0"/>
                <a:ea typeface="Calibri" panose="020F0502020204030204" pitchFamily="34" charset="0"/>
                <a:cs typeface="Times New Roman" panose="02020603050405020304" pitchFamily="18" charset="0"/>
              </a:rPr>
              <a:t>Paid up capital as at 31.03.2023 is 2 Cr. and as at 31.03.2024 is 3.5 Cr.</a:t>
            </a:r>
          </a:p>
          <a:p>
            <a:pPr marL="0" indent="0" algn="just">
              <a:buNone/>
            </a:pPr>
            <a:r>
              <a:rPr lang="en-US" sz="2000" dirty="0">
                <a:latin typeface="Tw Cen MT" panose="020B0602020104020603" pitchFamily="34" charset="0"/>
                <a:ea typeface="Calibri" panose="020F0502020204030204" pitchFamily="34" charset="0"/>
                <a:cs typeface="Times New Roman" panose="02020603050405020304" pitchFamily="18" charset="0"/>
              </a:rPr>
              <a:t>Turnover for the year ended on 31.03.2023 is 25 Cr. and 31.03.2024 is 45 Cr. </a:t>
            </a:r>
          </a:p>
          <a:p>
            <a:pPr marL="0" indent="0" algn="just">
              <a:buNone/>
            </a:pPr>
            <a:endParaRPr lang="en-US" sz="1800" b="1" u="sng" dirty="0">
              <a:latin typeface="Tw Cen MT" panose="020B0602020104020603" pitchFamily="34" charset="0"/>
              <a:ea typeface="Calibri" panose="020F0502020204030204" pitchFamily="34" charset="0"/>
              <a:cs typeface="Times New Roman" panose="02020603050405020304" pitchFamily="18" charset="0"/>
            </a:endParaRPr>
          </a:p>
          <a:p>
            <a:pPr marL="0" indent="0" algn="just">
              <a:buNone/>
            </a:pPr>
            <a:endParaRPr lang="en-US" sz="1800" u="sng" dirty="0">
              <a:latin typeface="Tw Cen MT" panose="020B0602020104020603" pitchFamily="34" charset="0"/>
            </a:endParaRPr>
          </a:p>
          <a:p>
            <a:pPr marL="0" indent="0" algn="just">
              <a:buNone/>
            </a:pPr>
            <a:r>
              <a:rPr lang="en-US" sz="1600" b="1" u="sng" dirty="0">
                <a:latin typeface="Tw Cen MT" panose="020B0602020104020603" pitchFamily="34" charset="0"/>
                <a:ea typeface="Calibri" panose="020F0502020204030204" pitchFamily="34" charset="0"/>
                <a:cs typeface="Times New Roman" panose="02020603050405020304" pitchFamily="18" charset="0"/>
              </a:rPr>
              <a:t>Example -2 :</a:t>
            </a:r>
          </a:p>
          <a:p>
            <a:pPr marL="0" indent="0" algn="just">
              <a:buNone/>
            </a:pPr>
            <a:endParaRPr lang="en-US" sz="1600" b="1" u="sng" dirty="0">
              <a:latin typeface="Tw Cen MT" panose="020B0602020104020603" pitchFamily="34" charset="0"/>
              <a:ea typeface="Calibri" panose="020F0502020204030204" pitchFamily="34" charset="0"/>
              <a:cs typeface="Times New Roman" panose="02020603050405020304" pitchFamily="18" charset="0"/>
            </a:endParaRPr>
          </a:p>
          <a:p>
            <a:pPr marL="0" indent="0" algn="just">
              <a:buNone/>
            </a:pPr>
            <a:r>
              <a:rPr lang="en-US" sz="1800" dirty="0">
                <a:latin typeface="Tw Cen MT" panose="020B0602020104020603" pitchFamily="34" charset="0"/>
                <a:ea typeface="Calibri" panose="020F0502020204030204" pitchFamily="34" charset="0"/>
                <a:cs typeface="Times New Roman" panose="02020603050405020304" pitchFamily="18" charset="0"/>
              </a:rPr>
              <a:t>Paid up capital as at 31.03.2023 is 2 Cr. and as at 31.03.2024 is 4.5 Cr.</a:t>
            </a:r>
          </a:p>
          <a:p>
            <a:pPr marL="0" indent="0" algn="just">
              <a:buNone/>
            </a:pPr>
            <a:r>
              <a:rPr lang="en-US" sz="1800" dirty="0">
                <a:latin typeface="Tw Cen MT" panose="020B0602020104020603" pitchFamily="34" charset="0"/>
                <a:ea typeface="Calibri" panose="020F0502020204030204" pitchFamily="34" charset="0"/>
                <a:cs typeface="Times New Roman" panose="02020603050405020304" pitchFamily="18" charset="0"/>
              </a:rPr>
              <a:t>Turnover for the year ended on 31.03.2023 is 15 Cr. and 31.03.2024 is 30 Cr. </a:t>
            </a:r>
          </a:p>
          <a:p>
            <a:pPr marL="0" indent="0" algn="just">
              <a:buNone/>
            </a:pPr>
            <a:endParaRPr lang="en-US" sz="1600" b="1" u="sng" dirty="0">
              <a:latin typeface="Tw Cen MT" panose="020B0602020104020603" pitchFamily="34" charset="0"/>
              <a:ea typeface="Calibri" panose="020F0502020204030204" pitchFamily="34" charset="0"/>
              <a:cs typeface="Times New Roman" panose="02020603050405020304" pitchFamily="18" charset="0"/>
            </a:endParaRPr>
          </a:p>
          <a:p>
            <a:pPr algn="just">
              <a:buFont typeface="Wingdings" panose="05000000000000000000" pitchFamily="2" charset="2"/>
              <a:buChar char="Ø"/>
            </a:pPr>
            <a:endParaRPr lang="en-US" sz="1800" dirty="0"/>
          </a:p>
        </p:txBody>
      </p:sp>
      <p:sp>
        <p:nvSpPr>
          <p:cNvPr id="15" name="object 3"/>
          <p:cNvSpPr/>
          <p:nvPr/>
        </p:nvSpPr>
        <p:spPr>
          <a:xfrm>
            <a:off x="0" y="6453336"/>
            <a:ext cx="9144000" cy="404664"/>
          </a:xfrm>
          <a:custGeom>
            <a:avLst/>
            <a:gdLst/>
            <a:ahLst/>
            <a:cxnLst/>
            <a:rect l="l" t="t" r="r" b="b"/>
            <a:pathLst>
              <a:path w="9753600" h="733425">
                <a:moveTo>
                  <a:pt x="9753599" y="733424"/>
                </a:moveTo>
                <a:lnTo>
                  <a:pt x="0" y="733424"/>
                </a:lnTo>
                <a:lnTo>
                  <a:pt x="0" y="0"/>
                </a:lnTo>
                <a:lnTo>
                  <a:pt x="9753599" y="0"/>
                </a:lnTo>
                <a:lnTo>
                  <a:pt x="9753599" y="733424"/>
                </a:lnTo>
                <a:close/>
              </a:path>
            </a:pathLst>
          </a:custGeom>
          <a:blipFill dpi="0" rotWithShape="1">
            <a:blip r:embed="rId2">
              <a:alphaModFix amt="92000"/>
            </a:blip>
            <a:srcRect/>
            <a:tile tx="0" ty="0" sx="100000" sy="100000" flip="none" algn="tl"/>
          </a:blipFill>
        </p:spPr>
        <p:txBody>
          <a:bodyPr wrap="square" lIns="0" tIns="0" rIns="0" bIns="0" rtlCol="0"/>
          <a:lstStyle/>
          <a:p>
            <a:endParaRPr dirty="0"/>
          </a:p>
        </p:txBody>
      </p:sp>
      <p:sp>
        <p:nvSpPr>
          <p:cNvPr id="16" name="Footer Placeholder 22"/>
          <p:cNvSpPr txBox="1">
            <a:spLocks/>
          </p:cNvSpPr>
          <p:nvPr/>
        </p:nvSpPr>
        <p:spPr>
          <a:xfrm>
            <a:off x="14585" y="6453336"/>
            <a:ext cx="3347864" cy="345196"/>
          </a:xfrm>
          <a:prstGeom prst="rect">
            <a:avLst/>
          </a:prstGeom>
        </p:spPr>
        <p:txBody>
          <a:bodyPr vert="horz" lIns="91440" tIns="45720" rIns="91440" bIns="45720" rtlCol="0" anchor="ctr"/>
          <a:lstStyle/>
          <a:p>
            <a:r>
              <a:rPr lang="en-US" sz="1050" b="1" dirty="0">
                <a:solidFill>
                  <a:srgbClr val="002060"/>
                </a:solidFill>
                <a:latin typeface="Tw Cen MT" pitchFamily="34" charset="0"/>
              </a:rPr>
              <a:t>Prepared and presented by- Vikram Saraf,  FCA, FCS, LLB</a:t>
            </a:r>
          </a:p>
        </p:txBody>
      </p:sp>
      <p:sp>
        <p:nvSpPr>
          <p:cNvPr id="17" name="Footer Placeholder 22"/>
          <p:cNvSpPr txBox="1">
            <a:spLocks/>
          </p:cNvSpPr>
          <p:nvPr/>
        </p:nvSpPr>
        <p:spPr>
          <a:xfrm>
            <a:off x="4696406" y="6467645"/>
            <a:ext cx="4391228" cy="300636"/>
          </a:xfrm>
          <a:prstGeom prst="rect">
            <a:avLst/>
          </a:prstGeom>
        </p:spPr>
        <p:txBody>
          <a:bodyPr vert="horz" lIns="91440" tIns="45720" rIns="91440" bIns="45720" rtlCol="0" anchor="ctr"/>
          <a:lstStyle/>
          <a:p>
            <a:pPr algn="r"/>
            <a:endParaRPr lang="en-US" sz="1050" b="1" dirty="0">
              <a:solidFill>
                <a:srgbClr val="002060"/>
              </a:solidFill>
              <a:latin typeface="Tw Cen MT" pitchFamily="34" charset="0"/>
            </a:endParaRPr>
          </a:p>
        </p:txBody>
      </p:sp>
    </p:spTree>
    <p:extLst>
      <p:ext uri="{BB962C8B-B14F-4D97-AF65-F5344CB8AC3E}">
        <p14:creationId xmlns:p14="http://schemas.microsoft.com/office/powerpoint/2010/main" val="390224172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4118" y="36200"/>
            <a:ext cx="8352928" cy="1143000"/>
          </a:xfrm>
        </p:spPr>
        <p:txBody>
          <a:bodyPr>
            <a:normAutofit/>
          </a:bodyPr>
          <a:lstStyle/>
          <a:p>
            <a:r>
              <a:rPr lang="en-US" sz="4000" b="1" dirty="0">
                <a:latin typeface="Tw Cen MT" panose="020B0602020104020603" pitchFamily="34" charset="0"/>
              </a:rPr>
              <a:t>Advantages to a small co. </a:t>
            </a:r>
            <a:endParaRPr lang="en-US" sz="4000" dirty="0">
              <a:latin typeface="Tw Cen MT" panose="020B0602020104020603" pitchFamily="34" charset="0"/>
            </a:endParaRPr>
          </a:p>
        </p:txBody>
      </p:sp>
      <p:sp>
        <p:nvSpPr>
          <p:cNvPr id="3" name="Content Placeholder 2"/>
          <p:cNvSpPr>
            <a:spLocks noGrp="1"/>
          </p:cNvSpPr>
          <p:nvPr>
            <p:ph idx="1"/>
          </p:nvPr>
        </p:nvSpPr>
        <p:spPr>
          <a:xfrm>
            <a:off x="24308" y="1325924"/>
            <a:ext cx="8748464" cy="5472608"/>
          </a:xfrm>
        </p:spPr>
        <p:txBody>
          <a:bodyPr>
            <a:normAutofit/>
          </a:bodyPr>
          <a:lstStyle/>
          <a:p>
            <a:pPr marL="860425" lvl="0" indent="-577850" algn="just">
              <a:lnSpc>
                <a:spcPct val="150000"/>
              </a:lnSpc>
              <a:spcBef>
                <a:spcPts val="0"/>
              </a:spcBef>
              <a:buFont typeface="Wingdings" panose="05000000000000000000" pitchFamily="2" charset="2"/>
              <a:buChar char="Ø"/>
            </a:pPr>
            <a:r>
              <a:rPr lang="en-US" sz="2000" dirty="0">
                <a:latin typeface="Tw Cen MT" panose="020B0602020104020603" pitchFamily="34" charset="0"/>
              </a:rPr>
              <a:t>CARO is not applicable;</a:t>
            </a:r>
          </a:p>
          <a:p>
            <a:pPr marL="860425" indent="-577850" algn="just">
              <a:lnSpc>
                <a:spcPct val="150000"/>
              </a:lnSpc>
              <a:spcBef>
                <a:spcPts val="0"/>
              </a:spcBef>
              <a:buFont typeface="Wingdings" panose="05000000000000000000" pitchFamily="2" charset="2"/>
              <a:buChar char="Ø"/>
            </a:pPr>
            <a:r>
              <a:rPr lang="en-US" sz="2000" dirty="0">
                <a:latin typeface="Tw Cen MT" panose="020B0602020104020603" pitchFamily="34" charset="0"/>
              </a:rPr>
              <a:t>Cash Flow Statement is not applicable (Section 2(40);</a:t>
            </a:r>
          </a:p>
          <a:p>
            <a:pPr marL="860425" lvl="0" indent="-577850" algn="just">
              <a:lnSpc>
                <a:spcPct val="150000"/>
              </a:lnSpc>
              <a:spcBef>
                <a:spcPts val="0"/>
              </a:spcBef>
              <a:buFont typeface="Wingdings" panose="05000000000000000000" pitchFamily="2" charset="2"/>
              <a:buChar char="Ø"/>
            </a:pPr>
            <a:r>
              <a:rPr lang="en-US" sz="2000" dirty="0">
                <a:latin typeface="Tw Cen MT" panose="020B0602020104020603" pitchFamily="34" charset="0"/>
              </a:rPr>
              <a:t>In most of the e-forms: Certification by professional is not required;</a:t>
            </a:r>
          </a:p>
          <a:p>
            <a:pPr marL="860425" lvl="0" indent="-577850" algn="just">
              <a:lnSpc>
                <a:spcPct val="150000"/>
              </a:lnSpc>
              <a:spcBef>
                <a:spcPts val="0"/>
              </a:spcBef>
              <a:buFont typeface="Wingdings" panose="05000000000000000000" pitchFamily="2" charset="2"/>
              <a:buChar char="Ø"/>
            </a:pPr>
            <a:r>
              <a:rPr lang="en-US" sz="2000" dirty="0">
                <a:latin typeface="Tw Cen MT" panose="020B0602020104020603" pitchFamily="34" charset="0"/>
              </a:rPr>
              <a:t>Filing of annual return in MGT-7A, instead of MGT-7;</a:t>
            </a:r>
          </a:p>
          <a:p>
            <a:pPr marL="860425" lvl="0" indent="-577850" algn="just">
              <a:lnSpc>
                <a:spcPct val="150000"/>
              </a:lnSpc>
              <a:spcBef>
                <a:spcPts val="0"/>
              </a:spcBef>
              <a:buFont typeface="Wingdings" panose="05000000000000000000" pitchFamily="2" charset="2"/>
              <a:buChar char="Ø"/>
            </a:pPr>
            <a:r>
              <a:rPr lang="en-US" sz="2000" dirty="0">
                <a:latin typeface="Tw Cen MT" panose="020B0602020104020603" pitchFamily="34" charset="0"/>
              </a:rPr>
              <a:t>Applicability of abridged Board Report u/s 134(3A);</a:t>
            </a:r>
          </a:p>
          <a:p>
            <a:pPr marL="860425" lvl="0" indent="-577850" algn="just">
              <a:lnSpc>
                <a:spcPct val="150000"/>
              </a:lnSpc>
              <a:spcBef>
                <a:spcPts val="0"/>
              </a:spcBef>
              <a:buFont typeface="Wingdings" panose="05000000000000000000" pitchFamily="2" charset="2"/>
              <a:buChar char="Ø"/>
            </a:pPr>
            <a:r>
              <a:rPr lang="en-US" sz="2000" dirty="0">
                <a:latin typeface="Tw Cen MT" panose="020B0602020104020603" pitchFamily="34" charset="0"/>
              </a:rPr>
              <a:t>Fast Track Merger u/s 233;</a:t>
            </a:r>
          </a:p>
          <a:p>
            <a:pPr marL="860425" lvl="0" indent="-577850" algn="just">
              <a:lnSpc>
                <a:spcPct val="150000"/>
              </a:lnSpc>
              <a:spcBef>
                <a:spcPts val="0"/>
              </a:spcBef>
              <a:buFont typeface="Wingdings" panose="05000000000000000000" pitchFamily="2" charset="2"/>
              <a:buChar char="Ø"/>
            </a:pPr>
            <a:r>
              <a:rPr lang="en-US" sz="2000" dirty="0">
                <a:latin typeface="Tw Cen MT" panose="020B0602020104020603" pitchFamily="34" charset="0"/>
              </a:rPr>
              <a:t>Lesser Penalties (u/s 446B); </a:t>
            </a:r>
          </a:p>
          <a:p>
            <a:pPr marL="860425" lvl="0" indent="-577850" algn="just">
              <a:lnSpc>
                <a:spcPct val="150000"/>
              </a:lnSpc>
              <a:spcBef>
                <a:spcPts val="0"/>
              </a:spcBef>
              <a:buFont typeface="Wingdings" panose="05000000000000000000" pitchFamily="2" charset="2"/>
              <a:buChar char="Ø"/>
            </a:pPr>
            <a:r>
              <a:rPr lang="en-US" sz="2000" dirty="0">
                <a:latin typeface="Tw Cen MT" panose="020B0602020104020603" pitchFamily="34" charset="0"/>
              </a:rPr>
              <a:t>Dematerialization of Shares in not required.</a:t>
            </a:r>
          </a:p>
          <a:p>
            <a:pPr marL="282575" lvl="0" indent="0" algn="just">
              <a:buNone/>
            </a:pPr>
            <a:endParaRPr lang="en-US" sz="2600" dirty="0">
              <a:latin typeface="Tw Cen MT" panose="020B0602020104020603" pitchFamily="34" charset="0"/>
            </a:endParaRPr>
          </a:p>
          <a:p>
            <a:endParaRPr lang="en-US" dirty="0"/>
          </a:p>
        </p:txBody>
      </p:sp>
      <p:sp>
        <p:nvSpPr>
          <p:cNvPr id="15" name="object 3"/>
          <p:cNvSpPr/>
          <p:nvPr/>
        </p:nvSpPr>
        <p:spPr>
          <a:xfrm>
            <a:off x="0" y="6453336"/>
            <a:ext cx="9144000" cy="404664"/>
          </a:xfrm>
          <a:custGeom>
            <a:avLst/>
            <a:gdLst/>
            <a:ahLst/>
            <a:cxnLst/>
            <a:rect l="l" t="t" r="r" b="b"/>
            <a:pathLst>
              <a:path w="9753600" h="733425">
                <a:moveTo>
                  <a:pt x="9753599" y="733424"/>
                </a:moveTo>
                <a:lnTo>
                  <a:pt x="0" y="733424"/>
                </a:lnTo>
                <a:lnTo>
                  <a:pt x="0" y="0"/>
                </a:lnTo>
                <a:lnTo>
                  <a:pt x="9753599" y="0"/>
                </a:lnTo>
                <a:lnTo>
                  <a:pt x="9753599" y="733424"/>
                </a:lnTo>
                <a:close/>
              </a:path>
            </a:pathLst>
          </a:custGeom>
          <a:blipFill dpi="0" rotWithShape="1">
            <a:blip r:embed="rId2">
              <a:alphaModFix amt="92000"/>
            </a:blip>
            <a:srcRect/>
            <a:tile tx="0" ty="0" sx="100000" sy="100000" flip="none" algn="tl"/>
          </a:blipFill>
        </p:spPr>
        <p:txBody>
          <a:bodyPr wrap="square" lIns="0" tIns="0" rIns="0" bIns="0" rtlCol="0"/>
          <a:lstStyle/>
          <a:p>
            <a:endParaRPr dirty="0"/>
          </a:p>
        </p:txBody>
      </p:sp>
      <p:sp>
        <p:nvSpPr>
          <p:cNvPr id="16" name="Footer Placeholder 22"/>
          <p:cNvSpPr txBox="1">
            <a:spLocks/>
          </p:cNvSpPr>
          <p:nvPr/>
        </p:nvSpPr>
        <p:spPr>
          <a:xfrm>
            <a:off x="14585" y="6453336"/>
            <a:ext cx="3347864" cy="345196"/>
          </a:xfrm>
          <a:prstGeom prst="rect">
            <a:avLst/>
          </a:prstGeom>
        </p:spPr>
        <p:txBody>
          <a:bodyPr vert="horz" lIns="91440" tIns="45720" rIns="91440" bIns="45720" rtlCol="0" anchor="ctr"/>
          <a:lstStyle/>
          <a:p>
            <a:r>
              <a:rPr lang="en-US" sz="1050" b="1" dirty="0">
                <a:solidFill>
                  <a:srgbClr val="002060"/>
                </a:solidFill>
                <a:latin typeface="Tw Cen MT" pitchFamily="34" charset="0"/>
              </a:rPr>
              <a:t>Prepared and presented by- Vikram Saraf,  FCA, FCS, LLB</a:t>
            </a:r>
          </a:p>
        </p:txBody>
      </p:sp>
      <p:sp>
        <p:nvSpPr>
          <p:cNvPr id="17" name="Footer Placeholder 22"/>
          <p:cNvSpPr txBox="1">
            <a:spLocks/>
          </p:cNvSpPr>
          <p:nvPr/>
        </p:nvSpPr>
        <p:spPr>
          <a:xfrm>
            <a:off x="4696406" y="6467645"/>
            <a:ext cx="4391228" cy="300636"/>
          </a:xfrm>
          <a:prstGeom prst="rect">
            <a:avLst/>
          </a:prstGeom>
        </p:spPr>
        <p:txBody>
          <a:bodyPr vert="horz" lIns="91440" tIns="45720" rIns="91440" bIns="45720" rtlCol="0" anchor="ctr"/>
          <a:lstStyle/>
          <a:p>
            <a:pPr algn="r"/>
            <a:endParaRPr lang="en-US" sz="1050" b="1" dirty="0">
              <a:solidFill>
                <a:srgbClr val="002060"/>
              </a:solidFill>
              <a:latin typeface="Tw Cen MT" pitchFamily="34" charset="0"/>
            </a:endParaRPr>
          </a:p>
        </p:txBody>
      </p:sp>
    </p:spTree>
    <p:extLst>
      <p:ext uri="{BB962C8B-B14F-4D97-AF65-F5344CB8AC3E}">
        <p14:creationId xmlns:p14="http://schemas.microsoft.com/office/powerpoint/2010/main" val="13994843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4118" y="36200"/>
            <a:ext cx="8352928" cy="1143000"/>
          </a:xfrm>
        </p:spPr>
        <p:txBody>
          <a:bodyPr>
            <a:normAutofit/>
          </a:bodyPr>
          <a:lstStyle/>
          <a:p>
            <a:r>
              <a:rPr lang="en-US" sz="4000" b="1" dirty="0">
                <a:latin typeface="Tw Cen MT" panose="020B0602020104020603" pitchFamily="34" charset="0"/>
              </a:rPr>
              <a:t>Exemptions to a small co. </a:t>
            </a:r>
            <a:endParaRPr lang="en-US" sz="4000" dirty="0">
              <a:latin typeface="Tw Cen MT" panose="020B0602020104020603" pitchFamily="34" charset="0"/>
            </a:endParaRPr>
          </a:p>
        </p:txBody>
      </p:sp>
      <p:sp>
        <p:nvSpPr>
          <p:cNvPr id="3" name="Content Placeholder 2"/>
          <p:cNvSpPr>
            <a:spLocks noGrp="1"/>
          </p:cNvSpPr>
          <p:nvPr>
            <p:ph idx="1"/>
          </p:nvPr>
        </p:nvSpPr>
        <p:spPr>
          <a:xfrm>
            <a:off x="0" y="980728"/>
            <a:ext cx="8748464" cy="5472608"/>
          </a:xfrm>
        </p:spPr>
        <p:txBody>
          <a:bodyPr>
            <a:normAutofit/>
          </a:bodyPr>
          <a:lstStyle/>
          <a:p>
            <a:pPr marL="282575" lvl="0" indent="0" algn="just">
              <a:lnSpc>
                <a:spcPct val="150000"/>
              </a:lnSpc>
              <a:spcBef>
                <a:spcPts val="0"/>
              </a:spcBef>
              <a:buNone/>
            </a:pPr>
            <a:r>
              <a:rPr lang="en-US" sz="2000" dirty="0">
                <a:latin typeface="Tw Cen MT" panose="020B0602020104020603" pitchFamily="34" charset="0"/>
              </a:rPr>
              <a:t>Notification No. 583(E) dated 13.06.2017: </a:t>
            </a:r>
          </a:p>
          <a:p>
            <a:pPr marL="860425" lvl="0" indent="-577850" algn="just">
              <a:lnSpc>
                <a:spcPct val="150000"/>
              </a:lnSpc>
              <a:spcBef>
                <a:spcPts val="0"/>
              </a:spcBef>
              <a:buFont typeface="Wingdings" panose="05000000000000000000" pitchFamily="2" charset="2"/>
              <a:buChar char="Ø"/>
            </a:pPr>
            <a:r>
              <a:rPr lang="en-US" sz="2000" dirty="0">
                <a:latin typeface="Tw Cen MT" panose="020B0602020104020603" pitchFamily="34" charset="0"/>
              </a:rPr>
              <a:t>IFCR is not applicable (Section143(3)(i));</a:t>
            </a:r>
          </a:p>
          <a:p>
            <a:pPr marL="860425" lvl="0" indent="-577850" algn="just">
              <a:lnSpc>
                <a:spcPct val="150000"/>
              </a:lnSpc>
              <a:spcBef>
                <a:spcPts val="0"/>
              </a:spcBef>
              <a:buFont typeface="Wingdings" panose="05000000000000000000" pitchFamily="2" charset="2"/>
              <a:buChar char="Ø"/>
            </a:pPr>
            <a:r>
              <a:rPr lang="en-US" sz="2000" dirty="0">
                <a:latin typeface="Tw Cen MT" panose="020B0602020104020603" pitchFamily="34" charset="0"/>
              </a:rPr>
              <a:t>No. of Board Meetings: Instead of 4 meetings , minimum 2 meetings in a calendar year are allowed (2 half yearly meetings and the gap between 2 meetings should not be less than 90 days) (Section 173);</a:t>
            </a:r>
          </a:p>
          <a:p>
            <a:pPr marL="860425" lvl="0" indent="-577850" algn="just">
              <a:lnSpc>
                <a:spcPct val="150000"/>
              </a:lnSpc>
              <a:spcBef>
                <a:spcPts val="0"/>
              </a:spcBef>
              <a:buFont typeface="Wingdings" panose="05000000000000000000" pitchFamily="2" charset="2"/>
              <a:buChar char="Ø"/>
            </a:pPr>
            <a:r>
              <a:rPr lang="en-US" sz="2000" dirty="0">
                <a:latin typeface="Tw Cen MT" panose="020B0602020104020603" pitchFamily="34" charset="0"/>
              </a:rPr>
              <a:t>Reporting of amount paid as remuneration to KMP is Annual Return is not required (Section 92(1) (g)).</a:t>
            </a:r>
          </a:p>
          <a:p>
            <a:pPr marL="282575" indent="0" algn="just">
              <a:lnSpc>
                <a:spcPct val="150000"/>
              </a:lnSpc>
              <a:spcBef>
                <a:spcPts val="0"/>
              </a:spcBef>
              <a:buNone/>
            </a:pPr>
            <a:r>
              <a:rPr lang="en-US" sz="2000" dirty="0">
                <a:latin typeface="Tw Cen MT" panose="020B0602020104020603" pitchFamily="34" charset="0"/>
              </a:rPr>
              <a:t>The above exemptions are available to the companies who has not committed a default in filing its financial statements u/s 137 or annual return u/s 92 with the ROC.</a:t>
            </a:r>
          </a:p>
          <a:p>
            <a:pPr marL="860425" lvl="0" indent="-577850" algn="just">
              <a:buFont typeface="Wingdings" panose="05000000000000000000" pitchFamily="2" charset="2"/>
              <a:buChar char="Ø"/>
            </a:pPr>
            <a:endParaRPr lang="en-US" sz="2600" dirty="0">
              <a:latin typeface="Tw Cen MT" panose="020B0602020104020603" pitchFamily="34" charset="0"/>
            </a:endParaRPr>
          </a:p>
          <a:p>
            <a:pPr marL="860425" lvl="0" indent="-577850" algn="just">
              <a:buFont typeface="Wingdings" panose="05000000000000000000" pitchFamily="2" charset="2"/>
              <a:buChar char="Ø"/>
            </a:pPr>
            <a:endParaRPr lang="en-US" sz="2600" dirty="0">
              <a:latin typeface="Tw Cen MT" panose="020B0602020104020603" pitchFamily="34" charset="0"/>
            </a:endParaRPr>
          </a:p>
          <a:p>
            <a:endParaRPr lang="en-US" dirty="0"/>
          </a:p>
        </p:txBody>
      </p:sp>
      <p:sp>
        <p:nvSpPr>
          <p:cNvPr id="15" name="object 3"/>
          <p:cNvSpPr/>
          <p:nvPr/>
        </p:nvSpPr>
        <p:spPr>
          <a:xfrm>
            <a:off x="0" y="6453336"/>
            <a:ext cx="9144000" cy="404664"/>
          </a:xfrm>
          <a:custGeom>
            <a:avLst/>
            <a:gdLst/>
            <a:ahLst/>
            <a:cxnLst/>
            <a:rect l="l" t="t" r="r" b="b"/>
            <a:pathLst>
              <a:path w="9753600" h="733425">
                <a:moveTo>
                  <a:pt x="9753599" y="733424"/>
                </a:moveTo>
                <a:lnTo>
                  <a:pt x="0" y="733424"/>
                </a:lnTo>
                <a:lnTo>
                  <a:pt x="0" y="0"/>
                </a:lnTo>
                <a:lnTo>
                  <a:pt x="9753599" y="0"/>
                </a:lnTo>
                <a:lnTo>
                  <a:pt x="9753599" y="733424"/>
                </a:lnTo>
                <a:close/>
              </a:path>
            </a:pathLst>
          </a:custGeom>
          <a:blipFill dpi="0" rotWithShape="1">
            <a:blip r:embed="rId2">
              <a:alphaModFix amt="92000"/>
            </a:blip>
            <a:srcRect/>
            <a:tile tx="0" ty="0" sx="100000" sy="100000" flip="none" algn="tl"/>
          </a:blipFill>
        </p:spPr>
        <p:txBody>
          <a:bodyPr wrap="square" lIns="0" tIns="0" rIns="0" bIns="0" rtlCol="0"/>
          <a:lstStyle/>
          <a:p>
            <a:endParaRPr dirty="0"/>
          </a:p>
        </p:txBody>
      </p:sp>
      <p:sp>
        <p:nvSpPr>
          <p:cNvPr id="16" name="Footer Placeholder 22"/>
          <p:cNvSpPr txBox="1">
            <a:spLocks/>
          </p:cNvSpPr>
          <p:nvPr/>
        </p:nvSpPr>
        <p:spPr>
          <a:xfrm>
            <a:off x="4696406" y="6467645"/>
            <a:ext cx="4391228" cy="300636"/>
          </a:xfrm>
          <a:prstGeom prst="rect">
            <a:avLst/>
          </a:prstGeom>
        </p:spPr>
        <p:txBody>
          <a:bodyPr vert="horz" lIns="91440" tIns="45720" rIns="91440" bIns="45720" rtlCol="0" anchor="ctr"/>
          <a:lstStyle/>
          <a:p>
            <a:pPr algn="r"/>
            <a:endParaRPr lang="en-US" sz="1050" b="1" dirty="0">
              <a:solidFill>
                <a:srgbClr val="002060"/>
              </a:solidFill>
              <a:latin typeface="Tw Cen MT" pitchFamily="34" charset="0"/>
            </a:endParaRPr>
          </a:p>
        </p:txBody>
      </p:sp>
      <p:sp>
        <p:nvSpPr>
          <p:cNvPr id="17" name="Footer Placeholder 22"/>
          <p:cNvSpPr txBox="1">
            <a:spLocks/>
          </p:cNvSpPr>
          <p:nvPr/>
        </p:nvSpPr>
        <p:spPr>
          <a:xfrm>
            <a:off x="14585" y="6453336"/>
            <a:ext cx="3347864" cy="345196"/>
          </a:xfrm>
          <a:prstGeom prst="rect">
            <a:avLst/>
          </a:prstGeom>
        </p:spPr>
        <p:txBody>
          <a:bodyPr vert="horz" lIns="91440" tIns="45720" rIns="91440" bIns="45720" rtlCol="0" anchor="ctr"/>
          <a:lstStyle/>
          <a:p>
            <a:r>
              <a:rPr lang="en-US" sz="1050" b="1" dirty="0">
                <a:solidFill>
                  <a:srgbClr val="002060"/>
                </a:solidFill>
                <a:latin typeface="Tw Cen MT" pitchFamily="34" charset="0"/>
              </a:rPr>
              <a:t>Prepared and presented by- Vikram Saraf,  FCA, FCS, LLB</a:t>
            </a:r>
          </a:p>
        </p:txBody>
      </p:sp>
    </p:spTree>
    <p:extLst>
      <p:ext uri="{BB962C8B-B14F-4D97-AF65-F5344CB8AC3E}">
        <p14:creationId xmlns:p14="http://schemas.microsoft.com/office/powerpoint/2010/main" val="427019271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bject 3"/>
          <p:cNvSpPr/>
          <p:nvPr/>
        </p:nvSpPr>
        <p:spPr>
          <a:xfrm>
            <a:off x="0" y="6572272"/>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blipFill dpi="0" rotWithShape="1">
            <a:blip r:embed="rId2">
              <a:alphaModFix amt="92000"/>
            </a:blip>
            <a:srcRect/>
            <a:tile tx="0" ty="0" sx="100000" sy="100000" flip="none" algn="tl"/>
          </a:blipFill>
        </p:spPr>
        <p:txBody>
          <a:bodyPr wrap="square" lIns="0" tIns="0" rIns="0" bIns="0" rtlCol="0"/>
          <a:lstStyle/>
          <a:p>
            <a:endParaRPr dirty="0"/>
          </a:p>
        </p:txBody>
      </p:sp>
      <p:sp>
        <p:nvSpPr>
          <p:cNvPr id="2" name="Title 1"/>
          <p:cNvSpPr>
            <a:spLocks noGrp="1"/>
          </p:cNvSpPr>
          <p:nvPr>
            <p:ph type="title"/>
          </p:nvPr>
        </p:nvSpPr>
        <p:spPr>
          <a:xfrm>
            <a:off x="3810000" y="685800"/>
            <a:ext cx="4953000" cy="685800"/>
          </a:xfrm>
        </p:spPr>
        <p:txBody>
          <a:bodyPr>
            <a:normAutofit/>
          </a:bodyPr>
          <a:lstStyle/>
          <a:p>
            <a:pPr algn="ctr"/>
            <a:r>
              <a:rPr lang="en-US" sz="3200" b="1" dirty="0">
                <a:solidFill>
                  <a:srgbClr val="002060"/>
                </a:solidFill>
                <a:latin typeface="Tw Cen MT" pitchFamily="34" charset="0"/>
              </a:rPr>
              <a:t>Provisions to be examined</a:t>
            </a:r>
          </a:p>
        </p:txBody>
      </p:sp>
      <p:sp>
        <p:nvSpPr>
          <p:cNvPr id="9" name="TextBox 8"/>
          <p:cNvSpPr txBox="1"/>
          <p:nvPr/>
        </p:nvSpPr>
        <p:spPr>
          <a:xfrm>
            <a:off x="3733800" y="1752600"/>
            <a:ext cx="5185202" cy="369332"/>
          </a:xfrm>
          <a:prstGeom prst="rect">
            <a:avLst/>
          </a:prstGeom>
          <a:noFill/>
        </p:spPr>
        <p:txBody>
          <a:bodyPr wrap="none" rtlCol="0">
            <a:spAutoFit/>
          </a:bodyPr>
          <a:lstStyle/>
          <a:p>
            <a:pPr algn="ctr"/>
            <a:r>
              <a:rPr lang="en-US" b="1" dirty="0">
                <a:latin typeface="Tw Cen MT" pitchFamily="34" charset="0"/>
              </a:rPr>
              <a:t>Compliance of following Sections and Rules thereof:</a:t>
            </a:r>
          </a:p>
        </p:txBody>
      </p:sp>
      <p:graphicFrame>
        <p:nvGraphicFramePr>
          <p:cNvPr id="12" name="Table 11"/>
          <p:cNvGraphicFramePr>
            <a:graphicFrameLocks noGrp="1"/>
          </p:cNvGraphicFramePr>
          <p:nvPr/>
        </p:nvGraphicFramePr>
        <p:xfrm>
          <a:off x="3810000" y="2286000"/>
          <a:ext cx="5105399" cy="3285848"/>
        </p:xfrm>
        <a:graphic>
          <a:graphicData uri="http://schemas.openxmlformats.org/drawingml/2006/table">
            <a:tbl>
              <a:tblPr/>
              <a:tblGrid>
                <a:gridCol w="2105976">
                  <a:extLst>
                    <a:ext uri="{9D8B030D-6E8A-4147-A177-3AD203B41FA5}">
                      <a16:colId xmlns:a16="http://schemas.microsoft.com/office/drawing/2014/main" xmlns="" val="20000"/>
                    </a:ext>
                  </a:extLst>
                </a:gridCol>
                <a:gridCol w="2999423">
                  <a:extLst>
                    <a:ext uri="{9D8B030D-6E8A-4147-A177-3AD203B41FA5}">
                      <a16:colId xmlns:a16="http://schemas.microsoft.com/office/drawing/2014/main" xmlns="" val="20001"/>
                    </a:ext>
                  </a:extLst>
                </a:gridCol>
              </a:tblGrid>
              <a:tr h="546173">
                <a:tc>
                  <a:txBody>
                    <a:bodyPr/>
                    <a:lstStyle/>
                    <a:p>
                      <a:pPr algn="ctr" fontAlgn="t"/>
                      <a:r>
                        <a:rPr lang="en-US" sz="1700" b="0" i="0" u="none" strike="noStrike" dirty="0">
                          <a:solidFill>
                            <a:srgbClr val="000000"/>
                          </a:solidFill>
                          <a:latin typeface="Tw Cen MT"/>
                        </a:rPr>
                        <a:t> Section 73 to 76 </a:t>
                      </a:r>
                      <a:br>
                        <a:rPr lang="en-US" sz="1700" b="0" i="0" u="none" strike="noStrike" dirty="0">
                          <a:solidFill>
                            <a:srgbClr val="000000"/>
                          </a:solidFill>
                          <a:latin typeface="Tw Cen MT"/>
                        </a:rPr>
                      </a:br>
                      <a:r>
                        <a:rPr lang="en-US" sz="1700" b="0" i="0" u="none" strike="noStrike" dirty="0">
                          <a:solidFill>
                            <a:srgbClr val="000000"/>
                          </a:solidFill>
                          <a:latin typeface="Tw Cen MT"/>
                        </a:rPr>
                        <a:t> and Rules thereof </a:t>
                      </a:r>
                    </a:p>
                  </a:txBody>
                  <a:tcPr marL="8809" marR="8809" marT="8809"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700" b="0" i="0" u="none" strike="noStrike" dirty="0">
                          <a:solidFill>
                            <a:srgbClr val="000000"/>
                          </a:solidFill>
                          <a:latin typeface="Tw Cen MT"/>
                        </a:rPr>
                        <a:t> Deposits and loan taken</a:t>
                      </a:r>
                    </a:p>
                  </a:txBody>
                  <a:tcPr marL="8809" marR="8809" marT="8809"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0"/>
                  </a:ext>
                </a:extLst>
              </a:tr>
              <a:tr h="546173">
                <a:tc>
                  <a:txBody>
                    <a:bodyPr/>
                    <a:lstStyle/>
                    <a:p>
                      <a:pPr algn="ctr" fontAlgn="t"/>
                      <a:r>
                        <a:rPr lang="en-US" sz="1700" b="0" i="0" u="none" strike="noStrike" dirty="0">
                          <a:solidFill>
                            <a:srgbClr val="000000"/>
                          </a:solidFill>
                          <a:latin typeface="Tw Cen MT"/>
                        </a:rPr>
                        <a:t> Section 77 to 82</a:t>
                      </a:r>
                      <a:br>
                        <a:rPr lang="en-US" sz="1700" b="0" i="0" u="none" strike="noStrike" dirty="0">
                          <a:solidFill>
                            <a:srgbClr val="000000"/>
                          </a:solidFill>
                          <a:latin typeface="Tw Cen MT"/>
                        </a:rPr>
                      </a:br>
                      <a:r>
                        <a:rPr lang="en-US" sz="1700" b="0" i="0" u="none" strike="noStrike" dirty="0">
                          <a:solidFill>
                            <a:srgbClr val="000000"/>
                          </a:solidFill>
                          <a:latin typeface="Tw Cen MT"/>
                        </a:rPr>
                        <a:t> and Rules thereof </a:t>
                      </a:r>
                    </a:p>
                  </a:txBody>
                  <a:tcPr marL="8809" marR="8809" marT="8809"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700" b="0" i="0" u="none" strike="noStrike" dirty="0">
                          <a:solidFill>
                            <a:srgbClr val="000000"/>
                          </a:solidFill>
                          <a:latin typeface="Tw Cen MT"/>
                        </a:rPr>
                        <a:t> Charges</a:t>
                      </a:r>
                    </a:p>
                  </a:txBody>
                  <a:tcPr marL="8809" marR="8809" marT="8809"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546173">
                <a:tc>
                  <a:txBody>
                    <a:bodyPr/>
                    <a:lstStyle/>
                    <a:p>
                      <a:pPr algn="ctr" fontAlgn="t"/>
                      <a:r>
                        <a:rPr lang="en-US" sz="1700" b="0" i="0" u="none" strike="noStrike" dirty="0">
                          <a:solidFill>
                            <a:srgbClr val="000000"/>
                          </a:solidFill>
                          <a:latin typeface="Tw Cen MT"/>
                        </a:rPr>
                        <a:t> Section 135 </a:t>
                      </a:r>
                      <a:br>
                        <a:rPr lang="en-US" sz="1700" b="0" i="0" u="none" strike="noStrike" dirty="0">
                          <a:solidFill>
                            <a:srgbClr val="000000"/>
                          </a:solidFill>
                          <a:latin typeface="Tw Cen MT"/>
                        </a:rPr>
                      </a:br>
                      <a:r>
                        <a:rPr lang="en-US" sz="1700" b="0" i="0" u="none" strike="noStrike" dirty="0">
                          <a:solidFill>
                            <a:srgbClr val="000000"/>
                          </a:solidFill>
                          <a:latin typeface="Tw Cen MT"/>
                        </a:rPr>
                        <a:t> and Rules thereof </a:t>
                      </a:r>
                    </a:p>
                  </a:txBody>
                  <a:tcPr marL="8809" marR="8809" marT="8809"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700" b="0" i="0" u="none" strike="noStrike" dirty="0">
                          <a:solidFill>
                            <a:srgbClr val="000000"/>
                          </a:solidFill>
                          <a:latin typeface="Tw Cen MT"/>
                        </a:rPr>
                        <a:t> CSR</a:t>
                      </a:r>
                    </a:p>
                  </a:txBody>
                  <a:tcPr marL="8809" marR="8809" marT="8809"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546173">
                <a:tc>
                  <a:txBody>
                    <a:bodyPr/>
                    <a:lstStyle/>
                    <a:p>
                      <a:pPr algn="ctr" fontAlgn="t"/>
                      <a:r>
                        <a:rPr lang="en-US" sz="1700" b="0" i="0" u="none" strike="noStrike" dirty="0">
                          <a:solidFill>
                            <a:srgbClr val="000000"/>
                          </a:solidFill>
                          <a:latin typeface="Tw Cen MT"/>
                        </a:rPr>
                        <a:t> Section 185 </a:t>
                      </a:r>
                      <a:br>
                        <a:rPr lang="en-US" sz="1700" b="0" i="0" u="none" strike="noStrike" dirty="0">
                          <a:solidFill>
                            <a:srgbClr val="000000"/>
                          </a:solidFill>
                          <a:latin typeface="Tw Cen MT"/>
                        </a:rPr>
                      </a:br>
                      <a:r>
                        <a:rPr lang="en-US" sz="1700" b="0" i="0" u="none" strike="noStrike" dirty="0">
                          <a:solidFill>
                            <a:srgbClr val="000000"/>
                          </a:solidFill>
                          <a:latin typeface="Tw Cen MT"/>
                        </a:rPr>
                        <a:t> and Rules thereof </a:t>
                      </a:r>
                    </a:p>
                  </a:txBody>
                  <a:tcPr marL="8809" marR="8809" marT="8809"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700" b="0" i="0" u="none" strike="noStrike" dirty="0">
                          <a:solidFill>
                            <a:srgbClr val="000000"/>
                          </a:solidFill>
                          <a:latin typeface="Tw Cen MT"/>
                        </a:rPr>
                        <a:t> Loan to director or his relatives</a:t>
                      </a:r>
                    </a:p>
                  </a:txBody>
                  <a:tcPr marL="8809" marR="8809" marT="8809"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546173">
                <a:tc>
                  <a:txBody>
                    <a:bodyPr/>
                    <a:lstStyle/>
                    <a:p>
                      <a:pPr algn="ctr" fontAlgn="t"/>
                      <a:r>
                        <a:rPr lang="en-US" sz="1700" b="0" i="0" u="none" strike="noStrike" dirty="0">
                          <a:solidFill>
                            <a:srgbClr val="000000"/>
                          </a:solidFill>
                          <a:latin typeface="Tw Cen MT"/>
                        </a:rPr>
                        <a:t> Section 186 </a:t>
                      </a:r>
                      <a:br>
                        <a:rPr lang="en-US" sz="1700" b="0" i="0" u="none" strike="noStrike" dirty="0">
                          <a:solidFill>
                            <a:srgbClr val="000000"/>
                          </a:solidFill>
                          <a:latin typeface="Tw Cen MT"/>
                        </a:rPr>
                      </a:br>
                      <a:r>
                        <a:rPr lang="en-US" sz="1700" b="0" i="0" u="none" strike="noStrike" dirty="0">
                          <a:solidFill>
                            <a:srgbClr val="000000"/>
                          </a:solidFill>
                          <a:latin typeface="Tw Cen MT"/>
                        </a:rPr>
                        <a:t> and Rules thereof </a:t>
                      </a:r>
                    </a:p>
                  </a:txBody>
                  <a:tcPr marL="8809" marR="8809" marT="8809"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700" b="0" i="0" u="none" strike="noStrike" dirty="0">
                          <a:solidFill>
                            <a:srgbClr val="000000"/>
                          </a:solidFill>
                          <a:latin typeface="Tw Cen MT"/>
                        </a:rPr>
                        <a:t> Loan, guarantee and investment</a:t>
                      </a:r>
                    </a:p>
                  </a:txBody>
                  <a:tcPr marL="8809" marR="8809" marT="8809"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554983">
                <a:tc>
                  <a:txBody>
                    <a:bodyPr/>
                    <a:lstStyle/>
                    <a:p>
                      <a:pPr algn="ctr" fontAlgn="t"/>
                      <a:r>
                        <a:rPr lang="en-US" sz="1700" b="0" i="0" u="none" strike="noStrike" dirty="0">
                          <a:solidFill>
                            <a:srgbClr val="000000"/>
                          </a:solidFill>
                          <a:latin typeface="Tw Cen MT"/>
                        </a:rPr>
                        <a:t> Section 188,</a:t>
                      </a:r>
                      <a:r>
                        <a:rPr lang="en-US" sz="1700" b="0" i="0" u="none" strike="noStrike" baseline="0" dirty="0">
                          <a:solidFill>
                            <a:srgbClr val="000000"/>
                          </a:solidFill>
                          <a:latin typeface="Tw Cen MT"/>
                        </a:rPr>
                        <a:t> 189</a:t>
                      </a:r>
                      <a:r>
                        <a:rPr lang="en-US" sz="1700" b="0" i="0" u="none" strike="noStrike" dirty="0">
                          <a:solidFill>
                            <a:srgbClr val="000000"/>
                          </a:solidFill>
                          <a:latin typeface="Tw Cen MT"/>
                        </a:rPr>
                        <a:t/>
                      </a:r>
                      <a:br>
                        <a:rPr lang="en-US" sz="1700" b="0" i="0" u="none" strike="noStrike" dirty="0">
                          <a:solidFill>
                            <a:srgbClr val="000000"/>
                          </a:solidFill>
                          <a:latin typeface="Tw Cen MT"/>
                        </a:rPr>
                      </a:br>
                      <a:r>
                        <a:rPr lang="en-US" sz="1700" b="0" i="0" u="none" strike="noStrike" dirty="0">
                          <a:solidFill>
                            <a:srgbClr val="000000"/>
                          </a:solidFill>
                          <a:latin typeface="Tw Cen MT"/>
                        </a:rPr>
                        <a:t> and Rules thereof </a:t>
                      </a:r>
                    </a:p>
                  </a:txBody>
                  <a:tcPr marL="8809" marR="8809" marT="8809"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en-US" sz="1700" b="0" i="0" u="none" strike="noStrike" dirty="0">
                          <a:solidFill>
                            <a:srgbClr val="000000"/>
                          </a:solidFill>
                          <a:latin typeface="Tw Cen MT"/>
                        </a:rPr>
                        <a:t> Related party transactions</a:t>
                      </a:r>
                    </a:p>
                  </a:txBody>
                  <a:tcPr marL="8809" marR="8809" marT="8809"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bl>
          </a:graphicData>
        </a:graphic>
      </p:graphicFrame>
      <p:pic>
        <p:nvPicPr>
          <p:cNvPr id="10" name="Picture 9" descr="5.png"/>
          <p:cNvPicPr>
            <a:picLocks noChangeAspect="1"/>
          </p:cNvPicPr>
          <p:nvPr/>
        </p:nvPicPr>
        <p:blipFill>
          <a:blip r:embed="rId3"/>
          <a:stretch>
            <a:fillRect/>
          </a:stretch>
        </p:blipFill>
        <p:spPr>
          <a:xfrm>
            <a:off x="0" y="0"/>
            <a:ext cx="3276600" cy="6553200"/>
          </a:xfrm>
          <a:prstGeom prst="rect">
            <a:avLst/>
          </a:prstGeom>
        </p:spPr>
      </p:pic>
      <p:sp>
        <p:nvSpPr>
          <p:cNvPr id="8" name="Footer Placeholder 22"/>
          <p:cNvSpPr txBox="1">
            <a:spLocks/>
          </p:cNvSpPr>
          <p:nvPr/>
        </p:nvSpPr>
        <p:spPr>
          <a:xfrm>
            <a:off x="0" y="6572272"/>
            <a:ext cx="4355976" cy="285728"/>
          </a:xfrm>
          <a:prstGeom prst="rect">
            <a:avLst/>
          </a:prstGeom>
        </p:spPr>
        <p:txBody>
          <a:bodyPr vert="horz" lIns="91440" tIns="45720" rIns="91440" bIns="45720" rtlCol="0" anchor="ctr"/>
          <a:lstStyle/>
          <a:p>
            <a:r>
              <a:rPr lang="en-US" sz="1000" b="1" dirty="0">
                <a:solidFill>
                  <a:srgbClr val="002060"/>
                </a:solidFill>
                <a:latin typeface="Tw Cen MT" pitchFamily="34" charset="0"/>
              </a:rPr>
              <a:t>Prepared and presented by-Vikram Saraf,  FCA, FCS, LLB</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3"/>
          <p:cNvSpPr/>
          <p:nvPr/>
        </p:nvSpPr>
        <p:spPr>
          <a:xfrm>
            <a:off x="0" y="6572272"/>
            <a:ext cx="9144000" cy="285728"/>
          </a:xfrm>
          <a:custGeom>
            <a:avLst/>
            <a:gdLst/>
            <a:ahLst/>
            <a:cxnLst/>
            <a:rect l="l" t="t" r="r" b="b"/>
            <a:pathLst>
              <a:path w="9753600" h="733425">
                <a:moveTo>
                  <a:pt x="9753599" y="733424"/>
                </a:moveTo>
                <a:lnTo>
                  <a:pt x="0" y="733424"/>
                </a:lnTo>
                <a:lnTo>
                  <a:pt x="0" y="0"/>
                </a:lnTo>
                <a:lnTo>
                  <a:pt x="9753599" y="0"/>
                </a:lnTo>
                <a:lnTo>
                  <a:pt x="9753599" y="733424"/>
                </a:lnTo>
                <a:close/>
              </a:path>
            </a:pathLst>
          </a:custGeom>
          <a:blipFill dpi="0" rotWithShape="1">
            <a:blip r:embed="rId2">
              <a:alphaModFix amt="92000"/>
            </a:blip>
            <a:srcRect/>
            <a:tile tx="0" ty="0" sx="100000" sy="100000" flip="none" algn="tl"/>
          </a:blipFill>
        </p:spPr>
        <p:txBody>
          <a:bodyPr wrap="square" lIns="0" tIns="0" rIns="0" bIns="0" rtlCol="0"/>
          <a:lstStyle/>
          <a:p>
            <a:endParaRPr dirty="0"/>
          </a:p>
        </p:txBody>
      </p:sp>
      <p:sp>
        <p:nvSpPr>
          <p:cNvPr id="5" name="TextBox 4"/>
          <p:cNvSpPr txBox="1"/>
          <p:nvPr/>
        </p:nvSpPr>
        <p:spPr>
          <a:xfrm>
            <a:off x="3581400" y="304800"/>
            <a:ext cx="5410200" cy="5878532"/>
          </a:xfrm>
          <a:prstGeom prst="rect">
            <a:avLst/>
          </a:prstGeom>
          <a:noFill/>
        </p:spPr>
        <p:txBody>
          <a:bodyPr wrap="square" rtlCol="0">
            <a:spAutoFit/>
          </a:bodyPr>
          <a:lstStyle/>
          <a:p>
            <a:pPr marL="265113" indent="-265113" algn="just">
              <a:buFont typeface="Wingdings" pitchFamily="2" charset="2"/>
              <a:buChar char="Ø"/>
            </a:pPr>
            <a:r>
              <a:rPr lang="en-US" sz="1700" b="1" dirty="0">
                <a:latin typeface="Tw Cen MT" pitchFamily="34" charset="0"/>
              </a:rPr>
              <a:t>Financial Year u/s 2(41)</a:t>
            </a:r>
          </a:p>
          <a:p>
            <a:pPr marL="265113" algn="just"/>
            <a:r>
              <a:rPr lang="en-US" sz="1700" dirty="0">
                <a:latin typeface="Tw Cen MT" pitchFamily="34" charset="0"/>
              </a:rPr>
              <a:t>If a company has been incorporated on or after the 1st January of a year, then its first financial year will end on 31st March of the following year.</a:t>
            </a:r>
            <a:br>
              <a:rPr lang="en-US" sz="1700" dirty="0">
                <a:latin typeface="Tw Cen MT" pitchFamily="34" charset="0"/>
              </a:rPr>
            </a:br>
            <a:r>
              <a:rPr lang="en-US" sz="1700" dirty="0">
                <a:latin typeface="Tw Cen MT" pitchFamily="34" charset="0"/>
              </a:rPr>
              <a:t>e.g. if a Co. is incorporated on 10.01.2023, its first financial year will end on 31.03.2024.</a:t>
            </a:r>
          </a:p>
          <a:p>
            <a:pPr marL="265113" algn="just"/>
            <a:endParaRPr lang="en-US" sz="1700" b="1" dirty="0">
              <a:latin typeface="Tw Cen MT" pitchFamily="34" charset="0"/>
            </a:endParaRPr>
          </a:p>
          <a:p>
            <a:pPr marL="265113" indent="-265113" algn="just">
              <a:buFont typeface="Wingdings" pitchFamily="2" charset="2"/>
              <a:buChar char="Ø"/>
            </a:pPr>
            <a:r>
              <a:rPr lang="en-US" sz="1700" b="1" dirty="0">
                <a:latin typeface="Tw Cen MT" pitchFamily="34" charset="0"/>
              </a:rPr>
              <a:t>E- Form INC-20A</a:t>
            </a:r>
            <a:r>
              <a:rPr lang="en-US" sz="1700" dirty="0">
                <a:latin typeface="Tw Cen MT" pitchFamily="34" charset="0"/>
              </a:rPr>
              <a:t>: Declaration for the commencement of business, filed or not?</a:t>
            </a:r>
          </a:p>
          <a:p>
            <a:pPr algn="just"/>
            <a:endParaRPr lang="en-US" sz="1700" dirty="0">
              <a:latin typeface="Tw Cen MT" pitchFamily="34" charset="0"/>
            </a:endParaRPr>
          </a:p>
          <a:p>
            <a:pPr marL="265113" indent="-265113" algn="just">
              <a:buFont typeface="Wingdings" pitchFamily="2" charset="2"/>
              <a:buChar char="Ø"/>
            </a:pPr>
            <a:r>
              <a:rPr lang="en-US" sz="1700" b="1" dirty="0">
                <a:latin typeface="Tw Cen MT" pitchFamily="34" charset="0"/>
              </a:rPr>
              <a:t>E- Form ADT-1</a:t>
            </a:r>
            <a:r>
              <a:rPr lang="en-US" sz="1700" dirty="0">
                <a:latin typeface="Tw Cen MT" pitchFamily="34" charset="0"/>
              </a:rPr>
              <a:t>: Appointment of first auditors filed or not?</a:t>
            </a:r>
          </a:p>
          <a:p>
            <a:pPr algn="just"/>
            <a:endParaRPr lang="en-US" sz="1700" dirty="0">
              <a:latin typeface="Tw Cen MT" pitchFamily="34" charset="0"/>
            </a:endParaRPr>
          </a:p>
          <a:p>
            <a:pPr marL="265113" indent="-265113" algn="just">
              <a:buFont typeface="Wingdings" pitchFamily="2" charset="2"/>
              <a:buChar char="Ø"/>
            </a:pPr>
            <a:r>
              <a:rPr lang="en-US" sz="1700" dirty="0">
                <a:latin typeface="Tw Cen MT" pitchFamily="34" charset="0"/>
              </a:rPr>
              <a:t>Accounting treatment of preliminary expenses (AS-26).</a:t>
            </a:r>
          </a:p>
          <a:p>
            <a:pPr algn="just"/>
            <a:endParaRPr lang="en-US" sz="1700" b="1" dirty="0">
              <a:latin typeface="Tw Cen MT" pitchFamily="34" charset="0"/>
            </a:endParaRPr>
          </a:p>
          <a:p>
            <a:pPr marL="265113" indent="-265113" algn="just">
              <a:buFont typeface="Wingdings" pitchFamily="2" charset="2"/>
              <a:buChar char="Ø"/>
            </a:pPr>
            <a:r>
              <a:rPr lang="en-US" sz="1700" b="1" dirty="0">
                <a:latin typeface="Tw Cen MT" pitchFamily="34" charset="0"/>
              </a:rPr>
              <a:t>Disclosure in notes:</a:t>
            </a:r>
            <a:r>
              <a:rPr lang="en-US" sz="1700" dirty="0">
                <a:latin typeface="Tw Cen MT" pitchFamily="34" charset="0"/>
              </a:rPr>
              <a:t> </a:t>
            </a:r>
          </a:p>
          <a:p>
            <a:pPr marL="265113" algn="just"/>
            <a:r>
              <a:rPr lang="en-US" sz="1700" dirty="0">
                <a:latin typeface="Tw Cen MT" pitchFamily="34" charset="0"/>
              </a:rPr>
              <a:t>Since the Company is incorporated on 10.01.2023, therefore previous year figures can not be provided  and period pertaining to FY ended on 31.03.2024, represents the period from 10.01.2023 to 31.03.2024.</a:t>
            </a:r>
          </a:p>
          <a:p>
            <a:pPr algn="just"/>
            <a:endParaRPr lang="en-US" dirty="0">
              <a:latin typeface="Tw Cen MT" pitchFamily="34" charset="0"/>
            </a:endParaRPr>
          </a:p>
          <a:p>
            <a:pPr algn="just"/>
            <a:endParaRPr lang="en-US" dirty="0">
              <a:latin typeface="Tw Cen MT" pitchFamily="34" charset="0"/>
            </a:endParaRPr>
          </a:p>
        </p:txBody>
      </p:sp>
      <p:pic>
        <p:nvPicPr>
          <p:cNvPr id="14" name="Picture 13" descr="4.png"/>
          <p:cNvPicPr>
            <a:picLocks noChangeAspect="1"/>
          </p:cNvPicPr>
          <p:nvPr/>
        </p:nvPicPr>
        <p:blipFill>
          <a:blip r:embed="rId3"/>
          <a:stretch>
            <a:fillRect/>
          </a:stretch>
        </p:blipFill>
        <p:spPr>
          <a:xfrm>
            <a:off x="0" y="0"/>
            <a:ext cx="3200400" cy="6553199"/>
          </a:xfrm>
          <a:prstGeom prst="rect">
            <a:avLst/>
          </a:prstGeom>
        </p:spPr>
      </p:pic>
      <p:sp>
        <p:nvSpPr>
          <p:cNvPr id="15" name="TextBox 14"/>
          <p:cNvSpPr txBox="1"/>
          <p:nvPr/>
        </p:nvSpPr>
        <p:spPr>
          <a:xfrm>
            <a:off x="609600" y="2743200"/>
            <a:ext cx="1981200" cy="1138773"/>
          </a:xfrm>
          <a:prstGeom prst="rect">
            <a:avLst/>
          </a:prstGeom>
          <a:noFill/>
        </p:spPr>
        <p:txBody>
          <a:bodyPr wrap="square" rtlCol="0">
            <a:spAutoFit/>
          </a:bodyPr>
          <a:lstStyle/>
          <a:p>
            <a:pPr algn="ctr"/>
            <a:r>
              <a:rPr lang="en-US" sz="3400" dirty="0">
                <a:solidFill>
                  <a:srgbClr val="002060"/>
                </a:solidFill>
                <a:latin typeface="Tw Cen MT" pitchFamily="34" charset="0"/>
              </a:rPr>
              <a:t>In case of </a:t>
            </a:r>
          </a:p>
          <a:p>
            <a:pPr algn="ctr"/>
            <a:r>
              <a:rPr lang="en-US" sz="3400" dirty="0">
                <a:solidFill>
                  <a:srgbClr val="002060"/>
                </a:solidFill>
                <a:latin typeface="Tw Cen MT" pitchFamily="34" charset="0"/>
              </a:rPr>
              <a:t>new Co.</a:t>
            </a:r>
          </a:p>
        </p:txBody>
      </p:sp>
      <p:sp>
        <p:nvSpPr>
          <p:cNvPr id="8" name="Footer Placeholder 22"/>
          <p:cNvSpPr txBox="1">
            <a:spLocks/>
          </p:cNvSpPr>
          <p:nvPr/>
        </p:nvSpPr>
        <p:spPr>
          <a:xfrm>
            <a:off x="0" y="6572272"/>
            <a:ext cx="4355976" cy="285728"/>
          </a:xfrm>
          <a:prstGeom prst="rect">
            <a:avLst/>
          </a:prstGeom>
        </p:spPr>
        <p:txBody>
          <a:bodyPr vert="horz" lIns="91440" tIns="45720" rIns="91440" bIns="45720" rtlCol="0" anchor="ctr"/>
          <a:lstStyle/>
          <a:p>
            <a:r>
              <a:rPr lang="en-US" sz="1000" b="1" dirty="0">
                <a:solidFill>
                  <a:srgbClr val="002060"/>
                </a:solidFill>
                <a:latin typeface="Tw Cen MT" pitchFamily="34" charset="0"/>
              </a:rPr>
              <a:t>Prepared and presented by-Vikram Saraf,  FCA, FCS, LLB</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8" name="Content Placeholder 7" descr="Untitled.png"/>
          <p:cNvPicPr>
            <a:picLocks noGrp="1" noChangeAspect="1"/>
          </p:cNvPicPr>
          <p:nvPr>
            <p:ph idx="1"/>
          </p:nvPr>
        </p:nvPicPr>
        <p:blipFill>
          <a:blip r:embed="rId2"/>
          <a:stretch>
            <a:fillRect/>
          </a:stretch>
        </p:blipFill>
        <p:spPr>
          <a:xfrm>
            <a:off x="0" y="0"/>
            <a:ext cx="9144000" cy="6858000"/>
          </a:xfrm>
        </p:spPr>
      </p:pic>
      <p:sp>
        <p:nvSpPr>
          <p:cNvPr id="9" name="TextBox 8"/>
          <p:cNvSpPr txBox="1"/>
          <p:nvPr/>
        </p:nvSpPr>
        <p:spPr>
          <a:xfrm>
            <a:off x="428596" y="142852"/>
            <a:ext cx="8382000" cy="2893100"/>
          </a:xfrm>
          <a:prstGeom prst="rect">
            <a:avLst/>
          </a:prstGeom>
          <a:noFill/>
        </p:spPr>
        <p:txBody>
          <a:bodyPr wrap="square" rtlCol="0">
            <a:spAutoFit/>
          </a:bodyPr>
          <a:lstStyle/>
          <a:p>
            <a:pPr lvl="0" algn="ctr"/>
            <a:r>
              <a:rPr lang="en-US" sz="3600" b="1" dirty="0">
                <a:solidFill>
                  <a:srgbClr val="002060"/>
                </a:solidFill>
                <a:latin typeface="Tw Cen MT" pitchFamily="34" charset="0"/>
              </a:rPr>
              <a:t>Thank You</a:t>
            </a:r>
          </a:p>
          <a:p>
            <a:pPr lvl="0" algn="ctr"/>
            <a:r>
              <a:rPr lang="en-US" sz="3200" b="1" dirty="0">
                <a:solidFill>
                  <a:srgbClr val="002060"/>
                </a:solidFill>
                <a:latin typeface="Tw Cen MT" pitchFamily="34" charset="0"/>
              </a:rPr>
              <a:t>Vikram Saraf, Jaipur</a:t>
            </a:r>
          </a:p>
          <a:p>
            <a:pPr lvl="0" algn="ctr"/>
            <a:r>
              <a:rPr lang="en-US" sz="3200" b="1" dirty="0">
                <a:solidFill>
                  <a:srgbClr val="002060"/>
                </a:solidFill>
                <a:latin typeface="Tw Cen MT" pitchFamily="34" charset="0"/>
              </a:rPr>
              <a:t>FCA, FCS, LLB</a:t>
            </a:r>
          </a:p>
          <a:p>
            <a:pPr lvl="0" algn="ctr"/>
            <a:r>
              <a:rPr lang="en-US" sz="3200" b="1" dirty="0">
                <a:solidFill>
                  <a:srgbClr val="002060"/>
                </a:solidFill>
                <a:latin typeface="Tw Cen MT" pitchFamily="34" charset="0"/>
              </a:rPr>
              <a:t>vksaraf679@gmail.com</a:t>
            </a:r>
          </a:p>
          <a:p>
            <a:pPr lvl="0" algn="ctr"/>
            <a:r>
              <a:rPr lang="en-US" sz="3200" b="1" dirty="0">
                <a:solidFill>
                  <a:srgbClr val="002060"/>
                </a:solidFill>
                <a:latin typeface="Tw Cen MT" pitchFamily="34" charset="0"/>
              </a:rPr>
              <a:t>+91-98293-99925</a:t>
            </a:r>
            <a:endParaRPr lang="en-US" sz="2800" b="1" dirty="0">
              <a:solidFill>
                <a:srgbClr val="002060"/>
              </a:solidFill>
              <a:latin typeface="Tw Cen MT" pitchFamily="34" charset="0"/>
            </a:endParaRPr>
          </a:p>
          <a:p>
            <a:endParaRPr lang="en-US" dirty="0">
              <a:solidFill>
                <a:srgbClr val="002060"/>
              </a:solidFill>
            </a:endParaRPr>
          </a:p>
        </p:txBody>
      </p:sp>
    </p:spTree>
    <p:extLst>
      <p:ext uri="{BB962C8B-B14F-4D97-AF65-F5344CB8AC3E}">
        <p14:creationId xmlns:p14="http://schemas.microsoft.com/office/powerpoint/2010/main" val="28527978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5209</TotalTime>
  <Words>4732</Words>
  <Application>Microsoft Office PowerPoint</Application>
  <PresentationFormat>On-screen Show (4:3)</PresentationFormat>
  <Paragraphs>914</Paragraphs>
  <Slides>55</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55</vt:i4>
      </vt:variant>
    </vt:vector>
  </HeadingPairs>
  <TitlesOfParts>
    <vt:vector size="61" baseType="lpstr">
      <vt:lpstr>Arial</vt:lpstr>
      <vt:lpstr>Calibri</vt:lpstr>
      <vt:lpstr>Times New Roman</vt:lpstr>
      <vt:lpstr>Tw Cen MT</vt:lpstr>
      <vt:lpstr>Wingdings</vt:lpstr>
      <vt:lpstr>Office Theme</vt:lpstr>
      <vt:lpstr>PowerPoint Presentation</vt:lpstr>
      <vt:lpstr>PowerPoint Presentation</vt:lpstr>
      <vt:lpstr>Relevant provisions for preparation of  Financial Statement</vt:lpstr>
      <vt:lpstr>PowerPoint Presentation</vt:lpstr>
      <vt:lpstr>Schedule – III  General Instructions for Preparation of BS and Statement of P&amp;L</vt:lpstr>
      <vt:lpstr>General Instructions for Preparation of BS and Statement of P&amp;L</vt:lpstr>
      <vt:lpstr>General Instructions for Preparation of BS and Statement of P&amp;L</vt:lpstr>
      <vt:lpstr>General Instructions for Preparation of BS and Statement of P&amp;L</vt:lpstr>
      <vt:lpstr>General Instructions for Preparation of BS and Statement of P&amp;L</vt:lpstr>
      <vt:lpstr>General Instructions for Preparation of BS and Statement of P&amp;L</vt:lpstr>
      <vt:lpstr>PowerPoint Presentation</vt:lpstr>
      <vt:lpstr>PowerPoint Presentation</vt:lpstr>
      <vt:lpstr>PowerPoint Presentation</vt:lpstr>
      <vt:lpstr>Balance Sheet Points to be considered</vt:lpstr>
      <vt:lpstr>BS Points to be considered.. </vt:lpstr>
      <vt:lpstr>PowerPoint Presentation</vt:lpstr>
      <vt:lpstr> BS Points to be considered.. </vt:lpstr>
      <vt:lpstr> BS Points to be considered.. </vt:lpstr>
      <vt:lpstr>BS Points to be considered ..</vt:lpstr>
      <vt:lpstr>BS Points to be considered..</vt:lpstr>
      <vt:lpstr>BS Points to be considered..</vt:lpstr>
      <vt:lpstr>BS Points to be considered..</vt:lpstr>
      <vt:lpstr>BS Points to be considered..</vt:lpstr>
      <vt:lpstr>     BS Points to be considered..</vt:lpstr>
      <vt:lpstr>BS Points to be considered..</vt:lpstr>
      <vt:lpstr>BS Points to be considered..</vt:lpstr>
      <vt:lpstr>BS Points to be considered..</vt:lpstr>
      <vt:lpstr>BS Points to be considered..</vt:lpstr>
      <vt:lpstr>BS Points to be considered..</vt:lpstr>
      <vt:lpstr>PowerPoint Presentation</vt:lpstr>
      <vt:lpstr>PowerPoint Presentation</vt:lpstr>
      <vt:lpstr>Statement of Profit and Loss  Points to be considered</vt:lpstr>
      <vt:lpstr>Stat. of P&amp;L Points to be considered..</vt:lpstr>
      <vt:lpstr>Stat. of P&amp;L Points to be considered..</vt:lpstr>
      <vt:lpstr>Stat. of P&amp;L Points to be considered..</vt:lpstr>
      <vt:lpstr>Stat. of P&amp;L Points to be considered..</vt:lpstr>
      <vt:lpstr>Stat. of P&amp;L Points to be considered..</vt:lpstr>
      <vt:lpstr>Stat. of P&amp;L Points to be considered..</vt:lpstr>
      <vt:lpstr>Stat. of P&amp;L Points to be considered..</vt:lpstr>
      <vt:lpstr>Notes points to be considered..</vt:lpstr>
      <vt:lpstr>Notes points to be considered..</vt:lpstr>
      <vt:lpstr>PowerPoint Presentation</vt:lpstr>
      <vt:lpstr>Cash Flow Statement  Points to be considered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Advantages to a small co. </vt:lpstr>
      <vt:lpstr>Exemptions to a small co. </vt:lpstr>
      <vt:lpstr>Provisions to be examined</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Notice of AGM</dc:title>
  <dc:creator>NODE2</dc:creator>
  <cp:lastModifiedBy>hp</cp:lastModifiedBy>
  <cp:revision>1698</cp:revision>
  <cp:lastPrinted>2024-05-22T11:45:55Z</cp:lastPrinted>
  <dcterms:created xsi:type="dcterms:W3CDTF">2021-05-31T09:46:20Z</dcterms:created>
  <dcterms:modified xsi:type="dcterms:W3CDTF">2024-05-23T13:32:52Z</dcterms:modified>
</cp:coreProperties>
</file>