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6.xml" ContentType="application/vnd.openxmlformats-officedocument.presentationml.tags+xml"/>
  <Override PartName="/ppt/charts/chart3.xml" ContentType="application/vnd.openxmlformats-officedocument.drawingml.chart+xml"/>
  <Override PartName="/ppt/theme/themeOverride1.xml" ContentType="application/vnd.openxmlformats-officedocument.themeOverride+xml"/>
  <Override PartName="/ppt/tags/tag7.xml" ContentType="application/vnd.openxmlformats-officedocument.presentationml.tags+xml"/>
  <Override PartName="/ppt/notesSlides/notesSlide1.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ags/tag8.xml" ContentType="application/vnd.openxmlformats-officedocument.presentationml.tags+xml"/>
  <Override PartName="/ppt/charts/chart5.xml" ContentType="application/vnd.openxmlformats-officedocument.drawingml.chart+xml"/>
  <Override PartName="/ppt/theme/themeOverride2.xml" ContentType="application/vnd.openxmlformats-officedocument.themeOverride+xml"/>
  <Override PartName="/ppt/tags/tag9.xml" ContentType="application/vnd.openxmlformats-officedocument.presentationml.tags+xml"/>
  <Override PartName="/ppt/notesSlides/notesSlide2.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ppt/tags/tag32.xml" ContentType="application/vnd.openxmlformats-officedocument.presentationml.tags+xml"/>
  <Override PartName="/ppt/notesSlides/notesSlide4.xml" ContentType="application/vnd.openxmlformats-officedocument.presentationml.notesSlide+xml"/>
  <Override PartName="/ppt/tags/tag33.xml" ContentType="application/vnd.openxmlformats-officedocument.presentationml.tags+xml"/>
  <Override PartName="/ppt/notesSlides/notesSlide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332" r:id="rId2"/>
    <p:sldId id="336" r:id="rId3"/>
    <p:sldId id="337" r:id="rId4"/>
    <p:sldId id="2147375633" r:id="rId5"/>
    <p:sldId id="2147375634" r:id="rId6"/>
    <p:sldId id="2147375630" r:id="rId7"/>
    <p:sldId id="3468" r:id="rId8"/>
    <p:sldId id="3469" r:id="rId9"/>
    <p:sldId id="3470" r:id="rId10"/>
    <p:sldId id="3471" r:id="rId11"/>
    <p:sldId id="3472" r:id="rId12"/>
    <p:sldId id="3473" r:id="rId13"/>
    <p:sldId id="3431" r:id="rId14"/>
    <p:sldId id="3432" r:id="rId15"/>
    <p:sldId id="3433" r:id="rId16"/>
    <p:sldId id="3434" r:id="rId17"/>
    <p:sldId id="3435" r:id="rId18"/>
    <p:sldId id="3436" r:id="rId19"/>
    <p:sldId id="3437" r:id="rId20"/>
    <p:sldId id="3438" r:id="rId21"/>
    <p:sldId id="3440" r:id="rId22"/>
    <p:sldId id="3441" r:id="rId23"/>
    <p:sldId id="3442" r:id="rId24"/>
    <p:sldId id="3443" r:id="rId25"/>
    <p:sldId id="3444" r:id="rId26"/>
    <p:sldId id="3449" r:id="rId27"/>
    <p:sldId id="3450" r:id="rId28"/>
    <p:sldId id="3451" r:id="rId29"/>
    <p:sldId id="3452" r:id="rId30"/>
    <p:sldId id="3457" r:id="rId31"/>
    <p:sldId id="3461" r:id="rId32"/>
    <p:sldId id="3462" r:id="rId33"/>
    <p:sldId id="3425" r:id="rId34"/>
    <p:sldId id="3427" r:id="rId35"/>
    <p:sldId id="3428" r:id="rId36"/>
    <p:sldId id="3429" r:id="rId37"/>
    <p:sldId id="3430" r:id="rId38"/>
    <p:sldId id="2147375636" r:id="rId39"/>
    <p:sldId id="330" r:id="rId40"/>
    <p:sldId id="401" r:id="rId41"/>
  </p:sldIdLst>
  <p:sldSz cx="18288000" cy="10287000"/>
  <p:notesSz cx="6858000" cy="9144000"/>
  <p:embeddedFontLst>
    <p:embeddedFont>
      <p:font typeface="Arimo Bold" panose="020B0604020202020204" charset="0"/>
      <p:regular r:id="rId43"/>
    </p:embeddedFont>
    <p:embeddedFont>
      <p:font typeface="Bahnschrift Condensed" panose="020B0502040204020203" pitchFamily="34" charset="0"/>
      <p:regular r:id="rId44"/>
      <p:bold r:id="rId45"/>
    </p:embeddedFont>
    <p:embeddedFont>
      <p:font typeface="Barlow Condensed Bold" panose="020B0604020202020204" charset="0"/>
      <p:regular r:id="rId46"/>
    </p:embeddedFont>
    <p:embeddedFont>
      <p:font typeface="Barlow SemiCondensed" panose="020B0604020202020204" charset="0"/>
      <p:regular r:id="rId47"/>
    </p:embeddedFont>
    <p:embeddedFont>
      <p:font typeface="Brush Script MT" panose="03060802040406070304" pitchFamily="66" charset="0"/>
      <p:italic r:id="rId48"/>
    </p:embeddedFont>
    <p:embeddedFont>
      <p:font typeface="Calibri Bold" panose="020F0702030404030204" pitchFamily="34" charset="0"/>
      <p:bold r:id="rId49"/>
    </p:embeddedFont>
    <p:embeddedFont>
      <p:font typeface="Canva Sans Bold" panose="020B0604020202020204" charset="0"/>
      <p:regular r:id="rId50"/>
    </p:embeddedFont>
    <p:embeddedFont>
      <p:font typeface="Open Sans" panose="020B0606030504020204" pitchFamily="34" charset="0"/>
      <p:regular r:id="rId51"/>
      <p:bold r:id="rId52"/>
      <p:italic r:id="rId53"/>
      <p:boldItalic r:id="rId54"/>
    </p:embeddedFont>
    <p:embeddedFont>
      <p:font typeface="Open Sans Bold" panose="020B0806030504020204" charset="0"/>
      <p:regular r:id="rId55"/>
      <p:bold r:id="rId56"/>
    </p:embeddedFont>
    <p:embeddedFont>
      <p:font typeface="Open Sans Extra Bold" panose="020B0604020202020204" charset="0"/>
      <p:regular r:id="rId57"/>
    </p:embeddedFont>
    <p:embeddedFont>
      <p:font typeface="Poppins Bold" panose="020B0604020202020204" charset="0"/>
      <p:regular r:id="rId58"/>
      <p:bold r:id="rId59"/>
    </p:embeddedFont>
    <p:embeddedFont>
      <p:font typeface="Source Sans Pro Bold" panose="020B0604020202020204" charset="0"/>
      <p:regular r:id="rId60"/>
    </p:embeddedFont>
  </p:embeddedFontLst>
  <p:custDataLst>
    <p:tags r:id="rId6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E1FDBE-60D3-5734-5546-A4B5CFC7CA4C}" name="Chandan Lahoti" initials="CL" userId="Chandan Lahot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754A2"/>
    <a:srgbClr val="FFD333"/>
    <a:srgbClr val="376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C3E6B1-430E-4DAE-BBE3-BC8B3B9ABCE5}" v="33" dt="2024-06-08T04:28:27.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5097" autoAdjust="0"/>
  </p:normalViewPr>
  <p:slideViewPr>
    <p:cSldViewPr>
      <p:cViewPr varScale="1">
        <p:scale>
          <a:sx n="42" d="100"/>
          <a:sy n="42" d="100"/>
        </p:scale>
        <p:origin x="78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dan Lahoti" userId="9252f029-bac5-475c-aef6-86360c87704d" providerId="ADAL" clId="{64C3E6B1-430E-4DAE-BBE3-BC8B3B9ABCE5}"/>
    <pc:docChg chg="custSel addSld delSld modSld">
      <pc:chgData name="Chandan Lahoti" userId="9252f029-bac5-475c-aef6-86360c87704d" providerId="ADAL" clId="{64C3E6B1-430E-4DAE-BBE3-BC8B3B9ABCE5}" dt="2024-06-08T04:28:27.420" v="157" actId="20577"/>
      <pc:docMkLst>
        <pc:docMk/>
      </pc:docMkLst>
      <pc:sldChg chg="del">
        <pc:chgData name="Chandan Lahoti" userId="9252f029-bac5-475c-aef6-86360c87704d" providerId="ADAL" clId="{64C3E6B1-430E-4DAE-BBE3-BC8B3B9ABCE5}" dt="2024-06-07T06:07:11.084" v="39" actId="47"/>
        <pc:sldMkLst>
          <pc:docMk/>
          <pc:sldMk cId="0" sldId="259"/>
        </pc:sldMkLst>
      </pc:sldChg>
      <pc:sldChg chg="del">
        <pc:chgData name="Chandan Lahoti" userId="9252f029-bac5-475c-aef6-86360c87704d" providerId="ADAL" clId="{64C3E6B1-430E-4DAE-BBE3-BC8B3B9ABCE5}" dt="2024-06-07T06:07:45.395" v="42" actId="47"/>
        <pc:sldMkLst>
          <pc:docMk/>
          <pc:sldMk cId="0" sldId="331"/>
        </pc:sldMkLst>
      </pc:sldChg>
      <pc:sldChg chg="modSp mod">
        <pc:chgData name="Chandan Lahoti" userId="9252f029-bac5-475c-aef6-86360c87704d" providerId="ADAL" clId="{64C3E6B1-430E-4DAE-BBE3-BC8B3B9ABCE5}" dt="2024-06-07T06:06:23.553" v="36" actId="1076"/>
        <pc:sldMkLst>
          <pc:docMk/>
          <pc:sldMk cId="0" sldId="332"/>
        </pc:sldMkLst>
        <pc:spChg chg="mod">
          <ac:chgData name="Chandan Lahoti" userId="9252f029-bac5-475c-aef6-86360c87704d" providerId="ADAL" clId="{64C3E6B1-430E-4DAE-BBE3-BC8B3B9ABCE5}" dt="2024-06-07T06:06:15.727" v="35" actId="6549"/>
          <ac:spMkLst>
            <pc:docMk/>
            <pc:sldMk cId="0" sldId="332"/>
            <ac:spMk id="17" creationId="{00000000-0000-0000-0000-000000000000}"/>
          </ac:spMkLst>
        </pc:spChg>
        <pc:spChg chg="mod">
          <ac:chgData name="Chandan Lahoti" userId="9252f029-bac5-475c-aef6-86360c87704d" providerId="ADAL" clId="{64C3E6B1-430E-4DAE-BBE3-BC8B3B9ABCE5}" dt="2024-06-07T06:06:23.553" v="36" actId="1076"/>
          <ac:spMkLst>
            <pc:docMk/>
            <pc:sldMk cId="0" sldId="332"/>
            <ac:spMk id="20" creationId="{00000000-0000-0000-0000-000000000000}"/>
          </ac:spMkLst>
        </pc:spChg>
      </pc:sldChg>
      <pc:sldChg chg="modSp mod">
        <pc:chgData name="Chandan Lahoti" userId="9252f029-bac5-475c-aef6-86360c87704d" providerId="ADAL" clId="{64C3E6B1-430E-4DAE-BBE3-BC8B3B9ABCE5}" dt="2024-06-07T06:06:54.082" v="38" actId="207"/>
        <pc:sldMkLst>
          <pc:docMk/>
          <pc:sldMk cId="275206418" sldId="336"/>
        </pc:sldMkLst>
        <pc:spChg chg="mod">
          <ac:chgData name="Chandan Lahoti" userId="9252f029-bac5-475c-aef6-86360c87704d" providerId="ADAL" clId="{64C3E6B1-430E-4DAE-BBE3-BC8B3B9ABCE5}" dt="2024-06-07T06:06:54.082" v="38" actId="207"/>
          <ac:spMkLst>
            <pc:docMk/>
            <pc:sldMk cId="275206418" sldId="336"/>
            <ac:spMk id="10" creationId="{5EDD2B4A-303F-66BA-5710-4E586BA3E57E}"/>
          </ac:spMkLst>
        </pc:spChg>
      </pc:sldChg>
      <pc:sldChg chg="modSp mod">
        <pc:chgData name="Chandan Lahoti" userId="9252f029-bac5-475c-aef6-86360c87704d" providerId="ADAL" clId="{64C3E6B1-430E-4DAE-BBE3-BC8B3B9ABCE5}" dt="2024-06-07T06:08:44.598" v="47" actId="1076"/>
        <pc:sldMkLst>
          <pc:docMk/>
          <pc:sldMk cId="0" sldId="337"/>
        </pc:sldMkLst>
        <pc:spChg chg="mod">
          <ac:chgData name="Chandan Lahoti" userId="9252f029-bac5-475c-aef6-86360c87704d" providerId="ADAL" clId="{64C3E6B1-430E-4DAE-BBE3-BC8B3B9ABCE5}" dt="2024-06-07T06:08:41.620" v="46" actId="1076"/>
          <ac:spMkLst>
            <pc:docMk/>
            <pc:sldMk cId="0" sldId="337"/>
            <ac:spMk id="20" creationId="{00000000-0000-0000-0000-000000000000}"/>
          </ac:spMkLst>
        </pc:spChg>
        <pc:spChg chg="mod">
          <ac:chgData name="Chandan Lahoti" userId="9252f029-bac5-475c-aef6-86360c87704d" providerId="ADAL" clId="{64C3E6B1-430E-4DAE-BBE3-BC8B3B9ABCE5}" dt="2024-06-07T06:08:44.598" v="47" actId="1076"/>
          <ac:spMkLst>
            <pc:docMk/>
            <pc:sldMk cId="0" sldId="337"/>
            <ac:spMk id="21" creationId="{00000000-0000-0000-0000-000000000000}"/>
          </ac:spMkLst>
        </pc:spChg>
        <pc:spChg chg="mod">
          <ac:chgData name="Chandan Lahoti" userId="9252f029-bac5-475c-aef6-86360c87704d" providerId="ADAL" clId="{64C3E6B1-430E-4DAE-BBE3-BC8B3B9ABCE5}" dt="2024-06-07T06:08:32.352" v="43" actId="1076"/>
          <ac:spMkLst>
            <pc:docMk/>
            <pc:sldMk cId="0" sldId="337"/>
            <ac:spMk id="22" creationId="{00000000-0000-0000-0000-000000000000}"/>
          </ac:spMkLst>
        </pc:spChg>
        <pc:grpChg chg="mod">
          <ac:chgData name="Chandan Lahoti" userId="9252f029-bac5-475c-aef6-86360c87704d" providerId="ADAL" clId="{64C3E6B1-430E-4DAE-BBE3-BC8B3B9ABCE5}" dt="2024-06-07T06:08:38.122" v="45" actId="1076"/>
          <ac:grpSpMkLst>
            <pc:docMk/>
            <pc:sldMk cId="0" sldId="337"/>
            <ac:grpSpMk id="5" creationId="{00000000-0000-0000-0000-000000000000}"/>
          </ac:grpSpMkLst>
        </pc:grpChg>
      </pc:sldChg>
      <pc:sldChg chg="del">
        <pc:chgData name="Chandan Lahoti" userId="9252f029-bac5-475c-aef6-86360c87704d" providerId="ADAL" clId="{64C3E6B1-430E-4DAE-BBE3-BC8B3B9ABCE5}" dt="2024-06-07T06:07:11.084" v="39" actId="47"/>
        <pc:sldMkLst>
          <pc:docMk/>
          <pc:sldMk cId="0" sldId="339"/>
        </pc:sldMkLst>
      </pc:sldChg>
      <pc:sldChg chg="del">
        <pc:chgData name="Chandan Lahoti" userId="9252f029-bac5-475c-aef6-86360c87704d" providerId="ADAL" clId="{64C3E6B1-430E-4DAE-BBE3-BC8B3B9ABCE5}" dt="2024-06-07T06:07:11.084" v="39" actId="47"/>
        <pc:sldMkLst>
          <pc:docMk/>
          <pc:sldMk cId="0" sldId="340"/>
        </pc:sldMkLst>
      </pc:sldChg>
      <pc:sldChg chg="del">
        <pc:chgData name="Chandan Lahoti" userId="9252f029-bac5-475c-aef6-86360c87704d" providerId="ADAL" clId="{64C3E6B1-430E-4DAE-BBE3-BC8B3B9ABCE5}" dt="2024-06-07T06:07:11.084" v="39" actId="47"/>
        <pc:sldMkLst>
          <pc:docMk/>
          <pc:sldMk cId="0" sldId="342"/>
        </pc:sldMkLst>
      </pc:sldChg>
      <pc:sldChg chg="del">
        <pc:chgData name="Chandan Lahoti" userId="9252f029-bac5-475c-aef6-86360c87704d" providerId="ADAL" clId="{64C3E6B1-430E-4DAE-BBE3-BC8B3B9ABCE5}" dt="2024-06-07T06:07:11.084" v="39" actId="47"/>
        <pc:sldMkLst>
          <pc:docMk/>
          <pc:sldMk cId="0" sldId="355"/>
        </pc:sldMkLst>
      </pc:sldChg>
      <pc:sldChg chg="modSp add">
        <pc:chgData name="Chandan Lahoti" userId="9252f029-bac5-475c-aef6-86360c87704d" providerId="ADAL" clId="{64C3E6B1-430E-4DAE-BBE3-BC8B3B9ABCE5}" dt="2024-06-08T04:28:27.420" v="157" actId="20577"/>
        <pc:sldMkLst>
          <pc:docMk/>
          <pc:sldMk cId="2491514227" sldId="401"/>
        </pc:sldMkLst>
        <pc:spChg chg="mod">
          <ac:chgData name="Chandan Lahoti" userId="9252f029-bac5-475c-aef6-86360c87704d" providerId="ADAL" clId="{64C3E6B1-430E-4DAE-BBE3-BC8B3B9ABCE5}" dt="2024-06-08T04:28:27.420" v="157" actId="20577"/>
          <ac:spMkLst>
            <pc:docMk/>
            <pc:sldMk cId="2491514227" sldId="401"/>
            <ac:spMk id="16" creationId="{B8CD7B9A-EDD4-5BFE-A605-315E4F4BE304}"/>
          </ac:spMkLst>
        </pc:spChg>
      </pc:sldChg>
      <pc:sldChg chg="del">
        <pc:chgData name="Chandan Lahoti" userId="9252f029-bac5-475c-aef6-86360c87704d" providerId="ADAL" clId="{64C3E6B1-430E-4DAE-BBE3-BC8B3B9ABCE5}" dt="2024-06-07T06:07:11.084" v="39" actId="47"/>
        <pc:sldMkLst>
          <pc:docMk/>
          <pc:sldMk cId="0" sldId="3424"/>
        </pc:sldMkLst>
      </pc:sldChg>
      <pc:sldChg chg="modSp mod">
        <pc:chgData name="Chandan Lahoti" userId="9252f029-bac5-475c-aef6-86360c87704d" providerId="ADAL" clId="{64C3E6B1-430E-4DAE-BBE3-BC8B3B9ABCE5}" dt="2024-06-08T04:25:53.249" v="121" actId="207"/>
        <pc:sldMkLst>
          <pc:docMk/>
          <pc:sldMk cId="4088586869" sldId="3425"/>
        </pc:sldMkLst>
        <pc:spChg chg="mod">
          <ac:chgData name="Chandan Lahoti" userId="9252f029-bac5-475c-aef6-86360c87704d" providerId="ADAL" clId="{64C3E6B1-430E-4DAE-BBE3-BC8B3B9ABCE5}" dt="2024-06-08T04:25:53.249" v="121" actId="207"/>
          <ac:spMkLst>
            <pc:docMk/>
            <pc:sldMk cId="4088586869" sldId="3425"/>
            <ac:spMk id="17" creationId="{00000000-0000-0000-0000-000000000000}"/>
          </ac:spMkLst>
        </pc:spChg>
        <pc:spChg chg="mod">
          <ac:chgData name="Chandan Lahoti" userId="9252f029-bac5-475c-aef6-86360c87704d" providerId="ADAL" clId="{64C3E6B1-430E-4DAE-BBE3-BC8B3B9ABCE5}" dt="2024-06-08T04:25:32.541" v="120" actId="207"/>
          <ac:spMkLst>
            <pc:docMk/>
            <pc:sldMk cId="4088586869" sldId="3425"/>
            <ac:spMk id="21" creationId="{EC62345C-1DDA-EA5D-E613-DEA5282A78DD}"/>
          </ac:spMkLst>
        </pc:spChg>
        <pc:spChg chg="mod">
          <ac:chgData name="Chandan Lahoti" userId="9252f029-bac5-475c-aef6-86360c87704d" providerId="ADAL" clId="{64C3E6B1-430E-4DAE-BBE3-BC8B3B9ABCE5}" dt="2024-06-08T04:25:20.949" v="119" actId="207"/>
          <ac:spMkLst>
            <pc:docMk/>
            <pc:sldMk cId="4088586869" sldId="3425"/>
            <ac:spMk id="22" creationId="{F19EB520-EFA1-7B5F-BC07-3A928AAA75B4}"/>
          </ac:spMkLst>
        </pc:spChg>
      </pc:sldChg>
      <pc:sldChg chg="modSp mod">
        <pc:chgData name="Chandan Lahoti" userId="9252f029-bac5-475c-aef6-86360c87704d" providerId="ADAL" clId="{64C3E6B1-430E-4DAE-BBE3-BC8B3B9ABCE5}" dt="2024-06-08T04:26:23.841" v="124" actId="115"/>
        <pc:sldMkLst>
          <pc:docMk/>
          <pc:sldMk cId="1801071154" sldId="3427"/>
        </pc:sldMkLst>
        <pc:spChg chg="mod">
          <ac:chgData name="Chandan Lahoti" userId="9252f029-bac5-475c-aef6-86360c87704d" providerId="ADAL" clId="{64C3E6B1-430E-4DAE-BBE3-BC8B3B9ABCE5}" dt="2024-06-08T04:26:23.841" v="124" actId="115"/>
          <ac:spMkLst>
            <pc:docMk/>
            <pc:sldMk cId="1801071154" sldId="3427"/>
            <ac:spMk id="17" creationId="{00000000-0000-0000-0000-000000000000}"/>
          </ac:spMkLst>
        </pc:spChg>
      </pc:sldChg>
      <pc:sldChg chg="modSp mod">
        <pc:chgData name="Chandan Lahoti" userId="9252f029-bac5-475c-aef6-86360c87704d" providerId="ADAL" clId="{64C3E6B1-430E-4DAE-BBE3-BC8B3B9ABCE5}" dt="2024-06-08T04:27:09.073" v="125" actId="207"/>
        <pc:sldMkLst>
          <pc:docMk/>
          <pc:sldMk cId="1908318423" sldId="3428"/>
        </pc:sldMkLst>
        <pc:spChg chg="mod">
          <ac:chgData name="Chandan Lahoti" userId="9252f029-bac5-475c-aef6-86360c87704d" providerId="ADAL" clId="{64C3E6B1-430E-4DAE-BBE3-BC8B3B9ABCE5}" dt="2024-06-08T04:27:09.073" v="125" actId="207"/>
          <ac:spMkLst>
            <pc:docMk/>
            <pc:sldMk cId="1908318423" sldId="3428"/>
            <ac:spMk id="5" creationId="{211199DC-84A0-B2F2-8289-CCE4616017E4}"/>
          </ac:spMkLst>
        </pc:spChg>
      </pc:sldChg>
      <pc:sldChg chg="modSp mod">
        <pc:chgData name="Chandan Lahoti" userId="9252f029-bac5-475c-aef6-86360c87704d" providerId="ADAL" clId="{64C3E6B1-430E-4DAE-BBE3-BC8B3B9ABCE5}" dt="2024-06-08T04:27:59.441" v="130" actId="207"/>
        <pc:sldMkLst>
          <pc:docMk/>
          <pc:sldMk cId="3953485015" sldId="3429"/>
        </pc:sldMkLst>
        <pc:spChg chg="mod">
          <ac:chgData name="Chandan Lahoti" userId="9252f029-bac5-475c-aef6-86360c87704d" providerId="ADAL" clId="{64C3E6B1-430E-4DAE-BBE3-BC8B3B9ABCE5}" dt="2024-06-08T04:27:50.739" v="129" actId="207"/>
          <ac:spMkLst>
            <pc:docMk/>
            <pc:sldMk cId="3953485015" sldId="3429"/>
            <ac:spMk id="11" creationId="{00000000-0000-0000-0000-000000000000}"/>
          </ac:spMkLst>
        </pc:spChg>
        <pc:spChg chg="mod">
          <ac:chgData name="Chandan Lahoti" userId="9252f029-bac5-475c-aef6-86360c87704d" providerId="ADAL" clId="{64C3E6B1-430E-4DAE-BBE3-BC8B3B9ABCE5}" dt="2024-06-08T04:27:26.402" v="126" actId="20577"/>
          <ac:spMkLst>
            <pc:docMk/>
            <pc:sldMk cId="3953485015" sldId="3429"/>
            <ac:spMk id="14" creationId="{00000000-0000-0000-0000-000000000000}"/>
          </ac:spMkLst>
        </pc:spChg>
        <pc:spChg chg="mod">
          <ac:chgData name="Chandan Lahoti" userId="9252f029-bac5-475c-aef6-86360c87704d" providerId="ADAL" clId="{64C3E6B1-430E-4DAE-BBE3-BC8B3B9ABCE5}" dt="2024-06-08T04:27:59.441" v="130" actId="207"/>
          <ac:spMkLst>
            <pc:docMk/>
            <pc:sldMk cId="3953485015" sldId="3429"/>
            <ac:spMk id="17" creationId="{F76E1665-F6A2-ACBC-69FD-FBBC9A23157C}"/>
          </ac:spMkLst>
        </pc:spChg>
        <pc:spChg chg="mod">
          <ac:chgData name="Chandan Lahoti" userId="9252f029-bac5-475c-aef6-86360c87704d" providerId="ADAL" clId="{64C3E6B1-430E-4DAE-BBE3-BC8B3B9ABCE5}" dt="2024-06-08T04:27:37.767" v="128" actId="207"/>
          <ac:spMkLst>
            <pc:docMk/>
            <pc:sldMk cId="3953485015" sldId="3429"/>
            <ac:spMk id="20" creationId="{104E4304-4AEB-489F-AFF3-AA88169ACBE4}"/>
          </ac:spMkLst>
        </pc:spChg>
      </pc:sldChg>
      <pc:sldChg chg="modSp mod">
        <pc:chgData name="Chandan Lahoti" userId="9252f029-bac5-475c-aef6-86360c87704d" providerId="ADAL" clId="{64C3E6B1-430E-4DAE-BBE3-BC8B3B9ABCE5}" dt="2024-06-07T11:00:21.463" v="85" actId="207"/>
        <pc:sldMkLst>
          <pc:docMk/>
          <pc:sldMk cId="0" sldId="3432"/>
        </pc:sldMkLst>
        <pc:spChg chg="mod">
          <ac:chgData name="Chandan Lahoti" userId="9252f029-bac5-475c-aef6-86360c87704d" providerId="ADAL" clId="{64C3E6B1-430E-4DAE-BBE3-BC8B3B9ABCE5}" dt="2024-06-07T11:00:21.463" v="85" actId="207"/>
          <ac:spMkLst>
            <pc:docMk/>
            <pc:sldMk cId="0" sldId="3432"/>
            <ac:spMk id="14" creationId="{00000000-0000-0000-0000-000000000000}"/>
          </ac:spMkLst>
        </pc:spChg>
      </pc:sldChg>
      <pc:sldChg chg="del">
        <pc:chgData name="Chandan Lahoti" userId="9252f029-bac5-475c-aef6-86360c87704d" providerId="ADAL" clId="{64C3E6B1-430E-4DAE-BBE3-BC8B3B9ABCE5}" dt="2024-06-07T11:27:40.009" v="86" actId="47"/>
        <pc:sldMkLst>
          <pc:docMk/>
          <pc:sldMk cId="0" sldId="3439"/>
        </pc:sldMkLst>
      </pc:sldChg>
      <pc:sldChg chg="modSp mod">
        <pc:chgData name="Chandan Lahoti" userId="9252f029-bac5-475c-aef6-86360c87704d" providerId="ADAL" clId="{64C3E6B1-430E-4DAE-BBE3-BC8B3B9ABCE5}" dt="2024-06-07T11:28:06.751" v="87" actId="207"/>
        <pc:sldMkLst>
          <pc:docMk/>
          <pc:sldMk cId="0" sldId="3440"/>
        </pc:sldMkLst>
        <pc:spChg chg="mod">
          <ac:chgData name="Chandan Lahoti" userId="9252f029-bac5-475c-aef6-86360c87704d" providerId="ADAL" clId="{64C3E6B1-430E-4DAE-BBE3-BC8B3B9ABCE5}" dt="2024-06-07T11:28:06.751" v="87" actId="207"/>
          <ac:spMkLst>
            <pc:docMk/>
            <pc:sldMk cId="0" sldId="3440"/>
            <ac:spMk id="11" creationId="{00000000-0000-0000-0000-000000000000}"/>
          </ac:spMkLst>
        </pc:spChg>
      </pc:sldChg>
      <pc:sldChg chg="modSp mod">
        <pc:chgData name="Chandan Lahoti" userId="9252f029-bac5-475c-aef6-86360c87704d" providerId="ADAL" clId="{64C3E6B1-430E-4DAE-BBE3-BC8B3B9ABCE5}" dt="2024-06-07T11:28:46.320" v="88" actId="207"/>
        <pc:sldMkLst>
          <pc:docMk/>
          <pc:sldMk cId="0" sldId="3442"/>
        </pc:sldMkLst>
        <pc:spChg chg="mod">
          <ac:chgData name="Chandan Lahoti" userId="9252f029-bac5-475c-aef6-86360c87704d" providerId="ADAL" clId="{64C3E6B1-430E-4DAE-BBE3-BC8B3B9ABCE5}" dt="2024-06-07T11:28:46.320" v="88" actId="207"/>
          <ac:spMkLst>
            <pc:docMk/>
            <pc:sldMk cId="0" sldId="3442"/>
            <ac:spMk id="11" creationId="{00000000-0000-0000-0000-000000000000}"/>
          </ac:spMkLst>
        </pc:spChg>
      </pc:sldChg>
      <pc:sldChg chg="del">
        <pc:chgData name="Chandan Lahoti" userId="9252f029-bac5-475c-aef6-86360c87704d" providerId="ADAL" clId="{64C3E6B1-430E-4DAE-BBE3-BC8B3B9ABCE5}" dt="2024-06-07T11:29:22.315" v="89" actId="47"/>
        <pc:sldMkLst>
          <pc:docMk/>
          <pc:sldMk cId="0" sldId="3445"/>
        </pc:sldMkLst>
      </pc:sldChg>
      <pc:sldChg chg="del">
        <pc:chgData name="Chandan Lahoti" userId="9252f029-bac5-475c-aef6-86360c87704d" providerId="ADAL" clId="{64C3E6B1-430E-4DAE-BBE3-BC8B3B9ABCE5}" dt="2024-06-07T11:29:35.046" v="90" actId="47"/>
        <pc:sldMkLst>
          <pc:docMk/>
          <pc:sldMk cId="0" sldId="3446"/>
        </pc:sldMkLst>
      </pc:sldChg>
      <pc:sldChg chg="modSp mod">
        <pc:chgData name="Chandan Lahoti" userId="9252f029-bac5-475c-aef6-86360c87704d" providerId="ADAL" clId="{64C3E6B1-430E-4DAE-BBE3-BC8B3B9ABCE5}" dt="2024-06-07T12:47:02.187" v="97" actId="207"/>
        <pc:sldMkLst>
          <pc:docMk/>
          <pc:sldMk cId="0" sldId="3449"/>
        </pc:sldMkLst>
        <pc:spChg chg="mod">
          <ac:chgData name="Chandan Lahoti" userId="9252f029-bac5-475c-aef6-86360c87704d" providerId="ADAL" clId="{64C3E6B1-430E-4DAE-BBE3-BC8B3B9ABCE5}" dt="2024-06-07T12:47:02.187" v="97" actId="207"/>
          <ac:spMkLst>
            <pc:docMk/>
            <pc:sldMk cId="0" sldId="3449"/>
            <ac:spMk id="11" creationId="{00000000-0000-0000-0000-000000000000}"/>
          </ac:spMkLst>
        </pc:spChg>
        <pc:spChg chg="mod">
          <ac:chgData name="Chandan Lahoti" userId="9252f029-bac5-475c-aef6-86360c87704d" providerId="ADAL" clId="{64C3E6B1-430E-4DAE-BBE3-BC8B3B9ABCE5}" dt="2024-06-07T11:29:53.620" v="93" actId="207"/>
          <ac:spMkLst>
            <pc:docMk/>
            <pc:sldMk cId="0" sldId="3449"/>
            <ac:spMk id="14" creationId="{00000000-0000-0000-0000-000000000000}"/>
          </ac:spMkLst>
        </pc:spChg>
      </pc:sldChg>
      <pc:sldChg chg="modSp mod">
        <pc:chgData name="Chandan Lahoti" userId="9252f029-bac5-475c-aef6-86360c87704d" providerId="ADAL" clId="{64C3E6B1-430E-4DAE-BBE3-BC8B3B9ABCE5}" dt="2024-06-07T11:30:30.977" v="96" actId="207"/>
        <pc:sldMkLst>
          <pc:docMk/>
          <pc:sldMk cId="0" sldId="3450"/>
        </pc:sldMkLst>
        <pc:spChg chg="mod">
          <ac:chgData name="Chandan Lahoti" userId="9252f029-bac5-475c-aef6-86360c87704d" providerId="ADAL" clId="{64C3E6B1-430E-4DAE-BBE3-BC8B3B9ABCE5}" dt="2024-06-07T11:30:25.030" v="95" actId="207"/>
          <ac:spMkLst>
            <pc:docMk/>
            <pc:sldMk cId="0" sldId="3450"/>
            <ac:spMk id="11" creationId="{00000000-0000-0000-0000-000000000000}"/>
          </ac:spMkLst>
        </pc:spChg>
        <pc:spChg chg="mod">
          <ac:chgData name="Chandan Lahoti" userId="9252f029-bac5-475c-aef6-86360c87704d" providerId="ADAL" clId="{64C3E6B1-430E-4DAE-BBE3-BC8B3B9ABCE5}" dt="2024-06-07T11:30:30.977" v="96" actId="207"/>
          <ac:spMkLst>
            <pc:docMk/>
            <pc:sldMk cId="0" sldId="3450"/>
            <ac:spMk id="14" creationId="{00000000-0000-0000-0000-000000000000}"/>
          </ac:spMkLst>
        </pc:spChg>
      </pc:sldChg>
      <pc:sldChg chg="modSp mod">
        <pc:chgData name="Chandan Lahoti" userId="9252f029-bac5-475c-aef6-86360c87704d" providerId="ADAL" clId="{64C3E6B1-430E-4DAE-BBE3-BC8B3B9ABCE5}" dt="2024-06-07T12:47:26.651" v="99" actId="207"/>
        <pc:sldMkLst>
          <pc:docMk/>
          <pc:sldMk cId="0" sldId="3451"/>
        </pc:sldMkLst>
        <pc:spChg chg="mod">
          <ac:chgData name="Chandan Lahoti" userId="9252f029-bac5-475c-aef6-86360c87704d" providerId="ADAL" clId="{64C3E6B1-430E-4DAE-BBE3-BC8B3B9ABCE5}" dt="2024-06-07T12:47:26.651" v="99" actId="207"/>
          <ac:spMkLst>
            <pc:docMk/>
            <pc:sldMk cId="0" sldId="3451"/>
            <ac:spMk id="12" creationId="{00000000-0000-0000-0000-000000000000}"/>
          </ac:spMkLst>
        </pc:spChg>
      </pc:sldChg>
      <pc:sldChg chg="modSp mod">
        <pc:chgData name="Chandan Lahoti" userId="9252f029-bac5-475c-aef6-86360c87704d" providerId="ADAL" clId="{64C3E6B1-430E-4DAE-BBE3-BC8B3B9ABCE5}" dt="2024-06-07T12:48:07.648" v="102" actId="207"/>
        <pc:sldMkLst>
          <pc:docMk/>
          <pc:sldMk cId="0" sldId="3452"/>
        </pc:sldMkLst>
        <pc:spChg chg="mod">
          <ac:chgData name="Chandan Lahoti" userId="9252f029-bac5-475c-aef6-86360c87704d" providerId="ADAL" clId="{64C3E6B1-430E-4DAE-BBE3-BC8B3B9ABCE5}" dt="2024-06-07T12:48:07.648" v="102" actId="207"/>
          <ac:spMkLst>
            <pc:docMk/>
            <pc:sldMk cId="0" sldId="3452"/>
            <ac:spMk id="10" creationId="{00000000-0000-0000-0000-000000000000}"/>
          </ac:spMkLst>
        </pc:spChg>
      </pc:sldChg>
      <pc:sldChg chg="del">
        <pc:chgData name="Chandan Lahoti" userId="9252f029-bac5-475c-aef6-86360c87704d" providerId="ADAL" clId="{64C3E6B1-430E-4DAE-BBE3-BC8B3B9ABCE5}" dt="2024-06-07T12:48:14.641" v="103" actId="47"/>
        <pc:sldMkLst>
          <pc:docMk/>
          <pc:sldMk cId="0" sldId="3453"/>
        </pc:sldMkLst>
      </pc:sldChg>
      <pc:sldChg chg="del">
        <pc:chgData name="Chandan Lahoti" userId="9252f029-bac5-475c-aef6-86360c87704d" providerId="ADAL" clId="{64C3E6B1-430E-4DAE-BBE3-BC8B3B9ABCE5}" dt="2024-06-07T12:48:16.210" v="104" actId="47"/>
        <pc:sldMkLst>
          <pc:docMk/>
          <pc:sldMk cId="0" sldId="3454"/>
        </pc:sldMkLst>
      </pc:sldChg>
      <pc:sldChg chg="del">
        <pc:chgData name="Chandan Lahoti" userId="9252f029-bac5-475c-aef6-86360c87704d" providerId="ADAL" clId="{64C3E6B1-430E-4DAE-BBE3-BC8B3B9ABCE5}" dt="2024-06-07T12:48:23.353" v="105" actId="47"/>
        <pc:sldMkLst>
          <pc:docMk/>
          <pc:sldMk cId="0" sldId="3455"/>
        </pc:sldMkLst>
      </pc:sldChg>
      <pc:sldChg chg="del">
        <pc:chgData name="Chandan Lahoti" userId="9252f029-bac5-475c-aef6-86360c87704d" providerId="ADAL" clId="{64C3E6B1-430E-4DAE-BBE3-BC8B3B9ABCE5}" dt="2024-06-07T12:48:31.322" v="106" actId="47"/>
        <pc:sldMkLst>
          <pc:docMk/>
          <pc:sldMk cId="0" sldId="3456"/>
        </pc:sldMkLst>
      </pc:sldChg>
      <pc:sldChg chg="modSp mod">
        <pc:chgData name="Chandan Lahoti" userId="9252f029-bac5-475c-aef6-86360c87704d" providerId="ADAL" clId="{64C3E6B1-430E-4DAE-BBE3-BC8B3B9ABCE5}" dt="2024-06-07T12:48:58.341" v="108" actId="207"/>
        <pc:sldMkLst>
          <pc:docMk/>
          <pc:sldMk cId="0" sldId="3457"/>
        </pc:sldMkLst>
        <pc:spChg chg="mod">
          <ac:chgData name="Chandan Lahoti" userId="9252f029-bac5-475c-aef6-86360c87704d" providerId="ADAL" clId="{64C3E6B1-430E-4DAE-BBE3-BC8B3B9ABCE5}" dt="2024-06-07T12:48:58.341" v="108" actId="207"/>
          <ac:spMkLst>
            <pc:docMk/>
            <pc:sldMk cId="0" sldId="3457"/>
            <ac:spMk id="11" creationId="{00000000-0000-0000-0000-000000000000}"/>
          </ac:spMkLst>
        </pc:spChg>
      </pc:sldChg>
      <pc:sldChg chg="modSp mod">
        <pc:chgData name="Chandan Lahoti" userId="9252f029-bac5-475c-aef6-86360c87704d" providerId="ADAL" clId="{64C3E6B1-430E-4DAE-BBE3-BC8B3B9ABCE5}" dt="2024-06-07T12:49:19.077" v="110" actId="207"/>
        <pc:sldMkLst>
          <pc:docMk/>
          <pc:sldMk cId="0" sldId="3461"/>
        </pc:sldMkLst>
        <pc:spChg chg="mod">
          <ac:chgData name="Chandan Lahoti" userId="9252f029-bac5-475c-aef6-86360c87704d" providerId="ADAL" clId="{64C3E6B1-430E-4DAE-BBE3-BC8B3B9ABCE5}" dt="2024-06-07T12:49:19.077" v="110" actId="207"/>
          <ac:spMkLst>
            <pc:docMk/>
            <pc:sldMk cId="0" sldId="3461"/>
            <ac:spMk id="11" creationId="{00000000-0000-0000-0000-000000000000}"/>
          </ac:spMkLst>
        </pc:spChg>
      </pc:sldChg>
      <pc:sldChg chg="modSp mod">
        <pc:chgData name="Chandan Lahoti" userId="9252f029-bac5-475c-aef6-86360c87704d" providerId="ADAL" clId="{64C3E6B1-430E-4DAE-BBE3-BC8B3B9ABCE5}" dt="2024-06-08T04:24:26.944" v="113" actId="207"/>
        <pc:sldMkLst>
          <pc:docMk/>
          <pc:sldMk cId="0" sldId="3462"/>
        </pc:sldMkLst>
        <pc:spChg chg="mod">
          <ac:chgData name="Chandan Lahoti" userId="9252f029-bac5-475c-aef6-86360c87704d" providerId="ADAL" clId="{64C3E6B1-430E-4DAE-BBE3-BC8B3B9ABCE5}" dt="2024-06-08T04:24:26.944" v="113" actId="207"/>
          <ac:spMkLst>
            <pc:docMk/>
            <pc:sldMk cId="0" sldId="3462"/>
            <ac:spMk id="10" creationId="{00000000-0000-0000-0000-000000000000}"/>
          </ac:spMkLst>
        </pc:spChg>
      </pc:sldChg>
      <pc:sldChg chg="del">
        <pc:chgData name="Chandan Lahoti" userId="9252f029-bac5-475c-aef6-86360c87704d" providerId="ADAL" clId="{64C3E6B1-430E-4DAE-BBE3-BC8B3B9ABCE5}" dt="2024-06-08T04:24:38.044" v="114" actId="47"/>
        <pc:sldMkLst>
          <pc:docMk/>
          <pc:sldMk cId="0" sldId="3464"/>
        </pc:sldMkLst>
      </pc:sldChg>
      <pc:sldChg chg="del">
        <pc:chgData name="Chandan Lahoti" userId="9252f029-bac5-475c-aef6-86360c87704d" providerId="ADAL" clId="{64C3E6B1-430E-4DAE-BBE3-BC8B3B9ABCE5}" dt="2024-06-08T04:24:39.368" v="115" actId="47"/>
        <pc:sldMkLst>
          <pc:docMk/>
          <pc:sldMk cId="0" sldId="3465"/>
        </pc:sldMkLst>
      </pc:sldChg>
      <pc:sldChg chg="del">
        <pc:chgData name="Chandan Lahoti" userId="9252f029-bac5-475c-aef6-86360c87704d" providerId="ADAL" clId="{64C3E6B1-430E-4DAE-BBE3-BC8B3B9ABCE5}" dt="2024-06-08T04:24:51.108" v="116" actId="47"/>
        <pc:sldMkLst>
          <pc:docMk/>
          <pc:sldMk cId="0" sldId="3466"/>
        </pc:sldMkLst>
      </pc:sldChg>
      <pc:sldChg chg="del">
        <pc:chgData name="Chandan Lahoti" userId="9252f029-bac5-475c-aef6-86360c87704d" providerId="ADAL" clId="{64C3E6B1-430E-4DAE-BBE3-BC8B3B9ABCE5}" dt="2024-06-08T04:24:53.420" v="117" actId="47"/>
        <pc:sldMkLst>
          <pc:docMk/>
          <pc:sldMk cId="0" sldId="3467"/>
        </pc:sldMkLst>
      </pc:sldChg>
      <pc:sldChg chg="add">
        <pc:chgData name="Chandan Lahoti" userId="9252f029-bac5-475c-aef6-86360c87704d" providerId="ADAL" clId="{64C3E6B1-430E-4DAE-BBE3-BC8B3B9ABCE5}" dt="2024-06-07T06:07:30.162" v="40"/>
        <pc:sldMkLst>
          <pc:docMk/>
          <pc:sldMk cId="0" sldId="3468"/>
        </pc:sldMkLst>
      </pc:sldChg>
      <pc:sldChg chg="add">
        <pc:chgData name="Chandan Lahoti" userId="9252f029-bac5-475c-aef6-86360c87704d" providerId="ADAL" clId="{64C3E6B1-430E-4DAE-BBE3-BC8B3B9ABCE5}" dt="2024-06-07T06:07:30.162" v="40"/>
        <pc:sldMkLst>
          <pc:docMk/>
          <pc:sldMk cId="0" sldId="3469"/>
        </pc:sldMkLst>
      </pc:sldChg>
      <pc:sldChg chg="add">
        <pc:chgData name="Chandan Lahoti" userId="9252f029-bac5-475c-aef6-86360c87704d" providerId="ADAL" clId="{64C3E6B1-430E-4DAE-BBE3-BC8B3B9ABCE5}" dt="2024-06-07T06:07:30.162" v="40"/>
        <pc:sldMkLst>
          <pc:docMk/>
          <pc:sldMk cId="0" sldId="3470"/>
        </pc:sldMkLst>
      </pc:sldChg>
      <pc:sldChg chg="add">
        <pc:chgData name="Chandan Lahoti" userId="9252f029-bac5-475c-aef6-86360c87704d" providerId="ADAL" clId="{64C3E6B1-430E-4DAE-BBE3-BC8B3B9ABCE5}" dt="2024-06-07T06:07:30.162" v="40"/>
        <pc:sldMkLst>
          <pc:docMk/>
          <pc:sldMk cId="0" sldId="3471"/>
        </pc:sldMkLst>
      </pc:sldChg>
      <pc:sldChg chg="add">
        <pc:chgData name="Chandan Lahoti" userId="9252f029-bac5-475c-aef6-86360c87704d" providerId="ADAL" clId="{64C3E6B1-430E-4DAE-BBE3-BC8B3B9ABCE5}" dt="2024-06-07T06:07:30.162" v="40"/>
        <pc:sldMkLst>
          <pc:docMk/>
          <pc:sldMk cId="0" sldId="3472"/>
        </pc:sldMkLst>
      </pc:sldChg>
      <pc:sldChg chg="delSp add mod">
        <pc:chgData name="Chandan Lahoti" userId="9252f029-bac5-475c-aef6-86360c87704d" providerId="ADAL" clId="{64C3E6B1-430E-4DAE-BBE3-BC8B3B9ABCE5}" dt="2024-06-07T06:13:12.477" v="81" actId="478"/>
        <pc:sldMkLst>
          <pc:docMk/>
          <pc:sldMk cId="0" sldId="3473"/>
        </pc:sldMkLst>
        <pc:spChg chg="del">
          <ac:chgData name="Chandan Lahoti" userId="9252f029-bac5-475c-aef6-86360c87704d" providerId="ADAL" clId="{64C3E6B1-430E-4DAE-BBE3-BC8B3B9ABCE5}" dt="2024-06-07T06:13:12.477" v="81" actId="478"/>
          <ac:spMkLst>
            <pc:docMk/>
            <pc:sldMk cId="0" sldId="3473"/>
            <ac:spMk id="21" creationId="{00000000-0000-0000-0000-000000000000}"/>
          </ac:spMkLst>
        </pc:spChg>
      </pc:sldChg>
      <pc:sldChg chg="add del">
        <pc:chgData name="Chandan Lahoti" userId="9252f029-bac5-475c-aef6-86360c87704d" providerId="ADAL" clId="{64C3E6B1-430E-4DAE-BBE3-BC8B3B9ABCE5}" dt="2024-06-07T06:13:24.074" v="82" actId="47"/>
        <pc:sldMkLst>
          <pc:docMk/>
          <pc:sldMk cId="2425474983" sldId="2147375606"/>
        </pc:sldMkLst>
      </pc:sldChg>
      <pc:sldChg chg="add">
        <pc:chgData name="Chandan Lahoti" userId="9252f029-bac5-475c-aef6-86360c87704d" providerId="ADAL" clId="{64C3E6B1-430E-4DAE-BBE3-BC8B3B9ABCE5}" dt="2024-06-07T06:11:35.309" v="80"/>
        <pc:sldMkLst>
          <pc:docMk/>
          <pc:sldMk cId="1379099033" sldId="2147375630"/>
        </pc:sldMkLst>
      </pc:sldChg>
      <pc:sldChg chg="modSp add mod">
        <pc:chgData name="Chandan Lahoti" userId="9252f029-bac5-475c-aef6-86360c87704d" providerId="ADAL" clId="{64C3E6B1-430E-4DAE-BBE3-BC8B3B9ABCE5}" dt="2024-06-07T06:11:19.698" v="78" actId="6549"/>
        <pc:sldMkLst>
          <pc:docMk/>
          <pc:sldMk cId="0" sldId="2147375633"/>
        </pc:sldMkLst>
        <pc:spChg chg="mod">
          <ac:chgData name="Chandan Lahoti" userId="9252f029-bac5-475c-aef6-86360c87704d" providerId="ADAL" clId="{64C3E6B1-430E-4DAE-BBE3-BC8B3B9ABCE5}" dt="2024-06-07T06:11:19.698" v="78" actId="6549"/>
          <ac:spMkLst>
            <pc:docMk/>
            <pc:sldMk cId="0" sldId="2147375633"/>
            <ac:spMk id="6" creationId="{00000000-0000-0000-0000-000000000000}"/>
          </ac:spMkLst>
        </pc:spChg>
      </pc:sldChg>
      <pc:sldChg chg="add">
        <pc:chgData name="Chandan Lahoti" userId="9252f029-bac5-475c-aef6-86360c87704d" providerId="ADAL" clId="{64C3E6B1-430E-4DAE-BBE3-BC8B3B9ABCE5}" dt="2024-06-07T06:11:27.008" v="79"/>
        <pc:sldMkLst>
          <pc:docMk/>
          <pc:sldMk cId="0" sldId="2147375634"/>
        </pc:sldMkLst>
      </pc:sldChg>
      <pc:sldChg chg="add">
        <pc:chgData name="Chandan Lahoti" userId="9252f029-bac5-475c-aef6-86360c87704d" providerId="ADAL" clId="{64C3E6B1-430E-4DAE-BBE3-BC8B3B9ABCE5}" dt="2024-06-07T06:09:15.277" v="48"/>
        <pc:sldMkLst>
          <pc:docMk/>
          <pc:sldMk cId="2774047866" sldId="214737563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Admin\Desktop\New%20Microsoft%20Excel%20Workshe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dmin\Desktop\New%20Microsoft%20Excel%20Workshe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Admin\Desktop\QRB_Meetings\Summary_QR%20Reports\Working%20Sheets\Workings_2019-20.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dmin\Desktop\QRB_Meetings\Summary_QR%20Reports\Working%20Sheets\Workings_2019-20.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2" Type="http://schemas.openxmlformats.org/officeDocument/2006/relationships/oleObject" Target="file:///C:\Users\Admin\Desktop\QRB_Meetings\Summary_QR%20Reports\Working%20Sheets\Workings_2019-20.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oleObject" Target="file:///F:\frrb%20data\Frrb%202008-09\TR\Publication_FRRB\publication%20-vol%203\No%20of%20observations_AS%20wise_publication%20VOl%203.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3360" b="1" i="0" u="none" strike="noStrike" kern="1200" baseline="0">
                <a:solidFill>
                  <a:schemeClr val="tx1"/>
                </a:solidFill>
                <a:latin typeface="+mn-lt"/>
                <a:ea typeface="+mn-ea"/>
                <a:cs typeface="+mn-cs"/>
              </a:defRPr>
            </a:pPr>
            <a:r>
              <a:rPr lang="en-US" dirty="0">
                <a:latin typeface="Open Sans" panose="020B0606030504020204" pitchFamily="34" charset="0"/>
                <a:ea typeface="Open Sans" panose="020B0606030504020204" pitchFamily="34" charset="0"/>
                <a:cs typeface="Open Sans" panose="020B0606030504020204" pitchFamily="34" charset="0"/>
              </a:rPr>
              <a:t>Number of Audit Engagements Reviewed</a:t>
            </a:r>
          </a:p>
        </c:rich>
      </c:tx>
      <c:layout>
        <c:manualLayout>
          <c:xMode val="edge"/>
          <c:yMode val="edge"/>
          <c:x val="0.10137931034482758"/>
          <c:y val="2.4691358024691357E-2"/>
        </c:manualLayout>
      </c:layout>
      <c:overlay val="0"/>
      <c:spPr>
        <a:noFill/>
        <a:ln>
          <a:noFill/>
        </a:ln>
        <a:effectLst/>
      </c:spPr>
      <c:txPr>
        <a:bodyPr rot="0" spcFirstLastPara="1" vertOverflow="ellipsis" vert="horz" wrap="square" anchor="ctr" anchorCtr="1"/>
        <a:lstStyle/>
        <a:p>
          <a:pPr>
            <a:defRPr sz="336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1886057697723407"/>
          <c:y val="0.23725276343801999"/>
          <c:w val="0.50987124463519318"/>
          <c:h val="0.68869586175080433"/>
        </c:manualLayout>
      </c:layout>
      <c:doughnutChart>
        <c:varyColors val="1"/>
        <c:ser>
          <c:idx val="0"/>
          <c:order val="0"/>
          <c:dPt>
            <c:idx val="0"/>
            <c:bubble3D val="0"/>
            <c:spPr>
              <a:solidFill>
                <a:schemeClr val="accent1">
                  <a:shade val="50000"/>
                </a:schemeClr>
              </a:solidFill>
              <a:ln>
                <a:noFill/>
              </a:ln>
              <a:effectLst/>
            </c:spPr>
            <c:extLst>
              <c:ext xmlns:c16="http://schemas.microsoft.com/office/drawing/2014/chart" uri="{C3380CC4-5D6E-409C-BE32-E72D297353CC}">
                <c16:uniqueId val="{00000001-31EC-45BD-89B6-E11935ED5CB1}"/>
              </c:ext>
            </c:extLst>
          </c:dPt>
          <c:dPt>
            <c:idx val="1"/>
            <c:bubble3D val="0"/>
            <c:spPr>
              <a:solidFill>
                <a:schemeClr val="accent1">
                  <a:shade val="70000"/>
                </a:schemeClr>
              </a:solidFill>
              <a:ln>
                <a:noFill/>
              </a:ln>
              <a:effectLst/>
            </c:spPr>
            <c:extLst>
              <c:ext xmlns:c16="http://schemas.microsoft.com/office/drawing/2014/chart" uri="{C3380CC4-5D6E-409C-BE32-E72D297353CC}">
                <c16:uniqueId val="{00000003-31EC-45BD-89B6-E11935ED5CB1}"/>
              </c:ext>
            </c:extLst>
          </c:dPt>
          <c:dPt>
            <c:idx val="2"/>
            <c:bubble3D val="0"/>
            <c:spPr>
              <a:solidFill>
                <a:schemeClr val="accent1">
                  <a:shade val="90000"/>
                </a:schemeClr>
              </a:solidFill>
              <a:ln>
                <a:noFill/>
              </a:ln>
              <a:effectLst/>
            </c:spPr>
            <c:extLst>
              <c:ext xmlns:c16="http://schemas.microsoft.com/office/drawing/2014/chart" uri="{C3380CC4-5D6E-409C-BE32-E72D297353CC}">
                <c16:uniqueId val="{00000005-31EC-45BD-89B6-E11935ED5CB1}"/>
              </c:ext>
            </c:extLst>
          </c:dPt>
          <c:dPt>
            <c:idx val="3"/>
            <c:bubble3D val="0"/>
            <c:spPr>
              <a:solidFill>
                <a:schemeClr val="accent1">
                  <a:tint val="90000"/>
                </a:schemeClr>
              </a:solidFill>
              <a:ln>
                <a:noFill/>
              </a:ln>
              <a:effectLst/>
            </c:spPr>
            <c:extLst>
              <c:ext xmlns:c16="http://schemas.microsoft.com/office/drawing/2014/chart" uri="{C3380CC4-5D6E-409C-BE32-E72D297353CC}">
                <c16:uniqueId val="{00000007-31EC-45BD-89B6-E11935ED5CB1}"/>
              </c:ext>
            </c:extLst>
          </c:dPt>
          <c:dPt>
            <c:idx val="4"/>
            <c:bubble3D val="0"/>
            <c:spPr>
              <a:solidFill>
                <a:schemeClr val="accent1">
                  <a:tint val="70000"/>
                </a:schemeClr>
              </a:solidFill>
              <a:ln>
                <a:noFill/>
              </a:ln>
              <a:effectLst/>
            </c:spPr>
            <c:extLst>
              <c:ext xmlns:c16="http://schemas.microsoft.com/office/drawing/2014/chart" uri="{C3380CC4-5D6E-409C-BE32-E72D297353CC}">
                <c16:uniqueId val="{00000009-31EC-45BD-89B6-E11935ED5CB1}"/>
              </c:ext>
            </c:extLst>
          </c:dPt>
          <c:dPt>
            <c:idx val="5"/>
            <c:bubble3D val="0"/>
            <c:spPr>
              <a:solidFill>
                <a:schemeClr val="accent1">
                  <a:tint val="50000"/>
                </a:schemeClr>
              </a:solidFill>
              <a:ln>
                <a:noFill/>
              </a:ln>
              <a:effectLst/>
            </c:spPr>
            <c:extLst>
              <c:ext xmlns:c16="http://schemas.microsoft.com/office/drawing/2014/chart" uri="{C3380CC4-5D6E-409C-BE32-E72D297353CC}">
                <c16:uniqueId val="{0000000B-31EC-45BD-89B6-E11935ED5CB1}"/>
              </c:ext>
            </c:extLst>
          </c:dPt>
          <c:dLbls>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Sheet1!$A$1:$A$6</c:f>
              <c:strCache>
                <c:ptCount val="6"/>
                <c:pt idx="0">
                  <c:v>2012-15</c:v>
                </c:pt>
                <c:pt idx="1">
                  <c:v>2015-16</c:v>
                </c:pt>
                <c:pt idx="2">
                  <c:v>2016-17</c:v>
                </c:pt>
                <c:pt idx="3">
                  <c:v>2017-18</c:v>
                </c:pt>
                <c:pt idx="4">
                  <c:v>2018-19</c:v>
                </c:pt>
                <c:pt idx="5">
                  <c:v>2019-20</c:v>
                </c:pt>
              </c:strCache>
            </c:strRef>
          </c:cat>
          <c:val>
            <c:numRef>
              <c:f>Sheet1!$B$1:$B$6</c:f>
              <c:numCache>
                <c:formatCode>General</c:formatCode>
                <c:ptCount val="6"/>
                <c:pt idx="0">
                  <c:v>155</c:v>
                </c:pt>
                <c:pt idx="1">
                  <c:v>40</c:v>
                </c:pt>
                <c:pt idx="2">
                  <c:v>108</c:v>
                </c:pt>
                <c:pt idx="3">
                  <c:v>92</c:v>
                </c:pt>
                <c:pt idx="4">
                  <c:v>64</c:v>
                </c:pt>
                <c:pt idx="5">
                  <c:v>87</c:v>
                </c:pt>
              </c:numCache>
            </c:numRef>
          </c:val>
          <c:extLst>
            <c:ext xmlns:c16="http://schemas.microsoft.com/office/drawing/2014/chart" uri="{C3380CC4-5D6E-409C-BE32-E72D297353CC}">
              <c16:uniqueId val="{00000000-1F76-3345-A98E-F5E5A8B0C1F3}"/>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74974395367960978"/>
          <c:y val="0.28831383112749243"/>
          <c:w val="0.23308866434614128"/>
          <c:h val="0.52366191902679271"/>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2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3360" b="1" i="0" u="none" strike="noStrike" kern="1200" baseline="0">
                <a:solidFill>
                  <a:schemeClr val="tx1"/>
                </a:solidFill>
                <a:latin typeface="+mn-lt"/>
                <a:ea typeface="+mn-ea"/>
                <a:cs typeface="+mn-cs"/>
              </a:defRPr>
            </a:pPr>
            <a:r>
              <a:rPr lang="en-US" dirty="0">
                <a:latin typeface="Open Sans" panose="020B0606030504020204" pitchFamily="34" charset="0"/>
                <a:ea typeface="Open Sans" panose="020B0606030504020204" pitchFamily="34" charset="0"/>
                <a:cs typeface="Open Sans" panose="020B0606030504020204" pitchFamily="34" charset="0"/>
              </a:rPr>
              <a:t>Findings of Audit Engagements Reviewed</a:t>
            </a:r>
          </a:p>
        </c:rich>
      </c:tx>
      <c:overlay val="0"/>
      <c:spPr>
        <a:noFill/>
        <a:ln>
          <a:noFill/>
        </a:ln>
        <a:effectLst/>
      </c:spPr>
      <c:txPr>
        <a:bodyPr rot="0" spcFirstLastPara="1" vertOverflow="ellipsis" vert="horz" wrap="square" anchor="ctr" anchorCtr="1"/>
        <a:lstStyle/>
        <a:p>
          <a:pPr>
            <a:defRPr sz="336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8.6260162601626014E-2"/>
          <c:y val="0.31455662978836507"/>
          <c:w val="0.51252128544907494"/>
          <c:h val="0.53198411907372334"/>
        </c:manualLayout>
      </c:layout>
      <c:doughnutChart>
        <c:varyColors val="1"/>
        <c:ser>
          <c:idx val="0"/>
          <c:order val="0"/>
          <c:dPt>
            <c:idx val="0"/>
            <c:bubble3D val="0"/>
            <c:spPr>
              <a:solidFill>
                <a:schemeClr val="accent5">
                  <a:shade val="65000"/>
                </a:schemeClr>
              </a:solidFill>
              <a:ln>
                <a:noFill/>
              </a:ln>
              <a:effectLst/>
            </c:spPr>
            <c:extLst>
              <c:ext xmlns:c16="http://schemas.microsoft.com/office/drawing/2014/chart" uri="{C3380CC4-5D6E-409C-BE32-E72D297353CC}">
                <c16:uniqueId val="{00000001-057A-4653-A199-A6BB03256D06}"/>
              </c:ext>
            </c:extLst>
          </c:dPt>
          <c:dPt>
            <c:idx val="1"/>
            <c:bubble3D val="0"/>
            <c:spPr>
              <a:solidFill>
                <a:schemeClr val="accent5"/>
              </a:solidFill>
              <a:ln>
                <a:noFill/>
              </a:ln>
              <a:effectLst/>
            </c:spPr>
            <c:extLst>
              <c:ext xmlns:c16="http://schemas.microsoft.com/office/drawing/2014/chart" uri="{C3380CC4-5D6E-409C-BE32-E72D297353CC}">
                <c16:uniqueId val="{00000003-057A-4653-A199-A6BB03256D06}"/>
              </c:ext>
            </c:extLst>
          </c:dPt>
          <c:dPt>
            <c:idx val="2"/>
            <c:bubble3D val="0"/>
            <c:spPr>
              <a:solidFill>
                <a:schemeClr val="accent5">
                  <a:tint val="65000"/>
                </a:schemeClr>
              </a:solidFill>
              <a:ln>
                <a:noFill/>
              </a:ln>
              <a:effectLst/>
            </c:spPr>
            <c:extLst>
              <c:ext xmlns:c16="http://schemas.microsoft.com/office/drawing/2014/chart" uri="{C3380CC4-5D6E-409C-BE32-E72D297353CC}">
                <c16:uniqueId val="{00000005-057A-4653-A199-A6BB03256D06}"/>
              </c:ext>
            </c:extLst>
          </c:dPt>
          <c:dLbls>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Sheet1!$A$23:$A$25</c:f>
              <c:strCache>
                <c:ptCount val="3"/>
                <c:pt idx="0">
                  <c:v>Significant Improvements required</c:v>
                </c:pt>
                <c:pt idx="1">
                  <c:v>Improvements required</c:v>
                </c:pt>
                <c:pt idx="2">
                  <c:v>Generally acceptable</c:v>
                </c:pt>
              </c:strCache>
            </c:strRef>
          </c:cat>
          <c:val>
            <c:numRef>
              <c:f>Sheet1!$B$23:$B$25</c:f>
              <c:numCache>
                <c:formatCode>0%</c:formatCode>
                <c:ptCount val="3"/>
                <c:pt idx="0">
                  <c:v>0.06</c:v>
                </c:pt>
                <c:pt idx="1">
                  <c:v>0.6</c:v>
                </c:pt>
                <c:pt idx="2">
                  <c:v>0.34</c:v>
                </c:pt>
              </c:numCache>
            </c:numRef>
          </c:val>
          <c:extLst>
            <c:ext xmlns:c16="http://schemas.microsoft.com/office/drawing/2014/chart" uri="{C3380CC4-5D6E-409C-BE32-E72D297353CC}">
              <c16:uniqueId val="{00000000-471B-EA49-B8CF-1EAD86386FCC}"/>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60018199376021397"/>
          <c:y val="0.31174072788487223"/>
          <c:w val="0.39981793224122847"/>
          <c:h val="0.53879141300978373"/>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394778777652796E-2"/>
          <c:y val="0.13966243206141984"/>
          <c:w val="0.53864073939314361"/>
          <c:h val="0.60744344718488652"/>
        </c:manualLayout>
      </c:layout>
      <c:doughnutChart>
        <c:varyColors val="1"/>
        <c:ser>
          <c:idx val="0"/>
          <c:order val="0"/>
          <c:tx>
            <c:strRef>
              <c:f>Sheet1!$B$1</c:f>
              <c:strCache>
                <c:ptCount val="1"/>
                <c:pt idx="0">
                  <c:v>2019-20</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Significant Improvements Required</c:v>
                </c:pt>
                <c:pt idx="1">
                  <c:v>Improvements Required</c:v>
                </c:pt>
                <c:pt idx="2">
                  <c:v>Generally Acceptable</c:v>
                </c:pt>
              </c:strCache>
            </c:strRef>
          </c:cat>
          <c:val>
            <c:numRef>
              <c:f>Sheet1!$B$2:$B$4</c:f>
              <c:numCache>
                <c:formatCode>0%</c:formatCode>
                <c:ptCount val="3"/>
                <c:pt idx="0">
                  <c:v>0.03</c:v>
                </c:pt>
                <c:pt idx="1">
                  <c:v>0.82</c:v>
                </c:pt>
                <c:pt idx="2">
                  <c:v>0.15</c:v>
                </c:pt>
              </c:numCache>
            </c:numRef>
          </c:val>
          <c:extLst>
            <c:ext xmlns:c16="http://schemas.microsoft.com/office/drawing/2014/chart" uri="{C3380CC4-5D6E-409C-BE32-E72D297353CC}">
              <c16:uniqueId val="{00000000-7428-C54B-95DC-269A5097BBDF}"/>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0532292838395196"/>
          <c:y val="7.0363367972738622E-2"/>
          <c:w val="0.38370740740740744"/>
          <c:h val="0.77888674293071858"/>
        </c:manualLayout>
      </c:layout>
      <c:overlay val="0"/>
    </c:legend>
    <c:plotVisOnly val="1"/>
    <c:dispBlanksAs val="gap"/>
    <c:showDLblsOverMax val="0"/>
  </c:chart>
  <c:txPr>
    <a:bodyPr/>
    <a:lstStyle/>
    <a:p>
      <a:pPr>
        <a:defRPr sz="2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Analysis!$A$32:$A$57</c:f>
              <c:strCache>
                <c:ptCount val="26"/>
                <c:pt idx="0">
                  <c:v>SQC-1</c:v>
                </c:pt>
                <c:pt idx="1">
                  <c:v>SA 210</c:v>
                </c:pt>
                <c:pt idx="2">
                  <c:v>SA 220</c:v>
                </c:pt>
                <c:pt idx="3">
                  <c:v>SA 230</c:v>
                </c:pt>
                <c:pt idx="4">
                  <c:v>SA 240</c:v>
                </c:pt>
                <c:pt idx="5">
                  <c:v>SA 250</c:v>
                </c:pt>
                <c:pt idx="6">
                  <c:v>SA 300</c:v>
                </c:pt>
                <c:pt idx="7">
                  <c:v>SA 315</c:v>
                </c:pt>
                <c:pt idx="8">
                  <c:v>SA 320</c:v>
                </c:pt>
                <c:pt idx="9">
                  <c:v>SA 330</c:v>
                </c:pt>
                <c:pt idx="10">
                  <c:v>SA 402</c:v>
                </c:pt>
                <c:pt idx="11">
                  <c:v>SA 450</c:v>
                </c:pt>
                <c:pt idx="12">
                  <c:v>SA 501</c:v>
                </c:pt>
                <c:pt idx="13">
                  <c:v>SA-505</c:v>
                </c:pt>
                <c:pt idx="14">
                  <c:v>SA 510</c:v>
                </c:pt>
                <c:pt idx="15">
                  <c:v>SA 520</c:v>
                </c:pt>
                <c:pt idx="16">
                  <c:v>SA 530</c:v>
                </c:pt>
                <c:pt idx="17">
                  <c:v>SA 540</c:v>
                </c:pt>
                <c:pt idx="18">
                  <c:v>SA 550</c:v>
                </c:pt>
                <c:pt idx="19">
                  <c:v>SA 580</c:v>
                </c:pt>
                <c:pt idx="20">
                  <c:v>SA 600</c:v>
                </c:pt>
                <c:pt idx="21">
                  <c:v>SA 610</c:v>
                </c:pt>
                <c:pt idx="22">
                  <c:v>SA 700</c:v>
                </c:pt>
                <c:pt idx="23">
                  <c:v>SA 705</c:v>
                </c:pt>
                <c:pt idx="24">
                  <c:v>SA 710</c:v>
                </c:pt>
                <c:pt idx="25">
                  <c:v>SA 720</c:v>
                </c:pt>
              </c:strCache>
            </c:strRef>
          </c:cat>
          <c:val>
            <c:numRef>
              <c:f>Analysis!$D$32:$D$57</c:f>
              <c:numCache>
                <c:formatCode>0</c:formatCode>
                <c:ptCount val="26"/>
                <c:pt idx="0">
                  <c:v>26.388888888888889</c:v>
                </c:pt>
                <c:pt idx="1">
                  <c:v>9.7222222222222232</c:v>
                </c:pt>
                <c:pt idx="2">
                  <c:v>6.9444444444444446</c:v>
                </c:pt>
                <c:pt idx="3">
                  <c:v>18.055555555555554</c:v>
                </c:pt>
                <c:pt idx="4">
                  <c:v>5.5555555555555554</c:v>
                </c:pt>
                <c:pt idx="5">
                  <c:v>1.3888888888888888</c:v>
                </c:pt>
                <c:pt idx="6">
                  <c:v>8.3333333333333321</c:v>
                </c:pt>
                <c:pt idx="7">
                  <c:v>12.5</c:v>
                </c:pt>
                <c:pt idx="8">
                  <c:v>8.3333333333333321</c:v>
                </c:pt>
                <c:pt idx="9">
                  <c:v>6.9444444444444446</c:v>
                </c:pt>
                <c:pt idx="10">
                  <c:v>1.3888888888888888</c:v>
                </c:pt>
                <c:pt idx="11">
                  <c:v>1.3888888888888888</c:v>
                </c:pt>
                <c:pt idx="12">
                  <c:v>1.3888888888888888</c:v>
                </c:pt>
                <c:pt idx="13">
                  <c:v>19.444444444444446</c:v>
                </c:pt>
                <c:pt idx="14">
                  <c:v>1.3888888888888888</c:v>
                </c:pt>
                <c:pt idx="15">
                  <c:v>1.3888888888888888</c:v>
                </c:pt>
                <c:pt idx="16">
                  <c:v>9.7222222222222232</c:v>
                </c:pt>
                <c:pt idx="17">
                  <c:v>6.9444444444444446</c:v>
                </c:pt>
                <c:pt idx="18">
                  <c:v>2.7777777777777777</c:v>
                </c:pt>
                <c:pt idx="19">
                  <c:v>6.9444444444444446</c:v>
                </c:pt>
                <c:pt idx="20">
                  <c:v>1.3888888888888888</c:v>
                </c:pt>
                <c:pt idx="21">
                  <c:v>2.7777777777777777</c:v>
                </c:pt>
                <c:pt idx="22">
                  <c:v>5.5555555555555554</c:v>
                </c:pt>
                <c:pt idx="23">
                  <c:v>2.7777777777777777</c:v>
                </c:pt>
                <c:pt idx="24">
                  <c:v>1.3888888888888888</c:v>
                </c:pt>
                <c:pt idx="25">
                  <c:v>4.1666666666666661</c:v>
                </c:pt>
              </c:numCache>
            </c:numRef>
          </c:val>
          <c:extLst>
            <c:ext xmlns:c16="http://schemas.microsoft.com/office/drawing/2014/chart" uri="{C3380CC4-5D6E-409C-BE32-E72D297353CC}">
              <c16:uniqueId val="{00000000-D141-434F-8C10-8E3ABB6C171E}"/>
            </c:ext>
          </c:extLst>
        </c:ser>
        <c:dLbls>
          <c:dLblPos val="outEnd"/>
          <c:showLegendKey val="0"/>
          <c:showVal val="1"/>
          <c:showCatName val="0"/>
          <c:showSerName val="0"/>
          <c:showPercent val="0"/>
          <c:showBubbleSize val="0"/>
        </c:dLbls>
        <c:gapWidth val="150"/>
        <c:axId val="127526016"/>
        <c:axId val="127527552"/>
      </c:barChart>
      <c:catAx>
        <c:axId val="127526016"/>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7527552"/>
        <c:crosses val="autoZero"/>
        <c:auto val="1"/>
        <c:lblAlgn val="ctr"/>
        <c:lblOffset val="100"/>
        <c:noMultiLvlLbl val="0"/>
      </c:catAx>
      <c:valAx>
        <c:axId val="127527552"/>
        <c:scaling>
          <c:orientation val="minMax"/>
        </c:scaling>
        <c:delete val="0"/>
        <c:axPos val="l"/>
        <c:majorGridlines>
          <c:spPr>
            <a:ln w="9525" cap="flat" cmpd="sng" algn="ctr">
              <a:solidFill>
                <a:schemeClr val="bg1">
                  <a:lumMod val="95000"/>
                </a:schemeClr>
              </a:solidFill>
              <a:prstDash val="solid"/>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a:t>Audit Firms (%)</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bg1">
                <a:lumMod val="7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7526016"/>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4BACC6">
                <a:lumMod val="75000"/>
              </a:srgb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Analysis!$A$9:$A$28</c:f>
              <c:strCache>
                <c:ptCount val="20"/>
                <c:pt idx="0">
                  <c:v>AS-1</c:v>
                </c:pt>
                <c:pt idx="1">
                  <c:v>AS-2</c:v>
                </c:pt>
                <c:pt idx="2">
                  <c:v>AS-3</c:v>
                </c:pt>
                <c:pt idx="3">
                  <c:v>AS-5</c:v>
                </c:pt>
                <c:pt idx="4">
                  <c:v>AS-7</c:v>
                </c:pt>
                <c:pt idx="5">
                  <c:v>AS-9</c:v>
                </c:pt>
                <c:pt idx="6">
                  <c:v>AS-10</c:v>
                </c:pt>
                <c:pt idx="7">
                  <c:v>AS-11</c:v>
                </c:pt>
                <c:pt idx="8">
                  <c:v>AS-12</c:v>
                </c:pt>
                <c:pt idx="9">
                  <c:v>AS-13</c:v>
                </c:pt>
                <c:pt idx="10">
                  <c:v>AS-15</c:v>
                </c:pt>
                <c:pt idx="11">
                  <c:v>AS-16</c:v>
                </c:pt>
                <c:pt idx="12">
                  <c:v>AS-18</c:v>
                </c:pt>
                <c:pt idx="13">
                  <c:v>AS-19</c:v>
                </c:pt>
                <c:pt idx="14">
                  <c:v>AS-20</c:v>
                </c:pt>
                <c:pt idx="15">
                  <c:v>AS-21</c:v>
                </c:pt>
                <c:pt idx="16">
                  <c:v>AS-22</c:v>
                </c:pt>
                <c:pt idx="17">
                  <c:v>AS-26</c:v>
                </c:pt>
                <c:pt idx="18">
                  <c:v>AS-27</c:v>
                </c:pt>
                <c:pt idx="19">
                  <c:v>AS-29</c:v>
                </c:pt>
              </c:strCache>
            </c:strRef>
          </c:cat>
          <c:val>
            <c:numRef>
              <c:f>Analysis!$D$9:$D$28</c:f>
              <c:numCache>
                <c:formatCode>0</c:formatCode>
                <c:ptCount val="20"/>
                <c:pt idx="0">
                  <c:v>13.043478260869565</c:v>
                </c:pt>
                <c:pt idx="1">
                  <c:v>1.4492753623188406</c:v>
                </c:pt>
                <c:pt idx="2">
                  <c:v>18.840579710144929</c:v>
                </c:pt>
                <c:pt idx="3">
                  <c:v>1.4492753623188406</c:v>
                </c:pt>
                <c:pt idx="4">
                  <c:v>1.4492753623188406</c:v>
                </c:pt>
                <c:pt idx="5">
                  <c:v>2.8985507246376812</c:v>
                </c:pt>
                <c:pt idx="6">
                  <c:v>5.7971014492753623</c:v>
                </c:pt>
                <c:pt idx="7">
                  <c:v>1.4492753623188406</c:v>
                </c:pt>
                <c:pt idx="8">
                  <c:v>2.8985507246376812</c:v>
                </c:pt>
                <c:pt idx="9">
                  <c:v>1.4492753623188406</c:v>
                </c:pt>
                <c:pt idx="10">
                  <c:v>13.043478260869565</c:v>
                </c:pt>
                <c:pt idx="11">
                  <c:v>1.4492753623188406</c:v>
                </c:pt>
                <c:pt idx="12">
                  <c:v>11.594202898550725</c:v>
                </c:pt>
                <c:pt idx="13">
                  <c:v>2.8985507246376812</c:v>
                </c:pt>
                <c:pt idx="14">
                  <c:v>2.8985507246376812</c:v>
                </c:pt>
                <c:pt idx="15">
                  <c:v>1.4492753623188406</c:v>
                </c:pt>
                <c:pt idx="16">
                  <c:v>10.144927536231885</c:v>
                </c:pt>
                <c:pt idx="17">
                  <c:v>4.3478260869565215</c:v>
                </c:pt>
                <c:pt idx="18">
                  <c:v>2.8985507246376812</c:v>
                </c:pt>
                <c:pt idx="19">
                  <c:v>5.7971014492753623</c:v>
                </c:pt>
              </c:numCache>
            </c:numRef>
          </c:val>
          <c:extLst>
            <c:ext xmlns:c16="http://schemas.microsoft.com/office/drawing/2014/chart" uri="{C3380CC4-5D6E-409C-BE32-E72D297353CC}">
              <c16:uniqueId val="{00000000-B8C7-134D-82EF-87B68C767E9F}"/>
            </c:ext>
          </c:extLst>
        </c:ser>
        <c:dLbls>
          <c:dLblPos val="outEnd"/>
          <c:showLegendKey val="0"/>
          <c:showVal val="1"/>
          <c:showCatName val="0"/>
          <c:showSerName val="0"/>
          <c:showPercent val="0"/>
          <c:showBubbleSize val="0"/>
        </c:dLbls>
        <c:gapWidth val="150"/>
        <c:axId val="172907520"/>
        <c:axId val="172937984"/>
      </c:barChart>
      <c:catAx>
        <c:axId val="172907520"/>
        <c:scaling>
          <c:orientation val="minMax"/>
        </c:scaling>
        <c:delete val="0"/>
        <c:axPos val="b"/>
        <c:numFmt formatCode="General" sourceLinked="0"/>
        <c:majorTickMark val="out"/>
        <c:minorTickMark val="none"/>
        <c:tickLblPos val="nextTo"/>
        <c:crossAx val="172937984"/>
        <c:crosses val="autoZero"/>
        <c:auto val="1"/>
        <c:lblAlgn val="ctr"/>
        <c:lblOffset val="100"/>
        <c:noMultiLvlLbl val="0"/>
      </c:catAx>
      <c:valAx>
        <c:axId val="172937984"/>
        <c:scaling>
          <c:orientation val="minMax"/>
        </c:scaling>
        <c:delete val="0"/>
        <c:axPos val="l"/>
        <c:majorGridlines>
          <c:spPr>
            <a:ln>
              <a:solidFill>
                <a:sysClr val="window" lastClr="FFFFFF">
                  <a:lumMod val="95000"/>
                </a:sysClr>
              </a:solidFill>
            </a:ln>
          </c:spPr>
        </c:majorGridlines>
        <c:title>
          <c:tx>
            <c:rich>
              <a:bodyPr rot="-5400000" vert="horz"/>
              <a:lstStyle/>
              <a:p>
                <a:pPr>
                  <a:defRPr/>
                </a:pPr>
                <a:r>
                  <a:rPr lang="en-US"/>
                  <a:t>Entities (%)</a:t>
                </a:r>
              </a:p>
            </c:rich>
          </c:tx>
          <c:overlay val="0"/>
        </c:title>
        <c:numFmt formatCode="0" sourceLinked="1"/>
        <c:majorTickMark val="out"/>
        <c:minorTickMark val="none"/>
        <c:tickLblPos val="nextTo"/>
        <c:crossAx val="172907520"/>
        <c:crosses val="autoZero"/>
        <c:crossBetween val="between"/>
      </c:valAx>
    </c:plotArea>
    <c:plotVisOnly val="1"/>
    <c:dispBlanksAs val="gap"/>
    <c:showDLblsOverMax val="0"/>
  </c:chart>
  <c:spPr>
    <a:noFill/>
  </c:spPr>
  <c:txPr>
    <a:bodyPr/>
    <a:lstStyle/>
    <a:p>
      <a:pPr>
        <a:defRPr sz="24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3860436995833563E-2"/>
          <c:y val="2.124191657074577E-2"/>
          <c:w val="0.98591236859011699"/>
          <c:h val="0.83823529411764708"/>
        </c:manualLayout>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'[No of observations_AS wise_publication VOl 3.xls]no. of obs_Pub vol 3_final'!$B$2:$B$31</c:f>
              <c:strCache>
                <c:ptCount val="30"/>
                <c:pt idx="0">
                  <c:v>AS 1</c:v>
                </c:pt>
                <c:pt idx="1">
                  <c:v>AS 2</c:v>
                </c:pt>
                <c:pt idx="2">
                  <c:v>AS 3</c:v>
                </c:pt>
                <c:pt idx="3">
                  <c:v>AS 4</c:v>
                </c:pt>
                <c:pt idx="4">
                  <c:v>AS 5</c:v>
                </c:pt>
                <c:pt idx="5">
                  <c:v>AS 7</c:v>
                </c:pt>
                <c:pt idx="6">
                  <c:v>AS 9</c:v>
                </c:pt>
                <c:pt idx="7">
                  <c:v>AS 10</c:v>
                </c:pt>
                <c:pt idx="8">
                  <c:v>AS 11</c:v>
                </c:pt>
                <c:pt idx="9">
                  <c:v>AS 12</c:v>
                </c:pt>
                <c:pt idx="10">
                  <c:v>AS 13</c:v>
                </c:pt>
                <c:pt idx="11">
                  <c:v>AS 14</c:v>
                </c:pt>
                <c:pt idx="12">
                  <c:v>AS 15</c:v>
                </c:pt>
                <c:pt idx="13">
                  <c:v>AS 16</c:v>
                </c:pt>
                <c:pt idx="14">
                  <c:v>AS 17</c:v>
                </c:pt>
                <c:pt idx="15">
                  <c:v>AS 18</c:v>
                </c:pt>
                <c:pt idx="16">
                  <c:v>AS 19</c:v>
                </c:pt>
                <c:pt idx="17">
                  <c:v>AS 20</c:v>
                </c:pt>
                <c:pt idx="18">
                  <c:v>AS 21</c:v>
                </c:pt>
                <c:pt idx="19">
                  <c:v>AS 22</c:v>
                </c:pt>
                <c:pt idx="20">
                  <c:v>AS 23</c:v>
                </c:pt>
                <c:pt idx="21">
                  <c:v>AS 24</c:v>
                </c:pt>
                <c:pt idx="22">
                  <c:v>AS 26</c:v>
                </c:pt>
                <c:pt idx="23">
                  <c:v>AS 27</c:v>
                </c:pt>
                <c:pt idx="24">
                  <c:v>AS 28</c:v>
                </c:pt>
                <c:pt idx="25">
                  <c:v>AS 29</c:v>
                </c:pt>
                <c:pt idx="26">
                  <c:v>SA</c:v>
                </c:pt>
                <c:pt idx="27">
                  <c:v>CARO</c:v>
                </c:pt>
                <c:pt idx="28">
                  <c:v>Companies Act</c:v>
                </c:pt>
                <c:pt idx="29">
                  <c:v>Others</c:v>
                </c:pt>
              </c:strCache>
            </c:strRef>
          </c:cat>
          <c:val>
            <c:numRef>
              <c:f>'[No of observations_AS wise_publication VOl 3.xls]no. of obs_Pub vol 3_final'!$C$2:$C$31</c:f>
            </c:numRef>
          </c:val>
          <c:extLst>
            <c:ext xmlns:c16="http://schemas.microsoft.com/office/drawing/2014/chart" uri="{C3380CC4-5D6E-409C-BE32-E72D297353CC}">
              <c16:uniqueId val="{00000000-B95F-4A7A-96B0-F5AF38B1D7B0}"/>
            </c:ext>
          </c:extLst>
        </c:ser>
        <c:ser>
          <c:idx val="1"/>
          <c:order val="1"/>
          <c:invertIfNegative val="0"/>
          <c:dLbls>
            <c:dLbl>
              <c:idx val="28"/>
              <c:layout>
                <c:manualLayout>
                  <c:x val="0"/>
                  <c:y val="4.0465351542741841E-3"/>
                </c:manualLayout>
              </c:layout>
              <c:spPr/>
              <c:txPr>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5F-4A7A-96B0-F5AF38B1D7B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'[No of observations_AS wise_publication VOl 3.xls]no. of obs_Pub vol 3_final'!$B$2:$B$31</c:f>
              <c:strCache>
                <c:ptCount val="30"/>
                <c:pt idx="0">
                  <c:v>AS 1</c:v>
                </c:pt>
                <c:pt idx="1">
                  <c:v>AS 2</c:v>
                </c:pt>
                <c:pt idx="2">
                  <c:v>AS 3</c:v>
                </c:pt>
                <c:pt idx="3">
                  <c:v>AS 4</c:v>
                </c:pt>
                <c:pt idx="4">
                  <c:v>AS 5</c:v>
                </c:pt>
                <c:pt idx="5">
                  <c:v>AS 7</c:v>
                </c:pt>
                <c:pt idx="6">
                  <c:v>AS 9</c:v>
                </c:pt>
                <c:pt idx="7">
                  <c:v>AS 10</c:v>
                </c:pt>
                <c:pt idx="8">
                  <c:v>AS 11</c:v>
                </c:pt>
                <c:pt idx="9">
                  <c:v>AS 12</c:v>
                </c:pt>
                <c:pt idx="10">
                  <c:v>AS 13</c:v>
                </c:pt>
                <c:pt idx="11">
                  <c:v>AS 14</c:v>
                </c:pt>
                <c:pt idx="12">
                  <c:v>AS 15</c:v>
                </c:pt>
                <c:pt idx="13">
                  <c:v>AS 16</c:v>
                </c:pt>
                <c:pt idx="14">
                  <c:v>AS 17</c:v>
                </c:pt>
                <c:pt idx="15">
                  <c:v>AS 18</c:v>
                </c:pt>
                <c:pt idx="16">
                  <c:v>AS 19</c:v>
                </c:pt>
                <c:pt idx="17">
                  <c:v>AS 20</c:v>
                </c:pt>
                <c:pt idx="18">
                  <c:v>AS 21</c:v>
                </c:pt>
                <c:pt idx="19">
                  <c:v>AS 22</c:v>
                </c:pt>
                <c:pt idx="20">
                  <c:v>AS 23</c:v>
                </c:pt>
                <c:pt idx="21">
                  <c:v>AS 24</c:v>
                </c:pt>
                <c:pt idx="22">
                  <c:v>AS 26</c:v>
                </c:pt>
                <c:pt idx="23">
                  <c:v>AS 27</c:v>
                </c:pt>
                <c:pt idx="24">
                  <c:v>AS 28</c:v>
                </c:pt>
                <c:pt idx="25">
                  <c:v>AS 29</c:v>
                </c:pt>
                <c:pt idx="26">
                  <c:v>SA</c:v>
                </c:pt>
                <c:pt idx="27">
                  <c:v>CARO</c:v>
                </c:pt>
                <c:pt idx="28">
                  <c:v>Companies Act</c:v>
                </c:pt>
                <c:pt idx="29">
                  <c:v>Others</c:v>
                </c:pt>
              </c:strCache>
            </c:strRef>
          </c:cat>
          <c:val>
            <c:numRef>
              <c:f>'[No of observations_AS wise_publication VOl 3.xls]no. of obs_Pub vol 3_final'!$D$2:$D$31</c:f>
            </c:numRef>
          </c:val>
          <c:extLst>
            <c:ext xmlns:c16="http://schemas.microsoft.com/office/drawing/2014/chart" uri="{C3380CC4-5D6E-409C-BE32-E72D297353CC}">
              <c16:uniqueId val="{00000002-B95F-4A7A-96B0-F5AF38B1D7B0}"/>
            </c:ext>
          </c:extLst>
        </c:ser>
        <c:ser>
          <c:idx val="2"/>
          <c:order val="2"/>
          <c:spPr>
            <a:solidFill>
              <a:schemeClr val="accent1">
                <a:lumMod val="75000"/>
              </a:schemeClr>
            </a:solidFill>
            <a:ln w="28575">
              <a:noFill/>
            </a:ln>
          </c:spPr>
          <c:invertIfNegative val="0"/>
          <c:dLbls>
            <c:spPr>
              <a:noFill/>
              <a:ln>
                <a:noFill/>
              </a:ln>
              <a:effectLst/>
            </c:spPr>
            <c:txPr>
              <a:bodyPr/>
              <a:lstStyle/>
              <a:p>
                <a:pPr>
                  <a:defRPr lang="en-IN"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'[No of observations_AS wise_publication VOl 3.xls]no. of obs_Pub vol 3_final'!$B$2:$B$31</c:f>
              <c:strCache>
                <c:ptCount val="30"/>
                <c:pt idx="0">
                  <c:v>AS 1</c:v>
                </c:pt>
                <c:pt idx="1">
                  <c:v>AS 2</c:v>
                </c:pt>
                <c:pt idx="2">
                  <c:v>AS 3</c:v>
                </c:pt>
                <c:pt idx="3">
                  <c:v>AS 4</c:v>
                </c:pt>
                <c:pt idx="4">
                  <c:v>AS 5</c:v>
                </c:pt>
                <c:pt idx="5">
                  <c:v>AS 7</c:v>
                </c:pt>
                <c:pt idx="6">
                  <c:v>AS 9</c:v>
                </c:pt>
                <c:pt idx="7">
                  <c:v>AS 10</c:v>
                </c:pt>
                <c:pt idx="8">
                  <c:v>AS 11</c:v>
                </c:pt>
                <c:pt idx="9">
                  <c:v>AS 12</c:v>
                </c:pt>
                <c:pt idx="10">
                  <c:v>AS 13</c:v>
                </c:pt>
                <c:pt idx="11">
                  <c:v>AS 14</c:v>
                </c:pt>
                <c:pt idx="12">
                  <c:v>AS 15</c:v>
                </c:pt>
                <c:pt idx="13">
                  <c:v>AS 16</c:v>
                </c:pt>
                <c:pt idx="14">
                  <c:v>AS 17</c:v>
                </c:pt>
                <c:pt idx="15">
                  <c:v>AS 18</c:v>
                </c:pt>
                <c:pt idx="16">
                  <c:v>AS 19</c:v>
                </c:pt>
                <c:pt idx="17">
                  <c:v>AS 20</c:v>
                </c:pt>
                <c:pt idx="18">
                  <c:v>AS 21</c:v>
                </c:pt>
                <c:pt idx="19">
                  <c:v>AS 22</c:v>
                </c:pt>
                <c:pt idx="20">
                  <c:v>AS 23</c:v>
                </c:pt>
                <c:pt idx="21">
                  <c:v>AS 24</c:v>
                </c:pt>
                <c:pt idx="22">
                  <c:v>AS 26</c:v>
                </c:pt>
                <c:pt idx="23">
                  <c:v>AS 27</c:v>
                </c:pt>
                <c:pt idx="24">
                  <c:v>AS 28</c:v>
                </c:pt>
                <c:pt idx="25">
                  <c:v>AS 29</c:v>
                </c:pt>
                <c:pt idx="26">
                  <c:v>SA</c:v>
                </c:pt>
                <c:pt idx="27">
                  <c:v>CARO</c:v>
                </c:pt>
                <c:pt idx="28">
                  <c:v>Companies Act</c:v>
                </c:pt>
                <c:pt idx="29">
                  <c:v>Others</c:v>
                </c:pt>
              </c:strCache>
            </c:strRef>
          </c:cat>
          <c:val>
            <c:numRef>
              <c:f>'[No of observations_AS wise_publication VOl 3.xls]no. of obs_Pub vol 3_final'!$E$2:$E$31</c:f>
              <c:numCache>
                <c:formatCode>0.0%</c:formatCode>
                <c:ptCount val="30"/>
                <c:pt idx="0">
                  <c:v>5.0664451827242933E-2</c:v>
                </c:pt>
                <c:pt idx="1">
                  <c:v>4.7342192691029898E-2</c:v>
                </c:pt>
                <c:pt idx="2">
                  <c:v>8.0564784053156147E-2</c:v>
                </c:pt>
                <c:pt idx="3">
                  <c:v>1.6611295681063221E-3</c:v>
                </c:pt>
                <c:pt idx="4">
                  <c:v>2.3255813953488372E-2</c:v>
                </c:pt>
                <c:pt idx="5">
                  <c:v>4.9833887043189773E-3</c:v>
                </c:pt>
                <c:pt idx="6">
                  <c:v>2.657807308970115E-2</c:v>
                </c:pt>
                <c:pt idx="7">
                  <c:v>5.8139534883721276E-3</c:v>
                </c:pt>
                <c:pt idx="8">
                  <c:v>3.1561461794019932E-2</c:v>
                </c:pt>
                <c:pt idx="9">
                  <c:v>5.8139534883721276E-3</c:v>
                </c:pt>
                <c:pt idx="10">
                  <c:v>3.8205980066445211E-2</c:v>
                </c:pt>
                <c:pt idx="11">
                  <c:v>3.3222591362126247E-3</c:v>
                </c:pt>
                <c:pt idx="12">
                  <c:v>7.3089700996677762E-2</c:v>
                </c:pt>
                <c:pt idx="13">
                  <c:v>1.5780730897009983E-2</c:v>
                </c:pt>
                <c:pt idx="14">
                  <c:v>2.657807308970115E-2</c:v>
                </c:pt>
                <c:pt idx="15">
                  <c:v>4.4019933554817675E-2</c:v>
                </c:pt>
                <c:pt idx="16">
                  <c:v>1.2458471760797361E-2</c:v>
                </c:pt>
                <c:pt idx="17">
                  <c:v>3.2392026578073295E-2</c:v>
                </c:pt>
                <c:pt idx="18">
                  <c:v>1.495016611295681E-2</c:v>
                </c:pt>
                <c:pt idx="19">
                  <c:v>5.0664451827242933E-2</c:v>
                </c:pt>
                <c:pt idx="20">
                  <c:v>1.6611295681063221E-3</c:v>
                </c:pt>
                <c:pt idx="21">
                  <c:v>2.4916943521594843E-3</c:v>
                </c:pt>
                <c:pt idx="22">
                  <c:v>3.7375415282392042E-2</c:v>
                </c:pt>
                <c:pt idx="23">
                  <c:v>6.6445182724252346E-3</c:v>
                </c:pt>
                <c:pt idx="24">
                  <c:v>6.6445182724252346E-3</c:v>
                </c:pt>
                <c:pt idx="25">
                  <c:v>1.5780730897009983E-2</c:v>
                </c:pt>
                <c:pt idx="26">
                  <c:v>1.4119601328903655E-2</c:v>
                </c:pt>
                <c:pt idx="27">
                  <c:v>7.6411960132890394E-2</c:v>
                </c:pt>
                <c:pt idx="28">
                  <c:v>0.1802325581395349</c:v>
                </c:pt>
                <c:pt idx="29">
                  <c:v>6.8936877076411981E-2</c:v>
                </c:pt>
              </c:numCache>
            </c:numRef>
          </c:val>
          <c:extLst>
            <c:ext xmlns:c16="http://schemas.microsoft.com/office/drawing/2014/chart" uri="{C3380CC4-5D6E-409C-BE32-E72D297353CC}">
              <c16:uniqueId val="{00000003-B95F-4A7A-96B0-F5AF38B1D7B0}"/>
            </c:ext>
          </c:extLst>
        </c:ser>
        <c:dLbls>
          <c:showLegendKey val="0"/>
          <c:showVal val="0"/>
          <c:showCatName val="0"/>
          <c:showSerName val="0"/>
          <c:showPercent val="0"/>
          <c:showBubbleSize val="0"/>
        </c:dLbls>
        <c:gapWidth val="150"/>
        <c:axId val="109829120"/>
        <c:axId val="113054464"/>
      </c:barChart>
      <c:catAx>
        <c:axId val="109829120"/>
        <c:scaling>
          <c:orientation val="minMax"/>
        </c:scaling>
        <c:delete val="0"/>
        <c:axPos val="b"/>
        <c:numFmt formatCode="General" sourceLinked="1"/>
        <c:majorTickMark val="none"/>
        <c:minorTickMark val="none"/>
        <c:tickLblPos val="nextTo"/>
        <c:txPr>
          <a:bodyPr/>
          <a:lstStyle/>
          <a:p>
            <a:pPr>
              <a:defRPr lang="en-IN" sz="1800"/>
            </a:pPr>
            <a:endParaRPr lang="en-US"/>
          </a:p>
        </c:txPr>
        <c:crossAx val="113054464"/>
        <c:crosses val="autoZero"/>
        <c:auto val="1"/>
        <c:lblAlgn val="ctr"/>
        <c:lblOffset val="100"/>
        <c:noMultiLvlLbl val="0"/>
      </c:catAx>
      <c:valAx>
        <c:axId val="113054464"/>
        <c:scaling>
          <c:orientation val="minMax"/>
        </c:scaling>
        <c:delete val="1"/>
        <c:axPos val="l"/>
        <c:numFmt formatCode="0.0%" sourceLinked="1"/>
        <c:majorTickMark val="out"/>
        <c:minorTickMark val="none"/>
        <c:tickLblPos val="nextTo"/>
        <c:crossAx val="109829120"/>
        <c:crosses val="autoZero"/>
        <c:crossBetween val="between"/>
      </c:valAx>
      <c:spPr>
        <a:noFill/>
        <a:ln w="25400">
          <a:noFill/>
        </a:ln>
      </c:spPr>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5">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5">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6BB7B-B817-41D1-8EE8-EB635328B2AF}" type="datetimeFigureOut">
              <a:rPr lang="en-IN" smtClean="0"/>
              <a:t>07-06-2024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2D2A3-2924-4CFC-92C3-50A54EB1AA9E}" type="slidenum">
              <a:rPr lang="en-IN" smtClean="0"/>
              <a:t>‹#›</a:t>
            </a:fld>
            <a:endParaRPr lang="en-IN"/>
          </a:p>
        </p:txBody>
      </p:sp>
    </p:spTree>
    <p:extLst>
      <p:ext uri="{BB962C8B-B14F-4D97-AF65-F5344CB8AC3E}">
        <p14:creationId xmlns:p14="http://schemas.microsoft.com/office/powerpoint/2010/main" val="100693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SA 505 – External Confirmation</a:t>
            </a:r>
          </a:p>
          <a:p>
            <a:r>
              <a:rPr lang="en-IN" dirty="0"/>
              <a:t>SA 230 – Audit </a:t>
            </a:r>
            <a:r>
              <a:rPr lang="en-IN" dirty="0" err="1"/>
              <a:t>DOcumentaion</a:t>
            </a:r>
            <a:endParaRPr lang="en-IN" dirty="0"/>
          </a:p>
        </p:txBody>
      </p:sp>
      <p:sp>
        <p:nvSpPr>
          <p:cNvPr id="4" name="Slide Number Placeholder 3"/>
          <p:cNvSpPr>
            <a:spLocks noGrp="1"/>
          </p:cNvSpPr>
          <p:nvPr>
            <p:ph type="sldNum" sz="quarter" idx="5"/>
          </p:nvPr>
        </p:nvSpPr>
        <p:spPr/>
        <p:txBody>
          <a:bodyPr/>
          <a:lstStyle/>
          <a:p>
            <a:fld id="{FCF0282C-5D6B-4350-831C-1BD1A48F8ABD}" type="slidenum">
              <a:rPr lang="en-IN" smtClean="0"/>
              <a:t>9</a:t>
            </a:fld>
            <a:endParaRPr lang="en-IN"/>
          </a:p>
        </p:txBody>
      </p:sp>
    </p:spTree>
    <p:extLst>
      <p:ext uri="{BB962C8B-B14F-4D97-AF65-F5344CB8AC3E}">
        <p14:creationId xmlns:p14="http://schemas.microsoft.com/office/powerpoint/2010/main" val="2439953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C2FC08E-5CEB-4DE3-8771-B7B2D8966CC0}"/>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C74980B4-E440-4846-B95A-CBCB24F4F9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t>Enrol</a:t>
            </a:r>
            <a:endParaRPr lang="en-US" altLang="en-US" dirty="0"/>
          </a:p>
          <a:p>
            <a:r>
              <a:rPr lang="en-US" altLang="en-US" dirty="0"/>
              <a:t>Satyam</a:t>
            </a:r>
          </a:p>
          <a:p>
            <a:r>
              <a:rPr lang="en-US" altLang="en-US" dirty="0"/>
              <a:t>Lehman Brothers</a:t>
            </a:r>
          </a:p>
          <a:p>
            <a:endParaRPr lang="en-US" altLang="en-US" dirty="0"/>
          </a:p>
        </p:txBody>
      </p:sp>
      <p:sp>
        <p:nvSpPr>
          <p:cNvPr id="36868" name="Slide Number Placeholder 3">
            <a:extLst>
              <a:ext uri="{FF2B5EF4-FFF2-40B4-BE49-F238E27FC236}">
                <a16:creationId xmlns:a16="http://schemas.microsoft.com/office/drawing/2014/main" id="{6DDD2236-EEDF-45C9-B090-3D65CA4565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C98D948C-4944-4AF5-8271-61779D257091}" type="slidenum">
              <a:rPr lang="en-US" altLang="en-US" sz="1200"/>
              <a:pPr/>
              <a:t>11</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CF0282C-5D6B-4350-831C-1BD1A48F8ABD}" type="slidenum">
              <a:rPr lang="en-IN" smtClean="0"/>
              <a:t>33</a:t>
            </a:fld>
            <a:endParaRPr lang="en-IN"/>
          </a:p>
        </p:txBody>
      </p:sp>
    </p:spTree>
    <p:extLst>
      <p:ext uri="{BB962C8B-B14F-4D97-AF65-F5344CB8AC3E}">
        <p14:creationId xmlns:p14="http://schemas.microsoft.com/office/powerpoint/2010/main" val="2922189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CF0282C-5D6B-4350-831C-1BD1A48F8ABD}" type="slidenum">
              <a:rPr lang="en-IN" smtClean="0"/>
              <a:t>34</a:t>
            </a:fld>
            <a:endParaRPr lang="en-IN"/>
          </a:p>
        </p:txBody>
      </p:sp>
    </p:spTree>
    <p:extLst>
      <p:ext uri="{BB962C8B-B14F-4D97-AF65-F5344CB8AC3E}">
        <p14:creationId xmlns:p14="http://schemas.microsoft.com/office/powerpoint/2010/main" val="2757117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CF0282C-5D6B-4350-831C-1BD1A48F8ABD}" type="slidenum">
              <a:rPr lang="en-IN" smtClean="0"/>
              <a:t>35</a:t>
            </a:fld>
            <a:endParaRPr lang="en-IN"/>
          </a:p>
        </p:txBody>
      </p:sp>
    </p:spTree>
    <p:extLst>
      <p:ext uri="{BB962C8B-B14F-4D97-AF65-F5344CB8AC3E}">
        <p14:creationId xmlns:p14="http://schemas.microsoft.com/office/powerpoint/2010/main" val="3559528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jpe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4.png"/><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png"/><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hyperlink" Target="https://opinionfront.com/biggest-accounting-scandals-of-all-time" TargetMode="External"/><Relationship Id="rId5" Type="http://schemas.openxmlformats.org/officeDocument/2006/relationships/hyperlink" Target="https://resource.cdn.icai.org/49152frrb32877.pdf" TargetMode="Externa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jpeg"/><Relationship Id="rId7" Type="http://schemas.openxmlformats.org/officeDocument/2006/relationships/image" Target="../media/image32.sv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34.sv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36.sv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4.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image" Target="../media/image39.sv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image" Target="../media/image41.sv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43.sv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4.png"/><Relationship Id="rId5" Type="http://schemas.openxmlformats.org/officeDocument/2006/relationships/image" Target="../media/image43.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45.sv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image" Target="../media/image4.png"/><Relationship Id="rId5" Type="http://schemas.openxmlformats.org/officeDocument/2006/relationships/image" Target="../media/image45.sv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jpeg"/><Relationship Id="rId7" Type="http://schemas.openxmlformats.org/officeDocument/2006/relationships/image" Target="../media/image34.svg"/><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image" Target="../media/image33.png"/><Relationship Id="rId5" Type="http://schemas.openxmlformats.org/officeDocument/2006/relationships/image" Target="../media/image47.sv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image" Target="../media/image49.sv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4.png"/><Relationship Id="rId5" Type="http://schemas.openxmlformats.org/officeDocument/2006/relationships/image" Target="../media/image51.sv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1.xml"/><Relationship Id="rId5" Type="http://schemas.openxmlformats.org/officeDocument/2006/relationships/image" Target="../media/image4.png"/><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36.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6.png"/><Relationship Id="rId3" Type="http://schemas.openxmlformats.org/officeDocument/2006/relationships/image" Target="../media/image57.svg"/><Relationship Id="rId7" Type="http://schemas.openxmlformats.org/officeDocument/2006/relationships/image" Target="../media/image61.svg"/><Relationship Id="rId12" Type="http://schemas.openxmlformats.org/officeDocument/2006/relationships/image" Target="../media/image65.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4.jpeg"/><Relationship Id="rId5" Type="http://schemas.openxmlformats.org/officeDocument/2006/relationships/image" Target="../media/image59.svg"/><Relationship Id="rId15" Type="http://schemas.openxmlformats.org/officeDocument/2006/relationships/image" Target="../media/image4.png"/><Relationship Id="rId10" Type="http://schemas.openxmlformats.org/officeDocument/2006/relationships/hyperlink" Target="mailto:lalit.valecha@avallp.in" TargetMode="External"/><Relationship Id="rId4" Type="http://schemas.openxmlformats.org/officeDocument/2006/relationships/image" Target="../media/image58.png"/><Relationship Id="rId9" Type="http://schemas.openxmlformats.org/officeDocument/2006/relationships/image" Target="../media/image63.svg"/><Relationship Id="rId14" Type="http://schemas.openxmlformats.org/officeDocument/2006/relationships/image" Target="../media/image6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09084" y="3245178"/>
            <a:ext cx="16826441" cy="1907847"/>
            <a:chOff x="0" y="0"/>
            <a:chExt cx="2688213" cy="304800"/>
          </a:xfrm>
        </p:grpSpPr>
        <p:sp>
          <p:nvSpPr>
            <p:cNvPr id="4" name="Freeform 4"/>
            <p:cNvSpPr/>
            <p:nvPr/>
          </p:nvSpPr>
          <p:spPr>
            <a:xfrm>
              <a:off x="0" y="0"/>
              <a:ext cx="2688213" cy="304800"/>
            </a:xfrm>
            <a:custGeom>
              <a:avLst/>
              <a:gdLst/>
              <a:ahLst/>
              <a:cxnLst/>
              <a:rect l="l" t="t" r="r" b="b"/>
              <a:pathLst>
                <a:path w="2688213" h="304800">
                  <a:moveTo>
                    <a:pt x="203200" y="0"/>
                  </a:moveTo>
                  <a:lnTo>
                    <a:pt x="2485013" y="0"/>
                  </a:lnTo>
                  <a:lnTo>
                    <a:pt x="2688213" y="304800"/>
                  </a:lnTo>
                  <a:lnTo>
                    <a:pt x="0" y="304800"/>
                  </a:lnTo>
                  <a:lnTo>
                    <a:pt x="203200" y="0"/>
                  </a:lnTo>
                  <a:close/>
                </a:path>
              </a:pathLst>
            </a:custGeom>
            <a:solidFill>
              <a:srgbClr val="023E7D"/>
            </a:solidFill>
          </p:spPr>
          <p:txBody>
            <a:bodyPr/>
            <a:lstStyle/>
            <a:p>
              <a:endParaRPr lang="en-IN"/>
            </a:p>
          </p:txBody>
        </p:sp>
        <p:sp>
          <p:nvSpPr>
            <p:cNvPr id="5" name="TextBox 5"/>
            <p:cNvSpPr txBox="1"/>
            <p:nvPr/>
          </p:nvSpPr>
          <p:spPr>
            <a:xfrm>
              <a:off x="127000" y="-38100"/>
              <a:ext cx="558800"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10800000">
            <a:off x="1799666" y="5722705"/>
            <a:ext cx="14794590" cy="1328642"/>
            <a:chOff x="0" y="0"/>
            <a:chExt cx="2363602" cy="212265"/>
          </a:xfrm>
        </p:grpSpPr>
        <p:sp>
          <p:nvSpPr>
            <p:cNvPr id="7" name="Freeform 7"/>
            <p:cNvSpPr/>
            <p:nvPr/>
          </p:nvSpPr>
          <p:spPr>
            <a:xfrm>
              <a:off x="0" y="0"/>
              <a:ext cx="2363602" cy="212265"/>
            </a:xfrm>
            <a:custGeom>
              <a:avLst/>
              <a:gdLst/>
              <a:ahLst/>
              <a:cxnLst/>
              <a:rect l="l" t="t" r="r" b="b"/>
              <a:pathLst>
                <a:path w="2363602" h="212265">
                  <a:moveTo>
                    <a:pt x="203200" y="0"/>
                  </a:moveTo>
                  <a:lnTo>
                    <a:pt x="2160402" y="0"/>
                  </a:lnTo>
                  <a:lnTo>
                    <a:pt x="2363602" y="212265"/>
                  </a:lnTo>
                  <a:lnTo>
                    <a:pt x="0" y="212265"/>
                  </a:lnTo>
                  <a:lnTo>
                    <a:pt x="203200" y="0"/>
                  </a:lnTo>
                  <a:close/>
                </a:path>
              </a:pathLst>
            </a:custGeom>
            <a:solidFill>
              <a:srgbClr val="023E7D"/>
            </a:solidFill>
          </p:spPr>
          <p:txBody>
            <a:bodyPr/>
            <a:lstStyle/>
            <a:p>
              <a:endParaRPr lang="en-IN"/>
            </a:p>
          </p:txBody>
        </p:sp>
        <p:sp>
          <p:nvSpPr>
            <p:cNvPr id="8" name="TextBox 8"/>
            <p:cNvSpPr txBox="1"/>
            <p:nvPr/>
          </p:nvSpPr>
          <p:spPr>
            <a:xfrm>
              <a:off x="127000" y="-38100"/>
              <a:ext cx="558800" cy="647700"/>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0" y="3600450"/>
            <a:ext cx="18288000" cy="3086100"/>
          </a:xfrm>
          <a:custGeom>
            <a:avLst/>
            <a:gdLst/>
            <a:ahLst/>
            <a:cxnLst/>
            <a:rect l="l" t="t" r="r" b="b"/>
            <a:pathLst>
              <a:path w="5508043" h="812800">
                <a:moveTo>
                  <a:pt x="0" y="0"/>
                </a:moveTo>
                <a:lnTo>
                  <a:pt x="5508043" y="0"/>
                </a:lnTo>
                <a:lnTo>
                  <a:pt x="5508043" y="812800"/>
                </a:lnTo>
                <a:lnTo>
                  <a:pt x="0" y="812800"/>
                </a:lnTo>
                <a:close/>
              </a:path>
            </a:pathLst>
          </a:custGeom>
          <a:solidFill>
            <a:srgbClr val="979DAC"/>
          </a:solidFill>
        </p:spPr>
        <p:txBody>
          <a:bodyPr/>
          <a:lstStyle/>
          <a:p>
            <a:endParaRPr lang="en-IN"/>
          </a:p>
        </p:txBody>
      </p:sp>
      <p:sp>
        <p:nvSpPr>
          <p:cNvPr id="11" name="TextBox 11"/>
          <p:cNvSpPr txBox="1"/>
          <p:nvPr/>
        </p:nvSpPr>
        <p:spPr>
          <a:xfrm>
            <a:off x="-640500" y="3455789"/>
            <a:ext cx="3086100" cy="3230761"/>
          </a:xfrm>
          <a:prstGeom prst="rect">
            <a:avLst/>
          </a:prstGeom>
        </p:spPr>
        <p:txBody>
          <a:bodyPr lIns="50800" tIns="50800" rIns="50800" bIns="50800" rtlCol="0" anchor="ctr"/>
          <a:lstStyle/>
          <a:p>
            <a:pPr algn="ctr">
              <a:lnSpc>
                <a:spcPts val="2659"/>
              </a:lnSpc>
              <a:spcBef>
                <a:spcPct val="0"/>
              </a:spcBef>
            </a:pPr>
            <a:endParaRPr/>
          </a:p>
        </p:txBody>
      </p:sp>
      <p:grpSp>
        <p:nvGrpSpPr>
          <p:cNvPr id="12" name="Group 12"/>
          <p:cNvGrpSpPr/>
          <p:nvPr/>
        </p:nvGrpSpPr>
        <p:grpSpPr>
          <a:xfrm rot="-10800000">
            <a:off x="2025263" y="3235653"/>
            <a:ext cx="14237152" cy="3815694"/>
            <a:chOff x="0" y="0"/>
            <a:chExt cx="2274545" cy="609600"/>
          </a:xfrm>
        </p:grpSpPr>
        <p:sp>
          <p:nvSpPr>
            <p:cNvPr id="13" name="Freeform 13"/>
            <p:cNvSpPr/>
            <p:nvPr/>
          </p:nvSpPr>
          <p:spPr>
            <a:xfrm>
              <a:off x="0" y="0"/>
              <a:ext cx="2274545" cy="609600"/>
            </a:xfrm>
            <a:custGeom>
              <a:avLst/>
              <a:gdLst/>
              <a:ahLst/>
              <a:cxnLst/>
              <a:rect l="l" t="t" r="r" b="b"/>
              <a:pathLst>
                <a:path w="2274545" h="609600">
                  <a:moveTo>
                    <a:pt x="203200" y="0"/>
                  </a:moveTo>
                  <a:lnTo>
                    <a:pt x="2071345" y="0"/>
                  </a:lnTo>
                  <a:lnTo>
                    <a:pt x="2274545" y="609600"/>
                  </a:lnTo>
                  <a:lnTo>
                    <a:pt x="0" y="609600"/>
                  </a:lnTo>
                  <a:lnTo>
                    <a:pt x="203200" y="0"/>
                  </a:lnTo>
                  <a:close/>
                </a:path>
              </a:pathLst>
            </a:custGeom>
            <a:solidFill>
              <a:srgbClr val="0466C8"/>
            </a:solidFill>
          </p:spPr>
          <p:txBody>
            <a:bodyPr/>
            <a:lstStyle/>
            <a:p>
              <a:endParaRPr lang="en-IN"/>
            </a:p>
          </p:txBody>
        </p:sp>
        <p:sp>
          <p:nvSpPr>
            <p:cNvPr id="14" name="TextBox 14"/>
            <p:cNvSpPr txBox="1"/>
            <p:nvPr/>
          </p:nvSpPr>
          <p:spPr>
            <a:xfrm>
              <a:off x="127000" y="-38100"/>
              <a:ext cx="558800" cy="647700"/>
            </a:xfrm>
            <a:prstGeom prst="rect">
              <a:avLst/>
            </a:prstGeom>
          </p:spPr>
          <p:txBody>
            <a:bodyPr lIns="50800" tIns="50800" rIns="50800" bIns="50800" rtlCol="0" anchor="ctr"/>
            <a:lstStyle/>
            <a:p>
              <a:pPr algn="ctr">
                <a:lnSpc>
                  <a:spcPts val="2659"/>
                </a:lnSpc>
                <a:spcBef>
                  <a:spcPct val="0"/>
                </a:spcBef>
              </a:pPr>
              <a:endParaRPr/>
            </a:p>
          </p:txBody>
        </p:sp>
      </p:grpSp>
      <p:pic>
        <p:nvPicPr>
          <p:cNvPr id="15" name="Picture 1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02639" y="4823884"/>
            <a:ext cx="1623447" cy="639232"/>
          </a:xfrm>
          <a:prstGeom prst="rect">
            <a:avLst/>
          </a:prstGeom>
        </p:spPr>
      </p:pic>
      <p:pic>
        <p:nvPicPr>
          <p:cNvPr id="16" name="Picture 1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6723802" y="4823884"/>
            <a:ext cx="1623447" cy="639232"/>
          </a:xfrm>
          <a:prstGeom prst="rect">
            <a:avLst/>
          </a:prstGeom>
        </p:spPr>
      </p:pic>
      <p:sp>
        <p:nvSpPr>
          <p:cNvPr id="17" name="TextBox 17"/>
          <p:cNvSpPr txBox="1"/>
          <p:nvPr/>
        </p:nvSpPr>
        <p:spPr>
          <a:xfrm>
            <a:off x="2966843" y="3421407"/>
            <a:ext cx="12629947" cy="2624245"/>
          </a:xfrm>
          <a:prstGeom prst="rect">
            <a:avLst/>
          </a:prstGeom>
        </p:spPr>
        <p:txBody>
          <a:bodyPr wrap="square" lIns="0" tIns="0" rIns="0" bIns="0" rtlCol="0" anchor="t">
            <a:spAutoFit/>
          </a:bodyPr>
          <a:lstStyle/>
          <a:p>
            <a:pPr algn="ctr">
              <a:lnSpc>
                <a:spcPct val="150000"/>
              </a:lnSpc>
            </a:pPr>
            <a:r>
              <a:rPr lang="en-US" sz="6000" dirty="0">
                <a:solidFill>
                  <a:srgbClr val="FFFFFF"/>
                </a:solidFill>
                <a:latin typeface="Source Sans Pro Bold"/>
              </a:rPr>
              <a:t>Red Flags in Financial Statement - IGAAP</a:t>
            </a:r>
          </a:p>
        </p:txBody>
      </p:sp>
      <p:sp>
        <p:nvSpPr>
          <p:cNvPr id="20" name="TextBox 20"/>
          <p:cNvSpPr txBox="1"/>
          <p:nvPr/>
        </p:nvSpPr>
        <p:spPr>
          <a:xfrm>
            <a:off x="6924143" y="7137305"/>
            <a:ext cx="4879695" cy="603691"/>
          </a:xfrm>
          <a:prstGeom prst="rect">
            <a:avLst/>
          </a:prstGeom>
        </p:spPr>
        <p:txBody>
          <a:bodyPr lIns="0" tIns="0" rIns="0" bIns="0" rtlCol="0" anchor="t">
            <a:spAutoFit/>
          </a:bodyPr>
          <a:lstStyle/>
          <a:p>
            <a:pPr algn="ctr">
              <a:lnSpc>
                <a:spcPts val="4893"/>
              </a:lnSpc>
            </a:pPr>
            <a:r>
              <a:rPr lang="en-US" sz="4000" b="1" dirty="0">
                <a:solidFill>
                  <a:srgbClr val="000000"/>
                </a:solidFill>
                <a:latin typeface="Open Sans"/>
              </a:rPr>
              <a:t>June 8, 2024</a:t>
            </a:r>
          </a:p>
        </p:txBody>
      </p:sp>
      <p:grpSp>
        <p:nvGrpSpPr>
          <p:cNvPr id="18" name="Group 17">
            <a:extLst>
              <a:ext uri="{FF2B5EF4-FFF2-40B4-BE49-F238E27FC236}">
                <a16:creationId xmlns:a16="http://schemas.microsoft.com/office/drawing/2014/main" id="{7CA404F3-D7A9-FD24-70BC-7093E81A77C2}"/>
              </a:ext>
            </a:extLst>
          </p:cNvPr>
          <p:cNvGrpSpPr/>
          <p:nvPr/>
        </p:nvGrpSpPr>
        <p:grpSpPr>
          <a:xfrm>
            <a:off x="15516606" y="-9523"/>
            <a:ext cx="2771394" cy="1266824"/>
            <a:chOff x="10578465" y="-8878"/>
            <a:chExt cx="1613535" cy="673751"/>
          </a:xfrm>
        </p:grpSpPr>
        <p:sp>
          <p:nvSpPr>
            <p:cNvPr id="22" name="Freeform 6">
              <a:extLst>
                <a:ext uri="{FF2B5EF4-FFF2-40B4-BE49-F238E27FC236}">
                  <a16:creationId xmlns:a16="http://schemas.microsoft.com/office/drawing/2014/main" id="{FCA735C8-DAC2-119B-3A89-5ECCED0FB2C9}"/>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3" name="Freeform 9">
              <a:extLst>
                <a:ext uri="{FF2B5EF4-FFF2-40B4-BE49-F238E27FC236}">
                  <a16:creationId xmlns:a16="http://schemas.microsoft.com/office/drawing/2014/main" id="{77684FF6-C999-E486-E74D-278C1822798C}"/>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4" name="Picture 23">
              <a:extLst>
                <a:ext uri="{FF2B5EF4-FFF2-40B4-BE49-F238E27FC236}">
                  <a16:creationId xmlns:a16="http://schemas.microsoft.com/office/drawing/2014/main" id="{449D9DBD-E6F9-7A61-1FB4-1F052D509655}"/>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9" name="Rectangle 12">
            <a:extLst>
              <a:ext uri="{FF2B5EF4-FFF2-40B4-BE49-F238E27FC236}">
                <a16:creationId xmlns:a16="http://schemas.microsoft.com/office/drawing/2014/main" id="{6E3D52A3-1940-CB11-C4D2-B2609D1B560E}"/>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3155AFC-32FA-76C9-7CDF-6BCD36852DE5}"/>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8F421CC6-D23E-C3B0-F783-F1E10A1C6BDE}"/>
              </a:ext>
            </a:extLst>
          </p:cNvPr>
          <p:cNvSpPr/>
          <p:nvPr/>
        </p:nvSpPr>
        <p:spPr>
          <a:xfrm>
            <a:off x="0" y="35694"/>
            <a:ext cx="16433800" cy="10215612"/>
          </a:xfrm>
          <a:custGeom>
            <a:avLst/>
            <a:gdLst/>
            <a:ahLst/>
            <a:cxnLst/>
            <a:rect l="l" t="t" r="r" b="b"/>
            <a:pathLst>
              <a:path w="4567401" h="2067121">
                <a:moveTo>
                  <a:pt x="0" y="0"/>
                </a:moveTo>
                <a:lnTo>
                  <a:pt x="4567401" y="0"/>
                </a:lnTo>
                <a:lnTo>
                  <a:pt x="4567401" y="2067121"/>
                </a:lnTo>
                <a:lnTo>
                  <a:pt x="0" y="2067121"/>
                </a:lnTo>
                <a:close/>
              </a:path>
            </a:pathLst>
          </a:custGeom>
          <a:solidFill>
            <a:srgbClr val="DDDCDC"/>
          </a:solidFill>
        </p:spPr>
        <p:txBody>
          <a:bodyPr/>
          <a:lstStyle/>
          <a:p>
            <a:endParaRPr lang="en-IN"/>
          </a:p>
        </p:txBody>
      </p:sp>
      <p:sp>
        <p:nvSpPr>
          <p:cNvPr id="3" name="Freeform 3"/>
          <p:cNvSpPr/>
          <p:nvPr/>
        </p:nvSpPr>
        <p:spPr>
          <a:xfrm>
            <a:off x="0" y="753752"/>
            <a:ext cx="16433800" cy="9114147"/>
          </a:xfrm>
          <a:custGeom>
            <a:avLst/>
            <a:gdLst/>
            <a:ahLst/>
            <a:cxnLst/>
            <a:rect l="l" t="t" r="r" b="b"/>
            <a:pathLst>
              <a:path w="4567401" h="2067121">
                <a:moveTo>
                  <a:pt x="0" y="0"/>
                </a:moveTo>
                <a:lnTo>
                  <a:pt x="4567401" y="0"/>
                </a:lnTo>
                <a:lnTo>
                  <a:pt x="4567401" y="2067121"/>
                </a:lnTo>
                <a:lnTo>
                  <a:pt x="0" y="2067121"/>
                </a:lnTo>
                <a:close/>
              </a:path>
            </a:pathLst>
          </a:custGeom>
          <a:solidFill>
            <a:schemeClr val="bg1"/>
          </a:solidFill>
        </p:spPr>
        <p:txBody>
          <a:bodyPr/>
          <a:lstStyle/>
          <a:p>
            <a:endParaRPr lang="en-IN"/>
          </a:p>
        </p:txBody>
      </p:sp>
      <p:sp>
        <p:nvSpPr>
          <p:cNvPr id="8" name="TextBox 11">
            <a:extLst>
              <a:ext uri="{FF2B5EF4-FFF2-40B4-BE49-F238E27FC236}">
                <a16:creationId xmlns:a16="http://schemas.microsoft.com/office/drawing/2014/main" id="{73BA97BF-A559-A5CA-9DB5-4D944E64B89F}"/>
              </a:ext>
            </a:extLst>
          </p:cNvPr>
          <p:cNvSpPr txBox="1"/>
          <p:nvPr/>
        </p:nvSpPr>
        <p:spPr>
          <a:xfrm>
            <a:off x="1378423" y="925430"/>
            <a:ext cx="6734175" cy="1094740"/>
          </a:xfrm>
          <a:prstGeom prst="rect">
            <a:avLst/>
          </a:prstGeom>
        </p:spPr>
        <p:txBody>
          <a:bodyPr lIns="0" tIns="0" rIns="0" bIns="0" rtlCol="0" anchor="t">
            <a:spAutoFit/>
          </a:bodyPr>
          <a:lstStyle/>
          <a:p>
            <a:pPr>
              <a:lnSpc>
                <a:spcPts val="8959"/>
              </a:lnSpc>
            </a:pPr>
            <a:r>
              <a:rPr lang="en-US" sz="6399" dirty="0">
                <a:solidFill>
                  <a:srgbClr val="023E7D"/>
                </a:solidFill>
                <a:latin typeface="Source Sans Pro Bold"/>
              </a:rPr>
              <a:t>About Session</a:t>
            </a:r>
          </a:p>
        </p:txBody>
      </p:sp>
      <p:sp>
        <p:nvSpPr>
          <p:cNvPr id="4" name="TextBox 4"/>
          <p:cNvSpPr txBox="1"/>
          <p:nvPr/>
        </p:nvSpPr>
        <p:spPr>
          <a:xfrm>
            <a:off x="-908050" y="1074539"/>
            <a:ext cx="3086100" cy="3230761"/>
          </a:xfrm>
          <a:prstGeom prst="rect">
            <a:avLst/>
          </a:prstGeom>
        </p:spPr>
        <p:txBody>
          <a:bodyPr lIns="50800" tIns="50800" rIns="50800" bIns="50800" rtlCol="0" anchor="ctr"/>
          <a:lstStyle/>
          <a:p>
            <a:pPr algn="ctr">
              <a:lnSpc>
                <a:spcPts val="2659"/>
              </a:lnSpc>
              <a:spcBef>
                <a:spcPct val="0"/>
              </a:spcBef>
            </a:pPr>
            <a:endParaRPr/>
          </a:p>
        </p:txBody>
      </p:sp>
      <p:sp>
        <p:nvSpPr>
          <p:cNvPr id="6" name="Freeform 6"/>
          <p:cNvSpPr/>
          <p:nvPr/>
        </p:nvSpPr>
        <p:spPr>
          <a:xfrm rot="16200000">
            <a:off x="8967220" y="966214"/>
            <a:ext cx="10287000" cy="8354568"/>
          </a:xfrm>
          <a:custGeom>
            <a:avLst/>
            <a:gdLst/>
            <a:ahLst/>
            <a:cxnLst/>
            <a:rect l="l" t="t" r="r" b="b"/>
            <a:pathLst>
              <a:path w="1724959" h="1083431">
                <a:moveTo>
                  <a:pt x="203200" y="0"/>
                </a:moveTo>
                <a:lnTo>
                  <a:pt x="1521759" y="0"/>
                </a:lnTo>
                <a:lnTo>
                  <a:pt x="1724959" y="1083431"/>
                </a:lnTo>
                <a:lnTo>
                  <a:pt x="0" y="1083431"/>
                </a:lnTo>
                <a:lnTo>
                  <a:pt x="203200" y="0"/>
                </a:lnTo>
                <a:close/>
              </a:path>
            </a:pathLst>
          </a:custGeom>
          <a:solidFill>
            <a:srgbClr val="0466C8"/>
          </a:solidFill>
        </p:spPr>
        <p:txBody>
          <a:bodyPr/>
          <a:lstStyle/>
          <a:p>
            <a:endParaRPr lang="en-IN"/>
          </a:p>
        </p:txBody>
      </p:sp>
      <p:sp>
        <p:nvSpPr>
          <p:cNvPr id="7" name="TextBox 7"/>
          <p:cNvSpPr txBox="1"/>
          <p:nvPr/>
        </p:nvSpPr>
        <p:spPr>
          <a:xfrm rot="16200000">
            <a:off x="12653708" y="5932065"/>
            <a:ext cx="3332471" cy="3862638"/>
          </a:xfrm>
          <a:prstGeom prst="rect">
            <a:avLst/>
          </a:prstGeom>
        </p:spPr>
        <p:txBody>
          <a:bodyPr lIns="50800" tIns="50800" rIns="50800" bIns="50800" rtlCol="0" anchor="ctr"/>
          <a:lstStyle/>
          <a:p>
            <a:pPr algn="ctr">
              <a:lnSpc>
                <a:spcPts val="2659"/>
              </a:lnSpc>
              <a:spcBef>
                <a:spcPct val="0"/>
              </a:spcBef>
            </a:pPr>
            <a:endParaR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57866" y="527802"/>
            <a:ext cx="1623447" cy="639232"/>
          </a:xfrm>
          <a:prstGeom prst="rect">
            <a:avLst/>
          </a:prstGeom>
        </p:spPr>
      </p:pic>
      <p:sp>
        <p:nvSpPr>
          <p:cNvPr id="10" name="TextBox 13">
            <a:extLst>
              <a:ext uri="{FF2B5EF4-FFF2-40B4-BE49-F238E27FC236}">
                <a16:creationId xmlns:a16="http://schemas.microsoft.com/office/drawing/2014/main" id="{5EDD2B4A-303F-66BA-5710-4E586BA3E57E}"/>
              </a:ext>
            </a:extLst>
          </p:cNvPr>
          <p:cNvSpPr txBox="1"/>
          <p:nvPr/>
        </p:nvSpPr>
        <p:spPr>
          <a:xfrm>
            <a:off x="1197055" y="2460741"/>
            <a:ext cx="7497285" cy="5847755"/>
          </a:xfrm>
          <a:prstGeom prst="rect">
            <a:avLst/>
          </a:prstGeom>
        </p:spPr>
        <p:txBody>
          <a:bodyPr wrap="square" lIns="0" tIns="0" rIns="0" bIns="0" rtlCol="0" anchor="t">
            <a:spAutoFit/>
          </a:bodyPr>
          <a:lstStyle/>
          <a:p>
            <a:r>
              <a:rPr lang="en-US" sz="3800" b="0" i="0" u="none" strike="noStrike" baseline="0" dirty="0">
                <a:solidFill>
                  <a:srgbClr val="0754A2"/>
                </a:solidFill>
                <a:latin typeface="ArialNarrow"/>
              </a:rPr>
              <a:t>To maintain reliability and credibility, </a:t>
            </a:r>
            <a:r>
              <a:rPr lang="en-US" sz="3800" b="0" i="0" u="none" strike="noStrike" baseline="0" dirty="0">
                <a:solidFill>
                  <a:srgbClr val="FF0000"/>
                </a:solidFill>
                <a:latin typeface="ArialNarrow"/>
              </a:rPr>
              <a:t>emphasis should be on accuracy, transparency and adherence to accounting and reporting standards.</a:t>
            </a:r>
          </a:p>
          <a:p>
            <a:endParaRPr lang="en-US" sz="3800" dirty="0">
              <a:solidFill>
                <a:srgbClr val="0754A2"/>
              </a:solidFill>
              <a:latin typeface="ArialNarrow"/>
            </a:endParaRPr>
          </a:p>
          <a:p>
            <a:r>
              <a:rPr lang="en-IN" sz="3800" b="0" i="0" u="none" strike="noStrike" baseline="0" dirty="0">
                <a:solidFill>
                  <a:srgbClr val="0754A2"/>
                </a:solidFill>
                <a:latin typeface="ArialNarrow"/>
              </a:rPr>
              <a:t>Care </a:t>
            </a:r>
            <a:r>
              <a:rPr lang="en-US" sz="3800" b="0" i="0" u="none" strike="noStrike" baseline="0" dirty="0">
                <a:solidFill>
                  <a:srgbClr val="0754A2"/>
                </a:solidFill>
                <a:latin typeface="ArialNarrow"/>
              </a:rPr>
              <a:t>should be taken to </a:t>
            </a:r>
            <a:r>
              <a:rPr lang="en-US" sz="3800" b="0" i="0" u="none" strike="noStrike" baseline="0" dirty="0">
                <a:solidFill>
                  <a:srgbClr val="FF0000"/>
                </a:solidFill>
                <a:latin typeface="ArialNarrow"/>
              </a:rPr>
              <a:t>ensure relevant regulations are met</a:t>
            </a:r>
            <a:r>
              <a:rPr lang="en-US" sz="3800" b="0" i="0" u="none" strike="noStrike" baseline="0" dirty="0">
                <a:solidFill>
                  <a:srgbClr val="0754A2"/>
                </a:solidFill>
                <a:latin typeface="ArialNarrow"/>
              </a:rPr>
              <a:t> with in the preparation and presentation of the financial statements.</a:t>
            </a:r>
            <a:endParaRPr lang="en-US" sz="3800" dirty="0">
              <a:solidFill>
                <a:srgbClr val="0754A2"/>
              </a:solidFill>
              <a:latin typeface="Open Sans"/>
            </a:endParaRPr>
          </a:p>
        </p:txBody>
      </p:sp>
      <p:grpSp>
        <p:nvGrpSpPr>
          <p:cNvPr id="5" name="Group 4">
            <a:extLst>
              <a:ext uri="{FF2B5EF4-FFF2-40B4-BE49-F238E27FC236}">
                <a16:creationId xmlns:a16="http://schemas.microsoft.com/office/drawing/2014/main" id="{DB885008-F87C-BD50-3F34-2D872F614276}"/>
              </a:ext>
            </a:extLst>
          </p:cNvPr>
          <p:cNvGrpSpPr/>
          <p:nvPr/>
        </p:nvGrpSpPr>
        <p:grpSpPr>
          <a:xfrm>
            <a:off x="-6096" y="9530510"/>
            <a:ext cx="18294096" cy="870789"/>
            <a:chOff x="-6096" y="9530510"/>
            <a:chExt cx="18294096" cy="870789"/>
          </a:xfrm>
        </p:grpSpPr>
        <p:grpSp>
          <p:nvGrpSpPr>
            <p:cNvPr id="11" name="Group 10">
              <a:extLst>
                <a:ext uri="{FF2B5EF4-FFF2-40B4-BE49-F238E27FC236}">
                  <a16:creationId xmlns:a16="http://schemas.microsoft.com/office/drawing/2014/main" id="{CA5ACB72-32D3-4A88-7E10-CAD1462C2EFC}"/>
                </a:ext>
              </a:extLst>
            </p:cNvPr>
            <p:cNvGrpSpPr/>
            <p:nvPr/>
          </p:nvGrpSpPr>
          <p:grpSpPr>
            <a:xfrm>
              <a:off x="16383000" y="9530510"/>
              <a:ext cx="1905000" cy="870789"/>
              <a:chOff x="10578465" y="-8878"/>
              <a:chExt cx="1613535" cy="673751"/>
            </a:xfrm>
          </p:grpSpPr>
          <p:sp>
            <p:nvSpPr>
              <p:cNvPr id="15" name="Freeform 6">
                <a:extLst>
                  <a:ext uri="{FF2B5EF4-FFF2-40B4-BE49-F238E27FC236}">
                    <a16:creationId xmlns:a16="http://schemas.microsoft.com/office/drawing/2014/main" id="{0ABA0044-992C-D609-9F2B-6DDFEE2699F5}"/>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6" name="Freeform 9">
                <a:extLst>
                  <a:ext uri="{FF2B5EF4-FFF2-40B4-BE49-F238E27FC236}">
                    <a16:creationId xmlns:a16="http://schemas.microsoft.com/office/drawing/2014/main" id="{82F7A438-10DE-47A8-A591-2C77FE2EB186}"/>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7" name="Picture 16">
                <a:extLst>
                  <a:ext uri="{FF2B5EF4-FFF2-40B4-BE49-F238E27FC236}">
                    <a16:creationId xmlns:a16="http://schemas.microsoft.com/office/drawing/2014/main" id="{5E452ED2-D6AA-7443-B16E-532BF4787016}"/>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12" name="Rectangle 12">
              <a:extLst>
                <a:ext uri="{FF2B5EF4-FFF2-40B4-BE49-F238E27FC236}">
                  <a16:creationId xmlns:a16="http://schemas.microsoft.com/office/drawing/2014/main" id="{B726203C-1407-7898-5916-89EA8C654397}"/>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2875B75-429F-DF4A-ED7C-6E36E2D24C8B}"/>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pic>
        <p:nvPicPr>
          <p:cNvPr id="19" name="Picture 18">
            <a:extLst>
              <a:ext uri="{FF2B5EF4-FFF2-40B4-BE49-F238E27FC236}">
                <a16:creationId xmlns:a16="http://schemas.microsoft.com/office/drawing/2014/main" id="{CA9A42A4-B7F2-D2D8-EB71-F0D9041628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1021" y="873358"/>
            <a:ext cx="6429732" cy="8953500"/>
          </a:xfrm>
          <a:prstGeom prst="rect">
            <a:avLst/>
          </a:prstGeom>
        </p:spPr>
      </p:pic>
    </p:spTree>
    <p:custDataLst>
      <p:tags r:id="rId1"/>
    </p:custDataLst>
    <p:extLst>
      <p:ext uri="{BB962C8B-B14F-4D97-AF65-F5344CB8AC3E}">
        <p14:creationId xmlns:p14="http://schemas.microsoft.com/office/powerpoint/2010/main" val="275206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023E7D"/>
            </a:solidFill>
          </p:spPr>
          <p:txBody>
            <a:bodyPr/>
            <a:lstStyle/>
            <a:p>
              <a:endParaRPr lang="en-IN"/>
            </a:p>
          </p:txBody>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1440006" y="557067"/>
            <a:ext cx="13151137" cy="8062457"/>
            <a:chOff x="0" y="0"/>
            <a:chExt cx="3463674" cy="2123445"/>
          </a:xfrm>
        </p:grpSpPr>
        <p:sp>
          <p:nvSpPr>
            <p:cNvPr id="6" name="Freeform 6"/>
            <p:cNvSpPr/>
            <p:nvPr/>
          </p:nvSpPr>
          <p:spPr>
            <a:xfrm>
              <a:off x="0" y="0"/>
              <a:ext cx="3463674" cy="2123445"/>
            </a:xfrm>
            <a:custGeom>
              <a:avLst/>
              <a:gdLst/>
              <a:ahLst/>
              <a:cxnLst/>
              <a:rect l="l" t="t" r="r" b="b"/>
              <a:pathLst>
                <a:path w="3463674" h="2123445">
                  <a:moveTo>
                    <a:pt x="0" y="0"/>
                  </a:moveTo>
                  <a:lnTo>
                    <a:pt x="3463674" y="0"/>
                  </a:lnTo>
                  <a:lnTo>
                    <a:pt x="3463674" y="2123445"/>
                  </a:lnTo>
                  <a:lnTo>
                    <a:pt x="0" y="2123445"/>
                  </a:lnTo>
                  <a:close/>
                </a:path>
              </a:pathLst>
            </a:custGeom>
            <a:solidFill>
              <a:srgbClr val="DDDCDC"/>
            </a:solidFill>
          </p:spPr>
          <p:txBody>
            <a:bodyPr/>
            <a:lstStyle/>
            <a:p>
              <a:endParaRPr lang="en-IN"/>
            </a:p>
          </p:txBody>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8" name="Group 8"/>
          <p:cNvGrpSpPr>
            <a:grpSpLocks noChangeAspect="1"/>
          </p:cNvGrpSpPr>
          <p:nvPr/>
        </p:nvGrpSpPr>
        <p:grpSpPr>
          <a:xfrm>
            <a:off x="11413394" y="1923415"/>
            <a:ext cx="4730176" cy="6270908"/>
            <a:chOff x="0" y="0"/>
            <a:chExt cx="3727450" cy="4941570"/>
          </a:xfrm>
        </p:grpSpPr>
        <p:sp>
          <p:nvSpPr>
            <p:cNvPr id="9" name="Freeform 9"/>
            <p:cNvSpPr/>
            <p:nvPr/>
          </p:nvSpPr>
          <p:spPr>
            <a:xfrm>
              <a:off x="63500" y="63500"/>
              <a:ext cx="3600450" cy="4814570"/>
            </a:xfrm>
            <a:custGeom>
              <a:avLst/>
              <a:gdLst/>
              <a:ahLst/>
              <a:cxnLst/>
              <a:rect l="l" t="t" r="r" b="b"/>
              <a:pathLst>
                <a:path w="3600450" h="4814570">
                  <a:moveTo>
                    <a:pt x="0" y="0"/>
                  </a:moveTo>
                  <a:lnTo>
                    <a:pt x="3600450" y="0"/>
                  </a:lnTo>
                  <a:lnTo>
                    <a:pt x="3600450" y="4814570"/>
                  </a:lnTo>
                  <a:lnTo>
                    <a:pt x="0" y="4814570"/>
                  </a:lnTo>
                  <a:close/>
                </a:path>
              </a:pathLst>
            </a:custGeom>
            <a:blipFill>
              <a:blip r:embed="rId3"/>
              <a:stretch>
                <a:fillRect l="-25216" r="-28486"/>
              </a:stretch>
            </a:blipFill>
          </p:spPr>
          <p:txBody>
            <a:bodyPr/>
            <a:lstStyle/>
            <a:p>
              <a:endParaRPr lang="en-IN"/>
            </a:p>
          </p:txBody>
        </p:sp>
        <p:sp>
          <p:nvSpPr>
            <p:cNvPr id="10" name="Freeform 10"/>
            <p:cNvSpPr/>
            <p:nvPr/>
          </p:nvSpPr>
          <p:spPr>
            <a:xfrm>
              <a:off x="0" y="0"/>
              <a:ext cx="3727450" cy="4941570"/>
            </a:xfrm>
            <a:custGeom>
              <a:avLst/>
              <a:gdLst/>
              <a:ahLst/>
              <a:cxnLst/>
              <a:rect l="l" t="t" r="r" b="b"/>
              <a:pathLst>
                <a:path w="3727450" h="4941570">
                  <a:moveTo>
                    <a:pt x="3727450" y="4941570"/>
                  </a:moveTo>
                  <a:lnTo>
                    <a:pt x="0" y="4941570"/>
                  </a:lnTo>
                  <a:lnTo>
                    <a:pt x="0" y="0"/>
                  </a:lnTo>
                  <a:lnTo>
                    <a:pt x="3727450" y="0"/>
                  </a:lnTo>
                  <a:lnTo>
                    <a:pt x="3727450" y="4941570"/>
                  </a:lnTo>
                  <a:close/>
                  <a:moveTo>
                    <a:pt x="127000" y="4814570"/>
                  </a:moveTo>
                  <a:lnTo>
                    <a:pt x="3600450" y="4814570"/>
                  </a:lnTo>
                  <a:lnTo>
                    <a:pt x="3600450" y="127000"/>
                  </a:lnTo>
                  <a:lnTo>
                    <a:pt x="127000" y="127000"/>
                  </a:lnTo>
                  <a:lnTo>
                    <a:pt x="127000" y="4814570"/>
                  </a:lnTo>
                  <a:close/>
                </a:path>
              </a:pathLst>
            </a:custGeom>
            <a:solidFill>
              <a:srgbClr val="FFFFFF"/>
            </a:solidFill>
          </p:spPr>
          <p:txBody>
            <a:bodyPr/>
            <a:lstStyle/>
            <a:p>
              <a:endParaRPr lang="en-IN"/>
            </a:p>
          </p:txBody>
        </p:sp>
      </p:gr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31214" y="4823884"/>
            <a:ext cx="1623447" cy="639232"/>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425635" y="4082677"/>
            <a:ext cx="476552" cy="680789"/>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114263" y="5083514"/>
            <a:ext cx="893881" cy="731357"/>
          </a:xfrm>
          <a:prstGeom prst="rect">
            <a:avLst/>
          </a:prstGeom>
        </p:spPr>
      </p:pic>
      <p:pic>
        <p:nvPicPr>
          <p:cNvPr id="14" name="Picture 14"/>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301761" y="6112999"/>
            <a:ext cx="600426" cy="600426"/>
          </a:xfrm>
          <a:prstGeom prst="rect">
            <a:avLst/>
          </a:prstGeom>
        </p:spPr>
      </p:pic>
      <p:pic>
        <p:nvPicPr>
          <p:cNvPr id="15" name="Picture 1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336670" y="7246215"/>
            <a:ext cx="621134" cy="477709"/>
          </a:xfrm>
          <a:prstGeom prst="rect">
            <a:avLst/>
          </a:prstGeom>
        </p:spPr>
      </p:pic>
      <p:sp>
        <p:nvSpPr>
          <p:cNvPr id="17" name="TextBox 17"/>
          <p:cNvSpPr txBox="1"/>
          <p:nvPr/>
        </p:nvSpPr>
        <p:spPr>
          <a:xfrm>
            <a:off x="2076450" y="828675"/>
            <a:ext cx="7067550" cy="1094740"/>
          </a:xfrm>
          <a:prstGeom prst="rect">
            <a:avLst/>
          </a:prstGeom>
        </p:spPr>
        <p:txBody>
          <a:bodyPr lIns="0" tIns="0" rIns="0" bIns="0" rtlCol="0" anchor="t">
            <a:spAutoFit/>
          </a:bodyPr>
          <a:lstStyle/>
          <a:p>
            <a:pPr>
              <a:lnSpc>
                <a:spcPts val="8959"/>
              </a:lnSpc>
            </a:pPr>
            <a:r>
              <a:rPr lang="en-US" sz="6399" dirty="0">
                <a:solidFill>
                  <a:srgbClr val="023E7D"/>
                </a:solidFill>
                <a:latin typeface="Source Sans Pro Bold"/>
              </a:rPr>
              <a:t>With You Today</a:t>
            </a:r>
          </a:p>
        </p:txBody>
      </p:sp>
      <p:sp>
        <p:nvSpPr>
          <p:cNvPr id="18" name="TextBox 18"/>
          <p:cNvSpPr txBox="1"/>
          <p:nvPr/>
        </p:nvSpPr>
        <p:spPr>
          <a:xfrm>
            <a:off x="2166201" y="2448122"/>
            <a:ext cx="6677286" cy="808819"/>
          </a:xfrm>
          <a:prstGeom prst="rect">
            <a:avLst/>
          </a:prstGeom>
        </p:spPr>
        <p:txBody>
          <a:bodyPr lIns="0" tIns="0" rIns="0" bIns="0" rtlCol="0" anchor="t">
            <a:spAutoFit/>
          </a:bodyPr>
          <a:lstStyle/>
          <a:p>
            <a:pPr>
              <a:lnSpc>
                <a:spcPts val="6712"/>
              </a:lnSpc>
            </a:pPr>
            <a:r>
              <a:rPr lang="en-US" sz="4794" dirty="0">
                <a:solidFill>
                  <a:srgbClr val="001233"/>
                </a:solidFill>
                <a:latin typeface="Open Sans Bold"/>
              </a:rPr>
              <a:t>CA Chandan Lahoti</a:t>
            </a:r>
          </a:p>
        </p:txBody>
      </p:sp>
      <p:sp>
        <p:nvSpPr>
          <p:cNvPr id="19" name="TextBox 19"/>
          <p:cNvSpPr txBox="1"/>
          <p:nvPr/>
        </p:nvSpPr>
        <p:spPr>
          <a:xfrm>
            <a:off x="3453743" y="4082773"/>
            <a:ext cx="5056796" cy="505523"/>
          </a:xfrm>
          <a:prstGeom prst="rect">
            <a:avLst/>
          </a:prstGeom>
        </p:spPr>
        <p:txBody>
          <a:bodyPr wrap="square" lIns="0" tIns="0" rIns="0" bIns="0" rtlCol="0" anchor="t">
            <a:spAutoFit/>
          </a:bodyPr>
          <a:lstStyle/>
          <a:p>
            <a:pPr algn="just">
              <a:lnSpc>
                <a:spcPts val="4200"/>
              </a:lnSpc>
            </a:pPr>
            <a:r>
              <a:rPr lang="en-US" sz="3000" dirty="0">
                <a:solidFill>
                  <a:schemeClr val="tx2">
                    <a:lumMod val="75000"/>
                  </a:schemeClr>
                </a:solidFill>
                <a:latin typeface="Calibri Bold"/>
              </a:rPr>
              <a:t>PUNE, INDIA</a:t>
            </a:r>
          </a:p>
        </p:txBody>
      </p:sp>
      <p:sp>
        <p:nvSpPr>
          <p:cNvPr id="20" name="TextBox 20"/>
          <p:cNvSpPr txBox="1"/>
          <p:nvPr/>
        </p:nvSpPr>
        <p:spPr>
          <a:xfrm>
            <a:off x="3469917" y="6181027"/>
            <a:ext cx="2752086" cy="505523"/>
          </a:xfrm>
          <a:prstGeom prst="rect">
            <a:avLst/>
          </a:prstGeom>
        </p:spPr>
        <p:txBody>
          <a:bodyPr lIns="0" tIns="0" rIns="0" bIns="0" rtlCol="0" anchor="t">
            <a:spAutoFit/>
          </a:bodyPr>
          <a:lstStyle/>
          <a:p>
            <a:pPr algn="just">
              <a:lnSpc>
                <a:spcPts val="4200"/>
              </a:lnSpc>
            </a:pPr>
            <a:r>
              <a:rPr lang="en-US" sz="3000" dirty="0">
                <a:solidFill>
                  <a:schemeClr val="tx2">
                    <a:lumMod val="75000"/>
                  </a:schemeClr>
                </a:solidFill>
                <a:latin typeface="Calibri Bold"/>
              </a:rPr>
              <a:t>+91 9422582517</a:t>
            </a:r>
          </a:p>
        </p:txBody>
      </p:sp>
      <p:sp>
        <p:nvSpPr>
          <p:cNvPr id="21" name="TextBox 21"/>
          <p:cNvSpPr txBox="1"/>
          <p:nvPr/>
        </p:nvSpPr>
        <p:spPr>
          <a:xfrm>
            <a:off x="3413388" y="5204041"/>
            <a:ext cx="7488806" cy="505523"/>
          </a:xfrm>
          <a:prstGeom prst="rect">
            <a:avLst/>
          </a:prstGeom>
        </p:spPr>
        <p:txBody>
          <a:bodyPr wrap="square" lIns="0" tIns="0" rIns="0" bIns="0" rtlCol="0" anchor="t">
            <a:spAutoFit/>
          </a:bodyPr>
          <a:lstStyle/>
          <a:p>
            <a:pPr>
              <a:lnSpc>
                <a:spcPts val="4200"/>
              </a:lnSpc>
            </a:pPr>
            <a:r>
              <a:rPr lang="en-US" sz="3000" dirty="0">
                <a:solidFill>
                  <a:schemeClr val="tx2">
                    <a:lumMod val="75000"/>
                  </a:schemeClr>
                </a:solidFill>
                <a:latin typeface="Calibri Bold"/>
              </a:rPr>
              <a:t>BCOM, M COM (University of Pune), FCA</a:t>
            </a:r>
          </a:p>
        </p:txBody>
      </p:sp>
      <p:sp>
        <p:nvSpPr>
          <p:cNvPr id="22" name="TextBox 22"/>
          <p:cNvSpPr txBox="1"/>
          <p:nvPr/>
        </p:nvSpPr>
        <p:spPr>
          <a:xfrm>
            <a:off x="3453743" y="7164815"/>
            <a:ext cx="4863010" cy="505523"/>
          </a:xfrm>
          <a:prstGeom prst="rect">
            <a:avLst/>
          </a:prstGeom>
        </p:spPr>
        <p:txBody>
          <a:bodyPr wrap="square" lIns="0" tIns="0" rIns="0" bIns="0" rtlCol="0" anchor="t">
            <a:spAutoFit/>
          </a:bodyPr>
          <a:lstStyle>
            <a:defPPr>
              <a:defRPr lang="en-US"/>
            </a:defPPr>
            <a:lvl1pPr>
              <a:lnSpc>
                <a:spcPts val="4200"/>
              </a:lnSpc>
              <a:defRPr sz="3000">
                <a:solidFill>
                  <a:srgbClr val="FFFFFF"/>
                </a:solidFill>
                <a:latin typeface="Calibri Bold"/>
              </a:defRPr>
            </a:lvl1pPr>
          </a:lstStyle>
          <a:p>
            <a:r>
              <a:rPr lang="en-US" dirty="0">
                <a:solidFill>
                  <a:schemeClr val="tx2">
                    <a:lumMod val="75000"/>
                  </a:schemeClr>
                </a:solidFill>
              </a:rPr>
              <a:t>chandan.lahoti@avallp.in </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N"/>
          </a:p>
        </p:txBody>
      </p:sp>
      <p:grpSp>
        <p:nvGrpSpPr>
          <p:cNvPr id="3" name="Group 3"/>
          <p:cNvGrpSpPr/>
          <p:nvPr/>
        </p:nvGrpSpPr>
        <p:grpSpPr>
          <a:xfrm>
            <a:off x="332356" y="7433375"/>
            <a:ext cx="17623288" cy="1059497"/>
            <a:chOff x="0" y="0"/>
            <a:chExt cx="4641524" cy="279044"/>
          </a:xfrm>
        </p:grpSpPr>
        <p:sp>
          <p:nvSpPr>
            <p:cNvPr id="4" name="Freeform 4"/>
            <p:cNvSpPr/>
            <p:nvPr/>
          </p:nvSpPr>
          <p:spPr>
            <a:xfrm>
              <a:off x="0" y="0"/>
              <a:ext cx="4641524" cy="279044"/>
            </a:xfrm>
            <a:custGeom>
              <a:avLst/>
              <a:gdLst/>
              <a:ahLst/>
              <a:cxnLst/>
              <a:rect l="l" t="t" r="r" b="b"/>
              <a:pathLst>
                <a:path w="4641524" h="279044">
                  <a:moveTo>
                    <a:pt x="0" y="0"/>
                  </a:moveTo>
                  <a:lnTo>
                    <a:pt x="4641524" y="0"/>
                  </a:lnTo>
                  <a:lnTo>
                    <a:pt x="4641524" y="279044"/>
                  </a:lnTo>
                  <a:lnTo>
                    <a:pt x="0" y="279044"/>
                  </a:lnTo>
                  <a:close/>
                </a:path>
              </a:pathLst>
            </a:custGeom>
            <a:solidFill>
              <a:srgbClr val="F2E3BA"/>
            </a:solidFill>
          </p:spPr>
          <p:txBody>
            <a:bodyPr/>
            <a:lstStyle/>
            <a:p>
              <a:endParaRPr lang="en-IN"/>
            </a:p>
          </p:txBody>
        </p:sp>
        <p:sp>
          <p:nvSpPr>
            <p:cNvPr id="5" name="TextBox 5"/>
            <p:cNvSpPr txBox="1"/>
            <p:nvPr/>
          </p:nvSpPr>
          <p:spPr>
            <a:xfrm>
              <a:off x="0" y="-47625"/>
              <a:ext cx="4641524" cy="326669"/>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11317" y="7355037"/>
            <a:ext cx="16670146" cy="926729"/>
          </a:xfrm>
          <a:prstGeom prst="rect">
            <a:avLst/>
          </a:prstGeom>
        </p:spPr>
        <p:txBody>
          <a:bodyPr lIns="0" tIns="0" rIns="0" bIns="0" rtlCol="0" anchor="t">
            <a:spAutoFit/>
          </a:bodyPr>
          <a:lstStyle/>
          <a:p>
            <a:pPr algn="ctr">
              <a:lnSpc>
                <a:spcPts val="8320"/>
              </a:lnSpc>
            </a:pPr>
            <a:r>
              <a:rPr lang="en-US" sz="4400" dirty="0">
                <a:solidFill>
                  <a:srgbClr val="183A50"/>
                </a:solidFill>
                <a:latin typeface="Barlow Condensed Bold"/>
              </a:rPr>
              <a:t>Unlocking the Power of Audit: Your Guide to a Solution </a:t>
            </a:r>
            <a:r>
              <a:rPr lang="en-US" sz="4400" dirty="0" err="1">
                <a:solidFill>
                  <a:srgbClr val="183A50"/>
                </a:solidFill>
                <a:latin typeface="Barlow Condensed Bold"/>
              </a:rPr>
              <a:t>Advsior</a:t>
            </a:r>
            <a:endParaRPr lang="en-US" sz="4400" dirty="0">
              <a:solidFill>
                <a:srgbClr val="183A50"/>
              </a:solidFill>
              <a:latin typeface="Barlow Condensed Bold"/>
            </a:endParaRPr>
          </a:p>
        </p:txBody>
      </p:sp>
      <p:sp>
        <p:nvSpPr>
          <p:cNvPr id="7" name="TextBox 7"/>
          <p:cNvSpPr txBox="1"/>
          <p:nvPr/>
        </p:nvSpPr>
        <p:spPr>
          <a:xfrm>
            <a:off x="6547262" y="8673698"/>
            <a:ext cx="5193475" cy="610415"/>
          </a:xfrm>
          <a:prstGeom prst="rect">
            <a:avLst/>
          </a:prstGeom>
        </p:spPr>
        <p:txBody>
          <a:bodyPr lIns="0" tIns="0" rIns="0" bIns="0" rtlCol="0" anchor="t">
            <a:spAutoFit/>
          </a:bodyPr>
          <a:lstStyle/>
          <a:p>
            <a:pPr algn="ctr">
              <a:lnSpc>
                <a:spcPts val="4885"/>
              </a:lnSpc>
            </a:pPr>
            <a:r>
              <a:rPr lang="en-US" sz="3489" dirty="0">
                <a:solidFill>
                  <a:srgbClr val="183A50"/>
                </a:solidFill>
                <a:latin typeface="Arimo Bold"/>
              </a:rPr>
              <a:t>With CA Chandan Lahoti</a:t>
            </a:r>
          </a:p>
        </p:txBody>
      </p:sp>
      <p:grpSp>
        <p:nvGrpSpPr>
          <p:cNvPr id="8" name="Group 7">
            <a:extLst>
              <a:ext uri="{FF2B5EF4-FFF2-40B4-BE49-F238E27FC236}">
                <a16:creationId xmlns:a16="http://schemas.microsoft.com/office/drawing/2014/main" id="{2E77968D-CC8C-B0BE-0D32-4DD82C5DB47B}"/>
              </a:ext>
            </a:extLst>
          </p:cNvPr>
          <p:cNvGrpSpPr/>
          <p:nvPr/>
        </p:nvGrpSpPr>
        <p:grpSpPr>
          <a:xfrm>
            <a:off x="16383000" y="9530510"/>
            <a:ext cx="1905000" cy="870789"/>
            <a:chOff x="10578465" y="-8878"/>
            <a:chExt cx="1613535" cy="673751"/>
          </a:xfrm>
        </p:grpSpPr>
        <p:sp>
          <p:nvSpPr>
            <p:cNvPr id="9" name="Freeform 6">
              <a:extLst>
                <a:ext uri="{FF2B5EF4-FFF2-40B4-BE49-F238E27FC236}">
                  <a16:creationId xmlns:a16="http://schemas.microsoft.com/office/drawing/2014/main" id="{8ACA41CB-626E-0852-27FA-30EF2946AF5E}"/>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0" name="Freeform 9">
              <a:extLst>
                <a:ext uri="{FF2B5EF4-FFF2-40B4-BE49-F238E27FC236}">
                  <a16:creationId xmlns:a16="http://schemas.microsoft.com/office/drawing/2014/main" id="{A9AF3793-35E3-9F9B-042D-48129AC2F911}"/>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1" name="Picture 10">
              <a:extLst>
                <a:ext uri="{FF2B5EF4-FFF2-40B4-BE49-F238E27FC236}">
                  <a16:creationId xmlns:a16="http://schemas.microsoft.com/office/drawing/2014/main" id="{877EBD32-39A6-894D-421F-4297AFC19D35}"/>
                </a:ext>
              </a:extLst>
            </p:cNvPr>
            <p:cNvPicPr>
              <a:picLocks noChangeAspect="1"/>
            </p:cNvPicPr>
            <p:nvPr userDrawn="1"/>
          </p:nvPicPr>
          <p:blipFill>
            <a:blip r:embed="rId3"/>
            <a:stretch>
              <a:fillRect/>
            </a:stretch>
          </p:blipFill>
          <p:spPr>
            <a:xfrm>
              <a:off x="10854354" y="-1"/>
              <a:ext cx="1336880" cy="664874"/>
            </a:xfrm>
            <a:prstGeom prst="rect">
              <a:avLst/>
            </a:prstGeom>
          </p:spPr>
        </p:pic>
      </p:grpSp>
      <p:sp>
        <p:nvSpPr>
          <p:cNvPr id="12" name="Rectangle 12">
            <a:extLst>
              <a:ext uri="{FF2B5EF4-FFF2-40B4-BE49-F238E27FC236}">
                <a16:creationId xmlns:a16="http://schemas.microsoft.com/office/drawing/2014/main" id="{23688540-DC52-9EF3-684E-8E8E935164CA}"/>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10DACF8-F56F-0819-0BF0-B399DDE5579D}"/>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6018810" h="9477796">
                <a:moveTo>
                  <a:pt x="0" y="0"/>
                </a:moveTo>
                <a:lnTo>
                  <a:pt x="16018809" y="0"/>
                </a:lnTo>
                <a:lnTo>
                  <a:pt x="16018809" y="9477796"/>
                </a:lnTo>
                <a:lnTo>
                  <a:pt x="0" y="9477796"/>
                </a:lnTo>
                <a:lnTo>
                  <a:pt x="0" y="0"/>
                </a:lnTo>
                <a:close/>
              </a:path>
            </a:pathLst>
          </a:custGeom>
          <a:blipFill>
            <a:blip r:embed="rId2"/>
            <a:stretch>
              <a:fillRect/>
            </a:stretch>
          </a:blipFill>
        </p:spPr>
        <p:txBody>
          <a:bodyPr/>
          <a:lstStyle/>
          <a:p>
            <a:endParaRPr lang="en-IN"/>
          </a:p>
        </p:txBody>
      </p:sp>
      <p:sp>
        <p:nvSpPr>
          <p:cNvPr id="4" name="Freeform 4"/>
          <p:cNvSpPr/>
          <p:nvPr/>
        </p:nvSpPr>
        <p:spPr>
          <a:xfrm>
            <a:off x="1054396" y="138501"/>
            <a:ext cx="16547804" cy="1405285"/>
          </a:xfrm>
          <a:custGeom>
            <a:avLst/>
            <a:gdLst/>
            <a:ahLst/>
            <a:cxnLst/>
            <a:rect l="l" t="t" r="r" b="b"/>
            <a:pathLst>
              <a:path w="3847430" h="370116">
                <a:moveTo>
                  <a:pt x="0" y="0"/>
                </a:moveTo>
                <a:lnTo>
                  <a:pt x="3847430" y="0"/>
                </a:lnTo>
                <a:lnTo>
                  <a:pt x="3847430" y="370116"/>
                </a:lnTo>
                <a:lnTo>
                  <a:pt x="0" y="370116"/>
                </a:lnTo>
                <a:close/>
              </a:path>
            </a:pathLst>
          </a:custGeom>
          <a:solidFill>
            <a:schemeClr val="tx1"/>
          </a:solidFill>
        </p:spPr>
        <p:txBody>
          <a:bodyPr/>
          <a:lstStyle/>
          <a:p>
            <a:endParaRPr lang="en-IN"/>
          </a:p>
        </p:txBody>
      </p:sp>
      <p:sp>
        <p:nvSpPr>
          <p:cNvPr id="5" name="TextBox 5"/>
          <p:cNvSpPr txBox="1"/>
          <p:nvPr/>
        </p:nvSpPr>
        <p:spPr>
          <a:xfrm>
            <a:off x="838200" y="-284502"/>
            <a:ext cx="14608210" cy="1586111"/>
          </a:xfrm>
          <a:prstGeom prst="rect">
            <a:avLst/>
          </a:prstGeom>
        </p:spPr>
        <p:txBody>
          <a:bodyPr lIns="50800" tIns="50800" rIns="50800" bIns="50800" rtlCol="0" anchor="ctr"/>
          <a:lstStyle/>
          <a:p>
            <a:pPr algn="ctr">
              <a:lnSpc>
                <a:spcPts val="2659"/>
              </a:lnSpc>
            </a:pPr>
            <a:endParaRPr/>
          </a:p>
        </p:txBody>
      </p:sp>
      <p:sp>
        <p:nvSpPr>
          <p:cNvPr id="6" name="TextBox 6"/>
          <p:cNvSpPr txBox="1"/>
          <p:nvPr/>
        </p:nvSpPr>
        <p:spPr>
          <a:xfrm>
            <a:off x="1221398" y="-50280"/>
            <a:ext cx="15645807" cy="1461963"/>
          </a:xfrm>
          <a:prstGeom prst="rect">
            <a:avLst/>
          </a:prstGeom>
        </p:spPr>
        <p:txBody>
          <a:bodyPr wrap="square" lIns="0" tIns="0" rIns="0" bIns="0" rtlCol="0" anchor="t">
            <a:spAutoFit/>
          </a:bodyPr>
          <a:lstStyle/>
          <a:p>
            <a:pPr algn="ctr">
              <a:lnSpc>
                <a:spcPts val="12549"/>
              </a:lnSpc>
              <a:spcBef>
                <a:spcPct val="0"/>
              </a:spcBef>
            </a:pPr>
            <a:r>
              <a:rPr lang="en-US" sz="7225" dirty="0">
                <a:solidFill>
                  <a:schemeClr val="bg1"/>
                </a:solidFill>
                <a:latin typeface="Open Sans Extra Bold"/>
              </a:rPr>
              <a:t>  WHEN I OVERHEAR SOMEONE</a:t>
            </a:r>
          </a:p>
        </p:txBody>
      </p:sp>
      <p:sp>
        <p:nvSpPr>
          <p:cNvPr id="8" name="Freeform 8"/>
          <p:cNvSpPr/>
          <p:nvPr/>
        </p:nvSpPr>
        <p:spPr>
          <a:xfrm>
            <a:off x="1054396" y="8241429"/>
            <a:ext cx="16395404" cy="1405285"/>
          </a:xfrm>
          <a:custGeom>
            <a:avLst/>
            <a:gdLst/>
            <a:ahLst/>
            <a:cxnLst/>
            <a:rect l="l" t="t" r="r" b="b"/>
            <a:pathLst>
              <a:path w="3847430" h="370116">
                <a:moveTo>
                  <a:pt x="0" y="0"/>
                </a:moveTo>
                <a:lnTo>
                  <a:pt x="3847430" y="0"/>
                </a:lnTo>
                <a:lnTo>
                  <a:pt x="3847430" y="370116"/>
                </a:lnTo>
                <a:lnTo>
                  <a:pt x="0" y="370116"/>
                </a:lnTo>
                <a:close/>
              </a:path>
            </a:pathLst>
          </a:custGeom>
          <a:solidFill>
            <a:schemeClr val="tx1"/>
          </a:solidFill>
        </p:spPr>
        <p:txBody>
          <a:bodyPr/>
          <a:lstStyle/>
          <a:p>
            <a:endParaRPr lang="en-IN"/>
          </a:p>
        </p:txBody>
      </p:sp>
      <p:sp>
        <p:nvSpPr>
          <p:cNvPr id="9" name="TextBox 9"/>
          <p:cNvSpPr txBox="1"/>
          <p:nvPr/>
        </p:nvSpPr>
        <p:spPr>
          <a:xfrm>
            <a:off x="1384544" y="7776101"/>
            <a:ext cx="14608210" cy="1586111"/>
          </a:xfrm>
          <a:prstGeom prst="rect">
            <a:avLst/>
          </a:prstGeom>
        </p:spPr>
        <p:txBody>
          <a:bodyPr lIns="50800" tIns="50800" rIns="50800" bIns="50800" rtlCol="0" anchor="ctr"/>
          <a:lstStyle/>
          <a:p>
            <a:pPr algn="ctr">
              <a:lnSpc>
                <a:spcPts val="2659"/>
              </a:lnSpc>
            </a:pPr>
            <a:endParaRPr/>
          </a:p>
        </p:txBody>
      </p:sp>
      <p:sp>
        <p:nvSpPr>
          <p:cNvPr id="10" name="TextBox 10"/>
          <p:cNvSpPr txBox="1"/>
          <p:nvPr/>
        </p:nvSpPr>
        <p:spPr>
          <a:xfrm>
            <a:off x="3429000" y="8241429"/>
            <a:ext cx="11766124" cy="1154419"/>
          </a:xfrm>
          <a:prstGeom prst="rect">
            <a:avLst/>
          </a:prstGeom>
        </p:spPr>
        <p:txBody>
          <a:bodyPr wrap="square" lIns="0" tIns="0" rIns="0" bIns="0" rtlCol="0" anchor="t">
            <a:spAutoFit/>
          </a:bodyPr>
          <a:lstStyle/>
          <a:p>
            <a:pPr algn="ctr">
              <a:lnSpc>
                <a:spcPts val="9966"/>
              </a:lnSpc>
              <a:spcBef>
                <a:spcPct val="0"/>
              </a:spcBef>
            </a:pPr>
            <a:r>
              <a:rPr lang="en-US" sz="6600" dirty="0">
                <a:solidFill>
                  <a:schemeClr val="bg1"/>
                </a:solidFill>
                <a:latin typeface="Open Sans Extra Bold"/>
              </a:rPr>
              <a:t>MENTION OF AUDITOR .. </a:t>
            </a:r>
          </a:p>
        </p:txBody>
      </p:sp>
      <p:grpSp>
        <p:nvGrpSpPr>
          <p:cNvPr id="3" name="Group 2">
            <a:extLst>
              <a:ext uri="{FF2B5EF4-FFF2-40B4-BE49-F238E27FC236}">
                <a16:creationId xmlns:a16="http://schemas.microsoft.com/office/drawing/2014/main" id="{87B78AC0-0896-4FFC-9801-97E5283EA284}"/>
              </a:ext>
            </a:extLst>
          </p:cNvPr>
          <p:cNvGrpSpPr/>
          <p:nvPr/>
        </p:nvGrpSpPr>
        <p:grpSpPr>
          <a:xfrm>
            <a:off x="16383000" y="9530510"/>
            <a:ext cx="1905000" cy="870789"/>
            <a:chOff x="10578465" y="-8878"/>
            <a:chExt cx="1613535" cy="673751"/>
          </a:xfrm>
        </p:grpSpPr>
        <p:sp>
          <p:nvSpPr>
            <p:cNvPr id="7" name="Freeform 6">
              <a:extLst>
                <a:ext uri="{FF2B5EF4-FFF2-40B4-BE49-F238E27FC236}">
                  <a16:creationId xmlns:a16="http://schemas.microsoft.com/office/drawing/2014/main" id="{82289A17-5BA6-FCA1-CD8A-E6DFA6DB144D}"/>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1" name="Freeform 9">
              <a:extLst>
                <a:ext uri="{FF2B5EF4-FFF2-40B4-BE49-F238E27FC236}">
                  <a16:creationId xmlns:a16="http://schemas.microsoft.com/office/drawing/2014/main" id="{50AB8504-80D2-62C8-DCEF-D21C06680217}"/>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2" name="Picture 11">
              <a:extLst>
                <a:ext uri="{FF2B5EF4-FFF2-40B4-BE49-F238E27FC236}">
                  <a16:creationId xmlns:a16="http://schemas.microsoft.com/office/drawing/2014/main" id="{87FAB8FF-1DB7-F2C3-9708-431E96EDC3CE}"/>
                </a:ext>
              </a:extLst>
            </p:cNvPr>
            <p:cNvPicPr>
              <a:picLocks noChangeAspect="1"/>
            </p:cNvPicPr>
            <p:nvPr userDrawn="1"/>
          </p:nvPicPr>
          <p:blipFill>
            <a:blip r:embed="rId3"/>
            <a:stretch>
              <a:fillRect/>
            </a:stretch>
          </p:blipFill>
          <p:spPr>
            <a:xfrm>
              <a:off x="10854354" y="-1"/>
              <a:ext cx="1336880" cy="664874"/>
            </a:xfrm>
            <a:prstGeom prst="rect">
              <a:avLst/>
            </a:prstGeom>
          </p:spPr>
        </p:pic>
      </p:grpSp>
      <p:sp>
        <p:nvSpPr>
          <p:cNvPr id="13" name="Rectangle 12">
            <a:extLst>
              <a:ext uri="{FF2B5EF4-FFF2-40B4-BE49-F238E27FC236}">
                <a16:creationId xmlns:a16="http://schemas.microsoft.com/office/drawing/2014/main" id="{2F59AC11-B592-CA73-0FFF-B0D31EDBAFA1}"/>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8775B15-984B-5846-FEA4-0C9A941C7C8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06CB47-9F02-C199-74D1-3BDA036E56C1}"/>
              </a:ext>
            </a:extLst>
          </p:cNvPr>
          <p:cNvSpPr/>
          <p:nvPr/>
        </p:nvSpPr>
        <p:spPr>
          <a:xfrm>
            <a:off x="0" y="0"/>
            <a:ext cx="18288000" cy="10287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700"/>
          </a:p>
        </p:txBody>
      </p:sp>
      <p:sp>
        <p:nvSpPr>
          <p:cNvPr id="6" name="TextBox 5">
            <a:extLst>
              <a:ext uri="{FF2B5EF4-FFF2-40B4-BE49-F238E27FC236}">
                <a16:creationId xmlns:a16="http://schemas.microsoft.com/office/drawing/2014/main" id="{3210CB9A-6FAD-3E52-D7BD-914D5B4A2CAD}"/>
              </a:ext>
            </a:extLst>
          </p:cNvPr>
          <p:cNvSpPr txBox="1"/>
          <p:nvPr/>
        </p:nvSpPr>
        <p:spPr>
          <a:xfrm>
            <a:off x="7273267" y="366260"/>
            <a:ext cx="3348674" cy="1107996"/>
          </a:xfrm>
          <a:prstGeom prst="rect">
            <a:avLst/>
          </a:prstGeom>
          <a:noFill/>
        </p:spPr>
        <p:txBody>
          <a:bodyPr wrap="none" rtlCol="0">
            <a:spAutoFit/>
          </a:bodyPr>
          <a:lstStyle/>
          <a:p>
            <a:r>
              <a:rPr lang="en-US" sz="6600" dirty="0">
                <a:solidFill>
                  <a:schemeClr val="bg1"/>
                </a:solidFill>
              </a:rPr>
              <a:t>AUDITOR</a:t>
            </a:r>
            <a:endParaRPr lang="en-IN" sz="6600" dirty="0">
              <a:solidFill>
                <a:schemeClr val="bg1"/>
              </a:solidFill>
            </a:endParaRPr>
          </a:p>
        </p:txBody>
      </p:sp>
      <p:grpSp>
        <p:nvGrpSpPr>
          <p:cNvPr id="9" name="Group 8">
            <a:extLst>
              <a:ext uri="{FF2B5EF4-FFF2-40B4-BE49-F238E27FC236}">
                <a16:creationId xmlns:a16="http://schemas.microsoft.com/office/drawing/2014/main" id="{2C865DEC-181D-7318-2546-3350CE1C7561}"/>
              </a:ext>
            </a:extLst>
          </p:cNvPr>
          <p:cNvGrpSpPr/>
          <p:nvPr/>
        </p:nvGrpSpPr>
        <p:grpSpPr>
          <a:xfrm>
            <a:off x="3124200" y="1474256"/>
            <a:ext cx="11360392" cy="8277727"/>
            <a:chOff x="3193808" y="1643013"/>
            <a:chExt cx="10919460" cy="7781289"/>
          </a:xfrm>
        </p:grpSpPr>
        <p:pic>
          <p:nvPicPr>
            <p:cNvPr id="3074" name="Picture 2" descr="No photo description available.">
              <a:extLst>
                <a:ext uri="{FF2B5EF4-FFF2-40B4-BE49-F238E27FC236}">
                  <a16:creationId xmlns:a16="http://schemas.microsoft.com/office/drawing/2014/main" id="{4CCBDCD6-E4C4-E5BE-B221-BA772577C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51" t="23312" b="46645"/>
            <a:stretch/>
          </p:blipFill>
          <p:spPr bwMode="auto">
            <a:xfrm>
              <a:off x="3345742" y="1643013"/>
              <a:ext cx="10767526" cy="366825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ow to Create a Report in Excel">
              <a:extLst>
                <a:ext uri="{FF2B5EF4-FFF2-40B4-BE49-F238E27FC236}">
                  <a16:creationId xmlns:a16="http://schemas.microsoft.com/office/drawing/2014/main" id="{ECBDC0B5-2D4F-18A1-2162-D6D0D2A16C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9064" y="5644037"/>
              <a:ext cx="4690149" cy="28534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No photo description available.">
              <a:extLst>
                <a:ext uri="{FF2B5EF4-FFF2-40B4-BE49-F238E27FC236}">
                  <a16:creationId xmlns:a16="http://schemas.microsoft.com/office/drawing/2014/main" id="{14EC14A8-6D6D-751E-F377-BBCF88FB68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849" t="82381" r="2180" b="11151"/>
            <a:stretch/>
          </p:blipFill>
          <p:spPr bwMode="auto">
            <a:xfrm>
              <a:off x="8940892" y="8626901"/>
              <a:ext cx="5086500" cy="78978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No photo description available.">
              <a:extLst>
                <a:ext uri="{FF2B5EF4-FFF2-40B4-BE49-F238E27FC236}">
                  <a16:creationId xmlns:a16="http://schemas.microsoft.com/office/drawing/2014/main" id="{90717DCD-A001-414E-6C01-0187F809A8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51" t="82381" r="44152" b="11151"/>
            <a:stretch/>
          </p:blipFill>
          <p:spPr bwMode="auto">
            <a:xfrm>
              <a:off x="3193808" y="8634521"/>
              <a:ext cx="5416792" cy="7897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o photo description available.">
              <a:extLst>
                <a:ext uri="{FF2B5EF4-FFF2-40B4-BE49-F238E27FC236}">
                  <a16:creationId xmlns:a16="http://schemas.microsoft.com/office/drawing/2014/main" id="{32405CCC-86ED-F5A9-F87E-D8E858F82C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52" t="57170" r="44151" b="16736"/>
            <a:stretch/>
          </p:blipFill>
          <p:spPr bwMode="auto">
            <a:xfrm>
              <a:off x="8610600" y="5448300"/>
              <a:ext cx="5416792" cy="31862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D77B259-FE48-DEF2-EF33-D5A6EB74288D}"/>
                </a:ext>
              </a:extLst>
            </p:cNvPr>
            <p:cNvSpPr txBox="1"/>
            <p:nvPr/>
          </p:nvSpPr>
          <p:spPr>
            <a:xfrm>
              <a:off x="11076017" y="6817310"/>
              <a:ext cx="816249" cy="830997"/>
            </a:xfrm>
            <a:prstGeom prst="rect">
              <a:avLst/>
            </a:prstGeom>
            <a:noFill/>
          </p:spPr>
          <p:txBody>
            <a:bodyPr wrap="none" rtlCol="0">
              <a:spAutoFit/>
            </a:bodyPr>
            <a:lstStyle/>
            <a:p>
              <a:pPr algn="ctr"/>
              <a:r>
                <a:rPr lang="en-US" sz="2400" b="1" dirty="0">
                  <a:solidFill>
                    <a:schemeClr val="bg1"/>
                  </a:solidFill>
                  <a:latin typeface="Bahnschrift Condensed" panose="020B0502040204020203" pitchFamily="34" charset="0"/>
                </a:rPr>
                <a:t>Super</a:t>
              </a:r>
            </a:p>
            <a:p>
              <a:pPr algn="ctr"/>
              <a:r>
                <a:rPr lang="en-US" sz="2400" b="1" dirty="0">
                  <a:solidFill>
                    <a:schemeClr val="bg1"/>
                  </a:solidFill>
                  <a:latin typeface="Bahnschrift Condensed" panose="020B0502040204020203" pitchFamily="34" charset="0"/>
                </a:rPr>
                <a:t>power</a:t>
              </a:r>
              <a:endParaRPr lang="en-IN" sz="2400" b="1" dirty="0">
                <a:solidFill>
                  <a:schemeClr val="bg1"/>
                </a:solidFill>
                <a:latin typeface="Bahnschrift Condensed" panose="020B0502040204020203" pitchFamily="34" charset="0"/>
              </a:endParaRPr>
            </a:p>
          </p:txBody>
        </p:sp>
      </p:grpSp>
      <p:grpSp>
        <p:nvGrpSpPr>
          <p:cNvPr id="7" name="Group 6">
            <a:extLst>
              <a:ext uri="{FF2B5EF4-FFF2-40B4-BE49-F238E27FC236}">
                <a16:creationId xmlns:a16="http://schemas.microsoft.com/office/drawing/2014/main" id="{281F9F45-ACA9-4779-CE5D-59DAC0CEFA9C}"/>
              </a:ext>
            </a:extLst>
          </p:cNvPr>
          <p:cNvGrpSpPr/>
          <p:nvPr/>
        </p:nvGrpSpPr>
        <p:grpSpPr>
          <a:xfrm>
            <a:off x="16383000" y="9530510"/>
            <a:ext cx="1905000" cy="870789"/>
            <a:chOff x="10578465" y="-8878"/>
            <a:chExt cx="1613535" cy="673751"/>
          </a:xfrm>
        </p:grpSpPr>
        <p:sp>
          <p:nvSpPr>
            <p:cNvPr id="10" name="Freeform 6">
              <a:extLst>
                <a:ext uri="{FF2B5EF4-FFF2-40B4-BE49-F238E27FC236}">
                  <a16:creationId xmlns:a16="http://schemas.microsoft.com/office/drawing/2014/main" id="{6C258491-9E2A-8243-B128-130DE1892445}"/>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1" name="Freeform 9">
              <a:extLst>
                <a:ext uri="{FF2B5EF4-FFF2-40B4-BE49-F238E27FC236}">
                  <a16:creationId xmlns:a16="http://schemas.microsoft.com/office/drawing/2014/main" id="{D52F60D5-1BA5-B935-7D67-270EB8C161DA}"/>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2" name="Picture 11">
              <a:extLst>
                <a:ext uri="{FF2B5EF4-FFF2-40B4-BE49-F238E27FC236}">
                  <a16:creationId xmlns:a16="http://schemas.microsoft.com/office/drawing/2014/main" id="{7A876069-1542-F6CA-D39C-4AE97EFD2D3B}"/>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3" name="Rectangle 12">
            <a:extLst>
              <a:ext uri="{FF2B5EF4-FFF2-40B4-BE49-F238E27FC236}">
                <a16:creationId xmlns:a16="http://schemas.microsoft.com/office/drawing/2014/main" id="{002593E6-A087-4FE1-E2ED-8963B519E6AF}"/>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A7EB1DC-BC62-2936-597B-49758A92D2D1}"/>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spTree>
    <p:extLst>
      <p:ext uri="{BB962C8B-B14F-4D97-AF65-F5344CB8AC3E}">
        <p14:creationId xmlns:p14="http://schemas.microsoft.com/office/powerpoint/2010/main" val="1379099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BB9DA05A-74CE-4703-EA27-0E8AF778B8A8}"/>
              </a:ext>
            </a:extLst>
          </p:cNvPr>
          <p:cNvSpPr/>
          <p:nvPr/>
        </p:nvSpPr>
        <p:spPr>
          <a:xfrm>
            <a:off x="-4012" y="34088"/>
            <a:ext cx="18292011" cy="10252911"/>
          </a:xfrm>
          <a:custGeom>
            <a:avLst/>
            <a:gdLst/>
            <a:ahLst/>
            <a:cxnLst/>
            <a:rect l="l" t="t" r="r" b="b"/>
            <a:pathLst>
              <a:path w="3133900" h="2573178">
                <a:moveTo>
                  <a:pt x="0" y="0"/>
                </a:moveTo>
                <a:lnTo>
                  <a:pt x="3133900" y="0"/>
                </a:lnTo>
                <a:lnTo>
                  <a:pt x="3133900" y="2573178"/>
                </a:lnTo>
                <a:lnTo>
                  <a:pt x="0" y="2573178"/>
                </a:lnTo>
                <a:close/>
              </a:path>
            </a:pathLst>
          </a:custGeom>
          <a:solidFill>
            <a:srgbClr val="DDDCDC"/>
          </a:solidFill>
        </p:spPr>
        <p:txBody>
          <a:bodyPr/>
          <a:lstStyle/>
          <a:p>
            <a:endParaRPr lang="en-IN"/>
          </a:p>
        </p:txBody>
      </p:sp>
      <p:sp>
        <p:nvSpPr>
          <p:cNvPr id="13" name="Freeform 3">
            <a:extLst>
              <a:ext uri="{FF2B5EF4-FFF2-40B4-BE49-F238E27FC236}">
                <a16:creationId xmlns:a16="http://schemas.microsoft.com/office/drawing/2014/main" id="{FC84E411-375E-1A7D-3DDA-9133A6018522}"/>
              </a:ext>
            </a:extLst>
          </p:cNvPr>
          <p:cNvSpPr/>
          <p:nvPr/>
        </p:nvSpPr>
        <p:spPr>
          <a:xfrm>
            <a:off x="798253" y="1151352"/>
            <a:ext cx="16433800" cy="9114147"/>
          </a:xfrm>
          <a:prstGeom prst="roundRect">
            <a:avLst>
              <a:gd name="adj" fmla="val 10528"/>
            </a:avLst>
          </a:prstGeom>
          <a:solidFill>
            <a:schemeClr val="bg1"/>
          </a:solidFill>
        </p:spPr>
        <p:txBody>
          <a:bodyPr/>
          <a:lstStyle/>
          <a:p>
            <a:endParaRPr lang="en-IN" sz="1600"/>
          </a:p>
        </p:txBody>
      </p:sp>
      <p:sp>
        <p:nvSpPr>
          <p:cNvPr id="7170" name="Title 1">
            <a:extLst>
              <a:ext uri="{FF2B5EF4-FFF2-40B4-BE49-F238E27FC236}">
                <a16:creationId xmlns:a16="http://schemas.microsoft.com/office/drawing/2014/main" id="{83BF748D-4C69-DD45-B186-69CC1ABECD37}"/>
              </a:ext>
            </a:extLst>
          </p:cNvPr>
          <p:cNvSpPr>
            <a:spLocks noGrp="1"/>
          </p:cNvSpPr>
          <p:nvPr>
            <p:ph type="title"/>
          </p:nvPr>
        </p:nvSpPr>
        <p:spPr>
          <a:xfrm>
            <a:off x="0" y="342900"/>
            <a:ext cx="18030306" cy="1600200"/>
          </a:xfrm>
        </p:spPr>
        <p:txBody>
          <a:bodyPr vert="horz" wrap="square" lIns="0" tIns="0" rIns="0" bIns="0" rtlCol="0" anchor="t">
            <a:spAutoFit/>
          </a:bodyPr>
          <a:lstStyle/>
          <a:p>
            <a:pPr>
              <a:lnSpc>
                <a:spcPts val="5202"/>
              </a:lnSpc>
            </a:pPr>
            <a:r>
              <a:rPr lang="en-IN" altLang="en-US" sz="4229" dirty="0">
                <a:solidFill>
                  <a:srgbClr val="023E7D"/>
                </a:solidFill>
                <a:latin typeface="Source Sans Pro Bold"/>
                <a:ea typeface="+mn-ea"/>
                <a:cs typeface="+mn-cs"/>
              </a:rPr>
              <a:t>SUMMARY 2012 to 2020</a:t>
            </a:r>
          </a:p>
        </p:txBody>
      </p:sp>
      <p:sp>
        <p:nvSpPr>
          <p:cNvPr id="5" name="Slide Number Placeholder 4">
            <a:extLst>
              <a:ext uri="{FF2B5EF4-FFF2-40B4-BE49-F238E27FC236}">
                <a16:creationId xmlns:a16="http://schemas.microsoft.com/office/drawing/2014/main" id="{1811F561-6B99-8F42-891D-1A9FE43A54A5}"/>
              </a:ext>
            </a:extLst>
          </p:cNvPr>
          <p:cNvSpPr>
            <a:spLocks noGrp="1"/>
          </p:cNvSpPr>
          <p:nvPr>
            <p:ph type="sldNum" sz="quarter" idx="12"/>
          </p:nvPr>
        </p:nvSpPr>
        <p:spPr>
          <a:xfrm>
            <a:off x="5804191" y="6308956"/>
            <a:ext cx="2133600" cy="365125"/>
          </a:xfr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1114425" indent="-428625" eaLnBrk="0" hangingPunct="0">
              <a:defRPr>
                <a:solidFill>
                  <a:schemeClr val="tx1"/>
                </a:solidFill>
                <a:latin typeface="Arial" panose="020B0604020202020204" pitchFamily="34" charset="0"/>
                <a:cs typeface="Arial" panose="020B0604020202020204" pitchFamily="34" charset="0"/>
              </a:defRPr>
            </a:lvl2pPr>
            <a:lvl3pPr marL="1714500" indent="-342900" eaLnBrk="0" hangingPunct="0">
              <a:defRPr>
                <a:solidFill>
                  <a:schemeClr val="tx1"/>
                </a:solidFill>
                <a:latin typeface="Arial" panose="020B0604020202020204" pitchFamily="34" charset="0"/>
                <a:cs typeface="Arial" panose="020B0604020202020204" pitchFamily="34" charset="0"/>
              </a:defRPr>
            </a:lvl3pPr>
            <a:lvl4pPr marL="2400300" indent="-342900" eaLnBrk="0" hangingPunct="0">
              <a:defRPr>
                <a:solidFill>
                  <a:schemeClr val="tx1"/>
                </a:solidFill>
                <a:latin typeface="Arial" panose="020B0604020202020204" pitchFamily="34" charset="0"/>
                <a:cs typeface="Arial" panose="020B0604020202020204" pitchFamily="34" charset="0"/>
              </a:defRPr>
            </a:lvl4pPr>
            <a:lvl5pPr marL="3086100" indent="-342900" eaLnBrk="0" hangingPunct="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CE7855-A2E2-7B48-9858-AA21852719D1}" type="slidenum">
              <a:rPr lang="en-US" altLang="en-US" sz="1600">
                <a:solidFill>
                  <a:srgbClr val="898989"/>
                </a:solidFill>
              </a:rPr>
              <a:pPr eaLnBrk="1" hangingPunct="1"/>
              <a:t>7</a:t>
            </a:fld>
            <a:endParaRPr lang="en-US" altLang="en-US" sz="1600">
              <a:solidFill>
                <a:srgbClr val="898989"/>
              </a:solidFill>
            </a:endParaRPr>
          </a:p>
        </p:txBody>
      </p:sp>
      <p:graphicFrame>
        <p:nvGraphicFramePr>
          <p:cNvPr id="11" name="Content Placeholder 10">
            <a:extLst>
              <a:ext uri="{FF2B5EF4-FFF2-40B4-BE49-F238E27FC236}">
                <a16:creationId xmlns:a16="http://schemas.microsoft.com/office/drawing/2014/main" id="{397404CD-A6A7-F744-BD32-33A1B0BB94B6}"/>
              </a:ext>
            </a:extLst>
          </p:cNvPr>
          <p:cNvGraphicFramePr>
            <a:graphicFrameLocks noGrp="1"/>
          </p:cNvGraphicFramePr>
          <p:nvPr>
            <p:ph sz="half" idx="1"/>
          </p:nvPr>
        </p:nvGraphicFramePr>
        <p:xfrm>
          <a:off x="373128" y="1719553"/>
          <a:ext cx="7823491" cy="78537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a:extLst>
              <a:ext uri="{FF2B5EF4-FFF2-40B4-BE49-F238E27FC236}">
                <a16:creationId xmlns:a16="http://schemas.microsoft.com/office/drawing/2014/main" id="{102C2742-A1B2-2D4D-A040-FBEF0EB830D5}"/>
              </a:ext>
            </a:extLst>
          </p:cNvPr>
          <p:cNvGraphicFramePr>
            <a:graphicFrameLocks noGrp="1"/>
          </p:cNvGraphicFramePr>
          <p:nvPr>
            <p:ph sz="half" idx="2"/>
          </p:nvPr>
        </p:nvGraphicFramePr>
        <p:xfrm>
          <a:off x="9296400" y="1795754"/>
          <a:ext cx="7520405" cy="7701393"/>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Group 2">
            <a:extLst>
              <a:ext uri="{FF2B5EF4-FFF2-40B4-BE49-F238E27FC236}">
                <a16:creationId xmlns:a16="http://schemas.microsoft.com/office/drawing/2014/main" id="{F2319A30-B11C-30E0-00FE-A0E8C3C0A244}"/>
              </a:ext>
            </a:extLst>
          </p:cNvPr>
          <p:cNvGrpSpPr/>
          <p:nvPr/>
        </p:nvGrpSpPr>
        <p:grpSpPr>
          <a:xfrm>
            <a:off x="-6096" y="9530510"/>
            <a:ext cx="18294096" cy="870789"/>
            <a:chOff x="-6096" y="9530510"/>
            <a:chExt cx="18294096" cy="870789"/>
          </a:xfrm>
        </p:grpSpPr>
        <p:grpSp>
          <p:nvGrpSpPr>
            <p:cNvPr id="4" name="Group 3">
              <a:extLst>
                <a:ext uri="{FF2B5EF4-FFF2-40B4-BE49-F238E27FC236}">
                  <a16:creationId xmlns:a16="http://schemas.microsoft.com/office/drawing/2014/main" id="{BCF1588D-C927-C0C1-1C6B-A9ED70D4DBC9}"/>
                </a:ext>
              </a:extLst>
            </p:cNvPr>
            <p:cNvGrpSpPr/>
            <p:nvPr/>
          </p:nvGrpSpPr>
          <p:grpSpPr>
            <a:xfrm>
              <a:off x="16383000" y="9530510"/>
              <a:ext cx="1905000" cy="870789"/>
              <a:chOff x="10578465" y="-8878"/>
              <a:chExt cx="1613535" cy="673751"/>
            </a:xfrm>
          </p:grpSpPr>
          <p:sp>
            <p:nvSpPr>
              <p:cNvPr id="8" name="Freeform 6">
                <a:extLst>
                  <a:ext uri="{FF2B5EF4-FFF2-40B4-BE49-F238E27FC236}">
                    <a16:creationId xmlns:a16="http://schemas.microsoft.com/office/drawing/2014/main" id="{84372139-42EE-EFCB-6CF2-68D25C0A8FD6}"/>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9" name="Freeform 9">
                <a:extLst>
                  <a:ext uri="{FF2B5EF4-FFF2-40B4-BE49-F238E27FC236}">
                    <a16:creationId xmlns:a16="http://schemas.microsoft.com/office/drawing/2014/main" id="{DD6BEB76-242F-4607-570A-A771DE437294}"/>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0" name="Picture 9">
                <a:extLst>
                  <a:ext uri="{FF2B5EF4-FFF2-40B4-BE49-F238E27FC236}">
                    <a16:creationId xmlns:a16="http://schemas.microsoft.com/office/drawing/2014/main" id="{5409AE84-5109-77CA-687D-D9785F2A2F4D}"/>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6" name="Rectangle 12">
              <a:extLst>
                <a:ext uri="{FF2B5EF4-FFF2-40B4-BE49-F238E27FC236}">
                  <a16:creationId xmlns:a16="http://schemas.microsoft.com/office/drawing/2014/main" id="{FC319070-54C2-6DA5-22F1-E2AE9095B0D0}"/>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20908E0-7B48-3802-EBCA-A70437EDC415}"/>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cxnSp>
        <p:nvCxnSpPr>
          <p:cNvPr id="15" name="Straight Connector 14">
            <a:extLst>
              <a:ext uri="{FF2B5EF4-FFF2-40B4-BE49-F238E27FC236}">
                <a16:creationId xmlns:a16="http://schemas.microsoft.com/office/drawing/2014/main" id="{9A41C1D5-9E49-EC29-6B9F-339CBC8122C2}"/>
              </a:ext>
            </a:extLst>
          </p:cNvPr>
          <p:cNvCxnSpPr>
            <a:cxnSpLocks/>
          </p:cNvCxnSpPr>
          <p:nvPr/>
        </p:nvCxnSpPr>
        <p:spPr>
          <a:xfrm>
            <a:off x="8915400" y="3771900"/>
            <a:ext cx="0" cy="42672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E1A9CBDD-BE81-9DBC-DCB6-CB88DE1D0AA8}"/>
              </a:ext>
            </a:extLst>
          </p:cNvPr>
          <p:cNvSpPr/>
          <p:nvPr/>
        </p:nvSpPr>
        <p:spPr>
          <a:xfrm>
            <a:off x="-4012" y="34088"/>
            <a:ext cx="18292011" cy="10252911"/>
          </a:xfrm>
          <a:custGeom>
            <a:avLst/>
            <a:gdLst/>
            <a:ahLst/>
            <a:cxnLst/>
            <a:rect l="l" t="t" r="r" b="b"/>
            <a:pathLst>
              <a:path w="3133900" h="2573178">
                <a:moveTo>
                  <a:pt x="0" y="0"/>
                </a:moveTo>
                <a:lnTo>
                  <a:pt x="3133900" y="0"/>
                </a:lnTo>
                <a:lnTo>
                  <a:pt x="3133900" y="2573178"/>
                </a:lnTo>
                <a:lnTo>
                  <a:pt x="0" y="2573178"/>
                </a:lnTo>
                <a:close/>
              </a:path>
            </a:pathLst>
          </a:custGeom>
          <a:solidFill>
            <a:srgbClr val="DDDCDC"/>
          </a:solidFill>
        </p:spPr>
        <p:txBody>
          <a:bodyPr/>
          <a:lstStyle/>
          <a:p>
            <a:endParaRPr lang="en-IN"/>
          </a:p>
        </p:txBody>
      </p:sp>
      <p:sp>
        <p:nvSpPr>
          <p:cNvPr id="3" name="Freeform 3">
            <a:extLst>
              <a:ext uri="{FF2B5EF4-FFF2-40B4-BE49-F238E27FC236}">
                <a16:creationId xmlns:a16="http://schemas.microsoft.com/office/drawing/2014/main" id="{7809515E-A133-D18C-D570-1A9615BCA4E6}"/>
              </a:ext>
            </a:extLst>
          </p:cNvPr>
          <p:cNvSpPr/>
          <p:nvPr/>
        </p:nvSpPr>
        <p:spPr>
          <a:xfrm>
            <a:off x="798253" y="1151352"/>
            <a:ext cx="16433800" cy="9114147"/>
          </a:xfrm>
          <a:prstGeom prst="roundRect">
            <a:avLst>
              <a:gd name="adj" fmla="val 10528"/>
            </a:avLst>
          </a:prstGeom>
          <a:solidFill>
            <a:schemeClr val="bg1"/>
          </a:solidFill>
        </p:spPr>
        <p:txBody>
          <a:bodyPr/>
          <a:lstStyle/>
          <a:p>
            <a:endParaRPr lang="en-IN" sz="1600"/>
          </a:p>
        </p:txBody>
      </p:sp>
      <p:sp>
        <p:nvSpPr>
          <p:cNvPr id="8194" name="Title 1">
            <a:extLst>
              <a:ext uri="{FF2B5EF4-FFF2-40B4-BE49-F238E27FC236}">
                <a16:creationId xmlns:a16="http://schemas.microsoft.com/office/drawing/2014/main" id="{D4233E9B-3380-C247-9549-F085E7FC3F35}"/>
              </a:ext>
            </a:extLst>
          </p:cNvPr>
          <p:cNvSpPr>
            <a:spLocks noGrp="1"/>
          </p:cNvSpPr>
          <p:nvPr>
            <p:ph type="title"/>
          </p:nvPr>
        </p:nvSpPr>
        <p:spPr>
          <a:xfrm>
            <a:off x="224444" y="411957"/>
            <a:ext cx="17817873" cy="1759743"/>
          </a:xfrm>
        </p:spPr>
        <p:txBody>
          <a:bodyPr vert="horz" wrap="square" lIns="0" tIns="0" rIns="0" bIns="0" rtlCol="0" anchor="t">
            <a:spAutoFit/>
          </a:bodyPr>
          <a:lstStyle/>
          <a:p>
            <a:pPr>
              <a:lnSpc>
                <a:spcPts val="5202"/>
              </a:lnSpc>
            </a:pPr>
            <a:r>
              <a:rPr lang="en-IN" altLang="en-US" sz="4229" dirty="0">
                <a:solidFill>
                  <a:srgbClr val="023E7D"/>
                </a:solidFill>
                <a:latin typeface="Source Sans Pro Bold"/>
                <a:ea typeface="+mn-ea"/>
                <a:cs typeface="+mn-cs"/>
              </a:rPr>
              <a:t>Audit Quality Reviews - Key statistics (FY 2019-20)</a:t>
            </a:r>
          </a:p>
        </p:txBody>
      </p:sp>
      <p:sp>
        <p:nvSpPr>
          <p:cNvPr id="4" name="Slide Number Placeholder 3">
            <a:extLst>
              <a:ext uri="{FF2B5EF4-FFF2-40B4-BE49-F238E27FC236}">
                <a16:creationId xmlns:a16="http://schemas.microsoft.com/office/drawing/2014/main" id="{75E90886-F1BD-6742-80F3-B2F7E2330B6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1114425" indent="-428625" eaLnBrk="0" hangingPunct="0">
              <a:defRPr>
                <a:solidFill>
                  <a:schemeClr val="tx1"/>
                </a:solidFill>
                <a:latin typeface="Arial" panose="020B0604020202020204" pitchFamily="34" charset="0"/>
                <a:cs typeface="Arial" panose="020B0604020202020204" pitchFamily="34" charset="0"/>
              </a:defRPr>
            </a:lvl2pPr>
            <a:lvl3pPr marL="1714500" indent="-342900" eaLnBrk="0" hangingPunct="0">
              <a:defRPr>
                <a:solidFill>
                  <a:schemeClr val="tx1"/>
                </a:solidFill>
                <a:latin typeface="Arial" panose="020B0604020202020204" pitchFamily="34" charset="0"/>
                <a:cs typeface="Arial" panose="020B0604020202020204" pitchFamily="34" charset="0"/>
              </a:defRPr>
            </a:lvl3pPr>
            <a:lvl4pPr marL="2400300" indent="-342900" eaLnBrk="0" hangingPunct="0">
              <a:defRPr>
                <a:solidFill>
                  <a:schemeClr val="tx1"/>
                </a:solidFill>
                <a:latin typeface="Arial" panose="020B0604020202020204" pitchFamily="34" charset="0"/>
                <a:cs typeface="Arial" panose="020B0604020202020204" pitchFamily="34" charset="0"/>
              </a:defRPr>
            </a:lvl4pPr>
            <a:lvl5pPr marL="3086100" indent="-342900" eaLnBrk="0" hangingPunct="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A6C2FF-26DE-674B-B449-F900E9C8810B}" type="slidenum">
              <a:rPr lang="en-US" altLang="en-US">
                <a:solidFill>
                  <a:srgbClr val="898989"/>
                </a:solidFill>
              </a:rPr>
              <a:pPr eaLnBrk="1" hangingPunct="1"/>
              <a:t>8</a:t>
            </a:fld>
            <a:endParaRPr lang="en-US" altLang="en-US">
              <a:solidFill>
                <a:srgbClr val="898989"/>
              </a:solidFill>
            </a:endParaRPr>
          </a:p>
        </p:txBody>
      </p:sp>
      <p:graphicFrame>
        <p:nvGraphicFramePr>
          <p:cNvPr id="7" name="Content Placeholder 6">
            <a:extLst>
              <a:ext uri="{FF2B5EF4-FFF2-40B4-BE49-F238E27FC236}">
                <a16:creationId xmlns:a16="http://schemas.microsoft.com/office/drawing/2014/main" id="{9D4EF3EE-4C41-E048-97FD-24E3BD436F5E}"/>
              </a:ext>
            </a:extLst>
          </p:cNvPr>
          <p:cNvGraphicFramePr>
            <a:graphicFrameLocks noGrp="1"/>
          </p:cNvGraphicFramePr>
          <p:nvPr>
            <p:ph idx="1"/>
          </p:nvPr>
        </p:nvGraphicFramePr>
        <p:xfrm>
          <a:off x="1454516" y="2019300"/>
          <a:ext cx="9372600" cy="8008143"/>
        </p:xfrm>
        <a:graphic>
          <a:graphicData uri="http://schemas.openxmlformats.org/drawingml/2006/chart">
            <c:chart xmlns:c="http://schemas.openxmlformats.org/drawingml/2006/chart" xmlns:r="http://schemas.openxmlformats.org/officeDocument/2006/relationships" r:id="rId3"/>
          </a:graphicData>
        </a:graphic>
      </p:graphicFrame>
      <p:sp>
        <p:nvSpPr>
          <p:cNvPr id="6" name="Freeform 4">
            <a:extLst>
              <a:ext uri="{FF2B5EF4-FFF2-40B4-BE49-F238E27FC236}">
                <a16:creationId xmlns:a16="http://schemas.microsoft.com/office/drawing/2014/main" id="{C069DB8B-0922-AB70-7B3B-A8B6B7211ADB}"/>
              </a:ext>
            </a:extLst>
          </p:cNvPr>
          <p:cNvSpPr/>
          <p:nvPr/>
        </p:nvSpPr>
        <p:spPr>
          <a:xfrm>
            <a:off x="11859355" y="3407952"/>
            <a:ext cx="879462" cy="8794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BB59"/>
          </a:solidFill>
        </p:spPr>
        <p:txBody>
          <a:bodyPr/>
          <a:lstStyle/>
          <a:p>
            <a:endParaRPr lang="en-IN"/>
          </a:p>
        </p:txBody>
      </p:sp>
      <p:sp>
        <p:nvSpPr>
          <p:cNvPr id="8" name="TextBox 5">
            <a:extLst>
              <a:ext uri="{FF2B5EF4-FFF2-40B4-BE49-F238E27FC236}">
                <a16:creationId xmlns:a16="http://schemas.microsoft.com/office/drawing/2014/main" id="{C3E91897-D130-7C49-AFD8-B504FFDF58BC}"/>
              </a:ext>
            </a:extLst>
          </p:cNvPr>
          <p:cNvSpPr txBox="1"/>
          <p:nvPr/>
        </p:nvSpPr>
        <p:spPr>
          <a:xfrm>
            <a:off x="11941805" y="3480095"/>
            <a:ext cx="714563" cy="724869"/>
          </a:xfrm>
          <a:prstGeom prst="rect">
            <a:avLst/>
          </a:prstGeom>
        </p:spPr>
        <p:txBody>
          <a:bodyPr lIns="50800" tIns="50800" rIns="50800" bIns="50800" rtlCol="0" anchor="ctr"/>
          <a:lstStyle/>
          <a:p>
            <a:pPr algn="ctr">
              <a:lnSpc>
                <a:spcPts val="1439"/>
              </a:lnSpc>
            </a:pPr>
            <a:endParaRPr/>
          </a:p>
        </p:txBody>
      </p:sp>
      <p:sp>
        <p:nvSpPr>
          <p:cNvPr id="11" name="Freeform 8">
            <a:extLst>
              <a:ext uri="{FF2B5EF4-FFF2-40B4-BE49-F238E27FC236}">
                <a16:creationId xmlns:a16="http://schemas.microsoft.com/office/drawing/2014/main" id="{03BBABEB-36F8-1C38-EE6E-C452A9410381}"/>
              </a:ext>
            </a:extLst>
          </p:cNvPr>
          <p:cNvSpPr/>
          <p:nvPr/>
        </p:nvSpPr>
        <p:spPr>
          <a:xfrm>
            <a:off x="11859355" y="4806997"/>
            <a:ext cx="879462" cy="8794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BB59"/>
          </a:solidFill>
        </p:spPr>
        <p:txBody>
          <a:bodyPr/>
          <a:lstStyle/>
          <a:p>
            <a:endParaRPr lang="en-IN"/>
          </a:p>
        </p:txBody>
      </p:sp>
      <p:sp>
        <p:nvSpPr>
          <p:cNvPr id="12" name="TextBox 9">
            <a:extLst>
              <a:ext uri="{FF2B5EF4-FFF2-40B4-BE49-F238E27FC236}">
                <a16:creationId xmlns:a16="http://schemas.microsoft.com/office/drawing/2014/main" id="{6E531623-44F5-23AF-2ADC-40D2B735556E}"/>
              </a:ext>
            </a:extLst>
          </p:cNvPr>
          <p:cNvSpPr txBox="1"/>
          <p:nvPr/>
        </p:nvSpPr>
        <p:spPr>
          <a:xfrm>
            <a:off x="11941805" y="4879140"/>
            <a:ext cx="714563" cy="724869"/>
          </a:xfrm>
          <a:prstGeom prst="rect">
            <a:avLst/>
          </a:prstGeom>
        </p:spPr>
        <p:txBody>
          <a:bodyPr lIns="50800" tIns="50800" rIns="50800" bIns="50800" rtlCol="0" anchor="ctr"/>
          <a:lstStyle/>
          <a:p>
            <a:pPr algn="ctr">
              <a:lnSpc>
                <a:spcPts val="1439"/>
              </a:lnSpc>
            </a:pPr>
            <a:endParaRPr/>
          </a:p>
        </p:txBody>
      </p:sp>
      <p:sp>
        <p:nvSpPr>
          <p:cNvPr id="14" name="Freeform 11">
            <a:extLst>
              <a:ext uri="{FF2B5EF4-FFF2-40B4-BE49-F238E27FC236}">
                <a16:creationId xmlns:a16="http://schemas.microsoft.com/office/drawing/2014/main" id="{08C2D0FB-A783-9C74-9EF5-3E502C0AE858}"/>
              </a:ext>
            </a:extLst>
          </p:cNvPr>
          <p:cNvSpPr/>
          <p:nvPr/>
        </p:nvSpPr>
        <p:spPr>
          <a:xfrm>
            <a:off x="11859355" y="6205122"/>
            <a:ext cx="879462" cy="8794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BB59"/>
          </a:solidFill>
        </p:spPr>
        <p:txBody>
          <a:bodyPr/>
          <a:lstStyle/>
          <a:p>
            <a:endParaRPr lang="en-IN"/>
          </a:p>
        </p:txBody>
      </p:sp>
      <p:sp>
        <p:nvSpPr>
          <p:cNvPr id="15" name="TextBox 12">
            <a:extLst>
              <a:ext uri="{FF2B5EF4-FFF2-40B4-BE49-F238E27FC236}">
                <a16:creationId xmlns:a16="http://schemas.microsoft.com/office/drawing/2014/main" id="{60E74B4D-CA60-B97F-561B-0510FDA09B5E}"/>
              </a:ext>
            </a:extLst>
          </p:cNvPr>
          <p:cNvSpPr txBox="1"/>
          <p:nvPr/>
        </p:nvSpPr>
        <p:spPr>
          <a:xfrm>
            <a:off x="11941805" y="6277265"/>
            <a:ext cx="714563" cy="724869"/>
          </a:xfrm>
          <a:prstGeom prst="rect">
            <a:avLst/>
          </a:prstGeom>
        </p:spPr>
        <p:txBody>
          <a:bodyPr lIns="50800" tIns="50800" rIns="50800" bIns="50800" rtlCol="0" anchor="ctr"/>
          <a:lstStyle/>
          <a:p>
            <a:pPr algn="ctr">
              <a:lnSpc>
                <a:spcPts val="1439"/>
              </a:lnSpc>
            </a:pPr>
            <a:endParaRPr/>
          </a:p>
        </p:txBody>
      </p:sp>
      <p:sp>
        <p:nvSpPr>
          <p:cNvPr id="19" name="Text Box 28">
            <a:extLst>
              <a:ext uri="{FF2B5EF4-FFF2-40B4-BE49-F238E27FC236}">
                <a16:creationId xmlns:a16="http://schemas.microsoft.com/office/drawing/2014/main" id="{FAC6C4F2-D637-D91B-AAFD-0994E1E1A2E8}"/>
              </a:ext>
            </a:extLst>
          </p:cNvPr>
          <p:cNvSpPr txBox="1">
            <a:spLocks noChangeArrowheads="1"/>
          </p:cNvSpPr>
          <p:nvPr/>
        </p:nvSpPr>
        <p:spPr bwMode="auto">
          <a:xfrm>
            <a:off x="12821267" y="3566301"/>
            <a:ext cx="3614259" cy="581120"/>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Audit firms reviewed</a:t>
            </a:r>
          </a:p>
          <a:p>
            <a:pPr eaLnBrk="1" hangingPunct="1">
              <a:lnSpc>
                <a:spcPct val="115000"/>
              </a:lnSpc>
            </a:pPr>
            <a:r>
              <a:rPr lang="en-IN" altLang="en-US" sz="3000" dirty="0">
                <a:latin typeface="Calibri" panose="020F0502020204030204" pitchFamily="34" charset="0"/>
                <a:cs typeface="Times New Roman" panose="02020603050405020304" pitchFamily="18" charset="0"/>
              </a:rPr>
              <a:t> </a:t>
            </a:r>
          </a:p>
        </p:txBody>
      </p:sp>
      <p:sp>
        <p:nvSpPr>
          <p:cNvPr id="21" name="Text Box 28">
            <a:extLst>
              <a:ext uri="{FF2B5EF4-FFF2-40B4-BE49-F238E27FC236}">
                <a16:creationId xmlns:a16="http://schemas.microsoft.com/office/drawing/2014/main" id="{948FB40A-81B3-0B00-11B8-F298540714C4}"/>
              </a:ext>
            </a:extLst>
          </p:cNvPr>
          <p:cNvSpPr txBox="1">
            <a:spLocks noChangeArrowheads="1"/>
          </p:cNvSpPr>
          <p:nvPr/>
        </p:nvSpPr>
        <p:spPr bwMode="auto">
          <a:xfrm>
            <a:off x="11981301" y="3543300"/>
            <a:ext cx="684083" cy="581120"/>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72</a:t>
            </a:r>
          </a:p>
        </p:txBody>
      </p:sp>
      <p:sp>
        <p:nvSpPr>
          <p:cNvPr id="22" name="Text Box 28">
            <a:extLst>
              <a:ext uri="{FF2B5EF4-FFF2-40B4-BE49-F238E27FC236}">
                <a16:creationId xmlns:a16="http://schemas.microsoft.com/office/drawing/2014/main" id="{FBF763CB-AF61-0BB1-8276-7AD343202A49}"/>
              </a:ext>
            </a:extLst>
          </p:cNvPr>
          <p:cNvSpPr txBox="1">
            <a:spLocks noChangeArrowheads="1"/>
          </p:cNvSpPr>
          <p:nvPr/>
        </p:nvSpPr>
        <p:spPr bwMode="auto">
          <a:xfrm>
            <a:off x="12821267" y="4974014"/>
            <a:ext cx="2956955" cy="581121"/>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Entities reviewed </a:t>
            </a:r>
          </a:p>
        </p:txBody>
      </p:sp>
      <p:sp>
        <p:nvSpPr>
          <p:cNvPr id="23" name="Text Box 28">
            <a:extLst>
              <a:ext uri="{FF2B5EF4-FFF2-40B4-BE49-F238E27FC236}">
                <a16:creationId xmlns:a16="http://schemas.microsoft.com/office/drawing/2014/main" id="{78705462-F504-3286-818F-E725E76B4C04}"/>
              </a:ext>
            </a:extLst>
          </p:cNvPr>
          <p:cNvSpPr txBox="1">
            <a:spLocks noChangeArrowheads="1"/>
          </p:cNvSpPr>
          <p:nvPr/>
        </p:nvSpPr>
        <p:spPr bwMode="auto">
          <a:xfrm>
            <a:off x="11981301" y="4961011"/>
            <a:ext cx="684083" cy="581120"/>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69</a:t>
            </a:r>
          </a:p>
        </p:txBody>
      </p:sp>
      <p:sp>
        <p:nvSpPr>
          <p:cNvPr id="24" name="Text Box 28">
            <a:extLst>
              <a:ext uri="{FF2B5EF4-FFF2-40B4-BE49-F238E27FC236}">
                <a16:creationId xmlns:a16="http://schemas.microsoft.com/office/drawing/2014/main" id="{3F8EC2FE-B468-8FD6-723D-AB5F39495ABE}"/>
              </a:ext>
            </a:extLst>
          </p:cNvPr>
          <p:cNvSpPr txBox="1">
            <a:spLocks noChangeArrowheads="1"/>
          </p:cNvSpPr>
          <p:nvPr/>
        </p:nvSpPr>
        <p:spPr bwMode="auto">
          <a:xfrm>
            <a:off x="12821267" y="6349631"/>
            <a:ext cx="2956955" cy="581121"/>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Entities reviewed </a:t>
            </a:r>
          </a:p>
        </p:txBody>
      </p:sp>
      <p:sp>
        <p:nvSpPr>
          <p:cNvPr id="25" name="Text Box 28">
            <a:extLst>
              <a:ext uri="{FF2B5EF4-FFF2-40B4-BE49-F238E27FC236}">
                <a16:creationId xmlns:a16="http://schemas.microsoft.com/office/drawing/2014/main" id="{AE1D2A6A-5BBD-7CEC-DB85-A31C00B1A41E}"/>
              </a:ext>
            </a:extLst>
          </p:cNvPr>
          <p:cNvSpPr txBox="1">
            <a:spLocks noChangeArrowheads="1"/>
          </p:cNvSpPr>
          <p:nvPr/>
        </p:nvSpPr>
        <p:spPr bwMode="auto">
          <a:xfrm>
            <a:off x="11981301" y="6336628"/>
            <a:ext cx="684083" cy="581120"/>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pPr>
            <a:r>
              <a:rPr lang="en-IN" altLang="en-US" sz="3000" dirty="0">
                <a:latin typeface="Calibri" panose="020F0502020204030204" pitchFamily="34" charset="0"/>
                <a:cs typeface="Times New Roman" panose="02020603050405020304" pitchFamily="18" charset="0"/>
              </a:rPr>
              <a:t>87</a:t>
            </a:r>
          </a:p>
        </p:txBody>
      </p:sp>
      <p:cxnSp>
        <p:nvCxnSpPr>
          <p:cNvPr id="30" name="Straight Connector 29">
            <a:extLst>
              <a:ext uri="{FF2B5EF4-FFF2-40B4-BE49-F238E27FC236}">
                <a16:creationId xmlns:a16="http://schemas.microsoft.com/office/drawing/2014/main" id="{24A855D6-0DCE-4400-473E-6A0557A5BDB6}"/>
              </a:ext>
            </a:extLst>
          </p:cNvPr>
          <p:cNvCxnSpPr>
            <a:cxnSpLocks/>
          </p:cNvCxnSpPr>
          <p:nvPr/>
        </p:nvCxnSpPr>
        <p:spPr>
          <a:xfrm>
            <a:off x="11201400" y="3314700"/>
            <a:ext cx="0" cy="42672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28DEE8A4-8363-4102-2F93-ACA9BA353B51}"/>
              </a:ext>
            </a:extLst>
          </p:cNvPr>
          <p:cNvSpPr/>
          <p:nvPr/>
        </p:nvSpPr>
        <p:spPr>
          <a:xfrm>
            <a:off x="-4012" y="34088"/>
            <a:ext cx="18292011" cy="10252911"/>
          </a:xfrm>
          <a:custGeom>
            <a:avLst/>
            <a:gdLst/>
            <a:ahLst/>
            <a:cxnLst/>
            <a:rect l="l" t="t" r="r" b="b"/>
            <a:pathLst>
              <a:path w="3133900" h="2573178">
                <a:moveTo>
                  <a:pt x="0" y="0"/>
                </a:moveTo>
                <a:lnTo>
                  <a:pt x="3133900" y="0"/>
                </a:lnTo>
                <a:lnTo>
                  <a:pt x="3133900" y="2573178"/>
                </a:lnTo>
                <a:lnTo>
                  <a:pt x="0" y="2573178"/>
                </a:lnTo>
                <a:close/>
              </a:path>
            </a:pathLst>
          </a:custGeom>
          <a:solidFill>
            <a:srgbClr val="DDDCDC"/>
          </a:solidFill>
        </p:spPr>
        <p:txBody>
          <a:bodyPr/>
          <a:lstStyle/>
          <a:p>
            <a:endParaRPr lang="en-IN"/>
          </a:p>
        </p:txBody>
      </p:sp>
      <p:sp>
        <p:nvSpPr>
          <p:cNvPr id="3" name="Freeform 3">
            <a:extLst>
              <a:ext uri="{FF2B5EF4-FFF2-40B4-BE49-F238E27FC236}">
                <a16:creationId xmlns:a16="http://schemas.microsoft.com/office/drawing/2014/main" id="{707113F9-2C10-96F2-8F99-C0119F3800CC}"/>
              </a:ext>
            </a:extLst>
          </p:cNvPr>
          <p:cNvSpPr/>
          <p:nvPr/>
        </p:nvSpPr>
        <p:spPr>
          <a:xfrm>
            <a:off x="228600" y="1707638"/>
            <a:ext cx="17907000" cy="8557862"/>
          </a:xfrm>
          <a:prstGeom prst="roundRect">
            <a:avLst>
              <a:gd name="adj" fmla="val 9459"/>
            </a:avLst>
          </a:prstGeom>
          <a:solidFill>
            <a:schemeClr val="bg1"/>
          </a:solidFill>
        </p:spPr>
        <p:txBody>
          <a:bodyPr/>
          <a:lstStyle/>
          <a:p>
            <a:endParaRPr lang="en-IN" sz="1600"/>
          </a:p>
        </p:txBody>
      </p:sp>
      <p:sp>
        <p:nvSpPr>
          <p:cNvPr id="10242" name="Title 1">
            <a:extLst>
              <a:ext uri="{FF2B5EF4-FFF2-40B4-BE49-F238E27FC236}">
                <a16:creationId xmlns:a16="http://schemas.microsoft.com/office/drawing/2014/main" id="{D441F5BE-F2FD-1542-A052-BE3A02862426}"/>
              </a:ext>
            </a:extLst>
          </p:cNvPr>
          <p:cNvSpPr>
            <a:spLocks noGrp="1"/>
          </p:cNvSpPr>
          <p:nvPr>
            <p:ph type="title"/>
          </p:nvPr>
        </p:nvSpPr>
        <p:spPr>
          <a:xfrm>
            <a:off x="533400" y="219591"/>
            <a:ext cx="16858211" cy="1302543"/>
          </a:xfrm>
        </p:spPr>
        <p:txBody>
          <a:bodyPr vert="horz" wrap="square" lIns="0" tIns="0" rIns="0" bIns="0" rtlCol="0" anchor="t">
            <a:spAutoFit/>
          </a:bodyPr>
          <a:lstStyle/>
          <a:p>
            <a:pPr>
              <a:lnSpc>
                <a:spcPts val="5202"/>
              </a:lnSpc>
            </a:pPr>
            <a:r>
              <a:rPr lang="en-IN" altLang="en-US" sz="4229" dirty="0">
                <a:solidFill>
                  <a:srgbClr val="023E7D"/>
                </a:solidFill>
                <a:latin typeface="Source Sans Pro Bold"/>
                <a:ea typeface="+mn-ea"/>
                <a:cs typeface="+mn-cs"/>
              </a:rPr>
              <a:t>% of Reviewed Audit Firms having Observations on Standards on Auditing (SA) in FY 2019-20</a:t>
            </a:r>
          </a:p>
        </p:txBody>
      </p:sp>
      <p:sp>
        <p:nvSpPr>
          <p:cNvPr id="4" name="Slide Number Placeholder 3">
            <a:extLst>
              <a:ext uri="{FF2B5EF4-FFF2-40B4-BE49-F238E27FC236}">
                <a16:creationId xmlns:a16="http://schemas.microsoft.com/office/drawing/2014/main" id="{6B231F4F-B496-3C45-B29D-9C239A47980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1114425" indent="-428625" eaLnBrk="0" hangingPunct="0">
              <a:defRPr>
                <a:solidFill>
                  <a:schemeClr val="tx1"/>
                </a:solidFill>
                <a:latin typeface="Arial" panose="020B0604020202020204" pitchFamily="34" charset="0"/>
                <a:cs typeface="Arial" panose="020B0604020202020204" pitchFamily="34" charset="0"/>
              </a:defRPr>
            </a:lvl2pPr>
            <a:lvl3pPr marL="1714500" indent="-342900" eaLnBrk="0" hangingPunct="0">
              <a:defRPr>
                <a:solidFill>
                  <a:schemeClr val="tx1"/>
                </a:solidFill>
                <a:latin typeface="Arial" panose="020B0604020202020204" pitchFamily="34" charset="0"/>
                <a:cs typeface="Arial" panose="020B0604020202020204" pitchFamily="34" charset="0"/>
              </a:defRPr>
            </a:lvl3pPr>
            <a:lvl4pPr marL="2400300" indent="-342900" eaLnBrk="0" hangingPunct="0">
              <a:defRPr>
                <a:solidFill>
                  <a:schemeClr val="tx1"/>
                </a:solidFill>
                <a:latin typeface="Arial" panose="020B0604020202020204" pitchFamily="34" charset="0"/>
                <a:cs typeface="Arial" panose="020B0604020202020204" pitchFamily="34" charset="0"/>
              </a:defRPr>
            </a:lvl4pPr>
            <a:lvl5pPr marL="3086100" indent="-342900" eaLnBrk="0" hangingPunct="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130C9B-DC99-EF48-8F72-9591641CB7BE}" type="slidenum">
              <a:rPr lang="en-US" altLang="en-US">
                <a:solidFill>
                  <a:srgbClr val="898989"/>
                </a:solidFill>
              </a:rPr>
              <a:pPr eaLnBrk="1" hangingPunct="1"/>
              <a:t>9</a:t>
            </a:fld>
            <a:endParaRPr lang="en-US" altLang="en-US">
              <a:solidFill>
                <a:srgbClr val="898989"/>
              </a:solidFill>
            </a:endParaRPr>
          </a:p>
        </p:txBody>
      </p:sp>
      <p:graphicFrame>
        <p:nvGraphicFramePr>
          <p:cNvPr id="6" name="Content Placeholder 5">
            <a:extLst>
              <a:ext uri="{FF2B5EF4-FFF2-40B4-BE49-F238E27FC236}">
                <a16:creationId xmlns:a16="http://schemas.microsoft.com/office/drawing/2014/main" id="{F5568554-6606-534D-B593-AB2F4459E0DE}"/>
              </a:ext>
            </a:extLst>
          </p:cNvPr>
          <p:cNvGraphicFramePr>
            <a:graphicFrameLocks noGrp="1"/>
          </p:cNvGraphicFramePr>
          <p:nvPr>
            <p:ph idx="1"/>
          </p:nvPr>
        </p:nvGraphicFramePr>
        <p:xfrm>
          <a:off x="378992" y="2198770"/>
          <a:ext cx="17526001" cy="75438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1F4529B1-5CA3-B49F-0A5A-461695F9993E}"/>
              </a:ext>
            </a:extLst>
          </p:cNvPr>
          <p:cNvGrpSpPr/>
          <p:nvPr/>
        </p:nvGrpSpPr>
        <p:grpSpPr>
          <a:xfrm>
            <a:off x="-6096" y="9530510"/>
            <a:ext cx="18294096" cy="870789"/>
            <a:chOff x="-6096" y="9530510"/>
            <a:chExt cx="18294096" cy="870789"/>
          </a:xfrm>
        </p:grpSpPr>
        <p:grpSp>
          <p:nvGrpSpPr>
            <p:cNvPr id="7" name="Group 6">
              <a:extLst>
                <a:ext uri="{FF2B5EF4-FFF2-40B4-BE49-F238E27FC236}">
                  <a16:creationId xmlns:a16="http://schemas.microsoft.com/office/drawing/2014/main" id="{7F2F5B87-7836-9BDC-AD01-0EB377139A75}"/>
                </a:ext>
              </a:extLst>
            </p:cNvPr>
            <p:cNvGrpSpPr/>
            <p:nvPr/>
          </p:nvGrpSpPr>
          <p:grpSpPr>
            <a:xfrm>
              <a:off x="16383000" y="9530510"/>
              <a:ext cx="1905000" cy="870789"/>
              <a:chOff x="10578465" y="-8878"/>
              <a:chExt cx="1613535" cy="673751"/>
            </a:xfrm>
          </p:grpSpPr>
          <p:sp>
            <p:nvSpPr>
              <p:cNvPr id="10" name="Freeform 6">
                <a:extLst>
                  <a:ext uri="{FF2B5EF4-FFF2-40B4-BE49-F238E27FC236}">
                    <a16:creationId xmlns:a16="http://schemas.microsoft.com/office/drawing/2014/main" id="{D7062137-F119-E601-3559-97ADA965719A}"/>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1" name="Freeform 9">
                <a:extLst>
                  <a:ext uri="{FF2B5EF4-FFF2-40B4-BE49-F238E27FC236}">
                    <a16:creationId xmlns:a16="http://schemas.microsoft.com/office/drawing/2014/main" id="{ECC8F5B5-A9F6-92B1-5438-05D6918A738E}"/>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2" name="Picture 11">
                <a:extLst>
                  <a:ext uri="{FF2B5EF4-FFF2-40B4-BE49-F238E27FC236}">
                    <a16:creationId xmlns:a16="http://schemas.microsoft.com/office/drawing/2014/main" id="{F7E7CFFC-1EC6-CC21-A15E-DB55F68198DE}"/>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8" name="Rectangle 12">
              <a:extLst>
                <a:ext uri="{FF2B5EF4-FFF2-40B4-BE49-F238E27FC236}">
                  <a16:creationId xmlns:a16="http://schemas.microsoft.com/office/drawing/2014/main" id="{6FB0613C-DE99-2927-C9B1-2C816B65D7A0}"/>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E5F09B-72E5-9CE7-0C83-7B2BFFFDC624}"/>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8335D02E-212C-BC3F-F1B4-11AF0D785258}"/>
              </a:ext>
            </a:extLst>
          </p:cNvPr>
          <p:cNvSpPr/>
          <p:nvPr/>
        </p:nvSpPr>
        <p:spPr>
          <a:xfrm>
            <a:off x="-4012" y="34088"/>
            <a:ext cx="18292011" cy="10252911"/>
          </a:xfrm>
          <a:custGeom>
            <a:avLst/>
            <a:gdLst/>
            <a:ahLst/>
            <a:cxnLst/>
            <a:rect l="l" t="t" r="r" b="b"/>
            <a:pathLst>
              <a:path w="3133900" h="2573178">
                <a:moveTo>
                  <a:pt x="0" y="0"/>
                </a:moveTo>
                <a:lnTo>
                  <a:pt x="3133900" y="0"/>
                </a:lnTo>
                <a:lnTo>
                  <a:pt x="3133900" y="2573178"/>
                </a:lnTo>
                <a:lnTo>
                  <a:pt x="0" y="2573178"/>
                </a:lnTo>
                <a:close/>
              </a:path>
            </a:pathLst>
          </a:custGeom>
          <a:solidFill>
            <a:srgbClr val="DDDCDC"/>
          </a:solidFill>
        </p:spPr>
        <p:txBody>
          <a:bodyPr/>
          <a:lstStyle/>
          <a:p>
            <a:endParaRPr lang="en-IN"/>
          </a:p>
        </p:txBody>
      </p:sp>
      <p:sp>
        <p:nvSpPr>
          <p:cNvPr id="3" name="Freeform 3">
            <a:extLst>
              <a:ext uri="{FF2B5EF4-FFF2-40B4-BE49-F238E27FC236}">
                <a16:creationId xmlns:a16="http://schemas.microsoft.com/office/drawing/2014/main" id="{C982E3DE-920E-6E87-C514-5CFDCB023228}"/>
              </a:ext>
            </a:extLst>
          </p:cNvPr>
          <p:cNvSpPr/>
          <p:nvPr/>
        </p:nvSpPr>
        <p:spPr>
          <a:xfrm>
            <a:off x="228600" y="1707638"/>
            <a:ext cx="17907000" cy="8557862"/>
          </a:xfrm>
          <a:prstGeom prst="roundRect">
            <a:avLst>
              <a:gd name="adj" fmla="val 9459"/>
            </a:avLst>
          </a:prstGeom>
          <a:solidFill>
            <a:schemeClr val="bg1"/>
          </a:solidFill>
        </p:spPr>
        <p:txBody>
          <a:bodyPr/>
          <a:lstStyle/>
          <a:p>
            <a:endParaRPr lang="en-IN" sz="1600"/>
          </a:p>
        </p:txBody>
      </p:sp>
      <p:sp>
        <p:nvSpPr>
          <p:cNvPr id="39938" name="Title 1">
            <a:extLst>
              <a:ext uri="{FF2B5EF4-FFF2-40B4-BE49-F238E27FC236}">
                <a16:creationId xmlns:a16="http://schemas.microsoft.com/office/drawing/2014/main" id="{4221E766-5FDC-B342-9667-85969ECA171E}"/>
              </a:ext>
            </a:extLst>
          </p:cNvPr>
          <p:cNvSpPr>
            <a:spLocks noGrp="1"/>
          </p:cNvSpPr>
          <p:nvPr>
            <p:ph type="title"/>
          </p:nvPr>
        </p:nvSpPr>
        <p:spPr>
          <a:xfrm>
            <a:off x="523703" y="411957"/>
            <a:ext cx="16883148" cy="1416843"/>
          </a:xfrm>
        </p:spPr>
        <p:txBody>
          <a:bodyPr vert="horz" wrap="square" lIns="0" tIns="0" rIns="0" bIns="0" rtlCol="0" anchor="t">
            <a:spAutoFit/>
          </a:bodyPr>
          <a:lstStyle/>
          <a:p>
            <a:pPr>
              <a:lnSpc>
                <a:spcPts val="5202"/>
              </a:lnSpc>
            </a:pPr>
            <a:r>
              <a:rPr lang="en-IN" altLang="en-US" sz="4229" dirty="0">
                <a:solidFill>
                  <a:srgbClr val="023E7D"/>
                </a:solidFill>
                <a:latin typeface="Source Sans Pro Bold"/>
                <a:ea typeface="+mn-ea"/>
                <a:cs typeface="+mn-cs"/>
              </a:rPr>
              <a:t>% of Entities having Observations on Accounting Standards (AS) for reviews conducted in FY 2019-20</a:t>
            </a:r>
          </a:p>
        </p:txBody>
      </p:sp>
      <p:sp>
        <p:nvSpPr>
          <p:cNvPr id="4" name="Slide Number Placeholder 3">
            <a:extLst>
              <a:ext uri="{FF2B5EF4-FFF2-40B4-BE49-F238E27FC236}">
                <a16:creationId xmlns:a16="http://schemas.microsoft.com/office/drawing/2014/main" id="{D4802DD8-0EDE-4144-8D46-F51ED4C7412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1114425" indent="-428625" eaLnBrk="0" hangingPunct="0">
              <a:defRPr>
                <a:solidFill>
                  <a:schemeClr val="tx1"/>
                </a:solidFill>
                <a:latin typeface="Arial" panose="020B0604020202020204" pitchFamily="34" charset="0"/>
                <a:cs typeface="Arial" panose="020B0604020202020204" pitchFamily="34" charset="0"/>
              </a:defRPr>
            </a:lvl2pPr>
            <a:lvl3pPr marL="1714500" indent="-342900" eaLnBrk="0" hangingPunct="0">
              <a:defRPr>
                <a:solidFill>
                  <a:schemeClr val="tx1"/>
                </a:solidFill>
                <a:latin typeface="Arial" panose="020B0604020202020204" pitchFamily="34" charset="0"/>
                <a:cs typeface="Arial" panose="020B0604020202020204" pitchFamily="34" charset="0"/>
              </a:defRPr>
            </a:lvl3pPr>
            <a:lvl4pPr marL="2400300" indent="-342900" eaLnBrk="0" hangingPunct="0">
              <a:defRPr>
                <a:solidFill>
                  <a:schemeClr val="tx1"/>
                </a:solidFill>
                <a:latin typeface="Arial" panose="020B0604020202020204" pitchFamily="34" charset="0"/>
                <a:cs typeface="Arial" panose="020B0604020202020204" pitchFamily="34" charset="0"/>
              </a:defRPr>
            </a:lvl4pPr>
            <a:lvl5pPr marL="3086100" indent="-342900" eaLnBrk="0" hangingPunct="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97F024-7690-D745-80D0-66686447EECA}" type="slidenum">
              <a:rPr lang="en-US" altLang="en-US">
                <a:solidFill>
                  <a:srgbClr val="898989"/>
                </a:solidFill>
              </a:rPr>
              <a:pPr eaLnBrk="1" hangingPunct="1"/>
              <a:t>10</a:t>
            </a:fld>
            <a:endParaRPr lang="en-US" altLang="en-US">
              <a:solidFill>
                <a:srgbClr val="898989"/>
              </a:solidFill>
            </a:endParaRPr>
          </a:p>
        </p:txBody>
      </p:sp>
      <p:graphicFrame>
        <p:nvGraphicFramePr>
          <p:cNvPr id="6" name="Content Placeholder 5">
            <a:extLst>
              <a:ext uri="{FF2B5EF4-FFF2-40B4-BE49-F238E27FC236}">
                <a16:creationId xmlns:a16="http://schemas.microsoft.com/office/drawing/2014/main" id="{003E5E31-8547-EF44-880F-05B4E4CB8B18}"/>
              </a:ext>
            </a:extLst>
          </p:cNvPr>
          <p:cNvGraphicFramePr>
            <a:graphicFrameLocks noGrp="1"/>
          </p:cNvGraphicFramePr>
          <p:nvPr>
            <p:ph idx="1"/>
          </p:nvPr>
        </p:nvGraphicFramePr>
        <p:xfrm>
          <a:off x="523703" y="2206669"/>
          <a:ext cx="17230897" cy="7204031"/>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01DA19A5-BB3C-54D1-8FE9-3909A94DC6C9}"/>
              </a:ext>
            </a:extLst>
          </p:cNvPr>
          <p:cNvGrpSpPr/>
          <p:nvPr/>
        </p:nvGrpSpPr>
        <p:grpSpPr>
          <a:xfrm>
            <a:off x="-6096" y="9530510"/>
            <a:ext cx="18294096" cy="870789"/>
            <a:chOff x="-6096" y="9530510"/>
            <a:chExt cx="18294096" cy="870789"/>
          </a:xfrm>
        </p:grpSpPr>
        <p:grpSp>
          <p:nvGrpSpPr>
            <p:cNvPr id="7" name="Group 6">
              <a:extLst>
                <a:ext uri="{FF2B5EF4-FFF2-40B4-BE49-F238E27FC236}">
                  <a16:creationId xmlns:a16="http://schemas.microsoft.com/office/drawing/2014/main" id="{072F6F9F-4CEA-3EAD-8C1C-FFF67AD23B52}"/>
                </a:ext>
              </a:extLst>
            </p:cNvPr>
            <p:cNvGrpSpPr/>
            <p:nvPr/>
          </p:nvGrpSpPr>
          <p:grpSpPr>
            <a:xfrm>
              <a:off x="16383000" y="9530510"/>
              <a:ext cx="1905000" cy="870789"/>
              <a:chOff x="10578465" y="-8878"/>
              <a:chExt cx="1613535" cy="673751"/>
            </a:xfrm>
          </p:grpSpPr>
          <p:sp>
            <p:nvSpPr>
              <p:cNvPr id="10" name="Freeform 6">
                <a:extLst>
                  <a:ext uri="{FF2B5EF4-FFF2-40B4-BE49-F238E27FC236}">
                    <a16:creationId xmlns:a16="http://schemas.microsoft.com/office/drawing/2014/main" id="{C14AA01F-EF3A-C4F1-9E84-686181FEE30E}"/>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1" name="Freeform 9">
                <a:extLst>
                  <a:ext uri="{FF2B5EF4-FFF2-40B4-BE49-F238E27FC236}">
                    <a16:creationId xmlns:a16="http://schemas.microsoft.com/office/drawing/2014/main" id="{A7149CA7-2CE1-C8ED-3C07-785411FBC367}"/>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2" name="Picture 11">
                <a:extLst>
                  <a:ext uri="{FF2B5EF4-FFF2-40B4-BE49-F238E27FC236}">
                    <a16:creationId xmlns:a16="http://schemas.microsoft.com/office/drawing/2014/main" id="{FC085491-FBFE-8385-F298-32F31B0440A2}"/>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8" name="Rectangle 12">
              <a:extLst>
                <a:ext uri="{FF2B5EF4-FFF2-40B4-BE49-F238E27FC236}">
                  <a16:creationId xmlns:a16="http://schemas.microsoft.com/office/drawing/2014/main" id="{B47D1943-07BB-22A3-4864-D332E7847C0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0BBED9A-295C-B218-FB1D-1EE01DA2C712}"/>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BD01C7A5-E952-02E7-037D-0259A249057F}"/>
              </a:ext>
            </a:extLst>
          </p:cNvPr>
          <p:cNvSpPr/>
          <p:nvPr/>
        </p:nvSpPr>
        <p:spPr>
          <a:xfrm>
            <a:off x="-4012" y="34088"/>
            <a:ext cx="18292011" cy="10252911"/>
          </a:xfrm>
          <a:custGeom>
            <a:avLst/>
            <a:gdLst/>
            <a:ahLst/>
            <a:cxnLst/>
            <a:rect l="l" t="t" r="r" b="b"/>
            <a:pathLst>
              <a:path w="3133900" h="2573178">
                <a:moveTo>
                  <a:pt x="0" y="0"/>
                </a:moveTo>
                <a:lnTo>
                  <a:pt x="3133900" y="0"/>
                </a:lnTo>
                <a:lnTo>
                  <a:pt x="3133900" y="2573178"/>
                </a:lnTo>
                <a:lnTo>
                  <a:pt x="0" y="2573178"/>
                </a:lnTo>
                <a:close/>
              </a:path>
            </a:pathLst>
          </a:custGeom>
          <a:solidFill>
            <a:srgbClr val="DDDCDC"/>
          </a:solidFill>
        </p:spPr>
        <p:txBody>
          <a:bodyPr/>
          <a:lstStyle/>
          <a:p>
            <a:endParaRPr lang="en-IN"/>
          </a:p>
        </p:txBody>
      </p:sp>
      <p:sp>
        <p:nvSpPr>
          <p:cNvPr id="3" name="Freeform 3">
            <a:extLst>
              <a:ext uri="{FF2B5EF4-FFF2-40B4-BE49-F238E27FC236}">
                <a16:creationId xmlns:a16="http://schemas.microsoft.com/office/drawing/2014/main" id="{0FE41B54-44D0-6B93-73F9-9BF1F83C3555}"/>
              </a:ext>
            </a:extLst>
          </p:cNvPr>
          <p:cNvSpPr/>
          <p:nvPr/>
        </p:nvSpPr>
        <p:spPr>
          <a:xfrm>
            <a:off x="100754" y="1831747"/>
            <a:ext cx="17907000" cy="8455252"/>
          </a:xfrm>
          <a:prstGeom prst="roundRect">
            <a:avLst>
              <a:gd name="adj" fmla="val 9459"/>
            </a:avLst>
          </a:prstGeom>
          <a:solidFill>
            <a:schemeClr val="bg1"/>
          </a:solidFill>
        </p:spPr>
        <p:txBody>
          <a:bodyPr/>
          <a:lstStyle/>
          <a:p>
            <a:endParaRPr lang="en-IN" sz="1600"/>
          </a:p>
        </p:txBody>
      </p:sp>
      <p:graphicFrame>
        <p:nvGraphicFramePr>
          <p:cNvPr id="9" name="Chart 8">
            <a:extLst>
              <a:ext uri="{FF2B5EF4-FFF2-40B4-BE49-F238E27FC236}">
                <a16:creationId xmlns:a16="http://schemas.microsoft.com/office/drawing/2014/main" id="{2002A09C-845C-4631-B02B-251FFE30B03A}"/>
              </a:ext>
            </a:extLst>
          </p:cNvPr>
          <p:cNvGraphicFramePr/>
          <p:nvPr/>
        </p:nvGraphicFramePr>
        <p:xfrm>
          <a:off x="160640" y="1587071"/>
          <a:ext cx="17526000" cy="6288520"/>
        </p:xfrm>
        <a:graphic>
          <a:graphicData uri="http://schemas.openxmlformats.org/drawingml/2006/chart">
            <c:chart xmlns:c="http://schemas.openxmlformats.org/drawingml/2006/chart" xmlns:r="http://schemas.openxmlformats.org/officeDocument/2006/relationships" r:id="rId4"/>
          </a:graphicData>
        </a:graphic>
      </p:graphicFrame>
      <p:sp>
        <p:nvSpPr>
          <p:cNvPr id="23554" name="Title 1">
            <a:extLst>
              <a:ext uri="{FF2B5EF4-FFF2-40B4-BE49-F238E27FC236}">
                <a16:creationId xmlns:a16="http://schemas.microsoft.com/office/drawing/2014/main" id="{2DEFA590-28FA-4D2A-8EEE-26E0F194C1CA}"/>
              </a:ext>
            </a:extLst>
          </p:cNvPr>
          <p:cNvSpPr>
            <a:spLocks noGrp="1"/>
          </p:cNvSpPr>
          <p:nvPr>
            <p:ph type="title"/>
          </p:nvPr>
        </p:nvSpPr>
        <p:spPr>
          <a:xfrm>
            <a:off x="2514600" y="278764"/>
            <a:ext cx="11734800" cy="1308307"/>
          </a:xfrm>
        </p:spPr>
        <p:txBody>
          <a:bodyPr wrap="square" lIns="0" tIns="0" rIns="0" bIns="0" rtlCol="0" anchor="t">
            <a:spAutoFit/>
          </a:bodyPr>
          <a:lstStyle/>
          <a:p>
            <a:r>
              <a:rPr lang="en-IN" altLang="en-US" sz="4229" dirty="0">
                <a:solidFill>
                  <a:srgbClr val="023E7D"/>
                </a:solidFill>
                <a:latin typeface="Source Sans Pro Bold"/>
                <a:ea typeface="+mn-ea"/>
                <a:cs typeface="+mn-cs"/>
              </a:rPr>
              <a:t>At a Glance: Non-compliances Observed by the Board During the Course Review </a:t>
            </a:r>
            <a:endParaRPr lang="en-US" altLang="en-US" sz="4229" dirty="0">
              <a:solidFill>
                <a:srgbClr val="023E7D"/>
              </a:solidFill>
              <a:latin typeface="Source Sans Pro Bold"/>
              <a:ea typeface="+mn-ea"/>
              <a:cs typeface="+mn-cs"/>
            </a:endParaRPr>
          </a:p>
        </p:txBody>
      </p:sp>
      <p:sp>
        <p:nvSpPr>
          <p:cNvPr id="23556" name="Content Placeholder 2">
            <a:extLst>
              <a:ext uri="{FF2B5EF4-FFF2-40B4-BE49-F238E27FC236}">
                <a16:creationId xmlns:a16="http://schemas.microsoft.com/office/drawing/2014/main" id="{123FE8A8-C92D-42F8-9E9A-9C4A637A1D29}"/>
              </a:ext>
            </a:extLst>
          </p:cNvPr>
          <p:cNvSpPr txBox="1">
            <a:spLocks/>
          </p:cNvSpPr>
          <p:nvPr/>
        </p:nvSpPr>
        <p:spPr bwMode="auto">
          <a:xfrm>
            <a:off x="932165" y="8134873"/>
            <a:ext cx="15773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1800"/>
              </a:spcBef>
              <a:buClr>
                <a:srgbClr val="00B0F0"/>
              </a:buClr>
            </a:pPr>
            <a:r>
              <a:rPr lang="en-IN" altLang="en-US" sz="2700" b="1" dirty="0">
                <a:latin typeface="Calibri" panose="020F0502020204030204" pitchFamily="34" charset="0"/>
                <a:ea typeface="Calibri" panose="020F0502020204030204" pitchFamily="34" charset="0"/>
                <a:cs typeface="Calibri" panose="020F0502020204030204" pitchFamily="34" charset="0"/>
              </a:rPr>
              <a:t>Detailed observations are available in </a:t>
            </a:r>
            <a:r>
              <a:rPr lang="en-IN" altLang="en-US" sz="3000" b="1" dirty="0">
                <a:solidFill>
                  <a:srgbClr val="FF0000"/>
                </a:solidFill>
                <a:latin typeface="Calibri" panose="020F0502020204030204" pitchFamily="34" charset="0"/>
                <a:ea typeface="Calibri" panose="020F0502020204030204" pitchFamily="34" charset="0"/>
                <a:cs typeface="Calibri" panose="020F0502020204030204" pitchFamily="34" charset="0"/>
              </a:rPr>
              <a:t>“Study on Compliance of Financial Reporting Requirements, Volume III”</a:t>
            </a:r>
            <a:r>
              <a:rPr lang="en-IN" altLang="en-US" sz="2700" b="1" dirty="0">
                <a:latin typeface="Calibri" panose="020F0502020204030204" pitchFamily="34" charset="0"/>
                <a:ea typeface="Calibri" panose="020F0502020204030204" pitchFamily="34" charset="0"/>
                <a:cs typeface="Calibri" panose="020F0502020204030204" pitchFamily="34" charset="0"/>
              </a:rPr>
              <a:t> at </a:t>
            </a:r>
            <a:r>
              <a:rPr lang="en-IN" altLang="en-US" sz="2700" dirty="0">
                <a:latin typeface="Calibri" panose="020F0502020204030204" pitchFamily="34" charset="0"/>
                <a:ea typeface="Calibri" panose="020F0502020204030204" pitchFamily="34" charset="0"/>
                <a:cs typeface="Calibri" panose="020F0502020204030204" pitchFamily="34" charset="0"/>
                <a:hlinkClick r:id="rId5"/>
              </a:rPr>
              <a:t>https://resource.cdn.icai.org/49152frrb32877.pdf</a:t>
            </a:r>
            <a:endParaRPr lang="en-IN" altLang="en-US" sz="2700" dirty="0">
              <a:latin typeface="Calibri" panose="020F0502020204030204" pitchFamily="34" charset="0"/>
              <a:ea typeface="Calibri" panose="020F0502020204030204" pitchFamily="34" charset="0"/>
              <a:cs typeface="Calibri" panose="020F0502020204030204" pitchFamily="34" charset="0"/>
            </a:endParaRPr>
          </a:p>
          <a:p>
            <a:pPr>
              <a:spcBef>
                <a:spcPts val="1800"/>
              </a:spcBef>
              <a:buClr>
                <a:srgbClr val="00B0F0"/>
              </a:buClr>
            </a:pPr>
            <a:r>
              <a:rPr lang="en-US" sz="2000" dirty="0">
                <a:hlinkClick r:id="rId6"/>
              </a:rPr>
              <a:t>14 Biggest Accounting Scandals of All Time That You Cannot Ignore - Opinion Front</a:t>
            </a:r>
            <a:endParaRPr lang="en-IN" altLang="en-US" sz="2700" dirty="0">
              <a:latin typeface="Calibri" panose="020F0502020204030204" pitchFamily="34" charset="0"/>
              <a:ea typeface="Calibri" panose="020F0502020204030204" pitchFamily="34" charset="0"/>
              <a:cs typeface="Calibri" panose="020F0502020204030204" pitchFamily="34" charset="0"/>
            </a:endParaRPr>
          </a:p>
          <a:p>
            <a:pPr>
              <a:spcBef>
                <a:spcPts val="1800"/>
              </a:spcBef>
              <a:buClr>
                <a:srgbClr val="00B0F0"/>
              </a:buClr>
            </a:pPr>
            <a:endParaRPr lang="en-IN" altLang="en-US" sz="2700" dirty="0">
              <a:latin typeface="Calibri" panose="020F0502020204030204" pitchFamily="34"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9F7087C1-5A20-E0CB-381F-18A559DF421A}"/>
              </a:ext>
            </a:extLst>
          </p:cNvPr>
          <p:cNvGrpSpPr/>
          <p:nvPr/>
        </p:nvGrpSpPr>
        <p:grpSpPr>
          <a:xfrm>
            <a:off x="-6096" y="9530510"/>
            <a:ext cx="18294096" cy="870789"/>
            <a:chOff x="-6096" y="9530510"/>
            <a:chExt cx="18294096" cy="870789"/>
          </a:xfrm>
        </p:grpSpPr>
        <p:grpSp>
          <p:nvGrpSpPr>
            <p:cNvPr id="5" name="Group 4">
              <a:extLst>
                <a:ext uri="{FF2B5EF4-FFF2-40B4-BE49-F238E27FC236}">
                  <a16:creationId xmlns:a16="http://schemas.microsoft.com/office/drawing/2014/main" id="{77833034-6491-6C70-A99D-A4FF472C9E19}"/>
                </a:ext>
              </a:extLst>
            </p:cNvPr>
            <p:cNvGrpSpPr/>
            <p:nvPr/>
          </p:nvGrpSpPr>
          <p:grpSpPr>
            <a:xfrm>
              <a:off x="16383000" y="9530510"/>
              <a:ext cx="1905000" cy="870789"/>
              <a:chOff x="10578465" y="-8878"/>
              <a:chExt cx="1613535" cy="673751"/>
            </a:xfrm>
          </p:grpSpPr>
          <p:sp>
            <p:nvSpPr>
              <p:cNvPr id="8" name="Freeform 6">
                <a:extLst>
                  <a:ext uri="{FF2B5EF4-FFF2-40B4-BE49-F238E27FC236}">
                    <a16:creationId xmlns:a16="http://schemas.microsoft.com/office/drawing/2014/main" id="{8CAC165F-2E05-6EF2-D4A8-41F7A45D46BF}"/>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0" name="Freeform 9">
                <a:extLst>
                  <a:ext uri="{FF2B5EF4-FFF2-40B4-BE49-F238E27FC236}">
                    <a16:creationId xmlns:a16="http://schemas.microsoft.com/office/drawing/2014/main" id="{E73D28FB-5126-776D-FBBE-DA21FF063B98}"/>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1" name="Picture 10">
                <a:extLst>
                  <a:ext uri="{FF2B5EF4-FFF2-40B4-BE49-F238E27FC236}">
                    <a16:creationId xmlns:a16="http://schemas.microsoft.com/office/drawing/2014/main" id="{A497F996-6165-41F1-9CC5-043C64C7F0B3}"/>
                  </a:ext>
                </a:extLst>
              </p:cNvPr>
              <p:cNvPicPr>
                <a:picLocks noChangeAspect="1"/>
              </p:cNvPicPr>
              <p:nvPr userDrawn="1"/>
            </p:nvPicPr>
            <p:blipFill>
              <a:blip r:embed="rId7"/>
              <a:stretch>
                <a:fillRect/>
              </a:stretch>
            </p:blipFill>
            <p:spPr>
              <a:xfrm>
                <a:off x="10854354" y="-1"/>
                <a:ext cx="1336880" cy="664874"/>
              </a:xfrm>
              <a:prstGeom prst="rect">
                <a:avLst/>
              </a:prstGeom>
            </p:spPr>
          </p:pic>
        </p:grpSp>
        <p:sp>
          <p:nvSpPr>
            <p:cNvPr id="6" name="Rectangle 12">
              <a:extLst>
                <a:ext uri="{FF2B5EF4-FFF2-40B4-BE49-F238E27FC236}">
                  <a16:creationId xmlns:a16="http://schemas.microsoft.com/office/drawing/2014/main" id="{4DA704CE-E442-571C-F6F3-1696DBB5A4FC}"/>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9AA5EBB-39CA-E9B4-75FD-7B93F1F86248}"/>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EE5B6A-873C-433F-33D5-F7FE20C8F47F}"/>
              </a:ext>
            </a:extLst>
          </p:cNvPr>
          <p:cNvSpPr/>
          <p:nvPr/>
        </p:nvSpPr>
        <p:spPr>
          <a:xfrm>
            <a:off x="0" y="-70642"/>
            <a:ext cx="18288000" cy="10357642"/>
          </a:xfrm>
          <a:prstGeom prst="rect">
            <a:avLst/>
          </a:prstGeom>
          <a:solidFill>
            <a:srgbClr val="0466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reeform 3"/>
          <p:cNvSpPr/>
          <p:nvPr/>
        </p:nvSpPr>
        <p:spPr>
          <a:xfrm>
            <a:off x="5562600" y="622435"/>
            <a:ext cx="12061322" cy="5499232"/>
          </a:xfrm>
          <a:custGeom>
            <a:avLst/>
            <a:gdLst/>
            <a:ahLst/>
            <a:cxnLst/>
            <a:rect l="l" t="t" r="r" b="b"/>
            <a:pathLst>
              <a:path w="3176644" h="1128471">
                <a:moveTo>
                  <a:pt x="0" y="0"/>
                </a:moveTo>
                <a:lnTo>
                  <a:pt x="3176644" y="0"/>
                </a:lnTo>
                <a:lnTo>
                  <a:pt x="3176644" y="1128471"/>
                </a:lnTo>
                <a:lnTo>
                  <a:pt x="0" y="1128471"/>
                </a:lnTo>
                <a:close/>
              </a:path>
            </a:pathLst>
          </a:custGeom>
          <a:solidFill>
            <a:schemeClr val="bg1">
              <a:lumMod val="95000"/>
            </a:schemeClr>
          </a:solidFill>
        </p:spPr>
        <p:txBody>
          <a:bodyPr/>
          <a:lstStyle/>
          <a:p>
            <a:endParaRPr lang="en-IN"/>
          </a:p>
        </p:txBody>
      </p:sp>
      <p:sp>
        <p:nvSpPr>
          <p:cNvPr id="4" name="TextBox 4"/>
          <p:cNvSpPr txBox="1"/>
          <p:nvPr/>
        </p:nvSpPr>
        <p:spPr>
          <a:xfrm>
            <a:off x="5562600" y="441609"/>
            <a:ext cx="3086100" cy="3266925"/>
          </a:xfrm>
          <a:prstGeom prst="rect">
            <a:avLst/>
          </a:prstGeom>
        </p:spPr>
        <p:txBody>
          <a:bodyPr lIns="50800" tIns="50800" rIns="50800" bIns="50800" rtlCol="0" anchor="ctr"/>
          <a:lstStyle/>
          <a:p>
            <a:pPr algn="ctr">
              <a:lnSpc>
                <a:spcPts val="3499"/>
              </a:lnSpc>
            </a:pPr>
            <a:endParaRPr/>
          </a:p>
        </p:txBody>
      </p:sp>
      <p:sp>
        <p:nvSpPr>
          <p:cNvPr id="6" name="Freeform 6"/>
          <p:cNvSpPr/>
          <p:nvPr/>
        </p:nvSpPr>
        <p:spPr>
          <a:xfrm>
            <a:off x="503926" y="622435"/>
            <a:ext cx="5726068" cy="9258300"/>
          </a:xfrm>
          <a:custGeom>
            <a:avLst/>
            <a:gdLst/>
            <a:ahLst/>
            <a:cxnLst/>
            <a:rect l="l" t="t" r="r" b="b"/>
            <a:pathLst>
              <a:path w="1508100" h="2438400">
                <a:moveTo>
                  <a:pt x="0" y="0"/>
                </a:moveTo>
                <a:lnTo>
                  <a:pt x="1508100" y="0"/>
                </a:lnTo>
                <a:lnTo>
                  <a:pt x="1508100" y="2438400"/>
                </a:lnTo>
                <a:lnTo>
                  <a:pt x="0" y="2438400"/>
                </a:lnTo>
                <a:close/>
              </a:path>
            </a:pathLst>
          </a:custGeom>
          <a:solidFill>
            <a:schemeClr val="accent1">
              <a:lumMod val="20000"/>
              <a:lumOff val="80000"/>
            </a:schemeClr>
          </a:solidFill>
        </p:spPr>
        <p:txBody>
          <a:bodyPr/>
          <a:lstStyle/>
          <a:p>
            <a:endParaRPr lang="en-IN" dirty="0"/>
          </a:p>
        </p:txBody>
      </p:sp>
      <p:sp>
        <p:nvSpPr>
          <p:cNvPr id="7" name="TextBox 7"/>
          <p:cNvSpPr txBox="1"/>
          <p:nvPr/>
        </p:nvSpPr>
        <p:spPr>
          <a:xfrm>
            <a:off x="503926" y="441609"/>
            <a:ext cx="3086100" cy="3266926"/>
          </a:xfrm>
          <a:prstGeom prst="rect">
            <a:avLst/>
          </a:prstGeom>
        </p:spPr>
        <p:txBody>
          <a:bodyPr lIns="50800" tIns="50800" rIns="50800" bIns="50800" rtlCol="0" anchor="ctr"/>
          <a:lstStyle/>
          <a:p>
            <a:pPr algn="ctr">
              <a:lnSpc>
                <a:spcPts val="3499"/>
              </a:lnSpc>
            </a:pPr>
            <a:endParaRPr/>
          </a:p>
        </p:txBody>
      </p:sp>
      <p:grpSp>
        <p:nvGrpSpPr>
          <p:cNvPr id="8" name="Group 8"/>
          <p:cNvGrpSpPr/>
          <p:nvPr/>
        </p:nvGrpSpPr>
        <p:grpSpPr>
          <a:xfrm>
            <a:off x="7319102" y="5185042"/>
            <a:ext cx="1625600" cy="1482725"/>
            <a:chOff x="0" y="0"/>
            <a:chExt cx="428142" cy="390512"/>
          </a:xfrm>
        </p:grpSpPr>
        <p:sp>
          <p:nvSpPr>
            <p:cNvPr id="9" name="Freeform 9"/>
            <p:cNvSpPr/>
            <p:nvPr/>
          </p:nvSpPr>
          <p:spPr>
            <a:xfrm>
              <a:off x="0" y="0"/>
              <a:ext cx="428142" cy="390512"/>
            </a:xfrm>
            <a:custGeom>
              <a:avLst/>
              <a:gdLst/>
              <a:ahLst/>
              <a:cxnLst/>
              <a:rect l="l" t="t" r="r" b="b"/>
              <a:pathLst>
                <a:path w="428142" h="390512">
                  <a:moveTo>
                    <a:pt x="0" y="0"/>
                  </a:moveTo>
                  <a:lnTo>
                    <a:pt x="428142" y="0"/>
                  </a:lnTo>
                  <a:lnTo>
                    <a:pt x="428142" y="390512"/>
                  </a:lnTo>
                  <a:lnTo>
                    <a:pt x="0" y="390512"/>
                  </a:lnTo>
                  <a:close/>
                </a:path>
              </a:pathLst>
            </a:custGeom>
            <a:solidFill>
              <a:srgbClr val="0353A4"/>
            </a:solidFill>
          </p:spPr>
          <p:txBody>
            <a:bodyPr/>
            <a:lstStyle/>
            <a:p>
              <a:endParaRPr lang="en-IN"/>
            </a:p>
          </p:txBody>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11" name="Group 11"/>
          <p:cNvGrpSpPr/>
          <p:nvPr/>
        </p:nvGrpSpPr>
        <p:grpSpPr>
          <a:xfrm>
            <a:off x="15089110" y="5185042"/>
            <a:ext cx="1625600" cy="1482725"/>
            <a:chOff x="0" y="0"/>
            <a:chExt cx="428142" cy="390512"/>
          </a:xfrm>
        </p:grpSpPr>
        <p:sp>
          <p:nvSpPr>
            <p:cNvPr id="12" name="Freeform 12"/>
            <p:cNvSpPr/>
            <p:nvPr/>
          </p:nvSpPr>
          <p:spPr>
            <a:xfrm>
              <a:off x="0" y="0"/>
              <a:ext cx="428142" cy="390512"/>
            </a:xfrm>
            <a:custGeom>
              <a:avLst/>
              <a:gdLst/>
              <a:ahLst/>
              <a:cxnLst/>
              <a:rect l="l" t="t" r="r" b="b"/>
              <a:pathLst>
                <a:path w="428142" h="390512">
                  <a:moveTo>
                    <a:pt x="0" y="0"/>
                  </a:moveTo>
                  <a:lnTo>
                    <a:pt x="428142" y="0"/>
                  </a:lnTo>
                  <a:lnTo>
                    <a:pt x="428142" y="390512"/>
                  </a:lnTo>
                  <a:lnTo>
                    <a:pt x="0" y="390512"/>
                  </a:lnTo>
                  <a:close/>
                </a:path>
              </a:pathLst>
            </a:custGeom>
            <a:solidFill>
              <a:srgbClr val="0353A4"/>
            </a:solidFill>
          </p:spPr>
          <p:txBody>
            <a:bodyPr/>
            <a:lstStyle/>
            <a:p>
              <a:endParaRPr lang="en-IN"/>
            </a:p>
          </p:txBody>
        </p:sp>
        <p:sp>
          <p:nvSpPr>
            <p:cNvPr id="13" name="TextBox 13"/>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14" name="Group 14"/>
          <p:cNvGrpSpPr/>
          <p:nvPr/>
        </p:nvGrpSpPr>
        <p:grpSpPr>
          <a:xfrm>
            <a:off x="10910810" y="5185042"/>
            <a:ext cx="1625600" cy="1482725"/>
            <a:chOff x="0" y="0"/>
            <a:chExt cx="428142" cy="390512"/>
          </a:xfrm>
        </p:grpSpPr>
        <p:sp>
          <p:nvSpPr>
            <p:cNvPr id="15" name="Freeform 15"/>
            <p:cNvSpPr/>
            <p:nvPr/>
          </p:nvSpPr>
          <p:spPr>
            <a:xfrm>
              <a:off x="0" y="0"/>
              <a:ext cx="428142" cy="390512"/>
            </a:xfrm>
            <a:custGeom>
              <a:avLst/>
              <a:gdLst/>
              <a:ahLst/>
              <a:cxnLst/>
              <a:rect l="l" t="t" r="r" b="b"/>
              <a:pathLst>
                <a:path w="428142" h="390512">
                  <a:moveTo>
                    <a:pt x="0" y="0"/>
                  </a:moveTo>
                  <a:lnTo>
                    <a:pt x="428142" y="0"/>
                  </a:lnTo>
                  <a:lnTo>
                    <a:pt x="428142" y="390512"/>
                  </a:lnTo>
                  <a:lnTo>
                    <a:pt x="0" y="390512"/>
                  </a:lnTo>
                  <a:close/>
                </a:path>
              </a:pathLst>
            </a:custGeom>
            <a:solidFill>
              <a:srgbClr val="0353A4"/>
            </a:solidFill>
          </p:spPr>
          <p:txBody>
            <a:bodyPr/>
            <a:lstStyle/>
            <a:p>
              <a:endParaRPr lang="en-IN"/>
            </a:p>
          </p:txBody>
        </p:sp>
        <p:sp>
          <p:nvSpPr>
            <p:cNvPr id="16" name="TextBox 16"/>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29242" y="5320584"/>
            <a:ext cx="1228533" cy="1211640"/>
          </a:xfrm>
          <a:prstGeom prst="rect">
            <a:avLst/>
          </a:prstGeom>
        </p:spPr>
      </p:pic>
      <p:pic>
        <p:nvPicPr>
          <p:cNvPr id="18" name="Picture 1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069044" y="5356114"/>
            <a:ext cx="1309132" cy="1140581"/>
          </a:xfrm>
          <a:prstGeom prst="rect">
            <a:avLst/>
          </a:prstGeom>
        </p:spPr>
      </p:pic>
      <p:pic>
        <p:nvPicPr>
          <p:cNvPr id="19" name="Picture 19"/>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5227657" y="5320584"/>
            <a:ext cx="1373390" cy="1143347"/>
          </a:xfrm>
          <a:prstGeom prst="rect">
            <a:avLst/>
          </a:prstGeom>
        </p:spPr>
      </p:pic>
      <p:sp>
        <p:nvSpPr>
          <p:cNvPr id="20" name="TextBox 20"/>
          <p:cNvSpPr txBox="1"/>
          <p:nvPr/>
        </p:nvSpPr>
        <p:spPr>
          <a:xfrm>
            <a:off x="696336" y="708477"/>
            <a:ext cx="5282189" cy="1094740"/>
          </a:xfrm>
          <a:prstGeom prst="rect">
            <a:avLst/>
          </a:prstGeom>
        </p:spPr>
        <p:txBody>
          <a:bodyPr lIns="0" tIns="0" rIns="0" bIns="0" rtlCol="0" anchor="t">
            <a:spAutoFit/>
          </a:bodyPr>
          <a:lstStyle/>
          <a:p>
            <a:pPr>
              <a:lnSpc>
                <a:spcPts val="8959"/>
              </a:lnSpc>
            </a:pPr>
            <a:r>
              <a:rPr lang="en-US" sz="6399" dirty="0">
                <a:latin typeface="Source Sans Pro Bold"/>
              </a:rPr>
              <a:t>Introduction</a:t>
            </a:r>
          </a:p>
        </p:txBody>
      </p:sp>
      <p:sp>
        <p:nvSpPr>
          <p:cNvPr id="23" name="TextBox 23"/>
          <p:cNvSpPr txBox="1"/>
          <p:nvPr/>
        </p:nvSpPr>
        <p:spPr>
          <a:xfrm>
            <a:off x="6699194" y="4261117"/>
            <a:ext cx="11038968" cy="514350"/>
          </a:xfrm>
          <a:prstGeom prst="rect">
            <a:avLst/>
          </a:prstGeom>
        </p:spPr>
        <p:txBody>
          <a:bodyPr lIns="0" tIns="0" rIns="0" bIns="0" rtlCol="0" anchor="t">
            <a:spAutoFit/>
          </a:bodyPr>
          <a:lstStyle/>
          <a:p>
            <a:pPr>
              <a:lnSpc>
                <a:spcPts val="4200"/>
              </a:lnSpc>
            </a:pPr>
            <a:r>
              <a:rPr lang="en-US" sz="3000" dirty="0">
                <a:solidFill>
                  <a:srgbClr val="001233"/>
                </a:solidFill>
                <a:latin typeface="Open Sans Bold"/>
              </a:rPr>
              <a:t>The importance of disclosures is because it:</a:t>
            </a:r>
          </a:p>
        </p:txBody>
      </p:sp>
      <p:sp>
        <p:nvSpPr>
          <p:cNvPr id="24" name="TextBox 24"/>
          <p:cNvSpPr txBox="1"/>
          <p:nvPr/>
        </p:nvSpPr>
        <p:spPr>
          <a:xfrm>
            <a:off x="6131032" y="6677292"/>
            <a:ext cx="4069060" cy="1047750"/>
          </a:xfrm>
          <a:prstGeom prst="rect">
            <a:avLst/>
          </a:prstGeom>
        </p:spPr>
        <p:txBody>
          <a:bodyPr lIns="0" tIns="0" rIns="0" bIns="0" rtlCol="0" anchor="t">
            <a:spAutoFit/>
          </a:bodyPr>
          <a:lstStyle/>
          <a:p>
            <a:pPr algn="ctr">
              <a:lnSpc>
                <a:spcPts val="4200"/>
              </a:lnSpc>
            </a:pPr>
            <a:r>
              <a:rPr lang="en-US" sz="3000">
                <a:solidFill>
                  <a:srgbClr val="FFFFFF"/>
                </a:solidFill>
                <a:latin typeface="Open Sans Bold"/>
              </a:rPr>
              <a:t>Ensures Transparency</a:t>
            </a:r>
          </a:p>
        </p:txBody>
      </p:sp>
      <p:sp>
        <p:nvSpPr>
          <p:cNvPr id="25" name="TextBox 25"/>
          <p:cNvSpPr txBox="1"/>
          <p:nvPr/>
        </p:nvSpPr>
        <p:spPr>
          <a:xfrm>
            <a:off x="9603355" y="6724917"/>
            <a:ext cx="4069060" cy="1047750"/>
          </a:xfrm>
          <a:prstGeom prst="rect">
            <a:avLst/>
          </a:prstGeom>
        </p:spPr>
        <p:txBody>
          <a:bodyPr lIns="0" tIns="0" rIns="0" bIns="0" rtlCol="0" anchor="t">
            <a:spAutoFit/>
          </a:bodyPr>
          <a:lstStyle/>
          <a:p>
            <a:pPr algn="ctr">
              <a:lnSpc>
                <a:spcPts val="4200"/>
              </a:lnSpc>
            </a:pPr>
            <a:r>
              <a:rPr lang="en-US" sz="3000">
                <a:solidFill>
                  <a:srgbClr val="FFFFFF"/>
                </a:solidFill>
                <a:latin typeface="Open Sans Bold"/>
              </a:rPr>
              <a:t>Avoid Financial &amp; Economic Crisis</a:t>
            </a:r>
          </a:p>
        </p:txBody>
      </p:sp>
      <p:sp>
        <p:nvSpPr>
          <p:cNvPr id="26" name="TextBox 26"/>
          <p:cNvSpPr txBox="1"/>
          <p:nvPr/>
        </p:nvSpPr>
        <p:spPr>
          <a:xfrm>
            <a:off x="13939367" y="6667767"/>
            <a:ext cx="4034602" cy="1580497"/>
          </a:xfrm>
          <a:prstGeom prst="rect">
            <a:avLst/>
          </a:prstGeom>
        </p:spPr>
        <p:txBody>
          <a:bodyPr wrap="square" lIns="0" tIns="0" rIns="0" bIns="0" rtlCol="0" anchor="t">
            <a:spAutoFit/>
          </a:bodyPr>
          <a:lstStyle/>
          <a:p>
            <a:pPr algn="ctr">
              <a:lnSpc>
                <a:spcPts val="4200"/>
              </a:lnSpc>
            </a:pPr>
            <a:r>
              <a:rPr lang="en-US" sz="3000" dirty="0">
                <a:solidFill>
                  <a:srgbClr val="FFFFFF"/>
                </a:solidFill>
                <a:latin typeface="Open Sans Bold"/>
              </a:rPr>
              <a:t>Allows Investors to </a:t>
            </a:r>
          </a:p>
          <a:p>
            <a:pPr algn="ctr">
              <a:lnSpc>
                <a:spcPts val="4200"/>
              </a:lnSpc>
            </a:pPr>
            <a:r>
              <a:rPr lang="en-US" sz="3000" dirty="0">
                <a:solidFill>
                  <a:srgbClr val="FFFFFF"/>
                </a:solidFill>
                <a:latin typeface="Open Sans Bold"/>
              </a:rPr>
              <a:t>make informed decisions</a:t>
            </a:r>
          </a:p>
        </p:txBody>
      </p:sp>
      <p:sp>
        <p:nvSpPr>
          <p:cNvPr id="27" name="TextBox 27"/>
          <p:cNvSpPr txBox="1"/>
          <p:nvPr/>
        </p:nvSpPr>
        <p:spPr>
          <a:xfrm>
            <a:off x="696336" y="3503838"/>
            <a:ext cx="5474599" cy="2647828"/>
          </a:xfrm>
          <a:prstGeom prst="rect">
            <a:avLst/>
          </a:prstGeom>
        </p:spPr>
        <p:txBody>
          <a:bodyPr lIns="0" tIns="0" rIns="0" bIns="0" rtlCol="0" anchor="t">
            <a:spAutoFit/>
          </a:bodyPr>
          <a:lstStyle/>
          <a:p>
            <a:pPr>
              <a:lnSpc>
                <a:spcPts val="4206"/>
              </a:lnSpc>
              <a:spcBef>
                <a:spcPct val="0"/>
              </a:spcBef>
            </a:pPr>
            <a:r>
              <a:rPr lang="en-US" sz="3004" dirty="0">
                <a:latin typeface="Open Sans"/>
              </a:rPr>
              <a:t>in financial terms, basically refers to the action of making all relevant information about a business available to the public in a timely manner.</a:t>
            </a:r>
          </a:p>
        </p:txBody>
      </p:sp>
      <p:sp>
        <p:nvSpPr>
          <p:cNvPr id="28" name="TextBox 28"/>
          <p:cNvSpPr txBox="1"/>
          <p:nvPr/>
        </p:nvSpPr>
        <p:spPr>
          <a:xfrm>
            <a:off x="696336" y="2640850"/>
            <a:ext cx="4105407" cy="704265"/>
          </a:xfrm>
          <a:prstGeom prst="rect">
            <a:avLst/>
          </a:prstGeom>
        </p:spPr>
        <p:txBody>
          <a:bodyPr lIns="0" tIns="0" rIns="0" bIns="0" rtlCol="0" anchor="t">
            <a:spAutoFit/>
          </a:bodyPr>
          <a:lstStyle/>
          <a:p>
            <a:pPr>
              <a:lnSpc>
                <a:spcPts val="5807"/>
              </a:lnSpc>
              <a:spcBef>
                <a:spcPct val="0"/>
              </a:spcBef>
            </a:pPr>
            <a:r>
              <a:rPr lang="en-US" sz="4148" dirty="0">
                <a:latin typeface="Open Sans"/>
              </a:rPr>
              <a:t>Disclosure,</a:t>
            </a:r>
          </a:p>
        </p:txBody>
      </p:sp>
      <p:grpSp>
        <p:nvGrpSpPr>
          <p:cNvPr id="29" name="Group 28">
            <a:extLst>
              <a:ext uri="{FF2B5EF4-FFF2-40B4-BE49-F238E27FC236}">
                <a16:creationId xmlns:a16="http://schemas.microsoft.com/office/drawing/2014/main" id="{660631F7-1303-0796-6B5F-6F290862843E}"/>
              </a:ext>
            </a:extLst>
          </p:cNvPr>
          <p:cNvGrpSpPr/>
          <p:nvPr/>
        </p:nvGrpSpPr>
        <p:grpSpPr>
          <a:xfrm>
            <a:off x="-6096" y="9530510"/>
            <a:ext cx="18294096" cy="870789"/>
            <a:chOff x="-6096" y="9530510"/>
            <a:chExt cx="18294096" cy="870789"/>
          </a:xfrm>
        </p:grpSpPr>
        <p:grpSp>
          <p:nvGrpSpPr>
            <p:cNvPr id="30" name="Group 29">
              <a:extLst>
                <a:ext uri="{FF2B5EF4-FFF2-40B4-BE49-F238E27FC236}">
                  <a16:creationId xmlns:a16="http://schemas.microsoft.com/office/drawing/2014/main" id="{E1D06D06-57E0-8F92-D750-BA240BE46462}"/>
                </a:ext>
              </a:extLst>
            </p:cNvPr>
            <p:cNvGrpSpPr/>
            <p:nvPr/>
          </p:nvGrpSpPr>
          <p:grpSpPr>
            <a:xfrm>
              <a:off x="16383000" y="9530510"/>
              <a:ext cx="1905000" cy="870789"/>
              <a:chOff x="10578465" y="-8878"/>
              <a:chExt cx="1613535" cy="673751"/>
            </a:xfrm>
          </p:grpSpPr>
          <p:sp>
            <p:nvSpPr>
              <p:cNvPr id="33" name="Freeform 6">
                <a:extLst>
                  <a:ext uri="{FF2B5EF4-FFF2-40B4-BE49-F238E27FC236}">
                    <a16:creationId xmlns:a16="http://schemas.microsoft.com/office/drawing/2014/main" id="{8EA52B60-052E-1204-7516-7A7502FE5220}"/>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34" name="Freeform 9">
                <a:extLst>
                  <a:ext uri="{FF2B5EF4-FFF2-40B4-BE49-F238E27FC236}">
                    <a16:creationId xmlns:a16="http://schemas.microsoft.com/office/drawing/2014/main" id="{B7CCFD43-1FFD-F102-2E1F-5818ABE60369}"/>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35" name="Picture 34">
                <a:extLst>
                  <a:ext uri="{FF2B5EF4-FFF2-40B4-BE49-F238E27FC236}">
                    <a16:creationId xmlns:a16="http://schemas.microsoft.com/office/drawing/2014/main" id="{5D543C28-063B-BCB0-3F52-6108A399F3C5}"/>
                  </a:ext>
                </a:extLst>
              </p:cNvPr>
              <p:cNvPicPr>
                <a:picLocks noChangeAspect="1"/>
              </p:cNvPicPr>
              <p:nvPr userDrawn="1"/>
            </p:nvPicPr>
            <p:blipFill>
              <a:blip r:embed="rId9"/>
              <a:stretch>
                <a:fillRect/>
              </a:stretch>
            </p:blipFill>
            <p:spPr>
              <a:xfrm>
                <a:off x="10854354" y="-1"/>
                <a:ext cx="1336880" cy="664874"/>
              </a:xfrm>
              <a:prstGeom prst="rect">
                <a:avLst/>
              </a:prstGeom>
            </p:spPr>
          </p:pic>
        </p:grpSp>
        <p:sp>
          <p:nvSpPr>
            <p:cNvPr id="31" name="Rectangle 12">
              <a:extLst>
                <a:ext uri="{FF2B5EF4-FFF2-40B4-BE49-F238E27FC236}">
                  <a16:creationId xmlns:a16="http://schemas.microsoft.com/office/drawing/2014/main" id="{EE3D497E-5A0A-7AB3-0AD6-8536DA31FF17}"/>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6BD5F84-6204-9365-B433-60D798A9967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9969014"/>
            <a:chOff x="0" y="0"/>
            <a:chExt cx="3788247" cy="3636723"/>
          </a:xfrm>
        </p:grpSpPr>
        <p:sp>
          <p:nvSpPr>
            <p:cNvPr id="4" name="Freeform 4"/>
            <p:cNvSpPr/>
            <p:nvPr/>
          </p:nvSpPr>
          <p:spPr>
            <a:xfrm>
              <a:off x="0" y="0"/>
              <a:ext cx="3788247" cy="3636723"/>
            </a:xfrm>
            <a:custGeom>
              <a:avLst/>
              <a:gdLst/>
              <a:ahLst/>
              <a:cxnLst/>
              <a:rect l="l" t="t" r="r" b="b"/>
              <a:pathLst>
                <a:path w="3788247" h="3636723">
                  <a:moveTo>
                    <a:pt x="0" y="0"/>
                  </a:moveTo>
                  <a:lnTo>
                    <a:pt x="3788247" y="0"/>
                  </a:lnTo>
                  <a:lnTo>
                    <a:pt x="3788247" y="3636723"/>
                  </a:lnTo>
                  <a:lnTo>
                    <a:pt x="0" y="3636723"/>
                  </a:lnTo>
                  <a:close/>
                </a:path>
              </a:pathLst>
            </a:custGeom>
            <a:solidFill>
              <a:srgbClr val="DDDCDC"/>
            </a:solidFill>
          </p:spPr>
          <p:txBody>
            <a:bodyPr/>
            <a:lstStyle/>
            <a:p>
              <a:endParaRPr lang="en-IN"/>
            </a:p>
          </p:txBody>
        </p:sp>
      </p:grpSp>
      <p:sp>
        <p:nvSpPr>
          <p:cNvPr id="5" name="TextBox 5"/>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6" name="TextBox 6"/>
          <p:cNvSpPr txBox="1"/>
          <p:nvPr/>
        </p:nvSpPr>
        <p:spPr>
          <a:xfrm>
            <a:off x="12115799" y="4784998"/>
            <a:ext cx="5595721" cy="3196324"/>
          </a:xfrm>
          <a:prstGeom prst="rect">
            <a:avLst/>
          </a:prstGeom>
        </p:spPr>
        <p:txBody>
          <a:bodyPr wrap="square" lIns="0" tIns="0" rIns="0" bIns="0" rtlCol="0" anchor="t">
            <a:spAutoFit/>
          </a:bodyPr>
          <a:lstStyle/>
          <a:p>
            <a:pPr marL="0" lvl="0" indent="0" algn="l">
              <a:lnSpc>
                <a:spcPts val="4200"/>
              </a:lnSpc>
              <a:spcBef>
                <a:spcPct val="0"/>
              </a:spcBef>
            </a:pPr>
            <a:r>
              <a:rPr lang="en-US" sz="3000" dirty="0">
                <a:solidFill>
                  <a:srgbClr val="001233"/>
                </a:solidFill>
                <a:latin typeface="Open Sans"/>
              </a:rPr>
              <a:t>Para 24 of AS 1 states that, " </a:t>
            </a:r>
            <a:r>
              <a:rPr lang="en-US" sz="3000" b="1" dirty="0">
                <a:solidFill>
                  <a:srgbClr val="FF0000"/>
                </a:solidFill>
                <a:latin typeface="Open Sans"/>
              </a:rPr>
              <a:t>All</a:t>
            </a:r>
            <a:r>
              <a:rPr lang="en-US" sz="3000" dirty="0">
                <a:solidFill>
                  <a:srgbClr val="001233"/>
                </a:solidFill>
                <a:latin typeface="Open Sans"/>
              </a:rPr>
              <a:t> significant accounting policies adopted in the preparation and presentation of financial statements should be disclosed.”</a:t>
            </a:r>
          </a:p>
        </p:txBody>
      </p:sp>
      <p:sp>
        <p:nvSpPr>
          <p:cNvPr id="8" name="Freeform 8"/>
          <p:cNvSpPr/>
          <p:nvPr/>
        </p:nvSpPr>
        <p:spPr>
          <a:xfrm>
            <a:off x="567842" y="2124047"/>
            <a:ext cx="10633558" cy="8148829"/>
          </a:xfrm>
          <a:custGeom>
            <a:avLst/>
            <a:gdLst/>
            <a:ahLst/>
            <a:cxnLst/>
            <a:rect l="l" t="t" r="r" b="b"/>
            <a:pathLst>
              <a:path w="3133900" h="2573178">
                <a:moveTo>
                  <a:pt x="0" y="0"/>
                </a:moveTo>
                <a:lnTo>
                  <a:pt x="3133900" y="0"/>
                </a:lnTo>
                <a:lnTo>
                  <a:pt x="3133900" y="2573178"/>
                </a:lnTo>
                <a:lnTo>
                  <a:pt x="0" y="2573178"/>
                </a:lnTo>
                <a:close/>
              </a:path>
            </a:pathLst>
          </a:custGeom>
          <a:solidFill>
            <a:srgbClr val="023E7D"/>
          </a:solidFill>
        </p:spPr>
        <p:txBody>
          <a:bodyPr/>
          <a:lstStyle/>
          <a:p>
            <a:endParaRPr lang="en-IN"/>
          </a:p>
        </p:txBody>
      </p:sp>
      <p:grpSp>
        <p:nvGrpSpPr>
          <p:cNvPr id="9" name="Group 9"/>
          <p:cNvGrpSpPr/>
          <p:nvPr/>
        </p:nvGrpSpPr>
        <p:grpSpPr>
          <a:xfrm>
            <a:off x="7903627" y="594465"/>
            <a:ext cx="9807894" cy="1121068"/>
            <a:chOff x="0" y="0"/>
            <a:chExt cx="3577946" cy="408969"/>
          </a:xfrm>
        </p:grpSpPr>
        <p:sp>
          <p:nvSpPr>
            <p:cNvPr id="10" name="Freeform 10"/>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11" name="TextBox 11"/>
          <p:cNvSpPr txBox="1"/>
          <p:nvPr/>
        </p:nvSpPr>
        <p:spPr>
          <a:xfrm>
            <a:off x="994258" y="2407401"/>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dirty="0">
                <a:solidFill>
                  <a:srgbClr val="FFFFFF"/>
                </a:solidFill>
                <a:latin typeface="Source Sans Pro Bold"/>
              </a:rPr>
              <a:t>Matters Contained in the Financial Statements</a:t>
            </a:r>
          </a:p>
        </p:txBody>
      </p:sp>
      <p:sp>
        <p:nvSpPr>
          <p:cNvPr id="13" name="TextBox 13"/>
          <p:cNvSpPr txBox="1"/>
          <p:nvPr/>
        </p:nvSpPr>
        <p:spPr>
          <a:xfrm>
            <a:off x="12110609" y="2456745"/>
            <a:ext cx="6537322" cy="681122"/>
          </a:xfrm>
          <a:prstGeom prst="rect">
            <a:avLst/>
          </a:prstGeom>
        </p:spPr>
        <p:txBody>
          <a:bodyPr lIns="0" tIns="0" rIns="0" bIns="0" rtlCol="0" anchor="t">
            <a:spAutoFit/>
          </a:bodyPr>
          <a:lstStyle/>
          <a:p>
            <a:pPr marL="0" lvl="0" indent="0" algn="l">
              <a:lnSpc>
                <a:spcPts val="5507"/>
              </a:lnSpc>
              <a:spcBef>
                <a:spcPct val="0"/>
              </a:spcBef>
            </a:pPr>
            <a:r>
              <a:rPr lang="en-US" sz="3934" dirty="0">
                <a:solidFill>
                  <a:srgbClr val="001233"/>
                </a:solidFill>
                <a:latin typeface="Source Sans Pro Bold"/>
              </a:rPr>
              <a:t>Observations</a:t>
            </a:r>
          </a:p>
        </p:txBody>
      </p:sp>
      <p:sp>
        <p:nvSpPr>
          <p:cNvPr id="14" name="TextBox 14"/>
          <p:cNvSpPr txBox="1"/>
          <p:nvPr/>
        </p:nvSpPr>
        <p:spPr>
          <a:xfrm>
            <a:off x="959817" y="4333858"/>
            <a:ext cx="10089183" cy="1580626"/>
          </a:xfrm>
          <a:prstGeom prst="rect">
            <a:avLst/>
          </a:prstGeom>
        </p:spPr>
        <p:txBody>
          <a:bodyPr wrap="square" lIns="0" tIns="0" rIns="0" bIns="0" rtlCol="0" anchor="t">
            <a:spAutoFit/>
          </a:bodyPr>
          <a:lstStyle/>
          <a:p>
            <a:pPr marL="0" lvl="0" indent="0" algn="l">
              <a:lnSpc>
                <a:spcPts val="4206"/>
              </a:lnSpc>
              <a:spcBef>
                <a:spcPct val="0"/>
              </a:spcBef>
            </a:pPr>
            <a:r>
              <a:rPr lang="en-US" sz="3004" dirty="0">
                <a:solidFill>
                  <a:srgbClr val="FFFFFF"/>
                </a:solidFill>
                <a:latin typeface="Open Sans"/>
              </a:rPr>
              <a:t>Failure to disclose </a:t>
            </a:r>
            <a:r>
              <a:rPr lang="en-US" sz="3004" b="1" dirty="0">
                <a:solidFill>
                  <a:srgbClr val="FFFF66"/>
                </a:solidFill>
                <a:latin typeface="Open Sans"/>
              </a:rPr>
              <a:t>significant accounting </a:t>
            </a:r>
            <a:r>
              <a:rPr lang="en-US" sz="3004" dirty="0">
                <a:solidFill>
                  <a:srgbClr val="FFFFFF"/>
                </a:solidFill>
                <a:latin typeface="Open Sans"/>
              </a:rPr>
              <a:t>policies adopted in the presentation and presentation of financial statements such as:</a:t>
            </a:r>
          </a:p>
        </p:txBody>
      </p:sp>
      <p:sp>
        <p:nvSpPr>
          <p:cNvPr id="15" name="TextBox 15"/>
          <p:cNvSpPr txBox="1"/>
          <p:nvPr/>
        </p:nvSpPr>
        <p:spPr>
          <a:xfrm>
            <a:off x="959817" y="6067837"/>
            <a:ext cx="7777695" cy="3735061"/>
          </a:xfrm>
          <a:prstGeom prst="rect">
            <a:avLst/>
          </a:prstGeom>
        </p:spPr>
        <p:txBody>
          <a:bodyPr lIns="0" tIns="0" rIns="0" bIns="0" rtlCol="0" anchor="t">
            <a:spAutoFit/>
          </a:bodyPr>
          <a:lstStyle/>
          <a:p>
            <a:pPr marL="648733" lvl="1" indent="-324367">
              <a:lnSpc>
                <a:spcPts val="4206"/>
              </a:lnSpc>
              <a:buFont typeface="Arial"/>
              <a:buChar char="•"/>
            </a:pPr>
            <a:r>
              <a:rPr lang="en-US" sz="3004" dirty="0">
                <a:solidFill>
                  <a:srgbClr val="FFFFFF"/>
                </a:solidFill>
                <a:latin typeface="Open Sans"/>
              </a:rPr>
              <a:t>Revenue Recognition</a:t>
            </a:r>
          </a:p>
          <a:p>
            <a:pPr marL="648733" lvl="1" indent="-324367">
              <a:lnSpc>
                <a:spcPts val="4206"/>
              </a:lnSpc>
              <a:buFont typeface="Arial"/>
              <a:buChar char="•"/>
            </a:pPr>
            <a:r>
              <a:rPr lang="en-US" sz="3004" dirty="0">
                <a:solidFill>
                  <a:srgbClr val="FFFFFF"/>
                </a:solidFill>
                <a:latin typeface="Open Sans"/>
              </a:rPr>
              <a:t>Borrowing Cost</a:t>
            </a:r>
          </a:p>
          <a:p>
            <a:pPr marL="648733" lvl="1" indent="-324367">
              <a:lnSpc>
                <a:spcPts val="4206"/>
              </a:lnSpc>
              <a:buFont typeface="Arial"/>
              <a:buChar char="•"/>
            </a:pPr>
            <a:r>
              <a:rPr lang="en-US" sz="3004" dirty="0">
                <a:solidFill>
                  <a:srgbClr val="FFFFFF"/>
                </a:solidFill>
                <a:latin typeface="Open Sans"/>
              </a:rPr>
              <a:t>Inventories</a:t>
            </a:r>
          </a:p>
          <a:p>
            <a:pPr marL="648733" lvl="1" indent="-324367">
              <a:lnSpc>
                <a:spcPts val="4206"/>
              </a:lnSpc>
              <a:buFont typeface="Arial"/>
              <a:buChar char="•"/>
            </a:pPr>
            <a:r>
              <a:rPr lang="en-US" sz="3004" dirty="0">
                <a:solidFill>
                  <a:srgbClr val="FFFFFF"/>
                </a:solidFill>
                <a:latin typeface="Open Sans"/>
              </a:rPr>
              <a:t>Property, Plant &amp; Equipment</a:t>
            </a:r>
          </a:p>
          <a:p>
            <a:pPr marL="648733" lvl="1" indent="-324367" algn="l">
              <a:lnSpc>
                <a:spcPts val="4206"/>
              </a:lnSpc>
              <a:buFont typeface="Arial"/>
              <a:buChar char="•"/>
            </a:pPr>
            <a:r>
              <a:rPr lang="en-US" sz="3004" dirty="0">
                <a:solidFill>
                  <a:srgbClr val="FFFFFF"/>
                </a:solidFill>
                <a:latin typeface="Open Sans"/>
              </a:rPr>
              <a:t>Foreign Exchange Transactions, etc.</a:t>
            </a:r>
          </a:p>
          <a:p>
            <a:pPr marL="648733" lvl="1" indent="-324367" algn="l">
              <a:lnSpc>
                <a:spcPts val="4206"/>
              </a:lnSpc>
              <a:buFont typeface="Arial"/>
              <a:buChar char="•"/>
            </a:pPr>
            <a:r>
              <a:rPr lang="en-US" sz="3004" dirty="0">
                <a:solidFill>
                  <a:srgbClr val="FFFFFF"/>
                </a:solidFill>
                <a:latin typeface="Open Sans"/>
              </a:rPr>
              <a:t>Leases</a:t>
            </a:r>
          </a:p>
          <a:p>
            <a:pPr marL="648733" lvl="1" indent="-324367" algn="l">
              <a:lnSpc>
                <a:spcPts val="4206"/>
              </a:lnSpc>
              <a:buFont typeface="Arial"/>
              <a:buChar char="•"/>
            </a:pPr>
            <a:r>
              <a:rPr lang="en-US" sz="3004" dirty="0">
                <a:solidFill>
                  <a:srgbClr val="FFFFFF"/>
                </a:solidFill>
                <a:latin typeface="Open Sans"/>
              </a:rPr>
              <a:t>Goodwill and Other Intangibles</a:t>
            </a:r>
          </a:p>
        </p:txBody>
      </p:sp>
      <p:sp>
        <p:nvSpPr>
          <p:cNvPr id="16" name="TextBox 16"/>
          <p:cNvSpPr txBox="1"/>
          <p:nvPr/>
        </p:nvSpPr>
        <p:spPr>
          <a:xfrm>
            <a:off x="7903627" y="786818"/>
            <a:ext cx="9365591" cy="664419"/>
          </a:xfrm>
          <a:prstGeom prst="rect">
            <a:avLst/>
          </a:prstGeom>
        </p:spPr>
        <p:txBody>
          <a:bodyPr wrap="square" lIns="0" tIns="0" rIns="0" bIns="0" rtlCol="0" anchor="t">
            <a:spAutoFit/>
          </a:bodyPr>
          <a:lstStyle/>
          <a:p>
            <a:pPr marL="0" lvl="0" indent="0" algn="r">
              <a:lnSpc>
                <a:spcPts val="5202"/>
              </a:lnSpc>
              <a:spcBef>
                <a:spcPct val="0"/>
              </a:spcBef>
            </a:pPr>
            <a:r>
              <a:rPr lang="en-US" sz="4229" u="none" dirty="0">
                <a:solidFill>
                  <a:srgbClr val="FFFFFF"/>
                </a:solidFill>
                <a:latin typeface="Source Sans Pro Bold"/>
              </a:rPr>
              <a:t>AS 1: Disclosure of Accounting Policies</a:t>
            </a:r>
          </a:p>
        </p:txBody>
      </p:sp>
      <p:grpSp>
        <p:nvGrpSpPr>
          <p:cNvPr id="7" name="Group 6">
            <a:extLst>
              <a:ext uri="{FF2B5EF4-FFF2-40B4-BE49-F238E27FC236}">
                <a16:creationId xmlns:a16="http://schemas.microsoft.com/office/drawing/2014/main" id="{68B670E7-BD21-41AE-86FB-4F810038265F}"/>
              </a:ext>
            </a:extLst>
          </p:cNvPr>
          <p:cNvGrpSpPr/>
          <p:nvPr/>
        </p:nvGrpSpPr>
        <p:grpSpPr>
          <a:xfrm>
            <a:off x="-6096" y="9530510"/>
            <a:ext cx="18294096" cy="870789"/>
            <a:chOff x="-6096" y="9530510"/>
            <a:chExt cx="18294096" cy="870789"/>
          </a:xfrm>
        </p:grpSpPr>
        <p:grpSp>
          <p:nvGrpSpPr>
            <p:cNvPr id="12" name="Group 11">
              <a:extLst>
                <a:ext uri="{FF2B5EF4-FFF2-40B4-BE49-F238E27FC236}">
                  <a16:creationId xmlns:a16="http://schemas.microsoft.com/office/drawing/2014/main" id="{08621BEF-F166-8A43-96DA-0608A95DFB58}"/>
                </a:ext>
              </a:extLst>
            </p:cNvPr>
            <p:cNvGrpSpPr/>
            <p:nvPr/>
          </p:nvGrpSpPr>
          <p:grpSpPr>
            <a:xfrm>
              <a:off x="16383000" y="9530510"/>
              <a:ext cx="1905000" cy="870789"/>
              <a:chOff x="10578465" y="-8878"/>
              <a:chExt cx="1613535" cy="673751"/>
            </a:xfrm>
          </p:grpSpPr>
          <p:sp>
            <p:nvSpPr>
              <p:cNvPr id="19" name="Freeform 6">
                <a:extLst>
                  <a:ext uri="{FF2B5EF4-FFF2-40B4-BE49-F238E27FC236}">
                    <a16:creationId xmlns:a16="http://schemas.microsoft.com/office/drawing/2014/main" id="{C2B80CB9-2E32-25A0-225F-E78568AB4C33}"/>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0" name="Freeform 9">
                <a:extLst>
                  <a:ext uri="{FF2B5EF4-FFF2-40B4-BE49-F238E27FC236}">
                    <a16:creationId xmlns:a16="http://schemas.microsoft.com/office/drawing/2014/main" id="{1F9EE50D-F11C-8A9D-92D1-14CB81CCCCDC}"/>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1" name="Picture 20">
                <a:extLst>
                  <a:ext uri="{FF2B5EF4-FFF2-40B4-BE49-F238E27FC236}">
                    <a16:creationId xmlns:a16="http://schemas.microsoft.com/office/drawing/2014/main" id="{E26EBA8F-C329-937A-EECB-447CB946ABDC}"/>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7" name="Rectangle 12">
              <a:extLst>
                <a:ext uri="{FF2B5EF4-FFF2-40B4-BE49-F238E27FC236}">
                  <a16:creationId xmlns:a16="http://schemas.microsoft.com/office/drawing/2014/main" id="{47930274-F679-58B9-9C93-7D2E3B198800}"/>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6C51561-7803-9AA9-0CD7-32B0F1543A6E}"/>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9969014"/>
            <a:chOff x="0" y="0"/>
            <a:chExt cx="3788247" cy="3636723"/>
          </a:xfrm>
        </p:grpSpPr>
        <p:sp>
          <p:nvSpPr>
            <p:cNvPr id="4" name="Freeform 4"/>
            <p:cNvSpPr/>
            <p:nvPr/>
          </p:nvSpPr>
          <p:spPr>
            <a:xfrm>
              <a:off x="0" y="0"/>
              <a:ext cx="3788247" cy="3636723"/>
            </a:xfrm>
            <a:custGeom>
              <a:avLst/>
              <a:gdLst/>
              <a:ahLst/>
              <a:cxnLst/>
              <a:rect l="l" t="t" r="r" b="b"/>
              <a:pathLst>
                <a:path w="3788247" h="3636723">
                  <a:moveTo>
                    <a:pt x="0" y="0"/>
                  </a:moveTo>
                  <a:lnTo>
                    <a:pt x="3788247" y="0"/>
                  </a:lnTo>
                  <a:lnTo>
                    <a:pt x="3788247" y="3636723"/>
                  </a:lnTo>
                  <a:lnTo>
                    <a:pt x="0" y="3636723"/>
                  </a:lnTo>
                  <a:close/>
                </a:path>
              </a:pathLst>
            </a:custGeom>
            <a:solidFill>
              <a:srgbClr val="DDDCDC"/>
            </a:solidFill>
          </p:spPr>
          <p:txBody>
            <a:bodyPr/>
            <a:lstStyle/>
            <a:p>
              <a:endParaRPr lang="en-IN"/>
            </a:p>
          </p:txBody>
        </p:sp>
      </p:grpSp>
      <p:sp>
        <p:nvSpPr>
          <p:cNvPr id="5" name="TextBox 5"/>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6" name="TextBox 6"/>
          <p:cNvSpPr txBox="1"/>
          <p:nvPr/>
        </p:nvSpPr>
        <p:spPr>
          <a:xfrm>
            <a:off x="9416409" y="4326238"/>
            <a:ext cx="8295112" cy="26479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25 of AS 1 states that, " The disclosure of the significant accounting policies as such should form part of the financial statements and the </a:t>
            </a:r>
            <a:r>
              <a:rPr lang="en-US" sz="3000" b="1" dirty="0">
                <a:solidFill>
                  <a:srgbClr val="FF0000"/>
                </a:solidFill>
                <a:latin typeface="Open Sans"/>
              </a:rPr>
              <a:t>significant accounting policies should normally be disclosed in one place.</a:t>
            </a:r>
          </a:p>
        </p:txBody>
      </p:sp>
      <p:grpSp>
        <p:nvGrpSpPr>
          <p:cNvPr id="7" name="Group 7"/>
          <p:cNvGrpSpPr/>
          <p:nvPr/>
        </p:nvGrpSpPr>
        <p:grpSpPr>
          <a:xfrm>
            <a:off x="553328" y="2544208"/>
            <a:ext cx="8590672" cy="7368142"/>
            <a:chOff x="0" y="0"/>
            <a:chExt cx="3133900" cy="2573178"/>
          </a:xfrm>
        </p:grpSpPr>
        <p:sp>
          <p:nvSpPr>
            <p:cNvPr id="8" name="Freeform 8"/>
            <p:cNvSpPr/>
            <p:nvPr/>
          </p:nvSpPr>
          <p:spPr>
            <a:xfrm>
              <a:off x="0" y="0"/>
              <a:ext cx="3133900" cy="2573178"/>
            </a:xfrm>
            <a:custGeom>
              <a:avLst/>
              <a:gdLst/>
              <a:ahLst/>
              <a:cxnLst/>
              <a:rect l="l" t="t" r="r" b="b"/>
              <a:pathLst>
                <a:path w="3133900" h="2573178">
                  <a:moveTo>
                    <a:pt x="0" y="0"/>
                  </a:moveTo>
                  <a:lnTo>
                    <a:pt x="3133900" y="0"/>
                  </a:lnTo>
                  <a:lnTo>
                    <a:pt x="3133900" y="2573178"/>
                  </a:lnTo>
                  <a:lnTo>
                    <a:pt x="0" y="2573178"/>
                  </a:lnTo>
                  <a:close/>
                </a:path>
              </a:pathLst>
            </a:custGeom>
            <a:solidFill>
              <a:srgbClr val="023E7D"/>
            </a:solidFill>
          </p:spPr>
          <p:txBody>
            <a:bodyPr/>
            <a:lstStyle/>
            <a:p>
              <a:endParaRPr lang="en-IN"/>
            </a:p>
          </p:txBody>
        </p:sp>
      </p:grpSp>
      <p:grpSp>
        <p:nvGrpSpPr>
          <p:cNvPr id="9" name="Group 9"/>
          <p:cNvGrpSpPr/>
          <p:nvPr/>
        </p:nvGrpSpPr>
        <p:grpSpPr>
          <a:xfrm>
            <a:off x="7903627" y="594465"/>
            <a:ext cx="9807894" cy="1121068"/>
            <a:chOff x="0" y="0"/>
            <a:chExt cx="3577946" cy="408969"/>
          </a:xfrm>
        </p:grpSpPr>
        <p:sp>
          <p:nvSpPr>
            <p:cNvPr id="10" name="Freeform 10"/>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11" name="TextBox 11"/>
          <p:cNvSpPr txBox="1"/>
          <p:nvPr/>
        </p:nvSpPr>
        <p:spPr>
          <a:xfrm>
            <a:off x="1028700" y="2756902"/>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9416409" y="2458483"/>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959817" y="4333858"/>
            <a:ext cx="7777695" cy="3181228"/>
          </a:xfrm>
          <a:prstGeom prst="rect">
            <a:avLst/>
          </a:prstGeom>
        </p:spPr>
        <p:txBody>
          <a:bodyPr lIns="0" tIns="0" rIns="0" bIns="0" rtlCol="0" anchor="t">
            <a:spAutoFit/>
          </a:bodyPr>
          <a:lstStyle/>
          <a:p>
            <a:pPr marL="0" lvl="0" indent="0" algn="l">
              <a:lnSpc>
                <a:spcPts val="4206"/>
              </a:lnSpc>
              <a:spcBef>
                <a:spcPct val="0"/>
              </a:spcBef>
            </a:pPr>
            <a:r>
              <a:rPr lang="en-US" sz="3004" dirty="0">
                <a:solidFill>
                  <a:srgbClr val="FFFFFF"/>
                </a:solidFill>
                <a:latin typeface="Open Sans"/>
              </a:rPr>
              <a:t>The certain accounting policies have been disclosed </a:t>
            </a:r>
            <a:r>
              <a:rPr lang="en-US" sz="3004" dirty="0">
                <a:solidFill>
                  <a:srgbClr val="FFFF00"/>
                </a:solidFill>
                <a:latin typeface="Open Sans"/>
              </a:rPr>
              <a:t>under one note </a:t>
            </a:r>
            <a:r>
              <a:rPr lang="en-US" sz="3004" dirty="0">
                <a:solidFill>
                  <a:srgbClr val="FFFFFF"/>
                </a:solidFill>
                <a:latin typeface="Open Sans"/>
              </a:rPr>
              <a:t>titles "Significant Accounting Policies", whereas others have been given under the </a:t>
            </a:r>
            <a:r>
              <a:rPr lang="en-US" sz="3004" dirty="0">
                <a:solidFill>
                  <a:srgbClr val="FFFF66"/>
                </a:solidFill>
                <a:latin typeface="Open Sans"/>
              </a:rPr>
              <a:t>related notes </a:t>
            </a:r>
            <a:r>
              <a:rPr lang="en-US" sz="3004" dirty="0">
                <a:solidFill>
                  <a:srgbClr val="FFFFFF"/>
                </a:solidFill>
                <a:latin typeface="Open Sans"/>
              </a:rPr>
              <a:t>annexed to the balance sheet and profit &amp; loss</a:t>
            </a:r>
          </a:p>
        </p:txBody>
      </p:sp>
      <p:sp>
        <p:nvSpPr>
          <p:cNvPr id="15" name="TextBox 15"/>
          <p:cNvSpPr txBox="1"/>
          <p:nvPr/>
        </p:nvSpPr>
        <p:spPr>
          <a:xfrm>
            <a:off x="7903627" y="786818"/>
            <a:ext cx="9365591" cy="641458"/>
          </a:xfrm>
          <a:prstGeom prst="rect">
            <a:avLst/>
          </a:prstGeom>
        </p:spPr>
        <p:txBody>
          <a:bodyPr wrap="square" lIns="0" tIns="0" rIns="0" bIns="0" rtlCol="0" anchor="t">
            <a:spAutoFit/>
          </a:bodyPr>
          <a:lstStyle/>
          <a:p>
            <a:pPr marL="0" lvl="0" indent="0" algn="r">
              <a:lnSpc>
                <a:spcPts val="5202"/>
              </a:lnSpc>
              <a:spcBef>
                <a:spcPct val="0"/>
              </a:spcBef>
            </a:pPr>
            <a:r>
              <a:rPr lang="en-US" sz="4229" u="none" dirty="0">
                <a:solidFill>
                  <a:srgbClr val="FFFFFF"/>
                </a:solidFill>
                <a:latin typeface="Source Sans Pro Bold"/>
              </a:rPr>
              <a:t>AS 1: Disclosure of Accounting Policies</a:t>
            </a:r>
          </a:p>
        </p:txBody>
      </p:sp>
      <p:grpSp>
        <p:nvGrpSpPr>
          <p:cNvPr id="12" name="Group 11">
            <a:extLst>
              <a:ext uri="{FF2B5EF4-FFF2-40B4-BE49-F238E27FC236}">
                <a16:creationId xmlns:a16="http://schemas.microsoft.com/office/drawing/2014/main" id="{ED8BC058-1C37-26AD-3A26-3899891A21F9}"/>
              </a:ext>
            </a:extLst>
          </p:cNvPr>
          <p:cNvGrpSpPr/>
          <p:nvPr/>
        </p:nvGrpSpPr>
        <p:grpSpPr>
          <a:xfrm>
            <a:off x="-6096" y="9530510"/>
            <a:ext cx="18294096" cy="870789"/>
            <a:chOff x="-6096" y="9530510"/>
            <a:chExt cx="18294096" cy="870789"/>
          </a:xfrm>
        </p:grpSpPr>
        <p:grpSp>
          <p:nvGrpSpPr>
            <p:cNvPr id="16" name="Group 15">
              <a:extLst>
                <a:ext uri="{FF2B5EF4-FFF2-40B4-BE49-F238E27FC236}">
                  <a16:creationId xmlns:a16="http://schemas.microsoft.com/office/drawing/2014/main" id="{B1A3CFE3-FF85-6A28-AC51-52F8E2224BF7}"/>
                </a:ext>
              </a:extLst>
            </p:cNvPr>
            <p:cNvGrpSpPr/>
            <p:nvPr/>
          </p:nvGrpSpPr>
          <p:grpSpPr>
            <a:xfrm>
              <a:off x="16383000" y="9530510"/>
              <a:ext cx="1905000" cy="870789"/>
              <a:chOff x="10578465" y="-8878"/>
              <a:chExt cx="1613535" cy="673751"/>
            </a:xfrm>
          </p:grpSpPr>
          <p:sp>
            <p:nvSpPr>
              <p:cNvPr id="19" name="Freeform 6">
                <a:extLst>
                  <a:ext uri="{FF2B5EF4-FFF2-40B4-BE49-F238E27FC236}">
                    <a16:creationId xmlns:a16="http://schemas.microsoft.com/office/drawing/2014/main" id="{28E77DF6-2CC3-E65A-0C08-34BD1E1DCCFB}"/>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0" name="Freeform 9">
                <a:extLst>
                  <a:ext uri="{FF2B5EF4-FFF2-40B4-BE49-F238E27FC236}">
                    <a16:creationId xmlns:a16="http://schemas.microsoft.com/office/drawing/2014/main" id="{991C45BB-7C42-F15B-67D4-7AFAA05092EA}"/>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1" name="Picture 20">
                <a:extLst>
                  <a:ext uri="{FF2B5EF4-FFF2-40B4-BE49-F238E27FC236}">
                    <a16:creationId xmlns:a16="http://schemas.microsoft.com/office/drawing/2014/main" id="{C632A0ED-78B0-9D77-C5F1-BFE244E507FE}"/>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7" name="Rectangle 12">
              <a:extLst>
                <a:ext uri="{FF2B5EF4-FFF2-40B4-BE49-F238E27FC236}">
                  <a16:creationId xmlns:a16="http://schemas.microsoft.com/office/drawing/2014/main" id="{F252BBE3-F90A-3E1F-BBBC-3A9229352E7F}"/>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03684D0-D318-DE3A-3B30-EDB10FCC7379}"/>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9475459"/>
            <a:chOff x="0" y="0"/>
            <a:chExt cx="3788247" cy="3576776"/>
          </a:xfrm>
        </p:grpSpPr>
        <p:sp>
          <p:nvSpPr>
            <p:cNvPr id="4" name="Freeform 4"/>
            <p:cNvSpPr/>
            <p:nvPr/>
          </p:nvSpPr>
          <p:spPr>
            <a:xfrm>
              <a:off x="0" y="0"/>
              <a:ext cx="3788247" cy="3576776"/>
            </a:xfrm>
            <a:custGeom>
              <a:avLst/>
              <a:gdLst/>
              <a:ahLst/>
              <a:cxnLst/>
              <a:rect l="l" t="t" r="r" b="b"/>
              <a:pathLst>
                <a:path w="3788247" h="3576776">
                  <a:moveTo>
                    <a:pt x="0" y="0"/>
                  </a:moveTo>
                  <a:lnTo>
                    <a:pt x="3788247" y="0"/>
                  </a:lnTo>
                  <a:lnTo>
                    <a:pt x="3788247" y="3576776"/>
                  </a:lnTo>
                  <a:lnTo>
                    <a:pt x="0" y="3576776"/>
                  </a:lnTo>
                  <a:close/>
                </a:path>
              </a:pathLst>
            </a:custGeom>
            <a:solidFill>
              <a:srgbClr val="DDDCDC"/>
            </a:solidFill>
          </p:spPr>
          <p:txBody>
            <a:bodyPr/>
            <a:lstStyle/>
            <a:p>
              <a:endParaRPr lang="en-IN"/>
            </a:p>
          </p:txBody>
        </p:sp>
      </p:grpSp>
      <p:grpSp>
        <p:nvGrpSpPr>
          <p:cNvPr id="5" name="Group 5"/>
          <p:cNvGrpSpPr/>
          <p:nvPr/>
        </p:nvGrpSpPr>
        <p:grpSpPr>
          <a:xfrm>
            <a:off x="486289" y="2231875"/>
            <a:ext cx="8590672" cy="4072291"/>
            <a:chOff x="0" y="0"/>
            <a:chExt cx="3133900" cy="1485583"/>
          </a:xfrm>
        </p:grpSpPr>
        <p:sp>
          <p:nvSpPr>
            <p:cNvPr id="6" name="Freeform 6"/>
            <p:cNvSpPr/>
            <p:nvPr/>
          </p:nvSpPr>
          <p:spPr>
            <a:xfrm>
              <a:off x="0" y="0"/>
              <a:ext cx="3133900" cy="1485583"/>
            </a:xfrm>
            <a:custGeom>
              <a:avLst/>
              <a:gdLst/>
              <a:ahLst/>
              <a:cxnLst/>
              <a:rect l="l" t="t" r="r" b="b"/>
              <a:pathLst>
                <a:path w="3133900" h="1485583">
                  <a:moveTo>
                    <a:pt x="0" y="0"/>
                  </a:moveTo>
                  <a:lnTo>
                    <a:pt x="3133900" y="0"/>
                  </a:lnTo>
                  <a:lnTo>
                    <a:pt x="3133900" y="1485583"/>
                  </a:lnTo>
                  <a:lnTo>
                    <a:pt x="0" y="1485583"/>
                  </a:lnTo>
                  <a:close/>
                </a:path>
              </a:pathLst>
            </a:custGeom>
            <a:solidFill>
              <a:srgbClr val="023E7D"/>
            </a:solidFill>
          </p:spPr>
          <p:txBody>
            <a:bodyPr/>
            <a:lstStyle/>
            <a:p>
              <a:endParaRPr lang="en-IN"/>
            </a:p>
          </p:txBody>
        </p:sp>
      </p:gr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62506" y="5788903"/>
            <a:ext cx="5584543" cy="3469397"/>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692221" y="5347610"/>
            <a:ext cx="2014406" cy="1889879"/>
          </a:xfrm>
          <a:prstGeom prst="rect">
            <a:avLst/>
          </a:prstGeom>
        </p:spPr>
      </p:pic>
      <p:sp>
        <p:nvSpPr>
          <p:cNvPr id="11" name="TextBox 11"/>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2" name="TextBox 12"/>
          <p:cNvSpPr txBox="1"/>
          <p:nvPr/>
        </p:nvSpPr>
        <p:spPr>
          <a:xfrm>
            <a:off x="9409184" y="2994804"/>
            <a:ext cx="8036315" cy="3100849"/>
          </a:xfrm>
          <a:prstGeom prst="rect">
            <a:avLst/>
          </a:prstGeom>
        </p:spPr>
        <p:txBody>
          <a:bodyPr lIns="0" tIns="0" rIns="0" bIns="0" rtlCol="0" anchor="t">
            <a:spAutoFit/>
          </a:bodyPr>
          <a:lstStyle/>
          <a:p>
            <a:pPr marL="0" lvl="0" indent="0" algn="l">
              <a:lnSpc>
                <a:spcPts val="4907"/>
              </a:lnSpc>
              <a:spcBef>
                <a:spcPct val="0"/>
              </a:spcBef>
            </a:pPr>
            <a:r>
              <a:rPr lang="en-US" sz="3505" dirty="0">
                <a:solidFill>
                  <a:srgbClr val="001233"/>
                </a:solidFill>
                <a:latin typeface="Open Sans"/>
              </a:rPr>
              <a:t>Para 5 of AS 2 states that, "Inventories should be valued at the lower of cost and net realizable value.”</a:t>
            </a:r>
          </a:p>
          <a:p>
            <a:pPr marL="0" lvl="0" indent="0" algn="l">
              <a:lnSpc>
                <a:spcPts val="4907"/>
              </a:lnSpc>
              <a:spcBef>
                <a:spcPct val="0"/>
              </a:spcBef>
            </a:pPr>
            <a:r>
              <a:rPr lang="en-US" sz="3505" b="1" dirty="0">
                <a:solidFill>
                  <a:srgbClr val="001233"/>
                </a:solidFill>
                <a:latin typeface="Open Sans"/>
              </a:rPr>
              <a:t>Different Inventory can't be valued differently.  </a:t>
            </a:r>
          </a:p>
        </p:txBody>
      </p:sp>
      <p:sp>
        <p:nvSpPr>
          <p:cNvPr id="13" name="TextBox 13"/>
          <p:cNvSpPr txBox="1"/>
          <p:nvPr/>
        </p:nvSpPr>
        <p:spPr>
          <a:xfrm>
            <a:off x="1028700" y="2260593"/>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dirty="0">
                <a:solidFill>
                  <a:srgbClr val="FFFFFF"/>
                </a:solidFill>
                <a:latin typeface="Source Sans Pro Bold"/>
              </a:rPr>
              <a:t>Matters Contained in the Financial Statements</a:t>
            </a:r>
          </a:p>
        </p:txBody>
      </p:sp>
      <p:sp>
        <p:nvSpPr>
          <p:cNvPr id="14" name="TextBox 14"/>
          <p:cNvSpPr txBox="1"/>
          <p:nvPr/>
        </p:nvSpPr>
        <p:spPr>
          <a:xfrm>
            <a:off x="9409184" y="2264626"/>
            <a:ext cx="6537322" cy="681122"/>
          </a:xfrm>
          <a:prstGeom prst="rect">
            <a:avLst/>
          </a:prstGeom>
        </p:spPr>
        <p:txBody>
          <a:bodyPr lIns="0" tIns="0" rIns="0" bIns="0" rtlCol="0" anchor="t">
            <a:spAutoFit/>
          </a:bodyPr>
          <a:lstStyle/>
          <a:p>
            <a:pPr marL="0" lvl="0" indent="0" algn="l">
              <a:lnSpc>
                <a:spcPts val="5507"/>
              </a:lnSpc>
              <a:spcBef>
                <a:spcPct val="0"/>
              </a:spcBef>
            </a:pPr>
            <a:r>
              <a:rPr lang="en-US" sz="3934" dirty="0">
                <a:solidFill>
                  <a:srgbClr val="001233"/>
                </a:solidFill>
                <a:latin typeface="Source Sans Pro Bold"/>
              </a:rPr>
              <a:t>Observations</a:t>
            </a:r>
          </a:p>
        </p:txBody>
      </p:sp>
      <p:sp>
        <p:nvSpPr>
          <p:cNvPr id="15" name="TextBox 15"/>
          <p:cNvSpPr txBox="1"/>
          <p:nvPr/>
        </p:nvSpPr>
        <p:spPr>
          <a:xfrm>
            <a:off x="628725" y="3620571"/>
            <a:ext cx="8305800" cy="6245299"/>
          </a:xfrm>
          <a:prstGeom prst="rect">
            <a:avLst/>
          </a:prstGeom>
        </p:spPr>
        <p:txBody>
          <a:bodyPr wrap="square" lIns="0" tIns="0" rIns="0" bIns="0" rtlCol="0" anchor="t">
            <a:spAutoFit/>
          </a:bodyPr>
          <a:lstStyle/>
          <a:p>
            <a:pPr>
              <a:lnSpc>
                <a:spcPts val="4907"/>
              </a:lnSpc>
              <a:spcBef>
                <a:spcPct val="0"/>
              </a:spcBef>
            </a:pPr>
            <a:r>
              <a:rPr lang="en-US" sz="3000" dirty="0">
                <a:solidFill>
                  <a:srgbClr val="FFFFFF"/>
                </a:solidFill>
                <a:latin typeface="Open Sans"/>
              </a:rPr>
              <a:t>Stocks are valued at Cost and on </a:t>
            </a:r>
            <a:r>
              <a:rPr lang="en-US" sz="3000" dirty="0">
                <a:solidFill>
                  <a:srgbClr val="FFFF66"/>
                </a:solidFill>
                <a:latin typeface="Open Sans"/>
              </a:rPr>
              <a:t>FIFO</a:t>
            </a:r>
            <a:r>
              <a:rPr lang="en-US" sz="3000" dirty="0">
                <a:solidFill>
                  <a:srgbClr val="FFFFFF"/>
                </a:solidFill>
                <a:latin typeface="Open Sans"/>
              </a:rPr>
              <a:t> basis </a:t>
            </a:r>
            <a:r>
              <a:rPr lang="en-IN" sz="3000" dirty="0">
                <a:solidFill>
                  <a:srgbClr val="FFFFFF"/>
                </a:solidFill>
                <a:latin typeface="Open Sans"/>
              </a:rPr>
              <a:t>and include all applicable overheads in bringing the inventories to their present location and condition. WIP </a:t>
            </a:r>
            <a:r>
              <a:rPr lang="en-US" sz="3000" dirty="0">
                <a:solidFill>
                  <a:srgbClr val="FFFFFF"/>
                </a:solidFill>
                <a:latin typeface="Open Sans"/>
              </a:rPr>
              <a:t>is valued at </a:t>
            </a:r>
            <a:r>
              <a:rPr lang="en-IN" sz="3000" dirty="0">
                <a:solidFill>
                  <a:srgbClr val="FFFFFF"/>
                </a:solidFill>
                <a:latin typeface="Open Sans"/>
              </a:rPr>
              <a:t>Cost.</a:t>
            </a:r>
            <a:endParaRPr lang="en-US" sz="3000" dirty="0">
              <a:solidFill>
                <a:srgbClr val="FFFFFF"/>
              </a:solidFill>
              <a:latin typeface="Open Sans"/>
            </a:endParaRPr>
          </a:p>
          <a:p>
            <a:pPr marL="0" lvl="0" indent="0" algn="l">
              <a:lnSpc>
                <a:spcPts val="4907"/>
              </a:lnSpc>
              <a:spcBef>
                <a:spcPct val="0"/>
              </a:spcBef>
            </a:pPr>
            <a:endParaRPr lang="en-US" sz="3000" u="none" dirty="0">
              <a:solidFill>
                <a:srgbClr val="FFFFFF"/>
              </a:solidFill>
              <a:latin typeface="Open Sans"/>
            </a:endParaRPr>
          </a:p>
          <a:p>
            <a:pPr marL="0" lvl="0" indent="0" algn="l">
              <a:lnSpc>
                <a:spcPts val="4907"/>
              </a:lnSpc>
              <a:spcBef>
                <a:spcPct val="0"/>
              </a:spcBef>
            </a:pPr>
            <a:r>
              <a:rPr lang="en-US" sz="3000" u="none" dirty="0">
                <a:solidFill>
                  <a:srgbClr val="FFFFFF"/>
                </a:solidFill>
                <a:latin typeface="Open Sans"/>
              </a:rPr>
              <a:t>Inventories are measured at </a:t>
            </a:r>
            <a:r>
              <a:rPr lang="en-US" sz="3000" u="none" dirty="0">
                <a:solidFill>
                  <a:srgbClr val="FFFF66"/>
                </a:solidFill>
                <a:latin typeface="Open Sans"/>
              </a:rPr>
              <a:t>cost.</a:t>
            </a:r>
            <a:r>
              <a:rPr lang="en-US" sz="3000" u="none" dirty="0">
                <a:solidFill>
                  <a:srgbClr val="FFFFFF"/>
                </a:solidFill>
                <a:latin typeface="Open Sans"/>
              </a:rPr>
              <a:t> Cost is determined on weighted average basis.</a:t>
            </a:r>
          </a:p>
          <a:p>
            <a:pPr algn="l"/>
            <a:endParaRPr lang="en-IN" sz="3000" dirty="0">
              <a:solidFill>
                <a:srgbClr val="FFFFFF"/>
              </a:solidFill>
              <a:latin typeface="Open Sans"/>
            </a:endParaRPr>
          </a:p>
          <a:p>
            <a:pPr algn="l"/>
            <a:r>
              <a:rPr lang="en-IN" sz="3000" dirty="0">
                <a:solidFill>
                  <a:srgbClr val="FFFFFF"/>
                </a:solidFill>
                <a:latin typeface="Open Sans"/>
              </a:rPr>
              <a:t>Work - in - Progress is </a:t>
            </a:r>
            <a:r>
              <a:rPr lang="en-US" sz="3000" dirty="0">
                <a:solidFill>
                  <a:srgbClr val="FFFFFF"/>
                </a:solidFill>
                <a:latin typeface="Open Sans"/>
              </a:rPr>
              <a:t>valued at </a:t>
            </a:r>
            <a:r>
              <a:rPr lang="en-US" sz="3000" dirty="0">
                <a:solidFill>
                  <a:srgbClr val="FFFF66"/>
                </a:solidFill>
                <a:latin typeface="Open Sans"/>
              </a:rPr>
              <a:t>direct </a:t>
            </a:r>
          </a:p>
          <a:p>
            <a:pPr algn="l"/>
            <a:r>
              <a:rPr lang="en-US" sz="3000" dirty="0">
                <a:solidFill>
                  <a:srgbClr val="FFFF66"/>
                </a:solidFill>
                <a:latin typeface="Open Sans"/>
              </a:rPr>
              <a:t>raw material cost</a:t>
            </a:r>
            <a:r>
              <a:rPr lang="en-US" sz="3000" dirty="0">
                <a:solidFill>
                  <a:srgbClr val="FFFFFF"/>
                </a:solidFill>
                <a:latin typeface="Open Sans"/>
              </a:rPr>
              <a:t> and appropriate cost </a:t>
            </a:r>
          </a:p>
          <a:p>
            <a:pPr algn="l"/>
            <a:r>
              <a:rPr lang="en-US" sz="3000" dirty="0">
                <a:solidFill>
                  <a:srgbClr val="FFFFFF"/>
                </a:solidFill>
                <a:latin typeface="Open Sans"/>
              </a:rPr>
              <a:t>of </a:t>
            </a:r>
            <a:r>
              <a:rPr lang="en-IN" sz="3000" dirty="0">
                <a:solidFill>
                  <a:srgbClr val="FFFFFF"/>
                </a:solidFill>
                <a:latin typeface="Open Sans"/>
              </a:rPr>
              <a:t>completed process.</a:t>
            </a:r>
            <a:endParaRPr lang="en-US" sz="3000" dirty="0">
              <a:solidFill>
                <a:srgbClr val="FFFFFF"/>
              </a:solidFill>
              <a:latin typeface="Open Sans"/>
            </a:endParaRPr>
          </a:p>
        </p:txBody>
      </p:sp>
      <p:sp>
        <p:nvSpPr>
          <p:cNvPr id="16" name="TextBox 16"/>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2 : Valuation of Inventories</a:t>
            </a:r>
          </a:p>
        </p:txBody>
      </p:sp>
      <p:grpSp>
        <p:nvGrpSpPr>
          <p:cNvPr id="17" name="Group 16">
            <a:extLst>
              <a:ext uri="{FF2B5EF4-FFF2-40B4-BE49-F238E27FC236}">
                <a16:creationId xmlns:a16="http://schemas.microsoft.com/office/drawing/2014/main" id="{404736DC-D4EE-8278-7E1C-9CCE3ACD2885}"/>
              </a:ext>
            </a:extLst>
          </p:cNvPr>
          <p:cNvGrpSpPr/>
          <p:nvPr/>
        </p:nvGrpSpPr>
        <p:grpSpPr>
          <a:xfrm>
            <a:off x="-6096" y="9530510"/>
            <a:ext cx="18294096" cy="870789"/>
            <a:chOff x="-6096" y="9530510"/>
            <a:chExt cx="18294096" cy="870789"/>
          </a:xfrm>
        </p:grpSpPr>
        <p:grpSp>
          <p:nvGrpSpPr>
            <p:cNvPr id="18" name="Group 17">
              <a:extLst>
                <a:ext uri="{FF2B5EF4-FFF2-40B4-BE49-F238E27FC236}">
                  <a16:creationId xmlns:a16="http://schemas.microsoft.com/office/drawing/2014/main" id="{64BB1A7A-F76E-457A-C2BB-F54E17A66AA1}"/>
                </a:ext>
              </a:extLst>
            </p:cNvPr>
            <p:cNvGrpSpPr/>
            <p:nvPr/>
          </p:nvGrpSpPr>
          <p:grpSpPr>
            <a:xfrm>
              <a:off x="16383000" y="9530510"/>
              <a:ext cx="1905000" cy="870789"/>
              <a:chOff x="10578465" y="-8878"/>
              <a:chExt cx="1613535" cy="673751"/>
            </a:xfrm>
          </p:grpSpPr>
          <p:sp>
            <p:nvSpPr>
              <p:cNvPr id="21" name="Freeform 6">
                <a:extLst>
                  <a:ext uri="{FF2B5EF4-FFF2-40B4-BE49-F238E27FC236}">
                    <a16:creationId xmlns:a16="http://schemas.microsoft.com/office/drawing/2014/main" id="{F425B5AB-853C-3E63-588A-AC8FB427A287}"/>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2" name="Freeform 9">
                <a:extLst>
                  <a:ext uri="{FF2B5EF4-FFF2-40B4-BE49-F238E27FC236}">
                    <a16:creationId xmlns:a16="http://schemas.microsoft.com/office/drawing/2014/main" id="{0AA3C835-224D-A4F7-E1A5-EFF7F10A5855}"/>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3" name="Picture 22">
                <a:extLst>
                  <a:ext uri="{FF2B5EF4-FFF2-40B4-BE49-F238E27FC236}">
                    <a16:creationId xmlns:a16="http://schemas.microsoft.com/office/drawing/2014/main" id="{B38A5975-C773-FCC6-084D-91AEB15E731F}"/>
                  </a:ext>
                </a:extLst>
              </p:cNvPr>
              <p:cNvPicPr>
                <a:picLocks noChangeAspect="1"/>
              </p:cNvPicPr>
              <p:nvPr userDrawn="1"/>
            </p:nvPicPr>
            <p:blipFill>
              <a:blip r:embed="rId8"/>
              <a:stretch>
                <a:fillRect/>
              </a:stretch>
            </p:blipFill>
            <p:spPr>
              <a:xfrm>
                <a:off x="10854354" y="-1"/>
                <a:ext cx="1336880" cy="664874"/>
              </a:xfrm>
              <a:prstGeom prst="rect">
                <a:avLst/>
              </a:prstGeom>
            </p:spPr>
          </p:pic>
        </p:grpSp>
        <p:sp>
          <p:nvSpPr>
            <p:cNvPr id="19" name="Rectangle 12">
              <a:extLst>
                <a:ext uri="{FF2B5EF4-FFF2-40B4-BE49-F238E27FC236}">
                  <a16:creationId xmlns:a16="http://schemas.microsoft.com/office/drawing/2014/main" id="{B98E3B0E-427D-8458-E1B1-E816BCFC0826}"/>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2692FA9-388D-6955-F70E-8715094E85C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9804686"/>
            <a:chOff x="0" y="0"/>
            <a:chExt cx="3788247" cy="3576776"/>
          </a:xfrm>
        </p:grpSpPr>
        <p:sp>
          <p:nvSpPr>
            <p:cNvPr id="4" name="Freeform 4"/>
            <p:cNvSpPr/>
            <p:nvPr/>
          </p:nvSpPr>
          <p:spPr>
            <a:xfrm>
              <a:off x="0" y="0"/>
              <a:ext cx="3788247" cy="3576776"/>
            </a:xfrm>
            <a:custGeom>
              <a:avLst/>
              <a:gdLst/>
              <a:ahLst/>
              <a:cxnLst/>
              <a:rect l="l" t="t" r="r" b="b"/>
              <a:pathLst>
                <a:path w="3788247" h="3576776">
                  <a:moveTo>
                    <a:pt x="0" y="0"/>
                  </a:moveTo>
                  <a:lnTo>
                    <a:pt x="3788247" y="0"/>
                  </a:lnTo>
                  <a:lnTo>
                    <a:pt x="3788247" y="3576776"/>
                  </a:lnTo>
                  <a:lnTo>
                    <a:pt x="0" y="3576776"/>
                  </a:lnTo>
                  <a:close/>
                </a:path>
              </a:pathLst>
            </a:custGeom>
            <a:solidFill>
              <a:srgbClr val="DDDCDC"/>
            </a:solidFill>
          </p:spPr>
          <p:txBody>
            <a:bodyPr/>
            <a:lstStyle/>
            <a:p>
              <a:endParaRPr lang="en-IN"/>
            </a:p>
          </p:txBody>
        </p:sp>
      </p:grpSp>
      <p:grpSp>
        <p:nvGrpSpPr>
          <p:cNvPr id="5" name="Group 5"/>
          <p:cNvGrpSpPr/>
          <p:nvPr/>
        </p:nvGrpSpPr>
        <p:grpSpPr>
          <a:xfrm>
            <a:off x="553328" y="2544208"/>
            <a:ext cx="8590672" cy="7441482"/>
            <a:chOff x="0" y="0"/>
            <a:chExt cx="3133900" cy="2714673"/>
          </a:xfrm>
        </p:grpSpPr>
        <p:sp>
          <p:nvSpPr>
            <p:cNvPr id="6" name="Freeform 6"/>
            <p:cNvSpPr/>
            <p:nvPr/>
          </p:nvSpPr>
          <p:spPr>
            <a:xfrm>
              <a:off x="0" y="0"/>
              <a:ext cx="3133900" cy="2714673"/>
            </a:xfrm>
            <a:custGeom>
              <a:avLst/>
              <a:gdLst/>
              <a:ahLst/>
              <a:cxnLst/>
              <a:rect l="l" t="t" r="r" b="b"/>
              <a:pathLst>
                <a:path w="3133900" h="2714673">
                  <a:moveTo>
                    <a:pt x="0" y="0"/>
                  </a:moveTo>
                  <a:lnTo>
                    <a:pt x="3133900" y="0"/>
                  </a:lnTo>
                  <a:lnTo>
                    <a:pt x="3133900" y="2714673"/>
                  </a:lnTo>
                  <a:lnTo>
                    <a:pt x="0" y="2714673"/>
                  </a:lnTo>
                  <a:close/>
                </a:path>
              </a:pathLst>
            </a:custGeom>
            <a:solidFill>
              <a:srgbClr val="023E7D"/>
            </a:solidFill>
          </p:spPr>
          <p:txBody>
            <a:bodyPr/>
            <a:lstStyle/>
            <a:p>
              <a:endParaRPr lang="en-IN"/>
            </a:p>
          </p:txBody>
        </p:sp>
      </p:gr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9" name="TextBox 9"/>
          <p:cNvSpPr txBox="1"/>
          <p:nvPr/>
        </p:nvSpPr>
        <p:spPr>
          <a:xfrm>
            <a:off x="9416409" y="3188661"/>
            <a:ext cx="8036315" cy="5587309"/>
          </a:xfrm>
          <a:prstGeom prst="rect">
            <a:avLst/>
          </a:prstGeom>
        </p:spPr>
        <p:txBody>
          <a:bodyPr lIns="0" tIns="0" rIns="0" bIns="0" rtlCol="0" anchor="t">
            <a:spAutoFit/>
          </a:bodyPr>
          <a:lstStyle/>
          <a:p>
            <a:pPr>
              <a:lnSpc>
                <a:spcPts val="4907"/>
              </a:lnSpc>
            </a:pPr>
            <a:r>
              <a:rPr lang="en-US" sz="3505" dirty="0">
                <a:solidFill>
                  <a:srgbClr val="001233"/>
                </a:solidFill>
                <a:latin typeface="Open Sans"/>
              </a:rPr>
              <a:t>It was noted from the accounting policies as disclosed in the financial statements that except for finished goods in a few cases inventories have been valued at cost or average cost. </a:t>
            </a:r>
          </a:p>
          <a:p>
            <a:pPr>
              <a:lnSpc>
                <a:spcPts val="4907"/>
              </a:lnSpc>
            </a:pPr>
            <a:endParaRPr lang="en-US" sz="3505" dirty="0">
              <a:solidFill>
                <a:srgbClr val="001233"/>
              </a:solidFill>
              <a:latin typeface="Open Sans"/>
            </a:endParaRPr>
          </a:p>
          <a:p>
            <a:pPr marL="0" lvl="0" indent="0" algn="l">
              <a:lnSpc>
                <a:spcPts val="4907"/>
              </a:lnSpc>
              <a:spcBef>
                <a:spcPct val="0"/>
              </a:spcBef>
            </a:pPr>
            <a:r>
              <a:rPr lang="en-US" sz="3505" dirty="0">
                <a:solidFill>
                  <a:srgbClr val="001233"/>
                </a:solidFill>
                <a:latin typeface="Open Sans"/>
              </a:rPr>
              <a:t>In other words, ‘</a:t>
            </a:r>
            <a:r>
              <a:rPr lang="en-US" sz="3505" dirty="0">
                <a:solidFill>
                  <a:srgbClr val="FF0000"/>
                </a:solidFill>
                <a:latin typeface="Open Sans"/>
              </a:rPr>
              <a:t>net realizable value</a:t>
            </a:r>
            <a:r>
              <a:rPr lang="en-US" sz="3505" dirty="0">
                <a:solidFill>
                  <a:srgbClr val="001233"/>
                </a:solidFill>
                <a:latin typeface="Open Sans"/>
              </a:rPr>
              <a:t>’ has not been considered for the purpose of valuing the inventories.</a:t>
            </a:r>
          </a:p>
        </p:txBody>
      </p:sp>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800539" y="2622419"/>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2" name="TextBox 12"/>
          <p:cNvSpPr txBox="1"/>
          <p:nvPr/>
        </p:nvSpPr>
        <p:spPr>
          <a:xfrm>
            <a:off x="9416409" y="2458483"/>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3" name="TextBox 13"/>
          <p:cNvSpPr txBox="1"/>
          <p:nvPr/>
        </p:nvSpPr>
        <p:spPr>
          <a:xfrm>
            <a:off x="800539" y="4193185"/>
            <a:ext cx="8115300" cy="5499582"/>
          </a:xfrm>
          <a:prstGeom prst="rect">
            <a:avLst/>
          </a:prstGeom>
        </p:spPr>
        <p:txBody>
          <a:bodyPr lIns="0" tIns="0" rIns="0" bIns="0" rtlCol="0" anchor="t">
            <a:spAutoFit/>
          </a:bodyPr>
          <a:lstStyle/>
          <a:p>
            <a:pPr>
              <a:lnSpc>
                <a:spcPts val="4800"/>
              </a:lnSpc>
            </a:pPr>
            <a:r>
              <a:rPr lang="en-US" sz="3429" dirty="0">
                <a:solidFill>
                  <a:srgbClr val="FFFFFF"/>
                </a:solidFill>
                <a:latin typeface="Open Sans"/>
              </a:rPr>
              <a:t>Raw materials are valued at </a:t>
            </a:r>
            <a:r>
              <a:rPr lang="en-US" sz="3429" dirty="0">
                <a:solidFill>
                  <a:srgbClr val="FFFF66"/>
                </a:solidFill>
                <a:latin typeface="Open Sans"/>
              </a:rPr>
              <a:t>average cost. </a:t>
            </a:r>
          </a:p>
          <a:p>
            <a:pPr>
              <a:lnSpc>
                <a:spcPts val="4800"/>
              </a:lnSpc>
            </a:pPr>
            <a:endParaRPr lang="en-US" sz="3429" dirty="0">
              <a:solidFill>
                <a:srgbClr val="FFFFFF"/>
              </a:solidFill>
              <a:latin typeface="Open Sans"/>
            </a:endParaRPr>
          </a:p>
          <a:p>
            <a:pPr>
              <a:lnSpc>
                <a:spcPts val="4800"/>
              </a:lnSpc>
            </a:pPr>
            <a:r>
              <a:rPr lang="en-US" sz="3429" dirty="0">
                <a:solidFill>
                  <a:srgbClr val="FFFFFF"/>
                </a:solidFill>
                <a:latin typeface="Open Sans"/>
              </a:rPr>
              <a:t>Raw materials at bonded warehouse stores, spares, consumables, packing material, coal &amp; fuel are valued at </a:t>
            </a:r>
            <a:r>
              <a:rPr lang="en-US" sz="3429" dirty="0">
                <a:solidFill>
                  <a:srgbClr val="FFFF66"/>
                </a:solidFill>
                <a:latin typeface="Open Sans"/>
              </a:rPr>
              <a:t>cost</a:t>
            </a:r>
            <a:r>
              <a:rPr lang="en-US" sz="3429" dirty="0">
                <a:solidFill>
                  <a:srgbClr val="FF0000"/>
                </a:solidFill>
                <a:latin typeface="Open Sans"/>
              </a:rPr>
              <a:t> </a:t>
            </a:r>
            <a:r>
              <a:rPr lang="en-US" sz="3429" dirty="0">
                <a:solidFill>
                  <a:srgbClr val="FFFFFF"/>
                </a:solidFill>
                <a:latin typeface="Open Sans"/>
              </a:rPr>
              <a:t>and finished goods are valued at</a:t>
            </a:r>
          </a:p>
          <a:p>
            <a:pPr marL="0" lvl="0" indent="0" algn="l">
              <a:lnSpc>
                <a:spcPts val="4800"/>
              </a:lnSpc>
              <a:spcBef>
                <a:spcPct val="0"/>
              </a:spcBef>
            </a:pPr>
            <a:r>
              <a:rPr lang="en-US" sz="3429" dirty="0">
                <a:solidFill>
                  <a:srgbClr val="FFFFFF"/>
                </a:solidFill>
                <a:latin typeface="Open Sans"/>
              </a:rPr>
              <a:t>cost or net realizable value whichever is lower. </a:t>
            </a:r>
          </a:p>
        </p:txBody>
      </p:sp>
      <p:sp>
        <p:nvSpPr>
          <p:cNvPr id="14" name="TextBox 14"/>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2 : Valuation of Inventories</a:t>
            </a:r>
          </a:p>
        </p:txBody>
      </p:sp>
      <p:grpSp>
        <p:nvGrpSpPr>
          <p:cNvPr id="15" name="Group 14">
            <a:extLst>
              <a:ext uri="{FF2B5EF4-FFF2-40B4-BE49-F238E27FC236}">
                <a16:creationId xmlns:a16="http://schemas.microsoft.com/office/drawing/2014/main" id="{A5D47D8A-8EC9-A270-4396-719F5F6A6514}"/>
              </a:ext>
            </a:extLst>
          </p:cNvPr>
          <p:cNvGrpSpPr/>
          <p:nvPr/>
        </p:nvGrpSpPr>
        <p:grpSpPr>
          <a:xfrm>
            <a:off x="-6096" y="9530510"/>
            <a:ext cx="18294096" cy="870789"/>
            <a:chOff x="-6096" y="9530510"/>
            <a:chExt cx="18294096" cy="870789"/>
          </a:xfrm>
        </p:grpSpPr>
        <p:grpSp>
          <p:nvGrpSpPr>
            <p:cNvPr id="16" name="Group 15">
              <a:extLst>
                <a:ext uri="{FF2B5EF4-FFF2-40B4-BE49-F238E27FC236}">
                  <a16:creationId xmlns:a16="http://schemas.microsoft.com/office/drawing/2014/main" id="{44FE9BE9-3C90-DC8E-789D-28062D869B8C}"/>
                </a:ext>
              </a:extLst>
            </p:cNvPr>
            <p:cNvGrpSpPr/>
            <p:nvPr/>
          </p:nvGrpSpPr>
          <p:grpSpPr>
            <a:xfrm>
              <a:off x="16383000" y="9530510"/>
              <a:ext cx="1905000" cy="870789"/>
              <a:chOff x="10578465" y="-8878"/>
              <a:chExt cx="1613535" cy="673751"/>
            </a:xfrm>
          </p:grpSpPr>
          <p:sp>
            <p:nvSpPr>
              <p:cNvPr id="19" name="Freeform 6">
                <a:extLst>
                  <a:ext uri="{FF2B5EF4-FFF2-40B4-BE49-F238E27FC236}">
                    <a16:creationId xmlns:a16="http://schemas.microsoft.com/office/drawing/2014/main" id="{05148D1C-8C6E-8516-CBAA-77975C312C67}"/>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0" name="Freeform 9">
                <a:extLst>
                  <a:ext uri="{FF2B5EF4-FFF2-40B4-BE49-F238E27FC236}">
                    <a16:creationId xmlns:a16="http://schemas.microsoft.com/office/drawing/2014/main" id="{9C4392B5-9BB7-3349-1550-96C6056D65DC}"/>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1" name="Picture 20">
                <a:extLst>
                  <a:ext uri="{FF2B5EF4-FFF2-40B4-BE49-F238E27FC236}">
                    <a16:creationId xmlns:a16="http://schemas.microsoft.com/office/drawing/2014/main" id="{277BE825-7F25-FECB-2F78-D414336C8840}"/>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7" name="Rectangle 12">
              <a:extLst>
                <a:ext uri="{FF2B5EF4-FFF2-40B4-BE49-F238E27FC236}">
                  <a16:creationId xmlns:a16="http://schemas.microsoft.com/office/drawing/2014/main" id="{E6A22F9E-71FD-69EA-055F-0D1A1AE374C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EDC2E188-E51E-6213-652B-E741BC0120C7}"/>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0" y="4940523"/>
            <a:ext cx="18288000" cy="5346477"/>
            <a:chOff x="0" y="0"/>
            <a:chExt cx="6671512" cy="1950409"/>
          </a:xfrm>
        </p:grpSpPr>
        <p:sp>
          <p:nvSpPr>
            <p:cNvPr id="4" name="Freeform 4"/>
            <p:cNvSpPr/>
            <p:nvPr/>
          </p:nvSpPr>
          <p:spPr>
            <a:xfrm>
              <a:off x="0" y="0"/>
              <a:ext cx="6671512" cy="1950409"/>
            </a:xfrm>
            <a:custGeom>
              <a:avLst/>
              <a:gdLst/>
              <a:ahLst/>
              <a:cxnLst/>
              <a:rect l="l" t="t" r="r" b="b"/>
              <a:pathLst>
                <a:path w="6671512" h="1950409">
                  <a:moveTo>
                    <a:pt x="0" y="0"/>
                  </a:moveTo>
                  <a:lnTo>
                    <a:pt x="6671512" y="0"/>
                  </a:lnTo>
                  <a:lnTo>
                    <a:pt x="6671512" y="1950409"/>
                  </a:lnTo>
                  <a:lnTo>
                    <a:pt x="0" y="1950409"/>
                  </a:lnTo>
                  <a:close/>
                </a:path>
              </a:pathLst>
            </a:custGeom>
            <a:solidFill>
              <a:srgbClr val="DDDCDC"/>
            </a:solidFill>
          </p:spPr>
          <p:txBody>
            <a:bodyPr/>
            <a:lstStyle/>
            <a:p>
              <a:endParaRPr lang="en-IN"/>
            </a:p>
          </p:txBody>
        </p:sp>
      </p:grpSp>
      <p:grpSp>
        <p:nvGrpSpPr>
          <p:cNvPr id="5" name="Group 5"/>
          <p:cNvGrpSpPr/>
          <p:nvPr/>
        </p:nvGrpSpPr>
        <p:grpSpPr>
          <a:xfrm>
            <a:off x="553328" y="2255870"/>
            <a:ext cx="17158193" cy="4716429"/>
            <a:chOff x="0" y="0"/>
            <a:chExt cx="6259355" cy="1748365"/>
          </a:xfrm>
        </p:grpSpPr>
        <p:sp>
          <p:nvSpPr>
            <p:cNvPr id="6" name="Freeform 6"/>
            <p:cNvSpPr/>
            <p:nvPr/>
          </p:nvSpPr>
          <p:spPr>
            <a:xfrm>
              <a:off x="0" y="0"/>
              <a:ext cx="6259355" cy="1748364"/>
            </a:xfrm>
            <a:custGeom>
              <a:avLst/>
              <a:gdLst/>
              <a:ahLst/>
              <a:cxnLst/>
              <a:rect l="l" t="t" r="r" b="b"/>
              <a:pathLst>
                <a:path w="6259355" h="1748364">
                  <a:moveTo>
                    <a:pt x="0" y="0"/>
                  </a:moveTo>
                  <a:lnTo>
                    <a:pt x="6259355" y="0"/>
                  </a:lnTo>
                  <a:lnTo>
                    <a:pt x="6259355" y="1748364"/>
                  </a:lnTo>
                  <a:lnTo>
                    <a:pt x="0" y="1748364"/>
                  </a:lnTo>
                  <a:close/>
                </a:path>
              </a:pathLst>
            </a:custGeom>
            <a:solidFill>
              <a:srgbClr val="023E7D"/>
            </a:solidFill>
          </p:spPr>
          <p:txBody>
            <a:bodyPr/>
            <a:lstStyle/>
            <a:p>
              <a:endParaRPr lang="en-IN"/>
            </a:p>
          </p:txBody>
        </p:sp>
      </p:grpSp>
      <p:grpSp>
        <p:nvGrpSpPr>
          <p:cNvPr id="7" name="Group 7"/>
          <p:cNvGrpSpPr/>
          <p:nvPr/>
        </p:nvGrpSpPr>
        <p:grpSpPr>
          <a:xfrm>
            <a:off x="7903627" y="95837"/>
            <a:ext cx="9807894" cy="1998108"/>
            <a:chOff x="0" y="0"/>
            <a:chExt cx="3577946" cy="728915"/>
          </a:xfrm>
        </p:grpSpPr>
        <p:sp>
          <p:nvSpPr>
            <p:cNvPr id="8" name="Freeform 8"/>
            <p:cNvSpPr/>
            <p:nvPr/>
          </p:nvSpPr>
          <p:spPr>
            <a:xfrm>
              <a:off x="0" y="0"/>
              <a:ext cx="3577946" cy="728915"/>
            </a:xfrm>
            <a:custGeom>
              <a:avLst/>
              <a:gdLst/>
              <a:ahLst/>
              <a:cxnLst/>
              <a:rect l="l" t="t" r="r" b="b"/>
              <a:pathLst>
                <a:path w="3577946" h="728915">
                  <a:moveTo>
                    <a:pt x="0" y="0"/>
                  </a:moveTo>
                  <a:lnTo>
                    <a:pt x="3577946" y="0"/>
                  </a:lnTo>
                  <a:lnTo>
                    <a:pt x="3577946" y="728915"/>
                  </a:lnTo>
                  <a:lnTo>
                    <a:pt x="0" y="728915"/>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54428" y="7374774"/>
            <a:ext cx="3290961" cy="2274876"/>
          </a:xfrm>
          <a:prstGeom prst="rect">
            <a:avLst/>
          </a:prstGeom>
        </p:spPr>
      </p:pic>
      <p:sp>
        <p:nvSpPr>
          <p:cNvPr id="10" name="TextBox 10"/>
          <p:cNvSpPr txBox="1"/>
          <p:nvPr/>
        </p:nvSpPr>
        <p:spPr>
          <a:xfrm>
            <a:off x="1028700" y="86312"/>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6285887" y="7681997"/>
            <a:ext cx="11778874" cy="21145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5 of AS 5 states that, "All the items of income and expense which are </a:t>
            </a:r>
            <a:r>
              <a:rPr lang="en-US" sz="3000" dirty="0" err="1">
                <a:solidFill>
                  <a:srgbClr val="001233"/>
                </a:solidFill>
                <a:latin typeface="Open Sans"/>
              </a:rPr>
              <a:t>recognised</a:t>
            </a:r>
            <a:r>
              <a:rPr lang="en-US" sz="3000" dirty="0">
                <a:solidFill>
                  <a:srgbClr val="001233"/>
                </a:solidFill>
                <a:latin typeface="Open Sans"/>
              </a:rPr>
              <a:t> in a period should be included in the determination of net profit or loss for the period unless an Accounting Standard requires or permits otherwise.”</a:t>
            </a:r>
          </a:p>
        </p:txBody>
      </p:sp>
      <p:sp>
        <p:nvSpPr>
          <p:cNvPr id="12" name="TextBox 12"/>
          <p:cNvSpPr txBox="1"/>
          <p:nvPr/>
        </p:nvSpPr>
        <p:spPr>
          <a:xfrm>
            <a:off x="1028700" y="2468564"/>
            <a:ext cx="10514373" cy="682562"/>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6285887" y="6976978"/>
            <a:ext cx="6537322" cy="681122"/>
          </a:xfrm>
          <a:prstGeom prst="rect">
            <a:avLst/>
          </a:prstGeom>
        </p:spPr>
        <p:txBody>
          <a:bodyPr lIns="0" tIns="0" rIns="0" bIns="0" rtlCol="0" anchor="t">
            <a:spAutoFit/>
          </a:bodyPr>
          <a:lstStyle/>
          <a:p>
            <a:pPr marL="0" lvl="0" indent="0" algn="l">
              <a:lnSpc>
                <a:spcPts val="5507"/>
              </a:lnSpc>
              <a:spcBef>
                <a:spcPct val="0"/>
              </a:spcBef>
            </a:pPr>
            <a:r>
              <a:rPr lang="en-US" sz="3934" dirty="0">
                <a:solidFill>
                  <a:srgbClr val="001233"/>
                </a:solidFill>
                <a:latin typeface="Source Sans Pro Bold"/>
              </a:rPr>
              <a:t>Observations</a:t>
            </a:r>
          </a:p>
        </p:txBody>
      </p:sp>
      <p:sp>
        <p:nvSpPr>
          <p:cNvPr id="14" name="TextBox 14"/>
          <p:cNvSpPr txBox="1"/>
          <p:nvPr/>
        </p:nvSpPr>
        <p:spPr>
          <a:xfrm>
            <a:off x="1028700" y="3338856"/>
            <a:ext cx="15816517" cy="1047628"/>
          </a:xfrm>
          <a:prstGeom prst="rect">
            <a:avLst/>
          </a:prstGeom>
        </p:spPr>
        <p:txBody>
          <a:bodyPr lIns="0" tIns="0" rIns="0" bIns="0" rtlCol="0" anchor="t">
            <a:spAutoFit/>
          </a:bodyPr>
          <a:lstStyle/>
          <a:p>
            <a:pPr marL="0" lvl="0" indent="0" algn="l">
              <a:lnSpc>
                <a:spcPts val="4206"/>
              </a:lnSpc>
              <a:spcBef>
                <a:spcPct val="0"/>
              </a:spcBef>
            </a:pPr>
            <a:r>
              <a:rPr lang="en-US" sz="3004" dirty="0">
                <a:solidFill>
                  <a:srgbClr val="FFFFFF"/>
                </a:solidFill>
                <a:latin typeface="Open Sans"/>
              </a:rPr>
              <a:t>It has been noted that the following items of income and expenditure have been </a:t>
            </a:r>
            <a:r>
              <a:rPr lang="en-US" sz="3004" dirty="0">
                <a:solidFill>
                  <a:srgbClr val="FFFF66"/>
                </a:solidFill>
                <a:latin typeface="Open Sans"/>
              </a:rPr>
              <a:t>directly credited/debited to Reserves and Surplus:</a:t>
            </a:r>
          </a:p>
        </p:txBody>
      </p:sp>
      <p:sp>
        <p:nvSpPr>
          <p:cNvPr id="15" name="TextBox 15"/>
          <p:cNvSpPr txBox="1"/>
          <p:nvPr/>
        </p:nvSpPr>
        <p:spPr>
          <a:xfrm>
            <a:off x="775301" y="4636373"/>
            <a:ext cx="11777501" cy="2114428"/>
          </a:xfrm>
          <a:prstGeom prst="rect">
            <a:avLst/>
          </a:prstGeom>
        </p:spPr>
        <p:txBody>
          <a:bodyPr lIns="0" tIns="0" rIns="0" bIns="0" rtlCol="0" anchor="t">
            <a:spAutoFit/>
          </a:bodyPr>
          <a:lstStyle/>
          <a:p>
            <a:pPr marL="648733" lvl="1" indent="-324367">
              <a:lnSpc>
                <a:spcPts val="4206"/>
              </a:lnSpc>
              <a:buFont typeface="Arial"/>
              <a:buChar char="•"/>
            </a:pPr>
            <a:r>
              <a:rPr lang="en-US" sz="3004" dirty="0">
                <a:solidFill>
                  <a:srgbClr val="FFFFFF"/>
                </a:solidFill>
                <a:latin typeface="Open Sans"/>
              </a:rPr>
              <a:t>Gain on commutation of Sales Tax Deferral Loan </a:t>
            </a:r>
          </a:p>
          <a:p>
            <a:pPr marL="648733" lvl="1" indent="-324367">
              <a:lnSpc>
                <a:spcPts val="4206"/>
              </a:lnSpc>
              <a:buFont typeface="Arial"/>
              <a:buChar char="•"/>
            </a:pPr>
            <a:r>
              <a:rPr lang="en-US" sz="3004" dirty="0">
                <a:solidFill>
                  <a:srgbClr val="FFFFFF"/>
                </a:solidFill>
                <a:latin typeface="Open Sans"/>
              </a:rPr>
              <a:t>Short provision for Bonus </a:t>
            </a:r>
          </a:p>
          <a:p>
            <a:pPr marL="648733" lvl="1" indent="-324367">
              <a:lnSpc>
                <a:spcPts val="4206"/>
              </a:lnSpc>
              <a:buFont typeface="Arial"/>
              <a:buChar char="•"/>
            </a:pPr>
            <a:r>
              <a:rPr lang="en-US" sz="3004" dirty="0">
                <a:solidFill>
                  <a:srgbClr val="FFFFFF"/>
                </a:solidFill>
                <a:latin typeface="Open Sans"/>
              </a:rPr>
              <a:t>Provision for Income Tax relating to earlier years</a:t>
            </a:r>
          </a:p>
          <a:p>
            <a:pPr marL="648733" lvl="1" indent="-324367" algn="l">
              <a:lnSpc>
                <a:spcPts val="4206"/>
              </a:lnSpc>
              <a:buFont typeface="Arial"/>
              <a:buChar char="•"/>
            </a:pPr>
            <a:r>
              <a:rPr lang="en-US" sz="3004" dirty="0">
                <a:solidFill>
                  <a:srgbClr val="FFFFFF"/>
                </a:solidFill>
                <a:latin typeface="Open Sans"/>
              </a:rPr>
              <a:t>Investment Written Off</a:t>
            </a:r>
          </a:p>
        </p:txBody>
      </p:sp>
      <p:sp>
        <p:nvSpPr>
          <p:cNvPr id="16" name="TextBox 16"/>
          <p:cNvSpPr txBox="1"/>
          <p:nvPr/>
        </p:nvSpPr>
        <p:spPr>
          <a:xfrm>
            <a:off x="8262053" y="318619"/>
            <a:ext cx="8997247" cy="1676616"/>
          </a:xfrm>
          <a:prstGeom prst="rect">
            <a:avLst/>
          </a:prstGeom>
        </p:spPr>
        <p:txBody>
          <a:bodyPr lIns="0" tIns="0" rIns="0" bIns="0" rtlCol="0" anchor="t">
            <a:spAutoFit/>
          </a:bodyPr>
          <a:lstStyle/>
          <a:p>
            <a:pPr marL="0" lvl="0" indent="0">
              <a:lnSpc>
                <a:spcPts val="4398"/>
              </a:lnSpc>
            </a:pPr>
            <a:r>
              <a:rPr lang="en-US" sz="4229" u="none">
                <a:solidFill>
                  <a:srgbClr val="000000"/>
                </a:solidFill>
                <a:latin typeface="Source Sans Pro Bold"/>
              </a:rPr>
              <a:t>AS 5: Net Profit or Loss for the Period, Prior Period Items and Changes in Accounting Policies</a:t>
            </a:r>
          </a:p>
        </p:txBody>
      </p:sp>
      <p:grpSp>
        <p:nvGrpSpPr>
          <p:cNvPr id="17" name="Group 16">
            <a:extLst>
              <a:ext uri="{FF2B5EF4-FFF2-40B4-BE49-F238E27FC236}">
                <a16:creationId xmlns:a16="http://schemas.microsoft.com/office/drawing/2014/main" id="{F606E96D-C032-0E9E-4BF5-FECE7A3F9EF1}"/>
              </a:ext>
            </a:extLst>
          </p:cNvPr>
          <p:cNvGrpSpPr/>
          <p:nvPr/>
        </p:nvGrpSpPr>
        <p:grpSpPr>
          <a:xfrm>
            <a:off x="-6096" y="9530510"/>
            <a:ext cx="18294096" cy="870789"/>
            <a:chOff x="-6096" y="9530510"/>
            <a:chExt cx="18294096" cy="870789"/>
          </a:xfrm>
        </p:grpSpPr>
        <p:grpSp>
          <p:nvGrpSpPr>
            <p:cNvPr id="18" name="Group 17">
              <a:extLst>
                <a:ext uri="{FF2B5EF4-FFF2-40B4-BE49-F238E27FC236}">
                  <a16:creationId xmlns:a16="http://schemas.microsoft.com/office/drawing/2014/main" id="{C094DF07-F535-9CFE-D31A-04B3BDE0ABAC}"/>
                </a:ext>
              </a:extLst>
            </p:cNvPr>
            <p:cNvGrpSpPr/>
            <p:nvPr/>
          </p:nvGrpSpPr>
          <p:grpSpPr>
            <a:xfrm>
              <a:off x="16383000" y="9530510"/>
              <a:ext cx="1905000" cy="870789"/>
              <a:chOff x="10578465" y="-8878"/>
              <a:chExt cx="1613535" cy="673751"/>
            </a:xfrm>
          </p:grpSpPr>
          <p:sp>
            <p:nvSpPr>
              <p:cNvPr id="21" name="Freeform 6">
                <a:extLst>
                  <a:ext uri="{FF2B5EF4-FFF2-40B4-BE49-F238E27FC236}">
                    <a16:creationId xmlns:a16="http://schemas.microsoft.com/office/drawing/2014/main" id="{44D5ACF7-9361-6470-461F-F66173E23097}"/>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2" name="Freeform 9">
                <a:extLst>
                  <a:ext uri="{FF2B5EF4-FFF2-40B4-BE49-F238E27FC236}">
                    <a16:creationId xmlns:a16="http://schemas.microsoft.com/office/drawing/2014/main" id="{6622B951-D1FC-035F-4A30-4A2098574870}"/>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3" name="Picture 22">
                <a:extLst>
                  <a:ext uri="{FF2B5EF4-FFF2-40B4-BE49-F238E27FC236}">
                    <a16:creationId xmlns:a16="http://schemas.microsoft.com/office/drawing/2014/main" id="{FB4AB3E4-31B3-27F3-AB5D-1CD6948393E4}"/>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9" name="Rectangle 12">
              <a:extLst>
                <a:ext uri="{FF2B5EF4-FFF2-40B4-BE49-F238E27FC236}">
                  <a16:creationId xmlns:a16="http://schemas.microsoft.com/office/drawing/2014/main" id="{6CFFB639-1B57-D9C1-A875-A46AE909424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2EFD98-1E60-47C1-4B6D-BF786878D1F9}"/>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0" y="4940523"/>
            <a:ext cx="18288000" cy="5346477"/>
            <a:chOff x="0" y="0"/>
            <a:chExt cx="6671512" cy="1950409"/>
          </a:xfrm>
        </p:grpSpPr>
        <p:sp>
          <p:nvSpPr>
            <p:cNvPr id="4" name="Freeform 4"/>
            <p:cNvSpPr/>
            <p:nvPr/>
          </p:nvSpPr>
          <p:spPr>
            <a:xfrm>
              <a:off x="0" y="0"/>
              <a:ext cx="6671512" cy="1950409"/>
            </a:xfrm>
            <a:custGeom>
              <a:avLst/>
              <a:gdLst/>
              <a:ahLst/>
              <a:cxnLst/>
              <a:rect l="l" t="t" r="r" b="b"/>
              <a:pathLst>
                <a:path w="6671512" h="1950409">
                  <a:moveTo>
                    <a:pt x="0" y="0"/>
                  </a:moveTo>
                  <a:lnTo>
                    <a:pt x="6671512" y="0"/>
                  </a:lnTo>
                  <a:lnTo>
                    <a:pt x="6671512" y="1950409"/>
                  </a:lnTo>
                  <a:lnTo>
                    <a:pt x="0" y="1950409"/>
                  </a:lnTo>
                  <a:close/>
                </a:path>
              </a:pathLst>
            </a:custGeom>
            <a:solidFill>
              <a:srgbClr val="DDDCDC"/>
            </a:solidFill>
          </p:spPr>
          <p:txBody>
            <a:bodyPr/>
            <a:lstStyle/>
            <a:p>
              <a:endParaRPr lang="en-IN"/>
            </a:p>
          </p:txBody>
        </p:sp>
      </p:grpSp>
      <p:grpSp>
        <p:nvGrpSpPr>
          <p:cNvPr id="5" name="Group 5"/>
          <p:cNvGrpSpPr/>
          <p:nvPr/>
        </p:nvGrpSpPr>
        <p:grpSpPr>
          <a:xfrm>
            <a:off x="553328" y="2544208"/>
            <a:ext cx="17158193" cy="3616104"/>
            <a:chOff x="0" y="0"/>
            <a:chExt cx="6259355" cy="1319165"/>
          </a:xfrm>
        </p:grpSpPr>
        <p:sp>
          <p:nvSpPr>
            <p:cNvPr id="6" name="Freeform 6"/>
            <p:cNvSpPr/>
            <p:nvPr/>
          </p:nvSpPr>
          <p:spPr>
            <a:xfrm>
              <a:off x="0" y="0"/>
              <a:ext cx="6259355" cy="1319165"/>
            </a:xfrm>
            <a:custGeom>
              <a:avLst/>
              <a:gdLst/>
              <a:ahLst/>
              <a:cxnLst/>
              <a:rect l="l" t="t" r="r" b="b"/>
              <a:pathLst>
                <a:path w="6259355" h="1319165">
                  <a:moveTo>
                    <a:pt x="0" y="0"/>
                  </a:moveTo>
                  <a:lnTo>
                    <a:pt x="6259355" y="0"/>
                  </a:lnTo>
                  <a:lnTo>
                    <a:pt x="6259355" y="1319165"/>
                  </a:lnTo>
                  <a:lnTo>
                    <a:pt x="0" y="1319165"/>
                  </a:lnTo>
                  <a:close/>
                </a:path>
              </a:pathLst>
            </a:custGeom>
            <a:solidFill>
              <a:srgbClr val="023E7D"/>
            </a:solidFill>
          </p:spPr>
          <p:txBody>
            <a:bodyPr/>
            <a:lstStyle/>
            <a:p>
              <a:endParaRPr lang="en-IN"/>
            </a:p>
          </p:txBody>
        </p:sp>
      </p:grpSp>
      <p:grpSp>
        <p:nvGrpSpPr>
          <p:cNvPr id="7" name="Group 7"/>
          <p:cNvGrpSpPr/>
          <p:nvPr/>
        </p:nvGrpSpPr>
        <p:grpSpPr>
          <a:xfrm>
            <a:off x="7903627" y="384175"/>
            <a:ext cx="9807894" cy="1998108"/>
            <a:chOff x="0" y="0"/>
            <a:chExt cx="3577946" cy="728915"/>
          </a:xfrm>
        </p:grpSpPr>
        <p:sp>
          <p:nvSpPr>
            <p:cNvPr id="8" name="Freeform 8"/>
            <p:cNvSpPr/>
            <p:nvPr/>
          </p:nvSpPr>
          <p:spPr>
            <a:xfrm>
              <a:off x="0" y="0"/>
              <a:ext cx="3577946" cy="728915"/>
            </a:xfrm>
            <a:custGeom>
              <a:avLst/>
              <a:gdLst/>
              <a:ahLst/>
              <a:cxnLst/>
              <a:rect l="l" t="t" r="r" b="b"/>
              <a:pathLst>
                <a:path w="3577946" h="728915">
                  <a:moveTo>
                    <a:pt x="0" y="0"/>
                  </a:moveTo>
                  <a:lnTo>
                    <a:pt x="3577946" y="0"/>
                  </a:lnTo>
                  <a:lnTo>
                    <a:pt x="3577946" y="728915"/>
                  </a:lnTo>
                  <a:lnTo>
                    <a:pt x="0" y="728915"/>
                  </a:lnTo>
                  <a:close/>
                </a:path>
              </a:pathLst>
            </a:custGeom>
            <a:solidFill>
              <a:srgbClr val="DDDCDC"/>
            </a:solidFill>
          </p:spPr>
          <p:txBody>
            <a:bodyPr/>
            <a:lstStyle/>
            <a:p>
              <a:endParaRPr lang="en-IN"/>
            </a:p>
          </p:txBody>
        </p:sp>
      </p:grpSp>
      <p:sp>
        <p:nvSpPr>
          <p:cNvPr id="9" name="TextBox 9"/>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0" name="TextBox 10"/>
          <p:cNvSpPr txBox="1"/>
          <p:nvPr/>
        </p:nvSpPr>
        <p:spPr>
          <a:xfrm>
            <a:off x="564904" y="7262915"/>
            <a:ext cx="7226587" cy="2114550"/>
          </a:xfrm>
          <a:prstGeom prst="rect">
            <a:avLst/>
          </a:prstGeom>
        </p:spPr>
        <p:txBody>
          <a:bodyPr lIns="0" tIns="0" rIns="0" bIns="0" rtlCol="0" anchor="t">
            <a:spAutoFit/>
          </a:bodyPr>
          <a:lstStyle/>
          <a:p>
            <a:pPr marL="0" lvl="0" indent="0" algn="r">
              <a:lnSpc>
                <a:spcPts val="4200"/>
              </a:lnSpc>
              <a:spcBef>
                <a:spcPct val="0"/>
              </a:spcBef>
            </a:pPr>
            <a:r>
              <a:rPr lang="en-US" sz="3000" dirty="0">
                <a:solidFill>
                  <a:srgbClr val="001233"/>
                </a:solidFill>
                <a:latin typeface="Open Sans"/>
              </a:rPr>
              <a:t>Para 8 of AS 5 states that, "Extraordinary items should be disclosed in the </a:t>
            </a:r>
            <a:r>
              <a:rPr lang="en-US" sz="3000" dirty="0">
                <a:solidFill>
                  <a:srgbClr val="FF0000"/>
                </a:solidFill>
                <a:latin typeface="Open Sans"/>
              </a:rPr>
              <a:t>statement of profit and loss </a:t>
            </a:r>
            <a:r>
              <a:rPr lang="en-US" sz="3000" dirty="0">
                <a:solidFill>
                  <a:srgbClr val="001233"/>
                </a:solidFill>
                <a:latin typeface="Open Sans"/>
              </a:rPr>
              <a:t>as a part of net profit or loss for the period.</a:t>
            </a:r>
          </a:p>
        </p:txBody>
      </p:sp>
      <p:sp>
        <p:nvSpPr>
          <p:cNvPr id="11" name="TextBox 11"/>
          <p:cNvSpPr txBox="1"/>
          <p:nvPr/>
        </p:nvSpPr>
        <p:spPr>
          <a:xfrm>
            <a:off x="8273628" y="7262915"/>
            <a:ext cx="9449468" cy="2114550"/>
          </a:xfrm>
          <a:prstGeom prst="rect">
            <a:avLst/>
          </a:prstGeom>
        </p:spPr>
        <p:txBody>
          <a:bodyPr lIns="0" tIns="0" rIns="0" bIns="0" rtlCol="0" anchor="t">
            <a:spAutoFit/>
          </a:bodyPr>
          <a:lstStyle/>
          <a:p>
            <a:pPr>
              <a:lnSpc>
                <a:spcPts val="4200"/>
              </a:lnSpc>
            </a:pPr>
            <a:r>
              <a:rPr lang="en-US" sz="3000" dirty="0">
                <a:solidFill>
                  <a:srgbClr val="001233"/>
                </a:solidFill>
                <a:latin typeface="Open Sans"/>
              </a:rPr>
              <a:t>The nature and the amount of each extraordinary item should be </a:t>
            </a:r>
            <a:r>
              <a:rPr lang="en-US" sz="3000" dirty="0">
                <a:solidFill>
                  <a:srgbClr val="FF0000"/>
                </a:solidFill>
                <a:latin typeface="Open Sans"/>
              </a:rPr>
              <a:t>separately</a:t>
            </a:r>
            <a:r>
              <a:rPr lang="en-US" sz="3000" dirty="0">
                <a:solidFill>
                  <a:srgbClr val="001233"/>
                </a:solidFill>
                <a:latin typeface="Open Sans"/>
              </a:rPr>
              <a:t> disclosed in the Statement of Profit and Loss in a manner that its impact on current profit or loss can be perceived.”</a:t>
            </a:r>
          </a:p>
        </p:txBody>
      </p:sp>
      <p:sp>
        <p:nvSpPr>
          <p:cNvPr id="12" name="TextBox 12"/>
          <p:cNvSpPr txBox="1"/>
          <p:nvPr/>
        </p:nvSpPr>
        <p:spPr>
          <a:xfrm>
            <a:off x="1028700" y="2756902"/>
            <a:ext cx="10514373" cy="682562"/>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6285887" y="6438919"/>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1028700" y="3627194"/>
            <a:ext cx="15816517" cy="1580626"/>
          </a:xfrm>
          <a:prstGeom prst="rect">
            <a:avLst/>
          </a:prstGeom>
        </p:spPr>
        <p:txBody>
          <a:bodyPr lIns="0" tIns="0" rIns="0" bIns="0" rtlCol="0" anchor="t">
            <a:spAutoFit/>
          </a:bodyPr>
          <a:lstStyle/>
          <a:p>
            <a:pPr marL="0" lvl="0" indent="0" algn="l">
              <a:lnSpc>
                <a:spcPts val="4206"/>
              </a:lnSpc>
              <a:spcBef>
                <a:spcPct val="0"/>
              </a:spcBef>
            </a:pPr>
            <a:r>
              <a:rPr lang="en-US" sz="3004" dirty="0">
                <a:solidFill>
                  <a:srgbClr val="FFFFFF"/>
                </a:solidFill>
                <a:latin typeface="Open Sans"/>
              </a:rPr>
              <a:t>It has been noted that certain extra ordinary items have been disclosed in the Cash Flow Statement under </a:t>
            </a:r>
            <a:r>
              <a:rPr lang="en-US" sz="3004" b="1" dirty="0">
                <a:solidFill>
                  <a:srgbClr val="FFFF66"/>
                </a:solidFill>
                <a:latin typeface="Open Sans"/>
              </a:rPr>
              <a:t>cash flow from operating activities. </a:t>
            </a:r>
            <a:r>
              <a:rPr lang="en-US" sz="3004" dirty="0">
                <a:solidFill>
                  <a:srgbClr val="FFFFFF"/>
                </a:solidFill>
                <a:latin typeface="Open Sans"/>
              </a:rPr>
              <a:t>However, </a:t>
            </a:r>
            <a:r>
              <a:rPr lang="en-US" sz="3004" dirty="0">
                <a:solidFill>
                  <a:srgbClr val="FFFF66"/>
                </a:solidFill>
                <a:latin typeface="Open Sans"/>
              </a:rPr>
              <a:t>no</a:t>
            </a:r>
            <a:r>
              <a:rPr lang="en-US" sz="3004" dirty="0">
                <a:solidFill>
                  <a:srgbClr val="FFFFFF"/>
                </a:solidFill>
                <a:latin typeface="Open Sans"/>
              </a:rPr>
              <a:t> extra ordinary item has been disclosed in the Statement of Profit and Loss.</a:t>
            </a:r>
          </a:p>
        </p:txBody>
      </p:sp>
      <p:sp>
        <p:nvSpPr>
          <p:cNvPr id="15" name="TextBox 15"/>
          <p:cNvSpPr txBox="1"/>
          <p:nvPr/>
        </p:nvSpPr>
        <p:spPr>
          <a:xfrm>
            <a:off x="8262053" y="606957"/>
            <a:ext cx="8997247" cy="1676616"/>
          </a:xfrm>
          <a:prstGeom prst="rect">
            <a:avLst/>
          </a:prstGeom>
        </p:spPr>
        <p:txBody>
          <a:bodyPr lIns="0" tIns="0" rIns="0" bIns="0" rtlCol="0" anchor="t">
            <a:spAutoFit/>
          </a:bodyPr>
          <a:lstStyle/>
          <a:p>
            <a:pPr marL="0" lvl="0" indent="0">
              <a:lnSpc>
                <a:spcPts val="4398"/>
              </a:lnSpc>
            </a:pPr>
            <a:r>
              <a:rPr lang="en-US" sz="4229" u="none">
                <a:solidFill>
                  <a:srgbClr val="000000"/>
                </a:solidFill>
                <a:latin typeface="Source Sans Pro Bold"/>
              </a:rPr>
              <a:t>AS 5: Net Profit or Loss for the Period, Prior Period Items and Changes in Accounting Policies</a:t>
            </a:r>
          </a:p>
        </p:txBody>
      </p:sp>
      <p:grpSp>
        <p:nvGrpSpPr>
          <p:cNvPr id="16" name="Group 15">
            <a:extLst>
              <a:ext uri="{FF2B5EF4-FFF2-40B4-BE49-F238E27FC236}">
                <a16:creationId xmlns:a16="http://schemas.microsoft.com/office/drawing/2014/main" id="{4012C339-2EA7-D2A0-5E7F-E2584B6B926E}"/>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D1D3999E-AFAE-BCFC-96E5-D55DD72AE953}"/>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A853587C-5355-7081-E1C3-86F07C7BD520}"/>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C86105EF-3407-840B-11C1-614448CA326E}"/>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3FBA58B8-7536-7636-2FA5-584C452F7467}"/>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65ABB4BC-AFFF-D4DE-1B20-183A06DD8776}"/>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B9F1396-D3BD-B885-3589-142CD340A134}"/>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8073757"/>
            <a:chOff x="0" y="0"/>
            <a:chExt cx="3788247" cy="2945329"/>
          </a:xfrm>
        </p:grpSpPr>
        <p:sp>
          <p:nvSpPr>
            <p:cNvPr id="4" name="Freeform 4"/>
            <p:cNvSpPr/>
            <p:nvPr/>
          </p:nvSpPr>
          <p:spPr>
            <a:xfrm>
              <a:off x="0" y="0"/>
              <a:ext cx="3788247" cy="2945329"/>
            </a:xfrm>
            <a:custGeom>
              <a:avLst/>
              <a:gdLst/>
              <a:ahLst/>
              <a:cxnLst/>
              <a:rect l="l" t="t" r="r" b="b"/>
              <a:pathLst>
                <a:path w="3788247" h="2945329">
                  <a:moveTo>
                    <a:pt x="0" y="0"/>
                  </a:moveTo>
                  <a:lnTo>
                    <a:pt x="3788247" y="0"/>
                  </a:lnTo>
                  <a:lnTo>
                    <a:pt x="3788247" y="2945329"/>
                  </a:lnTo>
                  <a:lnTo>
                    <a:pt x="0" y="2945329"/>
                  </a:lnTo>
                  <a:close/>
                </a:path>
              </a:pathLst>
            </a:custGeom>
            <a:solidFill>
              <a:srgbClr val="DDDCDC"/>
            </a:solidFill>
          </p:spPr>
          <p:txBody>
            <a:bodyPr/>
            <a:lstStyle/>
            <a:p>
              <a:endParaRPr lang="en-IN"/>
            </a:p>
          </p:txBody>
        </p:sp>
      </p:grpSp>
      <p:grpSp>
        <p:nvGrpSpPr>
          <p:cNvPr id="5" name="Group 5"/>
          <p:cNvGrpSpPr/>
          <p:nvPr/>
        </p:nvGrpSpPr>
        <p:grpSpPr>
          <a:xfrm>
            <a:off x="553328" y="2544208"/>
            <a:ext cx="8590672" cy="4072291"/>
            <a:chOff x="0" y="0"/>
            <a:chExt cx="3133900" cy="1485583"/>
          </a:xfrm>
        </p:grpSpPr>
        <p:sp>
          <p:nvSpPr>
            <p:cNvPr id="6" name="Freeform 6"/>
            <p:cNvSpPr/>
            <p:nvPr/>
          </p:nvSpPr>
          <p:spPr>
            <a:xfrm>
              <a:off x="0" y="0"/>
              <a:ext cx="3133900" cy="1485583"/>
            </a:xfrm>
            <a:custGeom>
              <a:avLst/>
              <a:gdLst/>
              <a:ahLst/>
              <a:cxnLst/>
              <a:rect l="l" t="t" r="r" b="b"/>
              <a:pathLst>
                <a:path w="3133900" h="1485583">
                  <a:moveTo>
                    <a:pt x="0" y="0"/>
                  </a:moveTo>
                  <a:lnTo>
                    <a:pt x="3133900" y="0"/>
                  </a:lnTo>
                  <a:lnTo>
                    <a:pt x="3133900" y="1485583"/>
                  </a:lnTo>
                  <a:lnTo>
                    <a:pt x="0" y="1485583"/>
                  </a:lnTo>
                  <a:close/>
                </a:path>
              </a:pathLst>
            </a:custGeom>
            <a:solidFill>
              <a:srgbClr val="023E7D"/>
            </a:solidFill>
          </p:spPr>
          <p:txBody>
            <a:bodyPr/>
            <a:lstStyle/>
            <a:p>
              <a:endParaRPr lang="en-IN"/>
            </a:p>
          </p:txBody>
        </p:sp>
      </p:gr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47328" y="5750099"/>
            <a:ext cx="4484259" cy="3985385"/>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9416409" y="3188661"/>
            <a:ext cx="8036315" cy="4357603"/>
          </a:xfrm>
          <a:prstGeom prst="rect">
            <a:avLst/>
          </a:prstGeom>
        </p:spPr>
        <p:txBody>
          <a:bodyPr lIns="0" tIns="0" rIns="0" bIns="0" rtlCol="0" anchor="t">
            <a:spAutoFit/>
          </a:bodyPr>
          <a:lstStyle/>
          <a:p>
            <a:pPr marL="0" lvl="0" indent="0" algn="l">
              <a:lnSpc>
                <a:spcPts val="4907"/>
              </a:lnSpc>
              <a:spcBef>
                <a:spcPct val="0"/>
              </a:spcBef>
            </a:pPr>
            <a:r>
              <a:rPr lang="en-US" sz="3505" dirty="0">
                <a:solidFill>
                  <a:srgbClr val="001233"/>
                </a:solidFill>
                <a:latin typeface="Open Sans"/>
              </a:rPr>
              <a:t>Para 24 of AS 10 states that, "Material items retired from active use and held for disposal should be stated at the lower of their net book value and net </a:t>
            </a:r>
            <a:r>
              <a:rPr lang="en-US" sz="3505" dirty="0" err="1">
                <a:solidFill>
                  <a:srgbClr val="001233"/>
                </a:solidFill>
                <a:latin typeface="Open Sans"/>
              </a:rPr>
              <a:t>realisable</a:t>
            </a:r>
            <a:r>
              <a:rPr lang="en-US" sz="3505" dirty="0">
                <a:solidFill>
                  <a:srgbClr val="001233"/>
                </a:solidFill>
                <a:latin typeface="Open Sans"/>
              </a:rPr>
              <a:t> value and shown separately in the financial statements.“ – </a:t>
            </a:r>
            <a:r>
              <a:rPr lang="en-US" sz="3505" dirty="0">
                <a:solidFill>
                  <a:srgbClr val="FF0000"/>
                </a:solidFill>
                <a:latin typeface="Open Sans"/>
              </a:rPr>
              <a:t>Asset held for Sale.</a:t>
            </a:r>
          </a:p>
        </p:txBody>
      </p:sp>
      <p:sp>
        <p:nvSpPr>
          <p:cNvPr id="12" name="TextBox 12"/>
          <p:cNvSpPr txBox="1"/>
          <p:nvPr/>
        </p:nvSpPr>
        <p:spPr>
          <a:xfrm>
            <a:off x="1028700" y="2756902"/>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9416409" y="2458483"/>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959817" y="4513679"/>
            <a:ext cx="7777695" cy="1835007"/>
          </a:xfrm>
          <a:prstGeom prst="rect">
            <a:avLst/>
          </a:prstGeom>
        </p:spPr>
        <p:txBody>
          <a:bodyPr lIns="0" tIns="0" rIns="0" bIns="0" rtlCol="0" anchor="t">
            <a:spAutoFit/>
          </a:bodyPr>
          <a:lstStyle/>
          <a:p>
            <a:pPr marL="0" lvl="0" indent="0" algn="l">
              <a:lnSpc>
                <a:spcPts val="4907"/>
              </a:lnSpc>
              <a:spcBef>
                <a:spcPct val="0"/>
              </a:spcBef>
            </a:pPr>
            <a:r>
              <a:rPr lang="en-US" sz="3505">
                <a:solidFill>
                  <a:srgbClr val="FFFFFF"/>
                </a:solidFill>
                <a:latin typeface="Open Sans"/>
              </a:rPr>
              <a:t>Under utilized /Idle assets are recorded at estimated realisable value.</a:t>
            </a:r>
          </a:p>
        </p:txBody>
      </p:sp>
      <p:sp>
        <p:nvSpPr>
          <p:cNvPr id="15" name="TextBox 15"/>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10 : Accounting for Fixed Assets</a:t>
            </a:r>
          </a:p>
        </p:txBody>
      </p:sp>
      <p:grpSp>
        <p:nvGrpSpPr>
          <p:cNvPr id="16" name="Group 15">
            <a:extLst>
              <a:ext uri="{FF2B5EF4-FFF2-40B4-BE49-F238E27FC236}">
                <a16:creationId xmlns:a16="http://schemas.microsoft.com/office/drawing/2014/main" id="{6EE1FB9D-68A8-8676-9B5D-71E3CB192940}"/>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756D76AE-22CE-5475-BC7A-C53540987501}"/>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86804C84-DFBC-A9A5-DF46-F2CB1E970768}"/>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87505795-4381-F2CB-C0E8-8BF9CDEB7C86}"/>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42BBADC9-43C9-338E-70E4-EBC0668F9420}"/>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E92EC01A-C728-8A02-7730-B8E6A7A6FF78}"/>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3AB36D-384B-B5D3-24E1-AA92FD52D9AF}"/>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550482"/>
            <a:ext cx="18036345" cy="3001597"/>
            <a:chOff x="0" y="0"/>
            <a:chExt cx="6579707" cy="1094991"/>
          </a:xfrm>
        </p:grpSpPr>
        <p:sp>
          <p:nvSpPr>
            <p:cNvPr id="6" name="Freeform 6"/>
            <p:cNvSpPr/>
            <p:nvPr/>
          </p:nvSpPr>
          <p:spPr>
            <a:xfrm>
              <a:off x="0" y="0"/>
              <a:ext cx="6579708" cy="1094991"/>
            </a:xfrm>
            <a:custGeom>
              <a:avLst/>
              <a:gdLst/>
              <a:ahLst/>
              <a:cxnLst/>
              <a:rect l="l" t="t" r="r" b="b"/>
              <a:pathLst>
                <a:path w="6579708" h="1094991">
                  <a:moveTo>
                    <a:pt x="0" y="0"/>
                  </a:moveTo>
                  <a:lnTo>
                    <a:pt x="6579708" y="0"/>
                  </a:lnTo>
                  <a:lnTo>
                    <a:pt x="6579708" y="1094991"/>
                  </a:lnTo>
                  <a:lnTo>
                    <a:pt x="0" y="1094991"/>
                  </a:lnTo>
                  <a:close/>
                </a:path>
              </a:pathLst>
            </a:custGeom>
            <a:solidFill>
              <a:srgbClr val="023E7D"/>
            </a:solidFill>
          </p:spPr>
          <p:txBody>
            <a:bodyPr/>
            <a:lstStyle/>
            <a:p>
              <a:endParaRPr lang="en-IN"/>
            </a:p>
          </p:txBody>
        </p:sp>
      </p:gr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9" name="TextBox 9"/>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0" name="TextBox 10"/>
          <p:cNvSpPr txBox="1"/>
          <p:nvPr/>
        </p:nvSpPr>
        <p:spPr>
          <a:xfrm>
            <a:off x="300471" y="6380306"/>
            <a:ext cx="8598035" cy="2967928"/>
          </a:xfrm>
          <a:prstGeom prst="rect">
            <a:avLst/>
          </a:prstGeom>
        </p:spPr>
        <p:txBody>
          <a:bodyPr lIns="0" tIns="0" rIns="0" bIns="0" rtlCol="0" anchor="t">
            <a:spAutoFit/>
          </a:bodyPr>
          <a:lstStyle/>
          <a:p>
            <a:pPr marL="0" lvl="0" indent="0" algn="r">
              <a:lnSpc>
                <a:spcPts val="3896"/>
              </a:lnSpc>
              <a:spcBef>
                <a:spcPct val="0"/>
              </a:spcBef>
            </a:pPr>
            <a:r>
              <a:rPr lang="en-US" sz="2783" dirty="0">
                <a:solidFill>
                  <a:srgbClr val="FFFFFF"/>
                </a:solidFill>
                <a:latin typeface="Open Sans"/>
              </a:rPr>
              <a:t>Para 19 of AS 10 states that, "The gross book value of a fixed asset should be either historical cost or a revaluation computed in accordance with this Standard.” It appears from the stated accounting policy that </a:t>
            </a:r>
            <a:r>
              <a:rPr lang="en-US" sz="2783" dirty="0">
                <a:solidFill>
                  <a:srgbClr val="FFFF66"/>
                </a:solidFill>
                <a:latin typeface="Open Sans"/>
              </a:rPr>
              <a:t>certain assets have been revalued</a:t>
            </a:r>
            <a:r>
              <a:rPr lang="en-US" sz="2783" dirty="0">
                <a:solidFill>
                  <a:srgbClr val="FFFFFF"/>
                </a:solidFill>
                <a:latin typeface="Open Sans"/>
              </a:rPr>
              <a:t>, which are stated at professional valuation.</a:t>
            </a:r>
          </a:p>
        </p:txBody>
      </p:sp>
      <p:sp>
        <p:nvSpPr>
          <p:cNvPr id="11" name="TextBox 11"/>
          <p:cNvSpPr txBox="1"/>
          <p:nvPr/>
        </p:nvSpPr>
        <p:spPr>
          <a:xfrm>
            <a:off x="9308268" y="6380306"/>
            <a:ext cx="8598035" cy="2467791"/>
          </a:xfrm>
          <a:prstGeom prst="rect">
            <a:avLst/>
          </a:prstGeom>
        </p:spPr>
        <p:txBody>
          <a:bodyPr lIns="0" tIns="0" rIns="0" bIns="0" rtlCol="0" anchor="t">
            <a:spAutoFit/>
          </a:bodyPr>
          <a:lstStyle/>
          <a:p>
            <a:pPr marL="0" lvl="0" indent="0">
              <a:lnSpc>
                <a:spcPts val="3896"/>
              </a:lnSpc>
              <a:spcBef>
                <a:spcPct val="0"/>
              </a:spcBef>
            </a:pPr>
            <a:r>
              <a:rPr lang="en-US" sz="2783" dirty="0">
                <a:solidFill>
                  <a:srgbClr val="001233"/>
                </a:solidFill>
                <a:latin typeface="Open Sans"/>
              </a:rPr>
              <a:t>However, no information has been provided either in the accounting policy or in the note of fixed assets as to which assets have been revalued. Further, it has been noted that </a:t>
            </a:r>
            <a:r>
              <a:rPr lang="en-US" sz="2783" dirty="0">
                <a:solidFill>
                  <a:srgbClr val="FF0000"/>
                </a:solidFill>
                <a:latin typeface="Open Sans"/>
              </a:rPr>
              <a:t>no revaluation reserve </a:t>
            </a:r>
            <a:r>
              <a:rPr lang="en-US" sz="2783" dirty="0">
                <a:solidFill>
                  <a:srgbClr val="001233"/>
                </a:solidFill>
                <a:latin typeface="Open Sans"/>
              </a:rPr>
              <a:t>has been shown in the Balance Sheet."</a:t>
            </a:r>
          </a:p>
        </p:txBody>
      </p:sp>
      <p:sp>
        <p:nvSpPr>
          <p:cNvPr id="12" name="TextBox 12"/>
          <p:cNvSpPr txBox="1"/>
          <p:nvPr/>
        </p:nvSpPr>
        <p:spPr>
          <a:xfrm>
            <a:off x="300471" y="2646697"/>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6207400" y="5675903"/>
            <a:ext cx="6537322" cy="571053"/>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10 : Accounting for Fixed Assets</a:t>
            </a:r>
          </a:p>
        </p:txBody>
      </p:sp>
      <p:sp>
        <p:nvSpPr>
          <p:cNvPr id="15" name="TextBox 15"/>
          <p:cNvSpPr txBox="1"/>
          <p:nvPr/>
        </p:nvSpPr>
        <p:spPr>
          <a:xfrm>
            <a:off x="300471" y="3351566"/>
            <a:ext cx="17499693" cy="1467518"/>
          </a:xfrm>
          <a:prstGeom prst="rect">
            <a:avLst/>
          </a:prstGeom>
        </p:spPr>
        <p:txBody>
          <a:bodyPr lIns="0" tIns="0" rIns="0" bIns="0" rtlCol="0" anchor="t">
            <a:spAutoFit/>
          </a:bodyPr>
          <a:lstStyle/>
          <a:p>
            <a:pPr marL="0" lvl="0" indent="0" algn="l">
              <a:lnSpc>
                <a:spcPts val="3896"/>
              </a:lnSpc>
              <a:spcBef>
                <a:spcPct val="0"/>
              </a:spcBef>
            </a:pPr>
            <a:r>
              <a:rPr lang="en-US" sz="2783" dirty="0">
                <a:solidFill>
                  <a:srgbClr val="FFFFFF"/>
                </a:solidFill>
                <a:latin typeface="Open Sans"/>
              </a:rPr>
              <a:t>Fixed Assets are stated at cost/ </a:t>
            </a:r>
            <a:r>
              <a:rPr lang="en-US" sz="2783" b="1" dirty="0">
                <a:solidFill>
                  <a:srgbClr val="FFFF66"/>
                </a:solidFill>
                <a:latin typeface="Open Sans"/>
              </a:rPr>
              <a:t>professional valuation </a:t>
            </a:r>
            <a:r>
              <a:rPr lang="en-US" sz="2783" dirty="0">
                <a:solidFill>
                  <a:srgbClr val="FFFFFF"/>
                </a:solidFill>
                <a:latin typeface="Open Sans"/>
              </a:rPr>
              <a:t>less accumulated depreciation. Cost includes freight, installation cost, duties and taxes, interest on specific borrowings </a:t>
            </a:r>
            <a:r>
              <a:rPr lang="en-US" sz="2783" dirty="0" err="1">
                <a:solidFill>
                  <a:srgbClr val="FFFFFF"/>
                </a:solidFill>
                <a:latin typeface="Open Sans"/>
              </a:rPr>
              <a:t>utilised</a:t>
            </a:r>
            <a:r>
              <a:rPr lang="en-US" sz="2783" dirty="0">
                <a:solidFill>
                  <a:srgbClr val="FFFFFF"/>
                </a:solidFill>
                <a:latin typeface="Open Sans"/>
              </a:rPr>
              <a:t> for financing the qualifying fixed assets and other incidental expenses. (emphasis supplied).</a:t>
            </a:r>
          </a:p>
        </p:txBody>
      </p:sp>
      <p:grpSp>
        <p:nvGrpSpPr>
          <p:cNvPr id="16" name="Group 15">
            <a:extLst>
              <a:ext uri="{FF2B5EF4-FFF2-40B4-BE49-F238E27FC236}">
                <a16:creationId xmlns:a16="http://schemas.microsoft.com/office/drawing/2014/main" id="{41F27F42-65A3-F742-D46E-5826650A133A}"/>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04B33EF5-DECE-6C12-95F1-8D28BAB91B7A}"/>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E2CB0A12-C1A6-23BF-901C-5EB0E7C25026}"/>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CB7F694E-5A5F-64D6-059E-E51B39B965B4}"/>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298DA438-0B4F-3E99-7A6C-8A2E6F3AD668}"/>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B9E36DC5-AF61-94D8-3CA2-6F20C9280D0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F629B10-B522-93F8-4AEE-7F779B27456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295631"/>
            <a:ext cx="18036345" cy="2593018"/>
            <a:chOff x="0" y="0"/>
            <a:chExt cx="6579707" cy="945940"/>
          </a:xfrm>
        </p:grpSpPr>
        <p:sp>
          <p:nvSpPr>
            <p:cNvPr id="6" name="Freeform 6"/>
            <p:cNvSpPr/>
            <p:nvPr/>
          </p:nvSpPr>
          <p:spPr>
            <a:xfrm>
              <a:off x="0" y="0"/>
              <a:ext cx="6579708" cy="945940"/>
            </a:xfrm>
            <a:custGeom>
              <a:avLst/>
              <a:gdLst/>
              <a:ahLst/>
              <a:cxnLst/>
              <a:rect l="l" t="t" r="r" b="b"/>
              <a:pathLst>
                <a:path w="6579708" h="945940">
                  <a:moveTo>
                    <a:pt x="0" y="0"/>
                  </a:moveTo>
                  <a:lnTo>
                    <a:pt x="6579708" y="0"/>
                  </a:lnTo>
                  <a:lnTo>
                    <a:pt x="6579708" y="945940"/>
                  </a:lnTo>
                  <a:lnTo>
                    <a:pt x="0" y="945940"/>
                  </a:lnTo>
                  <a:close/>
                </a:path>
              </a:pathLst>
            </a:custGeom>
            <a:solidFill>
              <a:srgbClr val="023E7D"/>
            </a:solidFill>
          </p:spPr>
          <p:txBody>
            <a:bodyPr/>
            <a:lstStyle/>
            <a:p>
              <a:endParaRPr lang="en-IN"/>
            </a:p>
          </p:txBody>
        </p:sp>
      </p:grpSp>
      <p:grpSp>
        <p:nvGrpSpPr>
          <p:cNvPr id="7" name="Group 7"/>
          <p:cNvGrpSpPr/>
          <p:nvPr/>
        </p:nvGrpSpPr>
        <p:grpSpPr>
          <a:xfrm>
            <a:off x="7903627" y="594465"/>
            <a:ext cx="10384373" cy="1121068"/>
            <a:chOff x="0" y="0"/>
            <a:chExt cx="3788247" cy="408969"/>
          </a:xfrm>
        </p:grpSpPr>
        <p:sp>
          <p:nvSpPr>
            <p:cNvPr id="8" name="Freeform 8"/>
            <p:cNvSpPr/>
            <p:nvPr/>
          </p:nvSpPr>
          <p:spPr>
            <a:xfrm>
              <a:off x="0" y="0"/>
              <a:ext cx="3788247" cy="408969"/>
            </a:xfrm>
            <a:custGeom>
              <a:avLst/>
              <a:gdLst/>
              <a:ahLst/>
              <a:cxnLst/>
              <a:rect l="l" t="t" r="r" b="b"/>
              <a:pathLst>
                <a:path w="3788247" h="408969">
                  <a:moveTo>
                    <a:pt x="0" y="0"/>
                  </a:moveTo>
                  <a:lnTo>
                    <a:pt x="3788247" y="0"/>
                  </a:lnTo>
                  <a:lnTo>
                    <a:pt x="3788247"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srcRect/>
          <a:stretch>
            <a:fillRect/>
          </a:stretch>
        </p:blipFill>
        <p:spPr>
          <a:xfrm>
            <a:off x="10910786" y="5398352"/>
            <a:ext cx="6416182" cy="4499348"/>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300471" y="5729832"/>
            <a:ext cx="8672966" cy="3968202"/>
          </a:xfrm>
          <a:prstGeom prst="rect">
            <a:avLst/>
          </a:prstGeom>
        </p:spPr>
        <p:txBody>
          <a:bodyPr lIns="0" tIns="0" rIns="0" bIns="0" rtlCol="0" anchor="t">
            <a:spAutoFit/>
          </a:bodyPr>
          <a:lstStyle/>
          <a:p>
            <a:pPr marL="0" lvl="0" indent="0" algn="r">
              <a:lnSpc>
                <a:spcPts val="3898"/>
              </a:lnSpc>
              <a:spcBef>
                <a:spcPct val="0"/>
              </a:spcBef>
            </a:pPr>
            <a:r>
              <a:rPr lang="en-US" sz="2784" dirty="0">
                <a:solidFill>
                  <a:srgbClr val="FFFFFF"/>
                </a:solidFill>
                <a:latin typeface="Open Sans"/>
              </a:rPr>
              <a:t>Para 14 of AS 12 states that, "Government grants related to depreciable fixed assets may be treated as </a:t>
            </a:r>
            <a:r>
              <a:rPr lang="en-US" sz="2784" dirty="0">
                <a:solidFill>
                  <a:srgbClr val="FFFF00"/>
                </a:solidFill>
                <a:latin typeface="Open Sans"/>
              </a:rPr>
              <a:t>deferred income which should be recognized in the profit and loss statement on a systematic and rational basis over the useful life of the asset, i.e., </a:t>
            </a:r>
            <a:r>
              <a:rPr lang="en-US" sz="2784" dirty="0">
                <a:solidFill>
                  <a:srgbClr val="FFFFFF"/>
                </a:solidFill>
                <a:latin typeface="Open Sans"/>
              </a:rPr>
              <a:t>such grants should be allocated to income over the periods and in the proportions in which depreciation on those assets is charged."</a:t>
            </a:r>
          </a:p>
        </p:txBody>
      </p:sp>
      <p:sp>
        <p:nvSpPr>
          <p:cNvPr id="12" name="TextBox 12"/>
          <p:cNvSpPr txBox="1"/>
          <p:nvPr/>
        </p:nvSpPr>
        <p:spPr>
          <a:xfrm>
            <a:off x="300471" y="2391846"/>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5464637" y="5086350"/>
            <a:ext cx="3508800" cy="571053"/>
          </a:xfrm>
          <a:prstGeom prst="rect">
            <a:avLst/>
          </a:prstGeom>
        </p:spPr>
        <p:txBody>
          <a:bodyPr lIns="0" tIns="0" rIns="0" bIns="0" rtlCol="0" anchor="t">
            <a:spAutoFit/>
          </a:bodyPr>
          <a:lstStyle/>
          <a:p>
            <a:pPr marL="0" lvl="0" indent="0" algn="r">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136384" y="786818"/>
            <a:ext cx="10151616"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12 : Accounting for Government Grants</a:t>
            </a:r>
          </a:p>
        </p:txBody>
      </p:sp>
      <p:sp>
        <p:nvSpPr>
          <p:cNvPr id="15" name="TextBox 15"/>
          <p:cNvSpPr txBox="1"/>
          <p:nvPr/>
        </p:nvSpPr>
        <p:spPr>
          <a:xfrm>
            <a:off x="300471" y="3102286"/>
            <a:ext cx="17182911" cy="1481273"/>
          </a:xfrm>
          <a:prstGeom prst="rect">
            <a:avLst/>
          </a:prstGeom>
        </p:spPr>
        <p:txBody>
          <a:bodyPr lIns="0" tIns="0" rIns="0" bIns="0" rtlCol="0" anchor="t">
            <a:spAutoFit/>
          </a:bodyPr>
          <a:lstStyle/>
          <a:p>
            <a:pPr marL="0" lvl="0" indent="0" algn="l">
              <a:lnSpc>
                <a:spcPts val="3959"/>
              </a:lnSpc>
              <a:spcBef>
                <a:spcPct val="0"/>
              </a:spcBef>
            </a:pPr>
            <a:r>
              <a:rPr lang="en-US" sz="2828">
                <a:solidFill>
                  <a:srgbClr val="FFFFFF"/>
                </a:solidFill>
                <a:latin typeface="Open Sans"/>
              </a:rPr>
              <a:t>In case of depreciable assets, the cost of the asset is shown at gross value and grant thereon is taken to Capital Reserve which is recognised as income in the Statement of Profit and Loss over the useful life period of the asset.</a:t>
            </a:r>
          </a:p>
        </p:txBody>
      </p:sp>
      <p:grpSp>
        <p:nvGrpSpPr>
          <p:cNvPr id="16" name="Group 15">
            <a:extLst>
              <a:ext uri="{FF2B5EF4-FFF2-40B4-BE49-F238E27FC236}">
                <a16:creationId xmlns:a16="http://schemas.microsoft.com/office/drawing/2014/main" id="{4B15487A-BB13-1A1F-10C2-F61F832C5C13}"/>
              </a:ext>
            </a:extLst>
          </p:cNvPr>
          <p:cNvGrpSpPr/>
          <p:nvPr/>
        </p:nvGrpSpPr>
        <p:grpSpPr>
          <a:xfrm>
            <a:off x="-6096" y="9530511"/>
            <a:ext cx="18294096" cy="870789"/>
            <a:chOff x="-6096" y="9530510"/>
            <a:chExt cx="18294096" cy="870789"/>
          </a:xfrm>
        </p:grpSpPr>
        <p:grpSp>
          <p:nvGrpSpPr>
            <p:cNvPr id="17" name="Group 16">
              <a:extLst>
                <a:ext uri="{FF2B5EF4-FFF2-40B4-BE49-F238E27FC236}">
                  <a16:creationId xmlns:a16="http://schemas.microsoft.com/office/drawing/2014/main" id="{E11E0762-DA40-FA5D-B46F-5761BFC4D6BE}"/>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0EC21B33-8113-AEBB-F9CF-156A1CA1D6BD}"/>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6D3D7329-D995-8669-5FE0-32102DB79D67}"/>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18ACA76D-9250-ABFC-FD06-0AECF14AE52B}"/>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B3B0BFB8-71BF-3AD4-7ECA-01A806E8D724}"/>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B322721-A27A-7A34-33A7-7961857F8F74}"/>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295631"/>
            <a:ext cx="18036345" cy="2274456"/>
            <a:chOff x="0" y="0"/>
            <a:chExt cx="6579707" cy="829728"/>
          </a:xfrm>
        </p:grpSpPr>
        <p:sp>
          <p:nvSpPr>
            <p:cNvPr id="6" name="Freeform 6"/>
            <p:cNvSpPr/>
            <p:nvPr/>
          </p:nvSpPr>
          <p:spPr>
            <a:xfrm>
              <a:off x="0" y="0"/>
              <a:ext cx="6579708" cy="829727"/>
            </a:xfrm>
            <a:custGeom>
              <a:avLst/>
              <a:gdLst/>
              <a:ahLst/>
              <a:cxnLst/>
              <a:rect l="l" t="t" r="r" b="b"/>
              <a:pathLst>
                <a:path w="6579708" h="829727">
                  <a:moveTo>
                    <a:pt x="0" y="0"/>
                  </a:moveTo>
                  <a:lnTo>
                    <a:pt x="6579708" y="0"/>
                  </a:lnTo>
                  <a:lnTo>
                    <a:pt x="6579708" y="829727"/>
                  </a:lnTo>
                  <a:lnTo>
                    <a:pt x="0" y="829727"/>
                  </a:lnTo>
                  <a:close/>
                </a:path>
              </a:pathLst>
            </a:custGeom>
            <a:solidFill>
              <a:srgbClr val="023E7D"/>
            </a:solidFill>
          </p:spPr>
          <p:txBody>
            <a:bodyPr/>
            <a:lstStyle/>
            <a:p>
              <a:endParaRPr lang="en-IN"/>
            </a:p>
          </p:txBody>
        </p:sp>
      </p:grpSp>
      <p:grpSp>
        <p:nvGrpSpPr>
          <p:cNvPr id="7" name="Group 7"/>
          <p:cNvGrpSpPr/>
          <p:nvPr/>
        </p:nvGrpSpPr>
        <p:grpSpPr>
          <a:xfrm>
            <a:off x="7903627" y="594465"/>
            <a:ext cx="10384373" cy="1121068"/>
            <a:chOff x="0" y="0"/>
            <a:chExt cx="3788247" cy="408969"/>
          </a:xfrm>
        </p:grpSpPr>
        <p:sp>
          <p:nvSpPr>
            <p:cNvPr id="8" name="Freeform 8"/>
            <p:cNvSpPr/>
            <p:nvPr/>
          </p:nvSpPr>
          <p:spPr>
            <a:xfrm>
              <a:off x="0" y="0"/>
              <a:ext cx="3788247" cy="408969"/>
            </a:xfrm>
            <a:custGeom>
              <a:avLst/>
              <a:gdLst/>
              <a:ahLst/>
              <a:cxnLst/>
              <a:rect l="l" t="t" r="r" b="b"/>
              <a:pathLst>
                <a:path w="3788247" h="408969">
                  <a:moveTo>
                    <a:pt x="0" y="0"/>
                  </a:moveTo>
                  <a:lnTo>
                    <a:pt x="3788247" y="0"/>
                  </a:lnTo>
                  <a:lnTo>
                    <a:pt x="3788247"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44100" y="5303833"/>
            <a:ext cx="7539282" cy="3958123"/>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300471" y="5841997"/>
            <a:ext cx="8672966" cy="3468065"/>
          </a:xfrm>
          <a:prstGeom prst="rect">
            <a:avLst/>
          </a:prstGeom>
        </p:spPr>
        <p:txBody>
          <a:bodyPr lIns="0" tIns="0" rIns="0" bIns="0" rtlCol="0" anchor="t">
            <a:spAutoFit/>
          </a:bodyPr>
          <a:lstStyle/>
          <a:p>
            <a:pPr marL="0" lvl="0" indent="0" algn="r">
              <a:lnSpc>
                <a:spcPts val="3898"/>
              </a:lnSpc>
              <a:spcBef>
                <a:spcPct val="0"/>
              </a:spcBef>
            </a:pPr>
            <a:r>
              <a:rPr lang="en-US" sz="2784" dirty="0">
                <a:solidFill>
                  <a:srgbClr val="FFFFFF"/>
                </a:solidFill>
                <a:latin typeface="Open Sans"/>
              </a:rPr>
              <a:t>Para 32 of AS 13 states that, "Investments classified as long-term investments should be carried in the financial statements at cost. </a:t>
            </a:r>
            <a:r>
              <a:rPr lang="en-US" sz="2784" dirty="0">
                <a:solidFill>
                  <a:srgbClr val="FFFF66"/>
                </a:solidFill>
                <a:latin typeface="Open Sans"/>
              </a:rPr>
              <a:t>However, provision for diminution shall be made to recognize a decline, other than temporary,</a:t>
            </a:r>
            <a:r>
              <a:rPr lang="en-US" sz="2784" dirty="0">
                <a:solidFill>
                  <a:srgbClr val="FF0000"/>
                </a:solidFill>
                <a:latin typeface="Open Sans"/>
              </a:rPr>
              <a:t> </a:t>
            </a:r>
            <a:r>
              <a:rPr lang="en-US" sz="2784" dirty="0">
                <a:solidFill>
                  <a:srgbClr val="FFFFFF"/>
                </a:solidFill>
                <a:latin typeface="Open Sans"/>
              </a:rPr>
              <a:t>in the value of the investments, such reduction being determined and made for each investment individually."</a:t>
            </a:r>
          </a:p>
        </p:txBody>
      </p:sp>
      <p:sp>
        <p:nvSpPr>
          <p:cNvPr id="12" name="TextBox 12"/>
          <p:cNvSpPr txBox="1"/>
          <p:nvPr/>
        </p:nvSpPr>
        <p:spPr>
          <a:xfrm>
            <a:off x="300471" y="2391846"/>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5464637" y="5086350"/>
            <a:ext cx="3508800" cy="571053"/>
          </a:xfrm>
          <a:prstGeom prst="rect">
            <a:avLst/>
          </a:prstGeom>
        </p:spPr>
        <p:txBody>
          <a:bodyPr lIns="0" tIns="0" rIns="0" bIns="0" rtlCol="0" anchor="t">
            <a:spAutoFit/>
          </a:bodyPr>
          <a:lstStyle/>
          <a:p>
            <a:pPr marL="0" lvl="0" indent="0" algn="r">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136384" y="786818"/>
            <a:ext cx="10151616"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13 : Accounting for Investments</a:t>
            </a:r>
          </a:p>
        </p:txBody>
      </p:sp>
      <p:sp>
        <p:nvSpPr>
          <p:cNvPr id="15" name="TextBox 15"/>
          <p:cNvSpPr txBox="1"/>
          <p:nvPr/>
        </p:nvSpPr>
        <p:spPr>
          <a:xfrm>
            <a:off x="300471" y="3102286"/>
            <a:ext cx="17182911" cy="979442"/>
          </a:xfrm>
          <a:prstGeom prst="rect">
            <a:avLst/>
          </a:prstGeom>
        </p:spPr>
        <p:txBody>
          <a:bodyPr lIns="0" tIns="0" rIns="0" bIns="0" rtlCol="0" anchor="t">
            <a:spAutoFit/>
          </a:bodyPr>
          <a:lstStyle/>
          <a:p>
            <a:pPr marL="0" lvl="0" indent="0" algn="l">
              <a:lnSpc>
                <a:spcPts val="3959"/>
              </a:lnSpc>
              <a:spcBef>
                <a:spcPct val="0"/>
              </a:spcBef>
            </a:pPr>
            <a:r>
              <a:rPr lang="en-US" sz="2828">
                <a:solidFill>
                  <a:srgbClr val="FFFFFF"/>
                </a:solidFill>
                <a:latin typeface="Open Sans"/>
              </a:rPr>
              <a:t>Long-term investments are carried at cost. No provision is being made for diminution in the value of investments as they are long-term investments.</a:t>
            </a:r>
          </a:p>
        </p:txBody>
      </p:sp>
      <p:grpSp>
        <p:nvGrpSpPr>
          <p:cNvPr id="16" name="Group 15">
            <a:extLst>
              <a:ext uri="{FF2B5EF4-FFF2-40B4-BE49-F238E27FC236}">
                <a16:creationId xmlns:a16="http://schemas.microsoft.com/office/drawing/2014/main" id="{4A063BF2-4AFE-4006-7867-6107B2B47F54}"/>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BDA91880-8C9C-949B-C4CF-AF7A996C7DEC}"/>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3CF7D79E-7FC7-3853-65B9-46F6805DFE92}"/>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217CCBF1-2C2E-5FD3-2A45-FC16FA719462}"/>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F7C91ADE-DD83-A478-4AD0-E4C7F5E79416}"/>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982E7D7E-5914-DFBD-E145-A547CF09F169}"/>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18DE49F-F469-543F-4CA2-28024C0DE1C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295631"/>
            <a:ext cx="18036345" cy="1637330"/>
            <a:chOff x="0" y="0"/>
            <a:chExt cx="6579707" cy="597302"/>
          </a:xfrm>
        </p:grpSpPr>
        <p:sp>
          <p:nvSpPr>
            <p:cNvPr id="6" name="Freeform 6"/>
            <p:cNvSpPr/>
            <p:nvPr/>
          </p:nvSpPr>
          <p:spPr>
            <a:xfrm>
              <a:off x="0" y="0"/>
              <a:ext cx="6579708" cy="597302"/>
            </a:xfrm>
            <a:custGeom>
              <a:avLst/>
              <a:gdLst/>
              <a:ahLst/>
              <a:cxnLst/>
              <a:rect l="l" t="t" r="r" b="b"/>
              <a:pathLst>
                <a:path w="6579708" h="597302">
                  <a:moveTo>
                    <a:pt x="0" y="0"/>
                  </a:moveTo>
                  <a:lnTo>
                    <a:pt x="6579708" y="0"/>
                  </a:lnTo>
                  <a:lnTo>
                    <a:pt x="6579708" y="597302"/>
                  </a:lnTo>
                  <a:lnTo>
                    <a:pt x="0" y="597302"/>
                  </a:lnTo>
                  <a:close/>
                </a:path>
              </a:pathLst>
            </a:custGeom>
            <a:solidFill>
              <a:srgbClr val="023E7D"/>
            </a:solidFill>
          </p:spPr>
          <p:txBody>
            <a:bodyPr/>
            <a:lstStyle/>
            <a:p>
              <a:endParaRPr lang="en-IN"/>
            </a:p>
          </p:txBody>
        </p:sp>
      </p:grpSp>
      <p:grpSp>
        <p:nvGrpSpPr>
          <p:cNvPr id="7" name="Group 7"/>
          <p:cNvGrpSpPr/>
          <p:nvPr/>
        </p:nvGrpSpPr>
        <p:grpSpPr>
          <a:xfrm>
            <a:off x="7903627" y="594465"/>
            <a:ext cx="10384373" cy="1121068"/>
            <a:chOff x="0" y="0"/>
            <a:chExt cx="3788247" cy="408969"/>
          </a:xfrm>
        </p:grpSpPr>
        <p:sp>
          <p:nvSpPr>
            <p:cNvPr id="8" name="Freeform 8"/>
            <p:cNvSpPr/>
            <p:nvPr/>
          </p:nvSpPr>
          <p:spPr>
            <a:xfrm>
              <a:off x="0" y="0"/>
              <a:ext cx="3788247" cy="408969"/>
            </a:xfrm>
            <a:custGeom>
              <a:avLst/>
              <a:gdLst/>
              <a:ahLst/>
              <a:cxnLst/>
              <a:rect l="l" t="t" r="r" b="b"/>
              <a:pathLst>
                <a:path w="3788247" h="408969">
                  <a:moveTo>
                    <a:pt x="0" y="0"/>
                  </a:moveTo>
                  <a:lnTo>
                    <a:pt x="3788247" y="0"/>
                  </a:lnTo>
                  <a:lnTo>
                    <a:pt x="3788247"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566584" y="4923337"/>
            <a:ext cx="7916799" cy="4522471"/>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218960" y="5364883"/>
            <a:ext cx="8672966" cy="2967928"/>
          </a:xfrm>
          <a:prstGeom prst="rect">
            <a:avLst/>
          </a:prstGeom>
        </p:spPr>
        <p:txBody>
          <a:bodyPr lIns="0" tIns="0" rIns="0" bIns="0" rtlCol="0" anchor="t">
            <a:spAutoFit/>
          </a:bodyPr>
          <a:lstStyle/>
          <a:p>
            <a:pPr marL="0" lvl="0" indent="0" algn="r">
              <a:lnSpc>
                <a:spcPts val="3898"/>
              </a:lnSpc>
              <a:spcBef>
                <a:spcPct val="0"/>
              </a:spcBef>
            </a:pPr>
            <a:r>
              <a:rPr lang="en-US" sz="2784" dirty="0">
                <a:solidFill>
                  <a:srgbClr val="FFFFFF"/>
                </a:solidFill>
                <a:latin typeface="Open Sans"/>
              </a:rPr>
              <a:t>Para 31 of AS 13 states that, "Investments classified as current investments should be carried in the financial statements at the lower of cost and fair value determined either on an individual investment basis or by category of investment, </a:t>
            </a:r>
            <a:r>
              <a:rPr lang="en-US" sz="2784" dirty="0">
                <a:solidFill>
                  <a:srgbClr val="FFFF00"/>
                </a:solidFill>
                <a:latin typeface="Open Sans"/>
              </a:rPr>
              <a:t>but not on an overall (or global) basis."</a:t>
            </a:r>
          </a:p>
        </p:txBody>
      </p:sp>
      <p:sp>
        <p:nvSpPr>
          <p:cNvPr id="12" name="TextBox 12"/>
          <p:cNvSpPr txBox="1"/>
          <p:nvPr/>
        </p:nvSpPr>
        <p:spPr>
          <a:xfrm>
            <a:off x="300471" y="2391846"/>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5383127" y="4609236"/>
            <a:ext cx="3508800" cy="571053"/>
          </a:xfrm>
          <a:prstGeom prst="rect">
            <a:avLst/>
          </a:prstGeom>
        </p:spPr>
        <p:txBody>
          <a:bodyPr lIns="0" tIns="0" rIns="0" bIns="0" rtlCol="0" anchor="t">
            <a:spAutoFit/>
          </a:bodyPr>
          <a:lstStyle/>
          <a:p>
            <a:pPr marL="0" lvl="0" indent="0" algn="r">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136384" y="786818"/>
            <a:ext cx="10151616"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13 : Accounting for Investments</a:t>
            </a:r>
          </a:p>
        </p:txBody>
      </p:sp>
      <p:sp>
        <p:nvSpPr>
          <p:cNvPr id="15" name="TextBox 15"/>
          <p:cNvSpPr txBox="1"/>
          <p:nvPr/>
        </p:nvSpPr>
        <p:spPr>
          <a:xfrm>
            <a:off x="300471" y="3102286"/>
            <a:ext cx="17182911" cy="477611"/>
          </a:xfrm>
          <a:prstGeom prst="rect">
            <a:avLst/>
          </a:prstGeom>
        </p:spPr>
        <p:txBody>
          <a:bodyPr lIns="0" tIns="0" rIns="0" bIns="0" rtlCol="0" anchor="t">
            <a:spAutoFit/>
          </a:bodyPr>
          <a:lstStyle/>
          <a:p>
            <a:pPr marL="0" lvl="0" indent="0" algn="l">
              <a:lnSpc>
                <a:spcPts val="3959"/>
              </a:lnSpc>
              <a:spcBef>
                <a:spcPct val="0"/>
              </a:spcBef>
            </a:pPr>
            <a:r>
              <a:rPr lang="en-US" sz="2828">
                <a:solidFill>
                  <a:srgbClr val="FFFFFF"/>
                </a:solidFill>
                <a:latin typeface="Open Sans"/>
              </a:rPr>
              <a:t>Current Investments are valued at cost or market value, whichever is lower.</a:t>
            </a:r>
          </a:p>
        </p:txBody>
      </p:sp>
      <p:grpSp>
        <p:nvGrpSpPr>
          <p:cNvPr id="16" name="Group 15">
            <a:extLst>
              <a:ext uri="{FF2B5EF4-FFF2-40B4-BE49-F238E27FC236}">
                <a16:creationId xmlns:a16="http://schemas.microsoft.com/office/drawing/2014/main" id="{217FEFFD-0024-EB73-4685-11068471916D}"/>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C7BC6140-7537-F3DD-91AF-7A51ECF451D7}"/>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33589A7E-7E6E-D4C9-BC2B-51F88DB0F098}"/>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98FA112A-DBC6-B1BB-4C08-9F24DEEDD4D4}"/>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2DB29F32-D96A-6D6A-19F7-2A901DED9B1F}"/>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6E8BAFF1-63B4-65A6-B207-104B373E9905}"/>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34739DC-D14C-DA27-A11F-17AF05867D8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295631"/>
            <a:ext cx="18036345" cy="1894505"/>
            <a:chOff x="0" y="0"/>
            <a:chExt cx="6579707" cy="691120"/>
          </a:xfrm>
        </p:grpSpPr>
        <p:sp>
          <p:nvSpPr>
            <p:cNvPr id="6" name="Freeform 6"/>
            <p:cNvSpPr/>
            <p:nvPr/>
          </p:nvSpPr>
          <p:spPr>
            <a:xfrm>
              <a:off x="0" y="0"/>
              <a:ext cx="6579708" cy="691120"/>
            </a:xfrm>
            <a:custGeom>
              <a:avLst/>
              <a:gdLst/>
              <a:ahLst/>
              <a:cxnLst/>
              <a:rect l="l" t="t" r="r" b="b"/>
              <a:pathLst>
                <a:path w="6579708" h="691120">
                  <a:moveTo>
                    <a:pt x="0" y="0"/>
                  </a:moveTo>
                  <a:lnTo>
                    <a:pt x="6579708" y="0"/>
                  </a:lnTo>
                  <a:lnTo>
                    <a:pt x="6579708" y="691120"/>
                  </a:lnTo>
                  <a:lnTo>
                    <a:pt x="0" y="691120"/>
                  </a:lnTo>
                  <a:close/>
                </a:path>
              </a:pathLst>
            </a:custGeom>
            <a:solidFill>
              <a:srgbClr val="023E7D"/>
            </a:solidFill>
          </p:spPr>
          <p:txBody>
            <a:bodyPr/>
            <a:lstStyle/>
            <a:p>
              <a:endParaRPr lang="en-IN"/>
            </a:p>
          </p:txBody>
        </p:sp>
      </p:grpSp>
      <p:grpSp>
        <p:nvGrpSpPr>
          <p:cNvPr id="7" name="Group 7"/>
          <p:cNvGrpSpPr/>
          <p:nvPr/>
        </p:nvGrpSpPr>
        <p:grpSpPr>
          <a:xfrm>
            <a:off x="7903627" y="594465"/>
            <a:ext cx="10384373" cy="1121068"/>
            <a:chOff x="0" y="0"/>
            <a:chExt cx="3788247" cy="408969"/>
          </a:xfrm>
        </p:grpSpPr>
        <p:sp>
          <p:nvSpPr>
            <p:cNvPr id="8" name="Freeform 8"/>
            <p:cNvSpPr/>
            <p:nvPr/>
          </p:nvSpPr>
          <p:spPr>
            <a:xfrm>
              <a:off x="0" y="0"/>
              <a:ext cx="3788247" cy="408969"/>
            </a:xfrm>
            <a:custGeom>
              <a:avLst/>
              <a:gdLst/>
              <a:ahLst/>
              <a:cxnLst/>
              <a:rect l="l" t="t" r="r" b="b"/>
              <a:pathLst>
                <a:path w="3788247" h="408969">
                  <a:moveTo>
                    <a:pt x="0" y="0"/>
                  </a:moveTo>
                  <a:lnTo>
                    <a:pt x="3788247" y="0"/>
                  </a:lnTo>
                  <a:lnTo>
                    <a:pt x="3788247"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57423" y="5143500"/>
            <a:ext cx="5607905" cy="4114800"/>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218960" y="5364883"/>
            <a:ext cx="8672966" cy="2433616"/>
          </a:xfrm>
          <a:prstGeom prst="rect">
            <a:avLst/>
          </a:prstGeom>
        </p:spPr>
        <p:txBody>
          <a:bodyPr lIns="0" tIns="0" rIns="0" bIns="0" rtlCol="0" anchor="t">
            <a:spAutoFit/>
          </a:bodyPr>
          <a:lstStyle/>
          <a:p>
            <a:pPr marL="0" lvl="0" indent="0" algn="r">
              <a:lnSpc>
                <a:spcPts val="3898"/>
              </a:lnSpc>
              <a:spcBef>
                <a:spcPct val="0"/>
              </a:spcBef>
            </a:pPr>
            <a:r>
              <a:rPr lang="en-US" sz="2784">
                <a:solidFill>
                  <a:srgbClr val="FFFFFF"/>
                </a:solidFill>
                <a:latin typeface="Open Sans"/>
              </a:rPr>
              <a:t>Para 119 of AS 15 states that, "An enterprise should disclose information that enables users of financial statements to evaluate the nature of its defined benefit plans and the financial effects of changes in those plans during the period."</a:t>
            </a:r>
          </a:p>
        </p:txBody>
      </p:sp>
      <p:sp>
        <p:nvSpPr>
          <p:cNvPr id="12" name="TextBox 12"/>
          <p:cNvSpPr txBox="1"/>
          <p:nvPr/>
        </p:nvSpPr>
        <p:spPr>
          <a:xfrm>
            <a:off x="300471" y="2391846"/>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5383127" y="4609236"/>
            <a:ext cx="3508800" cy="571053"/>
          </a:xfrm>
          <a:prstGeom prst="rect">
            <a:avLst/>
          </a:prstGeom>
        </p:spPr>
        <p:txBody>
          <a:bodyPr lIns="0" tIns="0" rIns="0" bIns="0" rtlCol="0" anchor="t">
            <a:spAutoFit/>
          </a:bodyPr>
          <a:lstStyle/>
          <a:p>
            <a:pPr marL="0" lvl="0" indent="0" algn="r">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136384" y="786818"/>
            <a:ext cx="10151616"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15 : Employee Benefits</a:t>
            </a:r>
          </a:p>
        </p:txBody>
      </p:sp>
      <p:sp>
        <p:nvSpPr>
          <p:cNvPr id="15" name="TextBox 15"/>
          <p:cNvSpPr txBox="1"/>
          <p:nvPr/>
        </p:nvSpPr>
        <p:spPr>
          <a:xfrm>
            <a:off x="300471" y="3102286"/>
            <a:ext cx="17182911" cy="979442"/>
          </a:xfrm>
          <a:prstGeom prst="rect">
            <a:avLst/>
          </a:prstGeom>
        </p:spPr>
        <p:txBody>
          <a:bodyPr lIns="0" tIns="0" rIns="0" bIns="0" rtlCol="0" anchor="t">
            <a:spAutoFit/>
          </a:bodyPr>
          <a:lstStyle/>
          <a:p>
            <a:pPr marL="0" lvl="0" indent="0" algn="l">
              <a:lnSpc>
                <a:spcPts val="3959"/>
              </a:lnSpc>
              <a:spcBef>
                <a:spcPct val="0"/>
              </a:spcBef>
            </a:pPr>
            <a:r>
              <a:rPr lang="en-US" sz="2828">
                <a:solidFill>
                  <a:srgbClr val="FFFFFF"/>
                </a:solidFill>
                <a:latin typeface="Open Sans"/>
              </a:rPr>
              <a:t>The accounting policy relating to various employee benefits (defined benefits) have been disclosed and they are in line with AS 15.</a:t>
            </a:r>
          </a:p>
        </p:txBody>
      </p:sp>
      <p:grpSp>
        <p:nvGrpSpPr>
          <p:cNvPr id="16" name="Group 15">
            <a:extLst>
              <a:ext uri="{FF2B5EF4-FFF2-40B4-BE49-F238E27FC236}">
                <a16:creationId xmlns:a16="http://schemas.microsoft.com/office/drawing/2014/main" id="{27BB318F-8E27-0F9E-1394-C5AF4F9F85BC}"/>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EC1DD545-AB86-449C-3D6F-07D7DA7BDCDB}"/>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9B849227-4B33-50F5-EF1A-BE16CF300B21}"/>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B3BD47B7-542F-CD54-79BF-21DB60643A32}"/>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FC1D5769-5ED9-0C28-4386-8BCFBE70D913}"/>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BF54A7D3-0911-E4BB-7D15-22D46DF73DC5}"/>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273B524-96AC-F2D8-36C4-8A706C16AFB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9144000" y="0"/>
            <a:ext cx="9144000" cy="10287000"/>
            <a:chOff x="0" y="0"/>
            <a:chExt cx="3335756" cy="3752725"/>
          </a:xfrm>
        </p:grpSpPr>
        <p:sp>
          <p:nvSpPr>
            <p:cNvPr id="4" name="Freeform 4"/>
            <p:cNvSpPr/>
            <p:nvPr/>
          </p:nvSpPr>
          <p:spPr>
            <a:xfrm>
              <a:off x="0" y="0"/>
              <a:ext cx="3335756" cy="3752726"/>
            </a:xfrm>
            <a:custGeom>
              <a:avLst/>
              <a:gdLst/>
              <a:ahLst/>
              <a:cxnLst/>
              <a:rect l="l" t="t" r="r" b="b"/>
              <a:pathLst>
                <a:path w="3335756" h="3752726">
                  <a:moveTo>
                    <a:pt x="0" y="0"/>
                  </a:moveTo>
                  <a:lnTo>
                    <a:pt x="3335756" y="0"/>
                  </a:lnTo>
                  <a:lnTo>
                    <a:pt x="3335756" y="3752726"/>
                  </a:lnTo>
                  <a:lnTo>
                    <a:pt x="0" y="3752726"/>
                  </a:lnTo>
                  <a:close/>
                </a:path>
              </a:pathLst>
            </a:custGeom>
            <a:solidFill>
              <a:srgbClr val="DDDCDC"/>
            </a:solidFill>
          </p:spPr>
          <p:txBody>
            <a:bodyPr/>
            <a:lstStyle/>
            <a:p>
              <a:endParaRPr lang="en-IN"/>
            </a:p>
          </p:txBody>
        </p:sp>
      </p:grpSp>
      <p:grpSp>
        <p:nvGrpSpPr>
          <p:cNvPr id="5" name="Group 5"/>
          <p:cNvGrpSpPr/>
          <p:nvPr/>
        </p:nvGrpSpPr>
        <p:grpSpPr>
          <a:xfrm>
            <a:off x="125828" y="2295631"/>
            <a:ext cx="18036345" cy="1894505"/>
            <a:chOff x="0" y="0"/>
            <a:chExt cx="6579707" cy="691120"/>
          </a:xfrm>
        </p:grpSpPr>
        <p:sp>
          <p:nvSpPr>
            <p:cNvPr id="6" name="Freeform 6"/>
            <p:cNvSpPr/>
            <p:nvPr/>
          </p:nvSpPr>
          <p:spPr>
            <a:xfrm>
              <a:off x="0" y="0"/>
              <a:ext cx="6579708" cy="691120"/>
            </a:xfrm>
            <a:custGeom>
              <a:avLst/>
              <a:gdLst/>
              <a:ahLst/>
              <a:cxnLst/>
              <a:rect l="l" t="t" r="r" b="b"/>
              <a:pathLst>
                <a:path w="6579708" h="691120">
                  <a:moveTo>
                    <a:pt x="0" y="0"/>
                  </a:moveTo>
                  <a:lnTo>
                    <a:pt x="6579708" y="0"/>
                  </a:lnTo>
                  <a:lnTo>
                    <a:pt x="6579708" y="691120"/>
                  </a:lnTo>
                  <a:lnTo>
                    <a:pt x="0" y="691120"/>
                  </a:lnTo>
                  <a:close/>
                </a:path>
              </a:pathLst>
            </a:custGeom>
            <a:solidFill>
              <a:srgbClr val="023E7D"/>
            </a:solidFill>
          </p:spPr>
          <p:txBody>
            <a:bodyPr/>
            <a:lstStyle/>
            <a:p>
              <a:endParaRPr lang="en-IN"/>
            </a:p>
          </p:txBody>
        </p:sp>
      </p:grpSp>
      <p:grpSp>
        <p:nvGrpSpPr>
          <p:cNvPr id="7" name="Group 7"/>
          <p:cNvGrpSpPr/>
          <p:nvPr/>
        </p:nvGrpSpPr>
        <p:grpSpPr>
          <a:xfrm>
            <a:off x="7903627" y="594465"/>
            <a:ext cx="10384373" cy="1121068"/>
            <a:chOff x="0" y="0"/>
            <a:chExt cx="3788247" cy="408969"/>
          </a:xfrm>
        </p:grpSpPr>
        <p:sp>
          <p:nvSpPr>
            <p:cNvPr id="8" name="Freeform 8"/>
            <p:cNvSpPr/>
            <p:nvPr/>
          </p:nvSpPr>
          <p:spPr>
            <a:xfrm>
              <a:off x="0" y="0"/>
              <a:ext cx="3788247" cy="408969"/>
            </a:xfrm>
            <a:custGeom>
              <a:avLst/>
              <a:gdLst/>
              <a:ahLst/>
              <a:cxnLst/>
              <a:rect l="l" t="t" r="r" b="b"/>
              <a:pathLst>
                <a:path w="3788247" h="408969">
                  <a:moveTo>
                    <a:pt x="0" y="0"/>
                  </a:moveTo>
                  <a:lnTo>
                    <a:pt x="3788247" y="0"/>
                  </a:lnTo>
                  <a:lnTo>
                    <a:pt x="3788247" y="408969"/>
                  </a:lnTo>
                  <a:lnTo>
                    <a:pt x="0" y="408969"/>
                  </a:lnTo>
                  <a:close/>
                </a:path>
              </a:pathLst>
            </a:custGeom>
            <a:solidFill>
              <a:srgbClr val="023E7D"/>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57423" y="5143500"/>
            <a:ext cx="5607905" cy="4114800"/>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232469" y="5164248"/>
            <a:ext cx="8672966" cy="4398990"/>
          </a:xfrm>
          <a:prstGeom prst="rect">
            <a:avLst/>
          </a:prstGeom>
        </p:spPr>
        <p:txBody>
          <a:bodyPr lIns="0" tIns="0" rIns="0" bIns="0" rtlCol="0" anchor="t">
            <a:spAutoFit/>
          </a:bodyPr>
          <a:lstStyle/>
          <a:p>
            <a:pPr marL="0" lvl="0" indent="0" algn="r">
              <a:lnSpc>
                <a:spcPts val="3898"/>
              </a:lnSpc>
              <a:spcBef>
                <a:spcPct val="0"/>
              </a:spcBef>
            </a:pPr>
            <a:r>
              <a:rPr lang="en-US" sz="2784" dirty="0">
                <a:solidFill>
                  <a:srgbClr val="FFFFFF"/>
                </a:solidFill>
                <a:latin typeface="Open Sans"/>
              </a:rPr>
              <a:t>As per note under AS 15, the liabilities towards gratuity has been estimated on actuarial basis; however, as per the stated accounting policy it has not been provided for but </a:t>
            </a:r>
            <a:r>
              <a:rPr lang="en-US" sz="2784" dirty="0" err="1">
                <a:solidFill>
                  <a:srgbClr val="FFFFFF"/>
                </a:solidFill>
                <a:latin typeface="Open Sans"/>
              </a:rPr>
              <a:t>recognised</a:t>
            </a:r>
            <a:r>
              <a:rPr lang="en-US" sz="2784" dirty="0">
                <a:solidFill>
                  <a:srgbClr val="FFFFFF"/>
                </a:solidFill>
                <a:latin typeface="Open Sans"/>
              </a:rPr>
              <a:t> when it is paid. It was viewed that as per AS 15 the liabilities towards gratuity is required to be </a:t>
            </a:r>
            <a:r>
              <a:rPr lang="en-US" sz="2784" dirty="0" err="1">
                <a:solidFill>
                  <a:srgbClr val="FFFFFF"/>
                </a:solidFill>
                <a:latin typeface="Open Sans"/>
              </a:rPr>
              <a:t>recognised</a:t>
            </a:r>
            <a:r>
              <a:rPr lang="en-US" sz="2784" dirty="0">
                <a:solidFill>
                  <a:srgbClr val="FFFFFF"/>
                </a:solidFill>
                <a:latin typeface="Open Sans"/>
              </a:rPr>
              <a:t> on accrual basis. Hence, it was viewed that merely estimating the liabilities does not mean compliance with the stated standard.</a:t>
            </a:r>
          </a:p>
        </p:txBody>
      </p:sp>
      <p:sp>
        <p:nvSpPr>
          <p:cNvPr id="12" name="TextBox 12"/>
          <p:cNvSpPr txBox="1"/>
          <p:nvPr/>
        </p:nvSpPr>
        <p:spPr>
          <a:xfrm>
            <a:off x="300471" y="2391846"/>
            <a:ext cx="8990110" cy="571827"/>
          </a:xfrm>
          <a:prstGeom prst="rect">
            <a:avLst/>
          </a:prstGeom>
        </p:spPr>
        <p:txBody>
          <a:bodyPr lIns="0" tIns="0" rIns="0" bIns="0" rtlCol="0" anchor="t">
            <a:spAutoFit/>
          </a:bodyPr>
          <a:lstStyle/>
          <a:p>
            <a:pPr marL="0" lvl="0" indent="0" algn="l">
              <a:lnSpc>
                <a:spcPts val="4749"/>
              </a:lnSpc>
              <a:spcBef>
                <a:spcPct val="0"/>
              </a:spcBef>
            </a:pPr>
            <a:r>
              <a:rPr lang="en-US" sz="3392" u="none">
                <a:solidFill>
                  <a:srgbClr val="FFFFFF"/>
                </a:solidFill>
                <a:latin typeface="Source Sans Pro Bold"/>
              </a:rPr>
              <a:t>Matters Contained in the Financial Statements</a:t>
            </a:r>
          </a:p>
        </p:txBody>
      </p:sp>
      <p:sp>
        <p:nvSpPr>
          <p:cNvPr id="13" name="TextBox 13"/>
          <p:cNvSpPr txBox="1"/>
          <p:nvPr/>
        </p:nvSpPr>
        <p:spPr>
          <a:xfrm>
            <a:off x="5396636" y="4408601"/>
            <a:ext cx="3508800" cy="571053"/>
          </a:xfrm>
          <a:prstGeom prst="rect">
            <a:avLst/>
          </a:prstGeom>
        </p:spPr>
        <p:txBody>
          <a:bodyPr lIns="0" tIns="0" rIns="0" bIns="0" rtlCol="0" anchor="t">
            <a:spAutoFit/>
          </a:bodyPr>
          <a:lstStyle/>
          <a:p>
            <a:pPr marL="0" lvl="0" indent="0" algn="r">
              <a:lnSpc>
                <a:spcPts val="4749"/>
              </a:lnSpc>
              <a:spcBef>
                <a:spcPct val="0"/>
              </a:spcBef>
            </a:pPr>
            <a:r>
              <a:rPr lang="en-US" sz="3392" u="none">
                <a:solidFill>
                  <a:srgbClr val="FFFFFF"/>
                </a:solidFill>
                <a:latin typeface="Source Sans Pro Bold"/>
              </a:rPr>
              <a:t>Observations</a:t>
            </a:r>
          </a:p>
        </p:txBody>
      </p:sp>
      <p:sp>
        <p:nvSpPr>
          <p:cNvPr id="14" name="TextBox 14"/>
          <p:cNvSpPr txBox="1"/>
          <p:nvPr/>
        </p:nvSpPr>
        <p:spPr>
          <a:xfrm>
            <a:off x="8136384" y="786818"/>
            <a:ext cx="10151616" cy="660161"/>
          </a:xfrm>
          <a:prstGeom prst="rect">
            <a:avLst/>
          </a:prstGeom>
        </p:spPr>
        <p:txBody>
          <a:bodyPr lIns="0" tIns="0" rIns="0" bIns="0" rtlCol="0" anchor="t">
            <a:spAutoFit/>
          </a:bodyPr>
          <a:lstStyle/>
          <a:p>
            <a:pPr marL="0" lvl="0" indent="0">
              <a:lnSpc>
                <a:spcPts val="5202"/>
              </a:lnSpc>
              <a:spcBef>
                <a:spcPct val="0"/>
              </a:spcBef>
            </a:pPr>
            <a:r>
              <a:rPr lang="en-US" sz="4229">
                <a:solidFill>
                  <a:srgbClr val="FFFFFF"/>
                </a:solidFill>
                <a:latin typeface="Source Sans Pro Bold"/>
              </a:rPr>
              <a:t>AS 15 : Employee Benefits</a:t>
            </a:r>
          </a:p>
        </p:txBody>
      </p:sp>
      <p:sp>
        <p:nvSpPr>
          <p:cNvPr id="15" name="TextBox 15"/>
          <p:cNvSpPr txBox="1"/>
          <p:nvPr/>
        </p:nvSpPr>
        <p:spPr>
          <a:xfrm>
            <a:off x="300471" y="3102286"/>
            <a:ext cx="17182911" cy="477611"/>
          </a:xfrm>
          <a:prstGeom prst="rect">
            <a:avLst/>
          </a:prstGeom>
        </p:spPr>
        <p:txBody>
          <a:bodyPr lIns="0" tIns="0" rIns="0" bIns="0" rtlCol="0" anchor="t">
            <a:spAutoFit/>
          </a:bodyPr>
          <a:lstStyle/>
          <a:p>
            <a:pPr marL="0" lvl="0" indent="0" algn="l">
              <a:lnSpc>
                <a:spcPts val="3959"/>
              </a:lnSpc>
              <a:spcBef>
                <a:spcPct val="0"/>
              </a:spcBef>
            </a:pPr>
            <a:r>
              <a:rPr lang="en-US" sz="2828">
                <a:solidFill>
                  <a:srgbClr val="FFFFFF"/>
                </a:solidFill>
                <a:latin typeface="Open Sans"/>
              </a:rPr>
              <a:t>No provision has been made for gratuity liability, gratuity will be recognised in the year of its payment.</a:t>
            </a:r>
          </a:p>
        </p:txBody>
      </p:sp>
      <p:grpSp>
        <p:nvGrpSpPr>
          <p:cNvPr id="16" name="Group 15">
            <a:extLst>
              <a:ext uri="{FF2B5EF4-FFF2-40B4-BE49-F238E27FC236}">
                <a16:creationId xmlns:a16="http://schemas.microsoft.com/office/drawing/2014/main" id="{C8D41379-FACE-8D14-E78F-1C8ABABF5091}"/>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4FCBC80D-C800-E7EF-58D1-1E415A5223C5}"/>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FB4280A5-EA29-E824-6A6D-A551DBC35835}"/>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9C5ADFE3-14A1-877C-B078-F6AC35CE9139}"/>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BE29C33A-6F2F-701F-CA48-1F7C35A76BBA}"/>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B66363F6-C869-62B5-A027-B2301C63DE5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C9022EF-3CFF-40D8-F8E8-5FA2AE69BA6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553328" y="2544208"/>
            <a:ext cx="7708725" cy="5671411"/>
            <a:chOff x="0" y="0"/>
            <a:chExt cx="2812164" cy="2068946"/>
          </a:xfrm>
        </p:grpSpPr>
        <p:sp>
          <p:nvSpPr>
            <p:cNvPr id="4" name="Freeform 4"/>
            <p:cNvSpPr/>
            <p:nvPr/>
          </p:nvSpPr>
          <p:spPr>
            <a:xfrm>
              <a:off x="0" y="0"/>
              <a:ext cx="2812164" cy="2068946"/>
            </a:xfrm>
            <a:custGeom>
              <a:avLst/>
              <a:gdLst/>
              <a:ahLst/>
              <a:cxnLst/>
              <a:rect l="l" t="t" r="r" b="b"/>
              <a:pathLst>
                <a:path w="2812164" h="2068946">
                  <a:moveTo>
                    <a:pt x="0" y="0"/>
                  </a:moveTo>
                  <a:lnTo>
                    <a:pt x="2812164" y="0"/>
                  </a:lnTo>
                  <a:lnTo>
                    <a:pt x="2812164" y="2068946"/>
                  </a:lnTo>
                  <a:lnTo>
                    <a:pt x="0" y="2068946"/>
                  </a:lnTo>
                  <a:close/>
                </a:path>
              </a:pathLst>
            </a:custGeom>
            <a:solidFill>
              <a:srgbClr val="023E7D"/>
            </a:solidFill>
          </p:spPr>
          <p:txBody>
            <a:bodyPr/>
            <a:lstStyle/>
            <a:p>
              <a:endParaRPr lang="en-IN"/>
            </a:p>
          </p:txBody>
        </p:sp>
      </p:grpSp>
      <p:grpSp>
        <p:nvGrpSpPr>
          <p:cNvPr id="5" name="Group 5"/>
          <p:cNvGrpSpPr/>
          <p:nvPr/>
        </p:nvGrpSpPr>
        <p:grpSpPr>
          <a:xfrm>
            <a:off x="8476467" y="2597286"/>
            <a:ext cx="9458048" cy="3834381"/>
            <a:chOff x="0" y="0"/>
            <a:chExt cx="3450322" cy="1398793"/>
          </a:xfrm>
        </p:grpSpPr>
        <p:sp>
          <p:nvSpPr>
            <p:cNvPr id="6" name="Freeform 6"/>
            <p:cNvSpPr/>
            <p:nvPr/>
          </p:nvSpPr>
          <p:spPr>
            <a:xfrm>
              <a:off x="0" y="0"/>
              <a:ext cx="3450322" cy="1398793"/>
            </a:xfrm>
            <a:custGeom>
              <a:avLst/>
              <a:gdLst/>
              <a:ahLst/>
              <a:cxnLst/>
              <a:rect l="l" t="t" r="r" b="b"/>
              <a:pathLst>
                <a:path w="3450322" h="1398793">
                  <a:moveTo>
                    <a:pt x="0" y="0"/>
                  </a:moveTo>
                  <a:lnTo>
                    <a:pt x="3450322" y="0"/>
                  </a:lnTo>
                  <a:lnTo>
                    <a:pt x="3450322" y="1398793"/>
                  </a:lnTo>
                  <a:lnTo>
                    <a:pt x="0" y="1398793"/>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12180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80565" y="6555492"/>
            <a:ext cx="5654020" cy="3392412"/>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8623572" y="3257550"/>
            <a:ext cx="9163838" cy="26479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23(ii) of AS 18 states that, "If there have been transactions between related parties, during the existence of a related party </a:t>
            </a:r>
            <a:r>
              <a:rPr lang="en-US" sz="3000" dirty="0">
                <a:solidFill>
                  <a:srgbClr val="FF0000"/>
                </a:solidFill>
                <a:latin typeface="Open Sans"/>
              </a:rPr>
              <a:t>relationship,</a:t>
            </a:r>
            <a:r>
              <a:rPr lang="en-US" sz="3000" dirty="0">
                <a:solidFill>
                  <a:srgbClr val="001233"/>
                </a:solidFill>
                <a:latin typeface="Open Sans"/>
              </a:rPr>
              <a:t> the reporting enterprise should disclose a description of the relationship between the parties."</a:t>
            </a:r>
          </a:p>
        </p:txBody>
      </p:sp>
      <p:sp>
        <p:nvSpPr>
          <p:cNvPr id="12" name="TextBox 12"/>
          <p:cNvSpPr txBox="1"/>
          <p:nvPr/>
        </p:nvSpPr>
        <p:spPr>
          <a:xfrm>
            <a:off x="1028700" y="2756902"/>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8576258" y="2511561"/>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789991" y="4364379"/>
            <a:ext cx="7472062" cy="2647828"/>
          </a:xfrm>
          <a:prstGeom prst="rect">
            <a:avLst/>
          </a:prstGeom>
        </p:spPr>
        <p:txBody>
          <a:bodyPr lIns="0" tIns="0" rIns="0" bIns="0" rtlCol="0" anchor="t">
            <a:spAutoFit/>
          </a:bodyPr>
          <a:lstStyle/>
          <a:p>
            <a:pPr marL="0" lvl="0" indent="0" algn="l">
              <a:lnSpc>
                <a:spcPts val="4206"/>
              </a:lnSpc>
              <a:spcBef>
                <a:spcPct val="0"/>
              </a:spcBef>
            </a:pPr>
            <a:r>
              <a:rPr lang="en-US" sz="3004" dirty="0">
                <a:solidFill>
                  <a:srgbClr val="FFFFFF"/>
                </a:solidFill>
                <a:latin typeface="Open Sans"/>
              </a:rPr>
              <a:t>The </a:t>
            </a:r>
            <a:r>
              <a:rPr lang="en-US" sz="3004" dirty="0">
                <a:solidFill>
                  <a:srgbClr val="FFFF00"/>
                </a:solidFill>
                <a:latin typeface="Open Sans"/>
              </a:rPr>
              <a:t>names of the related parties</a:t>
            </a:r>
            <a:r>
              <a:rPr lang="en-US" sz="3004" dirty="0">
                <a:solidFill>
                  <a:srgbClr val="FFFFFF"/>
                </a:solidFill>
                <a:latin typeface="Open Sans"/>
              </a:rPr>
              <a:t> as well as the </a:t>
            </a:r>
            <a:r>
              <a:rPr lang="en-US" sz="3004" dirty="0">
                <a:solidFill>
                  <a:srgbClr val="FFFF00"/>
                </a:solidFill>
                <a:latin typeface="Open Sans"/>
              </a:rPr>
              <a:t>transactions</a:t>
            </a:r>
            <a:r>
              <a:rPr lang="en-US" sz="3004" dirty="0">
                <a:solidFill>
                  <a:srgbClr val="FFFFFF"/>
                </a:solidFill>
                <a:latin typeface="Open Sans"/>
              </a:rPr>
              <a:t> that have taken place with related parties have been disclosed but the </a:t>
            </a:r>
            <a:r>
              <a:rPr lang="en-US" sz="3004" dirty="0">
                <a:solidFill>
                  <a:srgbClr val="FFFF00"/>
                </a:solidFill>
                <a:latin typeface="Open Sans"/>
              </a:rPr>
              <a:t>nature of relationship </a:t>
            </a:r>
            <a:r>
              <a:rPr lang="en-US" sz="3004" dirty="0">
                <a:solidFill>
                  <a:srgbClr val="FFFFFF"/>
                </a:solidFill>
                <a:latin typeface="Open Sans"/>
              </a:rPr>
              <a:t>with them has not been disclosed.</a:t>
            </a:r>
          </a:p>
        </p:txBody>
      </p:sp>
      <p:sp>
        <p:nvSpPr>
          <p:cNvPr id="15" name="TextBox 15"/>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18 : Related Party Disclosures</a:t>
            </a:r>
          </a:p>
        </p:txBody>
      </p:sp>
      <p:grpSp>
        <p:nvGrpSpPr>
          <p:cNvPr id="16" name="Group 15">
            <a:extLst>
              <a:ext uri="{FF2B5EF4-FFF2-40B4-BE49-F238E27FC236}">
                <a16:creationId xmlns:a16="http://schemas.microsoft.com/office/drawing/2014/main" id="{37D23A04-CEAA-2A86-8467-1F21D45536E2}"/>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777D144D-9565-6152-2EF0-E9FC69895D9C}"/>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3303E1E9-39C8-D2CD-BA86-9BA97F480890}"/>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31B4DFB4-B17C-1DB7-9D03-C2220E91F43E}"/>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7DC13C0C-AA21-74C6-ED3B-023DA1F2765C}"/>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290F0080-5890-7D5F-0238-C901044FDBA7}"/>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2EE9EB8-100A-19BE-EA64-2C91307127F1}"/>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553328" y="2544208"/>
            <a:ext cx="7708725" cy="5671411"/>
            <a:chOff x="0" y="0"/>
            <a:chExt cx="2812164" cy="2068946"/>
          </a:xfrm>
        </p:grpSpPr>
        <p:sp>
          <p:nvSpPr>
            <p:cNvPr id="4" name="Freeform 4"/>
            <p:cNvSpPr/>
            <p:nvPr/>
          </p:nvSpPr>
          <p:spPr>
            <a:xfrm>
              <a:off x="0" y="0"/>
              <a:ext cx="2812164" cy="2068946"/>
            </a:xfrm>
            <a:custGeom>
              <a:avLst/>
              <a:gdLst/>
              <a:ahLst/>
              <a:cxnLst/>
              <a:rect l="l" t="t" r="r" b="b"/>
              <a:pathLst>
                <a:path w="2812164" h="2068946">
                  <a:moveTo>
                    <a:pt x="0" y="0"/>
                  </a:moveTo>
                  <a:lnTo>
                    <a:pt x="2812164" y="0"/>
                  </a:lnTo>
                  <a:lnTo>
                    <a:pt x="2812164" y="2068946"/>
                  </a:lnTo>
                  <a:lnTo>
                    <a:pt x="0" y="2068946"/>
                  </a:lnTo>
                  <a:close/>
                </a:path>
              </a:pathLst>
            </a:custGeom>
            <a:solidFill>
              <a:srgbClr val="023E7D"/>
            </a:solidFill>
          </p:spPr>
          <p:txBody>
            <a:bodyPr/>
            <a:lstStyle/>
            <a:p>
              <a:endParaRPr lang="en-IN"/>
            </a:p>
          </p:txBody>
        </p:sp>
      </p:grpSp>
      <p:grpSp>
        <p:nvGrpSpPr>
          <p:cNvPr id="5" name="Group 5"/>
          <p:cNvGrpSpPr/>
          <p:nvPr/>
        </p:nvGrpSpPr>
        <p:grpSpPr>
          <a:xfrm>
            <a:off x="8476467" y="2597286"/>
            <a:ext cx="9458048" cy="3834381"/>
            <a:chOff x="0" y="0"/>
            <a:chExt cx="3450322" cy="1398793"/>
          </a:xfrm>
        </p:grpSpPr>
        <p:sp>
          <p:nvSpPr>
            <p:cNvPr id="6" name="Freeform 6"/>
            <p:cNvSpPr/>
            <p:nvPr/>
          </p:nvSpPr>
          <p:spPr>
            <a:xfrm>
              <a:off x="0" y="0"/>
              <a:ext cx="3450322" cy="1398793"/>
            </a:xfrm>
            <a:custGeom>
              <a:avLst/>
              <a:gdLst/>
              <a:ahLst/>
              <a:cxnLst/>
              <a:rect l="l" t="t" r="r" b="b"/>
              <a:pathLst>
                <a:path w="3450322" h="1398793">
                  <a:moveTo>
                    <a:pt x="0" y="0"/>
                  </a:moveTo>
                  <a:lnTo>
                    <a:pt x="3450322" y="0"/>
                  </a:lnTo>
                  <a:lnTo>
                    <a:pt x="3450322" y="1398793"/>
                  </a:lnTo>
                  <a:lnTo>
                    <a:pt x="0" y="1398793"/>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12180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80565" y="6555492"/>
            <a:ext cx="5654020" cy="3392412"/>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8623572" y="3257550"/>
            <a:ext cx="9163838" cy="26479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23(iii) of AS 18 states that, "If there have been transactions between related parties, during the existence of a related party relationship, the reporting enterprise should disclose a </a:t>
            </a:r>
            <a:r>
              <a:rPr lang="en-US" sz="3000" dirty="0">
                <a:solidFill>
                  <a:srgbClr val="FF0000"/>
                </a:solidFill>
                <a:latin typeface="Open Sans"/>
              </a:rPr>
              <a:t>description </a:t>
            </a:r>
            <a:r>
              <a:rPr lang="en-US" sz="3000" dirty="0">
                <a:solidFill>
                  <a:srgbClr val="001233"/>
                </a:solidFill>
                <a:latin typeface="Open Sans"/>
              </a:rPr>
              <a:t>of the nature of transactions."</a:t>
            </a:r>
          </a:p>
        </p:txBody>
      </p:sp>
      <p:sp>
        <p:nvSpPr>
          <p:cNvPr id="12" name="TextBox 12"/>
          <p:cNvSpPr txBox="1"/>
          <p:nvPr/>
        </p:nvSpPr>
        <p:spPr>
          <a:xfrm>
            <a:off x="1028700" y="2756902"/>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8576258" y="2511561"/>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789991" y="4364379"/>
            <a:ext cx="7472062" cy="1581028"/>
          </a:xfrm>
          <a:prstGeom prst="rect">
            <a:avLst/>
          </a:prstGeom>
        </p:spPr>
        <p:txBody>
          <a:bodyPr lIns="0" tIns="0" rIns="0" bIns="0" rtlCol="0" anchor="t">
            <a:spAutoFit/>
          </a:bodyPr>
          <a:lstStyle/>
          <a:p>
            <a:pPr marL="0" lvl="0" indent="0" algn="l">
              <a:lnSpc>
                <a:spcPts val="4206"/>
              </a:lnSpc>
              <a:spcBef>
                <a:spcPct val="0"/>
              </a:spcBef>
            </a:pPr>
            <a:r>
              <a:rPr lang="en-US" sz="3004" dirty="0">
                <a:solidFill>
                  <a:srgbClr val="FFFFFF"/>
                </a:solidFill>
                <a:latin typeface="Open Sans"/>
              </a:rPr>
              <a:t>The volume of transactions has been disclosed but the </a:t>
            </a:r>
            <a:r>
              <a:rPr lang="en-US" sz="3004" dirty="0">
                <a:solidFill>
                  <a:srgbClr val="FFFF66"/>
                </a:solidFill>
                <a:latin typeface="Open Sans"/>
              </a:rPr>
              <a:t>nature of transactions </a:t>
            </a:r>
            <a:r>
              <a:rPr lang="en-US" sz="3004" dirty="0">
                <a:solidFill>
                  <a:srgbClr val="FFFFFF"/>
                </a:solidFill>
                <a:latin typeface="Open Sans"/>
              </a:rPr>
              <a:t>has not been disclosed.</a:t>
            </a:r>
          </a:p>
        </p:txBody>
      </p:sp>
      <p:sp>
        <p:nvSpPr>
          <p:cNvPr id="15" name="TextBox 15"/>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18 : Related Party Disclosures</a:t>
            </a:r>
          </a:p>
        </p:txBody>
      </p:sp>
      <p:grpSp>
        <p:nvGrpSpPr>
          <p:cNvPr id="16" name="Group 15">
            <a:extLst>
              <a:ext uri="{FF2B5EF4-FFF2-40B4-BE49-F238E27FC236}">
                <a16:creationId xmlns:a16="http://schemas.microsoft.com/office/drawing/2014/main" id="{4D80D737-5AF6-030A-23BA-262E2AA63B03}"/>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6FA4286D-0265-11C3-4F91-E7FEDEC886A3}"/>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269C0F40-47C7-6543-C339-956BFD331B34}"/>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57CF78B5-E63C-AF4C-E422-9C708F5AFBB9}"/>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EBE1943A-A450-FAFE-993D-2ED1F9306436}"/>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93E4FAB5-3C5F-83AC-A467-4968AFDB9693}"/>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2EABF91-81C3-C8C6-AF7D-329CBBBE2837}"/>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553328" y="2544208"/>
            <a:ext cx="7708725" cy="5671411"/>
            <a:chOff x="0" y="0"/>
            <a:chExt cx="2812164" cy="2068946"/>
          </a:xfrm>
        </p:grpSpPr>
        <p:sp>
          <p:nvSpPr>
            <p:cNvPr id="4" name="Freeform 4"/>
            <p:cNvSpPr/>
            <p:nvPr/>
          </p:nvSpPr>
          <p:spPr>
            <a:xfrm>
              <a:off x="0" y="0"/>
              <a:ext cx="2812164" cy="2068946"/>
            </a:xfrm>
            <a:custGeom>
              <a:avLst/>
              <a:gdLst/>
              <a:ahLst/>
              <a:cxnLst/>
              <a:rect l="l" t="t" r="r" b="b"/>
              <a:pathLst>
                <a:path w="2812164" h="2068946">
                  <a:moveTo>
                    <a:pt x="0" y="0"/>
                  </a:moveTo>
                  <a:lnTo>
                    <a:pt x="2812164" y="0"/>
                  </a:lnTo>
                  <a:lnTo>
                    <a:pt x="2812164" y="2068946"/>
                  </a:lnTo>
                  <a:lnTo>
                    <a:pt x="0" y="2068946"/>
                  </a:lnTo>
                  <a:close/>
                </a:path>
              </a:pathLst>
            </a:custGeom>
            <a:solidFill>
              <a:srgbClr val="023E7D"/>
            </a:solidFill>
          </p:spPr>
          <p:txBody>
            <a:bodyPr/>
            <a:lstStyle/>
            <a:p>
              <a:endParaRPr lang="en-IN"/>
            </a:p>
          </p:txBody>
        </p:sp>
      </p:grpSp>
      <p:grpSp>
        <p:nvGrpSpPr>
          <p:cNvPr id="5" name="Group 5"/>
          <p:cNvGrpSpPr/>
          <p:nvPr/>
        </p:nvGrpSpPr>
        <p:grpSpPr>
          <a:xfrm>
            <a:off x="8476467" y="2597286"/>
            <a:ext cx="9458048" cy="3834381"/>
            <a:chOff x="0" y="0"/>
            <a:chExt cx="3450322" cy="1398793"/>
          </a:xfrm>
        </p:grpSpPr>
        <p:sp>
          <p:nvSpPr>
            <p:cNvPr id="6" name="Freeform 6"/>
            <p:cNvSpPr/>
            <p:nvPr/>
          </p:nvSpPr>
          <p:spPr>
            <a:xfrm>
              <a:off x="0" y="0"/>
              <a:ext cx="3450322" cy="1398793"/>
            </a:xfrm>
            <a:custGeom>
              <a:avLst/>
              <a:gdLst/>
              <a:ahLst/>
              <a:cxnLst/>
              <a:rect l="l" t="t" r="r" b="b"/>
              <a:pathLst>
                <a:path w="3450322" h="1398793">
                  <a:moveTo>
                    <a:pt x="0" y="0"/>
                  </a:moveTo>
                  <a:lnTo>
                    <a:pt x="3450322" y="0"/>
                  </a:lnTo>
                  <a:lnTo>
                    <a:pt x="3450322" y="1398793"/>
                  </a:lnTo>
                  <a:lnTo>
                    <a:pt x="0" y="1398793"/>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12180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68929" y="6555492"/>
            <a:ext cx="3207814" cy="3444632"/>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34240" y="7405159"/>
            <a:ext cx="2648882" cy="1831040"/>
          </a:xfrm>
          <a:prstGeom prst="rect">
            <a:avLst/>
          </a:prstGeom>
        </p:spPr>
      </p:pic>
      <p:sp>
        <p:nvSpPr>
          <p:cNvPr id="11" name="TextBox 11"/>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2" name="TextBox 12"/>
          <p:cNvSpPr txBox="1"/>
          <p:nvPr/>
        </p:nvSpPr>
        <p:spPr>
          <a:xfrm>
            <a:off x="8623572" y="3257550"/>
            <a:ext cx="9163838" cy="21145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25 of AS 19 states that, Lease payments </a:t>
            </a:r>
            <a:r>
              <a:rPr lang="en-US" sz="3000" dirty="0" err="1">
                <a:solidFill>
                  <a:srgbClr val="001233"/>
                </a:solidFill>
                <a:latin typeface="Open Sans"/>
              </a:rPr>
              <a:t>recognised</a:t>
            </a:r>
            <a:r>
              <a:rPr lang="en-US" sz="3000" dirty="0">
                <a:solidFill>
                  <a:srgbClr val="001233"/>
                </a:solidFill>
                <a:latin typeface="Open Sans"/>
              </a:rPr>
              <a:t> in the statement of profit and loss for the period, </a:t>
            </a:r>
            <a:r>
              <a:rPr lang="en-US" sz="3000" dirty="0">
                <a:solidFill>
                  <a:srgbClr val="FF0000"/>
                </a:solidFill>
                <a:latin typeface="Open Sans"/>
              </a:rPr>
              <a:t>with separate amounts for minimum lease payments</a:t>
            </a:r>
            <a:r>
              <a:rPr lang="en-US" sz="3000" dirty="0">
                <a:solidFill>
                  <a:srgbClr val="001233"/>
                </a:solidFill>
                <a:latin typeface="Open Sans"/>
              </a:rPr>
              <a:t> and </a:t>
            </a:r>
            <a:r>
              <a:rPr lang="en-US" sz="3000" dirty="0">
                <a:solidFill>
                  <a:srgbClr val="FF0000"/>
                </a:solidFill>
                <a:latin typeface="Open Sans"/>
              </a:rPr>
              <a:t>contingent rents</a:t>
            </a:r>
            <a:r>
              <a:rPr lang="en-US" sz="3000" dirty="0">
                <a:solidFill>
                  <a:srgbClr val="001233"/>
                </a:solidFill>
                <a:latin typeface="Open Sans"/>
              </a:rPr>
              <a:t>.</a:t>
            </a:r>
          </a:p>
        </p:txBody>
      </p:sp>
      <p:sp>
        <p:nvSpPr>
          <p:cNvPr id="13" name="TextBox 13"/>
          <p:cNvSpPr txBox="1"/>
          <p:nvPr/>
        </p:nvSpPr>
        <p:spPr>
          <a:xfrm>
            <a:off x="1028700" y="2756902"/>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4" name="TextBox 14"/>
          <p:cNvSpPr txBox="1"/>
          <p:nvPr/>
        </p:nvSpPr>
        <p:spPr>
          <a:xfrm>
            <a:off x="8576258" y="2511561"/>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5" name="TextBox 15"/>
          <p:cNvSpPr txBox="1"/>
          <p:nvPr/>
        </p:nvSpPr>
        <p:spPr>
          <a:xfrm>
            <a:off x="789991" y="4364379"/>
            <a:ext cx="7472062" cy="2114428"/>
          </a:xfrm>
          <a:prstGeom prst="rect">
            <a:avLst/>
          </a:prstGeom>
        </p:spPr>
        <p:txBody>
          <a:bodyPr lIns="0" tIns="0" rIns="0" bIns="0" rtlCol="0" anchor="t">
            <a:spAutoFit/>
          </a:bodyPr>
          <a:lstStyle/>
          <a:p>
            <a:pPr marL="0" lvl="0" indent="0" algn="l">
              <a:lnSpc>
                <a:spcPts val="4206"/>
              </a:lnSpc>
              <a:spcBef>
                <a:spcPct val="0"/>
              </a:spcBef>
            </a:pPr>
            <a:r>
              <a:rPr lang="en-US" sz="3004">
                <a:solidFill>
                  <a:srgbClr val="FFFFFF"/>
                </a:solidFill>
                <a:latin typeface="Open Sans"/>
              </a:rPr>
              <a:t>Total lease rental of Rs. xxx has been included under Operating expenses - Rent, Taxes and Lighting in the Statement of Profit &amp; Loss.</a:t>
            </a:r>
          </a:p>
        </p:txBody>
      </p:sp>
      <p:sp>
        <p:nvSpPr>
          <p:cNvPr id="16" name="TextBox 16"/>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19 : Leases</a:t>
            </a:r>
          </a:p>
        </p:txBody>
      </p:sp>
      <p:grpSp>
        <p:nvGrpSpPr>
          <p:cNvPr id="17" name="Group 16">
            <a:extLst>
              <a:ext uri="{FF2B5EF4-FFF2-40B4-BE49-F238E27FC236}">
                <a16:creationId xmlns:a16="http://schemas.microsoft.com/office/drawing/2014/main" id="{7916025B-3EAF-AEA7-EE56-2C09CE26EFB6}"/>
              </a:ext>
            </a:extLst>
          </p:cNvPr>
          <p:cNvGrpSpPr/>
          <p:nvPr/>
        </p:nvGrpSpPr>
        <p:grpSpPr>
          <a:xfrm>
            <a:off x="-6096" y="9530510"/>
            <a:ext cx="18294096" cy="870789"/>
            <a:chOff x="-6096" y="9530510"/>
            <a:chExt cx="18294096" cy="870789"/>
          </a:xfrm>
        </p:grpSpPr>
        <p:grpSp>
          <p:nvGrpSpPr>
            <p:cNvPr id="18" name="Group 17">
              <a:extLst>
                <a:ext uri="{FF2B5EF4-FFF2-40B4-BE49-F238E27FC236}">
                  <a16:creationId xmlns:a16="http://schemas.microsoft.com/office/drawing/2014/main" id="{07FCA255-EB5A-1569-8C68-D9D106635D5E}"/>
                </a:ext>
              </a:extLst>
            </p:cNvPr>
            <p:cNvGrpSpPr/>
            <p:nvPr/>
          </p:nvGrpSpPr>
          <p:grpSpPr>
            <a:xfrm>
              <a:off x="16383000" y="9530510"/>
              <a:ext cx="1905000" cy="870789"/>
              <a:chOff x="10578465" y="-8878"/>
              <a:chExt cx="1613535" cy="673751"/>
            </a:xfrm>
          </p:grpSpPr>
          <p:sp>
            <p:nvSpPr>
              <p:cNvPr id="21" name="Freeform 6">
                <a:extLst>
                  <a:ext uri="{FF2B5EF4-FFF2-40B4-BE49-F238E27FC236}">
                    <a16:creationId xmlns:a16="http://schemas.microsoft.com/office/drawing/2014/main" id="{8CC7A64B-5016-CE35-A5EB-C19DA3FF69D6}"/>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2" name="Freeform 9">
                <a:extLst>
                  <a:ext uri="{FF2B5EF4-FFF2-40B4-BE49-F238E27FC236}">
                    <a16:creationId xmlns:a16="http://schemas.microsoft.com/office/drawing/2014/main" id="{FDA62D20-33A9-966E-B6D8-497EF5841830}"/>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3" name="Picture 22">
                <a:extLst>
                  <a:ext uri="{FF2B5EF4-FFF2-40B4-BE49-F238E27FC236}">
                    <a16:creationId xmlns:a16="http://schemas.microsoft.com/office/drawing/2014/main" id="{7DA376E1-B8AE-AF84-C248-21FB791C5196}"/>
                  </a:ext>
                </a:extLst>
              </p:cNvPr>
              <p:cNvPicPr>
                <a:picLocks noChangeAspect="1"/>
              </p:cNvPicPr>
              <p:nvPr userDrawn="1"/>
            </p:nvPicPr>
            <p:blipFill>
              <a:blip r:embed="rId8"/>
              <a:stretch>
                <a:fillRect/>
              </a:stretch>
            </p:blipFill>
            <p:spPr>
              <a:xfrm>
                <a:off x="10854354" y="-1"/>
                <a:ext cx="1336880" cy="664874"/>
              </a:xfrm>
              <a:prstGeom prst="rect">
                <a:avLst/>
              </a:prstGeom>
            </p:spPr>
          </p:pic>
        </p:grpSp>
        <p:sp>
          <p:nvSpPr>
            <p:cNvPr id="19" name="Rectangle 12">
              <a:extLst>
                <a:ext uri="{FF2B5EF4-FFF2-40B4-BE49-F238E27FC236}">
                  <a16:creationId xmlns:a16="http://schemas.microsoft.com/office/drawing/2014/main" id="{44F85ED5-4760-3B0F-EAD0-7036DB9CFF54}"/>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19576DF-FC73-BC54-AE3F-09C21D0D612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553328" y="2544208"/>
            <a:ext cx="7708725" cy="6372250"/>
            <a:chOff x="0" y="0"/>
            <a:chExt cx="2812164" cy="2324614"/>
          </a:xfrm>
        </p:grpSpPr>
        <p:sp>
          <p:nvSpPr>
            <p:cNvPr id="4" name="Freeform 4"/>
            <p:cNvSpPr/>
            <p:nvPr/>
          </p:nvSpPr>
          <p:spPr>
            <a:xfrm>
              <a:off x="0" y="0"/>
              <a:ext cx="2812164" cy="2324614"/>
            </a:xfrm>
            <a:custGeom>
              <a:avLst/>
              <a:gdLst/>
              <a:ahLst/>
              <a:cxnLst/>
              <a:rect l="l" t="t" r="r" b="b"/>
              <a:pathLst>
                <a:path w="2812164" h="2324614">
                  <a:moveTo>
                    <a:pt x="0" y="0"/>
                  </a:moveTo>
                  <a:lnTo>
                    <a:pt x="2812164" y="0"/>
                  </a:lnTo>
                  <a:lnTo>
                    <a:pt x="2812164" y="2324614"/>
                  </a:lnTo>
                  <a:lnTo>
                    <a:pt x="0" y="2324614"/>
                  </a:lnTo>
                  <a:close/>
                </a:path>
              </a:pathLst>
            </a:custGeom>
            <a:solidFill>
              <a:srgbClr val="023E7D"/>
            </a:solidFill>
          </p:spPr>
          <p:txBody>
            <a:bodyPr/>
            <a:lstStyle/>
            <a:p>
              <a:endParaRPr lang="en-IN"/>
            </a:p>
          </p:txBody>
        </p:sp>
      </p:grpSp>
      <p:grpSp>
        <p:nvGrpSpPr>
          <p:cNvPr id="5" name="Group 5"/>
          <p:cNvGrpSpPr/>
          <p:nvPr/>
        </p:nvGrpSpPr>
        <p:grpSpPr>
          <a:xfrm>
            <a:off x="8476467" y="2597286"/>
            <a:ext cx="9458048" cy="6319172"/>
            <a:chOff x="0" y="0"/>
            <a:chExt cx="3450322" cy="2305251"/>
          </a:xfrm>
        </p:grpSpPr>
        <p:sp>
          <p:nvSpPr>
            <p:cNvPr id="6" name="Freeform 6"/>
            <p:cNvSpPr/>
            <p:nvPr/>
          </p:nvSpPr>
          <p:spPr>
            <a:xfrm>
              <a:off x="0" y="0"/>
              <a:ext cx="3450322" cy="2305251"/>
            </a:xfrm>
            <a:custGeom>
              <a:avLst/>
              <a:gdLst/>
              <a:ahLst/>
              <a:cxnLst/>
              <a:rect l="l" t="t" r="r" b="b"/>
              <a:pathLst>
                <a:path w="3450322" h="2305251">
                  <a:moveTo>
                    <a:pt x="0" y="0"/>
                  </a:moveTo>
                  <a:lnTo>
                    <a:pt x="3450322" y="0"/>
                  </a:lnTo>
                  <a:lnTo>
                    <a:pt x="3450322" y="2305251"/>
                  </a:lnTo>
                  <a:lnTo>
                    <a:pt x="0" y="2305251"/>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12180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sp>
        <p:nvSpPr>
          <p:cNvPr id="9" name="TextBox 9"/>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0" name="TextBox 10"/>
          <p:cNvSpPr txBox="1"/>
          <p:nvPr/>
        </p:nvSpPr>
        <p:spPr>
          <a:xfrm>
            <a:off x="8623572" y="3257550"/>
            <a:ext cx="9163838" cy="53149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18 of AS 19 states that, "The </a:t>
            </a:r>
            <a:r>
              <a:rPr lang="en-US" sz="3000" dirty="0">
                <a:solidFill>
                  <a:srgbClr val="FF0000"/>
                </a:solidFill>
                <a:latin typeface="Open Sans"/>
              </a:rPr>
              <a:t>depreciation policy</a:t>
            </a:r>
            <a:r>
              <a:rPr lang="en-US" sz="3000" dirty="0">
                <a:solidFill>
                  <a:srgbClr val="001233"/>
                </a:solidFill>
                <a:latin typeface="Open Sans"/>
              </a:rPr>
              <a:t> for a </a:t>
            </a:r>
            <a:r>
              <a:rPr lang="en-US" sz="3000" dirty="0">
                <a:solidFill>
                  <a:srgbClr val="FF0000"/>
                </a:solidFill>
                <a:latin typeface="Open Sans"/>
              </a:rPr>
              <a:t>leased asset should be consistent with that for depreciable assets </a:t>
            </a:r>
            <a:r>
              <a:rPr lang="en-US" sz="3000" dirty="0">
                <a:solidFill>
                  <a:srgbClr val="001233"/>
                </a:solidFill>
                <a:latin typeface="Open Sans"/>
              </a:rPr>
              <a:t>which are owned, and the depreciation </a:t>
            </a:r>
            <a:r>
              <a:rPr lang="en-US" sz="3000" dirty="0" err="1">
                <a:solidFill>
                  <a:srgbClr val="001233"/>
                </a:solidFill>
                <a:latin typeface="Open Sans"/>
              </a:rPr>
              <a:t>recognised</a:t>
            </a:r>
            <a:r>
              <a:rPr lang="en-US" sz="3000" dirty="0">
                <a:solidFill>
                  <a:srgbClr val="001233"/>
                </a:solidFill>
                <a:latin typeface="Open Sans"/>
              </a:rPr>
              <a:t> should be calculated on the basis set out in Accounting Standard (AS) 6, Depreciation Accounting. If there is no reasonable certainty that the lessee will obtain ownership by the end of the lease term, the asset should be fully depreciated over the lease term or its </a:t>
            </a:r>
            <a:r>
              <a:rPr lang="en-US" sz="3000" dirty="0">
                <a:solidFill>
                  <a:srgbClr val="FF0000"/>
                </a:solidFill>
                <a:latin typeface="Open Sans"/>
              </a:rPr>
              <a:t>useful life, whichever is shorter."</a:t>
            </a:r>
          </a:p>
        </p:txBody>
      </p:sp>
      <p:sp>
        <p:nvSpPr>
          <p:cNvPr id="11" name="TextBox 11"/>
          <p:cNvSpPr txBox="1"/>
          <p:nvPr/>
        </p:nvSpPr>
        <p:spPr>
          <a:xfrm>
            <a:off x="1028700" y="2756902"/>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2" name="TextBox 12"/>
          <p:cNvSpPr txBox="1"/>
          <p:nvPr/>
        </p:nvSpPr>
        <p:spPr>
          <a:xfrm>
            <a:off x="8576258" y="2511561"/>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3" name="TextBox 13"/>
          <p:cNvSpPr txBox="1"/>
          <p:nvPr/>
        </p:nvSpPr>
        <p:spPr>
          <a:xfrm>
            <a:off x="789991" y="4364379"/>
            <a:ext cx="7472062" cy="3181228"/>
          </a:xfrm>
          <a:prstGeom prst="rect">
            <a:avLst/>
          </a:prstGeom>
        </p:spPr>
        <p:txBody>
          <a:bodyPr lIns="0" tIns="0" rIns="0" bIns="0" rtlCol="0" anchor="t">
            <a:spAutoFit/>
          </a:bodyPr>
          <a:lstStyle/>
          <a:p>
            <a:pPr marL="0" lvl="0" indent="0" algn="l">
              <a:lnSpc>
                <a:spcPts val="4206"/>
              </a:lnSpc>
              <a:spcBef>
                <a:spcPct val="0"/>
              </a:spcBef>
            </a:pPr>
            <a:r>
              <a:rPr lang="en-US" sz="3004">
                <a:solidFill>
                  <a:srgbClr val="FFFFFF"/>
                </a:solidFill>
                <a:latin typeface="Open Sans"/>
              </a:rPr>
              <a:t>Furniture &amp; fixtures includes the cost of Rs xxx towards interior decoration and civil work for leased premises and depreciation rate adopted in respect of these assets are at the rate of 10% under straight line method.</a:t>
            </a:r>
          </a:p>
        </p:txBody>
      </p:sp>
      <p:sp>
        <p:nvSpPr>
          <p:cNvPr id="14" name="TextBox 14"/>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19 : Leases</a:t>
            </a:r>
          </a:p>
        </p:txBody>
      </p:sp>
      <p:grpSp>
        <p:nvGrpSpPr>
          <p:cNvPr id="15" name="Group 14">
            <a:extLst>
              <a:ext uri="{FF2B5EF4-FFF2-40B4-BE49-F238E27FC236}">
                <a16:creationId xmlns:a16="http://schemas.microsoft.com/office/drawing/2014/main" id="{2A96C5B3-4CF4-4A29-0A73-32675D7DB60E}"/>
              </a:ext>
            </a:extLst>
          </p:cNvPr>
          <p:cNvGrpSpPr/>
          <p:nvPr/>
        </p:nvGrpSpPr>
        <p:grpSpPr>
          <a:xfrm>
            <a:off x="-6096" y="9530510"/>
            <a:ext cx="18294096" cy="870789"/>
            <a:chOff x="-6096" y="9530510"/>
            <a:chExt cx="18294096" cy="870789"/>
          </a:xfrm>
        </p:grpSpPr>
        <p:grpSp>
          <p:nvGrpSpPr>
            <p:cNvPr id="16" name="Group 15">
              <a:extLst>
                <a:ext uri="{FF2B5EF4-FFF2-40B4-BE49-F238E27FC236}">
                  <a16:creationId xmlns:a16="http://schemas.microsoft.com/office/drawing/2014/main" id="{4AF452DE-4546-1C1B-12D0-58DA363AA00B}"/>
                </a:ext>
              </a:extLst>
            </p:cNvPr>
            <p:cNvGrpSpPr/>
            <p:nvPr/>
          </p:nvGrpSpPr>
          <p:grpSpPr>
            <a:xfrm>
              <a:off x="16383000" y="9530510"/>
              <a:ext cx="1905000" cy="870789"/>
              <a:chOff x="10578465" y="-8878"/>
              <a:chExt cx="1613535" cy="673751"/>
            </a:xfrm>
          </p:grpSpPr>
          <p:sp>
            <p:nvSpPr>
              <p:cNvPr id="19" name="Freeform 6">
                <a:extLst>
                  <a:ext uri="{FF2B5EF4-FFF2-40B4-BE49-F238E27FC236}">
                    <a16:creationId xmlns:a16="http://schemas.microsoft.com/office/drawing/2014/main" id="{08825A9D-77B0-1630-E3D9-B84249676434}"/>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0" name="Freeform 9">
                <a:extLst>
                  <a:ext uri="{FF2B5EF4-FFF2-40B4-BE49-F238E27FC236}">
                    <a16:creationId xmlns:a16="http://schemas.microsoft.com/office/drawing/2014/main" id="{FFBE6D7F-971E-7A76-7E1D-ED1F0C608C26}"/>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1" name="Picture 20">
                <a:extLst>
                  <a:ext uri="{FF2B5EF4-FFF2-40B4-BE49-F238E27FC236}">
                    <a16:creationId xmlns:a16="http://schemas.microsoft.com/office/drawing/2014/main" id="{A7DA3334-5CC3-0FB7-FCE2-FE99124E271C}"/>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7" name="Rectangle 12">
              <a:extLst>
                <a:ext uri="{FF2B5EF4-FFF2-40B4-BE49-F238E27FC236}">
                  <a16:creationId xmlns:a16="http://schemas.microsoft.com/office/drawing/2014/main" id="{2F9C0E12-4034-940D-952A-150BD7479619}"/>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5DE7666-CDD9-2A20-7A07-EC1267233FB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553328" y="2544208"/>
            <a:ext cx="7708725" cy="5934399"/>
            <a:chOff x="0" y="0"/>
            <a:chExt cx="2812164" cy="2164885"/>
          </a:xfrm>
        </p:grpSpPr>
        <p:sp>
          <p:nvSpPr>
            <p:cNvPr id="4" name="Freeform 4"/>
            <p:cNvSpPr/>
            <p:nvPr/>
          </p:nvSpPr>
          <p:spPr>
            <a:xfrm>
              <a:off x="0" y="0"/>
              <a:ext cx="2812164" cy="2164885"/>
            </a:xfrm>
            <a:custGeom>
              <a:avLst/>
              <a:gdLst/>
              <a:ahLst/>
              <a:cxnLst/>
              <a:rect l="l" t="t" r="r" b="b"/>
              <a:pathLst>
                <a:path w="2812164" h="2164885">
                  <a:moveTo>
                    <a:pt x="0" y="0"/>
                  </a:moveTo>
                  <a:lnTo>
                    <a:pt x="2812164" y="0"/>
                  </a:lnTo>
                  <a:lnTo>
                    <a:pt x="2812164" y="2164885"/>
                  </a:lnTo>
                  <a:lnTo>
                    <a:pt x="0" y="2164885"/>
                  </a:lnTo>
                  <a:close/>
                </a:path>
              </a:pathLst>
            </a:custGeom>
            <a:solidFill>
              <a:srgbClr val="023E7D"/>
            </a:solidFill>
          </p:spPr>
          <p:txBody>
            <a:bodyPr/>
            <a:lstStyle/>
            <a:p>
              <a:endParaRPr lang="en-IN"/>
            </a:p>
          </p:txBody>
        </p:sp>
      </p:grpSp>
      <p:grpSp>
        <p:nvGrpSpPr>
          <p:cNvPr id="5" name="Group 5"/>
          <p:cNvGrpSpPr/>
          <p:nvPr/>
        </p:nvGrpSpPr>
        <p:grpSpPr>
          <a:xfrm>
            <a:off x="8476467" y="2597286"/>
            <a:ext cx="9458048" cy="3630426"/>
            <a:chOff x="0" y="0"/>
            <a:chExt cx="3450322" cy="1324389"/>
          </a:xfrm>
        </p:grpSpPr>
        <p:sp>
          <p:nvSpPr>
            <p:cNvPr id="6" name="Freeform 6"/>
            <p:cNvSpPr/>
            <p:nvPr/>
          </p:nvSpPr>
          <p:spPr>
            <a:xfrm>
              <a:off x="0" y="0"/>
              <a:ext cx="3450322" cy="1324389"/>
            </a:xfrm>
            <a:custGeom>
              <a:avLst/>
              <a:gdLst/>
              <a:ahLst/>
              <a:cxnLst/>
              <a:rect l="l" t="t" r="r" b="b"/>
              <a:pathLst>
                <a:path w="3450322" h="1324389">
                  <a:moveTo>
                    <a:pt x="0" y="0"/>
                  </a:moveTo>
                  <a:lnTo>
                    <a:pt x="3450322" y="0"/>
                  </a:lnTo>
                  <a:lnTo>
                    <a:pt x="3450322" y="1324389"/>
                  </a:lnTo>
                  <a:lnTo>
                    <a:pt x="0" y="1324389"/>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12180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330505" y="6475361"/>
            <a:ext cx="4954139" cy="3647485"/>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8770677" y="3617983"/>
            <a:ext cx="9163838" cy="21145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Para 31 of AS 22 states that, "The break-up of deferred tax assets and deferred tax liabilities into </a:t>
            </a:r>
            <a:r>
              <a:rPr lang="en-US" sz="3000" dirty="0">
                <a:solidFill>
                  <a:srgbClr val="FF0000"/>
                </a:solidFill>
                <a:latin typeface="Open Sans"/>
              </a:rPr>
              <a:t>major components </a:t>
            </a:r>
            <a:r>
              <a:rPr lang="en-US" sz="3000" dirty="0">
                <a:solidFill>
                  <a:srgbClr val="001233"/>
                </a:solidFill>
                <a:latin typeface="Open Sans"/>
              </a:rPr>
              <a:t>of the respective balances </a:t>
            </a:r>
            <a:r>
              <a:rPr lang="en-US" sz="3000" dirty="0">
                <a:solidFill>
                  <a:srgbClr val="FF0000"/>
                </a:solidFill>
                <a:latin typeface="Open Sans"/>
              </a:rPr>
              <a:t>should be disclosed in the notes to accounts."</a:t>
            </a:r>
          </a:p>
        </p:txBody>
      </p:sp>
      <p:sp>
        <p:nvSpPr>
          <p:cNvPr id="12" name="TextBox 12"/>
          <p:cNvSpPr txBox="1"/>
          <p:nvPr/>
        </p:nvSpPr>
        <p:spPr>
          <a:xfrm>
            <a:off x="1028700" y="2756902"/>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8770677" y="2747377"/>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1028700" y="4646683"/>
            <a:ext cx="6874927" cy="1581028"/>
          </a:xfrm>
          <a:prstGeom prst="rect">
            <a:avLst/>
          </a:prstGeom>
        </p:spPr>
        <p:txBody>
          <a:bodyPr lIns="0" tIns="0" rIns="0" bIns="0" rtlCol="0" anchor="t">
            <a:spAutoFit/>
          </a:bodyPr>
          <a:lstStyle/>
          <a:p>
            <a:pPr marL="0" lvl="0" indent="0" algn="l">
              <a:lnSpc>
                <a:spcPts val="4206"/>
              </a:lnSpc>
              <a:spcBef>
                <a:spcPct val="0"/>
              </a:spcBef>
            </a:pPr>
            <a:r>
              <a:rPr lang="en-US" sz="3004">
                <a:solidFill>
                  <a:srgbClr val="FFFFFF"/>
                </a:solidFill>
                <a:latin typeface="Open Sans"/>
              </a:rPr>
              <a:t>Net Deferred Tax Liabilities/ (Assets) was disclosed in Balance Sheet as follows:</a:t>
            </a:r>
          </a:p>
        </p:txBody>
      </p:sp>
      <p:sp>
        <p:nvSpPr>
          <p:cNvPr id="15" name="TextBox 15"/>
          <p:cNvSpPr txBox="1"/>
          <p:nvPr/>
        </p:nvSpPr>
        <p:spPr>
          <a:xfrm>
            <a:off x="866461" y="6548297"/>
            <a:ext cx="6816749" cy="1047628"/>
          </a:xfrm>
          <a:prstGeom prst="rect">
            <a:avLst/>
          </a:prstGeom>
        </p:spPr>
        <p:txBody>
          <a:bodyPr lIns="0" tIns="0" rIns="0" bIns="0" rtlCol="0" anchor="t">
            <a:spAutoFit/>
          </a:bodyPr>
          <a:lstStyle/>
          <a:p>
            <a:pPr marL="648733" lvl="1" indent="-324367">
              <a:lnSpc>
                <a:spcPts val="4206"/>
              </a:lnSpc>
              <a:buFont typeface="Arial"/>
              <a:buChar char="•"/>
            </a:pPr>
            <a:r>
              <a:rPr lang="en-US" sz="3004">
                <a:solidFill>
                  <a:srgbClr val="FFFFFF"/>
                </a:solidFill>
                <a:latin typeface="Open Sans"/>
              </a:rPr>
              <a:t>Deferred Tax Assets  </a:t>
            </a:r>
          </a:p>
          <a:p>
            <a:pPr marL="648733" lvl="1" indent="-324367">
              <a:lnSpc>
                <a:spcPts val="4206"/>
              </a:lnSpc>
              <a:buFont typeface="Arial"/>
              <a:buChar char="•"/>
            </a:pPr>
            <a:r>
              <a:rPr lang="en-US" sz="3004">
                <a:solidFill>
                  <a:srgbClr val="FFFFFF"/>
                </a:solidFill>
                <a:latin typeface="Open Sans"/>
              </a:rPr>
              <a:t>Deferred Tax Liability</a:t>
            </a:r>
          </a:p>
        </p:txBody>
      </p:sp>
      <p:sp>
        <p:nvSpPr>
          <p:cNvPr id="16" name="TextBox 16"/>
          <p:cNvSpPr txBox="1"/>
          <p:nvPr/>
        </p:nvSpPr>
        <p:spPr>
          <a:xfrm>
            <a:off x="8262053" y="606957"/>
            <a:ext cx="9449468"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22 : Accounting for Taxes on Income</a:t>
            </a:r>
          </a:p>
        </p:txBody>
      </p:sp>
      <p:grpSp>
        <p:nvGrpSpPr>
          <p:cNvPr id="17" name="Group 16">
            <a:extLst>
              <a:ext uri="{FF2B5EF4-FFF2-40B4-BE49-F238E27FC236}">
                <a16:creationId xmlns:a16="http://schemas.microsoft.com/office/drawing/2014/main" id="{E67EA034-74A2-8E23-A752-5226A71BD2AF}"/>
              </a:ext>
            </a:extLst>
          </p:cNvPr>
          <p:cNvGrpSpPr/>
          <p:nvPr/>
        </p:nvGrpSpPr>
        <p:grpSpPr>
          <a:xfrm>
            <a:off x="-6096" y="9530510"/>
            <a:ext cx="18294096" cy="870789"/>
            <a:chOff x="-6096" y="9530510"/>
            <a:chExt cx="18294096" cy="870789"/>
          </a:xfrm>
        </p:grpSpPr>
        <p:grpSp>
          <p:nvGrpSpPr>
            <p:cNvPr id="18" name="Group 17">
              <a:extLst>
                <a:ext uri="{FF2B5EF4-FFF2-40B4-BE49-F238E27FC236}">
                  <a16:creationId xmlns:a16="http://schemas.microsoft.com/office/drawing/2014/main" id="{CA56339F-4812-5C7F-2548-26CED93CD106}"/>
                </a:ext>
              </a:extLst>
            </p:cNvPr>
            <p:cNvGrpSpPr/>
            <p:nvPr/>
          </p:nvGrpSpPr>
          <p:grpSpPr>
            <a:xfrm>
              <a:off x="16383000" y="9530510"/>
              <a:ext cx="1905000" cy="870789"/>
              <a:chOff x="10578465" y="-8878"/>
              <a:chExt cx="1613535" cy="673751"/>
            </a:xfrm>
          </p:grpSpPr>
          <p:sp>
            <p:nvSpPr>
              <p:cNvPr id="21" name="Freeform 6">
                <a:extLst>
                  <a:ext uri="{FF2B5EF4-FFF2-40B4-BE49-F238E27FC236}">
                    <a16:creationId xmlns:a16="http://schemas.microsoft.com/office/drawing/2014/main" id="{897FA9DC-C04A-A16A-1A52-3C2CEE051A6A}"/>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2" name="Freeform 9">
                <a:extLst>
                  <a:ext uri="{FF2B5EF4-FFF2-40B4-BE49-F238E27FC236}">
                    <a16:creationId xmlns:a16="http://schemas.microsoft.com/office/drawing/2014/main" id="{7B977274-FE09-B9BE-8F83-D44F37C12190}"/>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3" name="Picture 22">
                <a:extLst>
                  <a:ext uri="{FF2B5EF4-FFF2-40B4-BE49-F238E27FC236}">
                    <a16:creationId xmlns:a16="http://schemas.microsoft.com/office/drawing/2014/main" id="{261C4B1C-9ADC-AA7A-33E7-EC5C682EB620}"/>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9" name="Rectangle 12">
              <a:extLst>
                <a:ext uri="{FF2B5EF4-FFF2-40B4-BE49-F238E27FC236}">
                  <a16:creationId xmlns:a16="http://schemas.microsoft.com/office/drawing/2014/main" id="{9FECE74F-3148-AD93-B4E8-14C9D0E7AF3B}"/>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448EE94-4492-DBEC-D6D0-E753B478AB05}"/>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453407" y="2193789"/>
            <a:ext cx="7808647" cy="2949711"/>
            <a:chOff x="0" y="0"/>
            <a:chExt cx="2848615" cy="1076063"/>
          </a:xfrm>
        </p:grpSpPr>
        <p:sp>
          <p:nvSpPr>
            <p:cNvPr id="4" name="Freeform 4"/>
            <p:cNvSpPr/>
            <p:nvPr/>
          </p:nvSpPr>
          <p:spPr>
            <a:xfrm>
              <a:off x="0" y="0"/>
              <a:ext cx="2848615" cy="1076063"/>
            </a:xfrm>
            <a:custGeom>
              <a:avLst/>
              <a:gdLst/>
              <a:ahLst/>
              <a:cxnLst/>
              <a:rect l="l" t="t" r="r" b="b"/>
              <a:pathLst>
                <a:path w="2848615" h="1076063">
                  <a:moveTo>
                    <a:pt x="0" y="0"/>
                  </a:moveTo>
                  <a:lnTo>
                    <a:pt x="2848615" y="0"/>
                  </a:lnTo>
                  <a:lnTo>
                    <a:pt x="2848615" y="1076063"/>
                  </a:lnTo>
                  <a:lnTo>
                    <a:pt x="0" y="1076063"/>
                  </a:lnTo>
                  <a:close/>
                </a:path>
              </a:pathLst>
            </a:custGeom>
            <a:solidFill>
              <a:srgbClr val="023E7D"/>
            </a:solidFill>
          </p:spPr>
          <p:txBody>
            <a:bodyPr/>
            <a:lstStyle/>
            <a:p>
              <a:endParaRPr lang="en-IN"/>
            </a:p>
          </p:txBody>
        </p:sp>
      </p:grpSp>
      <p:grpSp>
        <p:nvGrpSpPr>
          <p:cNvPr id="5" name="Group 5"/>
          <p:cNvGrpSpPr/>
          <p:nvPr/>
        </p:nvGrpSpPr>
        <p:grpSpPr>
          <a:xfrm>
            <a:off x="8523650" y="2193789"/>
            <a:ext cx="9310943" cy="5862549"/>
            <a:chOff x="0" y="0"/>
            <a:chExt cx="3396657" cy="2138674"/>
          </a:xfrm>
        </p:grpSpPr>
        <p:sp>
          <p:nvSpPr>
            <p:cNvPr id="6" name="Freeform 6"/>
            <p:cNvSpPr/>
            <p:nvPr/>
          </p:nvSpPr>
          <p:spPr>
            <a:xfrm>
              <a:off x="0" y="0"/>
              <a:ext cx="3396657" cy="2138674"/>
            </a:xfrm>
            <a:custGeom>
              <a:avLst/>
              <a:gdLst/>
              <a:ahLst/>
              <a:cxnLst/>
              <a:rect l="l" t="t" r="r" b="b"/>
              <a:pathLst>
                <a:path w="3396657" h="2138674">
                  <a:moveTo>
                    <a:pt x="0" y="0"/>
                  </a:moveTo>
                  <a:lnTo>
                    <a:pt x="3396657" y="0"/>
                  </a:lnTo>
                  <a:lnTo>
                    <a:pt x="3396657" y="2138674"/>
                  </a:lnTo>
                  <a:lnTo>
                    <a:pt x="0" y="2138674"/>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333364"/>
            <a:chOff x="0" y="0"/>
            <a:chExt cx="3577946" cy="486415"/>
          </a:xfrm>
        </p:grpSpPr>
        <p:sp>
          <p:nvSpPr>
            <p:cNvPr id="8" name="Freeform 8"/>
            <p:cNvSpPr/>
            <p:nvPr/>
          </p:nvSpPr>
          <p:spPr>
            <a:xfrm>
              <a:off x="0" y="0"/>
              <a:ext cx="3577946" cy="486415"/>
            </a:xfrm>
            <a:custGeom>
              <a:avLst/>
              <a:gdLst/>
              <a:ahLst/>
              <a:cxnLst/>
              <a:rect l="l" t="t" r="r" b="b"/>
              <a:pathLst>
                <a:path w="3577946" h="486415">
                  <a:moveTo>
                    <a:pt x="0" y="0"/>
                  </a:moveTo>
                  <a:lnTo>
                    <a:pt x="3577946" y="0"/>
                  </a:lnTo>
                  <a:lnTo>
                    <a:pt x="3577946" y="486415"/>
                  </a:lnTo>
                  <a:lnTo>
                    <a:pt x="0" y="486415"/>
                  </a:lnTo>
                  <a:close/>
                </a:path>
              </a:pathLst>
            </a:custGeom>
            <a:solidFill>
              <a:srgbClr val="DDDCDC"/>
            </a:solidFill>
          </p:spPr>
          <p:txBody>
            <a:bodyPr/>
            <a:lstStyle/>
            <a:p>
              <a:endParaRPr lang="en-IN"/>
            </a:p>
          </p:txBody>
        </p:sp>
      </p:grpSp>
      <p:pic>
        <p:nvPicPr>
          <p:cNvPr id="9" name="Picture 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97879" y="5553075"/>
            <a:ext cx="4156364" cy="4114800"/>
          </a:xfrm>
          <a:prstGeom prst="rect">
            <a:avLst/>
          </a:prstGeom>
        </p:spPr>
      </p:pic>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8875325" y="3345408"/>
            <a:ext cx="8619235" cy="4248150"/>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001233"/>
                </a:solidFill>
                <a:latin typeface="Open Sans"/>
              </a:rPr>
              <a:t>AS 26 requires classification of expenses incurred on Research and Development activities phase-wised i.e. those which have been incurred during research phase are classified as ‘</a:t>
            </a:r>
            <a:r>
              <a:rPr lang="en-US" sz="3000" dirty="0">
                <a:solidFill>
                  <a:srgbClr val="FF0000"/>
                </a:solidFill>
                <a:latin typeface="Open Sans"/>
              </a:rPr>
              <a:t>Research Expenditure</a:t>
            </a:r>
            <a:r>
              <a:rPr lang="en-US" sz="3000" dirty="0">
                <a:solidFill>
                  <a:srgbClr val="001233"/>
                </a:solidFill>
                <a:latin typeface="Open Sans"/>
              </a:rPr>
              <a:t>’ and those which have been incurred during development phase be classified as ‘</a:t>
            </a:r>
            <a:r>
              <a:rPr lang="en-US" sz="3000" dirty="0">
                <a:solidFill>
                  <a:srgbClr val="FF0000"/>
                </a:solidFill>
                <a:latin typeface="Open Sans"/>
              </a:rPr>
              <a:t>Development Expenditure’.</a:t>
            </a:r>
          </a:p>
        </p:txBody>
      </p:sp>
      <p:sp>
        <p:nvSpPr>
          <p:cNvPr id="12" name="TextBox 12"/>
          <p:cNvSpPr txBox="1"/>
          <p:nvPr/>
        </p:nvSpPr>
        <p:spPr>
          <a:xfrm>
            <a:off x="691092" y="2269018"/>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8863685" y="2570844"/>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690069" y="3905372"/>
            <a:ext cx="7571984" cy="514228"/>
          </a:xfrm>
          <a:prstGeom prst="rect">
            <a:avLst/>
          </a:prstGeom>
        </p:spPr>
        <p:txBody>
          <a:bodyPr lIns="0" tIns="0" rIns="0" bIns="0" rtlCol="0" anchor="t">
            <a:spAutoFit/>
          </a:bodyPr>
          <a:lstStyle/>
          <a:p>
            <a:pPr marL="0" lvl="0" indent="0" algn="l">
              <a:lnSpc>
                <a:spcPts val="4206"/>
              </a:lnSpc>
              <a:spcBef>
                <a:spcPct val="0"/>
              </a:spcBef>
            </a:pPr>
            <a:r>
              <a:rPr lang="en-US" sz="3004">
                <a:solidFill>
                  <a:srgbClr val="FFFFFF"/>
                </a:solidFill>
                <a:latin typeface="Open Sans"/>
              </a:rPr>
              <a:t>Research and Development</a:t>
            </a:r>
          </a:p>
        </p:txBody>
      </p:sp>
      <p:sp>
        <p:nvSpPr>
          <p:cNvPr id="15" name="TextBox 15"/>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26 : Intangible Assets</a:t>
            </a:r>
          </a:p>
        </p:txBody>
      </p:sp>
      <p:grpSp>
        <p:nvGrpSpPr>
          <p:cNvPr id="16" name="Group 15">
            <a:extLst>
              <a:ext uri="{FF2B5EF4-FFF2-40B4-BE49-F238E27FC236}">
                <a16:creationId xmlns:a16="http://schemas.microsoft.com/office/drawing/2014/main" id="{1FBBE478-8088-18F3-244F-D82E80143F1B}"/>
              </a:ext>
            </a:extLst>
          </p:cNvPr>
          <p:cNvGrpSpPr/>
          <p:nvPr/>
        </p:nvGrpSpPr>
        <p:grpSpPr>
          <a:xfrm>
            <a:off x="-6096" y="9530510"/>
            <a:ext cx="18294096" cy="870789"/>
            <a:chOff x="-6096" y="9530510"/>
            <a:chExt cx="18294096" cy="870789"/>
          </a:xfrm>
        </p:grpSpPr>
        <p:grpSp>
          <p:nvGrpSpPr>
            <p:cNvPr id="17" name="Group 16">
              <a:extLst>
                <a:ext uri="{FF2B5EF4-FFF2-40B4-BE49-F238E27FC236}">
                  <a16:creationId xmlns:a16="http://schemas.microsoft.com/office/drawing/2014/main" id="{73EE469F-66FD-1090-AF77-72F06FF9DF7F}"/>
                </a:ext>
              </a:extLst>
            </p:cNvPr>
            <p:cNvGrpSpPr/>
            <p:nvPr/>
          </p:nvGrpSpPr>
          <p:grpSpPr>
            <a:xfrm>
              <a:off x="16383000" y="9530510"/>
              <a:ext cx="1905000" cy="870789"/>
              <a:chOff x="10578465" y="-8878"/>
              <a:chExt cx="1613535" cy="673751"/>
            </a:xfrm>
          </p:grpSpPr>
          <p:sp>
            <p:nvSpPr>
              <p:cNvPr id="20" name="Freeform 6">
                <a:extLst>
                  <a:ext uri="{FF2B5EF4-FFF2-40B4-BE49-F238E27FC236}">
                    <a16:creationId xmlns:a16="http://schemas.microsoft.com/office/drawing/2014/main" id="{E5C3F9FC-26F0-8A1E-1BE2-6F6C206E581A}"/>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D66D8C6B-CFE5-3D1E-3DB2-14BDF37731B3}"/>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4D3E9D3C-C3E1-357C-BEEB-FF442BEF60AB}"/>
                  </a:ext>
                </a:extLst>
              </p:cNvPr>
              <p:cNvPicPr>
                <a:picLocks noChangeAspect="1"/>
              </p:cNvPicPr>
              <p:nvPr userDrawn="1"/>
            </p:nvPicPr>
            <p:blipFill>
              <a:blip r:embed="rId6"/>
              <a:stretch>
                <a:fillRect/>
              </a:stretch>
            </p:blipFill>
            <p:spPr>
              <a:xfrm>
                <a:off x="10854354" y="-1"/>
                <a:ext cx="1336880" cy="664874"/>
              </a:xfrm>
              <a:prstGeom prst="rect">
                <a:avLst/>
              </a:prstGeom>
            </p:spPr>
          </p:pic>
        </p:grpSp>
        <p:sp>
          <p:nvSpPr>
            <p:cNvPr id="18" name="Rectangle 12">
              <a:extLst>
                <a:ext uri="{FF2B5EF4-FFF2-40B4-BE49-F238E27FC236}">
                  <a16:creationId xmlns:a16="http://schemas.microsoft.com/office/drawing/2014/main" id="{EB0AEF8E-8D71-511F-307F-1FC828BCE677}"/>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8F7279E-4626-218D-40A7-C6938756636F}"/>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453407" y="2193789"/>
            <a:ext cx="7808647" cy="7064511"/>
            <a:chOff x="0" y="0"/>
            <a:chExt cx="2848615" cy="2577153"/>
          </a:xfrm>
        </p:grpSpPr>
        <p:sp>
          <p:nvSpPr>
            <p:cNvPr id="4" name="Freeform 4"/>
            <p:cNvSpPr/>
            <p:nvPr/>
          </p:nvSpPr>
          <p:spPr>
            <a:xfrm>
              <a:off x="0" y="0"/>
              <a:ext cx="2848615" cy="2577153"/>
            </a:xfrm>
            <a:custGeom>
              <a:avLst/>
              <a:gdLst/>
              <a:ahLst/>
              <a:cxnLst/>
              <a:rect l="l" t="t" r="r" b="b"/>
              <a:pathLst>
                <a:path w="2848615" h="2577153">
                  <a:moveTo>
                    <a:pt x="0" y="0"/>
                  </a:moveTo>
                  <a:lnTo>
                    <a:pt x="2848615" y="0"/>
                  </a:lnTo>
                  <a:lnTo>
                    <a:pt x="2848615" y="2577153"/>
                  </a:lnTo>
                  <a:lnTo>
                    <a:pt x="0" y="2577153"/>
                  </a:lnTo>
                  <a:close/>
                </a:path>
              </a:pathLst>
            </a:custGeom>
            <a:solidFill>
              <a:srgbClr val="023E7D"/>
            </a:solidFill>
          </p:spPr>
          <p:txBody>
            <a:bodyPr/>
            <a:lstStyle/>
            <a:p>
              <a:endParaRPr lang="en-IN"/>
            </a:p>
          </p:txBody>
        </p:sp>
      </p:grpSp>
      <p:grpSp>
        <p:nvGrpSpPr>
          <p:cNvPr id="5" name="Group 5"/>
          <p:cNvGrpSpPr/>
          <p:nvPr/>
        </p:nvGrpSpPr>
        <p:grpSpPr>
          <a:xfrm>
            <a:off x="8523650" y="2193789"/>
            <a:ext cx="9310943" cy="7064511"/>
            <a:chOff x="0" y="0"/>
            <a:chExt cx="3396657" cy="2577153"/>
          </a:xfrm>
        </p:grpSpPr>
        <p:sp>
          <p:nvSpPr>
            <p:cNvPr id="6" name="Freeform 6"/>
            <p:cNvSpPr/>
            <p:nvPr/>
          </p:nvSpPr>
          <p:spPr>
            <a:xfrm>
              <a:off x="0" y="0"/>
              <a:ext cx="3396657" cy="2577153"/>
            </a:xfrm>
            <a:custGeom>
              <a:avLst/>
              <a:gdLst/>
              <a:ahLst/>
              <a:cxnLst/>
              <a:rect l="l" t="t" r="r" b="b"/>
              <a:pathLst>
                <a:path w="3396657" h="2577153">
                  <a:moveTo>
                    <a:pt x="0" y="0"/>
                  </a:moveTo>
                  <a:lnTo>
                    <a:pt x="3396657" y="0"/>
                  </a:lnTo>
                  <a:lnTo>
                    <a:pt x="3396657" y="2577153"/>
                  </a:lnTo>
                  <a:lnTo>
                    <a:pt x="0" y="2577153"/>
                  </a:lnTo>
                  <a:close/>
                </a:path>
              </a:pathLst>
            </a:custGeom>
            <a:solidFill>
              <a:srgbClr val="DDDCDC"/>
            </a:solidFill>
          </p:spPr>
          <p:txBody>
            <a:bodyPr/>
            <a:lstStyle/>
            <a:p>
              <a:endParaRPr lang="en-IN"/>
            </a:p>
          </p:txBody>
        </p:sp>
      </p:grpSp>
      <p:grpSp>
        <p:nvGrpSpPr>
          <p:cNvPr id="7" name="Group 7"/>
          <p:cNvGrpSpPr/>
          <p:nvPr/>
        </p:nvGrpSpPr>
        <p:grpSpPr>
          <a:xfrm>
            <a:off x="7903627" y="384175"/>
            <a:ext cx="9807894" cy="1333364"/>
            <a:chOff x="0" y="0"/>
            <a:chExt cx="3577946" cy="486415"/>
          </a:xfrm>
        </p:grpSpPr>
        <p:sp>
          <p:nvSpPr>
            <p:cNvPr id="8" name="Freeform 8"/>
            <p:cNvSpPr/>
            <p:nvPr/>
          </p:nvSpPr>
          <p:spPr>
            <a:xfrm>
              <a:off x="0" y="0"/>
              <a:ext cx="3577946" cy="486415"/>
            </a:xfrm>
            <a:custGeom>
              <a:avLst/>
              <a:gdLst/>
              <a:ahLst/>
              <a:cxnLst/>
              <a:rect l="l" t="t" r="r" b="b"/>
              <a:pathLst>
                <a:path w="3577946" h="486415">
                  <a:moveTo>
                    <a:pt x="0" y="0"/>
                  </a:moveTo>
                  <a:lnTo>
                    <a:pt x="3577946" y="0"/>
                  </a:lnTo>
                  <a:lnTo>
                    <a:pt x="3577946" y="486415"/>
                  </a:lnTo>
                  <a:lnTo>
                    <a:pt x="0" y="486415"/>
                  </a:lnTo>
                  <a:close/>
                </a:path>
              </a:pathLst>
            </a:custGeom>
            <a:solidFill>
              <a:srgbClr val="DDDCDC"/>
            </a:solidFill>
          </p:spPr>
          <p:txBody>
            <a:bodyPr/>
            <a:lstStyle/>
            <a:p>
              <a:endParaRPr lang="en-IN"/>
            </a:p>
          </p:txBody>
        </p:sp>
      </p:grpSp>
      <p:sp>
        <p:nvSpPr>
          <p:cNvPr id="9" name="TextBox 9"/>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0" name="TextBox 10"/>
          <p:cNvSpPr txBox="1"/>
          <p:nvPr/>
        </p:nvSpPr>
        <p:spPr>
          <a:xfrm>
            <a:off x="8875325" y="3345408"/>
            <a:ext cx="8619235" cy="5314950"/>
          </a:xfrm>
          <a:prstGeom prst="rect">
            <a:avLst/>
          </a:prstGeom>
        </p:spPr>
        <p:txBody>
          <a:bodyPr lIns="0" tIns="0" rIns="0" bIns="0" rtlCol="0" anchor="t">
            <a:spAutoFit/>
          </a:bodyPr>
          <a:lstStyle/>
          <a:p>
            <a:pPr>
              <a:lnSpc>
                <a:spcPts val="4200"/>
              </a:lnSpc>
            </a:pPr>
            <a:r>
              <a:rPr lang="en-US" sz="3000" dirty="0">
                <a:solidFill>
                  <a:srgbClr val="001233"/>
                </a:solidFill>
                <a:latin typeface="Open Sans"/>
              </a:rPr>
              <a:t>Para 90 of AS 26 states that ,"The financial statements should disclose the following for each class of intangible assets, distinguishing between </a:t>
            </a:r>
            <a:r>
              <a:rPr lang="en-US" sz="3000" dirty="0">
                <a:solidFill>
                  <a:srgbClr val="FF0000"/>
                </a:solidFill>
                <a:latin typeface="Open Sans"/>
              </a:rPr>
              <a:t>internally generated intangible assets and other intangible assets</a:t>
            </a:r>
            <a:r>
              <a:rPr lang="en-US" sz="3000" dirty="0">
                <a:solidFill>
                  <a:srgbClr val="001233"/>
                </a:solidFill>
                <a:latin typeface="Open Sans"/>
              </a:rPr>
              <a:t>:</a:t>
            </a:r>
          </a:p>
          <a:p>
            <a:pPr>
              <a:lnSpc>
                <a:spcPts val="4200"/>
              </a:lnSpc>
            </a:pPr>
            <a:endParaRPr lang="en-US" sz="3000" dirty="0">
              <a:solidFill>
                <a:srgbClr val="001233"/>
              </a:solidFill>
              <a:latin typeface="Open Sans"/>
            </a:endParaRPr>
          </a:p>
          <a:p>
            <a:pPr>
              <a:lnSpc>
                <a:spcPts val="4200"/>
              </a:lnSpc>
            </a:pPr>
            <a:r>
              <a:rPr lang="en-US" sz="3000" dirty="0">
                <a:solidFill>
                  <a:srgbClr val="001233"/>
                </a:solidFill>
                <a:latin typeface="Open Sans"/>
              </a:rPr>
              <a:t> (a) the </a:t>
            </a:r>
            <a:r>
              <a:rPr lang="en-US" sz="3000" dirty="0">
                <a:solidFill>
                  <a:srgbClr val="FF0000"/>
                </a:solidFill>
                <a:latin typeface="Open Sans"/>
              </a:rPr>
              <a:t>useful lives </a:t>
            </a:r>
            <a:r>
              <a:rPr lang="en-US" sz="3000" dirty="0">
                <a:solidFill>
                  <a:srgbClr val="001233"/>
                </a:solidFill>
                <a:latin typeface="Open Sans"/>
              </a:rPr>
              <a:t>or the </a:t>
            </a:r>
            <a:r>
              <a:rPr lang="en-US" sz="3000" dirty="0" err="1">
                <a:solidFill>
                  <a:srgbClr val="001233"/>
                </a:solidFill>
                <a:latin typeface="Open Sans"/>
              </a:rPr>
              <a:t>amortisation</a:t>
            </a:r>
            <a:r>
              <a:rPr lang="en-US" sz="3000" dirty="0">
                <a:solidFill>
                  <a:srgbClr val="001233"/>
                </a:solidFill>
                <a:latin typeface="Open Sans"/>
              </a:rPr>
              <a:t> rates used; </a:t>
            </a:r>
          </a:p>
          <a:p>
            <a:pPr>
              <a:lnSpc>
                <a:spcPts val="4200"/>
              </a:lnSpc>
            </a:pPr>
            <a:endParaRPr lang="en-US" sz="3000" dirty="0">
              <a:solidFill>
                <a:srgbClr val="001233"/>
              </a:solidFill>
              <a:latin typeface="Open Sans"/>
            </a:endParaRPr>
          </a:p>
          <a:p>
            <a:pPr marL="0" lvl="0" indent="0" algn="l">
              <a:lnSpc>
                <a:spcPts val="4200"/>
              </a:lnSpc>
              <a:spcBef>
                <a:spcPct val="0"/>
              </a:spcBef>
            </a:pPr>
            <a:r>
              <a:rPr lang="en-US" sz="3000" dirty="0">
                <a:solidFill>
                  <a:srgbClr val="001233"/>
                </a:solidFill>
                <a:latin typeface="Open Sans"/>
              </a:rPr>
              <a:t>(b) the </a:t>
            </a:r>
            <a:r>
              <a:rPr lang="en-US" sz="3000" dirty="0" err="1">
                <a:solidFill>
                  <a:srgbClr val="FF0000"/>
                </a:solidFill>
                <a:latin typeface="Open Sans"/>
              </a:rPr>
              <a:t>amortisation</a:t>
            </a:r>
            <a:r>
              <a:rPr lang="en-US" sz="3000" dirty="0">
                <a:solidFill>
                  <a:srgbClr val="FF0000"/>
                </a:solidFill>
                <a:latin typeface="Open Sans"/>
              </a:rPr>
              <a:t> methods used</a:t>
            </a:r>
            <a:r>
              <a:rPr lang="en-US" sz="3000" dirty="0">
                <a:solidFill>
                  <a:srgbClr val="001233"/>
                </a:solidFill>
                <a:latin typeface="Open Sans"/>
              </a:rPr>
              <a:t>"</a:t>
            </a:r>
          </a:p>
        </p:txBody>
      </p:sp>
      <p:sp>
        <p:nvSpPr>
          <p:cNvPr id="11" name="TextBox 11"/>
          <p:cNvSpPr txBox="1"/>
          <p:nvPr/>
        </p:nvSpPr>
        <p:spPr>
          <a:xfrm>
            <a:off x="691092" y="2269018"/>
            <a:ext cx="7233353"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2" name="TextBox 12"/>
          <p:cNvSpPr txBox="1"/>
          <p:nvPr/>
        </p:nvSpPr>
        <p:spPr>
          <a:xfrm>
            <a:off x="8863685" y="2570844"/>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3" name="TextBox 13"/>
          <p:cNvSpPr txBox="1"/>
          <p:nvPr/>
        </p:nvSpPr>
        <p:spPr>
          <a:xfrm>
            <a:off x="690069" y="3905372"/>
            <a:ext cx="7571984" cy="3714628"/>
          </a:xfrm>
          <a:prstGeom prst="rect">
            <a:avLst/>
          </a:prstGeom>
        </p:spPr>
        <p:txBody>
          <a:bodyPr lIns="0" tIns="0" rIns="0" bIns="0" rtlCol="0" anchor="t">
            <a:spAutoFit/>
          </a:bodyPr>
          <a:lstStyle/>
          <a:p>
            <a:pPr>
              <a:lnSpc>
                <a:spcPts val="4206"/>
              </a:lnSpc>
            </a:pPr>
            <a:r>
              <a:rPr lang="en-US" sz="3004">
                <a:solidFill>
                  <a:srgbClr val="FFFFFF"/>
                </a:solidFill>
                <a:latin typeface="Open Sans"/>
              </a:rPr>
              <a:t>(a) The Fixed Assets Schedule of a company includes “Technical Know-how” capitalised .                           </a:t>
            </a:r>
          </a:p>
          <a:p>
            <a:pPr>
              <a:lnSpc>
                <a:spcPts val="4206"/>
              </a:lnSpc>
            </a:pPr>
            <a:endParaRPr lang="en-US" sz="3004">
              <a:solidFill>
                <a:srgbClr val="FFFFFF"/>
              </a:solidFill>
              <a:latin typeface="Open Sans"/>
            </a:endParaRPr>
          </a:p>
          <a:p>
            <a:pPr marL="0" lvl="0" indent="0" algn="l">
              <a:lnSpc>
                <a:spcPts val="4206"/>
              </a:lnSpc>
              <a:spcBef>
                <a:spcPct val="0"/>
              </a:spcBef>
            </a:pPr>
            <a:r>
              <a:rPr lang="en-US" sz="3004">
                <a:solidFill>
                  <a:srgbClr val="FFFFFF"/>
                </a:solidFill>
                <a:latin typeface="Open Sans"/>
              </a:rPr>
              <a:t>(b) Fixed Asset Schedule includes Intellectual Property Rights under the sub-head ‘Intangible Assets.</a:t>
            </a:r>
          </a:p>
        </p:txBody>
      </p:sp>
      <p:sp>
        <p:nvSpPr>
          <p:cNvPr id="14" name="TextBox 14"/>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229">
                <a:solidFill>
                  <a:srgbClr val="000000"/>
                </a:solidFill>
                <a:latin typeface="Source Sans Pro Bold"/>
              </a:rPr>
              <a:t>AS 26 : Intangible Assets</a:t>
            </a:r>
          </a:p>
        </p:txBody>
      </p:sp>
      <p:grpSp>
        <p:nvGrpSpPr>
          <p:cNvPr id="15" name="Group 14">
            <a:extLst>
              <a:ext uri="{FF2B5EF4-FFF2-40B4-BE49-F238E27FC236}">
                <a16:creationId xmlns:a16="http://schemas.microsoft.com/office/drawing/2014/main" id="{FCBD0E8F-0F39-E209-EDB8-97CD2BF3385E}"/>
              </a:ext>
            </a:extLst>
          </p:cNvPr>
          <p:cNvGrpSpPr/>
          <p:nvPr/>
        </p:nvGrpSpPr>
        <p:grpSpPr>
          <a:xfrm>
            <a:off x="-6096" y="9530510"/>
            <a:ext cx="18294096" cy="870789"/>
            <a:chOff x="-6096" y="9530510"/>
            <a:chExt cx="18294096" cy="870789"/>
          </a:xfrm>
        </p:grpSpPr>
        <p:grpSp>
          <p:nvGrpSpPr>
            <p:cNvPr id="16" name="Group 15">
              <a:extLst>
                <a:ext uri="{FF2B5EF4-FFF2-40B4-BE49-F238E27FC236}">
                  <a16:creationId xmlns:a16="http://schemas.microsoft.com/office/drawing/2014/main" id="{53653950-F9F6-4436-7F70-84B55464F6C3}"/>
                </a:ext>
              </a:extLst>
            </p:cNvPr>
            <p:cNvGrpSpPr/>
            <p:nvPr/>
          </p:nvGrpSpPr>
          <p:grpSpPr>
            <a:xfrm>
              <a:off x="16383000" y="9530510"/>
              <a:ext cx="1905000" cy="870789"/>
              <a:chOff x="10578465" y="-8878"/>
              <a:chExt cx="1613535" cy="673751"/>
            </a:xfrm>
          </p:grpSpPr>
          <p:sp>
            <p:nvSpPr>
              <p:cNvPr id="19" name="Freeform 6">
                <a:extLst>
                  <a:ext uri="{FF2B5EF4-FFF2-40B4-BE49-F238E27FC236}">
                    <a16:creationId xmlns:a16="http://schemas.microsoft.com/office/drawing/2014/main" id="{2BB65FCD-5F44-CDAE-8588-197EFFB0348D}"/>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0" name="Freeform 9">
                <a:extLst>
                  <a:ext uri="{FF2B5EF4-FFF2-40B4-BE49-F238E27FC236}">
                    <a16:creationId xmlns:a16="http://schemas.microsoft.com/office/drawing/2014/main" id="{28B45C37-B697-08E1-A7E6-F2434C43AF81}"/>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1" name="Picture 20">
                <a:extLst>
                  <a:ext uri="{FF2B5EF4-FFF2-40B4-BE49-F238E27FC236}">
                    <a16:creationId xmlns:a16="http://schemas.microsoft.com/office/drawing/2014/main" id="{555B7EE4-5B70-3E14-BA7D-3F8D803879AF}"/>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7" name="Rectangle 12">
              <a:extLst>
                <a:ext uri="{FF2B5EF4-FFF2-40B4-BE49-F238E27FC236}">
                  <a16:creationId xmlns:a16="http://schemas.microsoft.com/office/drawing/2014/main" id="{5562444E-0CD6-BD11-533F-37A5747DFD5C}"/>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66F154A-D3DB-6985-EF86-03DAC3C7E290}"/>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t="7786" b="7786"/>
          <a:stretch>
            <a:fillRect/>
          </a:stretch>
        </p:blipFill>
        <p:spPr>
          <a:xfrm>
            <a:off x="0" y="0"/>
            <a:ext cx="18288000" cy="10287000"/>
          </a:xfrm>
          <a:prstGeom prst="rect">
            <a:avLst/>
          </a:prstGeom>
        </p:spPr>
      </p:pic>
      <p:sp>
        <p:nvSpPr>
          <p:cNvPr id="4" name="Freeform 4"/>
          <p:cNvSpPr/>
          <p:nvPr/>
        </p:nvSpPr>
        <p:spPr>
          <a:xfrm>
            <a:off x="304798" y="1731186"/>
            <a:ext cx="17670381" cy="2253435"/>
          </a:xfrm>
          <a:custGeom>
            <a:avLst/>
            <a:gdLst/>
            <a:ahLst/>
            <a:cxnLst/>
            <a:rect l="l" t="t" r="r" b="b"/>
            <a:pathLst>
              <a:path w="2812164" h="2536765">
                <a:moveTo>
                  <a:pt x="0" y="0"/>
                </a:moveTo>
                <a:lnTo>
                  <a:pt x="2812164" y="0"/>
                </a:lnTo>
                <a:lnTo>
                  <a:pt x="2812164" y="2536765"/>
                </a:lnTo>
                <a:lnTo>
                  <a:pt x="0" y="2536765"/>
                </a:lnTo>
                <a:close/>
              </a:path>
            </a:pathLst>
          </a:custGeom>
          <a:solidFill>
            <a:srgbClr val="023E7D"/>
          </a:solidFill>
        </p:spPr>
        <p:txBody>
          <a:bodyPr/>
          <a:lstStyle/>
          <a:p>
            <a:endParaRPr lang="en-IN"/>
          </a:p>
        </p:txBody>
      </p:sp>
      <p:sp>
        <p:nvSpPr>
          <p:cNvPr id="6" name="Freeform 6"/>
          <p:cNvSpPr/>
          <p:nvPr/>
        </p:nvSpPr>
        <p:spPr>
          <a:xfrm>
            <a:off x="0" y="4133229"/>
            <a:ext cx="18288000" cy="6211608"/>
          </a:xfrm>
          <a:custGeom>
            <a:avLst/>
            <a:gdLst/>
            <a:ahLst/>
            <a:cxnLst/>
            <a:rect l="l" t="t" r="r" b="b"/>
            <a:pathLst>
              <a:path w="3450322" h="2517402">
                <a:moveTo>
                  <a:pt x="0" y="0"/>
                </a:moveTo>
                <a:lnTo>
                  <a:pt x="3450322" y="0"/>
                </a:lnTo>
                <a:lnTo>
                  <a:pt x="3450322" y="2517402"/>
                </a:lnTo>
                <a:lnTo>
                  <a:pt x="0" y="2517402"/>
                </a:lnTo>
                <a:close/>
              </a:path>
            </a:pathLst>
          </a:custGeom>
          <a:solidFill>
            <a:srgbClr val="DDDCDC"/>
          </a:solidFill>
        </p:spPr>
        <p:txBody>
          <a:bodyPr/>
          <a:lstStyle/>
          <a:p>
            <a:endParaRPr lang="en-IN"/>
          </a:p>
        </p:txBody>
      </p:sp>
      <p:grpSp>
        <p:nvGrpSpPr>
          <p:cNvPr id="7" name="Group 7"/>
          <p:cNvGrpSpPr/>
          <p:nvPr/>
        </p:nvGrpSpPr>
        <p:grpSpPr>
          <a:xfrm>
            <a:off x="7903627" y="384175"/>
            <a:ext cx="9807894" cy="96545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sp>
        <p:nvSpPr>
          <p:cNvPr id="9" name="TextBox 9"/>
          <p:cNvSpPr txBox="1"/>
          <p:nvPr/>
        </p:nvSpPr>
        <p:spPr>
          <a:xfrm>
            <a:off x="959136" y="126928"/>
            <a:ext cx="6492270" cy="1477328"/>
          </a:xfrm>
          <a:prstGeom prst="rect">
            <a:avLst/>
          </a:prstGeom>
        </p:spPr>
        <p:txBody>
          <a:bodyPr lIns="0" tIns="0" rIns="0" bIns="0" rtlCol="0" anchor="t">
            <a:spAutoFit/>
          </a:bodyPr>
          <a:lstStyle/>
          <a:p>
            <a:pPr marL="0" lvl="0" indent="0" algn="r"/>
            <a:r>
              <a:rPr lang="en-US" sz="4800" u="none" dirty="0">
                <a:solidFill>
                  <a:srgbClr val="FFFFFF"/>
                </a:solidFill>
                <a:latin typeface="Source Sans Pro Bold"/>
              </a:rPr>
              <a:t>Summary of Key Observations in IGAAP</a:t>
            </a:r>
          </a:p>
        </p:txBody>
      </p:sp>
      <p:sp>
        <p:nvSpPr>
          <p:cNvPr id="10" name="TextBox 10"/>
          <p:cNvSpPr txBox="1"/>
          <p:nvPr/>
        </p:nvSpPr>
        <p:spPr>
          <a:xfrm>
            <a:off x="297899" y="4914900"/>
            <a:ext cx="7703101" cy="1846659"/>
          </a:xfrm>
          <a:prstGeom prst="rect">
            <a:avLst/>
          </a:prstGeom>
        </p:spPr>
        <p:txBody>
          <a:bodyPr wrap="square" lIns="0" tIns="0" rIns="0" bIns="0" rtlCol="0" anchor="t">
            <a:spAutoFit/>
          </a:bodyPr>
          <a:lstStyle/>
          <a:p>
            <a:pPr marL="0" lvl="0" indent="0" algn="l">
              <a:spcBef>
                <a:spcPct val="0"/>
              </a:spcBef>
            </a:pPr>
            <a:r>
              <a:rPr lang="en-US" sz="2400" dirty="0">
                <a:solidFill>
                  <a:srgbClr val="001233"/>
                </a:solidFill>
                <a:latin typeface="Open Sans"/>
              </a:rPr>
              <a:t>It may be noted that Paragraph 3 and 4 of ‘General Instructions for preparation of Statement of </a:t>
            </a:r>
          </a:p>
          <a:p>
            <a:pPr marL="0" lvl="0" indent="0" algn="l">
              <a:spcBef>
                <a:spcPct val="0"/>
              </a:spcBef>
            </a:pPr>
            <a:r>
              <a:rPr lang="en-US" sz="2400" dirty="0">
                <a:solidFill>
                  <a:srgbClr val="001233"/>
                </a:solidFill>
                <a:latin typeface="Open Sans"/>
              </a:rPr>
              <a:t>Profit And Loss’ given in Part II of the Revised Schedule VI to the Companies Act, 1956, provides that:</a:t>
            </a:r>
          </a:p>
        </p:txBody>
      </p:sp>
      <p:sp>
        <p:nvSpPr>
          <p:cNvPr id="16" name="TextBox 16"/>
          <p:cNvSpPr txBox="1"/>
          <p:nvPr/>
        </p:nvSpPr>
        <p:spPr>
          <a:xfrm>
            <a:off x="325974" y="4152900"/>
            <a:ext cx="6537322" cy="649345"/>
          </a:xfrm>
          <a:prstGeom prst="rect">
            <a:avLst/>
          </a:prstGeom>
        </p:spPr>
        <p:txBody>
          <a:bodyPr lIns="0" tIns="0" rIns="0" bIns="0" rtlCol="0" anchor="t">
            <a:spAutoFit/>
          </a:bodyPr>
          <a:lstStyle/>
          <a:p>
            <a:pPr marL="0" lvl="0" indent="0" algn="l">
              <a:lnSpc>
                <a:spcPts val="5507"/>
              </a:lnSpc>
              <a:spcBef>
                <a:spcPct val="0"/>
              </a:spcBef>
            </a:pPr>
            <a:r>
              <a:rPr lang="en-US" sz="3600" dirty="0">
                <a:solidFill>
                  <a:srgbClr val="001233"/>
                </a:solidFill>
                <a:latin typeface="Source Sans Pro Bold"/>
              </a:rPr>
              <a:t>Observations</a:t>
            </a:r>
          </a:p>
        </p:txBody>
      </p:sp>
      <p:sp>
        <p:nvSpPr>
          <p:cNvPr id="17" name="TextBox 17"/>
          <p:cNvSpPr txBox="1"/>
          <p:nvPr/>
        </p:nvSpPr>
        <p:spPr>
          <a:xfrm>
            <a:off x="610210" y="2620461"/>
            <a:ext cx="16649090" cy="1107996"/>
          </a:xfrm>
          <a:prstGeom prst="rect">
            <a:avLst/>
          </a:prstGeom>
        </p:spPr>
        <p:txBody>
          <a:bodyPr wrap="square" lIns="0" tIns="0" rIns="0" bIns="0" rtlCol="0" anchor="t">
            <a:spAutoFit/>
          </a:bodyPr>
          <a:lstStyle/>
          <a:p>
            <a:pPr marL="0" lvl="0" indent="0" algn="l">
              <a:spcBef>
                <a:spcPct val="0"/>
              </a:spcBef>
            </a:pPr>
            <a:r>
              <a:rPr lang="en-US" sz="2400" dirty="0">
                <a:solidFill>
                  <a:srgbClr val="FFFFFF"/>
                </a:solidFill>
                <a:latin typeface="Open Sans"/>
              </a:rPr>
              <a:t>It was observed from the note relating to Finance Costs given in the Annual Report of a company that </a:t>
            </a:r>
            <a:r>
              <a:rPr lang="en-US" sz="2400" dirty="0">
                <a:solidFill>
                  <a:srgbClr val="FFFF66"/>
                </a:solidFill>
                <a:latin typeface="Open Sans"/>
              </a:rPr>
              <a:t>“interest income from trade dues” was deducted from Interest Expense.</a:t>
            </a:r>
            <a:r>
              <a:rPr lang="en-US" sz="2400" dirty="0">
                <a:solidFill>
                  <a:srgbClr val="FFFFFF"/>
                </a:solidFill>
                <a:latin typeface="Open Sans"/>
              </a:rPr>
              <a:t> Further, the significant accounting policy to interest stated that “Interest Income earned on trade dues is netted against interest expense under finance cost.”</a:t>
            </a:r>
          </a:p>
        </p:txBody>
      </p:sp>
      <p:sp>
        <p:nvSpPr>
          <p:cNvPr id="19" name="TextBox 19"/>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000" dirty="0">
                <a:solidFill>
                  <a:srgbClr val="000000"/>
                </a:solidFill>
                <a:latin typeface="Source Sans Pro Bold"/>
              </a:rPr>
              <a:t>Observations on the Companies Act</a:t>
            </a:r>
          </a:p>
        </p:txBody>
      </p:sp>
      <p:sp>
        <p:nvSpPr>
          <p:cNvPr id="20" name="TextBox 12">
            <a:extLst>
              <a:ext uri="{FF2B5EF4-FFF2-40B4-BE49-F238E27FC236}">
                <a16:creationId xmlns:a16="http://schemas.microsoft.com/office/drawing/2014/main" id="{57510847-1CC1-4EDB-C2FF-1C5A66ABE6AE}"/>
              </a:ext>
            </a:extLst>
          </p:cNvPr>
          <p:cNvSpPr txBox="1"/>
          <p:nvPr/>
        </p:nvSpPr>
        <p:spPr>
          <a:xfrm>
            <a:off x="774765" y="1789023"/>
            <a:ext cx="8779631" cy="635943"/>
          </a:xfrm>
          <a:prstGeom prst="rect">
            <a:avLst/>
          </a:prstGeom>
        </p:spPr>
        <p:txBody>
          <a:bodyPr wrap="square" lIns="0" tIns="0" rIns="0" bIns="0" rtlCol="0" anchor="t">
            <a:spAutoFit/>
          </a:bodyPr>
          <a:lstStyle/>
          <a:p>
            <a:pPr marL="0" lvl="0" indent="0" algn="l">
              <a:lnSpc>
                <a:spcPts val="5507"/>
              </a:lnSpc>
              <a:spcBef>
                <a:spcPct val="0"/>
              </a:spcBef>
            </a:pPr>
            <a:r>
              <a:rPr lang="en-US" sz="3200" u="none" dirty="0">
                <a:solidFill>
                  <a:srgbClr val="FFFFFF"/>
                </a:solidFill>
                <a:latin typeface="Source Sans Pro Bold"/>
              </a:rPr>
              <a:t>Matters Contained in the Financial Statements</a:t>
            </a:r>
          </a:p>
        </p:txBody>
      </p:sp>
      <p:sp>
        <p:nvSpPr>
          <p:cNvPr id="21" name="TextBox 10">
            <a:extLst>
              <a:ext uri="{FF2B5EF4-FFF2-40B4-BE49-F238E27FC236}">
                <a16:creationId xmlns:a16="http://schemas.microsoft.com/office/drawing/2014/main" id="{EC62345C-1DDA-EA5D-E613-DEA5282A78DD}"/>
              </a:ext>
            </a:extLst>
          </p:cNvPr>
          <p:cNvSpPr txBox="1"/>
          <p:nvPr/>
        </p:nvSpPr>
        <p:spPr>
          <a:xfrm>
            <a:off x="351089" y="6928320"/>
            <a:ext cx="6841196" cy="430887"/>
          </a:xfrm>
          <a:prstGeom prst="rect">
            <a:avLst/>
          </a:prstGeom>
        </p:spPr>
        <p:txBody>
          <a:bodyPr wrap="square" lIns="0" tIns="0" rIns="0" bIns="0" rtlCol="0" anchor="t">
            <a:spAutoFit/>
          </a:bodyPr>
          <a:lstStyle/>
          <a:p>
            <a:pPr marL="0" lvl="0" indent="0">
              <a:spcBef>
                <a:spcPct val="0"/>
              </a:spcBef>
            </a:pPr>
            <a:r>
              <a:rPr lang="en-US" sz="2700" b="1" dirty="0">
                <a:solidFill>
                  <a:srgbClr val="FF0000"/>
                </a:solidFill>
                <a:latin typeface="Open Sans"/>
              </a:rPr>
              <a:t>Finance costs </a:t>
            </a:r>
            <a:r>
              <a:rPr lang="en-US" sz="2700" b="1" dirty="0">
                <a:solidFill>
                  <a:srgbClr val="001233"/>
                </a:solidFill>
                <a:latin typeface="Open Sans"/>
              </a:rPr>
              <a:t>shall be classified as:</a:t>
            </a:r>
          </a:p>
        </p:txBody>
      </p:sp>
      <p:sp>
        <p:nvSpPr>
          <p:cNvPr id="22" name="TextBox 10">
            <a:extLst>
              <a:ext uri="{FF2B5EF4-FFF2-40B4-BE49-F238E27FC236}">
                <a16:creationId xmlns:a16="http://schemas.microsoft.com/office/drawing/2014/main" id="{F19EB520-EFA1-7B5F-BC07-3A928AAA75B4}"/>
              </a:ext>
            </a:extLst>
          </p:cNvPr>
          <p:cNvSpPr txBox="1"/>
          <p:nvPr/>
        </p:nvSpPr>
        <p:spPr>
          <a:xfrm>
            <a:off x="7903626" y="4802245"/>
            <a:ext cx="9999008" cy="4739759"/>
          </a:xfrm>
          <a:prstGeom prst="rect">
            <a:avLst/>
          </a:prstGeom>
        </p:spPr>
        <p:txBody>
          <a:bodyPr wrap="square" lIns="0" tIns="0" rIns="0" bIns="0" rtlCol="0" anchor="t">
            <a:spAutoFit/>
          </a:bodyPr>
          <a:lstStyle>
            <a:defPPr>
              <a:defRPr lang="en-US"/>
            </a:defPPr>
            <a:lvl1pPr lvl="0" indent="0">
              <a:spcBef>
                <a:spcPct val="0"/>
              </a:spcBef>
              <a:defRPr sz="2400">
                <a:solidFill>
                  <a:srgbClr val="001233"/>
                </a:solidFill>
                <a:latin typeface="Open Sans"/>
              </a:defRPr>
            </a:lvl1pPr>
          </a:lstStyle>
          <a:p>
            <a:r>
              <a:rPr lang="en-US" sz="2700" dirty="0">
                <a:solidFill>
                  <a:srgbClr val="FF0000"/>
                </a:solidFill>
              </a:rPr>
              <a:t>Other Income </a:t>
            </a:r>
            <a:r>
              <a:rPr lang="en-US" sz="2700" dirty="0"/>
              <a:t>shall be classified as:</a:t>
            </a:r>
          </a:p>
          <a:p>
            <a:r>
              <a:rPr lang="en-US" sz="2700" dirty="0"/>
              <a:t>(a) Interest Income ( in case of a company other than a finance company);</a:t>
            </a:r>
          </a:p>
          <a:p>
            <a:r>
              <a:rPr lang="en-US" sz="2700" dirty="0"/>
              <a:t>(b) Dividend Income; (c) Net gain/loss on sale of investments</a:t>
            </a:r>
          </a:p>
          <a:p>
            <a:r>
              <a:rPr lang="en-US" sz="2700" dirty="0"/>
              <a:t>(d) Other non-operating income (net of expenses directly attributable to such income).”</a:t>
            </a:r>
          </a:p>
          <a:p>
            <a:r>
              <a:rPr lang="en-US" sz="2700" dirty="0"/>
              <a:t>In view of above, it was felt that the interest expense and interest</a:t>
            </a:r>
          </a:p>
          <a:p>
            <a:r>
              <a:rPr lang="en-US" sz="2700" dirty="0"/>
              <a:t>income should be disclosed separately, the interest income</a:t>
            </a:r>
          </a:p>
          <a:p>
            <a:r>
              <a:rPr lang="en-US" sz="2700" dirty="0"/>
              <a:t>from trade dues should be disclosed under the head ‘other</a:t>
            </a:r>
          </a:p>
          <a:p>
            <a:r>
              <a:rPr lang="en-US" sz="2700" dirty="0"/>
              <a:t>income’ rather than netting off it against finance cost.</a:t>
            </a:r>
          </a:p>
        </p:txBody>
      </p:sp>
      <p:sp>
        <p:nvSpPr>
          <p:cNvPr id="25" name="TextBox 24">
            <a:extLst>
              <a:ext uri="{FF2B5EF4-FFF2-40B4-BE49-F238E27FC236}">
                <a16:creationId xmlns:a16="http://schemas.microsoft.com/office/drawing/2014/main" id="{5DCBADFA-C12C-BC97-6B08-194CF0635BB4}"/>
              </a:ext>
            </a:extLst>
          </p:cNvPr>
          <p:cNvSpPr txBox="1"/>
          <p:nvPr/>
        </p:nvSpPr>
        <p:spPr>
          <a:xfrm>
            <a:off x="325974" y="7543230"/>
            <a:ext cx="6841196" cy="2154436"/>
          </a:xfrm>
          <a:prstGeom prst="rect">
            <a:avLst/>
          </a:prstGeom>
        </p:spPr>
        <p:txBody>
          <a:bodyPr wrap="square" lIns="0" tIns="0" rIns="0" bIns="0" rtlCol="0" anchor="t">
            <a:spAutoFit/>
          </a:bodyPr>
          <a:lstStyle>
            <a:defPPr>
              <a:defRPr lang="en-US"/>
            </a:defPPr>
            <a:lvl1pPr lvl="0" indent="0">
              <a:spcBef>
                <a:spcPct val="0"/>
              </a:spcBef>
              <a:defRPr sz="2400">
                <a:solidFill>
                  <a:srgbClr val="001233"/>
                </a:solidFill>
                <a:latin typeface="Open Sans"/>
              </a:defRPr>
            </a:lvl1pPr>
          </a:lstStyle>
          <a:p>
            <a:r>
              <a:rPr lang="en-US" sz="2700" dirty="0"/>
              <a:t>(a) Interest expense;</a:t>
            </a:r>
          </a:p>
          <a:p>
            <a:r>
              <a:rPr lang="en-US" sz="2700" dirty="0"/>
              <a:t>(b) Other borrowing costs;</a:t>
            </a:r>
          </a:p>
          <a:p>
            <a:r>
              <a:rPr lang="en-US" sz="2700" dirty="0"/>
              <a:t>(c) Applicable net gain/loss on foreign currency</a:t>
            </a:r>
          </a:p>
          <a:p>
            <a:r>
              <a:rPr lang="en-US" sz="2700" dirty="0"/>
              <a:t>transactions and translation. </a:t>
            </a:r>
          </a:p>
        </p:txBody>
      </p:sp>
      <p:grpSp>
        <p:nvGrpSpPr>
          <p:cNvPr id="3" name="Group 2">
            <a:extLst>
              <a:ext uri="{FF2B5EF4-FFF2-40B4-BE49-F238E27FC236}">
                <a16:creationId xmlns:a16="http://schemas.microsoft.com/office/drawing/2014/main" id="{624760F7-4AA2-5326-2BF6-45F3AAF8F82C}"/>
              </a:ext>
            </a:extLst>
          </p:cNvPr>
          <p:cNvGrpSpPr/>
          <p:nvPr/>
        </p:nvGrpSpPr>
        <p:grpSpPr>
          <a:xfrm>
            <a:off x="-6096" y="9606711"/>
            <a:ext cx="18294096" cy="870789"/>
            <a:chOff x="-6096" y="9530510"/>
            <a:chExt cx="18294096" cy="870789"/>
          </a:xfrm>
        </p:grpSpPr>
        <p:grpSp>
          <p:nvGrpSpPr>
            <p:cNvPr id="5" name="Group 4">
              <a:extLst>
                <a:ext uri="{FF2B5EF4-FFF2-40B4-BE49-F238E27FC236}">
                  <a16:creationId xmlns:a16="http://schemas.microsoft.com/office/drawing/2014/main" id="{09E08EC0-E832-49B0-7C95-CC4BAF98E2FC}"/>
                </a:ext>
              </a:extLst>
            </p:cNvPr>
            <p:cNvGrpSpPr/>
            <p:nvPr/>
          </p:nvGrpSpPr>
          <p:grpSpPr>
            <a:xfrm>
              <a:off x="16383000" y="9530510"/>
              <a:ext cx="1905000" cy="870789"/>
              <a:chOff x="10578465" y="-8878"/>
              <a:chExt cx="1613535" cy="673751"/>
            </a:xfrm>
          </p:grpSpPr>
          <p:sp>
            <p:nvSpPr>
              <p:cNvPr id="13" name="Freeform 6">
                <a:extLst>
                  <a:ext uri="{FF2B5EF4-FFF2-40B4-BE49-F238E27FC236}">
                    <a16:creationId xmlns:a16="http://schemas.microsoft.com/office/drawing/2014/main" id="{7C4D22DB-35DB-5B0C-BE81-7E789B1E6496}"/>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4" name="Freeform 9">
                <a:extLst>
                  <a:ext uri="{FF2B5EF4-FFF2-40B4-BE49-F238E27FC236}">
                    <a16:creationId xmlns:a16="http://schemas.microsoft.com/office/drawing/2014/main" id="{414E6FB9-08B4-4DF7-15B7-236925449795}"/>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5" name="Picture 14">
                <a:extLst>
                  <a:ext uri="{FF2B5EF4-FFF2-40B4-BE49-F238E27FC236}">
                    <a16:creationId xmlns:a16="http://schemas.microsoft.com/office/drawing/2014/main" id="{0044A37D-CB1B-3B6A-CC73-9D4496CCA5C7}"/>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11" name="Rectangle 12">
              <a:extLst>
                <a:ext uri="{FF2B5EF4-FFF2-40B4-BE49-F238E27FC236}">
                  <a16:creationId xmlns:a16="http://schemas.microsoft.com/office/drawing/2014/main" id="{459B419B-BED7-B30D-6703-1263B2686B24}"/>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73CB78D-2CF7-C038-7E40-ADEADE3F482B}"/>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extLst>
      <p:ext uri="{BB962C8B-B14F-4D97-AF65-F5344CB8AC3E}">
        <p14:creationId xmlns:p14="http://schemas.microsoft.com/office/powerpoint/2010/main" val="4088586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t="7786" b="7786"/>
          <a:stretch>
            <a:fillRect/>
          </a:stretch>
        </p:blipFill>
        <p:spPr>
          <a:xfrm>
            <a:off x="0" y="0"/>
            <a:ext cx="18288000" cy="10287000"/>
          </a:xfrm>
          <a:prstGeom prst="rect">
            <a:avLst/>
          </a:prstGeom>
        </p:spPr>
      </p:pic>
      <p:sp>
        <p:nvSpPr>
          <p:cNvPr id="4" name="Freeform 4"/>
          <p:cNvSpPr/>
          <p:nvPr/>
        </p:nvSpPr>
        <p:spPr>
          <a:xfrm>
            <a:off x="304798" y="1731187"/>
            <a:ext cx="17670381" cy="2403153"/>
          </a:xfrm>
          <a:custGeom>
            <a:avLst/>
            <a:gdLst/>
            <a:ahLst/>
            <a:cxnLst/>
            <a:rect l="l" t="t" r="r" b="b"/>
            <a:pathLst>
              <a:path w="2812164" h="2536765">
                <a:moveTo>
                  <a:pt x="0" y="0"/>
                </a:moveTo>
                <a:lnTo>
                  <a:pt x="2812164" y="0"/>
                </a:lnTo>
                <a:lnTo>
                  <a:pt x="2812164" y="2536765"/>
                </a:lnTo>
                <a:lnTo>
                  <a:pt x="0" y="2536765"/>
                </a:lnTo>
                <a:close/>
              </a:path>
            </a:pathLst>
          </a:custGeom>
          <a:solidFill>
            <a:srgbClr val="023E7D"/>
          </a:solidFill>
        </p:spPr>
        <p:txBody>
          <a:bodyPr/>
          <a:lstStyle/>
          <a:p>
            <a:endParaRPr lang="en-IN"/>
          </a:p>
        </p:txBody>
      </p:sp>
      <p:sp>
        <p:nvSpPr>
          <p:cNvPr id="6" name="Freeform 6"/>
          <p:cNvSpPr/>
          <p:nvPr/>
        </p:nvSpPr>
        <p:spPr>
          <a:xfrm>
            <a:off x="304798" y="4305300"/>
            <a:ext cx="17670381" cy="5374743"/>
          </a:xfrm>
          <a:custGeom>
            <a:avLst/>
            <a:gdLst/>
            <a:ahLst/>
            <a:cxnLst/>
            <a:rect l="l" t="t" r="r" b="b"/>
            <a:pathLst>
              <a:path w="3450322" h="2517402">
                <a:moveTo>
                  <a:pt x="0" y="0"/>
                </a:moveTo>
                <a:lnTo>
                  <a:pt x="3450322" y="0"/>
                </a:lnTo>
                <a:lnTo>
                  <a:pt x="3450322" y="2517402"/>
                </a:lnTo>
                <a:lnTo>
                  <a:pt x="0" y="2517402"/>
                </a:lnTo>
                <a:close/>
              </a:path>
            </a:pathLst>
          </a:custGeom>
          <a:solidFill>
            <a:srgbClr val="DDDCDC"/>
          </a:solidFill>
        </p:spPr>
        <p:txBody>
          <a:bodyPr/>
          <a:lstStyle/>
          <a:p>
            <a:endParaRPr lang="en-IN"/>
          </a:p>
        </p:txBody>
      </p:sp>
      <p:grpSp>
        <p:nvGrpSpPr>
          <p:cNvPr id="7" name="Group 7"/>
          <p:cNvGrpSpPr/>
          <p:nvPr/>
        </p:nvGrpSpPr>
        <p:grpSpPr>
          <a:xfrm>
            <a:off x="7903627" y="384175"/>
            <a:ext cx="9807894" cy="96545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sp>
        <p:nvSpPr>
          <p:cNvPr id="9" name="TextBox 9"/>
          <p:cNvSpPr txBox="1"/>
          <p:nvPr/>
        </p:nvSpPr>
        <p:spPr>
          <a:xfrm>
            <a:off x="959136" y="126928"/>
            <a:ext cx="6492270" cy="1477328"/>
          </a:xfrm>
          <a:prstGeom prst="rect">
            <a:avLst/>
          </a:prstGeom>
        </p:spPr>
        <p:txBody>
          <a:bodyPr lIns="0" tIns="0" rIns="0" bIns="0" rtlCol="0" anchor="t">
            <a:spAutoFit/>
          </a:bodyPr>
          <a:lstStyle/>
          <a:p>
            <a:pPr marL="0" lvl="0" indent="0" algn="r"/>
            <a:r>
              <a:rPr lang="en-US" sz="4800" u="none" dirty="0">
                <a:solidFill>
                  <a:srgbClr val="FFFFFF"/>
                </a:solidFill>
                <a:latin typeface="Source Sans Pro Bold"/>
              </a:rPr>
              <a:t>Summary of Key Observations in IGAAP</a:t>
            </a:r>
          </a:p>
        </p:txBody>
      </p:sp>
      <p:sp>
        <p:nvSpPr>
          <p:cNvPr id="10" name="TextBox 10"/>
          <p:cNvSpPr txBox="1"/>
          <p:nvPr/>
        </p:nvSpPr>
        <p:spPr>
          <a:xfrm>
            <a:off x="598178" y="5143500"/>
            <a:ext cx="17113343" cy="3016210"/>
          </a:xfrm>
          <a:prstGeom prst="rect">
            <a:avLst/>
          </a:prstGeom>
        </p:spPr>
        <p:txBody>
          <a:bodyPr wrap="square" lIns="0" tIns="0" rIns="0" bIns="0" rtlCol="0" anchor="t">
            <a:spAutoFit/>
          </a:bodyPr>
          <a:lstStyle/>
          <a:p>
            <a:pPr marL="0" lvl="0" indent="0" algn="l">
              <a:spcBef>
                <a:spcPct val="0"/>
              </a:spcBef>
            </a:pPr>
            <a:r>
              <a:rPr lang="en-US" sz="2800" dirty="0">
                <a:solidFill>
                  <a:srgbClr val="001233"/>
                </a:solidFill>
                <a:latin typeface="Open Sans"/>
              </a:rPr>
              <a:t>It may be noted that as per paragraph 4.1.7 of General Instruction for preparation of Balance Sheet as per Revised Schedule VI, </a:t>
            </a:r>
            <a:r>
              <a:rPr lang="en-US" sz="2800" dirty="0">
                <a:solidFill>
                  <a:srgbClr val="FF0000"/>
                </a:solidFill>
                <a:latin typeface="Open Sans"/>
              </a:rPr>
              <a:t>there is an explicit requirement to use the same unit of measurement uniformly throughout the financial statements and notes thereon</a:t>
            </a:r>
            <a:r>
              <a:rPr lang="en-US" sz="2800" dirty="0">
                <a:solidFill>
                  <a:srgbClr val="001233"/>
                </a:solidFill>
                <a:latin typeface="Open Sans"/>
              </a:rPr>
              <a:t>.  It was observed that whereas in the given case the financial statements have been reported in rupees, </a:t>
            </a:r>
            <a:r>
              <a:rPr lang="en-US" sz="2800" dirty="0">
                <a:solidFill>
                  <a:srgbClr val="FF0000"/>
                </a:solidFill>
                <a:latin typeface="Open Sans"/>
              </a:rPr>
              <a:t>certain transactions under related party disclosures have been reported in terms of US dollars (USD), Australian Dollars (AUD) and Japanese Yens (JPY). </a:t>
            </a:r>
            <a:r>
              <a:rPr lang="en-US" sz="2800" dirty="0">
                <a:solidFill>
                  <a:srgbClr val="001233"/>
                </a:solidFill>
                <a:latin typeface="Open Sans"/>
              </a:rPr>
              <a:t>Accordingly, it was viewed that presentation of information is not in line with the requirements of Part I, Revised Schedule VI to the Companies Act, 1956.</a:t>
            </a:r>
          </a:p>
        </p:txBody>
      </p:sp>
      <p:sp>
        <p:nvSpPr>
          <p:cNvPr id="16" name="TextBox 16"/>
          <p:cNvSpPr txBox="1"/>
          <p:nvPr/>
        </p:nvSpPr>
        <p:spPr>
          <a:xfrm>
            <a:off x="598178" y="4389294"/>
            <a:ext cx="6537322" cy="649345"/>
          </a:xfrm>
          <a:prstGeom prst="rect">
            <a:avLst/>
          </a:prstGeom>
        </p:spPr>
        <p:txBody>
          <a:bodyPr lIns="0" tIns="0" rIns="0" bIns="0" rtlCol="0" anchor="t">
            <a:spAutoFit/>
          </a:bodyPr>
          <a:lstStyle/>
          <a:p>
            <a:pPr marL="0" lvl="0" indent="0" algn="l">
              <a:lnSpc>
                <a:spcPts val="5507"/>
              </a:lnSpc>
              <a:spcBef>
                <a:spcPct val="0"/>
              </a:spcBef>
            </a:pPr>
            <a:r>
              <a:rPr lang="en-US" sz="3600" dirty="0">
                <a:solidFill>
                  <a:srgbClr val="001233"/>
                </a:solidFill>
                <a:latin typeface="Source Sans Pro Bold"/>
              </a:rPr>
              <a:t>Observations</a:t>
            </a:r>
          </a:p>
        </p:txBody>
      </p:sp>
      <p:sp>
        <p:nvSpPr>
          <p:cNvPr id="17" name="TextBox 17"/>
          <p:cNvSpPr txBox="1"/>
          <p:nvPr/>
        </p:nvSpPr>
        <p:spPr>
          <a:xfrm>
            <a:off x="610210" y="2620461"/>
            <a:ext cx="16649090" cy="1292662"/>
          </a:xfrm>
          <a:prstGeom prst="rect">
            <a:avLst/>
          </a:prstGeom>
        </p:spPr>
        <p:txBody>
          <a:bodyPr wrap="square" lIns="0" tIns="0" rIns="0" bIns="0" rtlCol="0" anchor="t">
            <a:spAutoFit/>
          </a:bodyPr>
          <a:lstStyle/>
          <a:p>
            <a:pPr marL="0" lvl="0" indent="0" algn="l">
              <a:spcBef>
                <a:spcPct val="0"/>
              </a:spcBef>
            </a:pPr>
            <a:r>
              <a:rPr lang="en-US" sz="2800" dirty="0">
                <a:solidFill>
                  <a:srgbClr val="FFFFFF"/>
                </a:solidFill>
                <a:latin typeface="Open Sans"/>
              </a:rPr>
              <a:t>It was observed from note relating to Related Party Disclosures given in the Annual Report of a company that the amounts of </a:t>
            </a:r>
            <a:r>
              <a:rPr lang="en-US" sz="2800" dirty="0">
                <a:solidFill>
                  <a:srgbClr val="FFFF66"/>
                </a:solidFill>
                <a:latin typeface="Open Sans"/>
              </a:rPr>
              <a:t>corporate guarantees given on behalf of related parties were disclosed in </a:t>
            </a:r>
            <a:r>
              <a:rPr lang="en-US" sz="2800" b="1" i="1" u="sng" dirty="0">
                <a:solidFill>
                  <a:srgbClr val="FFFF66"/>
                </a:solidFill>
                <a:latin typeface="Open Sans"/>
              </a:rPr>
              <a:t>foreign currencies</a:t>
            </a:r>
            <a:r>
              <a:rPr lang="en-US" sz="2800" dirty="0">
                <a:solidFill>
                  <a:srgbClr val="FFFF66"/>
                </a:solidFill>
                <a:latin typeface="Open Sans"/>
              </a:rPr>
              <a:t>.</a:t>
            </a:r>
          </a:p>
        </p:txBody>
      </p:sp>
      <p:sp>
        <p:nvSpPr>
          <p:cNvPr id="19" name="TextBox 19"/>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000" dirty="0">
                <a:solidFill>
                  <a:srgbClr val="000000"/>
                </a:solidFill>
                <a:latin typeface="Source Sans Pro Bold"/>
              </a:rPr>
              <a:t>Observations on the Companies Act</a:t>
            </a:r>
          </a:p>
        </p:txBody>
      </p:sp>
      <p:sp>
        <p:nvSpPr>
          <p:cNvPr id="20" name="TextBox 12">
            <a:extLst>
              <a:ext uri="{FF2B5EF4-FFF2-40B4-BE49-F238E27FC236}">
                <a16:creationId xmlns:a16="http://schemas.microsoft.com/office/drawing/2014/main" id="{57510847-1CC1-4EDB-C2FF-1C5A66ABE6AE}"/>
              </a:ext>
            </a:extLst>
          </p:cNvPr>
          <p:cNvSpPr txBox="1"/>
          <p:nvPr/>
        </p:nvSpPr>
        <p:spPr>
          <a:xfrm>
            <a:off x="774765" y="1789023"/>
            <a:ext cx="8779631" cy="635943"/>
          </a:xfrm>
          <a:prstGeom prst="rect">
            <a:avLst/>
          </a:prstGeom>
        </p:spPr>
        <p:txBody>
          <a:bodyPr wrap="square" lIns="0" tIns="0" rIns="0" bIns="0" rtlCol="0" anchor="t">
            <a:spAutoFit/>
          </a:bodyPr>
          <a:lstStyle/>
          <a:p>
            <a:pPr marL="0" lvl="0" indent="0" algn="l">
              <a:lnSpc>
                <a:spcPts val="5507"/>
              </a:lnSpc>
              <a:spcBef>
                <a:spcPct val="0"/>
              </a:spcBef>
            </a:pPr>
            <a:r>
              <a:rPr lang="en-US" sz="3200" u="none" dirty="0">
                <a:solidFill>
                  <a:srgbClr val="FFFFFF"/>
                </a:solidFill>
                <a:latin typeface="Source Sans Pro Bold"/>
              </a:rPr>
              <a:t>Matters Contained in the Financial Statements</a:t>
            </a:r>
          </a:p>
        </p:txBody>
      </p:sp>
      <p:grpSp>
        <p:nvGrpSpPr>
          <p:cNvPr id="3" name="Group 2">
            <a:extLst>
              <a:ext uri="{FF2B5EF4-FFF2-40B4-BE49-F238E27FC236}">
                <a16:creationId xmlns:a16="http://schemas.microsoft.com/office/drawing/2014/main" id="{CC4CD932-FEF4-AEFC-62FC-F775EE217536}"/>
              </a:ext>
            </a:extLst>
          </p:cNvPr>
          <p:cNvGrpSpPr/>
          <p:nvPr/>
        </p:nvGrpSpPr>
        <p:grpSpPr>
          <a:xfrm>
            <a:off x="-6096" y="9530510"/>
            <a:ext cx="18294096" cy="870789"/>
            <a:chOff x="-6096" y="9530510"/>
            <a:chExt cx="18294096" cy="870789"/>
          </a:xfrm>
        </p:grpSpPr>
        <p:grpSp>
          <p:nvGrpSpPr>
            <p:cNvPr id="5" name="Group 4">
              <a:extLst>
                <a:ext uri="{FF2B5EF4-FFF2-40B4-BE49-F238E27FC236}">
                  <a16:creationId xmlns:a16="http://schemas.microsoft.com/office/drawing/2014/main" id="{D21F7A47-AC9D-0F79-36C9-C2B14795F8E4}"/>
                </a:ext>
              </a:extLst>
            </p:cNvPr>
            <p:cNvGrpSpPr/>
            <p:nvPr/>
          </p:nvGrpSpPr>
          <p:grpSpPr>
            <a:xfrm>
              <a:off x="16383000" y="9530510"/>
              <a:ext cx="1905000" cy="870789"/>
              <a:chOff x="10578465" y="-8878"/>
              <a:chExt cx="1613535" cy="673751"/>
            </a:xfrm>
          </p:grpSpPr>
          <p:sp>
            <p:nvSpPr>
              <p:cNvPr id="13" name="Freeform 6">
                <a:extLst>
                  <a:ext uri="{FF2B5EF4-FFF2-40B4-BE49-F238E27FC236}">
                    <a16:creationId xmlns:a16="http://schemas.microsoft.com/office/drawing/2014/main" id="{9AA4AA21-1FDD-CC91-F57E-D98DC6911860}"/>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4" name="Freeform 9">
                <a:extLst>
                  <a:ext uri="{FF2B5EF4-FFF2-40B4-BE49-F238E27FC236}">
                    <a16:creationId xmlns:a16="http://schemas.microsoft.com/office/drawing/2014/main" id="{1829ADCE-96F5-A0E7-1542-CF361C3B9332}"/>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5" name="Picture 14">
                <a:extLst>
                  <a:ext uri="{FF2B5EF4-FFF2-40B4-BE49-F238E27FC236}">
                    <a16:creationId xmlns:a16="http://schemas.microsoft.com/office/drawing/2014/main" id="{09DEB531-7910-9BF1-FFA4-775BC1FDD437}"/>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11" name="Rectangle 12">
              <a:extLst>
                <a:ext uri="{FF2B5EF4-FFF2-40B4-BE49-F238E27FC236}">
                  <a16:creationId xmlns:a16="http://schemas.microsoft.com/office/drawing/2014/main" id="{F146ACA9-A175-37FD-AE95-00E21C8D2F1F}"/>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157678F-8D1B-7970-6C37-72DA4563515D}"/>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extLst>
      <p:ext uri="{BB962C8B-B14F-4D97-AF65-F5344CB8AC3E}">
        <p14:creationId xmlns:p14="http://schemas.microsoft.com/office/powerpoint/2010/main" val="1801071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t="7786" b="7786"/>
          <a:stretch>
            <a:fillRect/>
          </a:stretch>
        </p:blipFill>
        <p:spPr>
          <a:xfrm>
            <a:off x="0" y="0"/>
            <a:ext cx="18288000" cy="10287000"/>
          </a:xfrm>
          <a:prstGeom prst="rect">
            <a:avLst/>
          </a:prstGeom>
        </p:spPr>
      </p:pic>
      <p:sp>
        <p:nvSpPr>
          <p:cNvPr id="4" name="Freeform 4"/>
          <p:cNvSpPr/>
          <p:nvPr/>
        </p:nvSpPr>
        <p:spPr>
          <a:xfrm>
            <a:off x="304799" y="1731187"/>
            <a:ext cx="9249598" cy="3752786"/>
          </a:xfrm>
          <a:custGeom>
            <a:avLst/>
            <a:gdLst/>
            <a:ahLst/>
            <a:cxnLst/>
            <a:rect l="l" t="t" r="r" b="b"/>
            <a:pathLst>
              <a:path w="2812164" h="2536765">
                <a:moveTo>
                  <a:pt x="0" y="0"/>
                </a:moveTo>
                <a:lnTo>
                  <a:pt x="2812164" y="0"/>
                </a:lnTo>
                <a:lnTo>
                  <a:pt x="2812164" y="2536765"/>
                </a:lnTo>
                <a:lnTo>
                  <a:pt x="0" y="2536765"/>
                </a:lnTo>
                <a:close/>
              </a:path>
            </a:pathLst>
          </a:custGeom>
          <a:solidFill>
            <a:srgbClr val="023E7D"/>
          </a:solidFill>
        </p:spPr>
        <p:txBody>
          <a:bodyPr/>
          <a:lstStyle/>
          <a:p>
            <a:endParaRPr lang="en-IN"/>
          </a:p>
        </p:txBody>
      </p:sp>
      <p:sp>
        <p:nvSpPr>
          <p:cNvPr id="6" name="Freeform 6"/>
          <p:cNvSpPr/>
          <p:nvPr/>
        </p:nvSpPr>
        <p:spPr>
          <a:xfrm>
            <a:off x="9683782" y="1731187"/>
            <a:ext cx="8299419" cy="7698202"/>
          </a:xfrm>
          <a:custGeom>
            <a:avLst/>
            <a:gdLst/>
            <a:ahLst/>
            <a:cxnLst/>
            <a:rect l="l" t="t" r="r" b="b"/>
            <a:pathLst>
              <a:path w="3450322" h="2517402">
                <a:moveTo>
                  <a:pt x="0" y="0"/>
                </a:moveTo>
                <a:lnTo>
                  <a:pt x="3450322" y="0"/>
                </a:lnTo>
                <a:lnTo>
                  <a:pt x="3450322" y="2517402"/>
                </a:lnTo>
                <a:lnTo>
                  <a:pt x="0" y="2517402"/>
                </a:lnTo>
                <a:close/>
              </a:path>
            </a:pathLst>
          </a:custGeom>
          <a:solidFill>
            <a:srgbClr val="DDDCDC"/>
          </a:solidFill>
        </p:spPr>
        <p:txBody>
          <a:bodyPr/>
          <a:lstStyle/>
          <a:p>
            <a:endParaRPr lang="en-IN"/>
          </a:p>
        </p:txBody>
      </p:sp>
      <p:grpSp>
        <p:nvGrpSpPr>
          <p:cNvPr id="7" name="Group 7"/>
          <p:cNvGrpSpPr/>
          <p:nvPr/>
        </p:nvGrpSpPr>
        <p:grpSpPr>
          <a:xfrm>
            <a:off x="7903627" y="384175"/>
            <a:ext cx="9807894" cy="965458"/>
            <a:chOff x="0" y="0"/>
            <a:chExt cx="3577946" cy="409239"/>
          </a:xfrm>
        </p:grpSpPr>
        <p:sp>
          <p:nvSpPr>
            <p:cNvPr id="8" name="Freeform 8"/>
            <p:cNvSpPr/>
            <p:nvPr/>
          </p:nvSpPr>
          <p:spPr>
            <a:xfrm>
              <a:off x="0" y="0"/>
              <a:ext cx="3577946" cy="409239"/>
            </a:xfrm>
            <a:custGeom>
              <a:avLst/>
              <a:gdLst/>
              <a:ahLst/>
              <a:cxnLst/>
              <a:rect l="l" t="t" r="r" b="b"/>
              <a:pathLst>
                <a:path w="3577946" h="409239">
                  <a:moveTo>
                    <a:pt x="0" y="0"/>
                  </a:moveTo>
                  <a:lnTo>
                    <a:pt x="3577946" y="0"/>
                  </a:lnTo>
                  <a:lnTo>
                    <a:pt x="3577946" y="409239"/>
                  </a:lnTo>
                  <a:lnTo>
                    <a:pt x="0" y="409239"/>
                  </a:lnTo>
                  <a:close/>
                </a:path>
              </a:pathLst>
            </a:custGeom>
            <a:solidFill>
              <a:srgbClr val="DDDCDC"/>
            </a:solidFill>
          </p:spPr>
          <p:txBody>
            <a:bodyPr/>
            <a:lstStyle/>
            <a:p>
              <a:endParaRPr lang="en-IN"/>
            </a:p>
          </p:txBody>
        </p:sp>
      </p:grpSp>
      <p:sp>
        <p:nvSpPr>
          <p:cNvPr id="9" name="TextBox 9"/>
          <p:cNvSpPr txBox="1"/>
          <p:nvPr/>
        </p:nvSpPr>
        <p:spPr>
          <a:xfrm>
            <a:off x="959136" y="126928"/>
            <a:ext cx="6492270" cy="1477328"/>
          </a:xfrm>
          <a:prstGeom prst="rect">
            <a:avLst/>
          </a:prstGeom>
        </p:spPr>
        <p:txBody>
          <a:bodyPr lIns="0" tIns="0" rIns="0" bIns="0" rtlCol="0" anchor="t">
            <a:spAutoFit/>
          </a:bodyPr>
          <a:lstStyle/>
          <a:p>
            <a:pPr marL="0" lvl="0" indent="0" algn="r"/>
            <a:r>
              <a:rPr lang="en-US" sz="4800" u="none" dirty="0">
                <a:solidFill>
                  <a:srgbClr val="FFFFFF"/>
                </a:solidFill>
                <a:latin typeface="Source Sans Pro Bold"/>
              </a:rPr>
              <a:t>Summary of Key Observations in IGAAP</a:t>
            </a:r>
          </a:p>
        </p:txBody>
      </p:sp>
      <p:sp>
        <p:nvSpPr>
          <p:cNvPr id="10" name="TextBox 10"/>
          <p:cNvSpPr txBox="1"/>
          <p:nvPr/>
        </p:nvSpPr>
        <p:spPr>
          <a:xfrm>
            <a:off x="9987504" y="2493768"/>
            <a:ext cx="7201583" cy="6894195"/>
          </a:xfrm>
          <a:prstGeom prst="rect">
            <a:avLst/>
          </a:prstGeom>
        </p:spPr>
        <p:txBody>
          <a:bodyPr wrap="square" lIns="0" tIns="0" rIns="0" bIns="0" rtlCol="0" anchor="t">
            <a:spAutoFit/>
          </a:bodyPr>
          <a:lstStyle/>
          <a:p>
            <a:pPr marL="0" lvl="0" indent="0" algn="l">
              <a:spcBef>
                <a:spcPct val="0"/>
              </a:spcBef>
            </a:pPr>
            <a:r>
              <a:rPr lang="en-US" sz="2800" dirty="0">
                <a:latin typeface="Open Sans"/>
              </a:rPr>
              <a:t>It may be noted that Note 4 of ‘General Instructions for preparation of Statement of Profit and Loss’, Part II, Revised Schedule VI of Companies Act, 1956, states as follows:</a:t>
            </a:r>
          </a:p>
          <a:p>
            <a:pPr marL="0" lvl="0" indent="0" algn="l">
              <a:spcBef>
                <a:spcPct val="0"/>
              </a:spcBef>
            </a:pPr>
            <a:endParaRPr lang="en-US" sz="2800" dirty="0">
              <a:latin typeface="Open Sans"/>
            </a:endParaRPr>
          </a:p>
          <a:p>
            <a:pPr marL="0" lvl="0" indent="0" algn="l">
              <a:spcBef>
                <a:spcPct val="0"/>
              </a:spcBef>
            </a:pPr>
            <a:r>
              <a:rPr lang="en-US" sz="2800" dirty="0">
                <a:latin typeface="Open Sans"/>
              </a:rPr>
              <a:t>“4. Other Income</a:t>
            </a:r>
          </a:p>
          <a:p>
            <a:pPr marL="0" lvl="0" indent="0" algn="l">
              <a:spcBef>
                <a:spcPct val="0"/>
              </a:spcBef>
            </a:pPr>
            <a:r>
              <a:rPr lang="en-US" sz="2800" dirty="0">
                <a:latin typeface="Open Sans"/>
              </a:rPr>
              <a:t>Other Income shall be classified</a:t>
            </a:r>
          </a:p>
          <a:p>
            <a:pPr marL="0" lvl="0" indent="0" algn="l">
              <a:spcBef>
                <a:spcPct val="0"/>
              </a:spcBef>
            </a:pPr>
            <a:r>
              <a:rPr lang="en-US" sz="2800" dirty="0">
                <a:latin typeface="Open Sans"/>
              </a:rPr>
              <a:t>as :</a:t>
            </a:r>
          </a:p>
          <a:p>
            <a:pPr marL="0" lvl="0" indent="0" algn="l">
              <a:spcBef>
                <a:spcPct val="0"/>
              </a:spcBef>
            </a:pPr>
            <a:r>
              <a:rPr lang="en-US" sz="2800" dirty="0">
                <a:latin typeface="Open Sans"/>
              </a:rPr>
              <a:t>b) Dividend Income;</a:t>
            </a:r>
          </a:p>
          <a:p>
            <a:pPr marL="0" lvl="0" indent="0" algn="l">
              <a:spcBef>
                <a:spcPct val="0"/>
              </a:spcBef>
            </a:pPr>
            <a:r>
              <a:rPr lang="en-US" sz="2800" dirty="0">
                <a:latin typeface="Open Sans"/>
              </a:rPr>
              <a:t>c) Net Gain or Loss on</a:t>
            </a:r>
          </a:p>
          <a:p>
            <a:pPr marL="0" lvl="0" indent="0" algn="l">
              <a:spcBef>
                <a:spcPct val="0"/>
              </a:spcBef>
            </a:pPr>
            <a:r>
              <a:rPr lang="en-US" sz="2800" dirty="0">
                <a:latin typeface="Open Sans"/>
              </a:rPr>
              <a:t>Sale of Investments;</a:t>
            </a:r>
          </a:p>
          <a:p>
            <a:pPr marL="0" lvl="0" indent="0" algn="l">
              <a:spcBef>
                <a:spcPct val="0"/>
              </a:spcBef>
            </a:pPr>
            <a:r>
              <a:rPr lang="en-US" sz="2800" dirty="0">
                <a:latin typeface="Open Sans"/>
              </a:rPr>
              <a:t>d) Other non-operating</a:t>
            </a:r>
          </a:p>
          <a:p>
            <a:pPr marL="0" lvl="0" indent="0" algn="l">
              <a:spcBef>
                <a:spcPct val="0"/>
              </a:spcBef>
            </a:pPr>
            <a:r>
              <a:rPr lang="en-US" sz="2800" dirty="0">
                <a:latin typeface="Open Sans"/>
              </a:rPr>
              <a:t>income (net of expenses</a:t>
            </a:r>
          </a:p>
          <a:p>
            <a:pPr marL="0" lvl="0" indent="0" algn="l">
              <a:spcBef>
                <a:spcPct val="0"/>
              </a:spcBef>
            </a:pPr>
            <a:r>
              <a:rPr lang="en-US" sz="2800" dirty="0">
                <a:latin typeface="Open Sans"/>
              </a:rPr>
              <a:t>directly attributable to such</a:t>
            </a:r>
          </a:p>
          <a:p>
            <a:pPr marL="0" lvl="0" indent="0" algn="l">
              <a:spcBef>
                <a:spcPct val="0"/>
              </a:spcBef>
            </a:pPr>
            <a:r>
              <a:rPr lang="en-US" sz="2800" dirty="0">
                <a:latin typeface="Open Sans"/>
              </a:rPr>
              <a:t>income).”</a:t>
            </a:r>
          </a:p>
        </p:txBody>
      </p:sp>
      <p:sp>
        <p:nvSpPr>
          <p:cNvPr id="16" name="TextBox 16"/>
          <p:cNvSpPr txBox="1"/>
          <p:nvPr/>
        </p:nvSpPr>
        <p:spPr>
          <a:xfrm>
            <a:off x="9978336" y="1824876"/>
            <a:ext cx="6537322" cy="649345"/>
          </a:xfrm>
          <a:prstGeom prst="rect">
            <a:avLst/>
          </a:prstGeom>
        </p:spPr>
        <p:txBody>
          <a:bodyPr lIns="0" tIns="0" rIns="0" bIns="0" rtlCol="0" anchor="t">
            <a:spAutoFit/>
          </a:bodyPr>
          <a:lstStyle/>
          <a:p>
            <a:pPr marL="0" lvl="0" indent="0" algn="l">
              <a:lnSpc>
                <a:spcPts val="5507"/>
              </a:lnSpc>
              <a:spcBef>
                <a:spcPct val="0"/>
              </a:spcBef>
            </a:pPr>
            <a:r>
              <a:rPr lang="en-US" sz="3600" dirty="0">
                <a:solidFill>
                  <a:srgbClr val="001233"/>
                </a:solidFill>
                <a:latin typeface="Source Sans Pro Bold"/>
              </a:rPr>
              <a:t>Observations</a:t>
            </a:r>
          </a:p>
        </p:txBody>
      </p:sp>
      <p:sp>
        <p:nvSpPr>
          <p:cNvPr id="17" name="TextBox 17"/>
          <p:cNvSpPr txBox="1"/>
          <p:nvPr/>
        </p:nvSpPr>
        <p:spPr>
          <a:xfrm>
            <a:off x="725839" y="2672745"/>
            <a:ext cx="8779631" cy="2585323"/>
          </a:xfrm>
          <a:prstGeom prst="rect">
            <a:avLst/>
          </a:prstGeom>
        </p:spPr>
        <p:txBody>
          <a:bodyPr wrap="square" lIns="0" tIns="0" rIns="0" bIns="0" rtlCol="0" anchor="t">
            <a:spAutoFit/>
          </a:bodyPr>
          <a:lstStyle/>
          <a:p>
            <a:pPr marL="0" lvl="0" indent="0">
              <a:spcBef>
                <a:spcPct val="0"/>
              </a:spcBef>
            </a:pPr>
            <a:r>
              <a:rPr lang="en-US" sz="2800" dirty="0">
                <a:solidFill>
                  <a:srgbClr val="FFFFFF"/>
                </a:solidFill>
                <a:latin typeface="Open Sans"/>
              </a:rPr>
              <a:t>Note relating to Revenue in the Annual Report of a company reads as follows:                                                                                                             Sales of Products ---</a:t>
            </a:r>
          </a:p>
          <a:p>
            <a:pPr marL="0" lvl="0" indent="0">
              <a:spcBef>
                <a:spcPct val="0"/>
              </a:spcBef>
            </a:pPr>
            <a:r>
              <a:rPr lang="en-US" sz="2800" dirty="0">
                <a:solidFill>
                  <a:srgbClr val="FFFFFF"/>
                </a:solidFill>
                <a:latin typeface="Open Sans"/>
              </a:rPr>
              <a:t>Other Sales &amp; Services ---</a:t>
            </a:r>
          </a:p>
          <a:p>
            <a:pPr marL="0" lvl="0" indent="0">
              <a:spcBef>
                <a:spcPct val="0"/>
              </a:spcBef>
            </a:pPr>
            <a:r>
              <a:rPr lang="en-US" sz="2800" dirty="0">
                <a:solidFill>
                  <a:srgbClr val="FFFFFF"/>
                </a:solidFill>
                <a:latin typeface="Open Sans"/>
              </a:rPr>
              <a:t>Other Income ---</a:t>
            </a:r>
          </a:p>
          <a:p>
            <a:pPr marL="0" lvl="0" indent="0">
              <a:spcBef>
                <a:spcPct val="0"/>
              </a:spcBef>
            </a:pPr>
            <a:r>
              <a:rPr lang="en-US" sz="2800" dirty="0">
                <a:solidFill>
                  <a:srgbClr val="FFFFFF"/>
                </a:solidFill>
                <a:latin typeface="Open Sans"/>
              </a:rPr>
              <a:t>Total ===</a:t>
            </a:r>
          </a:p>
        </p:txBody>
      </p:sp>
      <p:sp>
        <p:nvSpPr>
          <p:cNvPr id="19" name="TextBox 19"/>
          <p:cNvSpPr txBox="1"/>
          <p:nvPr/>
        </p:nvSpPr>
        <p:spPr>
          <a:xfrm>
            <a:off x="8262053" y="606957"/>
            <a:ext cx="8997247" cy="571716"/>
          </a:xfrm>
          <a:prstGeom prst="rect">
            <a:avLst/>
          </a:prstGeom>
        </p:spPr>
        <p:txBody>
          <a:bodyPr lIns="0" tIns="0" rIns="0" bIns="0" rtlCol="0" anchor="t">
            <a:spAutoFit/>
          </a:bodyPr>
          <a:lstStyle/>
          <a:p>
            <a:pPr marL="0" lvl="0" indent="0">
              <a:lnSpc>
                <a:spcPts val="4398"/>
              </a:lnSpc>
            </a:pPr>
            <a:r>
              <a:rPr lang="en-US" sz="4000" dirty="0">
                <a:solidFill>
                  <a:srgbClr val="000000"/>
                </a:solidFill>
                <a:latin typeface="Source Sans Pro Bold"/>
              </a:rPr>
              <a:t>Observations on the Companies Act</a:t>
            </a:r>
          </a:p>
        </p:txBody>
      </p:sp>
      <p:sp>
        <p:nvSpPr>
          <p:cNvPr id="20" name="TextBox 12">
            <a:extLst>
              <a:ext uri="{FF2B5EF4-FFF2-40B4-BE49-F238E27FC236}">
                <a16:creationId xmlns:a16="http://schemas.microsoft.com/office/drawing/2014/main" id="{57510847-1CC1-4EDB-C2FF-1C5A66ABE6AE}"/>
              </a:ext>
            </a:extLst>
          </p:cNvPr>
          <p:cNvSpPr txBox="1"/>
          <p:nvPr/>
        </p:nvSpPr>
        <p:spPr>
          <a:xfrm>
            <a:off x="748852" y="1839381"/>
            <a:ext cx="8779631" cy="635943"/>
          </a:xfrm>
          <a:prstGeom prst="rect">
            <a:avLst/>
          </a:prstGeom>
        </p:spPr>
        <p:txBody>
          <a:bodyPr wrap="square" lIns="0" tIns="0" rIns="0" bIns="0" rtlCol="0" anchor="t">
            <a:spAutoFit/>
          </a:bodyPr>
          <a:lstStyle/>
          <a:p>
            <a:pPr marL="0" lvl="0" indent="0" algn="l">
              <a:lnSpc>
                <a:spcPts val="5507"/>
              </a:lnSpc>
              <a:spcBef>
                <a:spcPct val="0"/>
              </a:spcBef>
            </a:pPr>
            <a:r>
              <a:rPr lang="en-US" sz="3200" u="none" dirty="0">
                <a:solidFill>
                  <a:srgbClr val="FFFFFF"/>
                </a:solidFill>
                <a:latin typeface="Source Sans Pro Bold"/>
              </a:rPr>
              <a:t>Matters Contained in the Financial Statements</a:t>
            </a:r>
          </a:p>
        </p:txBody>
      </p:sp>
      <p:sp>
        <p:nvSpPr>
          <p:cNvPr id="5" name="TextBox 4">
            <a:extLst>
              <a:ext uri="{FF2B5EF4-FFF2-40B4-BE49-F238E27FC236}">
                <a16:creationId xmlns:a16="http://schemas.microsoft.com/office/drawing/2014/main" id="{211199DC-84A0-B2F2-8289-CCE4616017E4}"/>
              </a:ext>
            </a:extLst>
          </p:cNvPr>
          <p:cNvSpPr txBox="1"/>
          <p:nvPr/>
        </p:nvSpPr>
        <p:spPr>
          <a:xfrm>
            <a:off x="748852" y="6073707"/>
            <a:ext cx="8504314" cy="3016210"/>
          </a:xfrm>
          <a:prstGeom prst="rect">
            <a:avLst/>
          </a:prstGeom>
        </p:spPr>
        <p:txBody>
          <a:bodyPr wrap="square" lIns="0" tIns="0" rIns="0" bIns="0" rtlCol="0" anchor="t">
            <a:spAutoFit/>
          </a:bodyPr>
          <a:lstStyle>
            <a:defPPr>
              <a:defRPr lang="en-US"/>
            </a:defPPr>
            <a:lvl1pPr lvl="0" indent="0">
              <a:spcBef>
                <a:spcPct val="0"/>
              </a:spcBef>
              <a:defRPr sz="2800">
                <a:latin typeface="Open Sans"/>
              </a:defRPr>
            </a:lvl1pPr>
          </a:lstStyle>
          <a:p>
            <a:r>
              <a:rPr lang="en-US" dirty="0">
                <a:solidFill>
                  <a:schemeClr val="bg1"/>
                </a:solidFill>
              </a:rPr>
              <a:t>It was noted from the note relating to Revenue that </a:t>
            </a:r>
            <a:r>
              <a:rPr lang="en-US" dirty="0">
                <a:solidFill>
                  <a:srgbClr val="FFFF66"/>
                </a:solidFill>
              </a:rPr>
              <a:t>it includes significant amount of other income</a:t>
            </a:r>
            <a:r>
              <a:rPr lang="en-US" dirty="0">
                <a:solidFill>
                  <a:schemeClr val="bg1"/>
                </a:solidFill>
              </a:rPr>
              <a:t>, the classification of which is not given as aforesaid. Thus, </a:t>
            </a:r>
            <a:r>
              <a:rPr lang="en-US" dirty="0">
                <a:solidFill>
                  <a:srgbClr val="FFFF66"/>
                </a:solidFill>
              </a:rPr>
              <a:t>the nature of incomes comprising it, is not clear</a:t>
            </a:r>
            <a:r>
              <a:rPr lang="en-US" dirty="0">
                <a:solidFill>
                  <a:schemeClr val="bg1"/>
                </a:solidFill>
              </a:rPr>
              <a:t> as to whether it includes interest, dividend or gain on sale of investments or any other nonoperating income, if so, to what extent.</a:t>
            </a:r>
            <a:endParaRPr lang="en-IN" dirty="0">
              <a:solidFill>
                <a:schemeClr val="bg1"/>
              </a:solidFill>
            </a:endParaRPr>
          </a:p>
        </p:txBody>
      </p:sp>
      <p:grpSp>
        <p:nvGrpSpPr>
          <p:cNvPr id="3" name="Group 2">
            <a:extLst>
              <a:ext uri="{FF2B5EF4-FFF2-40B4-BE49-F238E27FC236}">
                <a16:creationId xmlns:a16="http://schemas.microsoft.com/office/drawing/2014/main" id="{EDBE4F2F-EB2B-08D7-2283-77E5D0491CE8}"/>
              </a:ext>
            </a:extLst>
          </p:cNvPr>
          <p:cNvGrpSpPr/>
          <p:nvPr/>
        </p:nvGrpSpPr>
        <p:grpSpPr>
          <a:xfrm>
            <a:off x="-6096" y="9530510"/>
            <a:ext cx="18294096" cy="870789"/>
            <a:chOff x="-6096" y="9530510"/>
            <a:chExt cx="18294096" cy="870789"/>
          </a:xfrm>
        </p:grpSpPr>
        <p:grpSp>
          <p:nvGrpSpPr>
            <p:cNvPr id="11" name="Group 10">
              <a:extLst>
                <a:ext uri="{FF2B5EF4-FFF2-40B4-BE49-F238E27FC236}">
                  <a16:creationId xmlns:a16="http://schemas.microsoft.com/office/drawing/2014/main" id="{1CC4FBAD-8C09-D9AC-6FB2-E48A5915635B}"/>
                </a:ext>
              </a:extLst>
            </p:cNvPr>
            <p:cNvGrpSpPr/>
            <p:nvPr/>
          </p:nvGrpSpPr>
          <p:grpSpPr>
            <a:xfrm>
              <a:off x="16383000" y="9530510"/>
              <a:ext cx="1905000" cy="870789"/>
              <a:chOff x="10578465" y="-8878"/>
              <a:chExt cx="1613535" cy="673751"/>
            </a:xfrm>
          </p:grpSpPr>
          <p:sp>
            <p:nvSpPr>
              <p:cNvPr id="14" name="Freeform 6">
                <a:extLst>
                  <a:ext uri="{FF2B5EF4-FFF2-40B4-BE49-F238E27FC236}">
                    <a16:creationId xmlns:a16="http://schemas.microsoft.com/office/drawing/2014/main" id="{DDD51E02-F813-4211-D517-F2B312CF515A}"/>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5" name="Freeform 9">
                <a:extLst>
                  <a:ext uri="{FF2B5EF4-FFF2-40B4-BE49-F238E27FC236}">
                    <a16:creationId xmlns:a16="http://schemas.microsoft.com/office/drawing/2014/main" id="{A35832CF-D431-2DDE-6369-1B9705802771}"/>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8" name="Picture 17">
                <a:extLst>
                  <a:ext uri="{FF2B5EF4-FFF2-40B4-BE49-F238E27FC236}">
                    <a16:creationId xmlns:a16="http://schemas.microsoft.com/office/drawing/2014/main" id="{D37D80CC-B885-DC93-F230-29D9E4E97C7D}"/>
                  </a:ext>
                </a:extLst>
              </p:cNvPr>
              <p:cNvPicPr>
                <a:picLocks noChangeAspect="1"/>
              </p:cNvPicPr>
              <p:nvPr userDrawn="1"/>
            </p:nvPicPr>
            <p:blipFill>
              <a:blip r:embed="rId5"/>
              <a:stretch>
                <a:fillRect/>
              </a:stretch>
            </p:blipFill>
            <p:spPr>
              <a:xfrm>
                <a:off x="10854354" y="-1"/>
                <a:ext cx="1336880" cy="664874"/>
              </a:xfrm>
              <a:prstGeom prst="rect">
                <a:avLst/>
              </a:prstGeom>
            </p:spPr>
          </p:pic>
        </p:grpSp>
        <p:sp>
          <p:nvSpPr>
            <p:cNvPr id="12" name="Rectangle 12">
              <a:extLst>
                <a:ext uri="{FF2B5EF4-FFF2-40B4-BE49-F238E27FC236}">
                  <a16:creationId xmlns:a16="http://schemas.microsoft.com/office/drawing/2014/main" id="{F151CD28-9EB5-0431-4A7F-277C40400209}"/>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A144CC1-0A95-D93B-541D-7F35CE824636}"/>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extLst>
      <p:ext uri="{BB962C8B-B14F-4D97-AF65-F5344CB8AC3E}">
        <p14:creationId xmlns:p14="http://schemas.microsoft.com/office/powerpoint/2010/main" val="1908318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sp>
        <p:nvSpPr>
          <p:cNvPr id="4" name="Freeform 4"/>
          <p:cNvSpPr/>
          <p:nvPr/>
        </p:nvSpPr>
        <p:spPr>
          <a:xfrm>
            <a:off x="7903627" y="0"/>
            <a:ext cx="10384373" cy="9429390"/>
          </a:xfrm>
          <a:custGeom>
            <a:avLst/>
            <a:gdLst/>
            <a:ahLst/>
            <a:cxnLst/>
            <a:rect l="l" t="t" r="r" b="b"/>
            <a:pathLst>
              <a:path w="3788247" h="2945329">
                <a:moveTo>
                  <a:pt x="0" y="0"/>
                </a:moveTo>
                <a:lnTo>
                  <a:pt x="3788247" y="0"/>
                </a:lnTo>
                <a:lnTo>
                  <a:pt x="3788247" y="2945329"/>
                </a:lnTo>
                <a:lnTo>
                  <a:pt x="0" y="2945329"/>
                </a:lnTo>
                <a:close/>
              </a:path>
            </a:pathLst>
          </a:custGeom>
          <a:solidFill>
            <a:srgbClr val="DDDCDC"/>
          </a:solidFill>
        </p:spPr>
        <p:txBody>
          <a:bodyPr/>
          <a:lstStyle/>
          <a:p>
            <a:endParaRPr lang="en-IN"/>
          </a:p>
        </p:txBody>
      </p:sp>
      <p:sp>
        <p:nvSpPr>
          <p:cNvPr id="6" name="Freeform 6"/>
          <p:cNvSpPr/>
          <p:nvPr/>
        </p:nvSpPr>
        <p:spPr>
          <a:xfrm>
            <a:off x="553328" y="4074615"/>
            <a:ext cx="8590672" cy="2099635"/>
          </a:xfrm>
          <a:custGeom>
            <a:avLst/>
            <a:gdLst/>
            <a:ahLst/>
            <a:cxnLst/>
            <a:rect l="l" t="t" r="r" b="b"/>
            <a:pathLst>
              <a:path w="3133900" h="1485583">
                <a:moveTo>
                  <a:pt x="0" y="0"/>
                </a:moveTo>
                <a:lnTo>
                  <a:pt x="3133900" y="0"/>
                </a:lnTo>
                <a:lnTo>
                  <a:pt x="3133900" y="1485583"/>
                </a:lnTo>
                <a:lnTo>
                  <a:pt x="0" y="1485583"/>
                </a:lnTo>
                <a:close/>
              </a:path>
            </a:pathLst>
          </a:custGeom>
          <a:solidFill>
            <a:srgbClr val="023E7D"/>
          </a:solidFill>
        </p:spPr>
        <p:txBody>
          <a:bodyPr/>
          <a:lstStyle/>
          <a:p>
            <a:endParaRPr lang="en-IN"/>
          </a:p>
        </p:txBody>
      </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9291868" y="4074615"/>
            <a:ext cx="8036315" cy="2154436"/>
          </a:xfrm>
          <a:prstGeom prst="rect">
            <a:avLst/>
          </a:prstGeom>
        </p:spPr>
        <p:txBody>
          <a:bodyPr lIns="0" tIns="0" rIns="0" bIns="0" rtlCol="0" anchor="t">
            <a:spAutoFit/>
          </a:bodyPr>
          <a:lstStyle>
            <a:defPPr>
              <a:defRPr lang="en-US"/>
            </a:defPPr>
            <a:lvl1pPr lvl="0" indent="0">
              <a:spcBef>
                <a:spcPct val="0"/>
              </a:spcBef>
              <a:defRPr sz="2800">
                <a:solidFill>
                  <a:srgbClr val="FFFFFF"/>
                </a:solidFill>
                <a:latin typeface="Open Sans"/>
              </a:defRPr>
            </a:lvl1pPr>
          </a:lstStyle>
          <a:p>
            <a:r>
              <a:rPr lang="en-US" dirty="0">
                <a:solidFill>
                  <a:schemeClr val="tx1"/>
                </a:solidFill>
              </a:rPr>
              <a:t>It was observed that in the first case, the auditor has reported that the company has maintained </a:t>
            </a:r>
            <a:r>
              <a:rPr lang="en-US" b="1" dirty="0">
                <a:solidFill>
                  <a:srgbClr val="FF0000"/>
                </a:solidFill>
              </a:rPr>
              <a:t>reasonable records</a:t>
            </a:r>
            <a:r>
              <a:rPr lang="en-US" dirty="0">
                <a:solidFill>
                  <a:schemeClr val="tx1"/>
                </a:solidFill>
              </a:rPr>
              <a:t>. It was viewed that such reporting does not clearly indicate whether </a:t>
            </a:r>
            <a:r>
              <a:rPr lang="en-US" dirty="0">
                <a:solidFill>
                  <a:srgbClr val="FF0000"/>
                </a:solidFill>
              </a:rPr>
              <a:t>proper records </a:t>
            </a:r>
            <a:r>
              <a:rPr lang="en-US" dirty="0">
                <a:solidFill>
                  <a:schemeClr val="tx1"/>
                </a:solidFill>
              </a:rPr>
              <a:t>are being maintained or not.</a:t>
            </a:r>
          </a:p>
        </p:txBody>
      </p:sp>
      <p:sp>
        <p:nvSpPr>
          <p:cNvPr id="12" name="TextBox 12"/>
          <p:cNvSpPr txBox="1"/>
          <p:nvPr/>
        </p:nvSpPr>
        <p:spPr>
          <a:xfrm>
            <a:off x="1028700" y="2627637"/>
            <a:ext cx="6874927" cy="1210844"/>
          </a:xfrm>
          <a:prstGeom prst="rect">
            <a:avLst/>
          </a:prstGeom>
        </p:spPr>
        <p:txBody>
          <a:bodyPr wrap="square" lIns="0" tIns="0" rIns="0" bIns="0" rtlCol="0" anchor="t">
            <a:spAutoFit/>
          </a:bodyPr>
          <a:lstStyle/>
          <a:p>
            <a:pPr marL="0" lvl="0" indent="0" algn="l">
              <a:spcBef>
                <a:spcPct val="0"/>
              </a:spcBef>
            </a:pPr>
            <a:r>
              <a:rPr lang="en-US" sz="3934" u="none" dirty="0">
                <a:solidFill>
                  <a:srgbClr val="FFFFFF"/>
                </a:solidFill>
                <a:latin typeface="Source Sans Pro Bold"/>
              </a:rPr>
              <a:t>Matters Contained in the Financial Statements</a:t>
            </a:r>
          </a:p>
        </p:txBody>
      </p:sp>
      <p:sp>
        <p:nvSpPr>
          <p:cNvPr id="13" name="TextBox 13"/>
          <p:cNvSpPr txBox="1"/>
          <p:nvPr/>
        </p:nvSpPr>
        <p:spPr>
          <a:xfrm>
            <a:off x="9291868" y="3212783"/>
            <a:ext cx="6537322" cy="649345"/>
          </a:xfrm>
          <a:prstGeom prst="rect">
            <a:avLst/>
          </a:prstGeom>
        </p:spPr>
        <p:txBody>
          <a:bodyPr lIns="0" tIns="0" rIns="0" bIns="0" rtlCol="0" anchor="t">
            <a:spAutoFit/>
          </a:bodyPr>
          <a:lstStyle/>
          <a:p>
            <a:pPr marL="0" lvl="0" indent="0" algn="l">
              <a:lnSpc>
                <a:spcPts val="5507"/>
              </a:lnSpc>
              <a:spcBef>
                <a:spcPct val="0"/>
              </a:spcBef>
            </a:pPr>
            <a:r>
              <a:rPr lang="en-US" sz="3600" dirty="0">
                <a:solidFill>
                  <a:srgbClr val="001233"/>
                </a:solidFill>
                <a:latin typeface="Source Sans Pro Bold"/>
              </a:rPr>
              <a:t>Observations</a:t>
            </a:r>
          </a:p>
        </p:txBody>
      </p:sp>
      <p:sp>
        <p:nvSpPr>
          <p:cNvPr id="14" name="TextBox 14"/>
          <p:cNvSpPr txBox="1"/>
          <p:nvPr/>
        </p:nvSpPr>
        <p:spPr>
          <a:xfrm>
            <a:off x="959817" y="4505502"/>
            <a:ext cx="8184183" cy="1292662"/>
          </a:xfrm>
          <a:prstGeom prst="rect">
            <a:avLst/>
          </a:prstGeom>
        </p:spPr>
        <p:txBody>
          <a:bodyPr wrap="square" lIns="0" tIns="0" rIns="0" bIns="0" rtlCol="0" anchor="t">
            <a:spAutoFit/>
          </a:bodyPr>
          <a:lstStyle/>
          <a:p>
            <a:pPr marL="0" lvl="0" indent="0" algn="l">
              <a:spcBef>
                <a:spcPct val="0"/>
              </a:spcBef>
            </a:pPr>
            <a:r>
              <a:rPr lang="en-US" sz="2800" dirty="0">
                <a:solidFill>
                  <a:srgbClr val="FFFFFF"/>
                </a:solidFill>
                <a:latin typeface="Open Sans"/>
              </a:rPr>
              <a:t>The Company has maintained </a:t>
            </a:r>
            <a:r>
              <a:rPr lang="en-US" sz="2800" dirty="0">
                <a:solidFill>
                  <a:srgbClr val="FFFF66"/>
                </a:solidFill>
                <a:latin typeface="Open Sans"/>
              </a:rPr>
              <a:t>reasonable </a:t>
            </a:r>
            <a:r>
              <a:rPr lang="en-US" sz="2800" dirty="0">
                <a:solidFill>
                  <a:srgbClr val="FFFFFF"/>
                </a:solidFill>
                <a:latin typeface="Open Sans"/>
              </a:rPr>
              <a:t>records showing full particulars, including quantitative details and situation of fixed assets.</a:t>
            </a:r>
          </a:p>
        </p:txBody>
      </p:sp>
      <p:sp>
        <p:nvSpPr>
          <p:cNvPr id="15" name="TextBox 15"/>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dirty="0">
                <a:solidFill>
                  <a:srgbClr val="FFFFFF"/>
                </a:solidFill>
                <a:latin typeface="Source Sans Pro Bold"/>
              </a:rPr>
              <a:t>Observations on CARO</a:t>
            </a:r>
          </a:p>
        </p:txBody>
      </p:sp>
      <p:sp>
        <p:nvSpPr>
          <p:cNvPr id="17" name="TextBox 11">
            <a:extLst>
              <a:ext uri="{FF2B5EF4-FFF2-40B4-BE49-F238E27FC236}">
                <a16:creationId xmlns:a16="http://schemas.microsoft.com/office/drawing/2014/main" id="{F76E1665-F6A2-ACBC-69FD-FBBC9A23157C}"/>
              </a:ext>
            </a:extLst>
          </p:cNvPr>
          <p:cNvSpPr txBox="1"/>
          <p:nvPr/>
        </p:nvSpPr>
        <p:spPr>
          <a:xfrm>
            <a:off x="9404377" y="6873059"/>
            <a:ext cx="8036315" cy="2154436"/>
          </a:xfrm>
          <a:prstGeom prst="rect">
            <a:avLst/>
          </a:prstGeom>
        </p:spPr>
        <p:txBody>
          <a:bodyPr lIns="0" tIns="0" rIns="0" bIns="0" rtlCol="0" anchor="t">
            <a:spAutoFit/>
          </a:bodyPr>
          <a:lstStyle>
            <a:defPPr>
              <a:defRPr lang="en-US"/>
            </a:defPPr>
            <a:lvl1pPr lvl="0" indent="0">
              <a:spcBef>
                <a:spcPct val="0"/>
              </a:spcBef>
              <a:defRPr sz="2800">
                <a:latin typeface="Open Sans"/>
              </a:defRPr>
            </a:lvl1pPr>
          </a:lstStyle>
          <a:p>
            <a:r>
              <a:rPr lang="en-US" dirty="0"/>
              <a:t>In the second case, the usage of the word ‘</a:t>
            </a:r>
            <a:r>
              <a:rPr lang="en-US" b="1" dirty="0">
                <a:solidFill>
                  <a:srgbClr val="FF0000"/>
                </a:solidFill>
              </a:rPr>
              <a:t>generally’ </a:t>
            </a:r>
            <a:r>
              <a:rPr lang="en-US" dirty="0"/>
              <a:t>by the auditor gives an impression that there </a:t>
            </a:r>
            <a:r>
              <a:rPr lang="en-US" dirty="0">
                <a:solidFill>
                  <a:srgbClr val="FF0000"/>
                </a:solidFill>
              </a:rPr>
              <a:t>might exist certain instances </a:t>
            </a:r>
            <a:r>
              <a:rPr lang="en-US" dirty="0"/>
              <a:t>where proper records of fixed assets have not been maintained.	</a:t>
            </a:r>
          </a:p>
        </p:txBody>
      </p:sp>
      <p:sp>
        <p:nvSpPr>
          <p:cNvPr id="19" name="Freeform 6">
            <a:extLst>
              <a:ext uri="{FF2B5EF4-FFF2-40B4-BE49-F238E27FC236}">
                <a16:creationId xmlns:a16="http://schemas.microsoft.com/office/drawing/2014/main" id="{D3738C57-85E8-F023-1DD8-5CD6217F9183}"/>
              </a:ext>
            </a:extLst>
          </p:cNvPr>
          <p:cNvSpPr/>
          <p:nvPr/>
        </p:nvSpPr>
        <p:spPr>
          <a:xfrm>
            <a:off x="500526" y="6930065"/>
            <a:ext cx="8590672" cy="2099635"/>
          </a:xfrm>
          <a:custGeom>
            <a:avLst/>
            <a:gdLst/>
            <a:ahLst/>
            <a:cxnLst/>
            <a:rect l="l" t="t" r="r" b="b"/>
            <a:pathLst>
              <a:path w="3133900" h="1485583">
                <a:moveTo>
                  <a:pt x="0" y="0"/>
                </a:moveTo>
                <a:lnTo>
                  <a:pt x="3133900" y="0"/>
                </a:lnTo>
                <a:lnTo>
                  <a:pt x="3133900" y="1485583"/>
                </a:lnTo>
                <a:lnTo>
                  <a:pt x="0" y="1485583"/>
                </a:lnTo>
                <a:close/>
              </a:path>
            </a:pathLst>
          </a:custGeom>
          <a:solidFill>
            <a:srgbClr val="023E7D"/>
          </a:solidFill>
        </p:spPr>
        <p:txBody>
          <a:bodyPr/>
          <a:lstStyle/>
          <a:p>
            <a:endParaRPr lang="en-IN"/>
          </a:p>
        </p:txBody>
      </p:sp>
      <p:sp>
        <p:nvSpPr>
          <p:cNvPr id="20" name="TextBox 14">
            <a:extLst>
              <a:ext uri="{FF2B5EF4-FFF2-40B4-BE49-F238E27FC236}">
                <a16:creationId xmlns:a16="http://schemas.microsoft.com/office/drawing/2014/main" id="{104E4304-4AEB-489F-AFF3-AA88169ACBE4}"/>
              </a:ext>
            </a:extLst>
          </p:cNvPr>
          <p:cNvSpPr txBox="1"/>
          <p:nvPr/>
        </p:nvSpPr>
        <p:spPr>
          <a:xfrm>
            <a:off x="903004" y="7148652"/>
            <a:ext cx="8184183" cy="1723549"/>
          </a:xfrm>
          <a:prstGeom prst="rect">
            <a:avLst/>
          </a:prstGeom>
        </p:spPr>
        <p:txBody>
          <a:bodyPr wrap="square" lIns="0" tIns="0" rIns="0" bIns="0" rtlCol="0" anchor="t">
            <a:spAutoFit/>
          </a:bodyPr>
          <a:lstStyle>
            <a:defPPr>
              <a:defRPr lang="en-US"/>
            </a:defPPr>
            <a:lvl1pPr lvl="0" indent="0">
              <a:spcBef>
                <a:spcPct val="0"/>
              </a:spcBef>
              <a:defRPr sz="2800">
                <a:solidFill>
                  <a:srgbClr val="FFFFFF"/>
                </a:solidFill>
                <a:latin typeface="Open Sans"/>
              </a:defRPr>
            </a:lvl1pPr>
          </a:lstStyle>
          <a:p>
            <a:r>
              <a:rPr lang="en-US" dirty="0"/>
              <a:t>The Company has </a:t>
            </a:r>
            <a:r>
              <a:rPr lang="en-US" dirty="0">
                <a:solidFill>
                  <a:srgbClr val="FFFF66"/>
                </a:solidFill>
              </a:rPr>
              <a:t>generally</a:t>
            </a:r>
            <a:r>
              <a:rPr lang="en-US" dirty="0"/>
              <a:t> maintained proper records showing full particulars including quantitative details and situation of fixed assets (emphasis supplied).</a:t>
            </a:r>
          </a:p>
        </p:txBody>
      </p:sp>
      <p:grpSp>
        <p:nvGrpSpPr>
          <p:cNvPr id="3" name="Group 2">
            <a:extLst>
              <a:ext uri="{FF2B5EF4-FFF2-40B4-BE49-F238E27FC236}">
                <a16:creationId xmlns:a16="http://schemas.microsoft.com/office/drawing/2014/main" id="{311EE374-39EE-7887-1D83-96B32B7CC7FD}"/>
              </a:ext>
            </a:extLst>
          </p:cNvPr>
          <p:cNvGrpSpPr/>
          <p:nvPr/>
        </p:nvGrpSpPr>
        <p:grpSpPr>
          <a:xfrm>
            <a:off x="-6096" y="9530510"/>
            <a:ext cx="18294096" cy="870789"/>
            <a:chOff x="-6096" y="9530510"/>
            <a:chExt cx="18294096" cy="870789"/>
          </a:xfrm>
        </p:grpSpPr>
        <p:grpSp>
          <p:nvGrpSpPr>
            <p:cNvPr id="5" name="Group 4">
              <a:extLst>
                <a:ext uri="{FF2B5EF4-FFF2-40B4-BE49-F238E27FC236}">
                  <a16:creationId xmlns:a16="http://schemas.microsoft.com/office/drawing/2014/main" id="{E4F7A0C2-6071-99EA-9A7F-B6B00D6350E6}"/>
                </a:ext>
              </a:extLst>
            </p:cNvPr>
            <p:cNvGrpSpPr/>
            <p:nvPr/>
          </p:nvGrpSpPr>
          <p:grpSpPr>
            <a:xfrm>
              <a:off x="16383000" y="9530510"/>
              <a:ext cx="1905000" cy="870789"/>
              <a:chOff x="10578465" y="-8878"/>
              <a:chExt cx="1613535" cy="673751"/>
            </a:xfrm>
          </p:grpSpPr>
          <p:sp>
            <p:nvSpPr>
              <p:cNvPr id="18" name="Freeform 6">
                <a:extLst>
                  <a:ext uri="{FF2B5EF4-FFF2-40B4-BE49-F238E27FC236}">
                    <a16:creationId xmlns:a16="http://schemas.microsoft.com/office/drawing/2014/main" id="{350C9DAD-8FC5-753E-746E-476BCB42E164}"/>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21" name="Freeform 9">
                <a:extLst>
                  <a:ext uri="{FF2B5EF4-FFF2-40B4-BE49-F238E27FC236}">
                    <a16:creationId xmlns:a16="http://schemas.microsoft.com/office/drawing/2014/main" id="{947B635C-6E14-B2DC-FB55-D286F1206C9C}"/>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2" name="Picture 21">
                <a:extLst>
                  <a:ext uri="{FF2B5EF4-FFF2-40B4-BE49-F238E27FC236}">
                    <a16:creationId xmlns:a16="http://schemas.microsoft.com/office/drawing/2014/main" id="{B27D57F3-B144-9207-B895-F1332488947B}"/>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9" name="Rectangle 12">
              <a:extLst>
                <a:ext uri="{FF2B5EF4-FFF2-40B4-BE49-F238E27FC236}">
                  <a16:creationId xmlns:a16="http://schemas.microsoft.com/office/drawing/2014/main" id="{D364FCC2-E72E-1EBB-A886-E04CB9F63117}"/>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B18AB56-C84A-C3A1-28B3-6972ED2EA97E}"/>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extLst>
      <p:ext uri="{BB962C8B-B14F-4D97-AF65-F5344CB8AC3E}">
        <p14:creationId xmlns:p14="http://schemas.microsoft.com/office/powerpoint/2010/main" val="3953485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8288000" cy="10287000"/>
          </a:xfrm>
          <a:prstGeom prst="rect">
            <a:avLst/>
          </a:prstGeom>
        </p:spPr>
      </p:pic>
      <p:grpSp>
        <p:nvGrpSpPr>
          <p:cNvPr id="3" name="Group 3"/>
          <p:cNvGrpSpPr/>
          <p:nvPr/>
        </p:nvGrpSpPr>
        <p:grpSpPr>
          <a:xfrm>
            <a:off x="7903627" y="0"/>
            <a:ext cx="10384373" cy="9029700"/>
            <a:chOff x="0" y="0"/>
            <a:chExt cx="3788247" cy="2945329"/>
          </a:xfrm>
        </p:grpSpPr>
        <p:sp>
          <p:nvSpPr>
            <p:cNvPr id="4" name="Freeform 4"/>
            <p:cNvSpPr/>
            <p:nvPr/>
          </p:nvSpPr>
          <p:spPr>
            <a:xfrm>
              <a:off x="0" y="0"/>
              <a:ext cx="3788247" cy="2945329"/>
            </a:xfrm>
            <a:custGeom>
              <a:avLst/>
              <a:gdLst/>
              <a:ahLst/>
              <a:cxnLst/>
              <a:rect l="l" t="t" r="r" b="b"/>
              <a:pathLst>
                <a:path w="3788247" h="2945329">
                  <a:moveTo>
                    <a:pt x="0" y="0"/>
                  </a:moveTo>
                  <a:lnTo>
                    <a:pt x="3788247" y="0"/>
                  </a:lnTo>
                  <a:lnTo>
                    <a:pt x="3788247" y="2945329"/>
                  </a:lnTo>
                  <a:lnTo>
                    <a:pt x="0" y="2945329"/>
                  </a:lnTo>
                  <a:close/>
                </a:path>
              </a:pathLst>
            </a:custGeom>
            <a:solidFill>
              <a:srgbClr val="DDDCDC"/>
            </a:solidFill>
          </p:spPr>
          <p:txBody>
            <a:bodyPr/>
            <a:lstStyle/>
            <a:p>
              <a:endParaRPr lang="en-IN"/>
            </a:p>
          </p:txBody>
        </p:sp>
      </p:grpSp>
      <p:sp>
        <p:nvSpPr>
          <p:cNvPr id="6" name="Freeform 6"/>
          <p:cNvSpPr/>
          <p:nvPr/>
        </p:nvSpPr>
        <p:spPr>
          <a:xfrm>
            <a:off x="553328" y="2544208"/>
            <a:ext cx="8590672" cy="5875892"/>
          </a:xfrm>
          <a:custGeom>
            <a:avLst/>
            <a:gdLst/>
            <a:ahLst/>
            <a:cxnLst/>
            <a:rect l="l" t="t" r="r" b="b"/>
            <a:pathLst>
              <a:path w="3133900" h="1485583">
                <a:moveTo>
                  <a:pt x="0" y="0"/>
                </a:moveTo>
                <a:lnTo>
                  <a:pt x="3133900" y="0"/>
                </a:lnTo>
                <a:lnTo>
                  <a:pt x="3133900" y="1485583"/>
                </a:lnTo>
                <a:lnTo>
                  <a:pt x="0" y="1485583"/>
                </a:lnTo>
                <a:close/>
              </a:path>
            </a:pathLst>
          </a:custGeom>
          <a:solidFill>
            <a:srgbClr val="023E7D"/>
          </a:solidFill>
        </p:spPr>
        <p:txBody>
          <a:bodyPr/>
          <a:lstStyle/>
          <a:p>
            <a:endParaRPr lang="en-IN"/>
          </a:p>
        </p:txBody>
      </p:sp>
      <p:grpSp>
        <p:nvGrpSpPr>
          <p:cNvPr id="7" name="Group 7"/>
          <p:cNvGrpSpPr/>
          <p:nvPr/>
        </p:nvGrpSpPr>
        <p:grpSpPr>
          <a:xfrm>
            <a:off x="7903627" y="594465"/>
            <a:ext cx="9807894" cy="1121068"/>
            <a:chOff x="0" y="0"/>
            <a:chExt cx="3577946" cy="408969"/>
          </a:xfrm>
        </p:grpSpPr>
        <p:sp>
          <p:nvSpPr>
            <p:cNvPr id="8" name="Freeform 8"/>
            <p:cNvSpPr/>
            <p:nvPr/>
          </p:nvSpPr>
          <p:spPr>
            <a:xfrm>
              <a:off x="0" y="0"/>
              <a:ext cx="3577946" cy="408969"/>
            </a:xfrm>
            <a:custGeom>
              <a:avLst/>
              <a:gdLst/>
              <a:ahLst/>
              <a:cxnLst/>
              <a:rect l="l" t="t" r="r" b="b"/>
              <a:pathLst>
                <a:path w="3577946" h="408969">
                  <a:moveTo>
                    <a:pt x="0" y="0"/>
                  </a:moveTo>
                  <a:lnTo>
                    <a:pt x="3577946" y="0"/>
                  </a:lnTo>
                  <a:lnTo>
                    <a:pt x="3577946" y="408969"/>
                  </a:lnTo>
                  <a:lnTo>
                    <a:pt x="0" y="408969"/>
                  </a:lnTo>
                  <a:close/>
                </a:path>
              </a:pathLst>
            </a:custGeom>
            <a:solidFill>
              <a:srgbClr val="023E7D"/>
            </a:solidFill>
          </p:spPr>
          <p:txBody>
            <a:bodyPr/>
            <a:lstStyle/>
            <a:p>
              <a:endParaRPr lang="en-IN"/>
            </a:p>
          </p:txBody>
        </p:sp>
      </p:grpSp>
      <p:sp>
        <p:nvSpPr>
          <p:cNvPr id="10" name="TextBox 10"/>
          <p:cNvSpPr txBox="1"/>
          <p:nvPr/>
        </p:nvSpPr>
        <p:spPr>
          <a:xfrm>
            <a:off x="1028700" y="374650"/>
            <a:ext cx="6492270" cy="1571168"/>
          </a:xfrm>
          <a:prstGeom prst="rect">
            <a:avLst/>
          </a:prstGeom>
        </p:spPr>
        <p:txBody>
          <a:bodyPr lIns="0" tIns="0" rIns="0" bIns="0" rtlCol="0" anchor="t">
            <a:spAutoFit/>
          </a:bodyPr>
          <a:lstStyle/>
          <a:p>
            <a:pPr marL="0" lvl="0" indent="0" algn="r">
              <a:lnSpc>
                <a:spcPts val="6297"/>
              </a:lnSpc>
            </a:pPr>
            <a:r>
              <a:rPr lang="en-US" sz="5120" u="none">
                <a:solidFill>
                  <a:srgbClr val="FFFFFF"/>
                </a:solidFill>
                <a:latin typeface="Source Sans Pro Bold"/>
              </a:rPr>
              <a:t>Summary of Key Observations in IGAAP</a:t>
            </a:r>
          </a:p>
        </p:txBody>
      </p:sp>
      <p:sp>
        <p:nvSpPr>
          <p:cNvPr id="11" name="TextBox 11"/>
          <p:cNvSpPr txBox="1"/>
          <p:nvPr/>
        </p:nvSpPr>
        <p:spPr>
          <a:xfrm>
            <a:off x="9416409" y="3395764"/>
            <a:ext cx="8036315" cy="3877985"/>
          </a:xfrm>
          <a:prstGeom prst="rect">
            <a:avLst/>
          </a:prstGeom>
        </p:spPr>
        <p:txBody>
          <a:bodyPr lIns="0" tIns="0" rIns="0" bIns="0" rtlCol="0" anchor="t">
            <a:spAutoFit/>
          </a:bodyPr>
          <a:lstStyle>
            <a:defPPr>
              <a:defRPr lang="en-US"/>
            </a:defPPr>
            <a:lvl1pPr lvl="0" indent="0">
              <a:spcBef>
                <a:spcPct val="0"/>
              </a:spcBef>
              <a:defRPr sz="2800">
                <a:latin typeface="Open Sans"/>
              </a:defRPr>
            </a:lvl1pPr>
          </a:lstStyle>
          <a:p>
            <a:r>
              <a:rPr lang="en-US" dirty="0"/>
              <a:t>Where significant stocks of the entity are held by third parties, the auditor should examine that the third parties have proper records</a:t>
            </a:r>
          </a:p>
          <a:p>
            <a:endParaRPr lang="en-US" dirty="0"/>
          </a:p>
          <a:p>
            <a:r>
              <a:rPr lang="en-US" dirty="0"/>
              <a:t>The auditor should also </a:t>
            </a:r>
            <a:r>
              <a:rPr lang="en-US" dirty="0">
                <a:solidFill>
                  <a:srgbClr val="FF0000"/>
                </a:solidFill>
              </a:rPr>
              <a:t>directly obtain from the third parties' written confirmation of the stocks held.</a:t>
            </a:r>
            <a:r>
              <a:rPr lang="en-US" dirty="0"/>
              <a:t> Arrangements should be made with the entity for sending requests for confirmation to such third parties.</a:t>
            </a:r>
          </a:p>
        </p:txBody>
      </p:sp>
      <p:sp>
        <p:nvSpPr>
          <p:cNvPr id="12" name="TextBox 12"/>
          <p:cNvSpPr txBox="1"/>
          <p:nvPr/>
        </p:nvSpPr>
        <p:spPr>
          <a:xfrm>
            <a:off x="1028700" y="2756902"/>
            <a:ext cx="7708812" cy="1379328"/>
          </a:xfrm>
          <a:prstGeom prst="rect">
            <a:avLst/>
          </a:prstGeom>
        </p:spPr>
        <p:txBody>
          <a:bodyPr lIns="0" tIns="0" rIns="0" bIns="0" rtlCol="0" anchor="t">
            <a:spAutoFit/>
          </a:bodyPr>
          <a:lstStyle/>
          <a:p>
            <a:pPr marL="0" lvl="0" indent="0" algn="l">
              <a:lnSpc>
                <a:spcPts val="5507"/>
              </a:lnSpc>
              <a:spcBef>
                <a:spcPct val="0"/>
              </a:spcBef>
            </a:pPr>
            <a:r>
              <a:rPr lang="en-US" sz="3934" u="none">
                <a:solidFill>
                  <a:srgbClr val="FFFFFF"/>
                </a:solidFill>
                <a:latin typeface="Source Sans Pro Bold"/>
              </a:rPr>
              <a:t>Matters Contained in the Financial Statements</a:t>
            </a:r>
          </a:p>
        </p:txBody>
      </p:sp>
      <p:sp>
        <p:nvSpPr>
          <p:cNvPr id="13" name="TextBox 13"/>
          <p:cNvSpPr txBox="1"/>
          <p:nvPr/>
        </p:nvSpPr>
        <p:spPr>
          <a:xfrm>
            <a:off x="9416409" y="2458483"/>
            <a:ext cx="6537322" cy="681122"/>
          </a:xfrm>
          <a:prstGeom prst="rect">
            <a:avLst/>
          </a:prstGeom>
        </p:spPr>
        <p:txBody>
          <a:bodyPr lIns="0" tIns="0" rIns="0" bIns="0" rtlCol="0" anchor="t">
            <a:spAutoFit/>
          </a:bodyPr>
          <a:lstStyle/>
          <a:p>
            <a:pPr marL="0" lvl="0" indent="0" algn="l">
              <a:lnSpc>
                <a:spcPts val="5507"/>
              </a:lnSpc>
              <a:spcBef>
                <a:spcPct val="0"/>
              </a:spcBef>
            </a:pPr>
            <a:r>
              <a:rPr lang="en-US" sz="3934">
                <a:solidFill>
                  <a:srgbClr val="001233"/>
                </a:solidFill>
                <a:latin typeface="Source Sans Pro Bold"/>
              </a:rPr>
              <a:t>Observations</a:t>
            </a:r>
          </a:p>
        </p:txBody>
      </p:sp>
      <p:sp>
        <p:nvSpPr>
          <p:cNvPr id="14" name="TextBox 14"/>
          <p:cNvSpPr txBox="1"/>
          <p:nvPr/>
        </p:nvSpPr>
        <p:spPr>
          <a:xfrm>
            <a:off x="959817" y="4457700"/>
            <a:ext cx="8184183" cy="3100849"/>
          </a:xfrm>
          <a:prstGeom prst="rect">
            <a:avLst/>
          </a:prstGeom>
        </p:spPr>
        <p:txBody>
          <a:bodyPr wrap="square" lIns="0" tIns="0" rIns="0" bIns="0" rtlCol="0" anchor="t">
            <a:spAutoFit/>
          </a:bodyPr>
          <a:lstStyle/>
          <a:p>
            <a:pPr marL="0" lvl="0" indent="0" algn="l">
              <a:lnSpc>
                <a:spcPts val="4907"/>
              </a:lnSpc>
              <a:spcBef>
                <a:spcPct val="0"/>
              </a:spcBef>
            </a:pPr>
            <a:r>
              <a:rPr lang="en-US" sz="3505" dirty="0">
                <a:solidFill>
                  <a:srgbClr val="FFFFFF"/>
                </a:solidFill>
                <a:latin typeface="Open Sans"/>
              </a:rPr>
              <a:t>The inventory </a:t>
            </a:r>
            <a:r>
              <a:rPr lang="en-US" sz="3505" dirty="0">
                <a:solidFill>
                  <a:srgbClr val="FFFF66"/>
                </a:solidFill>
                <a:latin typeface="Open Sans"/>
              </a:rPr>
              <a:t>(excluding stocks with third parties) </a:t>
            </a:r>
            <a:r>
              <a:rPr lang="en-US" sz="3505" dirty="0">
                <a:solidFill>
                  <a:srgbClr val="FFFFFF"/>
                </a:solidFill>
                <a:latin typeface="Open Sans"/>
              </a:rPr>
              <a:t>has been physically verified during the year by the management. In our opinion, the frequency of verification is reasonable.’</a:t>
            </a:r>
          </a:p>
        </p:txBody>
      </p:sp>
      <p:sp>
        <p:nvSpPr>
          <p:cNvPr id="15" name="TextBox 15"/>
          <p:cNvSpPr txBox="1"/>
          <p:nvPr/>
        </p:nvSpPr>
        <p:spPr>
          <a:xfrm>
            <a:off x="8359378" y="786818"/>
            <a:ext cx="8909841" cy="660161"/>
          </a:xfrm>
          <a:prstGeom prst="rect">
            <a:avLst/>
          </a:prstGeom>
        </p:spPr>
        <p:txBody>
          <a:bodyPr lIns="0" tIns="0" rIns="0" bIns="0" rtlCol="0" anchor="t">
            <a:spAutoFit/>
          </a:bodyPr>
          <a:lstStyle/>
          <a:p>
            <a:pPr marL="0" lvl="0" indent="0">
              <a:lnSpc>
                <a:spcPts val="5202"/>
              </a:lnSpc>
              <a:spcBef>
                <a:spcPct val="0"/>
              </a:spcBef>
            </a:pPr>
            <a:r>
              <a:rPr lang="en-US" sz="4229" dirty="0">
                <a:solidFill>
                  <a:srgbClr val="FFFFFF"/>
                </a:solidFill>
                <a:latin typeface="Source Sans Pro Bold"/>
              </a:rPr>
              <a:t>Observations on CARO</a:t>
            </a:r>
          </a:p>
        </p:txBody>
      </p:sp>
      <p:grpSp>
        <p:nvGrpSpPr>
          <p:cNvPr id="5" name="Group 4">
            <a:extLst>
              <a:ext uri="{FF2B5EF4-FFF2-40B4-BE49-F238E27FC236}">
                <a16:creationId xmlns:a16="http://schemas.microsoft.com/office/drawing/2014/main" id="{BBD2F571-4A51-9D97-CB08-F78AD44ECA87}"/>
              </a:ext>
            </a:extLst>
          </p:cNvPr>
          <p:cNvGrpSpPr/>
          <p:nvPr/>
        </p:nvGrpSpPr>
        <p:grpSpPr>
          <a:xfrm>
            <a:off x="-6096" y="9530510"/>
            <a:ext cx="18294096" cy="870789"/>
            <a:chOff x="-6096" y="9530510"/>
            <a:chExt cx="18294096" cy="870789"/>
          </a:xfrm>
        </p:grpSpPr>
        <p:grpSp>
          <p:nvGrpSpPr>
            <p:cNvPr id="9" name="Group 8">
              <a:extLst>
                <a:ext uri="{FF2B5EF4-FFF2-40B4-BE49-F238E27FC236}">
                  <a16:creationId xmlns:a16="http://schemas.microsoft.com/office/drawing/2014/main" id="{45980F37-BAA2-528E-EBE8-2007C3C90009}"/>
                </a:ext>
              </a:extLst>
            </p:cNvPr>
            <p:cNvGrpSpPr/>
            <p:nvPr/>
          </p:nvGrpSpPr>
          <p:grpSpPr>
            <a:xfrm>
              <a:off x="16383000" y="9530510"/>
              <a:ext cx="1905000" cy="870789"/>
              <a:chOff x="10578465" y="-8878"/>
              <a:chExt cx="1613535" cy="673751"/>
            </a:xfrm>
          </p:grpSpPr>
          <p:sp>
            <p:nvSpPr>
              <p:cNvPr id="18" name="Freeform 6">
                <a:extLst>
                  <a:ext uri="{FF2B5EF4-FFF2-40B4-BE49-F238E27FC236}">
                    <a16:creationId xmlns:a16="http://schemas.microsoft.com/office/drawing/2014/main" id="{E2E9E1D9-16B4-DBCF-E293-3A56E0510D69}"/>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9" name="Freeform 9">
                <a:extLst>
                  <a:ext uri="{FF2B5EF4-FFF2-40B4-BE49-F238E27FC236}">
                    <a16:creationId xmlns:a16="http://schemas.microsoft.com/office/drawing/2014/main" id="{C9DA3AF7-8AE1-2A67-47FD-8592CF181706}"/>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20" name="Picture 19">
                <a:extLst>
                  <a:ext uri="{FF2B5EF4-FFF2-40B4-BE49-F238E27FC236}">
                    <a16:creationId xmlns:a16="http://schemas.microsoft.com/office/drawing/2014/main" id="{9EE7BDB9-64AA-98A8-390D-6E57849EB991}"/>
                  </a:ext>
                </a:extLst>
              </p:cNvPr>
              <p:cNvPicPr>
                <a:picLocks noChangeAspect="1"/>
              </p:cNvPicPr>
              <p:nvPr userDrawn="1"/>
            </p:nvPicPr>
            <p:blipFill>
              <a:blip r:embed="rId4"/>
              <a:stretch>
                <a:fillRect/>
              </a:stretch>
            </p:blipFill>
            <p:spPr>
              <a:xfrm>
                <a:off x="10854354" y="-1"/>
                <a:ext cx="1336880" cy="664874"/>
              </a:xfrm>
              <a:prstGeom prst="rect">
                <a:avLst/>
              </a:prstGeom>
            </p:spPr>
          </p:pic>
        </p:grpSp>
        <p:sp>
          <p:nvSpPr>
            <p:cNvPr id="16" name="Rectangle 12">
              <a:extLst>
                <a:ext uri="{FF2B5EF4-FFF2-40B4-BE49-F238E27FC236}">
                  <a16:creationId xmlns:a16="http://schemas.microsoft.com/office/drawing/2014/main" id="{089DE519-EEBA-4398-8336-59260D38C7F1}"/>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66BC19E-2061-537B-5364-46F1599B1C82}"/>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extLst>
      <p:ext uri="{BB962C8B-B14F-4D97-AF65-F5344CB8AC3E}">
        <p14:creationId xmlns:p14="http://schemas.microsoft.com/office/powerpoint/2010/main" val="1099166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0036" name="Picture 4" descr="Image result for leader"/>
          <p:cNvPicPr>
            <a:picLocks noChangeAspect="1" noChangeArrowheads="1"/>
          </p:cNvPicPr>
          <p:nvPr/>
        </p:nvPicPr>
        <p:blipFill>
          <a:blip r:embed="rId2"/>
          <a:srcRect/>
          <a:stretch>
            <a:fillRect/>
          </a:stretch>
        </p:blipFill>
        <p:spPr bwMode="auto">
          <a:xfrm>
            <a:off x="-1" y="-9006"/>
            <a:ext cx="18359287" cy="10296005"/>
          </a:xfrm>
          <a:prstGeom prst="rect">
            <a:avLst/>
          </a:prstGeom>
          <a:noFill/>
        </p:spPr>
      </p:pic>
      <p:sp>
        <p:nvSpPr>
          <p:cNvPr id="5" name="Rectangle 4"/>
          <p:cNvSpPr/>
          <p:nvPr/>
        </p:nvSpPr>
        <p:spPr>
          <a:xfrm>
            <a:off x="12135754" y="3467765"/>
            <a:ext cx="4714908" cy="2585323"/>
          </a:xfrm>
          <a:prstGeom prst="rect">
            <a:avLst/>
          </a:prstGeom>
          <a:solidFill>
            <a:schemeClr val="tx2">
              <a:lumMod val="50000"/>
            </a:schemeClr>
          </a:solidFill>
        </p:spPr>
        <p:txBody>
          <a:bodyPr wrap="square">
            <a:spAutoFit/>
          </a:bodyPr>
          <a:lstStyle/>
          <a:p>
            <a:pPr algn="ctr" fontAlgn="base"/>
            <a:r>
              <a:rPr lang="en-IN" sz="5400" dirty="0">
                <a:solidFill>
                  <a:schemeClr val="bg1"/>
                </a:solidFill>
              </a:rPr>
              <a:t>You Represent More Than You Think</a:t>
            </a:r>
          </a:p>
        </p:txBody>
      </p:sp>
      <p:grpSp>
        <p:nvGrpSpPr>
          <p:cNvPr id="3" name="Group 2">
            <a:extLst>
              <a:ext uri="{FF2B5EF4-FFF2-40B4-BE49-F238E27FC236}">
                <a16:creationId xmlns:a16="http://schemas.microsoft.com/office/drawing/2014/main" id="{EE4229BB-1555-97FD-D914-6DA91FD06CD6}"/>
              </a:ext>
            </a:extLst>
          </p:cNvPr>
          <p:cNvGrpSpPr/>
          <p:nvPr/>
        </p:nvGrpSpPr>
        <p:grpSpPr>
          <a:xfrm>
            <a:off x="16383000" y="9530510"/>
            <a:ext cx="1905000" cy="870789"/>
            <a:chOff x="10578465" y="-8878"/>
            <a:chExt cx="1613535" cy="673751"/>
          </a:xfrm>
        </p:grpSpPr>
        <p:sp>
          <p:nvSpPr>
            <p:cNvPr id="4" name="Freeform 6">
              <a:extLst>
                <a:ext uri="{FF2B5EF4-FFF2-40B4-BE49-F238E27FC236}">
                  <a16:creationId xmlns:a16="http://schemas.microsoft.com/office/drawing/2014/main" id="{6C14B7A6-8388-2317-1213-89878C07EF5A}"/>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6" name="Freeform 9">
              <a:extLst>
                <a:ext uri="{FF2B5EF4-FFF2-40B4-BE49-F238E27FC236}">
                  <a16:creationId xmlns:a16="http://schemas.microsoft.com/office/drawing/2014/main" id="{C3928BFA-4E84-7CF4-F9E5-F907E41D3889}"/>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7" name="Picture 6">
              <a:extLst>
                <a:ext uri="{FF2B5EF4-FFF2-40B4-BE49-F238E27FC236}">
                  <a16:creationId xmlns:a16="http://schemas.microsoft.com/office/drawing/2014/main" id="{005BE68D-1F9E-C888-3B8B-B980BEE8EB9F}"/>
                </a:ext>
              </a:extLst>
            </p:cNvPr>
            <p:cNvPicPr>
              <a:picLocks noChangeAspect="1"/>
            </p:cNvPicPr>
            <p:nvPr userDrawn="1"/>
          </p:nvPicPr>
          <p:blipFill>
            <a:blip r:embed="rId3"/>
            <a:stretch>
              <a:fillRect/>
            </a:stretch>
          </p:blipFill>
          <p:spPr>
            <a:xfrm>
              <a:off x="10854354" y="-1"/>
              <a:ext cx="1336880" cy="664874"/>
            </a:xfrm>
            <a:prstGeom prst="rect">
              <a:avLst/>
            </a:prstGeom>
          </p:spPr>
        </p:pic>
      </p:grpSp>
      <p:sp>
        <p:nvSpPr>
          <p:cNvPr id="8" name="Rectangle 12">
            <a:extLst>
              <a:ext uri="{FF2B5EF4-FFF2-40B4-BE49-F238E27FC236}">
                <a16:creationId xmlns:a16="http://schemas.microsoft.com/office/drawing/2014/main" id="{4D3FA768-E09C-7539-5B5C-798CC7069A94}"/>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E51C210-C9D6-56D7-AF9C-547FE51E23D5}"/>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spTree>
    <p:extLst>
      <p:ext uri="{BB962C8B-B14F-4D97-AF65-F5344CB8AC3E}">
        <p14:creationId xmlns:p14="http://schemas.microsoft.com/office/powerpoint/2010/main" val="2774047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461778B-67F2-56C0-951C-F2E8679009D1}"/>
              </a:ext>
            </a:extLst>
          </p:cNvPr>
          <p:cNvPicPr>
            <a:picLocks noChangeAspect="1"/>
          </p:cNvPicPr>
          <p:nvPr/>
        </p:nvPicPr>
        <p:blipFill>
          <a:blip r:embed="rId3"/>
          <a:srcRect t="7786" b="7786"/>
          <a:stretch>
            <a:fillRect/>
          </a:stretch>
        </p:blipFill>
        <p:spPr>
          <a:xfrm>
            <a:off x="0" y="0"/>
            <a:ext cx="18288000" cy="10287000"/>
          </a:xfrm>
          <a:prstGeom prst="rect">
            <a:avLst/>
          </a:prstGeom>
        </p:spPr>
      </p:pic>
      <p:sp>
        <p:nvSpPr>
          <p:cNvPr id="6" name="Rectangle 5">
            <a:extLst>
              <a:ext uri="{FF2B5EF4-FFF2-40B4-BE49-F238E27FC236}">
                <a16:creationId xmlns:a16="http://schemas.microsoft.com/office/drawing/2014/main" id="{1A5D6A98-E1BC-909E-4E70-C9D4FF5BFE75}"/>
              </a:ext>
            </a:extLst>
          </p:cNvPr>
          <p:cNvSpPr/>
          <p:nvPr/>
        </p:nvSpPr>
        <p:spPr>
          <a:xfrm>
            <a:off x="2250240" y="155934"/>
            <a:ext cx="13582778" cy="9588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2"/>
          <p:cNvPicPr>
            <a:picLocks noChangeAspect="1"/>
          </p:cNvPicPr>
          <p:nvPr/>
        </p:nvPicPr>
        <p:blipFill>
          <a:blip r:embed="rId4"/>
          <a:srcRect b="4469"/>
          <a:stretch>
            <a:fillRect/>
          </a:stretch>
        </p:blipFill>
        <p:spPr>
          <a:xfrm>
            <a:off x="3276600" y="2521495"/>
            <a:ext cx="11337218" cy="7222603"/>
          </a:xfrm>
          <a:prstGeom prst="rect">
            <a:avLst/>
          </a:prstGeom>
          <a:solidFill>
            <a:schemeClr val="bg1"/>
          </a:solidFill>
          <a:ln>
            <a:noFill/>
          </a:ln>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527317" y="447698"/>
            <a:ext cx="3559283" cy="3216701"/>
          </a:xfrm>
          <a:prstGeom prst="rect">
            <a:avLst/>
          </a:prstGeom>
        </p:spPr>
      </p:pic>
      <p:grpSp>
        <p:nvGrpSpPr>
          <p:cNvPr id="5" name="Group 4">
            <a:extLst>
              <a:ext uri="{FF2B5EF4-FFF2-40B4-BE49-F238E27FC236}">
                <a16:creationId xmlns:a16="http://schemas.microsoft.com/office/drawing/2014/main" id="{4AC85365-BF45-200C-163F-E812E6EA6CF4}"/>
              </a:ext>
            </a:extLst>
          </p:cNvPr>
          <p:cNvGrpSpPr/>
          <p:nvPr/>
        </p:nvGrpSpPr>
        <p:grpSpPr>
          <a:xfrm>
            <a:off x="-6096" y="9530510"/>
            <a:ext cx="18294096" cy="870789"/>
            <a:chOff x="-6096" y="9530510"/>
            <a:chExt cx="18294096" cy="870789"/>
          </a:xfrm>
        </p:grpSpPr>
        <p:grpSp>
          <p:nvGrpSpPr>
            <p:cNvPr id="7" name="Group 6">
              <a:extLst>
                <a:ext uri="{FF2B5EF4-FFF2-40B4-BE49-F238E27FC236}">
                  <a16:creationId xmlns:a16="http://schemas.microsoft.com/office/drawing/2014/main" id="{710200A3-629D-CDFE-7B1F-AC5FEEE37678}"/>
                </a:ext>
              </a:extLst>
            </p:cNvPr>
            <p:cNvGrpSpPr/>
            <p:nvPr/>
          </p:nvGrpSpPr>
          <p:grpSpPr>
            <a:xfrm>
              <a:off x="16383000" y="9530510"/>
              <a:ext cx="1905000" cy="870789"/>
              <a:chOff x="10578465" y="-8878"/>
              <a:chExt cx="1613535" cy="673751"/>
            </a:xfrm>
          </p:grpSpPr>
          <p:sp>
            <p:nvSpPr>
              <p:cNvPr id="10" name="Freeform 6">
                <a:extLst>
                  <a:ext uri="{FF2B5EF4-FFF2-40B4-BE49-F238E27FC236}">
                    <a16:creationId xmlns:a16="http://schemas.microsoft.com/office/drawing/2014/main" id="{4C2F00E2-0A3E-61FA-0820-5AD04D19B093}"/>
                  </a:ext>
                </a:extLst>
              </p:cNvPr>
              <p:cNvSpPr/>
              <p:nvPr userDrawn="1"/>
            </p:nvSpPr>
            <p:spPr>
              <a:xfrm>
                <a:off x="10578465" y="-8374"/>
                <a:ext cx="681255" cy="595007"/>
              </a:xfrm>
              <a:custGeom>
                <a:avLst/>
                <a:gdLst>
                  <a:gd name="connsiteX0" fmla="*/ 215694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15694 w 418894"/>
                  <a:gd name="connsiteY4" fmla="*/ 0 h 403306"/>
                  <a:gd name="connsiteX0" fmla="*/ 225065 w 418894"/>
                  <a:gd name="connsiteY0" fmla="*/ 0 h 403306"/>
                  <a:gd name="connsiteX1" fmla="*/ 418894 w 418894"/>
                  <a:gd name="connsiteY1" fmla="*/ 0 h 403306"/>
                  <a:gd name="connsiteX2" fmla="*/ 215694 w 418894"/>
                  <a:gd name="connsiteY2" fmla="*/ 403306 h 403306"/>
                  <a:gd name="connsiteX3" fmla="*/ 0 w 418894"/>
                  <a:gd name="connsiteY3" fmla="*/ 400495 h 403306"/>
                  <a:gd name="connsiteX4" fmla="*/ 225065 w 418894"/>
                  <a:gd name="connsiteY4" fmla="*/ 0 h 403306"/>
                  <a:gd name="connsiteX0" fmla="*/ 212570 w 418894"/>
                  <a:gd name="connsiteY0" fmla="*/ 0 h 406779"/>
                  <a:gd name="connsiteX1" fmla="*/ 418894 w 418894"/>
                  <a:gd name="connsiteY1" fmla="*/ 3473 h 406779"/>
                  <a:gd name="connsiteX2" fmla="*/ 215694 w 418894"/>
                  <a:gd name="connsiteY2" fmla="*/ 406779 h 406779"/>
                  <a:gd name="connsiteX3" fmla="*/ 0 w 418894"/>
                  <a:gd name="connsiteY3" fmla="*/ 403968 h 406779"/>
                  <a:gd name="connsiteX4" fmla="*/ 212570 w 418894"/>
                  <a:gd name="connsiteY4" fmla="*/ 0 h 40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894" h="406779">
                    <a:moveTo>
                      <a:pt x="212570" y="0"/>
                    </a:moveTo>
                    <a:lnTo>
                      <a:pt x="418894" y="3473"/>
                    </a:lnTo>
                    <a:lnTo>
                      <a:pt x="215694" y="406779"/>
                    </a:lnTo>
                    <a:lnTo>
                      <a:pt x="0" y="403968"/>
                    </a:lnTo>
                    <a:lnTo>
                      <a:pt x="212570" y="0"/>
                    </a:lnTo>
                    <a:close/>
                  </a:path>
                </a:pathLst>
              </a:custGeom>
              <a:solidFill>
                <a:srgbClr val="0042B2"/>
              </a:solidFill>
            </p:spPr>
            <p:txBody>
              <a:bodyPr/>
              <a:lstStyle/>
              <a:p>
                <a:endParaRPr lang="en-IN"/>
              </a:p>
            </p:txBody>
          </p:sp>
          <p:sp>
            <p:nvSpPr>
              <p:cNvPr id="11" name="Freeform 9">
                <a:extLst>
                  <a:ext uri="{FF2B5EF4-FFF2-40B4-BE49-F238E27FC236}">
                    <a16:creationId xmlns:a16="http://schemas.microsoft.com/office/drawing/2014/main" id="{D3CD4E7B-CF86-086C-9CAE-781A547092D7}"/>
                  </a:ext>
                </a:extLst>
              </p:cNvPr>
              <p:cNvSpPr/>
              <p:nvPr userDrawn="1"/>
            </p:nvSpPr>
            <p:spPr>
              <a:xfrm>
                <a:off x="10607040" y="-8878"/>
                <a:ext cx="1584960" cy="595511"/>
              </a:xfrm>
              <a:custGeom>
                <a:avLst/>
                <a:gdLst>
                  <a:gd name="connsiteX0" fmla="*/ 203200 w 1976737"/>
                  <a:gd name="connsiteY0" fmla="*/ 0 h 403306"/>
                  <a:gd name="connsiteX1" fmla="*/ 1976737 w 1976737"/>
                  <a:gd name="connsiteY1" fmla="*/ 0 h 403306"/>
                  <a:gd name="connsiteX2" fmla="*/ 939151 w 1976737"/>
                  <a:gd name="connsiteY2" fmla="*/ 403306 h 403306"/>
                  <a:gd name="connsiteX3" fmla="*/ 0 w 1976737"/>
                  <a:gd name="connsiteY3" fmla="*/ 403306 h 403306"/>
                  <a:gd name="connsiteX4" fmla="*/ 203200 w 1976737"/>
                  <a:gd name="connsiteY4" fmla="*/ 0 h 403306"/>
                  <a:gd name="connsiteX0" fmla="*/ 203200 w 960962"/>
                  <a:gd name="connsiteY0" fmla="*/ 0 h 403306"/>
                  <a:gd name="connsiteX1" fmla="*/ 960962 w 960962"/>
                  <a:gd name="connsiteY1" fmla="*/ 0 h 403306"/>
                  <a:gd name="connsiteX2" fmla="*/ 939151 w 960962"/>
                  <a:gd name="connsiteY2" fmla="*/ 403306 h 403306"/>
                  <a:gd name="connsiteX3" fmla="*/ 0 w 960962"/>
                  <a:gd name="connsiteY3" fmla="*/ 403306 h 403306"/>
                  <a:gd name="connsiteX4" fmla="*/ 203200 w 960962"/>
                  <a:gd name="connsiteY4" fmla="*/ 0 h 403306"/>
                  <a:gd name="connsiteX0" fmla="*/ 203200 w 939151"/>
                  <a:gd name="connsiteY0" fmla="*/ 1876 h 405182"/>
                  <a:gd name="connsiteX1" fmla="*/ 925310 w 939151"/>
                  <a:gd name="connsiteY1" fmla="*/ 0 h 405182"/>
                  <a:gd name="connsiteX2" fmla="*/ 939151 w 939151"/>
                  <a:gd name="connsiteY2" fmla="*/ 405182 h 405182"/>
                  <a:gd name="connsiteX3" fmla="*/ 0 w 939151"/>
                  <a:gd name="connsiteY3" fmla="*/ 405182 h 405182"/>
                  <a:gd name="connsiteX4" fmla="*/ 203200 w 939151"/>
                  <a:gd name="connsiteY4" fmla="*/ 1876 h 405182"/>
                  <a:gd name="connsiteX0" fmla="*/ 203200 w 925310"/>
                  <a:gd name="connsiteY0" fmla="*/ 1876 h 407058"/>
                  <a:gd name="connsiteX1" fmla="*/ 925310 w 925310"/>
                  <a:gd name="connsiteY1" fmla="*/ 0 h 407058"/>
                  <a:gd name="connsiteX2" fmla="*/ 916634 w 925310"/>
                  <a:gd name="connsiteY2" fmla="*/ 407058 h 407058"/>
                  <a:gd name="connsiteX3" fmla="*/ 0 w 925310"/>
                  <a:gd name="connsiteY3" fmla="*/ 405182 h 407058"/>
                  <a:gd name="connsiteX4" fmla="*/ 203200 w 925310"/>
                  <a:gd name="connsiteY4" fmla="*/ 1876 h 407058"/>
                  <a:gd name="connsiteX0" fmla="*/ 203200 w 925310"/>
                  <a:gd name="connsiteY0" fmla="*/ 0 h 405182"/>
                  <a:gd name="connsiteX1" fmla="*/ 925310 w 925310"/>
                  <a:gd name="connsiteY1" fmla="*/ 0 h 405182"/>
                  <a:gd name="connsiteX2" fmla="*/ 916634 w 925310"/>
                  <a:gd name="connsiteY2" fmla="*/ 405182 h 405182"/>
                  <a:gd name="connsiteX3" fmla="*/ 0 w 925310"/>
                  <a:gd name="connsiteY3" fmla="*/ 403306 h 405182"/>
                  <a:gd name="connsiteX4" fmla="*/ 203200 w 925310"/>
                  <a:gd name="connsiteY4" fmla="*/ 0 h 405182"/>
                  <a:gd name="connsiteX0" fmla="*/ 203200 w 921557"/>
                  <a:gd name="connsiteY0" fmla="*/ 0 h 405182"/>
                  <a:gd name="connsiteX1" fmla="*/ 921557 w 921557"/>
                  <a:gd name="connsiteY1" fmla="*/ 3753 h 405182"/>
                  <a:gd name="connsiteX2" fmla="*/ 916634 w 921557"/>
                  <a:gd name="connsiteY2" fmla="*/ 405182 h 405182"/>
                  <a:gd name="connsiteX3" fmla="*/ 0 w 921557"/>
                  <a:gd name="connsiteY3" fmla="*/ 403306 h 405182"/>
                  <a:gd name="connsiteX4" fmla="*/ 203200 w 921557"/>
                  <a:gd name="connsiteY4" fmla="*/ 0 h 405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557" h="405182">
                    <a:moveTo>
                      <a:pt x="203200" y="0"/>
                    </a:moveTo>
                    <a:lnTo>
                      <a:pt x="921557" y="3753"/>
                    </a:lnTo>
                    <a:lnTo>
                      <a:pt x="916634" y="405182"/>
                    </a:lnTo>
                    <a:lnTo>
                      <a:pt x="0" y="403306"/>
                    </a:lnTo>
                    <a:lnTo>
                      <a:pt x="203200" y="0"/>
                    </a:lnTo>
                    <a:close/>
                  </a:path>
                </a:pathLst>
              </a:custGeom>
              <a:solidFill>
                <a:srgbClr val="FFFFFF"/>
              </a:solidFill>
              <a:effectLst>
                <a:outerShdw blurRad="50800" dist="38100" dir="2700000" algn="tl" rotWithShape="0">
                  <a:prstClr val="black">
                    <a:alpha val="40000"/>
                  </a:prstClr>
                </a:outerShdw>
              </a:effectLst>
            </p:spPr>
            <p:txBody>
              <a:bodyPr/>
              <a:lstStyle/>
              <a:p>
                <a:endParaRPr lang="en-IN"/>
              </a:p>
            </p:txBody>
          </p:sp>
          <p:pic>
            <p:nvPicPr>
              <p:cNvPr id="12" name="Picture 11">
                <a:extLst>
                  <a:ext uri="{FF2B5EF4-FFF2-40B4-BE49-F238E27FC236}">
                    <a16:creationId xmlns:a16="http://schemas.microsoft.com/office/drawing/2014/main" id="{B7CBE92A-DD34-4018-82C4-4B7B2DCE8CAA}"/>
                  </a:ext>
                </a:extLst>
              </p:cNvPr>
              <p:cNvPicPr>
                <a:picLocks noChangeAspect="1"/>
              </p:cNvPicPr>
              <p:nvPr userDrawn="1"/>
            </p:nvPicPr>
            <p:blipFill>
              <a:blip r:embed="rId7"/>
              <a:stretch>
                <a:fillRect/>
              </a:stretch>
            </p:blipFill>
            <p:spPr>
              <a:xfrm>
                <a:off x="10854354" y="-1"/>
                <a:ext cx="1336880" cy="664874"/>
              </a:xfrm>
              <a:prstGeom prst="rect">
                <a:avLst/>
              </a:prstGeom>
            </p:spPr>
          </p:pic>
        </p:grpSp>
        <p:sp>
          <p:nvSpPr>
            <p:cNvPr id="8" name="Rectangle 12">
              <a:extLst>
                <a:ext uri="{FF2B5EF4-FFF2-40B4-BE49-F238E27FC236}">
                  <a16:creationId xmlns:a16="http://schemas.microsoft.com/office/drawing/2014/main" id="{BB0CD273-9420-E825-0D34-BC01FBAFCAD0}"/>
                </a:ext>
              </a:extLst>
            </p:cNvPr>
            <p:cNvSpPr/>
            <p:nvPr/>
          </p:nvSpPr>
          <p:spPr>
            <a:xfrm flipH="1">
              <a:off x="-6096" y="9838346"/>
              <a:ext cx="9454896" cy="448653"/>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CB18F6-4FCE-5C59-D6A3-5EBC73D35BEA}"/>
                </a:ext>
              </a:extLst>
            </p:cNvPr>
            <p:cNvSpPr txBox="1"/>
            <p:nvPr/>
          </p:nvSpPr>
          <p:spPr>
            <a:xfrm>
              <a:off x="100754" y="9893394"/>
              <a:ext cx="919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nva Sans Bold"/>
                </a:rPr>
                <a:t>Pune | Bengaluru | Hyderabad | Delhi  | Belagavi | Ahmedabad  | Surat | Kolkata | Jaipur</a:t>
              </a: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81C7F-BCFC-8650-6443-D29038FE7DC7}"/>
            </a:ext>
          </a:extLst>
        </p:cNvPr>
        <p:cNvGrpSpPr/>
        <p:nvPr/>
      </p:nvGrpSpPr>
      <p:grpSpPr>
        <a:xfrm>
          <a:off x="0" y="0"/>
          <a:ext cx="0" cy="0"/>
          <a:chOff x="0" y="0"/>
          <a:chExt cx="0" cy="0"/>
        </a:xfrm>
      </p:grpSpPr>
      <p:sp>
        <p:nvSpPr>
          <p:cNvPr id="13" name="Freeform 3">
            <a:extLst>
              <a:ext uri="{FF2B5EF4-FFF2-40B4-BE49-F238E27FC236}">
                <a16:creationId xmlns:a16="http://schemas.microsoft.com/office/drawing/2014/main" id="{2814610F-92F4-14DA-9CDF-4F9EBDA7F5B0}"/>
              </a:ext>
            </a:extLst>
          </p:cNvPr>
          <p:cNvSpPr/>
          <p:nvPr/>
        </p:nvSpPr>
        <p:spPr>
          <a:xfrm>
            <a:off x="0" y="0"/>
            <a:ext cx="11963400" cy="10287000"/>
          </a:xfrm>
          <a:prstGeom prst="rect">
            <a:avLst/>
          </a:prstGeom>
          <a:solidFill>
            <a:srgbClr val="0754A2"/>
          </a:solidFill>
        </p:spPr>
        <p:txBody>
          <a:bodyPr/>
          <a:lstStyle/>
          <a:p>
            <a:endParaRPr lang="en-IN"/>
          </a:p>
        </p:txBody>
      </p:sp>
      <p:sp>
        <p:nvSpPr>
          <p:cNvPr id="4" name="TextBox 3">
            <a:extLst>
              <a:ext uri="{FF2B5EF4-FFF2-40B4-BE49-F238E27FC236}">
                <a16:creationId xmlns:a16="http://schemas.microsoft.com/office/drawing/2014/main" id="{4B188787-7A57-33F8-4011-E8057B0862A0}"/>
              </a:ext>
            </a:extLst>
          </p:cNvPr>
          <p:cNvSpPr txBox="1"/>
          <p:nvPr/>
        </p:nvSpPr>
        <p:spPr>
          <a:xfrm>
            <a:off x="1956554" y="563187"/>
            <a:ext cx="5968973" cy="1862048"/>
          </a:xfrm>
          <a:prstGeom prst="rect">
            <a:avLst/>
          </a:prstGeom>
          <a:noFill/>
        </p:spPr>
        <p:txBody>
          <a:bodyPr wrap="square" rtlCol="0">
            <a:spAutoFit/>
          </a:bodyPr>
          <a:lstStyle/>
          <a:p>
            <a:r>
              <a:rPr lang="en-US" sz="11500" dirty="0">
                <a:solidFill>
                  <a:schemeClr val="bg1"/>
                </a:solidFill>
                <a:latin typeface="Brush Script MT" panose="03060802040406070304" pitchFamily="66" charset="0"/>
              </a:rPr>
              <a:t>Thank You</a:t>
            </a:r>
            <a:endParaRPr lang="en-IN" sz="11500" dirty="0">
              <a:solidFill>
                <a:schemeClr val="bg1"/>
              </a:solidFill>
              <a:latin typeface="Brush Script MT" panose="03060802040406070304" pitchFamily="66" charset="0"/>
            </a:endParaRPr>
          </a:p>
        </p:txBody>
      </p:sp>
      <p:sp>
        <p:nvSpPr>
          <p:cNvPr id="9" name="Rectangle 12">
            <a:extLst>
              <a:ext uri="{FF2B5EF4-FFF2-40B4-BE49-F238E27FC236}">
                <a16:creationId xmlns:a16="http://schemas.microsoft.com/office/drawing/2014/main" id="{FD7DE229-74E1-EF02-65BB-F421CFF844B7}"/>
              </a:ext>
            </a:extLst>
          </p:cNvPr>
          <p:cNvSpPr/>
          <p:nvPr/>
        </p:nvSpPr>
        <p:spPr>
          <a:xfrm flipH="1">
            <a:off x="-6096" y="9763780"/>
            <a:ext cx="9607296" cy="523220"/>
          </a:xfrm>
          <a:custGeom>
            <a:avLst/>
            <a:gdLst>
              <a:gd name="connsiteX0" fmla="*/ 0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0 w 6466114"/>
              <a:gd name="connsiteY4" fmla="*/ 0 h 382276"/>
              <a:gd name="connsiteX0" fmla="*/ 315685 w 6466114"/>
              <a:gd name="connsiteY0" fmla="*/ 0 h 382276"/>
              <a:gd name="connsiteX1" fmla="*/ 6466114 w 6466114"/>
              <a:gd name="connsiteY1" fmla="*/ 0 h 382276"/>
              <a:gd name="connsiteX2" fmla="*/ 6466114 w 6466114"/>
              <a:gd name="connsiteY2" fmla="*/ 382276 h 382276"/>
              <a:gd name="connsiteX3" fmla="*/ 0 w 6466114"/>
              <a:gd name="connsiteY3" fmla="*/ 382276 h 382276"/>
              <a:gd name="connsiteX4" fmla="*/ 315685 w 6466114"/>
              <a:gd name="connsiteY4" fmla="*/ 0 h 38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114" h="382276">
                <a:moveTo>
                  <a:pt x="315685" y="0"/>
                </a:moveTo>
                <a:lnTo>
                  <a:pt x="6466114" y="0"/>
                </a:lnTo>
                <a:lnTo>
                  <a:pt x="6466114" y="382276"/>
                </a:lnTo>
                <a:lnTo>
                  <a:pt x="0" y="382276"/>
                </a:lnTo>
                <a:lnTo>
                  <a:pt x="31568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8F8BCC7-950C-4564-8859-9BE1A314019F}"/>
              </a:ext>
            </a:extLst>
          </p:cNvPr>
          <p:cNvSpPr txBox="1"/>
          <p:nvPr/>
        </p:nvSpPr>
        <p:spPr>
          <a:xfrm>
            <a:off x="100754" y="9893394"/>
            <a:ext cx="8967882" cy="3468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va Sans Bold"/>
              </a:rPr>
              <a:t>Pune | Bengaluru | Hyderabad | Delhi  | Belagavi | Ahmedabad  | Surat | Kolkata | Jaipur</a:t>
            </a:r>
          </a:p>
        </p:txBody>
      </p:sp>
      <p:sp>
        <p:nvSpPr>
          <p:cNvPr id="2" name="Freeform 10">
            <a:extLst>
              <a:ext uri="{FF2B5EF4-FFF2-40B4-BE49-F238E27FC236}">
                <a16:creationId xmlns:a16="http://schemas.microsoft.com/office/drawing/2014/main" id="{898007AC-BF8B-00A6-E804-5A073975B7C3}"/>
              </a:ext>
            </a:extLst>
          </p:cNvPr>
          <p:cNvSpPr/>
          <p:nvPr/>
        </p:nvSpPr>
        <p:spPr>
          <a:xfrm>
            <a:off x="12967471" y="4035401"/>
            <a:ext cx="4041232" cy="4155783"/>
          </a:xfrm>
          <a:custGeom>
            <a:avLst/>
            <a:gdLst/>
            <a:ahLst/>
            <a:cxnLst/>
            <a:rect l="l" t="t" r="r" b="b"/>
            <a:pathLst>
              <a:path w="2130461" h="2130461">
                <a:moveTo>
                  <a:pt x="0" y="0"/>
                </a:moveTo>
                <a:lnTo>
                  <a:pt x="2130461" y="0"/>
                </a:lnTo>
                <a:lnTo>
                  <a:pt x="2130461" y="2130461"/>
                </a:lnTo>
                <a:lnTo>
                  <a:pt x="0" y="21304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11">
            <a:extLst>
              <a:ext uri="{FF2B5EF4-FFF2-40B4-BE49-F238E27FC236}">
                <a16:creationId xmlns:a16="http://schemas.microsoft.com/office/drawing/2014/main" id="{A854B722-067E-269A-C506-0F346F906C01}"/>
              </a:ext>
            </a:extLst>
          </p:cNvPr>
          <p:cNvSpPr/>
          <p:nvPr/>
        </p:nvSpPr>
        <p:spPr>
          <a:xfrm>
            <a:off x="2057400" y="6223950"/>
            <a:ext cx="280803" cy="280803"/>
          </a:xfrm>
          <a:custGeom>
            <a:avLst/>
            <a:gdLst/>
            <a:ahLst/>
            <a:cxnLst/>
            <a:rect l="l" t="t" r="r" b="b"/>
            <a:pathLst>
              <a:path w="280803" h="280803">
                <a:moveTo>
                  <a:pt x="0" y="0"/>
                </a:moveTo>
                <a:lnTo>
                  <a:pt x="280803" y="0"/>
                </a:lnTo>
                <a:lnTo>
                  <a:pt x="280803" y="280803"/>
                </a:lnTo>
                <a:lnTo>
                  <a:pt x="0" y="2808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5" name="Freeform 12">
            <a:extLst>
              <a:ext uri="{FF2B5EF4-FFF2-40B4-BE49-F238E27FC236}">
                <a16:creationId xmlns:a16="http://schemas.microsoft.com/office/drawing/2014/main" id="{BEC81B3C-E106-3E14-A5A6-84C64B98185B}"/>
              </a:ext>
            </a:extLst>
          </p:cNvPr>
          <p:cNvSpPr/>
          <p:nvPr/>
        </p:nvSpPr>
        <p:spPr>
          <a:xfrm>
            <a:off x="2057400" y="6910365"/>
            <a:ext cx="337890" cy="216672"/>
          </a:xfrm>
          <a:custGeom>
            <a:avLst/>
            <a:gdLst/>
            <a:ahLst/>
            <a:cxnLst/>
            <a:rect l="l" t="t" r="r" b="b"/>
            <a:pathLst>
              <a:path w="337890" h="216672">
                <a:moveTo>
                  <a:pt x="0" y="0"/>
                </a:moveTo>
                <a:lnTo>
                  <a:pt x="337890" y="0"/>
                </a:lnTo>
                <a:lnTo>
                  <a:pt x="337890" y="216672"/>
                </a:lnTo>
                <a:lnTo>
                  <a:pt x="0" y="21667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IN"/>
          </a:p>
        </p:txBody>
      </p:sp>
      <p:sp>
        <p:nvSpPr>
          <p:cNvPr id="7" name="Freeform 15">
            <a:extLst>
              <a:ext uri="{FF2B5EF4-FFF2-40B4-BE49-F238E27FC236}">
                <a16:creationId xmlns:a16="http://schemas.microsoft.com/office/drawing/2014/main" id="{8A4B841A-7C6E-C638-F8DE-F4A109324FBD}"/>
              </a:ext>
            </a:extLst>
          </p:cNvPr>
          <p:cNvSpPr/>
          <p:nvPr/>
        </p:nvSpPr>
        <p:spPr>
          <a:xfrm>
            <a:off x="2114487" y="7706116"/>
            <a:ext cx="280803" cy="409184"/>
          </a:xfrm>
          <a:custGeom>
            <a:avLst/>
            <a:gdLst/>
            <a:ahLst/>
            <a:cxnLst/>
            <a:rect l="l" t="t" r="r" b="b"/>
            <a:pathLst>
              <a:path w="280803" h="409184">
                <a:moveTo>
                  <a:pt x="0" y="0"/>
                </a:moveTo>
                <a:lnTo>
                  <a:pt x="280803" y="0"/>
                </a:lnTo>
                <a:lnTo>
                  <a:pt x="280803" y="409185"/>
                </a:lnTo>
                <a:lnTo>
                  <a:pt x="0" y="4091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IN"/>
          </a:p>
        </p:txBody>
      </p:sp>
      <p:sp>
        <p:nvSpPr>
          <p:cNvPr id="8" name="TextBox 17">
            <a:extLst>
              <a:ext uri="{FF2B5EF4-FFF2-40B4-BE49-F238E27FC236}">
                <a16:creationId xmlns:a16="http://schemas.microsoft.com/office/drawing/2014/main" id="{93528A6E-8F88-748B-C07D-18800B44BD01}"/>
              </a:ext>
            </a:extLst>
          </p:cNvPr>
          <p:cNvSpPr txBox="1"/>
          <p:nvPr/>
        </p:nvSpPr>
        <p:spPr>
          <a:xfrm>
            <a:off x="4870507" y="3492503"/>
            <a:ext cx="5578287" cy="518860"/>
          </a:xfrm>
          <a:prstGeom prst="rect">
            <a:avLst/>
          </a:prstGeom>
        </p:spPr>
        <p:txBody>
          <a:bodyPr lIns="0" tIns="0" rIns="0" bIns="0" rtlCol="0" anchor="t">
            <a:spAutoFit/>
          </a:bodyPr>
          <a:lstStyle/>
          <a:p>
            <a:pPr>
              <a:lnSpc>
                <a:spcPts val="4187"/>
              </a:lnSpc>
            </a:pPr>
            <a:r>
              <a:rPr lang="en-US" sz="2800" dirty="0">
                <a:solidFill>
                  <a:schemeClr val="bg1"/>
                </a:solidFill>
                <a:latin typeface="Poppins Bold"/>
              </a:rPr>
              <a:t>CA CHANDAN LAHOTI</a:t>
            </a:r>
          </a:p>
        </p:txBody>
      </p:sp>
      <p:sp>
        <p:nvSpPr>
          <p:cNvPr id="10" name="TextBox 18">
            <a:extLst>
              <a:ext uri="{FF2B5EF4-FFF2-40B4-BE49-F238E27FC236}">
                <a16:creationId xmlns:a16="http://schemas.microsoft.com/office/drawing/2014/main" id="{F9516762-E686-98E3-3DA4-3407B2F5F9DD}"/>
              </a:ext>
            </a:extLst>
          </p:cNvPr>
          <p:cNvSpPr txBox="1"/>
          <p:nvPr/>
        </p:nvSpPr>
        <p:spPr>
          <a:xfrm>
            <a:off x="2587185" y="6223949"/>
            <a:ext cx="4457427" cy="353110"/>
          </a:xfrm>
          <a:prstGeom prst="rect">
            <a:avLst/>
          </a:prstGeom>
        </p:spPr>
        <p:txBody>
          <a:bodyPr lIns="0" tIns="0" rIns="0" bIns="0" rtlCol="0" anchor="t">
            <a:spAutoFit/>
          </a:bodyPr>
          <a:lstStyle/>
          <a:p>
            <a:pPr>
              <a:lnSpc>
                <a:spcPts val="2701"/>
              </a:lnSpc>
            </a:pPr>
            <a:r>
              <a:rPr lang="en-US" sz="3200" dirty="0">
                <a:solidFill>
                  <a:schemeClr val="bg1"/>
                </a:solidFill>
                <a:latin typeface="Barlow SemiCondensed"/>
              </a:rPr>
              <a:t>+91 94225 82517</a:t>
            </a:r>
          </a:p>
        </p:txBody>
      </p:sp>
      <p:sp>
        <p:nvSpPr>
          <p:cNvPr id="14" name="TextBox 20">
            <a:extLst>
              <a:ext uri="{FF2B5EF4-FFF2-40B4-BE49-F238E27FC236}">
                <a16:creationId xmlns:a16="http://schemas.microsoft.com/office/drawing/2014/main" id="{1593D7F4-4218-098E-6485-C81C62220848}"/>
              </a:ext>
            </a:extLst>
          </p:cNvPr>
          <p:cNvSpPr txBox="1"/>
          <p:nvPr/>
        </p:nvSpPr>
        <p:spPr>
          <a:xfrm>
            <a:off x="2594871" y="6877039"/>
            <a:ext cx="6473765" cy="353110"/>
          </a:xfrm>
          <a:prstGeom prst="rect">
            <a:avLst/>
          </a:prstGeom>
        </p:spPr>
        <p:txBody>
          <a:bodyPr wrap="square" lIns="0" tIns="0" rIns="0" bIns="0" rtlCol="0" anchor="t">
            <a:spAutoFit/>
          </a:bodyPr>
          <a:lstStyle/>
          <a:p>
            <a:pPr>
              <a:lnSpc>
                <a:spcPts val="2701"/>
              </a:lnSpc>
            </a:pPr>
            <a:r>
              <a:rPr lang="en-US" sz="3200" dirty="0">
                <a:solidFill>
                  <a:schemeClr val="bg1"/>
                </a:solidFill>
                <a:latin typeface="Barlow SemiCondensed"/>
              </a:rPr>
              <a:t>chandan.lahoti@avallp.in </a:t>
            </a:r>
          </a:p>
        </p:txBody>
      </p:sp>
      <p:sp>
        <p:nvSpPr>
          <p:cNvPr id="15" name="TextBox 22">
            <a:extLst>
              <a:ext uri="{FF2B5EF4-FFF2-40B4-BE49-F238E27FC236}">
                <a16:creationId xmlns:a16="http://schemas.microsoft.com/office/drawing/2014/main" id="{262DD306-475C-AA05-ED4F-D45BB999C19C}"/>
              </a:ext>
            </a:extLst>
          </p:cNvPr>
          <p:cNvSpPr txBox="1"/>
          <p:nvPr/>
        </p:nvSpPr>
        <p:spPr>
          <a:xfrm>
            <a:off x="2587185" y="7731262"/>
            <a:ext cx="2937774" cy="353110"/>
          </a:xfrm>
          <a:prstGeom prst="rect">
            <a:avLst/>
          </a:prstGeom>
        </p:spPr>
        <p:txBody>
          <a:bodyPr lIns="0" tIns="0" rIns="0" bIns="0" rtlCol="0" anchor="t">
            <a:spAutoFit/>
          </a:bodyPr>
          <a:lstStyle/>
          <a:p>
            <a:pPr marL="0" lvl="0" indent="0" algn="l">
              <a:lnSpc>
                <a:spcPts val="2701"/>
              </a:lnSpc>
              <a:spcBef>
                <a:spcPct val="0"/>
              </a:spcBef>
            </a:pPr>
            <a:r>
              <a:rPr lang="en-US" sz="3200" u="none" strike="noStrike">
                <a:solidFill>
                  <a:schemeClr val="bg1"/>
                </a:solidFill>
                <a:latin typeface="Barlow SemiCondensed"/>
                <a:hlinkClick r:id="rId10" tooltip="mailto:lalit.valecha@avallp.in">
                  <a:extLst>
                    <a:ext uri="{A12FA001-AC4F-418D-AE19-62706E023703}">
                      <ahyp:hlinkClr xmlns:ahyp="http://schemas.microsoft.com/office/drawing/2018/hyperlinkcolor" val="tx"/>
                    </a:ext>
                  </a:extLst>
                </a:hlinkClick>
              </a:rPr>
              <a:t>Pune, India</a:t>
            </a:r>
          </a:p>
        </p:txBody>
      </p:sp>
      <p:sp>
        <p:nvSpPr>
          <p:cNvPr id="16" name="TextBox 18">
            <a:extLst>
              <a:ext uri="{FF2B5EF4-FFF2-40B4-BE49-F238E27FC236}">
                <a16:creationId xmlns:a16="http://schemas.microsoft.com/office/drawing/2014/main" id="{B8CD7B9A-EDD4-5BFE-A605-315E4F4BE304}"/>
              </a:ext>
            </a:extLst>
          </p:cNvPr>
          <p:cNvSpPr txBox="1"/>
          <p:nvPr/>
        </p:nvSpPr>
        <p:spPr>
          <a:xfrm>
            <a:off x="4900965" y="4057454"/>
            <a:ext cx="6094603" cy="1038746"/>
          </a:xfrm>
          <a:prstGeom prst="rect">
            <a:avLst/>
          </a:prstGeom>
        </p:spPr>
        <p:txBody>
          <a:bodyPr wrap="square" lIns="0" tIns="0" rIns="0" bIns="0" rtlCol="0" anchor="t">
            <a:spAutoFit/>
          </a:bodyPr>
          <a:lstStyle/>
          <a:p>
            <a:pPr>
              <a:lnSpc>
                <a:spcPts val="2701"/>
              </a:lnSpc>
            </a:pPr>
            <a:r>
              <a:rPr lang="en-US" sz="2251" dirty="0">
                <a:solidFill>
                  <a:schemeClr val="bg1"/>
                </a:solidFill>
                <a:latin typeface="Barlow SemiCondensed"/>
              </a:rPr>
              <a:t>Partner, </a:t>
            </a:r>
          </a:p>
          <a:p>
            <a:pPr>
              <a:lnSpc>
                <a:spcPts val="2701"/>
              </a:lnSpc>
            </a:pPr>
            <a:r>
              <a:rPr lang="en-US" sz="2251" dirty="0">
                <a:solidFill>
                  <a:schemeClr val="bg1"/>
                </a:solidFill>
                <a:latin typeface="Barlow SemiCondensed"/>
              </a:rPr>
              <a:t>Ahuja Valecha &amp; Associates LLP Member firm of AVA NETWORK</a:t>
            </a:r>
          </a:p>
        </p:txBody>
      </p:sp>
      <p:grpSp>
        <p:nvGrpSpPr>
          <p:cNvPr id="22" name="Group 21">
            <a:extLst>
              <a:ext uri="{FF2B5EF4-FFF2-40B4-BE49-F238E27FC236}">
                <a16:creationId xmlns:a16="http://schemas.microsoft.com/office/drawing/2014/main" id="{4A1335B1-54EB-E25D-941E-C230D69C85FD}"/>
              </a:ext>
            </a:extLst>
          </p:cNvPr>
          <p:cNvGrpSpPr/>
          <p:nvPr/>
        </p:nvGrpSpPr>
        <p:grpSpPr>
          <a:xfrm>
            <a:off x="1900279" y="2605958"/>
            <a:ext cx="2679518" cy="2744409"/>
            <a:chOff x="998957" y="2094291"/>
            <a:chExt cx="3470182" cy="3554221"/>
          </a:xfrm>
        </p:grpSpPr>
        <p:sp>
          <p:nvSpPr>
            <p:cNvPr id="21" name="Freeform 9">
              <a:extLst>
                <a:ext uri="{FF2B5EF4-FFF2-40B4-BE49-F238E27FC236}">
                  <a16:creationId xmlns:a16="http://schemas.microsoft.com/office/drawing/2014/main" id="{19C02084-6DBB-C40B-0B21-EBA0B5D38997}"/>
                </a:ext>
              </a:extLst>
            </p:cNvPr>
            <p:cNvSpPr/>
            <p:nvPr/>
          </p:nvSpPr>
          <p:spPr>
            <a:xfrm>
              <a:off x="1300043" y="2476500"/>
              <a:ext cx="3169095" cy="3172012"/>
            </a:xfrm>
            <a:prstGeom prst="roundRect">
              <a:avLst/>
            </a:prstGeom>
            <a:blipFill>
              <a:blip r:embed="rId11"/>
              <a:stretch>
                <a:fillRect l="-29395" r="-29395"/>
              </a:stretch>
            </a:blipFill>
            <a:ln w="19050" cap="sq">
              <a:noFill/>
              <a:prstDash val="solid"/>
              <a:miter/>
            </a:ln>
          </p:spPr>
          <p:txBody>
            <a:bodyPr/>
            <a:lstStyle/>
            <a:p>
              <a:endParaRPr lang="en-IN"/>
            </a:p>
          </p:txBody>
        </p:sp>
        <p:sp>
          <p:nvSpPr>
            <p:cNvPr id="20" name="Freeform 11">
              <a:extLst>
                <a:ext uri="{FF2B5EF4-FFF2-40B4-BE49-F238E27FC236}">
                  <a16:creationId xmlns:a16="http://schemas.microsoft.com/office/drawing/2014/main" id="{B70BC361-1E7F-75E2-0AC8-37DB03788D92}"/>
                </a:ext>
              </a:extLst>
            </p:cNvPr>
            <p:cNvSpPr/>
            <p:nvPr/>
          </p:nvSpPr>
          <p:spPr>
            <a:xfrm>
              <a:off x="998957" y="2094291"/>
              <a:ext cx="3470182" cy="3554221"/>
            </a:xfrm>
            <a:prstGeom prst="roundRect">
              <a:avLst>
                <a:gd name="adj" fmla="val 14342"/>
              </a:avLst>
            </a:prstGeom>
            <a:blipFill>
              <a:blip r:embed="rId12"/>
              <a:stretch>
                <a:fillRect l="-8917" t="-3100" r="-14651" b="-3142"/>
              </a:stretch>
            </a:blipFill>
            <a:ln w="19050" cap="sq">
              <a:noFill/>
              <a:prstDash val="solid"/>
              <a:miter/>
            </a:ln>
          </p:spPr>
          <p:txBody>
            <a:bodyPr/>
            <a:lstStyle/>
            <a:p>
              <a:endParaRPr lang="en-IN"/>
            </a:p>
          </p:txBody>
        </p:sp>
      </p:grpSp>
      <p:sp>
        <p:nvSpPr>
          <p:cNvPr id="6" name="TextBox 18">
            <a:extLst>
              <a:ext uri="{FF2B5EF4-FFF2-40B4-BE49-F238E27FC236}">
                <a16:creationId xmlns:a16="http://schemas.microsoft.com/office/drawing/2014/main" id="{358EAD97-60D8-7D6A-A078-513DB0FF0979}"/>
              </a:ext>
            </a:extLst>
          </p:cNvPr>
          <p:cNvSpPr txBox="1"/>
          <p:nvPr/>
        </p:nvSpPr>
        <p:spPr>
          <a:xfrm>
            <a:off x="12673615" y="3390561"/>
            <a:ext cx="4768267" cy="492443"/>
          </a:xfrm>
          <a:prstGeom prst="rect">
            <a:avLst/>
          </a:prstGeom>
        </p:spPr>
        <p:txBody>
          <a:bodyPr wrap="square" lIns="0" tIns="0" rIns="0" bIns="0" rtlCol="0" anchor="t">
            <a:spAutoFit/>
          </a:bodyPr>
          <a:lstStyle/>
          <a:p>
            <a:pPr algn="ctr"/>
            <a:r>
              <a:rPr lang="en-US" sz="3200" dirty="0">
                <a:latin typeface="Barlow SemiCondensed"/>
              </a:rPr>
              <a:t>Let’s Connect on LinkedIn </a:t>
            </a:r>
          </a:p>
        </p:txBody>
      </p:sp>
      <p:sp>
        <p:nvSpPr>
          <p:cNvPr id="12" name="TextBox 11">
            <a:extLst>
              <a:ext uri="{FF2B5EF4-FFF2-40B4-BE49-F238E27FC236}">
                <a16:creationId xmlns:a16="http://schemas.microsoft.com/office/drawing/2014/main" id="{019FF287-8E0B-8014-584D-B20EC625734E}"/>
              </a:ext>
            </a:extLst>
          </p:cNvPr>
          <p:cNvSpPr txBox="1"/>
          <p:nvPr/>
        </p:nvSpPr>
        <p:spPr>
          <a:xfrm>
            <a:off x="2604039" y="8422350"/>
            <a:ext cx="2234010" cy="523220"/>
          </a:xfrm>
          <a:prstGeom prst="rect">
            <a:avLst/>
          </a:prstGeom>
          <a:noFill/>
        </p:spPr>
        <p:txBody>
          <a:bodyPr wrap="none" rtlCol="0">
            <a:spAutoFit/>
          </a:bodyPr>
          <a:lstStyle/>
          <a:p>
            <a:r>
              <a:rPr lang="en-IN" sz="2800" dirty="0">
                <a:solidFill>
                  <a:schemeClr val="bg1"/>
                </a:solidFill>
              </a:rPr>
              <a:t>www.avallp.in</a:t>
            </a:r>
          </a:p>
        </p:txBody>
      </p:sp>
      <p:pic>
        <p:nvPicPr>
          <p:cNvPr id="18" name="Graphic 17" descr="Internet with solid fill">
            <a:extLst>
              <a:ext uri="{FF2B5EF4-FFF2-40B4-BE49-F238E27FC236}">
                <a16:creationId xmlns:a16="http://schemas.microsoft.com/office/drawing/2014/main" id="{A88B2292-DE2D-E78B-CF02-4D222B8AFB3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51038" y="8360416"/>
            <a:ext cx="667925" cy="667925"/>
          </a:xfrm>
          <a:prstGeom prst="rect">
            <a:avLst/>
          </a:prstGeom>
        </p:spPr>
      </p:pic>
      <p:sp>
        <p:nvSpPr>
          <p:cNvPr id="17" name="Rectangle 16">
            <a:extLst>
              <a:ext uri="{FF2B5EF4-FFF2-40B4-BE49-F238E27FC236}">
                <a16:creationId xmlns:a16="http://schemas.microsoft.com/office/drawing/2014/main" id="{DE3763C2-7E9C-B59C-977D-DC52579330CC}"/>
              </a:ext>
            </a:extLst>
          </p:cNvPr>
          <p:cNvSpPr/>
          <p:nvPr/>
        </p:nvSpPr>
        <p:spPr>
          <a:xfrm>
            <a:off x="14706600" y="9028341"/>
            <a:ext cx="3581400" cy="12586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5" name="Picture 24">
            <a:extLst>
              <a:ext uri="{FF2B5EF4-FFF2-40B4-BE49-F238E27FC236}">
                <a16:creationId xmlns:a16="http://schemas.microsoft.com/office/drawing/2014/main" id="{843074C1-849F-51D9-B946-C05C5A06FED7}"/>
              </a:ext>
            </a:extLst>
          </p:cNvPr>
          <p:cNvPicPr>
            <a:picLocks noChangeAspect="1"/>
          </p:cNvPicPr>
          <p:nvPr userDrawn="1"/>
        </p:nvPicPr>
        <p:blipFill>
          <a:blip r:embed="rId15"/>
          <a:stretch>
            <a:fillRect/>
          </a:stretch>
        </p:blipFill>
        <p:spPr>
          <a:xfrm>
            <a:off x="13478874" y="1494211"/>
            <a:ext cx="3018426" cy="1643328"/>
          </a:xfrm>
          <a:prstGeom prst="rect">
            <a:avLst/>
          </a:prstGeom>
        </p:spPr>
      </p:pic>
    </p:spTree>
    <p:extLst>
      <p:ext uri="{BB962C8B-B14F-4D97-AF65-F5344CB8AC3E}">
        <p14:creationId xmlns:p14="http://schemas.microsoft.com/office/powerpoint/2010/main" val="24915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Override3.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docProps/app.xml><?xml version="1.0" encoding="utf-8"?>
<Properties xmlns="http://schemas.openxmlformats.org/officeDocument/2006/extended-properties" xmlns:vt="http://schemas.openxmlformats.org/officeDocument/2006/docPropsVTypes">
  <TotalTime>1110</TotalTime>
  <Words>3960</Words>
  <Application>Microsoft Office PowerPoint</Application>
  <PresentationFormat>Custom</PresentationFormat>
  <Paragraphs>323</Paragraphs>
  <Slides>40</Slides>
  <Notes>5</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40</vt:i4>
      </vt:variant>
    </vt:vector>
  </HeadingPairs>
  <TitlesOfParts>
    <vt:vector size="57" baseType="lpstr">
      <vt:lpstr>Bahnschrift Condensed</vt:lpstr>
      <vt:lpstr>Canva Sans Bold</vt:lpstr>
      <vt:lpstr>Arial</vt:lpstr>
      <vt:lpstr>Aptos</vt:lpstr>
      <vt:lpstr>Barlow Condensed Bold</vt:lpstr>
      <vt:lpstr>Barlow SemiCondensed</vt:lpstr>
      <vt:lpstr>Arimo Bold</vt:lpstr>
      <vt:lpstr>Source Sans Pro Bold</vt:lpstr>
      <vt:lpstr>Open Sans Bold</vt:lpstr>
      <vt:lpstr>Open Sans Extra Bold</vt:lpstr>
      <vt:lpstr>Calibri Bold</vt:lpstr>
      <vt:lpstr>ArialNarrow</vt:lpstr>
      <vt:lpstr>Brush Script MT</vt:lpstr>
      <vt:lpstr>Poppins Bold</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SUMMARY 2012 to 2020</vt:lpstr>
      <vt:lpstr>Audit Quality Reviews - Key statistics (FY 2019-20)</vt:lpstr>
      <vt:lpstr>% of Reviewed Audit Firms having Observations on Standards on Auditing (SA) in FY 2019-20</vt:lpstr>
      <vt:lpstr>% of Entities having Observations on Accounting Standards (AS) for reviews conducted in FY 2019-20</vt:lpstr>
      <vt:lpstr>At a Glance: Non-compliances Observed by the Board During the Course Review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Green Corporate Geometric Business Case Study and Report Business Presentation</dc:title>
  <dc:creator>Aafrin Hullur</dc:creator>
  <cp:lastModifiedBy>Chandan Lahoti</cp:lastModifiedBy>
  <cp:revision>19</cp:revision>
  <dcterms:created xsi:type="dcterms:W3CDTF">2006-08-16T00:00:00Z</dcterms:created>
  <dcterms:modified xsi:type="dcterms:W3CDTF">2024-06-08T04:28:32Z</dcterms:modified>
  <dc:identifier>DAFVDLjgU2k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399A2AA5-75AB-4EFB-BBB0-FACC03830537</vt:lpwstr>
  </property>
  <property fmtid="{D5CDD505-2E9C-101B-9397-08002B2CF9AE}" pid="3" name="ArticulatePath">
    <vt:lpwstr>Blue Green Corporate Geometric Business Case Study and Report Business Presentation</vt:lpwstr>
  </property>
</Properties>
</file>