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73"/>
  </p:notesMasterIdLst>
  <p:sldIdLst>
    <p:sldId id="4399" r:id="rId2"/>
    <p:sldId id="4469" r:id="rId3"/>
    <p:sldId id="4471" r:id="rId4"/>
    <p:sldId id="4410" r:id="rId5"/>
    <p:sldId id="4470" r:id="rId6"/>
    <p:sldId id="4472" r:id="rId7"/>
    <p:sldId id="4411" r:id="rId8"/>
    <p:sldId id="4414" r:id="rId9"/>
    <p:sldId id="4485" r:id="rId10"/>
    <p:sldId id="4486" r:id="rId11"/>
    <p:sldId id="4487" r:id="rId12"/>
    <p:sldId id="4489" r:id="rId13"/>
    <p:sldId id="4490" r:id="rId14"/>
    <p:sldId id="4491" r:id="rId15"/>
    <p:sldId id="4400" r:id="rId16"/>
    <p:sldId id="4413" r:id="rId17"/>
    <p:sldId id="4480" r:id="rId18"/>
    <p:sldId id="4419" r:id="rId19"/>
    <p:sldId id="4440" r:id="rId20"/>
    <p:sldId id="4538" r:id="rId21"/>
    <p:sldId id="4539" r:id="rId22"/>
    <p:sldId id="4540" r:id="rId23"/>
    <p:sldId id="4474" r:id="rId24"/>
    <p:sldId id="4444" r:id="rId25"/>
    <p:sldId id="4415" r:id="rId26"/>
    <p:sldId id="4541" r:id="rId27"/>
    <p:sldId id="4492" r:id="rId28"/>
    <p:sldId id="4501" r:id="rId29"/>
    <p:sldId id="4525" r:id="rId30"/>
    <p:sldId id="4504" r:id="rId31"/>
    <p:sldId id="4502" r:id="rId32"/>
    <p:sldId id="4503" r:id="rId33"/>
    <p:sldId id="4536" r:id="rId34"/>
    <p:sldId id="4505" r:id="rId35"/>
    <p:sldId id="4506" r:id="rId36"/>
    <p:sldId id="4507" r:id="rId37"/>
    <p:sldId id="258" r:id="rId38"/>
    <p:sldId id="4524" r:id="rId39"/>
    <p:sldId id="454" r:id="rId40"/>
    <p:sldId id="414" r:id="rId41"/>
    <p:sldId id="4508" r:id="rId42"/>
    <p:sldId id="4509" r:id="rId43"/>
    <p:sldId id="4494" r:id="rId44"/>
    <p:sldId id="4510" r:id="rId45"/>
    <p:sldId id="4530" r:id="rId46"/>
    <p:sldId id="4511" r:id="rId47"/>
    <p:sldId id="423" r:id="rId48"/>
    <p:sldId id="4496" r:id="rId49"/>
    <p:sldId id="4526" r:id="rId50"/>
    <p:sldId id="4497" r:id="rId51"/>
    <p:sldId id="4498" r:id="rId52"/>
    <p:sldId id="4500" r:id="rId53"/>
    <p:sldId id="4518" r:id="rId54"/>
    <p:sldId id="4519" r:id="rId55"/>
    <p:sldId id="4542" r:id="rId56"/>
    <p:sldId id="4512" r:id="rId57"/>
    <p:sldId id="4513" r:id="rId58"/>
    <p:sldId id="420" r:id="rId59"/>
    <p:sldId id="4514" r:id="rId60"/>
    <p:sldId id="4515" r:id="rId61"/>
    <p:sldId id="4516" r:id="rId62"/>
    <p:sldId id="4520" r:id="rId63"/>
    <p:sldId id="4532" r:id="rId64"/>
    <p:sldId id="4535" r:id="rId65"/>
    <p:sldId id="4521" r:id="rId66"/>
    <p:sldId id="4522" r:id="rId67"/>
    <p:sldId id="4523" r:id="rId68"/>
    <p:sldId id="4439" r:id="rId69"/>
    <p:sldId id="4529" r:id="rId70"/>
    <p:sldId id="4466" r:id="rId71"/>
    <p:sldId id="4467" r:id="rId7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0000"/>
    <a:srgbClr val="492B47"/>
    <a:srgbClr val="A769A3"/>
    <a:srgbClr val="F2F2F2"/>
    <a:srgbClr val="9585A1"/>
    <a:srgbClr val="584B61"/>
    <a:srgbClr val="375B8A"/>
    <a:srgbClr val="EFF1F8"/>
    <a:srgbClr val="373737"/>
    <a:srgbClr val="44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4" autoAdjust="0"/>
    <p:restoredTop sz="95763" autoAdjust="0"/>
  </p:normalViewPr>
  <p:slideViewPr>
    <p:cSldViewPr snapToGrid="0" snapToObjects="1">
      <p:cViewPr varScale="1">
        <p:scale>
          <a:sx n="35" d="100"/>
          <a:sy n="35" d="100"/>
        </p:scale>
        <p:origin x="990" y="60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8A7FDA-BA45-4AD2-8C64-A60FFF3FE107}" type="doc">
      <dgm:prSet loTypeId="urn:microsoft.com/office/officeart/2005/8/layout/arrow6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IN"/>
        </a:p>
      </dgm:t>
    </dgm:pt>
    <dgm:pt modelId="{FFA6E3DC-B8E5-49BE-8EB1-386EE30E6B58}">
      <dgm:prSet phldrT="[Text]"/>
      <dgm:spPr/>
      <dgm:t>
        <a:bodyPr/>
        <a:lstStyle/>
        <a:p>
          <a:r>
            <a:rPr lang="en-GB" dirty="0"/>
            <a:t>Outbound</a:t>
          </a:r>
          <a:endParaRPr lang="en-IN" dirty="0"/>
        </a:p>
      </dgm:t>
    </dgm:pt>
    <dgm:pt modelId="{F6B8F5BD-8B93-4953-9ECE-0F4E8673AE26}" type="parTrans" cxnId="{ACA1C7B4-8BD6-436F-A0B4-62678DA39CC7}">
      <dgm:prSet/>
      <dgm:spPr/>
      <dgm:t>
        <a:bodyPr/>
        <a:lstStyle/>
        <a:p>
          <a:endParaRPr lang="en-IN"/>
        </a:p>
      </dgm:t>
    </dgm:pt>
    <dgm:pt modelId="{FD624F45-1C99-4C78-9C37-EE6146BE13FD}" type="sibTrans" cxnId="{ACA1C7B4-8BD6-436F-A0B4-62678DA39CC7}">
      <dgm:prSet/>
      <dgm:spPr/>
      <dgm:t>
        <a:bodyPr/>
        <a:lstStyle/>
        <a:p>
          <a:endParaRPr lang="en-IN"/>
        </a:p>
      </dgm:t>
    </dgm:pt>
    <dgm:pt modelId="{C3CBB087-9454-43FC-BABF-3083033A9EE2}">
      <dgm:prSet phldrT="[Text]"/>
      <dgm:spPr/>
      <dgm:t>
        <a:bodyPr/>
        <a:lstStyle/>
        <a:p>
          <a:endParaRPr lang="en-IN"/>
        </a:p>
      </dgm:t>
    </dgm:pt>
    <dgm:pt modelId="{8F616EEA-1FE0-426E-8C1D-F5D7CD21E9CF}" type="parTrans" cxnId="{EB29A4A4-E406-4C9A-AC07-E7FE094494AD}">
      <dgm:prSet/>
      <dgm:spPr/>
      <dgm:t>
        <a:bodyPr/>
        <a:lstStyle/>
        <a:p>
          <a:endParaRPr lang="en-IN"/>
        </a:p>
      </dgm:t>
    </dgm:pt>
    <dgm:pt modelId="{E36FCDCF-F82C-49D7-9546-C19C08613F1D}" type="sibTrans" cxnId="{EB29A4A4-E406-4C9A-AC07-E7FE094494AD}">
      <dgm:prSet/>
      <dgm:spPr/>
      <dgm:t>
        <a:bodyPr/>
        <a:lstStyle/>
        <a:p>
          <a:endParaRPr lang="en-IN"/>
        </a:p>
      </dgm:t>
    </dgm:pt>
    <dgm:pt modelId="{FFADBE18-74C8-46BE-8782-B226C09DECFE}">
      <dgm:prSet phldrT="[Text]"/>
      <dgm:spPr/>
      <dgm:t>
        <a:bodyPr/>
        <a:lstStyle/>
        <a:p>
          <a:endParaRPr lang="en-IN"/>
        </a:p>
      </dgm:t>
    </dgm:pt>
    <dgm:pt modelId="{385DF2AA-111B-4473-BA3D-6C49305EE48B}" type="parTrans" cxnId="{3ED9F44C-4FF2-4374-B142-B9623E069872}">
      <dgm:prSet/>
      <dgm:spPr/>
      <dgm:t>
        <a:bodyPr/>
        <a:lstStyle/>
        <a:p>
          <a:endParaRPr lang="en-IN"/>
        </a:p>
      </dgm:t>
    </dgm:pt>
    <dgm:pt modelId="{01909D17-5CC2-4B18-AE12-AB2503B33FD8}" type="sibTrans" cxnId="{3ED9F44C-4FF2-4374-B142-B9623E069872}">
      <dgm:prSet/>
      <dgm:spPr/>
      <dgm:t>
        <a:bodyPr/>
        <a:lstStyle/>
        <a:p>
          <a:endParaRPr lang="en-IN"/>
        </a:p>
      </dgm:t>
    </dgm:pt>
    <dgm:pt modelId="{798E0A31-BB9D-497D-9927-B527D21D8AB3}">
      <dgm:prSet phldrT="[Text]"/>
      <dgm:spPr/>
      <dgm:t>
        <a:bodyPr/>
        <a:lstStyle/>
        <a:p>
          <a:endParaRPr lang="en-IN"/>
        </a:p>
      </dgm:t>
    </dgm:pt>
    <dgm:pt modelId="{D68F6A7B-CFC2-47F1-97C6-234377D38E2D}" type="parTrans" cxnId="{377C0975-BEBA-4F8B-8A12-911D2A426C9F}">
      <dgm:prSet/>
      <dgm:spPr/>
      <dgm:t>
        <a:bodyPr/>
        <a:lstStyle/>
        <a:p>
          <a:endParaRPr lang="en-IN"/>
        </a:p>
      </dgm:t>
    </dgm:pt>
    <dgm:pt modelId="{9769C04A-766A-481A-892C-C492395FFBAD}" type="sibTrans" cxnId="{377C0975-BEBA-4F8B-8A12-911D2A426C9F}">
      <dgm:prSet/>
      <dgm:spPr/>
      <dgm:t>
        <a:bodyPr/>
        <a:lstStyle/>
        <a:p>
          <a:endParaRPr lang="en-IN"/>
        </a:p>
      </dgm:t>
    </dgm:pt>
    <dgm:pt modelId="{C10AF533-B11A-4C29-A723-E94D9B147618}">
      <dgm:prSet phldrT="[Text]"/>
      <dgm:spPr/>
      <dgm:t>
        <a:bodyPr/>
        <a:lstStyle/>
        <a:p>
          <a:endParaRPr lang="en-IN"/>
        </a:p>
      </dgm:t>
    </dgm:pt>
    <dgm:pt modelId="{2BF16DA5-494B-4543-B095-FB09888A4360}" type="parTrans" cxnId="{1FD1DC7C-2732-4B5A-9B19-CEFB048F8D31}">
      <dgm:prSet/>
      <dgm:spPr/>
      <dgm:t>
        <a:bodyPr/>
        <a:lstStyle/>
        <a:p>
          <a:endParaRPr lang="en-IN"/>
        </a:p>
      </dgm:t>
    </dgm:pt>
    <dgm:pt modelId="{FCF481F8-5E6E-4726-84B6-7D204C7C8E80}" type="sibTrans" cxnId="{1FD1DC7C-2732-4B5A-9B19-CEFB048F8D31}">
      <dgm:prSet/>
      <dgm:spPr/>
      <dgm:t>
        <a:bodyPr/>
        <a:lstStyle/>
        <a:p>
          <a:endParaRPr lang="en-IN"/>
        </a:p>
      </dgm:t>
    </dgm:pt>
    <dgm:pt modelId="{F6E2CD99-E427-411C-995D-2F9078D28427}">
      <dgm:prSet phldrT="[Text]"/>
      <dgm:spPr/>
      <dgm:t>
        <a:bodyPr/>
        <a:lstStyle/>
        <a:p>
          <a:endParaRPr lang="en-IN"/>
        </a:p>
      </dgm:t>
    </dgm:pt>
    <dgm:pt modelId="{0D5B38E8-5D05-440D-9398-F88A4C98F98A}" type="parTrans" cxnId="{E36A4229-5F04-4603-BE1A-C93783C61F36}">
      <dgm:prSet/>
      <dgm:spPr/>
      <dgm:t>
        <a:bodyPr/>
        <a:lstStyle/>
        <a:p>
          <a:endParaRPr lang="en-IN"/>
        </a:p>
      </dgm:t>
    </dgm:pt>
    <dgm:pt modelId="{ED6577AD-8D94-4941-B331-AF5C476B3C58}" type="sibTrans" cxnId="{E36A4229-5F04-4603-BE1A-C93783C61F36}">
      <dgm:prSet/>
      <dgm:spPr/>
      <dgm:t>
        <a:bodyPr/>
        <a:lstStyle/>
        <a:p>
          <a:endParaRPr lang="en-IN"/>
        </a:p>
      </dgm:t>
    </dgm:pt>
    <dgm:pt modelId="{61194925-83E2-4076-9C38-DA7BC73C398F}">
      <dgm:prSet phldrT="[Text]"/>
      <dgm:spPr/>
      <dgm:t>
        <a:bodyPr/>
        <a:lstStyle/>
        <a:p>
          <a:r>
            <a:rPr lang="en-GB" dirty="0"/>
            <a:t>Inbound</a:t>
          </a:r>
          <a:endParaRPr lang="en-IN" dirty="0"/>
        </a:p>
      </dgm:t>
    </dgm:pt>
    <dgm:pt modelId="{E264DAC7-B594-47D5-975A-643F1C482ACC}" type="parTrans" cxnId="{0F7715D6-F4C6-4E0B-890B-BDB31D70D12E}">
      <dgm:prSet/>
      <dgm:spPr/>
      <dgm:t>
        <a:bodyPr/>
        <a:lstStyle/>
        <a:p>
          <a:endParaRPr lang="en-IN"/>
        </a:p>
      </dgm:t>
    </dgm:pt>
    <dgm:pt modelId="{C48AE26E-EA0A-4815-958F-D9639BC51A9E}" type="sibTrans" cxnId="{0F7715D6-F4C6-4E0B-890B-BDB31D70D12E}">
      <dgm:prSet/>
      <dgm:spPr/>
      <dgm:t>
        <a:bodyPr/>
        <a:lstStyle/>
        <a:p>
          <a:endParaRPr lang="en-IN"/>
        </a:p>
      </dgm:t>
    </dgm:pt>
    <dgm:pt modelId="{A55248B2-426A-4174-91F5-B2ED06A77E10}">
      <dgm:prSet phldrT="[Text]"/>
      <dgm:spPr/>
      <dgm:t>
        <a:bodyPr/>
        <a:lstStyle/>
        <a:p>
          <a:endParaRPr lang="en-IN"/>
        </a:p>
      </dgm:t>
    </dgm:pt>
    <dgm:pt modelId="{6CFD7D58-0F96-471C-845B-49D3A1087FE7}" type="parTrans" cxnId="{BF039A42-9175-4D8C-9429-E304178D57A1}">
      <dgm:prSet/>
      <dgm:spPr/>
      <dgm:t>
        <a:bodyPr/>
        <a:lstStyle/>
        <a:p>
          <a:endParaRPr lang="en-IN"/>
        </a:p>
      </dgm:t>
    </dgm:pt>
    <dgm:pt modelId="{4202A97C-A3F4-476B-97CE-AE15FA6FA074}" type="sibTrans" cxnId="{BF039A42-9175-4D8C-9429-E304178D57A1}">
      <dgm:prSet/>
      <dgm:spPr/>
      <dgm:t>
        <a:bodyPr/>
        <a:lstStyle/>
        <a:p>
          <a:endParaRPr lang="en-IN"/>
        </a:p>
      </dgm:t>
    </dgm:pt>
    <dgm:pt modelId="{DF130D1B-BD24-4CBA-8C26-4B2BA4C00EF2}">
      <dgm:prSet phldrT="[Text]"/>
      <dgm:spPr/>
      <dgm:t>
        <a:bodyPr/>
        <a:lstStyle/>
        <a:p>
          <a:endParaRPr lang="en-IN"/>
        </a:p>
      </dgm:t>
    </dgm:pt>
    <dgm:pt modelId="{7C4590CA-5FE5-4CC2-A450-4227186F81D7}" type="parTrans" cxnId="{7CBE1690-87E9-4ECE-85FA-28F01DBE1683}">
      <dgm:prSet/>
      <dgm:spPr/>
      <dgm:t>
        <a:bodyPr/>
        <a:lstStyle/>
        <a:p>
          <a:endParaRPr lang="en-IN"/>
        </a:p>
      </dgm:t>
    </dgm:pt>
    <dgm:pt modelId="{AFB8A72A-E99B-45FC-9DE7-870F670B875E}" type="sibTrans" cxnId="{7CBE1690-87E9-4ECE-85FA-28F01DBE1683}">
      <dgm:prSet/>
      <dgm:spPr/>
      <dgm:t>
        <a:bodyPr/>
        <a:lstStyle/>
        <a:p>
          <a:endParaRPr lang="en-IN"/>
        </a:p>
      </dgm:t>
    </dgm:pt>
    <dgm:pt modelId="{511F9DE8-AFCE-49A2-AA5A-9F237212E0A9}">
      <dgm:prSet phldrT="[Text]"/>
      <dgm:spPr/>
      <dgm:t>
        <a:bodyPr/>
        <a:lstStyle/>
        <a:p>
          <a:endParaRPr lang="en-IN"/>
        </a:p>
      </dgm:t>
    </dgm:pt>
    <dgm:pt modelId="{782E6CF9-C2A7-4202-8803-51292B69F3F0}" type="parTrans" cxnId="{16346DB4-A7F0-4306-B971-F80B23B977B1}">
      <dgm:prSet/>
      <dgm:spPr/>
      <dgm:t>
        <a:bodyPr/>
        <a:lstStyle/>
        <a:p>
          <a:endParaRPr lang="en-IN"/>
        </a:p>
      </dgm:t>
    </dgm:pt>
    <dgm:pt modelId="{FC2B3820-0758-4BE5-98FA-28E032EFE544}" type="sibTrans" cxnId="{16346DB4-A7F0-4306-B971-F80B23B977B1}">
      <dgm:prSet/>
      <dgm:spPr/>
      <dgm:t>
        <a:bodyPr/>
        <a:lstStyle/>
        <a:p>
          <a:endParaRPr lang="en-IN"/>
        </a:p>
      </dgm:t>
    </dgm:pt>
    <dgm:pt modelId="{94D837BF-50F0-47E6-9ABA-7BFB635F8524}">
      <dgm:prSet phldrT="[Text]"/>
      <dgm:spPr/>
      <dgm:t>
        <a:bodyPr/>
        <a:lstStyle/>
        <a:p>
          <a:endParaRPr lang="en-IN"/>
        </a:p>
      </dgm:t>
    </dgm:pt>
    <dgm:pt modelId="{B7356066-228B-4630-A73A-011CE7B460FD}" type="parTrans" cxnId="{F5D7C269-EA25-4DF6-AACB-85D968831EBB}">
      <dgm:prSet/>
      <dgm:spPr/>
      <dgm:t>
        <a:bodyPr/>
        <a:lstStyle/>
        <a:p>
          <a:endParaRPr lang="en-IN"/>
        </a:p>
      </dgm:t>
    </dgm:pt>
    <dgm:pt modelId="{38DE4A46-7760-42DB-A8F3-5983DAD6BD5F}" type="sibTrans" cxnId="{F5D7C269-EA25-4DF6-AACB-85D968831EBB}">
      <dgm:prSet/>
      <dgm:spPr/>
      <dgm:t>
        <a:bodyPr/>
        <a:lstStyle/>
        <a:p>
          <a:endParaRPr lang="en-IN"/>
        </a:p>
      </dgm:t>
    </dgm:pt>
    <dgm:pt modelId="{2C680541-EB6E-4A99-8D0A-C0FA4156E343}">
      <dgm:prSet phldrT="[Text]"/>
      <dgm:spPr/>
      <dgm:t>
        <a:bodyPr/>
        <a:lstStyle/>
        <a:p>
          <a:endParaRPr lang="en-IN"/>
        </a:p>
      </dgm:t>
    </dgm:pt>
    <dgm:pt modelId="{43360DF4-16E9-49E7-8B74-C9351B28D921}" type="parTrans" cxnId="{7A470C88-BA84-45EB-AF02-A486DE0952D1}">
      <dgm:prSet/>
      <dgm:spPr/>
      <dgm:t>
        <a:bodyPr/>
        <a:lstStyle/>
        <a:p>
          <a:endParaRPr lang="en-IN"/>
        </a:p>
      </dgm:t>
    </dgm:pt>
    <dgm:pt modelId="{D15D14CC-D016-4FD1-9FD9-93936E19E662}" type="sibTrans" cxnId="{7A470C88-BA84-45EB-AF02-A486DE0952D1}">
      <dgm:prSet/>
      <dgm:spPr/>
      <dgm:t>
        <a:bodyPr/>
        <a:lstStyle/>
        <a:p>
          <a:endParaRPr lang="en-IN"/>
        </a:p>
      </dgm:t>
    </dgm:pt>
    <dgm:pt modelId="{226A867C-AFA0-4CB1-916A-A785633E25D1}">
      <dgm:prSet phldrT="[Text]"/>
      <dgm:spPr/>
      <dgm:t>
        <a:bodyPr/>
        <a:lstStyle/>
        <a:p>
          <a:endParaRPr lang="en-IN"/>
        </a:p>
      </dgm:t>
    </dgm:pt>
    <dgm:pt modelId="{CFAE1F7C-2A55-47F6-8D76-05C46E50828B}" type="parTrans" cxnId="{1EBF3587-1FB8-45D7-81AB-595F37BBE08A}">
      <dgm:prSet/>
      <dgm:spPr/>
      <dgm:t>
        <a:bodyPr/>
        <a:lstStyle/>
        <a:p>
          <a:endParaRPr lang="en-IN"/>
        </a:p>
      </dgm:t>
    </dgm:pt>
    <dgm:pt modelId="{D88A35B2-C554-4146-BB7E-BF83DC8FF24B}" type="sibTrans" cxnId="{1EBF3587-1FB8-45D7-81AB-595F37BBE08A}">
      <dgm:prSet/>
      <dgm:spPr/>
      <dgm:t>
        <a:bodyPr/>
        <a:lstStyle/>
        <a:p>
          <a:endParaRPr lang="en-IN"/>
        </a:p>
      </dgm:t>
    </dgm:pt>
    <dgm:pt modelId="{C4660AD5-9195-43D5-A1BC-E25F093C6A98}">
      <dgm:prSet phldrT="[Text]"/>
      <dgm:spPr/>
      <dgm:t>
        <a:bodyPr/>
        <a:lstStyle/>
        <a:p>
          <a:endParaRPr lang="en-IN"/>
        </a:p>
      </dgm:t>
    </dgm:pt>
    <dgm:pt modelId="{984B1B51-D313-4046-99C4-BD437E577C4B}" type="parTrans" cxnId="{187BFA1E-629B-435D-8FA9-A15409681577}">
      <dgm:prSet/>
      <dgm:spPr/>
      <dgm:t>
        <a:bodyPr/>
        <a:lstStyle/>
        <a:p>
          <a:endParaRPr lang="en-IN"/>
        </a:p>
      </dgm:t>
    </dgm:pt>
    <dgm:pt modelId="{519F609E-324B-41E1-929E-84C8094E1E29}" type="sibTrans" cxnId="{187BFA1E-629B-435D-8FA9-A15409681577}">
      <dgm:prSet/>
      <dgm:spPr/>
      <dgm:t>
        <a:bodyPr/>
        <a:lstStyle/>
        <a:p>
          <a:endParaRPr lang="en-IN"/>
        </a:p>
      </dgm:t>
    </dgm:pt>
    <dgm:pt modelId="{B497DAE3-E912-450A-B402-5887FF755DB9}">
      <dgm:prSet phldrT="[Text]"/>
      <dgm:spPr/>
      <dgm:t>
        <a:bodyPr/>
        <a:lstStyle/>
        <a:p>
          <a:endParaRPr lang="en-IN"/>
        </a:p>
      </dgm:t>
    </dgm:pt>
    <dgm:pt modelId="{B4B4F7F0-3038-469B-B1CA-C1B3D29BC4A1}" type="parTrans" cxnId="{B752F27B-6705-4AE6-8C94-439ACC071E88}">
      <dgm:prSet/>
      <dgm:spPr/>
      <dgm:t>
        <a:bodyPr/>
        <a:lstStyle/>
        <a:p>
          <a:endParaRPr lang="en-IN"/>
        </a:p>
      </dgm:t>
    </dgm:pt>
    <dgm:pt modelId="{8AD14350-305F-40C5-959E-BF2D3209C3E2}" type="sibTrans" cxnId="{B752F27B-6705-4AE6-8C94-439ACC071E88}">
      <dgm:prSet/>
      <dgm:spPr/>
      <dgm:t>
        <a:bodyPr/>
        <a:lstStyle/>
        <a:p>
          <a:endParaRPr lang="en-IN"/>
        </a:p>
      </dgm:t>
    </dgm:pt>
    <dgm:pt modelId="{22114400-7C47-4CFC-A167-3DB3589EABE4}">
      <dgm:prSet phldrT="[Text]"/>
      <dgm:spPr/>
      <dgm:t>
        <a:bodyPr/>
        <a:lstStyle/>
        <a:p>
          <a:endParaRPr lang="en-IN"/>
        </a:p>
      </dgm:t>
    </dgm:pt>
    <dgm:pt modelId="{1FC4BF22-D3B4-4C27-BE22-9E91BA7F1262}" type="parTrans" cxnId="{C3B28923-D8E4-4618-B192-D455B095AFE8}">
      <dgm:prSet/>
      <dgm:spPr/>
      <dgm:t>
        <a:bodyPr/>
        <a:lstStyle/>
        <a:p>
          <a:endParaRPr lang="en-IN"/>
        </a:p>
      </dgm:t>
    </dgm:pt>
    <dgm:pt modelId="{A4BA6C22-390C-4F7D-9967-21A875188891}" type="sibTrans" cxnId="{C3B28923-D8E4-4618-B192-D455B095AFE8}">
      <dgm:prSet/>
      <dgm:spPr/>
      <dgm:t>
        <a:bodyPr/>
        <a:lstStyle/>
        <a:p>
          <a:endParaRPr lang="en-IN"/>
        </a:p>
      </dgm:t>
    </dgm:pt>
    <dgm:pt modelId="{E524168B-97AE-4066-8495-049077287A95}">
      <dgm:prSet phldrT="[Text]"/>
      <dgm:spPr/>
      <dgm:t>
        <a:bodyPr/>
        <a:lstStyle/>
        <a:p>
          <a:endParaRPr lang="en-IN"/>
        </a:p>
      </dgm:t>
    </dgm:pt>
    <dgm:pt modelId="{73EF1914-B16E-49D8-82F3-E21D7D0059DC}" type="parTrans" cxnId="{E5311141-B4E8-4C0A-9F54-F95C9FAC96AE}">
      <dgm:prSet/>
      <dgm:spPr/>
      <dgm:t>
        <a:bodyPr/>
        <a:lstStyle/>
        <a:p>
          <a:endParaRPr lang="en-IN"/>
        </a:p>
      </dgm:t>
    </dgm:pt>
    <dgm:pt modelId="{C0B764A8-15D7-4812-93BF-7DF063B70B3E}" type="sibTrans" cxnId="{E5311141-B4E8-4C0A-9F54-F95C9FAC96AE}">
      <dgm:prSet/>
      <dgm:spPr/>
      <dgm:t>
        <a:bodyPr/>
        <a:lstStyle/>
        <a:p>
          <a:endParaRPr lang="en-IN"/>
        </a:p>
      </dgm:t>
    </dgm:pt>
    <dgm:pt modelId="{F346A697-8DE1-4D24-9500-1292A22EEF71}">
      <dgm:prSet phldrT="[Text]"/>
      <dgm:spPr/>
      <dgm:t>
        <a:bodyPr/>
        <a:lstStyle/>
        <a:p>
          <a:endParaRPr lang="en-IN"/>
        </a:p>
      </dgm:t>
    </dgm:pt>
    <dgm:pt modelId="{155A319C-428A-4007-9418-74EAD0B9232F}" type="parTrans" cxnId="{AAC0D1D2-2234-47AD-A2DE-398BBA353A2A}">
      <dgm:prSet/>
      <dgm:spPr/>
      <dgm:t>
        <a:bodyPr/>
        <a:lstStyle/>
        <a:p>
          <a:endParaRPr lang="en-IN"/>
        </a:p>
      </dgm:t>
    </dgm:pt>
    <dgm:pt modelId="{340382BE-6555-4ECB-A6C9-ACFAD842AE03}" type="sibTrans" cxnId="{AAC0D1D2-2234-47AD-A2DE-398BBA353A2A}">
      <dgm:prSet/>
      <dgm:spPr/>
      <dgm:t>
        <a:bodyPr/>
        <a:lstStyle/>
        <a:p>
          <a:endParaRPr lang="en-IN"/>
        </a:p>
      </dgm:t>
    </dgm:pt>
    <dgm:pt modelId="{B5F839BE-97F7-4B8C-A3BB-A57065464637}">
      <dgm:prSet phldrT="[Text]"/>
      <dgm:spPr/>
      <dgm:t>
        <a:bodyPr/>
        <a:lstStyle/>
        <a:p>
          <a:endParaRPr lang="en-IN"/>
        </a:p>
      </dgm:t>
    </dgm:pt>
    <dgm:pt modelId="{F89596CF-75CF-458C-9443-408C14864902}" type="parTrans" cxnId="{46F4AEEE-DEFD-4A44-9204-99DA106335CB}">
      <dgm:prSet/>
      <dgm:spPr/>
      <dgm:t>
        <a:bodyPr/>
        <a:lstStyle/>
        <a:p>
          <a:endParaRPr lang="en-IN"/>
        </a:p>
      </dgm:t>
    </dgm:pt>
    <dgm:pt modelId="{F8CDAFCC-4DD0-49D2-B679-124C088669D5}" type="sibTrans" cxnId="{46F4AEEE-DEFD-4A44-9204-99DA106335CB}">
      <dgm:prSet/>
      <dgm:spPr/>
      <dgm:t>
        <a:bodyPr/>
        <a:lstStyle/>
        <a:p>
          <a:endParaRPr lang="en-IN"/>
        </a:p>
      </dgm:t>
    </dgm:pt>
    <dgm:pt modelId="{D73C1DF0-1CD2-4ED9-8B31-A2B6F519BF74}">
      <dgm:prSet phldrT="[Text]"/>
      <dgm:spPr/>
      <dgm:t>
        <a:bodyPr/>
        <a:lstStyle/>
        <a:p>
          <a:endParaRPr lang="en-IN"/>
        </a:p>
      </dgm:t>
    </dgm:pt>
    <dgm:pt modelId="{E4ED7577-5A1B-4F29-953F-FDA91FB4C9C4}" type="parTrans" cxnId="{696E8909-A547-4DB6-AE88-79BF7CEDEDF7}">
      <dgm:prSet/>
      <dgm:spPr/>
      <dgm:t>
        <a:bodyPr/>
        <a:lstStyle/>
        <a:p>
          <a:endParaRPr lang="en-IN"/>
        </a:p>
      </dgm:t>
    </dgm:pt>
    <dgm:pt modelId="{4EEF2865-2430-4EDB-82D7-3E1271B50EBA}" type="sibTrans" cxnId="{696E8909-A547-4DB6-AE88-79BF7CEDEDF7}">
      <dgm:prSet/>
      <dgm:spPr/>
      <dgm:t>
        <a:bodyPr/>
        <a:lstStyle/>
        <a:p>
          <a:endParaRPr lang="en-IN"/>
        </a:p>
      </dgm:t>
    </dgm:pt>
    <dgm:pt modelId="{90D93D7E-7C34-477D-9B6E-5699D37C7F17}">
      <dgm:prSet phldrT="[Text]"/>
      <dgm:spPr/>
      <dgm:t>
        <a:bodyPr/>
        <a:lstStyle/>
        <a:p>
          <a:endParaRPr lang="en-IN"/>
        </a:p>
      </dgm:t>
    </dgm:pt>
    <dgm:pt modelId="{9CB1E6C3-0654-4E67-B1A7-1901D800BC22}" type="parTrans" cxnId="{A5AE54D6-7114-4901-94C2-E97A298286E9}">
      <dgm:prSet/>
      <dgm:spPr/>
      <dgm:t>
        <a:bodyPr/>
        <a:lstStyle/>
        <a:p>
          <a:endParaRPr lang="en-IN"/>
        </a:p>
      </dgm:t>
    </dgm:pt>
    <dgm:pt modelId="{74417BB8-59F7-4937-92AD-57D48D99E999}" type="sibTrans" cxnId="{A5AE54D6-7114-4901-94C2-E97A298286E9}">
      <dgm:prSet/>
      <dgm:spPr/>
      <dgm:t>
        <a:bodyPr/>
        <a:lstStyle/>
        <a:p>
          <a:endParaRPr lang="en-IN"/>
        </a:p>
      </dgm:t>
    </dgm:pt>
    <dgm:pt modelId="{9184AE0C-8145-467D-A14B-5900F3DE89B3}" type="pres">
      <dgm:prSet presAssocID="{508A7FDA-BA45-4AD2-8C64-A60FFF3FE107}" presName="compositeShape" presStyleCnt="0">
        <dgm:presLayoutVars>
          <dgm:chMax val="2"/>
          <dgm:dir/>
          <dgm:resizeHandles val="exact"/>
        </dgm:presLayoutVars>
      </dgm:prSet>
      <dgm:spPr/>
    </dgm:pt>
    <dgm:pt modelId="{07C0CF22-DEF2-4EF8-8E0C-ED19F5A84725}" type="pres">
      <dgm:prSet presAssocID="{508A7FDA-BA45-4AD2-8C64-A60FFF3FE107}" presName="ribbon" presStyleLbl="node1" presStyleIdx="0" presStyleCnt="1" custLinFactNeighborY="11673"/>
      <dgm:spPr/>
    </dgm:pt>
    <dgm:pt modelId="{987C5F6A-0346-4F20-964F-DBFCAF04F295}" type="pres">
      <dgm:prSet presAssocID="{508A7FDA-BA45-4AD2-8C64-A60FFF3FE107}" presName="leftArrowText" presStyleLbl="node1" presStyleIdx="0" presStyleCnt="1" custLinFactNeighborX="-1072" custLinFactNeighborY="20475">
        <dgm:presLayoutVars>
          <dgm:chMax val="0"/>
          <dgm:bulletEnabled val="1"/>
        </dgm:presLayoutVars>
      </dgm:prSet>
      <dgm:spPr/>
    </dgm:pt>
    <dgm:pt modelId="{2BAF526A-BAC5-458F-9CD0-B4DF8EB3446D}" type="pres">
      <dgm:prSet presAssocID="{508A7FDA-BA45-4AD2-8C64-A60FFF3FE107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ED6D801-97FE-4C84-A651-5BCEF0250E2B}" type="presOf" srcId="{508A7FDA-BA45-4AD2-8C64-A60FFF3FE107}" destId="{9184AE0C-8145-467D-A14B-5900F3DE89B3}" srcOrd="0" destOrd="0" presId="urn:microsoft.com/office/officeart/2005/8/layout/arrow6"/>
    <dgm:cxn modelId="{696E8909-A547-4DB6-AE88-79BF7CEDEDF7}" srcId="{508A7FDA-BA45-4AD2-8C64-A60FFF3FE107}" destId="{D73C1DF0-1CD2-4ED9-8B31-A2B6F519BF74}" srcOrd="16" destOrd="0" parTransId="{E4ED7577-5A1B-4F29-953F-FDA91FB4C9C4}" sibTransId="{4EEF2865-2430-4EDB-82D7-3E1271B50EBA}"/>
    <dgm:cxn modelId="{187BFA1E-629B-435D-8FA9-A15409681577}" srcId="{508A7FDA-BA45-4AD2-8C64-A60FFF3FE107}" destId="{C4660AD5-9195-43D5-A1BC-E25F093C6A98}" srcOrd="10" destOrd="0" parTransId="{984B1B51-D313-4046-99C4-BD437E577C4B}" sibTransId="{519F609E-324B-41E1-929E-84C8094E1E29}"/>
    <dgm:cxn modelId="{C3B28923-D8E4-4618-B192-D455B095AFE8}" srcId="{508A7FDA-BA45-4AD2-8C64-A60FFF3FE107}" destId="{22114400-7C47-4CFC-A167-3DB3589EABE4}" srcOrd="12" destOrd="0" parTransId="{1FC4BF22-D3B4-4C27-BE22-9E91BA7F1262}" sibTransId="{A4BA6C22-390C-4F7D-9967-21A875188891}"/>
    <dgm:cxn modelId="{E36A4229-5F04-4603-BE1A-C93783C61F36}" srcId="{508A7FDA-BA45-4AD2-8C64-A60FFF3FE107}" destId="{F6E2CD99-E427-411C-995D-2F9078D28427}" srcOrd="3" destOrd="0" parTransId="{0D5B38E8-5D05-440D-9398-F88A4C98F98A}" sibTransId="{ED6577AD-8D94-4941-B331-AF5C476B3C58}"/>
    <dgm:cxn modelId="{E5311141-B4E8-4C0A-9F54-F95C9FAC96AE}" srcId="{508A7FDA-BA45-4AD2-8C64-A60FFF3FE107}" destId="{E524168B-97AE-4066-8495-049077287A95}" srcOrd="13" destOrd="0" parTransId="{73EF1914-B16E-49D8-82F3-E21D7D0059DC}" sibTransId="{C0B764A8-15D7-4812-93BF-7DF063B70B3E}"/>
    <dgm:cxn modelId="{BF039A42-9175-4D8C-9429-E304178D57A1}" srcId="{508A7FDA-BA45-4AD2-8C64-A60FFF3FE107}" destId="{A55248B2-426A-4174-91F5-B2ED06A77E10}" srcOrd="4" destOrd="0" parTransId="{6CFD7D58-0F96-471C-845B-49D3A1087FE7}" sibTransId="{4202A97C-A3F4-476B-97CE-AE15FA6FA074}"/>
    <dgm:cxn modelId="{F5D7C269-EA25-4DF6-AACB-85D968831EBB}" srcId="{508A7FDA-BA45-4AD2-8C64-A60FFF3FE107}" destId="{94D837BF-50F0-47E6-9ABA-7BFB635F8524}" srcOrd="7" destOrd="0" parTransId="{B7356066-228B-4630-A73A-011CE7B460FD}" sibTransId="{38DE4A46-7760-42DB-A8F3-5983DAD6BD5F}"/>
    <dgm:cxn modelId="{3ED9F44C-4FF2-4374-B142-B9623E069872}" srcId="{508A7FDA-BA45-4AD2-8C64-A60FFF3FE107}" destId="{FFADBE18-74C8-46BE-8782-B226C09DECFE}" srcOrd="18" destOrd="0" parTransId="{385DF2AA-111B-4473-BA3D-6C49305EE48B}" sibTransId="{01909D17-5CC2-4B18-AE12-AB2503B33FD8}"/>
    <dgm:cxn modelId="{377C0975-BEBA-4F8B-8A12-911D2A426C9F}" srcId="{508A7FDA-BA45-4AD2-8C64-A60FFF3FE107}" destId="{798E0A31-BB9D-497D-9927-B527D21D8AB3}" srcOrd="19" destOrd="0" parTransId="{D68F6A7B-CFC2-47F1-97C6-234377D38E2D}" sibTransId="{9769C04A-766A-481A-892C-C492395FFBAD}"/>
    <dgm:cxn modelId="{B752F27B-6705-4AE6-8C94-439ACC071E88}" srcId="{508A7FDA-BA45-4AD2-8C64-A60FFF3FE107}" destId="{B497DAE3-E912-450A-B402-5887FF755DB9}" srcOrd="11" destOrd="0" parTransId="{B4B4F7F0-3038-469B-B1CA-C1B3D29BC4A1}" sibTransId="{8AD14350-305F-40C5-959E-BF2D3209C3E2}"/>
    <dgm:cxn modelId="{1FD1DC7C-2732-4B5A-9B19-CEFB048F8D31}" srcId="{508A7FDA-BA45-4AD2-8C64-A60FFF3FE107}" destId="{C10AF533-B11A-4C29-A723-E94D9B147618}" srcOrd="2" destOrd="0" parTransId="{2BF16DA5-494B-4543-B095-FB09888A4360}" sibTransId="{FCF481F8-5E6E-4726-84B6-7D204C7C8E80}"/>
    <dgm:cxn modelId="{1EBF3587-1FB8-45D7-81AB-595F37BBE08A}" srcId="{508A7FDA-BA45-4AD2-8C64-A60FFF3FE107}" destId="{226A867C-AFA0-4CB1-916A-A785633E25D1}" srcOrd="9" destOrd="0" parTransId="{CFAE1F7C-2A55-47F6-8D76-05C46E50828B}" sibTransId="{D88A35B2-C554-4146-BB7E-BF83DC8FF24B}"/>
    <dgm:cxn modelId="{7A470C88-BA84-45EB-AF02-A486DE0952D1}" srcId="{508A7FDA-BA45-4AD2-8C64-A60FFF3FE107}" destId="{2C680541-EB6E-4A99-8D0A-C0FA4156E343}" srcOrd="8" destOrd="0" parTransId="{43360DF4-16E9-49E7-8B74-C9351B28D921}" sibTransId="{D15D14CC-D016-4FD1-9FD9-93936E19E662}"/>
    <dgm:cxn modelId="{7CBE1690-87E9-4ECE-85FA-28F01DBE1683}" srcId="{508A7FDA-BA45-4AD2-8C64-A60FFF3FE107}" destId="{DF130D1B-BD24-4CBA-8C26-4B2BA4C00EF2}" srcOrd="5" destOrd="0" parTransId="{7C4590CA-5FE5-4CC2-A450-4227186F81D7}" sibTransId="{AFB8A72A-E99B-45FC-9DE7-870F670B875E}"/>
    <dgm:cxn modelId="{3718CA9E-D778-49FD-AB85-42BC950B770F}" type="presOf" srcId="{61194925-83E2-4076-9C38-DA7BC73C398F}" destId="{2BAF526A-BAC5-458F-9CD0-B4DF8EB3446D}" srcOrd="0" destOrd="0" presId="urn:microsoft.com/office/officeart/2005/8/layout/arrow6"/>
    <dgm:cxn modelId="{EB29A4A4-E406-4C9A-AC07-E7FE094494AD}" srcId="{508A7FDA-BA45-4AD2-8C64-A60FFF3FE107}" destId="{C3CBB087-9454-43FC-BABF-3083033A9EE2}" srcOrd="20" destOrd="0" parTransId="{8F616EEA-1FE0-426E-8C1D-F5D7CD21E9CF}" sibTransId="{E36FCDCF-F82C-49D7-9546-C19C08613F1D}"/>
    <dgm:cxn modelId="{16346DB4-A7F0-4306-B971-F80B23B977B1}" srcId="{508A7FDA-BA45-4AD2-8C64-A60FFF3FE107}" destId="{511F9DE8-AFCE-49A2-AA5A-9F237212E0A9}" srcOrd="6" destOrd="0" parTransId="{782E6CF9-C2A7-4202-8803-51292B69F3F0}" sibTransId="{FC2B3820-0758-4BE5-98FA-28E032EFE544}"/>
    <dgm:cxn modelId="{ACA1C7B4-8BD6-436F-A0B4-62678DA39CC7}" srcId="{508A7FDA-BA45-4AD2-8C64-A60FFF3FE107}" destId="{FFA6E3DC-B8E5-49BE-8EB1-386EE30E6B58}" srcOrd="0" destOrd="0" parTransId="{F6B8F5BD-8B93-4953-9ECE-0F4E8673AE26}" sibTransId="{FD624F45-1C99-4C78-9C37-EE6146BE13FD}"/>
    <dgm:cxn modelId="{AAC0D1D2-2234-47AD-A2DE-398BBA353A2A}" srcId="{508A7FDA-BA45-4AD2-8C64-A60FFF3FE107}" destId="{F346A697-8DE1-4D24-9500-1292A22EEF71}" srcOrd="14" destOrd="0" parTransId="{155A319C-428A-4007-9418-74EAD0B9232F}" sibTransId="{340382BE-6555-4ECB-A6C9-ACFAD842AE03}"/>
    <dgm:cxn modelId="{0F7715D6-F4C6-4E0B-890B-BDB31D70D12E}" srcId="{508A7FDA-BA45-4AD2-8C64-A60FFF3FE107}" destId="{61194925-83E2-4076-9C38-DA7BC73C398F}" srcOrd="1" destOrd="0" parTransId="{E264DAC7-B594-47D5-975A-643F1C482ACC}" sibTransId="{C48AE26E-EA0A-4815-958F-D9639BC51A9E}"/>
    <dgm:cxn modelId="{A5AE54D6-7114-4901-94C2-E97A298286E9}" srcId="{508A7FDA-BA45-4AD2-8C64-A60FFF3FE107}" destId="{90D93D7E-7C34-477D-9B6E-5699D37C7F17}" srcOrd="17" destOrd="0" parTransId="{9CB1E6C3-0654-4E67-B1A7-1901D800BC22}" sibTransId="{74417BB8-59F7-4937-92AD-57D48D99E999}"/>
    <dgm:cxn modelId="{0DB51BD9-0E0F-4547-AE7E-05DB58C011F7}" type="presOf" srcId="{FFA6E3DC-B8E5-49BE-8EB1-386EE30E6B58}" destId="{987C5F6A-0346-4F20-964F-DBFCAF04F295}" srcOrd="0" destOrd="0" presId="urn:microsoft.com/office/officeart/2005/8/layout/arrow6"/>
    <dgm:cxn modelId="{46F4AEEE-DEFD-4A44-9204-99DA106335CB}" srcId="{508A7FDA-BA45-4AD2-8C64-A60FFF3FE107}" destId="{B5F839BE-97F7-4B8C-A3BB-A57065464637}" srcOrd="15" destOrd="0" parTransId="{F89596CF-75CF-458C-9443-408C14864902}" sibTransId="{F8CDAFCC-4DD0-49D2-B679-124C088669D5}"/>
    <dgm:cxn modelId="{81904067-044F-4CA3-AA4F-3C148557EDF7}" type="presParOf" srcId="{9184AE0C-8145-467D-A14B-5900F3DE89B3}" destId="{07C0CF22-DEF2-4EF8-8E0C-ED19F5A84725}" srcOrd="0" destOrd="0" presId="urn:microsoft.com/office/officeart/2005/8/layout/arrow6"/>
    <dgm:cxn modelId="{6A02CBB2-202C-4FA3-936C-8601CF4D7917}" type="presParOf" srcId="{9184AE0C-8145-467D-A14B-5900F3DE89B3}" destId="{987C5F6A-0346-4F20-964F-DBFCAF04F295}" srcOrd="1" destOrd="0" presId="urn:microsoft.com/office/officeart/2005/8/layout/arrow6"/>
    <dgm:cxn modelId="{037A5E09-BC0D-4C73-8A57-EB67F5399FB9}" type="presParOf" srcId="{9184AE0C-8145-467D-A14B-5900F3DE89B3}" destId="{2BAF526A-BAC5-458F-9CD0-B4DF8EB3446D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0CF22-DEF2-4EF8-8E0C-ED19F5A84725}">
      <dsp:nvSpPr>
        <dsp:cNvPr id="0" name=""/>
        <dsp:cNvSpPr/>
      </dsp:nvSpPr>
      <dsp:spPr>
        <a:xfrm>
          <a:off x="0" y="1024673"/>
          <a:ext cx="10972786" cy="4389114"/>
        </a:xfrm>
        <a:prstGeom prst="leftRightRibbon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7C5F6A-0346-4F20-964F-DBFCAF04F295}">
      <dsp:nvSpPr>
        <dsp:cNvPr id="0" name=""/>
        <dsp:cNvSpPr/>
      </dsp:nvSpPr>
      <dsp:spPr>
        <a:xfrm>
          <a:off x="1277917" y="1720780"/>
          <a:ext cx="3621019" cy="215066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31140" rIns="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Outbound</a:t>
          </a:r>
          <a:endParaRPr lang="en-IN" sz="6500" kern="1200" dirty="0"/>
        </a:p>
      </dsp:txBody>
      <dsp:txXfrm>
        <a:off x="1277917" y="1720780"/>
        <a:ext cx="3621019" cy="2150666"/>
      </dsp:txXfrm>
    </dsp:sp>
    <dsp:sp modelId="{2BAF526A-BAC5-458F-9CD0-B4DF8EB3446D}">
      <dsp:nvSpPr>
        <dsp:cNvPr id="0" name=""/>
        <dsp:cNvSpPr/>
      </dsp:nvSpPr>
      <dsp:spPr>
        <a:xfrm>
          <a:off x="5486393" y="1982690"/>
          <a:ext cx="4279386" cy="215066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31140" rIns="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Inbound</a:t>
          </a:r>
          <a:endParaRPr lang="en-IN" sz="6500" kern="1200" dirty="0"/>
        </a:p>
      </dsp:txBody>
      <dsp:txXfrm>
        <a:off x="5486393" y="1982690"/>
        <a:ext cx="4279386" cy="2150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04A95A5B-D96E-144A-970C-64E00689EE5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76644" y="-261256"/>
            <a:ext cx="24930938" cy="142385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04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F87519A-7336-A843-B310-30325E8F61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48142" y="2406178"/>
            <a:ext cx="8903659" cy="89036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112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D4477392-CADB-A84D-BAB6-2F7AFBD6D5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76644" y="-261256"/>
            <a:ext cx="12462581" cy="847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9C056CF-6ED5-1143-A80D-27E71159CC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85937" y="-261257"/>
            <a:ext cx="12462581" cy="847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6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D4477392-CADB-A84D-BAB6-2F7AFBD6D5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816201" y="-331594"/>
            <a:ext cx="10907768" cy="132127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64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973D96F-2088-3C40-A206-0A8890D511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271261" y="1417320"/>
            <a:ext cx="10881381" cy="1088135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48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F88C241E-503A-B94D-B9E4-C1A18D7D01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82151" y="6857999"/>
            <a:ext cx="14571698" cy="72448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73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F88C241E-503A-B94D-B9E4-C1A18D7D01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667998" y="-386863"/>
            <a:ext cx="14055971" cy="144193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1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33BA67-E0AF-4F45-AC59-548701C43E31}"/>
              </a:ext>
            </a:extLst>
          </p:cNvPr>
          <p:cNvSpPr/>
          <p:nvPr/>
        </p:nvSpPr>
        <p:spPr>
          <a:xfrm rot="10800000" flipV="1">
            <a:off x="16872154" y="-6"/>
            <a:ext cx="7505483" cy="13716006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6E965C-4F1D-D946-8FE1-E28191A6BBC1}"/>
              </a:ext>
            </a:extLst>
          </p:cNvPr>
          <p:cNvGrpSpPr/>
          <p:nvPr/>
        </p:nvGrpSpPr>
        <p:grpSpPr>
          <a:xfrm>
            <a:off x="2100692" y="5106753"/>
            <a:ext cx="10553693" cy="5100712"/>
            <a:chOff x="2440263" y="6314978"/>
            <a:chExt cx="10553693" cy="510071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CDEC56-A906-794E-9B05-FA128ECEF634}"/>
                </a:ext>
              </a:extLst>
            </p:cNvPr>
            <p:cNvSpPr txBox="1"/>
            <p:nvPr/>
          </p:nvSpPr>
          <p:spPr>
            <a:xfrm>
              <a:off x="2440263" y="6314978"/>
              <a:ext cx="10553693" cy="17543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rgbClr val="492B47"/>
                  </a:solidFill>
                  <a:latin typeface="Montserrat SemiBold" pitchFamily="2" charset="77"/>
                  <a:ea typeface="Roboto Medium" panose="02000000000000000000" pitchFamily="2" charset="0"/>
                  <a:cs typeface="Lato Light" panose="020F0502020204030203" pitchFamily="34" charset="0"/>
                </a:rPr>
                <a:t>Digital and Ethical branding –for CAs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4D96D2-7B42-2D4F-8111-4FE33BAE6C20}"/>
                </a:ext>
              </a:extLst>
            </p:cNvPr>
            <p:cNvSpPr txBox="1"/>
            <p:nvPr/>
          </p:nvSpPr>
          <p:spPr>
            <a:xfrm>
              <a:off x="2440263" y="10215361"/>
              <a:ext cx="855990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pc="600" dirty="0">
                  <a:solidFill>
                    <a:schemeClr val="tx2"/>
                  </a:solidFill>
                  <a:latin typeface="Montserrat" pitchFamily="2" charset="77"/>
                  <a:ea typeface="Roboto Medium" panose="02000000000000000000" pitchFamily="2" charset="0"/>
                  <a:cs typeface="Lato" panose="020F0502020204030203" pitchFamily="34" charset="0"/>
                </a:rPr>
                <a:t>CA Parinita Adukia</a:t>
              </a:r>
            </a:p>
            <a:p>
              <a:r>
                <a:rPr lang="en-US" spc="600" dirty="0">
                  <a:solidFill>
                    <a:schemeClr val="tx2"/>
                  </a:solidFill>
                  <a:latin typeface="Montserrat" pitchFamily="2" charset="77"/>
                  <a:ea typeface="Roboto Medium" panose="02000000000000000000" pitchFamily="2" charset="0"/>
                  <a:cs typeface="Lato" panose="020F0502020204030203" pitchFamily="34" charset="0"/>
                </a:rPr>
                <a:t>Personal Branding Coach 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65C2EBB-961F-BD15-3A4C-3CE59C44E1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81" y="11310004"/>
            <a:ext cx="4901644" cy="18312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831229-8A4A-EE3F-72F9-027DB164C7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5" r="18251"/>
          <a:stretch/>
        </p:blipFill>
        <p:spPr>
          <a:xfrm>
            <a:off x="12560156" y="892981"/>
            <a:ext cx="7134152" cy="119300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3FB772-1A85-8787-BDA5-CEEDE4939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703" y="1555944"/>
            <a:ext cx="2133600" cy="2143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85B5DD-9996-F4AE-AFA0-85CFA309F223}"/>
              </a:ext>
            </a:extLst>
          </p:cNvPr>
          <p:cNvSpPr txBox="1"/>
          <p:nvPr/>
        </p:nvSpPr>
        <p:spPr>
          <a:xfrm>
            <a:off x="4324257" y="2138086"/>
            <a:ext cx="85599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600" dirty="0">
                <a:solidFill>
                  <a:schemeClr val="tx2"/>
                </a:solidFill>
                <a:latin typeface="Montserrat" pitchFamily="2" charset="77"/>
                <a:ea typeface="Roboto Medium" panose="02000000000000000000" pitchFamily="2" charset="0"/>
                <a:cs typeface="Lato" panose="020F0502020204030203" pitchFamily="34" charset="0"/>
              </a:rPr>
              <a:t>For ICAI</a:t>
            </a:r>
          </a:p>
          <a:p>
            <a:endParaRPr lang="en-US" spc="600" dirty="0">
              <a:solidFill>
                <a:schemeClr val="tx2"/>
              </a:solidFill>
              <a:latin typeface="Montserrat" pitchFamily="2" charset="77"/>
              <a:ea typeface="Roboto Medium" panose="02000000000000000000" pitchFamily="2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8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284556" y="4360820"/>
            <a:ext cx="732419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 is your 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sales strategies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8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284556" y="4360820"/>
            <a:ext cx="732419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How many are digitally 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active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9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284556" y="4360820"/>
            <a:ext cx="7324190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 is your 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Digital marketing strategies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65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284556" y="4360820"/>
            <a:ext cx="732419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 is your 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marketing funnel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4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284556" y="4360820"/>
            <a:ext cx="732419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 </a:t>
            </a: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are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your 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goals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7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284556" y="4360820"/>
            <a:ext cx="732419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Are you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Networking</a:t>
            </a: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well?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325590-06ED-4D0E-6D50-E19D6E2220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3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0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401701" y="4349620"/>
            <a:ext cx="7324190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Why are we talking about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Social Media today?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rgbClr val="FFFFFF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A21FB4-6AF1-0F1D-AFD4-ED5A7ADFD94A}"/>
              </a:ext>
            </a:extLst>
          </p:cNvPr>
          <p:cNvSpPr txBox="1"/>
          <p:nvPr/>
        </p:nvSpPr>
        <p:spPr>
          <a:xfrm>
            <a:off x="13366462" y="4769200"/>
            <a:ext cx="79588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Start with WHY</a:t>
            </a:r>
          </a:p>
        </p:txBody>
      </p:sp>
    </p:spTree>
    <p:extLst>
      <p:ext uri="{BB962C8B-B14F-4D97-AF65-F5344CB8AC3E}">
        <p14:creationId xmlns:p14="http://schemas.microsoft.com/office/powerpoint/2010/main" val="2378812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0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A21FB4-6AF1-0F1D-AFD4-ED5A7ADFD94A}"/>
              </a:ext>
            </a:extLst>
          </p:cNvPr>
          <p:cNvSpPr txBox="1"/>
          <p:nvPr/>
        </p:nvSpPr>
        <p:spPr>
          <a:xfrm>
            <a:off x="8209394" y="5565505"/>
            <a:ext cx="79588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~ 4,00,000</a:t>
            </a:r>
          </a:p>
        </p:txBody>
      </p:sp>
    </p:spTree>
    <p:extLst>
      <p:ext uri="{BB962C8B-B14F-4D97-AF65-F5344CB8AC3E}">
        <p14:creationId xmlns:p14="http://schemas.microsoft.com/office/powerpoint/2010/main" val="2704838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0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A21FB4-6AF1-0F1D-AFD4-ED5A7ADFD94A}"/>
              </a:ext>
            </a:extLst>
          </p:cNvPr>
          <p:cNvSpPr txBox="1"/>
          <p:nvPr/>
        </p:nvSpPr>
        <p:spPr>
          <a:xfrm>
            <a:off x="8209394" y="5565505"/>
            <a:ext cx="79588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~ 433 crore </a:t>
            </a:r>
          </a:p>
        </p:txBody>
      </p:sp>
    </p:spTree>
    <p:extLst>
      <p:ext uri="{BB962C8B-B14F-4D97-AF65-F5344CB8AC3E}">
        <p14:creationId xmlns:p14="http://schemas.microsoft.com/office/powerpoint/2010/main" val="1488329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0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A21FB4-6AF1-0F1D-AFD4-ED5A7ADFD94A}"/>
              </a:ext>
            </a:extLst>
          </p:cNvPr>
          <p:cNvSpPr txBox="1"/>
          <p:nvPr/>
        </p:nvSpPr>
        <p:spPr>
          <a:xfrm>
            <a:off x="8209394" y="5565505"/>
            <a:ext cx="79588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~ 30 crore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50%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BA7BA1-B5C5-2076-282E-C9CEE26750DF}"/>
              </a:ext>
            </a:extLst>
          </p:cNvPr>
          <p:cNvSpPr txBox="1"/>
          <p:nvPr/>
        </p:nvSpPr>
        <p:spPr>
          <a:xfrm>
            <a:off x="811067" y="5605057"/>
            <a:ext cx="79588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~ 13.5 lakhs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70%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4939E6-9566-7857-5D94-4406B6FAB31A}"/>
              </a:ext>
            </a:extLst>
          </p:cNvPr>
          <p:cNvSpPr txBox="1"/>
          <p:nvPr/>
        </p:nvSpPr>
        <p:spPr>
          <a:xfrm>
            <a:off x="15607721" y="5644610"/>
            <a:ext cx="79588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~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3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crore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50%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22307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0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A21FB4-6AF1-0F1D-AFD4-ED5A7ADFD94A}"/>
              </a:ext>
            </a:extLst>
          </p:cNvPr>
          <p:cNvSpPr txBox="1"/>
          <p:nvPr/>
        </p:nvSpPr>
        <p:spPr>
          <a:xfrm>
            <a:off x="8361794" y="2193211"/>
            <a:ext cx="79588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~ 1,50,000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CAs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C7ED82-7732-FAA2-6713-48E06AE740FC}"/>
              </a:ext>
            </a:extLst>
          </p:cNvPr>
          <p:cNvSpPr txBox="1"/>
          <p:nvPr/>
        </p:nvSpPr>
        <p:spPr>
          <a:xfrm>
            <a:off x="8361794" y="6379624"/>
            <a:ext cx="79588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~ 4.33 billion </a:t>
            </a:r>
          </a:p>
        </p:txBody>
      </p:sp>
    </p:spTree>
    <p:extLst>
      <p:ext uri="{BB962C8B-B14F-4D97-AF65-F5344CB8AC3E}">
        <p14:creationId xmlns:p14="http://schemas.microsoft.com/office/powerpoint/2010/main" val="4016166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090591" y="4349621"/>
            <a:ext cx="14667057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 are your</a:t>
            </a:r>
            <a:endParaRPr lang="en-US" sz="8000" b="1" dirty="0">
              <a:solidFill>
                <a:srgbClr val="FFC000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Reservations </a:t>
            </a: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when using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Social Media?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015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0" y="0"/>
            <a:ext cx="24377651" cy="1371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347323" y="2768226"/>
            <a:ext cx="13255368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92B47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I cannot do this…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492B47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This is very tough…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492B47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This is against ICAI regulations…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492B47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CBA5B-310F-8FED-4C8B-05FC5E2255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355" y="11884703"/>
            <a:ext cx="4901644" cy="1831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14BA07-2AA7-BD6F-D7B8-31EB4FBC3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3026" y="2768226"/>
            <a:ext cx="6348251" cy="63482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39F2AB-E528-FB98-36CA-3B5FB95ED40F}"/>
              </a:ext>
            </a:extLst>
          </p:cNvPr>
          <p:cNvSpPr/>
          <p:nvPr/>
        </p:nvSpPr>
        <p:spPr>
          <a:xfrm rot="10800000" flipV="1">
            <a:off x="23691277" y="-1"/>
            <a:ext cx="686373" cy="13716001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414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5B2EBA1-2182-4C4F-8480-8696B29D33B8}"/>
              </a:ext>
            </a:extLst>
          </p:cNvPr>
          <p:cNvGrpSpPr/>
          <p:nvPr/>
        </p:nvGrpSpPr>
        <p:grpSpPr>
          <a:xfrm>
            <a:off x="6703033" y="1372209"/>
            <a:ext cx="10971584" cy="10971582"/>
            <a:chOff x="11013774" y="1372209"/>
            <a:chExt cx="10971584" cy="10971582"/>
          </a:xfrm>
          <a:solidFill>
            <a:srgbClr val="492B47"/>
          </a:solidFill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59DAA81-1461-674F-BEAE-02363B7B66A7}"/>
                </a:ext>
              </a:extLst>
            </p:cNvPr>
            <p:cNvSpPr/>
            <p:nvPr/>
          </p:nvSpPr>
          <p:spPr>
            <a:xfrm>
              <a:off x="11013774" y="1372209"/>
              <a:ext cx="10971584" cy="109715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091DC55-14D9-6648-A35B-F25E215F2BA3}"/>
                </a:ext>
              </a:extLst>
            </p:cNvPr>
            <p:cNvGrpSpPr/>
            <p:nvPr/>
          </p:nvGrpSpPr>
          <p:grpSpPr>
            <a:xfrm>
              <a:off x="12640720" y="4661262"/>
              <a:ext cx="7717691" cy="4978212"/>
              <a:chOff x="1192906" y="3016860"/>
              <a:chExt cx="7717691" cy="4978212"/>
            </a:xfrm>
            <a:grpFill/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BF992C7-66A4-4F44-AE4D-E774F1CF2FBC}"/>
                  </a:ext>
                </a:extLst>
              </p:cNvPr>
              <p:cNvSpPr txBox="1"/>
              <p:nvPr/>
            </p:nvSpPr>
            <p:spPr>
              <a:xfrm>
                <a:off x="1348703" y="3016860"/>
                <a:ext cx="7406096" cy="132343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0" b="1" dirty="0">
                    <a:solidFill>
                      <a:schemeClr val="bg1"/>
                    </a:solidFill>
                    <a:latin typeface="Montserrat SemiBold" pitchFamily="2" charset="77"/>
                    <a:ea typeface="Lato" panose="020F0502020204030203" pitchFamily="34" charset="0"/>
                    <a:cs typeface="Lato" panose="020F0502020204030203" pitchFamily="34" charset="0"/>
                  </a:rPr>
                  <a:t>Clause 6</a:t>
                </a:r>
              </a:p>
            </p:txBody>
          </p:sp>
          <p:sp>
            <p:nvSpPr>
              <p:cNvPr id="29" name="Subtitle 2">
                <a:extLst>
                  <a:ext uri="{FF2B5EF4-FFF2-40B4-BE49-F238E27FC236}">
                    <a16:creationId xmlns:a16="http://schemas.microsoft.com/office/drawing/2014/main" id="{8BCE050B-9AAE-B14F-8569-C5EBCBB299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2906" y="5018348"/>
                <a:ext cx="7717691" cy="2976724"/>
              </a:xfrm>
              <a:prstGeom prst="rect">
                <a:avLst/>
              </a:prstGeom>
              <a:grpFill/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4299"/>
                  </a:lnSpc>
                </a:pPr>
                <a:r>
                  <a:rPr lang="en-US" sz="3600" dirty="0">
                    <a:solidFill>
                      <a:schemeClr val="bg1"/>
                    </a:solidFill>
                  </a:rPr>
                  <a:t>Solicits clients or professional work, either directly or indirectly, by circular, advertisement, personal communication or by any other means.</a:t>
                </a:r>
                <a:endParaRPr lang="en-US" sz="4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27390A8-DAF9-5924-78D5-B6D91ABD2E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9633" y="11884704"/>
            <a:ext cx="4901644" cy="18312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13292C6-A184-D15B-3D0C-96210F2562E4}"/>
              </a:ext>
            </a:extLst>
          </p:cNvPr>
          <p:cNvSpPr/>
          <p:nvPr/>
        </p:nvSpPr>
        <p:spPr>
          <a:xfrm rot="10800000" flipV="1">
            <a:off x="23691277" y="-1"/>
            <a:ext cx="686373" cy="13716001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7503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0" y="0"/>
            <a:ext cx="24377651" cy="1371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/>
              <a:t>Outbound</a:t>
            </a:r>
            <a:endParaRPr lang="en-IN"/>
          </a:p>
          <a:p>
            <a:pPr lvl="0"/>
            <a:r>
              <a:rPr lang="en-GB"/>
              <a:t>Inbound</a:t>
            </a:r>
            <a:endParaRPr lang="en-IN"/>
          </a:p>
          <a:p>
            <a:pPr lvl="0"/>
            <a:r>
              <a:rPr lang="en-GB"/>
              <a:t>Outbound</a:t>
            </a:r>
            <a:endParaRPr lang="en-IN"/>
          </a:p>
          <a:p>
            <a:pPr lvl="0"/>
            <a:r>
              <a:rPr lang="en-GB"/>
              <a:t>Outbound</a:t>
            </a:r>
            <a:endParaRPr lang="en-IN"/>
          </a:p>
          <a:p>
            <a:pPr lvl="0"/>
            <a:r>
              <a:rPr lang="en-GB"/>
              <a:t>Outbound</a:t>
            </a:r>
            <a:endParaRPr lang="en-IN"/>
          </a:p>
          <a:p>
            <a:pPr lvl="0"/>
            <a:r>
              <a:rPr lang="en-GB"/>
              <a:t>Outbound</a:t>
            </a:r>
            <a:endParaRPr lang="en-IN"/>
          </a:p>
          <a:p>
            <a:pPr lvl="0"/>
            <a:r>
              <a:rPr lang="en-GB"/>
              <a:t>Inbound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397641" y="1271854"/>
            <a:ext cx="7324190" cy="111722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92B47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How can you market</a:t>
            </a:r>
            <a:r>
              <a:rPr lang="en-US" sz="8000" b="1" dirty="0">
                <a:solidFill>
                  <a:srgbClr val="492B47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?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rgbClr val="492B47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492B47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Difference between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492B47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Marketing and Branding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492B47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CBA5B-310F-8FED-4C8B-05FC5E2255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418" y="11884703"/>
            <a:ext cx="4901644" cy="18312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7CAF3B-26D3-1F79-EA42-DA38CF9BEE0F}"/>
              </a:ext>
            </a:extLst>
          </p:cNvPr>
          <p:cNvSpPr/>
          <p:nvPr/>
        </p:nvSpPr>
        <p:spPr>
          <a:xfrm rot="10800000" flipV="1">
            <a:off x="23691277" y="-1"/>
            <a:ext cx="686373" cy="13716001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E2DEF92-8F56-E129-8453-43322E75C9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2606741"/>
              </p:ext>
            </p:extLst>
          </p:nvPr>
        </p:nvGraphicFramePr>
        <p:xfrm>
          <a:off x="11025073" y="6147916"/>
          <a:ext cx="10972787" cy="5413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hape 2">
            <a:extLst>
              <a:ext uri="{FF2B5EF4-FFF2-40B4-BE49-F238E27FC236}">
                <a16:creationId xmlns:a16="http://schemas.microsoft.com/office/drawing/2014/main" id="{148ED752-3079-396A-E32C-75970DF94AA3}"/>
              </a:ext>
            </a:extLst>
          </p:cNvPr>
          <p:cNvSpPr/>
          <p:nvPr/>
        </p:nvSpPr>
        <p:spPr>
          <a:xfrm>
            <a:off x="11025073" y="1285657"/>
            <a:ext cx="10972786" cy="4389114"/>
          </a:xfrm>
          <a:prstGeom prst="leftRightRibbon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FEA645-50A8-6543-1D28-038A32B1E235}"/>
              </a:ext>
            </a:extLst>
          </p:cNvPr>
          <p:cNvSpPr txBox="1"/>
          <p:nvPr/>
        </p:nvSpPr>
        <p:spPr>
          <a:xfrm>
            <a:off x="17371563" y="3192274"/>
            <a:ext cx="30757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chemeClr val="bg1"/>
                </a:solidFill>
              </a:rPr>
              <a:t>Pull</a:t>
            </a:r>
            <a:endParaRPr lang="en-IN" sz="66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DD40D3-45AC-E2B5-AC5F-89C02BC18036}"/>
              </a:ext>
            </a:extLst>
          </p:cNvPr>
          <p:cNvSpPr txBox="1"/>
          <p:nvPr/>
        </p:nvSpPr>
        <p:spPr>
          <a:xfrm>
            <a:off x="13021235" y="2638276"/>
            <a:ext cx="30757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chemeClr val="bg1"/>
                </a:solidFill>
              </a:rPr>
              <a:t>Push</a:t>
            </a:r>
            <a:endParaRPr lang="en-IN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431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0" y="0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287027" y="4734341"/>
            <a:ext cx="19577918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Then why are we getting stuck with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only “</a:t>
            </a:r>
            <a:r>
              <a:rPr lang="en-US" sz="66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near-by</a:t>
            </a:r>
            <a:r>
              <a:rPr lang="en-US" sz="66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” or </a:t>
            </a:r>
            <a:r>
              <a:rPr lang="en-US" sz="66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referral</a:t>
            </a:r>
            <a:r>
              <a:rPr lang="en-US" sz="66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clients?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92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090591" y="4349621"/>
            <a:ext cx="14667057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WHY </a:t>
            </a: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are we not using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Social Media to market?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07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090590" y="4349621"/>
            <a:ext cx="21018791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Let us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Change this today</a:t>
            </a: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29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7390A8-DAF9-5924-78D5-B6D91ABD2E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9633" y="11884704"/>
            <a:ext cx="4901644" cy="18312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13292C6-A184-D15B-3D0C-96210F2562E4}"/>
              </a:ext>
            </a:extLst>
          </p:cNvPr>
          <p:cNvSpPr/>
          <p:nvPr/>
        </p:nvSpPr>
        <p:spPr>
          <a:xfrm rot="10800000" flipV="1">
            <a:off x="23691277" y="-1"/>
            <a:ext cx="686373" cy="13716001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0AE432-7BB8-A32E-C3E9-982D2E1C0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036" y="317426"/>
            <a:ext cx="11724698" cy="1308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74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090590" y="4349621"/>
            <a:ext cx="21018791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As a service provider people buy into 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“YOU”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61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090590" y="4349621"/>
            <a:ext cx="21018791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Hence you need to develop a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Personal brand on Social Media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48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617446-C568-1443-B95B-BA14E31B8E10}"/>
              </a:ext>
            </a:extLst>
          </p:cNvPr>
          <p:cNvSpPr/>
          <p:nvPr/>
        </p:nvSpPr>
        <p:spPr>
          <a:xfrm>
            <a:off x="2284556" y="5694217"/>
            <a:ext cx="106679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are not on the right platforms</a:t>
            </a:r>
          </a:p>
          <a:p>
            <a:r>
              <a:rPr lang="en-US" sz="5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are on all platforms</a:t>
            </a:r>
          </a:p>
          <a:p>
            <a:r>
              <a:rPr lang="en-US" sz="5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are only present there.</a:t>
            </a:r>
          </a:p>
          <a:p>
            <a:r>
              <a:rPr lang="en-US" sz="5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are not using it correctly.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2284555" y="3929167"/>
            <a:ext cx="10406209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Biggest mistake?</a:t>
            </a:r>
            <a:r>
              <a:rPr lang="en-US" sz="8000" b="1" dirty="0">
                <a:solidFill>
                  <a:schemeClr val="bg1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9ADCEAD-6F7E-6789-9CF1-0E4697394F30}"/>
              </a:ext>
            </a:extLst>
          </p:cNvPr>
          <p:cNvGrpSpPr/>
          <p:nvPr/>
        </p:nvGrpSpPr>
        <p:grpSpPr>
          <a:xfrm>
            <a:off x="20094301" y="1834705"/>
            <a:ext cx="2549478" cy="4064232"/>
            <a:chOff x="19382648" y="2106960"/>
            <a:chExt cx="2549478" cy="406423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C608984-5B5B-7218-AF97-2611765963ED}"/>
                </a:ext>
              </a:extLst>
            </p:cNvPr>
            <p:cNvSpPr/>
            <p:nvPr/>
          </p:nvSpPr>
          <p:spPr>
            <a:xfrm>
              <a:off x="19382648" y="2106960"/>
              <a:ext cx="2549478" cy="2549478"/>
            </a:xfrm>
            <a:prstGeom prst="ellipse">
              <a:avLst/>
            </a:prstGeom>
            <a:solidFill>
              <a:srgbClr val="9585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EB53DAC-D880-D318-3B88-893C91AE6282}"/>
                </a:ext>
              </a:extLst>
            </p:cNvPr>
            <p:cNvSpPr txBox="1"/>
            <p:nvPr/>
          </p:nvSpPr>
          <p:spPr>
            <a:xfrm>
              <a:off x="19619679" y="2231652"/>
              <a:ext cx="2158543" cy="39395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0" b="1" dirty="0">
                  <a:solidFill>
                    <a:schemeClr val="bg1"/>
                  </a:solidFill>
                  <a:latin typeface="PT Sans" panose="020B0503020203020204" pitchFamily="34" charset="77"/>
                  <a:ea typeface="Roboto Medium" panose="02000000000000000000" pitchFamily="2" charset="0"/>
                  <a:cs typeface="Lato Light" panose="020F0502020204030203" pitchFamily="34" charset="0"/>
                </a:rPr>
                <a:t>”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1EA1D47-7FDF-728F-318B-13FF93E6CB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14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893451" y="5008686"/>
            <a:ext cx="22681337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Let us look at how can we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“Actually”</a:t>
            </a: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use Social Media to get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Clients and build a Brand.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rgbClr val="FFFFFF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R="0" lvl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17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431591" y="5579575"/>
            <a:ext cx="732419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 is your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88AE54C-193D-0EFC-2281-854D1C4B789D}"/>
              </a:ext>
            </a:extLst>
          </p:cNvPr>
          <p:cNvSpPr/>
          <p:nvPr/>
        </p:nvSpPr>
        <p:spPr>
          <a:xfrm>
            <a:off x="10446327" y="1108364"/>
            <a:ext cx="11727871" cy="109728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E12059-BAC3-0DF9-A8BA-B0618DDECBD9}"/>
              </a:ext>
            </a:extLst>
          </p:cNvPr>
          <p:cNvSpPr/>
          <p:nvPr/>
        </p:nvSpPr>
        <p:spPr>
          <a:xfrm>
            <a:off x="12271662" y="2772126"/>
            <a:ext cx="8028710" cy="8169446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3A58016-A685-9A13-5E89-056622700E5C}"/>
              </a:ext>
            </a:extLst>
          </p:cNvPr>
          <p:cNvSpPr/>
          <p:nvPr/>
        </p:nvSpPr>
        <p:spPr>
          <a:xfrm>
            <a:off x="14422581" y="5088104"/>
            <a:ext cx="3726873" cy="3539792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EAF8E9-9FCE-5482-5083-97FA8FAE7FDB}"/>
              </a:ext>
            </a:extLst>
          </p:cNvPr>
          <p:cNvSpPr txBox="1"/>
          <p:nvPr/>
        </p:nvSpPr>
        <p:spPr>
          <a:xfrm>
            <a:off x="14831287" y="6256684"/>
            <a:ext cx="2909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tx2"/>
                </a:solidFill>
              </a:rPr>
              <a:t>WHY</a:t>
            </a:r>
            <a:endParaRPr lang="en-IN" sz="7200" dirty="0">
              <a:solidFill>
                <a:schemeClr val="tx2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C3A1D72-1CF6-57AE-3841-2273D6DE411D}"/>
              </a:ext>
            </a:extLst>
          </p:cNvPr>
          <p:cNvSpPr/>
          <p:nvPr/>
        </p:nvSpPr>
        <p:spPr>
          <a:xfrm>
            <a:off x="7031760" y="6856848"/>
            <a:ext cx="8028710" cy="329981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421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696313" y="1884754"/>
            <a:ext cx="22681337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Your 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WHY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can be –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rgbClr val="FFFFFF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1143000" marR="0" lvl="0" indent="-114300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Thought Leader</a:t>
            </a:r>
          </a:p>
          <a:p>
            <a:pPr marL="1143000" marR="0" lvl="0" indent="-114300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Gain clientele</a:t>
            </a:r>
          </a:p>
          <a:p>
            <a:pPr marL="1143000" marR="0" lvl="0" indent="-114300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Inspire/Motivate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24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Steps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C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Right Platform?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20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Target Audience and Platform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See your </a:t>
            </a:r>
          </a:p>
          <a:p>
            <a:r>
              <a:rPr lang="en-GB" sz="4800" dirty="0">
                <a:solidFill>
                  <a:schemeClr val="tx2"/>
                </a:solidFill>
              </a:rPr>
              <a:t>Client Base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017A1-80A8-E55A-775D-D2C4FD138760}"/>
              </a:ext>
            </a:extLst>
          </p:cNvPr>
          <p:cNvSpPr txBox="1"/>
          <p:nvPr/>
        </p:nvSpPr>
        <p:spPr>
          <a:xfrm>
            <a:off x="8274429" y="8182060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See where they</a:t>
            </a:r>
          </a:p>
          <a:p>
            <a:r>
              <a:rPr lang="en-GB" sz="4800" dirty="0">
                <a:solidFill>
                  <a:schemeClr val="tx2"/>
                </a:solidFill>
              </a:rPr>
              <a:t>Are present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5C57D-0CE2-DB82-A317-DC6512FD1C45}"/>
              </a:ext>
            </a:extLst>
          </p:cNvPr>
          <p:cNvSpPr txBox="1"/>
          <p:nvPr/>
        </p:nvSpPr>
        <p:spPr>
          <a:xfrm>
            <a:off x="13844976" y="8291569"/>
            <a:ext cx="4378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See what kind of </a:t>
            </a:r>
          </a:p>
          <a:p>
            <a:r>
              <a:rPr lang="en-GB" sz="4800" dirty="0">
                <a:solidFill>
                  <a:schemeClr val="tx2"/>
                </a:solidFill>
              </a:rPr>
              <a:t>Content works on the SM 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33A491-E706-49FE-44C6-5B4183B3162A}"/>
              </a:ext>
            </a:extLst>
          </p:cNvPr>
          <p:cNvSpPr txBox="1"/>
          <p:nvPr/>
        </p:nvSpPr>
        <p:spPr>
          <a:xfrm>
            <a:off x="18916365" y="8291569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Select the platform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295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Platforms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LinkedIn</a:t>
            </a:r>
          </a:p>
          <a:p>
            <a:r>
              <a:rPr lang="en-GB" sz="4800" dirty="0">
                <a:solidFill>
                  <a:schemeClr val="tx2"/>
                </a:solidFill>
              </a:rPr>
              <a:t>Facebook</a:t>
            </a:r>
          </a:p>
          <a:p>
            <a:r>
              <a:rPr lang="en-GB" sz="4800" dirty="0">
                <a:solidFill>
                  <a:schemeClr val="tx2"/>
                </a:solidFill>
              </a:rPr>
              <a:t>Instagram</a:t>
            </a:r>
          </a:p>
          <a:p>
            <a:r>
              <a:rPr lang="en-GB" sz="4800" dirty="0">
                <a:solidFill>
                  <a:schemeClr val="tx2"/>
                </a:solidFill>
              </a:rPr>
              <a:t>Twitter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017A1-80A8-E55A-775D-D2C4FD138760}"/>
              </a:ext>
            </a:extLst>
          </p:cNvPr>
          <p:cNvSpPr txBox="1"/>
          <p:nvPr/>
        </p:nvSpPr>
        <p:spPr>
          <a:xfrm>
            <a:off x="8274429" y="8182060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WhatsApp</a:t>
            </a:r>
          </a:p>
          <a:p>
            <a:r>
              <a:rPr lang="en-GB" sz="4800" dirty="0">
                <a:solidFill>
                  <a:schemeClr val="tx2"/>
                </a:solidFill>
              </a:rPr>
              <a:t>Telegram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5C57D-0CE2-DB82-A317-DC6512FD1C45}"/>
              </a:ext>
            </a:extLst>
          </p:cNvPr>
          <p:cNvSpPr txBox="1"/>
          <p:nvPr/>
        </p:nvSpPr>
        <p:spPr>
          <a:xfrm>
            <a:off x="13844976" y="8291569"/>
            <a:ext cx="43780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YouTube</a:t>
            </a:r>
          </a:p>
          <a:p>
            <a:r>
              <a:rPr lang="en-GB" sz="4800" dirty="0">
                <a:solidFill>
                  <a:schemeClr val="tx2"/>
                </a:solidFill>
              </a:rPr>
              <a:t>Quora</a:t>
            </a:r>
          </a:p>
          <a:p>
            <a:r>
              <a:rPr lang="en-GB" sz="4800" dirty="0">
                <a:solidFill>
                  <a:schemeClr val="tx2"/>
                </a:solidFill>
              </a:rPr>
              <a:t>Podcasts-</a:t>
            </a:r>
          </a:p>
          <a:p>
            <a:r>
              <a:rPr lang="en-GB" sz="4800" dirty="0">
                <a:solidFill>
                  <a:schemeClr val="tx2"/>
                </a:solidFill>
              </a:rPr>
              <a:t>Spotify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33A491-E706-49FE-44C6-5B4183B3162A}"/>
              </a:ext>
            </a:extLst>
          </p:cNvPr>
          <p:cNvSpPr txBox="1"/>
          <p:nvPr/>
        </p:nvSpPr>
        <p:spPr>
          <a:xfrm>
            <a:off x="18916365" y="8291569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Any other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709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Steps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C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Right Platform?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8B4054-8670-71AA-9BEC-324920D2F64D}"/>
              </a:ext>
            </a:extLst>
          </p:cNvPr>
          <p:cNvSpPr txBox="1"/>
          <p:nvPr/>
        </p:nvSpPr>
        <p:spPr>
          <a:xfrm>
            <a:off x="7511409" y="8139168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Expertise?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803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647246" y="3933985"/>
            <a:ext cx="22016318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 are you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known</a:t>
            </a: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for?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 is your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expertise</a:t>
            </a: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?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chemeClr val="bg2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chemeClr val="bg2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824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911FAA-CCD6-27BC-F2F2-156C152C9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980727" cy="1138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33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813500" y="2825621"/>
            <a:ext cx="19245409" cy="720197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Where do you stand?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Does your Target audience know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that you are best at something?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Does your friends, family, neighbours, or anyone know you are best at something?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10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647246" y="3933985"/>
            <a:ext cx="22016318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Brand yourself as an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Expert –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rgbClr val="FFC000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Not calling yourself but BRANDING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36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Steps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C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Right Platform?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8B4054-8670-71AA-9BEC-324920D2F64D}"/>
              </a:ext>
            </a:extLst>
          </p:cNvPr>
          <p:cNvSpPr txBox="1"/>
          <p:nvPr/>
        </p:nvSpPr>
        <p:spPr>
          <a:xfrm>
            <a:off x="8343459" y="8109514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Expertise?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322E85-CB40-A592-0E20-34FE762389FF}"/>
              </a:ext>
            </a:extLst>
          </p:cNvPr>
          <p:cNvSpPr txBox="1"/>
          <p:nvPr/>
        </p:nvSpPr>
        <p:spPr>
          <a:xfrm>
            <a:off x="13579293" y="8137225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Profile?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1336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647246" y="3933985"/>
            <a:ext cx="22016318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The trick in marketing is always-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chemeClr val="bg2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Be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Remembered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Be easy to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understand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Be easy to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reach out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3296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B64941-0573-4635-A201-123F4E41B10A}"/>
              </a:ext>
            </a:extLst>
          </p:cNvPr>
          <p:cNvSpPr txBox="1"/>
          <p:nvPr/>
        </p:nvSpPr>
        <p:spPr>
          <a:xfrm>
            <a:off x="17680282" y="444999"/>
            <a:ext cx="10892255" cy="10922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398" dirty="0">
                <a:latin typeface="Georgia" panose="02040502050405020303" pitchFamily="18" charset="0"/>
              </a:rPr>
              <a:t>Name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Headline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Institute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Photo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Cover photo</a:t>
            </a:r>
          </a:p>
          <a:p>
            <a:r>
              <a:rPr lang="en-GB" sz="6398" dirty="0">
                <a:latin typeface="Georgia" panose="02040502050405020303" pitchFamily="18" charset="0"/>
              </a:rPr>
              <a:t>Contact details</a:t>
            </a:r>
          </a:p>
          <a:p>
            <a:endParaRPr lang="en-IN" sz="6398" dirty="0">
              <a:latin typeface="Georgia" panose="0204050205040502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9FDE8B-9C35-37C5-C0F2-EF3643B93C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960" y="11049818"/>
            <a:ext cx="4901644" cy="18312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69FE51-D3C4-CB3D-90C8-6A61CC633658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7E451E-9086-064F-D204-E89551CB04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16477" r="32937" b="5492"/>
          <a:stretch/>
        </p:blipFill>
        <p:spPr>
          <a:xfrm>
            <a:off x="193964" y="387926"/>
            <a:ext cx="16004552" cy="1185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667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B64941-0573-4635-A201-123F4E41B10A}"/>
              </a:ext>
            </a:extLst>
          </p:cNvPr>
          <p:cNvSpPr txBox="1"/>
          <p:nvPr/>
        </p:nvSpPr>
        <p:spPr>
          <a:xfrm>
            <a:off x="12611400" y="-497560"/>
            <a:ext cx="10892255" cy="1387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b="1" u="sng" dirty="0">
                <a:latin typeface="Georgia" panose="02040502050405020303" pitchFamily="18" charset="0"/>
              </a:rPr>
              <a:t>WhatsApp Business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Name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Headline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Links to website/ </a:t>
            </a:r>
            <a:r>
              <a:rPr lang="en-GB" sz="6398" dirty="0" err="1">
                <a:latin typeface="Georgia" panose="02040502050405020303" pitchFamily="18" charset="0"/>
              </a:rPr>
              <a:t>Linktree</a:t>
            </a:r>
            <a:r>
              <a:rPr lang="en-GB" sz="6398" dirty="0">
                <a:latin typeface="Georgia" panose="02040502050405020303" pitchFamily="18" charset="0"/>
              </a:rPr>
              <a:t>/YouTube/ LinkedIn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Photo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Cover photo</a:t>
            </a:r>
          </a:p>
          <a:p>
            <a:endParaRPr lang="en-IN" sz="6398" dirty="0">
              <a:latin typeface="Georgia" panose="0204050205040502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9FDE8B-9C35-37C5-C0F2-EF3643B93C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960" y="11049818"/>
            <a:ext cx="4901644" cy="18312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69FE51-D3C4-CB3D-90C8-6A61CC633658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6454D9-AD88-BAE5-3272-5C88E2AEBC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106" y="0"/>
            <a:ext cx="61722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696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5EDAF4-CB80-497B-A8AF-EB63C56BD5BC}"/>
              </a:ext>
            </a:extLst>
          </p:cNvPr>
          <p:cNvSpPr txBox="1"/>
          <p:nvPr/>
        </p:nvSpPr>
        <p:spPr>
          <a:xfrm>
            <a:off x="12853669" y="5288747"/>
            <a:ext cx="10831433" cy="3046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398" dirty="0">
                <a:latin typeface="Georgia" panose="02040502050405020303" pitchFamily="18" charset="0"/>
              </a:rPr>
              <a:t>LinkedIn profiles with </a:t>
            </a:r>
          </a:p>
          <a:p>
            <a:r>
              <a:rPr lang="en-GB" sz="6398" dirty="0">
                <a:latin typeface="Georgia" panose="02040502050405020303" pitchFamily="18" charset="0"/>
              </a:rPr>
              <a:t>Professional headshots get </a:t>
            </a:r>
          </a:p>
          <a:p>
            <a:r>
              <a:rPr lang="en-GB" sz="6398" b="1" u="sng" dirty="0">
                <a:latin typeface="Georgia" panose="02040502050405020303" pitchFamily="18" charset="0"/>
              </a:rPr>
              <a:t>14 times </a:t>
            </a:r>
            <a:r>
              <a:rPr lang="en-GB" sz="6398" dirty="0">
                <a:latin typeface="Georgia" panose="02040502050405020303" pitchFamily="18" charset="0"/>
              </a:rPr>
              <a:t>more profile views</a:t>
            </a:r>
            <a:endParaRPr lang="en-IN" sz="6398" dirty="0">
              <a:latin typeface="Georgia" panose="0204050205040502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00CE17-39BA-C1B1-7C49-0ACF8EE0A70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960" y="11049818"/>
            <a:ext cx="4901644" cy="18312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D9D8D4-4015-D9FA-F9B4-906F69FFA96D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80AC24-4AAD-3566-1561-E1EE839EBB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0" b="24243"/>
          <a:stretch/>
        </p:blipFill>
        <p:spPr>
          <a:xfrm>
            <a:off x="914221" y="716747"/>
            <a:ext cx="10086288" cy="1159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956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B64941-0573-4635-A201-123F4E41B10A}"/>
              </a:ext>
            </a:extLst>
          </p:cNvPr>
          <p:cNvSpPr txBox="1"/>
          <p:nvPr/>
        </p:nvSpPr>
        <p:spPr>
          <a:xfrm>
            <a:off x="12498684" y="729427"/>
            <a:ext cx="10892255" cy="1387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398" b="1" u="sng" dirty="0">
                <a:latin typeface="Georgia" panose="02040502050405020303" pitchFamily="18" charset="0"/>
              </a:rPr>
              <a:t>About </a:t>
            </a:r>
            <a:r>
              <a:rPr lang="en-GB" sz="6398" dirty="0">
                <a:latin typeface="Georgia" panose="02040502050405020303" pitchFamily="18" charset="0"/>
              </a:rPr>
              <a:t>–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Short description 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Background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Goal – NO vision of the firm or professional goals 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Services</a:t>
            </a:r>
          </a:p>
          <a:p>
            <a:endParaRPr lang="en-GB" sz="6398" dirty="0">
              <a:latin typeface="Georgia" panose="02040502050405020303" pitchFamily="18" charset="0"/>
            </a:endParaRPr>
          </a:p>
          <a:p>
            <a:r>
              <a:rPr lang="en-GB" sz="6398" dirty="0">
                <a:latin typeface="Georgia" panose="02040502050405020303" pitchFamily="18" charset="0"/>
              </a:rPr>
              <a:t>Attachments</a:t>
            </a:r>
          </a:p>
          <a:p>
            <a:endParaRPr lang="en-IN" sz="6398" dirty="0">
              <a:latin typeface="Georgia" panose="02040502050405020303" pitchFamily="18" charset="0"/>
            </a:endParaRPr>
          </a:p>
          <a:p>
            <a:pPr defTabSz="1828343">
              <a:defRPr/>
            </a:pPr>
            <a:endParaRPr lang="en-IN" sz="6398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A2D73D-4AC2-B290-C274-D6884BE4BA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960" y="11049818"/>
            <a:ext cx="4901644" cy="18312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AB0FAA-855E-710D-D0A7-27896607CD60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005EC3-09B9-0D90-4354-A388FC688F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5" b="6087"/>
          <a:stretch/>
        </p:blipFill>
        <p:spPr>
          <a:xfrm>
            <a:off x="161888" y="332509"/>
            <a:ext cx="12174906" cy="128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281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Platforms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LinkedIn</a:t>
            </a:r>
          </a:p>
          <a:p>
            <a:r>
              <a:rPr lang="en-GB" sz="4800" dirty="0">
                <a:solidFill>
                  <a:schemeClr val="tx2"/>
                </a:solidFill>
              </a:rPr>
              <a:t>Facebook</a:t>
            </a:r>
          </a:p>
          <a:p>
            <a:r>
              <a:rPr lang="en-GB" sz="4800" dirty="0">
                <a:solidFill>
                  <a:schemeClr val="tx2"/>
                </a:solidFill>
              </a:rPr>
              <a:t>Instagram</a:t>
            </a:r>
          </a:p>
          <a:p>
            <a:r>
              <a:rPr lang="en-GB" sz="4800" dirty="0">
                <a:solidFill>
                  <a:schemeClr val="tx2"/>
                </a:solidFill>
              </a:rPr>
              <a:t>Twitter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017A1-80A8-E55A-775D-D2C4FD138760}"/>
              </a:ext>
            </a:extLst>
          </p:cNvPr>
          <p:cNvSpPr txBox="1"/>
          <p:nvPr/>
        </p:nvSpPr>
        <p:spPr>
          <a:xfrm>
            <a:off x="8274429" y="8182060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WhatsApp</a:t>
            </a:r>
          </a:p>
          <a:p>
            <a:r>
              <a:rPr lang="en-GB" sz="4800" dirty="0">
                <a:solidFill>
                  <a:schemeClr val="tx2"/>
                </a:solidFill>
              </a:rPr>
              <a:t>Telegram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5C57D-0CE2-DB82-A317-DC6512FD1C45}"/>
              </a:ext>
            </a:extLst>
          </p:cNvPr>
          <p:cNvSpPr txBox="1"/>
          <p:nvPr/>
        </p:nvSpPr>
        <p:spPr>
          <a:xfrm>
            <a:off x="13844976" y="8291569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YouTube</a:t>
            </a:r>
          </a:p>
          <a:p>
            <a:r>
              <a:rPr lang="en-GB" sz="4800" dirty="0">
                <a:solidFill>
                  <a:schemeClr val="tx2"/>
                </a:solidFill>
              </a:rPr>
              <a:t>Quora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33A491-E706-49FE-44C6-5B4183B3162A}"/>
              </a:ext>
            </a:extLst>
          </p:cNvPr>
          <p:cNvSpPr txBox="1"/>
          <p:nvPr/>
        </p:nvSpPr>
        <p:spPr>
          <a:xfrm>
            <a:off x="18916365" y="8291569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Any other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31D8FD-B7B2-DA76-F2BC-B78FE2B77E19}"/>
              </a:ext>
            </a:extLst>
          </p:cNvPr>
          <p:cNvSpPr txBox="1"/>
          <p:nvPr/>
        </p:nvSpPr>
        <p:spPr>
          <a:xfrm>
            <a:off x="3200136" y="11517668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Consistent Branding</a:t>
            </a:r>
          </a:p>
        </p:txBody>
      </p:sp>
    </p:spTree>
    <p:extLst>
      <p:ext uri="{BB962C8B-B14F-4D97-AF65-F5344CB8AC3E}">
        <p14:creationId xmlns:p14="http://schemas.microsoft.com/office/powerpoint/2010/main" val="590539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Steps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C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Right Platform?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8B4054-8670-71AA-9BEC-324920D2F64D}"/>
              </a:ext>
            </a:extLst>
          </p:cNvPr>
          <p:cNvSpPr txBox="1"/>
          <p:nvPr/>
        </p:nvSpPr>
        <p:spPr>
          <a:xfrm>
            <a:off x="8343459" y="8109514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Expertise?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322E85-CB40-A592-0E20-34FE762389FF}"/>
              </a:ext>
            </a:extLst>
          </p:cNvPr>
          <p:cNvSpPr txBox="1"/>
          <p:nvPr/>
        </p:nvSpPr>
        <p:spPr>
          <a:xfrm>
            <a:off x="13579293" y="8137225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Profile?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4862B7-B622-141A-8F71-3E6163843253}"/>
              </a:ext>
            </a:extLst>
          </p:cNvPr>
          <p:cNvSpPr txBox="1"/>
          <p:nvPr/>
        </p:nvSpPr>
        <p:spPr>
          <a:xfrm>
            <a:off x="18866208" y="8121427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Show your</a:t>
            </a:r>
          </a:p>
          <a:p>
            <a:r>
              <a:rPr lang="en-GB" sz="4800" dirty="0">
                <a:solidFill>
                  <a:schemeClr val="tx2"/>
                </a:solidFill>
              </a:rPr>
              <a:t>Expertise?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811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A40E8D-9E84-F77F-3740-B3FB460F90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48" b="11780"/>
          <a:stretch/>
        </p:blipFill>
        <p:spPr>
          <a:xfrm>
            <a:off x="443345" y="276591"/>
            <a:ext cx="22001019" cy="85066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C4D76-7079-99D6-A991-1CEA9BAFA62C}"/>
              </a:ext>
            </a:extLst>
          </p:cNvPr>
          <p:cNvSpPr txBox="1"/>
          <p:nvPr/>
        </p:nvSpPr>
        <p:spPr>
          <a:xfrm>
            <a:off x="3316147" y="8939372"/>
            <a:ext cx="43780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Link to –</a:t>
            </a:r>
          </a:p>
          <a:p>
            <a:r>
              <a:rPr lang="en-GB" sz="4800" dirty="0">
                <a:solidFill>
                  <a:schemeClr val="tx2"/>
                </a:solidFill>
              </a:rPr>
              <a:t>Article</a:t>
            </a:r>
          </a:p>
          <a:p>
            <a:r>
              <a:rPr lang="en-GB" sz="4800" dirty="0">
                <a:solidFill>
                  <a:schemeClr val="tx2"/>
                </a:solidFill>
              </a:rPr>
              <a:t>Blog</a:t>
            </a:r>
          </a:p>
          <a:p>
            <a:r>
              <a:rPr lang="en-GB" sz="4800" dirty="0" err="1">
                <a:solidFill>
                  <a:schemeClr val="tx2"/>
                </a:solidFill>
              </a:rPr>
              <a:t>Ebook</a:t>
            </a:r>
            <a:endParaRPr lang="en-GB" sz="4800" dirty="0">
              <a:solidFill>
                <a:schemeClr val="tx2"/>
              </a:solidFill>
            </a:endParaRPr>
          </a:p>
          <a:p>
            <a:r>
              <a:rPr lang="en-GB" sz="4800" dirty="0" err="1">
                <a:solidFill>
                  <a:schemeClr val="tx2"/>
                </a:solidFill>
              </a:rPr>
              <a:t>Youtube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6645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Ways to show expertise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LinkedIn</a:t>
            </a:r>
          </a:p>
          <a:p>
            <a:r>
              <a:rPr lang="en-GB" sz="4800" dirty="0">
                <a:solidFill>
                  <a:schemeClr val="tx2"/>
                </a:solidFill>
              </a:rPr>
              <a:t>Feature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017A1-80A8-E55A-775D-D2C4FD138760}"/>
              </a:ext>
            </a:extLst>
          </p:cNvPr>
          <p:cNvSpPr txBox="1"/>
          <p:nvPr/>
        </p:nvSpPr>
        <p:spPr>
          <a:xfrm>
            <a:off x="8274429" y="8182060"/>
            <a:ext cx="4378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WhatsApp</a:t>
            </a:r>
          </a:p>
          <a:p>
            <a:r>
              <a:rPr lang="en-GB" sz="4800" dirty="0">
                <a:solidFill>
                  <a:schemeClr val="tx2"/>
                </a:solidFill>
              </a:rPr>
              <a:t>Links – </a:t>
            </a:r>
          </a:p>
          <a:p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5C57D-0CE2-DB82-A317-DC6512FD1C45}"/>
              </a:ext>
            </a:extLst>
          </p:cNvPr>
          <p:cNvSpPr txBox="1"/>
          <p:nvPr/>
        </p:nvSpPr>
        <p:spPr>
          <a:xfrm>
            <a:off x="13844976" y="8291569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err="1">
                <a:solidFill>
                  <a:schemeClr val="tx2"/>
                </a:solidFill>
              </a:rPr>
              <a:t>Linktree</a:t>
            </a:r>
            <a:endParaRPr lang="en-GB" sz="4800" dirty="0">
              <a:solidFill>
                <a:schemeClr val="tx2"/>
              </a:solidFill>
            </a:endParaRPr>
          </a:p>
          <a:p>
            <a:r>
              <a:rPr lang="en-GB" sz="4800" dirty="0">
                <a:solidFill>
                  <a:schemeClr val="tx2"/>
                </a:solidFill>
              </a:rPr>
              <a:t>App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33A491-E706-49FE-44C6-5B4183B3162A}"/>
              </a:ext>
            </a:extLst>
          </p:cNvPr>
          <p:cNvSpPr txBox="1"/>
          <p:nvPr/>
        </p:nvSpPr>
        <p:spPr>
          <a:xfrm>
            <a:off x="18916365" y="8291569"/>
            <a:ext cx="43780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Publications</a:t>
            </a:r>
          </a:p>
          <a:p>
            <a:r>
              <a:rPr lang="en-GB" sz="4800" dirty="0">
                <a:solidFill>
                  <a:schemeClr val="tx2"/>
                </a:solidFill>
              </a:rPr>
              <a:t>Blogs</a:t>
            </a:r>
          </a:p>
          <a:p>
            <a:r>
              <a:rPr lang="en-GB" sz="4800" dirty="0">
                <a:solidFill>
                  <a:schemeClr val="tx2"/>
                </a:solidFill>
              </a:rPr>
              <a:t>Webinars</a:t>
            </a:r>
          </a:p>
          <a:p>
            <a:r>
              <a:rPr lang="en-GB" sz="4800" dirty="0">
                <a:solidFill>
                  <a:schemeClr val="tx2"/>
                </a:solidFill>
              </a:rPr>
              <a:t>Seminar</a:t>
            </a:r>
          </a:p>
          <a:p>
            <a:r>
              <a:rPr lang="en-GB" sz="4800" dirty="0">
                <a:solidFill>
                  <a:schemeClr val="tx2"/>
                </a:solidFill>
              </a:rPr>
              <a:t>Books/E-books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752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B64941-0573-4635-A201-123F4E41B10A}"/>
              </a:ext>
            </a:extLst>
          </p:cNvPr>
          <p:cNvSpPr txBox="1"/>
          <p:nvPr/>
        </p:nvSpPr>
        <p:spPr>
          <a:xfrm>
            <a:off x="12498684" y="729427"/>
            <a:ext cx="10892255" cy="6492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343">
              <a:defRPr/>
            </a:pPr>
            <a:r>
              <a:rPr lang="en-GB" sz="7198" u="sng" dirty="0" err="1">
                <a:solidFill>
                  <a:prstClr val="black"/>
                </a:solidFill>
                <a:latin typeface="Georgia" panose="02040502050405020303" pitchFamily="18" charset="0"/>
              </a:rPr>
              <a:t>Linktree</a:t>
            </a:r>
            <a:endParaRPr lang="en-GB" sz="6398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1828343">
              <a:defRPr/>
            </a:pPr>
            <a:endParaRPr lang="en-GB" sz="6398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Intro</a:t>
            </a: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Document</a:t>
            </a: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Photo</a:t>
            </a: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Video</a:t>
            </a:r>
          </a:p>
          <a:p>
            <a:pPr defTabSz="1828343">
              <a:defRPr/>
            </a:pPr>
            <a:endParaRPr lang="en-GB" sz="5599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05C42A-9C0A-5447-57C1-0EC1A07CC4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960" y="11049818"/>
            <a:ext cx="4901644" cy="18312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6961BB-B9BB-8067-6400-7A49845D74C0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547ED5-B156-E580-06C6-D49EED1295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3" b="13535"/>
          <a:stretch/>
        </p:blipFill>
        <p:spPr>
          <a:xfrm>
            <a:off x="986711" y="0"/>
            <a:ext cx="7713944" cy="1288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730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Steps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F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G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H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Posts?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3022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B64941-0573-4635-A201-123F4E41B10A}"/>
              </a:ext>
            </a:extLst>
          </p:cNvPr>
          <p:cNvSpPr txBox="1"/>
          <p:nvPr/>
        </p:nvSpPr>
        <p:spPr>
          <a:xfrm>
            <a:off x="12498684" y="729427"/>
            <a:ext cx="10892255" cy="9939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343">
              <a:defRPr/>
            </a:pPr>
            <a:r>
              <a:rPr lang="en-GB" sz="7198" u="sng" dirty="0">
                <a:solidFill>
                  <a:prstClr val="black"/>
                </a:solidFill>
                <a:latin typeface="Georgia" panose="02040502050405020303" pitchFamily="18" charset="0"/>
              </a:rPr>
              <a:t>Post</a:t>
            </a:r>
            <a:r>
              <a:rPr lang="en-GB" sz="6398" dirty="0">
                <a:solidFill>
                  <a:prstClr val="black"/>
                </a:solidFill>
                <a:latin typeface="Georgia" panose="02040502050405020303" pitchFamily="18" charset="0"/>
              </a:rPr>
              <a:t>-</a:t>
            </a:r>
          </a:p>
          <a:p>
            <a:pPr defTabSz="1828343">
              <a:defRPr/>
            </a:pPr>
            <a:endParaRPr lang="en-GB" sz="6398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Article</a:t>
            </a: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Document</a:t>
            </a: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Photo</a:t>
            </a: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Video</a:t>
            </a:r>
          </a:p>
          <a:p>
            <a:pPr defTabSz="1828343">
              <a:defRPr/>
            </a:pPr>
            <a:endParaRPr lang="en-GB" sz="5599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lvl="0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News, quotes, books, inspirational stories, personal experiences, and skills - which reflect your expertise.</a:t>
            </a:r>
            <a:endParaRPr lang="en-IN" sz="5599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EF1FCD-12BB-4A16-A5A1-0017417BFD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2" b="13131"/>
          <a:stretch/>
        </p:blipFill>
        <p:spPr>
          <a:xfrm>
            <a:off x="588665" y="195656"/>
            <a:ext cx="8746868" cy="128239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05C42A-9C0A-5447-57C1-0EC1A07CC4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960" y="11049818"/>
            <a:ext cx="4901644" cy="18312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6961BB-B9BB-8067-6400-7A49845D74C0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88575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342445" y="4389772"/>
            <a:ext cx="1880206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Content and Comments</a:t>
            </a:r>
            <a:endParaRPr lang="en-US" sz="8000" b="1" dirty="0">
              <a:solidFill>
                <a:srgbClr val="FFFFFF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15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D5E4995-EB95-464A-B91D-087D4BB16FA5}"/>
              </a:ext>
            </a:extLst>
          </p:cNvPr>
          <p:cNvSpPr/>
          <p:nvPr/>
        </p:nvSpPr>
        <p:spPr>
          <a:xfrm rot="10800000" flipV="1">
            <a:off x="23691277" y="-1"/>
            <a:ext cx="686373" cy="13716001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DD2431-7841-BA48-98B9-25B55402B936}"/>
              </a:ext>
            </a:extLst>
          </p:cNvPr>
          <p:cNvSpPr txBox="1"/>
          <p:nvPr/>
        </p:nvSpPr>
        <p:spPr>
          <a:xfrm>
            <a:off x="2138466" y="1724476"/>
            <a:ext cx="1885815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Types of Posts -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FB3939-3358-514D-84CC-341C31757F09}"/>
              </a:ext>
            </a:extLst>
          </p:cNvPr>
          <p:cNvSpPr/>
          <p:nvPr/>
        </p:nvSpPr>
        <p:spPr>
          <a:xfrm>
            <a:off x="20669503" y="2135967"/>
            <a:ext cx="34490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The WHY</a:t>
            </a:r>
          </a:p>
          <a:p>
            <a:r>
              <a:rPr lang="en-US" sz="4000" b="1" dirty="0">
                <a:solidFill>
                  <a:schemeClr val="tx2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It creates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FC71F7D-1EB9-764C-B4AE-B29AEDD4C44C}"/>
              </a:ext>
            </a:extLst>
          </p:cNvPr>
          <p:cNvSpPr/>
          <p:nvPr/>
        </p:nvSpPr>
        <p:spPr>
          <a:xfrm>
            <a:off x="3320662" y="6278639"/>
            <a:ext cx="55739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Motivates/ Inspires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FD5D22-6935-544E-BF1A-8E1798BD8A24}"/>
              </a:ext>
            </a:extLst>
          </p:cNvPr>
          <p:cNvSpPr/>
          <p:nvPr/>
        </p:nvSpPr>
        <p:spPr>
          <a:xfrm>
            <a:off x="3381030" y="8473869"/>
            <a:ext cx="59467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Opinion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9F52E978-ED82-194B-ADEA-27307696AEAC}"/>
              </a:ext>
            </a:extLst>
          </p:cNvPr>
          <p:cNvSpPr txBox="1">
            <a:spLocks/>
          </p:cNvSpPr>
          <p:nvPr/>
        </p:nvSpPr>
        <p:spPr>
          <a:xfrm>
            <a:off x="9327819" y="4083409"/>
            <a:ext cx="12657854" cy="1433225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Hacks, Things to Do, Ideas to follow, Books to read, </a:t>
            </a:r>
          </a:p>
          <a:p>
            <a:pPr algn="l">
              <a:lnSpc>
                <a:spcPts val="4299"/>
              </a:lnSpc>
            </a:pPr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Steps to take, Strategies to apply.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312D7BFC-FF98-5B49-8548-B1106DB3E988}"/>
              </a:ext>
            </a:extLst>
          </p:cNvPr>
          <p:cNvSpPr txBox="1">
            <a:spLocks/>
          </p:cNvSpPr>
          <p:nvPr/>
        </p:nvSpPr>
        <p:spPr>
          <a:xfrm>
            <a:off x="9327819" y="6243460"/>
            <a:ext cx="12657854" cy="1433225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Your Story, Someone’s story, Your experience, </a:t>
            </a:r>
          </a:p>
          <a:p>
            <a:pPr algn="l">
              <a:lnSpc>
                <a:spcPts val="4299"/>
              </a:lnSpc>
            </a:pPr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Something you saw, Quotes, Life story.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6BB69ED3-64E6-AC4E-A109-4A266621A88E}"/>
              </a:ext>
            </a:extLst>
          </p:cNvPr>
          <p:cNvSpPr txBox="1">
            <a:spLocks/>
          </p:cNvSpPr>
          <p:nvPr/>
        </p:nvSpPr>
        <p:spPr>
          <a:xfrm>
            <a:off x="9327819" y="8473869"/>
            <a:ext cx="12657854" cy="1433225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Your Opinion, Controversial opinion.</a:t>
            </a:r>
          </a:p>
          <a:p>
            <a:pPr algn="l">
              <a:lnSpc>
                <a:spcPts val="4299"/>
              </a:lnSpc>
            </a:pPr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Common opinion of people, Your observation.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464FF29-C021-9041-BF02-17BC6DCAF945}"/>
              </a:ext>
            </a:extLst>
          </p:cNvPr>
          <p:cNvSpPr/>
          <p:nvPr/>
        </p:nvSpPr>
        <p:spPr>
          <a:xfrm>
            <a:off x="2273753" y="4123180"/>
            <a:ext cx="607861" cy="607861"/>
          </a:xfrm>
          <a:prstGeom prst="ellipse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2A51D19-580F-2A48-954A-136445114A8A}"/>
              </a:ext>
            </a:extLst>
          </p:cNvPr>
          <p:cNvSpPr/>
          <p:nvPr/>
        </p:nvSpPr>
        <p:spPr>
          <a:xfrm>
            <a:off x="2273753" y="6328651"/>
            <a:ext cx="607861" cy="607861"/>
          </a:xfrm>
          <a:prstGeom prst="ellipse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1DB04F5-B584-2443-AE8E-ECC4F292A351}"/>
              </a:ext>
            </a:extLst>
          </p:cNvPr>
          <p:cNvSpPr/>
          <p:nvPr/>
        </p:nvSpPr>
        <p:spPr>
          <a:xfrm>
            <a:off x="2273753" y="8534122"/>
            <a:ext cx="607861" cy="607861"/>
          </a:xfrm>
          <a:prstGeom prst="ellipse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39650D-A9D7-7848-8EB4-53DEF06BFF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9633" y="11884703"/>
            <a:ext cx="4901644" cy="18312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69054E6-4820-3737-34F3-6B07BD2498F5}"/>
              </a:ext>
            </a:extLst>
          </p:cNvPr>
          <p:cNvSpPr/>
          <p:nvPr/>
        </p:nvSpPr>
        <p:spPr>
          <a:xfrm>
            <a:off x="3381031" y="4083409"/>
            <a:ext cx="34490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Teaches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01E5EC-F744-E842-BDA7-9B6381175548}"/>
              </a:ext>
            </a:extLst>
          </p:cNvPr>
          <p:cNvSpPr/>
          <p:nvPr/>
        </p:nvSpPr>
        <p:spPr>
          <a:xfrm>
            <a:off x="20669503" y="6376977"/>
            <a:ext cx="34490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Inspires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937BBF-D79A-0BC3-C989-9B925937D083}"/>
              </a:ext>
            </a:extLst>
          </p:cNvPr>
          <p:cNvSpPr/>
          <p:nvPr/>
        </p:nvSpPr>
        <p:spPr>
          <a:xfrm>
            <a:off x="20669503" y="8583655"/>
            <a:ext cx="34490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TL, Branding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0D3D88-A2EE-2F60-98A2-FA7F9338E4D5}"/>
              </a:ext>
            </a:extLst>
          </p:cNvPr>
          <p:cNvSpPr/>
          <p:nvPr/>
        </p:nvSpPr>
        <p:spPr>
          <a:xfrm>
            <a:off x="20585443" y="4069321"/>
            <a:ext cx="34490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Clientele,</a:t>
            </a:r>
          </a:p>
          <a:p>
            <a:r>
              <a:rPr lang="en-US" sz="4000" b="1" dirty="0">
                <a:solidFill>
                  <a:schemeClr val="tx2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TL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59ED9B-8454-CEDE-BEAB-09AB6DBE58D5}"/>
              </a:ext>
            </a:extLst>
          </p:cNvPr>
          <p:cNvSpPr/>
          <p:nvPr/>
        </p:nvSpPr>
        <p:spPr>
          <a:xfrm>
            <a:off x="301329" y="10244958"/>
            <a:ext cx="51605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NO-</a:t>
            </a:r>
          </a:p>
          <a:p>
            <a:r>
              <a:rPr lang="en-US" sz="4800" b="1" dirty="0">
                <a:solidFill>
                  <a:srgbClr val="C00000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Client</a:t>
            </a:r>
          </a:p>
          <a:p>
            <a:r>
              <a:rPr lang="en-US" sz="4800" b="1" dirty="0">
                <a:solidFill>
                  <a:srgbClr val="C00000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Services</a:t>
            </a:r>
          </a:p>
          <a:p>
            <a:r>
              <a:rPr lang="en-US" sz="4800" b="1" dirty="0">
                <a:solidFill>
                  <a:srgbClr val="C00000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Soliciting </a:t>
            </a:r>
          </a:p>
        </p:txBody>
      </p:sp>
    </p:spTree>
    <p:extLst>
      <p:ext uri="{BB962C8B-B14F-4D97-AF65-F5344CB8AC3E}">
        <p14:creationId xmlns:p14="http://schemas.microsoft.com/office/powerpoint/2010/main" val="31179508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0" y="4"/>
            <a:ext cx="24377651" cy="1371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CBA5B-310F-8FED-4C8B-05FC5E2255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6006" y="11475474"/>
            <a:ext cx="4901644" cy="1831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A03887-0936-A071-9F96-12CD1BDB7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875" y="534767"/>
            <a:ext cx="13481899" cy="118209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3E3A2C7-A95F-6FF8-CC1F-713E590AEF77}"/>
              </a:ext>
            </a:extLst>
          </p:cNvPr>
          <p:cNvSpPr txBox="1"/>
          <p:nvPr/>
        </p:nvSpPr>
        <p:spPr>
          <a:xfrm>
            <a:off x="1133206" y="5426838"/>
            <a:ext cx="37684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Hacks for CAs</a:t>
            </a:r>
          </a:p>
          <a:p>
            <a:endParaRPr lang="en-GB" sz="4800" dirty="0">
              <a:solidFill>
                <a:schemeClr val="tx2"/>
              </a:solidFill>
            </a:endParaRPr>
          </a:p>
          <a:p>
            <a:r>
              <a:rPr lang="en-GB" sz="4800" dirty="0">
                <a:solidFill>
                  <a:schemeClr val="tx2"/>
                </a:solidFill>
              </a:rPr>
              <a:t>Clientele</a:t>
            </a:r>
          </a:p>
          <a:p>
            <a:endParaRPr lang="en-GB" sz="4800" dirty="0">
              <a:solidFill>
                <a:schemeClr val="tx2"/>
              </a:solidFill>
            </a:endParaRPr>
          </a:p>
          <a:p>
            <a:r>
              <a:rPr lang="en-GB" sz="4800" dirty="0">
                <a:solidFill>
                  <a:schemeClr val="tx2"/>
                </a:solidFill>
              </a:rPr>
              <a:t>Video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FD3BB1-B9AF-DC92-6CC3-5BFE4D71D4F6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3870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0" y="0"/>
            <a:ext cx="24377651" cy="1371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CBA5B-310F-8FED-4C8B-05FC5E2255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6007" y="11402657"/>
            <a:ext cx="4901644" cy="18312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135BEB-BBEF-2F7B-C428-155586A03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134" y="772647"/>
            <a:ext cx="13446513" cy="117426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F31DF-EBBC-F9C1-25EB-48BCB626CB7F}"/>
              </a:ext>
            </a:extLst>
          </p:cNvPr>
          <p:cNvSpPr txBox="1"/>
          <p:nvPr/>
        </p:nvSpPr>
        <p:spPr>
          <a:xfrm>
            <a:off x="1133206" y="5426838"/>
            <a:ext cx="37684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Opinion</a:t>
            </a:r>
          </a:p>
          <a:p>
            <a:endParaRPr lang="en-GB" sz="4800" dirty="0">
              <a:solidFill>
                <a:schemeClr val="tx2"/>
              </a:solidFill>
            </a:endParaRPr>
          </a:p>
          <a:p>
            <a:r>
              <a:rPr lang="en-GB" sz="4800" dirty="0">
                <a:solidFill>
                  <a:schemeClr val="tx2"/>
                </a:solidFill>
              </a:rPr>
              <a:t>Branding</a:t>
            </a:r>
          </a:p>
          <a:p>
            <a:endParaRPr lang="en-GB" sz="4800" dirty="0">
              <a:solidFill>
                <a:schemeClr val="tx2"/>
              </a:solidFill>
            </a:endParaRPr>
          </a:p>
          <a:p>
            <a:r>
              <a:rPr lang="en-GB" sz="4800" dirty="0">
                <a:solidFill>
                  <a:schemeClr val="tx2"/>
                </a:solidFill>
              </a:rPr>
              <a:t>Poll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6DCA8C-436B-F8CE-55C9-869C32E8DE65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931426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0" y="0"/>
            <a:ext cx="24377651" cy="1371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CBA5B-310F-8FED-4C8B-05FC5E2255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6006" y="11467262"/>
            <a:ext cx="4901644" cy="18312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82EB8F-D02A-8EE3-47B6-FD399D7A1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18" y="3345266"/>
            <a:ext cx="13546539" cy="79487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01C7F8-6141-7B08-BE5B-896255C313EE}"/>
              </a:ext>
            </a:extLst>
          </p:cNvPr>
          <p:cNvSpPr txBox="1"/>
          <p:nvPr/>
        </p:nvSpPr>
        <p:spPr>
          <a:xfrm>
            <a:off x="1133206" y="5426838"/>
            <a:ext cx="37684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Experience</a:t>
            </a:r>
          </a:p>
          <a:p>
            <a:endParaRPr lang="en-GB" sz="4800" dirty="0">
              <a:solidFill>
                <a:schemeClr val="tx2"/>
              </a:solidFill>
            </a:endParaRPr>
          </a:p>
          <a:p>
            <a:r>
              <a:rPr lang="en-GB" sz="4800" dirty="0">
                <a:solidFill>
                  <a:schemeClr val="tx2"/>
                </a:solidFill>
              </a:rPr>
              <a:t>Inspiration</a:t>
            </a:r>
          </a:p>
          <a:p>
            <a:endParaRPr lang="en-GB" sz="4800" dirty="0">
              <a:solidFill>
                <a:schemeClr val="tx2"/>
              </a:solidFill>
            </a:endParaRPr>
          </a:p>
          <a:p>
            <a:r>
              <a:rPr lang="en-GB" sz="4800" dirty="0">
                <a:solidFill>
                  <a:schemeClr val="tx2"/>
                </a:solidFill>
              </a:rPr>
              <a:t>Text/story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07FF64-FC1F-590D-E11E-55259D9A3C3E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48892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647246" y="3933985"/>
            <a:ext cx="22016318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Tricks are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chemeClr val="bg2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1143000" marR="0" lvl="0" indent="-114300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Thinking from TA’s perspective – </a:t>
            </a:r>
          </a:p>
          <a:p>
            <a:pPr marR="0" lvl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   value adding</a:t>
            </a:r>
          </a:p>
          <a:p>
            <a:pPr marL="1143000" marR="0" lvl="0" indent="-114300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Keep updating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632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Ways to keep updating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Job opening</a:t>
            </a:r>
          </a:p>
          <a:p>
            <a:r>
              <a:rPr lang="en-GB" sz="4800" dirty="0">
                <a:solidFill>
                  <a:schemeClr val="tx2"/>
                </a:solidFill>
              </a:rPr>
              <a:t>Firm updates</a:t>
            </a:r>
          </a:p>
          <a:p>
            <a:r>
              <a:rPr lang="en-GB" sz="4800" dirty="0">
                <a:solidFill>
                  <a:schemeClr val="tx2"/>
                </a:solidFill>
              </a:rPr>
              <a:t>New office</a:t>
            </a:r>
          </a:p>
          <a:p>
            <a:r>
              <a:rPr lang="en-GB" sz="4800" dirty="0">
                <a:solidFill>
                  <a:schemeClr val="tx2"/>
                </a:solidFill>
              </a:rPr>
              <a:t>Meetings</a:t>
            </a:r>
          </a:p>
          <a:p>
            <a:r>
              <a:rPr lang="en-GB" sz="4800" dirty="0">
                <a:solidFill>
                  <a:schemeClr val="tx2"/>
                </a:solidFill>
              </a:rPr>
              <a:t>Travel</a:t>
            </a:r>
          </a:p>
          <a:p>
            <a:r>
              <a:rPr lang="en-GB" sz="4800" dirty="0">
                <a:solidFill>
                  <a:schemeClr val="tx2"/>
                </a:solidFill>
              </a:rPr>
              <a:t>Software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017A1-80A8-E55A-775D-D2C4FD138760}"/>
              </a:ext>
            </a:extLst>
          </p:cNvPr>
          <p:cNvSpPr txBox="1"/>
          <p:nvPr/>
        </p:nvSpPr>
        <p:spPr>
          <a:xfrm>
            <a:off x="8274429" y="8182060"/>
            <a:ext cx="4378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WhatsApp</a:t>
            </a:r>
          </a:p>
          <a:p>
            <a:r>
              <a:rPr lang="en-GB" sz="4800" dirty="0">
                <a:solidFill>
                  <a:schemeClr val="tx2"/>
                </a:solidFill>
              </a:rPr>
              <a:t>Status</a:t>
            </a:r>
          </a:p>
          <a:p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5C57D-0CE2-DB82-A317-DC6512FD1C45}"/>
              </a:ext>
            </a:extLst>
          </p:cNvPr>
          <p:cNvSpPr txBox="1"/>
          <p:nvPr/>
        </p:nvSpPr>
        <p:spPr>
          <a:xfrm>
            <a:off x="13844976" y="8291569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Simplifying </a:t>
            </a:r>
          </a:p>
          <a:p>
            <a:r>
              <a:rPr lang="en-GB" sz="4800" dirty="0">
                <a:solidFill>
                  <a:schemeClr val="tx2"/>
                </a:solidFill>
              </a:rPr>
              <a:t>amendments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33A491-E706-49FE-44C6-5B4183B3162A}"/>
              </a:ext>
            </a:extLst>
          </p:cNvPr>
          <p:cNvSpPr txBox="1"/>
          <p:nvPr/>
        </p:nvSpPr>
        <p:spPr>
          <a:xfrm>
            <a:off x="18916365" y="8291569"/>
            <a:ext cx="43780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Publications</a:t>
            </a:r>
          </a:p>
          <a:p>
            <a:r>
              <a:rPr lang="en-GB" sz="4800" dirty="0">
                <a:solidFill>
                  <a:schemeClr val="tx2"/>
                </a:solidFill>
              </a:rPr>
              <a:t>Blogs</a:t>
            </a:r>
          </a:p>
          <a:p>
            <a:r>
              <a:rPr lang="en-GB" sz="4800" dirty="0">
                <a:solidFill>
                  <a:schemeClr val="tx2"/>
                </a:solidFill>
              </a:rPr>
              <a:t>Webinars</a:t>
            </a:r>
          </a:p>
          <a:p>
            <a:r>
              <a:rPr lang="en-GB" sz="4800" dirty="0">
                <a:solidFill>
                  <a:schemeClr val="tx2"/>
                </a:solidFill>
              </a:rPr>
              <a:t>Seminar</a:t>
            </a:r>
          </a:p>
          <a:p>
            <a:r>
              <a:rPr lang="en-GB" sz="4800" dirty="0">
                <a:solidFill>
                  <a:schemeClr val="tx2"/>
                </a:solidFill>
              </a:rPr>
              <a:t>Books/E-books-</a:t>
            </a:r>
          </a:p>
          <a:p>
            <a:r>
              <a:rPr lang="en-GB" sz="4800" dirty="0">
                <a:solidFill>
                  <a:srgbClr val="C00000"/>
                </a:solidFill>
              </a:rPr>
              <a:t>OF OTHERS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F9159A-C36A-7F47-05A3-B5268C509108}"/>
              </a:ext>
            </a:extLst>
          </p:cNvPr>
          <p:cNvSpPr/>
          <p:nvPr/>
        </p:nvSpPr>
        <p:spPr>
          <a:xfrm>
            <a:off x="301329" y="448051"/>
            <a:ext cx="51605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NO-</a:t>
            </a:r>
          </a:p>
          <a:p>
            <a:r>
              <a:rPr lang="en-US" sz="4800" b="1" dirty="0">
                <a:solidFill>
                  <a:srgbClr val="C00000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Client</a:t>
            </a:r>
          </a:p>
          <a:p>
            <a:r>
              <a:rPr lang="en-US" sz="4800" b="1" dirty="0">
                <a:solidFill>
                  <a:srgbClr val="C00000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Services</a:t>
            </a:r>
          </a:p>
          <a:p>
            <a:r>
              <a:rPr lang="en-US" sz="4800" b="1" dirty="0">
                <a:solidFill>
                  <a:srgbClr val="C00000"/>
                </a:solidFill>
                <a:latin typeface="Montserrat SemiBold" pitchFamily="2" charset="77"/>
                <a:ea typeface="Roboto" panose="02000000000000000000" pitchFamily="2" charset="0"/>
                <a:cs typeface="Lato" panose="020F0502020204030203" pitchFamily="34" charset="0"/>
              </a:rPr>
              <a:t>Soliciting </a:t>
            </a:r>
          </a:p>
        </p:txBody>
      </p:sp>
    </p:spTree>
    <p:extLst>
      <p:ext uri="{BB962C8B-B14F-4D97-AF65-F5344CB8AC3E}">
        <p14:creationId xmlns:p14="http://schemas.microsoft.com/office/powerpoint/2010/main" val="30455117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647246" y="3933985"/>
            <a:ext cx="22016318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If you are still not comfortable with posting a lot-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chemeClr val="bg2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1143000" marR="0" lvl="0" indent="-114300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Engage with people – comment on their posts and share posts you like.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448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Steps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F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G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H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Posts?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84A0C4-6F37-CCA8-5A4C-ABB631DA5349}"/>
              </a:ext>
            </a:extLst>
          </p:cNvPr>
          <p:cNvSpPr txBox="1"/>
          <p:nvPr/>
        </p:nvSpPr>
        <p:spPr>
          <a:xfrm>
            <a:off x="8343459" y="8139168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Target Audience?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5765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647246" y="3933985"/>
            <a:ext cx="22016318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Who are your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chemeClr val="bg2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Target Audience?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318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B64941-0573-4635-A201-123F4E41B10A}"/>
              </a:ext>
            </a:extLst>
          </p:cNvPr>
          <p:cNvSpPr txBox="1"/>
          <p:nvPr/>
        </p:nvSpPr>
        <p:spPr>
          <a:xfrm>
            <a:off x="12498684" y="784833"/>
            <a:ext cx="10892255" cy="1104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343">
              <a:defRPr/>
            </a:pPr>
            <a:r>
              <a:rPr lang="en-GB" sz="7198" u="sng" dirty="0">
                <a:solidFill>
                  <a:prstClr val="black"/>
                </a:solidFill>
                <a:latin typeface="Georgia" panose="02040502050405020303" pitchFamily="18" charset="0"/>
              </a:rPr>
              <a:t>Connections</a:t>
            </a:r>
            <a:r>
              <a:rPr lang="en-GB" sz="6398" dirty="0">
                <a:solidFill>
                  <a:prstClr val="black"/>
                </a:solidFill>
                <a:latin typeface="Georgia" panose="02040502050405020303" pitchFamily="18" charset="0"/>
              </a:rPr>
              <a:t> –</a:t>
            </a:r>
          </a:p>
          <a:p>
            <a:pPr defTabSz="1828343">
              <a:defRPr/>
            </a:pPr>
            <a:endParaRPr lang="en-GB" sz="6398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Right People</a:t>
            </a: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Message them on connecting</a:t>
            </a: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Ask doubts or professional help/</a:t>
            </a: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Ask for calls to discuss things</a:t>
            </a:r>
          </a:p>
          <a:p>
            <a:pPr defTabSz="1828343">
              <a:defRPr/>
            </a:pPr>
            <a:endParaRPr lang="en-GB" sz="5599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1828343">
              <a:defRPr/>
            </a:pPr>
            <a:endParaRPr lang="en-GB" sz="5599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Pages</a:t>
            </a:r>
          </a:p>
          <a:p>
            <a:pPr defTabSz="1828343">
              <a:defRPr/>
            </a:pPr>
            <a:r>
              <a:rPr lang="en-GB" sz="5599" dirty="0">
                <a:solidFill>
                  <a:prstClr val="black"/>
                </a:solidFill>
                <a:latin typeface="Georgia" panose="02040502050405020303" pitchFamily="18" charset="0"/>
              </a:rPr>
              <a:t>Groups</a:t>
            </a:r>
          </a:p>
          <a:p>
            <a:pPr defTabSz="1828343">
              <a:defRPr/>
            </a:pPr>
            <a:endParaRPr lang="en-IN" sz="6398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1828343">
              <a:defRPr/>
            </a:pPr>
            <a:endParaRPr lang="en-IN" sz="6398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93FF4D-B178-B8BE-35B6-360EB855F6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960" y="11049818"/>
            <a:ext cx="4901644" cy="18312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9A3B58-63A1-51DC-1184-E3E67C74E2E8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964BF2-2C6E-13A3-CBD8-2EA9DC4193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5" r="71059" b="12311"/>
          <a:stretch/>
        </p:blipFill>
        <p:spPr>
          <a:xfrm>
            <a:off x="986711" y="784833"/>
            <a:ext cx="9348780" cy="1169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814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Steps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F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G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H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Posts?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84A0C4-6F37-CCA8-5A4C-ABB631DA5349}"/>
              </a:ext>
            </a:extLst>
          </p:cNvPr>
          <p:cNvSpPr txBox="1"/>
          <p:nvPr/>
        </p:nvSpPr>
        <p:spPr>
          <a:xfrm>
            <a:off x="13844976" y="8081913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What are you</a:t>
            </a:r>
          </a:p>
          <a:p>
            <a:r>
              <a:rPr lang="en-GB" sz="4800" dirty="0">
                <a:solidFill>
                  <a:schemeClr val="tx2"/>
                </a:solidFill>
              </a:rPr>
              <a:t>looking for?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11EBE3-55AC-D982-9FB0-8370D4CDE640}"/>
              </a:ext>
            </a:extLst>
          </p:cNvPr>
          <p:cNvSpPr txBox="1"/>
          <p:nvPr/>
        </p:nvSpPr>
        <p:spPr>
          <a:xfrm>
            <a:off x="8343459" y="8081913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Target Audience?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352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647246" y="3933985"/>
            <a:ext cx="22016318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 are you looking for on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chemeClr val="bg2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Social media?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905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180664" y="2022058"/>
            <a:ext cx="22016318" cy="7478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Look for -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chemeClr val="bg2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Clients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Collaborations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Expertise sharing opportunities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Groups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750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63DAA2F-6AAA-7F40-A70B-EE4D51CC6786}"/>
              </a:ext>
            </a:extLst>
          </p:cNvPr>
          <p:cNvSpPr txBox="1"/>
          <p:nvPr/>
        </p:nvSpPr>
        <p:spPr>
          <a:xfrm>
            <a:off x="3200136" y="1871192"/>
            <a:ext cx="1797736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Steps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717801CE-A662-474C-885E-2F7D92FE35C0}"/>
              </a:ext>
            </a:extLst>
          </p:cNvPr>
          <p:cNvSpPr/>
          <p:nvPr/>
        </p:nvSpPr>
        <p:spPr>
          <a:xfrm>
            <a:off x="5285891" y="5469943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850662-C65B-0F4D-8E4C-A99365D82F68}"/>
              </a:ext>
            </a:extLst>
          </p:cNvPr>
          <p:cNvSpPr/>
          <p:nvPr/>
        </p:nvSpPr>
        <p:spPr>
          <a:xfrm>
            <a:off x="263565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2ED2C2-456C-504F-A1FF-868F2BA8CA21}"/>
              </a:ext>
            </a:extLst>
          </p:cNvPr>
          <p:cNvSpPr/>
          <p:nvPr/>
        </p:nvSpPr>
        <p:spPr>
          <a:xfrm>
            <a:off x="809959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269CE8-BF6E-8048-B8AD-17E5EE3666CD}"/>
              </a:ext>
            </a:extLst>
          </p:cNvPr>
          <p:cNvSpPr/>
          <p:nvPr/>
        </p:nvSpPr>
        <p:spPr>
          <a:xfrm>
            <a:off x="13579293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E2745F-C98E-D440-B2D9-BE9F272FC565}"/>
              </a:ext>
            </a:extLst>
          </p:cNvPr>
          <p:cNvSpPr/>
          <p:nvPr/>
        </p:nvSpPr>
        <p:spPr>
          <a:xfrm>
            <a:off x="19067078" y="4875941"/>
            <a:ext cx="2511446" cy="2511446"/>
          </a:xfrm>
          <a:prstGeom prst="ellipse">
            <a:avLst/>
          </a:prstGeom>
          <a:solidFill>
            <a:srgbClr val="492B4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FDE630-F4E1-494B-99BB-1F9318F6A383}"/>
              </a:ext>
            </a:extLst>
          </p:cNvPr>
          <p:cNvSpPr/>
          <p:nvPr/>
        </p:nvSpPr>
        <p:spPr>
          <a:xfrm>
            <a:off x="2889852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9BEB3E-E7CF-6F4B-ADCA-51B56D000C9B}"/>
              </a:ext>
            </a:extLst>
          </p:cNvPr>
          <p:cNvSpPr/>
          <p:nvPr/>
        </p:nvSpPr>
        <p:spPr>
          <a:xfrm>
            <a:off x="8343459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F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6838F1-E784-F94A-B7E5-C0C320C1D1AB}"/>
              </a:ext>
            </a:extLst>
          </p:cNvPr>
          <p:cNvSpPr/>
          <p:nvPr/>
        </p:nvSpPr>
        <p:spPr>
          <a:xfrm>
            <a:off x="13844976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G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051EC8-E3B7-8D4D-B830-D31686440E23}"/>
              </a:ext>
            </a:extLst>
          </p:cNvPr>
          <p:cNvSpPr/>
          <p:nvPr/>
        </p:nvSpPr>
        <p:spPr>
          <a:xfrm>
            <a:off x="19298583" y="5577665"/>
            <a:ext cx="2003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H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D0E585B-CE9E-044D-9854-C748BF85845A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sp>
        <p:nvSpPr>
          <p:cNvPr id="2" name="Right Arrow 34">
            <a:extLst>
              <a:ext uri="{FF2B5EF4-FFF2-40B4-BE49-F238E27FC236}">
                <a16:creationId xmlns:a16="http://schemas.microsoft.com/office/drawing/2014/main" id="{F4779351-0FEC-6740-38D6-45F834DB1D05}"/>
              </a:ext>
            </a:extLst>
          </p:cNvPr>
          <p:cNvSpPr/>
          <p:nvPr/>
        </p:nvSpPr>
        <p:spPr>
          <a:xfrm>
            <a:off x="10788627" y="5458817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34">
            <a:extLst>
              <a:ext uri="{FF2B5EF4-FFF2-40B4-BE49-F238E27FC236}">
                <a16:creationId xmlns:a16="http://schemas.microsoft.com/office/drawing/2014/main" id="{427689C4-C087-324E-5B71-1D69CDD64F9C}"/>
              </a:ext>
            </a:extLst>
          </p:cNvPr>
          <p:cNvSpPr/>
          <p:nvPr/>
        </p:nvSpPr>
        <p:spPr>
          <a:xfrm>
            <a:off x="16241451" y="5458818"/>
            <a:ext cx="2674914" cy="1323439"/>
          </a:xfrm>
          <a:prstGeom prst="rightArrow">
            <a:avLst>
              <a:gd name="adj1" fmla="val 68911"/>
              <a:gd name="adj2" fmla="val 381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35F7A-F879-9DE5-5188-7972EE7658A8}"/>
              </a:ext>
            </a:extLst>
          </p:cNvPr>
          <p:cNvSpPr txBox="1"/>
          <p:nvPr/>
        </p:nvSpPr>
        <p:spPr>
          <a:xfrm>
            <a:off x="2703882" y="8139169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Posts?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84A0C4-6F37-CCA8-5A4C-ABB631DA5349}"/>
              </a:ext>
            </a:extLst>
          </p:cNvPr>
          <p:cNvSpPr txBox="1"/>
          <p:nvPr/>
        </p:nvSpPr>
        <p:spPr>
          <a:xfrm>
            <a:off x="13844976" y="8081913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What are you</a:t>
            </a:r>
          </a:p>
          <a:p>
            <a:r>
              <a:rPr lang="en-GB" sz="4800" dirty="0">
                <a:solidFill>
                  <a:schemeClr val="tx2"/>
                </a:solidFill>
              </a:rPr>
              <a:t>looking for?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11EBE3-55AC-D982-9FB0-8370D4CDE640}"/>
              </a:ext>
            </a:extLst>
          </p:cNvPr>
          <p:cNvSpPr txBox="1"/>
          <p:nvPr/>
        </p:nvSpPr>
        <p:spPr>
          <a:xfrm>
            <a:off x="8343459" y="8081913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Target Audience?</a:t>
            </a:r>
            <a:endParaRPr lang="en-IN" sz="4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52366F-4CD9-1F71-B990-4A7736474748}"/>
              </a:ext>
            </a:extLst>
          </p:cNvPr>
          <p:cNvSpPr txBox="1"/>
          <p:nvPr/>
        </p:nvSpPr>
        <p:spPr>
          <a:xfrm>
            <a:off x="18916365" y="8089111"/>
            <a:ext cx="4378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Main aspect?</a:t>
            </a:r>
            <a:endParaRPr lang="en-IN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044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9C063953-D12F-9E46-AFEE-2177AED8D350}"/>
              </a:ext>
            </a:extLst>
          </p:cNvPr>
          <p:cNvSpPr/>
          <p:nvPr/>
        </p:nvSpPr>
        <p:spPr>
          <a:xfrm>
            <a:off x="0" y="0"/>
            <a:ext cx="24377650" cy="13715999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344DEAE-D6F7-B646-9DA2-EBCFBB5FB75D}"/>
              </a:ext>
            </a:extLst>
          </p:cNvPr>
          <p:cNvSpPr/>
          <p:nvPr/>
        </p:nvSpPr>
        <p:spPr>
          <a:xfrm>
            <a:off x="3900718" y="7962597"/>
            <a:ext cx="5068734" cy="5068732"/>
          </a:xfrm>
          <a:prstGeom prst="ellipse">
            <a:avLst/>
          </a:prstGeom>
          <a:solidFill>
            <a:srgbClr val="9585A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7806263-F3C2-FC4A-8087-C34359790530}"/>
              </a:ext>
            </a:extLst>
          </p:cNvPr>
          <p:cNvSpPr/>
          <p:nvPr/>
        </p:nvSpPr>
        <p:spPr>
          <a:xfrm>
            <a:off x="8479743" y="1840417"/>
            <a:ext cx="5068734" cy="5068732"/>
          </a:xfrm>
          <a:prstGeom prst="ellipse">
            <a:avLst/>
          </a:prstGeom>
          <a:solidFill>
            <a:srgbClr val="9585A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EEB4BD3-E92D-AD47-B7B5-9C92A3DBCE91}"/>
              </a:ext>
            </a:extLst>
          </p:cNvPr>
          <p:cNvSpPr/>
          <p:nvPr/>
        </p:nvSpPr>
        <p:spPr>
          <a:xfrm>
            <a:off x="12151450" y="7718641"/>
            <a:ext cx="5068734" cy="5068732"/>
          </a:xfrm>
          <a:prstGeom prst="ellipse">
            <a:avLst/>
          </a:prstGeom>
          <a:solidFill>
            <a:srgbClr val="9585A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FF3566C-0B4B-B24C-AB00-949C37537104}"/>
              </a:ext>
            </a:extLst>
          </p:cNvPr>
          <p:cNvSpPr/>
          <p:nvPr/>
        </p:nvSpPr>
        <p:spPr>
          <a:xfrm>
            <a:off x="17013778" y="1789267"/>
            <a:ext cx="5068734" cy="5068732"/>
          </a:xfrm>
          <a:prstGeom prst="ellipse">
            <a:avLst/>
          </a:prstGeom>
          <a:solidFill>
            <a:srgbClr val="9585A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167A3DF-41F6-7A4F-8F6A-58891F11F2E7}"/>
              </a:ext>
            </a:extLst>
          </p:cNvPr>
          <p:cNvSpPr/>
          <p:nvPr/>
        </p:nvSpPr>
        <p:spPr>
          <a:xfrm>
            <a:off x="17675229" y="5055287"/>
            <a:ext cx="47414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Contact details given?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5439299-03DE-7D48-B63D-EE9C12E122D2}"/>
              </a:ext>
            </a:extLst>
          </p:cNvPr>
          <p:cNvSpPr/>
          <p:nvPr/>
        </p:nvSpPr>
        <p:spPr>
          <a:xfrm>
            <a:off x="3775011" y="11029719"/>
            <a:ext cx="50687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Providing value?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E7E03F6-1711-4345-B785-EEDEC62EABB6}"/>
              </a:ext>
            </a:extLst>
          </p:cNvPr>
          <p:cNvSpPr/>
          <p:nvPr/>
        </p:nvSpPr>
        <p:spPr>
          <a:xfrm>
            <a:off x="12744463" y="11341013"/>
            <a:ext cx="4123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Messaging?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E041549-13D0-C94F-9DDE-C899424F5585}"/>
              </a:ext>
            </a:extLst>
          </p:cNvPr>
          <p:cNvSpPr/>
          <p:nvPr/>
        </p:nvSpPr>
        <p:spPr>
          <a:xfrm>
            <a:off x="9195486" y="4955677"/>
            <a:ext cx="3632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Website?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01C960E-9BF3-3F71-4445-E3591D09CB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F5BBE72-FDD2-96A0-70B5-2F6FA6A943C9}"/>
              </a:ext>
            </a:extLst>
          </p:cNvPr>
          <p:cNvSpPr/>
          <p:nvPr/>
        </p:nvSpPr>
        <p:spPr>
          <a:xfrm>
            <a:off x="755489" y="1793807"/>
            <a:ext cx="5068734" cy="5068732"/>
          </a:xfrm>
          <a:prstGeom prst="ellipse">
            <a:avLst/>
          </a:prstGeom>
          <a:solidFill>
            <a:srgbClr val="9585A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22829F-F40C-A51A-56F1-4CC5683544A3}"/>
              </a:ext>
            </a:extLst>
          </p:cNvPr>
          <p:cNvSpPr/>
          <p:nvPr/>
        </p:nvSpPr>
        <p:spPr>
          <a:xfrm>
            <a:off x="1510456" y="4768488"/>
            <a:ext cx="3632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ontserrat SemiBold" pitchFamily="2" charset="77"/>
                <a:ea typeface="Lato" panose="020F0502020204030203" pitchFamily="34" charset="0"/>
                <a:cs typeface="Lato" panose="020F0502020204030203" pitchFamily="34" charset="0"/>
              </a:rPr>
              <a:t>Google?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00081D-5E48-A41B-ABA9-9F32B64CFEF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9831" y="8317638"/>
            <a:ext cx="2839877" cy="28398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FB8A49-F2AA-26E8-2807-35835430A1D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5620" y="2610059"/>
            <a:ext cx="2352103" cy="23521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19C829-0F87-B3FE-324F-3EA1E4A3C43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343" y="2403215"/>
            <a:ext cx="2558947" cy="25589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E8E4734-6F7A-723E-9A62-8DDA3180E35A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924" y="8260932"/>
            <a:ext cx="2758908" cy="275890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F3BA302-4C4F-E607-142E-6FF79E25026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156" y="2351357"/>
            <a:ext cx="2417131" cy="241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569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93FF4D-B178-B8BE-35B6-360EB855F6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960" y="11049818"/>
            <a:ext cx="4901644" cy="18312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9A3B58-63A1-51DC-1184-E3E67C74E2E8}"/>
              </a:ext>
            </a:extLst>
          </p:cNvPr>
          <p:cNvSpPr/>
          <p:nvPr/>
        </p:nvSpPr>
        <p:spPr>
          <a:xfrm rot="10800000" flipV="1">
            <a:off x="-2" y="12881114"/>
            <a:ext cx="24377651" cy="834887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2737ED-AE0E-1114-E2F3-7F8BFF044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28" y="0"/>
            <a:ext cx="24386778" cy="1371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298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647246" y="3933985"/>
            <a:ext cx="22016318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 do you think is the main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chemeClr val="bg2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Aspect here?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9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647246" y="2231494"/>
            <a:ext cx="22016318" cy="87100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Be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chemeClr val="bg2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Consistent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rgbClr val="FFC000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1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But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rgbClr val="FFC000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Smart?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5720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180664" y="656302"/>
            <a:ext cx="22016318" cy="111722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The potential is unlimited,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You need to find the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Right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time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Right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method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Right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platform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2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Right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content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1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Right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resource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bg1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Right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 visibility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rgbClr val="FFC000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368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3205840" y="1502571"/>
            <a:ext cx="732419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What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88AE54C-193D-0EFC-2281-854D1C4B789D}"/>
              </a:ext>
            </a:extLst>
          </p:cNvPr>
          <p:cNvSpPr/>
          <p:nvPr/>
        </p:nvSpPr>
        <p:spPr>
          <a:xfrm>
            <a:off x="10924308" y="1634836"/>
            <a:ext cx="10723418" cy="10446328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E12059-BAC3-0DF9-A8BA-B0618DDECBD9}"/>
              </a:ext>
            </a:extLst>
          </p:cNvPr>
          <p:cNvSpPr/>
          <p:nvPr/>
        </p:nvSpPr>
        <p:spPr>
          <a:xfrm>
            <a:off x="12271662" y="2772126"/>
            <a:ext cx="8028710" cy="8169446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3A58016-A685-9A13-5E89-056622700E5C}"/>
              </a:ext>
            </a:extLst>
          </p:cNvPr>
          <p:cNvSpPr/>
          <p:nvPr/>
        </p:nvSpPr>
        <p:spPr>
          <a:xfrm>
            <a:off x="14422581" y="5088104"/>
            <a:ext cx="3726873" cy="3539792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053289-AFFA-D2B7-3450-C3E02BF18ED2}"/>
              </a:ext>
            </a:extLst>
          </p:cNvPr>
          <p:cNvSpPr txBox="1"/>
          <p:nvPr/>
        </p:nvSpPr>
        <p:spPr>
          <a:xfrm>
            <a:off x="14831285" y="1686442"/>
            <a:ext cx="2909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tx2"/>
                </a:solidFill>
              </a:rPr>
              <a:t>WHAT</a:t>
            </a:r>
            <a:endParaRPr lang="en-IN" sz="72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191593-8C50-8F2B-3379-674D55B271A1}"/>
              </a:ext>
            </a:extLst>
          </p:cNvPr>
          <p:cNvSpPr txBox="1"/>
          <p:nvPr/>
        </p:nvSpPr>
        <p:spPr>
          <a:xfrm>
            <a:off x="14831286" y="3670522"/>
            <a:ext cx="2909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tx2"/>
                </a:solidFill>
              </a:rPr>
              <a:t>HOW</a:t>
            </a:r>
            <a:endParaRPr lang="en-IN" sz="72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EAF8E9-9FCE-5482-5083-97FA8FAE7FDB}"/>
              </a:ext>
            </a:extLst>
          </p:cNvPr>
          <p:cNvSpPr txBox="1"/>
          <p:nvPr/>
        </p:nvSpPr>
        <p:spPr>
          <a:xfrm>
            <a:off x="14831287" y="6256684"/>
            <a:ext cx="2909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tx2"/>
                </a:solidFill>
              </a:rPr>
              <a:t>WHY</a:t>
            </a:r>
            <a:endParaRPr lang="en-IN" sz="7200" dirty="0">
              <a:solidFill>
                <a:schemeClr val="tx2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C3A1D72-1CF6-57AE-3841-2273D6DE411D}"/>
              </a:ext>
            </a:extLst>
          </p:cNvPr>
          <p:cNvSpPr/>
          <p:nvPr/>
        </p:nvSpPr>
        <p:spPr>
          <a:xfrm>
            <a:off x="6909944" y="2064294"/>
            <a:ext cx="8028710" cy="329981"/>
          </a:xfrm>
          <a:prstGeom prst="rightArrow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6977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0" y="4087275"/>
            <a:ext cx="15544800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Mail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Me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If you want 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a copy</a:t>
            </a: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0" b="1" dirty="0">
              <a:solidFill>
                <a:srgbClr val="FFC000"/>
              </a:solidFill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portraiturepari@gmail.com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A26C8C-1A9A-FCEB-E072-1AF4892FF3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2151" y="-1"/>
            <a:ext cx="9695498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560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CB146-091F-3B45-90A5-CDD87CFCFA57}"/>
              </a:ext>
            </a:extLst>
          </p:cNvPr>
          <p:cNvSpPr/>
          <p:nvPr/>
        </p:nvSpPr>
        <p:spPr>
          <a:xfrm rot="10800000" flipV="1">
            <a:off x="-2" y="2"/>
            <a:ext cx="24377651" cy="13715998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010F2-2026-3F40-B7FB-0BE41FBB3B94}"/>
              </a:ext>
            </a:extLst>
          </p:cNvPr>
          <p:cNvSpPr txBox="1"/>
          <p:nvPr/>
        </p:nvSpPr>
        <p:spPr>
          <a:xfrm>
            <a:off x="1868919" y="6304002"/>
            <a:ext cx="14667057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Ask </a:t>
            </a:r>
            <a:r>
              <a:rPr lang="en-US" sz="8000" b="1" dirty="0">
                <a:solidFill>
                  <a:srgbClr val="FFC000"/>
                </a:solidFill>
                <a:latin typeface="Montserrat SemiBold" pitchFamily="2" charset="77"/>
                <a:ea typeface="Roboto Medium" panose="02000000000000000000" pitchFamily="2" charset="0"/>
                <a:cs typeface="Poppins Medium" pitchFamily="2" charset="77"/>
              </a:rPr>
              <a:t>ME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tserrat SemiBold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06539-4C21-CE29-769C-E023EE278A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91" y="10941571"/>
            <a:ext cx="7426036" cy="27744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1B365E-0D75-B591-6E18-62D173A7912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1936" y="3480667"/>
            <a:ext cx="6254876" cy="625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9696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33BA67-E0AF-4F45-AC59-548701C43E31}"/>
              </a:ext>
            </a:extLst>
          </p:cNvPr>
          <p:cNvSpPr/>
          <p:nvPr/>
        </p:nvSpPr>
        <p:spPr>
          <a:xfrm rot="10800000" flipV="1">
            <a:off x="16872154" y="-6"/>
            <a:ext cx="7505483" cy="13716006"/>
          </a:xfrm>
          <a:prstGeom prst="rect">
            <a:avLst/>
          </a:prstGeom>
          <a:solidFill>
            <a:srgbClr val="492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6E965C-4F1D-D946-8FE1-E28191A6BBC1}"/>
              </a:ext>
            </a:extLst>
          </p:cNvPr>
          <p:cNvGrpSpPr/>
          <p:nvPr/>
        </p:nvGrpSpPr>
        <p:grpSpPr>
          <a:xfrm>
            <a:off x="2100692" y="5106753"/>
            <a:ext cx="10553693" cy="5230825"/>
            <a:chOff x="2440263" y="6314978"/>
            <a:chExt cx="10553693" cy="523082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CDEC56-A906-794E-9B05-FA128ECEF634}"/>
                </a:ext>
              </a:extLst>
            </p:cNvPr>
            <p:cNvSpPr txBox="1"/>
            <p:nvPr/>
          </p:nvSpPr>
          <p:spPr>
            <a:xfrm>
              <a:off x="2440263" y="6314978"/>
              <a:ext cx="1055369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rgbClr val="492B47"/>
                  </a:solidFill>
                  <a:latin typeface="Montserrat SemiBold" pitchFamily="2" charset="77"/>
                  <a:ea typeface="Roboto Medium" panose="02000000000000000000" pitchFamily="2" charset="0"/>
                  <a:cs typeface="Lato Light" panose="020F0502020204030203" pitchFamily="34" charset="0"/>
                </a:rPr>
                <a:t>Thank you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4D96D2-7B42-2D4F-8111-4FE33BAE6C20}"/>
                </a:ext>
              </a:extLst>
            </p:cNvPr>
            <p:cNvSpPr txBox="1"/>
            <p:nvPr/>
          </p:nvSpPr>
          <p:spPr>
            <a:xfrm>
              <a:off x="2502742" y="8129483"/>
              <a:ext cx="8559907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pc="600" dirty="0">
                  <a:solidFill>
                    <a:schemeClr val="tx2"/>
                  </a:solidFill>
                  <a:latin typeface="Montserrat" pitchFamily="2" charset="77"/>
                  <a:ea typeface="Roboto Medium" panose="02000000000000000000" pitchFamily="2" charset="0"/>
                  <a:cs typeface="Lato" panose="020F0502020204030203" pitchFamily="34" charset="0"/>
                </a:rPr>
                <a:t>CA Parinita Adukia</a:t>
              </a:r>
            </a:p>
            <a:p>
              <a:r>
                <a:rPr lang="en-US" spc="600" dirty="0">
                  <a:solidFill>
                    <a:schemeClr val="tx2"/>
                  </a:solidFill>
                  <a:latin typeface="Montserrat" pitchFamily="2" charset="77"/>
                  <a:ea typeface="Roboto Medium" panose="02000000000000000000" pitchFamily="2" charset="0"/>
                  <a:cs typeface="Lato" panose="020F0502020204030203" pitchFamily="34" charset="0"/>
                </a:rPr>
                <a:t>Personal Branding Coach</a:t>
              </a:r>
            </a:p>
            <a:p>
              <a:endParaRPr lang="en-US" spc="600" dirty="0">
                <a:solidFill>
                  <a:schemeClr val="tx2"/>
                </a:solidFill>
                <a:latin typeface="Montserrat" pitchFamily="2" charset="77"/>
                <a:ea typeface="Roboto Medium" panose="02000000000000000000" pitchFamily="2" charset="0"/>
                <a:cs typeface="Lato" panose="020F0502020204030203" pitchFamily="34" charset="0"/>
              </a:endParaRPr>
            </a:p>
            <a:p>
              <a:r>
                <a:rPr lang="en-US" spc="600" dirty="0">
                  <a:solidFill>
                    <a:schemeClr val="tx2"/>
                  </a:solidFill>
                  <a:latin typeface="Montserrat" pitchFamily="2" charset="77"/>
                  <a:ea typeface="Roboto Medium" panose="02000000000000000000" pitchFamily="2" charset="0"/>
                  <a:cs typeface="Lato" panose="020F0502020204030203" pitchFamily="34" charset="0"/>
                </a:rPr>
                <a:t>+91-9137270057</a:t>
              </a:r>
            </a:p>
            <a:p>
              <a:r>
                <a:rPr lang="en-US" spc="600" dirty="0">
                  <a:solidFill>
                    <a:schemeClr val="tx2"/>
                  </a:solidFill>
                  <a:latin typeface="Montserrat" pitchFamily="2" charset="77"/>
                  <a:ea typeface="Roboto Medium" panose="02000000000000000000" pitchFamily="2" charset="0"/>
                  <a:cs typeface="Lato" panose="020F0502020204030203" pitchFamily="34" charset="0"/>
                </a:rPr>
                <a:t>www.portraiturebypari.com</a:t>
              </a:r>
            </a:p>
            <a:p>
              <a:r>
                <a:rPr lang="en-US" spc="600" dirty="0">
                  <a:solidFill>
                    <a:schemeClr val="tx2"/>
                  </a:solidFill>
                  <a:latin typeface="Montserrat" pitchFamily="2" charset="77"/>
                  <a:ea typeface="Roboto Medium" panose="02000000000000000000" pitchFamily="2" charset="0"/>
                  <a:cs typeface="Lato" panose="020F0502020204030203" pitchFamily="34" charset="0"/>
                </a:rPr>
                <a:t> 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65C2EBB-961F-BD15-3A4C-3CE59C44E1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81" y="11310004"/>
            <a:ext cx="4901644" cy="18312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41E504-6CE3-6B64-FAB9-2D8F6E7D45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171" y="10085127"/>
            <a:ext cx="923330" cy="9233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6FBB4D-A88A-8FBB-872B-379FCFCFD6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5" r="18251"/>
          <a:stretch/>
        </p:blipFill>
        <p:spPr>
          <a:xfrm>
            <a:off x="12560156" y="726727"/>
            <a:ext cx="7134152" cy="1193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91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7">
      <a:dk1>
        <a:srgbClr val="737572"/>
      </a:dk1>
      <a:lt1>
        <a:srgbClr val="FFFFFF"/>
      </a:lt1>
      <a:dk2>
        <a:srgbClr val="2B2C2B"/>
      </a:dk2>
      <a:lt2>
        <a:srgbClr val="FFFFFF"/>
      </a:lt2>
      <a:accent1>
        <a:srgbClr val="3756EE"/>
      </a:accent1>
      <a:accent2>
        <a:srgbClr val="9995A3"/>
      </a:accent2>
      <a:accent3>
        <a:srgbClr val="3656ED"/>
      </a:accent3>
      <a:accent4>
        <a:srgbClr val="9995A3"/>
      </a:accent4>
      <a:accent5>
        <a:srgbClr val="3656ED"/>
      </a:accent5>
      <a:accent6>
        <a:srgbClr val="9A96A4"/>
      </a:accent6>
      <a:hlink>
        <a:srgbClr val="1E9272"/>
      </a:hlink>
      <a:folHlink>
        <a:srgbClr val="AC2624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95405</TotalTime>
  <Words>916</Words>
  <Application>Microsoft Office PowerPoint</Application>
  <PresentationFormat>Custom</PresentationFormat>
  <Paragraphs>395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4" baseType="lpstr">
      <vt:lpstr>Arial</vt:lpstr>
      <vt:lpstr>Calibri</vt:lpstr>
      <vt:lpstr>Calibri Light</vt:lpstr>
      <vt:lpstr>Century Gothic</vt:lpstr>
      <vt:lpstr>Georgia</vt:lpstr>
      <vt:lpstr>Lato</vt:lpstr>
      <vt:lpstr>Lato Light</vt:lpstr>
      <vt:lpstr>Lato Medium</vt:lpstr>
      <vt:lpstr>Montserrat</vt:lpstr>
      <vt:lpstr>Montserrat Light</vt:lpstr>
      <vt:lpstr>Montserrat SemiBold</vt:lpstr>
      <vt:lpstr>PT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Parinita Agarwal</dc:creator>
  <cp:keywords/>
  <dc:description/>
  <cp:lastModifiedBy>Parinita Agarwal Adukia</cp:lastModifiedBy>
  <cp:revision>16485</cp:revision>
  <dcterms:created xsi:type="dcterms:W3CDTF">2014-11-12T21:47:38Z</dcterms:created>
  <dcterms:modified xsi:type="dcterms:W3CDTF">2024-05-14T19:26:55Z</dcterms:modified>
  <cp:category/>
</cp:coreProperties>
</file>