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notesMasterIdLst>
    <p:notesMasterId r:id="rId28"/>
  </p:notesMasterIdLst>
  <p:sldIdLst>
    <p:sldId id="256" r:id="rId5"/>
    <p:sldId id="257" r:id="rId6"/>
    <p:sldId id="258" r:id="rId7"/>
    <p:sldId id="259" r:id="rId8"/>
    <p:sldId id="260" r:id="rId9"/>
    <p:sldId id="261" r:id="rId10"/>
    <p:sldId id="262" r:id="rId11"/>
    <p:sldId id="283" r:id="rId12"/>
    <p:sldId id="263" r:id="rId13"/>
    <p:sldId id="281" r:id="rId14"/>
    <p:sldId id="282" r:id="rId15"/>
    <p:sldId id="264" r:id="rId16"/>
    <p:sldId id="265" r:id="rId17"/>
    <p:sldId id="269" r:id="rId18"/>
    <p:sldId id="270" r:id="rId19"/>
    <p:sldId id="280" r:id="rId20"/>
    <p:sldId id="271" r:id="rId21"/>
    <p:sldId id="272" r:id="rId22"/>
    <p:sldId id="273" r:id="rId23"/>
    <p:sldId id="274" r:id="rId24"/>
    <p:sldId id="275" r:id="rId25"/>
    <p:sldId id="276" r:id="rId26"/>
    <p:sldId id="27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1644"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7"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en-IN" sz="4400" b="0" strike="noStrike" spc="-1">
                <a:latin typeface="Arial"/>
              </a:rPr>
              <a:t>Click to move the slide</a:t>
            </a:r>
          </a:p>
        </p:txBody>
      </p:sp>
      <p:sp>
        <p:nvSpPr>
          <p:cNvPr id="158" name="PlaceHolder 2"/>
          <p:cNvSpPr>
            <a:spLocks noGrp="1"/>
          </p:cNvSpPr>
          <p:nvPr>
            <p:ph type="body"/>
          </p:nvPr>
        </p:nvSpPr>
        <p:spPr>
          <a:xfrm>
            <a:off x="756000" y="5078520"/>
            <a:ext cx="6047640" cy="4811040"/>
          </a:xfrm>
          <a:prstGeom prst="rect">
            <a:avLst/>
          </a:prstGeom>
        </p:spPr>
        <p:txBody>
          <a:bodyPr lIns="0" tIns="0" rIns="0" bIns="0">
            <a:noAutofit/>
          </a:bodyPr>
          <a:lstStyle/>
          <a:p>
            <a:r>
              <a:rPr lang="en-IN" sz="2000" b="0" strike="noStrike" spc="-1">
                <a:latin typeface="Arial"/>
              </a:rPr>
              <a:t>Click to edit the notes format</a:t>
            </a:r>
          </a:p>
        </p:txBody>
      </p:sp>
      <p:sp>
        <p:nvSpPr>
          <p:cNvPr id="159" name="PlaceHolder 3"/>
          <p:cNvSpPr>
            <a:spLocks noGrp="1"/>
          </p:cNvSpPr>
          <p:nvPr>
            <p:ph type="hdr"/>
          </p:nvPr>
        </p:nvSpPr>
        <p:spPr>
          <a:xfrm>
            <a:off x="0" y="0"/>
            <a:ext cx="3280680" cy="534240"/>
          </a:xfrm>
          <a:prstGeom prst="rect">
            <a:avLst/>
          </a:prstGeom>
        </p:spPr>
        <p:txBody>
          <a:bodyPr lIns="0" tIns="0" rIns="0" bIns="0">
            <a:noAutofit/>
          </a:bodyPr>
          <a:lstStyle/>
          <a:p>
            <a:r>
              <a:rPr lang="en-IN" sz="1400" b="0" strike="noStrike" spc="-1">
                <a:latin typeface="Times New Roman"/>
              </a:rPr>
              <a:t>&lt;header&gt;</a:t>
            </a:r>
          </a:p>
        </p:txBody>
      </p:sp>
      <p:sp>
        <p:nvSpPr>
          <p:cNvPr id="160"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en-IN" sz="1400" b="0" strike="noStrike" spc="-1">
                <a:latin typeface="Times New Roman"/>
              </a:rPr>
              <a:t>&lt;date/time&gt;</a:t>
            </a:r>
          </a:p>
        </p:txBody>
      </p:sp>
      <p:sp>
        <p:nvSpPr>
          <p:cNvPr id="161" name="PlaceHolder 5"/>
          <p:cNvSpPr>
            <a:spLocks noGrp="1"/>
          </p:cNvSpPr>
          <p:nvPr>
            <p:ph type="ftr"/>
          </p:nvPr>
        </p:nvSpPr>
        <p:spPr>
          <a:xfrm>
            <a:off x="0" y="10157400"/>
            <a:ext cx="3280680" cy="534240"/>
          </a:xfrm>
          <a:prstGeom prst="rect">
            <a:avLst/>
          </a:prstGeom>
        </p:spPr>
        <p:txBody>
          <a:bodyPr lIns="0" tIns="0" rIns="0" bIns="0" anchor="b">
            <a:noAutofit/>
          </a:bodyPr>
          <a:lstStyle/>
          <a:p>
            <a:r>
              <a:rPr lang="en-IN" sz="1400" b="0" strike="noStrike" spc="-1">
                <a:latin typeface="Times New Roman"/>
              </a:rPr>
              <a:t>&lt;footer&gt;</a:t>
            </a:r>
          </a:p>
        </p:txBody>
      </p:sp>
      <p:sp>
        <p:nvSpPr>
          <p:cNvPr id="162"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2226D1D4-4B43-4A28-B432-0175A94CD1CA}" type="slidenum">
              <a:rPr lang="en-IN" sz="1400" b="0" strike="noStrike" spc="-1">
                <a:latin typeface="Times New Roman"/>
              </a:rPr>
              <a:t>‹#›</a:t>
            </a:fld>
            <a:endParaRPr lang="en-IN" sz="1400" b="0" strike="noStrike" spc="-1">
              <a:latin typeface="Times New Roman"/>
            </a:endParaRPr>
          </a:p>
        </p:txBody>
      </p:sp>
    </p:spTree>
    <p:extLst>
      <p:ext uri="{BB962C8B-B14F-4D97-AF65-F5344CB8AC3E}">
        <p14:creationId xmlns:p14="http://schemas.microsoft.com/office/powerpoint/2010/main" val="3746773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PlaceHolder 1"/>
          <p:cNvSpPr>
            <a:spLocks noGrp="1" noRot="1" noChangeAspect="1"/>
          </p:cNvSpPr>
          <p:nvPr>
            <p:ph type="sldImg"/>
          </p:nvPr>
        </p:nvSpPr>
        <p:spPr>
          <a:xfrm>
            <a:off x="1143000" y="685800"/>
            <a:ext cx="4572000" cy="3429000"/>
          </a:xfrm>
          <a:prstGeom prst="rect">
            <a:avLst/>
          </a:prstGeom>
        </p:spPr>
      </p:sp>
      <p:sp>
        <p:nvSpPr>
          <p:cNvPr id="346" name="PlaceHolder 2"/>
          <p:cNvSpPr>
            <a:spLocks noGrp="1"/>
          </p:cNvSpPr>
          <p:nvPr>
            <p:ph type="body"/>
          </p:nvPr>
        </p:nvSpPr>
        <p:spPr>
          <a:xfrm>
            <a:off x="914400" y="4343400"/>
            <a:ext cx="5028480" cy="4114080"/>
          </a:xfrm>
          <a:prstGeom prst="rect">
            <a:avLst/>
          </a:prstGeom>
        </p:spPr>
        <p:txBody>
          <a:bodyPr lIns="0" tIns="0" rIns="0" bIns="0">
            <a:noAutofit/>
          </a:bodyPr>
          <a:lstStyle/>
          <a:p>
            <a:endParaRPr lang="en-IN" sz="2000" b="0" strike="noStrike" spc="-1">
              <a:latin typeface="Arial"/>
            </a:endParaRPr>
          </a:p>
        </p:txBody>
      </p:sp>
      <p:sp>
        <p:nvSpPr>
          <p:cNvPr id="347" name="Slide Number Placeholder 3"/>
          <p:cNvSpPr/>
          <p:nvPr/>
        </p:nvSpPr>
        <p:spPr>
          <a:xfrm>
            <a:off x="3886200" y="8686800"/>
            <a:ext cx="2971080" cy="456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6D528958-1807-485D-98EB-D9BC9902B85F}" type="slidenum">
              <a:rPr lang="en-US" sz="1200" b="0" strike="noStrike" spc="-1">
                <a:latin typeface="Arial"/>
              </a:rPr>
              <a:t>2</a:t>
            </a:fld>
            <a:endParaRPr lang="en-IN" sz="1200" b="0" strike="noStrike" spc="-1">
              <a:latin typeface="Arial"/>
            </a:endParaRPr>
          </a:p>
        </p:txBody>
      </p:sp>
    </p:spTree>
    <p:extLst>
      <p:ext uri="{BB962C8B-B14F-4D97-AF65-F5344CB8AC3E}">
        <p14:creationId xmlns:p14="http://schemas.microsoft.com/office/powerpoint/2010/main" val="2170467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8075" y="812800"/>
            <a:ext cx="5343525" cy="4008438"/>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0"/>
          </p:nvPr>
        </p:nvSpPr>
        <p:spPr/>
        <p:txBody>
          <a:bodyPr/>
          <a:lstStyle/>
          <a:p>
            <a:pPr algn="r"/>
            <a:fld id="{2226D1D4-4B43-4A28-B432-0175A94CD1CA}" type="slidenum">
              <a:rPr lang="en-IN" sz="1400" b="0" strike="noStrike" spc="-1" smtClean="0">
                <a:latin typeface="Times New Roman"/>
              </a:rPr>
              <a:t>6</a:t>
            </a:fld>
            <a:endParaRPr lang="en-IN" sz="1400" b="0" strike="noStrike" spc="-1">
              <a:latin typeface="Times New Roman"/>
            </a:endParaRPr>
          </a:p>
        </p:txBody>
      </p:sp>
    </p:spTree>
    <p:extLst>
      <p:ext uri="{BB962C8B-B14F-4D97-AF65-F5344CB8AC3E}">
        <p14:creationId xmlns:p14="http://schemas.microsoft.com/office/powerpoint/2010/main" val="1068297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8075" y="812800"/>
            <a:ext cx="5343525" cy="4008438"/>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0"/>
          </p:nvPr>
        </p:nvSpPr>
        <p:spPr/>
        <p:txBody>
          <a:bodyPr/>
          <a:lstStyle/>
          <a:p>
            <a:pPr algn="r"/>
            <a:fld id="{2226D1D4-4B43-4A28-B432-0175A94CD1CA}" type="slidenum">
              <a:rPr lang="en-IN" sz="1400" b="0" strike="noStrike" spc="-1" smtClean="0">
                <a:latin typeface="Times New Roman"/>
              </a:rPr>
              <a:t>16</a:t>
            </a:fld>
            <a:endParaRPr lang="en-IN" sz="1400" b="0" strike="noStrike" spc="-1">
              <a:latin typeface="Times New Roman"/>
            </a:endParaRPr>
          </a:p>
        </p:txBody>
      </p:sp>
    </p:spTree>
    <p:extLst>
      <p:ext uri="{BB962C8B-B14F-4D97-AF65-F5344CB8AC3E}">
        <p14:creationId xmlns:p14="http://schemas.microsoft.com/office/powerpoint/2010/main" val="4235418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4" name="PlaceHolder 2"/>
          <p:cNvSpPr>
            <a:spLocks noGrp="1"/>
          </p:cNvSpPr>
          <p:nvPr>
            <p:ph type="subTitle"/>
          </p:nvPr>
        </p:nvSpPr>
        <p:spPr>
          <a:xfrm>
            <a:off x="1371600" y="1981080"/>
            <a:ext cx="1821600" cy="4114080"/>
          </a:xfrm>
          <a:prstGeom prst="rect">
            <a:avLst/>
          </a:prstGeom>
        </p:spPr>
        <p:txBody>
          <a:bodyPr lIns="0" tIns="0" rIns="0" bIns="0" anchor="ctr">
            <a:noAutofit/>
          </a:bodyPr>
          <a:lstStyle/>
          <a:p>
            <a:pPr algn="ctr"/>
            <a:endParaRPr lang="en-IN"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6" name="PlaceHolder 2"/>
          <p:cNvSpPr>
            <a:spLocks noGrp="1"/>
          </p:cNvSpPr>
          <p:nvPr>
            <p:ph type="body"/>
          </p:nvPr>
        </p:nvSpPr>
        <p:spPr>
          <a:xfrm>
            <a:off x="1371600" y="1981080"/>
            <a:ext cx="1821600" cy="41140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8" name="PlaceHolder 2"/>
          <p:cNvSpPr>
            <a:spLocks noGrp="1"/>
          </p:cNvSpPr>
          <p:nvPr>
            <p:ph type="body"/>
          </p:nvPr>
        </p:nvSpPr>
        <p:spPr>
          <a:xfrm>
            <a:off x="1371600" y="1981080"/>
            <a:ext cx="888840" cy="4114080"/>
          </a:xfrm>
          <a:prstGeom prst="rect">
            <a:avLst/>
          </a:prstGeom>
        </p:spPr>
        <p:txBody>
          <a:bodyPr lIns="0" tIns="0" rIns="0" bIns="0">
            <a:normAutofit/>
          </a:bodyPr>
          <a:lstStyle/>
          <a:p>
            <a:endParaRPr lang="en-IN" sz="3200" b="0" strike="noStrike" spc="-1">
              <a:latin typeface="Arial"/>
            </a:endParaRPr>
          </a:p>
        </p:txBody>
      </p:sp>
      <p:sp>
        <p:nvSpPr>
          <p:cNvPr id="9" name="PlaceHolder 3"/>
          <p:cNvSpPr>
            <a:spLocks noGrp="1"/>
          </p:cNvSpPr>
          <p:nvPr>
            <p:ph type="body"/>
          </p:nvPr>
        </p:nvSpPr>
        <p:spPr>
          <a:xfrm>
            <a:off x="2305440" y="1981080"/>
            <a:ext cx="888840" cy="41140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1371600" y="533520"/>
            <a:ext cx="7543080" cy="5296320"/>
          </a:xfrm>
          <a:prstGeom prst="rect">
            <a:avLst/>
          </a:prstGeom>
        </p:spPr>
        <p:txBody>
          <a:bodyPr lIns="0" tIns="0" rIns="0" bIns="0" anchor="ctr">
            <a:noAutofit/>
          </a:bodyPr>
          <a:lstStyle/>
          <a:p>
            <a:pPr algn="ctr"/>
            <a:endParaRPr lang="en-IN"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3"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4" name="PlaceHolder 3"/>
          <p:cNvSpPr>
            <a:spLocks noGrp="1"/>
          </p:cNvSpPr>
          <p:nvPr>
            <p:ph type="body"/>
          </p:nvPr>
        </p:nvSpPr>
        <p:spPr>
          <a:xfrm>
            <a:off x="2305440" y="1981080"/>
            <a:ext cx="888840" cy="4114080"/>
          </a:xfrm>
          <a:prstGeom prst="rect">
            <a:avLst/>
          </a:prstGeom>
        </p:spPr>
        <p:txBody>
          <a:bodyPr lIns="0" tIns="0" rIns="0" bIns="0">
            <a:normAutofit/>
          </a:bodyPr>
          <a:lstStyle/>
          <a:p>
            <a:endParaRPr lang="en-IN" sz="3200" b="0" strike="noStrike" spc="-1">
              <a:latin typeface="Arial"/>
            </a:endParaRPr>
          </a:p>
        </p:txBody>
      </p:sp>
      <p:sp>
        <p:nvSpPr>
          <p:cNvPr id="15" name="PlaceHolder 4"/>
          <p:cNvSpPr>
            <a:spLocks noGrp="1"/>
          </p:cNvSpPr>
          <p:nvPr>
            <p:ph type="body"/>
          </p:nvPr>
        </p:nvSpPr>
        <p:spPr>
          <a:xfrm>
            <a:off x="137160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7" name="PlaceHolder 2"/>
          <p:cNvSpPr>
            <a:spLocks noGrp="1"/>
          </p:cNvSpPr>
          <p:nvPr>
            <p:ph type="body"/>
          </p:nvPr>
        </p:nvSpPr>
        <p:spPr>
          <a:xfrm>
            <a:off x="1371600" y="1981080"/>
            <a:ext cx="888840" cy="4114080"/>
          </a:xfrm>
          <a:prstGeom prst="rect">
            <a:avLst/>
          </a:prstGeom>
        </p:spPr>
        <p:txBody>
          <a:bodyPr lIns="0" tIns="0" rIns="0" bIns="0">
            <a:normAutofit/>
          </a:bodyPr>
          <a:lstStyle/>
          <a:p>
            <a:endParaRPr lang="en-IN" sz="3200" b="0" strike="noStrike" spc="-1">
              <a:latin typeface="Arial"/>
            </a:endParaRPr>
          </a:p>
        </p:txBody>
      </p:sp>
      <p:sp>
        <p:nvSpPr>
          <p:cNvPr id="18"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9" name="PlaceHolder 4"/>
          <p:cNvSpPr>
            <a:spLocks noGrp="1"/>
          </p:cNvSpPr>
          <p:nvPr>
            <p:ph type="body"/>
          </p:nvPr>
        </p:nvSpPr>
        <p:spPr>
          <a:xfrm>
            <a:off x="230544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21"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22"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23" name="PlaceHolder 4"/>
          <p:cNvSpPr>
            <a:spLocks noGrp="1"/>
          </p:cNvSpPr>
          <p:nvPr>
            <p:ph type="body"/>
          </p:nvPr>
        </p:nvSpPr>
        <p:spPr>
          <a:xfrm>
            <a:off x="1371600" y="4130280"/>
            <a:ext cx="1821600" cy="196236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25" name="PlaceHolder 2"/>
          <p:cNvSpPr>
            <a:spLocks noGrp="1"/>
          </p:cNvSpPr>
          <p:nvPr>
            <p:ph type="body"/>
          </p:nvPr>
        </p:nvSpPr>
        <p:spPr>
          <a:xfrm>
            <a:off x="1371600" y="1981080"/>
            <a:ext cx="1821600" cy="1962360"/>
          </a:xfrm>
          <a:prstGeom prst="rect">
            <a:avLst/>
          </a:prstGeom>
        </p:spPr>
        <p:txBody>
          <a:bodyPr lIns="0" tIns="0" rIns="0" bIns="0">
            <a:normAutofit/>
          </a:bodyPr>
          <a:lstStyle/>
          <a:p>
            <a:endParaRPr lang="en-IN" sz="3200" b="0" strike="noStrike" spc="-1">
              <a:latin typeface="Arial"/>
            </a:endParaRPr>
          </a:p>
        </p:txBody>
      </p:sp>
      <p:sp>
        <p:nvSpPr>
          <p:cNvPr id="26" name="PlaceHolder 3"/>
          <p:cNvSpPr>
            <a:spLocks noGrp="1"/>
          </p:cNvSpPr>
          <p:nvPr>
            <p:ph type="body"/>
          </p:nvPr>
        </p:nvSpPr>
        <p:spPr>
          <a:xfrm>
            <a:off x="1371600" y="4130280"/>
            <a:ext cx="1821600" cy="196236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28"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29"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30" name="PlaceHolder 4"/>
          <p:cNvSpPr>
            <a:spLocks noGrp="1"/>
          </p:cNvSpPr>
          <p:nvPr>
            <p:ph type="body"/>
          </p:nvPr>
        </p:nvSpPr>
        <p:spPr>
          <a:xfrm>
            <a:off x="1371600" y="41302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31" name="PlaceHolder 5"/>
          <p:cNvSpPr>
            <a:spLocks noGrp="1"/>
          </p:cNvSpPr>
          <p:nvPr>
            <p:ph type="body"/>
          </p:nvPr>
        </p:nvSpPr>
        <p:spPr>
          <a:xfrm>
            <a:off x="230544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33" name="PlaceHolder 2"/>
          <p:cNvSpPr>
            <a:spLocks noGrp="1"/>
          </p:cNvSpPr>
          <p:nvPr>
            <p:ph type="body"/>
          </p:nvPr>
        </p:nvSpPr>
        <p:spPr>
          <a:xfrm>
            <a:off x="137160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34" name="PlaceHolder 3"/>
          <p:cNvSpPr>
            <a:spLocks noGrp="1"/>
          </p:cNvSpPr>
          <p:nvPr>
            <p:ph type="body"/>
          </p:nvPr>
        </p:nvSpPr>
        <p:spPr>
          <a:xfrm>
            <a:off x="198792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35" name="PlaceHolder 4"/>
          <p:cNvSpPr>
            <a:spLocks noGrp="1"/>
          </p:cNvSpPr>
          <p:nvPr>
            <p:ph type="body"/>
          </p:nvPr>
        </p:nvSpPr>
        <p:spPr>
          <a:xfrm>
            <a:off x="260388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36" name="PlaceHolder 5"/>
          <p:cNvSpPr>
            <a:spLocks noGrp="1"/>
          </p:cNvSpPr>
          <p:nvPr>
            <p:ph type="body"/>
          </p:nvPr>
        </p:nvSpPr>
        <p:spPr>
          <a:xfrm>
            <a:off x="1371600" y="41302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37" name="PlaceHolder 6"/>
          <p:cNvSpPr>
            <a:spLocks noGrp="1"/>
          </p:cNvSpPr>
          <p:nvPr>
            <p:ph type="body"/>
          </p:nvPr>
        </p:nvSpPr>
        <p:spPr>
          <a:xfrm>
            <a:off x="1987920" y="41302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38" name="PlaceHolder 7"/>
          <p:cNvSpPr>
            <a:spLocks noGrp="1"/>
          </p:cNvSpPr>
          <p:nvPr>
            <p:ph type="body"/>
          </p:nvPr>
        </p:nvSpPr>
        <p:spPr>
          <a:xfrm>
            <a:off x="2603880" y="4130280"/>
            <a:ext cx="586440" cy="1962360"/>
          </a:xfrm>
          <a:prstGeom prst="rect">
            <a:avLst/>
          </a:prstGeom>
        </p:spPr>
        <p:txBody>
          <a:bodyPr lIns="0" tIns="0" rIns="0" bIns="0">
            <a:normAutofit fontScale="12000"/>
          </a:bodyPr>
          <a:lstStyle/>
          <a:p>
            <a:endParaRPr lang="en-IN"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43" name="PlaceHolder 2"/>
          <p:cNvSpPr>
            <a:spLocks noGrp="1"/>
          </p:cNvSpPr>
          <p:nvPr>
            <p:ph type="subTitle"/>
          </p:nvPr>
        </p:nvSpPr>
        <p:spPr>
          <a:xfrm>
            <a:off x="1371600" y="1981080"/>
            <a:ext cx="1821600" cy="4114080"/>
          </a:xfrm>
          <a:prstGeom prst="rect">
            <a:avLst/>
          </a:prstGeom>
        </p:spPr>
        <p:txBody>
          <a:bodyPr lIns="0" tIns="0" rIns="0" bIns="0" anchor="ctr">
            <a:noAutofit/>
          </a:bodyPr>
          <a:lstStyle/>
          <a:p>
            <a:pPr algn="ctr"/>
            <a:endParaRPr lang="en-IN"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45" name="PlaceHolder 2"/>
          <p:cNvSpPr>
            <a:spLocks noGrp="1"/>
          </p:cNvSpPr>
          <p:nvPr>
            <p:ph type="body"/>
          </p:nvPr>
        </p:nvSpPr>
        <p:spPr>
          <a:xfrm>
            <a:off x="1371600" y="1981080"/>
            <a:ext cx="1821600" cy="41140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47" name="PlaceHolder 2"/>
          <p:cNvSpPr>
            <a:spLocks noGrp="1"/>
          </p:cNvSpPr>
          <p:nvPr>
            <p:ph type="body"/>
          </p:nvPr>
        </p:nvSpPr>
        <p:spPr>
          <a:xfrm>
            <a:off x="1371600" y="1981080"/>
            <a:ext cx="888840" cy="4114080"/>
          </a:xfrm>
          <a:prstGeom prst="rect">
            <a:avLst/>
          </a:prstGeom>
        </p:spPr>
        <p:txBody>
          <a:bodyPr lIns="0" tIns="0" rIns="0" bIns="0">
            <a:normAutofit/>
          </a:bodyPr>
          <a:lstStyle/>
          <a:p>
            <a:endParaRPr lang="en-IN" sz="3200" b="0" strike="noStrike" spc="-1">
              <a:latin typeface="Arial"/>
            </a:endParaRPr>
          </a:p>
        </p:txBody>
      </p:sp>
      <p:sp>
        <p:nvSpPr>
          <p:cNvPr id="48" name="PlaceHolder 3"/>
          <p:cNvSpPr>
            <a:spLocks noGrp="1"/>
          </p:cNvSpPr>
          <p:nvPr>
            <p:ph type="body"/>
          </p:nvPr>
        </p:nvSpPr>
        <p:spPr>
          <a:xfrm>
            <a:off x="2305440" y="1981080"/>
            <a:ext cx="888840" cy="41140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1371600" y="533520"/>
            <a:ext cx="7543080" cy="5296320"/>
          </a:xfrm>
          <a:prstGeom prst="rect">
            <a:avLst/>
          </a:prstGeom>
        </p:spPr>
        <p:txBody>
          <a:bodyPr lIns="0" tIns="0" rIns="0" bIns="0" anchor="ctr">
            <a:noAutofit/>
          </a:bodyPr>
          <a:lstStyle/>
          <a:p>
            <a:pPr algn="ctr"/>
            <a:endParaRPr lang="en-IN"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52"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53" name="PlaceHolder 3"/>
          <p:cNvSpPr>
            <a:spLocks noGrp="1"/>
          </p:cNvSpPr>
          <p:nvPr>
            <p:ph type="body"/>
          </p:nvPr>
        </p:nvSpPr>
        <p:spPr>
          <a:xfrm>
            <a:off x="2305440" y="1981080"/>
            <a:ext cx="888840" cy="4114080"/>
          </a:xfrm>
          <a:prstGeom prst="rect">
            <a:avLst/>
          </a:prstGeom>
        </p:spPr>
        <p:txBody>
          <a:bodyPr lIns="0" tIns="0" rIns="0" bIns="0">
            <a:normAutofit/>
          </a:bodyPr>
          <a:lstStyle/>
          <a:p>
            <a:endParaRPr lang="en-IN" sz="3200" b="0" strike="noStrike" spc="-1">
              <a:latin typeface="Arial"/>
            </a:endParaRPr>
          </a:p>
        </p:txBody>
      </p:sp>
      <p:sp>
        <p:nvSpPr>
          <p:cNvPr id="54" name="PlaceHolder 4"/>
          <p:cNvSpPr>
            <a:spLocks noGrp="1"/>
          </p:cNvSpPr>
          <p:nvPr>
            <p:ph type="body"/>
          </p:nvPr>
        </p:nvSpPr>
        <p:spPr>
          <a:xfrm>
            <a:off x="137160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56" name="PlaceHolder 2"/>
          <p:cNvSpPr>
            <a:spLocks noGrp="1"/>
          </p:cNvSpPr>
          <p:nvPr>
            <p:ph type="body"/>
          </p:nvPr>
        </p:nvSpPr>
        <p:spPr>
          <a:xfrm>
            <a:off x="1371600" y="1981080"/>
            <a:ext cx="888840" cy="4114080"/>
          </a:xfrm>
          <a:prstGeom prst="rect">
            <a:avLst/>
          </a:prstGeom>
        </p:spPr>
        <p:txBody>
          <a:bodyPr lIns="0" tIns="0" rIns="0" bIns="0">
            <a:normAutofit/>
          </a:bodyPr>
          <a:lstStyle/>
          <a:p>
            <a:endParaRPr lang="en-IN" sz="3200" b="0" strike="noStrike" spc="-1">
              <a:latin typeface="Arial"/>
            </a:endParaRPr>
          </a:p>
        </p:txBody>
      </p:sp>
      <p:sp>
        <p:nvSpPr>
          <p:cNvPr id="57"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58" name="PlaceHolder 4"/>
          <p:cNvSpPr>
            <a:spLocks noGrp="1"/>
          </p:cNvSpPr>
          <p:nvPr>
            <p:ph type="body"/>
          </p:nvPr>
        </p:nvSpPr>
        <p:spPr>
          <a:xfrm>
            <a:off x="230544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60"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61"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62" name="PlaceHolder 4"/>
          <p:cNvSpPr>
            <a:spLocks noGrp="1"/>
          </p:cNvSpPr>
          <p:nvPr>
            <p:ph type="body"/>
          </p:nvPr>
        </p:nvSpPr>
        <p:spPr>
          <a:xfrm>
            <a:off x="1371600" y="4130280"/>
            <a:ext cx="1821600" cy="196236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64" name="PlaceHolder 2"/>
          <p:cNvSpPr>
            <a:spLocks noGrp="1"/>
          </p:cNvSpPr>
          <p:nvPr>
            <p:ph type="body"/>
          </p:nvPr>
        </p:nvSpPr>
        <p:spPr>
          <a:xfrm>
            <a:off x="1371600" y="1981080"/>
            <a:ext cx="1821600" cy="1962360"/>
          </a:xfrm>
          <a:prstGeom prst="rect">
            <a:avLst/>
          </a:prstGeom>
        </p:spPr>
        <p:txBody>
          <a:bodyPr lIns="0" tIns="0" rIns="0" bIns="0">
            <a:normAutofit/>
          </a:bodyPr>
          <a:lstStyle/>
          <a:p>
            <a:endParaRPr lang="en-IN" sz="3200" b="0" strike="noStrike" spc="-1">
              <a:latin typeface="Arial"/>
            </a:endParaRPr>
          </a:p>
        </p:txBody>
      </p:sp>
      <p:sp>
        <p:nvSpPr>
          <p:cNvPr id="65" name="PlaceHolder 3"/>
          <p:cNvSpPr>
            <a:spLocks noGrp="1"/>
          </p:cNvSpPr>
          <p:nvPr>
            <p:ph type="body"/>
          </p:nvPr>
        </p:nvSpPr>
        <p:spPr>
          <a:xfrm>
            <a:off x="1371600" y="4130280"/>
            <a:ext cx="1821600" cy="196236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67"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68"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69" name="PlaceHolder 4"/>
          <p:cNvSpPr>
            <a:spLocks noGrp="1"/>
          </p:cNvSpPr>
          <p:nvPr>
            <p:ph type="body"/>
          </p:nvPr>
        </p:nvSpPr>
        <p:spPr>
          <a:xfrm>
            <a:off x="1371600" y="41302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70" name="PlaceHolder 5"/>
          <p:cNvSpPr>
            <a:spLocks noGrp="1"/>
          </p:cNvSpPr>
          <p:nvPr>
            <p:ph type="body"/>
          </p:nvPr>
        </p:nvSpPr>
        <p:spPr>
          <a:xfrm>
            <a:off x="230544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72" name="PlaceHolder 2"/>
          <p:cNvSpPr>
            <a:spLocks noGrp="1"/>
          </p:cNvSpPr>
          <p:nvPr>
            <p:ph type="body"/>
          </p:nvPr>
        </p:nvSpPr>
        <p:spPr>
          <a:xfrm>
            <a:off x="137160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73" name="PlaceHolder 3"/>
          <p:cNvSpPr>
            <a:spLocks noGrp="1"/>
          </p:cNvSpPr>
          <p:nvPr>
            <p:ph type="body"/>
          </p:nvPr>
        </p:nvSpPr>
        <p:spPr>
          <a:xfrm>
            <a:off x="198792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74" name="PlaceHolder 4"/>
          <p:cNvSpPr>
            <a:spLocks noGrp="1"/>
          </p:cNvSpPr>
          <p:nvPr>
            <p:ph type="body"/>
          </p:nvPr>
        </p:nvSpPr>
        <p:spPr>
          <a:xfrm>
            <a:off x="260388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75" name="PlaceHolder 5"/>
          <p:cNvSpPr>
            <a:spLocks noGrp="1"/>
          </p:cNvSpPr>
          <p:nvPr>
            <p:ph type="body"/>
          </p:nvPr>
        </p:nvSpPr>
        <p:spPr>
          <a:xfrm>
            <a:off x="1371600" y="41302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76" name="PlaceHolder 6"/>
          <p:cNvSpPr>
            <a:spLocks noGrp="1"/>
          </p:cNvSpPr>
          <p:nvPr>
            <p:ph type="body"/>
          </p:nvPr>
        </p:nvSpPr>
        <p:spPr>
          <a:xfrm>
            <a:off x="1987920" y="41302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77" name="PlaceHolder 7"/>
          <p:cNvSpPr>
            <a:spLocks noGrp="1"/>
          </p:cNvSpPr>
          <p:nvPr>
            <p:ph type="body"/>
          </p:nvPr>
        </p:nvSpPr>
        <p:spPr>
          <a:xfrm>
            <a:off x="2603880" y="4130280"/>
            <a:ext cx="586440" cy="1962360"/>
          </a:xfrm>
          <a:prstGeom prst="rect">
            <a:avLst/>
          </a:prstGeom>
        </p:spPr>
        <p:txBody>
          <a:bodyPr lIns="0" tIns="0" rIns="0" bIns="0">
            <a:normAutofit fontScale="12000"/>
          </a:bodyPr>
          <a:lstStyle/>
          <a:p>
            <a:endParaRPr lang="en-IN"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1"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82" name="PlaceHolder 2"/>
          <p:cNvSpPr>
            <a:spLocks noGrp="1"/>
          </p:cNvSpPr>
          <p:nvPr>
            <p:ph type="subTitle"/>
          </p:nvPr>
        </p:nvSpPr>
        <p:spPr>
          <a:xfrm>
            <a:off x="1371600" y="1981080"/>
            <a:ext cx="1821600" cy="4114080"/>
          </a:xfrm>
          <a:prstGeom prst="rect">
            <a:avLst/>
          </a:prstGeom>
        </p:spPr>
        <p:txBody>
          <a:bodyPr lIns="0" tIns="0" rIns="0" bIns="0" anchor="ctr">
            <a:noAutofit/>
          </a:bodyPr>
          <a:lstStyle/>
          <a:p>
            <a:pPr algn="ctr"/>
            <a:endParaRPr lang="en-IN"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84" name="PlaceHolder 2"/>
          <p:cNvSpPr>
            <a:spLocks noGrp="1"/>
          </p:cNvSpPr>
          <p:nvPr>
            <p:ph type="body"/>
          </p:nvPr>
        </p:nvSpPr>
        <p:spPr>
          <a:xfrm>
            <a:off x="1371600" y="1981080"/>
            <a:ext cx="1821600" cy="41140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86" name="PlaceHolder 2"/>
          <p:cNvSpPr>
            <a:spLocks noGrp="1"/>
          </p:cNvSpPr>
          <p:nvPr>
            <p:ph type="body"/>
          </p:nvPr>
        </p:nvSpPr>
        <p:spPr>
          <a:xfrm>
            <a:off x="1371600" y="1981080"/>
            <a:ext cx="888840" cy="4114080"/>
          </a:xfrm>
          <a:prstGeom prst="rect">
            <a:avLst/>
          </a:prstGeom>
        </p:spPr>
        <p:txBody>
          <a:bodyPr lIns="0" tIns="0" rIns="0" bIns="0">
            <a:normAutofit/>
          </a:bodyPr>
          <a:lstStyle/>
          <a:p>
            <a:endParaRPr lang="en-IN" sz="3200" b="0" strike="noStrike" spc="-1">
              <a:latin typeface="Arial"/>
            </a:endParaRPr>
          </a:p>
        </p:txBody>
      </p:sp>
      <p:sp>
        <p:nvSpPr>
          <p:cNvPr id="87" name="PlaceHolder 3"/>
          <p:cNvSpPr>
            <a:spLocks noGrp="1"/>
          </p:cNvSpPr>
          <p:nvPr>
            <p:ph type="body"/>
          </p:nvPr>
        </p:nvSpPr>
        <p:spPr>
          <a:xfrm>
            <a:off x="2305440" y="1981080"/>
            <a:ext cx="888840" cy="41140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8"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9" name="PlaceHolder 1"/>
          <p:cNvSpPr>
            <a:spLocks noGrp="1"/>
          </p:cNvSpPr>
          <p:nvPr>
            <p:ph type="subTitle"/>
          </p:nvPr>
        </p:nvSpPr>
        <p:spPr>
          <a:xfrm>
            <a:off x="1371600" y="533520"/>
            <a:ext cx="7543080" cy="5296320"/>
          </a:xfrm>
          <a:prstGeom prst="rect">
            <a:avLst/>
          </a:prstGeom>
        </p:spPr>
        <p:txBody>
          <a:bodyPr lIns="0" tIns="0" rIns="0" bIns="0" anchor="ctr">
            <a:noAutofit/>
          </a:bodyPr>
          <a:lstStyle/>
          <a:p>
            <a:pPr algn="ctr"/>
            <a:endParaRPr lang="en-IN"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91"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92" name="PlaceHolder 3"/>
          <p:cNvSpPr>
            <a:spLocks noGrp="1"/>
          </p:cNvSpPr>
          <p:nvPr>
            <p:ph type="body"/>
          </p:nvPr>
        </p:nvSpPr>
        <p:spPr>
          <a:xfrm>
            <a:off x="2305440" y="1981080"/>
            <a:ext cx="888840" cy="4114080"/>
          </a:xfrm>
          <a:prstGeom prst="rect">
            <a:avLst/>
          </a:prstGeom>
        </p:spPr>
        <p:txBody>
          <a:bodyPr lIns="0" tIns="0" rIns="0" bIns="0">
            <a:normAutofit/>
          </a:bodyPr>
          <a:lstStyle/>
          <a:p>
            <a:endParaRPr lang="en-IN" sz="3200" b="0" strike="noStrike" spc="-1">
              <a:latin typeface="Arial"/>
            </a:endParaRPr>
          </a:p>
        </p:txBody>
      </p:sp>
      <p:sp>
        <p:nvSpPr>
          <p:cNvPr id="93" name="PlaceHolder 4"/>
          <p:cNvSpPr>
            <a:spLocks noGrp="1"/>
          </p:cNvSpPr>
          <p:nvPr>
            <p:ph type="body"/>
          </p:nvPr>
        </p:nvSpPr>
        <p:spPr>
          <a:xfrm>
            <a:off x="137160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95" name="PlaceHolder 2"/>
          <p:cNvSpPr>
            <a:spLocks noGrp="1"/>
          </p:cNvSpPr>
          <p:nvPr>
            <p:ph type="body"/>
          </p:nvPr>
        </p:nvSpPr>
        <p:spPr>
          <a:xfrm>
            <a:off x="1371600" y="1981080"/>
            <a:ext cx="888840" cy="4114080"/>
          </a:xfrm>
          <a:prstGeom prst="rect">
            <a:avLst/>
          </a:prstGeom>
        </p:spPr>
        <p:txBody>
          <a:bodyPr lIns="0" tIns="0" rIns="0" bIns="0">
            <a:normAutofit/>
          </a:bodyPr>
          <a:lstStyle/>
          <a:p>
            <a:endParaRPr lang="en-IN" sz="3200" b="0" strike="noStrike" spc="-1">
              <a:latin typeface="Arial"/>
            </a:endParaRPr>
          </a:p>
        </p:txBody>
      </p:sp>
      <p:sp>
        <p:nvSpPr>
          <p:cNvPr id="96"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97" name="PlaceHolder 4"/>
          <p:cNvSpPr>
            <a:spLocks noGrp="1"/>
          </p:cNvSpPr>
          <p:nvPr>
            <p:ph type="body"/>
          </p:nvPr>
        </p:nvSpPr>
        <p:spPr>
          <a:xfrm>
            <a:off x="230544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99"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00"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01" name="PlaceHolder 4"/>
          <p:cNvSpPr>
            <a:spLocks noGrp="1"/>
          </p:cNvSpPr>
          <p:nvPr>
            <p:ph type="body"/>
          </p:nvPr>
        </p:nvSpPr>
        <p:spPr>
          <a:xfrm>
            <a:off x="1371600" y="4130280"/>
            <a:ext cx="1821600" cy="196236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03" name="PlaceHolder 2"/>
          <p:cNvSpPr>
            <a:spLocks noGrp="1"/>
          </p:cNvSpPr>
          <p:nvPr>
            <p:ph type="body"/>
          </p:nvPr>
        </p:nvSpPr>
        <p:spPr>
          <a:xfrm>
            <a:off x="1371600" y="1981080"/>
            <a:ext cx="1821600" cy="1962360"/>
          </a:xfrm>
          <a:prstGeom prst="rect">
            <a:avLst/>
          </a:prstGeom>
        </p:spPr>
        <p:txBody>
          <a:bodyPr lIns="0" tIns="0" rIns="0" bIns="0">
            <a:normAutofit/>
          </a:bodyPr>
          <a:lstStyle/>
          <a:p>
            <a:endParaRPr lang="en-IN" sz="3200" b="0" strike="noStrike" spc="-1">
              <a:latin typeface="Arial"/>
            </a:endParaRPr>
          </a:p>
        </p:txBody>
      </p:sp>
      <p:sp>
        <p:nvSpPr>
          <p:cNvPr id="104" name="PlaceHolder 3"/>
          <p:cNvSpPr>
            <a:spLocks noGrp="1"/>
          </p:cNvSpPr>
          <p:nvPr>
            <p:ph type="body"/>
          </p:nvPr>
        </p:nvSpPr>
        <p:spPr>
          <a:xfrm>
            <a:off x="1371600" y="4130280"/>
            <a:ext cx="1821600" cy="196236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06"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07"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08" name="PlaceHolder 4"/>
          <p:cNvSpPr>
            <a:spLocks noGrp="1"/>
          </p:cNvSpPr>
          <p:nvPr>
            <p:ph type="body"/>
          </p:nvPr>
        </p:nvSpPr>
        <p:spPr>
          <a:xfrm>
            <a:off x="1371600" y="41302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09" name="PlaceHolder 5"/>
          <p:cNvSpPr>
            <a:spLocks noGrp="1"/>
          </p:cNvSpPr>
          <p:nvPr>
            <p:ph type="body"/>
          </p:nvPr>
        </p:nvSpPr>
        <p:spPr>
          <a:xfrm>
            <a:off x="230544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11" name="PlaceHolder 2"/>
          <p:cNvSpPr>
            <a:spLocks noGrp="1"/>
          </p:cNvSpPr>
          <p:nvPr>
            <p:ph type="body"/>
          </p:nvPr>
        </p:nvSpPr>
        <p:spPr>
          <a:xfrm>
            <a:off x="137160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112" name="PlaceHolder 3"/>
          <p:cNvSpPr>
            <a:spLocks noGrp="1"/>
          </p:cNvSpPr>
          <p:nvPr>
            <p:ph type="body"/>
          </p:nvPr>
        </p:nvSpPr>
        <p:spPr>
          <a:xfrm>
            <a:off x="198792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113" name="PlaceHolder 4"/>
          <p:cNvSpPr>
            <a:spLocks noGrp="1"/>
          </p:cNvSpPr>
          <p:nvPr>
            <p:ph type="body"/>
          </p:nvPr>
        </p:nvSpPr>
        <p:spPr>
          <a:xfrm>
            <a:off x="260388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114" name="PlaceHolder 5"/>
          <p:cNvSpPr>
            <a:spLocks noGrp="1"/>
          </p:cNvSpPr>
          <p:nvPr>
            <p:ph type="body"/>
          </p:nvPr>
        </p:nvSpPr>
        <p:spPr>
          <a:xfrm>
            <a:off x="1371600" y="41302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115" name="PlaceHolder 6"/>
          <p:cNvSpPr>
            <a:spLocks noGrp="1"/>
          </p:cNvSpPr>
          <p:nvPr>
            <p:ph type="body"/>
          </p:nvPr>
        </p:nvSpPr>
        <p:spPr>
          <a:xfrm>
            <a:off x="1987920" y="41302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116" name="PlaceHolder 7"/>
          <p:cNvSpPr>
            <a:spLocks noGrp="1"/>
          </p:cNvSpPr>
          <p:nvPr>
            <p:ph type="body"/>
          </p:nvPr>
        </p:nvSpPr>
        <p:spPr>
          <a:xfrm>
            <a:off x="2603880" y="4130280"/>
            <a:ext cx="586440" cy="1962360"/>
          </a:xfrm>
          <a:prstGeom prst="rect">
            <a:avLst/>
          </a:prstGeom>
        </p:spPr>
        <p:txBody>
          <a:bodyPr lIns="0" tIns="0" rIns="0" bIns="0">
            <a:normAutofit fontScale="12000"/>
          </a:bodyPr>
          <a:lstStyle/>
          <a:p>
            <a:endParaRPr lang="en-IN"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1"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22" name="PlaceHolder 2"/>
          <p:cNvSpPr>
            <a:spLocks noGrp="1"/>
          </p:cNvSpPr>
          <p:nvPr>
            <p:ph type="subTitle"/>
          </p:nvPr>
        </p:nvSpPr>
        <p:spPr>
          <a:xfrm>
            <a:off x="1371600" y="1981080"/>
            <a:ext cx="1821600" cy="4114080"/>
          </a:xfrm>
          <a:prstGeom prst="rect">
            <a:avLst/>
          </a:prstGeom>
        </p:spPr>
        <p:txBody>
          <a:bodyPr lIns="0" tIns="0" rIns="0" bIns="0" anchor="ctr">
            <a:noAutofit/>
          </a:bodyPr>
          <a:lstStyle/>
          <a:p>
            <a:pPr algn="ctr"/>
            <a:endParaRPr lang="en-IN"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24" name="PlaceHolder 2"/>
          <p:cNvSpPr>
            <a:spLocks noGrp="1"/>
          </p:cNvSpPr>
          <p:nvPr>
            <p:ph type="body"/>
          </p:nvPr>
        </p:nvSpPr>
        <p:spPr>
          <a:xfrm>
            <a:off x="1371600" y="1981080"/>
            <a:ext cx="1821600" cy="41140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26" name="PlaceHolder 2"/>
          <p:cNvSpPr>
            <a:spLocks noGrp="1"/>
          </p:cNvSpPr>
          <p:nvPr>
            <p:ph type="body"/>
          </p:nvPr>
        </p:nvSpPr>
        <p:spPr>
          <a:xfrm>
            <a:off x="1371600" y="1981080"/>
            <a:ext cx="888840" cy="4114080"/>
          </a:xfrm>
          <a:prstGeom prst="rect">
            <a:avLst/>
          </a:prstGeom>
        </p:spPr>
        <p:txBody>
          <a:bodyPr lIns="0" tIns="0" rIns="0" bIns="0">
            <a:normAutofit/>
          </a:bodyPr>
          <a:lstStyle/>
          <a:p>
            <a:endParaRPr lang="en-IN" sz="3200" b="0" strike="noStrike" spc="-1">
              <a:latin typeface="Arial"/>
            </a:endParaRPr>
          </a:p>
        </p:txBody>
      </p:sp>
      <p:sp>
        <p:nvSpPr>
          <p:cNvPr id="127" name="PlaceHolder 3"/>
          <p:cNvSpPr>
            <a:spLocks noGrp="1"/>
          </p:cNvSpPr>
          <p:nvPr>
            <p:ph type="body"/>
          </p:nvPr>
        </p:nvSpPr>
        <p:spPr>
          <a:xfrm>
            <a:off x="2305440" y="1981080"/>
            <a:ext cx="888840" cy="41140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8"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9" name="PlaceHolder 1"/>
          <p:cNvSpPr>
            <a:spLocks noGrp="1"/>
          </p:cNvSpPr>
          <p:nvPr>
            <p:ph type="subTitle"/>
          </p:nvPr>
        </p:nvSpPr>
        <p:spPr>
          <a:xfrm>
            <a:off x="1371600" y="533520"/>
            <a:ext cx="7543080" cy="5296320"/>
          </a:xfrm>
          <a:prstGeom prst="rect">
            <a:avLst/>
          </a:prstGeom>
        </p:spPr>
        <p:txBody>
          <a:bodyPr lIns="0" tIns="0" rIns="0" bIns="0" anchor="ctr">
            <a:noAutofit/>
          </a:bodyPr>
          <a:lstStyle/>
          <a:p>
            <a:pPr algn="ctr"/>
            <a:endParaRPr lang="en-IN"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31"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32" name="PlaceHolder 3"/>
          <p:cNvSpPr>
            <a:spLocks noGrp="1"/>
          </p:cNvSpPr>
          <p:nvPr>
            <p:ph type="body"/>
          </p:nvPr>
        </p:nvSpPr>
        <p:spPr>
          <a:xfrm>
            <a:off x="2305440" y="1981080"/>
            <a:ext cx="888840" cy="4114080"/>
          </a:xfrm>
          <a:prstGeom prst="rect">
            <a:avLst/>
          </a:prstGeom>
        </p:spPr>
        <p:txBody>
          <a:bodyPr lIns="0" tIns="0" rIns="0" bIns="0">
            <a:normAutofit/>
          </a:bodyPr>
          <a:lstStyle/>
          <a:p>
            <a:endParaRPr lang="en-IN" sz="3200" b="0" strike="noStrike" spc="-1">
              <a:latin typeface="Arial"/>
            </a:endParaRPr>
          </a:p>
        </p:txBody>
      </p:sp>
      <p:sp>
        <p:nvSpPr>
          <p:cNvPr id="133" name="PlaceHolder 4"/>
          <p:cNvSpPr>
            <a:spLocks noGrp="1"/>
          </p:cNvSpPr>
          <p:nvPr>
            <p:ph type="body"/>
          </p:nvPr>
        </p:nvSpPr>
        <p:spPr>
          <a:xfrm>
            <a:off x="137160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35" name="PlaceHolder 2"/>
          <p:cNvSpPr>
            <a:spLocks noGrp="1"/>
          </p:cNvSpPr>
          <p:nvPr>
            <p:ph type="body"/>
          </p:nvPr>
        </p:nvSpPr>
        <p:spPr>
          <a:xfrm>
            <a:off x="1371600" y="1981080"/>
            <a:ext cx="888840" cy="4114080"/>
          </a:xfrm>
          <a:prstGeom prst="rect">
            <a:avLst/>
          </a:prstGeom>
        </p:spPr>
        <p:txBody>
          <a:bodyPr lIns="0" tIns="0" rIns="0" bIns="0">
            <a:normAutofit/>
          </a:bodyPr>
          <a:lstStyle/>
          <a:p>
            <a:endParaRPr lang="en-IN" sz="3200" b="0" strike="noStrike" spc="-1">
              <a:latin typeface="Arial"/>
            </a:endParaRPr>
          </a:p>
        </p:txBody>
      </p:sp>
      <p:sp>
        <p:nvSpPr>
          <p:cNvPr id="136"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37" name="PlaceHolder 4"/>
          <p:cNvSpPr>
            <a:spLocks noGrp="1"/>
          </p:cNvSpPr>
          <p:nvPr>
            <p:ph type="body"/>
          </p:nvPr>
        </p:nvSpPr>
        <p:spPr>
          <a:xfrm>
            <a:off x="230544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39"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40"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41" name="PlaceHolder 4"/>
          <p:cNvSpPr>
            <a:spLocks noGrp="1"/>
          </p:cNvSpPr>
          <p:nvPr>
            <p:ph type="body"/>
          </p:nvPr>
        </p:nvSpPr>
        <p:spPr>
          <a:xfrm>
            <a:off x="1371600" y="4130280"/>
            <a:ext cx="1821600" cy="196236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43" name="PlaceHolder 2"/>
          <p:cNvSpPr>
            <a:spLocks noGrp="1"/>
          </p:cNvSpPr>
          <p:nvPr>
            <p:ph type="body"/>
          </p:nvPr>
        </p:nvSpPr>
        <p:spPr>
          <a:xfrm>
            <a:off x="1371600" y="1981080"/>
            <a:ext cx="1821600" cy="1962360"/>
          </a:xfrm>
          <a:prstGeom prst="rect">
            <a:avLst/>
          </a:prstGeom>
        </p:spPr>
        <p:txBody>
          <a:bodyPr lIns="0" tIns="0" rIns="0" bIns="0">
            <a:normAutofit/>
          </a:bodyPr>
          <a:lstStyle/>
          <a:p>
            <a:endParaRPr lang="en-IN" sz="3200" b="0" strike="noStrike" spc="-1">
              <a:latin typeface="Arial"/>
            </a:endParaRPr>
          </a:p>
        </p:txBody>
      </p:sp>
      <p:sp>
        <p:nvSpPr>
          <p:cNvPr id="144" name="PlaceHolder 3"/>
          <p:cNvSpPr>
            <a:spLocks noGrp="1"/>
          </p:cNvSpPr>
          <p:nvPr>
            <p:ph type="body"/>
          </p:nvPr>
        </p:nvSpPr>
        <p:spPr>
          <a:xfrm>
            <a:off x="1371600" y="4130280"/>
            <a:ext cx="1821600" cy="196236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46" name="PlaceHolder 2"/>
          <p:cNvSpPr>
            <a:spLocks noGrp="1"/>
          </p:cNvSpPr>
          <p:nvPr>
            <p:ph type="body"/>
          </p:nvPr>
        </p:nvSpPr>
        <p:spPr>
          <a:xfrm>
            <a:off x="137160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47" name="PlaceHolder 3"/>
          <p:cNvSpPr>
            <a:spLocks noGrp="1"/>
          </p:cNvSpPr>
          <p:nvPr>
            <p:ph type="body"/>
          </p:nvPr>
        </p:nvSpPr>
        <p:spPr>
          <a:xfrm>
            <a:off x="2305440" y="19810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48" name="PlaceHolder 4"/>
          <p:cNvSpPr>
            <a:spLocks noGrp="1"/>
          </p:cNvSpPr>
          <p:nvPr>
            <p:ph type="body"/>
          </p:nvPr>
        </p:nvSpPr>
        <p:spPr>
          <a:xfrm>
            <a:off x="1371600" y="4130280"/>
            <a:ext cx="888840" cy="1962360"/>
          </a:xfrm>
          <a:prstGeom prst="rect">
            <a:avLst/>
          </a:prstGeom>
        </p:spPr>
        <p:txBody>
          <a:bodyPr lIns="0" tIns="0" rIns="0" bIns="0">
            <a:normAutofit fontScale="39000"/>
          </a:bodyPr>
          <a:lstStyle/>
          <a:p>
            <a:endParaRPr lang="en-IN" sz="3200" b="0" strike="noStrike" spc="-1">
              <a:latin typeface="Arial"/>
            </a:endParaRPr>
          </a:p>
        </p:txBody>
      </p:sp>
      <p:sp>
        <p:nvSpPr>
          <p:cNvPr id="149" name="PlaceHolder 5"/>
          <p:cNvSpPr>
            <a:spLocks noGrp="1"/>
          </p:cNvSpPr>
          <p:nvPr>
            <p:ph type="body"/>
          </p:nvPr>
        </p:nvSpPr>
        <p:spPr>
          <a:xfrm>
            <a:off x="2305440" y="4130280"/>
            <a:ext cx="888840" cy="1962360"/>
          </a:xfrm>
          <a:prstGeom prst="rect">
            <a:avLst/>
          </a:prstGeom>
        </p:spPr>
        <p:txBody>
          <a:bodyPr lIns="0" tIns="0" rIns="0" bIns="0">
            <a:normAutofit fontScale="39000"/>
          </a:bodyPr>
          <a:lstStyle/>
          <a:p>
            <a:endParaRPr lang="en-IN"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1371600" y="533520"/>
            <a:ext cx="7543080" cy="1142280"/>
          </a:xfrm>
          <a:prstGeom prst="rect">
            <a:avLst/>
          </a:prstGeom>
        </p:spPr>
        <p:txBody>
          <a:bodyPr lIns="0" tIns="0" rIns="0" bIns="0" anchor="ctr">
            <a:noAutofit/>
          </a:bodyPr>
          <a:lstStyle/>
          <a:p>
            <a:pPr algn="ctr"/>
            <a:endParaRPr lang="en-IN" sz="4400" b="0" strike="noStrike" spc="-1">
              <a:latin typeface="Arial"/>
            </a:endParaRPr>
          </a:p>
        </p:txBody>
      </p:sp>
      <p:sp>
        <p:nvSpPr>
          <p:cNvPr id="151" name="PlaceHolder 2"/>
          <p:cNvSpPr>
            <a:spLocks noGrp="1"/>
          </p:cNvSpPr>
          <p:nvPr>
            <p:ph type="body"/>
          </p:nvPr>
        </p:nvSpPr>
        <p:spPr>
          <a:xfrm>
            <a:off x="137160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152" name="PlaceHolder 3"/>
          <p:cNvSpPr>
            <a:spLocks noGrp="1"/>
          </p:cNvSpPr>
          <p:nvPr>
            <p:ph type="body"/>
          </p:nvPr>
        </p:nvSpPr>
        <p:spPr>
          <a:xfrm>
            <a:off x="198792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153" name="PlaceHolder 4"/>
          <p:cNvSpPr>
            <a:spLocks noGrp="1"/>
          </p:cNvSpPr>
          <p:nvPr>
            <p:ph type="body"/>
          </p:nvPr>
        </p:nvSpPr>
        <p:spPr>
          <a:xfrm>
            <a:off x="2603880" y="19810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154" name="PlaceHolder 5"/>
          <p:cNvSpPr>
            <a:spLocks noGrp="1"/>
          </p:cNvSpPr>
          <p:nvPr>
            <p:ph type="body"/>
          </p:nvPr>
        </p:nvSpPr>
        <p:spPr>
          <a:xfrm>
            <a:off x="1371600" y="41302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155" name="PlaceHolder 6"/>
          <p:cNvSpPr>
            <a:spLocks noGrp="1"/>
          </p:cNvSpPr>
          <p:nvPr>
            <p:ph type="body"/>
          </p:nvPr>
        </p:nvSpPr>
        <p:spPr>
          <a:xfrm>
            <a:off x="1987920" y="4130280"/>
            <a:ext cx="586440" cy="1962360"/>
          </a:xfrm>
          <a:prstGeom prst="rect">
            <a:avLst/>
          </a:prstGeom>
        </p:spPr>
        <p:txBody>
          <a:bodyPr lIns="0" tIns="0" rIns="0" bIns="0">
            <a:normAutofit fontScale="12000"/>
          </a:bodyPr>
          <a:lstStyle/>
          <a:p>
            <a:endParaRPr lang="en-IN" sz="3200" b="0" strike="noStrike" spc="-1">
              <a:latin typeface="Arial"/>
            </a:endParaRPr>
          </a:p>
        </p:txBody>
      </p:sp>
      <p:sp>
        <p:nvSpPr>
          <p:cNvPr id="156" name="PlaceHolder 7"/>
          <p:cNvSpPr>
            <a:spLocks noGrp="1"/>
          </p:cNvSpPr>
          <p:nvPr>
            <p:ph type="body"/>
          </p:nvPr>
        </p:nvSpPr>
        <p:spPr>
          <a:xfrm>
            <a:off x="2603880" y="4130280"/>
            <a:ext cx="586440" cy="1962360"/>
          </a:xfrm>
          <a:prstGeom prst="rect">
            <a:avLst/>
          </a:prstGeom>
        </p:spPr>
        <p:txBody>
          <a:bodyPr lIns="0" tIns="0" rIns="0" bIns="0">
            <a:normAutofit fontScale="12000"/>
          </a:bodyPr>
          <a:lstStyle/>
          <a:p>
            <a:endParaRPr lang="en-IN"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pic>
        <p:nvPicPr>
          <p:cNvPr id="3" name="Picture 6" descr="strtegic1"/>
          <p:cNvPicPr/>
          <p:nvPr/>
        </p:nvPicPr>
        <p:blipFill>
          <a:blip r:embed="rId15"/>
          <a:stretch/>
        </p:blipFill>
        <p:spPr>
          <a:xfrm>
            <a:off x="0" y="0"/>
            <a:ext cx="1218600" cy="6857280"/>
          </a:xfrm>
          <a:prstGeom prst="rect">
            <a:avLst/>
          </a:prstGeom>
          <a:ln w="9525">
            <a:noFill/>
          </a:ln>
        </p:spPr>
      </p:pic>
      <p:sp>
        <p:nvSpPr>
          <p:cNvPr id="4" name="PlaceHolder 1"/>
          <p:cNvSpPr>
            <a:spLocks noGrp="1"/>
          </p:cNvSpPr>
          <p:nvPr>
            <p:ph type="title"/>
          </p:nvPr>
        </p:nvSpPr>
        <p:spPr>
          <a:xfrm>
            <a:off x="1371600" y="533520"/>
            <a:ext cx="7543080" cy="1142280"/>
          </a:xfrm>
          <a:prstGeom prst="rect">
            <a:avLst/>
          </a:prstGeom>
        </p:spPr>
        <p:txBody>
          <a:bodyPr lIns="0" tIns="0" rIns="0" bIns="0" anchor="ctr">
            <a:noAutofit/>
          </a:bodyPr>
          <a:lstStyle/>
          <a:p>
            <a:r>
              <a:rPr lang="en-IN" sz="1800" b="0" strike="noStrike" spc="-1">
                <a:latin typeface="Arial"/>
              </a:rPr>
              <a:t>Click to edit the title text format</a:t>
            </a:r>
          </a:p>
        </p:txBody>
      </p:sp>
      <p:sp>
        <p:nvSpPr>
          <p:cNvPr id="2"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9E2B6"/>
        </a:solidFill>
        <a:effectLst/>
      </p:bgPr>
    </p:bg>
    <p:spTree>
      <p:nvGrpSpPr>
        <p:cNvPr id="1" name=""/>
        <p:cNvGrpSpPr/>
        <p:nvPr/>
      </p:nvGrpSpPr>
      <p:grpSpPr>
        <a:xfrm>
          <a:off x="0" y="0"/>
          <a:ext cx="0" cy="0"/>
          <a:chOff x="0" y="0"/>
          <a:chExt cx="0" cy="0"/>
        </a:xfrm>
      </p:grpSpPr>
      <p:pic>
        <p:nvPicPr>
          <p:cNvPr id="39" name="Picture 6" descr="strtegic1"/>
          <p:cNvPicPr/>
          <p:nvPr/>
        </p:nvPicPr>
        <p:blipFill>
          <a:blip r:embed="rId14"/>
          <a:stretch/>
        </p:blipFill>
        <p:spPr>
          <a:xfrm>
            <a:off x="0" y="0"/>
            <a:ext cx="1218600" cy="6857280"/>
          </a:xfrm>
          <a:prstGeom prst="rect">
            <a:avLst/>
          </a:prstGeom>
          <a:ln w="9525">
            <a:noFill/>
          </a:ln>
        </p:spPr>
      </p:pic>
      <p:sp>
        <p:nvSpPr>
          <p:cNvPr id="4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en-IN" sz="4400" b="0" strike="noStrike" spc="-1">
                <a:latin typeface="Arial"/>
              </a:rPr>
              <a:t>Click to edit the title text format</a:t>
            </a:r>
          </a:p>
        </p:txBody>
      </p:sp>
      <p:sp>
        <p:nvSpPr>
          <p:cNvPr id="41"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9E2B6"/>
        </a:solidFill>
        <a:effectLst/>
      </p:bgPr>
    </p:bg>
    <p:spTree>
      <p:nvGrpSpPr>
        <p:cNvPr id="1" name=""/>
        <p:cNvGrpSpPr/>
        <p:nvPr/>
      </p:nvGrpSpPr>
      <p:grpSpPr>
        <a:xfrm>
          <a:off x="0" y="0"/>
          <a:ext cx="0" cy="0"/>
          <a:chOff x="0" y="0"/>
          <a:chExt cx="0" cy="0"/>
        </a:xfrm>
      </p:grpSpPr>
      <p:pic>
        <p:nvPicPr>
          <p:cNvPr id="78" name="Picture 6" descr="strtegic1"/>
          <p:cNvPicPr/>
          <p:nvPr/>
        </p:nvPicPr>
        <p:blipFill>
          <a:blip r:embed="rId14"/>
          <a:stretch/>
        </p:blipFill>
        <p:spPr>
          <a:xfrm>
            <a:off x="0" y="0"/>
            <a:ext cx="1218600" cy="6857280"/>
          </a:xfrm>
          <a:prstGeom prst="rect">
            <a:avLst/>
          </a:prstGeom>
          <a:ln w="9525">
            <a:noFill/>
          </a:ln>
        </p:spPr>
      </p:pic>
      <p:sp>
        <p:nvSpPr>
          <p:cNvPr id="7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en-IN" sz="4400" b="0" strike="noStrike" spc="-1">
                <a:latin typeface="Arial"/>
              </a:rPr>
              <a:t>Click to edit the title text format</a:t>
            </a:r>
          </a:p>
        </p:txBody>
      </p:sp>
      <p:sp>
        <p:nvSpPr>
          <p:cNvPr id="80"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9E2B6"/>
        </a:solidFill>
        <a:effectLst/>
      </p:bgPr>
    </p:bg>
    <p:spTree>
      <p:nvGrpSpPr>
        <p:cNvPr id="1" name=""/>
        <p:cNvGrpSpPr/>
        <p:nvPr/>
      </p:nvGrpSpPr>
      <p:grpSpPr>
        <a:xfrm>
          <a:off x="0" y="0"/>
          <a:ext cx="0" cy="0"/>
          <a:chOff x="0" y="0"/>
          <a:chExt cx="0" cy="0"/>
        </a:xfrm>
      </p:grpSpPr>
      <p:pic>
        <p:nvPicPr>
          <p:cNvPr id="117" name="Picture 6" descr="strtegic1"/>
          <p:cNvPicPr/>
          <p:nvPr/>
        </p:nvPicPr>
        <p:blipFill>
          <a:blip r:embed="rId14"/>
          <a:stretch/>
        </p:blipFill>
        <p:spPr>
          <a:xfrm>
            <a:off x="0" y="0"/>
            <a:ext cx="1218600" cy="6857280"/>
          </a:xfrm>
          <a:prstGeom prst="rect">
            <a:avLst/>
          </a:prstGeom>
          <a:ln w="9525">
            <a:noFill/>
          </a:ln>
        </p:spPr>
      </p:pic>
      <p:sp>
        <p:nvSpPr>
          <p:cNvPr id="118" name="PlaceHolder 1"/>
          <p:cNvSpPr>
            <a:spLocks noGrp="1"/>
          </p:cNvSpPr>
          <p:nvPr>
            <p:ph type="title"/>
          </p:nvPr>
        </p:nvSpPr>
        <p:spPr>
          <a:xfrm>
            <a:off x="1371600" y="533520"/>
            <a:ext cx="7543080" cy="1142280"/>
          </a:xfrm>
          <a:prstGeom prst="rect">
            <a:avLst/>
          </a:prstGeom>
        </p:spPr>
        <p:txBody>
          <a:bodyPr lIns="0" tIns="0" rIns="0" bIns="0" anchor="ctr">
            <a:noAutofit/>
          </a:bodyPr>
          <a:lstStyle/>
          <a:p>
            <a:r>
              <a:rPr lang="en-IN" sz="1800" b="0" strike="noStrike" spc="-1">
                <a:latin typeface="Arial"/>
              </a:rPr>
              <a:t>Click to edit the title text format</a:t>
            </a:r>
          </a:p>
        </p:txBody>
      </p:sp>
      <p:sp>
        <p:nvSpPr>
          <p:cNvPr id="119" name="PlaceHolder 2"/>
          <p:cNvSpPr>
            <a:spLocks noGrp="1"/>
          </p:cNvSpPr>
          <p:nvPr>
            <p:ph type="body"/>
          </p:nvPr>
        </p:nvSpPr>
        <p:spPr>
          <a:xfrm>
            <a:off x="1371600" y="1981080"/>
            <a:ext cx="1821600" cy="4114080"/>
          </a:xfrm>
          <a:prstGeom prst="rect">
            <a:avLst/>
          </a:prstGeom>
        </p:spPr>
        <p:txBody>
          <a:bodyPr lIns="0" tIns="0" rIns="0" bIns="0">
            <a:normAutofit fontScale="7000"/>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
        <p:nvSpPr>
          <p:cNvPr id="120" name="PlaceHolder 3"/>
          <p:cNvSpPr>
            <a:spLocks noGrp="1"/>
          </p:cNvSpPr>
          <p:nvPr>
            <p:ph type="body"/>
          </p:nvPr>
        </p:nvSpPr>
        <p:spPr>
          <a:xfrm>
            <a:off x="3285000" y="1981080"/>
            <a:ext cx="1821600" cy="4114080"/>
          </a:xfrm>
          <a:prstGeom prst="rect">
            <a:avLst/>
          </a:prstGeom>
        </p:spPr>
        <p:txBody>
          <a:bodyPr lIns="0" tIns="0" rIns="0" bIns="0">
            <a:normAutofit fontScale="7000"/>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2.png"/><Relationship Id="rId18" Type="http://schemas.openxmlformats.org/officeDocument/2006/relationships/image" Target="../media/image26.png"/><Relationship Id="rId3" Type="http://schemas.openxmlformats.org/officeDocument/2006/relationships/hyperlink" Target="https://www.nsic.co.in/" TargetMode="External"/><Relationship Id="rId7" Type="http://schemas.openxmlformats.org/officeDocument/2006/relationships/image" Target="../media/image20.png"/><Relationship Id="rId12" Type="http://schemas.openxmlformats.org/officeDocument/2006/relationships/hyperlink" Target="https://web.umang.gov.in/landing/department/msme-global-mart.html" TargetMode="External"/><Relationship Id="rId17" Type="http://schemas.openxmlformats.org/officeDocument/2006/relationships/image" Target="../media/image25.png"/><Relationship Id="rId2" Type="http://schemas.openxmlformats.org/officeDocument/2006/relationships/notesSlide" Target="../notesSlides/notesSlide3.xml"/><Relationship Id="rId16" Type="http://schemas.openxmlformats.org/officeDocument/2006/relationships/image" Target="../media/image24.png"/><Relationship Id="rId1" Type="http://schemas.openxmlformats.org/officeDocument/2006/relationships/slideLayout" Target="../slideLayouts/slideLayout14.xml"/><Relationship Id="rId6" Type="http://schemas.openxmlformats.org/officeDocument/2006/relationships/image" Target="../media/image19.png"/><Relationship Id="rId11" Type="http://schemas.openxmlformats.org/officeDocument/2006/relationships/image" Target="../media/image21.png"/><Relationship Id="rId5" Type="http://schemas.openxmlformats.org/officeDocument/2006/relationships/hyperlink" Target="https://www.msmemart.com/" TargetMode="External"/><Relationship Id="rId15" Type="http://schemas.openxmlformats.org/officeDocument/2006/relationships/image" Target="../media/image23.png"/><Relationship Id="rId10" Type="http://schemas.openxmlformats.org/officeDocument/2006/relationships/hyperlink" Target="https://play.google.com/store/apps/details?id=com.msmeglobalmart&amp;hl=en_IN&amp;gl=US" TargetMode="External"/><Relationship Id="rId4" Type="http://schemas.openxmlformats.org/officeDocument/2006/relationships/image" Target="../media/image18.png"/><Relationship Id="rId9" Type="http://schemas.openxmlformats.org/officeDocument/2006/relationships/hyperlink" Target="http://www.nsic.co.in/Corporate/SearchBranch.aspx" TargetMode="External"/><Relationship Id="rId14" Type="http://schemas.openxmlformats.org/officeDocument/2006/relationships/hyperlink" Target="https://apps.mgov.gov.in/details;jsessionid=BAF365E99290435FB752847135CE2689?appid=1636"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Rectangle 6"/>
          <p:cNvSpPr/>
          <p:nvPr/>
        </p:nvSpPr>
        <p:spPr>
          <a:xfrm>
            <a:off x="65530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164D8E0F-8FD8-478C-B838-BAE5A6677917}" type="slidenum">
              <a:rPr lang="en-US" sz="1400" b="0" strike="noStrike" spc="-1">
                <a:solidFill>
                  <a:srgbClr val="EAEAEA"/>
                </a:solidFill>
                <a:latin typeface="Times New Roman"/>
              </a:rPr>
              <a:t>1</a:t>
            </a:fld>
            <a:endParaRPr lang="en-IN" sz="1400" b="0" strike="noStrike" spc="-1">
              <a:latin typeface="Arial"/>
            </a:endParaRPr>
          </a:p>
        </p:txBody>
      </p:sp>
      <p:sp>
        <p:nvSpPr>
          <p:cNvPr id="164" name="Rectangle 2"/>
          <p:cNvSpPr/>
          <p:nvPr/>
        </p:nvSpPr>
        <p:spPr>
          <a:xfrm>
            <a:off x="0" y="3962520"/>
            <a:ext cx="9143280" cy="63900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endParaRPr lang="en-IN" sz="1800" b="0" strike="noStrike" spc="-1">
              <a:latin typeface="Arial"/>
            </a:endParaRPr>
          </a:p>
          <a:p>
            <a:pPr algn="ctr">
              <a:lnSpc>
                <a:spcPct val="100000"/>
              </a:lnSpc>
            </a:pPr>
            <a:endParaRPr lang="en-IN" sz="1800" b="0" strike="noStrike" spc="-1">
              <a:latin typeface="Arial"/>
            </a:endParaRPr>
          </a:p>
        </p:txBody>
      </p:sp>
      <p:sp>
        <p:nvSpPr>
          <p:cNvPr id="165" name="WordArt 3"/>
          <p:cNvSpPr txBox="1"/>
          <p:nvPr/>
        </p:nvSpPr>
        <p:spPr>
          <a:xfrm>
            <a:off x="1120268" y="2525486"/>
            <a:ext cx="8046721" cy="4484314"/>
          </a:xfrm>
          <a:prstGeom prst="rect">
            <a:avLst/>
          </a:prstGeom>
        </p:spPr>
        <p:txBody>
          <a:bodyPr wrap="none" lIns="90000" tIns="45000" rIns="90000" bIns="45000" anchorCtr="1">
            <a:prstTxWarp prst="textPlain">
              <a:avLst>
                <a:gd name="adj" fmla="val 50000"/>
              </a:avLst>
            </a:prstTxWarp>
            <a:noAutofit/>
          </a:bodyPr>
          <a:lstStyle/>
          <a:p>
            <a:pPr algn="ctr">
              <a:lnSpc>
                <a:spcPct val="100000"/>
              </a:lnSpc>
            </a:pPr>
            <a:r>
              <a:rPr lang="en-GB" sz="3600" b="0" strike="noStrike" spc="-1" dirty="0" smtClean="0">
                <a:ln w="0">
                  <a:noFill/>
                </a:ln>
                <a:solidFill>
                  <a:srgbClr val="0066CC"/>
                </a:solidFill>
                <a:latin typeface="Impact"/>
              </a:rPr>
              <a:t>Welcomes You</a:t>
            </a:r>
          </a:p>
          <a:p>
            <a:pPr algn="ctr">
              <a:lnSpc>
                <a:spcPct val="100000"/>
              </a:lnSpc>
            </a:pPr>
            <a:r>
              <a:rPr lang="en-GB" sz="3600" spc="-1" dirty="0" smtClean="0">
                <a:ln w="0">
                  <a:noFill/>
                </a:ln>
                <a:solidFill>
                  <a:srgbClr val="0066CC"/>
                </a:solidFill>
                <a:latin typeface="Impact"/>
              </a:rPr>
              <a:t>On</a:t>
            </a:r>
          </a:p>
          <a:p>
            <a:pPr algn="ctr">
              <a:lnSpc>
                <a:spcPct val="100000"/>
              </a:lnSpc>
            </a:pPr>
            <a:r>
              <a:rPr lang="en-GB" sz="3600" b="0" strike="noStrike" spc="-1" dirty="0" smtClean="0">
                <a:ln w="0">
                  <a:noFill/>
                </a:ln>
                <a:solidFill>
                  <a:srgbClr val="0066CC"/>
                </a:solidFill>
                <a:latin typeface="Impact"/>
              </a:rPr>
              <a:t>NSIC’s Schemes for MSMEs</a:t>
            </a:r>
          </a:p>
          <a:p>
            <a:pPr algn="ctr">
              <a:lnSpc>
                <a:spcPct val="100000"/>
              </a:lnSpc>
            </a:pPr>
            <a:endParaRPr lang="en-GB" sz="1400" b="0" strike="noStrike" spc="-1" dirty="0" smtClean="0">
              <a:ln w="0">
                <a:noFill/>
              </a:ln>
              <a:solidFill>
                <a:srgbClr val="0066CC"/>
              </a:solidFill>
              <a:latin typeface="Impact"/>
            </a:endParaRPr>
          </a:p>
          <a:p>
            <a:pPr algn="ctr">
              <a:lnSpc>
                <a:spcPct val="100000"/>
              </a:lnSpc>
            </a:pPr>
            <a:r>
              <a:rPr lang="en-GB" sz="3600" b="0" strike="noStrike" spc="-1" dirty="0" smtClean="0">
                <a:ln w="0">
                  <a:noFill/>
                </a:ln>
                <a:solidFill>
                  <a:srgbClr val="0066CC"/>
                </a:solidFill>
                <a:latin typeface="Impact"/>
              </a:rPr>
              <a:t>26/06/2024</a:t>
            </a:r>
          </a:p>
          <a:p>
            <a:pPr algn="ctr">
              <a:lnSpc>
                <a:spcPct val="100000"/>
              </a:lnSpc>
            </a:pPr>
            <a:endParaRPr lang="en-IN" sz="3600" b="0" strike="noStrike" spc="-1" dirty="0">
              <a:ln w="0">
                <a:noFill/>
              </a:ln>
              <a:solidFill>
                <a:srgbClr val="0066CC"/>
              </a:solidFill>
              <a:latin typeface="Arial"/>
            </a:endParaRPr>
          </a:p>
        </p:txBody>
      </p:sp>
      <p:pic>
        <p:nvPicPr>
          <p:cNvPr id="166" name="Picture 5" descr="C:\Users\admin\Desktop\NEW LOGO (1).png"/>
          <p:cNvPicPr/>
          <p:nvPr/>
        </p:nvPicPr>
        <p:blipFill>
          <a:blip r:embed="rId2"/>
          <a:stretch/>
        </p:blipFill>
        <p:spPr>
          <a:xfrm>
            <a:off x="3853423" y="-37800"/>
            <a:ext cx="1751760" cy="235332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afterEffect">
                            <p:stCondLst>
                              <p:cond delay="0"/>
                            </p:stCondLst>
                            <p:childTnLst>
                              <p:par>
                                <p:cTn id="5" presetID="21" presetClass="entr" presetSubtype="4" fill="hold" nodeType="after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wheel(4)">
                                      <p:cBhvr additive="repl">
                                        <p:cTn id="7"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335F5076-E437-40C8-9437-64E0B3CB7386}" type="slidenum">
              <a:rPr lang="en-US" sz="1400" b="0" strike="noStrike" spc="-1">
                <a:solidFill>
                  <a:srgbClr val="000000"/>
                </a:solidFill>
                <a:latin typeface="Times New Roman"/>
              </a:rPr>
              <a:t>2</a:t>
            </a:fld>
            <a:endParaRPr lang="en-IN" sz="1400" b="0" strike="noStrike" spc="-1">
              <a:latin typeface="Arial"/>
            </a:endParaRPr>
          </a:p>
        </p:txBody>
      </p:sp>
      <p:sp>
        <p:nvSpPr>
          <p:cNvPr id="168" name="Text Box 2"/>
          <p:cNvSpPr/>
          <p:nvPr/>
        </p:nvSpPr>
        <p:spPr>
          <a:xfrm>
            <a:off x="1676520" y="2057400"/>
            <a:ext cx="7466760" cy="173592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50000"/>
              </a:lnSpc>
              <a:spcBef>
                <a:spcPts val="1199"/>
              </a:spcBef>
            </a:pPr>
            <a:r>
              <a:rPr lang="en-US" sz="2400" b="1" i="1" strike="noStrike" spc="-1" dirty="0">
                <a:solidFill>
                  <a:srgbClr val="3366CC"/>
                </a:solidFill>
                <a:latin typeface="Verdana"/>
                <a:ea typeface="DejaVu Sans"/>
              </a:rPr>
              <a:t>To be premier organization fostering the promotion &amp; growth of Micro, Small and Medium Enterprises in the country.</a:t>
            </a:r>
            <a:endParaRPr lang="en-IN" sz="2400" b="0" strike="noStrike" spc="-1" dirty="0">
              <a:latin typeface="Arial"/>
            </a:endParaRPr>
          </a:p>
        </p:txBody>
      </p:sp>
      <p:sp>
        <p:nvSpPr>
          <p:cNvPr id="169" name="Text Box 3"/>
          <p:cNvSpPr/>
          <p:nvPr/>
        </p:nvSpPr>
        <p:spPr>
          <a:xfrm>
            <a:off x="2362320" y="1447920"/>
            <a:ext cx="5020560" cy="8211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4800" b="1" strike="noStrike" spc="-1">
                <a:solidFill>
                  <a:srgbClr val="FF6600"/>
                </a:solidFill>
                <a:latin typeface="Lucida Console"/>
                <a:ea typeface="DejaVu Sans"/>
              </a:rPr>
              <a:t> VISION</a:t>
            </a:r>
            <a:endParaRPr lang="en-IN" sz="4800" b="0" strike="noStrike" spc="-1">
              <a:latin typeface="Arial"/>
            </a:endParaRPr>
          </a:p>
        </p:txBody>
      </p:sp>
      <p:sp>
        <p:nvSpPr>
          <p:cNvPr id="170" name="Text Box 4"/>
          <p:cNvSpPr/>
          <p:nvPr/>
        </p:nvSpPr>
        <p:spPr>
          <a:xfrm>
            <a:off x="1066680" y="4572000"/>
            <a:ext cx="8076600" cy="237600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25000"/>
              </a:lnSpc>
              <a:spcBef>
                <a:spcPts val="1199"/>
              </a:spcBef>
            </a:pPr>
            <a:r>
              <a:rPr lang="en-US" sz="2400" b="1" i="1" strike="noStrike" spc="-1" dirty="0">
                <a:solidFill>
                  <a:srgbClr val="3366CC"/>
                </a:solidFill>
                <a:latin typeface="Verdana"/>
                <a:ea typeface="DejaVu Sans"/>
              </a:rPr>
              <a:t>To enhance the Competitiveness of Micro, Small and Medium Enterprises by </a:t>
            </a:r>
            <a:r>
              <a:rPr lang="en-US" sz="2400" b="1" i="1" strike="noStrike" spc="-1" dirty="0" err="1">
                <a:solidFill>
                  <a:srgbClr val="3366CC"/>
                </a:solidFill>
                <a:latin typeface="Verdana"/>
                <a:ea typeface="DejaVu Sans"/>
              </a:rPr>
              <a:t>provinding</a:t>
            </a:r>
            <a:r>
              <a:rPr lang="en-US" sz="2400" b="1" i="1" strike="noStrike" spc="-1" dirty="0">
                <a:solidFill>
                  <a:srgbClr val="3366CC"/>
                </a:solidFill>
                <a:latin typeface="Verdana"/>
                <a:ea typeface="DejaVu Sans"/>
              </a:rPr>
              <a:t> integrated support services encompassing, Marketing, Finance, Technology and other Services</a:t>
            </a:r>
            <a:r>
              <a:rPr lang="en-US" sz="1800" b="1" i="1" strike="noStrike" spc="-1" dirty="0">
                <a:solidFill>
                  <a:srgbClr val="3366CC"/>
                </a:solidFill>
                <a:latin typeface="Verdana"/>
                <a:ea typeface="DejaVu Sans"/>
              </a:rPr>
              <a:t>.</a:t>
            </a:r>
            <a:endParaRPr lang="en-IN" sz="1800" b="0" strike="noStrike" spc="-1" dirty="0">
              <a:latin typeface="Arial"/>
            </a:endParaRPr>
          </a:p>
        </p:txBody>
      </p:sp>
      <p:sp>
        <p:nvSpPr>
          <p:cNvPr id="171" name="Rectangle 5"/>
          <p:cNvSpPr/>
          <p:nvPr/>
        </p:nvSpPr>
        <p:spPr>
          <a:xfrm>
            <a:off x="3048120" y="3733920"/>
            <a:ext cx="4114080" cy="8211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4800" b="1" strike="noStrike" spc="-1">
                <a:solidFill>
                  <a:srgbClr val="FF6600"/>
                </a:solidFill>
                <a:latin typeface="Lucida Console"/>
                <a:ea typeface="DejaVu Sans"/>
              </a:rPr>
              <a:t>MISSION</a:t>
            </a:r>
            <a:endParaRPr lang="en-IN" sz="4800" b="0" strike="noStrike" spc="-1">
              <a:latin typeface="Arial"/>
            </a:endParaRPr>
          </a:p>
        </p:txBody>
      </p:sp>
      <p:pic>
        <p:nvPicPr>
          <p:cNvPr id="172" name="Picture 7" descr="C:\Users\admin\Desktop\NEW LOGO (1).png"/>
          <p:cNvPicPr/>
          <p:nvPr/>
        </p:nvPicPr>
        <p:blipFill>
          <a:blip r:embed="rId3"/>
          <a:stretch/>
        </p:blipFill>
        <p:spPr>
          <a:xfrm>
            <a:off x="4419720" y="-152280"/>
            <a:ext cx="1370880" cy="184140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afterEffect">
                            <p:stCondLst>
                              <p:cond delay="0"/>
                            </p:stCondLst>
                            <p:childTnLst>
                              <p:par>
                                <p:cTn id="5" presetID="2" presetClass="entr" presetSubtype="8" fill="hold" nodeType="afterEffect">
                                  <p:stCondLst>
                                    <p:cond delay="0"/>
                                  </p:stCondLst>
                                  <p:childTnLst>
                                    <p:set>
                                      <p:cBhvr>
                                        <p:cTn id="6" dur="1" fill="hold">
                                          <p:stCondLst>
                                            <p:cond delay="0"/>
                                          </p:stCondLst>
                                        </p:cTn>
                                        <p:tgtEl>
                                          <p:spTgt spid="169"/>
                                        </p:tgtEl>
                                        <p:attrNameLst>
                                          <p:attrName>style.visibility</p:attrName>
                                        </p:attrNameLst>
                                      </p:cBhvr>
                                      <p:to>
                                        <p:strVal val="visible"/>
                                      </p:to>
                                    </p:set>
                                    <p:anim calcmode="lin" valueType="num">
                                      <p:cBhvr additive="repl">
                                        <p:cTn id="7" dur="500" fill="hold"/>
                                        <p:tgtEl>
                                          <p:spTgt spid="169"/>
                                        </p:tgtEl>
                                        <p:attrNameLst>
                                          <p:attrName>ppt_x</p:attrName>
                                        </p:attrNameLst>
                                      </p:cBhvr>
                                      <p:tavLst>
                                        <p:tav tm="0">
                                          <p:val>
                                            <p:strVal val="0-#ppt_w/2"/>
                                          </p:val>
                                        </p:tav>
                                        <p:tav tm="100000">
                                          <p:val>
                                            <p:strVal val="#ppt_x"/>
                                          </p:val>
                                        </p:tav>
                                      </p:tavLst>
                                    </p:anim>
                                    <p:anim calcmode="lin" valueType="num">
                                      <p:cBhvr additive="repl">
                                        <p:cTn id="8" dur="500" fill="hold"/>
                                        <p:tgtEl>
                                          <p:spTgt spid="169"/>
                                        </p:tgtEl>
                                        <p:attrNameLst>
                                          <p:attrName>ppt_y</p:attrName>
                                        </p:attrNameLst>
                                      </p:cBhvr>
                                      <p:tavLst>
                                        <p:tav tm="0">
                                          <p:val>
                                            <p:strVal val="#ppt_y"/>
                                          </p:val>
                                        </p:tav>
                                        <p:tav tm="100000">
                                          <p:val>
                                            <p:strVal val="#ppt_y"/>
                                          </p:val>
                                        </p:tav>
                                      </p:tavLst>
                                    </p:anim>
                                  </p:childTnLst>
                                </p:cTn>
                              </p:par>
                            </p:childTnLst>
                          </p:cTn>
                        </p:par>
                        <p:par>
                          <p:cTn id="9" fill="hold" nodeType="afterEffect">
                            <p:stCondLst>
                              <p:cond delay="500"/>
                            </p:stCondLst>
                            <p:childTnLst>
                              <p:par>
                                <p:cTn id="10" presetID="2" presetClass="entr" presetSubtype="8" fill="hold" nodeType="afterEffect">
                                  <p:stCondLst>
                                    <p:cond delay="0"/>
                                  </p:stCondLst>
                                  <p:childTnLst>
                                    <p:set>
                                      <p:cBhvr>
                                        <p:cTn id="11" dur="1" fill="hold">
                                          <p:stCondLst>
                                            <p:cond delay="0"/>
                                          </p:stCondLst>
                                        </p:cTn>
                                        <p:tgtEl>
                                          <p:spTgt spid="171"/>
                                        </p:tgtEl>
                                        <p:attrNameLst>
                                          <p:attrName>style.visibility</p:attrName>
                                        </p:attrNameLst>
                                      </p:cBhvr>
                                      <p:to>
                                        <p:strVal val="visible"/>
                                      </p:to>
                                    </p:set>
                                    <p:anim calcmode="lin" valueType="num">
                                      <p:cBhvr additive="repl">
                                        <p:cTn id="12" dur="500" fill="hold"/>
                                        <p:tgtEl>
                                          <p:spTgt spid="171"/>
                                        </p:tgtEl>
                                        <p:attrNameLst>
                                          <p:attrName>ppt_x</p:attrName>
                                        </p:attrNameLst>
                                      </p:cBhvr>
                                      <p:tavLst>
                                        <p:tav tm="0">
                                          <p:val>
                                            <p:strVal val="0-#ppt_w/2"/>
                                          </p:val>
                                        </p:tav>
                                        <p:tav tm="100000">
                                          <p:val>
                                            <p:strVal val="#ppt_x"/>
                                          </p:val>
                                        </p:tav>
                                      </p:tavLst>
                                    </p:anim>
                                    <p:anim calcmode="lin" valueType="num">
                                      <p:cBhvr additive="repl">
                                        <p:cTn id="13" dur="500" fill="hold"/>
                                        <p:tgtEl>
                                          <p:spTgt spid="171"/>
                                        </p:tgtEl>
                                        <p:attrNameLst>
                                          <p:attrName>ppt_y</p:attrName>
                                        </p:attrNameLst>
                                      </p:cBhvr>
                                      <p:tavLst>
                                        <p:tav tm="0">
                                          <p:val>
                                            <p:strVal val="#ppt_y"/>
                                          </p:val>
                                        </p:tav>
                                        <p:tav tm="100000">
                                          <p:val>
                                            <p:strVal val="#ppt_y"/>
                                          </p:val>
                                        </p:tav>
                                      </p:tavLst>
                                    </p:anim>
                                  </p:childTnLst>
                                </p:cTn>
                              </p:par>
                            </p:childTnLst>
                          </p:cTn>
                        </p:par>
                        <p:par>
                          <p:cTn id="14" fill="hold" nodeType="afterEffect">
                            <p:stCondLst>
                              <p:cond delay="1000"/>
                            </p:stCondLst>
                            <p:childTnLst>
                              <p:par>
                                <p:cTn id="15" presetID="23" presetClass="entr" presetSubtype="528" fill="hold" nodeType="afterEffect">
                                  <p:stCondLst>
                                    <p:cond delay="0"/>
                                  </p:stCondLst>
                                  <p:childTnLst>
                                    <p:set>
                                      <p:cBhvr>
                                        <p:cTn id="16" dur="1" fill="hold">
                                          <p:stCondLst>
                                            <p:cond delay="0"/>
                                          </p:stCondLst>
                                        </p:cTn>
                                        <p:tgtEl>
                                          <p:spTgt spid="170"/>
                                        </p:tgtEl>
                                        <p:attrNameLst>
                                          <p:attrName>style.visibility</p:attrName>
                                        </p:attrNameLst>
                                      </p:cBhvr>
                                      <p:to>
                                        <p:strVal val="visible"/>
                                      </p:to>
                                    </p:set>
                                    <p:anim calcmode="lin" valueType="num">
                                      <p:cBhvr additive="repl">
                                        <p:cTn id="17" dur="500" fill="hold"/>
                                        <p:tgtEl>
                                          <p:spTgt spid="170"/>
                                        </p:tgtEl>
                                        <p:attrNameLst>
                                          <p:attrName>ppt_w</p:attrName>
                                        </p:attrNameLst>
                                      </p:cBhvr>
                                      <p:tavLst>
                                        <p:tav tm="0">
                                          <p:val>
                                            <p:fltVal val="0"/>
                                          </p:val>
                                        </p:tav>
                                        <p:tav tm="100000">
                                          <p:val>
                                            <p:strVal val="#ppt_w"/>
                                          </p:val>
                                        </p:tav>
                                      </p:tavLst>
                                    </p:anim>
                                    <p:anim calcmode="lin" valueType="num">
                                      <p:cBhvr additive="repl">
                                        <p:cTn id="18" dur="500" fill="hold"/>
                                        <p:tgtEl>
                                          <p:spTgt spid="170"/>
                                        </p:tgtEl>
                                        <p:attrNameLst>
                                          <p:attrName>ppt_h</p:attrName>
                                        </p:attrNameLst>
                                      </p:cBhvr>
                                      <p:tavLst>
                                        <p:tav tm="0">
                                          <p:val>
                                            <p:fltVal val="0"/>
                                          </p:val>
                                        </p:tav>
                                        <p:tav tm="100000">
                                          <p:val>
                                            <p:strVal val="#ppt_h"/>
                                          </p:val>
                                        </p:tav>
                                      </p:tavLst>
                                    </p:anim>
                                    <p:anim calcmode="lin" valueType="num">
                                      <p:cBhvr additive="repl">
                                        <p:cTn id="19" dur="500" fill="hold"/>
                                        <p:tgtEl>
                                          <p:spTgt spid="170"/>
                                        </p:tgtEl>
                                        <p:attrNameLst>
                                          <p:attrName>ppt_x</p:attrName>
                                        </p:attrNameLst>
                                      </p:cBhvr>
                                      <p:tavLst>
                                        <p:tav tm="0">
                                          <p:val>
                                            <p:fltVal val="0.5"/>
                                          </p:val>
                                        </p:tav>
                                        <p:tav tm="100000">
                                          <p:val>
                                            <p:strVal val="#ppt_x"/>
                                          </p:val>
                                        </p:tav>
                                      </p:tavLst>
                                    </p:anim>
                                    <p:anim calcmode="lin" valueType="num">
                                      <p:cBhvr additive="repl">
                                        <p:cTn id="20" dur="500" fill="hold"/>
                                        <p:tgtEl>
                                          <p:spTgt spid="17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161A52FC-2169-4DD3-A1C1-AC27F716B36B}" type="slidenum">
              <a:rPr lang="en-US" sz="1400" b="0" strike="noStrike" spc="-1">
                <a:solidFill>
                  <a:srgbClr val="000000"/>
                </a:solidFill>
                <a:latin typeface="Times New Roman"/>
              </a:rPr>
              <a:t>3</a:t>
            </a:fld>
            <a:endParaRPr lang="en-IN" sz="1400" b="0" strike="noStrike" spc="-1">
              <a:latin typeface="Arial"/>
            </a:endParaRPr>
          </a:p>
        </p:txBody>
      </p:sp>
      <p:sp>
        <p:nvSpPr>
          <p:cNvPr id="174" name="Rectangle 2"/>
          <p:cNvSpPr/>
          <p:nvPr/>
        </p:nvSpPr>
        <p:spPr>
          <a:xfrm>
            <a:off x="1219320" y="1371600"/>
            <a:ext cx="7923960" cy="483480"/>
          </a:xfrm>
          <a:prstGeom prst="rect">
            <a:avLst/>
          </a:prstGeom>
          <a:solidFill>
            <a:srgbClr val="333399"/>
          </a:solidFill>
          <a:ln w="9525">
            <a:no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en-GB" sz="2800" b="1" strike="noStrike" spc="-1">
                <a:solidFill>
                  <a:srgbClr val="FFFF00"/>
                </a:solidFill>
                <a:latin typeface="Arial"/>
                <a:ea typeface="DejaVu Sans"/>
              </a:rPr>
              <a:t>NETWORK OF OFFICES</a:t>
            </a:r>
            <a:endParaRPr lang="en-IN" sz="2800" b="0" strike="noStrike" spc="-1">
              <a:latin typeface="Arial"/>
            </a:endParaRPr>
          </a:p>
        </p:txBody>
      </p:sp>
      <p:sp>
        <p:nvSpPr>
          <p:cNvPr id="175" name="Oval 3"/>
          <p:cNvSpPr/>
          <p:nvPr/>
        </p:nvSpPr>
        <p:spPr>
          <a:xfrm>
            <a:off x="1523880" y="5081760"/>
            <a:ext cx="1715400" cy="896040"/>
          </a:xfrm>
          <a:prstGeom prst="ellipse">
            <a:avLst/>
          </a:prstGeom>
          <a:solidFill>
            <a:srgbClr val="CCFFFF"/>
          </a:solidFill>
          <a:ln w="9525">
            <a:noFill/>
          </a:ln>
          <a:scene3d>
            <a:camera prst="legacyObliqueTopLeft"/>
            <a:lightRig rig="legacyFlat3" dir="t"/>
          </a:scene3d>
        </p:spPr>
        <p:style>
          <a:lnRef idx="0">
            <a:scrgbClr r="0" g="0" b="0"/>
          </a:lnRef>
          <a:fillRef idx="0">
            <a:scrgbClr r="0" g="0" b="0"/>
          </a:fillRef>
          <a:effectRef idx="0">
            <a:scrgbClr r="0" g="0" b="0"/>
          </a:effectRef>
          <a:fontRef idx="minor"/>
        </p:style>
        <p:txBody>
          <a:bodyPr wrap="none" lIns="90000" tIns="45000" rIns="90000" bIns="45000" anchor="ctr">
            <a:noAutofit/>
            <a:scene3d>
              <a:camera prst="legacyObliqueTopLeft"/>
              <a:lightRig rig="legacyFlat3" dir="t"/>
            </a:scene3d>
          </a:bodyPr>
          <a:lstStyle/>
          <a:p>
            <a:pPr algn="ctr">
              <a:lnSpc>
                <a:spcPct val="100000"/>
              </a:lnSpc>
            </a:pPr>
            <a:r>
              <a:rPr lang="en-US" sz="1800" b="1" strike="noStrike" spc="-1" dirty="0">
                <a:solidFill>
                  <a:srgbClr val="000000"/>
                </a:solidFill>
                <a:latin typeface="Arial"/>
                <a:ea typeface="DejaVu Sans"/>
              </a:rPr>
              <a:t>Branch</a:t>
            </a:r>
            <a:endParaRPr lang="en-IN" sz="1800" b="0" strike="noStrike" spc="-1" dirty="0">
              <a:latin typeface="Arial"/>
            </a:endParaRPr>
          </a:p>
          <a:p>
            <a:pPr algn="ctr">
              <a:lnSpc>
                <a:spcPct val="100000"/>
              </a:lnSpc>
            </a:pPr>
            <a:r>
              <a:rPr lang="en-US" sz="1800" b="1" strike="noStrike" spc="-1" dirty="0">
                <a:solidFill>
                  <a:srgbClr val="000000"/>
                </a:solidFill>
                <a:latin typeface="Arial"/>
                <a:ea typeface="DejaVu Sans"/>
              </a:rPr>
              <a:t>Offices/ Sub Office</a:t>
            </a:r>
            <a:endParaRPr lang="en-IN" sz="1800" b="0" strike="noStrike" spc="-1" dirty="0">
              <a:latin typeface="Arial"/>
            </a:endParaRPr>
          </a:p>
          <a:p>
            <a:pPr algn="ctr">
              <a:lnSpc>
                <a:spcPct val="100000"/>
              </a:lnSpc>
            </a:pPr>
            <a:r>
              <a:rPr lang="en-US" sz="1800" b="1" strike="noStrike" spc="-1" dirty="0" smtClean="0">
                <a:solidFill>
                  <a:srgbClr val="000000"/>
                </a:solidFill>
                <a:latin typeface="Arial"/>
                <a:ea typeface="DejaVu Sans"/>
              </a:rPr>
              <a:t>(52)</a:t>
            </a:r>
            <a:endParaRPr lang="en-IN" sz="1800" b="0" strike="noStrike" spc="-1" dirty="0">
              <a:latin typeface="Arial"/>
            </a:endParaRPr>
          </a:p>
        </p:txBody>
      </p:sp>
      <p:sp>
        <p:nvSpPr>
          <p:cNvPr id="176" name="Line 4"/>
          <p:cNvSpPr/>
          <p:nvPr/>
        </p:nvSpPr>
        <p:spPr>
          <a:xfrm>
            <a:off x="5424480" y="2977920"/>
            <a:ext cx="0" cy="987480"/>
          </a:xfrm>
          <a:prstGeom prst="line">
            <a:avLst/>
          </a:prstGeom>
          <a:ln w="57150">
            <a:solidFill>
              <a:srgbClr val="3366CC"/>
            </a:solidFill>
            <a:round/>
            <a:tailEnd type="triangle" w="med" len="med"/>
          </a:ln>
        </p:spPr>
        <p:style>
          <a:lnRef idx="0">
            <a:scrgbClr r="0" g="0" b="0"/>
          </a:lnRef>
          <a:fillRef idx="0">
            <a:scrgbClr r="0" g="0" b="0"/>
          </a:fillRef>
          <a:effectRef idx="0">
            <a:scrgbClr r="0" g="0" b="0"/>
          </a:effectRef>
          <a:fontRef idx="minor"/>
        </p:style>
      </p:sp>
      <p:sp>
        <p:nvSpPr>
          <p:cNvPr id="177" name="Oval 5"/>
          <p:cNvSpPr/>
          <p:nvPr/>
        </p:nvSpPr>
        <p:spPr>
          <a:xfrm>
            <a:off x="4532400" y="2036880"/>
            <a:ext cx="1715400" cy="896040"/>
          </a:xfrm>
          <a:prstGeom prst="ellipse">
            <a:avLst/>
          </a:prstGeom>
          <a:gradFill rotWithShape="0">
            <a:gsLst>
              <a:gs pos="0">
                <a:srgbClr val="FF3300"/>
              </a:gs>
              <a:gs pos="100000">
                <a:srgbClr val="FFFFFF"/>
              </a:gs>
            </a:gsLst>
            <a:lin ang="5400000"/>
          </a:gradFill>
          <a:ln w="9525">
            <a:noFill/>
          </a:ln>
          <a:scene3d>
            <a:camera prst="legacyObliqueTopLeft"/>
            <a:lightRig rig="legacyFlat3" dir="t"/>
          </a:scene3d>
        </p:spPr>
        <p:style>
          <a:lnRef idx="0">
            <a:scrgbClr r="0" g="0" b="0"/>
          </a:lnRef>
          <a:fillRef idx="0">
            <a:scrgbClr r="0" g="0" b="0"/>
          </a:fillRef>
          <a:effectRef idx="0">
            <a:scrgbClr r="0" g="0" b="0"/>
          </a:effectRef>
          <a:fontRef idx="minor"/>
        </p:style>
        <p:txBody>
          <a:bodyPr wrap="none" lIns="90000" tIns="45000" rIns="90000" bIns="45000" anchor="ctr">
            <a:noAutofit/>
            <a:scene3d>
              <a:camera prst="legacyObliqueTopLeft"/>
              <a:lightRig rig="legacyFlat3" dir="t"/>
            </a:scene3d>
          </a:bodyPr>
          <a:lstStyle/>
          <a:p>
            <a:pPr algn="ctr">
              <a:lnSpc>
                <a:spcPct val="100000"/>
              </a:lnSpc>
            </a:pPr>
            <a:r>
              <a:rPr lang="en-US" sz="2000" b="1" strike="noStrike" spc="-1">
                <a:solidFill>
                  <a:srgbClr val="000000"/>
                </a:solidFill>
                <a:latin typeface="Arial"/>
                <a:ea typeface="DejaVu Sans"/>
              </a:rPr>
              <a:t>Head Office</a:t>
            </a:r>
            <a:endParaRPr lang="en-IN" sz="2000" b="0" strike="noStrike" spc="-1">
              <a:latin typeface="Arial"/>
            </a:endParaRPr>
          </a:p>
        </p:txBody>
      </p:sp>
      <p:sp>
        <p:nvSpPr>
          <p:cNvPr id="178" name="Oval 6"/>
          <p:cNvSpPr/>
          <p:nvPr/>
        </p:nvSpPr>
        <p:spPr>
          <a:xfrm>
            <a:off x="4495680" y="4146480"/>
            <a:ext cx="1715400" cy="896040"/>
          </a:xfrm>
          <a:prstGeom prst="ellipse">
            <a:avLst/>
          </a:prstGeom>
          <a:solidFill>
            <a:srgbClr val="82F5FE"/>
          </a:solidFill>
          <a:ln w="9525">
            <a:noFill/>
          </a:ln>
          <a:scene3d>
            <a:camera prst="legacyObliqueTopLeft"/>
            <a:lightRig rig="legacyFlat3" dir="t"/>
          </a:scene3d>
        </p:spPr>
        <p:style>
          <a:lnRef idx="0">
            <a:scrgbClr r="0" g="0" b="0"/>
          </a:lnRef>
          <a:fillRef idx="0">
            <a:scrgbClr r="0" g="0" b="0"/>
          </a:fillRef>
          <a:effectRef idx="0">
            <a:scrgbClr r="0" g="0" b="0"/>
          </a:effectRef>
          <a:fontRef idx="minor"/>
        </p:style>
        <p:txBody>
          <a:bodyPr wrap="none" lIns="90000" tIns="45000" rIns="90000" bIns="45000" anchor="ctr">
            <a:noAutofit/>
            <a:scene3d>
              <a:camera prst="legacyObliqueTopLeft"/>
              <a:lightRig rig="legacyFlat3" dir="t"/>
            </a:scene3d>
          </a:bodyPr>
          <a:lstStyle/>
          <a:p>
            <a:pPr algn="ctr">
              <a:lnSpc>
                <a:spcPct val="100000"/>
              </a:lnSpc>
            </a:pPr>
            <a:r>
              <a:rPr lang="en-US" sz="1800" b="1" strike="noStrike" spc="-1" dirty="0">
                <a:solidFill>
                  <a:srgbClr val="000000"/>
                </a:solidFill>
                <a:latin typeface="Arial"/>
                <a:ea typeface="DejaVu Sans"/>
              </a:rPr>
              <a:t>NTSCs</a:t>
            </a:r>
            <a:endParaRPr lang="en-IN" sz="1800" b="0" strike="noStrike" spc="-1" dirty="0">
              <a:latin typeface="Arial"/>
            </a:endParaRPr>
          </a:p>
          <a:p>
            <a:pPr algn="ctr">
              <a:lnSpc>
                <a:spcPct val="100000"/>
              </a:lnSpc>
            </a:pPr>
            <a:r>
              <a:rPr lang="en-US" sz="1800" b="1" strike="noStrike" spc="-1" dirty="0">
                <a:solidFill>
                  <a:srgbClr val="000000"/>
                </a:solidFill>
                <a:latin typeface="Arial"/>
                <a:ea typeface="DejaVu Sans"/>
              </a:rPr>
              <a:t>(</a:t>
            </a:r>
            <a:r>
              <a:rPr lang="en-US" sz="1800" b="1" strike="noStrike" spc="-1" dirty="0" smtClean="0">
                <a:solidFill>
                  <a:srgbClr val="000000"/>
                </a:solidFill>
                <a:latin typeface="Arial"/>
                <a:ea typeface="DejaVu Sans"/>
              </a:rPr>
              <a:t>08</a:t>
            </a:r>
            <a:r>
              <a:rPr lang="en-US" sz="2000" b="1" strike="noStrike" spc="-1" dirty="0" smtClean="0">
                <a:solidFill>
                  <a:srgbClr val="000000"/>
                </a:solidFill>
                <a:latin typeface="Arial"/>
                <a:ea typeface="DejaVu Sans"/>
              </a:rPr>
              <a:t>)</a:t>
            </a:r>
            <a:endParaRPr lang="en-IN" sz="2000" b="0" strike="noStrike" spc="-1" dirty="0">
              <a:latin typeface="Arial"/>
            </a:endParaRPr>
          </a:p>
        </p:txBody>
      </p:sp>
      <p:sp>
        <p:nvSpPr>
          <p:cNvPr id="179" name="Oval 8"/>
          <p:cNvSpPr/>
          <p:nvPr/>
        </p:nvSpPr>
        <p:spPr>
          <a:xfrm>
            <a:off x="1447920" y="3668760"/>
            <a:ext cx="1715400" cy="896040"/>
          </a:xfrm>
          <a:prstGeom prst="ellipse">
            <a:avLst/>
          </a:prstGeom>
          <a:solidFill>
            <a:srgbClr val="FFCC99"/>
          </a:solidFill>
          <a:ln w="9525">
            <a:noFill/>
          </a:ln>
          <a:scene3d>
            <a:camera prst="legacyObliqueTopLeft"/>
            <a:lightRig rig="legacyFlat3" dir="t"/>
          </a:scene3d>
        </p:spPr>
        <p:style>
          <a:lnRef idx="0">
            <a:scrgbClr r="0" g="0" b="0"/>
          </a:lnRef>
          <a:fillRef idx="0">
            <a:scrgbClr r="0" g="0" b="0"/>
          </a:fillRef>
          <a:effectRef idx="0">
            <a:scrgbClr r="0" g="0" b="0"/>
          </a:effectRef>
          <a:fontRef idx="minor"/>
        </p:style>
        <p:txBody>
          <a:bodyPr wrap="none" lIns="90000" tIns="45000" rIns="90000" bIns="45000" anchor="ctr">
            <a:noAutofit/>
            <a:scene3d>
              <a:camera prst="legacyObliqueTopLeft"/>
              <a:lightRig rig="legacyFlat3" dir="t"/>
            </a:scene3d>
          </a:bodyPr>
          <a:lstStyle/>
          <a:p>
            <a:pPr algn="ctr">
              <a:lnSpc>
                <a:spcPct val="100000"/>
              </a:lnSpc>
            </a:pPr>
            <a:r>
              <a:rPr lang="en-US" sz="1800" b="1" strike="noStrike" spc="-1">
                <a:solidFill>
                  <a:srgbClr val="000000"/>
                </a:solidFill>
                <a:latin typeface="Arial"/>
                <a:ea typeface="DejaVu Sans"/>
              </a:rPr>
              <a:t>Zonal</a:t>
            </a:r>
            <a:endParaRPr lang="en-IN" sz="1800" b="0" strike="noStrike" spc="-1">
              <a:latin typeface="Arial"/>
            </a:endParaRPr>
          </a:p>
          <a:p>
            <a:pPr algn="ctr">
              <a:lnSpc>
                <a:spcPct val="100000"/>
              </a:lnSpc>
            </a:pPr>
            <a:r>
              <a:rPr lang="en-US" sz="1800" b="1" strike="noStrike" spc="-1">
                <a:solidFill>
                  <a:srgbClr val="000000"/>
                </a:solidFill>
                <a:latin typeface="Arial"/>
                <a:ea typeface="DejaVu Sans"/>
              </a:rPr>
              <a:t>Offices</a:t>
            </a:r>
            <a:endParaRPr lang="en-IN" sz="1800" b="0" strike="noStrike" spc="-1">
              <a:latin typeface="Arial"/>
            </a:endParaRPr>
          </a:p>
          <a:p>
            <a:pPr algn="ctr">
              <a:lnSpc>
                <a:spcPct val="100000"/>
              </a:lnSpc>
            </a:pPr>
            <a:r>
              <a:rPr lang="en-US" sz="1800" b="1" strike="noStrike" spc="-1">
                <a:solidFill>
                  <a:srgbClr val="000000"/>
                </a:solidFill>
                <a:latin typeface="Arial"/>
                <a:ea typeface="DejaVu Sans"/>
              </a:rPr>
              <a:t>(11)</a:t>
            </a:r>
            <a:endParaRPr lang="en-IN" sz="1800" b="0" strike="noStrike" spc="-1">
              <a:latin typeface="Arial"/>
            </a:endParaRPr>
          </a:p>
        </p:txBody>
      </p:sp>
      <p:sp>
        <p:nvSpPr>
          <p:cNvPr id="180" name="Line 10"/>
          <p:cNvSpPr/>
          <p:nvPr/>
        </p:nvSpPr>
        <p:spPr>
          <a:xfrm>
            <a:off x="2133360" y="4492440"/>
            <a:ext cx="11160" cy="428760"/>
          </a:xfrm>
          <a:prstGeom prst="line">
            <a:avLst/>
          </a:prstGeom>
          <a:ln w="76200">
            <a:solidFill>
              <a:srgbClr val="3366CC"/>
            </a:solidFill>
            <a:round/>
            <a:tailEnd type="triangle" w="med" len="med"/>
          </a:ln>
        </p:spPr>
        <p:style>
          <a:lnRef idx="0">
            <a:scrgbClr r="0" g="0" b="0"/>
          </a:lnRef>
          <a:fillRef idx="0">
            <a:scrgbClr r="0" g="0" b="0"/>
          </a:fillRef>
          <a:effectRef idx="0">
            <a:scrgbClr r="0" g="0" b="0"/>
          </a:effectRef>
          <a:fontRef idx="minor"/>
        </p:style>
      </p:sp>
      <p:sp>
        <p:nvSpPr>
          <p:cNvPr id="181" name="Line 13"/>
          <p:cNvSpPr/>
          <p:nvPr/>
        </p:nvSpPr>
        <p:spPr>
          <a:xfrm flipH="1">
            <a:off x="2819160" y="2743200"/>
            <a:ext cx="1676520" cy="990360"/>
          </a:xfrm>
          <a:prstGeom prst="line">
            <a:avLst/>
          </a:prstGeom>
          <a:ln w="57150">
            <a:solidFill>
              <a:srgbClr val="3366CC"/>
            </a:solidFill>
            <a:round/>
            <a:tailEnd type="triangle" w="med" len="med"/>
          </a:ln>
        </p:spPr>
        <p:style>
          <a:lnRef idx="0">
            <a:scrgbClr r="0" g="0" b="0"/>
          </a:lnRef>
          <a:fillRef idx="0">
            <a:scrgbClr r="0" g="0" b="0"/>
          </a:fillRef>
          <a:effectRef idx="0">
            <a:scrgbClr r="0" g="0" b="0"/>
          </a:effectRef>
          <a:fontRef idx="minor"/>
        </p:style>
      </p:sp>
      <p:sp>
        <p:nvSpPr>
          <p:cNvPr id="182" name="Oval 14"/>
          <p:cNvSpPr/>
          <p:nvPr/>
        </p:nvSpPr>
        <p:spPr>
          <a:xfrm>
            <a:off x="6386400" y="3319560"/>
            <a:ext cx="1828080" cy="1015200"/>
          </a:xfrm>
          <a:prstGeom prst="ellipse">
            <a:avLst/>
          </a:prstGeom>
          <a:solidFill>
            <a:srgbClr val="FFFF99"/>
          </a:solidFill>
          <a:ln w="9525">
            <a:noFill/>
          </a:ln>
          <a:scene3d>
            <a:camera prst="legacyObliqueTopLeft"/>
            <a:lightRig rig="legacyFlat3" dir="t"/>
          </a:scene3d>
        </p:spPr>
        <p:style>
          <a:lnRef idx="0">
            <a:scrgbClr r="0" g="0" b="0"/>
          </a:lnRef>
          <a:fillRef idx="0">
            <a:scrgbClr r="0" g="0" b="0"/>
          </a:fillRef>
          <a:effectRef idx="0">
            <a:scrgbClr r="0" g="0" b="0"/>
          </a:effectRef>
          <a:fontRef idx="minor"/>
        </p:style>
        <p:txBody>
          <a:bodyPr wrap="none" lIns="90000" tIns="45000" rIns="90000" bIns="45000" anchor="ctr">
            <a:noAutofit/>
            <a:scene3d>
              <a:camera prst="legacyObliqueTopLeft"/>
              <a:lightRig rig="legacyFlat3" dir="t"/>
            </a:scene3d>
          </a:bodyPr>
          <a:lstStyle/>
          <a:p>
            <a:pPr algn="ctr">
              <a:lnSpc>
                <a:spcPct val="100000"/>
              </a:lnSpc>
            </a:pPr>
            <a:r>
              <a:rPr lang="en-US" sz="1800" b="1" strike="noStrike" spc="-1" dirty="0" smtClean="0">
                <a:solidFill>
                  <a:srgbClr val="000000"/>
                </a:solidFill>
                <a:latin typeface="Arial"/>
                <a:ea typeface="DejaVu Sans"/>
              </a:rPr>
              <a:t>SC/ST HUB(14</a:t>
            </a:r>
            <a:r>
              <a:rPr lang="en-US" sz="2000" b="1" strike="noStrike" spc="-1" dirty="0" smtClean="0">
                <a:solidFill>
                  <a:srgbClr val="000000"/>
                </a:solidFill>
                <a:latin typeface="Arial"/>
                <a:ea typeface="DejaVu Sans"/>
              </a:rPr>
              <a:t>)</a:t>
            </a:r>
            <a:endParaRPr lang="en-IN" sz="2000" b="0" strike="noStrike" spc="-1" dirty="0">
              <a:latin typeface="Arial"/>
            </a:endParaRPr>
          </a:p>
        </p:txBody>
      </p:sp>
      <p:sp>
        <p:nvSpPr>
          <p:cNvPr id="183" name="Line 15"/>
          <p:cNvSpPr/>
          <p:nvPr/>
        </p:nvSpPr>
        <p:spPr>
          <a:xfrm>
            <a:off x="6310080" y="2630160"/>
            <a:ext cx="304920" cy="609840"/>
          </a:xfrm>
          <a:prstGeom prst="line">
            <a:avLst/>
          </a:prstGeom>
          <a:ln w="57150">
            <a:solidFill>
              <a:srgbClr val="3366CC"/>
            </a:solidFill>
            <a:round/>
            <a:tailEnd type="triangle" w="med" len="med"/>
          </a:ln>
        </p:spPr>
        <p:style>
          <a:lnRef idx="0">
            <a:scrgbClr r="0" g="0" b="0"/>
          </a:lnRef>
          <a:fillRef idx="0">
            <a:scrgbClr r="0" g="0" b="0"/>
          </a:fillRef>
          <a:effectRef idx="0">
            <a:scrgbClr r="0" g="0" b="0"/>
          </a:effectRef>
          <a:fontRef idx="minor"/>
        </p:style>
      </p:sp>
      <p:sp>
        <p:nvSpPr>
          <p:cNvPr id="184" name="Text Box 16"/>
          <p:cNvSpPr/>
          <p:nvPr/>
        </p:nvSpPr>
        <p:spPr>
          <a:xfrm>
            <a:off x="1447920" y="5978520"/>
            <a:ext cx="7619400" cy="821520"/>
          </a:xfrm>
          <a:prstGeom prst="rect">
            <a:avLst/>
          </a:prstGeom>
          <a:solidFill>
            <a:srgbClr val="66FFFF"/>
          </a:solidFill>
          <a:ln w="9525">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2400" b="1" strike="noStrike" spc="-1" dirty="0">
                <a:solidFill>
                  <a:srgbClr val="003300"/>
                </a:solidFill>
                <a:latin typeface="Arial"/>
                <a:ea typeface="DejaVu Sans"/>
              </a:rPr>
              <a:t>NSIC Services backed up by more than </a:t>
            </a:r>
            <a:r>
              <a:rPr lang="en-US" sz="2400" b="1" strike="noStrike" spc="-1" dirty="0" smtClean="0">
                <a:solidFill>
                  <a:srgbClr val="003300"/>
                </a:solidFill>
                <a:latin typeface="Arial"/>
                <a:ea typeface="DejaVu Sans"/>
              </a:rPr>
              <a:t>650 </a:t>
            </a:r>
            <a:r>
              <a:rPr lang="en-US" sz="2400" b="1" strike="noStrike" spc="-1" dirty="0">
                <a:solidFill>
                  <a:srgbClr val="003300"/>
                </a:solidFill>
                <a:latin typeface="Arial"/>
                <a:ea typeface="DejaVu Sans"/>
              </a:rPr>
              <a:t>professionals spread across the country</a:t>
            </a:r>
            <a:endParaRPr lang="en-IN" sz="2400" b="0" strike="noStrike" spc="-1" dirty="0">
              <a:latin typeface="Arial"/>
            </a:endParaRPr>
          </a:p>
        </p:txBody>
      </p:sp>
      <p:pic>
        <p:nvPicPr>
          <p:cNvPr id="185" name="Picture 14" descr="C:\Users\admin\Desktop\NEW LOGO (1).png"/>
          <p:cNvPicPr/>
          <p:nvPr/>
        </p:nvPicPr>
        <p:blipFill>
          <a:blip r:embed="rId2"/>
          <a:stretch/>
        </p:blipFill>
        <p:spPr>
          <a:xfrm>
            <a:off x="8161920" y="0"/>
            <a:ext cx="981360" cy="131868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4" presetClass="entr" presetSubtype="16" fill="hold" nodeType="with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box(in)">
                                      <p:cBhvr additive="repl">
                                        <p:cTn id="7" dur="500"/>
                                        <p:tgtEl>
                                          <p:spTgt spid="174"/>
                                        </p:tgtEl>
                                      </p:cBhvr>
                                    </p:animEffect>
                                  </p:childTnLst>
                                </p:cTn>
                              </p:par>
                            </p:childTnLst>
                          </p:cTn>
                        </p:par>
                        <p:par>
                          <p:cTn id="8" fill="hold" nodeType="afterEffect">
                            <p:stCondLst>
                              <p:cond delay="500"/>
                            </p:stCondLst>
                            <p:childTnLst>
                              <p:par>
                                <p:cTn id="9" presetID="12" presetClass="entr" presetSubtype="4" fill="hold" nodeType="afterEffect">
                                  <p:stCondLst>
                                    <p:cond delay="0"/>
                                  </p:stCondLst>
                                  <p:childTnLst>
                                    <p:set>
                                      <p:cBhvr>
                                        <p:cTn id="10" dur="1" fill="hold">
                                          <p:stCondLst>
                                            <p:cond delay="0"/>
                                          </p:stCondLst>
                                        </p:cTn>
                                        <p:tgtEl>
                                          <p:spTgt spid="184"/>
                                        </p:tgtEl>
                                        <p:attrNameLst>
                                          <p:attrName>style.visibility</p:attrName>
                                        </p:attrNameLst>
                                      </p:cBhvr>
                                      <p:to>
                                        <p:strVal val="visible"/>
                                      </p:to>
                                    </p:set>
                                    <p:animEffect transition="in" filter="slide(fromBottom)">
                                      <p:cBhvr additive="repl">
                                        <p:cTn id="11"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object 26"/>
          <p:cNvSpPr/>
          <p:nvPr/>
        </p:nvSpPr>
        <p:spPr>
          <a:xfrm>
            <a:off x="2117880" y="378000"/>
            <a:ext cx="4979160" cy="651600"/>
          </a:xfrm>
          <a:prstGeom prst="rect">
            <a:avLst/>
          </a:prstGeom>
          <a:noFill/>
          <a:ln w="9525">
            <a:noFill/>
          </a:ln>
        </p:spPr>
        <p:style>
          <a:lnRef idx="0">
            <a:scrgbClr r="0" g="0" b="0"/>
          </a:lnRef>
          <a:fillRef idx="0">
            <a:scrgbClr r="0" g="0" b="0"/>
          </a:fillRef>
          <a:effectRef idx="0">
            <a:scrgbClr r="0" g="0" b="0"/>
          </a:effectRef>
          <a:fontRef idx="minor"/>
        </p:style>
        <p:txBody>
          <a:bodyPr lIns="0" tIns="0" rIns="0" bIns="0">
            <a:noAutofit/>
          </a:bodyPr>
          <a:lstStyle/>
          <a:p>
            <a:pPr algn="ctr">
              <a:lnSpc>
                <a:spcPts val="2588"/>
              </a:lnSpc>
              <a:spcBef>
                <a:spcPts val="125"/>
              </a:spcBef>
            </a:pPr>
            <a:r>
              <a:rPr lang="en-US" sz="2400" b="0" strike="noStrike" spc="-1" dirty="0">
                <a:solidFill>
                  <a:srgbClr val="FEFFFE"/>
                </a:solidFill>
                <a:latin typeface="Impact"/>
                <a:ea typeface="Impact"/>
              </a:rPr>
              <a:t>- Integrated  Support to MSMEs -</a:t>
            </a:r>
            <a:endParaRPr lang="en-IN" sz="2400" b="0" strike="noStrike" spc="-1" dirty="0">
              <a:latin typeface="Arial"/>
            </a:endParaRPr>
          </a:p>
          <a:p>
            <a:pPr algn="ctr">
              <a:lnSpc>
                <a:spcPts val="2874"/>
              </a:lnSpc>
              <a:spcBef>
                <a:spcPts val="14"/>
              </a:spcBef>
            </a:pPr>
            <a:r>
              <a:rPr lang="en-US" sz="3600" b="0" strike="noStrike" spc="-1" baseline="-1000" dirty="0">
                <a:solidFill>
                  <a:srgbClr val="FEFFFE"/>
                </a:solidFill>
                <a:latin typeface="Impact"/>
                <a:ea typeface="Impact"/>
              </a:rPr>
              <a:t>NSIC Schemes and Programs</a:t>
            </a:r>
            <a:endParaRPr lang="en-IN" sz="3600" b="0" strike="noStrike" spc="-1" dirty="0">
              <a:latin typeface="Arial"/>
            </a:endParaRPr>
          </a:p>
        </p:txBody>
      </p:sp>
      <p:pic>
        <p:nvPicPr>
          <p:cNvPr id="254" name="Picture 83" descr="C:\Users\admin\Desktop\NEW LOGO (1).png"/>
          <p:cNvPicPr/>
          <p:nvPr/>
        </p:nvPicPr>
        <p:blipFill>
          <a:blip r:embed="rId2"/>
          <a:stretch/>
        </p:blipFill>
        <p:spPr>
          <a:xfrm>
            <a:off x="7924680" y="0"/>
            <a:ext cx="1048320" cy="1408320"/>
          </a:xfrm>
          <a:prstGeom prst="rect">
            <a:avLst/>
          </a:prstGeom>
          <a:ln w="0">
            <a:noFill/>
          </a:ln>
        </p:spPr>
      </p:pic>
      <p:pic>
        <p:nvPicPr>
          <p:cNvPr id="73" name="Picture 72" descr="C:\Users\D.K  Agarwal\Downloads\facebook_1636691002648_686477961917192671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459592"/>
            <a:ext cx="7924800" cy="5420179"/>
          </a:xfrm>
          <a:prstGeom prst="rect">
            <a:avLst/>
          </a:prstGeom>
          <a:noFill/>
          <a:ln>
            <a:noFill/>
          </a:ln>
        </p:spPr>
      </p:pic>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0FC2E7EE-70B3-42F9-A3D7-74C638A054CE}" type="slidenum">
              <a:rPr lang="en-US" sz="1400" b="0" strike="noStrike" spc="-1">
                <a:solidFill>
                  <a:srgbClr val="000000"/>
                </a:solidFill>
                <a:latin typeface="Times New Roman"/>
              </a:rPr>
              <a:t>5</a:t>
            </a:fld>
            <a:endParaRPr lang="en-IN" sz="1400" b="0" strike="noStrike" spc="-1">
              <a:latin typeface="Arial"/>
            </a:endParaRPr>
          </a:p>
        </p:txBody>
      </p:sp>
      <p:sp>
        <p:nvSpPr>
          <p:cNvPr id="256" name="Text Box 2"/>
          <p:cNvSpPr/>
          <p:nvPr/>
        </p:nvSpPr>
        <p:spPr>
          <a:xfrm>
            <a:off x="1304640" y="1323720"/>
            <a:ext cx="7695360" cy="144509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4400" b="1" strike="noStrike" spc="-1" dirty="0" smtClean="0">
                <a:solidFill>
                  <a:srgbClr val="FF0000"/>
                </a:solidFill>
                <a:latin typeface="Bimini"/>
                <a:ea typeface="DejaVu Sans"/>
              </a:rPr>
              <a:t>SINGLE </a:t>
            </a:r>
            <a:r>
              <a:rPr lang="en-US" sz="4400" b="1" strike="noStrike" spc="-1" dirty="0">
                <a:solidFill>
                  <a:srgbClr val="FF0000"/>
                </a:solidFill>
                <a:latin typeface="Bimini"/>
                <a:ea typeface="DejaVu Sans"/>
              </a:rPr>
              <a:t>POINT REGISTRATION SCHEME</a:t>
            </a:r>
            <a:endParaRPr lang="en-IN" sz="4400" b="0" strike="noStrike" spc="-1" dirty="0">
              <a:latin typeface="Arial"/>
            </a:endParaRPr>
          </a:p>
        </p:txBody>
      </p:sp>
      <p:grpSp>
        <p:nvGrpSpPr>
          <p:cNvPr id="257" name="Group 5"/>
          <p:cNvGrpSpPr/>
          <p:nvPr/>
        </p:nvGrpSpPr>
        <p:grpSpPr>
          <a:xfrm>
            <a:off x="1600200" y="236520"/>
            <a:ext cx="1980360" cy="910440"/>
            <a:chOff x="1600200" y="236520"/>
            <a:chExt cx="1980360" cy="910440"/>
          </a:xfrm>
        </p:grpSpPr>
        <p:sp>
          <p:nvSpPr>
            <p:cNvPr id="258" name="Oval 6"/>
            <p:cNvSpPr/>
            <p:nvPr/>
          </p:nvSpPr>
          <p:spPr>
            <a:xfrm>
              <a:off x="1600200" y="236520"/>
              <a:ext cx="1905480" cy="910440"/>
            </a:xfrm>
            <a:prstGeom prst="ellipse">
              <a:avLst/>
            </a:prstGeom>
            <a:gradFill rotWithShape="0">
              <a:gsLst>
                <a:gs pos="0">
                  <a:srgbClr val="EFD9BB"/>
                </a:gs>
                <a:gs pos="100000">
                  <a:srgbClr val="F0B540"/>
                </a:gs>
              </a:gsLst>
              <a:path path="rect">
                <a:fillToRect l="50000" t="50000" r="50000" b="50000"/>
              </a:path>
            </a:gradFill>
            <a:ln w="82550">
              <a:solidFill>
                <a:srgbClr val="000000"/>
              </a:solidFill>
              <a:round/>
            </a:ln>
          </p:spPr>
          <p:style>
            <a:lnRef idx="0">
              <a:scrgbClr r="0" g="0" b="0"/>
            </a:lnRef>
            <a:fillRef idx="0">
              <a:scrgbClr r="0" g="0" b="0"/>
            </a:fillRef>
            <a:effectRef idx="0">
              <a:scrgbClr r="0" g="0" b="0"/>
            </a:effectRef>
            <a:fontRef idx="minor"/>
          </p:style>
        </p:sp>
        <p:sp>
          <p:nvSpPr>
            <p:cNvPr id="259" name="Rectangle 7"/>
            <p:cNvSpPr/>
            <p:nvPr/>
          </p:nvSpPr>
          <p:spPr>
            <a:xfrm>
              <a:off x="1675080" y="465120"/>
              <a:ext cx="1905480" cy="575280"/>
            </a:xfrm>
            <a:prstGeom prst="rect">
              <a:avLst/>
            </a:prstGeom>
            <a:noFill/>
            <a:ln w="12700">
              <a:noFill/>
            </a:ln>
          </p:spPr>
          <p:style>
            <a:lnRef idx="0">
              <a:scrgbClr r="0" g="0" b="0"/>
            </a:lnRef>
            <a:fillRef idx="0">
              <a:scrgbClr r="0" g="0" b="0"/>
            </a:fillRef>
            <a:effectRef idx="0">
              <a:scrgbClr r="0" g="0" b="0"/>
            </a:effectRef>
            <a:fontRef idx="minor"/>
          </p:style>
          <p:txBody>
            <a:bodyPr lIns="90360" tIns="44280" rIns="90360" bIns="44280">
              <a:spAutoFit/>
            </a:bodyPr>
            <a:lstStyle/>
            <a:p>
              <a:pPr marL="228600" indent="-227880" algn="ctr">
                <a:lnSpc>
                  <a:spcPct val="100000"/>
                </a:lnSpc>
                <a:tabLst>
                  <a:tab pos="0" algn="l"/>
                </a:tabLst>
              </a:pPr>
              <a:r>
                <a:rPr lang="en-US" sz="1600" b="1" strike="noStrike" spc="-1">
                  <a:solidFill>
                    <a:srgbClr val="996600"/>
                  </a:solidFill>
                  <a:latin typeface="Arial"/>
                  <a:ea typeface="DejaVu Sans"/>
                </a:rPr>
                <a:t>MARKETING</a:t>
              </a:r>
              <a:endParaRPr lang="en-IN" sz="1600" b="0" strike="noStrike" spc="-1">
                <a:latin typeface="Arial"/>
              </a:endParaRPr>
            </a:p>
            <a:p>
              <a:pPr marL="228600" indent="-227880" algn="ctr">
                <a:lnSpc>
                  <a:spcPct val="100000"/>
                </a:lnSpc>
                <a:tabLst>
                  <a:tab pos="0" algn="l"/>
                </a:tabLst>
              </a:pPr>
              <a:r>
                <a:rPr lang="en-US" sz="1600" b="1" strike="noStrike" spc="-1">
                  <a:solidFill>
                    <a:srgbClr val="996600"/>
                  </a:solidFill>
                  <a:latin typeface="Arial"/>
                  <a:ea typeface="DejaVu Sans"/>
                </a:rPr>
                <a:t>SUPPORT</a:t>
              </a:r>
              <a:endParaRPr lang="en-IN" sz="1600" b="0" strike="noStrike" spc="-1">
                <a:latin typeface="Arial"/>
              </a:endParaRPr>
            </a:p>
          </p:txBody>
        </p:sp>
      </p:grpSp>
      <p:pic>
        <p:nvPicPr>
          <p:cNvPr id="260" name="Picture 7" descr="C:\Users\admin\Desktop\NEW LOGO (1).png"/>
          <p:cNvPicPr/>
          <p:nvPr/>
        </p:nvPicPr>
        <p:blipFill>
          <a:blip r:embed="rId2"/>
          <a:stretch/>
        </p:blipFill>
        <p:spPr>
          <a:xfrm>
            <a:off x="7924680" y="0"/>
            <a:ext cx="1218600" cy="1636920"/>
          </a:xfrm>
          <a:prstGeom prst="rect">
            <a:avLst/>
          </a:prstGeom>
          <a:ln w="0">
            <a:noFill/>
          </a:ln>
        </p:spPr>
      </p:pic>
      <p:sp>
        <p:nvSpPr>
          <p:cNvPr id="2" name="Rectangle 1"/>
          <p:cNvSpPr/>
          <p:nvPr/>
        </p:nvSpPr>
        <p:spPr>
          <a:xfrm>
            <a:off x="1893694" y="3426335"/>
            <a:ext cx="6945506" cy="2677656"/>
          </a:xfrm>
          <a:prstGeom prst="rect">
            <a:avLst/>
          </a:prstGeom>
        </p:spPr>
        <p:txBody>
          <a:bodyPr wrap="square">
            <a:spAutoFit/>
          </a:bodyPr>
          <a:lstStyle/>
          <a:p>
            <a:pPr marL="343080" indent="-342360" algn="just">
              <a:lnSpc>
                <a:spcPct val="100000"/>
              </a:lnSpc>
              <a:spcBef>
                <a:spcPts val="479"/>
              </a:spcBef>
              <a:tabLst>
                <a:tab pos="0" algn="l"/>
              </a:tabLst>
            </a:pPr>
            <a:r>
              <a:rPr lang="en-US" sz="2800" spc="-1" dirty="0" smtClean="0">
                <a:solidFill>
                  <a:srgbClr val="000000"/>
                </a:solidFill>
                <a:latin typeface="Times New Roman"/>
              </a:rPr>
              <a:t>    NSIC </a:t>
            </a:r>
            <a:r>
              <a:rPr lang="en-US" sz="2800" spc="-1" dirty="0">
                <a:solidFill>
                  <a:srgbClr val="000000"/>
                </a:solidFill>
                <a:latin typeface="Times New Roman"/>
              </a:rPr>
              <a:t>operates a Single Point Registration Scheme under </a:t>
            </a:r>
            <a:r>
              <a:rPr lang="en-US" sz="2800" spc="-1" dirty="0" smtClean="0">
                <a:solidFill>
                  <a:srgbClr val="000000"/>
                </a:solidFill>
                <a:latin typeface="Times New Roman"/>
              </a:rPr>
              <a:t>the Government </a:t>
            </a:r>
            <a:r>
              <a:rPr lang="en-US" sz="2800" spc="-1" dirty="0">
                <a:solidFill>
                  <a:srgbClr val="000000"/>
                </a:solidFill>
                <a:latin typeface="Times New Roman"/>
              </a:rPr>
              <a:t>Purchase </a:t>
            </a:r>
            <a:r>
              <a:rPr lang="en-US" sz="2800" spc="-1" dirty="0" err="1">
                <a:solidFill>
                  <a:srgbClr val="000000"/>
                </a:solidFill>
                <a:latin typeface="Times New Roman"/>
              </a:rPr>
              <a:t>Programme</a:t>
            </a:r>
            <a:r>
              <a:rPr lang="en-US" sz="2800" spc="-1" dirty="0">
                <a:solidFill>
                  <a:srgbClr val="000000"/>
                </a:solidFill>
                <a:latin typeface="Times New Roman"/>
              </a:rPr>
              <a:t>, wherein the MSEs are enlisted after third party Technical Inspection of Certification of their competency/qualitative and quantitative capacity.</a:t>
            </a:r>
            <a:endParaRPr lang="en-IN" sz="2800" spc="-1" dirty="0">
              <a:solidFill>
                <a:srgbClr val="000000"/>
              </a:solidFill>
              <a:latin typeface="Times New Roman"/>
            </a:endParaRPr>
          </a:p>
        </p:txBody>
      </p:sp>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23" presetClass="entr" presetSubtype="16" fill="hold" nodeType="afterEffect">
                                  <p:stCondLst>
                                    <p:cond delay="0"/>
                                  </p:stCondLst>
                                  <p:childTnLst>
                                    <p:set>
                                      <p:cBhvr>
                                        <p:cTn id="6" dur="1" fill="hold">
                                          <p:stCondLst>
                                            <p:cond delay="0"/>
                                          </p:stCondLst>
                                        </p:cTn>
                                        <p:tgtEl>
                                          <p:spTgt spid="256"/>
                                        </p:tgtEl>
                                        <p:attrNameLst>
                                          <p:attrName>style.visibility</p:attrName>
                                        </p:attrNameLst>
                                      </p:cBhvr>
                                      <p:to>
                                        <p:strVal val="visible"/>
                                      </p:to>
                                    </p:set>
                                    <p:anim calcmode="lin" valueType="num">
                                      <p:cBhvr additive="repl">
                                        <p:cTn id="7" dur="500" fill="hold"/>
                                        <p:tgtEl>
                                          <p:spTgt spid="256"/>
                                        </p:tgtEl>
                                        <p:attrNameLst>
                                          <p:attrName>ppt_w</p:attrName>
                                        </p:attrNameLst>
                                      </p:cBhvr>
                                      <p:tavLst>
                                        <p:tav tm="0">
                                          <p:val>
                                            <p:fltVal val="0"/>
                                          </p:val>
                                        </p:tav>
                                        <p:tav tm="100000">
                                          <p:val>
                                            <p:strVal val="#ppt_w"/>
                                          </p:val>
                                        </p:tav>
                                      </p:tavLst>
                                    </p:anim>
                                    <p:anim calcmode="lin" valueType="num">
                                      <p:cBhvr additive="repl">
                                        <p:cTn id="8" dur="500" fill="hold"/>
                                        <p:tgtEl>
                                          <p:spTgt spid="256"/>
                                        </p:tgtEl>
                                        <p:attrNameLst>
                                          <p:attrName>ppt_h</p:attrName>
                                        </p:attrNameLst>
                                      </p:cBhvr>
                                      <p:tavLst>
                                        <p:tav tm="0">
                                          <p:val>
                                            <p:fltVal val="0"/>
                                          </p:val>
                                        </p:tav>
                                        <p:tav tm="100000">
                                          <p:val>
                                            <p:strVal val="#ppt_h"/>
                                          </p:val>
                                        </p:tav>
                                      </p:tavLst>
                                    </p:anim>
                                  </p:childTnLst>
                                </p:cTn>
                              </p:par>
                              <p:par>
                                <p:cTn id="9" presetID="10" presetClass="entr" fill="hold" nodeType="withEffect">
                                  <p:stCondLst>
                                    <p:cond delay="0"/>
                                  </p:stCondLst>
                                  <p:childTnLst>
                                    <p:set>
                                      <p:cBhvr>
                                        <p:cTn id="10" dur="1" fill="hold">
                                          <p:stCondLst>
                                            <p:cond delay="0"/>
                                          </p:stCondLst>
                                        </p:cTn>
                                        <p:tgtEl>
                                          <p:spTgt spid="257"/>
                                        </p:tgtEl>
                                        <p:attrNameLst>
                                          <p:attrName>style.visibility</p:attrName>
                                        </p:attrNameLst>
                                      </p:cBhvr>
                                      <p:to>
                                        <p:strVal val="visible"/>
                                      </p:to>
                                    </p:set>
                                    <p:animEffect transition="in" filter="fade">
                                      <p:cBhvr additive="repl">
                                        <p:cTn id="11" dur="20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Slide Number Placeholder 5"/>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937F0AD6-8236-4211-BE8C-263C021F63AA}" type="slidenum">
              <a:rPr lang="en-US" sz="1400" b="0" strike="noStrike" spc="-1">
                <a:solidFill>
                  <a:srgbClr val="000000"/>
                </a:solidFill>
                <a:latin typeface="Times New Roman"/>
              </a:rPr>
              <a:t>6</a:t>
            </a:fld>
            <a:endParaRPr lang="en-IN" sz="1400" b="0" strike="noStrike" spc="-1">
              <a:latin typeface="Arial"/>
            </a:endParaRPr>
          </a:p>
        </p:txBody>
      </p:sp>
      <p:sp>
        <p:nvSpPr>
          <p:cNvPr id="262" name="Rectangle 2"/>
          <p:cNvSpPr/>
          <p:nvPr/>
        </p:nvSpPr>
        <p:spPr>
          <a:xfrm>
            <a:off x="1333440" y="14400"/>
            <a:ext cx="7543080" cy="821623"/>
          </a:xfrm>
          <a:prstGeom prst="rect">
            <a:avLst/>
          </a:prstGeom>
          <a:noFill/>
          <a:ln w="9360">
            <a:noFill/>
          </a:ln>
        </p:spPr>
        <p:style>
          <a:lnRef idx="0">
            <a:scrgbClr r="0" g="0" b="0"/>
          </a:lnRef>
          <a:fillRef idx="0">
            <a:scrgbClr r="0" g="0" b="0"/>
          </a:fillRef>
          <a:effectRef idx="0">
            <a:scrgbClr r="0" g="0" b="0"/>
          </a:effectRef>
          <a:fontRef idx="minor"/>
        </p:style>
        <p:txBody>
          <a:bodyPr lIns="92160" tIns="46080" rIns="92160" bIns="46080" anchor="ctr">
            <a:noAutofit/>
          </a:bodyPr>
          <a:lstStyle/>
          <a:p>
            <a:pPr algn="ctr">
              <a:lnSpc>
                <a:spcPct val="100000"/>
              </a:lnSpc>
            </a:pPr>
            <a:r>
              <a:rPr lang="en-US" sz="2800" b="1" strike="noStrike" spc="-1" dirty="0">
                <a:solidFill>
                  <a:srgbClr val="996600"/>
                </a:solidFill>
                <a:latin typeface="Arial Black"/>
              </a:rPr>
              <a:t>SINGLE POINT REGISTERATION SCHEME</a:t>
            </a:r>
            <a:endParaRPr lang="en-IN" sz="2800" b="0" strike="noStrike" spc="-1" dirty="0">
              <a:latin typeface="Arial"/>
            </a:endParaRPr>
          </a:p>
        </p:txBody>
      </p:sp>
      <p:sp>
        <p:nvSpPr>
          <p:cNvPr id="263" name="Rectangle 3"/>
          <p:cNvSpPr/>
          <p:nvPr/>
        </p:nvSpPr>
        <p:spPr>
          <a:xfrm>
            <a:off x="1295280" y="747686"/>
            <a:ext cx="7848720" cy="6110314"/>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marL="343080" indent="-342360" algn="just">
              <a:lnSpc>
                <a:spcPct val="100000"/>
              </a:lnSpc>
              <a:spcBef>
                <a:spcPts val="439"/>
              </a:spcBef>
              <a:tabLst>
                <a:tab pos="0" algn="l"/>
              </a:tabLst>
            </a:pPr>
            <a:r>
              <a:rPr lang="en-US" sz="2200" b="0" strike="noStrike" spc="-1" dirty="0" smtClean="0">
                <a:solidFill>
                  <a:srgbClr val="000000"/>
                </a:solidFill>
                <a:latin typeface="Times New Roman"/>
              </a:rPr>
              <a:t>The </a:t>
            </a:r>
            <a:r>
              <a:rPr lang="en-US" sz="2200" b="0" strike="noStrike" spc="-1" dirty="0">
                <a:solidFill>
                  <a:srgbClr val="000000"/>
                </a:solidFill>
                <a:latin typeface="Times New Roman"/>
              </a:rPr>
              <a:t>small enterprises registered under this scheme get the following </a:t>
            </a:r>
            <a:endParaRPr lang="en-IN" sz="2200" b="0" strike="noStrike" spc="-1" dirty="0">
              <a:latin typeface="Arial"/>
            </a:endParaRPr>
          </a:p>
          <a:p>
            <a:pPr marL="343080" indent="-342360" algn="just">
              <a:lnSpc>
                <a:spcPct val="100000"/>
              </a:lnSpc>
              <a:spcBef>
                <a:spcPts val="439"/>
              </a:spcBef>
              <a:tabLst>
                <a:tab pos="0" algn="l"/>
              </a:tabLst>
            </a:pPr>
            <a:r>
              <a:rPr lang="en-US" sz="2200" b="0" strike="noStrike" spc="-1" dirty="0">
                <a:solidFill>
                  <a:srgbClr val="000000"/>
                </a:solidFill>
                <a:latin typeface="Times New Roman"/>
              </a:rPr>
              <a:t>Facilities:</a:t>
            </a:r>
            <a:endParaRPr lang="en-IN" sz="2200" b="0" strike="noStrike" spc="-1" dirty="0">
              <a:latin typeface="Arial"/>
            </a:endParaRPr>
          </a:p>
          <a:p>
            <a:pPr marL="457200" indent="-456480" algn="just">
              <a:lnSpc>
                <a:spcPct val="100000"/>
              </a:lnSpc>
              <a:spcBef>
                <a:spcPts val="439"/>
              </a:spcBef>
              <a:buClr>
                <a:srgbClr val="996600"/>
              </a:buClr>
              <a:buFont typeface="Wingdings" charset="2"/>
              <a:buAutoNum type="alphaLcParenR"/>
              <a:tabLst>
                <a:tab pos="0" algn="l"/>
              </a:tabLst>
            </a:pPr>
            <a:r>
              <a:rPr lang="en-US" sz="2100" b="0" strike="noStrike" spc="-1" dirty="0">
                <a:solidFill>
                  <a:srgbClr val="000000"/>
                </a:solidFill>
                <a:latin typeface="Times New Roman"/>
              </a:rPr>
              <a:t>Issue of Tenders free of cost.</a:t>
            </a:r>
            <a:endParaRPr lang="en-IN" sz="2100" b="0" strike="noStrike" spc="-1" dirty="0">
              <a:latin typeface="Arial"/>
            </a:endParaRPr>
          </a:p>
          <a:p>
            <a:pPr marL="457200" indent="-456480" algn="just">
              <a:lnSpc>
                <a:spcPct val="100000"/>
              </a:lnSpc>
              <a:spcBef>
                <a:spcPts val="439"/>
              </a:spcBef>
              <a:buClr>
                <a:srgbClr val="996600"/>
              </a:buClr>
              <a:buFont typeface="Wingdings" charset="2"/>
              <a:buAutoNum type="alphaLcParenR"/>
              <a:tabLst>
                <a:tab pos="0" algn="l"/>
              </a:tabLst>
            </a:pPr>
            <a:r>
              <a:rPr lang="en-US" sz="2100" b="0" strike="noStrike" spc="-1" dirty="0">
                <a:solidFill>
                  <a:srgbClr val="000000"/>
                </a:solidFill>
                <a:latin typeface="Times New Roman"/>
              </a:rPr>
              <a:t>Exemption from payment of earnest money deposit</a:t>
            </a:r>
            <a:r>
              <a:rPr lang="en-US" sz="2100" b="0" strike="noStrike" spc="-1" dirty="0" smtClean="0">
                <a:solidFill>
                  <a:srgbClr val="000000"/>
                </a:solidFill>
                <a:latin typeface="Times New Roman"/>
              </a:rPr>
              <a:t>.</a:t>
            </a:r>
            <a:endParaRPr lang="en-IN" sz="2100" b="0" strike="noStrike" spc="-1" dirty="0">
              <a:latin typeface="Arial"/>
            </a:endParaRPr>
          </a:p>
          <a:p>
            <a:pPr marL="457200" indent="-456480" algn="just">
              <a:lnSpc>
                <a:spcPct val="100000"/>
              </a:lnSpc>
              <a:spcBef>
                <a:spcPts val="439"/>
              </a:spcBef>
              <a:buClr>
                <a:srgbClr val="996600"/>
              </a:buClr>
              <a:buFont typeface="Wingdings" charset="2"/>
              <a:buAutoNum type="alphaLcParenR"/>
              <a:tabLst>
                <a:tab pos="0" algn="l"/>
              </a:tabLst>
            </a:pPr>
            <a:r>
              <a:rPr lang="en-US" altLang="en-US" sz="2100" spc="-1" dirty="0">
                <a:solidFill>
                  <a:srgbClr val="000000"/>
                </a:solidFill>
                <a:latin typeface="Times New Roman"/>
              </a:rPr>
              <a:t>Every Central Ministries/Departments/PSUs shall set an annual goal of minimum 25 per cent of the total annual purchases of the products or services produced or rendered by </a:t>
            </a:r>
            <a:r>
              <a:rPr lang="en-US" altLang="en-US" sz="2100" spc="-1" dirty="0" err="1">
                <a:solidFill>
                  <a:srgbClr val="000000"/>
                </a:solidFill>
                <a:latin typeface="Times New Roman"/>
              </a:rPr>
              <a:t>MSEs.</a:t>
            </a:r>
            <a:r>
              <a:rPr lang="en-US" altLang="en-US" sz="2100" spc="-1" dirty="0">
                <a:solidFill>
                  <a:srgbClr val="000000"/>
                </a:solidFill>
                <a:latin typeface="Times New Roman"/>
              </a:rPr>
              <a:t> Out of annual requirement of 25% procurement from MSEs, 4% is earmarked for units owned by Schedule Caste /Schedule Tribes and 3% is earmarked for the units owned by Women entrepreneurs. SPRS registered units are integral part of the supply chain to </a:t>
            </a:r>
            <a:r>
              <a:rPr lang="en-US" altLang="en-US" sz="2100" spc="-1" dirty="0" smtClean="0">
                <a:solidFill>
                  <a:srgbClr val="000000"/>
                </a:solidFill>
                <a:latin typeface="Times New Roman"/>
              </a:rPr>
              <a:t>Government</a:t>
            </a:r>
          </a:p>
          <a:p>
            <a:pPr marL="457200" indent="-456480" algn="just">
              <a:spcBef>
                <a:spcPts val="439"/>
              </a:spcBef>
              <a:buClr>
                <a:srgbClr val="996600"/>
              </a:buClr>
              <a:buFont typeface="Wingdings" charset="2"/>
              <a:buAutoNum type="alphaLcParenR"/>
              <a:tabLst>
                <a:tab pos="0" algn="l"/>
              </a:tabLst>
            </a:pPr>
            <a:r>
              <a:rPr lang="en-US" altLang="en-US" sz="2100" spc="-1" dirty="0">
                <a:solidFill>
                  <a:srgbClr val="000000"/>
                </a:solidFill>
                <a:latin typeface="Times New Roman"/>
              </a:rPr>
              <a:t>In tender participating MSEs quoting price within price band of L1+15   per cent shall also be    allowed to supply a portion </a:t>
            </a:r>
            <a:r>
              <a:rPr lang="en-US" altLang="en-US" sz="2100" spc="-1" dirty="0" err="1">
                <a:solidFill>
                  <a:srgbClr val="000000"/>
                </a:solidFill>
                <a:latin typeface="Times New Roman"/>
              </a:rPr>
              <a:t>upto</a:t>
            </a:r>
            <a:r>
              <a:rPr lang="en-US" altLang="en-US" sz="2100" spc="-1" dirty="0">
                <a:solidFill>
                  <a:srgbClr val="000000"/>
                </a:solidFill>
                <a:latin typeface="Times New Roman"/>
              </a:rPr>
              <a:t> 25% of requirement by bringing down their price to L1 Price , where L1 is non </a:t>
            </a:r>
            <a:r>
              <a:rPr lang="en-US" altLang="en-US" sz="2100" spc="-1" dirty="0" err="1">
                <a:solidFill>
                  <a:srgbClr val="000000"/>
                </a:solidFill>
                <a:latin typeface="Times New Roman"/>
              </a:rPr>
              <a:t>MSEs</a:t>
            </a:r>
            <a:r>
              <a:rPr lang="en-US" altLang="en-US" sz="2100" spc="-1" dirty="0" err="1" smtClean="0">
                <a:solidFill>
                  <a:srgbClr val="000000"/>
                </a:solidFill>
                <a:latin typeface="Times New Roman"/>
              </a:rPr>
              <a:t>.</a:t>
            </a:r>
            <a:endParaRPr lang="en-US" altLang="en-US" sz="2100" spc="-1" dirty="0" smtClean="0">
              <a:solidFill>
                <a:srgbClr val="000000"/>
              </a:solidFill>
              <a:latin typeface="Times New Roman"/>
            </a:endParaRPr>
          </a:p>
          <a:p>
            <a:pPr marL="457200" indent="-456480" algn="just">
              <a:spcBef>
                <a:spcPts val="439"/>
              </a:spcBef>
              <a:buClr>
                <a:srgbClr val="996600"/>
              </a:buClr>
              <a:buFont typeface="Wingdings" charset="2"/>
              <a:buAutoNum type="alphaLcParenR"/>
              <a:tabLst>
                <a:tab pos="0" algn="l"/>
              </a:tabLst>
            </a:pPr>
            <a:r>
              <a:rPr lang="en-US" altLang="en-US" sz="2100" spc="-1" dirty="0">
                <a:solidFill>
                  <a:srgbClr val="000000"/>
                </a:solidFill>
                <a:latin typeface="Times New Roman"/>
              </a:rPr>
              <a:t>In addition to the above, 358 items are also reserved for exclusive purchase from MSE Sector</a:t>
            </a:r>
            <a:endParaRPr lang="en-IN" sz="2100" spc="-1" dirty="0">
              <a:solidFill>
                <a:srgbClr val="000000"/>
              </a:solidFill>
              <a:latin typeface="Times New Roman"/>
            </a:endParaRPr>
          </a:p>
          <a:p>
            <a:pPr marL="457200" indent="-456480" algn="just">
              <a:spcBef>
                <a:spcPts val="439"/>
              </a:spcBef>
              <a:buClr>
                <a:srgbClr val="996600"/>
              </a:buClr>
              <a:buFont typeface="Wingdings" charset="2"/>
              <a:buAutoNum type="alphaLcParenR"/>
              <a:tabLst>
                <a:tab pos="0" algn="l"/>
              </a:tabLst>
            </a:pPr>
            <a:endParaRPr lang="en-US" altLang="en-US" sz="2200" spc="-1" dirty="0" smtClean="0">
              <a:solidFill>
                <a:srgbClr val="000000"/>
              </a:solidFill>
              <a:latin typeface="Times New Roman"/>
            </a:endParaRPr>
          </a:p>
        </p:txBody>
      </p:sp>
      <p:pic>
        <p:nvPicPr>
          <p:cNvPr id="264" name="Picture 7" descr="C:\Users\admin\Desktop\NEW LOGO (1).png"/>
          <p:cNvPicPr/>
          <p:nvPr/>
        </p:nvPicPr>
        <p:blipFill>
          <a:blip r:embed="rId3"/>
          <a:stretch/>
        </p:blipFill>
        <p:spPr>
          <a:xfrm>
            <a:off x="8458200" y="0"/>
            <a:ext cx="685080" cy="920520"/>
          </a:xfrm>
          <a:prstGeom prst="rect">
            <a:avLst/>
          </a:prstGeom>
          <a:ln w="0">
            <a:noFill/>
          </a:ln>
        </p:spPr>
      </p:pic>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5539C0FB-E5FC-4986-B3CC-9BB4FE7BFC8C}" type="slidenum">
              <a:rPr lang="en-US" sz="1400" b="0" strike="noStrike" spc="-1">
                <a:solidFill>
                  <a:srgbClr val="000000"/>
                </a:solidFill>
                <a:latin typeface="Times New Roman"/>
              </a:rPr>
              <a:t>7</a:t>
            </a:fld>
            <a:endParaRPr lang="en-IN" sz="1400" b="0" strike="noStrike" spc="-1">
              <a:latin typeface="Arial"/>
            </a:endParaRPr>
          </a:p>
        </p:txBody>
      </p:sp>
      <p:sp>
        <p:nvSpPr>
          <p:cNvPr id="270" name="object 138"/>
          <p:cNvSpPr/>
          <p:nvPr/>
        </p:nvSpPr>
        <p:spPr>
          <a:xfrm>
            <a:off x="945720" y="5061600"/>
            <a:ext cx="2559960" cy="1796400"/>
          </a:xfrm>
          <a:prstGeom prst="rect">
            <a:avLst/>
          </a:prstGeom>
          <a:blipFill rotWithShape="0">
            <a:blip r:embed="rId2"/>
            <a:stretch/>
          </a:blipFill>
          <a:ln w="9525">
            <a:noFill/>
          </a:ln>
        </p:spPr>
        <p:style>
          <a:lnRef idx="0">
            <a:scrgbClr r="0" g="0" b="0"/>
          </a:lnRef>
          <a:fillRef idx="0">
            <a:scrgbClr r="0" g="0" b="0"/>
          </a:fillRef>
          <a:effectRef idx="0">
            <a:scrgbClr r="0" g="0" b="0"/>
          </a:effectRef>
          <a:fontRef idx="minor"/>
        </p:style>
      </p:sp>
      <p:sp>
        <p:nvSpPr>
          <p:cNvPr id="271" name="object 140"/>
          <p:cNvSpPr/>
          <p:nvPr/>
        </p:nvSpPr>
        <p:spPr>
          <a:xfrm>
            <a:off x="6413743" y="4955040"/>
            <a:ext cx="3199680" cy="2472343"/>
          </a:xfrm>
          <a:prstGeom prst="rect">
            <a:avLst/>
          </a:prstGeom>
          <a:blipFill rotWithShape="0">
            <a:blip r:embed="rId3"/>
            <a:stretch/>
          </a:blipFill>
          <a:ln w="9525">
            <a:noFill/>
          </a:ln>
        </p:spPr>
        <p:style>
          <a:lnRef idx="0">
            <a:scrgbClr r="0" g="0" b="0"/>
          </a:lnRef>
          <a:fillRef idx="0">
            <a:scrgbClr r="0" g="0" b="0"/>
          </a:fillRef>
          <a:effectRef idx="0">
            <a:scrgbClr r="0" g="0" b="0"/>
          </a:effectRef>
          <a:fontRef idx="minor"/>
        </p:style>
      </p:sp>
      <p:pic>
        <p:nvPicPr>
          <p:cNvPr id="11" name="Picture 10" descr="C:\Users\D.K  Agarwal\OneDrive\Desktop\251929742_4698274376877205_6645069880722041817_n.jpg"/>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
            <a:ext cx="7924080" cy="4955040"/>
          </a:xfrm>
          <a:prstGeom prst="rect">
            <a:avLst/>
          </a:prstGeom>
          <a:noFill/>
          <a:ln>
            <a:noFill/>
          </a:ln>
        </p:spPr>
      </p:pic>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71F82908-E8A0-4B92-9F56-FCAB46447691}" type="slidenum">
              <a:rPr lang="en-US" sz="1400" b="0" strike="noStrike" spc="-1">
                <a:solidFill>
                  <a:srgbClr val="000000"/>
                </a:solidFill>
                <a:latin typeface="Times New Roman"/>
              </a:rPr>
              <a:t>8</a:t>
            </a:fld>
            <a:endParaRPr lang="en-IN" sz="1400" b="0" strike="noStrike" spc="-1">
              <a:latin typeface="Arial"/>
            </a:endParaRPr>
          </a:p>
        </p:txBody>
      </p:sp>
      <p:sp>
        <p:nvSpPr>
          <p:cNvPr id="317" name="Text Box 2"/>
          <p:cNvSpPr/>
          <p:nvPr/>
        </p:nvSpPr>
        <p:spPr>
          <a:xfrm>
            <a:off x="1447920" y="2203269"/>
            <a:ext cx="7695360" cy="3230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4400" b="1" strike="noStrike" spc="-1" dirty="0">
                <a:solidFill>
                  <a:srgbClr val="FF0000"/>
                </a:solidFill>
                <a:latin typeface="Bimini"/>
                <a:ea typeface="DejaVu Sans"/>
              </a:rPr>
              <a:t>NSIC’s </a:t>
            </a:r>
            <a:r>
              <a:rPr lang="en-US" sz="4400" b="1" strike="noStrike" spc="-1" dirty="0" smtClean="0">
                <a:solidFill>
                  <a:srgbClr val="FF0000"/>
                </a:solidFill>
                <a:latin typeface="Bimini"/>
                <a:ea typeface="DejaVu Sans"/>
              </a:rPr>
              <a:t>Raw Material Assistance</a:t>
            </a:r>
          </a:p>
          <a:p>
            <a:pPr algn="ctr">
              <a:lnSpc>
                <a:spcPct val="100000"/>
              </a:lnSpc>
            </a:pPr>
            <a:endParaRPr lang="en-US" sz="4400" b="1" strike="noStrike" spc="-1" dirty="0" smtClean="0">
              <a:solidFill>
                <a:srgbClr val="FF0000"/>
              </a:solidFill>
              <a:latin typeface="Bimini"/>
              <a:ea typeface="DejaVu Sans"/>
            </a:endParaRPr>
          </a:p>
          <a:p>
            <a:pPr marL="571500" indent="-571500">
              <a:lnSpc>
                <a:spcPct val="100000"/>
              </a:lnSpc>
              <a:buFont typeface="Arial" panose="020B0604020202020204" pitchFamily="34" charset="0"/>
              <a:buChar char="•"/>
            </a:pPr>
            <a:r>
              <a:rPr lang="en-US" sz="2400" b="1" spc="-1" dirty="0" smtClean="0">
                <a:solidFill>
                  <a:srgbClr val="FF0000"/>
                </a:solidFill>
                <a:latin typeface="Bimini"/>
              </a:rPr>
              <a:t>Procurement of Indigenous Raw Material</a:t>
            </a:r>
          </a:p>
          <a:p>
            <a:pPr>
              <a:lnSpc>
                <a:spcPct val="100000"/>
              </a:lnSpc>
            </a:pPr>
            <a:endParaRPr lang="en-US" sz="2400" b="1" spc="-1" dirty="0" smtClean="0">
              <a:solidFill>
                <a:srgbClr val="FF0000"/>
              </a:solidFill>
              <a:latin typeface="Bimini"/>
            </a:endParaRPr>
          </a:p>
          <a:p>
            <a:pPr marL="571500" indent="-571500">
              <a:lnSpc>
                <a:spcPct val="100000"/>
              </a:lnSpc>
              <a:buFont typeface="Arial" panose="020B0604020202020204" pitchFamily="34" charset="0"/>
              <a:buChar char="•"/>
            </a:pPr>
            <a:r>
              <a:rPr lang="en-US" sz="2400" b="1" spc="-1" dirty="0" smtClean="0">
                <a:solidFill>
                  <a:srgbClr val="FF0000"/>
                </a:solidFill>
                <a:latin typeface="Bimini"/>
              </a:rPr>
              <a:t>Short Term Financing </a:t>
            </a:r>
            <a:endParaRPr lang="en-IN" sz="2400" b="0" strike="noStrike" spc="-1" dirty="0">
              <a:latin typeface="Arial"/>
            </a:endParaRPr>
          </a:p>
        </p:txBody>
      </p:sp>
      <p:pic>
        <p:nvPicPr>
          <p:cNvPr id="321" name="Picture 7" descr="C:\Users\admin\Desktop\NEW LOGO (1).png"/>
          <p:cNvPicPr/>
          <p:nvPr/>
        </p:nvPicPr>
        <p:blipFill>
          <a:blip r:embed="rId2"/>
          <a:stretch/>
        </p:blipFill>
        <p:spPr>
          <a:xfrm>
            <a:off x="4158342" y="104503"/>
            <a:ext cx="1370880" cy="1841400"/>
          </a:xfrm>
          <a:prstGeom prst="rect">
            <a:avLst/>
          </a:prstGeom>
          <a:ln w="0">
            <a:noFill/>
          </a:ln>
        </p:spPr>
      </p:pic>
    </p:spTree>
    <p:extLst>
      <p:ext uri="{BB962C8B-B14F-4D97-AF65-F5344CB8AC3E}">
        <p14:creationId xmlns:p14="http://schemas.microsoft.com/office/powerpoint/2010/main" val="94321845"/>
      </p:ext>
    </p:extLst>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23" presetClass="entr" presetSubtype="16" fill="hold" nodeType="afterEffect">
                                  <p:stCondLst>
                                    <p:cond delay="0"/>
                                  </p:stCondLst>
                                  <p:childTnLst>
                                    <p:set>
                                      <p:cBhvr>
                                        <p:cTn id="6" dur="1" fill="hold">
                                          <p:stCondLst>
                                            <p:cond delay="0"/>
                                          </p:stCondLst>
                                        </p:cTn>
                                        <p:tgtEl>
                                          <p:spTgt spid="317"/>
                                        </p:tgtEl>
                                        <p:attrNameLst>
                                          <p:attrName>style.visibility</p:attrName>
                                        </p:attrNameLst>
                                      </p:cBhvr>
                                      <p:to>
                                        <p:strVal val="visible"/>
                                      </p:to>
                                    </p:set>
                                    <p:anim calcmode="lin" valueType="num">
                                      <p:cBhvr additive="repl">
                                        <p:cTn id="7" dur="500" fill="hold"/>
                                        <p:tgtEl>
                                          <p:spTgt spid="317"/>
                                        </p:tgtEl>
                                        <p:attrNameLst>
                                          <p:attrName>ppt_w</p:attrName>
                                        </p:attrNameLst>
                                      </p:cBhvr>
                                      <p:tavLst>
                                        <p:tav tm="0">
                                          <p:val>
                                            <p:fltVal val="0"/>
                                          </p:val>
                                        </p:tav>
                                        <p:tav tm="100000">
                                          <p:val>
                                            <p:strVal val="#ppt_w"/>
                                          </p:val>
                                        </p:tav>
                                      </p:tavLst>
                                    </p:anim>
                                    <p:anim calcmode="lin" valueType="num">
                                      <p:cBhvr additive="repl">
                                        <p:cTn id="8" dur="500" fill="hold"/>
                                        <p:tgtEl>
                                          <p:spTgt spid="3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498A8272-E1B5-414D-8662-901A06CB7385}" type="slidenum">
              <a:rPr lang="en-US" sz="1400" b="0" strike="noStrike" spc="-1">
                <a:solidFill>
                  <a:srgbClr val="000000"/>
                </a:solidFill>
                <a:latin typeface="Times New Roman"/>
              </a:rPr>
              <a:t>9</a:t>
            </a:fld>
            <a:endParaRPr lang="en-IN" sz="1400" b="0" strike="noStrike" spc="-1">
              <a:latin typeface="Arial"/>
            </a:endParaRPr>
          </a:p>
        </p:txBody>
      </p:sp>
      <p:sp>
        <p:nvSpPr>
          <p:cNvPr id="275" name="Text Box 2"/>
          <p:cNvSpPr/>
          <p:nvPr/>
        </p:nvSpPr>
        <p:spPr>
          <a:xfrm>
            <a:off x="1219320" y="762120"/>
            <a:ext cx="7923960" cy="851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5000" b="1" strike="noStrike" spc="-1">
                <a:solidFill>
                  <a:srgbClr val="FF0000"/>
                </a:solidFill>
                <a:latin typeface="Bimini"/>
                <a:ea typeface="DejaVu Sans"/>
              </a:rPr>
              <a:t>Benefits to MSMEs</a:t>
            </a:r>
            <a:endParaRPr lang="en-IN" sz="5000" b="0" strike="noStrike" spc="-1">
              <a:latin typeface="Arial"/>
            </a:endParaRPr>
          </a:p>
        </p:txBody>
      </p:sp>
      <p:grpSp>
        <p:nvGrpSpPr>
          <p:cNvPr id="276" name="Group 6"/>
          <p:cNvGrpSpPr/>
          <p:nvPr/>
        </p:nvGrpSpPr>
        <p:grpSpPr>
          <a:xfrm>
            <a:off x="1294200" y="0"/>
            <a:ext cx="1982520" cy="910440"/>
            <a:chOff x="1294200" y="0"/>
            <a:chExt cx="1982520" cy="910440"/>
          </a:xfrm>
        </p:grpSpPr>
        <p:sp>
          <p:nvSpPr>
            <p:cNvPr id="277" name="Oval 7"/>
            <p:cNvSpPr/>
            <p:nvPr/>
          </p:nvSpPr>
          <p:spPr>
            <a:xfrm>
              <a:off x="1371240" y="0"/>
              <a:ext cx="1905480" cy="910440"/>
            </a:xfrm>
            <a:prstGeom prst="ellipse">
              <a:avLst/>
            </a:prstGeom>
            <a:gradFill rotWithShape="0">
              <a:gsLst>
                <a:gs pos="0">
                  <a:srgbClr val="EFD9BB"/>
                </a:gs>
                <a:gs pos="100000">
                  <a:srgbClr val="F0B540"/>
                </a:gs>
              </a:gsLst>
              <a:path path="rect">
                <a:fillToRect l="50000" t="50000" r="50000" b="50000"/>
              </a:path>
            </a:gradFill>
            <a:ln w="82550">
              <a:solidFill>
                <a:srgbClr val="000000"/>
              </a:solidFill>
              <a:round/>
            </a:ln>
          </p:spPr>
          <p:style>
            <a:lnRef idx="0">
              <a:scrgbClr r="0" g="0" b="0"/>
            </a:lnRef>
            <a:fillRef idx="0">
              <a:scrgbClr r="0" g="0" b="0"/>
            </a:fillRef>
            <a:effectRef idx="0">
              <a:scrgbClr r="0" g="0" b="0"/>
            </a:effectRef>
            <a:fontRef idx="minor"/>
          </p:style>
        </p:sp>
        <p:sp>
          <p:nvSpPr>
            <p:cNvPr id="278" name="Rectangle 8"/>
            <p:cNvSpPr/>
            <p:nvPr/>
          </p:nvSpPr>
          <p:spPr>
            <a:xfrm>
              <a:off x="1294200" y="152280"/>
              <a:ext cx="1905480" cy="575280"/>
            </a:xfrm>
            <a:prstGeom prst="rect">
              <a:avLst/>
            </a:prstGeom>
            <a:noFill/>
            <a:ln w="12700">
              <a:noFill/>
            </a:ln>
          </p:spPr>
          <p:style>
            <a:lnRef idx="0">
              <a:scrgbClr r="0" g="0" b="0"/>
            </a:lnRef>
            <a:fillRef idx="0">
              <a:scrgbClr r="0" g="0" b="0"/>
            </a:fillRef>
            <a:effectRef idx="0">
              <a:scrgbClr r="0" g="0" b="0"/>
            </a:effectRef>
            <a:fontRef idx="minor"/>
          </p:style>
          <p:txBody>
            <a:bodyPr lIns="90360" tIns="44280" rIns="90360" bIns="44280">
              <a:spAutoFit/>
            </a:bodyPr>
            <a:lstStyle/>
            <a:p>
              <a:pPr marL="228600" indent="-227880" algn="ctr">
                <a:lnSpc>
                  <a:spcPct val="100000"/>
                </a:lnSpc>
                <a:tabLst>
                  <a:tab pos="0" algn="l"/>
                </a:tabLst>
              </a:pPr>
              <a:r>
                <a:rPr lang="en-US" sz="1600" b="1" strike="noStrike" spc="-1">
                  <a:solidFill>
                    <a:srgbClr val="996600"/>
                  </a:solidFill>
                  <a:latin typeface="Arial"/>
                  <a:ea typeface="DejaVu Sans"/>
                </a:rPr>
                <a:t>MARKETING</a:t>
              </a:r>
              <a:endParaRPr lang="en-IN" sz="1600" b="0" strike="noStrike" spc="-1">
                <a:latin typeface="Arial"/>
              </a:endParaRPr>
            </a:p>
            <a:p>
              <a:pPr marL="228600" indent="-227880" algn="ctr">
                <a:lnSpc>
                  <a:spcPct val="100000"/>
                </a:lnSpc>
                <a:tabLst>
                  <a:tab pos="0" algn="l"/>
                </a:tabLst>
              </a:pPr>
              <a:r>
                <a:rPr lang="en-US" sz="1600" b="1" strike="noStrike" spc="-1">
                  <a:solidFill>
                    <a:srgbClr val="996600"/>
                  </a:solidFill>
                  <a:latin typeface="Arial"/>
                  <a:ea typeface="DejaVu Sans"/>
                </a:rPr>
                <a:t>SUPPORT</a:t>
              </a:r>
              <a:endParaRPr lang="en-IN" sz="1600" b="0" strike="noStrike" spc="-1">
                <a:latin typeface="Arial"/>
              </a:endParaRPr>
            </a:p>
          </p:txBody>
        </p:sp>
      </p:grpSp>
      <p:sp>
        <p:nvSpPr>
          <p:cNvPr id="279" name="TextBox 2"/>
          <p:cNvSpPr/>
          <p:nvPr/>
        </p:nvSpPr>
        <p:spPr>
          <a:xfrm>
            <a:off x="1066680" y="1447920"/>
            <a:ext cx="8000280" cy="6523409"/>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spAutoFit/>
          </a:bodyPr>
          <a:lstStyle/>
          <a:p>
            <a:pPr marL="343080" indent="-342360" algn="just">
              <a:lnSpc>
                <a:spcPct val="100000"/>
              </a:lnSpc>
              <a:buClr>
                <a:srgbClr val="000000"/>
              </a:buClr>
              <a:buFont typeface="Arial"/>
              <a:buChar char="•"/>
            </a:pPr>
            <a:r>
              <a:rPr lang="en-IN" sz="2300" b="0" strike="noStrike" spc="-1" dirty="0">
                <a:solidFill>
                  <a:srgbClr val="000000"/>
                </a:solidFill>
                <a:latin typeface="Times New Roman"/>
                <a:ea typeface="DejaVu Sans"/>
              </a:rPr>
              <a:t>To Facilitate MSMEs for getting Raw Material at       Competitive Price leading to reduction in cost of Raw Material and making the end product competitive.</a:t>
            </a:r>
            <a:endParaRPr lang="en-IN" sz="2300" b="0" strike="noStrike" spc="-1" dirty="0">
              <a:latin typeface="Arial"/>
            </a:endParaRPr>
          </a:p>
          <a:p>
            <a:pPr marL="343080" indent="-342360" algn="just">
              <a:lnSpc>
                <a:spcPct val="100000"/>
              </a:lnSpc>
              <a:buClr>
                <a:srgbClr val="000000"/>
              </a:buClr>
              <a:buFont typeface="Arial"/>
              <a:buChar char="•"/>
            </a:pPr>
            <a:r>
              <a:rPr lang="en-IN" sz="2300" b="0" strike="noStrike" spc="-1" dirty="0">
                <a:solidFill>
                  <a:srgbClr val="000000"/>
                </a:solidFill>
                <a:latin typeface="Times New Roman"/>
                <a:ea typeface="DejaVu Sans"/>
              </a:rPr>
              <a:t>NSIC has signed MoUs with bulk Producers like SAIL &amp; RINL (Steel), NALCO (Aluminium), </a:t>
            </a:r>
            <a:r>
              <a:rPr lang="en-IN" sz="2300" b="0" strike="noStrike" spc="-1" dirty="0" smtClean="0">
                <a:solidFill>
                  <a:srgbClr val="000000"/>
                </a:solidFill>
                <a:latin typeface="Times New Roman"/>
                <a:ea typeface="DejaVu Sans"/>
              </a:rPr>
              <a:t>AMNS (Flat Products),  JSW (Steel) , </a:t>
            </a:r>
            <a:r>
              <a:rPr lang="en-IN" sz="2300" b="0" strike="noStrike" spc="-1" dirty="0" err="1" smtClean="0">
                <a:solidFill>
                  <a:srgbClr val="000000"/>
                </a:solidFill>
                <a:latin typeface="Times New Roman"/>
                <a:ea typeface="DejaVu Sans"/>
              </a:rPr>
              <a:t>Ambuja</a:t>
            </a:r>
            <a:r>
              <a:rPr lang="en-IN" sz="2300" b="0" strike="noStrike" spc="-1" dirty="0" smtClean="0">
                <a:solidFill>
                  <a:srgbClr val="000000"/>
                </a:solidFill>
                <a:latin typeface="Times New Roman"/>
                <a:ea typeface="DejaVu Sans"/>
              </a:rPr>
              <a:t> Cement &amp; Shree Cement( Cement) &amp; </a:t>
            </a:r>
            <a:r>
              <a:rPr lang="en-IN" sz="2300" b="0" strike="noStrike" spc="-1" dirty="0">
                <a:solidFill>
                  <a:srgbClr val="000000"/>
                </a:solidFill>
                <a:latin typeface="Times New Roman"/>
                <a:ea typeface="DejaVu Sans"/>
              </a:rPr>
              <a:t>Other Large Producers for Imported ( </a:t>
            </a:r>
            <a:r>
              <a:rPr lang="en-IN" sz="2300" b="0" strike="noStrike" spc="-1" dirty="0" err="1" smtClean="0">
                <a:solidFill>
                  <a:srgbClr val="000000"/>
                </a:solidFill>
                <a:latin typeface="Times New Roman"/>
                <a:ea typeface="DejaVu Sans"/>
              </a:rPr>
              <a:t>Bitumin</a:t>
            </a:r>
            <a:r>
              <a:rPr lang="en-IN" sz="2300" b="0" strike="noStrike" spc="-1" dirty="0" smtClean="0">
                <a:solidFill>
                  <a:srgbClr val="000000"/>
                </a:solidFill>
                <a:latin typeface="Times New Roman"/>
                <a:ea typeface="DejaVu Sans"/>
              </a:rPr>
              <a:t>) </a:t>
            </a:r>
            <a:r>
              <a:rPr lang="en-IN" sz="2300" b="0" strike="noStrike" spc="-1" dirty="0">
                <a:solidFill>
                  <a:srgbClr val="000000"/>
                </a:solidFill>
                <a:latin typeface="Times New Roman"/>
                <a:ea typeface="DejaVu Sans"/>
              </a:rPr>
              <a:t>and Indigenous </a:t>
            </a:r>
            <a:r>
              <a:rPr lang="en-IN" sz="2300" b="0" strike="noStrike" spc="-1" dirty="0" smtClean="0">
                <a:solidFill>
                  <a:srgbClr val="000000"/>
                </a:solidFill>
                <a:latin typeface="Times New Roman"/>
                <a:ea typeface="DejaVu Sans"/>
              </a:rPr>
              <a:t>            ( </a:t>
            </a:r>
            <a:r>
              <a:rPr lang="en-IN" sz="2300" b="0" strike="noStrike" spc="-1" dirty="0">
                <a:solidFill>
                  <a:srgbClr val="000000"/>
                </a:solidFill>
                <a:latin typeface="Times New Roman"/>
                <a:ea typeface="DejaVu Sans"/>
              </a:rPr>
              <a:t>customised Steel </a:t>
            </a:r>
            <a:r>
              <a:rPr lang="en-IN" sz="2300" b="0" strike="noStrike" spc="-1" dirty="0" smtClean="0">
                <a:solidFill>
                  <a:srgbClr val="000000"/>
                </a:solidFill>
                <a:latin typeface="Times New Roman"/>
                <a:ea typeface="DejaVu Sans"/>
              </a:rPr>
              <a:t>,TMT </a:t>
            </a:r>
            <a:r>
              <a:rPr lang="en-IN" sz="2300" b="0" strike="noStrike" spc="-1" dirty="0" err="1" smtClean="0">
                <a:solidFill>
                  <a:srgbClr val="000000"/>
                </a:solidFill>
                <a:latin typeface="Times New Roman"/>
                <a:ea typeface="DejaVu Sans"/>
              </a:rPr>
              <a:t>etc</a:t>
            </a:r>
            <a:r>
              <a:rPr lang="en-IN" sz="2300" b="0" strike="noStrike" spc="-1" dirty="0" smtClean="0">
                <a:solidFill>
                  <a:srgbClr val="000000"/>
                </a:solidFill>
                <a:latin typeface="Times New Roman"/>
                <a:ea typeface="DejaVu Sans"/>
              </a:rPr>
              <a:t> </a:t>
            </a:r>
            <a:r>
              <a:rPr lang="en-IN" sz="2300" b="0" strike="noStrike" spc="-1" dirty="0">
                <a:solidFill>
                  <a:srgbClr val="000000"/>
                </a:solidFill>
                <a:latin typeface="Times New Roman"/>
                <a:ea typeface="DejaVu Sans"/>
              </a:rPr>
              <a:t>) Material .</a:t>
            </a:r>
            <a:endParaRPr lang="en-IN" sz="2300" b="0" strike="noStrike" spc="-1" dirty="0">
              <a:latin typeface="Arial"/>
            </a:endParaRPr>
          </a:p>
          <a:p>
            <a:pPr marL="343080" indent="-342360" algn="just">
              <a:lnSpc>
                <a:spcPct val="100000"/>
              </a:lnSpc>
              <a:buClr>
                <a:srgbClr val="000000"/>
              </a:buClr>
              <a:buFont typeface="Arial"/>
              <a:buChar char="•"/>
            </a:pPr>
            <a:r>
              <a:rPr lang="en-IN" sz="2300" b="0" strike="noStrike" spc="-1" dirty="0">
                <a:solidFill>
                  <a:srgbClr val="000000"/>
                </a:solidFill>
                <a:latin typeface="Times New Roman"/>
                <a:ea typeface="DejaVu Sans"/>
              </a:rPr>
              <a:t>Due to Bulk buying on behalf of MSMEs, Benefits of Economies of scale is shared with MSMEs and largely passed on to the unit.</a:t>
            </a:r>
            <a:endParaRPr lang="en-IN" sz="2300" b="0" strike="noStrike" spc="-1" dirty="0">
              <a:latin typeface="Arial"/>
            </a:endParaRPr>
          </a:p>
          <a:p>
            <a:pPr marL="343080" indent="-342360" algn="just">
              <a:lnSpc>
                <a:spcPct val="100000"/>
              </a:lnSpc>
              <a:buClr>
                <a:srgbClr val="000000"/>
              </a:buClr>
              <a:buFont typeface="Arial"/>
              <a:buChar char="•"/>
            </a:pPr>
            <a:r>
              <a:rPr lang="en-IN" sz="2300" b="0" strike="noStrike" spc="-1" dirty="0">
                <a:solidFill>
                  <a:srgbClr val="000000"/>
                </a:solidFill>
                <a:latin typeface="Times New Roman"/>
                <a:ea typeface="DejaVu Sans"/>
              </a:rPr>
              <a:t>In case MSMEs need any credit support for raw material procurement, NSIC facilitates it by arranging the raw Material on making payments to suppliers on behalf of MSMEs against Bank Guarantee</a:t>
            </a:r>
            <a:r>
              <a:rPr lang="en-IN" sz="2400" b="0" strike="noStrike" spc="-1" dirty="0">
                <a:solidFill>
                  <a:srgbClr val="000000"/>
                </a:solidFill>
                <a:latin typeface="Times New Roman"/>
                <a:ea typeface="DejaVu Sans"/>
              </a:rPr>
              <a:t>.</a:t>
            </a:r>
            <a:endParaRPr lang="en-IN" sz="2400" b="0" strike="noStrike" spc="-1" dirty="0">
              <a:latin typeface="Arial"/>
            </a:endParaRPr>
          </a:p>
          <a:p>
            <a:pPr algn="just">
              <a:lnSpc>
                <a:spcPct val="100000"/>
              </a:lnSpc>
            </a:pPr>
            <a:endParaRPr lang="en-IN" sz="2400" b="0" strike="noStrike" spc="-1" dirty="0">
              <a:latin typeface="Arial"/>
            </a:endParaRPr>
          </a:p>
          <a:p>
            <a:pPr algn="just">
              <a:lnSpc>
                <a:spcPct val="100000"/>
              </a:lnSpc>
            </a:pPr>
            <a:endParaRPr lang="en-IN" sz="2400" b="0" strike="noStrike" spc="-1" dirty="0">
              <a:latin typeface="Arial"/>
            </a:endParaRPr>
          </a:p>
          <a:p>
            <a:pPr>
              <a:lnSpc>
                <a:spcPct val="100000"/>
              </a:lnSpc>
            </a:pPr>
            <a:endParaRPr lang="en-IN" sz="2400" b="0" strike="noStrike" spc="-1" dirty="0">
              <a:latin typeface="Arial"/>
            </a:endParaRPr>
          </a:p>
        </p:txBody>
      </p:sp>
      <p:pic>
        <p:nvPicPr>
          <p:cNvPr id="280" name="Picture 7" descr="C:\Users\admin\Desktop\NEW LOGO (1).png"/>
          <p:cNvPicPr/>
          <p:nvPr/>
        </p:nvPicPr>
        <p:blipFill>
          <a:blip r:embed="rId2"/>
          <a:stretch/>
        </p:blipFill>
        <p:spPr>
          <a:xfrm>
            <a:off x="8077320" y="0"/>
            <a:ext cx="1020600" cy="137088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23" presetClass="entr" presetSubtype="16"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repl">
                                        <p:cTn id="7" dur="500" fill="hold"/>
                                        <p:tgtEl>
                                          <p:spTgt spid="275"/>
                                        </p:tgtEl>
                                        <p:attrNameLst>
                                          <p:attrName>ppt_w</p:attrName>
                                        </p:attrNameLst>
                                      </p:cBhvr>
                                      <p:tavLst>
                                        <p:tav tm="0">
                                          <p:val>
                                            <p:fltVal val="0"/>
                                          </p:val>
                                        </p:tav>
                                        <p:tav tm="100000">
                                          <p:val>
                                            <p:strVal val="#ppt_w"/>
                                          </p:val>
                                        </p:tav>
                                      </p:tavLst>
                                    </p:anim>
                                    <p:anim calcmode="lin" valueType="num">
                                      <p:cBhvr additive="repl">
                                        <p:cTn id="8" dur="500" fill="hold"/>
                                        <p:tgtEl>
                                          <p:spTgt spid="275"/>
                                        </p:tgtEl>
                                        <p:attrNameLst>
                                          <p:attrName>ppt_h</p:attrName>
                                        </p:attrNameLst>
                                      </p:cBhvr>
                                      <p:tavLst>
                                        <p:tav tm="0">
                                          <p:val>
                                            <p:fltVal val="0"/>
                                          </p:val>
                                        </p:tav>
                                        <p:tav tm="100000">
                                          <p:val>
                                            <p:strVal val="#ppt_h"/>
                                          </p:val>
                                        </p:tav>
                                      </p:tavLst>
                                    </p:anim>
                                  </p:childTnLst>
                                </p:cTn>
                              </p:par>
                              <p:par>
                                <p:cTn id="9" presetID="10" presetClass="entr" fill="hold" nodeType="withEffect">
                                  <p:stCondLst>
                                    <p:cond delay="0"/>
                                  </p:stCondLst>
                                  <p:childTnLst>
                                    <p:set>
                                      <p:cBhvr>
                                        <p:cTn id="10" dur="1" fill="hold">
                                          <p:stCondLst>
                                            <p:cond delay="0"/>
                                          </p:stCondLst>
                                        </p:cTn>
                                        <p:tgtEl>
                                          <p:spTgt spid="276"/>
                                        </p:tgtEl>
                                        <p:attrNameLst>
                                          <p:attrName>style.visibility</p:attrName>
                                        </p:attrNameLst>
                                      </p:cBhvr>
                                      <p:to>
                                        <p:strVal val="visible"/>
                                      </p:to>
                                    </p:set>
                                    <p:animEffect transition="in" filter="fade">
                                      <p:cBhvr additive="repl">
                                        <p:cTn id="11" dur="2000"/>
                                        <p:tgtEl>
                                          <p:spTgt spid="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71F82908-E8A0-4B92-9F56-FCAB46447691}" type="slidenum">
              <a:rPr lang="en-US" sz="1400" b="0" strike="noStrike" spc="-1">
                <a:solidFill>
                  <a:srgbClr val="000000"/>
                </a:solidFill>
                <a:latin typeface="Times New Roman"/>
              </a:rPr>
              <a:t>10</a:t>
            </a:fld>
            <a:endParaRPr lang="en-IN" sz="1400" b="0" strike="noStrike" spc="-1">
              <a:latin typeface="Arial"/>
            </a:endParaRPr>
          </a:p>
        </p:txBody>
      </p:sp>
      <p:sp>
        <p:nvSpPr>
          <p:cNvPr id="317" name="Text Box 2"/>
          <p:cNvSpPr/>
          <p:nvPr/>
        </p:nvSpPr>
        <p:spPr>
          <a:xfrm>
            <a:off x="1447920" y="2203269"/>
            <a:ext cx="7695360" cy="144509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4400" b="1" strike="noStrike" spc="-1" dirty="0">
                <a:solidFill>
                  <a:srgbClr val="FF0000"/>
                </a:solidFill>
                <a:latin typeface="Bimini"/>
                <a:ea typeface="DejaVu Sans"/>
              </a:rPr>
              <a:t>NSIC’s </a:t>
            </a:r>
            <a:r>
              <a:rPr lang="en-US" sz="4400" b="1" strike="noStrike" spc="-1" dirty="0" smtClean="0">
                <a:solidFill>
                  <a:srgbClr val="FF0000"/>
                </a:solidFill>
                <a:latin typeface="Bimini"/>
                <a:ea typeface="DejaVu Sans"/>
              </a:rPr>
              <a:t>Bill Discounting Scheme</a:t>
            </a:r>
            <a:endParaRPr lang="en-IN" sz="4400" b="0" strike="noStrike" spc="-1" dirty="0">
              <a:latin typeface="Arial"/>
            </a:endParaRPr>
          </a:p>
        </p:txBody>
      </p:sp>
      <p:grpSp>
        <p:nvGrpSpPr>
          <p:cNvPr id="318" name="Group 4"/>
          <p:cNvGrpSpPr/>
          <p:nvPr/>
        </p:nvGrpSpPr>
        <p:grpSpPr>
          <a:xfrm>
            <a:off x="1600200" y="236520"/>
            <a:ext cx="1980360" cy="910440"/>
            <a:chOff x="1600200" y="236520"/>
            <a:chExt cx="1980360" cy="910440"/>
          </a:xfrm>
        </p:grpSpPr>
        <p:sp>
          <p:nvSpPr>
            <p:cNvPr id="319" name="Oval 5"/>
            <p:cNvSpPr/>
            <p:nvPr/>
          </p:nvSpPr>
          <p:spPr>
            <a:xfrm>
              <a:off x="1600200" y="236520"/>
              <a:ext cx="1905480" cy="910440"/>
            </a:xfrm>
            <a:prstGeom prst="ellipse">
              <a:avLst/>
            </a:prstGeom>
            <a:gradFill rotWithShape="0">
              <a:gsLst>
                <a:gs pos="0">
                  <a:srgbClr val="EFD9BB"/>
                </a:gs>
                <a:gs pos="100000">
                  <a:srgbClr val="F0B540"/>
                </a:gs>
              </a:gsLst>
              <a:path path="rect">
                <a:fillToRect l="50000" t="50000" r="50000" b="50000"/>
              </a:path>
            </a:gradFill>
            <a:ln w="82550">
              <a:solidFill>
                <a:srgbClr val="000000"/>
              </a:solidFill>
              <a:round/>
            </a:ln>
          </p:spPr>
          <p:style>
            <a:lnRef idx="0">
              <a:scrgbClr r="0" g="0" b="0"/>
            </a:lnRef>
            <a:fillRef idx="0">
              <a:scrgbClr r="0" g="0" b="0"/>
            </a:fillRef>
            <a:effectRef idx="0">
              <a:scrgbClr r="0" g="0" b="0"/>
            </a:effectRef>
            <a:fontRef idx="minor"/>
          </p:style>
        </p:sp>
        <p:sp>
          <p:nvSpPr>
            <p:cNvPr id="320" name="Rectangle 6"/>
            <p:cNvSpPr/>
            <p:nvPr/>
          </p:nvSpPr>
          <p:spPr>
            <a:xfrm>
              <a:off x="1675080" y="465120"/>
              <a:ext cx="1905480" cy="575280"/>
            </a:xfrm>
            <a:prstGeom prst="rect">
              <a:avLst/>
            </a:prstGeom>
            <a:noFill/>
            <a:ln w="12700">
              <a:noFill/>
            </a:ln>
          </p:spPr>
          <p:style>
            <a:lnRef idx="0">
              <a:scrgbClr r="0" g="0" b="0"/>
            </a:lnRef>
            <a:fillRef idx="0">
              <a:scrgbClr r="0" g="0" b="0"/>
            </a:fillRef>
            <a:effectRef idx="0">
              <a:scrgbClr r="0" g="0" b="0"/>
            </a:effectRef>
            <a:fontRef idx="minor"/>
          </p:style>
          <p:txBody>
            <a:bodyPr lIns="90360" tIns="44280" rIns="90360" bIns="44280">
              <a:spAutoFit/>
            </a:bodyPr>
            <a:lstStyle/>
            <a:p>
              <a:pPr marL="228600" indent="-227880" algn="ctr">
                <a:lnSpc>
                  <a:spcPct val="100000"/>
                </a:lnSpc>
                <a:tabLst>
                  <a:tab pos="0" algn="l"/>
                </a:tabLst>
              </a:pPr>
              <a:r>
                <a:rPr lang="en-US" sz="1600" b="1" strike="noStrike" spc="-1" dirty="0">
                  <a:solidFill>
                    <a:srgbClr val="996600"/>
                  </a:solidFill>
                  <a:latin typeface="Arial"/>
                  <a:ea typeface="DejaVu Sans"/>
                </a:rPr>
                <a:t>CREDIT</a:t>
              </a:r>
              <a:endParaRPr lang="en-IN" sz="1600" b="0" strike="noStrike" spc="-1" dirty="0">
                <a:latin typeface="Arial"/>
              </a:endParaRPr>
            </a:p>
            <a:p>
              <a:pPr marL="228600" indent="-227880" algn="ctr">
                <a:lnSpc>
                  <a:spcPct val="100000"/>
                </a:lnSpc>
                <a:tabLst>
                  <a:tab pos="0" algn="l"/>
                </a:tabLst>
              </a:pPr>
              <a:r>
                <a:rPr lang="en-US" sz="1600" b="1" strike="noStrike" spc="-1" dirty="0">
                  <a:solidFill>
                    <a:srgbClr val="996600"/>
                  </a:solidFill>
                  <a:latin typeface="Arial"/>
                  <a:ea typeface="DejaVu Sans"/>
                </a:rPr>
                <a:t>SUPPORT</a:t>
              </a:r>
              <a:endParaRPr lang="en-IN" sz="1600" b="0" strike="noStrike" spc="-1" dirty="0">
                <a:latin typeface="Arial"/>
              </a:endParaRPr>
            </a:p>
          </p:txBody>
        </p:sp>
      </p:grpSp>
      <p:pic>
        <p:nvPicPr>
          <p:cNvPr id="321" name="Picture 7" descr="C:\Users\admin\Desktop\NEW LOGO (1).png"/>
          <p:cNvPicPr/>
          <p:nvPr/>
        </p:nvPicPr>
        <p:blipFill>
          <a:blip r:embed="rId2"/>
          <a:stretch/>
        </p:blipFill>
        <p:spPr>
          <a:xfrm>
            <a:off x="7772400" y="0"/>
            <a:ext cx="1370880" cy="1841400"/>
          </a:xfrm>
          <a:prstGeom prst="rect">
            <a:avLst/>
          </a:prstGeom>
          <a:ln w="0">
            <a:noFill/>
          </a:ln>
        </p:spPr>
      </p:pic>
    </p:spTree>
    <p:extLst>
      <p:ext uri="{BB962C8B-B14F-4D97-AF65-F5344CB8AC3E}">
        <p14:creationId xmlns:p14="http://schemas.microsoft.com/office/powerpoint/2010/main" val="516774905"/>
      </p:ext>
    </p:extLst>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23" presetClass="entr" presetSubtype="16" fill="hold" nodeType="afterEffect">
                                  <p:stCondLst>
                                    <p:cond delay="0"/>
                                  </p:stCondLst>
                                  <p:childTnLst>
                                    <p:set>
                                      <p:cBhvr>
                                        <p:cTn id="6" dur="1" fill="hold">
                                          <p:stCondLst>
                                            <p:cond delay="0"/>
                                          </p:stCondLst>
                                        </p:cTn>
                                        <p:tgtEl>
                                          <p:spTgt spid="317"/>
                                        </p:tgtEl>
                                        <p:attrNameLst>
                                          <p:attrName>style.visibility</p:attrName>
                                        </p:attrNameLst>
                                      </p:cBhvr>
                                      <p:to>
                                        <p:strVal val="visible"/>
                                      </p:to>
                                    </p:set>
                                    <p:anim calcmode="lin" valueType="num">
                                      <p:cBhvr additive="repl">
                                        <p:cTn id="7" dur="500" fill="hold"/>
                                        <p:tgtEl>
                                          <p:spTgt spid="317"/>
                                        </p:tgtEl>
                                        <p:attrNameLst>
                                          <p:attrName>ppt_w</p:attrName>
                                        </p:attrNameLst>
                                      </p:cBhvr>
                                      <p:tavLst>
                                        <p:tav tm="0">
                                          <p:val>
                                            <p:fltVal val="0"/>
                                          </p:val>
                                        </p:tav>
                                        <p:tav tm="100000">
                                          <p:val>
                                            <p:strVal val="#ppt_w"/>
                                          </p:val>
                                        </p:tav>
                                      </p:tavLst>
                                    </p:anim>
                                    <p:anim calcmode="lin" valueType="num">
                                      <p:cBhvr additive="repl">
                                        <p:cTn id="8" dur="500" fill="hold"/>
                                        <p:tgtEl>
                                          <p:spTgt spid="317"/>
                                        </p:tgtEl>
                                        <p:attrNameLst>
                                          <p:attrName>ppt_h</p:attrName>
                                        </p:attrNameLst>
                                      </p:cBhvr>
                                      <p:tavLst>
                                        <p:tav tm="0">
                                          <p:val>
                                            <p:fltVal val="0"/>
                                          </p:val>
                                        </p:tav>
                                        <p:tav tm="100000">
                                          <p:val>
                                            <p:strVal val="#ppt_h"/>
                                          </p:val>
                                        </p:tav>
                                      </p:tavLst>
                                    </p:anim>
                                  </p:childTnLst>
                                </p:cTn>
                              </p:par>
                              <p:par>
                                <p:cTn id="9" presetID="10" presetClass="entr" fill="hold" nodeType="withEffect">
                                  <p:stCondLst>
                                    <p:cond delay="0"/>
                                  </p:stCondLst>
                                  <p:childTnLst>
                                    <p:set>
                                      <p:cBhvr>
                                        <p:cTn id="10" dur="1" fill="hold">
                                          <p:stCondLst>
                                            <p:cond delay="0"/>
                                          </p:stCondLst>
                                        </p:cTn>
                                        <p:tgtEl>
                                          <p:spTgt spid="318"/>
                                        </p:tgtEl>
                                        <p:attrNameLst>
                                          <p:attrName>style.visibility</p:attrName>
                                        </p:attrNameLst>
                                      </p:cBhvr>
                                      <p:to>
                                        <p:strVal val="visible"/>
                                      </p:to>
                                    </p:set>
                                    <p:animEffect transition="in" filter="fade">
                                      <p:cBhvr additive="repl">
                                        <p:cTn id="11" dur="2000"/>
                                        <p:tgtEl>
                                          <p:spTgt spid="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Slide Number Placeholder 5"/>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5F1E2CE5-D080-45ED-8DCA-A1F7DEA75DB5}" type="slidenum">
              <a:rPr lang="en-US" sz="1400" b="0" strike="noStrike" spc="-1">
                <a:solidFill>
                  <a:srgbClr val="000000"/>
                </a:solidFill>
                <a:latin typeface="Times New Roman"/>
              </a:rPr>
              <a:t>11</a:t>
            </a:fld>
            <a:endParaRPr lang="en-IN" sz="1400" b="0" strike="noStrike" spc="-1">
              <a:latin typeface="Arial"/>
            </a:endParaRPr>
          </a:p>
        </p:txBody>
      </p:sp>
      <p:sp>
        <p:nvSpPr>
          <p:cNvPr id="323" name="Rectangle 2"/>
          <p:cNvSpPr/>
          <p:nvPr/>
        </p:nvSpPr>
        <p:spPr>
          <a:xfrm>
            <a:off x="1371600" y="1143000"/>
            <a:ext cx="7771680" cy="52570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marL="343080" indent="-342360" algn="just">
              <a:lnSpc>
                <a:spcPct val="90000"/>
              </a:lnSpc>
              <a:spcBef>
                <a:spcPts val="479"/>
              </a:spcBef>
              <a:buClr>
                <a:srgbClr val="000000"/>
              </a:buClr>
              <a:buFont typeface="Wingdings" charset="2"/>
              <a:buChar char=""/>
            </a:pPr>
            <a:endParaRPr lang="en-IN" sz="2200" b="0" strike="noStrike" spc="-1" dirty="0">
              <a:latin typeface="Arial"/>
            </a:endParaRPr>
          </a:p>
        </p:txBody>
      </p:sp>
      <p:sp>
        <p:nvSpPr>
          <p:cNvPr id="324" name="Rectangle 3"/>
          <p:cNvSpPr/>
          <p:nvPr/>
        </p:nvSpPr>
        <p:spPr>
          <a:xfrm>
            <a:off x="1084218" y="107289"/>
            <a:ext cx="7771680" cy="114228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US" sz="4400" b="1" strike="noStrike" spc="-1" dirty="0">
                <a:solidFill>
                  <a:srgbClr val="FF9900"/>
                </a:solidFill>
                <a:latin typeface="Arial Black"/>
                <a:ea typeface="DejaVu Sans"/>
              </a:rPr>
              <a:t>NSIC’s </a:t>
            </a:r>
            <a:r>
              <a:rPr lang="en-US" sz="4400" b="1" strike="noStrike" spc="-1" dirty="0" smtClean="0">
                <a:solidFill>
                  <a:srgbClr val="FF9900"/>
                </a:solidFill>
                <a:latin typeface="Arial Black"/>
                <a:ea typeface="DejaVu Sans"/>
              </a:rPr>
              <a:t>Bill Discounting</a:t>
            </a:r>
          </a:p>
          <a:p>
            <a:pPr algn="ctr">
              <a:lnSpc>
                <a:spcPct val="100000"/>
              </a:lnSpc>
            </a:pPr>
            <a:r>
              <a:rPr lang="en-US" sz="4400" b="1" spc="-1" dirty="0" smtClean="0">
                <a:solidFill>
                  <a:srgbClr val="FF9900"/>
                </a:solidFill>
                <a:latin typeface="Arial Black"/>
                <a:ea typeface="DejaVu Sans"/>
              </a:rPr>
              <a:t>Scheme</a:t>
            </a:r>
            <a:r>
              <a:rPr lang="en-US" sz="4000" b="1" strike="noStrike" spc="-1" dirty="0" smtClean="0">
                <a:solidFill>
                  <a:srgbClr val="FF9900"/>
                </a:solidFill>
                <a:latin typeface="Arial Black"/>
                <a:ea typeface="DejaVu Sans"/>
              </a:rPr>
              <a:t> </a:t>
            </a:r>
            <a:endParaRPr lang="en-IN" sz="4000" b="0" strike="noStrike" spc="-1" dirty="0">
              <a:latin typeface="Arial"/>
            </a:endParaRPr>
          </a:p>
        </p:txBody>
      </p:sp>
      <p:pic>
        <p:nvPicPr>
          <p:cNvPr id="325" name="Picture 7" descr="C:\Users\admin\Desktop\NEW LOGO (1).png"/>
          <p:cNvPicPr/>
          <p:nvPr/>
        </p:nvPicPr>
        <p:blipFill>
          <a:blip r:embed="rId2"/>
          <a:stretch/>
        </p:blipFill>
        <p:spPr>
          <a:xfrm>
            <a:off x="8339760" y="0"/>
            <a:ext cx="803520" cy="1079640"/>
          </a:xfrm>
          <a:prstGeom prst="rect">
            <a:avLst/>
          </a:prstGeom>
          <a:ln w="0">
            <a:noFill/>
          </a:ln>
        </p:spPr>
      </p:pic>
      <p:sp>
        <p:nvSpPr>
          <p:cNvPr id="2" name="Rectangle 1"/>
          <p:cNvSpPr/>
          <p:nvPr/>
        </p:nvSpPr>
        <p:spPr>
          <a:xfrm>
            <a:off x="1219920" y="1419497"/>
            <a:ext cx="7924080" cy="5369675"/>
          </a:xfrm>
          <a:prstGeom prst="rect">
            <a:avLst/>
          </a:prstGeom>
        </p:spPr>
        <p:txBody>
          <a:bodyPr wrap="square">
            <a:spAutoFit/>
          </a:bodyPr>
          <a:lstStyle/>
          <a:p>
            <a:pPr marL="343080" indent="-342360" algn="just">
              <a:lnSpc>
                <a:spcPct val="90000"/>
              </a:lnSpc>
              <a:spcBef>
                <a:spcPts val="479"/>
              </a:spcBef>
              <a:buClr>
                <a:srgbClr val="000000"/>
              </a:buClr>
              <a:buFont typeface="Wingdings" charset="2"/>
              <a:buChar char=""/>
            </a:pPr>
            <a:r>
              <a:rPr lang="en-US" sz="2200" b="1" spc="-1" dirty="0">
                <a:solidFill>
                  <a:srgbClr val="000099"/>
                </a:solidFill>
                <a:latin typeface="Arial"/>
              </a:rPr>
              <a:t>The Scheme will cover discounting of bills arising out of genuine trade transactions i.e. supplies made by Micro, Small and Medium Enterprises (MSMEs) to reputed Public Limited Companies / State and Central Govt. Departments / Undertakings / Private Limited Companies (not traders), engaged in manufacturing / service activities</a:t>
            </a:r>
            <a:r>
              <a:rPr lang="en-US" sz="2200" b="1" spc="-1" dirty="0" smtClean="0">
                <a:solidFill>
                  <a:srgbClr val="000099"/>
                </a:solidFill>
                <a:latin typeface="Arial"/>
              </a:rPr>
              <a:t>.</a:t>
            </a:r>
          </a:p>
          <a:p>
            <a:pPr marL="343080" indent="-342360" algn="just">
              <a:lnSpc>
                <a:spcPct val="90000"/>
              </a:lnSpc>
              <a:spcBef>
                <a:spcPts val="479"/>
              </a:spcBef>
              <a:buClr>
                <a:srgbClr val="000000"/>
              </a:buClr>
              <a:buFont typeface="Wingdings" charset="2"/>
              <a:buChar char=""/>
            </a:pPr>
            <a:r>
              <a:rPr lang="en-US" sz="2200" b="1" spc="-1" dirty="0">
                <a:solidFill>
                  <a:srgbClr val="000099"/>
                </a:solidFill>
                <a:latin typeface="Arial"/>
              </a:rPr>
              <a:t>BUYERS </a:t>
            </a:r>
          </a:p>
          <a:p>
            <a:pPr marL="720" algn="just">
              <a:lnSpc>
                <a:spcPct val="90000"/>
              </a:lnSpc>
              <a:spcBef>
                <a:spcPts val="479"/>
              </a:spcBef>
              <a:buClr>
                <a:srgbClr val="000000"/>
              </a:buClr>
            </a:pPr>
            <a:r>
              <a:rPr lang="en-US" sz="2200" b="1" spc="-1" dirty="0">
                <a:solidFill>
                  <a:srgbClr val="000099"/>
                </a:solidFill>
                <a:latin typeface="Arial"/>
              </a:rPr>
              <a:t>    </a:t>
            </a:r>
            <a:r>
              <a:rPr lang="en-US" sz="2200" b="1" spc="-1" dirty="0" err="1">
                <a:solidFill>
                  <a:srgbClr val="000099"/>
                </a:solidFill>
                <a:latin typeface="Arial"/>
              </a:rPr>
              <a:t>i</a:t>
            </a:r>
            <a:r>
              <a:rPr lang="en-US" sz="2200" b="1" spc="-1" dirty="0">
                <a:solidFill>
                  <a:srgbClr val="000099"/>
                </a:solidFill>
                <a:latin typeface="Arial"/>
              </a:rPr>
              <a:t>) State and Central Govt. Departments / Undertakings</a:t>
            </a:r>
          </a:p>
          <a:p>
            <a:pPr marL="720" algn="just">
              <a:lnSpc>
                <a:spcPct val="90000"/>
              </a:lnSpc>
              <a:spcBef>
                <a:spcPts val="479"/>
              </a:spcBef>
              <a:buClr>
                <a:srgbClr val="000000"/>
              </a:buClr>
            </a:pPr>
            <a:r>
              <a:rPr lang="en-US" sz="2200" b="1" spc="-1" dirty="0">
                <a:solidFill>
                  <a:srgbClr val="000099"/>
                </a:solidFill>
                <a:latin typeface="Arial"/>
              </a:rPr>
              <a:t>    ii) Public Limited Companies </a:t>
            </a:r>
          </a:p>
          <a:p>
            <a:pPr marL="720" algn="just">
              <a:lnSpc>
                <a:spcPct val="90000"/>
              </a:lnSpc>
              <a:spcBef>
                <a:spcPts val="479"/>
              </a:spcBef>
              <a:buClr>
                <a:srgbClr val="000000"/>
              </a:buClr>
            </a:pPr>
            <a:r>
              <a:rPr lang="en-US" sz="2200" b="1" spc="-1" dirty="0">
                <a:solidFill>
                  <a:srgbClr val="000099"/>
                </a:solidFill>
                <a:latin typeface="Arial"/>
              </a:rPr>
              <a:t>    iii) Private Limited Companies</a:t>
            </a:r>
          </a:p>
          <a:p>
            <a:pPr marL="343080" indent="-342360" algn="just">
              <a:lnSpc>
                <a:spcPct val="90000"/>
              </a:lnSpc>
              <a:spcBef>
                <a:spcPts val="479"/>
              </a:spcBef>
              <a:buClr>
                <a:srgbClr val="000000"/>
              </a:buClr>
              <a:buFont typeface="Wingdings" charset="2"/>
              <a:buChar char=""/>
            </a:pPr>
            <a:r>
              <a:rPr lang="en-US" sz="2200" b="1" spc="-1" dirty="0">
                <a:solidFill>
                  <a:srgbClr val="000099"/>
                </a:solidFill>
                <a:latin typeface="Arial"/>
              </a:rPr>
              <a:t>SELLERS</a:t>
            </a:r>
          </a:p>
          <a:p>
            <a:pPr marL="720" algn="just">
              <a:lnSpc>
                <a:spcPct val="90000"/>
              </a:lnSpc>
              <a:spcBef>
                <a:spcPts val="479"/>
              </a:spcBef>
              <a:buClr>
                <a:srgbClr val="000000"/>
              </a:buClr>
            </a:pPr>
            <a:r>
              <a:rPr lang="en-US" sz="2200" b="1" spc="-1" dirty="0">
                <a:solidFill>
                  <a:srgbClr val="000099"/>
                </a:solidFill>
                <a:latin typeface="Arial"/>
              </a:rPr>
              <a:t>     Micro, Small &amp; Medium Enterprises engaged in</a:t>
            </a:r>
          </a:p>
          <a:p>
            <a:pPr marL="720" algn="just">
              <a:lnSpc>
                <a:spcPct val="90000"/>
              </a:lnSpc>
              <a:spcBef>
                <a:spcPts val="479"/>
              </a:spcBef>
              <a:buClr>
                <a:srgbClr val="000000"/>
              </a:buClr>
            </a:pPr>
            <a:r>
              <a:rPr lang="en-US" sz="2200" b="1" spc="-1" dirty="0">
                <a:solidFill>
                  <a:srgbClr val="000099"/>
                </a:solidFill>
                <a:latin typeface="Arial"/>
              </a:rPr>
              <a:t>     manufacturing / service activities</a:t>
            </a:r>
          </a:p>
          <a:p>
            <a:pPr marL="343620" indent="-342900" algn="just">
              <a:lnSpc>
                <a:spcPct val="90000"/>
              </a:lnSpc>
              <a:spcBef>
                <a:spcPts val="479"/>
              </a:spcBef>
              <a:buClr>
                <a:srgbClr val="000000"/>
              </a:buClr>
              <a:buFont typeface="Arial" panose="020B0604020202020204" pitchFamily="34" charset="0"/>
              <a:buChar char="•"/>
            </a:pPr>
            <a:endParaRPr lang="en-IN" sz="2200" b="1" spc="-1" dirty="0">
              <a:solidFill>
                <a:srgbClr val="000099"/>
              </a:solidFill>
              <a:latin typeface="Arial"/>
            </a:endParaRPr>
          </a:p>
        </p:txBody>
      </p:sp>
    </p:spTree>
    <p:extLst>
      <p:ext uri="{BB962C8B-B14F-4D97-AF65-F5344CB8AC3E}">
        <p14:creationId xmlns:p14="http://schemas.microsoft.com/office/powerpoint/2010/main" val="3427154862"/>
      </p:ext>
    </p:extLst>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47" presetClass="entr" fill="hold" nodeType="afterEffect">
                                  <p:stCondLst>
                                    <p:cond delay="0"/>
                                  </p:stCondLst>
                                  <p:childTnLst>
                                    <p:set>
                                      <p:cBhvr>
                                        <p:cTn id="6" dur="1" fill="hold">
                                          <p:stCondLst>
                                            <p:cond delay="0"/>
                                          </p:stCondLst>
                                        </p:cTn>
                                        <p:tgtEl>
                                          <p:spTgt spid="323"/>
                                        </p:tgtEl>
                                        <p:attrNameLst>
                                          <p:attrName>style.visibility</p:attrName>
                                        </p:attrNameLst>
                                      </p:cBhvr>
                                      <p:to>
                                        <p:strVal val="visible"/>
                                      </p:to>
                                    </p:set>
                                    <p:animEffect transition="in" filter="fade">
                                      <p:cBhvr additive="repl">
                                        <p:cTn id="7" dur="1000"/>
                                        <p:tgtEl>
                                          <p:spTgt spid="323"/>
                                        </p:tgtEl>
                                      </p:cBhvr>
                                    </p:animEffect>
                                    <p:anim calcmode="lin" valueType="num">
                                      <p:cBhvr additive="repl">
                                        <p:cTn id="8" dur="1000" fill="hold"/>
                                        <p:tgtEl>
                                          <p:spTgt spid="323"/>
                                        </p:tgtEl>
                                        <p:attrNameLst>
                                          <p:attrName>ppt_x</p:attrName>
                                        </p:attrNameLst>
                                      </p:cBhvr>
                                      <p:tavLst>
                                        <p:tav tm="0">
                                          <p:val>
                                            <p:strVal val="#ppt_x"/>
                                          </p:val>
                                        </p:tav>
                                        <p:tav tm="100000">
                                          <p:val>
                                            <p:strVal val="#ppt_x"/>
                                          </p:val>
                                        </p:tav>
                                      </p:tavLst>
                                    </p:anim>
                                    <p:anim calcmode="lin" valueType="num">
                                      <p:cBhvr additive="repl">
                                        <p:cTn id="9" dur="1000" fill="hold"/>
                                        <p:tgtEl>
                                          <p:spTgt spid="3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D2E78633-9DB5-42FB-9243-B489F199E663}" type="slidenum">
              <a:rPr lang="en-US" sz="1400" b="0" strike="noStrike" spc="-1">
                <a:solidFill>
                  <a:srgbClr val="000000"/>
                </a:solidFill>
                <a:latin typeface="Times New Roman"/>
              </a:rPr>
              <a:t>12</a:t>
            </a:fld>
            <a:endParaRPr lang="en-IN" sz="1400" b="0" strike="noStrike" spc="-1">
              <a:latin typeface="Arial"/>
            </a:endParaRPr>
          </a:p>
        </p:txBody>
      </p:sp>
      <p:sp>
        <p:nvSpPr>
          <p:cNvPr id="282" name="Text Box 2"/>
          <p:cNvSpPr/>
          <p:nvPr/>
        </p:nvSpPr>
        <p:spPr>
          <a:xfrm>
            <a:off x="1330200" y="2590920"/>
            <a:ext cx="7695360" cy="1430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4400" b="1" strike="noStrike" spc="-1">
                <a:solidFill>
                  <a:srgbClr val="FF0000"/>
                </a:solidFill>
                <a:latin typeface="Bimini"/>
                <a:ea typeface="DejaVu Sans"/>
              </a:rPr>
              <a:t>CONSORTIA TENDER MARKETING SCHEME</a:t>
            </a:r>
            <a:endParaRPr lang="en-IN" sz="4400" b="0" strike="noStrike" spc="-1">
              <a:latin typeface="Arial"/>
            </a:endParaRPr>
          </a:p>
        </p:txBody>
      </p:sp>
      <p:grpSp>
        <p:nvGrpSpPr>
          <p:cNvPr id="283" name="Group 4"/>
          <p:cNvGrpSpPr/>
          <p:nvPr/>
        </p:nvGrpSpPr>
        <p:grpSpPr>
          <a:xfrm>
            <a:off x="1600200" y="236520"/>
            <a:ext cx="1980360" cy="910440"/>
            <a:chOff x="1600200" y="236520"/>
            <a:chExt cx="1980360" cy="910440"/>
          </a:xfrm>
        </p:grpSpPr>
        <p:sp>
          <p:nvSpPr>
            <p:cNvPr id="284" name="Oval 5"/>
            <p:cNvSpPr/>
            <p:nvPr/>
          </p:nvSpPr>
          <p:spPr>
            <a:xfrm>
              <a:off x="1600200" y="236520"/>
              <a:ext cx="1905480" cy="910440"/>
            </a:xfrm>
            <a:prstGeom prst="ellipse">
              <a:avLst/>
            </a:prstGeom>
            <a:gradFill rotWithShape="0">
              <a:gsLst>
                <a:gs pos="0">
                  <a:srgbClr val="EFD9BB"/>
                </a:gs>
                <a:gs pos="100000">
                  <a:srgbClr val="F0B540"/>
                </a:gs>
              </a:gsLst>
              <a:path path="rect">
                <a:fillToRect l="50000" t="50000" r="50000" b="50000"/>
              </a:path>
            </a:gradFill>
            <a:ln w="82550">
              <a:solidFill>
                <a:srgbClr val="000000"/>
              </a:solidFill>
              <a:round/>
            </a:ln>
          </p:spPr>
          <p:style>
            <a:lnRef idx="0">
              <a:scrgbClr r="0" g="0" b="0"/>
            </a:lnRef>
            <a:fillRef idx="0">
              <a:scrgbClr r="0" g="0" b="0"/>
            </a:fillRef>
            <a:effectRef idx="0">
              <a:scrgbClr r="0" g="0" b="0"/>
            </a:effectRef>
            <a:fontRef idx="minor"/>
          </p:style>
        </p:sp>
        <p:sp>
          <p:nvSpPr>
            <p:cNvPr id="285" name="Rectangle 6"/>
            <p:cNvSpPr/>
            <p:nvPr/>
          </p:nvSpPr>
          <p:spPr>
            <a:xfrm>
              <a:off x="1675080" y="465120"/>
              <a:ext cx="1905480" cy="575280"/>
            </a:xfrm>
            <a:prstGeom prst="rect">
              <a:avLst/>
            </a:prstGeom>
            <a:noFill/>
            <a:ln w="12700">
              <a:noFill/>
            </a:ln>
          </p:spPr>
          <p:style>
            <a:lnRef idx="0">
              <a:scrgbClr r="0" g="0" b="0"/>
            </a:lnRef>
            <a:fillRef idx="0">
              <a:scrgbClr r="0" g="0" b="0"/>
            </a:fillRef>
            <a:effectRef idx="0">
              <a:scrgbClr r="0" g="0" b="0"/>
            </a:effectRef>
            <a:fontRef idx="minor"/>
          </p:style>
          <p:txBody>
            <a:bodyPr lIns="90360" tIns="44280" rIns="90360" bIns="44280">
              <a:spAutoFit/>
            </a:bodyPr>
            <a:lstStyle/>
            <a:p>
              <a:pPr marL="228600" indent="-227880" algn="ctr">
                <a:lnSpc>
                  <a:spcPct val="100000"/>
                </a:lnSpc>
                <a:tabLst>
                  <a:tab pos="0" algn="l"/>
                </a:tabLst>
              </a:pPr>
              <a:r>
                <a:rPr lang="en-US" sz="1600" b="1" strike="noStrike" spc="-1">
                  <a:solidFill>
                    <a:srgbClr val="996600"/>
                  </a:solidFill>
                  <a:latin typeface="Arial"/>
                  <a:ea typeface="DejaVu Sans"/>
                </a:rPr>
                <a:t>MARKETING</a:t>
              </a:r>
              <a:endParaRPr lang="en-IN" sz="1600" b="0" strike="noStrike" spc="-1">
                <a:latin typeface="Arial"/>
              </a:endParaRPr>
            </a:p>
            <a:p>
              <a:pPr marL="228600" indent="-227880" algn="ctr">
                <a:lnSpc>
                  <a:spcPct val="100000"/>
                </a:lnSpc>
                <a:tabLst>
                  <a:tab pos="0" algn="l"/>
                </a:tabLst>
              </a:pPr>
              <a:r>
                <a:rPr lang="en-US" sz="1600" b="1" strike="noStrike" spc="-1">
                  <a:solidFill>
                    <a:srgbClr val="996600"/>
                  </a:solidFill>
                  <a:latin typeface="Arial"/>
                  <a:ea typeface="DejaVu Sans"/>
                </a:rPr>
                <a:t>SUPPORT</a:t>
              </a:r>
              <a:endParaRPr lang="en-IN" sz="1600" b="0" strike="noStrike" spc="-1">
                <a:latin typeface="Arial"/>
              </a:endParaRPr>
            </a:p>
          </p:txBody>
        </p:sp>
      </p:grpSp>
      <p:pic>
        <p:nvPicPr>
          <p:cNvPr id="286" name="Picture 7" descr="C:\Users\admin\Desktop\NEW LOGO (1).png"/>
          <p:cNvPicPr/>
          <p:nvPr/>
        </p:nvPicPr>
        <p:blipFill>
          <a:blip r:embed="rId2"/>
          <a:stretch/>
        </p:blipFill>
        <p:spPr>
          <a:xfrm>
            <a:off x="7772400" y="0"/>
            <a:ext cx="1370880" cy="184140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23" presetClass="entr" presetSubtype="16" fill="hold" nodeType="afterEffect">
                                  <p:stCondLst>
                                    <p:cond delay="0"/>
                                  </p:stCondLst>
                                  <p:childTnLst>
                                    <p:set>
                                      <p:cBhvr>
                                        <p:cTn id="6" dur="1" fill="hold">
                                          <p:stCondLst>
                                            <p:cond delay="0"/>
                                          </p:stCondLst>
                                        </p:cTn>
                                        <p:tgtEl>
                                          <p:spTgt spid="282"/>
                                        </p:tgtEl>
                                        <p:attrNameLst>
                                          <p:attrName>style.visibility</p:attrName>
                                        </p:attrNameLst>
                                      </p:cBhvr>
                                      <p:to>
                                        <p:strVal val="visible"/>
                                      </p:to>
                                    </p:set>
                                    <p:anim calcmode="lin" valueType="num">
                                      <p:cBhvr additive="repl">
                                        <p:cTn id="7" dur="500" fill="hold"/>
                                        <p:tgtEl>
                                          <p:spTgt spid="282"/>
                                        </p:tgtEl>
                                        <p:attrNameLst>
                                          <p:attrName>ppt_w</p:attrName>
                                        </p:attrNameLst>
                                      </p:cBhvr>
                                      <p:tavLst>
                                        <p:tav tm="0">
                                          <p:val>
                                            <p:fltVal val="0"/>
                                          </p:val>
                                        </p:tav>
                                        <p:tav tm="100000">
                                          <p:val>
                                            <p:strVal val="#ppt_w"/>
                                          </p:val>
                                        </p:tav>
                                      </p:tavLst>
                                    </p:anim>
                                    <p:anim calcmode="lin" valueType="num">
                                      <p:cBhvr additive="repl">
                                        <p:cTn id="8" dur="500" fill="hold"/>
                                        <p:tgtEl>
                                          <p:spTgt spid="282"/>
                                        </p:tgtEl>
                                        <p:attrNameLst>
                                          <p:attrName>ppt_h</p:attrName>
                                        </p:attrNameLst>
                                      </p:cBhvr>
                                      <p:tavLst>
                                        <p:tav tm="0">
                                          <p:val>
                                            <p:fltVal val="0"/>
                                          </p:val>
                                        </p:tav>
                                        <p:tav tm="100000">
                                          <p:val>
                                            <p:strVal val="#ppt_h"/>
                                          </p:val>
                                        </p:tav>
                                      </p:tavLst>
                                    </p:anim>
                                  </p:childTnLst>
                                </p:cTn>
                              </p:par>
                              <p:par>
                                <p:cTn id="9" presetID="10" presetClass="entr" fill="hold" nodeType="withEffect">
                                  <p:stCondLst>
                                    <p:cond delay="0"/>
                                  </p:stCondLst>
                                  <p:childTnLst>
                                    <p:set>
                                      <p:cBhvr>
                                        <p:cTn id="10" dur="1" fill="hold">
                                          <p:stCondLst>
                                            <p:cond delay="0"/>
                                          </p:stCondLst>
                                        </p:cTn>
                                        <p:tgtEl>
                                          <p:spTgt spid="283"/>
                                        </p:tgtEl>
                                        <p:attrNameLst>
                                          <p:attrName>style.visibility</p:attrName>
                                        </p:attrNameLst>
                                      </p:cBhvr>
                                      <p:to>
                                        <p:strVal val="visible"/>
                                      </p:to>
                                    </p:set>
                                    <p:animEffect transition="in" filter="fade">
                                      <p:cBhvr additive="repl">
                                        <p:cTn id="11" dur="20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01310905-DD3A-4C0E-881A-F16F8E2A9519}" type="slidenum">
              <a:rPr lang="en-US" sz="1400" b="0" strike="noStrike" spc="-1">
                <a:solidFill>
                  <a:srgbClr val="000000"/>
                </a:solidFill>
                <a:latin typeface="Times New Roman"/>
              </a:rPr>
              <a:t>13</a:t>
            </a:fld>
            <a:endParaRPr lang="en-IN" sz="1400" b="0" strike="noStrike" spc="-1">
              <a:latin typeface="Arial"/>
            </a:endParaRPr>
          </a:p>
        </p:txBody>
      </p:sp>
      <p:sp>
        <p:nvSpPr>
          <p:cNvPr id="288" name="Rectangle 2"/>
          <p:cNvSpPr/>
          <p:nvPr/>
        </p:nvSpPr>
        <p:spPr>
          <a:xfrm>
            <a:off x="1371600" y="3886200"/>
            <a:ext cx="7390800" cy="521640"/>
          </a:xfrm>
          <a:prstGeom prst="rect">
            <a:avLst/>
          </a:prstGeom>
          <a:noFill/>
          <a:ln w="9525">
            <a:noFill/>
          </a:ln>
        </p:spPr>
        <p:style>
          <a:lnRef idx="0">
            <a:scrgbClr r="0" g="0" b="0"/>
          </a:lnRef>
          <a:fillRef idx="0">
            <a:scrgbClr r="0" g="0" b="0"/>
          </a:fillRef>
          <a:effectRef idx="0">
            <a:scrgbClr r="0" g="0" b="0"/>
          </a:effectRef>
          <a:fontRef idx="minor"/>
        </p:style>
      </p:sp>
      <p:sp>
        <p:nvSpPr>
          <p:cNvPr id="289" name="Rectangle 3"/>
          <p:cNvSpPr/>
          <p:nvPr/>
        </p:nvSpPr>
        <p:spPr>
          <a:xfrm>
            <a:off x="1371600" y="76320"/>
            <a:ext cx="7695360" cy="144720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US" sz="4000" b="1" strike="noStrike" spc="-1">
                <a:solidFill>
                  <a:srgbClr val="FF9900"/>
                </a:solidFill>
                <a:latin typeface="Arial Black"/>
                <a:ea typeface="DejaVu Sans"/>
              </a:rPr>
              <a:t>CONSORTIA TENDER   MARKETING</a:t>
            </a:r>
            <a:endParaRPr lang="en-IN" sz="4000" b="0" strike="noStrike" spc="-1">
              <a:latin typeface="Arial"/>
            </a:endParaRPr>
          </a:p>
        </p:txBody>
      </p:sp>
      <p:pic>
        <p:nvPicPr>
          <p:cNvPr id="290" name="Picture 7"/>
          <p:cNvPicPr/>
          <p:nvPr/>
        </p:nvPicPr>
        <p:blipFill>
          <a:blip r:embed="rId2"/>
          <a:stretch/>
        </p:blipFill>
        <p:spPr>
          <a:xfrm>
            <a:off x="1371600" y="1523880"/>
            <a:ext cx="7695360" cy="4952160"/>
          </a:xfrm>
          <a:prstGeom prst="rect">
            <a:avLst/>
          </a:prstGeom>
          <a:ln w="12700">
            <a:noFill/>
          </a:ln>
        </p:spPr>
      </p:pic>
      <p:pic>
        <p:nvPicPr>
          <p:cNvPr id="291" name="Picture 7" descr="C:\Users\admin\Desktop\NEW LOGO (1).png"/>
          <p:cNvPicPr/>
          <p:nvPr/>
        </p:nvPicPr>
        <p:blipFill>
          <a:blip r:embed="rId3"/>
          <a:stretch/>
        </p:blipFill>
        <p:spPr>
          <a:xfrm>
            <a:off x="8001000" y="0"/>
            <a:ext cx="1142280" cy="1534680"/>
          </a:xfrm>
          <a:prstGeom prst="rect">
            <a:avLst/>
          </a:prstGeom>
          <a:ln w="0">
            <a:noFill/>
          </a:ln>
        </p:spPr>
      </p:pic>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CBFC6CD7-A7D9-498C-BDDC-36CF9901BA2E}" type="slidenum">
              <a:rPr lang="en-US" sz="1400" b="0" strike="noStrike" spc="-1">
                <a:solidFill>
                  <a:srgbClr val="000000"/>
                </a:solidFill>
                <a:latin typeface="Times New Roman"/>
              </a:rPr>
              <a:t>14</a:t>
            </a:fld>
            <a:endParaRPr lang="en-IN" sz="1400" b="0" strike="noStrike" spc="-1">
              <a:latin typeface="Arial"/>
            </a:endParaRPr>
          </a:p>
        </p:txBody>
      </p:sp>
      <p:sp>
        <p:nvSpPr>
          <p:cNvPr id="307" name="Text Box 2"/>
          <p:cNvSpPr/>
          <p:nvPr/>
        </p:nvSpPr>
        <p:spPr>
          <a:xfrm>
            <a:off x="1379434" y="1959429"/>
            <a:ext cx="7695360" cy="279931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4400" b="1" strike="noStrike" spc="-1" dirty="0">
                <a:solidFill>
                  <a:srgbClr val="FF0000"/>
                </a:solidFill>
                <a:latin typeface="Bimini"/>
                <a:ea typeface="DejaVu Sans"/>
              </a:rPr>
              <a:t>NSIC’s B2B PORTAL </a:t>
            </a:r>
            <a:endParaRPr lang="en-US" sz="4400" b="1" strike="noStrike" spc="-1" dirty="0" smtClean="0">
              <a:solidFill>
                <a:srgbClr val="FF0000"/>
              </a:solidFill>
              <a:latin typeface="Bimini"/>
              <a:ea typeface="DejaVu Sans"/>
            </a:endParaRPr>
          </a:p>
          <a:p>
            <a:pPr algn="ctr">
              <a:lnSpc>
                <a:spcPct val="100000"/>
              </a:lnSpc>
            </a:pPr>
            <a:r>
              <a:rPr lang="en-US" sz="4400" b="1" spc="-1" dirty="0" smtClean="0">
                <a:solidFill>
                  <a:srgbClr val="FF0000"/>
                </a:solidFill>
                <a:latin typeface="Bimini"/>
              </a:rPr>
              <a:t>(www.msmemart.com)</a:t>
            </a:r>
            <a:endParaRPr lang="en-IN" sz="4400" b="0" strike="noStrike" spc="-1" dirty="0">
              <a:latin typeface="Arial"/>
            </a:endParaRPr>
          </a:p>
          <a:p>
            <a:pPr algn="ctr">
              <a:lnSpc>
                <a:spcPct val="100000"/>
              </a:lnSpc>
            </a:pPr>
            <a:r>
              <a:rPr lang="en-US" sz="4400" b="1" strike="noStrike" spc="-1" dirty="0">
                <a:solidFill>
                  <a:srgbClr val="FF0000"/>
                </a:solidFill>
                <a:latin typeface="Bimini"/>
                <a:ea typeface="DejaVu Sans"/>
              </a:rPr>
              <a:t>PROVIDING OPPORTUNITY </a:t>
            </a:r>
            <a:endParaRPr lang="en-IN" sz="4400" b="0" strike="noStrike" spc="-1" dirty="0">
              <a:latin typeface="Arial"/>
            </a:endParaRPr>
          </a:p>
          <a:p>
            <a:pPr algn="ctr">
              <a:lnSpc>
                <a:spcPct val="100000"/>
              </a:lnSpc>
            </a:pPr>
            <a:r>
              <a:rPr lang="en-US" sz="4400" b="1" strike="noStrike" spc="-1" dirty="0">
                <a:solidFill>
                  <a:srgbClr val="FF0000"/>
                </a:solidFill>
                <a:latin typeface="Bimini"/>
                <a:ea typeface="DejaVu Sans"/>
              </a:rPr>
              <a:t>TO MSMEs</a:t>
            </a:r>
            <a:endParaRPr lang="en-IN" sz="4400" b="0" strike="noStrike" spc="-1" dirty="0">
              <a:latin typeface="Arial"/>
            </a:endParaRPr>
          </a:p>
        </p:txBody>
      </p:sp>
      <p:grpSp>
        <p:nvGrpSpPr>
          <p:cNvPr id="308" name="Group 4"/>
          <p:cNvGrpSpPr/>
          <p:nvPr/>
        </p:nvGrpSpPr>
        <p:grpSpPr>
          <a:xfrm>
            <a:off x="1600200" y="236520"/>
            <a:ext cx="1980360" cy="910440"/>
            <a:chOff x="1600200" y="236520"/>
            <a:chExt cx="1980360" cy="910440"/>
          </a:xfrm>
        </p:grpSpPr>
        <p:sp>
          <p:nvSpPr>
            <p:cNvPr id="309" name="Oval 5"/>
            <p:cNvSpPr/>
            <p:nvPr/>
          </p:nvSpPr>
          <p:spPr>
            <a:xfrm>
              <a:off x="1600200" y="236520"/>
              <a:ext cx="1905480" cy="910440"/>
            </a:xfrm>
            <a:prstGeom prst="ellipse">
              <a:avLst/>
            </a:prstGeom>
            <a:gradFill rotWithShape="0">
              <a:gsLst>
                <a:gs pos="0">
                  <a:srgbClr val="EFD9BB"/>
                </a:gs>
                <a:gs pos="100000">
                  <a:srgbClr val="F0B540"/>
                </a:gs>
              </a:gsLst>
              <a:path path="rect">
                <a:fillToRect l="50000" t="50000" r="50000" b="50000"/>
              </a:path>
            </a:gradFill>
            <a:ln w="82550">
              <a:solidFill>
                <a:srgbClr val="000000"/>
              </a:solidFill>
              <a:round/>
            </a:ln>
          </p:spPr>
          <p:style>
            <a:lnRef idx="0">
              <a:scrgbClr r="0" g="0" b="0"/>
            </a:lnRef>
            <a:fillRef idx="0">
              <a:scrgbClr r="0" g="0" b="0"/>
            </a:fillRef>
            <a:effectRef idx="0">
              <a:scrgbClr r="0" g="0" b="0"/>
            </a:effectRef>
            <a:fontRef idx="minor"/>
          </p:style>
        </p:sp>
        <p:sp>
          <p:nvSpPr>
            <p:cNvPr id="310" name="Rectangle 6"/>
            <p:cNvSpPr/>
            <p:nvPr/>
          </p:nvSpPr>
          <p:spPr>
            <a:xfrm>
              <a:off x="1675080" y="465120"/>
              <a:ext cx="1905480" cy="575280"/>
            </a:xfrm>
            <a:prstGeom prst="rect">
              <a:avLst/>
            </a:prstGeom>
            <a:noFill/>
            <a:ln w="12700">
              <a:noFill/>
            </a:ln>
          </p:spPr>
          <p:style>
            <a:lnRef idx="0">
              <a:scrgbClr r="0" g="0" b="0"/>
            </a:lnRef>
            <a:fillRef idx="0">
              <a:scrgbClr r="0" g="0" b="0"/>
            </a:fillRef>
            <a:effectRef idx="0">
              <a:scrgbClr r="0" g="0" b="0"/>
            </a:effectRef>
            <a:fontRef idx="minor"/>
          </p:style>
          <p:txBody>
            <a:bodyPr lIns="90360" tIns="44280" rIns="90360" bIns="44280">
              <a:spAutoFit/>
            </a:bodyPr>
            <a:lstStyle/>
            <a:p>
              <a:pPr marL="228600" indent="-227880" algn="ctr">
                <a:lnSpc>
                  <a:spcPct val="100000"/>
                </a:lnSpc>
                <a:tabLst>
                  <a:tab pos="0" algn="l"/>
                </a:tabLst>
              </a:pPr>
              <a:r>
                <a:rPr lang="en-US" sz="1600" b="1" strike="noStrike" spc="-1">
                  <a:solidFill>
                    <a:srgbClr val="996600"/>
                  </a:solidFill>
                  <a:latin typeface="Arial"/>
                  <a:ea typeface="DejaVu Sans"/>
                </a:rPr>
                <a:t>MARKETING</a:t>
              </a:r>
              <a:endParaRPr lang="en-IN" sz="1600" b="0" strike="noStrike" spc="-1">
                <a:latin typeface="Arial"/>
              </a:endParaRPr>
            </a:p>
            <a:p>
              <a:pPr marL="228600" indent="-227880" algn="ctr">
                <a:lnSpc>
                  <a:spcPct val="100000"/>
                </a:lnSpc>
                <a:tabLst>
                  <a:tab pos="0" algn="l"/>
                </a:tabLst>
              </a:pPr>
              <a:r>
                <a:rPr lang="en-US" sz="1600" b="1" strike="noStrike" spc="-1">
                  <a:solidFill>
                    <a:srgbClr val="996600"/>
                  </a:solidFill>
                  <a:latin typeface="Arial"/>
                  <a:ea typeface="DejaVu Sans"/>
                </a:rPr>
                <a:t>SUPPORT</a:t>
              </a:r>
              <a:endParaRPr lang="en-IN" sz="1600" b="0" strike="noStrike" spc="-1">
                <a:latin typeface="Arial"/>
              </a:endParaRPr>
            </a:p>
          </p:txBody>
        </p:sp>
      </p:grpSp>
      <p:pic>
        <p:nvPicPr>
          <p:cNvPr id="311" name="Picture 7" descr="C:\Users\admin\Desktop\NEW LOGO (1).png"/>
          <p:cNvPicPr/>
          <p:nvPr/>
        </p:nvPicPr>
        <p:blipFill>
          <a:blip r:embed="rId2"/>
          <a:stretch/>
        </p:blipFill>
        <p:spPr>
          <a:xfrm>
            <a:off x="7772400" y="0"/>
            <a:ext cx="1370880" cy="184140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23" presetClass="entr" presetSubtype="16" fill="hold" nodeType="afterEffect">
                                  <p:stCondLst>
                                    <p:cond delay="0"/>
                                  </p:stCondLst>
                                  <p:childTnLst>
                                    <p:set>
                                      <p:cBhvr>
                                        <p:cTn id="6" dur="1" fill="hold">
                                          <p:stCondLst>
                                            <p:cond delay="0"/>
                                          </p:stCondLst>
                                        </p:cTn>
                                        <p:tgtEl>
                                          <p:spTgt spid="307"/>
                                        </p:tgtEl>
                                        <p:attrNameLst>
                                          <p:attrName>style.visibility</p:attrName>
                                        </p:attrNameLst>
                                      </p:cBhvr>
                                      <p:to>
                                        <p:strVal val="visible"/>
                                      </p:to>
                                    </p:set>
                                    <p:anim calcmode="lin" valueType="num">
                                      <p:cBhvr additive="repl">
                                        <p:cTn id="7" dur="500" fill="hold"/>
                                        <p:tgtEl>
                                          <p:spTgt spid="307"/>
                                        </p:tgtEl>
                                        <p:attrNameLst>
                                          <p:attrName>ppt_w</p:attrName>
                                        </p:attrNameLst>
                                      </p:cBhvr>
                                      <p:tavLst>
                                        <p:tav tm="0">
                                          <p:val>
                                            <p:fltVal val="0"/>
                                          </p:val>
                                        </p:tav>
                                        <p:tav tm="100000">
                                          <p:val>
                                            <p:strVal val="#ppt_w"/>
                                          </p:val>
                                        </p:tav>
                                      </p:tavLst>
                                    </p:anim>
                                    <p:anim calcmode="lin" valueType="num">
                                      <p:cBhvr additive="repl">
                                        <p:cTn id="8" dur="500" fill="hold"/>
                                        <p:tgtEl>
                                          <p:spTgt spid="307"/>
                                        </p:tgtEl>
                                        <p:attrNameLst>
                                          <p:attrName>ppt_h</p:attrName>
                                        </p:attrNameLst>
                                      </p:cBhvr>
                                      <p:tavLst>
                                        <p:tav tm="0">
                                          <p:val>
                                            <p:fltVal val="0"/>
                                          </p:val>
                                        </p:tav>
                                        <p:tav tm="100000">
                                          <p:val>
                                            <p:strVal val="#ppt_h"/>
                                          </p:val>
                                        </p:tav>
                                      </p:tavLst>
                                    </p:anim>
                                  </p:childTnLst>
                                </p:cTn>
                              </p:par>
                              <p:par>
                                <p:cTn id="9" presetID="10" presetClass="entr" fill="hold" nodeType="withEffect">
                                  <p:stCondLst>
                                    <p:cond delay="0"/>
                                  </p:stCondLst>
                                  <p:childTnLst>
                                    <p:set>
                                      <p:cBhvr>
                                        <p:cTn id="10" dur="1" fill="hold">
                                          <p:stCondLst>
                                            <p:cond delay="0"/>
                                          </p:stCondLst>
                                        </p:cTn>
                                        <p:tgtEl>
                                          <p:spTgt spid="308"/>
                                        </p:tgtEl>
                                        <p:attrNameLst>
                                          <p:attrName>style.visibility</p:attrName>
                                        </p:attrNameLst>
                                      </p:cBhvr>
                                      <p:to>
                                        <p:strVal val="visible"/>
                                      </p:to>
                                    </p:set>
                                    <p:animEffect transition="in" filter="fade">
                                      <p:cBhvr additive="repl">
                                        <p:cTn id="11" dur="2000"/>
                                        <p:tgtEl>
                                          <p:spTgt spid="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F043831B-467A-412D-9453-660B05E7D5DC}" type="slidenum">
              <a:rPr lang="en-US" sz="1400" b="0" strike="noStrike" spc="-1">
                <a:solidFill>
                  <a:srgbClr val="000000"/>
                </a:solidFill>
                <a:latin typeface="Times New Roman"/>
              </a:rPr>
              <a:t>15</a:t>
            </a:fld>
            <a:endParaRPr lang="en-IN" sz="1400" b="0" strike="noStrike" spc="-1">
              <a:latin typeface="Arial"/>
            </a:endParaRPr>
          </a:p>
        </p:txBody>
      </p:sp>
      <p:sp>
        <p:nvSpPr>
          <p:cNvPr id="313" name="Text Box 2"/>
          <p:cNvSpPr/>
          <p:nvPr/>
        </p:nvSpPr>
        <p:spPr>
          <a:xfrm>
            <a:off x="1143000" y="1523880"/>
            <a:ext cx="8000280" cy="50277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n-US" sz="1800" b="1" strike="noStrike" spc="-1">
                <a:solidFill>
                  <a:srgbClr val="000099"/>
                </a:solidFill>
                <a:latin typeface="Arial"/>
                <a:ea typeface="DejaVu Sans"/>
              </a:rPr>
              <a:t>NSIC is assisting MSMEs through MSME Global Mart Web Portal (www.msmemart.com).</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The portal provides an online platform to B2B marketing activities. The portal hosts vast database of registered members who are looking for business opportunities, in terms of sustainable partnership,subcontracting and participation in Public Procurements.</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Major features of MSME Global Mart are :-</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   Interactive database of MSMEs</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   Global and National Tender Notices</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   Self Web development tool</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   Centralized Mail System</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   Popular product section</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   Unlimited Global Trade Leads</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   Trust Seal of NSIC</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   Multiple Language Support</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   Discussion Board</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   Call centre support</a:t>
            </a:r>
            <a:endParaRPr lang="en-IN" sz="1800" b="0" strike="noStrike" spc="-1">
              <a:latin typeface="Arial"/>
            </a:endParaRPr>
          </a:p>
          <a:p>
            <a:pPr algn="just">
              <a:lnSpc>
                <a:spcPct val="100000"/>
              </a:lnSpc>
            </a:pPr>
            <a:r>
              <a:rPr lang="en-US" sz="1800" b="1" strike="noStrike" spc="-1">
                <a:solidFill>
                  <a:srgbClr val="000099"/>
                </a:solidFill>
                <a:latin typeface="Arial"/>
                <a:ea typeface="DejaVu Sans"/>
              </a:rPr>
              <a:t>•   Payment Gateway for membership subscription</a:t>
            </a:r>
            <a:endParaRPr lang="en-IN" sz="1800" b="0" strike="noStrike" spc="-1">
              <a:latin typeface="Arial"/>
            </a:endParaRPr>
          </a:p>
        </p:txBody>
      </p:sp>
      <p:sp>
        <p:nvSpPr>
          <p:cNvPr id="314" name="Rectangle 3"/>
          <p:cNvSpPr/>
          <p:nvPr/>
        </p:nvSpPr>
        <p:spPr>
          <a:xfrm>
            <a:off x="1357200" y="455760"/>
            <a:ext cx="7771680" cy="121860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US" sz="4000" b="1" strike="noStrike" spc="-1">
                <a:solidFill>
                  <a:srgbClr val="FF9900"/>
                </a:solidFill>
                <a:latin typeface="Arial Black"/>
                <a:ea typeface="DejaVu Sans"/>
              </a:rPr>
              <a:t>MSME Global Mart B2B portal for MSMEs</a:t>
            </a:r>
            <a:endParaRPr lang="en-IN" sz="4000" b="0" strike="noStrike" spc="-1">
              <a:latin typeface="Arial"/>
            </a:endParaRPr>
          </a:p>
        </p:txBody>
      </p:sp>
      <p:pic>
        <p:nvPicPr>
          <p:cNvPr id="315" name="Picture 7" descr="C:\Users\admin\Desktop\NEW LOGO (1).png"/>
          <p:cNvPicPr/>
          <p:nvPr/>
        </p:nvPicPr>
        <p:blipFill>
          <a:blip r:embed="rId2"/>
          <a:stretch/>
        </p:blipFill>
        <p:spPr>
          <a:xfrm>
            <a:off x="8381880" y="0"/>
            <a:ext cx="761400" cy="1022760"/>
          </a:xfrm>
          <a:prstGeom prst="rect">
            <a:avLst/>
          </a:prstGeom>
          <a:ln w="0">
            <a:noFill/>
          </a:ln>
        </p:spPr>
      </p:pic>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DB3338E4-0000-8E68-4068-95CA98423DD1}"/>
              </a:ext>
            </a:extLst>
          </p:cNvPr>
          <p:cNvSpPr/>
          <p:nvPr/>
        </p:nvSpPr>
        <p:spPr>
          <a:xfrm>
            <a:off x="2315548" y="158774"/>
            <a:ext cx="4788539" cy="1260724"/>
          </a:xfrm>
          <a:prstGeom prst="rect">
            <a:avLst/>
          </a:prstGeom>
          <a:gradFill flip="none" rotWithShape="1">
            <a:gsLst>
              <a:gs pos="0">
                <a:srgbClr val="F47459"/>
              </a:gs>
              <a:gs pos="51000">
                <a:srgbClr val="EB605B"/>
              </a:gs>
              <a:gs pos="100000">
                <a:srgbClr val="EA585B"/>
              </a:gs>
            </a:gsLst>
            <a:path path="circle">
              <a:fillToRect l="100000" t="100000"/>
            </a:path>
            <a:tileRect r="-100000" b="-100000"/>
          </a:gradFill>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hi-IN" sz="4000" b="1" kern="1400" spc="25" dirty="0" smtClean="0">
                <a:ln w="9525" cap="rnd" cmpd="sng" algn="ctr">
                  <a:solidFill>
                    <a:srgbClr val="FFFFFF"/>
                  </a:solidFill>
                  <a:prstDash val="solid"/>
                  <a:bevel/>
                </a:ln>
                <a:solidFill>
                  <a:schemeClr val="bg1"/>
                </a:solidFill>
                <a:effectLst>
                  <a:outerShdw blurRad="50800" dist="38100" dir="2700000" algn="tl">
                    <a:srgbClr val="000000">
                      <a:alpha val="40000"/>
                    </a:srgbClr>
                  </a:outerShdw>
                </a:effectLst>
                <a:latin typeface="Arial" panose="020B0604020202020204" pitchFamily="34" charset="0"/>
                <a:ea typeface="Times New Roman" panose="02020603050405020304" pitchFamily="18" charset="0"/>
                <a:cs typeface="Arial" panose="020B0604020202020204" pitchFamily="34" charset="0"/>
              </a:rPr>
              <a:t>सूक्ष्म उधम के </a:t>
            </a:r>
            <a:r>
              <a:rPr lang="hi-IN" sz="4000" b="1" kern="1400" spc="25" dirty="0">
                <a:ln w="9525" cap="rnd" cmpd="sng" algn="ctr">
                  <a:solidFill>
                    <a:srgbClr val="FFFFFF"/>
                  </a:solidFill>
                  <a:prstDash val="solid"/>
                  <a:bevel/>
                </a:ln>
                <a:solidFill>
                  <a:schemeClr val="bg1"/>
                </a:solidFill>
                <a:effectLst>
                  <a:outerShdw blurRad="50800" dist="38100" dir="2700000" algn="tl">
                    <a:srgbClr val="000000">
                      <a:alpha val="40000"/>
                    </a:srgbClr>
                  </a:outerShdw>
                </a:effectLst>
                <a:latin typeface="Arial" panose="020B0604020202020204" pitchFamily="34" charset="0"/>
                <a:ea typeface="Times New Roman" panose="02020603050405020304" pitchFamily="18" charset="0"/>
                <a:cs typeface="Arial" panose="020B0604020202020204" pitchFamily="34" charset="0"/>
              </a:rPr>
              <a:t>लिए </a:t>
            </a:r>
            <a:r>
              <a:rPr lang="hi-IN" sz="4000" b="1" kern="1400" spc="25" dirty="0" smtClean="0">
                <a:ln w="9525" cap="rnd" cmpd="sng" algn="ctr">
                  <a:solidFill>
                    <a:srgbClr val="FFFFFF"/>
                  </a:solidFill>
                  <a:prstDash val="solid"/>
                  <a:bevel/>
                </a:ln>
                <a:solidFill>
                  <a:schemeClr val="bg1"/>
                </a:solidFill>
                <a:effectLst>
                  <a:outerShdw blurRad="50800" dist="38100" dir="2700000" algn="tl">
                    <a:srgbClr val="000000">
                      <a:alpha val="40000"/>
                    </a:srgbClr>
                  </a:outerShdw>
                </a:effectLst>
                <a:latin typeface="Arial" panose="020B0604020202020204" pitchFamily="34" charset="0"/>
                <a:ea typeface="Times New Roman" panose="02020603050405020304" pitchFamily="18" charset="0"/>
                <a:cs typeface="Arial" panose="020B0604020202020204" pitchFamily="34" charset="0"/>
              </a:rPr>
              <a:t>सुनहरा मौका </a:t>
            </a:r>
            <a:endParaRPr lang="en-GB" sz="4000" kern="1400" spc="25"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7" name="Picture 2" descr="National Small Industries Corporation">
            <a:hlinkClick r:id="rId3"/>
            <a:extLst>
              <a:ext uri="{FF2B5EF4-FFF2-40B4-BE49-F238E27FC236}">
                <a16:creationId xmlns="" xmlns:a16="http://schemas.microsoft.com/office/drawing/2014/main" id="{8B255258-299F-7E9F-5CE8-5357A5A483E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954" t="8716" r="10148" b="7431"/>
          <a:stretch/>
        </p:blipFill>
        <p:spPr bwMode="auto">
          <a:xfrm>
            <a:off x="1535158" y="158773"/>
            <a:ext cx="539879" cy="7707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MSMEMart">
            <a:hlinkClick r:id="rId5"/>
            <a:extLst>
              <a:ext uri="{FF2B5EF4-FFF2-40B4-BE49-F238E27FC236}">
                <a16:creationId xmlns="" xmlns:a16="http://schemas.microsoft.com/office/drawing/2014/main" id="{7A738429-9641-901D-2906-892CFB35D90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04087" y="442617"/>
            <a:ext cx="1969135" cy="771525"/>
          </a:xfrm>
          <a:prstGeom prst="rect">
            <a:avLst/>
          </a:prstGeom>
          <a:noFill/>
          <a:ln>
            <a:noFill/>
          </a:ln>
        </p:spPr>
      </p:pic>
      <p:pic>
        <p:nvPicPr>
          <p:cNvPr id="9" name="Picture 8" descr="Azadi Ka Amrit Mahotsav, Ministry of Culture, Government of India">
            <a:extLst>
              <a:ext uri="{FF2B5EF4-FFF2-40B4-BE49-F238E27FC236}">
                <a16:creationId xmlns="" xmlns:a16="http://schemas.microsoft.com/office/drawing/2014/main" id="{C156317F-8CEC-2F2C-CFCC-8E955DB99D3D}"/>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216264" y="1237286"/>
            <a:ext cx="2050914" cy="1493116"/>
          </a:xfrm>
          <a:prstGeom prst="ellipse">
            <a:avLst/>
          </a:prstGeom>
          <a:ln>
            <a:noFill/>
          </a:ln>
          <a:effectLst>
            <a:softEdge rad="112500"/>
          </a:effectLst>
        </p:spPr>
      </p:pic>
      <p:sp>
        <p:nvSpPr>
          <p:cNvPr id="10" name="TextBox 9">
            <a:extLst>
              <a:ext uri="{FF2B5EF4-FFF2-40B4-BE49-F238E27FC236}">
                <a16:creationId xmlns="" xmlns:a16="http://schemas.microsoft.com/office/drawing/2014/main" id="{B5A9C28A-88DD-B0D2-1CCB-4FFA77372A0B}"/>
              </a:ext>
            </a:extLst>
          </p:cNvPr>
          <p:cNvSpPr txBox="1"/>
          <p:nvPr/>
        </p:nvSpPr>
        <p:spPr>
          <a:xfrm>
            <a:off x="3248298" y="1497985"/>
            <a:ext cx="5824923" cy="646331"/>
          </a:xfrm>
          <a:prstGeom prst="rect">
            <a:avLst/>
          </a:prstGeom>
          <a:noFill/>
        </p:spPr>
        <p:txBody>
          <a:bodyPr wrap="square" rtlCol="0">
            <a:spAutoFit/>
          </a:bodyPr>
          <a:lstStyle/>
          <a:p>
            <a:pPr algn="just"/>
            <a:r>
              <a:rPr lang="hi-IN" dirty="0">
                <a:latin typeface="Arial" panose="020B0604020202020204" pitchFamily="34" charset="0"/>
                <a:ea typeface="Calibri" panose="020F0502020204030204" pitchFamily="34" charset="0"/>
              </a:rPr>
              <a:t>आजादी के 75 </a:t>
            </a:r>
            <a:r>
              <a:rPr lang="hi-IN" dirty="0" smtClean="0">
                <a:latin typeface="Arial" panose="020B0604020202020204" pitchFamily="34" charset="0"/>
                <a:ea typeface="Calibri" panose="020F0502020204030204" pitchFamily="34" charset="0"/>
              </a:rPr>
              <a:t>वर्ष </a:t>
            </a:r>
            <a:r>
              <a:rPr lang="hi-IN" dirty="0">
                <a:latin typeface="Arial" panose="020B0604020202020204" pitchFamily="34" charset="0"/>
                <a:ea typeface="Calibri" panose="020F0502020204030204" pitchFamily="34" charset="0"/>
              </a:rPr>
              <a:t>पर, ई-कॉमर्स प्लेटफॉर्म को अपनाने के लिए </a:t>
            </a:r>
            <a:r>
              <a:rPr lang="hi-IN" dirty="0" smtClean="0">
                <a:latin typeface="Arial" panose="020B0604020202020204" pitchFamily="34" charset="0"/>
                <a:ea typeface="Calibri" panose="020F0502020204030204" pitchFamily="34" charset="0"/>
              </a:rPr>
              <a:t>सूक्ष्म उधम को 75</a:t>
            </a:r>
            <a:r>
              <a:rPr lang="hi-IN" dirty="0">
                <a:latin typeface="Arial" panose="020B0604020202020204" pitchFamily="34" charset="0"/>
                <a:ea typeface="Calibri" panose="020F0502020204030204" pitchFamily="34" charset="0"/>
              </a:rPr>
              <a:t>% सब्सिडी की पेशकश</a:t>
            </a:r>
            <a:endParaRPr lang="en-GB" dirty="0"/>
          </a:p>
        </p:txBody>
      </p:sp>
      <p:sp>
        <p:nvSpPr>
          <p:cNvPr id="11" name="TextBox 10">
            <a:extLst>
              <a:ext uri="{FF2B5EF4-FFF2-40B4-BE49-F238E27FC236}">
                <a16:creationId xmlns="" xmlns:a16="http://schemas.microsoft.com/office/drawing/2014/main" id="{2E27A6A9-2D0A-A55B-D743-ADC18449D674}"/>
              </a:ext>
            </a:extLst>
          </p:cNvPr>
          <p:cNvSpPr txBox="1"/>
          <p:nvPr/>
        </p:nvSpPr>
        <p:spPr>
          <a:xfrm>
            <a:off x="1805097" y="2318042"/>
            <a:ext cx="7455850" cy="369332"/>
          </a:xfrm>
          <a:prstGeom prst="rect">
            <a:avLst/>
          </a:prstGeom>
          <a:noFill/>
        </p:spPr>
        <p:txBody>
          <a:bodyPr wrap="square" rtlCol="0">
            <a:spAutoFit/>
          </a:bodyPr>
          <a:lstStyle/>
          <a:p>
            <a:pPr algn="ctr"/>
            <a:r>
              <a:rPr lang="hi-IN" dirty="0">
                <a:latin typeface="Arial" panose="020B0604020202020204" pitchFamily="34" charset="0"/>
                <a:cs typeface="Arial" panose="020B0604020202020204" pitchFamily="34" charset="0"/>
              </a:rPr>
              <a:t>एनएसआईसी के ई-मार्केटिंग पोर्टल के साथ अपना व्यवसाय बढ़ाएं</a:t>
            </a:r>
            <a:endParaRPr lang="en-GB" dirty="0">
              <a:latin typeface="Arial" panose="020B0604020202020204" pitchFamily="34" charset="0"/>
              <a:cs typeface="Arial" panose="020B0604020202020204" pitchFamily="34" charset="0"/>
            </a:endParaRPr>
          </a:p>
        </p:txBody>
      </p:sp>
      <p:sp>
        <p:nvSpPr>
          <p:cNvPr id="12" name="Rectangle 5">
            <a:extLst>
              <a:ext uri="{FF2B5EF4-FFF2-40B4-BE49-F238E27FC236}">
                <a16:creationId xmlns="" xmlns:a16="http://schemas.microsoft.com/office/drawing/2014/main" id="{6A05EDD8-EE9D-7A4A-3ABA-9CAD89717112}"/>
              </a:ext>
            </a:extLst>
          </p:cNvPr>
          <p:cNvSpPr>
            <a:spLocks noChangeArrowheads="1"/>
          </p:cNvSpPr>
          <p:nvPr/>
        </p:nvSpPr>
        <p:spPr bwMode="auto">
          <a:xfrm>
            <a:off x="3419367" y="2598698"/>
            <a:ext cx="406717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1" u="none" strike="noStrike" cap="none" normalizeH="0" baseline="0" dirty="0">
                <a:ln>
                  <a:noFill/>
                </a:ln>
                <a:solidFill>
                  <a:srgbClr val="EA595B"/>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sz="2400" b="1" i="1" u="none" strike="noStrike" cap="none" normalizeH="0" baseline="0" dirty="0">
                <a:ln>
                  <a:noFill/>
                </a:ln>
                <a:solidFill>
                  <a:srgbClr val="EA595B"/>
                </a:solidFill>
                <a:effectLst/>
                <a:latin typeface="Arial" panose="020B0604020202020204" pitchFamily="34" charset="0"/>
                <a:ea typeface="Calibri" panose="020F0502020204030204" pitchFamily="34" charset="0"/>
                <a:cs typeface="Arial" panose="020B0604020202020204" pitchFamily="34" charset="0"/>
                <a:hlinkClick r:id="rId5">
                  <a:extLst>
                    <a:ext uri="{A12FA001-AC4F-418D-AE19-62706E023703}">
                      <ahyp:hlinkClr xmlns="" xmlns:ahyp="http://schemas.microsoft.com/office/drawing/2018/hyperlinkcolor" val="tx"/>
                    </a:ext>
                  </a:extLst>
                </a:hlinkClick>
              </a:rPr>
              <a:t>MSME GLOBAL MART</a:t>
            </a:r>
            <a:r>
              <a:rPr kumimoji="0" lang="en-US" altLang="en-US" sz="2400" b="1" i="1" u="none" strike="noStrike" cap="none" normalizeH="0" baseline="0" dirty="0">
                <a:ln>
                  <a:noFill/>
                </a:ln>
                <a:solidFill>
                  <a:srgbClr val="EA595B"/>
                </a:solidFill>
                <a:effectLst/>
                <a:latin typeface="Calibri" panose="020F0502020204030204" pitchFamily="34" charset="0"/>
                <a:ea typeface="Calibri" panose="020F0502020204030204" pitchFamily="34" charset="0"/>
                <a:cs typeface="Arial" panose="020B0604020202020204" pitchFamily="34" charset="0"/>
              </a:rPr>
              <a:t>”</a:t>
            </a:r>
            <a:endParaRPr kumimoji="0" lang="en-US" altLang="en-US" sz="2000" b="0" i="0" u="none" strike="noStrike" cap="none" normalizeH="0" baseline="0" dirty="0">
              <a:ln>
                <a:noFill/>
              </a:ln>
              <a:solidFill>
                <a:srgbClr val="EA595B"/>
              </a:solidFill>
              <a:effectLst/>
              <a:latin typeface="Arial" panose="020B0604020202020204" pitchFamily="34" charset="0"/>
            </a:endParaRPr>
          </a:p>
        </p:txBody>
      </p:sp>
      <p:sp>
        <p:nvSpPr>
          <p:cNvPr id="13" name="Rounded Rectangle 28">
            <a:extLst>
              <a:ext uri="{FF2B5EF4-FFF2-40B4-BE49-F238E27FC236}">
                <a16:creationId xmlns="" xmlns:a16="http://schemas.microsoft.com/office/drawing/2014/main" id="{C9EAB016-1473-F8E9-9DCA-6B7FCC2055B0}"/>
              </a:ext>
            </a:extLst>
          </p:cNvPr>
          <p:cNvSpPr/>
          <p:nvPr/>
        </p:nvSpPr>
        <p:spPr>
          <a:xfrm>
            <a:off x="1701862" y="3178320"/>
            <a:ext cx="1717505" cy="829310"/>
          </a:xfrm>
          <a:prstGeom prst="roundRect">
            <a:avLst/>
          </a:prstGeom>
          <a:solidFill>
            <a:srgbClr val="FFE9D1"/>
          </a:solidFill>
          <a:ln>
            <a:solidFill>
              <a:schemeClr val="accent2">
                <a:lumMod val="75000"/>
              </a:schemeClr>
            </a:solidFill>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hi-IN" sz="1400" dirty="0">
                <a:latin typeface="Arial" panose="020B0604020202020204" pitchFamily="34" charset="0"/>
                <a:ea typeface="Calibri" panose="020F0502020204030204" pitchFamily="34" charset="0"/>
              </a:rPr>
              <a:t>दृश्यता और खोज क्षमता बढ़ाएँ</a:t>
            </a:r>
            <a:endParaRPr lang="en-GB" sz="1000" dirty="0">
              <a:effectLst/>
              <a:ea typeface="Calibri" panose="020F0502020204030204" pitchFamily="34" charset="0"/>
              <a:cs typeface="Mangal" panose="02040503050203030202" pitchFamily="18" charset="0"/>
            </a:endParaRPr>
          </a:p>
        </p:txBody>
      </p:sp>
      <p:sp>
        <p:nvSpPr>
          <p:cNvPr id="14" name="Rounded Rectangle 29">
            <a:extLst>
              <a:ext uri="{FF2B5EF4-FFF2-40B4-BE49-F238E27FC236}">
                <a16:creationId xmlns="" xmlns:a16="http://schemas.microsoft.com/office/drawing/2014/main" id="{7CE73DFC-AD3A-EC88-BCBB-DA7ADC0C36F5}"/>
              </a:ext>
            </a:extLst>
          </p:cNvPr>
          <p:cNvSpPr/>
          <p:nvPr/>
        </p:nvSpPr>
        <p:spPr>
          <a:xfrm>
            <a:off x="4235430" y="3236827"/>
            <a:ext cx="1797178" cy="829310"/>
          </a:xfrm>
          <a:prstGeom prst="roundRect">
            <a:avLst/>
          </a:prstGeom>
          <a:solidFill>
            <a:srgbClr val="FFE9D1"/>
          </a:solidFill>
          <a:ln>
            <a:solidFill>
              <a:schemeClr val="accent2">
                <a:lumMod val="75000"/>
              </a:schemeClr>
            </a:solidFill>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hi-IN" sz="1400" dirty="0">
                <a:latin typeface="Arial" panose="020B0604020202020204" pitchFamily="34" charset="0"/>
                <a:ea typeface="Calibri" panose="020F0502020204030204" pitchFamily="34" charset="0"/>
              </a:rPr>
              <a:t>उत्पादों और सेवाओं को ऑनलाइन प्रदर्शित करें</a:t>
            </a:r>
            <a:endParaRPr lang="en-GB" sz="1000" dirty="0">
              <a:effectLst/>
              <a:ea typeface="Calibri" panose="020F0502020204030204" pitchFamily="34" charset="0"/>
              <a:cs typeface="Mangal" panose="02040503050203030202" pitchFamily="18" charset="0"/>
            </a:endParaRPr>
          </a:p>
        </p:txBody>
      </p:sp>
      <p:sp>
        <p:nvSpPr>
          <p:cNvPr id="15" name="Rounded Rectangle 30">
            <a:extLst>
              <a:ext uri="{FF2B5EF4-FFF2-40B4-BE49-F238E27FC236}">
                <a16:creationId xmlns="" xmlns:a16="http://schemas.microsoft.com/office/drawing/2014/main" id="{9FE65385-8E75-A9C3-6E92-82AEBC00C094}"/>
              </a:ext>
            </a:extLst>
          </p:cNvPr>
          <p:cNvSpPr/>
          <p:nvPr/>
        </p:nvSpPr>
        <p:spPr>
          <a:xfrm>
            <a:off x="6961811" y="3228285"/>
            <a:ext cx="1701285" cy="829310"/>
          </a:xfrm>
          <a:prstGeom prst="roundRect">
            <a:avLst/>
          </a:prstGeom>
          <a:solidFill>
            <a:srgbClr val="FFE9D1"/>
          </a:solidFill>
          <a:ln>
            <a:solidFill>
              <a:schemeClr val="accent2">
                <a:lumMod val="75000"/>
              </a:schemeClr>
            </a:solidFill>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hi-IN" sz="1400" dirty="0">
                <a:latin typeface="Arial" panose="020B0604020202020204" pitchFamily="34" charset="0"/>
                <a:ea typeface="Calibri" panose="020F0502020204030204" pitchFamily="34" charset="0"/>
              </a:rPr>
              <a:t>खरीदारों और विक्रेताओं से जुड़ें</a:t>
            </a:r>
            <a:endParaRPr lang="en-GB" sz="1000" dirty="0">
              <a:effectLst/>
              <a:ea typeface="Calibri" panose="020F0502020204030204" pitchFamily="34" charset="0"/>
              <a:cs typeface="Mangal" panose="02040503050203030202" pitchFamily="18" charset="0"/>
            </a:endParaRPr>
          </a:p>
        </p:txBody>
      </p:sp>
      <p:sp>
        <p:nvSpPr>
          <p:cNvPr id="16" name="Rounded Rectangle 31">
            <a:extLst>
              <a:ext uri="{FF2B5EF4-FFF2-40B4-BE49-F238E27FC236}">
                <a16:creationId xmlns="" xmlns:a16="http://schemas.microsoft.com/office/drawing/2014/main" id="{089E3BD9-7503-729C-D44B-31986BE28AA4}"/>
              </a:ext>
            </a:extLst>
          </p:cNvPr>
          <p:cNvSpPr/>
          <p:nvPr/>
        </p:nvSpPr>
        <p:spPr>
          <a:xfrm>
            <a:off x="1701862" y="4083921"/>
            <a:ext cx="2428362" cy="829310"/>
          </a:xfrm>
          <a:prstGeom prst="roundRect">
            <a:avLst/>
          </a:prstGeom>
          <a:solidFill>
            <a:srgbClr val="FFE9D1"/>
          </a:solidFill>
          <a:ln>
            <a:solidFill>
              <a:schemeClr val="accent2">
                <a:lumMod val="75000"/>
              </a:schemeClr>
            </a:solidFill>
          </a:ln>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hi-IN" sz="1400" dirty="0">
                <a:latin typeface="Arial" panose="020B0604020202020204" pitchFamily="34" charset="0"/>
                <a:ea typeface="Calibri" panose="020F0502020204030204" pitchFamily="34" charset="0"/>
              </a:rPr>
              <a:t>असीमित टेंडर अलर्ट और ट्रेड लीड प्राप्त करें</a:t>
            </a:r>
            <a:endParaRPr lang="en-GB" sz="1000" dirty="0">
              <a:effectLst/>
              <a:ea typeface="Calibri" panose="020F0502020204030204" pitchFamily="34" charset="0"/>
              <a:cs typeface="Mangal" panose="02040503050203030202" pitchFamily="18" charset="0"/>
            </a:endParaRPr>
          </a:p>
        </p:txBody>
      </p:sp>
      <p:sp>
        <p:nvSpPr>
          <p:cNvPr id="17" name="Rounded Rectangle 32">
            <a:extLst>
              <a:ext uri="{FF2B5EF4-FFF2-40B4-BE49-F238E27FC236}">
                <a16:creationId xmlns="" xmlns:a16="http://schemas.microsoft.com/office/drawing/2014/main" id="{F21B5977-9A24-5955-519C-A0D5070C13CB}"/>
              </a:ext>
            </a:extLst>
          </p:cNvPr>
          <p:cNvSpPr/>
          <p:nvPr/>
        </p:nvSpPr>
        <p:spPr>
          <a:xfrm>
            <a:off x="6001436" y="4124643"/>
            <a:ext cx="2663889" cy="866606"/>
          </a:xfrm>
          <a:prstGeom prst="roundRect">
            <a:avLst/>
          </a:prstGeom>
          <a:solidFill>
            <a:srgbClr val="FFE9D1"/>
          </a:solidFill>
          <a:ln>
            <a:solidFill>
              <a:schemeClr val="accent2">
                <a:lumMod val="75000"/>
              </a:schemeClr>
            </a:solidFill>
          </a:ln>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hi-IN" sz="1400" dirty="0">
                <a:latin typeface="Arial" panose="020B0604020202020204" pitchFamily="34" charset="0"/>
                <a:ea typeface="Calibri" panose="020F0502020204030204" pitchFamily="34" charset="0"/>
              </a:rPr>
              <a:t>अनुसूचित जाति/अनुसूचित जनजाति सूक्ष्म और लघु उद्यमों के लिए विशेष सब्सिडी</a:t>
            </a:r>
            <a:endParaRPr lang="en-GB" sz="1000" dirty="0">
              <a:effectLst/>
              <a:ea typeface="Calibri" panose="020F0502020204030204" pitchFamily="34" charset="0"/>
              <a:cs typeface="Mangal" panose="02040503050203030202" pitchFamily="18" charset="0"/>
            </a:endParaRPr>
          </a:p>
        </p:txBody>
      </p:sp>
      <p:sp>
        <p:nvSpPr>
          <p:cNvPr id="18" name="Rectangle 17">
            <a:extLst>
              <a:ext uri="{FF2B5EF4-FFF2-40B4-BE49-F238E27FC236}">
                <a16:creationId xmlns="" xmlns:a16="http://schemas.microsoft.com/office/drawing/2014/main" id="{9BC35EAF-4E91-FA16-5112-B70827552DA5}"/>
              </a:ext>
            </a:extLst>
          </p:cNvPr>
          <p:cNvSpPr/>
          <p:nvPr/>
        </p:nvSpPr>
        <p:spPr>
          <a:xfrm>
            <a:off x="1705019" y="5072585"/>
            <a:ext cx="6857999" cy="1000674"/>
          </a:xfrm>
          <a:prstGeom prst="rect">
            <a:avLst/>
          </a:prstGeom>
          <a:gradFill flip="none" rotWithShape="1">
            <a:gsLst>
              <a:gs pos="15000">
                <a:schemeClr val="bg1"/>
              </a:gs>
              <a:gs pos="44000">
                <a:srgbClr val="FFE9D1"/>
              </a:gs>
              <a:gs pos="71000">
                <a:srgbClr val="F6B21B"/>
              </a:gs>
              <a:gs pos="100000">
                <a:srgbClr val="F59C20"/>
              </a:gs>
            </a:gsLst>
            <a:path path="circle">
              <a:fillToRect l="100000" t="100000"/>
            </a:path>
            <a:tileRect r="-100000" b="-100000"/>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171450" lvl="0" indent="-171450">
              <a:buFont typeface="Wingdings" panose="05000000000000000000" pitchFamily="2" charset="2"/>
              <a:buChar char="ü"/>
            </a:pPr>
            <a:r>
              <a:rPr lang="en-US" sz="1200" b="1" dirty="0">
                <a:solidFill>
                  <a:schemeClr val="tx1">
                    <a:lumMod val="95000"/>
                    <a:lumOff val="5000"/>
                  </a:schemeClr>
                </a:solidFill>
                <a:latin typeface="Arial" panose="020B0604020202020204" pitchFamily="34" charset="0"/>
                <a:ea typeface="Calibri" panose="020F0502020204030204" pitchFamily="34" charset="0"/>
                <a:cs typeface="Mangal" panose="02040503050203030202" pitchFamily="18" charset="0"/>
              </a:rPr>
              <a:t>  </a:t>
            </a:r>
            <a:r>
              <a:rPr lang="hi-IN" sz="1200" b="1" dirty="0">
                <a:solidFill>
                  <a:schemeClr val="tx1">
                    <a:lumMod val="95000"/>
                    <a:lumOff val="5000"/>
                  </a:schemeClr>
                </a:solidFill>
                <a:latin typeface="Arial" panose="020B0604020202020204" pitchFamily="34" charset="0"/>
                <a:ea typeface="Calibri" panose="020F0502020204030204" pitchFamily="34" charset="0"/>
              </a:rPr>
              <a:t>अपने उद्यम के लिए एक डिजिटल उपस्थिति बनाने के लिए</a:t>
            </a:r>
            <a:r>
              <a:rPr lang="en-US" sz="1200" b="1" dirty="0" smtClean="0">
                <a:effectLst/>
                <a:latin typeface="Arial" panose="020B0604020202020204" pitchFamily="34" charset="0"/>
                <a:ea typeface="Calibri" panose="020F0502020204030204" pitchFamily="34" charset="0"/>
                <a:cs typeface="Mangal" panose="02040503050203030202" pitchFamily="18" charset="0"/>
              </a:rPr>
              <a:t>,                                           </a:t>
            </a:r>
            <a:r>
              <a:rPr lang="en-US" sz="1200" b="1" dirty="0" smtClean="0">
                <a:solidFill>
                  <a:srgbClr val="FF0000"/>
                </a:solidFill>
                <a:effectLst/>
                <a:latin typeface="Arial" panose="020B0604020202020204" pitchFamily="34" charset="0"/>
                <a:ea typeface="Calibri" panose="020F0502020204030204" pitchFamily="34" charset="0"/>
                <a:cs typeface="Mangal" panose="02040503050203030202" pitchFamily="18" charset="0"/>
              </a:rPr>
              <a:t> </a:t>
            </a:r>
            <a:endParaRPr lang="en-GB" sz="1100" dirty="0">
              <a:solidFill>
                <a:srgbClr val="FF0000"/>
              </a:solidFill>
              <a:effectLst/>
              <a:ea typeface="Calibri" panose="020F0502020204030204" pitchFamily="34" charset="0"/>
              <a:cs typeface="Mangal" panose="02040503050203030202" pitchFamily="18" charset="0"/>
            </a:endParaRPr>
          </a:p>
          <a:p>
            <a:r>
              <a:rPr lang="en-US" sz="1200" dirty="0" smtClean="0">
                <a:effectLst/>
                <a:latin typeface="Arial" panose="020B0604020202020204" pitchFamily="34" charset="0"/>
                <a:ea typeface="Calibri" panose="020F0502020204030204" pitchFamily="34" charset="0"/>
                <a:cs typeface="Mangal" panose="02040503050203030202" pitchFamily="18" charset="0"/>
              </a:rPr>
              <a:t>      visit </a:t>
            </a:r>
            <a:r>
              <a:rPr lang="en-US" sz="1200" b="1" u="sng" dirty="0" smtClean="0">
                <a:solidFill>
                  <a:srgbClr val="FF0000"/>
                </a:solidFill>
                <a:effectLst/>
                <a:latin typeface="Arial" panose="020B0604020202020204" pitchFamily="34" charset="0"/>
                <a:ea typeface="Calibri" panose="020F0502020204030204" pitchFamily="34" charset="0"/>
                <a:cs typeface="Mangal" panose="02040503050203030202" pitchFamily="18" charset="0"/>
              </a:rPr>
              <a:t>https://www.msmemart.com/membership</a:t>
            </a:r>
            <a:r>
              <a:rPr lang="en-US" sz="1200" b="1" dirty="0" smtClean="0">
                <a:solidFill>
                  <a:srgbClr val="FF0000"/>
                </a:solidFill>
                <a:effectLst/>
                <a:latin typeface="Arial" panose="020B0604020202020204" pitchFamily="34" charset="0"/>
                <a:ea typeface="Calibri" panose="020F0502020204030204" pitchFamily="34" charset="0"/>
                <a:cs typeface="Mangal" panose="02040503050203030202" pitchFamily="18" charset="0"/>
              </a:rPr>
              <a:t> </a:t>
            </a:r>
            <a:r>
              <a:rPr lang="en-US" sz="1200" dirty="0" smtClean="0">
                <a:effectLst/>
                <a:latin typeface="Arial" panose="020B0604020202020204" pitchFamily="34" charset="0"/>
                <a:ea typeface="Calibri" panose="020F0502020204030204" pitchFamily="34" charset="0"/>
                <a:cs typeface="Mangal" panose="02040503050203030202" pitchFamily="18" charset="0"/>
              </a:rPr>
              <a:t>OR</a:t>
            </a:r>
            <a:endParaRPr lang="en-GB" sz="1100" dirty="0">
              <a:effectLst/>
              <a:ea typeface="Calibri" panose="020F0502020204030204" pitchFamily="34" charset="0"/>
              <a:cs typeface="Mangal" panose="02040503050203030202" pitchFamily="18" charset="0"/>
            </a:endParaRPr>
          </a:p>
          <a:p>
            <a:pPr marL="171450" lvl="0" indent="-171450">
              <a:buFont typeface="Wingdings" panose="05000000000000000000" pitchFamily="2" charset="2"/>
              <a:buChar char="ü"/>
            </a:pPr>
            <a:r>
              <a:rPr lang="en-US" sz="1200" b="1" dirty="0">
                <a:effectLst/>
                <a:latin typeface="Arial" panose="020B0604020202020204" pitchFamily="34" charset="0"/>
                <a:ea typeface="Calibri" panose="020F0502020204030204" pitchFamily="34" charset="0"/>
                <a:cs typeface="Mangal" panose="02040503050203030202" pitchFamily="18" charset="0"/>
              </a:rPr>
              <a:t> </a:t>
            </a:r>
            <a:r>
              <a:rPr lang="hi-IN" sz="1200" b="1" dirty="0" smtClean="0">
                <a:latin typeface="Arial" panose="020B0604020202020204" pitchFamily="34" charset="0"/>
                <a:ea typeface="Calibri" panose="020F0502020204030204" pitchFamily="34" charset="0"/>
              </a:rPr>
              <a:t>उद्यम </a:t>
            </a:r>
            <a:r>
              <a:rPr lang="hi-IN" sz="1200" b="1" dirty="0">
                <a:latin typeface="Arial" panose="020B0604020202020204" pitchFamily="34" charset="0"/>
                <a:ea typeface="Calibri" panose="020F0502020204030204" pitchFamily="34" charset="0"/>
              </a:rPr>
              <a:t>प्रति के साथ निकटतम एनएसआईसी फील्ड कार्यालय पर जाएं</a:t>
            </a:r>
            <a:r>
              <a:rPr lang="en-US" sz="1200" b="1" dirty="0" smtClean="0">
                <a:effectLst/>
                <a:latin typeface="Arial" panose="020B0604020202020204" pitchFamily="34" charset="0"/>
                <a:ea typeface="Calibri" panose="020F0502020204030204" pitchFamily="34" charset="0"/>
                <a:cs typeface="Mangal" panose="02040503050203030202" pitchFamily="18" charset="0"/>
              </a:rPr>
              <a:t>.</a:t>
            </a:r>
            <a:endParaRPr lang="en-GB" sz="1100" dirty="0">
              <a:effectLst/>
              <a:ea typeface="Calibri" panose="020F0502020204030204" pitchFamily="34" charset="0"/>
              <a:cs typeface="Mangal" panose="02040503050203030202" pitchFamily="18" charset="0"/>
            </a:endParaRPr>
          </a:p>
          <a:p>
            <a:r>
              <a:rPr lang="en-US" sz="1200" dirty="0">
                <a:effectLst/>
                <a:latin typeface="Arial" panose="020B0604020202020204" pitchFamily="34" charset="0"/>
                <a:ea typeface="Calibri" panose="020F0502020204030204" pitchFamily="34" charset="0"/>
                <a:cs typeface="Mangal" panose="02040503050203030202" pitchFamily="18" charset="0"/>
              </a:rPr>
              <a:t>       </a:t>
            </a:r>
            <a:r>
              <a:rPr lang="en-US" sz="1200" b="1" u="sng" dirty="0">
                <a:solidFill>
                  <a:srgbClr val="FF0000"/>
                </a:solidFill>
                <a:effectLst/>
                <a:latin typeface="Arial" panose="020B0604020202020204" pitchFamily="34" charset="0"/>
                <a:ea typeface="Calibri" panose="020F0502020204030204" pitchFamily="34" charset="0"/>
                <a:cs typeface="Mangal" panose="02040503050203030202" pitchFamily="18" charset="0"/>
                <a:hlinkClick r:id="rId9">
                  <a:extLst>
                    <a:ext uri="{A12FA001-AC4F-418D-AE19-62706E023703}">
                      <ahyp:hlinkClr xmlns="" xmlns:ahyp="http://schemas.microsoft.com/office/drawing/2018/hyperlinkcolor" val="tx"/>
                    </a:ext>
                  </a:extLst>
                </a:hlinkClick>
              </a:rPr>
              <a:t>http://www.nsic.co.in/Corporate/SearchBranch.aspx</a:t>
            </a:r>
            <a:endParaRPr lang="en-GB" sz="1100" b="1" dirty="0">
              <a:solidFill>
                <a:srgbClr val="FF0000"/>
              </a:solidFill>
              <a:effectLst/>
              <a:ea typeface="Calibri" panose="020F0502020204030204" pitchFamily="34" charset="0"/>
              <a:cs typeface="Mangal" panose="02040503050203030202" pitchFamily="18" charset="0"/>
            </a:endParaRPr>
          </a:p>
        </p:txBody>
      </p:sp>
      <p:cxnSp>
        <p:nvCxnSpPr>
          <p:cNvPr id="19" name="Straight Connector 18">
            <a:extLst>
              <a:ext uri="{FF2B5EF4-FFF2-40B4-BE49-F238E27FC236}">
                <a16:creationId xmlns="" xmlns:a16="http://schemas.microsoft.com/office/drawing/2014/main" id="{E2A8BCC6-0804-3B25-EF92-F45776AC4274}"/>
              </a:ext>
            </a:extLst>
          </p:cNvPr>
          <p:cNvCxnSpPr>
            <a:cxnSpLocks/>
          </p:cNvCxnSpPr>
          <p:nvPr/>
        </p:nvCxnSpPr>
        <p:spPr>
          <a:xfrm>
            <a:off x="1907993" y="2242981"/>
            <a:ext cx="6848475" cy="0"/>
          </a:xfrm>
          <a:prstGeom prst="line">
            <a:avLst/>
          </a:prstGeom>
          <a:ln w="34925">
            <a:solidFill>
              <a:srgbClr val="7030A0"/>
            </a:solidFill>
            <a:prstDash val="sysDot"/>
          </a:ln>
        </p:spPr>
        <p:style>
          <a:lnRef idx="3">
            <a:schemeClr val="accent4"/>
          </a:lnRef>
          <a:fillRef idx="0">
            <a:schemeClr val="accent4"/>
          </a:fillRef>
          <a:effectRef idx="2">
            <a:schemeClr val="accent4"/>
          </a:effectRef>
          <a:fontRef idx="minor">
            <a:schemeClr val="tx1"/>
          </a:fontRef>
        </p:style>
      </p:cxnSp>
      <p:cxnSp>
        <p:nvCxnSpPr>
          <p:cNvPr id="20" name="Straight Connector 19">
            <a:extLst>
              <a:ext uri="{FF2B5EF4-FFF2-40B4-BE49-F238E27FC236}">
                <a16:creationId xmlns="" xmlns:a16="http://schemas.microsoft.com/office/drawing/2014/main" id="{02B55B2F-3A2D-EE3C-B2D4-996B188218B0}"/>
              </a:ext>
            </a:extLst>
          </p:cNvPr>
          <p:cNvCxnSpPr>
            <a:cxnSpLocks/>
          </p:cNvCxnSpPr>
          <p:nvPr/>
        </p:nvCxnSpPr>
        <p:spPr>
          <a:xfrm>
            <a:off x="1907993" y="3077472"/>
            <a:ext cx="6848475" cy="0"/>
          </a:xfrm>
          <a:prstGeom prst="line">
            <a:avLst/>
          </a:prstGeom>
          <a:ln w="34925">
            <a:solidFill>
              <a:srgbClr val="7030A0"/>
            </a:solidFill>
            <a:prstDash val="sysDot"/>
          </a:ln>
        </p:spPr>
        <p:style>
          <a:lnRef idx="3">
            <a:schemeClr val="accent4"/>
          </a:lnRef>
          <a:fillRef idx="0">
            <a:schemeClr val="accent4"/>
          </a:fillRef>
          <a:effectRef idx="2">
            <a:schemeClr val="accent4"/>
          </a:effectRef>
          <a:fontRef idx="minor">
            <a:schemeClr val="tx1"/>
          </a:fontRef>
        </p:style>
      </p:cxnSp>
      <p:sp>
        <p:nvSpPr>
          <p:cNvPr id="21" name="Rectangle 20">
            <a:extLst>
              <a:ext uri="{FF2B5EF4-FFF2-40B4-BE49-F238E27FC236}">
                <a16:creationId xmlns="" xmlns:a16="http://schemas.microsoft.com/office/drawing/2014/main" id="{ADD28680-859D-7791-05EC-D7D06F675DF8}"/>
              </a:ext>
            </a:extLst>
          </p:cNvPr>
          <p:cNvSpPr/>
          <p:nvPr/>
        </p:nvSpPr>
        <p:spPr>
          <a:xfrm>
            <a:off x="1707003" y="6107707"/>
            <a:ext cx="6856015" cy="972000"/>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1100" b="1" dirty="0">
                <a:effectLst/>
                <a:latin typeface="Arial" panose="020B0604020202020204" pitchFamily="34" charset="0"/>
                <a:ea typeface="Calibri" panose="020F0502020204030204" pitchFamily="34" charset="0"/>
                <a:cs typeface="Mangal" panose="02040503050203030202" pitchFamily="18" charset="0"/>
              </a:rPr>
              <a:t> MSME Global Mart Mobile App Now available on </a:t>
            </a:r>
            <a:endParaRPr lang="en-GB" sz="1100" dirty="0">
              <a:effectLst/>
              <a:ea typeface="Calibri" panose="020F0502020204030204" pitchFamily="34" charset="0"/>
              <a:cs typeface="Mangal" panose="02040503050203030202" pitchFamily="18" charset="0"/>
            </a:endParaRPr>
          </a:p>
          <a:p>
            <a:pPr>
              <a:lnSpc>
                <a:spcPct val="115000"/>
              </a:lnSpc>
              <a:spcAft>
                <a:spcPts val="1000"/>
              </a:spcAft>
            </a:pPr>
            <a:r>
              <a:rPr lang="en-US" sz="1000" dirty="0">
                <a:effectLst/>
                <a:ea typeface="Calibri" panose="020F0502020204030204" pitchFamily="34" charset="0"/>
                <a:cs typeface="Mangal" panose="02040503050203030202" pitchFamily="18" charset="0"/>
              </a:rPr>
              <a:t>		     </a:t>
            </a:r>
            <a:r>
              <a:rPr lang="en-US" sz="1100" dirty="0">
                <a:effectLst/>
                <a:latin typeface="Arial" panose="020B0604020202020204" pitchFamily="34" charset="0"/>
                <a:ea typeface="Calibri" panose="020F0502020204030204" pitchFamily="34" charset="0"/>
                <a:cs typeface="Mangal" panose="02040503050203030202" pitchFamily="18" charset="0"/>
              </a:rPr>
              <a:t>      	</a:t>
            </a:r>
            <a:endParaRPr lang="en-GB" sz="1100" b="1" dirty="0">
              <a:effectLst/>
              <a:ea typeface="Calibri" panose="020F0502020204030204" pitchFamily="34" charset="0"/>
              <a:cs typeface="Mangal" panose="02040503050203030202" pitchFamily="18" charset="0"/>
            </a:endParaRPr>
          </a:p>
        </p:txBody>
      </p:sp>
      <p:pic>
        <p:nvPicPr>
          <p:cNvPr id="22" name="Picture 21">
            <a:hlinkClick r:id="rId10"/>
            <a:extLst>
              <a:ext uri="{FF2B5EF4-FFF2-40B4-BE49-F238E27FC236}">
                <a16:creationId xmlns="" xmlns:a16="http://schemas.microsoft.com/office/drawing/2014/main" id="{67F8CBE5-4F0E-E04D-457B-002A126D48E3}"/>
              </a:ext>
            </a:extLst>
          </p:cNvPr>
          <p:cNvPicPr>
            <a:picLocks noChangeAspect="1"/>
          </p:cNvPicPr>
          <p:nvPr/>
        </p:nvPicPr>
        <p:blipFill>
          <a:blip r:embed="rId11"/>
          <a:stretch>
            <a:fillRect/>
          </a:stretch>
        </p:blipFill>
        <p:spPr>
          <a:xfrm>
            <a:off x="1805097" y="6461967"/>
            <a:ext cx="873249" cy="263480"/>
          </a:xfrm>
          <a:prstGeom prst="rect">
            <a:avLst/>
          </a:prstGeom>
        </p:spPr>
      </p:pic>
      <p:pic>
        <p:nvPicPr>
          <p:cNvPr id="23" name="Picture 22" descr="Umang Logo Clipart , Png Download - Logo Of Umang App, Transparent Png">
            <a:hlinkClick r:id="rId12"/>
            <a:extLst>
              <a:ext uri="{FF2B5EF4-FFF2-40B4-BE49-F238E27FC236}">
                <a16:creationId xmlns="" xmlns:a16="http://schemas.microsoft.com/office/drawing/2014/main" id="{4B7ED4C9-1220-DE4B-B44D-C23259AAFD10}"/>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916043" y="6370628"/>
            <a:ext cx="257174" cy="446158"/>
          </a:xfrm>
          <a:prstGeom prst="rect">
            <a:avLst/>
          </a:prstGeom>
          <a:noFill/>
          <a:ln>
            <a:noFill/>
          </a:ln>
        </p:spPr>
      </p:pic>
      <p:sp>
        <p:nvSpPr>
          <p:cNvPr id="24" name="TextBox 23">
            <a:extLst>
              <a:ext uri="{FF2B5EF4-FFF2-40B4-BE49-F238E27FC236}">
                <a16:creationId xmlns="" xmlns:a16="http://schemas.microsoft.com/office/drawing/2014/main" id="{58A9967F-BF0D-D8AC-BFEE-B7459E48BF82}"/>
              </a:ext>
            </a:extLst>
          </p:cNvPr>
          <p:cNvSpPr txBox="1"/>
          <p:nvPr/>
        </p:nvSpPr>
        <p:spPr>
          <a:xfrm>
            <a:off x="3150782" y="6471531"/>
            <a:ext cx="1022703" cy="253916"/>
          </a:xfrm>
          <a:prstGeom prst="rect">
            <a:avLst/>
          </a:prstGeom>
          <a:noFill/>
        </p:spPr>
        <p:txBody>
          <a:bodyPr wrap="square" rtlCol="0">
            <a:spAutoFit/>
          </a:bodyPr>
          <a:lstStyle/>
          <a:p>
            <a:r>
              <a:rPr lang="en-US" sz="1050" b="1" dirty="0">
                <a:effectLst/>
                <a:latin typeface="Arial" panose="020B0604020202020204" pitchFamily="34" charset="0"/>
                <a:ea typeface="Calibri" panose="020F0502020204030204" pitchFamily="34" charset="0"/>
                <a:cs typeface="Mangal" panose="02040503050203030202" pitchFamily="18" charset="0"/>
                <a:hlinkClick r:id="rId12"/>
              </a:rPr>
              <a:t>Umang App</a:t>
            </a:r>
            <a:endParaRPr lang="en-GB" sz="1050" dirty="0"/>
          </a:p>
        </p:txBody>
      </p:sp>
      <p:pic>
        <p:nvPicPr>
          <p:cNvPr id="25" name="Picture 24">
            <a:hlinkClick r:id="rId14"/>
            <a:extLst>
              <a:ext uri="{FF2B5EF4-FFF2-40B4-BE49-F238E27FC236}">
                <a16:creationId xmlns="" xmlns:a16="http://schemas.microsoft.com/office/drawing/2014/main" id="{B6144037-9269-5E72-4ED9-7669E21A5BBB}"/>
              </a:ext>
            </a:extLst>
          </p:cNvPr>
          <p:cNvPicPr>
            <a:picLocks noChangeAspect="1"/>
          </p:cNvPicPr>
          <p:nvPr/>
        </p:nvPicPr>
        <p:blipFill rotWithShape="1">
          <a:blip r:embed="rId15"/>
          <a:srcRect l="30328" t="15738" r="30867" b="16940"/>
          <a:stretch/>
        </p:blipFill>
        <p:spPr bwMode="auto">
          <a:xfrm>
            <a:off x="4241974" y="6370628"/>
            <a:ext cx="280566" cy="486741"/>
          </a:xfrm>
          <a:prstGeom prst="rect">
            <a:avLst/>
          </a:prstGeom>
          <a:ln>
            <a:noFill/>
          </a:ln>
          <a:extLst>
            <a:ext uri="{53640926-AAD7-44D8-BBD7-CCE9431645EC}">
              <a14:shadowObscured xmlns:a14="http://schemas.microsoft.com/office/drawing/2010/main"/>
            </a:ext>
          </a:extLst>
        </p:spPr>
      </p:pic>
      <p:sp>
        <p:nvSpPr>
          <p:cNvPr id="26" name="TextBox 25">
            <a:extLst>
              <a:ext uri="{FF2B5EF4-FFF2-40B4-BE49-F238E27FC236}">
                <a16:creationId xmlns="" xmlns:a16="http://schemas.microsoft.com/office/drawing/2014/main" id="{997F0339-4544-ABDA-9AEA-F9C64634B587}"/>
              </a:ext>
            </a:extLst>
          </p:cNvPr>
          <p:cNvSpPr txBox="1"/>
          <p:nvPr/>
        </p:nvSpPr>
        <p:spPr>
          <a:xfrm>
            <a:off x="4424079" y="6487040"/>
            <a:ext cx="1724005" cy="253916"/>
          </a:xfrm>
          <a:prstGeom prst="rect">
            <a:avLst/>
          </a:prstGeom>
          <a:noFill/>
        </p:spPr>
        <p:txBody>
          <a:bodyPr wrap="square" rtlCol="0">
            <a:spAutoFit/>
          </a:bodyPr>
          <a:lstStyle/>
          <a:p>
            <a:pPr algn="ctr"/>
            <a:r>
              <a:rPr lang="en-US" sz="1050" b="1" dirty="0">
                <a:effectLst/>
                <a:latin typeface="Arial" panose="020B0604020202020204" pitchFamily="34" charset="0"/>
                <a:ea typeface="Calibri" panose="020F0502020204030204" pitchFamily="34" charset="0"/>
                <a:cs typeface="Mangal" panose="02040503050203030202" pitchFamily="18" charset="0"/>
                <a:hlinkClick r:id="rId14"/>
              </a:rPr>
              <a:t>Mobile </a:t>
            </a:r>
            <a:r>
              <a:rPr lang="en-US" sz="1050" b="1" dirty="0" err="1">
                <a:effectLst/>
                <a:latin typeface="Arial" panose="020B0604020202020204" pitchFamily="34" charset="0"/>
                <a:ea typeface="Calibri" panose="020F0502020204030204" pitchFamily="34" charset="0"/>
                <a:cs typeface="Mangal" panose="02040503050203030202" pitchFamily="18" charset="0"/>
                <a:hlinkClick r:id="rId14"/>
              </a:rPr>
              <a:t>Sewa</a:t>
            </a:r>
            <a:r>
              <a:rPr lang="en-US" sz="1050" b="1" dirty="0">
                <a:effectLst/>
                <a:latin typeface="Arial" panose="020B0604020202020204" pitchFamily="34" charset="0"/>
                <a:ea typeface="Calibri" panose="020F0502020204030204" pitchFamily="34" charset="0"/>
                <a:cs typeface="Mangal" panose="02040503050203030202" pitchFamily="18" charset="0"/>
                <a:hlinkClick r:id="rId14"/>
              </a:rPr>
              <a:t> Appstore</a:t>
            </a:r>
            <a:endParaRPr lang="en-GB" sz="1050" dirty="0"/>
          </a:p>
        </p:txBody>
      </p:sp>
      <p:sp>
        <p:nvSpPr>
          <p:cNvPr id="27" name="Rectangle 26">
            <a:extLst>
              <a:ext uri="{FF2B5EF4-FFF2-40B4-BE49-F238E27FC236}">
                <a16:creationId xmlns="" xmlns:a16="http://schemas.microsoft.com/office/drawing/2014/main" id="{C9D2CD0D-B2EB-CB9B-8D4F-38B27BD9CA52}"/>
              </a:ext>
            </a:extLst>
          </p:cNvPr>
          <p:cNvSpPr/>
          <p:nvPr/>
        </p:nvSpPr>
        <p:spPr>
          <a:xfrm>
            <a:off x="6001436" y="6076287"/>
            <a:ext cx="2530410" cy="749662"/>
          </a:xfrm>
          <a:prstGeom prst="rect">
            <a:avLst/>
          </a:prstGeom>
          <a:solidFill>
            <a:srgbClr val="F59C20"/>
          </a:solidFill>
          <a:ln>
            <a:solidFill>
              <a:srgbClr val="F59C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a:extLst>
              <a:ext uri="{FF2B5EF4-FFF2-40B4-BE49-F238E27FC236}">
                <a16:creationId xmlns="" xmlns:a16="http://schemas.microsoft.com/office/drawing/2014/main" id="{9D56ACFA-29E9-6160-3C53-09406577227E}"/>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H="1">
            <a:off x="6148082" y="6126590"/>
            <a:ext cx="231711" cy="231711"/>
          </a:xfrm>
          <a:prstGeom prst="rect">
            <a:avLst/>
          </a:prstGeom>
          <a:noFill/>
          <a:ln>
            <a:noFill/>
          </a:ln>
        </p:spPr>
      </p:pic>
      <p:sp>
        <p:nvSpPr>
          <p:cNvPr id="29" name="TextBox 28">
            <a:extLst>
              <a:ext uri="{FF2B5EF4-FFF2-40B4-BE49-F238E27FC236}">
                <a16:creationId xmlns="" xmlns:a16="http://schemas.microsoft.com/office/drawing/2014/main" id="{5E614024-93E3-33DA-4CC6-14A8B0C6805F}"/>
              </a:ext>
            </a:extLst>
          </p:cNvPr>
          <p:cNvSpPr txBox="1"/>
          <p:nvPr/>
        </p:nvSpPr>
        <p:spPr>
          <a:xfrm>
            <a:off x="6390680" y="6102020"/>
            <a:ext cx="1437835" cy="253916"/>
          </a:xfrm>
          <a:prstGeom prst="rect">
            <a:avLst/>
          </a:prstGeom>
          <a:noFill/>
        </p:spPr>
        <p:txBody>
          <a:bodyPr wrap="square" rtlCol="0">
            <a:spAutoFit/>
          </a:bodyPr>
          <a:lstStyle/>
          <a:p>
            <a:r>
              <a:rPr lang="en-GB" sz="1050" b="1" dirty="0" smtClean="0">
                <a:latin typeface="Arial" panose="020B0604020202020204" pitchFamily="34" charset="0"/>
                <a:cs typeface="Arial" panose="020B0604020202020204" pitchFamily="34" charset="0"/>
              </a:rPr>
              <a:t>bojai@nsic.co.in</a:t>
            </a:r>
            <a:endParaRPr lang="en-GB" sz="1050" b="1" dirty="0">
              <a:latin typeface="Arial" panose="020B0604020202020204" pitchFamily="34" charset="0"/>
              <a:cs typeface="Arial" panose="020B0604020202020204" pitchFamily="34" charset="0"/>
            </a:endParaRPr>
          </a:p>
        </p:txBody>
      </p:sp>
      <p:pic>
        <p:nvPicPr>
          <p:cNvPr id="30" name="Picture 29" descr="WhatsApp Logo PNG Images Free DOWNLOAD | By Freepnglogos.com">
            <a:extLst>
              <a:ext uri="{FF2B5EF4-FFF2-40B4-BE49-F238E27FC236}">
                <a16:creationId xmlns="" xmlns:a16="http://schemas.microsoft.com/office/drawing/2014/main" id="{EC6E5FF8-F5F3-B248-BC56-5111EEB1D9DE}"/>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b="-42"/>
          <a:stretch/>
        </p:blipFill>
        <p:spPr bwMode="auto">
          <a:xfrm>
            <a:off x="6192596" y="6378259"/>
            <a:ext cx="187198" cy="191644"/>
          </a:xfrm>
          <a:prstGeom prst="rect">
            <a:avLst/>
          </a:prstGeom>
          <a:noFill/>
          <a:ln>
            <a:noFill/>
          </a:ln>
          <a:extLst>
            <a:ext uri="{53640926-AAD7-44D8-BBD7-CCE9431645EC}">
              <a14:shadowObscured xmlns:a14="http://schemas.microsoft.com/office/drawing/2010/main"/>
            </a:ext>
          </a:extLst>
        </p:spPr>
      </p:pic>
      <p:sp>
        <p:nvSpPr>
          <p:cNvPr id="31" name="TextBox 30">
            <a:extLst>
              <a:ext uri="{FF2B5EF4-FFF2-40B4-BE49-F238E27FC236}">
                <a16:creationId xmlns="" xmlns:a16="http://schemas.microsoft.com/office/drawing/2014/main" id="{D5BEF373-C1FA-C11E-F2AE-2ECA459B5BB6}"/>
              </a:ext>
            </a:extLst>
          </p:cNvPr>
          <p:cNvSpPr txBox="1"/>
          <p:nvPr/>
        </p:nvSpPr>
        <p:spPr>
          <a:xfrm>
            <a:off x="6355417" y="6323682"/>
            <a:ext cx="1183432" cy="246221"/>
          </a:xfrm>
          <a:prstGeom prst="rect">
            <a:avLst/>
          </a:prstGeom>
          <a:noFill/>
        </p:spPr>
        <p:txBody>
          <a:bodyPr wrap="square" rtlCol="0">
            <a:spAutoFit/>
          </a:bodyPr>
          <a:lstStyle/>
          <a:p>
            <a:r>
              <a:rPr lang="en-US" sz="1000" b="1" dirty="0">
                <a:effectLst/>
                <a:latin typeface="Arial" panose="020B0604020202020204" pitchFamily="34" charset="0"/>
                <a:ea typeface="Verdana" panose="020B0604030504040204" pitchFamily="34" charset="0"/>
                <a:cs typeface="Arial" panose="020B0604020202020204" pitchFamily="34" charset="0"/>
              </a:rPr>
              <a:t>+</a:t>
            </a:r>
            <a:r>
              <a:rPr lang="en-US" sz="1000" b="1" dirty="0" smtClean="0">
                <a:effectLst/>
                <a:latin typeface="Arial" panose="020B0604020202020204" pitchFamily="34" charset="0"/>
                <a:ea typeface="Verdana" panose="020B0604030504040204" pitchFamily="34" charset="0"/>
                <a:cs typeface="Arial" panose="020B0604020202020204" pitchFamily="34" charset="0"/>
              </a:rPr>
              <a:t>91-9413400035</a:t>
            </a:r>
            <a:endParaRPr lang="en-US" sz="1000" b="1" dirty="0">
              <a:effectLst/>
              <a:latin typeface="Arial" panose="020B0604020202020204" pitchFamily="34" charset="0"/>
              <a:ea typeface="Verdana" panose="020B0604030504040204" pitchFamily="34" charset="0"/>
              <a:cs typeface="Arial" panose="020B0604020202020204" pitchFamily="34" charset="0"/>
            </a:endParaRPr>
          </a:p>
        </p:txBody>
      </p:sp>
      <p:pic>
        <p:nvPicPr>
          <p:cNvPr id="32" name="Picture 31">
            <a:extLst>
              <a:ext uri="{FF2B5EF4-FFF2-40B4-BE49-F238E27FC236}">
                <a16:creationId xmlns="" xmlns:a16="http://schemas.microsoft.com/office/drawing/2014/main" id="{24D11CF9-3176-2C06-4B32-04420F118C6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199074" y="6606520"/>
            <a:ext cx="179358" cy="179358"/>
          </a:xfrm>
          <a:prstGeom prst="rect">
            <a:avLst/>
          </a:prstGeom>
        </p:spPr>
      </p:pic>
      <p:sp>
        <p:nvSpPr>
          <p:cNvPr id="33" name="TextBox 32">
            <a:extLst>
              <a:ext uri="{FF2B5EF4-FFF2-40B4-BE49-F238E27FC236}">
                <a16:creationId xmlns="" xmlns:a16="http://schemas.microsoft.com/office/drawing/2014/main" id="{EFB6E96F-8A7E-1A91-185A-0AC77B99741A}"/>
              </a:ext>
            </a:extLst>
          </p:cNvPr>
          <p:cNvSpPr txBox="1"/>
          <p:nvPr/>
        </p:nvSpPr>
        <p:spPr>
          <a:xfrm>
            <a:off x="6339244" y="6563601"/>
            <a:ext cx="2264883" cy="246221"/>
          </a:xfrm>
          <a:prstGeom prst="rect">
            <a:avLst/>
          </a:prstGeom>
          <a:noFill/>
        </p:spPr>
        <p:txBody>
          <a:bodyPr wrap="square" rtlCol="0">
            <a:spAutoFit/>
          </a:bodyPr>
          <a:lstStyle/>
          <a:p>
            <a:r>
              <a:rPr lang="en-US" sz="1000" b="1" dirty="0">
                <a:effectLst/>
                <a:latin typeface="Arial" panose="020B0604020202020204" pitchFamily="34" charset="0"/>
                <a:ea typeface="Verdana" panose="020B0604030504040204" pitchFamily="34" charset="0"/>
                <a:cs typeface="Arial" panose="020B0604020202020204" pitchFamily="34" charset="0"/>
              </a:rPr>
              <a:t>+</a:t>
            </a:r>
            <a:r>
              <a:rPr lang="en-US" sz="1000" b="1" dirty="0" smtClean="0">
                <a:effectLst/>
                <a:latin typeface="Arial" panose="020B0604020202020204" pitchFamily="34" charset="0"/>
                <a:ea typeface="Verdana" panose="020B0604030504040204" pitchFamily="34" charset="0"/>
                <a:cs typeface="Arial" panose="020B0604020202020204" pitchFamily="34" charset="0"/>
              </a:rPr>
              <a:t>91-141-2742991, 2742059</a:t>
            </a:r>
            <a:endParaRPr lang="en-GB" sz="1000" b="1" dirty="0">
              <a:effectLst/>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3631422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71F82908-E8A0-4B92-9F56-FCAB46447691}" type="slidenum">
              <a:rPr lang="en-US" sz="1400" b="0" strike="noStrike" spc="-1">
                <a:solidFill>
                  <a:srgbClr val="000000"/>
                </a:solidFill>
                <a:latin typeface="Times New Roman"/>
              </a:rPr>
              <a:t>17</a:t>
            </a:fld>
            <a:endParaRPr lang="en-IN" sz="1400" b="0" strike="noStrike" spc="-1">
              <a:latin typeface="Arial"/>
            </a:endParaRPr>
          </a:p>
        </p:txBody>
      </p:sp>
      <p:sp>
        <p:nvSpPr>
          <p:cNvPr id="317" name="Text Box 2"/>
          <p:cNvSpPr/>
          <p:nvPr/>
        </p:nvSpPr>
        <p:spPr>
          <a:xfrm>
            <a:off x="1344600" y="1828800"/>
            <a:ext cx="7695360" cy="2770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4400" b="1" strike="noStrike" spc="-1">
                <a:solidFill>
                  <a:srgbClr val="FF0000"/>
                </a:solidFill>
                <a:latin typeface="Bimini"/>
                <a:ea typeface="DejaVu Sans"/>
              </a:rPr>
              <a:t>NSIC’s BANK TIEUP</a:t>
            </a:r>
            <a:endParaRPr lang="en-IN" sz="4400" b="0" strike="noStrike" spc="-1">
              <a:latin typeface="Arial"/>
            </a:endParaRPr>
          </a:p>
          <a:p>
            <a:pPr algn="ctr">
              <a:lnSpc>
                <a:spcPct val="100000"/>
              </a:lnSpc>
            </a:pPr>
            <a:r>
              <a:rPr lang="en-US" sz="4400" b="1" strike="noStrike" spc="-1">
                <a:solidFill>
                  <a:srgbClr val="FF0000"/>
                </a:solidFill>
                <a:latin typeface="Bimini"/>
                <a:ea typeface="DejaVu Sans"/>
              </a:rPr>
              <a:t>FOR SANCTION OF CREDIT LIMITS TO MSMEs</a:t>
            </a:r>
            <a:endParaRPr lang="en-IN" sz="4400" b="0" strike="noStrike" spc="-1">
              <a:latin typeface="Arial"/>
            </a:endParaRPr>
          </a:p>
        </p:txBody>
      </p:sp>
      <p:grpSp>
        <p:nvGrpSpPr>
          <p:cNvPr id="318" name="Group 4"/>
          <p:cNvGrpSpPr/>
          <p:nvPr/>
        </p:nvGrpSpPr>
        <p:grpSpPr>
          <a:xfrm>
            <a:off x="1600200" y="236520"/>
            <a:ext cx="1980360" cy="910440"/>
            <a:chOff x="1600200" y="236520"/>
            <a:chExt cx="1980360" cy="910440"/>
          </a:xfrm>
        </p:grpSpPr>
        <p:sp>
          <p:nvSpPr>
            <p:cNvPr id="319" name="Oval 5"/>
            <p:cNvSpPr/>
            <p:nvPr/>
          </p:nvSpPr>
          <p:spPr>
            <a:xfrm>
              <a:off x="1600200" y="236520"/>
              <a:ext cx="1905480" cy="910440"/>
            </a:xfrm>
            <a:prstGeom prst="ellipse">
              <a:avLst/>
            </a:prstGeom>
            <a:gradFill rotWithShape="0">
              <a:gsLst>
                <a:gs pos="0">
                  <a:srgbClr val="EFD9BB"/>
                </a:gs>
                <a:gs pos="100000">
                  <a:srgbClr val="F0B540"/>
                </a:gs>
              </a:gsLst>
              <a:path path="rect">
                <a:fillToRect l="50000" t="50000" r="50000" b="50000"/>
              </a:path>
            </a:gradFill>
            <a:ln w="82550">
              <a:solidFill>
                <a:srgbClr val="000000"/>
              </a:solidFill>
              <a:round/>
            </a:ln>
          </p:spPr>
          <p:style>
            <a:lnRef idx="0">
              <a:scrgbClr r="0" g="0" b="0"/>
            </a:lnRef>
            <a:fillRef idx="0">
              <a:scrgbClr r="0" g="0" b="0"/>
            </a:fillRef>
            <a:effectRef idx="0">
              <a:scrgbClr r="0" g="0" b="0"/>
            </a:effectRef>
            <a:fontRef idx="minor"/>
          </p:style>
        </p:sp>
        <p:sp>
          <p:nvSpPr>
            <p:cNvPr id="320" name="Rectangle 6"/>
            <p:cNvSpPr/>
            <p:nvPr/>
          </p:nvSpPr>
          <p:spPr>
            <a:xfrm>
              <a:off x="1675080" y="465120"/>
              <a:ext cx="1905480" cy="575280"/>
            </a:xfrm>
            <a:prstGeom prst="rect">
              <a:avLst/>
            </a:prstGeom>
            <a:noFill/>
            <a:ln w="12700">
              <a:noFill/>
            </a:ln>
          </p:spPr>
          <p:style>
            <a:lnRef idx="0">
              <a:scrgbClr r="0" g="0" b="0"/>
            </a:lnRef>
            <a:fillRef idx="0">
              <a:scrgbClr r="0" g="0" b="0"/>
            </a:fillRef>
            <a:effectRef idx="0">
              <a:scrgbClr r="0" g="0" b="0"/>
            </a:effectRef>
            <a:fontRef idx="minor"/>
          </p:style>
          <p:txBody>
            <a:bodyPr lIns="90360" tIns="44280" rIns="90360" bIns="44280">
              <a:spAutoFit/>
            </a:bodyPr>
            <a:lstStyle/>
            <a:p>
              <a:pPr marL="228600" indent="-227880" algn="ctr">
                <a:lnSpc>
                  <a:spcPct val="100000"/>
                </a:lnSpc>
                <a:tabLst>
                  <a:tab pos="0" algn="l"/>
                </a:tabLst>
              </a:pPr>
              <a:r>
                <a:rPr lang="en-US" sz="1600" b="1" strike="noStrike" spc="-1" dirty="0">
                  <a:solidFill>
                    <a:srgbClr val="996600"/>
                  </a:solidFill>
                  <a:latin typeface="Arial"/>
                  <a:ea typeface="DejaVu Sans"/>
                </a:rPr>
                <a:t>CREDIT</a:t>
              </a:r>
              <a:endParaRPr lang="en-IN" sz="1600" b="0" strike="noStrike" spc="-1" dirty="0">
                <a:latin typeface="Arial"/>
              </a:endParaRPr>
            </a:p>
            <a:p>
              <a:pPr marL="228600" indent="-227880" algn="ctr">
                <a:lnSpc>
                  <a:spcPct val="100000"/>
                </a:lnSpc>
                <a:tabLst>
                  <a:tab pos="0" algn="l"/>
                </a:tabLst>
              </a:pPr>
              <a:r>
                <a:rPr lang="en-US" sz="1600" b="1" strike="noStrike" spc="-1" dirty="0">
                  <a:solidFill>
                    <a:srgbClr val="996600"/>
                  </a:solidFill>
                  <a:latin typeface="Arial"/>
                  <a:ea typeface="DejaVu Sans"/>
                </a:rPr>
                <a:t>SUPPORT</a:t>
              </a:r>
              <a:endParaRPr lang="en-IN" sz="1600" b="0" strike="noStrike" spc="-1" dirty="0">
                <a:latin typeface="Arial"/>
              </a:endParaRPr>
            </a:p>
          </p:txBody>
        </p:sp>
      </p:grpSp>
      <p:pic>
        <p:nvPicPr>
          <p:cNvPr id="321" name="Picture 7" descr="C:\Users\admin\Desktop\NEW LOGO (1).png"/>
          <p:cNvPicPr/>
          <p:nvPr/>
        </p:nvPicPr>
        <p:blipFill>
          <a:blip r:embed="rId2"/>
          <a:stretch/>
        </p:blipFill>
        <p:spPr>
          <a:xfrm>
            <a:off x="7772400" y="0"/>
            <a:ext cx="1370880" cy="184140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23" presetClass="entr" presetSubtype="16" fill="hold" nodeType="afterEffect">
                                  <p:stCondLst>
                                    <p:cond delay="0"/>
                                  </p:stCondLst>
                                  <p:childTnLst>
                                    <p:set>
                                      <p:cBhvr>
                                        <p:cTn id="6" dur="1" fill="hold">
                                          <p:stCondLst>
                                            <p:cond delay="0"/>
                                          </p:stCondLst>
                                        </p:cTn>
                                        <p:tgtEl>
                                          <p:spTgt spid="317"/>
                                        </p:tgtEl>
                                        <p:attrNameLst>
                                          <p:attrName>style.visibility</p:attrName>
                                        </p:attrNameLst>
                                      </p:cBhvr>
                                      <p:to>
                                        <p:strVal val="visible"/>
                                      </p:to>
                                    </p:set>
                                    <p:anim calcmode="lin" valueType="num">
                                      <p:cBhvr additive="repl">
                                        <p:cTn id="7" dur="500" fill="hold"/>
                                        <p:tgtEl>
                                          <p:spTgt spid="317"/>
                                        </p:tgtEl>
                                        <p:attrNameLst>
                                          <p:attrName>ppt_w</p:attrName>
                                        </p:attrNameLst>
                                      </p:cBhvr>
                                      <p:tavLst>
                                        <p:tav tm="0">
                                          <p:val>
                                            <p:fltVal val="0"/>
                                          </p:val>
                                        </p:tav>
                                        <p:tav tm="100000">
                                          <p:val>
                                            <p:strVal val="#ppt_w"/>
                                          </p:val>
                                        </p:tav>
                                      </p:tavLst>
                                    </p:anim>
                                    <p:anim calcmode="lin" valueType="num">
                                      <p:cBhvr additive="repl">
                                        <p:cTn id="8" dur="500" fill="hold"/>
                                        <p:tgtEl>
                                          <p:spTgt spid="317"/>
                                        </p:tgtEl>
                                        <p:attrNameLst>
                                          <p:attrName>ppt_h</p:attrName>
                                        </p:attrNameLst>
                                      </p:cBhvr>
                                      <p:tavLst>
                                        <p:tav tm="0">
                                          <p:val>
                                            <p:fltVal val="0"/>
                                          </p:val>
                                        </p:tav>
                                        <p:tav tm="100000">
                                          <p:val>
                                            <p:strVal val="#ppt_h"/>
                                          </p:val>
                                        </p:tav>
                                      </p:tavLst>
                                    </p:anim>
                                  </p:childTnLst>
                                </p:cTn>
                              </p:par>
                              <p:par>
                                <p:cTn id="9" presetID="10" presetClass="entr" fill="hold" nodeType="withEffect">
                                  <p:stCondLst>
                                    <p:cond delay="0"/>
                                  </p:stCondLst>
                                  <p:childTnLst>
                                    <p:set>
                                      <p:cBhvr>
                                        <p:cTn id="10" dur="1" fill="hold">
                                          <p:stCondLst>
                                            <p:cond delay="0"/>
                                          </p:stCondLst>
                                        </p:cTn>
                                        <p:tgtEl>
                                          <p:spTgt spid="318"/>
                                        </p:tgtEl>
                                        <p:attrNameLst>
                                          <p:attrName>style.visibility</p:attrName>
                                        </p:attrNameLst>
                                      </p:cBhvr>
                                      <p:to>
                                        <p:strVal val="visible"/>
                                      </p:to>
                                    </p:set>
                                    <p:animEffect transition="in" filter="fade">
                                      <p:cBhvr additive="repl">
                                        <p:cTn id="11" dur="2000"/>
                                        <p:tgtEl>
                                          <p:spTgt spid="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Slide Number Placeholder 5"/>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5F1E2CE5-D080-45ED-8DCA-A1F7DEA75DB5}" type="slidenum">
              <a:rPr lang="en-US" sz="1400" b="0" strike="noStrike" spc="-1">
                <a:solidFill>
                  <a:srgbClr val="000000"/>
                </a:solidFill>
                <a:latin typeface="Times New Roman"/>
              </a:rPr>
              <a:t>18</a:t>
            </a:fld>
            <a:endParaRPr lang="en-IN" sz="1400" b="0" strike="noStrike" spc="-1">
              <a:latin typeface="Arial"/>
            </a:endParaRPr>
          </a:p>
        </p:txBody>
      </p:sp>
      <p:sp>
        <p:nvSpPr>
          <p:cNvPr id="323" name="Rectangle 2"/>
          <p:cNvSpPr/>
          <p:nvPr/>
        </p:nvSpPr>
        <p:spPr>
          <a:xfrm>
            <a:off x="1371600" y="1143000"/>
            <a:ext cx="7771680" cy="52570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marL="343080" indent="-342360" algn="just">
              <a:lnSpc>
                <a:spcPct val="90000"/>
              </a:lnSpc>
              <a:spcBef>
                <a:spcPts val="479"/>
              </a:spcBef>
              <a:buClr>
                <a:srgbClr val="000000"/>
              </a:buClr>
              <a:buFont typeface="Wingdings" charset="2"/>
              <a:buChar char=""/>
            </a:pPr>
            <a:r>
              <a:rPr lang="en-US" sz="2200" b="1" strike="noStrike" spc="-1" dirty="0">
                <a:solidFill>
                  <a:srgbClr val="000099"/>
                </a:solidFill>
                <a:latin typeface="Arial"/>
              </a:rPr>
              <a:t>NSIC has entered into a strategic alliance with </a:t>
            </a:r>
            <a:r>
              <a:rPr lang="en-US" sz="2200" b="1" strike="noStrike" spc="-1" dirty="0" err="1" smtClean="0">
                <a:solidFill>
                  <a:srgbClr val="000099"/>
                </a:solidFill>
                <a:latin typeface="Arial"/>
              </a:rPr>
              <a:t>Nationalised</a:t>
            </a:r>
            <a:r>
              <a:rPr lang="en-US" sz="2200" b="1" strike="noStrike" spc="-1" dirty="0" smtClean="0">
                <a:solidFill>
                  <a:srgbClr val="000099"/>
                </a:solidFill>
                <a:latin typeface="Arial"/>
              </a:rPr>
              <a:t> and Private banks </a:t>
            </a:r>
            <a:r>
              <a:rPr lang="en-US" sz="2200" b="1" strike="noStrike" spc="-1" dirty="0">
                <a:solidFill>
                  <a:srgbClr val="000099"/>
                </a:solidFill>
                <a:latin typeface="Arial"/>
              </a:rPr>
              <a:t>to facilitate long term/ working capital financing requirements of MEMEs</a:t>
            </a:r>
            <a:endParaRPr lang="en-IN" sz="2200" b="0" strike="noStrike" spc="-1" dirty="0">
              <a:latin typeface="Arial"/>
            </a:endParaRPr>
          </a:p>
          <a:p>
            <a:pPr marL="343080" indent="-342360" algn="just">
              <a:lnSpc>
                <a:spcPct val="90000"/>
              </a:lnSpc>
              <a:spcBef>
                <a:spcPts val="479"/>
              </a:spcBef>
              <a:buClr>
                <a:srgbClr val="000000"/>
              </a:buClr>
              <a:buFont typeface="Wingdings" charset="2"/>
              <a:buChar char=""/>
            </a:pPr>
            <a:r>
              <a:rPr lang="en-US" sz="2200" b="1" strike="noStrike" spc="-1" dirty="0">
                <a:solidFill>
                  <a:srgbClr val="000099"/>
                </a:solidFill>
                <a:latin typeface="Arial"/>
              </a:rPr>
              <a:t>assistance in filling up of Form, guidance, documentation and submission of documents will also be provided in NSIC’s Finance Facilitation Centre. </a:t>
            </a:r>
            <a:endParaRPr lang="en-IN" sz="2200" b="0" strike="noStrike" spc="-1" dirty="0">
              <a:latin typeface="Arial"/>
            </a:endParaRPr>
          </a:p>
          <a:p>
            <a:pPr marL="343080" indent="-342360" algn="just">
              <a:lnSpc>
                <a:spcPct val="90000"/>
              </a:lnSpc>
              <a:spcBef>
                <a:spcPts val="479"/>
              </a:spcBef>
              <a:buClr>
                <a:srgbClr val="000000"/>
              </a:buClr>
              <a:buFont typeface="Wingdings" charset="2"/>
              <a:buChar char=""/>
            </a:pPr>
            <a:r>
              <a:rPr lang="en-US" sz="2200" b="1" strike="noStrike" spc="-1" dirty="0">
                <a:solidFill>
                  <a:srgbClr val="000099"/>
                </a:solidFill>
                <a:latin typeface="Arial"/>
              </a:rPr>
              <a:t>The loan proposals after validation by NSIC will be submitted online to Banks selected by MSME units for speedy disposal of their credit proposals thereby providing them easy access to finance, saving time without any additional cost</a:t>
            </a:r>
            <a:endParaRPr lang="en-IN" sz="2200" b="0" strike="noStrike" spc="-1" dirty="0">
              <a:latin typeface="Arial"/>
            </a:endParaRPr>
          </a:p>
          <a:p>
            <a:pPr marL="343080" indent="-342360" algn="just">
              <a:lnSpc>
                <a:spcPct val="90000"/>
              </a:lnSpc>
              <a:spcBef>
                <a:spcPts val="479"/>
              </a:spcBef>
              <a:buClr>
                <a:srgbClr val="000000"/>
              </a:buClr>
              <a:buFont typeface="Wingdings" charset="2"/>
              <a:buChar char=""/>
            </a:pPr>
            <a:r>
              <a:rPr lang="en-US" sz="2200" b="1" strike="noStrike" spc="-1" dirty="0">
                <a:solidFill>
                  <a:srgbClr val="000099"/>
                </a:solidFill>
                <a:latin typeface="Arial"/>
              </a:rPr>
              <a:t>All credit requirements i.e. Term Loan, Working Capital, Bank Guarantee, </a:t>
            </a:r>
            <a:r>
              <a:rPr lang="en-US" sz="2200" b="1" strike="noStrike" spc="-1" dirty="0" smtClean="0">
                <a:solidFill>
                  <a:srgbClr val="000099"/>
                </a:solidFill>
                <a:latin typeface="Arial"/>
              </a:rPr>
              <a:t>L/C, </a:t>
            </a:r>
            <a:r>
              <a:rPr lang="en-US" sz="2200" b="1" strike="noStrike" spc="-1" dirty="0" err="1">
                <a:solidFill>
                  <a:srgbClr val="000099"/>
                </a:solidFill>
                <a:latin typeface="Arial"/>
              </a:rPr>
              <a:t>etc</a:t>
            </a:r>
            <a:r>
              <a:rPr lang="en-US" sz="2200" b="1" strike="noStrike" spc="-1" dirty="0">
                <a:solidFill>
                  <a:srgbClr val="000099"/>
                </a:solidFill>
                <a:latin typeface="Arial"/>
              </a:rPr>
              <a:t> are being forwarded and followed up are being made with Banks for speedy Disposals</a:t>
            </a:r>
            <a:endParaRPr lang="en-IN" sz="2200" b="0" strike="noStrike" spc="-1" dirty="0">
              <a:latin typeface="Arial"/>
            </a:endParaRPr>
          </a:p>
        </p:txBody>
      </p:sp>
      <p:sp>
        <p:nvSpPr>
          <p:cNvPr id="324" name="Rectangle 3"/>
          <p:cNvSpPr/>
          <p:nvPr/>
        </p:nvSpPr>
        <p:spPr>
          <a:xfrm>
            <a:off x="1371600" y="0"/>
            <a:ext cx="7771680" cy="114228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US" sz="4000" b="1" strike="noStrike" spc="-1" dirty="0">
                <a:solidFill>
                  <a:srgbClr val="FF9900"/>
                </a:solidFill>
                <a:latin typeface="Arial Black"/>
                <a:ea typeface="DejaVu Sans"/>
              </a:rPr>
              <a:t>NSIC’s </a:t>
            </a:r>
            <a:r>
              <a:rPr lang="en-US" sz="4000" b="1" strike="noStrike" spc="-1" dirty="0" smtClean="0">
                <a:solidFill>
                  <a:srgbClr val="FF9900"/>
                </a:solidFill>
                <a:latin typeface="Arial Black"/>
                <a:ea typeface="DejaVu Sans"/>
              </a:rPr>
              <a:t>Bank </a:t>
            </a:r>
            <a:r>
              <a:rPr lang="en-US" sz="4000" b="1" strike="noStrike" spc="-1" dirty="0" err="1" smtClean="0">
                <a:solidFill>
                  <a:srgbClr val="FF9900"/>
                </a:solidFill>
                <a:latin typeface="Arial Black"/>
                <a:ea typeface="DejaVu Sans"/>
              </a:rPr>
              <a:t>Tieup</a:t>
            </a:r>
            <a:r>
              <a:rPr lang="en-US" sz="4000" b="1" strike="noStrike" spc="-1" dirty="0" smtClean="0">
                <a:solidFill>
                  <a:srgbClr val="FF9900"/>
                </a:solidFill>
                <a:latin typeface="Arial Black"/>
                <a:ea typeface="DejaVu Sans"/>
              </a:rPr>
              <a:t>  </a:t>
            </a:r>
            <a:endParaRPr lang="en-IN" sz="4000" b="0" strike="noStrike" spc="-1" dirty="0">
              <a:latin typeface="Arial"/>
            </a:endParaRPr>
          </a:p>
        </p:txBody>
      </p:sp>
      <p:pic>
        <p:nvPicPr>
          <p:cNvPr id="325" name="Picture 7" descr="C:\Users\admin\Desktop\NEW LOGO (1).png"/>
          <p:cNvPicPr/>
          <p:nvPr/>
        </p:nvPicPr>
        <p:blipFill>
          <a:blip r:embed="rId2"/>
          <a:stretch/>
        </p:blipFill>
        <p:spPr>
          <a:xfrm>
            <a:off x="8339760" y="0"/>
            <a:ext cx="803520" cy="107964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47" presetClass="entr" fill="hold" nodeType="afterEffect">
                                  <p:stCondLst>
                                    <p:cond delay="0"/>
                                  </p:stCondLst>
                                  <p:childTnLst>
                                    <p:set>
                                      <p:cBhvr>
                                        <p:cTn id="6" dur="1" fill="hold">
                                          <p:stCondLst>
                                            <p:cond delay="0"/>
                                          </p:stCondLst>
                                        </p:cTn>
                                        <p:tgtEl>
                                          <p:spTgt spid="323"/>
                                        </p:tgtEl>
                                        <p:attrNameLst>
                                          <p:attrName>style.visibility</p:attrName>
                                        </p:attrNameLst>
                                      </p:cBhvr>
                                      <p:to>
                                        <p:strVal val="visible"/>
                                      </p:to>
                                    </p:set>
                                    <p:animEffect transition="in" filter="fade">
                                      <p:cBhvr additive="repl">
                                        <p:cTn id="7" dur="1000"/>
                                        <p:tgtEl>
                                          <p:spTgt spid="323"/>
                                        </p:tgtEl>
                                      </p:cBhvr>
                                    </p:animEffect>
                                    <p:anim calcmode="lin" valueType="num">
                                      <p:cBhvr additive="repl">
                                        <p:cTn id="8" dur="1000" fill="hold"/>
                                        <p:tgtEl>
                                          <p:spTgt spid="323"/>
                                        </p:tgtEl>
                                        <p:attrNameLst>
                                          <p:attrName>ppt_x</p:attrName>
                                        </p:attrNameLst>
                                      </p:cBhvr>
                                      <p:tavLst>
                                        <p:tav tm="0">
                                          <p:val>
                                            <p:strVal val="#ppt_x"/>
                                          </p:val>
                                        </p:tav>
                                        <p:tav tm="100000">
                                          <p:val>
                                            <p:strVal val="#ppt_x"/>
                                          </p:val>
                                        </p:tav>
                                      </p:tavLst>
                                    </p:anim>
                                    <p:anim calcmode="lin" valueType="num">
                                      <p:cBhvr additive="repl">
                                        <p:cTn id="9" dur="1000" fill="hold"/>
                                        <p:tgtEl>
                                          <p:spTgt spid="3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lide Number Placeholder 3"/>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2E24DAFD-E00A-48CB-B495-2E5EEF87CF0C}" type="slidenum">
              <a:rPr lang="en-US" sz="1400" b="0" strike="noStrike" spc="-1">
                <a:solidFill>
                  <a:srgbClr val="000000"/>
                </a:solidFill>
                <a:latin typeface="Times New Roman"/>
              </a:rPr>
              <a:t>19</a:t>
            </a:fld>
            <a:endParaRPr lang="en-IN" sz="1400" b="0" strike="noStrike" spc="-1">
              <a:latin typeface="Arial"/>
            </a:endParaRPr>
          </a:p>
        </p:txBody>
      </p:sp>
      <p:sp>
        <p:nvSpPr>
          <p:cNvPr id="327" name="Text Box 2"/>
          <p:cNvSpPr/>
          <p:nvPr/>
        </p:nvSpPr>
        <p:spPr>
          <a:xfrm>
            <a:off x="1295280" y="2809800"/>
            <a:ext cx="7695360" cy="1430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4400" b="1" strike="noStrike" spc="-1">
                <a:solidFill>
                  <a:srgbClr val="FF0000"/>
                </a:solidFill>
                <a:latin typeface="Bimini"/>
                <a:ea typeface="DejaVu Sans"/>
              </a:rPr>
              <a:t>NATIONAL SC/ST HUB</a:t>
            </a:r>
            <a:endParaRPr lang="en-IN" sz="4400" b="0" strike="noStrike" spc="-1">
              <a:latin typeface="Arial"/>
            </a:endParaRPr>
          </a:p>
          <a:p>
            <a:pPr algn="ctr">
              <a:lnSpc>
                <a:spcPct val="100000"/>
              </a:lnSpc>
            </a:pPr>
            <a:r>
              <a:rPr lang="en-US" sz="4400" b="1" strike="noStrike" spc="-1">
                <a:solidFill>
                  <a:srgbClr val="FF0000"/>
                </a:solidFill>
                <a:latin typeface="Bimini"/>
                <a:ea typeface="DejaVu Sans"/>
              </a:rPr>
              <a:t>(NSSH)</a:t>
            </a:r>
            <a:endParaRPr lang="en-IN" sz="4400" b="0" strike="noStrike" spc="-1">
              <a:latin typeface="Arial"/>
            </a:endParaRPr>
          </a:p>
        </p:txBody>
      </p:sp>
      <p:pic>
        <p:nvPicPr>
          <p:cNvPr id="328" name="Picture 3" descr="C:\Users\admin\Desktop\NEW LOGO (1).png"/>
          <p:cNvPicPr/>
          <p:nvPr/>
        </p:nvPicPr>
        <p:blipFill>
          <a:blip r:embed="rId2"/>
          <a:stretch/>
        </p:blipFill>
        <p:spPr>
          <a:xfrm>
            <a:off x="7772400" y="0"/>
            <a:ext cx="1370880" cy="184140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23" presetClass="entr" presetSubtype="16" fill="hold" nodeType="afterEffect">
                                  <p:stCondLst>
                                    <p:cond delay="0"/>
                                  </p:stCondLst>
                                  <p:childTnLst>
                                    <p:set>
                                      <p:cBhvr>
                                        <p:cTn id="6" dur="1" fill="hold">
                                          <p:stCondLst>
                                            <p:cond delay="0"/>
                                          </p:stCondLst>
                                        </p:cTn>
                                        <p:tgtEl>
                                          <p:spTgt spid="327"/>
                                        </p:tgtEl>
                                        <p:attrNameLst>
                                          <p:attrName>style.visibility</p:attrName>
                                        </p:attrNameLst>
                                      </p:cBhvr>
                                      <p:to>
                                        <p:strVal val="visible"/>
                                      </p:to>
                                    </p:set>
                                    <p:anim calcmode="lin" valueType="num">
                                      <p:cBhvr additive="repl">
                                        <p:cTn id="7" dur="500" fill="hold"/>
                                        <p:tgtEl>
                                          <p:spTgt spid="327"/>
                                        </p:tgtEl>
                                        <p:attrNameLst>
                                          <p:attrName>ppt_w</p:attrName>
                                        </p:attrNameLst>
                                      </p:cBhvr>
                                      <p:tavLst>
                                        <p:tav tm="0">
                                          <p:val>
                                            <p:fltVal val="0"/>
                                          </p:val>
                                        </p:tav>
                                        <p:tav tm="100000">
                                          <p:val>
                                            <p:strVal val="#ppt_w"/>
                                          </p:val>
                                        </p:tav>
                                      </p:tavLst>
                                    </p:anim>
                                    <p:anim calcmode="lin" valueType="num">
                                      <p:cBhvr additive="repl">
                                        <p:cTn id="8" dur="500" fill="hold"/>
                                        <p:tgtEl>
                                          <p:spTgt spid="3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lide Number Placeholder 5"/>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6ADA982E-F9BE-4C4D-A46E-975D4A1ABECD}" type="slidenum">
              <a:rPr lang="en-US" sz="1400" b="0" strike="noStrike" spc="-1">
                <a:solidFill>
                  <a:srgbClr val="000000"/>
                </a:solidFill>
                <a:latin typeface="Times New Roman"/>
              </a:rPr>
              <a:t>20</a:t>
            </a:fld>
            <a:endParaRPr lang="en-IN" sz="1400" b="0" strike="noStrike" spc="-1">
              <a:latin typeface="Arial"/>
            </a:endParaRPr>
          </a:p>
        </p:txBody>
      </p:sp>
      <p:sp>
        <p:nvSpPr>
          <p:cNvPr id="330" name="Rectangle 2"/>
          <p:cNvSpPr/>
          <p:nvPr/>
        </p:nvSpPr>
        <p:spPr>
          <a:xfrm>
            <a:off x="1274760" y="1011240"/>
            <a:ext cx="7771680" cy="563796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marL="343080" indent="-342360" algn="just">
              <a:lnSpc>
                <a:spcPct val="90000"/>
              </a:lnSpc>
              <a:spcBef>
                <a:spcPts val="479"/>
              </a:spcBef>
              <a:buClr>
                <a:srgbClr val="000000"/>
              </a:buClr>
              <a:buFont typeface="Wingdings" charset="2"/>
              <a:buChar char=""/>
            </a:pPr>
            <a:r>
              <a:rPr lang="en-US" sz="2400" b="1" strike="noStrike" spc="-1" dirty="0">
                <a:solidFill>
                  <a:srgbClr val="000099"/>
                </a:solidFill>
                <a:latin typeface="Arial"/>
              </a:rPr>
              <a:t>To ensure, that benefits of growth spread across all sections of the society, especially the marginalized groups including SC/ST entrepreneurs,</a:t>
            </a:r>
            <a:endParaRPr lang="en-IN" sz="2400" b="0" strike="noStrike" spc="-1" dirty="0">
              <a:latin typeface="Arial"/>
            </a:endParaRPr>
          </a:p>
          <a:p>
            <a:pPr marL="343080" indent="-342360" algn="just">
              <a:lnSpc>
                <a:spcPct val="90000"/>
              </a:lnSpc>
              <a:spcBef>
                <a:spcPts val="479"/>
              </a:spcBef>
              <a:buClr>
                <a:srgbClr val="000000"/>
              </a:buClr>
              <a:buFont typeface="Wingdings" charset="2"/>
              <a:buChar char=""/>
            </a:pPr>
            <a:r>
              <a:rPr lang="en-US" sz="2400" b="1" strike="noStrike" spc="-1" dirty="0">
                <a:solidFill>
                  <a:srgbClr val="000099"/>
                </a:solidFill>
                <a:latin typeface="Arial"/>
              </a:rPr>
              <a:t> Government is trying to make procurement activities of the public sector to more inclusive and participative. In this regard, the “Public Procurement Policy for MSEs” of 2012 mandates that central government ministries, departments and public sector undertakings procure minimum of 25 percent of their annual value of goods or services from </a:t>
            </a:r>
            <a:r>
              <a:rPr lang="en-US" sz="2400" b="1" strike="noStrike" spc="-1" dirty="0" err="1">
                <a:solidFill>
                  <a:srgbClr val="000099"/>
                </a:solidFill>
                <a:latin typeface="Arial"/>
              </a:rPr>
              <a:t>MSEs.</a:t>
            </a:r>
            <a:r>
              <a:rPr lang="en-US" sz="2400" b="1" strike="noStrike" spc="-1" dirty="0">
                <a:solidFill>
                  <a:srgbClr val="000099"/>
                </a:solidFill>
                <a:latin typeface="Arial"/>
              </a:rPr>
              <a:t> In addition, 25% of such procurement from MSEs, i.e. </a:t>
            </a:r>
            <a:r>
              <a:rPr lang="en-US" sz="2400" b="1" spc="-1" dirty="0">
                <a:solidFill>
                  <a:srgbClr val="000099"/>
                </a:solidFill>
                <a:latin typeface="Arial"/>
              </a:rPr>
              <a:t>5</a:t>
            </a:r>
            <a:r>
              <a:rPr lang="en-US" sz="2400" b="1" strike="noStrike" spc="-1" dirty="0" smtClean="0">
                <a:solidFill>
                  <a:srgbClr val="000099"/>
                </a:solidFill>
                <a:latin typeface="Arial"/>
              </a:rPr>
              <a:t>% </a:t>
            </a:r>
            <a:r>
              <a:rPr lang="en-US" sz="2400" b="1" strike="noStrike" spc="-1" dirty="0">
                <a:solidFill>
                  <a:srgbClr val="000099"/>
                </a:solidFill>
                <a:latin typeface="Arial"/>
              </a:rPr>
              <a:t>of total procurement of goods and services shall be made from Micro and Small Enterprises owned by SC &amp; ST entrepreneurs </a:t>
            </a:r>
            <a:endParaRPr lang="en-IN" sz="2400" b="0" strike="noStrike" spc="-1" dirty="0">
              <a:latin typeface="Arial"/>
            </a:endParaRPr>
          </a:p>
          <a:p>
            <a:pPr algn="just">
              <a:lnSpc>
                <a:spcPct val="90000"/>
              </a:lnSpc>
              <a:spcBef>
                <a:spcPts val="479"/>
              </a:spcBef>
              <a:tabLst>
                <a:tab pos="0" algn="l"/>
              </a:tabLst>
            </a:pPr>
            <a:r>
              <a:rPr lang="en-US" sz="2400" b="1" strike="noStrike" spc="-1" dirty="0">
                <a:solidFill>
                  <a:srgbClr val="000099"/>
                </a:solidFill>
                <a:latin typeface="Arial"/>
              </a:rPr>
              <a:t> </a:t>
            </a:r>
            <a:endParaRPr lang="en-IN" sz="2400" b="0" strike="noStrike" spc="-1" dirty="0">
              <a:latin typeface="Arial"/>
            </a:endParaRPr>
          </a:p>
        </p:txBody>
      </p:sp>
      <p:sp>
        <p:nvSpPr>
          <p:cNvPr id="331" name="Rectangle 3"/>
          <p:cNvSpPr/>
          <p:nvPr/>
        </p:nvSpPr>
        <p:spPr>
          <a:xfrm>
            <a:off x="1143000" y="49320"/>
            <a:ext cx="7848000" cy="99000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US" sz="4000" b="1" strike="noStrike" spc="-1">
                <a:solidFill>
                  <a:srgbClr val="FF9900"/>
                </a:solidFill>
                <a:latin typeface="Arial Black"/>
                <a:ea typeface="DejaVu Sans"/>
              </a:rPr>
              <a:t>  AIM FOR NSSH</a:t>
            </a:r>
            <a:endParaRPr lang="en-IN" sz="4000" b="0" strike="noStrike" spc="-1">
              <a:latin typeface="Arial"/>
            </a:endParaRPr>
          </a:p>
        </p:txBody>
      </p:sp>
      <p:pic>
        <p:nvPicPr>
          <p:cNvPr id="332" name="Picture 7" descr="C:\Users\admin\Desktop\NEW LOGO (1).png"/>
          <p:cNvPicPr/>
          <p:nvPr/>
        </p:nvPicPr>
        <p:blipFill>
          <a:blip r:embed="rId2"/>
          <a:stretch/>
        </p:blipFill>
        <p:spPr>
          <a:xfrm>
            <a:off x="8339760" y="0"/>
            <a:ext cx="803520" cy="107964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47" presetClass="entr" fill="hold" nodeType="afterEffect">
                                  <p:stCondLst>
                                    <p:cond delay="0"/>
                                  </p:stCondLst>
                                  <p:childTnLst>
                                    <p:set>
                                      <p:cBhvr>
                                        <p:cTn id="6" dur="1" fill="hold">
                                          <p:stCondLst>
                                            <p:cond delay="0"/>
                                          </p:stCondLst>
                                        </p:cTn>
                                        <p:tgtEl>
                                          <p:spTgt spid="330">
                                            <p:txEl>
                                              <p:pRg st="0" end="0"/>
                                            </p:txEl>
                                          </p:spTgt>
                                        </p:tgtEl>
                                        <p:attrNameLst>
                                          <p:attrName>style.visibility</p:attrName>
                                        </p:attrNameLst>
                                      </p:cBhvr>
                                      <p:to>
                                        <p:strVal val="visible"/>
                                      </p:to>
                                    </p:set>
                                    <p:animEffect transition="in" filter="fade">
                                      <p:cBhvr additive="repl">
                                        <p:cTn id="7" dur="1000"/>
                                        <p:tgtEl>
                                          <p:spTgt spid="330">
                                            <p:txEl>
                                              <p:pRg st="0" end="0"/>
                                            </p:txEl>
                                          </p:spTgt>
                                        </p:tgtEl>
                                      </p:cBhvr>
                                    </p:animEffect>
                                    <p:anim calcmode="lin" valueType="num">
                                      <p:cBhvr additive="repl">
                                        <p:cTn id="8" dur="1000" fill="hold"/>
                                        <p:tgtEl>
                                          <p:spTgt spid="330">
                                            <p:txEl>
                                              <p:pRg st="0" end="0"/>
                                            </p:txEl>
                                          </p:spTgt>
                                        </p:tgtEl>
                                        <p:attrNameLst>
                                          <p:attrName>ppt_x</p:attrName>
                                        </p:attrNameLst>
                                      </p:cBhvr>
                                      <p:tavLst>
                                        <p:tav tm="0">
                                          <p:val>
                                            <p:strVal val="#ppt_x"/>
                                          </p:val>
                                        </p:tav>
                                        <p:tav tm="100000">
                                          <p:val>
                                            <p:strVal val="#ppt_x"/>
                                          </p:val>
                                        </p:tav>
                                      </p:tavLst>
                                    </p:anim>
                                    <p:anim calcmode="lin" valueType="num">
                                      <p:cBhvr additive="repl">
                                        <p:cTn id="9" dur="1000" fill="hold"/>
                                        <p:tgtEl>
                                          <p:spTgt spid="330">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afterEffect">
                            <p:stCondLst>
                              <p:cond delay="1000"/>
                            </p:stCondLst>
                            <p:childTnLst>
                              <p:par>
                                <p:cTn id="11" presetID="47" presetClass="entr" fill="hold" nodeType="afterEffect">
                                  <p:stCondLst>
                                    <p:cond delay="0"/>
                                  </p:stCondLst>
                                  <p:childTnLst>
                                    <p:set>
                                      <p:cBhvr>
                                        <p:cTn id="12" dur="1" fill="hold">
                                          <p:stCondLst>
                                            <p:cond delay="0"/>
                                          </p:stCondLst>
                                        </p:cTn>
                                        <p:tgtEl>
                                          <p:spTgt spid="330">
                                            <p:txEl>
                                              <p:pRg st="1" end="1"/>
                                            </p:txEl>
                                          </p:spTgt>
                                        </p:tgtEl>
                                        <p:attrNameLst>
                                          <p:attrName>style.visibility</p:attrName>
                                        </p:attrNameLst>
                                      </p:cBhvr>
                                      <p:to>
                                        <p:strVal val="visible"/>
                                      </p:to>
                                    </p:set>
                                    <p:animEffect transition="in" filter="fade">
                                      <p:cBhvr additive="repl">
                                        <p:cTn id="13" dur="1000"/>
                                        <p:tgtEl>
                                          <p:spTgt spid="330">
                                            <p:txEl>
                                              <p:pRg st="1" end="1"/>
                                            </p:txEl>
                                          </p:spTgt>
                                        </p:tgtEl>
                                      </p:cBhvr>
                                    </p:animEffect>
                                    <p:anim calcmode="lin" valueType="num">
                                      <p:cBhvr additive="repl">
                                        <p:cTn id="14" dur="1000" fill="hold"/>
                                        <p:tgtEl>
                                          <p:spTgt spid="330">
                                            <p:txEl>
                                              <p:pRg st="1" end="1"/>
                                            </p:txEl>
                                          </p:spTgt>
                                        </p:tgtEl>
                                        <p:attrNameLst>
                                          <p:attrName>ppt_x</p:attrName>
                                        </p:attrNameLst>
                                      </p:cBhvr>
                                      <p:tavLst>
                                        <p:tav tm="0">
                                          <p:val>
                                            <p:strVal val="#ppt_x"/>
                                          </p:val>
                                        </p:tav>
                                        <p:tav tm="100000">
                                          <p:val>
                                            <p:strVal val="#ppt_x"/>
                                          </p:val>
                                        </p:tav>
                                      </p:tavLst>
                                    </p:anim>
                                    <p:anim calcmode="lin" valueType="num">
                                      <p:cBhvr additive="repl">
                                        <p:cTn id="15" dur="1000" fill="hold"/>
                                        <p:tgtEl>
                                          <p:spTgt spid="330">
                                            <p:txEl>
                                              <p:pRg st="1" end="1"/>
                                            </p:txEl>
                                          </p:spTgt>
                                        </p:tgtEl>
                                        <p:attrNameLst>
                                          <p:attrName>ppt_y</p:attrName>
                                        </p:attrNameLst>
                                      </p:cBhvr>
                                      <p:tavLst>
                                        <p:tav tm="0">
                                          <p:val>
                                            <p:strVal val="#ppt_y-.1"/>
                                          </p:val>
                                        </p:tav>
                                        <p:tav tm="100000">
                                          <p:val>
                                            <p:strVal val="#ppt_y"/>
                                          </p:val>
                                        </p:tav>
                                      </p:tavLst>
                                    </p:anim>
                                  </p:childTnLst>
                                </p:cTn>
                              </p:par>
                            </p:childTnLst>
                          </p:cTn>
                        </p:par>
                        <p:par>
                          <p:cTn id="16" fill="hold" nodeType="afterEffect">
                            <p:stCondLst>
                              <p:cond delay="2000"/>
                            </p:stCondLst>
                            <p:childTnLst>
                              <p:par>
                                <p:cTn id="17" presetID="47" presetClass="entr" fill="hold" nodeType="afterEffect">
                                  <p:stCondLst>
                                    <p:cond delay="0"/>
                                  </p:stCondLst>
                                  <p:childTnLst>
                                    <p:set>
                                      <p:cBhvr>
                                        <p:cTn id="18" dur="1" fill="hold">
                                          <p:stCondLst>
                                            <p:cond delay="0"/>
                                          </p:stCondLst>
                                        </p:cTn>
                                        <p:tgtEl>
                                          <p:spTgt spid="330">
                                            <p:txEl>
                                              <p:pRg st="2" end="2"/>
                                            </p:txEl>
                                          </p:spTgt>
                                        </p:tgtEl>
                                        <p:attrNameLst>
                                          <p:attrName>style.visibility</p:attrName>
                                        </p:attrNameLst>
                                      </p:cBhvr>
                                      <p:to>
                                        <p:strVal val="visible"/>
                                      </p:to>
                                    </p:set>
                                    <p:animEffect transition="in" filter="fade">
                                      <p:cBhvr additive="repl">
                                        <p:cTn id="19" dur="1000"/>
                                        <p:tgtEl>
                                          <p:spTgt spid="330">
                                            <p:txEl>
                                              <p:pRg st="2" end="2"/>
                                            </p:txEl>
                                          </p:spTgt>
                                        </p:tgtEl>
                                      </p:cBhvr>
                                    </p:animEffect>
                                    <p:anim calcmode="lin" valueType="num">
                                      <p:cBhvr additive="repl">
                                        <p:cTn id="20" dur="1000" fill="hold"/>
                                        <p:tgtEl>
                                          <p:spTgt spid="330">
                                            <p:txEl>
                                              <p:pRg st="2" end="2"/>
                                            </p:txEl>
                                          </p:spTgt>
                                        </p:tgtEl>
                                        <p:attrNameLst>
                                          <p:attrName>ppt_x</p:attrName>
                                        </p:attrNameLst>
                                      </p:cBhvr>
                                      <p:tavLst>
                                        <p:tav tm="0">
                                          <p:val>
                                            <p:strVal val="#ppt_x"/>
                                          </p:val>
                                        </p:tav>
                                        <p:tav tm="100000">
                                          <p:val>
                                            <p:strVal val="#ppt_x"/>
                                          </p:val>
                                        </p:tav>
                                      </p:tavLst>
                                    </p:anim>
                                    <p:anim calcmode="lin" valueType="num">
                                      <p:cBhvr additive="repl">
                                        <p:cTn id="21" dur="1000" fill="hold"/>
                                        <p:tgtEl>
                                          <p:spTgt spid="33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Slide Number Placeholder 5"/>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35CCFD33-5C28-462E-BA9F-085DF6A5DA59}" type="slidenum">
              <a:rPr lang="en-US" sz="1400" b="0" strike="noStrike" spc="-1">
                <a:solidFill>
                  <a:srgbClr val="000000"/>
                </a:solidFill>
                <a:latin typeface="Times New Roman"/>
              </a:rPr>
              <a:t>21</a:t>
            </a:fld>
            <a:endParaRPr lang="en-IN" sz="1400" b="0" strike="noStrike" spc="-1">
              <a:latin typeface="Arial"/>
            </a:endParaRPr>
          </a:p>
        </p:txBody>
      </p:sp>
      <p:sp>
        <p:nvSpPr>
          <p:cNvPr id="334" name="Rectangle 2"/>
          <p:cNvSpPr/>
          <p:nvPr/>
        </p:nvSpPr>
        <p:spPr>
          <a:xfrm>
            <a:off x="1274760" y="1011240"/>
            <a:ext cx="7771680" cy="563796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90000"/>
              </a:lnSpc>
              <a:spcBef>
                <a:spcPts val="479"/>
              </a:spcBef>
              <a:tabLst>
                <a:tab pos="0" algn="l"/>
              </a:tabLst>
            </a:pPr>
            <a:r>
              <a:rPr lang="en-US" sz="2400" b="1" strike="noStrike" spc="-1" dirty="0">
                <a:solidFill>
                  <a:srgbClr val="000099"/>
                </a:solidFill>
                <a:latin typeface="Arial"/>
              </a:rPr>
              <a:t>Contd..</a:t>
            </a:r>
            <a:endParaRPr lang="en-IN" sz="2400" b="0" strike="noStrike" spc="-1" dirty="0">
              <a:latin typeface="Arial"/>
            </a:endParaRPr>
          </a:p>
          <a:p>
            <a:pPr marL="343080" indent="-342360" algn="just">
              <a:lnSpc>
                <a:spcPct val="90000"/>
              </a:lnSpc>
              <a:spcBef>
                <a:spcPts val="479"/>
              </a:spcBef>
              <a:buClr>
                <a:srgbClr val="000000"/>
              </a:buClr>
              <a:buFont typeface="Wingdings" charset="2"/>
              <a:buChar char=""/>
              <a:tabLst>
                <a:tab pos="0" algn="l"/>
              </a:tabLst>
            </a:pPr>
            <a:r>
              <a:rPr lang="en-US" sz="2400" b="1" strike="noStrike" spc="-1" dirty="0">
                <a:solidFill>
                  <a:srgbClr val="000099"/>
                </a:solidFill>
                <a:latin typeface="Arial"/>
              </a:rPr>
              <a:t>To expedite achievement of the policy target, the government has initiated the establishment of the National SC/ST Hub with an aim not only to increase market access and ensure higher participation of SC/ST entrepreneurs in public procurement but also promote creation of new enterprises. Ministry of Micro, Small and Medium Enterprises (</a:t>
            </a:r>
            <a:r>
              <a:rPr lang="en-US" sz="2400" b="1" strike="noStrike" spc="-1" dirty="0" err="1">
                <a:solidFill>
                  <a:srgbClr val="000099"/>
                </a:solidFill>
                <a:latin typeface="Arial"/>
              </a:rPr>
              <a:t>MoMSME</a:t>
            </a:r>
            <a:r>
              <a:rPr lang="en-US" sz="2400" b="1" strike="noStrike" spc="-1" dirty="0">
                <a:solidFill>
                  <a:srgbClr val="000099"/>
                </a:solidFill>
                <a:latin typeface="Arial"/>
              </a:rPr>
              <a:t>), has made an initial allocation of </a:t>
            </a:r>
            <a:r>
              <a:rPr lang="en-US" sz="2400" b="1" strike="noStrike" spc="-1" dirty="0" err="1">
                <a:solidFill>
                  <a:srgbClr val="000099"/>
                </a:solidFill>
                <a:latin typeface="Arial"/>
              </a:rPr>
              <a:t>Rs</a:t>
            </a:r>
            <a:r>
              <a:rPr lang="en-US" sz="2400" b="1" strike="noStrike" spc="-1" dirty="0">
                <a:solidFill>
                  <a:srgbClr val="000099"/>
                </a:solidFill>
                <a:latin typeface="Arial"/>
              </a:rPr>
              <a:t>. 490 Crore for </a:t>
            </a:r>
            <a:r>
              <a:rPr lang="en-US" sz="2400" b="1" strike="noStrike" spc="-1" dirty="0" err="1" smtClean="0">
                <a:solidFill>
                  <a:srgbClr val="000099"/>
                </a:solidFill>
                <a:latin typeface="Arial"/>
              </a:rPr>
              <a:t>for</a:t>
            </a:r>
            <a:r>
              <a:rPr lang="en-US" sz="2400" b="1" strike="noStrike" spc="-1" dirty="0" smtClean="0">
                <a:solidFill>
                  <a:srgbClr val="000099"/>
                </a:solidFill>
                <a:latin typeface="Arial"/>
              </a:rPr>
              <a:t> </a:t>
            </a:r>
            <a:r>
              <a:rPr lang="en-US" sz="2400" b="1" strike="noStrike" spc="-1" dirty="0">
                <a:solidFill>
                  <a:srgbClr val="000099"/>
                </a:solidFill>
                <a:latin typeface="Arial"/>
              </a:rPr>
              <a:t>the National SC/ST Hub</a:t>
            </a:r>
            <a:endParaRPr lang="en-IN" sz="2400" b="0" strike="noStrike" spc="-1" dirty="0">
              <a:latin typeface="Arial"/>
            </a:endParaRPr>
          </a:p>
          <a:p>
            <a:pPr marL="720" algn="just">
              <a:lnSpc>
                <a:spcPct val="90000"/>
              </a:lnSpc>
              <a:spcBef>
                <a:spcPts val="479"/>
              </a:spcBef>
              <a:buClr>
                <a:srgbClr val="000000"/>
              </a:buClr>
              <a:tabLst>
                <a:tab pos="0" algn="l"/>
              </a:tabLst>
            </a:pPr>
            <a:r>
              <a:rPr lang="en-US" sz="2400" b="1" strike="noStrike" spc="-1" dirty="0">
                <a:solidFill>
                  <a:srgbClr val="000099"/>
                </a:solidFill>
                <a:latin typeface="Arial"/>
              </a:rPr>
              <a:t> </a:t>
            </a:r>
            <a:endParaRPr lang="en-IN" sz="2400" b="0" strike="noStrike" spc="-1" dirty="0">
              <a:latin typeface="Arial"/>
            </a:endParaRPr>
          </a:p>
        </p:txBody>
      </p:sp>
      <p:sp>
        <p:nvSpPr>
          <p:cNvPr id="335" name="Rectangle 3"/>
          <p:cNvSpPr/>
          <p:nvPr/>
        </p:nvSpPr>
        <p:spPr>
          <a:xfrm>
            <a:off x="1143000" y="49320"/>
            <a:ext cx="7848000" cy="99000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US" sz="4000" b="1" strike="noStrike" spc="-1">
                <a:solidFill>
                  <a:srgbClr val="FF9900"/>
                </a:solidFill>
                <a:latin typeface="Arial Black"/>
                <a:ea typeface="DejaVu Sans"/>
              </a:rPr>
              <a:t>  AIM FOR NSSH</a:t>
            </a:r>
            <a:endParaRPr lang="en-IN" sz="4000" b="0" strike="noStrike" spc="-1">
              <a:latin typeface="Arial"/>
            </a:endParaRPr>
          </a:p>
        </p:txBody>
      </p:sp>
      <p:pic>
        <p:nvPicPr>
          <p:cNvPr id="336" name="Picture 7" descr="C:\Users\admin\Desktop\NEW LOGO (1).png"/>
          <p:cNvPicPr/>
          <p:nvPr/>
        </p:nvPicPr>
        <p:blipFill>
          <a:blip r:embed="rId2"/>
          <a:stretch/>
        </p:blipFill>
        <p:spPr>
          <a:xfrm>
            <a:off x="8339760" y="0"/>
            <a:ext cx="803520" cy="107964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47" presetClass="entr" fill="hold" nodeType="afterEffect">
                                  <p:stCondLst>
                                    <p:cond delay="0"/>
                                  </p:stCondLst>
                                  <p:childTnLst>
                                    <p:set>
                                      <p:cBhvr>
                                        <p:cTn id="6" dur="1" fill="hold">
                                          <p:stCondLst>
                                            <p:cond delay="0"/>
                                          </p:stCondLst>
                                        </p:cTn>
                                        <p:tgtEl>
                                          <p:spTgt spid="334">
                                            <p:txEl>
                                              <p:pRg st="0" end="0"/>
                                            </p:txEl>
                                          </p:spTgt>
                                        </p:tgtEl>
                                        <p:attrNameLst>
                                          <p:attrName>style.visibility</p:attrName>
                                        </p:attrNameLst>
                                      </p:cBhvr>
                                      <p:to>
                                        <p:strVal val="visible"/>
                                      </p:to>
                                    </p:set>
                                    <p:animEffect transition="in" filter="fade">
                                      <p:cBhvr additive="repl">
                                        <p:cTn id="7" dur="1000"/>
                                        <p:tgtEl>
                                          <p:spTgt spid="334">
                                            <p:txEl>
                                              <p:pRg st="0" end="0"/>
                                            </p:txEl>
                                          </p:spTgt>
                                        </p:tgtEl>
                                      </p:cBhvr>
                                    </p:animEffect>
                                    <p:anim calcmode="lin" valueType="num">
                                      <p:cBhvr additive="repl">
                                        <p:cTn id="8" dur="1000" fill="hold"/>
                                        <p:tgtEl>
                                          <p:spTgt spid="334">
                                            <p:txEl>
                                              <p:pRg st="0" end="0"/>
                                            </p:txEl>
                                          </p:spTgt>
                                        </p:tgtEl>
                                        <p:attrNameLst>
                                          <p:attrName>ppt_x</p:attrName>
                                        </p:attrNameLst>
                                      </p:cBhvr>
                                      <p:tavLst>
                                        <p:tav tm="0">
                                          <p:val>
                                            <p:strVal val="#ppt_x"/>
                                          </p:val>
                                        </p:tav>
                                        <p:tav tm="100000">
                                          <p:val>
                                            <p:strVal val="#ppt_x"/>
                                          </p:val>
                                        </p:tav>
                                      </p:tavLst>
                                    </p:anim>
                                    <p:anim calcmode="lin" valueType="num">
                                      <p:cBhvr additive="repl">
                                        <p:cTn id="9" dur="1000" fill="hold"/>
                                        <p:tgtEl>
                                          <p:spTgt spid="334">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afterEffect">
                            <p:stCondLst>
                              <p:cond delay="1000"/>
                            </p:stCondLst>
                            <p:childTnLst>
                              <p:par>
                                <p:cTn id="11" presetID="47" presetClass="entr" fill="hold" nodeType="afterEffect">
                                  <p:stCondLst>
                                    <p:cond delay="0"/>
                                  </p:stCondLst>
                                  <p:childTnLst>
                                    <p:set>
                                      <p:cBhvr>
                                        <p:cTn id="12" dur="1" fill="hold">
                                          <p:stCondLst>
                                            <p:cond delay="0"/>
                                          </p:stCondLst>
                                        </p:cTn>
                                        <p:tgtEl>
                                          <p:spTgt spid="334">
                                            <p:txEl>
                                              <p:pRg st="1" end="1"/>
                                            </p:txEl>
                                          </p:spTgt>
                                        </p:tgtEl>
                                        <p:attrNameLst>
                                          <p:attrName>style.visibility</p:attrName>
                                        </p:attrNameLst>
                                      </p:cBhvr>
                                      <p:to>
                                        <p:strVal val="visible"/>
                                      </p:to>
                                    </p:set>
                                    <p:animEffect transition="in" filter="fade">
                                      <p:cBhvr additive="repl">
                                        <p:cTn id="13" dur="1000"/>
                                        <p:tgtEl>
                                          <p:spTgt spid="334">
                                            <p:txEl>
                                              <p:pRg st="1" end="1"/>
                                            </p:txEl>
                                          </p:spTgt>
                                        </p:tgtEl>
                                      </p:cBhvr>
                                    </p:animEffect>
                                    <p:anim calcmode="lin" valueType="num">
                                      <p:cBhvr additive="repl">
                                        <p:cTn id="14" dur="1000" fill="hold"/>
                                        <p:tgtEl>
                                          <p:spTgt spid="334">
                                            <p:txEl>
                                              <p:pRg st="1" end="1"/>
                                            </p:txEl>
                                          </p:spTgt>
                                        </p:tgtEl>
                                        <p:attrNameLst>
                                          <p:attrName>ppt_x</p:attrName>
                                        </p:attrNameLst>
                                      </p:cBhvr>
                                      <p:tavLst>
                                        <p:tav tm="0">
                                          <p:val>
                                            <p:strVal val="#ppt_x"/>
                                          </p:val>
                                        </p:tav>
                                        <p:tav tm="100000">
                                          <p:val>
                                            <p:strVal val="#ppt_x"/>
                                          </p:val>
                                        </p:tav>
                                      </p:tavLst>
                                    </p:anim>
                                    <p:anim calcmode="lin" valueType="num">
                                      <p:cBhvr additive="repl">
                                        <p:cTn id="15" dur="1000" fill="hold"/>
                                        <p:tgtEl>
                                          <p:spTgt spid="334">
                                            <p:txEl>
                                              <p:pRg st="1" end="1"/>
                                            </p:txEl>
                                          </p:spTgt>
                                        </p:tgtEl>
                                        <p:attrNameLst>
                                          <p:attrName>ppt_y</p:attrName>
                                        </p:attrNameLst>
                                      </p:cBhvr>
                                      <p:tavLst>
                                        <p:tav tm="0">
                                          <p:val>
                                            <p:strVal val="#ppt_y-.1"/>
                                          </p:val>
                                        </p:tav>
                                        <p:tav tm="100000">
                                          <p:val>
                                            <p:strVal val="#ppt_y"/>
                                          </p:val>
                                        </p:tav>
                                      </p:tavLst>
                                    </p:anim>
                                  </p:childTnLst>
                                </p:cTn>
                              </p:par>
                            </p:childTnLst>
                          </p:cTn>
                        </p:par>
                        <p:par>
                          <p:cTn id="16" fill="hold" nodeType="afterEffect">
                            <p:stCondLst>
                              <p:cond delay="2000"/>
                            </p:stCondLst>
                            <p:childTnLst>
                              <p:par>
                                <p:cTn id="17" presetID="47" presetClass="entr" fill="hold" nodeType="afterEffect">
                                  <p:stCondLst>
                                    <p:cond delay="0"/>
                                  </p:stCondLst>
                                  <p:childTnLst>
                                    <p:set>
                                      <p:cBhvr>
                                        <p:cTn id="18" dur="1" fill="hold">
                                          <p:stCondLst>
                                            <p:cond delay="0"/>
                                          </p:stCondLst>
                                        </p:cTn>
                                        <p:tgtEl>
                                          <p:spTgt spid="334">
                                            <p:txEl>
                                              <p:pRg st="2" end="2"/>
                                            </p:txEl>
                                          </p:spTgt>
                                        </p:tgtEl>
                                        <p:attrNameLst>
                                          <p:attrName>style.visibility</p:attrName>
                                        </p:attrNameLst>
                                      </p:cBhvr>
                                      <p:to>
                                        <p:strVal val="visible"/>
                                      </p:to>
                                    </p:set>
                                    <p:animEffect transition="in" filter="fade">
                                      <p:cBhvr additive="repl">
                                        <p:cTn id="19" dur="1000"/>
                                        <p:tgtEl>
                                          <p:spTgt spid="334">
                                            <p:txEl>
                                              <p:pRg st="2" end="2"/>
                                            </p:txEl>
                                          </p:spTgt>
                                        </p:tgtEl>
                                      </p:cBhvr>
                                    </p:animEffect>
                                    <p:anim calcmode="lin" valueType="num">
                                      <p:cBhvr additive="repl">
                                        <p:cTn id="20" dur="1000" fill="hold"/>
                                        <p:tgtEl>
                                          <p:spTgt spid="334">
                                            <p:txEl>
                                              <p:pRg st="2" end="2"/>
                                            </p:txEl>
                                          </p:spTgt>
                                        </p:tgtEl>
                                        <p:attrNameLst>
                                          <p:attrName>ppt_x</p:attrName>
                                        </p:attrNameLst>
                                      </p:cBhvr>
                                      <p:tavLst>
                                        <p:tav tm="0">
                                          <p:val>
                                            <p:strVal val="#ppt_x"/>
                                          </p:val>
                                        </p:tav>
                                        <p:tav tm="100000">
                                          <p:val>
                                            <p:strVal val="#ppt_x"/>
                                          </p:val>
                                        </p:tav>
                                      </p:tavLst>
                                    </p:anim>
                                    <p:anim calcmode="lin" valueType="num">
                                      <p:cBhvr additive="repl">
                                        <p:cTn id="21" dur="1000" fill="hold"/>
                                        <p:tgtEl>
                                          <p:spTgt spid="33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Slide Number Placeholder 5"/>
          <p:cNvSpPr/>
          <p:nvPr/>
        </p:nvSpPr>
        <p:spPr>
          <a:xfrm>
            <a:off x="7238880" y="6248520"/>
            <a:ext cx="1904400" cy="45648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fld id="{F771221B-E035-4073-B9AD-0F9277FE08BE}" type="slidenum">
              <a:rPr lang="en-US" sz="1400" b="0" strike="noStrike" spc="-1">
                <a:solidFill>
                  <a:srgbClr val="000000"/>
                </a:solidFill>
                <a:latin typeface="Times New Roman"/>
              </a:rPr>
              <a:t>22</a:t>
            </a:fld>
            <a:endParaRPr lang="en-IN" sz="1400" b="0" strike="noStrike" spc="-1">
              <a:latin typeface="Arial"/>
            </a:endParaRPr>
          </a:p>
        </p:txBody>
      </p:sp>
      <p:sp>
        <p:nvSpPr>
          <p:cNvPr id="338" name="Rectangle 2"/>
          <p:cNvSpPr/>
          <p:nvPr/>
        </p:nvSpPr>
        <p:spPr>
          <a:xfrm>
            <a:off x="1371600" y="1219320"/>
            <a:ext cx="7771680" cy="5637960"/>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marL="343080" indent="-342360" algn="just">
              <a:lnSpc>
                <a:spcPct val="90000"/>
              </a:lnSpc>
              <a:spcBef>
                <a:spcPts val="479"/>
              </a:spcBef>
              <a:buClr>
                <a:srgbClr val="000000"/>
              </a:buClr>
              <a:buFont typeface="Wingdings" charset="2"/>
              <a:buChar char=""/>
            </a:pPr>
            <a:r>
              <a:rPr lang="en-US" sz="2400" b="1" strike="noStrike" spc="-1">
                <a:solidFill>
                  <a:srgbClr val="000099"/>
                </a:solidFill>
                <a:latin typeface="Arial"/>
              </a:rPr>
              <a:t>Registration under NSIC Single Point Registration at nominal fee of Rs. 100 and No Inspection fee is charges </a:t>
            </a:r>
            <a:endParaRPr lang="en-IN" sz="2400" b="0" strike="noStrike" spc="-1">
              <a:latin typeface="Arial"/>
            </a:endParaRPr>
          </a:p>
          <a:p>
            <a:pPr marL="343080" indent="-342360" algn="just">
              <a:lnSpc>
                <a:spcPct val="90000"/>
              </a:lnSpc>
              <a:spcBef>
                <a:spcPts val="479"/>
              </a:spcBef>
              <a:buClr>
                <a:srgbClr val="000000"/>
              </a:buClr>
              <a:buFont typeface="Wingdings" charset="2"/>
              <a:buChar char=""/>
            </a:pPr>
            <a:r>
              <a:rPr lang="en-US" sz="2400" b="1" strike="noStrike" spc="-1">
                <a:solidFill>
                  <a:srgbClr val="000099"/>
                </a:solidFill>
                <a:latin typeface="Arial"/>
              </a:rPr>
              <a:t>Participation in 6 exhibitions ( 4 Domestic and 2 International ) totally free during financial  year 2019-20</a:t>
            </a:r>
            <a:endParaRPr lang="en-IN" sz="2400" b="0" strike="noStrike" spc="-1">
              <a:latin typeface="Arial"/>
            </a:endParaRPr>
          </a:p>
          <a:p>
            <a:pPr marL="343080" indent="-342360" algn="just">
              <a:lnSpc>
                <a:spcPct val="90000"/>
              </a:lnSpc>
              <a:spcBef>
                <a:spcPts val="479"/>
              </a:spcBef>
              <a:buClr>
                <a:srgbClr val="000000"/>
              </a:buClr>
              <a:buFont typeface="Wingdings" charset="2"/>
              <a:buChar char=""/>
            </a:pPr>
            <a:r>
              <a:rPr lang="en-US" sz="2400" b="1" strike="noStrike" spc="-1">
                <a:solidFill>
                  <a:srgbClr val="000099"/>
                </a:solidFill>
                <a:latin typeface="Arial"/>
              </a:rPr>
              <a:t>Exempted in Enlistment fee under Consortia &amp; Tender Marketing Scheme for Participation in Govt. Departments Tender on behalf of SC/ST Units</a:t>
            </a:r>
            <a:endParaRPr lang="en-IN" sz="2400" b="0" strike="noStrike" spc="-1">
              <a:latin typeface="Arial"/>
            </a:endParaRPr>
          </a:p>
          <a:p>
            <a:pPr marL="343080" indent="-342360" algn="just">
              <a:lnSpc>
                <a:spcPct val="90000"/>
              </a:lnSpc>
              <a:spcBef>
                <a:spcPts val="479"/>
              </a:spcBef>
              <a:buClr>
                <a:srgbClr val="000000"/>
              </a:buClr>
              <a:buFont typeface="Wingdings" charset="2"/>
              <a:buChar char=""/>
            </a:pPr>
            <a:r>
              <a:rPr lang="en-US" sz="2400" b="1" strike="noStrike" spc="-1">
                <a:solidFill>
                  <a:srgbClr val="000099"/>
                </a:solidFill>
                <a:latin typeface="Arial"/>
              </a:rPr>
              <a:t>Other benefits like Testing Fee, EPC membership </a:t>
            </a:r>
            <a:endParaRPr lang="en-IN" sz="2400" b="0" strike="noStrike" spc="-1">
              <a:latin typeface="Arial"/>
            </a:endParaRPr>
          </a:p>
        </p:txBody>
      </p:sp>
      <p:sp>
        <p:nvSpPr>
          <p:cNvPr id="339" name="Rectangle 3"/>
          <p:cNvSpPr/>
          <p:nvPr/>
        </p:nvSpPr>
        <p:spPr>
          <a:xfrm>
            <a:off x="1143000" y="49320"/>
            <a:ext cx="7390800" cy="99000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US" sz="4000" b="1" strike="noStrike" spc="-1">
                <a:solidFill>
                  <a:srgbClr val="FF9900"/>
                </a:solidFill>
                <a:latin typeface="Arial Black"/>
                <a:ea typeface="DejaVu Sans"/>
              </a:rPr>
              <a:t>  Benefits to MSMEs owned by SC/ST </a:t>
            </a:r>
            <a:endParaRPr lang="en-IN" sz="4000" b="0" strike="noStrike" spc="-1">
              <a:latin typeface="Arial"/>
            </a:endParaRPr>
          </a:p>
        </p:txBody>
      </p:sp>
      <p:pic>
        <p:nvPicPr>
          <p:cNvPr id="340" name="Picture 7" descr="C:\Users\admin\Desktop\NEW LOGO (1).png"/>
          <p:cNvPicPr/>
          <p:nvPr/>
        </p:nvPicPr>
        <p:blipFill>
          <a:blip r:embed="rId2"/>
          <a:stretch/>
        </p:blipFill>
        <p:spPr>
          <a:xfrm>
            <a:off x="8339760" y="0"/>
            <a:ext cx="803520" cy="107964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47" presetClass="entr" fill="hold" nodeType="afterEffect">
                                  <p:stCondLst>
                                    <p:cond delay="0"/>
                                  </p:stCondLst>
                                  <p:childTnLst>
                                    <p:set>
                                      <p:cBhvr>
                                        <p:cTn id="6" dur="1" fill="hold">
                                          <p:stCondLst>
                                            <p:cond delay="0"/>
                                          </p:stCondLst>
                                        </p:cTn>
                                        <p:tgtEl>
                                          <p:spTgt spid="338">
                                            <p:txEl>
                                              <p:pRg st="0" end="0"/>
                                            </p:txEl>
                                          </p:spTgt>
                                        </p:tgtEl>
                                        <p:attrNameLst>
                                          <p:attrName>style.visibility</p:attrName>
                                        </p:attrNameLst>
                                      </p:cBhvr>
                                      <p:to>
                                        <p:strVal val="visible"/>
                                      </p:to>
                                    </p:set>
                                    <p:animEffect transition="in" filter="fade">
                                      <p:cBhvr additive="repl">
                                        <p:cTn id="7" dur="1000"/>
                                        <p:tgtEl>
                                          <p:spTgt spid="338">
                                            <p:txEl>
                                              <p:pRg st="0" end="0"/>
                                            </p:txEl>
                                          </p:spTgt>
                                        </p:tgtEl>
                                      </p:cBhvr>
                                    </p:animEffect>
                                    <p:anim calcmode="lin" valueType="num">
                                      <p:cBhvr additive="repl">
                                        <p:cTn id="8" dur="1000" fill="hold"/>
                                        <p:tgtEl>
                                          <p:spTgt spid="338">
                                            <p:txEl>
                                              <p:pRg st="0" end="0"/>
                                            </p:txEl>
                                          </p:spTgt>
                                        </p:tgtEl>
                                        <p:attrNameLst>
                                          <p:attrName>ppt_x</p:attrName>
                                        </p:attrNameLst>
                                      </p:cBhvr>
                                      <p:tavLst>
                                        <p:tav tm="0">
                                          <p:val>
                                            <p:strVal val="#ppt_x"/>
                                          </p:val>
                                        </p:tav>
                                        <p:tav tm="100000">
                                          <p:val>
                                            <p:strVal val="#ppt_x"/>
                                          </p:val>
                                        </p:tav>
                                      </p:tavLst>
                                    </p:anim>
                                    <p:anim calcmode="lin" valueType="num">
                                      <p:cBhvr additive="repl">
                                        <p:cTn id="9" dur="1000" fill="hold"/>
                                        <p:tgtEl>
                                          <p:spTgt spid="338">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afterEffect">
                            <p:stCondLst>
                              <p:cond delay="1000"/>
                            </p:stCondLst>
                            <p:childTnLst>
                              <p:par>
                                <p:cTn id="11" presetID="47" presetClass="entr" fill="hold" nodeType="afterEffect">
                                  <p:stCondLst>
                                    <p:cond delay="0"/>
                                  </p:stCondLst>
                                  <p:childTnLst>
                                    <p:set>
                                      <p:cBhvr>
                                        <p:cTn id="12" dur="1" fill="hold">
                                          <p:stCondLst>
                                            <p:cond delay="0"/>
                                          </p:stCondLst>
                                        </p:cTn>
                                        <p:tgtEl>
                                          <p:spTgt spid="338">
                                            <p:txEl>
                                              <p:pRg st="1" end="1"/>
                                            </p:txEl>
                                          </p:spTgt>
                                        </p:tgtEl>
                                        <p:attrNameLst>
                                          <p:attrName>style.visibility</p:attrName>
                                        </p:attrNameLst>
                                      </p:cBhvr>
                                      <p:to>
                                        <p:strVal val="visible"/>
                                      </p:to>
                                    </p:set>
                                    <p:animEffect transition="in" filter="fade">
                                      <p:cBhvr additive="repl">
                                        <p:cTn id="13" dur="1000"/>
                                        <p:tgtEl>
                                          <p:spTgt spid="338">
                                            <p:txEl>
                                              <p:pRg st="1" end="1"/>
                                            </p:txEl>
                                          </p:spTgt>
                                        </p:tgtEl>
                                      </p:cBhvr>
                                    </p:animEffect>
                                    <p:anim calcmode="lin" valueType="num">
                                      <p:cBhvr additive="repl">
                                        <p:cTn id="14" dur="1000" fill="hold"/>
                                        <p:tgtEl>
                                          <p:spTgt spid="338">
                                            <p:txEl>
                                              <p:pRg st="1" end="1"/>
                                            </p:txEl>
                                          </p:spTgt>
                                        </p:tgtEl>
                                        <p:attrNameLst>
                                          <p:attrName>ppt_x</p:attrName>
                                        </p:attrNameLst>
                                      </p:cBhvr>
                                      <p:tavLst>
                                        <p:tav tm="0">
                                          <p:val>
                                            <p:strVal val="#ppt_x"/>
                                          </p:val>
                                        </p:tav>
                                        <p:tav tm="100000">
                                          <p:val>
                                            <p:strVal val="#ppt_x"/>
                                          </p:val>
                                        </p:tav>
                                      </p:tavLst>
                                    </p:anim>
                                    <p:anim calcmode="lin" valueType="num">
                                      <p:cBhvr additive="repl">
                                        <p:cTn id="15" dur="1000" fill="hold"/>
                                        <p:tgtEl>
                                          <p:spTgt spid="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fill="hold" nodeType="clickEffect">
                                  <p:stCondLst>
                                    <p:cond delay="0"/>
                                  </p:stCondLst>
                                  <p:childTnLst>
                                    <p:set>
                                      <p:cBhvr>
                                        <p:cTn id="19" dur="1" fill="hold">
                                          <p:stCondLst>
                                            <p:cond delay="0"/>
                                          </p:stCondLst>
                                        </p:cTn>
                                        <p:tgtEl>
                                          <p:spTgt spid="338">
                                            <p:txEl>
                                              <p:pRg st="2" end="2"/>
                                            </p:txEl>
                                          </p:spTgt>
                                        </p:tgtEl>
                                        <p:attrNameLst>
                                          <p:attrName>style.visibility</p:attrName>
                                        </p:attrNameLst>
                                      </p:cBhvr>
                                      <p:to>
                                        <p:strVal val="visible"/>
                                      </p:to>
                                    </p:set>
                                    <p:animEffect transition="in" filter="fade">
                                      <p:cBhvr additive="repl">
                                        <p:cTn id="20" dur="1000"/>
                                        <p:tgtEl>
                                          <p:spTgt spid="338">
                                            <p:txEl>
                                              <p:pRg st="2" end="2"/>
                                            </p:txEl>
                                          </p:spTgt>
                                        </p:tgtEl>
                                      </p:cBhvr>
                                    </p:animEffect>
                                    <p:anim calcmode="lin" valueType="num">
                                      <p:cBhvr additive="repl">
                                        <p:cTn id="21" dur="1000" fill="hold"/>
                                        <p:tgtEl>
                                          <p:spTgt spid="338">
                                            <p:txEl>
                                              <p:pRg st="2" end="2"/>
                                            </p:txEl>
                                          </p:spTgt>
                                        </p:tgtEl>
                                        <p:attrNameLst>
                                          <p:attrName>ppt_x</p:attrName>
                                        </p:attrNameLst>
                                      </p:cBhvr>
                                      <p:tavLst>
                                        <p:tav tm="0">
                                          <p:val>
                                            <p:strVal val="#ppt_x"/>
                                          </p:val>
                                        </p:tav>
                                        <p:tav tm="100000">
                                          <p:val>
                                            <p:strVal val="#ppt_x"/>
                                          </p:val>
                                        </p:tav>
                                      </p:tavLst>
                                    </p:anim>
                                    <p:anim calcmode="lin" valueType="num">
                                      <p:cBhvr additive="repl">
                                        <p:cTn id="22" dur="1000" fill="hold"/>
                                        <p:tgtEl>
                                          <p:spTgt spid="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fill="hold" nodeType="clickEffect">
                                  <p:stCondLst>
                                    <p:cond delay="0"/>
                                  </p:stCondLst>
                                  <p:childTnLst>
                                    <p:set>
                                      <p:cBhvr>
                                        <p:cTn id="26" dur="1" fill="hold">
                                          <p:stCondLst>
                                            <p:cond delay="0"/>
                                          </p:stCondLst>
                                        </p:cTn>
                                        <p:tgtEl>
                                          <p:spTgt spid="338">
                                            <p:txEl>
                                              <p:pRg st="3" end="3"/>
                                            </p:txEl>
                                          </p:spTgt>
                                        </p:tgtEl>
                                        <p:attrNameLst>
                                          <p:attrName>style.visibility</p:attrName>
                                        </p:attrNameLst>
                                      </p:cBhvr>
                                      <p:to>
                                        <p:strVal val="visible"/>
                                      </p:to>
                                    </p:set>
                                    <p:animEffect transition="in" filter="fade">
                                      <p:cBhvr additive="repl">
                                        <p:cTn id="27" dur="1000"/>
                                        <p:tgtEl>
                                          <p:spTgt spid="338">
                                            <p:txEl>
                                              <p:pRg st="3" end="3"/>
                                            </p:txEl>
                                          </p:spTgt>
                                        </p:tgtEl>
                                      </p:cBhvr>
                                    </p:animEffect>
                                    <p:anim calcmode="lin" valueType="num">
                                      <p:cBhvr additive="repl">
                                        <p:cTn id="28" dur="1000" fill="hold"/>
                                        <p:tgtEl>
                                          <p:spTgt spid="338">
                                            <p:txEl>
                                              <p:pRg st="3" end="3"/>
                                            </p:txEl>
                                          </p:spTgt>
                                        </p:tgtEl>
                                        <p:attrNameLst>
                                          <p:attrName>ppt_x</p:attrName>
                                        </p:attrNameLst>
                                      </p:cBhvr>
                                      <p:tavLst>
                                        <p:tav tm="0">
                                          <p:val>
                                            <p:strVal val="#ppt_x"/>
                                          </p:val>
                                        </p:tav>
                                        <p:tav tm="100000">
                                          <p:val>
                                            <p:strVal val="#ppt_x"/>
                                          </p:val>
                                        </p:tav>
                                      </p:tavLst>
                                    </p:anim>
                                    <p:anim calcmode="lin" valueType="num">
                                      <p:cBhvr additive="repl">
                                        <p:cTn id="29" dur="1000" fill="hold"/>
                                        <p:tgtEl>
                                          <p:spTgt spid="33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Slide Number Placeholder 6"/>
          <p:cNvSpPr/>
          <p:nvPr/>
        </p:nvSpPr>
        <p:spPr>
          <a:xfrm>
            <a:off x="6838286" y="5943718"/>
            <a:ext cx="2174194" cy="914281"/>
          </a:xfrm>
          <a:prstGeom prst="rect">
            <a:avLst/>
          </a:prstGeom>
          <a:noFill/>
          <a:ln w="12600">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spcBef>
                <a:spcPts val="700"/>
              </a:spcBef>
            </a:pPr>
            <a:endParaRPr lang="en-IN" sz="1400" b="1" strike="noStrike" spc="-1" dirty="0">
              <a:solidFill>
                <a:srgbClr val="FF0000"/>
              </a:solidFill>
              <a:latin typeface="Arial"/>
            </a:endParaRPr>
          </a:p>
        </p:txBody>
      </p:sp>
      <p:sp>
        <p:nvSpPr>
          <p:cNvPr id="342" name="Rectangle 2"/>
          <p:cNvSpPr/>
          <p:nvPr/>
        </p:nvSpPr>
        <p:spPr>
          <a:xfrm>
            <a:off x="1301760" y="2965320"/>
            <a:ext cx="7771680" cy="1142280"/>
          </a:xfrm>
          <a:prstGeom prst="rect">
            <a:avLst/>
          </a:prstGeom>
          <a:noFill/>
          <a:ln w="9525">
            <a:noFill/>
          </a:ln>
        </p:spPr>
        <p:style>
          <a:lnRef idx="0">
            <a:scrgbClr r="0" g="0" b="0"/>
          </a:lnRef>
          <a:fillRef idx="0">
            <a:scrgbClr r="0" g="0" b="0"/>
          </a:fillRef>
          <a:effectRef idx="0">
            <a:scrgbClr r="0" g="0" b="0"/>
          </a:effectRef>
          <a:fontRef idx="minor"/>
        </p:style>
      </p:sp>
      <p:sp>
        <p:nvSpPr>
          <p:cNvPr id="343" name="WordArt 3"/>
          <p:cNvSpPr txBox="1"/>
          <p:nvPr/>
        </p:nvSpPr>
        <p:spPr>
          <a:xfrm>
            <a:off x="1558800" y="2133720"/>
            <a:ext cx="7085880" cy="1828080"/>
          </a:xfrm>
          <a:prstGeom prst="rect">
            <a:avLst/>
          </a:prstGeom>
        </p:spPr>
        <p:txBody>
          <a:bodyPr wrap="none" lIns="90000" tIns="45000" rIns="90000" bIns="45000" anchorCtr="1">
            <a:prstTxWarp prst="textDoubleWave1">
              <a:avLst>
                <a:gd name="adj1" fmla="val 6500"/>
                <a:gd name="adj2" fmla="val 0"/>
              </a:avLst>
            </a:prstTxWarp>
            <a:noAutofit/>
          </a:bodyPr>
          <a:lstStyle/>
          <a:p>
            <a:pPr algn="ctr">
              <a:lnSpc>
                <a:spcPct val="100000"/>
              </a:lnSpc>
            </a:pPr>
            <a:r>
              <a:rPr lang="en-GB" sz="3600" b="0" strike="noStrike" spc="-361">
                <a:ln w="0">
                  <a:noFill/>
                </a:ln>
                <a:solidFill>
                  <a:srgbClr val="727DE0"/>
                </a:solidFill>
                <a:latin typeface="Impact"/>
              </a:rPr>
              <a:t>Thanks...</a:t>
            </a:r>
            <a:endParaRPr lang="en-IN" sz="3600" b="0" strike="noStrike" spc="-1">
              <a:ln w="0">
                <a:noFill/>
              </a:ln>
              <a:solidFill>
                <a:srgbClr val="727DE0"/>
              </a:solidFill>
              <a:latin typeface="Arial"/>
            </a:endParaRPr>
          </a:p>
        </p:txBody>
      </p:sp>
      <p:pic>
        <p:nvPicPr>
          <p:cNvPr id="344" name="Picture 7" descr="C:\Users\admin\Desktop\NEW LOGO (1).png"/>
          <p:cNvPicPr/>
          <p:nvPr/>
        </p:nvPicPr>
        <p:blipFill>
          <a:blip r:embed="rId2"/>
          <a:stretch/>
        </p:blipFill>
        <p:spPr>
          <a:xfrm>
            <a:off x="7772400" y="0"/>
            <a:ext cx="1370880" cy="1841400"/>
          </a:xfrm>
          <a:prstGeom prst="rect">
            <a:avLst/>
          </a:prstGeom>
          <a:ln w="0">
            <a:noFill/>
          </a:ln>
        </p:spPr>
      </p:pic>
    </p:spTree>
  </p:cSld>
  <p:clrMapOvr>
    <a:masterClrMapping/>
  </p:clrMapOvr>
  <p:transition>
    <p:random/>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20" presetClass="entr" fill="hold" nodeType="withEffect">
                                  <p:stCondLst>
                                    <p:cond delay="0"/>
                                  </p:stCondLst>
                                  <p:childTnLst>
                                    <p:set>
                                      <p:cBhvr>
                                        <p:cTn id="6" dur="1" fill="hold">
                                          <p:stCondLst>
                                            <p:cond delay="0"/>
                                          </p:stCondLst>
                                        </p:cTn>
                                        <p:tgtEl>
                                          <p:spTgt spid="343"/>
                                        </p:tgtEl>
                                        <p:attrNameLst>
                                          <p:attrName>style.visibility</p:attrName>
                                        </p:attrNameLst>
                                      </p:cBhvr>
                                      <p:to>
                                        <p:strVal val="visible"/>
                                      </p:to>
                                    </p:set>
                                    <p:animEffect transition="in" filter="wedge">
                                      <p:cBhvr additive="repl">
                                        <p:cTn id="7" dur="500"/>
                                        <p:tgtEl>
                                          <p:spTgt spid="343"/>
                                        </p:tgtEl>
                                      </p:cBhvr>
                                    </p:animEffect>
                                  </p:childTnLst>
                                </p:cTn>
                              </p:par>
                            </p:childTnLst>
                          </p:cTn>
                        </p:par>
                        <p:par>
                          <p:cTn id="8" fill="hold" nodeType="afterEffect">
                            <p:stCondLst>
                              <p:cond delay="500"/>
                            </p:stCondLst>
                            <p:childTnLst>
                              <p:par>
                                <p:cTn id="9" presetID="22" presetClass="emph" fill="hold" nodeType="afterEffect">
                                  <p:stCondLst>
                                    <p:cond delay="0"/>
                                  </p:stCondLst>
                                  <p:childTnLst>
                                    <p:animClr clrSpc="hsl" dir="cw">
                                      <p:cBhvr>
                                        <p:cTn id="10" dur="500" fill="hold"/>
                                        <p:tgtEl>
                                          <p:spTgt spid="343"/>
                                        </p:tgtEl>
                                        <p:attrNameLst>
                                          <p:attrName>style.color</p:attrName>
                                        </p:attrNameLst>
                                      </p:cBhvr>
                                      <p:by>
                                        <p:hsl h="-2625882" s="0" l="0"/>
                                      </p:by>
                                    </p:animClr>
                                    <p:animClr clrSpc="hsl" dir="cw">
                                      <p:cBhvr>
                                        <p:cTn id="11" dur="500" fill="hold"/>
                                        <p:tgtEl>
                                          <p:spTgt spid="343"/>
                                        </p:tgtEl>
                                        <p:attrNameLst>
                                          <p:attrName>fillcolor</p:attrName>
                                        </p:attrNameLst>
                                      </p:cBhvr>
                                      <p:by>
                                        <p:hsl h="-2625882" s="0" l="0"/>
                                      </p:by>
                                    </p:animClr>
                                    <p:animClr clrSpc="hsl" dir="cw">
                                      <p:cBhvr>
                                        <p:cTn id="12" dur="500" fill="hold"/>
                                        <p:tgtEl>
                                          <p:spTgt spid="343"/>
                                        </p:tgtEl>
                                        <p:attrNameLst>
                                          <p:attrName>stroke.color</p:attrName>
                                        </p:attrNameLst>
                                      </p:cBhvr>
                                      <p:by>
                                        <p:hsl h="-2625882" s="0" l="0"/>
                                      </p:by>
                                    </p:animClr>
                                    <p:set>
                                      <p:cBhvr>
                                        <p:cTn id="13" dur="500" fill="hold"/>
                                        <p:tgtEl>
                                          <p:spTgt spid="34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Designs\Strategic.pot</Template>
  <TotalTime>1624</TotalTime>
  <Words>1280</Words>
  <Application>Microsoft Office PowerPoint</Application>
  <PresentationFormat>On-screen Show (4:3)</PresentationFormat>
  <Paragraphs>154</Paragraphs>
  <Slides>23</Slides>
  <Notes>3</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23</vt:i4>
      </vt:variant>
    </vt:vector>
  </HeadingPairs>
  <TitlesOfParts>
    <vt:vector size="39" baseType="lpstr">
      <vt:lpstr>Arial</vt:lpstr>
      <vt:lpstr>Arial Black</vt:lpstr>
      <vt:lpstr>Bimini</vt:lpstr>
      <vt:lpstr>Calibri</vt:lpstr>
      <vt:lpstr>DejaVu Sans</vt:lpstr>
      <vt:lpstr>Impact</vt:lpstr>
      <vt:lpstr>Lucida Console</vt:lpstr>
      <vt:lpstr>Mangal</vt:lpstr>
      <vt:lpstr>Symbol</vt:lpstr>
      <vt:lpstr>Times New Roman</vt:lpstr>
      <vt:lpstr>Verdana</vt:lpstr>
      <vt:lpstr>Wingdings</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SIC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shail</dc:creator>
  <dc:description/>
  <cp:lastModifiedBy>Microsoft account</cp:lastModifiedBy>
  <cp:revision>158</cp:revision>
  <cp:lastPrinted>2017-01-20T07:09:43Z</cp:lastPrinted>
  <dcterms:created xsi:type="dcterms:W3CDTF">2007-01-05T09:03:45Z</dcterms:created>
  <dcterms:modified xsi:type="dcterms:W3CDTF">2024-06-26T04:42:04Z</dcterms:modified>
  <dc:language>en-IN</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On-screen Show (4:3)</vt:lpwstr>
  </property>
  <property fmtid="{D5CDD505-2E9C-101B-9397-08002B2CF9AE}" pid="4" name="Slides">
    <vt:i4>22</vt:i4>
  </property>
</Properties>
</file>