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35.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36.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37.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42.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43.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44.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6"/>
  </p:notesMasterIdLst>
  <p:sldIdLst>
    <p:sldId id="256" r:id="rId2"/>
    <p:sldId id="287" r:id="rId3"/>
    <p:sldId id="4162" r:id="rId4"/>
    <p:sldId id="261" r:id="rId5"/>
    <p:sldId id="262" r:id="rId6"/>
    <p:sldId id="4127" r:id="rId7"/>
    <p:sldId id="323" r:id="rId8"/>
    <p:sldId id="4144" r:id="rId9"/>
    <p:sldId id="4145" r:id="rId10"/>
    <p:sldId id="4112" r:id="rId11"/>
    <p:sldId id="317" r:id="rId12"/>
    <p:sldId id="4137" r:id="rId13"/>
    <p:sldId id="4207" r:id="rId14"/>
    <p:sldId id="302" r:id="rId15"/>
    <p:sldId id="4139" r:id="rId16"/>
    <p:sldId id="4208" r:id="rId17"/>
    <p:sldId id="4209" r:id="rId18"/>
    <p:sldId id="4151" r:id="rId19"/>
    <p:sldId id="325" r:id="rId20"/>
    <p:sldId id="326" r:id="rId21"/>
    <p:sldId id="4128" r:id="rId22"/>
    <p:sldId id="319" r:id="rId23"/>
    <p:sldId id="320" r:id="rId24"/>
    <p:sldId id="4210" r:id="rId25"/>
    <p:sldId id="4186" r:id="rId26"/>
    <p:sldId id="596" r:id="rId27"/>
    <p:sldId id="606" r:id="rId28"/>
    <p:sldId id="607" r:id="rId29"/>
    <p:sldId id="608" r:id="rId30"/>
    <p:sldId id="648" r:id="rId31"/>
    <p:sldId id="273" r:id="rId32"/>
    <p:sldId id="642" r:id="rId33"/>
    <p:sldId id="649" r:id="rId34"/>
    <p:sldId id="272" r:id="rId35"/>
    <p:sldId id="582" r:id="rId36"/>
    <p:sldId id="650" r:id="rId37"/>
    <p:sldId id="605" r:id="rId38"/>
    <p:sldId id="610" r:id="rId39"/>
    <p:sldId id="336" r:id="rId40"/>
    <p:sldId id="337" r:id="rId41"/>
    <p:sldId id="657" r:id="rId42"/>
    <p:sldId id="4165" r:id="rId43"/>
    <p:sldId id="647" r:id="rId44"/>
    <p:sldId id="322" r:id="rId45"/>
    <p:sldId id="609" r:id="rId46"/>
    <p:sldId id="4187" r:id="rId47"/>
    <p:sldId id="257" r:id="rId48"/>
    <p:sldId id="462" r:id="rId49"/>
    <p:sldId id="451" r:id="rId50"/>
    <p:sldId id="439" r:id="rId51"/>
    <p:sldId id="463" r:id="rId52"/>
    <p:sldId id="464" r:id="rId53"/>
    <p:sldId id="467" r:id="rId54"/>
    <p:sldId id="465" r:id="rId55"/>
    <p:sldId id="565" r:id="rId56"/>
    <p:sldId id="4211" r:id="rId57"/>
    <p:sldId id="553" r:id="rId58"/>
    <p:sldId id="342" r:id="rId59"/>
    <p:sldId id="341" r:id="rId60"/>
    <p:sldId id="4174" r:id="rId61"/>
    <p:sldId id="347" r:id="rId62"/>
    <p:sldId id="557" r:id="rId63"/>
    <p:sldId id="562" r:id="rId64"/>
    <p:sldId id="558" r:id="rId65"/>
    <p:sldId id="561" r:id="rId66"/>
    <p:sldId id="4197" r:id="rId67"/>
    <p:sldId id="559" r:id="rId68"/>
    <p:sldId id="560" r:id="rId69"/>
    <p:sldId id="348" r:id="rId70"/>
    <p:sldId id="4198" r:id="rId71"/>
    <p:sldId id="438" r:id="rId72"/>
    <p:sldId id="483" r:id="rId73"/>
    <p:sldId id="437" r:id="rId74"/>
    <p:sldId id="4214" r:id="rId75"/>
    <p:sldId id="468" r:id="rId76"/>
    <p:sldId id="454" r:id="rId77"/>
    <p:sldId id="486" r:id="rId78"/>
    <p:sldId id="455" r:id="rId79"/>
    <p:sldId id="450" r:id="rId80"/>
    <p:sldId id="4215" r:id="rId81"/>
    <p:sldId id="446" r:id="rId82"/>
    <p:sldId id="447" r:id="rId83"/>
    <p:sldId id="440" r:id="rId84"/>
    <p:sldId id="484" r:id="rId85"/>
    <p:sldId id="485" r:id="rId86"/>
    <p:sldId id="442" r:id="rId87"/>
    <p:sldId id="445" r:id="rId88"/>
    <p:sldId id="443" r:id="rId89"/>
    <p:sldId id="4199" r:id="rId90"/>
    <p:sldId id="4200" r:id="rId91"/>
    <p:sldId id="4201" r:id="rId92"/>
    <p:sldId id="4202" r:id="rId93"/>
    <p:sldId id="4203" r:id="rId94"/>
    <p:sldId id="4185" r:id="rId95"/>
    <p:sldId id="663" r:id="rId96"/>
    <p:sldId id="661" r:id="rId97"/>
    <p:sldId id="265" r:id="rId98"/>
    <p:sldId id="4166" r:id="rId99"/>
    <p:sldId id="658" r:id="rId100"/>
    <p:sldId id="4172" r:id="rId101"/>
    <p:sldId id="321" r:id="rId102"/>
    <p:sldId id="659" r:id="rId103"/>
    <p:sldId id="335" r:id="rId104"/>
    <p:sldId id="4204" r:id="rId105"/>
    <p:sldId id="4205" r:id="rId106"/>
    <p:sldId id="269" r:id="rId107"/>
    <p:sldId id="271" r:id="rId108"/>
    <p:sldId id="268" r:id="rId109"/>
    <p:sldId id="4181" r:id="rId110"/>
    <p:sldId id="4182" r:id="rId111"/>
    <p:sldId id="343" r:id="rId112"/>
    <p:sldId id="4188" r:id="rId113"/>
    <p:sldId id="4184" r:id="rId114"/>
    <p:sldId id="4167" r:id="rId115"/>
    <p:sldId id="660" r:id="rId116"/>
    <p:sldId id="662" r:id="rId117"/>
    <p:sldId id="349" r:id="rId118"/>
    <p:sldId id="340" r:id="rId119"/>
    <p:sldId id="4170" r:id="rId120"/>
    <p:sldId id="4169" r:id="rId121"/>
    <p:sldId id="330" r:id="rId122"/>
    <p:sldId id="267" r:id="rId123"/>
    <p:sldId id="4183" r:id="rId124"/>
    <p:sldId id="4189" r:id="rId125"/>
    <p:sldId id="4179" r:id="rId126"/>
    <p:sldId id="4180" r:id="rId127"/>
    <p:sldId id="324" r:id="rId128"/>
    <p:sldId id="4177" r:id="rId129"/>
    <p:sldId id="4178" r:id="rId130"/>
    <p:sldId id="4206" r:id="rId131"/>
    <p:sldId id="367" r:id="rId132"/>
    <p:sldId id="360" r:id="rId133"/>
    <p:sldId id="359" r:id="rId134"/>
    <p:sldId id="368" r:id="rId135"/>
    <p:sldId id="4190" r:id="rId136"/>
    <p:sldId id="365" r:id="rId137"/>
    <p:sldId id="369" r:id="rId138"/>
    <p:sldId id="4191" r:id="rId139"/>
    <p:sldId id="370" r:id="rId140"/>
    <p:sldId id="363" r:id="rId141"/>
    <p:sldId id="371" r:id="rId142"/>
    <p:sldId id="375" r:id="rId143"/>
    <p:sldId id="4192" r:id="rId144"/>
    <p:sldId id="372" r:id="rId145"/>
    <p:sldId id="4193" r:id="rId146"/>
    <p:sldId id="4194" r:id="rId147"/>
    <p:sldId id="4195" r:id="rId148"/>
    <p:sldId id="374" r:id="rId149"/>
    <p:sldId id="373" r:id="rId150"/>
    <p:sldId id="4196" r:id="rId151"/>
    <p:sldId id="358" r:id="rId152"/>
    <p:sldId id="4163" r:id="rId153"/>
    <p:sldId id="4164" r:id="rId154"/>
    <p:sldId id="266" r:id="rId1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rAmrit AS" initials="AS" lastIdx="2" clrIdx="0">
    <p:extLst>
      <p:ext uri="{19B8F6BF-5375-455C-9EA6-DF929625EA0E}">
        <p15:presenceInfo xmlns:p15="http://schemas.microsoft.com/office/powerpoint/2012/main" userId="ChirAmrit A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64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21" autoAdjust="0"/>
    <p:restoredTop sz="94660"/>
  </p:normalViewPr>
  <p:slideViewPr>
    <p:cSldViewPr snapToGrid="0">
      <p:cViewPr varScale="1">
        <p:scale>
          <a:sx n="101" d="100"/>
          <a:sy n="101"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charts/_rels/chart1.xml.rels><?xml version="1.0" encoding="UTF-8" standalone="yes"?>
<Relationships xmlns="http://schemas.openxmlformats.org/package/2006/relationships"><Relationship Id="rId3" Type="http://schemas.openxmlformats.org/officeDocument/2006/relationships/oleObject" Target="file:///\\192.168.1.251\Non%20Litigation_New\Union%20Budget%202024\Pankhuri\Debt%20to%20equit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6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Sheet1!$D$60</c:f>
              <c:strCache>
                <c:ptCount val="1"/>
                <c:pt idx="0">
                  <c:v>Debt to GDP</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Sheet1!$C$61:$C$67</c:f>
              <c:strCache>
                <c:ptCount val="7"/>
                <c:pt idx="0">
                  <c:v>US</c:v>
                </c:pt>
                <c:pt idx="1">
                  <c:v>China</c:v>
                </c:pt>
                <c:pt idx="2">
                  <c:v>Germany</c:v>
                </c:pt>
                <c:pt idx="3">
                  <c:v>India </c:v>
                </c:pt>
                <c:pt idx="4">
                  <c:v>Japan</c:v>
                </c:pt>
                <c:pt idx="5">
                  <c:v>United Kingdom</c:v>
                </c:pt>
                <c:pt idx="6">
                  <c:v>Brazil</c:v>
                </c:pt>
              </c:strCache>
            </c:strRef>
          </c:cat>
          <c:val>
            <c:numRef>
              <c:f>Sheet1!$D$61:$D$67</c:f>
              <c:numCache>
                <c:formatCode>General</c:formatCode>
                <c:ptCount val="7"/>
                <c:pt idx="0">
                  <c:v>121.38</c:v>
                </c:pt>
                <c:pt idx="1">
                  <c:v>77.099999999999994</c:v>
                </c:pt>
                <c:pt idx="2">
                  <c:v>66.540000000000006</c:v>
                </c:pt>
                <c:pt idx="3">
                  <c:v>83.13</c:v>
                </c:pt>
                <c:pt idx="4">
                  <c:v>261.29000000000002</c:v>
                </c:pt>
                <c:pt idx="5">
                  <c:v>101.36</c:v>
                </c:pt>
                <c:pt idx="6">
                  <c:v>85.33</c:v>
                </c:pt>
              </c:numCache>
            </c:numRef>
          </c:val>
          <c:extLst>
            <c:ext xmlns:c16="http://schemas.microsoft.com/office/drawing/2014/chart" uri="{C3380CC4-5D6E-409C-BE32-E72D297353CC}">
              <c16:uniqueId val="{00000000-C79D-46B0-9F79-839F5175EBBB}"/>
            </c:ext>
          </c:extLst>
        </c:ser>
        <c:dLbls>
          <c:dLblPos val="outEnd"/>
          <c:showLegendKey val="0"/>
          <c:showVal val="1"/>
          <c:showCatName val="0"/>
          <c:showSerName val="0"/>
          <c:showPercent val="0"/>
          <c:showBubbleSize val="0"/>
        </c:dLbls>
        <c:gapWidth val="219"/>
        <c:overlap val="-27"/>
        <c:axId val="1192428351"/>
        <c:axId val="1192428831"/>
      </c:barChart>
      <c:catAx>
        <c:axId val="119242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192428831"/>
        <c:crosses val="autoZero"/>
        <c:auto val="1"/>
        <c:lblAlgn val="ctr"/>
        <c:lblOffset val="100"/>
        <c:noMultiLvlLbl val="0"/>
      </c:catAx>
      <c:valAx>
        <c:axId val="11924288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1924283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_rels/data3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ata39.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ata40.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ata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diagrams/_rels/drawing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_rels/drawing3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rawing39.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rawing40.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rawing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9FAA22-9023-42ED-98D3-890D7D414954}" type="doc">
      <dgm:prSet loTypeId="urn:microsoft.com/office/officeart/2005/8/layout/chevron2" loCatId="process" qsTypeId="urn:microsoft.com/office/officeart/2005/8/quickstyle/simple3" qsCatId="simple" csTypeId="urn:microsoft.com/office/officeart/2005/8/colors/accent1_2" csCatId="accent1" phldr="1"/>
      <dgm:spPr/>
      <dgm:t>
        <a:bodyPr/>
        <a:lstStyle/>
        <a:p>
          <a:endParaRPr lang="en-IN"/>
        </a:p>
      </dgm:t>
    </dgm:pt>
    <dgm:pt modelId="{EBC1D30D-691C-45D9-958D-CCB368B55615}">
      <dgm:prSet phldrT="[Text]" custT="1"/>
      <dgm:spPr/>
      <dgm:t>
        <a:bodyPr/>
        <a:lstStyle/>
        <a:p>
          <a:r>
            <a:rPr lang="en-US" sz="2800" b="1" dirty="0">
              <a:latin typeface="Book Antiqua" panose="02040602050305030304" pitchFamily="18" charset="0"/>
            </a:rPr>
            <a:t>2020</a:t>
          </a:r>
          <a:endParaRPr lang="en-IN" sz="2800" b="1" dirty="0">
            <a:latin typeface="Book Antiqua" panose="02040602050305030304" pitchFamily="18" charset="0"/>
          </a:endParaRPr>
        </a:p>
      </dgm:t>
    </dgm:pt>
    <dgm:pt modelId="{C77D4091-7478-44A8-BBE6-C2D726D2AEA1}" type="parTrans" cxnId="{83B0D851-4ECB-4450-A630-CCE70DFB53B5}">
      <dgm:prSet/>
      <dgm:spPr/>
      <dgm:t>
        <a:bodyPr/>
        <a:lstStyle/>
        <a:p>
          <a:endParaRPr lang="en-IN" sz="2000" b="1"/>
        </a:p>
      </dgm:t>
    </dgm:pt>
    <dgm:pt modelId="{F644287A-4493-48BC-AD27-AF2D75EC76F0}" type="sibTrans" cxnId="{83B0D851-4ECB-4450-A630-CCE70DFB53B5}">
      <dgm:prSet/>
      <dgm:spPr/>
      <dgm:t>
        <a:bodyPr/>
        <a:lstStyle/>
        <a:p>
          <a:endParaRPr lang="en-IN" sz="2000" b="1"/>
        </a:p>
      </dgm:t>
    </dgm:pt>
    <dgm:pt modelId="{67D7A236-722B-4E00-9B22-EE0DAC22B653}">
      <dgm:prSet phldrT="[Text]" custT="1"/>
      <dgm:spPr/>
      <dgm:t>
        <a:bodyPr/>
        <a:lstStyle/>
        <a:p>
          <a:pPr>
            <a:buNone/>
          </a:pPr>
          <a:r>
            <a:rPr lang="en-IN" sz="2000" b="1" dirty="0">
              <a:effectLst/>
              <a:latin typeface="Book Antiqua" panose="02040602050305030304" pitchFamily="18" charset="0"/>
              <a:ea typeface="Calibri" panose="020F0502020204030204" pitchFamily="34" charset="0"/>
              <a:cs typeface="Mangal" panose="02040503050203030202" pitchFamily="18" charset="0"/>
            </a:rPr>
            <a:t>100 shares bought @Rs. 40/- per share </a:t>
          </a:r>
          <a:endParaRPr lang="en-IN" sz="2000" b="1" dirty="0"/>
        </a:p>
      </dgm:t>
    </dgm:pt>
    <dgm:pt modelId="{2B04D960-F000-4B9E-B271-26BDCF5FF8C9}" type="parTrans" cxnId="{06F96938-38DF-4AF0-A96F-5E6F362EAD45}">
      <dgm:prSet/>
      <dgm:spPr/>
      <dgm:t>
        <a:bodyPr/>
        <a:lstStyle/>
        <a:p>
          <a:endParaRPr lang="en-IN" sz="2000" b="1"/>
        </a:p>
      </dgm:t>
    </dgm:pt>
    <dgm:pt modelId="{A0019878-1BC3-4666-AD5D-E9E50A1C554A}" type="sibTrans" cxnId="{06F96938-38DF-4AF0-A96F-5E6F362EAD45}">
      <dgm:prSet/>
      <dgm:spPr/>
      <dgm:t>
        <a:bodyPr/>
        <a:lstStyle/>
        <a:p>
          <a:endParaRPr lang="en-IN" sz="2000" b="1"/>
        </a:p>
      </dgm:t>
    </dgm:pt>
    <dgm:pt modelId="{19FBA310-014A-4CDF-8677-C7C2B4EBCB03}">
      <dgm:prSet phldrT="[Text]" custT="1"/>
      <dgm:spPr/>
      <dgm:t>
        <a:bodyPr/>
        <a:lstStyle/>
        <a:p>
          <a:pPr>
            <a:buNone/>
          </a:pPr>
          <a:r>
            <a:rPr lang="en-IN" sz="2000" b="1" dirty="0">
              <a:latin typeface="Book Antiqua" panose="02040602050305030304" pitchFamily="18" charset="0"/>
              <a:ea typeface="Calibri" panose="020F0502020204030204" pitchFamily="34" charset="0"/>
              <a:cs typeface="Mangal" panose="02040503050203030202" pitchFamily="18" charset="0"/>
            </a:rPr>
            <a:t>Cost of Acquisition = Rs. 4,000/-</a:t>
          </a:r>
          <a:endParaRPr lang="en-IN" sz="2000" b="1" dirty="0"/>
        </a:p>
      </dgm:t>
    </dgm:pt>
    <dgm:pt modelId="{BE4434B0-24ED-4E3E-A3A7-D89D5EDE3540}" type="parTrans" cxnId="{41F57682-2922-4E87-8B57-1A8285CC23C6}">
      <dgm:prSet/>
      <dgm:spPr/>
      <dgm:t>
        <a:bodyPr/>
        <a:lstStyle/>
        <a:p>
          <a:endParaRPr lang="en-IN" sz="2000" b="1"/>
        </a:p>
      </dgm:t>
    </dgm:pt>
    <dgm:pt modelId="{88E46C78-FBCD-4065-900D-BF4126EBEF3E}" type="sibTrans" cxnId="{41F57682-2922-4E87-8B57-1A8285CC23C6}">
      <dgm:prSet/>
      <dgm:spPr/>
      <dgm:t>
        <a:bodyPr/>
        <a:lstStyle/>
        <a:p>
          <a:endParaRPr lang="en-IN" sz="2000" b="1"/>
        </a:p>
      </dgm:t>
    </dgm:pt>
    <dgm:pt modelId="{29A2B685-72F2-4B14-A65C-574A53313D8A}">
      <dgm:prSet phldrT="[Text]" custT="1"/>
      <dgm:spPr/>
      <dgm:t>
        <a:bodyPr/>
        <a:lstStyle/>
        <a:p>
          <a:r>
            <a:rPr lang="en-IN" sz="2800" b="1" kern="1200">
              <a:latin typeface="Book Antiqua" panose="02040602050305030304" pitchFamily="18" charset="0"/>
              <a:ea typeface="+mn-ea"/>
              <a:cs typeface="+mn-cs"/>
            </a:rPr>
            <a:t> 2024</a:t>
          </a:r>
          <a:endParaRPr lang="en-IN" sz="2800" b="1" kern="1200" dirty="0">
            <a:latin typeface="Book Antiqua" panose="02040602050305030304" pitchFamily="18" charset="0"/>
            <a:ea typeface="+mn-ea"/>
            <a:cs typeface="+mn-cs"/>
          </a:endParaRPr>
        </a:p>
      </dgm:t>
    </dgm:pt>
    <dgm:pt modelId="{CE6BEA54-69C1-4128-A693-9D65CB303697}" type="parTrans" cxnId="{0D5ED8F7-1534-4A19-A56E-62358C96A3E8}">
      <dgm:prSet/>
      <dgm:spPr/>
      <dgm:t>
        <a:bodyPr/>
        <a:lstStyle/>
        <a:p>
          <a:endParaRPr lang="en-IN" sz="2000" b="1"/>
        </a:p>
      </dgm:t>
    </dgm:pt>
    <dgm:pt modelId="{F095C5C0-8F6B-49FA-A9FB-0ADC98393AF6}" type="sibTrans" cxnId="{0D5ED8F7-1534-4A19-A56E-62358C96A3E8}">
      <dgm:prSet/>
      <dgm:spPr/>
      <dgm:t>
        <a:bodyPr/>
        <a:lstStyle/>
        <a:p>
          <a:endParaRPr lang="en-IN" sz="2000" b="1"/>
        </a:p>
      </dgm:t>
    </dgm:pt>
    <dgm:pt modelId="{C27880CF-3C84-4E37-8A19-1010BEEE28E7}">
      <dgm:prSet phldrT="[Text]" custT="1"/>
      <dgm:spPr/>
      <dgm:t>
        <a:bodyPr/>
        <a:lstStyle/>
        <a:p>
          <a:pPr>
            <a:buNone/>
          </a:pPr>
          <a:r>
            <a:rPr lang="en-IN" sz="2000" b="1" dirty="0">
              <a:effectLst/>
              <a:latin typeface="Book Antiqua" panose="02040602050305030304" pitchFamily="18" charset="0"/>
              <a:ea typeface="Calibri" panose="020F0502020204030204" pitchFamily="34" charset="0"/>
              <a:cs typeface="Mangal" panose="02040503050203030202" pitchFamily="18" charset="0"/>
            </a:rPr>
            <a:t>20 shares bought back @Rs. 60/- per share by Company = Rs. 1200/-</a:t>
          </a:r>
          <a:endParaRPr lang="en-IN" sz="2000" b="1" dirty="0"/>
        </a:p>
      </dgm:t>
    </dgm:pt>
    <dgm:pt modelId="{C09C76CF-74CB-48F1-A9A5-B75597D7237F}" type="parTrans" cxnId="{80F3C799-C87E-4088-AD5F-A2EAEB77267B}">
      <dgm:prSet/>
      <dgm:spPr/>
      <dgm:t>
        <a:bodyPr/>
        <a:lstStyle/>
        <a:p>
          <a:endParaRPr lang="en-IN" sz="2000" b="1"/>
        </a:p>
      </dgm:t>
    </dgm:pt>
    <dgm:pt modelId="{D6BD7614-160F-4278-A128-57C9B95B48B6}" type="sibTrans" cxnId="{80F3C799-C87E-4088-AD5F-A2EAEB77267B}">
      <dgm:prSet/>
      <dgm:spPr/>
      <dgm:t>
        <a:bodyPr/>
        <a:lstStyle/>
        <a:p>
          <a:endParaRPr lang="en-IN" sz="2000" b="1"/>
        </a:p>
      </dgm:t>
    </dgm:pt>
    <dgm:pt modelId="{5C73CE6E-3743-46A9-959C-DB9C021A2A64}">
      <dgm:prSet phldrT="[Text]" custT="1"/>
      <dgm:spPr/>
      <dgm:t>
        <a:bodyPr/>
        <a:lstStyle/>
        <a:p>
          <a:r>
            <a:rPr lang="en-US" sz="2800" b="1" kern="1200">
              <a:latin typeface="Book Antiqua" panose="02040602050305030304" pitchFamily="18" charset="0"/>
              <a:ea typeface="+mn-ea"/>
              <a:cs typeface="+mn-cs"/>
            </a:rPr>
            <a:t>2025</a:t>
          </a:r>
          <a:endParaRPr lang="en-IN" sz="2800" b="1" kern="1200" dirty="0">
            <a:latin typeface="Book Antiqua" panose="02040602050305030304" pitchFamily="18" charset="0"/>
            <a:ea typeface="+mn-ea"/>
            <a:cs typeface="+mn-cs"/>
          </a:endParaRPr>
        </a:p>
      </dgm:t>
    </dgm:pt>
    <dgm:pt modelId="{55B6CE11-C630-4FBA-A574-7A1881396929}" type="parTrans" cxnId="{FD753429-3B38-4695-AC39-B149BEB00C91}">
      <dgm:prSet/>
      <dgm:spPr/>
      <dgm:t>
        <a:bodyPr/>
        <a:lstStyle/>
        <a:p>
          <a:endParaRPr lang="en-IN" sz="2000" b="1"/>
        </a:p>
      </dgm:t>
    </dgm:pt>
    <dgm:pt modelId="{E4B610C6-5650-4E04-A836-F263631421E3}" type="sibTrans" cxnId="{FD753429-3B38-4695-AC39-B149BEB00C91}">
      <dgm:prSet/>
      <dgm:spPr/>
      <dgm:t>
        <a:bodyPr/>
        <a:lstStyle/>
        <a:p>
          <a:endParaRPr lang="en-IN" sz="2000" b="1"/>
        </a:p>
      </dgm:t>
    </dgm:pt>
    <dgm:pt modelId="{5B38E6E7-EB09-4D4A-A4BC-367977934D72}">
      <dgm:prSet phldrT="[Text]" custT="1"/>
      <dgm:spPr/>
      <dgm:t>
        <a:bodyPr/>
        <a:lstStyle/>
        <a:p>
          <a:pPr>
            <a:buNone/>
          </a:pPr>
          <a:r>
            <a:rPr lang="en-IN" sz="2000" b="1" dirty="0">
              <a:latin typeface="Book Antiqua" panose="02040602050305030304" pitchFamily="18" charset="0"/>
            </a:rPr>
            <a:t>50 Shares sold @Rs. 70 per share</a:t>
          </a:r>
        </a:p>
      </dgm:t>
    </dgm:pt>
    <dgm:pt modelId="{BD479816-220D-4988-A9B8-856C3647D445}" type="parTrans" cxnId="{D5EB3D30-AC2E-4115-B2C9-DCF20FCDF4DA}">
      <dgm:prSet/>
      <dgm:spPr/>
      <dgm:t>
        <a:bodyPr/>
        <a:lstStyle/>
        <a:p>
          <a:endParaRPr lang="en-IN" sz="2000" b="1"/>
        </a:p>
      </dgm:t>
    </dgm:pt>
    <dgm:pt modelId="{09F4DB28-4787-45E1-955E-474667AEED90}" type="sibTrans" cxnId="{D5EB3D30-AC2E-4115-B2C9-DCF20FCDF4DA}">
      <dgm:prSet/>
      <dgm:spPr/>
      <dgm:t>
        <a:bodyPr/>
        <a:lstStyle/>
        <a:p>
          <a:endParaRPr lang="en-IN" sz="2000" b="1"/>
        </a:p>
      </dgm:t>
    </dgm:pt>
    <dgm:pt modelId="{2C1EC821-FEFC-497C-B61F-20CFEB0DDE88}">
      <dgm:prSet phldrT="[Text]" custT="1"/>
      <dgm:spPr/>
      <dgm:t>
        <a:bodyPr/>
        <a:lstStyle/>
        <a:p>
          <a:pPr>
            <a:buNone/>
          </a:pPr>
          <a:r>
            <a:rPr lang="en-US" sz="2000" b="1" dirty="0">
              <a:latin typeface="Book Antiqua" panose="02040602050305030304" pitchFamily="18" charset="0"/>
            </a:rPr>
            <a:t>Capital Gain (Rs. 3500 – Rs. 40 x 50) = Rs. 1500/-</a:t>
          </a:r>
          <a:endParaRPr lang="en-IN" sz="2000" b="1" dirty="0">
            <a:latin typeface="Book Antiqua" panose="02040602050305030304" pitchFamily="18" charset="0"/>
          </a:endParaRPr>
        </a:p>
      </dgm:t>
    </dgm:pt>
    <dgm:pt modelId="{E819815D-537C-4B09-85C6-FADD214098A7}" type="parTrans" cxnId="{89D9BBC8-4A15-4A35-9C90-74B620D03004}">
      <dgm:prSet/>
      <dgm:spPr/>
      <dgm:t>
        <a:bodyPr/>
        <a:lstStyle/>
        <a:p>
          <a:endParaRPr lang="en-IN" sz="2000" b="1"/>
        </a:p>
      </dgm:t>
    </dgm:pt>
    <dgm:pt modelId="{AE311148-AA49-4474-AB25-219826D12166}" type="sibTrans" cxnId="{89D9BBC8-4A15-4A35-9C90-74B620D03004}">
      <dgm:prSet/>
      <dgm:spPr/>
      <dgm:t>
        <a:bodyPr/>
        <a:lstStyle/>
        <a:p>
          <a:endParaRPr lang="en-IN" sz="2000" b="1"/>
        </a:p>
      </dgm:t>
    </dgm:pt>
    <dgm:pt modelId="{D37B0FFA-15A4-4DCC-8E62-C558189D1C6C}" type="pres">
      <dgm:prSet presAssocID="{839FAA22-9023-42ED-98D3-890D7D414954}" presName="linearFlow" presStyleCnt="0">
        <dgm:presLayoutVars>
          <dgm:dir/>
          <dgm:animLvl val="lvl"/>
          <dgm:resizeHandles val="exact"/>
        </dgm:presLayoutVars>
      </dgm:prSet>
      <dgm:spPr/>
    </dgm:pt>
    <dgm:pt modelId="{3941CFDD-F150-4CAB-8CA2-C60FAC1AD1B5}" type="pres">
      <dgm:prSet presAssocID="{EBC1D30D-691C-45D9-958D-CCB368B55615}" presName="composite" presStyleCnt="0"/>
      <dgm:spPr/>
    </dgm:pt>
    <dgm:pt modelId="{9F0D0BB5-FE49-471B-A20E-30F34ACF9E4E}" type="pres">
      <dgm:prSet presAssocID="{EBC1D30D-691C-45D9-958D-CCB368B55615}" presName="parentText" presStyleLbl="alignNode1" presStyleIdx="0" presStyleCnt="3">
        <dgm:presLayoutVars>
          <dgm:chMax val="1"/>
          <dgm:bulletEnabled val="1"/>
        </dgm:presLayoutVars>
      </dgm:prSet>
      <dgm:spPr/>
    </dgm:pt>
    <dgm:pt modelId="{8D89852D-2B29-4CBE-A721-83F4B47518C4}" type="pres">
      <dgm:prSet presAssocID="{EBC1D30D-691C-45D9-958D-CCB368B55615}" presName="descendantText" presStyleLbl="alignAcc1" presStyleIdx="0" presStyleCnt="3" custLinFactNeighborX="431" custLinFactNeighborY="-2325">
        <dgm:presLayoutVars>
          <dgm:bulletEnabled val="1"/>
        </dgm:presLayoutVars>
      </dgm:prSet>
      <dgm:spPr/>
    </dgm:pt>
    <dgm:pt modelId="{1996070D-A648-4616-81F4-604E83498796}" type="pres">
      <dgm:prSet presAssocID="{F644287A-4493-48BC-AD27-AF2D75EC76F0}" presName="sp" presStyleCnt="0"/>
      <dgm:spPr/>
    </dgm:pt>
    <dgm:pt modelId="{6A755FC8-118A-4648-87FD-ED621A54F327}" type="pres">
      <dgm:prSet presAssocID="{29A2B685-72F2-4B14-A65C-574A53313D8A}" presName="composite" presStyleCnt="0"/>
      <dgm:spPr/>
    </dgm:pt>
    <dgm:pt modelId="{A2357F04-E964-4BE2-81A5-CF8E909504BB}" type="pres">
      <dgm:prSet presAssocID="{29A2B685-72F2-4B14-A65C-574A53313D8A}" presName="parentText" presStyleLbl="alignNode1" presStyleIdx="1" presStyleCnt="3">
        <dgm:presLayoutVars>
          <dgm:chMax val="1"/>
          <dgm:bulletEnabled val="1"/>
        </dgm:presLayoutVars>
      </dgm:prSet>
      <dgm:spPr/>
    </dgm:pt>
    <dgm:pt modelId="{DAB4A596-BB92-42D8-9F67-2549F1E5D57F}" type="pres">
      <dgm:prSet presAssocID="{29A2B685-72F2-4B14-A65C-574A53313D8A}" presName="descendantText" presStyleLbl="alignAcc1" presStyleIdx="1" presStyleCnt="3">
        <dgm:presLayoutVars>
          <dgm:bulletEnabled val="1"/>
        </dgm:presLayoutVars>
      </dgm:prSet>
      <dgm:spPr/>
    </dgm:pt>
    <dgm:pt modelId="{3C8B9773-3044-4A2E-ADB1-AB2C71C6C975}" type="pres">
      <dgm:prSet presAssocID="{F095C5C0-8F6B-49FA-A9FB-0ADC98393AF6}" presName="sp" presStyleCnt="0"/>
      <dgm:spPr/>
    </dgm:pt>
    <dgm:pt modelId="{73BCBC12-F3D7-4EDF-8DE0-C8410F02E79A}" type="pres">
      <dgm:prSet presAssocID="{5C73CE6E-3743-46A9-959C-DB9C021A2A64}" presName="composite" presStyleCnt="0"/>
      <dgm:spPr/>
    </dgm:pt>
    <dgm:pt modelId="{4522D181-2DAB-4601-A04C-E42251DEA2FB}" type="pres">
      <dgm:prSet presAssocID="{5C73CE6E-3743-46A9-959C-DB9C021A2A64}" presName="parentText" presStyleLbl="alignNode1" presStyleIdx="2" presStyleCnt="3">
        <dgm:presLayoutVars>
          <dgm:chMax val="1"/>
          <dgm:bulletEnabled val="1"/>
        </dgm:presLayoutVars>
      </dgm:prSet>
      <dgm:spPr/>
    </dgm:pt>
    <dgm:pt modelId="{40F5B7A0-81CA-4C8F-BE31-271BB188813A}" type="pres">
      <dgm:prSet presAssocID="{5C73CE6E-3743-46A9-959C-DB9C021A2A64}" presName="descendantText" presStyleLbl="alignAcc1" presStyleIdx="2" presStyleCnt="3">
        <dgm:presLayoutVars>
          <dgm:bulletEnabled val="1"/>
        </dgm:presLayoutVars>
      </dgm:prSet>
      <dgm:spPr/>
    </dgm:pt>
  </dgm:ptLst>
  <dgm:cxnLst>
    <dgm:cxn modelId="{38EEB906-8234-4A19-BE46-D61A8C956919}" type="presOf" srcId="{67D7A236-722B-4E00-9B22-EE0DAC22B653}" destId="{8D89852D-2B29-4CBE-A721-83F4B47518C4}" srcOrd="0" destOrd="0" presId="urn:microsoft.com/office/officeart/2005/8/layout/chevron2"/>
    <dgm:cxn modelId="{FD245021-E4A9-4B41-8203-6FB49E366469}" type="presOf" srcId="{839FAA22-9023-42ED-98D3-890D7D414954}" destId="{D37B0FFA-15A4-4DCC-8E62-C558189D1C6C}" srcOrd="0" destOrd="0" presId="urn:microsoft.com/office/officeart/2005/8/layout/chevron2"/>
    <dgm:cxn modelId="{FD753429-3B38-4695-AC39-B149BEB00C91}" srcId="{839FAA22-9023-42ED-98D3-890D7D414954}" destId="{5C73CE6E-3743-46A9-959C-DB9C021A2A64}" srcOrd="2" destOrd="0" parTransId="{55B6CE11-C630-4FBA-A574-7A1881396929}" sibTransId="{E4B610C6-5650-4E04-A836-F263631421E3}"/>
    <dgm:cxn modelId="{D5EB3D30-AC2E-4115-B2C9-DCF20FCDF4DA}" srcId="{5C73CE6E-3743-46A9-959C-DB9C021A2A64}" destId="{5B38E6E7-EB09-4D4A-A4BC-367977934D72}" srcOrd="0" destOrd="0" parTransId="{BD479816-220D-4988-A9B8-856C3647D445}" sibTransId="{09F4DB28-4787-45E1-955E-474667AEED90}"/>
    <dgm:cxn modelId="{06F96938-38DF-4AF0-A96F-5E6F362EAD45}" srcId="{EBC1D30D-691C-45D9-958D-CCB368B55615}" destId="{67D7A236-722B-4E00-9B22-EE0DAC22B653}" srcOrd="0" destOrd="0" parTransId="{2B04D960-F000-4B9E-B271-26BDCF5FF8C9}" sibTransId="{A0019878-1BC3-4666-AD5D-E9E50A1C554A}"/>
    <dgm:cxn modelId="{6AEFC93C-387E-4AA2-84F6-0170734F0479}" type="presOf" srcId="{5B38E6E7-EB09-4D4A-A4BC-367977934D72}" destId="{40F5B7A0-81CA-4C8F-BE31-271BB188813A}" srcOrd="0" destOrd="0" presId="urn:microsoft.com/office/officeart/2005/8/layout/chevron2"/>
    <dgm:cxn modelId="{6DDBFC49-BC1A-4E13-A7AD-BFB64EBDC7AF}" type="presOf" srcId="{2C1EC821-FEFC-497C-B61F-20CFEB0DDE88}" destId="{40F5B7A0-81CA-4C8F-BE31-271BB188813A}" srcOrd="0" destOrd="1" presId="urn:microsoft.com/office/officeart/2005/8/layout/chevron2"/>
    <dgm:cxn modelId="{C9F3F570-51DB-494C-B792-AE150E5A86FC}" type="presOf" srcId="{19FBA310-014A-4CDF-8677-C7C2B4EBCB03}" destId="{8D89852D-2B29-4CBE-A721-83F4B47518C4}" srcOrd="0" destOrd="1" presId="urn:microsoft.com/office/officeart/2005/8/layout/chevron2"/>
    <dgm:cxn modelId="{83B0D851-4ECB-4450-A630-CCE70DFB53B5}" srcId="{839FAA22-9023-42ED-98D3-890D7D414954}" destId="{EBC1D30D-691C-45D9-958D-CCB368B55615}" srcOrd="0" destOrd="0" parTransId="{C77D4091-7478-44A8-BBE6-C2D726D2AEA1}" sibTransId="{F644287A-4493-48BC-AD27-AF2D75EC76F0}"/>
    <dgm:cxn modelId="{41F57682-2922-4E87-8B57-1A8285CC23C6}" srcId="{EBC1D30D-691C-45D9-958D-CCB368B55615}" destId="{19FBA310-014A-4CDF-8677-C7C2B4EBCB03}" srcOrd="1" destOrd="0" parTransId="{BE4434B0-24ED-4E3E-A3A7-D89D5EDE3540}" sibTransId="{88E46C78-FBCD-4065-900D-BF4126EBEF3E}"/>
    <dgm:cxn modelId="{69B15787-5F5F-4A02-85E7-1EDC79B8CF47}" type="presOf" srcId="{EBC1D30D-691C-45D9-958D-CCB368B55615}" destId="{9F0D0BB5-FE49-471B-A20E-30F34ACF9E4E}" srcOrd="0" destOrd="0" presId="urn:microsoft.com/office/officeart/2005/8/layout/chevron2"/>
    <dgm:cxn modelId="{80F3C799-C87E-4088-AD5F-A2EAEB77267B}" srcId="{29A2B685-72F2-4B14-A65C-574A53313D8A}" destId="{C27880CF-3C84-4E37-8A19-1010BEEE28E7}" srcOrd="0" destOrd="0" parTransId="{C09C76CF-74CB-48F1-A9A5-B75597D7237F}" sibTransId="{D6BD7614-160F-4278-A128-57C9B95B48B6}"/>
    <dgm:cxn modelId="{89D9BBC8-4A15-4A35-9C90-74B620D03004}" srcId="{5C73CE6E-3743-46A9-959C-DB9C021A2A64}" destId="{2C1EC821-FEFC-497C-B61F-20CFEB0DDE88}" srcOrd="1" destOrd="0" parTransId="{E819815D-537C-4B09-85C6-FADD214098A7}" sibTransId="{AE311148-AA49-4474-AB25-219826D12166}"/>
    <dgm:cxn modelId="{5E9B7ACA-3071-4A57-8CE1-A6253C11450D}" type="presOf" srcId="{5C73CE6E-3743-46A9-959C-DB9C021A2A64}" destId="{4522D181-2DAB-4601-A04C-E42251DEA2FB}" srcOrd="0" destOrd="0" presId="urn:microsoft.com/office/officeart/2005/8/layout/chevron2"/>
    <dgm:cxn modelId="{D2559CED-F5DE-459D-B612-4A2782AF3B41}" type="presOf" srcId="{29A2B685-72F2-4B14-A65C-574A53313D8A}" destId="{A2357F04-E964-4BE2-81A5-CF8E909504BB}" srcOrd="0" destOrd="0" presId="urn:microsoft.com/office/officeart/2005/8/layout/chevron2"/>
    <dgm:cxn modelId="{0D5ED8F7-1534-4A19-A56E-62358C96A3E8}" srcId="{839FAA22-9023-42ED-98D3-890D7D414954}" destId="{29A2B685-72F2-4B14-A65C-574A53313D8A}" srcOrd="1" destOrd="0" parTransId="{CE6BEA54-69C1-4128-A693-9D65CB303697}" sibTransId="{F095C5C0-8F6B-49FA-A9FB-0ADC98393AF6}"/>
    <dgm:cxn modelId="{D80E91FD-2F2C-499A-AD17-5C574EFDBEBC}" type="presOf" srcId="{C27880CF-3C84-4E37-8A19-1010BEEE28E7}" destId="{DAB4A596-BB92-42D8-9F67-2549F1E5D57F}" srcOrd="0" destOrd="0" presId="urn:microsoft.com/office/officeart/2005/8/layout/chevron2"/>
    <dgm:cxn modelId="{41F9FA55-0088-429C-A101-754ED74456F3}" type="presParOf" srcId="{D37B0FFA-15A4-4DCC-8E62-C558189D1C6C}" destId="{3941CFDD-F150-4CAB-8CA2-C60FAC1AD1B5}" srcOrd="0" destOrd="0" presId="urn:microsoft.com/office/officeart/2005/8/layout/chevron2"/>
    <dgm:cxn modelId="{8CE098D5-5A4E-46C9-89C5-5982125D5DF9}" type="presParOf" srcId="{3941CFDD-F150-4CAB-8CA2-C60FAC1AD1B5}" destId="{9F0D0BB5-FE49-471B-A20E-30F34ACF9E4E}" srcOrd="0" destOrd="0" presId="urn:microsoft.com/office/officeart/2005/8/layout/chevron2"/>
    <dgm:cxn modelId="{F86289EB-F964-4FE5-98B8-90099D3BE74A}" type="presParOf" srcId="{3941CFDD-F150-4CAB-8CA2-C60FAC1AD1B5}" destId="{8D89852D-2B29-4CBE-A721-83F4B47518C4}" srcOrd="1" destOrd="0" presId="urn:microsoft.com/office/officeart/2005/8/layout/chevron2"/>
    <dgm:cxn modelId="{8202DB14-907B-4236-A62C-98677BFF67E2}" type="presParOf" srcId="{D37B0FFA-15A4-4DCC-8E62-C558189D1C6C}" destId="{1996070D-A648-4616-81F4-604E83498796}" srcOrd="1" destOrd="0" presId="urn:microsoft.com/office/officeart/2005/8/layout/chevron2"/>
    <dgm:cxn modelId="{E5BD6688-B9B0-436F-8265-869B49665A43}" type="presParOf" srcId="{D37B0FFA-15A4-4DCC-8E62-C558189D1C6C}" destId="{6A755FC8-118A-4648-87FD-ED621A54F327}" srcOrd="2" destOrd="0" presId="urn:microsoft.com/office/officeart/2005/8/layout/chevron2"/>
    <dgm:cxn modelId="{46581E5C-C77B-4E07-B3A5-2391C0FB0497}" type="presParOf" srcId="{6A755FC8-118A-4648-87FD-ED621A54F327}" destId="{A2357F04-E964-4BE2-81A5-CF8E909504BB}" srcOrd="0" destOrd="0" presId="urn:microsoft.com/office/officeart/2005/8/layout/chevron2"/>
    <dgm:cxn modelId="{EB8605A3-85A4-461A-A1D7-5EA96DF17F8A}" type="presParOf" srcId="{6A755FC8-118A-4648-87FD-ED621A54F327}" destId="{DAB4A596-BB92-42D8-9F67-2549F1E5D57F}" srcOrd="1" destOrd="0" presId="urn:microsoft.com/office/officeart/2005/8/layout/chevron2"/>
    <dgm:cxn modelId="{CD85EE17-EC7E-4E58-9A9C-7F075B6DF551}" type="presParOf" srcId="{D37B0FFA-15A4-4DCC-8E62-C558189D1C6C}" destId="{3C8B9773-3044-4A2E-ADB1-AB2C71C6C975}" srcOrd="3" destOrd="0" presId="urn:microsoft.com/office/officeart/2005/8/layout/chevron2"/>
    <dgm:cxn modelId="{9336E056-14E7-414F-BD8E-396E8C042562}" type="presParOf" srcId="{D37B0FFA-15A4-4DCC-8E62-C558189D1C6C}" destId="{73BCBC12-F3D7-4EDF-8DE0-C8410F02E79A}" srcOrd="4" destOrd="0" presId="urn:microsoft.com/office/officeart/2005/8/layout/chevron2"/>
    <dgm:cxn modelId="{37498D29-7EB2-4A82-8CD6-70B44776708D}" type="presParOf" srcId="{73BCBC12-F3D7-4EDF-8DE0-C8410F02E79A}" destId="{4522D181-2DAB-4601-A04C-E42251DEA2FB}" srcOrd="0" destOrd="0" presId="urn:microsoft.com/office/officeart/2005/8/layout/chevron2"/>
    <dgm:cxn modelId="{4EB1CA30-4424-4F6F-81CD-00E31B1E6841}" type="presParOf" srcId="{73BCBC12-F3D7-4EDF-8DE0-C8410F02E79A}" destId="{40F5B7A0-81CA-4C8F-BE31-271BB188813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92D7D1-5AEA-430E-9ED5-7FEAD79B168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IN"/>
        </a:p>
      </dgm:t>
    </dgm:pt>
    <dgm:pt modelId="{95705AAB-872B-48C3-8911-1FDE14A855B4}">
      <dgm:prSet phldrT="[Text]" custT="1"/>
      <dgm:spPr/>
      <dgm:t>
        <a:bodyPr/>
        <a:lstStyle/>
        <a:p>
          <a:pPr algn="just">
            <a:buFont typeface="Wingdings" panose="05000000000000000000" pitchFamily="2" charset="2"/>
            <a:buChar char="§"/>
          </a:pPr>
          <a:endParaRPr lang="en-IN" sz="2000" b="0" dirty="0"/>
        </a:p>
        <a:p>
          <a:pPr algn="just">
            <a:buFont typeface="Wingdings" panose="05000000000000000000" pitchFamily="2" charset="2"/>
            <a:buChar char="§"/>
          </a:pPr>
          <a:r>
            <a:rPr lang="en-IN" sz="2000" b="0" dirty="0"/>
            <a:t>Tax charged on consideration received against shares issued for amount &gt; FMV of shares</a:t>
          </a:r>
        </a:p>
        <a:p>
          <a:pPr algn="ctr">
            <a:buFont typeface="Wingdings" panose="05000000000000000000" pitchFamily="2" charset="2"/>
            <a:buChar char="§"/>
          </a:pPr>
          <a:endParaRPr lang="en-IN" sz="2000" b="0" dirty="0"/>
        </a:p>
      </dgm:t>
    </dgm:pt>
    <dgm:pt modelId="{29ABE361-DE11-4FAA-8F25-FBCDF27C7665}" type="parTrans" cxnId="{C0E71076-80D5-40EE-B316-4199AAA8615B}">
      <dgm:prSet/>
      <dgm:spPr/>
      <dgm:t>
        <a:bodyPr/>
        <a:lstStyle/>
        <a:p>
          <a:endParaRPr lang="en-IN" sz="2400" b="1"/>
        </a:p>
      </dgm:t>
    </dgm:pt>
    <dgm:pt modelId="{CDDC97B4-69E5-40CC-AA4E-B8E7C480AC1F}" type="sibTrans" cxnId="{C0E71076-80D5-40EE-B316-4199AAA8615B}">
      <dgm:prSet/>
      <dgm:spPr/>
      <dgm:t>
        <a:bodyPr/>
        <a:lstStyle/>
        <a:p>
          <a:endParaRPr lang="en-IN" sz="2400" b="1"/>
        </a:p>
      </dgm:t>
    </dgm:pt>
    <dgm:pt modelId="{9A44426E-E749-45EF-9A53-5C44965839E7}">
      <dgm:prSet phldrT="[Text]" custT="1"/>
      <dgm:spPr>
        <a:ln>
          <a:solidFill>
            <a:srgbClr val="FF0000"/>
          </a:solidFill>
        </a:ln>
      </dgm:spPr>
      <dgm:t>
        <a:bodyPr/>
        <a:lstStyle/>
        <a:p>
          <a:pPr>
            <a:buFont typeface="Wingdings" panose="05000000000000000000" pitchFamily="2" charset="2"/>
            <a:buChar char="§"/>
          </a:pPr>
          <a:r>
            <a:rPr lang="en-IN" sz="2000" b="1" dirty="0">
              <a:solidFill>
                <a:srgbClr val="FF0000"/>
              </a:solidFill>
            </a:rPr>
            <a:t>It is now proposed to omit this section</a:t>
          </a:r>
        </a:p>
      </dgm:t>
    </dgm:pt>
    <dgm:pt modelId="{A20688A5-7ECF-4FE1-AD01-326CB8CFE65B}" type="parTrans" cxnId="{48105B52-A49F-4063-8743-D4C304B9DC67}">
      <dgm:prSet/>
      <dgm:spPr/>
      <dgm:t>
        <a:bodyPr/>
        <a:lstStyle/>
        <a:p>
          <a:endParaRPr lang="en-IN" sz="2400" b="1"/>
        </a:p>
      </dgm:t>
    </dgm:pt>
    <dgm:pt modelId="{648CBA8A-4248-48A2-B634-B45DCD3B2C36}" type="sibTrans" cxnId="{48105B52-A49F-4063-8743-D4C304B9DC67}">
      <dgm:prSet/>
      <dgm:spPr/>
      <dgm:t>
        <a:bodyPr/>
        <a:lstStyle/>
        <a:p>
          <a:endParaRPr lang="en-IN" sz="2400" b="1"/>
        </a:p>
      </dgm:t>
    </dgm:pt>
    <dgm:pt modelId="{5682E187-6D15-4147-A3EA-09689608A7B2}" type="pres">
      <dgm:prSet presAssocID="{5F92D7D1-5AEA-430E-9ED5-7FEAD79B1684}" presName="Name0" presStyleCnt="0">
        <dgm:presLayoutVars>
          <dgm:chMax val="11"/>
          <dgm:chPref val="11"/>
          <dgm:dir/>
          <dgm:resizeHandles/>
        </dgm:presLayoutVars>
      </dgm:prSet>
      <dgm:spPr/>
    </dgm:pt>
    <dgm:pt modelId="{16EBF074-4B0E-4A70-8A14-BCA5CC57F18C}" type="pres">
      <dgm:prSet presAssocID="{9A44426E-E749-45EF-9A53-5C44965839E7}" presName="Accent2" presStyleCnt="0"/>
      <dgm:spPr/>
    </dgm:pt>
    <dgm:pt modelId="{C604E447-132D-48F5-9D0C-DA81B159D89C}" type="pres">
      <dgm:prSet presAssocID="{9A44426E-E749-45EF-9A53-5C44965839E7}" presName="Accent" presStyleLbl="node1" presStyleIdx="0" presStyleCnt="2"/>
      <dgm:spPr>
        <a:solidFill>
          <a:srgbClr val="FF0000"/>
        </a:solidFill>
      </dgm:spPr>
    </dgm:pt>
    <dgm:pt modelId="{9399C0B3-A26A-438E-A187-2A3CB9834EFF}" type="pres">
      <dgm:prSet presAssocID="{9A44426E-E749-45EF-9A53-5C44965839E7}" presName="ParentBackground2" presStyleCnt="0"/>
      <dgm:spPr/>
    </dgm:pt>
    <dgm:pt modelId="{89FE2230-C543-4705-9B88-62B6D450A238}" type="pres">
      <dgm:prSet presAssocID="{9A44426E-E749-45EF-9A53-5C44965839E7}" presName="ParentBackground" presStyleLbl="fgAcc1" presStyleIdx="0" presStyleCnt="2" custLinFactNeighborX="-756" custLinFactNeighborY="-757"/>
      <dgm:spPr/>
    </dgm:pt>
    <dgm:pt modelId="{28546A44-CAD6-4F03-8A28-1EDFED57C51F}" type="pres">
      <dgm:prSet presAssocID="{9A44426E-E749-45EF-9A53-5C44965839E7}" presName="Parent2" presStyleLbl="revTx" presStyleIdx="0" presStyleCnt="0">
        <dgm:presLayoutVars>
          <dgm:chMax val="1"/>
          <dgm:chPref val="1"/>
          <dgm:bulletEnabled val="1"/>
        </dgm:presLayoutVars>
      </dgm:prSet>
      <dgm:spPr/>
    </dgm:pt>
    <dgm:pt modelId="{7DD43B32-EEC6-48A1-A62B-C3BC543FD093}" type="pres">
      <dgm:prSet presAssocID="{95705AAB-872B-48C3-8911-1FDE14A855B4}" presName="Accent1" presStyleCnt="0"/>
      <dgm:spPr/>
    </dgm:pt>
    <dgm:pt modelId="{1FFF6F6B-386B-42A4-A366-985C15126B9A}" type="pres">
      <dgm:prSet presAssocID="{95705AAB-872B-48C3-8911-1FDE14A855B4}" presName="Accent" presStyleLbl="node1" presStyleIdx="1" presStyleCnt="2" custScaleX="105511" custScaleY="110392"/>
      <dgm:spPr/>
    </dgm:pt>
    <dgm:pt modelId="{E16B7B29-A41D-406F-8212-83D6893711BC}" type="pres">
      <dgm:prSet presAssocID="{95705AAB-872B-48C3-8911-1FDE14A855B4}" presName="ParentBackground1" presStyleCnt="0"/>
      <dgm:spPr/>
    </dgm:pt>
    <dgm:pt modelId="{A5B601DE-F46A-4167-8C9D-4E75144654F9}" type="pres">
      <dgm:prSet presAssocID="{95705AAB-872B-48C3-8911-1FDE14A855B4}" presName="ParentBackground" presStyleLbl="fgAcc1" presStyleIdx="1" presStyleCnt="2" custScaleX="107242" custScaleY="104304"/>
      <dgm:spPr/>
    </dgm:pt>
    <dgm:pt modelId="{829E9EDC-65EA-45FB-905C-536CFE1184D2}" type="pres">
      <dgm:prSet presAssocID="{95705AAB-872B-48C3-8911-1FDE14A855B4}" presName="Parent1" presStyleLbl="revTx" presStyleIdx="0" presStyleCnt="0">
        <dgm:presLayoutVars>
          <dgm:chMax val="1"/>
          <dgm:chPref val="1"/>
          <dgm:bulletEnabled val="1"/>
        </dgm:presLayoutVars>
      </dgm:prSet>
      <dgm:spPr/>
    </dgm:pt>
  </dgm:ptLst>
  <dgm:cxnLst>
    <dgm:cxn modelId="{00E6B902-BE1D-47AC-9386-64CF4E88177E}" type="presOf" srcId="{95705AAB-872B-48C3-8911-1FDE14A855B4}" destId="{829E9EDC-65EA-45FB-905C-536CFE1184D2}" srcOrd="1" destOrd="0" presId="urn:microsoft.com/office/officeart/2011/layout/CircleProcess"/>
    <dgm:cxn modelId="{48105B52-A49F-4063-8743-D4C304B9DC67}" srcId="{5F92D7D1-5AEA-430E-9ED5-7FEAD79B1684}" destId="{9A44426E-E749-45EF-9A53-5C44965839E7}" srcOrd="1" destOrd="0" parTransId="{A20688A5-7ECF-4FE1-AD01-326CB8CFE65B}" sibTransId="{648CBA8A-4248-48A2-B634-B45DCD3B2C36}"/>
    <dgm:cxn modelId="{C0E71076-80D5-40EE-B316-4199AAA8615B}" srcId="{5F92D7D1-5AEA-430E-9ED5-7FEAD79B1684}" destId="{95705AAB-872B-48C3-8911-1FDE14A855B4}" srcOrd="0" destOrd="0" parTransId="{29ABE361-DE11-4FAA-8F25-FBCDF27C7665}" sibTransId="{CDDC97B4-69E5-40CC-AA4E-B8E7C480AC1F}"/>
    <dgm:cxn modelId="{90668F94-1F66-4589-8387-6B4A43D90575}" type="presOf" srcId="{9A44426E-E749-45EF-9A53-5C44965839E7}" destId="{89FE2230-C543-4705-9B88-62B6D450A238}" srcOrd="0" destOrd="0" presId="urn:microsoft.com/office/officeart/2011/layout/CircleProcess"/>
    <dgm:cxn modelId="{29B132BF-09EA-4D8A-9D77-5FD90E07CCD0}" type="presOf" srcId="{5F92D7D1-5AEA-430E-9ED5-7FEAD79B1684}" destId="{5682E187-6D15-4147-A3EA-09689608A7B2}" srcOrd="0" destOrd="0" presId="urn:microsoft.com/office/officeart/2011/layout/CircleProcess"/>
    <dgm:cxn modelId="{2BBB37ED-154C-4873-A344-66CC00ED62F4}" type="presOf" srcId="{9A44426E-E749-45EF-9A53-5C44965839E7}" destId="{28546A44-CAD6-4F03-8A28-1EDFED57C51F}" srcOrd="1" destOrd="0" presId="urn:microsoft.com/office/officeart/2011/layout/CircleProcess"/>
    <dgm:cxn modelId="{CC1ABFF7-D070-4574-85A1-E555FFA8564B}" type="presOf" srcId="{95705AAB-872B-48C3-8911-1FDE14A855B4}" destId="{A5B601DE-F46A-4167-8C9D-4E75144654F9}" srcOrd="0" destOrd="0" presId="urn:microsoft.com/office/officeart/2011/layout/CircleProcess"/>
    <dgm:cxn modelId="{7751E870-F1CC-49DA-BC11-554CB3C8C252}" type="presParOf" srcId="{5682E187-6D15-4147-A3EA-09689608A7B2}" destId="{16EBF074-4B0E-4A70-8A14-BCA5CC57F18C}" srcOrd="0" destOrd="0" presId="urn:microsoft.com/office/officeart/2011/layout/CircleProcess"/>
    <dgm:cxn modelId="{83868148-8AD1-4D11-8994-328E0D5F26C8}" type="presParOf" srcId="{16EBF074-4B0E-4A70-8A14-BCA5CC57F18C}" destId="{C604E447-132D-48F5-9D0C-DA81B159D89C}" srcOrd="0" destOrd="0" presId="urn:microsoft.com/office/officeart/2011/layout/CircleProcess"/>
    <dgm:cxn modelId="{75E76B1C-B7B3-4F5F-9A4C-D04C141D094C}" type="presParOf" srcId="{5682E187-6D15-4147-A3EA-09689608A7B2}" destId="{9399C0B3-A26A-438E-A187-2A3CB9834EFF}" srcOrd="1" destOrd="0" presId="urn:microsoft.com/office/officeart/2011/layout/CircleProcess"/>
    <dgm:cxn modelId="{CEE5CCF3-601E-4FE0-BD8B-01EF6E343B97}" type="presParOf" srcId="{9399C0B3-A26A-438E-A187-2A3CB9834EFF}" destId="{89FE2230-C543-4705-9B88-62B6D450A238}" srcOrd="0" destOrd="0" presId="urn:microsoft.com/office/officeart/2011/layout/CircleProcess"/>
    <dgm:cxn modelId="{B3EA719F-BF86-44F1-BDB7-4F7626576179}" type="presParOf" srcId="{5682E187-6D15-4147-A3EA-09689608A7B2}" destId="{28546A44-CAD6-4F03-8A28-1EDFED57C51F}" srcOrd="2" destOrd="0" presId="urn:microsoft.com/office/officeart/2011/layout/CircleProcess"/>
    <dgm:cxn modelId="{92E53D02-2DA4-43A7-9B10-E8C92FD28A81}" type="presParOf" srcId="{5682E187-6D15-4147-A3EA-09689608A7B2}" destId="{7DD43B32-EEC6-48A1-A62B-C3BC543FD093}" srcOrd="3" destOrd="0" presId="urn:microsoft.com/office/officeart/2011/layout/CircleProcess"/>
    <dgm:cxn modelId="{D6BB8C56-AD70-4C22-AF93-D7CEB793BC0E}" type="presParOf" srcId="{7DD43B32-EEC6-48A1-A62B-C3BC543FD093}" destId="{1FFF6F6B-386B-42A4-A366-985C15126B9A}" srcOrd="0" destOrd="0" presId="urn:microsoft.com/office/officeart/2011/layout/CircleProcess"/>
    <dgm:cxn modelId="{B858BC77-1846-4FCE-B759-C849C626AA04}" type="presParOf" srcId="{5682E187-6D15-4147-A3EA-09689608A7B2}" destId="{E16B7B29-A41D-406F-8212-83D6893711BC}" srcOrd="4" destOrd="0" presId="urn:microsoft.com/office/officeart/2011/layout/CircleProcess"/>
    <dgm:cxn modelId="{405E2A32-1E5D-4625-B189-360910795671}" type="presParOf" srcId="{E16B7B29-A41D-406F-8212-83D6893711BC}" destId="{A5B601DE-F46A-4167-8C9D-4E75144654F9}" srcOrd="0" destOrd="0" presId="urn:microsoft.com/office/officeart/2011/layout/CircleProcess"/>
    <dgm:cxn modelId="{4A1CCF27-801C-4C85-AC0C-B0B91EAD644A}" type="presParOf" srcId="{5682E187-6D15-4147-A3EA-09689608A7B2}" destId="{829E9EDC-65EA-45FB-905C-536CFE1184D2}" srcOrd="5"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EA2F3D-1F00-4B0C-BA67-6BDDB30B2B47}"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IN"/>
        </a:p>
      </dgm:t>
    </dgm:pt>
    <dgm:pt modelId="{672659D0-1C4C-4D6E-94BB-377676BE6FCA}">
      <dgm:prSet custT="1"/>
      <dgm:spPr/>
      <dgm:t>
        <a:bodyPr/>
        <a:lstStyle/>
        <a:p>
          <a:r>
            <a:rPr lang="en-IN" sz="1600" dirty="0"/>
            <a:t>Regular Assessment/Reassessment</a:t>
          </a:r>
        </a:p>
      </dgm:t>
    </dgm:pt>
    <dgm:pt modelId="{2ECE243C-6209-43AC-B0E3-A4D4AEE71A0A}" type="parTrans" cxnId="{7D9D4C9C-AE99-42D6-B30F-22003830D648}">
      <dgm:prSet/>
      <dgm:spPr/>
      <dgm:t>
        <a:bodyPr/>
        <a:lstStyle/>
        <a:p>
          <a:endParaRPr lang="en-IN" sz="3200"/>
        </a:p>
      </dgm:t>
    </dgm:pt>
    <dgm:pt modelId="{50A2CD14-C79C-49EA-83D9-9034817D22AC}" type="sibTrans" cxnId="{7D9D4C9C-AE99-42D6-B30F-22003830D648}">
      <dgm:prSet/>
      <dgm:spPr/>
      <dgm:t>
        <a:bodyPr/>
        <a:lstStyle/>
        <a:p>
          <a:endParaRPr lang="en-IN" sz="3200"/>
        </a:p>
      </dgm:t>
    </dgm:pt>
    <dgm:pt modelId="{10A97E7E-8ACC-43B8-A776-250E130800CB}">
      <dgm:prSet custT="1"/>
      <dgm:spPr/>
      <dgm:t>
        <a:bodyPr/>
        <a:lstStyle/>
        <a:p>
          <a:r>
            <a:rPr lang="en-IN" sz="1800" dirty="0"/>
            <a:t>Block Assessment (Assessment of Undisclosed income)</a:t>
          </a:r>
        </a:p>
      </dgm:t>
    </dgm:pt>
    <dgm:pt modelId="{A4F59AC3-84CB-4331-BDAD-99274E15444A}" type="parTrans" cxnId="{AF2E7E73-2573-4F3A-9239-CA08120B29CF}">
      <dgm:prSet/>
      <dgm:spPr/>
      <dgm:t>
        <a:bodyPr/>
        <a:lstStyle/>
        <a:p>
          <a:endParaRPr lang="en-IN" sz="3200"/>
        </a:p>
      </dgm:t>
    </dgm:pt>
    <dgm:pt modelId="{3AEC8E22-FB3C-4809-A35E-4C555036645F}" type="sibTrans" cxnId="{AF2E7E73-2573-4F3A-9239-CA08120B29CF}">
      <dgm:prSet/>
      <dgm:spPr/>
      <dgm:t>
        <a:bodyPr/>
        <a:lstStyle/>
        <a:p>
          <a:endParaRPr lang="en-IN" sz="3200"/>
        </a:p>
      </dgm:t>
    </dgm:pt>
    <dgm:pt modelId="{D711B5DA-FEEC-451B-9DFC-0591AA46A173}">
      <dgm:prSet custT="1"/>
      <dgm:spPr/>
      <dgm:t>
        <a:bodyPr/>
        <a:lstStyle/>
        <a:p>
          <a:r>
            <a:rPr lang="en-IN" sz="1800" dirty="0"/>
            <a:t>Assessment u/s 153Aor 153C</a:t>
          </a:r>
        </a:p>
      </dgm:t>
    </dgm:pt>
    <dgm:pt modelId="{855A8574-2B4B-43F0-9535-619602269797}" type="parTrans" cxnId="{87D4F2FC-D58C-4573-9FAF-4572A4BE0631}">
      <dgm:prSet/>
      <dgm:spPr/>
      <dgm:t>
        <a:bodyPr/>
        <a:lstStyle/>
        <a:p>
          <a:endParaRPr lang="en-IN" sz="3200"/>
        </a:p>
      </dgm:t>
    </dgm:pt>
    <dgm:pt modelId="{A701FF4A-B981-4FFE-A70B-C92306A5BD78}" type="sibTrans" cxnId="{87D4F2FC-D58C-4573-9FAF-4572A4BE0631}">
      <dgm:prSet/>
      <dgm:spPr/>
      <dgm:t>
        <a:bodyPr/>
        <a:lstStyle/>
        <a:p>
          <a:endParaRPr lang="en-IN" sz="3200"/>
        </a:p>
      </dgm:t>
    </dgm:pt>
    <dgm:pt modelId="{1FCEDB76-C793-4C00-87B4-A3C00A253E94}">
      <dgm:prSet custT="1"/>
      <dgm:spPr/>
      <dgm:t>
        <a:bodyPr/>
        <a:lstStyle/>
        <a:p>
          <a:r>
            <a:rPr lang="en-IN" sz="1600" dirty="0"/>
            <a:t>Reassessment u/s 148</a:t>
          </a:r>
        </a:p>
      </dgm:t>
    </dgm:pt>
    <dgm:pt modelId="{26E512EA-BD3B-4A45-8F04-7BF1643DE9E4}" type="parTrans" cxnId="{853F3A7E-D5D7-4A74-BD36-7E4C1DAC7B11}">
      <dgm:prSet/>
      <dgm:spPr/>
      <dgm:t>
        <a:bodyPr/>
        <a:lstStyle/>
        <a:p>
          <a:endParaRPr lang="en-IN" sz="3200"/>
        </a:p>
      </dgm:t>
    </dgm:pt>
    <dgm:pt modelId="{BB36BD8B-AB4D-4EFC-8529-865C9F106C43}" type="sibTrans" cxnId="{853F3A7E-D5D7-4A74-BD36-7E4C1DAC7B11}">
      <dgm:prSet/>
      <dgm:spPr/>
      <dgm:t>
        <a:bodyPr/>
        <a:lstStyle/>
        <a:p>
          <a:endParaRPr lang="en-IN" sz="3200"/>
        </a:p>
      </dgm:t>
    </dgm:pt>
    <dgm:pt modelId="{0B9AEFCC-0F20-4FA6-8233-815277B831DB}">
      <dgm:prSet/>
      <dgm:spPr/>
      <dgm:t>
        <a:bodyPr/>
        <a:lstStyle/>
        <a:p>
          <a:endParaRPr lang="en-IN"/>
        </a:p>
      </dgm:t>
    </dgm:pt>
    <dgm:pt modelId="{1F6A3558-44F6-4498-BF13-A1B78860D2DA}" type="parTrans" cxnId="{56C1782D-AD7B-474B-B522-C9C238EAC84A}">
      <dgm:prSet/>
      <dgm:spPr/>
      <dgm:t>
        <a:bodyPr/>
        <a:lstStyle/>
        <a:p>
          <a:endParaRPr lang="en-IN"/>
        </a:p>
      </dgm:t>
    </dgm:pt>
    <dgm:pt modelId="{6600636B-8B62-4637-A4BE-F8EFA06539C4}" type="sibTrans" cxnId="{56C1782D-AD7B-474B-B522-C9C238EAC84A}">
      <dgm:prSet/>
      <dgm:spPr/>
      <dgm:t>
        <a:bodyPr/>
        <a:lstStyle/>
        <a:p>
          <a:endParaRPr lang="en-IN"/>
        </a:p>
      </dgm:t>
    </dgm:pt>
    <dgm:pt modelId="{0CC97DC9-3380-4D12-BD87-8DA5A348EA50}" type="pres">
      <dgm:prSet presAssocID="{32EA2F3D-1F00-4B0C-BA67-6BDDB30B2B47}" presName="rootnode" presStyleCnt="0">
        <dgm:presLayoutVars>
          <dgm:chMax/>
          <dgm:chPref/>
          <dgm:dir/>
          <dgm:animLvl val="lvl"/>
        </dgm:presLayoutVars>
      </dgm:prSet>
      <dgm:spPr/>
    </dgm:pt>
    <dgm:pt modelId="{7DAEF316-3892-4677-8ED0-3CB7E537EFCC}" type="pres">
      <dgm:prSet presAssocID="{672659D0-1C4C-4D6E-94BB-377676BE6FCA}" presName="composite" presStyleCnt="0"/>
      <dgm:spPr/>
    </dgm:pt>
    <dgm:pt modelId="{FA5D7E5D-DD4A-4087-8E26-8271706AA465}" type="pres">
      <dgm:prSet presAssocID="{672659D0-1C4C-4D6E-94BB-377676BE6FCA}" presName="LShape" presStyleLbl="alignNode1" presStyleIdx="0" presStyleCnt="9" custScaleX="65584" custLinFactNeighborX="375"/>
      <dgm:spPr/>
    </dgm:pt>
    <dgm:pt modelId="{707C2F98-864B-42DC-9F94-466DE243336F}" type="pres">
      <dgm:prSet presAssocID="{672659D0-1C4C-4D6E-94BB-377676BE6FCA}" presName="ParentText" presStyleLbl="revTx" presStyleIdx="0" presStyleCnt="5" custScaleX="55787" custLinFactNeighborX="-2949" custLinFactNeighborY="950">
        <dgm:presLayoutVars>
          <dgm:chMax val="0"/>
          <dgm:chPref val="0"/>
          <dgm:bulletEnabled val="1"/>
        </dgm:presLayoutVars>
      </dgm:prSet>
      <dgm:spPr/>
    </dgm:pt>
    <dgm:pt modelId="{B4C6CD9B-F25B-4B2D-A47D-DB4EE1CDA36B}" type="pres">
      <dgm:prSet presAssocID="{672659D0-1C4C-4D6E-94BB-377676BE6FCA}" presName="Triangle" presStyleLbl="alignNode1" presStyleIdx="1" presStyleCnt="9" custLinFactNeighborX="-94882" custLinFactNeighborY="49520"/>
      <dgm:spPr/>
    </dgm:pt>
    <dgm:pt modelId="{615BBF3D-681E-423B-89EA-FA0EC90A633C}" type="pres">
      <dgm:prSet presAssocID="{50A2CD14-C79C-49EA-83D9-9034817D22AC}" presName="sibTrans" presStyleCnt="0"/>
      <dgm:spPr/>
    </dgm:pt>
    <dgm:pt modelId="{4EEA3A42-E6B1-47C1-8C7A-F4252E98D2AF}" type="pres">
      <dgm:prSet presAssocID="{50A2CD14-C79C-49EA-83D9-9034817D22AC}" presName="space" presStyleCnt="0"/>
      <dgm:spPr/>
    </dgm:pt>
    <dgm:pt modelId="{8452000A-A6D5-4493-A8C6-2F4944C717D9}" type="pres">
      <dgm:prSet presAssocID="{10A97E7E-8ACC-43B8-A776-250E130800CB}" presName="composite" presStyleCnt="0"/>
      <dgm:spPr/>
    </dgm:pt>
    <dgm:pt modelId="{1A212AC4-37BE-47E3-873D-2C13E339966C}" type="pres">
      <dgm:prSet presAssocID="{10A97E7E-8ACC-43B8-A776-250E130800CB}" presName="LShape" presStyleLbl="alignNode1" presStyleIdx="2" presStyleCnt="9" custScaleX="75956" custLinFactNeighborX="-23406" custLinFactNeighborY="-4263"/>
      <dgm:spPr/>
    </dgm:pt>
    <dgm:pt modelId="{02D29FEF-B073-4618-8EFD-D3812075A8A7}" type="pres">
      <dgm:prSet presAssocID="{10A97E7E-8ACC-43B8-A776-250E130800CB}" presName="ParentText" presStyleLbl="revTx" presStyleIdx="1" presStyleCnt="5" custScaleX="67944" custLinFactNeighborX="-29250" custLinFactNeighborY="-2895">
        <dgm:presLayoutVars>
          <dgm:chMax val="0"/>
          <dgm:chPref val="0"/>
          <dgm:bulletEnabled val="1"/>
        </dgm:presLayoutVars>
      </dgm:prSet>
      <dgm:spPr/>
    </dgm:pt>
    <dgm:pt modelId="{CBE41F51-2675-462C-922A-AC468D3C7D53}" type="pres">
      <dgm:prSet presAssocID="{10A97E7E-8ACC-43B8-A776-250E130800CB}" presName="Triangle" presStyleLbl="alignNode1" presStyleIdx="3" presStyleCnt="9" custLinFactX="-100000" custLinFactNeighborX="-110286" custLinFactNeighborY="28609"/>
      <dgm:spPr/>
    </dgm:pt>
    <dgm:pt modelId="{A260152E-172B-4200-9D70-E5DF49541F81}" type="pres">
      <dgm:prSet presAssocID="{3AEC8E22-FB3C-4809-A35E-4C555036645F}" presName="sibTrans" presStyleCnt="0"/>
      <dgm:spPr/>
    </dgm:pt>
    <dgm:pt modelId="{FC53BB30-DE84-484F-A580-9F8A8E06835B}" type="pres">
      <dgm:prSet presAssocID="{3AEC8E22-FB3C-4809-A35E-4C555036645F}" presName="space" presStyleCnt="0"/>
      <dgm:spPr/>
    </dgm:pt>
    <dgm:pt modelId="{93DB13D3-C4D7-4859-9645-47E5205D128B}" type="pres">
      <dgm:prSet presAssocID="{D711B5DA-FEEC-451B-9DFC-0591AA46A173}" presName="composite" presStyleCnt="0"/>
      <dgm:spPr/>
    </dgm:pt>
    <dgm:pt modelId="{944BA81E-0435-4F61-BE99-854F3E1F298D}" type="pres">
      <dgm:prSet presAssocID="{D711B5DA-FEEC-451B-9DFC-0591AA46A173}" presName="LShape" presStyleLbl="alignNode1" presStyleIdx="4" presStyleCnt="9" custScaleX="83257" custLinFactNeighborX="-36953" custLinFactNeighborY="14197"/>
      <dgm:spPr/>
    </dgm:pt>
    <dgm:pt modelId="{8E31E89C-066C-452D-BD8C-EFB6D72D9251}" type="pres">
      <dgm:prSet presAssocID="{D711B5DA-FEEC-451B-9DFC-0591AA46A173}" presName="ParentText" presStyleLbl="revTx" presStyleIdx="2" presStyleCnt="5" custScaleX="68375" custLinFactNeighborX="-46082" custLinFactNeighborY="11419">
        <dgm:presLayoutVars>
          <dgm:chMax val="0"/>
          <dgm:chPref val="0"/>
          <dgm:bulletEnabled val="1"/>
        </dgm:presLayoutVars>
      </dgm:prSet>
      <dgm:spPr/>
    </dgm:pt>
    <dgm:pt modelId="{3AD6437E-3C01-4F2C-956E-8640B2FF9704}" type="pres">
      <dgm:prSet presAssocID="{D711B5DA-FEEC-451B-9DFC-0591AA46A173}" presName="Triangle" presStyleLbl="alignNode1" presStyleIdx="5" presStyleCnt="9" custLinFactX="-100000" custLinFactY="1952" custLinFactNeighborX="-174242" custLinFactNeighborY="100000"/>
      <dgm:spPr/>
    </dgm:pt>
    <dgm:pt modelId="{5BAACC53-8137-4356-AB83-3F39AD43E6E9}" type="pres">
      <dgm:prSet presAssocID="{A701FF4A-B981-4FFE-A70B-C92306A5BD78}" presName="sibTrans" presStyleCnt="0"/>
      <dgm:spPr/>
    </dgm:pt>
    <dgm:pt modelId="{2440CAAC-B48A-4F20-B6C4-AA9982DF7F63}" type="pres">
      <dgm:prSet presAssocID="{A701FF4A-B981-4FFE-A70B-C92306A5BD78}" presName="space" presStyleCnt="0"/>
      <dgm:spPr/>
    </dgm:pt>
    <dgm:pt modelId="{997B0070-C428-4CC3-9E08-32FE7792DB10}" type="pres">
      <dgm:prSet presAssocID="{1FCEDB76-C793-4C00-87B4-A3C00A253E94}" presName="composite" presStyleCnt="0"/>
      <dgm:spPr/>
    </dgm:pt>
    <dgm:pt modelId="{3097C6FD-FBB8-468A-8B58-5216DFB25949}" type="pres">
      <dgm:prSet presAssocID="{1FCEDB76-C793-4C00-87B4-A3C00A253E94}" presName="LShape" presStyleLbl="alignNode1" presStyleIdx="6" presStyleCnt="9" custScaleX="69288" custLinFactNeighborX="-44109" custLinFactNeighborY="3721"/>
      <dgm:spPr/>
    </dgm:pt>
    <dgm:pt modelId="{B035FD2F-9970-479F-9CE7-AD8FEB83BF3E}" type="pres">
      <dgm:prSet presAssocID="{1FCEDB76-C793-4C00-87B4-A3C00A253E94}" presName="ParentText" presStyleLbl="revTx" presStyleIdx="3" presStyleCnt="5" custScaleX="59095" custLinFactNeighborX="-50753" custLinFactNeighborY="6405">
        <dgm:presLayoutVars>
          <dgm:chMax val="0"/>
          <dgm:chPref val="0"/>
          <dgm:bulletEnabled val="1"/>
        </dgm:presLayoutVars>
      </dgm:prSet>
      <dgm:spPr/>
    </dgm:pt>
    <dgm:pt modelId="{54333C59-F27A-4DAB-BAE2-0B07C6CAD291}" type="pres">
      <dgm:prSet presAssocID="{1FCEDB76-C793-4C00-87B4-A3C00A253E94}" presName="Triangle" presStyleLbl="alignNode1" presStyleIdx="7" presStyleCnt="9" custLinFactX="-155273" custLinFactNeighborX="-200000" custLinFactNeighborY="62000"/>
      <dgm:spPr/>
    </dgm:pt>
    <dgm:pt modelId="{4FE19622-F883-4182-979F-353D59FB4D1D}" type="pres">
      <dgm:prSet presAssocID="{BB36BD8B-AB4D-4EFC-8529-865C9F106C43}" presName="sibTrans" presStyleCnt="0"/>
      <dgm:spPr/>
    </dgm:pt>
    <dgm:pt modelId="{CB93CF2F-C165-4956-A628-76597B8D0680}" type="pres">
      <dgm:prSet presAssocID="{BB36BD8B-AB4D-4EFC-8529-865C9F106C43}" presName="space" presStyleCnt="0"/>
      <dgm:spPr/>
    </dgm:pt>
    <dgm:pt modelId="{E6BF62C0-D5EA-401B-8724-574956D5BBA2}" type="pres">
      <dgm:prSet presAssocID="{0B9AEFCC-0F20-4FA6-8233-815277B831DB}" presName="composite" presStyleCnt="0"/>
      <dgm:spPr/>
    </dgm:pt>
    <dgm:pt modelId="{C7BF84F5-DE96-49EB-99C4-15EFC30B4A4C}" type="pres">
      <dgm:prSet presAssocID="{0B9AEFCC-0F20-4FA6-8233-815277B831DB}" presName="LShape" presStyleLbl="alignNode1" presStyleIdx="8" presStyleCnt="9" custLinFactNeighborX="-63728" custLinFactNeighborY="-12066"/>
      <dgm:spPr/>
    </dgm:pt>
    <dgm:pt modelId="{B28A9D9D-66A7-4FFE-834A-DECDE03741CE}" type="pres">
      <dgm:prSet presAssocID="{0B9AEFCC-0F20-4FA6-8233-815277B831DB}" presName="ParentText" presStyleLbl="revTx" presStyleIdx="4" presStyleCnt="5">
        <dgm:presLayoutVars>
          <dgm:chMax val="0"/>
          <dgm:chPref val="0"/>
          <dgm:bulletEnabled val="1"/>
        </dgm:presLayoutVars>
      </dgm:prSet>
      <dgm:spPr/>
    </dgm:pt>
  </dgm:ptLst>
  <dgm:cxnLst>
    <dgm:cxn modelId="{F69A520E-5DE5-4C7E-97B1-CAA6764C604D}" type="presOf" srcId="{32EA2F3D-1F00-4B0C-BA67-6BDDB30B2B47}" destId="{0CC97DC9-3380-4D12-BD87-8DA5A348EA50}" srcOrd="0" destOrd="0" presId="urn:microsoft.com/office/officeart/2009/3/layout/StepUpProcess"/>
    <dgm:cxn modelId="{5AEAD214-0C5D-4060-BB80-73524FDBDD96}" type="presOf" srcId="{D711B5DA-FEEC-451B-9DFC-0591AA46A173}" destId="{8E31E89C-066C-452D-BD8C-EFB6D72D9251}" srcOrd="0" destOrd="0" presId="urn:microsoft.com/office/officeart/2009/3/layout/StepUpProcess"/>
    <dgm:cxn modelId="{56C1782D-AD7B-474B-B522-C9C238EAC84A}" srcId="{32EA2F3D-1F00-4B0C-BA67-6BDDB30B2B47}" destId="{0B9AEFCC-0F20-4FA6-8233-815277B831DB}" srcOrd="4" destOrd="0" parTransId="{1F6A3558-44F6-4498-BF13-A1B78860D2DA}" sibTransId="{6600636B-8B62-4637-A4BE-F8EFA06539C4}"/>
    <dgm:cxn modelId="{D254FA6C-E03B-4424-8550-C08E3F82F5AB}" type="presOf" srcId="{672659D0-1C4C-4D6E-94BB-377676BE6FCA}" destId="{707C2F98-864B-42DC-9F94-466DE243336F}" srcOrd="0" destOrd="0" presId="urn:microsoft.com/office/officeart/2009/3/layout/StepUpProcess"/>
    <dgm:cxn modelId="{AF2E7E73-2573-4F3A-9239-CA08120B29CF}" srcId="{32EA2F3D-1F00-4B0C-BA67-6BDDB30B2B47}" destId="{10A97E7E-8ACC-43B8-A776-250E130800CB}" srcOrd="1" destOrd="0" parTransId="{A4F59AC3-84CB-4331-BDAD-99274E15444A}" sibTransId="{3AEC8E22-FB3C-4809-A35E-4C555036645F}"/>
    <dgm:cxn modelId="{853F3A7E-D5D7-4A74-BD36-7E4C1DAC7B11}" srcId="{32EA2F3D-1F00-4B0C-BA67-6BDDB30B2B47}" destId="{1FCEDB76-C793-4C00-87B4-A3C00A253E94}" srcOrd="3" destOrd="0" parTransId="{26E512EA-BD3B-4A45-8F04-7BF1643DE9E4}" sibTransId="{BB36BD8B-AB4D-4EFC-8529-865C9F106C43}"/>
    <dgm:cxn modelId="{6E03D482-D363-483D-B90E-90B59723BA37}" type="presOf" srcId="{10A97E7E-8ACC-43B8-A776-250E130800CB}" destId="{02D29FEF-B073-4618-8EFD-D3812075A8A7}" srcOrd="0" destOrd="0" presId="urn:microsoft.com/office/officeart/2009/3/layout/StepUpProcess"/>
    <dgm:cxn modelId="{80239188-D6F8-4D1B-87DD-106E472113AC}" type="presOf" srcId="{0B9AEFCC-0F20-4FA6-8233-815277B831DB}" destId="{B28A9D9D-66A7-4FFE-834A-DECDE03741CE}" srcOrd="0" destOrd="0" presId="urn:microsoft.com/office/officeart/2009/3/layout/StepUpProcess"/>
    <dgm:cxn modelId="{7D9D4C9C-AE99-42D6-B30F-22003830D648}" srcId="{32EA2F3D-1F00-4B0C-BA67-6BDDB30B2B47}" destId="{672659D0-1C4C-4D6E-94BB-377676BE6FCA}" srcOrd="0" destOrd="0" parTransId="{2ECE243C-6209-43AC-B0E3-A4D4AEE71A0A}" sibTransId="{50A2CD14-C79C-49EA-83D9-9034817D22AC}"/>
    <dgm:cxn modelId="{B58B20D3-AE10-4785-B41B-BC9BA649EC48}" type="presOf" srcId="{1FCEDB76-C793-4C00-87B4-A3C00A253E94}" destId="{B035FD2F-9970-479F-9CE7-AD8FEB83BF3E}" srcOrd="0" destOrd="0" presId="urn:microsoft.com/office/officeart/2009/3/layout/StepUpProcess"/>
    <dgm:cxn modelId="{87D4F2FC-D58C-4573-9FAF-4572A4BE0631}" srcId="{32EA2F3D-1F00-4B0C-BA67-6BDDB30B2B47}" destId="{D711B5DA-FEEC-451B-9DFC-0591AA46A173}" srcOrd="2" destOrd="0" parTransId="{855A8574-2B4B-43F0-9535-619602269797}" sibTransId="{A701FF4A-B981-4FFE-A70B-C92306A5BD78}"/>
    <dgm:cxn modelId="{DC37DCED-41F1-4B0E-91C5-50B8088815C1}" type="presParOf" srcId="{0CC97DC9-3380-4D12-BD87-8DA5A348EA50}" destId="{7DAEF316-3892-4677-8ED0-3CB7E537EFCC}" srcOrd="0" destOrd="0" presId="urn:microsoft.com/office/officeart/2009/3/layout/StepUpProcess"/>
    <dgm:cxn modelId="{4EFE0F7B-1135-45F1-A784-AA73DFEC9014}" type="presParOf" srcId="{7DAEF316-3892-4677-8ED0-3CB7E537EFCC}" destId="{FA5D7E5D-DD4A-4087-8E26-8271706AA465}" srcOrd="0" destOrd="0" presId="urn:microsoft.com/office/officeart/2009/3/layout/StepUpProcess"/>
    <dgm:cxn modelId="{721BD6BD-019E-4523-9ED4-532DF0027E60}" type="presParOf" srcId="{7DAEF316-3892-4677-8ED0-3CB7E537EFCC}" destId="{707C2F98-864B-42DC-9F94-466DE243336F}" srcOrd="1" destOrd="0" presId="urn:microsoft.com/office/officeart/2009/3/layout/StepUpProcess"/>
    <dgm:cxn modelId="{9DFA4B21-E6C6-45ED-B3CE-919CCCED1DC1}" type="presParOf" srcId="{7DAEF316-3892-4677-8ED0-3CB7E537EFCC}" destId="{B4C6CD9B-F25B-4B2D-A47D-DB4EE1CDA36B}" srcOrd="2" destOrd="0" presId="urn:microsoft.com/office/officeart/2009/3/layout/StepUpProcess"/>
    <dgm:cxn modelId="{B4FE4AA0-E212-4F2C-89CA-9AB859FFFB9B}" type="presParOf" srcId="{0CC97DC9-3380-4D12-BD87-8DA5A348EA50}" destId="{615BBF3D-681E-423B-89EA-FA0EC90A633C}" srcOrd="1" destOrd="0" presId="urn:microsoft.com/office/officeart/2009/3/layout/StepUpProcess"/>
    <dgm:cxn modelId="{E1145397-BFAC-4A35-8B93-136085106F2A}" type="presParOf" srcId="{615BBF3D-681E-423B-89EA-FA0EC90A633C}" destId="{4EEA3A42-E6B1-47C1-8C7A-F4252E98D2AF}" srcOrd="0" destOrd="0" presId="urn:microsoft.com/office/officeart/2009/3/layout/StepUpProcess"/>
    <dgm:cxn modelId="{C893A3F7-DBD8-469B-8C7B-3545247964CE}" type="presParOf" srcId="{0CC97DC9-3380-4D12-BD87-8DA5A348EA50}" destId="{8452000A-A6D5-4493-A8C6-2F4944C717D9}" srcOrd="2" destOrd="0" presId="urn:microsoft.com/office/officeart/2009/3/layout/StepUpProcess"/>
    <dgm:cxn modelId="{F0CC9D9F-C34C-43EE-83AA-9F0AFD65A30F}" type="presParOf" srcId="{8452000A-A6D5-4493-A8C6-2F4944C717D9}" destId="{1A212AC4-37BE-47E3-873D-2C13E339966C}" srcOrd="0" destOrd="0" presId="urn:microsoft.com/office/officeart/2009/3/layout/StepUpProcess"/>
    <dgm:cxn modelId="{63B2FE18-34AF-402F-A627-73A13CD52BAF}" type="presParOf" srcId="{8452000A-A6D5-4493-A8C6-2F4944C717D9}" destId="{02D29FEF-B073-4618-8EFD-D3812075A8A7}" srcOrd="1" destOrd="0" presId="urn:microsoft.com/office/officeart/2009/3/layout/StepUpProcess"/>
    <dgm:cxn modelId="{09235C0C-BBBE-48C4-81C6-61ECF93EE516}" type="presParOf" srcId="{8452000A-A6D5-4493-A8C6-2F4944C717D9}" destId="{CBE41F51-2675-462C-922A-AC468D3C7D53}" srcOrd="2" destOrd="0" presId="urn:microsoft.com/office/officeart/2009/3/layout/StepUpProcess"/>
    <dgm:cxn modelId="{7B5CB01E-84B5-404B-A9EF-B360DA1A763F}" type="presParOf" srcId="{0CC97DC9-3380-4D12-BD87-8DA5A348EA50}" destId="{A260152E-172B-4200-9D70-E5DF49541F81}" srcOrd="3" destOrd="0" presId="urn:microsoft.com/office/officeart/2009/3/layout/StepUpProcess"/>
    <dgm:cxn modelId="{240A7300-EE56-4561-9979-705839622908}" type="presParOf" srcId="{A260152E-172B-4200-9D70-E5DF49541F81}" destId="{FC53BB30-DE84-484F-A580-9F8A8E06835B}" srcOrd="0" destOrd="0" presId="urn:microsoft.com/office/officeart/2009/3/layout/StepUpProcess"/>
    <dgm:cxn modelId="{EA7D8743-4628-49BE-AAE6-0360E8DE5992}" type="presParOf" srcId="{0CC97DC9-3380-4D12-BD87-8DA5A348EA50}" destId="{93DB13D3-C4D7-4859-9645-47E5205D128B}" srcOrd="4" destOrd="0" presId="urn:microsoft.com/office/officeart/2009/3/layout/StepUpProcess"/>
    <dgm:cxn modelId="{7534DF7C-B823-454F-A8E2-B6D51F07DA9C}" type="presParOf" srcId="{93DB13D3-C4D7-4859-9645-47E5205D128B}" destId="{944BA81E-0435-4F61-BE99-854F3E1F298D}" srcOrd="0" destOrd="0" presId="urn:microsoft.com/office/officeart/2009/3/layout/StepUpProcess"/>
    <dgm:cxn modelId="{B5CCF192-D2C2-4E55-A74F-8FEC5B7CD178}" type="presParOf" srcId="{93DB13D3-C4D7-4859-9645-47E5205D128B}" destId="{8E31E89C-066C-452D-BD8C-EFB6D72D9251}" srcOrd="1" destOrd="0" presId="urn:microsoft.com/office/officeart/2009/3/layout/StepUpProcess"/>
    <dgm:cxn modelId="{C6E1105E-EBC2-4C9D-B86D-EB0188145E2F}" type="presParOf" srcId="{93DB13D3-C4D7-4859-9645-47E5205D128B}" destId="{3AD6437E-3C01-4F2C-956E-8640B2FF9704}" srcOrd="2" destOrd="0" presId="urn:microsoft.com/office/officeart/2009/3/layout/StepUpProcess"/>
    <dgm:cxn modelId="{F0D6D8DB-1F14-4398-B05D-1E7D10EB7884}" type="presParOf" srcId="{0CC97DC9-3380-4D12-BD87-8DA5A348EA50}" destId="{5BAACC53-8137-4356-AB83-3F39AD43E6E9}" srcOrd="5" destOrd="0" presId="urn:microsoft.com/office/officeart/2009/3/layout/StepUpProcess"/>
    <dgm:cxn modelId="{535D7851-1DC0-47F1-A295-959EDFAC3857}" type="presParOf" srcId="{5BAACC53-8137-4356-AB83-3F39AD43E6E9}" destId="{2440CAAC-B48A-4F20-B6C4-AA9982DF7F63}" srcOrd="0" destOrd="0" presId="urn:microsoft.com/office/officeart/2009/3/layout/StepUpProcess"/>
    <dgm:cxn modelId="{966BF088-B963-4A6D-8690-7787A661E743}" type="presParOf" srcId="{0CC97DC9-3380-4D12-BD87-8DA5A348EA50}" destId="{997B0070-C428-4CC3-9E08-32FE7792DB10}" srcOrd="6" destOrd="0" presId="urn:microsoft.com/office/officeart/2009/3/layout/StepUpProcess"/>
    <dgm:cxn modelId="{121D95A1-9DEC-4D39-822F-6331972B4085}" type="presParOf" srcId="{997B0070-C428-4CC3-9E08-32FE7792DB10}" destId="{3097C6FD-FBB8-468A-8B58-5216DFB25949}" srcOrd="0" destOrd="0" presId="urn:microsoft.com/office/officeart/2009/3/layout/StepUpProcess"/>
    <dgm:cxn modelId="{D46B13FA-4642-4652-9F2C-A550589FD580}" type="presParOf" srcId="{997B0070-C428-4CC3-9E08-32FE7792DB10}" destId="{B035FD2F-9970-479F-9CE7-AD8FEB83BF3E}" srcOrd="1" destOrd="0" presId="urn:microsoft.com/office/officeart/2009/3/layout/StepUpProcess"/>
    <dgm:cxn modelId="{52FBA1D6-8CF9-4655-9D17-421B4FA90B38}" type="presParOf" srcId="{997B0070-C428-4CC3-9E08-32FE7792DB10}" destId="{54333C59-F27A-4DAB-BAE2-0B07C6CAD291}" srcOrd="2" destOrd="0" presId="urn:microsoft.com/office/officeart/2009/3/layout/StepUpProcess"/>
    <dgm:cxn modelId="{E81E862F-6CCC-4157-AC4D-14BB6B1EA1F9}" type="presParOf" srcId="{0CC97DC9-3380-4D12-BD87-8DA5A348EA50}" destId="{4FE19622-F883-4182-979F-353D59FB4D1D}" srcOrd="7" destOrd="0" presId="urn:microsoft.com/office/officeart/2009/3/layout/StepUpProcess"/>
    <dgm:cxn modelId="{89D6751A-7D27-4528-A80E-059A546C0B8A}" type="presParOf" srcId="{4FE19622-F883-4182-979F-353D59FB4D1D}" destId="{CB93CF2F-C165-4956-A628-76597B8D0680}" srcOrd="0" destOrd="0" presId="urn:microsoft.com/office/officeart/2009/3/layout/StepUpProcess"/>
    <dgm:cxn modelId="{8A220871-A076-48BE-8A5B-2544DDD7A812}" type="presParOf" srcId="{0CC97DC9-3380-4D12-BD87-8DA5A348EA50}" destId="{E6BF62C0-D5EA-401B-8724-574956D5BBA2}" srcOrd="8" destOrd="0" presId="urn:microsoft.com/office/officeart/2009/3/layout/StepUpProcess"/>
    <dgm:cxn modelId="{7A87BFA3-2349-447B-B2AE-DEE4E387A193}" type="presParOf" srcId="{E6BF62C0-D5EA-401B-8724-574956D5BBA2}" destId="{C7BF84F5-DE96-49EB-99C4-15EFC30B4A4C}" srcOrd="0" destOrd="0" presId="urn:microsoft.com/office/officeart/2009/3/layout/StepUpProcess"/>
    <dgm:cxn modelId="{68039B08-BCE0-4934-BD39-69C2662ADA7A}" type="presParOf" srcId="{E6BF62C0-D5EA-401B-8724-574956D5BBA2}" destId="{B28A9D9D-66A7-4FFE-834A-DECDE03741CE}"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B3014D-A578-4A11-939E-F911B21CB196}" type="doc">
      <dgm:prSet loTypeId="urn:microsoft.com/office/officeart/2005/8/layout/architecture" loCatId="hierarchy" qsTypeId="urn:microsoft.com/office/officeart/2005/8/quickstyle/simple1" qsCatId="simple" csTypeId="urn:microsoft.com/office/officeart/2005/8/colors/accent3_5" csCatId="accent3" phldr="1"/>
      <dgm:spPr/>
      <dgm:t>
        <a:bodyPr/>
        <a:lstStyle/>
        <a:p>
          <a:endParaRPr lang="en-IN"/>
        </a:p>
      </dgm:t>
    </dgm:pt>
    <dgm:pt modelId="{08B8531A-3551-48E4-B4F6-3A72FECAD62A}">
      <dgm:prSet custT="1"/>
      <dgm:spPr>
        <a:solidFill>
          <a:schemeClr val="accent1">
            <a:lumMod val="20000"/>
            <a:lumOff val="80000"/>
            <a:alpha val="80000"/>
          </a:schemeClr>
        </a:solidFill>
      </dgm:spPr>
      <dgm:t>
        <a:bodyPr/>
        <a:lstStyle/>
        <a:p>
          <a:endParaRPr lang="en-US" sz="2800" dirty="0">
            <a:solidFill>
              <a:schemeClr val="tx1"/>
            </a:solidFill>
            <a:latin typeface="Abadi" panose="020B0604020104020204" pitchFamily="34" charset="0"/>
          </a:endParaRPr>
        </a:p>
      </dgm:t>
    </dgm:pt>
    <dgm:pt modelId="{C06639C8-73A0-4448-9F26-762B800FB64D}" type="parTrans" cxnId="{0156ECA5-73BE-4E71-9613-BE851F0EA6E7}">
      <dgm:prSet/>
      <dgm:spPr/>
      <dgm:t>
        <a:bodyPr/>
        <a:lstStyle/>
        <a:p>
          <a:endParaRPr lang="en-IN" sz="3600">
            <a:solidFill>
              <a:schemeClr val="tx1"/>
            </a:solidFill>
          </a:endParaRPr>
        </a:p>
      </dgm:t>
    </dgm:pt>
    <dgm:pt modelId="{1A7DFB13-DFCE-4930-A55F-68ACCC135EBD}" type="sibTrans" cxnId="{0156ECA5-73BE-4E71-9613-BE851F0EA6E7}">
      <dgm:prSet/>
      <dgm:spPr/>
      <dgm:t>
        <a:bodyPr/>
        <a:lstStyle/>
        <a:p>
          <a:endParaRPr lang="en-IN" sz="3600">
            <a:solidFill>
              <a:schemeClr val="tx1"/>
            </a:solidFill>
          </a:endParaRPr>
        </a:p>
      </dgm:t>
    </dgm:pt>
    <dgm:pt modelId="{BB4DE5F0-026D-4E58-83A8-2B0D22BEA312}">
      <dgm:prSet phldrT="[Text]" custT="1"/>
      <dgm:spPr>
        <a:solidFill>
          <a:schemeClr val="accent1">
            <a:lumMod val="20000"/>
            <a:lumOff val="80000"/>
            <a:alpha val="80000"/>
          </a:schemeClr>
        </a:solidFill>
      </dgm:spPr>
      <dgm:t>
        <a:bodyPr/>
        <a:lstStyle/>
        <a:p>
          <a:pPr>
            <a:buFont typeface="Arial" panose="020B0604020202020204" pitchFamily="34" charset="0"/>
            <a:buChar char="•"/>
          </a:pPr>
          <a:endParaRPr lang="en-IN" sz="2800" dirty="0">
            <a:solidFill>
              <a:schemeClr val="tx1"/>
            </a:solidFill>
          </a:endParaRPr>
        </a:p>
      </dgm:t>
    </dgm:pt>
    <dgm:pt modelId="{28D02A62-BAA7-47E2-87CD-42B5E8178793}" type="sibTrans" cxnId="{11E8E6AF-6C19-488B-87FA-BA1888D89DA4}">
      <dgm:prSet/>
      <dgm:spPr/>
      <dgm:t>
        <a:bodyPr/>
        <a:lstStyle/>
        <a:p>
          <a:endParaRPr lang="en-IN" sz="3600">
            <a:solidFill>
              <a:schemeClr val="tx1"/>
            </a:solidFill>
          </a:endParaRPr>
        </a:p>
      </dgm:t>
    </dgm:pt>
    <dgm:pt modelId="{13F8B42C-64B6-4F42-BAD5-8B8D15E47EF7}" type="parTrans" cxnId="{11E8E6AF-6C19-488B-87FA-BA1888D89DA4}">
      <dgm:prSet/>
      <dgm:spPr/>
      <dgm:t>
        <a:bodyPr/>
        <a:lstStyle/>
        <a:p>
          <a:endParaRPr lang="en-IN" sz="3600">
            <a:solidFill>
              <a:schemeClr val="tx1"/>
            </a:solidFill>
          </a:endParaRPr>
        </a:p>
      </dgm:t>
    </dgm:pt>
    <dgm:pt modelId="{ECCD12FB-8557-440B-8812-223E76436F50}" type="pres">
      <dgm:prSet presAssocID="{0FB3014D-A578-4A11-939E-F911B21CB196}" presName="Name0" presStyleCnt="0">
        <dgm:presLayoutVars>
          <dgm:chPref val="1"/>
          <dgm:dir/>
          <dgm:animOne val="branch"/>
          <dgm:animLvl val="lvl"/>
          <dgm:resizeHandles/>
        </dgm:presLayoutVars>
      </dgm:prSet>
      <dgm:spPr/>
    </dgm:pt>
    <dgm:pt modelId="{1E5D6D5B-E9F7-48C3-A47A-D3B69DE8E422}" type="pres">
      <dgm:prSet presAssocID="{BB4DE5F0-026D-4E58-83A8-2B0D22BEA312}" presName="vertOne" presStyleCnt="0"/>
      <dgm:spPr/>
    </dgm:pt>
    <dgm:pt modelId="{1A0B3416-E4D7-4BFF-81A3-D8E8AB007BB7}" type="pres">
      <dgm:prSet presAssocID="{BB4DE5F0-026D-4E58-83A8-2B0D22BEA312}" presName="txOne" presStyleLbl="node0" presStyleIdx="0" presStyleCnt="2" custLinFactNeighborX="-3231" custLinFactNeighborY="-1534">
        <dgm:presLayoutVars>
          <dgm:chPref val="3"/>
        </dgm:presLayoutVars>
      </dgm:prSet>
      <dgm:spPr/>
    </dgm:pt>
    <dgm:pt modelId="{A4BFE48C-1B35-44F5-AEEA-EE3774F4175D}" type="pres">
      <dgm:prSet presAssocID="{BB4DE5F0-026D-4E58-83A8-2B0D22BEA312}" presName="horzOne" presStyleCnt="0"/>
      <dgm:spPr/>
    </dgm:pt>
    <dgm:pt modelId="{51404914-56CB-4989-B298-2A3451E69C3E}" type="pres">
      <dgm:prSet presAssocID="{28D02A62-BAA7-47E2-87CD-42B5E8178793}" presName="sibSpaceOne" presStyleCnt="0"/>
      <dgm:spPr/>
    </dgm:pt>
    <dgm:pt modelId="{D3D2C3B6-6B9C-4B66-AF81-49DC3A4BF610}" type="pres">
      <dgm:prSet presAssocID="{08B8531A-3551-48E4-B4F6-3A72FECAD62A}" presName="vertOne" presStyleCnt="0"/>
      <dgm:spPr/>
    </dgm:pt>
    <dgm:pt modelId="{EED6928E-C7B6-4ECC-9CB9-3A866E9ABB67}" type="pres">
      <dgm:prSet presAssocID="{08B8531A-3551-48E4-B4F6-3A72FECAD62A}" presName="txOne" presStyleLbl="node0" presStyleIdx="1" presStyleCnt="2" custScaleX="107040">
        <dgm:presLayoutVars>
          <dgm:chPref val="3"/>
        </dgm:presLayoutVars>
      </dgm:prSet>
      <dgm:spPr/>
    </dgm:pt>
    <dgm:pt modelId="{CB0D2935-EF8E-408A-B500-1D678ED6B3A5}" type="pres">
      <dgm:prSet presAssocID="{08B8531A-3551-48E4-B4F6-3A72FECAD62A}" presName="horzOne" presStyleCnt="0"/>
      <dgm:spPr/>
    </dgm:pt>
  </dgm:ptLst>
  <dgm:cxnLst>
    <dgm:cxn modelId="{A0ADFD9C-01C8-45E7-93C8-41F6D48D593A}" type="presOf" srcId="{0FB3014D-A578-4A11-939E-F911B21CB196}" destId="{ECCD12FB-8557-440B-8812-223E76436F50}" srcOrd="0" destOrd="0" presId="urn:microsoft.com/office/officeart/2005/8/layout/architecture"/>
    <dgm:cxn modelId="{0156ECA5-73BE-4E71-9613-BE851F0EA6E7}" srcId="{0FB3014D-A578-4A11-939E-F911B21CB196}" destId="{08B8531A-3551-48E4-B4F6-3A72FECAD62A}" srcOrd="1" destOrd="0" parTransId="{C06639C8-73A0-4448-9F26-762B800FB64D}" sibTransId="{1A7DFB13-DFCE-4930-A55F-68ACCC135EBD}"/>
    <dgm:cxn modelId="{11E8E6AF-6C19-488B-87FA-BA1888D89DA4}" srcId="{0FB3014D-A578-4A11-939E-F911B21CB196}" destId="{BB4DE5F0-026D-4E58-83A8-2B0D22BEA312}" srcOrd="0" destOrd="0" parTransId="{13F8B42C-64B6-4F42-BAD5-8B8D15E47EF7}" sibTransId="{28D02A62-BAA7-47E2-87CD-42B5E8178793}"/>
    <dgm:cxn modelId="{955FEED0-7781-4117-A03B-A477A9376A46}" type="presOf" srcId="{08B8531A-3551-48E4-B4F6-3A72FECAD62A}" destId="{EED6928E-C7B6-4ECC-9CB9-3A866E9ABB67}" srcOrd="0" destOrd="0" presId="urn:microsoft.com/office/officeart/2005/8/layout/architecture"/>
    <dgm:cxn modelId="{3E2812E8-0DDF-4152-B014-C741E44DE9F7}" type="presOf" srcId="{BB4DE5F0-026D-4E58-83A8-2B0D22BEA312}" destId="{1A0B3416-E4D7-4BFF-81A3-D8E8AB007BB7}" srcOrd="0" destOrd="0" presId="urn:microsoft.com/office/officeart/2005/8/layout/architecture"/>
    <dgm:cxn modelId="{FDF6DF66-2FEC-4B58-AE3F-E421B43DA987}" type="presParOf" srcId="{ECCD12FB-8557-440B-8812-223E76436F50}" destId="{1E5D6D5B-E9F7-48C3-A47A-D3B69DE8E422}" srcOrd="0" destOrd="0" presId="urn:microsoft.com/office/officeart/2005/8/layout/architecture"/>
    <dgm:cxn modelId="{319EF649-D1E6-4DC5-944B-CDB2375DD595}" type="presParOf" srcId="{1E5D6D5B-E9F7-48C3-A47A-D3B69DE8E422}" destId="{1A0B3416-E4D7-4BFF-81A3-D8E8AB007BB7}" srcOrd="0" destOrd="0" presId="urn:microsoft.com/office/officeart/2005/8/layout/architecture"/>
    <dgm:cxn modelId="{7F7BEF4F-6FE1-4C2C-BD53-BA8F3A2A90B0}" type="presParOf" srcId="{1E5D6D5B-E9F7-48C3-A47A-D3B69DE8E422}" destId="{A4BFE48C-1B35-44F5-AEEA-EE3774F4175D}" srcOrd="1" destOrd="0" presId="urn:microsoft.com/office/officeart/2005/8/layout/architecture"/>
    <dgm:cxn modelId="{1FC51E06-C53E-4108-9044-F5B3319DCB92}" type="presParOf" srcId="{ECCD12FB-8557-440B-8812-223E76436F50}" destId="{51404914-56CB-4989-B298-2A3451E69C3E}" srcOrd="1" destOrd="0" presId="urn:microsoft.com/office/officeart/2005/8/layout/architecture"/>
    <dgm:cxn modelId="{448EBB6C-8359-403B-A6C7-DDBF46B43910}" type="presParOf" srcId="{ECCD12FB-8557-440B-8812-223E76436F50}" destId="{D3D2C3B6-6B9C-4B66-AF81-49DC3A4BF610}" srcOrd="2" destOrd="0" presId="urn:microsoft.com/office/officeart/2005/8/layout/architecture"/>
    <dgm:cxn modelId="{20A5BF42-D9C9-4162-AF9A-26922CF0F162}" type="presParOf" srcId="{D3D2C3B6-6B9C-4B66-AF81-49DC3A4BF610}" destId="{EED6928E-C7B6-4ECC-9CB9-3A866E9ABB67}" srcOrd="0" destOrd="0" presId="urn:microsoft.com/office/officeart/2005/8/layout/architecture"/>
    <dgm:cxn modelId="{4143A2E3-3A5E-4554-8D7F-4880002B5DA5}" type="presParOf" srcId="{D3D2C3B6-6B9C-4B66-AF81-49DC3A4BF610}" destId="{CB0D2935-EF8E-408A-B500-1D678ED6B3A5}"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391BAA-A9DF-43B3-87C4-4C6EB92D3C9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4CCE0F4E-A499-4445-A32F-720AB9B8BEDF}">
      <dgm:prSet phldrT="[Text]" custT="1"/>
      <dgm:spPr>
        <a:solidFill>
          <a:schemeClr val="accent1">
            <a:lumMod val="20000"/>
            <a:lumOff val="80000"/>
          </a:schemeClr>
        </a:solidFill>
      </dgm:spPr>
      <dgm:t>
        <a:bodyPr/>
        <a:lstStyle/>
        <a:p>
          <a:r>
            <a:rPr lang="en-IN" sz="3800" dirty="0">
              <a:solidFill>
                <a:schemeClr val="tx1"/>
              </a:solidFill>
            </a:rPr>
            <a:t>Block Period</a:t>
          </a:r>
        </a:p>
      </dgm:t>
    </dgm:pt>
    <dgm:pt modelId="{CDFDB56F-DEBB-48AA-96BA-981599AEFB68}" type="parTrans" cxnId="{BAF0A51F-E78D-4DA6-B07F-62D2A3CFABC5}">
      <dgm:prSet/>
      <dgm:spPr/>
      <dgm:t>
        <a:bodyPr/>
        <a:lstStyle/>
        <a:p>
          <a:endParaRPr lang="en-IN"/>
        </a:p>
      </dgm:t>
    </dgm:pt>
    <dgm:pt modelId="{6BB645E4-0F95-4E7E-9A8B-7BCB099285E7}" type="sibTrans" cxnId="{BAF0A51F-E78D-4DA6-B07F-62D2A3CFABC5}">
      <dgm:prSet/>
      <dgm:spPr/>
      <dgm:t>
        <a:bodyPr/>
        <a:lstStyle/>
        <a:p>
          <a:endParaRPr lang="en-IN"/>
        </a:p>
      </dgm:t>
    </dgm:pt>
    <dgm:pt modelId="{B209E530-DCF7-47FD-9238-F0A809F8B089}">
      <dgm:prSet phldrT="[Text]"/>
      <dgm:spPr>
        <a:solidFill>
          <a:schemeClr val="accent1">
            <a:lumMod val="20000"/>
            <a:lumOff val="80000"/>
          </a:schemeClr>
        </a:solidFill>
      </dgm:spPr>
      <dgm:t>
        <a:bodyPr/>
        <a:lstStyle/>
        <a:p>
          <a:r>
            <a:rPr lang="en-IN" dirty="0">
              <a:solidFill>
                <a:schemeClr val="tx1"/>
              </a:solidFill>
            </a:rPr>
            <a:t>Undisclosed Income</a:t>
          </a:r>
        </a:p>
      </dgm:t>
    </dgm:pt>
    <dgm:pt modelId="{7DF2721D-9383-46F7-9C57-A362F73EA08C}" type="parTrans" cxnId="{3B082B83-5725-4010-8CA6-344358BB2665}">
      <dgm:prSet/>
      <dgm:spPr/>
      <dgm:t>
        <a:bodyPr/>
        <a:lstStyle/>
        <a:p>
          <a:endParaRPr lang="en-IN"/>
        </a:p>
      </dgm:t>
    </dgm:pt>
    <dgm:pt modelId="{B09418BA-E47F-4501-80D8-CB37E75377FA}" type="sibTrans" cxnId="{3B082B83-5725-4010-8CA6-344358BB2665}">
      <dgm:prSet/>
      <dgm:spPr/>
      <dgm:t>
        <a:bodyPr/>
        <a:lstStyle/>
        <a:p>
          <a:endParaRPr lang="en-IN"/>
        </a:p>
      </dgm:t>
    </dgm:pt>
    <dgm:pt modelId="{F78A7145-5200-4088-AD97-89F7A191911F}" type="pres">
      <dgm:prSet presAssocID="{87391BAA-A9DF-43B3-87C4-4C6EB92D3C90}" presName="diagram" presStyleCnt="0">
        <dgm:presLayoutVars>
          <dgm:dir/>
          <dgm:resizeHandles val="exact"/>
        </dgm:presLayoutVars>
      </dgm:prSet>
      <dgm:spPr/>
    </dgm:pt>
    <dgm:pt modelId="{1C9A8D20-ACEE-4FE0-B6B8-294AC4B2A8A3}" type="pres">
      <dgm:prSet presAssocID="{4CCE0F4E-A499-4445-A32F-720AB9B8BEDF}" presName="node" presStyleLbl="node1" presStyleIdx="0" presStyleCnt="2" custScaleX="36125" custScaleY="20448" custLinFactNeighborX="-4878" custLinFactNeighborY="-21400">
        <dgm:presLayoutVars>
          <dgm:bulletEnabled val="1"/>
        </dgm:presLayoutVars>
      </dgm:prSet>
      <dgm:spPr/>
    </dgm:pt>
    <dgm:pt modelId="{D33790A2-11C7-404E-90DE-74361C5CE88B}" type="pres">
      <dgm:prSet presAssocID="{6BB645E4-0F95-4E7E-9A8B-7BCB099285E7}" presName="sibTrans" presStyleCnt="0"/>
      <dgm:spPr/>
    </dgm:pt>
    <dgm:pt modelId="{DD1BA504-B825-4341-9F5F-0B5EEA8C2949}" type="pres">
      <dgm:prSet presAssocID="{B209E530-DCF7-47FD-9238-F0A809F8B089}" presName="node" presStyleLbl="node1" presStyleIdx="1" presStyleCnt="2" custScaleX="36125" custScaleY="20448" custLinFactNeighborX="2290" custLinFactNeighborY="-20838">
        <dgm:presLayoutVars>
          <dgm:bulletEnabled val="1"/>
        </dgm:presLayoutVars>
      </dgm:prSet>
      <dgm:spPr/>
    </dgm:pt>
  </dgm:ptLst>
  <dgm:cxnLst>
    <dgm:cxn modelId="{BAF0A51F-E78D-4DA6-B07F-62D2A3CFABC5}" srcId="{87391BAA-A9DF-43B3-87C4-4C6EB92D3C90}" destId="{4CCE0F4E-A499-4445-A32F-720AB9B8BEDF}" srcOrd="0" destOrd="0" parTransId="{CDFDB56F-DEBB-48AA-96BA-981599AEFB68}" sibTransId="{6BB645E4-0F95-4E7E-9A8B-7BCB099285E7}"/>
    <dgm:cxn modelId="{8A2AA631-C550-4FE6-9415-0771E28786FF}" type="presOf" srcId="{4CCE0F4E-A499-4445-A32F-720AB9B8BEDF}" destId="{1C9A8D20-ACEE-4FE0-B6B8-294AC4B2A8A3}" srcOrd="0" destOrd="0" presId="urn:microsoft.com/office/officeart/2005/8/layout/default"/>
    <dgm:cxn modelId="{1C70DA33-AE0C-42C6-9080-27E7919B0A80}" type="presOf" srcId="{B209E530-DCF7-47FD-9238-F0A809F8B089}" destId="{DD1BA504-B825-4341-9F5F-0B5EEA8C2949}" srcOrd="0" destOrd="0" presId="urn:microsoft.com/office/officeart/2005/8/layout/default"/>
    <dgm:cxn modelId="{3B082B83-5725-4010-8CA6-344358BB2665}" srcId="{87391BAA-A9DF-43B3-87C4-4C6EB92D3C90}" destId="{B209E530-DCF7-47FD-9238-F0A809F8B089}" srcOrd="1" destOrd="0" parTransId="{7DF2721D-9383-46F7-9C57-A362F73EA08C}" sibTransId="{B09418BA-E47F-4501-80D8-CB37E75377FA}"/>
    <dgm:cxn modelId="{FCC82FB9-F9BD-487F-81A4-C81EBF01A672}" type="presOf" srcId="{87391BAA-A9DF-43B3-87C4-4C6EB92D3C90}" destId="{F78A7145-5200-4088-AD97-89F7A191911F}" srcOrd="0" destOrd="0" presId="urn:microsoft.com/office/officeart/2005/8/layout/default"/>
    <dgm:cxn modelId="{2437F0CE-4C24-4B59-9D68-5216FB5A75A2}" type="presParOf" srcId="{F78A7145-5200-4088-AD97-89F7A191911F}" destId="{1C9A8D20-ACEE-4FE0-B6B8-294AC4B2A8A3}" srcOrd="0" destOrd="0" presId="urn:microsoft.com/office/officeart/2005/8/layout/default"/>
    <dgm:cxn modelId="{CCEA92B2-4B33-4614-AAA9-E59672902D8C}" type="presParOf" srcId="{F78A7145-5200-4088-AD97-89F7A191911F}" destId="{D33790A2-11C7-404E-90DE-74361C5CE88B}" srcOrd="1" destOrd="0" presId="urn:microsoft.com/office/officeart/2005/8/layout/default"/>
    <dgm:cxn modelId="{84957DF0-7496-469C-BA46-6DDA4CE032CA}" type="presParOf" srcId="{F78A7145-5200-4088-AD97-89F7A191911F}" destId="{DD1BA504-B825-4341-9F5F-0B5EEA8C2949}"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BE7565-624F-456F-8C9C-8D40320D534F}"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en-IN"/>
        </a:p>
      </dgm:t>
    </dgm:pt>
    <dgm:pt modelId="{2F1F03B4-D007-497A-B1AC-EA26286DAE7C}">
      <dgm:prSet phldrT="[Text]" custT="1"/>
      <dgm:spPr/>
      <dgm:t>
        <a:bodyPr/>
        <a:lstStyle/>
        <a:p>
          <a:r>
            <a:rPr lang="en-IN" sz="1800" b="1"/>
            <a:t>Total income (other than undisclosed income) of the year of search or requisition shall be assessed separately in accordance with other provisions of the IT Act </a:t>
          </a:r>
          <a:endParaRPr lang="en-IN" sz="1800" b="1" dirty="0"/>
        </a:p>
      </dgm:t>
    </dgm:pt>
    <dgm:pt modelId="{94ABF24F-201E-47DC-A55D-E7FAD85024BB}" type="parTrans" cxnId="{A988F820-E6ED-41E3-B732-0D0898CC5313}">
      <dgm:prSet/>
      <dgm:spPr/>
      <dgm:t>
        <a:bodyPr/>
        <a:lstStyle/>
        <a:p>
          <a:endParaRPr lang="en-IN" sz="2800" b="1">
            <a:solidFill>
              <a:schemeClr val="tx1"/>
            </a:solidFill>
          </a:endParaRPr>
        </a:p>
      </dgm:t>
    </dgm:pt>
    <dgm:pt modelId="{0EA6C929-24A9-4405-BCCA-06F4965F9681}" type="sibTrans" cxnId="{A988F820-E6ED-41E3-B732-0D0898CC5313}">
      <dgm:prSet/>
      <dgm:spPr/>
      <dgm:t>
        <a:bodyPr/>
        <a:lstStyle/>
        <a:p>
          <a:endParaRPr lang="en-IN" sz="2800" b="1">
            <a:solidFill>
              <a:schemeClr val="tx1"/>
            </a:solidFill>
          </a:endParaRPr>
        </a:p>
      </dgm:t>
    </dgm:pt>
    <dgm:pt modelId="{29574132-3E86-4788-83D5-B45D9D07B2FD}">
      <dgm:prSet phldrT="[Text]" custT="1"/>
      <dgm:spPr/>
      <dgm:t>
        <a:bodyPr/>
        <a:lstStyle/>
        <a:p>
          <a:r>
            <a:rPr lang="en-IN" sz="1800" b="1"/>
            <a:t>Tax shall be charged at 60% on total income determined u/s 158BC for the block period</a:t>
          </a:r>
          <a:endParaRPr lang="en-IN" sz="1800" b="1" dirty="0"/>
        </a:p>
      </dgm:t>
    </dgm:pt>
    <dgm:pt modelId="{2CBC7464-3D3B-46B1-AA4C-B742356B5F9A}" type="parTrans" cxnId="{7328E75C-5A1B-461A-B6FD-8BD08492DD2D}">
      <dgm:prSet/>
      <dgm:spPr/>
      <dgm:t>
        <a:bodyPr/>
        <a:lstStyle/>
        <a:p>
          <a:endParaRPr lang="en-IN" sz="2800" b="1">
            <a:solidFill>
              <a:schemeClr val="tx1"/>
            </a:solidFill>
          </a:endParaRPr>
        </a:p>
      </dgm:t>
    </dgm:pt>
    <dgm:pt modelId="{AC82D86D-7AA0-4602-ACD9-D307819F3244}" type="sibTrans" cxnId="{7328E75C-5A1B-461A-B6FD-8BD08492DD2D}">
      <dgm:prSet/>
      <dgm:spPr/>
      <dgm:t>
        <a:bodyPr/>
        <a:lstStyle/>
        <a:p>
          <a:endParaRPr lang="en-IN" sz="2800" b="1">
            <a:solidFill>
              <a:schemeClr val="tx1"/>
            </a:solidFill>
          </a:endParaRPr>
        </a:p>
      </dgm:t>
    </dgm:pt>
    <dgm:pt modelId="{48EF1E38-2097-4139-B2E7-7D265D330E9E}">
      <dgm:prSet phldrT="[Text]" custT="1"/>
      <dgm:spPr/>
      <dgm:t>
        <a:bodyPr/>
        <a:lstStyle/>
        <a:p>
          <a:r>
            <a:rPr lang="en-IN" sz="1800" b="1"/>
            <a:t>Penalty on undisclosed income of the block period would be levied at 50% of tax payable on such income</a:t>
          </a:r>
          <a:endParaRPr lang="en-IN" sz="1800" b="1" dirty="0"/>
        </a:p>
      </dgm:t>
    </dgm:pt>
    <dgm:pt modelId="{657E1D3C-45D9-4E47-BCDA-E59ECB94B074}" type="parTrans" cxnId="{28ED7297-C367-4A96-8314-FF455950E9B1}">
      <dgm:prSet/>
      <dgm:spPr/>
      <dgm:t>
        <a:bodyPr/>
        <a:lstStyle/>
        <a:p>
          <a:endParaRPr lang="en-IN" sz="2800" b="1">
            <a:solidFill>
              <a:schemeClr val="tx1"/>
            </a:solidFill>
          </a:endParaRPr>
        </a:p>
      </dgm:t>
    </dgm:pt>
    <dgm:pt modelId="{A7CBCD59-693F-4A25-9BDE-291A8615FE9E}" type="sibTrans" cxnId="{28ED7297-C367-4A96-8314-FF455950E9B1}">
      <dgm:prSet/>
      <dgm:spPr/>
      <dgm:t>
        <a:bodyPr/>
        <a:lstStyle/>
        <a:p>
          <a:endParaRPr lang="en-IN" sz="2800" b="1">
            <a:solidFill>
              <a:schemeClr val="tx1"/>
            </a:solidFill>
          </a:endParaRPr>
        </a:p>
      </dgm:t>
    </dgm:pt>
    <dgm:pt modelId="{9713DFA8-2BC2-40FF-B966-9B76EFB286ED}">
      <dgm:prSet phldrT="[Text]" custT="1"/>
      <dgm:spPr/>
      <dgm:t>
        <a:bodyPr/>
        <a:lstStyle/>
        <a:p>
          <a:r>
            <a:rPr lang="en-IN" sz="1800" b="1"/>
            <a:t>No interest u/s 234A, 234B, 234C or penalty u/s 270A of the IT Act shall be levied or imposed</a:t>
          </a:r>
          <a:endParaRPr lang="en-IN" sz="1800" b="1" dirty="0"/>
        </a:p>
      </dgm:t>
    </dgm:pt>
    <dgm:pt modelId="{3C3E4E24-DFF0-4BDE-A958-8F11B38CF317}" type="parTrans" cxnId="{9F9728DA-2C71-4AA0-B34D-35D42EA6B2B7}">
      <dgm:prSet/>
      <dgm:spPr/>
      <dgm:t>
        <a:bodyPr/>
        <a:lstStyle/>
        <a:p>
          <a:endParaRPr lang="en-IN" sz="2800" b="1">
            <a:solidFill>
              <a:schemeClr val="tx1"/>
            </a:solidFill>
          </a:endParaRPr>
        </a:p>
      </dgm:t>
    </dgm:pt>
    <dgm:pt modelId="{7BE01BE5-4451-44B1-88DD-FA24950FB0FD}" type="sibTrans" cxnId="{9F9728DA-2C71-4AA0-B34D-35D42EA6B2B7}">
      <dgm:prSet/>
      <dgm:spPr/>
      <dgm:t>
        <a:bodyPr/>
        <a:lstStyle/>
        <a:p>
          <a:endParaRPr lang="en-IN" sz="2800" b="1">
            <a:solidFill>
              <a:schemeClr val="tx1"/>
            </a:solidFill>
          </a:endParaRPr>
        </a:p>
      </dgm:t>
    </dgm:pt>
    <dgm:pt modelId="{3764B343-7607-4B52-9E79-5B4A26F62810}">
      <dgm:prSet phldrT="[Text]" custT="1"/>
      <dgm:spPr/>
      <dgm:t>
        <a:bodyPr/>
        <a:lstStyle/>
        <a:p>
          <a:r>
            <a:rPr lang="en-IN" sz="1800" b="1"/>
            <a:t>If return u/s 158BC is not filed or furnished beyond due date, then interest @ 1.5% per month or part of month on tax on undisclosed income shall be leviable</a:t>
          </a:r>
          <a:endParaRPr lang="en-IN" sz="1800" b="1" dirty="0"/>
        </a:p>
      </dgm:t>
    </dgm:pt>
    <dgm:pt modelId="{D507F356-534F-4063-AAB9-79AB3518F639}" type="parTrans" cxnId="{B430AC58-E3C2-47FB-8E3B-D04C083CD982}">
      <dgm:prSet/>
      <dgm:spPr/>
      <dgm:t>
        <a:bodyPr/>
        <a:lstStyle/>
        <a:p>
          <a:endParaRPr lang="en-IN" sz="2800" b="1">
            <a:solidFill>
              <a:schemeClr val="tx1"/>
            </a:solidFill>
          </a:endParaRPr>
        </a:p>
      </dgm:t>
    </dgm:pt>
    <dgm:pt modelId="{815541FF-6E21-470D-8007-D123607BFC72}" type="sibTrans" cxnId="{B430AC58-E3C2-47FB-8E3B-D04C083CD982}">
      <dgm:prSet/>
      <dgm:spPr/>
      <dgm:t>
        <a:bodyPr/>
        <a:lstStyle/>
        <a:p>
          <a:endParaRPr lang="en-IN" sz="2800" b="1">
            <a:solidFill>
              <a:schemeClr val="tx1"/>
            </a:solidFill>
          </a:endParaRPr>
        </a:p>
      </dgm:t>
    </dgm:pt>
    <dgm:pt modelId="{BF0E56C2-D6CB-4CD4-B9D3-E4AE80E253DF}" type="pres">
      <dgm:prSet presAssocID="{50BE7565-624F-456F-8C9C-8D40320D534F}" presName="linear" presStyleCnt="0">
        <dgm:presLayoutVars>
          <dgm:dir/>
          <dgm:animLvl val="lvl"/>
          <dgm:resizeHandles val="exact"/>
        </dgm:presLayoutVars>
      </dgm:prSet>
      <dgm:spPr/>
    </dgm:pt>
    <dgm:pt modelId="{4295E94F-0BE7-4DD7-8486-2CD49BAA48FD}" type="pres">
      <dgm:prSet presAssocID="{2F1F03B4-D007-497A-B1AC-EA26286DAE7C}" presName="parentLin" presStyleCnt="0"/>
      <dgm:spPr/>
    </dgm:pt>
    <dgm:pt modelId="{39254A1A-6445-4A0E-9CF3-ECC101686D1E}" type="pres">
      <dgm:prSet presAssocID="{2F1F03B4-D007-497A-B1AC-EA26286DAE7C}" presName="parentLeftMargin" presStyleLbl="node1" presStyleIdx="0" presStyleCnt="5"/>
      <dgm:spPr/>
    </dgm:pt>
    <dgm:pt modelId="{F6942C99-F688-4281-8EE5-79C60FD955B6}" type="pres">
      <dgm:prSet presAssocID="{2F1F03B4-D007-497A-B1AC-EA26286DAE7C}" presName="parentText" presStyleLbl="node1" presStyleIdx="0" presStyleCnt="5" custScaleX="120726">
        <dgm:presLayoutVars>
          <dgm:chMax val="0"/>
          <dgm:bulletEnabled val="1"/>
        </dgm:presLayoutVars>
      </dgm:prSet>
      <dgm:spPr/>
    </dgm:pt>
    <dgm:pt modelId="{EE5D00F5-BFDE-4862-89F9-45E06781F7B0}" type="pres">
      <dgm:prSet presAssocID="{2F1F03B4-D007-497A-B1AC-EA26286DAE7C}" presName="negativeSpace" presStyleCnt="0"/>
      <dgm:spPr/>
    </dgm:pt>
    <dgm:pt modelId="{F819FD94-A0E3-46B5-97B4-CDBD3401DF05}" type="pres">
      <dgm:prSet presAssocID="{2F1F03B4-D007-497A-B1AC-EA26286DAE7C}" presName="childText" presStyleLbl="conFgAcc1" presStyleIdx="0" presStyleCnt="5">
        <dgm:presLayoutVars>
          <dgm:bulletEnabled val="1"/>
        </dgm:presLayoutVars>
      </dgm:prSet>
      <dgm:spPr/>
    </dgm:pt>
    <dgm:pt modelId="{6D36BA83-C09A-4664-AEA8-3948B2430EB5}" type="pres">
      <dgm:prSet presAssocID="{0EA6C929-24A9-4405-BCCA-06F4965F9681}" presName="spaceBetweenRectangles" presStyleCnt="0"/>
      <dgm:spPr/>
    </dgm:pt>
    <dgm:pt modelId="{3F42D6B2-C51A-408A-AB62-49E31B21DFB2}" type="pres">
      <dgm:prSet presAssocID="{29574132-3E86-4788-83D5-B45D9D07B2FD}" presName="parentLin" presStyleCnt="0"/>
      <dgm:spPr/>
    </dgm:pt>
    <dgm:pt modelId="{2CA5107B-0035-4ABB-B035-CC89726295CC}" type="pres">
      <dgm:prSet presAssocID="{29574132-3E86-4788-83D5-B45D9D07B2FD}" presName="parentLeftMargin" presStyleLbl="node1" presStyleIdx="0" presStyleCnt="5"/>
      <dgm:spPr/>
    </dgm:pt>
    <dgm:pt modelId="{71D4771B-97F1-4DBA-89F7-F8EC35F7467A}" type="pres">
      <dgm:prSet presAssocID="{29574132-3E86-4788-83D5-B45D9D07B2FD}" presName="parentText" presStyleLbl="node1" presStyleIdx="1" presStyleCnt="5" custScaleX="120226">
        <dgm:presLayoutVars>
          <dgm:chMax val="0"/>
          <dgm:bulletEnabled val="1"/>
        </dgm:presLayoutVars>
      </dgm:prSet>
      <dgm:spPr/>
    </dgm:pt>
    <dgm:pt modelId="{7E3CB6EB-77C8-4161-8A93-39E5442A2C04}" type="pres">
      <dgm:prSet presAssocID="{29574132-3E86-4788-83D5-B45D9D07B2FD}" presName="negativeSpace" presStyleCnt="0"/>
      <dgm:spPr/>
    </dgm:pt>
    <dgm:pt modelId="{F47BD656-0362-4FB8-94D8-2366A6770873}" type="pres">
      <dgm:prSet presAssocID="{29574132-3E86-4788-83D5-B45D9D07B2FD}" presName="childText" presStyleLbl="conFgAcc1" presStyleIdx="1" presStyleCnt="5">
        <dgm:presLayoutVars>
          <dgm:bulletEnabled val="1"/>
        </dgm:presLayoutVars>
      </dgm:prSet>
      <dgm:spPr/>
    </dgm:pt>
    <dgm:pt modelId="{738B169A-6944-4A6E-881A-5ADBD278BA12}" type="pres">
      <dgm:prSet presAssocID="{AC82D86D-7AA0-4602-ACD9-D307819F3244}" presName="spaceBetweenRectangles" presStyleCnt="0"/>
      <dgm:spPr/>
    </dgm:pt>
    <dgm:pt modelId="{D65847B8-0004-4DA1-B612-93C31B3E7F45}" type="pres">
      <dgm:prSet presAssocID="{48EF1E38-2097-4139-B2E7-7D265D330E9E}" presName="parentLin" presStyleCnt="0"/>
      <dgm:spPr/>
    </dgm:pt>
    <dgm:pt modelId="{0AC03F40-38C0-4620-BF7C-28788EE2BC6B}" type="pres">
      <dgm:prSet presAssocID="{48EF1E38-2097-4139-B2E7-7D265D330E9E}" presName="parentLeftMargin" presStyleLbl="node1" presStyleIdx="1" presStyleCnt="5"/>
      <dgm:spPr/>
    </dgm:pt>
    <dgm:pt modelId="{03FDE5C8-538C-40E0-8713-7138BD18A170}" type="pres">
      <dgm:prSet presAssocID="{48EF1E38-2097-4139-B2E7-7D265D330E9E}" presName="parentText" presStyleLbl="node1" presStyleIdx="2" presStyleCnt="5" custScaleX="118724">
        <dgm:presLayoutVars>
          <dgm:chMax val="0"/>
          <dgm:bulletEnabled val="1"/>
        </dgm:presLayoutVars>
      </dgm:prSet>
      <dgm:spPr/>
    </dgm:pt>
    <dgm:pt modelId="{2FBC7287-54BA-4EBB-BB8B-BFD97960B7D5}" type="pres">
      <dgm:prSet presAssocID="{48EF1E38-2097-4139-B2E7-7D265D330E9E}" presName="negativeSpace" presStyleCnt="0"/>
      <dgm:spPr/>
    </dgm:pt>
    <dgm:pt modelId="{1D19AF28-62DB-4E8D-A664-1DB98F27C220}" type="pres">
      <dgm:prSet presAssocID="{48EF1E38-2097-4139-B2E7-7D265D330E9E}" presName="childText" presStyleLbl="conFgAcc1" presStyleIdx="2" presStyleCnt="5">
        <dgm:presLayoutVars>
          <dgm:bulletEnabled val="1"/>
        </dgm:presLayoutVars>
      </dgm:prSet>
      <dgm:spPr/>
    </dgm:pt>
    <dgm:pt modelId="{F0E06F55-893C-46DC-B3B7-49C39F76FAE8}" type="pres">
      <dgm:prSet presAssocID="{A7CBCD59-693F-4A25-9BDE-291A8615FE9E}" presName="spaceBetweenRectangles" presStyleCnt="0"/>
      <dgm:spPr/>
    </dgm:pt>
    <dgm:pt modelId="{309E439F-EA19-46D4-86EA-C0757ED82460}" type="pres">
      <dgm:prSet presAssocID="{9713DFA8-2BC2-40FF-B966-9B76EFB286ED}" presName="parentLin" presStyleCnt="0"/>
      <dgm:spPr/>
    </dgm:pt>
    <dgm:pt modelId="{8973253F-49AB-4B50-AB52-AECE91D83210}" type="pres">
      <dgm:prSet presAssocID="{9713DFA8-2BC2-40FF-B966-9B76EFB286ED}" presName="parentLeftMargin" presStyleLbl="node1" presStyleIdx="2" presStyleCnt="5"/>
      <dgm:spPr/>
    </dgm:pt>
    <dgm:pt modelId="{F5FFFE23-11A7-4BF8-A109-BB6A9E7F2046}" type="pres">
      <dgm:prSet presAssocID="{9713DFA8-2BC2-40FF-B966-9B76EFB286ED}" presName="parentText" presStyleLbl="node1" presStyleIdx="3" presStyleCnt="5" custScaleX="117172">
        <dgm:presLayoutVars>
          <dgm:chMax val="0"/>
          <dgm:bulletEnabled val="1"/>
        </dgm:presLayoutVars>
      </dgm:prSet>
      <dgm:spPr/>
    </dgm:pt>
    <dgm:pt modelId="{F0B4703A-E3FF-4CB0-8ABC-E605B1BE188C}" type="pres">
      <dgm:prSet presAssocID="{9713DFA8-2BC2-40FF-B966-9B76EFB286ED}" presName="negativeSpace" presStyleCnt="0"/>
      <dgm:spPr/>
    </dgm:pt>
    <dgm:pt modelId="{84B99B67-4873-4B9B-909B-AF7C8EEFE01C}" type="pres">
      <dgm:prSet presAssocID="{9713DFA8-2BC2-40FF-B966-9B76EFB286ED}" presName="childText" presStyleLbl="conFgAcc1" presStyleIdx="3" presStyleCnt="5">
        <dgm:presLayoutVars>
          <dgm:bulletEnabled val="1"/>
        </dgm:presLayoutVars>
      </dgm:prSet>
      <dgm:spPr/>
    </dgm:pt>
    <dgm:pt modelId="{5EDC29E5-5386-4F57-905C-2B5FDDA56D33}" type="pres">
      <dgm:prSet presAssocID="{7BE01BE5-4451-44B1-88DD-FA24950FB0FD}" presName="spaceBetweenRectangles" presStyleCnt="0"/>
      <dgm:spPr/>
    </dgm:pt>
    <dgm:pt modelId="{FDEE7E7F-21F4-4EC4-9F2F-23EE845BFAD1}" type="pres">
      <dgm:prSet presAssocID="{3764B343-7607-4B52-9E79-5B4A26F62810}" presName="parentLin" presStyleCnt="0"/>
      <dgm:spPr/>
    </dgm:pt>
    <dgm:pt modelId="{FB495565-78AF-4AF3-83DC-FF0A38ACAE31}" type="pres">
      <dgm:prSet presAssocID="{3764B343-7607-4B52-9E79-5B4A26F62810}" presName="parentLeftMargin" presStyleLbl="node1" presStyleIdx="3" presStyleCnt="5"/>
      <dgm:spPr/>
    </dgm:pt>
    <dgm:pt modelId="{8D29BAEC-A8C7-4C4D-A786-B37EB312A80F}" type="pres">
      <dgm:prSet presAssocID="{3764B343-7607-4B52-9E79-5B4A26F62810}" presName="parentText" presStyleLbl="node1" presStyleIdx="4" presStyleCnt="5" custScaleX="116973" custScaleY="116291">
        <dgm:presLayoutVars>
          <dgm:chMax val="0"/>
          <dgm:bulletEnabled val="1"/>
        </dgm:presLayoutVars>
      </dgm:prSet>
      <dgm:spPr/>
    </dgm:pt>
    <dgm:pt modelId="{185356CC-81FE-436C-98E5-E7479D95E746}" type="pres">
      <dgm:prSet presAssocID="{3764B343-7607-4B52-9E79-5B4A26F62810}" presName="negativeSpace" presStyleCnt="0"/>
      <dgm:spPr/>
    </dgm:pt>
    <dgm:pt modelId="{A1438FBA-9A69-4B7B-8650-6A60088BBADD}" type="pres">
      <dgm:prSet presAssocID="{3764B343-7607-4B52-9E79-5B4A26F62810}" presName="childText" presStyleLbl="conFgAcc1" presStyleIdx="4" presStyleCnt="5">
        <dgm:presLayoutVars>
          <dgm:bulletEnabled val="1"/>
        </dgm:presLayoutVars>
      </dgm:prSet>
      <dgm:spPr/>
    </dgm:pt>
  </dgm:ptLst>
  <dgm:cxnLst>
    <dgm:cxn modelId="{75194D13-691A-420B-B273-B0C76A4DE027}" type="presOf" srcId="{48EF1E38-2097-4139-B2E7-7D265D330E9E}" destId="{03FDE5C8-538C-40E0-8713-7138BD18A170}" srcOrd="1" destOrd="0" presId="urn:microsoft.com/office/officeart/2005/8/layout/list1"/>
    <dgm:cxn modelId="{A988F820-E6ED-41E3-B732-0D0898CC5313}" srcId="{50BE7565-624F-456F-8C9C-8D40320D534F}" destId="{2F1F03B4-D007-497A-B1AC-EA26286DAE7C}" srcOrd="0" destOrd="0" parTransId="{94ABF24F-201E-47DC-A55D-E7FAD85024BB}" sibTransId="{0EA6C929-24A9-4405-BCCA-06F4965F9681}"/>
    <dgm:cxn modelId="{30D22F35-26BC-4385-B94C-91CAEA6302A6}" type="presOf" srcId="{2F1F03B4-D007-497A-B1AC-EA26286DAE7C}" destId="{F6942C99-F688-4281-8EE5-79C60FD955B6}" srcOrd="1" destOrd="0" presId="urn:microsoft.com/office/officeart/2005/8/layout/list1"/>
    <dgm:cxn modelId="{7328E75C-5A1B-461A-B6FD-8BD08492DD2D}" srcId="{50BE7565-624F-456F-8C9C-8D40320D534F}" destId="{29574132-3E86-4788-83D5-B45D9D07B2FD}" srcOrd="1" destOrd="0" parTransId="{2CBC7464-3D3B-46B1-AA4C-B742356B5F9A}" sibTransId="{AC82D86D-7AA0-4602-ACD9-D307819F3244}"/>
    <dgm:cxn modelId="{595BC145-5B63-4843-9B0F-072718C2C53D}" type="presOf" srcId="{29574132-3E86-4788-83D5-B45D9D07B2FD}" destId="{2CA5107B-0035-4ABB-B035-CC89726295CC}" srcOrd="0" destOrd="0" presId="urn:microsoft.com/office/officeart/2005/8/layout/list1"/>
    <dgm:cxn modelId="{85654A48-AE39-48AA-92FE-49D297155A52}" type="presOf" srcId="{3764B343-7607-4B52-9E79-5B4A26F62810}" destId="{8D29BAEC-A8C7-4C4D-A786-B37EB312A80F}" srcOrd="1" destOrd="0" presId="urn:microsoft.com/office/officeart/2005/8/layout/list1"/>
    <dgm:cxn modelId="{89A8C072-F895-4242-8B98-BD5A07EE613F}" type="presOf" srcId="{9713DFA8-2BC2-40FF-B966-9B76EFB286ED}" destId="{8973253F-49AB-4B50-AB52-AECE91D83210}" srcOrd="0" destOrd="0" presId="urn:microsoft.com/office/officeart/2005/8/layout/list1"/>
    <dgm:cxn modelId="{B430AC58-E3C2-47FB-8E3B-D04C083CD982}" srcId="{50BE7565-624F-456F-8C9C-8D40320D534F}" destId="{3764B343-7607-4B52-9E79-5B4A26F62810}" srcOrd="4" destOrd="0" parTransId="{D507F356-534F-4063-AAB9-79AB3518F639}" sibTransId="{815541FF-6E21-470D-8007-D123607BFC72}"/>
    <dgm:cxn modelId="{490EB35A-45D9-4185-B827-231CC0ACCAD1}" type="presOf" srcId="{3764B343-7607-4B52-9E79-5B4A26F62810}" destId="{FB495565-78AF-4AF3-83DC-FF0A38ACAE31}" srcOrd="0" destOrd="0" presId="urn:microsoft.com/office/officeart/2005/8/layout/list1"/>
    <dgm:cxn modelId="{28ED7297-C367-4A96-8314-FF455950E9B1}" srcId="{50BE7565-624F-456F-8C9C-8D40320D534F}" destId="{48EF1E38-2097-4139-B2E7-7D265D330E9E}" srcOrd="2" destOrd="0" parTransId="{657E1D3C-45D9-4E47-BCDA-E59ECB94B074}" sibTransId="{A7CBCD59-693F-4A25-9BDE-291A8615FE9E}"/>
    <dgm:cxn modelId="{AC4133B7-20C5-482B-8DF0-A6F944C22147}" type="presOf" srcId="{29574132-3E86-4788-83D5-B45D9D07B2FD}" destId="{71D4771B-97F1-4DBA-89F7-F8EC35F7467A}" srcOrd="1" destOrd="0" presId="urn:microsoft.com/office/officeart/2005/8/layout/list1"/>
    <dgm:cxn modelId="{DA49C0CA-9962-4F0E-8DDD-8C5944794774}" type="presOf" srcId="{48EF1E38-2097-4139-B2E7-7D265D330E9E}" destId="{0AC03F40-38C0-4620-BF7C-28788EE2BC6B}" srcOrd="0" destOrd="0" presId="urn:microsoft.com/office/officeart/2005/8/layout/list1"/>
    <dgm:cxn modelId="{08AA5BCE-3F5D-4B33-B244-4DAFC03EB20F}" type="presOf" srcId="{9713DFA8-2BC2-40FF-B966-9B76EFB286ED}" destId="{F5FFFE23-11A7-4BF8-A109-BB6A9E7F2046}" srcOrd="1" destOrd="0" presId="urn:microsoft.com/office/officeart/2005/8/layout/list1"/>
    <dgm:cxn modelId="{D9E203D1-6752-466D-BADB-63B0DDF51F3A}" type="presOf" srcId="{2F1F03B4-D007-497A-B1AC-EA26286DAE7C}" destId="{39254A1A-6445-4A0E-9CF3-ECC101686D1E}" srcOrd="0" destOrd="0" presId="urn:microsoft.com/office/officeart/2005/8/layout/list1"/>
    <dgm:cxn modelId="{9F9728DA-2C71-4AA0-B34D-35D42EA6B2B7}" srcId="{50BE7565-624F-456F-8C9C-8D40320D534F}" destId="{9713DFA8-2BC2-40FF-B966-9B76EFB286ED}" srcOrd="3" destOrd="0" parTransId="{3C3E4E24-DFF0-4BDE-A958-8F11B38CF317}" sibTransId="{7BE01BE5-4451-44B1-88DD-FA24950FB0FD}"/>
    <dgm:cxn modelId="{59EC29F0-C0B9-40BA-B49A-84B54E51A859}" type="presOf" srcId="{50BE7565-624F-456F-8C9C-8D40320D534F}" destId="{BF0E56C2-D6CB-4CD4-B9D3-E4AE80E253DF}" srcOrd="0" destOrd="0" presId="urn:microsoft.com/office/officeart/2005/8/layout/list1"/>
    <dgm:cxn modelId="{05F743C3-E151-4FEE-8641-3991CC5ABF56}" type="presParOf" srcId="{BF0E56C2-D6CB-4CD4-B9D3-E4AE80E253DF}" destId="{4295E94F-0BE7-4DD7-8486-2CD49BAA48FD}" srcOrd="0" destOrd="0" presId="urn:microsoft.com/office/officeart/2005/8/layout/list1"/>
    <dgm:cxn modelId="{6B04CCD8-8995-41E3-9CBB-4A38C1EE7BC9}" type="presParOf" srcId="{4295E94F-0BE7-4DD7-8486-2CD49BAA48FD}" destId="{39254A1A-6445-4A0E-9CF3-ECC101686D1E}" srcOrd="0" destOrd="0" presId="urn:microsoft.com/office/officeart/2005/8/layout/list1"/>
    <dgm:cxn modelId="{3719FBC0-6523-4E9F-A252-D447DB48D053}" type="presParOf" srcId="{4295E94F-0BE7-4DD7-8486-2CD49BAA48FD}" destId="{F6942C99-F688-4281-8EE5-79C60FD955B6}" srcOrd="1" destOrd="0" presId="urn:microsoft.com/office/officeart/2005/8/layout/list1"/>
    <dgm:cxn modelId="{2BE2BB60-708E-4058-83CD-EFF3D8D09AC1}" type="presParOf" srcId="{BF0E56C2-D6CB-4CD4-B9D3-E4AE80E253DF}" destId="{EE5D00F5-BFDE-4862-89F9-45E06781F7B0}" srcOrd="1" destOrd="0" presId="urn:microsoft.com/office/officeart/2005/8/layout/list1"/>
    <dgm:cxn modelId="{140DED70-014F-4163-AA72-BAE873C6238C}" type="presParOf" srcId="{BF0E56C2-D6CB-4CD4-B9D3-E4AE80E253DF}" destId="{F819FD94-A0E3-46B5-97B4-CDBD3401DF05}" srcOrd="2" destOrd="0" presId="urn:microsoft.com/office/officeart/2005/8/layout/list1"/>
    <dgm:cxn modelId="{652724EA-97D0-47CB-B492-9576627BB17A}" type="presParOf" srcId="{BF0E56C2-D6CB-4CD4-B9D3-E4AE80E253DF}" destId="{6D36BA83-C09A-4664-AEA8-3948B2430EB5}" srcOrd="3" destOrd="0" presId="urn:microsoft.com/office/officeart/2005/8/layout/list1"/>
    <dgm:cxn modelId="{79C543BD-A09A-4D39-8B7A-60316321FB9D}" type="presParOf" srcId="{BF0E56C2-D6CB-4CD4-B9D3-E4AE80E253DF}" destId="{3F42D6B2-C51A-408A-AB62-49E31B21DFB2}" srcOrd="4" destOrd="0" presId="urn:microsoft.com/office/officeart/2005/8/layout/list1"/>
    <dgm:cxn modelId="{9668B724-9B33-4DB7-A701-5CA9176BDA36}" type="presParOf" srcId="{3F42D6B2-C51A-408A-AB62-49E31B21DFB2}" destId="{2CA5107B-0035-4ABB-B035-CC89726295CC}" srcOrd="0" destOrd="0" presId="urn:microsoft.com/office/officeart/2005/8/layout/list1"/>
    <dgm:cxn modelId="{09051F5A-69E1-4803-8A5A-2B92E1865436}" type="presParOf" srcId="{3F42D6B2-C51A-408A-AB62-49E31B21DFB2}" destId="{71D4771B-97F1-4DBA-89F7-F8EC35F7467A}" srcOrd="1" destOrd="0" presId="urn:microsoft.com/office/officeart/2005/8/layout/list1"/>
    <dgm:cxn modelId="{C325EAFE-9208-414E-9B7B-177C7CB5AFCF}" type="presParOf" srcId="{BF0E56C2-D6CB-4CD4-B9D3-E4AE80E253DF}" destId="{7E3CB6EB-77C8-4161-8A93-39E5442A2C04}" srcOrd="5" destOrd="0" presId="urn:microsoft.com/office/officeart/2005/8/layout/list1"/>
    <dgm:cxn modelId="{B1B23971-9E55-44C6-8065-59BD907484F9}" type="presParOf" srcId="{BF0E56C2-D6CB-4CD4-B9D3-E4AE80E253DF}" destId="{F47BD656-0362-4FB8-94D8-2366A6770873}" srcOrd="6" destOrd="0" presId="urn:microsoft.com/office/officeart/2005/8/layout/list1"/>
    <dgm:cxn modelId="{E222E35D-E5F3-4E27-A432-54A36966DA95}" type="presParOf" srcId="{BF0E56C2-D6CB-4CD4-B9D3-E4AE80E253DF}" destId="{738B169A-6944-4A6E-881A-5ADBD278BA12}" srcOrd="7" destOrd="0" presId="urn:microsoft.com/office/officeart/2005/8/layout/list1"/>
    <dgm:cxn modelId="{26F972BA-042C-4E34-A5F2-F38F78CB4370}" type="presParOf" srcId="{BF0E56C2-D6CB-4CD4-B9D3-E4AE80E253DF}" destId="{D65847B8-0004-4DA1-B612-93C31B3E7F45}" srcOrd="8" destOrd="0" presId="urn:microsoft.com/office/officeart/2005/8/layout/list1"/>
    <dgm:cxn modelId="{A3ACD0C9-B03C-4F5B-A45E-B7063D6B1512}" type="presParOf" srcId="{D65847B8-0004-4DA1-B612-93C31B3E7F45}" destId="{0AC03F40-38C0-4620-BF7C-28788EE2BC6B}" srcOrd="0" destOrd="0" presId="urn:microsoft.com/office/officeart/2005/8/layout/list1"/>
    <dgm:cxn modelId="{767CE72D-80AC-4A79-A441-FFCDB15A9252}" type="presParOf" srcId="{D65847B8-0004-4DA1-B612-93C31B3E7F45}" destId="{03FDE5C8-538C-40E0-8713-7138BD18A170}" srcOrd="1" destOrd="0" presId="urn:microsoft.com/office/officeart/2005/8/layout/list1"/>
    <dgm:cxn modelId="{60DFFAB0-350B-4A9B-9FEA-36FB1EAC7295}" type="presParOf" srcId="{BF0E56C2-D6CB-4CD4-B9D3-E4AE80E253DF}" destId="{2FBC7287-54BA-4EBB-BB8B-BFD97960B7D5}" srcOrd="9" destOrd="0" presId="urn:microsoft.com/office/officeart/2005/8/layout/list1"/>
    <dgm:cxn modelId="{4C9C5DFD-F933-4EEC-B043-87FE49F96BE1}" type="presParOf" srcId="{BF0E56C2-D6CB-4CD4-B9D3-E4AE80E253DF}" destId="{1D19AF28-62DB-4E8D-A664-1DB98F27C220}" srcOrd="10" destOrd="0" presId="urn:microsoft.com/office/officeart/2005/8/layout/list1"/>
    <dgm:cxn modelId="{DED79F30-E81E-43AF-B822-7CA6C9551C1E}" type="presParOf" srcId="{BF0E56C2-D6CB-4CD4-B9D3-E4AE80E253DF}" destId="{F0E06F55-893C-46DC-B3B7-49C39F76FAE8}" srcOrd="11" destOrd="0" presId="urn:microsoft.com/office/officeart/2005/8/layout/list1"/>
    <dgm:cxn modelId="{DA6193B0-F9BB-45C8-8E7B-1AE989FFFA09}" type="presParOf" srcId="{BF0E56C2-D6CB-4CD4-B9D3-E4AE80E253DF}" destId="{309E439F-EA19-46D4-86EA-C0757ED82460}" srcOrd="12" destOrd="0" presId="urn:microsoft.com/office/officeart/2005/8/layout/list1"/>
    <dgm:cxn modelId="{CB763D17-088F-4543-9729-2198CEAEA13D}" type="presParOf" srcId="{309E439F-EA19-46D4-86EA-C0757ED82460}" destId="{8973253F-49AB-4B50-AB52-AECE91D83210}" srcOrd="0" destOrd="0" presId="urn:microsoft.com/office/officeart/2005/8/layout/list1"/>
    <dgm:cxn modelId="{D0F9F3BB-62B6-4D62-9DE9-669E451C3514}" type="presParOf" srcId="{309E439F-EA19-46D4-86EA-C0757ED82460}" destId="{F5FFFE23-11A7-4BF8-A109-BB6A9E7F2046}" srcOrd="1" destOrd="0" presId="urn:microsoft.com/office/officeart/2005/8/layout/list1"/>
    <dgm:cxn modelId="{7BF3CEB1-CBBC-4C13-A410-517F2E51EB73}" type="presParOf" srcId="{BF0E56C2-D6CB-4CD4-B9D3-E4AE80E253DF}" destId="{F0B4703A-E3FF-4CB0-8ABC-E605B1BE188C}" srcOrd="13" destOrd="0" presId="urn:microsoft.com/office/officeart/2005/8/layout/list1"/>
    <dgm:cxn modelId="{B0590A12-A913-4C7C-BD3D-ED32A1F3065E}" type="presParOf" srcId="{BF0E56C2-D6CB-4CD4-B9D3-E4AE80E253DF}" destId="{84B99B67-4873-4B9B-909B-AF7C8EEFE01C}" srcOrd="14" destOrd="0" presId="urn:microsoft.com/office/officeart/2005/8/layout/list1"/>
    <dgm:cxn modelId="{02568440-7CD5-464C-BB07-7F4A84D473F6}" type="presParOf" srcId="{BF0E56C2-D6CB-4CD4-B9D3-E4AE80E253DF}" destId="{5EDC29E5-5386-4F57-905C-2B5FDDA56D33}" srcOrd="15" destOrd="0" presId="urn:microsoft.com/office/officeart/2005/8/layout/list1"/>
    <dgm:cxn modelId="{E09BD316-EF91-45AB-841E-B8A51D184D07}" type="presParOf" srcId="{BF0E56C2-D6CB-4CD4-B9D3-E4AE80E253DF}" destId="{FDEE7E7F-21F4-4EC4-9F2F-23EE845BFAD1}" srcOrd="16" destOrd="0" presId="urn:microsoft.com/office/officeart/2005/8/layout/list1"/>
    <dgm:cxn modelId="{665DA4C4-EF58-452F-AA78-C7E3C7DF9148}" type="presParOf" srcId="{FDEE7E7F-21F4-4EC4-9F2F-23EE845BFAD1}" destId="{FB495565-78AF-4AF3-83DC-FF0A38ACAE31}" srcOrd="0" destOrd="0" presId="urn:microsoft.com/office/officeart/2005/8/layout/list1"/>
    <dgm:cxn modelId="{52A993C6-0748-49FC-8C1D-08C5DA052CE8}" type="presParOf" srcId="{FDEE7E7F-21F4-4EC4-9F2F-23EE845BFAD1}" destId="{8D29BAEC-A8C7-4C4D-A786-B37EB312A80F}" srcOrd="1" destOrd="0" presId="urn:microsoft.com/office/officeart/2005/8/layout/list1"/>
    <dgm:cxn modelId="{1F7997CA-BDAB-4701-839E-4AAA6AF11F47}" type="presParOf" srcId="{BF0E56C2-D6CB-4CD4-B9D3-E4AE80E253DF}" destId="{185356CC-81FE-436C-98E5-E7479D95E746}" srcOrd="17" destOrd="0" presId="urn:microsoft.com/office/officeart/2005/8/layout/list1"/>
    <dgm:cxn modelId="{2401C0B4-1F8A-4AC9-A8F9-18BCF32C28B9}" type="presParOf" srcId="{BF0E56C2-D6CB-4CD4-B9D3-E4AE80E253DF}" destId="{A1438FBA-9A69-4B7B-8650-6A60088BBADD}"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5F5EC91-AA48-4D2E-95B0-9197CB50EA4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E9777020-EC88-4AFC-8422-6FFDA4797155}">
      <dgm:prSet phldrT="[Text]" custT="1"/>
      <dgm:spPr>
        <a:solidFill>
          <a:schemeClr val="accent1">
            <a:lumMod val="20000"/>
            <a:lumOff val="80000"/>
          </a:schemeClr>
        </a:solidFill>
      </dgm:spPr>
      <dgm:t>
        <a:bodyPr/>
        <a:lstStyle/>
        <a:p>
          <a:r>
            <a:rPr lang="en-IN" sz="1900" dirty="0">
              <a:solidFill>
                <a:schemeClr val="tx1"/>
              </a:solidFill>
            </a:rPr>
            <a:t>Returned income u/s 158BC</a:t>
          </a:r>
        </a:p>
      </dgm:t>
    </dgm:pt>
    <dgm:pt modelId="{D2C93053-BBDD-4B66-9B84-02DC77391C8F}" type="parTrans" cxnId="{FE0E7E9B-E036-4E2A-966A-2D4702895D2F}">
      <dgm:prSet/>
      <dgm:spPr/>
      <dgm:t>
        <a:bodyPr/>
        <a:lstStyle/>
        <a:p>
          <a:endParaRPr lang="en-IN"/>
        </a:p>
      </dgm:t>
    </dgm:pt>
    <dgm:pt modelId="{283C39F0-3BAC-4D7B-A0AA-CF37C98908C6}" type="sibTrans" cxnId="{FE0E7E9B-E036-4E2A-966A-2D4702895D2F}">
      <dgm:prSet/>
      <dgm:spPr/>
      <dgm:t>
        <a:bodyPr/>
        <a:lstStyle/>
        <a:p>
          <a:endParaRPr lang="en-IN"/>
        </a:p>
      </dgm:t>
    </dgm:pt>
    <dgm:pt modelId="{DFA15F6A-6866-4945-BECD-37E0E628CF23}">
      <dgm:prSet phldrT="[Text]" custT="1"/>
      <dgm:spPr>
        <a:solidFill>
          <a:schemeClr val="accent1">
            <a:lumMod val="20000"/>
            <a:lumOff val="80000"/>
          </a:schemeClr>
        </a:solidFill>
      </dgm:spPr>
      <dgm:t>
        <a:bodyPr/>
        <a:lstStyle/>
        <a:p>
          <a:r>
            <a:rPr lang="en-IN" sz="19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Already assessed income u/s 143(3), 144, 147,153A or 153C (prior to date of initiation of search or the date of requisition</a:t>
          </a:r>
          <a:endParaRPr lang="en-IN" sz="1900" dirty="0">
            <a:solidFill>
              <a:schemeClr val="tx1"/>
            </a:solidFill>
          </a:endParaRPr>
        </a:p>
      </dgm:t>
    </dgm:pt>
    <dgm:pt modelId="{5A235048-1C1A-4A1F-B246-80B99298D9BA}" type="parTrans" cxnId="{C3849F2E-39C5-42BB-891D-35C6CADEBD4B}">
      <dgm:prSet/>
      <dgm:spPr/>
      <dgm:t>
        <a:bodyPr/>
        <a:lstStyle/>
        <a:p>
          <a:endParaRPr lang="en-IN"/>
        </a:p>
      </dgm:t>
    </dgm:pt>
    <dgm:pt modelId="{B06C2252-EAB8-40F0-87E9-BD11BCA4B06F}" type="sibTrans" cxnId="{C3849F2E-39C5-42BB-891D-35C6CADEBD4B}">
      <dgm:prSet/>
      <dgm:spPr/>
      <dgm:t>
        <a:bodyPr/>
        <a:lstStyle/>
        <a:p>
          <a:endParaRPr lang="en-IN"/>
        </a:p>
      </dgm:t>
    </dgm:pt>
    <dgm:pt modelId="{984B2078-F733-47AD-81F9-A6ACA1CCCD8C}">
      <dgm:prSet phldrT="[Text]" custT="1"/>
      <dgm:spPr>
        <a:solidFill>
          <a:schemeClr val="accent1">
            <a:lumMod val="20000"/>
            <a:lumOff val="80000"/>
          </a:schemeClr>
        </a:solidFill>
      </dgm:spPr>
      <dgm:t>
        <a:bodyPr/>
        <a:lstStyle/>
        <a:p>
          <a:pPr>
            <a:buFont typeface="Arial" panose="020B0604020202020204" pitchFamily="34" charset="0"/>
            <a:buChar char="•"/>
          </a:pPr>
          <a:r>
            <a:rPr lang="en-US" sz="1900" dirty="0">
              <a:solidFill>
                <a:schemeClr val="tx1"/>
              </a:solidFill>
            </a:rPr>
            <a:t>Return income filed u/s 139 in response to notices u/s 142(1) or 148 when not filed, excluding cases (</a:t>
          </a:r>
          <a:r>
            <a:rPr lang="en-US" sz="1900" dirty="0" err="1">
              <a:solidFill>
                <a:schemeClr val="tx1"/>
              </a:solidFill>
            </a:rPr>
            <a:t>i</a:t>
          </a:r>
          <a:r>
            <a:rPr lang="en-US" sz="1900" dirty="0">
              <a:solidFill>
                <a:schemeClr val="tx1"/>
              </a:solidFill>
            </a:rPr>
            <a:t>) and (ii).</a:t>
          </a:r>
          <a:endParaRPr lang="en-IN" sz="1900" dirty="0">
            <a:solidFill>
              <a:schemeClr val="tx1"/>
            </a:solidFill>
          </a:endParaRPr>
        </a:p>
      </dgm:t>
    </dgm:pt>
    <dgm:pt modelId="{0D25FCA6-4AA8-4910-B501-BB0FB5F3D83B}" type="parTrans" cxnId="{D473F226-6AB8-4C86-ACD3-050AF9C76C93}">
      <dgm:prSet/>
      <dgm:spPr/>
      <dgm:t>
        <a:bodyPr/>
        <a:lstStyle/>
        <a:p>
          <a:endParaRPr lang="en-IN"/>
        </a:p>
      </dgm:t>
    </dgm:pt>
    <dgm:pt modelId="{6B4C8FE4-BF97-42E9-87DA-56E9B5F2FFAF}" type="sibTrans" cxnId="{D473F226-6AB8-4C86-ACD3-050AF9C76C93}">
      <dgm:prSet/>
      <dgm:spPr/>
      <dgm:t>
        <a:bodyPr/>
        <a:lstStyle/>
        <a:p>
          <a:endParaRPr lang="en-IN"/>
        </a:p>
      </dgm:t>
    </dgm:pt>
    <dgm:pt modelId="{D933C6F4-8B69-455F-A4F4-2C67FA35E8A2}">
      <dgm:prSet phldrT="[Text]" custT="1"/>
      <dgm:spPr>
        <a:solidFill>
          <a:schemeClr val="accent1">
            <a:lumMod val="20000"/>
            <a:lumOff val="80000"/>
          </a:schemeClr>
        </a:solidFill>
      </dgm:spPr>
      <dgm:t>
        <a:bodyPr/>
        <a:lstStyle/>
        <a:p>
          <a:pPr algn="ctr"/>
          <a:r>
            <a:rPr lang="en-US" sz="1900" dirty="0">
              <a:solidFill>
                <a:schemeClr val="tx1"/>
              </a:solidFill>
            </a:rPr>
            <a:t>Total income for ongoing previous years, based on entries in books and documents up to the search/requisition authorization date</a:t>
          </a:r>
          <a:endParaRPr lang="en-IN" sz="1900" dirty="0">
            <a:solidFill>
              <a:schemeClr val="tx1"/>
            </a:solidFill>
          </a:endParaRPr>
        </a:p>
      </dgm:t>
    </dgm:pt>
    <dgm:pt modelId="{EA3E9F45-9FA6-478D-804D-84C3146C87B7}" type="parTrans" cxnId="{085B77DE-F99A-454F-B7E4-D9259A323BA8}">
      <dgm:prSet/>
      <dgm:spPr/>
      <dgm:t>
        <a:bodyPr/>
        <a:lstStyle/>
        <a:p>
          <a:endParaRPr lang="en-IN"/>
        </a:p>
      </dgm:t>
    </dgm:pt>
    <dgm:pt modelId="{76D0C007-17E7-4E77-B197-579A42A91809}" type="sibTrans" cxnId="{085B77DE-F99A-454F-B7E4-D9259A323BA8}">
      <dgm:prSet/>
      <dgm:spPr/>
      <dgm:t>
        <a:bodyPr/>
        <a:lstStyle/>
        <a:p>
          <a:endParaRPr lang="en-IN"/>
        </a:p>
      </dgm:t>
    </dgm:pt>
    <dgm:pt modelId="{64E6F103-1DCC-4B0C-8976-E2B38352B96F}">
      <dgm:prSet phldrT="[Text]" custT="1"/>
      <dgm:spPr>
        <a:solidFill>
          <a:schemeClr val="accent1">
            <a:lumMod val="20000"/>
            <a:lumOff val="80000"/>
          </a:schemeClr>
        </a:solidFill>
      </dgm:spPr>
      <dgm:t>
        <a:bodyPr/>
        <a:lstStyle/>
        <a:p>
          <a:r>
            <a:rPr lang="en-IN" sz="19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Undisclosed income determined by the AO u/s 158BB(2)</a:t>
          </a:r>
          <a:endParaRPr lang="en-IN" sz="1900" dirty="0">
            <a:solidFill>
              <a:schemeClr val="tx1"/>
            </a:solidFill>
          </a:endParaRPr>
        </a:p>
      </dgm:t>
    </dgm:pt>
    <dgm:pt modelId="{5589E2C7-53ED-41B5-8295-7FAC4929934F}" type="parTrans" cxnId="{45D2C1A2-5B58-4F1F-A86F-5954511C9DE2}">
      <dgm:prSet/>
      <dgm:spPr/>
      <dgm:t>
        <a:bodyPr/>
        <a:lstStyle/>
        <a:p>
          <a:endParaRPr lang="en-IN"/>
        </a:p>
      </dgm:t>
    </dgm:pt>
    <dgm:pt modelId="{DF382373-626B-4D1D-A094-C55DE93E7F34}" type="sibTrans" cxnId="{45D2C1A2-5B58-4F1F-A86F-5954511C9DE2}">
      <dgm:prSet/>
      <dgm:spPr/>
      <dgm:t>
        <a:bodyPr/>
        <a:lstStyle/>
        <a:p>
          <a:endParaRPr lang="en-IN"/>
        </a:p>
      </dgm:t>
    </dgm:pt>
    <dgm:pt modelId="{6F6FB16D-D92F-469C-B069-9064BEA8861A}" type="pres">
      <dgm:prSet presAssocID="{C5F5EC91-AA48-4D2E-95B0-9197CB50EA46}" presName="diagram" presStyleCnt="0">
        <dgm:presLayoutVars>
          <dgm:dir/>
          <dgm:resizeHandles val="exact"/>
        </dgm:presLayoutVars>
      </dgm:prSet>
      <dgm:spPr/>
    </dgm:pt>
    <dgm:pt modelId="{3D332BC9-5720-4A14-AABB-7933BFAEAA37}" type="pres">
      <dgm:prSet presAssocID="{E9777020-EC88-4AFC-8422-6FFDA4797155}" presName="node" presStyleLbl="node1" presStyleIdx="0" presStyleCnt="5" custScaleX="85790" custScaleY="65686" custLinFactNeighborX="507" custLinFactNeighborY="1551">
        <dgm:presLayoutVars>
          <dgm:bulletEnabled val="1"/>
        </dgm:presLayoutVars>
      </dgm:prSet>
      <dgm:spPr/>
    </dgm:pt>
    <dgm:pt modelId="{61C31B83-9FD8-4DD0-BDE4-2F31501FB877}" type="pres">
      <dgm:prSet presAssocID="{283C39F0-3BAC-4D7B-A0AA-CF37C98908C6}" presName="sibTrans" presStyleCnt="0"/>
      <dgm:spPr/>
    </dgm:pt>
    <dgm:pt modelId="{27969544-6F28-4CA1-B8B6-5A7834DC8FEA}" type="pres">
      <dgm:prSet presAssocID="{DFA15F6A-6866-4945-BECD-37E0E628CF23}" presName="node" presStyleLbl="node1" presStyleIdx="1" presStyleCnt="5" custScaleY="71460">
        <dgm:presLayoutVars>
          <dgm:bulletEnabled val="1"/>
        </dgm:presLayoutVars>
      </dgm:prSet>
      <dgm:spPr/>
    </dgm:pt>
    <dgm:pt modelId="{0385E1E4-35DF-4D0E-B87E-1FE9C1A7C25A}" type="pres">
      <dgm:prSet presAssocID="{B06C2252-EAB8-40F0-87E9-BD11BCA4B06F}" presName="sibTrans" presStyleCnt="0"/>
      <dgm:spPr/>
    </dgm:pt>
    <dgm:pt modelId="{3CB3FB35-CA99-4EB4-B76E-9ED7872B0855}" type="pres">
      <dgm:prSet presAssocID="{984B2078-F733-47AD-81F9-A6ACA1CCCD8C}" presName="node" presStyleLbl="node1" presStyleIdx="2" presStyleCnt="5" custScaleX="88134" custScaleY="73092" custLinFactNeighborX="18271" custLinFactNeighborY="0">
        <dgm:presLayoutVars>
          <dgm:bulletEnabled val="1"/>
        </dgm:presLayoutVars>
      </dgm:prSet>
      <dgm:spPr/>
    </dgm:pt>
    <dgm:pt modelId="{9D4CCA27-0722-4B4F-8ACD-1F6A896A23BF}" type="pres">
      <dgm:prSet presAssocID="{6B4C8FE4-BF97-42E9-87DA-56E9B5F2FFAF}" presName="sibTrans" presStyleCnt="0"/>
      <dgm:spPr/>
    </dgm:pt>
    <dgm:pt modelId="{DC7E14BE-993E-4663-AD07-7BFBFF85B42F}" type="pres">
      <dgm:prSet presAssocID="{D933C6F4-8B69-455F-A4F4-2C67FA35E8A2}" presName="node" presStyleLbl="node1" presStyleIdx="3" presStyleCnt="5" custScaleX="91151" custScaleY="80530" custLinFactNeighborX="-39355" custLinFactNeighborY="-1786">
        <dgm:presLayoutVars>
          <dgm:bulletEnabled val="1"/>
        </dgm:presLayoutVars>
      </dgm:prSet>
      <dgm:spPr/>
    </dgm:pt>
    <dgm:pt modelId="{0F4A9756-5194-49F0-A4D5-C459CCF649A9}" type="pres">
      <dgm:prSet presAssocID="{76D0C007-17E7-4E77-B197-579A42A91809}" presName="sibTrans" presStyleCnt="0"/>
      <dgm:spPr/>
    </dgm:pt>
    <dgm:pt modelId="{7C8041CD-13B6-451D-B754-5134FF784075}" type="pres">
      <dgm:prSet presAssocID="{64E6F103-1DCC-4B0C-8976-E2B38352B96F}" presName="node" presStyleLbl="node1" presStyleIdx="4" presStyleCnt="5" custScaleX="75973" custScaleY="71685" custLinFactNeighborX="-6029" custLinFactNeighborY="-2202">
        <dgm:presLayoutVars>
          <dgm:bulletEnabled val="1"/>
        </dgm:presLayoutVars>
      </dgm:prSet>
      <dgm:spPr/>
    </dgm:pt>
  </dgm:ptLst>
  <dgm:cxnLst>
    <dgm:cxn modelId="{63D24D09-3214-4E16-AC01-73BAA26A2F0E}" type="presOf" srcId="{C5F5EC91-AA48-4D2E-95B0-9197CB50EA46}" destId="{6F6FB16D-D92F-469C-B069-9064BEA8861A}" srcOrd="0" destOrd="0" presId="urn:microsoft.com/office/officeart/2005/8/layout/default"/>
    <dgm:cxn modelId="{8A0DE70B-3738-46AC-BEC9-2586E1CE1033}" type="presOf" srcId="{64E6F103-1DCC-4B0C-8976-E2B38352B96F}" destId="{7C8041CD-13B6-451D-B754-5134FF784075}" srcOrd="0" destOrd="0" presId="urn:microsoft.com/office/officeart/2005/8/layout/default"/>
    <dgm:cxn modelId="{D473F226-6AB8-4C86-ACD3-050AF9C76C93}" srcId="{C5F5EC91-AA48-4D2E-95B0-9197CB50EA46}" destId="{984B2078-F733-47AD-81F9-A6ACA1CCCD8C}" srcOrd="2" destOrd="0" parTransId="{0D25FCA6-4AA8-4910-B501-BB0FB5F3D83B}" sibTransId="{6B4C8FE4-BF97-42E9-87DA-56E9B5F2FFAF}"/>
    <dgm:cxn modelId="{C3849F2E-39C5-42BB-891D-35C6CADEBD4B}" srcId="{C5F5EC91-AA48-4D2E-95B0-9197CB50EA46}" destId="{DFA15F6A-6866-4945-BECD-37E0E628CF23}" srcOrd="1" destOrd="0" parTransId="{5A235048-1C1A-4A1F-B246-80B99298D9BA}" sibTransId="{B06C2252-EAB8-40F0-87E9-BD11BCA4B06F}"/>
    <dgm:cxn modelId="{78541C75-47B2-4BDE-95C8-4D9AD9AA4512}" type="presOf" srcId="{E9777020-EC88-4AFC-8422-6FFDA4797155}" destId="{3D332BC9-5720-4A14-AABB-7933BFAEAA37}" srcOrd="0" destOrd="0" presId="urn:microsoft.com/office/officeart/2005/8/layout/default"/>
    <dgm:cxn modelId="{E0181E58-A85D-4F9A-AD47-B9E0AD445C08}" type="presOf" srcId="{DFA15F6A-6866-4945-BECD-37E0E628CF23}" destId="{27969544-6F28-4CA1-B8B6-5A7834DC8FEA}" srcOrd="0" destOrd="0" presId="urn:microsoft.com/office/officeart/2005/8/layout/default"/>
    <dgm:cxn modelId="{EA37D183-2800-43E6-B0CF-11FD03BAE66C}" type="presOf" srcId="{984B2078-F733-47AD-81F9-A6ACA1CCCD8C}" destId="{3CB3FB35-CA99-4EB4-B76E-9ED7872B0855}" srcOrd="0" destOrd="0" presId="urn:microsoft.com/office/officeart/2005/8/layout/default"/>
    <dgm:cxn modelId="{FE0E7E9B-E036-4E2A-966A-2D4702895D2F}" srcId="{C5F5EC91-AA48-4D2E-95B0-9197CB50EA46}" destId="{E9777020-EC88-4AFC-8422-6FFDA4797155}" srcOrd="0" destOrd="0" parTransId="{D2C93053-BBDD-4B66-9B84-02DC77391C8F}" sibTransId="{283C39F0-3BAC-4D7B-A0AA-CF37C98908C6}"/>
    <dgm:cxn modelId="{45D2C1A2-5B58-4F1F-A86F-5954511C9DE2}" srcId="{C5F5EC91-AA48-4D2E-95B0-9197CB50EA46}" destId="{64E6F103-1DCC-4B0C-8976-E2B38352B96F}" srcOrd="4" destOrd="0" parTransId="{5589E2C7-53ED-41B5-8295-7FAC4929934F}" sibTransId="{DF382373-626B-4D1D-A094-C55DE93E7F34}"/>
    <dgm:cxn modelId="{586453BD-8FAF-4A5C-BD81-C6075CEE1F5F}" type="presOf" srcId="{D933C6F4-8B69-455F-A4F4-2C67FA35E8A2}" destId="{DC7E14BE-993E-4663-AD07-7BFBFF85B42F}" srcOrd="0" destOrd="0" presId="urn:microsoft.com/office/officeart/2005/8/layout/default"/>
    <dgm:cxn modelId="{085B77DE-F99A-454F-B7E4-D9259A323BA8}" srcId="{C5F5EC91-AA48-4D2E-95B0-9197CB50EA46}" destId="{D933C6F4-8B69-455F-A4F4-2C67FA35E8A2}" srcOrd="3" destOrd="0" parTransId="{EA3E9F45-9FA6-478D-804D-84C3146C87B7}" sibTransId="{76D0C007-17E7-4E77-B197-579A42A91809}"/>
    <dgm:cxn modelId="{768C2CE2-AB40-4F6E-BAC4-732E4D6A1B26}" type="presParOf" srcId="{6F6FB16D-D92F-469C-B069-9064BEA8861A}" destId="{3D332BC9-5720-4A14-AABB-7933BFAEAA37}" srcOrd="0" destOrd="0" presId="urn:microsoft.com/office/officeart/2005/8/layout/default"/>
    <dgm:cxn modelId="{7B805C4E-A1DA-487B-B5E0-19D631E6800C}" type="presParOf" srcId="{6F6FB16D-D92F-469C-B069-9064BEA8861A}" destId="{61C31B83-9FD8-4DD0-BDE4-2F31501FB877}" srcOrd="1" destOrd="0" presId="urn:microsoft.com/office/officeart/2005/8/layout/default"/>
    <dgm:cxn modelId="{CBBBDD85-0C50-40F6-B205-E351755C5F97}" type="presParOf" srcId="{6F6FB16D-D92F-469C-B069-9064BEA8861A}" destId="{27969544-6F28-4CA1-B8B6-5A7834DC8FEA}" srcOrd="2" destOrd="0" presId="urn:microsoft.com/office/officeart/2005/8/layout/default"/>
    <dgm:cxn modelId="{8B6C82B2-8D5C-4C1A-BE6B-872FF50C99DE}" type="presParOf" srcId="{6F6FB16D-D92F-469C-B069-9064BEA8861A}" destId="{0385E1E4-35DF-4D0E-B87E-1FE9C1A7C25A}" srcOrd="3" destOrd="0" presId="urn:microsoft.com/office/officeart/2005/8/layout/default"/>
    <dgm:cxn modelId="{8E304ACB-CEEE-4DBB-9BFE-A173465C93B7}" type="presParOf" srcId="{6F6FB16D-D92F-469C-B069-9064BEA8861A}" destId="{3CB3FB35-CA99-4EB4-B76E-9ED7872B0855}" srcOrd="4" destOrd="0" presId="urn:microsoft.com/office/officeart/2005/8/layout/default"/>
    <dgm:cxn modelId="{A551AFE0-6226-4BFF-BCD2-BF4B36C6312C}" type="presParOf" srcId="{6F6FB16D-D92F-469C-B069-9064BEA8861A}" destId="{9D4CCA27-0722-4B4F-8ACD-1F6A896A23BF}" srcOrd="5" destOrd="0" presId="urn:microsoft.com/office/officeart/2005/8/layout/default"/>
    <dgm:cxn modelId="{A4AA0816-8DD5-450B-9B0C-B263071FEB82}" type="presParOf" srcId="{6F6FB16D-D92F-469C-B069-9064BEA8861A}" destId="{DC7E14BE-993E-4663-AD07-7BFBFF85B42F}" srcOrd="6" destOrd="0" presId="urn:microsoft.com/office/officeart/2005/8/layout/default"/>
    <dgm:cxn modelId="{063A10D6-4194-4D46-96ED-5D5402FA5BB6}" type="presParOf" srcId="{6F6FB16D-D92F-469C-B069-9064BEA8861A}" destId="{0F4A9756-5194-49F0-A4D5-C459CCF649A9}" srcOrd="7" destOrd="0" presId="urn:microsoft.com/office/officeart/2005/8/layout/default"/>
    <dgm:cxn modelId="{648AA7C9-D340-4DCB-B798-65920B943E08}" type="presParOf" srcId="{6F6FB16D-D92F-469C-B069-9064BEA8861A}" destId="{7C8041CD-13B6-451D-B754-5134FF78407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F5EC91-AA48-4D2E-95B0-9197CB50EA4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E9777020-EC88-4AFC-8422-6FFDA4797155}">
      <dgm:prSet phldrT="[Text]" custT="1"/>
      <dgm:spPr>
        <a:solidFill>
          <a:schemeClr val="accent1">
            <a:lumMod val="20000"/>
            <a:lumOff val="80000"/>
          </a:schemeClr>
        </a:solidFill>
      </dgm:spPr>
      <dgm:t>
        <a:bodyPr/>
        <a:lstStyle/>
        <a:p>
          <a:r>
            <a:rPr lang="en-IN" sz="1900" dirty="0">
              <a:solidFill>
                <a:schemeClr val="tx1"/>
              </a:solidFill>
            </a:rPr>
            <a:t>Returned income u/s 158BC</a:t>
          </a:r>
        </a:p>
      </dgm:t>
    </dgm:pt>
    <dgm:pt modelId="{D2C93053-BBDD-4B66-9B84-02DC77391C8F}" type="parTrans" cxnId="{FE0E7E9B-E036-4E2A-966A-2D4702895D2F}">
      <dgm:prSet/>
      <dgm:spPr/>
      <dgm:t>
        <a:bodyPr/>
        <a:lstStyle/>
        <a:p>
          <a:endParaRPr lang="en-IN"/>
        </a:p>
      </dgm:t>
    </dgm:pt>
    <dgm:pt modelId="{283C39F0-3BAC-4D7B-A0AA-CF37C98908C6}" type="sibTrans" cxnId="{FE0E7E9B-E036-4E2A-966A-2D4702895D2F}">
      <dgm:prSet/>
      <dgm:spPr/>
      <dgm:t>
        <a:bodyPr/>
        <a:lstStyle/>
        <a:p>
          <a:endParaRPr lang="en-IN"/>
        </a:p>
      </dgm:t>
    </dgm:pt>
    <dgm:pt modelId="{DFA15F6A-6866-4945-BECD-37E0E628CF23}">
      <dgm:prSet phldrT="[Text]" custT="1"/>
      <dgm:spPr>
        <a:solidFill>
          <a:schemeClr val="accent1">
            <a:lumMod val="20000"/>
            <a:lumOff val="80000"/>
          </a:schemeClr>
        </a:solidFill>
      </dgm:spPr>
      <dgm:t>
        <a:bodyPr/>
        <a:lstStyle/>
        <a:p>
          <a:r>
            <a:rPr lang="en-IN" sz="19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Already assessed income u/s 143(3), 144, 147,153A or 153C (prior to date of initiation of search or the date of requisition</a:t>
          </a:r>
          <a:endParaRPr lang="en-IN" sz="1900" dirty="0">
            <a:solidFill>
              <a:schemeClr val="tx1"/>
            </a:solidFill>
          </a:endParaRPr>
        </a:p>
      </dgm:t>
    </dgm:pt>
    <dgm:pt modelId="{5A235048-1C1A-4A1F-B246-80B99298D9BA}" type="parTrans" cxnId="{C3849F2E-39C5-42BB-891D-35C6CADEBD4B}">
      <dgm:prSet/>
      <dgm:spPr/>
      <dgm:t>
        <a:bodyPr/>
        <a:lstStyle/>
        <a:p>
          <a:endParaRPr lang="en-IN"/>
        </a:p>
      </dgm:t>
    </dgm:pt>
    <dgm:pt modelId="{B06C2252-EAB8-40F0-87E9-BD11BCA4B06F}" type="sibTrans" cxnId="{C3849F2E-39C5-42BB-891D-35C6CADEBD4B}">
      <dgm:prSet/>
      <dgm:spPr/>
      <dgm:t>
        <a:bodyPr/>
        <a:lstStyle/>
        <a:p>
          <a:endParaRPr lang="en-IN"/>
        </a:p>
      </dgm:t>
    </dgm:pt>
    <dgm:pt modelId="{984B2078-F733-47AD-81F9-A6ACA1CCCD8C}">
      <dgm:prSet phldrT="[Text]" custT="1"/>
      <dgm:spPr>
        <a:solidFill>
          <a:schemeClr val="accent1">
            <a:lumMod val="20000"/>
            <a:lumOff val="80000"/>
          </a:schemeClr>
        </a:solidFill>
      </dgm:spPr>
      <dgm:t>
        <a:bodyPr/>
        <a:lstStyle/>
        <a:p>
          <a:pPr>
            <a:buFont typeface="Arial" panose="020B0604020202020204" pitchFamily="34" charset="0"/>
            <a:buChar char="•"/>
          </a:pPr>
          <a:r>
            <a:rPr lang="en-US" sz="1900" dirty="0">
              <a:solidFill>
                <a:schemeClr val="tx1"/>
              </a:solidFill>
            </a:rPr>
            <a:t>Return income filed u/s 139 in response to notices u/s 142(1) or 148 when not filed, excluding cases (</a:t>
          </a:r>
          <a:r>
            <a:rPr lang="en-US" sz="1900" dirty="0" err="1">
              <a:solidFill>
                <a:schemeClr val="tx1"/>
              </a:solidFill>
            </a:rPr>
            <a:t>i</a:t>
          </a:r>
          <a:r>
            <a:rPr lang="en-US" sz="1900" dirty="0">
              <a:solidFill>
                <a:schemeClr val="tx1"/>
              </a:solidFill>
            </a:rPr>
            <a:t>) and (ii).</a:t>
          </a:r>
          <a:endParaRPr lang="en-IN" sz="1900" dirty="0">
            <a:solidFill>
              <a:schemeClr val="tx1"/>
            </a:solidFill>
          </a:endParaRPr>
        </a:p>
      </dgm:t>
    </dgm:pt>
    <dgm:pt modelId="{0D25FCA6-4AA8-4910-B501-BB0FB5F3D83B}" type="parTrans" cxnId="{D473F226-6AB8-4C86-ACD3-050AF9C76C93}">
      <dgm:prSet/>
      <dgm:spPr/>
      <dgm:t>
        <a:bodyPr/>
        <a:lstStyle/>
        <a:p>
          <a:endParaRPr lang="en-IN"/>
        </a:p>
      </dgm:t>
    </dgm:pt>
    <dgm:pt modelId="{6B4C8FE4-BF97-42E9-87DA-56E9B5F2FFAF}" type="sibTrans" cxnId="{D473F226-6AB8-4C86-ACD3-050AF9C76C93}">
      <dgm:prSet/>
      <dgm:spPr/>
      <dgm:t>
        <a:bodyPr/>
        <a:lstStyle/>
        <a:p>
          <a:endParaRPr lang="en-IN"/>
        </a:p>
      </dgm:t>
    </dgm:pt>
    <dgm:pt modelId="{D933C6F4-8B69-455F-A4F4-2C67FA35E8A2}">
      <dgm:prSet phldrT="[Text]" custT="1"/>
      <dgm:spPr>
        <a:solidFill>
          <a:schemeClr val="accent1">
            <a:lumMod val="20000"/>
            <a:lumOff val="80000"/>
          </a:schemeClr>
        </a:solidFill>
      </dgm:spPr>
      <dgm:t>
        <a:bodyPr/>
        <a:lstStyle/>
        <a:p>
          <a:pPr algn="ctr"/>
          <a:r>
            <a:rPr lang="en-US" sz="1900" dirty="0">
              <a:solidFill>
                <a:schemeClr val="tx1"/>
              </a:solidFill>
            </a:rPr>
            <a:t>Total income for ongoing previous years, based on entries in books and documents up to the search/requisition authorization date</a:t>
          </a:r>
          <a:endParaRPr lang="en-IN" sz="1900" dirty="0">
            <a:solidFill>
              <a:schemeClr val="tx1"/>
            </a:solidFill>
          </a:endParaRPr>
        </a:p>
      </dgm:t>
    </dgm:pt>
    <dgm:pt modelId="{EA3E9F45-9FA6-478D-804D-84C3146C87B7}" type="parTrans" cxnId="{085B77DE-F99A-454F-B7E4-D9259A323BA8}">
      <dgm:prSet/>
      <dgm:spPr/>
      <dgm:t>
        <a:bodyPr/>
        <a:lstStyle/>
        <a:p>
          <a:endParaRPr lang="en-IN"/>
        </a:p>
      </dgm:t>
    </dgm:pt>
    <dgm:pt modelId="{76D0C007-17E7-4E77-B197-579A42A91809}" type="sibTrans" cxnId="{085B77DE-F99A-454F-B7E4-D9259A323BA8}">
      <dgm:prSet/>
      <dgm:spPr/>
      <dgm:t>
        <a:bodyPr/>
        <a:lstStyle/>
        <a:p>
          <a:endParaRPr lang="en-IN"/>
        </a:p>
      </dgm:t>
    </dgm:pt>
    <dgm:pt modelId="{64E6F103-1DCC-4B0C-8976-E2B38352B96F}">
      <dgm:prSet phldrT="[Text]" custT="1"/>
      <dgm:spPr>
        <a:solidFill>
          <a:schemeClr val="accent1">
            <a:lumMod val="20000"/>
            <a:lumOff val="80000"/>
          </a:schemeClr>
        </a:solidFill>
      </dgm:spPr>
      <dgm:t>
        <a:bodyPr/>
        <a:lstStyle/>
        <a:p>
          <a:r>
            <a:rPr lang="en-IN" sz="19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Undisclosed income determined by the AO u/s 158BB(2)</a:t>
          </a:r>
          <a:endParaRPr lang="en-IN" sz="1900" dirty="0">
            <a:solidFill>
              <a:schemeClr val="tx1"/>
            </a:solidFill>
          </a:endParaRPr>
        </a:p>
      </dgm:t>
    </dgm:pt>
    <dgm:pt modelId="{5589E2C7-53ED-41B5-8295-7FAC4929934F}" type="parTrans" cxnId="{45D2C1A2-5B58-4F1F-A86F-5954511C9DE2}">
      <dgm:prSet/>
      <dgm:spPr/>
      <dgm:t>
        <a:bodyPr/>
        <a:lstStyle/>
        <a:p>
          <a:endParaRPr lang="en-IN"/>
        </a:p>
      </dgm:t>
    </dgm:pt>
    <dgm:pt modelId="{DF382373-626B-4D1D-A094-C55DE93E7F34}" type="sibTrans" cxnId="{45D2C1A2-5B58-4F1F-A86F-5954511C9DE2}">
      <dgm:prSet/>
      <dgm:spPr/>
      <dgm:t>
        <a:bodyPr/>
        <a:lstStyle/>
        <a:p>
          <a:endParaRPr lang="en-IN"/>
        </a:p>
      </dgm:t>
    </dgm:pt>
    <dgm:pt modelId="{5BBBB3F0-BB83-44DB-A202-6F10634AD677}">
      <dgm:prSet phldrT="[Text]"/>
      <dgm:spPr>
        <a:solidFill>
          <a:srgbClr val="C00000"/>
        </a:solidFill>
      </dgm:spPr>
      <dgm:t>
        <a:bodyPr/>
        <a:lstStyle/>
        <a:p>
          <a:endParaRPr lang="en-IN" dirty="0">
            <a:solidFill>
              <a:schemeClr val="tx1"/>
            </a:solidFill>
          </a:endParaRPr>
        </a:p>
      </dgm:t>
    </dgm:pt>
    <dgm:pt modelId="{92A91144-8F98-408E-A3B7-3DC87396FC74}" type="parTrans" cxnId="{CDE87041-00DE-4B1E-ACE3-B63DB4CF4073}">
      <dgm:prSet/>
      <dgm:spPr/>
      <dgm:t>
        <a:bodyPr/>
        <a:lstStyle/>
        <a:p>
          <a:endParaRPr lang="en-IN"/>
        </a:p>
      </dgm:t>
    </dgm:pt>
    <dgm:pt modelId="{53F4E851-E6E6-421C-820D-0B6813AACAE5}" type="sibTrans" cxnId="{CDE87041-00DE-4B1E-ACE3-B63DB4CF4073}">
      <dgm:prSet/>
      <dgm:spPr/>
      <dgm:t>
        <a:bodyPr/>
        <a:lstStyle/>
        <a:p>
          <a:endParaRPr lang="en-IN"/>
        </a:p>
      </dgm:t>
    </dgm:pt>
    <dgm:pt modelId="{6F6FB16D-D92F-469C-B069-9064BEA8861A}" type="pres">
      <dgm:prSet presAssocID="{C5F5EC91-AA48-4D2E-95B0-9197CB50EA46}" presName="diagram" presStyleCnt="0">
        <dgm:presLayoutVars>
          <dgm:dir/>
          <dgm:resizeHandles val="exact"/>
        </dgm:presLayoutVars>
      </dgm:prSet>
      <dgm:spPr/>
    </dgm:pt>
    <dgm:pt modelId="{3D332BC9-5720-4A14-AABB-7933BFAEAA37}" type="pres">
      <dgm:prSet presAssocID="{E9777020-EC88-4AFC-8422-6FFDA4797155}" presName="node" presStyleLbl="node1" presStyleIdx="0" presStyleCnt="6" custScaleX="85790" custScaleY="65686" custLinFactNeighborX="507" custLinFactNeighborY="1551">
        <dgm:presLayoutVars>
          <dgm:bulletEnabled val="1"/>
        </dgm:presLayoutVars>
      </dgm:prSet>
      <dgm:spPr/>
    </dgm:pt>
    <dgm:pt modelId="{61C31B83-9FD8-4DD0-BDE4-2F31501FB877}" type="pres">
      <dgm:prSet presAssocID="{283C39F0-3BAC-4D7B-A0AA-CF37C98908C6}" presName="sibTrans" presStyleCnt="0"/>
      <dgm:spPr/>
    </dgm:pt>
    <dgm:pt modelId="{27969544-6F28-4CA1-B8B6-5A7834DC8FEA}" type="pres">
      <dgm:prSet presAssocID="{DFA15F6A-6866-4945-BECD-37E0E628CF23}" presName="node" presStyleLbl="node1" presStyleIdx="1" presStyleCnt="6" custScaleY="71460">
        <dgm:presLayoutVars>
          <dgm:bulletEnabled val="1"/>
        </dgm:presLayoutVars>
      </dgm:prSet>
      <dgm:spPr/>
    </dgm:pt>
    <dgm:pt modelId="{0385E1E4-35DF-4D0E-B87E-1FE9C1A7C25A}" type="pres">
      <dgm:prSet presAssocID="{B06C2252-EAB8-40F0-87E9-BD11BCA4B06F}" presName="sibTrans" presStyleCnt="0"/>
      <dgm:spPr/>
    </dgm:pt>
    <dgm:pt modelId="{3CB3FB35-CA99-4EB4-B76E-9ED7872B0855}" type="pres">
      <dgm:prSet presAssocID="{984B2078-F733-47AD-81F9-A6ACA1CCCD8C}" presName="node" presStyleLbl="node1" presStyleIdx="2" presStyleCnt="6" custScaleX="88134" custScaleY="73092" custLinFactNeighborX="18271" custLinFactNeighborY="0">
        <dgm:presLayoutVars>
          <dgm:bulletEnabled val="1"/>
        </dgm:presLayoutVars>
      </dgm:prSet>
      <dgm:spPr/>
    </dgm:pt>
    <dgm:pt modelId="{9D4CCA27-0722-4B4F-8ACD-1F6A896A23BF}" type="pres">
      <dgm:prSet presAssocID="{6B4C8FE4-BF97-42E9-87DA-56E9B5F2FFAF}" presName="sibTrans" presStyleCnt="0"/>
      <dgm:spPr/>
    </dgm:pt>
    <dgm:pt modelId="{DC7E14BE-993E-4663-AD07-7BFBFF85B42F}" type="pres">
      <dgm:prSet presAssocID="{D933C6F4-8B69-455F-A4F4-2C67FA35E8A2}" presName="node" presStyleLbl="node1" presStyleIdx="3" presStyleCnt="6" custScaleX="91151" custScaleY="80530" custLinFactNeighborX="-39355" custLinFactNeighborY="-1786">
        <dgm:presLayoutVars>
          <dgm:bulletEnabled val="1"/>
        </dgm:presLayoutVars>
      </dgm:prSet>
      <dgm:spPr/>
    </dgm:pt>
    <dgm:pt modelId="{0F4A9756-5194-49F0-A4D5-C459CCF649A9}" type="pres">
      <dgm:prSet presAssocID="{76D0C007-17E7-4E77-B197-579A42A91809}" presName="sibTrans" presStyleCnt="0"/>
      <dgm:spPr/>
    </dgm:pt>
    <dgm:pt modelId="{7C8041CD-13B6-451D-B754-5134FF784075}" type="pres">
      <dgm:prSet presAssocID="{64E6F103-1DCC-4B0C-8976-E2B38352B96F}" presName="node" presStyleLbl="node1" presStyleIdx="4" presStyleCnt="6" custScaleX="75973" custScaleY="71685" custLinFactNeighborX="-6029" custLinFactNeighborY="-2202">
        <dgm:presLayoutVars>
          <dgm:bulletEnabled val="1"/>
        </dgm:presLayoutVars>
      </dgm:prSet>
      <dgm:spPr/>
    </dgm:pt>
    <dgm:pt modelId="{A664D5BD-97A3-4238-BEF1-6FC07128FCCA}" type="pres">
      <dgm:prSet presAssocID="{DF382373-626B-4D1D-A094-C55DE93E7F34}" presName="sibTrans" presStyleCnt="0"/>
      <dgm:spPr/>
    </dgm:pt>
    <dgm:pt modelId="{97B04A5E-9F67-425C-8D42-B56AE2005C9D}" type="pres">
      <dgm:prSet presAssocID="{5BBBB3F0-BB83-44DB-A202-6F10634AD677}" presName="node" presStyleLbl="node1" presStyleIdx="5" presStyleCnt="6" custScaleX="93392" custScaleY="71685" custLinFactNeighborX="13141" custLinFactNeighborY="-2202">
        <dgm:presLayoutVars>
          <dgm:bulletEnabled val="1"/>
        </dgm:presLayoutVars>
      </dgm:prSet>
      <dgm:spPr/>
    </dgm:pt>
  </dgm:ptLst>
  <dgm:cxnLst>
    <dgm:cxn modelId="{63D24D09-3214-4E16-AC01-73BAA26A2F0E}" type="presOf" srcId="{C5F5EC91-AA48-4D2E-95B0-9197CB50EA46}" destId="{6F6FB16D-D92F-469C-B069-9064BEA8861A}" srcOrd="0" destOrd="0" presId="urn:microsoft.com/office/officeart/2005/8/layout/default"/>
    <dgm:cxn modelId="{8A0DE70B-3738-46AC-BEC9-2586E1CE1033}" type="presOf" srcId="{64E6F103-1DCC-4B0C-8976-E2B38352B96F}" destId="{7C8041CD-13B6-451D-B754-5134FF784075}" srcOrd="0" destOrd="0" presId="urn:microsoft.com/office/officeart/2005/8/layout/default"/>
    <dgm:cxn modelId="{D473F226-6AB8-4C86-ACD3-050AF9C76C93}" srcId="{C5F5EC91-AA48-4D2E-95B0-9197CB50EA46}" destId="{984B2078-F733-47AD-81F9-A6ACA1CCCD8C}" srcOrd="2" destOrd="0" parTransId="{0D25FCA6-4AA8-4910-B501-BB0FB5F3D83B}" sibTransId="{6B4C8FE4-BF97-42E9-87DA-56E9B5F2FFAF}"/>
    <dgm:cxn modelId="{C3849F2E-39C5-42BB-891D-35C6CADEBD4B}" srcId="{C5F5EC91-AA48-4D2E-95B0-9197CB50EA46}" destId="{DFA15F6A-6866-4945-BECD-37E0E628CF23}" srcOrd="1" destOrd="0" parTransId="{5A235048-1C1A-4A1F-B246-80B99298D9BA}" sibTransId="{B06C2252-EAB8-40F0-87E9-BD11BCA4B06F}"/>
    <dgm:cxn modelId="{CDE87041-00DE-4B1E-ACE3-B63DB4CF4073}" srcId="{C5F5EC91-AA48-4D2E-95B0-9197CB50EA46}" destId="{5BBBB3F0-BB83-44DB-A202-6F10634AD677}" srcOrd="5" destOrd="0" parTransId="{92A91144-8F98-408E-A3B7-3DC87396FC74}" sibTransId="{53F4E851-E6E6-421C-820D-0B6813AACAE5}"/>
    <dgm:cxn modelId="{78541C75-47B2-4BDE-95C8-4D9AD9AA4512}" type="presOf" srcId="{E9777020-EC88-4AFC-8422-6FFDA4797155}" destId="{3D332BC9-5720-4A14-AABB-7933BFAEAA37}" srcOrd="0" destOrd="0" presId="urn:microsoft.com/office/officeart/2005/8/layout/default"/>
    <dgm:cxn modelId="{E0181E58-A85D-4F9A-AD47-B9E0AD445C08}" type="presOf" srcId="{DFA15F6A-6866-4945-BECD-37E0E628CF23}" destId="{27969544-6F28-4CA1-B8B6-5A7834DC8FEA}" srcOrd="0" destOrd="0" presId="urn:microsoft.com/office/officeart/2005/8/layout/default"/>
    <dgm:cxn modelId="{EA37D183-2800-43E6-B0CF-11FD03BAE66C}" type="presOf" srcId="{984B2078-F733-47AD-81F9-A6ACA1CCCD8C}" destId="{3CB3FB35-CA99-4EB4-B76E-9ED7872B0855}" srcOrd="0" destOrd="0" presId="urn:microsoft.com/office/officeart/2005/8/layout/default"/>
    <dgm:cxn modelId="{FE0E7E9B-E036-4E2A-966A-2D4702895D2F}" srcId="{C5F5EC91-AA48-4D2E-95B0-9197CB50EA46}" destId="{E9777020-EC88-4AFC-8422-6FFDA4797155}" srcOrd="0" destOrd="0" parTransId="{D2C93053-BBDD-4B66-9B84-02DC77391C8F}" sibTransId="{283C39F0-3BAC-4D7B-A0AA-CF37C98908C6}"/>
    <dgm:cxn modelId="{45D2C1A2-5B58-4F1F-A86F-5954511C9DE2}" srcId="{C5F5EC91-AA48-4D2E-95B0-9197CB50EA46}" destId="{64E6F103-1DCC-4B0C-8976-E2B38352B96F}" srcOrd="4" destOrd="0" parTransId="{5589E2C7-53ED-41B5-8295-7FAC4929934F}" sibTransId="{DF382373-626B-4D1D-A094-C55DE93E7F34}"/>
    <dgm:cxn modelId="{586453BD-8FAF-4A5C-BD81-C6075CEE1F5F}" type="presOf" srcId="{D933C6F4-8B69-455F-A4F4-2C67FA35E8A2}" destId="{DC7E14BE-993E-4663-AD07-7BFBFF85B42F}" srcOrd="0" destOrd="0" presId="urn:microsoft.com/office/officeart/2005/8/layout/default"/>
    <dgm:cxn modelId="{C69A34D5-5A4C-45A0-A018-1DD25BB67920}" type="presOf" srcId="{5BBBB3F0-BB83-44DB-A202-6F10634AD677}" destId="{97B04A5E-9F67-425C-8D42-B56AE2005C9D}" srcOrd="0" destOrd="0" presId="urn:microsoft.com/office/officeart/2005/8/layout/default"/>
    <dgm:cxn modelId="{085B77DE-F99A-454F-B7E4-D9259A323BA8}" srcId="{C5F5EC91-AA48-4D2E-95B0-9197CB50EA46}" destId="{D933C6F4-8B69-455F-A4F4-2C67FA35E8A2}" srcOrd="3" destOrd="0" parTransId="{EA3E9F45-9FA6-478D-804D-84C3146C87B7}" sibTransId="{76D0C007-17E7-4E77-B197-579A42A91809}"/>
    <dgm:cxn modelId="{768C2CE2-AB40-4F6E-BAC4-732E4D6A1B26}" type="presParOf" srcId="{6F6FB16D-D92F-469C-B069-9064BEA8861A}" destId="{3D332BC9-5720-4A14-AABB-7933BFAEAA37}" srcOrd="0" destOrd="0" presId="urn:microsoft.com/office/officeart/2005/8/layout/default"/>
    <dgm:cxn modelId="{7B805C4E-A1DA-487B-B5E0-19D631E6800C}" type="presParOf" srcId="{6F6FB16D-D92F-469C-B069-9064BEA8861A}" destId="{61C31B83-9FD8-4DD0-BDE4-2F31501FB877}" srcOrd="1" destOrd="0" presId="urn:microsoft.com/office/officeart/2005/8/layout/default"/>
    <dgm:cxn modelId="{CBBBDD85-0C50-40F6-B205-E351755C5F97}" type="presParOf" srcId="{6F6FB16D-D92F-469C-B069-9064BEA8861A}" destId="{27969544-6F28-4CA1-B8B6-5A7834DC8FEA}" srcOrd="2" destOrd="0" presId="urn:microsoft.com/office/officeart/2005/8/layout/default"/>
    <dgm:cxn modelId="{8B6C82B2-8D5C-4C1A-BE6B-872FF50C99DE}" type="presParOf" srcId="{6F6FB16D-D92F-469C-B069-9064BEA8861A}" destId="{0385E1E4-35DF-4D0E-B87E-1FE9C1A7C25A}" srcOrd="3" destOrd="0" presId="urn:microsoft.com/office/officeart/2005/8/layout/default"/>
    <dgm:cxn modelId="{8E304ACB-CEEE-4DBB-9BFE-A173465C93B7}" type="presParOf" srcId="{6F6FB16D-D92F-469C-B069-9064BEA8861A}" destId="{3CB3FB35-CA99-4EB4-B76E-9ED7872B0855}" srcOrd="4" destOrd="0" presId="urn:microsoft.com/office/officeart/2005/8/layout/default"/>
    <dgm:cxn modelId="{A551AFE0-6226-4BFF-BCD2-BF4B36C6312C}" type="presParOf" srcId="{6F6FB16D-D92F-469C-B069-9064BEA8861A}" destId="{9D4CCA27-0722-4B4F-8ACD-1F6A896A23BF}" srcOrd="5" destOrd="0" presId="urn:microsoft.com/office/officeart/2005/8/layout/default"/>
    <dgm:cxn modelId="{A4AA0816-8DD5-450B-9B0C-B263071FEB82}" type="presParOf" srcId="{6F6FB16D-D92F-469C-B069-9064BEA8861A}" destId="{DC7E14BE-993E-4663-AD07-7BFBFF85B42F}" srcOrd="6" destOrd="0" presId="urn:microsoft.com/office/officeart/2005/8/layout/default"/>
    <dgm:cxn modelId="{063A10D6-4194-4D46-96ED-5D5402FA5BB6}" type="presParOf" srcId="{6F6FB16D-D92F-469C-B069-9064BEA8861A}" destId="{0F4A9756-5194-49F0-A4D5-C459CCF649A9}" srcOrd="7" destOrd="0" presId="urn:microsoft.com/office/officeart/2005/8/layout/default"/>
    <dgm:cxn modelId="{648AA7C9-D340-4DCB-B798-65920B943E08}" type="presParOf" srcId="{6F6FB16D-D92F-469C-B069-9064BEA8861A}" destId="{7C8041CD-13B6-451D-B754-5134FF784075}" srcOrd="8" destOrd="0" presId="urn:microsoft.com/office/officeart/2005/8/layout/default"/>
    <dgm:cxn modelId="{7ACC764A-1957-4BF9-965C-7A13785B7BB0}" type="presParOf" srcId="{6F6FB16D-D92F-469C-B069-9064BEA8861A}" destId="{A664D5BD-97A3-4238-BEF1-6FC07128FCCA}" srcOrd="9" destOrd="0" presId="urn:microsoft.com/office/officeart/2005/8/layout/default"/>
    <dgm:cxn modelId="{B232C06C-20E8-4A49-9C1E-442BBC7AE20F}" type="presParOf" srcId="{6F6FB16D-D92F-469C-B069-9064BEA8861A}" destId="{97B04A5E-9F67-425C-8D42-B56AE2005C9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AC47A1-DC2F-4F48-93E3-1DCB914DD8C5}" type="doc">
      <dgm:prSet loTypeId="urn:microsoft.com/office/officeart/2005/8/layout/hProcess9" loCatId="process" qsTypeId="urn:microsoft.com/office/officeart/2005/8/quickstyle/simple1" qsCatId="simple" csTypeId="urn:microsoft.com/office/officeart/2005/8/colors/accent1_2" csCatId="accent1" phldr="1"/>
      <dgm:spPr/>
    </dgm:pt>
    <dgm:pt modelId="{E5E321B2-C6DD-4CE0-8991-51F7CB188D9F}">
      <dgm:prSet phldrT="[Text]" custT="1"/>
      <dgm:spPr>
        <a:solidFill>
          <a:schemeClr val="accent1">
            <a:lumMod val="20000"/>
            <a:lumOff val="80000"/>
          </a:schemeClr>
        </a:solidFill>
      </dgm:spPr>
      <dgm:t>
        <a:bodyPr/>
        <a:lstStyle/>
        <a:p>
          <a:r>
            <a:rPr lang="en-IN" sz="1800" dirty="0">
              <a:solidFill>
                <a:schemeClr val="tx1"/>
              </a:solidFill>
            </a:rPr>
            <a:t>AO to take prior approval of the authority and issue notice to Assessee to file return of income  within 60 days</a:t>
          </a:r>
        </a:p>
      </dgm:t>
    </dgm:pt>
    <dgm:pt modelId="{418857BF-7254-4A19-A688-3AF2511CEC4D}" type="parTrans" cxnId="{B4014300-AFA8-48F2-9577-BD68710C7DB7}">
      <dgm:prSet/>
      <dgm:spPr/>
      <dgm:t>
        <a:bodyPr/>
        <a:lstStyle/>
        <a:p>
          <a:endParaRPr lang="en-IN"/>
        </a:p>
      </dgm:t>
    </dgm:pt>
    <dgm:pt modelId="{2D4CEA0E-6B9C-47F1-8261-F9AB78FDE15C}" type="sibTrans" cxnId="{B4014300-AFA8-48F2-9577-BD68710C7DB7}">
      <dgm:prSet/>
      <dgm:spPr/>
      <dgm:t>
        <a:bodyPr/>
        <a:lstStyle/>
        <a:p>
          <a:endParaRPr lang="en-IN"/>
        </a:p>
      </dgm:t>
    </dgm:pt>
    <dgm:pt modelId="{6051BEA9-8CEB-4E2D-A6CE-B9F870B4D9DB}">
      <dgm:prSet phldrT="[Text]" custT="1"/>
      <dgm:spPr>
        <a:solidFill>
          <a:schemeClr val="accent1">
            <a:lumMod val="20000"/>
            <a:lumOff val="80000"/>
          </a:schemeClr>
        </a:solidFill>
      </dgm:spPr>
      <dgm:t>
        <a:bodyPr/>
        <a:lstStyle/>
        <a:p>
          <a:r>
            <a:rPr lang="en-IN" sz="1800" dirty="0">
              <a:solidFill>
                <a:schemeClr val="tx1"/>
              </a:solidFill>
            </a:rPr>
            <a:t>Return filed is akin to return filed u/s 139</a:t>
          </a:r>
        </a:p>
      </dgm:t>
    </dgm:pt>
    <dgm:pt modelId="{AE1F9AE5-3ACA-443D-99D3-9281255B86FB}" type="parTrans" cxnId="{F1B9E8DC-8223-47B8-8C10-E2F51364F041}">
      <dgm:prSet/>
      <dgm:spPr/>
      <dgm:t>
        <a:bodyPr/>
        <a:lstStyle/>
        <a:p>
          <a:endParaRPr lang="en-IN"/>
        </a:p>
      </dgm:t>
    </dgm:pt>
    <dgm:pt modelId="{0D6961F3-765E-4A09-8042-218ED9B9E7ED}" type="sibTrans" cxnId="{F1B9E8DC-8223-47B8-8C10-E2F51364F041}">
      <dgm:prSet/>
      <dgm:spPr/>
      <dgm:t>
        <a:bodyPr/>
        <a:lstStyle/>
        <a:p>
          <a:endParaRPr lang="en-IN"/>
        </a:p>
      </dgm:t>
    </dgm:pt>
    <dgm:pt modelId="{44044B51-9023-4AEE-9039-B769E8F28393}">
      <dgm:prSet phldrT="[Text]" custT="1"/>
      <dgm:spPr>
        <a:solidFill>
          <a:schemeClr val="accent1">
            <a:lumMod val="20000"/>
            <a:lumOff val="80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IN" sz="1800" dirty="0">
              <a:solidFill>
                <a:schemeClr val="tx1"/>
              </a:solidFill>
            </a:rPr>
            <a:t>AO will determine total income including undisclosed income, as per section 158BB</a:t>
          </a:r>
        </a:p>
        <a:p>
          <a:pPr marL="0" lvl="0" defTabSz="800100">
            <a:lnSpc>
              <a:spcPct val="90000"/>
            </a:lnSpc>
            <a:spcBef>
              <a:spcPct val="0"/>
            </a:spcBef>
            <a:spcAft>
              <a:spcPct val="35000"/>
            </a:spcAft>
            <a:buNone/>
          </a:pPr>
          <a:endParaRPr lang="en-IN" sz="1600" dirty="0"/>
        </a:p>
      </dgm:t>
    </dgm:pt>
    <dgm:pt modelId="{F3492DEC-5EB6-416E-90DA-D50B3CE9F575}" type="parTrans" cxnId="{EAB1783E-C78B-4E02-B131-514678458482}">
      <dgm:prSet/>
      <dgm:spPr/>
      <dgm:t>
        <a:bodyPr/>
        <a:lstStyle/>
        <a:p>
          <a:endParaRPr lang="en-IN"/>
        </a:p>
      </dgm:t>
    </dgm:pt>
    <dgm:pt modelId="{72C1D8CF-06E7-4921-930E-9E6392176A84}" type="sibTrans" cxnId="{EAB1783E-C78B-4E02-B131-514678458482}">
      <dgm:prSet/>
      <dgm:spPr/>
      <dgm:t>
        <a:bodyPr/>
        <a:lstStyle/>
        <a:p>
          <a:endParaRPr lang="en-IN"/>
        </a:p>
      </dgm:t>
    </dgm:pt>
    <dgm:pt modelId="{E894F70A-940B-4232-96C5-8601C9200282}">
      <dgm:prSet/>
      <dgm:spPr>
        <a:solidFill>
          <a:schemeClr val="accent1">
            <a:lumMod val="20000"/>
            <a:lumOff val="80000"/>
          </a:schemeClr>
        </a:solidFill>
      </dgm:spPr>
      <dgm:t>
        <a:bodyPr/>
        <a:lstStyle/>
        <a:p>
          <a:endParaRPr lang="en-IN" dirty="0"/>
        </a:p>
      </dgm:t>
    </dgm:pt>
    <dgm:pt modelId="{79904AFF-0C82-4DE0-AB77-0713FB04CC02}" type="parTrans" cxnId="{01A78773-551E-4C0E-B479-CF7BEC7D67EE}">
      <dgm:prSet/>
      <dgm:spPr/>
      <dgm:t>
        <a:bodyPr/>
        <a:lstStyle/>
        <a:p>
          <a:endParaRPr lang="en-IN"/>
        </a:p>
      </dgm:t>
    </dgm:pt>
    <dgm:pt modelId="{96F351F2-82E7-4721-BF39-6C84614124E8}" type="sibTrans" cxnId="{01A78773-551E-4C0E-B479-CF7BEC7D67EE}">
      <dgm:prSet/>
      <dgm:spPr/>
      <dgm:t>
        <a:bodyPr/>
        <a:lstStyle/>
        <a:p>
          <a:endParaRPr lang="en-IN"/>
        </a:p>
      </dgm:t>
    </dgm:pt>
    <dgm:pt modelId="{253A41E0-B836-480D-890F-EE32824F1D04}" type="pres">
      <dgm:prSet presAssocID="{F9AC47A1-DC2F-4F48-93E3-1DCB914DD8C5}" presName="CompostProcess" presStyleCnt="0">
        <dgm:presLayoutVars>
          <dgm:dir/>
          <dgm:resizeHandles val="exact"/>
        </dgm:presLayoutVars>
      </dgm:prSet>
      <dgm:spPr/>
    </dgm:pt>
    <dgm:pt modelId="{B3EE0D85-2814-41AF-8925-1EA13713ADA7}" type="pres">
      <dgm:prSet presAssocID="{F9AC47A1-DC2F-4F48-93E3-1DCB914DD8C5}" presName="arrow" presStyleLbl="bgShp" presStyleIdx="0" presStyleCnt="1" custScaleX="117647"/>
      <dgm:spPr/>
    </dgm:pt>
    <dgm:pt modelId="{E6AE42B0-F716-4B60-8106-2A60A01A3BAA}" type="pres">
      <dgm:prSet presAssocID="{F9AC47A1-DC2F-4F48-93E3-1DCB914DD8C5}" presName="linearProcess" presStyleCnt="0"/>
      <dgm:spPr/>
    </dgm:pt>
    <dgm:pt modelId="{087D281F-0C0C-47A0-9A33-BA6D75635CAD}" type="pres">
      <dgm:prSet presAssocID="{E5E321B2-C6DD-4CE0-8991-51F7CB188D9F}" presName="textNode" presStyleLbl="node1" presStyleIdx="0" presStyleCnt="4" custScaleX="113514" custScaleY="131197">
        <dgm:presLayoutVars>
          <dgm:bulletEnabled val="1"/>
        </dgm:presLayoutVars>
      </dgm:prSet>
      <dgm:spPr/>
    </dgm:pt>
    <dgm:pt modelId="{628D847F-F590-4715-A1C1-D53CD271ECB5}" type="pres">
      <dgm:prSet presAssocID="{2D4CEA0E-6B9C-47F1-8261-F9AB78FDE15C}" presName="sibTrans" presStyleCnt="0"/>
      <dgm:spPr/>
    </dgm:pt>
    <dgm:pt modelId="{C9B3464A-F4DB-447A-BDCE-0B499EB7C66C}" type="pres">
      <dgm:prSet presAssocID="{6051BEA9-8CEB-4E2D-A6CE-B9F870B4D9DB}" presName="textNode" presStyleLbl="node1" presStyleIdx="1" presStyleCnt="4" custScaleY="115279">
        <dgm:presLayoutVars>
          <dgm:bulletEnabled val="1"/>
        </dgm:presLayoutVars>
      </dgm:prSet>
      <dgm:spPr/>
    </dgm:pt>
    <dgm:pt modelId="{986AE317-8088-458D-B262-A02CB9985CC9}" type="pres">
      <dgm:prSet presAssocID="{0D6961F3-765E-4A09-8042-218ED9B9E7ED}" presName="sibTrans" presStyleCnt="0"/>
      <dgm:spPr/>
    </dgm:pt>
    <dgm:pt modelId="{C2A24D10-9C6D-40C3-894D-A7E9198A038E}" type="pres">
      <dgm:prSet presAssocID="{44044B51-9023-4AEE-9039-B769E8F28393}" presName="textNode" presStyleLbl="node1" presStyleIdx="2" presStyleCnt="4" custScaleX="117510" custScaleY="117201">
        <dgm:presLayoutVars>
          <dgm:bulletEnabled val="1"/>
        </dgm:presLayoutVars>
      </dgm:prSet>
      <dgm:spPr/>
    </dgm:pt>
    <dgm:pt modelId="{737808A2-26DD-42BB-BE79-09B8DA5F0836}" type="pres">
      <dgm:prSet presAssocID="{72C1D8CF-06E7-4921-930E-9E6392176A84}" presName="sibTrans" presStyleCnt="0"/>
      <dgm:spPr/>
    </dgm:pt>
    <dgm:pt modelId="{B863AF59-40BC-4901-A5DE-1D4010E174AD}" type="pres">
      <dgm:prSet presAssocID="{E894F70A-940B-4232-96C5-8601C9200282}" presName="textNode" presStyleLbl="node1" presStyleIdx="3" presStyleCnt="4" custLinFactX="5911" custLinFactNeighborX="100000" custLinFactNeighborY="0">
        <dgm:presLayoutVars>
          <dgm:bulletEnabled val="1"/>
        </dgm:presLayoutVars>
      </dgm:prSet>
      <dgm:spPr/>
    </dgm:pt>
  </dgm:ptLst>
  <dgm:cxnLst>
    <dgm:cxn modelId="{B4014300-AFA8-48F2-9577-BD68710C7DB7}" srcId="{F9AC47A1-DC2F-4F48-93E3-1DCB914DD8C5}" destId="{E5E321B2-C6DD-4CE0-8991-51F7CB188D9F}" srcOrd="0" destOrd="0" parTransId="{418857BF-7254-4A19-A688-3AF2511CEC4D}" sibTransId="{2D4CEA0E-6B9C-47F1-8261-F9AB78FDE15C}"/>
    <dgm:cxn modelId="{91A9E31D-F05D-4425-A759-AD9F955154EF}" type="presOf" srcId="{6051BEA9-8CEB-4E2D-A6CE-B9F870B4D9DB}" destId="{C9B3464A-F4DB-447A-BDCE-0B499EB7C66C}" srcOrd="0" destOrd="0" presId="urn:microsoft.com/office/officeart/2005/8/layout/hProcess9"/>
    <dgm:cxn modelId="{EAB1783E-C78B-4E02-B131-514678458482}" srcId="{F9AC47A1-DC2F-4F48-93E3-1DCB914DD8C5}" destId="{44044B51-9023-4AEE-9039-B769E8F28393}" srcOrd="2" destOrd="0" parTransId="{F3492DEC-5EB6-416E-90DA-D50B3CE9F575}" sibTransId="{72C1D8CF-06E7-4921-930E-9E6392176A84}"/>
    <dgm:cxn modelId="{01A78773-551E-4C0E-B479-CF7BEC7D67EE}" srcId="{F9AC47A1-DC2F-4F48-93E3-1DCB914DD8C5}" destId="{E894F70A-940B-4232-96C5-8601C9200282}" srcOrd="3" destOrd="0" parTransId="{79904AFF-0C82-4DE0-AB77-0713FB04CC02}" sibTransId="{96F351F2-82E7-4721-BF39-6C84614124E8}"/>
    <dgm:cxn modelId="{A129D692-87C8-4E65-95C5-09F9D9B0BE92}" type="presOf" srcId="{E894F70A-940B-4232-96C5-8601C9200282}" destId="{B863AF59-40BC-4901-A5DE-1D4010E174AD}" srcOrd="0" destOrd="0" presId="urn:microsoft.com/office/officeart/2005/8/layout/hProcess9"/>
    <dgm:cxn modelId="{E5A9ACC6-17B5-4DB0-B4B1-CDC269B7177D}" type="presOf" srcId="{F9AC47A1-DC2F-4F48-93E3-1DCB914DD8C5}" destId="{253A41E0-B836-480D-890F-EE32824F1D04}" srcOrd="0" destOrd="0" presId="urn:microsoft.com/office/officeart/2005/8/layout/hProcess9"/>
    <dgm:cxn modelId="{9D26F1D0-B540-4CC2-B177-B6D888B0D237}" type="presOf" srcId="{44044B51-9023-4AEE-9039-B769E8F28393}" destId="{C2A24D10-9C6D-40C3-894D-A7E9198A038E}" srcOrd="0" destOrd="0" presId="urn:microsoft.com/office/officeart/2005/8/layout/hProcess9"/>
    <dgm:cxn modelId="{F1B9E8DC-8223-47B8-8C10-E2F51364F041}" srcId="{F9AC47A1-DC2F-4F48-93E3-1DCB914DD8C5}" destId="{6051BEA9-8CEB-4E2D-A6CE-B9F870B4D9DB}" srcOrd="1" destOrd="0" parTransId="{AE1F9AE5-3ACA-443D-99D3-9281255B86FB}" sibTransId="{0D6961F3-765E-4A09-8042-218ED9B9E7ED}"/>
    <dgm:cxn modelId="{9420EEDE-16A8-4916-8434-D9E8805F469A}" type="presOf" srcId="{E5E321B2-C6DD-4CE0-8991-51F7CB188D9F}" destId="{087D281F-0C0C-47A0-9A33-BA6D75635CAD}" srcOrd="0" destOrd="0" presId="urn:microsoft.com/office/officeart/2005/8/layout/hProcess9"/>
    <dgm:cxn modelId="{CD0E84BE-EAA0-4915-A8DE-646226526D83}" type="presParOf" srcId="{253A41E0-B836-480D-890F-EE32824F1D04}" destId="{B3EE0D85-2814-41AF-8925-1EA13713ADA7}" srcOrd="0" destOrd="0" presId="urn:microsoft.com/office/officeart/2005/8/layout/hProcess9"/>
    <dgm:cxn modelId="{81521E8F-D07C-4CE6-9364-0E1EE4EC5E3B}" type="presParOf" srcId="{253A41E0-B836-480D-890F-EE32824F1D04}" destId="{E6AE42B0-F716-4B60-8106-2A60A01A3BAA}" srcOrd="1" destOrd="0" presId="urn:microsoft.com/office/officeart/2005/8/layout/hProcess9"/>
    <dgm:cxn modelId="{CBD779FC-7741-40AB-9A6D-7E2B6B4F8B79}" type="presParOf" srcId="{E6AE42B0-F716-4B60-8106-2A60A01A3BAA}" destId="{087D281F-0C0C-47A0-9A33-BA6D75635CAD}" srcOrd="0" destOrd="0" presId="urn:microsoft.com/office/officeart/2005/8/layout/hProcess9"/>
    <dgm:cxn modelId="{27C521E6-095C-45DC-A1B5-9FDF0C07EDC3}" type="presParOf" srcId="{E6AE42B0-F716-4B60-8106-2A60A01A3BAA}" destId="{628D847F-F590-4715-A1C1-D53CD271ECB5}" srcOrd="1" destOrd="0" presId="urn:microsoft.com/office/officeart/2005/8/layout/hProcess9"/>
    <dgm:cxn modelId="{595A8758-5AF9-449A-8BB7-A0B1C0C97D9C}" type="presParOf" srcId="{E6AE42B0-F716-4B60-8106-2A60A01A3BAA}" destId="{C9B3464A-F4DB-447A-BDCE-0B499EB7C66C}" srcOrd="2" destOrd="0" presId="urn:microsoft.com/office/officeart/2005/8/layout/hProcess9"/>
    <dgm:cxn modelId="{2269D1D1-9A04-475B-AC6F-8717B464019C}" type="presParOf" srcId="{E6AE42B0-F716-4B60-8106-2A60A01A3BAA}" destId="{986AE317-8088-458D-B262-A02CB9985CC9}" srcOrd="3" destOrd="0" presId="urn:microsoft.com/office/officeart/2005/8/layout/hProcess9"/>
    <dgm:cxn modelId="{54D65D1C-2C99-40AE-8A90-3072E17BC85D}" type="presParOf" srcId="{E6AE42B0-F716-4B60-8106-2A60A01A3BAA}" destId="{C2A24D10-9C6D-40C3-894D-A7E9198A038E}" srcOrd="4" destOrd="0" presId="urn:microsoft.com/office/officeart/2005/8/layout/hProcess9"/>
    <dgm:cxn modelId="{1E665F05-49A2-473D-8B7D-E6F2D74E68B0}" type="presParOf" srcId="{E6AE42B0-F716-4B60-8106-2A60A01A3BAA}" destId="{737808A2-26DD-42BB-BE79-09B8DA5F0836}" srcOrd="5" destOrd="0" presId="urn:microsoft.com/office/officeart/2005/8/layout/hProcess9"/>
    <dgm:cxn modelId="{24F05C84-AA89-48FE-B25A-67872EDC96D9}" type="presParOf" srcId="{E6AE42B0-F716-4B60-8106-2A60A01A3BAA}" destId="{B863AF59-40BC-4901-A5DE-1D4010E174AD}"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0BE7565-624F-456F-8C9C-8D40320D534F}"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en-IN"/>
        </a:p>
      </dgm:t>
    </dgm:pt>
    <dgm:pt modelId="{2F1F03B4-D007-497A-B1AC-EA26286DAE7C}">
      <dgm:prSet phldrT="[Text]" custT="1"/>
      <dgm:spPr/>
      <dgm:t>
        <a:bodyPr/>
        <a:lstStyle/>
        <a:p>
          <a:r>
            <a:rPr lang="en-IN" sz="1800" b="1"/>
            <a:t>12 months from the end of the month when the last search or requisition authorization (under section 132 or 132A) was executed</a:t>
          </a:r>
          <a:endParaRPr lang="en-IN" sz="1800" b="1" dirty="0"/>
        </a:p>
      </dgm:t>
    </dgm:pt>
    <dgm:pt modelId="{94ABF24F-201E-47DC-A55D-E7FAD85024BB}" type="parTrans" cxnId="{A988F820-E6ED-41E3-B732-0D0898CC5313}">
      <dgm:prSet/>
      <dgm:spPr/>
      <dgm:t>
        <a:bodyPr/>
        <a:lstStyle/>
        <a:p>
          <a:endParaRPr lang="en-IN" sz="2800" b="1">
            <a:solidFill>
              <a:schemeClr val="tx1"/>
            </a:solidFill>
          </a:endParaRPr>
        </a:p>
      </dgm:t>
    </dgm:pt>
    <dgm:pt modelId="{0EA6C929-24A9-4405-BCCA-06F4965F9681}" type="sibTrans" cxnId="{A988F820-E6ED-41E3-B732-0D0898CC5313}">
      <dgm:prSet/>
      <dgm:spPr/>
      <dgm:t>
        <a:bodyPr/>
        <a:lstStyle/>
        <a:p>
          <a:endParaRPr lang="en-IN" sz="2800" b="1">
            <a:solidFill>
              <a:schemeClr val="tx1"/>
            </a:solidFill>
          </a:endParaRPr>
        </a:p>
      </dgm:t>
    </dgm:pt>
    <dgm:pt modelId="{48EF1E38-2097-4139-B2E7-7D265D330E9E}">
      <dgm:prSet phldrT="[Text]" custT="1"/>
      <dgm:spPr/>
      <dgm:t>
        <a:bodyPr/>
        <a:lstStyle/>
        <a:p>
          <a:r>
            <a:rPr lang="en-IN" sz="1800" b="1"/>
            <a:t>Time limit in case of person other than searched person would start from the date on which notice u/s 158BC was issued</a:t>
          </a:r>
          <a:endParaRPr lang="en-IN" sz="1800" b="1" dirty="0"/>
        </a:p>
      </dgm:t>
    </dgm:pt>
    <dgm:pt modelId="{657E1D3C-45D9-4E47-BCDA-E59ECB94B074}" type="parTrans" cxnId="{28ED7297-C367-4A96-8314-FF455950E9B1}">
      <dgm:prSet/>
      <dgm:spPr/>
      <dgm:t>
        <a:bodyPr/>
        <a:lstStyle/>
        <a:p>
          <a:endParaRPr lang="en-IN" sz="2800" b="1">
            <a:solidFill>
              <a:schemeClr val="tx1"/>
            </a:solidFill>
          </a:endParaRPr>
        </a:p>
      </dgm:t>
    </dgm:pt>
    <dgm:pt modelId="{A7CBCD59-693F-4A25-9BDE-291A8615FE9E}" type="sibTrans" cxnId="{28ED7297-C367-4A96-8314-FF455950E9B1}">
      <dgm:prSet/>
      <dgm:spPr/>
      <dgm:t>
        <a:bodyPr/>
        <a:lstStyle/>
        <a:p>
          <a:endParaRPr lang="en-IN" sz="2800" b="1">
            <a:solidFill>
              <a:schemeClr val="tx1"/>
            </a:solidFill>
          </a:endParaRPr>
        </a:p>
      </dgm:t>
    </dgm:pt>
    <dgm:pt modelId="{9713DFA8-2BC2-40FF-B966-9B76EFB286ED}">
      <dgm:prSet phldrT="[Text]" custT="1"/>
      <dgm:spPr/>
      <dgm:t>
        <a:bodyPr/>
        <a:lstStyle/>
        <a:p>
          <a:r>
            <a:rPr lang="en-IN" sz="1800" b="1"/>
            <a:t>An additional 12 months is allowed if a reference u/s 92CA(1) is initiated during pendency of assessment or reassessment for the block period</a:t>
          </a:r>
          <a:endParaRPr lang="en-IN" sz="1800" b="1" dirty="0"/>
        </a:p>
      </dgm:t>
    </dgm:pt>
    <dgm:pt modelId="{3C3E4E24-DFF0-4BDE-A958-8F11B38CF317}" type="parTrans" cxnId="{9F9728DA-2C71-4AA0-B34D-35D42EA6B2B7}">
      <dgm:prSet/>
      <dgm:spPr/>
      <dgm:t>
        <a:bodyPr/>
        <a:lstStyle/>
        <a:p>
          <a:endParaRPr lang="en-IN" sz="2800" b="1">
            <a:solidFill>
              <a:schemeClr val="tx1"/>
            </a:solidFill>
          </a:endParaRPr>
        </a:p>
      </dgm:t>
    </dgm:pt>
    <dgm:pt modelId="{7BE01BE5-4451-44B1-88DD-FA24950FB0FD}" type="sibTrans" cxnId="{9F9728DA-2C71-4AA0-B34D-35D42EA6B2B7}">
      <dgm:prSet/>
      <dgm:spPr/>
      <dgm:t>
        <a:bodyPr/>
        <a:lstStyle/>
        <a:p>
          <a:endParaRPr lang="en-IN" sz="2800" b="1">
            <a:solidFill>
              <a:schemeClr val="tx1"/>
            </a:solidFill>
          </a:endParaRPr>
        </a:p>
      </dgm:t>
    </dgm:pt>
    <dgm:pt modelId="{3764B343-7607-4B52-9E79-5B4A26F62810}">
      <dgm:prSet phldrT="[Text]" custT="1"/>
      <dgm:spPr/>
      <dgm:t>
        <a:bodyPr/>
        <a:lstStyle/>
        <a:p>
          <a:r>
            <a:rPr lang="en-IN" sz="1800" b="1">
              <a:effectLst/>
              <a:latin typeface="Book Antiqua" panose="02040602050305030304" pitchFamily="18" charset="0"/>
              <a:ea typeface="Calibri" panose="020F0502020204030204" pitchFamily="34" charset="0"/>
              <a:cs typeface="Mangal" panose="02040503050203030202" pitchFamily="18" charset="0"/>
            </a:rPr>
            <a:t>Period not exceeding 180 days, from the date of initiation of search or requisition until the seized assets (like books, documents, money, jewelery) are handed over to the AO shall be excluded </a:t>
          </a:r>
          <a:endParaRPr lang="en-IN" sz="1800" b="1" dirty="0"/>
        </a:p>
      </dgm:t>
    </dgm:pt>
    <dgm:pt modelId="{D507F356-534F-4063-AAB9-79AB3518F639}" type="parTrans" cxnId="{B430AC58-E3C2-47FB-8E3B-D04C083CD982}">
      <dgm:prSet/>
      <dgm:spPr/>
      <dgm:t>
        <a:bodyPr/>
        <a:lstStyle/>
        <a:p>
          <a:endParaRPr lang="en-IN" sz="2800" b="1">
            <a:solidFill>
              <a:schemeClr val="tx1"/>
            </a:solidFill>
          </a:endParaRPr>
        </a:p>
      </dgm:t>
    </dgm:pt>
    <dgm:pt modelId="{815541FF-6E21-470D-8007-D123607BFC72}" type="sibTrans" cxnId="{B430AC58-E3C2-47FB-8E3B-D04C083CD982}">
      <dgm:prSet/>
      <dgm:spPr/>
      <dgm:t>
        <a:bodyPr/>
        <a:lstStyle/>
        <a:p>
          <a:endParaRPr lang="en-IN" sz="2800" b="1">
            <a:solidFill>
              <a:schemeClr val="tx1"/>
            </a:solidFill>
          </a:endParaRPr>
        </a:p>
      </dgm:t>
    </dgm:pt>
    <dgm:pt modelId="{BF0E56C2-D6CB-4CD4-B9D3-E4AE80E253DF}" type="pres">
      <dgm:prSet presAssocID="{50BE7565-624F-456F-8C9C-8D40320D534F}" presName="linear" presStyleCnt="0">
        <dgm:presLayoutVars>
          <dgm:dir/>
          <dgm:animLvl val="lvl"/>
          <dgm:resizeHandles val="exact"/>
        </dgm:presLayoutVars>
      </dgm:prSet>
      <dgm:spPr/>
    </dgm:pt>
    <dgm:pt modelId="{4295E94F-0BE7-4DD7-8486-2CD49BAA48FD}" type="pres">
      <dgm:prSet presAssocID="{2F1F03B4-D007-497A-B1AC-EA26286DAE7C}" presName="parentLin" presStyleCnt="0"/>
      <dgm:spPr/>
    </dgm:pt>
    <dgm:pt modelId="{39254A1A-6445-4A0E-9CF3-ECC101686D1E}" type="pres">
      <dgm:prSet presAssocID="{2F1F03B4-D007-497A-B1AC-EA26286DAE7C}" presName="parentLeftMargin" presStyleLbl="node1" presStyleIdx="0" presStyleCnt="4"/>
      <dgm:spPr/>
    </dgm:pt>
    <dgm:pt modelId="{F6942C99-F688-4281-8EE5-79C60FD955B6}" type="pres">
      <dgm:prSet presAssocID="{2F1F03B4-D007-497A-B1AC-EA26286DAE7C}" presName="parentText" presStyleLbl="node1" presStyleIdx="0" presStyleCnt="4" custScaleX="120726" custScaleY="132357">
        <dgm:presLayoutVars>
          <dgm:chMax val="0"/>
          <dgm:bulletEnabled val="1"/>
        </dgm:presLayoutVars>
      </dgm:prSet>
      <dgm:spPr/>
    </dgm:pt>
    <dgm:pt modelId="{EE5D00F5-BFDE-4862-89F9-45E06781F7B0}" type="pres">
      <dgm:prSet presAssocID="{2F1F03B4-D007-497A-B1AC-EA26286DAE7C}" presName="negativeSpace" presStyleCnt="0"/>
      <dgm:spPr/>
    </dgm:pt>
    <dgm:pt modelId="{F819FD94-A0E3-46B5-97B4-CDBD3401DF05}" type="pres">
      <dgm:prSet presAssocID="{2F1F03B4-D007-497A-B1AC-EA26286DAE7C}" presName="childText" presStyleLbl="conFgAcc1" presStyleIdx="0" presStyleCnt="4">
        <dgm:presLayoutVars>
          <dgm:bulletEnabled val="1"/>
        </dgm:presLayoutVars>
      </dgm:prSet>
      <dgm:spPr/>
    </dgm:pt>
    <dgm:pt modelId="{6D36BA83-C09A-4664-AEA8-3948B2430EB5}" type="pres">
      <dgm:prSet presAssocID="{0EA6C929-24A9-4405-BCCA-06F4965F9681}" presName="spaceBetweenRectangles" presStyleCnt="0"/>
      <dgm:spPr/>
    </dgm:pt>
    <dgm:pt modelId="{D65847B8-0004-4DA1-B612-93C31B3E7F45}" type="pres">
      <dgm:prSet presAssocID="{48EF1E38-2097-4139-B2E7-7D265D330E9E}" presName="parentLin" presStyleCnt="0"/>
      <dgm:spPr/>
    </dgm:pt>
    <dgm:pt modelId="{0AC03F40-38C0-4620-BF7C-28788EE2BC6B}" type="pres">
      <dgm:prSet presAssocID="{48EF1E38-2097-4139-B2E7-7D265D330E9E}" presName="parentLeftMargin" presStyleLbl="node1" presStyleIdx="0" presStyleCnt="4"/>
      <dgm:spPr/>
    </dgm:pt>
    <dgm:pt modelId="{03FDE5C8-538C-40E0-8713-7138BD18A170}" type="pres">
      <dgm:prSet presAssocID="{48EF1E38-2097-4139-B2E7-7D265D330E9E}" presName="parentText" presStyleLbl="node1" presStyleIdx="1" presStyleCnt="4" custScaleX="118724">
        <dgm:presLayoutVars>
          <dgm:chMax val="0"/>
          <dgm:bulletEnabled val="1"/>
        </dgm:presLayoutVars>
      </dgm:prSet>
      <dgm:spPr/>
    </dgm:pt>
    <dgm:pt modelId="{2FBC7287-54BA-4EBB-BB8B-BFD97960B7D5}" type="pres">
      <dgm:prSet presAssocID="{48EF1E38-2097-4139-B2E7-7D265D330E9E}" presName="negativeSpace" presStyleCnt="0"/>
      <dgm:spPr/>
    </dgm:pt>
    <dgm:pt modelId="{1D19AF28-62DB-4E8D-A664-1DB98F27C220}" type="pres">
      <dgm:prSet presAssocID="{48EF1E38-2097-4139-B2E7-7D265D330E9E}" presName="childText" presStyleLbl="conFgAcc1" presStyleIdx="1" presStyleCnt="4">
        <dgm:presLayoutVars>
          <dgm:bulletEnabled val="1"/>
        </dgm:presLayoutVars>
      </dgm:prSet>
      <dgm:spPr/>
    </dgm:pt>
    <dgm:pt modelId="{F0E06F55-893C-46DC-B3B7-49C39F76FAE8}" type="pres">
      <dgm:prSet presAssocID="{A7CBCD59-693F-4A25-9BDE-291A8615FE9E}" presName="spaceBetweenRectangles" presStyleCnt="0"/>
      <dgm:spPr/>
    </dgm:pt>
    <dgm:pt modelId="{309E439F-EA19-46D4-86EA-C0757ED82460}" type="pres">
      <dgm:prSet presAssocID="{9713DFA8-2BC2-40FF-B966-9B76EFB286ED}" presName="parentLin" presStyleCnt="0"/>
      <dgm:spPr/>
    </dgm:pt>
    <dgm:pt modelId="{8973253F-49AB-4B50-AB52-AECE91D83210}" type="pres">
      <dgm:prSet presAssocID="{9713DFA8-2BC2-40FF-B966-9B76EFB286ED}" presName="parentLeftMargin" presStyleLbl="node1" presStyleIdx="1" presStyleCnt="4"/>
      <dgm:spPr/>
    </dgm:pt>
    <dgm:pt modelId="{F5FFFE23-11A7-4BF8-A109-BB6A9E7F2046}" type="pres">
      <dgm:prSet presAssocID="{9713DFA8-2BC2-40FF-B966-9B76EFB286ED}" presName="parentText" presStyleLbl="node1" presStyleIdx="2" presStyleCnt="4" custScaleX="117172">
        <dgm:presLayoutVars>
          <dgm:chMax val="0"/>
          <dgm:bulletEnabled val="1"/>
        </dgm:presLayoutVars>
      </dgm:prSet>
      <dgm:spPr/>
    </dgm:pt>
    <dgm:pt modelId="{F0B4703A-E3FF-4CB0-8ABC-E605B1BE188C}" type="pres">
      <dgm:prSet presAssocID="{9713DFA8-2BC2-40FF-B966-9B76EFB286ED}" presName="negativeSpace" presStyleCnt="0"/>
      <dgm:spPr/>
    </dgm:pt>
    <dgm:pt modelId="{84B99B67-4873-4B9B-909B-AF7C8EEFE01C}" type="pres">
      <dgm:prSet presAssocID="{9713DFA8-2BC2-40FF-B966-9B76EFB286ED}" presName="childText" presStyleLbl="conFgAcc1" presStyleIdx="2" presStyleCnt="4">
        <dgm:presLayoutVars>
          <dgm:bulletEnabled val="1"/>
        </dgm:presLayoutVars>
      </dgm:prSet>
      <dgm:spPr/>
    </dgm:pt>
    <dgm:pt modelId="{5EDC29E5-5386-4F57-905C-2B5FDDA56D33}" type="pres">
      <dgm:prSet presAssocID="{7BE01BE5-4451-44B1-88DD-FA24950FB0FD}" presName="spaceBetweenRectangles" presStyleCnt="0"/>
      <dgm:spPr/>
    </dgm:pt>
    <dgm:pt modelId="{FDEE7E7F-21F4-4EC4-9F2F-23EE845BFAD1}" type="pres">
      <dgm:prSet presAssocID="{3764B343-7607-4B52-9E79-5B4A26F62810}" presName="parentLin" presStyleCnt="0"/>
      <dgm:spPr/>
    </dgm:pt>
    <dgm:pt modelId="{FB495565-78AF-4AF3-83DC-FF0A38ACAE31}" type="pres">
      <dgm:prSet presAssocID="{3764B343-7607-4B52-9E79-5B4A26F62810}" presName="parentLeftMargin" presStyleLbl="node1" presStyleIdx="2" presStyleCnt="4"/>
      <dgm:spPr/>
    </dgm:pt>
    <dgm:pt modelId="{8D29BAEC-A8C7-4C4D-A786-B37EB312A80F}" type="pres">
      <dgm:prSet presAssocID="{3764B343-7607-4B52-9E79-5B4A26F62810}" presName="parentText" presStyleLbl="node1" presStyleIdx="3" presStyleCnt="4" custScaleX="116973" custScaleY="116291">
        <dgm:presLayoutVars>
          <dgm:chMax val="0"/>
          <dgm:bulletEnabled val="1"/>
        </dgm:presLayoutVars>
      </dgm:prSet>
      <dgm:spPr/>
    </dgm:pt>
    <dgm:pt modelId="{185356CC-81FE-436C-98E5-E7479D95E746}" type="pres">
      <dgm:prSet presAssocID="{3764B343-7607-4B52-9E79-5B4A26F62810}" presName="negativeSpace" presStyleCnt="0"/>
      <dgm:spPr/>
    </dgm:pt>
    <dgm:pt modelId="{A1438FBA-9A69-4B7B-8650-6A60088BBADD}" type="pres">
      <dgm:prSet presAssocID="{3764B343-7607-4B52-9E79-5B4A26F62810}" presName="childText" presStyleLbl="conFgAcc1" presStyleIdx="3" presStyleCnt="4">
        <dgm:presLayoutVars>
          <dgm:bulletEnabled val="1"/>
        </dgm:presLayoutVars>
      </dgm:prSet>
      <dgm:spPr/>
    </dgm:pt>
  </dgm:ptLst>
  <dgm:cxnLst>
    <dgm:cxn modelId="{75194D13-691A-420B-B273-B0C76A4DE027}" type="presOf" srcId="{48EF1E38-2097-4139-B2E7-7D265D330E9E}" destId="{03FDE5C8-538C-40E0-8713-7138BD18A170}" srcOrd="1" destOrd="0" presId="urn:microsoft.com/office/officeart/2005/8/layout/list1"/>
    <dgm:cxn modelId="{A988F820-E6ED-41E3-B732-0D0898CC5313}" srcId="{50BE7565-624F-456F-8C9C-8D40320D534F}" destId="{2F1F03B4-D007-497A-B1AC-EA26286DAE7C}" srcOrd="0" destOrd="0" parTransId="{94ABF24F-201E-47DC-A55D-E7FAD85024BB}" sibTransId="{0EA6C929-24A9-4405-BCCA-06F4965F9681}"/>
    <dgm:cxn modelId="{30D22F35-26BC-4385-B94C-91CAEA6302A6}" type="presOf" srcId="{2F1F03B4-D007-497A-B1AC-EA26286DAE7C}" destId="{F6942C99-F688-4281-8EE5-79C60FD955B6}" srcOrd="1" destOrd="0" presId="urn:microsoft.com/office/officeart/2005/8/layout/list1"/>
    <dgm:cxn modelId="{85654A48-AE39-48AA-92FE-49D297155A52}" type="presOf" srcId="{3764B343-7607-4B52-9E79-5B4A26F62810}" destId="{8D29BAEC-A8C7-4C4D-A786-B37EB312A80F}" srcOrd="1" destOrd="0" presId="urn:microsoft.com/office/officeart/2005/8/layout/list1"/>
    <dgm:cxn modelId="{89A8C072-F895-4242-8B98-BD5A07EE613F}" type="presOf" srcId="{9713DFA8-2BC2-40FF-B966-9B76EFB286ED}" destId="{8973253F-49AB-4B50-AB52-AECE91D83210}" srcOrd="0" destOrd="0" presId="urn:microsoft.com/office/officeart/2005/8/layout/list1"/>
    <dgm:cxn modelId="{B430AC58-E3C2-47FB-8E3B-D04C083CD982}" srcId="{50BE7565-624F-456F-8C9C-8D40320D534F}" destId="{3764B343-7607-4B52-9E79-5B4A26F62810}" srcOrd="3" destOrd="0" parTransId="{D507F356-534F-4063-AAB9-79AB3518F639}" sibTransId="{815541FF-6E21-470D-8007-D123607BFC72}"/>
    <dgm:cxn modelId="{490EB35A-45D9-4185-B827-231CC0ACCAD1}" type="presOf" srcId="{3764B343-7607-4B52-9E79-5B4A26F62810}" destId="{FB495565-78AF-4AF3-83DC-FF0A38ACAE31}" srcOrd="0" destOrd="0" presId="urn:microsoft.com/office/officeart/2005/8/layout/list1"/>
    <dgm:cxn modelId="{28ED7297-C367-4A96-8314-FF455950E9B1}" srcId="{50BE7565-624F-456F-8C9C-8D40320D534F}" destId="{48EF1E38-2097-4139-B2E7-7D265D330E9E}" srcOrd="1" destOrd="0" parTransId="{657E1D3C-45D9-4E47-BCDA-E59ECB94B074}" sibTransId="{A7CBCD59-693F-4A25-9BDE-291A8615FE9E}"/>
    <dgm:cxn modelId="{DA49C0CA-9962-4F0E-8DDD-8C5944794774}" type="presOf" srcId="{48EF1E38-2097-4139-B2E7-7D265D330E9E}" destId="{0AC03F40-38C0-4620-BF7C-28788EE2BC6B}" srcOrd="0" destOrd="0" presId="urn:microsoft.com/office/officeart/2005/8/layout/list1"/>
    <dgm:cxn modelId="{08AA5BCE-3F5D-4B33-B244-4DAFC03EB20F}" type="presOf" srcId="{9713DFA8-2BC2-40FF-B966-9B76EFB286ED}" destId="{F5FFFE23-11A7-4BF8-A109-BB6A9E7F2046}" srcOrd="1" destOrd="0" presId="urn:microsoft.com/office/officeart/2005/8/layout/list1"/>
    <dgm:cxn modelId="{D9E203D1-6752-466D-BADB-63B0DDF51F3A}" type="presOf" srcId="{2F1F03B4-D007-497A-B1AC-EA26286DAE7C}" destId="{39254A1A-6445-4A0E-9CF3-ECC101686D1E}" srcOrd="0" destOrd="0" presId="urn:microsoft.com/office/officeart/2005/8/layout/list1"/>
    <dgm:cxn modelId="{9F9728DA-2C71-4AA0-B34D-35D42EA6B2B7}" srcId="{50BE7565-624F-456F-8C9C-8D40320D534F}" destId="{9713DFA8-2BC2-40FF-B966-9B76EFB286ED}" srcOrd="2" destOrd="0" parTransId="{3C3E4E24-DFF0-4BDE-A958-8F11B38CF317}" sibTransId="{7BE01BE5-4451-44B1-88DD-FA24950FB0FD}"/>
    <dgm:cxn modelId="{59EC29F0-C0B9-40BA-B49A-84B54E51A859}" type="presOf" srcId="{50BE7565-624F-456F-8C9C-8D40320D534F}" destId="{BF0E56C2-D6CB-4CD4-B9D3-E4AE80E253DF}" srcOrd="0" destOrd="0" presId="urn:microsoft.com/office/officeart/2005/8/layout/list1"/>
    <dgm:cxn modelId="{05F743C3-E151-4FEE-8641-3991CC5ABF56}" type="presParOf" srcId="{BF0E56C2-D6CB-4CD4-B9D3-E4AE80E253DF}" destId="{4295E94F-0BE7-4DD7-8486-2CD49BAA48FD}" srcOrd="0" destOrd="0" presId="urn:microsoft.com/office/officeart/2005/8/layout/list1"/>
    <dgm:cxn modelId="{6B04CCD8-8995-41E3-9CBB-4A38C1EE7BC9}" type="presParOf" srcId="{4295E94F-0BE7-4DD7-8486-2CD49BAA48FD}" destId="{39254A1A-6445-4A0E-9CF3-ECC101686D1E}" srcOrd="0" destOrd="0" presId="urn:microsoft.com/office/officeart/2005/8/layout/list1"/>
    <dgm:cxn modelId="{3719FBC0-6523-4E9F-A252-D447DB48D053}" type="presParOf" srcId="{4295E94F-0BE7-4DD7-8486-2CD49BAA48FD}" destId="{F6942C99-F688-4281-8EE5-79C60FD955B6}" srcOrd="1" destOrd="0" presId="urn:microsoft.com/office/officeart/2005/8/layout/list1"/>
    <dgm:cxn modelId="{2BE2BB60-708E-4058-83CD-EFF3D8D09AC1}" type="presParOf" srcId="{BF0E56C2-D6CB-4CD4-B9D3-E4AE80E253DF}" destId="{EE5D00F5-BFDE-4862-89F9-45E06781F7B0}" srcOrd="1" destOrd="0" presId="urn:microsoft.com/office/officeart/2005/8/layout/list1"/>
    <dgm:cxn modelId="{140DED70-014F-4163-AA72-BAE873C6238C}" type="presParOf" srcId="{BF0E56C2-D6CB-4CD4-B9D3-E4AE80E253DF}" destId="{F819FD94-A0E3-46B5-97B4-CDBD3401DF05}" srcOrd="2" destOrd="0" presId="urn:microsoft.com/office/officeart/2005/8/layout/list1"/>
    <dgm:cxn modelId="{652724EA-97D0-47CB-B492-9576627BB17A}" type="presParOf" srcId="{BF0E56C2-D6CB-4CD4-B9D3-E4AE80E253DF}" destId="{6D36BA83-C09A-4664-AEA8-3948B2430EB5}" srcOrd="3" destOrd="0" presId="urn:microsoft.com/office/officeart/2005/8/layout/list1"/>
    <dgm:cxn modelId="{26F972BA-042C-4E34-A5F2-F38F78CB4370}" type="presParOf" srcId="{BF0E56C2-D6CB-4CD4-B9D3-E4AE80E253DF}" destId="{D65847B8-0004-4DA1-B612-93C31B3E7F45}" srcOrd="4" destOrd="0" presId="urn:microsoft.com/office/officeart/2005/8/layout/list1"/>
    <dgm:cxn modelId="{A3ACD0C9-B03C-4F5B-A45E-B7063D6B1512}" type="presParOf" srcId="{D65847B8-0004-4DA1-B612-93C31B3E7F45}" destId="{0AC03F40-38C0-4620-BF7C-28788EE2BC6B}" srcOrd="0" destOrd="0" presId="urn:microsoft.com/office/officeart/2005/8/layout/list1"/>
    <dgm:cxn modelId="{767CE72D-80AC-4A79-A441-FFCDB15A9252}" type="presParOf" srcId="{D65847B8-0004-4DA1-B612-93C31B3E7F45}" destId="{03FDE5C8-538C-40E0-8713-7138BD18A170}" srcOrd="1" destOrd="0" presId="urn:microsoft.com/office/officeart/2005/8/layout/list1"/>
    <dgm:cxn modelId="{60DFFAB0-350B-4A9B-9FEA-36FB1EAC7295}" type="presParOf" srcId="{BF0E56C2-D6CB-4CD4-B9D3-E4AE80E253DF}" destId="{2FBC7287-54BA-4EBB-BB8B-BFD97960B7D5}" srcOrd="5" destOrd="0" presId="urn:microsoft.com/office/officeart/2005/8/layout/list1"/>
    <dgm:cxn modelId="{4C9C5DFD-F933-4EEC-B043-87FE49F96BE1}" type="presParOf" srcId="{BF0E56C2-D6CB-4CD4-B9D3-E4AE80E253DF}" destId="{1D19AF28-62DB-4E8D-A664-1DB98F27C220}" srcOrd="6" destOrd="0" presId="urn:microsoft.com/office/officeart/2005/8/layout/list1"/>
    <dgm:cxn modelId="{DED79F30-E81E-43AF-B822-7CA6C9551C1E}" type="presParOf" srcId="{BF0E56C2-D6CB-4CD4-B9D3-E4AE80E253DF}" destId="{F0E06F55-893C-46DC-B3B7-49C39F76FAE8}" srcOrd="7" destOrd="0" presId="urn:microsoft.com/office/officeart/2005/8/layout/list1"/>
    <dgm:cxn modelId="{DA6193B0-F9BB-45C8-8E7B-1AE989FFFA09}" type="presParOf" srcId="{BF0E56C2-D6CB-4CD4-B9D3-E4AE80E253DF}" destId="{309E439F-EA19-46D4-86EA-C0757ED82460}" srcOrd="8" destOrd="0" presId="urn:microsoft.com/office/officeart/2005/8/layout/list1"/>
    <dgm:cxn modelId="{CB763D17-088F-4543-9729-2198CEAEA13D}" type="presParOf" srcId="{309E439F-EA19-46D4-86EA-C0757ED82460}" destId="{8973253F-49AB-4B50-AB52-AECE91D83210}" srcOrd="0" destOrd="0" presId="urn:microsoft.com/office/officeart/2005/8/layout/list1"/>
    <dgm:cxn modelId="{D0F9F3BB-62B6-4D62-9DE9-669E451C3514}" type="presParOf" srcId="{309E439F-EA19-46D4-86EA-C0757ED82460}" destId="{F5FFFE23-11A7-4BF8-A109-BB6A9E7F2046}" srcOrd="1" destOrd="0" presId="urn:microsoft.com/office/officeart/2005/8/layout/list1"/>
    <dgm:cxn modelId="{7BF3CEB1-CBBC-4C13-A410-517F2E51EB73}" type="presParOf" srcId="{BF0E56C2-D6CB-4CD4-B9D3-E4AE80E253DF}" destId="{F0B4703A-E3FF-4CB0-8ABC-E605B1BE188C}" srcOrd="9" destOrd="0" presId="urn:microsoft.com/office/officeart/2005/8/layout/list1"/>
    <dgm:cxn modelId="{B0590A12-A913-4C7C-BD3D-ED32A1F3065E}" type="presParOf" srcId="{BF0E56C2-D6CB-4CD4-B9D3-E4AE80E253DF}" destId="{84B99B67-4873-4B9B-909B-AF7C8EEFE01C}" srcOrd="10" destOrd="0" presId="urn:microsoft.com/office/officeart/2005/8/layout/list1"/>
    <dgm:cxn modelId="{02568440-7CD5-464C-BB07-7F4A84D473F6}" type="presParOf" srcId="{BF0E56C2-D6CB-4CD4-B9D3-E4AE80E253DF}" destId="{5EDC29E5-5386-4F57-905C-2B5FDDA56D33}" srcOrd="11" destOrd="0" presId="urn:microsoft.com/office/officeart/2005/8/layout/list1"/>
    <dgm:cxn modelId="{E09BD316-EF91-45AB-841E-B8A51D184D07}" type="presParOf" srcId="{BF0E56C2-D6CB-4CD4-B9D3-E4AE80E253DF}" destId="{FDEE7E7F-21F4-4EC4-9F2F-23EE845BFAD1}" srcOrd="12" destOrd="0" presId="urn:microsoft.com/office/officeart/2005/8/layout/list1"/>
    <dgm:cxn modelId="{665DA4C4-EF58-452F-AA78-C7E3C7DF9148}" type="presParOf" srcId="{FDEE7E7F-21F4-4EC4-9F2F-23EE845BFAD1}" destId="{FB495565-78AF-4AF3-83DC-FF0A38ACAE31}" srcOrd="0" destOrd="0" presId="urn:microsoft.com/office/officeart/2005/8/layout/list1"/>
    <dgm:cxn modelId="{52A993C6-0748-49FC-8C1D-08C5DA052CE8}" type="presParOf" srcId="{FDEE7E7F-21F4-4EC4-9F2F-23EE845BFAD1}" destId="{8D29BAEC-A8C7-4C4D-A786-B37EB312A80F}" srcOrd="1" destOrd="0" presId="urn:microsoft.com/office/officeart/2005/8/layout/list1"/>
    <dgm:cxn modelId="{1F7997CA-BDAB-4701-839E-4AAA6AF11F47}" type="presParOf" srcId="{BF0E56C2-D6CB-4CD4-B9D3-E4AE80E253DF}" destId="{185356CC-81FE-436C-98E5-E7479D95E746}" srcOrd="13" destOrd="0" presId="urn:microsoft.com/office/officeart/2005/8/layout/list1"/>
    <dgm:cxn modelId="{2401C0B4-1F8A-4AC9-A8F9-18BCF32C28B9}" type="presParOf" srcId="{BF0E56C2-D6CB-4CD4-B9D3-E4AE80E253DF}" destId="{A1438FBA-9A69-4B7B-8650-6A60088BBADD}"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E9FDFF-D7B7-48C1-9C23-458AAE1F7465}" type="doc">
      <dgm:prSet loTypeId="urn:microsoft.com/office/officeart/2005/8/layout/vList3" loCatId="picture" qsTypeId="urn:microsoft.com/office/officeart/2005/8/quickstyle/simple1" qsCatId="simple" csTypeId="urn:microsoft.com/office/officeart/2005/8/colors/accent1_2" csCatId="accent1" phldr="1"/>
      <dgm:spPr/>
    </dgm:pt>
    <dgm:pt modelId="{1304A28E-8D46-4B57-92BD-0029F6320289}">
      <dgm:prSet phldrT="[Text]" custT="1"/>
      <dgm:spPr/>
      <dgm:t>
        <a:bodyPr/>
        <a:lstStyle/>
        <a:p>
          <a:pPr algn="l"/>
          <a:endParaRPr lang="en-IN" sz="2500" dirty="0">
            <a:latin typeface="Book Antiqua" panose="02040602050305030304" pitchFamily="18" charset="0"/>
          </a:endParaRPr>
        </a:p>
      </dgm:t>
    </dgm:pt>
    <dgm:pt modelId="{6B6A813A-91B1-4192-9BE0-637ACBDC1AA4}" type="parTrans" cxnId="{DB982CFE-7924-4213-BCCF-E0AAD8FACC94}">
      <dgm:prSet/>
      <dgm:spPr/>
      <dgm:t>
        <a:bodyPr/>
        <a:lstStyle/>
        <a:p>
          <a:endParaRPr lang="en-IN"/>
        </a:p>
      </dgm:t>
    </dgm:pt>
    <dgm:pt modelId="{4BC1746D-D812-4EBA-BB34-BB623AE685DF}" type="sibTrans" cxnId="{DB982CFE-7924-4213-BCCF-E0AAD8FACC94}">
      <dgm:prSet/>
      <dgm:spPr/>
      <dgm:t>
        <a:bodyPr/>
        <a:lstStyle/>
        <a:p>
          <a:endParaRPr lang="en-IN"/>
        </a:p>
      </dgm:t>
    </dgm:pt>
    <dgm:pt modelId="{FFC28C78-7A5F-44A0-AE49-2F0A039E1128}">
      <dgm:prSet phldrT="[Text]"/>
      <dgm:spPr/>
      <dgm:t>
        <a:bodyPr/>
        <a:lstStyle/>
        <a:p>
          <a:endParaRPr lang="en-IN" dirty="0">
            <a:latin typeface="Book Antiqua" panose="02040602050305030304" pitchFamily="18" charset="0"/>
          </a:endParaRPr>
        </a:p>
      </dgm:t>
    </dgm:pt>
    <dgm:pt modelId="{54F16924-E544-4C08-8632-81CC15233377}" type="parTrans" cxnId="{B34D82CB-C699-4D52-8128-F81E071FBA0B}">
      <dgm:prSet/>
      <dgm:spPr/>
      <dgm:t>
        <a:bodyPr/>
        <a:lstStyle/>
        <a:p>
          <a:endParaRPr lang="en-IN"/>
        </a:p>
      </dgm:t>
    </dgm:pt>
    <dgm:pt modelId="{A62D5506-9DB9-4272-B8D4-1E3E348007CD}" type="sibTrans" cxnId="{B34D82CB-C699-4D52-8128-F81E071FBA0B}">
      <dgm:prSet/>
      <dgm:spPr/>
      <dgm:t>
        <a:bodyPr/>
        <a:lstStyle/>
        <a:p>
          <a:endParaRPr lang="en-IN"/>
        </a:p>
      </dgm:t>
    </dgm:pt>
    <dgm:pt modelId="{D2A55917-6288-4C6D-B3B5-C398960B6BD9}" type="pres">
      <dgm:prSet presAssocID="{37E9FDFF-D7B7-48C1-9C23-458AAE1F7465}" presName="linearFlow" presStyleCnt="0">
        <dgm:presLayoutVars>
          <dgm:dir/>
          <dgm:resizeHandles val="exact"/>
        </dgm:presLayoutVars>
      </dgm:prSet>
      <dgm:spPr/>
    </dgm:pt>
    <dgm:pt modelId="{AFA01325-DC9A-4DBF-94E0-2A6BDFDE9344}" type="pres">
      <dgm:prSet presAssocID="{1304A28E-8D46-4B57-92BD-0029F6320289}" presName="composite" presStyleCnt="0"/>
      <dgm:spPr/>
    </dgm:pt>
    <dgm:pt modelId="{DC4177D3-0E38-4E38-9FCF-069881F0A50C}" type="pres">
      <dgm:prSet presAssocID="{1304A28E-8D46-4B57-92BD-0029F6320289}" presName="imgShp" presStyleLbl="fgImgPlace1" presStyleIdx="0" presStyleCnt="2" custLinFactNeighborX="-59803"/>
      <dgm:spPr/>
    </dgm:pt>
    <dgm:pt modelId="{23881A93-CFB5-48C9-AD75-B6CF65596706}" type="pres">
      <dgm:prSet presAssocID="{1304A28E-8D46-4B57-92BD-0029F6320289}" presName="txShp" presStyleLbl="node1" presStyleIdx="0" presStyleCnt="2" custScaleX="150376">
        <dgm:presLayoutVars>
          <dgm:bulletEnabled val="1"/>
        </dgm:presLayoutVars>
      </dgm:prSet>
      <dgm:spPr/>
    </dgm:pt>
    <dgm:pt modelId="{130DD7BA-99AB-472F-8B16-ACD9037EA41B}" type="pres">
      <dgm:prSet presAssocID="{4BC1746D-D812-4EBA-BB34-BB623AE685DF}" presName="spacing" presStyleCnt="0"/>
      <dgm:spPr/>
    </dgm:pt>
    <dgm:pt modelId="{43E90909-2ED8-40CF-B199-349895D60721}" type="pres">
      <dgm:prSet presAssocID="{FFC28C78-7A5F-44A0-AE49-2F0A039E1128}" presName="composite" presStyleCnt="0"/>
      <dgm:spPr/>
    </dgm:pt>
    <dgm:pt modelId="{0F67E569-12EB-4A26-8D68-25E53CB36767}" type="pres">
      <dgm:prSet presAssocID="{FFC28C78-7A5F-44A0-AE49-2F0A039E1128}" presName="imgShp" presStyleLbl="fgImgPlace1" presStyleIdx="1" presStyleCnt="2" custLinFactNeighborX="-59803"/>
      <dgm:spPr/>
    </dgm:pt>
    <dgm:pt modelId="{F6AF8E37-DF5F-4040-91B6-EB182055429A}" type="pres">
      <dgm:prSet presAssocID="{FFC28C78-7A5F-44A0-AE49-2F0A039E1128}" presName="txShp" presStyleLbl="node1" presStyleIdx="1" presStyleCnt="2" custScaleX="150376">
        <dgm:presLayoutVars>
          <dgm:bulletEnabled val="1"/>
        </dgm:presLayoutVars>
      </dgm:prSet>
      <dgm:spPr/>
    </dgm:pt>
  </dgm:ptLst>
  <dgm:cxnLst>
    <dgm:cxn modelId="{020FFF01-AFE3-4477-A5D4-8083BEC925B7}" type="presOf" srcId="{FFC28C78-7A5F-44A0-AE49-2F0A039E1128}" destId="{F6AF8E37-DF5F-4040-91B6-EB182055429A}" srcOrd="0" destOrd="0" presId="urn:microsoft.com/office/officeart/2005/8/layout/vList3"/>
    <dgm:cxn modelId="{C0D204C5-A6C4-41EB-907C-F7111EB54A18}" type="presOf" srcId="{1304A28E-8D46-4B57-92BD-0029F6320289}" destId="{23881A93-CFB5-48C9-AD75-B6CF65596706}" srcOrd="0" destOrd="0" presId="urn:microsoft.com/office/officeart/2005/8/layout/vList3"/>
    <dgm:cxn modelId="{B34D82CB-C699-4D52-8128-F81E071FBA0B}" srcId="{37E9FDFF-D7B7-48C1-9C23-458AAE1F7465}" destId="{FFC28C78-7A5F-44A0-AE49-2F0A039E1128}" srcOrd="1" destOrd="0" parTransId="{54F16924-E544-4C08-8632-81CC15233377}" sibTransId="{A62D5506-9DB9-4272-B8D4-1E3E348007CD}"/>
    <dgm:cxn modelId="{FFE66BF3-AC9A-40A0-A6E9-83774A084103}" type="presOf" srcId="{37E9FDFF-D7B7-48C1-9C23-458AAE1F7465}" destId="{D2A55917-6288-4C6D-B3B5-C398960B6BD9}" srcOrd="0" destOrd="0" presId="urn:microsoft.com/office/officeart/2005/8/layout/vList3"/>
    <dgm:cxn modelId="{DB982CFE-7924-4213-BCCF-E0AAD8FACC94}" srcId="{37E9FDFF-D7B7-48C1-9C23-458AAE1F7465}" destId="{1304A28E-8D46-4B57-92BD-0029F6320289}" srcOrd="0" destOrd="0" parTransId="{6B6A813A-91B1-4192-9BE0-637ACBDC1AA4}" sibTransId="{4BC1746D-D812-4EBA-BB34-BB623AE685DF}"/>
    <dgm:cxn modelId="{C8D6373B-37B8-4FA0-860C-428190685DF5}" type="presParOf" srcId="{D2A55917-6288-4C6D-B3B5-C398960B6BD9}" destId="{AFA01325-DC9A-4DBF-94E0-2A6BDFDE9344}" srcOrd="0" destOrd="0" presId="urn:microsoft.com/office/officeart/2005/8/layout/vList3"/>
    <dgm:cxn modelId="{106C23EE-2E72-430F-AB73-95AD8F1176A9}" type="presParOf" srcId="{AFA01325-DC9A-4DBF-94E0-2A6BDFDE9344}" destId="{DC4177D3-0E38-4E38-9FCF-069881F0A50C}" srcOrd="0" destOrd="0" presId="urn:microsoft.com/office/officeart/2005/8/layout/vList3"/>
    <dgm:cxn modelId="{C559B297-4A27-4202-B8C6-45BA59A93F75}" type="presParOf" srcId="{AFA01325-DC9A-4DBF-94E0-2A6BDFDE9344}" destId="{23881A93-CFB5-48C9-AD75-B6CF65596706}" srcOrd="1" destOrd="0" presId="urn:microsoft.com/office/officeart/2005/8/layout/vList3"/>
    <dgm:cxn modelId="{D8600E7B-E244-439A-95FD-A2806E8D66BA}" type="presParOf" srcId="{D2A55917-6288-4C6D-B3B5-C398960B6BD9}" destId="{130DD7BA-99AB-472F-8B16-ACD9037EA41B}" srcOrd="1" destOrd="0" presId="urn:microsoft.com/office/officeart/2005/8/layout/vList3"/>
    <dgm:cxn modelId="{37EFA9E8-8EB1-4C0F-B228-74A36EFB4103}" type="presParOf" srcId="{D2A55917-6288-4C6D-B3B5-C398960B6BD9}" destId="{43E90909-2ED8-40CF-B199-349895D60721}" srcOrd="2" destOrd="0" presId="urn:microsoft.com/office/officeart/2005/8/layout/vList3"/>
    <dgm:cxn modelId="{97246179-340D-45D0-B97C-95FE5DF5DE54}" type="presParOf" srcId="{43E90909-2ED8-40CF-B199-349895D60721}" destId="{0F67E569-12EB-4A26-8D68-25E53CB36767}" srcOrd="0" destOrd="0" presId="urn:microsoft.com/office/officeart/2005/8/layout/vList3"/>
    <dgm:cxn modelId="{3E413E50-36F5-4D98-9A59-E1344CAB769A}" type="presParOf" srcId="{43E90909-2ED8-40CF-B199-349895D60721}" destId="{F6AF8E37-DF5F-4040-91B6-EB182055429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F075B67-05BB-4654-81EE-B57B11FA3C6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83E7F55C-C2F3-4D8C-857A-A2F6045FD184}">
      <dgm:prSet phldrT="[Text]"/>
      <dgm:spPr/>
      <dgm:t>
        <a:bodyPr/>
        <a:lstStyle/>
        <a:p>
          <a:r>
            <a:rPr lang="en-US" dirty="0"/>
            <a:t>Existing</a:t>
          </a:r>
          <a:endParaRPr lang="en-IN" dirty="0"/>
        </a:p>
      </dgm:t>
    </dgm:pt>
    <dgm:pt modelId="{907CFCF9-8232-4896-B0F6-C6BA2DCB3C78}" type="parTrans" cxnId="{1FE3BFF0-144A-4C50-A538-5B2190F24405}">
      <dgm:prSet/>
      <dgm:spPr/>
      <dgm:t>
        <a:bodyPr/>
        <a:lstStyle/>
        <a:p>
          <a:endParaRPr lang="en-IN"/>
        </a:p>
      </dgm:t>
    </dgm:pt>
    <dgm:pt modelId="{FFFAF687-C8FB-4E2A-B407-5985EF3D386A}" type="sibTrans" cxnId="{1FE3BFF0-144A-4C50-A538-5B2190F24405}">
      <dgm:prSet/>
      <dgm:spPr/>
      <dgm:t>
        <a:bodyPr/>
        <a:lstStyle/>
        <a:p>
          <a:endParaRPr lang="en-IN"/>
        </a:p>
      </dgm:t>
    </dgm:pt>
    <dgm:pt modelId="{4937DCC1-B958-4EC0-9052-7CEC6A099F9F}">
      <dgm:prSet phldrT="[Text]" custT="1"/>
      <dgm:spPr/>
      <dgm:t>
        <a:bodyPr/>
        <a:lstStyle/>
        <a:p>
          <a:pPr algn="just"/>
          <a:r>
            <a:rPr lang="en-US" sz="2000" b="1" dirty="0">
              <a:solidFill>
                <a:schemeClr val="tx1"/>
              </a:solidFill>
            </a:rPr>
            <a:t>Within 60 days </a:t>
          </a:r>
          <a:r>
            <a:rPr lang="en-US" sz="2000" dirty="0">
              <a:solidFill>
                <a:schemeClr val="tx1"/>
              </a:solidFill>
            </a:rPr>
            <a:t>of the date on which the order sought to be appealed is communicated to the </a:t>
          </a:r>
          <a:r>
            <a:rPr lang="en-US" sz="2000" dirty="0" err="1">
              <a:solidFill>
                <a:schemeClr val="tx1"/>
              </a:solidFill>
            </a:rPr>
            <a:t>assessee</a:t>
          </a:r>
          <a:r>
            <a:rPr lang="en-US" sz="2000" dirty="0">
              <a:solidFill>
                <a:schemeClr val="tx1"/>
              </a:solidFill>
            </a:rPr>
            <a:t> or the PCIT/CIT.</a:t>
          </a:r>
          <a:r>
            <a:rPr lang="en-US" sz="2800" b="0" dirty="0"/>
            <a:t>	</a:t>
          </a:r>
          <a:endParaRPr lang="en-IN" sz="2800" b="0" dirty="0"/>
        </a:p>
      </dgm:t>
    </dgm:pt>
    <dgm:pt modelId="{A83B5E2A-E52E-4DAA-9DC4-A418A08A37D0}" type="parTrans" cxnId="{45CAF05D-5D82-4CF2-858B-EC4BF8F84F38}">
      <dgm:prSet/>
      <dgm:spPr/>
      <dgm:t>
        <a:bodyPr/>
        <a:lstStyle/>
        <a:p>
          <a:endParaRPr lang="en-IN"/>
        </a:p>
      </dgm:t>
    </dgm:pt>
    <dgm:pt modelId="{E950BE8F-85C0-4340-95C7-DB73861730FA}" type="sibTrans" cxnId="{45CAF05D-5D82-4CF2-858B-EC4BF8F84F38}">
      <dgm:prSet/>
      <dgm:spPr/>
      <dgm:t>
        <a:bodyPr/>
        <a:lstStyle/>
        <a:p>
          <a:endParaRPr lang="en-IN"/>
        </a:p>
      </dgm:t>
    </dgm:pt>
    <dgm:pt modelId="{8D3EED44-9254-465A-9A64-210598CC3E73}">
      <dgm:prSet phldrT="[Text]"/>
      <dgm:spPr/>
      <dgm:t>
        <a:bodyPr/>
        <a:lstStyle/>
        <a:p>
          <a:r>
            <a:rPr lang="en-US" dirty="0"/>
            <a:t>Proposed</a:t>
          </a:r>
          <a:endParaRPr lang="en-IN" dirty="0"/>
        </a:p>
      </dgm:t>
    </dgm:pt>
    <dgm:pt modelId="{3CE69E63-04EE-489F-9D0F-CFD0B5B0DCAD}" type="parTrans" cxnId="{FEF6FA8C-EF92-4F22-B055-CB13CC279B1C}">
      <dgm:prSet/>
      <dgm:spPr/>
      <dgm:t>
        <a:bodyPr/>
        <a:lstStyle/>
        <a:p>
          <a:endParaRPr lang="en-IN"/>
        </a:p>
      </dgm:t>
    </dgm:pt>
    <dgm:pt modelId="{8FADB22A-6EE3-4487-8164-EA440070606A}" type="sibTrans" cxnId="{FEF6FA8C-EF92-4F22-B055-CB13CC279B1C}">
      <dgm:prSet/>
      <dgm:spPr/>
      <dgm:t>
        <a:bodyPr/>
        <a:lstStyle/>
        <a:p>
          <a:endParaRPr lang="en-IN"/>
        </a:p>
      </dgm:t>
    </dgm:pt>
    <dgm:pt modelId="{AF4BC750-CB3D-4101-B294-A79EBE089146}">
      <dgm:prSet phldrT="[Text]" custT="1"/>
      <dgm:spPr/>
      <dgm:t>
        <a:bodyPr/>
        <a:lstStyle/>
        <a:p>
          <a:pPr algn="just"/>
          <a:r>
            <a:rPr lang="en-IN" sz="2000" b="1" dirty="0"/>
            <a:t>2 months from the end of the month</a:t>
          </a:r>
          <a:r>
            <a:rPr lang="en-IN" sz="2000" dirty="0"/>
            <a:t> in which the order sought to be appealed against is communicated to the </a:t>
          </a:r>
          <a:r>
            <a:rPr lang="en-IN" sz="2000" dirty="0" err="1"/>
            <a:t>assessee</a:t>
          </a:r>
          <a:r>
            <a:rPr lang="en-IN" sz="2000" dirty="0"/>
            <a:t> or PCIT/CIT.</a:t>
          </a:r>
          <a:endParaRPr lang="en-IN" sz="2000" b="0" dirty="0"/>
        </a:p>
      </dgm:t>
    </dgm:pt>
    <dgm:pt modelId="{71F61EB5-D179-4299-B0B2-C22425914ED9}" type="parTrans" cxnId="{17E5B689-03CC-492E-9A41-5DF9BD02D1E7}">
      <dgm:prSet/>
      <dgm:spPr/>
      <dgm:t>
        <a:bodyPr/>
        <a:lstStyle/>
        <a:p>
          <a:endParaRPr lang="en-IN"/>
        </a:p>
      </dgm:t>
    </dgm:pt>
    <dgm:pt modelId="{068692EB-C4D0-429D-89E9-48492A5D56C0}" type="sibTrans" cxnId="{17E5B689-03CC-492E-9A41-5DF9BD02D1E7}">
      <dgm:prSet/>
      <dgm:spPr/>
      <dgm:t>
        <a:bodyPr/>
        <a:lstStyle/>
        <a:p>
          <a:endParaRPr lang="en-IN"/>
        </a:p>
      </dgm:t>
    </dgm:pt>
    <dgm:pt modelId="{3DFF0D52-3628-4FA6-8D0C-00BD32BB9537}" type="pres">
      <dgm:prSet presAssocID="{6F075B67-05BB-4654-81EE-B57B11FA3C65}" presName="Name0" presStyleCnt="0">
        <dgm:presLayoutVars>
          <dgm:dir/>
          <dgm:animLvl val="lvl"/>
          <dgm:resizeHandles val="exact"/>
        </dgm:presLayoutVars>
      </dgm:prSet>
      <dgm:spPr/>
    </dgm:pt>
    <dgm:pt modelId="{E23BB935-A212-40A5-99C4-F4A61FF05925}" type="pres">
      <dgm:prSet presAssocID="{83E7F55C-C2F3-4D8C-857A-A2F6045FD184}" presName="composite" presStyleCnt="0"/>
      <dgm:spPr/>
    </dgm:pt>
    <dgm:pt modelId="{81E31E1F-E76B-4D5A-BF2E-465B87C4A1D0}" type="pres">
      <dgm:prSet presAssocID="{83E7F55C-C2F3-4D8C-857A-A2F6045FD184}" presName="parTx" presStyleLbl="alignNode1" presStyleIdx="0" presStyleCnt="2">
        <dgm:presLayoutVars>
          <dgm:chMax val="0"/>
          <dgm:chPref val="0"/>
          <dgm:bulletEnabled val="1"/>
        </dgm:presLayoutVars>
      </dgm:prSet>
      <dgm:spPr/>
    </dgm:pt>
    <dgm:pt modelId="{B708C953-B92B-482E-9308-D9153F9748DF}" type="pres">
      <dgm:prSet presAssocID="{83E7F55C-C2F3-4D8C-857A-A2F6045FD184}" presName="desTx" presStyleLbl="alignAccFollowNode1" presStyleIdx="0" presStyleCnt="2" custScaleY="102082" custLinFactNeighborX="-812" custLinFactNeighborY="3986">
        <dgm:presLayoutVars>
          <dgm:bulletEnabled val="1"/>
        </dgm:presLayoutVars>
      </dgm:prSet>
      <dgm:spPr/>
    </dgm:pt>
    <dgm:pt modelId="{B5FE4966-E257-4A25-9679-1277E726B6FF}" type="pres">
      <dgm:prSet presAssocID="{FFFAF687-C8FB-4E2A-B407-5985EF3D386A}" presName="space" presStyleCnt="0"/>
      <dgm:spPr/>
    </dgm:pt>
    <dgm:pt modelId="{F98504A4-4283-4147-B9B8-AB1ED167B3DE}" type="pres">
      <dgm:prSet presAssocID="{8D3EED44-9254-465A-9A64-210598CC3E73}" presName="composite" presStyleCnt="0"/>
      <dgm:spPr/>
    </dgm:pt>
    <dgm:pt modelId="{03504314-5F7A-4365-90B3-FDF036649441}" type="pres">
      <dgm:prSet presAssocID="{8D3EED44-9254-465A-9A64-210598CC3E73}" presName="parTx" presStyleLbl="alignNode1" presStyleIdx="1" presStyleCnt="2">
        <dgm:presLayoutVars>
          <dgm:chMax val="0"/>
          <dgm:chPref val="0"/>
          <dgm:bulletEnabled val="1"/>
        </dgm:presLayoutVars>
      </dgm:prSet>
      <dgm:spPr/>
    </dgm:pt>
    <dgm:pt modelId="{8097E064-1B7F-4C63-A35C-C05D9C7F8CF2}" type="pres">
      <dgm:prSet presAssocID="{8D3EED44-9254-465A-9A64-210598CC3E73}" presName="desTx" presStyleLbl="alignAccFollowNode1" presStyleIdx="1" presStyleCnt="2" custLinFactNeighborX="1" custLinFactNeighborY="3244">
        <dgm:presLayoutVars>
          <dgm:bulletEnabled val="1"/>
        </dgm:presLayoutVars>
      </dgm:prSet>
      <dgm:spPr/>
    </dgm:pt>
  </dgm:ptLst>
  <dgm:cxnLst>
    <dgm:cxn modelId="{042D0D26-A41E-4431-96F2-B111DA1518B6}" type="presOf" srcId="{4937DCC1-B958-4EC0-9052-7CEC6A099F9F}" destId="{B708C953-B92B-482E-9308-D9153F9748DF}" srcOrd="0" destOrd="0" presId="urn:microsoft.com/office/officeart/2005/8/layout/hList1"/>
    <dgm:cxn modelId="{34D9EF33-9C66-4E6C-914E-DCDADCA61C5B}" type="presOf" srcId="{83E7F55C-C2F3-4D8C-857A-A2F6045FD184}" destId="{81E31E1F-E76B-4D5A-BF2E-465B87C4A1D0}" srcOrd="0" destOrd="0" presId="urn:microsoft.com/office/officeart/2005/8/layout/hList1"/>
    <dgm:cxn modelId="{45CAF05D-5D82-4CF2-858B-EC4BF8F84F38}" srcId="{83E7F55C-C2F3-4D8C-857A-A2F6045FD184}" destId="{4937DCC1-B958-4EC0-9052-7CEC6A099F9F}" srcOrd="0" destOrd="0" parTransId="{A83B5E2A-E52E-4DAA-9DC4-A418A08A37D0}" sibTransId="{E950BE8F-85C0-4340-95C7-DB73861730FA}"/>
    <dgm:cxn modelId="{44887481-0909-4214-AEB8-CB0E8D2A52F8}" type="presOf" srcId="{AF4BC750-CB3D-4101-B294-A79EBE089146}" destId="{8097E064-1B7F-4C63-A35C-C05D9C7F8CF2}" srcOrd="0" destOrd="0" presId="urn:microsoft.com/office/officeart/2005/8/layout/hList1"/>
    <dgm:cxn modelId="{17E5B689-03CC-492E-9A41-5DF9BD02D1E7}" srcId="{8D3EED44-9254-465A-9A64-210598CC3E73}" destId="{AF4BC750-CB3D-4101-B294-A79EBE089146}" srcOrd="0" destOrd="0" parTransId="{71F61EB5-D179-4299-B0B2-C22425914ED9}" sibTransId="{068692EB-C4D0-429D-89E9-48492A5D56C0}"/>
    <dgm:cxn modelId="{FEF6FA8C-EF92-4F22-B055-CB13CC279B1C}" srcId="{6F075B67-05BB-4654-81EE-B57B11FA3C65}" destId="{8D3EED44-9254-465A-9A64-210598CC3E73}" srcOrd="1" destOrd="0" parTransId="{3CE69E63-04EE-489F-9D0F-CFD0B5B0DCAD}" sibTransId="{8FADB22A-6EE3-4487-8164-EA440070606A}"/>
    <dgm:cxn modelId="{B80C218E-7788-42A8-AAAA-B19177373AD3}" type="presOf" srcId="{6F075B67-05BB-4654-81EE-B57B11FA3C65}" destId="{3DFF0D52-3628-4FA6-8D0C-00BD32BB9537}" srcOrd="0" destOrd="0" presId="urn:microsoft.com/office/officeart/2005/8/layout/hList1"/>
    <dgm:cxn modelId="{ED3917CF-BD42-4B46-B8E3-69765A347A70}" type="presOf" srcId="{8D3EED44-9254-465A-9A64-210598CC3E73}" destId="{03504314-5F7A-4365-90B3-FDF036649441}" srcOrd="0" destOrd="0" presId="urn:microsoft.com/office/officeart/2005/8/layout/hList1"/>
    <dgm:cxn modelId="{1FE3BFF0-144A-4C50-A538-5B2190F24405}" srcId="{6F075B67-05BB-4654-81EE-B57B11FA3C65}" destId="{83E7F55C-C2F3-4D8C-857A-A2F6045FD184}" srcOrd="0" destOrd="0" parTransId="{907CFCF9-8232-4896-B0F6-C6BA2DCB3C78}" sibTransId="{FFFAF687-C8FB-4E2A-B407-5985EF3D386A}"/>
    <dgm:cxn modelId="{0C70D255-92B6-4A41-84D2-FF367D40F1FC}" type="presParOf" srcId="{3DFF0D52-3628-4FA6-8D0C-00BD32BB9537}" destId="{E23BB935-A212-40A5-99C4-F4A61FF05925}" srcOrd="0" destOrd="0" presId="urn:microsoft.com/office/officeart/2005/8/layout/hList1"/>
    <dgm:cxn modelId="{DFD460A5-CF99-43D5-8F19-F05BAFFA4FEE}" type="presParOf" srcId="{E23BB935-A212-40A5-99C4-F4A61FF05925}" destId="{81E31E1F-E76B-4D5A-BF2E-465B87C4A1D0}" srcOrd="0" destOrd="0" presId="urn:microsoft.com/office/officeart/2005/8/layout/hList1"/>
    <dgm:cxn modelId="{AD5EB26C-D9F0-45EC-84F5-8B26DF857917}" type="presParOf" srcId="{E23BB935-A212-40A5-99C4-F4A61FF05925}" destId="{B708C953-B92B-482E-9308-D9153F9748DF}" srcOrd="1" destOrd="0" presId="urn:microsoft.com/office/officeart/2005/8/layout/hList1"/>
    <dgm:cxn modelId="{2B660B0A-A9CD-4ACC-B97E-F923A4E3962B}" type="presParOf" srcId="{3DFF0D52-3628-4FA6-8D0C-00BD32BB9537}" destId="{B5FE4966-E257-4A25-9679-1277E726B6FF}" srcOrd="1" destOrd="0" presId="urn:microsoft.com/office/officeart/2005/8/layout/hList1"/>
    <dgm:cxn modelId="{1CCC09B7-4E0C-40D4-9B41-EF5D199C06BD}" type="presParOf" srcId="{3DFF0D52-3628-4FA6-8D0C-00BD32BB9537}" destId="{F98504A4-4283-4147-B9B8-AB1ED167B3DE}" srcOrd="2" destOrd="0" presId="urn:microsoft.com/office/officeart/2005/8/layout/hList1"/>
    <dgm:cxn modelId="{F2880504-1036-4215-85B6-D901A0A77779}" type="presParOf" srcId="{F98504A4-4283-4147-B9B8-AB1ED167B3DE}" destId="{03504314-5F7A-4365-90B3-FDF036649441}" srcOrd="0" destOrd="0" presId="urn:microsoft.com/office/officeart/2005/8/layout/hList1"/>
    <dgm:cxn modelId="{D5B50C56-CEC1-4B9A-98BA-762692EB86D9}" type="presParOf" srcId="{F98504A4-4283-4147-B9B8-AB1ED167B3DE}" destId="{8097E064-1B7F-4C63-A35C-C05D9C7F8CF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F075B67-05BB-4654-81EE-B57B11FA3C6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83E7F55C-C2F3-4D8C-857A-A2F6045FD184}">
      <dgm:prSet phldrT="[Text]"/>
      <dgm:spPr/>
      <dgm:t>
        <a:bodyPr/>
        <a:lstStyle/>
        <a:p>
          <a:r>
            <a:rPr lang="en-US" dirty="0">
              <a:latin typeface="Book Antiqua" panose="02040602050305030304" pitchFamily="18" charset="0"/>
            </a:rPr>
            <a:t>Existing</a:t>
          </a:r>
          <a:endParaRPr lang="en-IN" dirty="0">
            <a:latin typeface="Book Antiqua" panose="02040602050305030304" pitchFamily="18" charset="0"/>
          </a:endParaRPr>
        </a:p>
      </dgm:t>
    </dgm:pt>
    <dgm:pt modelId="{907CFCF9-8232-4896-B0F6-C6BA2DCB3C78}" type="parTrans" cxnId="{1FE3BFF0-144A-4C50-A538-5B2190F24405}">
      <dgm:prSet/>
      <dgm:spPr/>
      <dgm:t>
        <a:bodyPr/>
        <a:lstStyle/>
        <a:p>
          <a:endParaRPr lang="en-IN"/>
        </a:p>
      </dgm:t>
    </dgm:pt>
    <dgm:pt modelId="{FFFAF687-C8FB-4E2A-B407-5985EF3D386A}" type="sibTrans" cxnId="{1FE3BFF0-144A-4C50-A538-5B2190F24405}">
      <dgm:prSet/>
      <dgm:spPr/>
      <dgm:t>
        <a:bodyPr/>
        <a:lstStyle/>
        <a:p>
          <a:endParaRPr lang="en-IN"/>
        </a:p>
      </dgm:t>
    </dgm:pt>
    <dgm:pt modelId="{4937DCC1-B958-4EC0-9052-7CEC6A099F9F}">
      <dgm:prSet phldrT="[Text]" custT="1"/>
      <dgm:spPr/>
      <dgm:t>
        <a:bodyPr/>
        <a:lstStyle/>
        <a:p>
          <a:r>
            <a:rPr lang="en-IN" sz="1800" dirty="0">
              <a:latin typeface="Book Antiqua" panose="02040602050305030304" pitchFamily="18" charset="0"/>
            </a:rPr>
            <a:t>After recording reasons in writing,</a:t>
          </a:r>
          <a:endParaRPr lang="en-IN" sz="2400" b="0" dirty="0">
            <a:latin typeface="Book Antiqua" panose="02040602050305030304" pitchFamily="18" charset="0"/>
          </a:endParaRPr>
        </a:p>
      </dgm:t>
    </dgm:pt>
    <dgm:pt modelId="{A83B5E2A-E52E-4DAA-9DC4-A418A08A37D0}" type="parTrans" cxnId="{45CAF05D-5D82-4CF2-858B-EC4BF8F84F38}">
      <dgm:prSet/>
      <dgm:spPr/>
      <dgm:t>
        <a:bodyPr/>
        <a:lstStyle/>
        <a:p>
          <a:endParaRPr lang="en-IN"/>
        </a:p>
      </dgm:t>
    </dgm:pt>
    <dgm:pt modelId="{E950BE8F-85C0-4340-95C7-DB73861730FA}" type="sibTrans" cxnId="{45CAF05D-5D82-4CF2-858B-EC4BF8F84F38}">
      <dgm:prSet/>
      <dgm:spPr/>
      <dgm:t>
        <a:bodyPr/>
        <a:lstStyle/>
        <a:p>
          <a:endParaRPr lang="en-IN"/>
        </a:p>
      </dgm:t>
    </dgm:pt>
    <dgm:pt modelId="{8D3EED44-9254-465A-9A64-210598CC3E73}">
      <dgm:prSet phldrT="[Text]"/>
      <dgm:spPr/>
      <dgm:t>
        <a:bodyPr/>
        <a:lstStyle/>
        <a:p>
          <a:r>
            <a:rPr lang="en-US" dirty="0">
              <a:latin typeface="Book Antiqua" panose="02040602050305030304" pitchFamily="18" charset="0"/>
            </a:rPr>
            <a:t>Proposed</a:t>
          </a:r>
          <a:endParaRPr lang="en-IN" dirty="0">
            <a:latin typeface="Book Antiqua" panose="02040602050305030304" pitchFamily="18" charset="0"/>
          </a:endParaRPr>
        </a:p>
      </dgm:t>
    </dgm:pt>
    <dgm:pt modelId="{3CE69E63-04EE-489F-9D0F-CFD0B5B0DCAD}" type="parTrans" cxnId="{FEF6FA8C-EF92-4F22-B055-CB13CC279B1C}">
      <dgm:prSet/>
      <dgm:spPr/>
      <dgm:t>
        <a:bodyPr/>
        <a:lstStyle/>
        <a:p>
          <a:endParaRPr lang="en-IN"/>
        </a:p>
      </dgm:t>
    </dgm:pt>
    <dgm:pt modelId="{8FADB22A-6EE3-4487-8164-EA440070606A}" type="sibTrans" cxnId="{FEF6FA8C-EF92-4F22-B055-CB13CC279B1C}">
      <dgm:prSet/>
      <dgm:spPr/>
      <dgm:t>
        <a:bodyPr/>
        <a:lstStyle/>
        <a:p>
          <a:endParaRPr lang="en-IN"/>
        </a:p>
      </dgm:t>
    </dgm:pt>
    <dgm:pt modelId="{AF4BC750-CB3D-4101-B294-A79EBE089146}">
      <dgm:prSet phldrT="[Text]" custT="1"/>
      <dgm:spPr/>
      <dgm:t>
        <a:bodyPr/>
        <a:lstStyle/>
        <a:p>
          <a:r>
            <a:rPr lang="en-US" sz="2000" b="0" dirty="0">
              <a:latin typeface="Book Antiqua" panose="02040602050305030304" pitchFamily="18" charset="0"/>
            </a:rPr>
            <a:t>After recording reasons in writing,</a:t>
          </a:r>
          <a:endParaRPr lang="en-IN" sz="2000" b="0" dirty="0">
            <a:latin typeface="Book Antiqua" panose="02040602050305030304" pitchFamily="18" charset="0"/>
          </a:endParaRPr>
        </a:p>
      </dgm:t>
    </dgm:pt>
    <dgm:pt modelId="{71F61EB5-D179-4299-B0B2-C22425914ED9}" type="parTrans" cxnId="{17E5B689-03CC-492E-9A41-5DF9BD02D1E7}">
      <dgm:prSet/>
      <dgm:spPr/>
      <dgm:t>
        <a:bodyPr/>
        <a:lstStyle/>
        <a:p>
          <a:endParaRPr lang="en-IN"/>
        </a:p>
      </dgm:t>
    </dgm:pt>
    <dgm:pt modelId="{068692EB-C4D0-429D-89E9-48492A5D56C0}" type="sibTrans" cxnId="{17E5B689-03CC-492E-9A41-5DF9BD02D1E7}">
      <dgm:prSet/>
      <dgm:spPr/>
      <dgm:t>
        <a:bodyPr/>
        <a:lstStyle/>
        <a:p>
          <a:endParaRPr lang="en-IN"/>
        </a:p>
      </dgm:t>
    </dgm:pt>
    <dgm:pt modelId="{72338AD5-C9DF-4594-97AC-934FF2FCC31D}">
      <dgm:prSet phldrT="[Text]" custT="1"/>
      <dgm:spPr/>
      <dgm:t>
        <a:bodyPr/>
        <a:lstStyle/>
        <a:p>
          <a:r>
            <a:rPr lang="en-IN" sz="1800" dirty="0">
              <a:latin typeface="Book Antiqua" panose="02040602050305030304" pitchFamily="18" charset="0"/>
            </a:rPr>
            <a:t>Obtaining previous approval of the PCIT/CIT,</a:t>
          </a:r>
          <a:endParaRPr lang="en-IN" sz="2400" b="0" dirty="0">
            <a:latin typeface="Book Antiqua" panose="02040602050305030304" pitchFamily="18" charset="0"/>
          </a:endParaRPr>
        </a:p>
      </dgm:t>
    </dgm:pt>
    <dgm:pt modelId="{D421C500-FAD3-4763-89F2-94B0C6959EF8}" type="parTrans" cxnId="{A201F8BB-32BF-4885-BDAE-AA65030D9918}">
      <dgm:prSet/>
      <dgm:spPr/>
      <dgm:t>
        <a:bodyPr/>
        <a:lstStyle/>
        <a:p>
          <a:endParaRPr lang="en-IN"/>
        </a:p>
      </dgm:t>
    </dgm:pt>
    <dgm:pt modelId="{AE4461F8-EDCF-453A-B19D-F68290670AF4}" type="sibTrans" cxnId="{A201F8BB-32BF-4885-BDAE-AA65030D9918}">
      <dgm:prSet/>
      <dgm:spPr/>
      <dgm:t>
        <a:bodyPr/>
        <a:lstStyle/>
        <a:p>
          <a:endParaRPr lang="en-IN"/>
        </a:p>
      </dgm:t>
    </dgm:pt>
    <dgm:pt modelId="{A0D7A9B4-048E-4851-A938-B63C5634DFE4}">
      <dgm:prSet phldrT="[Text]" custT="1"/>
      <dgm:spPr/>
      <dgm:t>
        <a:bodyPr/>
        <a:lstStyle/>
        <a:p>
          <a:r>
            <a:rPr lang="en-IN" sz="1800" dirty="0">
              <a:solidFill>
                <a:srgbClr val="FF0000"/>
              </a:solidFill>
              <a:latin typeface="Book Antiqua" panose="02040602050305030304" pitchFamily="18" charset="0"/>
            </a:rPr>
            <a:t>Opinion that grant of refund is likely to adversely affect the revenue. </a:t>
          </a:r>
          <a:r>
            <a:rPr lang="en-US" sz="2800" b="0" dirty="0">
              <a:latin typeface="Book Antiqua" panose="02040602050305030304" pitchFamily="18" charset="0"/>
            </a:rPr>
            <a:t>	</a:t>
          </a:r>
          <a:endParaRPr lang="en-IN" sz="2800" b="0" dirty="0">
            <a:latin typeface="Book Antiqua" panose="02040602050305030304" pitchFamily="18" charset="0"/>
          </a:endParaRPr>
        </a:p>
      </dgm:t>
    </dgm:pt>
    <dgm:pt modelId="{1FC2645C-B0FE-4DE5-B1E6-4ABF8930080E}" type="parTrans" cxnId="{FBB42A8D-5F1A-4FC5-AF56-0CA4B8128511}">
      <dgm:prSet/>
      <dgm:spPr/>
      <dgm:t>
        <a:bodyPr/>
        <a:lstStyle/>
        <a:p>
          <a:endParaRPr lang="en-IN"/>
        </a:p>
      </dgm:t>
    </dgm:pt>
    <dgm:pt modelId="{84CE78B4-CADC-42DF-A22A-0AB809EAA6BF}" type="sibTrans" cxnId="{FBB42A8D-5F1A-4FC5-AF56-0CA4B8128511}">
      <dgm:prSet/>
      <dgm:spPr/>
      <dgm:t>
        <a:bodyPr/>
        <a:lstStyle/>
        <a:p>
          <a:endParaRPr lang="en-IN"/>
        </a:p>
      </dgm:t>
    </dgm:pt>
    <dgm:pt modelId="{DA5479D5-6A13-409A-AED0-DC3608314CFC}">
      <dgm:prSet phldrT="[Text]" custT="1"/>
      <dgm:spPr/>
      <dgm:t>
        <a:bodyPr/>
        <a:lstStyle/>
        <a:p>
          <a:r>
            <a:rPr lang="en-US" sz="2000" b="0" dirty="0">
              <a:latin typeface="Book Antiqua" panose="02040602050305030304" pitchFamily="18" charset="0"/>
            </a:rPr>
            <a:t>Obtaining previous approval of the PCIT/CIT.</a:t>
          </a:r>
          <a:endParaRPr lang="en-IN" sz="2000" b="0" dirty="0">
            <a:latin typeface="Book Antiqua" panose="02040602050305030304" pitchFamily="18" charset="0"/>
          </a:endParaRPr>
        </a:p>
      </dgm:t>
    </dgm:pt>
    <dgm:pt modelId="{CC482E4E-F035-4817-BB03-6CA649F4912D}" type="parTrans" cxnId="{EC6C91B9-4A65-4F4B-B71B-88A919F2661D}">
      <dgm:prSet/>
      <dgm:spPr/>
      <dgm:t>
        <a:bodyPr/>
        <a:lstStyle/>
        <a:p>
          <a:endParaRPr lang="en-IN"/>
        </a:p>
      </dgm:t>
    </dgm:pt>
    <dgm:pt modelId="{3574CA20-4FB4-4987-979E-19D84E22BC5C}" type="sibTrans" cxnId="{EC6C91B9-4A65-4F4B-B71B-88A919F2661D}">
      <dgm:prSet/>
      <dgm:spPr/>
      <dgm:t>
        <a:bodyPr/>
        <a:lstStyle/>
        <a:p>
          <a:endParaRPr lang="en-IN"/>
        </a:p>
      </dgm:t>
    </dgm:pt>
    <dgm:pt modelId="{3DFF0D52-3628-4FA6-8D0C-00BD32BB9537}" type="pres">
      <dgm:prSet presAssocID="{6F075B67-05BB-4654-81EE-B57B11FA3C65}" presName="Name0" presStyleCnt="0">
        <dgm:presLayoutVars>
          <dgm:dir/>
          <dgm:animLvl val="lvl"/>
          <dgm:resizeHandles val="exact"/>
        </dgm:presLayoutVars>
      </dgm:prSet>
      <dgm:spPr/>
    </dgm:pt>
    <dgm:pt modelId="{E23BB935-A212-40A5-99C4-F4A61FF05925}" type="pres">
      <dgm:prSet presAssocID="{83E7F55C-C2F3-4D8C-857A-A2F6045FD184}" presName="composite" presStyleCnt="0"/>
      <dgm:spPr/>
    </dgm:pt>
    <dgm:pt modelId="{81E31E1F-E76B-4D5A-BF2E-465B87C4A1D0}" type="pres">
      <dgm:prSet presAssocID="{83E7F55C-C2F3-4D8C-857A-A2F6045FD184}" presName="parTx" presStyleLbl="alignNode1" presStyleIdx="0" presStyleCnt="2">
        <dgm:presLayoutVars>
          <dgm:chMax val="0"/>
          <dgm:chPref val="0"/>
          <dgm:bulletEnabled val="1"/>
        </dgm:presLayoutVars>
      </dgm:prSet>
      <dgm:spPr/>
    </dgm:pt>
    <dgm:pt modelId="{B708C953-B92B-482E-9308-D9153F9748DF}" type="pres">
      <dgm:prSet presAssocID="{83E7F55C-C2F3-4D8C-857A-A2F6045FD184}" presName="desTx" presStyleLbl="alignAccFollowNode1" presStyleIdx="0" presStyleCnt="2" custScaleY="102082" custLinFactNeighborX="-812" custLinFactNeighborY="3986">
        <dgm:presLayoutVars>
          <dgm:bulletEnabled val="1"/>
        </dgm:presLayoutVars>
      </dgm:prSet>
      <dgm:spPr/>
    </dgm:pt>
    <dgm:pt modelId="{B5FE4966-E257-4A25-9679-1277E726B6FF}" type="pres">
      <dgm:prSet presAssocID="{FFFAF687-C8FB-4E2A-B407-5985EF3D386A}" presName="space" presStyleCnt="0"/>
      <dgm:spPr/>
    </dgm:pt>
    <dgm:pt modelId="{F98504A4-4283-4147-B9B8-AB1ED167B3DE}" type="pres">
      <dgm:prSet presAssocID="{8D3EED44-9254-465A-9A64-210598CC3E73}" presName="composite" presStyleCnt="0"/>
      <dgm:spPr/>
    </dgm:pt>
    <dgm:pt modelId="{03504314-5F7A-4365-90B3-FDF036649441}" type="pres">
      <dgm:prSet presAssocID="{8D3EED44-9254-465A-9A64-210598CC3E73}" presName="parTx" presStyleLbl="alignNode1" presStyleIdx="1" presStyleCnt="2">
        <dgm:presLayoutVars>
          <dgm:chMax val="0"/>
          <dgm:chPref val="0"/>
          <dgm:bulletEnabled val="1"/>
        </dgm:presLayoutVars>
      </dgm:prSet>
      <dgm:spPr/>
    </dgm:pt>
    <dgm:pt modelId="{8097E064-1B7F-4C63-A35C-C05D9C7F8CF2}" type="pres">
      <dgm:prSet presAssocID="{8D3EED44-9254-465A-9A64-210598CC3E73}" presName="desTx" presStyleLbl="alignAccFollowNode1" presStyleIdx="1" presStyleCnt="2" custLinFactNeighborX="1" custLinFactNeighborY="3244">
        <dgm:presLayoutVars>
          <dgm:bulletEnabled val="1"/>
        </dgm:presLayoutVars>
      </dgm:prSet>
      <dgm:spPr/>
    </dgm:pt>
  </dgm:ptLst>
  <dgm:cxnLst>
    <dgm:cxn modelId="{042D0D26-A41E-4431-96F2-B111DA1518B6}" type="presOf" srcId="{4937DCC1-B958-4EC0-9052-7CEC6A099F9F}" destId="{B708C953-B92B-482E-9308-D9153F9748DF}" srcOrd="0" destOrd="0" presId="urn:microsoft.com/office/officeart/2005/8/layout/hList1"/>
    <dgm:cxn modelId="{34D9EF33-9C66-4E6C-914E-DCDADCA61C5B}" type="presOf" srcId="{83E7F55C-C2F3-4D8C-857A-A2F6045FD184}" destId="{81E31E1F-E76B-4D5A-BF2E-465B87C4A1D0}" srcOrd="0" destOrd="0" presId="urn:microsoft.com/office/officeart/2005/8/layout/hList1"/>
    <dgm:cxn modelId="{CAF57234-AF40-49DA-8E2B-24A5837B98E4}" type="presOf" srcId="{A0D7A9B4-048E-4851-A938-B63C5634DFE4}" destId="{B708C953-B92B-482E-9308-D9153F9748DF}" srcOrd="0" destOrd="2" presId="urn:microsoft.com/office/officeart/2005/8/layout/hList1"/>
    <dgm:cxn modelId="{45CAF05D-5D82-4CF2-858B-EC4BF8F84F38}" srcId="{83E7F55C-C2F3-4D8C-857A-A2F6045FD184}" destId="{4937DCC1-B958-4EC0-9052-7CEC6A099F9F}" srcOrd="0" destOrd="0" parTransId="{A83B5E2A-E52E-4DAA-9DC4-A418A08A37D0}" sibTransId="{E950BE8F-85C0-4340-95C7-DB73861730FA}"/>
    <dgm:cxn modelId="{BE04916A-77AE-4F5A-914C-7D8A344531A7}" type="presOf" srcId="{DA5479D5-6A13-409A-AED0-DC3608314CFC}" destId="{8097E064-1B7F-4C63-A35C-C05D9C7F8CF2}" srcOrd="0" destOrd="1" presId="urn:microsoft.com/office/officeart/2005/8/layout/hList1"/>
    <dgm:cxn modelId="{44887481-0909-4214-AEB8-CB0E8D2A52F8}" type="presOf" srcId="{AF4BC750-CB3D-4101-B294-A79EBE089146}" destId="{8097E064-1B7F-4C63-A35C-C05D9C7F8CF2}" srcOrd="0" destOrd="0" presId="urn:microsoft.com/office/officeart/2005/8/layout/hList1"/>
    <dgm:cxn modelId="{17E5B689-03CC-492E-9A41-5DF9BD02D1E7}" srcId="{8D3EED44-9254-465A-9A64-210598CC3E73}" destId="{AF4BC750-CB3D-4101-B294-A79EBE089146}" srcOrd="0" destOrd="0" parTransId="{71F61EB5-D179-4299-B0B2-C22425914ED9}" sibTransId="{068692EB-C4D0-429D-89E9-48492A5D56C0}"/>
    <dgm:cxn modelId="{FEF6FA8C-EF92-4F22-B055-CB13CC279B1C}" srcId="{6F075B67-05BB-4654-81EE-B57B11FA3C65}" destId="{8D3EED44-9254-465A-9A64-210598CC3E73}" srcOrd="1" destOrd="0" parTransId="{3CE69E63-04EE-489F-9D0F-CFD0B5B0DCAD}" sibTransId="{8FADB22A-6EE3-4487-8164-EA440070606A}"/>
    <dgm:cxn modelId="{FBB42A8D-5F1A-4FC5-AF56-0CA4B8128511}" srcId="{83E7F55C-C2F3-4D8C-857A-A2F6045FD184}" destId="{A0D7A9B4-048E-4851-A938-B63C5634DFE4}" srcOrd="2" destOrd="0" parTransId="{1FC2645C-B0FE-4DE5-B1E6-4ABF8930080E}" sibTransId="{84CE78B4-CADC-42DF-A22A-0AB809EAA6BF}"/>
    <dgm:cxn modelId="{B80C218E-7788-42A8-AAAA-B19177373AD3}" type="presOf" srcId="{6F075B67-05BB-4654-81EE-B57B11FA3C65}" destId="{3DFF0D52-3628-4FA6-8D0C-00BD32BB9537}" srcOrd="0" destOrd="0" presId="urn:microsoft.com/office/officeart/2005/8/layout/hList1"/>
    <dgm:cxn modelId="{EC6C91B9-4A65-4F4B-B71B-88A919F2661D}" srcId="{8D3EED44-9254-465A-9A64-210598CC3E73}" destId="{DA5479D5-6A13-409A-AED0-DC3608314CFC}" srcOrd="1" destOrd="0" parTransId="{CC482E4E-F035-4817-BB03-6CA649F4912D}" sibTransId="{3574CA20-4FB4-4987-979E-19D84E22BC5C}"/>
    <dgm:cxn modelId="{A201F8BB-32BF-4885-BDAE-AA65030D9918}" srcId="{83E7F55C-C2F3-4D8C-857A-A2F6045FD184}" destId="{72338AD5-C9DF-4594-97AC-934FF2FCC31D}" srcOrd="1" destOrd="0" parTransId="{D421C500-FAD3-4763-89F2-94B0C6959EF8}" sibTransId="{AE4461F8-EDCF-453A-B19D-F68290670AF4}"/>
    <dgm:cxn modelId="{ED3917CF-BD42-4B46-B8E3-69765A347A70}" type="presOf" srcId="{8D3EED44-9254-465A-9A64-210598CC3E73}" destId="{03504314-5F7A-4365-90B3-FDF036649441}" srcOrd="0" destOrd="0" presId="urn:microsoft.com/office/officeart/2005/8/layout/hList1"/>
    <dgm:cxn modelId="{1FE3BFF0-144A-4C50-A538-5B2190F24405}" srcId="{6F075B67-05BB-4654-81EE-B57B11FA3C65}" destId="{83E7F55C-C2F3-4D8C-857A-A2F6045FD184}" srcOrd="0" destOrd="0" parTransId="{907CFCF9-8232-4896-B0F6-C6BA2DCB3C78}" sibTransId="{FFFAF687-C8FB-4E2A-B407-5985EF3D386A}"/>
    <dgm:cxn modelId="{14CDB7F2-1644-4C58-BDEF-9B9C44731518}" type="presOf" srcId="{72338AD5-C9DF-4594-97AC-934FF2FCC31D}" destId="{B708C953-B92B-482E-9308-D9153F9748DF}" srcOrd="0" destOrd="1" presId="urn:microsoft.com/office/officeart/2005/8/layout/hList1"/>
    <dgm:cxn modelId="{0C70D255-92B6-4A41-84D2-FF367D40F1FC}" type="presParOf" srcId="{3DFF0D52-3628-4FA6-8D0C-00BD32BB9537}" destId="{E23BB935-A212-40A5-99C4-F4A61FF05925}" srcOrd="0" destOrd="0" presId="urn:microsoft.com/office/officeart/2005/8/layout/hList1"/>
    <dgm:cxn modelId="{DFD460A5-CF99-43D5-8F19-F05BAFFA4FEE}" type="presParOf" srcId="{E23BB935-A212-40A5-99C4-F4A61FF05925}" destId="{81E31E1F-E76B-4D5A-BF2E-465B87C4A1D0}" srcOrd="0" destOrd="0" presId="urn:microsoft.com/office/officeart/2005/8/layout/hList1"/>
    <dgm:cxn modelId="{AD5EB26C-D9F0-45EC-84F5-8B26DF857917}" type="presParOf" srcId="{E23BB935-A212-40A5-99C4-F4A61FF05925}" destId="{B708C953-B92B-482E-9308-D9153F9748DF}" srcOrd="1" destOrd="0" presId="urn:microsoft.com/office/officeart/2005/8/layout/hList1"/>
    <dgm:cxn modelId="{2B660B0A-A9CD-4ACC-B97E-F923A4E3962B}" type="presParOf" srcId="{3DFF0D52-3628-4FA6-8D0C-00BD32BB9537}" destId="{B5FE4966-E257-4A25-9679-1277E726B6FF}" srcOrd="1" destOrd="0" presId="urn:microsoft.com/office/officeart/2005/8/layout/hList1"/>
    <dgm:cxn modelId="{1CCC09B7-4E0C-40D4-9B41-EF5D199C06BD}" type="presParOf" srcId="{3DFF0D52-3628-4FA6-8D0C-00BD32BB9537}" destId="{F98504A4-4283-4147-B9B8-AB1ED167B3DE}" srcOrd="2" destOrd="0" presId="urn:microsoft.com/office/officeart/2005/8/layout/hList1"/>
    <dgm:cxn modelId="{F2880504-1036-4215-85B6-D901A0A77779}" type="presParOf" srcId="{F98504A4-4283-4147-B9B8-AB1ED167B3DE}" destId="{03504314-5F7A-4365-90B3-FDF036649441}" srcOrd="0" destOrd="0" presId="urn:microsoft.com/office/officeart/2005/8/layout/hList1"/>
    <dgm:cxn modelId="{D5B50C56-CEC1-4B9A-98BA-762692EB86D9}" type="presParOf" srcId="{F98504A4-4283-4147-B9B8-AB1ED167B3DE}" destId="{8097E064-1B7F-4C63-A35C-C05D9C7F8CF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CEBFD75-AC4D-41E7-A5AB-DD11D51F5370}"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n-IN"/>
        </a:p>
      </dgm:t>
    </dgm:pt>
    <dgm:pt modelId="{7CB65FE4-BF19-46EF-87D1-32D165784360}">
      <dgm:prSet phldrT="[Text]"/>
      <dgm:spPr/>
      <dgm:t>
        <a:bodyPr/>
        <a:lstStyle/>
        <a:p>
          <a:r>
            <a:rPr lang="en-IN" dirty="0">
              <a:latin typeface="Book Antiqua" panose="02040602050305030304" pitchFamily="18" charset="0"/>
            </a:rPr>
            <a:t>Amending time limit to furnish return, to the period as specified in the notice which shall not be exceeding 3 months.</a:t>
          </a:r>
        </a:p>
      </dgm:t>
    </dgm:pt>
    <dgm:pt modelId="{62BF391D-97CE-4928-876B-B49B9F787075}" type="parTrans" cxnId="{99A16443-12CA-4BC1-A739-6068857ABA20}">
      <dgm:prSet/>
      <dgm:spPr/>
      <dgm:t>
        <a:bodyPr/>
        <a:lstStyle/>
        <a:p>
          <a:endParaRPr lang="en-IN"/>
        </a:p>
      </dgm:t>
    </dgm:pt>
    <dgm:pt modelId="{543E7FE6-D3B0-425C-A047-A5AC45100766}" type="sibTrans" cxnId="{99A16443-12CA-4BC1-A739-6068857ABA20}">
      <dgm:prSet/>
      <dgm:spPr/>
      <dgm:t>
        <a:bodyPr/>
        <a:lstStyle/>
        <a:p>
          <a:endParaRPr lang="en-IN">
            <a:latin typeface="Book Antiqua" panose="02040602050305030304" pitchFamily="18" charset="0"/>
          </a:endParaRPr>
        </a:p>
      </dgm:t>
    </dgm:pt>
    <dgm:pt modelId="{3D52C18F-002A-4907-BE18-E9E01BA23C1C}">
      <dgm:prSet/>
      <dgm:spPr/>
      <dgm:t>
        <a:bodyPr/>
        <a:lstStyle/>
        <a:p>
          <a:r>
            <a:rPr lang="en-IN" dirty="0">
              <a:latin typeface="Book Antiqua" panose="02040602050305030304" pitchFamily="18" charset="0"/>
            </a:rPr>
            <a:t>Prior approval of specific authority only in cases where information is received u/s 135A of IT Act. 	</a:t>
          </a:r>
        </a:p>
      </dgm:t>
    </dgm:pt>
    <dgm:pt modelId="{39FC72D3-D55C-4590-BDB8-AFCD6DCA4BD7}" type="parTrans" cxnId="{E789470E-1FB5-4342-A91C-66685328AD6B}">
      <dgm:prSet/>
      <dgm:spPr/>
      <dgm:t>
        <a:bodyPr/>
        <a:lstStyle/>
        <a:p>
          <a:endParaRPr lang="en-IN"/>
        </a:p>
      </dgm:t>
    </dgm:pt>
    <dgm:pt modelId="{26044F3E-5D33-4AEC-8DC5-F1F0DAA9A9DD}" type="sibTrans" cxnId="{E789470E-1FB5-4342-A91C-66685328AD6B}">
      <dgm:prSet/>
      <dgm:spPr/>
      <dgm:t>
        <a:bodyPr/>
        <a:lstStyle/>
        <a:p>
          <a:endParaRPr lang="en-IN"/>
        </a:p>
      </dgm:t>
    </dgm:pt>
    <dgm:pt modelId="{D5D69817-2410-4C1E-98D9-705446E52D7D}">
      <dgm:prSet/>
      <dgm:spPr/>
      <dgm:t>
        <a:bodyPr/>
        <a:lstStyle/>
        <a:p>
          <a:r>
            <a:rPr lang="en-IN" dirty="0">
              <a:latin typeface="Book Antiqua" panose="02040602050305030304" pitchFamily="18" charset="0"/>
            </a:rPr>
            <a:t>Expanding the scope of ‘information’ to include the information emanating from survey u/s 133A of IT Act.	</a:t>
          </a:r>
        </a:p>
      </dgm:t>
    </dgm:pt>
    <dgm:pt modelId="{C9EDD452-AC34-46BF-ABA2-11C7F1C8593D}" type="parTrans" cxnId="{82A017BD-9097-48B4-B864-D66DA77F756F}">
      <dgm:prSet/>
      <dgm:spPr/>
      <dgm:t>
        <a:bodyPr/>
        <a:lstStyle/>
        <a:p>
          <a:endParaRPr lang="en-IN"/>
        </a:p>
      </dgm:t>
    </dgm:pt>
    <dgm:pt modelId="{D04C9FFC-7C1F-4ED0-824E-305EE00707A8}" type="sibTrans" cxnId="{82A017BD-9097-48B4-B864-D66DA77F756F}">
      <dgm:prSet/>
      <dgm:spPr/>
      <dgm:t>
        <a:bodyPr/>
        <a:lstStyle/>
        <a:p>
          <a:endParaRPr lang="en-IN"/>
        </a:p>
      </dgm:t>
    </dgm:pt>
    <dgm:pt modelId="{DA29C711-1146-4201-A5EE-592EFF9B82C0}">
      <dgm:prSet/>
      <dgm:spPr/>
      <dgm:t>
        <a:bodyPr/>
        <a:lstStyle/>
        <a:p>
          <a:r>
            <a:rPr lang="en-IN" dirty="0">
              <a:latin typeface="Book Antiqua" panose="02040602050305030304" pitchFamily="18" charset="0"/>
            </a:rPr>
            <a:t>Omitting the explanation 2 i.e., deemed information, in view of consequential amendments made for search assessment.</a:t>
          </a:r>
        </a:p>
      </dgm:t>
    </dgm:pt>
    <dgm:pt modelId="{427A9C75-41D1-4281-B80D-293A663F54AE}" type="parTrans" cxnId="{748D34EC-E9B1-4DC5-99BA-0FFC88D1052D}">
      <dgm:prSet/>
      <dgm:spPr/>
      <dgm:t>
        <a:bodyPr/>
        <a:lstStyle/>
        <a:p>
          <a:endParaRPr lang="en-IN"/>
        </a:p>
      </dgm:t>
    </dgm:pt>
    <dgm:pt modelId="{ABFF2F6C-AF7A-4E71-8B54-0A50B17A933D}" type="sibTrans" cxnId="{748D34EC-E9B1-4DC5-99BA-0FFC88D1052D}">
      <dgm:prSet/>
      <dgm:spPr/>
      <dgm:t>
        <a:bodyPr/>
        <a:lstStyle/>
        <a:p>
          <a:endParaRPr lang="en-IN"/>
        </a:p>
      </dgm:t>
    </dgm:pt>
    <dgm:pt modelId="{9FCD91B4-4637-4EAD-94DC-74CBE6044AF7}" type="pres">
      <dgm:prSet presAssocID="{DCEBFD75-AC4D-41E7-A5AB-DD11D51F5370}" presName="Name0" presStyleCnt="0">
        <dgm:presLayoutVars>
          <dgm:chMax val="7"/>
          <dgm:chPref val="7"/>
          <dgm:dir/>
        </dgm:presLayoutVars>
      </dgm:prSet>
      <dgm:spPr/>
    </dgm:pt>
    <dgm:pt modelId="{73EE3368-5D98-4B0F-9EB9-E4692E083701}" type="pres">
      <dgm:prSet presAssocID="{DCEBFD75-AC4D-41E7-A5AB-DD11D51F5370}" presName="Name1" presStyleCnt="0"/>
      <dgm:spPr/>
    </dgm:pt>
    <dgm:pt modelId="{57643B4B-FB03-4F3F-AF15-1C5E23AC99EC}" type="pres">
      <dgm:prSet presAssocID="{DCEBFD75-AC4D-41E7-A5AB-DD11D51F5370}" presName="cycle" presStyleCnt="0"/>
      <dgm:spPr/>
    </dgm:pt>
    <dgm:pt modelId="{AB3628E9-78B6-42A5-8AD2-097B1527E057}" type="pres">
      <dgm:prSet presAssocID="{DCEBFD75-AC4D-41E7-A5AB-DD11D51F5370}" presName="srcNode" presStyleLbl="node1" presStyleIdx="0" presStyleCnt="4"/>
      <dgm:spPr/>
    </dgm:pt>
    <dgm:pt modelId="{F77A240E-1665-41B9-A90B-67B99E1EE7B1}" type="pres">
      <dgm:prSet presAssocID="{DCEBFD75-AC4D-41E7-A5AB-DD11D51F5370}" presName="conn" presStyleLbl="parChTrans1D2" presStyleIdx="0" presStyleCnt="1"/>
      <dgm:spPr/>
    </dgm:pt>
    <dgm:pt modelId="{3919F977-1A06-4B07-853C-A006074C7690}" type="pres">
      <dgm:prSet presAssocID="{DCEBFD75-AC4D-41E7-A5AB-DD11D51F5370}" presName="extraNode" presStyleLbl="node1" presStyleIdx="0" presStyleCnt="4"/>
      <dgm:spPr/>
    </dgm:pt>
    <dgm:pt modelId="{42E8FAD6-8EF7-4C3F-A967-97BBDD681A98}" type="pres">
      <dgm:prSet presAssocID="{DCEBFD75-AC4D-41E7-A5AB-DD11D51F5370}" presName="dstNode" presStyleLbl="node1" presStyleIdx="0" presStyleCnt="4"/>
      <dgm:spPr/>
    </dgm:pt>
    <dgm:pt modelId="{84624325-5BFB-4F2F-B53D-EFDE3AB3B25E}" type="pres">
      <dgm:prSet presAssocID="{7CB65FE4-BF19-46EF-87D1-32D165784360}" presName="text_1" presStyleLbl="node1" presStyleIdx="0" presStyleCnt="4">
        <dgm:presLayoutVars>
          <dgm:bulletEnabled val="1"/>
        </dgm:presLayoutVars>
      </dgm:prSet>
      <dgm:spPr/>
    </dgm:pt>
    <dgm:pt modelId="{752CAB87-6BD3-4D09-9B64-AFE37F78936D}" type="pres">
      <dgm:prSet presAssocID="{7CB65FE4-BF19-46EF-87D1-32D165784360}" presName="accent_1" presStyleCnt="0"/>
      <dgm:spPr/>
    </dgm:pt>
    <dgm:pt modelId="{B8803FAD-9CCD-43C0-92B4-A6E86C189DF6}" type="pres">
      <dgm:prSet presAssocID="{7CB65FE4-BF19-46EF-87D1-32D165784360}" presName="accentRepeatNode" presStyleLbl="solidFgAcc1" presStyleIdx="0" presStyleCnt="4"/>
      <dgm:spPr/>
    </dgm:pt>
    <dgm:pt modelId="{84B3F694-9BEE-487D-9E0C-A8CBD19B77D8}" type="pres">
      <dgm:prSet presAssocID="{3D52C18F-002A-4907-BE18-E9E01BA23C1C}" presName="text_2" presStyleLbl="node1" presStyleIdx="1" presStyleCnt="4">
        <dgm:presLayoutVars>
          <dgm:bulletEnabled val="1"/>
        </dgm:presLayoutVars>
      </dgm:prSet>
      <dgm:spPr/>
    </dgm:pt>
    <dgm:pt modelId="{CBFF026D-357C-43E6-B96F-10C842639FC1}" type="pres">
      <dgm:prSet presAssocID="{3D52C18F-002A-4907-BE18-E9E01BA23C1C}" presName="accent_2" presStyleCnt="0"/>
      <dgm:spPr/>
    </dgm:pt>
    <dgm:pt modelId="{1F6DD008-A1DA-4CC1-B458-A4B9F2611EC7}" type="pres">
      <dgm:prSet presAssocID="{3D52C18F-002A-4907-BE18-E9E01BA23C1C}" presName="accentRepeatNode" presStyleLbl="solidFgAcc1" presStyleIdx="1" presStyleCnt="4"/>
      <dgm:spPr/>
    </dgm:pt>
    <dgm:pt modelId="{4F39A121-B0A1-44F5-AEA3-3A87533FD3E2}" type="pres">
      <dgm:prSet presAssocID="{D5D69817-2410-4C1E-98D9-705446E52D7D}" presName="text_3" presStyleLbl="node1" presStyleIdx="2" presStyleCnt="4">
        <dgm:presLayoutVars>
          <dgm:bulletEnabled val="1"/>
        </dgm:presLayoutVars>
      </dgm:prSet>
      <dgm:spPr/>
    </dgm:pt>
    <dgm:pt modelId="{F89D35A5-D188-4CE9-8CF7-F0C391CADFEB}" type="pres">
      <dgm:prSet presAssocID="{D5D69817-2410-4C1E-98D9-705446E52D7D}" presName="accent_3" presStyleCnt="0"/>
      <dgm:spPr/>
    </dgm:pt>
    <dgm:pt modelId="{6CCD22FB-1C6F-48A5-BF55-431C3E9C31B2}" type="pres">
      <dgm:prSet presAssocID="{D5D69817-2410-4C1E-98D9-705446E52D7D}" presName="accentRepeatNode" presStyleLbl="solidFgAcc1" presStyleIdx="2" presStyleCnt="4"/>
      <dgm:spPr/>
    </dgm:pt>
    <dgm:pt modelId="{64C884DC-0717-408E-9A5F-0BA9464B6046}" type="pres">
      <dgm:prSet presAssocID="{DA29C711-1146-4201-A5EE-592EFF9B82C0}" presName="text_4" presStyleLbl="node1" presStyleIdx="3" presStyleCnt="4" custLinFactNeighborY="-6146">
        <dgm:presLayoutVars>
          <dgm:bulletEnabled val="1"/>
        </dgm:presLayoutVars>
      </dgm:prSet>
      <dgm:spPr/>
    </dgm:pt>
    <dgm:pt modelId="{659BDCD9-FA87-4CCF-9DC3-6AD18ED2464E}" type="pres">
      <dgm:prSet presAssocID="{DA29C711-1146-4201-A5EE-592EFF9B82C0}" presName="accent_4" presStyleCnt="0"/>
      <dgm:spPr/>
    </dgm:pt>
    <dgm:pt modelId="{D8440CA6-BE16-48D1-8C30-AE82661C5C22}" type="pres">
      <dgm:prSet presAssocID="{DA29C711-1146-4201-A5EE-592EFF9B82C0}" presName="accentRepeatNode" presStyleLbl="solidFgAcc1" presStyleIdx="3" presStyleCnt="4"/>
      <dgm:spPr/>
    </dgm:pt>
  </dgm:ptLst>
  <dgm:cxnLst>
    <dgm:cxn modelId="{CC3F7C00-5387-4348-9D6A-789282453537}" type="presOf" srcId="{DA29C711-1146-4201-A5EE-592EFF9B82C0}" destId="{64C884DC-0717-408E-9A5F-0BA9464B6046}" srcOrd="0" destOrd="0" presId="urn:microsoft.com/office/officeart/2008/layout/VerticalCurvedList"/>
    <dgm:cxn modelId="{BA4F090E-17A0-419E-8BE9-46EE99BDD88B}" type="presOf" srcId="{DCEBFD75-AC4D-41E7-A5AB-DD11D51F5370}" destId="{9FCD91B4-4637-4EAD-94DC-74CBE6044AF7}" srcOrd="0" destOrd="0" presId="urn:microsoft.com/office/officeart/2008/layout/VerticalCurvedList"/>
    <dgm:cxn modelId="{E789470E-1FB5-4342-A91C-66685328AD6B}" srcId="{DCEBFD75-AC4D-41E7-A5AB-DD11D51F5370}" destId="{3D52C18F-002A-4907-BE18-E9E01BA23C1C}" srcOrd="1" destOrd="0" parTransId="{39FC72D3-D55C-4590-BDB8-AFCD6DCA4BD7}" sibTransId="{26044F3E-5D33-4AEC-8DC5-F1F0DAA9A9DD}"/>
    <dgm:cxn modelId="{AE5ECE38-F7A0-4141-9CE7-3C8DFC940F6E}" type="presOf" srcId="{543E7FE6-D3B0-425C-A047-A5AC45100766}" destId="{F77A240E-1665-41B9-A90B-67B99E1EE7B1}" srcOrd="0" destOrd="0" presId="urn:microsoft.com/office/officeart/2008/layout/VerticalCurvedList"/>
    <dgm:cxn modelId="{99A16443-12CA-4BC1-A739-6068857ABA20}" srcId="{DCEBFD75-AC4D-41E7-A5AB-DD11D51F5370}" destId="{7CB65FE4-BF19-46EF-87D1-32D165784360}" srcOrd="0" destOrd="0" parTransId="{62BF391D-97CE-4928-876B-B49B9F787075}" sibTransId="{543E7FE6-D3B0-425C-A047-A5AC45100766}"/>
    <dgm:cxn modelId="{76A13454-28DA-4614-8E1C-B921BC69FE4E}" type="presOf" srcId="{3D52C18F-002A-4907-BE18-E9E01BA23C1C}" destId="{84B3F694-9BEE-487D-9E0C-A8CBD19B77D8}" srcOrd="0" destOrd="0" presId="urn:microsoft.com/office/officeart/2008/layout/VerticalCurvedList"/>
    <dgm:cxn modelId="{E29CC4A6-0BC2-4530-A924-499508AA2760}" type="presOf" srcId="{D5D69817-2410-4C1E-98D9-705446E52D7D}" destId="{4F39A121-B0A1-44F5-AEA3-3A87533FD3E2}" srcOrd="0" destOrd="0" presId="urn:microsoft.com/office/officeart/2008/layout/VerticalCurvedList"/>
    <dgm:cxn modelId="{82A017BD-9097-48B4-B864-D66DA77F756F}" srcId="{DCEBFD75-AC4D-41E7-A5AB-DD11D51F5370}" destId="{D5D69817-2410-4C1E-98D9-705446E52D7D}" srcOrd="2" destOrd="0" parTransId="{C9EDD452-AC34-46BF-ABA2-11C7F1C8593D}" sibTransId="{D04C9FFC-7C1F-4ED0-824E-305EE00707A8}"/>
    <dgm:cxn modelId="{748D34EC-E9B1-4DC5-99BA-0FFC88D1052D}" srcId="{DCEBFD75-AC4D-41E7-A5AB-DD11D51F5370}" destId="{DA29C711-1146-4201-A5EE-592EFF9B82C0}" srcOrd="3" destOrd="0" parTransId="{427A9C75-41D1-4281-B80D-293A663F54AE}" sibTransId="{ABFF2F6C-AF7A-4E71-8B54-0A50B17A933D}"/>
    <dgm:cxn modelId="{18B811F6-CFC1-48D5-BE09-D080BF7099D7}" type="presOf" srcId="{7CB65FE4-BF19-46EF-87D1-32D165784360}" destId="{84624325-5BFB-4F2F-B53D-EFDE3AB3B25E}" srcOrd="0" destOrd="0" presId="urn:microsoft.com/office/officeart/2008/layout/VerticalCurvedList"/>
    <dgm:cxn modelId="{F7D5EE3D-979D-4542-8960-67895C6FEDFB}" type="presParOf" srcId="{9FCD91B4-4637-4EAD-94DC-74CBE6044AF7}" destId="{73EE3368-5D98-4B0F-9EB9-E4692E083701}" srcOrd="0" destOrd="0" presId="urn:microsoft.com/office/officeart/2008/layout/VerticalCurvedList"/>
    <dgm:cxn modelId="{33A5DD58-2F99-44F6-B427-DC60CE81F7DC}" type="presParOf" srcId="{73EE3368-5D98-4B0F-9EB9-E4692E083701}" destId="{57643B4B-FB03-4F3F-AF15-1C5E23AC99EC}" srcOrd="0" destOrd="0" presId="urn:microsoft.com/office/officeart/2008/layout/VerticalCurvedList"/>
    <dgm:cxn modelId="{4394B764-41E0-410E-A77A-703DC0F94852}" type="presParOf" srcId="{57643B4B-FB03-4F3F-AF15-1C5E23AC99EC}" destId="{AB3628E9-78B6-42A5-8AD2-097B1527E057}" srcOrd="0" destOrd="0" presId="urn:microsoft.com/office/officeart/2008/layout/VerticalCurvedList"/>
    <dgm:cxn modelId="{6AB2D0FD-56D3-4353-95C1-CCCFE7C9495E}" type="presParOf" srcId="{57643B4B-FB03-4F3F-AF15-1C5E23AC99EC}" destId="{F77A240E-1665-41B9-A90B-67B99E1EE7B1}" srcOrd="1" destOrd="0" presId="urn:microsoft.com/office/officeart/2008/layout/VerticalCurvedList"/>
    <dgm:cxn modelId="{44655298-384B-4633-B16B-A7F7099692AB}" type="presParOf" srcId="{57643B4B-FB03-4F3F-AF15-1C5E23AC99EC}" destId="{3919F977-1A06-4B07-853C-A006074C7690}" srcOrd="2" destOrd="0" presId="urn:microsoft.com/office/officeart/2008/layout/VerticalCurvedList"/>
    <dgm:cxn modelId="{70AD8183-62E8-414C-B8A8-5E36DCF72251}" type="presParOf" srcId="{57643B4B-FB03-4F3F-AF15-1C5E23AC99EC}" destId="{42E8FAD6-8EF7-4C3F-A967-97BBDD681A98}" srcOrd="3" destOrd="0" presId="urn:microsoft.com/office/officeart/2008/layout/VerticalCurvedList"/>
    <dgm:cxn modelId="{3C5DBAB7-1E84-42F5-844C-0C7764BDD570}" type="presParOf" srcId="{73EE3368-5D98-4B0F-9EB9-E4692E083701}" destId="{84624325-5BFB-4F2F-B53D-EFDE3AB3B25E}" srcOrd="1" destOrd="0" presId="urn:microsoft.com/office/officeart/2008/layout/VerticalCurvedList"/>
    <dgm:cxn modelId="{7A04265F-351E-46E1-951F-88A4B052F2D6}" type="presParOf" srcId="{73EE3368-5D98-4B0F-9EB9-E4692E083701}" destId="{752CAB87-6BD3-4D09-9B64-AFE37F78936D}" srcOrd="2" destOrd="0" presId="urn:microsoft.com/office/officeart/2008/layout/VerticalCurvedList"/>
    <dgm:cxn modelId="{C600A8E8-8F34-48C4-9524-FF04C7D322EB}" type="presParOf" srcId="{752CAB87-6BD3-4D09-9B64-AFE37F78936D}" destId="{B8803FAD-9CCD-43C0-92B4-A6E86C189DF6}" srcOrd="0" destOrd="0" presId="urn:microsoft.com/office/officeart/2008/layout/VerticalCurvedList"/>
    <dgm:cxn modelId="{F5ADE2C8-07AF-4E69-B544-7605220DD972}" type="presParOf" srcId="{73EE3368-5D98-4B0F-9EB9-E4692E083701}" destId="{84B3F694-9BEE-487D-9E0C-A8CBD19B77D8}" srcOrd="3" destOrd="0" presId="urn:microsoft.com/office/officeart/2008/layout/VerticalCurvedList"/>
    <dgm:cxn modelId="{655A4059-1AE7-4846-85F0-3E5BA9099E1D}" type="presParOf" srcId="{73EE3368-5D98-4B0F-9EB9-E4692E083701}" destId="{CBFF026D-357C-43E6-B96F-10C842639FC1}" srcOrd="4" destOrd="0" presId="urn:microsoft.com/office/officeart/2008/layout/VerticalCurvedList"/>
    <dgm:cxn modelId="{36F52679-19F2-4956-B75D-BB1C1B2EFB0C}" type="presParOf" srcId="{CBFF026D-357C-43E6-B96F-10C842639FC1}" destId="{1F6DD008-A1DA-4CC1-B458-A4B9F2611EC7}" srcOrd="0" destOrd="0" presId="urn:microsoft.com/office/officeart/2008/layout/VerticalCurvedList"/>
    <dgm:cxn modelId="{5EFA1328-EA92-487B-A404-00028F007501}" type="presParOf" srcId="{73EE3368-5D98-4B0F-9EB9-E4692E083701}" destId="{4F39A121-B0A1-44F5-AEA3-3A87533FD3E2}" srcOrd="5" destOrd="0" presId="urn:microsoft.com/office/officeart/2008/layout/VerticalCurvedList"/>
    <dgm:cxn modelId="{0765D689-4D0D-42F0-8977-B408D09F4322}" type="presParOf" srcId="{73EE3368-5D98-4B0F-9EB9-E4692E083701}" destId="{F89D35A5-D188-4CE9-8CF7-F0C391CADFEB}" srcOrd="6" destOrd="0" presId="urn:microsoft.com/office/officeart/2008/layout/VerticalCurvedList"/>
    <dgm:cxn modelId="{9DC7A1EE-2456-4D35-8FE6-A2C62DF99187}" type="presParOf" srcId="{F89D35A5-D188-4CE9-8CF7-F0C391CADFEB}" destId="{6CCD22FB-1C6F-48A5-BF55-431C3E9C31B2}" srcOrd="0" destOrd="0" presId="urn:microsoft.com/office/officeart/2008/layout/VerticalCurvedList"/>
    <dgm:cxn modelId="{9D238897-D43A-4AC5-A032-71B494EEDC47}" type="presParOf" srcId="{73EE3368-5D98-4B0F-9EB9-E4692E083701}" destId="{64C884DC-0717-408E-9A5F-0BA9464B6046}" srcOrd="7" destOrd="0" presId="urn:microsoft.com/office/officeart/2008/layout/VerticalCurvedList"/>
    <dgm:cxn modelId="{C56DED44-5C2A-4D85-83FD-C82C6705F821}" type="presParOf" srcId="{73EE3368-5D98-4B0F-9EB9-E4692E083701}" destId="{659BDCD9-FA87-4CCF-9DC3-6AD18ED2464E}" srcOrd="8" destOrd="0" presId="urn:microsoft.com/office/officeart/2008/layout/VerticalCurvedList"/>
    <dgm:cxn modelId="{77A603D1-1D8D-48EB-82CF-C222E7D0B7CF}" type="presParOf" srcId="{659BDCD9-FA87-4CCF-9DC3-6AD18ED2464E}" destId="{D8440CA6-BE16-48D1-8C30-AE82661C5C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CEBFD75-AC4D-41E7-A5AB-DD11D51F5370}" type="doc">
      <dgm:prSet loTypeId="urn:microsoft.com/office/officeart/2005/8/layout/hList6" loCatId="list" qsTypeId="urn:microsoft.com/office/officeart/2005/8/quickstyle/simple1" qsCatId="simple" csTypeId="urn:microsoft.com/office/officeart/2005/8/colors/accent1_1" csCatId="accent1" phldr="1"/>
      <dgm:spPr/>
      <dgm:t>
        <a:bodyPr/>
        <a:lstStyle/>
        <a:p>
          <a:endParaRPr lang="en-IN"/>
        </a:p>
      </dgm:t>
    </dgm:pt>
    <dgm:pt modelId="{7CB65FE4-BF19-46EF-87D1-32D165784360}">
      <dgm:prSet phldrT="[Text]"/>
      <dgm:spPr/>
      <dgm:t>
        <a:bodyPr/>
        <a:lstStyle/>
        <a:p>
          <a:r>
            <a:rPr lang="en-IN" dirty="0">
              <a:latin typeface="Book Antiqua" panose="02040602050305030304" pitchFamily="18" charset="0"/>
            </a:rPr>
            <a:t>Eliminating the requirement under existing clause (a) to conduct enquiry.	</a:t>
          </a:r>
        </a:p>
      </dgm:t>
    </dgm:pt>
    <dgm:pt modelId="{62BF391D-97CE-4928-876B-B49B9F787075}" type="parTrans" cxnId="{99A16443-12CA-4BC1-A739-6068857ABA20}">
      <dgm:prSet/>
      <dgm:spPr/>
      <dgm:t>
        <a:bodyPr/>
        <a:lstStyle/>
        <a:p>
          <a:endParaRPr lang="en-IN"/>
        </a:p>
      </dgm:t>
    </dgm:pt>
    <dgm:pt modelId="{543E7FE6-D3B0-425C-A047-A5AC45100766}" type="sibTrans" cxnId="{99A16443-12CA-4BC1-A739-6068857ABA20}">
      <dgm:prSet/>
      <dgm:spPr/>
      <dgm:t>
        <a:bodyPr/>
        <a:lstStyle/>
        <a:p>
          <a:endParaRPr lang="en-IN"/>
        </a:p>
      </dgm:t>
    </dgm:pt>
    <dgm:pt modelId="{3D52C18F-002A-4907-BE18-E9E01BA23C1C}">
      <dgm:prSet/>
      <dgm:spPr/>
      <dgm:t>
        <a:bodyPr/>
        <a:lstStyle/>
        <a:p>
          <a:r>
            <a:rPr lang="en-IN" dirty="0">
              <a:latin typeface="Book Antiqua" panose="02040602050305030304" pitchFamily="18" charset="0"/>
            </a:rPr>
            <a:t>Removing specific time-frame for Assessee to respond to notice.</a:t>
          </a:r>
        </a:p>
      </dgm:t>
    </dgm:pt>
    <dgm:pt modelId="{39FC72D3-D55C-4590-BDB8-AFCD6DCA4BD7}" type="parTrans" cxnId="{E789470E-1FB5-4342-A91C-66685328AD6B}">
      <dgm:prSet/>
      <dgm:spPr/>
      <dgm:t>
        <a:bodyPr/>
        <a:lstStyle/>
        <a:p>
          <a:endParaRPr lang="en-IN"/>
        </a:p>
      </dgm:t>
    </dgm:pt>
    <dgm:pt modelId="{26044F3E-5D33-4AEC-8DC5-F1F0DAA9A9DD}" type="sibTrans" cxnId="{E789470E-1FB5-4342-A91C-66685328AD6B}">
      <dgm:prSet/>
      <dgm:spPr/>
      <dgm:t>
        <a:bodyPr/>
        <a:lstStyle/>
        <a:p>
          <a:endParaRPr lang="en-IN"/>
        </a:p>
      </dgm:t>
    </dgm:pt>
    <dgm:pt modelId="{D5D69817-2410-4C1E-98D9-705446E52D7D}">
      <dgm:prSet/>
      <dgm:spPr/>
      <dgm:t>
        <a:bodyPr/>
        <a:lstStyle/>
        <a:p>
          <a:r>
            <a:rPr lang="en-IN" dirty="0">
              <a:latin typeface="Book Antiqua" panose="02040602050305030304" pitchFamily="18" charset="0"/>
            </a:rPr>
            <a:t>Show cause notice to be accompanied with information suggesting escaped assessment.	</a:t>
          </a:r>
        </a:p>
      </dgm:t>
    </dgm:pt>
    <dgm:pt modelId="{C9EDD452-AC34-46BF-ABA2-11C7F1C8593D}" type="parTrans" cxnId="{82A017BD-9097-48B4-B864-D66DA77F756F}">
      <dgm:prSet/>
      <dgm:spPr/>
      <dgm:t>
        <a:bodyPr/>
        <a:lstStyle/>
        <a:p>
          <a:endParaRPr lang="en-IN"/>
        </a:p>
      </dgm:t>
    </dgm:pt>
    <dgm:pt modelId="{D04C9FFC-7C1F-4ED0-824E-305EE00707A8}" type="sibTrans" cxnId="{82A017BD-9097-48B4-B864-D66DA77F756F}">
      <dgm:prSet/>
      <dgm:spPr/>
      <dgm:t>
        <a:bodyPr/>
        <a:lstStyle/>
        <a:p>
          <a:endParaRPr lang="en-IN"/>
        </a:p>
      </dgm:t>
    </dgm:pt>
    <dgm:pt modelId="{DA29C711-1146-4201-A5EE-592EFF9B82C0}">
      <dgm:prSet/>
      <dgm:spPr/>
      <dgm:t>
        <a:bodyPr/>
        <a:lstStyle/>
        <a:p>
          <a:r>
            <a:rPr lang="en-IN" dirty="0">
              <a:latin typeface="Book Antiqua" panose="02040602050305030304" pitchFamily="18" charset="0"/>
            </a:rPr>
            <a:t>Removing time limit of 1 month for AO to pass an order.</a:t>
          </a:r>
        </a:p>
      </dgm:t>
    </dgm:pt>
    <dgm:pt modelId="{427A9C75-41D1-4281-B80D-293A663F54AE}" type="parTrans" cxnId="{748D34EC-E9B1-4DC5-99BA-0FFC88D1052D}">
      <dgm:prSet/>
      <dgm:spPr/>
      <dgm:t>
        <a:bodyPr/>
        <a:lstStyle/>
        <a:p>
          <a:endParaRPr lang="en-IN"/>
        </a:p>
      </dgm:t>
    </dgm:pt>
    <dgm:pt modelId="{ABFF2F6C-AF7A-4E71-8B54-0A50B17A933D}" type="sibTrans" cxnId="{748D34EC-E9B1-4DC5-99BA-0FFC88D1052D}">
      <dgm:prSet/>
      <dgm:spPr/>
      <dgm:t>
        <a:bodyPr/>
        <a:lstStyle/>
        <a:p>
          <a:endParaRPr lang="en-IN"/>
        </a:p>
      </dgm:t>
    </dgm:pt>
    <dgm:pt modelId="{A50EFB96-E393-40FD-B5D6-B7871F821ACD}">
      <dgm:prSet/>
      <dgm:spPr/>
      <dgm:t>
        <a:bodyPr/>
        <a:lstStyle/>
        <a:p>
          <a:r>
            <a:rPr lang="en-IN" dirty="0">
              <a:latin typeface="Book Antiqua" panose="02040602050305030304" pitchFamily="18" charset="0"/>
            </a:rPr>
            <a:t>Section 148A to not apply only in the case where AO has received information under scheme notified u/s 135A. </a:t>
          </a:r>
        </a:p>
      </dgm:t>
    </dgm:pt>
    <dgm:pt modelId="{E1078AC5-2EC4-49C9-B7DE-5F209D164FB6}" type="parTrans" cxnId="{37601644-8903-4294-A1C3-86A7DA129E9A}">
      <dgm:prSet/>
      <dgm:spPr/>
      <dgm:t>
        <a:bodyPr/>
        <a:lstStyle/>
        <a:p>
          <a:endParaRPr lang="en-IN"/>
        </a:p>
      </dgm:t>
    </dgm:pt>
    <dgm:pt modelId="{4DA184B0-9D6E-4C08-B2B1-147E90B66646}" type="sibTrans" cxnId="{37601644-8903-4294-A1C3-86A7DA129E9A}">
      <dgm:prSet/>
      <dgm:spPr/>
      <dgm:t>
        <a:bodyPr/>
        <a:lstStyle/>
        <a:p>
          <a:endParaRPr lang="en-IN"/>
        </a:p>
      </dgm:t>
    </dgm:pt>
    <dgm:pt modelId="{933B7235-3AC2-4079-BB78-CADF27A19EE6}" type="pres">
      <dgm:prSet presAssocID="{DCEBFD75-AC4D-41E7-A5AB-DD11D51F5370}" presName="Name0" presStyleCnt="0">
        <dgm:presLayoutVars>
          <dgm:dir/>
          <dgm:resizeHandles val="exact"/>
        </dgm:presLayoutVars>
      </dgm:prSet>
      <dgm:spPr/>
    </dgm:pt>
    <dgm:pt modelId="{38C02B5D-A809-420E-B4A3-E9B4FC66E3DB}" type="pres">
      <dgm:prSet presAssocID="{7CB65FE4-BF19-46EF-87D1-32D165784360}" presName="node" presStyleLbl="node1" presStyleIdx="0" presStyleCnt="5" custLinFactNeighborX="-22189" custLinFactNeighborY="117">
        <dgm:presLayoutVars>
          <dgm:bulletEnabled val="1"/>
        </dgm:presLayoutVars>
      </dgm:prSet>
      <dgm:spPr/>
    </dgm:pt>
    <dgm:pt modelId="{17C2E647-4BD6-42B1-AD32-188A47527FFA}" type="pres">
      <dgm:prSet presAssocID="{543E7FE6-D3B0-425C-A047-A5AC45100766}" presName="sibTrans" presStyleCnt="0"/>
      <dgm:spPr/>
    </dgm:pt>
    <dgm:pt modelId="{EC2A4F40-F3B0-46D1-96D1-658145B0DA9D}" type="pres">
      <dgm:prSet presAssocID="{3D52C18F-002A-4907-BE18-E9E01BA23C1C}" presName="node" presStyleLbl="node1" presStyleIdx="1" presStyleCnt="5">
        <dgm:presLayoutVars>
          <dgm:bulletEnabled val="1"/>
        </dgm:presLayoutVars>
      </dgm:prSet>
      <dgm:spPr/>
    </dgm:pt>
    <dgm:pt modelId="{D5B25D90-E88B-4A79-8793-8D0202B04050}" type="pres">
      <dgm:prSet presAssocID="{26044F3E-5D33-4AEC-8DC5-F1F0DAA9A9DD}" presName="sibTrans" presStyleCnt="0"/>
      <dgm:spPr/>
    </dgm:pt>
    <dgm:pt modelId="{A5D40ACD-BA9F-48FF-A09B-BB7CA7BE1C91}" type="pres">
      <dgm:prSet presAssocID="{D5D69817-2410-4C1E-98D9-705446E52D7D}" presName="node" presStyleLbl="node1" presStyleIdx="2" presStyleCnt="5">
        <dgm:presLayoutVars>
          <dgm:bulletEnabled val="1"/>
        </dgm:presLayoutVars>
      </dgm:prSet>
      <dgm:spPr/>
    </dgm:pt>
    <dgm:pt modelId="{1154FD0D-C892-440A-B1A8-2F497998D9E8}" type="pres">
      <dgm:prSet presAssocID="{D04C9FFC-7C1F-4ED0-824E-305EE00707A8}" presName="sibTrans" presStyleCnt="0"/>
      <dgm:spPr/>
    </dgm:pt>
    <dgm:pt modelId="{8E32EFE2-8DD4-47E7-8DA4-8B1295D8B7C5}" type="pres">
      <dgm:prSet presAssocID="{DA29C711-1146-4201-A5EE-592EFF9B82C0}" presName="node" presStyleLbl="node1" presStyleIdx="3" presStyleCnt="5">
        <dgm:presLayoutVars>
          <dgm:bulletEnabled val="1"/>
        </dgm:presLayoutVars>
      </dgm:prSet>
      <dgm:spPr/>
    </dgm:pt>
    <dgm:pt modelId="{7D5FB243-3F52-445D-B5C0-421C0CEC8F47}" type="pres">
      <dgm:prSet presAssocID="{ABFF2F6C-AF7A-4E71-8B54-0A50B17A933D}" presName="sibTrans" presStyleCnt="0"/>
      <dgm:spPr/>
    </dgm:pt>
    <dgm:pt modelId="{68840101-7A80-4BB6-8F0F-D482886F7CA0}" type="pres">
      <dgm:prSet presAssocID="{A50EFB96-E393-40FD-B5D6-B7871F821ACD}" presName="node" presStyleLbl="node1" presStyleIdx="4" presStyleCnt="5">
        <dgm:presLayoutVars>
          <dgm:bulletEnabled val="1"/>
        </dgm:presLayoutVars>
      </dgm:prSet>
      <dgm:spPr/>
    </dgm:pt>
  </dgm:ptLst>
  <dgm:cxnLst>
    <dgm:cxn modelId="{E789470E-1FB5-4342-A91C-66685328AD6B}" srcId="{DCEBFD75-AC4D-41E7-A5AB-DD11D51F5370}" destId="{3D52C18F-002A-4907-BE18-E9E01BA23C1C}" srcOrd="1" destOrd="0" parTransId="{39FC72D3-D55C-4590-BDB8-AFCD6DCA4BD7}" sibTransId="{26044F3E-5D33-4AEC-8DC5-F1F0DAA9A9DD}"/>
    <dgm:cxn modelId="{2E8B5F13-1407-48C9-9A71-4A9A67F25CF2}" type="presOf" srcId="{7CB65FE4-BF19-46EF-87D1-32D165784360}" destId="{38C02B5D-A809-420E-B4A3-E9B4FC66E3DB}" srcOrd="0" destOrd="0" presId="urn:microsoft.com/office/officeart/2005/8/layout/hList6"/>
    <dgm:cxn modelId="{1B6C6D13-8D57-4D16-9589-6C6A5D30720B}" type="presOf" srcId="{DCEBFD75-AC4D-41E7-A5AB-DD11D51F5370}" destId="{933B7235-3AC2-4079-BB78-CADF27A19EE6}" srcOrd="0" destOrd="0" presId="urn:microsoft.com/office/officeart/2005/8/layout/hList6"/>
    <dgm:cxn modelId="{CF4CA41B-D5E6-48F2-9C0E-01568D755807}" type="presOf" srcId="{DA29C711-1146-4201-A5EE-592EFF9B82C0}" destId="{8E32EFE2-8DD4-47E7-8DA4-8B1295D8B7C5}" srcOrd="0" destOrd="0" presId="urn:microsoft.com/office/officeart/2005/8/layout/hList6"/>
    <dgm:cxn modelId="{99A16443-12CA-4BC1-A739-6068857ABA20}" srcId="{DCEBFD75-AC4D-41E7-A5AB-DD11D51F5370}" destId="{7CB65FE4-BF19-46EF-87D1-32D165784360}" srcOrd="0" destOrd="0" parTransId="{62BF391D-97CE-4928-876B-B49B9F787075}" sibTransId="{543E7FE6-D3B0-425C-A047-A5AC45100766}"/>
    <dgm:cxn modelId="{37601644-8903-4294-A1C3-86A7DA129E9A}" srcId="{DCEBFD75-AC4D-41E7-A5AB-DD11D51F5370}" destId="{A50EFB96-E393-40FD-B5D6-B7871F821ACD}" srcOrd="4" destOrd="0" parTransId="{E1078AC5-2EC4-49C9-B7DE-5F209D164FB6}" sibTransId="{4DA184B0-9D6E-4C08-B2B1-147E90B66646}"/>
    <dgm:cxn modelId="{7A9EE773-283A-4261-8793-D359FE9F8FD7}" type="presOf" srcId="{A50EFB96-E393-40FD-B5D6-B7871F821ACD}" destId="{68840101-7A80-4BB6-8F0F-D482886F7CA0}" srcOrd="0" destOrd="0" presId="urn:microsoft.com/office/officeart/2005/8/layout/hList6"/>
    <dgm:cxn modelId="{1BC3A7B5-45A4-4C33-9A59-0BCFD6758663}" type="presOf" srcId="{3D52C18F-002A-4907-BE18-E9E01BA23C1C}" destId="{EC2A4F40-F3B0-46D1-96D1-658145B0DA9D}" srcOrd="0" destOrd="0" presId="urn:microsoft.com/office/officeart/2005/8/layout/hList6"/>
    <dgm:cxn modelId="{82A017BD-9097-48B4-B864-D66DA77F756F}" srcId="{DCEBFD75-AC4D-41E7-A5AB-DD11D51F5370}" destId="{D5D69817-2410-4C1E-98D9-705446E52D7D}" srcOrd="2" destOrd="0" parTransId="{C9EDD452-AC34-46BF-ABA2-11C7F1C8593D}" sibTransId="{D04C9FFC-7C1F-4ED0-824E-305EE00707A8}"/>
    <dgm:cxn modelId="{AE73BDCE-BCFF-49DA-8FB0-6248264BB605}" type="presOf" srcId="{D5D69817-2410-4C1E-98D9-705446E52D7D}" destId="{A5D40ACD-BA9F-48FF-A09B-BB7CA7BE1C91}" srcOrd="0" destOrd="0" presId="urn:microsoft.com/office/officeart/2005/8/layout/hList6"/>
    <dgm:cxn modelId="{748D34EC-E9B1-4DC5-99BA-0FFC88D1052D}" srcId="{DCEBFD75-AC4D-41E7-A5AB-DD11D51F5370}" destId="{DA29C711-1146-4201-A5EE-592EFF9B82C0}" srcOrd="3" destOrd="0" parTransId="{427A9C75-41D1-4281-B80D-293A663F54AE}" sibTransId="{ABFF2F6C-AF7A-4E71-8B54-0A50B17A933D}"/>
    <dgm:cxn modelId="{8BCB4B1E-D963-44ED-8D53-B5FF5ED72DAB}" type="presParOf" srcId="{933B7235-3AC2-4079-BB78-CADF27A19EE6}" destId="{38C02B5D-A809-420E-B4A3-E9B4FC66E3DB}" srcOrd="0" destOrd="0" presId="urn:microsoft.com/office/officeart/2005/8/layout/hList6"/>
    <dgm:cxn modelId="{81C21252-77B6-45F1-9D7A-2B8588D016F2}" type="presParOf" srcId="{933B7235-3AC2-4079-BB78-CADF27A19EE6}" destId="{17C2E647-4BD6-42B1-AD32-188A47527FFA}" srcOrd="1" destOrd="0" presId="urn:microsoft.com/office/officeart/2005/8/layout/hList6"/>
    <dgm:cxn modelId="{B9B69FB8-0138-4BF3-91C5-F9EDEB174C8B}" type="presParOf" srcId="{933B7235-3AC2-4079-BB78-CADF27A19EE6}" destId="{EC2A4F40-F3B0-46D1-96D1-658145B0DA9D}" srcOrd="2" destOrd="0" presId="urn:microsoft.com/office/officeart/2005/8/layout/hList6"/>
    <dgm:cxn modelId="{9F47426E-5E10-41EE-92A7-1AD09C16D6A4}" type="presParOf" srcId="{933B7235-3AC2-4079-BB78-CADF27A19EE6}" destId="{D5B25D90-E88B-4A79-8793-8D0202B04050}" srcOrd="3" destOrd="0" presId="urn:microsoft.com/office/officeart/2005/8/layout/hList6"/>
    <dgm:cxn modelId="{C5F7E660-C5B2-4FCD-9CAE-700B7443CFA5}" type="presParOf" srcId="{933B7235-3AC2-4079-BB78-CADF27A19EE6}" destId="{A5D40ACD-BA9F-48FF-A09B-BB7CA7BE1C91}" srcOrd="4" destOrd="0" presId="urn:microsoft.com/office/officeart/2005/8/layout/hList6"/>
    <dgm:cxn modelId="{FEDC6A59-5A30-431E-A09A-A947DFC11B31}" type="presParOf" srcId="{933B7235-3AC2-4079-BB78-CADF27A19EE6}" destId="{1154FD0D-C892-440A-B1A8-2F497998D9E8}" srcOrd="5" destOrd="0" presId="urn:microsoft.com/office/officeart/2005/8/layout/hList6"/>
    <dgm:cxn modelId="{08D45029-F2DF-4FF5-9338-B42E5BB282E1}" type="presParOf" srcId="{933B7235-3AC2-4079-BB78-CADF27A19EE6}" destId="{8E32EFE2-8DD4-47E7-8DA4-8B1295D8B7C5}" srcOrd="6" destOrd="0" presId="urn:microsoft.com/office/officeart/2005/8/layout/hList6"/>
    <dgm:cxn modelId="{51AFD2D2-80A7-45AC-8773-2E5CB0AC8080}" type="presParOf" srcId="{933B7235-3AC2-4079-BB78-CADF27A19EE6}" destId="{7D5FB243-3F52-445D-B5C0-421C0CEC8F47}" srcOrd="7" destOrd="0" presId="urn:microsoft.com/office/officeart/2005/8/layout/hList6"/>
    <dgm:cxn modelId="{13B5BC6B-0CE3-464F-AC4B-AD3F80137DD2}" type="presParOf" srcId="{933B7235-3AC2-4079-BB78-CADF27A19EE6}" destId="{68840101-7A80-4BB6-8F0F-D482886F7CA0}"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3ECB744-50AC-4230-A38D-EE6B0885D5B8}"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n-IN"/>
        </a:p>
      </dgm:t>
    </dgm:pt>
    <dgm:pt modelId="{0A296DB3-C936-45AE-864B-465E2B910B4C}">
      <dgm:prSet phldrT="[Text]" custT="1"/>
      <dgm:spPr/>
      <dgm:t>
        <a:bodyPr/>
        <a:lstStyle/>
        <a:p>
          <a:r>
            <a:rPr lang="en-IN" sz="2500" dirty="0">
              <a:latin typeface="Book Antiqua" panose="02040602050305030304" pitchFamily="18" charset="0"/>
            </a:rPr>
            <a:t>Existing</a:t>
          </a:r>
        </a:p>
        <a:p>
          <a:r>
            <a:rPr lang="en-IN" sz="2000" dirty="0">
              <a:latin typeface="Book Antiqua" panose="02040602050305030304" pitchFamily="18" charset="0"/>
            </a:rPr>
            <a:t>(A) 3 years</a:t>
          </a:r>
        </a:p>
        <a:p>
          <a:r>
            <a:rPr lang="en-IN" sz="2000" dirty="0">
              <a:latin typeface="Book Antiqua" panose="02040602050305030304" pitchFamily="18" charset="0"/>
            </a:rPr>
            <a:t>(B) 10 years</a:t>
          </a:r>
          <a:r>
            <a:rPr lang="en-IN" sz="3100" dirty="0">
              <a:latin typeface="Book Antiqua" panose="02040602050305030304" pitchFamily="18" charset="0"/>
            </a:rPr>
            <a:t>	</a:t>
          </a:r>
        </a:p>
      </dgm:t>
    </dgm:pt>
    <dgm:pt modelId="{E25846EF-EF7A-46F4-9DFC-BEF677E781BC}" type="parTrans" cxnId="{1B26D876-4638-4C32-A387-F69C8CA85A1D}">
      <dgm:prSet/>
      <dgm:spPr/>
      <dgm:t>
        <a:bodyPr/>
        <a:lstStyle/>
        <a:p>
          <a:endParaRPr lang="en-IN"/>
        </a:p>
      </dgm:t>
    </dgm:pt>
    <dgm:pt modelId="{5F51E39E-DC5F-4CBD-A61E-3F76B8DB1DCD}" type="sibTrans" cxnId="{1B26D876-4638-4C32-A387-F69C8CA85A1D}">
      <dgm:prSet/>
      <dgm:spPr/>
      <dgm:t>
        <a:bodyPr/>
        <a:lstStyle/>
        <a:p>
          <a:endParaRPr lang="en-IN"/>
        </a:p>
      </dgm:t>
    </dgm:pt>
    <dgm:pt modelId="{C9A62810-C96C-4964-AECD-5DF8227BD985}">
      <dgm:prSet phldrT="[Text]" custT="1"/>
      <dgm:spPr/>
      <dgm:t>
        <a:bodyPr/>
        <a:lstStyle/>
        <a:p>
          <a:r>
            <a:rPr lang="en-IN" sz="2500" dirty="0">
              <a:latin typeface="Book Antiqua" panose="02040602050305030304" pitchFamily="18" charset="0"/>
            </a:rPr>
            <a:t>Proposed</a:t>
          </a:r>
        </a:p>
        <a:p>
          <a:r>
            <a:rPr lang="en-IN" sz="2000" dirty="0">
              <a:latin typeface="Book Antiqua" panose="02040602050305030304" pitchFamily="18" charset="0"/>
            </a:rPr>
            <a:t>(A) 3 years 3 months</a:t>
          </a:r>
        </a:p>
        <a:p>
          <a:r>
            <a:rPr lang="en-IN" sz="2000" dirty="0">
              <a:latin typeface="Book Antiqua" panose="02040602050305030304" pitchFamily="18" charset="0"/>
            </a:rPr>
            <a:t>(B) 5 years 3 months</a:t>
          </a:r>
        </a:p>
        <a:p>
          <a:endParaRPr lang="en-IN" sz="2400" dirty="0">
            <a:latin typeface="Book Antiqua" panose="02040602050305030304" pitchFamily="18" charset="0"/>
          </a:endParaRPr>
        </a:p>
      </dgm:t>
    </dgm:pt>
    <dgm:pt modelId="{06F14E35-C05E-4B43-A7DB-A798960CDF5E}" type="parTrans" cxnId="{95EE634E-EF2C-46D1-8032-58B80F9BFA46}">
      <dgm:prSet/>
      <dgm:spPr/>
      <dgm:t>
        <a:bodyPr/>
        <a:lstStyle/>
        <a:p>
          <a:endParaRPr lang="en-IN"/>
        </a:p>
      </dgm:t>
    </dgm:pt>
    <dgm:pt modelId="{B05BF7FE-3C96-4FFC-8B77-98E544E1751D}" type="sibTrans" cxnId="{95EE634E-EF2C-46D1-8032-58B80F9BFA46}">
      <dgm:prSet/>
      <dgm:spPr/>
      <dgm:t>
        <a:bodyPr/>
        <a:lstStyle/>
        <a:p>
          <a:endParaRPr lang="en-IN"/>
        </a:p>
      </dgm:t>
    </dgm:pt>
    <dgm:pt modelId="{B127889F-F4BB-46F5-9D3C-2F8EC914FB6D}">
      <dgm:prSet phldrT="[Text]" phldr="1"/>
      <dgm:spPr/>
      <dgm:t>
        <a:bodyPr/>
        <a:lstStyle/>
        <a:p>
          <a:endParaRPr lang="en-IN"/>
        </a:p>
      </dgm:t>
    </dgm:pt>
    <dgm:pt modelId="{5137F94D-9716-44AC-A9C3-36300FE97D78}" type="parTrans" cxnId="{E7B7A0AC-F379-488D-8258-97A818391F5E}">
      <dgm:prSet/>
      <dgm:spPr/>
      <dgm:t>
        <a:bodyPr/>
        <a:lstStyle/>
        <a:p>
          <a:endParaRPr lang="en-IN"/>
        </a:p>
      </dgm:t>
    </dgm:pt>
    <dgm:pt modelId="{5ABA4ABD-9D83-4843-8582-8ABB8811A7E0}" type="sibTrans" cxnId="{E7B7A0AC-F379-488D-8258-97A818391F5E}">
      <dgm:prSet/>
      <dgm:spPr/>
      <dgm:t>
        <a:bodyPr/>
        <a:lstStyle/>
        <a:p>
          <a:endParaRPr lang="en-IN"/>
        </a:p>
      </dgm:t>
    </dgm:pt>
    <dgm:pt modelId="{3C88A31E-4F70-4C3D-BA58-72D5A83BCE1B}">
      <dgm:prSet phldrT="[Text]" phldr="1"/>
      <dgm:spPr/>
      <dgm:t>
        <a:bodyPr/>
        <a:lstStyle/>
        <a:p>
          <a:endParaRPr lang="en-IN"/>
        </a:p>
      </dgm:t>
    </dgm:pt>
    <dgm:pt modelId="{172AEE1E-9E50-4EAF-8D20-3A6963C6FA69}" type="parTrans" cxnId="{EBD41DC6-AC1B-42AE-BA16-1058A2F64F48}">
      <dgm:prSet/>
      <dgm:spPr/>
      <dgm:t>
        <a:bodyPr/>
        <a:lstStyle/>
        <a:p>
          <a:endParaRPr lang="en-IN"/>
        </a:p>
      </dgm:t>
    </dgm:pt>
    <dgm:pt modelId="{8BD81A3E-66D3-49D1-9EE9-C02051DEA56A}" type="sibTrans" cxnId="{EBD41DC6-AC1B-42AE-BA16-1058A2F64F48}">
      <dgm:prSet/>
      <dgm:spPr/>
      <dgm:t>
        <a:bodyPr/>
        <a:lstStyle/>
        <a:p>
          <a:endParaRPr lang="en-IN"/>
        </a:p>
      </dgm:t>
    </dgm:pt>
    <dgm:pt modelId="{DC61D666-C9F1-4D35-AAFA-CAC5EB130473}" type="pres">
      <dgm:prSet presAssocID="{E3ECB744-50AC-4230-A38D-EE6B0885D5B8}" presName="Name0" presStyleCnt="0">
        <dgm:presLayoutVars>
          <dgm:chMax val="2"/>
          <dgm:chPref val="2"/>
          <dgm:animLvl val="lvl"/>
        </dgm:presLayoutVars>
      </dgm:prSet>
      <dgm:spPr/>
    </dgm:pt>
    <dgm:pt modelId="{92AE022B-43CC-44C4-90BF-8A3C34B79454}" type="pres">
      <dgm:prSet presAssocID="{E3ECB744-50AC-4230-A38D-EE6B0885D5B8}" presName="LeftText" presStyleLbl="revTx" presStyleIdx="0" presStyleCnt="0">
        <dgm:presLayoutVars>
          <dgm:bulletEnabled val="1"/>
        </dgm:presLayoutVars>
      </dgm:prSet>
      <dgm:spPr/>
    </dgm:pt>
    <dgm:pt modelId="{E28091DE-AEBA-4ADB-85C1-7FA0296DAC93}" type="pres">
      <dgm:prSet presAssocID="{E3ECB744-50AC-4230-A38D-EE6B0885D5B8}" presName="LeftNode" presStyleLbl="bgImgPlace1" presStyleIdx="0" presStyleCnt="2" custLinFactNeighborX="2270" custLinFactNeighborY="-8">
        <dgm:presLayoutVars>
          <dgm:chMax val="2"/>
          <dgm:chPref val="2"/>
        </dgm:presLayoutVars>
      </dgm:prSet>
      <dgm:spPr/>
    </dgm:pt>
    <dgm:pt modelId="{55222DFE-69ED-45C7-8594-992540BC2C27}" type="pres">
      <dgm:prSet presAssocID="{E3ECB744-50AC-4230-A38D-EE6B0885D5B8}" presName="RightText" presStyleLbl="revTx" presStyleIdx="0" presStyleCnt="0">
        <dgm:presLayoutVars>
          <dgm:bulletEnabled val="1"/>
        </dgm:presLayoutVars>
      </dgm:prSet>
      <dgm:spPr/>
    </dgm:pt>
    <dgm:pt modelId="{BE836A23-4C8D-4AA1-8A55-86B8C7225A55}" type="pres">
      <dgm:prSet presAssocID="{E3ECB744-50AC-4230-A38D-EE6B0885D5B8}" presName="RightNode" presStyleLbl="bgImgPlace1" presStyleIdx="1" presStyleCnt="2" custLinFactNeighborX="-2270" custLinFactNeighborY="-8">
        <dgm:presLayoutVars>
          <dgm:chMax val="0"/>
          <dgm:chPref val="0"/>
        </dgm:presLayoutVars>
      </dgm:prSet>
      <dgm:spPr/>
    </dgm:pt>
    <dgm:pt modelId="{9B27D347-3B9A-4526-A98D-825CF21B1D8B}" type="pres">
      <dgm:prSet presAssocID="{E3ECB744-50AC-4230-A38D-EE6B0885D5B8}" presName="TopArrow" presStyleLbl="node1" presStyleIdx="0" presStyleCnt="2"/>
      <dgm:spPr/>
    </dgm:pt>
    <dgm:pt modelId="{1CE68D34-2052-4EEE-B753-A0FFAA3A8953}" type="pres">
      <dgm:prSet presAssocID="{E3ECB744-50AC-4230-A38D-EE6B0885D5B8}" presName="BottomArrow" presStyleLbl="node1" presStyleIdx="1" presStyleCnt="2" custAng="10800000" custLinFactY="-42638" custLinFactNeighborY="-100000"/>
      <dgm:spPr/>
    </dgm:pt>
  </dgm:ptLst>
  <dgm:cxnLst>
    <dgm:cxn modelId="{0616042A-93CA-4DE9-80D2-C5F6A3996A20}" type="presOf" srcId="{0A296DB3-C936-45AE-864B-465E2B910B4C}" destId="{92AE022B-43CC-44C4-90BF-8A3C34B79454}" srcOrd="0" destOrd="0" presId="urn:microsoft.com/office/officeart/2009/layout/ReverseList"/>
    <dgm:cxn modelId="{253BED47-577B-4A03-991B-7DAED7960552}" type="presOf" srcId="{C9A62810-C96C-4964-AECD-5DF8227BD985}" destId="{BE836A23-4C8D-4AA1-8A55-86B8C7225A55}" srcOrd="1" destOrd="0" presId="urn:microsoft.com/office/officeart/2009/layout/ReverseList"/>
    <dgm:cxn modelId="{95EE634E-EF2C-46D1-8032-58B80F9BFA46}" srcId="{E3ECB744-50AC-4230-A38D-EE6B0885D5B8}" destId="{C9A62810-C96C-4964-AECD-5DF8227BD985}" srcOrd="1" destOrd="0" parTransId="{06F14E35-C05E-4B43-A7DB-A798960CDF5E}" sibTransId="{B05BF7FE-3C96-4FFC-8B77-98E544E1751D}"/>
    <dgm:cxn modelId="{1B26D876-4638-4C32-A387-F69C8CA85A1D}" srcId="{E3ECB744-50AC-4230-A38D-EE6B0885D5B8}" destId="{0A296DB3-C936-45AE-864B-465E2B910B4C}" srcOrd="0" destOrd="0" parTransId="{E25846EF-EF7A-46F4-9DFC-BEF677E781BC}" sibTransId="{5F51E39E-DC5F-4CBD-A61E-3F76B8DB1DCD}"/>
    <dgm:cxn modelId="{B81F117F-19B2-4E36-9E17-A613257ED596}" type="presOf" srcId="{0A296DB3-C936-45AE-864B-465E2B910B4C}" destId="{E28091DE-AEBA-4ADB-85C1-7FA0296DAC93}" srcOrd="1" destOrd="0" presId="urn:microsoft.com/office/officeart/2009/layout/ReverseList"/>
    <dgm:cxn modelId="{E7B7A0AC-F379-488D-8258-97A818391F5E}" srcId="{E3ECB744-50AC-4230-A38D-EE6B0885D5B8}" destId="{B127889F-F4BB-46F5-9D3C-2F8EC914FB6D}" srcOrd="2" destOrd="0" parTransId="{5137F94D-9716-44AC-A9C3-36300FE97D78}" sibTransId="{5ABA4ABD-9D83-4843-8582-8ABB8811A7E0}"/>
    <dgm:cxn modelId="{EBD41DC6-AC1B-42AE-BA16-1058A2F64F48}" srcId="{E3ECB744-50AC-4230-A38D-EE6B0885D5B8}" destId="{3C88A31E-4F70-4C3D-BA58-72D5A83BCE1B}" srcOrd="3" destOrd="0" parTransId="{172AEE1E-9E50-4EAF-8D20-3A6963C6FA69}" sibTransId="{8BD81A3E-66D3-49D1-9EE9-C02051DEA56A}"/>
    <dgm:cxn modelId="{399788E1-45C6-4214-9F90-9528F29E6DB0}" type="presOf" srcId="{E3ECB744-50AC-4230-A38D-EE6B0885D5B8}" destId="{DC61D666-C9F1-4D35-AAFA-CAC5EB130473}" srcOrd="0" destOrd="0" presId="urn:microsoft.com/office/officeart/2009/layout/ReverseList"/>
    <dgm:cxn modelId="{F9C77CF9-7554-4541-A7FD-7427F0C72766}" type="presOf" srcId="{C9A62810-C96C-4964-AECD-5DF8227BD985}" destId="{55222DFE-69ED-45C7-8594-992540BC2C27}" srcOrd="0" destOrd="0" presId="urn:microsoft.com/office/officeart/2009/layout/ReverseList"/>
    <dgm:cxn modelId="{FC0698C4-9438-42A5-AD41-49B7DFF79F9F}" type="presParOf" srcId="{DC61D666-C9F1-4D35-AAFA-CAC5EB130473}" destId="{92AE022B-43CC-44C4-90BF-8A3C34B79454}" srcOrd="0" destOrd="0" presId="urn:microsoft.com/office/officeart/2009/layout/ReverseList"/>
    <dgm:cxn modelId="{A7FD9A48-EC4A-4D0F-8EC6-AA55AEBD0EBD}" type="presParOf" srcId="{DC61D666-C9F1-4D35-AAFA-CAC5EB130473}" destId="{E28091DE-AEBA-4ADB-85C1-7FA0296DAC93}" srcOrd="1" destOrd="0" presId="urn:microsoft.com/office/officeart/2009/layout/ReverseList"/>
    <dgm:cxn modelId="{2C47FDCA-FBC4-4FDF-8253-55663C5EEE7C}" type="presParOf" srcId="{DC61D666-C9F1-4D35-AAFA-CAC5EB130473}" destId="{55222DFE-69ED-45C7-8594-992540BC2C27}" srcOrd="2" destOrd="0" presId="urn:microsoft.com/office/officeart/2009/layout/ReverseList"/>
    <dgm:cxn modelId="{8306CF55-3801-4F15-AD63-7DB89904DA14}" type="presParOf" srcId="{DC61D666-C9F1-4D35-AAFA-CAC5EB130473}" destId="{BE836A23-4C8D-4AA1-8A55-86B8C7225A55}" srcOrd="3" destOrd="0" presId="urn:microsoft.com/office/officeart/2009/layout/ReverseList"/>
    <dgm:cxn modelId="{B4FD8D08-BE3F-4C29-8D3B-28DE549ACF30}" type="presParOf" srcId="{DC61D666-C9F1-4D35-AAFA-CAC5EB130473}" destId="{9B27D347-3B9A-4526-A98D-825CF21B1D8B}" srcOrd="4" destOrd="0" presId="urn:microsoft.com/office/officeart/2009/layout/ReverseList"/>
    <dgm:cxn modelId="{A84295BA-D831-45B4-963F-4576121289C0}" type="presParOf" srcId="{DC61D666-C9F1-4D35-AAFA-CAC5EB130473}" destId="{1CE68D34-2052-4EEE-B753-A0FFAA3A8953}"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3ECB744-50AC-4230-A38D-EE6B0885D5B8}"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n-IN"/>
        </a:p>
      </dgm:t>
    </dgm:pt>
    <dgm:pt modelId="{0A296DB3-C936-45AE-864B-465E2B910B4C}">
      <dgm:prSet phldrT="[Text]" custT="1"/>
      <dgm:spPr/>
      <dgm:t>
        <a:bodyPr/>
        <a:lstStyle/>
        <a:p>
          <a:r>
            <a:rPr lang="en-IN" sz="2500" dirty="0">
              <a:latin typeface="Book Antiqua" panose="02040602050305030304" pitchFamily="18" charset="0"/>
            </a:rPr>
            <a:t>Existing</a:t>
          </a:r>
        </a:p>
        <a:p>
          <a:r>
            <a:rPr lang="en-IN" sz="2000" dirty="0">
              <a:latin typeface="Book Antiqua" panose="02040602050305030304" pitchFamily="18" charset="0"/>
            </a:rPr>
            <a:t>(A) Nil</a:t>
          </a:r>
        </a:p>
        <a:p>
          <a:r>
            <a:rPr lang="en-IN" sz="2000" dirty="0">
              <a:latin typeface="Book Antiqua" panose="02040602050305030304" pitchFamily="18" charset="0"/>
            </a:rPr>
            <a:t>(B) Nil</a:t>
          </a:r>
        </a:p>
      </dgm:t>
    </dgm:pt>
    <dgm:pt modelId="{E25846EF-EF7A-46F4-9DFC-BEF677E781BC}" type="parTrans" cxnId="{1B26D876-4638-4C32-A387-F69C8CA85A1D}">
      <dgm:prSet/>
      <dgm:spPr/>
      <dgm:t>
        <a:bodyPr/>
        <a:lstStyle/>
        <a:p>
          <a:endParaRPr lang="en-IN"/>
        </a:p>
      </dgm:t>
    </dgm:pt>
    <dgm:pt modelId="{5F51E39E-DC5F-4CBD-A61E-3F76B8DB1DCD}" type="sibTrans" cxnId="{1B26D876-4638-4C32-A387-F69C8CA85A1D}">
      <dgm:prSet/>
      <dgm:spPr/>
      <dgm:t>
        <a:bodyPr/>
        <a:lstStyle/>
        <a:p>
          <a:endParaRPr lang="en-IN"/>
        </a:p>
      </dgm:t>
    </dgm:pt>
    <dgm:pt modelId="{C9A62810-C96C-4964-AECD-5DF8227BD985}">
      <dgm:prSet phldrT="[Text]" custT="1"/>
      <dgm:spPr/>
      <dgm:t>
        <a:bodyPr/>
        <a:lstStyle/>
        <a:p>
          <a:r>
            <a:rPr lang="en-IN" sz="2500" dirty="0">
              <a:latin typeface="Book Antiqua" panose="02040602050305030304" pitchFamily="18" charset="0"/>
            </a:rPr>
            <a:t>Proposed</a:t>
          </a:r>
        </a:p>
        <a:p>
          <a:r>
            <a:rPr lang="en-IN" sz="2000" dirty="0">
              <a:latin typeface="Book Antiqua" panose="02040602050305030304" pitchFamily="18" charset="0"/>
            </a:rPr>
            <a:t>(A) 3 years</a:t>
          </a:r>
        </a:p>
        <a:p>
          <a:r>
            <a:rPr lang="en-IN" sz="2000" dirty="0">
              <a:latin typeface="Book Antiqua" panose="02040602050305030304" pitchFamily="18" charset="0"/>
            </a:rPr>
            <a:t>(B) 5 years</a:t>
          </a:r>
        </a:p>
      </dgm:t>
    </dgm:pt>
    <dgm:pt modelId="{06F14E35-C05E-4B43-A7DB-A798960CDF5E}" type="parTrans" cxnId="{95EE634E-EF2C-46D1-8032-58B80F9BFA46}">
      <dgm:prSet/>
      <dgm:spPr/>
      <dgm:t>
        <a:bodyPr/>
        <a:lstStyle/>
        <a:p>
          <a:endParaRPr lang="en-IN"/>
        </a:p>
      </dgm:t>
    </dgm:pt>
    <dgm:pt modelId="{B05BF7FE-3C96-4FFC-8B77-98E544E1751D}" type="sibTrans" cxnId="{95EE634E-EF2C-46D1-8032-58B80F9BFA46}">
      <dgm:prSet/>
      <dgm:spPr/>
      <dgm:t>
        <a:bodyPr/>
        <a:lstStyle/>
        <a:p>
          <a:endParaRPr lang="en-IN"/>
        </a:p>
      </dgm:t>
    </dgm:pt>
    <dgm:pt modelId="{B127889F-F4BB-46F5-9D3C-2F8EC914FB6D}">
      <dgm:prSet phldrT="[Text]" phldr="1"/>
      <dgm:spPr/>
      <dgm:t>
        <a:bodyPr/>
        <a:lstStyle/>
        <a:p>
          <a:endParaRPr lang="en-IN"/>
        </a:p>
      </dgm:t>
    </dgm:pt>
    <dgm:pt modelId="{5137F94D-9716-44AC-A9C3-36300FE97D78}" type="parTrans" cxnId="{E7B7A0AC-F379-488D-8258-97A818391F5E}">
      <dgm:prSet/>
      <dgm:spPr/>
      <dgm:t>
        <a:bodyPr/>
        <a:lstStyle/>
        <a:p>
          <a:endParaRPr lang="en-IN"/>
        </a:p>
      </dgm:t>
    </dgm:pt>
    <dgm:pt modelId="{5ABA4ABD-9D83-4843-8582-8ABB8811A7E0}" type="sibTrans" cxnId="{E7B7A0AC-F379-488D-8258-97A818391F5E}">
      <dgm:prSet/>
      <dgm:spPr/>
      <dgm:t>
        <a:bodyPr/>
        <a:lstStyle/>
        <a:p>
          <a:endParaRPr lang="en-IN"/>
        </a:p>
      </dgm:t>
    </dgm:pt>
    <dgm:pt modelId="{3C88A31E-4F70-4C3D-BA58-72D5A83BCE1B}">
      <dgm:prSet phldrT="[Text]" phldr="1"/>
      <dgm:spPr/>
      <dgm:t>
        <a:bodyPr/>
        <a:lstStyle/>
        <a:p>
          <a:endParaRPr lang="en-IN"/>
        </a:p>
      </dgm:t>
    </dgm:pt>
    <dgm:pt modelId="{172AEE1E-9E50-4EAF-8D20-3A6963C6FA69}" type="parTrans" cxnId="{EBD41DC6-AC1B-42AE-BA16-1058A2F64F48}">
      <dgm:prSet/>
      <dgm:spPr/>
      <dgm:t>
        <a:bodyPr/>
        <a:lstStyle/>
        <a:p>
          <a:endParaRPr lang="en-IN"/>
        </a:p>
      </dgm:t>
    </dgm:pt>
    <dgm:pt modelId="{8BD81A3E-66D3-49D1-9EE9-C02051DEA56A}" type="sibTrans" cxnId="{EBD41DC6-AC1B-42AE-BA16-1058A2F64F48}">
      <dgm:prSet/>
      <dgm:spPr/>
      <dgm:t>
        <a:bodyPr/>
        <a:lstStyle/>
        <a:p>
          <a:endParaRPr lang="en-IN"/>
        </a:p>
      </dgm:t>
    </dgm:pt>
    <dgm:pt modelId="{DC61D666-C9F1-4D35-AAFA-CAC5EB130473}" type="pres">
      <dgm:prSet presAssocID="{E3ECB744-50AC-4230-A38D-EE6B0885D5B8}" presName="Name0" presStyleCnt="0">
        <dgm:presLayoutVars>
          <dgm:chMax val="2"/>
          <dgm:chPref val="2"/>
          <dgm:animLvl val="lvl"/>
        </dgm:presLayoutVars>
      </dgm:prSet>
      <dgm:spPr/>
    </dgm:pt>
    <dgm:pt modelId="{92AE022B-43CC-44C4-90BF-8A3C34B79454}" type="pres">
      <dgm:prSet presAssocID="{E3ECB744-50AC-4230-A38D-EE6B0885D5B8}" presName="LeftText" presStyleLbl="revTx" presStyleIdx="0" presStyleCnt="0">
        <dgm:presLayoutVars>
          <dgm:bulletEnabled val="1"/>
        </dgm:presLayoutVars>
      </dgm:prSet>
      <dgm:spPr/>
    </dgm:pt>
    <dgm:pt modelId="{E28091DE-AEBA-4ADB-85C1-7FA0296DAC93}" type="pres">
      <dgm:prSet presAssocID="{E3ECB744-50AC-4230-A38D-EE6B0885D5B8}" presName="LeftNode" presStyleLbl="bgImgPlace1" presStyleIdx="0" presStyleCnt="2">
        <dgm:presLayoutVars>
          <dgm:chMax val="2"/>
          <dgm:chPref val="2"/>
        </dgm:presLayoutVars>
      </dgm:prSet>
      <dgm:spPr/>
    </dgm:pt>
    <dgm:pt modelId="{55222DFE-69ED-45C7-8594-992540BC2C27}" type="pres">
      <dgm:prSet presAssocID="{E3ECB744-50AC-4230-A38D-EE6B0885D5B8}" presName="RightText" presStyleLbl="revTx" presStyleIdx="0" presStyleCnt="0">
        <dgm:presLayoutVars>
          <dgm:bulletEnabled val="1"/>
        </dgm:presLayoutVars>
      </dgm:prSet>
      <dgm:spPr/>
    </dgm:pt>
    <dgm:pt modelId="{BE836A23-4C8D-4AA1-8A55-86B8C7225A55}" type="pres">
      <dgm:prSet presAssocID="{E3ECB744-50AC-4230-A38D-EE6B0885D5B8}" presName="RightNode" presStyleLbl="bgImgPlace1" presStyleIdx="1" presStyleCnt="2">
        <dgm:presLayoutVars>
          <dgm:chMax val="0"/>
          <dgm:chPref val="0"/>
        </dgm:presLayoutVars>
      </dgm:prSet>
      <dgm:spPr/>
    </dgm:pt>
    <dgm:pt modelId="{9B27D347-3B9A-4526-A98D-825CF21B1D8B}" type="pres">
      <dgm:prSet presAssocID="{E3ECB744-50AC-4230-A38D-EE6B0885D5B8}" presName="TopArrow" presStyleLbl="node1" presStyleIdx="0" presStyleCnt="2"/>
      <dgm:spPr/>
    </dgm:pt>
    <dgm:pt modelId="{1CE68D34-2052-4EEE-B753-A0FFAA3A8953}" type="pres">
      <dgm:prSet presAssocID="{E3ECB744-50AC-4230-A38D-EE6B0885D5B8}" presName="BottomArrow" presStyleLbl="node1" presStyleIdx="1" presStyleCnt="2" custAng="10800000" custLinFactY="-42638" custLinFactNeighborY="-100000"/>
      <dgm:spPr/>
    </dgm:pt>
  </dgm:ptLst>
  <dgm:cxnLst>
    <dgm:cxn modelId="{0616042A-93CA-4DE9-80D2-C5F6A3996A20}" type="presOf" srcId="{0A296DB3-C936-45AE-864B-465E2B910B4C}" destId="{92AE022B-43CC-44C4-90BF-8A3C34B79454}" srcOrd="0" destOrd="0" presId="urn:microsoft.com/office/officeart/2009/layout/ReverseList"/>
    <dgm:cxn modelId="{253BED47-577B-4A03-991B-7DAED7960552}" type="presOf" srcId="{C9A62810-C96C-4964-AECD-5DF8227BD985}" destId="{BE836A23-4C8D-4AA1-8A55-86B8C7225A55}" srcOrd="1" destOrd="0" presId="urn:microsoft.com/office/officeart/2009/layout/ReverseList"/>
    <dgm:cxn modelId="{95EE634E-EF2C-46D1-8032-58B80F9BFA46}" srcId="{E3ECB744-50AC-4230-A38D-EE6B0885D5B8}" destId="{C9A62810-C96C-4964-AECD-5DF8227BD985}" srcOrd="1" destOrd="0" parTransId="{06F14E35-C05E-4B43-A7DB-A798960CDF5E}" sibTransId="{B05BF7FE-3C96-4FFC-8B77-98E544E1751D}"/>
    <dgm:cxn modelId="{1B26D876-4638-4C32-A387-F69C8CA85A1D}" srcId="{E3ECB744-50AC-4230-A38D-EE6B0885D5B8}" destId="{0A296DB3-C936-45AE-864B-465E2B910B4C}" srcOrd="0" destOrd="0" parTransId="{E25846EF-EF7A-46F4-9DFC-BEF677E781BC}" sibTransId="{5F51E39E-DC5F-4CBD-A61E-3F76B8DB1DCD}"/>
    <dgm:cxn modelId="{B81F117F-19B2-4E36-9E17-A613257ED596}" type="presOf" srcId="{0A296DB3-C936-45AE-864B-465E2B910B4C}" destId="{E28091DE-AEBA-4ADB-85C1-7FA0296DAC93}" srcOrd="1" destOrd="0" presId="urn:microsoft.com/office/officeart/2009/layout/ReverseList"/>
    <dgm:cxn modelId="{E7B7A0AC-F379-488D-8258-97A818391F5E}" srcId="{E3ECB744-50AC-4230-A38D-EE6B0885D5B8}" destId="{B127889F-F4BB-46F5-9D3C-2F8EC914FB6D}" srcOrd="2" destOrd="0" parTransId="{5137F94D-9716-44AC-A9C3-36300FE97D78}" sibTransId="{5ABA4ABD-9D83-4843-8582-8ABB8811A7E0}"/>
    <dgm:cxn modelId="{EBD41DC6-AC1B-42AE-BA16-1058A2F64F48}" srcId="{E3ECB744-50AC-4230-A38D-EE6B0885D5B8}" destId="{3C88A31E-4F70-4C3D-BA58-72D5A83BCE1B}" srcOrd="3" destOrd="0" parTransId="{172AEE1E-9E50-4EAF-8D20-3A6963C6FA69}" sibTransId="{8BD81A3E-66D3-49D1-9EE9-C02051DEA56A}"/>
    <dgm:cxn modelId="{399788E1-45C6-4214-9F90-9528F29E6DB0}" type="presOf" srcId="{E3ECB744-50AC-4230-A38D-EE6B0885D5B8}" destId="{DC61D666-C9F1-4D35-AAFA-CAC5EB130473}" srcOrd="0" destOrd="0" presId="urn:microsoft.com/office/officeart/2009/layout/ReverseList"/>
    <dgm:cxn modelId="{F9C77CF9-7554-4541-A7FD-7427F0C72766}" type="presOf" srcId="{C9A62810-C96C-4964-AECD-5DF8227BD985}" destId="{55222DFE-69ED-45C7-8594-992540BC2C27}" srcOrd="0" destOrd="0" presId="urn:microsoft.com/office/officeart/2009/layout/ReverseList"/>
    <dgm:cxn modelId="{FC0698C4-9438-42A5-AD41-49B7DFF79F9F}" type="presParOf" srcId="{DC61D666-C9F1-4D35-AAFA-CAC5EB130473}" destId="{92AE022B-43CC-44C4-90BF-8A3C34B79454}" srcOrd="0" destOrd="0" presId="urn:microsoft.com/office/officeart/2009/layout/ReverseList"/>
    <dgm:cxn modelId="{A7FD9A48-EC4A-4D0F-8EC6-AA55AEBD0EBD}" type="presParOf" srcId="{DC61D666-C9F1-4D35-AAFA-CAC5EB130473}" destId="{E28091DE-AEBA-4ADB-85C1-7FA0296DAC93}" srcOrd="1" destOrd="0" presId="urn:microsoft.com/office/officeart/2009/layout/ReverseList"/>
    <dgm:cxn modelId="{2C47FDCA-FBC4-4FDF-8253-55663C5EEE7C}" type="presParOf" srcId="{DC61D666-C9F1-4D35-AAFA-CAC5EB130473}" destId="{55222DFE-69ED-45C7-8594-992540BC2C27}" srcOrd="2" destOrd="0" presId="urn:microsoft.com/office/officeart/2009/layout/ReverseList"/>
    <dgm:cxn modelId="{8306CF55-3801-4F15-AD63-7DB89904DA14}" type="presParOf" srcId="{DC61D666-C9F1-4D35-AAFA-CAC5EB130473}" destId="{BE836A23-4C8D-4AA1-8A55-86B8C7225A55}" srcOrd="3" destOrd="0" presId="urn:microsoft.com/office/officeart/2009/layout/ReverseList"/>
    <dgm:cxn modelId="{B4FD8D08-BE3F-4C29-8D3B-28DE549ACF30}" type="presParOf" srcId="{DC61D666-C9F1-4D35-AAFA-CAC5EB130473}" destId="{9B27D347-3B9A-4526-A98D-825CF21B1D8B}" srcOrd="4" destOrd="0" presId="urn:microsoft.com/office/officeart/2009/layout/ReverseList"/>
    <dgm:cxn modelId="{A84295BA-D831-45B4-963F-4576121289C0}" type="presParOf" srcId="{DC61D666-C9F1-4D35-AAFA-CAC5EB130473}" destId="{1CE68D34-2052-4EEE-B753-A0FFAA3A8953}" srcOrd="5" destOrd="0" presId="urn:microsoft.com/office/officeart/2009/layout/Revers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F05A1CB-0D93-4909-860D-FD90BE04B9B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D63C8C16-945F-43A0-BEBD-C22327042126}">
      <dgm:prSet phldrT="[Text]"/>
      <dgm:spPr/>
      <dgm:t>
        <a:bodyPr/>
        <a:lstStyle/>
        <a:p>
          <a:r>
            <a:rPr lang="en-IN" dirty="0">
              <a:latin typeface="Book Antiqua" panose="02040602050305030304" pitchFamily="18" charset="0"/>
            </a:rPr>
            <a:t>Principal commissioner</a:t>
          </a:r>
        </a:p>
      </dgm:t>
    </dgm:pt>
    <dgm:pt modelId="{CBBDF614-9328-414F-BDF7-0C4AF898B561}" type="parTrans" cxnId="{3D21881F-7452-4516-B8C2-7D2EFE17E37B}">
      <dgm:prSet/>
      <dgm:spPr/>
      <dgm:t>
        <a:bodyPr/>
        <a:lstStyle/>
        <a:p>
          <a:endParaRPr lang="en-IN"/>
        </a:p>
      </dgm:t>
    </dgm:pt>
    <dgm:pt modelId="{C11C1EFC-11C2-41BA-A492-192CCEB52549}" type="sibTrans" cxnId="{3D21881F-7452-4516-B8C2-7D2EFE17E37B}">
      <dgm:prSet/>
      <dgm:spPr/>
      <dgm:t>
        <a:bodyPr/>
        <a:lstStyle/>
        <a:p>
          <a:endParaRPr lang="en-IN"/>
        </a:p>
      </dgm:t>
    </dgm:pt>
    <dgm:pt modelId="{5EBAD211-EC1C-4E14-89DA-173DFC7A6FE5}">
      <dgm:prSet phldrT="[Text]"/>
      <dgm:spPr/>
      <dgm:t>
        <a:bodyPr/>
        <a:lstStyle/>
        <a:p>
          <a:r>
            <a:rPr lang="en-IN" dirty="0">
              <a:latin typeface="Book Antiqua" panose="02040602050305030304" pitchFamily="18" charset="0"/>
            </a:rPr>
            <a:t>Principal director</a:t>
          </a:r>
        </a:p>
      </dgm:t>
    </dgm:pt>
    <dgm:pt modelId="{A4EB75EC-E2BB-4308-BED2-E2AE3005A036}" type="parTrans" cxnId="{40A6B318-CD79-46B0-987B-26DC2A6A4098}">
      <dgm:prSet/>
      <dgm:spPr/>
      <dgm:t>
        <a:bodyPr/>
        <a:lstStyle/>
        <a:p>
          <a:endParaRPr lang="en-IN"/>
        </a:p>
      </dgm:t>
    </dgm:pt>
    <dgm:pt modelId="{6BB67F9D-1E47-4A91-BE76-081D84E44E31}" type="sibTrans" cxnId="{40A6B318-CD79-46B0-987B-26DC2A6A4098}">
      <dgm:prSet/>
      <dgm:spPr/>
      <dgm:t>
        <a:bodyPr/>
        <a:lstStyle/>
        <a:p>
          <a:endParaRPr lang="en-IN"/>
        </a:p>
      </dgm:t>
    </dgm:pt>
    <dgm:pt modelId="{391B63C9-148A-4A54-AEAE-075373F0BAF6}">
      <dgm:prSet/>
      <dgm:spPr/>
      <dgm:t>
        <a:bodyPr/>
        <a:lstStyle/>
        <a:p>
          <a:r>
            <a:rPr lang="en-IN" dirty="0">
              <a:latin typeface="Book Antiqua" panose="02040602050305030304" pitchFamily="18" charset="0"/>
            </a:rPr>
            <a:t>Principal Director General</a:t>
          </a:r>
        </a:p>
      </dgm:t>
    </dgm:pt>
    <dgm:pt modelId="{72CBACF6-8A49-4455-A65D-FFB084F26B79}" type="parTrans" cxnId="{22A46879-6D19-4F02-A9F1-4756CB4EE13A}">
      <dgm:prSet/>
      <dgm:spPr/>
      <dgm:t>
        <a:bodyPr/>
        <a:lstStyle/>
        <a:p>
          <a:endParaRPr lang="en-IN"/>
        </a:p>
      </dgm:t>
    </dgm:pt>
    <dgm:pt modelId="{08CCD68E-515F-46F1-9270-1378F5B30821}" type="sibTrans" cxnId="{22A46879-6D19-4F02-A9F1-4756CB4EE13A}">
      <dgm:prSet/>
      <dgm:spPr/>
      <dgm:t>
        <a:bodyPr/>
        <a:lstStyle/>
        <a:p>
          <a:endParaRPr lang="en-IN"/>
        </a:p>
      </dgm:t>
    </dgm:pt>
    <dgm:pt modelId="{52737BC8-04C9-4812-BAD5-02A0B3A55EC5}">
      <dgm:prSet phldrT="[Text]"/>
      <dgm:spPr/>
      <dgm:t>
        <a:bodyPr/>
        <a:lstStyle/>
        <a:p>
          <a:r>
            <a:rPr lang="en-IN" dirty="0">
              <a:latin typeface="Book Antiqua" panose="02040602050305030304" pitchFamily="18" charset="0"/>
            </a:rPr>
            <a:t>Principal Chief Commissioner</a:t>
          </a:r>
        </a:p>
      </dgm:t>
    </dgm:pt>
    <dgm:pt modelId="{35EC6F07-5D87-4316-8DE1-167540D44C8C}" type="sibTrans" cxnId="{2B74EBFB-E51F-481C-B917-007F7D5FC4C3}">
      <dgm:prSet/>
      <dgm:spPr/>
      <dgm:t>
        <a:bodyPr/>
        <a:lstStyle/>
        <a:p>
          <a:endParaRPr lang="en-IN"/>
        </a:p>
      </dgm:t>
    </dgm:pt>
    <dgm:pt modelId="{6C743DB0-3442-481C-BFA7-2C1406F4B5AD}" type="parTrans" cxnId="{2B74EBFB-E51F-481C-B917-007F7D5FC4C3}">
      <dgm:prSet/>
      <dgm:spPr/>
      <dgm:t>
        <a:bodyPr/>
        <a:lstStyle/>
        <a:p>
          <a:endParaRPr lang="en-IN"/>
        </a:p>
      </dgm:t>
    </dgm:pt>
    <dgm:pt modelId="{59FDBA7A-C889-4DDC-8F99-6A2EF5F02626}" type="pres">
      <dgm:prSet presAssocID="{8F05A1CB-0D93-4909-860D-FD90BE04B9B7}" presName="linear" presStyleCnt="0">
        <dgm:presLayoutVars>
          <dgm:dir/>
          <dgm:animLvl val="lvl"/>
          <dgm:resizeHandles val="exact"/>
        </dgm:presLayoutVars>
      </dgm:prSet>
      <dgm:spPr/>
    </dgm:pt>
    <dgm:pt modelId="{70062C0F-D842-4261-80AE-038738262729}" type="pres">
      <dgm:prSet presAssocID="{D63C8C16-945F-43A0-BEBD-C22327042126}" presName="parentLin" presStyleCnt="0"/>
      <dgm:spPr/>
    </dgm:pt>
    <dgm:pt modelId="{74180D95-FAA1-4611-BD3C-677A592C6B64}" type="pres">
      <dgm:prSet presAssocID="{D63C8C16-945F-43A0-BEBD-C22327042126}" presName="parentLeftMargin" presStyleLbl="node1" presStyleIdx="0" presStyleCnt="4"/>
      <dgm:spPr/>
    </dgm:pt>
    <dgm:pt modelId="{2CFE616B-82F1-48C9-A485-86B5880CF15E}" type="pres">
      <dgm:prSet presAssocID="{D63C8C16-945F-43A0-BEBD-C22327042126}" presName="parentText" presStyleLbl="node1" presStyleIdx="0" presStyleCnt="4">
        <dgm:presLayoutVars>
          <dgm:chMax val="0"/>
          <dgm:bulletEnabled val="1"/>
        </dgm:presLayoutVars>
      </dgm:prSet>
      <dgm:spPr/>
    </dgm:pt>
    <dgm:pt modelId="{740A5E55-0CA1-418E-809B-8A5B31E0836F}" type="pres">
      <dgm:prSet presAssocID="{D63C8C16-945F-43A0-BEBD-C22327042126}" presName="negativeSpace" presStyleCnt="0"/>
      <dgm:spPr/>
    </dgm:pt>
    <dgm:pt modelId="{194DCD1B-1727-4074-8AB2-A0E40535F05A}" type="pres">
      <dgm:prSet presAssocID="{D63C8C16-945F-43A0-BEBD-C22327042126}" presName="childText" presStyleLbl="conFgAcc1" presStyleIdx="0" presStyleCnt="4">
        <dgm:presLayoutVars>
          <dgm:bulletEnabled val="1"/>
        </dgm:presLayoutVars>
      </dgm:prSet>
      <dgm:spPr/>
    </dgm:pt>
    <dgm:pt modelId="{E9D4D582-080F-4E44-B5A6-996F92176469}" type="pres">
      <dgm:prSet presAssocID="{C11C1EFC-11C2-41BA-A492-192CCEB52549}" presName="spaceBetweenRectangles" presStyleCnt="0"/>
      <dgm:spPr/>
    </dgm:pt>
    <dgm:pt modelId="{99E115F9-6E6D-4CF9-BA10-410177D10B79}" type="pres">
      <dgm:prSet presAssocID="{5EBAD211-EC1C-4E14-89DA-173DFC7A6FE5}" presName="parentLin" presStyleCnt="0"/>
      <dgm:spPr/>
    </dgm:pt>
    <dgm:pt modelId="{C90FDE36-A29B-4148-8808-2EC334898AF6}" type="pres">
      <dgm:prSet presAssocID="{5EBAD211-EC1C-4E14-89DA-173DFC7A6FE5}" presName="parentLeftMargin" presStyleLbl="node1" presStyleIdx="0" presStyleCnt="4"/>
      <dgm:spPr/>
    </dgm:pt>
    <dgm:pt modelId="{DB994D4D-C3C8-4201-B1DE-E09219329DC0}" type="pres">
      <dgm:prSet presAssocID="{5EBAD211-EC1C-4E14-89DA-173DFC7A6FE5}" presName="parentText" presStyleLbl="node1" presStyleIdx="1" presStyleCnt="4">
        <dgm:presLayoutVars>
          <dgm:chMax val="0"/>
          <dgm:bulletEnabled val="1"/>
        </dgm:presLayoutVars>
      </dgm:prSet>
      <dgm:spPr/>
    </dgm:pt>
    <dgm:pt modelId="{992A7E7B-9DB3-4E34-839C-39DA8954AD5C}" type="pres">
      <dgm:prSet presAssocID="{5EBAD211-EC1C-4E14-89DA-173DFC7A6FE5}" presName="negativeSpace" presStyleCnt="0"/>
      <dgm:spPr/>
    </dgm:pt>
    <dgm:pt modelId="{8C092B13-6BF1-4FAD-8D66-16259581AF5F}" type="pres">
      <dgm:prSet presAssocID="{5EBAD211-EC1C-4E14-89DA-173DFC7A6FE5}" presName="childText" presStyleLbl="conFgAcc1" presStyleIdx="1" presStyleCnt="4">
        <dgm:presLayoutVars>
          <dgm:bulletEnabled val="1"/>
        </dgm:presLayoutVars>
      </dgm:prSet>
      <dgm:spPr/>
    </dgm:pt>
    <dgm:pt modelId="{4ABFCBC1-3831-4660-8EBB-79E5356FDF75}" type="pres">
      <dgm:prSet presAssocID="{6BB67F9D-1E47-4A91-BE76-081D84E44E31}" presName="spaceBetweenRectangles" presStyleCnt="0"/>
      <dgm:spPr/>
    </dgm:pt>
    <dgm:pt modelId="{F93D2EA7-763D-49D6-8C1B-FB4FB0439B6F}" type="pres">
      <dgm:prSet presAssocID="{52737BC8-04C9-4812-BAD5-02A0B3A55EC5}" presName="parentLin" presStyleCnt="0"/>
      <dgm:spPr/>
    </dgm:pt>
    <dgm:pt modelId="{39B34265-A860-4501-A911-2D5CAE67AE33}" type="pres">
      <dgm:prSet presAssocID="{52737BC8-04C9-4812-BAD5-02A0B3A55EC5}" presName="parentLeftMargin" presStyleLbl="node1" presStyleIdx="1" presStyleCnt="4"/>
      <dgm:spPr/>
    </dgm:pt>
    <dgm:pt modelId="{B9D2CBF2-CF47-4211-B866-E69EE8B2987C}" type="pres">
      <dgm:prSet presAssocID="{52737BC8-04C9-4812-BAD5-02A0B3A55EC5}" presName="parentText" presStyleLbl="node1" presStyleIdx="2" presStyleCnt="4">
        <dgm:presLayoutVars>
          <dgm:chMax val="0"/>
          <dgm:bulletEnabled val="1"/>
        </dgm:presLayoutVars>
      </dgm:prSet>
      <dgm:spPr/>
    </dgm:pt>
    <dgm:pt modelId="{DA1EFF91-EA3D-4ADC-A30E-CA182E7AEC50}" type="pres">
      <dgm:prSet presAssocID="{52737BC8-04C9-4812-BAD5-02A0B3A55EC5}" presName="negativeSpace" presStyleCnt="0"/>
      <dgm:spPr/>
    </dgm:pt>
    <dgm:pt modelId="{F47DCDB2-3953-4FDE-847D-15214D7BDADB}" type="pres">
      <dgm:prSet presAssocID="{52737BC8-04C9-4812-BAD5-02A0B3A55EC5}" presName="childText" presStyleLbl="conFgAcc1" presStyleIdx="2" presStyleCnt="4">
        <dgm:presLayoutVars>
          <dgm:bulletEnabled val="1"/>
        </dgm:presLayoutVars>
      </dgm:prSet>
      <dgm:spPr/>
    </dgm:pt>
    <dgm:pt modelId="{5D01C6B4-D4A2-4992-A1A4-D802AC07EE2F}" type="pres">
      <dgm:prSet presAssocID="{35EC6F07-5D87-4316-8DE1-167540D44C8C}" presName="spaceBetweenRectangles" presStyleCnt="0"/>
      <dgm:spPr/>
    </dgm:pt>
    <dgm:pt modelId="{17527DC1-F27F-4DC0-A55F-C9E75657A6C8}" type="pres">
      <dgm:prSet presAssocID="{391B63C9-148A-4A54-AEAE-075373F0BAF6}" presName="parentLin" presStyleCnt="0"/>
      <dgm:spPr/>
    </dgm:pt>
    <dgm:pt modelId="{0D20190A-237E-4F29-B347-73A9C654AB05}" type="pres">
      <dgm:prSet presAssocID="{391B63C9-148A-4A54-AEAE-075373F0BAF6}" presName="parentLeftMargin" presStyleLbl="node1" presStyleIdx="2" presStyleCnt="4"/>
      <dgm:spPr/>
    </dgm:pt>
    <dgm:pt modelId="{B40920DC-D467-4590-9177-D02B46D7AFB5}" type="pres">
      <dgm:prSet presAssocID="{391B63C9-148A-4A54-AEAE-075373F0BAF6}" presName="parentText" presStyleLbl="node1" presStyleIdx="3" presStyleCnt="4">
        <dgm:presLayoutVars>
          <dgm:chMax val="0"/>
          <dgm:bulletEnabled val="1"/>
        </dgm:presLayoutVars>
      </dgm:prSet>
      <dgm:spPr/>
    </dgm:pt>
    <dgm:pt modelId="{8AE0D6BE-BBA7-4DEC-9F60-24FD5E1AA5D5}" type="pres">
      <dgm:prSet presAssocID="{391B63C9-148A-4A54-AEAE-075373F0BAF6}" presName="negativeSpace" presStyleCnt="0"/>
      <dgm:spPr/>
    </dgm:pt>
    <dgm:pt modelId="{9862D9A8-785F-44E7-B291-9DD7B83B30DA}" type="pres">
      <dgm:prSet presAssocID="{391B63C9-148A-4A54-AEAE-075373F0BAF6}" presName="childText" presStyleLbl="conFgAcc1" presStyleIdx="3" presStyleCnt="4">
        <dgm:presLayoutVars>
          <dgm:bulletEnabled val="1"/>
        </dgm:presLayoutVars>
      </dgm:prSet>
      <dgm:spPr/>
    </dgm:pt>
  </dgm:ptLst>
  <dgm:cxnLst>
    <dgm:cxn modelId="{40A6B318-CD79-46B0-987B-26DC2A6A4098}" srcId="{8F05A1CB-0D93-4909-860D-FD90BE04B9B7}" destId="{5EBAD211-EC1C-4E14-89DA-173DFC7A6FE5}" srcOrd="1" destOrd="0" parTransId="{A4EB75EC-E2BB-4308-BED2-E2AE3005A036}" sibTransId="{6BB67F9D-1E47-4A91-BE76-081D84E44E31}"/>
    <dgm:cxn modelId="{3D21881F-7452-4516-B8C2-7D2EFE17E37B}" srcId="{8F05A1CB-0D93-4909-860D-FD90BE04B9B7}" destId="{D63C8C16-945F-43A0-BEBD-C22327042126}" srcOrd="0" destOrd="0" parTransId="{CBBDF614-9328-414F-BDF7-0C4AF898B561}" sibTransId="{C11C1EFC-11C2-41BA-A492-192CCEB52549}"/>
    <dgm:cxn modelId="{7598222B-865F-448F-8288-6935C3F5D122}" type="presOf" srcId="{5EBAD211-EC1C-4E14-89DA-173DFC7A6FE5}" destId="{C90FDE36-A29B-4148-8808-2EC334898AF6}" srcOrd="0" destOrd="0" presId="urn:microsoft.com/office/officeart/2005/8/layout/list1"/>
    <dgm:cxn modelId="{E2977F3B-9301-40A3-885C-EB0CB5D17E90}" type="presOf" srcId="{D63C8C16-945F-43A0-BEBD-C22327042126}" destId="{2CFE616B-82F1-48C9-A485-86B5880CF15E}" srcOrd="1" destOrd="0" presId="urn:microsoft.com/office/officeart/2005/8/layout/list1"/>
    <dgm:cxn modelId="{CF06E43C-557A-4D63-A784-A138997BB7C8}" type="presOf" srcId="{8F05A1CB-0D93-4909-860D-FD90BE04B9B7}" destId="{59FDBA7A-C889-4DDC-8F99-6A2EF5F02626}" srcOrd="0" destOrd="0" presId="urn:microsoft.com/office/officeart/2005/8/layout/list1"/>
    <dgm:cxn modelId="{9D411C60-1942-4F0F-93D8-E80B467E9F3A}" type="presOf" srcId="{391B63C9-148A-4A54-AEAE-075373F0BAF6}" destId="{0D20190A-237E-4F29-B347-73A9C654AB05}" srcOrd="0" destOrd="0" presId="urn:microsoft.com/office/officeart/2005/8/layout/list1"/>
    <dgm:cxn modelId="{B9F37862-DD6D-45C9-9320-04FA6B07D72F}" type="presOf" srcId="{52737BC8-04C9-4812-BAD5-02A0B3A55EC5}" destId="{B9D2CBF2-CF47-4211-B866-E69EE8B2987C}" srcOrd="1" destOrd="0" presId="urn:microsoft.com/office/officeart/2005/8/layout/list1"/>
    <dgm:cxn modelId="{22A46879-6D19-4F02-A9F1-4756CB4EE13A}" srcId="{8F05A1CB-0D93-4909-860D-FD90BE04B9B7}" destId="{391B63C9-148A-4A54-AEAE-075373F0BAF6}" srcOrd="3" destOrd="0" parTransId="{72CBACF6-8A49-4455-A65D-FFB084F26B79}" sibTransId="{08CCD68E-515F-46F1-9270-1378F5B30821}"/>
    <dgm:cxn modelId="{0F25C09B-683C-40BB-BB6D-D93001A13807}" type="presOf" srcId="{52737BC8-04C9-4812-BAD5-02A0B3A55EC5}" destId="{39B34265-A860-4501-A911-2D5CAE67AE33}" srcOrd="0" destOrd="0" presId="urn:microsoft.com/office/officeart/2005/8/layout/list1"/>
    <dgm:cxn modelId="{5379E8B8-F310-466B-AFD8-4014E8556247}" type="presOf" srcId="{D63C8C16-945F-43A0-BEBD-C22327042126}" destId="{74180D95-FAA1-4611-BD3C-677A592C6B64}" srcOrd="0" destOrd="0" presId="urn:microsoft.com/office/officeart/2005/8/layout/list1"/>
    <dgm:cxn modelId="{41F5B2C8-E5AD-422F-9577-D79699AAEE51}" type="presOf" srcId="{5EBAD211-EC1C-4E14-89DA-173DFC7A6FE5}" destId="{DB994D4D-C3C8-4201-B1DE-E09219329DC0}" srcOrd="1" destOrd="0" presId="urn:microsoft.com/office/officeart/2005/8/layout/list1"/>
    <dgm:cxn modelId="{A928AFD7-FE99-44C0-A6C0-0335F5F0FA3C}" type="presOf" srcId="{391B63C9-148A-4A54-AEAE-075373F0BAF6}" destId="{B40920DC-D467-4590-9177-D02B46D7AFB5}" srcOrd="1" destOrd="0" presId="urn:microsoft.com/office/officeart/2005/8/layout/list1"/>
    <dgm:cxn modelId="{2B74EBFB-E51F-481C-B917-007F7D5FC4C3}" srcId="{8F05A1CB-0D93-4909-860D-FD90BE04B9B7}" destId="{52737BC8-04C9-4812-BAD5-02A0B3A55EC5}" srcOrd="2" destOrd="0" parTransId="{6C743DB0-3442-481C-BFA7-2C1406F4B5AD}" sibTransId="{35EC6F07-5D87-4316-8DE1-167540D44C8C}"/>
    <dgm:cxn modelId="{81F737ED-B7A2-4C25-A44A-717618F8DF71}" type="presParOf" srcId="{59FDBA7A-C889-4DDC-8F99-6A2EF5F02626}" destId="{70062C0F-D842-4261-80AE-038738262729}" srcOrd="0" destOrd="0" presId="urn:microsoft.com/office/officeart/2005/8/layout/list1"/>
    <dgm:cxn modelId="{70CC4369-F9AC-4F23-9249-7AA99E2F315D}" type="presParOf" srcId="{70062C0F-D842-4261-80AE-038738262729}" destId="{74180D95-FAA1-4611-BD3C-677A592C6B64}" srcOrd="0" destOrd="0" presId="urn:microsoft.com/office/officeart/2005/8/layout/list1"/>
    <dgm:cxn modelId="{C17DBBB7-8EE5-44A2-B91A-BB7EC4104974}" type="presParOf" srcId="{70062C0F-D842-4261-80AE-038738262729}" destId="{2CFE616B-82F1-48C9-A485-86B5880CF15E}" srcOrd="1" destOrd="0" presId="urn:microsoft.com/office/officeart/2005/8/layout/list1"/>
    <dgm:cxn modelId="{52FED9C1-FC4D-4D8C-B597-98C078FF8D90}" type="presParOf" srcId="{59FDBA7A-C889-4DDC-8F99-6A2EF5F02626}" destId="{740A5E55-0CA1-418E-809B-8A5B31E0836F}" srcOrd="1" destOrd="0" presId="urn:microsoft.com/office/officeart/2005/8/layout/list1"/>
    <dgm:cxn modelId="{B72D2620-75C9-4670-AE86-9D3F937E7E71}" type="presParOf" srcId="{59FDBA7A-C889-4DDC-8F99-6A2EF5F02626}" destId="{194DCD1B-1727-4074-8AB2-A0E40535F05A}" srcOrd="2" destOrd="0" presId="urn:microsoft.com/office/officeart/2005/8/layout/list1"/>
    <dgm:cxn modelId="{ABD79488-AE87-4DC3-8659-21675EC4E825}" type="presParOf" srcId="{59FDBA7A-C889-4DDC-8F99-6A2EF5F02626}" destId="{E9D4D582-080F-4E44-B5A6-996F92176469}" srcOrd="3" destOrd="0" presId="urn:microsoft.com/office/officeart/2005/8/layout/list1"/>
    <dgm:cxn modelId="{00A25CB7-06C5-4FB7-9C7C-4DE267C5B42E}" type="presParOf" srcId="{59FDBA7A-C889-4DDC-8F99-6A2EF5F02626}" destId="{99E115F9-6E6D-4CF9-BA10-410177D10B79}" srcOrd="4" destOrd="0" presId="urn:microsoft.com/office/officeart/2005/8/layout/list1"/>
    <dgm:cxn modelId="{3400B72D-C856-413E-B894-075C691C96CF}" type="presParOf" srcId="{99E115F9-6E6D-4CF9-BA10-410177D10B79}" destId="{C90FDE36-A29B-4148-8808-2EC334898AF6}" srcOrd="0" destOrd="0" presId="urn:microsoft.com/office/officeart/2005/8/layout/list1"/>
    <dgm:cxn modelId="{91A06F59-2C32-456C-B9C9-4F1FDE7905FB}" type="presParOf" srcId="{99E115F9-6E6D-4CF9-BA10-410177D10B79}" destId="{DB994D4D-C3C8-4201-B1DE-E09219329DC0}" srcOrd="1" destOrd="0" presId="urn:microsoft.com/office/officeart/2005/8/layout/list1"/>
    <dgm:cxn modelId="{790FAED3-E7DC-4384-BDA6-E14F95D7FE87}" type="presParOf" srcId="{59FDBA7A-C889-4DDC-8F99-6A2EF5F02626}" destId="{992A7E7B-9DB3-4E34-839C-39DA8954AD5C}" srcOrd="5" destOrd="0" presId="urn:microsoft.com/office/officeart/2005/8/layout/list1"/>
    <dgm:cxn modelId="{B5135AE8-1EA1-4BB4-99B7-AB4C7C2F3AD8}" type="presParOf" srcId="{59FDBA7A-C889-4DDC-8F99-6A2EF5F02626}" destId="{8C092B13-6BF1-4FAD-8D66-16259581AF5F}" srcOrd="6" destOrd="0" presId="urn:microsoft.com/office/officeart/2005/8/layout/list1"/>
    <dgm:cxn modelId="{F58354E6-E33C-4CAE-8737-8286C0030514}" type="presParOf" srcId="{59FDBA7A-C889-4DDC-8F99-6A2EF5F02626}" destId="{4ABFCBC1-3831-4660-8EBB-79E5356FDF75}" srcOrd="7" destOrd="0" presId="urn:microsoft.com/office/officeart/2005/8/layout/list1"/>
    <dgm:cxn modelId="{CA9C1EB2-59AA-4433-BD49-0956851C86CF}" type="presParOf" srcId="{59FDBA7A-C889-4DDC-8F99-6A2EF5F02626}" destId="{F93D2EA7-763D-49D6-8C1B-FB4FB0439B6F}" srcOrd="8" destOrd="0" presId="urn:microsoft.com/office/officeart/2005/8/layout/list1"/>
    <dgm:cxn modelId="{89191767-E0DF-4B6A-A66B-7A530D4C8068}" type="presParOf" srcId="{F93D2EA7-763D-49D6-8C1B-FB4FB0439B6F}" destId="{39B34265-A860-4501-A911-2D5CAE67AE33}" srcOrd="0" destOrd="0" presId="urn:microsoft.com/office/officeart/2005/8/layout/list1"/>
    <dgm:cxn modelId="{B3AD0B3D-438F-4002-A3D0-17813AB3B24E}" type="presParOf" srcId="{F93D2EA7-763D-49D6-8C1B-FB4FB0439B6F}" destId="{B9D2CBF2-CF47-4211-B866-E69EE8B2987C}" srcOrd="1" destOrd="0" presId="urn:microsoft.com/office/officeart/2005/8/layout/list1"/>
    <dgm:cxn modelId="{2F595ADA-566F-4B27-9851-171DC1CABAFB}" type="presParOf" srcId="{59FDBA7A-C889-4DDC-8F99-6A2EF5F02626}" destId="{DA1EFF91-EA3D-4ADC-A30E-CA182E7AEC50}" srcOrd="9" destOrd="0" presId="urn:microsoft.com/office/officeart/2005/8/layout/list1"/>
    <dgm:cxn modelId="{F3C2268D-6C20-412F-9721-46CCCC5CECAB}" type="presParOf" srcId="{59FDBA7A-C889-4DDC-8F99-6A2EF5F02626}" destId="{F47DCDB2-3953-4FDE-847D-15214D7BDADB}" srcOrd="10" destOrd="0" presId="urn:microsoft.com/office/officeart/2005/8/layout/list1"/>
    <dgm:cxn modelId="{8150B211-11D9-413D-8E27-2C1756D144F4}" type="presParOf" srcId="{59FDBA7A-C889-4DDC-8F99-6A2EF5F02626}" destId="{5D01C6B4-D4A2-4992-A1A4-D802AC07EE2F}" srcOrd="11" destOrd="0" presId="urn:microsoft.com/office/officeart/2005/8/layout/list1"/>
    <dgm:cxn modelId="{0A0E013F-8A84-4196-B773-B324A5A332C4}" type="presParOf" srcId="{59FDBA7A-C889-4DDC-8F99-6A2EF5F02626}" destId="{17527DC1-F27F-4DC0-A55F-C9E75657A6C8}" srcOrd="12" destOrd="0" presId="urn:microsoft.com/office/officeart/2005/8/layout/list1"/>
    <dgm:cxn modelId="{AEC16541-0745-40A2-887B-461E6C7C635E}" type="presParOf" srcId="{17527DC1-F27F-4DC0-A55F-C9E75657A6C8}" destId="{0D20190A-237E-4F29-B347-73A9C654AB05}" srcOrd="0" destOrd="0" presId="urn:microsoft.com/office/officeart/2005/8/layout/list1"/>
    <dgm:cxn modelId="{6133145F-F988-48FB-AFAB-4A9B87957E0F}" type="presParOf" srcId="{17527DC1-F27F-4DC0-A55F-C9E75657A6C8}" destId="{B40920DC-D467-4590-9177-D02B46D7AFB5}" srcOrd="1" destOrd="0" presId="urn:microsoft.com/office/officeart/2005/8/layout/list1"/>
    <dgm:cxn modelId="{F0E65006-EF0A-4DAB-8A08-A2EEF9566D60}" type="presParOf" srcId="{59FDBA7A-C889-4DDC-8F99-6A2EF5F02626}" destId="{8AE0D6BE-BBA7-4DEC-9F60-24FD5E1AA5D5}" srcOrd="13" destOrd="0" presId="urn:microsoft.com/office/officeart/2005/8/layout/list1"/>
    <dgm:cxn modelId="{6AA4F675-5B8D-43BC-8514-0B8F9F391660}" type="presParOf" srcId="{59FDBA7A-C889-4DDC-8F99-6A2EF5F02626}" destId="{9862D9A8-785F-44E7-B291-9DD7B83B30DA}"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F05A1CB-0D93-4909-860D-FD90BE04B9B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D63C8C16-945F-43A0-BEBD-C22327042126}">
      <dgm:prSet phldrT="[Text]"/>
      <dgm:spPr/>
      <dgm:t>
        <a:bodyPr/>
        <a:lstStyle/>
        <a:p>
          <a:r>
            <a:rPr lang="en-IN" dirty="0">
              <a:latin typeface="Book Antiqua" panose="02040602050305030304" pitchFamily="18" charset="0"/>
            </a:rPr>
            <a:t>Additional Commissioner	</a:t>
          </a:r>
        </a:p>
      </dgm:t>
    </dgm:pt>
    <dgm:pt modelId="{CBBDF614-9328-414F-BDF7-0C4AF898B561}" type="parTrans" cxnId="{3D21881F-7452-4516-B8C2-7D2EFE17E37B}">
      <dgm:prSet/>
      <dgm:spPr/>
      <dgm:t>
        <a:bodyPr/>
        <a:lstStyle/>
        <a:p>
          <a:endParaRPr lang="en-IN"/>
        </a:p>
      </dgm:t>
    </dgm:pt>
    <dgm:pt modelId="{C11C1EFC-11C2-41BA-A492-192CCEB52549}" type="sibTrans" cxnId="{3D21881F-7452-4516-B8C2-7D2EFE17E37B}">
      <dgm:prSet/>
      <dgm:spPr/>
      <dgm:t>
        <a:bodyPr/>
        <a:lstStyle/>
        <a:p>
          <a:endParaRPr lang="en-IN"/>
        </a:p>
      </dgm:t>
    </dgm:pt>
    <dgm:pt modelId="{5EBAD211-EC1C-4E14-89DA-173DFC7A6FE5}">
      <dgm:prSet phldrT="[Text]"/>
      <dgm:spPr/>
      <dgm:t>
        <a:bodyPr/>
        <a:lstStyle/>
        <a:p>
          <a:r>
            <a:rPr lang="en-IN" dirty="0">
              <a:latin typeface="Book Antiqua" panose="02040602050305030304" pitchFamily="18" charset="0"/>
            </a:rPr>
            <a:t>Additional Director</a:t>
          </a:r>
        </a:p>
      </dgm:t>
    </dgm:pt>
    <dgm:pt modelId="{A4EB75EC-E2BB-4308-BED2-E2AE3005A036}" type="parTrans" cxnId="{40A6B318-CD79-46B0-987B-26DC2A6A4098}">
      <dgm:prSet/>
      <dgm:spPr/>
      <dgm:t>
        <a:bodyPr/>
        <a:lstStyle/>
        <a:p>
          <a:endParaRPr lang="en-IN"/>
        </a:p>
      </dgm:t>
    </dgm:pt>
    <dgm:pt modelId="{6BB67F9D-1E47-4A91-BE76-081D84E44E31}" type="sibTrans" cxnId="{40A6B318-CD79-46B0-987B-26DC2A6A4098}">
      <dgm:prSet/>
      <dgm:spPr/>
      <dgm:t>
        <a:bodyPr/>
        <a:lstStyle/>
        <a:p>
          <a:endParaRPr lang="en-IN"/>
        </a:p>
      </dgm:t>
    </dgm:pt>
    <dgm:pt modelId="{391B63C9-148A-4A54-AEAE-075373F0BAF6}">
      <dgm:prSet/>
      <dgm:spPr/>
      <dgm:t>
        <a:bodyPr/>
        <a:lstStyle/>
        <a:p>
          <a:r>
            <a:rPr lang="en-IN" dirty="0">
              <a:latin typeface="Book Antiqua" panose="02040602050305030304" pitchFamily="18" charset="0"/>
            </a:rPr>
            <a:t>Joint Director</a:t>
          </a:r>
        </a:p>
      </dgm:t>
    </dgm:pt>
    <dgm:pt modelId="{72CBACF6-8A49-4455-A65D-FFB084F26B79}" type="parTrans" cxnId="{22A46879-6D19-4F02-A9F1-4756CB4EE13A}">
      <dgm:prSet/>
      <dgm:spPr/>
      <dgm:t>
        <a:bodyPr/>
        <a:lstStyle/>
        <a:p>
          <a:endParaRPr lang="en-IN"/>
        </a:p>
      </dgm:t>
    </dgm:pt>
    <dgm:pt modelId="{08CCD68E-515F-46F1-9270-1378F5B30821}" type="sibTrans" cxnId="{22A46879-6D19-4F02-A9F1-4756CB4EE13A}">
      <dgm:prSet/>
      <dgm:spPr/>
      <dgm:t>
        <a:bodyPr/>
        <a:lstStyle/>
        <a:p>
          <a:endParaRPr lang="en-IN"/>
        </a:p>
      </dgm:t>
    </dgm:pt>
    <dgm:pt modelId="{52737BC8-04C9-4812-BAD5-02A0B3A55EC5}">
      <dgm:prSet phldrT="[Text]"/>
      <dgm:spPr/>
      <dgm:t>
        <a:bodyPr/>
        <a:lstStyle/>
        <a:p>
          <a:r>
            <a:rPr lang="en-IN" dirty="0">
              <a:latin typeface="Book Antiqua" panose="02040602050305030304" pitchFamily="18" charset="0"/>
            </a:rPr>
            <a:t>Joint Commissioner	</a:t>
          </a:r>
        </a:p>
      </dgm:t>
    </dgm:pt>
    <dgm:pt modelId="{35EC6F07-5D87-4316-8DE1-167540D44C8C}" type="sibTrans" cxnId="{2B74EBFB-E51F-481C-B917-007F7D5FC4C3}">
      <dgm:prSet/>
      <dgm:spPr/>
      <dgm:t>
        <a:bodyPr/>
        <a:lstStyle/>
        <a:p>
          <a:endParaRPr lang="en-IN"/>
        </a:p>
      </dgm:t>
    </dgm:pt>
    <dgm:pt modelId="{6C743DB0-3442-481C-BFA7-2C1406F4B5AD}" type="parTrans" cxnId="{2B74EBFB-E51F-481C-B917-007F7D5FC4C3}">
      <dgm:prSet/>
      <dgm:spPr/>
      <dgm:t>
        <a:bodyPr/>
        <a:lstStyle/>
        <a:p>
          <a:endParaRPr lang="en-IN"/>
        </a:p>
      </dgm:t>
    </dgm:pt>
    <dgm:pt modelId="{59FDBA7A-C889-4DDC-8F99-6A2EF5F02626}" type="pres">
      <dgm:prSet presAssocID="{8F05A1CB-0D93-4909-860D-FD90BE04B9B7}" presName="linear" presStyleCnt="0">
        <dgm:presLayoutVars>
          <dgm:dir/>
          <dgm:animLvl val="lvl"/>
          <dgm:resizeHandles val="exact"/>
        </dgm:presLayoutVars>
      </dgm:prSet>
      <dgm:spPr/>
    </dgm:pt>
    <dgm:pt modelId="{70062C0F-D842-4261-80AE-038738262729}" type="pres">
      <dgm:prSet presAssocID="{D63C8C16-945F-43A0-BEBD-C22327042126}" presName="parentLin" presStyleCnt="0"/>
      <dgm:spPr/>
    </dgm:pt>
    <dgm:pt modelId="{74180D95-FAA1-4611-BD3C-677A592C6B64}" type="pres">
      <dgm:prSet presAssocID="{D63C8C16-945F-43A0-BEBD-C22327042126}" presName="parentLeftMargin" presStyleLbl="node1" presStyleIdx="0" presStyleCnt="4"/>
      <dgm:spPr/>
    </dgm:pt>
    <dgm:pt modelId="{2CFE616B-82F1-48C9-A485-86B5880CF15E}" type="pres">
      <dgm:prSet presAssocID="{D63C8C16-945F-43A0-BEBD-C22327042126}" presName="parentText" presStyleLbl="node1" presStyleIdx="0" presStyleCnt="4">
        <dgm:presLayoutVars>
          <dgm:chMax val="0"/>
          <dgm:bulletEnabled val="1"/>
        </dgm:presLayoutVars>
      </dgm:prSet>
      <dgm:spPr/>
    </dgm:pt>
    <dgm:pt modelId="{740A5E55-0CA1-418E-809B-8A5B31E0836F}" type="pres">
      <dgm:prSet presAssocID="{D63C8C16-945F-43A0-BEBD-C22327042126}" presName="negativeSpace" presStyleCnt="0"/>
      <dgm:spPr/>
    </dgm:pt>
    <dgm:pt modelId="{194DCD1B-1727-4074-8AB2-A0E40535F05A}" type="pres">
      <dgm:prSet presAssocID="{D63C8C16-945F-43A0-BEBD-C22327042126}" presName="childText" presStyleLbl="conFgAcc1" presStyleIdx="0" presStyleCnt="4">
        <dgm:presLayoutVars>
          <dgm:bulletEnabled val="1"/>
        </dgm:presLayoutVars>
      </dgm:prSet>
      <dgm:spPr/>
    </dgm:pt>
    <dgm:pt modelId="{E9D4D582-080F-4E44-B5A6-996F92176469}" type="pres">
      <dgm:prSet presAssocID="{C11C1EFC-11C2-41BA-A492-192CCEB52549}" presName="spaceBetweenRectangles" presStyleCnt="0"/>
      <dgm:spPr/>
    </dgm:pt>
    <dgm:pt modelId="{99E115F9-6E6D-4CF9-BA10-410177D10B79}" type="pres">
      <dgm:prSet presAssocID="{5EBAD211-EC1C-4E14-89DA-173DFC7A6FE5}" presName="parentLin" presStyleCnt="0"/>
      <dgm:spPr/>
    </dgm:pt>
    <dgm:pt modelId="{C90FDE36-A29B-4148-8808-2EC334898AF6}" type="pres">
      <dgm:prSet presAssocID="{5EBAD211-EC1C-4E14-89DA-173DFC7A6FE5}" presName="parentLeftMargin" presStyleLbl="node1" presStyleIdx="0" presStyleCnt="4"/>
      <dgm:spPr/>
    </dgm:pt>
    <dgm:pt modelId="{DB994D4D-C3C8-4201-B1DE-E09219329DC0}" type="pres">
      <dgm:prSet presAssocID="{5EBAD211-EC1C-4E14-89DA-173DFC7A6FE5}" presName="parentText" presStyleLbl="node1" presStyleIdx="1" presStyleCnt="4">
        <dgm:presLayoutVars>
          <dgm:chMax val="0"/>
          <dgm:bulletEnabled val="1"/>
        </dgm:presLayoutVars>
      </dgm:prSet>
      <dgm:spPr/>
    </dgm:pt>
    <dgm:pt modelId="{992A7E7B-9DB3-4E34-839C-39DA8954AD5C}" type="pres">
      <dgm:prSet presAssocID="{5EBAD211-EC1C-4E14-89DA-173DFC7A6FE5}" presName="negativeSpace" presStyleCnt="0"/>
      <dgm:spPr/>
    </dgm:pt>
    <dgm:pt modelId="{8C092B13-6BF1-4FAD-8D66-16259581AF5F}" type="pres">
      <dgm:prSet presAssocID="{5EBAD211-EC1C-4E14-89DA-173DFC7A6FE5}" presName="childText" presStyleLbl="conFgAcc1" presStyleIdx="1" presStyleCnt="4">
        <dgm:presLayoutVars>
          <dgm:bulletEnabled val="1"/>
        </dgm:presLayoutVars>
      </dgm:prSet>
      <dgm:spPr/>
    </dgm:pt>
    <dgm:pt modelId="{4ABFCBC1-3831-4660-8EBB-79E5356FDF75}" type="pres">
      <dgm:prSet presAssocID="{6BB67F9D-1E47-4A91-BE76-081D84E44E31}" presName="spaceBetweenRectangles" presStyleCnt="0"/>
      <dgm:spPr/>
    </dgm:pt>
    <dgm:pt modelId="{F93D2EA7-763D-49D6-8C1B-FB4FB0439B6F}" type="pres">
      <dgm:prSet presAssocID="{52737BC8-04C9-4812-BAD5-02A0B3A55EC5}" presName="parentLin" presStyleCnt="0"/>
      <dgm:spPr/>
    </dgm:pt>
    <dgm:pt modelId="{39B34265-A860-4501-A911-2D5CAE67AE33}" type="pres">
      <dgm:prSet presAssocID="{52737BC8-04C9-4812-BAD5-02A0B3A55EC5}" presName="parentLeftMargin" presStyleLbl="node1" presStyleIdx="1" presStyleCnt="4"/>
      <dgm:spPr/>
    </dgm:pt>
    <dgm:pt modelId="{B9D2CBF2-CF47-4211-B866-E69EE8B2987C}" type="pres">
      <dgm:prSet presAssocID="{52737BC8-04C9-4812-BAD5-02A0B3A55EC5}" presName="parentText" presStyleLbl="node1" presStyleIdx="2" presStyleCnt="4">
        <dgm:presLayoutVars>
          <dgm:chMax val="0"/>
          <dgm:bulletEnabled val="1"/>
        </dgm:presLayoutVars>
      </dgm:prSet>
      <dgm:spPr/>
    </dgm:pt>
    <dgm:pt modelId="{DA1EFF91-EA3D-4ADC-A30E-CA182E7AEC50}" type="pres">
      <dgm:prSet presAssocID="{52737BC8-04C9-4812-BAD5-02A0B3A55EC5}" presName="negativeSpace" presStyleCnt="0"/>
      <dgm:spPr/>
    </dgm:pt>
    <dgm:pt modelId="{F47DCDB2-3953-4FDE-847D-15214D7BDADB}" type="pres">
      <dgm:prSet presAssocID="{52737BC8-04C9-4812-BAD5-02A0B3A55EC5}" presName="childText" presStyleLbl="conFgAcc1" presStyleIdx="2" presStyleCnt="4">
        <dgm:presLayoutVars>
          <dgm:bulletEnabled val="1"/>
        </dgm:presLayoutVars>
      </dgm:prSet>
      <dgm:spPr/>
    </dgm:pt>
    <dgm:pt modelId="{5D01C6B4-D4A2-4992-A1A4-D802AC07EE2F}" type="pres">
      <dgm:prSet presAssocID="{35EC6F07-5D87-4316-8DE1-167540D44C8C}" presName="spaceBetweenRectangles" presStyleCnt="0"/>
      <dgm:spPr/>
    </dgm:pt>
    <dgm:pt modelId="{17527DC1-F27F-4DC0-A55F-C9E75657A6C8}" type="pres">
      <dgm:prSet presAssocID="{391B63C9-148A-4A54-AEAE-075373F0BAF6}" presName="parentLin" presStyleCnt="0"/>
      <dgm:spPr/>
    </dgm:pt>
    <dgm:pt modelId="{0D20190A-237E-4F29-B347-73A9C654AB05}" type="pres">
      <dgm:prSet presAssocID="{391B63C9-148A-4A54-AEAE-075373F0BAF6}" presName="parentLeftMargin" presStyleLbl="node1" presStyleIdx="2" presStyleCnt="4"/>
      <dgm:spPr/>
    </dgm:pt>
    <dgm:pt modelId="{B40920DC-D467-4590-9177-D02B46D7AFB5}" type="pres">
      <dgm:prSet presAssocID="{391B63C9-148A-4A54-AEAE-075373F0BAF6}" presName="parentText" presStyleLbl="node1" presStyleIdx="3" presStyleCnt="4">
        <dgm:presLayoutVars>
          <dgm:chMax val="0"/>
          <dgm:bulletEnabled val="1"/>
        </dgm:presLayoutVars>
      </dgm:prSet>
      <dgm:spPr/>
    </dgm:pt>
    <dgm:pt modelId="{8AE0D6BE-BBA7-4DEC-9F60-24FD5E1AA5D5}" type="pres">
      <dgm:prSet presAssocID="{391B63C9-148A-4A54-AEAE-075373F0BAF6}" presName="negativeSpace" presStyleCnt="0"/>
      <dgm:spPr/>
    </dgm:pt>
    <dgm:pt modelId="{9862D9A8-785F-44E7-B291-9DD7B83B30DA}" type="pres">
      <dgm:prSet presAssocID="{391B63C9-148A-4A54-AEAE-075373F0BAF6}" presName="childText" presStyleLbl="conFgAcc1" presStyleIdx="3" presStyleCnt="4">
        <dgm:presLayoutVars>
          <dgm:bulletEnabled val="1"/>
        </dgm:presLayoutVars>
      </dgm:prSet>
      <dgm:spPr/>
    </dgm:pt>
  </dgm:ptLst>
  <dgm:cxnLst>
    <dgm:cxn modelId="{40A6B318-CD79-46B0-987B-26DC2A6A4098}" srcId="{8F05A1CB-0D93-4909-860D-FD90BE04B9B7}" destId="{5EBAD211-EC1C-4E14-89DA-173DFC7A6FE5}" srcOrd="1" destOrd="0" parTransId="{A4EB75EC-E2BB-4308-BED2-E2AE3005A036}" sibTransId="{6BB67F9D-1E47-4A91-BE76-081D84E44E31}"/>
    <dgm:cxn modelId="{3D21881F-7452-4516-B8C2-7D2EFE17E37B}" srcId="{8F05A1CB-0D93-4909-860D-FD90BE04B9B7}" destId="{D63C8C16-945F-43A0-BEBD-C22327042126}" srcOrd="0" destOrd="0" parTransId="{CBBDF614-9328-414F-BDF7-0C4AF898B561}" sibTransId="{C11C1EFC-11C2-41BA-A492-192CCEB52549}"/>
    <dgm:cxn modelId="{7598222B-865F-448F-8288-6935C3F5D122}" type="presOf" srcId="{5EBAD211-EC1C-4E14-89DA-173DFC7A6FE5}" destId="{C90FDE36-A29B-4148-8808-2EC334898AF6}" srcOrd="0" destOrd="0" presId="urn:microsoft.com/office/officeart/2005/8/layout/list1"/>
    <dgm:cxn modelId="{E2977F3B-9301-40A3-885C-EB0CB5D17E90}" type="presOf" srcId="{D63C8C16-945F-43A0-BEBD-C22327042126}" destId="{2CFE616B-82F1-48C9-A485-86B5880CF15E}" srcOrd="1" destOrd="0" presId="urn:microsoft.com/office/officeart/2005/8/layout/list1"/>
    <dgm:cxn modelId="{CF06E43C-557A-4D63-A784-A138997BB7C8}" type="presOf" srcId="{8F05A1CB-0D93-4909-860D-FD90BE04B9B7}" destId="{59FDBA7A-C889-4DDC-8F99-6A2EF5F02626}" srcOrd="0" destOrd="0" presId="urn:microsoft.com/office/officeart/2005/8/layout/list1"/>
    <dgm:cxn modelId="{9D411C60-1942-4F0F-93D8-E80B467E9F3A}" type="presOf" srcId="{391B63C9-148A-4A54-AEAE-075373F0BAF6}" destId="{0D20190A-237E-4F29-B347-73A9C654AB05}" srcOrd="0" destOrd="0" presId="urn:microsoft.com/office/officeart/2005/8/layout/list1"/>
    <dgm:cxn modelId="{B9F37862-DD6D-45C9-9320-04FA6B07D72F}" type="presOf" srcId="{52737BC8-04C9-4812-BAD5-02A0B3A55EC5}" destId="{B9D2CBF2-CF47-4211-B866-E69EE8B2987C}" srcOrd="1" destOrd="0" presId="urn:microsoft.com/office/officeart/2005/8/layout/list1"/>
    <dgm:cxn modelId="{22A46879-6D19-4F02-A9F1-4756CB4EE13A}" srcId="{8F05A1CB-0D93-4909-860D-FD90BE04B9B7}" destId="{391B63C9-148A-4A54-AEAE-075373F0BAF6}" srcOrd="3" destOrd="0" parTransId="{72CBACF6-8A49-4455-A65D-FFB084F26B79}" sibTransId="{08CCD68E-515F-46F1-9270-1378F5B30821}"/>
    <dgm:cxn modelId="{0F25C09B-683C-40BB-BB6D-D93001A13807}" type="presOf" srcId="{52737BC8-04C9-4812-BAD5-02A0B3A55EC5}" destId="{39B34265-A860-4501-A911-2D5CAE67AE33}" srcOrd="0" destOrd="0" presId="urn:microsoft.com/office/officeart/2005/8/layout/list1"/>
    <dgm:cxn modelId="{5379E8B8-F310-466B-AFD8-4014E8556247}" type="presOf" srcId="{D63C8C16-945F-43A0-BEBD-C22327042126}" destId="{74180D95-FAA1-4611-BD3C-677A592C6B64}" srcOrd="0" destOrd="0" presId="urn:microsoft.com/office/officeart/2005/8/layout/list1"/>
    <dgm:cxn modelId="{41F5B2C8-E5AD-422F-9577-D79699AAEE51}" type="presOf" srcId="{5EBAD211-EC1C-4E14-89DA-173DFC7A6FE5}" destId="{DB994D4D-C3C8-4201-B1DE-E09219329DC0}" srcOrd="1" destOrd="0" presId="urn:microsoft.com/office/officeart/2005/8/layout/list1"/>
    <dgm:cxn modelId="{A928AFD7-FE99-44C0-A6C0-0335F5F0FA3C}" type="presOf" srcId="{391B63C9-148A-4A54-AEAE-075373F0BAF6}" destId="{B40920DC-D467-4590-9177-D02B46D7AFB5}" srcOrd="1" destOrd="0" presId="urn:microsoft.com/office/officeart/2005/8/layout/list1"/>
    <dgm:cxn modelId="{2B74EBFB-E51F-481C-B917-007F7D5FC4C3}" srcId="{8F05A1CB-0D93-4909-860D-FD90BE04B9B7}" destId="{52737BC8-04C9-4812-BAD5-02A0B3A55EC5}" srcOrd="2" destOrd="0" parTransId="{6C743DB0-3442-481C-BFA7-2C1406F4B5AD}" sibTransId="{35EC6F07-5D87-4316-8DE1-167540D44C8C}"/>
    <dgm:cxn modelId="{81F737ED-B7A2-4C25-A44A-717618F8DF71}" type="presParOf" srcId="{59FDBA7A-C889-4DDC-8F99-6A2EF5F02626}" destId="{70062C0F-D842-4261-80AE-038738262729}" srcOrd="0" destOrd="0" presId="urn:microsoft.com/office/officeart/2005/8/layout/list1"/>
    <dgm:cxn modelId="{70CC4369-F9AC-4F23-9249-7AA99E2F315D}" type="presParOf" srcId="{70062C0F-D842-4261-80AE-038738262729}" destId="{74180D95-FAA1-4611-BD3C-677A592C6B64}" srcOrd="0" destOrd="0" presId="urn:microsoft.com/office/officeart/2005/8/layout/list1"/>
    <dgm:cxn modelId="{C17DBBB7-8EE5-44A2-B91A-BB7EC4104974}" type="presParOf" srcId="{70062C0F-D842-4261-80AE-038738262729}" destId="{2CFE616B-82F1-48C9-A485-86B5880CF15E}" srcOrd="1" destOrd="0" presId="urn:microsoft.com/office/officeart/2005/8/layout/list1"/>
    <dgm:cxn modelId="{52FED9C1-FC4D-4D8C-B597-98C078FF8D90}" type="presParOf" srcId="{59FDBA7A-C889-4DDC-8F99-6A2EF5F02626}" destId="{740A5E55-0CA1-418E-809B-8A5B31E0836F}" srcOrd="1" destOrd="0" presId="urn:microsoft.com/office/officeart/2005/8/layout/list1"/>
    <dgm:cxn modelId="{B72D2620-75C9-4670-AE86-9D3F937E7E71}" type="presParOf" srcId="{59FDBA7A-C889-4DDC-8F99-6A2EF5F02626}" destId="{194DCD1B-1727-4074-8AB2-A0E40535F05A}" srcOrd="2" destOrd="0" presId="urn:microsoft.com/office/officeart/2005/8/layout/list1"/>
    <dgm:cxn modelId="{ABD79488-AE87-4DC3-8659-21675EC4E825}" type="presParOf" srcId="{59FDBA7A-C889-4DDC-8F99-6A2EF5F02626}" destId="{E9D4D582-080F-4E44-B5A6-996F92176469}" srcOrd="3" destOrd="0" presId="urn:microsoft.com/office/officeart/2005/8/layout/list1"/>
    <dgm:cxn modelId="{00A25CB7-06C5-4FB7-9C7C-4DE267C5B42E}" type="presParOf" srcId="{59FDBA7A-C889-4DDC-8F99-6A2EF5F02626}" destId="{99E115F9-6E6D-4CF9-BA10-410177D10B79}" srcOrd="4" destOrd="0" presId="urn:microsoft.com/office/officeart/2005/8/layout/list1"/>
    <dgm:cxn modelId="{3400B72D-C856-413E-B894-075C691C96CF}" type="presParOf" srcId="{99E115F9-6E6D-4CF9-BA10-410177D10B79}" destId="{C90FDE36-A29B-4148-8808-2EC334898AF6}" srcOrd="0" destOrd="0" presId="urn:microsoft.com/office/officeart/2005/8/layout/list1"/>
    <dgm:cxn modelId="{91A06F59-2C32-456C-B9C9-4F1FDE7905FB}" type="presParOf" srcId="{99E115F9-6E6D-4CF9-BA10-410177D10B79}" destId="{DB994D4D-C3C8-4201-B1DE-E09219329DC0}" srcOrd="1" destOrd="0" presId="urn:microsoft.com/office/officeart/2005/8/layout/list1"/>
    <dgm:cxn modelId="{790FAED3-E7DC-4384-BDA6-E14F95D7FE87}" type="presParOf" srcId="{59FDBA7A-C889-4DDC-8F99-6A2EF5F02626}" destId="{992A7E7B-9DB3-4E34-839C-39DA8954AD5C}" srcOrd="5" destOrd="0" presId="urn:microsoft.com/office/officeart/2005/8/layout/list1"/>
    <dgm:cxn modelId="{B5135AE8-1EA1-4BB4-99B7-AB4C7C2F3AD8}" type="presParOf" srcId="{59FDBA7A-C889-4DDC-8F99-6A2EF5F02626}" destId="{8C092B13-6BF1-4FAD-8D66-16259581AF5F}" srcOrd="6" destOrd="0" presId="urn:microsoft.com/office/officeart/2005/8/layout/list1"/>
    <dgm:cxn modelId="{F58354E6-E33C-4CAE-8737-8286C0030514}" type="presParOf" srcId="{59FDBA7A-C889-4DDC-8F99-6A2EF5F02626}" destId="{4ABFCBC1-3831-4660-8EBB-79E5356FDF75}" srcOrd="7" destOrd="0" presId="urn:microsoft.com/office/officeart/2005/8/layout/list1"/>
    <dgm:cxn modelId="{CA9C1EB2-59AA-4433-BD49-0956851C86CF}" type="presParOf" srcId="{59FDBA7A-C889-4DDC-8F99-6A2EF5F02626}" destId="{F93D2EA7-763D-49D6-8C1B-FB4FB0439B6F}" srcOrd="8" destOrd="0" presId="urn:microsoft.com/office/officeart/2005/8/layout/list1"/>
    <dgm:cxn modelId="{89191767-E0DF-4B6A-A66B-7A530D4C8068}" type="presParOf" srcId="{F93D2EA7-763D-49D6-8C1B-FB4FB0439B6F}" destId="{39B34265-A860-4501-A911-2D5CAE67AE33}" srcOrd="0" destOrd="0" presId="urn:microsoft.com/office/officeart/2005/8/layout/list1"/>
    <dgm:cxn modelId="{B3AD0B3D-438F-4002-A3D0-17813AB3B24E}" type="presParOf" srcId="{F93D2EA7-763D-49D6-8C1B-FB4FB0439B6F}" destId="{B9D2CBF2-CF47-4211-B866-E69EE8B2987C}" srcOrd="1" destOrd="0" presId="urn:microsoft.com/office/officeart/2005/8/layout/list1"/>
    <dgm:cxn modelId="{2F595ADA-566F-4B27-9851-171DC1CABAFB}" type="presParOf" srcId="{59FDBA7A-C889-4DDC-8F99-6A2EF5F02626}" destId="{DA1EFF91-EA3D-4ADC-A30E-CA182E7AEC50}" srcOrd="9" destOrd="0" presId="urn:microsoft.com/office/officeart/2005/8/layout/list1"/>
    <dgm:cxn modelId="{F3C2268D-6C20-412F-9721-46CCCC5CECAB}" type="presParOf" srcId="{59FDBA7A-C889-4DDC-8F99-6A2EF5F02626}" destId="{F47DCDB2-3953-4FDE-847D-15214D7BDADB}" srcOrd="10" destOrd="0" presId="urn:microsoft.com/office/officeart/2005/8/layout/list1"/>
    <dgm:cxn modelId="{8150B211-11D9-413D-8E27-2C1756D144F4}" type="presParOf" srcId="{59FDBA7A-C889-4DDC-8F99-6A2EF5F02626}" destId="{5D01C6B4-D4A2-4992-A1A4-D802AC07EE2F}" srcOrd="11" destOrd="0" presId="urn:microsoft.com/office/officeart/2005/8/layout/list1"/>
    <dgm:cxn modelId="{0A0E013F-8A84-4196-B773-B324A5A332C4}" type="presParOf" srcId="{59FDBA7A-C889-4DDC-8F99-6A2EF5F02626}" destId="{17527DC1-F27F-4DC0-A55F-C9E75657A6C8}" srcOrd="12" destOrd="0" presId="urn:microsoft.com/office/officeart/2005/8/layout/list1"/>
    <dgm:cxn modelId="{AEC16541-0745-40A2-887B-461E6C7C635E}" type="presParOf" srcId="{17527DC1-F27F-4DC0-A55F-C9E75657A6C8}" destId="{0D20190A-237E-4F29-B347-73A9C654AB05}" srcOrd="0" destOrd="0" presId="urn:microsoft.com/office/officeart/2005/8/layout/list1"/>
    <dgm:cxn modelId="{6133145F-F988-48FB-AFAB-4A9B87957E0F}" type="presParOf" srcId="{17527DC1-F27F-4DC0-A55F-C9E75657A6C8}" destId="{B40920DC-D467-4590-9177-D02B46D7AFB5}" srcOrd="1" destOrd="0" presId="urn:microsoft.com/office/officeart/2005/8/layout/list1"/>
    <dgm:cxn modelId="{F0E65006-EF0A-4DAB-8A08-A2EEF9566D60}" type="presParOf" srcId="{59FDBA7A-C889-4DDC-8F99-6A2EF5F02626}" destId="{8AE0D6BE-BBA7-4DEC-9F60-24FD5E1AA5D5}" srcOrd="13" destOrd="0" presId="urn:microsoft.com/office/officeart/2005/8/layout/list1"/>
    <dgm:cxn modelId="{6AA4F675-5B8D-43BC-8514-0B8F9F391660}" type="presParOf" srcId="{59FDBA7A-C889-4DDC-8F99-6A2EF5F02626}" destId="{9862D9A8-785F-44E7-B291-9DD7B83B30DA}" srcOrd="14"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7E9FDFF-D7B7-48C1-9C23-458AAE1F7465}" type="doc">
      <dgm:prSet loTypeId="urn:microsoft.com/office/officeart/2005/8/layout/vList3" loCatId="picture" qsTypeId="urn:microsoft.com/office/officeart/2005/8/quickstyle/simple1" qsCatId="simple" csTypeId="urn:microsoft.com/office/officeart/2005/8/colors/accent1_2" csCatId="accent1" phldr="1"/>
      <dgm:spPr/>
    </dgm:pt>
    <dgm:pt modelId="{1304A28E-8D46-4B57-92BD-0029F6320289}">
      <dgm:prSet phldrT="[Text]" custT="1"/>
      <dgm:spPr/>
      <dgm:t>
        <a:bodyPr/>
        <a:lstStyle/>
        <a:p>
          <a:pPr algn="l"/>
          <a:endParaRPr lang="en-IN" sz="2500" dirty="0">
            <a:latin typeface="Book Antiqua" panose="02040602050305030304" pitchFamily="18" charset="0"/>
          </a:endParaRPr>
        </a:p>
      </dgm:t>
    </dgm:pt>
    <dgm:pt modelId="{6B6A813A-91B1-4192-9BE0-637ACBDC1AA4}" type="parTrans" cxnId="{DB982CFE-7924-4213-BCCF-E0AAD8FACC94}">
      <dgm:prSet/>
      <dgm:spPr/>
      <dgm:t>
        <a:bodyPr/>
        <a:lstStyle/>
        <a:p>
          <a:endParaRPr lang="en-IN"/>
        </a:p>
      </dgm:t>
    </dgm:pt>
    <dgm:pt modelId="{4BC1746D-D812-4EBA-BB34-BB623AE685DF}" type="sibTrans" cxnId="{DB982CFE-7924-4213-BCCF-E0AAD8FACC94}">
      <dgm:prSet/>
      <dgm:spPr/>
      <dgm:t>
        <a:bodyPr/>
        <a:lstStyle/>
        <a:p>
          <a:endParaRPr lang="en-IN"/>
        </a:p>
      </dgm:t>
    </dgm:pt>
    <dgm:pt modelId="{FFC28C78-7A5F-44A0-AE49-2F0A039E1128}">
      <dgm:prSet phldrT="[Text]"/>
      <dgm:spPr/>
      <dgm:t>
        <a:bodyPr/>
        <a:lstStyle/>
        <a:p>
          <a:endParaRPr lang="en-IN" dirty="0">
            <a:latin typeface="Book Antiqua" panose="02040602050305030304" pitchFamily="18" charset="0"/>
          </a:endParaRPr>
        </a:p>
      </dgm:t>
    </dgm:pt>
    <dgm:pt modelId="{54F16924-E544-4C08-8632-81CC15233377}" type="parTrans" cxnId="{B34D82CB-C699-4D52-8128-F81E071FBA0B}">
      <dgm:prSet/>
      <dgm:spPr/>
      <dgm:t>
        <a:bodyPr/>
        <a:lstStyle/>
        <a:p>
          <a:endParaRPr lang="en-IN"/>
        </a:p>
      </dgm:t>
    </dgm:pt>
    <dgm:pt modelId="{A62D5506-9DB9-4272-B8D4-1E3E348007CD}" type="sibTrans" cxnId="{B34D82CB-C699-4D52-8128-F81E071FBA0B}">
      <dgm:prSet/>
      <dgm:spPr/>
      <dgm:t>
        <a:bodyPr/>
        <a:lstStyle/>
        <a:p>
          <a:endParaRPr lang="en-IN"/>
        </a:p>
      </dgm:t>
    </dgm:pt>
    <dgm:pt modelId="{D2A55917-6288-4C6D-B3B5-C398960B6BD9}" type="pres">
      <dgm:prSet presAssocID="{37E9FDFF-D7B7-48C1-9C23-458AAE1F7465}" presName="linearFlow" presStyleCnt="0">
        <dgm:presLayoutVars>
          <dgm:dir/>
          <dgm:resizeHandles val="exact"/>
        </dgm:presLayoutVars>
      </dgm:prSet>
      <dgm:spPr/>
    </dgm:pt>
    <dgm:pt modelId="{AFA01325-DC9A-4DBF-94E0-2A6BDFDE9344}" type="pres">
      <dgm:prSet presAssocID="{1304A28E-8D46-4B57-92BD-0029F6320289}" presName="composite" presStyleCnt="0"/>
      <dgm:spPr/>
    </dgm:pt>
    <dgm:pt modelId="{DC4177D3-0E38-4E38-9FCF-069881F0A50C}" type="pres">
      <dgm:prSet presAssocID="{1304A28E-8D46-4B57-92BD-0029F6320289}" presName="imgShp" presStyleLbl="fgImgPlace1" presStyleIdx="0" presStyleCnt="2" custLinFactNeighborX="-59803"/>
      <dgm:spPr/>
    </dgm:pt>
    <dgm:pt modelId="{23881A93-CFB5-48C9-AD75-B6CF65596706}" type="pres">
      <dgm:prSet presAssocID="{1304A28E-8D46-4B57-92BD-0029F6320289}" presName="txShp" presStyleLbl="node1" presStyleIdx="0" presStyleCnt="2" custScaleX="150376">
        <dgm:presLayoutVars>
          <dgm:bulletEnabled val="1"/>
        </dgm:presLayoutVars>
      </dgm:prSet>
      <dgm:spPr/>
    </dgm:pt>
    <dgm:pt modelId="{130DD7BA-99AB-472F-8B16-ACD9037EA41B}" type="pres">
      <dgm:prSet presAssocID="{4BC1746D-D812-4EBA-BB34-BB623AE685DF}" presName="spacing" presStyleCnt="0"/>
      <dgm:spPr/>
    </dgm:pt>
    <dgm:pt modelId="{43E90909-2ED8-40CF-B199-349895D60721}" type="pres">
      <dgm:prSet presAssocID="{FFC28C78-7A5F-44A0-AE49-2F0A039E1128}" presName="composite" presStyleCnt="0"/>
      <dgm:spPr/>
    </dgm:pt>
    <dgm:pt modelId="{0F67E569-12EB-4A26-8D68-25E53CB36767}" type="pres">
      <dgm:prSet presAssocID="{FFC28C78-7A5F-44A0-AE49-2F0A039E1128}" presName="imgShp" presStyleLbl="fgImgPlace1" presStyleIdx="1" presStyleCnt="2" custLinFactNeighborX="-59803"/>
      <dgm:spPr/>
    </dgm:pt>
    <dgm:pt modelId="{F6AF8E37-DF5F-4040-91B6-EB182055429A}" type="pres">
      <dgm:prSet presAssocID="{FFC28C78-7A5F-44A0-AE49-2F0A039E1128}" presName="txShp" presStyleLbl="node1" presStyleIdx="1" presStyleCnt="2" custScaleX="150376">
        <dgm:presLayoutVars>
          <dgm:bulletEnabled val="1"/>
        </dgm:presLayoutVars>
      </dgm:prSet>
      <dgm:spPr/>
    </dgm:pt>
  </dgm:ptLst>
  <dgm:cxnLst>
    <dgm:cxn modelId="{020FFF01-AFE3-4477-A5D4-8083BEC925B7}" type="presOf" srcId="{FFC28C78-7A5F-44A0-AE49-2F0A039E1128}" destId="{F6AF8E37-DF5F-4040-91B6-EB182055429A}" srcOrd="0" destOrd="0" presId="urn:microsoft.com/office/officeart/2005/8/layout/vList3"/>
    <dgm:cxn modelId="{C0D204C5-A6C4-41EB-907C-F7111EB54A18}" type="presOf" srcId="{1304A28E-8D46-4B57-92BD-0029F6320289}" destId="{23881A93-CFB5-48C9-AD75-B6CF65596706}" srcOrd="0" destOrd="0" presId="urn:microsoft.com/office/officeart/2005/8/layout/vList3"/>
    <dgm:cxn modelId="{B34D82CB-C699-4D52-8128-F81E071FBA0B}" srcId="{37E9FDFF-D7B7-48C1-9C23-458AAE1F7465}" destId="{FFC28C78-7A5F-44A0-AE49-2F0A039E1128}" srcOrd="1" destOrd="0" parTransId="{54F16924-E544-4C08-8632-81CC15233377}" sibTransId="{A62D5506-9DB9-4272-B8D4-1E3E348007CD}"/>
    <dgm:cxn modelId="{FFE66BF3-AC9A-40A0-A6E9-83774A084103}" type="presOf" srcId="{37E9FDFF-D7B7-48C1-9C23-458AAE1F7465}" destId="{D2A55917-6288-4C6D-B3B5-C398960B6BD9}" srcOrd="0" destOrd="0" presId="urn:microsoft.com/office/officeart/2005/8/layout/vList3"/>
    <dgm:cxn modelId="{DB982CFE-7924-4213-BCCF-E0AAD8FACC94}" srcId="{37E9FDFF-D7B7-48C1-9C23-458AAE1F7465}" destId="{1304A28E-8D46-4B57-92BD-0029F6320289}" srcOrd="0" destOrd="0" parTransId="{6B6A813A-91B1-4192-9BE0-637ACBDC1AA4}" sibTransId="{4BC1746D-D812-4EBA-BB34-BB623AE685DF}"/>
    <dgm:cxn modelId="{C8D6373B-37B8-4FA0-860C-428190685DF5}" type="presParOf" srcId="{D2A55917-6288-4C6D-B3B5-C398960B6BD9}" destId="{AFA01325-DC9A-4DBF-94E0-2A6BDFDE9344}" srcOrd="0" destOrd="0" presId="urn:microsoft.com/office/officeart/2005/8/layout/vList3"/>
    <dgm:cxn modelId="{106C23EE-2E72-430F-AB73-95AD8F1176A9}" type="presParOf" srcId="{AFA01325-DC9A-4DBF-94E0-2A6BDFDE9344}" destId="{DC4177D3-0E38-4E38-9FCF-069881F0A50C}" srcOrd="0" destOrd="0" presId="urn:microsoft.com/office/officeart/2005/8/layout/vList3"/>
    <dgm:cxn modelId="{C559B297-4A27-4202-B8C6-45BA59A93F75}" type="presParOf" srcId="{AFA01325-DC9A-4DBF-94E0-2A6BDFDE9344}" destId="{23881A93-CFB5-48C9-AD75-B6CF65596706}" srcOrd="1" destOrd="0" presId="urn:microsoft.com/office/officeart/2005/8/layout/vList3"/>
    <dgm:cxn modelId="{D8600E7B-E244-439A-95FD-A2806E8D66BA}" type="presParOf" srcId="{D2A55917-6288-4C6D-B3B5-C398960B6BD9}" destId="{130DD7BA-99AB-472F-8B16-ACD9037EA41B}" srcOrd="1" destOrd="0" presId="urn:microsoft.com/office/officeart/2005/8/layout/vList3"/>
    <dgm:cxn modelId="{37EFA9E8-8EB1-4C0F-B228-74A36EFB4103}" type="presParOf" srcId="{D2A55917-6288-4C6D-B3B5-C398960B6BD9}" destId="{43E90909-2ED8-40CF-B199-349895D60721}" srcOrd="2" destOrd="0" presId="urn:microsoft.com/office/officeart/2005/8/layout/vList3"/>
    <dgm:cxn modelId="{97246179-340D-45D0-B97C-95FE5DF5DE54}" type="presParOf" srcId="{43E90909-2ED8-40CF-B199-349895D60721}" destId="{0F67E569-12EB-4A26-8D68-25E53CB36767}" srcOrd="0" destOrd="0" presId="urn:microsoft.com/office/officeart/2005/8/layout/vList3"/>
    <dgm:cxn modelId="{3E413E50-36F5-4D98-9A59-E1344CAB769A}" type="presParOf" srcId="{43E90909-2ED8-40CF-B199-349895D60721}" destId="{F6AF8E37-DF5F-4040-91B6-EB182055429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D94F26D-490D-45FC-BC14-95CD1FE9C8FE}" type="doc">
      <dgm:prSet loTypeId="urn:microsoft.com/office/officeart/2009/3/layout/RandomtoResultProcess" loCatId="process" qsTypeId="urn:microsoft.com/office/officeart/2005/8/quickstyle/simple1" qsCatId="simple" csTypeId="urn:microsoft.com/office/officeart/2005/8/colors/accent1_2" csCatId="accent1" phldr="1"/>
      <dgm:spPr/>
      <dgm:t>
        <a:bodyPr/>
        <a:lstStyle/>
        <a:p>
          <a:endParaRPr lang="en-IN"/>
        </a:p>
      </dgm:t>
    </dgm:pt>
    <dgm:pt modelId="{7C311CFC-8274-4D83-A82F-C23B051C3899}">
      <dgm:prSet phldrT="[Text]"/>
      <dgm:spPr/>
      <dgm:t>
        <a:bodyPr/>
        <a:lstStyle/>
        <a:p>
          <a:r>
            <a:rPr lang="en-US" dirty="0">
              <a:latin typeface="Book Antiqua" panose="02040602050305030304" pitchFamily="18" charset="0"/>
            </a:rPr>
            <a:t>Pending on or before </a:t>
          </a:r>
          <a:r>
            <a:rPr lang="en-US" b="1" dirty="0">
              <a:latin typeface="Book Antiqua" panose="02040602050305030304" pitchFamily="18" charset="0"/>
            </a:rPr>
            <a:t>22.07.2024</a:t>
          </a:r>
          <a:endParaRPr lang="en-IN" dirty="0">
            <a:latin typeface="Book Antiqua" panose="02040602050305030304" pitchFamily="18" charset="0"/>
          </a:endParaRPr>
        </a:p>
      </dgm:t>
    </dgm:pt>
    <dgm:pt modelId="{5B85AB57-E7B9-4E11-8766-39E795D631F0}" type="parTrans" cxnId="{CC8F5BA1-9EA9-44A7-931A-D024F0BE319A}">
      <dgm:prSet/>
      <dgm:spPr/>
      <dgm:t>
        <a:bodyPr/>
        <a:lstStyle/>
        <a:p>
          <a:endParaRPr lang="en-IN"/>
        </a:p>
      </dgm:t>
    </dgm:pt>
    <dgm:pt modelId="{61EEAE94-C553-4F0B-8799-B3A68AA1EEA0}" type="sibTrans" cxnId="{CC8F5BA1-9EA9-44A7-931A-D024F0BE319A}">
      <dgm:prSet/>
      <dgm:spPr/>
      <dgm:t>
        <a:bodyPr/>
        <a:lstStyle/>
        <a:p>
          <a:endParaRPr lang="en-IN"/>
        </a:p>
      </dgm:t>
    </dgm:pt>
    <dgm:pt modelId="{F205DF4A-385A-4B7A-BDC1-D7E4BDCEA7F5}" type="pres">
      <dgm:prSet presAssocID="{BD94F26D-490D-45FC-BC14-95CD1FE9C8FE}" presName="Name0" presStyleCnt="0">
        <dgm:presLayoutVars>
          <dgm:dir/>
          <dgm:animOne val="branch"/>
          <dgm:animLvl val="lvl"/>
        </dgm:presLayoutVars>
      </dgm:prSet>
      <dgm:spPr/>
    </dgm:pt>
    <dgm:pt modelId="{CBE12173-D30F-4A5B-9CEE-C3D1BB6BA775}" type="pres">
      <dgm:prSet presAssocID="{7C311CFC-8274-4D83-A82F-C23B051C3899}" presName="chaos" presStyleCnt="0"/>
      <dgm:spPr/>
    </dgm:pt>
    <dgm:pt modelId="{41D18D8D-E9B4-4A12-819B-CE508C47F2D8}" type="pres">
      <dgm:prSet presAssocID="{7C311CFC-8274-4D83-A82F-C23B051C3899}" presName="parTx1" presStyleLbl="revTx" presStyleIdx="0" presStyleCnt="1" custScaleX="82145" custScaleY="84119"/>
      <dgm:spPr/>
    </dgm:pt>
    <dgm:pt modelId="{3381069B-3776-4542-8E26-28868C3DADA2}" type="pres">
      <dgm:prSet presAssocID="{7C311CFC-8274-4D83-A82F-C23B051C3899}" presName="c1" presStyleLbl="node1" presStyleIdx="0" presStyleCnt="18"/>
      <dgm:spPr/>
    </dgm:pt>
    <dgm:pt modelId="{E8E14946-3E84-4E60-9490-28B21C29E095}" type="pres">
      <dgm:prSet presAssocID="{7C311CFC-8274-4D83-A82F-C23B051C3899}" presName="c2" presStyleLbl="node1" presStyleIdx="1" presStyleCnt="18"/>
      <dgm:spPr/>
    </dgm:pt>
    <dgm:pt modelId="{0A695607-0A48-46DC-8691-2BB41487095E}" type="pres">
      <dgm:prSet presAssocID="{7C311CFC-8274-4D83-A82F-C23B051C3899}" presName="c3" presStyleLbl="node1" presStyleIdx="2" presStyleCnt="18"/>
      <dgm:spPr/>
    </dgm:pt>
    <dgm:pt modelId="{A2EADD65-BEAE-4DF3-9CE9-2835FB0BA810}" type="pres">
      <dgm:prSet presAssocID="{7C311CFC-8274-4D83-A82F-C23B051C3899}" presName="c4" presStyleLbl="node1" presStyleIdx="3" presStyleCnt="18"/>
      <dgm:spPr/>
    </dgm:pt>
    <dgm:pt modelId="{F6548A14-4C2C-482A-94E2-8F03928E2562}" type="pres">
      <dgm:prSet presAssocID="{7C311CFC-8274-4D83-A82F-C23B051C3899}" presName="c5" presStyleLbl="node1" presStyleIdx="4" presStyleCnt="18"/>
      <dgm:spPr/>
    </dgm:pt>
    <dgm:pt modelId="{BB23D375-4136-41FF-BE7F-FAB078057181}" type="pres">
      <dgm:prSet presAssocID="{7C311CFC-8274-4D83-A82F-C23B051C3899}" presName="c6" presStyleLbl="node1" presStyleIdx="5" presStyleCnt="18"/>
      <dgm:spPr/>
    </dgm:pt>
    <dgm:pt modelId="{0F253F1B-B923-4784-8913-CB53E42CB4AB}" type="pres">
      <dgm:prSet presAssocID="{7C311CFC-8274-4D83-A82F-C23B051C3899}" presName="c7" presStyleLbl="node1" presStyleIdx="6" presStyleCnt="18"/>
      <dgm:spPr/>
    </dgm:pt>
    <dgm:pt modelId="{2737C469-D26A-446E-8AA9-1C0E57B6606B}" type="pres">
      <dgm:prSet presAssocID="{7C311CFC-8274-4D83-A82F-C23B051C3899}" presName="c8" presStyleLbl="node1" presStyleIdx="7" presStyleCnt="18"/>
      <dgm:spPr/>
    </dgm:pt>
    <dgm:pt modelId="{725664DA-05F8-4ABF-A717-12C46F5B45B4}" type="pres">
      <dgm:prSet presAssocID="{7C311CFC-8274-4D83-A82F-C23B051C3899}" presName="c9" presStyleLbl="node1" presStyleIdx="8" presStyleCnt="18"/>
      <dgm:spPr/>
    </dgm:pt>
    <dgm:pt modelId="{AB6EAD99-A549-4241-97AF-6A285AC4B7AC}" type="pres">
      <dgm:prSet presAssocID="{7C311CFC-8274-4D83-A82F-C23B051C3899}" presName="c10" presStyleLbl="node1" presStyleIdx="9" presStyleCnt="18"/>
      <dgm:spPr/>
    </dgm:pt>
    <dgm:pt modelId="{AF62670C-2495-4842-9DAC-3E75768BC5D5}" type="pres">
      <dgm:prSet presAssocID="{7C311CFC-8274-4D83-A82F-C23B051C3899}" presName="c11" presStyleLbl="node1" presStyleIdx="10" presStyleCnt="18"/>
      <dgm:spPr/>
    </dgm:pt>
    <dgm:pt modelId="{B6DEED1B-EEF7-4BD6-84B0-F70E285AF330}" type="pres">
      <dgm:prSet presAssocID="{7C311CFC-8274-4D83-A82F-C23B051C3899}" presName="c12" presStyleLbl="node1" presStyleIdx="11" presStyleCnt="18"/>
      <dgm:spPr/>
    </dgm:pt>
    <dgm:pt modelId="{4F86DBC7-9981-418D-97FA-10D69470600C}" type="pres">
      <dgm:prSet presAssocID="{7C311CFC-8274-4D83-A82F-C23B051C3899}" presName="c13" presStyleLbl="node1" presStyleIdx="12" presStyleCnt="18"/>
      <dgm:spPr/>
    </dgm:pt>
    <dgm:pt modelId="{9C11D5F0-BFB0-4731-8820-546E3565BDCA}" type="pres">
      <dgm:prSet presAssocID="{7C311CFC-8274-4D83-A82F-C23B051C3899}" presName="c14" presStyleLbl="node1" presStyleIdx="13" presStyleCnt="18"/>
      <dgm:spPr/>
    </dgm:pt>
    <dgm:pt modelId="{AB72ADD7-6B52-4E58-8064-F6B926180708}" type="pres">
      <dgm:prSet presAssocID="{7C311CFC-8274-4D83-A82F-C23B051C3899}" presName="c15" presStyleLbl="node1" presStyleIdx="14" presStyleCnt="18"/>
      <dgm:spPr/>
    </dgm:pt>
    <dgm:pt modelId="{C2EECA80-1694-4BA9-978F-A41E92F7EFBA}" type="pres">
      <dgm:prSet presAssocID="{7C311CFC-8274-4D83-A82F-C23B051C3899}" presName="c16" presStyleLbl="node1" presStyleIdx="15" presStyleCnt="18"/>
      <dgm:spPr/>
    </dgm:pt>
    <dgm:pt modelId="{D59FFED8-1A2E-4812-894E-310F1602FC5C}" type="pres">
      <dgm:prSet presAssocID="{7C311CFC-8274-4D83-A82F-C23B051C3899}" presName="c17" presStyleLbl="node1" presStyleIdx="16" presStyleCnt="18"/>
      <dgm:spPr/>
    </dgm:pt>
    <dgm:pt modelId="{D797B5E9-5058-4F28-8571-EEB33BD1177E}" type="pres">
      <dgm:prSet presAssocID="{7C311CFC-8274-4D83-A82F-C23B051C3899}" presName="c18" presStyleLbl="node1" presStyleIdx="17" presStyleCnt="18"/>
      <dgm:spPr/>
    </dgm:pt>
  </dgm:ptLst>
  <dgm:cxnLst>
    <dgm:cxn modelId="{9A3BDB04-0C2D-4EE0-B91A-3D715ED4ACDC}" type="presOf" srcId="{BD94F26D-490D-45FC-BC14-95CD1FE9C8FE}" destId="{F205DF4A-385A-4B7A-BDC1-D7E4BDCEA7F5}" srcOrd="0" destOrd="0" presId="urn:microsoft.com/office/officeart/2009/3/layout/RandomtoResultProcess"/>
    <dgm:cxn modelId="{CC8F5BA1-9EA9-44A7-931A-D024F0BE319A}" srcId="{BD94F26D-490D-45FC-BC14-95CD1FE9C8FE}" destId="{7C311CFC-8274-4D83-A82F-C23B051C3899}" srcOrd="0" destOrd="0" parTransId="{5B85AB57-E7B9-4E11-8766-39E795D631F0}" sibTransId="{61EEAE94-C553-4F0B-8799-B3A68AA1EEA0}"/>
    <dgm:cxn modelId="{C5B52EA5-EAFE-4E3F-A865-A600FAE4DD74}" type="presOf" srcId="{7C311CFC-8274-4D83-A82F-C23B051C3899}" destId="{41D18D8D-E9B4-4A12-819B-CE508C47F2D8}" srcOrd="0" destOrd="0" presId="urn:microsoft.com/office/officeart/2009/3/layout/RandomtoResultProcess"/>
    <dgm:cxn modelId="{0CB44D3F-D4B3-448B-8C35-29ACDAB8F551}" type="presParOf" srcId="{F205DF4A-385A-4B7A-BDC1-D7E4BDCEA7F5}" destId="{CBE12173-D30F-4A5B-9CEE-C3D1BB6BA775}" srcOrd="0" destOrd="0" presId="urn:microsoft.com/office/officeart/2009/3/layout/RandomtoResultProcess"/>
    <dgm:cxn modelId="{7FE65052-D9AB-454E-B258-FB391F9AC9BD}" type="presParOf" srcId="{CBE12173-D30F-4A5B-9CEE-C3D1BB6BA775}" destId="{41D18D8D-E9B4-4A12-819B-CE508C47F2D8}" srcOrd="0" destOrd="0" presId="urn:microsoft.com/office/officeart/2009/3/layout/RandomtoResultProcess"/>
    <dgm:cxn modelId="{AE928B2C-9A7B-4EF4-B873-D1E2B3E6B279}" type="presParOf" srcId="{CBE12173-D30F-4A5B-9CEE-C3D1BB6BA775}" destId="{3381069B-3776-4542-8E26-28868C3DADA2}" srcOrd="1" destOrd="0" presId="urn:microsoft.com/office/officeart/2009/3/layout/RandomtoResultProcess"/>
    <dgm:cxn modelId="{E547FE68-31FB-4E8E-9278-05782E0C3920}" type="presParOf" srcId="{CBE12173-D30F-4A5B-9CEE-C3D1BB6BA775}" destId="{E8E14946-3E84-4E60-9490-28B21C29E095}" srcOrd="2" destOrd="0" presId="urn:microsoft.com/office/officeart/2009/3/layout/RandomtoResultProcess"/>
    <dgm:cxn modelId="{3D8016A5-CF23-4505-90A5-3C3F69856AA7}" type="presParOf" srcId="{CBE12173-D30F-4A5B-9CEE-C3D1BB6BA775}" destId="{0A695607-0A48-46DC-8691-2BB41487095E}" srcOrd="3" destOrd="0" presId="urn:microsoft.com/office/officeart/2009/3/layout/RandomtoResultProcess"/>
    <dgm:cxn modelId="{C10E63A0-C656-417D-8189-FDCA60D4D6AE}" type="presParOf" srcId="{CBE12173-D30F-4A5B-9CEE-C3D1BB6BA775}" destId="{A2EADD65-BEAE-4DF3-9CE9-2835FB0BA810}" srcOrd="4" destOrd="0" presId="urn:microsoft.com/office/officeart/2009/3/layout/RandomtoResultProcess"/>
    <dgm:cxn modelId="{0B6C0C7B-9652-422F-94DF-FA02BC60D25D}" type="presParOf" srcId="{CBE12173-D30F-4A5B-9CEE-C3D1BB6BA775}" destId="{F6548A14-4C2C-482A-94E2-8F03928E2562}" srcOrd="5" destOrd="0" presId="urn:microsoft.com/office/officeart/2009/3/layout/RandomtoResultProcess"/>
    <dgm:cxn modelId="{C8919C7E-64B5-4B0D-938E-A6B68ED46427}" type="presParOf" srcId="{CBE12173-D30F-4A5B-9CEE-C3D1BB6BA775}" destId="{BB23D375-4136-41FF-BE7F-FAB078057181}" srcOrd="6" destOrd="0" presId="urn:microsoft.com/office/officeart/2009/3/layout/RandomtoResultProcess"/>
    <dgm:cxn modelId="{8358BCEE-73C1-4EB5-9AA7-381DE9FD12A7}" type="presParOf" srcId="{CBE12173-D30F-4A5B-9CEE-C3D1BB6BA775}" destId="{0F253F1B-B923-4784-8913-CB53E42CB4AB}" srcOrd="7" destOrd="0" presId="urn:microsoft.com/office/officeart/2009/3/layout/RandomtoResultProcess"/>
    <dgm:cxn modelId="{EA62C208-702D-4C2C-A157-E5BAF1630F44}" type="presParOf" srcId="{CBE12173-D30F-4A5B-9CEE-C3D1BB6BA775}" destId="{2737C469-D26A-446E-8AA9-1C0E57B6606B}" srcOrd="8" destOrd="0" presId="urn:microsoft.com/office/officeart/2009/3/layout/RandomtoResultProcess"/>
    <dgm:cxn modelId="{15AE108B-F226-4A21-8450-D5EF1FE0A37B}" type="presParOf" srcId="{CBE12173-D30F-4A5B-9CEE-C3D1BB6BA775}" destId="{725664DA-05F8-4ABF-A717-12C46F5B45B4}" srcOrd="9" destOrd="0" presId="urn:microsoft.com/office/officeart/2009/3/layout/RandomtoResultProcess"/>
    <dgm:cxn modelId="{E1A993BF-3688-4985-A619-BB70316C225D}" type="presParOf" srcId="{CBE12173-D30F-4A5B-9CEE-C3D1BB6BA775}" destId="{AB6EAD99-A549-4241-97AF-6A285AC4B7AC}" srcOrd="10" destOrd="0" presId="urn:microsoft.com/office/officeart/2009/3/layout/RandomtoResultProcess"/>
    <dgm:cxn modelId="{A40EF227-8471-4B27-B67D-337AF0784A2E}" type="presParOf" srcId="{CBE12173-D30F-4A5B-9CEE-C3D1BB6BA775}" destId="{AF62670C-2495-4842-9DAC-3E75768BC5D5}" srcOrd="11" destOrd="0" presId="urn:microsoft.com/office/officeart/2009/3/layout/RandomtoResultProcess"/>
    <dgm:cxn modelId="{99328E11-2415-41DD-A646-0C4B9F8EC29D}" type="presParOf" srcId="{CBE12173-D30F-4A5B-9CEE-C3D1BB6BA775}" destId="{B6DEED1B-EEF7-4BD6-84B0-F70E285AF330}" srcOrd="12" destOrd="0" presId="urn:microsoft.com/office/officeart/2009/3/layout/RandomtoResultProcess"/>
    <dgm:cxn modelId="{7B6A9AD8-43B3-47A8-8FF4-440680433703}" type="presParOf" srcId="{CBE12173-D30F-4A5B-9CEE-C3D1BB6BA775}" destId="{4F86DBC7-9981-418D-97FA-10D69470600C}" srcOrd="13" destOrd="0" presId="urn:microsoft.com/office/officeart/2009/3/layout/RandomtoResultProcess"/>
    <dgm:cxn modelId="{DF3BDC1E-227A-4111-B27A-3B780E0107A7}" type="presParOf" srcId="{CBE12173-D30F-4A5B-9CEE-C3D1BB6BA775}" destId="{9C11D5F0-BFB0-4731-8820-546E3565BDCA}" srcOrd="14" destOrd="0" presId="urn:microsoft.com/office/officeart/2009/3/layout/RandomtoResultProcess"/>
    <dgm:cxn modelId="{149D7CBA-50D1-4D67-93E0-424A1D8D1A81}" type="presParOf" srcId="{CBE12173-D30F-4A5B-9CEE-C3D1BB6BA775}" destId="{AB72ADD7-6B52-4E58-8064-F6B926180708}" srcOrd="15" destOrd="0" presId="urn:microsoft.com/office/officeart/2009/3/layout/RandomtoResultProcess"/>
    <dgm:cxn modelId="{3AE20829-AE8C-4290-B0ED-5F99CDB0CFA3}" type="presParOf" srcId="{CBE12173-D30F-4A5B-9CEE-C3D1BB6BA775}" destId="{C2EECA80-1694-4BA9-978F-A41E92F7EFBA}" srcOrd="16" destOrd="0" presId="urn:microsoft.com/office/officeart/2009/3/layout/RandomtoResultProcess"/>
    <dgm:cxn modelId="{9B4A5DE4-0C44-43FF-84C3-8A1E7937C642}" type="presParOf" srcId="{CBE12173-D30F-4A5B-9CEE-C3D1BB6BA775}" destId="{D59FFED8-1A2E-4812-894E-310F1602FC5C}" srcOrd="17" destOrd="0" presId="urn:microsoft.com/office/officeart/2009/3/layout/RandomtoResultProcess"/>
    <dgm:cxn modelId="{ACF15D5D-B9F4-44D4-A56B-4554F970BF24}" type="presParOf" srcId="{CBE12173-D30F-4A5B-9CEE-C3D1BB6BA775}" destId="{D797B5E9-5058-4F28-8571-EEB33BD1177E}" srcOrd="18"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C357011-56CA-42FF-91C9-172744D6B5DC}" type="doc">
      <dgm:prSet loTypeId="urn:microsoft.com/office/officeart/2005/8/layout/architecture" loCatId="hierarchy" qsTypeId="urn:microsoft.com/office/officeart/2005/8/quickstyle/simple3" qsCatId="simple" csTypeId="urn:microsoft.com/office/officeart/2005/8/colors/accent1_2" csCatId="accent1" phldr="1"/>
      <dgm:spPr/>
      <dgm:t>
        <a:bodyPr/>
        <a:lstStyle/>
        <a:p>
          <a:endParaRPr lang="en-IN"/>
        </a:p>
      </dgm:t>
    </dgm:pt>
    <dgm:pt modelId="{E35CFFA7-3AC1-48B5-8897-1E68E9C76050}">
      <dgm:prSet phldrT="[Text]" custT="1">
        <dgm:style>
          <a:lnRef idx="1">
            <a:schemeClr val="accent3"/>
          </a:lnRef>
          <a:fillRef idx="2">
            <a:schemeClr val="accent3"/>
          </a:fillRef>
          <a:effectRef idx="1">
            <a:schemeClr val="accent3"/>
          </a:effectRef>
          <a:fontRef idx="minor">
            <a:schemeClr val="dk1"/>
          </a:fontRef>
        </dgm:style>
      </dgm:prSet>
      <dgm:spPr>
        <a:solidFill>
          <a:schemeClr val="accent2">
            <a:lumMod val="20000"/>
            <a:lumOff val="80000"/>
          </a:schemeClr>
        </a:solidFill>
        <a:ln>
          <a:solidFill>
            <a:schemeClr val="accent2">
              <a:lumMod val="75000"/>
            </a:schemeClr>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pPr marL="0" algn="ctr" defTabSz="914400" rtl="0" eaLnBrk="1" latinLnBrk="0" hangingPunct="1"/>
          <a:r>
            <a:rPr lang="en-US" sz="2000" kern="1200" dirty="0">
              <a:solidFill>
                <a:schemeClr val="dk1"/>
              </a:solidFill>
              <a:latin typeface="Book Antiqua" panose="02040602050305030304" pitchFamily="18" charset="0"/>
              <a:ea typeface="+mn-ea"/>
              <a:cs typeface="+mn-cs"/>
            </a:rPr>
            <a:t>Upon filing declaration, </a:t>
          </a:r>
          <a:r>
            <a:rPr lang="en-US" sz="2000" u="sng" kern="1200" dirty="0">
              <a:solidFill>
                <a:schemeClr val="dk1"/>
              </a:solidFill>
              <a:latin typeface="Book Antiqua" panose="02040602050305030304" pitchFamily="18" charset="0"/>
              <a:ea typeface="+mn-ea"/>
              <a:cs typeface="+mn-cs"/>
            </a:rPr>
            <a:t>appeal pending before CIT(A) or ITAT shall be deemed to be withdrawn </a:t>
          </a:r>
          <a:r>
            <a:rPr lang="en-US" sz="2000" kern="1200" dirty="0">
              <a:solidFill>
                <a:schemeClr val="dk1"/>
              </a:solidFill>
              <a:latin typeface="Book Antiqua" panose="02040602050305030304" pitchFamily="18" charset="0"/>
              <a:ea typeface="+mn-ea"/>
              <a:cs typeface="+mn-cs"/>
            </a:rPr>
            <a:t>w.e.f. date of certificate issued by designated authority for tax arrears and amount payable.</a:t>
          </a:r>
          <a:endParaRPr lang="en-IN" sz="2000" kern="1200" dirty="0">
            <a:solidFill>
              <a:schemeClr val="dk1"/>
            </a:solidFill>
            <a:latin typeface="Book Antiqua" panose="02040602050305030304" pitchFamily="18" charset="0"/>
            <a:ea typeface="+mn-ea"/>
            <a:cs typeface="+mn-cs"/>
          </a:endParaRPr>
        </a:p>
      </dgm:t>
    </dgm:pt>
    <dgm:pt modelId="{2977A5D5-7C29-49A8-B373-B34AF75C2678}" type="parTrans" cxnId="{FB5B60CB-A84D-4740-AA93-46762D721620}">
      <dgm:prSet/>
      <dgm:spPr/>
      <dgm:t>
        <a:bodyPr/>
        <a:lstStyle/>
        <a:p>
          <a:pPr algn="just"/>
          <a:endParaRPr lang="en-IN" sz="2000"/>
        </a:p>
      </dgm:t>
    </dgm:pt>
    <dgm:pt modelId="{78B27DF2-9D09-4751-97EA-BFAC8EF0B366}" type="sibTrans" cxnId="{FB5B60CB-A84D-4740-AA93-46762D721620}">
      <dgm:prSet/>
      <dgm:spPr/>
      <dgm:t>
        <a:bodyPr/>
        <a:lstStyle/>
        <a:p>
          <a:pPr algn="just"/>
          <a:endParaRPr lang="en-IN" sz="2000"/>
        </a:p>
      </dgm:t>
    </dgm:pt>
    <dgm:pt modelId="{231843DE-B8A1-4458-87B4-23B1C8E18DB0}">
      <dgm:prSet phldrT="[Text]" custT="1">
        <dgm:style>
          <a:lnRef idx="1">
            <a:schemeClr val="accent3"/>
          </a:lnRef>
          <a:fillRef idx="2">
            <a:schemeClr val="accent3"/>
          </a:fillRef>
          <a:effectRef idx="1">
            <a:schemeClr val="accent3"/>
          </a:effectRef>
          <a:fontRef idx="minor">
            <a:schemeClr val="dk1"/>
          </a:fontRef>
        </dgm:style>
      </dgm:prSet>
      <dgm:spPr>
        <a:solidFill>
          <a:schemeClr val="accent2">
            <a:lumMod val="20000"/>
            <a:lumOff val="80000"/>
          </a:schemeClr>
        </a:solidFill>
        <a:ln>
          <a:solidFill>
            <a:schemeClr val="accent2">
              <a:lumMod val="75000"/>
            </a:schemeClr>
          </a:solidFill>
        </a:ln>
      </dgm:spPr>
      <dgm:t>
        <a:bodyPr rot="0" spcFirstLastPara="0" vertOverflow="overflow" horzOverflow="overflow" vert="horz" wrap="square" lIns="91440" tIns="45720" rIns="91440" bIns="45720" numCol="1" spcCol="1270" rtlCol="0" fromWordArt="0" anchor="ctr" anchorCtr="0" forceAA="0" compatLnSpc="1">
          <a:prstTxWarp prst="textNoShape">
            <a:avLst/>
          </a:prstTxWarp>
        </a:bodyPr>
        <a:lstStyle/>
        <a:p>
          <a:pPr algn="ctr"/>
          <a:r>
            <a:rPr lang="en-US" sz="2000" kern="1200" dirty="0">
              <a:latin typeface="Book Antiqua" panose="02040602050305030304" pitchFamily="18" charset="0"/>
            </a:rPr>
            <a:t>Appeal filed </a:t>
          </a:r>
          <a:r>
            <a:rPr lang="en-US" sz="2000" kern="1200" dirty="0">
              <a:solidFill>
                <a:prstClr val="black"/>
              </a:solidFill>
              <a:latin typeface="Book Antiqua" panose="02040602050305030304" pitchFamily="18" charset="0"/>
              <a:ea typeface="+mn-ea"/>
              <a:cs typeface="+mn-cs"/>
            </a:rPr>
            <a:t>before</a:t>
          </a:r>
          <a:r>
            <a:rPr lang="en-US" sz="2000" kern="1200" dirty="0">
              <a:latin typeface="Book Antiqua" panose="02040602050305030304" pitchFamily="18" charset="0"/>
            </a:rPr>
            <a:t> the appellate forum or writ filed before HC or SC shall be withdrawn with the leave of the Court, wherever required.</a:t>
          </a:r>
        </a:p>
      </dgm:t>
    </dgm:pt>
    <dgm:pt modelId="{E098C3B1-514C-480B-9216-61DE30E7C722}" type="parTrans" cxnId="{53F8385E-3DCA-4D18-BE67-1794A488E229}">
      <dgm:prSet/>
      <dgm:spPr/>
      <dgm:t>
        <a:bodyPr/>
        <a:lstStyle/>
        <a:p>
          <a:pPr algn="just"/>
          <a:endParaRPr lang="en-IN" sz="2000"/>
        </a:p>
      </dgm:t>
    </dgm:pt>
    <dgm:pt modelId="{A843946F-A63B-4FB5-958B-26C6251580CF}" type="sibTrans" cxnId="{53F8385E-3DCA-4D18-BE67-1794A488E229}">
      <dgm:prSet/>
      <dgm:spPr/>
      <dgm:t>
        <a:bodyPr/>
        <a:lstStyle/>
        <a:p>
          <a:pPr algn="just"/>
          <a:endParaRPr lang="en-IN" sz="2000"/>
        </a:p>
      </dgm:t>
    </dgm:pt>
    <dgm:pt modelId="{45CB416E-6C4D-4553-870F-976CCC3D858C}">
      <dgm:prSet phldrT="[Text]" custT="1">
        <dgm:style>
          <a:lnRef idx="1">
            <a:schemeClr val="accent3"/>
          </a:lnRef>
          <a:fillRef idx="2">
            <a:schemeClr val="accent3"/>
          </a:fillRef>
          <a:effectRef idx="1">
            <a:schemeClr val="accent3"/>
          </a:effectRef>
          <a:fontRef idx="minor">
            <a:schemeClr val="dk1"/>
          </a:fontRef>
        </dgm:style>
      </dgm:prSet>
      <dgm:spPr>
        <a:solidFill>
          <a:schemeClr val="accent2">
            <a:lumMod val="20000"/>
            <a:lumOff val="80000"/>
          </a:schemeClr>
        </a:solidFill>
        <a:ln>
          <a:solidFill>
            <a:schemeClr val="accent2">
              <a:lumMod val="75000"/>
            </a:schemeClr>
          </a:solidFill>
        </a:ln>
      </dgm:spPr>
      <dgm:t>
        <a:bodyPr rot="0" spcFirstLastPara="0" vertOverflow="overflow" horzOverflow="overflow" vert="horz" wrap="square" lIns="91440" tIns="45720" rIns="91440" bIns="45720" numCol="1" spcCol="1270" rtlCol="0" fromWordArt="0" anchor="ctr" anchorCtr="0" forceAA="0" compatLnSpc="1">
          <a:prstTxWarp prst="textNoShape">
            <a:avLst/>
          </a:prstTxWarp>
        </a:bodyPr>
        <a:lstStyle/>
        <a:p>
          <a:pPr marL="0" lvl="0" indent="0" algn="ctr" defTabSz="914400" rtl="0" eaLnBrk="1" latinLnBrk="0" hangingPunct="1">
            <a:lnSpc>
              <a:spcPct val="90000"/>
            </a:lnSpc>
            <a:spcBef>
              <a:spcPct val="0"/>
            </a:spcBef>
            <a:spcAft>
              <a:spcPct val="35000"/>
            </a:spcAft>
            <a:buNone/>
          </a:pPr>
          <a:r>
            <a:rPr lang="en-IN" sz="2000" kern="1200">
              <a:solidFill>
                <a:prstClr val="black"/>
              </a:solidFill>
              <a:latin typeface="Book Antiqua" panose="02040602050305030304" pitchFamily="18" charset="0"/>
              <a:ea typeface="+mn-ea"/>
              <a:cs typeface="+mn-cs"/>
            </a:rPr>
            <a:t>The declarant shall furnish an undertaking waiving his right, whether direct or indirect, to seek or pursue any remedy or any claim in relation to the tax arrear</a:t>
          </a:r>
          <a:r>
            <a:rPr lang="en-US" sz="2000" kern="1200">
              <a:solidFill>
                <a:prstClr val="black"/>
              </a:solidFill>
              <a:latin typeface="Book Antiqua" panose="02040602050305030304" pitchFamily="18" charset="0"/>
              <a:ea typeface="+mn-ea"/>
              <a:cs typeface="+mn-cs"/>
            </a:rPr>
            <a:t>.</a:t>
          </a:r>
          <a:r>
            <a:rPr lang="en-US" sz="2000" kern="1200">
              <a:latin typeface="Book Antiqua" panose="02040602050305030304" pitchFamily="18" charset="0"/>
            </a:rPr>
            <a:t> </a:t>
          </a:r>
          <a:endParaRPr lang="en-IN" sz="2000" kern="1200" dirty="0">
            <a:solidFill>
              <a:prstClr val="black"/>
            </a:solidFill>
            <a:latin typeface="Book Antiqua" panose="02040602050305030304" pitchFamily="18" charset="0"/>
            <a:ea typeface="+mn-ea"/>
            <a:cs typeface="+mn-cs"/>
          </a:endParaRPr>
        </a:p>
      </dgm:t>
    </dgm:pt>
    <dgm:pt modelId="{028D8666-C04A-48C7-BE36-274D05A2EB30}" type="parTrans" cxnId="{0650B740-5A69-4D61-A14D-4C887AAC2931}">
      <dgm:prSet/>
      <dgm:spPr/>
      <dgm:t>
        <a:bodyPr/>
        <a:lstStyle/>
        <a:p>
          <a:pPr algn="just"/>
          <a:endParaRPr lang="en-IN" sz="2000"/>
        </a:p>
      </dgm:t>
    </dgm:pt>
    <dgm:pt modelId="{DDD85BA1-B7FF-4E02-9809-7732D7350511}" type="sibTrans" cxnId="{0650B740-5A69-4D61-A14D-4C887AAC2931}">
      <dgm:prSet/>
      <dgm:spPr/>
      <dgm:t>
        <a:bodyPr/>
        <a:lstStyle/>
        <a:p>
          <a:pPr algn="just"/>
          <a:endParaRPr lang="en-IN" sz="2000"/>
        </a:p>
      </dgm:t>
    </dgm:pt>
    <dgm:pt modelId="{0DC31292-F027-4526-9F0F-F3737C805311}">
      <dgm:prSet custT="1">
        <dgm:style>
          <a:lnRef idx="1">
            <a:schemeClr val="accent3"/>
          </a:lnRef>
          <a:fillRef idx="2">
            <a:schemeClr val="accent3"/>
          </a:fillRef>
          <a:effectRef idx="1">
            <a:schemeClr val="accent3"/>
          </a:effectRef>
          <a:fontRef idx="minor">
            <a:schemeClr val="dk1"/>
          </a:fontRef>
        </dgm:style>
      </dgm:prSet>
      <dgm:spPr>
        <a:solidFill>
          <a:schemeClr val="accent2">
            <a:lumMod val="60000"/>
            <a:lumOff val="40000"/>
          </a:schemeClr>
        </a:solidFill>
        <a:ln>
          <a:solidFill>
            <a:schemeClr val="accent2">
              <a:lumMod val="75000"/>
            </a:schemeClr>
          </a:solidFill>
        </a:ln>
      </dgm:spPr>
      <dgm:t>
        <a:bodyPr rot="0" spcFirstLastPara="0" vertOverflow="overflow" horzOverflow="overflow" vert="horz" wrap="square" lIns="91440" tIns="45720" rIns="91440" bIns="45720" numCol="1" spcCol="1270" rtlCol="0" fromWordArt="0" anchor="ctr" anchorCtr="0" forceAA="0" compatLnSpc="1">
          <a:prstTxWarp prst="textNoShape">
            <a:avLst/>
          </a:prstTxWarp>
        </a:bodyPr>
        <a:lstStyle/>
        <a:p>
          <a:pPr marL="0" lvl="0" indent="0" algn="ctr" defTabSz="889000">
            <a:lnSpc>
              <a:spcPct val="90000"/>
            </a:lnSpc>
            <a:spcBef>
              <a:spcPct val="0"/>
            </a:spcBef>
            <a:spcAft>
              <a:spcPct val="35000"/>
            </a:spcAft>
            <a:buNone/>
          </a:pPr>
          <a:endParaRPr lang="en-IN" sz="2000" kern="1200" dirty="0">
            <a:solidFill>
              <a:prstClr val="black"/>
            </a:solidFill>
            <a:latin typeface="Book Antiqua" panose="02040602050305030304" pitchFamily="18" charset="0"/>
            <a:ea typeface="+mn-ea"/>
            <a:cs typeface="+mn-cs"/>
          </a:endParaRPr>
        </a:p>
        <a:p>
          <a:pPr marL="0" lvl="0" indent="0" algn="ctr" defTabSz="889000">
            <a:lnSpc>
              <a:spcPct val="90000"/>
            </a:lnSpc>
            <a:spcBef>
              <a:spcPct val="0"/>
            </a:spcBef>
            <a:spcAft>
              <a:spcPct val="35000"/>
            </a:spcAft>
            <a:buNone/>
          </a:pPr>
          <a:r>
            <a:rPr lang="en-US" sz="2000" kern="1200" dirty="0">
              <a:solidFill>
                <a:prstClr val="black"/>
              </a:solidFill>
              <a:latin typeface="Book Antiqua" panose="02040602050305030304" pitchFamily="18" charset="0"/>
              <a:ea typeface="+mn-ea"/>
              <a:cs typeface="+mn-cs"/>
            </a:rPr>
            <a:t>Declaration to be filed before the designated authority in the prescribed form and verified in the prescribed manner</a:t>
          </a:r>
          <a:r>
            <a:rPr lang="en-IN" sz="2000" kern="1200" dirty="0">
              <a:solidFill>
                <a:prstClr val="black"/>
              </a:solidFill>
              <a:latin typeface="Book Antiqua" panose="02040602050305030304" pitchFamily="18" charset="0"/>
              <a:ea typeface="+mn-ea"/>
              <a:cs typeface="+mn-cs"/>
            </a:rPr>
            <a:t>.</a:t>
          </a:r>
        </a:p>
        <a:p>
          <a:pPr marL="0" lvl="0" indent="0" algn="ctr" defTabSz="889000">
            <a:lnSpc>
              <a:spcPct val="90000"/>
            </a:lnSpc>
            <a:spcBef>
              <a:spcPct val="0"/>
            </a:spcBef>
            <a:spcAft>
              <a:spcPct val="35000"/>
            </a:spcAft>
            <a:buNone/>
          </a:pPr>
          <a:endParaRPr lang="en-IN" sz="2000" kern="1200" dirty="0">
            <a:solidFill>
              <a:prstClr val="black"/>
            </a:solidFill>
            <a:latin typeface="Book Antiqua" panose="02040602050305030304" pitchFamily="18" charset="0"/>
            <a:ea typeface="+mn-ea"/>
            <a:cs typeface="+mn-cs"/>
          </a:endParaRPr>
        </a:p>
      </dgm:t>
    </dgm:pt>
    <dgm:pt modelId="{5E4F9943-3796-4F16-82F2-2DA0A6EEA705}" type="sibTrans" cxnId="{DA1C2C1A-83D9-4C5B-B55F-AB681612113E}">
      <dgm:prSet/>
      <dgm:spPr/>
      <dgm:t>
        <a:bodyPr/>
        <a:lstStyle/>
        <a:p>
          <a:endParaRPr lang="en-IN" sz="2000"/>
        </a:p>
      </dgm:t>
    </dgm:pt>
    <dgm:pt modelId="{99CF636B-036A-494A-8EB2-48BA05D673AE}" type="parTrans" cxnId="{DA1C2C1A-83D9-4C5B-B55F-AB681612113E}">
      <dgm:prSet/>
      <dgm:spPr/>
      <dgm:t>
        <a:bodyPr/>
        <a:lstStyle/>
        <a:p>
          <a:endParaRPr lang="en-IN" sz="2000"/>
        </a:p>
      </dgm:t>
    </dgm:pt>
    <dgm:pt modelId="{8A6CE296-3EB5-4AB0-BDB2-CE858D5974E1}" type="pres">
      <dgm:prSet presAssocID="{2C357011-56CA-42FF-91C9-172744D6B5DC}" presName="Name0" presStyleCnt="0">
        <dgm:presLayoutVars>
          <dgm:chPref val="1"/>
          <dgm:dir/>
          <dgm:animOne val="branch"/>
          <dgm:animLvl val="lvl"/>
          <dgm:resizeHandles/>
        </dgm:presLayoutVars>
      </dgm:prSet>
      <dgm:spPr/>
    </dgm:pt>
    <dgm:pt modelId="{AE0C0F0F-7AA5-46A1-A146-405731A2CBA4}" type="pres">
      <dgm:prSet presAssocID="{0DC31292-F027-4526-9F0F-F3737C805311}" presName="vertOne" presStyleCnt="0"/>
      <dgm:spPr/>
    </dgm:pt>
    <dgm:pt modelId="{FD28FC26-8BED-4397-9F51-166F95282C85}" type="pres">
      <dgm:prSet presAssocID="{0DC31292-F027-4526-9F0F-F3737C805311}" presName="txOne" presStyleLbl="node0" presStyleIdx="0" presStyleCnt="1" custScaleX="59738" custScaleY="40802" custLinFactY="-86354" custLinFactNeighborX="1207" custLinFactNeighborY="-100000">
        <dgm:presLayoutVars>
          <dgm:chPref val="3"/>
        </dgm:presLayoutVars>
      </dgm:prSet>
      <dgm:spPr/>
    </dgm:pt>
    <dgm:pt modelId="{3E730EF9-BB33-4199-8B5E-0485E8220DAD}" type="pres">
      <dgm:prSet presAssocID="{0DC31292-F027-4526-9F0F-F3737C805311}" presName="parTransOne" presStyleCnt="0"/>
      <dgm:spPr/>
    </dgm:pt>
    <dgm:pt modelId="{EA22C9F5-8ECF-4CBF-A5C8-3BE283867F4D}" type="pres">
      <dgm:prSet presAssocID="{0DC31292-F027-4526-9F0F-F3737C805311}" presName="horzOne" presStyleCnt="0"/>
      <dgm:spPr/>
    </dgm:pt>
    <dgm:pt modelId="{31AD7EAF-97B7-4CBB-AD46-AE4E385F8330}" type="pres">
      <dgm:prSet presAssocID="{E35CFFA7-3AC1-48B5-8897-1E68E9C76050}" presName="vertTwo" presStyleCnt="0"/>
      <dgm:spPr/>
    </dgm:pt>
    <dgm:pt modelId="{ABA6C9C0-85C7-4F35-A744-5C42E37558DF}" type="pres">
      <dgm:prSet presAssocID="{E35CFFA7-3AC1-48B5-8897-1E68E9C76050}" presName="txTwo" presStyleLbl="node2" presStyleIdx="0" presStyleCnt="3" custScaleX="88031" custScaleY="91550" custLinFactNeighborX="5318" custLinFactNeighborY="54498">
        <dgm:presLayoutVars>
          <dgm:chPref val="3"/>
        </dgm:presLayoutVars>
      </dgm:prSet>
      <dgm:spPr>
        <a:xfrm>
          <a:off x="3977" y="442"/>
          <a:ext cx="3491497" cy="2494144"/>
        </a:xfrm>
        <a:prstGeom prst="roundRect">
          <a:avLst>
            <a:gd name="adj" fmla="val 10000"/>
          </a:avLst>
        </a:prstGeom>
      </dgm:spPr>
    </dgm:pt>
    <dgm:pt modelId="{2FB0DED7-07E9-4E31-A956-9A4C5DEDBFCB}" type="pres">
      <dgm:prSet presAssocID="{E35CFFA7-3AC1-48B5-8897-1E68E9C76050}" presName="horzTwo" presStyleCnt="0"/>
      <dgm:spPr/>
    </dgm:pt>
    <dgm:pt modelId="{F139746E-83DF-4C80-9B20-0DB295F8B474}" type="pres">
      <dgm:prSet presAssocID="{78B27DF2-9D09-4751-97EA-BFAC8EF0B366}" presName="sibSpaceTwo" presStyleCnt="0"/>
      <dgm:spPr/>
    </dgm:pt>
    <dgm:pt modelId="{E09BDBDF-923E-46A8-8459-0CBD9B4C01ED}" type="pres">
      <dgm:prSet presAssocID="{231843DE-B8A1-4458-87B4-23B1C8E18DB0}" presName="vertTwo" presStyleCnt="0"/>
      <dgm:spPr/>
    </dgm:pt>
    <dgm:pt modelId="{B408F1D2-2C61-4A3C-BFFC-1E1B3CAF1220}" type="pres">
      <dgm:prSet presAssocID="{231843DE-B8A1-4458-87B4-23B1C8E18DB0}" presName="txTwo" presStyleLbl="node2" presStyleIdx="1" presStyleCnt="3" custScaleX="92829" custScaleY="89597" custLinFactNeighborX="-499" custLinFactNeighborY="54498">
        <dgm:presLayoutVars>
          <dgm:chPref val="3"/>
        </dgm:presLayoutVars>
      </dgm:prSet>
      <dgm:spPr>
        <a:xfrm>
          <a:off x="3788760" y="442"/>
          <a:ext cx="3491497" cy="2494144"/>
        </a:xfrm>
        <a:prstGeom prst="roundRect">
          <a:avLst>
            <a:gd name="adj" fmla="val 10000"/>
          </a:avLst>
        </a:prstGeom>
      </dgm:spPr>
    </dgm:pt>
    <dgm:pt modelId="{E4A67F01-2C42-4869-8BDA-9D3BD46922EC}" type="pres">
      <dgm:prSet presAssocID="{231843DE-B8A1-4458-87B4-23B1C8E18DB0}" presName="horzTwo" presStyleCnt="0"/>
      <dgm:spPr/>
    </dgm:pt>
    <dgm:pt modelId="{EBEC1BC9-4226-4E12-8340-C73C57F80017}" type="pres">
      <dgm:prSet presAssocID="{A843946F-A63B-4FB5-958B-26C6251580CF}" presName="sibSpaceTwo" presStyleCnt="0"/>
      <dgm:spPr/>
    </dgm:pt>
    <dgm:pt modelId="{5B0F7DD3-7B35-427D-B591-B2E1B67D34DE}" type="pres">
      <dgm:prSet presAssocID="{45CB416E-6C4D-4553-870F-976CCC3D858C}" presName="vertTwo" presStyleCnt="0"/>
      <dgm:spPr/>
    </dgm:pt>
    <dgm:pt modelId="{6677A3BC-270B-4D5C-9E83-0E0E136AFD1D}" type="pres">
      <dgm:prSet presAssocID="{45CB416E-6C4D-4553-870F-976CCC3D858C}" presName="txTwo" presStyleLbl="node2" presStyleIdx="2" presStyleCnt="3" custScaleX="93685" custScaleY="88621" custLinFactNeighborX="-7010" custLinFactNeighborY="54498">
        <dgm:presLayoutVars>
          <dgm:chPref val="3"/>
        </dgm:presLayoutVars>
      </dgm:prSet>
      <dgm:spPr>
        <a:xfrm>
          <a:off x="7573543" y="442"/>
          <a:ext cx="3491497" cy="2494144"/>
        </a:xfrm>
        <a:prstGeom prst="roundRect">
          <a:avLst>
            <a:gd name="adj" fmla="val 10000"/>
          </a:avLst>
        </a:prstGeom>
      </dgm:spPr>
    </dgm:pt>
    <dgm:pt modelId="{2A8F05EC-CE08-462E-B43E-D179770E89D4}" type="pres">
      <dgm:prSet presAssocID="{45CB416E-6C4D-4553-870F-976CCC3D858C}" presName="horzTwo" presStyleCnt="0"/>
      <dgm:spPr/>
    </dgm:pt>
  </dgm:ptLst>
  <dgm:cxnLst>
    <dgm:cxn modelId="{BE787511-7F84-4DD1-9CCD-6D8736E37E3C}" type="presOf" srcId="{0DC31292-F027-4526-9F0F-F3737C805311}" destId="{FD28FC26-8BED-4397-9F51-166F95282C85}" srcOrd="0" destOrd="0" presId="urn:microsoft.com/office/officeart/2005/8/layout/architecture"/>
    <dgm:cxn modelId="{D32A4314-DD1B-4242-8796-FBB0108AECC1}" type="presOf" srcId="{E35CFFA7-3AC1-48B5-8897-1E68E9C76050}" destId="{ABA6C9C0-85C7-4F35-A744-5C42E37558DF}" srcOrd="0" destOrd="0" presId="urn:microsoft.com/office/officeart/2005/8/layout/architecture"/>
    <dgm:cxn modelId="{DA1C2C1A-83D9-4C5B-B55F-AB681612113E}" srcId="{2C357011-56CA-42FF-91C9-172744D6B5DC}" destId="{0DC31292-F027-4526-9F0F-F3737C805311}" srcOrd="0" destOrd="0" parTransId="{99CF636B-036A-494A-8EB2-48BA05D673AE}" sibTransId="{5E4F9943-3796-4F16-82F2-2DA0A6EEA705}"/>
    <dgm:cxn modelId="{05146030-12EB-4B9E-A129-BD73328A08A3}" type="presOf" srcId="{231843DE-B8A1-4458-87B4-23B1C8E18DB0}" destId="{B408F1D2-2C61-4A3C-BFFC-1E1B3CAF1220}" srcOrd="0" destOrd="0" presId="urn:microsoft.com/office/officeart/2005/8/layout/architecture"/>
    <dgm:cxn modelId="{0650B740-5A69-4D61-A14D-4C887AAC2931}" srcId="{0DC31292-F027-4526-9F0F-F3737C805311}" destId="{45CB416E-6C4D-4553-870F-976CCC3D858C}" srcOrd="2" destOrd="0" parTransId="{028D8666-C04A-48C7-BE36-274D05A2EB30}" sibTransId="{DDD85BA1-B7FF-4E02-9809-7732D7350511}"/>
    <dgm:cxn modelId="{53F8385E-3DCA-4D18-BE67-1794A488E229}" srcId="{0DC31292-F027-4526-9F0F-F3737C805311}" destId="{231843DE-B8A1-4458-87B4-23B1C8E18DB0}" srcOrd="1" destOrd="0" parTransId="{E098C3B1-514C-480B-9216-61DE30E7C722}" sibTransId="{A843946F-A63B-4FB5-958B-26C6251580CF}"/>
    <dgm:cxn modelId="{18D6BE4C-1CBD-4CB5-A643-CC51272B952F}" type="presOf" srcId="{45CB416E-6C4D-4553-870F-976CCC3D858C}" destId="{6677A3BC-270B-4D5C-9E83-0E0E136AFD1D}" srcOrd="0" destOrd="0" presId="urn:microsoft.com/office/officeart/2005/8/layout/architecture"/>
    <dgm:cxn modelId="{FB5B60CB-A84D-4740-AA93-46762D721620}" srcId="{0DC31292-F027-4526-9F0F-F3737C805311}" destId="{E35CFFA7-3AC1-48B5-8897-1E68E9C76050}" srcOrd="0" destOrd="0" parTransId="{2977A5D5-7C29-49A8-B373-B34AF75C2678}" sibTransId="{78B27DF2-9D09-4751-97EA-BFAC8EF0B366}"/>
    <dgm:cxn modelId="{97F934FD-4464-4752-A219-8B6F57AAC49A}" type="presOf" srcId="{2C357011-56CA-42FF-91C9-172744D6B5DC}" destId="{8A6CE296-3EB5-4AB0-BDB2-CE858D5974E1}" srcOrd="0" destOrd="0" presId="urn:microsoft.com/office/officeart/2005/8/layout/architecture"/>
    <dgm:cxn modelId="{BFF68A69-E60E-4476-B400-C6A7B09F43BE}" type="presParOf" srcId="{8A6CE296-3EB5-4AB0-BDB2-CE858D5974E1}" destId="{AE0C0F0F-7AA5-46A1-A146-405731A2CBA4}" srcOrd="0" destOrd="0" presId="urn:microsoft.com/office/officeart/2005/8/layout/architecture"/>
    <dgm:cxn modelId="{534F4727-5B28-41BC-B678-A1B469DF18F9}" type="presParOf" srcId="{AE0C0F0F-7AA5-46A1-A146-405731A2CBA4}" destId="{FD28FC26-8BED-4397-9F51-166F95282C85}" srcOrd="0" destOrd="0" presId="urn:microsoft.com/office/officeart/2005/8/layout/architecture"/>
    <dgm:cxn modelId="{54C1A5ED-2326-4384-ADA6-8BA878306D33}" type="presParOf" srcId="{AE0C0F0F-7AA5-46A1-A146-405731A2CBA4}" destId="{3E730EF9-BB33-4199-8B5E-0485E8220DAD}" srcOrd="1" destOrd="0" presId="urn:microsoft.com/office/officeart/2005/8/layout/architecture"/>
    <dgm:cxn modelId="{EF0E5F51-DE5A-4E88-97CE-6B7E54388AF2}" type="presParOf" srcId="{AE0C0F0F-7AA5-46A1-A146-405731A2CBA4}" destId="{EA22C9F5-8ECF-4CBF-A5C8-3BE283867F4D}" srcOrd="2" destOrd="0" presId="urn:microsoft.com/office/officeart/2005/8/layout/architecture"/>
    <dgm:cxn modelId="{CEF19B30-3DE3-4B9B-9038-5E31B6C69357}" type="presParOf" srcId="{EA22C9F5-8ECF-4CBF-A5C8-3BE283867F4D}" destId="{31AD7EAF-97B7-4CBB-AD46-AE4E385F8330}" srcOrd="0" destOrd="0" presId="urn:microsoft.com/office/officeart/2005/8/layout/architecture"/>
    <dgm:cxn modelId="{7A7A3E65-F837-4103-AB37-25ED8AD99A0F}" type="presParOf" srcId="{31AD7EAF-97B7-4CBB-AD46-AE4E385F8330}" destId="{ABA6C9C0-85C7-4F35-A744-5C42E37558DF}" srcOrd="0" destOrd="0" presId="urn:microsoft.com/office/officeart/2005/8/layout/architecture"/>
    <dgm:cxn modelId="{1700C501-A65B-443B-9F13-9B3D19C1D93D}" type="presParOf" srcId="{31AD7EAF-97B7-4CBB-AD46-AE4E385F8330}" destId="{2FB0DED7-07E9-4E31-A956-9A4C5DEDBFCB}" srcOrd="1" destOrd="0" presId="urn:microsoft.com/office/officeart/2005/8/layout/architecture"/>
    <dgm:cxn modelId="{1CD8ECD0-0324-4A10-89C1-01DEB42F8D08}" type="presParOf" srcId="{EA22C9F5-8ECF-4CBF-A5C8-3BE283867F4D}" destId="{F139746E-83DF-4C80-9B20-0DB295F8B474}" srcOrd="1" destOrd="0" presId="urn:microsoft.com/office/officeart/2005/8/layout/architecture"/>
    <dgm:cxn modelId="{2CA3D28B-FC51-48F9-864F-ED2C17793400}" type="presParOf" srcId="{EA22C9F5-8ECF-4CBF-A5C8-3BE283867F4D}" destId="{E09BDBDF-923E-46A8-8459-0CBD9B4C01ED}" srcOrd="2" destOrd="0" presId="urn:microsoft.com/office/officeart/2005/8/layout/architecture"/>
    <dgm:cxn modelId="{13BAB8E9-3BB3-4929-A0B1-AD7DD8B957DC}" type="presParOf" srcId="{E09BDBDF-923E-46A8-8459-0CBD9B4C01ED}" destId="{B408F1D2-2C61-4A3C-BFFC-1E1B3CAF1220}" srcOrd="0" destOrd="0" presId="urn:microsoft.com/office/officeart/2005/8/layout/architecture"/>
    <dgm:cxn modelId="{87001F89-1982-4F2F-9368-336DAED4FE57}" type="presParOf" srcId="{E09BDBDF-923E-46A8-8459-0CBD9B4C01ED}" destId="{E4A67F01-2C42-4869-8BDA-9D3BD46922EC}" srcOrd="1" destOrd="0" presId="urn:microsoft.com/office/officeart/2005/8/layout/architecture"/>
    <dgm:cxn modelId="{0C3399FC-A756-4A11-AC6F-141534EACC84}" type="presParOf" srcId="{EA22C9F5-8ECF-4CBF-A5C8-3BE283867F4D}" destId="{EBEC1BC9-4226-4E12-8340-C73C57F80017}" srcOrd="3" destOrd="0" presId="urn:microsoft.com/office/officeart/2005/8/layout/architecture"/>
    <dgm:cxn modelId="{453FBE6D-2C38-436A-98F5-4425F5ED3ECD}" type="presParOf" srcId="{EA22C9F5-8ECF-4CBF-A5C8-3BE283867F4D}" destId="{5B0F7DD3-7B35-427D-B591-B2E1B67D34DE}" srcOrd="4" destOrd="0" presId="urn:microsoft.com/office/officeart/2005/8/layout/architecture"/>
    <dgm:cxn modelId="{A9774922-C842-4817-92CD-231A7BB8BA10}" type="presParOf" srcId="{5B0F7DD3-7B35-427D-B591-B2E1B67D34DE}" destId="{6677A3BC-270B-4D5C-9E83-0E0E136AFD1D}" srcOrd="0" destOrd="0" presId="urn:microsoft.com/office/officeart/2005/8/layout/architecture"/>
    <dgm:cxn modelId="{15E7B03C-1CFE-474F-ABAF-4075B0C76F71}" type="presParOf" srcId="{5B0F7DD3-7B35-427D-B591-B2E1B67D34DE}" destId="{2A8F05EC-CE08-462E-B43E-D179770E89D4}"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C357011-56CA-42FF-91C9-172744D6B5DC}" type="doc">
      <dgm:prSet loTypeId="urn:microsoft.com/office/officeart/2005/8/layout/architecture" loCatId="hierarchy" qsTypeId="urn:microsoft.com/office/officeart/2005/8/quickstyle/simple3" qsCatId="simple" csTypeId="urn:microsoft.com/office/officeart/2005/8/colors/accent1_2" csCatId="accent1" phldr="1"/>
      <dgm:spPr/>
      <dgm:t>
        <a:bodyPr/>
        <a:lstStyle/>
        <a:p>
          <a:endParaRPr lang="en-IN"/>
        </a:p>
      </dgm:t>
    </dgm:pt>
    <dgm:pt modelId="{6934AF1F-7394-426C-8DE5-39AB36EF9344}">
      <dgm:prSet phldrT="[Text]"/>
      <dgm:spPr>
        <a:solidFill>
          <a:schemeClr val="accent2">
            <a:lumMod val="20000"/>
            <a:lumOff val="80000"/>
          </a:schemeClr>
        </a:solidFill>
        <a:ln>
          <a:solidFill>
            <a:schemeClr val="accent2">
              <a:lumMod val="75000"/>
            </a:schemeClr>
          </a:solidFill>
        </a:ln>
      </dgm:spPr>
      <dgm:t>
        <a:bodyPr/>
        <a:lstStyle/>
        <a:p>
          <a:pPr algn="just"/>
          <a:r>
            <a:rPr lang="en-IN" dirty="0">
              <a:latin typeface="Book Antiqua" panose="02040602050305030304" pitchFamily="18" charset="0"/>
            </a:rPr>
            <a:t>No appellate forum shall proceed to decide any issue relating to the tax arrear mentioned in the declaration in respect of which an order has been made u/s 92(1) by the designated authority on the payment of sum determined under that section.</a:t>
          </a:r>
        </a:p>
      </dgm:t>
    </dgm:pt>
    <dgm:pt modelId="{2CBFE2EE-8047-4CDC-8687-0E414841E01E}" type="parTrans" cxnId="{ABECC969-9081-4FDD-A8CC-F67E30FA367F}">
      <dgm:prSet/>
      <dgm:spPr/>
      <dgm:t>
        <a:bodyPr/>
        <a:lstStyle/>
        <a:p>
          <a:pPr algn="just"/>
          <a:endParaRPr lang="en-IN"/>
        </a:p>
      </dgm:t>
    </dgm:pt>
    <dgm:pt modelId="{F937AFBB-2435-4CDA-A5C5-E88CCE7E66FC}" type="sibTrans" cxnId="{ABECC969-9081-4FDD-A8CC-F67E30FA367F}">
      <dgm:prSet/>
      <dgm:spPr/>
      <dgm:t>
        <a:bodyPr/>
        <a:lstStyle/>
        <a:p>
          <a:pPr algn="just"/>
          <a:endParaRPr lang="en-IN"/>
        </a:p>
      </dgm:t>
    </dgm:pt>
    <dgm:pt modelId="{E35CFFA7-3AC1-48B5-8897-1E68E9C76050}">
      <dgm:prSet phldrT="[Text]"/>
      <dgm:spPr>
        <a:solidFill>
          <a:schemeClr val="accent2">
            <a:lumMod val="20000"/>
            <a:lumOff val="80000"/>
          </a:schemeClr>
        </a:solidFill>
        <a:ln>
          <a:solidFill>
            <a:schemeClr val="accent2">
              <a:lumMod val="75000"/>
            </a:schemeClr>
          </a:solidFill>
        </a:ln>
      </dgm:spPr>
      <dgm:t>
        <a:bodyPr/>
        <a:lstStyle/>
        <a:p>
          <a:pPr marL="0" algn="just"/>
          <a:r>
            <a:rPr lang="en-IN" b="1" dirty="0">
              <a:latin typeface="Book Antiqua" panose="02040602050305030304" pitchFamily="18" charset="0"/>
            </a:rPr>
            <a:t>Declaration presumed to never have been made and proceedings under IT Act </a:t>
          </a:r>
          <a:r>
            <a:rPr lang="en-IN" dirty="0">
              <a:latin typeface="Book Antiqua" panose="02040602050305030304" pitchFamily="18" charset="0"/>
            </a:rPr>
            <a:t>shall be revived if:</a:t>
          </a:r>
        </a:p>
        <a:p>
          <a:pPr marL="252000" algn="just"/>
          <a:r>
            <a:rPr lang="en-IN" dirty="0">
              <a:latin typeface="Book Antiqua" panose="02040602050305030304" pitchFamily="18" charset="0"/>
            </a:rPr>
            <a:t>(a) any material particular furnished in the declaration is </a:t>
          </a:r>
          <a:r>
            <a:rPr lang="en-IN" b="1" dirty="0">
              <a:latin typeface="Book Antiqua" panose="02040602050305030304" pitchFamily="18" charset="0"/>
            </a:rPr>
            <a:t>found to be false </a:t>
          </a:r>
          <a:r>
            <a:rPr lang="en-IN" dirty="0">
              <a:latin typeface="Book Antiqua" panose="02040602050305030304" pitchFamily="18" charset="0"/>
            </a:rPr>
            <a:t>at any stage;</a:t>
          </a:r>
        </a:p>
        <a:p>
          <a:pPr marL="252000"/>
          <a:r>
            <a:rPr lang="en-IN" dirty="0">
              <a:latin typeface="Book Antiqua" panose="02040602050305030304" pitchFamily="18" charset="0"/>
            </a:rPr>
            <a:t>(b) the declarant </a:t>
          </a:r>
          <a:r>
            <a:rPr lang="en-IN" b="1" dirty="0">
              <a:latin typeface="Book Antiqua" panose="02040602050305030304" pitchFamily="18" charset="0"/>
            </a:rPr>
            <a:t>violates any of the conditions </a:t>
          </a:r>
          <a:r>
            <a:rPr lang="en-IN" dirty="0">
              <a:latin typeface="Book Antiqua" panose="02040602050305030304" pitchFamily="18" charset="0"/>
            </a:rPr>
            <a:t>referred to in this Act;</a:t>
          </a:r>
        </a:p>
        <a:p>
          <a:pPr marL="252000"/>
          <a:r>
            <a:rPr lang="en-IN" dirty="0">
              <a:latin typeface="Book Antiqua" panose="02040602050305030304" pitchFamily="18" charset="0"/>
            </a:rPr>
            <a:t>(c) the declarant acts in any manner which is not in accordance with the undertaking given by him u/s 91(4).</a:t>
          </a:r>
        </a:p>
      </dgm:t>
    </dgm:pt>
    <dgm:pt modelId="{2977A5D5-7C29-49A8-B373-B34AF75C2678}" type="parTrans" cxnId="{FB5B60CB-A84D-4740-AA93-46762D721620}">
      <dgm:prSet/>
      <dgm:spPr/>
      <dgm:t>
        <a:bodyPr/>
        <a:lstStyle/>
        <a:p>
          <a:pPr algn="just"/>
          <a:endParaRPr lang="en-IN"/>
        </a:p>
      </dgm:t>
    </dgm:pt>
    <dgm:pt modelId="{78B27DF2-9D09-4751-97EA-BFAC8EF0B366}" type="sibTrans" cxnId="{FB5B60CB-A84D-4740-AA93-46762D721620}">
      <dgm:prSet/>
      <dgm:spPr/>
      <dgm:t>
        <a:bodyPr/>
        <a:lstStyle/>
        <a:p>
          <a:pPr algn="just"/>
          <a:endParaRPr lang="en-IN"/>
        </a:p>
      </dgm:t>
    </dgm:pt>
    <dgm:pt modelId="{8A6CE296-3EB5-4AB0-BDB2-CE858D5974E1}" type="pres">
      <dgm:prSet presAssocID="{2C357011-56CA-42FF-91C9-172744D6B5DC}" presName="Name0" presStyleCnt="0">
        <dgm:presLayoutVars>
          <dgm:chPref val="1"/>
          <dgm:dir/>
          <dgm:animOne val="branch"/>
          <dgm:animLvl val="lvl"/>
          <dgm:resizeHandles/>
        </dgm:presLayoutVars>
      </dgm:prSet>
      <dgm:spPr/>
    </dgm:pt>
    <dgm:pt modelId="{941E4F3C-6236-4FC6-A9DB-FC2775264D69}" type="pres">
      <dgm:prSet presAssocID="{6934AF1F-7394-426C-8DE5-39AB36EF9344}" presName="vertOne" presStyleCnt="0"/>
      <dgm:spPr/>
    </dgm:pt>
    <dgm:pt modelId="{75AE4990-477D-448D-9997-39A315E9F2D9}" type="pres">
      <dgm:prSet presAssocID="{6934AF1F-7394-426C-8DE5-39AB36EF9344}" presName="txOne" presStyleLbl="node0" presStyleIdx="0" presStyleCnt="1" custScaleY="46651">
        <dgm:presLayoutVars>
          <dgm:chPref val="3"/>
        </dgm:presLayoutVars>
      </dgm:prSet>
      <dgm:spPr/>
    </dgm:pt>
    <dgm:pt modelId="{35DCAE82-A477-4252-9488-D7BA6D7B72B5}" type="pres">
      <dgm:prSet presAssocID="{6934AF1F-7394-426C-8DE5-39AB36EF9344}" presName="parTransOne" presStyleCnt="0"/>
      <dgm:spPr/>
    </dgm:pt>
    <dgm:pt modelId="{3E3DAB38-EFCC-425B-AA6B-E5F414B5D3CA}" type="pres">
      <dgm:prSet presAssocID="{6934AF1F-7394-426C-8DE5-39AB36EF9344}" presName="horzOne" presStyleCnt="0"/>
      <dgm:spPr/>
    </dgm:pt>
    <dgm:pt modelId="{31AD7EAF-97B7-4CBB-AD46-AE4E385F8330}" type="pres">
      <dgm:prSet presAssocID="{E35CFFA7-3AC1-48B5-8897-1E68E9C76050}" presName="vertTwo" presStyleCnt="0"/>
      <dgm:spPr/>
    </dgm:pt>
    <dgm:pt modelId="{ABA6C9C0-85C7-4F35-A744-5C42E37558DF}" type="pres">
      <dgm:prSet presAssocID="{E35CFFA7-3AC1-48B5-8897-1E68E9C76050}" presName="txTwo" presStyleLbl="node2" presStyleIdx="0" presStyleCnt="1" custLinFactNeighborX="-14332" custLinFactNeighborY="-20649">
        <dgm:presLayoutVars>
          <dgm:chPref val="3"/>
        </dgm:presLayoutVars>
      </dgm:prSet>
      <dgm:spPr/>
    </dgm:pt>
    <dgm:pt modelId="{2FB0DED7-07E9-4E31-A956-9A4C5DEDBFCB}" type="pres">
      <dgm:prSet presAssocID="{E35CFFA7-3AC1-48B5-8897-1E68E9C76050}" presName="horzTwo" presStyleCnt="0"/>
      <dgm:spPr/>
    </dgm:pt>
  </dgm:ptLst>
  <dgm:cxnLst>
    <dgm:cxn modelId="{ABECC969-9081-4FDD-A8CC-F67E30FA367F}" srcId="{2C357011-56CA-42FF-91C9-172744D6B5DC}" destId="{6934AF1F-7394-426C-8DE5-39AB36EF9344}" srcOrd="0" destOrd="0" parTransId="{2CBFE2EE-8047-4CDC-8687-0E414841E01E}" sibTransId="{F937AFBB-2435-4CDA-A5C5-E88CCE7E66FC}"/>
    <dgm:cxn modelId="{9422C17B-F521-4391-932B-8182DF3DBBC5}" type="presOf" srcId="{E35CFFA7-3AC1-48B5-8897-1E68E9C76050}" destId="{ABA6C9C0-85C7-4F35-A744-5C42E37558DF}" srcOrd="0" destOrd="0" presId="urn:microsoft.com/office/officeart/2005/8/layout/architecture"/>
    <dgm:cxn modelId="{6D612DB4-C366-4AE7-B622-19CEE5301327}" type="presOf" srcId="{6934AF1F-7394-426C-8DE5-39AB36EF9344}" destId="{75AE4990-477D-448D-9997-39A315E9F2D9}" srcOrd="0" destOrd="0" presId="urn:microsoft.com/office/officeart/2005/8/layout/architecture"/>
    <dgm:cxn modelId="{FB5B60CB-A84D-4740-AA93-46762D721620}" srcId="{6934AF1F-7394-426C-8DE5-39AB36EF9344}" destId="{E35CFFA7-3AC1-48B5-8897-1E68E9C76050}" srcOrd="0" destOrd="0" parTransId="{2977A5D5-7C29-49A8-B373-B34AF75C2678}" sibTransId="{78B27DF2-9D09-4751-97EA-BFAC8EF0B366}"/>
    <dgm:cxn modelId="{97F934FD-4464-4752-A219-8B6F57AAC49A}" type="presOf" srcId="{2C357011-56CA-42FF-91C9-172744D6B5DC}" destId="{8A6CE296-3EB5-4AB0-BDB2-CE858D5974E1}" srcOrd="0" destOrd="0" presId="urn:microsoft.com/office/officeart/2005/8/layout/architecture"/>
    <dgm:cxn modelId="{1704535B-67DA-4180-A893-DC2DCFCF84B1}" type="presParOf" srcId="{8A6CE296-3EB5-4AB0-BDB2-CE858D5974E1}" destId="{941E4F3C-6236-4FC6-A9DB-FC2775264D69}" srcOrd="0" destOrd="0" presId="urn:microsoft.com/office/officeart/2005/8/layout/architecture"/>
    <dgm:cxn modelId="{0336A13B-1992-4AAE-973F-F6F109A997DB}" type="presParOf" srcId="{941E4F3C-6236-4FC6-A9DB-FC2775264D69}" destId="{75AE4990-477D-448D-9997-39A315E9F2D9}" srcOrd="0" destOrd="0" presId="urn:microsoft.com/office/officeart/2005/8/layout/architecture"/>
    <dgm:cxn modelId="{D278A69E-2694-4B10-80E2-FDEBDD0C6428}" type="presParOf" srcId="{941E4F3C-6236-4FC6-A9DB-FC2775264D69}" destId="{35DCAE82-A477-4252-9488-D7BA6D7B72B5}" srcOrd="1" destOrd="0" presId="urn:microsoft.com/office/officeart/2005/8/layout/architecture"/>
    <dgm:cxn modelId="{2C6981BF-D588-4103-8247-8BFA7B4E9FFF}" type="presParOf" srcId="{941E4F3C-6236-4FC6-A9DB-FC2775264D69}" destId="{3E3DAB38-EFCC-425B-AA6B-E5F414B5D3CA}" srcOrd="2" destOrd="0" presId="urn:microsoft.com/office/officeart/2005/8/layout/architecture"/>
    <dgm:cxn modelId="{70CE712F-367A-4968-B176-ECF273F919B1}" type="presParOf" srcId="{3E3DAB38-EFCC-425B-AA6B-E5F414B5D3CA}" destId="{31AD7EAF-97B7-4CBB-AD46-AE4E385F8330}" srcOrd="0" destOrd="0" presId="urn:microsoft.com/office/officeart/2005/8/layout/architecture"/>
    <dgm:cxn modelId="{D6155EA0-F6D5-46B0-9F5F-CAE957EDF86A}" type="presParOf" srcId="{31AD7EAF-97B7-4CBB-AD46-AE4E385F8330}" destId="{ABA6C9C0-85C7-4F35-A744-5C42E37558DF}" srcOrd="0" destOrd="0" presId="urn:microsoft.com/office/officeart/2005/8/layout/architecture"/>
    <dgm:cxn modelId="{30825D37-0571-4076-8B88-ABFB4AF8CBAD}" type="presParOf" srcId="{31AD7EAF-97B7-4CBB-AD46-AE4E385F8330}" destId="{2FB0DED7-07E9-4E31-A956-9A4C5DEDBFCB}"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DFC55B6-243B-409E-A754-C6CA8BCCCC2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0B91C5F1-9A83-407D-97B9-1B7F5CDEA17A}">
      <dgm:prSet phldrT="[Text]" custT="1"/>
      <dgm:spPr>
        <a:solidFill>
          <a:schemeClr val="bg1"/>
        </a:solidFill>
      </dgm:spPr>
      <dgm:t>
        <a:bodyPr/>
        <a:lstStyle/>
        <a:p>
          <a:endParaRPr lang="en-IN" sz="3200" dirty="0">
            <a:solidFill>
              <a:schemeClr val="bg1"/>
            </a:solidFill>
            <a:latin typeface="Book Antiqua" panose="02040602050305030304" pitchFamily="18" charset="0"/>
          </a:endParaRPr>
        </a:p>
      </dgm:t>
    </dgm:pt>
    <dgm:pt modelId="{EF55AB45-8BB6-4F1F-97C1-51C945ED4C2B}" type="sibTrans" cxnId="{7CE3054A-9931-4DE5-9B15-1B91D6FD60E9}">
      <dgm:prSet/>
      <dgm:spPr/>
      <dgm:t>
        <a:bodyPr/>
        <a:lstStyle/>
        <a:p>
          <a:endParaRPr lang="en-IN"/>
        </a:p>
      </dgm:t>
    </dgm:pt>
    <dgm:pt modelId="{CB12B644-37ED-4CD1-85AC-B4D23191525D}" type="parTrans" cxnId="{7CE3054A-9931-4DE5-9B15-1B91D6FD60E9}">
      <dgm:prSet/>
      <dgm:spPr/>
      <dgm:t>
        <a:bodyPr/>
        <a:lstStyle/>
        <a:p>
          <a:endParaRPr lang="en-IN"/>
        </a:p>
      </dgm:t>
    </dgm:pt>
    <dgm:pt modelId="{0BCA4A9F-C8A2-4680-8EE8-CF0BE77F53A1}" type="pres">
      <dgm:prSet presAssocID="{EDFC55B6-243B-409E-A754-C6CA8BCCCC2B}" presName="Name0" presStyleCnt="0">
        <dgm:presLayoutVars>
          <dgm:dir/>
          <dgm:animLvl val="lvl"/>
          <dgm:resizeHandles val="exact"/>
        </dgm:presLayoutVars>
      </dgm:prSet>
      <dgm:spPr/>
    </dgm:pt>
    <dgm:pt modelId="{AD47DB5B-D022-449A-91F3-376FAE2837E5}" type="pres">
      <dgm:prSet presAssocID="{0B91C5F1-9A83-407D-97B9-1B7F5CDEA17A}" presName="linNode" presStyleCnt="0"/>
      <dgm:spPr/>
    </dgm:pt>
    <dgm:pt modelId="{3E885B3C-3942-4C8C-A3F5-6CF1AFF7826F}" type="pres">
      <dgm:prSet presAssocID="{0B91C5F1-9A83-407D-97B9-1B7F5CDEA17A}" presName="parentText" presStyleLbl="node1" presStyleIdx="0" presStyleCnt="1" custScaleX="8775" custScaleY="51414">
        <dgm:presLayoutVars>
          <dgm:chMax val="1"/>
          <dgm:bulletEnabled val="1"/>
        </dgm:presLayoutVars>
      </dgm:prSet>
      <dgm:spPr/>
    </dgm:pt>
  </dgm:ptLst>
  <dgm:cxnLst>
    <dgm:cxn modelId="{324B120C-A379-4450-9F86-77AA20552F39}" type="presOf" srcId="{0B91C5F1-9A83-407D-97B9-1B7F5CDEA17A}" destId="{3E885B3C-3942-4C8C-A3F5-6CF1AFF7826F}" srcOrd="0" destOrd="0" presId="urn:microsoft.com/office/officeart/2005/8/layout/vList5"/>
    <dgm:cxn modelId="{7CE3054A-9931-4DE5-9B15-1B91D6FD60E9}" srcId="{EDFC55B6-243B-409E-A754-C6CA8BCCCC2B}" destId="{0B91C5F1-9A83-407D-97B9-1B7F5CDEA17A}" srcOrd="0" destOrd="0" parTransId="{CB12B644-37ED-4CD1-85AC-B4D23191525D}" sibTransId="{EF55AB45-8BB6-4F1F-97C1-51C945ED4C2B}"/>
    <dgm:cxn modelId="{5AD1F07B-176C-404F-A183-A8444822B484}" type="presOf" srcId="{EDFC55B6-243B-409E-A754-C6CA8BCCCC2B}" destId="{0BCA4A9F-C8A2-4680-8EE8-CF0BE77F53A1}" srcOrd="0" destOrd="0" presId="urn:microsoft.com/office/officeart/2005/8/layout/vList5"/>
    <dgm:cxn modelId="{6F2DC059-9448-456D-B872-32B9472455AC}" type="presParOf" srcId="{0BCA4A9F-C8A2-4680-8EE8-CF0BE77F53A1}" destId="{AD47DB5B-D022-449A-91F3-376FAE2837E5}" srcOrd="0" destOrd="0" presId="urn:microsoft.com/office/officeart/2005/8/layout/vList5"/>
    <dgm:cxn modelId="{9FD8B538-2B5C-400C-8384-671AF2778CB9}" type="presParOf" srcId="{AD47DB5B-D022-449A-91F3-376FAE2837E5}" destId="{3E885B3C-3942-4C8C-A3F5-6CF1AFF7826F}"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280290E-EE08-4674-AC77-D52801308272}"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IN"/>
        </a:p>
      </dgm:t>
    </dgm:pt>
    <dgm:pt modelId="{96ADBB15-02CD-4083-BD48-5A3095AE8BDE}">
      <dgm:prSet phldrT="[Text]" custT="1"/>
      <dgm:spPr>
        <a:solidFill>
          <a:schemeClr val="tx2"/>
        </a:solidFill>
      </dgm:spPr>
      <dgm:t>
        <a:bodyPr/>
        <a:lstStyle/>
        <a:p>
          <a:r>
            <a:rPr lang="en-US" sz="3000" b="1" dirty="0">
              <a:solidFill>
                <a:schemeClr val="bg1"/>
              </a:solidFill>
              <a:latin typeface="Book Antiqua" panose="02040602050305030304" pitchFamily="18" charset="0"/>
            </a:rPr>
            <a:t>Immunity</a:t>
          </a:r>
          <a:endParaRPr lang="en-IN" sz="3000" b="1" dirty="0">
            <a:solidFill>
              <a:schemeClr val="bg1"/>
            </a:solidFill>
            <a:latin typeface="Book Antiqua" panose="02040602050305030304" pitchFamily="18" charset="0"/>
          </a:endParaRPr>
        </a:p>
      </dgm:t>
    </dgm:pt>
    <dgm:pt modelId="{85AC63CC-38B9-4E36-BAE0-EFA1EB7C4836}" type="parTrans" cxnId="{B483936F-03F2-41AC-9CA1-2C8F30E33DBD}">
      <dgm:prSet/>
      <dgm:spPr/>
      <dgm:t>
        <a:bodyPr/>
        <a:lstStyle/>
        <a:p>
          <a:endParaRPr lang="en-IN"/>
        </a:p>
      </dgm:t>
    </dgm:pt>
    <dgm:pt modelId="{FFF561C6-9889-4273-9AAC-905910E8A021}" type="sibTrans" cxnId="{B483936F-03F2-41AC-9CA1-2C8F30E33DBD}">
      <dgm:prSet/>
      <dgm:spPr/>
      <dgm:t>
        <a:bodyPr/>
        <a:lstStyle/>
        <a:p>
          <a:endParaRPr lang="en-IN"/>
        </a:p>
      </dgm:t>
    </dgm:pt>
    <dgm:pt modelId="{0FC0996A-6CA1-4CC3-BDD7-9E655C83EACB}">
      <dgm:prSet phldrT="[Text]" custT="1"/>
      <dgm:spPr>
        <a:solidFill>
          <a:schemeClr val="accent2">
            <a:lumMod val="20000"/>
            <a:lumOff val="80000"/>
            <a:alpha val="90000"/>
          </a:schemeClr>
        </a:solidFill>
        <a:ln>
          <a:solidFill>
            <a:schemeClr val="accent2">
              <a:lumMod val="75000"/>
              <a:alpha val="90000"/>
            </a:schemeClr>
          </a:solidFill>
        </a:ln>
      </dgm:spPr>
      <dgm:t>
        <a:bodyPr/>
        <a:lstStyle/>
        <a:p>
          <a:r>
            <a:rPr lang="en-US" sz="2000" dirty="0">
              <a:latin typeface="Book Antiqua" panose="02040602050305030304" pitchFamily="18" charset="0"/>
            </a:rPr>
            <a:t>No proceedings shall be instituted in respect of any offence; or</a:t>
          </a:r>
          <a:endParaRPr lang="en-IN" sz="2000" dirty="0">
            <a:latin typeface="Book Antiqua" panose="02040602050305030304" pitchFamily="18" charset="0"/>
          </a:endParaRPr>
        </a:p>
      </dgm:t>
    </dgm:pt>
    <dgm:pt modelId="{D98321E1-2D1E-464E-88AD-A8E0BE68E3D7}" type="parTrans" cxnId="{3A90D549-419C-4056-B0FC-08E8A75A634C}">
      <dgm:prSet/>
      <dgm:spPr/>
      <dgm:t>
        <a:bodyPr/>
        <a:lstStyle/>
        <a:p>
          <a:endParaRPr lang="en-IN"/>
        </a:p>
      </dgm:t>
    </dgm:pt>
    <dgm:pt modelId="{8A9AD189-ABE3-477F-9722-3A4E5EF5BA4F}" type="sibTrans" cxnId="{3A90D549-419C-4056-B0FC-08E8A75A634C}">
      <dgm:prSet/>
      <dgm:spPr/>
      <dgm:t>
        <a:bodyPr/>
        <a:lstStyle/>
        <a:p>
          <a:endParaRPr lang="en-IN"/>
        </a:p>
      </dgm:t>
    </dgm:pt>
    <dgm:pt modelId="{D3DCC898-1DE5-4B4E-A8F1-E564DE30EFF1}">
      <dgm:prSet phldrT="[Text]" custT="1"/>
      <dgm:spPr>
        <a:solidFill>
          <a:schemeClr val="accent2">
            <a:lumMod val="20000"/>
            <a:lumOff val="80000"/>
            <a:alpha val="90000"/>
          </a:schemeClr>
        </a:solidFill>
        <a:ln>
          <a:solidFill>
            <a:schemeClr val="accent2">
              <a:lumMod val="75000"/>
              <a:alpha val="90000"/>
            </a:schemeClr>
          </a:solidFill>
        </a:ln>
      </dgm:spPr>
      <dgm:t>
        <a:bodyPr/>
        <a:lstStyle/>
        <a:p>
          <a:r>
            <a:rPr lang="en-US" sz="2000" dirty="0">
              <a:latin typeface="Book Antiqua" panose="02040602050305030304" pitchFamily="18" charset="0"/>
            </a:rPr>
            <a:t>No penalty shall be imposed or levied; or</a:t>
          </a:r>
          <a:endParaRPr lang="en-IN" sz="2000" dirty="0">
            <a:latin typeface="Book Antiqua" panose="02040602050305030304" pitchFamily="18" charset="0"/>
          </a:endParaRPr>
        </a:p>
      </dgm:t>
    </dgm:pt>
    <dgm:pt modelId="{1A230A36-6348-45F2-86F6-9B94FCB6F35B}" type="parTrans" cxnId="{807A28CA-6203-4C70-8A39-806C43044157}">
      <dgm:prSet/>
      <dgm:spPr/>
      <dgm:t>
        <a:bodyPr/>
        <a:lstStyle/>
        <a:p>
          <a:endParaRPr lang="en-IN"/>
        </a:p>
      </dgm:t>
    </dgm:pt>
    <dgm:pt modelId="{53554F57-D485-435B-8616-285BA373E5CE}" type="sibTrans" cxnId="{807A28CA-6203-4C70-8A39-806C43044157}">
      <dgm:prSet/>
      <dgm:spPr/>
      <dgm:t>
        <a:bodyPr/>
        <a:lstStyle/>
        <a:p>
          <a:endParaRPr lang="en-IN"/>
        </a:p>
      </dgm:t>
    </dgm:pt>
    <dgm:pt modelId="{405B2396-E473-46A0-92AA-9CBDB26ACD5F}">
      <dgm:prSet phldrT="[Text]" custT="1"/>
      <dgm:spPr>
        <a:solidFill>
          <a:schemeClr val="tx2"/>
        </a:solidFill>
      </dgm:spPr>
      <dgm:t>
        <a:bodyPr/>
        <a:lstStyle/>
        <a:p>
          <a:pPr marL="0" lvl="0" indent="0" algn="ctr" defTabSz="1778000">
            <a:lnSpc>
              <a:spcPct val="90000"/>
            </a:lnSpc>
            <a:spcBef>
              <a:spcPct val="0"/>
            </a:spcBef>
            <a:spcAft>
              <a:spcPct val="35000"/>
            </a:spcAft>
            <a:buNone/>
          </a:pPr>
          <a:r>
            <a:rPr lang="en-US" sz="3000" b="1" kern="1200" dirty="0">
              <a:solidFill>
                <a:schemeClr val="bg1"/>
              </a:solidFill>
              <a:latin typeface="Book Antiqua" panose="02040602050305030304" pitchFamily="18" charset="0"/>
              <a:ea typeface="+mn-ea"/>
              <a:cs typeface="+mn-cs"/>
            </a:rPr>
            <a:t>Refund</a:t>
          </a:r>
          <a:endParaRPr lang="en-IN" sz="3000" b="1" kern="1200" dirty="0">
            <a:solidFill>
              <a:schemeClr val="bg1"/>
            </a:solidFill>
            <a:latin typeface="Book Antiqua" panose="02040602050305030304" pitchFamily="18" charset="0"/>
            <a:ea typeface="+mn-ea"/>
            <a:cs typeface="+mn-cs"/>
          </a:endParaRPr>
        </a:p>
      </dgm:t>
    </dgm:pt>
    <dgm:pt modelId="{3378E637-14CF-4158-86C9-A51C293D9B8E}" type="parTrans" cxnId="{B1D3882F-5B6F-4AC2-BCB8-01CCF035B079}">
      <dgm:prSet/>
      <dgm:spPr/>
      <dgm:t>
        <a:bodyPr/>
        <a:lstStyle/>
        <a:p>
          <a:endParaRPr lang="en-IN"/>
        </a:p>
      </dgm:t>
    </dgm:pt>
    <dgm:pt modelId="{EEAF1F73-8B1B-43A4-BA62-11CD86A4D910}" type="sibTrans" cxnId="{B1D3882F-5B6F-4AC2-BCB8-01CCF035B079}">
      <dgm:prSet/>
      <dgm:spPr/>
      <dgm:t>
        <a:bodyPr/>
        <a:lstStyle/>
        <a:p>
          <a:endParaRPr lang="en-IN"/>
        </a:p>
      </dgm:t>
    </dgm:pt>
    <dgm:pt modelId="{24978823-6EBB-4B87-87E7-05B72D3DF1FB}">
      <dgm:prSet phldrT="[Text]" custT="1"/>
      <dgm:spPr>
        <a:solidFill>
          <a:schemeClr val="accent2">
            <a:lumMod val="20000"/>
            <a:lumOff val="80000"/>
            <a:alpha val="90000"/>
          </a:schemeClr>
        </a:solidFill>
        <a:ln>
          <a:solidFill>
            <a:schemeClr val="accent2">
              <a:lumMod val="75000"/>
              <a:alpha val="90000"/>
            </a:schemeClr>
          </a:solidFill>
        </a:ln>
      </dgm:spPr>
      <dgm:t>
        <a:bodyPr/>
        <a:lstStyle/>
        <a:p>
          <a:r>
            <a:rPr lang="en-US" sz="2000" b="0" dirty="0">
              <a:latin typeface="Book Antiqua" panose="02040602050305030304" pitchFamily="18" charset="0"/>
            </a:rPr>
            <a:t>Any amount paid under clause 91 </a:t>
          </a:r>
          <a:r>
            <a:rPr lang="en-US" sz="2000" b="1" dirty="0">
              <a:latin typeface="Book Antiqua" panose="02040602050305030304" pitchFamily="18" charset="0"/>
            </a:rPr>
            <a:t>shall not be refundable</a:t>
          </a:r>
          <a:endParaRPr lang="en-IN" sz="2000" b="1" dirty="0">
            <a:latin typeface="Book Antiqua" panose="02040602050305030304" pitchFamily="18" charset="0"/>
          </a:endParaRPr>
        </a:p>
      </dgm:t>
    </dgm:pt>
    <dgm:pt modelId="{7CCF2B23-E33D-40DF-8A55-616BE86EDEAF}" type="parTrans" cxnId="{39B16558-1D73-433D-B3D4-123A985AA08C}">
      <dgm:prSet/>
      <dgm:spPr/>
      <dgm:t>
        <a:bodyPr/>
        <a:lstStyle/>
        <a:p>
          <a:endParaRPr lang="en-IN"/>
        </a:p>
      </dgm:t>
    </dgm:pt>
    <dgm:pt modelId="{56BA84E0-E85B-49F6-961A-AB88B90539D4}" type="sibTrans" cxnId="{39B16558-1D73-433D-B3D4-123A985AA08C}">
      <dgm:prSet/>
      <dgm:spPr/>
      <dgm:t>
        <a:bodyPr/>
        <a:lstStyle/>
        <a:p>
          <a:endParaRPr lang="en-IN"/>
        </a:p>
      </dgm:t>
    </dgm:pt>
    <dgm:pt modelId="{51E05A90-B4F1-426C-9311-489D9EC42B45}">
      <dgm:prSet phldrT="[Text]" custT="1"/>
      <dgm:spPr>
        <a:solidFill>
          <a:schemeClr val="accent2">
            <a:lumMod val="20000"/>
            <a:lumOff val="80000"/>
            <a:alpha val="90000"/>
          </a:schemeClr>
        </a:solidFill>
        <a:ln>
          <a:solidFill>
            <a:schemeClr val="accent2">
              <a:lumMod val="75000"/>
              <a:alpha val="90000"/>
            </a:schemeClr>
          </a:solidFill>
        </a:ln>
      </dgm:spPr>
      <dgm:t>
        <a:bodyPr/>
        <a:lstStyle/>
        <a:p>
          <a:r>
            <a:rPr lang="en-US" sz="2000" dirty="0">
              <a:latin typeface="Book Antiqua" panose="02040602050305030304" pitchFamily="18" charset="0"/>
            </a:rPr>
            <a:t>No interest shall be charged</a:t>
          </a:r>
          <a:endParaRPr lang="en-IN" sz="2000" dirty="0">
            <a:latin typeface="Book Antiqua" panose="02040602050305030304" pitchFamily="18" charset="0"/>
          </a:endParaRPr>
        </a:p>
      </dgm:t>
    </dgm:pt>
    <dgm:pt modelId="{37969327-644C-496A-A68C-6AF45881703B}" type="parTrans" cxnId="{D7979171-D9CE-401C-AC65-D2FD2BAD12A8}">
      <dgm:prSet/>
      <dgm:spPr/>
      <dgm:t>
        <a:bodyPr/>
        <a:lstStyle/>
        <a:p>
          <a:endParaRPr lang="en-IN"/>
        </a:p>
      </dgm:t>
    </dgm:pt>
    <dgm:pt modelId="{584D384A-B9B7-4F0D-BEB6-E50BE931614E}" type="sibTrans" cxnId="{D7979171-D9CE-401C-AC65-D2FD2BAD12A8}">
      <dgm:prSet/>
      <dgm:spPr/>
      <dgm:t>
        <a:bodyPr/>
        <a:lstStyle/>
        <a:p>
          <a:endParaRPr lang="en-IN"/>
        </a:p>
      </dgm:t>
    </dgm:pt>
    <dgm:pt modelId="{A070BA62-1765-40B1-B60F-3D4EF0D62E9A}">
      <dgm:prSet phldrT="[Text]"/>
      <dgm:spPr>
        <a:solidFill>
          <a:schemeClr val="accent2">
            <a:lumMod val="20000"/>
            <a:lumOff val="80000"/>
            <a:alpha val="90000"/>
          </a:schemeClr>
        </a:solidFill>
        <a:ln>
          <a:solidFill>
            <a:schemeClr val="accent2">
              <a:lumMod val="75000"/>
              <a:alpha val="90000"/>
            </a:schemeClr>
          </a:solidFill>
        </a:ln>
      </dgm:spPr>
      <dgm:t>
        <a:bodyPr/>
        <a:lstStyle/>
        <a:p>
          <a:endParaRPr lang="en-IN" sz="1500" dirty="0"/>
        </a:p>
      </dgm:t>
    </dgm:pt>
    <dgm:pt modelId="{A4C275C0-3431-4EAB-9D43-E7725A463EFC}" type="parTrans" cxnId="{ADDAF7A0-9D4A-424F-9BB8-872CABFC169E}">
      <dgm:prSet/>
      <dgm:spPr/>
      <dgm:t>
        <a:bodyPr/>
        <a:lstStyle/>
        <a:p>
          <a:endParaRPr lang="en-IN"/>
        </a:p>
      </dgm:t>
    </dgm:pt>
    <dgm:pt modelId="{3C736607-D935-4A72-9039-1E5EDFC5FBFD}" type="sibTrans" cxnId="{ADDAF7A0-9D4A-424F-9BB8-872CABFC169E}">
      <dgm:prSet/>
      <dgm:spPr/>
      <dgm:t>
        <a:bodyPr/>
        <a:lstStyle/>
        <a:p>
          <a:endParaRPr lang="en-IN"/>
        </a:p>
      </dgm:t>
    </dgm:pt>
    <dgm:pt modelId="{8408C199-0726-4D46-B16F-618EAF999941}">
      <dgm:prSet phldrT="[Text]" custT="1"/>
      <dgm:spPr>
        <a:solidFill>
          <a:schemeClr val="accent2">
            <a:lumMod val="20000"/>
            <a:lumOff val="80000"/>
            <a:alpha val="90000"/>
          </a:schemeClr>
        </a:solidFill>
        <a:ln>
          <a:solidFill>
            <a:schemeClr val="accent2">
              <a:lumMod val="75000"/>
              <a:alpha val="90000"/>
            </a:schemeClr>
          </a:solidFill>
        </a:ln>
      </dgm:spPr>
      <dgm:t>
        <a:bodyPr/>
        <a:lstStyle/>
        <a:p>
          <a:pPr>
            <a:buFont typeface="Wingdings" panose="05000000000000000000" pitchFamily="2" charset="2"/>
            <a:buChar char="q"/>
          </a:pPr>
          <a:r>
            <a:rPr lang="en-US" sz="2000" dirty="0">
              <a:latin typeface="Book Antiqua" panose="02040602050305030304" pitchFamily="18" charset="0"/>
            </a:rPr>
            <a:t> </a:t>
          </a:r>
          <a:r>
            <a:rPr lang="en-US" sz="2000" b="1" dirty="0">
              <a:latin typeface="Book Antiqua" panose="02040602050305030304" pitchFamily="18" charset="0"/>
            </a:rPr>
            <a:t>in respect of tax arrear</a:t>
          </a:r>
          <a:r>
            <a:rPr lang="en-US" sz="2000" b="1" dirty="0"/>
            <a:t>	</a:t>
          </a:r>
          <a:endParaRPr lang="en-IN" sz="2000" b="1" dirty="0"/>
        </a:p>
      </dgm:t>
    </dgm:pt>
    <dgm:pt modelId="{92ECE3D9-745F-463A-B4DB-528374217849}" type="parTrans" cxnId="{CCA509B6-F518-4828-9537-33D48D72F0E4}">
      <dgm:prSet/>
      <dgm:spPr/>
      <dgm:t>
        <a:bodyPr/>
        <a:lstStyle/>
        <a:p>
          <a:endParaRPr lang="en-IN"/>
        </a:p>
      </dgm:t>
    </dgm:pt>
    <dgm:pt modelId="{3E12FD31-D86D-442D-8948-31B21378917C}" type="sibTrans" cxnId="{CCA509B6-F518-4828-9537-33D48D72F0E4}">
      <dgm:prSet/>
      <dgm:spPr/>
      <dgm:t>
        <a:bodyPr/>
        <a:lstStyle/>
        <a:p>
          <a:endParaRPr lang="en-IN"/>
        </a:p>
      </dgm:t>
    </dgm:pt>
    <dgm:pt modelId="{02DB05D5-9C14-4966-9F2E-DD6EDE54BF77}">
      <dgm:prSet phldrT="[Text]" custT="1"/>
      <dgm:spPr>
        <a:solidFill>
          <a:schemeClr val="accent2">
            <a:lumMod val="20000"/>
            <a:lumOff val="80000"/>
            <a:alpha val="90000"/>
          </a:schemeClr>
        </a:solidFill>
        <a:ln>
          <a:solidFill>
            <a:schemeClr val="accent2">
              <a:lumMod val="75000"/>
              <a:alpha val="90000"/>
            </a:schemeClr>
          </a:solidFill>
        </a:ln>
      </dgm:spPr>
      <dgm:t>
        <a:bodyPr/>
        <a:lstStyle/>
        <a:p>
          <a:r>
            <a:rPr lang="en-US" sz="2000" b="1" dirty="0">
              <a:latin typeface="Book Antiqua" panose="02040602050305030304" pitchFamily="18" charset="0"/>
            </a:rPr>
            <a:t>If amount already paid before filing declaration exceeds the amount payable under the Scheme, declarant is entitled to get refund of excess without interest u/s 244A of IT Act.</a:t>
          </a:r>
          <a:endParaRPr lang="en-IN" sz="2000" b="1" dirty="0">
            <a:latin typeface="Book Antiqua" panose="02040602050305030304" pitchFamily="18" charset="0"/>
          </a:endParaRPr>
        </a:p>
      </dgm:t>
    </dgm:pt>
    <dgm:pt modelId="{4108311A-B051-4BE7-869A-9A342C1BF1A6}" type="parTrans" cxnId="{4BEB0DF6-BCC1-46A2-A000-4E0AC3F61B17}">
      <dgm:prSet/>
      <dgm:spPr/>
      <dgm:t>
        <a:bodyPr/>
        <a:lstStyle/>
        <a:p>
          <a:endParaRPr lang="en-IN"/>
        </a:p>
      </dgm:t>
    </dgm:pt>
    <dgm:pt modelId="{2646DA58-D692-4209-BA60-B2370E5BBFD1}" type="sibTrans" cxnId="{4BEB0DF6-BCC1-46A2-A000-4E0AC3F61B17}">
      <dgm:prSet/>
      <dgm:spPr/>
      <dgm:t>
        <a:bodyPr/>
        <a:lstStyle/>
        <a:p>
          <a:endParaRPr lang="en-IN"/>
        </a:p>
      </dgm:t>
    </dgm:pt>
    <dgm:pt modelId="{E33E66A8-B0E2-47B7-8809-96A3486E851E}" type="pres">
      <dgm:prSet presAssocID="{D280290E-EE08-4674-AC77-D52801308272}" presName="Name0" presStyleCnt="0">
        <dgm:presLayoutVars>
          <dgm:dir/>
          <dgm:animLvl val="lvl"/>
          <dgm:resizeHandles val="exact"/>
        </dgm:presLayoutVars>
      </dgm:prSet>
      <dgm:spPr/>
    </dgm:pt>
    <dgm:pt modelId="{28735DB9-2569-479D-97E3-072AAD99191C}" type="pres">
      <dgm:prSet presAssocID="{96ADBB15-02CD-4083-BD48-5A3095AE8BDE}" presName="linNode" presStyleCnt="0"/>
      <dgm:spPr/>
    </dgm:pt>
    <dgm:pt modelId="{270C121F-412B-472F-8DE2-ED736D02B1D2}" type="pres">
      <dgm:prSet presAssocID="{96ADBB15-02CD-4083-BD48-5A3095AE8BDE}" presName="parentText" presStyleLbl="node1" presStyleIdx="0" presStyleCnt="2" custScaleX="73464" custLinFactNeighborX="-7540" custLinFactNeighborY="-1249">
        <dgm:presLayoutVars>
          <dgm:chMax val="1"/>
          <dgm:bulletEnabled val="1"/>
        </dgm:presLayoutVars>
      </dgm:prSet>
      <dgm:spPr/>
    </dgm:pt>
    <dgm:pt modelId="{F825F78F-A940-41B0-9FCD-E7824046F33F}" type="pres">
      <dgm:prSet presAssocID="{96ADBB15-02CD-4083-BD48-5A3095AE8BDE}" presName="descendantText" presStyleLbl="alignAccFollowNode1" presStyleIdx="0" presStyleCnt="2" custScaleY="128083" custLinFactNeighborX="-8942">
        <dgm:presLayoutVars>
          <dgm:bulletEnabled val="1"/>
        </dgm:presLayoutVars>
      </dgm:prSet>
      <dgm:spPr/>
    </dgm:pt>
    <dgm:pt modelId="{23E2B893-8C3D-4EF1-B8C0-4665D4BD187F}" type="pres">
      <dgm:prSet presAssocID="{FFF561C6-9889-4273-9AAC-905910E8A021}" presName="sp" presStyleCnt="0"/>
      <dgm:spPr/>
    </dgm:pt>
    <dgm:pt modelId="{55D83FE4-01DD-41B9-B348-34679E5A4BAB}" type="pres">
      <dgm:prSet presAssocID="{405B2396-E473-46A0-92AA-9CBDB26ACD5F}" presName="linNode" presStyleCnt="0"/>
      <dgm:spPr/>
    </dgm:pt>
    <dgm:pt modelId="{1E96AF81-89C3-4F6F-81D0-28083B44349C}" type="pres">
      <dgm:prSet presAssocID="{405B2396-E473-46A0-92AA-9CBDB26ACD5F}" presName="parentText" presStyleLbl="node1" presStyleIdx="1" presStyleCnt="2" custScaleX="73219" custLinFactX="-24036" custLinFactNeighborX="-100000" custLinFactNeighborY="9">
        <dgm:presLayoutVars>
          <dgm:chMax val="1"/>
          <dgm:bulletEnabled val="1"/>
        </dgm:presLayoutVars>
      </dgm:prSet>
      <dgm:spPr/>
    </dgm:pt>
    <dgm:pt modelId="{61705FB7-5999-41A7-8D99-A11FD3C26889}" type="pres">
      <dgm:prSet presAssocID="{405B2396-E473-46A0-92AA-9CBDB26ACD5F}" presName="descendantText" presStyleLbl="alignAccFollowNode1" presStyleIdx="1" presStyleCnt="2" custScaleY="121266" custLinFactNeighborX="-9700">
        <dgm:presLayoutVars>
          <dgm:bulletEnabled val="1"/>
        </dgm:presLayoutVars>
      </dgm:prSet>
      <dgm:spPr/>
    </dgm:pt>
  </dgm:ptLst>
  <dgm:cxnLst>
    <dgm:cxn modelId="{334A0E07-C219-4AAC-A542-C46DF982F722}" type="presOf" srcId="{405B2396-E473-46A0-92AA-9CBDB26ACD5F}" destId="{1E96AF81-89C3-4F6F-81D0-28083B44349C}" srcOrd="0" destOrd="0" presId="urn:microsoft.com/office/officeart/2005/8/layout/vList5"/>
    <dgm:cxn modelId="{5F27A516-4E62-40C2-9576-340628160EC4}" type="presOf" srcId="{24978823-6EBB-4B87-87E7-05B72D3DF1FB}" destId="{61705FB7-5999-41A7-8D99-A11FD3C26889}" srcOrd="0" destOrd="0" presId="urn:microsoft.com/office/officeart/2005/8/layout/vList5"/>
    <dgm:cxn modelId="{B1D3882F-5B6F-4AC2-BCB8-01CCF035B079}" srcId="{D280290E-EE08-4674-AC77-D52801308272}" destId="{405B2396-E473-46A0-92AA-9CBDB26ACD5F}" srcOrd="1" destOrd="0" parTransId="{3378E637-14CF-4158-86C9-A51C293D9B8E}" sibTransId="{EEAF1F73-8B1B-43A4-BA62-11CD86A4D910}"/>
    <dgm:cxn modelId="{F7DA8D42-D14C-424C-B0A6-4E8EBE8BFF98}" type="presOf" srcId="{D280290E-EE08-4674-AC77-D52801308272}" destId="{E33E66A8-B0E2-47B7-8809-96A3486E851E}" srcOrd="0" destOrd="0" presId="urn:microsoft.com/office/officeart/2005/8/layout/vList5"/>
    <dgm:cxn modelId="{3A90D549-419C-4056-B0FC-08E8A75A634C}" srcId="{96ADBB15-02CD-4083-BD48-5A3095AE8BDE}" destId="{0FC0996A-6CA1-4CC3-BDD7-9E655C83EACB}" srcOrd="0" destOrd="0" parTransId="{D98321E1-2D1E-464E-88AD-A8E0BE68E3D7}" sibTransId="{8A9AD189-ABE3-477F-9722-3A4E5EF5BA4F}"/>
    <dgm:cxn modelId="{B483936F-03F2-41AC-9CA1-2C8F30E33DBD}" srcId="{D280290E-EE08-4674-AC77-D52801308272}" destId="{96ADBB15-02CD-4083-BD48-5A3095AE8BDE}" srcOrd="0" destOrd="0" parTransId="{85AC63CC-38B9-4E36-BAE0-EFA1EB7C4836}" sibTransId="{FFF561C6-9889-4273-9AAC-905910E8A021}"/>
    <dgm:cxn modelId="{D7979171-D9CE-401C-AC65-D2FD2BAD12A8}" srcId="{96ADBB15-02CD-4083-BD48-5A3095AE8BDE}" destId="{51E05A90-B4F1-426C-9311-489D9EC42B45}" srcOrd="2" destOrd="0" parTransId="{37969327-644C-496A-A68C-6AF45881703B}" sibTransId="{584D384A-B9B7-4F0D-BEB6-E50BE931614E}"/>
    <dgm:cxn modelId="{39B16558-1D73-433D-B3D4-123A985AA08C}" srcId="{405B2396-E473-46A0-92AA-9CBDB26ACD5F}" destId="{24978823-6EBB-4B87-87E7-05B72D3DF1FB}" srcOrd="0" destOrd="0" parTransId="{7CCF2B23-E33D-40DF-8A55-616BE86EDEAF}" sibTransId="{56BA84E0-E85B-49F6-961A-AB88B90539D4}"/>
    <dgm:cxn modelId="{7266165A-F5C2-4788-BE41-D69F8475879E}" type="presOf" srcId="{D3DCC898-1DE5-4B4E-A8F1-E564DE30EFF1}" destId="{F825F78F-A940-41B0-9FCD-E7824046F33F}" srcOrd="0" destOrd="1" presId="urn:microsoft.com/office/officeart/2005/8/layout/vList5"/>
    <dgm:cxn modelId="{ADDAF7A0-9D4A-424F-9BB8-872CABFC169E}" srcId="{51E05A90-B4F1-426C-9311-489D9EC42B45}" destId="{A070BA62-1765-40B1-B60F-3D4EF0D62E9A}" srcOrd="1" destOrd="0" parTransId="{A4C275C0-3431-4EAB-9D43-E7725A463EFC}" sibTransId="{3C736607-D935-4A72-9039-1E5EDFC5FBFD}"/>
    <dgm:cxn modelId="{BE94B0AF-656F-4650-9BE6-9806B58240F4}" type="presOf" srcId="{96ADBB15-02CD-4083-BD48-5A3095AE8BDE}" destId="{270C121F-412B-472F-8DE2-ED736D02B1D2}" srcOrd="0" destOrd="0" presId="urn:microsoft.com/office/officeart/2005/8/layout/vList5"/>
    <dgm:cxn modelId="{5F8125B0-955D-4BBC-A7DD-E94F63F1223A}" type="presOf" srcId="{8408C199-0726-4D46-B16F-618EAF999941}" destId="{F825F78F-A940-41B0-9FCD-E7824046F33F}" srcOrd="0" destOrd="3" presId="urn:microsoft.com/office/officeart/2005/8/layout/vList5"/>
    <dgm:cxn modelId="{CCA509B6-F518-4828-9537-33D48D72F0E4}" srcId="{51E05A90-B4F1-426C-9311-489D9EC42B45}" destId="{8408C199-0726-4D46-B16F-618EAF999941}" srcOrd="0" destOrd="0" parTransId="{92ECE3D9-745F-463A-B4DB-528374217849}" sibTransId="{3E12FD31-D86D-442D-8948-31B21378917C}"/>
    <dgm:cxn modelId="{144668B6-05EC-4635-9FDA-606AB282A69E}" type="presOf" srcId="{02DB05D5-9C14-4966-9F2E-DD6EDE54BF77}" destId="{61705FB7-5999-41A7-8D99-A11FD3C26889}" srcOrd="0" destOrd="1" presId="urn:microsoft.com/office/officeart/2005/8/layout/vList5"/>
    <dgm:cxn modelId="{942AC5BB-B5AE-49CC-AE71-E5A957B99E7D}" type="presOf" srcId="{51E05A90-B4F1-426C-9311-489D9EC42B45}" destId="{F825F78F-A940-41B0-9FCD-E7824046F33F}" srcOrd="0" destOrd="2" presId="urn:microsoft.com/office/officeart/2005/8/layout/vList5"/>
    <dgm:cxn modelId="{807A28CA-6203-4C70-8A39-806C43044157}" srcId="{96ADBB15-02CD-4083-BD48-5A3095AE8BDE}" destId="{D3DCC898-1DE5-4B4E-A8F1-E564DE30EFF1}" srcOrd="1" destOrd="0" parTransId="{1A230A36-6348-45F2-86F6-9B94FCB6F35B}" sibTransId="{53554F57-D485-435B-8616-285BA373E5CE}"/>
    <dgm:cxn modelId="{EF7761CB-A111-4842-AE72-BD0BB9918446}" type="presOf" srcId="{0FC0996A-6CA1-4CC3-BDD7-9E655C83EACB}" destId="{F825F78F-A940-41B0-9FCD-E7824046F33F}" srcOrd="0" destOrd="0" presId="urn:microsoft.com/office/officeart/2005/8/layout/vList5"/>
    <dgm:cxn modelId="{4BEB0DF6-BCC1-46A2-A000-4E0AC3F61B17}" srcId="{405B2396-E473-46A0-92AA-9CBDB26ACD5F}" destId="{02DB05D5-9C14-4966-9F2E-DD6EDE54BF77}" srcOrd="1" destOrd="0" parTransId="{4108311A-B051-4BE7-869A-9A342C1BF1A6}" sibTransId="{2646DA58-D692-4209-BA60-B2370E5BBFD1}"/>
    <dgm:cxn modelId="{E706BBFC-3E82-4FE5-966F-3798F47664F4}" type="presOf" srcId="{A070BA62-1765-40B1-B60F-3D4EF0D62E9A}" destId="{F825F78F-A940-41B0-9FCD-E7824046F33F}" srcOrd="0" destOrd="4" presId="urn:microsoft.com/office/officeart/2005/8/layout/vList5"/>
    <dgm:cxn modelId="{AD48C618-8E03-4B3F-8D6D-71C2A62F7170}" type="presParOf" srcId="{E33E66A8-B0E2-47B7-8809-96A3486E851E}" destId="{28735DB9-2569-479D-97E3-072AAD99191C}" srcOrd="0" destOrd="0" presId="urn:microsoft.com/office/officeart/2005/8/layout/vList5"/>
    <dgm:cxn modelId="{4EC26C93-4D54-470D-9646-91EDE1521069}" type="presParOf" srcId="{28735DB9-2569-479D-97E3-072AAD99191C}" destId="{270C121F-412B-472F-8DE2-ED736D02B1D2}" srcOrd="0" destOrd="0" presId="urn:microsoft.com/office/officeart/2005/8/layout/vList5"/>
    <dgm:cxn modelId="{7A1BF4A5-6ABE-435F-AB14-1D159874E2DD}" type="presParOf" srcId="{28735DB9-2569-479D-97E3-072AAD99191C}" destId="{F825F78F-A940-41B0-9FCD-E7824046F33F}" srcOrd="1" destOrd="0" presId="urn:microsoft.com/office/officeart/2005/8/layout/vList5"/>
    <dgm:cxn modelId="{D6D901E0-A64B-430D-92FE-0B8A78AD3F6B}" type="presParOf" srcId="{E33E66A8-B0E2-47B7-8809-96A3486E851E}" destId="{23E2B893-8C3D-4EF1-B8C0-4665D4BD187F}" srcOrd="1" destOrd="0" presId="urn:microsoft.com/office/officeart/2005/8/layout/vList5"/>
    <dgm:cxn modelId="{6F769944-6B5F-4981-BEED-8E8575A1E6BF}" type="presParOf" srcId="{E33E66A8-B0E2-47B7-8809-96A3486E851E}" destId="{55D83FE4-01DD-41B9-B348-34679E5A4BAB}" srcOrd="2" destOrd="0" presId="urn:microsoft.com/office/officeart/2005/8/layout/vList5"/>
    <dgm:cxn modelId="{2FB10041-8921-4F24-AEFD-12BFDB1E8214}" type="presParOf" srcId="{55D83FE4-01DD-41B9-B348-34679E5A4BAB}" destId="{1E96AF81-89C3-4F6F-81D0-28083B44349C}" srcOrd="0" destOrd="0" presId="urn:microsoft.com/office/officeart/2005/8/layout/vList5"/>
    <dgm:cxn modelId="{B1A48E0D-A303-43FD-B1FE-2F57C5DF8A45}" type="presParOf" srcId="{55D83FE4-01DD-41B9-B348-34679E5A4BAB}" destId="{61705FB7-5999-41A7-8D99-A11FD3C2688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280290E-EE08-4674-AC77-D52801308272}"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IN"/>
        </a:p>
      </dgm:t>
    </dgm:pt>
    <dgm:pt modelId="{0FC0996A-6CA1-4CC3-BDD7-9E655C83EACB}">
      <dgm:prSet phldrT="[Text]" custT="1"/>
      <dgm:spPr>
        <a:solidFill>
          <a:schemeClr val="accent2">
            <a:lumMod val="20000"/>
            <a:lumOff val="80000"/>
            <a:alpha val="90000"/>
          </a:schemeClr>
        </a:solidFill>
        <a:ln>
          <a:solidFill>
            <a:schemeClr val="accent1">
              <a:lumMod val="40000"/>
              <a:lumOff val="60000"/>
              <a:alpha val="90000"/>
            </a:schemeClr>
          </a:solidFill>
        </a:ln>
      </dgm:spPr>
      <dgm:t>
        <a:bodyPr/>
        <a:lstStyle/>
        <a:p>
          <a:pPr algn="just"/>
          <a:r>
            <a:rPr lang="en-IN" sz="2800" dirty="0">
              <a:latin typeface="Book Antiqua" panose="02040602050305030304" pitchFamily="18" charset="0"/>
            </a:rPr>
            <a:t>Nothing contained in this Scheme shall be construed as conferring any benefit, concession or immunity on the declarant in any proceedings other than those in relation to which the declaration has been made. </a:t>
          </a:r>
        </a:p>
      </dgm:t>
    </dgm:pt>
    <dgm:pt modelId="{D98321E1-2D1E-464E-88AD-A8E0BE68E3D7}" type="parTrans" cxnId="{3A90D549-419C-4056-B0FC-08E8A75A634C}">
      <dgm:prSet/>
      <dgm:spPr/>
      <dgm:t>
        <a:bodyPr/>
        <a:lstStyle/>
        <a:p>
          <a:endParaRPr lang="en-IN"/>
        </a:p>
      </dgm:t>
    </dgm:pt>
    <dgm:pt modelId="{8A9AD189-ABE3-477F-9722-3A4E5EF5BA4F}" type="sibTrans" cxnId="{3A90D549-419C-4056-B0FC-08E8A75A634C}">
      <dgm:prSet/>
      <dgm:spPr/>
      <dgm:t>
        <a:bodyPr/>
        <a:lstStyle/>
        <a:p>
          <a:endParaRPr lang="en-IN"/>
        </a:p>
      </dgm:t>
    </dgm:pt>
    <dgm:pt modelId="{A070BA62-1765-40B1-B60F-3D4EF0D62E9A}">
      <dgm:prSet phldrT="[Text]"/>
      <dgm:spPr>
        <a:solidFill>
          <a:schemeClr val="accent2">
            <a:lumMod val="20000"/>
            <a:lumOff val="80000"/>
            <a:alpha val="90000"/>
          </a:schemeClr>
        </a:solidFill>
        <a:ln>
          <a:solidFill>
            <a:schemeClr val="accent1">
              <a:lumMod val="40000"/>
              <a:lumOff val="60000"/>
              <a:alpha val="90000"/>
            </a:schemeClr>
          </a:solidFill>
        </a:ln>
      </dgm:spPr>
      <dgm:t>
        <a:bodyPr/>
        <a:lstStyle/>
        <a:p>
          <a:pPr algn="l"/>
          <a:endParaRPr lang="en-IN" sz="1500" dirty="0"/>
        </a:p>
      </dgm:t>
    </dgm:pt>
    <dgm:pt modelId="{A4C275C0-3431-4EAB-9D43-E7725A463EFC}" type="parTrans" cxnId="{ADDAF7A0-9D4A-424F-9BB8-872CABFC169E}">
      <dgm:prSet/>
      <dgm:spPr/>
      <dgm:t>
        <a:bodyPr/>
        <a:lstStyle/>
        <a:p>
          <a:endParaRPr lang="en-IN"/>
        </a:p>
      </dgm:t>
    </dgm:pt>
    <dgm:pt modelId="{3C736607-D935-4A72-9039-1E5EDFC5FBFD}" type="sibTrans" cxnId="{ADDAF7A0-9D4A-424F-9BB8-872CABFC169E}">
      <dgm:prSet/>
      <dgm:spPr/>
      <dgm:t>
        <a:bodyPr/>
        <a:lstStyle/>
        <a:p>
          <a:endParaRPr lang="en-IN"/>
        </a:p>
      </dgm:t>
    </dgm:pt>
    <dgm:pt modelId="{96ADBB15-02CD-4083-BD48-5A3095AE8BDE}">
      <dgm:prSet phldrT="[Text]" custT="1"/>
      <dgm:spPr>
        <a:solidFill>
          <a:schemeClr val="tx2">
            <a:lumMod val="75000"/>
          </a:schemeClr>
        </a:solidFill>
      </dgm:spPr>
      <dgm:t>
        <a:bodyPr/>
        <a:lstStyle/>
        <a:p>
          <a:r>
            <a:rPr lang="en-US" sz="3600" b="1" dirty="0">
              <a:solidFill>
                <a:schemeClr val="bg1"/>
              </a:solidFill>
              <a:latin typeface="Book Antiqua" panose="02040602050305030304" pitchFamily="18" charset="0"/>
            </a:rPr>
            <a:t>No benefit, immunity or </a:t>
          </a:r>
          <a:r>
            <a:rPr lang="en-US" sz="3600" b="1" dirty="0" err="1">
              <a:solidFill>
                <a:schemeClr val="bg1"/>
              </a:solidFill>
              <a:latin typeface="Book Antiqua" panose="02040602050305030304" pitchFamily="18" charset="0"/>
            </a:rPr>
            <a:t>consession</a:t>
          </a:r>
          <a:endParaRPr lang="en-IN" sz="3600" b="1" dirty="0">
            <a:solidFill>
              <a:schemeClr val="bg1"/>
            </a:solidFill>
            <a:latin typeface="Book Antiqua" panose="02040602050305030304" pitchFamily="18" charset="0"/>
          </a:endParaRPr>
        </a:p>
      </dgm:t>
    </dgm:pt>
    <dgm:pt modelId="{FFF561C6-9889-4273-9AAC-905910E8A021}" type="sibTrans" cxnId="{B483936F-03F2-41AC-9CA1-2C8F30E33DBD}">
      <dgm:prSet/>
      <dgm:spPr/>
      <dgm:t>
        <a:bodyPr/>
        <a:lstStyle/>
        <a:p>
          <a:endParaRPr lang="en-IN"/>
        </a:p>
      </dgm:t>
    </dgm:pt>
    <dgm:pt modelId="{85AC63CC-38B9-4E36-BAE0-EFA1EB7C4836}" type="parTrans" cxnId="{B483936F-03F2-41AC-9CA1-2C8F30E33DBD}">
      <dgm:prSet/>
      <dgm:spPr/>
      <dgm:t>
        <a:bodyPr/>
        <a:lstStyle/>
        <a:p>
          <a:endParaRPr lang="en-IN"/>
        </a:p>
      </dgm:t>
    </dgm:pt>
    <dgm:pt modelId="{E33E66A8-B0E2-47B7-8809-96A3486E851E}" type="pres">
      <dgm:prSet presAssocID="{D280290E-EE08-4674-AC77-D52801308272}" presName="Name0" presStyleCnt="0">
        <dgm:presLayoutVars>
          <dgm:dir/>
          <dgm:animLvl val="lvl"/>
          <dgm:resizeHandles val="exact"/>
        </dgm:presLayoutVars>
      </dgm:prSet>
      <dgm:spPr/>
    </dgm:pt>
    <dgm:pt modelId="{28735DB9-2569-479D-97E3-072AAD99191C}" type="pres">
      <dgm:prSet presAssocID="{96ADBB15-02CD-4083-BD48-5A3095AE8BDE}" presName="linNode" presStyleCnt="0"/>
      <dgm:spPr/>
    </dgm:pt>
    <dgm:pt modelId="{270C121F-412B-472F-8DE2-ED736D02B1D2}" type="pres">
      <dgm:prSet presAssocID="{96ADBB15-02CD-4083-BD48-5A3095AE8BDE}" presName="parentText" presStyleLbl="node1" presStyleIdx="0" presStyleCnt="1" custScaleX="81246" custLinFactNeighborX="-1932">
        <dgm:presLayoutVars>
          <dgm:chMax val="1"/>
          <dgm:bulletEnabled val="1"/>
        </dgm:presLayoutVars>
      </dgm:prSet>
      <dgm:spPr/>
    </dgm:pt>
    <dgm:pt modelId="{F825F78F-A940-41B0-9FCD-E7824046F33F}" type="pres">
      <dgm:prSet presAssocID="{96ADBB15-02CD-4083-BD48-5A3095AE8BDE}" presName="descendantText" presStyleLbl="alignAccFollowNode1" presStyleIdx="0" presStyleCnt="1" custScaleX="106375" custScaleY="102500">
        <dgm:presLayoutVars>
          <dgm:bulletEnabled val="1"/>
        </dgm:presLayoutVars>
      </dgm:prSet>
      <dgm:spPr/>
    </dgm:pt>
  </dgm:ptLst>
  <dgm:cxnLst>
    <dgm:cxn modelId="{F7DA8D42-D14C-424C-B0A6-4E8EBE8BFF98}" type="presOf" srcId="{D280290E-EE08-4674-AC77-D52801308272}" destId="{E33E66A8-B0E2-47B7-8809-96A3486E851E}" srcOrd="0" destOrd="0" presId="urn:microsoft.com/office/officeart/2005/8/layout/vList5"/>
    <dgm:cxn modelId="{3A90D549-419C-4056-B0FC-08E8A75A634C}" srcId="{96ADBB15-02CD-4083-BD48-5A3095AE8BDE}" destId="{0FC0996A-6CA1-4CC3-BDD7-9E655C83EACB}" srcOrd="0" destOrd="0" parTransId="{D98321E1-2D1E-464E-88AD-A8E0BE68E3D7}" sibTransId="{8A9AD189-ABE3-477F-9722-3A4E5EF5BA4F}"/>
    <dgm:cxn modelId="{B483936F-03F2-41AC-9CA1-2C8F30E33DBD}" srcId="{D280290E-EE08-4674-AC77-D52801308272}" destId="{96ADBB15-02CD-4083-BD48-5A3095AE8BDE}" srcOrd="0" destOrd="0" parTransId="{85AC63CC-38B9-4E36-BAE0-EFA1EB7C4836}" sibTransId="{FFF561C6-9889-4273-9AAC-905910E8A021}"/>
    <dgm:cxn modelId="{ADDAF7A0-9D4A-424F-9BB8-872CABFC169E}" srcId="{0FC0996A-6CA1-4CC3-BDD7-9E655C83EACB}" destId="{A070BA62-1765-40B1-B60F-3D4EF0D62E9A}" srcOrd="0" destOrd="0" parTransId="{A4C275C0-3431-4EAB-9D43-E7725A463EFC}" sibTransId="{3C736607-D935-4A72-9039-1E5EDFC5FBFD}"/>
    <dgm:cxn modelId="{BE94B0AF-656F-4650-9BE6-9806B58240F4}" type="presOf" srcId="{96ADBB15-02CD-4083-BD48-5A3095AE8BDE}" destId="{270C121F-412B-472F-8DE2-ED736D02B1D2}" srcOrd="0" destOrd="0" presId="urn:microsoft.com/office/officeart/2005/8/layout/vList5"/>
    <dgm:cxn modelId="{EF7761CB-A111-4842-AE72-BD0BB9918446}" type="presOf" srcId="{0FC0996A-6CA1-4CC3-BDD7-9E655C83EACB}" destId="{F825F78F-A940-41B0-9FCD-E7824046F33F}" srcOrd="0" destOrd="0" presId="urn:microsoft.com/office/officeart/2005/8/layout/vList5"/>
    <dgm:cxn modelId="{E706BBFC-3E82-4FE5-966F-3798F47664F4}" type="presOf" srcId="{A070BA62-1765-40B1-B60F-3D4EF0D62E9A}" destId="{F825F78F-A940-41B0-9FCD-E7824046F33F}" srcOrd="0" destOrd="1" presId="urn:microsoft.com/office/officeart/2005/8/layout/vList5"/>
    <dgm:cxn modelId="{AD48C618-8E03-4B3F-8D6D-71C2A62F7170}" type="presParOf" srcId="{E33E66A8-B0E2-47B7-8809-96A3486E851E}" destId="{28735DB9-2569-479D-97E3-072AAD99191C}" srcOrd="0" destOrd="0" presId="urn:microsoft.com/office/officeart/2005/8/layout/vList5"/>
    <dgm:cxn modelId="{4EC26C93-4D54-470D-9646-91EDE1521069}" type="presParOf" srcId="{28735DB9-2569-479D-97E3-072AAD99191C}" destId="{270C121F-412B-472F-8DE2-ED736D02B1D2}" srcOrd="0" destOrd="0" presId="urn:microsoft.com/office/officeart/2005/8/layout/vList5"/>
    <dgm:cxn modelId="{7A1BF4A5-6ABE-435F-AB14-1D159874E2DD}" type="presParOf" srcId="{28735DB9-2569-479D-97E3-072AAD99191C}" destId="{F825F78F-A940-41B0-9FCD-E7824046F33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58CE0EF-E3A8-47F3-8692-941710E2605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FB174D9E-5C03-4A9E-957C-9C6CDC9647D0}">
      <dgm:prSet phldrT="[Text]" custT="1">
        <dgm:style>
          <a:lnRef idx="1">
            <a:schemeClr val="accent3"/>
          </a:lnRef>
          <a:fillRef idx="2">
            <a:schemeClr val="accent3"/>
          </a:fillRef>
          <a:effectRef idx="1">
            <a:schemeClr val="accent3"/>
          </a:effectRef>
          <a:fontRef idx="minor">
            <a:schemeClr val="dk1"/>
          </a:fontRef>
        </dgm:style>
      </dgm:prSet>
      <dgm:spPr>
        <a:solidFill>
          <a:schemeClr val="accent2">
            <a:lumMod val="20000"/>
            <a:lumOff val="80000"/>
          </a:schemeClr>
        </a:solidFill>
        <a:ln>
          <a:solidFill>
            <a:schemeClr val="tx2"/>
          </a:solidFill>
        </a:ln>
      </dgm:spPr>
      <dgm:t>
        <a:bodyPr rot="0" spcFirstLastPara="0" vertOverflow="overflow" horzOverflow="overflow" vert="horz" wrap="square" lIns="91440" tIns="45720" rIns="91440" bIns="45720" numCol="1" spcCol="0" rtlCol="0" fromWordArt="0" anchor="ctr" anchorCtr="0" forceAA="0" compatLnSpc="1">
          <a:prstTxWarp prst="textNoShape">
            <a:avLst/>
          </a:prstTxWarp>
        </a:bodyPr>
        <a:lstStyle/>
        <a:p>
          <a:r>
            <a:rPr lang="en-US" sz="3000" b="1" kern="1200" dirty="0">
              <a:solidFill>
                <a:schemeClr val="dk1"/>
              </a:solidFill>
              <a:latin typeface="Book Antiqua" panose="02040602050305030304" pitchFamily="18" charset="0"/>
              <a:ea typeface="+mn-ea"/>
              <a:cs typeface="+mn-cs"/>
            </a:rPr>
            <a:t>Power of Board to issue directions, etc.</a:t>
          </a:r>
          <a:endParaRPr lang="en-IN" sz="3000" b="1" kern="1200" dirty="0">
            <a:solidFill>
              <a:schemeClr val="dk1"/>
            </a:solidFill>
            <a:latin typeface="Book Antiqua" panose="02040602050305030304" pitchFamily="18" charset="0"/>
            <a:ea typeface="+mn-ea"/>
            <a:cs typeface="+mn-cs"/>
          </a:endParaRPr>
        </a:p>
      </dgm:t>
    </dgm:pt>
    <dgm:pt modelId="{DB13FB3B-47F8-41A2-8E11-242232CF4204}" type="parTrans" cxnId="{19E664B1-2A07-494E-B320-B8F94618A800}">
      <dgm:prSet/>
      <dgm:spPr/>
      <dgm:t>
        <a:bodyPr/>
        <a:lstStyle/>
        <a:p>
          <a:endParaRPr lang="en-IN"/>
        </a:p>
      </dgm:t>
    </dgm:pt>
    <dgm:pt modelId="{F268A9FD-01E3-4952-9A5D-53653A2D5D40}" type="sibTrans" cxnId="{19E664B1-2A07-494E-B320-B8F94618A800}">
      <dgm:prSet/>
      <dgm:spPr/>
      <dgm:t>
        <a:bodyPr/>
        <a:lstStyle/>
        <a:p>
          <a:endParaRPr lang="en-IN"/>
        </a:p>
      </dgm:t>
    </dgm:pt>
    <dgm:pt modelId="{4FD3A0D2-5BE6-4E67-A9E4-4AD3988C94EE}">
      <dgm:prSet phldrT="[Text]" custT="1">
        <dgm:style>
          <a:lnRef idx="1">
            <a:schemeClr val="accent3"/>
          </a:lnRef>
          <a:fillRef idx="2">
            <a:schemeClr val="accent3"/>
          </a:fillRef>
          <a:effectRef idx="1">
            <a:schemeClr val="accent3"/>
          </a:effectRef>
          <a:fontRef idx="minor">
            <a:schemeClr val="dk1"/>
          </a:fontRef>
        </dgm:style>
      </dgm:prSet>
      <dgm:spPr>
        <a:solidFill>
          <a:schemeClr val="accent2">
            <a:lumMod val="20000"/>
            <a:lumOff val="80000"/>
          </a:schemeClr>
        </a:solidFill>
        <a:ln>
          <a:solidFill>
            <a:schemeClr val="tx2"/>
          </a:solidFill>
        </a:ln>
      </dgm:spPr>
      <dgm:t>
        <a:bodyPr rot="0" spcFirstLastPara="0" vertOverflow="overflow" horzOverflow="overflow" vert="horz" wrap="square" lIns="91440" tIns="45720" rIns="91440" bIns="45720" numCol="1" spcCol="1270" rtlCol="0" fromWordArt="0" anchor="ctr" anchorCtr="0" forceAA="0" compatLnSpc="1">
          <a:prstTxWarp prst="textNoShape">
            <a:avLst/>
          </a:prstTxWarp>
        </a:bodyPr>
        <a:lstStyle/>
        <a:p>
          <a:pPr marL="0" lvl="0" indent="0" algn="ctr" defTabSz="1333500">
            <a:lnSpc>
              <a:spcPct val="90000"/>
            </a:lnSpc>
            <a:spcBef>
              <a:spcPct val="0"/>
            </a:spcBef>
            <a:spcAft>
              <a:spcPct val="35000"/>
            </a:spcAft>
            <a:buNone/>
          </a:pPr>
          <a:r>
            <a:rPr lang="en-US" sz="3000" b="1" kern="1200" dirty="0">
              <a:solidFill>
                <a:prstClr val="black"/>
              </a:solidFill>
              <a:latin typeface="Book Antiqua" panose="02040602050305030304" pitchFamily="18" charset="0"/>
              <a:ea typeface="+mn-ea"/>
              <a:cs typeface="+mn-cs"/>
            </a:rPr>
            <a:t>Power to remove difficulties</a:t>
          </a:r>
          <a:endParaRPr lang="en-IN" sz="3000" b="1" kern="1200" dirty="0">
            <a:solidFill>
              <a:prstClr val="black"/>
            </a:solidFill>
            <a:latin typeface="Book Antiqua" panose="02040602050305030304" pitchFamily="18" charset="0"/>
            <a:ea typeface="+mn-ea"/>
            <a:cs typeface="+mn-cs"/>
          </a:endParaRPr>
        </a:p>
      </dgm:t>
    </dgm:pt>
    <dgm:pt modelId="{A1E3E62F-3AFD-4EEF-A662-1AC6A4367AB7}" type="parTrans" cxnId="{0A596483-4F53-4100-8276-D0138379DCAC}">
      <dgm:prSet/>
      <dgm:spPr/>
      <dgm:t>
        <a:bodyPr/>
        <a:lstStyle/>
        <a:p>
          <a:endParaRPr lang="en-IN"/>
        </a:p>
      </dgm:t>
    </dgm:pt>
    <dgm:pt modelId="{F0AB024F-D90A-4D1D-89EB-4A4B6AA68DA5}" type="sibTrans" cxnId="{0A596483-4F53-4100-8276-D0138379DCAC}">
      <dgm:prSet/>
      <dgm:spPr/>
      <dgm:t>
        <a:bodyPr/>
        <a:lstStyle/>
        <a:p>
          <a:endParaRPr lang="en-IN"/>
        </a:p>
      </dgm:t>
    </dgm:pt>
    <dgm:pt modelId="{B54667AD-2CF6-4C2C-9986-9FAC45E2C05A}" type="pres">
      <dgm:prSet presAssocID="{258CE0EF-E3A8-47F3-8692-941710E2605B}" presName="diagram" presStyleCnt="0">
        <dgm:presLayoutVars>
          <dgm:dir/>
          <dgm:resizeHandles val="exact"/>
        </dgm:presLayoutVars>
      </dgm:prSet>
      <dgm:spPr/>
    </dgm:pt>
    <dgm:pt modelId="{5B35C2A0-55EE-4118-9C93-74B16D27F9B7}" type="pres">
      <dgm:prSet presAssocID="{FB174D9E-5C03-4A9E-957C-9C6CDC9647D0}" presName="node" presStyleLbl="node1" presStyleIdx="0" presStyleCnt="2" custScaleX="98445" custScaleY="58957" custLinFactNeighborX="-5795" custLinFactNeighborY="15523">
        <dgm:presLayoutVars>
          <dgm:bulletEnabled val="1"/>
        </dgm:presLayoutVars>
      </dgm:prSet>
      <dgm:spPr>
        <a:xfrm>
          <a:off x="992" y="194138"/>
          <a:ext cx="3869531" cy="2321718"/>
        </a:xfrm>
        <a:prstGeom prst="rect">
          <a:avLst/>
        </a:prstGeom>
      </dgm:spPr>
    </dgm:pt>
    <dgm:pt modelId="{5B8EF5AA-285A-47CB-B775-DE5D0D742660}" type="pres">
      <dgm:prSet presAssocID="{F268A9FD-01E3-4952-9A5D-53653A2D5D40}" presName="sibTrans" presStyleCnt="0"/>
      <dgm:spPr/>
    </dgm:pt>
    <dgm:pt modelId="{1BB8E6AF-BC8C-411D-B88C-9E2B580FE22F}" type="pres">
      <dgm:prSet presAssocID="{4FD3A0D2-5BE6-4E67-A9E4-4AD3988C94EE}" presName="node" presStyleLbl="node1" presStyleIdx="1" presStyleCnt="2" custScaleY="58864" custLinFactNeighborX="1735" custLinFactNeighborY="11229">
        <dgm:presLayoutVars>
          <dgm:bulletEnabled val="1"/>
        </dgm:presLayoutVars>
      </dgm:prSet>
      <dgm:spPr>
        <a:xfrm>
          <a:off x="4257476" y="194138"/>
          <a:ext cx="3869531" cy="2321718"/>
        </a:xfrm>
        <a:prstGeom prst="rect">
          <a:avLst/>
        </a:prstGeom>
      </dgm:spPr>
    </dgm:pt>
  </dgm:ptLst>
  <dgm:cxnLst>
    <dgm:cxn modelId="{41CFEC59-A9AA-4024-82DC-180946F9C714}" type="presOf" srcId="{4FD3A0D2-5BE6-4E67-A9E4-4AD3988C94EE}" destId="{1BB8E6AF-BC8C-411D-B88C-9E2B580FE22F}" srcOrd="0" destOrd="0" presId="urn:microsoft.com/office/officeart/2005/8/layout/default"/>
    <dgm:cxn modelId="{0A596483-4F53-4100-8276-D0138379DCAC}" srcId="{258CE0EF-E3A8-47F3-8692-941710E2605B}" destId="{4FD3A0D2-5BE6-4E67-A9E4-4AD3988C94EE}" srcOrd="1" destOrd="0" parTransId="{A1E3E62F-3AFD-4EEF-A662-1AC6A4367AB7}" sibTransId="{F0AB024F-D90A-4D1D-89EB-4A4B6AA68DA5}"/>
    <dgm:cxn modelId="{3A6A29A1-1313-427A-87E4-0107E49754F3}" type="presOf" srcId="{FB174D9E-5C03-4A9E-957C-9C6CDC9647D0}" destId="{5B35C2A0-55EE-4118-9C93-74B16D27F9B7}" srcOrd="0" destOrd="0" presId="urn:microsoft.com/office/officeart/2005/8/layout/default"/>
    <dgm:cxn modelId="{E0B57EA2-CAB0-4490-8ED0-6CFDA68A0FC6}" type="presOf" srcId="{258CE0EF-E3A8-47F3-8692-941710E2605B}" destId="{B54667AD-2CF6-4C2C-9986-9FAC45E2C05A}" srcOrd="0" destOrd="0" presId="urn:microsoft.com/office/officeart/2005/8/layout/default"/>
    <dgm:cxn modelId="{19E664B1-2A07-494E-B320-B8F94618A800}" srcId="{258CE0EF-E3A8-47F3-8692-941710E2605B}" destId="{FB174D9E-5C03-4A9E-957C-9C6CDC9647D0}" srcOrd="0" destOrd="0" parTransId="{DB13FB3B-47F8-41A2-8E11-242232CF4204}" sibTransId="{F268A9FD-01E3-4952-9A5D-53653A2D5D40}"/>
    <dgm:cxn modelId="{46272693-7858-4E75-84E6-B5FF88E8786B}" type="presParOf" srcId="{B54667AD-2CF6-4C2C-9986-9FAC45E2C05A}" destId="{5B35C2A0-55EE-4118-9C93-74B16D27F9B7}" srcOrd="0" destOrd="0" presId="urn:microsoft.com/office/officeart/2005/8/layout/default"/>
    <dgm:cxn modelId="{6A8A0C89-C4C3-4256-81C7-8B1077351149}" type="presParOf" srcId="{B54667AD-2CF6-4C2C-9986-9FAC45E2C05A}" destId="{5B8EF5AA-285A-47CB-B775-DE5D0D742660}" srcOrd="1" destOrd="0" presId="urn:microsoft.com/office/officeart/2005/8/layout/default"/>
    <dgm:cxn modelId="{7C6C507E-AA8E-41F9-85A9-FB972394981E}" type="presParOf" srcId="{B54667AD-2CF6-4C2C-9986-9FAC45E2C05A}" destId="{1BB8E6AF-BC8C-411D-B88C-9E2B580FE22F}"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F075B67-05BB-4654-81EE-B57B11FA3C65}"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IN"/>
        </a:p>
      </dgm:t>
    </dgm:pt>
    <dgm:pt modelId="{83E7F55C-C2F3-4D8C-857A-A2F6045FD184}">
      <dgm:prSet phldrT="[Text]" custT="1"/>
      <dgm:spPr/>
      <dgm:t>
        <a:bodyPr/>
        <a:lstStyle/>
        <a:p>
          <a:r>
            <a:rPr lang="en-US" sz="2200" dirty="0">
              <a:solidFill>
                <a:schemeClr val="tx1"/>
              </a:solidFill>
            </a:rPr>
            <a:t>Existing</a:t>
          </a:r>
          <a:endParaRPr lang="en-IN" sz="2200" dirty="0">
            <a:solidFill>
              <a:schemeClr val="tx1"/>
            </a:solidFill>
          </a:endParaRPr>
        </a:p>
      </dgm:t>
    </dgm:pt>
    <dgm:pt modelId="{907CFCF9-8232-4896-B0F6-C6BA2DCB3C78}" type="parTrans" cxnId="{1FE3BFF0-144A-4C50-A538-5B2190F24405}">
      <dgm:prSet/>
      <dgm:spPr/>
      <dgm:t>
        <a:bodyPr/>
        <a:lstStyle/>
        <a:p>
          <a:endParaRPr lang="en-IN" sz="2200">
            <a:solidFill>
              <a:schemeClr val="tx1"/>
            </a:solidFill>
          </a:endParaRPr>
        </a:p>
      </dgm:t>
    </dgm:pt>
    <dgm:pt modelId="{FFFAF687-C8FB-4E2A-B407-5985EF3D386A}" type="sibTrans" cxnId="{1FE3BFF0-144A-4C50-A538-5B2190F24405}">
      <dgm:prSet/>
      <dgm:spPr/>
      <dgm:t>
        <a:bodyPr/>
        <a:lstStyle/>
        <a:p>
          <a:endParaRPr lang="en-IN" sz="2200">
            <a:solidFill>
              <a:schemeClr val="tx1"/>
            </a:solidFill>
          </a:endParaRPr>
        </a:p>
      </dgm:t>
    </dgm:pt>
    <dgm:pt modelId="{4937DCC1-B958-4EC0-9052-7CEC6A099F9F}">
      <dgm:prSet phldrT="[Text]" custT="1"/>
      <dgm:spPr/>
      <dgm:t>
        <a:bodyPr/>
        <a:lstStyle/>
        <a:p>
          <a:r>
            <a:rPr lang="en-US" sz="2200" b="0">
              <a:solidFill>
                <a:schemeClr val="tx1"/>
              </a:solidFill>
            </a:rPr>
            <a:t>Date of receipt of order of the JCIT(A) or CIT(A) or ITAT by the </a:t>
          </a:r>
          <a:r>
            <a:rPr lang="en-US" sz="2200" b="1">
              <a:solidFill>
                <a:schemeClr val="tx1"/>
              </a:solidFill>
            </a:rPr>
            <a:t>PCCIT or CCIT or PCIT or CIT</a:t>
          </a:r>
          <a:r>
            <a:rPr lang="en-US" sz="2200" b="0">
              <a:solidFill>
                <a:schemeClr val="tx1"/>
              </a:solidFill>
            </a:rPr>
            <a:t>. 	</a:t>
          </a:r>
          <a:endParaRPr lang="en-IN" sz="2200" b="0" dirty="0">
            <a:solidFill>
              <a:schemeClr val="tx1"/>
            </a:solidFill>
          </a:endParaRPr>
        </a:p>
      </dgm:t>
    </dgm:pt>
    <dgm:pt modelId="{A83B5E2A-E52E-4DAA-9DC4-A418A08A37D0}" type="parTrans" cxnId="{45CAF05D-5D82-4CF2-858B-EC4BF8F84F38}">
      <dgm:prSet/>
      <dgm:spPr/>
      <dgm:t>
        <a:bodyPr/>
        <a:lstStyle/>
        <a:p>
          <a:endParaRPr lang="en-IN" sz="2200">
            <a:solidFill>
              <a:schemeClr val="tx1"/>
            </a:solidFill>
          </a:endParaRPr>
        </a:p>
      </dgm:t>
    </dgm:pt>
    <dgm:pt modelId="{E950BE8F-85C0-4340-95C7-DB73861730FA}" type="sibTrans" cxnId="{45CAF05D-5D82-4CF2-858B-EC4BF8F84F38}">
      <dgm:prSet/>
      <dgm:spPr/>
      <dgm:t>
        <a:bodyPr/>
        <a:lstStyle/>
        <a:p>
          <a:endParaRPr lang="en-IN" sz="2200">
            <a:solidFill>
              <a:schemeClr val="tx1"/>
            </a:solidFill>
          </a:endParaRPr>
        </a:p>
      </dgm:t>
    </dgm:pt>
    <dgm:pt modelId="{8D3EED44-9254-465A-9A64-210598CC3E73}">
      <dgm:prSet phldrT="[Text]" custT="1"/>
      <dgm:spPr/>
      <dgm:t>
        <a:bodyPr/>
        <a:lstStyle/>
        <a:p>
          <a:r>
            <a:rPr lang="en-US" sz="2200" dirty="0">
              <a:solidFill>
                <a:schemeClr val="tx1"/>
              </a:solidFill>
            </a:rPr>
            <a:t>Proposed</a:t>
          </a:r>
          <a:endParaRPr lang="en-IN" sz="2200" dirty="0">
            <a:solidFill>
              <a:schemeClr val="tx1"/>
            </a:solidFill>
          </a:endParaRPr>
        </a:p>
      </dgm:t>
    </dgm:pt>
    <dgm:pt modelId="{3CE69E63-04EE-489F-9D0F-CFD0B5B0DCAD}" type="parTrans" cxnId="{FEF6FA8C-EF92-4F22-B055-CB13CC279B1C}">
      <dgm:prSet/>
      <dgm:spPr/>
      <dgm:t>
        <a:bodyPr/>
        <a:lstStyle/>
        <a:p>
          <a:endParaRPr lang="en-IN" sz="2200">
            <a:solidFill>
              <a:schemeClr val="tx1"/>
            </a:solidFill>
          </a:endParaRPr>
        </a:p>
      </dgm:t>
    </dgm:pt>
    <dgm:pt modelId="{8FADB22A-6EE3-4487-8164-EA440070606A}" type="sibTrans" cxnId="{FEF6FA8C-EF92-4F22-B055-CB13CC279B1C}">
      <dgm:prSet/>
      <dgm:spPr/>
      <dgm:t>
        <a:bodyPr/>
        <a:lstStyle/>
        <a:p>
          <a:endParaRPr lang="en-IN" sz="2200">
            <a:solidFill>
              <a:schemeClr val="tx1"/>
            </a:solidFill>
          </a:endParaRPr>
        </a:p>
      </dgm:t>
    </dgm:pt>
    <dgm:pt modelId="{AF4BC750-CB3D-4101-B294-A79EBE089146}">
      <dgm:prSet phldrT="[Text]" custT="1"/>
      <dgm:spPr/>
      <dgm:t>
        <a:bodyPr/>
        <a:lstStyle/>
        <a:p>
          <a:r>
            <a:rPr lang="en-US" sz="2200" b="0" dirty="0">
              <a:solidFill>
                <a:schemeClr val="tx1"/>
              </a:solidFill>
            </a:rPr>
            <a:t>Date of receipt of order of the JCIT(A) or CIT(A) or ITAT by the </a:t>
          </a:r>
          <a:r>
            <a:rPr lang="en-US" sz="2200" b="1" dirty="0">
              <a:solidFill>
                <a:schemeClr val="tx1"/>
              </a:solidFill>
            </a:rPr>
            <a:t>PCIT or CIT</a:t>
          </a:r>
          <a:r>
            <a:rPr lang="en-US" sz="2200" b="0" dirty="0">
              <a:solidFill>
                <a:schemeClr val="tx1"/>
              </a:solidFill>
            </a:rPr>
            <a:t>. 	</a:t>
          </a:r>
          <a:endParaRPr lang="en-IN" sz="2200" b="0" dirty="0">
            <a:solidFill>
              <a:schemeClr val="tx1"/>
            </a:solidFill>
          </a:endParaRPr>
        </a:p>
      </dgm:t>
    </dgm:pt>
    <dgm:pt modelId="{71F61EB5-D179-4299-B0B2-C22425914ED9}" type="parTrans" cxnId="{17E5B689-03CC-492E-9A41-5DF9BD02D1E7}">
      <dgm:prSet/>
      <dgm:spPr/>
      <dgm:t>
        <a:bodyPr/>
        <a:lstStyle/>
        <a:p>
          <a:endParaRPr lang="en-IN" sz="2200">
            <a:solidFill>
              <a:schemeClr val="tx1"/>
            </a:solidFill>
          </a:endParaRPr>
        </a:p>
      </dgm:t>
    </dgm:pt>
    <dgm:pt modelId="{068692EB-C4D0-429D-89E9-48492A5D56C0}" type="sibTrans" cxnId="{17E5B689-03CC-492E-9A41-5DF9BD02D1E7}">
      <dgm:prSet/>
      <dgm:spPr/>
      <dgm:t>
        <a:bodyPr/>
        <a:lstStyle/>
        <a:p>
          <a:endParaRPr lang="en-IN" sz="2200">
            <a:solidFill>
              <a:schemeClr val="tx1"/>
            </a:solidFill>
          </a:endParaRPr>
        </a:p>
      </dgm:t>
    </dgm:pt>
    <dgm:pt modelId="{3DFF0D52-3628-4FA6-8D0C-00BD32BB9537}" type="pres">
      <dgm:prSet presAssocID="{6F075B67-05BB-4654-81EE-B57B11FA3C65}" presName="Name0" presStyleCnt="0">
        <dgm:presLayoutVars>
          <dgm:dir/>
          <dgm:animLvl val="lvl"/>
          <dgm:resizeHandles val="exact"/>
        </dgm:presLayoutVars>
      </dgm:prSet>
      <dgm:spPr/>
    </dgm:pt>
    <dgm:pt modelId="{E23BB935-A212-40A5-99C4-F4A61FF05925}" type="pres">
      <dgm:prSet presAssocID="{83E7F55C-C2F3-4D8C-857A-A2F6045FD184}" presName="composite" presStyleCnt="0"/>
      <dgm:spPr/>
    </dgm:pt>
    <dgm:pt modelId="{81E31E1F-E76B-4D5A-BF2E-465B87C4A1D0}" type="pres">
      <dgm:prSet presAssocID="{83E7F55C-C2F3-4D8C-857A-A2F6045FD184}" presName="parTx" presStyleLbl="alignNode1" presStyleIdx="0" presStyleCnt="2">
        <dgm:presLayoutVars>
          <dgm:chMax val="0"/>
          <dgm:chPref val="0"/>
          <dgm:bulletEnabled val="1"/>
        </dgm:presLayoutVars>
      </dgm:prSet>
      <dgm:spPr/>
    </dgm:pt>
    <dgm:pt modelId="{B708C953-B92B-482E-9308-D9153F9748DF}" type="pres">
      <dgm:prSet presAssocID="{83E7F55C-C2F3-4D8C-857A-A2F6045FD184}" presName="desTx" presStyleLbl="alignAccFollowNode1" presStyleIdx="0" presStyleCnt="2" custScaleY="102082" custLinFactNeighborX="-812" custLinFactNeighborY="3986">
        <dgm:presLayoutVars>
          <dgm:bulletEnabled val="1"/>
        </dgm:presLayoutVars>
      </dgm:prSet>
      <dgm:spPr/>
    </dgm:pt>
    <dgm:pt modelId="{B5FE4966-E257-4A25-9679-1277E726B6FF}" type="pres">
      <dgm:prSet presAssocID="{FFFAF687-C8FB-4E2A-B407-5985EF3D386A}" presName="space" presStyleCnt="0"/>
      <dgm:spPr/>
    </dgm:pt>
    <dgm:pt modelId="{F98504A4-4283-4147-B9B8-AB1ED167B3DE}" type="pres">
      <dgm:prSet presAssocID="{8D3EED44-9254-465A-9A64-210598CC3E73}" presName="composite" presStyleCnt="0"/>
      <dgm:spPr/>
    </dgm:pt>
    <dgm:pt modelId="{03504314-5F7A-4365-90B3-FDF036649441}" type="pres">
      <dgm:prSet presAssocID="{8D3EED44-9254-465A-9A64-210598CC3E73}" presName="parTx" presStyleLbl="alignNode1" presStyleIdx="1" presStyleCnt="2">
        <dgm:presLayoutVars>
          <dgm:chMax val="0"/>
          <dgm:chPref val="0"/>
          <dgm:bulletEnabled val="1"/>
        </dgm:presLayoutVars>
      </dgm:prSet>
      <dgm:spPr/>
    </dgm:pt>
    <dgm:pt modelId="{8097E064-1B7F-4C63-A35C-C05D9C7F8CF2}" type="pres">
      <dgm:prSet presAssocID="{8D3EED44-9254-465A-9A64-210598CC3E73}" presName="desTx" presStyleLbl="alignAccFollowNode1" presStyleIdx="1" presStyleCnt="2" custLinFactNeighborX="1" custLinFactNeighborY="3244">
        <dgm:presLayoutVars>
          <dgm:bulletEnabled val="1"/>
        </dgm:presLayoutVars>
      </dgm:prSet>
      <dgm:spPr/>
    </dgm:pt>
  </dgm:ptLst>
  <dgm:cxnLst>
    <dgm:cxn modelId="{042D0D26-A41E-4431-96F2-B111DA1518B6}" type="presOf" srcId="{4937DCC1-B958-4EC0-9052-7CEC6A099F9F}" destId="{B708C953-B92B-482E-9308-D9153F9748DF}" srcOrd="0" destOrd="0" presId="urn:microsoft.com/office/officeart/2005/8/layout/hList1"/>
    <dgm:cxn modelId="{34D9EF33-9C66-4E6C-914E-DCDADCA61C5B}" type="presOf" srcId="{83E7F55C-C2F3-4D8C-857A-A2F6045FD184}" destId="{81E31E1F-E76B-4D5A-BF2E-465B87C4A1D0}" srcOrd="0" destOrd="0" presId="urn:microsoft.com/office/officeart/2005/8/layout/hList1"/>
    <dgm:cxn modelId="{45CAF05D-5D82-4CF2-858B-EC4BF8F84F38}" srcId="{83E7F55C-C2F3-4D8C-857A-A2F6045FD184}" destId="{4937DCC1-B958-4EC0-9052-7CEC6A099F9F}" srcOrd="0" destOrd="0" parTransId="{A83B5E2A-E52E-4DAA-9DC4-A418A08A37D0}" sibTransId="{E950BE8F-85C0-4340-95C7-DB73861730FA}"/>
    <dgm:cxn modelId="{44887481-0909-4214-AEB8-CB0E8D2A52F8}" type="presOf" srcId="{AF4BC750-CB3D-4101-B294-A79EBE089146}" destId="{8097E064-1B7F-4C63-A35C-C05D9C7F8CF2}" srcOrd="0" destOrd="0" presId="urn:microsoft.com/office/officeart/2005/8/layout/hList1"/>
    <dgm:cxn modelId="{17E5B689-03CC-492E-9A41-5DF9BD02D1E7}" srcId="{8D3EED44-9254-465A-9A64-210598CC3E73}" destId="{AF4BC750-CB3D-4101-B294-A79EBE089146}" srcOrd="0" destOrd="0" parTransId="{71F61EB5-D179-4299-B0B2-C22425914ED9}" sibTransId="{068692EB-C4D0-429D-89E9-48492A5D56C0}"/>
    <dgm:cxn modelId="{FEF6FA8C-EF92-4F22-B055-CB13CC279B1C}" srcId="{6F075B67-05BB-4654-81EE-B57B11FA3C65}" destId="{8D3EED44-9254-465A-9A64-210598CC3E73}" srcOrd="1" destOrd="0" parTransId="{3CE69E63-04EE-489F-9D0F-CFD0B5B0DCAD}" sibTransId="{8FADB22A-6EE3-4487-8164-EA440070606A}"/>
    <dgm:cxn modelId="{B80C218E-7788-42A8-AAAA-B19177373AD3}" type="presOf" srcId="{6F075B67-05BB-4654-81EE-B57B11FA3C65}" destId="{3DFF0D52-3628-4FA6-8D0C-00BD32BB9537}" srcOrd="0" destOrd="0" presId="urn:microsoft.com/office/officeart/2005/8/layout/hList1"/>
    <dgm:cxn modelId="{ED3917CF-BD42-4B46-B8E3-69765A347A70}" type="presOf" srcId="{8D3EED44-9254-465A-9A64-210598CC3E73}" destId="{03504314-5F7A-4365-90B3-FDF036649441}" srcOrd="0" destOrd="0" presId="urn:microsoft.com/office/officeart/2005/8/layout/hList1"/>
    <dgm:cxn modelId="{1FE3BFF0-144A-4C50-A538-5B2190F24405}" srcId="{6F075B67-05BB-4654-81EE-B57B11FA3C65}" destId="{83E7F55C-C2F3-4D8C-857A-A2F6045FD184}" srcOrd="0" destOrd="0" parTransId="{907CFCF9-8232-4896-B0F6-C6BA2DCB3C78}" sibTransId="{FFFAF687-C8FB-4E2A-B407-5985EF3D386A}"/>
    <dgm:cxn modelId="{0C70D255-92B6-4A41-84D2-FF367D40F1FC}" type="presParOf" srcId="{3DFF0D52-3628-4FA6-8D0C-00BD32BB9537}" destId="{E23BB935-A212-40A5-99C4-F4A61FF05925}" srcOrd="0" destOrd="0" presId="urn:microsoft.com/office/officeart/2005/8/layout/hList1"/>
    <dgm:cxn modelId="{DFD460A5-CF99-43D5-8F19-F05BAFFA4FEE}" type="presParOf" srcId="{E23BB935-A212-40A5-99C4-F4A61FF05925}" destId="{81E31E1F-E76B-4D5A-BF2E-465B87C4A1D0}" srcOrd="0" destOrd="0" presId="urn:microsoft.com/office/officeart/2005/8/layout/hList1"/>
    <dgm:cxn modelId="{AD5EB26C-D9F0-45EC-84F5-8B26DF857917}" type="presParOf" srcId="{E23BB935-A212-40A5-99C4-F4A61FF05925}" destId="{B708C953-B92B-482E-9308-D9153F9748DF}" srcOrd="1" destOrd="0" presId="urn:microsoft.com/office/officeart/2005/8/layout/hList1"/>
    <dgm:cxn modelId="{2B660B0A-A9CD-4ACC-B97E-F923A4E3962B}" type="presParOf" srcId="{3DFF0D52-3628-4FA6-8D0C-00BD32BB9537}" destId="{B5FE4966-E257-4A25-9679-1277E726B6FF}" srcOrd="1" destOrd="0" presId="urn:microsoft.com/office/officeart/2005/8/layout/hList1"/>
    <dgm:cxn modelId="{1CCC09B7-4E0C-40D4-9B41-EF5D199C06BD}" type="presParOf" srcId="{3DFF0D52-3628-4FA6-8D0C-00BD32BB9537}" destId="{F98504A4-4283-4147-B9B8-AB1ED167B3DE}" srcOrd="2" destOrd="0" presId="urn:microsoft.com/office/officeart/2005/8/layout/hList1"/>
    <dgm:cxn modelId="{F2880504-1036-4215-85B6-D901A0A77779}" type="presParOf" srcId="{F98504A4-4283-4147-B9B8-AB1ED167B3DE}" destId="{03504314-5F7A-4365-90B3-FDF036649441}" srcOrd="0" destOrd="0" presId="urn:microsoft.com/office/officeart/2005/8/layout/hList1"/>
    <dgm:cxn modelId="{D5B50C56-CEC1-4B9A-98BA-762692EB86D9}" type="presParOf" srcId="{F98504A4-4283-4147-B9B8-AB1ED167B3DE}" destId="{8097E064-1B7F-4C63-A35C-C05D9C7F8CF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F075B67-05BB-4654-81EE-B57B11FA3C6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83E7F55C-C2F3-4D8C-857A-A2F6045FD184}">
      <dgm:prSet phldrT="[Text]"/>
      <dgm:spPr>
        <a:solidFill>
          <a:schemeClr val="accent3">
            <a:lumMod val="20000"/>
            <a:lumOff val="80000"/>
          </a:schemeClr>
        </a:solidFill>
      </dgm:spPr>
      <dgm:t>
        <a:bodyPr/>
        <a:lstStyle/>
        <a:p>
          <a:r>
            <a:rPr lang="en-US" dirty="0">
              <a:solidFill>
                <a:schemeClr val="tx1"/>
              </a:solidFill>
            </a:rPr>
            <a:t>Existing</a:t>
          </a:r>
          <a:endParaRPr lang="en-IN" dirty="0">
            <a:solidFill>
              <a:schemeClr val="tx1"/>
            </a:solidFill>
          </a:endParaRPr>
        </a:p>
      </dgm:t>
    </dgm:pt>
    <dgm:pt modelId="{907CFCF9-8232-4896-B0F6-C6BA2DCB3C78}" type="parTrans" cxnId="{1FE3BFF0-144A-4C50-A538-5B2190F24405}">
      <dgm:prSet/>
      <dgm:spPr/>
      <dgm:t>
        <a:bodyPr/>
        <a:lstStyle/>
        <a:p>
          <a:endParaRPr lang="en-IN"/>
        </a:p>
      </dgm:t>
    </dgm:pt>
    <dgm:pt modelId="{FFFAF687-C8FB-4E2A-B407-5985EF3D386A}" type="sibTrans" cxnId="{1FE3BFF0-144A-4C50-A538-5B2190F24405}">
      <dgm:prSet/>
      <dgm:spPr/>
      <dgm:t>
        <a:bodyPr/>
        <a:lstStyle/>
        <a:p>
          <a:endParaRPr lang="en-IN"/>
        </a:p>
      </dgm:t>
    </dgm:pt>
    <dgm:pt modelId="{4937DCC1-B958-4EC0-9052-7CEC6A099F9F}">
      <dgm:prSet phldrT="[Text]" custT="1"/>
      <dgm:spPr>
        <a:noFill/>
        <a:ln>
          <a:solidFill>
            <a:schemeClr val="tx1">
              <a:alpha val="90000"/>
            </a:schemeClr>
          </a:solidFill>
        </a:ln>
      </dgm:spPr>
      <dgm:t>
        <a:bodyPr/>
        <a:lstStyle/>
        <a:p>
          <a:r>
            <a:rPr lang="en-US" sz="2800" b="0" dirty="0"/>
            <a:t>Deduction for donation to National Sports Fund	</a:t>
          </a:r>
          <a:endParaRPr lang="en-IN" sz="2800" b="0" dirty="0"/>
        </a:p>
      </dgm:t>
    </dgm:pt>
    <dgm:pt modelId="{A83B5E2A-E52E-4DAA-9DC4-A418A08A37D0}" type="parTrans" cxnId="{45CAF05D-5D82-4CF2-858B-EC4BF8F84F38}">
      <dgm:prSet/>
      <dgm:spPr/>
      <dgm:t>
        <a:bodyPr/>
        <a:lstStyle/>
        <a:p>
          <a:endParaRPr lang="en-IN"/>
        </a:p>
      </dgm:t>
    </dgm:pt>
    <dgm:pt modelId="{E950BE8F-85C0-4340-95C7-DB73861730FA}" type="sibTrans" cxnId="{45CAF05D-5D82-4CF2-858B-EC4BF8F84F38}">
      <dgm:prSet/>
      <dgm:spPr/>
      <dgm:t>
        <a:bodyPr/>
        <a:lstStyle/>
        <a:p>
          <a:endParaRPr lang="en-IN"/>
        </a:p>
      </dgm:t>
    </dgm:pt>
    <dgm:pt modelId="{8D3EED44-9254-465A-9A64-210598CC3E73}">
      <dgm:prSet phldrT="[Text]"/>
      <dgm:spPr>
        <a:solidFill>
          <a:schemeClr val="accent3">
            <a:lumMod val="20000"/>
            <a:lumOff val="80000"/>
          </a:schemeClr>
        </a:solidFill>
      </dgm:spPr>
      <dgm:t>
        <a:bodyPr/>
        <a:lstStyle/>
        <a:p>
          <a:r>
            <a:rPr lang="en-US" dirty="0">
              <a:solidFill>
                <a:schemeClr val="tx1"/>
              </a:solidFill>
            </a:rPr>
            <a:t>Proposed</a:t>
          </a:r>
          <a:endParaRPr lang="en-IN" dirty="0">
            <a:solidFill>
              <a:schemeClr val="tx1"/>
            </a:solidFill>
          </a:endParaRPr>
        </a:p>
      </dgm:t>
    </dgm:pt>
    <dgm:pt modelId="{3CE69E63-04EE-489F-9D0F-CFD0B5B0DCAD}" type="parTrans" cxnId="{FEF6FA8C-EF92-4F22-B055-CB13CC279B1C}">
      <dgm:prSet/>
      <dgm:spPr/>
      <dgm:t>
        <a:bodyPr/>
        <a:lstStyle/>
        <a:p>
          <a:endParaRPr lang="en-IN"/>
        </a:p>
      </dgm:t>
    </dgm:pt>
    <dgm:pt modelId="{8FADB22A-6EE3-4487-8164-EA440070606A}" type="sibTrans" cxnId="{FEF6FA8C-EF92-4F22-B055-CB13CC279B1C}">
      <dgm:prSet/>
      <dgm:spPr/>
      <dgm:t>
        <a:bodyPr/>
        <a:lstStyle/>
        <a:p>
          <a:endParaRPr lang="en-IN"/>
        </a:p>
      </dgm:t>
    </dgm:pt>
    <dgm:pt modelId="{AF4BC750-CB3D-4101-B294-A79EBE089146}">
      <dgm:prSet phldrT="[Text]" custT="1"/>
      <dgm:spPr>
        <a:noFill/>
        <a:ln>
          <a:solidFill>
            <a:schemeClr val="tx1">
              <a:alpha val="90000"/>
            </a:schemeClr>
          </a:solidFill>
        </a:ln>
      </dgm:spPr>
      <dgm:t>
        <a:bodyPr/>
        <a:lstStyle/>
        <a:p>
          <a:r>
            <a:rPr lang="en-US" sz="2800" b="0" dirty="0"/>
            <a:t>Deduction for donation to National Sports Development Fund</a:t>
          </a:r>
          <a:endParaRPr lang="en-IN" sz="2800" b="0" dirty="0"/>
        </a:p>
      </dgm:t>
    </dgm:pt>
    <dgm:pt modelId="{71F61EB5-D179-4299-B0B2-C22425914ED9}" type="parTrans" cxnId="{17E5B689-03CC-492E-9A41-5DF9BD02D1E7}">
      <dgm:prSet/>
      <dgm:spPr/>
      <dgm:t>
        <a:bodyPr/>
        <a:lstStyle/>
        <a:p>
          <a:endParaRPr lang="en-IN"/>
        </a:p>
      </dgm:t>
    </dgm:pt>
    <dgm:pt modelId="{068692EB-C4D0-429D-89E9-48492A5D56C0}" type="sibTrans" cxnId="{17E5B689-03CC-492E-9A41-5DF9BD02D1E7}">
      <dgm:prSet/>
      <dgm:spPr/>
      <dgm:t>
        <a:bodyPr/>
        <a:lstStyle/>
        <a:p>
          <a:endParaRPr lang="en-IN"/>
        </a:p>
      </dgm:t>
    </dgm:pt>
    <dgm:pt modelId="{3DFF0D52-3628-4FA6-8D0C-00BD32BB9537}" type="pres">
      <dgm:prSet presAssocID="{6F075B67-05BB-4654-81EE-B57B11FA3C65}" presName="Name0" presStyleCnt="0">
        <dgm:presLayoutVars>
          <dgm:dir/>
          <dgm:animLvl val="lvl"/>
          <dgm:resizeHandles val="exact"/>
        </dgm:presLayoutVars>
      </dgm:prSet>
      <dgm:spPr/>
    </dgm:pt>
    <dgm:pt modelId="{E23BB935-A212-40A5-99C4-F4A61FF05925}" type="pres">
      <dgm:prSet presAssocID="{83E7F55C-C2F3-4D8C-857A-A2F6045FD184}" presName="composite" presStyleCnt="0"/>
      <dgm:spPr/>
    </dgm:pt>
    <dgm:pt modelId="{81E31E1F-E76B-4D5A-BF2E-465B87C4A1D0}" type="pres">
      <dgm:prSet presAssocID="{83E7F55C-C2F3-4D8C-857A-A2F6045FD184}" presName="parTx" presStyleLbl="alignNode1" presStyleIdx="0" presStyleCnt="2">
        <dgm:presLayoutVars>
          <dgm:chMax val="0"/>
          <dgm:chPref val="0"/>
          <dgm:bulletEnabled val="1"/>
        </dgm:presLayoutVars>
      </dgm:prSet>
      <dgm:spPr/>
    </dgm:pt>
    <dgm:pt modelId="{B708C953-B92B-482E-9308-D9153F9748DF}" type="pres">
      <dgm:prSet presAssocID="{83E7F55C-C2F3-4D8C-857A-A2F6045FD184}" presName="desTx" presStyleLbl="alignAccFollowNode1" presStyleIdx="0" presStyleCnt="2" custScaleY="102082" custLinFactNeighborX="-812" custLinFactNeighborY="3986">
        <dgm:presLayoutVars>
          <dgm:bulletEnabled val="1"/>
        </dgm:presLayoutVars>
      </dgm:prSet>
      <dgm:spPr/>
    </dgm:pt>
    <dgm:pt modelId="{B5FE4966-E257-4A25-9679-1277E726B6FF}" type="pres">
      <dgm:prSet presAssocID="{FFFAF687-C8FB-4E2A-B407-5985EF3D386A}" presName="space" presStyleCnt="0"/>
      <dgm:spPr/>
    </dgm:pt>
    <dgm:pt modelId="{F98504A4-4283-4147-B9B8-AB1ED167B3DE}" type="pres">
      <dgm:prSet presAssocID="{8D3EED44-9254-465A-9A64-210598CC3E73}" presName="composite" presStyleCnt="0"/>
      <dgm:spPr/>
    </dgm:pt>
    <dgm:pt modelId="{03504314-5F7A-4365-90B3-FDF036649441}" type="pres">
      <dgm:prSet presAssocID="{8D3EED44-9254-465A-9A64-210598CC3E73}" presName="parTx" presStyleLbl="alignNode1" presStyleIdx="1" presStyleCnt="2">
        <dgm:presLayoutVars>
          <dgm:chMax val="0"/>
          <dgm:chPref val="0"/>
          <dgm:bulletEnabled val="1"/>
        </dgm:presLayoutVars>
      </dgm:prSet>
      <dgm:spPr/>
    </dgm:pt>
    <dgm:pt modelId="{8097E064-1B7F-4C63-A35C-C05D9C7F8CF2}" type="pres">
      <dgm:prSet presAssocID="{8D3EED44-9254-465A-9A64-210598CC3E73}" presName="desTx" presStyleLbl="alignAccFollowNode1" presStyleIdx="1" presStyleCnt="2" custLinFactNeighborX="1" custLinFactNeighborY="3244">
        <dgm:presLayoutVars>
          <dgm:bulletEnabled val="1"/>
        </dgm:presLayoutVars>
      </dgm:prSet>
      <dgm:spPr/>
    </dgm:pt>
  </dgm:ptLst>
  <dgm:cxnLst>
    <dgm:cxn modelId="{042D0D26-A41E-4431-96F2-B111DA1518B6}" type="presOf" srcId="{4937DCC1-B958-4EC0-9052-7CEC6A099F9F}" destId="{B708C953-B92B-482E-9308-D9153F9748DF}" srcOrd="0" destOrd="0" presId="urn:microsoft.com/office/officeart/2005/8/layout/hList1"/>
    <dgm:cxn modelId="{34D9EF33-9C66-4E6C-914E-DCDADCA61C5B}" type="presOf" srcId="{83E7F55C-C2F3-4D8C-857A-A2F6045FD184}" destId="{81E31E1F-E76B-4D5A-BF2E-465B87C4A1D0}" srcOrd="0" destOrd="0" presId="urn:microsoft.com/office/officeart/2005/8/layout/hList1"/>
    <dgm:cxn modelId="{45CAF05D-5D82-4CF2-858B-EC4BF8F84F38}" srcId="{83E7F55C-C2F3-4D8C-857A-A2F6045FD184}" destId="{4937DCC1-B958-4EC0-9052-7CEC6A099F9F}" srcOrd="0" destOrd="0" parTransId="{A83B5E2A-E52E-4DAA-9DC4-A418A08A37D0}" sibTransId="{E950BE8F-85C0-4340-95C7-DB73861730FA}"/>
    <dgm:cxn modelId="{44887481-0909-4214-AEB8-CB0E8D2A52F8}" type="presOf" srcId="{AF4BC750-CB3D-4101-B294-A79EBE089146}" destId="{8097E064-1B7F-4C63-A35C-C05D9C7F8CF2}" srcOrd="0" destOrd="0" presId="urn:microsoft.com/office/officeart/2005/8/layout/hList1"/>
    <dgm:cxn modelId="{17E5B689-03CC-492E-9A41-5DF9BD02D1E7}" srcId="{8D3EED44-9254-465A-9A64-210598CC3E73}" destId="{AF4BC750-CB3D-4101-B294-A79EBE089146}" srcOrd="0" destOrd="0" parTransId="{71F61EB5-D179-4299-B0B2-C22425914ED9}" sibTransId="{068692EB-C4D0-429D-89E9-48492A5D56C0}"/>
    <dgm:cxn modelId="{FEF6FA8C-EF92-4F22-B055-CB13CC279B1C}" srcId="{6F075B67-05BB-4654-81EE-B57B11FA3C65}" destId="{8D3EED44-9254-465A-9A64-210598CC3E73}" srcOrd="1" destOrd="0" parTransId="{3CE69E63-04EE-489F-9D0F-CFD0B5B0DCAD}" sibTransId="{8FADB22A-6EE3-4487-8164-EA440070606A}"/>
    <dgm:cxn modelId="{B80C218E-7788-42A8-AAAA-B19177373AD3}" type="presOf" srcId="{6F075B67-05BB-4654-81EE-B57B11FA3C65}" destId="{3DFF0D52-3628-4FA6-8D0C-00BD32BB9537}" srcOrd="0" destOrd="0" presId="urn:microsoft.com/office/officeart/2005/8/layout/hList1"/>
    <dgm:cxn modelId="{ED3917CF-BD42-4B46-B8E3-69765A347A70}" type="presOf" srcId="{8D3EED44-9254-465A-9A64-210598CC3E73}" destId="{03504314-5F7A-4365-90B3-FDF036649441}" srcOrd="0" destOrd="0" presId="urn:microsoft.com/office/officeart/2005/8/layout/hList1"/>
    <dgm:cxn modelId="{1FE3BFF0-144A-4C50-A538-5B2190F24405}" srcId="{6F075B67-05BB-4654-81EE-B57B11FA3C65}" destId="{83E7F55C-C2F3-4D8C-857A-A2F6045FD184}" srcOrd="0" destOrd="0" parTransId="{907CFCF9-8232-4896-B0F6-C6BA2DCB3C78}" sibTransId="{FFFAF687-C8FB-4E2A-B407-5985EF3D386A}"/>
    <dgm:cxn modelId="{0C70D255-92B6-4A41-84D2-FF367D40F1FC}" type="presParOf" srcId="{3DFF0D52-3628-4FA6-8D0C-00BD32BB9537}" destId="{E23BB935-A212-40A5-99C4-F4A61FF05925}" srcOrd="0" destOrd="0" presId="urn:microsoft.com/office/officeart/2005/8/layout/hList1"/>
    <dgm:cxn modelId="{DFD460A5-CF99-43D5-8F19-F05BAFFA4FEE}" type="presParOf" srcId="{E23BB935-A212-40A5-99C4-F4A61FF05925}" destId="{81E31E1F-E76B-4D5A-BF2E-465B87C4A1D0}" srcOrd="0" destOrd="0" presId="urn:microsoft.com/office/officeart/2005/8/layout/hList1"/>
    <dgm:cxn modelId="{AD5EB26C-D9F0-45EC-84F5-8B26DF857917}" type="presParOf" srcId="{E23BB935-A212-40A5-99C4-F4A61FF05925}" destId="{B708C953-B92B-482E-9308-D9153F9748DF}" srcOrd="1" destOrd="0" presId="urn:microsoft.com/office/officeart/2005/8/layout/hList1"/>
    <dgm:cxn modelId="{2B660B0A-A9CD-4ACC-B97E-F923A4E3962B}" type="presParOf" srcId="{3DFF0D52-3628-4FA6-8D0C-00BD32BB9537}" destId="{B5FE4966-E257-4A25-9679-1277E726B6FF}" srcOrd="1" destOrd="0" presId="urn:microsoft.com/office/officeart/2005/8/layout/hList1"/>
    <dgm:cxn modelId="{1CCC09B7-4E0C-40D4-9B41-EF5D199C06BD}" type="presParOf" srcId="{3DFF0D52-3628-4FA6-8D0C-00BD32BB9537}" destId="{F98504A4-4283-4147-B9B8-AB1ED167B3DE}" srcOrd="2" destOrd="0" presId="urn:microsoft.com/office/officeart/2005/8/layout/hList1"/>
    <dgm:cxn modelId="{F2880504-1036-4215-85B6-D901A0A77779}" type="presParOf" srcId="{F98504A4-4283-4147-B9B8-AB1ED167B3DE}" destId="{03504314-5F7A-4365-90B3-FDF036649441}" srcOrd="0" destOrd="0" presId="urn:microsoft.com/office/officeart/2005/8/layout/hList1"/>
    <dgm:cxn modelId="{D5B50C56-CEC1-4B9A-98BA-762692EB86D9}" type="presParOf" srcId="{F98504A4-4283-4147-B9B8-AB1ED167B3DE}" destId="{8097E064-1B7F-4C63-A35C-C05D9C7F8CF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79EB8900-6AB1-428C-8720-25BA07093263}" type="doc">
      <dgm:prSet loTypeId="urn:microsoft.com/office/officeart/2005/8/layout/equation2" loCatId="process" qsTypeId="urn:microsoft.com/office/officeart/2005/8/quickstyle/simple1" qsCatId="simple" csTypeId="urn:microsoft.com/office/officeart/2005/8/colors/accent1_2" csCatId="accent1" phldr="1"/>
      <dgm:spPr/>
    </dgm:pt>
    <dgm:pt modelId="{A3F7E5CF-ABBF-4B3E-B685-247DE3B794AD}">
      <dgm:prSet phldrT="[Text]"/>
      <dgm:spPr>
        <a:solidFill>
          <a:schemeClr val="accent2">
            <a:lumMod val="40000"/>
            <a:lumOff val="60000"/>
          </a:schemeClr>
        </a:solidFill>
      </dgm:spPr>
      <dgm:t>
        <a:bodyPr/>
        <a:lstStyle/>
        <a:p>
          <a:r>
            <a:rPr lang="en-US" dirty="0">
              <a:solidFill>
                <a:sysClr val="windowText" lastClr="000000"/>
              </a:solidFill>
              <a:latin typeface="Book Antiqua" panose="02040602050305030304" pitchFamily="18" charset="0"/>
            </a:rPr>
            <a:t>Rule 2 of First Schedule</a:t>
          </a:r>
        </a:p>
      </dgm:t>
    </dgm:pt>
    <dgm:pt modelId="{3D66B60F-A171-4BEB-AB69-40F083989112}" type="parTrans" cxnId="{E186EB3D-0782-4AEF-AF78-AF269E4CA30E}">
      <dgm:prSet/>
      <dgm:spPr/>
      <dgm:t>
        <a:bodyPr/>
        <a:lstStyle/>
        <a:p>
          <a:endParaRPr lang="en-US">
            <a:latin typeface="Book Antiqua" panose="02040602050305030304" pitchFamily="18" charset="0"/>
          </a:endParaRPr>
        </a:p>
      </dgm:t>
    </dgm:pt>
    <dgm:pt modelId="{854868C7-A8C8-44B0-ADAE-AF30D0A759BC}" type="sibTrans" cxnId="{E186EB3D-0782-4AEF-AF78-AF269E4CA30E}">
      <dgm:prSet/>
      <dgm:spPr/>
      <dgm:t>
        <a:bodyPr/>
        <a:lstStyle/>
        <a:p>
          <a:endParaRPr lang="en-US" dirty="0">
            <a:latin typeface="Book Antiqua" panose="02040602050305030304" pitchFamily="18" charset="0"/>
          </a:endParaRPr>
        </a:p>
      </dgm:t>
    </dgm:pt>
    <dgm:pt modelId="{A369D15A-678A-411B-8BD8-594FD046268D}">
      <dgm:prSet phldrT="[Text]"/>
      <dgm:spPr>
        <a:solidFill>
          <a:schemeClr val="accent2">
            <a:lumMod val="40000"/>
            <a:lumOff val="60000"/>
          </a:schemeClr>
        </a:solidFill>
      </dgm:spPr>
      <dgm:t>
        <a:bodyPr/>
        <a:lstStyle/>
        <a:p>
          <a:r>
            <a:rPr lang="en-US" dirty="0">
              <a:solidFill>
                <a:sysClr val="windowText" lastClr="000000"/>
              </a:solidFill>
              <a:latin typeface="Book Antiqua" panose="02040602050305030304" pitchFamily="18" charset="0"/>
            </a:rPr>
            <a:t>Expenditure Disallowed u/s 37 </a:t>
          </a:r>
        </a:p>
      </dgm:t>
    </dgm:pt>
    <dgm:pt modelId="{0A8FA774-C484-4724-B1AE-B1278322A011}" type="parTrans" cxnId="{D968A120-DA3C-4896-8007-B7911997E40B}">
      <dgm:prSet/>
      <dgm:spPr/>
      <dgm:t>
        <a:bodyPr/>
        <a:lstStyle/>
        <a:p>
          <a:endParaRPr lang="en-US">
            <a:latin typeface="Book Antiqua" panose="02040602050305030304" pitchFamily="18" charset="0"/>
          </a:endParaRPr>
        </a:p>
      </dgm:t>
    </dgm:pt>
    <dgm:pt modelId="{E8BD4B8F-D79F-4EA7-B493-CC7A40F509DC}" type="sibTrans" cxnId="{D968A120-DA3C-4896-8007-B7911997E40B}">
      <dgm:prSet/>
      <dgm:spPr/>
      <dgm:t>
        <a:bodyPr/>
        <a:lstStyle/>
        <a:p>
          <a:endParaRPr lang="en-US">
            <a:latin typeface="Book Antiqua" panose="02040602050305030304" pitchFamily="18" charset="0"/>
          </a:endParaRPr>
        </a:p>
      </dgm:t>
    </dgm:pt>
    <dgm:pt modelId="{BAFF5C6B-E3E4-47AF-B3C3-DD717234F9B3}">
      <dgm:prSet phldrT="[Text]"/>
      <dgm:spPr>
        <a:solidFill>
          <a:schemeClr val="accent2">
            <a:lumMod val="40000"/>
            <a:lumOff val="60000"/>
          </a:schemeClr>
        </a:solidFill>
      </dgm:spPr>
      <dgm:t>
        <a:bodyPr/>
        <a:lstStyle/>
        <a:p>
          <a:r>
            <a:rPr lang="en-US" dirty="0">
              <a:solidFill>
                <a:sysClr val="windowText" lastClr="000000"/>
              </a:solidFill>
              <a:latin typeface="Book Antiqua" panose="02040602050305030304" pitchFamily="18" charset="0"/>
            </a:rPr>
            <a:t>Profits of Life Insurance Business</a:t>
          </a:r>
        </a:p>
      </dgm:t>
    </dgm:pt>
    <dgm:pt modelId="{8FA488B0-972A-463B-B8DA-69B27B13D5D0}" type="parTrans" cxnId="{8C6C3B3E-5538-4AA5-9943-C8982AF2A179}">
      <dgm:prSet/>
      <dgm:spPr/>
      <dgm:t>
        <a:bodyPr/>
        <a:lstStyle/>
        <a:p>
          <a:endParaRPr lang="en-US">
            <a:latin typeface="Book Antiqua" panose="02040602050305030304" pitchFamily="18" charset="0"/>
          </a:endParaRPr>
        </a:p>
      </dgm:t>
    </dgm:pt>
    <dgm:pt modelId="{32FAF1C6-41CD-44CC-A251-17059429DC6E}" type="sibTrans" cxnId="{8C6C3B3E-5538-4AA5-9943-C8982AF2A179}">
      <dgm:prSet/>
      <dgm:spPr/>
      <dgm:t>
        <a:bodyPr/>
        <a:lstStyle/>
        <a:p>
          <a:endParaRPr lang="en-US">
            <a:latin typeface="Book Antiqua" panose="02040602050305030304" pitchFamily="18" charset="0"/>
          </a:endParaRPr>
        </a:p>
      </dgm:t>
    </dgm:pt>
    <dgm:pt modelId="{10AD7953-A43E-4F76-90F8-B1B05E91D21B}" type="pres">
      <dgm:prSet presAssocID="{79EB8900-6AB1-428C-8720-25BA07093263}" presName="Name0" presStyleCnt="0">
        <dgm:presLayoutVars>
          <dgm:dir/>
          <dgm:resizeHandles val="exact"/>
        </dgm:presLayoutVars>
      </dgm:prSet>
      <dgm:spPr/>
    </dgm:pt>
    <dgm:pt modelId="{E56E15E7-51BB-45C4-89D9-BBBB0F26B378}" type="pres">
      <dgm:prSet presAssocID="{79EB8900-6AB1-428C-8720-25BA07093263}" presName="vNodes" presStyleCnt="0"/>
      <dgm:spPr/>
    </dgm:pt>
    <dgm:pt modelId="{DC298E3C-4F64-4F4D-AFD1-6AB8373AB590}" type="pres">
      <dgm:prSet presAssocID="{A3F7E5CF-ABBF-4B3E-B685-247DE3B794AD}" presName="node" presStyleLbl="node1" presStyleIdx="0" presStyleCnt="3" custScaleX="197106" custScaleY="171598">
        <dgm:presLayoutVars>
          <dgm:bulletEnabled val="1"/>
        </dgm:presLayoutVars>
      </dgm:prSet>
      <dgm:spPr/>
    </dgm:pt>
    <dgm:pt modelId="{AD0963DF-423C-448D-9B0D-67AFF3142D8F}" type="pres">
      <dgm:prSet presAssocID="{854868C7-A8C8-44B0-ADAE-AF30D0A759BC}" presName="spacerT" presStyleCnt="0"/>
      <dgm:spPr/>
    </dgm:pt>
    <dgm:pt modelId="{92BC58A0-376B-4965-8EFA-A396616FAEB0}" type="pres">
      <dgm:prSet presAssocID="{854868C7-A8C8-44B0-ADAE-AF30D0A759BC}" presName="sibTrans" presStyleLbl="sibTrans2D1" presStyleIdx="0" presStyleCnt="2"/>
      <dgm:spPr/>
    </dgm:pt>
    <dgm:pt modelId="{AC7FC0DE-11F7-45A8-97CC-07F8FBA2FDEF}" type="pres">
      <dgm:prSet presAssocID="{854868C7-A8C8-44B0-ADAE-AF30D0A759BC}" presName="spacerB" presStyleCnt="0"/>
      <dgm:spPr/>
    </dgm:pt>
    <dgm:pt modelId="{EAE27D95-22FE-4827-B849-301D3F4A93DA}" type="pres">
      <dgm:prSet presAssocID="{A369D15A-678A-411B-8BD8-594FD046268D}" presName="node" presStyleLbl="node1" presStyleIdx="1" presStyleCnt="3" custScaleX="198474" custScaleY="164132">
        <dgm:presLayoutVars>
          <dgm:bulletEnabled val="1"/>
        </dgm:presLayoutVars>
      </dgm:prSet>
      <dgm:spPr/>
    </dgm:pt>
    <dgm:pt modelId="{F43BE108-97C4-4E8B-AC7A-31734FDE48C4}" type="pres">
      <dgm:prSet presAssocID="{79EB8900-6AB1-428C-8720-25BA07093263}" presName="sibTransLast" presStyleLbl="sibTrans2D1" presStyleIdx="1" presStyleCnt="2"/>
      <dgm:spPr/>
    </dgm:pt>
    <dgm:pt modelId="{E568E34A-E015-4727-948A-426BDC9CB5B9}" type="pres">
      <dgm:prSet presAssocID="{79EB8900-6AB1-428C-8720-25BA07093263}" presName="connectorText" presStyleLbl="sibTrans2D1" presStyleIdx="1" presStyleCnt="2"/>
      <dgm:spPr/>
    </dgm:pt>
    <dgm:pt modelId="{9D84CFF9-313F-4FDE-9B69-2466C920A987}" type="pres">
      <dgm:prSet presAssocID="{79EB8900-6AB1-428C-8720-25BA07093263}" presName="lastNode" presStyleLbl="node1" presStyleIdx="2" presStyleCnt="3" custScaleX="92300" custScaleY="88633">
        <dgm:presLayoutVars>
          <dgm:bulletEnabled val="1"/>
        </dgm:presLayoutVars>
      </dgm:prSet>
      <dgm:spPr/>
    </dgm:pt>
  </dgm:ptLst>
  <dgm:cxnLst>
    <dgm:cxn modelId="{D968A120-DA3C-4896-8007-B7911997E40B}" srcId="{79EB8900-6AB1-428C-8720-25BA07093263}" destId="{A369D15A-678A-411B-8BD8-594FD046268D}" srcOrd="1" destOrd="0" parTransId="{0A8FA774-C484-4724-B1AE-B1278322A011}" sibTransId="{E8BD4B8F-D79F-4EA7-B493-CC7A40F509DC}"/>
    <dgm:cxn modelId="{938F392B-9351-41DC-82CD-2C70C74456DD}" type="presOf" srcId="{854868C7-A8C8-44B0-ADAE-AF30D0A759BC}" destId="{92BC58A0-376B-4965-8EFA-A396616FAEB0}" srcOrd="0" destOrd="0" presId="urn:microsoft.com/office/officeart/2005/8/layout/equation2"/>
    <dgm:cxn modelId="{00A34D3A-D8B5-42DF-BB7F-42D52ACA2E7D}" type="presOf" srcId="{A3F7E5CF-ABBF-4B3E-B685-247DE3B794AD}" destId="{DC298E3C-4F64-4F4D-AFD1-6AB8373AB590}" srcOrd="0" destOrd="0" presId="urn:microsoft.com/office/officeart/2005/8/layout/equation2"/>
    <dgm:cxn modelId="{E186EB3D-0782-4AEF-AF78-AF269E4CA30E}" srcId="{79EB8900-6AB1-428C-8720-25BA07093263}" destId="{A3F7E5CF-ABBF-4B3E-B685-247DE3B794AD}" srcOrd="0" destOrd="0" parTransId="{3D66B60F-A171-4BEB-AB69-40F083989112}" sibTransId="{854868C7-A8C8-44B0-ADAE-AF30D0A759BC}"/>
    <dgm:cxn modelId="{8C6C3B3E-5538-4AA5-9943-C8982AF2A179}" srcId="{79EB8900-6AB1-428C-8720-25BA07093263}" destId="{BAFF5C6B-E3E4-47AF-B3C3-DD717234F9B3}" srcOrd="2" destOrd="0" parTransId="{8FA488B0-972A-463B-B8DA-69B27B13D5D0}" sibTransId="{32FAF1C6-41CD-44CC-A251-17059429DC6E}"/>
    <dgm:cxn modelId="{78C83965-43D1-4976-BADD-F0CD0C02A910}" type="presOf" srcId="{E8BD4B8F-D79F-4EA7-B493-CC7A40F509DC}" destId="{F43BE108-97C4-4E8B-AC7A-31734FDE48C4}" srcOrd="0" destOrd="0" presId="urn:microsoft.com/office/officeart/2005/8/layout/equation2"/>
    <dgm:cxn modelId="{1DF43C93-2232-4CE5-9DB4-300758DEF801}" type="presOf" srcId="{E8BD4B8F-D79F-4EA7-B493-CC7A40F509DC}" destId="{E568E34A-E015-4727-948A-426BDC9CB5B9}" srcOrd="1" destOrd="0" presId="urn:microsoft.com/office/officeart/2005/8/layout/equation2"/>
    <dgm:cxn modelId="{6961DA93-FD5A-4D2C-A4F2-8DCFCA404246}" type="presOf" srcId="{79EB8900-6AB1-428C-8720-25BA07093263}" destId="{10AD7953-A43E-4F76-90F8-B1B05E91D21B}" srcOrd="0" destOrd="0" presId="urn:microsoft.com/office/officeart/2005/8/layout/equation2"/>
    <dgm:cxn modelId="{401805DB-CB28-49D7-AAF4-7D2211CB5AD0}" type="presOf" srcId="{A369D15A-678A-411B-8BD8-594FD046268D}" destId="{EAE27D95-22FE-4827-B849-301D3F4A93DA}" srcOrd="0" destOrd="0" presId="urn:microsoft.com/office/officeart/2005/8/layout/equation2"/>
    <dgm:cxn modelId="{565710E0-AA18-4013-B277-2EF255F0861F}" type="presOf" srcId="{BAFF5C6B-E3E4-47AF-B3C3-DD717234F9B3}" destId="{9D84CFF9-313F-4FDE-9B69-2466C920A987}" srcOrd="0" destOrd="0" presId="urn:microsoft.com/office/officeart/2005/8/layout/equation2"/>
    <dgm:cxn modelId="{A4A5B7A1-11BE-43ED-BBC6-720C373FB471}" type="presParOf" srcId="{10AD7953-A43E-4F76-90F8-B1B05E91D21B}" destId="{E56E15E7-51BB-45C4-89D9-BBBB0F26B378}" srcOrd="0" destOrd="0" presId="urn:microsoft.com/office/officeart/2005/8/layout/equation2"/>
    <dgm:cxn modelId="{1E856538-6CEE-47C5-8163-8AD6FAF298BA}" type="presParOf" srcId="{E56E15E7-51BB-45C4-89D9-BBBB0F26B378}" destId="{DC298E3C-4F64-4F4D-AFD1-6AB8373AB590}" srcOrd="0" destOrd="0" presId="urn:microsoft.com/office/officeart/2005/8/layout/equation2"/>
    <dgm:cxn modelId="{69F6D9DB-400C-438D-AA96-1C379D99E3CA}" type="presParOf" srcId="{E56E15E7-51BB-45C4-89D9-BBBB0F26B378}" destId="{AD0963DF-423C-448D-9B0D-67AFF3142D8F}" srcOrd="1" destOrd="0" presId="urn:microsoft.com/office/officeart/2005/8/layout/equation2"/>
    <dgm:cxn modelId="{8F4A2692-925A-4FB7-B984-AD07A2938F86}" type="presParOf" srcId="{E56E15E7-51BB-45C4-89D9-BBBB0F26B378}" destId="{92BC58A0-376B-4965-8EFA-A396616FAEB0}" srcOrd="2" destOrd="0" presId="urn:microsoft.com/office/officeart/2005/8/layout/equation2"/>
    <dgm:cxn modelId="{ACB79FBF-B51E-4B47-9B8D-77479D780888}" type="presParOf" srcId="{E56E15E7-51BB-45C4-89D9-BBBB0F26B378}" destId="{AC7FC0DE-11F7-45A8-97CC-07F8FBA2FDEF}" srcOrd="3" destOrd="0" presId="urn:microsoft.com/office/officeart/2005/8/layout/equation2"/>
    <dgm:cxn modelId="{FBB2D119-A17F-4EC0-AD6F-1E22CC8C4325}" type="presParOf" srcId="{E56E15E7-51BB-45C4-89D9-BBBB0F26B378}" destId="{EAE27D95-22FE-4827-B849-301D3F4A93DA}" srcOrd="4" destOrd="0" presId="urn:microsoft.com/office/officeart/2005/8/layout/equation2"/>
    <dgm:cxn modelId="{A70BC7EA-2938-43C4-8CEF-E0850D20E7B1}" type="presParOf" srcId="{10AD7953-A43E-4F76-90F8-B1B05E91D21B}" destId="{F43BE108-97C4-4E8B-AC7A-31734FDE48C4}" srcOrd="1" destOrd="0" presId="urn:microsoft.com/office/officeart/2005/8/layout/equation2"/>
    <dgm:cxn modelId="{ABF30B6D-5B09-4304-94D3-076383BC3F21}" type="presParOf" srcId="{F43BE108-97C4-4E8B-AC7A-31734FDE48C4}" destId="{E568E34A-E015-4727-948A-426BDC9CB5B9}" srcOrd="0" destOrd="0" presId="urn:microsoft.com/office/officeart/2005/8/layout/equation2"/>
    <dgm:cxn modelId="{6621C490-E896-4972-B466-7101687331B3}" type="presParOf" srcId="{10AD7953-A43E-4F76-90F8-B1B05E91D21B}" destId="{9D84CFF9-313F-4FDE-9B69-2466C920A987}"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E3C3093-1334-4022-AD4F-279934CACB26}" type="doc">
      <dgm:prSet loTypeId="urn:microsoft.com/office/officeart/2005/8/layout/hProcess9" loCatId="process" qsTypeId="urn:microsoft.com/office/officeart/2005/8/quickstyle/simple1" qsCatId="simple" csTypeId="urn:microsoft.com/office/officeart/2005/8/colors/colorful3" csCatId="colorful" phldr="1"/>
      <dgm:spPr/>
    </dgm:pt>
    <dgm:pt modelId="{3160EE45-704A-4C09-B95E-F974B9DAB9D5}">
      <dgm:prSet phldrT="[Text]" custT="1"/>
      <dgm:spPr>
        <a:solidFill>
          <a:schemeClr val="accent1">
            <a:lumMod val="20000"/>
            <a:lumOff val="80000"/>
          </a:schemeClr>
        </a:solidFill>
      </dgm:spPr>
      <dgm:t>
        <a:bodyPr/>
        <a:lstStyle/>
        <a:p>
          <a:pPr algn="ctr"/>
          <a:r>
            <a:rPr lang="en-GB" sz="2200" b="1" dirty="0">
              <a:solidFill>
                <a:schemeClr val="tx1"/>
              </a:solidFill>
            </a:rPr>
            <a:t>Amendment in </a:t>
          </a:r>
        </a:p>
        <a:p>
          <a:pPr algn="ctr"/>
          <a:r>
            <a:rPr lang="en-GB" sz="2200" b="1" dirty="0">
              <a:solidFill>
                <a:schemeClr val="tx1"/>
              </a:solidFill>
            </a:rPr>
            <a:t>Sec 285</a:t>
          </a:r>
        </a:p>
        <a:p>
          <a:pPr algn="just"/>
          <a:r>
            <a:rPr lang="en-IN" sz="1800" dirty="0">
              <a:solidFill>
                <a:schemeClr val="tx1"/>
              </a:solidFill>
            </a:rPr>
            <a:t> Non-resident with liaison office in India to submit statement within </a:t>
          </a:r>
          <a:r>
            <a:rPr lang="en-IN" sz="1800" b="1" strike="sngStrike" dirty="0">
              <a:solidFill>
                <a:schemeClr val="tx1"/>
              </a:solidFill>
            </a:rPr>
            <a:t>60 days</a:t>
          </a:r>
          <a:r>
            <a:rPr lang="en-IN" sz="1800" strike="sngStrike" dirty="0">
              <a:solidFill>
                <a:schemeClr val="tx1"/>
              </a:solidFill>
            </a:rPr>
            <a:t> </a:t>
          </a:r>
          <a:r>
            <a:rPr lang="en-IN" sz="1800" dirty="0">
              <a:solidFill>
                <a:schemeClr val="tx1"/>
              </a:solidFill>
            </a:rPr>
            <a:t>from end of FY</a:t>
          </a:r>
        </a:p>
        <a:p>
          <a:pPr algn="just"/>
          <a:r>
            <a:rPr lang="en-IN" sz="1800" b="1" dirty="0">
              <a:solidFill>
                <a:schemeClr val="tx1"/>
              </a:solidFill>
            </a:rPr>
            <a:t>Proposed to amend- </a:t>
          </a:r>
          <a:r>
            <a:rPr lang="en-IN" sz="1800" b="1" u="sng" dirty="0">
              <a:solidFill>
                <a:schemeClr val="tx1"/>
              </a:solidFill>
            </a:rPr>
            <a:t>such period</a:t>
          </a:r>
          <a:r>
            <a:rPr lang="en-IN" sz="1800" b="1" dirty="0">
              <a:solidFill>
                <a:schemeClr val="tx1"/>
              </a:solidFill>
            </a:rPr>
            <a:t> as prescribed in rules.</a:t>
          </a:r>
        </a:p>
      </dgm:t>
    </dgm:pt>
    <dgm:pt modelId="{96F5BF5A-D407-4121-BB5D-94A3ED8B60E5}" type="parTrans" cxnId="{028F7E04-13BE-40B9-8BE8-6C8C417C18ED}">
      <dgm:prSet/>
      <dgm:spPr/>
      <dgm:t>
        <a:bodyPr/>
        <a:lstStyle/>
        <a:p>
          <a:endParaRPr lang="en-IN"/>
        </a:p>
      </dgm:t>
    </dgm:pt>
    <dgm:pt modelId="{00AF7080-459C-4F52-8247-B6084C89AFA7}" type="sibTrans" cxnId="{028F7E04-13BE-40B9-8BE8-6C8C417C18ED}">
      <dgm:prSet/>
      <dgm:spPr/>
      <dgm:t>
        <a:bodyPr/>
        <a:lstStyle/>
        <a:p>
          <a:endParaRPr lang="en-IN"/>
        </a:p>
      </dgm:t>
    </dgm:pt>
    <dgm:pt modelId="{45170AE7-C2CB-450B-8D08-4B5807BAC4D9}">
      <dgm:prSet phldrT="[Text]" custT="1"/>
      <dgm:spPr>
        <a:solidFill>
          <a:schemeClr val="accent5">
            <a:lumMod val="20000"/>
            <a:lumOff val="80000"/>
          </a:schemeClr>
        </a:solidFill>
      </dgm:spPr>
      <dgm:t>
        <a:bodyPr/>
        <a:lstStyle/>
        <a:p>
          <a:pPr marL="0" lvl="0" algn="ctr" defTabSz="977900">
            <a:lnSpc>
              <a:spcPct val="90000"/>
            </a:lnSpc>
            <a:spcBef>
              <a:spcPct val="0"/>
            </a:spcBef>
            <a:spcAft>
              <a:spcPct val="35000"/>
            </a:spcAft>
            <a:buNone/>
          </a:pPr>
          <a:r>
            <a:rPr lang="en-GB" sz="2200" b="1" kern="1200" dirty="0">
              <a:solidFill>
                <a:prstClr val="black"/>
              </a:solidFill>
              <a:latin typeface="Book Antiqua"/>
              <a:ea typeface="+mn-ea"/>
              <a:cs typeface="+mn-cs"/>
            </a:rPr>
            <a:t>New Sec 271 GC is proposed to be inserted</a:t>
          </a:r>
        </a:p>
        <a:p>
          <a:pPr marL="0" lvl="0" algn="just" defTabSz="1066800">
            <a:lnSpc>
              <a:spcPct val="90000"/>
            </a:lnSpc>
            <a:spcBef>
              <a:spcPct val="0"/>
            </a:spcBef>
            <a:spcAft>
              <a:spcPct val="35000"/>
            </a:spcAft>
          </a:pPr>
          <a:r>
            <a:rPr lang="en-IN" sz="1600" kern="1200" dirty="0">
              <a:solidFill>
                <a:schemeClr val="tx1"/>
              </a:solidFill>
            </a:rPr>
            <a:t>Failure to furnish statement u/s 285, AO may direct to pay penalty-</a:t>
          </a:r>
        </a:p>
        <a:p>
          <a:pPr marL="0" lvl="0" algn="just" defTabSz="1066800">
            <a:lnSpc>
              <a:spcPct val="90000"/>
            </a:lnSpc>
            <a:spcBef>
              <a:spcPct val="0"/>
            </a:spcBef>
            <a:spcAft>
              <a:spcPct val="35000"/>
            </a:spcAft>
            <a:buFont typeface="Courier New" panose="02070309020205020404" pitchFamily="49" charset="0"/>
            <a:buChar char="o"/>
          </a:pPr>
          <a:r>
            <a:rPr lang="en-IN" sz="1600" kern="1200" dirty="0">
              <a:solidFill>
                <a:schemeClr val="tx1"/>
              </a:solidFill>
            </a:rPr>
            <a:t>- Rs. 1000 every day for failure up to 3 months or</a:t>
          </a:r>
        </a:p>
        <a:p>
          <a:pPr marL="0" lvl="0" algn="just" defTabSz="1066800">
            <a:lnSpc>
              <a:spcPct val="90000"/>
            </a:lnSpc>
            <a:spcBef>
              <a:spcPct val="0"/>
            </a:spcBef>
            <a:spcAft>
              <a:spcPct val="35000"/>
            </a:spcAft>
            <a:buFont typeface="Courier New" panose="02070309020205020404" pitchFamily="49" charset="0"/>
            <a:buChar char="o"/>
          </a:pPr>
          <a:r>
            <a:rPr lang="en-IN" sz="1600" kern="1200" dirty="0">
              <a:solidFill>
                <a:schemeClr val="tx1"/>
              </a:solidFill>
            </a:rPr>
            <a:t>- Rs 1 lakh, in any other case.</a:t>
          </a:r>
        </a:p>
      </dgm:t>
    </dgm:pt>
    <dgm:pt modelId="{A65F941F-BA93-4C79-962D-1DA108501D91}" type="parTrans" cxnId="{05A3AF37-E6F0-45A6-A0FD-F28F3FBBC96B}">
      <dgm:prSet/>
      <dgm:spPr/>
      <dgm:t>
        <a:bodyPr/>
        <a:lstStyle/>
        <a:p>
          <a:endParaRPr lang="en-IN"/>
        </a:p>
      </dgm:t>
    </dgm:pt>
    <dgm:pt modelId="{F1167B8C-5954-485E-8F83-D3F8AE938176}" type="sibTrans" cxnId="{05A3AF37-E6F0-45A6-A0FD-F28F3FBBC96B}">
      <dgm:prSet/>
      <dgm:spPr/>
      <dgm:t>
        <a:bodyPr/>
        <a:lstStyle/>
        <a:p>
          <a:endParaRPr lang="en-IN"/>
        </a:p>
      </dgm:t>
    </dgm:pt>
    <dgm:pt modelId="{C6583321-7EE5-431B-A6D9-65AD456768A4}">
      <dgm:prSet phldrT="[Text]" custT="1"/>
      <dgm:spPr>
        <a:solidFill>
          <a:schemeClr val="tx2">
            <a:lumMod val="20000"/>
            <a:lumOff val="80000"/>
          </a:schemeClr>
        </a:solidFill>
      </dgm:spPr>
      <dgm:t>
        <a:bodyPr/>
        <a:lstStyle/>
        <a:p>
          <a:pPr marL="0" lvl="0" indent="0" algn="ctr" defTabSz="977900">
            <a:lnSpc>
              <a:spcPct val="90000"/>
            </a:lnSpc>
            <a:spcBef>
              <a:spcPct val="0"/>
            </a:spcBef>
            <a:spcAft>
              <a:spcPct val="35000"/>
            </a:spcAft>
            <a:buNone/>
          </a:pPr>
          <a:r>
            <a:rPr lang="en-GB" sz="2200" b="1" kern="1200" dirty="0">
              <a:solidFill>
                <a:prstClr val="black"/>
              </a:solidFill>
              <a:latin typeface="Book Antiqua"/>
              <a:ea typeface="+mn-ea"/>
              <a:cs typeface="+mn-cs"/>
            </a:rPr>
            <a:t>Amendment in </a:t>
          </a:r>
        </a:p>
        <a:p>
          <a:pPr marL="0" lvl="0" indent="0" algn="ctr" defTabSz="977900">
            <a:lnSpc>
              <a:spcPct val="90000"/>
            </a:lnSpc>
            <a:spcBef>
              <a:spcPct val="0"/>
            </a:spcBef>
            <a:spcAft>
              <a:spcPct val="35000"/>
            </a:spcAft>
            <a:buNone/>
          </a:pPr>
          <a:r>
            <a:rPr lang="en-GB" sz="2200" b="1" kern="1200" dirty="0">
              <a:solidFill>
                <a:prstClr val="black"/>
              </a:solidFill>
              <a:latin typeface="Book Antiqua"/>
              <a:ea typeface="+mn-ea"/>
              <a:cs typeface="+mn-cs"/>
            </a:rPr>
            <a:t>Sec 273B</a:t>
          </a:r>
        </a:p>
        <a:p>
          <a:pPr marL="0" lvl="0" algn="just" defTabSz="666750">
            <a:lnSpc>
              <a:spcPct val="90000"/>
            </a:lnSpc>
            <a:spcBef>
              <a:spcPct val="0"/>
            </a:spcBef>
            <a:spcAft>
              <a:spcPct val="35000"/>
            </a:spcAft>
            <a:buNone/>
          </a:pPr>
          <a:r>
            <a:rPr lang="en-IN" sz="1600" kern="1200" dirty="0">
              <a:solidFill>
                <a:prstClr val="black"/>
              </a:solidFill>
              <a:latin typeface="Book Antiqua"/>
              <a:ea typeface="+mn-ea"/>
              <a:cs typeface="+mn-cs"/>
            </a:rPr>
            <a:t>In sec 273B, Sec 271GC is </a:t>
          </a:r>
          <a:r>
            <a:rPr lang="en-IN" sz="1600" b="1" kern="1200" dirty="0">
              <a:solidFill>
                <a:prstClr val="black"/>
              </a:solidFill>
              <a:latin typeface="Book Antiqua"/>
              <a:ea typeface="+mn-ea"/>
              <a:cs typeface="+mn-cs"/>
            </a:rPr>
            <a:t>proposed to be inserted.</a:t>
          </a:r>
        </a:p>
        <a:p>
          <a:pPr marL="0" lvl="0" algn="just" defTabSz="666750">
            <a:lnSpc>
              <a:spcPct val="90000"/>
            </a:lnSpc>
            <a:spcBef>
              <a:spcPct val="0"/>
            </a:spcBef>
            <a:spcAft>
              <a:spcPct val="35000"/>
            </a:spcAft>
            <a:buNone/>
          </a:pPr>
          <a:endParaRPr lang="en-GB" sz="1600" b="1" kern="1200" dirty="0">
            <a:solidFill>
              <a:prstClr val="black"/>
            </a:solidFill>
            <a:latin typeface="Book Antiqua"/>
            <a:ea typeface="+mn-ea"/>
            <a:cs typeface="+mn-cs"/>
          </a:endParaRPr>
        </a:p>
        <a:p>
          <a:pPr marL="0" lvl="0" algn="just" defTabSz="666750">
            <a:lnSpc>
              <a:spcPct val="90000"/>
            </a:lnSpc>
            <a:spcBef>
              <a:spcPct val="0"/>
            </a:spcBef>
            <a:spcAft>
              <a:spcPct val="35000"/>
            </a:spcAft>
            <a:buNone/>
          </a:pPr>
          <a:r>
            <a:rPr lang="en-GB" sz="1600" kern="1200" dirty="0">
              <a:solidFill>
                <a:prstClr val="black"/>
              </a:solidFill>
              <a:latin typeface="Book Antiqua"/>
              <a:ea typeface="+mn-ea"/>
              <a:cs typeface="+mn-cs"/>
            </a:rPr>
            <a:t>Sec 273B provides </a:t>
          </a:r>
          <a:r>
            <a:rPr lang="en-IN" sz="1600" kern="1200" dirty="0">
              <a:solidFill>
                <a:prstClr val="black"/>
              </a:solidFill>
              <a:latin typeface="Book Antiqua"/>
              <a:ea typeface="+mn-ea"/>
              <a:cs typeface="+mn-cs"/>
            </a:rPr>
            <a:t>no penalty if assessee proves </a:t>
          </a:r>
          <a:r>
            <a:rPr lang="en-IN" sz="1600" kern="1200">
              <a:solidFill>
                <a:prstClr val="black"/>
              </a:solidFill>
              <a:latin typeface="Book Antiqua"/>
              <a:ea typeface="+mn-ea"/>
              <a:cs typeface="+mn-cs"/>
            </a:rPr>
            <a:t>reasonable cause.</a:t>
          </a:r>
          <a:endParaRPr lang="en-IN" sz="1600" kern="1200" dirty="0">
            <a:solidFill>
              <a:prstClr val="black"/>
            </a:solidFill>
            <a:latin typeface="Book Antiqua"/>
            <a:ea typeface="+mn-ea"/>
            <a:cs typeface="+mn-cs"/>
          </a:endParaRPr>
        </a:p>
      </dgm:t>
    </dgm:pt>
    <dgm:pt modelId="{3C777E5E-BBF6-4BDB-BDB5-B9429255EBB8}" type="parTrans" cxnId="{041DEE97-1469-4266-82E8-3D777F20AA7C}">
      <dgm:prSet/>
      <dgm:spPr/>
      <dgm:t>
        <a:bodyPr/>
        <a:lstStyle/>
        <a:p>
          <a:endParaRPr lang="en-IN"/>
        </a:p>
      </dgm:t>
    </dgm:pt>
    <dgm:pt modelId="{728F49A5-2488-4422-ACE7-890633E46390}" type="sibTrans" cxnId="{041DEE97-1469-4266-82E8-3D777F20AA7C}">
      <dgm:prSet/>
      <dgm:spPr/>
      <dgm:t>
        <a:bodyPr/>
        <a:lstStyle/>
        <a:p>
          <a:endParaRPr lang="en-IN"/>
        </a:p>
      </dgm:t>
    </dgm:pt>
    <dgm:pt modelId="{73D36C3A-F0C8-4FC9-8853-8988788F2468}" type="pres">
      <dgm:prSet presAssocID="{8E3C3093-1334-4022-AD4F-279934CACB26}" presName="CompostProcess" presStyleCnt="0">
        <dgm:presLayoutVars>
          <dgm:dir/>
          <dgm:resizeHandles val="exact"/>
        </dgm:presLayoutVars>
      </dgm:prSet>
      <dgm:spPr/>
    </dgm:pt>
    <dgm:pt modelId="{31D6B23F-14EF-46F2-BF79-754D218CA852}" type="pres">
      <dgm:prSet presAssocID="{8E3C3093-1334-4022-AD4F-279934CACB26}" presName="arrow" presStyleLbl="bgShp" presStyleIdx="0" presStyleCnt="1"/>
      <dgm:spPr/>
    </dgm:pt>
    <dgm:pt modelId="{D7CBB343-16DB-4079-838F-DFA33A946F78}" type="pres">
      <dgm:prSet presAssocID="{8E3C3093-1334-4022-AD4F-279934CACB26}" presName="linearProcess" presStyleCnt="0"/>
      <dgm:spPr/>
    </dgm:pt>
    <dgm:pt modelId="{4D5089B5-D766-4511-9AB8-6BC4091E529D}" type="pres">
      <dgm:prSet presAssocID="{3160EE45-704A-4C09-B95E-F974B9DAB9D5}" presName="textNode" presStyleLbl="node1" presStyleIdx="0" presStyleCnt="3" custScaleY="156597" custLinFactNeighborX="-6406" custLinFactNeighborY="-1302">
        <dgm:presLayoutVars>
          <dgm:bulletEnabled val="1"/>
        </dgm:presLayoutVars>
      </dgm:prSet>
      <dgm:spPr/>
    </dgm:pt>
    <dgm:pt modelId="{324CC842-BD5F-4FFA-AF0A-04B86ED09397}" type="pres">
      <dgm:prSet presAssocID="{00AF7080-459C-4F52-8247-B6084C89AFA7}" presName="sibTrans" presStyleCnt="0"/>
      <dgm:spPr/>
    </dgm:pt>
    <dgm:pt modelId="{36F15CD3-AF6D-45EE-99F7-642B30EBC140}" type="pres">
      <dgm:prSet presAssocID="{45170AE7-C2CB-450B-8D08-4B5807BAC4D9}" presName="textNode" presStyleLbl="node1" presStyleIdx="1" presStyleCnt="3" custScaleY="163477" custLinFactNeighborX="-6406" custLinFactNeighborY="-1302">
        <dgm:presLayoutVars>
          <dgm:bulletEnabled val="1"/>
        </dgm:presLayoutVars>
      </dgm:prSet>
      <dgm:spPr/>
    </dgm:pt>
    <dgm:pt modelId="{5DB2D911-43F1-46E7-8824-7C71D696165D}" type="pres">
      <dgm:prSet presAssocID="{F1167B8C-5954-485E-8F83-D3F8AE938176}" presName="sibTrans" presStyleCnt="0"/>
      <dgm:spPr/>
    </dgm:pt>
    <dgm:pt modelId="{56B0F8D4-5855-48F5-BE8C-8A4F84DAABAE}" type="pres">
      <dgm:prSet presAssocID="{C6583321-7EE5-431B-A6D9-65AD456768A4}" presName="textNode" presStyleLbl="node1" presStyleIdx="2" presStyleCnt="3" custScaleY="158950">
        <dgm:presLayoutVars>
          <dgm:bulletEnabled val="1"/>
        </dgm:presLayoutVars>
      </dgm:prSet>
      <dgm:spPr/>
    </dgm:pt>
  </dgm:ptLst>
  <dgm:cxnLst>
    <dgm:cxn modelId="{028F7E04-13BE-40B9-8BE8-6C8C417C18ED}" srcId="{8E3C3093-1334-4022-AD4F-279934CACB26}" destId="{3160EE45-704A-4C09-B95E-F974B9DAB9D5}" srcOrd="0" destOrd="0" parTransId="{96F5BF5A-D407-4121-BB5D-94A3ED8B60E5}" sibTransId="{00AF7080-459C-4F52-8247-B6084C89AFA7}"/>
    <dgm:cxn modelId="{C51FE110-20BE-4F3E-AC21-EABAF5F25914}" type="presOf" srcId="{C6583321-7EE5-431B-A6D9-65AD456768A4}" destId="{56B0F8D4-5855-48F5-BE8C-8A4F84DAABAE}" srcOrd="0" destOrd="0" presId="urn:microsoft.com/office/officeart/2005/8/layout/hProcess9"/>
    <dgm:cxn modelId="{05A3AF37-E6F0-45A6-A0FD-F28F3FBBC96B}" srcId="{8E3C3093-1334-4022-AD4F-279934CACB26}" destId="{45170AE7-C2CB-450B-8D08-4B5807BAC4D9}" srcOrd="1" destOrd="0" parTransId="{A65F941F-BA93-4C79-962D-1DA108501D91}" sibTransId="{F1167B8C-5954-485E-8F83-D3F8AE938176}"/>
    <dgm:cxn modelId="{B1679541-3C25-4DA0-96DD-909F97D2EE97}" type="presOf" srcId="{8E3C3093-1334-4022-AD4F-279934CACB26}" destId="{73D36C3A-F0C8-4FC9-8853-8988788F2468}" srcOrd="0" destOrd="0" presId="urn:microsoft.com/office/officeart/2005/8/layout/hProcess9"/>
    <dgm:cxn modelId="{A0864E94-F5DC-47DC-AA12-A2B35DEE8740}" type="presOf" srcId="{3160EE45-704A-4C09-B95E-F974B9DAB9D5}" destId="{4D5089B5-D766-4511-9AB8-6BC4091E529D}" srcOrd="0" destOrd="0" presId="urn:microsoft.com/office/officeart/2005/8/layout/hProcess9"/>
    <dgm:cxn modelId="{041DEE97-1469-4266-82E8-3D777F20AA7C}" srcId="{8E3C3093-1334-4022-AD4F-279934CACB26}" destId="{C6583321-7EE5-431B-A6D9-65AD456768A4}" srcOrd="2" destOrd="0" parTransId="{3C777E5E-BBF6-4BDB-BDB5-B9429255EBB8}" sibTransId="{728F49A5-2488-4422-ACE7-890633E46390}"/>
    <dgm:cxn modelId="{3715DAC9-A225-4D3F-A414-87A91D5AB1F2}" type="presOf" srcId="{45170AE7-C2CB-450B-8D08-4B5807BAC4D9}" destId="{36F15CD3-AF6D-45EE-99F7-642B30EBC140}" srcOrd="0" destOrd="0" presId="urn:microsoft.com/office/officeart/2005/8/layout/hProcess9"/>
    <dgm:cxn modelId="{D7DD7B58-4A6B-43D9-9DD1-8CE51018246E}" type="presParOf" srcId="{73D36C3A-F0C8-4FC9-8853-8988788F2468}" destId="{31D6B23F-14EF-46F2-BF79-754D218CA852}" srcOrd="0" destOrd="0" presId="urn:microsoft.com/office/officeart/2005/8/layout/hProcess9"/>
    <dgm:cxn modelId="{AC8852F6-E4D9-4353-9BED-1F3271C8FA08}" type="presParOf" srcId="{73D36C3A-F0C8-4FC9-8853-8988788F2468}" destId="{D7CBB343-16DB-4079-838F-DFA33A946F78}" srcOrd="1" destOrd="0" presId="urn:microsoft.com/office/officeart/2005/8/layout/hProcess9"/>
    <dgm:cxn modelId="{46B39539-EE20-4177-A707-C76DCC603840}" type="presParOf" srcId="{D7CBB343-16DB-4079-838F-DFA33A946F78}" destId="{4D5089B5-D766-4511-9AB8-6BC4091E529D}" srcOrd="0" destOrd="0" presId="urn:microsoft.com/office/officeart/2005/8/layout/hProcess9"/>
    <dgm:cxn modelId="{47DF2E2C-674F-443C-8A0B-9094D6F00787}" type="presParOf" srcId="{D7CBB343-16DB-4079-838F-DFA33A946F78}" destId="{324CC842-BD5F-4FFA-AF0A-04B86ED09397}" srcOrd="1" destOrd="0" presId="urn:microsoft.com/office/officeart/2005/8/layout/hProcess9"/>
    <dgm:cxn modelId="{81A6F46B-1A8C-4253-8469-CBE67A4F8647}" type="presParOf" srcId="{D7CBB343-16DB-4079-838F-DFA33A946F78}" destId="{36F15CD3-AF6D-45EE-99F7-642B30EBC140}" srcOrd="2" destOrd="0" presId="urn:microsoft.com/office/officeart/2005/8/layout/hProcess9"/>
    <dgm:cxn modelId="{94A4B8A1-C40D-412F-ACDF-ECCFD0945331}" type="presParOf" srcId="{D7CBB343-16DB-4079-838F-DFA33A946F78}" destId="{5DB2D911-43F1-46E7-8824-7C71D696165D}" srcOrd="3" destOrd="0" presId="urn:microsoft.com/office/officeart/2005/8/layout/hProcess9"/>
    <dgm:cxn modelId="{A09185DD-0E33-4C87-85E6-EDE2155C9068}" type="presParOf" srcId="{D7CBB343-16DB-4079-838F-DFA33A946F78}" destId="{56B0F8D4-5855-48F5-BE8C-8A4F84DAABAE}"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6F075B67-05BB-4654-81EE-B57B11FA3C6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83E7F55C-C2F3-4D8C-857A-A2F6045FD184}">
      <dgm:prSet phldrT="[Text]"/>
      <dgm:spPr/>
      <dgm:t>
        <a:bodyPr/>
        <a:lstStyle/>
        <a:p>
          <a:r>
            <a:rPr lang="en-US" dirty="0">
              <a:solidFill>
                <a:schemeClr val="tx1"/>
              </a:solidFill>
            </a:rPr>
            <a:t>Existing</a:t>
          </a:r>
          <a:endParaRPr lang="en-IN" dirty="0">
            <a:solidFill>
              <a:schemeClr val="tx1"/>
            </a:solidFill>
          </a:endParaRPr>
        </a:p>
      </dgm:t>
    </dgm:pt>
    <dgm:pt modelId="{907CFCF9-8232-4896-B0F6-C6BA2DCB3C78}" type="parTrans" cxnId="{1FE3BFF0-144A-4C50-A538-5B2190F24405}">
      <dgm:prSet/>
      <dgm:spPr/>
      <dgm:t>
        <a:bodyPr/>
        <a:lstStyle/>
        <a:p>
          <a:endParaRPr lang="en-IN">
            <a:solidFill>
              <a:schemeClr val="tx1"/>
            </a:solidFill>
          </a:endParaRPr>
        </a:p>
      </dgm:t>
    </dgm:pt>
    <dgm:pt modelId="{FFFAF687-C8FB-4E2A-B407-5985EF3D386A}" type="sibTrans" cxnId="{1FE3BFF0-144A-4C50-A538-5B2190F24405}">
      <dgm:prSet/>
      <dgm:spPr/>
      <dgm:t>
        <a:bodyPr/>
        <a:lstStyle/>
        <a:p>
          <a:endParaRPr lang="en-IN">
            <a:solidFill>
              <a:schemeClr val="tx1"/>
            </a:solidFill>
          </a:endParaRPr>
        </a:p>
      </dgm:t>
    </dgm:pt>
    <dgm:pt modelId="{4937DCC1-B958-4EC0-9052-7CEC6A099F9F}">
      <dgm:prSet phldrT="[Text]" custT="1"/>
      <dgm:spPr/>
      <dgm:t>
        <a:bodyPr/>
        <a:lstStyle/>
        <a:p>
          <a:r>
            <a:rPr lang="en-US" sz="2800" b="0" dirty="0">
              <a:solidFill>
                <a:schemeClr val="tx1"/>
              </a:solidFill>
            </a:rPr>
            <a:t>90 days</a:t>
          </a:r>
          <a:endParaRPr lang="en-IN" sz="2800" b="0" dirty="0">
            <a:solidFill>
              <a:schemeClr val="tx1"/>
            </a:solidFill>
          </a:endParaRPr>
        </a:p>
      </dgm:t>
    </dgm:pt>
    <dgm:pt modelId="{A83B5E2A-E52E-4DAA-9DC4-A418A08A37D0}" type="parTrans" cxnId="{45CAF05D-5D82-4CF2-858B-EC4BF8F84F38}">
      <dgm:prSet/>
      <dgm:spPr/>
      <dgm:t>
        <a:bodyPr/>
        <a:lstStyle/>
        <a:p>
          <a:endParaRPr lang="en-IN">
            <a:solidFill>
              <a:schemeClr val="tx1"/>
            </a:solidFill>
          </a:endParaRPr>
        </a:p>
      </dgm:t>
    </dgm:pt>
    <dgm:pt modelId="{E950BE8F-85C0-4340-95C7-DB73861730FA}" type="sibTrans" cxnId="{45CAF05D-5D82-4CF2-858B-EC4BF8F84F38}">
      <dgm:prSet/>
      <dgm:spPr/>
      <dgm:t>
        <a:bodyPr/>
        <a:lstStyle/>
        <a:p>
          <a:endParaRPr lang="en-IN">
            <a:solidFill>
              <a:schemeClr val="tx1"/>
            </a:solidFill>
          </a:endParaRPr>
        </a:p>
      </dgm:t>
    </dgm:pt>
    <dgm:pt modelId="{8D3EED44-9254-465A-9A64-210598CC3E73}">
      <dgm:prSet phldrT="[Text]"/>
      <dgm:spPr/>
      <dgm:t>
        <a:bodyPr/>
        <a:lstStyle/>
        <a:p>
          <a:r>
            <a:rPr lang="en-US" dirty="0">
              <a:solidFill>
                <a:schemeClr val="tx1"/>
              </a:solidFill>
            </a:rPr>
            <a:t>Proposed</a:t>
          </a:r>
          <a:endParaRPr lang="en-IN" dirty="0">
            <a:solidFill>
              <a:schemeClr val="tx1"/>
            </a:solidFill>
          </a:endParaRPr>
        </a:p>
      </dgm:t>
    </dgm:pt>
    <dgm:pt modelId="{3CE69E63-04EE-489F-9D0F-CFD0B5B0DCAD}" type="parTrans" cxnId="{FEF6FA8C-EF92-4F22-B055-CB13CC279B1C}">
      <dgm:prSet/>
      <dgm:spPr/>
      <dgm:t>
        <a:bodyPr/>
        <a:lstStyle/>
        <a:p>
          <a:endParaRPr lang="en-IN">
            <a:solidFill>
              <a:schemeClr val="tx1"/>
            </a:solidFill>
          </a:endParaRPr>
        </a:p>
      </dgm:t>
    </dgm:pt>
    <dgm:pt modelId="{8FADB22A-6EE3-4487-8164-EA440070606A}" type="sibTrans" cxnId="{FEF6FA8C-EF92-4F22-B055-CB13CC279B1C}">
      <dgm:prSet/>
      <dgm:spPr/>
      <dgm:t>
        <a:bodyPr/>
        <a:lstStyle/>
        <a:p>
          <a:endParaRPr lang="en-IN">
            <a:solidFill>
              <a:schemeClr val="tx1"/>
            </a:solidFill>
          </a:endParaRPr>
        </a:p>
      </dgm:t>
    </dgm:pt>
    <dgm:pt modelId="{AF4BC750-CB3D-4101-B294-A79EBE089146}">
      <dgm:prSet phldrT="[Text]"/>
      <dgm:spPr/>
      <dgm:t>
        <a:bodyPr/>
        <a:lstStyle/>
        <a:p>
          <a:r>
            <a:rPr lang="en-US" b="0" dirty="0">
              <a:solidFill>
                <a:schemeClr val="tx1"/>
              </a:solidFill>
            </a:rPr>
            <a:t>4 months</a:t>
          </a:r>
          <a:endParaRPr lang="en-IN" b="0" dirty="0">
            <a:solidFill>
              <a:schemeClr val="tx1"/>
            </a:solidFill>
          </a:endParaRPr>
        </a:p>
      </dgm:t>
    </dgm:pt>
    <dgm:pt modelId="{71F61EB5-D179-4299-B0B2-C22425914ED9}" type="parTrans" cxnId="{17E5B689-03CC-492E-9A41-5DF9BD02D1E7}">
      <dgm:prSet/>
      <dgm:spPr/>
      <dgm:t>
        <a:bodyPr/>
        <a:lstStyle/>
        <a:p>
          <a:endParaRPr lang="en-IN">
            <a:solidFill>
              <a:schemeClr val="tx1"/>
            </a:solidFill>
          </a:endParaRPr>
        </a:p>
      </dgm:t>
    </dgm:pt>
    <dgm:pt modelId="{068692EB-C4D0-429D-89E9-48492A5D56C0}" type="sibTrans" cxnId="{17E5B689-03CC-492E-9A41-5DF9BD02D1E7}">
      <dgm:prSet/>
      <dgm:spPr/>
      <dgm:t>
        <a:bodyPr/>
        <a:lstStyle/>
        <a:p>
          <a:endParaRPr lang="en-IN">
            <a:solidFill>
              <a:schemeClr val="tx1"/>
            </a:solidFill>
          </a:endParaRPr>
        </a:p>
      </dgm:t>
    </dgm:pt>
    <dgm:pt modelId="{3DFF0D52-3628-4FA6-8D0C-00BD32BB9537}" type="pres">
      <dgm:prSet presAssocID="{6F075B67-05BB-4654-81EE-B57B11FA3C65}" presName="Name0" presStyleCnt="0">
        <dgm:presLayoutVars>
          <dgm:dir/>
          <dgm:animLvl val="lvl"/>
          <dgm:resizeHandles val="exact"/>
        </dgm:presLayoutVars>
      </dgm:prSet>
      <dgm:spPr/>
    </dgm:pt>
    <dgm:pt modelId="{E23BB935-A212-40A5-99C4-F4A61FF05925}" type="pres">
      <dgm:prSet presAssocID="{83E7F55C-C2F3-4D8C-857A-A2F6045FD184}" presName="composite" presStyleCnt="0"/>
      <dgm:spPr/>
    </dgm:pt>
    <dgm:pt modelId="{81E31E1F-E76B-4D5A-BF2E-465B87C4A1D0}" type="pres">
      <dgm:prSet presAssocID="{83E7F55C-C2F3-4D8C-857A-A2F6045FD184}" presName="parTx" presStyleLbl="alignNode1" presStyleIdx="0" presStyleCnt="2">
        <dgm:presLayoutVars>
          <dgm:chMax val="0"/>
          <dgm:chPref val="0"/>
          <dgm:bulletEnabled val="1"/>
        </dgm:presLayoutVars>
      </dgm:prSet>
      <dgm:spPr/>
    </dgm:pt>
    <dgm:pt modelId="{B708C953-B92B-482E-9308-D9153F9748DF}" type="pres">
      <dgm:prSet presAssocID="{83E7F55C-C2F3-4D8C-857A-A2F6045FD184}" presName="desTx" presStyleLbl="alignAccFollowNode1" presStyleIdx="0" presStyleCnt="2" custLinFactNeighborX="-35044" custLinFactNeighborY="628">
        <dgm:presLayoutVars>
          <dgm:bulletEnabled val="1"/>
        </dgm:presLayoutVars>
      </dgm:prSet>
      <dgm:spPr/>
    </dgm:pt>
    <dgm:pt modelId="{B5FE4966-E257-4A25-9679-1277E726B6FF}" type="pres">
      <dgm:prSet presAssocID="{FFFAF687-C8FB-4E2A-B407-5985EF3D386A}" presName="space" presStyleCnt="0"/>
      <dgm:spPr/>
    </dgm:pt>
    <dgm:pt modelId="{F98504A4-4283-4147-B9B8-AB1ED167B3DE}" type="pres">
      <dgm:prSet presAssocID="{8D3EED44-9254-465A-9A64-210598CC3E73}" presName="composite" presStyleCnt="0"/>
      <dgm:spPr/>
    </dgm:pt>
    <dgm:pt modelId="{03504314-5F7A-4365-90B3-FDF036649441}" type="pres">
      <dgm:prSet presAssocID="{8D3EED44-9254-465A-9A64-210598CC3E73}" presName="parTx" presStyleLbl="alignNode1" presStyleIdx="1" presStyleCnt="2">
        <dgm:presLayoutVars>
          <dgm:chMax val="0"/>
          <dgm:chPref val="0"/>
          <dgm:bulletEnabled val="1"/>
        </dgm:presLayoutVars>
      </dgm:prSet>
      <dgm:spPr/>
    </dgm:pt>
    <dgm:pt modelId="{8097E064-1B7F-4C63-A35C-C05D9C7F8CF2}" type="pres">
      <dgm:prSet presAssocID="{8D3EED44-9254-465A-9A64-210598CC3E73}" presName="desTx" presStyleLbl="alignAccFollowNode1" presStyleIdx="1" presStyleCnt="2" custLinFactNeighborX="1" custLinFactNeighborY="3244">
        <dgm:presLayoutVars>
          <dgm:bulletEnabled val="1"/>
        </dgm:presLayoutVars>
      </dgm:prSet>
      <dgm:spPr/>
    </dgm:pt>
  </dgm:ptLst>
  <dgm:cxnLst>
    <dgm:cxn modelId="{042D0D26-A41E-4431-96F2-B111DA1518B6}" type="presOf" srcId="{4937DCC1-B958-4EC0-9052-7CEC6A099F9F}" destId="{B708C953-B92B-482E-9308-D9153F9748DF}" srcOrd="0" destOrd="0" presId="urn:microsoft.com/office/officeart/2005/8/layout/hList1"/>
    <dgm:cxn modelId="{34D9EF33-9C66-4E6C-914E-DCDADCA61C5B}" type="presOf" srcId="{83E7F55C-C2F3-4D8C-857A-A2F6045FD184}" destId="{81E31E1F-E76B-4D5A-BF2E-465B87C4A1D0}" srcOrd="0" destOrd="0" presId="urn:microsoft.com/office/officeart/2005/8/layout/hList1"/>
    <dgm:cxn modelId="{45CAF05D-5D82-4CF2-858B-EC4BF8F84F38}" srcId="{83E7F55C-C2F3-4D8C-857A-A2F6045FD184}" destId="{4937DCC1-B958-4EC0-9052-7CEC6A099F9F}" srcOrd="0" destOrd="0" parTransId="{A83B5E2A-E52E-4DAA-9DC4-A418A08A37D0}" sibTransId="{E950BE8F-85C0-4340-95C7-DB73861730FA}"/>
    <dgm:cxn modelId="{44887481-0909-4214-AEB8-CB0E8D2A52F8}" type="presOf" srcId="{AF4BC750-CB3D-4101-B294-A79EBE089146}" destId="{8097E064-1B7F-4C63-A35C-C05D9C7F8CF2}" srcOrd="0" destOrd="0" presId="urn:microsoft.com/office/officeart/2005/8/layout/hList1"/>
    <dgm:cxn modelId="{17E5B689-03CC-492E-9A41-5DF9BD02D1E7}" srcId="{8D3EED44-9254-465A-9A64-210598CC3E73}" destId="{AF4BC750-CB3D-4101-B294-A79EBE089146}" srcOrd="0" destOrd="0" parTransId="{71F61EB5-D179-4299-B0B2-C22425914ED9}" sibTransId="{068692EB-C4D0-429D-89E9-48492A5D56C0}"/>
    <dgm:cxn modelId="{FEF6FA8C-EF92-4F22-B055-CB13CC279B1C}" srcId="{6F075B67-05BB-4654-81EE-B57B11FA3C65}" destId="{8D3EED44-9254-465A-9A64-210598CC3E73}" srcOrd="1" destOrd="0" parTransId="{3CE69E63-04EE-489F-9D0F-CFD0B5B0DCAD}" sibTransId="{8FADB22A-6EE3-4487-8164-EA440070606A}"/>
    <dgm:cxn modelId="{B80C218E-7788-42A8-AAAA-B19177373AD3}" type="presOf" srcId="{6F075B67-05BB-4654-81EE-B57B11FA3C65}" destId="{3DFF0D52-3628-4FA6-8D0C-00BD32BB9537}" srcOrd="0" destOrd="0" presId="urn:microsoft.com/office/officeart/2005/8/layout/hList1"/>
    <dgm:cxn modelId="{ED3917CF-BD42-4B46-B8E3-69765A347A70}" type="presOf" srcId="{8D3EED44-9254-465A-9A64-210598CC3E73}" destId="{03504314-5F7A-4365-90B3-FDF036649441}" srcOrd="0" destOrd="0" presId="urn:microsoft.com/office/officeart/2005/8/layout/hList1"/>
    <dgm:cxn modelId="{1FE3BFF0-144A-4C50-A538-5B2190F24405}" srcId="{6F075B67-05BB-4654-81EE-B57B11FA3C65}" destId="{83E7F55C-C2F3-4D8C-857A-A2F6045FD184}" srcOrd="0" destOrd="0" parTransId="{907CFCF9-8232-4896-B0F6-C6BA2DCB3C78}" sibTransId="{FFFAF687-C8FB-4E2A-B407-5985EF3D386A}"/>
    <dgm:cxn modelId="{0C70D255-92B6-4A41-84D2-FF367D40F1FC}" type="presParOf" srcId="{3DFF0D52-3628-4FA6-8D0C-00BD32BB9537}" destId="{E23BB935-A212-40A5-99C4-F4A61FF05925}" srcOrd="0" destOrd="0" presId="urn:microsoft.com/office/officeart/2005/8/layout/hList1"/>
    <dgm:cxn modelId="{DFD460A5-CF99-43D5-8F19-F05BAFFA4FEE}" type="presParOf" srcId="{E23BB935-A212-40A5-99C4-F4A61FF05925}" destId="{81E31E1F-E76B-4D5A-BF2E-465B87C4A1D0}" srcOrd="0" destOrd="0" presId="urn:microsoft.com/office/officeart/2005/8/layout/hList1"/>
    <dgm:cxn modelId="{AD5EB26C-D9F0-45EC-84F5-8B26DF857917}" type="presParOf" srcId="{E23BB935-A212-40A5-99C4-F4A61FF05925}" destId="{B708C953-B92B-482E-9308-D9153F9748DF}" srcOrd="1" destOrd="0" presId="urn:microsoft.com/office/officeart/2005/8/layout/hList1"/>
    <dgm:cxn modelId="{2B660B0A-A9CD-4ACC-B97E-F923A4E3962B}" type="presParOf" srcId="{3DFF0D52-3628-4FA6-8D0C-00BD32BB9537}" destId="{B5FE4966-E257-4A25-9679-1277E726B6FF}" srcOrd="1" destOrd="0" presId="urn:microsoft.com/office/officeart/2005/8/layout/hList1"/>
    <dgm:cxn modelId="{1CCC09B7-4E0C-40D4-9B41-EF5D199C06BD}" type="presParOf" srcId="{3DFF0D52-3628-4FA6-8D0C-00BD32BB9537}" destId="{F98504A4-4283-4147-B9B8-AB1ED167B3DE}" srcOrd="2" destOrd="0" presId="urn:microsoft.com/office/officeart/2005/8/layout/hList1"/>
    <dgm:cxn modelId="{F2880504-1036-4215-85B6-D901A0A77779}" type="presParOf" srcId="{F98504A4-4283-4147-B9B8-AB1ED167B3DE}" destId="{03504314-5F7A-4365-90B3-FDF036649441}" srcOrd="0" destOrd="0" presId="urn:microsoft.com/office/officeart/2005/8/layout/hList1"/>
    <dgm:cxn modelId="{D5B50C56-CEC1-4B9A-98BA-762692EB86D9}" type="presParOf" srcId="{F98504A4-4283-4147-B9B8-AB1ED167B3DE}" destId="{8097E064-1B7F-4C63-A35C-C05D9C7F8CF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6F075B67-05BB-4654-81EE-B57B11FA3C6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83E7F55C-C2F3-4D8C-857A-A2F6045FD184}">
      <dgm:prSet phldrT="[Text]"/>
      <dgm:spPr/>
      <dgm:t>
        <a:bodyPr/>
        <a:lstStyle/>
        <a:p>
          <a:r>
            <a:rPr lang="en-US" dirty="0">
              <a:solidFill>
                <a:schemeClr val="tx1"/>
              </a:solidFill>
            </a:rPr>
            <a:t>Existing</a:t>
          </a:r>
          <a:endParaRPr lang="en-IN" dirty="0">
            <a:solidFill>
              <a:schemeClr val="tx1"/>
            </a:solidFill>
          </a:endParaRPr>
        </a:p>
      </dgm:t>
    </dgm:pt>
    <dgm:pt modelId="{907CFCF9-8232-4896-B0F6-C6BA2DCB3C78}" type="parTrans" cxnId="{1FE3BFF0-144A-4C50-A538-5B2190F24405}">
      <dgm:prSet/>
      <dgm:spPr/>
      <dgm:t>
        <a:bodyPr/>
        <a:lstStyle/>
        <a:p>
          <a:endParaRPr lang="en-IN"/>
        </a:p>
      </dgm:t>
    </dgm:pt>
    <dgm:pt modelId="{FFFAF687-C8FB-4E2A-B407-5985EF3D386A}" type="sibTrans" cxnId="{1FE3BFF0-144A-4C50-A538-5B2190F24405}">
      <dgm:prSet/>
      <dgm:spPr/>
      <dgm:t>
        <a:bodyPr/>
        <a:lstStyle/>
        <a:p>
          <a:endParaRPr lang="en-IN"/>
        </a:p>
      </dgm:t>
    </dgm:pt>
    <dgm:pt modelId="{4937DCC1-B958-4EC0-9052-7CEC6A099F9F}">
      <dgm:prSet phldrT="[Text]" custT="1"/>
      <dgm:spPr/>
      <dgm:t>
        <a:bodyPr/>
        <a:lstStyle/>
        <a:p>
          <a:r>
            <a:rPr lang="en-US" sz="2400" b="0" dirty="0"/>
            <a:t>15 days</a:t>
          </a:r>
          <a:endParaRPr lang="en-IN" sz="2400" b="0" dirty="0"/>
        </a:p>
      </dgm:t>
    </dgm:pt>
    <dgm:pt modelId="{A83B5E2A-E52E-4DAA-9DC4-A418A08A37D0}" type="parTrans" cxnId="{45CAF05D-5D82-4CF2-858B-EC4BF8F84F38}">
      <dgm:prSet/>
      <dgm:spPr/>
      <dgm:t>
        <a:bodyPr/>
        <a:lstStyle/>
        <a:p>
          <a:endParaRPr lang="en-IN"/>
        </a:p>
      </dgm:t>
    </dgm:pt>
    <dgm:pt modelId="{E950BE8F-85C0-4340-95C7-DB73861730FA}" type="sibTrans" cxnId="{45CAF05D-5D82-4CF2-858B-EC4BF8F84F38}">
      <dgm:prSet/>
      <dgm:spPr/>
      <dgm:t>
        <a:bodyPr/>
        <a:lstStyle/>
        <a:p>
          <a:endParaRPr lang="en-IN"/>
        </a:p>
      </dgm:t>
    </dgm:pt>
    <dgm:pt modelId="{8D3EED44-9254-465A-9A64-210598CC3E73}">
      <dgm:prSet phldrT="[Text]"/>
      <dgm:spPr/>
      <dgm:t>
        <a:bodyPr/>
        <a:lstStyle/>
        <a:p>
          <a:r>
            <a:rPr lang="en-US" dirty="0">
              <a:solidFill>
                <a:schemeClr val="tx1"/>
              </a:solidFill>
            </a:rPr>
            <a:t>Proposed</a:t>
          </a:r>
          <a:endParaRPr lang="en-IN" dirty="0">
            <a:solidFill>
              <a:schemeClr val="tx1"/>
            </a:solidFill>
          </a:endParaRPr>
        </a:p>
      </dgm:t>
    </dgm:pt>
    <dgm:pt modelId="{3CE69E63-04EE-489F-9D0F-CFD0B5B0DCAD}" type="parTrans" cxnId="{FEF6FA8C-EF92-4F22-B055-CB13CC279B1C}">
      <dgm:prSet/>
      <dgm:spPr/>
      <dgm:t>
        <a:bodyPr/>
        <a:lstStyle/>
        <a:p>
          <a:endParaRPr lang="en-IN"/>
        </a:p>
      </dgm:t>
    </dgm:pt>
    <dgm:pt modelId="{8FADB22A-6EE3-4487-8164-EA440070606A}" type="sibTrans" cxnId="{FEF6FA8C-EF92-4F22-B055-CB13CC279B1C}">
      <dgm:prSet/>
      <dgm:spPr/>
      <dgm:t>
        <a:bodyPr/>
        <a:lstStyle/>
        <a:p>
          <a:endParaRPr lang="en-IN"/>
        </a:p>
      </dgm:t>
    </dgm:pt>
    <dgm:pt modelId="{AF4BC750-CB3D-4101-B294-A79EBE089146}">
      <dgm:prSet phldrT="[Text]"/>
      <dgm:spPr/>
      <dgm:t>
        <a:bodyPr/>
        <a:lstStyle/>
        <a:p>
          <a:r>
            <a:rPr lang="en-US" b="0" dirty="0"/>
            <a:t>1 month</a:t>
          </a:r>
          <a:endParaRPr lang="en-IN" b="0" dirty="0"/>
        </a:p>
      </dgm:t>
    </dgm:pt>
    <dgm:pt modelId="{71F61EB5-D179-4299-B0B2-C22425914ED9}" type="parTrans" cxnId="{17E5B689-03CC-492E-9A41-5DF9BD02D1E7}">
      <dgm:prSet/>
      <dgm:spPr/>
      <dgm:t>
        <a:bodyPr/>
        <a:lstStyle/>
        <a:p>
          <a:endParaRPr lang="en-IN"/>
        </a:p>
      </dgm:t>
    </dgm:pt>
    <dgm:pt modelId="{068692EB-C4D0-429D-89E9-48492A5D56C0}" type="sibTrans" cxnId="{17E5B689-03CC-492E-9A41-5DF9BD02D1E7}">
      <dgm:prSet/>
      <dgm:spPr/>
      <dgm:t>
        <a:bodyPr/>
        <a:lstStyle/>
        <a:p>
          <a:endParaRPr lang="en-IN"/>
        </a:p>
      </dgm:t>
    </dgm:pt>
    <dgm:pt modelId="{3DFF0D52-3628-4FA6-8D0C-00BD32BB9537}" type="pres">
      <dgm:prSet presAssocID="{6F075B67-05BB-4654-81EE-B57B11FA3C65}" presName="Name0" presStyleCnt="0">
        <dgm:presLayoutVars>
          <dgm:dir/>
          <dgm:animLvl val="lvl"/>
          <dgm:resizeHandles val="exact"/>
        </dgm:presLayoutVars>
      </dgm:prSet>
      <dgm:spPr/>
    </dgm:pt>
    <dgm:pt modelId="{E23BB935-A212-40A5-99C4-F4A61FF05925}" type="pres">
      <dgm:prSet presAssocID="{83E7F55C-C2F3-4D8C-857A-A2F6045FD184}" presName="composite" presStyleCnt="0"/>
      <dgm:spPr/>
    </dgm:pt>
    <dgm:pt modelId="{81E31E1F-E76B-4D5A-BF2E-465B87C4A1D0}" type="pres">
      <dgm:prSet presAssocID="{83E7F55C-C2F3-4D8C-857A-A2F6045FD184}" presName="parTx" presStyleLbl="alignNode1" presStyleIdx="0" presStyleCnt="2">
        <dgm:presLayoutVars>
          <dgm:chMax val="0"/>
          <dgm:chPref val="0"/>
          <dgm:bulletEnabled val="1"/>
        </dgm:presLayoutVars>
      </dgm:prSet>
      <dgm:spPr/>
    </dgm:pt>
    <dgm:pt modelId="{B708C953-B92B-482E-9308-D9153F9748DF}" type="pres">
      <dgm:prSet presAssocID="{83E7F55C-C2F3-4D8C-857A-A2F6045FD184}" presName="desTx" presStyleLbl="alignAccFollowNode1" presStyleIdx="0" presStyleCnt="2" custLinFactNeighborX="-35044" custLinFactNeighborY="628">
        <dgm:presLayoutVars>
          <dgm:bulletEnabled val="1"/>
        </dgm:presLayoutVars>
      </dgm:prSet>
      <dgm:spPr/>
    </dgm:pt>
    <dgm:pt modelId="{B5FE4966-E257-4A25-9679-1277E726B6FF}" type="pres">
      <dgm:prSet presAssocID="{FFFAF687-C8FB-4E2A-B407-5985EF3D386A}" presName="space" presStyleCnt="0"/>
      <dgm:spPr/>
    </dgm:pt>
    <dgm:pt modelId="{F98504A4-4283-4147-B9B8-AB1ED167B3DE}" type="pres">
      <dgm:prSet presAssocID="{8D3EED44-9254-465A-9A64-210598CC3E73}" presName="composite" presStyleCnt="0"/>
      <dgm:spPr/>
    </dgm:pt>
    <dgm:pt modelId="{03504314-5F7A-4365-90B3-FDF036649441}" type="pres">
      <dgm:prSet presAssocID="{8D3EED44-9254-465A-9A64-210598CC3E73}" presName="parTx" presStyleLbl="alignNode1" presStyleIdx="1" presStyleCnt="2">
        <dgm:presLayoutVars>
          <dgm:chMax val="0"/>
          <dgm:chPref val="0"/>
          <dgm:bulletEnabled val="1"/>
        </dgm:presLayoutVars>
      </dgm:prSet>
      <dgm:spPr/>
    </dgm:pt>
    <dgm:pt modelId="{8097E064-1B7F-4C63-A35C-C05D9C7F8CF2}" type="pres">
      <dgm:prSet presAssocID="{8D3EED44-9254-465A-9A64-210598CC3E73}" presName="desTx" presStyleLbl="alignAccFollowNode1" presStyleIdx="1" presStyleCnt="2" custLinFactNeighborX="1" custLinFactNeighborY="3244">
        <dgm:presLayoutVars>
          <dgm:bulletEnabled val="1"/>
        </dgm:presLayoutVars>
      </dgm:prSet>
      <dgm:spPr/>
    </dgm:pt>
  </dgm:ptLst>
  <dgm:cxnLst>
    <dgm:cxn modelId="{042D0D26-A41E-4431-96F2-B111DA1518B6}" type="presOf" srcId="{4937DCC1-B958-4EC0-9052-7CEC6A099F9F}" destId="{B708C953-B92B-482E-9308-D9153F9748DF}" srcOrd="0" destOrd="0" presId="urn:microsoft.com/office/officeart/2005/8/layout/hList1"/>
    <dgm:cxn modelId="{34D9EF33-9C66-4E6C-914E-DCDADCA61C5B}" type="presOf" srcId="{83E7F55C-C2F3-4D8C-857A-A2F6045FD184}" destId="{81E31E1F-E76B-4D5A-BF2E-465B87C4A1D0}" srcOrd="0" destOrd="0" presId="urn:microsoft.com/office/officeart/2005/8/layout/hList1"/>
    <dgm:cxn modelId="{45CAF05D-5D82-4CF2-858B-EC4BF8F84F38}" srcId="{83E7F55C-C2F3-4D8C-857A-A2F6045FD184}" destId="{4937DCC1-B958-4EC0-9052-7CEC6A099F9F}" srcOrd="0" destOrd="0" parTransId="{A83B5E2A-E52E-4DAA-9DC4-A418A08A37D0}" sibTransId="{E950BE8F-85C0-4340-95C7-DB73861730FA}"/>
    <dgm:cxn modelId="{44887481-0909-4214-AEB8-CB0E8D2A52F8}" type="presOf" srcId="{AF4BC750-CB3D-4101-B294-A79EBE089146}" destId="{8097E064-1B7F-4C63-A35C-C05D9C7F8CF2}" srcOrd="0" destOrd="0" presId="urn:microsoft.com/office/officeart/2005/8/layout/hList1"/>
    <dgm:cxn modelId="{17E5B689-03CC-492E-9A41-5DF9BD02D1E7}" srcId="{8D3EED44-9254-465A-9A64-210598CC3E73}" destId="{AF4BC750-CB3D-4101-B294-A79EBE089146}" srcOrd="0" destOrd="0" parTransId="{71F61EB5-D179-4299-B0B2-C22425914ED9}" sibTransId="{068692EB-C4D0-429D-89E9-48492A5D56C0}"/>
    <dgm:cxn modelId="{FEF6FA8C-EF92-4F22-B055-CB13CC279B1C}" srcId="{6F075B67-05BB-4654-81EE-B57B11FA3C65}" destId="{8D3EED44-9254-465A-9A64-210598CC3E73}" srcOrd="1" destOrd="0" parTransId="{3CE69E63-04EE-489F-9D0F-CFD0B5B0DCAD}" sibTransId="{8FADB22A-6EE3-4487-8164-EA440070606A}"/>
    <dgm:cxn modelId="{B80C218E-7788-42A8-AAAA-B19177373AD3}" type="presOf" srcId="{6F075B67-05BB-4654-81EE-B57B11FA3C65}" destId="{3DFF0D52-3628-4FA6-8D0C-00BD32BB9537}" srcOrd="0" destOrd="0" presId="urn:microsoft.com/office/officeart/2005/8/layout/hList1"/>
    <dgm:cxn modelId="{ED3917CF-BD42-4B46-B8E3-69765A347A70}" type="presOf" srcId="{8D3EED44-9254-465A-9A64-210598CC3E73}" destId="{03504314-5F7A-4365-90B3-FDF036649441}" srcOrd="0" destOrd="0" presId="urn:microsoft.com/office/officeart/2005/8/layout/hList1"/>
    <dgm:cxn modelId="{1FE3BFF0-144A-4C50-A538-5B2190F24405}" srcId="{6F075B67-05BB-4654-81EE-B57B11FA3C65}" destId="{83E7F55C-C2F3-4D8C-857A-A2F6045FD184}" srcOrd="0" destOrd="0" parTransId="{907CFCF9-8232-4896-B0F6-C6BA2DCB3C78}" sibTransId="{FFFAF687-C8FB-4E2A-B407-5985EF3D386A}"/>
    <dgm:cxn modelId="{0C70D255-92B6-4A41-84D2-FF367D40F1FC}" type="presParOf" srcId="{3DFF0D52-3628-4FA6-8D0C-00BD32BB9537}" destId="{E23BB935-A212-40A5-99C4-F4A61FF05925}" srcOrd="0" destOrd="0" presId="urn:microsoft.com/office/officeart/2005/8/layout/hList1"/>
    <dgm:cxn modelId="{DFD460A5-CF99-43D5-8F19-F05BAFFA4FEE}" type="presParOf" srcId="{E23BB935-A212-40A5-99C4-F4A61FF05925}" destId="{81E31E1F-E76B-4D5A-BF2E-465B87C4A1D0}" srcOrd="0" destOrd="0" presId="urn:microsoft.com/office/officeart/2005/8/layout/hList1"/>
    <dgm:cxn modelId="{AD5EB26C-D9F0-45EC-84F5-8B26DF857917}" type="presParOf" srcId="{E23BB935-A212-40A5-99C4-F4A61FF05925}" destId="{B708C953-B92B-482E-9308-D9153F9748DF}" srcOrd="1" destOrd="0" presId="urn:microsoft.com/office/officeart/2005/8/layout/hList1"/>
    <dgm:cxn modelId="{2B660B0A-A9CD-4ACC-B97E-F923A4E3962B}" type="presParOf" srcId="{3DFF0D52-3628-4FA6-8D0C-00BD32BB9537}" destId="{B5FE4966-E257-4A25-9679-1277E726B6FF}" srcOrd="1" destOrd="0" presId="urn:microsoft.com/office/officeart/2005/8/layout/hList1"/>
    <dgm:cxn modelId="{1CCC09B7-4E0C-40D4-9B41-EF5D199C06BD}" type="presParOf" srcId="{3DFF0D52-3628-4FA6-8D0C-00BD32BB9537}" destId="{F98504A4-4283-4147-B9B8-AB1ED167B3DE}" srcOrd="2" destOrd="0" presId="urn:microsoft.com/office/officeart/2005/8/layout/hList1"/>
    <dgm:cxn modelId="{F2880504-1036-4215-85B6-D901A0A77779}" type="presParOf" srcId="{F98504A4-4283-4147-B9B8-AB1ED167B3DE}" destId="{03504314-5F7A-4365-90B3-FDF036649441}" srcOrd="0" destOrd="0" presId="urn:microsoft.com/office/officeart/2005/8/layout/hList1"/>
    <dgm:cxn modelId="{D5B50C56-CEC1-4B9A-98BA-762692EB86D9}" type="presParOf" srcId="{F98504A4-4283-4147-B9B8-AB1ED167B3DE}" destId="{8097E064-1B7F-4C63-A35C-C05D9C7F8CF2}"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49207112-4199-4DA3-A4F6-8DAA1D2F5298}"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IN"/>
        </a:p>
      </dgm:t>
    </dgm:pt>
    <dgm:pt modelId="{BF94E0CC-650D-488E-9E96-81864BEABB43}">
      <dgm:prSet phldrT="[Text]" custT="1"/>
      <dgm:spPr/>
      <dgm:t>
        <a:bodyPr/>
        <a:lstStyle/>
        <a:p>
          <a:r>
            <a:rPr lang="en-IN" sz="2800" dirty="0"/>
            <a:t>SMA 0</a:t>
          </a:r>
        </a:p>
      </dgm:t>
    </dgm:pt>
    <dgm:pt modelId="{74EAC2B8-5038-434A-A2DF-CF014B91C07A}" type="parTrans" cxnId="{9868E8B9-CCDC-4132-8076-2E8A6F100095}">
      <dgm:prSet/>
      <dgm:spPr/>
      <dgm:t>
        <a:bodyPr/>
        <a:lstStyle/>
        <a:p>
          <a:endParaRPr lang="en-IN"/>
        </a:p>
      </dgm:t>
    </dgm:pt>
    <dgm:pt modelId="{246BBF35-5788-4CEB-AA74-A9FAD9522A80}" type="sibTrans" cxnId="{9868E8B9-CCDC-4132-8076-2E8A6F100095}">
      <dgm:prSet/>
      <dgm:spPr/>
      <dgm:t>
        <a:bodyPr/>
        <a:lstStyle/>
        <a:p>
          <a:endParaRPr lang="en-IN"/>
        </a:p>
      </dgm:t>
    </dgm:pt>
    <dgm:pt modelId="{B7341381-E288-43DD-B365-E63A43D32545}">
      <dgm:prSet phldrT="[Text]" custT="1"/>
      <dgm:spPr/>
      <dgm:t>
        <a:bodyPr/>
        <a:lstStyle/>
        <a:p>
          <a:r>
            <a:rPr lang="en-IN" sz="2800" dirty="0"/>
            <a:t>SMA 1</a:t>
          </a:r>
        </a:p>
      </dgm:t>
    </dgm:pt>
    <dgm:pt modelId="{2DC8388D-AB1F-4406-A4DF-17AABB2A18C2}" type="parTrans" cxnId="{FC1F0606-B994-489E-9F7A-CB57699D4012}">
      <dgm:prSet/>
      <dgm:spPr/>
      <dgm:t>
        <a:bodyPr/>
        <a:lstStyle/>
        <a:p>
          <a:endParaRPr lang="en-IN"/>
        </a:p>
      </dgm:t>
    </dgm:pt>
    <dgm:pt modelId="{E5CBC569-5E33-4E04-9357-BB4A20F1D884}" type="sibTrans" cxnId="{FC1F0606-B994-489E-9F7A-CB57699D4012}">
      <dgm:prSet/>
      <dgm:spPr/>
      <dgm:t>
        <a:bodyPr/>
        <a:lstStyle/>
        <a:p>
          <a:endParaRPr lang="en-IN"/>
        </a:p>
      </dgm:t>
    </dgm:pt>
    <dgm:pt modelId="{1F36173A-45D2-4194-A8D2-28912139027C}">
      <dgm:prSet phldrT="[Text]" custT="1"/>
      <dgm:spPr/>
      <dgm:t>
        <a:bodyPr/>
        <a:lstStyle/>
        <a:p>
          <a:r>
            <a:rPr lang="en-IN" sz="2800" dirty="0"/>
            <a:t>SMA 2</a:t>
          </a:r>
        </a:p>
      </dgm:t>
    </dgm:pt>
    <dgm:pt modelId="{9F760F2A-B84E-40F1-A025-71B58A8A2E19}" type="parTrans" cxnId="{23D1BB24-91FA-4A3E-9289-6E25D9A3DCD1}">
      <dgm:prSet/>
      <dgm:spPr/>
      <dgm:t>
        <a:bodyPr/>
        <a:lstStyle/>
        <a:p>
          <a:endParaRPr lang="en-IN"/>
        </a:p>
      </dgm:t>
    </dgm:pt>
    <dgm:pt modelId="{9FB85683-E631-4424-ACDE-1F4F3B3F1F71}" type="sibTrans" cxnId="{23D1BB24-91FA-4A3E-9289-6E25D9A3DCD1}">
      <dgm:prSet/>
      <dgm:spPr/>
      <dgm:t>
        <a:bodyPr/>
        <a:lstStyle/>
        <a:p>
          <a:endParaRPr lang="en-IN"/>
        </a:p>
      </dgm:t>
    </dgm:pt>
    <dgm:pt modelId="{FCD6C0B7-568E-47F5-B8FB-3AE2B676B72B}">
      <dgm:prSet phldrT="[Text]" custT="1"/>
      <dgm:spPr/>
      <dgm:t>
        <a:bodyPr/>
        <a:lstStyle/>
        <a:p>
          <a:r>
            <a:rPr lang="en-IN" sz="2800" dirty="0"/>
            <a:t>NPA</a:t>
          </a:r>
        </a:p>
      </dgm:t>
    </dgm:pt>
    <dgm:pt modelId="{733935EE-1C53-4646-833E-48F311438DF9}" type="parTrans" cxnId="{340B27EF-541E-40CC-A71B-25205C33DAC5}">
      <dgm:prSet/>
      <dgm:spPr/>
      <dgm:t>
        <a:bodyPr/>
        <a:lstStyle/>
        <a:p>
          <a:endParaRPr lang="en-IN"/>
        </a:p>
      </dgm:t>
    </dgm:pt>
    <dgm:pt modelId="{2BD955B6-DF3E-467D-A80B-748CDC07770E}" type="sibTrans" cxnId="{340B27EF-541E-40CC-A71B-25205C33DAC5}">
      <dgm:prSet/>
      <dgm:spPr/>
      <dgm:t>
        <a:bodyPr/>
        <a:lstStyle/>
        <a:p>
          <a:endParaRPr lang="en-IN"/>
        </a:p>
      </dgm:t>
    </dgm:pt>
    <dgm:pt modelId="{5B90B099-7D16-4299-8B7F-F27B33559229}" type="pres">
      <dgm:prSet presAssocID="{49207112-4199-4DA3-A4F6-8DAA1D2F5298}" presName="Name0" presStyleCnt="0">
        <dgm:presLayoutVars>
          <dgm:chMax val="7"/>
          <dgm:chPref val="5"/>
        </dgm:presLayoutVars>
      </dgm:prSet>
      <dgm:spPr/>
    </dgm:pt>
    <dgm:pt modelId="{F80336F4-E8D1-4A39-8D91-0BCF70BF04B4}" type="pres">
      <dgm:prSet presAssocID="{49207112-4199-4DA3-A4F6-8DAA1D2F5298}" presName="arrowNode" presStyleLbl="node1" presStyleIdx="0" presStyleCnt="1"/>
      <dgm:spPr/>
    </dgm:pt>
    <dgm:pt modelId="{99921518-D431-43D9-B52C-CE6642A393C6}" type="pres">
      <dgm:prSet presAssocID="{BF94E0CC-650D-488E-9E96-81864BEABB43}" presName="txNode1" presStyleLbl="revTx" presStyleIdx="0" presStyleCnt="4">
        <dgm:presLayoutVars>
          <dgm:bulletEnabled val="1"/>
        </dgm:presLayoutVars>
      </dgm:prSet>
      <dgm:spPr/>
    </dgm:pt>
    <dgm:pt modelId="{7E3218A5-7927-4FF4-AEB0-0238FDA5A257}" type="pres">
      <dgm:prSet presAssocID="{B7341381-E288-43DD-B365-E63A43D32545}" presName="txNode2" presStyleLbl="revTx" presStyleIdx="1" presStyleCnt="4">
        <dgm:presLayoutVars>
          <dgm:bulletEnabled val="1"/>
        </dgm:presLayoutVars>
      </dgm:prSet>
      <dgm:spPr/>
    </dgm:pt>
    <dgm:pt modelId="{DD438BE1-9025-4033-83D7-F5A6FCEB79A8}" type="pres">
      <dgm:prSet presAssocID="{E5CBC569-5E33-4E04-9357-BB4A20F1D884}" presName="dotNode2" presStyleCnt="0"/>
      <dgm:spPr/>
    </dgm:pt>
    <dgm:pt modelId="{54C8BFA6-DDB8-400D-AEC4-D04121A71F01}" type="pres">
      <dgm:prSet presAssocID="{E5CBC569-5E33-4E04-9357-BB4A20F1D884}" presName="dotRepeatNode" presStyleLbl="fgShp" presStyleIdx="0" presStyleCnt="2"/>
      <dgm:spPr/>
    </dgm:pt>
    <dgm:pt modelId="{F4507049-8344-44EF-9EA4-5FF601834CF1}" type="pres">
      <dgm:prSet presAssocID="{1F36173A-45D2-4194-A8D2-28912139027C}" presName="txNode3" presStyleLbl="revTx" presStyleIdx="2" presStyleCnt="4">
        <dgm:presLayoutVars>
          <dgm:bulletEnabled val="1"/>
        </dgm:presLayoutVars>
      </dgm:prSet>
      <dgm:spPr/>
    </dgm:pt>
    <dgm:pt modelId="{1F6B31D5-1AFD-4865-A42C-7364E2B3D76E}" type="pres">
      <dgm:prSet presAssocID="{9FB85683-E631-4424-ACDE-1F4F3B3F1F71}" presName="dotNode3" presStyleCnt="0"/>
      <dgm:spPr/>
    </dgm:pt>
    <dgm:pt modelId="{3A915591-60BA-4D3B-8C7B-A83010E5D6B5}" type="pres">
      <dgm:prSet presAssocID="{9FB85683-E631-4424-ACDE-1F4F3B3F1F71}" presName="dotRepeatNode" presStyleLbl="fgShp" presStyleIdx="1" presStyleCnt="2"/>
      <dgm:spPr/>
    </dgm:pt>
    <dgm:pt modelId="{DCD1407D-CC30-41F6-BAB2-15A31470E736}" type="pres">
      <dgm:prSet presAssocID="{FCD6C0B7-568E-47F5-B8FB-3AE2B676B72B}" presName="txNode4" presStyleLbl="revTx" presStyleIdx="3" presStyleCnt="4">
        <dgm:presLayoutVars>
          <dgm:bulletEnabled val="1"/>
        </dgm:presLayoutVars>
      </dgm:prSet>
      <dgm:spPr/>
    </dgm:pt>
  </dgm:ptLst>
  <dgm:cxnLst>
    <dgm:cxn modelId="{FC1F0606-B994-489E-9F7A-CB57699D4012}" srcId="{49207112-4199-4DA3-A4F6-8DAA1D2F5298}" destId="{B7341381-E288-43DD-B365-E63A43D32545}" srcOrd="1" destOrd="0" parTransId="{2DC8388D-AB1F-4406-A4DF-17AABB2A18C2}" sibTransId="{E5CBC569-5E33-4E04-9357-BB4A20F1D884}"/>
    <dgm:cxn modelId="{5D81580E-4A75-46D6-AEE9-91F42E534D19}" type="presOf" srcId="{49207112-4199-4DA3-A4F6-8DAA1D2F5298}" destId="{5B90B099-7D16-4299-8B7F-F27B33559229}" srcOrd="0" destOrd="0" presId="urn:microsoft.com/office/officeart/2009/3/layout/DescendingProcess"/>
    <dgm:cxn modelId="{0BE55D11-92E3-4BA2-A86C-12E0381F6E06}" type="presOf" srcId="{BF94E0CC-650D-488E-9E96-81864BEABB43}" destId="{99921518-D431-43D9-B52C-CE6642A393C6}" srcOrd="0" destOrd="0" presId="urn:microsoft.com/office/officeart/2009/3/layout/DescendingProcess"/>
    <dgm:cxn modelId="{42C9461D-C16B-406B-AE01-14ED33F38A5D}" type="presOf" srcId="{9FB85683-E631-4424-ACDE-1F4F3B3F1F71}" destId="{3A915591-60BA-4D3B-8C7B-A83010E5D6B5}" srcOrd="0" destOrd="0" presId="urn:microsoft.com/office/officeart/2009/3/layout/DescendingProcess"/>
    <dgm:cxn modelId="{23D1BB24-91FA-4A3E-9289-6E25D9A3DCD1}" srcId="{49207112-4199-4DA3-A4F6-8DAA1D2F5298}" destId="{1F36173A-45D2-4194-A8D2-28912139027C}" srcOrd="2" destOrd="0" parTransId="{9F760F2A-B84E-40F1-A025-71B58A8A2E19}" sibTransId="{9FB85683-E631-4424-ACDE-1F4F3B3F1F71}"/>
    <dgm:cxn modelId="{7D97DD5D-910E-4E4A-B5D7-BA0EB9C5D780}" type="presOf" srcId="{1F36173A-45D2-4194-A8D2-28912139027C}" destId="{F4507049-8344-44EF-9EA4-5FF601834CF1}" srcOrd="0" destOrd="0" presId="urn:microsoft.com/office/officeart/2009/3/layout/DescendingProcess"/>
    <dgm:cxn modelId="{7D355364-AA52-4F59-B485-6F5E9310BCDF}" type="presOf" srcId="{B7341381-E288-43DD-B365-E63A43D32545}" destId="{7E3218A5-7927-4FF4-AEB0-0238FDA5A257}" srcOrd="0" destOrd="0" presId="urn:microsoft.com/office/officeart/2009/3/layout/DescendingProcess"/>
    <dgm:cxn modelId="{4CF249B0-88D5-4756-9388-8B5F4D15C60F}" type="presOf" srcId="{E5CBC569-5E33-4E04-9357-BB4A20F1D884}" destId="{54C8BFA6-DDB8-400D-AEC4-D04121A71F01}" srcOrd="0" destOrd="0" presId="urn:microsoft.com/office/officeart/2009/3/layout/DescendingProcess"/>
    <dgm:cxn modelId="{9868E8B9-CCDC-4132-8076-2E8A6F100095}" srcId="{49207112-4199-4DA3-A4F6-8DAA1D2F5298}" destId="{BF94E0CC-650D-488E-9E96-81864BEABB43}" srcOrd="0" destOrd="0" parTransId="{74EAC2B8-5038-434A-A2DF-CF014B91C07A}" sibTransId="{246BBF35-5788-4CEB-AA74-A9FAD9522A80}"/>
    <dgm:cxn modelId="{B23037ED-B8DC-479A-843D-9832DAC6E755}" type="presOf" srcId="{FCD6C0B7-568E-47F5-B8FB-3AE2B676B72B}" destId="{DCD1407D-CC30-41F6-BAB2-15A31470E736}" srcOrd="0" destOrd="0" presId="urn:microsoft.com/office/officeart/2009/3/layout/DescendingProcess"/>
    <dgm:cxn modelId="{340B27EF-541E-40CC-A71B-25205C33DAC5}" srcId="{49207112-4199-4DA3-A4F6-8DAA1D2F5298}" destId="{FCD6C0B7-568E-47F5-B8FB-3AE2B676B72B}" srcOrd="3" destOrd="0" parTransId="{733935EE-1C53-4646-833E-48F311438DF9}" sibTransId="{2BD955B6-DF3E-467D-A80B-748CDC07770E}"/>
    <dgm:cxn modelId="{4B257978-2D2E-4127-99C1-EF20DFA7E6B1}" type="presParOf" srcId="{5B90B099-7D16-4299-8B7F-F27B33559229}" destId="{F80336F4-E8D1-4A39-8D91-0BCF70BF04B4}" srcOrd="0" destOrd="0" presId="urn:microsoft.com/office/officeart/2009/3/layout/DescendingProcess"/>
    <dgm:cxn modelId="{E73CE802-AE96-4F53-AA14-22C3801D7F75}" type="presParOf" srcId="{5B90B099-7D16-4299-8B7F-F27B33559229}" destId="{99921518-D431-43D9-B52C-CE6642A393C6}" srcOrd="1" destOrd="0" presId="urn:microsoft.com/office/officeart/2009/3/layout/DescendingProcess"/>
    <dgm:cxn modelId="{6F3C86F5-41FA-4807-9C21-1C5D59037D7A}" type="presParOf" srcId="{5B90B099-7D16-4299-8B7F-F27B33559229}" destId="{7E3218A5-7927-4FF4-AEB0-0238FDA5A257}" srcOrd="2" destOrd="0" presId="urn:microsoft.com/office/officeart/2009/3/layout/DescendingProcess"/>
    <dgm:cxn modelId="{CC53BADE-F544-4A47-9272-E47BC03E3173}" type="presParOf" srcId="{5B90B099-7D16-4299-8B7F-F27B33559229}" destId="{DD438BE1-9025-4033-83D7-F5A6FCEB79A8}" srcOrd="3" destOrd="0" presId="urn:microsoft.com/office/officeart/2009/3/layout/DescendingProcess"/>
    <dgm:cxn modelId="{A1BB7E6F-16EF-4887-8251-F7BA441AA024}" type="presParOf" srcId="{DD438BE1-9025-4033-83D7-F5A6FCEB79A8}" destId="{54C8BFA6-DDB8-400D-AEC4-D04121A71F01}" srcOrd="0" destOrd="0" presId="urn:microsoft.com/office/officeart/2009/3/layout/DescendingProcess"/>
    <dgm:cxn modelId="{1CDF20F6-3DFE-4FF2-8375-820E67CDAFD3}" type="presParOf" srcId="{5B90B099-7D16-4299-8B7F-F27B33559229}" destId="{F4507049-8344-44EF-9EA4-5FF601834CF1}" srcOrd="4" destOrd="0" presId="urn:microsoft.com/office/officeart/2009/3/layout/DescendingProcess"/>
    <dgm:cxn modelId="{D8ADFF16-945B-4548-AF8F-117EFE8D37F4}" type="presParOf" srcId="{5B90B099-7D16-4299-8B7F-F27B33559229}" destId="{1F6B31D5-1AFD-4865-A42C-7364E2B3D76E}" srcOrd="5" destOrd="0" presId="urn:microsoft.com/office/officeart/2009/3/layout/DescendingProcess"/>
    <dgm:cxn modelId="{61F97AD8-1308-41EA-BAB0-00EEE741312E}" type="presParOf" srcId="{1F6B31D5-1AFD-4865-A42C-7364E2B3D76E}" destId="{3A915591-60BA-4D3B-8C7B-A83010E5D6B5}" srcOrd="0" destOrd="0" presId="urn:microsoft.com/office/officeart/2009/3/layout/DescendingProcess"/>
    <dgm:cxn modelId="{05C0CEB3-EC61-4FAA-82D2-3B1AA7001594}" type="presParOf" srcId="{5B90B099-7D16-4299-8B7F-F27B33559229}" destId="{DCD1407D-CC30-41F6-BAB2-15A31470E736}" srcOrd="6"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C8731076-0839-46DA-87FB-ED98219C3314}"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IN"/>
        </a:p>
      </dgm:t>
    </dgm:pt>
    <dgm:pt modelId="{082F51BD-6E7D-41E9-B786-C61775E7FB3B}">
      <dgm:prSet/>
      <dgm:spPr/>
      <dgm:t>
        <a:bodyPr/>
        <a:lstStyle/>
        <a:p>
          <a:r>
            <a:rPr lang="en-US" b="0" i="0" baseline="0" dirty="0"/>
            <a:t>Limit </a:t>
          </a:r>
          <a:r>
            <a:rPr lang="en-US" b="1" i="0" baseline="0" dirty="0"/>
            <a:t>enhanced to </a:t>
          </a:r>
          <a:r>
            <a:rPr lang="en-US" b="1" i="0" baseline="0" dirty="0">
              <a:solidFill>
                <a:schemeClr val="accent2">
                  <a:lumMod val="75000"/>
                </a:schemeClr>
              </a:solidFill>
            </a:rPr>
            <a:t>₹ 20 Lakh </a:t>
          </a:r>
          <a:r>
            <a:rPr lang="en-US" b="0" i="0" baseline="0" dirty="0"/>
            <a:t>for entrepreneurs who have availed and successfully repaid previous loans </a:t>
          </a:r>
          <a:r>
            <a:rPr lang="en-US" b="1" i="0" baseline="0" dirty="0"/>
            <a:t>under the ‘Tarun’ category</a:t>
          </a:r>
          <a:endParaRPr lang="en-IN" dirty="0"/>
        </a:p>
      </dgm:t>
    </dgm:pt>
    <dgm:pt modelId="{CAADE214-536A-43A3-900F-D4C279A9E222}" type="parTrans" cxnId="{C163E36A-9D58-46C4-B807-750A14901F5C}">
      <dgm:prSet/>
      <dgm:spPr/>
      <dgm:t>
        <a:bodyPr/>
        <a:lstStyle/>
        <a:p>
          <a:endParaRPr lang="en-IN"/>
        </a:p>
      </dgm:t>
    </dgm:pt>
    <dgm:pt modelId="{7EEC084F-1E81-46A5-936A-5B297F391864}" type="sibTrans" cxnId="{C163E36A-9D58-46C4-B807-750A14901F5C}">
      <dgm:prSet/>
      <dgm:spPr/>
      <dgm:t>
        <a:bodyPr/>
        <a:lstStyle/>
        <a:p>
          <a:endParaRPr lang="en-IN"/>
        </a:p>
      </dgm:t>
    </dgm:pt>
    <dgm:pt modelId="{8A0B9C01-9385-419C-84A3-3B866098BC92}" type="pres">
      <dgm:prSet presAssocID="{C8731076-0839-46DA-87FB-ED98219C3314}" presName="linear" presStyleCnt="0">
        <dgm:presLayoutVars>
          <dgm:animLvl val="lvl"/>
          <dgm:resizeHandles val="exact"/>
        </dgm:presLayoutVars>
      </dgm:prSet>
      <dgm:spPr/>
    </dgm:pt>
    <dgm:pt modelId="{5D38545B-BF14-4B47-BF8C-C1E538401F14}" type="pres">
      <dgm:prSet presAssocID="{082F51BD-6E7D-41E9-B786-C61775E7FB3B}" presName="parentText" presStyleLbl="node1" presStyleIdx="0" presStyleCnt="1">
        <dgm:presLayoutVars>
          <dgm:chMax val="0"/>
          <dgm:bulletEnabled val="1"/>
        </dgm:presLayoutVars>
      </dgm:prSet>
      <dgm:spPr/>
    </dgm:pt>
  </dgm:ptLst>
  <dgm:cxnLst>
    <dgm:cxn modelId="{C163E36A-9D58-46C4-B807-750A14901F5C}" srcId="{C8731076-0839-46DA-87FB-ED98219C3314}" destId="{082F51BD-6E7D-41E9-B786-C61775E7FB3B}" srcOrd="0" destOrd="0" parTransId="{CAADE214-536A-43A3-900F-D4C279A9E222}" sibTransId="{7EEC084F-1E81-46A5-936A-5B297F391864}"/>
    <dgm:cxn modelId="{537FD66D-AA96-4C86-B9D1-7E3FB12309D1}" type="presOf" srcId="{082F51BD-6E7D-41E9-B786-C61775E7FB3B}" destId="{5D38545B-BF14-4B47-BF8C-C1E538401F14}" srcOrd="0" destOrd="0" presId="urn:microsoft.com/office/officeart/2005/8/layout/vList2"/>
    <dgm:cxn modelId="{F138A2FF-C23D-4F38-9CA9-F6C6F2F9C577}" type="presOf" srcId="{C8731076-0839-46DA-87FB-ED98219C3314}" destId="{8A0B9C01-9385-419C-84A3-3B866098BC92}" srcOrd="0" destOrd="0" presId="urn:microsoft.com/office/officeart/2005/8/layout/vList2"/>
    <dgm:cxn modelId="{2FE43732-1753-493D-A42A-7B12AEB4D7E2}" type="presParOf" srcId="{8A0B9C01-9385-419C-84A3-3B866098BC92}" destId="{5D38545B-BF14-4B47-BF8C-C1E538401F14}"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189941B-9DD1-451A-ACD0-ADD28323B5BD}" type="doc">
      <dgm:prSet loTypeId="urn:diagrams.loki3.com/VaryingWidthList" loCatId="list" qsTypeId="urn:microsoft.com/office/officeart/2005/8/quickstyle/simple1" qsCatId="simple" csTypeId="urn:microsoft.com/office/officeart/2005/8/colors/colorful2" csCatId="colorful" phldr="1"/>
      <dgm:spPr/>
    </dgm:pt>
    <dgm:pt modelId="{1484000C-542D-4AD6-A0DA-7D402F3F39EF}">
      <dgm:prSet phldrT="[Text]" custT="1"/>
      <dgm:spPr/>
      <dgm:t>
        <a:bodyPr/>
        <a:lstStyle/>
        <a:p>
          <a:pPr>
            <a:buSzPts val="1000"/>
          </a:pPr>
          <a:r>
            <a:rPr lang="en-IN" sz="2000" dirty="0" err="1">
              <a:effectLst/>
              <a:latin typeface="Book Antiqua" panose="02040602050305030304" pitchFamily="18" charset="0"/>
              <a:ea typeface="Aptos" panose="020B0004020202020204" pitchFamily="34" charset="0"/>
              <a:cs typeface="Mangal" panose="02040503050203030202" pitchFamily="18" charset="0"/>
            </a:rPr>
            <a:t>Shishu</a:t>
          </a:r>
          <a:r>
            <a:rPr lang="en-IN" sz="2000" dirty="0">
              <a:effectLst/>
              <a:latin typeface="Book Antiqua" panose="02040602050305030304" pitchFamily="18" charset="0"/>
              <a:ea typeface="Aptos" panose="020B0004020202020204" pitchFamily="34" charset="0"/>
              <a:cs typeface="Mangal" panose="02040503050203030202" pitchFamily="18" charset="0"/>
            </a:rPr>
            <a:t> Loans up to </a:t>
          </a:r>
          <a:r>
            <a:rPr lang="en-IN" sz="2000" dirty="0">
              <a:effectLst/>
              <a:latin typeface="Times New Roman" panose="02020603050405020304" pitchFamily="18" charset="0"/>
              <a:ea typeface="Aptos" panose="020B0004020202020204" pitchFamily="34" charset="0"/>
              <a:cs typeface="Mangal" panose="02040503050203030202" pitchFamily="18" charset="0"/>
            </a:rPr>
            <a:t>₹ </a:t>
          </a:r>
          <a:r>
            <a:rPr lang="en-IN" sz="2000" dirty="0">
              <a:effectLst/>
              <a:latin typeface="Book Antiqua" panose="02040602050305030304" pitchFamily="18" charset="0"/>
              <a:ea typeface="Aptos" panose="020B0004020202020204" pitchFamily="34" charset="0"/>
              <a:cs typeface="Mangal" panose="02040503050203030202" pitchFamily="18" charset="0"/>
            </a:rPr>
            <a:t>50,000/-</a:t>
          </a:r>
          <a:endParaRPr lang="en-IN" sz="2000" dirty="0"/>
        </a:p>
      </dgm:t>
    </dgm:pt>
    <dgm:pt modelId="{673F8BC0-08FD-420A-8ED4-EF340140BB3E}" type="parTrans" cxnId="{02C1A228-F12A-4FE0-A42F-272A4C65D849}">
      <dgm:prSet/>
      <dgm:spPr/>
      <dgm:t>
        <a:bodyPr/>
        <a:lstStyle/>
        <a:p>
          <a:endParaRPr lang="en-IN"/>
        </a:p>
      </dgm:t>
    </dgm:pt>
    <dgm:pt modelId="{190CBF7D-A5F5-4505-98C3-89F51F764189}" type="sibTrans" cxnId="{02C1A228-F12A-4FE0-A42F-272A4C65D849}">
      <dgm:prSet/>
      <dgm:spPr/>
      <dgm:t>
        <a:bodyPr/>
        <a:lstStyle/>
        <a:p>
          <a:endParaRPr lang="en-IN"/>
        </a:p>
      </dgm:t>
    </dgm:pt>
    <dgm:pt modelId="{D77A88AB-88CC-4014-BB44-CC0E20651E41}">
      <dgm:prSet phldrT="[Text]" custT="1"/>
      <dgm:spPr/>
      <dgm:t>
        <a:bodyPr/>
        <a:lstStyle/>
        <a:p>
          <a:pPr>
            <a:buSzPts val="1000"/>
          </a:pPr>
          <a:r>
            <a:rPr lang="en-IN" sz="2000" dirty="0">
              <a:effectLst/>
              <a:latin typeface="Book Antiqua" panose="02040602050305030304" pitchFamily="18" charset="0"/>
              <a:ea typeface="Aptos" panose="020B0004020202020204" pitchFamily="34" charset="0"/>
              <a:cs typeface="Mangal" panose="02040503050203030202" pitchFamily="18" charset="0"/>
            </a:rPr>
            <a:t>Kishore Loans </a:t>
          </a:r>
          <a:r>
            <a:rPr lang="en-IN" sz="2000" dirty="0">
              <a:effectLst/>
              <a:latin typeface="Times New Roman" panose="02020603050405020304" pitchFamily="18" charset="0"/>
              <a:ea typeface="Aptos" panose="020B0004020202020204" pitchFamily="34" charset="0"/>
              <a:cs typeface="Mangal" panose="02040503050203030202" pitchFamily="18" charset="0"/>
            </a:rPr>
            <a:t>₹</a:t>
          </a:r>
          <a:r>
            <a:rPr lang="en-IN" sz="2000" dirty="0">
              <a:effectLst/>
              <a:latin typeface="Book Antiqua" panose="02040602050305030304" pitchFamily="18" charset="0"/>
              <a:ea typeface="Aptos" panose="020B0004020202020204" pitchFamily="34" charset="0"/>
              <a:cs typeface="Mangal" panose="02040503050203030202" pitchFamily="18" charset="0"/>
            </a:rPr>
            <a:t>50k - </a:t>
          </a:r>
          <a:r>
            <a:rPr lang="en-IN" sz="2000" dirty="0">
              <a:effectLst/>
              <a:latin typeface="Times New Roman" panose="02020603050405020304" pitchFamily="18" charset="0"/>
              <a:ea typeface="Aptos" panose="020B0004020202020204" pitchFamily="34" charset="0"/>
              <a:cs typeface="Mangal" panose="02040503050203030202" pitchFamily="18" charset="0"/>
            </a:rPr>
            <a:t>₹</a:t>
          </a:r>
          <a:r>
            <a:rPr lang="en-IN" sz="2000" dirty="0">
              <a:effectLst/>
              <a:latin typeface="Book Antiqua" panose="02040602050305030304" pitchFamily="18" charset="0"/>
              <a:ea typeface="Aptos" panose="020B0004020202020204" pitchFamily="34" charset="0"/>
              <a:cs typeface="Mangal" panose="02040503050203030202" pitchFamily="18" charset="0"/>
            </a:rPr>
            <a:t>5 Lakh</a:t>
          </a:r>
          <a:endParaRPr lang="en-IN" sz="2000" dirty="0"/>
        </a:p>
      </dgm:t>
    </dgm:pt>
    <dgm:pt modelId="{A904A1C9-F615-47D3-8B85-7F8F25F1CAA6}" type="parTrans" cxnId="{37C08153-4835-4F89-BB9C-7EA1D610DAA8}">
      <dgm:prSet/>
      <dgm:spPr/>
      <dgm:t>
        <a:bodyPr/>
        <a:lstStyle/>
        <a:p>
          <a:endParaRPr lang="en-IN"/>
        </a:p>
      </dgm:t>
    </dgm:pt>
    <dgm:pt modelId="{A1E95F2F-EBE7-4191-930F-417B4D598AB4}" type="sibTrans" cxnId="{37C08153-4835-4F89-BB9C-7EA1D610DAA8}">
      <dgm:prSet/>
      <dgm:spPr/>
      <dgm:t>
        <a:bodyPr/>
        <a:lstStyle/>
        <a:p>
          <a:endParaRPr lang="en-IN"/>
        </a:p>
      </dgm:t>
    </dgm:pt>
    <dgm:pt modelId="{A76B9575-1FE5-4C59-A754-644161292A38}">
      <dgm:prSet phldrT="[Text]" custT="1"/>
      <dgm:spPr/>
      <dgm:t>
        <a:bodyPr/>
        <a:lstStyle/>
        <a:p>
          <a:pPr>
            <a:buSzPts val="1000"/>
          </a:pPr>
          <a:r>
            <a:rPr lang="en-IN" sz="2000" dirty="0">
              <a:effectLst/>
              <a:latin typeface="Book Antiqua" panose="02040602050305030304" pitchFamily="18" charset="0"/>
              <a:ea typeface="Aptos" panose="020B0004020202020204" pitchFamily="34" charset="0"/>
              <a:cs typeface="Mangal" panose="02040503050203030202" pitchFamily="18" charset="0"/>
            </a:rPr>
            <a:t>Tarun Loans </a:t>
          </a:r>
          <a:r>
            <a:rPr lang="en-IN" sz="2000" dirty="0">
              <a:effectLst/>
              <a:latin typeface="Times New Roman" panose="02020603050405020304" pitchFamily="18" charset="0"/>
              <a:ea typeface="Aptos" panose="020B0004020202020204" pitchFamily="34" charset="0"/>
              <a:cs typeface="Mangal" panose="02040503050203030202" pitchFamily="18" charset="0"/>
            </a:rPr>
            <a:t>₹</a:t>
          </a:r>
          <a:r>
            <a:rPr lang="en-IN" sz="2000" dirty="0">
              <a:effectLst/>
              <a:latin typeface="Book Antiqua" panose="02040602050305030304" pitchFamily="18" charset="0"/>
              <a:ea typeface="Aptos" panose="020B0004020202020204" pitchFamily="34" charset="0"/>
              <a:cs typeface="Mangal" panose="02040503050203030202" pitchFamily="18" charset="0"/>
            </a:rPr>
            <a:t>5 – 10 Lakh</a:t>
          </a:r>
          <a:endParaRPr lang="en-IN" sz="2000" dirty="0"/>
        </a:p>
      </dgm:t>
    </dgm:pt>
    <dgm:pt modelId="{AA482793-265D-4CD3-B6CF-508A2FC8A41D}" type="parTrans" cxnId="{99BFF0DC-54FD-49A5-B657-320FB22DA712}">
      <dgm:prSet/>
      <dgm:spPr/>
      <dgm:t>
        <a:bodyPr/>
        <a:lstStyle/>
        <a:p>
          <a:endParaRPr lang="en-IN"/>
        </a:p>
      </dgm:t>
    </dgm:pt>
    <dgm:pt modelId="{ED5FCBCE-8AEC-413F-B28D-90DDAE955389}" type="sibTrans" cxnId="{99BFF0DC-54FD-49A5-B657-320FB22DA712}">
      <dgm:prSet/>
      <dgm:spPr/>
      <dgm:t>
        <a:bodyPr/>
        <a:lstStyle/>
        <a:p>
          <a:endParaRPr lang="en-IN"/>
        </a:p>
      </dgm:t>
    </dgm:pt>
    <dgm:pt modelId="{584900EA-BFD0-493C-89E1-B774817F4231}" type="pres">
      <dgm:prSet presAssocID="{B189941B-9DD1-451A-ACD0-ADD28323B5BD}" presName="Name0" presStyleCnt="0">
        <dgm:presLayoutVars>
          <dgm:resizeHandles/>
        </dgm:presLayoutVars>
      </dgm:prSet>
      <dgm:spPr/>
    </dgm:pt>
    <dgm:pt modelId="{6565E22B-2840-4B11-83E4-63E80C7B4C45}" type="pres">
      <dgm:prSet presAssocID="{1484000C-542D-4AD6-A0DA-7D402F3F39EF}" presName="text" presStyleLbl="node1" presStyleIdx="0" presStyleCnt="3" custScaleX="206870">
        <dgm:presLayoutVars>
          <dgm:bulletEnabled val="1"/>
        </dgm:presLayoutVars>
      </dgm:prSet>
      <dgm:spPr/>
    </dgm:pt>
    <dgm:pt modelId="{58ECEBB8-5EE6-40EE-9906-12997E7D44F2}" type="pres">
      <dgm:prSet presAssocID="{190CBF7D-A5F5-4505-98C3-89F51F764189}" presName="space" presStyleCnt="0"/>
      <dgm:spPr/>
    </dgm:pt>
    <dgm:pt modelId="{A31D9A14-4BF8-4C2D-902A-8D733DEFF7B2}" type="pres">
      <dgm:prSet presAssocID="{D77A88AB-88CC-4014-BB44-CC0E20651E41}" presName="text" presStyleLbl="node1" presStyleIdx="1" presStyleCnt="3" custScaleX="217214">
        <dgm:presLayoutVars>
          <dgm:bulletEnabled val="1"/>
        </dgm:presLayoutVars>
      </dgm:prSet>
      <dgm:spPr/>
    </dgm:pt>
    <dgm:pt modelId="{13CC5386-705F-4791-956A-78E8EBEC11D0}" type="pres">
      <dgm:prSet presAssocID="{A1E95F2F-EBE7-4191-930F-417B4D598AB4}" presName="space" presStyleCnt="0"/>
      <dgm:spPr/>
    </dgm:pt>
    <dgm:pt modelId="{8019A648-6437-45C8-AFBF-428054223E6E}" type="pres">
      <dgm:prSet presAssocID="{A76B9575-1FE5-4C59-A754-644161292A38}" presName="text" presStyleLbl="node1" presStyleIdx="2" presStyleCnt="3" custScaleX="251176">
        <dgm:presLayoutVars>
          <dgm:bulletEnabled val="1"/>
        </dgm:presLayoutVars>
      </dgm:prSet>
      <dgm:spPr/>
    </dgm:pt>
  </dgm:ptLst>
  <dgm:cxnLst>
    <dgm:cxn modelId="{02C1A228-F12A-4FE0-A42F-272A4C65D849}" srcId="{B189941B-9DD1-451A-ACD0-ADD28323B5BD}" destId="{1484000C-542D-4AD6-A0DA-7D402F3F39EF}" srcOrd="0" destOrd="0" parTransId="{673F8BC0-08FD-420A-8ED4-EF340140BB3E}" sibTransId="{190CBF7D-A5F5-4505-98C3-89F51F764189}"/>
    <dgm:cxn modelId="{5E04FD3C-AC1F-4204-ABD6-49EB5B364192}" type="presOf" srcId="{B189941B-9DD1-451A-ACD0-ADD28323B5BD}" destId="{584900EA-BFD0-493C-89E1-B774817F4231}" srcOrd="0" destOrd="0" presId="urn:diagrams.loki3.com/VaryingWidthList"/>
    <dgm:cxn modelId="{37C08153-4835-4F89-BB9C-7EA1D610DAA8}" srcId="{B189941B-9DD1-451A-ACD0-ADD28323B5BD}" destId="{D77A88AB-88CC-4014-BB44-CC0E20651E41}" srcOrd="1" destOrd="0" parTransId="{A904A1C9-F615-47D3-8B85-7F8F25F1CAA6}" sibTransId="{A1E95F2F-EBE7-4191-930F-417B4D598AB4}"/>
    <dgm:cxn modelId="{5C224C7E-2EDB-4386-94CD-E3CE13EE57EA}" type="presOf" srcId="{1484000C-542D-4AD6-A0DA-7D402F3F39EF}" destId="{6565E22B-2840-4B11-83E4-63E80C7B4C45}" srcOrd="0" destOrd="0" presId="urn:diagrams.loki3.com/VaryingWidthList"/>
    <dgm:cxn modelId="{66BC139F-25F8-4071-A04E-F7E042BCA2B0}" type="presOf" srcId="{D77A88AB-88CC-4014-BB44-CC0E20651E41}" destId="{A31D9A14-4BF8-4C2D-902A-8D733DEFF7B2}" srcOrd="0" destOrd="0" presId="urn:diagrams.loki3.com/VaryingWidthList"/>
    <dgm:cxn modelId="{99BFF0DC-54FD-49A5-B657-320FB22DA712}" srcId="{B189941B-9DD1-451A-ACD0-ADD28323B5BD}" destId="{A76B9575-1FE5-4C59-A754-644161292A38}" srcOrd="2" destOrd="0" parTransId="{AA482793-265D-4CD3-B6CF-508A2FC8A41D}" sibTransId="{ED5FCBCE-8AEC-413F-B28D-90DDAE955389}"/>
    <dgm:cxn modelId="{6EA26CF0-7C2F-4B3E-92AD-A2C39E9FF489}" type="presOf" srcId="{A76B9575-1FE5-4C59-A754-644161292A38}" destId="{8019A648-6437-45C8-AFBF-428054223E6E}" srcOrd="0" destOrd="0" presId="urn:diagrams.loki3.com/VaryingWidthList"/>
    <dgm:cxn modelId="{ECB1D577-44A8-4C58-8094-C7A8AEF73A97}" type="presParOf" srcId="{584900EA-BFD0-493C-89E1-B774817F4231}" destId="{6565E22B-2840-4B11-83E4-63E80C7B4C45}" srcOrd="0" destOrd="0" presId="urn:diagrams.loki3.com/VaryingWidthList"/>
    <dgm:cxn modelId="{6DDF08A1-1132-429D-889C-269E33441F07}" type="presParOf" srcId="{584900EA-BFD0-493C-89E1-B774817F4231}" destId="{58ECEBB8-5EE6-40EE-9906-12997E7D44F2}" srcOrd="1" destOrd="0" presId="urn:diagrams.loki3.com/VaryingWidthList"/>
    <dgm:cxn modelId="{485165AA-7867-4D3B-A544-2A559D006C5F}" type="presParOf" srcId="{584900EA-BFD0-493C-89E1-B774817F4231}" destId="{A31D9A14-4BF8-4C2D-902A-8D733DEFF7B2}" srcOrd="2" destOrd="0" presId="urn:diagrams.loki3.com/VaryingWidthList"/>
    <dgm:cxn modelId="{A5845E47-0C6F-459E-AD9C-84900558BA6B}" type="presParOf" srcId="{584900EA-BFD0-493C-89E1-B774817F4231}" destId="{13CC5386-705F-4791-956A-78E8EBEC11D0}" srcOrd="3" destOrd="0" presId="urn:diagrams.loki3.com/VaryingWidthList"/>
    <dgm:cxn modelId="{A339BFA9-8598-4680-9C05-787DB3F237D0}" type="presParOf" srcId="{584900EA-BFD0-493C-89E1-B774817F4231}" destId="{8019A648-6437-45C8-AFBF-428054223E6E}" srcOrd="4" destOrd="0" presId="urn:diagrams.loki3.com/VaryingWidth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50952CD7-8243-4BBC-82DE-92E266920DDD}"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IN"/>
        </a:p>
      </dgm:t>
    </dgm:pt>
    <dgm:pt modelId="{B8924E62-5DF5-4318-A51D-8A0BDF74E5F1}">
      <dgm:prSet phldrT="[Text]" custT="1"/>
      <dgm:spPr/>
      <dgm:t>
        <a:bodyPr/>
        <a:lstStyle/>
        <a:p>
          <a:pPr>
            <a:lnSpc>
              <a:spcPct val="100000"/>
            </a:lnSpc>
          </a:pPr>
          <a:r>
            <a:rPr lang="en-IN" sz="2800" b="1">
              <a:latin typeface="Book Antiqua" panose="02040602050305030304" pitchFamily="18" charset="0"/>
              <a:cs typeface="Angsana New" panose="02020603050405020304" pitchFamily="18" charset="-34"/>
            </a:rPr>
            <a:t>Scheme A</a:t>
          </a:r>
          <a:r>
            <a:rPr lang="en-IN" sz="2800">
              <a:latin typeface="Book Antiqua" panose="02040602050305030304" pitchFamily="18" charset="0"/>
              <a:cs typeface="Angsana New" panose="02020603050405020304" pitchFamily="18" charset="-34"/>
            </a:rPr>
            <a:t>: First Timers</a:t>
          </a:r>
          <a:endParaRPr lang="en-IN" sz="2800">
            <a:latin typeface="Book Antiqua" panose="02040602050305030304" pitchFamily="18" charset="0"/>
          </a:endParaRPr>
        </a:p>
      </dgm:t>
    </dgm:pt>
    <dgm:pt modelId="{8A432D9A-2AE9-4B14-BFF7-E9212DA2F1F1}" type="parTrans" cxnId="{8647F1B1-2D38-4C6A-A319-49DDEA83FBF4}">
      <dgm:prSet/>
      <dgm:spPr/>
      <dgm:t>
        <a:bodyPr/>
        <a:lstStyle/>
        <a:p>
          <a:endParaRPr lang="en-IN"/>
        </a:p>
      </dgm:t>
    </dgm:pt>
    <dgm:pt modelId="{926C9B1C-1906-4A31-B208-32D27A58854B}" type="sibTrans" cxnId="{8647F1B1-2D38-4C6A-A319-49DDEA83FBF4}">
      <dgm:prSet/>
      <dgm:spPr/>
      <dgm:t>
        <a:bodyPr/>
        <a:lstStyle/>
        <a:p>
          <a:endParaRPr lang="en-IN"/>
        </a:p>
      </dgm:t>
    </dgm:pt>
    <dgm:pt modelId="{DDBE765E-3A7E-45F6-A0AF-A129989692FB}">
      <dgm:prSet phldrT="[Text]" custT="1"/>
      <dgm:spPr/>
      <dgm:t>
        <a:bodyPr/>
        <a:lstStyle/>
        <a:p>
          <a:pPr>
            <a:lnSpc>
              <a:spcPct val="100000"/>
            </a:lnSpc>
          </a:pPr>
          <a:r>
            <a:rPr lang="en-IN" sz="2800" b="1">
              <a:latin typeface="Book Antiqua" panose="02040602050305030304" pitchFamily="18" charset="0"/>
              <a:cs typeface="Angsana New" panose="02020603050405020304" pitchFamily="18" charset="-34"/>
            </a:rPr>
            <a:t>Scheme B</a:t>
          </a:r>
          <a:r>
            <a:rPr lang="en-IN" sz="2800">
              <a:latin typeface="Book Antiqua" panose="02040602050305030304" pitchFamily="18" charset="0"/>
              <a:cs typeface="Angsana New" panose="02020603050405020304" pitchFamily="18" charset="-34"/>
            </a:rPr>
            <a:t>: Job Creation in manufacturing</a:t>
          </a:r>
          <a:endParaRPr lang="en-IN" sz="2800" b="1">
            <a:latin typeface="Book Antiqua" panose="02040602050305030304" pitchFamily="18" charset="0"/>
          </a:endParaRPr>
        </a:p>
      </dgm:t>
    </dgm:pt>
    <dgm:pt modelId="{E6F5B385-8BCE-4759-BB45-C60A6E153CC8}" type="parTrans" cxnId="{D7B9DC4A-7644-457A-A3EF-C4FEB7226544}">
      <dgm:prSet/>
      <dgm:spPr/>
      <dgm:t>
        <a:bodyPr/>
        <a:lstStyle/>
        <a:p>
          <a:endParaRPr lang="en-IN"/>
        </a:p>
      </dgm:t>
    </dgm:pt>
    <dgm:pt modelId="{4FBF935B-3ACA-4D42-A036-8DB07652509B}" type="sibTrans" cxnId="{D7B9DC4A-7644-457A-A3EF-C4FEB7226544}">
      <dgm:prSet/>
      <dgm:spPr/>
      <dgm:t>
        <a:bodyPr/>
        <a:lstStyle/>
        <a:p>
          <a:endParaRPr lang="en-IN"/>
        </a:p>
      </dgm:t>
    </dgm:pt>
    <dgm:pt modelId="{B4D96BE7-926F-48F7-B9F6-F4889036DC42}">
      <dgm:prSet phldrT="[Text]" custT="1"/>
      <dgm:spPr/>
      <dgm:t>
        <a:bodyPr/>
        <a:lstStyle/>
        <a:p>
          <a:pPr>
            <a:lnSpc>
              <a:spcPct val="100000"/>
            </a:lnSpc>
          </a:pPr>
          <a:r>
            <a:rPr lang="en-IN" sz="2800" b="1" dirty="0">
              <a:latin typeface="Book Antiqua" panose="02040602050305030304" pitchFamily="18" charset="0"/>
              <a:cs typeface="Angsana New" panose="02020603050405020304" pitchFamily="18" charset="-34"/>
            </a:rPr>
            <a:t>Scheme C</a:t>
          </a:r>
          <a:r>
            <a:rPr lang="en-IN" sz="2800" dirty="0">
              <a:latin typeface="Book Antiqua" panose="02040602050305030304" pitchFamily="18" charset="0"/>
              <a:cs typeface="Angsana New" panose="02020603050405020304" pitchFamily="18" charset="-34"/>
            </a:rPr>
            <a:t>: Support to Employers</a:t>
          </a:r>
          <a:endParaRPr lang="en-IN" sz="2800" dirty="0">
            <a:latin typeface="Book Antiqua" panose="02040602050305030304" pitchFamily="18" charset="0"/>
          </a:endParaRPr>
        </a:p>
      </dgm:t>
    </dgm:pt>
    <dgm:pt modelId="{8378FE21-144C-46A2-9B11-7CDDBBBBF02F}" type="parTrans" cxnId="{E7CD3D18-80D9-4628-B4F0-835344542994}">
      <dgm:prSet/>
      <dgm:spPr/>
      <dgm:t>
        <a:bodyPr/>
        <a:lstStyle/>
        <a:p>
          <a:endParaRPr lang="en-IN"/>
        </a:p>
      </dgm:t>
    </dgm:pt>
    <dgm:pt modelId="{E6753D0E-84C1-4567-A466-65898BA95F3C}" type="sibTrans" cxnId="{E7CD3D18-80D9-4628-B4F0-835344542994}">
      <dgm:prSet/>
      <dgm:spPr/>
      <dgm:t>
        <a:bodyPr/>
        <a:lstStyle/>
        <a:p>
          <a:endParaRPr lang="en-IN"/>
        </a:p>
      </dgm:t>
    </dgm:pt>
    <dgm:pt modelId="{4F41F3CB-8E23-4E6E-A5EB-927E42232DB6}" type="pres">
      <dgm:prSet presAssocID="{50952CD7-8243-4BBC-82DE-92E266920DDD}" presName="root" presStyleCnt="0">
        <dgm:presLayoutVars>
          <dgm:dir/>
          <dgm:resizeHandles val="exact"/>
        </dgm:presLayoutVars>
      </dgm:prSet>
      <dgm:spPr/>
    </dgm:pt>
    <dgm:pt modelId="{33C11CC3-4EB7-458E-B8DB-BC2A858B5B78}" type="pres">
      <dgm:prSet presAssocID="{B8924E62-5DF5-4318-A51D-8A0BDF74E5F1}" presName="compNode" presStyleCnt="0"/>
      <dgm:spPr/>
    </dgm:pt>
    <dgm:pt modelId="{CA3975C0-42A3-4EAF-82ED-75A21DCEDDDD}" type="pres">
      <dgm:prSet presAssocID="{B8924E62-5DF5-4318-A51D-8A0BDF74E5F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ABE73E68-2BF0-4B8D-B699-BA678CEA03AA}" type="pres">
      <dgm:prSet presAssocID="{B8924E62-5DF5-4318-A51D-8A0BDF74E5F1}" presName="spaceRect" presStyleCnt="0"/>
      <dgm:spPr/>
    </dgm:pt>
    <dgm:pt modelId="{300C5146-4992-4D7C-B788-86B9322D75C5}" type="pres">
      <dgm:prSet presAssocID="{B8924E62-5DF5-4318-A51D-8A0BDF74E5F1}" presName="textRect" presStyleLbl="revTx" presStyleIdx="0" presStyleCnt="3">
        <dgm:presLayoutVars>
          <dgm:chMax val="1"/>
          <dgm:chPref val="1"/>
        </dgm:presLayoutVars>
      </dgm:prSet>
      <dgm:spPr/>
    </dgm:pt>
    <dgm:pt modelId="{B4EE6593-3AFB-4007-81B5-AC56C264B6C7}" type="pres">
      <dgm:prSet presAssocID="{926C9B1C-1906-4A31-B208-32D27A58854B}" presName="sibTrans" presStyleCnt="0"/>
      <dgm:spPr/>
    </dgm:pt>
    <dgm:pt modelId="{5B801254-FCE7-4F40-8268-0AAB10B166B0}" type="pres">
      <dgm:prSet presAssocID="{DDBE765E-3A7E-45F6-A0AF-A129989692FB}" presName="compNode" presStyleCnt="0"/>
      <dgm:spPr/>
    </dgm:pt>
    <dgm:pt modelId="{7F8249B4-BC85-4964-91B6-5D5478FD192A}" type="pres">
      <dgm:prSet presAssocID="{DDBE765E-3A7E-45F6-A0AF-A129989692F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actory"/>
        </a:ext>
      </dgm:extLst>
    </dgm:pt>
    <dgm:pt modelId="{E1EB0D5F-A05B-4878-A7B2-E13CDC8A0E56}" type="pres">
      <dgm:prSet presAssocID="{DDBE765E-3A7E-45F6-A0AF-A129989692FB}" presName="spaceRect" presStyleCnt="0"/>
      <dgm:spPr/>
    </dgm:pt>
    <dgm:pt modelId="{FAFA045E-79B5-4D07-AF54-90731ECF696E}" type="pres">
      <dgm:prSet presAssocID="{DDBE765E-3A7E-45F6-A0AF-A129989692FB}" presName="textRect" presStyleLbl="revTx" presStyleIdx="1" presStyleCnt="3">
        <dgm:presLayoutVars>
          <dgm:chMax val="1"/>
          <dgm:chPref val="1"/>
        </dgm:presLayoutVars>
      </dgm:prSet>
      <dgm:spPr/>
    </dgm:pt>
    <dgm:pt modelId="{9F568685-D3F0-4B87-B1BA-CF8A984CD745}" type="pres">
      <dgm:prSet presAssocID="{4FBF935B-3ACA-4D42-A036-8DB07652509B}" presName="sibTrans" presStyleCnt="0"/>
      <dgm:spPr/>
    </dgm:pt>
    <dgm:pt modelId="{CE689467-96F8-4E24-BE07-C585B0C2938E}" type="pres">
      <dgm:prSet presAssocID="{B4D96BE7-926F-48F7-B9F6-F4889036DC42}" presName="compNode" presStyleCnt="0"/>
      <dgm:spPr/>
    </dgm:pt>
    <dgm:pt modelId="{C6193EEC-3DB4-48B3-8510-0450FF629CE6}" type="pres">
      <dgm:prSet presAssocID="{B4D96BE7-926F-48F7-B9F6-F4889036DC4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ffice Worker"/>
        </a:ext>
      </dgm:extLst>
    </dgm:pt>
    <dgm:pt modelId="{5404A8D7-82B7-433D-B98C-95F13E73D7C6}" type="pres">
      <dgm:prSet presAssocID="{B4D96BE7-926F-48F7-B9F6-F4889036DC42}" presName="spaceRect" presStyleCnt="0"/>
      <dgm:spPr/>
    </dgm:pt>
    <dgm:pt modelId="{D1800C2A-7F77-4358-BB25-E6A1FB66060D}" type="pres">
      <dgm:prSet presAssocID="{B4D96BE7-926F-48F7-B9F6-F4889036DC42}" presName="textRect" presStyleLbl="revTx" presStyleIdx="2" presStyleCnt="3">
        <dgm:presLayoutVars>
          <dgm:chMax val="1"/>
          <dgm:chPref val="1"/>
        </dgm:presLayoutVars>
      </dgm:prSet>
      <dgm:spPr/>
    </dgm:pt>
  </dgm:ptLst>
  <dgm:cxnLst>
    <dgm:cxn modelId="{E7CD3D18-80D9-4628-B4F0-835344542994}" srcId="{50952CD7-8243-4BBC-82DE-92E266920DDD}" destId="{B4D96BE7-926F-48F7-B9F6-F4889036DC42}" srcOrd="2" destOrd="0" parTransId="{8378FE21-144C-46A2-9B11-7CDDBBBBF02F}" sibTransId="{E6753D0E-84C1-4567-A466-65898BA95F3C}"/>
    <dgm:cxn modelId="{D14C812F-A64E-4A06-9E8E-7A31CB566BAC}" type="presOf" srcId="{DDBE765E-3A7E-45F6-A0AF-A129989692FB}" destId="{FAFA045E-79B5-4D07-AF54-90731ECF696E}" srcOrd="0" destOrd="0" presId="urn:microsoft.com/office/officeart/2018/2/layout/IconLabelList"/>
    <dgm:cxn modelId="{83C52E44-2357-4528-B673-F5B71C55BB6A}" type="presOf" srcId="{B8924E62-5DF5-4318-A51D-8A0BDF74E5F1}" destId="{300C5146-4992-4D7C-B788-86B9322D75C5}" srcOrd="0" destOrd="0" presId="urn:microsoft.com/office/officeart/2018/2/layout/IconLabelList"/>
    <dgm:cxn modelId="{D7B9DC4A-7644-457A-A3EF-C4FEB7226544}" srcId="{50952CD7-8243-4BBC-82DE-92E266920DDD}" destId="{DDBE765E-3A7E-45F6-A0AF-A129989692FB}" srcOrd="1" destOrd="0" parTransId="{E6F5B385-8BCE-4759-BB45-C60A6E153CC8}" sibTransId="{4FBF935B-3ACA-4D42-A036-8DB07652509B}"/>
    <dgm:cxn modelId="{8647F1B1-2D38-4C6A-A319-49DDEA83FBF4}" srcId="{50952CD7-8243-4BBC-82DE-92E266920DDD}" destId="{B8924E62-5DF5-4318-A51D-8A0BDF74E5F1}" srcOrd="0" destOrd="0" parTransId="{8A432D9A-2AE9-4B14-BFF7-E9212DA2F1F1}" sibTransId="{926C9B1C-1906-4A31-B208-32D27A58854B}"/>
    <dgm:cxn modelId="{4EB9BFF3-6671-437F-96A5-2976F7414D55}" type="presOf" srcId="{50952CD7-8243-4BBC-82DE-92E266920DDD}" destId="{4F41F3CB-8E23-4E6E-A5EB-927E42232DB6}" srcOrd="0" destOrd="0" presId="urn:microsoft.com/office/officeart/2018/2/layout/IconLabelList"/>
    <dgm:cxn modelId="{ED3876F7-82FA-4CED-88A3-5DA5D95FB4F7}" type="presOf" srcId="{B4D96BE7-926F-48F7-B9F6-F4889036DC42}" destId="{D1800C2A-7F77-4358-BB25-E6A1FB66060D}" srcOrd="0" destOrd="0" presId="urn:microsoft.com/office/officeart/2018/2/layout/IconLabelList"/>
    <dgm:cxn modelId="{F26C3D64-31F5-4FD1-9B34-5E97B16589A9}" type="presParOf" srcId="{4F41F3CB-8E23-4E6E-A5EB-927E42232DB6}" destId="{33C11CC3-4EB7-458E-B8DB-BC2A858B5B78}" srcOrd="0" destOrd="0" presId="urn:microsoft.com/office/officeart/2018/2/layout/IconLabelList"/>
    <dgm:cxn modelId="{DE3AFE30-6277-4648-A830-491E489F1DF7}" type="presParOf" srcId="{33C11CC3-4EB7-458E-B8DB-BC2A858B5B78}" destId="{CA3975C0-42A3-4EAF-82ED-75A21DCEDDDD}" srcOrd="0" destOrd="0" presId="urn:microsoft.com/office/officeart/2018/2/layout/IconLabelList"/>
    <dgm:cxn modelId="{7300D9A5-7E21-4910-9F43-0E3D18F83CC2}" type="presParOf" srcId="{33C11CC3-4EB7-458E-B8DB-BC2A858B5B78}" destId="{ABE73E68-2BF0-4B8D-B699-BA678CEA03AA}" srcOrd="1" destOrd="0" presId="urn:microsoft.com/office/officeart/2018/2/layout/IconLabelList"/>
    <dgm:cxn modelId="{B5F926B4-FC1E-4E72-B6E2-EC3A5482DA47}" type="presParOf" srcId="{33C11CC3-4EB7-458E-B8DB-BC2A858B5B78}" destId="{300C5146-4992-4D7C-B788-86B9322D75C5}" srcOrd="2" destOrd="0" presId="urn:microsoft.com/office/officeart/2018/2/layout/IconLabelList"/>
    <dgm:cxn modelId="{EEBB543E-4C15-4791-A9C0-88605260FE01}" type="presParOf" srcId="{4F41F3CB-8E23-4E6E-A5EB-927E42232DB6}" destId="{B4EE6593-3AFB-4007-81B5-AC56C264B6C7}" srcOrd="1" destOrd="0" presId="urn:microsoft.com/office/officeart/2018/2/layout/IconLabelList"/>
    <dgm:cxn modelId="{1432678D-EFE5-46F5-84A3-28E0E988CFF6}" type="presParOf" srcId="{4F41F3CB-8E23-4E6E-A5EB-927E42232DB6}" destId="{5B801254-FCE7-4F40-8268-0AAB10B166B0}" srcOrd="2" destOrd="0" presId="urn:microsoft.com/office/officeart/2018/2/layout/IconLabelList"/>
    <dgm:cxn modelId="{1730E422-2D04-4CB1-AC2D-1DBBF813176F}" type="presParOf" srcId="{5B801254-FCE7-4F40-8268-0AAB10B166B0}" destId="{7F8249B4-BC85-4964-91B6-5D5478FD192A}" srcOrd="0" destOrd="0" presId="urn:microsoft.com/office/officeart/2018/2/layout/IconLabelList"/>
    <dgm:cxn modelId="{FF5A2B87-2103-438F-AD2E-59DB158F6607}" type="presParOf" srcId="{5B801254-FCE7-4F40-8268-0AAB10B166B0}" destId="{E1EB0D5F-A05B-4878-A7B2-E13CDC8A0E56}" srcOrd="1" destOrd="0" presId="urn:microsoft.com/office/officeart/2018/2/layout/IconLabelList"/>
    <dgm:cxn modelId="{06359757-0374-4A2B-B9B9-AD9A3A675808}" type="presParOf" srcId="{5B801254-FCE7-4F40-8268-0AAB10B166B0}" destId="{FAFA045E-79B5-4D07-AF54-90731ECF696E}" srcOrd="2" destOrd="0" presId="urn:microsoft.com/office/officeart/2018/2/layout/IconLabelList"/>
    <dgm:cxn modelId="{96202E1C-7FBA-49A3-9162-62FDABF4964D}" type="presParOf" srcId="{4F41F3CB-8E23-4E6E-A5EB-927E42232DB6}" destId="{9F568685-D3F0-4B87-B1BA-CF8A984CD745}" srcOrd="3" destOrd="0" presId="urn:microsoft.com/office/officeart/2018/2/layout/IconLabelList"/>
    <dgm:cxn modelId="{D4FDDA63-404F-4066-96FA-326ACE28979C}" type="presParOf" srcId="{4F41F3CB-8E23-4E6E-A5EB-927E42232DB6}" destId="{CE689467-96F8-4E24-BE07-C585B0C2938E}" srcOrd="4" destOrd="0" presId="urn:microsoft.com/office/officeart/2018/2/layout/IconLabelList"/>
    <dgm:cxn modelId="{53FC3445-2381-4847-ADD4-69C25C99C431}" type="presParOf" srcId="{CE689467-96F8-4E24-BE07-C585B0C2938E}" destId="{C6193EEC-3DB4-48B3-8510-0450FF629CE6}" srcOrd="0" destOrd="0" presId="urn:microsoft.com/office/officeart/2018/2/layout/IconLabelList"/>
    <dgm:cxn modelId="{286F9D42-694C-4CF2-8570-5069FBA85128}" type="presParOf" srcId="{CE689467-96F8-4E24-BE07-C585B0C2938E}" destId="{5404A8D7-82B7-433D-B98C-95F13E73D7C6}" srcOrd="1" destOrd="0" presId="urn:microsoft.com/office/officeart/2018/2/layout/IconLabelList"/>
    <dgm:cxn modelId="{36E36486-1B24-4537-AEFC-1BCC186AF20B}" type="presParOf" srcId="{CE689467-96F8-4E24-BE07-C585B0C2938E}" destId="{D1800C2A-7F77-4358-BB25-E6A1FB66060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62AF1839-F02E-40ED-83B6-B612409CA70A}" type="doc">
      <dgm:prSet loTypeId="urn:microsoft.com/office/officeart/2018/5/layout/CenteredIconLabelDescriptionList" loCatId="icon" qsTypeId="urn:microsoft.com/office/officeart/2005/8/quickstyle/simple1" qsCatId="simple" csTypeId="urn:microsoft.com/office/officeart/2005/8/colors/colorful1" csCatId="colorful" phldr="1"/>
      <dgm:spPr/>
      <dgm:t>
        <a:bodyPr/>
        <a:lstStyle/>
        <a:p>
          <a:endParaRPr lang="en-IN"/>
        </a:p>
      </dgm:t>
    </dgm:pt>
    <dgm:pt modelId="{CA5EE2A9-F1F4-484F-83C1-6B9CE65024B7}">
      <dgm:prSet custT="1"/>
      <dgm:spPr/>
      <dgm:t>
        <a:bodyPr/>
        <a:lstStyle/>
        <a:p>
          <a:pPr>
            <a:lnSpc>
              <a:spcPct val="100000"/>
            </a:lnSpc>
            <a:defRPr b="1"/>
          </a:pPr>
          <a:r>
            <a:rPr lang="en-US" sz="2000" b="1" i="0" dirty="0">
              <a:latin typeface="Book Antiqua" panose="02040602050305030304" pitchFamily="18" charset="0"/>
            </a:rPr>
            <a:t>Sector</a:t>
          </a:r>
          <a:endParaRPr lang="en-IN" sz="2000" dirty="0">
            <a:latin typeface="Book Antiqua" panose="02040602050305030304" pitchFamily="18" charset="0"/>
          </a:endParaRPr>
        </a:p>
      </dgm:t>
    </dgm:pt>
    <dgm:pt modelId="{EB46306A-1089-441A-82AF-5D99486A85A1}" type="parTrans" cxnId="{75023698-80C5-4568-B6CF-A66BFBF5F11F}">
      <dgm:prSet/>
      <dgm:spPr/>
      <dgm:t>
        <a:bodyPr/>
        <a:lstStyle/>
        <a:p>
          <a:endParaRPr lang="en-IN"/>
        </a:p>
      </dgm:t>
    </dgm:pt>
    <dgm:pt modelId="{F13DC2A0-5D9C-4EB2-AAD9-8D6FB3F54BBD}" type="sibTrans" cxnId="{75023698-80C5-4568-B6CF-A66BFBF5F11F}">
      <dgm:prSet/>
      <dgm:spPr/>
      <dgm:t>
        <a:bodyPr/>
        <a:lstStyle/>
        <a:p>
          <a:endParaRPr lang="en-IN"/>
        </a:p>
      </dgm:t>
    </dgm:pt>
    <dgm:pt modelId="{2FCC91A1-5F46-4834-A699-55A49C1F488B}">
      <dgm:prSet custT="1"/>
      <dgm:spPr/>
      <dgm:t>
        <a:bodyPr/>
        <a:lstStyle/>
        <a:p>
          <a:pPr>
            <a:lnSpc>
              <a:spcPct val="100000"/>
            </a:lnSpc>
            <a:defRPr b="1"/>
          </a:pPr>
          <a:r>
            <a:rPr lang="en-US" sz="2000" b="1" i="0" dirty="0">
              <a:latin typeface="Book Antiqua" panose="02040602050305030304" pitchFamily="18" charset="0"/>
            </a:rPr>
            <a:t>Eligibility</a:t>
          </a:r>
          <a:endParaRPr lang="en-IN" sz="2000" dirty="0">
            <a:latin typeface="Book Antiqua" panose="02040602050305030304" pitchFamily="18" charset="0"/>
          </a:endParaRPr>
        </a:p>
      </dgm:t>
    </dgm:pt>
    <dgm:pt modelId="{39FF4CCE-260A-43EA-BD36-1C4BA97600B2}" type="parTrans" cxnId="{700975CC-537A-4B8C-BA6B-825FAE209368}">
      <dgm:prSet/>
      <dgm:spPr/>
      <dgm:t>
        <a:bodyPr/>
        <a:lstStyle/>
        <a:p>
          <a:endParaRPr lang="en-IN"/>
        </a:p>
      </dgm:t>
    </dgm:pt>
    <dgm:pt modelId="{36DF0BC4-4EC0-4F8F-93B3-52E4A41B5BCF}" type="sibTrans" cxnId="{700975CC-537A-4B8C-BA6B-825FAE209368}">
      <dgm:prSet/>
      <dgm:spPr/>
      <dgm:t>
        <a:bodyPr/>
        <a:lstStyle/>
        <a:p>
          <a:endParaRPr lang="en-IN"/>
        </a:p>
      </dgm:t>
    </dgm:pt>
    <dgm:pt modelId="{35ACD173-318E-4395-805E-660D485AE5B9}">
      <dgm:prSet custT="1"/>
      <dgm:spPr/>
      <dgm:t>
        <a:bodyPr/>
        <a:lstStyle/>
        <a:p>
          <a:pPr>
            <a:lnSpc>
              <a:spcPct val="100000"/>
            </a:lnSpc>
            <a:defRPr b="1"/>
          </a:pPr>
          <a:r>
            <a:rPr lang="en-US" sz="2000" b="1" i="0" dirty="0">
              <a:latin typeface="Book Antiqua" panose="02040602050305030304" pitchFamily="18" charset="0"/>
            </a:rPr>
            <a:t>Benefits</a:t>
          </a:r>
          <a:endParaRPr lang="en-IN" sz="2000" dirty="0">
            <a:latin typeface="Book Antiqua" panose="02040602050305030304" pitchFamily="18" charset="0"/>
          </a:endParaRPr>
        </a:p>
      </dgm:t>
    </dgm:pt>
    <dgm:pt modelId="{B9874EE6-A294-4A31-A1C9-5D08418AC327}" type="parTrans" cxnId="{5609B89B-1D37-4D4C-A783-664FCD7B9AFD}">
      <dgm:prSet/>
      <dgm:spPr/>
      <dgm:t>
        <a:bodyPr/>
        <a:lstStyle/>
        <a:p>
          <a:endParaRPr lang="en-IN"/>
        </a:p>
      </dgm:t>
    </dgm:pt>
    <dgm:pt modelId="{011D7821-EE65-4E3E-949A-D2DCE191A1DE}" type="sibTrans" cxnId="{5609B89B-1D37-4D4C-A783-664FCD7B9AFD}">
      <dgm:prSet/>
      <dgm:spPr/>
      <dgm:t>
        <a:bodyPr/>
        <a:lstStyle/>
        <a:p>
          <a:endParaRPr lang="en-IN"/>
        </a:p>
      </dgm:t>
    </dgm:pt>
    <dgm:pt modelId="{CD5A08B7-2A1C-441B-9C45-65994C37C9E2}">
      <dgm:prSet custT="1"/>
      <dgm:spPr/>
      <dgm:t>
        <a:bodyPr/>
        <a:lstStyle/>
        <a:p>
          <a:pPr>
            <a:lnSpc>
              <a:spcPct val="100000"/>
            </a:lnSpc>
            <a:defRPr b="1"/>
          </a:pPr>
          <a:r>
            <a:rPr lang="en-US" sz="2000" b="1" i="0" dirty="0">
              <a:latin typeface="Book Antiqua" panose="02040602050305030304" pitchFamily="18" charset="0"/>
            </a:rPr>
            <a:t>Conditions</a:t>
          </a:r>
          <a:endParaRPr lang="en-IN" sz="2000" dirty="0">
            <a:latin typeface="Book Antiqua" panose="02040602050305030304" pitchFamily="18" charset="0"/>
          </a:endParaRPr>
        </a:p>
      </dgm:t>
    </dgm:pt>
    <dgm:pt modelId="{B6FEEB4E-8D8B-4AF3-B4FB-37C79506679C}" type="parTrans" cxnId="{07FA4C69-8BA0-4835-9420-2CB0DA8509D2}">
      <dgm:prSet/>
      <dgm:spPr/>
      <dgm:t>
        <a:bodyPr/>
        <a:lstStyle/>
        <a:p>
          <a:endParaRPr lang="en-IN"/>
        </a:p>
      </dgm:t>
    </dgm:pt>
    <dgm:pt modelId="{EB3E16FB-74FF-4F7A-A89A-7E5E6D9868BB}" type="sibTrans" cxnId="{07FA4C69-8BA0-4835-9420-2CB0DA8509D2}">
      <dgm:prSet/>
      <dgm:spPr/>
      <dgm:t>
        <a:bodyPr/>
        <a:lstStyle/>
        <a:p>
          <a:endParaRPr lang="en-IN"/>
        </a:p>
      </dgm:t>
    </dgm:pt>
    <dgm:pt modelId="{2CC524A3-446B-4854-B067-6130D1FB665A}">
      <dgm:prSet custT="1"/>
      <dgm:spPr/>
      <dgm:t>
        <a:bodyPr/>
        <a:lstStyle/>
        <a:p>
          <a:pPr>
            <a:lnSpc>
              <a:spcPct val="100000"/>
            </a:lnSpc>
          </a:pPr>
          <a:r>
            <a:rPr lang="en-US" sz="2000" b="0" i="0" dirty="0">
              <a:latin typeface="Book Antiqua" panose="02040602050305030304" pitchFamily="18" charset="0"/>
            </a:rPr>
            <a:t>Subsidy to be refunded if employment ends within 12 months. </a:t>
          </a:r>
          <a:endParaRPr lang="en-IN" sz="2000" dirty="0">
            <a:latin typeface="Book Antiqua" panose="02040602050305030304" pitchFamily="18" charset="0"/>
          </a:endParaRPr>
        </a:p>
      </dgm:t>
    </dgm:pt>
    <dgm:pt modelId="{C1EE7772-C6C5-4A1C-962A-FC4A707130C5}" type="parTrans" cxnId="{F648331F-14BA-4A40-B405-7EF08ED47B40}">
      <dgm:prSet/>
      <dgm:spPr/>
      <dgm:t>
        <a:bodyPr/>
        <a:lstStyle/>
        <a:p>
          <a:endParaRPr lang="en-IN"/>
        </a:p>
      </dgm:t>
    </dgm:pt>
    <dgm:pt modelId="{10098FCE-1F6F-4E65-8DE2-5413801AB6E9}" type="sibTrans" cxnId="{F648331F-14BA-4A40-B405-7EF08ED47B40}">
      <dgm:prSet/>
      <dgm:spPr/>
      <dgm:t>
        <a:bodyPr/>
        <a:lstStyle/>
        <a:p>
          <a:endParaRPr lang="en-IN"/>
        </a:p>
      </dgm:t>
    </dgm:pt>
    <dgm:pt modelId="{3C4D1A9F-9712-4BCA-899D-8334CFCA86D4}">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Subsidy in 3 instalments</a:t>
          </a:r>
          <a:endParaRPr lang="en-IN" sz="2000" dirty="0">
            <a:latin typeface="Book Antiqua" panose="02040602050305030304" pitchFamily="18" charset="0"/>
          </a:endParaRPr>
        </a:p>
      </dgm:t>
    </dgm:pt>
    <dgm:pt modelId="{DAEFDF82-91EF-4925-A749-DEEF9BC6CA1D}" type="parTrans" cxnId="{C6DC1153-5614-4C9C-8BCB-38B4AA4AEC2D}">
      <dgm:prSet/>
      <dgm:spPr/>
      <dgm:t>
        <a:bodyPr/>
        <a:lstStyle/>
        <a:p>
          <a:endParaRPr lang="en-IN"/>
        </a:p>
      </dgm:t>
    </dgm:pt>
    <dgm:pt modelId="{90810186-A916-4ADA-951A-59C7D9FC6998}" type="sibTrans" cxnId="{C6DC1153-5614-4C9C-8BCB-38B4AA4AEC2D}">
      <dgm:prSet/>
      <dgm:spPr/>
      <dgm:t>
        <a:bodyPr/>
        <a:lstStyle/>
        <a:p>
          <a:endParaRPr lang="en-IN"/>
        </a:p>
      </dgm:t>
    </dgm:pt>
    <dgm:pt modelId="{D8D05815-4D8E-4A07-9750-55CCAF5F80B2}">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All sectors </a:t>
          </a:r>
          <a:endParaRPr lang="en-IN" sz="2000" dirty="0">
            <a:latin typeface="Book Antiqua" panose="02040602050305030304" pitchFamily="18" charset="0"/>
          </a:endParaRPr>
        </a:p>
      </dgm:t>
    </dgm:pt>
    <dgm:pt modelId="{34A60875-75C7-4F03-B3B2-E65E93D7B47E}" type="parTrans" cxnId="{97042B1D-1C03-46FF-AFAD-39E822E12B4C}">
      <dgm:prSet/>
      <dgm:spPr/>
      <dgm:t>
        <a:bodyPr/>
        <a:lstStyle/>
        <a:p>
          <a:endParaRPr lang="en-IN"/>
        </a:p>
      </dgm:t>
    </dgm:pt>
    <dgm:pt modelId="{9D048D7D-6870-43A9-8302-7A74948B61CB}" type="sibTrans" cxnId="{97042B1D-1C03-46FF-AFAD-39E822E12B4C}">
      <dgm:prSet/>
      <dgm:spPr/>
      <dgm:t>
        <a:bodyPr/>
        <a:lstStyle/>
        <a:p>
          <a:endParaRPr lang="en-IN"/>
        </a:p>
      </dgm:t>
    </dgm:pt>
    <dgm:pt modelId="{E3CEBA5C-7CA4-4D1E-9F2E-D39510A038EC}">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New entrants (EPFO) with wage &lt; ₹1 lakh p.m.</a:t>
          </a:r>
          <a:endParaRPr lang="en-IN" sz="2000" dirty="0">
            <a:latin typeface="Book Antiqua" panose="02040602050305030304" pitchFamily="18" charset="0"/>
          </a:endParaRPr>
        </a:p>
      </dgm:t>
    </dgm:pt>
    <dgm:pt modelId="{A7DF523A-9766-4D8D-BD7B-3952A5125069}" type="parTrans" cxnId="{E81222DE-F44D-497B-8091-28BA33DCD97C}">
      <dgm:prSet/>
      <dgm:spPr/>
      <dgm:t>
        <a:bodyPr/>
        <a:lstStyle/>
        <a:p>
          <a:endParaRPr lang="en-IN"/>
        </a:p>
      </dgm:t>
    </dgm:pt>
    <dgm:pt modelId="{60C216E6-C081-481F-A0FC-0A143890AE76}" type="sibTrans" cxnId="{E81222DE-F44D-497B-8091-28BA33DCD97C}">
      <dgm:prSet/>
      <dgm:spPr/>
      <dgm:t>
        <a:bodyPr/>
        <a:lstStyle/>
        <a:p>
          <a:endParaRPr lang="en-IN"/>
        </a:p>
      </dgm:t>
    </dgm:pt>
    <dgm:pt modelId="{5CC172F0-B83B-422B-9AFA-2989883D2EE9}">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1 month’s wage as subsidy (maximum ₹15,000/-)</a:t>
          </a:r>
          <a:endParaRPr lang="en-IN" sz="2000" dirty="0">
            <a:latin typeface="Book Antiqua" panose="02040602050305030304" pitchFamily="18" charset="0"/>
          </a:endParaRPr>
        </a:p>
      </dgm:t>
    </dgm:pt>
    <dgm:pt modelId="{3D0FCA2D-15D7-441D-9C0A-146DB839CBE5}" type="parTrans" cxnId="{F3C139E7-D619-4302-8D1A-FCBE7583C9E8}">
      <dgm:prSet/>
      <dgm:spPr/>
      <dgm:t>
        <a:bodyPr/>
        <a:lstStyle/>
        <a:p>
          <a:endParaRPr lang="en-IN"/>
        </a:p>
      </dgm:t>
    </dgm:pt>
    <dgm:pt modelId="{C580C6D9-EA24-4318-A251-72EADB7A5164}" type="sibTrans" cxnId="{F3C139E7-D619-4302-8D1A-FCBE7583C9E8}">
      <dgm:prSet/>
      <dgm:spPr/>
      <dgm:t>
        <a:bodyPr/>
        <a:lstStyle/>
        <a:p>
          <a:endParaRPr lang="en-IN"/>
        </a:p>
      </dgm:t>
    </dgm:pt>
    <dgm:pt modelId="{66139265-3050-4268-A069-D7EDFA1BEF27}">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Before 2</a:t>
          </a:r>
          <a:r>
            <a:rPr lang="en-US" sz="2000" b="0" i="0" baseline="30000" dirty="0">
              <a:latin typeface="Book Antiqua" panose="02040602050305030304" pitchFamily="18" charset="0"/>
            </a:rPr>
            <a:t>nd</a:t>
          </a:r>
          <a:r>
            <a:rPr lang="en-US" sz="2000" b="0" i="0" dirty="0">
              <a:latin typeface="Book Antiqua" panose="02040602050305030304" pitchFamily="18" charset="0"/>
            </a:rPr>
            <a:t>  instalment, complete online Financial Literacy course</a:t>
          </a:r>
          <a:endParaRPr lang="en-IN" sz="2000" dirty="0">
            <a:latin typeface="Book Antiqua" panose="02040602050305030304" pitchFamily="18" charset="0"/>
          </a:endParaRPr>
        </a:p>
      </dgm:t>
    </dgm:pt>
    <dgm:pt modelId="{C3F996EF-BEAF-4CFD-ADDC-D1787BB934B6}" type="parTrans" cxnId="{00638CD4-03AD-4BE1-95A9-1759B94E062F}">
      <dgm:prSet/>
      <dgm:spPr/>
      <dgm:t>
        <a:bodyPr/>
        <a:lstStyle/>
        <a:p>
          <a:endParaRPr lang="en-IN"/>
        </a:p>
      </dgm:t>
    </dgm:pt>
    <dgm:pt modelId="{A19EB706-D60B-48BD-941C-7ACF419279F6}" type="sibTrans" cxnId="{00638CD4-03AD-4BE1-95A9-1759B94E062F}">
      <dgm:prSet/>
      <dgm:spPr/>
      <dgm:t>
        <a:bodyPr/>
        <a:lstStyle/>
        <a:p>
          <a:endParaRPr lang="en-IN"/>
        </a:p>
      </dgm:t>
    </dgm:pt>
    <dgm:pt modelId="{FA697BE9-0A41-402F-93DE-E658EA8BC512}" type="pres">
      <dgm:prSet presAssocID="{62AF1839-F02E-40ED-83B6-B612409CA70A}" presName="root" presStyleCnt="0">
        <dgm:presLayoutVars>
          <dgm:dir/>
          <dgm:resizeHandles val="exact"/>
        </dgm:presLayoutVars>
      </dgm:prSet>
      <dgm:spPr/>
    </dgm:pt>
    <dgm:pt modelId="{D454839A-B33A-47A1-A9BB-66ACD370C5D0}" type="pres">
      <dgm:prSet presAssocID="{CA5EE2A9-F1F4-484F-83C1-6B9CE65024B7}" presName="compNode" presStyleCnt="0"/>
      <dgm:spPr/>
    </dgm:pt>
    <dgm:pt modelId="{9A90C293-B735-4A2C-BF97-98844ABEA29C}" type="pres">
      <dgm:prSet presAssocID="{CA5EE2A9-F1F4-484F-83C1-6B9CE65024B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actory"/>
        </a:ext>
      </dgm:extLst>
    </dgm:pt>
    <dgm:pt modelId="{5E68EB53-1FD9-4C2C-B16A-DD118123AD3E}" type="pres">
      <dgm:prSet presAssocID="{CA5EE2A9-F1F4-484F-83C1-6B9CE65024B7}" presName="iconSpace" presStyleCnt="0"/>
      <dgm:spPr/>
    </dgm:pt>
    <dgm:pt modelId="{3D59EA64-28C7-4F2F-B70B-2DA8EE03AA33}" type="pres">
      <dgm:prSet presAssocID="{CA5EE2A9-F1F4-484F-83C1-6B9CE65024B7}" presName="parTx" presStyleLbl="revTx" presStyleIdx="0" presStyleCnt="8">
        <dgm:presLayoutVars>
          <dgm:chMax val="0"/>
          <dgm:chPref val="0"/>
        </dgm:presLayoutVars>
      </dgm:prSet>
      <dgm:spPr/>
    </dgm:pt>
    <dgm:pt modelId="{3EC1FDDE-76D0-4179-AF43-2CD2B1CCD774}" type="pres">
      <dgm:prSet presAssocID="{CA5EE2A9-F1F4-484F-83C1-6B9CE65024B7}" presName="txSpace" presStyleCnt="0"/>
      <dgm:spPr/>
    </dgm:pt>
    <dgm:pt modelId="{AE3F987D-7A6D-4C6C-8144-445B17AE3040}" type="pres">
      <dgm:prSet presAssocID="{CA5EE2A9-F1F4-484F-83C1-6B9CE65024B7}" presName="desTx" presStyleLbl="revTx" presStyleIdx="1" presStyleCnt="8">
        <dgm:presLayoutVars/>
      </dgm:prSet>
      <dgm:spPr/>
    </dgm:pt>
    <dgm:pt modelId="{403ABA25-2A50-45A6-80EE-C9BCE4368359}" type="pres">
      <dgm:prSet presAssocID="{F13DC2A0-5D9C-4EB2-AAD9-8D6FB3F54BBD}" presName="sibTrans" presStyleCnt="0"/>
      <dgm:spPr/>
    </dgm:pt>
    <dgm:pt modelId="{37E432DD-1390-4F75-93F3-4F9B5E0BF2A3}" type="pres">
      <dgm:prSet presAssocID="{2FCC91A1-5F46-4834-A699-55A49C1F488B}" presName="compNode" presStyleCnt="0"/>
      <dgm:spPr/>
    </dgm:pt>
    <dgm:pt modelId="{3EA6ADBE-636A-47CF-8830-F069ED96ADA6}" type="pres">
      <dgm:prSet presAssocID="{2FCC91A1-5F46-4834-A699-55A49C1F48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6BB83218-06F8-4D9A-8B1A-22EC2FB7CFD6}" type="pres">
      <dgm:prSet presAssocID="{2FCC91A1-5F46-4834-A699-55A49C1F488B}" presName="iconSpace" presStyleCnt="0"/>
      <dgm:spPr/>
    </dgm:pt>
    <dgm:pt modelId="{47CE9A07-DC9C-4EC7-B234-24B66B447386}" type="pres">
      <dgm:prSet presAssocID="{2FCC91A1-5F46-4834-A699-55A49C1F488B}" presName="parTx" presStyleLbl="revTx" presStyleIdx="2" presStyleCnt="8">
        <dgm:presLayoutVars>
          <dgm:chMax val="0"/>
          <dgm:chPref val="0"/>
        </dgm:presLayoutVars>
      </dgm:prSet>
      <dgm:spPr/>
    </dgm:pt>
    <dgm:pt modelId="{86E402EC-B671-4B7D-8269-FA1B3E988A37}" type="pres">
      <dgm:prSet presAssocID="{2FCC91A1-5F46-4834-A699-55A49C1F488B}" presName="txSpace" presStyleCnt="0"/>
      <dgm:spPr/>
    </dgm:pt>
    <dgm:pt modelId="{27E422C6-F08C-4481-87F6-424FB85C924D}" type="pres">
      <dgm:prSet presAssocID="{2FCC91A1-5F46-4834-A699-55A49C1F488B}" presName="desTx" presStyleLbl="revTx" presStyleIdx="3" presStyleCnt="8">
        <dgm:presLayoutVars/>
      </dgm:prSet>
      <dgm:spPr/>
    </dgm:pt>
    <dgm:pt modelId="{8AECC5D0-FE87-45CD-BD2E-8904386E9030}" type="pres">
      <dgm:prSet presAssocID="{36DF0BC4-4EC0-4F8F-93B3-52E4A41B5BCF}" presName="sibTrans" presStyleCnt="0"/>
      <dgm:spPr/>
    </dgm:pt>
    <dgm:pt modelId="{11468C7C-AC89-4EDA-82B0-AA85A8A326BF}" type="pres">
      <dgm:prSet presAssocID="{35ACD173-318E-4395-805E-660D485AE5B9}" presName="compNode" presStyleCnt="0"/>
      <dgm:spPr/>
    </dgm:pt>
    <dgm:pt modelId="{0667D7C1-145B-4F02-8E2C-AE8B79510BD5}" type="pres">
      <dgm:prSet presAssocID="{35ACD173-318E-4395-805E-660D485AE5B9}" presName="iconRect" presStyleLbl="node1" presStyleIdx="2" presStyleCnt="4" custLinFactNeighborY="2519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12C5D7EA-F4FC-4A1C-A7C2-DE48215775E0}" type="pres">
      <dgm:prSet presAssocID="{35ACD173-318E-4395-805E-660D485AE5B9}" presName="iconSpace" presStyleCnt="0"/>
      <dgm:spPr/>
    </dgm:pt>
    <dgm:pt modelId="{F99CD95F-75D5-4036-8B94-64E176D7135A}" type="pres">
      <dgm:prSet presAssocID="{35ACD173-318E-4395-805E-660D485AE5B9}" presName="parTx" presStyleLbl="revTx" presStyleIdx="4" presStyleCnt="8" custLinFactNeighborX="352" custLinFactNeighborY="52202">
        <dgm:presLayoutVars>
          <dgm:chMax val="0"/>
          <dgm:chPref val="0"/>
        </dgm:presLayoutVars>
      </dgm:prSet>
      <dgm:spPr/>
    </dgm:pt>
    <dgm:pt modelId="{866E17F3-2F12-404A-8655-A3AB06FABB1A}" type="pres">
      <dgm:prSet presAssocID="{35ACD173-318E-4395-805E-660D485AE5B9}" presName="txSpace" presStyleCnt="0"/>
      <dgm:spPr/>
    </dgm:pt>
    <dgm:pt modelId="{AF9316FB-9962-475E-BD52-A655835B4065}" type="pres">
      <dgm:prSet presAssocID="{35ACD173-318E-4395-805E-660D485AE5B9}" presName="desTx" presStyleLbl="revTx" presStyleIdx="5" presStyleCnt="8" custScaleX="137835" custLinFactNeighborY="13864">
        <dgm:presLayoutVars/>
      </dgm:prSet>
      <dgm:spPr/>
    </dgm:pt>
    <dgm:pt modelId="{5ABD8A39-00C8-42AE-BB6A-0F48FCB16424}" type="pres">
      <dgm:prSet presAssocID="{011D7821-EE65-4E3E-949A-D2DCE191A1DE}" presName="sibTrans" presStyleCnt="0"/>
      <dgm:spPr/>
    </dgm:pt>
    <dgm:pt modelId="{EB7B3C2E-206A-4801-B3A0-EACF258E8ECF}" type="pres">
      <dgm:prSet presAssocID="{CD5A08B7-2A1C-441B-9C45-65994C37C9E2}" presName="compNode" presStyleCnt="0"/>
      <dgm:spPr/>
    </dgm:pt>
    <dgm:pt modelId="{FA53C64C-BE98-4A88-AD5C-B1E8F729498B}" type="pres">
      <dgm:prSet presAssocID="{CD5A08B7-2A1C-441B-9C45-65994C37C9E2}" presName="iconRect" presStyleLbl="node1" presStyleIdx="3" presStyleCnt="4" custLinFactNeighborY="2239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oks"/>
        </a:ext>
      </dgm:extLst>
    </dgm:pt>
    <dgm:pt modelId="{57D99CA7-35FE-4E9B-8A1E-2B2D3341BD43}" type="pres">
      <dgm:prSet presAssocID="{CD5A08B7-2A1C-441B-9C45-65994C37C9E2}" presName="iconSpace" presStyleCnt="0"/>
      <dgm:spPr/>
    </dgm:pt>
    <dgm:pt modelId="{2769810E-E046-4104-A149-FD54BF242865}" type="pres">
      <dgm:prSet presAssocID="{CD5A08B7-2A1C-441B-9C45-65994C37C9E2}" presName="parTx" presStyleLbl="revTx" presStyleIdx="6" presStyleCnt="8" custLinFactNeighborY="41761">
        <dgm:presLayoutVars>
          <dgm:chMax val="0"/>
          <dgm:chPref val="0"/>
        </dgm:presLayoutVars>
      </dgm:prSet>
      <dgm:spPr/>
    </dgm:pt>
    <dgm:pt modelId="{552E7D8F-DB8C-4DDE-B7E7-6C7106327F00}" type="pres">
      <dgm:prSet presAssocID="{CD5A08B7-2A1C-441B-9C45-65994C37C9E2}" presName="txSpace" presStyleCnt="0"/>
      <dgm:spPr/>
    </dgm:pt>
    <dgm:pt modelId="{1C23A567-D164-4371-B5FC-F1A5DA784DCB}" type="pres">
      <dgm:prSet presAssocID="{CD5A08B7-2A1C-441B-9C45-65994C37C9E2}" presName="desTx" presStyleLbl="revTx" presStyleIdx="7" presStyleCnt="8" custScaleX="170062" custLinFactNeighborX="980" custLinFactNeighborY="14730">
        <dgm:presLayoutVars/>
      </dgm:prSet>
      <dgm:spPr/>
    </dgm:pt>
  </dgm:ptLst>
  <dgm:cxnLst>
    <dgm:cxn modelId="{DBED480C-1A1D-43CB-A585-8B12B5329518}" type="presOf" srcId="{E3CEBA5C-7CA4-4D1E-9F2E-D39510A038EC}" destId="{27E422C6-F08C-4481-87F6-424FB85C924D}" srcOrd="0" destOrd="0" presId="urn:microsoft.com/office/officeart/2018/5/layout/CenteredIconLabelDescriptionList"/>
    <dgm:cxn modelId="{C9C2A410-7FD4-488E-AF31-B19E6FF6F965}" type="presOf" srcId="{62AF1839-F02E-40ED-83B6-B612409CA70A}" destId="{FA697BE9-0A41-402F-93DE-E658EA8BC512}" srcOrd="0" destOrd="0" presId="urn:microsoft.com/office/officeart/2018/5/layout/CenteredIconLabelDescriptionList"/>
    <dgm:cxn modelId="{97042B1D-1C03-46FF-AFAD-39E822E12B4C}" srcId="{CA5EE2A9-F1F4-484F-83C1-6B9CE65024B7}" destId="{D8D05815-4D8E-4A07-9750-55CCAF5F80B2}" srcOrd="0" destOrd="0" parTransId="{34A60875-75C7-4F03-B3B2-E65E93D7B47E}" sibTransId="{9D048D7D-6870-43A9-8302-7A74948B61CB}"/>
    <dgm:cxn modelId="{F648331F-14BA-4A40-B405-7EF08ED47B40}" srcId="{CD5A08B7-2A1C-441B-9C45-65994C37C9E2}" destId="{2CC524A3-446B-4854-B067-6130D1FB665A}" srcOrd="1" destOrd="0" parTransId="{C1EE7772-C6C5-4A1C-962A-FC4A707130C5}" sibTransId="{10098FCE-1F6F-4E65-8DE2-5413801AB6E9}"/>
    <dgm:cxn modelId="{F5945323-6576-46E5-8027-B3B06496227E}" type="presOf" srcId="{D8D05815-4D8E-4A07-9750-55CCAF5F80B2}" destId="{AE3F987D-7A6D-4C6C-8144-445B17AE3040}" srcOrd="0" destOrd="0" presId="urn:microsoft.com/office/officeart/2018/5/layout/CenteredIconLabelDescriptionList"/>
    <dgm:cxn modelId="{9269022A-3574-4CDC-95FE-AC041CB646E5}" type="presOf" srcId="{2CC524A3-446B-4854-B067-6130D1FB665A}" destId="{1C23A567-D164-4371-B5FC-F1A5DA784DCB}" srcOrd="0" destOrd="1" presId="urn:microsoft.com/office/officeart/2018/5/layout/CenteredIconLabelDescriptionList"/>
    <dgm:cxn modelId="{07FA4C69-8BA0-4835-9420-2CB0DA8509D2}" srcId="{62AF1839-F02E-40ED-83B6-B612409CA70A}" destId="{CD5A08B7-2A1C-441B-9C45-65994C37C9E2}" srcOrd="3" destOrd="0" parTransId="{B6FEEB4E-8D8B-4AF3-B4FB-37C79506679C}" sibTransId="{EB3E16FB-74FF-4F7A-A89A-7E5E6D9868BB}"/>
    <dgm:cxn modelId="{C6DC1153-5614-4C9C-8BCB-38B4AA4AEC2D}" srcId="{35ACD173-318E-4395-805E-660D485AE5B9}" destId="{3C4D1A9F-9712-4BCA-899D-8334CFCA86D4}" srcOrd="1" destOrd="0" parTransId="{DAEFDF82-91EF-4925-A749-DEEF9BC6CA1D}" sibTransId="{90810186-A916-4ADA-951A-59C7D9FC6998}"/>
    <dgm:cxn modelId="{DF3F6E77-FA22-4DED-9EA0-6CDFF81F8340}" type="presOf" srcId="{CD5A08B7-2A1C-441B-9C45-65994C37C9E2}" destId="{2769810E-E046-4104-A149-FD54BF242865}" srcOrd="0" destOrd="0" presId="urn:microsoft.com/office/officeart/2018/5/layout/CenteredIconLabelDescriptionList"/>
    <dgm:cxn modelId="{91DCF358-1464-435E-975F-B2B9FD2885B0}" type="presOf" srcId="{66139265-3050-4268-A069-D7EDFA1BEF27}" destId="{1C23A567-D164-4371-B5FC-F1A5DA784DCB}" srcOrd="0" destOrd="0" presId="urn:microsoft.com/office/officeart/2018/5/layout/CenteredIconLabelDescriptionList"/>
    <dgm:cxn modelId="{04EBF180-D2AC-4960-BF5A-68DD1EDA6EE1}" type="presOf" srcId="{2FCC91A1-5F46-4834-A699-55A49C1F488B}" destId="{47CE9A07-DC9C-4EC7-B234-24B66B447386}" srcOrd="0" destOrd="0" presId="urn:microsoft.com/office/officeart/2018/5/layout/CenteredIconLabelDescriptionList"/>
    <dgm:cxn modelId="{5E572D89-766D-42BF-AB79-72BF811FD4F7}" type="presOf" srcId="{35ACD173-318E-4395-805E-660D485AE5B9}" destId="{F99CD95F-75D5-4036-8B94-64E176D7135A}" srcOrd="0" destOrd="0" presId="urn:microsoft.com/office/officeart/2018/5/layout/CenteredIconLabelDescriptionList"/>
    <dgm:cxn modelId="{75023698-80C5-4568-B6CF-A66BFBF5F11F}" srcId="{62AF1839-F02E-40ED-83B6-B612409CA70A}" destId="{CA5EE2A9-F1F4-484F-83C1-6B9CE65024B7}" srcOrd="0" destOrd="0" parTransId="{EB46306A-1089-441A-82AF-5D99486A85A1}" sibTransId="{F13DC2A0-5D9C-4EB2-AAD9-8D6FB3F54BBD}"/>
    <dgm:cxn modelId="{5609B89B-1D37-4D4C-A783-664FCD7B9AFD}" srcId="{62AF1839-F02E-40ED-83B6-B612409CA70A}" destId="{35ACD173-318E-4395-805E-660D485AE5B9}" srcOrd="2" destOrd="0" parTransId="{B9874EE6-A294-4A31-A1C9-5D08418AC327}" sibTransId="{011D7821-EE65-4E3E-949A-D2DCE191A1DE}"/>
    <dgm:cxn modelId="{AB69AFB9-83F7-4920-A30B-3A24D518F818}" type="presOf" srcId="{CA5EE2A9-F1F4-484F-83C1-6B9CE65024B7}" destId="{3D59EA64-28C7-4F2F-B70B-2DA8EE03AA33}" srcOrd="0" destOrd="0" presId="urn:microsoft.com/office/officeart/2018/5/layout/CenteredIconLabelDescriptionList"/>
    <dgm:cxn modelId="{700975CC-537A-4B8C-BA6B-825FAE209368}" srcId="{62AF1839-F02E-40ED-83B6-B612409CA70A}" destId="{2FCC91A1-5F46-4834-A699-55A49C1F488B}" srcOrd="1" destOrd="0" parTransId="{39FF4CCE-260A-43EA-BD36-1C4BA97600B2}" sibTransId="{36DF0BC4-4EC0-4F8F-93B3-52E4A41B5BCF}"/>
    <dgm:cxn modelId="{00638CD4-03AD-4BE1-95A9-1759B94E062F}" srcId="{CD5A08B7-2A1C-441B-9C45-65994C37C9E2}" destId="{66139265-3050-4268-A069-D7EDFA1BEF27}" srcOrd="0" destOrd="0" parTransId="{C3F996EF-BEAF-4CFD-ADDC-D1787BB934B6}" sibTransId="{A19EB706-D60B-48BD-941C-7ACF419279F6}"/>
    <dgm:cxn modelId="{E81222DE-F44D-497B-8091-28BA33DCD97C}" srcId="{2FCC91A1-5F46-4834-A699-55A49C1F488B}" destId="{E3CEBA5C-7CA4-4D1E-9F2E-D39510A038EC}" srcOrd="0" destOrd="0" parTransId="{A7DF523A-9766-4D8D-BD7B-3952A5125069}" sibTransId="{60C216E6-C081-481F-A0FC-0A143890AE76}"/>
    <dgm:cxn modelId="{F3C139E7-D619-4302-8D1A-FCBE7583C9E8}" srcId="{35ACD173-318E-4395-805E-660D485AE5B9}" destId="{5CC172F0-B83B-422B-9AFA-2989883D2EE9}" srcOrd="0" destOrd="0" parTransId="{3D0FCA2D-15D7-441D-9C0A-146DB839CBE5}" sibTransId="{C580C6D9-EA24-4318-A251-72EADB7A5164}"/>
    <dgm:cxn modelId="{330831E9-8772-4A85-867A-98756F74A91A}" type="presOf" srcId="{3C4D1A9F-9712-4BCA-899D-8334CFCA86D4}" destId="{AF9316FB-9962-475E-BD52-A655835B4065}" srcOrd="0" destOrd="1" presId="urn:microsoft.com/office/officeart/2018/5/layout/CenteredIconLabelDescriptionList"/>
    <dgm:cxn modelId="{6EFFD2EC-0E3A-4402-A506-A7BC97B94055}" type="presOf" srcId="{5CC172F0-B83B-422B-9AFA-2989883D2EE9}" destId="{AF9316FB-9962-475E-BD52-A655835B4065}" srcOrd="0" destOrd="0" presId="urn:microsoft.com/office/officeart/2018/5/layout/CenteredIconLabelDescriptionList"/>
    <dgm:cxn modelId="{889092A7-3DD5-4D99-8A67-886BFA188B95}" type="presParOf" srcId="{FA697BE9-0A41-402F-93DE-E658EA8BC512}" destId="{D454839A-B33A-47A1-A9BB-66ACD370C5D0}" srcOrd="0" destOrd="0" presId="urn:microsoft.com/office/officeart/2018/5/layout/CenteredIconLabelDescriptionList"/>
    <dgm:cxn modelId="{A65F0690-237A-4FFB-B5EC-C70943EC3361}" type="presParOf" srcId="{D454839A-B33A-47A1-A9BB-66ACD370C5D0}" destId="{9A90C293-B735-4A2C-BF97-98844ABEA29C}" srcOrd="0" destOrd="0" presId="urn:microsoft.com/office/officeart/2018/5/layout/CenteredIconLabelDescriptionList"/>
    <dgm:cxn modelId="{A9739BC8-EB43-4D06-AF3D-87933DF15CCC}" type="presParOf" srcId="{D454839A-B33A-47A1-A9BB-66ACD370C5D0}" destId="{5E68EB53-1FD9-4C2C-B16A-DD118123AD3E}" srcOrd="1" destOrd="0" presId="urn:microsoft.com/office/officeart/2018/5/layout/CenteredIconLabelDescriptionList"/>
    <dgm:cxn modelId="{1BA24E29-4145-4508-9B6D-624B4C7FC7BA}" type="presParOf" srcId="{D454839A-B33A-47A1-A9BB-66ACD370C5D0}" destId="{3D59EA64-28C7-4F2F-B70B-2DA8EE03AA33}" srcOrd="2" destOrd="0" presId="urn:microsoft.com/office/officeart/2018/5/layout/CenteredIconLabelDescriptionList"/>
    <dgm:cxn modelId="{2C265510-1176-4F54-BFBD-8522242D7483}" type="presParOf" srcId="{D454839A-B33A-47A1-A9BB-66ACD370C5D0}" destId="{3EC1FDDE-76D0-4179-AF43-2CD2B1CCD774}" srcOrd="3" destOrd="0" presId="urn:microsoft.com/office/officeart/2018/5/layout/CenteredIconLabelDescriptionList"/>
    <dgm:cxn modelId="{751A2D49-F4A1-4F05-A2AF-8BB119E52DB2}" type="presParOf" srcId="{D454839A-B33A-47A1-A9BB-66ACD370C5D0}" destId="{AE3F987D-7A6D-4C6C-8144-445B17AE3040}" srcOrd="4" destOrd="0" presId="urn:microsoft.com/office/officeart/2018/5/layout/CenteredIconLabelDescriptionList"/>
    <dgm:cxn modelId="{88C041A1-FA4F-43F2-A088-45B9A309BFC2}" type="presParOf" srcId="{FA697BE9-0A41-402F-93DE-E658EA8BC512}" destId="{403ABA25-2A50-45A6-80EE-C9BCE4368359}" srcOrd="1" destOrd="0" presId="urn:microsoft.com/office/officeart/2018/5/layout/CenteredIconLabelDescriptionList"/>
    <dgm:cxn modelId="{FCC954C4-DDBF-4A82-82FD-E22C6BCDCEC2}" type="presParOf" srcId="{FA697BE9-0A41-402F-93DE-E658EA8BC512}" destId="{37E432DD-1390-4F75-93F3-4F9B5E0BF2A3}" srcOrd="2" destOrd="0" presId="urn:microsoft.com/office/officeart/2018/5/layout/CenteredIconLabelDescriptionList"/>
    <dgm:cxn modelId="{99F2D7DF-1BC9-48E3-8654-ADA3E9273FCB}" type="presParOf" srcId="{37E432DD-1390-4F75-93F3-4F9B5E0BF2A3}" destId="{3EA6ADBE-636A-47CF-8830-F069ED96ADA6}" srcOrd="0" destOrd="0" presId="urn:microsoft.com/office/officeart/2018/5/layout/CenteredIconLabelDescriptionList"/>
    <dgm:cxn modelId="{270EBC3A-91E4-4B97-8F1F-1BCEA9885AF6}" type="presParOf" srcId="{37E432DD-1390-4F75-93F3-4F9B5E0BF2A3}" destId="{6BB83218-06F8-4D9A-8B1A-22EC2FB7CFD6}" srcOrd="1" destOrd="0" presId="urn:microsoft.com/office/officeart/2018/5/layout/CenteredIconLabelDescriptionList"/>
    <dgm:cxn modelId="{AED75965-DF42-4A6F-8569-9E1EBC3B6BA5}" type="presParOf" srcId="{37E432DD-1390-4F75-93F3-4F9B5E0BF2A3}" destId="{47CE9A07-DC9C-4EC7-B234-24B66B447386}" srcOrd="2" destOrd="0" presId="urn:microsoft.com/office/officeart/2018/5/layout/CenteredIconLabelDescriptionList"/>
    <dgm:cxn modelId="{18EE7132-C2BD-4A95-8E68-FB680DF69241}" type="presParOf" srcId="{37E432DD-1390-4F75-93F3-4F9B5E0BF2A3}" destId="{86E402EC-B671-4B7D-8269-FA1B3E988A37}" srcOrd="3" destOrd="0" presId="urn:microsoft.com/office/officeart/2018/5/layout/CenteredIconLabelDescriptionList"/>
    <dgm:cxn modelId="{8F1ADD75-C874-49BB-9243-6FBE19F83592}" type="presParOf" srcId="{37E432DD-1390-4F75-93F3-4F9B5E0BF2A3}" destId="{27E422C6-F08C-4481-87F6-424FB85C924D}" srcOrd="4" destOrd="0" presId="urn:microsoft.com/office/officeart/2018/5/layout/CenteredIconLabelDescriptionList"/>
    <dgm:cxn modelId="{2D6154B2-DD0B-41CE-8760-166CF96C0A99}" type="presParOf" srcId="{FA697BE9-0A41-402F-93DE-E658EA8BC512}" destId="{8AECC5D0-FE87-45CD-BD2E-8904386E9030}" srcOrd="3" destOrd="0" presId="urn:microsoft.com/office/officeart/2018/5/layout/CenteredIconLabelDescriptionList"/>
    <dgm:cxn modelId="{98369AC9-DA24-4B87-A3D7-F453DDDC88E4}" type="presParOf" srcId="{FA697BE9-0A41-402F-93DE-E658EA8BC512}" destId="{11468C7C-AC89-4EDA-82B0-AA85A8A326BF}" srcOrd="4" destOrd="0" presId="urn:microsoft.com/office/officeart/2018/5/layout/CenteredIconLabelDescriptionList"/>
    <dgm:cxn modelId="{EA337124-F025-4A50-857A-46B58E56867C}" type="presParOf" srcId="{11468C7C-AC89-4EDA-82B0-AA85A8A326BF}" destId="{0667D7C1-145B-4F02-8E2C-AE8B79510BD5}" srcOrd="0" destOrd="0" presId="urn:microsoft.com/office/officeart/2018/5/layout/CenteredIconLabelDescriptionList"/>
    <dgm:cxn modelId="{A9463D9D-94C5-4642-91BD-E4D62F200170}" type="presParOf" srcId="{11468C7C-AC89-4EDA-82B0-AA85A8A326BF}" destId="{12C5D7EA-F4FC-4A1C-A7C2-DE48215775E0}" srcOrd="1" destOrd="0" presId="urn:microsoft.com/office/officeart/2018/5/layout/CenteredIconLabelDescriptionList"/>
    <dgm:cxn modelId="{3FAC730A-5D49-4A4A-8DB3-45BA9972593A}" type="presParOf" srcId="{11468C7C-AC89-4EDA-82B0-AA85A8A326BF}" destId="{F99CD95F-75D5-4036-8B94-64E176D7135A}" srcOrd="2" destOrd="0" presId="urn:microsoft.com/office/officeart/2018/5/layout/CenteredIconLabelDescriptionList"/>
    <dgm:cxn modelId="{6BAAD783-F1FE-4E8D-BB86-5D0610A5071F}" type="presParOf" srcId="{11468C7C-AC89-4EDA-82B0-AA85A8A326BF}" destId="{866E17F3-2F12-404A-8655-A3AB06FABB1A}" srcOrd="3" destOrd="0" presId="urn:microsoft.com/office/officeart/2018/5/layout/CenteredIconLabelDescriptionList"/>
    <dgm:cxn modelId="{97E10369-B8B9-467A-A020-2950F02A351B}" type="presParOf" srcId="{11468C7C-AC89-4EDA-82B0-AA85A8A326BF}" destId="{AF9316FB-9962-475E-BD52-A655835B4065}" srcOrd="4" destOrd="0" presId="urn:microsoft.com/office/officeart/2018/5/layout/CenteredIconLabelDescriptionList"/>
    <dgm:cxn modelId="{4A35DEC1-521D-4339-870E-21F44D0D4523}" type="presParOf" srcId="{FA697BE9-0A41-402F-93DE-E658EA8BC512}" destId="{5ABD8A39-00C8-42AE-BB6A-0F48FCB16424}" srcOrd="5" destOrd="0" presId="urn:microsoft.com/office/officeart/2018/5/layout/CenteredIconLabelDescriptionList"/>
    <dgm:cxn modelId="{DABBEC94-32C7-4423-8134-6B880C9AB980}" type="presParOf" srcId="{FA697BE9-0A41-402F-93DE-E658EA8BC512}" destId="{EB7B3C2E-206A-4801-B3A0-EACF258E8ECF}" srcOrd="6" destOrd="0" presId="urn:microsoft.com/office/officeart/2018/5/layout/CenteredIconLabelDescriptionList"/>
    <dgm:cxn modelId="{6FF87067-F2C7-40AA-9E63-3699810A7642}" type="presParOf" srcId="{EB7B3C2E-206A-4801-B3A0-EACF258E8ECF}" destId="{FA53C64C-BE98-4A88-AD5C-B1E8F729498B}" srcOrd="0" destOrd="0" presId="urn:microsoft.com/office/officeart/2018/5/layout/CenteredIconLabelDescriptionList"/>
    <dgm:cxn modelId="{B541B0A9-ECFB-4EE6-BF18-ECFC79170C47}" type="presParOf" srcId="{EB7B3C2E-206A-4801-B3A0-EACF258E8ECF}" destId="{57D99CA7-35FE-4E9B-8A1E-2B2D3341BD43}" srcOrd="1" destOrd="0" presId="urn:microsoft.com/office/officeart/2018/5/layout/CenteredIconLabelDescriptionList"/>
    <dgm:cxn modelId="{799C7C1C-F30F-4BA1-A2F2-112AA277DF8C}" type="presParOf" srcId="{EB7B3C2E-206A-4801-B3A0-EACF258E8ECF}" destId="{2769810E-E046-4104-A149-FD54BF242865}" srcOrd="2" destOrd="0" presId="urn:microsoft.com/office/officeart/2018/5/layout/CenteredIconLabelDescriptionList"/>
    <dgm:cxn modelId="{0178BE8C-942A-4D3B-86D6-72F830656EDC}" type="presParOf" srcId="{EB7B3C2E-206A-4801-B3A0-EACF258E8ECF}" destId="{552E7D8F-DB8C-4DDE-B7E7-6C7106327F00}" srcOrd="3" destOrd="0" presId="urn:microsoft.com/office/officeart/2018/5/layout/CenteredIconLabelDescriptionList"/>
    <dgm:cxn modelId="{138EE81B-C10D-44FD-AE0D-684C7843BCBA}" type="presParOf" srcId="{EB7B3C2E-206A-4801-B3A0-EACF258E8ECF}" destId="{1C23A567-D164-4371-B5FC-F1A5DA784DCB}"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62AF1839-F02E-40ED-83B6-B612409CA70A}" type="doc">
      <dgm:prSet loTypeId="urn:microsoft.com/office/officeart/2018/5/layout/CenteredIconLabelDescriptionList" loCatId="icon" qsTypeId="urn:microsoft.com/office/officeart/2005/8/quickstyle/simple1" qsCatId="simple" csTypeId="urn:microsoft.com/office/officeart/2005/8/colors/colorful1" csCatId="colorful" phldr="1"/>
      <dgm:spPr/>
      <dgm:t>
        <a:bodyPr/>
        <a:lstStyle/>
        <a:p>
          <a:endParaRPr lang="en-IN"/>
        </a:p>
      </dgm:t>
    </dgm:pt>
    <dgm:pt modelId="{CA5EE2A9-F1F4-484F-83C1-6B9CE65024B7}">
      <dgm:prSet custT="1"/>
      <dgm:spPr/>
      <dgm:t>
        <a:bodyPr/>
        <a:lstStyle/>
        <a:p>
          <a:pPr>
            <a:lnSpc>
              <a:spcPct val="100000"/>
            </a:lnSpc>
            <a:defRPr b="1"/>
          </a:pPr>
          <a:r>
            <a:rPr lang="en-US" sz="2000" b="1" i="0" dirty="0">
              <a:latin typeface="Book Antiqua" panose="02040602050305030304" pitchFamily="18" charset="0"/>
            </a:rPr>
            <a:t>Sector</a:t>
          </a:r>
          <a:endParaRPr lang="en-IN" sz="2000" dirty="0">
            <a:latin typeface="Book Antiqua" panose="02040602050305030304" pitchFamily="18" charset="0"/>
          </a:endParaRPr>
        </a:p>
      </dgm:t>
    </dgm:pt>
    <dgm:pt modelId="{EB46306A-1089-441A-82AF-5D99486A85A1}" type="parTrans" cxnId="{75023698-80C5-4568-B6CF-A66BFBF5F11F}">
      <dgm:prSet/>
      <dgm:spPr/>
      <dgm:t>
        <a:bodyPr/>
        <a:lstStyle/>
        <a:p>
          <a:endParaRPr lang="en-IN"/>
        </a:p>
      </dgm:t>
    </dgm:pt>
    <dgm:pt modelId="{F13DC2A0-5D9C-4EB2-AAD9-8D6FB3F54BBD}" type="sibTrans" cxnId="{75023698-80C5-4568-B6CF-A66BFBF5F11F}">
      <dgm:prSet/>
      <dgm:spPr/>
      <dgm:t>
        <a:bodyPr/>
        <a:lstStyle/>
        <a:p>
          <a:endParaRPr lang="en-IN"/>
        </a:p>
      </dgm:t>
    </dgm:pt>
    <dgm:pt modelId="{2FCC91A1-5F46-4834-A699-55A49C1F488B}">
      <dgm:prSet custT="1"/>
      <dgm:spPr/>
      <dgm:t>
        <a:bodyPr/>
        <a:lstStyle/>
        <a:p>
          <a:pPr>
            <a:lnSpc>
              <a:spcPct val="100000"/>
            </a:lnSpc>
            <a:defRPr b="1"/>
          </a:pPr>
          <a:r>
            <a:rPr lang="en-US" sz="2000" b="1" i="0" dirty="0">
              <a:latin typeface="Book Antiqua" panose="02040602050305030304" pitchFamily="18" charset="0"/>
            </a:rPr>
            <a:t>Eligibility</a:t>
          </a:r>
          <a:endParaRPr lang="en-IN" sz="2000" dirty="0">
            <a:latin typeface="Book Antiqua" panose="02040602050305030304" pitchFamily="18" charset="0"/>
          </a:endParaRPr>
        </a:p>
      </dgm:t>
    </dgm:pt>
    <dgm:pt modelId="{39FF4CCE-260A-43EA-BD36-1C4BA97600B2}" type="parTrans" cxnId="{700975CC-537A-4B8C-BA6B-825FAE209368}">
      <dgm:prSet/>
      <dgm:spPr/>
      <dgm:t>
        <a:bodyPr/>
        <a:lstStyle/>
        <a:p>
          <a:endParaRPr lang="en-IN"/>
        </a:p>
      </dgm:t>
    </dgm:pt>
    <dgm:pt modelId="{36DF0BC4-4EC0-4F8F-93B3-52E4A41B5BCF}" type="sibTrans" cxnId="{700975CC-537A-4B8C-BA6B-825FAE209368}">
      <dgm:prSet/>
      <dgm:spPr/>
      <dgm:t>
        <a:bodyPr/>
        <a:lstStyle/>
        <a:p>
          <a:endParaRPr lang="en-IN"/>
        </a:p>
      </dgm:t>
    </dgm:pt>
    <dgm:pt modelId="{35ACD173-318E-4395-805E-660D485AE5B9}">
      <dgm:prSet custT="1"/>
      <dgm:spPr/>
      <dgm:t>
        <a:bodyPr/>
        <a:lstStyle/>
        <a:p>
          <a:pPr>
            <a:lnSpc>
              <a:spcPct val="100000"/>
            </a:lnSpc>
            <a:defRPr b="1"/>
          </a:pPr>
          <a:r>
            <a:rPr lang="en-US" sz="2000" b="1" i="0" dirty="0">
              <a:latin typeface="Book Antiqua" panose="02040602050305030304" pitchFamily="18" charset="0"/>
            </a:rPr>
            <a:t>Benefits</a:t>
          </a:r>
          <a:endParaRPr lang="en-IN" sz="2000" dirty="0">
            <a:latin typeface="Book Antiqua" panose="02040602050305030304" pitchFamily="18" charset="0"/>
          </a:endParaRPr>
        </a:p>
      </dgm:t>
    </dgm:pt>
    <dgm:pt modelId="{B9874EE6-A294-4A31-A1C9-5D08418AC327}" type="parTrans" cxnId="{5609B89B-1D37-4D4C-A783-664FCD7B9AFD}">
      <dgm:prSet/>
      <dgm:spPr/>
      <dgm:t>
        <a:bodyPr/>
        <a:lstStyle/>
        <a:p>
          <a:endParaRPr lang="en-IN"/>
        </a:p>
      </dgm:t>
    </dgm:pt>
    <dgm:pt modelId="{011D7821-EE65-4E3E-949A-D2DCE191A1DE}" type="sibTrans" cxnId="{5609B89B-1D37-4D4C-A783-664FCD7B9AFD}">
      <dgm:prSet/>
      <dgm:spPr/>
      <dgm:t>
        <a:bodyPr/>
        <a:lstStyle/>
        <a:p>
          <a:endParaRPr lang="en-IN"/>
        </a:p>
      </dgm:t>
    </dgm:pt>
    <dgm:pt modelId="{CD5A08B7-2A1C-441B-9C45-65994C37C9E2}">
      <dgm:prSet custT="1"/>
      <dgm:spPr/>
      <dgm:t>
        <a:bodyPr/>
        <a:lstStyle/>
        <a:p>
          <a:pPr>
            <a:lnSpc>
              <a:spcPct val="100000"/>
            </a:lnSpc>
            <a:defRPr b="1"/>
          </a:pPr>
          <a:r>
            <a:rPr lang="en-US" sz="2000" b="1" i="0" dirty="0">
              <a:latin typeface="Book Antiqua" panose="02040602050305030304" pitchFamily="18" charset="0"/>
            </a:rPr>
            <a:t>Conditions</a:t>
          </a:r>
          <a:endParaRPr lang="en-IN" sz="2000" dirty="0">
            <a:latin typeface="Book Antiqua" panose="02040602050305030304" pitchFamily="18" charset="0"/>
          </a:endParaRPr>
        </a:p>
      </dgm:t>
    </dgm:pt>
    <dgm:pt modelId="{B6FEEB4E-8D8B-4AF3-B4FB-37C79506679C}" type="parTrans" cxnId="{07FA4C69-8BA0-4835-9420-2CB0DA8509D2}">
      <dgm:prSet/>
      <dgm:spPr/>
      <dgm:t>
        <a:bodyPr/>
        <a:lstStyle/>
        <a:p>
          <a:endParaRPr lang="en-IN"/>
        </a:p>
      </dgm:t>
    </dgm:pt>
    <dgm:pt modelId="{EB3E16FB-74FF-4F7A-A89A-7E5E6D9868BB}" type="sibTrans" cxnId="{07FA4C69-8BA0-4835-9420-2CB0DA8509D2}">
      <dgm:prSet/>
      <dgm:spPr/>
      <dgm:t>
        <a:bodyPr/>
        <a:lstStyle/>
        <a:p>
          <a:endParaRPr lang="en-IN"/>
        </a:p>
      </dgm:t>
    </dgm:pt>
    <dgm:pt modelId="{D8D05815-4D8E-4A07-9750-55CCAF5F80B2}">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Manufacturing</a:t>
          </a:r>
          <a:endParaRPr lang="en-IN" sz="2000" dirty="0">
            <a:latin typeface="Book Antiqua" panose="02040602050305030304" pitchFamily="18" charset="0"/>
          </a:endParaRPr>
        </a:p>
      </dgm:t>
    </dgm:pt>
    <dgm:pt modelId="{34A60875-75C7-4F03-B3B2-E65E93D7B47E}" type="parTrans" cxnId="{97042B1D-1C03-46FF-AFAD-39E822E12B4C}">
      <dgm:prSet/>
      <dgm:spPr/>
      <dgm:t>
        <a:bodyPr/>
        <a:lstStyle/>
        <a:p>
          <a:endParaRPr lang="en-IN"/>
        </a:p>
      </dgm:t>
    </dgm:pt>
    <dgm:pt modelId="{9D048D7D-6870-43A9-8302-7A74948B61CB}" type="sibTrans" cxnId="{97042B1D-1C03-46FF-AFAD-39E822E12B4C}">
      <dgm:prSet/>
      <dgm:spPr/>
      <dgm:t>
        <a:bodyPr/>
        <a:lstStyle/>
        <a:p>
          <a:endParaRPr lang="en-IN"/>
        </a:p>
      </dgm:t>
    </dgm:pt>
    <dgm:pt modelId="{E3CEBA5C-7CA4-4D1E-9F2E-D39510A038EC}">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New entrants (EPFO) with wage &lt; ₹1 lakh p.m.</a:t>
          </a:r>
          <a:endParaRPr lang="en-IN" sz="2000" dirty="0">
            <a:latin typeface="Book Antiqua" panose="02040602050305030304" pitchFamily="18" charset="0"/>
          </a:endParaRPr>
        </a:p>
      </dgm:t>
    </dgm:pt>
    <dgm:pt modelId="{A7DF523A-9766-4D8D-BD7B-3952A5125069}" type="parTrans" cxnId="{E81222DE-F44D-497B-8091-28BA33DCD97C}">
      <dgm:prSet/>
      <dgm:spPr/>
      <dgm:t>
        <a:bodyPr/>
        <a:lstStyle/>
        <a:p>
          <a:endParaRPr lang="en-IN"/>
        </a:p>
      </dgm:t>
    </dgm:pt>
    <dgm:pt modelId="{60C216E6-C081-481F-A0FC-0A143890AE76}" type="sibTrans" cxnId="{E81222DE-F44D-497B-8091-28BA33DCD97C}">
      <dgm:prSet/>
      <dgm:spPr/>
      <dgm:t>
        <a:bodyPr/>
        <a:lstStyle/>
        <a:p>
          <a:endParaRPr lang="en-IN"/>
        </a:p>
      </dgm:t>
    </dgm:pt>
    <dgm:pt modelId="{220483FA-9E9F-49BC-91DA-BF8CD3393F5F}">
      <dgm:prSet custT="1"/>
      <dgm:spPr/>
      <dgm:t>
        <a:bodyPr/>
        <a:lstStyle/>
        <a:p>
          <a:pPr>
            <a:lnSpc>
              <a:spcPct val="100000"/>
            </a:lnSpc>
          </a:pPr>
          <a:r>
            <a:rPr lang="en-US" sz="2000" dirty="0">
              <a:solidFill>
                <a:schemeClr val="tx1"/>
              </a:solidFill>
              <a:latin typeface="Book Antiqua" panose="02040602050305030304" pitchFamily="18" charset="0"/>
              <a:ea typeface="+mn-ea"/>
              <a:cs typeface="+mn-cs"/>
            </a:rPr>
            <a:t>Employer’s 3-year</a:t>
          </a:r>
          <a:r>
            <a:rPr lang="en-GB" sz="2000" dirty="0">
              <a:solidFill>
                <a:schemeClr val="tx1"/>
              </a:solidFill>
              <a:latin typeface="Book Antiqua" panose="02040602050305030304" pitchFamily="18" charset="0"/>
              <a:ea typeface="+mn-ea"/>
              <a:cs typeface="+mn-cs"/>
            </a:rPr>
            <a:t> EPFO track record</a:t>
          </a:r>
          <a:endParaRPr lang="en-IN" sz="2000" dirty="0">
            <a:latin typeface="Book Antiqua" panose="02040602050305030304" pitchFamily="18" charset="0"/>
          </a:endParaRPr>
        </a:p>
      </dgm:t>
    </dgm:pt>
    <dgm:pt modelId="{A33A1972-AF70-4D08-94BD-8390761E956C}" type="parTrans" cxnId="{66411D97-ABFF-4173-ADE6-D21DE3774E4D}">
      <dgm:prSet/>
      <dgm:spPr/>
      <dgm:t>
        <a:bodyPr/>
        <a:lstStyle/>
        <a:p>
          <a:endParaRPr lang="en-IN"/>
        </a:p>
      </dgm:t>
    </dgm:pt>
    <dgm:pt modelId="{4B8F5CF3-02B6-462D-9C7F-0EC829E7F132}" type="sibTrans" cxnId="{66411D97-ABFF-4173-ADE6-D21DE3774E4D}">
      <dgm:prSet/>
      <dgm:spPr/>
      <dgm:t>
        <a:bodyPr/>
        <a:lstStyle/>
        <a:p>
          <a:endParaRPr lang="en-IN"/>
        </a:p>
      </dgm:t>
    </dgm:pt>
    <dgm:pt modelId="{5683C25A-0CF5-435B-AF44-944754D24C19}">
      <dgm:prSet custT="1"/>
      <dgm:spPr/>
      <dgm:t>
        <a:bodyPr/>
        <a:lstStyle/>
        <a:p>
          <a:pPr>
            <a:lnSpc>
              <a:spcPct val="100000"/>
            </a:lnSpc>
          </a:pPr>
          <a:r>
            <a:rPr lang="en-US" sz="2000" dirty="0">
              <a:solidFill>
                <a:schemeClr val="tx1"/>
              </a:solidFill>
              <a:latin typeface="Book Antiqua" panose="02040602050305030304" pitchFamily="18" charset="0"/>
              <a:ea typeface="+mn-ea"/>
              <a:cs typeface="+mn-cs"/>
            </a:rPr>
            <a:t>Employer must hire </a:t>
          </a:r>
          <a:r>
            <a:rPr lang="en-GB" sz="2000" dirty="0">
              <a:solidFill>
                <a:schemeClr val="tx1"/>
              </a:solidFill>
              <a:latin typeface="Book Antiqua" panose="02040602050305030304" pitchFamily="18" charset="0"/>
              <a:ea typeface="+mn-ea"/>
              <a:cs typeface="+mn-cs"/>
            </a:rPr>
            <a:t>at least 50 or </a:t>
          </a:r>
          <a:r>
            <a:rPr lang="en-US" sz="2000" dirty="0">
              <a:solidFill>
                <a:schemeClr val="tx1"/>
              </a:solidFill>
              <a:latin typeface="Book Antiqua" panose="02040602050305030304" pitchFamily="18" charset="0"/>
              <a:ea typeface="+mn-ea"/>
              <a:cs typeface="+mn-cs"/>
            </a:rPr>
            <a:t>25</a:t>
          </a:r>
          <a:r>
            <a:rPr lang="en-GB" sz="2000" dirty="0">
              <a:solidFill>
                <a:schemeClr val="tx1"/>
              </a:solidFill>
              <a:latin typeface="Book Antiqua" panose="02040602050305030304" pitchFamily="18" charset="0"/>
              <a:ea typeface="+mn-ea"/>
              <a:cs typeface="+mn-cs"/>
            </a:rPr>
            <a:t>% of the baseline [whichever is lower]</a:t>
          </a:r>
          <a:endParaRPr lang="en-IN" sz="2000" dirty="0">
            <a:solidFill>
              <a:schemeClr val="tx1"/>
            </a:solidFill>
            <a:latin typeface="Book Antiqua" panose="02040602050305030304" pitchFamily="18" charset="0"/>
            <a:ea typeface="+mn-ea"/>
            <a:cs typeface="+mn-cs"/>
          </a:endParaRPr>
        </a:p>
      </dgm:t>
    </dgm:pt>
    <dgm:pt modelId="{9A0FB741-E4D9-4CC7-91D6-CAB582CBB04A}" type="parTrans" cxnId="{0A5D687C-2701-4B95-9249-3A399B60D8D3}">
      <dgm:prSet/>
      <dgm:spPr/>
      <dgm:t>
        <a:bodyPr/>
        <a:lstStyle/>
        <a:p>
          <a:endParaRPr lang="en-IN"/>
        </a:p>
      </dgm:t>
    </dgm:pt>
    <dgm:pt modelId="{306FBAD3-587C-4A8C-8AE3-EC8EAA87E231}" type="sibTrans" cxnId="{0A5D687C-2701-4B95-9249-3A399B60D8D3}">
      <dgm:prSet/>
      <dgm:spPr/>
      <dgm:t>
        <a:bodyPr/>
        <a:lstStyle/>
        <a:p>
          <a:endParaRPr lang="en-IN"/>
        </a:p>
      </dgm:t>
    </dgm:pt>
    <dgm:pt modelId="{2E65621C-BEC6-462A-92BA-40C9A9D6140B}">
      <dgm:prSet custT="1"/>
      <dgm:spPr/>
      <dgm:t>
        <a:bodyPr/>
        <a:lstStyle/>
        <a:p>
          <a:pPr>
            <a:lnSpc>
              <a:spcPct val="100000"/>
            </a:lnSpc>
          </a:pPr>
          <a:r>
            <a:rPr lang="en-IN" sz="2000" dirty="0">
              <a:solidFill>
                <a:schemeClr val="tx1"/>
              </a:solidFill>
              <a:effectLst/>
              <a:latin typeface="Book Antiqua" panose="02040602050305030304" pitchFamily="18" charset="0"/>
              <a:ea typeface="+mn-ea"/>
              <a:cs typeface="+mn-cs"/>
            </a:rPr>
            <a:t>Incentives (as % of wage, shared equally between employer &amp; employee)</a:t>
          </a:r>
          <a:endParaRPr lang="en-IN" sz="2000" dirty="0">
            <a:latin typeface="Book Antiqua" panose="02040602050305030304" pitchFamily="18" charset="0"/>
          </a:endParaRPr>
        </a:p>
      </dgm:t>
    </dgm:pt>
    <dgm:pt modelId="{19AEF570-3480-419E-81D6-5D8022476B61}" type="parTrans" cxnId="{E839A4D1-979F-4548-B6A1-E0436BF1AFCC}">
      <dgm:prSet/>
      <dgm:spPr/>
      <dgm:t>
        <a:bodyPr/>
        <a:lstStyle/>
        <a:p>
          <a:endParaRPr lang="en-IN"/>
        </a:p>
      </dgm:t>
    </dgm:pt>
    <dgm:pt modelId="{431FCB82-C64C-40FD-BD1A-5118045B1732}" type="sibTrans" cxnId="{E839A4D1-979F-4548-B6A1-E0436BF1AFCC}">
      <dgm:prSet/>
      <dgm:spPr/>
      <dgm:t>
        <a:bodyPr/>
        <a:lstStyle/>
        <a:p>
          <a:endParaRPr lang="en-IN"/>
        </a:p>
      </dgm:t>
    </dgm:pt>
    <dgm:pt modelId="{38AE4565-7196-44C7-9492-EB5D73E811AA}">
      <dgm:prSet custT="1"/>
      <dgm:spPr/>
      <dgm:t>
        <a:bodyPr/>
        <a:lstStyle/>
        <a:p>
          <a:r>
            <a:rPr lang="en-IN" sz="2000" dirty="0">
              <a:solidFill>
                <a:schemeClr val="tx1"/>
              </a:solidFill>
              <a:effectLst/>
              <a:latin typeface="Book Antiqua" panose="02040602050305030304" pitchFamily="18" charset="0"/>
              <a:ea typeface="+mn-ea"/>
              <a:cs typeface="+mn-cs"/>
            </a:rPr>
            <a:t>2</a:t>
          </a:r>
          <a:r>
            <a:rPr lang="en-IN" sz="2000" baseline="30000" dirty="0">
              <a:solidFill>
                <a:schemeClr val="tx1"/>
              </a:solidFill>
              <a:effectLst/>
              <a:latin typeface="Book Antiqua" panose="02040602050305030304" pitchFamily="18" charset="0"/>
              <a:ea typeface="+mn-ea"/>
              <a:cs typeface="+mn-cs"/>
            </a:rPr>
            <a:t>nd</a:t>
          </a:r>
          <a:r>
            <a:rPr lang="en-IN" sz="2000" dirty="0">
              <a:solidFill>
                <a:schemeClr val="tx1"/>
              </a:solidFill>
              <a:effectLst/>
              <a:latin typeface="Book Antiqua" panose="02040602050305030304" pitchFamily="18" charset="0"/>
              <a:ea typeface="+mn-ea"/>
              <a:cs typeface="+mn-cs"/>
            </a:rPr>
            <a:t> year – 24%</a:t>
          </a:r>
        </a:p>
      </dgm:t>
    </dgm:pt>
    <dgm:pt modelId="{2F6B7FB6-89D9-4080-9CAC-D8A047F98FF5}" type="parTrans" cxnId="{EBC4AE52-AFAF-4A3E-AD2A-26E73012CA0A}">
      <dgm:prSet/>
      <dgm:spPr/>
      <dgm:t>
        <a:bodyPr/>
        <a:lstStyle/>
        <a:p>
          <a:endParaRPr lang="en-IN"/>
        </a:p>
      </dgm:t>
    </dgm:pt>
    <dgm:pt modelId="{EF2A3438-08BA-45D5-A316-8A26A2EF4C76}" type="sibTrans" cxnId="{EBC4AE52-AFAF-4A3E-AD2A-26E73012CA0A}">
      <dgm:prSet/>
      <dgm:spPr/>
      <dgm:t>
        <a:bodyPr/>
        <a:lstStyle/>
        <a:p>
          <a:endParaRPr lang="en-IN"/>
        </a:p>
      </dgm:t>
    </dgm:pt>
    <dgm:pt modelId="{ADD06127-8288-4A79-B5C4-C56E428E745D}">
      <dgm:prSet custT="1"/>
      <dgm:spPr/>
      <dgm:t>
        <a:bodyPr/>
        <a:lstStyle/>
        <a:p>
          <a:r>
            <a:rPr lang="en-IN" sz="2000" dirty="0">
              <a:solidFill>
                <a:schemeClr val="tx1"/>
              </a:solidFill>
              <a:effectLst/>
              <a:latin typeface="Book Antiqua" panose="02040602050305030304" pitchFamily="18" charset="0"/>
              <a:ea typeface="+mn-ea"/>
              <a:cs typeface="+mn-cs"/>
            </a:rPr>
            <a:t>3</a:t>
          </a:r>
          <a:r>
            <a:rPr lang="en-IN" sz="2000" baseline="30000" dirty="0">
              <a:solidFill>
                <a:schemeClr val="tx1"/>
              </a:solidFill>
              <a:effectLst/>
              <a:latin typeface="Book Antiqua" panose="02040602050305030304" pitchFamily="18" charset="0"/>
              <a:ea typeface="+mn-ea"/>
              <a:cs typeface="+mn-cs"/>
            </a:rPr>
            <a:t>rd</a:t>
          </a:r>
          <a:r>
            <a:rPr lang="en-IN" sz="2000" dirty="0">
              <a:solidFill>
                <a:schemeClr val="tx1"/>
              </a:solidFill>
              <a:effectLst/>
              <a:latin typeface="Book Antiqua" panose="02040602050305030304" pitchFamily="18" charset="0"/>
              <a:ea typeface="+mn-ea"/>
              <a:cs typeface="+mn-cs"/>
            </a:rPr>
            <a:t> Year  - 16%</a:t>
          </a:r>
        </a:p>
      </dgm:t>
    </dgm:pt>
    <dgm:pt modelId="{D29B951F-8918-4597-9BA6-0C00426B877C}" type="parTrans" cxnId="{4443AC73-311D-4CF2-B0D9-FED1FDF073EA}">
      <dgm:prSet/>
      <dgm:spPr/>
      <dgm:t>
        <a:bodyPr/>
        <a:lstStyle/>
        <a:p>
          <a:endParaRPr lang="en-IN"/>
        </a:p>
      </dgm:t>
    </dgm:pt>
    <dgm:pt modelId="{7149787A-364B-4F66-8F08-716C086A2418}" type="sibTrans" cxnId="{4443AC73-311D-4CF2-B0D9-FED1FDF073EA}">
      <dgm:prSet/>
      <dgm:spPr/>
      <dgm:t>
        <a:bodyPr/>
        <a:lstStyle/>
        <a:p>
          <a:endParaRPr lang="en-IN"/>
        </a:p>
      </dgm:t>
    </dgm:pt>
    <dgm:pt modelId="{D5C2BBF7-8817-43B9-9CC0-61B36150D0BF}">
      <dgm:prSet custT="1"/>
      <dgm:spPr/>
      <dgm:t>
        <a:bodyPr/>
        <a:lstStyle/>
        <a:p>
          <a:r>
            <a:rPr lang="en-IN" sz="2000" dirty="0">
              <a:solidFill>
                <a:schemeClr val="tx1"/>
              </a:solidFill>
              <a:effectLst/>
              <a:latin typeface="Book Antiqua" panose="02040602050305030304" pitchFamily="18" charset="0"/>
              <a:ea typeface="+mn-ea"/>
              <a:cs typeface="+mn-cs"/>
            </a:rPr>
            <a:t>4</a:t>
          </a:r>
          <a:r>
            <a:rPr lang="en-IN" sz="2000" baseline="30000" dirty="0">
              <a:solidFill>
                <a:schemeClr val="tx1"/>
              </a:solidFill>
              <a:effectLst/>
              <a:latin typeface="Book Antiqua" panose="02040602050305030304" pitchFamily="18" charset="0"/>
              <a:ea typeface="+mn-ea"/>
              <a:cs typeface="+mn-cs"/>
            </a:rPr>
            <a:t>th</a:t>
          </a:r>
          <a:r>
            <a:rPr lang="en-IN" sz="2000" dirty="0">
              <a:solidFill>
                <a:schemeClr val="tx1"/>
              </a:solidFill>
              <a:effectLst/>
              <a:latin typeface="Book Antiqua" panose="02040602050305030304" pitchFamily="18" charset="0"/>
              <a:ea typeface="+mn-ea"/>
              <a:cs typeface="+mn-cs"/>
            </a:rPr>
            <a:t> Year – 8% </a:t>
          </a:r>
          <a:endParaRPr lang="en-IN" sz="2000" dirty="0"/>
        </a:p>
      </dgm:t>
    </dgm:pt>
    <dgm:pt modelId="{6738B44E-8B76-4819-9EC1-C6901D6674B0}" type="parTrans" cxnId="{ECA2520D-8BBC-46BC-8DC7-5AB8C5F21965}">
      <dgm:prSet/>
      <dgm:spPr/>
      <dgm:t>
        <a:bodyPr/>
        <a:lstStyle/>
        <a:p>
          <a:endParaRPr lang="en-IN"/>
        </a:p>
      </dgm:t>
    </dgm:pt>
    <dgm:pt modelId="{4A49A1B1-8E24-4EC4-9D03-B0849A7BB422}" type="sibTrans" cxnId="{ECA2520D-8BBC-46BC-8DC7-5AB8C5F21965}">
      <dgm:prSet/>
      <dgm:spPr/>
      <dgm:t>
        <a:bodyPr/>
        <a:lstStyle/>
        <a:p>
          <a:endParaRPr lang="en-IN"/>
        </a:p>
      </dgm:t>
    </dgm:pt>
    <dgm:pt modelId="{D330F504-E489-461A-BB5B-8FBDF5789F43}">
      <dgm:prSet custT="1"/>
      <dgm:spPr/>
      <dgm:t>
        <a:bodyPr/>
        <a:lstStyle/>
        <a:p>
          <a:r>
            <a:rPr lang="en-IN" sz="2000" dirty="0">
              <a:solidFill>
                <a:schemeClr val="tx1"/>
              </a:solidFill>
              <a:effectLst/>
              <a:latin typeface="Book Antiqua" panose="02040602050305030304" pitchFamily="18" charset="0"/>
              <a:ea typeface="+mn-ea"/>
              <a:cs typeface="+mn-cs"/>
            </a:rPr>
            <a:t>1</a:t>
          </a:r>
          <a:r>
            <a:rPr lang="en-IN" sz="2000" baseline="30000" dirty="0">
              <a:solidFill>
                <a:schemeClr val="tx1"/>
              </a:solidFill>
              <a:effectLst/>
              <a:latin typeface="Book Antiqua" panose="02040602050305030304" pitchFamily="18" charset="0"/>
              <a:ea typeface="+mn-ea"/>
              <a:cs typeface="+mn-cs"/>
            </a:rPr>
            <a:t>st</a:t>
          </a:r>
          <a:r>
            <a:rPr lang="en-IN" sz="2000" dirty="0">
              <a:solidFill>
                <a:schemeClr val="tx1"/>
              </a:solidFill>
              <a:effectLst/>
              <a:latin typeface="Book Antiqua" panose="02040602050305030304" pitchFamily="18" charset="0"/>
              <a:ea typeface="+mn-ea"/>
              <a:cs typeface="+mn-cs"/>
            </a:rPr>
            <a:t> year – 24%</a:t>
          </a:r>
          <a:endParaRPr lang="en-IN" sz="2000" dirty="0">
            <a:latin typeface="Book Antiqua" panose="02040602050305030304" pitchFamily="18" charset="0"/>
          </a:endParaRPr>
        </a:p>
      </dgm:t>
    </dgm:pt>
    <dgm:pt modelId="{E46E218F-59D0-4DB2-8A9F-ED8F80F39837}" type="parTrans" cxnId="{259D7F5A-143D-4632-9239-8B7293EFD883}">
      <dgm:prSet/>
      <dgm:spPr/>
      <dgm:t>
        <a:bodyPr/>
        <a:lstStyle/>
        <a:p>
          <a:endParaRPr lang="en-IN"/>
        </a:p>
      </dgm:t>
    </dgm:pt>
    <dgm:pt modelId="{BB040A57-3C05-4320-BD7D-0F9BDC950700}" type="sibTrans" cxnId="{259D7F5A-143D-4632-9239-8B7293EFD883}">
      <dgm:prSet/>
      <dgm:spPr/>
      <dgm:t>
        <a:bodyPr/>
        <a:lstStyle/>
        <a:p>
          <a:endParaRPr lang="en-IN"/>
        </a:p>
      </dgm:t>
    </dgm:pt>
    <dgm:pt modelId="{58BD1646-C381-4B84-86D8-BED25AB85B31}">
      <dgm:prSet custT="1"/>
      <dgm:spPr/>
      <dgm:t>
        <a:bodyPr/>
        <a:lstStyle/>
        <a:p>
          <a:pPr>
            <a:lnSpc>
              <a:spcPct val="100000"/>
            </a:lnSpc>
          </a:pPr>
          <a:r>
            <a:rPr lang="en-IN" sz="2000" dirty="0">
              <a:solidFill>
                <a:schemeClr val="tx1"/>
              </a:solidFill>
              <a:latin typeface="Book Antiqua" panose="02040602050305030304" pitchFamily="18" charset="0"/>
              <a:ea typeface="+mn-ea"/>
              <a:cs typeface="+mn-cs"/>
            </a:rPr>
            <a:t>Wage cap </a:t>
          </a:r>
          <a:r>
            <a:rPr lang="en-US" sz="2000" dirty="0">
              <a:solidFill>
                <a:schemeClr val="tx1"/>
              </a:solidFill>
              <a:latin typeface="Book Antiqua" panose="02040602050305030304" pitchFamily="18" charset="0"/>
              <a:ea typeface="+mn-ea"/>
              <a:cs typeface="+mn-cs"/>
            </a:rPr>
            <a:t>₹25,000/- p.m.</a:t>
          </a:r>
          <a:endParaRPr lang="en-IN" sz="2000" dirty="0">
            <a:latin typeface="Book Antiqua" panose="02040602050305030304" pitchFamily="18" charset="0"/>
          </a:endParaRPr>
        </a:p>
      </dgm:t>
    </dgm:pt>
    <dgm:pt modelId="{32690373-7E84-48F3-A26D-79754D3D0B24}" type="parTrans" cxnId="{522B2167-64F8-4FF5-BA52-249BBA15E07C}">
      <dgm:prSet/>
      <dgm:spPr/>
      <dgm:t>
        <a:bodyPr/>
        <a:lstStyle/>
        <a:p>
          <a:endParaRPr lang="en-IN"/>
        </a:p>
      </dgm:t>
    </dgm:pt>
    <dgm:pt modelId="{EFA03353-E24E-4165-B107-483000D36707}" type="sibTrans" cxnId="{522B2167-64F8-4FF5-BA52-249BBA15E07C}">
      <dgm:prSet/>
      <dgm:spPr/>
      <dgm:t>
        <a:bodyPr/>
        <a:lstStyle/>
        <a:p>
          <a:endParaRPr lang="en-IN"/>
        </a:p>
      </dgm:t>
    </dgm:pt>
    <dgm:pt modelId="{0F1A90D7-8813-4542-BF94-62AC7450F84D}">
      <dgm:prSet custT="1"/>
      <dgm:spPr/>
      <dgm:t>
        <a:bodyPr/>
        <a:lstStyle/>
        <a:p>
          <a:pPr>
            <a:lnSpc>
              <a:spcPct val="100000"/>
            </a:lnSpc>
          </a:pPr>
          <a:r>
            <a:rPr lang="en-US" sz="2000" dirty="0">
              <a:solidFill>
                <a:schemeClr val="tx1"/>
              </a:solidFill>
              <a:latin typeface="Book Antiqua" panose="02040602050305030304" pitchFamily="18" charset="0"/>
              <a:ea typeface="+mn-ea"/>
              <a:cs typeface="+mn-cs"/>
            </a:rPr>
            <a:t>Subsidy to be refunded if employment ends within 12 months</a:t>
          </a:r>
          <a:endParaRPr lang="en-IN" sz="2000" dirty="0">
            <a:solidFill>
              <a:schemeClr val="tx1"/>
            </a:solidFill>
            <a:latin typeface="Book Antiqua" panose="02040602050305030304" pitchFamily="18" charset="0"/>
            <a:ea typeface="+mn-ea"/>
            <a:cs typeface="+mn-cs"/>
          </a:endParaRPr>
        </a:p>
      </dgm:t>
    </dgm:pt>
    <dgm:pt modelId="{0698E73F-FF19-449D-8405-7506C12B1BBE}" type="parTrans" cxnId="{A6C7E9A3-A319-4555-B732-370283926622}">
      <dgm:prSet/>
      <dgm:spPr/>
      <dgm:t>
        <a:bodyPr/>
        <a:lstStyle/>
        <a:p>
          <a:endParaRPr lang="en-IN"/>
        </a:p>
      </dgm:t>
    </dgm:pt>
    <dgm:pt modelId="{77C90987-A37C-4E34-B3AF-3FA4214CE8BF}" type="sibTrans" cxnId="{A6C7E9A3-A319-4555-B732-370283926622}">
      <dgm:prSet/>
      <dgm:spPr/>
      <dgm:t>
        <a:bodyPr/>
        <a:lstStyle/>
        <a:p>
          <a:endParaRPr lang="en-IN"/>
        </a:p>
      </dgm:t>
    </dgm:pt>
    <dgm:pt modelId="{758D0B76-778E-4598-BC9D-98D9F2F13EDC}">
      <dgm:prSet custT="1"/>
      <dgm:spPr/>
      <dgm:t>
        <a:bodyPr/>
        <a:lstStyle/>
        <a:p>
          <a:pPr>
            <a:lnSpc>
              <a:spcPct val="100000"/>
            </a:lnSpc>
          </a:pPr>
          <a:r>
            <a:rPr lang="en-US" sz="2000" dirty="0">
              <a:solidFill>
                <a:schemeClr val="tx1"/>
              </a:solidFill>
              <a:latin typeface="Book Antiqua" panose="02040602050305030304" pitchFamily="18" charset="0"/>
              <a:ea typeface="+mn-ea"/>
              <a:cs typeface="+mn-cs"/>
            </a:rPr>
            <a:t>Suspension if non-maintenance of threshold level of enhanced employment</a:t>
          </a:r>
          <a:endParaRPr lang="en-IN" sz="2000" dirty="0">
            <a:latin typeface="Book Antiqua" panose="02040602050305030304" pitchFamily="18" charset="0"/>
          </a:endParaRPr>
        </a:p>
      </dgm:t>
    </dgm:pt>
    <dgm:pt modelId="{A854F454-D28C-4D4A-B4A6-80BD529E30EB}" type="parTrans" cxnId="{B61CA321-B89F-4375-A7AB-DF47AE20B120}">
      <dgm:prSet/>
      <dgm:spPr/>
      <dgm:t>
        <a:bodyPr/>
        <a:lstStyle/>
        <a:p>
          <a:endParaRPr lang="en-IN"/>
        </a:p>
      </dgm:t>
    </dgm:pt>
    <dgm:pt modelId="{55568B12-463B-4C7B-A4DE-F36806469684}" type="sibTrans" cxnId="{B61CA321-B89F-4375-A7AB-DF47AE20B120}">
      <dgm:prSet/>
      <dgm:spPr/>
      <dgm:t>
        <a:bodyPr/>
        <a:lstStyle/>
        <a:p>
          <a:endParaRPr lang="en-IN"/>
        </a:p>
      </dgm:t>
    </dgm:pt>
    <dgm:pt modelId="{BA6F1B01-68E2-42E4-BD46-D3904C7C66B3}">
      <dgm:prSet custT="1"/>
      <dgm:spPr/>
      <dgm:t>
        <a:bodyPr/>
        <a:lstStyle/>
        <a:p>
          <a:pPr>
            <a:lnSpc>
              <a:spcPct val="100000"/>
            </a:lnSpc>
            <a:buFont typeface="Arial" panose="020B0604020202020204" pitchFamily="34" charset="0"/>
            <a:buChar char="•"/>
          </a:pPr>
          <a:r>
            <a:rPr lang="en-US" sz="2000" dirty="0">
              <a:solidFill>
                <a:schemeClr val="tx1"/>
              </a:solidFill>
              <a:latin typeface="Book Antiqua" panose="02040602050305030304" pitchFamily="18" charset="0"/>
              <a:ea typeface="+mn-ea"/>
              <a:cs typeface="+mn-cs"/>
            </a:rPr>
            <a:t>Benefit in addition to Scheme A</a:t>
          </a:r>
          <a:endParaRPr lang="en-IN" sz="2000" dirty="0">
            <a:latin typeface="Book Antiqua" panose="02040602050305030304" pitchFamily="18" charset="0"/>
          </a:endParaRPr>
        </a:p>
      </dgm:t>
    </dgm:pt>
    <dgm:pt modelId="{9A38CE08-06D0-4D7F-94DD-797D472539B5}" type="parTrans" cxnId="{A97091D2-1AA4-4E5F-AF2A-68D2C1C656E8}">
      <dgm:prSet/>
      <dgm:spPr/>
      <dgm:t>
        <a:bodyPr/>
        <a:lstStyle/>
        <a:p>
          <a:endParaRPr lang="en-IN"/>
        </a:p>
      </dgm:t>
    </dgm:pt>
    <dgm:pt modelId="{D92F37C1-C184-4396-9E6F-BCCBFDFB1D7E}" type="sibTrans" cxnId="{A97091D2-1AA4-4E5F-AF2A-68D2C1C656E8}">
      <dgm:prSet/>
      <dgm:spPr/>
      <dgm:t>
        <a:bodyPr/>
        <a:lstStyle/>
        <a:p>
          <a:endParaRPr lang="en-IN"/>
        </a:p>
      </dgm:t>
    </dgm:pt>
    <dgm:pt modelId="{FA697BE9-0A41-402F-93DE-E658EA8BC512}" type="pres">
      <dgm:prSet presAssocID="{62AF1839-F02E-40ED-83B6-B612409CA70A}" presName="root" presStyleCnt="0">
        <dgm:presLayoutVars>
          <dgm:dir/>
          <dgm:resizeHandles val="exact"/>
        </dgm:presLayoutVars>
      </dgm:prSet>
      <dgm:spPr/>
    </dgm:pt>
    <dgm:pt modelId="{D454839A-B33A-47A1-A9BB-66ACD370C5D0}" type="pres">
      <dgm:prSet presAssocID="{CA5EE2A9-F1F4-484F-83C1-6B9CE65024B7}" presName="compNode" presStyleCnt="0"/>
      <dgm:spPr/>
    </dgm:pt>
    <dgm:pt modelId="{9A90C293-B735-4A2C-BF97-98844ABEA29C}" type="pres">
      <dgm:prSet presAssocID="{CA5EE2A9-F1F4-484F-83C1-6B9CE65024B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actory"/>
        </a:ext>
      </dgm:extLst>
    </dgm:pt>
    <dgm:pt modelId="{5E68EB53-1FD9-4C2C-B16A-DD118123AD3E}" type="pres">
      <dgm:prSet presAssocID="{CA5EE2A9-F1F4-484F-83C1-6B9CE65024B7}" presName="iconSpace" presStyleCnt="0"/>
      <dgm:spPr/>
    </dgm:pt>
    <dgm:pt modelId="{3D59EA64-28C7-4F2F-B70B-2DA8EE03AA33}" type="pres">
      <dgm:prSet presAssocID="{CA5EE2A9-F1F4-484F-83C1-6B9CE65024B7}" presName="parTx" presStyleLbl="revTx" presStyleIdx="0" presStyleCnt="8">
        <dgm:presLayoutVars>
          <dgm:chMax val="0"/>
          <dgm:chPref val="0"/>
        </dgm:presLayoutVars>
      </dgm:prSet>
      <dgm:spPr/>
    </dgm:pt>
    <dgm:pt modelId="{3EC1FDDE-76D0-4179-AF43-2CD2B1CCD774}" type="pres">
      <dgm:prSet presAssocID="{CA5EE2A9-F1F4-484F-83C1-6B9CE65024B7}" presName="txSpace" presStyleCnt="0"/>
      <dgm:spPr/>
    </dgm:pt>
    <dgm:pt modelId="{AE3F987D-7A6D-4C6C-8144-445B17AE3040}" type="pres">
      <dgm:prSet presAssocID="{CA5EE2A9-F1F4-484F-83C1-6B9CE65024B7}" presName="desTx" presStyleLbl="revTx" presStyleIdx="1" presStyleCnt="8">
        <dgm:presLayoutVars/>
      </dgm:prSet>
      <dgm:spPr/>
    </dgm:pt>
    <dgm:pt modelId="{403ABA25-2A50-45A6-80EE-C9BCE4368359}" type="pres">
      <dgm:prSet presAssocID="{F13DC2A0-5D9C-4EB2-AAD9-8D6FB3F54BBD}" presName="sibTrans" presStyleCnt="0"/>
      <dgm:spPr/>
    </dgm:pt>
    <dgm:pt modelId="{37E432DD-1390-4F75-93F3-4F9B5E0BF2A3}" type="pres">
      <dgm:prSet presAssocID="{2FCC91A1-5F46-4834-A699-55A49C1F488B}" presName="compNode" presStyleCnt="0"/>
      <dgm:spPr/>
    </dgm:pt>
    <dgm:pt modelId="{3EA6ADBE-636A-47CF-8830-F069ED96ADA6}" type="pres">
      <dgm:prSet presAssocID="{2FCC91A1-5F46-4834-A699-55A49C1F48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6BB83218-06F8-4D9A-8B1A-22EC2FB7CFD6}" type="pres">
      <dgm:prSet presAssocID="{2FCC91A1-5F46-4834-A699-55A49C1F488B}" presName="iconSpace" presStyleCnt="0"/>
      <dgm:spPr/>
    </dgm:pt>
    <dgm:pt modelId="{47CE9A07-DC9C-4EC7-B234-24B66B447386}" type="pres">
      <dgm:prSet presAssocID="{2FCC91A1-5F46-4834-A699-55A49C1F488B}" presName="parTx" presStyleLbl="revTx" presStyleIdx="2" presStyleCnt="8">
        <dgm:presLayoutVars>
          <dgm:chMax val="0"/>
          <dgm:chPref val="0"/>
        </dgm:presLayoutVars>
      </dgm:prSet>
      <dgm:spPr/>
    </dgm:pt>
    <dgm:pt modelId="{86E402EC-B671-4B7D-8269-FA1B3E988A37}" type="pres">
      <dgm:prSet presAssocID="{2FCC91A1-5F46-4834-A699-55A49C1F488B}" presName="txSpace" presStyleCnt="0"/>
      <dgm:spPr/>
    </dgm:pt>
    <dgm:pt modelId="{27E422C6-F08C-4481-87F6-424FB85C924D}" type="pres">
      <dgm:prSet presAssocID="{2FCC91A1-5F46-4834-A699-55A49C1F488B}" presName="desTx" presStyleLbl="revTx" presStyleIdx="3" presStyleCnt="8">
        <dgm:presLayoutVars/>
      </dgm:prSet>
      <dgm:spPr/>
    </dgm:pt>
    <dgm:pt modelId="{8AECC5D0-FE87-45CD-BD2E-8904386E9030}" type="pres">
      <dgm:prSet presAssocID="{36DF0BC4-4EC0-4F8F-93B3-52E4A41B5BCF}" presName="sibTrans" presStyleCnt="0"/>
      <dgm:spPr/>
    </dgm:pt>
    <dgm:pt modelId="{11468C7C-AC89-4EDA-82B0-AA85A8A326BF}" type="pres">
      <dgm:prSet presAssocID="{35ACD173-318E-4395-805E-660D485AE5B9}" presName="compNode" presStyleCnt="0"/>
      <dgm:spPr/>
    </dgm:pt>
    <dgm:pt modelId="{0667D7C1-145B-4F02-8E2C-AE8B79510BD5}" type="pres">
      <dgm:prSet presAssocID="{35ACD173-318E-4395-805E-660D485AE5B9}" presName="iconRect" presStyleLbl="node1" presStyleIdx="2" presStyleCnt="4" custLinFactNeighborX="-19248" custLinFactNeighborY="166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12C5D7EA-F4FC-4A1C-A7C2-DE48215775E0}" type="pres">
      <dgm:prSet presAssocID="{35ACD173-318E-4395-805E-660D485AE5B9}" presName="iconSpace" presStyleCnt="0"/>
      <dgm:spPr/>
    </dgm:pt>
    <dgm:pt modelId="{F99CD95F-75D5-4036-8B94-64E176D7135A}" type="pres">
      <dgm:prSet presAssocID="{35ACD173-318E-4395-805E-660D485AE5B9}" presName="parTx" presStyleLbl="revTx" presStyleIdx="4" presStyleCnt="8" custLinFactNeighborX="-6385" custLinFactNeighborY="-2691">
        <dgm:presLayoutVars>
          <dgm:chMax val="0"/>
          <dgm:chPref val="0"/>
        </dgm:presLayoutVars>
      </dgm:prSet>
      <dgm:spPr/>
    </dgm:pt>
    <dgm:pt modelId="{866E17F3-2F12-404A-8655-A3AB06FABB1A}" type="pres">
      <dgm:prSet presAssocID="{35ACD173-318E-4395-805E-660D485AE5B9}" presName="txSpace" presStyleCnt="0"/>
      <dgm:spPr/>
    </dgm:pt>
    <dgm:pt modelId="{AF9316FB-9962-475E-BD52-A655835B4065}" type="pres">
      <dgm:prSet presAssocID="{35ACD173-318E-4395-805E-660D485AE5B9}" presName="desTx" presStyleLbl="revTx" presStyleIdx="5" presStyleCnt="8" custScaleX="137835" custLinFactNeighborY="13864">
        <dgm:presLayoutVars/>
      </dgm:prSet>
      <dgm:spPr/>
    </dgm:pt>
    <dgm:pt modelId="{5ABD8A39-00C8-42AE-BB6A-0F48FCB16424}" type="pres">
      <dgm:prSet presAssocID="{011D7821-EE65-4E3E-949A-D2DCE191A1DE}" presName="sibTrans" presStyleCnt="0"/>
      <dgm:spPr/>
    </dgm:pt>
    <dgm:pt modelId="{EB7B3C2E-206A-4801-B3A0-EACF258E8ECF}" type="pres">
      <dgm:prSet presAssocID="{CD5A08B7-2A1C-441B-9C45-65994C37C9E2}" presName="compNode" presStyleCnt="0"/>
      <dgm:spPr/>
    </dgm:pt>
    <dgm:pt modelId="{FA53C64C-BE98-4A88-AD5C-B1E8F729498B}" type="pres">
      <dgm:prSet presAssocID="{CD5A08B7-2A1C-441B-9C45-65994C37C9E2}" presName="iconRect" presStyleLbl="node1" presStyleIdx="3" presStyleCnt="4" custLinFactNeighborX="-26743" custLinFactNeighborY="419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oks"/>
        </a:ext>
      </dgm:extLst>
    </dgm:pt>
    <dgm:pt modelId="{57D99CA7-35FE-4E9B-8A1E-2B2D3341BD43}" type="pres">
      <dgm:prSet presAssocID="{CD5A08B7-2A1C-441B-9C45-65994C37C9E2}" presName="iconSpace" presStyleCnt="0"/>
      <dgm:spPr/>
    </dgm:pt>
    <dgm:pt modelId="{2769810E-E046-4104-A149-FD54BF242865}" type="pres">
      <dgm:prSet presAssocID="{CD5A08B7-2A1C-441B-9C45-65994C37C9E2}" presName="parTx" presStyleLbl="revTx" presStyleIdx="6" presStyleCnt="8" custLinFactNeighborX="-9360" custLinFactNeighborY="-694">
        <dgm:presLayoutVars>
          <dgm:chMax val="0"/>
          <dgm:chPref val="0"/>
        </dgm:presLayoutVars>
      </dgm:prSet>
      <dgm:spPr/>
    </dgm:pt>
    <dgm:pt modelId="{552E7D8F-DB8C-4DDE-B7E7-6C7106327F00}" type="pres">
      <dgm:prSet presAssocID="{CD5A08B7-2A1C-441B-9C45-65994C37C9E2}" presName="txSpace" presStyleCnt="0"/>
      <dgm:spPr/>
    </dgm:pt>
    <dgm:pt modelId="{1C23A567-D164-4371-B5FC-F1A5DA784DCB}" type="pres">
      <dgm:prSet presAssocID="{CD5A08B7-2A1C-441B-9C45-65994C37C9E2}" presName="desTx" presStyleLbl="revTx" presStyleIdx="7" presStyleCnt="8" custScaleX="170062" custLinFactNeighborX="-11099" custLinFactNeighborY="14975">
        <dgm:presLayoutVars/>
      </dgm:prSet>
      <dgm:spPr/>
    </dgm:pt>
  </dgm:ptLst>
  <dgm:cxnLst>
    <dgm:cxn modelId="{DBED480C-1A1D-43CB-A585-8B12B5329518}" type="presOf" srcId="{E3CEBA5C-7CA4-4D1E-9F2E-D39510A038EC}" destId="{27E422C6-F08C-4481-87F6-424FB85C924D}" srcOrd="0" destOrd="0" presId="urn:microsoft.com/office/officeart/2018/5/layout/CenteredIconLabelDescriptionList"/>
    <dgm:cxn modelId="{ECA2520D-8BBC-46BC-8DC7-5AB8C5F21965}" srcId="{2E65621C-BEC6-462A-92BA-40C9A9D6140B}" destId="{D5C2BBF7-8817-43B9-9CC0-61B36150D0BF}" srcOrd="3" destOrd="0" parTransId="{6738B44E-8B76-4819-9EC1-C6901D6674B0}" sibTransId="{4A49A1B1-8E24-4EC4-9D03-B0849A7BB422}"/>
    <dgm:cxn modelId="{C9C2A410-7FD4-488E-AF31-B19E6FF6F965}" type="presOf" srcId="{62AF1839-F02E-40ED-83B6-B612409CA70A}" destId="{FA697BE9-0A41-402F-93DE-E658EA8BC512}" srcOrd="0" destOrd="0" presId="urn:microsoft.com/office/officeart/2018/5/layout/CenteredIconLabelDescriptionList"/>
    <dgm:cxn modelId="{C9CDDF14-F1D1-4431-A356-0844DD01C471}" type="presOf" srcId="{D5C2BBF7-8817-43B9-9CC0-61B36150D0BF}" destId="{AF9316FB-9962-475E-BD52-A655835B4065}" srcOrd="0" destOrd="4" presId="urn:microsoft.com/office/officeart/2018/5/layout/CenteredIconLabelDescriptionList"/>
    <dgm:cxn modelId="{97042B1D-1C03-46FF-AFAD-39E822E12B4C}" srcId="{CA5EE2A9-F1F4-484F-83C1-6B9CE65024B7}" destId="{D8D05815-4D8E-4A07-9750-55CCAF5F80B2}" srcOrd="0" destOrd="0" parTransId="{34A60875-75C7-4F03-B3B2-E65E93D7B47E}" sibTransId="{9D048D7D-6870-43A9-8302-7A74948B61CB}"/>
    <dgm:cxn modelId="{B61CA321-B89F-4375-A7AB-DF47AE20B120}" srcId="{CD5A08B7-2A1C-441B-9C45-65994C37C9E2}" destId="{758D0B76-778E-4598-BC9D-98D9F2F13EDC}" srcOrd="2" destOrd="0" parTransId="{A854F454-D28C-4D4A-B4A6-80BD529E30EB}" sibTransId="{55568B12-463B-4C7B-A4DE-F36806469684}"/>
    <dgm:cxn modelId="{F5945323-6576-46E5-8027-B3B06496227E}" type="presOf" srcId="{D8D05815-4D8E-4A07-9750-55CCAF5F80B2}" destId="{AE3F987D-7A6D-4C6C-8144-445B17AE3040}" srcOrd="0" destOrd="0" presId="urn:microsoft.com/office/officeart/2018/5/layout/CenteredIconLabelDescriptionList"/>
    <dgm:cxn modelId="{522B2167-64F8-4FF5-BA52-249BBA15E07C}" srcId="{CD5A08B7-2A1C-441B-9C45-65994C37C9E2}" destId="{58BD1646-C381-4B84-86D8-BED25AB85B31}" srcOrd="0" destOrd="0" parTransId="{32690373-7E84-48F3-A26D-79754D3D0B24}" sibTransId="{EFA03353-E24E-4165-B107-483000D36707}"/>
    <dgm:cxn modelId="{07FA4C69-8BA0-4835-9420-2CB0DA8509D2}" srcId="{62AF1839-F02E-40ED-83B6-B612409CA70A}" destId="{CD5A08B7-2A1C-441B-9C45-65994C37C9E2}" srcOrd="3" destOrd="0" parTransId="{B6FEEB4E-8D8B-4AF3-B4FB-37C79506679C}" sibTransId="{EB3E16FB-74FF-4F7A-A89A-7E5E6D9868BB}"/>
    <dgm:cxn modelId="{B63B676A-30FB-4CCF-9C12-DBBD93C1A523}" type="presOf" srcId="{BA6F1B01-68E2-42E4-BD46-D3904C7C66B3}" destId="{1C23A567-D164-4371-B5FC-F1A5DA784DCB}" srcOrd="0" destOrd="3" presId="urn:microsoft.com/office/officeart/2018/5/layout/CenteredIconLabelDescriptionList"/>
    <dgm:cxn modelId="{39EC4A6B-902A-40F8-8444-CF773FF62B28}" type="presOf" srcId="{58BD1646-C381-4B84-86D8-BED25AB85B31}" destId="{1C23A567-D164-4371-B5FC-F1A5DA784DCB}" srcOrd="0" destOrd="0" presId="urn:microsoft.com/office/officeart/2018/5/layout/CenteredIconLabelDescriptionList"/>
    <dgm:cxn modelId="{587AED4E-DB76-41F7-AF75-0F6C816C09E9}" type="presOf" srcId="{220483FA-9E9F-49BC-91DA-BF8CD3393F5F}" destId="{27E422C6-F08C-4481-87F6-424FB85C924D}" srcOrd="0" destOrd="1" presId="urn:microsoft.com/office/officeart/2018/5/layout/CenteredIconLabelDescriptionList"/>
    <dgm:cxn modelId="{BB80F24E-8732-45C7-8727-81DB5D46D452}" type="presOf" srcId="{758D0B76-778E-4598-BC9D-98D9F2F13EDC}" destId="{1C23A567-D164-4371-B5FC-F1A5DA784DCB}" srcOrd="0" destOrd="2" presId="urn:microsoft.com/office/officeart/2018/5/layout/CenteredIconLabelDescriptionList"/>
    <dgm:cxn modelId="{EBC4AE52-AFAF-4A3E-AD2A-26E73012CA0A}" srcId="{2E65621C-BEC6-462A-92BA-40C9A9D6140B}" destId="{38AE4565-7196-44C7-9492-EB5D73E811AA}" srcOrd="1" destOrd="0" parTransId="{2F6B7FB6-89D9-4080-9CAC-D8A047F98FF5}" sibTransId="{EF2A3438-08BA-45D5-A316-8A26A2EF4C76}"/>
    <dgm:cxn modelId="{4443AC73-311D-4CF2-B0D9-FED1FDF073EA}" srcId="{2E65621C-BEC6-462A-92BA-40C9A9D6140B}" destId="{ADD06127-8288-4A79-B5C4-C56E428E745D}" srcOrd="2" destOrd="0" parTransId="{D29B951F-8918-4597-9BA6-0C00426B877C}" sibTransId="{7149787A-364B-4F66-8F08-716C086A2418}"/>
    <dgm:cxn modelId="{DF3F6E77-FA22-4DED-9EA0-6CDFF81F8340}" type="presOf" srcId="{CD5A08B7-2A1C-441B-9C45-65994C37C9E2}" destId="{2769810E-E046-4104-A149-FD54BF242865}" srcOrd="0" destOrd="0" presId="urn:microsoft.com/office/officeart/2018/5/layout/CenteredIconLabelDescriptionList"/>
    <dgm:cxn modelId="{259D7F5A-143D-4632-9239-8B7293EFD883}" srcId="{2E65621C-BEC6-462A-92BA-40C9A9D6140B}" destId="{D330F504-E489-461A-BB5B-8FBDF5789F43}" srcOrd="0" destOrd="0" parTransId="{E46E218F-59D0-4DB2-8A9F-ED8F80F39837}" sibTransId="{BB040A57-3C05-4320-BD7D-0F9BDC950700}"/>
    <dgm:cxn modelId="{0A5D687C-2701-4B95-9249-3A399B60D8D3}" srcId="{2FCC91A1-5F46-4834-A699-55A49C1F488B}" destId="{5683C25A-0CF5-435B-AF44-944754D24C19}" srcOrd="2" destOrd="0" parTransId="{9A0FB741-E4D9-4CC7-91D6-CAB582CBB04A}" sibTransId="{306FBAD3-587C-4A8C-8AE3-EC8EAA87E231}"/>
    <dgm:cxn modelId="{04EBF180-D2AC-4960-BF5A-68DD1EDA6EE1}" type="presOf" srcId="{2FCC91A1-5F46-4834-A699-55A49C1F488B}" destId="{47CE9A07-DC9C-4EC7-B234-24B66B447386}" srcOrd="0" destOrd="0" presId="urn:microsoft.com/office/officeart/2018/5/layout/CenteredIconLabelDescriptionList"/>
    <dgm:cxn modelId="{5E572D89-766D-42BF-AB79-72BF811FD4F7}" type="presOf" srcId="{35ACD173-318E-4395-805E-660D485AE5B9}" destId="{F99CD95F-75D5-4036-8B94-64E176D7135A}" srcOrd="0" destOrd="0" presId="urn:microsoft.com/office/officeart/2018/5/layout/CenteredIconLabelDescriptionList"/>
    <dgm:cxn modelId="{CC329E96-26EF-45B8-A15C-F64E058B2F6F}" type="presOf" srcId="{ADD06127-8288-4A79-B5C4-C56E428E745D}" destId="{AF9316FB-9962-475E-BD52-A655835B4065}" srcOrd="0" destOrd="3" presId="urn:microsoft.com/office/officeart/2018/5/layout/CenteredIconLabelDescriptionList"/>
    <dgm:cxn modelId="{66411D97-ABFF-4173-ADE6-D21DE3774E4D}" srcId="{2FCC91A1-5F46-4834-A699-55A49C1F488B}" destId="{220483FA-9E9F-49BC-91DA-BF8CD3393F5F}" srcOrd="1" destOrd="0" parTransId="{A33A1972-AF70-4D08-94BD-8390761E956C}" sibTransId="{4B8F5CF3-02B6-462D-9C7F-0EC829E7F132}"/>
    <dgm:cxn modelId="{75023698-80C5-4568-B6CF-A66BFBF5F11F}" srcId="{62AF1839-F02E-40ED-83B6-B612409CA70A}" destId="{CA5EE2A9-F1F4-484F-83C1-6B9CE65024B7}" srcOrd="0" destOrd="0" parTransId="{EB46306A-1089-441A-82AF-5D99486A85A1}" sibTransId="{F13DC2A0-5D9C-4EB2-AAD9-8D6FB3F54BBD}"/>
    <dgm:cxn modelId="{B54BE098-A3CA-4BEB-80B3-C090D1A10315}" type="presOf" srcId="{2E65621C-BEC6-462A-92BA-40C9A9D6140B}" destId="{AF9316FB-9962-475E-BD52-A655835B4065}" srcOrd="0" destOrd="0" presId="urn:microsoft.com/office/officeart/2018/5/layout/CenteredIconLabelDescriptionList"/>
    <dgm:cxn modelId="{5609B89B-1D37-4D4C-A783-664FCD7B9AFD}" srcId="{62AF1839-F02E-40ED-83B6-B612409CA70A}" destId="{35ACD173-318E-4395-805E-660D485AE5B9}" srcOrd="2" destOrd="0" parTransId="{B9874EE6-A294-4A31-A1C9-5D08418AC327}" sibTransId="{011D7821-EE65-4E3E-949A-D2DCE191A1DE}"/>
    <dgm:cxn modelId="{40CCA69F-136D-447B-838B-88D650109570}" type="presOf" srcId="{0F1A90D7-8813-4542-BF94-62AC7450F84D}" destId="{1C23A567-D164-4371-B5FC-F1A5DA784DCB}" srcOrd="0" destOrd="1" presId="urn:microsoft.com/office/officeart/2018/5/layout/CenteredIconLabelDescriptionList"/>
    <dgm:cxn modelId="{A6C7E9A3-A319-4555-B732-370283926622}" srcId="{CD5A08B7-2A1C-441B-9C45-65994C37C9E2}" destId="{0F1A90D7-8813-4542-BF94-62AC7450F84D}" srcOrd="1" destOrd="0" parTransId="{0698E73F-FF19-449D-8405-7506C12B1BBE}" sibTransId="{77C90987-A37C-4E34-B3AF-3FA4214CE8BF}"/>
    <dgm:cxn modelId="{D0DECFB0-289F-46DF-8EF0-DD856013638E}" type="presOf" srcId="{38AE4565-7196-44C7-9492-EB5D73E811AA}" destId="{AF9316FB-9962-475E-BD52-A655835B4065}" srcOrd="0" destOrd="2" presId="urn:microsoft.com/office/officeart/2018/5/layout/CenteredIconLabelDescriptionList"/>
    <dgm:cxn modelId="{AB69AFB9-83F7-4920-A30B-3A24D518F818}" type="presOf" srcId="{CA5EE2A9-F1F4-484F-83C1-6B9CE65024B7}" destId="{3D59EA64-28C7-4F2F-B70B-2DA8EE03AA33}" srcOrd="0" destOrd="0" presId="urn:microsoft.com/office/officeart/2018/5/layout/CenteredIconLabelDescriptionList"/>
    <dgm:cxn modelId="{700975CC-537A-4B8C-BA6B-825FAE209368}" srcId="{62AF1839-F02E-40ED-83B6-B612409CA70A}" destId="{2FCC91A1-5F46-4834-A699-55A49C1F488B}" srcOrd="1" destOrd="0" parTransId="{39FF4CCE-260A-43EA-BD36-1C4BA97600B2}" sibTransId="{36DF0BC4-4EC0-4F8F-93B3-52E4A41B5BCF}"/>
    <dgm:cxn modelId="{E839A4D1-979F-4548-B6A1-E0436BF1AFCC}" srcId="{35ACD173-318E-4395-805E-660D485AE5B9}" destId="{2E65621C-BEC6-462A-92BA-40C9A9D6140B}" srcOrd="0" destOrd="0" parTransId="{19AEF570-3480-419E-81D6-5D8022476B61}" sibTransId="{431FCB82-C64C-40FD-BD1A-5118045B1732}"/>
    <dgm:cxn modelId="{A97091D2-1AA4-4E5F-AF2A-68D2C1C656E8}" srcId="{CD5A08B7-2A1C-441B-9C45-65994C37C9E2}" destId="{BA6F1B01-68E2-42E4-BD46-D3904C7C66B3}" srcOrd="3" destOrd="0" parTransId="{9A38CE08-06D0-4D7F-94DD-797D472539B5}" sibTransId="{D92F37C1-C184-4396-9E6F-BCCBFDFB1D7E}"/>
    <dgm:cxn modelId="{E81222DE-F44D-497B-8091-28BA33DCD97C}" srcId="{2FCC91A1-5F46-4834-A699-55A49C1F488B}" destId="{E3CEBA5C-7CA4-4D1E-9F2E-D39510A038EC}" srcOrd="0" destOrd="0" parTransId="{A7DF523A-9766-4D8D-BD7B-3952A5125069}" sibTransId="{60C216E6-C081-481F-A0FC-0A143890AE76}"/>
    <dgm:cxn modelId="{D27FD1E4-E144-41CF-9749-2A592273C953}" type="presOf" srcId="{D330F504-E489-461A-BB5B-8FBDF5789F43}" destId="{AF9316FB-9962-475E-BD52-A655835B4065}" srcOrd="0" destOrd="1" presId="urn:microsoft.com/office/officeart/2018/5/layout/CenteredIconLabelDescriptionList"/>
    <dgm:cxn modelId="{325248F6-6F0F-4B86-965F-4E8B1463D009}" type="presOf" srcId="{5683C25A-0CF5-435B-AF44-944754D24C19}" destId="{27E422C6-F08C-4481-87F6-424FB85C924D}" srcOrd="0" destOrd="2" presId="urn:microsoft.com/office/officeart/2018/5/layout/CenteredIconLabelDescriptionList"/>
    <dgm:cxn modelId="{889092A7-3DD5-4D99-8A67-886BFA188B95}" type="presParOf" srcId="{FA697BE9-0A41-402F-93DE-E658EA8BC512}" destId="{D454839A-B33A-47A1-A9BB-66ACD370C5D0}" srcOrd="0" destOrd="0" presId="urn:microsoft.com/office/officeart/2018/5/layout/CenteredIconLabelDescriptionList"/>
    <dgm:cxn modelId="{A65F0690-237A-4FFB-B5EC-C70943EC3361}" type="presParOf" srcId="{D454839A-B33A-47A1-A9BB-66ACD370C5D0}" destId="{9A90C293-B735-4A2C-BF97-98844ABEA29C}" srcOrd="0" destOrd="0" presId="urn:microsoft.com/office/officeart/2018/5/layout/CenteredIconLabelDescriptionList"/>
    <dgm:cxn modelId="{A9739BC8-EB43-4D06-AF3D-87933DF15CCC}" type="presParOf" srcId="{D454839A-B33A-47A1-A9BB-66ACD370C5D0}" destId="{5E68EB53-1FD9-4C2C-B16A-DD118123AD3E}" srcOrd="1" destOrd="0" presId="urn:microsoft.com/office/officeart/2018/5/layout/CenteredIconLabelDescriptionList"/>
    <dgm:cxn modelId="{1BA24E29-4145-4508-9B6D-624B4C7FC7BA}" type="presParOf" srcId="{D454839A-B33A-47A1-A9BB-66ACD370C5D0}" destId="{3D59EA64-28C7-4F2F-B70B-2DA8EE03AA33}" srcOrd="2" destOrd="0" presId="urn:microsoft.com/office/officeart/2018/5/layout/CenteredIconLabelDescriptionList"/>
    <dgm:cxn modelId="{2C265510-1176-4F54-BFBD-8522242D7483}" type="presParOf" srcId="{D454839A-B33A-47A1-A9BB-66ACD370C5D0}" destId="{3EC1FDDE-76D0-4179-AF43-2CD2B1CCD774}" srcOrd="3" destOrd="0" presId="urn:microsoft.com/office/officeart/2018/5/layout/CenteredIconLabelDescriptionList"/>
    <dgm:cxn modelId="{751A2D49-F4A1-4F05-A2AF-8BB119E52DB2}" type="presParOf" srcId="{D454839A-B33A-47A1-A9BB-66ACD370C5D0}" destId="{AE3F987D-7A6D-4C6C-8144-445B17AE3040}" srcOrd="4" destOrd="0" presId="urn:microsoft.com/office/officeart/2018/5/layout/CenteredIconLabelDescriptionList"/>
    <dgm:cxn modelId="{88C041A1-FA4F-43F2-A088-45B9A309BFC2}" type="presParOf" srcId="{FA697BE9-0A41-402F-93DE-E658EA8BC512}" destId="{403ABA25-2A50-45A6-80EE-C9BCE4368359}" srcOrd="1" destOrd="0" presId="urn:microsoft.com/office/officeart/2018/5/layout/CenteredIconLabelDescriptionList"/>
    <dgm:cxn modelId="{FCC954C4-DDBF-4A82-82FD-E22C6BCDCEC2}" type="presParOf" srcId="{FA697BE9-0A41-402F-93DE-E658EA8BC512}" destId="{37E432DD-1390-4F75-93F3-4F9B5E0BF2A3}" srcOrd="2" destOrd="0" presId="urn:microsoft.com/office/officeart/2018/5/layout/CenteredIconLabelDescriptionList"/>
    <dgm:cxn modelId="{99F2D7DF-1BC9-48E3-8654-ADA3E9273FCB}" type="presParOf" srcId="{37E432DD-1390-4F75-93F3-4F9B5E0BF2A3}" destId="{3EA6ADBE-636A-47CF-8830-F069ED96ADA6}" srcOrd="0" destOrd="0" presId="urn:microsoft.com/office/officeart/2018/5/layout/CenteredIconLabelDescriptionList"/>
    <dgm:cxn modelId="{270EBC3A-91E4-4B97-8F1F-1BCEA9885AF6}" type="presParOf" srcId="{37E432DD-1390-4F75-93F3-4F9B5E0BF2A3}" destId="{6BB83218-06F8-4D9A-8B1A-22EC2FB7CFD6}" srcOrd="1" destOrd="0" presId="urn:microsoft.com/office/officeart/2018/5/layout/CenteredIconLabelDescriptionList"/>
    <dgm:cxn modelId="{AED75965-DF42-4A6F-8569-9E1EBC3B6BA5}" type="presParOf" srcId="{37E432DD-1390-4F75-93F3-4F9B5E0BF2A3}" destId="{47CE9A07-DC9C-4EC7-B234-24B66B447386}" srcOrd="2" destOrd="0" presId="urn:microsoft.com/office/officeart/2018/5/layout/CenteredIconLabelDescriptionList"/>
    <dgm:cxn modelId="{18EE7132-C2BD-4A95-8E68-FB680DF69241}" type="presParOf" srcId="{37E432DD-1390-4F75-93F3-4F9B5E0BF2A3}" destId="{86E402EC-B671-4B7D-8269-FA1B3E988A37}" srcOrd="3" destOrd="0" presId="urn:microsoft.com/office/officeart/2018/5/layout/CenteredIconLabelDescriptionList"/>
    <dgm:cxn modelId="{8F1ADD75-C874-49BB-9243-6FBE19F83592}" type="presParOf" srcId="{37E432DD-1390-4F75-93F3-4F9B5E0BF2A3}" destId="{27E422C6-F08C-4481-87F6-424FB85C924D}" srcOrd="4" destOrd="0" presId="urn:microsoft.com/office/officeart/2018/5/layout/CenteredIconLabelDescriptionList"/>
    <dgm:cxn modelId="{2D6154B2-DD0B-41CE-8760-166CF96C0A99}" type="presParOf" srcId="{FA697BE9-0A41-402F-93DE-E658EA8BC512}" destId="{8AECC5D0-FE87-45CD-BD2E-8904386E9030}" srcOrd="3" destOrd="0" presId="urn:microsoft.com/office/officeart/2018/5/layout/CenteredIconLabelDescriptionList"/>
    <dgm:cxn modelId="{98369AC9-DA24-4B87-A3D7-F453DDDC88E4}" type="presParOf" srcId="{FA697BE9-0A41-402F-93DE-E658EA8BC512}" destId="{11468C7C-AC89-4EDA-82B0-AA85A8A326BF}" srcOrd="4" destOrd="0" presId="urn:microsoft.com/office/officeart/2018/5/layout/CenteredIconLabelDescriptionList"/>
    <dgm:cxn modelId="{EA337124-F025-4A50-857A-46B58E56867C}" type="presParOf" srcId="{11468C7C-AC89-4EDA-82B0-AA85A8A326BF}" destId="{0667D7C1-145B-4F02-8E2C-AE8B79510BD5}" srcOrd="0" destOrd="0" presId="urn:microsoft.com/office/officeart/2018/5/layout/CenteredIconLabelDescriptionList"/>
    <dgm:cxn modelId="{A9463D9D-94C5-4642-91BD-E4D62F200170}" type="presParOf" srcId="{11468C7C-AC89-4EDA-82B0-AA85A8A326BF}" destId="{12C5D7EA-F4FC-4A1C-A7C2-DE48215775E0}" srcOrd="1" destOrd="0" presId="urn:microsoft.com/office/officeart/2018/5/layout/CenteredIconLabelDescriptionList"/>
    <dgm:cxn modelId="{3FAC730A-5D49-4A4A-8DB3-45BA9972593A}" type="presParOf" srcId="{11468C7C-AC89-4EDA-82B0-AA85A8A326BF}" destId="{F99CD95F-75D5-4036-8B94-64E176D7135A}" srcOrd="2" destOrd="0" presId="urn:microsoft.com/office/officeart/2018/5/layout/CenteredIconLabelDescriptionList"/>
    <dgm:cxn modelId="{6BAAD783-F1FE-4E8D-BB86-5D0610A5071F}" type="presParOf" srcId="{11468C7C-AC89-4EDA-82B0-AA85A8A326BF}" destId="{866E17F3-2F12-404A-8655-A3AB06FABB1A}" srcOrd="3" destOrd="0" presId="urn:microsoft.com/office/officeart/2018/5/layout/CenteredIconLabelDescriptionList"/>
    <dgm:cxn modelId="{97E10369-B8B9-467A-A020-2950F02A351B}" type="presParOf" srcId="{11468C7C-AC89-4EDA-82B0-AA85A8A326BF}" destId="{AF9316FB-9962-475E-BD52-A655835B4065}" srcOrd="4" destOrd="0" presId="urn:microsoft.com/office/officeart/2018/5/layout/CenteredIconLabelDescriptionList"/>
    <dgm:cxn modelId="{4A35DEC1-521D-4339-870E-21F44D0D4523}" type="presParOf" srcId="{FA697BE9-0A41-402F-93DE-E658EA8BC512}" destId="{5ABD8A39-00C8-42AE-BB6A-0F48FCB16424}" srcOrd="5" destOrd="0" presId="urn:microsoft.com/office/officeart/2018/5/layout/CenteredIconLabelDescriptionList"/>
    <dgm:cxn modelId="{DABBEC94-32C7-4423-8134-6B880C9AB980}" type="presParOf" srcId="{FA697BE9-0A41-402F-93DE-E658EA8BC512}" destId="{EB7B3C2E-206A-4801-B3A0-EACF258E8ECF}" srcOrd="6" destOrd="0" presId="urn:microsoft.com/office/officeart/2018/5/layout/CenteredIconLabelDescriptionList"/>
    <dgm:cxn modelId="{6FF87067-F2C7-40AA-9E63-3699810A7642}" type="presParOf" srcId="{EB7B3C2E-206A-4801-B3A0-EACF258E8ECF}" destId="{FA53C64C-BE98-4A88-AD5C-B1E8F729498B}" srcOrd="0" destOrd="0" presId="urn:microsoft.com/office/officeart/2018/5/layout/CenteredIconLabelDescriptionList"/>
    <dgm:cxn modelId="{B541B0A9-ECFB-4EE6-BF18-ECFC79170C47}" type="presParOf" srcId="{EB7B3C2E-206A-4801-B3A0-EACF258E8ECF}" destId="{57D99CA7-35FE-4E9B-8A1E-2B2D3341BD43}" srcOrd="1" destOrd="0" presId="urn:microsoft.com/office/officeart/2018/5/layout/CenteredIconLabelDescriptionList"/>
    <dgm:cxn modelId="{799C7C1C-F30F-4BA1-A2F2-112AA277DF8C}" type="presParOf" srcId="{EB7B3C2E-206A-4801-B3A0-EACF258E8ECF}" destId="{2769810E-E046-4104-A149-FD54BF242865}" srcOrd="2" destOrd="0" presId="urn:microsoft.com/office/officeart/2018/5/layout/CenteredIconLabelDescriptionList"/>
    <dgm:cxn modelId="{0178BE8C-942A-4D3B-86D6-72F830656EDC}" type="presParOf" srcId="{EB7B3C2E-206A-4801-B3A0-EACF258E8ECF}" destId="{552E7D8F-DB8C-4DDE-B7E7-6C7106327F00}" srcOrd="3" destOrd="0" presId="urn:microsoft.com/office/officeart/2018/5/layout/CenteredIconLabelDescriptionList"/>
    <dgm:cxn modelId="{138EE81B-C10D-44FD-AE0D-684C7843BCBA}" type="presParOf" srcId="{EB7B3C2E-206A-4801-B3A0-EACF258E8ECF}" destId="{1C23A567-D164-4371-B5FC-F1A5DA784DCB}"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62AF1839-F02E-40ED-83B6-B612409CA70A}" type="doc">
      <dgm:prSet loTypeId="urn:microsoft.com/office/officeart/2018/5/layout/CenteredIconLabelDescriptionList" loCatId="icon" qsTypeId="urn:microsoft.com/office/officeart/2005/8/quickstyle/simple1" qsCatId="simple" csTypeId="urn:microsoft.com/office/officeart/2005/8/colors/colorful1" csCatId="colorful" phldr="1"/>
      <dgm:spPr/>
      <dgm:t>
        <a:bodyPr/>
        <a:lstStyle/>
        <a:p>
          <a:endParaRPr lang="en-IN"/>
        </a:p>
      </dgm:t>
    </dgm:pt>
    <dgm:pt modelId="{CA5EE2A9-F1F4-484F-83C1-6B9CE65024B7}">
      <dgm:prSet custT="1"/>
      <dgm:spPr/>
      <dgm:t>
        <a:bodyPr/>
        <a:lstStyle/>
        <a:p>
          <a:pPr>
            <a:lnSpc>
              <a:spcPct val="100000"/>
            </a:lnSpc>
            <a:defRPr b="1"/>
          </a:pPr>
          <a:r>
            <a:rPr lang="en-US" sz="2000" b="1" i="0" dirty="0">
              <a:latin typeface="Book Antiqua" panose="02040602050305030304" pitchFamily="18" charset="0"/>
            </a:rPr>
            <a:t>Sector</a:t>
          </a:r>
          <a:endParaRPr lang="en-IN" sz="2000" dirty="0">
            <a:latin typeface="Book Antiqua" panose="02040602050305030304" pitchFamily="18" charset="0"/>
          </a:endParaRPr>
        </a:p>
      </dgm:t>
    </dgm:pt>
    <dgm:pt modelId="{EB46306A-1089-441A-82AF-5D99486A85A1}" type="parTrans" cxnId="{75023698-80C5-4568-B6CF-A66BFBF5F11F}">
      <dgm:prSet/>
      <dgm:spPr/>
      <dgm:t>
        <a:bodyPr/>
        <a:lstStyle/>
        <a:p>
          <a:endParaRPr lang="en-IN"/>
        </a:p>
      </dgm:t>
    </dgm:pt>
    <dgm:pt modelId="{F13DC2A0-5D9C-4EB2-AAD9-8D6FB3F54BBD}" type="sibTrans" cxnId="{75023698-80C5-4568-B6CF-A66BFBF5F11F}">
      <dgm:prSet/>
      <dgm:spPr/>
      <dgm:t>
        <a:bodyPr/>
        <a:lstStyle/>
        <a:p>
          <a:endParaRPr lang="en-IN"/>
        </a:p>
      </dgm:t>
    </dgm:pt>
    <dgm:pt modelId="{2FCC91A1-5F46-4834-A699-55A49C1F488B}">
      <dgm:prSet custT="1"/>
      <dgm:spPr/>
      <dgm:t>
        <a:bodyPr/>
        <a:lstStyle/>
        <a:p>
          <a:pPr>
            <a:lnSpc>
              <a:spcPct val="100000"/>
            </a:lnSpc>
            <a:defRPr b="1"/>
          </a:pPr>
          <a:r>
            <a:rPr lang="en-US" sz="2000" b="1" i="0" dirty="0">
              <a:latin typeface="Book Antiqua" panose="02040602050305030304" pitchFamily="18" charset="0"/>
            </a:rPr>
            <a:t>Eligibility</a:t>
          </a:r>
          <a:endParaRPr lang="en-IN" sz="2000" dirty="0">
            <a:latin typeface="Book Antiqua" panose="02040602050305030304" pitchFamily="18" charset="0"/>
          </a:endParaRPr>
        </a:p>
      </dgm:t>
    </dgm:pt>
    <dgm:pt modelId="{39FF4CCE-260A-43EA-BD36-1C4BA97600B2}" type="parTrans" cxnId="{700975CC-537A-4B8C-BA6B-825FAE209368}">
      <dgm:prSet/>
      <dgm:spPr/>
      <dgm:t>
        <a:bodyPr/>
        <a:lstStyle/>
        <a:p>
          <a:endParaRPr lang="en-IN"/>
        </a:p>
      </dgm:t>
    </dgm:pt>
    <dgm:pt modelId="{36DF0BC4-4EC0-4F8F-93B3-52E4A41B5BCF}" type="sibTrans" cxnId="{700975CC-537A-4B8C-BA6B-825FAE209368}">
      <dgm:prSet/>
      <dgm:spPr/>
      <dgm:t>
        <a:bodyPr/>
        <a:lstStyle/>
        <a:p>
          <a:endParaRPr lang="en-IN"/>
        </a:p>
      </dgm:t>
    </dgm:pt>
    <dgm:pt modelId="{35ACD173-318E-4395-805E-660D485AE5B9}">
      <dgm:prSet custT="1"/>
      <dgm:spPr/>
      <dgm:t>
        <a:bodyPr/>
        <a:lstStyle/>
        <a:p>
          <a:pPr>
            <a:lnSpc>
              <a:spcPct val="100000"/>
            </a:lnSpc>
            <a:defRPr b="1"/>
          </a:pPr>
          <a:r>
            <a:rPr lang="en-US" sz="2000" b="1" i="0" dirty="0">
              <a:latin typeface="Book Antiqua" panose="02040602050305030304" pitchFamily="18" charset="0"/>
            </a:rPr>
            <a:t>Benefits</a:t>
          </a:r>
          <a:endParaRPr lang="en-IN" sz="2000" dirty="0">
            <a:latin typeface="Book Antiqua" panose="02040602050305030304" pitchFamily="18" charset="0"/>
          </a:endParaRPr>
        </a:p>
      </dgm:t>
    </dgm:pt>
    <dgm:pt modelId="{B9874EE6-A294-4A31-A1C9-5D08418AC327}" type="parTrans" cxnId="{5609B89B-1D37-4D4C-A783-664FCD7B9AFD}">
      <dgm:prSet/>
      <dgm:spPr/>
      <dgm:t>
        <a:bodyPr/>
        <a:lstStyle/>
        <a:p>
          <a:endParaRPr lang="en-IN"/>
        </a:p>
      </dgm:t>
    </dgm:pt>
    <dgm:pt modelId="{011D7821-EE65-4E3E-949A-D2DCE191A1DE}" type="sibTrans" cxnId="{5609B89B-1D37-4D4C-A783-664FCD7B9AFD}">
      <dgm:prSet/>
      <dgm:spPr/>
      <dgm:t>
        <a:bodyPr/>
        <a:lstStyle/>
        <a:p>
          <a:endParaRPr lang="en-IN"/>
        </a:p>
      </dgm:t>
    </dgm:pt>
    <dgm:pt modelId="{CD5A08B7-2A1C-441B-9C45-65994C37C9E2}">
      <dgm:prSet custT="1"/>
      <dgm:spPr/>
      <dgm:t>
        <a:bodyPr/>
        <a:lstStyle/>
        <a:p>
          <a:pPr>
            <a:lnSpc>
              <a:spcPct val="100000"/>
            </a:lnSpc>
            <a:defRPr b="1"/>
          </a:pPr>
          <a:r>
            <a:rPr lang="en-US" sz="2000" b="1" i="0" dirty="0">
              <a:latin typeface="Book Antiqua" panose="02040602050305030304" pitchFamily="18" charset="0"/>
            </a:rPr>
            <a:t>Conditions</a:t>
          </a:r>
          <a:endParaRPr lang="en-IN" sz="2000" dirty="0">
            <a:latin typeface="Book Antiqua" panose="02040602050305030304" pitchFamily="18" charset="0"/>
          </a:endParaRPr>
        </a:p>
      </dgm:t>
    </dgm:pt>
    <dgm:pt modelId="{B6FEEB4E-8D8B-4AF3-B4FB-37C79506679C}" type="parTrans" cxnId="{07FA4C69-8BA0-4835-9420-2CB0DA8509D2}">
      <dgm:prSet/>
      <dgm:spPr/>
      <dgm:t>
        <a:bodyPr/>
        <a:lstStyle/>
        <a:p>
          <a:endParaRPr lang="en-IN"/>
        </a:p>
      </dgm:t>
    </dgm:pt>
    <dgm:pt modelId="{EB3E16FB-74FF-4F7A-A89A-7E5E6D9868BB}" type="sibTrans" cxnId="{07FA4C69-8BA0-4835-9420-2CB0DA8509D2}">
      <dgm:prSet/>
      <dgm:spPr/>
      <dgm:t>
        <a:bodyPr/>
        <a:lstStyle/>
        <a:p>
          <a:endParaRPr lang="en-IN"/>
        </a:p>
      </dgm:t>
    </dgm:pt>
    <dgm:pt modelId="{D8D05815-4D8E-4A07-9750-55CCAF5F80B2}">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All</a:t>
          </a:r>
          <a:endParaRPr lang="en-IN" sz="2000" dirty="0">
            <a:latin typeface="Book Antiqua" panose="02040602050305030304" pitchFamily="18" charset="0"/>
          </a:endParaRPr>
        </a:p>
      </dgm:t>
    </dgm:pt>
    <dgm:pt modelId="{34A60875-75C7-4F03-B3B2-E65E93D7B47E}" type="parTrans" cxnId="{97042B1D-1C03-46FF-AFAD-39E822E12B4C}">
      <dgm:prSet/>
      <dgm:spPr/>
      <dgm:t>
        <a:bodyPr/>
        <a:lstStyle/>
        <a:p>
          <a:endParaRPr lang="en-IN"/>
        </a:p>
      </dgm:t>
    </dgm:pt>
    <dgm:pt modelId="{9D048D7D-6870-43A9-8302-7A74948B61CB}" type="sibTrans" cxnId="{97042B1D-1C03-46FF-AFAD-39E822E12B4C}">
      <dgm:prSet/>
      <dgm:spPr/>
      <dgm:t>
        <a:bodyPr/>
        <a:lstStyle/>
        <a:p>
          <a:endParaRPr lang="en-IN"/>
        </a:p>
      </dgm:t>
    </dgm:pt>
    <dgm:pt modelId="{E3CEBA5C-7CA4-4D1E-9F2E-D39510A038EC}">
      <dgm:prSet custT="1"/>
      <dgm:spPr/>
      <dgm:t>
        <a:bodyPr/>
        <a:lstStyle/>
        <a:p>
          <a:pPr>
            <a:lnSpc>
              <a:spcPct val="100000"/>
            </a:lnSpc>
          </a:pPr>
          <a:endParaRPr lang="en-US" sz="2000" b="0" i="0" dirty="0">
            <a:latin typeface="Book Antiqua" panose="02040602050305030304" pitchFamily="18" charset="0"/>
          </a:endParaRPr>
        </a:p>
        <a:p>
          <a:pPr>
            <a:lnSpc>
              <a:spcPct val="100000"/>
            </a:lnSpc>
          </a:pPr>
          <a:r>
            <a:rPr lang="en-US" sz="2000" b="0" i="0" dirty="0">
              <a:latin typeface="Book Antiqua" panose="02040602050305030304" pitchFamily="18" charset="0"/>
            </a:rPr>
            <a:t>New entrants (EPFO) with wage &lt; ₹1 lakh p.m.</a:t>
          </a:r>
          <a:endParaRPr lang="en-IN" sz="2000" dirty="0">
            <a:latin typeface="Book Antiqua" panose="02040602050305030304" pitchFamily="18" charset="0"/>
          </a:endParaRPr>
        </a:p>
      </dgm:t>
    </dgm:pt>
    <dgm:pt modelId="{A7DF523A-9766-4D8D-BD7B-3952A5125069}" type="parTrans" cxnId="{E81222DE-F44D-497B-8091-28BA33DCD97C}">
      <dgm:prSet/>
      <dgm:spPr/>
      <dgm:t>
        <a:bodyPr/>
        <a:lstStyle/>
        <a:p>
          <a:endParaRPr lang="en-IN"/>
        </a:p>
      </dgm:t>
    </dgm:pt>
    <dgm:pt modelId="{60C216E6-C081-481F-A0FC-0A143890AE76}" type="sibTrans" cxnId="{E81222DE-F44D-497B-8091-28BA33DCD97C}">
      <dgm:prSet/>
      <dgm:spPr/>
      <dgm:t>
        <a:bodyPr/>
        <a:lstStyle/>
        <a:p>
          <a:endParaRPr lang="en-IN"/>
        </a:p>
      </dgm:t>
    </dgm:pt>
    <dgm:pt modelId="{5683C25A-0CF5-435B-AF44-944754D24C19}">
      <dgm:prSet custT="1"/>
      <dgm:spPr/>
      <dgm:t>
        <a:bodyPr/>
        <a:lstStyle/>
        <a:p>
          <a:pPr>
            <a:lnSpc>
              <a:spcPct val="100000"/>
            </a:lnSpc>
          </a:pPr>
          <a:r>
            <a:rPr lang="en-IN" sz="2000" dirty="0">
              <a:solidFill>
                <a:schemeClr val="tx1"/>
              </a:solidFill>
              <a:effectLst/>
              <a:latin typeface="Book Antiqua" panose="02040602050305030304" pitchFamily="18" charset="0"/>
              <a:ea typeface="+mn-ea"/>
              <a:cs typeface="+mn-cs"/>
            </a:rPr>
            <a:t>Employer who Increases employment above the baseline* by at least 2 employees (for those &lt; 50 employees) OR 5 employees (for those with </a:t>
          </a:r>
          <a:r>
            <a:rPr lang="en-IN" sz="2000" u="sng" dirty="0">
              <a:solidFill>
                <a:schemeClr val="tx1"/>
              </a:solidFill>
              <a:effectLst/>
              <a:latin typeface="Book Antiqua" panose="02040602050305030304" pitchFamily="18" charset="0"/>
              <a:ea typeface="+mn-ea"/>
              <a:cs typeface="+mn-cs"/>
            </a:rPr>
            <a:t>&gt;</a:t>
          </a:r>
          <a:r>
            <a:rPr lang="en-IN" sz="2000" dirty="0">
              <a:solidFill>
                <a:schemeClr val="tx1"/>
              </a:solidFill>
              <a:effectLst/>
              <a:latin typeface="Book Antiqua" panose="02040602050305030304" pitchFamily="18" charset="0"/>
              <a:ea typeface="+mn-ea"/>
              <a:cs typeface="+mn-cs"/>
            </a:rPr>
            <a:t>50 employees) and sustains the higher level</a:t>
          </a:r>
          <a:endParaRPr lang="en-IN" sz="2000" dirty="0">
            <a:solidFill>
              <a:schemeClr val="tx1"/>
            </a:solidFill>
            <a:latin typeface="Book Antiqua" panose="02040602050305030304" pitchFamily="18" charset="0"/>
            <a:ea typeface="+mn-ea"/>
            <a:cs typeface="+mn-cs"/>
          </a:endParaRPr>
        </a:p>
      </dgm:t>
    </dgm:pt>
    <dgm:pt modelId="{9A0FB741-E4D9-4CC7-91D6-CAB582CBB04A}" type="parTrans" cxnId="{0A5D687C-2701-4B95-9249-3A399B60D8D3}">
      <dgm:prSet/>
      <dgm:spPr/>
      <dgm:t>
        <a:bodyPr/>
        <a:lstStyle/>
        <a:p>
          <a:endParaRPr lang="en-IN"/>
        </a:p>
      </dgm:t>
    </dgm:pt>
    <dgm:pt modelId="{306FBAD3-587C-4A8C-8AE3-EC8EAA87E231}" type="sibTrans" cxnId="{0A5D687C-2701-4B95-9249-3A399B60D8D3}">
      <dgm:prSet/>
      <dgm:spPr/>
      <dgm:t>
        <a:bodyPr/>
        <a:lstStyle/>
        <a:p>
          <a:endParaRPr lang="en-IN"/>
        </a:p>
      </dgm:t>
    </dgm:pt>
    <dgm:pt modelId="{2E65621C-BEC6-462A-92BA-40C9A9D6140B}">
      <dgm:prSet custT="1"/>
      <dgm:spPr/>
      <dgm:t>
        <a:bodyPr/>
        <a:lstStyle/>
        <a:p>
          <a:pPr>
            <a:lnSpc>
              <a:spcPct val="100000"/>
            </a:lnSpc>
          </a:pPr>
          <a:r>
            <a:rPr lang="en-IN" sz="2000" dirty="0">
              <a:solidFill>
                <a:schemeClr val="tx1"/>
              </a:solidFill>
              <a:latin typeface="Book Antiqua" panose="02040602050305030304" pitchFamily="18" charset="0"/>
              <a:ea typeface="+mn-ea"/>
              <a:cs typeface="+mn-cs"/>
            </a:rPr>
            <a:t>Annual reimbursement capped to ₹3,000 p.m.</a:t>
          </a:r>
          <a:endParaRPr lang="en-IN" sz="2000" dirty="0">
            <a:latin typeface="Book Antiqua" panose="02040602050305030304" pitchFamily="18" charset="0"/>
          </a:endParaRPr>
        </a:p>
      </dgm:t>
    </dgm:pt>
    <dgm:pt modelId="{19AEF570-3480-419E-81D6-5D8022476B61}" type="parTrans" cxnId="{E839A4D1-979F-4548-B6A1-E0436BF1AFCC}">
      <dgm:prSet/>
      <dgm:spPr/>
      <dgm:t>
        <a:bodyPr/>
        <a:lstStyle/>
        <a:p>
          <a:endParaRPr lang="en-IN"/>
        </a:p>
      </dgm:t>
    </dgm:pt>
    <dgm:pt modelId="{431FCB82-C64C-40FD-BD1A-5118045B1732}" type="sibTrans" cxnId="{E839A4D1-979F-4548-B6A1-E0436BF1AFCC}">
      <dgm:prSet/>
      <dgm:spPr/>
      <dgm:t>
        <a:bodyPr/>
        <a:lstStyle/>
        <a:p>
          <a:endParaRPr lang="en-IN"/>
        </a:p>
      </dgm:t>
    </dgm:pt>
    <dgm:pt modelId="{C096C2B2-C90E-4FB1-A342-D799E8E84D28}">
      <dgm:prSet custT="1"/>
      <dgm:spPr/>
      <dgm:t>
        <a:bodyPr/>
        <a:lstStyle/>
        <a:p>
          <a:pPr>
            <a:lnSpc>
              <a:spcPct val="100000"/>
            </a:lnSpc>
          </a:pPr>
          <a:r>
            <a:rPr lang="en-IN" sz="2000" dirty="0">
              <a:solidFill>
                <a:schemeClr val="tx1"/>
              </a:solidFill>
              <a:latin typeface="Book Antiqua" panose="02040602050305030304" pitchFamily="18" charset="0"/>
              <a:ea typeface="+mn-ea"/>
              <a:cs typeface="+mn-cs"/>
            </a:rPr>
            <a:t>If the employer creates &gt; 1000 jobs: </a:t>
          </a:r>
          <a:r>
            <a:rPr lang="en-IN" sz="2000" dirty="0">
              <a:solidFill>
                <a:schemeClr val="tx1"/>
              </a:solidFill>
              <a:effectLst/>
              <a:latin typeface="Book Antiqua" panose="02040602050305030304" pitchFamily="18" charset="0"/>
              <a:ea typeface="+mn-ea"/>
              <a:cs typeface="+mn-cs"/>
            </a:rPr>
            <a:t>Reimbursement on quarterly basis &amp; Subsidy will continue for the 3</a:t>
          </a:r>
          <a:r>
            <a:rPr lang="en-IN" sz="2000" baseline="30000" dirty="0">
              <a:solidFill>
                <a:schemeClr val="tx1"/>
              </a:solidFill>
              <a:effectLst/>
              <a:latin typeface="Book Antiqua" panose="02040602050305030304" pitchFamily="18" charset="0"/>
              <a:ea typeface="+mn-ea"/>
              <a:cs typeface="+mn-cs"/>
            </a:rPr>
            <a:t>rd</a:t>
          </a:r>
          <a:r>
            <a:rPr lang="en-IN" sz="2000" dirty="0">
              <a:solidFill>
                <a:schemeClr val="tx1"/>
              </a:solidFill>
              <a:effectLst/>
              <a:latin typeface="Book Antiqua" panose="02040602050305030304" pitchFamily="18" charset="0"/>
              <a:ea typeface="+mn-ea"/>
              <a:cs typeface="+mn-cs"/>
            </a:rPr>
            <a:t> &amp; 4</a:t>
          </a:r>
          <a:r>
            <a:rPr lang="en-IN" sz="2000" baseline="30000" dirty="0">
              <a:solidFill>
                <a:schemeClr val="tx1"/>
              </a:solidFill>
              <a:effectLst/>
              <a:latin typeface="Book Antiqua" panose="02040602050305030304" pitchFamily="18" charset="0"/>
              <a:ea typeface="+mn-ea"/>
              <a:cs typeface="+mn-cs"/>
            </a:rPr>
            <a:t>th</a:t>
          </a:r>
          <a:r>
            <a:rPr lang="en-IN" sz="2000" dirty="0">
              <a:solidFill>
                <a:schemeClr val="tx1"/>
              </a:solidFill>
              <a:effectLst/>
              <a:latin typeface="Book Antiqua" panose="02040602050305030304" pitchFamily="18" charset="0"/>
              <a:ea typeface="+mn-ea"/>
              <a:cs typeface="+mn-cs"/>
            </a:rPr>
            <a:t>  year. </a:t>
          </a:r>
          <a:endParaRPr lang="en-IN" sz="2000" dirty="0">
            <a:solidFill>
              <a:schemeClr val="tx1"/>
            </a:solidFill>
            <a:latin typeface="Book Antiqua" panose="02040602050305030304" pitchFamily="18" charset="0"/>
            <a:ea typeface="+mn-ea"/>
            <a:cs typeface="+mn-cs"/>
          </a:endParaRPr>
        </a:p>
      </dgm:t>
    </dgm:pt>
    <dgm:pt modelId="{9E660EFF-CF34-437E-B08D-BA6D40C164A5}" type="parTrans" cxnId="{919BE6B4-909F-4C35-80A5-189BFF0C0996}">
      <dgm:prSet/>
      <dgm:spPr/>
      <dgm:t>
        <a:bodyPr/>
        <a:lstStyle/>
        <a:p>
          <a:endParaRPr lang="en-IN"/>
        </a:p>
      </dgm:t>
    </dgm:pt>
    <dgm:pt modelId="{5ED3980C-50B3-4B0C-949C-E449A63EB142}" type="sibTrans" cxnId="{919BE6B4-909F-4C35-80A5-189BFF0C0996}">
      <dgm:prSet/>
      <dgm:spPr/>
      <dgm:t>
        <a:bodyPr/>
        <a:lstStyle/>
        <a:p>
          <a:endParaRPr lang="en-IN"/>
        </a:p>
      </dgm:t>
    </dgm:pt>
    <dgm:pt modelId="{CF4BF715-DB48-4DE5-99E1-EB556D510B5E}">
      <dgm:prSet custT="1"/>
      <dgm:spPr/>
      <dgm:t>
        <a:bodyPr/>
        <a:lstStyle/>
        <a:p>
          <a:pPr>
            <a:lnSpc>
              <a:spcPct val="100000"/>
            </a:lnSpc>
          </a:pPr>
          <a:r>
            <a:rPr lang="en-US" sz="2000">
              <a:solidFill>
                <a:schemeClr val="tx1"/>
              </a:solidFill>
              <a:latin typeface="Book Antiqua" panose="02040602050305030304" pitchFamily="18" charset="0"/>
              <a:ea typeface="+mn-ea"/>
              <a:cs typeface="+mn-cs"/>
            </a:rPr>
            <a:t>New employees </a:t>
          </a:r>
          <a:r>
            <a:rPr lang="en-GB" sz="2000">
              <a:solidFill>
                <a:schemeClr val="tx1"/>
              </a:solidFill>
              <a:latin typeface="Book Antiqua" panose="02040602050305030304" pitchFamily="18" charset="0"/>
              <a:ea typeface="+mn-ea"/>
              <a:cs typeface="+mn-cs"/>
            </a:rPr>
            <a:t>need not be new entrants to EPFO.</a:t>
          </a:r>
          <a:endParaRPr lang="en-IN" sz="2000" dirty="0">
            <a:latin typeface="Book Antiqua" panose="02040602050305030304" pitchFamily="18" charset="0"/>
          </a:endParaRPr>
        </a:p>
      </dgm:t>
    </dgm:pt>
    <dgm:pt modelId="{F46F506C-FB5D-489E-88BA-85AC69A55E49}" type="parTrans" cxnId="{E5055B14-CAC8-4181-A1B2-A511BBFA82BB}">
      <dgm:prSet/>
      <dgm:spPr/>
      <dgm:t>
        <a:bodyPr/>
        <a:lstStyle/>
        <a:p>
          <a:endParaRPr lang="en-IN"/>
        </a:p>
      </dgm:t>
    </dgm:pt>
    <dgm:pt modelId="{8870B47B-44EF-4C88-B119-74F113E2DE99}" type="sibTrans" cxnId="{E5055B14-CAC8-4181-A1B2-A511BBFA82BB}">
      <dgm:prSet/>
      <dgm:spPr/>
      <dgm:t>
        <a:bodyPr/>
        <a:lstStyle/>
        <a:p>
          <a:endParaRPr lang="en-IN"/>
        </a:p>
      </dgm:t>
    </dgm:pt>
    <dgm:pt modelId="{CBC1DDC6-2FF1-4867-8C9D-FFFD382D9713}">
      <dgm:prSet custT="1"/>
      <dgm:spPr/>
      <dgm:t>
        <a:bodyPr/>
        <a:lstStyle/>
        <a:p>
          <a:pPr>
            <a:lnSpc>
              <a:spcPct val="100000"/>
            </a:lnSpc>
          </a:pPr>
          <a:r>
            <a:rPr lang="en-US" sz="2000" dirty="0">
              <a:solidFill>
                <a:schemeClr val="tx1"/>
              </a:solidFill>
              <a:latin typeface="Book Antiqua" panose="02040602050305030304" pitchFamily="18" charset="0"/>
              <a:ea typeface="+mn-ea"/>
              <a:cs typeface="+mn-cs"/>
            </a:rPr>
            <a:t>Benefit in addition to Scheme A </a:t>
          </a:r>
          <a:endParaRPr lang="en-IN" sz="2000" dirty="0">
            <a:solidFill>
              <a:schemeClr val="tx1"/>
            </a:solidFill>
            <a:latin typeface="Book Antiqua" panose="02040602050305030304" pitchFamily="18" charset="0"/>
            <a:ea typeface="+mn-ea"/>
            <a:cs typeface="+mn-cs"/>
          </a:endParaRPr>
        </a:p>
      </dgm:t>
    </dgm:pt>
    <dgm:pt modelId="{FABE128A-6384-4E61-89F4-630976933F91}" type="parTrans" cxnId="{1DBB2610-CA35-4712-946E-9AE90D531C91}">
      <dgm:prSet/>
      <dgm:spPr/>
      <dgm:t>
        <a:bodyPr/>
        <a:lstStyle/>
        <a:p>
          <a:endParaRPr lang="en-IN"/>
        </a:p>
      </dgm:t>
    </dgm:pt>
    <dgm:pt modelId="{E596E25C-58BE-4E2D-95B4-5E1901F88066}" type="sibTrans" cxnId="{1DBB2610-CA35-4712-946E-9AE90D531C91}">
      <dgm:prSet/>
      <dgm:spPr/>
      <dgm:t>
        <a:bodyPr/>
        <a:lstStyle/>
        <a:p>
          <a:endParaRPr lang="en-IN"/>
        </a:p>
      </dgm:t>
    </dgm:pt>
    <dgm:pt modelId="{E1464699-FA97-4EBB-8FF3-C1D691374E10}">
      <dgm:prSet custT="1"/>
      <dgm:spPr/>
      <dgm:t>
        <a:bodyPr/>
        <a:lstStyle/>
        <a:p>
          <a:pPr>
            <a:lnSpc>
              <a:spcPct val="100000"/>
            </a:lnSpc>
          </a:pPr>
          <a:r>
            <a:rPr lang="en-US" sz="2000" dirty="0">
              <a:solidFill>
                <a:schemeClr val="tx1"/>
              </a:solidFill>
              <a:latin typeface="Book Antiqua" panose="02040602050305030304" pitchFamily="18" charset="0"/>
              <a:ea typeface="+mn-ea"/>
              <a:cs typeface="+mn-cs"/>
            </a:rPr>
            <a:t>Not applicable for those Employees covered under Scheme B</a:t>
          </a:r>
          <a:endParaRPr lang="en-IN" sz="2000" dirty="0"/>
        </a:p>
      </dgm:t>
    </dgm:pt>
    <dgm:pt modelId="{B8CEF2A0-B213-4233-B299-81EA576FF280}" type="parTrans" cxnId="{10057A93-79C7-40C8-AE09-0C0632C27A85}">
      <dgm:prSet/>
      <dgm:spPr/>
      <dgm:t>
        <a:bodyPr/>
        <a:lstStyle/>
        <a:p>
          <a:endParaRPr lang="en-IN"/>
        </a:p>
      </dgm:t>
    </dgm:pt>
    <dgm:pt modelId="{457D29B8-52B7-4D85-8B4B-04826EC5C503}" type="sibTrans" cxnId="{10057A93-79C7-40C8-AE09-0C0632C27A85}">
      <dgm:prSet/>
      <dgm:spPr/>
      <dgm:t>
        <a:bodyPr/>
        <a:lstStyle/>
        <a:p>
          <a:endParaRPr lang="en-IN"/>
        </a:p>
      </dgm:t>
    </dgm:pt>
    <dgm:pt modelId="{FA697BE9-0A41-402F-93DE-E658EA8BC512}" type="pres">
      <dgm:prSet presAssocID="{62AF1839-F02E-40ED-83B6-B612409CA70A}" presName="root" presStyleCnt="0">
        <dgm:presLayoutVars>
          <dgm:dir/>
          <dgm:resizeHandles val="exact"/>
        </dgm:presLayoutVars>
      </dgm:prSet>
      <dgm:spPr/>
    </dgm:pt>
    <dgm:pt modelId="{D454839A-B33A-47A1-A9BB-66ACD370C5D0}" type="pres">
      <dgm:prSet presAssocID="{CA5EE2A9-F1F4-484F-83C1-6B9CE65024B7}" presName="compNode" presStyleCnt="0"/>
      <dgm:spPr/>
    </dgm:pt>
    <dgm:pt modelId="{9A90C293-B735-4A2C-BF97-98844ABEA29C}" type="pres">
      <dgm:prSet presAssocID="{CA5EE2A9-F1F4-484F-83C1-6B9CE65024B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actory"/>
        </a:ext>
      </dgm:extLst>
    </dgm:pt>
    <dgm:pt modelId="{5E68EB53-1FD9-4C2C-B16A-DD118123AD3E}" type="pres">
      <dgm:prSet presAssocID="{CA5EE2A9-F1F4-484F-83C1-6B9CE65024B7}" presName="iconSpace" presStyleCnt="0"/>
      <dgm:spPr/>
    </dgm:pt>
    <dgm:pt modelId="{3D59EA64-28C7-4F2F-B70B-2DA8EE03AA33}" type="pres">
      <dgm:prSet presAssocID="{CA5EE2A9-F1F4-484F-83C1-6B9CE65024B7}" presName="parTx" presStyleLbl="revTx" presStyleIdx="0" presStyleCnt="8">
        <dgm:presLayoutVars>
          <dgm:chMax val="0"/>
          <dgm:chPref val="0"/>
        </dgm:presLayoutVars>
      </dgm:prSet>
      <dgm:spPr/>
    </dgm:pt>
    <dgm:pt modelId="{3EC1FDDE-76D0-4179-AF43-2CD2B1CCD774}" type="pres">
      <dgm:prSet presAssocID="{CA5EE2A9-F1F4-484F-83C1-6B9CE65024B7}" presName="txSpace" presStyleCnt="0"/>
      <dgm:spPr/>
    </dgm:pt>
    <dgm:pt modelId="{AE3F987D-7A6D-4C6C-8144-445B17AE3040}" type="pres">
      <dgm:prSet presAssocID="{CA5EE2A9-F1F4-484F-83C1-6B9CE65024B7}" presName="desTx" presStyleLbl="revTx" presStyleIdx="1" presStyleCnt="8">
        <dgm:presLayoutVars/>
      </dgm:prSet>
      <dgm:spPr/>
    </dgm:pt>
    <dgm:pt modelId="{403ABA25-2A50-45A6-80EE-C9BCE4368359}" type="pres">
      <dgm:prSet presAssocID="{F13DC2A0-5D9C-4EB2-AAD9-8D6FB3F54BBD}" presName="sibTrans" presStyleCnt="0"/>
      <dgm:spPr/>
    </dgm:pt>
    <dgm:pt modelId="{37E432DD-1390-4F75-93F3-4F9B5E0BF2A3}" type="pres">
      <dgm:prSet presAssocID="{2FCC91A1-5F46-4834-A699-55A49C1F488B}" presName="compNode" presStyleCnt="0"/>
      <dgm:spPr/>
    </dgm:pt>
    <dgm:pt modelId="{3EA6ADBE-636A-47CF-8830-F069ED96ADA6}" type="pres">
      <dgm:prSet presAssocID="{2FCC91A1-5F46-4834-A699-55A49C1F48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6BB83218-06F8-4D9A-8B1A-22EC2FB7CFD6}" type="pres">
      <dgm:prSet presAssocID="{2FCC91A1-5F46-4834-A699-55A49C1F488B}" presName="iconSpace" presStyleCnt="0"/>
      <dgm:spPr/>
    </dgm:pt>
    <dgm:pt modelId="{47CE9A07-DC9C-4EC7-B234-24B66B447386}" type="pres">
      <dgm:prSet presAssocID="{2FCC91A1-5F46-4834-A699-55A49C1F488B}" presName="parTx" presStyleLbl="revTx" presStyleIdx="2" presStyleCnt="8">
        <dgm:presLayoutVars>
          <dgm:chMax val="0"/>
          <dgm:chPref val="0"/>
        </dgm:presLayoutVars>
      </dgm:prSet>
      <dgm:spPr/>
    </dgm:pt>
    <dgm:pt modelId="{86E402EC-B671-4B7D-8269-FA1B3E988A37}" type="pres">
      <dgm:prSet presAssocID="{2FCC91A1-5F46-4834-A699-55A49C1F488B}" presName="txSpace" presStyleCnt="0"/>
      <dgm:spPr/>
    </dgm:pt>
    <dgm:pt modelId="{27E422C6-F08C-4481-87F6-424FB85C924D}" type="pres">
      <dgm:prSet presAssocID="{2FCC91A1-5F46-4834-A699-55A49C1F488B}" presName="desTx" presStyleLbl="revTx" presStyleIdx="3" presStyleCnt="8" custScaleX="165242">
        <dgm:presLayoutVars/>
      </dgm:prSet>
      <dgm:spPr/>
    </dgm:pt>
    <dgm:pt modelId="{8AECC5D0-FE87-45CD-BD2E-8904386E9030}" type="pres">
      <dgm:prSet presAssocID="{36DF0BC4-4EC0-4F8F-93B3-52E4A41B5BCF}" presName="sibTrans" presStyleCnt="0"/>
      <dgm:spPr/>
    </dgm:pt>
    <dgm:pt modelId="{11468C7C-AC89-4EDA-82B0-AA85A8A326BF}" type="pres">
      <dgm:prSet presAssocID="{35ACD173-318E-4395-805E-660D485AE5B9}" presName="compNode" presStyleCnt="0"/>
      <dgm:spPr/>
    </dgm:pt>
    <dgm:pt modelId="{0667D7C1-145B-4F02-8E2C-AE8B79510BD5}" type="pres">
      <dgm:prSet presAssocID="{35ACD173-318E-4395-805E-660D485AE5B9}" presName="iconRect" presStyleLbl="node1" presStyleIdx="2" presStyleCnt="4" custLinFactNeighborX="-19248" custLinFactNeighborY="166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12C5D7EA-F4FC-4A1C-A7C2-DE48215775E0}" type="pres">
      <dgm:prSet presAssocID="{35ACD173-318E-4395-805E-660D485AE5B9}" presName="iconSpace" presStyleCnt="0"/>
      <dgm:spPr/>
    </dgm:pt>
    <dgm:pt modelId="{F99CD95F-75D5-4036-8B94-64E176D7135A}" type="pres">
      <dgm:prSet presAssocID="{35ACD173-318E-4395-805E-660D485AE5B9}" presName="parTx" presStyleLbl="revTx" presStyleIdx="4" presStyleCnt="8" custLinFactNeighborX="-6385" custLinFactNeighborY="-2691">
        <dgm:presLayoutVars>
          <dgm:chMax val="0"/>
          <dgm:chPref val="0"/>
        </dgm:presLayoutVars>
      </dgm:prSet>
      <dgm:spPr/>
    </dgm:pt>
    <dgm:pt modelId="{866E17F3-2F12-404A-8655-A3AB06FABB1A}" type="pres">
      <dgm:prSet presAssocID="{35ACD173-318E-4395-805E-660D485AE5B9}" presName="txSpace" presStyleCnt="0"/>
      <dgm:spPr/>
    </dgm:pt>
    <dgm:pt modelId="{AF9316FB-9962-475E-BD52-A655835B4065}" type="pres">
      <dgm:prSet presAssocID="{35ACD173-318E-4395-805E-660D485AE5B9}" presName="desTx" presStyleLbl="revTx" presStyleIdx="5" presStyleCnt="8" custScaleX="137835" custLinFactNeighborY="13864">
        <dgm:presLayoutVars/>
      </dgm:prSet>
      <dgm:spPr/>
    </dgm:pt>
    <dgm:pt modelId="{5ABD8A39-00C8-42AE-BB6A-0F48FCB16424}" type="pres">
      <dgm:prSet presAssocID="{011D7821-EE65-4E3E-949A-D2DCE191A1DE}" presName="sibTrans" presStyleCnt="0"/>
      <dgm:spPr/>
    </dgm:pt>
    <dgm:pt modelId="{EB7B3C2E-206A-4801-B3A0-EACF258E8ECF}" type="pres">
      <dgm:prSet presAssocID="{CD5A08B7-2A1C-441B-9C45-65994C37C9E2}" presName="compNode" presStyleCnt="0"/>
      <dgm:spPr/>
    </dgm:pt>
    <dgm:pt modelId="{FA53C64C-BE98-4A88-AD5C-B1E8F729498B}" type="pres">
      <dgm:prSet presAssocID="{CD5A08B7-2A1C-441B-9C45-65994C37C9E2}" presName="iconRect" presStyleLbl="node1" presStyleIdx="3" presStyleCnt="4" custLinFactNeighborX="-26743" custLinFactNeighborY="419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oks"/>
        </a:ext>
      </dgm:extLst>
    </dgm:pt>
    <dgm:pt modelId="{57D99CA7-35FE-4E9B-8A1E-2B2D3341BD43}" type="pres">
      <dgm:prSet presAssocID="{CD5A08B7-2A1C-441B-9C45-65994C37C9E2}" presName="iconSpace" presStyleCnt="0"/>
      <dgm:spPr/>
    </dgm:pt>
    <dgm:pt modelId="{2769810E-E046-4104-A149-FD54BF242865}" type="pres">
      <dgm:prSet presAssocID="{CD5A08B7-2A1C-441B-9C45-65994C37C9E2}" presName="parTx" presStyleLbl="revTx" presStyleIdx="6" presStyleCnt="8" custLinFactNeighborX="-9360" custLinFactNeighborY="-694">
        <dgm:presLayoutVars>
          <dgm:chMax val="0"/>
          <dgm:chPref val="0"/>
        </dgm:presLayoutVars>
      </dgm:prSet>
      <dgm:spPr/>
    </dgm:pt>
    <dgm:pt modelId="{552E7D8F-DB8C-4DDE-B7E7-6C7106327F00}" type="pres">
      <dgm:prSet presAssocID="{CD5A08B7-2A1C-441B-9C45-65994C37C9E2}" presName="txSpace" presStyleCnt="0"/>
      <dgm:spPr/>
    </dgm:pt>
    <dgm:pt modelId="{1C23A567-D164-4371-B5FC-F1A5DA784DCB}" type="pres">
      <dgm:prSet presAssocID="{CD5A08B7-2A1C-441B-9C45-65994C37C9E2}" presName="desTx" presStyleLbl="revTx" presStyleIdx="7" presStyleCnt="8" custScaleX="170062" custLinFactNeighborX="-11099" custLinFactNeighborY="14975">
        <dgm:presLayoutVars/>
      </dgm:prSet>
      <dgm:spPr/>
    </dgm:pt>
  </dgm:ptLst>
  <dgm:cxnLst>
    <dgm:cxn modelId="{DBED480C-1A1D-43CB-A585-8B12B5329518}" type="presOf" srcId="{E3CEBA5C-7CA4-4D1E-9F2E-D39510A038EC}" destId="{27E422C6-F08C-4481-87F6-424FB85C924D}" srcOrd="0" destOrd="0" presId="urn:microsoft.com/office/officeart/2018/5/layout/CenteredIconLabelDescriptionList"/>
    <dgm:cxn modelId="{1DBB2610-CA35-4712-946E-9AE90D531C91}" srcId="{CD5A08B7-2A1C-441B-9C45-65994C37C9E2}" destId="{CBC1DDC6-2FF1-4867-8C9D-FFFD382D9713}" srcOrd="1" destOrd="0" parTransId="{FABE128A-6384-4E61-89F4-630976933F91}" sibTransId="{E596E25C-58BE-4E2D-95B4-5E1901F88066}"/>
    <dgm:cxn modelId="{C9C2A410-7FD4-488E-AF31-B19E6FF6F965}" type="presOf" srcId="{62AF1839-F02E-40ED-83B6-B612409CA70A}" destId="{FA697BE9-0A41-402F-93DE-E658EA8BC512}" srcOrd="0" destOrd="0" presId="urn:microsoft.com/office/officeart/2018/5/layout/CenteredIconLabelDescriptionList"/>
    <dgm:cxn modelId="{E5055B14-CAC8-4181-A1B2-A511BBFA82BB}" srcId="{CD5A08B7-2A1C-441B-9C45-65994C37C9E2}" destId="{CF4BF715-DB48-4DE5-99E1-EB556D510B5E}" srcOrd="0" destOrd="0" parTransId="{F46F506C-FB5D-489E-88BA-85AC69A55E49}" sibTransId="{8870B47B-44EF-4C88-B119-74F113E2DE99}"/>
    <dgm:cxn modelId="{97042B1D-1C03-46FF-AFAD-39E822E12B4C}" srcId="{CA5EE2A9-F1F4-484F-83C1-6B9CE65024B7}" destId="{D8D05815-4D8E-4A07-9750-55CCAF5F80B2}" srcOrd="0" destOrd="0" parTransId="{34A60875-75C7-4F03-B3B2-E65E93D7B47E}" sibTransId="{9D048D7D-6870-43A9-8302-7A74948B61CB}"/>
    <dgm:cxn modelId="{F5945323-6576-46E5-8027-B3B06496227E}" type="presOf" srcId="{D8D05815-4D8E-4A07-9750-55CCAF5F80B2}" destId="{AE3F987D-7A6D-4C6C-8144-445B17AE3040}" srcOrd="0" destOrd="0" presId="urn:microsoft.com/office/officeart/2018/5/layout/CenteredIconLabelDescriptionList"/>
    <dgm:cxn modelId="{67B0E32F-4D09-44D0-A82F-5CD35F32F669}" type="presOf" srcId="{CF4BF715-DB48-4DE5-99E1-EB556D510B5E}" destId="{1C23A567-D164-4371-B5FC-F1A5DA784DCB}" srcOrd="0" destOrd="0" presId="urn:microsoft.com/office/officeart/2018/5/layout/CenteredIconLabelDescriptionList"/>
    <dgm:cxn modelId="{8180B543-4FBC-4E42-9718-359835784752}" type="presOf" srcId="{C096C2B2-C90E-4FB1-A342-D799E8E84D28}" destId="{AF9316FB-9962-475E-BD52-A655835B4065}" srcOrd="0" destOrd="1" presId="urn:microsoft.com/office/officeart/2018/5/layout/CenteredIconLabelDescriptionList"/>
    <dgm:cxn modelId="{07FA4C69-8BA0-4835-9420-2CB0DA8509D2}" srcId="{62AF1839-F02E-40ED-83B6-B612409CA70A}" destId="{CD5A08B7-2A1C-441B-9C45-65994C37C9E2}" srcOrd="3" destOrd="0" parTransId="{B6FEEB4E-8D8B-4AF3-B4FB-37C79506679C}" sibTransId="{EB3E16FB-74FF-4F7A-A89A-7E5E6D9868BB}"/>
    <dgm:cxn modelId="{DF3F6E77-FA22-4DED-9EA0-6CDFF81F8340}" type="presOf" srcId="{CD5A08B7-2A1C-441B-9C45-65994C37C9E2}" destId="{2769810E-E046-4104-A149-FD54BF242865}" srcOrd="0" destOrd="0" presId="urn:microsoft.com/office/officeart/2018/5/layout/CenteredIconLabelDescriptionList"/>
    <dgm:cxn modelId="{3CFA357A-91D0-46E2-84CD-1E9AB29926F9}" type="presOf" srcId="{E1464699-FA97-4EBB-8FF3-C1D691374E10}" destId="{1C23A567-D164-4371-B5FC-F1A5DA784DCB}" srcOrd="0" destOrd="2" presId="urn:microsoft.com/office/officeart/2018/5/layout/CenteredIconLabelDescriptionList"/>
    <dgm:cxn modelId="{0A5D687C-2701-4B95-9249-3A399B60D8D3}" srcId="{2FCC91A1-5F46-4834-A699-55A49C1F488B}" destId="{5683C25A-0CF5-435B-AF44-944754D24C19}" srcOrd="1" destOrd="0" parTransId="{9A0FB741-E4D9-4CC7-91D6-CAB582CBB04A}" sibTransId="{306FBAD3-587C-4A8C-8AE3-EC8EAA87E231}"/>
    <dgm:cxn modelId="{04EBF180-D2AC-4960-BF5A-68DD1EDA6EE1}" type="presOf" srcId="{2FCC91A1-5F46-4834-A699-55A49C1F488B}" destId="{47CE9A07-DC9C-4EC7-B234-24B66B447386}" srcOrd="0" destOrd="0" presId="urn:microsoft.com/office/officeart/2018/5/layout/CenteredIconLabelDescriptionList"/>
    <dgm:cxn modelId="{5E572D89-766D-42BF-AB79-72BF811FD4F7}" type="presOf" srcId="{35ACD173-318E-4395-805E-660D485AE5B9}" destId="{F99CD95F-75D5-4036-8B94-64E176D7135A}" srcOrd="0" destOrd="0" presId="urn:microsoft.com/office/officeart/2018/5/layout/CenteredIconLabelDescriptionList"/>
    <dgm:cxn modelId="{10057A93-79C7-40C8-AE09-0C0632C27A85}" srcId="{CD5A08B7-2A1C-441B-9C45-65994C37C9E2}" destId="{E1464699-FA97-4EBB-8FF3-C1D691374E10}" srcOrd="2" destOrd="0" parTransId="{B8CEF2A0-B213-4233-B299-81EA576FF280}" sibTransId="{457D29B8-52B7-4D85-8B4B-04826EC5C503}"/>
    <dgm:cxn modelId="{75023698-80C5-4568-B6CF-A66BFBF5F11F}" srcId="{62AF1839-F02E-40ED-83B6-B612409CA70A}" destId="{CA5EE2A9-F1F4-484F-83C1-6B9CE65024B7}" srcOrd="0" destOrd="0" parTransId="{EB46306A-1089-441A-82AF-5D99486A85A1}" sibTransId="{F13DC2A0-5D9C-4EB2-AAD9-8D6FB3F54BBD}"/>
    <dgm:cxn modelId="{B54BE098-A3CA-4BEB-80B3-C090D1A10315}" type="presOf" srcId="{2E65621C-BEC6-462A-92BA-40C9A9D6140B}" destId="{AF9316FB-9962-475E-BD52-A655835B4065}" srcOrd="0" destOrd="0" presId="urn:microsoft.com/office/officeart/2018/5/layout/CenteredIconLabelDescriptionList"/>
    <dgm:cxn modelId="{5609B89B-1D37-4D4C-A783-664FCD7B9AFD}" srcId="{62AF1839-F02E-40ED-83B6-B612409CA70A}" destId="{35ACD173-318E-4395-805E-660D485AE5B9}" srcOrd="2" destOrd="0" parTransId="{B9874EE6-A294-4A31-A1C9-5D08418AC327}" sibTransId="{011D7821-EE65-4E3E-949A-D2DCE191A1DE}"/>
    <dgm:cxn modelId="{919BE6B4-909F-4C35-80A5-189BFF0C0996}" srcId="{35ACD173-318E-4395-805E-660D485AE5B9}" destId="{C096C2B2-C90E-4FB1-A342-D799E8E84D28}" srcOrd="1" destOrd="0" parTransId="{9E660EFF-CF34-437E-B08D-BA6D40C164A5}" sibTransId="{5ED3980C-50B3-4B0C-949C-E449A63EB142}"/>
    <dgm:cxn modelId="{AB69AFB9-83F7-4920-A30B-3A24D518F818}" type="presOf" srcId="{CA5EE2A9-F1F4-484F-83C1-6B9CE65024B7}" destId="{3D59EA64-28C7-4F2F-B70B-2DA8EE03AA33}" srcOrd="0" destOrd="0" presId="urn:microsoft.com/office/officeart/2018/5/layout/CenteredIconLabelDescriptionList"/>
    <dgm:cxn modelId="{700975CC-537A-4B8C-BA6B-825FAE209368}" srcId="{62AF1839-F02E-40ED-83B6-B612409CA70A}" destId="{2FCC91A1-5F46-4834-A699-55A49C1F488B}" srcOrd="1" destOrd="0" parTransId="{39FF4CCE-260A-43EA-BD36-1C4BA97600B2}" sibTransId="{36DF0BC4-4EC0-4F8F-93B3-52E4A41B5BCF}"/>
    <dgm:cxn modelId="{E839A4D1-979F-4548-B6A1-E0436BF1AFCC}" srcId="{35ACD173-318E-4395-805E-660D485AE5B9}" destId="{2E65621C-BEC6-462A-92BA-40C9A9D6140B}" srcOrd="0" destOrd="0" parTransId="{19AEF570-3480-419E-81D6-5D8022476B61}" sibTransId="{431FCB82-C64C-40FD-BD1A-5118045B1732}"/>
    <dgm:cxn modelId="{E81222DE-F44D-497B-8091-28BA33DCD97C}" srcId="{2FCC91A1-5F46-4834-A699-55A49C1F488B}" destId="{E3CEBA5C-7CA4-4D1E-9F2E-D39510A038EC}" srcOrd="0" destOrd="0" parTransId="{A7DF523A-9766-4D8D-BD7B-3952A5125069}" sibTransId="{60C216E6-C081-481F-A0FC-0A143890AE76}"/>
    <dgm:cxn modelId="{C08050F3-11EA-45D6-BC3F-83396A675F18}" type="presOf" srcId="{CBC1DDC6-2FF1-4867-8C9D-FFFD382D9713}" destId="{1C23A567-D164-4371-B5FC-F1A5DA784DCB}" srcOrd="0" destOrd="1" presId="urn:microsoft.com/office/officeart/2018/5/layout/CenteredIconLabelDescriptionList"/>
    <dgm:cxn modelId="{325248F6-6F0F-4B86-965F-4E8B1463D009}" type="presOf" srcId="{5683C25A-0CF5-435B-AF44-944754D24C19}" destId="{27E422C6-F08C-4481-87F6-424FB85C924D}" srcOrd="0" destOrd="1" presId="urn:microsoft.com/office/officeart/2018/5/layout/CenteredIconLabelDescriptionList"/>
    <dgm:cxn modelId="{889092A7-3DD5-4D99-8A67-886BFA188B95}" type="presParOf" srcId="{FA697BE9-0A41-402F-93DE-E658EA8BC512}" destId="{D454839A-B33A-47A1-A9BB-66ACD370C5D0}" srcOrd="0" destOrd="0" presId="urn:microsoft.com/office/officeart/2018/5/layout/CenteredIconLabelDescriptionList"/>
    <dgm:cxn modelId="{A65F0690-237A-4FFB-B5EC-C70943EC3361}" type="presParOf" srcId="{D454839A-B33A-47A1-A9BB-66ACD370C5D0}" destId="{9A90C293-B735-4A2C-BF97-98844ABEA29C}" srcOrd="0" destOrd="0" presId="urn:microsoft.com/office/officeart/2018/5/layout/CenteredIconLabelDescriptionList"/>
    <dgm:cxn modelId="{A9739BC8-EB43-4D06-AF3D-87933DF15CCC}" type="presParOf" srcId="{D454839A-B33A-47A1-A9BB-66ACD370C5D0}" destId="{5E68EB53-1FD9-4C2C-B16A-DD118123AD3E}" srcOrd="1" destOrd="0" presId="urn:microsoft.com/office/officeart/2018/5/layout/CenteredIconLabelDescriptionList"/>
    <dgm:cxn modelId="{1BA24E29-4145-4508-9B6D-624B4C7FC7BA}" type="presParOf" srcId="{D454839A-B33A-47A1-A9BB-66ACD370C5D0}" destId="{3D59EA64-28C7-4F2F-B70B-2DA8EE03AA33}" srcOrd="2" destOrd="0" presId="urn:microsoft.com/office/officeart/2018/5/layout/CenteredIconLabelDescriptionList"/>
    <dgm:cxn modelId="{2C265510-1176-4F54-BFBD-8522242D7483}" type="presParOf" srcId="{D454839A-B33A-47A1-A9BB-66ACD370C5D0}" destId="{3EC1FDDE-76D0-4179-AF43-2CD2B1CCD774}" srcOrd="3" destOrd="0" presId="urn:microsoft.com/office/officeart/2018/5/layout/CenteredIconLabelDescriptionList"/>
    <dgm:cxn modelId="{751A2D49-F4A1-4F05-A2AF-8BB119E52DB2}" type="presParOf" srcId="{D454839A-B33A-47A1-A9BB-66ACD370C5D0}" destId="{AE3F987D-7A6D-4C6C-8144-445B17AE3040}" srcOrd="4" destOrd="0" presId="urn:microsoft.com/office/officeart/2018/5/layout/CenteredIconLabelDescriptionList"/>
    <dgm:cxn modelId="{88C041A1-FA4F-43F2-A088-45B9A309BFC2}" type="presParOf" srcId="{FA697BE9-0A41-402F-93DE-E658EA8BC512}" destId="{403ABA25-2A50-45A6-80EE-C9BCE4368359}" srcOrd="1" destOrd="0" presId="urn:microsoft.com/office/officeart/2018/5/layout/CenteredIconLabelDescriptionList"/>
    <dgm:cxn modelId="{FCC954C4-DDBF-4A82-82FD-E22C6BCDCEC2}" type="presParOf" srcId="{FA697BE9-0A41-402F-93DE-E658EA8BC512}" destId="{37E432DD-1390-4F75-93F3-4F9B5E0BF2A3}" srcOrd="2" destOrd="0" presId="urn:microsoft.com/office/officeart/2018/5/layout/CenteredIconLabelDescriptionList"/>
    <dgm:cxn modelId="{99F2D7DF-1BC9-48E3-8654-ADA3E9273FCB}" type="presParOf" srcId="{37E432DD-1390-4F75-93F3-4F9B5E0BF2A3}" destId="{3EA6ADBE-636A-47CF-8830-F069ED96ADA6}" srcOrd="0" destOrd="0" presId="urn:microsoft.com/office/officeart/2018/5/layout/CenteredIconLabelDescriptionList"/>
    <dgm:cxn modelId="{270EBC3A-91E4-4B97-8F1F-1BCEA9885AF6}" type="presParOf" srcId="{37E432DD-1390-4F75-93F3-4F9B5E0BF2A3}" destId="{6BB83218-06F8-4D9A-8B1A-22EC2FB7CFD6}" srcOrd="1" destOrd="0" presId="urn:microsoft.com/office/officeart/2018/5/layout/CenteredIconLabelDescriptionList"/>
    <dgm:cxn modelId="{AED75965-DF42-4A6F-8569-9E1EBC3B6BA5}" type="presParOf" srcId="{37E432DD-1390-4F75-93F3-4F9B5E0BF2A3}" destId="{47CE9A07-DC9C-4EC7-B234-24B66B447386}" srcOrd="2" destOrd="0" presId="urn:microsoft.com/office/officeart/2018/5/layout/CenteredIconLabelDescriptionList"/>
    <dgm:cxn modelId="{18EE7132-C2BD-4A95-8E68-FB680DF69241}" type="presParOf" srcId="{37E432DD-1390-4F75-93F3-4F9B5E0BF2A3}" destId="{86E402EC-B671-4B7D-8269-FA1B3E988A37}" srcOrd="3" destOrd="0" presId="urn:microsoft.com/office/officeart/2018/5/layout/CenteredIconLabelDescriptionList"/>
    <dgm:cxn modelId="{8F1ADD75-C874-49BB-9243-6FBE19F83592}" type="presParOf" srcId="{37E432DD-1390-4F75-93F3-4F9B5E0BF2A3}" destId="{27E422C6-F08C-4481-87F6-424FB85C924D}" srcOrd="4" destOrd="0" presId="urn:microsoft.com/office/officeart/2018/5/layout/CenteredIconLabelDescriptionList"/>
    <dgm:cxn modelId="{2D6154B2-DD0B-41CE-8760-166CF96C0A99}" type="presParOf" srcId="{FA697BE9-0A41-402F-93DE-E658EA8BC512}" destId="{8AECC5D0-FE87-45CD-BD2E-8904386E9030}" srcOrd="3" destOrd="0" presId="urn:microsoft.com/office/officeart/2018/5/layout/CenteredIconLabelDescriptionList"/>
    <dgm:cxn modelId="{98369AC9-DA24-4B87-A3D7-F453DDDC88E4}" type="presParOf" srcId="{FA697BE9-0A41-402F-93DE-E658EA8BC512}" destId="{11468C7C-AC89-4EDA-82B0-AA85A8A326BF}" srcOrd="4" destOrd="0" presId="urn:microsoft.com/office/officeart/2018/5/layout/CenteredIconLabelDescriptionList"/>
    <dgm:cxn modelId="{EA337124-F025-4A50-857A-46B58E56867C}" type="presParOf" srcId="{11468C7C-AC89-4EDA-82B0-AA85A8A326BF}" destId="{0667D7C1-145B-4F02-8E2C-AE8B79510BD5}" srcOrd="0" destOrd="0" presId="urn:microsoft.com/office/officeart/2018/5/layout/CenteredIconLabelDescriptionList"/>
    <dgm:cxn modelId="{A9463D9D-94C5-4642-91BD-E4D62F200170}" type="presParOf" srcId="{11468C7C-AC89-4EDA-82B0-AA85A8A326BF}" destId="{12C5D7EA-F4FC-4A1C-A7C2-DE48215775E0}" srcOrd="1" destOrd="0" presId="urn:microsoft.com/office/officeart/2018/5/layout/CenteredIconLabelDescriptionList"/>
    <dgm:cxn modelId="{3FAC730A-5D49-4A4A-8DB3-45BA9972593A}" type="presParOf" srcId="{11468C7C-AC89-4EDA-82B0-AA85A8A326BF}" destId="{F99CD95F-75D5-4036-8B94-64E176D7135A}" srcOrd="2" destOrd="0" presId="urn:microsoft.com/office/officeart/2018/5/layout/CenteredIconLabelDescriptionList"/>
    <dgm:cxn modelId="{6BAAD783-F1FE-4E8D-BB86-5D0610A5071F}" type="presParOf" srcId="{11468C7C-AC89-4EDA-82B0-AA85A8A326BF}" destId="{866E17F3-2F12-404A-8655-A3AB06FABB1A}" srcOrd="3" destOrd="0" presId="urn:microsoft.com/office/officeart/2018/5/layout/CenteredIconLabelDescriptionList"/>
    <dgm:cxn modelId="{97E10369-B8B9-467A-A020-2950F02A351B}" type="presParOf" srcId="{11468C7C-AC89-4EDA-82B0-AA85A8A326BF}" destId="{AF9316FB-9962-475E-BD52-A655835B4065}" srcOrd="4" destOrd="0" presId="urn:microsoft.com/office/officeart/2018/5/layout/CenteredIconLabelDescriptionList"/>
    <dgm:cxn modelId="{4A35DEC1-521D-4339-870E-21F44D0D4523}" type="presParOf" srcId="{FA697BE9-0A41-402F-93DE-E658EA8BC512}" destId="{5ABD8A39-00C8-42AE-BB6A-0F48FCB16424}" srcOrd="5" destOrd="0" presId="urn:microsoft.com/office/officeart/2018/5/layout/CenteredIconLabelDescriptionList"/>
    <dgm:cxn modelId="{DABBEC94-32C7-4423-8134-6B880C9AB980}" type="presParOf" srcId="{FA697BE9-0A41-402F-93DE-E658EA8BC512}" destId="{EB7B3C2E-206A-4801-B3A0-EACF258E8ECF}" srcOrd="6" destOrd="0" presId="urn:microsoft.com/office/officeart/2018/5/layout/CenteredIconLabelDescriptionList"/>
    <dgm:cxn modelId="{6FF87067-F2C7-40AA-9E63-3699810A7642}" type="presParOf" srcId="{EB7B3C2E-206A-4801-B3A0-EACF258E8ECF}" destId="{FA53C64C-BE98-4A88-AD5C-B1E8F729498B}" srcOrd="0" destOrd="0" presId="urn:microsoft.com/office/officeart/2018/5/layout/CenteredIconLabelDescriptionList"/>
    <dgm:cxn modelId="{B541B0A9-ECFB-4EE6-BF18-ECFC79170C47}" type="presParOf" srcId="{EB7B3C2E-206A-4801-B3A0-EACF258E8ECF}" destId="{57D99CA7-35FE-4E9B-8A1E-2B2D3341BD43}" srcOrd="1" destOrd="0" presId="urn:microsoft.com/office/officeart/2018/5/layout/CenteredIconLabelDescriptionList"/>
    <dgm:cxn modelId="{799C7C1C-F30F-4BA1-A2F2-112AA277DF8C}" type="presParOf" srcId="{EB7B3C2E-206A-4801-B3A0-EACF258E8ECF}" destId="{2769810E-E046-4104-A149-FD54BF242865}" srcOrd="2" destOrd="0" presId="urn:microsoft.com/office/officeart/2018/5/layout/CenteredIconLabelDescriptionList"/>
    <dgm:cxn modelId="{0178BE8C-942A-4D3B-86D6-72F830656EDC}" type="presParOf" srcId="{EB7B3C2E-206A-4801-B3A0-EACF258E8ECF}" destId="{552E7D8F-DB8C-4DDE-B7E7-6C7106327F00}" srcOrd="3" destOrd="0" presId="urn:microsoft.com/office/officeart/2018/5/layout/CenteredIconLabelDescriptionList"/>
    <dgm:cxn modelId="{138EE81B-C10D-44FD-AE0D-684C7843BCBA}" type="presParOf" srcId="{EB7B3C2E-206A-4801-B3A0-EACF258E8ECF}" destId="{1C23A567-D164-4371-B5FC-F1A5DA784DCB}"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3BF1788D-08CF-4681-8165-4DCF7A7FBAD2}"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IN"/>
        </a:p>
      </dgm:t>
    </dgm:pt>
    <dgm:pt modelId="{317A9FD7-A64A-4E52-855E-F4EB3DBDDB2E}">
      <dgm:prSet phldrT="[Text]"/>
      <dgm:spPr/>
      <dgm:t>
        <a:bodyPr/>
        <a:lstStyle/>
        <a:p>
          <a:pPr>
            <a:lnSpc>
              <a:spcPct val="100000"/>
            </a:lnSpc>
            <a:defRPr b="1"/>
          </a:pPr>
          <a:r>
            <a:rPr lang="en-IN">
              <a:latin typeface="Book Antiqua" panose="02040602050305030304" pitchFamily="18" charset="0"/>
            </a:rPr>
            <a:t>Purpose</a:t>
          </a:r>
        </a:p>
      </dgm:t>
    </dgm:pt>
    <dgm:pt modelId="{FD8F711F-E233-47E0-BF0F-9669A6DEA0EA}" type="parTrans" cxnId="{BD2CAAD0-0146-4E06-9CC4-DDAC74A9C582}">
      <dgm:prSet/>
      <dgm:spPr/>
      <dgm:t>
        <a:bodyPr/>
        <a:lstStyle/>
        <a:p>
          <a:endParaRPr lang="en-IN"/>
        </a:p>
      </dgm:t>
    </dgm:pt>
    <dgm:pt modelId="{7FB9598C-DB23-410C-87C8-8337BD39C244}" type="sibTrans" cxnId="{BD2CAAD0-0146-4E06-9CC4-DDAC74A9C582}">
      <dgm:prSet/>
      <dgm:spPr/>
      <dgm:t>
        <a:bodyPr/>
        <a:lstStyle/>
        <a:p>
          <a:endParaRPr lang="en-IN"/>
        </a:p>
      </dgm:t>
    </dgm:pt>
    <dgm:pt modelId="{F76A61EC-7B26-466E-B206-768BC16CE8FD}">
      <dgm:prSet phldrT="[Text]" custT="1"/>
      <dgm:spPr/>
      <dgm:t>
        <a:bodyPr/>
        <a:lstStyle/>
        <a:p>
          <a:pPr>
            <a:lnSpc>
              <a:spcPct val="100000"/>
            </a:lnSpc>
          </a:pPr>
          <a:r>
            <a:rPr lang="en-US" sz="2000" dirty="0">
              <a:latin typeface="Book Antiqua" panose="02040602050305030304" pitchFamily="18" charset="0"/>
            </a:rPr>
            <a:t>Provide internship opportunities to 1 crore youth in top 500 companies over the next 5 years. </a:t>
          </a:r>
          <a:endParaRPr lang="en-IN" sz="2000" dirty="0">
            <a:latin typeface="Book Antiqua" panose="02040602050305030304" pitchFamily="18" charset="0"/>
          </a:endParaRPr>
        </a:p>
      </dgm:t>
    </dgm:pt>
    <dgm:pt modelId="{F31BE2C3-B220-40FD-BADA-7F208A48A866}" type="parTrans" cxnId="{75B9CE8B-94B0-4371-A614-23E097F9817E}">
      <dgm:prSet/>
      <dgm:spPr/>
      <dgm:t>
        <a:bodyPr/>
        <a:lstStyle/>
        <a:p>
          <a:endParaRPr lang="en-IN"/>
        </a:p>
      </dgm:t>
    </dgm:pt>
    <dgm:pt modelId="{D8ED76FA-59E6-42B5-A6D2-BA34758B245B}" type="sibTrans" cxnId="{75B9CE8B-94B0-4371-A614-23E097F9817E}">
      <dgm:prSet/>
      <dgm:spPr/>
      <dgm:t>
        <a:bodyPr/>
        <a:lstStyle/>
        <a:p>
          <a:endParaRPr lang="en-IN"/>
        </a:p>
      </dgm:t>
    </dgm:pt>
    <dgm:pt modelId="{9D20F962-2565-4278-A04F-800229CE298A}">
      <dgm:prSet phldrT="[Text]"/>
      <dgm:spPr/>
      <dgm:t>
        <a:bodyPr/>
        <a:lstStyle/>
        <a:p>
          <a:pPr>
            <a:lnSpc>
              <a:spcPct val="100000"/>
            </a:lnSpc>
            <a:defRPr b="1"/>
          </a:pPr>
          <a:r>
            <a:rPr lang="en-IN">
              <a:latin typeface="Book Antiqua" panose="02040602050305030304" pitchFamily="18" charset="0"/>
            </a:rPr>
            <a:t>Applicability</a:t>
          </a:r>
        </a:p>
      </dgm:t>
    </dgm:pt>
    <dgm:pt modelId="{4EAFB62D-863A-4DB7-A9B3-78E07124ED9D}" type="parTrans" cxnId="{99BB0E38-A120-4A4E-BB8A-043E8692D284}">
      <dgm:prSet/>
      <dgm:spPr/>
      <dgm:t>
        <a:bodyPr/>
        <a:lstStyle/>
        <a:p>
          <a:endParaRPr lang="en-IN"/>
        </a:p>
      </dgm:t>
    </dgm:pt>
    <dgm:pt modelId="{79AECA6C-3E69-4B90-80DD-4797FC4F41BD}" type="sibTrans" cxnId="{99BB0E38-A120-4A4E-BB8A-043E8692D284}">
      <dgm:prSet/>
      <dgm:spPr/>
      <dgm:t>
        <a:bodyPr/>
        <a:lstStyle/>
        <a:p>
          <a:endParaRPr lang="en-IN"/>
        </a:p>
      </dgm:t>
    </dgm:pt>
    <dgm:pt modelId="{40423B0B-ED49-44A8-B8C6-C6B070807017}">
      <dgm:prSet phldrT="[Text]" custT="1"/>
      <dgm:spPr/>
      <dgm:t>
        <a:bodyPr/>
        <a:lstStyle/>
        <a:p>
          <a:pPr>
            <a:lnSpc>
              <a:spcPct val="100000"/>
            </a:lnSpc>
          </a:pPr>
          <a:r>
            <a:rPr lang="en-GB" sz="2000" dirty="0">
              <a:latin typeface="Book Antiqua" panose="02040602050305030304" pitchFamily="18" charset="0"/>
            </a:rPr>
            <a:t>Individuals not employed and not engaged in full time education</a:t>
          </a:r>
          <a:endParaRPr lang="en-IN" sz="2000" dirty="0">
            <a:latin typeface="Book Antiqua" panose="02040602050305030304" pitchFamily="18" charset="0"/>
          </a:endParaRPr>
        </a:p>
      </dgm:t>
    </dgm:pt>
    <dgm:pt modelId="{0BF2EE16-CB72-4449-88E2-B15610C46A84}" type="parTrans" cxnId="{D6E604D4-F618-4AE1-A278-32444C2D1F9F}">
      <dgm:prSet/>
      <dgm:spPr/>
      <dgm:t>
        <a:bodyPr/>
        <a:lstStyle/>
        <a:p>
          <a:endParaRPr lang="en-IN"/>
        </a:p>
      </dgm:t>
    </dgm:pt>
    <dgm:pt modelId="{6F7B884C-6C8E-40A2-B98C-B1B8727D93AE}" type="sibTrans" cxnId="{D6E604D4-F618-4AE1-A278-32444C2D1F9F}">
      <dgm:prSet/>
      <dgm:spPr/>
      <dgm:t>
        <a:bodyPr/>
        <a:lstStyle/>
        <a:p>
          <a:endParaRPr lang="en-IN"/>
        </a:p>
      </dgm:t>
    </dgm:pt>
    <dgm:pt modelId="{E6AA9708-0055-4319-98AB-3536E5951C0F}">
      <dgm:prSet phldrT="[Text]"/>
      <dgm:spPr/>
      <dgm:t>
        <a:bodyPr/>
        <a:lstStyle/>
        <a:p>
          <a:pPr>
            <a:lnSpc>
              <a:spcPct val="100000"/>
            </a:lnSpc>
            <a:defRPr b="1"/>
          </a:pPr>
          <a:r>
            <a:rPr lang="en-IN">
              <a:latin typeface="Book Antiqua" panose="02040602050305030304" pitchFamily="18" charset="0"/>
            </a:rPr>
            <a:t>Ineligibility</a:t>
          </a:r>
        </a:p>
      </dgm:t>
    </dgm:pt>
    <dgm:pt modelId="{9A672921-F72F-4E32-A606-A68E21C93B90}" type="parTrans" cxnId="{5EE71CF8-039A-41C9-A46E-D01299AF4F0C}">
      <dgm:prSet/>
      <dgm:spPr/>
      <dgm:t>
        <a:bodyPr/>
        <a:lstStyle/>
        <a:p>
          <a:endParaRPr lang="en-IN"/>
        </a:p>
      </dgm:t>
    </dgm:pt>
    <dgm:pt modelId="{F0D0CEE6-4AA2-465B-9722-61203984085A}" type="sibTrans" cxnId="{5EE71CF8-039A-41C9-A46E-D01299AF4F0C}">
      <dgm:prSet/>
      <dgm:spPr/>
      <dgm:t>
        <a:bodyPr/>
        <a:lstStyle/>
        <a:p>
          <a:endParaRPr lang="en-IN"/>
        </a:p>
      </dgm:t>
    </dgm:pt>
    <dgm:pt modelId="{140F2425-2D88-4694-BE3D-DE048EAFBEF2}">
      <dgm:prSet phldrT="[Text]" custT="1"/>
      <dgm:spPr/>
      <dgm:t>
        <a:bodyPr/>
        <a:lstStyle/>
        <a:p>
          <a:pPr>
            <a:lnSpc>
              <a:spcPct val="100000"/>
            </a:lnSpc>
          </a:pPr>
          <a:r>
            <a:rPr lang="en-IN" sz="2000" dirty="0">
              <a:latin typeface="Book Antiqua" panose="02040602050305030304" pitchFamily="18" charset="0"/>
            </a:rPr>
            <a:t>Candidate has IIT, IIM, IISER, CA, CMA etc as qualification</a:t>
          </a:r>
        </a:p>
      </dgm:t>
    </dgm:pt>
    <dgm:pt modelId="{841C3343-5CDA-4B37-9F71-3D82B2F12016}" type="parTrans" cxnId="{81FC2112-5B6E-4D50-8F79-B67019AFB551}">
      <dgm:prSet/>
      <dgm:spPr/>
      <dgm:t>
        <a:bodyPr/>
        <a:lstStyle/>
        <a:p>
          <a:endParaRPr lang="en-IN"/>
        </a:p>
      </dgm:t>
    </dgm:pt>
    <dgm:pt modelId="{B66C4607-B727-4A6B-9E8C-8172A1D5D120}" type="sibTrans" cxnId="{81FC2112-5B6E-4D50-8F79-B67019AFB551}">
      <dgm:prSet/>
      <dgm:spPr/>
      <dgm:t>
        <a:bodyPr/>
        <a:lstStyle/>
        <a:p>
          <a:endParaRPr lang="en-IN"/>
        </a:p>
      </dgm:t>
    </dgm:pt>
    <dgm:pt modelId="{F4C14ED4-7DB8-4729-A995-C73EE1702C27}">
      <dgm:prSet phldrT="[Text]" custT="1"/>
      <dgm:spPr/>
      <dgm:t>
        <a:bodyPr/>
        <a:lstStyle/>
        <a:p>
          <a:pPr>
            <a:lnSpc>
              <a:spcPct val="100000"/>
            </a:lnSpc>
          </a:pPr>
          <a:r>
            <a:rPr lang="en-IN" sz="2000" dirty="0">
              <a:latin typeface="Book Antiqua" panose="02040602050305030304" pitchFamily="18" charset="0"/>
            </a:rPr>
            <a:t>youth aged </a:t>
          </a:r>
          <a:r>
            <a:rPr lang="en-GB" sz="2000" dirty="0">
              <a:latin typeface="Book Antiqua" panose="02040602050305030304" pitchFamily="18" charset="0"/>
            </a:rPr>
            <a:t>between 21 and 24 years</a:t>
          </a:r>
          <a:endParaRPr lang="en-IN" sz="2000" dirty="0">
            <a:latin typeface="Book Antiqua" panose="02040602050305030304" pitchFamily="18" charset="0"/>
          </a:endParaRPr>
        </a:p>
      </dgm:t>
    </dgm:pt>
    <dgm:pt modelId="{2618246B-EEFF-4899-A5D3-5D11AACFB2B9}" type="parTrans" cxnId="{9FC17715-1C4A-4192-8684-A65C347C64B5}">
      <dgm:prSet/>
      <dgm:spPr/>
      <dgm:t>
        <a:bodyPr/>
        <a:lstStyle/>
        <a:p>
          <a:endParaRPr lang="en-IN"/>
        </a:p>
      </dgm:t>
    </dgm:pt>
    <dgm:pt modelId="{ECED3E6F-60E1-4D7B-A465-A9F8BEE33B03}" type="sibTrans" cxnId="{9FC17715-1C4A-4192-8684-A65C347C64B5}">
      <dgm:prSet/>
      <dgm:spPr/>
      <dgm:t>
        <a:bodyPr/>
        <a:lstStyle/>
        <a:p>
          <a:endParaRPr lang="en-IN"/>
        </a:p>
      </dgm:t>
    </dgm:pt>
    <dgm:pt modelId="{48E6BCFB-D643-4D27-B2A0-5F0B55A8BE71}">
      <dgm:prSet custT="1"/>
      <dgm:spPr/>
      <dgm:t>
        <a:bodyPr/>
        <a:lstStyle/>
        <a:p>
          <a:pPr>
            <a:lnSpc>
              <a:spcPct val="100000"/>
            </a:lnSpc>
          </a:pPr>
          <a:r>
            <a:rPr lang="en-US" sz="2000">
              <a:latin typeface="Book Antiqua" panose="02040602050305030304" pitchFamily="18" charset="0"/>
            </a:rPr>
            <a:t>Any member of the family is assessed to Income Tax</a:t>
          </a:r>
          <a:endParaRPr lang="en-IN" sz="2000" dirty="0">
            <a:latin typeface="Book Antiqua" panose="02040602050305030304" pitchFamily="18" charset="0"/>
          </a:endParaRPr>
        </a:p>
      </dgm:t>
    </dgm:pt>
    <dgm:pt modelId="{F726E5FD-DFC5-43B0-8E86-DC45CA8CFD14}" type="parTrans" cxnId="{24A9924C-3853-4D24-8674-00E2EE76468B}">
      <dgm:prSet/>
      <dgm:spPr/>
      <dgm:t>
        <a:bodyPr/>
        <a:lstStyle/>
        <a:p>
          <a:endParaRPr lang="en-IN"/>
        </a:p>
      </dgm:t>
    </dgm:pt>
    <dgm:pt modelId="{8CAB9FF3-4EE4-4C6A-A0E4-02494AB7759D}" type="sibTrans" cxnId="{24A9924C-3853-4D24-8674-00E2EE76468B}">
      <dgm:prSet/>
      <dgm:spPr/>
      <dgm:t>
        <a:bodyPr/>
        <a:lstStyle/>
        <a:p>
          <a:endParaRPr lang="en-IN"/>
        </a:p>
      </dgm:t>
    </dgm:pt>
    <dgm:pt modelId="{CBF06736-67E1-4B82-A644-87EF9CE5F49B}">
      <dgm:prSet custT="1"/>
      <dgm:spPr/>
      <dgm:t>
        <a:bodyPr/>
        <a:lstStyle/>
        <a:p>
          <a:pPr>
            <a:lnSpc>
              <a:spcPct val="100000"/>
            </a:lnSpc>
          </a:pPr>
          <a:r>
            <a:rPr lang="en-US" sz="2000" dirty="0">
              <a:latin typeface="Book Antiqua" panose="02040602050305030304" pitchFamily="18" charset="0"/>
            </a:rPr>
            <a:t>Any member of the family is a government employee, etc.</a:t>
          </a:r>
          <a:endParaRPr lang="en-IN" sz="2000" dirty="0">
            <a:latin typeface="Book Antiqua" panose="02040602050305030304" pitchFamily="18" charset="0"/>
          </a:endParaRPr>
        </a:p>
      </dgm:t>
    </dgm:pt>
    <dgm:pt modelId="{CBEA6AF1-F1F5-43D2-8648-9FE323C63A1F}" type="parTrans" cxnId="{71777F88-B763-41E1-BDDF-4F95F08317FE}">
      <dgm:prSet/>
      <dgm:spPr/>
      <dgm:t>
        <a:bodyPr/>
        <a:lstStyle/>
        <a:p>
          <a:endParaRPr lang="en-IN"/>
        </a:p>
      </dgm:t>
    </dgm:pt>
    <dgm:pt modelId="{1402B158-5789-4CE1-9536-5320036690FB}" type="sibTrans" cxnId="{71777F88-B763-41E1-BDDF-4F95F08317FE}">
      <dgm:prSet/>
      <dgm:spPr/>
      <dgm:t>
        <a:bodyPr/>
        <a:lstStyle/>
        <a:p>
          <a:endParaRPr lang="en-IN"/>
        </a:p>
      </dgm:t>
    </dgm:pt>
    <dgm:pt modelId="{5C523000-3AF8-49E5-8116-C637CB4B3ABD}" type="pres">
      <dgm:prSet presAssocID="{3BF1788D-08CF-4681-8165-4DCF7A7FBAD2}" presName="root" presStyleCnt="0">
        <dgm:presLayoutVars>
          <dgm:dir/>
          <dgm:resizeHandles val="exact"/>
        </dgm:presLayoutVars>
      </dgm:prSet>
      <dgm:spPr/>
    </dgm:pt>
    <dgm:pt modelId="{5FAD9AC1-E474-477F-917A-79AA9DE22C82}" type="pres">
      <dgm:prSet presAssocID="{317A9FD7-A64A-4E52-855E-F4EB3DBDDB2E}" presName="compNode" presStyleCnt="0"/>
      <dgm:spPr/>
    </dgm:pt>
    <dgm:pt modelId="{C1CFB187-BC93-4214-A38F-4ECF6BCF7A9E}" type="pres">
      <dgm:prSet presAssocID="{317A9FD7-A64A-4E52-855E-F4EB3DBDDB2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918FB5EF-0166-42BF-9E52-6C41F2788BB4}" type="pres">
      <dgm:prSet presAssocID="{317A9FD7-A64A-4E52-855E-F4EB3DBDDB2E}" presName="iconSpace" presStyleCnt="0"/>
      <dgm:spPr/>
    </dgm:pt>
    <dgm:pt modelId="{E36EF910-2FB4-4EA1-B4B6-74769F38C9D3}" type="pres">
      <dgm:prSet presAssocID="{317A9FD7-A64A-4E52-855E-F4EB3DBDDB2E}" presName="parTx" presStyleLbl="revTx" presStyleIdx="0" presStyleCnt="6">
        <dgm:presLayoutVars>
          <dgm:chMax val="0"/>
          <dgm:chPref val="0"/>
        </dgm:presLayoutVars>
      </dgm:prSet>
      <dgm:spPr/>
    </dgm:pt>
    <dgm:pt modelId="{6681F8E1-BE31-4C8A-8722-4DD85A4758A6}" type="pres">
      <dgm:prSet presAssocID="{317A9FD7-A64A-4E52-855E-F4EB3DBDDB2E}" presName="txSpace" presStyleCnt="0"/>
      <dgm:spPr/>
    </dgm:pt>
    <dgm:pt modelId="{C6D21FDA-8A14-445B-B798-0B0D0015A5C0}" type="pres">
      <dgm:prSet presAssocID="{317A9FD7-A64A-4E52-855E-F4EB3DBDDB2E}" presName="desTx" presStyleLbl="revTx" presStyleIdx="1" presStyleCnt="6">
        <dgm:presLayoutVars/>
      </dgm:prSet>
      <dgm:spPr/>
    </dgm:pt>
    <dgm:pt modelId="{9D27E204-1FFB-4476-8E2D-04E48FE9AC56}" type="pres">
      <dgm:prSet presAssocID="{7FB9598C-DB23-410C-87C8-8337BD39C244}" presName="sibTrans" presStyleCnt="0"/>
      <dgm:spPr/>
    </dgm:pt>
    <dgm:pt modelId="{F480D1BF-5C55-470B-85EB-8C8EE7A642FF}" type="pres">
      <dgm:prSet presAssocID="{9D20F962-2565-4278-A04F-800229CE298A}" presName="compNode" presStyleCnt="0"/>
      <dgm:spPr/>
    </dgm:pt>
    <dgm:pt modelId="{33E3152D-45D5-43CA-8FD8-C2E3B91C7AC9}" type="pres">
      <dgm:prSet presAssocID="{9D20F962-2565-4278-A04F-800229CE298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3B02BC46-546F-454A-BB55-20D019527ACE}" type="pres">
      <dgm:prSet presAssocID="{9D20F962-2565-4278-A04F-800229CE298A}" presName="iconSpace" presStyleCnt="0"/>
      <dgm:spPr/>
    </dgm:pt>
    <dgm:pt modelId="{D768A7D3-A4DA-4FDC-B25D-AC5C8352C64E}" type="pres">
      <dgm:prSet presAssocID="{9D20F962-2565-4278-A04F-800229CE298A}" presName="parTx" presStyleLbl="revTx" presStyleIdx="2" presStyleCnt="6">
        <dgm:presLayoutVars>
          <dgm:chMax val="0"/>
          <dgm:chPref val="0"/>
        </dgm:presLayoutVars>
      </dgm:prSet>
      <dgm:spPr/>
    </dgm:pt>
    <dgm:pt modelId="{34A1BAA6-7AD3-45A8-9EE3-81B989294BDD}" type="pres">
      <dgm:prSet presAssocID="{9D20F962-2565-4278-A04F-800229CE298A}" presName="txSpace" presStyleCnt="0"/>
      <dgm:spPr/>
    </dgm:pt>
    <dgm:pt modelId="{C074B9D6-06D9-4316-9090-EF0563984023}" type="pres">
      <dgm:prSet presAssocID="{9D20F962-2565-4278-A04F-800229CE298A}" presName="desTx" presStyleLbl="revTx" presStyleIdx="3" presStyleCnt="6">
        <dgm:presLayoutVars/>
      </dgm:prSet>
      <dgm:spPr/>
    </dgm:pt>
    <dgm:pt modelId="{087C6687-F836-4C32-AD6E-6B2FCB430188}" type="pres">
      <dgm:prSet presAssocID="{79AECA6C-3E69-4B90-80DD-4797FC4F41BD}" presName="sibTrans" presStyleCnt="0"/>
      <dgm:spPr/>
    </dgm:pt>
    <dgm:pt modelId="{754FE42B-7703-4A9A-8D92-7017DFBA7CEE}" type="pres">
      <dgm:prSet presAssocID="{E6AA9708-0055-4319-98AB-3536E5951C0F}" presName="compNode" presStyleCnt="0"/>
      <dgm:spPr/>
    </dgm:pt>
    <dgm:pt modelId="{805E84F1-08FC-4054-A3D7-F0A1740EB37B}" type="pres">
      <dgm:prSet presAssocID="{E6AA9708-0055-4319-98AB-3536E5951C0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Ribbon"/>
        </a:ext>
      </dgm:extLst>
    </dgm:pt>
    <dgm:pt modelId="{3CBBE1E2-BF9E-4180-9509-73E6D8DD3D13}" type="pres">
      <dgm:prSet presAssocID="{E6AA9708-0055-4319-98AB-3536E5951C0F}" presName="iconSpace" presStyleCnt="0"/>
      <dgm:spPr/>
    </dgm:pt>
    <dgm:pt modelId="{25719DFB-ADA1-44D0-A3AE-B74157432D02}" type="pres">
      <dgm:prSet presAssocID="{E6AA9708-0055-4319-98AB-3536E5951C0F}" presName="parTx" presStyleLbl="revTx" presStyleIdx="4" presStyleCnt="6">
        <dgm:presLayoutVars>
          <dgm:chMax val="0"/>
          <dgm:chPref val="0"/>
        </dgm:presLayoutVars>
      </dgm:prSet>
      <dgm:spPr/>
    </dgm:pt>
    <dgm:pt modelId="{01AA4CDB-DE66-478B-9567-DB49E29DD447}" type="pres">
      <dgm:prSet presAssocID="{E6AA9708-0055-4319-98AB-3536E5951C0F}" presName="txSpace" presStyleCnt="0"/>
      <dgm:spPr/>
    </dgm:pt>
    <dgm:pt modelId="{290D9848-5E0D-488F-92AD-4ABB8937DAB9}" type="pres">
      <dgm:prSet presAssocID="{E6AA9708-0055-4319-98AB-3536E5951C0F}" presName="desTx" presStyleLbl="revTx" presStyleIdx="5" presStyleCnt="6">
        <dgm:presLayoutVars/>
      </dgm:prSet>
      <dgm:spPr/>
    </dgm:pt>
  </dgm:ptLst>
  <dgm:cxnLst>
    <dgm:cxn modelId="{BED7C701-F49E-43D9-8F71-DE2305AFF351}" type="presOf" srcId="{F76A61EC-7B26-466E-B206-768BC16CE8FD}" destId="{C6D21FDA-8A14-445B-B798-0B0D0015A5C0}" srcOrd="0" destOrd="0" presId="urn:microsoft.com/office/officeart/2018/2/layout/IconLabelDescriptionList"/>
    <dgm:cxn modelId="{81FC2112-5B6E-4D50-8F79-B67019AFB551}" srcId="{E6AA9708-0055-4319-98AB-3536E5951C0F}" destId="{140F2425-2D88-4694-BE3D-DE048EAFBEF2}" srcOrd="0" destOrd="0" parTransId="{841C3343-5CDA-4B37-9F71-3D82B2F12016}" sibTransId="{B66C4607-B727-4A6B-9E8C-8172A1D5D120}"/>
    <dgm:cxn modelId="{9FC17715-1C4A-4192-8684-A65C347C64B5}" srcId="{9D20F962-2565-4278-A04F-800229CE298A}" destId="{F4C14ED4-7DB8-4729-A995-C73EE1702C27}" srcOrd="1" destOrd="0" parTransId="{2618246B-EEFF-4899-A5D3-5D11AACFB2B9}" sibTransId="{ECED3E6F-60E1-4D7B-A465-A9F8BEE33B03}"/>
    <dgm:cxn modelId="{A4C5711A-3AC9-43DD-B397-6305C22226F7}" type="presOf" srcId="{317A9FD7-A64A-4E52-855E-F4EB3DBDDB2E}" destId="{E36EF910-2FB4-4EA1-B4B6-74769F38C9D3}" srcOrd="0" destOrd="0" presId="urn:microsoft.com/office/officeart/2018/2/layout/IconLabelDescriptionList"/>
    <dgm:cxn modelId="{A6BDB02B-30C4-4885-8B81-06696D496EB1}" type="presOf" srcId="{140F2425-2D88-4694-BE3D-DE048EAFBEF2}" destId="{290D9848-5E0D-488F-92AD-4ABB8937DAB9}" srcOrd="0" destOrd="0" presId="urn:microsoft.com/office/officeart/2018/2/layout/IconLabelDescriptionList"/>
    <dgm:cxn modelId="{B2123532-8741-4676-B4DD-2A9EA8C04BA0}" type="presOf" srcId="{F4C14ED4-7DB8-4729-A995-C73EE1702C27}" destId="{C074B9D6-06D9-4316-9090-EF0563984023}" srcOrd="0" destOrd="1" presId="urn:microsoft.com/office/officeart/2018/2/layout/IconLabelDescriptionList"/>
    <dgm:cxn modelId="{99BB0E38-A120-4A4E-BB8A-043E8692D284}" srcId="{3BF1788D-08CF-4681-8165-4DCF7A7FBAD2}" destId="{9D20F962-2565-4278-A04F-800229CE298A}" srcOrd="1" destOrd="0" parTransId="{4EAFB62D-863A-4DB7-A9B3-78E07124ED9D}" sibTransId="{79AECA6C-3E69-4B90-80DD-4797FC4F41BD}"/>
    <dgm:cxn modelId="{F35FB13C-454F-4400-B8AF-CBDA67433903}" type="presOf" srcId="{E6AA9708-0055-4319-98AB-3536E5951C0F}" destId="{25719DFB-ADA1-44D0-A3AE-B74157432D02}" srcOrd="0" destOrd="0" presId="urn:microsoft.com/office/officeart/2018/2/layout/IconLabelDescriptionList"/>
    <dgm:cxn modelId="{24A9924C-3853-4D24-8674-00E2EE76468B}" srcId="{E6AA9708-0055-4319-98AB-3536E5951C0F}" destId="{48E6BCFB-D643-4D27-B2A0-5F0B55A8BE71}" srcOrd="1" destOrd="0" parTransId="{F726E5FD-DFC5-43B0-8E86-DC45CA8CFD14}" sibTransId="{8CAB9FF3-4EE4-4C6A-A0E4-02494AB7759D}"/>
    <dgm:cxn modelId="{A0467F87-93ED-42DB-8DB8-23F79B87E2A3}" type="presOf" srcId="{CBF06736-67E1-4B82-A644-87EF9CE5F49B}" destId="{290D9848-5E0D-488F-92AD-4ABB8937DAB9}" srcOrd="0" destOrd="2" presId="urn:microsoft.com/office/officeart/2018/2/layout/IconLabelDescriptionList"/>
    <dgm:cxn modelId="{71777F88-B763-41E1-BDDF-4F95F08317FE}" srcId="{E6AA9708-0055-4319-98AB-3536E5951C0F}" destId="{CBF06736-67E1-4B82-A644-87EF9CE5F49B}" srcOrd="2" destOrd="0" parTransId="{CBEA6AF1-F1F5-43D2-8648-9FE323C63A1F}" sibTransId="{1402B158-5789-4CE1-9536-5320036690FB}"/>
    <dgm:cxn modelId="{75B9CE8B-94B0-4371-A614-23E097F9817E}" srcId="{317A9FD7-A64A-4E52-855E-F4EB3DBDDB2E}" destId="{F76A61EC-7B26-466E-B206-768BC16CE8FD}" srcOrd="0" destOrd="0" parTransId="{F31BE2C3-B220-40FD-BADA-7F208A48A866}" sibTransId="{D8ED76FA-59E6-42B5-A6D2-BA34758B245B}"/>
    <dgm:cxn modelId="{877EC08D-2A36-42BD-8C5E-6E4CF0AA8708}" type="presOf" srcId="{40423B0B-ED49-44A8-B8C6-C6B070807017}" destId="{C074B9D6-06D9-4316-9090-EF0563984023}" srcOrd="0" destOrd="0" presId="urn:microsoft.com/office/officeart/2018/2/layout/IconLabelDescriptionList"/>
    <dgm:cxn modelId="{CEA12795-1B76-4F44-8BE8-CC5D39E4FC2A}" type="presOf" srcId="{3BF1788D-08CF-4681-8165-4DCF7A7FBAD2}" destId="{5C523000-3AF8-49E5-8116-C637CB4B3ABD}" srcOrd="0" destOrd="0" presId="urn:microsoft.com/office/officeart/2018/2/layout/IconLabelDescriptionList"/>
    <dgm:cxn modelId="{BD2CAAD0-0146-4E06-9CC4-DDAC74A9C582}" srcId="{3BF1788D-08CF-4681-8165-4DCF7A7FBAD2}" destId="{317A9FD7-A64A-4E52-855E-F4EB3DBDDB2E}" srcOrd="0" destOrd="0" parTransId="{FD8F711F-E233-47E0-BF0F-9669A6DEA0EA}" sibTransId="{7FB9598C-DB23-410C-87C8-8337BD39C244}"/>
    <dgm:cxn modelId="{D6E604D4-F618-4AE1-A278-32444C2D1F9F}" srcId="{9D20F962-2565-4278-A04F-800229CE298A}" destId="{40423B0B-ED49-44A8-B8C6-C6B070807017}" srcOrd="0" destOrd="0" parTransId="{0BF2EE16-CB72-4449-88E2-B15610C46A84}" sibTransId="{6F7B884C-6C8E-40A2-B98C-B1B8727D93AE}"/>
    <dgm:cxn modelId="{C02CBCE5-C981-44CB-8D4C-9B9018FEF868}" type="presOf" srcId="{48E6BCFB-D643-4D27-B2A0-5F0B55A8BE71}" destId="{290D9848-5E0D-488F-92AD-4ABB8937DAB9}" srcOrd="0" destOrd="1" presId="urn:microsoft.com/office/officeart/2018/2/layout/IconLabelDescriptionList"/>
    <dgm:cxn modelId="{F681A2E6-3CCF-480C-AF59-2A690C6964CA}" type="presOf" srcId="{9D20F962-2565-4278-A04F-800229CE298A}" destId="{D768A7D3-A4DA-4FDC-B25D-AC5C8352C64E}" srcOrd="0" destOrd="0" presId="urn:microsoft.com/office/officeart/2018/2/layout/IconLabelDescriptionList"/>
    <dgm:cxn modelId="{5EE71CF8-039A-41C9-A46E-D01299AF4F0C}" srcId="{3BF1788D-08CF-4681-8165-4DCF7A7FBAD2}" destId="{E6AA9708-0055-4319-98AB-3536E5951C0F}" srcOrd="2" destOrd="0" parTransId="{9A672921-F72F-4E32-A606-A68E21C93B90}" sibTransId="{F0D0CEE6-4AA2-465B-9722-61203984085A}"/>
    <dgm:cxn modelId="{A6D6142E-A02A-48C5-85CF-FE2C2AB1BA90}" type="presParOf" srcId="{5C523000-3AF8-49E5-8116-C637CB4B3ABD}" destId="{5FAD9AC1-E474-477F-917A-79AA9DE22C82}" srcOrd="0" destOrd="0" presId="urn:microsoft.com/office/officeart/2018/2/layout/IconLabelDescriptionList"/>
    <dgm:cxn modelId="{A3416F02-ACBA-4382-8E70-61DEBA04A682}" type="presParOf" srcId="{5FAD9AC1-E474-477F-917A-79AA9DE22C82}" destId="{C1CFB187-BC93-4214-A38F-4ECF6BCF7A9E}" srcOrd="0" destOrd="0" presId="urn:microsoft.com/office/officeart/2018/2/layout/IconLabelDescriptionList"/>
    <dgm:cxn modelId="{CEC7C89B-5DBD-49CC-BCE5-D26658ADD192}" type="presParOf" srcId="{5FAD9AC1-E474-477F-917A-79AA9DE22C82}" destId="{918FB5EF-0166-42BF-9E52-6C41F2788BB4}" srcOrd="1" destOrd="0" presId="urn:microsoft.com/office/officeart/2018/2/layout/IconLabelDescriptionList"/>
    <dgm:cxn modelId="{F43922C1-BE6C-4FB2-A86F-AAF4BA1B4DCB}" type="presParOf" srcId="{5FAD9AC1-E474-477F-917A-79AA9DE22C82}" destId="{E36EF910-2FB4-4EA1-B4B6-74769F38C9D3}" srcOrd="2" destOrd="0" presId="urn:microsoft.com/office/officeart/2018/2/layout/IconLabelDescriptionList"/>
    <dgm:cxn modelId="{D35753BB-081F-4082-9F16-D72D0F73DD4D}" type="presParOf" srcId="{5FAD9AC1-E474-477F-917A-79AA9DE22C82}" destId="{6681F8E1-BE31-4C8A-8722-4DD85A4758A6}" srcOrd="3" destOrd="0" presId="urn:microsoft.com/office/officeart/2018/2/layout/IconLabelDescriptionList"/>
    <dgm:cxn modelId="{0E1AFECA-8E4B-4BED-A83D-74F5D69ECDCC}" type="presParOf" srcId="{5FAD9AC1-E474-477F-917A-79AA9DE22C82}" destId="{C6D21FDA-8A14-445B-B798-0B0D0015A5C0}" srcOrd="4" destOrd="0" presId="urn:microsoft.com/office/officeart/2018/2/layout/IconLabelDescriptionList"/>
    <dgm:cxn modelId="{A63E09F4-7F83-44F2-AA68-298AAC453E7E}" type="presParOf" srcId="{5C523000-3AF8-49E5-8116-C637CB4B3ABD}" destId="{9D27E204-1FFB-4476-8E2D-04E48FE9AC56}" srcOrd="1" destOrd="0" presId="urn:microsoft.com/office/officeart/2018/2/layout/IconLabelDescriptionList"/>
    <dgm:cxn modelId="{B030F3E1-38C5-45A4-9B98-F36388286197}" type="presParOf" srcId="{5C523000-3AF8-49E5-8116-C637CB4B3ABD}" destId="{F480D1BF-5C55-470B-85EB-8C8EE7A642FF}" srcOrd="2" destOrd="0" presId="urn:microsoft.com/office/officeart/2018/2/layout/IconLabelDescriptionList"/>
    <dgm:cxn modelId="{97478F59-DEF3-41E7-B588-0893D513C59A}" type="presParOf" srcId="{F480D1BF-5C55-470B-85EB-8C8EE7A642FF}" destId="{33E3152D-45D5-43CA-8FD8-C2E3B91C7AC9}" srcOrd="0" destOrd="0" presId="urn:microsoft.com/office/officeart/2018/2/layout/IconLabelDescriptionList"/>
    <dgm:cxn modelId="{9CB6DD37-803B-4FAF-A6FA-8CF3FF24EAFB}" type="presParOf" srcId="{F480D1BF-5C55-470B-85EB-8C8EE7A642FF}" destId="{3B02BC46-546F-454A-BB55-20D019527ACE}" srcOrd="1" destOrd="0" presId="urn:microsoft.com/office/officeart/2018/2/layout/IconLabelDescriptionList"/>
    <dgm:cxn modelId="{2BC955F2-5942-4691-AF70-8B4BA654B5A4}" type="presParOf" srcId="{F480D1BF-5C55-470B-85EB-8C8EE7A642FF}" destId="{D768A7D3-A4DA-4FDC-B25D-AC5C8352C64E}" srcOrd="2" destOrd="0" presId="urn:microsoft.com/office/officeart/2018/2/layout/IconLabelDescriptionList"/>
    <dgm:cxn modelId="{6AC7CBED-4809-4729-83E7-860CB541D99C}" type="presParOf" srcId="{F480D1BF-5C55-470B-85EB-8C8EE7A642FF}" destId="{34A1BAA6-7AD3-45A8-9EE3-81B989294BDD}" srcOrd="3" destOrd="0" presId="urn:microsoft.com/office/officeart/2018/2/layout/IconLabelDescriptionList"/>
    <dgm:cxn modelId="{4820C8FC-15C5-469B-8CE7-E224180DC28A}" type="presParOf" srcId="{F480D1BF-5C55-470B-85EB-8C8EE7A642FF}" destId="{C074B9D6-06D9-4316-9090-EF0563984023}" srcOrd="4" destOrd="0" presId="urn:microsoft.com/office/officeart/2018/2/layout/IconLabelDescriptionList"/>
    <dgm:cxn modelId="{8F8985A8-D19D-4DB6-9A2A-C4C16F8ADF49}" type="presParOf" srcId="{5C523000-3AF8-49E5-8116-C637CB4B3ABD}" destId="{087C6687-F836-4C32-AD6E-6B2FCB430188}" srcOrd="3" destOrd="0" presId="urn:microsoft.com/office/officeart/2018/2/layout/IconLabelDescriptionList"/>
    <dgm:cxn modelId="{A2E79056-5034-4AB7-BF99-89EC782A8FF3}" type="presParOf" srcId="{5C523000-3AF8-49E5-8116-C637CB4B3ABD}" destId="{754FE42B-7703-4A9A-8D92-7017DFBA7CEE}" srcOrd="4" destOrd="0" presId="urn:microsoft.com/office/officeart/2018/2/layout/IconLabelDescriptionList"/>
    <dgm:cxn modelId="{0C10080B-D6C7-44D8-82E6-3E98D8FC01CB}" type="presParOf" srcId="{754FE42B-7703-4A9A-8D92-7017DFBA7CEE}" destId="{805E84F1-08FC-4054-A3D7-F0A1740EB37B}" srcOrd="0" destOrd="0" presId="urn:microsoft.com/office/officeart/2018/2/layout/IconLabelDescriptionList"/>
    <dgm:cxn modelId="{B6ED20EA-CA22-4E42-BFB3-A6BAB3E416AD}" type="presParOf" srcId="{754FE42B-7703-4A9A-8D92-7017DFBA7CEE}" destId="{3CBBE1E2-BF9E-4180-9509-73E6D8DD3D13}" srcOrd="1" destOrd="0" presId="urn:microsoft.com/office/officeart/2018/2/layout/IconLabelDescriptionList"/>
    <dgm:cxn modelId="{0B72EA62-0395-4C05-8F95-24D96C6D7AA6}" type="presParOf" srcId="{754FE42B-7703-4A9A-8D92-7017DFBA7CEE}" destId="{25719DFB-ADA1-44D0-A3AE-B74157432D02}" srcOrd="2" destOrd="0" presId="urn:microsoft.com/office/officeart/2018/2/layout/IconLabelDescriptionList"/>
    <dgm:cxn modelId="{6FFFBB9F-2AD5-4201-B6B5-EFC4E5BED592}" type="presParOf" srcId="{754FE42B-7703-4A9A-8D92-7017DFBA7CEE}" destId="{01AA4CDB-DE66-478B-9567-DB49E29DD447}" srcOrd="3" destOrd="0" presId="urn:microsoft.com/office/officeart/2018/2/layout/IconLabelDescriptionList"/>
    <dgm:cxn modelId="{3F556070-3B11-49EC-A4E1-E75F6EDB15B5}" type="presParOf" srcId="{754FE42B-7703-4A9A-8D92-7017DFBA7CEE}" destId="{290D9848-5E0D-488F-92AD-4ABB8937DAB9}"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889C4FC7-E8A8-40F4-A517-A7F0A08F4DC3}" type="doc">
      <dgm:prSet loTypeId="urn:diagrams.loki3.com/BracketList" loCatId="list" qsTypeId="urn:microsoft.com/office/officeart/2005/8/quickstyle/simple1" qsCatId="simple" csTypeId="urn:microsoft.com/office/officeart/2005/8/colors/accent3_1" csCatId="accent3" phldr="1"/>
      <dgm:spPr/>
      <dgm:t>
        <a:bodyPr/>
        <a:lstStyle/>
        <a:p>
          <a:endParaRPr lang="en-IN"/>
        </a:p>
      </dgm:t>
    </dgm:pt>
    <dgm:pt modelId="{85D23B3F-5A66-40FB-B025-6E5D7CED6EBC}">
      <dgm:prSet custT="1"/>
      <dgm:spPr/>
      <dgm:t>
        <a:bodyPr/>
        <a:lstStyle/>
        <a:p>
          <a:r>
            <a:rPr lang="en-IN" sz="2000">
              <a:latin typeface="Book Antiqua" panose="02040602050305030304" pitchFamily="18" charset="0"/>
            </a:rPr>
            <a:t>Stipend: </a:t>
          </a:r>
        </a:p>
      </dgm:t>
    </dgm:pt>
    <dgm:pt modelId="{09D14A49-965B-49E8-8875-3828644AB36C}" type="parTrans" cxnId="{BA9F65EA-7BCA-456B-9093-1032AE523ADE}">
      <dgm:prSet/>
      <dgm:spPr/>
      <dgm:t>
        <a:bodyPr/>
        <a:lstStyle/>
        <a:p>
          <a:endParaRPr lang="en-IN">
            <a:solidFill>
              <a:schemeClr val="tx1"/>
            </a:solidFill>
          </a:endParaRPr>
        </a:p>
      </dgm:t>
    </dgm:pt>
    <dgm:pt modelId="{B89389E4-6566-4C3A-9015-50F40B784313}" type="sibTrans" cxnId="{BA9F65EA-7BCA-456B-9093-1032AE523ADE}">
      <dgm:prSet/>
      <dgm:spPr/>
      <dgm:t>
        <a:bodyPr/>
        <a:lstStyle/>
        <a:p>
          <a:endParaRPr lang="en-IN">
            <a:solidFill>
              <a:schemeClr val="tx1"/>
            </a:solidFill>
          </a:endParaRPr>
        </a:p>
      </dgm:t>
    </dgm:pt>
    <dgm:pt modelId="{184AAAAC-8AAD-4D9D-B65D-7F585D5232D8}">
      <dgm:prSet custT="1"/>
      <dgm:spPr/>
      <dgm:t>
        <a:bodyPr/>
        <a:lstStyle/>
        <a:p>
          <a:r>
            <a:rPr lang="en-US" sz="2000">
              <a:latin typeface="Book Antiqua" panose="02040602050305030304" pitchFamily="18" charset="0"/>
            </a:rPr>
            <a:t>Monthly allowance of Rs. 5,000/-</a:t>
          </a:r>
          <a:endParaRPr lang="en-IN" sz="2000" dirty="0">
            <a:latin typeface="Book Antiqua" panose="02040602050305030304" pitchFamily="18" charset="0"/>
          </a:endParaRPr>
        </a:p>
      </dgm:t>
    </dgm:pt>
    <dgm:pt modelId="{C8E92767-698B-4FBE-86AD-ADBD26D7C35F}" type="parTrans" cxnId="{E446BC85-A821-4302-A2F1-645A3F225CCC}">
      <dgm:prSet/>
      <dgm:spPr/>
      <dgm:t>
        <a:bodyPr/>
        <a:lstStyle/>
        <a:p>
          <a:endParaRPr lang="en-IN">
            <a:solidFill>
              <a:schemeClr val="tx1"/>
            </a:solidFill>
          </a:endParaRPr>
        </a:p>
      </dgm:t>
    </dgm:pt>
    <dgm:pt modelId="{B4FE8D04-18CD-4B16-A30A-76F1C9FD92B1}" type="sibTrans" cxnId="{E446BC85-A821-4302-A2F1-645A3F225CCC}">
      <dgm:prSet/>
      <dgm:spPr/>
      <dgm:t>
        <a:bodyPr/>
        <a:lstStyle/>
        <a:p>
          <a:endParaRPr lang="en-IN">
            <a:solidFill>
              <a:schemeClr val="tx1"/>
            </a:solidFill>
          </a:endParaRPr>
        </a:p>
      </dgm:t>
    </dgm:pt>
    <dgm:pt modelId="{C8D10913-1277-4A78-A16C-4E0B09257467}">
      <dgm:prSet custT="1"/>
      <dgm:spPr/>
      <dgm:t>
        <a:bodyPr/>
        <a:lstStyle/>
        <a:p>
          <a:r>
            <a:rPr lang="en-US" sz="2000">
              <a:latin typeface="Book Antiqua" panose="02040602050305030304" pitchFamily="18" charset="0"/>
            </a:rPr>
            <a:t>One-time assistance of Rs. 6,000/-</a:t>
          </a:r>
          <a:endParaRPr lang="en-IN" sz="2000" dirty="0">
            <a:latin typeface="Book Antiqua" panose="02040602050305030304" pitchFamily="18" charset="0"/>
          </a:endParaRPr>
        </a:p>
      </dgm:t>
    </dgm:pt>
    <dgm:pt modelId="{37D9BEC9-978D-48A1-A47A-2D1A89562EF2}" type="parTrans" cxnId="{74CD51B2-55C2-4862-A657-FA8407E4EA58}">
      <dgm:prSet/>
      <dgm:spPr/>
      <dgm:t>
        <a:bodyPr/>
        <a:lstStyle/>
        <a:p>
          <a:endParaRPr lang="en-IN">
            <a:solidFill>
              <a:schemeClr val="tx1"/>
            </a:solidFill>
          </a:endParaRPr>
        </a:p>
      </dgm:t>
    </dgm:pt>
    <dgm:pt modelId="{E19719A3-0AD4-4907-9DDD-43BA1ED119A8}" type="sibTrans" cxnId="{74CD51B2-55C2-4862-A657-FA8407E4EA58}">
      <dgm:prSet/>
      <dgm:spPr/>
      <dgm:t>
        <a:bodyPr/>
        <a:lstStyle/>
        <a:p>
          <a:endParaRPr lang="en-IN">
            <a:solidFill>
              <a:schemeClr val="tx1"/>
            </a:solidFill>
          </a:endParaRPr>
        </a:p>
      </dgm:t>
    </dgm:pt>
    <dgm:pt modelId="{09A761E1-42B9-4671-A88F-F92462B35951}">
      <dgm:prSet custT="1"/>
      <dgm:spPr/>
      <dgm:t>
        <a:bodyPr/>
        <a:lstStyle/>
        <a:p>
          <a:r>
            <a:rPr lang="en-US" sz="2000">
              <a:latin typeface="Book Antiqua" panose="02040602050305030304" pitchFamily="18" charset="0"/>
            </a:rPr>
            <a:t>Cost Sharing</a:t>
          </a:r>
          <a:endParaRPr lang="en-IN" sz="2000">
            <a:latin typeface="Book Antiqua" panose="02040602050305030304" pitchFamily="18" charset="0"/>
          </a:endParaRPr>
        </a:p>
      </dgm:t>
    </dgm:pt>
    <dgm:pt modelId="{B7865330-EA9F-48BC-B0C2-55AA24712BFF}" type="parTrans" cxnId="{94E071E3-0F57-447B-8252-A1EF7EB118C4}">
      <dgm:prSet/>
      <dgm:spPr/>
      <dgm:t>
        <a:bodyPr/>
        <a:lstStyle/>
        <a:p>
          <a:endParaRPr lang="en-IN">
            <a:solidFill>
              <a:schemeClr val="tx1"/>
            </a:solidFill>
          </a:endParaRPr>
        </a:p>
      </dgm:t>
    </dgm:pt>
    <dgm:pt modelId="{70E15698-CD77-4883-9C1A-0ECADC23F4EF}" type="sibTrans" cxnId="{94E071E3-0F57-447B-8252-A1EF7EB118C4}">
      <dgm:prSet/>
      <dgm:spPr/>
      <dgm:t>
        <a:bodyPr/>
        <a:lstStyle/>
        <a:p>
          <a:endParaRPr lang="en-IN">
            <a:solidFill>
              <a:schemeClr val="tx1"/>
            </a:solidFill>
          </a:endParaRPr>
        </a:p>
      </dgm:t>
    </dgm:pt>
    <dgm:pt modelId="{AF1927AD-19F1-4AB3-9FC0-73539725EA2F}">
      <dgm:prSet custT="1"/>
      <dgm:spPr/>
      <dgm:t>
        <a:bodyPr/>
        <a:lstStyle/>
        <a:p>
          <a:r>
            <a:rPr lang="en-US" sz="2000">
              <a:latin typeface="Book Antiqua" panose="02040602050305030304" pitchFamily="18" charset="0"/>
            </a:rPr>
            <a:t>Government – Rs. 54,000/- towards monthly allowance (plus Rs. 6,000/- grant for incidentals).</a:t>
          </a:r>
          <a:endParaRPr lang="en-IN" sz="2000" dirty="0">
            <a:latin typeface="Book Antiqua" panose="02040602050305030304" pitchFamily="18" charset="0"/>
          </a:endParaRPr>
        </a:p>
      </dgm:t>
    </dgm:pt>
    <dgm:pt modelId="{A05D25A2-21C5-41D4-9244-8F76310A03E2}" type="parTrans" cxnId="{43113667-CB9A-442E-A528-C1DD44457D25}">
      <dgm:prSet/>
      <dgm:spPr/>
      <dgm:t>
        <a:bodyPr/>
        <a:lstStyle/>
        <a:p>
          <a:endParaRPr lang="en-IN">
            <a:solidFill>
              <a:schemeClr val="tx1"/>
            </a:solidFill>
          </a:endParaRPr>
        </a:p>
      </dgm:t>
    </dgm:pt>
    <dgm:pt modelId="{350651E6-0702-4128-B9B1-662C49B842EF}" type="sibTrans" cxnId="{43113667-CB9A-442E-A528-C1DD44457D25}">
      <dgm:prSet/>
      <dgm:spPr/>
      <dgm:t>
        <a:bodyPr/>
        <a:lstStyle/>
        <a:p>
          <a:endParaRPr lang="en-IN">
            <a:solidFill>
              <a:schemeClr val="tx1"/>
            </a:solidFill>
          </a:endParaRPr>
        </a:p>
      </dgm:t>
    </dgm:pt>
    <dgm:pt modelId="{7ED311E2-976F-4AFC-BB47-7082338894DC}">
      <dgm:prSet custT="1"/>
      <dgm:spPr/>
      <dgm:t>
        <a:bodyPr/>
        <a:lstStyle/>
        <a:p>
          <a:r>
            <a:rPr lang="en-US" sz="2000">
              <a:latin typeface="Book Antiqua" panose="02040602050305030304" pitchFamily="18" charset="0"/>
            </a:rPr>
            <a:t>Company – Rs. 6,000/- from CSR funds towards monthly allowance</a:t>
          </a:r>
          <a:endParaRPr lang="en-IN" sz="2000" dirty="0">
            <a:latin typeface="Book Antiqua" panose="02040602050305030304" pitchFamily="18" charset="0"/>
          </a:endParaRPr>
        </a:p>
      </dgm:t>
    </dgm:pt>
    <dgm:pt modelId="{125FD1D8-6F19-485D-9839-16BB1CF8AB8B}" type="parTrans" cxnId="{7064C078-8E55-4FAA-9CF7-F31C9B34C8B3}">
      <dgm:prSet/>
      <dgm:spPr/>
      <dgm:t>
        <a:bodyPr/>
        <a:lstStyle/>
        <a:p>
          <a:endParaRPr lang="en-IN">
            <a:solidFill>
              <a:schemeClr val="tx1"/>
            </a:solidFill>
          </a:endParaRPr>
        </a:p>
      </dgm:t>
    </dgm:pt>
    <dgm:pt modelId="{C537D3C4-49A4-41BB-BE02-721206FE716E}" type="sibTrans" cxnId="{7064C078-8E55-4FAA-9CF7-F31C9B34C8B3}">
      <dgm:prSet/>
      <dgm:spPr/>
      <dgm:t>
        <a:bodyPr/>
        <a:lstStyle/>
        <a:p>
          <a:endParaRPr lang="en-IN">
            <a:solidFill>
              <a:schemeClr val="tx1"/>
            </a:solidFill>
          </a:endParaRPr>
        </a:p>
      </dgm:t>
    </dgm:pt>
    <dgm:pt modelId="{A4F19BEB-9594-4229-A740-09608FCCFF61}">
      <dgm:prSet custT="1"/>
      <dgm:spPr/>
      <dgm:t>
        <a:bodyPr/>
        <a:lstStyle/>
        <a:p>
          <a:r>
            <a:rPr lang="en-US" sz="2000">
              <a:latin typeface="Book Antiqua" panose="02040602050305030304" pitchFamily="18" charset="0"/>
            </a:rPr>
            <a:t>Training cost to be borne by the Company from CSR funds</a:t>
          </a:r>
          <a:endParaRPr lang="en-IN" sz="2000">
            <a:latin typeface="Book Antiqua" panose="02040602050305030304" pitchFamily="18" charset="0"/>
          </a:endParaRPr>
        </a:p>
      </dgm:t>
    </dgm:pt>
    <dgm:pt modelId="{91C29600-7F26-4E94-A081-5AAC2C7B4DD0}" type="parTrans" cxnId="{5913FF77-7134-4F14-8A9E-7D4910736DAF}">
      <dgm:prSet/>
      <dgm:spPr/>
      <dgm:t>
        <a:bodyPr/>
        <a:lstStyle/>
        <a:p>
          <a:endParaRPr lang="en-IN">
            <a:solidFill>
              <a:schemeClr val="tx1"/>
            </a:solidFill>
          </a:endParaRPr>
        </a:p>
      </dgm:t>
    </dgm:pt>
    <dgm:pt modelId="{74E090D4-0529-4F92-8B10-AE47AFE52641}" type="sibTrans" cxnId="{5913FF77-7134-4F14-8A9E-7D4910736DAF}">
      <dgm:prSet/>
      <dgm:spPr/>
      <dgm:t>
        <a:bodyPr/>
        <a:lstStyle/>
        <a:p>
          <a:endParaRPr lang="en-IN">
            <a:solidFill>
              <a:schemeClr val="tx1"/>
            </a:solidFill>
          </a:endParaRPr>
        </a:p>
      </dgm:t>
    </dgm:pt>
    <dgm:pt modelId="{24D3CB88-F21B-4F05-926E-457C5F93EF06}">
      <dgm:prSet custT="1"/>
      <dgm:spPr/>
      <dgm:t>
        <a:bodyPr/>
        <a:lstStyle/>
        <a:p>
          <a:r>
            <a:rPr lang="en-US" sz="2000">
              <a:latin typeface="Book Antiqua" panose="02040602050305030304" pitchFamily="18" charset="0"/>
            </a:rPr>
            <a:t>Participation</a:t>
          </a:r>
          <a:endParaRPr lang="en-IN" sz="2000" dirty="0">
            <a:latin typeface="Book Antiqua" panose="02040602050305030304" pitchFamily="18" charset="0"/>
          </a:endParaRPr>
        </a:p>
      </dgm:t>
    </dgm:pt>
    <dgm:pt modelId="{675DB781-2D59-4CE5-A36F-BC5594C4954B}" type="parTrans" cxnId="{7D45ADEF-20AA-4FC4-93C1-D20C672DA5E3}">
      <dgm:prSet/>
      <dgm:spPr/>
      <dgm:t>
        <a:bodyPr/>
        <a:lstStyle/>
        <a:p>
          <a:endParaRPr lang="en-IN">
            <a:solidFill>
              <a:schemeClr val="tx1"/>
            </a:solidFill>
          </a:endParaRPr>
        </a:p>
      </dgm:t>
    </dgm:pt>
    <dgm:pt modelId="{C864DD4F-13E7-4D5A-95F0-46D4F4857CF1}" type="sibTrans" cxnId="{7D45ADEF-20AA-4FC4-93C1-D20C672DA5E3}">
      <dgm:prSet/>
      <dgm:spPr/>
      <dgm:t>
        <a:bodyPr/>
        <a:lstStyle/>
        <a:p>
          <a:endParaRPr lang="en-IN">
            <a:solidFill>
              <a:schemeClr val="tx1"/>
            </a:solidFill>
          </a:endParaRPr>
        </a:p>
      </dgm:t>
    </dgm:pt>
    <dgm:pt modelId="{6F94E9EA-9AD5-4DE6-BF33-8E182596D9C3}">
      <dgm:prSet custT="1"/>
      <dgm:spPr/>
      <dgm:t>
        <a:bodyPr/>
        <a:lstStyle/>
        <a:p>
          <a:r>
            <a:rPr lang="en-US" sz="2000">
              <a:latin typeface="Book Antiqua" panose="02040602050305030304" pitchFamily="18" charset="0"/>
            </a:rPr>
            <a:t>For companies, this scheme is </a:t>
          </a:r>
          <a:r>
            <a:rPr lang="en-US" sz="2000" b="1">
              <a:latin typeface="Book Antiqua" panose="02040602050305030304" pitchFamily="18" charset="0"/>
            </a:rPr>
            <a:t>voluntary</a:t>
          </a:r>
          <a:endParaRPr lang="en-IN" sz="2000" dirty="0">
            <a:latin typeface="Book Antiqua" panose="02040602050305030304" pitchFamily="18" charset="0"/>
          </a:endParaRPr>
        </a:p>
      </dgm:t>
    </dgm:pt>
    <dgm:pt modelId="{D1F04863-FC88-45BB-9601-5FB6D7B91B4C}" type="parTrans" cxnId="{8D053AB3-51A2-4D66-A4E7-858501E74C26}">
      <dgm:prSet/>
      <dgm:spPr/>
      <dgm:t>
        <a:bodyPr/>
        <a:lstStyle/>
        <a:p>
          <a:endParaRPr lang="en-IN">
            <a:solidFill>
              <a:schemeClr val="tx1"/>
            </a:solidFill>
          </a:endParaRPr>
        </a:p>
      </dgm:t>
    </dgm:pt>
    <dgm:pt modelId="{39EE191B-5775-4485-82D8-5D8057F3AB5A}" type="sibTrans" cxnId="{8D053AB3-51A2-4D66-A4E7-858501E74C26}">
      <dgm:prSet/>
      <dgm:spPr/>
      <dgm:t>
        <a:bodyPr/>
        <a:lstStyle/>
        <a:p>
          <a:endParaRPr lang="en-IN">
            <a:solidFill>
              <a:schemeClr val="tx1"/>
            </a:solidFill>
          </a:endParaRPr>
        </a:p>
      </dgm:t>
    </dgm:pt>
    <dgm:pt modelId="{24D1C75C-F1E9-468F-B596-A65FD9EE8D3C}" type="pres">
      <dgm:prSet presAssocID="{889C4FC7-E8A8-40F4-A517-A7F0A08F4DC3}" presName="Name0" presStyleCnt="0">
        <dgm:presLayoutVars>
          <dgm:dir/>
          <dgm:animLvl val="lvl"/>
          <dgm:resizeHandles val="exact"/>
        </dgm:presLayoutVars>
      </dgm:prSet>
      <dgm:spPr/>
    </dgm:pt>
    <dgm:pt modelId="{5AEF4E60-8886-43ED-A1A2-58CFB908C51E}" type="pres">
      <dgm:prSet presAssocID="{85D23B3F-5A66-40FB-B025-6E5D7CED6EBC}" presName="linNode" presStyleCnt="0"/>
      <dgm:spPr/>
    </dgm:pt>
    <dgm:pt modelId="{8AD6FC97-5D59-4591-A983-EB011D8C2FEE}" type="pres">
      <dgm:prSet presAssocID="{85D23B3F-5A66-40FB-B025-6E5D7CED6EBC}" presName="parTx" presStyleLbl="revTx" presStyleIdx="0" presStyleCnt="3">
        <dgm:presLayoutVars>
          <dgm:chMax val="1"/>
          <dgm:bulletEnabled val="1"/>
        </dgm:presLayoutVars>
      </dgm:prSet>
      <dgm:spPr/>
    </dgm:pt>
    <dgm:pt modelId="{8F89637A-ED70-4C6B-BE85-C74574E8ADB2}" type="pres">
      <dgm:prSet presAssocID="{85D23B3F-5A66-40FB-B025-6E5D7CED6EBC}" presName="bracket" presStyleLbl="parChTrans1D1" presStyleIdx="0" presStyleCnt="3"/>
      <dgm:spPr/>
    </dgm:pt>
    <dgm:pt modelId="{C475CD48-78E0-43A3-83BA-958354BD5E16}" type="pres">
      <dgm:prSet presAssocID="{85D23B3F-5A66-40FB-B025-6E5D7CED6EBC}" presName="spH" presStyleCnt="0"/>
      <dgm:spPr/>
    </dgm:pt>
    <dgm:pt modelId="{1721A636-0301-422E-860D-FB535CBF6458}" type="pres">
      <dgm:prSet presAssocID="{85D23B3F-5A66-40FB-B025-6E5D7CED6EBC}" presName="desTx" presStyleLbl="node1" presStyleIdx="0" presStyleCnt="3">
        <dgm:presLayoutVars>
          <dgm:bulletEnabled val="1"/>
        </dgm:presLayoutVars>
      </dgm:prSet>
      <dgm:spPr/>
    </dgm:pt>
    <dgm:pt modelId="{15961CE8-68F2-40AE-B228-A4D773B0E72A}" type="pres">
      <dgm:prSet presAssocID="{B89389E4-6566-4C3A-9015-50F40B784313}" presName="spV" presStyleCnt="0"/>
      <dgm:spPr/>
    </dgm:pt>
    <dgm:pt modelId="{65765CFF-EA67-492F-8D57-26F5FA52A950}" type="pres">
      <dgm:prSet presAssocID="{09A761E1-42B9-4671-A88F-F92462B35951}" presName="linNode" presStyleCnt="0"/>
      <dgm:spPr/>
    </dgm:pt>
    <dgm:pt modelId="{98F1FB7E-C3F8-4AE9-B439-5C83736D9A14}" type="pres">
      <dgm:prSet presAssocID="{09A761E1-42B9-4671-A88F-F92462B35951}" presName="parTx" presStyleLbl="revTx" presStyleIdx="1" presStyleCnt="3">
        <dgm:presLayoutVars>
          <dgm:chMax val="1"/>
          <dgm:bulletEnabled val="1"/>
        </dgm:presLayoutVars>
      </dgm:prSet>
      <dgm:spPr/>
    </dgm:pt>
    <dgm:pt modelId="{B6A60CD9-81DF-4E5B-9C74-949B5BA00DC2}" type="pres">
      <dgm:prSet presAssocID="{09A761E1-42B9-4671-A88F-F92462B35951}" presName="bracket" presStyleLbl="parChTrans1D1" presStyleIdx="1" presStyleCnt="3"/>
      <dgm:spPr/>
    </dgm:pt>
    <dgm:pt modelId="{94023F7F-8493-49D6-BEBF-CACAC0A2C315}" type="pres">
      <dgm:prSet presAssocID="{09A761E1-42B9-4671-A88F-F92462B35951}" presName="spH" presStyleCnt="0"/>
      <dgm:spPr/>
    </dgm:pt>
    <dgm:pt modelId="{9BD8A6EF-BC8A-49CD-A4FB-FD3B1A8A2826}" type="pres">
      <dgm:prSet presAssocID="{09A761E1-42B9-4671-A88F-F92462B35951}" presName="desTx" presStyleLbl="node1" presStyleIdx="1" presStyleCnt="3">
        <dgm:presLayoutVars>
          <dgm:bulletEnabled val="1"/>
        </dgm:presLayoutVars>
      </dgm:prSet>
      <dgm:spPr/>
    </dgm:pt>
    <dgm:pt modelId="{F74674EE-D0B9-4C9C-8841-6A2A4EDA7FE9}" type="pres">
      <dgm:prSet presAssocID="{70E15698-CD77-4883-9C1A-0ECADC23F4EF}" presName="spV" presStyleCnt="0"/>
      <dgm:spPr/>
    </dgm:pt>
    <dgm:pt modelId="{249F54DF-4D0B-4E29-9036-47664E4AF8BD}" type="pres">
      <dgm:prSet presAssocID="{24D3CB88-F21B-4F05-926E-457C5F93EF06}" presName="linNode" presStyleCnt="0"/>
      <dgm:spPr/>
    </dgm:pt>
    <dgm:pt modelId="{2E265CD8-D30C-47BF-8306-C7FC983990C2}" type="pres">
      <dgm:prSet presAssocID="{24D3CB88-F21B-4F05-926E-457C5F93EF06}" presName="parTx" presStyleLbl="revTx" presStyleIdx="2" presStyleCnt="3">
        <dgm:presLayoutVars>
          <dgm:chMax val="1"/>
          <dgm:bulletEnabled val="1"/>
        </dgm:presLayoutVars>
      </dgm:prSet>
      <dgm:spPr/>
    </dgm:pt>
    <dgm:pt modelId="{8B4555BE-8816-4292-9CB8-F751872F53FA}" type="pres">
      <dgm:prSet presAssocID="{24D3CB88-F21B-4F05-926E-457C5F93EF06}" presName="bracket" presStyleLbl="parChTrans1D1" presStyleIdx="2" presStyleCnt="3"/>
      <dgm:spPr/>
    </dgm:pt>
    <dgm:pt modelId="{8D86CADD-FB20-42A4-9354-11D5552E5D64}" type="pres">
      <dgm:prSet presAssocID="{24D3CB88-F21B-4F05-926E-457C5F93EF06}" presName="spH" presStyleCnt="0"/>
      <dgm:spPr/>
    </dgm:pt>
    <dgm:pt modelId="{7FC25E24-C205-4B0E-8BC2-8AD1155FDB00}" type="pres">
      <dgm:prSet presAssocID="{24D3CB88-F21B-4F05-926E-457C5F93EF06}" presName="desTx" presStyleLbl="node1" presStyleIdx="2" presStyleCnt="3">
        <dgm:presLayoutVars>
          <dgm:bulletEnabled val="1"/>
        </dgm:presLayoutVars>
      </dgm:prSet>
      <dgm:spPr/>
    </dgm:pt>
  </dgm:ptLst>
  <dgm:cxnLst>
    <dgm:cxn modelId="{3BA2A50A-7CAF-40E6-AA3F-47DF75E00488}" type="presOf" srcId="{7ED311E2-976F-4AFC-BB47-7082338894DC}" destId="{9BD8A6EF-BC8A-49CD-A4FB-FD3B1A8A2826}" srcOrd="0" destOrd="1" presId="urn:diagrams.loki3.com/BracketList"/>
    <dgm:cxn modelId="{DE3C9C12-A12E-44CF-A4C4-C878A0C611CB}" type="presOf" srcId="{09A761E1-42B9-4671-A88F-F92462B35951}" destId="{98F1FB7E-C3F8-4AE9-B439-5C83736D9A14}" srcOrd="0" destOrd="0" presId="urn:diagrams.loki3.com/BracketList"/>
    <dgm:cxn modelId="{F2EEF845-F449-4E97-BD3E-96D627AA18EC}" type="presOf" srcId="{184AAAAC-8AAD-4D9D-B65D-7F585D5232D8}" destId="{1721A636-0301-422E-860D-FB535CBF6458}" srcOrd="0" destOrd="0" presId="urn:diagrams.loki3.com/BracketList"/>
    <dgm:cxn modelId="{AB751066-622D-400A-8230-6371CAC94862}" type="presOf" srcId="{24D3CB88-F21B-4F05-926E-457C5F93EF06}" destId="{2E265CD8-D30C-47BF-8306-C7FC983990C2}" srcOrd="0" destOrd="0" presId="urn:diagrams.loki3.com/BracketList"/>
    <dgm:cxn modelId="{43113667-CB9A-442E-A528-C1DD44457D25}" srcId="{09A761E1-42B9-4671-A88F-F92462B35951}" destId="{AF1927AD-19F1-4AB3-9FC0-73539725EA2F}" srcOrd="0" destOrd="0" parTransId="{A05D25A2-21C5-41D4-9244-8F76310A03E2}" sibTransId="{350651E6-0702-4128-B9B1-662C49B842EF}"/>
    <dgm:cxn modelId="{465B7648-B2C2-4777-918A-69A81F419CAE}" type="presOf" srcId="{C8D10913-1277-4A78-A16C-4E0B09257467}" destId="{1721A636-0301-422E-860D-FB535CBF6458}" srcOrd="0" destOrd="1" presId="urn:diagrams.loki3.com/BracketList"/>
    <dgm:cxn modelId="{5913FF77-7134-4F14-8A9E-7D4910736DAF}" srcId="{09A761E1-42B9-4671-A88F-F92462B35951}" destId="{A4F19BEB-9594-4229-A740-09608FCCFF61}" srcOrd="2" destOrd="0" parTransId="{91C29600-7F26-4E94-A081-5AAC2C7B4DD0}" sibTransId="{74E090D4-0529-4F92-8B10-AE47AFE52641}"/>
    <dgm:cxn modelId="{7064C078-8E55-4FAA-9CF7-F31C9B34C8B3}" srcId="{09A761E1-42B9-4671-A88F-F92462B35951}" destId="{7ED311E2-976F-4AFC-BB47-7082338894DC}" srcOrd="1" destOrd="0" parTransId="{125FD1D8-6F19-485D-9839-16BB1CF8AB8B}" sibTransId="{C537D3C4-49A4-41BB-BE02-721206FE716E}"/>
    <dgm:cxn modelId="{E446BC85-A821-4302-A2F1-645A3F225CCC}" srcId="{85D23B3F-5A66-40FB-B025-6E5D7CED6EBC}" destId="{184AAAAC-8AAD-4D9D-B65D-7F585D5232D8}" srcOrd="0" destOrd="0" parTransId="{C8E92767-698B-4FBE-86AD-ADBD26D7C35F}" sibTransId="{B4FE8D04-18CD-4B16-A30A-76F1C9FD92B1}"/>
    <dgm:cxn modelId="{65E0CFA0-079B-4AE3-B108-7A4F96D75A0F}" type="presOf" srcId="{A4F19BEB-9594-4229-A740-09608FCCFF61}" destId="{9BD8A6EF-BC8A-49CD-A4FB-FD3B1A8A2826}" srcOrd="0" destOrd="2" presId="urn:diagrams.loki3.com/BracketList"/>
    <dgm:cxn modelId="{74CD51B2-55C2-4862-A657-FA8407E4EA58}" srcId="{85D23B3F-5A66-40FB-B025-6E5D7CED6EBC}" destId="{C8D10913-1277-4A78-A16C-4E0B09257467}" srcOrd="1" destOrd="0" parTransId="{37D9BEC9-978D-48A1-A47A-2D1A89562EF2}" sibTransId="{E19719A3-0AD4-4907-9DDD-43BA1ED119A8}"/>
    <dgm:cxn modelId="{D09FEDB2-2A72-4485-B2DA-4F04326B77EC}" type="presOf" srcId="{AF1927AD-19F1-4AB3-9FC0-73539725EA2F}" destId="{9BD8A6EF-BC8A-49CD-A4FB-FD3B1A8A2826}" srcOrd="0" destOrd="0" presId="urn:diagrams.loki3.com/BracketList"/>
    <dgm:cxn modelId="{8D053AB3-51A2-4D66-A4E7-858501E74C26}" srcId="{24D3CB88-F21B-4F05-926E-457C5F93EF06}" destId="{6F94E9EA-9AD5-4DE6-BF33-8E182596D9C3}" srcOrd="0" destOrd="0" parTransId="{D1F04863-FC88-45BB-9601-5FB6D7B91B4C}" sibTransId="{39EE191B-5775-4485-82D8-5D8057F3AB5A}"/>
    <dgm:cxn modelId="{28DD73B4-44EF-4EA7-89B6-874B72115499}" type="presOf" srcId="{85D23B3F-5A66-40FB-B025-6E5D7CED6EBC}" destId="{8AD6FC97-5D59-4591-A983-EB011D8C2FEE}" srcOrd="0" destOrd="0" presId="urn:diagrams.loki3.com/BracketList"/>
    <dgm:cxn modelId="{94E071E3-0F57-447B-8252-A1EF7EB118C4}" srcId="{889C4FC7-E8A8-40F4-A517-A7F0A08F4DC3}" destId="{09A761E1-42B9-4671-A88F-F92462B35951}" srcOrd="1" destOrd="0" parTransId="{B7865330-EA9F-48BC-B0C2-55AA24712BFF}" sibTransId="{70E15698-CD77-4883-9C1A-0ECADC23F4EF}"/>
    <dgm:cxn modelId="{244E1DE8-F2E1-47FA-9239-41877113BDFD}" type="presOf" srcId="{6F94E9EA-9AD5-4DE6-BF33-8E182596D9C3}" destId="{7FC25E24-C205-4B0E-8BC2-8AD1155FDB00}" srcOrd="0" destOrd="0" presId="urn:diagrams.loki3.com/BracketList"/>
    <dgm:cxn modelId="{BA9F65EA-7BCA-456B-9093-1032AE523ADE}" srcId="{889C4FC7-E8A8-40F4-A517-A7F0A08F4DC3}" destId="{85D23B3F-5A66-40FB-B025-6E5D7CED6EBC}" srcOrd="0" destOrd="0" parTransId="{09D14A49-965B-49E8-8875-3828644AB36C}" sibTransId="{B89389E4-6566-4C3A-9015-50F40B784313}"/>
    <dgm:cxn modelId="{7D45ADEF-20AA-4FC4-93C1-D20C672DA5E3}" srcId="{889C4FC7-E8A8-40F4-A517-A7F0A08F4DC3}" destId="{24D3CB88-F21B-4F05-926E-457C5F93EF06}" srcOrd="2" destOrd="0" parTransId="{675DB781-2D59-4CE5-A36F-BC5594C4954B}" sibTransId="{C864DD4F-13E7-4D5A-95F0-46D4F4857CF1}"/>
    <dgm:cxn modelId="{0EB130FD-1788-4632-8657-6A3E691F5FB5}" type="presOf" srcId="{889C4FC7-E8A8-40F4-A517-A7F0A08F4DC3}" destId="{24D1C75C-F1E9-468F-B596-A65FD9EE8D3C}" srcOrd="0" destOrd="0" presId="urn:diagrams.loki3.com/BracketList"/>
    <dgm:cxn modelId="{7502FF36-34E7-43B0-9D6C-6CD3D08B8E29}" type="presParOf" srcId="{24D1C75C-F1E9-468F-B596-A65FD9EE8D3C}" destId="{5AEF4E60-8886-43ED-A1A2-58CFB908C51E}" srcOrd="0" destOrd="0" presId="urn:diagrams.loki3.com/BracketList"/>
    <dgm:cxn modelId="{FD823DC0-3278-4AB2-913E-2AF34C819402}" type="presParOf" srcId="{5AEF4E60-8886-43ED-A1A2-58CFB908C51E}" destId="{8AD6FC97-5D59-4591-A983-EB011D8C2FEE}" srcOrd="0" destOrd="0" presId="urn:diagrams.loki3.com/BracketList"/>
    <dgm:cxn modelId="{9869868C-558A-4C97-AAC2-2AA1D4DA906C}" type="presParOf" srcId="{5AEF4E60-8886-43ED-A1A2-58CFB908C51E}" destId="{8F89637A-ED70-4C6B-BE85-C74574E8ADB2}" srcOrd="1" destOrd="0" presId="urn:diagrams.loki3.com/BracketList"/>
    <dgm:cxn modelId="{AAB49048-AD87-4661-8D40-04271E120AD2}" type="presParOf" srcId="{5AEF4E60-8886-43ED-A1A2-58CFB908C51E}" destId="{C475CD48-78E0-43A3-83BA-958354BD5E16}" srcOrd="2" destOrd="0" presId="urn:diagrams.loki3.com/BracketList"/>
    <dgm:cxn modelId="{AFF61D22-9CDE-4DA5-A883-063FAD4371BF}" type="presParOf" srcId="{5AEF4E60-8886-43ED-A1A2-58CFB908C51E}" destId="{1721A636-0301-422E-860D-FB535CBF6458}" srcOrd="3" destOrd="0" presId="urn:diagrams.loki3.com/BracketList"/>
    <dgm:cxn modelId="{A8CD2B25-98BB-4FB2-A428-4979CFE63BAD}" type="presParOf" srcId="{24D1C75C-F1E9-468F-B596-A65FD9EE8D3C}" destId="{15961CE8-68F2-40AE-B228-A4D773B0E72A}" srcOrd="1" destOrd="0" presId="urn:diagrams.loki3.com/BracketList"/>
    <dgm:cxn modelId="{D70049A3-D2D1-408D-BA1D-B97B358EC773}" type="presParOf" srcId="{24D1C75C-F1E9-468F-B596-A65FD9EE8D3C}" destId="{65765CFF-EA67-492F-8D57-26F5FA52A950}" srcOrd="2" destOrd="0" presId="urn:diagrams.loki3.com/BracketList"/>
    <dgm:cxn modelId="{AA544A42-2935-4477-B5E7-E9CA180B1726}" type="presParOf" srcId="{65765CFF-EA67-492F-8D57-26F5FA52A950}" destId="{98F1FB7E-C3F8-4AE9-B439-5C83736D9A14}" srcOrd="0" destOrd="0" presId="urn:diagrams.loki3.com/BracketList"/>
    <dgm:cxn modelId="{45F3BBCA-9BCF-489A-A9F9-8909E6B58861}" type="presParOf" srcId="{65765CFF-EA67-492F-8D57-26F5FA52A950}" destId="{B6A60CD9-81DF-4E5B-9C74-949B5BA00DC2}" srcOrd="1" destOrd="0" presId="urn:diagrams.loki3.com/BracketList"/>
    <dgm:cxn modelId="{B8CB3979-2574-44B4-8242-41AE338E9548}" type="presParOf" srcId="{65765CFF-EA67-492F-8D57-26F5FA52A950}" destId="{94023F7F-8493-49D6-BEBF-CACAC0A2C315}" srcOrd="2" destOrd="0" presId="urn:diagrams.loki3.com/BracketList"/>
    <dgm:cxn modelId="{9015FC41-24BA-4F4F-9DD3-4DB7DB5CFD6C}" type="presParOf" srcId="{65765CFF-EA67-492F-8D57-26F5FA52A950}" destId="{9BD8A6EF-BC8A-49CD-A4FB-FD3B1A8A2826}" srcOrd="3" destOrd="0" presId="urn:diagrams.loki3.com/BracketList"/>
    <dgm:cxn modelId="{1470FC7C-196D-4609-B2AE-D8988054A9F0}" type="presParOf" srcId="{24D1C75C-F1E9-468F-B596-A65FD9EE8D3C}" destId="{F74674EE-D0B9-4C9C-8841-6A2A4EDA7FE9}" srcOrd="3" destOrd="0" presId="urn:diagrams.loki3.com/BracketList"/>
    <dgm:cxn modelId="{45B08DFC-2E77-4D8A-B965-B0A9F42CD50B}" type="presParOf" srcId="{24D1C75C-F1E9-468F-B596-A65FD9EE8D3C}" destId="{249F54DF-4D0B-4E29-9036-47664E4AF8BD}" srcOrd="4" destOrd="0" presId="urn:diagrams.loki3.com/BracketList"/>
    <dgm:cxn modelId="{3A0C58FA-3AF8-41E3-8A72-80B85D002470}" type="presParOf" srcId="{249F54DF-4D0B-4E29-9036-47664E4AF8BD}" destId="{2E265CD8-D30C-47BF-8306-C7FC983990C2}" srcOrd="0" destOrd="0" presId="urn:diagrams.loki3.com/BracketList"/>
    <dgm:cxn modelId="{7AF7F039-8422-4F97-87DE-714C38C39CF1}" type="presParOf" srcId="{249F54DF-4D0B-4E29-9036-47664E4AF8BD}" destId="{8B4555BE-8816-4292-9CB8-F751872F53FA}" srcOrd="1" destOrd="0" presId="urn:diagrams.loki3.com/BracketList"/>
    <dgm:cxn modelId="{9B6B493F-6D0F-4F35-ADA7-305282F4DE83}" type="presParOf" srcId="{249F54DF-4D0B-4E29-9036-47664E4AF8BD}" destId="{8D86CADD-FB20-42A4-9354-11D5552E5D64}" srcOrd="2" destOrd="0" presId="urn:diagrams.loki3.com/BracketList"/>
    <dgm:cxn modelId="{A2EFA639-A190-4076-A82B-44290016B0C1}" type="presParOf" srcId="{249F54DF-4D0B-4E29-9036-47664E4AF8BD}" destId="{7FC25E24-C205-4B0E-8BC2-8AD1155FDB00}"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1573444F-29C8-4C66-8E0A-7B53A49A65AF}"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1E869F48-6620-48A0-827C-44269A4029D7}">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solidFill>
                <a:schemeClr val="tx1"/>
              </a:solidFill>
              <a:latin typeface="Book Antiqua" panose="02040602050305030304" pitchFamily="18" charset="0"/>
            </a:rPr>
            <a:t>By reforming &amp; strengthening NCLT, DRT and their respective appellate tribunals</a:t>
          </a:r>
          <a:endParaRPr lang="en-US" dirty="0">
            <a:latin typeface="Book Antiqua" panose="02040602050305030304" pitchFamily="18" charset="0"/>
          </a:endParaRPr>
        </a:p>
      </dgm:t>
    </dgm:pt>
    <dgm:pt modelId="{BA1D38CE-5AB5-4056-AB8C-7FC46E9F67C5}" type="parTrans" cxnId="{12AC6AC3-8516-42F0-A8F9-E32E8DABA134}">
      <dgm:prSet/>
      <dgm:spPr/>
      <dgm:t>
        <a:bodyPr/>
        <a:lstStyle/>
        <a:p>
          <a:endParaRPr lang="en-US"/>
        </a:p>
      </dgm:t>
    </dgm:pt>
    <dgm:pt modelId="{072F829D-60E1-4CD8-98D6-BA01A0355018}" type="sibTrans" cxnId="{12AC6AC3-8516-42F0-A8F9-E32E8DABA134}">
      <dgm:prSet/>
      <dgm:spPr/>
      <dgm:t>
        <a:bodyPr/>
        <a:lstStyle/>
        <a:p>
          <a:endParaRPr lang="en-US"/>
        </a:p>
      </dgm:t>
    </dgm:pt>
    <dgm:pt modelId="{1CBBE9B2-FDF0-4E88-8F7F-73B958FA8C67}">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solidFill>
                <a:schemeClr val="tx1"/>
              </a:solidFill>
              <a:latin typeface="Book Antiqua" panose="02040602050305030304" pitchFamily="18" charset="0"/>
            </a:rPr>
            <a:t>By setting up exclusive tribunals for disposal of case under Companies Act (to be notified)</a:t>
          </a:r>
          <a:endParaRPr lang="en-US" dirty="0">
            <a:latin typeface="Book Antiqua" panose="02040602050305030304" pitchFamily="18" charset="0"/>
          </a:endParaRPr>
        </a:p>
      </dgm:t>
    </dgm:pt>
    <dgm:pt modelId="{91E78316-AC77-40BF-935C-F47BE841EE87}" type="parTrans" cxnId="{F5214F6B-BD27-4E6B-A193-3FB4FA09F23D}">
      <dgm:prSet/>
      <dgm:spPr/>
      <dgm:t>
        <a:bodyPr/>
        <a:lstStyle/>
        <a:p>
          <a:endParaRPr lang="en-US"/>
        </a:p>
      </dgm:t>
    </dgm:pt>
    <dgm:pt modelId="{85463A71-5CB6-44E2-9D93-15F0ABAB7F06}" type="sibTrans" cxnId="{F5214F6B-BD27-4E6B-A193-3FB4FA09F23D}">
      <dgm:prSet/>
      <dgm:spPr/>
      <dgm:t>
        <a:bodyPr/>
        <a:lstStyle/>
        <a:p>
          <a:endParaRPr lang="en-US"/>
        </a:p>
      </dgm:t>
    </dgm:pt>
    <dgm:pt modelId="{B41C8C54-B148-41BF-A927-3F87787764EA}">
      <dgm:prSet phldrT="[Text]"/>
      <dgm:spPr/>
      <dgm:t>
        <a:bodyPr/>
        <a:lstStyle/>
        <a:p>
          <a:r>
            <a:rPr lang="en-US" dirty="0">
              <a:solidFill>
                <a:schemeClr val="tx1"/>
              </a:solidFill>
            </a:rPr>
            <a:t>Set up of Additional Tribunals </a:t>
          </a:r>
          <a:endParaRPr lang="en-US" dirty="0"/>
        </a:p>
      </dgm:t>
    </dgm:pt>
    <dgm:pt modelId="{ED443B08-A140-4CCE-808D-F1200622C8CB}" type="sibTrans" cxnId="{DE67891C-906E-4C89-BDCC-54A612D59157}">
      <dgm:prSet/>
      <dgm:spPr/>
      <dgm:t>
        <a:bodyPr/>
        <a:lstStyle/>
        <a:p>
          <a:endParaRPr lang="en-US"/>
        </a:p>
      </dgm:t>
    </dgm:pt>
    <dgm:pt modelId="{03DCD806-94CE-4D00-975C-EFA6BABED328}" type="parTrans" cxnId="{DE67891C-906E-4C89-BDCC-54A612D59157}">
      <dgm:prSet/>
      <dgm:spPr/>
      <dgm:t>
        <a:bodyPr/>
        <a:lstStyle/>
        <a:p>
          <a:endParaRPr lang="en-US"/>
        </a:p>
      </dgm:t>
    </dgm:pt>
    <dgm:pt modelId="{DED4C2B7-30D7-4D1F-991C-2955E093B310}" type="pres">
      <dgm:prSet presAssocID="{1573444F-29C8-4C66-8E0A-7B53A49A65AF}" presName="Name0" presStyleCnt="0">
        <dgm:presLayoutVars>
          <dgm:chPref val="1"/>
          <dgm:dir/>
          <dgm:animOne val="branch"/>
          <dgm:animLvl val="lvl"/>
          <dgm:resizeHandles val="exact"/>
        </dgm:presLayoutVars>
      </dgm:prSet>
      <dgm:spPr/>
    </dgm:pt>
    <dgm:pt modelId="{CDC4B269-E1E8-4C1A-91BA-C56A1DD03090}" type="pres">
      <dgm:prSet presAssocID="{B41C8C54-B148-41BF-A927-3F87787764EA}" presName="root1" presStyleCnt="0"/>
      <dgm:spPr/>
    </dgm:pt>
    <dgm:pt modelId="{95474D10-2C3D-4EA8-8D77-E6CDB1203553}" type="pres">
      <dgm:prSet presAssocID="{B41C8C54-B148-41BF-A927-3F87787764EA}" presName="LevelOneTextNode" presStyleLbl="node0" presStyleIdx="0" presStyleCnt="1" custAng="5400000" custScaleY="42299" custLinFactX="-69155" custLinFactNeighborX="-100000" custLinFactNeighborY="0">
        <dgm:presLayoutVars>
          <dgm:chPref val="3"/>
        </dgm:presLayoutVars>
      </dgm:prSet>
      <dgm:spPr/>
    </dgm:pt>
    <dgm:pt modelId="{C1FFB742-3757-4798-8FBE-482D0F3712CE}" type="pres">
      <dgm:prSet presAssocID="{B41C8C54-B148-41BF-A927-3F87787764EA}" presName="level2hierChild" presStyleCnt="0"/>
      <dgm:spPr/>
    </dgm:pt>
    <dgm:pt modelId="{FD6D59B9-8C7B-4EF4-80DE-8A9464820166}" type="pres">
      <dgm:prSet presAssocID="{BA1D38CE-5AB5-4056-AB8C-7FC46E9F67C5}" presName="conn2-1" presStyleLbl="parChTrans1D2" presStyleIdx="0" presStyleCnt="2"/>
      <dgm:spPr/>
    </dgm:pt>
    <dgm:pt modelId="{FC1202F9-73F2-4173-B7F1-539497501924}" type="pres">
      <dgm:prSet presAssocID="{BA1D38CE-5AB5-4056-AB8C-7FC46E9F67C5}" presName="connTx" presStyleLbl="parChTrans1D2" presStyleIdx="0" presStyleCnt="2"/>
      <dgm:spPr/>
    </dgm:pt>
    <dgm:pt modelId="{824E0727-5943-4D60-BB77-C5175E8D6CEC}" type="pres">
      <dgm:prSet presAssocID="{1E869F48-6620-48A0-827C-44269A4029D7}" presName="root2" presStyleCnt="0"/>
      <dgm:spPr/>
    </dgm:pt>
    <dgm:pt modelId="{82F168A5-20F3-4DA1-86B6-8BCA6FB62DBE}" type="pres">
      <dgm:prSet presAssocID="{1E869F48-6620-48A0-827C-44269A4029D7}" presName="LevelTwoTextNode" presStyleLbl="node2" presStyleIdx="0" presStyleCnt="2" custScaleX="136684">
        <dgm:presLayoutVars>
          <dgm:chPref val="3"/>
        </dgm:presLayoutVars>
      </dgm:prSet>
      <dgm:spPr/>
    </dgm:pt>
    <dgm:pt modelId="{F5B7F0D7-7408-4ACA-AE8E-12504DDF4A45}" type="pres">
      <dgm:prSet presAssocID="{1E869F48-6620-48A0-827C-44269A4029D7}" presName="level3hierChild" presStyleCnt="0"/>
      <dgm:spPr/>
    </dgm:pt>
    <dgm:pt modelId="{01E052A5-95A8-4754-86EF-D699BA60DF8D}" type="pres">
      <dgm:prSet presAssocID="{91E78316-AC77-40BF-935C-F47BE841EE87}" presName="conn2-1" presStyleLbl="parChTrans1D2" presStyleIdx="1" presStyleCnt="2"/>
      <dgm:spPr/>
    </dgm:pt>
    <dgm:pt modelId="{02FED982-0EDC-445E-8EAC-1458B1DB3BE4}" type="pres">
      <dgm:prSet presAssocID="{91E78316-AC77-40BF-935C-F47BE841EE87}" presName="connTx" presStyleLbl="parChTrans1D2" presStyleIdx="1" presStyleCnt="2"/>
      <dgm:spPr/>
    </dgm:pt>
    <dgm:pt modelId="{E94535FB-0D19-4C8C-9810-C065D890D50C}" type="pres">
      <dgm:prSet presAssocID="{1CBBE9B2-FDF0-4E88-8F7F-73B958FA8C67}" presName="root2" presStyleCnt="0"/>
      <dgm:spPr/>
    </dgm:pt>
    <dgm:pt modelId="{C36DE909-3C6C-4B3A-89A3-21E8929BA672}" type="pres">
      <dgm:prSet presAssocID="{1CBBE9B2-FDF0-4E88-8F7F-73B958FA8C67}" presName="LevelTwoTextNode" presStyleLbl="node2" presStyleIdx="1" presStyleCnt="2" custScaleX="137797">
        <dgm:presLayoutVars>
          <dgm:chPref val="3"/>
        </dgm:presLayoutVars>
      </dgm:prSet>
      <dgm:spPr/>
    </dgm:pt>
    <dgm:pt modelId="{0914B877-AFE3-4CA0-9CC1-1C0AB9AC04FA}" type="pres">
      <dgm:prSet presAssocID="{1CBBE9B2-FDF0-4E88-8F7F-73B958FA8C67}" presName="level3hierChild" presStyleCnt="0"/>
      <dgm:spPr/>
    </dgm:pt>
  </dgm:ptLst>
  <dgm:cxnLst>
    <dgm:cxn modelId="{C5DA2605-2E54-4FED-9029-F975F0E580C6}" type="presOf" srcId="{BA1D38CE-5AB5-4056-AB8C-7FC46E9F67C5}" destId="{FD6D59B9-8C7B-4EF4-80DE-8A9464820166}" srcOrd="0" destOrd="0" presId="urn:microsoft.com/office/officeart/2008/layout/HorizontalMultiLevelHierarchy"/>
    <dgm:cxn modelId="{DE67891C-906E-4C89-BDCC-54A612D59157}" srcId="{1573444F-29C8-4C66-8E0A-7B53A49A65AF}" destId="{B41C8C54-B148-41BF-A927-3F87787764EA}" srcOrd="0" destOrd="0" parTransId="{03DCD806-94CE-4D00-975C-EFA6BABED328}" sibTransId="{ED443B08-A140-4CCE-808D-F1200622C8CB}"/>
    <dgm:cxn modelId="{F5214F6B-BD27-4E6B-A193-3FB4FA09F23D}" srcId="{B41C8C54-B148-41BF-A927-3F87787764EA}" destId="{1CBBE9B2-FDF0-4E88-8F7F-73B958FA8C67}" srcOrd="1" destOrd="0" parTransId="{91E78316-AC77-40BF-935C-F47BE841EE87}" sibTransId="{85463A71-5CB6-44E2-9D93-15F0ABAB7F06}"/>
    <dgm:cxn modelId="{7BCFC77C-1FEF-4762-9550-59878C5E341D}" type="presOf" srcId="{B41C8C54-B148-41BF-A927-3F87787764EA}" destId="{95474D10-2C3D-4EA8-8D77-E6CDB1203553}" srcOrd="0" destOrd="0" presId="urn:microsoft.com/office/officeart/2008/layout/HorizontalMultiLevelHierarchy"/>
    <dgm:cxn modelId="{1D20ADA1-26D2-4092-B96D-E596A694C8A1}" type="presOf" srcId="{1573444F-29C8-4C66-8E0A-7B53A49A65AF}" destId="{DED4C2B7-30D7-4D1F-991C-2955E093B310}" srcOrd="0" destOrd="0" presId="urn:microsoft.com/office/officeart/2008/layout/HorizontalMultiLevelHierarchy"/>
    <dgm:cxn modelId="{F2A3EDA2-A5F4-4F9D-A304-AFA1215E9893}" type="presOf" srcId="{1E869F48-6620-48A0-827C-44269A4029D7}" destId="{82F168A5-20F3-4DA1-86B6-8BCA6FB62DBE}" srcOrd="0" destOrd="0" presId="urn:microsoft.com/office/officeart/2008/layout/HorizontalMultiLevelHierarchy"/>
    <dgm:cxn modelId="{C6D115AA-44D4-453D-AF67-E07A43DE23E8}" type="presOf" srcId="{91E78316-AC77-40BF-935C-F47BE841EE87}" destId="{02FED982-0EDC-445E-8EAC-1458B1DB3BE4}" srcOrd="1" destOrd="0" presId="urn:microsoft.com/office/officeart/2008/layout/HorizontalMultiLevelHierarchy"/>
    <dgm:cxn modelId="{D67308AB-F09A-4334-B3C7-6B01ED8B7A6D}" type="presOf" srcId="{BA1D38CE-5AB5-4056-AB8C-7FC46E9F67C5}" destId="{FC1202F9-73F2-4173-B7F1-539497501924}" srcOrd="1" destOrd="0" presId="urn:microsoft.com/office/officeart/2008/layout/HorizontalMultiLevelHierarchy"/>
    <dgm:cxn modelId="{EC9D75C0-D325-40BC-B1C9-997E7F7BE254}" type="presOf" srcId="{1CBBE9B2-FDF0-4E88-8F7F-73B958FA8C67}" destId="{C36DE909-3C6C-4B3A-89A3-21E8929BA672}" srcOrd="0" destOrd="0" presId="urn:microsoft.com/office/officeart/2008/layout/HorizontalMultiLevelHierarchy"/>
    <dgm:cxn modelId="{12AC6AC3-8516-42F0-A8F9-E32E8DABA134}" srcId="{B41C8C54-B148-41BF-A927-3F87787764EA}" destId="{1E869F48-6620-48A0-827C-44269A4029D7}" srcOrd="0" destOrd="0" parTransId="{BA1D38CE-5AB5-4056-AB8C-7FC46E9F67C5}" sibTransId="{072F829D-60E1-4CD8-98D6-BA01A0355018}"/>
    <dgm:cxn modelId="{23E4A7EF-24DD-4344-857B-17E8ED74A524}" type="presOf" srcId="{91E78316-AC77-40BF-935C-F47BE841EE87}" destId="{01E052A5-95A8-4754-86EF-D699BA60DF8D}" srcOrd="0" destOrd="0" presId="urn:microsoft.com/office/officeart/2008/layout/HorizontalMultiLevelHierarchy"/>
    <dgm:cxn modelId="{48CC536B-9A99-440E-97E9-AB78E228441C}" type="presParOf" srcId="{DED4C2B7-30D7-4D1F-991C-2955E093B310}" destId="{CDC4B269-E1E8-4C1A-91BA-C56A1DD03090}" srcOrd="0" destOrd="0" presId="urn:microsoft.com/office/officeart/2008/layout/HorizontalMultiLevelHierarchy"/>
    <dgm:cxn modelId="{4915F126-1985-403B-B35B-B38986CAFAFC}" type="presParOf" srcId="{CDC4B269-E1E8-4C1A-91BA-C56A1DD03090}" destId="{95474D10-2C3D-4EA8-8D77-E6CDB1203553}" srcOrd="0" destOrd="0" presId="urn:microsoft.com/office/officeart/2008/layout/HorizontalMultiLevelHierarchy"/>
    <dgm:cxn modelId="{8C184B22-D34D-49F5-ACD9-DC1C94745C06}" type="presParOf" srcId="{CDC4B269-E1E8-4C1A-91BA-C56A1DD03090}" destId="{C1FFB742-3757-4798-8FBE-482D0F3712CE}" srcOrd="1" destOrd="0" presId="urn:microsoft.com/office/officeart/2008/layout/HorizontalMultiLevelHierarchy"/>
    <dgm:cxn modelId="{1A9DB061-6AE1-4096-BFEC-EA408B3CACF1}" type="presParOf" srcId="{C1FFB742-3757-4798-8FBE-482D0F3712CE}" destId="{FD6D59B9-8C7B-4EF4-80DE-8A9464820166}" srcOrd="0" destOrd="0" presId="urn:microsoft.com/office/officeart/2008/layout/HorizontalMultiLevelHierarchy"/>
    <dgm:cxn modelId="{E1F565C8-0437-4836-B8A0-231B2D33712C}" type="presParOf" srcId="{FD6D59B9-8C7B-4EF4-80DE-8A9464820166}" destId="{FC1202F9-73F2-4173-B7F1-539497501924}" srcOrd="0" destOrd="0" presId="urn:microsoft.com/office/officeart/2008/layout/HorizontalMultiLevelHierarchy"/>
    <dgm:cxn modelId="{0CF737F2-406B-49DC-A37F-7F51DF93C888}" type="presParOf" srcId="{C1FFB742-3757-4798-8FBE-482D0F3712CE}" destId="{824E0727-5943-4D60-BB77-C5175E8D6CEC}" srcOrd="1" destOrd="0" presId="urn:microsoft.com/office/officeart/2008/layout/HorizontalMultiLevelHierarchy"/>
    <dgm:cxn modelId="{B38D3AFF-39A4-4250-BADE-D084C2C78051}" type="presParOf" srcId="{824E0727-5943-4D60-BB77-C5175E8D6CEC}" destId="{82F168A5-20F3-4DA1-86B6-8BCA6FB62DBE}" srcOrd="0" destOrd="0" presId="urn:microsoft.com/office/officeart/2008/layout/HorizontalMultiLevelHierarchy"/>
    <dgm:cxn modelId="{56D16190-2CC6-45BA-8AE6-D930401D8155}" type="presParOf" srcId="{824E0727-5943-4D60-BB77-C5175E8D6CEC}" destId="{F5B7F0D7-7408-4ACA-AE8E-12504DDF4A45}" srcOrd="1" destOrd="0" presId="urn:microsoft.com/office/officeart/2008/layout/HorizontalMultiLevelHierarchy"/>
    <dgm:cxn modelId="{4F0BD5A9-8236-48E4-A9A3-9242AFE467DB}" type="presParOf" srcId="{C1FFB742-3757-4798-8FBE-482D0F3712CE}" destId="{01E052A5-95A8-4754-86EF-D699BA60DF8D}" srcOrd="2" destOrd="0" presId="urn:microsoft.com/office/officeart/2008/layout/HorizontalMultiLevelHierarchy"/>
    <dgm:cxn modelId="{F56CB51F-E00E-4FEE-8C4C-BE9B7461497B}" type="presParOf" srcId="{01E052A5-95A8-4754-86EF-D699BA60DF8D}" destId="{02FED982-0EDC-445E-8EAC-1458B1DB3BE4}" srcOrd="0" destOrd="0" presId="urn:microsoft.com/office/officeart/2008/layout/HorizontalMultiLevelHierarchy"/>
    <dgm:cxn modelId="{B266C1E7-68B5-4EFA-A0BB-5991F293C504}" type="presParOf" srcId="{C1FFB742-3757-4798-8FBE-482D0F3712CE}" destId="{E94535FB-0D19-4C8C-9810-C065D890D50C}" srcOrd="3" destOrd="0" presId="urn:microsoft.com/office/officeart/2008/layout/HorizontalMultiLevelHierarchy"/>
    <dgm:cxn modelId="{1F974D14-4B64-4E8A-9853-7EDDBACDDC53}" type="presParOf" srcId="{E94535FB-0D19-4C8C-9810-C065D890D50C}" destId="{C36DE909-3C6C-4B3A-89A3-21E8929BA672}" srcOrd="0" destOrd="0" presId="urn:microsoft.com/office/officeart/2008/layout/HorizontalMultiLevelHierarchy"/>
    <dgm:cxn modelId="{40D89C08-D85A-479A-BDCC-CB76CE2D2AF2}" type="presParOf" srcId="{E94535FB-0D19-4C8C-9810-C065D890D50C}" destId="{0914B877-AFE3-4CA0-9CC1-1C0AB9AC04FA}"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1D59EA5-887A-4406-A54C-77B121D1DED9}" type="doc">
      <dgm:prSet loTypeId="urn:microsoft.com/office/officeart/2005/8/layout/process1" loCatId="process" qsTypeId="urn:microsoft.com/office/officeart/2005/8/quickstyle/simple1" qsCatId="simple" csTypeId="urn:microsoft.com/office/officeart/2005/8/colors/accent1_2" csCatId="accent1" phldr="1"/>
      <dgm:spPr/>
    </dgm:pt>
    <dgm:pt modelId="{EDB63263-E47E-43F0-9A2C-C3F0DCE05744}">
      <dgm:prSet phldrT="[Text]">
        <dgm:style>
          <a:lnRef idx="2">
            <a:schemeClr val="accent3"/>
          </a:lnRef>
          <a:fillRef idx="1">
            <a:schemeClr val="lt1"/>
          </a:fillRef>
          <a:effectRef idx="0">
            <a:schemeClr val="accent3"/>
          </a:effectRef>
          <a:fontRef idx="minor">
            <a:schemeClr val="dk1"/>
          </a:fontRef>
        </dgm:style>
      </dgm:prSet>
      <dgm:spPr/>
      <dgm:t>
        <a:bodyPr/>
        <a:lstStyle/>
        <a:p>
          <a:r>
            <a:rPr lang="en-US" b="1" dirty="0">
              <a:latin typeface="Book Antiqua" panose="02040602050305030304" pitchFamily="18" charset="0"/>
            </a:rPr>
            <a:t>EXISTING</a:t>
          </a:r>
        </a:p>
      </dgm:t>
    </dgm:pt>
    <dgm:pt modelId="{F6DF8A96-2D28-4B89-B8AC-11C88653DB31}" type="parTrans" cxnId="{94F74EE2-042F-4739-ADF2-CB9693B0D034}">
      <dgm:prSet/>
      <dgm:spPr/>
      <dgm:t>
        <a:bodyPr/>
        <a:lstStyle/>
        <a:p>
          <a:endParaRPr lang="en-US"/>
        </a:p>
      </dgm:t>
    </dgm:pt>
    <dgm:pt modelId="{3B3087D7-7C66-478C-A858-FA028ADF6713}" type="sibTrans" cxnId="{94F74EE2-042F-4739-ADF2-CB9693B0D034}">
      <dgm:prSet/>
      <dgm:spPr/>
      <dgm:t>
        <a:bodyPr/>
        <a:lstStyle/>
        <a:p>
          <a:endParaRPr lang="en-US"/>
        </a:p>
      </dgm:t>
    </dgm:pt>
    <dgm:pt modelId="{5C67AAC6-0E27-472B-A889-687BCA9961CC}">
      <dgm:prSet phldrT="[Text]"/>
      <dgm:spPr>
        <a:solidFill>
          <a:schemeClr val="accent1">
            <a:lumMod val="20000"/>
            <a:lumOff val="80000"/>
          </a:schemeClr>
        </a:solidFill>
      </dgm:spPr>
      <dgm:t>
        <a:bodyPr/>
        <a:lstStyle/>
        <a:p>
          <a:r>
            <a:rPr lang="en-US" b="1" dirty="0">
              <a:solidFill>
                <a:schemeClr val="tx1"/>
              </a:solidFill>
              <a:latin typeface="Book Antiqua" panose="02040602050305030304" pitchFamily="18" charset="0"/>
            </a:rPr>
            <a:t>Jan Vishwas (Amendment of Provision) Bill, 2023</a:t>
          </a:r>
          <a:endParaRPr lang="en-US" dirty="0"/>
        </a:p>
      </dgm:t>
    </dgm:pt>
    <dgm:pt modelId="{6DEB9F71-423D-4EF2-80EB-C970A173A075}" type="parTrans" cxnId="{C9D77163-4071-45E6-8405-CB00F2714A74}">
      <dgm:prSet/>
      <dgm:spPr/>
      <dgm:t>
        <a:bodyPr/>
        <a:lstStyle/>
        <a:p>
          <a:endParaRPr lang="en-US"/>
        </a:p>
      </dgm:t>
    </dgm:pt>
    <dgm:pt modelId="{71B023BA-527B-4098-A98E-203CE05AD604}" type="sibTrans" cxnId="{C9D77163-4071-45E6-8405-CB00F2714A74}">
      <dgm:prSet/>
      <dgm:spPr/>
      <dgm:t>
        <a:bodyPr/>
        <a:lstStyle/>
        <a:p>
          <a:endParaRPr lang="en-US"/>
        </a:p>
      </dgm:t>
    </dgm:pt>
    <dgm:pt modelId="{27AA992D-B57A-4EC2-8ED5-7354BF7C239B}">
      <dgm:prSet phldrT="[Text]"/>
      <dgm:spPr>
        <a:solidFill>
          <a:schemeClr val="accent1">
            <a:lumMod val="20000"/>
            <a:lumOff val="80000"/>
          </a:schemeClr>
        </a:solidFill>
      </dgm:spPr>
      <dgm:t>
        <a:bodyPr/>
        <a:lstStyle/>
        <a:p>
          <a:r>
            <a:rPr lang="en-IN" b="1" dirty="0">
              <a:solidFill>
                <a:schemeClr val="tx1"/>
              </a:solidFill>
              <a:latin typeface="Book Antiqua" panose="02040602050305030304" pitchFamily="18" charset="0"/>
            </a:rPr>
            <a:t>Rationalization of 183 Criminal and Penal provisions of 42 central Acts </a:t>
          </a:r>
          <a:endParaRPr lang="en-US" dirty="0"/>
        </a:p>
      </dgm:t>
    </dgm:pt>
    <dgm:pt modelId="{6CE81BFC-EE48-4DA7-82CD-AD9C81AB902A}" type="parTrans" cxnId="{FD61C626-DE0A-4ED0-A09F-F8B2B333E3F2}">
      <dgm:prSet/>
      <dgm:spPr/>
      <dgm:t>
        <a:bodyPr/>
        <a:lstStyle/>
        <a:p>
          <a:endParaRPr lang="en-US"/>
        </a:p>
      </dgm:t>
    </dgm:pt>
    <dgm:pt modelId="{DBB8D00C-8B54-491A-AD7E-CD6A85AE495C}" type="sibTrans" cxnId="{FD61C626-DE0A-4ED0-A09F-F8B2B333E3F2}">
      <dgm:prSet/>
      <dgm:spPr/>
      <dgm:t>
        <a:bodyPr/>
        <a:lstStyle/>
        <a:p>
          <a:endParaRPr lang="en-US"/>
        </a:p>
      </dgm:t>
    </dgm:pt>
    <dgm:pt modelId="{0668ED86-EE87-4816-8B3D-AB14357556BD}" type="pres">
      <dgm:prSet presAssocID="{A1D59EA5-887A-4406-A54C-77B121D1DED9}" presName="Name0" presStyleCnt="0">
        <dgm:presLayoutVars>
          <dgm:dir/>
          <dgm:resizeHandles val="exact"/>
        </dgm:presLayoutVars>
      </dgm:prSet>
      <dgm:spPr/>
    </dgm:pt>
    <dgm:pt modelId="{A915AF7F-3FFA-41F0-AE38-1EEC5652A504}" type="pres">
      <dgm:prSet presAssocID="{EDB63263-E47E-43F0-9A2C-C3F0DCE05744}" presName="node" presStyleLbl="node1" presStyleIdx="0" presStyleCnt="3">
        <dgm:presLayoutVars>
          <dgm:bulletEnabled val="1"/>
        </dgm:presLayoutVars>
      </dgm:prSet>
      <dgm:spPr/>
    </dgm:pt>
    <dgm:pt modelId="{C6767F92-F5CC-4FEE-ABDE-4DD016555999}" type="pres">
      <dgm:prSet presAssocID="{3B3087D7-7C66-478C-A858-FA028ADF6713}" presName="sibTrans" presStyleLbl="sibTrans2D1" presStyleIdx="0" presStyleCnt="2"/>
      <dgm:spPr/>
    </dgm:pt>
    <dgm:pt modelId="{984EEAB2-2C84-465C-B1B4-7205F1465702}" type="pres">
      <dgm:prSet presAssocID="{3B3087D7-7C66-478C-A858-FA028ADF6713}" presName="connectorText" presStyleLbl="sibTrans2D1" presStyleIdx="0" presStyleCnt="2"/>
      <dgm:spPr/>
    </dgm:pt>
    <dgm:pt modelId="{A51DB98F-A6AD-44CE-8820-459BC7D3621E}" type="pres">
      <dgm:prSet presAssocID="{5C67AAC6-0E27-472B-A889-687BCA9961CC}" presName="node" presStyleLbl="node1" presStyleIdx="1" presStyleCnt="3">
        <dgm:presLayoutVars>
          <dgm:bulletEnabled val="1"/>
        </dgm:presLayoutVars>
      </dgm:prSet>
      <dgm:spPr/>
    </dgm:pt>
    <dgm:pt modelId="{D0C941A6-DA6D-40C2-B2BB-0847815123F0}" type="pres">
      <dgm:prSet presAssocID="{71B023BA-527B-4098-A98E-203CE05AD604}" presName="sibTrans" presStyleLbl="sibTrans2D1" presStyleIdx="1" presStyleCnt="2"/>
      <dgm:spPr/>
    </dgm:pt>
    <dgm:pt modelId="{AE83D665-EFEF-476B-B6B6-577A53C16B0A}" type="pres">
      <dgm:prSet presAssocID="{71B023BA-527B-4098-A98E-203CE05AD604}" presName="connectorText" presStyleLbl="sibTrans2D1" presStyleIdx="1" presStyleCnt="2"/>
      <dgm:spPr/>
    </dgm:pt>
    <dgm:pt modelId="{63646D8F-A9E5-4FE2-B8EE-E4FDCE746558}" type="pres">
      <dgm:prSet presAssocID="{27AA992D-B57A-4EC2-8ED5-7354BF7C239B}" presName="node" presStyleLbl="node1" presStyleIdx="2" presStyleCnt="3">
        <dgm:presLayoutVars>
          <dgm:bulletEnabled val="1"/>
        </dgm:presLayoutVars>
      </dgm:prSet>
      <dgm:spPr/>
    </dgm:pt>
  </dgm:ptLst>
  <dgm:cxnLst>
    <dgm:cxn modelId="{AFD07B20-EE82-4CE9-8F29-81C0DF19A112}" type="presOf" srcId="{71B023BA-527B-4098-A98E-203CE05AD604}" destId="{D0C941A6-DA6D-40C2-B2BB-0847815123F0}" srcOrd="0" destOrd="0" presId="urn:microsoft.com/office/officeart/2005/8/layout/process1"/>
    <dgm:cxn modelId="{FD61C626-DE0A-4ED0-A09F-F8B2B333E3F2}" srcId="{A1D59EA5-887A-4406-A54C-77B121D1DED9}" destId="{27AA992D-B57A-4EC2-8ED5-7354BF7C239B}" srcOrd="2" destOrd="0" parTransId="{6CE81BFC-EE48-4DA7-82CD-AD9C81AB902A}" sibTransId="{DBB8D00C-8B54-491A-AD7E-CD6A85AE495C}"/>
    <dgm:cxn modelId="{C9D77163-4071-45E6-8405-CB00F2714A74}" srcId="{A1D59EA5-887A-4406-A54C-77B121D1DED9}" destId="{5C67AAC6-0E27-472B-A889-687BCA9961CC}" srcOrd="1" destOrd="0" parTransId="{6DEB9F71-423D-4EF2-80EB-C970A173A075}" sibTransId="{71B023BA-527B-4098-A98E-203CE05AD604}"/>
    <dgm:cxn modelId="{657D9967-4630-4FE3-9969-339D63570B03}" type="presOf" srcId="{27AA992D-B57A-4EC2-8ED5-7354BF7C239B}" destId="{63646D8F-A9E5-4FE2-B8EE-E4FDCE746558}" srcOrd="0" destOrd="0" presId="urn:microsoft.com/office/officeart/2005/8/layout/process1"/>
    <dgm:cxn modelId="{60E24CA8-8819-4B1F-BBCC-BACC012093FA}" type="presOf" srcId="{71B023BA-527B-4098-A98E-203CE05AD604}" destId="{AE83D665-EFEF-476B-B6B6-577A53C16B0A}" srcOrd="1" destOrd="0" presId="urn:microsoft.com/office/officeart/2005/8/layout/process1"/>
    <dgm:cxn modelId="{FCFD3AAF-D451-435D-84DB-B121A64D94A0}" type="presOf" srcId="{5C67AAC6-0E27-472B-A889-687BCA9961CC}" destId="{A51DB98F-A6AD-44CE-8820-459BC7D3621E}" srcOrd="0" destOrd="0" presId="urn:microsoft.com/office/officeart/2005/8/layout/process1"/>
    <dgm:cxn modelId="{75BBB0B6-57F8-4F3D-8EBA-CA54AD13487C}" type="presOf" srcId="{3B3087D7-7C66-478C-A858-FA028ADF6713}" destId="{C6767F92-F5CC-4FEE-ABDE-4DD016555999}" srcOrd="0" destOrd="0" presId="urn:microsoft.com/office/officeart/2005/8/layout/process1"/>
    <dgm:cxn modelId="{8A0788BD-93FE-44DA-94E2-AB30AE8C3B9F}" type="presOf" srcId="{3B3087D7-7C66-478C-A858-FA028ADF6713}" destId="{984EEAB2-2C84-465C-B1B4-7205F1465702}" srcOrd="1" destOrd="0" presId="urn:microsoft.com/office/officeart/2005/8/layout/process1"/>
    <dgm:cxn modelId="{DF581DC7-60D6-4709-859B-99B577F53A10}" type="presOf" srcId="{EDB63263-E47E-43F0-9A2C-C3F0DCE05744}" destId="{A915AF7F-3FFA-41F0-AE38-1EEC5652A504}" srcOrd="0" destOrd="0" presId="urn:microsoft.com/office/officeart/2005/8/layout/process1"/>
    <dgm:cxn modelId="{1910BEC7-5A61-47BB-93AE-AFA530E8009A}" type="presOf" srcId="{A1D59EA5-887A-4406-A54C-77B121D1DED9}" destId="{0668ED86-EE87-4816-8B3D-AB14357556BD}" srcOrd="0" destOrd="0" presId="urn:microsoft.com/office/officeart/2005/8/layout/process1"/>
    <dgm:cxn modelId="{94F74EE2-042F-4739-ADF2-CB9693B0D034}" srcId="{A1D59EA5-887A-4406-A54C-77B121D1DED9}" destId="{EDB63263-E47E-43F0-9A2C-C3F0DCE05744}" srcOrd="0" destOrd="0" parTransId="{F6DF8A96-2D28-4B89-B8AC-11C88653DB31}" sibTransId="{3B3087D7-7C66-478C-A858-FA028ADF6713}"/>
    <dgm:cxn modelId="{489C399E-8850-43C8-B228-163C47E9549E}" type="presParOf" srcId="{0668ED86-EE87-4816-8B3D-AB14357556BD}" destId="{A915AF7F-3FFA-41F0-AE38-1EEC5652A504}" srcOrd="0" destOrd="0" presId="urn:microsoft.com/office/officeart/2005/8/layout/process1"/>
    <dgm:cxn modelId="{DFB95F95-19D5-403D-BAFC-224F7AFE2325}" type="presParOf" srcId="{0668ED86-EE87-4816-8B3D-AB14357556BD}" destId="{C6767F92-F5CC-4FEE-ABDE-4DD016555999}" srcOrd="1" destOrd="0" presId="urn:microsoft.com/office/officeart/2005/8/layout/process1"/>
    <dgm:cxn modelId="{4B156DA7-7F77-4FCB-8DC1-943592F53E2C}" type="presParOf" srcId="{C6767F92-F5CC-4FEE-ABDE-4DD016555999}" destId="{984EEAB2-2C84-465C-B1B4-7205F1465702}" srcOrd="0" destOrd="0" presId="urn:microsoft.com/office/officeart/2005/8/layout/process1"/>
    <dgm:cxn modelId="{2E581F1B-1BEC-4212-9406-6D312288599B}" type="presParOf" srcId="{0668ED86-EE87-4816-8B3D-AB14357556BD}" destId="{A51DB98F-A6AD-44CE-8820-459BC7D3621E}" srcOrd="2" destOrd="0" presId="urn:microsoft.com/office/officeart/2005/8/layout/process1"/>
    <dgm:cxn modelId="{D127F7D0-34EF-49B1-8CE1-2CD1533681E5}" type="presParOf" srcId="{0668ED86-EE87-4816-8B3D-AB14357556BD}" destId="{D0C941A6-DA6D-40C2-B2BB-0847815123F0}" srcOrd="3" destOrd="0" presId="urn:microsoft.com/office/officeart/2005/8/layout/process1"/>
    <dgm:cxn modelId="{755AB6D4-C129-4DE7-AF2A-AA5FDC048A76}" type="presParOf" srcId="{D0C941A6-DA6D-40C2-B2BB-0847815123F0}" destId="{AE83D665-EFEF-476B-B6B6-577A53C16B0A}" srcOrd="0" destOrd="0" presId="urn:microsoft.com/office/officeart/2005/8/layout/process1"/>
    <dgm:cxn modelId="{7F5B361C-68D3-4E36-8C6B-DD3ACC7468DD}" type="presParOf" srcId="{0668ED86-EE87-4816-8B3D-AB14357556BD}" destId="{63646D8F-A9E5-4FE2-B8EE-E4FDCE746558}"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2A86257B-7F31-4494-925A-D04F72275199}" type="doc">
      <dgm:prSet loTypeId="urn:microsoft.com/office/officeart/2005/8/layout/hProcess9" loCatId="process" qsTypeId="urn:microsoft.com/office/officeart/2005/8/quickstyle/simple1" qsCatId="simple" csTypeId="urn:microsoft.com/office/officeart/2005/8/colors/accent1_2" csCatId="accent1" phldr="1"/>
      <dgm:spPr/>
    </dgm:pt>
    <dgm:pt modelId="{11AD78F5-555C-4BB6-A9BA-1735811F9B6F}">
      <dgm:prSet phldrT="[Text]">
        <dgm:style>
          <a:lnRef idx="2">
            <a:schemeClr val="accent3"/>
          </a:lnRef>
          <a:fillRef idx="1">
            <a:schemeClr val="lt1"/>
          </a:fillRef>
          <a:effectRef idx="0">
            <a:schemeClr val="accent3"/>
          </a:effectRef>
          <a:fontRef idx="minor">
            <a:schemeClr val="dk1"/>
          </a:fontRef>
        </dgm:style>
      </dgm:prSet>
      <dgm:spPr/>
      <dgm:t>
        <a:bodyPr/>
        <a:lstStyle/>
        <a:p>
          <a:r>
            <a:rPr lang="en-US" b="1" dirty="0">
              <a:solidFill>
                <a:schemeClr val="tx1"/>
              </a:solidFill>
              <a:latin typeface="Book Antiqua" panose="02040602050305030304" pitchFamily="18" charset="0"/>
            </a:rPr>
            <a:t>PROPOSED</a:t>
          </a:r>
          <a:endParaRPr lang="en-US" dirty="0"/>
        </a:p>
      </dgm:t>
    </dgm:pt>
    <dgm:pt modelId="{E9FAC271-4EE1-4DF4-8EA0-48D44C0738A3}" type="parTrans" cxnId="{AEBC093B-361D-4381-97E1-EA1408B2A9FB}">
      <dgm:prSet/>
      <dgm:spPr/>
      <dgm:t>
        <a:bodyPr/>
        <a:lstStyle/>
        <a:p>
          <a:endParaRPr lang="en-US"/>
        </a:p>
      </dgm:t>
    </dgm:pt>
    <dgm:pt modelId="{3FE77F30-9AD3-4294-93B0-459DC6995A85}" type="sibTrans" cxnId="{AEBC093B-361D-4381-97E1-EA1408B2A9FB}">
      <dgm:prSet/>
      <dgm:spPr/>
      <dgm:t>
        <a:bodyPr/>
        <a:lstStyle/>
        <a:p>
          <a:endParaRPr lang="en-US"/>
        </a:p>
      </dgm:t>
    </dgm:pt>
    <dgm:pt modelId="{808C1209-C1F8-4136-ADB2-59ABA5BB8F2E}">
      <dgm:prSet phldrT="[Text]">
        <dgm:style>
          <a:lnRef idx="2">
            <a:schemeClr val="accent3"/>
          </a:lnRef>
          <a:fillRef idx="1">
            <a:schemeClr val="lt1"/>
          </a:fillRef>
          <a:effectRef idx="0">
            <a:schemeClr val="accent3"/>
          </a:effectRef>
          <a:fontRef idx="minor">
            <a:schemeClr val="dk1"/>
          </a:fontRef>
        </dgm:style>
      </dgm:prSet>
      <dgm:spPr>
        <a:solidFill>
          <a:schemeClr val="tx2">
            <a:lumMod val="25000"/>
            <a:lumOff val="75000"/>
          </a:schemeClr>
        </a:solidFill>
      </dgm:spPr>
      <dgm:t>
        <a:bodyPr/>
        <a:lstStyle/>
        <a:p>
          <a:r>
            <a:rPr lang="en-IN" b="1" dirty="0">
              <a:solidFill>
                <a:schemeClr val="tx1"/>
              </a:solidFill>
              <a:latin typeface="Book Antiqua" panose="02040602050305030304" pitchFamily="18" charset="0"/>
            </a:rPr>
            <a:t>Jan Vishwas Bill 2.0 </a:t>
          </a:r>
          <a:endParaRPr lang="en-US" dirty="0"/>
        </a:p>
      </dgm:t>
    </dgm:pt>
    <dgm:pt modelId="{638587B1-8EA3-4D29-BDFF-6602C4356059}" type="parTrans" cxnId="{7C99A271-B965-4797-8517-FA439C88B3DA}">
      <dgm:prSet/>
      <dgm:spPr/>
      <dgm:t>
        <a:bodyPr/>
        <a:lstStyle/>
        <a:p>
          <a:endParaRPr lang="en-US"/>
        </a:p>
      </dgm:t>
    </dgm:pt>
    <dgm:pt modelId="{970FE301-7B86-4FBC-8491-00EF9DCA66FA}" type="sibTrans" cxnId="{7C99A271-B965-4797-8517-FA439C88B3DA}">
      <dgm:prSet/>
      <dgm:spPr/>
      <dgm:t>
        <a:bodyPr/>
        <a:lstStyle/>
        <a:p>
          <a:endParaRPr lang="en-US"/>
        </a:p>
      </dgm:t>
    </dgm:pt>
    <dgm:pt modelId="{6055DC02-8282-45E3-8850-195F346FF2CA}">
      <dgm:prSet phldrT="[Text]">
        <dgm:style>
          <a:lnRef idx="2">
            <a:schemeClr val="accent3"/>
          </a:lnRef>
          <a:fillRef idx="1">
            <a:schemeClr val="lt1"/>
          </a:fillRef>
          <a:effectRef idx="0">
            <a:schemeClr val="accent3"/>
          </a:effectRef>
          <a:fontRef idx="minor">
            <a:schemeClr val="dk1"/>
          </a:fontRef>
        </dgm:style>
      </dgm:prSet>
      <dgm:spPr>
        <a:solidFill>
          <a:schemeClr val="tx2">
            <a:lumMod val="25000"/>
            <a:lumOff val="75000"/>
          </a:schemeClr>
        </a:solidFill>
      </dgm:spPr>
      <dgm:t>
        <a:bodyPr/>
        <a:lstStyle/>
        <a:p>
          <a:r>
            <a:rPr lang="en-IN" b="1" dirty="0">
              <a:solidFill>
                <a:schemeClr val="tx1"/>
              </a:solidFill>
              <a:latin typeface="Book Antiqua" panose="02040602050305030304" pitchFamily="18" charset="0"/>
            </a:rPr>
            <a:t>Further rationalization of Criminal and Penal provisions of various Acts to enable Businesses and citizens to work freely without fear of being punished severely</a:t>
          </a:r>
          <a:endParaRPr lang="en-US" dirty="0"/>
        </a:p>
      </dgm:t>
    </dgm:pt>
    <dgm:pt modelId="{32548BC1-3173-44C1-8EA8-9175389E731C}" type="parTrans" cxnId="{FA6C5F76-8673-4955-8D6B-A32D0E9B2036}">
      <dgm:prSet/>
      <dgm:spPr/>
      <dgm:t>
        <a:bodyPr/>
        <a:lstStyle/>
        <a:p>
          <a:endParaRPr lang="en-US"/>
        </a:p>
      </dgm:t>
    </dgm:pt>
    <dgm:pt modelId="{6B6454DC-0BF4-4DE3-87C3-C7E8D50B1019}" type="sibTrans" cxnId="{FA6C5F76-8673-4955-8D6B-A32D0E9B2036}">
      <dgm:prSet/>
      <dgm:spPr/>
      <dgm:t>
        <a:bodyPr/>
        <a:lstStyle/>
        <a:p>
          <a:endParaRPr lang="en-US"/>
        </a:p>
      </dgm:t>
    </dgm:pt>
    <dgm:pt modelId="{16E55C73-AD45-427D-BF12-C39B5F804044}" type="pres">
      <dgm:prSet presAssocID="{2A86257B-7F31-4494-925A-D04F72275199}" presName="CompostProcess" presStyleCnt="0">
        <dgm:presLayoutVars>
          <dgm:dir/>
          <dgm:resizeHandles val="exact"/>
        </dgm:presLayoutVars>
      </dgm:prSet>
      <dgm:spPr/>
    </dgm:pt>
    <dgm:pt modelId="{FAB72685-A632-4EB9-9889-F9EBF2A27DB0}" type="pres">
      <dgm:prSet presAssocID="{2A86257B-7F31-4494-925A-D04F72275199}" presName="arrow" presStyleLbl="bgShp" presStyleIdx="0" presStyleCnt="1"/>
      <dgm:spPr/>
    </dgm:pt>
    <dgm:pt modelId="{D92C62E7-53F4-4B12-A132-F002BF4906B4}" type="pres">
      <dgm:prSet presAssocID="{2A86257B-7F31-4494-925A-D04F72275199}" presName="linearProcess" presStyleCnt="0"/>
      <dgm:spPr/>
    </dgm:pt>
    <dgm:pt modelId="{30C049EA-E5F2-41CF-8675-9C7CC85881F8}" type="pres">
      <dgm:prSet presAssocID="{11AD78F5-555C-4BB6-A9BA-1735811F9B6F}" presName="textNode" presStyleLbl="node1" presStyleIdx="0" presStyleCnt="3" custScaleX="55613">
        <dgm:presLayoutVars>
          <dgm:bulletEnabled val="1"/>
        </dgm:presLayoutVars>
      </dgm:prSet>
      <dgm:spPr/>
    </dgm:pt>
    <dgm:pt modelId="{05C1D088-E24C-4133-B89D-D2A92813D3BD}" type="pres">
      <dgm:prSet presAssocID="{3FE77F30-9AD3-4294-93B0-459DC6995A85}" presName="sibTrans" presStyleCnt="0"/>
      <dgm:spPr/>
    </dgm:pt>
    <dgm:pt modelId="{BA4E6846-FC7C-4101-9FBF-C4F86426328B}" type="pres">
      <dgm:prSet presAssocID="{808C1209-C1F8-4136-ADB2-59ABA5BB8F2E}" presName="textNode" presStyleLbl="node1" presStyleIdx="1" presStyleCnt="3" custScaleX="62930">
        <dgm:presLayoutVars>
          <dgm:bulletEnabled val="1"/>
        </dgm:presLayoutVars>
      </dgm:prSet>
      <dgm:spPr/>
    </dgm:pt>
    <dgm:pt modelId="{0394F161-264D-4248-9496-374D5BF67E5A}" type="pres">
      <dgm:prSet presAssocID="{970FE301-7B86-4FBC-8491-00EF9DCA66FA}" presName="sibTrans" presStyleCnt="0"/>
      <dgm:spPr/>
    </dgm:pt>
    <dgm:pt modelId="{E57C9B4F-D282-43FF-987E-938B9AB980B1}" type="pres">
      <dgm:prSet presAssocID="{6055DC02-8282-45E3-8850-195F346FF2CA}" presName="textNode" presStyleLbl="node1" presStyleIdx="2" presStyleCnt="3">
        <dgm:presLayoutVars>
          <dgm:bulletEnabled val="1"/>
        </dgm:presLayoutVars>
      </dgm:prSet>
      <dgm:spPr/>
    </dgm:pt>
  </dgm:ptLst>
  <dgm:cxnLst>
    <dgm:cxn modelId="{AEBC093B-361D-4381-97E1-EA1408B2A9FB}" srcId="{2A86257B-7F31-4494-925A-D04F72275199}" destId="{11AD78F5-555C-4BB6-A9BA-1735811F9B6F}" srcOrd="0" destOrd="0" parTransId="{E9FAC271-4EE1-4DF4-8EA0-48D44C0738A3}" sibTransId="{3FE77F30-9AD3-4294-93B0-459DC6995A85}"/>
    <dgm:cxn modelId="{7C99A271-B965-4797-8517-FA439C88B3DA}" srcId="{2A86257B-7F31-4494-925A-D04F72275199}" destId="{808C1209-C1F8-4136-ADB2-59ABA5BB8F2E}" srcOrd="1" destOrd="0" parTransId="{638587B1-8EA3-4D29-BDFF-6602C4356059}" sibTransId="{970FE301-7B86-4FBC-8491-00EF9DCA66FA}"/>
    <dgm:cxn modelId="{FA6C5F76-8673-4955-8D6B-A32D0E9B2036}" srcId="{2A86257B-7F31-4494-925A-D04F72275199}" destId="{6055DC02-8282-45E3-8850-195F346FF2CA}" srcOrd="2" destOrd="0" parTransId="{32548BC1-3173-44C1-8EA8-9175389E731C}" sibTransId="{6B6454DC-0BF4-4DE3-87C3-C7E8D50B1019}"/>
    <dgm:cxn modelId="{F712D590-0494-46AE-A527-9B44008B6D98}" type="presOf" srcId="{808C1209-C1F8-4136-ADB2-59ABA5BB8F2E}" destId="{BA4E6846-FC7C-4101-9FBF-C4F86426328B}" srcOrd="0" destOrd="0" presId="urn:microsoft.com/office/officeart/2005/8/layout/hProcess9"/>
    <dgm:cxn modelId="{7C9EA397-7FEE-419F-B542-72D192A5C3BE}" type="presOf" srcId="{6055DC02-8282-45E3-8850-195F346FF2CA}" destId="{E57C9B4F-D282-43FF-987E-938B9AB980B1}" srcOrd="0" destOrd="0" presId="urn:microsoft.com/office/officeart/2005/8/layout/hProcess9"/>
    <dgm:cxn modelId="{C3F205D1-934B-496B-8ADA-7E1FEBC4812F}" type="presOf" srcId="{11AD78F5-555C-4BB6-A9BA-1735811F9B6F}" destId="{30C049EA-E5F2-41CF-8675-9C7CC85881F8}" srcOrd="0" destOrd="0" presId="urn:microsoft.com/office/officeart/2005/8/layout/hProcess9"/>
    <dgm:cxn modelId="{3922F7E0-B816-4675-9F70-B4C7F48E9C77}" type="presOf" srcId="{2A86257B-7F31-4494-925A-D04F72275199}" destId="{16E55C73-AD45-427D-BF12-C39B5F804044}" srcOrd="0" destOrd="0" presId="urn:microsoft.com/office/officeart/2005/8/layout/hProcess9"/>
    <dgm:cxn modelId="{4517C133-C979-4FE2-9D13-13ACEF851C3A}" type="presParOf" srcId="{16E55C73-AD45-427D-BF12-C39B5F804044}" destId="{FAB72685-A632-4EB9-9889-F9EBF2A27DB0}" srcOrd="0" destOrd="0" presId="urn:microsoft.com/office/officeart/2005/8/layout/hProcess9"/>
    <dgm:cxn modelId="{802EAD49-B4E2-490C-9AB7-9D47060951F0}" type="presParOf" srcId="{16E55C73-AD45-427D-BF12-C39B5F804044}" destId="{D92C62E7-53F4-4B12-A132-F002BF4906B4}" srcOrd="1" destOrd="0" presId="urn:microsoft.com/office/officeart/2005/8/layout/hProcess9"/>
    <dgm:cxn modelId="{0ED392F1-191D-480B-8FE7-D74F2C9A2F86}" type="presParOf" srcId="{D92C62E7-53F4-4B12-A132-F002BF4906B4}" destId="{30C049EA-E5F2-41CF-8675-9C7CC85881F8}" srcOrd="0" destOrd="0" presId="urn:microsoft.com/office/officeart/2005/8/layout/hProcess9"/>
    <dgm:cxn modelId="{0BFDF630-E95E-44A3-B010-B9A5DA8DC7CC}" type="presParOf" srcId="{D92C62E7-53F4-4B12-A132-F002BF4906B4}" destId="{05C1D088-E24C-4133-B89D-D2A92813D3BD}" srcOrd="1" destOrd="0" presId="urn:microsoft.com/office/officeart/2005/8/layout/hProcess9"/>
    <dgm:cxn modelId="{EBD04D05-47BC-493B-B73D-6DEB1C51F6A7}" type="presParOf" srcId="{D92C62E7-53F4-4B12-A132-F002BF4906B4}" destId="{BA4E6846-FC7C-4101-9FBF-C4F86426328B}" srcOrd="2" destOrd="0" presId="urn:microsoft.com/office/officeart/2005/8/layout/hProcess9"/>
    <dgm:cxn modelId="{8DB5FD0B-86BA-4021-88AB-726B028C7E32}" type="presParOf" srcId="{D92C62E7-53F4-4B12-A132-F002BF4906B4}" destId="{0394F161-264D-4248-9496-374D5BF67E5A}" srcOrd="3" destOrd="0" presId="urn:microsoft.com/office/officeart/2005/8/layout/hProcess9"/>
    <dgm:cxn modelId="{A5BFB6BA-F2F0-4256-A175-A8D6328C8410}" type="presParOf" srcId="{D92C62E7-53F4-4B12-A132-F002BF4906B4}" destId="{E57C9B4F-D282-43FF-987E-938B9AB980B1}"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85FAA652-2FAA-4742-AAF4-A6EC9B36EA77}"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AC351200-A7DB-451C-945C-510A66371EAA}">
      <dgm:prSet custT="1"/>
      <dgm:spPr/>
      <dgm:t>
        <a:bodyPr/>
        <a:lstStyle/>
        <a:p>
          <a:r>
            <a:rPr lang="en-IN" sz="1800" b="1" dirty="0">
              <a:solidFill>
                <a:schemeClr val="tx1"/>
              </a:solidFill>
              <a:latin typeface="Book Antiqua" panose="02040602050305030304" pitchFamily="18" charset="0"/>
            </a:rPr>
            <a:t>In the form of Interest subvention of 3% through E-Vouchers to 1 lac students every year</a:t>
          </a:r>
          <a:endParaRPr lang="en-US" sz="1800" dirty="0"/>
        </a:p>
      </dgm:t>
    </dgm:pt>
    <dgm:pt modelId="{F288ADC7-D3D1-4EB5-B137-DB69D2152577}" type="parTrans" cxnId="{1F41F05B-B8CA-42E7-920C-9BAEA0CB4C73}">
      <dgm:prSet/>
      <dgm:spPr/>
      <dgm:t>
        <a:bodyPr/>
        <a:lstStyle/>
        <a:p>
          <a:endParaRPr lang="en-US"/>
        </a:p>
      </dgm:t>
    </dgm:pt>
    <dgm:pt modelId="{A5C988D6-CD2B-470D-9AFB-6FD619CC167E}" type="sibTrans" cxnId="{1F41F05B-B8CA-42E7-920C-9BAEA0CB4C73}">
      <dgm:prSet/>
      <dgm:spPr/>
      <dgm:t>
        <a:bodyPr/>
        <a:lstStyle/>
        <a:p>
          <a:endParaRPr lang="en-US"/>
        </a:p>
      </dgm:t>
    </dgm:pt>
    <dgm:pt modelId="{29B39E5F-0185-443B-A640-CBFCB2C2BA9F}">
      <dgm:prSet custT="1"/>
      <dgm:spPr/>
      <dgm:t>
        <a:bodyPr/>
        <a:lstStyle/>
        <a:p>
          <a:r>
            <a:rPr lang="en-IN" sz="1800" b="1" dirty="0">
              <a:solidFill>
                <a:schemeClr val="tx1"/>
              </a:solidFill>
              <a:latin typeface="Book Antiqua" panose="02040602050305030304" pitchFamily="18" charset="0"/>
            </a:rPr>
            <a:t>Announced financial support for loans up to Rs. 10,00,000/- for Higher education in domestic institutions</a:t>
          </a:r>
          <a:endParaRPr lang="en-US" sz="1800" dirty="0"/>
        </a:p>
      </dgm:t>
    </dgm:pt>
    <dgm:pt modelId="{8EB2DA17-ECF1-40A6-8009-448E9935288A}" type="parTrans" cxnId="{14037F40-C0E0-4B2A-887C-9066568A8B5D}">
      <dgm:prSet/>
      <dgm:spPr/>
      <dgm:t>
        <a:bodyPr/>
        <a:lstStyle/>
        <a:p>
          <a:endParaRPr lang="en-US"/>
        </a:p>
      </dgm:t>
    </dgm:pt>
    <dgm:pt modelId="{32B5F80B-8E83-4E85-BA95-87E9EBB125D9}" type="sibTrans" cxnId="{14037F40-C0E0-4B2A-887C-9066568A8B5D}">
      <dgm:prSet/>
      <dgm:spPr/>
      <dgm:t>
        <a:bodyPr/>
        <a:lstStyle/>
        <a:p>
          <a:endParaRPr lang="en-US"/>
        </a:p>
      </dgm:t>
    </dgm:pt>
    <dgm:pt modelId="{097F7DB0-6B66-4F65-B722-8875FCF0ED18}" type="pres">
      <dgm:prSet presAssocID="{85FAA652-2FAA-4742-AAF4-A6EC9B36EA77}" presName="Name0" presStyleCnt="0">
        <dgm:presLayoutVars>
          <dgm:dir/>
          <dgm:resizeHandles val="exact"/>
        </dgm:presLayoutVars>
      </dgm:prSet>
      <dgm:spPr/>
    </dgm:pt>
    <dgm:pt modelId="{3EE4FF5C-F3C0-40DF-971E-4028E1686265}" type="pres">
      <dgm:prSet presAssocID="{29B39E5F-0185-443B-A640-CBFCB2C2BA9F}" presName="composite" presStyleCnt="0"/>
      <dgm:spPr/>
    </dgm:pt>
    <dgm:pt modelId="{C00AF2E5-E8F4-433D-B047-1D14AF3E855F}" type="pres">
      <dgm:prSet presAssocID="{29B39E5F-0185-443B-A640-CBFCB2C2BA9F}" presName="bgChev" presStyleLbl="node1" presStyleIdx="0" presStyleCnt="2"/>
      <dgm:spPr/>
    </dgm:pt>
    <dgm:pt modelId="{F6376796-67CD-40CC-91B9-F79EFDCC11C2}" type="pres">
      <dgm:prSet presAssocID="{29B39E5F-0185-443B-A640-CBFCB2C2BA9F}" presName="txNode" presStyleLbl="fgAcc1" presStyleIdx="0" presStyleCnt="2" custScaleX="121149">
        <dgm:presLayoutVars>
          <dgm:bulletEnabled val="1"/>
        </dgm:presLayoutVars>
      </dgm:prSet>
      <dgm:spPr/>
    </dgm:pt>
    <dgm:pt modelId="{12CE2987-8629-4950-B61D-8E9E65275327}" type="pres">
      <dgm:prSet presAssocID="{32B5F80B-8E83-4E85-BA95-87E9EBB125D9}" presName="compositeSpace" presStyleCnt="0"/>
      <dgm:spPr/>
    </dgm:pt>
    <dgm:pt modelId="{D5E27C2B-4774-4084-A5BB-D563B45F6193}" type="pres">
      <dgm:prSet presAssocID="{AC351200-A7DB-451C-945C-510A66371EAA}" presName="composite" presStyleCnt="0"/>
      <dgm:spPr/>
    </dgm:pt>
    <dgm:pt modelId="{E30B99F4-F686-4D7C-BA86-82520844AFED}" type="pres">
      <dgm:prSet presAssocID="{AC351200-A7DB-451C-945C-510A66371EAA}" presName="bgChev" presStyleLbl="node1" presStyleIdx="1" presStyleCnt="2"/>
      <dgm:spPr/>
    </dgm:pt>
    <dgm:pt modelId="{734D25F2-92D6-42A7-A674-AC30F3D3F97F}" type="pres">
      <dgm:prSet presAssocID="{AC351200-A7DB-451C-945C-510A66371EAA}" presName="txNode" presStyleLbl="fgAcc1" presStyleIdx="1" presStyleCnt="2" custScaleX="114519">
        <dgm:presLayoutVars>
          <dgm:bulletEnabled val="1"/>
        </dgm:presLayoutVars>
      </dgm:prSet>
      <dgm:spPr/>
    </dgm:pt>
  </dgm:ptLst>
  <dgm:cxnLst>
    <dgm:cxn modelId="{DCD1352F-C99F-46E0-BAE7-A1D835386518}" type="presOf" srcId="{AC351200-A7DB-451C-945C-510A66371EAA}" destId="{734D25F2-92D6-42A7-A674-AC30F3D3F97F}" srcOrd="0" destOrd="0" presId="urn:microsoft.com/office/officeart/2005/8/layout/chevronAccent+Icon"/>
    <dgm:cxn modelId="{14037F40-C0E0-4B2A-887C-9066568A8B5D}" srcId="{85FAA652-2FAA-4742-AAF4-A6EC9B36EA77}" destId="{29B39E5F-0185-443B-A640-CBFCB2C2BA9F}" srcOrd="0" destOrd="0" parTransId="{8EB2DA17-ECF1-40A6-8009-448E9935288A}" sibTransId="{32B5F80B-8E83-4E85-BA95-87E9EBB125D9}"/>
    <dgm:cxn modelId="{1F41F05B-B8CA-42E7-920C-9BAEA0CB4C73}" srcId="{85FAA652-2FAA-4742-AAF4-A6EC9B36EA77}" destId="{AC351200-A7DB-451C-945C-510A66371EAA}" srcOrd="1" destOrd="0" parTransId="{F288ADC7-D3D1-4EB5-B137-DB69D2152577}" sibTransId="{A5C988D6-CD2B-470D-9AFB-6FD619CC167E}"/>
    <dgm:cxn modelId="{157CFB52-75A2-4D7F-BE4F-5EC38528AE3E}" type="presOf" srcId="{85FAA652-2FAA-4742-AAF4-A6EC9B36EA77}" destId="{097F7DB0-6B66-4F65-B722-8875FCF0ED18}" srcOrd="0" destOrd="0" presId="urn:microsoft.com/office/officeart/2005/8/layout/chevronAccent+Icon"/>
    <dgm:cxn modelId="{E0A1E5FE-96F1-4C15-9AB6-BFD5F6EC048A}" type="presOf" srcId="{29B39E5F-0185-443B-A640-CBFCB2C2BA9F}" destId="{F6376796-67CD-40CC-91B9-F79EFDCC11C2}" srcOrd="0" destOrd="0" presId="urn:microsoft.com/office/officeart/2005/8/layout/chevronAccent+Icon"/>
    <dgm:cxn modelId="{7EEA77BD-DF2B-4E78-9DC5-B026CA31D48D}" type="presParOf" srcId="{097F7DB0-6B66-4F65-B722-8875FCF0ED18}" destId="{3EE4FF5C-F3C0-40DF-971E-4028E1686265}" srcOrd="0" destOrd="0" presId="urn:microsoft.com/office/officeart/2005/8/layout/chevronAccent+Icon"/>
    <dgm:cxn modelId="{14D1F696-58E3-4A0C-8AFF-591708A7791D}" type="presParOf" srcId="{3EE4FF5C-F3C0-40DF-971E-4028E1686265}" destId="{C00AF2E5-E8F4-433D-B047-1D14AF3E855F}" srcOrd="0" destOrd="0" presId="urn:microsoft.com/office/officeart/2005/8/layout/chevronAccent+Icon"/>
    <dgm:cxn modelId="{04E8FFEB-A26E-413E-A4FB-190FED78D526}" type="presParOf" srcId="{3EE4FF5C-F3C0-40DF-971E-4028E1686265}" destId="{F6376796-67CD-40CC-91B9-F79EFDCC11C2}" srcOrd="1" destOrd="0" presId="urn:microsoft.com/office/officeart/2005/8/layout/chevronAccent+Icon"/>
    <dgm:cxn modelId="{1DF592AC-6302-48F1-A7EE-49B92B12FDB8}" type="presParOf" srcId="{097F7DB0-6B66-4F65-B722-8875FCF0ED18}" destId="{12CE2987-8629-4950-B61D-8E9E65275327}" srcOrd="1" destOrd="0" presId="urn:microsoft.com/office/officeart/2005/8/layout/chevronAccent+Icon"/>
    <dgm:cxn modelId="{E50D0265-2A21-45B0-B434-E5EF3BD37BA6}" type="presParOf" srcId="{097F7DB0-6B66-4F65-B722-8875FCF0ED18}" destId="{D5E27C2B-4774-4084-A5BB-D563B45F6193}" srcOrd="2" destOrd="0" presId="urn:microsoft.com/office/officeart/2005/8/layout/chevronAccent+Icon"/>
    <dgm:cxn modelId="{090CC4D6-56E3-4052-B9A0-FBE556C33705}" type="presParOf" srcId="{D5E27C2B-4774-4084-A5BB-D563B45F6193}" destId="{E30B99F4-F686-4D7C-BA86-82520844AFED}" srcOrd="0" destOrd="0" presId="urn:microsoft.com/office/officeart/2005/8/layout/chevronAccent+Icon"/>
    <dgm:cxn modelId="{BE50FE56-3255-4CE1-911B-F8F584FDC73D}" type="presParOf" srcId="{D5E27C2B-4774-4084-A5BB-D563B45F6193}" destId="{734D25F2-92D6-42A7-A674-AC30F3D3F97F}"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799CA1C2-BCCE-4494-B340-412C845C1DE4}"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3E54F747-653E-43CE-B4B6-5E85CBEA16F6}">
      <dgm:prSet phldrT="[Text]" custT="1"/>
      <dgm:spPr/>
      <dgm:t>
        <a:bodyPr/>
        <a:lstStyle/>
        <a:p>
          <a:pPr>
            <a:buFont typeface="Courier New" panose="02070309020205020404" pitchFamily="49" charset="0"/>
            <a:buChar char="o"/>
          </a:pPr>
          <a:r>
            <a:rPr lang="en-IN" sz="1800" dirty="0">
              <a:latin typeface="Book Antiqua" panose="02040602050305030304" pitchFamily="18" charset="0"/>
            </a:rPr>
            <a:t>Facilitate and enhance the inflow of FDIs.</a:t>
          </a:r>
          <a:endParaRPr lang="en-US" sz="1800" dirty="0">
            <a:latin typeface="Book Antiqua" panose="02040602050305030304" pitchFamily="18" charset="0"/>
          </a:endParaRPr>
        </a:p>
      </dgm:t>
    </dgm:pt>
    <dgm:pt modelId="{26923DFA-5CDB-453E-8C91-119794C57FE4}" type="parTrans" cxnId="{81BFAD18-7B8D-4E2D-BD77-DC92590D0A98}">
      <dgm:prSet/>
      <dgm:spPr/>
      <dgm:t>
        <a:bodyPr/>
        <a:lstStyle/>
        <a:p>
          <a:endParaRPr lang="en-US"/>
        </a:p>
      </dgm:t>
    </dgm:pt>
    <dgm:pt modelId="{A55D3612-A61A-4372-9879-39D608B8416C}" type="sibTrans" cxnId="{81BFAD18-7B8D-4E2D-BD77-DC92590D0A98}">
      <dgm:prSet/>
      <dgm:spPr/>
      <dgm:t>
        <a:bodyPr/>
        <a:lstStyle/>
        <a:p>
          <a:endParaRPr lang="en-US"/>
        </a:p>
      </dgm:t>
    </dgm:pt>
    <dgm:pt modelId="{1F9001A4-D87F-405E-9D93-083B2BE74456}">
      <dgm:prSet phldrT="[Text]" custT="1"/>
      <dgm:spPr/>
      <dgm:t>
        <a:bodyPr/>
        <a:lstStyle/>
        <a:p>
          <a:pPr>
            <a:buFont typeface="Courier New" panose="02070309020205020404" pitchFamily="49" charset="0"/>
            <a:buChar char="o"/>
          </a:pPr>
          <a:r>
            <a:rPr lang="en-IN" sz="1800" dirty="0">
              <a:latin typeface="Book Antiqua" panose="02040602050305030304" pitchFamily="18" charset="0"/>
            </a:rPr>
            <a:t>Focus investments on priority sectors. </a:t>
          </a:r>
          <a:endParaRPr lang="en-US" sz="1800" dirty="0">
            <a:latin typeface="Book Antiqua" panose="02040602050305030304" pitchFamily="18" charset="0"/>
          </a:endParaRPr>
        </a:p>
      </dgm:t>
    </dgm:pt>
    <dgm:pt modelId="{B7B6E4D8-38D7-40B7-966A-B22B04EA2FF4}" type="parTrans" cxnId="{A4509933-4B4B-42F7-BDA4-34DBCF98D99E}">
      <dgm:prSet/>
      <dgm:spPr/>
      <dgm:t>
        <a:bodyPr/>
        <a:lstStyle/>
        <a:p>
          <a:endParaRPr lang="en-US"/>
        </a:p>
      </dgm:t>
    </dgm:pt>
    <dgm:pt modelId="{F68B8215-4C1E-4B06-8A59-4D8355BFE91B}" type="sibTrans" cxnId="{A4509933-4B4B-42F7-BDA4-34DBCF98D99E}">
      <dgm:prSet/>
      <dgm:spPr/>
      <dgm:t>
        <a:bodyPr/>
        <a:lstStyle/>
        <a:p>
          <a:endParaRPr lang="en-US"/>
        </a:p>
      </dgm:t>
    </dgm:pt>
    <dgm:pt modelId="{AA6DBCAB-87F9-44C3-9C30-D5E1F5492367}">
      <dgm:prSet phldrT="[Text]" custT="1"/>
      <dgm:spPr/>
      <dgm:t>
        <a:bodyPr/>
        <a:lstStyle/>
        <a:p>
          <a:pPr>
            <a:buFont typeface="Courier New" panose="02070309020205020404" pitchFamily="49" charset="0"/>
            <a:buChar char="o"/>
          </a:pPr>
          <a:r>
            <a:rPr lang="en-IN" sz="1600" dirty="0">
              <a:latin typeface="Book Antiqua" panose="02040602050305030304" pitchFamily="18" charset="0"/>
            </a:rPr>
            <a:t>Encourage the use of Indian Rupee as a currency for overseas investments</a:t>
          </a:r>
          <a:r>
            <a:rPr lang="en-IN" sz="1600" dirty="0"/>
            <a:t>.</a:t>
          </a:r>
          <a:endParaRPr lang="en-US" sz="1600" dirty="0"/>
        </a:p>
      </dgm:t>
    </dgm:pt>
    <dgm:pt modelId="{1D14ED2F-0FFF-485E-9551-9A54189A67D9}" type="parTrans" cxnId="{B5BFC703-272D-4727-8A5B-EF7244B06CCC}">
      <dgm:prSet/>
      <dgm:spPr/>
      <dgm:t>
        <a:bodyPr/>
        <a:lstStyle/>
        <a:p>
          <a:endParaRPr lang="en-US"/>
        </a:p>
      </dgm:t>
    </dgm:pt>
    <dgm:pt modelId="{0386154B-73A9-46E0-8D13-258556885921}" type="sibTrans" cxnId="{B5BFC703-272D-4727-8A5B-EF7244B06CCC}">
      <dgm:prSet/>
      <dgm:spPr/>
      <dgm:t>
        <a:bodyPr/>
        <a:lstStyle/>
        <a:p>
          <a:endParaRPr lang="en-US"/>
        </a:p>
      </dgm:t>
    </dgm:pt>
    <dgm:pt modelId="{2E5E2569-1354-4918-B319-5F228EAE8280}">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800" b="1" dirty="0">
              <a:latin typeface="Book Antiqua" panose="02040602050305030304" pitchFamily="18" charset="0"/>
            </a:rPr>
            <a:t>Proposed to simplify rules and regulations of OI and FD to-</a:t>
          </a:r>
        </a:p>
      </dgm:t>
    </dgm:pt>
    <dgm:pt modelId="{91F0BCAF-C17E-4BD4-9859-A65DEFE32714}" type="sibTrans" cxnId="{2555B24B-9FCE-4ECB-A08D-1A366FAC6A68}">
      <dgm:prSet/>
      <dgm:spPr/>
      <dgm:t>
        <a:bodyPr/>
        <a:lstStyle/>
        <a:p>
          <a:endParaRPr lang="en-US"/>
        </a:p>
      </dgm:t>
    </dgm:pt>
    <dgm:pt modelId="{0F9B4980-5090-4C80-80FD-954DD3BA0BAF}" type="parTrans" cxnId="{2555B24B-9FCE-4ECB-A08D-1A366FAC6A68}">
      <dgm:prSet/>
      <dgm:spPr/>
      <dgm:t>
        <a:bodyPr/>
        <a:lstStyle/>
        <a:p>
          <a:endParaRPr lang="en-US"/>
        </a:p>
      </dgm:t>
    </dgm:pt>
    <dgm:pt modelId="{F3728EBD-3249-4FFD-9141-864B92ACE9A7}" type="pres">
      <dgm:prSet presAssocID="{799CA1C2-BCCE-4494-B340-412C845C1DE4}" presName="Name0" presStyleCnt="0">
        <dgm:presLayoutVars>
          <dgm:chMax val="1"/>
          <dgm:dir/>
          <dgm:animLvl val="ctr"/>
          <dgm:resizeHandles val="exact"/>
        </dgm:presLayoutVars>
      </dgm:prSet>
      <dgm:spPr/>
    </dgm:pt>
    <dgm:pt modelId="{81B79985-D2EE-41BA-9CD0-552EC2E5E4E3}" type="pres">
      <dgm:prSet presAssocID="{2E5E2569-1354-4918-B319-5F228EAE8280}" presName="centerShape" presStyleLbl="node0" presStyleIdx="0" presStyleCnt="1" custScaleX="90982" custScaleY="85834" custLinFactNeighborX="-357" custLinFactNeighborY="-3206"/>
      <dgm:spPr/>
    </dgm:pt>
    <dgm:pt modelId="{545380BD-5178-46C0-A8DC-78174B9D1838}" type="pres">
      <dgm:prSet presAssocID="{3E54F747-653E-43CE-B4B6-5E85CBEA16F6}" presName="node" presStyleLbl="node1" presStyleIdx="0" presStyleCnt="3" custScaleX="131724" custScaleY="127107" custRadScaleRad="97479" custRadScaleInc="2570">
        <dgm:presLayoutVars>
          <dgm:bulletEnabled val="1"/>
        </dgm:presLayoutVars>
      </dgm:prSet>
      <dgm:spPr/>
    </dgm:pt>
    <dgm:pt modelId="{71D40203-F464-45D2-B7C7-5DE10C680FE3}" type="pres">
      <dgm:prSet presAssocID="{3E54F747-653E-43CE-B4B6-5E85CBEA16F6}" presName="dummy" presStyleCnt="0"/>
      <dgm:spPr/>
    </dgm:pt>
    <dgm:pt modelId="{4DA0148E-FB33-4248-B5A2-EC65A275B07F}" type="pres">
      <dgm:prSet presAssocID="{A55D3612-A61A-4372-9879-39D608B8416C}" presName="sibTrans" presStyleLbl="sibTrans2D1" presStyleIdx="0" presStyleCnt="3" custScaleX="90982" custScaleY="85834" custLinFactNeighborX="9841" custLinFactNeighborY="-9737"/>
      <dgm:spPr/>
    </dgm:pt>
    <dgm:pt modelId="{9E3A3D12-9235-424F-8D28-AD95AED0C123}" type="pres">
      <dgm:prSet presAssocID="{1F9001A4-D87F-405E-9D93-083B2BE74456}" presName="node" presStyleLbl="node1" presStyleIdx="1" presStyleCnt="3" custScaleX="136847" custScaleY="133608">
        <dgm:presLayoutVars>
          <dgm:bulletEnabled val="1"/>
        </dgm:presLayoutVars>
      </dgm:prSet>
      <dgm:spPr/>
    </dgm:pt>
    <dgm:pt modelId="{55E7769E-8088-4E77-9BA7-EBC50C501372}" type="pres">
      <dgm:prSet presAssocID="{1F9001A4-D87F-405E-9D93-083B2BE74456}" presName="dummy" presStyleCnt="0"/>
      <dgm:spPr/>
    </dgm:pt>
    <dgm:pt modelId="{754BF46B-69A8-497F-BB4B-B450BCF5BDA2}" type="pres">
      <dgm:prSet presAssocID="{F68B8215-4C1E-4B06-8A59-4D8355BFE91B}" presName="sibTrans" presStyleLbl="sibTrans2D1" presStyleIdx="1" presStyleCnt="3" custLinFactNeighborX="821" custLinFactNeighborY="3120"/>
      <dgm:spPr/>
    </dgm:pt>
    <dgm:pt modelId="{0D915583-3A4E-4BAB-8C6F-8ED8B0EB4F47}" type="pres">
      <dgm:prSet presAssocID="{AA6DBCAB-87F9-44C3-9C30-D5E1F5492367}" presName="node" presStyleLbl="node1" presStyleIdx="2" presStyleCnt="3" custScaleX="145655" custScaleY="141861">
        <dgm:presLayoutVars>
          <dgm:bulletEnabled val="1"/>
        </dgm:presLayoutVars>
      </dgm:prSet>
      <dgm:spPr/>
    </dgm:pt>
    <dgm:pt modelId="{1C085B2E-BD73-4DC0-BF59-5947F9D2B7FA}" type="pres">
      <dgm:prSet presAssocID="{AA6DBCAB-87F9-44C3-9C30-D5E1F5492367}" presName="dummy" presStyleCnt="0"/>
      <dgm:spPr/>
    </dgm:pt>
    <dgm:pt modelId="{4D03CFC1-A3F0-4B9B-8C7A-3816CD32B909}" type="pres">
      <dgm:prSet presAssocID="{0386154B-73A9-46E0-8D13-258556885921}" presName="sibTrans" presStyleLbl="sibTrans2D1" presStyleIdx="2" presStyleCnt="3" custLinFactNeighborX="-3986" custLinFactNeighborY="-6263"/>
      <dgm:spPr/>
    </dgm:pt>
  </dgm:ptLst>
  <dgm:cxnLst>
    <dgm:cxn modelId="{B5BFC703-272D-4727-8A5B-EF7244B06CCC}" srcId="{2E5E2569-1354-4918-B319-5F228EAE8280}" destId="{AA6DBCAB-87F9-44C3-9C30-D5E1F5492367}" srcOrd="2" destOrd="0" parTransId="{1D14ED2F-0FFF-485E-9551-9A54189A67D9}" sibTransId="{0386154B-73A9-46E0-8D13-258556885921}"/>
    <dgm:cxn modelId="{1C18C006-6FC8-4475-88DE-2E85F758A6F0}" type="presOf" srcId="{799CA1C2-BCCE-4494-B340-412C845C1DE4}" destId="{F3728EBD-3249-4FFD-9141-864B92ACE9A7}" srcOrd="0" destOrd="0" presId="urn:microsoft.com/office/officeart/2005/8/layout/radial6"/>
    <dgm:cxn modelId="{81BFAD18-7B8D-4E2D-BD77-DC92590D0A98}" srcId="{2E5E2569-1354-4918-B319-5F228EAE8280}" destId="{3E54F747-653E-43CE-B4B6-5E85CBEA16F6}" srcOrd="0" destOrd="0" parTransId="{26923DFA-5CDB-453E-8C91-119794C57FE4}" sibTransId="{A55D3612-A61A-4372-9879-39D608B8416C}"/>
    <dgm:cxn modelId="{EF791E1B-FE95-4542-BCA0-0460B1A15A15}" type="presOf" srcId="{3E54F747-653E-43CE-B4B6-5E85CBEA16F6}" destId="{545380BD-5178-46C0-A8DC-78174B9D1838}" srcOrd="0" destOrd="0" presId="urn:microsoft.com/office/officeart/2005/8/layout/radial6"/>
    <dgm:cxn modelId="{A4509933-4B4B-42F7-BDA4-34DBCF98D99E}" srcId="{2E5E2569-1354-4918-B319-5F228EAE8280}" destId="{1F9001A4-D87F-405E-9D93-083B2BE74456}" srcOrd="1" destOrd="0" parTransId="{B7B6E4D8-38D7-40B7-966A-B22B04EA2FF4}" sibTransId="{F68B8215-4C1E-4B06-8A59-4D8355BFE91B}"/>
    <dgm:cxn modelId="{3F482662-15A1-4F1F-B985-0E4AA0D88BDA}" type="presOf" srcId="{AA6DBCAB-87F9-44C3-9C30-D5E1F5492367}" destId="{0D915583-3A4E-4BAB-8C6F-8ED8B0EB4F47}" srcOrd="0" destOrd="0" presId="urn:microsoft.com/office/officeart/2005/8/layout/radial6"/>
    <dgm:cxn modelId="{8157966B-BA0C-478C-8BD6-D2E7B33D67EE}" type="presOf" srcId="{0386154B-73A9-46E0-8D13-258556885921}" destId="{4D03CFC1-A3F0-4B9B-8C7A-3816CD32B909}" srcOrd="0" destOrd="0" presId="urn:microsoft.com/office/officeart/2005/8/layout/radial6"/>
    <dgm:cxn modelId="{2555B24B-9FCE-4ECB-A08D-1A366FAC6A68}" srcId="{799CA1C2-BCCE-4494-B340-412C845C1DE4}" destId="{2E5E2569-1354-4918-B319-5F228EAE8280}" srcOrd="0" destOrd="0" parTransId="{0F9B4980-5090-4C80-80FD-954DD3BA0BAF}" sibTransId="{91F0BCAF-C17E-4BD4-9859-A65DEFE32714}"/>
    <dgm:cxn modelId="{9F4DE651-2E4D-4B4D-81CB-62F2D1E68F56}" type="presOf" srcId="{F68B8215-4C1E-4B06-8A59-4D8355BFE91B}" destId="{754BF46B-69A8-497F-BB4B-B450BCF5BDA2}" srcOrd="0" destOrd="0" presId="urn:microsoft.com/office/officeart/2005/8/layout/radial6"/>
    <dgm:cxn modelId="{2B8B148B-0A9A-41A1-AA9B-38A6483CE244}" type="presOf" srcId="{A55D3612-A61A-4372-9879-39D608B8416C}" destId="{4DA0148E-FB33-4248-B5A2-EC65A275B07F}" srcOrd="0" destOrd="0" presId="urn:microsoft.com/office/officeart/2005/8/layout/radial6"/>
    <dgm:cxn modelId="{9AED1BAA-6775-479B-A0D0-70209EB7AE19}" type="presOf" srcId="{1F9001A4-D87F-405E-9D93-083B2BE74456}" destId="{9E3A3D12-9235-424F-8D28-AD95AED0C123}" srcOrd="0" destOrd="0" presId="urn:microsoft.com/office/officeart/2005/8/layout/radial6"/>
    <dgm:cxn modelId="{C13634AF-0E86-43E2-A6F4-9845C245516B}" type="presOf" srcId="{2E5E2569-1354-4918-B319-5F228EAE8280}" destId="{81B79985-D2EE-41BA-9CD0-552EC2E5E4E3}" srcOrd="0" destOrd="0" presId="urn:microsoft.com/office/officeart/2005/8/layout/radial6"/>
    <dgm:cxn modelId="{97980B3B-9CD7-448F-A41A-B6C9C7FBD4AB}" type="presParOf" srcId="{F3728EBD-3249-4FFD-9141-864B92ACE9A7}" destId="{81B79985-D2EE-41BA-9CD0-552EC2E5E4E3}" srcOrd="0" destOrd="0" presId="urn:microsoft.com/office/officeart/2005/8/layout/radial6"/>
    <dgm:cxn modelId="{3FDFE113-AC0B-4DA0-A122-5A9E98327FB4}" type="presParOf" srcId="{F3728EBD-3249-4FFD-9141-864B92ACE9A7}" destId="{545380BD-5178-46C0-A8DC-78174B9D1838}" srcOrd="1" destOrd="0" presId="urn:microsoft.com/office/officeart/2005/8/layout/radial6"/>
    <dgm:cxn modelId="{C409F4DB-3688-460D-A684-D89FBE33C6E9}" type="presParOf" srcId="{F3728EBD-3249-4FFD-9141-864B92ACE9A7}" destId="{71D40203-F464-45D2-B7C7-5DE10C680FE3}" srcOrd="2" destOrd="0" presId="urn:microsoft.com/office/officeart/2005/8/layout/radial6"/>
    <dgm:cxn modelId="{520EEF73-E740-44DE-B76C-32031437DE25}" type="presParOf" srcId="{F3728EBD-3249-4FFD-9141-864B92ACE9A7}" destId="{4DA0148E-FB33-4248-B5A2-EC65A275B07F}" srcOrd="3" destOrd="0" presId="urn:microsoft.com/office/officeart/2005/8/layout/radial6"/>
    <dgm:cxn modelId="{9BCC8F87-6FA4-47E2-A743-A200C38645AE}" type="presParOf" srcId="{F3728EBD-3249-4FFD-9141-864B92ACE9A7}" destId="{9E3A3D12-9235-424F-8D28-AD95AED0C123}" srcOrd="4" destOrd="0" presId="urn:microsoft.com/office/officeart/2005/8/layout/radial6"/>
    <dgm:cxn modelId="{16EC70E0-9012-4573-AA02-142FDB7F054C}" type="presParOf" srcId="{F3728EBD-3249-4FFD-9141-864B92ACE9A7}" destId="{55E7769E-8088-4E77-9BA7-EBC50C501372}" srcOrd="5" destOrd="0" presId="urn:microsoft.com/office/officeart/2005/8/layout/radial6"/>
    <dgm:cxn modelId="{EDC27591-B701-4576-94A9-03A2F4EC6872}" type="presParOf" srcId="{F3728EBD-3249-4FFD-9141-864B92ACE9A7}" destId="{754BF46B-69A8-497F-BB4B-B450BCF5BDA2}" srcOrd="6" destOrd="0" presId="urn:microsoft.com/office/officeart/2005/8/layout/radial6"/>
    <dgm:cxn modelId="{3147BDAE-F2F7-443E-A27F-0B5FB30F872B}" type="presParOf" srcId="{F3728EBD-3249-4FFD-9141-864B92ACE9A7}" destId="{0D915583-3A4E-4BAB-8C6F-8ED8B0EB4F47}" srcOrd="7" destOrd="0" presId="urn:microsoft.com/office/officeart/2005/8/layout/radial6"/>
    <dgm:cxn modelId="{5E46DD32-7D1B-4CA7-A244-27BCF79DDB35}" type="presParOf" srcId="{F3728EBD-3249-4FFD-9141-864B92ACE9A7}" destId="{1C085B2E-BD73-4DC0-BF59-5947F9D2B7FA}" srcOrd="8" destOrd="0" presId="urn:microsoft.com/office/officeart/2005/8/layout/radial6"/>
    <dgm:cxn modelId="{05FADCDA-2C79-4FBC-9837-3867467DD2A1}" type="presParOf" srcId="{F3728EBD-3249-4FFD-9141-864B92ACE9A7}" destId="{4D03CFC1-A3F0-4B9B-8C7A-3816CD32B909}"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4A16ED52-0C07-4238-975B-8B3E681F3F1F}" type="doc">
      <dgm:prSet loTypeId="urn:microsoft.com/office/officeart/2005/8/layout/radial4" loCatId="relationship" qsTypeId="urn:microsoft.com/office/officeart/2005/8/quickstyle/simple1" qsCatId="simple" csTypeId="urn:microsoft.com/office/officeart/2005/8/colors/accent1_4" csCatId="accent1" phldr="1"/>
      <dgm:spPr/>
      <dgm:t>
        <a:bodyPr/>
        <a:lstStyle/>
        <a:p>
          <a:endParaRPr lang="en-IN"/>
        </a:p>
      </dgm:t>
    </dgm:pt>
    <dgm:pt modelId="{DA40444E-CB5E-43A2-9D37-7616B060DA3C}">
      <dgm:prSet phldrT="[Text]"/>
      <dgm:spPr/>
      <dgm:t>
        <a:bodyPr/>
        <a:lstStyle/>
        <a:p>
          <a:r>
            <a:rPr lang="en-GB" dirty="0"/>
            <a:t>Tax Incentives for IFSC</a:t>
          </a:r>
          <a:endParaRPr lang="en-IN" dirty="0"/>
        </a:p>
      </dgm:t>
    </dgm:pt>
    <dgm:pt modelId="{A3262055-8CAC-41FB-8DDC-875E8B649EBD}" type="parTrans" cxnId="{58447228-73A6-4103-9567-D3D9D9BD3206}">
      <dgm:prSet/>
      <dgm:spPr/>
      <dgm:t>
        <a:bodyPr/>
        <a:lstStyle/>
        <a:p>
          <a:endParaRPr lang="en-IN"/>
        </a:p>
      </dgm:t>
    </dgm:pt>
    <dgm:pt modelId="{D3B34CA8-5BF7-4ADC-88C1-057500FC0291}" type="sibTrans" cxnId="{58447228-73A6-4103-9567-D3D9D9BD3206}">
      <dgm:prSet/>
      <dgm:spPr/>
      <dgm:t>
        <a:bodyPr/>
        <a:lstStyle/>
        <a:p>
          <a:endParaRPr lang="en-IN"/>
        </a:p>
      </dgm:t>
    </dgm:pt>
    <dgm:pt modelId="{5D520992-0563-48C4-9706-11B49FE33AFA}">
      <dgm:prSet phldrT="[Text]"/>
      <dgm:spPr>
        <a:solidFill>
          <a:schemeClr val="accent3">
            <a:lumMod val="20000"/>
            <a:lumOff val="80000"/>
          </a:schemeClr>
        </a:solidFill>
      </dgm:spPr>
      <dgm:t>
        <a:bodyPr/>
        <a:lstStyle/>
        <a:p>
          <a:pPr algn="just"/>
          <a:r>
            <a:rPr lang="en-GB" b="1" dirty="0">
              <a:solidFill>
                <a:schemeClr val="tx1"/>
              </a:solidFill>
            </a:rPr>
            <a:t>Amendment in Sec </a:t>
          </a:r>
          <a:r>
            <a:rPr lang="en-IN" b="1" dirty="0">
              <a:solidFill>
                <a:schemeClr val="tx1"/>
              </a:solidFill>
            </a:rPr>
            <a:t>10(4D)</a:t>
          </a:r>
          <a:endParaRPr lang="en-IN" b="0" dirty="0">
            <a:solidFill>
              <a:schemeClr val="tx1"/>
            </a:solidFill>
          </a:endParaRPr>
        </a:p>
        <a:p>
          <a:pPr algn="just"/>
          <a:r>
            <a:rPr lang="en-IN" dirty="0">
              <a:solidFill>
                <a:schemeClr val="tx1"/>
              </a:solidFill>
            </a:rPr>
            <a:t>Definition of Specified Fund </a:t>
          </a:r>
          <a:r>
            <a:rPr lang="en-IN" b="1" dirty="0">
              <a:solidFill>
                <a:schemeClr val="tx1"/>
              </a:solidFill>
            </a:rPr>
            <a:t>proposed to include</a:t>
          </a:r>
        </a:p>
        <a:p>
          <a:pPr algn="just"/>
          <a:r>
            <a:rPr lang="en-IN" dirty="0">
              <a:solidFill>
                <a:schemeClr val="tx1"/>
              </a:solidFill>
            </a:rPr>
            <a:t>1. Retail Schemes or </a:t>
          </a:r>
        </a:p>
        <a:p>
          <a:pPr algn="just"/>
          <a:r>
            <a:rPr lang="en-IN" dirty="0">
              <a:solidFill>
                <a:schemeClr val="tx1"/>
              </a:solidFill>
            </a:rPr>
            <a:t>2. Exchange traded funds </a:t>
          </a:r>
        </a:p>
        <a:p>
          <a:pPr algn="just"/>
          <a:r>
            <a:rPr lang="en-IN" b="1" u="sng" dirty="0">
              <a:solidFill>
                <a:schemeClr val="tx1"/>
              </a:solidFill>
            </a:rPr>
            <a:t>regulated under IFSCA </a:t>
          </a:r>
        </a:p>
      </dgm:t>
    </dgm:pt>
    <dgm:pt modelId="{8034F738-D240-4F67-A69C-D7270DDF5156}" type="parTrans" cxnId="{88E4BDC0-FBBD-44B4-96C7-8C0A87D20D15}">
      <dgm:prSet/>
      <dgm:spPr>
        <a:solidFill>
          <a:srgbClr val="D4F5F7"/>
        </a:solidFill>
      </dgm:spPr>
      <dgm:t>
        <a:bodyPr/>
        <a:lstStyle/>
        <a:p>
          <a:endParaRPr lang="en-IN"/>
        </a:p>
      </dgm:t>
    </dgm:pt>
    <dgm:pt modelId="{89C23E48-5755-497A-BC84-794F95FB9E13}" type="sibTrans" cxnId="{88E4BDC0-FBBD-44B4-96C7-8C0A87D20D15}">
      <dgm:prSet/>
      <dgm:spPr/>
      <dgm:t>
        <a:bodyPr/>
        <a:lstStyle/>
        <a:p>
          <a:endParaRPr lang="en-IN"/>
        </a:p>
      </dgm:t>
    </dgm:pt>
    <dgm:pt modelId="{AA1E3E42-1660-492B-9DA5-5582379A4DE7}">
      <dgm:prSet phldrT="[Text]"/>
      <dgm:spPr>
        <a:solidFill>
          <a:schemeClr val="accent3">
            <a:lumMod val="60000"/>
            <a:lumOff val="40000"/>
          </a:schemeClr>
        </a:solidFill>
      </dgm:spPr>
      <dgm:t>
        <a:bodyPr/>
        <a:lstStyle/>
        <a:p>
          <a:pPr algn="just"/>
          <a:r>
            <a:rPr lang="en-GB" b="1" dirty="0">
              <a:solidFill>
                <a:schemeClr val="tx1"/>
              </a:solidFill>
            </a:rPr>
            <a:t>Amendment in Sec 10(23EE)</a:t>
          </a:r>
          <a:endParaRPr lang="en-GB" dirty="0">
            <a:solidFill>
              <a:schemeClr val="tx1"/>
            </a:solidFill>
          </a:endParaRPr>
        </a:p>
        <a:p>
          <a:pPr algn="just"/>
          <a:r>
            <a:rPr lang="en-GB" dirty="0">
              <a:solidFill>
                <a:schemeClr val="tx1"/>
              </a:solidFill>
            </a:rPr>
            <a:t>Proposed to include </a:t>
          </a:r>
          <a:r>
            <a:rPr lang="en-GB" b="1" u="sng" dirty="0">
              <a:solidFill>
                <a:schemeClr val="tx1"/>
              </a:solidFill>
            </a:rPr>
            <a:t>clearing corporation set up in IFSC</a:t>
          </a:r>
          <a:endParaRPr lang="en-IN" b="1" u="sng" dirty="0">
            <a:solidFill>
              <a:schemeClr val="tx1"/>
            </a:solidFill>
          </a:endParaRPr>
        </a:p>
      </dgm:t>
    </dgm:pt>
    <dgm:pt modelId="{65D067EF-19E2-4762-AFFF-E80D44A36587}" type="parTrans" cxnId="{A195024C-ECB6-4890-AFCC-F3613298C783}">
      <dgm:prSet/>
      <dgm:spPr>
        <a:solidFill>
          <a:srgbClr val="7DE2E7"/>
        </a:solidFill>
      </dgm:spPr>
      <dgm:t>
        <a:bodyPr/>
        <a:lstStyle/>
        <a:p>
          <a:endParaRPr lang="en-IN"/>
        </a:p>
      </dgm:t>
    </dgm:pt>
    <dgm:pt modelId="{56061394-78D8-44FA-AC43-FB7A4B9F5D8E}" type="sibTrans" cxnId="{A195024C-ECB6-4890-AFCC-F3613298C783}">
      <dgm:prSet/>
      <dgm:spPr/>
      <dgm:t>
        <a:bodyPr/>
        <a:lstStyle/>
        <a:p>
          <a:endParaRPr lang="en-IN"/>
        </a:p>
      </dgm:t>
    </dgm:pt>
    <dgm:pt modelId="{CD8A83C9-59D9-4786-86EE-D2A8E5DCE69A}">
      <dgm:prSet phldrT="[Text]"/>
      <dgm:spPr/>
      <dgm:t>
        <a:bodyPr/>
        <a:lstStyle/>
        <a:p>
          <a:pPr algn="just"/>
          <a:r>
            <a:rPr lang="en-GB" b="1" dirty="0">
              <a:solidFill>
                <a:schemeClr val="tx1"/>
              </a:solidFill>
            </a:rPr>
            <a:t>Amendment in Sec 68</a:t>
          </a:r>
        </a:p>
        <a:p>
          <a:pPr algn="just"/>
          <a:r>
            <a:rPr lang="en-GB" dirty="0">
              <a:solidFill>
                <a:schemeClr val="tx1"/>
              </a:solidFill>
            </a:rPr>
            <a:t>Proposed to include in </a:t>
          </a:r>
          <a:r>
            <a:rPr lang="en-GB" b="1" dirty="0">
              <a:solidFill>
                <a:schemeClr val="tx1"/>
              </a:solidFill>
            </a:rPr>
            <a:t>first &amp; second proviso, </a:t>
          </a:r>
          <a:r>
            <a:rPr lang="en-GB" dirty="0">
              <a:solidFill>
                <a:schemeClr val="tx1"/>
              </a:solidFill>
            </a:rPr>
            <a:t>any credit </a:t>
          </a:r>
          <a:r>
            <a:rPr lang="en-GB" b="1" u="sng" dirty="0">
              <a:solidFill>
                <a:schemeClr val="tx1"/>
              </a:solidFill>
            </a:rPr>
            <a:t>received from VCF regulated by IFSC</a:t>
          </a:r>
          <a:endParaRPr lang="en-IN" b="1" u="sng" dirty="0">
            <a:solidFill>
              <a:schemeClr val="tx1"/>
            </a:solidFill>
          </a:endParaRPr>
        </a:p>
      </dgm:t>
    </dgm:pt>
    <dgm:pt modelId="{E458E486-A9F0-4440-B3A7-BB0D87E86224}" type="parTrans" cxnId="{6B2944EA-2CBF-4798-8190-8D34EE08A6A8}">
      <dgm:prSet/>
      <dgm:spPr/>
      <dgm:t>
        <a:bodyPr/>
        <a:lstStyle/>
        <a:p>
          <a:endParaRPr lang="en-IN"/>
        </a:p>
      </dgm:t>
    </dgm:pt>
    <dgm:pt modelId="{9E33A7D1-5072-4725-9F7F-B4337B4B147D}" type="sibTrans" cxnId="{6B2944EA-2CBF-4798-8190-8D34EE08A6A8}">
      <dgm:prSet/>
      <dgm:spPr/>
      <dgm:t>
        <a:bodyPr/>
        <a:lstStyle/>
        <a:p>
          <a:endParaRPr lang="en-IN"/>
        </a:p>
      </dgm:t>
    </dgm:pt>
    <dgm:pt modelId="{B3C1A3AD-1173-446F-9279-1E1682BC46BE}">
      <dgm:prSet phldrT="[Text]"/>
      <dgm:spPr>
        <a:solidFill>
          <a:schemeClr val="accent4">
            <a:lumMod val="20000"/>
            <a:lumOff val="80000"/>
          </a:schemeClr>
        </a:solidFill>
      </dgm:spPr>
      <dgm:t>
        <a:bodyPr/>
        <a:lstStyle/>
        <a:p>
          <a:pPr algn="just"/>
          <a:r>
            <a:rPr lang="en-GB" b="1" dirty="0">
              <a:solidFill>
                <a:schemeClr val="tx1"/>
              </a:solidFill>
            </a:rPr>
            <a:t>Amendment in </a:t>
          </a:r>
          <a:r>
            <a:rPr lang="en-GB" b="1" u="none" dirty="0">
              <a:solidFill>
                <a:schemeClr val="tx1"/>
              </a:solidFill>
            </a:rPr>
            <a:t>Sec 94B</a:t>
          </a:r>
          <a:endParaRPr lang="en-GB" u="none" dirty="0">
            <a:solidFill>
              <a:schemeClr val="tx1"/>
            </a:solidFill>
          </a:endParaRPr>
        </a:p>
        <a:p>
          <a:pPr algn="just"/>
          <a:r>
            <a:rPr lang="en-IN" dirty="0">
              <a:solidFill>
                <a:schemeClr val="tx1"/>
              </a:solidFill>
            </a:rPr>
            <a:t>Proposed to </a:t>
          </a:r>
          <a:r>
            <a:rPr lang="en-IN" b="1" u="sng" dirty="0">
              <a:solidFill>
                <a:srgbClr val="FF0000"/>
              </a:solidFill>
            </a:rPr>
            <a:t>not apply to Finance Companies located in IFSC </a:t>
          </a:r>
        </a:p>
      </dgm:t>
    </dgm:pt>
    <dgm:pt modelId="{07822D0F-37EE-452F-A80F-C3E18281126F}" type="parTrans" cxnId="{982BFE2F-915A-4AB8-B457-D6DF4BD8433B}">
      <dgm:prSet/>
      <dgm:spPr/>
      <dgm:t>
        <a:bodyPr/>
        <a:lstStyle/>
        <a:p>
          <a:endParaRPr lang="en-IN"/>
        </a:p>
      </dgm:t>
    </dgm:pt>
    <dgm:pt modelId="{76C3B738-61D6-41A7-ABC3-663234FB700C}" type="sibTrans" cxnId="{982BFE2F-915A-4AB8-B457-D6DF4BD8433B}">
      <dgm:prSet/>
      <dgm:spPr/>
      <dgm:t>
        <a:bodyPr/>
        <a:lstStyle/>
        <a:p>
          <a:endParaRPr lang="en-IN"/>
        </a:p>
      </dgm:t>
    </dgm:pt>
    <dgm:pt modelId="{49AAD683-7FDC-4A31-9530-0DC7428B9453}" type="pres">
      <dgm:prSet presAssocID="{4A16ED52-0C07-4238-975B-8B3E681F3F1F}" presName="cycle" presStyleCnt="0">
        <dgm:presLayoutVars>
          <dgm:chMax val="1"/>
          <dgm:dir/>
          <dgm:animLvl val="ctr"/>
          <dgm:resizeHandles val="exact"/>
        </dgm:presLayoutVars>
      </dgm:prSet>
      <dgm:spPr/>
    </dgm:pt>
    <dgm:pt modelId="{9EDBD7FC-CF9A-4F27-B969-FC0E125C1EBC}" type="pres">
      <dgm:prSet presAssocID="{DA40444E-CB5E-43A2-9D37-7616B060DA3C}" presName="centerShape" presStyleLbl="node0" presStyleIdx="0" presStyleCnt="1" custScaleX="97483" custScaleY="91163"/>
      <dgm:spPr/>
    </dgm:pt>
    <dgm:pt modelId="{B5F958BE-B37F-43FB-B4FC-71ED77A04F47}" type="pres">
      <dgm:prSet presAssocID="{8034F738-D240-4F67-A69C-D7270DDF5156}" presName="parTrans" presStyleLbl="bgSibTrans2D1" presStyleIdx="0" presStyleCnt="4"/>
      <dgm:spPr/>
    </dgm:pt>
    <dgm:pt modelId="{42E32093-ED36-4153-B5E8-F48BA9DA73A5}" type="pres">
      <dgm:prSet presAssocID="{5D520992-0563-48C4-9706-11B49FE33AFA}" presName="node" presStyleLbl="node1" presStyleIdx="0" presStyleCnt="4" custScaleX="122189" custScaleY="104757" custRadScaleRad="112257" custRadScaleInc="-24619">
        <dgm:presLayoutVars>
          <dgm:bulletEnabled val="1"/>
        </dgm:presLayoutVars>
      </dgm:prSet>
      <dgm:spPr/>
    </dgm:pt>
    <dgm:pt modelId="{89EE76E4-B278-4CB8-9655-12DAB70E9D3A}" type="pres">
      <dgm:prSet presAssocID="{65D067EF-19E2-4762-AFFF-E80D44A36587}" presName="parTrans" presStyleLbl="bgSibTrans2D1" presStyleIdx="1" presStyleCnt="4"/>
      <dgm:spPr/>
    </dgm:pt>
    <dgm:pt modelId="{2EDD1E5D-53C3-438D-BA04-A7B1E5D5369C}" type="pres">
      <dgm:prSet presAssocID="{AA1E3E42-1660-492B-9DA5-5582379A4DE7}" presName="node" presStyleLbl="node1" presStyleIdx="1" presStyleCnt="4" custScaleX="131066" custScaleY="78152">
        <dgm:presLayoutVars>
          <dgm:bulletEnabled val="1"/>
        </dgm:presLayoutVars>
      </dgm:prSet>
      <dgm:spPr/>
    </dgm:pt>
    <dgm:pt modelId="{535DFA94-33A8-46CB-A203-A076E0C0E1A2}" type="pres">
      <dgm:prSet presAssocID="{E458E486-A9F0-4440-B3A7-BB0D87E86224}" presName="parTrans" presStyleLbl="bgSibTrans2D1" presStyleIdx="2" presStyleCnt="4"/>
      <dgm:spPr/>
    </dgm:pt>
    <dgm:pt modelId="{9CC5B121-A369-42D8-93F9-5E4033B8731A}" type="pres">
      <dgm:prSet presAssocID="{CD8A83C9-59D9-4786-86EE-D2A8E5DCE69A}" presName="node" presStyleLbl="node1" presStyleIdx="2" presStyleCnt="4" custScaleX="118523" custScaleY="98534" custRadScaleRad="121123" custRadScaleInc="37658">
        <dgm:presLayoutVars>
          <dgm:bulletEnabled val="1"/>
        </dgm:presLayoutVars>
      </dgm:prSet>
      <dgm:spPr/>
    </dgm:pt>
    <dgm:pt modelId="{11656DAB-4309-4EB9-A99C-6B8D3531DCAC}" type="pres">
      <dgm:prSet presAssocID="{07822D0F-37EE-452F-A80F-C3E18281126F}" presName="parTrans" presStyleLbl="bgSibTrans2D1" presStyleIdx="3" presStyleCnt="4"/>
      <dgm:spPr/>
    </dgm:pt>
    <dgm:pt modelId="{9B5EDE65-CD9E-42B6-8BD9-19BFC00F5386}" type="pres">
      <dgm:prSet presAssocID="{B3C1A3AD-1173-446F-9279-1E1682BC46BE}" presName="node" presStyleLbl="node1" presStyleIdx="3" presStyleCnt="4" custScaleX="130921" custScaleY="73902" custRadScaleRad="144120" custRadScaleInc="31845">
        <dgm:presLayoutVars>
          <dgm:bulletEnabled val="1"/>
        </dgm:presLayoutVars>
      </dgm:prSet>
      <dgm:spPr/>
    </dgm:pt>
  </dgm:ptLst>
  <dgm:cxnLst>
    <dgm:cxn modelId="{AE864D00-18A1-420D-9453-4D8D084B0ECD}" type="presOf" srcId="{65D067EF-19E2-4762-AFFF-E80D44A36587}" destId="{89EE76E4-B278-4CB8-9655-12DAB70E9D3A}" srcOrd="0" destOrd="0" presId="urn:microsoft.com/office/officeart/2005/8/layout/radial4"/>
    <dgm:cxn modelId="{58447228-73A6-4103-9567-D3D9D9BD3206}" srcId="{4A16ED52-0C07-4238-975B-8B3E681F3F1F}" destId="{DA40444E-CB5E-43A2-9D37-7616B060DA3C}" srcOrd="0" destOrd="0" parTransId="{A3262055-8CAC-41FB-8DDC-875E8B649EBD}" sibTransId="{D3B34CA8-5BF7-4ADC-88C1-057500FC0291}"/>
    <dgm:cxn modelId="{982BFE2F-915A-4AB8-B457-D6DF4BD8433B}" srcId="{DA40444E-CB5E-43A2-9D37-7616B060DA3C}" destId="{B3C1A3AD-1173-446F-9279-1E1682BC46BE}" srcOrd="3" destOrd="0" parTransId="{07822D0F-37EE-452F-A80F-C3E18281126F}" sibTransId="{76C3B738-61D6-41A7-ABC3-663234FB700C}"/>
    <dgm:cxn modelId="{4FEC0460-7314-4E67-9174-7596F5C53200}" type="presOf" srcId="{8034F738-D240-4F67-A69C-D7270DDF5156}" destId="{B5F958BE-B37F-43FB-B4FC-71ED77A04F47}" srcOrd="0" destOrd="0" presId="urn:microsoft.com/office/officeart/2005/8/layout/radial4"/>
    <dgm:cxn modelId="{526FE748-2E83-467B-B17D-FFC312D20E87}" type="presOf" srcId="{B3C1A3AD-1173-446F-9279-1E1682BC46BE}" destId="{9B5EDE65-CD9E-42B6-8BD9-19BFC00F5386}" srcOrd="0" destOrd="0" presId="urn:microsoft.com/office/officeart/2005/8/layout/radial4"/>
    <dgm:cxn modelId="{A195024C-ECB6-4890-AFCC-F3613298C783}" srcId="{DA40444E-CB5E-43A2-9D37-7616B060DA3C}" destId="{AA1E3E42-1660-492B-9DA5-5582379A4DE7}" srcOrd="1" destOrd="0" parTransId="{65D067EF-19E2-4762-AFFF-E80D44A36587}" sibTransId="{56061394-78D8-44FA-AC43-FB7A4B9F5D8E}"/>
    <dgm:cxn modelId="{42D61680-0D1B-4D41-968D-F521C6B922B3}" type="presOf" srcId="{CD8A83C9-59D9-4786-86EE-D2A8E5DCE69A}" destId="{9CC5B121-A369-42D8-93F9-5E4033B8731A}" srcOrd="0" destOrd="0" presId="urn:microsoft.com/office/officeart/2005/8/layout/radial4"/>
    <dgm:cxn modelId="{80EBAD9D-65D3-4792-9A00-C98BE625C224}" type="presOf" srcId="{5D520992-0563-48C4-9706-11B49FE33AFA}" destId="{42E32093-ED36-4153-B5E8-F48BA9DA73A5}" srcOrd="0" destOrd="0" presId="urn:microsoft.com/office/officeart/2005/8/layout/radial4"/>
    <dgm:cxn modelId="{17CD63A3-D342-4BEA-9BE6-7CF7CDD3138E}" type="presOf" srcId="{DA40444E-CB5E-43A2-9D37-7616B060DA3C}" destId="{9EDBD7FC-CF9A-4F27-B969-FC0E125C1EBC}" srcOrd="0" destOrd="0" presId="urn:microsoft.com/office/officeart/2005/8/layout/radial4"/>
    <dgm:cxn modelId="{840464B7-AB2A-4CA4-BE01-17D0E7AF7A02}" type="presOf" srcId="{07822D0F-37EE-452F-A80F-C3E18281126F}" destId="{11656DAB-4309-4EB9-A99C-6B8D3531DCAC}" srcOrd="0" destOrd="0" presId="urn:microsoft.com/office/officeart/2005/8/layout/radial4"/>
    <dgm:cxn modelId="{393B00BD-03D4-4430-9105-0E7D9CDD8B49}" type="presOf" srcId="{AA1E3E42-1660-492B-9DA5-5582379A4DE7}" destId="{2EDD1E5D-53C3-438D-BA04-A7B1E5D5369C}" srcOrd="0" destOrd="0" presId="urn:microsoft.com/office/officeart/2005/8/layout/radial4"/>
    <dgm:cxn modelId="{88E4BDC0-FBBD-44B4-96C7-8C0A87D20D15}" srcId="{DA40444E-CB5E-43A2-9D37-7616B060DA3C}" destId="{5D520992-0563-48C4-9706-11B49FE33AFA}" srcOrd="0" destOrd="0" parTransId="{8034F738-D240-4F67-A69C-D7270DDF5156}" sibTransId="{89C23E48-5755-497A-BC84-794F95FB9E13}"/>
    <dgm:cxn modelId="{4AF3A9CE-464A-49B0-85FD-9D45F438AC79}" type="presOf" srcId="{4A16ED52-0C07-4238-975B-8B3E681F3F1F}" destId="{49AAD683-7FDC-4A31-9530-0DC7428B9453}" srcOrd="0" destOrd="0" presId="urn:microsoft.com/office/officeart/2005/8/layout/radial4"/>
    <dgm:cxn modelId="{6B2944EA-2CBF-4798-8190-8D34EE08A6A8}" srcId="{DA40444E-CB5E-43A2-9D37-7616B060DA3C}" destId="{CD8A83C9-59D9-4786-86EE-D2A8E5DCE69A}" srcOrd="2" destOrd="0" parTransId="{E458E486-A9F0-4440-B3A7-BB0D87E86224}" sibTransId="{9E33A7D1-5072-4725-9F7F-B4337B4B147D}"/>
    <dgm:cxn modelId="{029D85F0-D94F-4525-8808-836FA5185614}" type="presOf" srcId="{E458E486-A9F0-4440-B3A7-BB0D87E86224}" destId="{535DFA94-33A8-46CB-A203-A076E0C0E1A2}" srcOrd="0" destOrd="0" presId="urn:microsoft.com/office/officeart/2005/8/layout/radial4"/>
    <dgm:cxn modelId="{5E27EE85-306A-4A52-A7B3-6A8C2BCEFEE0}" type="presParOf" srcId="{49AAD683-7FDC-4A31-9530-0DC7428B9453}" destId="{9EDBD7FC-CF9A-4F27-B969-FC0E125C1EBC}" srcOrd="0" destOrd="0" presId="urn:microsoft.com/office/officeart/2005/8/layout/radial4"/>
    <dgm:cxn modelId="{7A0BA53B-C914-486E-AA50-B11F8F2B901C}" type="presParOf" srcId="{49AAD683-7FDC-4A31-9530-0DC7428B9453}" destId="{B5F958BE-B37F-43FB-B4FC-71ED77A04F47}" srcOrd="1" destOrd="0" presId="urn:microsoft.com/office/officeart/2005/8/layout/radial4"/>
    <dgm:cxn modelId="{2415AA03-BC33-46AA-A99A-76018B12A70A}" type="presParOf" srcId="{49AAD683-7FDC-4A31-9530-0DC7428B9453}" destId="{42E32093-ED36-4153-B5E8-F48BA9DA73A5}" srcOrd="2" destOrd="0" presId="urn:microsoft.com/office/officeart/2005/8/layout/radial4"/>
    <dgm:cxn modelId="{68E3991B-0C37-4421-9A35-F66451079B72}" type="presParOf" srcId="{49AAD683-7FDC-4A31-9530-0DC7428B9453}" destId="{89EE76E4-B278-4CB8-9655-12DAB70E9D3A}" srcOrd="3" destOrd="0" presId="urn:microsoft.com/office/officeart/2005/8/layout/radial4"/>
    <dgm:cxn modelId="{7E92DAB1-A80E-46AF-8F2C-34D557A9480C}" type="presParOf" srcId="{49AAD683-7FDC-4A31-9530-0DC7428B9453}" destId="{2EDD1E5D-53C3-438D-BA04-A7B1E5D5369C}" srcOrd="4" destOrd="0" presId="urn:microsoft.com/office/officeart/2005/8/layout/radial4"/>
    <dgm:cxn modelId="{CFDC69BB-0A92-4AE7-A516-71065C92EB46}" type="presParOf" srcId="{49AAD683-7FDC-4A31-9530-0DC7428B9453}" destId="{535DFA94-33A8-46CB-A203-A076E0C0E1A2}" srcOrd="5" destOrd="0" presId="urn:microsoft.com/office/officeart/2005/8/layout/radial4"/>
    <dgm:cxn modelId="{95A919D4-B119-4F28-8457-EE331C513F67}" type="presParOf" srcId="{49AAD683-7FDC-4A31-9530-0DC7428B9453}" destId="{9CC5B121-A369-42D8-93F9-5E4033B8731A}" srcOrd="6" destOrd="0" presId="urn:microsoft.com/office/officeart/2005/8/layout/radial4"/>
    <dgm:cxn modelId="{BA137518-EC00-4C8F-B06A-B5544C55AFA6}" type="presParOf" srcId="{49AAD683-7FDC-4A31-9530-0DC7428B9453}" destId="{11656DAB-4309-4EB9-A99C-6B8D3531DCAC}" srcOrd="7" destOrd="0" presId="urn:microsoft.com/office/officeart/2005/8/layout/radial4"/>
    <dgm:cxn modelId="{3B2B9551-3A5F-4DB3-8855-01450CC4A98B}" type="presParOf" srcId="{49AAD683-7FDC-4A31-9530-0DC7428B9453}" destId="{9B5EDE65-CD9E-42B6-8BD9-19BFC00F5386}"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D0BB5-FE49-471B-A20E-30F34ACF9E4E}">
      <dsp:nvSpPr>
        <dsp:cNvPr id="0" name=""/>
        <dsp:cNvSpPr/>
      </dsp:nvSpPr>
      <dsp:spPr>
        <a:xfrm rot="5400000">
          <a:off x="-215688" y="219947"/>
          <a:ext cx="1437925" cy="100654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Book Antiqua" panose="02040602050305030304" pitchFamily="18" charset="0"/>
            </a:rPr>
            <a:t>2020</a:t>
          </a:r>
          <a:endParaRPr lang="en-IN" sz="2800" b="1" kern="1200" dirty="0">
            <a:latin typeface="Book Antiqua" panose="02040602050305030304" pitchFamily="18" charset="0"/>
          </a:endParaRPr>
        </a:p>
      </dsp:txBody>
      <dsp:txXfrm rot="-5400000">
        <a:off x="2" y="507532"/>
        <a:ext cx="1006547" cy="431378"/>
      </dsp:txXfrm>
    </dsp:sp>
    <dsp:sp modelId="{8D89852D-2B29-4CBE-A721-83F4B47518C4}">
      <dsp:nvSpPr>
        <dsp:cNvPr id="0" name=""/>
        <dsp:cNvSpPr/>
      </dsp:nvSpPr>
      <dsp:spPr>
        <a:xfrm rot="5400000">
          <a:off x="2922584" y="-1916036"/>
          <a:ext cx="934651" cy="4766725"/>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None/>
          </a:pPr>
          <a:r>
            <a:rPr lang="en-IN" sz="2000" b="1" kern="1200" dirty="0">
              <a:effectLst/>
              <a:latin typeface="Book Antiqua" panose="02040602050305030304" pitchFamily="18" charset="0"/>
              <a:ea typeface="Calibri" panose="020F0502020204030204" pitchFamily="34" charset="0"/>
              <a:cs typeface="Mangal" panose="02040503050203030202" pitchFamily="18" charset="0"/>
            </a:rPr>
            <a:t>100 shares bought @Rs. 40/- per share </a:t>
          </a:r>
          <a:endParaRPr lang="en-IN" sz="2000" b="1" kern="1200" dirty="0"/>
        </a:p>
        <a:p>
          <a:pPr marL="228600" lvl="1" indent="-228600" algn="l" defTabSz="889000">
            <a:lnSpc>
              <a:spcPct val="90000"/>
            </a:lnSpc>
            <a:spcBef>
              <a:spcPct val="0"/>
            </a:spcBef>
            <a:spcAft>
              <a:spcPct val="15000"/>
            </a:spcAft>
            <a:buNone/>
          </a:pPr>
          <a:r>
            <a:rPr lang="en-IN" sz="2000" b="1" kern="1200" dirty="0">
              <a:latin typeface="Book Antiqua" panose="02040602050305030304" pitchFamily="18" charset="0"/>
              <a:ea typeface="Calibri" panose="020F0502020204030204" pitchFamily="34" charset="0"/>
              <a:cs typeface="Mangal" panose="02040503050203030202" pitchFamily="18" charset="0"/>
            </a:rPr>
            <a:t>Cost of Acquisition = Rs. 4,000/-</a:t>
          </a:r>
          <a:endParaRPr lang="en-IN" sz="2000" b="1" kern="1200" dirty="0"/>
        </a:p>
      </dsp:txBody>
      <dsp:txXfrm rot="-5400000">
        <a:off x="1006547" y="45627"/>
        <a:ext cx="4721099" cy="843399"/>
      </dsp:txXfrm>
    </dsp:sp>
    <dsp:sp modelId="{A2357F04-E964-4BE2-81A5-CF8E909504BB}">
      <dsp:nvSpPr>
        <dsp:cNvPr id="0" name=""/>
        <dsp:cNvSpPr/>
      </dsp:nvSpPr>
      <dsp:spPr>
        <a:xfrm rot="5400000">
          <a:off x="-215688" y="1461893"/>
          <a:ext cx="1437925" cy="100654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b="1" kern="1200">
              <a:latin typeface="Book Antiqua" panose="02040602050305030304" pitchFamily="18" charset="0"/>
              <a:ea typeface="+mn-ea"/>
              <a:cs typeface="+mn-cs"/>
            </a:rPr>
            <a:t> 2024</a:t>
          </a:r>
          <a:endParaRPr lang="en-IN" sz="2800" b="1" kern="1200" dirty="0">
            <a:latin typeface="Book Antiqua" panose="02040602050305030304" pitchFamily="18" charset="0"/>
            <a:ea typeface="+mn-ea"/>
            <a:cs typeface="+mn-cs"/>
          </a:endParaRPr>
        </a:p>
      </dsp:txBody>
      <dsp:txXfrm rot="-5400000">
        <a:off x="2" y="1749478"/>
        <a:ext cx="1006547" cy="431378"/>
      </dsp:txXfrm>
    </dsp:sp>
    <dsp:sp modelId="{DAB4A596-BB92-42D8-9F67-2549F1E5D57F}">
      <dsp:nvSpPr>
        <dsp:cNvPr id="0" name=""/>
        <dsp:cNvSpPr/>
      </dsp:nvSpPr>
      <dsp:spPr>
        <a:xfrm rot="5400000">
          <a:off x="2922584" y="-669832"/>
          <a:ext cx="934651" cy="4766725"/>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None/>
          </a:pPr>
          <a:r>
            <a:rPr lang="en-IN" sz="2000" b="1" kern="1200" dirty="0">
              <a:effectLst/>
              <a:latin typeface="Book Antiqua" panose="02040602050305030304" pitchFamily="18" charset="0"/>
              <a:ea typeface="Calibri" panose="020F0502020204030204" pitchFamily="34" charset="0"/>
              <a:cs typeface="Mangal" panose="02040503050203030202" pitchFamily="18" charset="0"/>
            </a:rPr>
            <a:t>20 shares bought back @Rs. 60/- per share by Company = Rs. 1200/-</a:t>
          </a:r>
          <a:endParaRPr lang="en-IN" sz="2000" b="1" kern="1200" dirty="0"/>
        </a:p>
      </dsp:txBody>
      <dsp:txXfrm rot="-5400000">
        <a:off x="1006547" y="1291831"/>
        <a:ext cx="4721099" cy="843399"/>
      </dsp:txXfrm>
    </dsp:sp>
    <dsp:sp modelId="{4522D181-2DAB-4601-A04C-E42251DEA2FB}">
      <dsp:nvSpPr>
        <dsp:cNvPr id="0" name=""/>
        <dsp:cNvSpPr/>
      </dsp:nvSpPr>
      <dsp:spPr>
        <a:xfrm rot="5400000">
          <a:off x="-215688" y="2703838"/>
          <a:ext cx="1437925" cy="100654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a:latin typeface="Book Antiqua" panose="02040602050305030304" pitchFamily="18" charset="0"/>
              <a:ea typeface="+mn-ea"/>
              <a:cs typeface="+mn-cs"/>
            </a:rPr>
            <a:t>2025</a:t>
          </a:r>
          <a:endParaRPr lang="en-IN" sz="2800" b="1" kern="1200" dirty="0">
            <a:latin typeface="Book Antiqua" panose="02040602050305030304" pitchFamily="18" charset="0"/>
            <a:ea typeface="+mn-ea"/>
            <a:cs typeface="+mn-cs"/>
          </a:endParaRPr>
        </a:p>
      </dsp:txBody>
      <dsp:txXfrm rot="-5400000">
        <a:off x="2" y="2991423"/>
        <a:ext cx="1006547" cy="431378"/>
      </dsp:txXfrm>
    </dsp:sp>
    <dsp:sp modelId="{40F5B7A0-81CA-4C8F-BE31-271BB188813A}">
      <dsp:nvSpPr>
        <dsp:cNvPr id="0" name=""/>
        <dsp:cNvSpPr/>
      </dsp:nvSpPr>
      <dsp:spPr>
        <a:xfrm rot="5400000">
          <a:off x="2922584" y="572112"/>
          <a:ext cx="934651" cy="4766725"/>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None/>
          </a:pPr>
          <a:r>
            <a:rPr lang="en-IN" sz="2000" b="1" kern="1200" dirty="0">
              <a:latin typeface="Book Antiqua" panose="02040602050305030304" pitchFamily="18" charset="0"/>
            </a:rPr>
            <a:t>50 Shares sold @Rs. 70 per share</a:t>
          </a:r>
        </a:p>
        <a:p>
          <a:pPr marL="228600" lvl="1" indent="-228600" algn="l" defTabSz="889000">
            <a:lnSpc>
              <a:spcPct val="90000"/>
            </a:lnSpc>
            <a:spcBef>
              <a:spcPct val="0"/>
            </a:spcBef>
            <a:spcAft>
              <a:spcPct val="15000"/>
            </a:spcAft>
            <a:buNone/>
          </a:pPr>
          <a:r>
            <a:rPr lang="en-US" sz="2000" b="1" kern="1200" dirty="0">
              <a:latin typeface="Book Antiqua" panose="02040602050305030304" pitchFamily="18" charset="0"/>
            </a:rPr>
            <a:t>Capital Gain (Rs. 3500 – Rs. 40 x 50) = Rs. 1500/-</a:t>
          </a:r>
          <a:endParaRPr lang="en-IN" sz="2000" b="1" kern="1200" dirty="0">
            <a:latin typeface="Book Antiqua" panose="02040602050305030304" pitchFamily="18" charset="0"/>
          </a:endParaRPr>
        </a:p>
      </dsp:txBody>
      <dsp:txXfrm rot="-5400000">
        <a:off x="1006547" y="2533775"/>
        <a:ext cx="4721099" cy="8433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4E447-132D-48F5-9D0C-DA81B159D89C}">
      <dsp:nvSpPr>
        <dsp:cNvPr id="0" name=""/>
        <dsp:cNvSpPr/>
      </dsp:nvSpPr>
      <dsp:spPr>
        <a:xfrm>
          <a:off x="5105022" y="1098694"/>
          <a:ext cx="2853943" cy="2853902"/>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E2230-C543-4705-9B88-62B6D450A238}">
      <dsp:nvSpPr>
        <dsp:cNvPr id="0" name=""/>
        <dsp:cNvSpPr/>
      </dsp:nvSpPr>
      <dsp:spPr>
        <a:xfrm>
          <a:off x="5179977" y="1173678"/>
          <a:ext cx="2663131" cy="2663609"/>
        </a:xfrm>
        <a:prstGeom prst="ellipse">
          <a:avLst/>
        </a:prstGeom>
        <a:solidFill>
          <a:schemeClr val="lt1">
            <a:alpha val="90000"/>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n-IN" sz="2000" b="1" kern="1200" dirty="0">
              <a:solidFill>
                <a:srgbClr val="FF0000"/>
              </a:solidFill>
            </a:rPr>
            <a:t>It is now proposed to omit this section</a:t>
          </a:r>
        </a:p>
      </dsp:txBody>
      <dsp:txXfrm>
        <a:off x="5560968" y="1554265"/>
        <a:ext cx="1902417" cy="1902434"/>
      </dsp:txXfrm>
    </dsp:sp>
    <dsp:sp modelId="{1FFF6F6B-386B-42A4-A366-985C15126B9A}">
      <dsp:nvSpPr>
        <dsp:cNvPr id="0" name=""/>
        <dsp:cNvSpPr/>
      </dsp:nvSpPr>
      <dsp:spPr>
        <a:xfrm rot="2700000">
          <a:off x="2077615" y="1019733"/>
          <a:ext cx="3011324" cy="301132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B601DE-F46A-4167-8C9D-4E75144654F9}">
      <dsp:nvSpPr>
        <dsp:cNvPr id="0" name=""/>
        <dsp:cNvSpPr/>
      </dsp:nvSpPr>
      <dsp:spPr>
        <a:xfrm>
          <a:off x="2155280" y="1136520"/>
          <a:ext cx="2855995" cy="2778250"/>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just" defTabSz="889000">
            <a:lnSpc>
              <a:spcPct val="90000"/>
            </a:lnSpc>
            <a:spcBef>
              <a:spcPct val="0"/>
            </a:spcBef>
            <a:spcAft>
              <a:spcPct val="35000"/>
            </a:spcAft>
            <a:buFont typeface="Wingdings" panose="05000000000000000000" pitchFamily="2" charset="2"/>
            <a:buNone/>
          </a:pPr>
          <a:endParaRPr lang="en-IN" sz="2000" b="0" kern="1200" dirty="0"/>
        </a:p>
        <a:p>
          <a:pPr marL="0" lvl="0" indent="0" algn="just" defTabSz="889000">
            <a:lnSpc>
              <a:spcPct val="90000"/>
            </a:lnSpc>
            <a:spcBef>
              <a:spcPct val="0"/>
            </a:spcBef>
            <a:spcAft>
              <a:spcPct val="35000"/>
            </a:spcAft>
            <a:buFont typeface="Wingdings" panose="05000000000000000000" pitchFamily="2" charset="2"/>
            <a:buNone/>
          </a:pPr>
          <a:r>
            <a:rPr lang="en-IN" sz="2000" b="0" kern="1200" dirty="0"/>
            <a:t>Tax charged on consideration received against shares issued for amount &gt; FMV of shares</a:t>
          </a:r>
        </a:p>
        <a:p>
          <a:pPr marL="0" lvl="0" indent="0" algn="ctr" defTabSz="889000">
            <a:lnSpc>
              <a:spcPct val="90000"/>
            </a:lnSpc>
            <a:spcBef>
              <a:spcPct val="0"/>
            </a:spcBef>
            <a:spcAft>
              <a:spcPct val="35000"/>
            </a:spcAft>
            <a:buFont typeface="Wingdings" panose="05000000000000000000" pitchFamily="2" charset="2"/>
            <a:buNone/>
          </a:pPr>
          <a:endParaRPr lang="en-IN" sz="2000" b="0" kern="1200" dirty="0"/>
        </a:p>
      </dsp:txBody>
      <dsp:txXfrm>
        <a:off x="2563182" y="1533488"/>
        <a:ext cx="2040190" cy="19843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D7E5D-DD4A-4087-8E26-8271706AA465}">
      <dsp:nvSpPr>
        <dsp:cNvPr id="0" name=""/>
        <dsp:cNvSpPr/>
      </dsp:nvSpPr>
      <dsp:spPr>
        <a:xfrm rot="5400000">
          <a:off x="81403" y="3521331"/>
          <a:ext cx="1486291" cy="162199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7C2F98-864B-42DC-9F94-466DE243336F}">
      <dsp:nvSpPr>
        <dsp:cNvPr id="0" name=""/>
        <dsp:cNvSpPr/>
      </dsp:nvSpPr>
      <dsp:spPr>
        <a:xfrm>
          <a:off x="251774" y="3853285"/>
          <a:ext cx="1245600" cy="195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IN" sz="1600" kern="1200" dirty="0"/>
            <a:t>Regular Assessment/Reassessment</a:t>
          </a:r>
        </a:p>
      </dsp:txBody>
      <dsp:txXfrm>
        <a:off x="251774" y="3853285"/>
        <a:ext cx="1245600" cy="1957161"/>
      </dsp:txXfrm>
    </dsp:sp>
    <dsp:sp modelId="{B4C6CD9B-F25B-4B2D-A47D-DB4EE1CDA36B}">
      <dsp:nvSpPr>
        <dsp:cNvPr id="0" name=""/>
        <dsp:cNvSpPr/>
      </dsp:nvSpPr>
      <dsp:spPr>
        <a:xfrm>
          <a:off x="1235811" y="3122292"/>
          <a:ext cx="421279" cy="4212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212AC4-37BE-47E3-873D-2C13E339966C}">
      <dsp:nvSpPr>
        <dsp:cNvPr id="0" name=""/>
        <dsp:cNvSpPr/>
      </dsp:nvSpPr>
      <dsp:spPr>
        <a:xfrm rot="5400000">
          <a:off x="1929296" y="2653341"/>
          <a:ext cx="1486291" cy="187851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D29FEF-B073-4618-8EFD-D3812075A8A7}">
      <dsp:nvSpPr>
        <dsp:cNvPr id="0" name=""/>
        <dsp:cNvSpPr/>
      </dsp:nvSpPr>
      <dsp:spPr>
        <a:xfrm>
          <a:off x="1964846" y="3101660"/>
          <a:ext cx="1517039" cy="195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a:t>Block Assessment (Assessment of Undisclosed income)</a:t>
          </a:r>
        </a:p>
      </dsp:txBody>
      <dsp:txXfrm>
        <a:off x="1964846" y="3101660"/>
        <a:ext cx="1517039" cy="1957161"/>
      </dsp:txXfrm>
    </dsp:sp>
    <dsp:sp modelId="{CBE41F51-2675-462C-922A-AC468D3C7D53}">
      <dsp:nvSpPr>
        <dsp:cNvPr id="0" name=""/>
        <dsp:cNvSpPr/>
      </dsp:nvSpPr>
      <dsp:spPr>
        <a:xfrm>
          <a:off x="3185673" y="2357826"/>
          <a:ext cx="421279" cy="4212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4BA81E-0435-4F61-BE99-854F3E1F298D}">
      <dsp:nvSpPr>
        <dsp:cNvPr id="0" name=""/>
        <dsp:cNvSpPr/>
      </dsp:nvSpPr>
      <dsp:spPr>
        <a:xfrm rot="5400000">
          <a:off x="3992317" y="2161056"/>
          <a:ext cx="1486291" cy="205907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31E89C-066C-452D-BD8C-EFB6D72D9251}">
      <dsp:nvSpPr>
        <dsp:cNvPr id="0" name=""/>
        <dsp:cNvSpPr/>
      </dsp:nvSpPr>
      <dsp:spPr>
        <a:xfrm>
          <a:off x="3982273" y="2705436"/>
          <a:ext cx="1526662" cy="195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kern="1200" dirty="0"/>
            <a:t>Assessment u/s 153Aor 153C</a:t>
          </a:r>
        </a:p>
      </dsp:txBody>
      <dsp:txXfrm>
        <a:off x="3982273" y="2705436"/>
        <a:ext cx="1526662" cy="1957161"/>
      </dsp:txXfrm>
    </dsp:sp>
    <dsp:sp modelId="{3AD6437E-3C01-4F2C-956E-8640B2FF9704}">
      <dsp:nvSpPr>
        <dsp:cNvPr id="0" name=""/>
        <dsp:cNvSpPr/>
      </dsp:nvSpPr>
      <dsp:spPr>
        <a:xfrm>
          <a:off x="5314299" y="1990433"/>
          <a:ext cx="421279" cy="4212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97C6FD-FBB8-468A-8B58-5216DFB25949}">
      <dsp:nvSpPr>
        <dsp:cNvPr id="0" name=""/>
        <dsp:cNvSpPr/>
      </dsp:nvSpPr>
      <dsp:spPr>
        <a:xfrm rot="5400000">
          <a:off x="5950377" y="1501718"/>
          <a:ext cx="1486291" cy="171360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35FD2F-9970-479F-9CE7-AD8FEB83BF3E}">
      <dsp:nvSpPr>
        <dsp:cNvPr id="0" name=""/>
        <dsp:cNvSpPr/>
      </dsp:nvSpPr>
      <dsp:spPr>
        <a:xfrm>
          <a:off x="6116619" y="1930932"/>
          <a:ext cx="1319460" cy="195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IN" sz="1600" kern="1200" dirty="0"/>
            <a:t>Reassessment u/s 148</a:t>
          </a:r>
        </a:p>
      </dsp:txBody>
      <dsp:txXfrm>
        <a:off x="6116619" y="1930932"/>
        <a:ext cx="1319460" cy="1957161"/>
      </dsp:txXfrm>
    </dsp:sp>
    <dsp:sp modelId="{54333C59-F27A-4DAB-BAE2-0B07C6CAD291}">
      <dsp:nvSpPr>
        <dsp:cNvPr id="0" name=""/>
        <dsp:cNvSpPr/>
      </dsp:nvSpPr>
      <dsp:spPr>
        <a:xfrm>
          <a:off x="7107972" y="1145751"/>
          <a:ext cx="421279" cy="4212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F84F5-DE96-49EB-99C4-15EFC30B4A4C}">
      <dsp:nvSpPr>
        <dsp:cNvPr id="0" name=""/>
        <dsp:cNvSpPr/>
      </dsp:nvSpPr>
      <dsp:spPr>
        <a:xfrm rot="5400000">
          <a:off x="8152723" y="210927"/>
          <a:ext cx="1486291" cy="247315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8A9D9D-66A7-4FFE-834A-DECDE03741CE}">
      <dsp:nvSpPr>
        <dsp:cNvPr id="0" name=""/>
        <dsp:cNvSpPr/>
      </dsp:nvSpPr>
      <dsp:spPr>
        <a:xfrm>
          <a:off x="9480717" y="1129204"/>
          <a:ext cx="2232778" cy="195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IN" sz="6500" kern="1200"/>
        </a:p>
      </dsp:txBody>
      <dsp:txXfrm>
        <a:off x="9480717" y="1129204"/>
        <a:ext cx="2232778" cy="19571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0B3416-E4D7-4BFF-81A3-D8E8AB007BB7}">
      <dsp:nvSpPr>
        <dsp:cNvPr id="0" name=""/>
        <dsp:cNvSpPr/>
      </dsp:nvSpPr>
      <dsp:spPr>
        <a:xfrm>
          <a:off x="0" y="0"/>
          <a:ext cx="4590379" cy="4347411"/>
        </a:xfrm>
        <a:prstGeom prst="roundRect">
          <a:avLst>
            <a:gd name="adj" fmla="val 10000"/>
          </a:avLst>
        </a:prstGeom>
        <a:solidFill>
          <a:schemeClr val="accent1">
            <a:lumMod val="20000"/>
            <a:lumOff val="80000"/>
            <a:alpha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Font typeface="Arial" panose="020B0604020202020204" pitchFamily="34" charset="0"/>
            <a:buNone/>
          </a:pPr>
          <a:endParaRPr lang="en-IN" sz="2800" kern="1200" dirty="0">
            <a:solidFill>
              <a:schemeClr val="tx1"/>
            </a:solidFill>
          </a:endParaRPr>
        </a:p>
      </dsp:txBody>
      <dsp:txXfrm>
        <a:off x="127331" y="127331"/>
        <a:ext cx="4335717" cy="4092749"/>
      </dsp:txXfrm>
    </dsp:sp>
    <dsp:sp modelId="{EED6928E-C7B6-4ECC-9CB9-3A866E9ABB67}">
      <dsp:nvSpPr>
        <dsp:cNvPr id="0" name=""/>
        <dsp:cNvSpPr/>
      </dsp:nvSpPr>
      <dsp:spPr>
        <a:xfrm>
          <a:off x="5366842" y="0"/>
          <a:ext cx="4913542" cy="4347411"/>
        </a:xfrm>
        <a:prstGeom prst="roundRect">
          <a:avLst>
            <a:gd name="adj" fmla="val 10000"/>
          </a:avLst>
        </a:prstGeom>
        <a:solidFill>
          <a:schemeClr val="accent1">
            <a:lumMod val="20000"/>
            <a:lumOff val="80000"/>
            <a:alpha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sz="2800" kern="1200" dirty="0">
            <a:solidFill>
              <a:schemeClr val="tx1"/>
            </a:solidFill>
            <a:latin typeface="Abadi" panose="020B0604020104020204" pitchFamily="34" charset="0"/>
          </a:endParaRPr>
        </a:p>
      </dsp:txBody>
      <dsp:txXfrm>
        <a:off x="5494173" y="127331"/>
        <a:ext cx="4658880" cy="40927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A8D20-ACEE-4FE0-B6B8-294AC4B2A8A3}">
      <dsp:nvSpPr>
        <dsp:cNvPr id="0" name=""/>
        <dsp:cNvSpPr/>
      </dsp:nvSpPr>
      <dsp:spPr>
        <a:xfrm>
          <a:off x="453811" y="270080"/>
          <a:ext cx="4101560" cy="1392975"/>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IN" sz="3800" kern="1200" dirty="0">
              <a:solidFill>
                <a:schemeClr val="tx1"/>
              </a:solidFill>
            </a:rPr>
            <a:t>Block Period</a:t>
          </a:r>
        </a:p>
      </dsp:txBody>
      <dsp:txXfrm>
        <a:off x="453811" y="270080"/>
        <a:ext cx="4101560" cy="1392975"/>
      </dsp:txXfrm>
    </dsp:sp>
    <dsp:sp modelId="{DD1BA504-B825-4341-9F5F-0B5EEA8C2949}">
      <dsp:nvSpPr>
        <dsp:cNvPr id="0" name=""/>
        <dsp:cNvSpPr/>
      </dsp:nvSpPr>
      <dsp:spPr>
        <a:xfrm>
          <a:off x="6504592" y="308365"/>
          <a:ext cx="4101560" cy="1392975"/>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IN" sz="3800" kern="1200" dirty="0">
              <a:solidFill>
                <a:schemeClr val="tx1"/>
              </a:solidFill>
            </a:rPr>
            <a:t>Undisclosed Income</a:t>
          </a:r>
        </a:p>
      </dsp:txBody>
      <dsp:txXfrm>
        <a:off x="6504592" y="308365"/>
        <a:ext cx="4101560" cy="13929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9FD94-A0E3-46B5-97B4-CDBD3401DF05}">
      <dsp:nvSpPr>
        <dsp:cNvPr id="0" name=""/>
        <dsp:cNvSpPr/>
      </dsp:nvSpPr>
      <dsp:spPr>
        <a:xfrm>
          <a:off x="0" y="317414"/>
          <a:ext cx="10875791" cy="5292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6942C99-F688-4281-8EE5-79C60FD955B6}">
      <dsp:nvSpPr>
        <dsp:cNvPr id="0" name=""/>
        <dsp:cNvSpPr/>
      </dsp:nvSpPr>
      <dsp:spPr>
        <a:xfrm>
          <a:off x="543789" y="7454"/>
          <a:ext cx="9190935" cy="61992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Total income (other than undisclosed income) of the year of search or requisition shall be assessed separately in accordance with other provisions of the IT Act </a:t>
          </a:r>
          <a:endParaRPr lang="en-IN" sz="1800" b="1" kern="1200" dirty="0"/>
        </a:p>
      </dsp:txBody>
      <dsp:txXfrm>
        <a:off x="574051" y="37716"/>
        <a:ext cx="9130411" cy="559396"/>
      </dsp:txXfrm>
    </dsp:sp>
    <dsp:sp modelId="{F47BD656-0362-4FB8-94D8-2366A6770873}">
      <dsp:nvSpPr>
        <dsp:cNvPr id="0" name=""/>
        <dsp:cNvSpPr/>
      </dsp:nvSpPr>
      <dsp:spPr>
        <a:xfrm>
          <a:off x="0" y="1269974"/>
          <a:ext cx="10875791" cy="529200"/>
        </a:xfrm>
        <a:prstGeom prst="rect">
          <a:avLst/>
        </a:prstGeom>
        <a:solidFill>
          <a:schemeClr val="lt1">
            <a:alpha val="90000"/>
            <a:hueOff val="0"/>
            <a:satOff val="0"/>
            <a:lumOff val="0"/>
            <a:alphaOff val="0"/>
          </a:schemeClr>
        </a:solidFill>
        <a:ln w="6350" cap="flat" cmpd="sng" algn="ctr">
          <a:solidFill>
            <a:schemeClr val="accent5">
              <a:hueOff val="589196"/>
              <a:satOff val="-2817"/>
              <a:lumOff val="3088"/>
              <a:alphaOff val="0"/>
            </a:schemeClr>
          </a:solidFill>
          <a:prstDash val="solid"/>
          <a:miter lim="800000"/>
        </a:ln>
        <a:effectLst/>
      </dsp:spPr>
      <dsp:style>
        <a:lnRef idx="1">
          <a:scrgbClr r="0" g="0" b="0"/>
        </a:lnRef>
        <a:fillRef idx="1">
          <a:scrgbClr r="0" g="0" b="0"/>
        </a:fillRef>
        <a:effectRef idx="0">
          <a:scrgbClr r="0" g="0" b="0"/>
        </a:effectRef>
        <a:fontRef idx="minor"/>
      </dsp:style>
    </dsp:sp>
    <dsp:sp modelId="{71D4771B-97F1-4DBA-89F7-F8EC35F7467A}">
      <dsp:nvSpPr>
        <dsp:cNvPr id="0" name=""/>
        <dsp:cNvSpPr/>
      </dsp:nvSpPr>
      <dsp:spPr>
        <a:xfrm>
          <a:off x="543789" y="960014"/>
          <a:ext cx="9152869" cy="619920"/>
        </a:xfrm>
        <a:prstGeom prst="roundRect">
          <a:avLst/>
        </a:prstGeom>
        <a:gradFill rotWithShape="0">
          <a:gsLst>
            <a:gs pos="0">
              <a:schemeClr val="accent5">
                <a:hueOff val="589196"/>
                <a:satOff val="-2817"/>
                <a:lumOff val="3088"/>
                <a:alphaOff val="0"/>
                <a:lumMod val="110000"/>
                <a:satMod val="105000"/>
                <a:tint val="67000"/>
              </a:schemeClr>
            </a:gs>
            <a:gs pos="50000">
              <a:schemeClr val="accent5">
                <a:hueOff val="589196"/>
                <a:satOff val="-2817"/>
                <a:lumOff val="3088"/>
                <a:alphaOff val="0"/>
                <a:lumMod val="105000"/>
                <a:satMod val="103000"/>
                <a:tint val="73000"/>
              </a:schemeClr>
            </a:gs>
            <a:gs pos="100000">
              <a:schemeClr val="accent5">
                <a:hueOff val="589196"/>
                <a:satOff val="-2817"/>
                <a:lumOff val="308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Tax shall be charged at 60% on total income determined u/s 158BC for the block period</a:t>
          </a:r>
          <a:endParaRPr lang="en-IN" sz="1800" b="1" kern="1200" dirty="0"/>
        </a:p>
      </dsp:txBody>
      <dsp:txXfrm>
        <a:off x="574051" y="990276"/>
        <a:ext cx="9092345" cy="559396"/>
      </dsp:txXfrm>
    </dsp:sp>
    <dsp:sp modelId="{1D19AF28-62DB-4E8D-A664-1DB98F27C220}">
      <dsp:nvSpPr>
        <dsp:cNvPr id="0" name=""/>
        <dsp:cNvSpPr/>
      </dsp:nvSpPr>
      <dsp:spPr>
        <a:xfrm>
          <a:off x="0" y="2222534"/>
          <a:ext cx="10875791" cy="529200"/>
        </a:xfrm>
        <a:prstGeom prst="rect">
          <a:avLst/>
        </a:prstGeom>
        <a:solidFill>
          <a:schemeClr val="lt1">
            <a:alpha val="90000"/>
            <a:hueOff val="0"/>
            <a:satOff val="0"/>
            <a:lumOff val="0"/>
            <a:alphaOff val="0"/>
          </a:schemeClr>
        </a:solidFill>
        <a:ln w="6350" cap="flat" cmpd="sng" algn="ctr">
          <a:solidFill>
            <a:schemeClr val="accent5">
              <a:hueOff val="1178392"/>
              <a:satOff val="-5635"/>
              <a:lumOff val="6177"/>
              <a:alphaOff val="0"/>
            </a:schemeClr>
          </a:solidFill>
          <a:prstDash val="solid"/>
          <a:miter lim="800000"/>
        </a:ln>
        <a:effectLst/>
      </dsp:spPr>
      <dsp:style>
        <a:lnRef idx="1">
          <a:scrgbClr r="0" g="0" b="0"/>
        </a:lnRef>
        <a:fillRef idx="1">
          <a:scrgbClr r="0" g="0" b="0"/>
        </a:fillRef>
        <a:effectRef idx="0">
          <a:scrgbClr r="0" g="0" b="0"/>
        </a:effectRef>
        <a:fontRef idx="minor"/>
      </dsp:style>
    </dsp:sp>
    <dsp:sp modelId="{03FDE5C8-538C-40E0-8713-7138BD18A170}">
      <dsp:nvSpPr>
        <dsp:cNvPr id="0" name=""/>
        <dsp:cNvSpPr/>
      </dsp:nvSpPr>
      <dsp:spPr>
        <a:xfrm>
          <a:off x="543789" y="1912574"/>
          <a:ext cx="9038521" cy="619920"/>
        </a:xfrm>
        <a:prstGeom prst="roundRect">
          <a:avLst/>
        </a:prstGeom>
        <a:gradFill rotWithShape="0">
          <a:gsLst>
            <a:gs pos="0">
              <a:schemeClr val="accent5">
                <a:hueOff val="1178392"/>
                <a:satOff val="-5635"/>
                <a:lumOff val="6177"/>
                <a:alphaOff val="0"/>
                <a:lumMod val="110000"/>
                <a:satMod val="105000"/>
                <a:tint val="67000"/>
              </a:schemeClr>
            </a:gs>
            <a:gs pos="50000">
              <a:schemeClr val="accent5">
                <a:hueOff val="1178392"/>
                <a:satOff val="-5635"/>
                <a:lumOff val="6177"/>
                <a:alphaOff val="0"/>
                <a:lumMod val="105000"/>
                <a:satMod val="103000"/>
                <a:tint val="73000"/>
              </a:schemeClr>
            </a:gs>
            <a:gs pos="100000">
              <a:schemeClr val="accent5">
                <a:hueOff val="1178392"/>
                <a:satOff val="-5635"/>
                <a:lumOff val="61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Penalty on undisclosed income of the block period would be levied at 50% of tax payable on such income</a:t>
          </a:r>
          <a:endParaRPr lang="en-IN" sz="1800" b="1" kern="1200" dirty="0"/>
        </a:p>
      </dsp:txBody>
      <dsp:txXfrm>
        <a:off x="574051" y="1942836"/>
        <a:ext cx="8977997" cy="559396"/>
      </dsp:txXfrm>
    </dsp:sp>
    <dsp:sp modelId="{84B99B67-4873-4B9B-909B-AF7C8EEFE01C}">
      <dsp:nvSpPr>
        <dsp:cNvPr id="0" name=""/>
        <dsp:cNvSpPr/>
      </dsp:nvSpPr>
      <dsp:spPr>
        <a:xfrm>
          <a:off x="0" y="3175094"/>
          <a:ext cx="10875791" cy="529200"/>
        </a:xfrm>
        <a:prstGeom prst="rect">
          <a:avLst/>
        </a:prstGeom>
        <a:solidFill>
          <a:schemeClr val="lt1">
            <a:alpha val="90000"/>
            <a:hueOff val="0"/>
            <a:satOff val="0"/>
            <a:lumOff val="0"/>
            <a:alphaOff val="0"/>
          </a:schemeClr>
        </a:solidFill>
        <a:ln w="6350" cap="flat" cmpd="sng" algn="ctr">
          <a:solidFill>
            <a:schemeClr val="accent5">
              <a:hueOff val="1767588"/>
              <a:satOff val="-8452"/>
              <a:lumOff val="9265"/>
              <a:alphaOff val="0"/>
            </a:schemeClr>
          </a:solidFill>
          <a:prstDash val="solid"/>
          <a:miter lim="800000"/>
        </a:ln>
        <a:effectLst/>
      </dsp:spPr>
      <dsp:style>
        <a:lnRef idx="1">
          <a:scrgbClr r="0" g="0" b="0"/>
        </a:lnRef>
        <a:fillRef idx="1">
          <a:scrgbClr r="0" g="0" b="0"/>
        </a:fillRef>
        <a:effectRef idx="0">
          <a:scrgbClr r="0" g="0" b="0"/>
        </a:effectRef>
        <a:fontRef idx="minor"/>
      </dsp:style>
    </dsp:sp>
    <dsp:sp modelId="{F5FFFE23-11A7-4BF8-A109-BB6A9E7F2046}">
      <dsp:nvSpPr>
        <dsp:cNvPr id="0" name=""/>
        <dsp:cNvSpPr/>
      </dsp:nvSpPr>
      <dsp:spPr>
        <a:xfrm>
          <a:off x="543789" y="2865134"/>
          <a:ext cx="8920367" cy="619920"/>
        </a:xfrm>
        <a:prstGeom prst="roundRect">
          <a:avLst/>
        </a:prstGeom>
        <a:gradFill rotWithShape="0">
          <a:gsLst>
            <a:gs pos="0">
              <a:schemeClr val="accent5">
                <a:hueOff val="1767588"/>
                <a:satOff val="-8452"/>
                <a:lumOff val="9265"/>
                <a:alphaOff val="0"/>
                <a:lumMod val="110000"/>
                <a:satMod val="105000"/>
                <a:tint val="67000"/>
              </a:schemeClr>
            </a:gs>
            <a:gs pos="50000">
              <a:schemeClr val="accent5">
                <a:hueOff val="1767588"/>
                <a:satOff val="-8452"/>
                <a:lumOff val="9265"/>
                <a:alphaOff val="0"/>
                <a:lumMod val="105000"/>
                <a:satMod val="103000"/>
                <a:tint val="73000"/>
              </a:schemeClr>
            </a:gs>
            <a:gs pos="100000">
              <a:schemeClr val="accent5">
                <a:hueOff val="1767588"/>
                <a:satOff val="-8452"/>
                <a:lumOff val="92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No interest u/s 234A, 234B, 234C or penalty u/s 270A of the IT Act shall be levied or imposed</a:t>
          </a:r>
          <a:endParaRPr lang="en-IN" sz="1800" b="1" kern="1200" dirty="0"/>
        </a:p>
      </dsp:txBody>
      <dsp:txXfrm>
        <a:off x="574051" y="2895396"/>
        <a:ext cx="8859843" cy="559396"/>
      </dsp:txXfrm>
    </dsp:sp>
    <dsp:sp modelId="{A1438FBA-9A69-4B7B-8650-6A60088BBADD}">
      <dsp:nvSpPr>
        <dsp:cNvPr id="0" name=""/>
        <dsp:cNvSpPr/>
      </dsp:nvSpPr>
      <dsp:spPr>
        <a:xfrm>
          <a:off x="0" y="4228645"/>
          <a:ext cx="10875791" cy="529200"/>
        </a:xfrm>
        <a:prstGeom prst="rect">
          <a:avLst/>
        </a:prstGeom>
        <a:solidFill>
          <a:schemeClr val="lt1">
            <a:alpha val="90000"/>
            <a:hueOff val="0"/>
            <a:satOff val="0"/>
            <a:lumOff val="0"/>
            <a:alphaOff val="0"/>
          </a:schemeClr>
        </a:solidFill>
        <a:ln w="6350" cap="flat" cmpd="sng" algn="ctr">
          <a:solidFill>
            <a:schemeClr val="accent5">
              <a:hueOff val="2356783"/>
              <a:satOff val="-11270"/>
              <a:lumOff val="12353"/>
              <a:alphaOff val="0"/>
            </a:schemeClr>
          </a:solidFill>
          <a:prstDash val="solid"/>
          <a:miter lim="800000"/>
        </a:ln>
        <a:effectLst/>
      </dsp:spPr>
      <dsp:style>
        <a:lnRef idx="1">
          <a:scrgbClr r="0" g="0" b="0"/>
        </a:lnRef>
        <a:fillRef idx="1">
          <a:scrgbClr r="0" g="0" b="0"/>
        </a:fillRef>
        <a:effectRef idx="0">
          <a:scrgbClr r="0" g="0" b="0"/>
        </a:effectRef>
        <a:fontRef idx="minor"/>
      </dsp:style>
    </dsp:sp>
    <dsp:sp modelId="{8D29BAEC-A8C7-4C4D-A786-B37EB312A80F}">
      <dsp:nvSpPr>
        <dsp:cNvPr id="0" name=""/>
        <dsp:cNvSpPr/>
      </dsp:nvSpPr>
      <dsp:spPr>
        <a:xfrm>
          <a:off x="543789" y="3817694"/>
          <a:ext cx="8905217" cy="720911"/>
        </a:xfrm>
        <a:prstGeom prst="roundRect">
          <a:avLst/>
        </a:prstGeom>
        <a:gradFill rotWithShape="0">
          <a:gsLst>
            <a:gs pos="0">
              <a:schemeClr val="accent5">
                <a:hueOff val="2356783"/>
                <a:satOff val="-11270"/>
                <a:lumOff val="12353"/>
                <a:alphaOff val="0"/>
                <a:lumMod val="110000"/>
                <a:satMod val="105000"/>
                <a:tint val="67000"/>
              </a:schemeClr>
            </a:gs>
            <a:gs pos="50000">
              <a:schemeClr val="accent5">
                <a:hueOff val="2356783"/>
                <a:satOff val="-11270"/>
                <a:lumOff val="12353"/>
                <a:alphaOff val="0"/>
                <a:lumMod val="105000"/>
                <a:satMod val="103000"/>
                <a:tint val="73000"/>
              </a:schemeClr>
            </a:gs>
            <a:gs pos="100000">
              <a:schemeClr val="accent5">
                <a:hueOff val="2356783"/>
                <a:satOff val="-11270"/>
                <a:lumOff val="1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If return u/s 158BC is not filed or furnished beyond due date, then interest @ 1.5% per month or part of month on tax on undisclosed income shall be leviable</a:t>
          </a:r>
          <a:endParaRPr lang="en-IN" sz="1800" b="1" kern="1200" dirty="0"/>
        </a:p>
      </dsp:txBody>
      <dsp:txXfrm>
        <a:off x="578981" y="3852886"/>
        <a:ext cx="8834833" cy="6505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32BC9-5720-4A14-AABB-7933BFAEAA37}">
      <dsp:nvSpPr>
        <dsp:cNvPr id="0" name=""/>
        <dsp:cNvSpPr/>
      </dsp:nvSpPr>
      <dsp:spPr>
        <a:xfrm>
          <a:off x="152464" y="123671"/>
          <a:ext cx="3343443" cy="1535965"/>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solidFill>
            </a:rPr>
            <a:t>Returned income u/s 158BC</a:t>
          </a:r>
        </a:p>
      </dsp:txBody>
      <dsp:txXfrm>
        <a:off x="152464" y="123671"/>
        <a:ext cx="3343443" cy="1535965"/>
      </dsp:txXfrm>
    </dsp:sp>
    <dsp:sp modelId="{27969544-6F28-4CA1-B8B6-5A7834DC8FEA}">
      <dsp:nvSpPr>
        <dsp:cNvPr id="0" name=""/>
        <dsp:cNvSpPr/>
      </dsp:nvSpPr>
      <dsp:spPr>
        <a:xfrm>
          <a:off x="3865872" y="19895"/>
          <a:ext cx="3897241" cy="1670981"/>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Already assessed income u/s 143(3), 144, 147,153A or 153C (prior to date of initiation of search or the date of requisition</a:t>
          </a:r>
          <a:endParaRPr lang="en-IN" sz="1900" kern="1200" dirty="0">
            <a:solidFill>
              <a:schemeClr val="tx1"/>
            </a:solidFill>
          </a:endParaRPr>
        </a:p>
      </dsp:txBody>
      <dsp:txXfrm>
        <a:off x="3865872" y="19895"/>
        <a:ext cx="3897241" cy="1670981"/>
      </dsp:txXfrm>
    </dsp:sp>
    <dsp:sp modelId="{3CB3FB35-CA99-4EB4-B76E-9ED7872B0855}">
      <dsp:nvSpPr>
        <dsp:cNvPr id="0" name=""/>
        <dsp:cNvSpPr/>
      </dsp:nvSpPr>
      <dsp:spPr>
        <a:xfrm>
          <a:off x="8285543" y="814"/>
          <a:ext cx="3434794" cy="1709142"/>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Arial" panose="020B0604020202020204" pitchFamily="34" charset="0"/>
            <a:buNone/>
          </a:pPr>
          <a:r>
            <a:rPr lang="en-US" sz="1900" kern="1200" dirty="0">
              <a:solidFill>
                <a:schemeClr val="tx1"/>
              </a:solidFill>
            </a:rPr>
            <a:t>Return income filed u/s 139 in response to notices u/s 142(1) or 148 when not filed, excluding cases (</a:t>
          </a:r>
          <a:r>
            <a:rPr lang="en-US" sz="1900" kern="1200" dirty="0" err="1">
              <a:solidFill>
                <a:schemeClr val="tx1"/>
              </a:solidFill>
            </a:rPr>
            <a:t>i</a:t>
          </a:r>
          <a:r>
            <a:rPr lang="en-US" sz="1900" kern="1200" dirty="0">
              <a:solidFill>
                <a:schemeClr val="tx1"/>
              </a:solidFill>
            </a:rPr>
            <a:t>) and (ii).</a:t>
          </a:r>
          <a:endParaRPr lang="en-IN" sz="1900" kern="1200" dirty="0">
            <a:solidFill>
              <a:schemeClr val="tx1"/>
            </a:solidFill>
          </a:endParaRPr>
        </a:p>
      </dsp:txBody>
      <dsp:txXfrm>
        <a:off x="8285543" y="814"/>
        <a:ext cx="3434794" cy="1709142"/>
      </dsp:txXfrm>
    </dsp:sp>
    <dsp:sp modelId="{DC7E14BE-993E-4663-AD07-7BFBFF85B42F}">
      <dsp:nvSpPr>
        <dsp:cNvPr id="0" name=""/>
        <dsp:cNvSpPr/>
      </dsp:nvSpPr>
      <dsp:spPr>
        <a:xfrm>
          <a:off x="874934" y="2057919"/>
          <a:ext cx="3552374" cy="1883069"/>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Total income for ongoing previous years, based on entries in books and documents up to the search/requisition authorization date</a:t>
          </a:r>
          <a:endParaRPr lang="en-IN" sz="1900" kern="1200" dirty="0">
            <a:solidFill>
              <a:schemeClr val="tx1"/>
            </a:solidFill>
          </a:endParaRPr>
        </a:p>
      </dsp:txBody>
      <dsp:txXfrm>
        <a:off x="874934" y="2057919"/>
        <a:ext cx="3552374" cy="1883069"/>
      </dsp:txXfrm>
    </dsp:sp>
    <dsp:sp modelId="{7C8041CD-13B6-451D-B754-5134FF784075}">
      <dsp:nvSpPr>
        <dsp:cNvPr id="0" name=""/>
        <dsp:cNvSpPr/>
      </dsp:nvSpPr>
      <dsp:spPr>
        <a:xfrm>
          <a:off x="6115828" y="2151604"/>
          <a:ext cx="2960851" cy="1676242"/>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Undisclosed income determined by the AO u/s 158BB(2)</a:t>
          </a:r>
          <a:endParaRPr lang="en-IN" sz="1900" kern="1200" dirty="0">
            <a:solidFill>
              <a:schemeClr val="tx1"/>
            </a:solidFill>
          </a:endParaRPr>
        </a:p>
      </dsp:txBody>
      <dsp:txXfrm>
        <a:off x="6115828" y="2151604"/>
        <a:ext cx="2960851" cy="16762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32BC9-5720-4A14-AABB-7933BFAEAA37}">
      <dsp:nvSpPr>
        <dsp:cNvPr id="0" name=""/>
        <dsp:cNvSpPr/>
      </dsp:nvSpPr>
      <dsp:spPr>
        <a:xfrm>
          <a:off x="152464" y="123671"/>
          <a:ext cx="3343443" cy="1535965"/>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solidFill>
            </a:rPr>
            <a:t>Returned income u/s 158BC</a:t>
          </a:r>
        </a:p>
      </dsp:txBody>
      <dsp:txXfrm>
        <a:off x="152464" y="123671"/>
        <a:ext cx="3343443" cy="1535965"/>
      </dsp:txXfrm>
    </dsp:sp>
    <dsp:sp modelId="{27969544-6F28-4CA1-B8B6-5A7834DC8FEA}">
      <dsp:nvSpPr>
        <dsp:cNvPr id="0" name=""/>
        <dsp:cNvSpPr/>
      </dsp:nvSpPr>
      <dsp:spPr>
        <a:xfrm>
          <a:off x="3865872" y="19895"/>
          <a:ext cx="3897241" cy="1670981"/>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Already assessed income u/s 143(3), 144, 147,153A or 153C (prior to date of initiation of search or the date of requisition</a:t>
          </a:r>
          <a:endParaRPr lang="en-IN" sz="1900" kern="1200" dirty="0">
            <a:solidFill>
              <a:schemeClr val="tx1"/>
            </a:solidFill>
          </a:endParaRPr>
        </a:p>
      </dsp:txBody>
      <dsp:txXfrm>
        <a:off x="3865872" y="19895"/>
        <a:ext cx="3897241" cy="1670981"/>
      </dsp:txXfrm>
    </dsp:sp>
    <dsp:sp modelId="{3CB3FB35-CA99-4EB4-B76E-9ED7872B0855}">
      <dsp:nvSpPr>
        <dsp:cNvPr id="0" name=""/>
        <dsp:cNvSpPr/>
      </dsp:nvSpPr>
      <dsp:spPr>
        <a:xfrm>
          <a:off x="8285543" y="814"/>
          <a:ext cx="3434794" cy="1709142"/>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Arial" panose="020B0604020202020204" pitchFamily="34" charset="0"/>
            <a:buNone/>
          </a:pPr>
          <a:r>
            <a:rPr lang="en-US" sz="1900" kern="1200" dirty="0">
              <a:solidFill>
                <a:schemeClr val="tx1"/>
              </a:solidFill>
            </a:rPr>
            <a:t>Return income filed u/s 139 in response to notices u/s 142(1) or 148 when not filed, excluding cases (</a:t>
          </a:r>
          <a:r>
            <a:rPr lang="en-US" sz="1900" kern="1200" dirty="0" err="1">
              <a:solidFill>
                <a:schemeClr val="tx1"/>
              </a:solidFill>
            </a:rPr>
            <a:t>i</a:t>
          </a:r>
          <a:r>
            <a:rPr lang="en-US" sz="1900" kern="1200" dirty="0">
              <a:solidFill>
                <a:schemeClr val="tx1"/>
              </a:solidFill>
            </a:rPr>
            <a:t>) and (ii).</a:t>
          </a:r>
          <a:endParaRPr lang="en-IN" sz="1900" kern="1200" dirty="0">
            <a:solidFill>
              <a:schemeClr val="tx1"/>
            </a:solidFill>
          </a:endParaRPr>
        </a:p>
      </dsp:txBody>
      <dsp:txXfrm>
        <a:off x="8285543" y="814"/>
        <a:ext cx="3434794" cy="1709142"/>
      </dsp:txXfrm>
    </dsp:sp>
    <dsp:sp modelId="{DC7E14BE-993E-4663-AD07-7BFBFF85B42F}">
      <dsp:nvSpPr>
        <dsp:cNvPr id="0" name=""/>
        <dsp:cNvSpPr/>
      </dsp:nvSpPr>
      <dsp:spPr>
        <a:xfrm>
          <a:off x="0" y="2057919"/>
          <a:ext cx="3552374" cy="1883069"/>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Total income for ongoing previous years, based on entries in books and documents up to the search/requisition authorization date</a:t>
          </a:r>
          <a:endParaRPr lang="en-IN" sz="1900" kern="1200" dirty="0">
            <a:solidFill>
              <a:schemeClr val="tx1"/>
            </a:solidFill>
          </a:endParaRPr>
        </a:p>
      </dsp:txBody>
      <dsp:txXfrm>
        <a:off x="0" y="2057919"/>
        <a:ext cx="3552374" cy="1883069"/>
      </dsp:txXfrm>
    </dsp:sp>
    <dsp:sp modelId="{7C8041CD-13B6-451D-B754-5134FF784075}">
      <dsp:nvSpPr>
        <dsp:cNvPr id="0" name=""/>
        <dsp:cNvSpPr/>
      </dsp:nvSpPr>
      <dsp:spPr>
        <a:xfrm>
          <a:off x="4101110" y="2151604"/>
          <a:ext cx="2960851" cy="1676242"/>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Undisclosed income determined by the AO u/s 158BB(2)</a:t>
          </a:r>
          <a:endParaRPr lang="en-IN" sz="1900" kern="1200" dirty="0">
            <a:solidFill>
              <a:schemeClr val="tx1"/>
            </a:solidFill>
          </a:endParaRPr>
        </a:p>
      </dsp:txBody>
      <dsp:txXfrm>
        <a:off x="4101110" y="2151604"/>
        <a:ext cx="2960851" cy="1676242"/>
      </dsp:txXfrm>
    </dsp:sp>
    <dsp:sp modelId="{97B04A5E-9F67-425C-8D42-B56AE2005C9D}">
      <dsp:nvSpPr>
        <dsp:cNvPr id="0" name=""/>
        <dsp:cNvSpPr/>
      </dsp:nvSpPr>
      <dsp:spPr>
        <a:xfrm>
          <a:off x="8080626" y="2151604"/>
          <a:ext cx="3639711" cy="1676242"/>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IN" sz="6500" kern="1200" dirty="0">
            <a:solidFill>
              <a:schemeClr val="tx1"/>
            </a:solidFill>
          </a:endParaRPr>
        </a:p>
      </dsp:txBody>
      <dsp:txXfrm>
        <a:off x="8080626" y="2151604"/>
        <a:ext cx="3639711" cy="16762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E0D85-2814-41AF-8925-1EA13713ADA7}">
      <dsp:nvSpPr>
        <dsp:cNvPr id="0" name=""/>
        <dsp:cNvSpPr/>
      </dsp:nvSpPr>
      <dsp:spPr>
        <a:xfrm>
          <a:off x="2" y="0"/>
          <a:ext cx="9876183" cy="372221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7D281F-0C0C-47A0-9A33-BA6D75635CAD}">
      <dsp:nvSpPr>
        <dsp:cNvPr id="0" name=""/>
        <dsp:cNvSpPr/>
      </dsp:nvSpPr>
      <dsp:spPr>
        <a:xfrm>
          <a:off x="5677" y="884420"/>
          <a:ext cx="2358721" cy="1953372"/>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solidFill>
            </a:rPr>
            <a:t>AO to take prior approval of the authority and issue notice to Assessee to file return of income  within 60 days</a:t>
          </a:r>
        </a:p>
      </dsp:txBody>
      <dsp:txXfrm>
        <a:off x="101033" y="979776"/>
        <a:ext cx="2168009" cy="1762660"/>
      </dsp:txXfrm>
    </dsp:sp>
    <dsp:sp modelId="{C9B3464A-F4DB-447A-BDCE-0B499EB7C66C}">
      <dsp:nvSpPr>
        <dsp:cNvPr id="0" name=""/>
        <dsp:cNvSpPr/>
      </dsp:nvSpPr>
      <dsp:spPr>
        <a:xfrm>
          <a:off x="2667242" y="1002920"/>
          <a:ext cx="2077912" cy="1716371"/>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solidFill>
            </a:rPr>
            <a:t>Return filed is akin to return filed u/s 139</a:t>
          </a:r>
        </a:p>
      </dsp:txBody>
      <dsp:txXfrm>
        <a:off x="2751028" y="1086706"/>
        <a:ext cx="1910340" cy="1548799"/>
      </dsp:txXfrm>
    </dsp:sp>
    <dsp:sp modelId="{C2A24D10-9C6D-40C3-894D-A7E9198A038E}">
      <dsp:nvSpPr>
        <dsp:cNvPr id="0" name=""/>
        <dsp:cNvSpPr/>
      </dsp:nvSpPr>
      <dsp:spPr>
        <a:xfrm>
          <a:off x="5047999" y="988612"/>
          <a:ext cx="2441754" cy="1744988"/>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IN" sz="1800" kern="1200" dirty="0">
              <a:solidFill>
                <a:schemeClr val="tx1"/>
              </a:solidFill>
            </a:rPr>
            <a:t>AO will determine total income including undisclosed income, as per section 158BB</a:t>
          </a:r>
        </a:p>
        <a:p>
          <a:pPr marL="0" lvl="0" algn="ctr" defTabSz="800100">
            <a:lnSpc>
              <a:spcPct val="90000"/>
            </a:lnSpc>
            <a:spcBef>
              <a:spcPct val="0"/>
            </a:spcBef>
            <a:spcAft>
              <a:spcPct val="35000"/>
            </a:spcAft>
            <a:buNone/>
          </a:pPr>
          <a:endParaRPr lang="en-IN" sz="1600" kern="1200" dirty="0"/>
        </a:p>
      </dsp:txBody>
      <dsp:txXfrm>
        <a:off x="5133182" y="1073795"/>
        <a:ext cx="2271388" cy="1574622"/>
      </dsp:txXfrm>
    </dsp:sp>
    <dsp:sp modelId="{B863AF59-40BC-4901-A5DE-1D4010E174AD}">
      <dsp:nvSpPr>
        <dsp:cNvPr id="0" name=""/>
        <dsp:cNvSpPr/>
      </dsp:nvSpPr>
      <dsp:spPr>
        <a:xfrm>
          <a:off x="7798275" y="1116663"/>
          <a:ext cx="2077912" cy="1488885"/>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endParaRPr lang="en-IN" sz="6100" kern="1200" dirty="0"/>
        </a:p>
      </dsp:txBody>
      <dsp:txXfrm>
        <a:off x="7870956" y="1189344"/>
        <a:ext cx="1932550" cy="13435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9FD94-A0E3-46B5-97B4-CDBD3401DF05}">
      <dsp:nvSpPr>
        <dsp:cNvPr id="0" name=""/>
        <dsp:cNvSpPr/>
      </dsp:nvSpPr>
      <dsp:spPr>
        <a:xfrm>
          <a:off x="0" y="610433"/>
          <a:ext cx="10875791" cy="6300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6942C99-F688-4281-8EE5-79C60FD955B6}">
      <dsp:nvSpPr>
        <dsp:cNvPr id="0" name=""/>
        <dsp:cNvSpPr/>
      </dsp:nvSpPr>
      <dsp:spPr>
        <a:xfrm>
          <a:off x="543789" y="2638"/>
          <a:ext cx="9190935" cy="976794"/>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12 months from the end of the month when the last search or requisition authorization (under section 132 or 132A) was executed</a:t>
          </a:r>
          <a:endParaRPr lang="en-IN" sz="1800" b="1" kern="1200" dirty="0"/>
        </a:p>
      </dsp:txBody>
      <dsp:txXfrm>
        <a:off x="591472" y="50321"/>
        <a:ext cx="9095569" cy="881428"/>
      </dsp:txXfrm>
    </dsp:sp>
    <dsp:sp modelId="{1D19AF28-62DB-4E8D-A664-1DB98F27C220}">
      <dsp:nvSpPr>
        <dsp:cNvPr id="0" name=""/>
        <dsp:cNvSpPr/>
      </dsp:nvSpPr>
      <dsp:spPr>
        <a:xfrm>
          <a:off x="0" y="1744433"/>
          <a:ext cx="10875791" cy="630000"/>
        </a:xfrm>
        <a:prstGeom prst="rect">
          <a:avLst/>
        </a:prstGeom>
        <a:solidFill>
          <a:schemeClr val="lt1">
            <a:alpha val="90000"/>
            <a:hueOff val="0"/>
            <a:satOff val="0"/>
            <a:lumOff val="0"/>
            <a:alphaOff val="0"/>
          </a:schemeClr>
        </a:solidFill>
        <a:ln w="6350" cap="flat" cmpd="sng" algn="ctr">
          <a:solidFill>
            <a:schemeClr val="accent5">
              <a:hueOff val="785595"/>
              <a:satOff val="-3757"/>
              <a:lumOff val="4118"/>
              <a:alphaOff val="0"/>
            </a:schemeClr>
          </a:solidFill>
          <a:prstDash val="solid"/>
          <a:miter lim="800000"/>
        </a:ln>
        <a:effectLst/>
      </dsp:spPr>
      <dsp:style>
        <a:lnRef idx="1">
          <a:scrgbClr r="0" g="0" b="0"/>
        </a:lnRef>
        <a:fillRef idx="1">
          <a:scrgbClr r="0" g="0" b="0"/>
        </a:fillRef>
        <a:effectRef idx="0">
          <a:scrgbClr r="0" g="0" b="0"/>
        </a:effectRef>
        <a:fontRef idx="minor"/>
      </dsp:style>
    </dsp:sp>
    <dsp:sp modelId="{03FDE5C8-538C-40E0-8713-7138BD18A170}">
      <dsp:nvSpPr>
        <dsp:cNvPr id="0" name=""/>
        <dsp:cNvSpPr/>
      </dsp:nvSpPr>
      <dsp:spPr>
        <a:xfrm>
          <a:off x="543789" y="1375433"/>
          <a:ext cx="9038521" cy="738000"/>
        </a:xfrm>
        <a:prstGeom prst="roundRect">
          <a:avLst/>
        </a:prstGeom>
        <a:gradFill rotWithShape="0">
          <a:gsLst>
            <a:gs pos="0">
              <a:schemeClr val="accent5">
                <a:hueOff val="785595"/>
                <a:satOff val="-3757"/>
                <a:lumOff val="4118"/>
                <a:alphaOff val="0"/>
                <a:lumMod val="110000"/>
                <a:satMod val="105000"/>
                <a:tint val="67000"/>
              </a:schemeClr>
            </a:gs>
            <a:gs pos="50000">
              <a:schemeClr val="accent5">
                <a:hueOff val="785595"/>
                <a:satOff val="-3757"/>
                <a:lumOff val="4118"/>
                <a:alphaOff val="0"/>
                <a:lumMod val="105000"/>
                <a:satMod val="103000"/>
                <a:tint val="73000"/>
              </a:schemeClr>
            </a:gs>
            <a:gs pos="100000">
              <a:schemeClr val="accent5">
                <a:hueOff val="785595"/>
                <a:satOff val="-3757"/>
                <a:lumOff val="411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Time limit in case of person other than searched person would start from the date on which notice u/s 158BC was issued</a:t>
          </a:r>
          <a:endParaRPr lang="en-IN" sz="1800" b="1" kern="1200" dirty="0"/>
        </a:p>
      </dsp:txBody>
      <dsp:txXfrm>
        <a:off x="579815" y="1411459"/>
        <a:ext cx="8966469" cy="665948"/>
      </dsp:txXfrm>
    </dsp:sp>
    <dsp:sp modelId="{84B99B67-4873-4B9B-909B-AF7C8EEFE01C}">
      <dsp:nvSpPr>
        <dsp:cNvPr id="0" name=""/>
        <dsp:cNvSpPr/>
      </dsp:nvSpPr>
      <dsp:spPr>
        <a:xfrm>
          <a:off x="0" y="2878433"/>
          <a:ext cx="10875791" cy="630000"/>
        </a:xfrm>
        <a:prstGeom prst="rect">
          <a:avLst/>
        </a:prstGeom>
        <a:solidFill>
          <a:schemeClr val="lt1">
            <a:alpha val="90000"/>
            <a:hueOff val="0"/>
            <a:satOff val="0"/>
            <a:lumOff val="0"/>
            <a:alphaOff val="0"/>
          </a:schemeClr>
        </a:solidFill>
        <a:ln w="6350" cap="flat" cmpd="sng" algn="ctr">
          <a:solidFill>
            <a:schemeClr val="accent5">
              <a:hueOff val="1571189"/>
              <a:satOff val="-7513"/>
              <a:lumOff val="8235"/>
              <a:alphaOff val="0"/>
            </a:schemeClr>
          </a:solidFill>
          <a:prstDash val="solid"/>
          <a:miter lim="800000"/>
        </a:ln>
        <a:effectLst/>
      </dsp:spPr>
      <dsp:style>
        <a:lnRef idx="1">
          <a:scrgbClr r="0" g="0" b="0"/>
        </a:lnRef>
        <a:fillRef idx="1">
          <a:scrgbClr r="0" g="0" b="0"/>
        </a:fillRef>
        <a:effectRef idx="0">
          <a:scrgbClr r="0" g="0" b="0"/>
        </a:effectRef>
        <a:fontRef idx="minor"/>
      </dsp:style>
    </dsp:sp>
    <dsp:sp modelId="{F5FFFE23-11A7-4BF8-A109-BB6A9E7F2046}">
      <dsp:nvSpPr>
        <dsp:cNvPr id="0" name=""/>
        <dsp:cNvSpPr/>
      </dsp:nvSpPr>
      <dsp:spPr>
        <a:xfrm>
          <a:off x="543789" y="2509433"/>
          <a:ext cx="8920367" cy="738000"/>
        </a:xfrm>
        <a:prstGeom prst="roundRect">
          <a:avLst/>
        </a:prstGeom>
        <a:gradFill rotWithShape="0">
          <a:gsLst>
            <a:gs pos="0">
              <a:schemeClr val="accent5">
                <a:hueOff val="1571189"/>
                <a:satOff val="-7513"/>
                <a:lumOff val="8235"/>
                <a:alphaOff val="0"/>
                <a:lumMod val="110000"/>
                <a:satMod val="105000"/>
                <a:tint val="67000"/>
              </a:schemeClr>
            </a:gs>
            <a:gs pos="50000">
              <a:schemeClr val="accent5">
                <a:hueOff val="1571189"/>
                <a:satOff val="-7513"/>
                <a:lumOff val="8235"/>
                <a:alphaOff val="0"/>
                <a:lumMod val="105000"/>
                <a:satMod val="103000"/>
                <a:tint val="73000"/>
              </a:schemeClr>
            </a:gs>
            <a:gs pos="100000">
              <a:schemeClr val="accent5">
                <a:hueOff val="1571189"/>
                <a:satOff val="-7513"/>
                <a:lumOff val="823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t>An additional 12 months is allowed if a reference u/s 92CA(1) is initiated during pendency of assessment or reassessment for the block period</a:t>
          </a:r>
          <a:endParaRPr lang="en-IN" sz="1800" b="1" kern="1200" dirty="0"/>
        </a:p>
      </dsp:txBody>
      <dsp:txXfrm>
        <a:off x="579815" y="2545459"/>
        <a:ext cx="8848315" cy="665948"/>
      </dsp:txXfrm>
    </dsp:sp>
    <dsp:sp modelId="{A1438FBA-9A69-4B7B-8650-6A60088BBADD}">
      <dsp:nvSpPr>
        <dsp:cNvPr id="0" name=""/>
        <dsp:cNvSpPr/>
      </dsp:nvSpPr>
      <dsp:spPr>
        <a:xfrm>
          <a:off x="0" y="4132661"/>
          <a:ext cx="10875791" cy="630000"/>
        </a:xfrm>
        <a:prstGeom prst="rect">
          <a:avLst/>
        </a:prstGeom>
        <a:solidFill>
          <a:schemeClr val="lt1">
            <a:alpha val="90000"/>
            <a:hueOff val="0"/>
            <a:satOff val="0"/>
            <a:lumOff val="0"/>
            <a:alphaOff val="0"/>
          </a:schemeClr>
        </a:solidFill>
        <a:ln w="6350" cap="flat" cmpd="sng" algn="ctr">
          <a:solidFill>
            <a:schemeClr val="accent5">
              <a:hueOff val="2356783"/>
              <a:satOff val="-11270"/>
              <a:lumOff val="12353"/>
              <a:alphaOff val="0"/>
            </a:schemeClr>
          </a:solidFill>
          <a:prstDash val="solid"/>
          <a:miter lim="800000"/>
        </a:ln>
        <a:effectLst/>
      </dsp:spPr>
      <dsp:style>
        <a:lnRef idx="1">
          <a:scrgbClr r="0" g="0" b="0"/>
        </a:lnRef>
        <a:fillRef idx="1">
          <a:scrgbClr r="0" g="0" b="0"/>
        </a:fillRef>
        <a:effectRef idx="0">
          <a:scrgbClr r="0" g="0" b="0"/>
        </a:effectRef>
        <a:fontRef idx="minor"/>
      </dsp:style>
    </dsp:sp>
    <dsp:sp modelId="{8D29BAEC-A8C7-4C4D-A786-B37EB312A80F}">
      <dsp:nvSpPr>
        <dsp:cNvPr id="0" name=""/>
        <dsp:cNvSpPr/>
      </dsp:nvSpPr>
      <dsp:spPr>
        <a:xfrm>
          <a:off x="543789" y="3643433"/>
          <a:ext cx="8905217" cy="858227"/>
        </a:xfrm>
        <a:prstGeom prst="roundRect">
          <a:avLst/>
        </a:prstGeom>
        <a:gradFill rotWithShape="0">
          <a:gsLst>
            <a:gs pos="0">
              <a:schemeClr val="accent5">
                <a:hueOff val="2356783"/>
                <a:satOff val="-11270"/>
                <a:lumOff val="12353"/>
                <a:alphaOff val="0"/>
                <a:lumMod val="110000"/>
                <a:satMod val="105000"/>
                <a:tint val="67000"/>
              </a:schemeClr>
            </a:gs>
            <a:gs pos="50000">
              <a:schemeClr val="accent5">
                <a:hueOff val="2356783"/>
                <a:satOff val="-11270"/>
                <a:lumOff val="12353"/>
                <a:alphaOff val="0"/>
                <a:lumMod val="105000"/>
                <a:satMod val="103000"/>
                <a:tint val="73000"/>
              </a:schemeClr>
            </a:gs>
            <a:gs pos="100000">
              <a:schemeClr val="accent5">
                <a:hueOff val="2356783"/>
                <a:satOff val="-11270"/>
                <a:lumOff val="1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755" tIns="0" rIns="287755" bIns="0" numCol="1" spcCol="1270" anchor="ctr" anchorCtr="0">
          <a:noAutofit/>
        </a:bodyPr>
        <a:lstStyle/>
        <a:p>
          <a:pPr marL="0" lvl="0" indent="0" algn="l" defTabSz="800100">
            <a:lnSpc>
              <a:spcPct val="90000"/>
            </a:lnSpc>
            <a:spcBef>
              <a:spcPct val="0"/>
            </a:spcBef>
            <a:spcAft>
              <a:spcPct val="35000"/>
            </a:spcAft>
            <a:buNone/>
          </a:pPr>
          <a:r>
            <a:rPr lang="en-IN" sz="1800" b="1" kern="1200">
              <a:effectLst/>
              <a:latin typeface="Book Antiqua" panose="02040602050305030304" pitchFamily="18" charset="0"/>
              <a:ea typeface="Calibri" panose="020F0502020204030204" pitchFamily="34" charset="0"/>
              <a:cs typeface="Mangal" panose="02040503050203030202" pitchFamily="18" charset="0"/>
            </a:rPr>
            <a:t>Period not exceeding 180 days, from the date of initiation of search or requisition until the seized assets (like books, documents, money, jewelery) are handed over to the AO shall be excluded </a:t>
          </a:r>
          <a:endParaRPr lang="en-IN" sz="1800" b="1" kern="1200" dirty="0"/>
        </a:p>
      </dsp:txBody>
      <dsp:txXfrm>
        <a:off x="585684" y="3685328"/>
        <a:ext cx="8821427" cy="7744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81A93-CFB5-48C9-AD75-B6CF65596706}">
      <dsp:nvSpPr>
        <dsp:cNvPr id="0" name=""/>
        <dsp:cNvSpPr/>
      </dsp:nvSpPr>
      <dsp:spPr>
        <a:xfrm rot="10800000">
          <a:off x="-1" y="476"/>
          <a:ext cx="9152404" cy="212288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6133" tIns="95250" rIns="177800" bIns="95250" numCol="1" spcCol="1270" anchor="ctr" anchorCtr="0">
          <a:noAutofit/>
        </a:bodyPr>
        <a:lstStyle/>
        <a:p>
          <a:pPr marL="0" lvl="0" indent="0" algn="l" defTabSz="1111250">
            <a:lnSpc>
              <a:spcPct val="90000"/>
            </a:lnSpc>
            <a:spcBef>
              <a:spcPct val="0"/>
            </a:spcBef>
            <a:spcAft>
              <a:spcPct val="35000"/>
            </a:spcAft>
            <a:buNone/>
          </a:pPr>
          <a:endParaRPr lang="en-IN" sz="2500" kern="1200" dirty="0">
            <a:latin typeface="Book Antiqua" panose="02040602050305030304" pitchFamily="18" charset="0"/>
          </a:endParaRPr>
        </a:p>
      </dsp:txBody>
      <dsp:txXfrm rot="10800000">
        <a:off x="530720" y="476"/>
        <a:ext cx="8621683" cy="2122883"/>
      </dsp:txXfrm>
    </dsp:sp>
    <dsp:sp modelId="{DC4177D3-0E38-4E38-9FCF-069881F0A50C}">
      <dsp:nvSpPr>
        <dsp:cNvPr id="0" name=""/>
        <dsp:cNvSpPr/>
      </dsp:nvSpPr>
      <dsp:spPr>
        <a:xfrm>
          <a:off x="0" y="476"/>
          <a:ext cx="2122883" cy="212288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AF8E37-DF5F-4040-91B6-EB182055429A}">
      <dsp:nvSpPr>
        <dsp:cNvPr id="0" name=""/>
        <dsp:cNvSpPr/>
      </dsp:nvSpPr>
      <dsp:spPr>
        <a:xfrm rot="10800000">
          <a:off x="-1" y="2757056"/>
          <a:ext cx="9152404" cy="212288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6133" tIns="247650" rIns="462280" bIns="247650" numCol="1" spcCol="1270" anchor="ctr" anchorCtr="0">
          <a:noAutofit/>
        </a:bodyPr>
        <a:lstStyle/>
        <a:p>
          <a:pPr marL="0" lvl="0" indent="0" algn="ctr" defTabSz="2889250">
            <a:lnSpc>
              <a:spcPct val="90000"/>
            </a:lnSpc>
            <a:spcBef>
              <a:spcPct val="0"/>
            </a:spcBef>
            <a:spcAft>
              <a:spcPct val="35000"/>
            </a:spcAft>
            <a:buNone/>
          </a:pPr>
          <a:endParaRPr lang="en-IN" sz="6500" kern="1200" dirty="0">
            <a:latin typeface="Book Antiqua" panose="02040602050305030304" pitchFamily="18" charset="0"/>
          </a:endParaRPr>
        </a:p>
      </dsp:txBody>
      <dsp:txXfrm rot="10800000">
        <a:off x="530720" y="2757056"/>
        <a:ext cx="8621683" cy="2122883"/>
      </dsp:txXfrm>
    </dsp:sp>
    <dsp:sp modelId="{0F67E569-12EB-4A26-8D68-25E53CB36767}">
      <dsp:nvSpPr>
        <dsp:cNvPr id="0" name=""/>
        <dsp:cNvSpPr/>
      </dsp:nvSpPr>
      <dsp:spPr>
        <a:xfrm>
          <a:off x="0" y="2757056"/>
          <a:ext cx="2122883" cy="212288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31E1F-E76B-4D5A-BF2E-465B87C4A1D0}">
      <dsp:nvSpPr>
        <dsp:cNvPr id="0" name=""/>
        <dsp:cNvSpPr/>
      </dsp:nvSpPr>
      <dsp:spPr>
        <a:xfrm>
          <a:off x="35" y="22155"/>
          <a:ext cx="3350595" cy="1238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174752" rIns="305816" bIns="174752" numCol="1" spcCol="1270" anchor="ctr" anchorCtr="0">
          <a:noAutofit/>
        </a:bodyPr>
        <a:lstStyle/>
        <a:p>
          <a:pPr marL="0" lvl="0" indent="0" algn="ctr" defTabSz="1911350">
            <a:lnSpc>
              <a:spcPct val="90000"/>
            </a:lnSpc>
            <a:spcBef>
              <a:spcPct val="0"/>
            </a:spcBef>
            <a:spcAft>
              <a:spcPct val="35000"/>
            </a:spcAft>
            <a:buNone/>
          </a:pPr>
          <a:r>
            <a:rPr lang="en-US" sz="4300" kern="1200" dirty="0"/>
            <a:t>Existing</a:t>
          </a:r>
          <a:endParaRPr lang="en-IN" sz="4300" kern="1200" dirty="0"/>
        </a:p>
      </dsp:txBody>
      <dsp:txXfrm>
        <a:off x="35" y="22155"/>
        <a:ext cx="3350595" cy="1238400"/>
      </dsp:txXfrm>
    </dsp:sp>
    <dsp:sp modelId="{B708C953-B92B-482E-9308-D9153F9748DF}">
      <dsp:nvSpPr>
        <dsp:cNvPr id="0" name=""/>
        <dsp:cNvSpPr/>
      </dsp:nvSpPr>
      <dsp:spPr>
        <a:xfrm>
          <a:off x="0" y="1260761"/>
          <a:ext cx="3350595" cy="215239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just" defTabSz="889000">
            <a:lnSpc>
              <a:spcPct val="90000"/>
            </a:lnSpc>
            <a:spcBef>
              <a:spcPct val="0"/>
            </a:spcBef>
            <a:spcAft>
              <a:spcPct val="15000"/>
            </a:spcAft>
            <a:buChar char="•"/>
          </a:pPr>
          <a:r>
            <a:rPr lang="en-US" sz="2000" b="1" kern="1200" dirty="0">
              <a:solidFill>
                <a:schemeClr val="tx1"/>
              </a:solidFill>
            </a:rPr>
            <a:t>Within 60 days </a:t>
          </a:r>
          <a:r>
            <a:rPr lang="en-US" sz="2000" kern="1200" dirty="0">
              <a:solidFill>
                <a:schemeClr val="tx1"/>
              </a:solidFill>
            </a:rPr>
            <a:t>of the date on which the order sought to be appealed is communicated to the </a:t>
          </a:r>
          <a:r>
            <a:rPr lang="en-US" sz="2000" kern="1200" dirty="0" err="1">
              <a:solidFill>
                <a:schemeClr val="tx1"/>
              </a:solidFill>
            </a:rPr>
            <a:t>assessee</a:t>
          </a:r>
          <a:r>
            <a:rPr lang="en-US" sz="2000" kern="1200" dirty="0">
              <a:solidFill>
                <a:schemeClr val="tx1"/>
              </a:solidFill>
            </a:rPr>
            <a:t> or the PCIT/CIT.</a:t>
          </a:r>
          <a:r>
            <a:rPr lang="en-US" sz="2800" b="0" kern="1200" dirty="0"/>
            <a:t>	</a:t>
          </a:r>
          <a:endParaRPr lang="en-IN" sz="2800" b="0" kern="1200" dirty="0"/>
        </a:p>
      </dsp:txBody>
      <dsp:txXfrm>
        <a:off x="0" y="1260761"/>
        <a:ext cx="3350595" cy="2152395"/>
      </dsp:txXfrm>
    </dsp:sp>
    <dsp:sp modelId="{03504314-5F7A-4365-90B3-FDF036649441}">
      <dsp:nvSpPr>
        <dsp:cNvPr id="0" name=""/>
        <dsp:cNvSpPr/>
      </dsp:nvSpPr>
      <dsp:spPr>
        <a:xfrm>
          <a:off x="3819713" y="33130"/>
          <a:ext cx="3350595" cy="1238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174752" rIns="305816" bIns="174752" numCol="1" spcCol="1270" anchor="ctr" anchorCtr="0">
          <a:noAutofit/>
        </a:bodyPr>
        <a:lstStyle/>
        <a:p>
          <a:pPr marL="0" lvl="0" indent="0" algn="ctr" defTabSz="1911350">
            <a:lnSpc>
              <a:spcPct val="90000"/>
            </a:lnSpc>
            <a:spcBef>
              <a:spcPct val="0"/>
            </a:spcBef>
            <a:spcAft>
              <a:spcPct val="35000"/>
            </a:spcAft>
            <a:buNone/>
          </a:pPr>
          <a:r>
            <a:rPr lang="en-US" sz="4300" kern="1200" dirty="0"/>
            <a:t>Proposed</a:t>
          </a:r>
          <a:endParaRPr lang="en-IN" sz="4300" kern="1200" dirty="0"/>
        </a:p>
      </dsp:txBody>
      <dsp:txXfrm>
        <a:off x="3819713" y="33130"/>
        <a:ext cx="3350595" cy="1238400"/>
      </dsp:txXfrm>
    </dsp:sp>
    <dsp:sp modelId="{8097E064-1B7F-4C63-A35C-C05D9C7F8CF2}">
      <dsp:nvSpPr>
        <dsp:cNvPr id="0" name=""/>
        <dsp:cNvSpPr/>
      </dsp:nvSpPr>
      <dsp:spPr>
        <a:xfrm>
          <a:off x="3819747" y="1304660"/>
          <a:ext cx="3350595" cy="21084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just" defTabSz="889000">
            <a:lnSpc>
              <a:spcPct val="90000"/>
            </a:lnSpc>
            <a:spcBef>
              <a:spcPct val="0"/>
            </a:spcBef>
            <a:spcAft>
              <a:spcPct val="15000"/>
            </a:spcAft>
            <a:buChar char="•"/>
          </a:pPr>
          <a:r>
            <a:rPr lang="en-IN" sz="2000" b="1" kern="1200" dirty="0"/>
            <a:t>2 months from the end of the month</a:t>
          </a:r>
          <a:r>
            <a:rPr lang="en-IN" sz="2000" kern="1200" dirty="0"/>
            <a:t> in which the order sought to be appealed against is communicated to the </a:t>
          </a:r>
          <a:r>
            <a:rPr lang="en-IN" sz="2000" kern="1200" dirty="0" err="1"/>
            <a:t>assessee</a:t>
          </a:r>
          <a:r>
            <a:rPr lang="en-IN" sz="2000" kern="1200" dirty="0"/>
            <a:t> or PCIT/CIT.</a:t>
          </a:r>
          <a:endParaRPr lang="en-IN" sz="2000" b="0" kern="1200" dirty="0"/>
        </a:p>
      </dsp:txBody>
      <dsp:txXfrm>
        <a:off x="3819747" y="1304660"/>
        <a:ext cx="3350595" cy="21084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31E1F-E76B-4D5A-BF2E-465B87C4A1D0}">
      <dsp:nvSpPr>
        <dsp:cNvPr id="0" name=""/>
        <dsp:cNvSpPr/>
      </dsp:nvSpPr>
      <dsp:spPr>
        <a:xfrm>
          <a:off x="35" y="9274"/>
          <a:ext cx="3350595" cy="1008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Book Antiqua" panose="02040602050305030304" pitchFamily="18" charset="0"/>
            </a:rPr>
            <a:t>Existing</a:t>
          </a:r>
          <a:endParaRPr lang="en-IN" sz="3500" kern="1200" dirty="0">
            <a:latin typeface="Book Antiqua" panose="02040602050305030304" pitchFamily="18" charset="0"/>
          </a:endParaRPr>
        </a:p>
      </dsp:txBody>
      <dsp:txXfrm>
        <a:off x="35" y="9274"/>
        <a:ext cx="3350595" cy="1008000"/>
      </dsp:txXfrm>
    </dsp:sp>
    <dsp:sp modelId="{B708C953-B92B-482E-9308-D9153F9748DF}">
      <dsp:nvSpPr>
        <dsp:cNvPr id="0" name=""/>
        <dsp:cNvSpPr/>
      </dsp:nvSpPr>
      <dsp:spPr>
        <a:xfrm>
          <a:off x="0" y="1002991"/>
          <a:ext cx="3350595" cy="23100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IN" sz="1800" kern="1200" dirty="0">
              <a:latin typeface="Book Antiqua" panose="02040602050305030304" pitchFamily="18" charset="0"/>
            </a:rPr>
            <a:t>After recording reasons in writing,</a:t>
          </a:r>
          <a:endParaRPr lang="en-IN" sz="2400" b="0" kern="1200" dirty="0">
            <a:latin typeface="Book Antiqua" panose="02040602050305030304" pitchFamily="18" charset="0"/>
          </a:endParaRPr>
        </a:p>
        <a:p>
          <a:pPr marL="171450" lvl="1" indent="-171450" algn="l" defTabSz="800100">
            <a:lnSpc>
              <a:spcPct val="90000"/>
            </a:lnSpc>
            <a:spcBef>
              <a:spcPct val="0"/>
            </a:spcBef>
            <a:spcAft>
              <a:spcPct val="15000"/>
            </a:spcAft>
            <a:buChar char="•"/>
          </a:pPr>
          <a:r>
            <a:rPr lang="en-IN" sz="1800" kern="1200" dirty="0">
              <a:latin typeface="Book Antiqua" panose="02040602050305030304" pitchFamily="18" charset="0"/>
            </a:rPr>
            <a:t>Obtaining previous approval of the PCIT/CIT,</a:t>
          </a:r>
          <a:endParaRPr lang="en-IN" sz="2400" b="0" kern="1200" dirty="0">
            <a:latin typeface="Book Antiqua" panose="02040602050305030304" pitchFamily="18" charset="0"/>
          </a:endParaRPr>
        </a:p>
        <a:p>
          <a:pPr marL="171450" lvl="1" indent="-171450" algn="l" defTabSz="800100">
            <a:lnSpc>
              <a:spcPct val="90000"/>
            </a:lnSpc>
            <a:spcBef>
              <a:spcPct val="0"/>
            </a:spcBef>
            <a:spcAft>
              <a:spcPct val="15000"/>
            </a:spcAft>
            <a:buChar char="•"/>
          </a:pPr>
          <a:r>
            <a:rPr lang="en-IN" sz="1800" kern="1200" dirty="0">
              <a:solidFill>
                <a:srgbClr val="FF0000"/>
              </a:solidFill>
              <a:latin typeface="Book Antiqua" panose="02040602050305030304" pitchFamily="18" charset="0"/>
            </a:rPr>
            <a:t>Opinion that grant of refund is likely to adversely affect the revenue. </a:t>
          </a:r>
          <a:r>
            <a:rPr lang="en-US" sz="2800" b="0" kern="1200" dirty="0">
              <a:latin typeface="Book Antiqua" panose="02040602050305030304" pitchFamily="18" charset="0"/>
            </a:rPr>
            <a:t>	</a:t>
          </a:r>
          <a:endParaRPr lang="en-IN" sz="2800" b="0" kern="1200" dirty="0">
            <a:latin typeface="Book Antiqua" panose="02040602050305030304" pitchFamily="18" charset="0"/>
          </a:endParaRPr>
        </a:p>
      </dsp:txBody>
      <dsp:txXfrm>
        <a:off x="0" y="1002991"/>
        <a:ext cx="3350595" cy="2310002"/>
      </dsp:txXfrm>
    </dsp:sp>
    <dsp:sp modelId="{03504314-5F7A-4365-90B3-FDF036649441}">
      <dsp:nvSpPr>
        <dsp:cNvPr id="0" name=""/>
        <dsp:cNvSpPr/>
      </dsp:nvSpPr>
      <dsp:spPr>
        <a:xfrm>
          <a:off x="3819713" y="21052"/>
          <a:ext cx="3350595" cy="1008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Book Antiqua" panose="02040602050305030304" pitchFamily="18" charset="0"/>
            </a:rPr>
            <a:t>Proposed</a:t>
          </a:r>
          <a:endParaRPr lang="en-IN" sz="3500" kern="1200" dirty="0">
            <a:latin typeface="Book Antiqua" panose="02040602050305030304" pitchFamily="18" charset="0"/>
          </a:endParaRPr>
        </a:p>
      </dsp:txBody>
      <dsp:txXfrm>
        <a:off x="3819713" y="21052"/>
        <a:ext cx="3350595" cy="1008000"/>
      </dsp:txXfrm>
    </dsp:sp>
    <dsp:sp modelId="{8097E064-1B7F-4C63-A35C-C05D9C7F8CF2}">
      <dsp:nvSpPr>
        <dsp:cNvPr id="0" name=""/>
        <dsp:cNvSpPr/>
      </dsp:nvSpPr>
      <dsp:spPr>
        <a:xfrm>
          <a:off x="3819747" y="1050104"/>
          <a:ext cx="3350595" cy="22628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latin typeface="Book Antiqua" panose="02040602050305030304" pitchFamily="18" charset="0"/>
            </a:rPr>
            <a:t>After recording reasons in writing,</a:t>
          </a:r>
          <a:endParaRPr lang="en-IN" sz="2000" b="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b="0" kern="1200" dirty="0">
              <a:latin typeface="Book Antiqua" panose="02040602050305030304" pitchFamily="18" charset="0"/>
            </a:rPr>
            <a:t>Obtaining previous approval of the PCIT/CIT.</a:t>
          </a:r>
          <a:endParaRPr lang="en-IN" sz="2000" b="0" kern="1200" dirty="0">
            <a:latin typeface="Book Antiqua" panose="02040602050305030304" pitchFamily="18" charset="0"/>
          </a:endParaRPr>
        </a:p>
      </dsp:txBody>
      <dsp:txXfrm>
        <a:off x="3819747" y="1050104"/>
        <a:ext cx="3350595" cy="226288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A240E-1665-41B9-A90B-67B99E1EE7B1}">
      <dsp:nvSpPr>
        <dsp:cNvPr id="0" name=""/>
        <dsp:cNvSpPr/>
      </dsp:nvSpPr>
      <dsp:spPr>
        <a:xfrm>
          <a:off x="-5536603" y="-847657"/>
          <a:ext cx="6592162" cy="6592162"/>
        </a:xfrm>
        <a:prstGeom prst="blockArc">
          <a:avLst>
            <a:gd name="adj1" fmla="val 18900000"/>
            <a:gd name="adj2" fmla="val 2700000"/>
            <a:gd name="adj3" fmla="val 32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624325-5BFB-4F2F-B53D-EFDE3AB3B25E}">
      <dsp:nvSpPr>
        <dsp:cNvPr id="0" name=""/>
        <dsp:cNvSpPr/>
      </dsp:nvSpPr>
      <dsp:spPr>
        <a:xfrm>
          <a:off x="552579" y="376469"/>
          <a:ext cx="10252852" cy="75333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956" tIns="55880" rIns="55880" bIns="5588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Book Antiqua" panose="02040602050305030304" pitchFamily="18" charset="0"/>
            </a:rPr>
            <a:t>Amending time limit to furnish return, to the period as specified in the notice which shall not be exceeding 3 months.</a:t>
          </a:r>
        </a:p>
      </dsp:txBody>
      <dsp:txXfrm>
        <a:off x="552579" y="376469"/>
        <a:ext cx="10252852" cy="753330"/>
      </dsp:txXfrm>
    </dsp:sp>
    <dsp:sp modelId="{B8803FAD-9CCD-43C0-92B4-A6E86C189DF6}">
      <dsp:nvSpPr>
        <dsp:cNvPr id="0" name=""/>
        <dsp:cNvSpPr/>
      </dsp:nvSpPr>
      <dsp:spPr>
        <a:xfrm>
          <a:off x="81747" y="282303"/>
          <a:ext cx="941663" cy="94166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B3F694-9BEE-487D-9E0C-A8CBD19B77D8}">
      <dsp:nvSpPr>
        <dsp:cNvPr id="0" name=""/>
        <dsp:cNvSpPr/>
      </dsp:nvSpPr>
      <dsp:spPr>
        <a:xfrm>
          <a:off x="984481" y="1506661"/>
          <a:ext cx="9820950" cy="75333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956" tIns="55880" rIns="55880" bIns="5588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Book Antiqua" panose="02040602050305030304" pitchFamily="18" charset="0"/>
            </a:rPr>
            <a:t>Prior approval of specific authority only in cases where information is received u/s 135A of IT Act. 	</a:t>
          </a:r>
        </a:p>
      </dsp:txBody>
      <dsp:txXfrm>
        <a:off x="984481" y="1506661"/>
        <a:ext cx="9820950" cy="753330"/>
      </dsp:txXfrm>
    </dsp:sp>
    <dsp:sp modelId="{1F6DD008-A1DA-4CC1-B458-A4B9F2611EC7}">
      <dsp:nvSpPr>
        <dsp:cNvPr id="0" name=""/>
        <dsp:cNvSpPr/>
      </dsp:nvSpPr>
      <dsp:spPr>
        <a:xfrm>
          <a:off x="513649" y="1412495"/>
          <a:ext cx="941663" cy="94166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39A121-B0A1-44F5-AEA3-3A87533FD3E2}">
      <dsp:nvSpPr>
        <dsp:cNvPr id="0" name=""/>
        <dsp:cNvSpPr/>
      </dsp:nvSpPr>
      <dsp:spPr>
        <a:xfrm>
          <a:off x="984481" y="2636854"/>
          <a:ext cx="9820950" cy="75333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956" tIns="55880" rIns="55880" bIns="5588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Book Antiqua" panose="02040602050305030304" pitchFamily="18" charset="0"/>
            </a:rPr>
            <a:t>Expanding the scope of ‘information’ to include the information emanating from survey u/s 133A of IT Act.	</a:t>
          </a:r>
        </a:p>
      </dsp:txBody>
      <dsp:txXfrm>
        <a:off x="984481" y="2636854"/>
        <a:ext cx="9820950" cy="753330"/>
      </dsp:txXfrm>
    </dsp:sp>
    <dsp:sp modelId="{6CCD22FB-1C6F-48A5-BF55-431C3E9C31B2}">
      <dsp:nvSpPr>
        <dsp:cNvPr id="0" name=""/>
        <dsp:cNvSpPr/>
      </dsp:nvSpPr>
      <dsp:spPr>
        <a:xfrm>
          <a:off x="513649" y="2542687"/>
          <a:ext cx="941663" cy="94166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C884DC-0717-408E-9A5F-0BA9464B6046}">
      <dsp:nvSpPr>
        <dsp:cNvPr id="0" name=""/>
        <dsp:cNvSpPr/>
      </dsp:nvSpPr>
      <dsp:spPr>
        <a:xfrm>
          <a:off x="552579" y="3720746"/>
          <a:ext cx="10252852" cy="75333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956" tIns="55880" rIns="55880" bIns="5588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Book Antiqua" panose="02040602050305030304" pitchFamily="18" charset="0"/>
            </a:rPr>
            <a:t>Omitting the explanation 2 i.e., deemed information, in view of consequential amendments made for search assessment.</a:t>
          </a:r>
        </a:p>
      </dsp:txBody>
      <dsp:txXfrm>
        <a:off x="552579" y="3720746"/>
        <a:ext cx="10252852" cy="753330"/>
      </dsp:txXfrm>
    </dsp:sp>
    <dsp:sp modelId="{D8440CA6-BE16-48D1-8C30-AE82661C5C22}">
      <dsp:nvSpPr>
        <dsp:cNvPr id="0" name=""/>
        <dsp:cNvSpPr/>
      </dsp:nvSpPr>
      <dsp:spPr>
        <a:xfrm>
          <a:off x="81747" y="3672880"/>
          <a:ext cx="941663" cy="94166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02B5D-A809-420E-B4A3-E9B4FC66E3DB}">
      <dsp:nvSpPr>
        <dsp:cNvPr id="0" name=""/>
        <dsp:cNvSpPr/>
      </dsp:nvSpPr>
      <dsp:spPr>
        <a:xfrm rot="16200000">
          <a:off x="-1423697" y="1423697"/>
          <a:ext cx="4896847" cy="2049451"/>
        </a:xfrm>
        <a:prstGeom prst="flowChartManualOperati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1705" bIns="0"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Book Antiqua" panose="02040602050305030304" pitchFamily="18" charset="0"/>
            </a:rPr>
            <a:t>Eliminating the requirement under existing clause (a) to conduct enquiry.	</a:t>
          </a:r>
        </a:p>
      </dsp:txBody>
      <dsp:txXfrm rot="5400000">
        <a:off x="1" y="979368"/>
        <a:ext cx="2049451" cy="2938109"/>
      </dsp:txXfrm>
    </dsp:sp>
    <dsp:sp modelId="{EC2A4F40-F3B0-46D1-96D1-658145B0DA9D}">
      <dsp:nvSpPr>
        <dsp:cNvPr id="0" name=""/>
        <dsp:cNvSpPr/>
      </dsp:nvSpPr>
      <dsp:spPr>
        <a:xfrm rot="16200000">
          <a:off x="785302" y="1423697"/>
          <a:ext cx="4896847" cy="2049451"/>
        </a:xfrm>
        <a:prstGeom prst="flowChartManualOperati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1705" bIns="0"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Book Antiqua" panose="02040602050305030304" pitchFamily="18" charset="0"/>
            </a:rPr>
            <a:t>Removing specific time-frame for Assessee to respond to notice.</a:t>
          </a:r>
        </a:p>
      </dsp:txBody>
      <dsp:txXfrm rot="5400000">
        <a:off x="2209000" y="979368"/>
        <a:ext cx="2049451" cy="2938109"/>
      </dsp:txXfrm>
    </dsp:sp>
    <dsp:sp modelId="{A5D40ACD-BA9F-48FF-A09B-BB7CA7BE1C91}">
      <dsp:nvSpPr>
        <dsp:cNvPr id="0" name=""/>
        <dsp:cNvSpPr/>
      </dsp:nvSpPr>
      <dsp:spPr>
        <a:xfrm rot="16200000">
          <a:off x="2988462" y="1423697"/>
          <a:ext cx="4896847" cy="2049451"/>
        </a:xfrm>
        <a:prstGeom prst="flowChartManualOperati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1705" bIns="0"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Book Antiqua" panose="02040602050305030304" pitchFamily="18" charset="0"/>
            </a:rPr>
            <a:t>Show cause notice to be accompanied with information suggesting escaped assessment.	</a:t>
          </a:r>
        </a:p>
      </dsp:txBody>
      <dsp:txXfrm rot="5400000">
        <a:off x="4412160" y="979368"/>
        <a:ext cx="2049451" cy="2938109"/>
      </dsp:txXfrm>
    </dsp:sp>
    <dsp:sp modelId="{8E32EFE2-8DD4-47E7-8DA4-8B1295D8B7C5}">
      <dsp:nvSpPr>
        <dsp:cNvPr id="0" name=""/>
        <dsp:cNvSpPr/>
      </dsp:nvSpPr>
      <dsp:spPr>
        <a:xfrm rot="16200000">
          <a:off x="5191623" y="1423697"/>
          <a:ext cx="4896847" cy="2049451"/>
        </a:xfrm>
        <a:prstGeom prst="flowChartManualOperati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1705" bIns="0"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Book Antiqua" panose="02040602050305030304" pitchFamily="18" charset="0"/>
            </a:rPr>
            <a:t>Removing time limit of 1 month for AO to pass an order.</a:t>
          </a:r>
        </a:p>
      </dsp:txBody>
      <dsp:txXfrm rot="5400000">
        <a:off x="6615321" y="979368"/>
        <a:ext cx="2049451" cy="2938109"/>
      </dsp:txXfrm>
    </dsp:sp>
    <dsp:sp modelId="{68840101-7A80-4BB6-8F0F-D482886F7CA0}">
      <dsp:nvSpPr>
        <dsp:cNvPr id="0" name=""/>
        <dsp:cNvSpPr/>
      </dsp:nvSpPr>
      <dsp:spPr>
        <a:xfrm rot="16200000">
          <a:off x="7394783" y="1423697"/>
          <a:ext cx="4896847" cy="2049451"/>
        </a:xfrm>
        <a:prstGeom prst="flowChartManualOperati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1705" bIns="0"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Book Antiqua" panose="02040602050305030304" pitchFamily="18" charset="0"/>
            </a:rPr>
            <a:t>Section 148A to not apply only in the case where AO has received information under scheme notified u/s 135A. </a:t>
          </a:r>
        </a:p>
      </dsp:txBody>
      <dsp:txXfrm rot="5400000">
        <a:off x="8818481" y="979368"/>
        <a:ext cx="2049451" cy="293810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091DE-AEBA-4ADB-85C1-7FA0296DAC93}">
      <dsp:nvSpPr>
        <dsp:cNvPr id="0" name=""/>
        <dsp:cNvSpPr/>
      </dsp:nvSpPr>
      <dsp:spPr>
        <a:xfrm rot="16200000">
          <a:off x="335725" y="1385494"/>
          <a:ext cx="2934308" cy="1793173"/>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158750" rIns="142875" bIns="158750" numCol="1" spcCol="1270" anchor="t" anchorCtr="0">
          <a:noAutofit/>
        </a:bodyPr>
        <a:lstStyle/>
        <a:p>
          <a:pPr marL="0" lvl="0" indent="0" algn="l" defTabSz="1111250">
            <a:lnSpc>
              <a:spcPct val="90000"/>
            </a:lnSpc>
            <a:spcBef>
              <a:spcPct val="0"/>
            </a:spcBef>
            <a:spcAft>
              <a:spcPct val="35000"/>
            </a:spcAft>
            <a:buNone/>
          </a:pPr>
          <a:r>
            <a:rPr lang="en-IN" sz="2500" kern="1200" dirty="0">
              <a:latin typeface="Book Antiqua" panose="02040602050305030304" pitchFamily="18" charset="0"/>
            </a:rPr>
            <a:t>Existing</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(A) 3 years</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(B) 10 years</a:t>
          </a:r>
          <a:r>
            <a:rPr lang="en-IN" sz="3100" kern="1200" dirty="0">
              <a:latin typeface="Book Antiqua" panose="02040602050305030304" pitchFamily="18" charset="0"/>
            </a:rPr>
            <a:t>	</a:t>
          </a:r>
        </a:p>
      </dsp:txBody>
      <dsp:txXfrm rot="5400000">
        <a:off x="993844" y="902478"/>
        <a:ext cx="1705622" cy="2759206"/>
      </dsp:txXfrm>
    </dsp:sp>
    <dsp:sp modelId="{BE836A23-4C8D-4AA1-8A55-86B8C7225A55}">
      <dsp:nvSpPr>
        <dsp:cNvPr id="0" name=""/>
        <dsp:cNvSpPr/>
      </dsp:nvSpPr>
      <dsp:spPr>
        <a:xfrm rot="5400000">
          <a:off x="2128913" y="1385494"/>
          <a:ext cx="2934308" cy="1793173"/>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58750" rIns="95250" bIns="158750" numCol="1" spcCol="1270" anchor="t" anchorCtr="0">
          <a:noAutofit/>
        </a:bodyPr>
        <a:lstStyle/>
        <a:p>
          <a:pPr marL="0" lvl="0" indent="0" algn="l" defTabSz="1111250">
            <a:lnSpc>
              <a:spcPct val="90000"/>
            </a:lnSpc>
            <a:spcBef>
              <a:spcPct val="0"/>
            </a:spcBef>
            <a:spcAft>
              <a:spcPct val="35000"/>
            </a:spcAft>
            <a:buNone/>
          </a:pPr>
          <a:r>
            <a:rPr lang="en-IN" sz="2500" kern="1200" dirty="0">
              <a:latin typeface="Book Antiqua" panose="02040602050305030304" pitchFamily="18" charset="0"/>
            </a:rPr>
            <a:t>Proposed</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(A) 3 years 3 months</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(B) 5 years 3 months</a:t>
          </a:r>
        </a:p>
        <a:p>
          <a:pPr marL="0" lvl="0" indent="0" algn="l" defTabSz="1111250">
            <a:lnSpc>
              <a:spcPct val="90000"/>
            </a:lnSpc>
            <a:spcBef>
              <a:spcPct val="0"/>
            </a:spcBef>
            <a:spcAft>
              <a:spcPct val="35000"/>
            </a:spcAft>
            <a:buNone/>
          </a:pPr>
          <a:endParaRPr lang="en-IN" sz="2400" kern="1200" dirty="0">
            <a:latin typeface="Book Antiqua" panose="02040602050305030304" pitchFamily="18" charset="0"/>
          </a:endParaRPr>
        </a:p>
      </dsp:txBody>
      <dsp:txXfrm rot="-5400000">
        <a:off x="2699481" y="902478"/>
        <a:ext cx="1705622" cy="2759206"/>
      </dsp:txXfrm>
    </dsp:sp>
    <dsp:sp modelId="{9B27D347-3B9A-4526-A98D-825CF21B1D8B}">
      <dsp:nvSpPr>
        <dsp:cNvPr id="0" name=""/>
        <dsp:cNvSpPr/>
      </dsp:nvSpPr>
      <dsp:spPr>
        <a:xfrm>
          <a:off x="1761991" y="0"/>
          <a:ext cx="1874598" cy="1874507"/>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68D34-2052-4EEE-B753-A0FFAA3A8953}">
      <dsp:nvSpPr>
        <dsp:cNvPr id="0" name=""/>
        <dsp:cNvSpPr/>
      </dsp:nvSpPr>
      <dsp:spPr>
        <a:xfrm>
          <a:off x="1761991" y="15909"/>
          <a:ext cx="1874598" cy="1874507"/>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091DE-AEBA-4ADB-85C1-7FA0296DAC93}">
      <dsp:nvSpPr>
        <dsp:cNvPr id="0" name=""/>
        <dsp:cNvSpPr/>
      </dsp:nvSpPr>
      <dsp:spPr>
        <a:xfrm rot="16200000">
          <a:off x="295020" y="1385729"/>
          <a:ext cx="2934308" cy="1793173"/>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158750" rIns="142875" bIns="158750" numCol="1" spcCol="1270" anchor="t" anchorCtr="0">
          <a:noAutofit/>
        </a:bodyPr>
        <a:lstStyle/>
        <a:p>
          <a:pPr marL="0" lvl="0" indent="0" algn="l" defTabSz="1111250">
            <a:lnSpc>
              <a:spcPct val="90000"/>
            </a:lnSpc>
            <a:spcBef>
              <a:spcPct val="0"/>
            </a:spcBef>
            <a:spcAft>
              <a:spcPct val="35000"/>
            </a:spcAft>
            <a:buNone/>
          </a:pPr>
          <a:r>
            <a:rPr lang="en-IN" sz="2500" kern="1200" dirty="0">
              <a:latin typeface="Book Antiqua" panose="02040602050305030304" pitchFamily="18" charset="0"/>
            </a:rPr>
            <a:t>Existing</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(A) Nil</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(B) Nil</a:t>
          </a:r>
        </a:p>
      </dsp:txBody>
      <dsp:txXfrm rot="5400000">
        <a:off x="953139" y="902713"/>
        <a:ext cx="1705622" cy="2759206"/>
      </dsp:txXfrm>
    </dsp:sp>
    <dsp:sp modelId="{BE836A23-4C8D-4AA1-8A55-86B8C7225A55}">
      <dsp:nvSpPr>
        <dsp:cNvPr id="0" name=""/>
        <dsp:cNvSpPr/>
      </dsp:nvSpPr>
      <dsp:spPr>
        <a:xfrm rot="5400000">
          <a:off x="2169618" y="1385729"/>
          <a:ext cx="2934308" cy="1793173"/>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58750" rIns="95250" bIns="158750" numCol="1" spcCol="1270" anchor="t" anchorCtr="0">
          <a:noAutofit/>
        </a:bodyPr>
        <a:lstStyle/>
        <a:p>
          <a:pPr marL="0" lvl="0" indent="0" algn="l" defTabSz="1111250">
            <a:lnSpc>
              <a:spcPct val="90000"/>
            </a:lnSpc>
            <a:spcBef>
              <a:spcPct val="0"/>
            </a:spcBef>
            <a:spcAft>
              <a:spcPct val="35000"/>
            </a:spcAft>
            <a:buNone/>
          </a:pPr>
          <a:r>
            <a:rPr lang="en-IN" sz="2500" kern="1200" dirty="0">
              <a:latin typeface="Book Antiqua" panose="02040602050305030304" pitchFamily="18" charset="0"/>
            </a:rPr>
            <a:t>Proposed</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(A) 3 years</a:t>
          </a:r>
        </a:p>
        <a:p>
          <a:pPr marL="0" lvl="0" indent="0" algn="l" defTabSz="1111250">
            <a:lnSpc>
              <a:spcPct val="90000"/>
            </a:lnSpc>
            <a:spcBef>
              <a:spcPct val="0"/>
            </a:spcBef>
            <a:spcAft>
              <a:spcPct val="35000"/>
            </a:spcAft>
            <a:buNone/>
          </a:pPr>
          <a:r>
            <a:rPr lang="en-IN" sz="2000" kern="1200" dirty="0">
              <a:latin typeface="Book Antiqua" panose="02040602050305030304" pitchFamily="18" charset="0"/>
            </a:rPr>
            <a:t>(B) 5 years</a:t>
          </a:r>
        </a:p>
      </dsp:txBody>
      <dsp:txXfrm rot="-5400000">
        <a:off x="2740186" y="902713"/>
        <a:ext cx="1705622" cy="2759206"/>
      </dsp:txXfrm>
    </dsp:sp>
    <dsp:sp modelId="{9B27D347-3B9A-4526-A98D-825CF21B1D8B}">
      <dsp:nvSpPr>
        <dsp:cNvPr id="0" name=""/>
        <dsp:cNvSpPr/>
      </dsp:nvSpPr>
      <dsp:spPr>
        <a:xfrm>
          <a:off x="1761991" y="0"/>
          <a:ext cx="1874598" cy="1874507"/>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68D34-2052-4EEE-B753-A0FFAA3A8953}">
      <dsp:nvSpPr>
        <dsp:cNvPr id="0" name=""/>
        <dsp:cNvSpPr/>
      </dsp:nvSpPr>
      <dsp:spPr>
        <a:xfrm>
          <a:off x="1761991" y="15909"/>
          <a:ext cx="1874598" cy="1874507"/>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DCD1B-1727-4074-8AB2-A0E40535F05A}">
      <dsp:nvSpPr>
        <dsp:cNvPr id="0" name=""/>
        <dsp:cNvSpPr/>
      </dsp:nvSpPr>
      <dsp:spPr>
        <a:xfrm>
          <a:off x="0" y="963369"/>
          <a:ext cx="4271058"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FE616B-82F1-48C9-A485-86B5880CF15E}">
      <dsp:nvSpPr>
        <dsp:cNvPr id="0" name=""/>
        <dsp:cNvSpPr/>
      </dsp:nvSpPr>
      <dsp:spPr>
        <a:xfrm>
          <a:off x="213552" y="727209"/>
          <a:ext cx="298974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005" tIns="0" rIns="113005"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Principal commissioner</a:t>
          </a:r>
        </a:p>
      </dsp:txBody>
      <dsp:txXfrm>
        <a:off x="236609" y="750266"/>
        <a:ext cx="2943626" cy="426206"/>
      </dsp:txXfrm>
    </dsp:sp>
    <dsp:sp modelId="{8C092B13-6BF1-4FAD-8D66-16259581AF5F}">
      <dsp:nvSpPr>
        <dsp:cNvPr id="0" name=""/>
        <dsp:cNvSpPr/>
      </dsp:nvSpPr>
      <dsp:spPr>
        <a:xfrm>
          <a:off x="0" y="1689129"/>
          <a:ext cx="4271058"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994D4D-C3C8-4201-B1DE-E09219329DC0}">
      <dsp:nvSpPr>
        <dsp:cNvPr id="0" name=""/>
        <dsp:cNvSpPr/>
      </dsp:nvSpPr>
      <dsp:spPr>
        <a:xfrm>
          <a:off x="213552" y="1452969"/>
          <a:ext cx="298974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005" tIns="0" rIns="113005"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Principal director</a:t>
          </a:r>
        </a:p>
      </dsp:txBody>
      <dsp:txXfrm>
        <a:off x="236609" y="1476026"/>
        <a:ext cx="2943626" cy="426206"/>
      </dsp:txXfrm>
    </dsp:sp>
    <dsp:sp modelId="{F47DCDB2-3953-4FDE-847D-15214D7BDADB}">
      <dsp:nvSpPr>
        <dsp:cNvPr id="0" name=""/>
        <dsp:cNvSpPr/>
      </dsp:nvSpPr>
      <dsp:spPr>
        <a:xfrm>
          <a:off x="0" y="2414889"/>
          <a:ext cx="4271058"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D2CBF2-CF47-4211-B866-E69EE8B2987C}">
      <dsp:nvSpPr>
        <dsp:cNvPr id="0" name=""/>
        <dsp:cNvSpPr/>
      </dsp:nvSpPr>
      <dsp:spPr>
        <a:xfrm>
          <a:off x="213552" y="2178729"/>
          <a:ext cx="298974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005" tIns="0" rIns="113005"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Principal Chief Commissioner</a:t>
          </a:r>
        </a:p>
      </dsp:txBody>
      <dsp:txXfrm>
        <a:off x="236609" y="2201786"/>
        <a:ext cx="2943626" cy="426206"/>
      </dsp:txXfrm>
    </dsp:sp>
    <dsp:sp modelId="{9862D9A8-785F-44E7-B291-9DD7B83B30DA}">
      <dsp:nvSpPr>
        <dsp:cNvPr id="0" name=""/>
        <dsp:cNvSpPr/>
      </dsp:nvSpPr>
      <dsp:spPr>
        <a:xfrm>
          <a:off x="0" y="3140649"/>
          <a:ext cx="4271058"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0920DC-D467-4590-9177-D02B46D7AFB5}">
      <dsp:nvSpPr>
        <dsp:cNvPr id="0" name=""/>
        <dsp:cNvSpPr/>
      </dsp:nvSpPr>
      <dsp:spPr>
        <a:xfrm>
          <a:off x="213552" y="2904489"/>
          <a:ext cx="298974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005" tIns="0" rIns="113005"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Principal Director General</a:t>
          </a:r>
        </a:p>
      </dsp:txBody>
      <dsp:txXfrm>
        <a:off x="236609" y="2927546"/>
        <a:ext cx="2943626" cy="42620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DCD1B-1727-4074-8AB2-A0E40535F05A}">
      <dsp:nvSpPr>
        <dsp:cNvPr id="0" name=""/>
        <dsp:cNvSpPr/>
      </dsp:nvSpPr>
      <dsp:spPr>
        <a:xfrm>
          <a:off x="0" y="952758"/>
          <a:ext cx="456042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FE616B-82F1-48C9-A485-86B5880CF15E}">
      <dsp:nvSpPr>
        <dsp:cNvPr id="0" name=""/>
        <dsp:cNvSpPr/>
      </dsp:nvSpPr>
      <dsp:spPr>
        <a:xfrm>
          <a:off x="228021" y="716598"/>
          <a:ext cx="3192297"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61" tIns="0" rIns="120661"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Additional Commissioner	</a:t>
          </a:r>
        </a:p>
      </dsp:txBody>
      <dsp:txXfrm>
        <a:off x="251078" y="739655"/>
        <a:ext cx="3146183" cy="426206"/>
      </dsp:txXfrm>
    </dsp:sp>
    <dsp:sp modelId="{8C092B13-6BF1-4FAD-8D66-16259581AF5F}">
      <dsp:nvSpPr>
        <dsp:cNvPr id="0" name=""/>
        <dsp:cNvSpPr/>
      </dsp:nvSpPr>
      <dsp:spPr>
        <a:xfrm>
          <a:off x="0" y="1678518"/>
          <a:ext cx="456042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994D4D-C3C8-4201-B1DE-E09219329DC0}">
      <dsp:nvSpPr>
        <dsp:cNvPr id="0" name=""/>
        <dsp:cNvSpPr/>
      </dsp:nvSpPr>
      <dsp:spPr>
        <a:xfrm>
          <a:off x="228021" y="1442358"/>
          <a:ext cx="3192297"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61" tIns="0" rIns="120661"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Additional Director</a:t>
          </a:r>
        </a:p>
      </dsp:txBody>
      <dsp:txXfrm>
        <a:off x="251078" y="1465415"/>
        <a:ext cx="3146183" cy="426206"/>
      </dsp:txXfrm>
    </dsp:sp>
    <dsp:sp modelId="{F47DCDB2-3953-4FDE-847D-15214D7BDADB}">
      <dsp:nvSpPr>
        <dsp:cNvPr id="0" name=""/>
        <dsp:cNvSpPr/>
      </dsp:nvSpPr>
      <dsp:spPr>
        <a:xfrm>
          <a:off x="0" y="2404278"/>
          <a:ext cx="456042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D2CBF2-CF47-4211-B866-E69EE8B2987C}">
      <dsp:nvSpPr>
        <dsp:cNvPr id="0" name=""/>
        <dsp:cNvSpPr/>
      </dsp:nvSpPr>
      <dsp:spPr>
        <a:xfrm>
          <a:off x="228021" y="2168118"/>
          <a:ext cx="3192297"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61" tIns="0" rIns="120661"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Joint Commissioner	</a:t>
          </a:r>
        </a:p>
      </dsp:txBody>
      <dsp:txXfrm>
        <a:off x="251078" y="2191175"/>
        <a:ext cx="3146183" cy="426206"/>
      </dsp:txXfrm>
    </dsp:sp>
    <dsp:sp modelId="{9862D9A8-785F-44E7-B291-9DD7B83B30DA}">
      <dsp:nvSpPr>
        <dsp:cNvPr id="0" name=""/>
        <dsp:cNvSpPr/>
      </dsp:nvSpPr>
      <dsp:spPr>
        <a:xfrm>
          <a:off x="0" y="3130038"/>
          <a:ext cx="456042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0920DC-D467-4590-9177-D02B46D7AFB5}">
      <dsp:nvSpPr>
        <dsp:cNvPr id="0" name=""/>
        <dsp:cNvSpPr/>
      </dsp:nvSpPr>
      <dsp:spPr>
        <a:xfrm>
          <a:off x="228021" y="2893878"/>
          <a:ext cx="3192297"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61" tIns="0" rIns="120661" bIns="0" numCol="1" spcCol="1270" anchor="ctr" anchorCtr="0">
          <a:noAutofit/>
        </a:bodyPr>
        <a:lstStyle/>
        <a:p>
          <a:pPr marL="0" lvl="0" indent="0" algn="l" defTabSz="711200">
            <a:lnSpc>
              <a:spcPct val="90000"/>
            </a:lnSpc>
            <a:spcBef>
              <a:spcPct val="0"/>
            </a:spcBef>
            <a:spcAft>
              <a:spcPct val="35000"/>
            </a:spcAft>
            <a:buNone/>
          </a:pPr>
          <a:r>
            <a:rPr lang="en-IN" sz="1600" kern="1200" dirty="0">
              <a:latin typeface="Book Antiqua" panose="02040602050305030304" pitchFamily="18" charset="0"/>
            </a:rPr>
            <a:t>Joint Director</a:t>
          </a:r>
        </a:p>
      </dsp:txBody>
      <dsp:txXfrm>
        <a:off x="251078" y="2916935"/>
        <a:ext cx="3146183" cy="42620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81A93-CFB5-48C9-AD75-B6CF65596706}">
      <dsp:nvSpPr>
        <dsp:cNvPr id="0" name=""/>
        <dsp:cNvSpPr/>
      </dsp:nvSpPr>
      <dsp:spPr>
        <a:xfrm rot="10800000">
          <a:off x="-1" y="1399"/>
          <a:ext cx="8130575" cy="189385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5136" tIns="95250" rIns="177800" bIns="95250" numCol="1" spcCol="1270" anchor="ctr" anchorCtr="0">
          <a:noAutofit/>
        </a:bodyPr>
        <a:lstStyle/>
        <a:p>
          <a:pPr marL="0" lvl="0" indent="0" algn="l" defTabSz="1111250">
            <a:lnSpc>
              <a:spcPct val="90000"/>
            </a:lnSpc>
            <a:spcBef>
              <a:spcPct val="0"/>
            </a:spcBef>
            <a:spcAft>
              <a:spcPct val="35000"/>
            </a:spcAft>
            <a:buNone/>
          </a:pPr>
          <a:endParaRPr lang="en-IN" sz="2500" kern="1200" dirty="0">
            <a:latin typeface="Book Antiqua" panose="02040602050305030304" pitchFamily="18" charset="0"/>
          </a:endParaRPr>
        </a:p>
      </dsp:txBody>
      <dsp:txXfrm rot="10800000">
        <a:off x="473462" y="1399"/>
        <a:ext cx="7657112" cy="1893851"/>
      </dsp:txXfrm>
    </dsp:sp>
    <dsp:sp modelId="{DC4177D3-0E38-4E38-9FCF-069881F0A50C}">
      <dsp:nvSpPr>
        <dsp:cNvPr id="0" name=""/>
        <dsp:cNvSpPr/>
      </dsp:nvSpPr>
      <dsp:spPr>
        <a:xfrm>
          <a:off x="0" y="1399"/>
          <a:ext cx="1893851" cy="189385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AF8E37-DF5F-4040-91B6-EB182055429A}">
      <dsp:nvSpPr>
        <dsp:cNvPr id="0" name=""/>
        <dsp:cNvSpPr/>
      </dsp:nvSpPr>
      <dsp:spPr>
        <a:xfrm rot="10800000">
          <a:off x="-1" y="2460580"/>
          <a:ext cx="8130575" cy="189385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5136" tIns="247650" rIns="462280" bIns="247650" numCol="1" spcCol="1270" anchor="ctr" anchorCtr="0">
          <a:noAutofit/>
        </a:bodyPr>
        <a:lstStyle/>
        <a:p>
          <a:pPr marL="0" lvl="0" indent="0" algn="ctr" defTabSz="2889250">
            <a:lnSpc>
              <a:spcPct val="90000"/>
            </a:lnSpc>
            <a:spcBef>
              <a:spcPct val="0"/>
            </a:spcBef>
            <a:spcAft>
              <a:spcPct val="35000"/>
            </a:spcAft>
            <a:buNone/>
          </a:pPr>
          <a:endParaRPr lang="en-IN" sz="6500" kern="1200" dirty="0">
            <a:latin typeface="Book Antiqua" panose="02040602050305030304" pitchFamily="18" charset="0"/>
          </a:endParaRPr>
        </a:p>
      </dsp:txBody>
      <dsp:txXfrm rot="10800000">
        <a:off x="473462" y="2460580"/>
        <a:ext cx="7657112" cy="1893851"/>
      </dsp:txXfrm>
    </dsp:sp>
    <dsp:sp modelId="{0F67E569-12EB-4A26-8D68-25E53CB36767}">
      <dsp:nvSpPr>
        <dsp:cNvPr id="0" name=""/>
        <dsp:cNvSpPr/>
      </dsp:nvSpPr>
      <dsp:spPr>
        <a:xfrm>
          <a:off x="0" y="2460580"/>
          <a:ext cx="1893851" cy="189385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D18D8D-E9B4-4A12-819B-CE508C47F2D8}">
      <dsp:nvSpPr>
        <dsp:cNvPr id="0" name=""/>
        <dsp:cNvSpPr/>
      </dsp:nvSpPr>
      <dsp:spPr>
        <a:xfrm>
          <a:off x="337222" y="1085763"/>
          <a:ext cx="1771476" cy="597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ook Antiqua" panose="02040602050305030304" pitchFamily="18" charset="0"/>
            </a:rPr>
            <a:t>Pending on or before </a:t>
          </a:r>
          <a:r>
            <a:rPr lang="en-US" sz="1800" b="1" kern="1200" dirty="0">
              <a:latin typeface="Book Antiqua" panose="02040602050305030304" pitchFamily="18" charset="0"/>
            </a:rPr>
            <a:t>22.07.2024</a:t>
          </a:r>
          <a:endParaRPr lang="en-IN" sz="1800" kern="1200" dirty="0">
            <a:latin typeface="Book Antiqua" panose="02040602050305030304" pitchFamily="18" charset="0"/>
          </a:endParaRPr>
        </a:p>
      </dsp:txBody>
      <dsp:txXfrm>
        <a:off x="337222" y="1085763"/>
        <a:ext cx="1771476" cy="597810"/>
      </dsp:txXfrm>
    </dsp:sp>
    <dsp:sp modelId="{3381069B-3776-4542-8E26-28868C3DADA2}">
      <dsp:nvSpPr>
        <dsp:cNvPr id="0" name=""/>
        <dsp:cNvSpPr/>
      </dsp:nvSpPr>
      <dsp:spPr>
        <a:xfrm>
          <a:off x="142248" y="813190"/>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E14946-3E84-4E60-9490-28B21C29E095}">
      <dsp:nvSpPr>
        <dsp:cNvPr id="0" name=""/>
        <dsp:cNvSpPr/>
      </dsp:nvSpPr>
      <dsp:spPr>
        <a:xfrm>
          <a:off x="262327" y="573031"/>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695607-0A48-46DC-8691-2BB41487095E}">
      <dsp:nvSpPr>
        <dsp:cNvPr id="0" name=""/>
        <dsp:cNvSpPr/>
      </dsp:nvSpPr>
      <dsp:spPr>
        <a:xfrm>
          <a:off x="550517" y="621063"/>
          <a:ext cx="269565" cy="2695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EADD65-BEAE-4DF3-9CE9-2835FB0BA810}">
      <dsp:nvSpPr>
        <dsp:cNvPr id="0" name=""/>
        <dsp:cNvSpPr/>
      </dsp:nvSpPr>
      <dsp:spPr>
        <a:xfrm>
          <a:off x="790675" y="356889"/>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548A14-4C2C-482A-94E2-8F03928E2562}">
      <dsp:nvSpPr>
        <dsp:cNvPr id="0" name=""/>
        <dsp:cNvSpPr/>
      </dsp:nvSpPr>
      <dsp:spPr>
        <a:xfrm>
          <a:off x="1102881" y="260826"/>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23D375-4136-41FF-BE7F-FAB078057181}">
      <dsp:nvSpPr>
        <dsp:cNvPr id="0" name=""/>
        <dsp:cNvSpPr/>
      </dsp:nvSpPr>
      <dsp:spPr>
        <a:xfrm>
          <a:off x="1487134" y="428936"/>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253F1B-B923-4784-8913-CB53E42CB4AB}">
      <dsp:nvSpPr>
        <dsp:cNvPr id="0" name=""/>
        <dsp:cNvSpPr/>
      </dsp:nvSpPr>
      <dsp:spPr>
        <a:xfrm>
          <a:off x="1727293" y="549016"/>
          <a:ext cx="269565" cy="2695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37C469-D26A-446E-8AA9-1C0E57B6606B}">
      <dsp:nvSpPr>
        <dsp:cNvPr id="0" name=""/>
        <dsp:cNvSpPr/>
      </dsp:nvSpPr>
      <dsp:spPr>
        <a:xfrm>
          <a:off x="2063514" y="813190"/>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5664DA-05F8-4ABF-A717-12C46F5B45B4}">
      <dsp:nvSpPr>
        <dsp:cNvPr id="0" name=""/>
        <dsp:cNvSpPr/>
      </dsp:nvSpPr>
      <dsp:spPr>
        <a:xfrm>
          <a:off x="2207609" y="1077364"/>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6EAD99-A549-4241-97AF-6A285AC4B7AC}">
      <dsp:nvSpPr>
        <dsp:cNvPr id="0" name=""/>
        <dsp:cNvSpPr/>
      </dsp:nvSpPr>
      <dsp:spPr>
        <a:xfrm>
          <a:off x="958786" y="573031"/>
          <a:ext cx="441107" cy="4411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62670C-2495-4842-9DAC-3E75768BC5D5}">
      <dsp:nvSpPr>
        <dsp:cNvPr id="0" name=""/>
        <dsp:cNvSpPr/>
      </dsp:nvSpPr>
      <dsp:spPr>
        <a:xfrm>
          <a:off x="22169" y="1485633"/>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DEED1B-EEF7-4BD6-84B0-F70E285AF330}">
      <dsp:nvSpPr>
        <dsp:cNvPr id="0" name=""/>
        <dsp:cNvSpPr/>
      </dsp:nvSpPr>
      <dsp:spPr>
        <a:xfrm>
          <a:off x="166264" y="1701775"/>
          <a:ext cx="269565" cy="2695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86DBC7-9981-418D-97FA-10D69470600C}">
      <dsp:nvSpPr>
        <dsp:cNvPr id="0" name=""/>
        <dsp:cNvSpPr/>
      </dsp:nvSpPr>
      <dsp:spPr>
        <a:xfrm>
          <a:off x="526501" y="1893902"/>
          <a:ext cx="392095" cy="3920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11D5F0-BFB0-4731-8820-546E3565BDCA}">
      <dsp:nvSpPr>
        <dsp:cNvPr id="0" name=""/>
        <dsp:cNvSpPr/>
      </dsp:nvSpPr>
      <dsp:spPr>
        <a:xfrm>
          <a:off x="1030834" y="2206108"/>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72ADD7-6B52-4E58-8064-F6B926180708}">
      <dsp:nvSpPr>
        <dsp:cNvPr id="0" name=""/>
        <dsp:cNvSpPr/>
      </dsp:nvSpPr>
      <dsp:spPr>
        <a:xfrm>
          <a:off x="1126897" y="1893902"/>
          <a:ext cx="269565" cy="2695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EECA80-1694-4BA9-978F-A41E92F7EFBA}">
      <dsp:nvSpPr>
        <dsp:cNvPr id="0" name=""/>
        <dsp:cNvSpPr/>
      </dsp:nvSpPr>
      <dsp:spPr>
        <a:xfrm>
          <a:off x="1367055" y="2230124"/>
          <a:ext cx="171541" cy="17154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9FFED8-1A2E-4812-894E-310F1602FC5C}">
      <dsp:nvSpPr>
        <dsp:cNvPr id="0" name=""/>
        <dsp:cNvSpPr/>
      </dsp:nvSpPr>
      <dsp:spPr>
        <a:xfrm>
          <a:off x="1583198" y="1845870"/>
          <a:ext cx="392095" cy="3920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97B5E9-5058-4F28-8571-EEB33BD1177E}">
      <dsp:nvSpPr>
        <dsp:cNvPr id="0" name=""/>
        <dsp:cNvSpPr/>
      </dsp:nvSpPr>
      <dsp:spPr>
        <a:xfrm>
          <a:off x="2111546" y="1749807"/>
          <a:ext cx="269565" cy="2695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8FC26-8BED-4397-9F51-166F95282C85}">
      <dsp:nvSpPr>
        <dsp:cNvPr id="0" name=""/>
        <dsp:cNvSpPr/>
      </dsp:nvSpPr>
      <dsp:spPr>
        <a:xfrm>
          <a:off x="2606234" y="178663"/>
          <a:ext cx="7273447" cy="1395287"/>
        </a:xfrm>
        <a:prstGeom prst="roundRect">
          <a:avLst>
            <a:gd name="adj" fmla="val 10000"/>
          </a:avLst>
        </a:prstGeom>
        <a:solidFill>
          <a:schemeClr val="accent2">
            <a:lumMod val="60000"/>
            <a:lumOff val="40000"/>
          </a:schemeClr>
        </a:solidFill>
        <a:ln w="6350" cap="flat" cmpd="sng" algn="ctr">
          <a:solidFill>
            <a:schemeClr val="accent2">
              <a:lumMod val="75000"/>
            </a:schemeClr>
          </a:solidFill>
          <a:prstDash val="solid"/>
          <a:miter lim="800000"/>
        </a:ln>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indent="0" algn="ctr" defTabSz="889000">
            <a:lnSpc>
              <a:spcPct val="90000"/>
            </a:lnSpc>
            <a:spcBef>
              <a:spcPct val="0"/>
            </a:spcBef>
            <a:spcAft>
              <a:spcPct val="35000"/>
            </a:spcAft>
            <a:buNone/>
          </a:pPr>
          <a:endParaRPr lang="en-IN" sz="2000" kern="1200" dirty="0">
            <a:solidFill>
              <a:prstClr val="black"/>
            </a:solidFill>
            <a:latin typeface="Book Antiqua" panose="02040602050305030304" pitchFamily="18" charset="0"/>
            <a:ea typeface="+mn-ea"/>
            <a:cs typeface="+mn-cs"/>
          </a:endParaRPr>
        </a:p>
        <a:p>
          <a:pPr marL="0" lvl="0" indent="0" algn="ctr" defTabSz="889000">
            <a:lnSpc>
              <a:spcPct val="90000"/>
            </a:lnSpc>
            <a:spcBef>
              <a:spcPct val="0"/>
            </a:spcBef>
            <a:spcAft>
              <a:spcPct val="35000"/>
            </a:spcAft>
            <a:buNone/>
          </a:pPr>
          <a:r>
            <a:rPr lang="en-US" sz="2000" kern="1200" dirty="0">
              <a:solidFill>
                <a:prstClr val="black"/>
              </a:solidFill>
              <a:latin typeface="Book Antiqua" panose="02040602050305030304" pitchFamily="18" charset="0"/>
              <a:ea typeface="+mn-ea"/>
              <a:cs typeface="+mn-cs"/>
            </a:rPr>
            <a:t>Declaration to be filed before the designated authority in the prescribed form and verified in the prescribed manner</a:t>
          </a:r>
          <a:r>
            <a:rPr lang="en-IN" sz="2000" kern="1200" dirty="0">
              <a:solidFill>
                <a:prstClr val="black"/>
              </a:solidFill>
              <a:latin typeface="Book Antiqua" panose="02040602050305030304" pitchFamily="18" charset="0"/>
              <a:ea typeface="+mn-ea"/>
              <a:cs typeface="+mn-cs"/>
            </a:rPr>
            <a:t>.</a:t>
          </a:r>
        </a:p>
        <a:p>
          <a:pPr marL="0" lvl="0" indent="0" algn="ctr" defTabSz="889000">
            <a:lnSpc>
              <a:spcPct val="90000"/>
            </a:lnSpc>
            <a:spcBef>
              <a:spcPct val="0"/>
            </a:spcBef>
            <a:spcAft>
              <a:spcPct val="35000"/>
            </a:spcAft>
            <a:buNone/>
          </a:pPr>
          <a:endParaRPr lang="en-IN" sz="2000" kern="1200" dirty="0">
            <a:solidFill>
              <a:prstClr val="black"/>
            </a:solidFill>
            <a:latin typeface="Book Antiqua" panose="02040602050305030304" pitchFamily="18" charset="0"/>
            <a:ea typeface="+mn-ea"/>
            <a:cs typeface="+mn-cs"/>
          </a:endParaRPr>
        </a:p>
      </dsp:txBody>
      <dsp:txXfrm>
        <a:off x="2647101" y="219530"/>
        <a:ext cx="7191713" cy="1313553"/>
      </dsp:txXfrm>
    </dsp:sp>
    <dsp:sp modelId="{ABA6C9C0-85C7-4F35-A744-5C42E37558DF}">
      <dsp:nvSpPr>
        <dsp:cNvPr id="0" name=""/>
        <dsp:cNvSpPr/>
      </dsp:nvSpPr>
      <dsp:spPr>
        <a:xfrm>
          <a:off x="230453" y="1864621"/>
          <a:ext cx="3678897" cy="3130693"/>
        </a:xfrm>
        <a:prstGeom prst="roundRect">
          <a:avLst>
            <a:gd name="adj" fmla="val 10000"/>
          </a:avLst>
        </a:prstGeom>
        <a:solidFill>
          <a:schemeClr val="accent2">
            <a:lumMod val="20000"/>
            <a:lumOff val="80000"/>
          </a:schemeClr>
        </a:solidFill>
        <a:ln w="6350" cap="flat" cmpd="sng" algn="ctr">
          <a:solidFill>
            <a:schemeClr val="accent2">
              <a:lumMod val="75000"/>
            </a:schemeClr>
          </a:solidFill>
          <a:prstDash val="solid"/>
          <a:miter lim="800000"/>
        </a:ln>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indent="0" algn="ctr" defTabSz="914400" rtl="0" eaLnBrk="1" latinLnBrk="0" hangingPunct="1">
            <a:lnSpc>
              <a:spcPct val="90000"/>
            </a:lnSpc>
            <a:spcBef>
              <a:spcPct val="0"/>
            </a:spcBef>
            <a:spcAft>
              <a:spcPct val="35000"/>
            </a:spcAft>
            <a:buNone/>
          </a:pPr>
          <a:r>
            <a:rPr lang="en-US" sz="2000" kern="1200" dirty="0">
              <a:solidFill>
                <a:schemeClr val="dk1"/>
              </a:solidFill>
              <a:latin typeface="Book Antiqua" panose="02040602050305030304" pitchFamily="18" charset="0"/>
              <a:ea typeface="+mn-ea"/>
              <a:cs typeface="+mn-cs"/>
            </a:rPr>
            <a:t>Upon filing declaration, </a:t>
          </a:r>
          <a:r>
            <a:rPr lang="en-US" sz="2000" u="sng" kern="1200" dirty="0">
              <a:solidFill>
                <a:schemeClr val="dk1"/>
              </a:solidFill>
              <a:latin typeface="Book Antiqua" panose="02040602050305030304" pitchFamily="18" charset="0"/>
              <a:ea typeface="+mn-ea"/>
              <a:cs typeface="+mn-cs"/>
            </a:rPr>
            <a:t>appeal pending before CIT(A) or ITAT shall be deemed to be withdrawn </a:t>
          </a:r>
          <a:r>
            <a:rPr lang="en-US" sz="2000" kern="1200" dirty="0">
              <a:solidFill>
                <a:schemeClr val="dk1"/>
              </a:solidFill>
              <a:latin typeface="Book Antiqua" panose="02040602050305030304" pitchFamily="18" charset="0"/>
              <a:ea typeface="+mn-ea"/>
              <a:cs typeface="+mn-cs"/>
            </a:rPr>
            <a:t>w.e.f. date of certificate issued by designated authority for tax arrears and amount payable.</a:t>
          </a:r>
          <a:endParaRPr lang="en-IN" sz="2000" kern="1200" dirty="0">
            <a:solidFill>
              <a:schemeClr val="dk1"/>
            </a:solidFill>
            <a:latin typeface="Book Antiqua" panose="02040602050305030304" pitchFamily="18" charset="0"/>
            <a:ea typeface="+mn-ea"/>
            <a:cs typeface="+mn-cs"/>
          </a:endParaRPr>
        </a:p>
      </dsp:txBody>
      <dsp:txXfrm>
        <a:off x="322148" y="1956316"/>
        <a:ext cx="3495507" cy="2947303"/>
      </dsp:txXfrm>
    </dsp:sp>
    <dsp:sp modelId="{B408F1D2-2C61-4A3C-BFFC-1E1B3CAF1220}">
      <dsp:nvSpPr>
        <dsp:cNvPr id="0" name=""/>
        <dsp:cNvSpPr/>
      </dsp:nvSpPr>
      <dsp:spPr>
        <a:xfrm>
          <a:off x="4017297" y="1931407"/>
          <a:ext cx="3879410" cy="3063907"/>
        </a:xfrm>
        <a:prstGeom prst="roundRect">
          <a:avLst>
            <a:gd name="adj" fmla="val 10000"/>
          </a:avLst>
        </a:prstGeom>
        <a:solidFill>
          <a:schemeClr val="accent2">
            <a:lumMod val="20000"/>
            <a:lumOff val="80000"/>
          </a:schemeClr>
        </a:solidFill>
        <a:ln w="6350" cap="flat" cmpd="sng" algn="ctr">
          <a:solidFill>
            <a:schemeClr val="accent2">
              <a:lumMod val="75000"/>
            </a:schemeClr>
          </a:solidFill>
          <a:prstDash val="solid"/>
          <a:miter lim="800000"/>
        </a:ln>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Appeal filed </a:t>
          </a:r>
          <a:r>
            <a:rPr lang="en-US" sz="2000" kern="1200" dirty="0">
              <a:solidFill>
                <a:prstClr val="black"/>
              </a:solidFill>
              <a:latin typeface="Book Antiqua" panose="02040602050305030304" pitchFamily="18" charset="0"/>
              <a:ea typeface="+mn-ea"/>
              <a:cs typeface="+mn-cs"/>
            </a:rPr>
            <a:t>before</a:t>
          </a:r>
          <a:r>
            <a:rPr lang="en-US" sz="2000" kern="1200" dirty="0">
              <a:latin typeface="Book Antiqua" panose="02040602050305030304" pitchFamily="18" charset="0"/>
            </a:rPr>
            <a:t> the appellate forum or writ filed before HC or SC shall be withdrawn with the leave of the Court, wherever required.</a:t>
          </a:r>
        </a:p>
      </dsp:txBody>
      <dsp:txXfrm>
        <a:off x="4107036" y="2021146"/>
        <a:ext cx="3699932" cy="2884429"/>
      </dsp:txXfrm>
    </dsp:sp>
    <dsp:sp modelId="{6677A3BC-270B-4D5C-9E83-0E0E136AFD1D}">
      <dsp:nvSpPr>
        <dsp:cNvPr id="0" name=""/>
        <dsp:cNvSpPr/>
      </dsp:nvSpPr>
      <dsp:spPr>
        <a:xfrm>
          <a:off x="7975651" y="1964783"/>
          <a:ext cx="3915183" cy="3030531"/>
        </a:xfrm>
        <a:prstGeom prst="roundRect">
          <a:avLst>
            <a:gd name="adj" fmla="val 10000"/>
          </a:avLst>
        </a:prstGeom>
        <a:solidFill>
          <a:schemeClr val="accent2">
            <a:lumMod val="20000"/>
            <a:lumOff val="80000"/>
          </a:schemeClr>
        </a:solidFill>
        <a:ln w="6350" cap="flat" cmpd="sng" algn="ctr">
          <a:solidFill>
            <a:schemeClr val="accent2">
              <a:lumMod val="75000"/>
            </a:schemeClr>
          </a:solidFill>
          <a:prstDash val="solid"/>
          <a:miter lim="800000"/>
        </a:ln>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indent="0" algn="ctr" defTabSz="914400" rtl="0" eaLnBrk="1" latinLnBrk="0" hangingPunct="1">
            <a:lnSpc>
              <a:spcPct val="90000"/>
            </a:lnSpc>
            <a:spcBef>
              <a:spcPct val="0"/>
            </a:spcBef>
            <a:spcAft>
              <a:spcPct val="35000"/>
            </a:spcAft>
            <a:buNone/>
          </a:pPr>
          <a:r>
            <a:rPr lang="en-IN" sz="2000" kern="1200">
              <a:solidFill>
                <a:prstClr val="black"/>
              </a:solidFill>
              <a:latin typeface="Book Antiqua" panose="02040602050305030304" pitchFamily="18" charset="0"/>
              <a:ea typeface="+mn-ea"/>
              <a:cs typeface="+mn-cs"/>
            </a:rPr>
            <a:t>The declarant shall furnish an undertaking waiving his right, whether direct or indirect, to seek or pursue any remedy or any claim in relation to the tax arrear</a:t>
          </a:r>
          <a:r>
            <a:rPr lang="en-US" sz="2000" kern="1200">
              <a:solidFill>
                <a:prstClr val="black"/>
              </a:solidFill>
              <a:latin typeface="Book Antiqua" panose="02040602050305030304" pitchFamily="18" charset="0"/>
              <a:ea typeface="+mn-ea"/>
              <a:cs typeface="+mn-cs"/>
            </a:rPr>
            <a:t>.</a:t>
          </a:r>
          <a:r>
            <a:rPr lang="en-US" sz="2000" kern="1200">
              <a:latin typeface="Book Antiqua" panose="02040602050305030304" pitchFamily="18" charset="0"/>
            </a:rPr>
            <a:t> </a:t>
          </a:r>
          <a:endParaRPr lang="en-IN" sz="2000" kern="1200" dirty="0">
            <a:solidFill>
              <a:prstClr val="black"/>
            </a:solidFill>
            <a:latin typeface="Book Antiqua" panose="02040602050305030304" pitchFamily="18" charset="0"/>
            <a:ea typeface="+mn-ea"/>
            <a:cs typeface="+mn-cs"/>
          </a:endParaRPr>
        </a:p>
      </dsp:txBody>
      <dsp:txXfrm>
        <a:off x="8064412" y="2053544"/>
        <a:ext cx="3737661" cy="285300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E4990-477D-448D-9997-39A315E9F2D9}">
      <dsp:nvSpPr>
        <dsp:cNvPr id="0" name=""/>
        <dsp:cNvSpPr/>
      </dsp:nvSpPr>
      <dsp:spPr>
        <a:xfrm>
          <a:off x="5404" y="2877159"/>
          <a:ext cx="11058209" cy="1163543"/>
        </a:xfrm>
        <a:prstGeom prst="roundRect">
          <a:avLst>
            <a:gd name="adj" fmla="val 10000"/>
          </a:avLst>
        </a:prstGeom>
        <a:solidFill>
          <a:schemeClr val="accent2">
            <a:lumMod val="20000"/>
            <a:lumOff val="80000"/>
          </a:schemeClr>
        </a:solidFill>
        <a:ln>
          <a:solidFill>
            <a:schemeClr val="accent2">
              <a:lumMod val="75000"/>
            </a:schemeClr>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n-IN" sz="2100" kern="1200" dirty="0">
              <a:latin typeface="Book Antiqua" panose="02040602050305030304" pitchFamily="18" charset="0"/>
            </a:rPr>
            <a:t>No appellate forum shall proceed to decide any issue relating to the tax arrear mentioned in the declaration in respect of which an order has been made u/s 92(1) by the designated authority on the payment of sum determined under that section.</a:t>
          </a:r>
        </a:p>
      </dsp:txBody>
      <dsp:txXfrm>
        <a:off x="39483" y="2911238"/>
        <a:ext cx="10990051" cy="1095385"/>
      </dsp:txXfrm>
    </dsp:sp>
    <dsp:sp modelId="{ABA6C9C0-85C7-4F35-A744-5C42E37558DF}">
      <dsp:nvSpPr>
        <dsp:cNvPr id="0" name=""/>
        <dsp:cNvSpPr/>
      </dsp:nvSpPr>
      <dsp:spPr>
        <a:xfrm>
          <a:off x="0" y="0"/>
          <a:ext cx="11058209" cy="2494144"/>
        </a:xfrm>
        <a:prstGeom prst="roundRect">
          <a:avLst>
            <a:gd name="adj" fmla="val 10000"/>
          </a:avLst>
        </a:prstGeom>
        <a:solidFill>
          <a:schemeClr val="accent2">
            <a:lumMod val="20000"/>
            <a:lumOff val="80000"/>
          </a:schemeClr>
        </a:solidFill>
        <a:ln>
          <a:solidFill>
            <a:schemeClr val="accent2">
              <a:lumMod val="75000"/>
            </a:schemeClr>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n-IN" sz="2100" b="1" kern="1200" dirty="0">
              <a:latin typeface="Book Antiqua" panose="02040602050305030304" pitchFamily="18" charset="0"/>
            </a:rPr>
            <a:t>Declaration presumed to never have been made and proceedings under IT Act </a:t>
          </a:r>
          <a:r>
            <a:rPr lang="en-IN" sz="2100" kern="1200" dirty="0">
              <a:latin typeface="Book Antiqua" panose="02040602050305030304" pitchFamily="18" charset="0"/>
            </a:rPr>
            <a:t>shall be revived if:</a:t>
          </a:r>
        </a:p>
        <a:p>
          <a:pPr marL="252000" lvl="0" indent="0" algn="just" defTabSz="933450">
            <a:lnSpc>
              <a:spcPct val="90000"/>
            </a:lnSpc>
            <a:spcBef>
              <a:spcPct val="0"/>
            </a:spcBef>
            <a:spcAft>
              <a:spcPct val="35000"/>
            </a:spcAft>
            <a:buNone/>
          </a:pPr>
          <a:r>
            <a:rPr lang="en-IN" sz="2100" kern="1200" dirty="0">
              <a:latin typeface="Book Antiqua" panose="02040602050305030304" pitchFamily="18" charset="0"/>
            </a:rPr>
            <a:t>(a) any material particular furnished in the declaration is </a:t>
          </a:r>
          <a:r>
            <a:rPr lang="en-IN" sz="2100" b="1" kern="1200" dirty="0">
              <a:latin typeface="Book Antiqua" panose="02040602050305030304" pitchFamily="18" charset="0"/>
            </a:rPr>
            <a:t>found to be false </a:t>
          </a:r>
          <a:r>
            <a:rPr lang="en-IN" sz="2100" kern="1200" dirty="0">
              <a:latin typeface="Book Antiqua" panose="02040602050305030304" pitchFamily="18" charset="0"/>
            </a:rPr>
            <a:t>at any stage;</a:t>
          </a:r>
        </a:p>
        <a:p>
          <a:pPr marL="252000" lvl="0" indent="0" defTabSz="933450">
            <a:lnSpc>
              <a:spcPct val="90000"/>
            </a:lnSpc>
            <a:spcBef>
              <a:spcPct val="0"/>
            </a:spcBef>
            <a:spcAft>
              <a:spcPct val="35000"/>
            </a:spcAft>
            <a:buNone/>
          </a:pPr>
          <a:r>
            <a:rPr lang="en-IN" sz="2100" kern="1200" dirty="0">
              <a:latin typeface="Book Antiqua" panose="02040602050305030304" pitchFamily="18" charset="0"/>
            </a:rPr>
            <a:t>(b) the declarant </a:t>
          </a:r>
          <a:r>
            <a:rPr lang="en-IN" sz="2100" b="1" kern="1200" dirty="0">
              <a:latin typeface="Book Antiqua" panose="02040602050305030304" pitchFamily="18" charset="0"/>
            </a:rPr>
            <a:t>violates any of the conditions </a:t>
          </a:r>
          <a:r>
            <a:rPr lang="en-IN" sz="2100" kern="1200" dirty="0">
              <a:latin typeface="Book Antiqua" panose="02040602050305030304" pitchFamily="18" charset="0"/>
            </a:rPr>
            <a:t>referred to in this Act;</a:t>
          </a:r>
        </a:p>
        <a:p>
          <a:pPr marL="252000" lvl="0" indent="0" defTabSz="933450">
            <a:lnSpc>
              <a:spcPct val="90000"/>
            </a:lnSpc>
            <a:spcBef>
              <a:spcPct val="0"/>
            </a:spcBef>
            <a:spcAft>
              <a:spcPct val="35000"/>
            </a:spcAft>
            <a:buNone/>
          </a:pPr>
          <a:r>
            <a:rPr lang="en-IN" sz="2100" kern="1200" dirty="0">
              <a:latin typeface="Book Antiqua" panose="02040602050305030304" pitchFamily="18" charset="0"/>
            </a:rPr>
            <a:t>(c) the declarant acts in any manner which is not in accordance with the undertaking given by him u/s 91(4).</a:t>
          </a:r>
        </a:p>
      </dsp:txBody>
      <dsp:txXfrm>
        <a:off x="73051" y="73051"/>
        <a:ext cx="10912107" cy="234804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85B3C-3942-4C8C-A3F5-6CF1AFF7826F}">
      <dsp:nvSpPr>
        <dsp:cNvPr id="0" name=""/>
        <dsp:cNvSpPr/>
      </dsp:nvSpPr>
      <dsp:spPr>
        <a:xfrm>
          <a:off x="5163802" y="1324299"/>
          <a:ext cx="336891" cy="2802763"/>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endParaRPr lang="en-IN" sz="3200" kern="1200" dirty="0">
            <a:solidFill>
              <a:schemeClr val="bg1"/>
            </a:solidFill>
            <a:latin typeface="Book Antiqua" panose="02040602050305030304" pitchFamily="18" charset="0"/>
          </a:endParaRPr>
        </a:p>
      </dsp:txBody>
      <dsp:txXfrm>
        <a:off x="5180248" y="1340745"/>
        <a:ext cx="303999" cy="276987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5F78F-A940-41B0-9FCD-E7824046F33F}">
      <dsp:nvSpPr>
        <dsp:cNvPr id="0" name=""/>
        <dsp:cNvSpPr/>
      </dsp:nvSpPr>
      <dsp:spPr>
        <a:xfrm rot="5400000">
          <a:off x="5823352" y="-2632838"/>
          <a:ext cx="2011786" cy="7278074"/>
        </a:xfrm>
        <a:prstGeom prst="round2SameRect">
          <a:avLst/>
        </a:prstGeom>
        <a:solidFill>
          <a:schemeClr val="accent2">
            <a:lumMod val="20000"/>
            <a:lumOff val="80000"/>
            <a:alpha val="90000"/>
          </a:schemeClr>
        </a:solidFill>
        <a:ln w="6350" cap="flat" cmpd="sng" algn="ctr">
          <a:solidFill>
            <a:schemeClr val="accent2">
              <a:lumMod val="75000"/>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No proceedings shall be instituted in respect of any offence; or</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No penalty shall be imposed or levied; or</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No interest shall be charged</a:t>
          </a:r>
          <a:endParaRPr lang="en-IN" sz="2000" kern="1200" dirty="0">
            <a:latin typeface="Book Antiqua" panose="02040602050305030304" pitchFamily="18" charset="0"/>
          </a:endParaRPr>
        </a:p>
        <a:p>
          <a:pPr marL="457200" lvl="2" indent="-228600" algn="l" defTabSz="889000">
            <a:lnSpc>
              <a:spcPct val="90000"/>
            </a:lnSpc>
            <a:spcBef>
              <a:spcPct val="0"/>
            </a:spcBef>
            <a:spcAft>
              <a:spcPct val="15000"/>
            </a:spcAft>
            <a:buFont typeface="Wingdings" panose="05000000000000000000" pitchFamily="2" charset="2"/>
            <a:buChar char="q"/>
          </a:pPr>
          <a:r>
            <a:rPr lang="en-US" sz="2000" kern="1200" dirty="0">
              <a:latin typeface="Book Antiqua" panose="02040602050305030304" pitchFamily="18" charset="0"/>
            </a:rPr>
            <a:t> </a:t>
          </a:r>
          <a:r>
            <a:rPr lang="en-US" sz="2000" b="1" kern="1200" dirty="0">
              <a:latin typeface="Book Antiqua" panose="02040602050305030304" pitchFamily="18" charset="0"/>
            </a:rPr>
            <a:t>in respect of tax arrear</a:t>
          </a:r>
          <a:r>
            <a:rPr lang="en-US" sz="2000" b="1" kern="1200" dirty="0"/>
            <a:t>	</a:t>
          </a:r>
          <a:endParaRPr lang="en-IN" sz="2000" b="1" kern="1200" dirty="0"/>
        </a:p>
        <a:p>
          <a:pPr marL="228600" lvl="2" indent="-114300" algn="l" defTabSz="666750">
            <a:lnSpc>
              <a:spcPct val="90000"/>
            </a:lnSpc>
            <a:spcBef>
              <a:spcPct val="0"/>
            </a:spcBef>
            <a:spcAft>
              <a:spcPct val="15000"/>
            </a:spcAft>
            <a:buChar char="•"/>
          </a:pPr>
          <a:endParaRPr lang="en-IN" sz="1500" kern="1200" dirty="0"/>
        </a:p>
      </dsp:txBody>
      <dsp:txXfrm rot="-5400000">
        <a:off x="3190209" y="98512"/>
        <a:ext cx="7179867" cy="1815372"/>
      </dsp:txXfrm>
    </dsp:sp>
    <dsp:sp modelId="{270C121F-412B-472F-8DE2-ED736D02B1D2}">
      <dsp:nvSpPr>
        <dsp:cNvPr id="0" name=""/>
        <dsp:cNvSpPr/>
      </dsp:nvSpPr>
      <dsp:spPr>
        <a:xfrm>
          <a:off x="0" y="0"/>
          <a:ext cx="3007554" cy="1963361"/>
        </a:xfrm>
        <a:prstGeom prst="roundRect">
          <a:avLst/>
        </a:prstGeom>
        <a:solidFill>
          <a:schemeClr val="tx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solidFill>
                <a:schemeClr val="bg1"/>
              </a:solidFill>
              <a:latin typeface="Book Antiqua" panose="02040602050305030304" pitchFamily="18" charset="0"/>
            </a:rPr>
            <a:t>Immunity</a:t>
          </a:r>
          <a:endParaRPr lang="en-IN" sz="3000" b="1" kern="1200" dirty="0">
            <a:solidFill>
              <a:schemeClr val="bg1"/>
            </a:solidFill>
            <a:latin typeface="Book Antiqua" panose="02040602050305030304" pitchFamily="18" charset="0"/>
          </a:endParaRPr>
        </a:p>
      </dsp:txBody>
      <dsp:txXfrm>
        <a:off x="95843" y="95843"/>
        <a:ext cx="2815868" cy="1771675"/>
      </dsp:txXfrm>
    </dsp:sp>
    <dsp:sp modelId="{61705FB7-5999-41A7-8D99-A11FD3C26889}">
      <dsp:nvSpPr>
        <dsp:cNvPr id="0" name=""/>
        <dsp:cNvSpPr/>
      </dsp:nvSpPr>
      <dsp:spPr>
        <a:xfrm rot="5400000">
          <a:off x="5841926" y="-550654"/>
          <a:ext cx="1904712" cy="7285188"/>
        </a:xfrm>
        <a:prstGeom prst="round2SameRect">
          <a:avLst/>
        </a:prstGeom>
        <a:solidFill>
          <a:schemeClr val="accent2">
            <a:lumMod val="20000"/>
            <a:lumOff val="80000"/>
            <a:alpha val="90000"/>
          </a:schemeClr>
        </a:solidFill>
        <a:ln w="6350" cap="flat" cmpd="sng" algn="ctr">
          <a:solidFill>
            <a:schemeClr val="accent2">
              <a:lumMod val="75000"/>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0" kern="1200" dirty="0">
              <a:latin typeface="Book Antiqua" panose="02040602050305030304" pitchFamily="18" charset="0"/>
            </a:rPr>
            <a:t>Any amount paid under clause 91 </a:t>
          </a:r>
          <a:r>
            <a:rPr lang="en-US" sz="2000" b="1" kern="1200" dirty="0">
              <a:latin typeface="Book Antiqua" panose="02040602050305030304" pitchFamily="18" charset="0"/>
            </a:rPr>
            <a:t>shall not be refundable</a:t>
          </a:r>
          <a:endParaRPr lang="en-IN" sz="2000" b="1"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b="1" kern="1200" dirty="0">
              <a:latin typeface="Book Antiqua" panose="02040602050305030304" pitchFamily="18" charset="0"/>
            </a:rPr>
            <a:t>If amount already paid before filing declaration exceeds the amount payable under the Scheme, declarant is entitled to get refund of excess without interest u/s 244A of IT Act.</a:t>
          </a:r>
          <a:endParaRPr lang="en-IN" sz="2000" b="1" kern="1200" dirty="0">
            <a:latin typeface="Book Antiqua" panose="02040602050305030304" pitchFamily="18" charset="0"/>
          </a:endParaRPr>
        </a:p>
      </dsp:txBody>
      <dsp:txXfrm rot="-5400000">
        <a:off x="3151688" y="2232564"/>
        <a:ext cx="7192208" cy="1718752"/>
      </dsp:txXfrm>
    </dsp:sp>
    <dsp:sp modelId="{1E96AF81-89C3-4F6F-81D0-28083B44349C}">
      <dsp:nvSpPr>
        <dsp:cNvPr id="0" name=""/>
        <dsp:cNvSpPr/>
      </dsp:nvSpPr>
      <dsp:spPr>
        <a:xfrm>
          <a:off x="0" y="2110435"/>
          <a:ext cx="3000454" cy="1963361"/>
        </a:xfrm>
        <a:prstGeom prst="roundRect">
          <a:avLst/>
        </a:prstGeom>
        <a:solidFill>
          <a:schemeClr val="tx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57150" rIns="114300" bIns="57150" numCol="1" spcCol="1270" anchor="ctr" anchorCtr="0">
          <a:noAutofit/>
        </a:bodyPr>
        <a:lstStyle/>
        <a:p>
          <a:pPr marL="0" lvl="0" indent="0" algn="ctr" defTabSz="1778000">
            <a:lnSpc>
              <a:spcPct val="90000"/>
            </a:lnSpc>
            <a:spcBef>
              <a:spcPct val="0"/>
            </a:spcBef>
            <a:spcAft>
              <a:spcPct val="35000"/>
            </a:spcAft>
            <a:buNone/>
          </a:pPr>
          <a:r>
            <a:rPr lang="en-US" sz="3000" b="1" kern="1200" dirty="0">
              <a:solidFill>
                <a:schemeClr val="bg1"/>
              </a:solidFill>
              <a:latin typeface="Book Antiqua" panose="02040602050305030304" pitchFamily="18" charset="0"/>
              <a:ea typeface="+mn-ea"/>
              <a:cs typeface="+mn-cs"/>
            </a:rPr>
            <a:t>Refund</a:t>
          </a:r>
          <a:endParaRPr lang="en-IN" sz="3000" b="1" kern="1200" dirty="0">
            <a:solidFill>
              <a:schemeClr val="bg1"/>
            </a:solidFill>
            <a:latin typeface="Book Antiqua" panose="02040602050305030304" pitchFamily="18" charset="0"/>
            <a:ea typeface="+mn-ea"/>
            <a:cs typeface="+mn-cs"/>
          </a:endParaRPr>
        </a:p>
      </dsp:txBody>
      <dsp:txXfrm>
        <a:off x="95843" y="2206278"/>
        <a:ext cx="2808768" cy="177167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5F78F-A940-41B0-9FCD-E7824046F33F}">
      <dsp:nvSpPr>
        <dsp:cNvPr id="0" name=""/>
        <dsp:cNvSpPr/>
      </dsp:nvSpPr>
      <dsp:spPr>
        <a:xfrm rot="5400000">
          <a:off x="5660533" y="-1864652"/>
          <a:ext cx="3219056" cy="7658820"/>
        </a:xfrm>
        <a:prstGeom prst="round2SameRect">
          <a:avLst/>
        </a:prstGeom>
        <a:solidFill>
          <a:schemeClr val="accent2">
            <a:lumMod val="20000"/>
            <a:lumOff val="80000"/>
            <a:alpha val="90000"/>
          </a:schemeClr>
        </a:solidFill>
        <a:ln w="6350" cap="flat" cmpd="sng" algn="ctr">
          <a:solidFill>
            <a:schemeClr val="accent1">
              <a:lumMod val="40000"/>
              <a:lumOff val="60000"/>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just" defTabSz="1244600">
            <a:lnSpc>
              <a:spcPct val="90000"/>
            </a:lnSpc>
            <a:spcBef>
              <a:spcPct val="0"/>
            </a:spcBef>
            <a:spcAft>
              <a:spcPct val="15000"/>
            </a:spcAft>
            <a:buChar char="•"/>
          </a:pPr>
          <a:r>
            <a:rPr lang="en-IN" sz="2800" kern="1200" dirty="0">
              <a:latin typeface="Book Antiqua" panose="02040602050305030304" pitchFamily="18" charset="0"/>
            </a:rPr>
            <a:t>Nothing contained in this Scheme shall be construed as conferring any benefit, concession or immunity on the declarant in any proceedings other than those in relation to which the declaration has been made. </a:t>
          </a:r>
        </a:p>
        <a:p>
          <a:pPr marL="228600" lvl="2" indent="-114300" algn="l" defTabSz="666750">
            <a:lnSpc>
              <a:spcPct val="90000"/>
            </a:lnSpc>
            <a:spcBef>
              <a:spcPct val="0"/>
            </a:spcBef>
            <a:spcAft>
              <a:spcPct val="15000"/>
            </a:spcAft>
            <a:buChar char="•"/>
          </a:pPr>
          <a:endParaRPr lang="en-IN" sz="1500" kern="1200" dirty="0"/>
        </a:p>
      </dsp:txBody>
      <dsp:txXfrm rot="-5400000">
        <a:off x="3440652" y="512370"/>
        <a:ext cx="7501679" cy="2904774"/>
      </dsp:txXfrm>
    </dsp:sp>
    <dsp:sp modelId="{270C121F-412B-472F-8DE2-ED736D02B1D2}">
      <dsp:nvSpPr>
        <dsp:cNvPr id="0" name=""/>
        <dsp:cNvSpPr/>
      </dsp:nvSpPr>
      <dsp:spPr>
        <a:xfrm>
          <a:off x="11164" y="1918"/>
          <a:ext cx="3290386" cy="3925678"/>
        </a:xfrm>
        <a:prstGeom prst="roundRect">
          <a:avLst/>
        </a:prstGeom>
        <a:solidFill>
          <a:schemeClr val="tx2">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1"/>
              </a:solidFill>
              <a:latin typeface="Book Antiqua" panose="02040602050305030304" pitchFamily="18" charset="0"/>
            </a:rPr>
            <a:t>No benefit, immunity or </a:t>
          </a:r>
          <a:r>
            <a:rPr lang="en-US" sz="3600" b="1" kern="1200" dirty="0" err="1">
              <a:solidFill>
                <a:schemeClr val="bg1"/>
              </a:solidFill>
              <a:latin typeface="Book Antiqua" panose="02040602050305030304" pitchFamily="18" charset="0"/>
            </a:rPr>
            <a:t>consession</a:t>
          </a:r>
          <a:endParaRPr lang="en-IN" sz="3600" b="1" kern="1200" dirty="0">
            <a:solidFill>
              <a:schemeClr val="bg1"/>
            </a:solidFill>
            <a:latin typeface="Book Antiqua" panose="02040602050305030304" pitchFamily="18" charset="0"/>
          </a:endParaRPr>
        </a:p>
      </dsp:txBody>
      <dsp:txXfrm>
        <a:off x="171787" y="162541"/>
        <a:ext cx="2969140" cy="360443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5C2A0-55EE-4118-9C93-74B16D27F9B7}">
      <dsp:nvSpPr>
        <dsp:cNvPr id="0" name=""/>
        <dsp:cNvSpPr/>
      </dsp:nvSpPr>
      <dsp:spPr>
        <a:xfrm>
          <a:off x="0" y="688337"/>
          <a:ext cx="4876877" cy="1752406"/>
        </a:xfrm>
        <a:prstGeom prst="rect">
          <a:avLst/>
        </a:prstGeom>
        <a:solidFill>
          <a:schemeClr val="accent2">
            <a:lumMod val="20000"/>
            <a:lumOff val="80000"/>
          </a:schemeClr>
        </a:solidFill>
        <a:ln w="6350" cap="flat" cmpd="sng" algn="ctr">
          <a:solidFill>
            <a:schemeClr val="tx2"/>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indent="0" algn="ctr" defTabSz="1333500">
            <a:lnSpc>
              <a:spcPct val="90000"/>
            </a:lnSpc>
            <a:spcBef>
              <a:spcPct val="0"/>
            </a:spcBef>
            <a:spcAft>
              <a:spcPct val="35000"/>
            </a:spcAft>
            <a:buNone/>
          </a:pPr>
          <a:r>
            <a:rPr lang="en-US" sz="3000" b="1" kern="1200" dirty="0">
              <a:solidFill>
                <a:schemeClr val="dk1"/>
              </a:solidFill>
              <a:latin typeface="Book Antiqua" panose="02040602050305030304" pitchFamily="18" charset="0"/>
              <a:ea typeface="+mn-ea"/>
              <a:cs typeface="+mn-cs"/>
            </a:rPr>
            <a:t>Power of Board to issue directions, etc.</a:t>
          </a:r>
          <a:endParaRPr lang="en-IN" sz="3000" b="1" kern="1200" dirty="0">
            <a:solidFill>
              <a:schemeClr val="dk1"/>
            </a:solidFill>
            <a:latin typeface="Book Antiqua" panose="02040602050305030304" pitchFamily="18" charset="0"/>
            <a:ea typeface="+mn-ea"/>
            <a:cs typeface="+mn-cs"/>
          </a:endParaRPr>
        </a:p>
      </dsp:txBody>
      <dsp:txXfrm>
        <a:off x="0" y="688337"/>
        <a:ext cx="4876877" cy="1752406"/>
      </dsp:txXfrm>
    </dsp:sp>
    <dsp:sp modelId="{1BB8E6AF-BC8C-411D-B88C-9E2B580FE22F}">
      <dsp:nvSpPr>
        <dsp:cNvPr id="0" name=""/>
        <dsp:cNvSpPr/>
      </dsp:nvSpPr>
      <dsp:spPr>
        <a:xfrm>
          <a:off x="5377667" y="679315"/>
          <a:ext cx="4953910" cy="1749642"/>
        </a:xfrm>
        <a:prstGeom prst="rect">
          <a:avLst/>
        </a:prstGeom>
        <a:solidFill>
          <a:schemeClr val="accent2">
            <a:lumMod val="20000"/>
            <a:lumOff val="80000"/>
          </a:schemeClr>
        </a:solidFill>
        <a:ln w="6350" cap="flat" cmpd="sng" algn="ctr">
          <a:solidFill>
            <a:schemeClr val="tx2"/>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marL="0" lvl="0" indent="0" algn="ctr" defTabSz="1333500">
            <a:lnSpc>
              <a:spcPct val="90000"/>
            </a:lnSpc>
            <a:spcBef>
              <a:spcPct val="0"/>
            </a:spcBef>
            <a:spcAft>
              <a:spcPct val="35000"/>
            </a:spcAft>
            <a:buNone/>
          </a:pPr>
          <a:r>
            <a:rPr lang="en-US" sz="3000" b="1" kern="1200" dirty="0">
              <a:solidFill>
                <a:prstClr val="black"/>
              </a:solidFill>
              <a:latin typeface="Book Antiqua" panose="02040602050305030304" pitchFamily="18" charset="0"/>
              <a:ea typeface="+mn-ea"/>
              <a:cs typeface="+mn-cs"/>
            </a:rPr>
            <a:t>Power to remove difficulties</a:t>
          </a:r>
          <a:endParaRPr lang="en-IN" sz="3000" b="1" kern="1200" dirty="0">
            <a:solidFill>
              <a:prstClr val="black"/>
            </a:solidFill>
            <a:latin typeface="Book Antiqua" panose="02040602050305030304" pitchFamily="18" charset="0"/>
            <a:ea typeface="+mn-ea"/>
            <a:cs typeface="+mn-cs"/>
          </a:endParaRPr>
        </a:p>
      </dsp:txBody>
      <dsp:txXfrm>
        <a:off x="5377667" y="679315"/>
        <a:ext cx="4953910" cy="174964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31E1F-E76B-4D5A-BF2E-465B87C4A1D0}">
      <dsp:nvSpPr>
        <dsp:cNvPr id="0" name=""/>
        <dsp:cNvSpPr/>
      </dsp:nvSpPr>
      <dsp:spPr>
        <a:xfrm>
          <a:off x="35" y="10009"/>
          <a:ext cx="3350595" cy="12960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Existing</a:t>
          </a:r>
          <a:endParaRPr lang="en-IN" sz="2200" kern="1200" dirty="0">
            <a:solidFill>
              <a:schemeClr val="tx1"/>
            </a:solidFill>
          </a:endParaRPr>
        </a:p>
      </dsp:txBody>
      <dsp:txXfrm>
        <a:off x="35" y="10009"/>
        <a:ext cx="3350595" cy="1296000"/>
      </dsp:txXfrm>
    </dsp:sp>
    <dsp:sp modelId="{B708C953-B92B-482E-9308-D9153F9748DF}">
      <dsp:nvSpPr>
        <dsp:cNvPr id="0" name=""/>
        <dsp:cNvSpPr/>
      </dsp:nvSpPr>
      <dsp:spPr>
        <a:xfrm>
          <a:off x="0" y="1295445"/>
          <a:ext cx="3350595" cy="201754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0" kern="1200">
              <a:solidFill>
                <a:schemeClr val="tx1"/>
              </a:solidFill>
            </a:rPr>
            <a:t>Date of receipt of order of the JCIT(A) or CIT(A) or ITAT by the </a:t>
          </a:r>
          <a:r>
            <a:rPr lang="en-US" sz="2200" b="1" kern="1200">
              <a:solidFill>
                <a:schemeClr val="tx1"/>
              </a:solidFill>
            </a:rPr>
            <a:t>PCCIT or CCIT or PCIT or CIT</a:t>
          </a:r>
          <a:r>
            <a:rPr lang="en-US" sz="2200" b="0" kern="1200">
              <a:solidFill>
                <a:schemeClr val="tx1"/>
              </a:solidFill>
            </a:rPr>
            <a:t>. 	</a:t>
          </a:r>
          <a:endParaRPr lang="en-IN" sz="2200" b="0" kern="1200" dirty="0">
            <a:solidFill>
              <a:schemeClr val="tx1"/>
            </a:solidFill>
          </a:endParaRPr>
        </a:p>
      </dsp:txBody>
      <dsp:txXfrm>
        <a:off x="0" y="1295445"/>
        <a:ext cx="3350595" cy="2017548"/>
      </dsp:txXfrm>
    </dsp:sp>
    <dsp:sp modelId="{03504314-5F7A-4365-90B3-FDF036649441}">
      <dsp:nvSpPr>
        <dsp:cNvPr id="0" name=""/>
        <dsp:cNvSpPr/>
      </dsp:nvSpPr>
      <dsp:spPr>
        <a:xfrm>
          <a:off x="3819713" y="20296"/>
          <a:ext cx="3350595" cy="12960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Proposed</a:t>
          </a:r>
          <a:endParaRPr lang="en-IN" sz="2200" kern="1200" dirty="0">
            <a:solidFill>
              <a:schemeClr val="tx1"/>
            </a:solidFill>
          </a:endParaRPr>
        </a:p>
      </dsp:txBody>
      <dsp:txXfrm>
        <a:off x="3819713" y="20296"/>
        <a:ext cx="3350595" cy="1296000"/>
      </dsp:txXfrm>
    </dsp:sp>
    <dsp:sp modelId="{8097E064-1B7F-4C63-A35C-C05D9C7F8CF2}">
      <dsp:nvSpPr>
        <dsp:cNvPr id="0" name=""/>
        <dsp:cNvSpPr/>
      </dsp:nvSpPr>
      <dsp:spPr>
        <a:xfrm>
          <a:off x="3819747" y="1336594"/>
          <a:ext cx="3350595" cy="19764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0" kern="1200" dirty="0">
              <a:solidFill>
                <a:schemeClr val="tx1"/>
              </a:solidFill>
            </a:rPr>
            <a:t>Date of receipt of order of the JCIT(A) or CIT(A) or ITAT by the </a:t>
          </a:r>
          <a:r>
            <a:rPr lang="en-US" sz="2200" b="1" kern="1200" dirty="0">
              <a:solidFill>
                <a:schemeClr val="tx1"/>
              </a:solidFill>
            </a:rPr>
            <a:t>PCIT or CIT</a:t>
          </a:r>
          <a:r>
            <a:rPr lang="en-US" sz="2200" b="0" kern="1200" dirty="0">
              <a:solidFill>
                <a:schemeClr val="tx1"/>
              </a:solidFill>
            </a:rPr>
            <a:t>. 	</a:t>
          </a:r>
          <a:endParaRPr lang="en-IN" sz="2200" b="0" kern="1200" dirty="0">
            <a:solidFill>
              <a:schemeClr val="tx1"/>
            </a:solidFill>
          </a:endParaRPr>
        </a:p>
      </dsp:txBody>
      <dsp:txXfrm>
        <a:off x="3819747" y="1336594"/>
        <a:ext cx="3350595" cy="197640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31E1F-E76B-4D5A-BF2E-465B87C4A1D0}">
      <dsp:nvSpPr>
        <dsp:cNvPr id="0" name=""/>
        <dsp:cNvSpPr/>
      </dsp:nvSpPr>
      <dsp:spPr>
        <a:xfrm>
          <a:off x="35" y="14024"/>
          <a:ext cx="3350595" cy="864000"/>
        </a:xfrm>
        <a:prstGeom prst="rect">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Existing</a:t>
          </a:r>
          <a:endParaRPr lang="en-IN" sz="3000" kern="1200" dirty="0">
            <a:solidFill>
              <a:schemeClr val="tx1"/>
            </a:solidFill>
          </a:endParaRPr>
        </a:p>
      </dsp:txBody>
      <dsp:txXfrm>
        <a:off x="35" y="14024"/>
        <a:ext cx="3350595" cy="864000"/>
      </dsp:txXfrm>
    </dsp:sp>
    <dsp:sp modelId="{B708C953-B92B-482E-9308-D9153F9748DF}">
      <dsp:nvSpPr>
        <dsp:cNvPr id="0" name=""/>
        <dsp:cNvSpPr/>
      </dsp:nvSpPr>
      <dsp:spPr>
        <a:xfrm>
          <a:off x="0" y="867106"/>
          <a:ext cx="3350595" cy="2445887"/>
        </a:xfrm>
        <a:prstGeom prst="rect">
          <a:avLst/>
        </a:prstGeom>
        <a:no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b="0" kern="1200" dirty="0"/>
            <a:t>Deduction for donation to National Sports Fund	</a:t>
          </a:r>
          <a:endParaRPr lang="en-IN" sz="2800" b="0" kern="1200" dirty="0"/>
        </a:p>
      </dsp:txBody>
      <dsp:txXfrm>
        <a:off x="0" y="867106"/>
        <a:ext cx="3350595" cy="2445887"/>
      </dsp:txXfrm>
    </dsp:sp>
    <dsp:sp modelId="{03504314-5F7A-4365-90B3-FDF036649441}">
      <dsp:nvSpPr>
        <dsp:cNvPr id="0" name=""/>
        <dsp:cNvSpPr/>
      </dsp:nvSpPr>
      <dsp:spPr>
        <a:xfrm>
          <a:off x="3819713" y="26495"/>
          <a:ext cx="3350595" cy="864000"/>
        </a:xfrm>
        <a:prstGeom prst="rect">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Proposed</a:t>
          </a:r>
          <a:endParaRPr lang="en-IN" sz="3000" kern="1200" dirty="0">
            <a:solidFill>
              <a:schemeClr val="tx1"/>
            </a:solidFill>
          </a:endParaRPr>
        </a:p>
      </dsp:txBody>
      <dsp:txXfrm>
        <a:off x="3819713" y="26495"/>
        <a:ext cx="3350595" cy="864000"/>
      </dsp:txXfrm>
    </dsp:sp>
    <dsp:sp modelId="{8097E064-1B7F-4C63-A35C-C05D9C7F8CF2}">
      <dsp:nvSpPr>
        <dsp:cNvPr id="0" name=""/>
        <dsp:cNvSpPr/>
      </dsp:nvSpPr>
      <dsp:spPr>
        <a:xfrm>
          <a:off x="3819747" y="916991"/>
          <a:ext cx="3350595" cy="2396002"/>
        </a:xfrm>
        <a:prstGeom prst="rect">
          <a:avLst/>
        </a:prstGeom>
        <a:no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b="0" kern="1200" dirty="0"/>
            <a:t>Deduction for donation to National Sports Development Fund</a:t>
          </a:r>
          <a:endParaRPr lang="en-IN" sz="2800" b="0" kern="1200" dirty="0"/>
        </a:p>
      </dsp:txBody>
      <dsp:txXfrm>
        <a:off x="3819747" y="916991"/>
        <a:ext cx="3350595" cy="239600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98E3C-4F64-4F4D-AFD1-6AB8373AB590}">
      <dsp:nvSpPr>
        <dsp:cNvPr id="0" name=""/>
        <dsp:cNvSpPr/>
      </dsp:nvSpPr>
      <dsp:spPr>
        <a:xfrm>
          <a:off x="679378" y="1300"/>
          <a:ext cx="2092760" cy="1821930"/>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Text" lastClr="000000"/>
              </a:solidFill>
              <a:latin typeface="Book Antiqua" panose="02040602050305030304" pitchFamily="18" charset="0"/>
            </a:rPr>
            <a:t>Rule 2 of First Schedule</a:t>
          </a:r>
        </a:p>
      </dsp:txBody>
      <dsp:txXfrm>
        <a:off x="985856" y="268115"/>
        <a:ext cx="1479804" cy="1288300"/>
      </dsp:txXfrm>
    </dsp:sp>
    <dsp:sp modelId="{92BC58A0-376B-4965-8EFA-A396616FAEB0}">
      <dsp:nvSpPr>
        <dsp:cNvPr id="0" name=""/>
        <dsp:cNvSpPr/>
      </dsp:nvSpPr>
      <dsp:spPr>
        <a:xfrm>
          <a:off x="1417852" y="1909444"/>
          <a:ext cx="615811" cy="61581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latin typeface="Book Antiqua" panose="02040602050305030304" pitchFamily="18" charset="0"/>
          </a:endParaRPr>
        </a:p>
      </dsp:txBody>
      <dsp:txXfrm>
        <a:off x="1499478" y="2144930"/>
        <a:ext cx="452559" cy="144839"/>
      </dsp:txXfrm>
    </dsp:sp>
    <dsp:sp modelId="{EAE27D95-22FE-4827-B849-301D3F4A93DA}">
      <dsp:nvSpPr>
        <dsp:cNvPr id="0" name=""/>
        <dsp:cNvSpPr/>
      </dsp:nvSpPr>
      <dsp:spPr>
        <a:xfrm>
          <a:off x="672116" y="2611469"/>
          <a:ext cx="2107284" cy="1742660"/>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Text" lastClr="000000"/>
              </a:solidFill>
              <a:latin typeface="Book Antiqua" panose="02040602050305030304" pitchFamily="18" charset="0"/>
            </a:rPr>
            <a:t>Expenditure Disallowed u/s 37 </a:t>
          </a:r>
        </a:p>
      </dsp:txBody>
      <dsp:txXfrm>
        <a:off x="980721" y="2866676"/>
        <a:ext cx="1490074" cy="1232246"/>
      </dsp:txXfrm>
    </dsp:sp>
    <dsp:sp modelId="{F43BE108-97C4-4E8B-AC7A-31734FDE48C4}">
      <dsp:nvSpPr>
        <dsp:cNvPr id="0" name=""/>
        <dsp:cNvSpPr/>
      </dsp:nvSpPr>
      <dsp:spPr>
        <a:xfrm>
          <a:off x="2938662" y="1980231"/>
          <a:ext cx="337634" cy="3949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Book Antiqua" panose="02040602050305030304" pitchFamily="18" charset="0"/>
          </a:endParaRPr>
        </a:p>
      </dsp:txBody>
      <dsp:txXfrm>
        <a:off x="2938662" y="2059225"/>
        <a:ext cx="236344" cy="236980"/>
      </dsp:txXfrm>
    </dsp:sp>
    <dsp:sp modelId="{9D84CFF9-313F-4FDE-9B69-2466C920A987}">
      <dsp:nvSpPr>
        <dsp:cNvPr id="0" name=""/>
        <dsp:cNvSpPr/>
      </dsp:nvSpPr>
      <dsp:spPr>
        <a:xfrm>
          <a:off x="3416447" y="1236660"/>
          <a:ext cx="1959978" cy="1882110"/>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Text" lastClr="000000"/>
              </a:solidFill>
              <a:latin typeface="Book Antiqua" panose="02040602050305030304" pitchFamily="18" charset="0"/>
            </a:rPr>
            <a:t>Profits of Life Insurance Business</a:t>
          </a:r>
        </a:p>
      </dsp:txBody>
      <dsp:txXfrm>
        <a:off x="3703479" y="1512289"/>
        <a:ext cx="1385914" cy="133085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D6B23F-14EF-46F2-BF79-754D218CA852}">
      <dsp:nvSpPr>
        <dsp:cNvPr id="0" name=""/>
        <dsp:cNvSpPr/>
      </dsp:nvSpPr>
      <dsp:spPr>
        <a:xfrm>
          <a:off x="857949" y="0"/>
          <a:ext cx="9723430" cy="5216960"/>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5089B5-D766-4511-9AB8-6BC4091E529D}">
      <dsp:nvSpPr>
        <dsp:cNvPr id="0" name=""/>
        <dsp:cNvSpPr/>
      </dsp:nvSpPr>
      <dsp:spPr>
        <a:xfrm>
          <a:off x="222765" y="947389"/>
          <a:ext cx="3354352" cy="3267841"/>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solidFill>
                <a:schemeClr val="tx1"/>
              </a:solidFill>
            </a:rPr>
            <a:t>Amendment in </a:t>
          </a:r>
        </a:p>
        <a:p>
          <a:pPr marL="0" lvl="0" indent="0" algn="ctr" defTabSz="977900">
            <a:lnSpc>
              <a:spcPct val="90000"/>
            </a:lnSpc>
            <a:spcBef>
              <a:spcPct val="0"/>
            </a:spcBef>
            <a:spcAft>
              <a:spcPct val="35000"/>
            </a:spcAft>
            <a:buNone/>
          </a:pPr>
          <a:r>
            <a:rPr lang="en-GB" sz="2200" b="1" kern="1200" dirty="0">
              <a:solidFill>
                <a:schemeClr val="tx1"/>
              </a:solidFill>
            </a:rPr>
            <a:t>Sec 285</a:t>
          </a:r>
        </a:p>
        <a:p>
          <a:pPr marL="0" lvl="0" indent="0" algn="just" defTabSz="977900">
            <a:lnSpc>
              <a:spcPct val="90000"/>
            </a:lnSpc>
            <a:spcBef>
              <a:spcPct val="0"/>
            </a:spcBef>
            <a:spcAft>
              <a:spcPct val="35000"/>
            </a:spcAft>
            <a:buNone/>
          </a:pPr>
          <a:r>
            <a:rPr lang="en-IN" sz="1800" kern="1200" dirty="0">
              <a:solidFill>
                <a:schemeClr val="tx1"/>
              </a:solidFill>
            </a:rPr>
            <a:t> Non-resident with liaison office in India to submit statement within </a:t>
          </a:r>
          <a:r>
            <a:rPr lang="en-IN" sz="1800" b="1" strike="sngStrike" kern="1200" dirty="0">
              <a:solidFill>
                <a:schemeClr val="tx1"/>
              </a:solidFill>
            </a:rPr>
            <a:t>60 days</a:t>
          </a:r>
          <a:r>
            <a:rPr lang="en-IN" sz="1800" strike="sngStrike" kern="1200" dirty="0">
              <a:solidFill>
                <a:schemeClr val="tx1"/>
              </a:solidFill>
            </a:rPr>
            <a:t> </a:t>
          </a:r>
          <a:r>
            <a:rPr lang="en-IN" sz="1800" kern="1200" dirty="0">
              <a:solidFill>
                <a:schemeClr val="tx1"/>
              </a:solidFill>
            </a:rPr>
            <a:t>from end of FY</a:t>
          </a:r>
        </a:p>
        <a:p>
          <a:pPr marL="0" lvl="0" indent="0" algn="just" defTabSz="977900">
            <a:lnSpc>
              <a:spcPct val="90000"/>
            </a:lnSpc>
            <a:spcBef>
              <a:spcPct val="0"/>
            </a:spcBef>
            <a:spcAft>
              <a:spcPct val="35000"/>
            </a:spcAft>
            <a:buNone/>
          </a:pPr>
          <a:r>
            <a:rPr lang="en-IN" sz="1800" b="1" kern="1200" dirty="0">
              <a:solidFill>
                <a:schemeClr val="tx1"/>
              </a:solidFill>
            </a:rPr>
            <a:t>Proposed to amend- </a:t>
          </a:r>
          <a:r>
            <a:rPr lang="en-IN" sz="1800" b="1" u="sng" kern="1200" dirty="0">
              <a:solidFill>
                <a:schemeClr val="tx1"/>
              </a:solidFill>
            </a:rPr>
            <a:t>such period</a:t>
          </a:r>
          <a:r>
            <a:rPr lang="en-IN" sz="1800" b="1" kern="1200" dirty="0">
              <a:solidFill>
                <a:schemeClr val="tx1"/>
              </a:solidFill>
            </a:rPr>
            <a:t> as prescribed in rules.</a:t>
          </a:r>
        </a:p>
      </dsp:txBody>
      <dsp:txXfrm>
        <a:off x="382288" y="1106912"/>
        <a:ext cx="3035306" cy="2948795"/>
      </dsp:txXfrm>
    </dsp:sp>
    <dsp:sp modelId="{36F15CD3-AF6D-45EE-99F7-642B30EBC140}">
      <dsp:nvSpPr>
        <dsp:cNvPr id="0" name=""/>
        <dsp:cNvSpPr/>
      </dsp:nvSpPr>
      <dsp:spPr>
        <a:xfrm>
          <a:off x="4014471" y="875604"/>
          <a:ext cx="3354352" cy="3411411"/>
        </a:xfrm>
        <a:prstGeom prst="roundRect">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solidFill>
                <a:prstClr val="black"/>
              </a:solidFill>
              <a:latin typeface="Book Antiqua"/>
              <a:ea typeface="+mn-ea"/>
              <a:cs typeface="+mn-cs"/>
            </a:rPr>
            <a:t>New Sec 271 GC is proposed to be inserted</a:t>
          </a:r>
        </a:p>
        <a:p>
          <a:pPr marL="0" lvl="0" indent="0" algn="just" defTabSz="1066800">
            <a:lnSpc>
              <a:spcPct val="90000"/>
            </a:lnSpc>
            <a:spcBef>
              <a:spcPct val="0"/>
            </a:spcBef>
            <a:spcAft>
              <a:spcPct val="35000"/>
            </a:spcAft>
            <a:buNone/>
          </a:pPr>
          <a:r>
            <a:rPr lang="en-IN" sz="1600" kern="1200" dirty="0">
              <a:solidFill>
                <a:schemeClr val="tx1"/>
              </a:solidFill>
            </a:rPr>
            <a:t>Failure to furnish statement u/s 285, AO may direct to pay penalty-</a:t>
          </a:r>
        </a:p>
        <a:p>
          <a:pPr marL="0" lvl="0" indent="0" algn="just" defTabSz="1066800">
            <a:lnSpc>
              <a:spcPct val="90000"/>
            </a:lnSpc>
            <a:spcBef>
              <a:spcPct val="0"/>
            </a:spcBef>
            <a:spcAft>
              <a:spcPct val="35000"/>
            </a:spcAft>
            <a:buFont typeface="Courier New" panose="02070309020205020404" pitchFamily="49" charset="0"/>
            <a:buNone/>
          </a:pPr>
          <a:r>
            <a:rPr lang="en-IN" sz="1600" kern="1200" dirty="0">
              <a:solidFill>
                <a:schemeClr val="tx1"/>
              </a:solidFill>
            </a:rPr>
            <a:t>- Rs. 1000 every day for failure up to 3 months or</a:t>
          </a:r>
        </a:p>
        <a:p>
          <a:pPr marL="0" lvl="0" indent="0" algn="just" defTabSz="1066800">
            <a:lnSpc>
              <a:spcPct val="90000"/>
            </a:lnSpc>
            <a:spcBef>
              <a:spcPct val="0"/>
            </a:spcBef>
            <a:spcAft>
              <a:spcPct val="35000"/>
            </a:spcAft>
            <a:buFont typeface="Courier New" panose="02070309020205020404" pitchFamily="49" charset="0"/>
            <a:buNone/>
          </a:pPr>
          <a:r>
            <a:rPr lang="en-IN" sz="1600" kern="1200" dirty="0">
              <a:solidFill>
                <a:schemeClr val="tx1"/>
              </a:solidFill>
            </a:rPr>
            <a:t>- Rs 1 lakh, in any other case.</a:t>
          </a:r>
        </a:p>
      </dsp:txBody>
      <dsp:txXfrm>
        <a:off x="4178217" y="1039350"/>
        <a:ext cx="3026860" cy="3083919"/>
      </dsp:txXfrm>
    </dsp:sp>
    <dsp:sp modelId="{56B0F8D4-5855-48F5-BE8C-8A4F84DAABAE}">
      <dsp:nvSpPr>
        <dsp:cNvPr id="0" name=""/>
        <dsp:cNvSpPr/>
      </dsp:nvSpPr>
      <dsp:spPr>
        <a:xfrm>
          <a:off x="7834194" y="950008"/>
          <a:ext cx="3354352" cy="3316943"/>
        </a:xfrm>
        <a:prstGeom prst="round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solidFill>
                <a:prstClr val="black"/>
              </a:solidFill>
              <a:latin typeface="Book Antiqua"/>
              <a:ea typeface="+mn-ea"/>
              <a:cs typeface="+mn-cs"/>
            </a:rPr>
            <a:t>Amendment in </a:t>
          </a:r>
        </a:p>
        <a:p>
          <a:pPr marL="0" lvl="0" indent="0" algn="ctr" defTabSz="977900">
            <a:lnSpc>
              <a:spcPct val="90000"/>
            </a:lnSpc>
            <a:spcBef>
              <a:spcPct val="0"/>
            </a:spcBef>
            <a:spcAft>
              <a:spcPct val="35000"/>
            </a:spcAft>
            <a:buNone/>
          </a:pPr>
          <a:r>
            <a:rPr lang="en-GB" sz="2200" b="1" kern="1200" dirty="0">
              <a:solidFill>
                <a:prstClr val="black"/>
              </a:solidFill>
              <a:latin typeface="Book Antiqua"/>
              <a:ea typeface="+mn-ea"/>
              <a:cs typeface="+mn-cs"/>
            </a:rPr>
            <a:t>Sec 273B</a:t>
          </a:r>
        </a:p>
        <a:p>
          <a:pPr marL="0" lvl="0" algn="just" defTabSz="666750">
            <a:lnSpc>
              <a:spcPct val="90000"/>
            </a:lnSpc>
            <a:spcBef>
              <a:spcPct val="0"/>
            </a:spcBef>
            <a:spcAft>
              <a:spcPct val="35000"/>
            </a:spcAft>
            <a:buNone/>
          </a:pPr>
          <a:r>
            <a:rPr lang="en-IN" sz="1600" kern="1200" dirty="0">
              <a:solidFill>
                <a:prstClr val="black"/>
              </a:solidFill>
              <a:latin typeface="Book Antiqua"/>
              <a:ea typeface="+mn-ea"/>
              <a:cs typeface="+mn-cs"/>
            </a:rPr>
            <a:t>In sec 273B, Sec 271GC is </a:t>
          </a:r>
          <a:r>
            <a:rPr lang="en-IN" sz="1600" b="1" kern="1200" dirty="0">
              <a:solidFill>
                <a:prstClr val="black"/>
              </a:solidFill>
              <a:latin typeface="Book Antiqua"/>
              <a:ea typeface="+mn-ea"/>
              <a:cs typeface="+mn-cs"/>
            </a:rPr>
            <a:t>proposed to be inserted.</a:t>
          </a:r>
        </a:p>
        <a:p>
          <a:pPr marL="0" lvl="0" algn="just" defTabSz="666750">
            <a:lnSpc>
              <a:spcPct val="90000"/>
            </a:lnSpc>
            <a:spcBef>
              <a:spcPct val="0"/>
            </a:spcBef>
            <a:spcAft>
              <a:spcPct val="35000"/>
            </a:spcAft>
            <a:buNone/>
          </a:pPr>
          <a:endParaRPr lang="en-GB" sz="1600" b="1" kern="1200" dirty="0">
            <a:solidFill>
              <a:prstClr val="black"/>
            </a:solidFill>
            <a:latin typeface="Book Antiqua"/>
            <a:ea typeface="+mn-ea"/>
            <a:cs typeface="+mn-cs"/>
          </a:endParaRPr>
        </a:p>
        <a:p>
          <a:pPr marL="0" lvl="0" algn="just" defTabSz="666750">
            <a:lnSpc>
              <a:spcPct val="90000"/>
            </a:lnSpc>
            <a:spcBef>
              <a:spcPct val="0"/>
            </a:spcBef>
            <a:spcAft>
              <a:spcPct val="35000"/>
            </a:spcAft>
            <a:buNone/>
          </a:pPr>
          <a:r>
            <a:rPr lang="en-GB" sz="1600" kern="1200" dirty="0">
              <a:solidFill>
                <a:prstClr val="black"/>
              </a:solidFill>
              <a:latin typeface="Book Antiqua"/>
              <a:ea typeface="+mn-ea"/>
              <a:cs typeface="+mn-cs"/>
            </a:rPr>
            <a:t>Sec 273B provides </a:t>
          </a:r>
          <a:r>
            <a:rPr lang="en-IN" sz="1600" kern="1200" dirty="0">
              <a:solidFill>
                <a:prstClr val="black"/>
              </a:solidFill>
              <a:latin typeface="Book Antiqua"/>
              <a:ea typeface="+mn-ea"/>
              <a:cs typeface="+mn-cs"/>
            </a:rPr>
            <a:t>no penalty if assessee proves </a:t>
          </a:r>
          <a:r>
            <a:rPr lang="en-IN" sz="1600" kern="1200">
              <a:solidFill>
                <a:prstClr val="black"/>
              </a:solidFill>
              <a:latin typeface="Book Antiqua"/>
              <a:ea typeface="+mn-ea"/>
              <a:cs typeface="+mn-cs"/>
            </a:rPr>
            <a:t>reasonable cause.</a:t>
          </a:r>
          <a:endParaRPr lang="en-IN" sz="1600" kern="1200" dirty="0">
            <a:solidFill>
              <a:prstClr val="black"/>
            </a:solidFill>
            <a:latin typeface="Book Antiqua"/>
            <a:ea typeface="+mn-ea"/>
            <a:cs typeface="+mn-cs"/>
          </a:endParaRPr>
        </a:p>
      </dsp:txBody>
      <dsp:txXfrm>
        <a:off x="7996114" y="1111928"/>
        <a:ext cx="3030512" cy="299310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31E1F-E76B-4D5A-BF2E-465B87C4A1D0}">
      <dsp:nvSpPr>
        <dsp:cNvPr id="0" name=""/>
        <dsp:cNvSpPr/>
      </dsp:nvSpPr>
      <dsp:spPr>
        <a:xfrm>
          <a:off x="28" y="14312"/>
          <a:ext cx="270643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Existing</a:t>
          </a:r>
          <a:endParaRPr lang="en-IN" sz="2400" kern="1200" dirty="0">
            <a:solidFill>
              <a:schemeClr val="tx1"/>
            </a:solidFill>
          </a:endParaRPr>
        </a:p>
      </dsp:txBody>
      <dsp:txXfrm>
        <a:off x="28" y="14312"/>
        <a:ext cx="2706435" cy="691200"/>
      </dsp:txXfrm>
    </dsp:sp>
    <dsp:sp modelId="{B708C953-B92B-482E-9308-D9153F9748DF}">
      <dsp:nvSpPr>
        <dsp:cNvPr id="0" name=""/>
        <dsp:cNvSpPr/>
      </dsp:nvSpPr>
      <dsp:spPr>
        <a:xfrm>
          <a:off x="0" y="712132"/>
          <a:ext cx="2706435" cy="1054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b="0" kern="1200" dirty="0">
              <a:solidFill>
                <a:schemeClr val="tx1"/>
              </a:solidFill>
            </a:rPr>
            <a:t>90 days</a:t>
          </a:r>
          <a:endParaRPr lang="en-IN" sz="2800" b="0" kern="1200" dirty="0">
            <a:solidFill>
              <a:schemeClr val="tx1"/>
            </a:solidFill>
          </a:endParaRPr>
        </a:p>
      </dsp:txBody>
      <dsp:txXfrm>
        <a:off x="0" y="712132"/>
        <a:ext cx="2706435" cy="1054080"/>
      </dsp:txXfrm>
    </dsp:sp>
    <dsp:sp modelId="{03504314-5F7A-4365-90B3-FDF036649441}">
      <dsp:nvSpPr>
        <dsp:cNvPr id="0" name=""/>
        <dsp:cNvSpPr/>
      </dsp:nvSpPr>
      <dsp:spPr>
        <a:xfrm>
          <a:off x="3085365" y="14312"/>
          <a:ext cx="270643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Proposed</a:t>
          </a:r>
          <a:endParaRPr lang="en-IN" sz="2400" kern="1200" dirty="0">
            <a:solidFill>
              <a:schemeClr val="tx1"/>
            </a:solidFill>
          </a:endParaRPr>
        </a:p>
      </dsp:txBody>
      <dsp:txXfrm>
        <a:off x="3085365" y="14312"/>
        <a:ext cx="2706435" cy="691200"/>
      </dsp:txXfrm>
    </dsp:sp>
    <dsp:sp modelId="{8097E064-1B7F-4C63-A35C-C05D9C7F8CF2}">
      <dsp:nvSpPr>
        <dsp:cNvPr id="0" name=""/>
        <dsp:cNvSpPr/>
      </dsp:nvSpPr>
      <dsp:spPr>
        <a:xfrm>
          <a:off x="3085392" y="719825"/>
          <a:ext cx="2706435" cy="1054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solidFill>
                <a:schemeClr val="tx1"/>
              </a:solidFill>
            </a:rPr>
            <a:t>4 months</a:t>
          </a:r>
          <a:endParaRPr lang="en-IN" sz="2400" b="0" kern="1200" dirty="0">
            <a:solidFill>
              <a:schemeClr val="tx1"/>
            </a:solidFill>
          </a:endParaRPr>
        </a:p>
      </dsp:txBody>
      <dsp:txXfrm>
        <a:off x="3085392" y="719825"/>
        <a:ext cx="2706435" cy="105408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31E1F-E76B-4D5A-BF2E-465B87C4A1D0}">
      <dsp:nvSpPr>
        <dsp:cNvPr id="0" name=""/>
        <dsp:cNvSpPr/>
      </dsp:nvSpPr>
      <dsp:spPr>
        <a:xfrm>
          <a:off x="28" y="14312"/>
          <a:ext cx="270643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Existing</a:t>
          </a:r>
          <a:endParaRPr lang="en-IN" sz="2400" kern="1200" dirty="0">
            <a:solidFill>
              <a:schemeClr val="tx1"/>
            </a:solidFill>
          </a:endParaRPr>
        </a:p>
      </dsp:txBody>
      <dsp:txXfrm>
        <a:off x="28" y="14312"/>
        <a:ext cx="2706435" cy="691200"/>
      </dsp:txXfrm>
    </dsp:sp>
    <dsp:sp modelId="{B708C953-B92B-482E-9308-D9153F9748DF}">
      <dsp:nvSpPr>
        <dsp:cNvPr id="0" name=""/>
        <dsp:cNvSpPr/>
      </dsp:nvSpPr>
      <dsp:spPr>
        <a:xfrm>
          <a:off x="0" y="712132"/>
          <a:ext cx="2706435" cy="1054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15 days</a:t>
          </a:r>
          <a:endParaRPr lang="en-IN" sz="2400" b="0" kern="1200" dirty="0"/>
        </a:p>
      </dsp:txBody>
      <dsp:txXfrm>
        <a:off x="0" y="712132"/>
        <a:ext cx="2706435" cy="1054080"/>
      </dsp:txXfrm>
    </dsp:sp>
    <dsp:sp modelId="{03504314-5F7A-4365-90B3-FDF036649441}">
      <dsp:nvSpPr>
        <dsp:cNvPr id="0" name=""/>
        <dsp:cNvSpPr/>
      </dsp:nvSpPr>
      <dsp:spPr>
        <a:xfrm>
          <a:off x="3085365" y="14312"/>
          <a:ext cx="2706435"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Proposed</a:t>
          </a:r>
          <a:endParaRPr lang="en-IN" sz="2400" kern="1200" dirty="0">
            <a:solidFill>
              <a:schemeClr val="tx1"/>
            </a:solidFill>
          </a:endParaRPr>
        </a:p>
      </dsp:txBody>
      <dsp:txXfrm>
        <a:off x="3085365" y="14312"/>
        <a:ext cx="2706435" cy="691200"/>
      </dsp:txXfrm>
    </dsp:sp>
    <dsp:sp modelId="{8097E064-1B7F-4C63-A35C-C05D9C7F8CF2}">
      <dsp:nvSpPr>
        <dsp:cNvPr id="0" name=""/>
        <dsp:cNvSpPr/>
      </dsp:nvSpPr>
      <dsp:spPr>
        <a:xfrm>
          <a:off x="3085392" y="719825"/>
          <a:ext cx="2706435" cy="1054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1 month</a:t>
          </a:r>
          <a:endParaRPr lang="en-IN" sz="2400" b="0" kern="1200" dirty="0"/>
        </a:p>
      </dsp:txBody>
      <dsp:txXfrm>
        <a:off x="3085392" y="719825"/>
        <a:ext cx="2706435" cy="105408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336F4-E8D1-4A39-8D91-0BCF70BF04B4}">
      <dsp:nvSpPr>
        <dsp:cNvPr id="0" name=""/>
        <dsp:cNvSpPr/>
      </dsp:nvSpPr>
      <dsp:spPr>
        <a:xfrm rot="4396374">
          <a:off x="295246" y="940337"/>
          <a:ext cx="4079332" cy="2844825"/>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C8BFA6-DDB8-400D-AEC4-D04121A71F01}">
      <dsp:nvSpPr>
        <dsp:cNvPr id="0" name=""/>
        <dsp:cNvSpPr/>
      </dsp:nvSpPr>
      <dsp:spPr>
        <a:xfrm>
          <a:off x="1997512" y="1438442"/>
          <a:ext cx="103015" cy="103015"/>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915591-60BA-4D3B-8C7B-A83010E5D6B5}">
      <dsp:nvSpPr>
        <dsp:cNvPr id="0" name=""/>
        <dsp:cNvSpPr/>
      </dsp:nvSpPr>
      <dsp:spPr>
        <a:xfrm>
          <a:off x="2894696" y="2313132"/>
          <a:ext cx="103015" cy="103015"/>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921518-D431-43D9-B52C-CE6642A393C6}">
      <dsp:nvSpPr>
        <dsp:cNvPr id="0" name=""/>
        <dsp:cNvSpPr/>
      </dsp:nvSpPr>
      <dsp:spPr>
        <a:xfrm>
          <a:off x="21780" y="0"/>
          <a:ext cx="1923278" cy="75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IN" sz="2800" kern="1200" dirty="0"/>
            <a:t>SMA 0</a:t>
          </a:r>
        </a:p>
      </dsp:txBody>
      <dsp:txXfrm>
        <a:off x="21780" y="0"/>
        <a:ext cx="1923278" cy="756080"/>
      </dsp:txXfrm>
    </dsp:sp>
    <dsp:sp modelId="{7E3218A5-7927-4FF4-AEB0-0238FDA5A257}">
      <dsp:nvSpPr>
        <dsp:cNvPr id="0" name=""/>
        <dsp:cNvSpPr/>
      </dsp:nvSpPr>
      <dsp:spPr>
        <a:xfrm>
          <a:off x="2568825" y="1111910"/>
          <a:ext cx="2651006" cy="75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IN" sz="2800" kern="1200" dirty="0"/>
            <a:t>SMA 1</a:t>
          </a:r>
        </a:p>
      </dsp:txBody>
      <dsp:txXfrm>
        <a:off x="2568825" y="1111910"/>
        <a:ext cx="2651006" cy="756080"/>
      </dsp:txXfrm>
    </dsp:sp>
    <dsp:sp modelId="{F4507049-8344-44EF-9EA4-5FF601834CF1}">
      <dsp:nvSpPr>
        <dsp:cNvPr id="0" name=""/>
        <dsp:cNvSpPr/>
      </dsp:nvSpPr>
      <dsp:spPr>
        <a:xfrm>
          <a:off x="21780" y="1986600"/>
          <a:ext cx="2599025" cy="75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r" defTabSz="1244600">
            <a:lnSpc>
              <a:spcPct val="90000"/>
            </a:lnSpc>
            <a:spcBef>
              <a:spcPct val="0"/>
            </a:spcBef>
            <a:spcAft>
              <a:spcPct val="35000"/>
            </a:spcAft>
            <a:buNone/>
          </a:pPr>
          <a:r>
            <a:rPr lang="en-IN" sz="2800" kern="1200" dirty="0"/>
            <a:t>SMA 2</a:t>
          </a:r>
        </a:p>
      </dsp:txBody>
      <dsp:txXfrm>
        <a:off x="21780" y="1986600"/>
        <a:ext cx="2599025" cy="756080"/>
      </dsp:txXfrm>
    </dsp:sp>
    <dsp:sp modelId="{DCD1407D-CC30-41F6-BAB2-15A31470E736}">
      <dsp:nvSpPr>
        <dsp:cNvPr id="0" name=""/>
        <dsp:cNvSpPr/>
      </dsp:nvSpPr>
      <dsp:spPr>
        <a:xfrm>
          <a:off x="2620806" y="3969420"/>
          <a:ext cx="2599025" cy="75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r>
            <a:rPr lang="en-IN" sz="2800" kern="1200" dirty="0"/>
            <a:t>NPA</a:t>
          </a:r>
        </a:p>
      </dsp:txBody>
      <dsp:txXfrm>
        <a:off x="2620806" y="3969420"/>
        <a:ext cx="2599025" cy="75608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8545B-BF14-4B47-BF8C-C1E538401F14}">
      <dsp:nvSpPr>
        <dsp:cNvPr id="0" name=""/>
        <dsp:cNvSpPr/>
      </dsp:nvSpPr>
      <dsp:spPr>
        <a:xfrm>
          <a:off x="0" y="221658"/>
          <a:ext cx="3268133" cy="4127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baseline="0" dirty="0"/>
            <a:t>Limit </a:t>
          </a:r>
          <a:r>
            <a:rPr lang="en-US" sz="2800" b="1" i="0" kern="1200" baseline="0" dirty="0"/>
            <a:t>enhanced to </a:t>
          </a:r>
          <a:r>
            <a:rPr lang="en-US" sz="2800" b="1" i="0" kern="1200" baseline="0" dirty="0">
              <a:solidFill>
                <a:schemeClr val="accent2">
                  <a:lumMod val="75000"/>
                </a:schemeClr>
              </a:solidFill>
            </a:rPr>
            <a:t>₹ 20 Lakh </a:t>
          </a:r>
          <a:r>
            <a:rPr lang="en-US" sz="2800" b="0" i="0" kern="1200" baseline="0" dirty="0"/>
            <a:t>for entrepreneurs who have availed and successfully repaid previous loans </a:t>
          </a:r>
          <a:r>
            <a:rPr lang="en-US" sz="2800" b="1" i="0" kern="1200" baseline="0" dirty="0"/>
            <a:t>under the ‘Tarun’ category</a:t>
          </a:r>
          <a:endParaRPr lang="en-IN" sz="2800" kern="1200" dirty="0"/>
        </a:p>
      </dsp:txBody>
      <dsp:txXfrm>
        <a:off x="159537" y="381195"/>
        <a:ext cx="2949059" cy="380868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5E22B-2840-4B11-83E4-63E80C7B4C45}">
      <dsp:nvSpPr>
        <dsp:cNvPr id="0" name=""/>
        <dsp:cNvSpPr/>
      </dsp:nvSpPr>
      <dsp:spPr>
        <a:xfrm>
          <a:off x="1204673" y="2231"/>
          <a:ext cx="2187650" cy="14731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SzPts val="1000"/>
            <a:buNone/>
          </a:pPr>
          <a:r>
            <a:rPr lang="en-IN" sz="2000" kern="1200" dirty="0" err="1">
              <a:effectLst/>
              <a:latin typeface="Book Antiqua" panose="02040602050305030304" pitchFamily="18" charset="0"/>
              <a:ea typeface="Aptos" panose="020B0004020202020204" pitchFamily="34" charset="0"/>
              <a:cs typeface="Mangal" panose="02040503050203030202" pitchFamily="18" charset="0"/>
            </a:rPr>
            <a:t>Shishu</a:t>
          </a:r>
          <a:r>
            <a:rPr lang="en-IN" sz="2000" kern="1200" dirty="0">
              <a:effectLst/>
              <a:latin typeface="Book Antiqua" panose="02040602050305030304" pitchFamily="18" charset="0"/>
              <a:ea typeface="Aptos" panose="020B0004020202020204" pitchFamily="34" charset="0"/>
              <a:cs typeface="Mangal" panose="02040503050203030202" pitchFamily="18" charset="0"/>
            </a:rPr>
            <a:t> Loans up to </a:t>
          </a:r>
          <a:r>
            <a:rPr lang="en-IN" sz="2000" kern="1200" dirty="0">
              <a:effectLst/>
              <a:latin typeface="Times New Roman" panose="02020603050405020304" pitchFamily="18" charset="0"/>
              <a:ea typeface="Aptos" panose="020B0004020202020204" pitchFamily="34" charset="0"/>
              <a:cs typeface="Mangal" panose="02040503050203030202" pitchFamily="18" charset="0"/>
            </a:rPr>
            <a:t>₹ </a:t>
          </a:r>
          <a:r>
            <a:rPr lang="en-IN" sz="2000" kern="1200" dirty="0">
              <a:effectLst/>
              <a:latin typeface="Book Antiqua" panose="02040602050305030304" pitchFamily="18" charset="0"/>
              <a:ea typeface="Aptos" panose="020B0004020202020204" pitchFamily="34" charset="0"/>
              <a:cs typeface="Mangal" panose="02040503050203030202" pitchFamily="18" charset="0"/>
            </a:rPr>
            <a:t>50,000/-</a:t>
          </a:r>
          <a:endParaRPr lang="en-IN" sz="2000" kern="1200" dirty="0"/>
        </a:p>
      </dsp:txBody>
      <dsp:txXfrm>
        <a:off x="1204673" y="2231"/>
        <a:ext cx="2187650" cy="1473100"/>
      </dsp:txXfrm>
    </dsp:sp>
    <dsp:sp modelId="{A31D9A14-4BF8-4C2D-902A-8D733DEFF7B2}">
      <dsp:nvSpPr>
        <dsp:cNvPr id="0" name=""/>
        <dsp:cNvSpPr/>
      </dsp:nvSpPr>
      <dsp:spPr>
        <a:xfrm>
          <a:off x="1198853" y="1548987"/>
          <a:ext cx="2199291" cy="1473100"/>
        </a:xfrm>
        <a:prstGeom prst="rect">
          <a:avLst/>
        </a:prstGeom>
        <a:solidFill>
          <a:schemeClr val="accent2">
            <a:hueOff val="-661686"/>
            <a:satOff val="746"/>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SzPts val="1000"/>
            <a:buNone/>
          </a:pPr>
          <a:r>
            <a:rPr lang="en-IN" sz="2000" kern="1200" dirty="0">
              <a:effectLst/>
              <a:latin typeface="Book Antiqua" panose="02040602050305030304" pitchFamily="18" charset="0"/>
              <a:ea typeface="Aptos" panose="020B0004020202020204" pitchFamily="34" charset="0"/>
              <a:cs typeface="Mangal" panose="02040503050203030202" pitchFamily="18" charset="0"/>
            </a:rPr>
            <a:t>Kishore Loans </a:t>
          </a:r>
          <a:r>
            <a:rPr lang="en-IN" sz="2000" kern="1200" dirty="0">
              <a:effectLst/>
              <a:latin typeface="Times New Roman" panose="02020603050405020304" pitchFamily="18" charset="0"/>
              <a:ea typeface="Aptos" panose="020B0004020202020204" pitchFamily="34" charset="0"/>
              <a:cs typeface="Mangal" panose="02040503050203030202" pitchFamily="18" charset="0"/>
            </a:rPr>
            <a:t>₹</a:t>
          </a:r>
          <a:r>
            <a:rPr lang="en-IN" sz="2000" kern="1200" dirty="0">
              <a:effectLst/>
              <a:latin typeface="Book Antiqua" panose="02040602050305030304" pitchFamily="18" charset="0"/>
              <a:ea typeface="Aptos" panose="020B0004020202020204" pitchFamily="34" charset="0"/>
              <a:cs typeface="Mangal" panose="02040503050203030202" pitchFamily="18" charset="0"/>
            </a:rPr>
            <a:t>50k - </a:t>
          </a:r>
          <a:r>
            <a:rPr lang="en-IN" sz="2000" kern="1200" dirty="0">
              <a:effectLst/>
              <a:latin typeface="Times New Roman" panose="02020603050405020304" pitchFamily="18" charset="0"/>
              <a:ea typeface="Aptos" panose="020B0004020202020204" pitchFamily="34" charset="0"/>
              <a:cs typeface="Mangal" panose="02040503050203030202" pitchFamily="18" charset="0"/>
            </a:rPr>
            <a:t>₹</a:t>
          </a:r>
          <a:r>
            <a:rPr lang="en-IN" sz="2000" kern="1200" dirty="0">
              <a:effectLst/>
              <a:latin typeface="Book Antiqua" panose="02040602050305030304" pitchFamily="18" charset="0"/>
              <a:ea typeface="Aptos" panose="020B0004020202020204" pitchFamily="34" charset="0"/>
              <a:cs typeface="Mangal" panose="02040503050203030202" pitchFamily="18" charset="0"/>
            </a:rPr>
            <a:t>5 Lakh</a:t>
          </a:r>
          <a:endParaRPr lang="en-IN" sz="2000" kern="1200" dirty="0"/>
        </a:p>
      </dsp:txBody>
      <dsp:txXfrm>
        <a:off x="1198853" y="1548987"/>
        <a:ext cx="2199291" cy="1473100"/>
      </dsp:txXfrm>
    </dsp:sp>
    <dsp:sp modelId="{8019A648-6437-45C8-AFBF-428054223E6E}">
      <dsp:nvSpPr>
        <dsp:cNvPr id="0" name=""/>
        <dsp:cNvSpPr/>
      </dsp:nvSpPr>
      <dsp:spPr>
        <a:xfrm>
          <a:off x="1196464" y="3095743"/>
          <a:ext cx="2204069" cy="1473100"/>
        </a:xfrm>
        <a:prstGeom prst="rect">
          <a:avLst/>
        </a:prstGeom>
        <a:solidFill>
          <a:schemeClr val="accent2">
            <a:hueOff val="-1323373"/>
            <a:satOff val="1492"/>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SzPts val="1000"/>
            <a:buNone/>
          </a:pPr>
          <a:r>
            <a:rPr lang="en-IN" sz="2000" kern="1200" dirty="0">
              <a:effectLst/>
              <a:latin typeface="Book Antiqua" panose="02040602050305030304" pitchFamily="18" charset="0"/>
              <a:ea typeface="Aptos" panose="020B0004020202020204" pitchFamily="34" charset="0"/>
              <a:cs typeface="Mangal" panose="02040503050203030202" pitchFamily="18" charset="0"/>
            </a:rPr>
            <a:t>Tarun Loans </a:t>
          </a:r>
          <a:r>
            <a:rPr lang="en-IN" sz="2000" kern="1200" dirty="0">
              <a:effectLst/>
              <a:latin typeface="Times New Roman" panose="02020603050405020304" pitchFamily="18" charset="0"/>
              <a:ea typeface="Aptos" panose="020B0004020202020204" pitchFamily="34" charset="0"/>
              <a:cs typeface="Mangal" panose="02040503050203030202" pitchFamily="18" charset="0"/>
            </a:rPr>
            <a:t>₹</a:t>
          </a:r>
          <a:r>
            <a:rPr lang="en-IN" sz="2000" kern="1200" dirty="0">
              <a:effectLst/>
              <a:latin typeface="Book Antiqua" panose="02040602050305030304" pitchFamily="18" charset="0"/>
              <a:ea typeface="Aptos" panose="020B0004020202020204" pitchFamily="34" charset="0"/>
              <a:cs typeface="Mangal" panose="02040503050203030202" pitchFamily="18" charset="0"/>
            </a:rPr>
            <a:t>5 – 10 Lakh</a:t>
          </a:r>
          <a:endParaRPr lang="en-IN" sz="2000" kern="1200" dirty="0"/>
        </a:p>
      </dsp:txBody>
      <dsp:txXfrm>
        <a:off x="1196464" y="3095743"/>
        <a:ext cx="2204069" cy="1473100"/>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3975C0-42A3-4EAF-82ED-75A21DCEDDDD}">
      <dsp:nvSpPr>
        <dsp:cNvPr id="0" name=""/>
        <dsp:cNvSpPr/>
      </dsp:nvSpPr>
      <dsp:spPr>
        <a:xfrm>
          <a:off x="778965" y="928763"/>
          <a:ext cx="1225205" cy="12252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0C5146-4992-4D7C-B788-86B9322D75C5}">
      <dsp:nvSpPr>
        <dsp:cNvPr id="0" name=""/>
        <dsp:cNvSpPr/>
      </dsp:nvSpPr>
      <dsp:spPr>
        <a:xfrm>
          <a:off x="30228" y="2606305"/>
          <a:ext cx="2722679" cy="133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IN" sz="2800" b="1" kern="1200">
              <a:latin typeface="Book Antiqua" panose="02040602050305030304" pitchFamily="18" charset="0"/>
              <a:cs typeface="Angsana New" panose="02020603050405020304" pitchFamily="18" charset="-34"/>
            </a:rPr>
            <a:t>Scheme A</a:t>
          </a:r>
          <a:r>
            <a:rPr lang="en-IN" sz="2800" kern="1200">
              <a:latin typeface="Book Antiqua" panose="02040602050305030304" pitchFamily="18" charset="0"/>
              <a:cs typeface="Angsana New" panose="02020603050405020304" pitchFamily="18" charset="-34"/>
            </a:rPr>
            <a:t>: First Timers</a:t>
          </a:r>
          <a:endParaRPr lang="en-IN" sz="2800" kern="1200">
            <a:latin typeface="Book Antiqua" panose="02040602050305030304" pitchFamily="18" charset="0"/>
          </a:endParaRPr>
        </a:p>
      </dsp:txBody>
      <dsp:txXfrm>
        <a:off x="30228" y="2606305"/>
        <a:ext cx="2722679" cy="1335937"/>
      </dsp:txXfrm>
    </dsp:sp>
    <dsp:sp modelId="{7F8249B4-BC85-4964-91B6-5D5478FD192A}">
      <dsp:nvSpPr>
        <dsp:cNvPr id="0" name=""/>
        <dsp:cNvSpPr/>
      </dsp:nvSpPr>
      <dsp:spPr>
        <a:xfrm>
          <a:off x="3978113" y="928763"/>
          <a:ext cx="1225205" cy="12252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A045E-79B5-4D07-AF54-90731ECF696E}">
      <dsp:nvSpPr>
        <dsp:cNvPr id="0" name=""/>
        <dsp:cNvSpPr/>
      </dsp:nvSpPr>
      <dsp:spPr>
        <a:xfrm>
          <a:off x="3229376" y="2606305"/>
          <a:ext cx="2722679" cy="133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IN" sz="2800" b="1" kern="1200">
              <a:latin typeface="Book Antiqua" panose="02040602050305030304" pitchFamily="18" charset="0"/>
              <a:cs typeface="Angsana New" panose="02020603050405020304" pitchFamily="18" charset="-34"/>
            </a:rPr>
            <a:t>Scheme B</a:t>
          </a:r>
          <a:r>
            <a:rPr lang="en-IN" sz="2800" kern="1200">
              <a:latin typeface="Book Antiqua" panose="02040602050305030304" pitchFamily="18" charset="0"/>
              <a:cs typeface="Angsana New" panose="02020603050405020304" pitchFamily="18" charset="-34"/>
            </a:rPr>
            <a:t>: Job Creation in manufacturing</a:t>
          </a:r>
          <a:endParaRPr lang="en-IN" sz="2800" b="1" kern="1200">
            <a:latin typeface="Book Antiqua" panose="02040602050305030304" pitchFamily="18" charset="0"/>
          </a:endParaRPr>
        </a:p>
      </dsp:txBody>
      <dsp:txXfrm>
        <a:off x="3229376" y="2606305"/>
        <a:ext cx="2722679" cy="1335937"/>
      </dsp:txXfrm>
    </dsp:sp>
    <dsp:sp modelId="{C6193EEC-3DB4-48B3-8510-0450FF629CE6}">
      <dsp:nvSpPr>
        <dsp:cNvPr id="0" name=""/>
        <dsp:cNvSpPr/>
      </dsp:nvSpPr>
      <dsp:spPr>
        <a:xfrm>
          <a:off x="7177261" y="928763"/>
          <a:ext cx="1225205" cy="12252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800C2A-7F77-4358-BB25-E6A1FB66060D}">
      <dsp:nvSpPr>
        <dsp:cNvPr id="0" name=""/>
        <dsp:cNvSpPr/>
      </dsp:nvSpPr>
      <dsp:spPr>
        <a:xfrm>
          <a:off x="6428524" y="2606305"/>
          <a:ext cx="2722679" cy="133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IN" sz="2800" b="1" kern="1200" dirty="0">
              <a:latin typeface="Book Antiqua" panose="02040602050305030304" pitchFamily="18" charset="0"/>
              <a:cs typeface="Angsana New" panose="02020603050405020304" pitchFamily="18" charset="-34"/>
            </a:rPr>
            <a:t>Scheme C</a:t>
          </a:r>
          <a:r>
            <a:rPr lang="en-IN" sz="2800" kern="1200" dirty="0">
              <a:latin typeface="Book Antiqua" panose="02040602050305030304" pitchFamily="18" charset="0"/>
              <a:cs typeface="Angsana New" panose="02020603050405020304" pitchFamily="18" charset="-34"/>
            </a:rPr>
            <a:t>: Support to Employers</a:t>
          </a:r>
          <a:endParaRPr lang="en-IN" sz="2800" kern="1200" dirty="0">
            <a:latin typeface="Book Antiqua" panose="02040602050305030304" pitchFamily="18" charset="0"/>
          </a:endParaRPr>
        </a:p>
      </dsp:txBody>
      <dsp:txXfrm>
        <a:off x="6428524" y="2606305"/>
        <a:ext cx="2722679" cy="1335937"/>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0C293-B735-4A2C-BF97-98844ABEA29C}">
      <dsp:nvSpPr>
        <dsp:cNvPr id="0" name=""/>
        <dsp:cNvSpPr/>
      </dsp:nvSpPr>
      <dsp:spPr>
        <a:xfrm>
          <a:off x="651988" y="1381266"/>
          <a:ext cx="693306" cy="6933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9EA64-28C7-4F2F-B70B-2DA8EE03AA33}">
      <dsp:nvSpPr>
        <dsp:cNvPr id="0" name=""/>
        <dsp:cNvSpPr/>
      </dsp:nvSpPr>
      <dsp:spPr>
        <a:xfrm>
          <a:off x="8204" y="2198529"/>
          <a:ext cx="1980876" cy="306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Sector</a:t>
          </a:r>
          <a:endParaRPr lang="en-IN" sz="2000" kern="1200" dirty="0">
            <a:latin typeface="Book Antiqua" panose="02040602050305030304" pitchFamily="18" charset="0"/>
          </a:endParaRPr>
        </a:p>
      </dsp:txBody>
      <dsp:txXfrm>
        <a:off x="8204" y="2198529"/>
        <a:ext cx="1980876" cy="306716"/>
      </dsp:txXfrm>
    </dsp:sp>
    <dsp:sp modelId="{AE3F987D-7A6D-4C6C-8144-445B17AE3040}">
      <dsp:nvSpPr>
        <dsp:cNvPr id="0" name=""/>
        <dsp:cNvSpPr/>
      </dsp:nvSpPr>
      <dsp:spPr>
        <a:xfrm>
          <a:off x="8204" y="2562900"/>
          <a:ext cx="1980876" cy="1701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All sectors </a:t>
          </a:r>
          <a:endParaRPr lang="en-IN" sz="2000" kern="1200" dirty="0">
            <a:latin typeface="Book Antiqua" panose="02040602050305030304" pitchFamily="18" charset="0"/>
          </a:endParaRPr>
        </a:p>
      </dsp:txBody>
      <dsp:txXfrm>
        <a:off x="8204" y="2562900"/>
        <a:ext cx="1980876" cy="1701081"/>
      </dsp:txXfrm>
    </dsp:sp>
    <dsp:sp modelId="{3EA6ADBE-636A-47CF-8830-F069ED96ADA6}">
      <dsp:nvSpPr>
        <dsp:cNvPr id="0" name=""/>
        <dsp:cNvSpPr/>
      </dsp:nvSpPr>
      <dsp:spPr>
        <a:xfrm>
          <a:off x="2979518" y="1381266"/>
          <a:ext cx="693306" cy="6933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E9A07-DC9C-4EC7-B234-24B66B447386}">
      <dsp:nvSpPr>
        <dsp:cNvPr id="0" name=""/>
        <dsp:cNvSpPr/>
      </dsp:nvSpPr>
      <dsp:spPr>
        <a:xfrm>
          <a:off x="2335733" y="2198529"/>
          <a:ext cx="1980876" cy="306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Eligibility</a:t>
          </a:r>
          <a:endParaRPr lang="en-IN" sz="2000" kern="1200" dirty="0">
            <a:latin typeface="Book Antiqua" panose="02040602050305030304" pitchFamily="18" charset="0"/>
          </a:endParaRPr>
        </a:p>
      </dsp:txBody>
      <dsp:txXfrm>
        <a:off x="2335733" y="2198529"/>
        <a:ext cx="1980876" cy="306716"/>
      </dsp:txXfrm>
    </dsp:sp>
    <dsp:sp modelId="{27E422C6-F08C-4481-87F6-424FB85C924D}">
      <dsp:nvSpPr>
        <dsp:cNvPr id="0" name=""/>
        <dsp:cNvSpPr/>
      </dsp:nvSpPr>
      <dsp:spPr>
        <a:xfrm>
          <a:off x="2335733" y="2562900"/>
          <a:ext cx="1980876" cy="1701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New entrants (EPFO) with wage &lt; ₹1 lakh p.m.</a:t>
          </a:r>
          <a:endParaRPr lang="en-IN" sz="2000" kern="1200" dirty="0">
            <a:latin typeface="Book Antiqua" panose="02040602050305030304" pitchFamily="18" charset="0"/>
          </a:endParaRPr>
        </a:p>
      </dsp:txBody>
      <dsp:txXfrm>
        <a:off x="2335733" y="2562900"/>
        <a:ext cx="1980876" cy="1701081"/>
      </dsp:txXfrm>
    </dsp:sp>
    <dsp:sp modelId="{0667D7C1-145B-4F02-8E2C-AE8B79510BD5}">
      <dsp:nvSpPr>
        <dsp:cNvPr id="0" name=""/>
        <dsp:cNvSpPr/>
      </dsp:nvSpPr>
      <dsp:spPr>
        <a:xfrm>
          <a:off x="5681780" y="1423381"/>
          <a:ext cx="693306" cy="6933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9CD95F-75D5-4036-8B94-64E176D7135A}">
      <dsp:nvSpPr>
        <dsp:cNvPr id="0" name=""/>
        <dsp:cNvSpPr/>
      </dsp:nvSpPr>
      <dsp:spPr>
        <a:xfrm>
          <a:off x="5044968" y="2226091"/>
          <a:ext cx="1980876" cy="306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Benefits</a:t>
          </a:r>
          <a:endParaRPr lang="en-IN" sz="2000" kern="1200" dirty="0">
            <a:latin typeface="Book Antiqua" panose="02040602050305030304" pitchFamily="18" charset="0"/>
          </a:endParaRPr>
        </a:p>
      </dsp:txBody>
      <dsp:txXfrm>
        <a:off x="5044968" y="2226091"/>
        <a:ext cx="1980876" cy="306716"/>
      </dsp:txXfrm>
    </dsp:sp>
    <dsp:sp modelId="{AF9316FB-9962-475E-BD52-A655835B4065}">
      <dsp:nvSpPr>
        <dsp:cNvPr id="0" name=""/>
        <dsp:cNvSpPr/>
      </dsp:nvSpPr>
      <dsp:spPr>
        <a:xfrm>
          <a:off x="4663263" y="2474595"/>
          <a:ext cx="2730340" cy="2231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1 month’s wage as subsidy (maximum ₹15,000/-)</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Subsidy in 3 instalments</a:t>
          </a:r>
          <a:endParaRPr lang="en-IN" sz="2000" kern="1200" dirty="0">
            <a:latin typeface="Book Antiqua" panose="02040602050305030304" pitchFamily="18" charset="0"/>
          </a:endParaRPr>
        </a:p>
      </dsp:txBody>
      <dsp:txXfrm>
        <a:off x="4663263" y="2474595"/>
        <a:ext cx="2730340" cy="2231281"/>
      </dsp:txXfrm>
    </dsp:sp>
    <dsp:sp modelId="{FA53C64C-BE98-4A88-AD5C-B1E8F729498B}">
      <dsp:nvSpPr>
        <dsp:cNvPr id="0" name=""/>
        <dsp:cNvSpPr/>
      </dsp:nvSpPr>
      <dsp:spPr>
        <a:xfrm>
          <a:off x="9077962" y="1403975"/>
          <a:ext cx="693306" cy="69330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69810E-E046-4104-A149-FD54BF242865}">
      <dsp:nvSpPr>
        <dsp:cNvPr id="0" name=""/>
        <dsp:cNvSpPr/>
      </dsp:nvSpPr>
      <dsp:spPr>
        <a:xfrm>
          <a:off x="8434177" y="2194067"/>
          <a:ext cx="1980876" cy="306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Conditions</a:t>
          </a:r>
          <a:endParaRPr lang="en-IN" sz="2000" kern="1200" dirty="0">
            <a:latin typeface="Book Antiqua" panose="02040602050305030304" pitchFamily="18" charset="0"/>
          </a:endParaRPr>
        </a:p>
      </dsp:txBody>
      <dsp:txXfrm>
        <a:off x="8434177" y="2194067"/>
        <a:ext cx="1980876" cy="306716"/>
      </dsp:txXfrm>
    </dsp:sp>
    <dsp:sp modelId="{1C23A567-D164-4371-B5FC-F1A5DA784DCB}">
      <dsp:nvSpPr>
        <dsp:cNvPr id="0" name=""/>
        <dsp:cNvSpPr/>
      </dsp:nvSpPr>
      <dsp:spPr>
        <a:xfrm>
          <a:off x="7748461" y="2493917"/>
          <a:ext cx="3368717" cy="2231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Before 2</a:t>
          </a:r>
          <a:r>
            <a:rPr lang="en-US" sz="2000" b="0" i="0" kern="1200" baseline="30000" dirty="0">
              <a:latin typeface="Book Antiqua" panose="02040602050305030304" pitchFamily="18" charset="0"/>
            </a:rPr>
            <a:t>nd</a:t>
          </a:r>
          <a:r>
            <a:rPr lang="en-US" sz="2000" b="0" i="0" kern="1200" dirty="0">
              <a:latin typeface="Book Antiqua" panose="02040602050305030304" pitchFamily="18" charset="0"/>
            </a:rPr>
            <a:t>  instalment, complete online Financial Literacy course</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Subsidy to be refunded if employment ends within 12 months. </a:t>
          </a:r>
          <a:endParaRPr lang="en-IN" sz="2000" kern="1200" dirty="0">
            <a:latin typeface="Book Antiqua" panose="02040602050305030304" pitchFamily="18" charset="0"/>
          </a:endParaRPr>
        </a:p>
      </dsp:txBody>
      <dsp:txXfrm>
        <a:off x="7748461" y="2493917"/>
        <a:ext cx="3368717" cy="2231281"/>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0C293-B735-4A2C-BF97-98844ABEA29C}">
      <dsp:nvSpPr>
        <dsp:cNvPr id="0" name=""/>
        <dsp:cNvSpPr/>
      </dsp:nvSpPr>
      <dsp:spPr>
        <a:xfrm>
          <a:off x="699280" y="235143"/>
          <a:ext cx="750093" cy="7500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9EA64-28C7-4F2F-B70B-2DA8EE03AA33}">
      <dsp:nvSpPr>
        <dsp:cNvPr id="0" name=""/>
        <dsp:cNvSpPr/>
      </dsp:nvSpPr>
      <dsp:spPr>
        <a:xfrm>
          <a:off x="2764" y="1224185"/>
          <a:ext cx="2143124" cy="321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Sector</a:t>
          </a:r>
          <a:endParaRPr lang="en-IN" sz="2000" kern="1200" dirty="0">
            <a:latin typeface="Book Antiqua" panose="02040602050305030304" pitchFamily="18" charset="0"/>
          </a:endParaRPr>
        </a:p>
      </dsp:txBody>
      <dsp:txXfrm>
        <a:off x="2764" y="1224185"/>
        <a:ext cx="2143124" cy="321468"/>
      </dsp:txXfrm>
    </dsp:sp>
    <dsp:sp modelId="{AE3F987D-7A6D-4C6C-8144-445B17AE3040}">
      <dsp:nvSpPr>
        <dsp:cNvPr id="0" name=""/>
        <dsp:cNvSpPr/>
      </dsp:nvSpPr>
      <dsp:spPr>
        <a:xfrm>
          <a:off x="2764" y="1656792"/>
          <a:ext cx="2143124" cy="4135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Manufacturing</a:t>
          </a:r>
          <a:endParaRPr lang="en-IN" sz="2000" kern="1200" dirty="0">
            <a:latin typeface="Book Antiqua" panose="02040602050305030304" pitchFamily="18" charset="0"/>
          </a:endParaRPr>
        </a:p>
      </dsp:txBody>
      <dsp:txXfrm>
        <a:off x="2764" y="1656792"/>
        <a:ext cx="2143124" cy="4135275"/>
      </dsp:txXfrm>
    </dsp:sp>
    <dsp:sp modelId="{3EA6ADBE-636A-47CF-8830-F069ED96ADA6}">
      <dsp:nvSpPr>
        <dsp:cNvPr id="0" name=""/>
        <dsp:cNvSpPr/>
      </dsp:nvSpPr>
      <dsp:spPr>
        <a:xfrm>
          <a:off x="3217451" y="235143"/>
          <a:ext cx="750093" cy="7500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E9A07-DC9C-4EC7-B234-24B66B447386}">
      <dsp:nvSpPr>
        <dsp:cNvPr id="0" name=""/>
        <dsp:cNvSpPr/>
      </dsp:nvSpPr>
      <dsp:spPr>
        <a:xfrm>
          <a:off x="2520936" y="1224185"/>
          <a:ext cx="2143124" cy="321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Eligibility</a:t>
          </a:r>
          <a:endParaRPr lang="en-IN" sz="2000" kern="1200" dirty="0">
            <a:latin typeface="Book Antiqua" panose="02040602050305030304" pitchFamily="18" charset="0"/>
          </a:endParaRPr>
        </a:p>
      </dsp:txBody>
      <dsp:txXfrm>
        <a:off x="2520936" y="1224185"/>
        <a:ext cx="2143124" cy="321468"/>
      </dsp:txXfrm>
    </dsp:sp>
    <dsp:sp modelId="{27E422C6-F08C-4481-87F6-424FB85C924D}">
      <dsp:nvSpPr>
        <dsp:cNvPr id="0" name=""/>
        <dsp:cNvSpPr/>
      </dsp:nvSpPr>
      <dsp:spPr>
        <a:xfrm>
          <a:off x="2520936" y="1656792"/>
          <a:ext cx="2143124" cy="4135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New entrants (EPFO) with wage &lt; ₹1 lakh p.m.</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kern="1200" dirty="0">
              <a:solidFill>
                <a:schemeClr val="tx1"/>
              </a:solidFill>
              <a:latin typeface="Book Antiqua" panose="02040602050305030304" pitchFamily="18" charset="0"/>
              <a:ea typeface="+mn-ea"/>
              <a:cs typeface="+mn-cs"/>
            </a:rPr>
            <a:t>Employer’s 3-year</a:t>
          </a:r>
          <a:r>
            <a:rPr lang="en-GB" sz="2000" kern="1200" dirty="0">
              <a:solidFill>
                <a:schemeClr val="tx1"/>
              </a:solidFill>
              <a:latin typeface="Book Antiqua" panose="02040602050305030304" pitchFamily="18" charset="0"/>
              <a:ea typeface="+mn-ea"/>
              <a:cs typeface="+mn-cs"/>
            </a:rPr>
            <a:t> EPFO track record</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kern="1200" dirty="0">
              <a:solidFill>
                <a:schemeClr val="tx1"/>
              </a:solidFill>
              <a:latin typeface="Book Antiqua" panose="02040602050305030304" pitchFamily="18" charset="0"/>
              <a:ea typeface="+mn-ea"/>
              <a:cs typeface="+mn-cs"/>
            </a:rPr>
            <a:t>Employer must hire </a:t>
          </a:r>
          <a:r>
            <a:rPr lang="en-GB" sz="2000" kern="1200" dirty="0">
              <a:solidFill>
                <a:schemeClr val="tx1"/>
              </a:solidFill>
              <a:latin typeface="Book Antiqua" panose="02040602050305030304" pitchFamily="18" charset="0"/>
              <a:ea typeface="+mn-ea"/>
              <a:cs typeface="+mn-cs"/>
            </a:rPr>
            <a:t>at least 50 or </a:t>
          </a:r>
          <a:r>
            <a:rPr lang="en-US" sz="2000" kern="1200" dirty="0">
              <a:solidFill>
                <a:schemeClr val="tx1"/>
              </a:solidFill>
              <a:latin typeface="Book Antiqua" panose="02040602050305030304" pitchFamily="18" charset="0"/>
              <a:ea typeface="+mn-ea"/>
              <a:cs typeface="+mn-cs"/>
            </a:rPr>
            <a:t>25</a:t>
          </a:r>
          <a:r>
            <a:rPr lang="en-GB" sz="2000" kern="1200" dirty="0">
              <a:solidFill>
                <a:schemeClr val="tx1"/>
              </a:solidFill>
              <a:latin typeface="Book Antiqua" panose="02040602050305030304" pitchFamily="18" charset="0"/>
              <a:ea typeface="+mn-ea"/>
              <a:cs typeface="+mn-cs"/>
            </a:rPr>
            <a:t>% of the baseline [whichever is lower]</a:t>
          </a:r>
          <a:endParaRPr lang="en-IN" sz="2000" kern="1200" dirty="0">
            <a:solidFill>
              <a:schemeClr val="tx1"/>
            </a:solidFill>
            <a:latin typeface="Book Antiqua" panose="02040602050305030304" pitchFamily="18" charset="0"/>
            <a:ea typeface="+mn-ea"/>
            <a:cs typeface="+mn-cs"/>
          </a:endParaRPr>
        </a:p>
      </dsp:txBody>
      <dsp:txXfrm>
        <a:off x="2520936" y="1656792"/>
        <a:ext cx="2143124" cy="4135275"/>
      </dsp:txXfrm>
    </dsp:sp>
    <dsp:sp modelId="{0667D7C1-145B-4F02-8E2C-AE8B79510BD5}">
      <dsp:nvSpPr>
        <dsp:cNvPr id="0" name=""/>
        <dsp:cNvSpPr/>
      </dsp:nvSpPr>
      <dsp:spPr>
        <a:xfrm>
          <a:off x="5996671" y="247655"/>
          <a:ext cx="750093" cy="7500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9CD95F-75D5-4036-8B94-64E176D7135A}">
      <dsp:nvSpPr>
        <dsp:cNvPr id="0" name=""/>
        <dsp:cNvSpPr/>
      </dsp:nvSpPr>
      <dsp:spPr>
        <a:xfrm>
          <a:off x="5307695" y="1215534"/>
          <a:ext cx="2143124" cy="321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Benefits</a:t>
          </a:r>
          <a:endParaRPr lang="en-IN" sz="2000" kern="1200" dirty="0">
            <a:latin typeface="Book Antiqua" panose="02040602050305030304" pitchFamily="18" charset="0"/>
          </a:endParaRPr>
        </a:p>
      </dsp:txBody>
      <dsp:txXfrm>
        <a:off x="5307695" y="1215534"/>
        <a:ext cx="2143124" cy="321468"/>
      </dsp:txXfrm>
    </dsp:sp>
    <dsp:sp modelId="{AF9316FB-9962-475E-BD52-A655835B4065}">
      <dsp:nvSpPr>
        <dsp:cNvPr id="0" name=""/>
        <dsp:cNvSpPr/>
      </dsp:nvSpPr>
      <dsp:spPr>
        <a:xfrm>
          <a:off x="5039108" y="1891936"/>
          <a:ext cx="2953976" cy="4135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IN" sz="2000" kern="1200" dirty="0">
              <a:solidFill>
                <a:schemeClr val="tx1"/>
              </a:solidFill>
              <a:effectLst/>
              <a:latin typeface="Book Antiqua" panose="02040602050305030304" pitchFamily="18" charset="0"/>
              <a:ea typeface="+mn-ea"/>
              <a:cs typeface="+mn-cs"/>
            </a:rPr>
            <a:t>Incentives (as % of wage, shared equally between employer &amp; employee)</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IN" sz="2000" kern="1200" dirty="0">
              <a:solidFill>
                <a:schemeClr val="tx1"/>
              </a:solidFill>
              <a:effectLst/>
              <a:latin typeface="Book Antiqua" panose="02040602050305030304" pitchFamily="18" charset="0"/>
              <a:ea typeface="+mn-ea"/>
              <a:cs typeface="+mn-cs"/>
            </a:rPr>
            <a:t>1</a:t>
          </a:r>
          <a:r>
            <a:rPr lang="en-IN" sz="2000" kern="1200" baseline="30000" dirty="0">
              <a:solidFill>
                <a:schemeClr val="tx1"/>
              </a:solidFill>
              <a:effectLst/>
              <a:latin typeface="Book Antiqua" panose="02040602050305030304" pitchFamily="18" charset="0"/>
              <a:ea typeface="+mn-ea"/>
              <a:cs typeface="+mn-cs"/>
            </a:rPr>
            <a:t>st</a:t>
          </a:r>
          <a:r>
            <a:rPr lang="en-IN" sz="2000" kern="1200" dirty="0">
              <a:solidFill>
                <a:schemeClr val="tx1"/>
              </a:solidFill>
              <a:effectLst/>
              <a:latin typeface="Book Antiqua" panose="02040602050305030304" pitchFamily="18" charset="0"/>
              <a:ea typeface="+mn-ea"/>
              <a:cs typeface="+mn-cs"/>
            </a:rPr>
            <a:t> year – 24%</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IN" sz="2000" kern="1200" dirty="0">
              <a:solidFill>
                <a:schemeClr val="tx1"/>
              </a:solidFill>
              <a:effectLst/>
              <a:latin typeface="Book Antiqua" panose="02040602050305030304" pitchFamily="18" charset="0"/>
              <a:ea typeface="+mn-ea"/>
              <a:cs typeface="+mn-cs"/>
            </a:rPr>
            <a:t>2</a:t>
          </a:r>
          <a:r>
            <a:rPr lang="en-IN" sz="2000" kern="1200" baseline="30000" dirty="0">
              <a:solidFill>
                <a:schemeClr val="tx1"/>
              </a:solidFill>
              <a:effectLst/>
              <a:latin typeface="Book Antiqua" panose="02040602050305030304" pitchFamily="18" charset="0"/>
              <a:ea typeface="+mn-ea"/>
              <a:cs typeface="+mn-cs"/>
            </a:rPr>
            <a:t>nd</a:t>
          </a:r>
          <a:r>
            <a:rPr lang="en-IN" sz="2000" kern="1200" dirty="0">
              <a:solidFill>
                <a:schemeClr val="tx1"/>
              </a:solidFill>
              <a:effectLst/>
              <a:latin typeface="Book Antiqua" panose="02040602050305030304" pitchFamily="18" charset="0"/>
              <a:ea typeface="+mn-ea"/>
              <a:cs typeface="+mn-cs"/>
            </a:rPr>
            <a:t> year – 24%</a:t>
          </a:r>
        </a:p>
        <a:p>
          <a:pPr marL="228600" lvl="1" indent="-228600" algn="l" defTabSz="889000">
            <a:lnSpc>
              <a:spcPct val="90000"/>
            </a:lnSpc>
            <a:spcBef>
              <a:spcPct val="0"/>
            </a:spcBef>
            <a:spcAft>
              <a:spcPct val="15000"/>
            </a:spcAft>
            <a:buChar char="•"/>
          </a:pPr>
          <a:r>
            <a:rPr lang="en-IN" sz="2000" kern="1200" dirty="0">
              <a:solidFill>
                <a:schemeClr val="tx1"/>
              </a:solidFill>
              <a:effectLst/>
              <a:latin typeface="Book Antiqua" panose="02040602050305030304" pitchFamily="18" charset="0"/>
              <a:ea typeface="+mn-ea"/>
              <a:cs typeface="+mn-cs"/>
            </a:rPr>
            <a:t>3</a:t>
          </a:r>
          <a:r>
            <a:rPr lang="en-IN" sz="2000" kern="1200" baseline="30000" dirty="0">
              <a:solidFill>
                <a:schemeClr val="tx1"/>
              </a:solidFill>
              <a:effectLst/>
              <a:latin typeface="Book Antiqua" panose="02040602050305030304" pitchFamily="18" charset="0"/>
              <a:ea typeface="+mn-ea"/>
              <a:cs typeface="+mn-cs"/>
            </a:rPr>
            <a:t>rd</a:t>
          </a:r>
          <a:r>
            <a:rPr lang="en-IN" sz="2000" kern="1200" dirty="0">
              <a:solidFill>
                <a:schemeClr val="tx1"/>
              </a:solidFill>
              <a:effectLst/>
              <a:latin typeface="Book Antiqua" panose="02040602050305030304" pitchFamily="18" charset="0"/>
              <a:ea typeface="+mn-ea"/>
              <a:cs typeface="+mn-cs"/>
            </a:rPr>
            <a:t> Year  - 16%</a:t>
          </a:r>
        </a:p>
        <a:p>
          <a:pPr marL="228600" lvl="1" indent="-228600" algn="l" defTabSz="889000">
            <a:lnSpc>
              <a:spcPct val="90000"/>
            </a:lnSpc>
            <a:spcBef>
              <a:spcPct val="0"/>
            </a:spcBef>
            <a:spcAft>
              <a:spcPct val="15000"/>
            </a:spcAft>
            <a:buChar char="•"/>
          </a:pPr>
          <a:r>
            <a:rPr lang="en-IN" sz="2000" kern="1200" dirty="0">
              <a:solidFill>
                <a:schemeClr val="tx1"/>
              </a:solidFill>
              <a:effectLst/>
              <a:latin typeface="Book Antiqua" panose="02040602050305030304" pitchFamily="18" charset="0"/>
              <a:ea typeface="+mn-ea"/>
              <a:cs typeface="+mn-cs"/>
            </a:rPr>
            <a:t>4</a:t>
          </a:r>
          <a:r>
            <a:rPr lang="en-IN" sz="2000" kern="1200" baseline="30000" dirty="0">
              <a:solidFill>
                <a:schemeClr val="tx1"/>
              </a:solidFill>
              <a:effectLst/>
              <a:latin typeface="Book Antiqua" panose="02040602050305030304" pitchFamily="18" charset="0"/>
              <a:ea typeface="+mn-ea"/>
              <a:cs typeface="+mn-cs"/>
            </a:rPr>
            <a:t>th</a:t>
          </a:r>
          <a:r>
            <a:rPr lang="en-IN" sz="2000" kern="1200" dirty="0">
              <a:solidFill>
                <a:schemeClr val="tx1"/>
              </a:solidFill>
              <a:effectLst/>
              <a:latin typeface="Book Antiqua" panose="02040602050305030304" pitchFamily="18" charset="0"/>
              <a:ea typeface="+mn-ea"/>
              <a:cs typeface="+mn-cs"/>
            </a:rPr>
            <a:t> Year – 8% </a:t>
          </a:r>
          <a:endParaRPr lang="en-IN" sz="2000" kern="1200" dirty="0"/>
        </a:p>
      </dsp:txBody>
      <dsp:txXfrm>
        <a:off x="5039108" y="1891936"/>
        <a:ext cx="2953976" cy="4135275"/>
      </dsp:txXfrm>
    </dsp:sp>
    <dsp:sp modelId="{FA53C64C-BE98-4A88-AD5C-B1E8F729498B}">
      <dsp:nvSpPr>
        <dsp:cNvPr id="0" name=""/>
        <dsp:cNvSpPr/>
      </dsp:nvSpPr>
      <dsp:spPr>
        <a:xfrm>
          <a:off x="9614807" y="266290"/>
          <a:ext cx="750093" cy="7500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69810E-E046-4104-A149-FD54BF242865}">
      <dsp:nvSpPr>
        <dsp:cNvPr id="0" name=""/>
        <dsp:cNvSpPr/>
      </dsp:nvSpPr>
      <dsp:spPr>
        <a:xfrm>
          <a:off x="8918292" y="1221605"/>
          <a:ext cx="2143124" cy="321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Conditions</a:t>
          </a:r>
          <a:endParaRPr lang="en-IN" sz="2000" kern="1200" dirty="0">
            <a:latin typeface="Book Antiqua" panose="02040602050305030304" pitchFamily="18" charset="0"/>
          </a:endParaRPr>
        </a:p>
      </dsp:txBody>
      <dsp:txXfrm>
        <a:off x="8918292" y="1221605"/>
        <a:ext cx="2143124" cy="321468"/>
      </dsp:txXfrm>
    </dsp:sp>
    <dsp:sp modelId="{1C23A567-D164-4371-B5FC-F1A5DA784DCB}">
      <dsp:nvSpPr>
        <dsp:cNvPr id="0" name=""/>
        <dsp:cNvSpPr/>
      </dsp:nvSpPr>
      <dsp:spPr>
        <a:xfrm>
          <a:off x="8130265" y="1890539"/>
          <a:ext cx="3644641" cy="4136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IN" sz="2000" kern="1200" dirty="0">
              <a:solidFill>
                <a:schemeClr val="tx1"/>
              </a:solidFill>
              <a:latin typeface="Book Antiqua" panose="02040602050305030304" pitchFamily="18" charset="0"/>
              <a:ea typeface="+mn-ea"/>
              <a:cs typeface="+mn-cs"/>
            </a:rPr>
            <a:t>Wage cap </a:t>
          </a:r>
          <a:r>
            <a:rPr lang="en-US" sz="2000" kern="1200" dirty="0">
              <a:solidFill>
                <a:schemeClr val="tx1"/>
              </a:solidFill>
              <a:latin typeface="Book Antiqua" panose="02040602050305030304" pitchFamily="18" charset="0"/>
              <a:ea typeface="+mn-ea"/>
              <a:cs typeface="+mn-cs"/>
            </a:rPr>
            <a:t>₹25,000/- p.m.</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kern="1200" dirty="0">
              <a:solidFill>
                <a:schemeClr val="tx1"/>
              </a:solidFill>
              <a:latin typeface="Book Antiqua" panose="02040602050305030304" pitchFamily="18" charset="0"/>
              <a:ea typeface="+mn-ea"/>
              <a:cs typeface="+mn-cs"/>
            </a:rPr>
            <a:t>Subsidy to be refunded if employment ends within 12 months</a:t>
          </a:r>
          <a:endParaRPr lang="en-IN" sz="2000" kern="1200" dirty="0">
            <a:solidFill>
              <a:schemeClr val="tx1"/>
            </a:solidFill>
            <a:latin typeface="Book Antiqua" panose="02040602050305030304" pitchFamily="18" charset="0"/>
            <a:ea typeface="+mn-ea"/>
            <a:cs typeface="+mn-cs"/>
          </a:endParaRPr>
        </a:p>
        <a:p>
          <a:pPr marL="0" lvl="0" indent="0" algn="ctr" defTabSz="889000">
            <a:lnSpc>
              <a:spcPct val="100000"/>
            </a:lnSpc>
            <a:spcBef>
              <a:spcPct val="0"/>
            </a:spcBef>
            <a:spcAft>
              <a:spcPct val="35000"/>
            </a:spcAft>
            <a:buNone/>
          </a:pPr>
          <a:r>
            <a:rPr lang="en-US" sz="2000" kern="1200" dirty="0">
              <a:solidFill>
                <a:schemeClr val="tx1"/>
              </a:solidFill>
              <a:latin typeface="Book Antiqua" panose="02040602050305030304" pitchFamily="18" charset="0"/>
              <a:ea typeface="+mn-ea"/>
              <a:cs typeface="+mn-cs"/>
            </a:rPr>
            <a:t>Suspension if non-maintenance of threshold level of enhanced employment</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Font typeface="Arial" panose="020B0604020202020204" pitchFamily="34" charset="0"/>
            <a:buNone/>
          </a:pPr>
          <a:r>
            <a:rPr lang="en-US" sz="2000" kern="1200" dirty="0">
              <a:solidFill>
                <a:schemeClr val="tx1"/>
              </a:solidFill>
              <a:latin typeface="Book Antiqua" panose="02040602050305030304" pitchFamily="18" charset="0"/>
              <a:ea typeface="+mn-ea"/>
              <a:cs typeface="+mn-cs"/>
            </a:rPr>
            <a:t>Benefit in addition to Scheme A</a:t>
          </a:r>
          <a:endParaRPr lang="en-IN" sz="2000" kern="1200" dirty="0">
            <a:latin typeface="Book Antiqua" panose="02040602050305030304" pitchFamily="18" charset="0"/>
          </a:endParaRPr>
        </a:p>
      </dsp:txBody>
      <dsp:txXfrm>
        <a:off x="8130265" y="1890539"/>
        <a:ext cx="3644641" cy="4136672"/>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0C293-B735-4A2C-BF97-98844ABEA29C}">
      <dsp:nvSpPr>
        <dsp:cNvPr id="0" name=""/>
        <dsp:cNvSpPr/>
      </dsp:nvSpPr>
      <dsp:spPr>
        <a:xfrm>
          <a:off x="632637" y="1663165"/>
          <a:ext cx="674130" cy="6741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9EA64-28C7-4F2F-B70B-2DA8EE03AA33}">
      <dsp:nvSpPr>
        <dsp:cNvPr id="0" name=""/>
        <dsp:cNvSpPr/>
      </dsp:nvSpPr>
      <dsp:spPr>
        <a:xfrm>
          <a:off x="6660" y="2454321"/>
          <a:ext cx="1926085" cy="307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Sector</a:t>
          </a:r>
          <a:endParaRPr lang="en-IN" sz="2000" kern="1200" dirty="0">
            <a:latin typeface="Book Antiqua" panose="02040602050305030304" pitchFamily="18" charset="0"/>
          </a:endParaRPr>
        </a:p>
      </dsp:txBody>
      <dsp:txXfrm>
        <a:off x="6660" y="2454321"/>
        <a:ext cx="1926085" cy="307270"/>
      </dsp:txXfrm>
    </dsp:sp>
    <dsp:sp modelId="{AE3F987D-7A6D-4C6C-8144-445B17AE3040}">
      <dsp:nvSpPr>
        <dsp:cNvPr id="0" name=""/>
        <dsp:cNvSpPr/>
      </dsp:nvSpPr>
      <dsp:spPr>
        <a:xfrm>
          <a:off x="6660" y="2816022"/>
          <a:ext cx="1926085" cy="1568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All</a:t>
          </a:r>
          <a:endParaRPr lang="en-IN" sz="2000" kern="1200" dirty="0">
            <a:latin typeface="Book Antiqua" panose="02040602050305030304" pitchFamily="18" charset="0"/>
          </a:endParaRPr>
        </a:p>
      </dsp:txBody>
      <dsp:txXfrm>
        <a:off x="6660" y="2816022"/>
        <a:ext cx="1926085" cy="1568685"/>
      </dsp:txXfrm>
    </dsp:sp>
    <dsp:sp modelId="{3EA6ADBE-636A-47CF-8830-F069ED96ADA6}">
      <dsp:nvSpPr>
        <dsp:cNvPr id="0" name=""/>
        <dsp:cNvSpPr/>
      </dsp:nvSpPr>
      <dsp:spPr>
        <a:xfrm>
          <a:off x="3524097" y="1574923"/>
          <a:ext cx="674130" cy="6741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E9A07-DC9C-4EC7-B234-24B66B447386}">
      <dsp:nvSpPr>
        <dsp:cNvPr id="0" name=""/>
        <dsp:cNvSpPr/>
      </dsp:nvSpPr>
      <dsp:spPr>
        <a:xfrm>
          <a:off x="2898119" y="2366080"/>
          <a:ext cx="1926085" cy="307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Eligibility</a:t>
          </a:r>
          <a:endParaRPr lang="en-IN" sz="2000" kern="1200" dirty="0">
            <a:latin typeface="Book Antiqua" panose="02040602050305030304" pitchFamily="18" charset="0"/>
          </a:endParaRPr>
        </a:p>
      </dsp:txBody>
      <dsp:txXfrm>
        <a:off x="2898119" y="2366080"/>
        <a:ext cx="1926085" cy="307270"/>
      </dsp:txXfrm>
    </dsp:sp>
    <dsp:sp modelId="{27E422C6-F08C-4481-87F6-424FB85C924D}">
      <dsp:nvSpPr>
        <dsp:cNvPr id="0" name=""/>
        <dsp:cNvSpPr/>
      </dsp:nvSpPr>
      <dsp:spPr>
        <a:xfrm>
          <a:off x="2269811" y="2551298"/>
          <a:ext cx="3182702" cy="192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b="0" i="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b="0" i="0" kern="1200" dirty="0">
              <a:latin typeface="Book Antiqua" panose="02040602050305030304" pitchFamily="18" charset="0"/>
            </a:rPr>
            <a:t>New entrants (EPFO) with wage &lt; ₹1 lakh p.m.</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IN" sz="2000" kern="1200" dirty="0">
              <a:solidFill>
                <a:schemeClr val="tx1"/>
              </a:solidFill>
              <a:effectLst/>
              <a:latin typeface="Book Antiqua" panose="02040602050305030304" pitchFamily="18" charset="0"/>
              <a:ea typeface="+mn-ea"/>
              <a:cs typeface="+mn-cs"/>
            </a:rPr>
            <a:t>Employer who Increases employment above the baseline* by at least 2 employees (for those &lt; 50 employees) OR 5 employees (for those with </a:t>
          </a:r>
          <a:r>
            <a:rPr lang="en-IN" sz="2000" u="sng" kern="1200" dirty="0">
              <a:solidFill>
                <a:schemeClr val="tx1"/>
              </a:solidFill>
              <a:effectLst/>
              <a:latin typeface="Book Antiqua" panose="02040602050305030304" pitchFamily="18" charset="0"/>
              <a:ea typeface="+mn-ea"/>
              <a:cs typeface="+mn-cs"/>
            </a:rPr>
            <a:t>&gt;</a:t>
          </a:r>
          <a:r>
            <a:rPr lang="en-IN" sz="2000" kern="1200" dirty="0">
              <a:solidFill>
                <a:schemeClr val="tx1"/>
              </a:solidFill>
              <a:effectLst/>
              <a:latin typeface="Book Antiqua" panose="02040602050305030304" pitchFamily="18" charset="0"/>
              <a:ea typeface="+mn-ea"/>
              <a:cs typeface="+mn-cs"/>
            </a:rPr>
            <a:t>50 employees) and sustains the higher level</a:t>
          </a:r>
          <a:endParaRPr lang="en-IN" sz="2000" kern="1200" dirty="0">
            <a:solidFill>
              <a:schemeClr val="tx1"/>
            </a:solidFill>
            <a:latin typeface="Book Antiqua" panose="02040602050305030304" pitchFamily="18" charset="0"/>
            <a:ea typeface="+mn-ea"/>
            <a:cs typeface="+mn-cs"/>
          </a:endParaRPr>
        </a:p>
      </dsp:txBody>
      <dsp:txXfrm>
        <a:off x="2269811" y="2551298"/>
        <a:ext cx="3182702" cy="1921652"/>
      </dsp:txXfrm>
    </dsp:sp>
    <dsp:sp modelId="{0667D7C1-145B-4F02-8E2C-AE8B79510BD5}">
      <dsp:nvSpPr>
        <dsp:cNvPr id="0" name=""/>
        <dsp:cNvSpPr/>
      </dsp:nvSpPr>
      <dsp:spPr>
        <a:xfrm>
          <a:off x="6650167" y="1586168"/>
          <a:ext cx="674130" cy="6741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9CD95F-75D5-4036-8B94-64E176D7135A}">
      <dsp:nvSpPr>
        <dsp:cNvPr id="0" name=""/>
        <dsp:cNvSpPr/>
      </dsp:nvSpPr>
      <dsp:spPr>
        <a:xfrm>
          <a:off x="6030965" y="2357811"/>
          <a:ext cx="1926085" cy="307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Benefits</a:t>
          </a:r>
          <a:endParaRPr lang="en-IN" sz="2000" kern="1200" dirty="0">
            <a:latin typeface="Book Antiqua" panose="02040602050305030304" pitchFamily="18" charset="0"/>
          </a:endParaRPr>
        </a:p>
      </dsp:txBody>
      <dsp:txXfrm>
        <a:off x="6030965" y="2357811"/>
        <a:ext cx="1926085" cy="307270"/>
      </dsp:txXfrm>
    </dsp:sp>
    <dsp:sp modelId="{AF9316FB-9962-475E-BD52-A655835B4065}">
      <dsp:nvSpPr>
        <dsp:cNvPr id="0" name=""/>
        <dsp:cNvSpPr/>
      </dsp:nvSpPr>
      <dsp:spPr>
        <a:xfrm>
          <a:off x="5789579" y="2817715"/>
          <a:ext cx="2654820" cy="192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IN" sz="2000" kern="1200" dirty="0">
              <a:solidFill>
                <a:schemeClr val="tx1"/>
              </a:solidFill>
              <a:latin typeface="Book Antiqua" panose="02040602050305030304" pitchFamily="18" charset="0"/>
              <a:ea typeface="+mn-ea"/>
              <a:cs typeface="+mn-cs"/>
            </a:rPr>
            <a:t>Annual reimbursement capped to ₹3,000 p.m.</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IN" sz="2000" kern="1200" dirty="0">
              <a:solidFill>
                <a:schemeClr val="tx1"/>
              </a:solidFill>
              <a:latin typeface="Book Antiqua" panose="02040602050305030304" pitchFamily="18" charset="0"/>
              <a:ea typeface="+mn-ea"/>
              <a:cs typeface="+mn-cs"/>
            </a:rPr>
            <a:t>If the employer creates &gt; 1000 jobs: </a:t>
          </a:r>
          <a:r>
            <a:rPr lang="en-IN" sz="2000" kern="1200" dirty="0">
              <a:solidFill>
                <a:schemeClr val="tx1"/>
              </a:solidFill>
              <a:effectLst/>
              <a:latin typeface="Book Antiqua" panose="02040602050305030304" pitchFamily="18" charset="0"/>
              <a:ea typeface="+mn-ea"/>
              <a:cs typeface="+mn-cs"/>
            </a:rPr>
            <a:t>Reimbursement on quarterly basis &amp; Subsidy will continue for the 3</a:t>
          </a:r>
          <a:r>
            <a:rPr lang="en-IN" sz="2000" kern="1200" baseline="30000" dirty="0">
              <a:solidFill>
                <a:schemeClr val="tx1"/>
              </a:solidFill>
              <a:effectLst/>
              <a:latin typeface="Book Antiqua" panose="02040602050305030304" pitchFamily="18" charset="0"/>
              <a:ea typeface="+mn-ea"/>
              <a:cs typeface="+mn-cs"/>
            </a:rPr>
            <a:t>rd</a:t>
          </a:r>
          <a:r>
            <a:rPr lang="en-IN" sz="2000" kern="1200" dirty="0">
              <a:solidFill>
                <a:schemeClr val="tx1"/>
              </a:solidFill>
              <a:effectLst/>
              <a:latin typeface="Book Antiqua" panose="02040602050305030304" pitchFamily="18" charset="0"/>
              <a:ea typeface="+mn-ea"/>
              <a:cs typeface="+mn-cs"/>
            </a:rPr>
            <a:t> &amp; 4</a:t>
          </a:r>
          <a:r>
            <a:rPr lang="en-IN" sz="2000" kern="1200" baseline="30000" dirty="0">
              <a:solidFill>
                <a:schemeClr val="tx1"/>
              </a:solidFill>
              <a:effectLst/>
              <a:latin typeface="Book Antiqua" panose="02040602050305030304" pitchFamily="18" charset="0"/>
              <a:ea typeface="+mn-ea"/>
              <a:cs typeface="+mn-cs"/>
            </a:rPr>
            <a:t>th</a:t>
          </a:r>
          <a:r>
            <a:rPr lang="en-IN" sz="2000" kern="1200" dirty="0">
              <a:solidFill>
                <a:schemeClr val="tx1"/>
              </a:solidFill>
              <a:effectLst/>
              <a:latin typeface="Book Antiqua" panose="02040602050305030304" pitchFamily="18" charset="0"/>
              <a:ea typeface="+mn-ea"/>
              <a:cs typeface="+mn-cs"/>
            </a:rPr>
            <a:t>  year. </a:t>
          </a:r>
          <a:endParaRPr lang="en-IN" sz="2000" kern="1200" dirty="0">
            <a:solidFill>
              <a:schemeClr val="tx1"/>
            </a:solidFill>
            <a:latin typeface="Book Antiqua" panose="02040602050305030304" pitchFamily="18" charset="0"/>
            <a:ea typeface="+mn-ea"/>
            <a:cs typeface="+mn-cs"/>
          </a:endParaRPr>
        </a:p>
      </dsp:txBody>
      <dsp:txXfrm>
        <a:off x="5789579" y="2817715"/>
        <a:ext cx="2654820" cy="1921652"/>
      </dsp:txXfrm>
    </dsp:sp>
    <dsp:sp modelId="{FA53C64C-BE98-4A88-AD5C-B1E8F729498B}">
      <dsp:nvSpPr>
        <dsp:cNvPr id="0" name=""/>
        <dsp:cNvSpPr/>
      </dsp:nvSpPr>
      <dsp:spPr>
        <a:xfrm>
          <a:off x="9901887" y="1603230"/>
          <a:ext cx="674130" cy="6741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69810E-E046-4104-A149-FD54BF242865}">
      <dsp:nvSpPr>
        <dsp:cNvPr id="0" name=""/>
        <dsp:cNvSpPr/>
      </dsp:nvSpPr>
      <dsp:spPr>
        <a:xfrm>
          <a:off x="9275910" y="2363947"/>
          <a:ext cx="1926085" cy="307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1" i="0" kern="1200" dirty="0">
              <a:latin typeface="Book Antiqua" panose="02040602050305030304" pitchFamily="18" charset="0"/>
            </a:rPr>
            <a:t>Conditions</a:t>
          </a:r>
          <a:endParaRPr lang="en-IN" sz="2000" kern="1200" dirty="0">
            <a:latin typeface="Book Antiqua" panose="02040602050305030304" pitchFamily="18" charset="0"/>
          </a:endParaRPr>
        </a:p>
      </dsp:txBody>
      <dsp:txXfrm>
        <a:off x="9275910" y="2363947"/>
        <a:ext cx="1926085" cy="307270"/>
      </dsp:txXfrm>
    </dsp:sp>
    <dsp:sp modelId="{1C23A567-D164-4371-B5FC-F1A5DA784DCB}">
      <dsp:nvSpPr>
        <dsp:cNvPr id="0" name=""/>
        <dsp:cNvSpPr/>
      </dsp:nvSpPr>
      <dsp:spPr>
        <a:xfrm>
          <a:off x="8567688" y="2839065"/>
          <a:ext cx="3275540" cy="192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solidFill>
                <a:schemeClr val="tx1"/>
              </a:solidFill>
              <a:latin typeface="Book Antiqua" panose="02040602050305030304" pitchFamily="18" charset="0"/>
              <a:ea typeface="+mn-ea"/>
              <a:cs typeface="+mn-cs"/>
            </a:rPr>
            <a:t>New employees </a:t>
          </a:r>
          <a:r>
            <a:rPr lang="en-GB" sz="2000" kern="1200">
              <a:solidFill>
                <a:schemeClr val="tx1"/>
              </a:solidFill>
              <a:latin typeface="Book Antiqua" panose="02040602050305030304" pitchFamily="18" charset="0"/>
              <a:ea typeface="+mn-ea"/>
              <a:cs typeface="+mn-cs"/>
            </a:rPr>
            <a:t>need not be new entrants to EPFO.</a:t>
          </a:r>
          <a:endParaRPr lang="en-IN" sz="2000" kern="1200" dirty="0">
            <a:latin typeface="Book Antiqua" panose="02040602050305030304" pitchFamily="18" charset="0"/>
          </a:endParaRPr>
        </a:p>
        <a:p>
          <a:pPr marL="0" lvl="0" indent="0" algn="ctr" defTabSz="889000">
            <a:lnSpc>
              <a:spcPct val="100000"/>
            </a:lnSpc>
            <a:spcBef>
              <a:spcPct val="0"/>
            </a:spcBef>
            <a:spcAft>
              <a:spcPct val="35000"/>
            </a:spcAft>
            <a:buNone/>
          </a:pPr>
          <a:r>
            <a:rPr lang="en-US" sz="2000" kern="1200" dirty="0">
              <a:solidFill>
                <a:schemeClr val="tx1"/>
              </a:solidFill>
              <a:latin typeface="Book Antiqua" panose="02040602050305030304" pitchFamily="18" charset="0"/>
              <a:ea typeface="+mn-ea"/>
              <a:cs typeface="+mn-cs"/>
            </a:rPr>
            <a:t>Benefit in addition to Scheme A </a:t>
          </a:r>
          <a:endParaRPr lang="en-IN" sz="2000" kern="1200" dirty="0">
            <a:solidFill>
              <a:schemeClr val="tx1"/>
            </a:solidFill>
            <a:latin typeface="Book Antiqua" panose="02040602050305030304" pitchFamily="18" charset="0"/>
            <a:ea typeface="+mn-ea"/>
            <a:cs typeface="+mn-cs"/>
          </a:endParaRPr>
        </a:p>
        <a:p>
          <a:pPr marL="0" lvl="0" indent="0" algn="ctr" defTabSz="889000">
            <a:lnSpc>
              <a:spcPct val="100000"/>
            </a:lnSpc>
            <a:spcBef>
              <a:spcPct val="0"/>
            </a:spcBef>
            <a:spcAft>
              <a:spcPct val="35000"/>
            </a:spcAft>
            <a:buNone/>
          </a:pPr>
          <a:r>
            <a:rPr lang="en-US" sz="2000" kern="1200" dirty="0">
              <a:solidFill>
                <a:schemeClr val="tx1"/>
              </a:solidFill>
              <a:latin typeface="Book Antiqua" panose="02040602050305030304" pitchFamily="18" charset="0"/>
              <a:ea typeface="+mn-ea"/>
              <a:cs typeface="+mn-cs"/>
            </a:rPr>
            <a:t>Not applicable for those Employees covered under Scheme B</a:t>
          </a:r>
          <a:endParaRPr lang="en-IN" sz="2000" kern="1200" dirty="0"/>
        </a:p>
      </dsp:txBody>
      <dsp:txXfrm>
        <a:off x="8567688" y="2839065"/>
        <a:ext cx="3275540" cy="1921652"/>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FB187-BC93-4214-A38F-4ECF6BCF7A9E}">
      <dsp:nvSpPr>
        <dsp:cNvPr id="0" name=""/>
        <dsp:cNvSpPr/>
      </dsp:nvSpPr>
      <dsp:spPr>
        <a:xfrm>
          <a:off x="5252" y="227377"/>
          <a:ext cx="890367" cy="8903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6EF910-2FB4-4EA1-B4B6-74769F38C9D3}">
      <dsp:nvSpPr>
        <dsp:cNvPr id="0" name=""/>
        <dsp:cNvSpPr/>
      </dsp:nvSpPr>
      <dsp:spPr>
        <a:xfrm>
          <a:off x="5252" y="1331193"/>
          <a:ext cx="2543906" cy="381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IN" sz="2400" kern="1200">
              <a:latin typeface="Book Antiqua" panose="02040602050305030304" pitchFamily="18" charset="0"/>
            </a:rPr>
            <a:t>Purpose</a:t>
          </a:r>
        </a:p>
      </dsp:txBody>
      <dsp:txXfrm>
        <a:off x="5252" y="1331193"/>
        <a:ext cx="2543906" cy="381585"/>
      </dsp:txXfrm>
    </dsp:sp>
    <dsp:sp modelId="{C6D21FDA-8A14-445B-B798-0B0D0015A5C0}">
      <dsp:nvSpPr>
        <dsp:cNvPr id="0" name=""/>
        <dsp:cNvSpPr/>
      </dsp:nvSpPr>
      <dsp:spPr>
        <a:xfrm>
          <a:off x="5252" y="1812057"/>
          <a:ext cx="2543906" cy="3379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US" sz="2000" kern="1200" dirty="0">
              <a:latin typeface="Book Antiqua" panose="02040602050305030304" pitchFamily="18" charset="0"/>
            </a:rPr>
            <a:t>Provide internship opportunities to 1 crore youth in top 500 companies over the next 5 years. </a:t>
          </a:r>
          <a:endParaRPr lang="en-IN" sz="2000" kern="1200" dirty="0">
            <a:latin typeface="Book Antiqua" panose="02040602050305030304" pitchFamily="18" charset="0"/>
          </a:endParaRPr>
        </a:p>
      </dsp:txBody>
      <dsp:txXfrm>
        <a:off x="5252" y="1812057"/>
        <a:ext cx="2543906" cy="3379232"/>
      </dsp:txXfrm>
    </dsp:sp>
    <dsp:sp modelId="{33E3152D-45D5-43CA-8FD8-C2E3B91C7AC9}">
      <dsp:nvSpPr>
        <dsp:cNvPr id="0" name=""/>
        <dsp:cNvSpPr/>
      </dsp:nvSpPr>
      <dsp:spPr>
        <a:xfrm>
          <a:off x="2994342" y="227377"/>
          <a:ext cx="890367" cy="8903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68A7D3-A4DA-4FDC-B25D-AC5C8352C64E}">
      <dsp:nvSpPr>
        <dsp:cNvPr id="0" name=""/>
        <dsp:cNvSpPr/>
      </dsp:nvSpPr>
      <dsp:spPr>
        <a:xfrm>
          <a:off x="2994342" y="1331193"/>
          <a:ext cx="2543906" cy="381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IN" sz="2400" kern="1200">
              <a:latin typeface="Book Antiqua" panose="02040602050305030304" pitchFamily="18" charset="0"/>
            </a:rPr>
            <a:t>Applicability</a:t>
          </a:r>
        </a:p>
      </dsp:txBody>
      <dsp:txXfrm>
        <a:off x="2994342" y="1331193"/>
        <a:ext cx="2543906" cy="381585"/>
      </dsp:txXfrm>
    </dsp:sp>
    <dsp:sp modelId="{C074B9D6-06D9-4316-9090-EF0563984023}">
      <dsp:nvSpPr>
        <dsp:cNvPr id="0" name=""/>
        <dsp:cNvSpPr/>
      </dsp:nvSpPr>
      <dsp:spPr>
        <a:xfrm>
          <a:off x="2994342" y="1812057"/>
          <a:ext cx="2543906" cy="3379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GB" sz="2000" kern="1200" dirty="0">
              <a:latin typeface="Book Antiqua" panose="02040602050305030304" pitchFamily="18" charset="0"/>
            </a:rPr>
            <a:t>Individuals not employed and not engaged in full time education</a:t>
          </a:r>
          <a:endParaRPr lang="en-IN" sz="2000" kern="1200" dirty="0">
            <a:latin typeface="Book Antiqua" panose="02040602050305030304" pitchFamily="18" charset="0"/>
          </a:endParaRPr>
        </a:p>
        <a:p>
          <a:pPr marL="0" lvl="0" indent="0" algn="l" defTabSz="889000">
            <a:lnSpc>
              <a:spcPct val="100000"/>
            </a:lnSpc>
            <a:spcBef>
              <a:spcPct val="0"/>
            </a:spcBef>
            <a:spcAft>
              <a:spcPct val="35000"/>
            </a:spcAft>
            <a:buNone/>
          </a:pPr>
          <a:r>
            <a:rPr lang="en-IN" sz="2000" kern="1200" dirty="0">
              <a:latin typeface="Book Antiqua" panose="02040602050305030304" pitchFamily="18" charset="0"/>
            </a:rPr>
            <a:t>youth aged </a:t>
          </a:r>
          <a:r>
            <a:rPr lang="en-GB" sz="2000" kern="1200" dirty="0">
              <a:latin typeface="Book Antiqua" panose="02040602050305030304" pitchFamily="18" charset="0"/>
            </a:rPr>
            <a:t>between 21 and 24 years</a:t>
          </a:r>
          <a:endParaRPr lang="en-IN" sz="2000" kern="1200" dirty="0">
            <a:latin typeface="Book Antiqua" panose="02040602050305030304" pitchFamily="18" charset="0"/>
          </a:endParaRPr>
        </a:p>
      </dsp:txBody>
      <dsp:txXfrm>
        <a:off x="2994342" y="1812057"/>
        <a:ext cx="2543906" cy="3379232"/>
      </dsp:txXfrm>
    </dsp:sp>
    <dsp:sp modelId="{805E84F1-08FC-4054-A3D7-F0A1740EB37B}">
      <dsp:nvSpPr>
        <dsp:cNvPr id="0" name=""/>
        <dsp:cNvSpPr/>
      </dsp:nvSpPr>
      <dsp:spPr>
        <a:xfrm>
          <a:off x="5983432" y="227377"/>
          <a:ext cx="890367" cy="8903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719DFB-ADA1-44D0-A3AE-B74157432D02}">
      <dsp:nvSpPr>
        <dsp:cNvPr id="0" name=""/>
        <dsp:cNvSpPr/>
      </dsp:nvSpPr>
      <dsp:spPr>
        <a:xfrm>
          <a:off x="5983432" y="1331193"/>
          <a:ext cx="2543906" cy="381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IN" sz="2400" kern="1200">
              <a:latin typeface="Book Antiqua" panose="02040602050305030304" pitchFamily="18" charset="0"/>
            </a:rPr>
            <a:t>Ineligibility</a:t>
          </a:r>
        </a:p>
      </dsp:txBody>
      <dsp:txXfrm>
        <a:off x="5983432" y="1331193"/>
        <a:ext cx="2543906" cy="381585"/>
      </dsp:txXfrm>
    </dsp:sp>
    <dsp:sp modelId="{290D9848-5E0D-488F-92AD-4ABB8937DAB9}">
      <dsp:nvSpPr>
        <dsp:cNvPr id="0" name=""/>
        <dsp:cNvSpPr/>
      </dsp:nvSpPr>
      <dsp:spPr>
        <a:xfrm>
          <a:off x="5983432" y="1812057"/>
          <a:ext cx="2543906" cy="3379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IN" sz="2000" kern="1200" dirty="0">
              <a:latin typeface="Book Antiqua" panose="02040602050305030304" pitchFamily="18" charset="0"/>
            </a:rPr>
            <a:t>Candidate has IIT, IIM, IISER, CA, CMA etc as qualification</a:t>
          </a:r>
        </a:p>
        <a:p>
          <a:pPr marL="0" lvl="0" indent="0" algn="l" defTabSz="889000">
            <a:lnSpc>
              <a:spcPct val="100000"/>
            </a:lnSpc>
            <a:spcBef>
              <a:spcPct val="0"/>
            </a:spcBef>
            <a:spcAft>
              <a:spcPct val="35000"/>
            </a:spcAft>
            <a:buNone/>
          </a:pPr>
          <a:r>
            <a:rPr lang="en-US" sz="2000" kern="1200">
              <a:latin typeface="Book Antiqua" panose="02040602050305030304" pitchFamily="18" charset="0"/>
            </a:rPr>
            <a:t>Any member of the family is assessed to Income Tax</a:t>
          </a:r>
          <a:endParaRPr lang="en-IN" sz="2000" kern="1200" dirty="0">
            <a:latin typeface="Book Antiqua" panose="02040602050305030304" pitchFamily="18" charset="0"/>
          </a:endParaRPr>
        </a:p>
        <a:p>
          <a:pPr marL="0" lvl="0" indent="0" algn="l" defTabSz="889000">
            <a:lnSpc>
              <a:spcPct val="100000"/>
            </a:lnSpc>
            <a:spcBef>
              <a:spcPct val="0"/>
            </a:spcBef>
            <a:spcAft>
              <a:spcPct val="35000"/>
            </a:spcAft>
            <a:buNone/>
          </a:pPr>
          <a:r>
            <a:rPr lang="en-US" sz="2000" kern="1200" dirty="0">
              <a:latin typeface="Book Antiqua" panose="02040602050305030304" pitchFamily="18" charset="0"/>
            </a:rPr>
            <a:t>Any member of the family is a government employee, etc.</a:t>
          </a:r>
          <a:endParaRPr lang="en-IN" sz="2000" kern="1200" dirty="0">
            <a:latin typeface="Book Antiqua" panose="02040602050305030304" pitchFamily="18" charset="0"/>
          </a:endParaRPr>
        </a:p>
      </dsp:txBody>
      <dsp:txXfrm>
        <a:off x="5983432" y="1812057"/>
        <a:ext cx="2543906" cy="337923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D6FC97-5D59-4591-A983-EB011D8C2FEE}">
      <dsp:nvSpPr>
        <dsp:cNvPr id="0" name=""/>
        <dsp:cNvSpPr/>
      </dsp:nvSpPr>
      <dsp:spPr>
        <a:xfrm>
          <a:off x="0" y="15358"/>
          <a:ext cx="2422358" cy="124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IN" sz="2000" kern="1200">
              <a:latin typeface="Book Antiqua" panose="02040602050305030304" pitchFamily="18" charset="0"/>
            </a:rPr>
            <a:t>Stipend: </a:t>
          </a:r>
        </a:p>
      </dsp:txBody>
      <dsp:txXfrm>
        <a:off x="0" y="15358"/>
        <a:ext cx="2422358" cy="1247400"/>
      </dsp:txXfrm>
    </dsp:sp>
    <dsp:sp modelId="{8F89637A-ED70-4C6B-BE85-C74574E8ADB2}">
      <dsp:nvSpPr>
        <dsp:cNvPr id="0" name=""/>
        <dsp:cNvSpPr/>
      </dsp:nvSpPr>
      <dsp:spPr>
        <a:xfrm>
          <a:off x="2422357" y="15358"/>
          <a:ext cx="484471" cy="1247400"/>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21A636-0301-422E-860D-FB535CBF6458}">
      <dsp:nvSpPr>
        <dsp:cNvPr id="0" name=""/>
        <dsp:cNvSpPr/>
      </dsp:nvSpPr>
      <dsp:spPr>
        <a:xfrm>
          <a:off x="3100618" y="15358"/>
          <a:ext cx="6588813" cy="1247400"/>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Monthly allowance of Rs. 5,000/-</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One-time assistance of Rs. 6,000/-</a:t>
          </a:r>
          <a:endParaRPr lang="en-IN" sz="2000" kern="1200" dirty="0">
            <a:latin typeface="Book Antiqua" panose="02040602050305030304" pitchFamily="18" charset="0"/>
          </a:endParaRPr>
        </a:p>
      </dsp:txBody>
      <dsp:txXfrm>
        <a:off x="3100618" y="15358"/>
        <a:ext cx="6588813" cy="1247400"/>
      </dsp:txXfrm>
    </dsp:sp>
    <dsp:sp modelId="{98F1FB7E-C3F8-4AE9-B439-5C83736D9A14}">
      <dsp:nvSpPr>
        <dsp:cNvPr id="0" name=""/>
        <dsp:cNvSpPr/>
      </dsp:nvSpPr>
      <dsp:spPr>
        <a:xfrm>
          <a:off x="0" y="1859880"/>
          <a:ext cx="2422358" cy="124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kern="1200">
              <a:latin typeface="Book Antiqua" panose="02040602050305030304" pitchFamily="18" charset="0"/>
            </a:rPr>
            <a:t>Cost Sharing</a:t>
          </a:r>
          <a:endParaRPr lang="en-IN" sz="2000" kern="1200">
            <a:latin typeface="Book Antiqua" panose="02040602050305030304" pitchFamily="18" charset="0"/>
          </a:endParaRPr>
        </a:p>
      </dsp:txBody>
      <dsp:txXfrm>
        <a:off x="0" y="1859880"/>
        <a:ext cx="2422358" cy="1247400"/>
      </dsp:txXfrm>
    </dsp:sp>
    <dsp:sp modelId="{B6A60CD9-81DF-4E5B-9C74-949B5BA00DC2}">
      <dsp:nvSpPr>
        <dsp:cNvPr id="0" name=""/>
        <dsp:cNvSpPr/>
      </dsp:nvSpPr>
      <dsp:spPr>
        <a:xfrm>
          <a:off x="2422357" y="1489558"/>
          <a:ext cx="484471" cy="1988043"/>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D8A6EF-BC8A-49CD-A4FB-FD3B1A8A2826}">
      <dsp:nvSpPr>
        <dsp:cNvPr id="0" name=""/>
        <dsp:cNvSpPr/>
      </dsp:nvSpPr>
      <dsp:spPr>
        <a:xfrm>
          <a:off x="3100618" y="1489558"/>
          <a:ext cx="6588813" cy="1988043"/>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Government – Rs. 54,000/- towards monthly allowance (plus Rs. 6,000/- grant for incidentals).</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Company – Rs. 6,000/- from CSR funds towards monthly allowance</a:t>
          </a:r>
          <a:endParaRPr lang="en-IN"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Training cost to be borne by the Company from CSR funds</a:t>
          </a:r>
          <a:endParaRPr lang="en-IN" sz="2000" kern="1200">
            <a:latin typeface="Book Antiqua" panose="02040602050305030304" pitchFamily="18" charset="0"/>
          </a:endParaRPr>
        </a:p>
      </dsp:txBody>
      <dsp:txXfrm>
        <a:off x="3100618" y="1489558"/>
        <a:ext cx="6588813" cy="1988043"/>
      </dsp:txXfrm>
    </dsp:sp>
    <dsp:sp modelId="{2E265CD8-D30C-47BF-8306-C7FC983990C2}">
      <dsp:nvSpPr>
        <dsp:cNvPr id="0" name=""/>
        <dsp:cNvSpPr/>
      </dsp:nvSpPr>
      <dsp:spPr>
        <a:xfrm>
          <a:off x="0" y="3704402"/>
          <a:ext cx="2422358" cy="124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kern="1200">
              <a:latin typeface="Book Antiqua" panose="02040602050305030304" pitchFamily="18" charset="0"/>
            </a:rPr>
            <a:t>Participation</a:t>
          </a:r>
          <a:endParaRPr lang="en-IN" sz="2000" kern="1200" dirty="0">
            <a:latin typeface="Book Antiqua" panose="02040602050305030304" pitchFamily="18" charset="0"/>
          </a:endParaRPr>
        </a:p>
      </dsp:txBody>
      <dsp:txXfrm>
        <a:off x="0" y="3704402"/>
        <a:ext cx="2422358" cy="1247400"/>
      </dsp:txXfrm>
    </dsp:sp>
    <dsp:sp modelId="{8B4555BE-8816-4292-9CB8-F751872F53FA}">
      <dsp:nvSpPr>
        <dsp:cNvPr id="0" name=""/>
        <dsp:cNvSpPr/>
      </dsp:nvSpPr>
      <dsp:spPr>
        <a:xfrm>
          <a:off x="2422357" y="3704402"/>
          <a:ext cx="484471" cy="1247400"/>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C25E24-C205-4B0E-8BC2-8AD1155FDB00}">
      <dsp:nvSpPr>
        <dsp:cNvPr id="0" name=""/>
        <dsp:cNvSpPr/>
      </dsp:nvSpPr>
      <dsp:spPr>
        <a:xfrm>
          <a:off x="3100618" y="3704402"/>
          <a:ext cx="6588813" cy="1247400"/>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For companies, this scheme is </a:t>
          </a:r>
          <a:r>
            <a:rPr lang="en-US" sz="2000" b="1" kern="1200">
              <a:latin typeface="Book Antiqua" panose="02040602050305030304" pitchFamily="18" charset="0"/>
            </a:rPr>
            <a:t>voluntary</a:t>
          </a:r>
          <a:endParaRPr lang="en-IN" sz="2000" kern="1200" dirty="0">
            <a:latin typeface="Book Antiqua" panose="02040602050305030304" pitchFamily="18" charset="0"/>
          </a:endParaRPr>
        </a:p>
      </dsp:txBody>
      <dsp:txXfrm>
        <a:off x="3100618" y="3704402"/>
        <a:ext cx="6588813" cy="1247400"/>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E052A5-95A8-4754-86EF-D699BA60DF8D}">
      <dsp:nvSpPr>
        <dsp:cNvPr id="0" name=""/>
        <dsp:cNvSpPr/>
      </dsp:nvSpPr>
      <dsp:spPr>
        <a:xfrm>
          <a:off x="1660794" y="2709333"/>
          <a:ext cx="929027" cy="643466"/>
        </a:xfrm>
        <a:custGeom>
          <a:avLst/>
          <a:gdLst/>
          <a:ahLst/>
          <a:cxnLst/>
          <a:rect l="0" t="0" r="0" b="0"/>
          <a:pathLst>
            <a:path>
              <a:moveTo>
                <a:pt x="0" y="0"/>
              </a:moveTo>
              <a:lnTo>
                <a:pt x="464513" y="0"/>
              </a:lnTo>
              <a:lnTo>
                <a:pt x="464513" y="643466"/>
              </a:lnTo>
              <a:lnTo>
                <a:pt x="929027" y="6434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97055" y="3002814"/>
        <a:ext cx="56505" cy="56505"/>
      </dsp:txXfrm>
    </dsp:sp>
    <dsp:sp modelId="{FD6D59B9-8C7B-4EF4-80DE-8A9464820166}">
      <dsp:nvSpPr>
        <dsp:cNvPr id="0" name=""/>
        <dsp:cNvSpPr/>
      </dsp:nvSpPr>
      <dsp:spPr>
        <a:xfrm>
          <a:off x="1660794" y="2065866"/>
          <a:ext cx="929027" cy="643466"/>
        </a:xfrm>
        <a:custGeom>
          <a:avLst/>
          <a:gdLst/>
          <a:ahLst/>
          <a:cxnLst/>
          <a:rect l="0" t="0" r="0" b="0"/>
          <a:pathLst>
            <a:path>
              <a:moveTo>
                <a:pt x="0" y="643466"/>
              </a:moveTo>
              <a:lnTo>
                <a:pt x="464513" y="643466"/>
              </a:lnTo>
              <a:lnTo>
                <a:pt x="464513" y="0"/>
              </a:lnTo>
              <a:lnTo>
                <a:pt x="92902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97055" y="2359347"/>
        <a:ext cx="56505" cy="56505"/>
      </dsp:txXfrm>
    </dsp:sp>
    <dsp:sp modelId="{95474D10-2C3D-4EA8-8D77-E6CDB1203553}">
      <dsp:nvSpPr>
        <dsp:cNvPr id="0" name=""/>
        <dsp:cNvSpPr/>
      </dsp:nvSpPr>
      <dsp:spPr>
        <a:xfrm>
          <a:off x="0" y="2194560"/>
          <a:ext cx="2292041" cy="10295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Set up of Additional Tribunals </a:t>
          </a:r>
          <a:endParaRPr lang="en-US" sz="2300" kern="1200" dirty="0"/>
        </a:p>
      </dsp:txBody>
      <dsp:txXfrm>
        <a:off x="0" y="2194560"/>
        <a:ext cx="2292041" cy="1029546"/>
      </dsp:txXfrm>
    </dsp:sp>
    <dsp:sp modelId="{82F168A5-20F3-4DA1-86B6-8BCA6FB62DBE}">
      <dsp:nvSpPr>
        <dsp:cNvPr id="0" name=""/>
        <dsp:cNvSpPr/>
      </dsp:nvSpPr>
      <dsp:spPr>
        <a:xfrm>
          <a:off x="2589822" y="1551093"/>
          <a:ext cx="4615700" cy="1029546"/>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latin typeface="Book Antiqua" panose="02040602050305030304" pitchFamily="18" charset="0"/>
            </a:rPr>
            <a:t>By reforming &amp; strengthening NCLT, DRT and their respective appellate tribunals</a:t>
          </a:r>
          <a:endParaRPr lang="en-US" sz="1900" kern="1200" dirty="0">
            <a:latin typeface="Book Antiqua" panose="02040602050305030304" pitchFamily="18" charset="0"/>
          </a:endParaRPr>
        </a:p>
      </dsp:txBody>
      <dsp:txXfrm>
        <a:off x="2589822" y="1551093"/>
        <a:ext cx="4615700" cy="1029546"/>
      </dsp:txXfrm>
    </dsp:sp>
    <dsp:sp modelId="{C36DE909-3C6C-4B3A-89A3-21E8929BA672}">
      <dsp:nvSpPr>
        <dsp:cNvPr id="0" name=""/>
        <dsp:cNvSpPr/>
      </dsp:nvSpPr>
      <dsp:spPr>
        <a:xfrm>
          <a:off x="2589822" y="2838026"/>
          <a:ext cx="4653285" cy="1029546"/>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latin typeface="Book Antiqua" panose="02040602050305030304" pitchFamily="18" charset="0"/>
            </a:rPr>
            <a:t>By setting up exclusive tribunals for disposal of case under Companies Act (to be notified)</a:t>
          </a:r>
          <a:endParaRPr lang="en-US" sz="1900" kern="1200" dirty="0">
            <a:latin typeface="Book Antiqua" panose="02040602050305030304" pitchFamily="18" charset="0"/>
          </a:endParaRPr>
        </a:p>
      </dsp:txBody>
      <dsp:txXfrm>
        <a:off x="2589822" y="2838026"/>
        <a:ext cx="4653285" cy="1029546"/>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5AF7F-3FFA-41F0-AE38-1EEC5652A504}">
      <dsp:nvSpPr>
        <dsp:cNvPr id="0" name=""/>
        <dsp:cNvSpPr/>
      </dsp:nvSpPr>
      <dsp:spPr>
        <a:xfrm>
          <a:off x="6282" y="598697"/>
          <a:ext cx="1877770" cy="1479844"/>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ook Antiqua" panose="02040602050305030304" pitchFamily="18" charset="0"/>
            </a:rPr>
            <a:t>EXISTING</a:t>
          </a:r>
        </a:p>
      </dsp:txBody>
      <dsp:txXfrm>
        <a:off x="49625" y="642040"/>
        <a:ext cx="1791084" cy="1393158"/>
      </dsp:txXfrm>
    </dsp:sp>
    <dsp:sp modelId="{C6767F92-F5CC-4FEE-ABDE-4DD016555999}">
      <dsp:nvSpPr>
        <dsp:cNvPr id="0" name=""/>
        <dsp:cNvSpPr/>
      </dsp:nvSpPr>
      <dsp:spPr>
        <a:xfrm>
          <a:off x="2071830" y="1105775"/>
          <a:ext cx="398087" cy="4656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071830" y="1198912"/>
        <a:ext cx="278661" cy="279413"/>
      </dsp:txXfrm>
    </dsp:sp>
    <dsp:sp modelId="{A51DB98F-A6AD-44CE-8820-459BC7D3621E}">
      <dsp:nvSpPr>
        <dsp:cNvPr id="0" name=""/>
        <dsp:cNvSpPr/>
      </dsp:nvSpPr>
      <dsp:spPr>
        <a:xfrm>
          <a:off x="2635161" y="598697"/>
          <a:ext cx="1877770" cy="1479844"/>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Book Antiqua" panose="02040602050305030304" pitchFamily="18" charset="0"/>
            </a:rPr>
            <a:t>Jan Vishwas (Amendment of Provision) Bill, 2023</a:t>
          </a:r>
          <a:endParaRPr lang="en-US" sz="1800" kern="1200" dirty="0"/>
        </a:p>
      </dsp:txBody>
      <dsp:txXfrm>
        <a:off x="2678504" y="642040"/>
        <a:ext cx="1791084" cy="1393158"/>
      </dsp:txXfrm>
    </dsp:sp>
    <dsp:sp modelId="{D0C941A6-DA6D-40C2-B2BB-0847815123F0}">
      <dsp:nvSpPr>
        <dsp:cNvPr id="0" name=""/>
        <dsp:cNvSpPr/>
      </dsp:nvSpPr>
      <dsp:spPr>
        <a:xfrm>
          <a:off x="4700709" y="1105775"/>
          <a:ext cx="398087" cy="4656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700709" y="1198912"/>
        <a:ext cx="278661" cy="279413"/>
      </dsp:txXfrm>
    </dsp:sp>
    <dsp:sp modelId="{63646D8F-A9E5-4FE2-B8EE-E4FDCE746558}">
      <dsp:nvSpPr>
        <dsp:cNvPr id="0" name=""/>
        <dsp:cNvSpPr/>
      </dsp:nvSpPr>
      <dsp:spPr>
        <a:xfrm>
          <a:off x="5264040" y="598697"/>
          <a:ext cx="1877770" cy="1479844"/>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tx1"/>
              </a:solidFill>
              <a:latin typeface="Book Antiqua" panose="02040602050305030304" pitchFamily="18" charset="0"/>
            </a:rPr>
            <a:t>Rationalization of 183 Criminal and Penal provisions of 42 central Acts </a:t>
          </a:r>
          <a:endParaRPr lang="en-US" sz="1800" kern="1200" dirty="0"/>
        </a:p>
      </dsp:txBody>
      <dsp:txXfrm>
        <a:off x="5307383" y="642040"/>
        <a:ext cx="1791084" cy="1393158"/>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72685-A632-4EB9-9889-F9EBF2A27DB0}">
      <dsp:nvSpPr>
        <dsp:cNvPr id="0" name=""/>
        <dsp:cNvSpPr/>
      </dsp:nvSpPr>
      <dsp:spPr>
        <a:xfrm>
          <a:off x="904752" y="0"/>
          <a:ext cx="10253864" cy="438601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C049EA-E5F2-41CF-8675-9C7CC85881F8}">
      <dsp:nvSpPr>
        <dsp:cNvPr id="0" name=""/>
        <dsp:cNvSpPr/>
      </dsp:nvSpPr>
      <dsp:spPr>
        <a:xfrm>
          <a:off x="948193" y="1315803"/>
          <a:ext cx="2452905" cy="1754404"/>
        </a:xfrm>
        <a:prstGeom prst="roundRect">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Book Antiqua" panose="02040602050305030304" pitchFamily="18" charset="0"/>
            </a:rPr>
            <a:t>PROPOSED</a:t>
          </a:r>
          <a:endParaRPr lang="en-US" sz="2000" kern="1200" dirty="0"/>
        </a:p>
      </dsp:txBody>
      <dsp:txXfrm>
        <a:off x="1033836" y="1401446"/>
        <a:ext cx="2281619" cy="1583118"/>
      </dsp:txXfrm>
    </dsp:sp>
    <dsp:sp modelId="{BA4E6846-FC7C-4101-9FBF-C4F86426328B}">
      <dsp:nvSpPr>
        <dsp:cNvPr id="0" name=""/>
        <dsp:cNvSpPr/>
      </dsp:nvSpPr>
      <dsp:spPr>
        <a:xfrm>
          <a:off x="3664985" y="1315803"/>
          <a:ext cx="2775634" cy="1754404"/>
        </a:xfrm>
        <a:prstGeom prst="roundRect">
          <a:avLst/>
        </a:prstGeom>
        <a:solidFill>
          <a:schemeClr val="tx2">
            <a:lumMod val="25000"/>
            <a:lumOff val="75000"/>
          </a:schemeClr>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Book Antiqua" panose="02040602050305030304" pitchFamily="18" charset="0"/>
            </a:rPr>
            <a:t>Jan Vishwas Bill 2.0 </a:t>
          </a:r>
          <a:endParaRPr lang="en-US" sz="2000" kern="1200" dirty="0"/>
        </a:p>
      </dsp:txBody>
      <dsp:txXfrm>
        <a:off x="3750628" y="1401446"/>
        <a:ext cx="2604348" cy="1583118"/>
      </dsp:txXfrm>
    </dsp:sp>
    <dsp:sp modelId="{E57C9B4F-D282-43FF-987E-938B9AB980B1}">
      <dsp:nvSpPr>
        <dsp:cNvPr id="0" name=""/>
        <dsp:cNvSpPr/>
      </dsp:nvSpPr>
      <dsp:spPr>
        <a:xfrm>
          <a:off x="6704506" y="1315803"/>
          <a:ext cx="4410669" cy="1754404"/>
        </a:xfrm>
        <a:prstGeom prst="roundRect">
          <a:avLst/>
        </a:prstGeom>
        <a:solidFill>
          <a:schemeClr val="tx2">
            <a:lumMod val="25000"/>
            <a:lumOff val="75000"/>
          </a:schemeClr>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Book Antiqua" panose="02040602050305030304" pitchFamily="18" charset="0"/>
            </a:rPr>
            <a:t>Further rationalization of Criminal and Penal provisions of various Acts to enable Businesses and citizens to work freely without fear of being punished severely</a:t>
          </a:r>
          <a:endParaRPr lang="en-US" sz="2000" kern="1200" dirty="0"/>
        </a:p>
      </dsp:txBody>
      <dsp:txXfrm>
        <a:off x="6790149" y="1401446"/>
        <a:ext cx="4239383" cy="1583118"/>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AF2E5-E8F4-433D-B047-1D14AF3E855F}">
      <dsp:nvSpPr>
        <dsp:cNvPr id="0" name=""/>
        <dsp:cNvSpPr/>
      </dsp:nvSpPr>
      <dsp:spPr>
        <a:xfrm>
          <a:off x="2323" y="1671896"/>
          <a:ext cx="3060913" cy="1181512"/>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376796-67CD-40CC-91B9-F79EFDCC11C2}">
      <dsp:nvSpPr>
        <dsp:cNvPr id="0" name=""/>
        <dsp:cNvSpPr/>
      </dsp:nvSpPr>
      <dsp:spPr>
        <a:xfrm>
          <a:off x="545240" y="1967274"/>
          <a:ext cx="3131425" cy="11815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tx1"/>
              </a:solidFill>
              <a:latin typeface="Book Antiqua" panose="02040602050305030304" pitchFamily="18" charset="0"/>
            </a:rPr>
            <a:t>Announced financial support for loans up to Rs. 10,00,000/- for Higher education in domestic institutions</a:t>
          </a:r>
          <a:endParaRPr lang="en-US" sz="1800" kern="1200" dirty="0"/>
        </a:p>
      </dsp:txBody>
      <dsp:txXfrm>
        <a:off x="579845" y="2001879"/>
        <a:ext cx="3062215" cy="1112302"/>
      </dsp:txXfrm>
    </dsp:sp>
    <dsp:sp modelId="{E30B99F4-F686-4D7C-BA86-82520844AFED}">
      <dsp:nvSpPr>
        <dsp:cNvPr id="0" name=""/>
        <dsp:cNvSpPr/>
      </dsp:nvSpPr>
      <dsp:spPr>
        <a:xfrm>
          <a:off x="3771894" y="1671896"/>
          <a:ext cx="3060913" cy="1181512"/>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4D25F2-92D6-42A7-A674-AC30F3D3F97F}">
      <dsp:nvSpPr>
        <dsp:cNvPr id="0" name=""/>
        <dsp:cNvSpPr/>
      </dsp:nvSpPr>
      <dsp:spPr>
        <a:xfrm>
          <a:off x="4400496" y="1967274"/>
          <a:ext cx="2960054" cy="11815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tx1"/>
              </a:solidFill>
              <a:latin typeface="Book Antiqua" panose="02040602050305030304" pitchFamily="18" charset="0"/>
            </a:rPr>
            <a:t>In the form of Interest subvention of 3% through E-Vouchers to 1 lac students every year</a:t>
          </a:r>
          <a:endParaRPr lang="en-US" sz="1800" kern="1200" dirty="0"/>
        </a:p>
      </dsp:txBody>
      <dsp:txXfrm>
        <a:off x="4435101" y="2001879"/>
        <a:ext cx="2890844" cy="111230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03CFC1-A3F0-4B9B-8C7A-3816CD32B909}">
      <dsp:nvSpPr>
        <dsp:cNvPr id="0" name=""/>
        <dsp:cNvSpPr/>
      </dsp:nvSpPr>
      <dsp:spPr>
        <a:xfrm>
          <a:off x="1668679" y="514321"/>
          <a:ext cx="4226211" cy="4226211"/>
        </a:xfrm>
        <a:prstGeom prst="blockArc">
          <a:avLst>
            <a:gd name="adj1" fmla="val 9099850"/>
            <a:gd name="adj2" fmla="val 16211459"/>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4BF46B-69A8-497F-BB4B-B450BCF5BDA2}">
      <dsp:nvSpPr>
        <dsp:cNvPr id="0" name=""/>
        <dsp:cNvSpPr/>
      </dsp:nvSpPr>
      <dsp:spPr>
        <a:xfrm>
          <a:off x="1842615" y="858519"/>
          <a:ext cx="4226211" cy="4226211"/>
        </a:xfrm>
        <a:prstGeom prst="blockArc">
          <a:avLst>
            <a:gd name="adj1" fmla="val 1800000"/>
            <a:gd name="adj2" fmla="val 90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A0148E-FB33-4248-B5A2-EC65A275B07F}">
      <dsp:nvSpPr>
        <dsp:cNvPr id="0" name=""/>
        <dsp:cNvSpPr/>
      </dsp:nvSpPr>
      <dsp:spPr>
        <a:xfrm>
          <a:off x="2385704" y="665840"/>
          <a:ext cx="3845091" cy="3627526"/>
        </a:xfrm>
        <a:prstGeom prst="blockArc">
          <a:avLst>
            <a:gd name="adj1" fmla="val 16307899"/>
            <a:gd name="adj2" fmla="val 1702052"/>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79985-D2EE-41BA-9CD0-552EC2E5E4E3}">
      <dsp:nvSpPr>
        <dsp:cNvPr id="0" name=""/>
        <dsp:cNvSpPr/>
      </dsp:nvSpPr>
      <dsp:spPr>
        <a:xfrm>
          <a:off x="3021251" y="1872460"/>
          <a:ext cx="1770071" cy="1669915"/>
        </a:xfrm>
        <a:prstGeom prst="ellipse">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ook Antiqua" panose="02040602050305030304" pitchFamily="18" charset="0"/>
            </a:rPr>
            <a:t>Proposed to simplify rules and regulations of OI and FD to-</a:t>
          </a:r>
        </a:p>
      </dsp:txBody>
      <dsp:txXfrm>
        <a:off x="3280472" y="2117013"/>
        <a:ext cx="1251629" cy="1180809"/>
      </dsp:txXfrm>
    </dsp:sp>
    <dsp:sp modelId="{545380BD-5178-46C0-A8DC-78174B9D1838}">
      <dsp:nvSpPr>
        <dsp:cNvPr id="0" name=""/>
        <dsp:cNvSpPr/>
      </dsp:nvSpPr>
      <dsp:spPr>
        <a:xfrm>
          <a:off x="3060172" y="-37463"/>
          <a:ext cx="1793899" cy="17310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Font typeface="Courier New" panose="02070309020205020404" pitchFamily="49" charset="0"/>
            <a:buNone/>
          </a:pPr>
          <a:r>
            <a:rPr lang="en-IN" sz="1800" kern="1200" dirty="0">
              <a:latin typeface="Book Antiqua" panose="02040602050305030304" pitchFamily="18" charset="0"/>
            </a:rPr>
            <a:t>Facilitate and enhance the inflow of FDIs.</a:t>
          </a:r>
          <a:endParaRPr lang="en-US" sz="1800" kern="1200" dirty="0">
            <a:latin typeface="Book Antiqua" panose="02040602050305030304" pitchFamily="18" charset="0"/>
          </a:endParaRPr>
        </a:p>
      </dsp:txBody>
      <dsp:txXfrm>
        <a:off x="3322882" y="216039"/>
        <a:ext cx="1268479" cy="1224018"/>
      </dsp:txXfrm>
    </dsp:sp>
    <dsp:sp modelId="{9E3A3D12-9235-424F-8D28-AD95AED0C123}">
      <dsp:nvSpPr>
        <dsp:cNvPr id="0" name=""/>
        <dsp:cNvSpPr/>
      </dsp:nvSpPr>
      <dsp:spPr>
        <a:xfrm>
          <a:off x="4776734" y="2962028"/>
          <a:ext cx="1863668" cy="18195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Font typeface="Courier New" panose="02070309020205020404" pitchFamily="49" charset="0"/>
            <a:buNone/>
          </a:pPr>
          <a:r>
            <a:rPr lang="en-IN" sz="1800" kern="1200" dirty="0">
              <a:latin typeface="Book Antiqua" panose="02040602050305030304" pitchFamily="18" charset="0"/>
            </a:rPr>
            <a:t>Focus investments on priority sectors. </a:t>
          </a:r>
          <a:endParaRPr lang="en-US" sz="1800" kern="1200" dirty="0">
            <a:latin typeface="Book Antiqua" panose="02040602050305030304" pitchFamily="18" charset="0"/>
          </a:endParaRPr>
        </a:p>
      </dsp:txBody>
      <dsp:txXfrm>
        <a:off x="5049662" y="3228496"/>
        <a:ext cx="1317812" cy="1286621"/>
      </dsp:txXfrm>
    </dsp:sp>
    <dsp:sp modelId="{0D915583-3A4E-4BAB-8C6F-8ED8B0EB4F47}">
      <dsp:nvSpPr>
        <dsp:cNvPr id="0" name=""/>
        <dsp:cNvSpPr/>
      </dsp:nvSpPr>
      <dsp:spPr>
        <a:xfrm>
          <a:off x="1141669" y="2905831"/>
          <a:ext cx="1983620" cy="193195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Font typeface="Courier New" panose="02070309020205020404" pitchFamily="49" charset="0"/>
            <a:buNone/>
          </a:pPr>
          <a:r>
            <a:rPr lang="en-IN" sz="1600" kern="1200" dirty="0">
              <a:latin typeface="Book Antiqua" panose="02040602050305030304" pitchFamily="18" charset="0"/>
            </a:rPr>
            <a:t>Encourage the use of Indian Rupee as a currency for overseas investments</a:t>
          </a:r>
          <a:r>
            <a:rPr lang="en-IN" sz="1600" kern="1200" dirty="0"/>
            <a:t>.</a:t>
          </a:r>
          <a:endParaRPr lang="en-US" sz="1600" kern="1200" dirty="0"/>
        </a:p>
      </dsp:txBody>
      <dsp:txXfrm>
        <a:off x="1432163" y="3188759"/>
        <a:ext cx="1402632" cy="1366095"/>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BD7FC-CF9A-4F27-B969-FC0E125C1EBC}">
      <dsp:nvSpPr>
        <dsp:cNvPr id="0" name=""/>
        <dsp:cNvSpPr/>
      </dsp:nvSpPr>
      <dsp:spPr>
        <a:xfrm>
          <a:off x="4725579" y="2864827"/>
          <a:ext cx="2517196" cy="2354002"/>
        </a:xfrm>
        <a:prstGeom prst="ellipse">
          <a:avLst/>
        </a:prstGeom>
        <a:solidFill>
          <a:schemeClr val="accent1">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GB" sz="3000" kern="1200" dirty="0"/>
            <a:t>Tax Incentives for IFSC</a:t>
          </a:r>
          <a:endParaRPr lang="en-IN" sz="3000" kern="1200" dirty="0"/>
        </a:p>
      </dsp:txBody>
      <dsp:txXfrm>
        <a:off x="5094214" y="3209563"/>
        <a:ext cx="1779926" cy="1664530"/>
      </dsp:txXfrm>
    </dsp:sp>
    <dsp:sp modelId="{B5F958BE-B37F-43FB-B4FC-71ED77A04F47}">
      <dsp:nvSpPr>
        <dsp:cNvPr id="0" name=""/>
        <dsp:cNvSpPr/>
      </dsp:nvSpPr>
      <dsp:spPr>
        <a:xfrm rot="11035287">
          <a:off x="2261725" y="3498705"/>
          <a:ext cx="2334408" cy="735924"/>
        </a:xfrm>
        <a:prstGeom prst="leftArrow">
          <a:avLst>
            <a:gd name="adj1" fmla="val 60000"/>
            <a:gd name="adj2" fmla="val 50000"/>
          </a:avLst>
        </a:prstGeom>
        <a:solidFill>
          <a:srgbClr val="D4F5F7"/>
        </a:solidFill>
        <a:ln>
          <a:noFill/>
        </a:ln>
        <a:effectLst/>
      </dsp:spPr>
      <dsp:style>
        <a:lnRef idx="0">
          <a:scrgbClr r="0" g="0" b="0"/>
        </a:lnRef>
        <a:fillRef idx="1">
          <a:scrgbClr r="0" g="0" b="0"/>
        </a:fillRef>
        <a:effectRef idx="0">
          <a:scrgbClr r="0" g="0" b="0"/>
        </a:effectRef>
        <a:fontRef idx="minor">
          <a:schemeClr val="lt1"/>
        </a:fontRef>
      </dsp:style>
    </dsp:sp>
    <dsp:sp modelId="{42E32093-ED36-4153-B5E8-F48BA9DA73A5}">
      <dsp:nvSpPr>
        <dsp:cNvPr id="0" name=""/>
        <dsp:cNvSpPr/>
      </dsp:nvSpPr>
      <dsp:spPr>
        <a:xfrm>
          <a:off x="765760" y="2758934"/>
          <a:ext cx="2997395" cy="2055819"/>
        </a:xfrm>
        <a:prstGeom prst="roundRect">
          <a:avLst>
            <a:gd name="adj" fmla="val 10000"/>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just" defTabSz="755650">
            <a:lnSpc>
              <a:spcPct val="90000"/>
            </a:lnSpc>
            <a:spcBef>
              <a:spcPct val="0"/>
            </a:spcBef>
            <a:spcAft>
              <a:spcPct val="35000"/>
            </a:spcAft>
            <a:buNone/>
          </a:pPr>
          <a:r>
            <a:rPr lang="en-GB" sz="1700" b="1" kern="1200" dirty="0">
              <a:solidFill>
                <a:schemeClr val="tx1"/>
              </a:solidFill>
            </a:rPr>
            <a:t>Amendment in Sec </a:t>
          </a:r>
          <a:r>
            <a:rPr lang="en-IN" sz="1700" b="1" kern="1200" dirty="0">
              <a:solidFill>
                <a:schemeClr val="tx1"/>
              </a:solidFill>
            </a:rPr>
            <a:t>10(4D)</a:t>
          </a:r>
          <a:endParaRPr lang="en-IN" sz="1700" b="0" kern="1200" dirty="0">
            <a:solidFill>
              <a:schemeClr val="tx1"/>
            </a:solidFill>
          </a:endParaRPr>
        </a:p>
        <a:p>
          <a:pPr marL="0" lvl="0" indent="0" algn="just" defTabSz="755650">
            <a:lnSpc>
              <a:spcPct val="90000"/>
            </a:lnSpc>
            <a:spcBef>
              <a:spcPct val="0"/>
            </a:spcBef>
            <a:spcAft>
              <a:spcPct val="35000"/>
            </a:spcAft>
            <a:buNone/>
          </a:pPr>
          <a:r>
            <a:rPr lang="en-IN" sz="1700" kern="1200" dirty="0">
              <a:solidFill>
                <a:schemeClr val="tx1"/>
              </a:solidFill>
            </a:rPr>
            <a:t>Definition of Specified Fund </a:t>
          </a:r>
          <a:r>
            <a:rPr lang="en-IN" sz="1700" b="1" kern="1200" dirty="0">
              <a:solidFill>
                <a:schemeClr val="tx1"/>
              </a:solidFill>
            </a:rPr>
            <a:t>proposed to include</a:t>
          </a:r>
        </a:p>
        <a:p>
          <a:pPr marL="0" lvl="0" indent="0" algn="just" defTabSz="755650">
            <a:lnSpc>
              <a:spcPct val="90000"/>
            </a:lnSpc>
            <a:spcBef>
              <a:spcPct val="0"/>
            </a:spcBef>
            <a:spcAft>
              <a:spcPct val="35000"/>
            </a:spcAft>
            <a:buNone/>
          </a:pPr>
          <a:r>
            <a:rPr lang="en-IN" sz="1700" kern="1200" dirty="0">
              <a:solidFill>
                <a:schemeClr val="tx1"/>
              </a:solidFill>
            </a:rPr>
            <a:t>1. Retail Schemes or </a:t>
          </a:r>
        </a:p>
        <a:p>
          <a:pPr marL="0" lvl="0" indent="0" algn="just" defTabSz="755650">
            <a:lnSpc>
              <a:spcPct val="90000"/>
            </a:lnSpc>
            <a:spcBef>
              <a:spcPct val="0"/>
            </a:spcBef>
            <a:spcAft>
              <a:spcPct val="35000"/>
            </a:spcAft>
            <a:buNone/>
          </a:pPr>
          <a:r>
            <a:rPr lang="en-IN" sz="1700" kern="1200" dirty="0">
              <a:solidFill>
                <a:schemeClr val="tx1"/>
              </a:solidFill>
            </a:rPr>
            <a:t>2. Exchange traded funds </a:t>
          </a:r>
        </a:p>
        <a:p>
          <a:pPr marL="0" lvl="0" indent="0" algn="just" defTabSz="755650">
            <a:lnSpc>
              <a:spcPct val="90000"/>
            </a:lnSpc>
            <a:spcBef>
              <a:spcPct val="0"/>
            </a:spcBef>
            <a:spcAft>
              <a:spcPct val="35000"/>
            </a:spcAft>
            <a:buNone/>
          </a:pPr>
          <a:r>
            <a:rPr lang="en-IN" sz="1700" b="1" u="sng" kern="1200" dirty="0">
              <a:solidFill>
                <a:schemeClr val="tx1"/>
              </a:solidFill>
            </a:rPr>
            <a:t>regulated under IFSCA </a:t>
          </a:r>
        </a:p>
      </dsp:txBody>
      <dsp:txXfrm>
        <a:off x="825973" y="2819147"/>
        <a:ext cx="2876969" cy="1935393"/>
      </dsp:txXfrm>
    </dsp:sp>
    <dsp:sp modelId="{89EE76E4-B278-4CB8-9655-12DAB70E9D3A}">
      <dsp:nvSpPr>
        <dsp:cNvPr id="0" name=""/>
        <dsp:cNvSpPr/>
      </dsp:nvSpPr>
      <dsp:spPr>
        <a:xfrm rot="14700000">
          <a:off x="3999167" y="1576231"/>
          <a:ext cx="2013735" cy="735924"/>
        </a:xfrm>
        <a:prstGeom prst="leftArrow">
          <a:avLst>
            <a:gd name="adj1" fmla="val 60000"/>
            <a:gd name="adj2" fmla="val 50000"/>
          </a:avLst>
        </a:prstGeom>
        <a:solidFill>
          <a:srgbClr val="7DE2E7"/>
        </a:solidFill>
        <a:ln>
          <a:noFill/>
        </a:ln>
        <a:effectLst/>
      </dsp:spPr>
      <dsp:style>
        <a:lnRef idx="0">
          <a:scrgbClr r="0" g="0" b="0"/>
        </a:lnRef>
        <a:fillRef idx="1">
          <a:scrgbClr r="0" g="0" b="0"/>
        </a:fillRef>
        <a:effectRef idx="0">
          <a:scrgbClr r="0" g="0" b="0"/>
        </a:effectRef>
        <a:fontRef idx="minor">
          <a:schemeClr val="lt1"/>
        </a:fontRef>
      </dsp:style>
    </dsp:sp>
    <dsp:sp modelId="{2EDD1E5D-53C3-438D-BA04-A7B1E5D5369C}">
      <dsp:nvSpPr>
        <dsp:cNvPr id="0" name=""/>
        <dsp:cNvSpPr/>
      </dsp:nvSpPr>
      <dsp:spPr>
        <a:xfrm>
          <a:off x="2972936" y="264809"/>
          <a:ext cx="3215155" cy="1533705"/>
        </a:xfrm>
        <a:prstGeom prst="roundRect">
          <a:avLst>
            <a:gd name="adj" fmla="val 10000"/>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just" defTabSz="755650">
            <a:lnSpc>
              <a:spcPct val="90000"/>
            </a:lnSpc>
            <a:spcBef>
              <a:spcPct val="0"/>
            </a:spcBef>
            <a:spcAft>
              <a:spcPct val="35000"/>
            </a:spcAft>
            <a:buNone/>
          </a:pPr>
          <a:r>
            <a:rPr lang="en-GB" sz="1700" b="1" kern="1200" dirty="0">
              <a:solidFill>
                <a:schemeClr val="tx1"/>
              </a:solidFill>
            </a:rPr>
            <a:t>Amendment in Sec 10(23EE)</a:t>
          </a:r>
          <a:endParaRPr lang="en-GB" sz="1700" kern="1200" dirty="0">
            <a:solidFill>
              <a:schemeClr val="tx1"/>
            </a:solidFill>
          </a:endParaRPr>
        </a:p>
        <a:p>
          <a:pPr marL="0" lvl="0" indent="0" algn="just" defTabSz="755650">
            <a:lnSpc>
              <a:spcPct val="90000"/>
            </a:lnSpc>
            <a:spcBef>
              <a:spcPct val="0"/>
            </a:spcBef>
            <a:spcAft>
              <a:spcPct val="35000"/>
            </a:spcAft>
            <a:buNone/>
          </a:pPr>
          <a:r>
            <a:rPr lang="en-GB" sz="1700" kern="1200" dirty="0">
              <a:solidFill>
                <a:schemeClr val="tx1"/>
              </a:solidFill>
            </a:rPr>
            <a:t>Proposed to include </a:t>
          </a:r>
          <a:r>
            <a:rPr lang="en-GB" sz="1700" b="1" u="sng" kern="1200" dirty="0">
              <a:solidFill>
                <a:schemeClr val="tx1"/>
              </a:solidFill>
            </a:rPr>
            <a:t>clearing corporation set up in IFSC</a:t>
          </a:r>
          <a:endParaRPr lang="en-IN" sz="1700" b="1" u="sng" kern="1200" dirty="0">
            <a:solidFill>
              <a:schemeClr val="tx1"/>
            </a:solidFill>
          </a:endParaRPr>
        </a:p>
      </dsp:txBody>
      <dsp:txXfrm>
        <a:off x="3017857" y="309730"/>
        <a:ext cx="3125313" cy="1443863"/>
      </dsp:txXfrm>
    </dsp:sp>
    <dsp:sp modelId="{535DFA94-33A8-46CB-A203-A076E0C0E1A2}">
      <dsp:nvSpPr>
        <dsp:cNvPr id="0" name=""/>
        <dsp:cNvSpPr/>
      </dsp:nvSpPr>
      <dsp:spPr>
        <a:xfrm rot="18716766">
          <a:off x="6456842" y="1669768"/>
          <a:ext cx="2656844" cy="735924"/>
        </a:xfrm>
        <a:prstGeom prst="leftArrow">
          <a:avLst>
            <a:gd name="adj1" fmla="val 60000"/>
            <a:gd name="adj2" fmla="val 50000"/>
          </a:avLst>
        </a:prstGeom>
        <a:solidFill>
          <a:schemeClr val="accent1">
            <a:shade val="90000"/>
            <a:hueOff val="552001"/>
            <a:satOff val="-11215"/>
            <a:lumOff val="3660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C5B121-A369-42D8-93F9-5E4033B8731A}">
      <dsp:nvSpPr>
        <dsp:cNvPr id="0" name=""/>
        <dsp:cNvSpPr/>
      </dsp:nvSpPr>
      <dsp:spPr>
        <a:xfrm>
          <a:off x="7219491" y="82837"/>
          <a:ext cx="2907465" cy="1933695"/>
        </a:xfrm>
        <a:prstGeom prst="roundRect">
          <a:avLst>
            <a:gd name="adj" fmla="val 10000"/>
          </a:avLst>
        </a:prstGeom>
        <a:solidFill>
          <a:schemeClr val="accent1">
            <a:shade val="50000"/>
            <a:hueOff val="529814"/>
            <a:satOff val="-13218"/>
            <a:lumOff val="462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just" defTabSz="755650">
            <a:lnSpc>
              <a:spcPct val="90000"/>
            </a:lnSpc>
            <a:spcBef>
              <a:spcPct val="0"/>
            </a:spcBef>
            <a:spcAft>
              <a:spcPct val="35000"/>
            </a:spcAft>
            <a:buNone/>
          </a:pPr>
          <a:r>
            <a:rPr lang="en-GB" sz="1700" b="1" kern="1200" dirty="0">
              <a:solidFill>
                <a:schemeClr val="tx1"/>
              </a:solidFill>
            </a:rPr>
            <a:t>Amendment in Sec 68</a:t>
          </a:r>
        </a:p>
        <a:p>
          <a:pPr marL="0" lvl="0" indent="0" algn="just" defTabSz="755650">
            <a:lnSpc>
              <a:spcPct val="90000"/>
            </a:lnSpc>
            <a:spcBef>
              <a:spcPct val="0"/>
            </a:spcBef>
            <a:spcAft>
              <a:spcPct val="35000"/>
            </a:spcAft>
            <a:buNone/>
          </a:pPr>
          <a:r>
            <a:rPr lang="en-GB" sz="1700" kern="1200" dirty="0">
              <a:solidFill>
                <a:schemeClr val="tx1"/>
              </a:solidFill>
            </a:rPr>
            <a:t>Proposed to include in </a:t>
          </a:r>
          <a:r>
            <a:rPr lang="en-GB" sz="1700" b="1" kern="1200" dirty="0">
              <a:solidFill>
                <a:schemeClr val="tx1"/>
              </a:solidFill>
            </a:rPr>
            <a:t>first &amp; second proviso, </a:t>
          </a:r>
          <a:r>
            <a:rPr lang="en-GB" sz="1700" kern="1200" dirty="0">
              <a:solidFill>
                <a:schemeClr val="tx1"/>
              </a:solidFill>
            </a:rPr>
            <a:t>any credit </a:t>
          </a:r>
          <a:r>
            <a:rPr lang="en-GB" sz="1700" b="1" u="sng" kern="1200" dirty="0">
              <a:solidFill>
                <a:schemeClr val="tx1"/>
              </a:solidFill>
            </a:rPr>
            <a:t>received from VCF regulated by IFSC</a:t>
          </a:r>
          <a:endParaRPr lang="en-IN" sz="1700" b="1" u="sng" kern="1200" dirty="0">
            <a:solidFill>
              <a:schemeClr val="tx1"/>
            </a:solidFill>
          </a:endParaRPr>
        </a:p>
      </dsp:txBody>
      <dsp:txXfrm>
        <a:off x="7276127" y="139473"/>
        <a:ext cx="2794193" cy="1820423"/>
      </dsp:txXfrm>
    </dsp:sp>
    <dsp:sp modelId="{11656DAB-4309-4EB9-A99C-6B8D3531DCAC}">
      <dsp:nvSpPr>
        <dsp:cNvPr id="0" name=""/>
        <dsp:cNvSpPr/>
      </dsp:nvSpPr>
      <dsp:spPr>
        <a:xfrm rot="21557119">
          <a:off x="7420030" y="3636933"/>
          <a:ext cx="3049746" cy="735924"/>
        </a:xfrm>
        <a:prstGeom prst="leftArrow">
          <a:avLst>
            <a:gd name="adj1" fmla="val 60000"/>
            <a:gd name="adj2" fmla="val 50000"/>
          </a:avLst>
        </a:prstGeom>
        <a:solidFill>
          <a:schemeClr val="accent1">
            <a:shade val="90000"/>
            <a:hueOff val="276000"/>
            <a:satOff val="-5608"/>
            <a:lumOff val="183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5EDE65-CD9E-42B6-8BD9-19BFC00F5386}">
      <dsp:nvSpPr>
        <dsp:cNvPr id="0" name=""/>
        <dsp:cNvSpPr/>
      </dsp:nvSpPr>
      <dsp:spPr>
        <a:xfrm>
          <a:off x="8863859" y="3260725"/>
          <a:ext cx="3211598" cy="1450300"/>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just" defTabSz="755650">
            <a:lnSpc>
              <a:spcPct val="90000"/>
            </a:lnSpc>
            <a:spcBef>
              <a:spcPct val="0"/>
            </a:spcBef>
            <a:spcAft>
              <a:spcPct val="35000"/>
            </a:spcAft>
            <a:buNone/>
          </a:pPr>
          <a:r>
            <a:rPr lang="en-GB" sz="1700" b="1" kern="1200" dirty="0">
              <a:solidFill>
                <a:schemeClr val="tx1"/>
              </a:solidFill>
            </a:rPr>
            <a:t>Amendment in </a:t>
          </a:r>
          <a:r>
            <a:rPr lang="en-GB" sz="1700" b="1" u="none" kern="1200" dirty="0">
              <a:solidFill>
                <a:schemeClr val="tx1"/>
              </a:solidFill>
            </a:rPr>
            <a:t>Sec 94B</a:t>
          </a:r>
          <a:endParaRPr lang="en-GB" sz="1700" u="none" kern="1200" dirty="0">
            <a:solidFill>
              <a:schemeClr val="tx1"/>
            </a:solidFill>
          </a:endParaRPr>
        </a:p>
        <a:p>
          <a:pPr marL="0" lvl="0" indent="0" algn="just" defTabSz="755650">
            <a:lnSpc>
              <a:spcPct val="90000"/>
            </a:lnSpc>
            <a:spcBef>
              <a:spcPct val="0"/>
            </a:spcBef>
            <a:spcAft>
              <a:spcPct val="35000"/>
            </a:spcAft>
            <a:buNone/>
          </a:pPr>
          <a:r>
            <a:rPr lang="en-IN" sz="1700" kern="1200" dirty="0">
              <a:solidFill>
                <a:schemeClr val="tx1"/>
              </a:solidFill>
            </a:rPr>
            <a:t>Proposed to </a:t>
          </a:r>
          <a:r>
            <a:rPr lang="en-IN" sz="1700" b="1" u="sng" kern="1200" dirty="0">
              <a:solidFill>
                <a:srgbClr val="FF0000"/>
              </a:solidFill>
            </a:rPr>
            <a:t>not apply to Finance Companies located in IFSC </a:t>
          </a:r>
        </a:p>
      </dsp:txBody>
      <dsp:txXfrm>
        <a:off x="8906337" y="3303203"/>
        <a:ext cx="3126642" cy="13653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17.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8.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9.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0.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6.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IN"/>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96ABA3B-D680-4179-9B8C-B4FF85C94389}" type="datetimeFigureOut">
              <a:rPr lang="en-IN" smtClean="0"/>
              <a:t>24-07-2024</a:t>
            </a:fld>
            <a:endParaRPr lang="en-IN"/>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IN"/>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IN"/>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3B97776-57CE-4DDC-A26D-C4997A723176}" type="slidenum">
              <a:rPr lang="en-IN" smtClean="0"/>
              <a:t>‹#›</a:t>
            </a:fld>
            <a:endParaRPr lang="en-IN"/>
          </a:p>
        </p:txBody>
      </p:sp>
    </p:spTree>
    <p:extLst>
      <p:ext uri="{BB962C8B-B14F-4D97-AF65-F5344CB8AC3E}">
        <p14:creationId xmlns:p14="http://schemas.microsoft.com/office/powerpoint/2010/main" val="4247210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439033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19677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Tree>
    <p:extLst>
      <p:ext uri="{BB962C8B-B14F-4D97-AF65-F5344CB8AC3E}">
        <p14:creationId xmlns:p14="http://schemas.microsoft.com/office/powerpoint/2010/main" val="1396053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IN" dirty="0"/>
              <a:t>https://economictimes.indiatimes.com/news/economy/indicators/india-shines-as-a-global-growth-leader-contributing-over-16-to-the-worlds-growth-imf/articleshow/106106869.cms?from=mdr</a:t>
            </a:r>
          </a:p>
          <a:p>
            <a:r>
              <a:rPr lang="en-IN" dirty="0"/>
              <a:t>https://www.livemint.com/economy/india-to-contribute-30-of-global-gdp-by-2040-focus-on-champion-states-growing-at-11-per-annum-amitabh-kant-11716050613021.html</a:t>
            </a:r>
          </a:p>
          <a:p>
            <a:endParaRPr lang="en-IN" dirty="0"/>
          </a:p>
        </p:txBody>
      </p:sp>
    </p:spTree>
    <p:extLst>
      <p:ext uri="{BB962C8B-B14F-4D97-AF65-F5344CB8AC3E}">
        <p14:creationId xmlns:p14="http://schemas.microsoft.com/office/powerpoint/2010/main" val="3326850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IN" dirty="0"/>
              <a:t>https://economictimes.indiatimes.com/news/economy/indicators/india-shines-as-a-global-growth-leader-contributing-over-16-to-the-worlds-growth-imf/articleshow/106106869.cms?from=mdr</a:t>
            </a:r>
          </a:p>
          <a:p>
            <a:r>
              <a:rPr lang="en-IN" dirty="0"/>
              <a:t>https://www.livemint.com/economy/india-to-contribute-30-of-global-gdp-by-2040-focus-on-champion-states-growing-at-11-per-annum-amitabh-kant-11716050613021.html</a:t>
            </a:r>
          </a:p>
          <a:p>
            <a:endParaRPr lang="en-IN" dirty="0"/>
          </a:p>
        </p:txBody>
      </p:sp>
    </p:spTree>
    <p:extLst>
      <p:ext uri="{BB962C8B-B14F-4D97-AF65-F5344CB8AC3E}">
        <p14:creationId xmlns:p14="http://schemas.microsoft.com/office/powerpoint/2010/main" val="3034273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Tree>
    <p:extLst>
      <p:ext uri="{BB962C8B-B14F-4D97-AF65-F5344CB8AC3E}">
        <p14:creationId xmlns:p14="http://schemas.microsoft.com/office/powerpoint/2010/main" val="2171597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4080067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Tree>
    <p:extLst>
      <p:ext uri="{BB962C8B-B14F-4D97-AF65-F5344CB8AC3E}">
        <p14:creationId xmlns:p14="http://schemas.microsoft.com/office/powerpoint/2010/main" val="1369860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465887" indent="-323533" defTabSz="931774">
              <a:buClr>
                <a:srgbClr val="000000"/>
              </a:buClr>
              <a:buSzPts val="1400"/>
              <a:buFont typeface="Arial"/>
              <a:buChar char="●"/>
              <a:defRPr/>
            </a:pPr>
            <a:r>
              <a:rPr lang="en-IN" dirty="0"/>
              <a:t>https://www.weforum.org/agenda/2024/01/economic-outlook-2024-recession-inflation/#:~:text=The%20International%20Monetary%20Fund%20(IMF,down%20from%203%25%20in%202023.</a:t>
            </a:r>
          </a:p>
          <a:p>
            <a:endParaRPr lang="en-IN" dirty="0"/>
          </a:p>
          <a:p>
            <a:endParaRPr lang="en-IN" dirty="0"/>
          </a:p>
        </p:txBody>
      </p:sp>
    </p:spTree>
    <p:extLst>
      <p:ext uri="{BB962C8B-B14F-4D97-AF65-F5344CB8AC3E}">
        <p14:creationId xmlns:p14="http://schemas.microsoft.com/office/powerpoint/2010/main" val="3682085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465887" indent="-323533" defTabSz="931774">
              <a:buClr>
                <a:srgbClr val="000000"/>
              </a:buClr>
              <a:buSzPts val="1400"/>
              <a:buFont typeface="Arial"/>
              <a:buChar char="●"/>
              <a:defRPr/>
            </a:pPr>
            <a:r>
              <a:rPr lang="en-IN" dirty="0"/>
              <a:t>https://www.weforum.org/agenda/2024/01/economic-outlook-2024-recession-inflation/#:~:text=The%20International%20Monetary%20Fund%20(IMF,down%20from%203%25%20in%202023.</a:t>
            </a:r>
          </a:p>
          <a:p>
            <a:endParaRPr lang="en-IN" dirty="0"/>
          </a:p>
          <a:p>
            <a:endParaRPr lang="en-IN" dirty="0"/>
          </a:p>
        </p:txBody>
      </p:sp>
    </p:spTree>
    <p:extLst>
      <p:ext uri="{BB962C8B-B14F-4D97-AF65-F5344CB8AC3E}">
        <p14:creationId xmlns:p14="http://schemas.microsoft.com/office/powerpoint/2010/main" val="1728697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Tree>
    <p:extLst>
      <p:ext uri="{BB962C8B-B14F-4D97-AF65-F5344CB8AC3E}">
        <p14:creationId xmlns:p14="http://schemas.microsoft.com/office/powerpoint/2010/main" val="483989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651364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328547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1048648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431800" y="708025"/>
            <a:ext cx="6302375" cy="354488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endParaRPr dirty="0"/>
          </a:p>
        </p:txBody>
      </p:sp>
    </p:spTree>
    <p:extLst>
      <p:ext uri="{BB962C8B-B14F-4D97-AF65-F5344CB8AC3E}">
        <p14:creationId xmlns:p14="http://schemas.microsoft.com/office/powerpoint/2010/main" val="2001466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IN" dirty="0"/>
              <a:t>For Search Action</a:t>
            </a:r>
          </a:p>
          <a:p>
            <a:pPr defTabSz="931774">
              <a:defRPr/>
            </a:pPr>
            <a:r>
              <a:rPr lang="en-IN" dirty="0"/>
              <a:t>Regular Assessment/Reassessment</a:t>
            </a:r>
          </a:p>
          <a:p>
            <a:pPr defTabSz="931774">
              <a:defRPr/>
            </a:pPr>
            <a:r>
              <a:rPr lang="en-IN" dirty="0"/>
              <a:t>Block Assessment (Assessment of Undisclosed income) w.e.f. 30.06.1995 to 31.05.2003</a:t>
            </a:r>
          </a:p>
          <a:p>
            <a:pPr defTabSz="931774">
              <a:defRPr/>
            </a:pPr>
            <a:r>
              <a:rPr lang="en-IN" dirty="0"/>
              <a:t>Assessment u/s 153A (‘Abated Assessment’) w.e.f. 01.06.2003 till 31.03.2021</a:t>
            </a:r>
          </a:p>
          <a:p>
            <a:pPr defTabSz="931774">
              <a:defRPr/>
            </a:pPr>
            <a:r>
              <a:rPr lang="en-IN" dirty="0"/>
              <a:t>Reassessment u/s 148 w.e.f. 01.04.2021 </a:t>
            </a:r>
          </a:p>
        </p:txBody>
      </p:sp>
      <p:sp>
        <p:nvSpPr>
          <p:cNvPr id="4" name="Slide Number Placeholder 3"/>
          <p:cNvSpPr>
            <a:spLocks noGrp="1"/>
          </p:cNvSpPr>
          <p:nvPr>
            <p:ph type="sldNum" sz="quarter" idx="10"/>
          </p:nvPr>
        </p:nvSpPr>
        <p:spPr/>
        <p:txBody>
          <a:bodyPr/>
          <a:lstStyle/>
          <a:p>
            <a:fld id="{F35C5B4B-A3DA-4A48-ACE6-9F7C169D7F55}" type="slidenum">
              <a:rPr lang="en-IN" smtClean="0"/>
              <a:pPr/>
              <a:t>48</a:t>
            </a:fld>
            <a:endParaRPr lang="en-IN"/>
          </a:p>
        </p:txBody>
      </p:sp>
    </p:spTree>
    <p:extLst>
      <p:ext uri="{BB962C8B-B14F-4D97-AF65-F5344CB8AC3E}">
        <p14:creationId xmlns:p14="http://schemas.microsoft.com/office/powerpoint/2010/main" val="2855389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49</a:t>
            </a:fld>
            <a:endParaRPr lang="en-IN"/>
          </a:p>
        </p:txBody>
      </p:sp>
    </p:spTree>
    <p:extLst>
      <p:ext uri="{BB962C8B-B14F-4D97-AF65-F5344CB8AC3E}">
        <p14:creationId xmlns:p14="http://schemas.microsoft.com/office/powerpoint/2010/main" val="3982583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50</a:t>
            </a:fld>
            <a:endParaRPr lang="en-IN"/>
          </a:p>
        </p:txBody>
      </p:sp>
    </p:spTree>
    <p:extLst>
      <p:ext uri="{BB962C8B-B14F-4D97-AF65-F5344CB8AC3E}">
        <p14:creationId xmlns:p14="http://schemas.microsoft.com/office/powerpoint/2010/main" val="4068146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51</a:t>
            </a:fld>
            <a:endParaRPr lang="en-IN"/>
          </a:p>
        </p:txBody>
      </p:sp>
    </p:spTree>
    <p:extLst>
      <p:ext uri="{BB962C8B-B14F-4D97-AF65-F5344CB8AC3E}">
        <p14:creationId xmlns:p14="http://schemas.microsoft.com/office/powerpoint/2010/main" val="1157670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52</a:t>
            </a:fld>
            <a:endParaRPr lang="en-IN"/>
          </a:p>
        </p:txBody>
      </p:sp>
    </p:spTree>
    <p:extLst>
      <p:ext uri="{BB962C8B-B14F-4D97-AF65-F5344CB8AC3E}">
        <p14:creationId xmlns:p14="http://schemas.microsoft.com/office/powerpoint/2010/main" val="3334643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53</a:t>
            </a:fld>
            <a:endParaRPr lang="en-IN"/>
          </a:p>
        </p:txBody>
      </p:sp>
    </p:spTree>
    <p:extLst>
      <p:ext uri="{BB962C8B-B14F-4D97-AF65-F5344CB8AC3E}">
        <p14:creationId xmlns:p14="http://schemas.microsoft.com/office/powerpoint/2010/main" val="3872861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54</a:t>
            </a:fld>
            <a:endParaRPr lang="en-IN"/>
          </a:p>
        </p:txBody>
      </p:sp>
    </p:spTree>
    <p:extLst>
      <p:ext uri="{BB962C8B-B14F-4D97-AF65-F5344CB8AC3E}">
        <p14:creationId xmlns:p14="http://schemas.microsoft.com/office/powerpoint/2010/main" val="3906683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5C5B4B-A3DA-4A48-ACE6-9F7C169D7F55}" type="slidenum">
              <a:rPr lang="en-IN" smtClean="0"/>
              <a:pPr/>
              <a:t>55</a:t>
            </a:fld>
            <a:endParaRPr lang="en-IN"/>
          </a:p>
        </p:txBody>
      </p:sp>
    </p:spTree>
    <p:extLst>
      <p:ext uri="{BB962C8B-B14F-4D97-AF65-F5344CB8AC3E}">
        <p14:creationId xmlns:p14="http://schemas.microsoft.com/office/powerpoint/2010/main" val="3350262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3319374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431800" y="708025"/>
            <a:ext cx="6302375" cy="354488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716620" y="4489387"/>
            <a:ext cx="5732949" cy="4253103"/>
          </a:xfrm>
          <a:prstGeom prst="rect">
            <a:avLst/>
          </a:prstGeom>
        </p:spPr>
        <p:txBody>
          <a:bodyPr spcFirstLastPara="1" wrap="square" lIns="93162" tIns="93162" rIns="93162" bIns="93162" anchor="t" anchorCtr="0">
            <a:noAutofit/>
          </a:bodyPr>
          <a:lstStyle/>
          <a:p>
            <a:endParaRPr/>
          </a:p>
        </p:txBody>
      </p:sp>
    </p:spTree>
    <p:extLst>
      <p:ext uri="{BB962C8B-B14F-4D97-AF65-F5344CB8AC3E}">
        <p14:creationId xmlns:p14="http://schemas.microsoft.com/office/powerpoint/2010/main" val="2270325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1454066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462149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15B6D5-FB4C-45A6-A9BE-A35D775751F5}" type="slidenum">
              <a:rPr lang="en-US" smtClean="0"/>
              <a:t>95</a:t>
            </a:fld>
            <a:endParaRPr lang="en-US"/>
          </a:p>
        </p:txBody>
      </p:sp>
    </p:spTree>
    <p:extLst>
      <p:ext uri="{BB962C8B-B14F-4D97-AF65-F5344CB8AC3E}">
        <p14:creationId xmlns:p14="http://schemas.microsoft.com/office/powerpoint/2010/main" val="1225396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15B6D5-FB4C-45A6-A9BE-A35D775751F5}" type="slidenum">
              <a:rPr lang="en-US" smtClean="0"/>
              <a:t>96</a:t>
            </a:fld>
            <a:endParaRPr lang="en-US"/>
          </a:p>
        </p:txBody>
      </p:sp>
    </p:spTree>
    <p:extLst>
      <p:ext uri="{BB962C8B-B14F-4D97-AF65-F5344CB8AC3E}">
        <p14:creationId xmlns:p14="http://schemas.microsoft.com/office/powerpoint/2010/main" val="4066037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15B6D5-FB4C-45A6-A9BE-A35D775751F5}" type="slidenum">
              <a:rPr lang="en-US" smtClean="0"/>
              <a:t>99</a:t>
            </a:fld>
            <a:endParaRPr lang="en-US"/>
          </a:p>
        </p:txBody>
      </p:sp>
    </p:spTree>
    <p:extLst>
      <p:ext uri="{BB962C8B-B14F-4D97-AF65-F5344CB8AC3E}">
        <p14:creationId xmlns:p14="http://schemas.microsoft.com/office/powerpoint/2010/main" val="523947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15B6D5-FB4C-45A6-A9BE-A35D775751F5}" type="slidenum">
              <a:rPr lang="en-US" smtClean="0"/>
              <a:t>102</a:t>
            </a:fld>
            <a:endParaRPr lang="en-US"/>
          </a:p>
        </p:txBody>
      </p:sp>
    </p:spTree>
    <p:extLst>
      <p:ext uri="{BB962C8B-B14F-4D97-AF65-F5344CB8AC3E}">
        <p14:creationId xmlns:p14="http://schemas.microsoft.com/office/powerpoint/2010/main" val="1979789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770327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3154836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15B6D5-FB4C-45A6-A9BE-A35D775751F5}" type="slidenum">
              <a:rPr lang="en-US" smtClean="0"/>
              <a:t>115</a:t>
            </a:fld>
            <a:endParaRPr lang="en-US"/>
          </a:p>
        </p:txBody>
      </p:sp>
    </p:spTree>
    <p:extLst>
      <p:ext uri="{BB962C8B-B14F-4D97-AF65-F5344CB8AC3E}">
        <p14:creationId xmlns:p14="http://schemas.microsoft.com/office/powerpoint/2010/main" val="38726225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15B6D5-FB4C-45A6-A9BE-A35D775751F5}" type="slidenum">
              <a:rPr lang="en-US" smtClean="0"/>
              <a:t>116</a:t>
            </a:fld>
            <a:endParaRPr lang="en-US"/>
          </a:p>
        </p:txBody>
      </p:sp>
    </p:spTree>
    <p:extLst>
      <p:ext uri="{BB962C8B-B14F-4D97-AF65-F5344CB8AC3E}">
        <p14:creationId xmlns:p14="http://schemas.microsoft.com/office/powerpoint/2010/main" val="31940165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1068531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249697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1634284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25774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1673338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4240502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Shape 218">
            <a:extLst>
              <a:ext uri="{FF2B5EF4-FFF2-40B4-BE49-F238E27FC236}">
                <a16:creationId xmlns:a16="http://schemas.microsoft.com/office/drawing/2014/main" id="{976909CD-DC86-4557-9EC0-A66B08B1B9DE}"/>
              </a:ext>
            </a:extLst>
          </p:cNvPr>
          <p:cNvSpPr>
            <a:spLocks noGrp="1" noRot="1" noChangeAspect="1" noTextEdit="1"/>
          </p:cNvSpPr>
          <p:nvPr>
            <p:ph type="sldImg" idx="2"/>
          </p:nvPr>
        </p:nvSpPr>
        <p:spPr bwMode="auto">
          <a:xfrm>
            <a:off x="109538" y="757238"/>
            <a:ext cx="6729412" cy="37846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3" name="Shape 219">
            <a:extLst>
              <a:ext uri="{FF2B5EF4-FFF2-40B4-BE49-F238E27FC236}">
                <a16:creationId xmlns:a16="http://schemas.microsoft.com/office/drawing/2014/main" id="{45D7E292-45A5-43A6-B2CB-56AE5510CD64}"/>
              </a:ext>
            </a:extLst>
          </p:cNvPr>
          <p:cNvSpPr>
            <a:spLocks noGrp="1" noChangeArrowheads="1"/>
          </p:cNvSpPr>
          <p:nvPr>
            <p:ph type="body" idx="1"/>
          </p:nvPr>
        </p:nvSpPr>
        <p:spPr bwMode="auto">
          <a:xfrm>
            <a:off x="694549" y="4793457"/>
            <a:ext cx="5559637" cy="45416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2" tIns="93162" rIns="93162" bIns="93162"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1836956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2BF98-8153-4DAD-B04F-34921C898B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3665EED-46C6-4CD6-BBED-01395A60C5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2B74E06-E8BA-47B1-8652-27E3B8CE5B66}"/>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5" name="Footer Placeholder 4">
            <a:extLst>
              <a:ext uri="{FF2B5EF4-FFF2-40B4-BE49-F238E27FC236}">
                <a16:creationId xmlns:a16="http://schemas.microsoft.com/office/drawing/2014/main" id="{A2C7009E-FB88-4D05-9265-BEC63DAC2A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3BFF74-2C7B-4376-AEA9-1CC7BA682D20}"/>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1641124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60B2-A350-4CA8-8E61-62AEF2BB2F6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8B0BE89-143E-4AF7-81C6-1DB327E1439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6532330-2A39-4E3A-B0B7-E4062DD27892}"/>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5" name="Footer Placeholder 4">
            <a:extLst>
              <a:ext uri="{FF2B5EF4-FFF2-40B4-BE49-F238E27FC236}">
                <a16:creationId xmlns:a16="http://schemas.microsoft.com/office/drawing/2014/main" id="{107D8899-12F7-4808-81EA-BF11720BE52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4B4741A-58A9-4689-A273-3EB40FFCEAA0}"/>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2136616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D9E4B-EEB8-49E5-8C12-5408C78B24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1D10B0E-467C-45C6-AF52-665512175A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A13A1B0-51AE-458B-82B6-B73E424DF54E}"/>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5" name="Footer Placeholder 4">
            <a:extLst>
              <a:ext uri="{FF2B5EF4-FFF2-40B4-BE49-F238E27FC236}">
                <a16:creationId xmlns:a16="http://schemas.microsoft.com/office/drawing/2014/main" id="{AB39ED26-1DE5-471C-9C5D-B87F9F682B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97CFB4-CBC8-495C-9911-81BB62384CF9}"/>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2395248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E4C54-EEA6-4219-A09C-132255C2E8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07CB09A-F43A-4664-9874-D8E9186A9CD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BD3769F-6813-4A4C-B2AB-D2A1EA2A45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53C3BAE-F121-46C7-8EC4-E7596A1651C2}"/>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6" name="Footer Placeholder 5">
            <a:extLst>
              <a:ext uri="{FF2B5EF4-FFF2-40B4-BE49-F238E27FC236}">
                <a16:creationId xmlns:a16="http://schemas.microsoft.com/office/drawing/2014/main" id="{D1C1A8F8-596E-4CBF-87EC-FF138797075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B159C8B-572C-4995-B475-F8E71A8A93F9}"/>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59903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8E63B-1F28-4B2F-9EA1-0064E2976B6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EBC68F3-6D07-4CF1-B62B-123C786146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9A870C6-2BED-4155-BE35-44E62C20718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851C6ED-BCE1-4E66-BF34-455C57EBD6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F4C9D8-A1DF-4CC9-84D7-8A4451B20E7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C5AEEB9-8352-4B7F-8228-46448B3B95B9}"/>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8" name="Footer Placeholder 7">
            <a:extLst>
              <a:ext uri="{FF2B5EF4-FFF2-40B4-BE49-F238E27FC236}">
                <a16:creationId xmlns:a16="http://schemas.microsoft.com/office/drawing/2014/main" id="{214823F8-1DE6-496F-8411-C02DB57A07D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0985750-2B80-44FC-AEA8-5DB09A033860}"/>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3848193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34A20-DD06-4E6C-ADB6-3329A5019E4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0244C5F-B72B-408E-A31F-26DE6E07B82A}"/>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4" name="Footer Placeholder 3">
            <a:extLst>
              <a:ext uri="{FF2B5EF4-FFF2-40B4-BE49-F238E27FC236}">
                <a16:creationId xmlns:a16="http://schemas.microsoft.com/office/drawing/2014/main" id="{9AC8A3DC-A236-4F18-B373-42946DF7A2E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76330AD-8905-4281-8771-A50BEA8FCF50}"/>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42680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96C20-1787-437E-96FC-762BC13B9257}"/>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3" name="Footer Placeholder 2">
            <a:extLst>
              <a:ext uri="{FF2B5EF4-FFF2-40B4-BE49-F238E27FC236}">
                <a16:creationId xmlns:a16="http://schemas.microsoft.com/office/drawing/2014/main" id="{887C4B95-33FF-427C-9524-FE716C6AF73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D5101C3-E9D0-4C71-954E-BF85C889F223}"/>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38089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26CEF-4402-47D0-A38F-E7842811B8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8E373BD-75CA-464A-A48A-E97CF7C426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F622792-15A9-47B6-94A6-DFC004FBC0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A5AEA0-4BFB-4C80-A4B6-F0131EEC2569}"/>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6" name="Footer Placeholder 5">
            <a:extLst>
              <a:ext uri="{FF2B5EF4-FFF2-40B4-BE49-F238E27FC236}">
                <a16:creationId xmlns:a16="http://schemas.microsoft.com/office/drawing/2014/main" id="{75C5A242-7D22-4B2A-8C40-B6CC59D028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AA6B881-A620-45CE-80AA-D685F56F007D}"/>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352022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0FEE-0CA2-4BC3-97B1-0945638213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5126C6E-BCAE-4C9E-9D3C-D9FA2BCDDA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C34F89B-B3D8-44B1-9B92-37ADB8FAE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10EE38-5A0E-4BFC-BFDD-DD8CE8834209}"/>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6" name="Footer Placeholder 5">
            <a:extLst>
              <a:ext uri="{FF2B5EF4-FFF2-40B4-BE49-F238E27FC236}">
                <a16:creationId xmlns:a16="http://schemas.microsoft.com/office/drawing/2014/main" id="{82E6DB11-1690-4EAF-99AC-377864313D7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9E643DF-4D32-4676-8EB4-4CD8A8B90205}"/>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1542872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1409-5406-4305-B384-58AFBB41403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C625793-C09C-4E93-AAE8-81728EB3E8C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8357806-E5B3-4677-9F0B-F220DDAC72ED}"/>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5" name="Footer Placeholder 4">
            <a:extLst>
              <a:ext uri="{FF2B5EF4-FFF2-40B4-BE49-F238E27FC236}">
                <a16:creationId xmlns:a16="http://schemas.microsoft.com/office/drawing/2014/main" id="{9DF86002-B9F1-4D9E-844B-71A8A4FDAA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7FC62CF-5625-4C03-8E6B-4D3C2569F361}"/>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384358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AD51F6-A81D-4C59-AA4F-A7EA586DCD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EA3B283-0673-4416-A2A0-76B50E1A6E2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C4A5C94-2A10-41CD-836C-95CE66A170E1}"/>
              </a:ext>
            </a:extLst>
          </p:cNvPr>
          <p:cNvSpPr>
            <a:spLocks noGrp="1"/>
          </p:cNvSpPr>
          <p:nvPr>
            <p:ph type="dt" sz="half" idx="10"/>
          </p:nvPr>
        </p:nvSpPr>
        <p:spPr/>
        <p:txBody>
          <a:bodyPr/>
          <a:lstStyle/>
          <a:p>
            <a:fld id="{3205CFDD-FB5C-4DEA-9722-9A0F1D90D3CD}" type="datetimeFigureOut">
              <a:rPr lang="en-IN" smtClean="0"/>
              <a:pPr/>
              <a:t>24-07-2024</a:t>
            </a:fld>
            <a:endParaRPr lang="en-IN"/>
          </a:p>
        </p:txBody>
      </p:sp>
      <p:sp>
        <p:nvSpPr>
          <p:cNvPr id="5" name="Footer Placeholder 4">
            <a:extLst>
              <a:ext uri="{FF2B5EF4-FFF2-40B4-BE49-F238E27FC236}">
                <a16:creationId xmlns:a16="http://schemas.microsoft.com/office/drawing/2014/main" id="{8ED45BF4-E92E-4F1D-BD0B-9A69B684DE4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34074F-FB67-4CD7-8FD5-5A3A1E4DE4F1}"/>
              </a:ext>
            </a:extLst>
          </p:cNvPr>
          <p:cNvSpPr>
            <a:spLocks noGrp="1"/>
          </p:cNvSpPr>
          <p:nvPr>
            <p:ph type="sldNum" sz="quarter" idx="12"/>
          </p:nvPr>
        </p:nvSpPr>
        <p:spPr/>
        <p:txBody>
          <a:bodyPr/>
          <a:lstStyle/>
          <a:p>
            <a:fld id="{0A87A42C-DF4D-47C6-A6AB-0656E6B906E3}" type="slidenum">
              <a:rPr lang="en-IN" smtClean="0"/>
              <a:pPr/>
              <a:t>‹#›</a:t>
            </a:fld>
            <a:endParaRPr lang="en-IN"/>
          </a:p>
        </p:txBody>
      </p:sp>
    </p:spTree>
    <p:extLst>
      <p:ext uri="{BB962C8B-B14F-4D97-AF65-F5344CB8AC3E}">
        <p14:creationId xmlns:p14="http://schemas.microsoft.com/office/powerpoint/2010/main" val="596959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61"/>
        <p:cNvGrpSpPr/>
        <p:nvPr/>
      </p:nvGrpSpPr>
      <p:grpSpPr>
        <a:xfrm>
          <a:off x="0" y="0"/>
          <a:ext cx="0" cy="0"/>
          <a:chOff x="0" y="0"/>
          <a:chExt cx="0" cy="0"/>
        </a:xfrm>
      </p:grpSpPr>
      <p:grpSp>
        <p:nvGrpSpPr>
          <p:cNvPr id="62" name="Shape 62"/>
          <p:cNvGrpSpPr/>
          <p:nvPr/>
        </p:nvGrpSpPr>
        <p:grpSpPr>
          <a:xfrm>
            <a:off x="-6" y="55"/>
            <a:ext cx="9429907" cy="1274565"/>
            <a:chOff x="-4" y="40"/>
            <a:chExt cx="7072430" cy="1327315"/>
          </a:xfrm>
        </p:grpSpPr>
        <p:sp>
          <p:nvSpPr>
            <p:cNvPr id="63" name="Shape 63"/>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64" name="Shape 64"/>
            <p:cNvGrpSpPr/>
            <p:nvPr/>
          </p:nvGrpSpPr>
          <p:grpSpPr>
            <a:xfrm rot="10800000" flipH="1">
              <a:off x="3" y="40"/>
              <a:ext cx="6756168" cy="1327315"/>
              <a:chOff x="-2168138" y="330075"/>
              <a:chExt cx="8650663" cy="1699506"/>
            </a:xfrm>
          </p:grpSpPr>
          <p:sp>
            <p:nvSpPr>
              <p:cNvPr id="65" name="Shape 65"/>
              <p:cNvSpPr/>
              <p:nvPr/>
            </p:nvSpPr>
            <p:spPr>
              <a:xfrm>
                <a:off x="-2168138" y="330081"/>
                <a:ext cx="6958200" cy="1699500"/>
              </a:xfrm>
              <a:prstGeom prst="rect">
                <a:avLst/>
              </a:prstGeom>
              <a:solidFill>
                <a:srgbClr val="DDEDF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66" name="Shape 66"/>
              <p:cNvSpPr/>
              <p:nvPr/>
            </p:nvSpPr>
            <p:spPr>
              <a:xfrm>
                <a:off x="4783025" y="330075"/>
                <a:ext cx="1699500" cy="1699500"/>
              </a:xfrm>
              <a:prstGeom prst="rtTriangle">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67" name="Shape 67"/>
            <p:cNvGrpSpPr/>
            <p:nvPr/>
          </p:nvGrpSpPr>
          <p:grpSpPr>
            <a:xfrm rot="10800000" flipH="1">
              <a:off x="-4" y="381007"/>
              <a:ext cx="7072430" cy="771744"/>
              <a:chOff x="-9092084" y="330075"/>
              <a:chExt cx="15574609" cy="1699501"/>
            </a:xfrm>
          </p:grpSpPr>
          <p:sp>
            <p:nvSpPr>
              <p:cNvPr id="68" name="Shape 68"/>
              <p:cNvSpPr/>
              <p:nvPr/>
            </p:nvSpPr>
            <p:spPr>
              <a:xfrm>
                <a:off x="-9092084" y="330076"/>
                <a:ext cx="13882200" cy="1699500"/>
              </a:xfrm>
              <a:prstGeom prst="rect">
                <a:avLst/>
              </a:prstGeom>
              <a:solidFill>
                <a:srgbClr val="256485"/>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69" name="Shape 69"/>
              <p:cNvSpPr/>
              <p:nvPr/>
            </p:nvSpPr>
            <p:spPr>
              <a:xfrm>
                <a:off x="4783025" y="330075"/>
                <a:ext cx="1699500" cy="1699500"/>
              </a:xfrm>
              <a:prstGeom prst="rtTriangle">
                <a:avLst/>
              </a:prstGeom>
              <a:solidFill>
                <a:srgbClr val="256485"/>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
        <p:nvSpPr>
          <p:cNvPr id="78" name="Shape 78"/>
          <p:cNvSpPr txBox="1">
            <a:spLocks noGrp="1"/>
          </p:cNvSpPr>
          <p:nvPr>
            <p:ph type="title" hasCustomPrompt="1"/>
          </p:nvPr>
        </p:nvSpPr>
        <p:spPr>
          <a:xfrm>
            <a:off x="224121" y="334754"/>
            <a:ext cx="7323200" cy="735749"/>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4000" b="1" i="0">
                <a:solidFill>
                  <a:schemeClr val="bg1"/>
                </a:solidFill>
                <a:latin typeface="+mn-lt"/>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r>
              <a:rPr lang="en-IN" dirty="0"/>
              <a:t>Slide Title</a:t>
            </a:r>
            <a:endParaRPr dirty="0"/>
          </a:p>
        </p:txBody>
      </p:sp>
      <p:grpSp>
        <p:nvGrpSpPr>
          <p:cNvPr id="29" name="Shape 31">
            <a:extLst>
              <a:ext uri="{FF2B5EF4-FFF2-40B4-BE49-F238E27FC236}">
                <a16:creationId xmlns:a16="http://schemas.microsoft.com/office/drawing/2014/main" id="{EA5B0B2A-4ADA-4D77-95D1-70EC91C8BA7B}"/>
              </a:ext>
            </a:extLst>
          </p:cNvPr>
          <p:cNvGrpSpPr/>
          <p:nvPr userDrawn="1"/>
        </p:nvGrpSpPr>
        <p:grpSpPr>
          <a:xfrm>
            <a:off x="9875520" y="6182000"/>
            <a:ext cx="2324043" cy="676024"/>
            <a:chOff x="5575242" y="4472723"/>
            <a:chExt cx="2202830" cy="670795"/>
          </a:xfrm>
        </p:grpSpPr>
        <p:sp>
          <p:nvSpPr>
            <p:cNvPr id="31" name="Shape 32">
              <a:extLst>
                <a:ext uri="{FF2B5EF4-FFF2-40B4-BE49-F238E27FC236}">
                  <a16:creationId xmlns:a16="http://schemas.microsoft.com/office/drawing/2014/main" id="{D5C65769-A81A-4E5F-AB44-F005AEC28B1E}"/>
                </a:ext>
              </a:extLst>
            </p:cNvPr>
            <p:cNvSpPr/>
            <p:nvPr/>
          </p:nvSpPr>
          <p:spPr>
            <a:xfrm rot="10800000">
              <a:off x="5575242" y="4948334"/>
              <a:ext cx="394200" cy="131400"/>
            </a:xfrm>
            <a:prstGeom prst="triangle">
              <a:avLst>
                <a:gd name="adj" fmla="val 32425"/>
              </a:avLst>
            </a:prstGeom>
            <a:solidFill>
              <a:schemeClr val="accent6">
                <a:lumMod val="7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32" name="Shape 33">
              <a:extLst>
                <a:ext uri="{FF2B5EF4-FFF2-40B4-BE49-F238E27FC236}">
                  <a16:creationId xmlns:a16="http://schemas.microsoft.com/office/drawing/2014/main" id="{109394A8-F81C-4F81-A6FD-8A36A80A8435}"/>
                </a:ext>
              </a:extLst>
            </p:cNvPr>
            <p:cNvGrpSpPr/>
            <p:nvPr/>
          </p:nvGrpSpPr>
          <p:grpSpPr>
            <a:xfrm flipH="1">
              <a:off x="5734850" y="4472723"/>
              <a:ext cx="2040837" cy="670795"/>
              <a:chOff x="1297954" y="330075"/>
              <a:chExt cx="5169293" cy="1699506"/>
            </a:xfrm>
          </p:grpSpPr>
          <p:sp>
            <p:nvSpPr>
              <p:cNvPr id="36" name="Shape 34">
                <a:extLst>
                  <a:ext uri="{FF2B5EF4-FFF2-40B4-BE49-F238E27FC236}">
                    <a16:creationId xmlns:a16="http://schemas.microsoft.com/office/drawing/2014/main" id="{ED117377-C26A-4F70-A3D0-0E7006833BA9}"/>
                  </a:ext>
                </a:extLst>
              </p:cNvPr>
              <p:cNvSpPr/>
              <p:nvPr/>
            </p:nvSpPr>
            <p:spPr>
              <a:xfrm>
                <a:off x="1297954" y="330081"/>
                <a:ext cx="3476700" cy="169950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37" name="Shape 35">
                <a:extLst>
                  <a:ext uri="{FF2B5EF4-FFF2-40B4-BE49-F238E27FC236}">
                    <a16:creationId xmlns:a16="http://schemas.microsoft.com/office/drawing/2014/main" id="{F23BCF05-BBED-4080-9544-117BD188554D}"/>
                  </a:ext>
                </a:extLst>
              </p:cNvPr>
              <p:cNvSpPr/>
              <p:nvPr/>
            </p:nvSpPr>
            <p:spPr>
              <a:xfrm>
                <a:off x="4767747" y="330075"/>
                <a:ext cx="1699500" cy="1699500"/>
              </a:xfrm>
              <a:prstGeom prst="rtTriangle">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33" name="Shape 36">
              <a:extLst>
                <a:ext uri="{FF2B5EF4-FFF2-40B4-BE49-F238E27FC236}">
                  <a16:creationId xmlns:a16="http://schemas.microsoft.com/office/drawing/2014/main" id="{9B11B02A-74DD-4757-999C-002779BD5A86}"/>
                </a:ext>
              </a:extLst>
            </p:cNvPr>
            <p:cNvGrpSpPr/>
            <p:nvPr/>
          </p:nvGrpSpPr>
          <p:grpSpPr>
            <a:xfrm flipH="1">
              <a:off x="5578209" y="4646738"/>
              <a:ext cx="2199863" cy="304563"/>
              <a:chOff x="-5827153" y="330075"/>
              <a:chExt cx="12276019" cy="1699569"/>
            </a:xfrm>
          </p:grpSpPr>
          <p:sp>
            <p:nvSpPr>
              <p:cNvPr id="34" name="Shape 37">
                <a:extLst>
                  <a:ext uri="{FF2B5EF4-FFF2-40B4-BE49-F238E27FC236}">
                    <a16:creationId xmlns:a16="http://schemas.microsoft.com/office/drawing/2014/main" id="{0DAA36E8-1185-4635-9A36-E9D406D04AC5}"/>
                  </a:ext>
                </a:extLst>
              </p:cNvPr>
              <p:cNvSpPr/>
              <p:nvPr/>
            </p:nvSpPr>
            <p:spPr>
              <a:xfrm>
                <a:off x="-5827153" y="330144"/>
                <a:ext cx="10612200" cy="1699500"/>
              </a:xfrm>
              <a:prstGeom prst="rect">
                <a:avLst/>
              </a:prstGeom>
              <a:solidFill>
                <a:srgbClr val="CE2C37"/>
              </a:solidFill>
              <a:ln>
                <a:solidFill>
                  <a:srgbClr val="CE2C37"/>
                </a:solid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35" name="Shape 38">
                <a:extLst>
                  <a:ext uri="{FF2B5EF4-FFF2-40B4-BE49-F238E27FC236}">
                    <a16:creationId xmlns:a16="http://schemas.microsoft.com/office/drawing/2014/main" id="{5BDA8372-F439-4309-A201-FA2DE4DC3425}"/>
                  </a:ext>
                </a:extLst>
              </p:cNvPr>
              <p:cNvSpPr/>
              <p:nvPr/>
            </p:nvSpPr>
            <p:spPr>
              <a:xfrm>
                <a:off x="4749366" y="330075"/>
                <a:ext cx="1699500" cy="1699500"/>
              </a:xfrm>
              <a:prstGeom prst="rtTriangle">
                <a:avLst/>
              </a:prstGeom>
              <a:solidFill>
                <a:srgbClr val="CE2C3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38" name="Shape 101">
            <a:extLst>
              <a:ext uri="{FF2B5EF4-FFF2-40B4-BE49-F238E27FC236}">
                <a16:creationId xmlns:a16="http://schemas.microsoft.com/office/drawing/2014/main" id="{3FE7EDFA-A8EC-4AB0-A94E-C3FE82C8E26E}"/>
              </a:ext>
            </a:extLst>
          </p:cNvPr>
          <p:cNvSpPr txBox="1">
            <a:spLocks noGrp="1"/>
          </p:cNvSpPr>
          <p:nvPr>
            <p:ph type="sldNum" idx="12"/>
          </p:nvPr>
        </p:nvSpPr>
        <p:spPr>
          <a:xfrm>
            <a:off x="10203091" y="6357372"/>
            <a:ext cx="1931749" cy="355232"/>
          </a:xfrm>
          <a:prstGeom prst="rect">
            <a:avLst/>
          </a:prstGeom>
        </p:spPr>
        <p:txBody>
          <a:bodyPr spcFirstLastPara="1" wrap="square" lIns="91425" tIns="91425" rIns="91425" bIns="91425" anchor="ctr" anchorCtr="0">
            <a:noAutofit/>
          </a:bodyPr>
          <a:lstStyle>
            <a:lvl1pPr lvl="0">
              <a:buNone/>
              <a:defRPr b="1">
                <a:solidFill>
                  <a:schemeClr val="bg1"/>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
        <p:nvSpPr>
          <p:cNvPr id="22" name="Footer Placeholder 6">
            <a:extLst>
              <a:ext uri="{FF2B5EF4-FFF2-40B4-BE49-F238E27FC236}">
                <a16:creationId xmlns:a16="http://schemas.microsoft.com/office/drawing/2014/main" id="{A90F453E-3ED5-434A-BBE9-292CC7F27DD0}"/>
              </a:ext>
            </a:extLst>
          </p:cNvPr>
          <p:cNvSpPr>
            <a:spLocks noGrp="1"/>
          </p:cNvSpPr>
          <p:nvPr userDrawn="1"/>
        </p:nvSpPr>
        <p:spPr>
          <a:xfrm>
            <a:off x="2864696" y="6509043"/>
            <a:ext cx="4782851" cy="343884"/>
          </a:xfrm>
          <a:prstGeom prst="rect">
            <a:avLst/>
          </a:prstGeom>
        </p:spPr>
        <p:txBody>
          <a:bodyPr vert="horz" lIns="121920" tIns="60960" rIns="121920" bIns="60960" rtlCol="0"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sz="1467" b="0" dirty="0">
                <a:effectLst/>
                <a:latin typeface="Nyala" panose="02000504070300020003" pitchFamily="2" charset="0"/>
              </a:rPr>
              <a:t>© </a:t>
            </a:r>
            <a:r>
              <a:rPr lang="en-US" sz="1467" b="0" dirty="0" err="1">
                <a:effectLst/>
                <a:latin typeface="Nyala" panose="02000504070300020003" pitchFamily="2" charset="0"/>
              </a:rPr>
              <a:t>Chir</a:t>
            </a:r>
            <a:r>
              <a:rPr lang="en-US" sz="1467" b="0" dirty="0">
                <a:effectLst/>
                <a:latin typeface="Nyala" panose="02000504070300020003" pitchFamily="2" charset="0"/>
              </a:rPr>
              <a:t> Amrit Corporate School</a:t>
            </a:r>
          </a:p>
        </p:txBody>
      </p:sp>
    </p:spTree>
    <p:extLst>
      <p:ext uri="{BB962C8B-B14F-4D97-AF65-F5344CB8AC3E}">
        <p14:creationId xmlns:p14="http://schemas.microsoft.com/office/powerpoint/2010/main" val="1829292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userDrawn="1">
  <p:cSld name="Subtitle">
    <p:spTree>
      <p:nvGrpSpPr>
        <p:cNvPr id="1" name="Shape 23"/>
        <p:cNvGrpSpPr/>
        <p:nvPr/>
      </p:nvGrpSpPr>
      <p:grpSpPr>
        <a:xfrm>
          <a:off x="0" y="0"/>
          <a:ext cx="0" cy="0"/>
          <a:chOff x="0" y="0"/>
          <a:chExt cx="0" cy="0"/>
        </a:xfrm>
      </p:grpSpPr>
      <p:sp>
        <p:nvSpPr>
          <p:cNvPr id="3" name="Shape 24">
            <a:extLst>
              <a:ext uri="{FF2B5EF4-FFF2-40B4-BE49-F238E27FC236}">
                <a16:creationId xmlns:a16="http://schemas.microsoft.com/office/drawing/2014/main" id="{0F5C2935-BCDB-4D15-BFFB-3770D13F917E}"/>
              </a:ext>
            </a:extLst>
          </p:cNvPr>
          <p:cNvSpPr>
            <a:spLocks noChangeArrowheads="1"/>
          </p:cNvSpPr>
          <p:nvPr/>
        </p:nvSpPr>
        <p:spPr bwMode="auto">
          <a:xfrm>
            <a:off x="7612063" y="3033713"/>
            <a:ext cx="1185862" cy="395287"/>
          </a:xfrm>
          <a:prstGeom prst="triangle">
            <a:avLst>
              <a:gd name="adj" fmla="val 32426"/>
            </a:avLst>
          </a:prstGeom>
          <a:solidFill>
            <a:srgbClr val="263248"/>
          </a:solidFill>
          <a:ln>
            <a:noFill/>
          </a:ln>
        </p:spPr>
        <p:txBody>
          <a:bodyPr lIns="121900" tIns="121900" rIns="121900" bIns="1219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US" altLang="en-US" sz="2400">
              <a:latin typeface="Arvo"/>
              <a:ea typeface="Arvo"/>
              <a:cs typeface="Arvo"/>
              <a:sym typeface="Arvo"/>
            </a:endParaRPr>
          </a:p>
        </p:txBody>
      </p:sp>
      <p:grpSp>
        <p:nvGrpSpPr>
          <p:cNvPr id="4" name="Shape 25">
            <a:extLst>
              <a:ext uri="{FF2B5EF4-FFF2-40B4-BE49-F238E27FC236}">
                <a16:creationId xmlns:a16="http://schemas.microsoft.com/office/drawing/2014/main" id="{2CFAF603-86B2-42D2-9721-993043B24ADE}"/>
              </a:ext>
            </a:extLst>
          </p:cNvPr>
          <p:cNvGrpSpPr/>
          <p:nvPr/>
        </p:nvGrpSpPr>
        <p:grpSpPr>
          <a:xfrm>
            <a:off x="0" y="-9451"/>
            <a:ext cx="11548531" cy="6867451"/>
            <a:chOff x="0" y="-7088"/>
            <a:chExt cx="8661398" cy="5150588"/>
          </a:xfrm>
          <a:solidFill>
            <a:schemeClr val="accent4">
              <a:lumMod val="20000"/>
              <a:lumOff val="80000"/>
            </a:schemeClr>
          </a:solidFill>
        </p:grpSpPr>
        <p:sp>
          <p:nvSpPr>
            <p:cNvPr id="5" name="Shape 26">
              <a:extLst>
                <a:ext uri="{FF2B5EF4-FFF2-40B4-BE49-F238E27FC236}">
                  <a16:creationId xmlns:a16="http://schemas.microsoft.com/office/drawing/2014/main" id="{60B844B6-4BCF-43E5-8879-0FC58BB6A180}"/>
                </a:ext>
              </a:extLst>
            </p:cNvPr>
            <p:cNvSpPr/>
            <p:nvPr/>
          </p:nvSpPr>
          <p:spPr>
            <a:xfrm>
              <a:off x="0" y="0"/>
              <a:ext cx="3525000" cy="5143500"/>
            </a:xfrm>
            <a:prstGeom prst="rect">
              <a:avLst/>
            </a:prstGeom>
            <a:grpFill/>
            <a:ln>
              <a:noFill/>
            </a:ln>
          </p:spPr>
          <p:txBody>
            <a:bodyPr spcFirstLastPara="1" lIns="91425" tIns="91425" rIns="91425" bIns="91425" anchor="ctr"/>
            <a:lstStyle/>
            <a:p>
              <a:pPr>
                <a:spcBef>
                  <a:spcPts val="0"/>
                </a:spcBef>
                <a:spcAft>
                  <a:spcPts val="0"/>
                </a:spcAft>
                <a:defRPr/>
              </a:pPr>
              <a:endParaRPr sz="2400"/>
            </a:p>
          </p:txBody>
        </p:sp>
        <p:sp>
          <p:nvSpPr>
            <p:cNvPr id="6" name="Shape 27">
              <a:extLst>
                <a:ext uri="{FF2B5EF4-FFF2-40B4-BE49-F238E27FC236}">
                  <a16:creationId xmlns:a16="http://schemas.microsoft.com/office/drawing/2014/main" id="{A5857464-D7EF-45B5-BE56-3620087F6E72}"/>
                </a:ext>
              </a:extLst>
            </p:cNvPr>
            <p:cNvSpPr/>
            <p:nvPr/>
          </p:nvSpPr>
          <p:spPr>
            <a:xfrm rot="10800000" flipH="1">
              <a:off x="3517898" y="-7088"/>
              <a:ext cx="5143500" cy="5143500"/>
            </a:xfrm>
            <a:prstGeom prst="rtTriangle">
              <a:avLst/>
            </a:prstGeom>
            <a:grpFill/>
            <a:ln>
              <a:noFill/>
            </a:ln>
          </p:spPr>
          <p:txBody>
            <a:bodyPr spcFirstLastPara="1" lIns="91425" tIns="91425" rIns="91425" bIns="91425" anchor="ctr"/>
            <a:lstStyle/>
            <a:p>
              <a:pPr>
                <a:spcBef>
                  <a:spcPts val="0"/>
                </a:spcBef>
                <a:spcAft>
                  <a:spcPts val="0"/>
                </a:spcAft>
                <a:defRPr/>
              </a:pPr>
              <a:endParaRPr sz="2400">
                <a:latin typeface="Arvo"/>
                <a:ea typeface="Arvo"/>
                <a:cs typeface="Arvo"/>
                <a:sym typeface="Arvo"/>
              </a:endParaRPr>
            </a:p>
          </p:txBody>
        </p:sp>
      </p:grpSp>
      <p:grpSp>
        <p:nvGrpSpPr>
          <p:cNvPr id="7" name="Shape 28">
            <a:extLst>
              <a:ext uri="{FF2B5EF4-FFF2-40B4-BE49-F238E27FC236}">
                <a16:creationId xmlns:a16="http://schemas.microsoft.com/office/drawing/2014/main" id="{926A1A99-0832-44F5-AEB5-46C5656770DA}"/>
              </a:ext>
            </a:extLst>
          </p:cNvPr>
          <p:cNvGrpSpPr/>
          <p:nvPr/>
        </p:nvGrpSpPr>
        <p:grpSpPr>
          <a:xfrm rot="10800000" flipH="1">
            <a:off x="15374" y="3419543"/>
            <a:ext cx="8785449" cy="2703024"/>
            <a:chOff x="-9894852" y="-4493254"/>
            <a:chExt cx="21200407" cy="6522740"/>
          </a:xfrm>
          <a:solidFill>
            <a:srgbClr val="256485"/>
          </a:solidFill>
        </p:grpSpPr>
        <p:sp>
          <p:nvSpPr>
            <p:cNvPr id="8" name="Shape 29">
              <a:extLst>
                <a:ext uri="{FF2B5EF4-FFF2-40B4-BE49-F238E27FC236}">
                  <a16:creationId xmlns:a16="http://schemas.microsoft.com/office/drawing/2014/main" id="{3725F908-71E0-457D-806A-8F4025AD3190}"/>
                </a:ext>
              </a:extLst>
            </p:cNvPr>
            <p:cNvSpPr/>
            <p:nvPr/>
          </p:nvSpPr>
          <p:spPr>
            <a:xfrm>
              <a:off x="-9894852" y="-4493114"/>
              <a:ext cx="14685300" cy="6522600"/>
            </a:xfrm>
            <a:prstGeom prst="rect">
              <a:avLst/>
            </a:prstGeom>
            <a:grpFill/>
            <a:ln>
              <a:noFill/>
            </a:ln>
          </p:spPr>
          <p:txBody>
            <a:bodyPr spcFirstLastPara="1" lIns="91425" tIns="91425" rIns="91425" bIns="91425" anchor="ctr"/>
            <a:lstStyle/>
            <a:p>
              <a:pPr>
                <a:spcBef>
                  <a:spcPts val="0"/>
                </a:spcBef>
                <a:spcAft>
                  <a:spcPts val="0"/>
                </a:spcAft>
                <a:defRPr/>
              </a:pPr>
              <a:endParaRPr sz="2400">
                <a:latin typeface="Arvo"/>
                <a:ea typeface="Arvo"/>
                <a:cs typeface="Arvo"/>
                <a:sym typeface="Arvo"/>
              </a:endParaRPr>
            </a:p>
          </p:txBody>
        </p:sp>
        <p:sp>
          <p:nvSpPr>
            <p:cNvPr id="9" name="Shape 30">
              <a:extLst>
                <a:ext uri="{FF2B5EF4-FFF2-40B4-BE49-F238E27FC236}">
                  <a16:creationId xmlns:a16="http://schemas.microsoft.com/office/drawing/2014/main" id="{E37F7772-4ED9-4775-AC39-FADC45DE4C0B}"/>
                </a:ext>
              </a:extLst>
            </p:cNvPr>
            <p:cNvSpPr/>
            <p:nvPr/>
          </p:nvSpPr>
          <p:spPr>
            <a:xfrm>
              <a:off x="4782955" y="-4493254"/>
              <a:ext cx="6522600" cy="6522600"/>
            </a:xfrm>
            <a:prstGeom prst="rtTriangle">
              <a:avLst/>
            </a:prstGeom>
            <a:grpFill/>
            <a:ln>
              <a:noFill/>
            </a:ln>
          </p:spPr>
          <p:txBody>
            <a:bodyPr spcFirstLastPara="1" lIns="91425" tIns="91425" rIns="91425" bIns="91425" anchor="ctr"/>
            <a:lstStyle/>
            <a:p>
              <a:pPr>
                <a:spcBef>
                  <a:spcPts val="0"/>
                </a:spcBef>
                <a:spcAft>
                  <a:spcPts val="0"/>
                </a:spcAft>
                <a:defRPr/>
              </a:pPr>
              <a:endParaRPr sz="2400">
                <a:latin typeface="Arvo"/>
                <a:ea typeface="Arvo"/>
                <a:cs typeface="Arvo"/>
                <a:sym typeface="Arvo"/>
              </a:endParaRPr>
            </a:p>
          </p:txBody>
        </p:sp>
      </p:grpSp>
      <p:grpSp>
        <p:nvGrpSpPr>
          <p:cNvPr id="10" name="Shape 31">
            <a:extLst>
              <a:ext uri="{FF2B5EF4-FFF2-40B4-BE49-F238E27FC236}">
                <a16:creationId xmlns:a16="http://schemas.microsoft.com/office/drawing/2014/main" id="{B10C64B8-3B82-49C2-BBE3-AAAE75095FCD}"/>
              </a:ext>
            </a:extLst>
          </p:cNvPr>
          <p:cNvGrpSpPr>
            <a:grpSpLocks/>
          </p:cNvGrpSpPr>
          <p:nvPr/>
        </p:nvGrpSpPr>
        <p:grpSpPr bwMode="auto">
          <a:xfrm>
            <a:off x="9263063" y="5964238"/>
            <a:ext cx="2936875" cy="893762"/>
            <a:chOff x="5575242" y="4472723"/>
            <a:chExt cx="2202830" cy="670795"/>
          </a:xfrm>
        </p:grpSpPr>
        <p:sp>
          <p:nvSpPr>
            <p:cNvPr id="11" name="Shape 32">
              <a:extLst>
                <a:ext uri="{FF2B5EF4-FFF2-40B4-BE49-F238E27FC236}">
                  <a16:creationId xmlns:a16="http://schemas.microsoft.com/office/drawing/2014/main" id="{ACBF201F-0A8D-4757-88C9-25C8F1BAF50A}"/>
                </a:ext>
              </a:extLst>
            </p:cNvPr>
            <p:cNvSpPr/>
            <p:nvPr/>
          </p:nvSpPr>
          <p:spPr>
            <a:xfrm rot="10800000">
              <a:off x="5575242" y="4948118"/>
              <a:ext cx="394128" cy="131061"/>
            </a:xfrm>
            <a:prstGeom prst="triangle">
              <a:avLst>
                <a:gd name="adj" fmla="val 32425"/>
              </a:avLst>
            </a:prstGeom>
            <a:solidFill>
              <a:schemeClr val="accent6">
                <a:lumMod val="75000"/>
              </a:schemeClr>
            </a:solidFill>
            <a:ln>
              <a:noFill/>
            </a:ln>
          </p:spPr>
          <p:txBody>
            <a:bodyPr spcFirstLastPara="1" lIns="91425" tIns="91425" rIns="91425" bIns="91425" anchor="ctr"/>
            <a:lstStyle/>
            <a:p>
              <a:pPr>
                <a:spcBef>
                  <a:spcPts val="0"/>
                </a:spcBef>
                <a:spcAft>
                  <a:spcPts val="0"/>
                </a:spcAft>
                <a:defRPr/>
              </a:pPr>
              <a:endParaRPr sz="2400"/>
            </a:p>
          </p:txBody>
        </p:sp>
        <p:grpSp>
          <p:nvGrpSpPr>
            <p:cNvPr id="12" name="Shape 33">
              <a:extLst>
                <a:ext uri="{FF2B5EF4-FFF2-40B4-BE49-F238E27FC236}">
                  <a16:creationId xmlns:a16="http://schemas.microsoft.com/office/drawing/2014/main" id="{B70A1BE0-69A2-4395-89E9-02BAF836269B}"/>
                </a:ext>
              </a:extLst>
            </p:cNvPr>
            <p:cNvGrpSpPr>
              <a:grpSpLocks/>
            </p:cNvGrpSpPr>
            <p:nvPr/>
          </p:nvGrpSpPr>
          <p:grpSpPr bwMode="auto">
            <a:xfrm flipH="1">
              <a:off x="5734850" y="4472723"/>
              <a:ext cx="2040837" cy="670795"/>
              <a:chOff x="1297954" y="330075"/>
              <a:chExt cx="5169293" cy="1699506"/>
            </a:xfrm>
          </p:grpSpPr>
          <p:sp>
            <p:nvSpPr>
              <p:cNvPr id="16" name="Shape 34">
                <a:extLst>
                  <a:ext uri="{FF2B5EF4-FFF2-40B4-BE49-F238E27FC236}">
                    <a16:creationId xmlns:a16="http://schemas.microsoft.com/office/drawing/2014/main" id="{F560A433-9D7C-40AD-B332-CC1FE5C4E6A9}"/>
                  </a:ext>
                </a:extLst>
              </p:cNvPr>
              <p:cNvSpPr/>
              <p:nvPr/>
            </p:nvSpPr>
            <p:spPr>
              <a:xfrm>
                <a:off x="1297945" y="330075"/>
                <a:ext cx="3477455" cy="1699506"/>
              </a:xfrm>
              <a:prstGeom prst="rect">
                <a:avLst/>
              </a:prstGeom>
              <a:solidFill>
                <a:schemeClr val="accent4">
                  <a:lumMod val="20000"/>
                  <a:lumOff val="80000"/>
                </a:schemeClr>
              </a:solidFill>
              <a:ln>
                <a:noFill/>
              </a:ln>
            </p:spPr>
            <p:txBody>
              <a:bodyPr spcFirstLastPara="1" lIns="91425" tIns="91425" rIns="91425" bIns="91425" anchor="ctr"/>
              <a:lstStyle/>
              <a:p>
                <a:pPr>
                  <a:spcBef>
                    <a:spcPts val="0"/>
                  </a:spcBef>
                  <a:spcAft>
                    <a:spcPts val="0"/>
                  </a:spcAft>
                  <a:defRPr/>
                </a:pPr>
                <a:endParaRPr sz="2400"/>
              </a:p>
            </p:txBody>
          </p:sp>
          <p:sp>
            <p:nvSpPr>
              <p:cNvPr id="17" name="Shape 35">
                <a:extLst>
                  <a:ext uri="{FF2B5EF4-FFF2-40B4-BE49-F238E27FC236}">
                    <a16:creationId xmlns:a16="http://schemas.microsoft.com/office/drawing/2014/main" id="{E8090B06-8699-416C-8A11-62859137D44D}"/>
                  </a:ext>
                </a:extLst>
              </p:cNvPr>
              <p:cNvSpPr/>
              <p:nvPr/>
            </p:nvSpPr>
            <p:spPr>
              <a:xfrm>
                <a:off x="4766351" y="330075"/>
                <a:ext cx="1701027" cy="1699506"/>
              </a:xfrm>
              <a:prstGeom prst="rtTriangle">
                <a:avLst/>
              </a:prstGeom>
              <a:solidFill>
                <a:schemeClr val="accent4">
                  <a:lumMod val="20000"/>
                  <a:lumOff val="80000"/>
                </a:schemeClr>
              </a:solidFill>
              <a:ln>
                <a:noFill/>
              </a:ln>
            </p:spPr>
            <p:txBody>
              <a:bodyPr spcFirstLastPara="1" lIns="91425" tIns="91425" rIns="91425" bIns="91425" anchor="ctr"/>
              <a:lstStyle/>
              <a:p>
                <a:pPr>
                  <a:spcBef>
                    <a:spcPts val="0"/>
                  </a:spcBef>
                  <a:spcAft>
                    <a:spcPts val="0"/>
                  </a:spcAft>
                  <a:defRPr/>
                </a:pPr>
                <a:endParaRPr sz="2400"/>
              </a:p>
            </p:txBody>
          </p:sp>
        </p:grpSp>
        <p:grpSp>
          <p:nvGrpSpPr>
            <p:cNvPr id="13" name="Shape 36">
              <a:extLst>
                <a:ext uri="{FF2B5EF4-FFF2-40B4-BE49-F238E27FC236}">
                  <a16:creationId xmlns:a16="http://schemas.microsoft.com/office/drawing/2014/main" id="{ABB39626-366A-44B9-9E58-0F4D06BC90B7}"/>
                </a:ext>
              </a:extLst>
            </p:cNvPr>
            <p:cNvGrpSpPr>
              <a:grpSpLocks/>
            </p:cNvGrpSpPr>
            <p:nvPr/>
          </p:nvGrpSpPr>
          <p:grpSpPr bwMode="auto">
            <a:xfrm flipH="1">
              <a:off x="5578209" y="4646738"/>
              <a:ext cx="2199863" cy="304563"/>
              <a:chOff x="-5827153" y="330075"/>
              <a:chExt cx="12276019" cy="1699569"/>
            </a:xfrm>
          </p:grpSpPr>
          <p:sp>
            <p:nvSpPr>
              <p:cNvPr id="14" name="Shape 37">
                <a:extLst>
                  <a:ext uri="{FF2B5EF4-FFF2-40B4-BE49-F238E27FC236}">
                    <a16:creationId xmlns:a16="http://schemas.microsoft.com/office/drawing/2014/main" id="{318E40B9-01FE-4C8B-8555-CA0205A52928}"/>
                  </a:ext>
                </a:extLst>
              </p:cNvPr>
              <p:cNvSpPr>
                <a:spLocks noChangeArrowheads="1"/>
              </p:cNvSpPr>
              <p:nvPr/>
            </p:nvSpPr>
            <p:spPr bwMode="auto">
              <a:xfrm>
                <a:off x="-5827153" y="329736"/>
                <a:ext cx="10618129" cy="1702094"/>
              </a:xfrm>
              <a:prstGeom prst="rect">
                <a:avLst/>
              </a:prstGeom>
              <a:solidFill>
                <a:srgbClr val="CE2C37"/>
              </a:solidFill>
              <a:ln w="9525">
                <a:solidFill>
                  <a:srgbClr val="CE2C37"/>
                </a:solidFill>
                <a:miter lim="800000"/>
                <a:headEnd/>
                <a:tailEnd/>
              </a:ln>
            </p:spPr>
            <p:txBody>
              <a:bodyPr lIns="91425" tIns="91425" rIns="91425" bIns="91425"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US" altLang="en-US" sz="2400" dirty="0"/>
              </a:p>
            </p:txBody>
          </p:sp>
          <p:sp>
            <p:nvSpPr>
              <p:cNvPr id="15" name="Shape 38">
                <a:extLst>
                  <a:ext uri="{FF2B5EF4-FFF2-40B4-BE49-F238E27FC236}">
                    <a16:creationId xmlns:a16="http://schemas.microsoft.com/office/drawing/2014/main" id="{B02534A7-56F6-49C3-A96A-FA43ABF6580B}"/>
                  </a:ext>
                </a:extLst>
              </p:cNvPr>
              <p:cNvSpPr>
                <a:spLocks noChangeArrowheads="1"/>
              </p:cNvSpPr>
              <p:nvPr/>
            </p:nvSpPr>
            <p:spPr bwMode="auto">
              <a:xfrm>
                <a:off x="4751108" y="329736"/>
                <a:ext cx="1701027" cy="1702094"/>
              </a:xfrm>
              <a:prstGeom prst="rtTriangle">
                <a:avLst/>
              </a:prstGeom>
              <a:solidFill>
                <a:srgbClr val="CE2C37"/>
              </a:solidFill>
              <a:ln>
                <a:noFill/>
              </a:ln>
            </p:spPr>
            <p:txBody>
              <a:bodyPr lIns="91425" tIns="91425" rIns="91425" bIns="91425"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US" altLang="en-US" sz="2400"/>
              </a:p>
            </p:txBody>
          </p:sp>
        </p:grpSp>
      </p:grpSp>
      <p:pic>
        <p:nvPicPr>
          <p:cNvPr id="18" name="Picture 21">
            <a:extLst>
              <a:ext uri="{FF2B5EF4-FFF2-40B4-BE49-F238E27FC236}">
                <a16:creationId xmlns:a16="http://schemas.microsoft.com/office/drawing/2014/main" id="{A81764E8-E53D-4B3F-B3FE-68062D90665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5638" y="6178550"/>
            <a:ext cx="11668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B47B5F93-62F8-4A70-8099-BA852ED99324}"/>
              </a:ext>
            </a:extLst>
          </p:cNvPr>
          <p:cNvSpPr txBox="1"/>
          <p:nvPr userDrawn="1"/>
        </p:nvSpPr>
        <p:spPr>
          <a:xfrm>
            <a:off x="50800" y="6583363"/>
            <a:ext cx="3570288" cy="314325"/>
          </a:xfrm>
          <a:prstGeom prst="rect">
            <a:avLst/>
          </a:prstGeom>
          <a:noFill/>
        </p:spPr>
        <p:txBody>
          <a:bodyPr>
            <a:spAutoFit/>
          </a:bodyPr>
          <a:lstStyle/>
          <a:p>
            <a:pPr>
              <a:defRPr/>
            </a:pPr>
            <a:r>
              <a:rPr lang="en-IN" sz="1867" b="1" dirty="0" err="1">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Chir</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 Amrit </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Roboto Condensed"/>
              </a:rPr>
              <a:t>Corporate</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 School</a:t>
            </a:r>
          </a:p>
        </p:txBody>
      </p:sp>
      <p:sp>
        <p:nvSpPr>
          <p:cNvPr id="39" name="Shape 39"/>
          <p:cNvSpPr txBox="1">
            <a:spLocks noGrp="1"/>
          </p:cNvSpPr>
          <p:nvPr>
            <p:ph type="ctrTitle" hasCustomPrompt="1"/>
          </p:nvPr>
        </p:nvSpPr>
        <p:spPr>
          <a:xfrm>
            <a:off x="526724" y="3628193"/>
            <a:ext cx="5459200" cy="1511844"/>
          </a:xfrm>
          <a:prstGeom prst="rect">
            <a:avLst/>
          </a:prstGeom>
        </p:spPr>
        <p:txBody>
          <a:bodyPr spcFirstLastPara="1" lIns="91425" tIns="91425" rIns="91425" bIns="91425" anchor="b">
            <a:normAutofit/>
          </a:bodyPr>
          <a:lstStyle>
            <a:lvl1pPr lvl="0" algn="ctr" rtl="0">
              <a:spcBef>
                <a:spcPts val="0"/>
              </a:spcBef>
              <a:spcAft>
                <a:spcPts val="0"/>
              </a:spcAft>
              <a:buSzPts val="3000"/>
              <a:buNone/>
              <a:defRPr sz="4800" b="1">
                <a:solidFill>
                  <a:schemeClr val="bg1"/>
                </a:solidFill>
                <a:latin typeface="+mn-lt"/>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rPr lang="en-US" dirty="0"/>
              <a:t>Separator Slide</a:t>
            </a:r>
            <a:endParaRPr dirty="0"/>
          </a:p>
        </p:txBody>
      </p:sp>
      <p:sp>
        <p:nvSpPr>
          <p:cNvPr id="20" name="Shape 41">
            <a:extLst>
              <a:ext uri="{FF2B5EF4-FFF2-40B4-BE49-F238E27FC236}">
                <a16:creationId xmlns:a16="http://schemas.microsoft.com/office/drawing/2014/main" id="{0100C102-80C5-4C1C-8578-61494BFDB90B}"/>
              </a:ext>
            </a:extLst>
          </p:cNvPr>
          <p:cNvSpPr txBox="1">
            <a:spLocks noGrp="1"/>
          </p:cNvSpPr>
          <p:nvPr>
            <p:ph type="sldNum" idx="10"/>
          </p:nvPr>
        </p:nvSpPr>
        <p:spPr>
          <a:xfrm>
            <a:off x="10156825" y="6181725"/>
            <a:ext cx="1984375" cy="420688"/>
          </a:xfrm>
        </p:spPr>
        <p:txBody>
          <a:bodyPr spcFirstLastPara="1" lIns="91425" tIns="91425" rIns="91425" bIns="91425">
            <a:noAutofit/>
          </a:bodyPr>
          <a:lstStyle>
            <a:lvl1pPr lvl="0">
              <a:buNone/>
              <a:defRPr b="1">
                <a:solidFill>
                  <a:schemeClr val="bg1"/>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CFD9395B-A3D2-4B6F-986B-318936BFD834}" type="slidenum">
              <a:rPr lang="en" smtClean="0"/>
              <a:pPr>
                <a:defRPr/>
              </a:pPr>
              <a:t>‹#›</a:t>
            </a:fld>
            <a:endParaRPr lang="en" dirty="0"/>
          </a:p>
        </p:txBody>
      </p:sp>
    </p:spTree>
    <p:extLst>
      <p:ext uri="{BB962C8B-B14F-4D97-AF65-F5344CB8AC3E}">
        <p14:creationId xmlns:p14="http://schemas.microsoft.com/office/powerpoint/2010/main" val="2270469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Shape 10"/>
          <p:cNvSpPr/>
          <p:nvPr/>
        </p:nvSpPr>
        <p:spPr>
          <a:xfrm>
            <a:off x="10059311" y="877033"/>
            <a:ext cx="1732400" cy="577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11" name="Shape 11"/>
          <p:cNvGrpSpPr/>
          <p:nvPr/>
        </p:nvGrpSpPr>
        <p:grpSpPr>
          <a:xfrm>
            <a:off x="0" y="-9451"/>
            <a:ext cx="11548531" cy="6867451"/>
            <a:chOff x="0" y="-7088"/>
            <a:chExt cx="8661398" cy="5150588"/>
          </a:xfrm>
          <a:solidFill>
            <a:schemeClr val="accent4">
              <a:lumMod val="20000"/>
              <a:lumOff val="80000"/>
            </a:schemeClr>
          </a:solidFill>
        </p:grpSpPr>
        <p:sp>
          <p:nvSpPr>
            <p:cNvPr id="12" name="Shape 12"/>
            <p:cNvSpPr/>
            <p:nvPr/>
          </p:nvSpPr>
          <p:spPr>
            <a:xfrm>
              <a:off x="0" y="0"/>
              <a:ext cx="3525000" cy="5143500"/>
            </a:xfrm>
            <a:prstGeom prst="rect">
              <a:avLst/>
            </a:prstGeom>
            <a:solidFill>
              <a:srgbClr val="DDEDF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 name="Shape 13"/>
            <p:cNvSpPr/>
            <p:nvPr/>
          </p:nvSpPr>
          <p:spPr>
            <a:xfrm rot="10800000" flipH="1">
              <a:off x="3517898" y="-7088"/>
              <a:ext cx="5143500" cy="5143500"/>
            </a:xfrm>
            <a:prstGeom prst="rtTriangle">
              <a:avLst/>
            </a:prstGeom>
            <a:solidFill>
              <a:srgbClr val="DDEDF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4" name="Shape 14"/>
          <p:cNvGrpSpPr/>
          <p:nvPr/>
        </p:nvGrpSpPr>
        <p:grpSpPr>
          <a:xfrm rot="10800000" flipH="1">
            <a:off x="2" y="1454351"/>
            <a:ext cx="11796669" cy="3949300"/>
            <a:chOff x="-8178042" y="-4493254"/>
            <a:chExt cx="19483598" cy="6522736"/>
          </a:xfrm>
          <a:solidFill>
            <a:srgbClr val="256485"/>
          </a:solidFill>
        </p:grpSpPr>
        <p:sp>
          <p:nvSpPr>
            <p:cNvPr id="15" name="Shape 15"/>
            <p:cNvSpPr/>
            <p:nvPr/>
          </p:nvSpPr>
          <p:spPr>
            <a:xfrm>
              <a:off x="-8178042" y="-4493118"/>
              <a:ext cx="12968400" cy="65226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6" name="Shape 16"/>
            <p:cNvSpPr/>
            <p:nvPr/>
          </p:nvSpPr>
          <p:spPr>
            <a:xfrm>
              <a:off x="4782955" y="-4493254"/>
              <a:ext cx="6522600" cy="6522600"/>
            </a:xfrm>
            <a:prstGeom prst="rtTriangle">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7" name="Shape 17"/>
          <p:cNvGrpSpPr/>
          <p:nvPr/>
        </p:nvGrpSpPr>
        <p:grpSpPr>
          <a:xfrm>
            <a:off x="4902982" y="5704465"/>
            <a:ext cx="7307772" cy="577328"/>
            <a:chOff x="5582265" y="4646738"/>
            <a:chExt cx="5480829" cy="432996"/>
          </a:xfrm>
          <a:solidFill>
            <a:srgbClr val="CE2C37"/>
          </a:solidFill>
        </p:grpSpPr>
        <p:sp>
          <p:nvSpPr>
            <p:cNvPr id="18" name="Shape 18"/>
            <p:cNvSpPr/>
            <p:nvPr/>
          </p:nvSpPr>
          <p:spPr>
            <a:xfrm rot="10800000">
              <a:off x="5582265" y="4948334"/>
              <a:ext cx="394200" cy="131400"/>
            </a:xfrm>
            <a:prstGeom prst="triangle">
              <a:avLst>
                <a:gd name="adj" fmla="val 32425"/>
              </a:avLst>
            </a:prstGeom>
            <a:solidFill>
              <a:srgbClr val="71262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9" name="Shape 19"/>
            <p:cNvGrpSpPr/>
            <p:nvPr/>
          </p:nvGrpSpPr>
          <p:grpSpPr>
            <a:xfrm flipH="1">
              <a:off x="5585232" y="4646738"/>
              <a:ext cx="5477861" cy="304551"/>
              <a:chOff x="-24158748" y="330075"/>
              <a:chExt cx="30568423" cy="1699506"/>
            </a:xfrm>
            <a:grpFill/>
          </p:grpSpPr>
          <p:sp>
            <p:nvSpPr>
              <p:cNvPr id="20" name="Shape 20"/>
              <p:cNvSpPr/>
              <p:nvPr/>
            </p:nvSpPr>
            <p:spPr>
              <a:xfrm>
                <a:off x="-24158748" y="330081"/>
                <a:ext cx="28908000" cy="1699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21" name="Shape 21"/>
              <p:cNvSpPr/>
              <p:nvPr/>
            </p:nvSpPr>
            <p:spPr>
              <a:xfrm>
                <a:off x="4710175" y="330075"/>
                <a:ext cx="1699500" cy="1699500"/>
              </a:xfrm>
              <a:prstGeom prst="rtTriangle">
                <a:avLst/>
              </a:prstGeom>
              <a:grp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22" name="Shape 2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solidFill>
                  <a:schemeClr val="bg1"/>
                </a:solidFill>
              </a:defRPr>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dirty="0"/>
          </a:p>
        </p:txBody>
      </p:sp>
      <p:pic>
        <p:nvPicPr>
          <p:cNvPr id="2" name="Picture 21">
            <a:extLst>
              <a:ext uri="{FF2B5EF4-FFF2-40B4-BE49-F238E27FC236}">
                <a16:creationId xmlns:a16="http://schemas.microsoft.com/office/drawing/2014/main" id="{5FFA0BA0-4F35-3324-7D6D-B21CD9F96D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5638" y="6178550"/>
            <a:ext cx="11668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863BE66-5FD5-459F-63D5-C9F2677BD3DB}"/>
              </a:ext>
            </a:extLst>
          </p:cNvPr>
          <p:cNvSpPr txBox="1"/>
          <p:nvPr userDrawn="1"/>
        </p:nvSpPr>
        <p:spPr>
          <a:xfrm>
            <a:off x="50800" y="6583363"/>
            <a:ext cx="3570288" cy="314325"/>
          </a:xfrm>
          <a:prstGeom prst="rect">
            <a:avLst/>
          </a:prstGeom>
          <a:noFill/>
        </p:spPr>
        <p:txBody>
          <a:bodyPr>
            <a:spAutoFit/>
          </a:bodyPr>
          <a:lstStyle/>
          <a:p>
            <a:pPr>
              <a:defRPr/>
            </a:pPr>
            <a:r>
              <a:rPr lang="en-IN" sz="1867" b="1" dirty="0" err="1">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Chir</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 Amrit </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Roboto Condensed"/>
              </a:rPr>
              <a:t>Corporate</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 School</a:t>
            </a:r>
          </a:p>
        </p:txBody>
      </p:sp>
    </p:spTree>
    <p:extLst>
      <p:ext uri="{BB962C8B-B14F-4D97-AF65-F5344CB8AC3E}">
        <p14:creationId xmlns:p14="http://schemas.microsoft.com/office/powerpoint/2010/main" val="224495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1_Title + 1 column">
    <p:spTree>
      <p:nvGrpSpPr>
        <p:cNvPr id="1" name="Shape 61"/>
        <p:cNvGrpSpPr/>
        <p:nvPr/>
      </p:nvGrpSpPr>
      <p:grpSpPr>
        <a:xfrm>
          <a:off x="0" y="0"/>
          <a:ext cx="0" cy="0"/>
          <a:chOff x="0" y="0"/>
          <a:chExt cx="0" cy="0"/>
        </a:xfrm>
      </p:grpSpPr>
      <p:grpSp>
        <p:nvGrpSpPr>
          <p:cNvPr id="62" name="Shape 62"/>
          <p:cNvGrpSpPr/>
          <p:nvPr/>
        </p:nvGrpSpPr>
        <p:grpSpPr>
          <a:xfrm>
            <a:off x="-6" y="55"/>
            <a:ext cx="9429907" cy="1274565"/>
            <a:chOff x="-4" y="40"/>
            <a:chExt cx="7072430" cy="1327315"/>
          </a:xfrm>
        </p:grpSpPr>
        <p:sp>
          <p:nvSpPr>
            <p:cNvPr id="63" name="Shape 63"/>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64" name="Shape 64"/>
            <p:cNvGrpSpPr/>
            <p:nvPr/>
          </p:nvGrpSpPr>
          <p:grpSpPr>
            <a:xfrm rot="10800000" flipH="1">
              <a:off x="3" y="40"/>
              <a:ext cx="6756168" cy="1327315"/>
              <a:chOff x="-2168138" y="330075"/>
              <a:chExt cx="8650663" cy="1699506"/>
            </a:xfrm>
          </p:grpSpPr>
          <p:sp>
            <p:nvSpPr>
              <p:cNvPr id="65" name="Shape 65"/>
              <p:cNvSpPr/>
              <p:nvPr/>
            </p:nvSpPr>
            <p:spPr>
              <a:xfrm>
                <a:off x="-2168138" y="330081"/>
                <a:ext cx="6958200" cy="1699500"/>
              </a:xfrm>
              <a:prstGeom prst="rect">
                <a:avLst/>
              </a:prstGeom>
              <a:solidFill>
                <a:srgbClr val="DDEDF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66" name="Shape 66"/>
              <p:cNvSpPr/>
              <p:nvPr/>
            </p:nvSpPr>
            <p:spPr>
              <a:xfrm>
                <a:off x="4783025" y="330075"/>
                <a:ext cx="1699500" cy="1699500"/>
              </a:xfrm>
              <a:prstGeom prst="rtTriangle">
                <a:avLst/>
              </a:prstGeom>
              <a:solidFill>
                <a:srgbClr val="DDEDF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latin typeface="Arvo"/>
                  <a:ea typeface="Arvo"/>
                  <a:cs typeface="Arvo"/>
                  <a:sym typeface="Arvo"/>
                </a:endParaRPr>
              </a:p>
            </p:txBody>
          </p:sp>
        </p:grpSp>
        <p:grpSp>
          <p:nvGrpSpPr>
            <p:cNvPr id="67" name="Shape 67"/>
            <p:cNvGrpSpPr/>
            <p:nvPr/>
          </p:nvGrpSpPr>
          <p:grpSpPr>
            <a:xfrm rot="10800000" flipH="1">
              <a:off x="-4" y="381007"/>
              <a:ext cx="7072430" cy="771744"/>
              <a:chOff x="-9092084" y="330075"/>
              <a:chExt cx="15574609" cy="1699501"/>
            </a:xfrm>
          </p:grpSpPr>
          <p:sp>
            <p:nvSpPr>
              <p:cNvPr id="68" name="Shape 68"/>
              <p:cNvSpPr/>
              <p:nvPr/>
            </p:nvSpPr>
            <p:spPr>
              <a:xfrm>
                <a:off x="-9092084" y="330076"/>
                <a:ext cx="13882200" cy="1699500"/>
              </a:xfrm>
              <a:prstGeom prst="rect">
                <a:avLst/>
              </a:prstGeom>
              <a:solidFill>
                <a:srgbClr val="256485"/>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69" name="Shape 69"/>
              <p:cNvSpPr/>
              <p:nvPr/>
            </p:nvSpPr>
            <p:spPr>
              <a:xfrm>
                <a:off x="4783025" y="330075"/>
                <a:ext cx="1699500" cy="1699500"/>
              </a:xfrm>
              <a:prstGeom prst="rtTriangle">
                <a:avLst/>
              </a:prstGeom>
              <a:solidFill>
                <a:srgbClr val="256485"/>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
        <p:nvSpPr>
          <p:cNvPr id="78" name="Shape 78"/>
          <p:cNvSpPr txBox="1">
            <a:spLocks noGrp="1"/>
          </p:cNvSpPr>
          <p:nvPr>
            <p:ph type="title"/>
          </p:nvPr>
        </p:nvSpPr>
        <p:spPr>
          <a:xfrm>
            <a:off x="224121" y="334754"/>
            <a:ext cx="7323200" cy="735749"/>
          </a:xfrm>
          <a:prstGeom prst="rect">
            <a:avLst/>
          </a:prstGeom>
        </p:spPr>
        <p:txBody>
          <a:bodyPr spcFirstLastPara="1" wrap="square" lIns="91425" tIns="91425" rIns="91425" bIns="91425" anchor="ctr" anchorCtr="0"/>
          <a:lstStyle>
            <a:lvl1pPr lvl="0">
              <a:spcBef>
                <a:spcPts val="0"/>
              </a:spcBef>
              <a:spcAft>
                <a:spcPts val="0"/>
              </a:spcAft>
              <a:buSzPts val="2000"/>
              <a:buNone/>
              <a:defRPr b="1">
                <a:solidFill>
                  <a:schemeClr val="bg1"/>
                </a:solidFill>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dirty="0"/>
          </a:p>
        </p:txBody>
      </p:sp>
      <p:sp>
        <p:nvSpPr>
          <p:cNvPr id="79" name="Shape 79"/>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ct val="100000"/>
              <a:buFont typeface="Wingdings" panose="05000000000000000000" pitchFamily="2" charset="2"/>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dirty="0"/>
          </a:p>
        </p:txBody>
      </p:sp>
      <p:grpSp>
        <p:nvGrpSpPr>
          <p:cNvPr id="29" name="Shape 31">
            <a:extLst>
              <a:ext uri="{FF2B5EF4-FFF2-40B4-BE49-F238E27FC236}">
                <a16:creationId xmlns:a16="http://schemas.microsoft.com/office/drawing/2014/main" id="{EA5B0B2A-4ADA-4D77-95D1-70EC91C8BA7B}"/>
              </a:ext>
            </a:extLst>
          </p:cNvPr>
          <p:cNvGrpSpPr/>
          <p:nvPr userDrawn="1"/>
        </p:nvGrpSpPr>
        <p:grpSpPr>
          <a:xfrm>
            <a:off x="9875520" y="6182000"/>
            <a:ext cx="2324043" cy="676024"/>
            <a:chOff x="5575242" y="4472723"/>
            <a:chExt cx="2202830" cy="670795"/>
          </a:xfrm>
        </p:grpSpPr>
        <p:sp>
          <p:nvSpPr>
            <p:cNvPr id="31" name="Shape 32">
              <a:extLst>
                <a:ext uri="{FF2B5EF4-FFF2-40B4-BE49-F238E27FC236}">
                  <a16:creationId xmlns:a16="http://schemas.microsoft.com/office/drawing/2014/main" id="{D5C65769-A81A-4E5F-AB44-F005AEC28B1E}"/>
                </a:ext>
              </a:extLst>
            </p:cNvPr>
            <p:cNvSpPr/>
            <p:nvPr/>
          </p:nvSpPr>
          <p:spPr>
            <a:xfrm rot="10800000">
              <a:off x="5575242" y="4948334"/>
              <a:ext cx="394200" cy="131400"/>
            </a:xfrm>
            <a:prstGeom prst="triangle">
              <a:avLst>
                <a:gd name="adj" fmla="val 32425"/>
              </a:avLst>
            </a:prstGeom>
            <a:solidFill>
              <a:schemeClr val="accent6">
                <a:lumMod val="7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32" name="Shape 33">
              <a:extLst>
                <a:ext uri="{FF2B5EF4-FFF2-40B4-BE49-F238E27FC236}">
                  <a16:creationId xmlns:a16="http://schemas.microsoft.com/office/drawing/2014/main" id="{109394A8-F81C-4F81-A6FD-8A36A80A8435}"/>
                </a:ext>
              </a:extLst>
            </p:cNvPr>
            <p:cNvGrpSpPr/>
            <p:nvPr/>
          </p:nvGrpSpPr>
          <p:grpSpPr>
            <a:xfrm flipH="1">
              <a:off x="5734850" y="4472723"/>
              <a:ext cx="2040837" cy="670795"/>
              <a:chOff x="1297954" y="330075"/>
              <a:chExt cx="5169293" cy="1699506"/>
            </a:xfrm>
          </p:grpSpPr>
          <p:sp>
            <p:nvSpPr>
              <p:cNvPr id="36" name="Shape 34">
                <a:extLst>
                  <a:ext uri="{FF2B5EF4-FFF2-40B4-BE49-F238E27FC236}">
                    <a16:creationId xmlns:a16="http://schemas.microsoft.com/office/drawing/2014/main" id="{ED117377-C26A-4F70-A3D0-0E7006833BA9}"/>
                  </a:ext>
                </a:extLst>
              </p:cNvPr>
              <p:cNvSpPr/>
              <p:nvPr/>
            </p:nvSpPr>
            <p:spPr>
              <a:xfrm>
                <a:off x="1297954" y="330081"/>
                <a:ext cx="3476700" cy="1699500"/>
              </a:xfrm>
              <a:prstGeom prst="rect">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37" name="Shape 35">
                <a:extLst>
                  <a:ext uri="{FF2B5EF4-FFF2-40B4-BE49-F238E27FC236}">
                    <a16:creationId xmlns:a16="http://schemas.microsoft.com/office/drawing/2014/main" id="{F23BCF05-BBED-4080-9544-117BD188554D}"/>
                  </a:ext>
                </a:extLst>
              </p:cNvPr>
              <p:cNvSpPr/>
              <p:nvPr/>
            </p:nvSpPr>
            <p:spPr>
              <a:xfrm>
                <a:off x="4767747" y="330075"/>
                <a:ext cx="1699500" cy="1699500"/>
              </a:xfrm>
              <a:prstGeom prst="rtTriangle">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33" name="Shape 36">
              <a:extLst>
                <a:ext uri="{FF2B5EF4-FFF2-40B4-BE49-F238E27FC236}">
                  <a16:creationId xmlns:a16="http://schemas.microsoft.com/office/drawing/2014/main" id="{9B11B02A-74DD-4757-999C-002779BD5A86}"/>
                </a:ext>
              </a:extLst>
            </p:cNvPr>
            <p:cNvGrpSpPr/>
            <p:nvPr/>
          </p:nvGrpSpPr>
          <p:grpSpPr>
            <a:xfrm flipH="1">
              <a:off x="5578209" y="4646738"/>
              <a:ext cx="2199863" cy="304563"/>
              <a:chOff x="-5827153" y="330075"/>
              <a:chExt cx="12276019" cy="1699569"/>
            </a:xfrm>
          </p:grpSpPr>
          <p:sp>
            <p:nvSpPr>
              <p:cNvPr id="34" name="Shape 37">
                <a:extLst>
                  <a:ext uri="{FF2B5EF4-FFF2-40B4-BE49-F238E27FC236}">
                    <a16:creationId xmlns:a16="http://schemas.microsoft.com/office/drawing/2014/main" id="{0DAA36E8-1185-4635-9A36-E9D406D04AC5}"/>
                  </a:ext>
                </a:extLst>
              </p:cNvPr>
              <p:cNvSpPr/>
              <p:nvPr/>
            </p:nvSpPr>
            <p:spPr>
              <a:xfrm>
                <a:off x="-5827153" y="330144"/>
                <a:ext cx="10612200" cy="1699500"/>
              </a:xfrm>
              <a:prstGeom prst="rect">
                <a:avLst/>
              </a:prstGeom>
              <a:solidFill>
                <a:srgbClr val="CE2C37"/>
              </a:solidFill>
              <a:ln>
                <a:solidFill>
                  <a:srgbClr val="CE2C37"/>
                </a:solid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35" name="Shape 38">
                <a:extLst>
                  <a:ext uri="{FF2B5EF4-FFF2-40B4-BE49-F238E27FC236}">
                    <a16:creationId xmlns:a16="http://schemas.microsoft.com/office/drawing/2014/main" id="{5BDA8372-F439-4309-A201-FA2DE4DC3425}"/>
                  </a:ext>
                </a:extLst>
              </p:cNvPr>
              <p:cNvSpPr/>
              <p:nvPr/>
            </p:nvSpPr>
            <p:spPr>
              <a:xfrm>
                <a:off x="4749366" y="330075"/>
                <a:ext cx="1699500" cy="1699500"/>
              </a:xfrm>
              <a:prstGeom prst="rtTriangle">
                <a:avLst/>
              </a:prstGeom>
              <a:solidFill>
                <a:srgbClr val="CE2C3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38" name="Shape 101">
            <a:extLst>
              <a:ext uri="{FF2B5EF4-FFF2-40B4-BE49-F238E27FC236}">
                <a16:creationId xmlns:a16="http://schemas.microsoft.com/office/drawing/2014/main" id="{3FE7EDFA-A8EC-4AB0-A94E-C3FE82C8E26E}"/>
              </a:ext>
            </a:extLst>
          </p:cNvPr>
          <p:cNvSpPr txBox="1">
            <a:spLocks noGrp="1"/>
          </p:cNvSpPr>
          <p:nvPr>
            <p:ph type="sldNum" idx="12"/>
          </p:nvPr>
        </p:nvSpPr>
        <p:spPr>
          <a:xfrm>
            <a:off x="10203091" y="6291804"/>
            <a:ext cx="1983200" cy="420800"/>
          </a:xfrm>
          <a:prstGeom prst="rect">
            <a:avLst/>
          </a:prstGeom>
        </p:spPr>
        <p:txBody>
          <a:bodyPr spcFirstLastPara="1" wrap="square" lIns="91425" tIns="91425" rIns="91425" bIns="91425" anchor="ctr" anchorCtr="0">
            <a:noAutofit/>
          </a:bodyPr>
          <a:lstStyle>
            <a:lvl1pPr lvl="0">
              <a:buNone/>
              <a:defRPr b="1">
                <a:solidFill>
                  <a:schemeClr val="bg1"/>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
        <p:nvSpPr>
          <p:cNvPr id="2" name="Footer Placeholder 6">
            <a:extLst>
              <a:ext uri="{FF2B5EF4-FFF2-40B4-BE49-F238E27FC236}">
                <a16:creationId xmlns:a16="http://schemas.microsoft.com/office/drawing/2014/main" id="{EBB6BCB3-6B1C-1D1F-86D3-16EB5DB2E191}"/>
              </a:ext>
            </a:extLst>
          </p:cNvPr>
          <p:cNvSpPr>
            <a:spLocks noGrp="1"/>
          </p:cNvSpPr>
          <p:nvPr userDrawn="1"/>
        </p:nvSpPr>
        <p:spPr>
          <a:xfrm>
            <a:off x="2864696" y="6509043"/>
            <a:ext cx="4782851" cy="343884"/>
          </a:xfrm>
          <a:prstGeom prst="rect">
            <a:avLst/>
          </a:prstGeom>
        </p:spPr>
        <p:txBody>
          <a:bodyPr vert="horz" lIns="121920" tIns="60960" rIns="121920" bIns="60960" rtlCol="0"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sz="1467" b="0" dirty="0">
                <a:effectLst/>
                <a:latin typeface="Nyala" panose="02000504070300020003" pitchFamily="2" charset="0"/>
              </a:rPr>
              <a:t>© </a:t>
            </a:r>
            <a:r>
              <a:rPr lang="en-US" sz="1467" b="0" dirty="0" err="1">
                <a:effectLst/>
                <a:latin typeface="Nyala" panose="02000504070300020003" pitchFamily="2" charset="0"/>
              </a:rPr>
              <a:t>Chir</a:t>
            </a:r>
            <a:r>
              <a:rPr lang="en-US" sz="1467" b="0" dirty="0">
                <a:effectLst/>
                <a:latin typeface="Nyala" panose="02000504070300020003" pitchFamily="2" charset="0"/>
              </a:rPr>
              <a:t> Amrit Corporate School</a:t>
            </a:r>
          </a:p>
        </p:txBody>
      </p:sp>
    </p:spTree>
    <p:extLst>
      <p:ext uri="{BB962C8B-B14F-4D97-AF65-F5344CB8AC3E}">
        <p14:creationId xmlns:p14="http://schemas.microsoft.com/office/powerpoint/2010/main" val="3179921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21">
            <a:extLst>
              <a:ext uri="{FF2B5EF4-FFF2-40B4-BE49-F238E27FC236}">
                <a16:creationId xmlns:a16="http://schemas.microsoft.com/office/drawing/2014/main" id="{03F9B62E-80B5-D950-D6F2-DD196816BA6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5638" y="6178550"/>
            <a:ext cx="11668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A76CB49-3831-05C8-6A78-CC95C20B1998}"/>
              </a:ext>
            </a:extLst>
          </p:cNvPr>
          <p:cNvSpPr txBox="1"/>
          <p:nvPr userDrawn="1"/>
        </p:nvSpPr>
        <p:spPr>
          <a:xfrm>
            <a:off x="50800" y="6583363"/>
            <a:ext cx="3570288" cy="314325"/>
          </a:xfrm>
          <a:prstGeom prst="rect">
            <a:avLst/>
          </a:prstGeom>
          <a:noFill/>
        </p:spPr>
        <p:txBody>
          <a:bodyPr>
            <a:spAutoFit/>
          </a:bodyPr>
          <a:lstStyle/>
          <a:p>
            <a:pPr>
              <a:defRPr/>
            </a:pPr>
            <a:r>
              <a:rPr lang="en-IN" sz="1867" b="1" dirty="0" err="1">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Chir</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 Amrit </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Roboto Condensed"/>
              </a:rPr>
              <a:t>Corporate</a:t>
            </a:r>
            <a:r>
              <a:rPr lang="en-IN" sz="1867" b="1" dirty="0">
                <a:solidFill>
                  <a:schemeClr val="accent1">
                    <a:lumMod val="50000"/>
                  </a:schemeClr>
                </a:solidFill>
                <a:effectLst>
                  <a:outerShdw blurRad="38100" dist="38100" dir="2700000" algn="tl">
                    <a:srgbClr val="000000">
                      <a:alpha val="43137"/>
                    </a:srgbClr>
                  </a:outerShdw>
                </a:effectLst>
                <a:latin typeface="Nyala" panose="02000504070300020003" pitchFamily="2" charset="0"/>
                <a:cs typeface="Arial"/>
                <a:sym typeface="Arial"/>
              </a:rPr>
              <a:t> School</a:t>
            </a:r>
          </a:p>
        </p:txBody>
      </p:sp>
    </p:spTree>
    <p:extLst>
      <p:ext uri="{BB962C8B-B14F-4D97-AF65-F5344CB8AC3E}">
        <p14:creationId xmlns:p14="http://schemas.microsoft.com/office/powerpoint/2010/main" val="247892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02290-F389-4EC6-ABAB-7C96D3CA7F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1A1B77C-24A1-4FDA-BA14-306FE7358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544F61C-AA5F-4251-A4E6-A8AAFC1349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5CFDD-FB5C-4DEA-9722-9A0F1D90D3CD}" type="datetimeFigureOut">
              <a:rPr lang="en-IN" smtClean="0"/>
              <a:pPr/>
              <a:t>24-07-2024</a:t>
            </a:fld>
            <a:endParaRPr lang="en-IN"/>
          </a:p>
        </p:txBody>
      </p:sp>
      <p:sp>
        <p:nvSpPr>
          <p:cNvPr id="5" name="Footer Placeholder 4">
            <a:extLst>
              <a:ext uri="{FF2B5EF4-FFF2-40B4-BE49-F238E27FC236}">
                <a16:creationId xmlns:a16="http://schemas.microsoft.com/office/drawing/2014/main" id="{3C05AD92-1205-4235-93F2-8CB546824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550A0DC-C251-42CE-BFDC-B6DDD86AD6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87A42C-DF4D-47C6-A6AB-0656E6B906E3}" type="slidenum">
              <a:rPr lang="en-IN" smtClean="0"/>
              <a:pPr/>
              <a:t>‹#›</a:t>
            </a:fld>
            <a:endParaRPr lang="en-IN"/>
          </a:p>
        </p:txBody>
      </p:sp>
    </p:spTree>
    <p:extLst>
      <p:ext uri="{BB962C8B-B14F-4D97-AF65-F5344CB8AC3E}">
        <p14:creationId xmlns:p14="http://schemas.microsoft.com/office/powerpoint/2010/main" val="3428359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 id="214748367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7.pn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6.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1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67.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1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1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1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1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42.jpeg"/></Relationships>
</file>

<file path=ppt/slides/_rels/slide100.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8.svg"/><Relationship Id="rId2" Type="http://schemas.openxmlformats.org/officeDocument/2006/relationships/image" Target="../media/image43.jpg"/><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10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1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1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1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1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8" Type="http://schemas.openxmlformats.org/officeDocument/2006/relationships/diagramLayout" Target="../diagrams/layout33.xml"/><Relationship Id="rId3" Type="http://schemas.openxmlformats.org/officeDocument/2006/relationships/diagramLayout" Target="../diagrams/layout32.xml"/><Relationship Id="rId7" Type="http://schemas.openxmlformats.org/officeDocument/2006/relationships/diagramData" Target="../diagrams/data33.xml"/><Relationship Id="rId2" Type="http://schemas.openxmlformats.org/officeDocument/2006/relationships/diagramData" Target="../diagrams/data32.xml"/><Relationship Id="rId1" Type="http://schemas.openxmlformats.org/officeDocument/2006/relationships/slideLayout" Target="../slideLayouts/slideLayout12.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4.png"/><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55.png"/></Relationships>
</file>

<file path=ppt/slides/_rels/slide1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1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35.xml.rels><?xml version="1.0" encoding="UTF-8" standalone="yes"?>
<Relationships xmlns="http://schemas.openxmlformats.org/package/2006/relationships"><Relationship Id="rId8" Type="http://schemas.microsoft.com/office/2007/relationships/diagramDrawing" Target="../diagrams/drawing35.xml"/><Relationship Id="rId13" Type="http://schemas.microsoft.com/office/2007/relationships/diagramDrawing" Target="../diagrams/drawing36.xml"/><Relationship Id="rId3" Type="http://schemas.openxmlformats.org/officeDocument/2006/relationships/image" Target="../media/image59.png"/><Relationship Id="rId7" Type="http://schemas.openxmlformats.org/officeDocument/2006/relationships/diagramColors" Target="../diagrams/colors35.xml"/><Relationship Id="rId12" Type="http://schemas.openxmlformats.org/officeDocument/2006/relationships/diagramColors" Target="../diagrams/colors36.xml"/><Relationship Id="rId2" Type="http://schemas.openxmlformats.org/officeDocument/2006/relationships/image" Target="../media/image58.jpeg"/><Relationship Id="rId1" Type="http://schemas.openxmlformats.org/officeDocument/2006/relationships/slideLayout" Target="../slideLayouts/slideLayout12.xml"/><Relationship Id="rId6" Type="http://schemas.openxmlformats.org/officeDocument/2006/relationships/diagramQuickStyle" Target="../diagrams/quickStyle35.xml"/><Relationship Id="rId11" Type="http://schemas.openxmlformats.org/officeDocument/2006/relationships/diagramQuickStyle" Target="../diagrams/quickStyle36.xml"/><Relationship Id="rId5" Type="http://schemas.openxmlformats.org/officeDocument/2006/relationships/diagramLayout" Target="../diagrams/layout35.xml"/><Relationship Id="rId10" Type="http://schemas.openxmlformats.org/officeDocument/2006/relationships/diagramLayout" Target="../diagrams/layout36.xml"/><Relationship Id="rId4" Type="http://schemas.openxmlformats.org/officeDocument/2006/relationships/diagramData" Target="../diagrams/data35.xml"/><Relationship Id="rId9" Type="http://schemas.openxmlformats.org/officeDocument/2006/relationships/diagramData" Target="../diagrams/data36.xml"/></Relationships>
</file>

<file path=ppt/slides/_rels/slide13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67.jpeg"/><Relationship Id="rId2" Type="http://schemas.openxmlformats.org/officeDocument/2006/relationships/diagramData" Target="../diagrams/data37.xml"/><Relationship Id="rId1" Type="http://schemas.openxmlformats.org/officeDocument/2006/relationships/slideLayout" Target="../slideLayouts/slideLayout1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1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14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1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1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image" Target="../media/image76.jpeg"/><Relationship Id="rId1" Type="http://schemas.openxmlformats.org/officeDocument/2006/relationships/slideLayout" Target="../slideLayouts/slideLayout12.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1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1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148.xml.rels><?xml version="1.0" encoding="UTF-8" standalone="yes"?>
<Relationships xmlns="http://schemas.openxmlformats.org/package/2006/relationships"><Relationship Id="rId8" Type="http://schemas.openxmlformats.org/officeDocument/2006/relationships/diagramLayout" Target="../diagrams/layout45.xml"/><Relationship Id="rId3" Type="http://schemas.openxmlformats.org/officeDocument/2006/relationships/diagramLayout" Target="../diagrams/layout44.xml"/><Relationship Id="rId7" Type="http://schemas.openxmlformats.org/officeDocument/2006/relationships/diagramData" Target="../diagrams/data45.xml"/><Relationship Id="rId2" Type="http://schemas.openxmlformats.org/officeDocument/2006/relationships/diagramData" Target="../diagrams/data44.xml"/><Relationship Id="rId1" Type="http://schemas.openxmlformats.org/officeDocument/2006/relationships/slideLayout" Target="../slideLayouts/slideLayout12.xml"/><Relationship Id="rId6" Type="http://schemas.microsoft.com/office/2007/relationships/diagramDrawing" Target="../diagrams/drawing44.xml"/><Relationship Id="rId11" Type="http://schemas.microsoft.com/office/2007/relationships/diagramDrawing" Target="../diagrams/drawing45.xml"/><Relationship Id="rId5" Type="http://schemas.openxmlformats.org/officeDocument/2006/relationships/diagramColors" Target="../diagrams/colors44.xml"/><Relationship Id="rId10" Type="http://schemas.openxmlformats.org/officeDocument/2006/relationships/diagramColors" Target="../diagrams/colors45.xml"/><Relationship Id="rId4" Type="http://schemas.openxmlformats.org/officeDocument/2006/relationships/diagramQuickStyle" Target="../diagrams/quickStyle44.xml"/><Relationship Id="rId9" Type="http://schemas.openxmlformats.org/officeDocument/2006/relationships/diagramQuickStyle" Target="../diagrams/quickStyle45.xml"/></Relationships>
</file>

<file path=ppt/slides/_rels/slide149.xml.rels><?xml version="1.0" encoding="UTF-8" standalone="yes"?>
<Relationships xmlns="http://schemas.openxmlformats.org/package/2006/relationships"><Relationship Id="rId3" Type="http://schemas.openxmlformats.org/officeDocument/2006/relationships/diagramLayout" Target="../diagrams/layout46.xml"/><Relationship Id="rId7" Type="http://schemas.openxmlformats.org/officeDocument/2006/relationships/image" Target="../media/image84.jpeg"/><Relationship Id="rId2" Type="http://schemas.openxmlformats.org/officeDocument/2006/relationships/diagramData" Target="../diagrams/data46.xml"/><Relationship Id="rId1" Type="http://schemas.openxmlformats.org/officeDocument/2006/relationships/slideLayout" Target="../slideLayouts/slideLayout1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3" Type="http://schemas.openxmlformats.org/officeDocument/2006/relationships/diagramLayout" Target="../diagrams/layout47.xml"/><Relationship Id="rId7" Type="http://schemas.openxmlformats.org/officeDocument/2006/relationships/image" Target="../media/image85.jpg"/><Relationship Id="rId2" Type="http://schemas.openxmlformats.org/officeDocument/2006/relationships/diagramData" Target="../diagrams/data47.xml"/><Relationship Id="rId1" Type="http://schemas.openxmlformats.org/officeDocument/2006/relationships/slideLayout" Target="../slideLayouts/slideLayout1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1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15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a:off x="914399" y="1454333"/>
            <a:ext cx="7551683" cy="3949200"/>
          </a:xfrm>
          <a:prstGeom prst="rect">
            <a:avLst/>
          </a:prstGeom>
        </p:spPr>
        <p:txBody>
          <a:bodyPr spcFirstLastPara="1" vert="horz" wrap="square" lIns="121900" tIns="121900" rIns="121900" bIns="121900" rtlCol="0" anchor="ctr" anchorCtr="0">
            <a:noAutofit/>
          </a:bodyPr>
          <a:lstStyle/>
          <a:p>
            <a:r>
              <a:rPr lang="en-IN" sz="5867" b="1" dirty="0">
                <a:solidFill>
                  <a:schemeClr val="bg1"/>
                </a:solidFill>
                <a:latin typeface="Bookman Old Style" panose="02050604050505020204" pitchFamily="18" charset="0"/>
                <a:cs typeface="Times New Roman" pitchFamily="18" charset="0"/>
              </a:rPr>
              <a:t>Union Budget 2024</a:t>
            </a:r>
            <a:br>
              <a:rPr lang="en-IN" sz="5867" b="1" dirty="0">
                <a:solidFill>
                  <a:schemeClr val="bg1"/>
                </a:solidFill>
                <a:latin typeface="Bookman Old Style" panose="02050604050505020204" pitchFamily="18" charset="0"/>
                <a:cs typeface="Times New Roman" pitchFamily="18" charset="0"/>
              </a:rPr>
            </a:br>
            <a:r>
              <a:rPr lang="en-IN" sz="5867" b="1" dirty="0">
                <a:solidFill>
                  <a:srgbClr val="FFC000"/>
                </a:solidFill>
                <a:latin typeface="Bookman Old Style" panose="02050604050505020204" pitchFamily="18" charset="0"/>
                <a:cs typeface="Times New Roman" pitchFamily="18" charset="0"/>
              </a:rPr>
              <a:t>An Analysis</a:t>
            </a:r>
            <a:br>
              <a:rPr lang="en-IN" sz="5867" b="1" dirty="0">
                <a:solidFill>
                  <a:srgbClr val="FFC000"/>
                </a:solidFill>
                <a:latin typeface="Bookman Old Style" panose="02050604050505020204" pitchFamily="18" charset="0"/>
                <a:cs typeface="Times New Roman" pitchFamily="18" charset="0"/>
              </a:rPr>
            </a:br>
            <a:r>
              <a:rPr lang="en-IN" sz="3600" b="1" dirty="0">
                <a:latin typeface="Bookman Old Style" panose="02050604050505020204" pitchFamily="18" charset="0"/>
                <a:cs typeface="Times New Roman" pitchFamily="18" charset="0"/>
              </a:rPr>
              <a:t>Sanjay </a:t>
            </a:r>
            <a:r>
              <a:rPr lang="en-IN" sz="3600" b="1" dirty="0" err="1">
                <a:latin typeface="Bookman Old Style" panose="02050604050505020204" pitchFamily="18" charset="0"/>
                <a:cs typeface="Times New Roman" pitchFamily="18" charset="0"/>
              </a:rPr>
              <a:t>Jhanwar</a:t>
            </a:r>
            <a:br>
              <a:rPr lang="en-IN" sz="3600" b="1" dirty="0">
                <a:latin typeface="Bookman Old Style" panose="02050604050505020204" pitchFamily="18" charset="0"/>
                <a:cs typeface="Times New Roman" pitchFamily="18" charset="0"/>
              </a:rPr>
            </a:br>
            <a:r>
              <a:rPr lang="en-IN" sz="3200" b="1" dirty="0">
                <a:latin typeface="Bookman Old Style" panose="02050604050505020204" pitchFamily="18" charset="0"/>
                <a:cs typeface="Times New Roman" pitchFamily="18" charset="0"/>
              </a:rPr>
              <a:t>Sr. Advocate </a:t>
            </a:r>
            <a:endParaRPr sz="3600" b="1" dirty="0">
              <a:latin typeface="Bookman Old Style" panose="02050604050505020204"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6AA12C74-28E8-7845-B190-288868BF0E38}"/>
              </a:ext>
            </a:extLst>
          </p:cNvPr>
          <p:cNvCxnSpPr>
            <a:cxnSpLocks/>
          </p:cNvCxnSpPr>
          <p:nvPr/>
        </p:nvCxnSpPr>
        <p:spPr>
          <a:xfrm>
            <a:off x="8179441" y="447"/>
            <a:ext cx="0" cy="6857107"/>
          </a:xfrm>
          <a:prstGeom prst="line">
            <a:avLst/>
          </a:prstGeom>
          <a:ln w="1524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4345122D-8118-EF4C-AA92-B46CC33E024B}"/>
              </a:ext>
            </a:extLst>
          </p:cNvPr>
          <p:cNvGrpSpPr/>
          <p:nvPr/>
        </p:nvGrpSpPr>
        <p:grpSpPr>
          <a:xfrm>
            <a:off x="5442381" y="348013"/>
            <a:ext cx="2635317" cy="480453"/>
            <a:chOff x="5442381" y="579491"/>
            <a:chExt cx="2635317" cy="480453"/>
          </a:xfrm>
        </p:grpSpPr>
        <p:sp>
          <p:nvSpPr>
            <p:cNvPr id="4" name="Rectangle 3">
              <a:extLst>
                <a:ext uri="{FF2B5EF4-FFF2-40B4-BE49-F238E27FC236}">
                  <a16:creationId xmlns:a16="http://schemas.microsoft.com/office/drawing/2014/main" id="{02688432-F06A-9140-84C1-484811C47A49}"/>
                </a:ext>
              </a:extLst>
            </p:cNvPr>
            <p:cNvSpPr/>
            <p:nvPr/>
          </p:nvSpPr>
          <p:spPr>
            <a:xfrm>
              <a:off x="5442381" y="579491"/>
              <a:ext cx="2635317" cy="48045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4" name="Rectangle 43">
              <a:extLst>
                <a:ext uri="{FF2B5EF4-FFF2-40B4-BE49-F238E27FC236}">
                  <a16:creationId xmlns:a16="http://schemas.microsoft.com/office/drawing/2014/main" id="{9811F67D-5691-1A4E-AD81-8DA7BC61CBD8}"/>
                </a:ext>
              </a:extLst>
            </p:cNvPr>
            <p:cNvSpPr/>
            <p:nvPr/>
          </p:nvSpPr>
          <p:spPr>
            <a:xfrm>
              <a:off x="5670681" y="607951"/>
              <a:ext cx="2178715" cy="369332"/>
            </a:xfrm>
            <a:prstGeom prst="rect">
              <a:avLst/>
            </a:prstGeom>
          </p:spPr>
          <p:txBody>
            <a:bodyPr wrap="square">
              <a:spAutoFit/>
            </a:bodyPr>
            <a:lstStyle/>
            <a:p>
              <a:pPr algn="ctr"/>
              <a:r>
                <a:rPr lang="en-IN" b="1" dirty="0"/>
                <a:t>Macro Economics</a:t>
              </a:r>
            </a:p>
          </p:txBody>
        </p:sp>
      </p:grpSp>
      <p:grpSp>
        <p:nvGrpSpPr>
          <p:cNvPr id="2" name="Group 1">
            <a:extLst>
              <a:ext uri="{FF2B5EF4-FFF2-40B4-BE49-F238E27FC236}">
                <a16:creationId xmlns:a16="http://schemas.microsoft.com/office/drawing/2014/main" id="{7E45F359-49BB-EA27-3668-A848E9B6AB23}"/>
              </a:ext>
            </a:extLst>
          </p:cNvPr>
          <p:cNvGrpSpPr/>
          <p:nvPr/>
        </p:nvGrpSpPr>
        <p:grpSpPr>
          <a:xfrm>
            <a:off x="8189289" y="828466"/>
            <a:ext cx="2718697" cy="480453"/>
            <a:chOff x="8238986" y="1737580"/>
            <a:chExt cx="2718697" cy="480453"/>
          </a:xfrm>
        </p:grpSpPr>
        <p:sp>
          <p:nvSpPr>
            <p:cNvPr id="61" name="Rectangle 60">
              <a:extLst>
                <a:ext uri="{FF2B5EF4-FFF2-40B4-BE49-F238E27FC236}">
                  <a16:creationId xmlns:a16="http://schemas.microsoft.com/office/drawing/2014/main" id="{210A2F79-7764-424C-A3F7-8641E874CE60}"/>
                </a:ext>
              </a:extLst>
            </p:cNvPr>
            <p:cNvSpPr/>
            <p:nvPr/>
          </p:nvSpPr>
          <p:spPr>
            <a:xfrm>
              <a:off x="8322366" y="1737580"/>
              <a:ext cx="2635317" cy="4804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5" name="Rectangle 44">
              <a:extLst>
                <a:ext uri="{FF2B5EF4-FFF2-40B4-BE49-F238E27FC236}">
                  <a16:creationId xmlns:a16="http://schemas.microsoft.com/office/drawing/2014/main" id="{8D945449-E210-C644-9603-2512F502BD02}"/>
                </a:ext>
              </a:extLst>
            </p:cNvPr>
            <p:cNvSpPr/>
            <p:nvPr/>
          </p:nvSpPr>
          <p:spPr>
            <a:xfrm>
              <a:off x="8238986" y="1793140"/>
              <a:ext cx="2718697" cy="369332"/>
            </a:xfrm>
            <a:prstGeom prst="rect">
              <a:avLst/>
            </a:prstGeom>
          </p:spPr>
          <p:txBody>
            <a:bodyPr wrap="square">
              <a:spAutoFit/>
            </a:bodyPr>
            <a:lstStyle/>
            <a:p>
              <a:pPr algn="ctr"/>
              <a:r>
                <a:rPr lang="en-IN" sz="1800" b="1" dirty="0">
                  <a:solidFill>
                    <a:schemeClr val="tx1"/>
                  </a:solidFill>
                </a:rPr>
                <a:t>Personal Taxation</a:t>
              </a:r>
            </a:p>
          </p:txBody>
        </p:sp>
      </p:grpSp>
      <p:grpSp>
        <p:nvGrpSpPr>
          <p:cNvPr id="3" name="Group 2">
            <a:extLst>
              <a:ext uri="{FF2B5EF4-FFF2-40B4-BE49-F238E27FC236}">
                <a16:creationId xmlns:a16="http://schemas.microsoft.com/office/drawing/2014/main" id="{4BD33661-74D1-655E-65B3-9182898C05C8}"/>
              </a:ext>
            </a:extLst>
          </p:cNvPr>
          <p:cNvGrpSpPr/>
          <p:nvPr/>
        </p:nvGrpSpPr>
        <p:grpSpPr>
          <a:xfrm>
            <a:off x="8281185" y="1895269"/>
            <a:ext cx="2635317" cy="480453"/>
            <a:chOff x="5442381" y="2872046"/>
            <a:chExt cx="2635317" cy="480453"/>
          </a:xfrm>
        </p:grpSpPr>
        <p:sp>
          <p:nvSpPr>
            <p:cNvPr id="63" name="Rectangle 62">
              <a:extLst>
                <a:ext uri="{FF2B5EF4-FFF2-40B4-BE49-F238E27FC236}">
                  <a16:creationId xmlns:a16="http://schemas.microsoft.com/office/drawing/2014/main" id="{7890A06A-E074-594A-A422-3B57721E63FA}"/>
                </a:ext>
              </a:extLst>
            </p:cNvPr>
            <p:cNvSpPr/>
            <p:nvPr/>
          </p:nvSpPr>
          <p:spPr>
            <a:xfrm>
              <a:off x="5442381" y="2872046"/>
              <a:ext cx="2635317" cy="480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5" name="Rectangle 64">
              <a:extLst>
                <a:ext uri="{FF2B5EF4-FFF2-40B4-BE49-F238E27FC236}">
                  <a16:creationId xmlns:a16="http://schemas.microsoft.com/office/drawing/2014/main" id="{8EDF3670-8110-CD47-961B-02E693103D9C}"/>
                </a:ext>
              </a:extLst>
            </p:cNvPr>
            <p:cNvSpPr/>
            <p:nvPr/>
          </p:nvSpPr>
          <p:spPr>
            <a:xfrm>
              <a:off x="5738593" y="2922827"/>
              <a:ext cx="2042890" cy="369332"/>
            </a:xfrm>
            <a:prstGeom prst="rect">
              <a:avLst/>
            </a:prstGeom>
          </p:spPr>
          <p:txBody>
            <a:bodyPr wrap="square">
              <a:spAutoFit/>
            </a:bodyPr>
            <a:lstStyle/>
            <a:p>
              <a:pPr algn="ctr"/>
              <a:r>
                <a:rPr lang="en-IN" sz="1800" b="1" dirty="0">
                  <a:solidFill>
                    <a:schemeClr val="tx1"/>
                  </a:solidFill>
                </a:rPr>
                <a:t>Business Profits</a:t>
              </a:r>
            </a:p>
          </p:txBody>
        </p:sp>
      </p:grpSp>
      <p:grpSp>
        <p:nvGrpSpPr>
          <p:cNvPr id="5" name="Group 4">
            <a:extLst>
              <a:ext uri="{FF2B5EF4-FFF2-40B4-BE49-F238E27FC236}">
                <a16:creationId xmlns:a16="http://schemas.microsoft.com/office/drawing/2014/main" id="{56F72698-71F1-A3D7-362B-F5586DC9078A}"/>
              </a:ext>
            </a:extLst>
          </p:cNvPr>
          <p:cNvGrpSpPr/>
          <p:nvPr/>
        </p:nvGrpSpPr>
        <p:grpSpPr>
          <a:xfrm>
            <a:off x="5388615" y="1457120"/>
            <a:ext cx="2718697" cy="480453"/>
            <a:chOff x="8270319" y="4030135"/>
            <a:chExt cx="2718697" cy="480453"/>
          </a:xfrm>
        </p:grpSpPr>
        <p:sp>
          <p:nvSpPr>
            <p:cNvPr id="64" name="Rectangle 63">
              <a:extLst>
                <a:ext uri="{FF2B5EF4-FFF2-40B4-BE49-F238E27FC236}">
                  <a16:creationId xmlns:a16="http://schemas.microsoft.com/office/drawing/2014/main" id="{4737ABC2-4CAF-6647-ABB4-ABEE4832D52E}"/>
                </a:ext>
              </a:extLst>
            </p:cNvPr>
            <p:cNvSpPr/>
            <p:nvPr/>
          </p:nvSpPr>
          <p:spPr>
            <a:xfrm>
              <a:off x="8322366" y="4030135"/>
              <a:ext cx="2635317" cy="4804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6" name="Rectangle 65">
              <a:extLst>
                <a:ext uri="{FF2B5EF4-FFF2-40B4-BE49-F238E27FC236}">
                  <a16:creationId xmlns:a16="http://schemas.microsoft.com/office/drawing/2014/main" id="{CF727146-ADA9-1345-96E1-5019E82FEB74}"/>
                </a:ext>
              </a:extLst>
            </p:cNvPr>
            <p:cNvSpPr/>
            <p:nvPr/>
          </p:nvSpPr>
          <p:spPr>
            <a:xfrm>
              <a:off x="8270319" y="4067568"/>
              <a:ext cx="2718697" cy="369332"/>
            </a:xfrm>
            <a:prstGeom prst="rect">
              <a:avLst/>
            </a:prstGeom>
          </p:spPr>
          <p:txBody>
            <a:bodyPr wrap="square">
              <a:spAutoFit/>
            </a:bodyPr>
            <a:lstStyle/>
            <a:p>
              <a:pPr algn="ctr"/>
              <a:r>
                <a:rPr lang="en-US" b="1" dirty="0"/>
                <a:t>Capital Gains</a:t>
              </a:r>
            </a:p>
          </p:txBody>
        </p:sp>
      </p:grpSp>
      <p:grpSp>
        <p:nvGrpSpPr>
          <p:cNvPr id="20" name="Group 19">
            <a:extLst>
              <a:ext uri="{FF2B5EF4-FFF2-40B4-BE49-F238E27FC236}">
                <a16:creationId xmlns:a16="http://schemas.microsoft.com/office/drawing/2014/main" id="{5F4FBCE8-E624-34C2-EB20-F8468D1659AD}"/>
              </a:ext>
            </a:extLst>
          </p:cNvPr>
          <p:cNvGrpSpPr/>
          <p:nvPr/>
        </p:nvGrpSpPr>
        <p:grpSpPr>
          <a:xfrm>
            <a:off x="5430304" y="3795054"/>
            <a:ext cx="2635317" cy="480454"/>
            <a:chOff x="5442381" y="5218702"/>
            <a:chExt cx="2635317" cy="480454"/>
          </a:xfrm>
        </p:grpSpPr>
        <p:sp>
          <p:nvSpPr>
            <p:cNvPr id="69" name="Rectangle 68">
              <a:extLst>
                <a:ext uri="{FF2B5EF4-FFF2-40B4-BE49-F238E27FC236}">
                  <a16:creationId xmlns:a16="http://schemas.microsoft.com/office/drawing/2014/main" id="{BE63DA93-4248-254E-BC96-08F1B69A9757}"/>
                </a:ext>
              </a:extLst>
            </p:cNvPr>
            <p:cNvSpPr/>
            <p:nvPr/>
          </p:nvSpPr>
          <p:spPr>
            <a:xfrm>
              <a:off x="5442381" y="5218702"/>
              <a:ext cx="2635317" cy="4804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0" name="Rectangle 69">
              <a:extLst>
                <a:ext uri="{FF2B5EF4-FFF2-40B4-BE49-F238E27FC236}">
                  <a16:creationId xmlns:a16="http://schemas.microsoft.com/office/drawing/2014/main" id="{C19CD7DD-E0AA-9145-B2D3-FD0397FCC339}"/>
                </a:ext>
              </a:extLst>
            </p:cNvPr>
            <p:cNvSpPr/>
            <p:nvPr/>
          </p:nvSpPr>
          <p:spPr>
            <a:xfrm>
              <a:off x="5442381" y="5297365"/>
              <a:ext cx="2615113" cy="369332"/>
            </a:xfrm>
            <a:prstGeom prst="rect">
              <a:avLst/>
            </a:prstGeom>
          </p:spPr>
          <p:txBody>
            <a:bodyPr wrap="square">
              <a:spAutoFit/>
            </a:bodyPr>
            <a:lstStyle/>
            <a:p>
              <a:pPr algn="ctr"/>
              <a:r>
                <a:rPr lang="en-US" b="1" dirty="0" err="1"/>
                <a:t>Vivad</a:t>
              </a:r>
              <a:r>
                <a:rPr lang="en-US" b="1" dirty="0"/>
                <a:t> Se Vishwas</a:t>
              </a:r>
            </a:p>
          </p:txBody>
        </p:sp>
      </p:grpSp>
      <p:sp>
        <p:nvSpPr>
          <p:cNvPr id="73" name="CuadroTexto 350">
            <a:extLst>
              <a:ext uri="{FF2B5EF4-FFF2-40B4-BE49-F238E27FC236}">
                <a16:creationId xmlns:a16="http://schemas.microsoft.com/office/drawing/2014/main" id="{4BBF9E92-473B-934F-89AF-0F5430F47B78}"/>
              </a:ext>
            </a:extLst>
          </p:cNvPr>
          <p:cNvSpPr txBox="1"/>
          <p:nvPr/>
        </p:nvSpPr>
        <p:spPr>
          <a:xfrm>
            <a:off x="790885" y="2662993"/>
            <a:ext cx="3609661" cy="1569660"/>
          </a:xfrm>
          <a:prstGeom prst="rect">
            <a:avLst/>
          </a:prstGeom>
          <a:noFill/>
        </p:spPr>
        <p:txBody>
          <a:bodyPr wrap="square" rtlCol="0">
            <a:spAutoFit/>
          </a:bodyPr>
          <a:lstStyle/>
          <a:p>
            <a:r>
              <a:rPr lang="en-IN" sz="4800" b="1" dirty="0">
                <a:latin typeface="Bookman Old Style" panose="02050604050505020204" pitchFamily="18" charset="0"/>
              </a:rPr>
              <a:t>Topics to be covered</a:t>
            </a:r>
            <a:endParaRPr lang="en-US" sz="2400" b="1" dirty="0">
              <a:solidFill>
                <a:schemeClr val="tx2"/>
              </a:solidFill>
              <a:latin typeface="Bookman Old Style" panose="02050604050505020204" pitchFamily="18" charset="0"/>
              <a:ea typeface="Lato Heavy" charset="0"/>
              <a:cs typeface="Poppins" pitchFamily="2" charset="77"/>
            </a:endParaRPr>
          </a:p>
        </p:txBody>
      </p:sp>
      <p:grpSp>
        <p:nvGrpSpPr>
          <p:cNvPr id="6" name="Group 5">
            <a:extLst>
              <a:ext uri="{FF2B5EF4-FFF2-40B4-BE49-F238E27FC236}">
                <a16:creationId xmlns:a16="http://schemas.microsoft.com/office/drawing/2014/main" id="{66620244-FD12-AA0F-960C-379B112D7EE4}"/>
              </a:ext>
            </a:extLst>
          </p:cNvPr>
          <p:cNvGrpSpPr/>
          <p:nvPr/>
        </p:nvGrpSpPr>
        <p:grpSpPr>
          <a:xfrm>
            <a:off x="5367517" y="2615518"/>
            <a:ext cx="2718697" cy="480453"/>
            <a:chOff x="8238986" y="1737580"/>
            <a:chExt cx="2718697" cy="480453"/>
          </a:xfrm>
        </p:grpSpPr>
        <p:sp>
          <p:nvSpPr>
            <p:cNvPr id="7" name="Rectangle 6">
              <a:extLst>
                <a:ext uri="{FF2B5EF4-FFF2-40B4-BE49-F238E27FC236}">
                  <a16:creationId xmlns:a16="http://schemas.microsoft.com/office/drawing/2014/main" id="{7ACBFC9A-38E4-85A0-9EC4-3C9747A8739B}"/>
                </a:ext>
              </a:extLst>
            </p:cNvPr>
            <p:cNvSpPr/>
            <p:nvPr/>
          </p:nvSpPr>
          <p:spPr>
            <a:xfrm>
              <a:off x="8322366" y="1737580"/>
              <a:ext cx="2635317" cy="4804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Rectangle 7">
              <a:extLst>
                <a:ext uri="{FF2B5EF4-FFF2-40B4-BE49-F238E27FC236}">
                  <a16:creationId xmlns:a16="http://schemas.microsoft.com/office/drawing/2014/main" id="{5D8D58F6-48F8-7A55-2FBC-E70611D13ACD}"/>
                </a:ext>
              </a:extLst>
            </p:cNvPr>
            <p:cNvSpPr/>
            <p:nvPr/>
          </p:nvSpPr>
          <p:spPr>
            <a:xfrm>
              <a:off x="8238986" y="1793140"/>
              <a:ext cx="2718697" cy="369332"/>
            </a:xfrm>
            <a:prstGeom prst="rect">
              <a:avLst/>
            </a:prstGeom>
          </p:spPr>
          <p:txBody>
            <a:bodyPr wrap="square">
              <a:spAutoFit/>
            </a:bodyPr>
            <a:lstStyle/>
            <a:p>
              <a:pPr algn="ctr"/>
              <a:r>
                <a:rPr lang="en-IN" sz="1800" b="1" dirty="0">
                  <a:solidFill>
                    <a:schemeClr val="tx1"/>
                  </a:solidFill>
                </a:rPr>
                <a:t>Block Assessment</a:t>
              </a:r>
            </a:p>
          </p:txBody>
        </p:sp>
      </p:grpSp>
      <p:grpSp>
        <p:nvGrpSpPr>
          <p:cNvPr id="19" name="Group 18">
            <a:extLst>
              <a:ext uri="{FF2B5EF4-FFF2-40B4-BE49-F238E27FC236}">
                <a16:creationId xmlns:a16="http://schemas.microsoft.com/office/drawing/2014/main" id="{E0C2C90B-2BA3-2B73-4903-CD43C9A583BC}"/>
              </a:ext>
            </a:extLst>
          </p:cNvPr>
          <p:cNvGrpSpPr/>
          <p:nvPr/>
        </p:nvGrpSpPr>
        <p:grpSpPr>
          <a:xfrm>
            <a:off x="8293260" y="3040410"/>
            <a:ext cx="2718694" cy="701891"/>
            <a:chOff x="8291031" y="4440940"/>
            <a:chExt cx="2718694" cy="701891"/>
          </a:xfrm>
        </p:grpSpPr>
        <p:sp>
          <p:nvSpPr>
            <p:cNvPr id="10" name="Rectangle 9">
              <a:extLst>
                <a:ext uri="{FF2B5EF4-FFF2-40B4-BE49-F238E27FC236}">
                  <a16:creationId xmlns:a16="http://schemas.microsoft.com/office/drawing/2014/main" id="{D1D68A0D-DDEE-E2B0-76A3-03A58A4E25C8}"/>
                </a:ext>
              </a:extLst>
            </p:cNvPr>
            <p:cNvSpPr/>
            <p:nvPr/>
          </p:nvSpPr>
          <p:spPr>
            <a:xfrm>
              <a:off x="8291031" y="4440940"/>
              <a:ext cx="2718694" cy="70189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Rectangle 10">
              <a:extLst>
                <a:ext uri="{FF2B5EF4-FFF2-40B4-BE49-F238E27FC236}">
                  <a16:creationId xmlns:a16="http://schemas.microsoft.com/office/drawing/2014/main" id="{9739CB61-34FB-B230-86DE-82F6B676C38B}"/>
                </a:ext>
              </a:extLst>
            </p:cNvPr>
            <p:cNvSpPr/>
            <p:nvPr/>
          </p:nvSpPr>
          <p:spPr>
            <a:xfrm>
              <a:off x="8301389" y="4449817"/>
              <a:ext cx="2178715" cy="646331"/>
            </a:xfrm>
            <a:prstGeom prst="rect">
              <a:avLst/>
            </a:prstGeom>
          </p:spPr>
          <p:txBody>
            <a:bodyPr wrap="square">
              <a:spAutoFit/>
            </a:bodyPr>
            <a:lstStyle/>
            <a:p>
              <a:pPr algn="ctr"/>
              <a:r>
                <a:rPr lang="en-IN" b="1" dirty="0"/>
                <a:t>Assessment - Reassessment</a:t>
              </a:r>
            </a:p>
          </p:txBody>
        </p:sp>
      </p:grpSp>
      <p:grpSp>
        <p:nvGrpSpPr>
          <p:cNvPr id="12" name="Group 11">
            <a:extLst>
              <a:ext uri="{FF2B5EF4-FFF2-40B4-BE49-F238E27FC236}">
                <a16:creationId xmlns:a16="http://schemas.microsoft.com/office/drawing/2014/main" id="{BC098346-C9C7-F35E-7CA1-1841B799C32C}"/>
              </a:ext>
            </a:extLst>
          </p:cNvPr>
          <p:cNvGrpSpPr/>
          <p:nvPr/>
        </p:nvGrpSpPr>
        <p:grpSpPr>
          <a:xfrm>
            <a:off x="8157091" y="5312322"/>
            <a:ext cx="2718697" cy="480453"/>
            <a:chOff x="8238986" y="1737580"/>
            <a:chExt cx="2718697" cy="480453"/>
          </a:xfrm>
        </p:grpSpPr>
        <p:sp>
          <p:nvSpPr>
            <p:cNvPr id="13" name="Rectangle 12">
              <a:extLst>
                <a:ext uri="{FF2B5EF4-FFF2-40B4-BE49-F238E27FC236}">
                  <a16:creationId xmlns:a16="http://schemas.microsoft.com/office/drawing/2014/main" id="{8700A1EF-08F6-3127-8EFF-3E3A2BE5481D}"/>
                </a:ext>
              </a:extLst>
            </p:cNvPr>
            <p:cNvSpPr/>
            <p:nvPr/>
          </p:nvSpPr>
          <p:spPr>
            <a:xfrm>
              <a:off x="8322366" y="1737580"/>
              <a:ext cx="2635317" cy="48045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Rectangle 13">
              <a:extLst>
                <a:ext uri="{FF2B5EF4-FFF2-40B4-BE49-F238E27FC236}">
                  <a16:creationId xmlns:a16="http://schemas.microsoft.com/office/drawing/2014/main" id="{2CDF1D39-866A-F8E1-C9A4-FB13D4781F1C}"/>
                </a:ext>
              </a:extLst>
            </p:cNvPr>
            <p:cNvSpPr/>
            <p:nvPr/>
          </p:nvSpPr>
          <p:spPr>
            <a:xfrm>
              <a:off x="8238986" y="1793140"/>
              <a:ext cx="2718697" cy="369332"/>
            </a:xfrm>
            <a:prstGeom prst="rect">
              <a:avLst/>
            </a:prstGeom>
          </p:spPr>
          <p:txBody>
            <a:bodyPr wrap="square">
              <a:spAutoFit/>
            </a:bodyPr>
            <a:lstStyle/>
            <a:p>
              <a:pPr algn="ctr"/>
              <a:r>
                <a:rPr lang="en-IN" sz="1800" b="1" dirty="0">
                  <a:solidFill>
                    <a:schemeClr val="tx1"/>
                  </a:solidFill>
                </a:rPr>
                <a:t>TDS and TCS</a:t>
              </a:r>
            </a:p>
          </p:txBody>
        </p:sp>
      </p:grpSp>
      <p:grpSp>
        <p:nvGrpSpPr>
          <p:cNvPr id="15" name="Group 14">
            <a:extLst>
              <a:ext uri="{FF2B5EF4-FFF2-40B4-BE49-F238E27FC236}">
                <a16:creationId xmlns:a16="http://schemas.microsoft.com/office/drawing/2014/main" id="{23E32BAA-CF05-A09C-9012-0C59251632EC}"/>
              </a:ext>
            </a:extLst>
          </p:cNvPr>
          <p:cNvGrpSpPr/>
          <p:nvPr/>
        </p:nvGrpSpPr>
        <p:grpSpPr>
          <a:xfrm>
            <a:off x="5355014" y="4865250"/>
            <a:ext cx="2718697" cy="480453"/>
            <a:chOff x="8238986" y="1737580"/>
            <a:chExt cx="2718697" cy="480453"/>
          </a:xfrm>
        </p:grpSpPr>
        <p:sp>
          <p:nvSpPr>
            <p:cNvPr id="16" name="Rectangle 15">
              <a:extLst>
                <a:ext uri="{FF2B5EF4-FFF2-40B4-BE49-F238E27FC236}">
                  <a16:creationId xmlns:a16="http://schemas.microsoft.com/office/drawing/2014/main" id="{2341EAF8-3D0A-97EE-97B0-E80E8621BFBF}"/>
                </a:ext>
              </a:extLst>
            </p:cNvPr>
            <p:cNvSpPr/>
            <p:nvPr/>
          </p:nvSpPr>
          <p:spPr>
            <a:xfrm>
              <a:off x="8322366" y="1737580"/>
              <a:ext cx="2635317" cy="4804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09327B06-3018-0D52-134F-2539489F8244}"/>
                </a:ext>
              </a:extLst>
            </p:cNvPr>
            <p:cNvSpPr/>
            <p:nvPr/>
          </p:nvSpPr>
          <p:spPr>
            <a:xfrm>
              <a:off x="8238986" y="1793140"/>
              <a:ext cx="2718697" cy="369332"/>
            </a:xfrm>
            <a:prstGeom prst="rect">
              <a:avLst/>
            </a:prstGeom>
          </p:spPr>
          <p:txBody>
            <a:bodyPr wrap="square">
              <a:spAutoFit/>
            </a:bodyPr>
            <a:lstStyle/>
            <a:p>
              <a:pPr algn="ctr"/>
              <a:r>
                <a:rPr lang="en-IN" sz="1800" b="1" dirty="0">
                  <a:solidFill>
                    <a:schemeClr val="tx1"/>
                  </a:solidFill>
                </a:rPr>
                <a:t>Miscellaneous</a:t>
              </a:r>
            </a:p>
          </p:txBody>
        </p:sp>
      </p:grpSp>
      <p:grpSp>
        <p:nvGrpSpPr>
          <p:cNvPr id="21" name="Group 20">
            <a:extLst>
              <a:ext uri="{FF2B5EF4-FFF2-40B4-BE49-F238E27FC236}">
                <a16:creationId xmlns:a16="http://schemas.microsoft.com/office/drawing/2014/main" id="{464A559D-168B-E04C-20CD-84D914A0ECA3}"/>
              </a:ext>
            </a:extLst>
          </p:cNvPr>
          <p:cNvGrpSpPr/>
          <p:nvPr/>
        </p:nvGrpSpPr>
        <p:grpSpPr>
          <a:xfrm>
            <a:off x="8189289" y="4232653"/>
            <a:ext cx="2718697" cy="701891"/>
            <a:chOff x="8238986" y="1737580"/>
            <a:chExt cx="2718697" cy="701891"/>
          </a:xfrm>
        </p:grpSpPr>
        <p:sp>
          <p:nvSpPr>
            <p:cNvPr id="22" name="Rectangle 21">
              <a:extLst>
                <a:ext uri="{FF2B5EF4-FFF2-40B4-BE49-F238E27FC236}">
                  <a16:creationId xmlns:a16="http://schemas.microsoft.com/office/drawing/2014/main" id="{CC4E6995-B620-E01F-6CB8-EE25AE72EDAF}"/>
                </a:ext>
              </a:extLst>
            </p:cNvPr>
            <p:cNvSpPr/>
            <p:nvPr/>
          </p:nvSpPr>
          <p:spPr>
            <a:xfrm>
              <a:off x="8322366" y="1737580"/>
              <a:ext cx="2635317" cy="701891"/>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3" name="Rectangle 22">
              <a:extLst>
                <a:ext uri="{FF2B5EF4-FFF2-40B4-BE49-F238E27FC236}">
                  <a16:creationId xmlns:a16="http://schemas.microsoft.com/office/drawing/2014/main" id="{625F8137-DCDE-E199-389A-70BA44A768E3}"/>
                </a:ext>
              </a:extLst>
            </p:cNvPr>
            <p:cNvSpPr/>
            <p:nvPr/>
          </p:nvSpPr>
          <p:spPr>
            <a:xfrm>
              <a:off x="8238986" y="1793140"/>
              <a:ext cx="2718697" cy="646331"/>
            </a:xfrm>
            <a:prstGeom prst="rect">
              <a:avLst/>
            </a:prstGeom>
          </p:spPr>
          <p:txBody>
            <a:bodyPr wrap="square">
              <a:spAutoFit/>
            </a:bodyPr>
            <a:lstStyle/>
            <a:p>
              <a:pPr algn="ctr"/>
              <a:r>
                <a:rPr lang="en-IN" sz="1800" b="1" dirty="0"/>
                <a:t>Charitable Institutions/Trusts</a:t>
              </a:r>
              <a:endParaRPr lang="en-IN" sz="1800" b="1" dirty="0">
                <a:solidFill>
                  <a:schemeClr val="tx1"/>
                </a:solidFill>
              </a:endParaRPr>
            </a:p>
          </p:txBody>
        </p:sp>
      </p:grpSp>
      <p:grpSp>
        <p:nvGrpSpPr>
          <p:cNvPr id="24" name="Group 23">
            <a:extLst>
              <a:ext uri="{FF2B5EF4-FFF2-40B4-BE49-F238E27FC236}">
                <a16:creationId xmlns:a16="http://schemas.microsoft.com/office/drawing/2014/main" id="{EF6B064F-774C-C598-8437-427F2CB3E33D}"/>
              </a:ext>
            </a:extLst>
          </p:cNvPr>
          <p:cNvGrpSpPr/>
          <p:nvPr/>
        </p:nvGrpSpPr>
        <p:grpSpPr>
          <a:xfrm>
            <a:off x="5326720" y="5915681"/>
            <a:ext cx="2718697" cy="480453"/>
            <a:chOff x="8238986" y="1737580"/>
            <a:chExt cx="2718697" cy="480453"/>
          </a:xfrm>
        </p:grpSpPr>
        <p:sp>
          <p:nvSpPr>
            <p:cNvPr id="25" name="Rectangle 24">
              <a:extLst>
                <a:ext uri="{FF2B5EF4-FFF2-40B4-BE49-F238E27FC236}">
                  <a16:creationId xmlns:a16="http://schemas.microsoft.com/office/drawing/2014/main" id="{AA730DCA-197D-D1AE-2F67-86C99E1FFDF6}"/>
                </a:ext>
              </a:extLst>
            </p:cNvPr>
            <p:cNvSpPr/>
            <p:nvPr/>
          </p:nvSpPr>
          <p:spPr>
            <a:xfrm>
              <a:off x="8322366" y="1737580"/>
              <a:ext cx="2635317" cy="4804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Rectangle 25">
              <a:extLst>
                <a:ext uri="{FF2B5EF4-FFF2-40B4-BE49-F238E27FC236}">
                  <a16:creationId xmlns:a16="http://schemas.microsoft.com/office/drawing/2014/main" id="{20CF9A6D-3301-9AB3-2106-C379606E18B4}"/>
                </a:ext>
              </a:extLst>
            </p:cNvPr>
            <p:cNvSpPr/>
            <p:nvPr/>
          </p:nvSpPr>
          <p:spPr>
            <a:xfrm>
              <a:off x="8238986" y="1793140"/>
              <a:ext cx="2718697" cy="369332"/>
            </a:xfrm>
            <a:prstGeom prst="rect">
              <a:avLst/>
            </a:prstGeom>
          </p:spPr>
          <p:txBody>
            <a:bodyPr wrap="square">
              <a:spAutoFit/>
            </a:bodyPr>
            <a:lstStyle/>
            <a:p>
              <a:pPr algn="ctr"/>
              <a:r>
                <a:rPr lang="en-IN" sz="1800" b="1" dirty="0">
                  <a:solidFill>
                    <a:schemeClr val="tx1"/>
                  </a:solidFill>
                </a:rPr>
                <a:t>Other Laws and Policies</a:t>
              </a:r>
            </a:p>
          </p:txBody>
        </p:sp>
      </p:grpSp>
    </p:spTree>
    <p:extLst>
      <p:ext uri="{BB962C8B-B14F-4D97-AF65-F5344CB8AC3E}">
        <p14:creationId xmlns:p14="http://schemas.microsoft.com/office/powerpoint/2010/main" val="761452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113863" y="3784162"/>
            <a:ext cx="7358993" cy="1546225"/>
          </a:xfrm>
        </p:spPr>
        <p:txBody>
          <a:bodyPr lIns="121900" tIns="121900" rIns="121900" bIns="121900">
            <a:normAutofit/>
          </a:bodyPr>
          <a:lstStyle/>
          <a:p>
            <a:pPr algn="l">
              <a:spcBef>
                <a:spcPct val="0"/>
              </a:spcBef>
              <a:spcAft>
                <a:spcPct val="0"/>
              </a:spcAft>
            </a:pPr>
            <a:r>
              <a:rPr lang="en-IN" sz="5400" dirty="0">
                <a:solidFill>
                  <a:schemeClr val="bg1"/>
                </a:solidFill>
                <a:latin typeface="Bookman Old Style" panose="02050604050505020204" pitchFamily="18" charset="0"/>
                <a:cs typeface="Times New Roman" pitchFamily="18" charset="0"/>
              </a:rPr>
              <a:t>Macro Economics</a:t>
            </a:r>
            <a:endParaRPr lang="en-US" altLang="en-US" sz="5400" dirty="0">
              <a:solidFill>
                <a:srgbClr val="FFC000"/>
              </a:solidFill>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3</a:t>
            </a:fld>
            <a:endParaRPr lang="en-US" altLang="en-US" sz="1200">
              <a:solidFill>
                <a:schemeClr val="bg1"/>
              </a:solidFill>
            </a:endParaRPr>
          </a:p>
        </p:txBody>
      </p:sp>
    </p:spTree>
    <p:extLst>
      <p:ext uri="{BB962C8B-B14F-4D97-AF65-F5344CB8AC3E}">
        <p14:creationId xmlns:p14="http://schemas.microsoft.com/office/powerpoint/2010/main" val="115814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r>
              <a:rPr lang="en-IN" sz="3200" b="1" dirty="0">
                <a:solidFill>
                  <a:schemeClr val="bg1"/>
                </a:solidFill>
                <a:latin typeface="Bookman Old Style" panose="02050604050505020204" pitchFamily="18" charset="0"/>
                <a:cs typeface="Times New Roman" pitchFamily="18" charset="0"/>
              </a:rPr>
              <a:t>Global</a:t>
            </a:r>
            <a:r>
              <a:rPr lang="en-IN" sz="3200" b="1" dirty="0">
                <a:latin typeface="Bookman Old Style" panose="02050604050505020204" pitchFamily="18" charset="0"/>
                <a:cs typeface="Times New Roman" pitchFamily="18" charset="0"/>
              </a:rPr>
              <a:t> </a:t>
            </a:r>
            <a:r>
              <a:rPr lang="en-IN" sz="3200" b="1" dirty="0">
                <a:solidFill>
                  <a:schemeClr val="bg1"/>
                </a:solidFill>
                <a:latin typeface="Bookman Old Style" panose="02050604050505020204" pitchFamily="18" charset="0"/>
                <a:cs typeface="Times New Roman" pitchFamily="18" charset="0"/>
              </a:rPr>
              <a:t>Growth Projections</a:t>
            </a:r>
          </a:p>
        </p:txBody>
      </p:sp>
      <p:sp>
        <p:nvSpPr>
          <p:cNvPr id="238" name="Shape 238"/>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pic>
        <p:nvPicPr>
          <p:cNvPr id="7" name="Picture 6">
            <a:extLst>
              <a:ext uri="{FF2B5EF4-FFF2-40B4-BE49-F238E27FC236}">
                <a16:creationId xmlns:a16="http://schemas.microsoft.com/office/drawing/2014/main" id="{A9A11225-25B1-87E0-84C0-50234517C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2391" y="1336417"/>
            <a:ext cx="9581322" cy="495538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7684-887B-810E-45D2-FE08ABE97F6A}"/>
              </a:ext>
            </a:extLst>
          </p:cNvPr>
          <p:cNvSpPr>
            <a:spLocks noGrp="1"/>
          </p:cNvSpPr>
          <p:nvPr>
            <p:ph type="title"/>
          </p:nvPr>
        </p:nvSpPr>
        <p:spPr/>
        <p:txBody>
          <a:bodyPr>
            <a:normAutofit/>
          </a:bodyPr>
          <a:lstStyle/>
          <a:p>
            <a:r>
              <a:rPr lang="en-IN" sz="3200" dirty="0">
                <a:latin typeface="Bookman Old Style" panose="02050604050505020204" pitchFamily="18" charset="0"/>
                <a:cs typeface="Times New Roman" pitchFamily="18" charset="0"/>
              </a:rPr>
              <a:t>Growth Projections for India</a:t>
            </a:r>
          </a:p>
        </p:txBody>
      </p:sp>
      <p:pic>
        <p:nvPicPr>
          <p:cNvPr id="5" name="Picture 4">
            <a:extLst>
              <a:ext uri="{FF2B5EF4-FFF2-40B4-BE49-F238E27FC236}">
                <a16:creationId xmlns:a16="http://schemas.microsoft.com/office/drawing/2014/main" id="{596D2BD6-54C8-C806-63C1-ED3F644BAC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8087" y="1531748"/>
            <a:ext cx="5340636" cy="4491366"/>
          </a:xfrm>
          <a:prstGeom prst="rect">
            <a:avLst/>
          </a:prstGeom>
        </p:spPr>
      </p:pic>
      <p:pic>
        <p:nvPicPr>
          <p:cNvPr id="7" name="Picture 6">
            <a:extLst>
              <a:ext uri="{FF2B5EF4-FFF2-40B4-BE49-F238E27FC236}">
                <a16:creationId xmlns:a16="http://schemas.microsoft.com/office/drawing/2014/main" id="{2D77D512-1EB1-F67C-1903-223550C81B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288" y="1552748"/>
            <a:ext cx="5542712" cy="4593538"/>
          </a:xfrm>
          <a:prstGeom prst="rect">
            <a:avLst/>
          </a:prstGeom>
        </p:spPr>
      </p:pic>
    </p:spTree>
    <p:extLst>
      <p:ext uri="{BB962C8B-B14F-4D97-AF65-F5344CB8AC3E}">
        <p14:creationId xmlns:p14="http://schemas.microsoft.com/office/powerpoint/2010/main" val="152640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7E45-1828-991A-803D-1887437E0CB6}"/>
              </a:ext>
            </a:extLst>
          </p:cNvPr>
          <p:cNvSpPr>
            <a:spLocks noGrp="1"/>
          </p:cNvSpPr>
          <p:nvPr>
            <p:ph type="title"/>
          </p:nvPr>
        </p:nvSpPr>
        <p:spPr>
          <a:xfrm>
            <a:off x="180158" y="317169"/>
            <a:ext cx="8191331" cy="913754"/>
          </a:xfrm>
        </p:spPr>
        <p:txBody>
          <a:bodyPr>
            <a:noAutofit/>
          </a:bodyPr>
          <a:lstStyle/>
          <a:p>
            <a:r>
              <a:rPr lang="en-US" sz="3200" dirty="0">
                <a:latin typeface="Bookman Old Style" panose="02050604050505020204" pitchFamily="18" charset="0"/>
                <a:cs typeface="Times New Roman" pitchFamily="18" charset="0"/>
              </a:rPr>
              <a:t>Steadily declining deficit ratios </a:t>
            </a:r>
            <a:endParaRPr lang="en-IN" sz="3200" dirty="0">
              <a:latin typeface="Bookman Old Style" panose="02050604050505020204" pitchFamily="18" charset="0"/>
              <a:cs typeface="Times New Roman" pitchFamily="18" charset="0"/>
            </a:endParaRPr>
          </a:p>
        </p:txBody>
      </p:sp>
      <p:pic>
        <p:nvPicPr>
          <p:cNvPr id="5" name="Picture 4">
            <a:extLst>
              <a:ext uri="{FF2B5EF4-FFF2-40B4-BE49-F238E27FC236}">
                <a16:creationId xmlns:a16="http://schemas.microsoft.com/office/drawing/2014/main" id="{ADD52CD1-B8D2-2120-B36C-40A498FD9AE2}"/>
              </a:ext>
            </a:extLst>
          </p:cNvPr>
          <p:cNvPicPr>
            <a:picLocks noChangeAspect="1"/>
          </p:cNvPicPr>
          <p:nvPr/>
        </p:nvPicPr>
        <p:blipFill>
          <a:blip r:embed="rId2"/>
          <a:stretch>
            <a:fillRect/>
          </a:stretch>
        </p:blipFill>
        <p:spPr>
          <a:xfrm>
            <a:off x="1393815" y="1385873"/>
            <a:ext cx="8773749" cy="4906060"/>
          </a:xfrm>
          <a:prstGeom prst="rect">
            <a:avLst/>
          </a:prstGeom>
        </p:spPr>
      </p:pic>
    </p:spTree>
    <p:extLst>
      <p:ext uri="{BB962C8B-B14F-4D97-AF65-F5344CB8AC3E}">
        <p14:creationId xmlns:p14="http://schemas.microsoft.com/office/powerpoint/2010/main" val="662135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7534F-812D-6F22-D6AF-4B79C511ED32}"/>
              </a:ext>
            </a:extLst>
          </p:cNvPr>
          <p:cNvSpPr>
            <a:spLocks noGrp="1"/>
          </p:cNvSpPr>
          <p:nvPr>
            <p:ph type="title"/>
          </p:nvPr>
        </p:nvSpPr>
        <p:spPr/>
        <p:txBody>
          <a:bodyPr>
            <a:normAutofit/>
          </a:bodyPr>
          <a:lstStyle/>
          <a:p>
            <a:r>
              <a:rPr lang="en-US" sz="3200" dirty="0">
                <a:latin typeface="Bookman Old Style" panose="02050604050505020204" pitchFamily="18" charset="0"/>
                <a:cs typeface="Times New Roman" pitchFamily="18" charset="0"/>
              </a:rPr>
              <a:t>Fiscal Deficit Outlay</a:t>
            </a:r>
            <a:endParaRPr lang="en-IN" sz="3200" dirty="0">
              <a:latin typeface="Bookman Old Style" panose="02050604050505020204" pitchFamily="18" charset="0"/>
              <a:cs typeface="Times New Roman" pitchFamily="18" charset="0"/>
            </a:endParaRPr>
          </a:p>
        </p:txBody>
      </p:sp>
      <p:sp>
        <p:nvSpPr>
          <p:cNvPr id="4" name="Slide Number Placeholder 3">
            <a:extLst>
              <a:ext uri="{FF2B5EF4-FFF2-40B4-BE49-F238E27FC236}">
                <a16:creationId xmlns:a16="http://schemas.microsoft.com/office/drawing/2014/main" id="{D196D47D-32F1-2D01-A1B3-38ED09042884}"/>
              </a:ext>
            </a:extLst>
          </p:cNvPr>
          <p:cNvSpPr>
            <a:spLocks noGrp="1"/>
          </p:cNvSpPr>
          <p:nvPr>
            <p:ph type="sldNum" idx="12"/>
          </p:nvPr>
        </p:nvSpPr>
        <p:spPr/>
        <p:txBody>
          <a:bodyPr/>
          <a:lstStyle/>
          <a:p>
            <a:fld id="{00000000-1234-1234-1234-123412341234}" type="slidenum">
              <a:rPr lang="en" smtClean="0"/>
              <a:pPr/>
              <a:t>7</a:t>
            </a:fld>
            <a:endParaRPr lang="en"/>
          </a:p>
        </p:txBody>
      </p:sp>
      <p:pic>
        <p:nvPicPr>
          <p:cNvPr id="5" name="Picture 4">
            <a:extLst>
              <a:ext uri="{FF2B5EF4-FFF2-40B4-BE49-F238E27FC236}">
                <a16:creationId xmlns:a16="http://schemas.microsoft.com/office/drawing/2014/main" id="{594F76E1-8E65-34CA-F441-5FBAB24F9FD3}"/>
              </a:ext>
            </a:extLst>
          </p:cNvPr>
          <p:cNvPicPr>
            <a:picLocks noChangeAspect="1"/>
          </p:cNvPicPr>
          <p:nvPr/>
        </p:nvPicPr>
        <p:blipFill>
          <a:blip r:embed="rId2"/>
          <a:stretch>
            <a:fillRect/>
          </a:stretch>
        </p:blipFill>
        <p:spPr>
          <a:xfrm>
            <a:off x="1879512" y="1655380"/>
            <a:ext cx="7816282" cy="4352646"/>
          </a:xfrm>
          <a:prstGeom prst="rect">
            <a:avLst/>
          </a:prstGeom>
        </p:spPr>
      </p:pic>
    </p:spTree>
    <p:extLst>
      <p:ext uri="{BB962C8B-B14F-4D97-AF65-F5344CB8AC3E}">
        <p14:creationId xmlns:p14="http://schemas.microsoft.com/office/powerpoint/2010/main" val="306827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4FF76-1C92-7908-478F-AC1206BA5D02}"/>
              </a:ext>
            </a:extLst>
          </p:cNvPr>
          <p:cNvSpPr>
            <a:spLocks noGrp="1"/>
          </p:cNvSpPr>
          <p:nvPr>
            <p:ph type="title"/>
          </p:nvPr>
        </p:nvSpPr>
        <p:spPr>
          <a:xfrm>
            <a:off x="224120" y="334754"/>
            <a:ext cx="8515145" cy="735749"/>
          </a:xfrm>
        </p:spPr>
        <p:txBody>
          <a:bodyPr>
            <a:noAutofit/>
          </a:bodyPr>
          <a:lstStyle/>
          <a:p>
            <a:r>
              <a:rPr lang="en-US" sz="3200" dirty="0">
                <a:latin typeface="Bookman Old Style" panose="02050604050505020204" pitchFamily="18" charset="0"/>
                <a:cs typeface="Times New Roman" pitchFamily="18" charset="0"/>
              </a:rPr>
              <a:t>India’s Inflation vis-à-vis Global Trends</a:t>
            </a:r>
          </a:p>
        </p:txBody>
      </p:sp>
      <p:sp>
        <p:nvSpPr>
          <p:cNvPr id="4" name="Slide Number Placeholder 3">
            <a:extLst>
              <a:ext uri="{FF2B5EF4-FFF2-40B4-BE49-F238E27FC236}">
                <a16:creationId xmlns:a16="http://schemas.microsoft.com/office/drawing/2014/main" id="{C603831B-FE36-3DCC-9EE7-85ED77ECB2BB}"/>
              </a:ext>
            </a:extLst>
          </p:cNvPr>
          <p:cNvSpPr>
            <a:spLocks noGrp="1"/>
          </p:cNvSpPr>
          <p:nvPr>
            <p:ph type="sldNum" idx="12"/>
          </p:nvPr>
        </p:nvSpPr>
        <p:spPr/>
        <p:txBody>
          <a:bodyPr/>
          <a:lstStyle/>
          <a:p>
            <a:fld id="{00000000-1234-1234-1234-123412341234}" type="slidenum">
              <a:rPr lang="en" smtClean="0"/>
              <a:pPr/>
              <a:t>8</a:t>
            </a:fld>
            <a:endParaRPr lang="en"/>
          </a:p>
        </p:txBody>
      </p:sp>
      <p:pic>
        <p:nvPicPr>
          <p:cNvPr id="3" name="Picture 2">
            <a:extLst>
              <a:ext uri="{FF2B5EF4-FFF2-40B4-BE49-F238E27FC236}">
                <a16:creationId xmlns:a16="http://schemas.microsoft.com/office/drawing/2014/main" id="{2F602C54-9C05-43E9-A9B7-2CE472287FB1}"/>
              </a:ext>
            </a:extLst>
          </p:cNvPr>
          <p:cNvPicPr>
            <a:picLocks noChangeAspect="1"/>
          </p:cNvPicPr>
          <p:nvPr/>
        </p:nvPicPr>
        <p:blipFill>
          <a:blip r:embed="rId2"/>
          <a:stretch>
            <a:fillRect/>
          </a:stretch>
        </p:blipFill>
        <p:spPr>
          <a:xfrm>
            <a:off x="1887190" y="1702675"/>
            <a:ext cx="8315901" cy="4147695"/>
          </a:xfrm>
          <a:prstGeom prst="rect">
            <a:avLst/>
          </a:prstGeom>
          <a:ln>
            <a:solidFill>
              <a:sysClr val="windowText" lastClr="000000"/>
            </a:solidFill>
          </a:ln>
        </p:spPr>
      </p:pic>
      <p:sp>
        <p:nvSpPr>
          <p:cNvPr id="6" name="TextBox 5">
            <a:extLst>
              <a:ext uri="{FF2B5EF4-FFF2-40B4-BE49-F238E27FC236}">
                <a16:creationId xmlns:a16="http://schemas.microsoft.com/office/drawing/2014/main" id="{39C9EA52-DA0E-5AF4-7C50-5D0F5FC9DCA4}"/>
              </a:ext>
            </a:extLst>
          </p:cNvPr>
          <p:cNvSpPr txBox="1"/>
          <p:nvPr/>
        </p:nvSpPr>
        <p:spPr>
          <a:xfrm>
            <a:off x="1887189" y="5979806"/>
            <a:ext cx="8315901" cy="307777"/>
          </a:xfrm>
          <a:prstGeom prst="rect">
            <a:avLst/>
          </a:prstGeom>
          <a:noFill/>
        </p:spPr>
        <p:txBody>
          <a:bodyPr wrap="square" rtlCol="0">
            <a:spAutoFit/>
          </a:bodyPr>
          <a:lstStyle/>
          <a:p>
            <a:r>
              <a:rPr lang="en-IN" sz="1400" dirty="0"/>
              <a:t>EMDE - Emerging Market &amp; Developing Economies	                      AE – Advanced Economies</a:t>
            </a:r>
          </a:p>
        </p:txBody>
      </p:sp>
    </p:spTree>
    <p:extLst>
      <p:ext uri="{BB962C8B-B14F-4D97-AF65-F5344CB8AC3E}">
        <p14:creationId xmlns:p14="http://schemas.microsoft.com/office/powerpoint/2010/main" val="2652930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0CB7D-791E-9AF8-D326-CA312C07AC42}"/>
              </a:ext>
            </a:extLst>
          </p:cNvPr>
          <p:cNvSpPr>
            <a:spLocks noGrp="1"/>
          </p:cNvSpPr>
          <p:nvPr>
            <p:ph type="title"/>
          </p:nvPr>
        </p:nvSpPr>
        <p:spPr/>
        <p:txBody>
          <a:bodyPr>
            <a:normAutofit/>
          </a:bodyPr>
          <a:lstStyle/>
          <a:p>
            <a:r>
              <a:rPr lang="en-US" sz="3200" dirty="0">
                <a:latin typeface="Bookman Old Style" panose="02050604050505020204" pitchFamily="18" charset="0"/>
                <a:cs typeface="Times New Roman" pitchFamily="18" charset="0"/>
              </a:rPr>
              <a:t>Target Inflation to Actual Gap</a:t>
            </a:r>
          </a:p>
        </p:txBody>
      </p:sp>
      <p:sp>
        <p:nvSpPr>
          <p:cNvPr id="4" name="Slide Number Placeholder 3">
            <a:extLst>
              <a:ext uri="{FF2B5EF4-FFF2-40B4-BE49-F238E27FC236}">
                <a16:creationId xmlns:a16="http://schemas.microsoft.com/office/drawing/2014/main" id="{4319DE5E-A219-4207-D66D-E23D4457568C}"/>
              </a:ext>
            </a:extLst>
          </p:cNvPr>
          <p:cNvSpPr>
            <a:spLocks noGrp="1"/>
          </p:cNvSpPr>
          <p:nvPr>
            <p:ph type="sldNum" idx="12"/>
          </p:nvPr>
        </p:nvSpPr>
        <p:spPr/>
        <p:txBody>
          <a:bodyPr/>
          <a:lstStyle/>
          <a:p>
            <a:fld id="{00000000-1234-1234-1234-123412341234}" type="slidenum">
              <a:rPr lang="en" smtClean="0"/>
              <a:pPr/>
              <a:t>9</a:t>
            </a:fld>
            <a:endParaRPr lang="en"/>
          </a:p>
        </p:txBody>
      </p:sp>
      <p:pic>
        <p:nvPicPr>
          <p:cNvPr id="7" name="Picture 6">
            <a:extLst>
              <a:ext uri="{FF2B5EF4-FFF2-40B4-BE49-F238E27FC236}">
                <a16:creationId xmlns:a16="http://schemas.microsoft.com/office/drawing/2014/main" id="{207090C3-77CF-714D-8EBE-90E88C1EB14D}"/>
              </a:ext>
            </a:extLst>
          </p:cNvPr>
          <p:cNvPicPr>
            <a:picLocks noChangeAspect="1"/>
          </p:cNvPicPr>
          <p:nvPr/>
        </p:nvPicPr>
        <p:blipFill>
          <a:blip r:embed="rId2"/>
          <a:stretch>
            <a:fillRect/>
          </a:stretch>
        </p:blipFill>
        <p:spPr>
          <a:xfrm>
            <a:off x="1286934" y="1530985"/>
            <a:ext cx="8916157" cy="4760820"/>
          </a:xfrm>
          <a:prstGeom prst="rect">
            <a:avLst/>
          </a:prstGeom>
          <a:ln>
            <a:solidFill>
              <a:schemeClr val="tx1"/>
            </a:solidFill>
          </a:ln>
        </p:spPr>
      </p:pic>
    </p:spTree>
    <p:extLst>
      <p:ext uri="{BB962C8B-B14F-4D97-AF65-F5344CB8AC3E}">
        <p14:creationId xmlns:p14="http://schemas.microsoft.com/office/powerpoint/2010/main" val="3197283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2475-9E94-9FF6-E0AF-720742239A93}"/>
              </a:ext>
            </a:extLst>
          </p:cNvPr>
          <p:cNvSpPr>
            <a:spLocks noGrp="1"/>
          </p:cNvSpPr>
          <p:nvPr>
            <p:ph type="title"/>
          </p:nvPr>
        </p:nvSpPr>
        <p:spPr/>
        <p:txBody>
          <a:bodyPr>
            <a:normAutofit/>
          </a:bodyPr>
          <a:lstStyle/>
          <a:p>
            <a:r>
              <a:rPr lang="en-US" sz="3200" dirty="0">
                <a:latin typeface="Bookman Old Style" panose="02050604050505020204" pitchFamily="18" charset="0"/>
                <a:cs typeface="Times New Roman" pitchFamily="18" charset="0"/>
              </a:rPr>
              <a:t>Resilient Rupee in FY 2024</a:t>
            </a:r>
          </a:p>
        </p:txBody>
      </p:sp>
      <p:sp>
        <p:nvSpPr>
          <p:cNvPr id="4" name="Slide Number Placeholder 3">
            <a:extLst>
              <a:ext uri="{FF2B5EF4-FFF2-40B4-BE49-F238E27FC236}">
                <a16:creationId xmlns:a16="http://schemas.microsoft.com/office/drawing/2014/main" id="{A5D1E04C-78F0-D7B0-02E3-4E74CA74C669}"/>
              </a:ext>
            </a:extLst>
          </p:cNvPr>
          <p:cNvSpPr>
            <a:spLocks noGrp="1"/>
          </p:cNvSpPr>
          <p:nvPr>
            <p:ph type="sldNum" idx="12"/>
          </p:nvPr>
        </p:nvSpPr>
        <p:spPr/>
        <p:txBody>
          <a:bodyPr/>
          <a:lstStyle/>
          <a:p>
            <a:fld id="{00000000-1234-1234-1234-123412341234}" type="slidenum">
              <a:rPr lang="en" smtClean="0"/>
              <a:pPr/>
              <a:t>10</a:t>
            </a:fld>
            <a:endParaRPr lang="en"/>
          </a:p>
        </p:txBody>
      </p:sp>
      <p:pic>
        <p:nvPicPr>
          <p:cNvPr id="5" name="Picture 4">
            <a:extLst>
              <a:ext uri="{FF2B5EF4-FFF2-40B4-BE49-F238E27FC236}">
                <a16:creationId xmlns:a16="http://schemas.microsoft.com/office/drawing/2014/main" id="{E8CFC434-6E73-0543-A79D-E94B8B50C6A4}"/>
              </a:ext>
            </a:extLst>
          </p:cNvPr>
          <p:cNvPicPr>
            <a:picLocks noChangeAspect="1"/>
          </p:cNvPicPr>
          <p:nvPr/>
        </p:nvPicPr>
        <p:blipFill>
          <a:blip r:embed="rId2"/>
          <a:stretch>
            <a:fillRect/>
          </a:stretch>
        </p:blipFill>
        <p:spPr>
          <a:xfrm>
            <a:off x="1769358" y="1524425"/>
            <a:ext cx="7595359" cy="4977779"/>
          </a:xfrm>
          <a:prstGeom prst="rect">
            <a:avLst/>
          </a:prstGeom>
        </p:spPr>
      </p:pic>
    </p:spTree>
    <p:extLst>
      <p:ext uri="{BB962C8B-B14F-4D97-AF65-F5344CB8AC3E}">
        <p14:creationId xmlns:p14="http://schemas.microsoft.com/office/powerpoint/2010/main" val="1957438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C2DA6-A4D0-AC98-0B43-3A231412CDC3}"/>
              </a:ext>
            </a:extLst>
          </p:cNvPr>
          <p:cNvSpPr>
            <a:spLocks noGrp="1"/>
          </p:cNvSpPr>
          <p:nvPr>
            <p:ph type="title"/>
          </p:nvPr>
        </p:nvSpPr>
        <p:spPr>
          <a:xfrm>
            <a:off x="1" y="-197989"/>
            <a:ext cx="9347200" cy="1875692"/>
          </a:xfrm>
        </p:spPr>
        <p:txBody>
          <a:bodyPr>
            <a:normAutofit/>
          </a:bodyPr>
          <a:lstStyle/>
          <a:p>
            <a:r>
              <a:rPr lang="en-IN" sz="3200" dirty="0">
                <a:latin typeface="Bookman Old Style" panose="02050604050505020204" pitchFamily="18" charset="0"/>
                <a:cs typeface="Times New Roman" pitchFamily="18" charset="0"/>
              </a:rPr>
              <a:t>India to transact in INR</a:t>
            </a:r>
          </a:p>
        </p:txBody>
      </p:sp>
      <p:sp>
        <p:nvSpPr>
          <p:cNvPr id="3" name="Text Placeholder 2">
            <a:extLst>
              <a:ext uri="{FF2B5EF4-FFF2-40B4-BE49-F238E27FC236}">
                <a16:creationId xmlns:a16="http://schemas.microsoft.com/office/drawing/2014/main" id="{6427D027-D94A-6009-DFDE-DA977C9BA6FD}"/>
              </a:ext>
            </a:extLst>
          </p:cNvPr>
          <p:cNvSpPr>
            <a:spLocks noGrp="1"/>
          </p:cNvSpPr>
          <p:nvPr>
            <p:ph type="body" idx="1"/>
          </p:nvPr>
        </p:nvSpPr>
        <p:spPr>
          <a:xfrm>
            <a:off x="5615963" y="1444723"/>
            <a:ext cx="6558522" cy="5022444"/>
          </a:xfrm>
        </p:spPr>
        <p:txBody>
          <a:bodyPr>
            <a:normAutofit/>
          </a:bodyPr>
          <a:lstStyle/>
          <a:p>
            <a:r>
              <a:rPr lang="en-IN" sz="2000" dirty="0">
                <a:latin typeface="Book Antiqua" panose="02040602050305030304" pitchFamily="18" charset="0"/>
              </a:rPr>
              <a:t>There are </a:t>
            </a:r>
            <a:r>
              <a:rPr lang="en-IN" sz="2000" b="1" dirty="0">
                <a:latin typeface="Book Antiqua" panose="02040602050305030304" pitchFamily="18" charset="0"/>
              </a:rPr>
              <a:t>18 Countries </a:t>
            </a:r>
            <a:r>
              <a:rPr lang="en-IN" sz="2000" dirty="0">
                <a:latin typeface="Book Antiqua" panose="02040602050305030304" pitchFamily="18" charset="0"/>
              </a:rPr>
              <a:t>with which India has made an </a:t>
            </a:r>
            <a:r>
              <a:rPr lang="en-IN" sz="2000" b="1" dirty="0">
                <a:latin typeface="Book Antiqua" panose="02040602050305030304" pitchFamily="18" charset="0"/>
              </a:rPr>
              <a:t>agreement to transact in INR</a:t>
            </a:r>
            <a:r>
              <a:rPr lang="en-IN" sz="2000" dirty="0">
                <a:latin typeface="Book Antiqua" panose="02040602050305030304" pitchFamily="18" charset="0"/>
              </a:rPr>
              <a:t>.</a:t>
            </a:r>
          </a:p>
          <a:p>
            <a:r>
              <a:rPr lang="en-IN" sz="2000" dirty="0">
                <a:latin typeface="Book Antiqua" panose="02040602050305030304" pitchFamily="18" charset="0"/>
              </a:rPr>
              <a:t>Countries like Germany, Russia, Singapore, </a:t>
            </a:r>
            <a:r>
              <a:rPr lang="en-IN" sz="2000" dirty="0" err="1">
                <a:latin typeface="Book Antiqua" panose="02040602050305030304" pitchFamily="18" charset="0"/>
              </a:rPr>
              <a:t>Srilanka</a:t>
            </a:r>
            <a:r>
              <a:rPr lang="en-IN" sz="2000" dirty="0">
                <a:latin typeface="Book Antiqua" panose="02040602050305030304" pitchFamily="18" charset="0"/>
              </a:rPr>
              <a:t>, Botswana, Fiji, Guyana, Israel, Kenya, Malaysia, Mauritius, Myanmar, New Zealand, Oman, Seychelles, Tanzania, Uganda and UK </a:t>
            </a:r>
          </a:p>
          <a:p>
            <a:r>
              <a:rPr lang="en-IN" sz="2000" dirty="0">
                <a:latin typeface="Book Antiqua" panose="02040602050305030304" pitchFamily="18" charset="0"/>
              </a:rPr>
              <a:t>Will </a:t>
            </a:r>
            <a:r>
              <a:rPr lang="en-US" sz="2000" dirty="0">
                <a:latin typeface="Book Antiqua" panose="02040602050305030304" pitchFamily="18" charset="0"/>
              </a:rPr>
              <a:t>help in reduction of :-</a:t>
            </a:r>
          </a:p>
          <a:p>
            <a:pPr marL="840296" indent="-241294">
              <a:buFont typeface="Wingdings" panose="05000000000000000000" pitchFamily="2" charset="2"/>
              <a:buChar char="§"/>
            </a:pPr>
            <a:r>
              <a:rPr lang="en-US" sz="2000" dirty="0">
                <a:latin typeface="Book Antiqua" panose="02040602050305030304" pitchFamily="18" charset="0"/>
              </a:rPr>
              <a:t>India’s current account deficit (CAD)</a:t>
            </a:r>
          </a:p>
          <a:p>
            <a:pPr marL="840296" indent="-241294">
              <a:buFont typeface="Wingdings" panose="05000000000000000000" pitchFamily="2" charset="2"/>
              <a:buChar char="§"/>
            </a:pPr>
            <a:r>
              <a:rPr lang="en-US" sz="2000" dirty="0">
                <a:latin typeface="Book Antiqua" panose="02040602050305030304" pitchFamily="18" charset="0"/>
              </a:rPr>
              <a:t>The burden of maintaining large foreign-exchange reserves.</a:t>
            </a:r>
          </a:p>
          <a:p>
            <a:pPr marL="840296" indent="-241294">
              <a:buFont typeface="Wingdings" panose="05000000000000000000" pitchFamily="2" charset="2"/>
              <a:buChar char="§"/>
            </a:pPr>
            <a:r>
              <a:rPr lang="en-US" sz="2000" dirty="0">
                <a:latin typeface="Book Antiqua" panose="02040602050305030304" pitchFamily="18" charset="0"/>
              </a:rPr>
              <a:t>Exchange Rate risks </a:t>
            </a:r>
          </a:p>
          <a:p>
            <a:pPr marL="840296" indent="-241294">
              <a:buFont typeface="Wingdings" panose="05000000000000000000" pitchFamily="2" charset="2"/>
              <a:buChar char="§"/>
            </a:pPr>
            <a:r>
              <a:rPr lang="en-US" sz="2000" dirty="0">
                <a:latin typeface="Book Antiqua" panose="02040602050305030304" pitchFamily="18" charset="0"/>
              </a:rPr>
              <a:t>Trade related transaction costs </a:t>
            </a:r>
            <a:endParaRPr lang="en-IN" sz="2000" dirty="0">
              <a:latin typeface="Book Antiqua" panose="02040602050305030304" pitchFamily="18" charset="0"/>
            </a:endParaRPr>
          </a:p>
        </p:txBody>
      </p:sp>
      <p:sp>
        <p:nvSpPr>
          <p:cNvPr id="4" name="Slide Number Placeholder 3">
            <a:extLst>
              <a:ext uri="{FF2B5EF4-FFF2-40B4-BE49-F238E27FC236}">
                <a16:creationId xmlns:a16="http://schemas.microsoft.com/office/drawing/2014/main" id="{4B5A253E-12ED-7A12-14D7-710A041DFB86}"/>
              </a:ext>
            </a:extLst>
          </p:cNvPr>
          <p:cNvSpPr>
            <a:spLocks noGrp="1"/>
          </p:cNvSpPr>
          <p:nvPr>
            <p:ph type="sldNum" idx="12"/>
          </p:nvPr>
        </p:nvSpPr>
        <p:spPr/>
        <p:txBody>
          <a:bodyPr/>
          <a:lstStyle/>
          <a:p>
            <a:fld id="{00000000-1234-1234-1234-123412341234}" type="slidenum">
              <a:rPr lang="en" smtClean="0"/>
              <a:pPr/>
              <a:t>11</a:t>
            </a:fld>
            <a:endParaRPr lang="en"/>
          </a:p>
        </p:txBody>
      </p:sp>
      <p:pic>
        <p:nvPicPr>
          <p:cNvPr id="6" name="Picture 5">
            <a:extLst>
              <a:ext uri="{FF2B5EF4-FFF2-40B4-BE49-F238E27FC236}">
                <a16:creationId xmlns:a16="http://schemas.microsoft.com/office/drawing/2014/main" id="{F33357BD-95A1-F1E9-5C44-4CA334B880CD}"/>
              </a:ext>
            </a:extLst>
          </p:cNvPr>
          <p:cNvPicPr>
            <a:picLocks noChangeAspect="1"/>
          </p:cNvPicPr>
          <p:nvPr/>
        </p:nvPicPr>
        <p:blipFill>
          <a:blip r:embed="rId3"/>
          <a:stretch>
            <a:fillRect/>
          </a:stretch>
        </p:blipFill>
        <p:spPr>
          <a:xfrm>
            <a:off x="393125" y="1758773"/>
            <a:ext cx="5240354" cy="4043619"/>
          </a:xfrm>
          <a:prstGeom prst="rect">
            <a:avLst/>
          </a:prstGeom>
          <a:ln>
            <a:noFill/>
          </a:ln>
          <a:effectLst>
            <a:softEdge rad="112500"/>
          </a:effectLst>
        </p:spPr>
      </p:pic>
    </p:spTree>
    <p:extLst>
      <p:ext uri="{BB962C8B-B14F-4D97-AF65-F5344CB8AC3E}">
        <p14:creationId xmlns:p14="http://schemas.microsoft.com/office/powerpoint/2010/main" val="2229743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a:off x="914400" y="1454333"/>
            <a:ext cx="7157200" cy="3949200"/>
          </a:xfrm>
          <a:prstGeom prst="rect">
            <a:avLst/>
          </a:prstGeom>
        </p:spPr>
        <p:txBody>
          <a:bodyPr spcFirstLastPara="1" vert="horz" wrap="square" lIns="121900" tIns="121900" rIns="121900" bIns="121900" rtlCol="0" anchor="ctr" anchorCtr="0">
            <a:noAutofit/>
          </a:bodyPr>
          <a:lstStyle/>
          <a:p>
            <a:pPr>
              <a:buSzPts val="2000"/>
            </a:pPr>
            <a:r>
              <a:rPr lang="en-IN" sz="4800" b="1" dirty="0">
                <a:latin typeface="Bookman Old Style" panose="02050604050505020204" pitchFamily="18" charset="0"/>
                <a:cs typeface="Times New Roman" pitchFamily="18" charset="0"/>
              </a:rPr>
              <a:t>GDP to Debt Assessment</a:t>
            </a:r>
            <a:endParaRPr sz="4800" b="1" dirty="0">
              <a:latin typeface="Bookman Old Style" panose="02050604050505020204" pitchFamily="18" charset="0"/>
              <a:cs typeface="Times New Roman" pitchFamily="18" charset="0"/>
            </a:endParaRPr>
          </a:p>
        </p:txBody>
      </p:sp>
    </p:spTree>
    <p:extLst>
      <p:ext uri="{BB962C8B-B14F-4D97-AF65-F5344CB8AC3E}">
        <p14:creationId xmlns:p14="http://schemas.microsoft.com/office/powerpoint/2010/main" val="1080541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6EBFB-0441-2C26-CF72-96A1B73771CE}"/>
              </a:ext>
            </a:extLst>
          </p:cNvPr>
          <p:cNvSpPr>
            <a:spLocks noGrp="1"/>
          </p:cNvSpPr>
          <p:nvPr>
            <p:ph type="title"/>
          </p:nvPr>
        </p:nvSpPr>
        <p:spPr>
          <a:xfrm>
            <a:off x="224120" y="334754"/>
            <a:ext cx="8068541" cy="735749"/>
          </a:xfrm>
        </p:spPr>
        <p:txBody>
          <a:bodyPr>
            <a:normAutofit/>
          </a:bodyPr>
          <a:lstStyle/>
          <a:p>
            <a:r>
              <a:rPr lang="en-IN" sz="3200" dirty="0">
                <a:latin typeface="Bookman Old Style" panose="02050604050505020204" pitchFamily="18" charset="0"/>
                <a:cs typeface="Times New Roman" pitchFamily="18" charset="0"/>
              </a:rPr>
              <a:t>Debt to GDP Ratio comparatives</a:t>
            </a:r>
          </a:p>
        </p:txBody>
      </p:sp>
      <p:sp>
        <p:nvSpPr>
          <p:cNvPr id="4" name="Slide Number Placeholder 3">
            <a:extLst>
              <a:ext uri="{FF2B5EF4-FFF2-40B4-BE49-F238E27FC236}">
                <a16:creationId xmlns:a16="http://schemas.microsoft.com/office/drawing/2014/main" id="{9F755CB9-2711-0E2D-48ED-C51083EAE910}"/>
              </a:ext>
            </a:extLst>
          </p:cNvPr>
          <p:cNvSpPr>
            <a:spLocks noGrp="1"/>
          </p:cNvSpPr>
          <p:nvPr>
            <p:ph type="sldNum" idx="12"/>
          </p:nvPr>
        </p:nvSpPr>
        <p:spPr/>
        <p:txBody>
          <a:bodyPr/>
          <a:lstStyle/>
          <a:p>
            <a:fld id="{00000000-1234-1234-1234-123412341234}" type="slidenum">
              <a:rPr lang="en" smtClean="0"/>
              <a:pPr/>
              <a:t>13</a:t>
            </a:fld>
            <a:endParaRPr lang="en"/>
          </a:p>
        </p:txBody>
      </p:sp>
      <p:graphicFrame>
        <p:nvGraphicFramePr>
          <p:cNvPr id="3" name="Chart 2">
            <a:extLst>
              <a:ext uri="{FF2B5EF4-FFF2-40B4-BE49-F238E27FC236}">
                <a16:creationId xmlns:a16="http://schemas.microsoft.com/office/drawing/2014/main" id="{865F2FCB-0C54-152E-C5F1-ABC4FB73E405}"/>
              </a:ext>
            </a:extLst>
          </p:cNvPr>
          <p:cNvGraphicFramePr>
            <a:graphicFrameLocks/>
          </p:cNvGraphicFramePr>
          <p:nvPr>
            <p:extLst>
              <p:ext uri="{D42A27DB-BD31-4B8C-83A1-F6EECF244321}">
                <p14:modId xmlns:p14="http://schemas.microsoft.com/office/powerpoint/2010/main" val="574967333"/>
              </p:ext>
            </p:extLst>
          </p:nvPr>
        </p:nvGraphicFramePr>
        <p:xfrm>
          <a:off x="1148317" y="1600200"/>
          <a:ext cx="9054775" cy="45099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4314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6EBFB-0441-2C26-CF72-96A1B73771CE}"/>
              </a:ext>
            </a:extLst>
          </p:cNvPr>
          <p:cNvSpPr>
            <a:spLocks noGrp="1"/>
          </p:cNvSpPr>
          <p:nvPr>
            <p:ph type="title"/>
          </p:nvPr>
        </p:nvSpPr>
        <p:spPr>
          <a:xfrm>
            <a:off x="2" y="334754"/>
            <a:ext cx="8945524" cy="735749"/>
          </a:xfrm>
        </p:spPr>
        <p:txBody>
          <a:bodyPr>
            <a:noAutofit/>
          </a:bodyPr>
          <a:lstStyle/>
          <a:p>
            <a:r>
              <a:rPr lang="en-US" sz="2800" dirty="0">
                <a:latin typeface="Bookman Old Style" panose="02050604050505020204" pitchFamily="18" charset="0"/>
                <a:cs typeface="Times New Roman" pitchFamily="18" charset="0"/>
              </a:rPr>
              <a:t>India’s stable external debt position and vulnerability indicators</a:t>
            </a:r>
            <a:endParaRPr lang="en-IN" sz="2800" dirty="0">
              <a:latin typeface="Bookman Old Style" panose="02050604050505020204" pitchFamily="18" charset="0"/>
              <a:cs typeface="Times New Roman" pitchFamily="18" charset="0"/>
            </a:endParaRPr>
          </a:p>
        </p:txBody>
      </p:sp>
      <p:sp>
        <p:nvSpPr>
          <p:cNvPr id="4" name="Slide Number Placeholder 3">
            <a:extLst>
              <a:ext uri="{FF2B5EF4-FFF2-40B4-BE49-F238E27FC236}">
                <a16:creationId xmlns:a16="http://schemas.microsoft.com/office/drawing/2014/main" id="{9F755CB9-2711-0E2D-48ED-C51083EAE910}"/>
              </a:ext>
            </a:extLst>
          </p:cNvPr>
          <p:cNvSpPr>
            <a:spLocks noGrp="1"/>
          </p:cNvSpPr>
          <p:nvPr>
            <p:ph type="sldNum" idx="12"/>
          </p:nvPr>
        </p:nvSpPr>
        <p:spPr/>
        <p:txBody>
          <a:bodyPr/>
          <a:lstStyle/>
          <a:p>
            <a:fld id="{00000000-1234-1234-1234-123412341234}" type="slidenum">
              <a:rPr lang="en" smtClean="0"/>
              <a:pPr/>
              <a:t>14</a:t>
            </a:fld>
            <a:endParaRPr lang="en"/>
          </a:p>
        </p:txBody>
      </p:sp>
      <p:pic>
        <p:nvPicPr>
          <p:cNvPr id="3" name="Picture 2">
            <a:extLst>
              <a:ext uri="{FF2B5EF4-FFF2-40B4-BE49-F238E27FC236}">
                <a16:creationId xmlns:a16="http://schemas.microsoft.com/office/drawing/2014/main" id="{ECC25BAA-B01A-870A-2854-EB2A22059F56}"/>
              </a:ext>
            </a:extLst>
          </p:cNvPr>
          <p:cNvPicPr>
            <a:picLocks noChangeAspect="1"/>
          </p:cNvPicPr>
          <p:nvPr/>
        </p:nvPicPr>
        <p:blipFill>
          <a:blip r:embed="rId3"/>
          <a:stretch>
            <a:fillRect/>
          </a:stretch>
        </p:blipFill>
        <p:spPr>
          <a:xfrm>
            <a:off x="1063256" y="1569839"/>
            <a:ext cx="9867013" cy="3946541"/>
          </a:xfrm>
          <a:prstGeom prst="rect">
            <a:avLst/>
          </a:prstGeom>
          <a:ln>
            <a:solidFill>
              <a:schemeClr val="bg1">
                <a:lumMod val="75000"/>
              </a:schemeClr>
            </a:solidFill>
          </a:ln>
        </p:spPr>
      </p:pic>
      <p:sp>
        <p:nvSpPr>
          <p:cNvPr id="5" name="TextBox 4">
            <a:extLst>
              <a:ext uri="{FF2B5EF4-FFF2-40B4-BE49-F238E27FC236}">
                <a16:creationId xmlns:a16="http://schemas.microsoft.com/office/drawing/2014/main" id="{41A83593-2320-B6B0-72E7-318348642195}"/>
              </a:ext>
            </a:extLst>
          </p:cNvPr>
          <p:cNvSpPr txBox="1"/>
          <p:nvPr/>
        </p:nvSpPr>
        <p:spPr>
          <a:xfrm>
            <a:off x="1063256" y="5831174"/>
            <a:ext cx="9867013" cy="369332"/>
          </a:xfrm>
          <a:prstGeom prst="rect">
            <a:avLst/>
          </a:prstGeom>
          <a:noFill/>
        </p:spPr>
        <p:txBody>
          <a:bodyPr wrap="square" rtlCol="0">
            <a:spAutoFit/>
          </a:bodyPr>
          <a:lstStyle/>
          <a:p>
            <a:r>
              <a:rPr lang="en-IN" b="1" dirty="0"/>
              <a:t>FER: Foreign Exchange Reserve      STED: Short Term External Debt               TED: Total External Debt</a:t>
            </a:r>
          </a:p>
        </p:txBody>
      </p:sp>
    </p:spTree>
    <p:extLst>
      <p:ext uri="{BB962C8B-B14F-4D97-AF65-F5344CB8AC3E}">
        <p14:creationId xmlns:p14="http://schemas.microsoft.com/office/powerpoint/2010/main" val="4206077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a:off x="390525" y="1454400"/>
            <a:ext cx="7157200" cy="3949200"/>
          </a:xfrm>
          <a:prstGeom prst="rect">
            <a:avLst/>
          </a:prstGeom>
        </p:spPr>
        <p:txBody>
          <a:bodyPr spcFirstLastPara="1" vert="horz" wrap="square" lIns="121900" tIns="121900" rIns="121900" bIns="121900" rtlCol="0" anchor="ctr" anchorCtr="0">
            <a:noAutofit/>
          </a:bodyPr>
          <a:lstStyle/>
          <a:p>
            <a:pPr>
              <a:buSzPts val="2000"/>
            </a:pPr>
            <a:r>
              <a:rPr lang="en-IN" sz="4800" b="1" dirty="0">
                <a:latin typeface="Bookman Old Style" panose="02050604050505020204" pitchFamily="18" charset="0"/>
                <a:cs typeface="Times New Roman" pitchFamily="18" charset="0"/>
              </a:rPr>
              <a:t>Quality Expenditure</a:t>
            </a:r>
            <a:endParaRPr sz="4800" b="1" dirty="0">
              <a:latin typeface="Bookman Old Style" panose="02050604050505020204" pitchFamily="18" charset="0"/>
              <a:cs typeface="Times New Roman" pitchFamily="18" charset="0"/>
            </a:endParaRPr>
          </a:p>
        </p:txBody>
      </p:sp>
    </p:spTree>
    <p:extLst>
      <p:ext uri="{BB962C8B-B14F-4D97-AF65-F5344CB8AC3E}">
        <p14:creationId xmlns:p14="http://schemas.microsoft.com/office/powerpoint/2010/main" val="90050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5F44-C65C-1AF8-2391-2693E8596FED}"/>
              </a:ext>
            </a:extLst>
          </p:cNvPr>
          <p:cNvSpPr>
            <a:spLocks noGrp="1"/>
          </p:cNvSpPr>
          <p:nvPr>
            <p:ph type="title"/>
          </p:nvPr>
        </p:nvSpPr>
        <p:spPr/>
        <p:txBody>
          <a:bodyPr>
            <a:normAutofit/>
          </a:bodyPr>
          <a:lstStyle/>
          <a:p>
            <a:r>
              <a:rPr lang="en-US" sz="3200" dirty="0">
                <a:latin typeface="Bookman Old Style" panose="02050604050505020204" pitchFamily="18" charset="0"/>
                <a:cs typeface="Times New Roman" pitchFamily="18" charset="0"/>
              </a:rPr>
              <a:t>Government Expenditure Trends</a:t>
            </a:r>
            <a:endParaRPr lang="en-IN" sz="3200" dirty="0">
              <a:latin typeface="Bookman Old Style" panose="02050604050505020204" pitchFamily="18" charset="0"/>
              <a:cs typeface="Times New Roman" pitchFamily="18" charset="0"/>
            </a:endParaRPr>
          </a:p>
        </p:txBody>
      </p:sp>
      <p:sp>
        <p:nvSpPr>
          <p:cNvPr id="4" name="Slide Number Placeholder 3">
            <a:extLst>
              <a:ext uri="{FF2B5EF4-FFF2-40B4-BE49-F238E27FC236}">
                <a16:creationId xmlns:a16="http://schemas.microsoft.com/office/drawing/2014/main" id="{1FA90DE8-75C7-A3B9-4D3C-76C0A971C839}"/>
              </a:ext>
            </a:extLst>
          </p:cNvPr>
          <p:cNvSpPr>
            <a:spLocks noGrp="1"/>
          </p:cNvSpPr>
          <p:nvPr>
            <p:ph type="sldNum" idx="12"/>
          </p:nvPr>
        </p:nvSpPr>
        <p:spPr/>
        <p:txBody>
          <a:bodyPr/>
          <a:lstStyle/>
          <a:p>
            <a:fld id="{00000000-1234-1234-1234-123412341234}" type="slidenum">
              <a:rPr lang="en" smtClean="0"/>
              <a:pPr/>
              <a:t>16</a:t>
            </a:fld>
            <a:endParaRPr lang="en"/>
          </a:p>
        </p:txBody>
      </p:sp>
      <p:pic>
        <p:nvPicPr>
          <p:cNvPr id="5" name="Picture 4">
            <a:extLst>
              <a:ext uri="{FF2B5EF4-FFF2-40B4-BE49-F238E27FC236}">
                <a16:creationId xmlns:a16="http://schemas.microsoft.com/office/drawing/2014/main" id="{00000000-0008-0000-2600-000006000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3302" y="1355235"/>
            <a:ext cx="7534119" cy="4650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534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9829D-E760-FAD8-7179-50CE0D4DF096}"/>
              </a:ext>
            </a:extLst>
          </p:cNvPr>
          <p:cNvSpPr>
            <a:spLocks noGrp="1"/>
          </p:cNvSpPr>
          <p:nvPr>
            <p:ph type="title"/>
          </p:nvPr>
        </p:nvSpPr>
        <p:spPr>
          <a:xfrm>
            <a:off x="224120" y="334754"/>
            <a:ext cx="8545125" cy="735749"/>
          </a:xfrm>
        </p:spPr>
        <p:txBody>
          <a:bodyPr>
            <a:noAutofit/>
          </a:bodyPr>
          <a:lstStyle/>
          <a:p>
            <a:r>
              <a:rPr lang="en-US" sz="2800" dirty="0">
                <a:latin typeface="Bookman Old Style" panose="02050604050505020204" pitchFamily="18" charset="0"/>
                <a:cs typeface="Times New Roman" pitchFamily="18" charset="0"/>
              </a:rPr>
              <a:t>Government Effective Capex to GDP Ratio</a:t>
            </a:r>
            <a:endParaRPr lang="en-IN" sz="2800" dirty="0">
              <a:latin typeface="Bookman Old Style" panose="02050604050505020204" pitchFamily="18" charset="0"/>
              <a:cs typeface="Times New Roman" pitchFamily="18" charset="0"/>
            </a:endParaRPr>
          </a:p>
        </p:txBody>
      </p:sp>
      <p:sp>
        <p:nvSpPr>
          <p:cNvPr id="4" name="Slide Number Placeholder 3">
            <a:extLst>
              <a:ext uri="{FF2B5EF4-FFF2-40B4-BE49-F238E27FC236}">
                <a16:creationId xmlns:a16="http://schemas.microsoft.com/office/drawing/2014/main" id="{D8BADEF8-BB3A-3D6F-73FD-2DF4F3F71321}"/>
              </a:ext>
            </a:extLst>
          </p:cNvPr>
          <p:cNvSpPr>
            <a:spLocks noGrp="1"/>
          </p:cNvSpPr>
          <p:nvPr>
            <p:ph type="sldNum" idx="12"/>
          </p:nvPr>
        </p:nvSpPr>
        <p:spPr/>
        <p:txBody>
          <a:bodyPr/>
          <a:lstStyle/>
          <a:p>
            <a:fld id="{00000000-1234-1234-1234-123412341234}" type="slidenum">
              <a:rPr lang="en" smtClean="0"/>
              <a:pPr/>
              <a:t>17</a:t>
            </a:fld>
            <a:endParaRPr lang="en"/>
          </a:p>
        </p:txBody>
      </p:sp>
      <p:pic>
        <p:nvPicPr>
          <p:cNvPr id="5" name="Picture 4">
            <a:extLst>
              <a:ext uri="{FF2B5EF4-FFF2-40B4-BE49-F238E27FC236}">
                <a16:creationId xmlns:a16="http://schemas.microsoft.com/office/drawing/2014/main" id="{04695B31-6AD6-0629-8576-8FFA5176FBF6}"/>
              </a:ext>
            </a:extLst>
          </p:cNvPr>
          <p:cNvPicPr>
            <a:picLocks noChangeAspect="1"/>
          </p:cNvPicPr>
          <p:nvPr/>
        </p:nvPicPr>
        <p:blipFill>
          <a:blip r:embed="rId2"/>
          <a:stretch>
            <a:fillRect/>
          </a:stretch>
        </p:blipFill>
        <p:spPr>
          <a:xfrm>
            <a:off x="1645007" y="1567543"/>
            <a:ext cx="7754860" cy="4724261"/>
          </a:xfrm>
          <a:prstGeom prst="rect">
            <a:avLst/>
          </a:prstGeom>
        </p:spPr>
      </p:pic>
    </p:spTree>
    <p:extLst>
      <p:ext uri="{BB962C8B-B14F-4D97-AF65-F5344CB8AC3E}">
        <p14:creationId xmlns:p14="http://schemas.microsoft.com/office/powerpoint/2010/main" val="1981238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5459413" cy="1546225"/>
          </a:xfrm>
        </p:spPr>
        <p:txBody>
          <a:bodyPr lIns="121900" tIns="121900" rIns="121900" bIns="121900">
            <a:normAutofit fontScale="90000"/>
          </a:bodyPr>
          <a:lstStyle/>
          <a:p>
            <a:pPr>
              <a:spcBef>
                <a:spcPct val="0"/>
              </a:spcBef>
              <a:spcAft>
                <a:spcPct val="0"/>
              </a:spcAft>
            </a:pPr>
            <a:r>
              <a:rPr lang="en-IN" sz="5400" dirty="0">
                <a:solidFill>
                  <a:schemeClr val="bg1"/>
                </a:solidFill>
                <a:latin typeface="Bookman Old Style" panose="02050604050505020204" pitchFamily="18" charset="0"/>
                <a:cs typeface="Times New Roman" pitchFamily="18" charset="0"/>
              </a:rPr>
              <a:t>Revenue trends for Govt.</a:t>
            </a:r>
            <a:endParaRPr lang="en-US" altLang="en-US" sz="5400" dirty="0">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18</a:t>
            </a:fld>
            <a:endParaRPr lang="en-US" altLang="en-US" sz="1200">
              <a:solidFill>
                <a:schemeClr val="bg1"/>
              </a:solidFill>
            </a:endParaRPr>
          </a:p>
        </p:txBody>
      </p:sp>
    </p:spTree>
    <p:extLst>
      <p:ext uri="{BB962C8B-B14F-4D97-AF65-F5344CB8AC3E}">
        <p14:creationId xmlns:p14="http://schemas.microsoft.com/office/powerpoint/2010/main" val="2244346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D59F7-7D58-29C3-DB81-1C7BA3567CB4}"/>
              </a:ext>
            </a:extLst>
          </p:cNvPr>
          <p:cNvSpPr>
            <a:spLocks noGrp="1"/>
          </p:cNvSpPr>
          <p:nvPr>
            <p:ph type="title"/>
          </p:nvPr>
        </p:nvSpPr>
        <p:spPr>
          <a:xfrm>
            <a:off x="224120" y="334754"/>
            <a:ext cx="8636101" cy="735749"/>
          </a:xfrm>
        </p:spPr>
        <p:txBody>
          <a:bodyPr>
            <a:normAutofit/>
          </a:bodyPr>
          <a:lstStyle/>
          <a:p>
            <a:r>
              <a:rPr lang="en-US" sz="3200" dirty="0">
                <a:latin typeface="Bookman Old Style" panose="02050604050505020204" pitchFamily="18" charset="0"/>
                <a:cs typeface="Times New Roman" pitchFamily="18" charset="0"/>
              </a:rPr>
              <a:t>Revenue Increment for Government </a:t>
            </a:r>
            <a:endParaRPr lang="en-IN" sz="3200" dirty="0">
              <a:latin typeface="Bookman Old Style" panose="02050604050505020204" pitchFamily="18" charset="0"/>
              <a:cs typeface="Times New Roman" pitchFamily="18" charset="0"/>
            </a:endParaRPr>
          </a:p>
        </p:txBody>
      </p:sp>
      <p:sp>
        <p:nvSpPr>
          <p:cNvPr id="4" name="Slide Number Placeholder 3">
            <a:extLst>
              <a:ext uri="{FF2B5EF4-FFF2-40B4-BE49-F238E27FC236}">
                <a16:creationId xmlns:a16="http://schemas.microsoft.com/office/drawing/2014/main" id="{A689B4EE-BBEA-5877-8FBB-C62EC8F6C461}"/>
              </a:ext>
            </a:extLst>
          </p:cNvPr>
          <p:cNvSpPr>
            <a:spLocks noGrp="1"/>
          </p:cNvSpPr>
          <p:nvPr>
            <p:ph type="sldNum" idx="12"/>
          </p:nvPr>
        </p:nvSpPr>
        <p:spPr/>
        <p:txBody>
          <a:bodyPr/>
          <a:lstStyle/>
          <a:p>
            <a:fld id="{00000000-1234-1234-1234-123412341234}" type="slidenum">
              <a:rPr lang="en" smtClean="0"/>
              <a:pPr/>
              <a:t>19</a:t>
            </a:fld>
            <a:endParaRPr lang="en"/>
          </a:p>
        </p:txBody>
      </p:sp>
      <p:pic>
        <p:nvPicPr>
          <p:cNvPr id="5" name="Picture 4">
            <a:extLst>
              <a:ext uri="{FF2B5EF4-FFF2-40B4-BE49-F238E27FC236}">
                <a16:creationId xmlns:a16="http://schemas.microsoft.com/office/drawing/2014/main" id="{00000000-0008-0000-2200-000003000000}"/>
              </a:ext>
            </a:extLst>
          </p:cNvPr>
          <p:cNvPicPr>
            <a:picLocks noChangeAspect="1"/>
          </p:cNvPicPr>
          <p:nvPr/>
        </p:nvPicPr>
        <p:blipFill>
          <a:blip r:embed="rId2"/>
          <a:stretch>
            <a:fillRect/>
          </a:stretch>
        </p:blipFill>
        <p:spPr>
          <a:xfrm>
            <a:off x="1452764" y="1592153"/>
            <a:ext cx="7691236" cy="4699651"/>
          </a:xfrm>
          <a:prstGeom prst="rect">
            <a:avLst/>
          </a:prstGeom>
        </p:spPr>
      </p:pic>
    </p:spTree>
    <p:extLst>
      <p:ext uri="{BB962C8B-B14F-4D97-AF65-F5344CB8AC3E}">
        <p14:creationId xmlns:p14="http://schemas.microsoft.com/office/powerpoint/2010/main" val="2402853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DA581-552C-84B5-766F-E249EB45D6CF}"/>
              </a:ext>
            </a:extLst>
          </p:cNvPr>
          <p:cNvSpPr>
            <a:spLocks noGrp="1"/>
          </p:cNvSpPr>
          <p:nvPr>
            <p:ph type="title"/>
          </p:nvPr>
        </p:nvSpPr>
        <p:spPr/>
        <p:txBody>
          <a:bodyPr>
            <a:normAutofit/>
          </a:bodyPr>
          <a:lstStyle/>
          <a:p>
            <a:r>
              <a:rPr lang="en-US" sz="3200" dirty="0">
                <a:latin typeface="Bookman Old Style" panose="02050604050505020204" pitchFamily="18" charset="0"/>
                <a:cs typeface="Times New Roman" pitchFamily="18" charset="0"/>
              </a:rPr>
              <a:t>Tax Revenue Trends</a:t>
            </a:r>
            <a:endParaRPr lang="en-IN" sz="3200" dirty="0">
              <a:latin typeface="Bookman Old Style" panose="02050604050505020204" pitchFamily="18" charset="0"/>
              <a:cs typeface="Times New Roman" pitchFamily="18" charset="0"/>
            </a:endParaRPr>
          </a:p>
        </p:txBody>
      </p:sp>
      <p:sp>
        <p:nvSpPr>
          <p:cNvPr id="4" name="Slide Number Placeholder 3">
            <a:extLst>
              <a:ext uri="{FF2B5EF4-FFF2-40B4-BE49-F238E27FC236}">
                <a16:creationId xmlns:a16="http://schemas.microsoft.com/office/drawing/2014/main" id="{7350527E-2342-EFFF-3468-1C940C14C363}"/>
              </a:ext>
            </a:extLst>
          </p:cNvPr>
          <p:cNvSpPr>
            <a:spLocks noGrp="1"/>
          </p:cNvSpPr>
          <p:nvPr>
            <p:ph type="sldNum" idx="12"/>
          </p:nvPr>
        </p:nvSpPr>
        <p:spPr/>
        <p:txBody>
          <a:bodyPr/>
          <a:lstStyle/>
          <a:p>
            <a:fld id="{00000000-1234-1234-1234-123412341234}" type="slidenum">
              <a:rPr lang="en" smtClean="0"/>
              <a:pPr/>
              <a:t>20</a:t>
            </a:fld>
            <a:endParaRPr lang="en"/>
          </a:p>
        </p:txBody>
      </p:sp>
      <p:pic>
        <p:nvPicPr>
          <p:cNvPr id="5" name="Picture 4">
            <a:extLst>
              <a:ext uri="{FF2B5EF4-FFF2-40B4-BE49-F238E27FC236}">
                <a16:creationId xmlns:a16="http://schemas.microsoft.com/office/drawing/2014/main" id="{00000000-0008-0000-2400-000003000000}"/>
              </a:ext>
            </a:extLst>
          </p:cNvPr>
          <p:cNvPicPr>
            <a:picLocks noChangeAspect="1"/>
          </p:cNvPicPr>
          <p:nvPr/>
        </p:nvPicPr>
        <p:blipFill>
          <a:blip r:embed="rId2"/>
          <a:stretch>
            <a:fillRect/>
          </a:stretch>
        </p:blipFill>
        <p:spPr>
          <a:xfrm>
            <a:off x="562709" y="1254036"/>
            <a:ext cx="11106776" cy="5037769"/>
          </a:xfrm>
          <a:prstGeom prst="rect">
            <a:avLst/>
          </a:prstGeom>
        </p:spPr>
      </p:pic>
    </p:spTree>
    <p:extLst>
      <p:ext uri="{BB962C8B-B14F-4D97-AF65-F5344CB8AC3E}">
        <p14:creationId xmlns:p14="http://schemas.microsoft.com/office/powerpoint/2010/main" val="4294326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a:off x="914400" y="1454333"/>
            <a:ext cx="7157200" cy="3949200"/>
          </a:xfrm>
          <a:prstGeom prst="rect">
            <a:avLst/>
          </a:prstGeom>
        </p:spPr>
        <p:txBody>
          <a:bodyPr spcFirstLastPara="1" vert="horz" wrap="square" lIns="121900" tIns="121900" rIns="121900" bIns="121900" rtlCol="0" anchor="ctr" anchorCtr="0">
            <a:noAutofit/>
          </a:bodyPr>
          <a:lstStyle/>
          <a:p>
            <a:pPr>
              <a:buSzPts val="2000"/>
            </a:pPr>
            <a:r>
              <a:rPr lang="en-IN" sz="4800" b="1" dirty="0">
                <a:latin typeface="Bookman Old Style" panose="02050604050505020204" pitchFamily="18" charset="0"/>
                <a:cs typeface="Times New Roman" pitchFamily="18" charset="0"/>
              </a:rPr>
              <a:t>AI Impact Assessment on Global Economy</a:t>
            </a:r>
            <a:endParaRPr sz="4800" b="1" dirty="0">
              <a:latin typeface="Bookman Old Style" panose="02050604050505020204" pitchFamily="18" charset="0"/>
              <a:cs typeface="Times New Roman" pitchFamily="18" charset="0"/>
            </a:endParaRPr>
          </a:p>
        </p:txBody>
      </p:sp>
    </p:spTree>
    <p:extLst>
      <p:ext uri="{BB962C8B-B14F-4D97-AF65-F5344CB8AC3E}">
        <p14:creationId xmlns:p14="http://schemas.microsoft.com/office/powerpoint/2010/main" val="2735767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B5A9-DD4B-B8E8-D84C-6047001B50C1}"/>
              </a:ext>
            </a:extLst>
          </p:cNvPr>
          <p:cNvSpPr>
            <a:spLocks noGrp="1"/>
          </p:cNvSpPr>
          <p:nvPr>
            <p:ph type="title"/>
          </p:nvPr>
        </p:nvSpPr>
        <p:spPr/>
        <p:txBody>
          <a:bodyPr>
            <a:normAutofit/>
          </a:bodyPr>
          <a:lstStyle/>
          <a:p>
            <a:r>
              <a:rPr lang="en-IN" sz="3200" dirty="0">
                <a:latin typeface="Bookman Old Style" panose="02050604050505020204" pitchFamily="18" charset="0"/>
                <a:cs typeface="Times New Roman" pitchFamily="18" charset="0"/>
              </a:rPr>
              <a:t>Impact of AI on Global Economy</a:t>
            </a:r>
          </a:p>
        </p:txBody>
      </p:sp>
      <p:sp>
        <p:nvSpPr>
          <p:cNvPr id="4" name="Slide Number Placeholder 3">
            <a:extLst>
              <a:ext uri="{FF2B5EF4-FFF2-40B4-BE49-F238E27FC236}">
                <a16:creationId xmlns:a16="http://schemas.microsoft.com/office/drawing/2014/main" id="{BB342CA2-14B5-AAE6-68CF-96DDB8D40B66}"/>
              </a:ext>
            </a:extLst>
          </p:cNvPr>
          <p:cNvSpPr>
            <a:spLocks noGrp="1"/>
          </p:cNvSpPr>
          <p:nvPr>
            <p:ph type="sldNum" idx="12"/>
          </p:nvPr>
        </p:nvSpPr>
        <p:spPr/>
        <p:txBody>
          <a:bodyPr/>
          <a:lstStyle/>
          <a:p>
            <a:fld id="{00000000-1234-1234-1234-123412341234}" type="slidenum">
              <a:rPr lang="en" smtClean="0"/>
              <a:pPr/>
              <a:t>22</a:t>
            </a:fld>
            <a:endParaRPr lang="en"/>
          </a:p>
        </p:txBody>
      </p:sp>
      <p:sp>
        <p:nvSpPr>
          <p:cNvPr id="7" name="TextBox 6">
            <a:extLst>
              <a:ext uri="{FF2B5EF4-FFF2-40B4-BE49-F238E27FC236}">
                <a16:creationId xmlns:a16="http://schemas.microsoft.com/office/drawing/2014/main" id="{5B11D0AA-3EDB-0358-E8FC-E8B91D76FC71}"/>
              </a:ext>
            </a:extLst>
          </p:cNvPr>
          <p:cNvSpPr txBox="1"/>
          <p:nvPr/>
        </p:nvSpPr>
        <p:spPr>
          <a:xfrm>
            <a:off x="609600" y="1460205"/>
            <a:ext cx="10774325" cy="830997"/>
          </a:xfrm>
          <a:prstGeom prst="rect">
            <a:avLst/>
          </a:prstGeom>
          <a:noFill/>
        </p:spPr>
        <p:txBody>
          <a:bodyPr wrap="square" rtlCol="0">
            <a:spAutoFit/>
          </a:bodyPr>
          <a:lstStyle/>
          <a:p>
            <a:r>
              <a:rPr lang="en-US" sz="2400" dirty="0"/>
              <a:t>Occupations can be categorized into three groups: “high exposure, high complementarity”; “high exposure, low complementarity”; and “low exposure”</a:t>
            </a:r>
          </a:p>
        </p:txBody>
      </p:sp>
      <p:pic>
        <p:nvPicPr>
          <p:cNvPr id="3" name="Picture 2" descr="A screenshot of a graph&#10;&#10;Description automatically generated">
            <a:extLst>
              <a:ext uri="{FF2B5EF4-FFF2-40B4-BE49-F238E27FC236}">
                <a16:creationId xmlns:a16="http://schemas.microsoft.com/office/drawing/2014/main" id="{5D97DED8-367D-E65A-A5E6-47ABCA687420}"/>
              </a:ext>
            </a:extLst>
          </p:cNvPr>
          <p:cNvPicPr>
            <a:picLocks noChangeAspect="1"/>
          </p:cNvPicPr>
          <p:nvPr/>
        </p:nvPicPr>
        <p:blipFill rotWithShape="1">
          <a:blip r:embed="rId3"/>
          <a:srcRect b="21115"/>
          <a:stretch/>
        </p:blipFill>
        <p:spPr>
          <a:xfrm>
            <a:off x="878959" y="2608564"/>
            <a:ext cx="9824483" cy="3651707"/>
          </a:xfrm>
          <a:prstGeom prst="rect">
            <a:avLst/>
          </a:prstGeom>
        </p:spPr>
      </p:pic>
    </p:spTree>
    <p:extLst>
      <p:ext uri="{BB962C8B-B14F-4D97-AF65-F5344CB8AC3E}">
        <p14:creationId xmlns:p14="http://schemas.microsoft.com/office/powerpoint/2010/main" val="2110955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B5A9-DD4B-B8E8-D84C-6047001B50C1}"/>
              </a:ext>
            </a:extLst>
          </p:cNvPr>
          <p:cNvSpPr>
            <a:spLocks noGrp="1"/>
          </p:cNvSpPr>
          <p:nvPr>
            <p:ph type="title"/>
          </p:nvPr>
        </p:nvSpPr>
        <p:spPr>
          <a:xfrm>
            <a:off x="224120" y="334754"/>
            <a:ext cx="8754988" cy="735749"/>
          </a:xfrm>
        </p:spPr>
        <p:txBody>
          <a:bodyPr>
            <a:noAutofit/>
          </a:bodyPr>
          <a:lstStyle/>
          <a:p>
            <a:r>
              <a:rPr lang="en-IN" sz="3200" dirty="0">
                <a:latin typeface="Bookman Old Style" panose="02050604050505020204" pitchFamily="18" charset="0"/>
                <a:cs typeface="Times New Roman" pitchFamily="18" charset="0"/>
              </a:rPr>
              <a:t>Impact of AI on Global Economy - Professionals</a:t>
            </a:r>
          </a:p>
        </p:txBody>
      </p:sp>
      <p:sp>
        <p:nvSpPr>
          <p:cNvPr id="4" name="Slide Number Placeholder 3">
            <a:extLst>
              <a:ext uri="{FF2B5EF4-FFF2-40B4-BE49-F238E27FC236}">
                <a16:creationId xmlns:a16="http://schemas.microsoft.com/office/drawing/2014/main" id="{BB342CA2-14B5-AAE6-68CF-96DDB8D40B66}"/>
              </a:ext>
            </a:extLst>
          </p:cNvPr>
          <p:cNvSpPr>
            <a:spLocks noGrp="1"/>
          </p:cNvSpPr>
          <p:nvPr>
            <p:ph type="sldNum" idx="12"/>
          </p:nvPr>
        </p:nvSpPr>
        <p:spPr/>
        <p:txBody>
          <a:bodyPr/>
          <a:lstStyle/>
          <a:p>
            <a:fld id="{00000000-1234-1234-1234-123412341234}" type="slidenum">
              <a:rPr lang="en" smtClean="0"/>
              <a:pPr/>
              <a:t>23</a:t>
            </a:fld>
            <a:endParaRPr lang="en"/>
          </a:p>
        </p:txBody>
      </p:sp>
      <p:pic>
        <p:nvPicPr>
          <p:cNvPr id="5" name="Picture 4" descr="A graph of different colored bars&#10;&#10;Description automatically generated with medium confidence">
            <a:extLst>
              <a:ext uri="{FF2B5EF4-FFF2-40B4-BE49-F238E27FC236}">
                <a16:creationId xmlns:a16="http://schemas.microsoft.com/office/drawing/2014/main" id="{A529D00C-68BD-F77A-0D13-B7B290359C05}"/>
              </a:ext>
            </a:extLst>
          </p:cNvPr>
          <p:cNvPicPr>
            <a:picLocks noChangeAspect="1"/>
          </p:cNvPicPr>
          <p:nvPr/>
        </p:nvPicPr>
        <p:blipFill rotWithShape="1">
          <a:blip r:embed="rId3"/>
          <a:srcRect b="12676"/>
          <a:stretch/>
        </p:blipFill>
        <p:spPr>
          <a:xfrm>
            <a:off x="400266" y="1430412"/>
            <a:ext cx="11391469" cy="4861391"/>
          </a:xfrm>
          <a:prstGeom prst="rect">
            <a:avLst/>
          </a:prstGeom>
        </p:spPr>
      </p:pic>
    </p:spTree>
    <p:extLst>
      <p:ext uri="{BB962C8B-B14F-4D97-AF65-F5344CB8AC3E}">
        <p14:creationId xmlns:p14="http://schemas.microsoft.com/office/powerpoint/2010/main" val="387587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a:off x="315310" y="1454400"/>
            <a:ext cx="7157200" cy="3949200"/>
          </a:xfrm>
          <a:prstGeom prst="rect">
            <a:avLst/>
          </a:prstGeom>
        </p:spPr>
        <p:txBody>
          <a:bodyPr spcFirstLastPara="1" vert="horz" wrap="square" lIns="121900" tIns="121900" rIns="121900" bIns="121900" rtlCol="0" anchor="ctr" anchorCtr="0">
            <a:noAutofit/>
          </a:bodyPr>
          <a:lstStyle/>
          <a:p>
            <a:pPr>
              <a:spcBef>
                <a:spcPct val="0"/>
              </a:spcBef>
              <a:spcAft>
                <a:spcPct val="0"/>
              </a:spcAft>
              <a:buSzPts val="3000"/>
            </a:pPr>
            <a:r>
              <a:rPr lang="en-IN" sz="5400" b="1" dirty="0">
                <a:latin typeface="Bookman Old Style" panose="02050604050505020204" pitchFamily="18" charset="0"/>
                <a:cs typeface="Times New Roman" pitchFamily="18" charset="0"/>
              </a:rPr>
              <a:t>Finance Bill</a:t>
            </a:r>
            <a:endParaRPr sz="5400" b="1" dirty="0">
              <a:latin typeface="Bookman Old Style" panose="02050604050505020204" pitchFamily="18" charset="0"/>
              <a:cs typeface="Times New Roman" pitchFamily="18" charset="0"/>
            </a:endParaRPr>
          </a:p>
        </p:txBody>
      </p:sp>
      <p:pic>
        <p:nvPicPr>
          <p:cNvPr id="3" name="Picture 2" descr="A person holding a red box&#10;&#10;Description automatically generated">
            <a:extLst>
              <a:ext uri="{FF2B5EF4-FFF2-40B4-BE49-F238E27FC236}">
                <a16:creationId xmlns:a16="http://schemas.microsoft.com/office/drawing/2014/main" id="{24F87E7B-5859-EE0A-0CC0-BA38CAD2B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55" y="794517"/>
            <a:ext cx="3655104" cy="2059042"/>
          </a:xfrm>
          <a:prstGeom prst="rect">
            <a:avLst/>
          </a:prstGeom>
          <a:ln>
            <a:noFill/>
          </a:ln>
          <a:effectLst>
            <a:softEdge rad="112500"/>
          </a:effectLst>
        </p:spPr>
      </p:pic>
    </p:spTree>
    <p:extLst>
      <p:ext uri="{BB962C8B-B14F-4D97-AF65-F5344CB8AC3E}">
        <p14:creationId xmlns:p14="http://schemas.microsoft.com/office/powerpoint/2010/main" val="2272660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149452" y="3525497"/>
            <a:ext cx="7088627" cy="1894805"/>
          </a:xfrm>
        </p:spPr>
        <p:txBody>
          <a:bodyPr lIns="121900" tIns="121900" rIns="121900" bIns="121900">
            <a:noAutofit/>
          </a:bodyPr>
          <a:lstStyle/>
          <a:p>
            <a:pPr algn="l">
              <a:spcBef>
                <a:spcPct val="0"/>
              </a:spcBef>
              <a:spcAft>
                <a:spcPct val="0"/>
              </a:spcAft>
            </a:pPr>
            <a:r>
              <a:rPr lang="en-US" altLang="en-US" sz="4200" dirty="0">
                <a:latin typeface="Bookman Old Style" panose="02050604050505020204" pitchFamily="18" charset="0"/>
              </a:rPr>
              <a:t>Personal Taxation</a:t>
            </a: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25</a:t>
            </a:fld>
            <a:endParaRPr lang="en-US" altLang="en-US" sz="1200">
              <a:solidFill>
                <a:schemeClr val="bg1"/>
              </a:solidFill>
            </a:endParaRPr>
          </a:p>
        </p:txBody>
      </p:sp>
    </p:spTree>
    <p:extLst>
      <p:ext uri="{BB962C8B-B14F-4D97-AF65-F5344CB8AC3E}">
        <p14:creationId xmlns:p14="http://schemas.microsoft.com/office/powerpoint/2010/main" val="2720265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a:extLst>
              <a:ext uri="{FF2B5EF4-FFF2-40B4-BE49-F238E27FC236}">
                <a16:creationId xmlns:a16="http://schemas.microsoft.com/office/drawing/2014/main" id="{2C613DBA-0E6E-44FF-A6B1-1793D38D911B}"/>
              </a:ext>
            </a:extLst>
          </p:cNvPr>
          <p:cNvSpPr>
            <a:spLocks noChangeArrowheads="1"/>
          </p:cNvSpPr>
          <p:nvPr/>
        </p:nvSpPr>
        <p:spPr bwMode="auto">
          <a:xfrm>
            <a:off x="425450" y="1328738"/>
            <a:ext cx="113839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altLang="en-US" sz="2200" b="1" i="0"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rPr>
              <a:t>For Individuals or HUF or AOP (other than Co-operative Society) or BOI, whether incorporated or not, or Artificial Juridical Person</a:t>
            </a:r>
            <a:endParaRPr kumimoji="0" lang="en-US" altLang="en-US" sz="2200" b="0" i="0"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endParaRPr>
          </a:p>
        </p:txBody>
      </p:sp>
      <p:graphicFrame>
        <p:nvGraphicFramePr>
          <p:cNvPr id="7" name="Table 6">
            <a:extLst>
              <a:ext uri="{FF2B5EF4-FFF2-40B4-BE49-F238E27FC236}">
                <a16:creationId xmlns:a16="http://schemas.microsoft.com/office/drawing/2014/main" id="{25EC8193-9EB5-4BE4-B6DF-F2E8F4C99F4E}"/>
              </a:ext>
            </a:extLst>
          </p:cNvPr>
          <p:cNvGraphicFramePr>
            <a:graphicFrameLocks noGrp="1"/>
          </p:cNvGraphicFramePr>
          <p:nvPr/>
        </p:nvGraphicFramePr>
        <p:xfrm>
          <a:off x="808525" y="2506869"/>
          <a:ext cx="10204670" cy="2453319"/>
        </p:xfrm>
        <a:graphic>
          <a:graphicData uri="http://schemas.openxmlformats.org/drawingml/2006/table">
            <a:tbl>
              <a:tblPr firstRow="1" firstCol="1" bandRow="1">
                <a:tableStyleId>{0505E3EF-67EA-436B-97B2-0124C06EBD24}</a:tableStyleId>
              </a:tblPr>
              <a:tblGrid>
                <a:gridCol w="1675525">
                  <a:extLst>
                    <a:ext uri="{9D8B030D-6E8A-4147-A177-3AD203B41FA5}">
                      <a16:colId xmlns:a16="http://schemas.microsoft.com/office/drawing/2014/main" val="20000"/>
                    </a:ext>
                  </a:extLst>
                </a:gridCol>
                <a:gridCol w="4303986">
                  <a:extLst>
                    <a:ext uri="{9D8B030D-6E8A-4147-A177-3AD203B41FA5}">
                      <a16:colId xmlns:a16="http://schemas.microsoft.com/office/drawing/2014/main" val="20001"/>
                    </a:ext>
                  </a:extLst>
                </a:gridCol>
                <a:gridCol w="4225159">
                  <a:extLst>
                    <a:ext uri="{9D8B030D-6E8A-4147-A177-3AD203B41FA5}">
                      <a16:colId xmlns:a16="http://schemas.microsoft.com/office/drawing/2014/main" val="2970581112"/>
                    </a:ext>
                  </a:extLst>
                </a:gridCol>
              </a:tblGrid>
              <a:tr h="352071">
                <a:tc>
                  <a:txBody>
                    <a:bodyPr/>
                    <a:lstStyle/>
                    <a:p>
                      <a:pPr marL="0" marR="0" algn="ctr">
                        <a:lnSpc>
                          <a:spcPct val="115000"/>
                        </a:lnSpc>
                        <a:spcBef>
                          <a:spcPts val="0"/>
                        </a:spcBef>
                        <a:spcAft>
                          <a:spcPts val="0"/>
                        </a:spcAft>
                      </a:pPr>
                      <a:r>
                        <a:rPr lang="en-IN" sz="2000" dirty="0">
                          <a:effectLst/>
                        </a:rPr>
                        <a:t>Rate of Tax</a:t>
                      </a:r>
                      <a:endParaRPr lang="en-US" sz="20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endParaRPr>
                    </a:p>
                  </a:txBody>
                  <a:tcPr marL="54294" marR="54294" marT="0" marB="0"/>
                </a:tc>
                <a:tc>
                  <a:txBody>
                    <a:bodyPr/>
                    <a:lstStyle/>
                    <a:p>
                      <a:pPr marL="0" marR="0" algn="ctr">
                        <a:lnSpc>
                          <a:spcPct val="115000"/>
                        </a:lnSpc>
                        <a:spcBef>
                          <a:spcPts val="0"/>
                        </a:spcBef>
                        <a:spcAft>
                          <a:spcPts val="0"/>
                        </a:spcAft>
                      </a:pPr>
                      <a:r>
                        <a:rPr lang="en-IN" sz="2000" dirty="0">
                          <a:effectLst/>
                        </a:rPr>
                        <a:t>A.Y. 2025-26</a:t>
                      </a:r>
                      <a:endParaRPr lang="en-US" sz="2000" dirty="0">
                        <a:solidFill>
                          <a:srgbClr val="FF0000"/>
                        </a:solidFill>
                        <a:effectLst/>
                        <a:latin typeface="Calibri" panose="020F0502020204030204" pitchFamily="34" charset="0"/>
                        <a:ea typeface="Times New Roman" panose="02020603050405020304" pitchFamily="18" charset="0"/>
                        <a:cs typeface="Mangal" panose="02040503050203030202" pitchFamily="18" charset="0"/>
                      </a:endParaRPr>
                    </a:p>
                  </a:txBody>
                  <a:tcPr marL="54294" marR="54294" marT="0" marB="0"/>
                </a:tc>
                <a:tc>
                  <a:txBody>
                    <a:bodyPr/>
                    <a:lstStyle/>
                    <a:p>
                      <a:pPr marL="0" marR="0" algn="ctr">
                        <a:lnSpc>
                          <a:spcPct val="115000"/>
                        </a:lnSpc>
                        <a:spcBef>
                          <a:spcPts val="0"/>
                        </a:spcBef>
                        <a:spcAft>
                          <a:spcPts val="0"/>
                        </a:spcAft>
                      </a:pPr>
                      <a:r>
                        <a:rPr lang="en-IN" sz="2000" dirty="0">
                          <a:effectLst/>
                        </a:rPr>
                        <a:t>A.Y. 2024-25</a:t>
                      </a:r>
                      <a:endParaRPr lang="en-US" sz="2000" dirty="0">
                        <a:solidFill>
                          <a:srgbClr val="FF0000"/>
                        </a:solidFill>
                        <a:effectLst/>
                        <a:latin typeface="Calibri" panose="020F0502020204030204" pitchFamily="34" charset="0"/>
                        <a:ea typeface="Times New Roman" panose="02020603050405020304" pitchFamily="18" charset="0"/>
                        <a:cs typeface="Mangal" panose="02040503050203030202" pitchFamily="18" charset="0"/>
                      </a:endParaRPr>
                    </a:p>
                  </a:txBody>
                  <a:tcPr marL="54294" marR="54294" marT="0" marB="0"/>
                </a:tc>
                <a:extLst>
                  <a:ext uri="{0D108BD9-81ED-4DB2-BD59-A6C34878D82A}">
                    <a16:rowId xmlns:a16="http://schemas.microsoft.com/office/drawing/2014/main" val="10000"/>
                  </a:ext>
                </a:extLst>
              </a:tr>
              <a:tr h="350208">
                <a:tc>
                  <a:txBody>
                    <a:bodyPr/>
                    <a:lstStyle/>
                    <a:p>
                      <a:pPr algn="ctr">
                        <a:lnSpc>
                          <a:spcPct val="115000"/>
                        </a:lnSpc>
                        <a:spcAft>
                          <a:spcPts val="0"/>
                        </a:spcAft>
                      </a:pPr>
                      <a:r>
                        <a:rPr lang="en-IN" sz="2000" dirty="0">
                          <a:effectLst/>
                          <a:latin typeface="+mn-lt"/>
                          <a:ea typeface="Times New Roman" panose="02020603050405020304" pitchFamily="18" charset="0"/>
                          <a:cs typeface="Mangal" panose="02040503050203030202" pitchFamily="18" charset="0"/>
                        </a:rPr>
                        <a:t>Nil</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Up to Rs. 3,00,000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Up to Rs. 3,00,000</a:t>
                      </a:r>
                    </a:p>
                  </a:txBody>
                  <a:tcPr marL="68586" marR="68586" marT="0" marB="0"/>
                </a:tc>
                <a:extLst>
                  <a:ext uri="{0D108BD9-81ED-4DB2-BD59-A6C34878D82A}">
                    <a16:rowId xmlns:a16="http://schemas.microsoft.com/office/drawing/2014/main" val="10001"/>
                  </a:ext>
                </a:extLst>
              </a:tr>
              <a:tr h="350208">
                <a:tc>
                  <a:txBody>
                    <a:bodyPr/>
                    <a:lstStyle/>
                    <a:p>
                      <a:pPr algn="ctr">
                        <a:lnSpc>
                          <a:spcPct val="115000"/>
                        </a:lnSpc>
                        <a:spcAft>
                          <a:spcPts val="0"/>
                        </a:spcAft>
                      </a:pPr>
                      <a:r>
                        <a:rPr lang="en-IN" sz="2000" dirty="0">
                          <a:effectLst/>
                          <a:latin typeface="+mn-lt"/>
                          <a:ea typeface="Times New Roman" panose="02020603050405020304" pitchFamily="18" charset="0"/>
                          <a:cs typeface="Mangal" panose="02040503050203030202" pitchFamily="18" charset="0"/>
                        </a:rPr>
                        <a:t>5%</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3,00,001 to Rs. 7,00,000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3,00,001 to Rs. 6,00,000</a:t>
                      </a:r>
                    </a:p>
                  </a:txBody>
                  <a:tcPr marL="68586" marR="68586" marT="0" marB="0"/>
                </a:tc>
                <a:extLst>
                  <a:ext uri="{0D108BD9-81ED-4DB2-BD59-A6C34878D82A}">
                    <a16:rowId xmlns:a16="http://schemas.microsoft.com/office/drawing/2014/main" val="10002"/>
                  </a:ext>
                </a:extLst>
              </a:tr>
              <a:tr h="350208">
                <a:tc>
                  <a:txBody>
                    <a:bodyPr/>
                    <a:lstStyle/>
                    <a:p>
                      <a:pPr algn="ctr">
                        <a:lnSpc>
                          <a:spcPct val="115000"/>
                        </a:lnSpc>
                        <a:spcAft>
                          <a:spcPts val="0"/>
                        </a:spcAft>
                      </a:pPr>
                      <a:r>
                        <a:rPr lang="en-IN" sz="2000" dirty="0">
                          <a:effectLst/>
                          <a:latin typeface="+mn-lt"/>
                          <a:ea typeface="Times New Roman" panose="02020603050405020304" pitchFamily="18" charset="0"/>
                          <a:cs typeface="Mangal" panose="02040503050203030202" pitchFamily="18" charset="0"/>
                        </a:rPr>
                        <a:t>10%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7,00,001 to Rs. 10,00,000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6,00,001 to Rs. 9,00,000</a:t>
                      </a:r>
                    </a:p>
                  </a:txBody>
                  <a:tcPr marL="68586" marR="68586" marT="0" marB="0"/>
                </a:tc>
                <a:extLst>
                  <a:ext uri="{0D108BD9-81ED-4DB2-BD59-A6C34878D82A}">
                    <a16:rowId xmlns:a16="http://schemas.microsoft.com/office/drawing/2014/main" val="10003"/>
                  </a:ext>
                </a:extLst>
              </a:tr>
              <a:tr h="350208">
                <a:tc>
                  <a:txBody>
                    <a:bodyPr/>
                    <a:lstStyle/>
                    <a:p>
                      <a:pPr algn="ctr">
                        <a:lnSpc>
                          <a:spcPct val="115000"/>
                        </a:lnSpc>
                        <a:spcAft>
                          <a:spcPts val="0"/>
                        </a:spcAft>
                      </a:pPr>
                      <a:r>
                        <a:rPr lang="en-IN" sz="2000" dirty="0">
                          <a:effectLst/>
                          <a:latin typeface="+mn-lt"/>
                          <a:ea typeface="Times New Roman" panose="02020603050405020304" pitchFamily="18" charset="0"/>
                          <a:cs typeface="Mangal" panose="02040503050203030202" pitchFamily="18" charset="0"/>
                        </a:rPr>
                        <a:t>15%</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10,00,001 to Rs. 12,00,000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9,00,001 to Rs. 12,00,000</a:t>
                      </a:r>
                    </a:p>
                  </a:txBody>
                  <a:tcPr marL="68586" marR="68586" marT="0" marB="0"/>
                </a:tc>
                <a:extLst>
                  <a:ext uri="{0D108BD9-81ED-4DB2-BD59-A6C34878D82A}">
                    <a16:rowId xmlns:a16="http://schemas.microsoft.com/office/drawing/2014/main" val="10004"/>
                  </a:ext>
                </a:extLst>
              </a:tr>
              <a:tr h="350208">
                <a:tc>
                  <a:txBody>
                    <a:bodyPr/>
                    <a:lstStyle/>
                    <a:p>
                      <a:pPr algn="ctr">
                        <a:lnSpc>
                          <a:spcPct val="115000"/>
                        </a:lnSpc>
                        <a:spcAft>
                          <a:spcPts val="0"/>
                        </a:spcAft>
                      </a:pPr>
                      <a:r>
                        <a:rPr lang="en-IN" sz="2000" dirty="0">
                          <a:effectLst/>
                          <a:latin typeface="+mn-lt"/>
                          <a:ea typeface="Times New Roman" panose="02020603050405020304" pitchFamily="18" charset="0"/>
                          <a:cs typeface="Mangal" panose="02040503050203030202" pitchFamily="18" charset="0"/>
                        </a:rPr>
                        <a:t>20%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12,00,001 to Rs. 15,00,000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From Rs. 12,00,001 to Rs. 15,00,000</a:t>
                      </a:r>
                    </a:p>
                  </a:txBody>
                  <a:tcPr marL="68586" marR="68586" marT="0" marB="0"/>
                </a:tc>
                <a:extLst>
                  <a:ext uri="{0D108BD9-81ED-4DB2-BD59-A6C34878D82A}">
                    <a16:rowId xmlns:a16="http://schemas.microsoft.com/office/drawing/2014/main" val="10005"/>
                  </a:ext>
                </a:extLst>
              </a:tr>
              <a:tr h="350208">
                <a:tc>
                  <a:txBody>
                    <a:bodyPr/>
                    <a:lstStyle/>
                    <a:p>
                      <a:pPr algn="ctr">
                        <a:lnSpc>
                          <a:spcPct val="115000"/>
                        </a:lnSpc>
                        <a:spcAft>
                          <a:spcPts val="0"/>
                        </a:spcAft>
                      </a:pPr>
                      <a:r>
                        <a:rPr lang="en-IN" sz="2000" dirty="0">
                          <a:effectLst/>
                          <a:latin typeface="+mn-lt"/>
                          <a:ea typeface="Times New Roman" panose="02020603050405020304" pitchFamily="18" charset="0"/>
                          <a:cs typeface="Mangal" panose="02040503050203030202" pitchFamily="18" charset="0"/>
                        </a:rPr>
                        <a:t>30%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Exceeding Rs. 15,00,000</a:t>
                      </a:r>
                    </a:p>
                  </a:txBody>
                  <a:tcPr marL="68586" marR="68586" marT="0" marB="0"/>
                </a:tc>
                <a:tc>
                  <a:txBody>
                    <a:bodyPr/>
                    <a:lstStyle/>
                    <a:p>
                      <a:pPr algn="ctr">
                        <a:lnSpc>
                          <a:spcPct val="115000"/>
                        </a:lnSpc>
                        <a:spcAft>
                          <a:spcPts val="0"/>
                        </a:spcAft>
                      </a:pPr>
                      <a:r>
                        <a:rPr lang="en-IN" sz="2000" kern="1200" dirty="0">
                          <a:solidFill>
                            <a:schemeClr val="dk1"/>
                          </a:solidFill>
                          <a:effectLst/>
                          <a:latin typeface="+mn-lt"/>
                          <a:ea typeface="+mn-ea"/>
                          <a:cs typeface="+mn-cs"/>
                        </a:rPr>
                        <a:t>Exceeding Rs. 15,00,000</a:t>
                      </a:r>
                    </a:p>
                  </a:txBody>
                  <a:tcPr marL="68586" marR="68586" marT="0" marB="0"/>
                </a:tc>
                <a:extLst>
                  <a:ext uri="{0D108BD9-81ED-4DB2-BD59-A6C34878D82A}">
                    <a16:rowId xmlns:a16="http://schemas.microsoft.com/office/drawing/2014/main" val="10007"/>
                  </a:ext>
                </a:extLst>
              </a:tr>
            </a:tbl>
          </a:graphicData>
        </a:graphic>
      </p:graphicFrame>
      <p:sp>
        <p:nvSpPr>
          <p:cNvPr id="10272" name="Rectangle 7">
            <a:extLst>
              <a:ext uri="{FF2B5EF4-FFF2-40B4-BE49-F238E27FC236}">
                <a16:creationId xmlns:a16="http://schemas.microsoft.com/office/drawing/2014/main" id="{5963CE35-7F2E-49DA-8217-E6DCADDADC3E}"/>
              </a:ext>
            </a:extLst>
          </p:cNvPr>
          <p:cNvSpPr>
            <a:spLocks noChangeArrowheads="1"/>
          </p:cNvSpPr>
          <p:nvPr/>
        </p:nvSpPr>
        <p:spPr bwMode="auto">
          <a:xfrm>
            <a:off x="1493345" y="5529262"/>
            <a:ext cx="88350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IN" sz="2000" b="1" dirty="0">
                <a:solidFill>
                  <a:prstClr val="black"/>
                </a:solidFill>
                <a:latin typeface="Book Antiqua"/>
                <a:cs typeface="Mangal" panose="02040503050203030202" pitchFamily="18" charset="0"/>
              </a:rPr>
              <a:t>Surcharge as per individual rates would be applicable</a:t>
            </a:r>
            <a:endParaRPr lang="en-IN" altLang="en-US" sz="2000" b="1" dirty="0">
              <a:solidFill>
                <a:prstClr val="black"/>
              </a:solidFill>
              <a:latin typeface="Book Antiqua"/>
              <a:cs typeface="Mangal" panose="02040503050203030202"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altLang="en-US" sz="2000" b="1"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rPr>
              <a:t>*Section 87A Rebate </a:t>
            </a:r>
            <a:r>
              <a:rPr kumimoji="0" lang="en-IN" altLang="en-US" sz="2000" b="1"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sym typeface="Wingdings" panose="05000000000000000000" pitchFamily="2" charset="2"/>
              </a:rPr>
              <a:t></a:t>
            </a:r>
            <a:r>
              <a:rPr kumimoji="0" lang="en-IN" altLang="en-US" sz="2000" b="1"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rPr>
              <a:t> </a:t>
            </a:r>
            <a:r>
              <a:rPr kumimoji="0" lang="en-IN" altLang="en-US" sz="2000" b="1" u="none" strike="noStrike" kern="1200" cap="none" spc="0" normalizeH="0" baseline="0" noProof="0" dirty="0" err="1">
                <a:ln>
                  <a:noFill/>
                </a:ln>
                <a:solidFill>
                  <a:prstClr val="black"/>
                </a:solidFill>
                <a:effectLst/>
                <a:uLnTx/>
                <a:uFillTx/>
                <a:latin typeface="Book Antiqua"/>
                <a:ea typeface="Times New Roman" panose="02020603050405020304" pitchFamily="18" charset="0"/>
                <a:cs typeface="Mangal" panose="02040503050203030202" pitchFamily="18" charset="0"/>
              </a:rPr>
              <a:t>upto</a:t>
            </a:r>
            <a:r>
              <a:rPr kumimoji="0" lang="en-IN" altLang="en-US" sz="2000" b="1"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rPr>
              <a:t> Rs. 25,000/-, , if Total Income &lt;  Rs. 7,00,000/-.</a:t>
            </a:r>
            <a:endParaRPr kumimoji="0" lang="en-US" altLang="en-US" sz="2000" b="1" u="none" strike="noStrike" kern="1200" cap="none" spc="0" normalizeH="0" baseline="0" noProof="0" dirty="0">
              <a:ln>
                <a:noFill/>
              </a:ln>
              <a:solidFill>
                <a:prstClr val="black"/>
              </a:solidFill>
              <a:effectLst/>
              <a:uLnTx/>
              <a:uFillTx/>
              <a:latin typeface="Book Antiqua"/>
              <a:ea typeface="Times New Roman" panose="02020603050405020304" pitchFamily="18" charset="0"/>
              <a:cs typeface="Mangal" panose="02040503050203030202" pitchFamily="18" charset="0"/>
            </a:endParaRPr>
          </a:p>
        </p:txBody>
      </p:sp>
      <p:sp>
        <p:nvSpPr>
          <p:cNvPr id="9" name="Title 1">
            <a:extLst>
              <a:ext uri="{FF2B5EF4-FFF2-40B4-BE49-F238E27FC236}">
                <a16:creationId xmlns:a16="http://schemas.microsoft.com/office/drawing/2014/main" id="{8E0A040A-1D68-412E-BFDD-D03A6A7E9751}"/>
              </a:ext>
            </a:extLst>
          </p:cNvPr>
          <p:cNvSpPr txBox="1">
            <a:spLocks/>
          </p:cNvSpPr>
          <p:nvPr/>
        </p:nvSpPr>
        <p:spPr bwMode="auto">
          <a:xfrm>
            <a:off x="149444" y="344940"/>
            <a:ext cx="8095922" cy="735012"/>
          </a:xfrm>
          <a:prstGeom prst="rect">
            <a:avLst/>
          </a:prstGeom>
          <a:noFill/>
          <a:ln w="9525">
            <a:noFill/>
            <a:miter lim="800000"/>
            <a:headEnd/>
            <a:tailEnd/>
          </a:ln>
        </p:spPr>
        <p:txBody>
          <a:bodyPr spcFirstLastPara="1" lIns="91425" tIns="91425" rIns="91425" bIns="91425" anchor="ctr">
            <a:noAutofit/>
          </a:bodyPr>
          <a:lstStyle/>
          <a:p>
            <a:pPr marL="0" marR="0" lvl="0" indent="0" fontAlgn="auto">
              <a:buClrTx/>
              <a:buSzPts val="2000"/>
              <a:tabLst/>
              <a:defRPr/>
            </a:pPr>
            <a:r>
              <a:rPr lang="en-IN" sz="2800" b="1" dirty="0">
                <a:solidFill>
                  <a:schemeClr val="bg1"/>
                </a:solidFill>
                <a:latin typeface="Bookman Old Style" panose="02050604050505020204" pitchFamily="18" charset="0"/>
                <a:ea typeface="+mj-ea"/>
                <a:cs typeface="Times New Roman" pitchFamily="18" charset="0"/>
              </a:rPr>
              <a:t>Section 115BAC(1A) – New Tax Regime</a:t>
            </a:r>
            <a:endParaRPr lang="en-US" sz="2800" b="1" dirty="0">
              <a:solidFill>
                <a:schemeClr val="bg1"/>
              </a:solidFill>
              <a:latin typeface="Bookman Old Style" panose="02050604050505020204" pitchFamily="18" charset="0"/>
              <a:ea typeface="+mj-ea"/>
              <a:cs typeface="Times New Roman" pitchFamily="18" charset="0"/>
            </a:endParaRPr>
          </a:p>
        </p:txBody>
      </p:sp>
      <p:sp>
        <p:nvSpPr>
          <p:cNvPr id="3" name="Shape 223">
            <a:extLst>
              <a:ext uri="{FF2B5EF4-FFF2-40B4-BE49-F238E27FC236}">
                <a16:creationId xmlns:a16="http://schemas.microsoft.com/office/drawing/2014/main" id="{B4B8D9D5-BC4B-3660-4C57-1041CABB7340}"/>
              </a:ext>
            </a:extLst>
          </p:cNvPr>
          <p:cNvSpPr txBox="1">
            <a:spLocks noChangeArrowheads="1"/>
          </p:cNvSpPr>
          <p:nvPr/>
        </p:nvSpPr>
        <p:spPr bwMode="auto">
          <a:xfrm>
            <a:off x="10207625" y="6307460"/>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676BABE-8B8C-499A-9058-AFDFCF600372}" type="slidenum">
              <a:rPr kumimoji="0" lang="en-US" altLang="en-US" sz="12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26</a:t>
            </a:fld>
            <a:endParaRPr kumimoji="0" lang="en-US" alt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6E7B26C2-F5C8-A63A-2C1A-932CAE7769D7}"/>
              </a:ext>
            </a:extLst>
          </p:cNvPr>
          <p:cNvSpPr txBox="1"/>
          <p:nvPr/>
        </p:nvSpPr>
        <p:spPr>
          <a:xfrm>
            <a:off x="3574831" y="2098179"/>
            <a:ext cx="6140668" cy="369332"/>
          </a:xfrm>
          <a:prstGeom prst="rect">
            <a:avLst/>
          </a:prstGeom>
          <a:noFill/>
        </p:spPr>
        <p:txBody>
          <a:bodyPr wrap="square">
            <a:spAutoFit/>
          </a:bodyPr>
          <a:lstStyle/>
          <a:p>
            <a:pPr algn="ctr"/>
            <a:r>
              <a:rPr kumimoji="0" lang="en-IN" sz="1800" b="1" i="0" u="none" strike="noStrike" kern="1200" cap="none" spc="0" normalizeH="0" baseline="0" noProof="0" dirty="0">
                <a:ln>
                  <a:noFill/>
                </a:ln>
                <a:effectLst/>
                <a:uLnTx/>
                <a:uFillTx/>
                <a:latin typeface="Book Antiqua"/>
                <a:ea typeface="+mn-ea"/>
                <a:cs typeface="Angsana New" panose="02020603050405020304" pitchFamily="18" charset="-34"/>
              </a:rPr>
              <a:t>Default Rates of Taxes </a:t>
            </a:r>
            <a:endParaRPr lang="en-IN" dirty="0"/>
          </a:p>
        </p:txBody>
      </p:sp>
      <p:pic>
        <p:nvPicPr>
          <p:cNvPr id="1026" name="Picture 2" descr="Home Loan Benefit for Income Tax ...">
            <a:extLst>
              <a:ext uri="{FF2B5EF4-FFF2-40B4-BE49-F238E27FC236}">
                <a16:creationId xmlns:a16="http://schemas.microsoft.com/office/drawing/2014/main" id="{49779EDA-AC9F-9B76-BDCF-644D1D097C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10108320" y="129852"/>
            <a:ext cx="1809750" cy="126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906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680E-DBC5-210C-AA66-881890CFF9C4}"/>
              </a:ext>
            </a:extLst>
          </p:cNvPr>
          <p:cNvSpPr>
            <a:spLocks noGrp="1"/>
          </p:cNvSpPr>
          <p:nvPr>
            <p:ph type="title"/>
          </p:nvPr>
        </p:nvSpPr>
        <p:spPr>
          <a:xfrm>
            <a:off x="0" y="416590"/>
            <a:ext cx="8918076" cy="735747"/>
          </a:xfrm>
        </p:spPr>
        <p:txBody>
          <a:bodyPr/>
          <a:lstStyle/>
          <a:p>
            <a:pPr>
              <a:defRPr/>
            </a:pPr>
            <a:r>
              <a:rPr lang="en-GB" sz="2800" dirty="0">
                <a:latin typeface="Bookman Old Style" panose="02050604050505020204" pitchFamily="18" charset="0"/>
                <a:cs typeface="Times New Roman" pitchFamily="18" charset="0"/>
              </a:rPr>
              <a:t>Increase in Standard Deduction on Salary</a:t>
            </a:r>
          </a:p>
        </p:txBody>
      </p:sp>
      <p:grpSp>
        <p:nvGrpSpPr>
          <p:cNvPr id="3" name="Group 2">
            <a:extLst>
              <a:ext uri="{FF2B5EF4-FFF2-40B4-BE49-F238E27FC236}">
                <a16:creationId xmlns:a16="http://schemas.microsoft.com/office/drawing/2014/main" id="{22F14E2E-E9BF-AEE1-B836-E74A99EAC800}"/>
              </a:ext>
            </a:extLst>
          </p:cNvPr>
          <p:cNvGrpSpPr/>
          <p:nvPr/>
        </p:nvGrpSpPr>
        <p:grpSpPr>
          <a:xfrm>
            <a:off x="514350" y="1624014"/>
            <a:ext cx="4027308" cy="2727270"/>
            <a:chOff x="914400" y="2152651"/>
            <a:chExt cx="2586038" cy="2947987"/>
          </a:xfrm>
        </p:grpSpPr>
        <p:sp>
          <p:nvSpPr>
            <p:cNvPr id="4" name="Rectangle 3">
              <a:extLst>
                <a:ext uri="{FF2B5EF4-FFF2-40B4-BE49-F238E27FC236}">
                  <a16:creationId xmlns:a16="http://schemas.microsoft.com/office/drawing/2014/main" id="{2FE98B24-F2A8-D7E7-6A81-E44AE3E90470}"/>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Standard deduction u/s 16(</a:t>
              </a:r>
              <a:r>
                <a:rPr lang="en-US" sz="2200" dirty="0" err="1">
                  <a:solidFill>
                    <a:prstClr val="black"/>
                  </a:solidFill>
                  <a:latin typeface="Book Antiqua"/>
                </a:rPr>
                <a:t>ia</a:t>
              </a:r>
              <a:r>
                <a:rPr lang="en-US" sz="2200" dirty="0">
                  <a:solidFill>
                    <a:prstClr val="black"/>
                  </a:solidFill>
                  <a:latin typeface="Book Antiqu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 Rs. 50,000/-</a:t>
              </a:r>
              <a:endParaRPr kumimoji="0" lang="en-US" sz="2200" i="0" u="none" strike="noStrike" kern="1200" cap="none" spc="0" normalizeH="0" baseline="0" noProof="0" dirty="0">
                <a:ln>
                  <a:noFill/>
                </a:ln>
                <a:solidFill>
                  <a:prstClr val="black"/>
                </a:solidFill>
                <a:effectLst/>
                <a:uLnTx/>
                <a:uFillTx/>
                <a:latin typeface="Book Antiqua"/>
                <a:ea typeface="+mn-ea"/>
                <a:cs typeface="+mn-cs"/>
              </a:endParaRPr>
            </a:p>
          </p:txBody>
        </p:sp>
        <p:sp>
          <p:nvSpPr>
            <p:cNvPr id="5" name="Rectangle 4">
              <a:extLst>
                <a:ext uri="{FF2B5EF4-FFF2-40B4-BE49-F238E27FC236}">
                  <a16:creationId xmlns:a16="http://schemas.microsoft.com/office/drawing/2014/main" id="{B8CB1BF3-AEF3-650C-15C0-59127F863775}"/>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Existing Provision</a:t>
              </a:r>
            </a:p>
          </p:txBody>
        </p:sp>
      </p:grpSp>
      <p:grpSp>
        <p:nvGrpSpPr>
          <p:cNvPr id="6" name="Group 5">
            <a:extLst>
              <a:ext uri="{FF2B5EF4-FFF2-40B4-BE49-F238E27FC236}">
                <a16:creationId xmlns:a16="http://schemas.microsoft.com/office/drawing/2014/main" id="{387D235F-5779-667A-83CC-A9A7B7059B6B}"/>
              </a:ext>
            </a:extLst>
          </p:cNvPr>
          <p:cNvGrpSpPr/>
          <p:nvPr/>
        </p:nvGrpSpPr>
        <p:grpSpPr>
          <a:xfrm>
            <a:off x="6551355" y="1624011"/>
            <a:ext cx="4027307" cy="2727272"/>
            <a:chOff x="914400" y="2152650"/>
            <a:chExt cx="2586038" cy="2947988"/>
          </a:xfrm>
        </p:grpSpPr>
        <p:sp>
          <p:nvSpPr>
            <p:cNvPr id="7" name="Rectangle 6">
              <a:extLst>
                <a:ext uri="{FF2B5EF4-FFF2-40B4-BE49-F238E27FC236}">
                  <a16:creationId xmlns:a16="http://schemas.microsoft.com/office/drawing/2014/main" id="{02202939-5D7D-72BE-ECB7-A5DD42359D03}"/>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Standard deduction u/s 16(</a:t>
              </a:r>
              <a:r>
                <a:rPr lang="en-US" sz="2200" dirty="0" err="1">
                  <a:solidFill>
                    <a:prstClr val="black"/>
                  </a:solidFill>
                  <a:latin typeface="Book Antiqua"/>
                </a:rPr>
                <a:t>ia</a:t>
              </a:r>
              <a:r>
                <a:rPr lang="en-US" sz="2200" dirty="0">
                  <a:solidFill>
                    <a:prstClr val="black"/>
                  </a:solidFill>
                  <a:latin typeface="Book Antiqu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solidFill>
                    <a:prstClr val="black"/>
                  </a:solidFill>
                  <a:latin typeface="Book Antiqua"/>
                </a:rPr>
                <a:t>– Rs. 75,000/-</a:t>
              </a:r>
              <a:endParaRPr kumimoji="0" lang="en-US" sz="2200" b="1" i="0" u="none" strike="noStrike" kern="1200" cap="none" spc="0" normalizeH="0" baseline="0" noProof="0" dirty="0">
                <a:ln>
                  <a:noFill/>
                </a:ln>
                <a:solidFill>
                  <a:prstClr val="black"/>
                </a:solidFill>
                <a:effectLst/>
                <a:uLnTx/>
                <a:uFillTx/>
                <a:latin typeface="Book Antiqua"/>
                <a:ea typeface="+mn-ea"/>
                <a:cs typeface="+mn-cs"/>
              </a:endParaRPr>
            </a:p>
          </p:txBody>
        </p:sp>
        <p:sp>
          <p:nvSpPr>
            <p:cNvPr id="8" name="Rectangle 7">
              <a:extLst>
                <a:ext uri="{FF2B5EF4-FFF2-40B4-BE49-F238E27FC236}">
                  <a16:creationId xmlns:a16="http://schemas.microsoft.com/office/drawing/2014/main" id="{79E43E3D-F7C7-DF7B-51B5-53022D9B18F9}"/>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Proposed Change</a:t>
              </a:r>
            </a:p>
          </p:txBody>
        </p:sp>
      </p:grpSp>
      <p:sp>
        <p:nvSpPr>
          <p:cNvPr id="9" name="Arrow: Right 8">
            <a:extLst>
              <a:ext uri="{FF2B5EF4-FFF2-40B4-BE49-F238E27FC236}">
                <a16:creationId xmlns:a16="http://schemas.microsoft.com/office/drawing/2014/main" id="{16509717-8684-0D4E-1984-D095FA3CFA62}"/>
              </a:ext>
            </a:extLst>
          </p:cNvPr>
          <p:cNvSpPr/>
          <p:nvPr/>
        </p:nvSpPr>
        <p:spPr>
          <a:xfrm>
            <a:off x="5328472" y="2877919"/>
            <a:ext cx="624348" cy="3693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ok Antiqua"/>
              <a:ea typeface="+mn-ea"/>
              <a:cs typeface="+mn-cs"/>
            </a:endParaRPr>
          </a:p>
        </p:txBody>
      </p:sp>
      <p:sp>
        <p:nvSpPr>
          <p:cNvPr id="10" name="TextBox 9">
            <a:extLst>
              <a:ext uri="{FF2B5EF4-FFF2-40B4-BE49-F238E27FC236}">
                <a16:creationId xmlns:a16="http://schemas.microsoft.com/office/drawing/2014/main" id="{70E4C882-7A7D-6882-654F-A112633B6EA8}"/>
              </a:ext>
            </a:extLst>
          </p:cNvPr>
          <p:cNvSpPr txBox="1"/>
          <p:nvPr/>
        </p:nvSpPr>
        <p:spPr>
          <a:xfrm>
            <a:off x="9648497" y="416590"/>
            <a:ext cx="2486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w.e.f.01.04.202</a:t>
            </a:r>
            <a:r>
              <a:rPr lang="en-US" b="1" i="1" dirty="0">
                <a:solidFill>
                  <a:prstClr val="black"/>
                </a:solidFill>
                <a:latin typeface="Book Antiqua" panose="02040602050305030304" pitchFamily="18" charset="0"/>
                <a:ea typeface="Calibri" panose="020F0502020204030204" pitchFamily="34" charset="0"/>
                <a:cs typeface="Arial" panose="020B060402020202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A.Y. 2025-26 onwards</a:t>
            </a:r>
            <a:endParaRPr kumimoji="0" lang="en-GB" sz="1800" b="0" i="0" u="none" strike="noStrike" kern="1200" cap="none" spc="0" normalizeH="0" baseline="0" noProof="0" dirty="0">
              <a:ln>
                <a:noFill/>
              </a:ln>
              <a:solidFill>
                <a:prstClr val="black"/>
              </a:solidFill>
              <a:effectLst/>
              <a:uLnTx/>
              <a:uFillTx/>
              <a:latin typeface="Book Antiqua"/>
              <a:ea typeface="+mn-ea"/>
              <a:cs typeface="+mn-cs"/>
            </a:endParaRPr>
          </a:p>
        </p:txBody>
      </p:sp>
      <p:sp>
        <p:nvSpPr>
          <p:cNvPr id="11" name="Shape 223">
            <a:extLst>
              <a:ext uri="{FF2B5EF4-FFF2-40B4-BE49-F238E27FC236}">
                <a16:creationId xmlns:a16="http://schemas.microsoft.com/office/drawing/2014/main" id="{590B55E3-1222-9EA0-045F-CB7E15104808}"/>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676BABE-8B8C-499A-9058-AFDFCF600372}" type="slidenum">
              <a:rPr kumimoji="0" lang="en-US" altLang="en-US" sz="12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27</a:t>
            </a:fld>
            <a:endParaRPr kumimoji="0" lang="en-US" altLang="en-US" sz="12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2050" name="Picture 2" descr="Easy Tax Saving Techniques for Salaried ...">
            <a:extLst>
              <a:ext uri="{FF2B5EF4-FFF2-40B4-BE49-F238E27FC236}">
                <a16:creationId xmlns:a16="http://schemas.microsoft.com/office/drawing/2014/main" id="{539A1766-5B40-D1E1-B639-F336819463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1457" y="472627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696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680E-DBC5-210C-AA66-881890CFF9C4}"/>
              </a:ext>
            </a:extLst>
          </p:cNvPr>
          <p:cNvSpPr>
            <a:spLocks noGrp="1"/>
          </p:cNvSpPr>
          <p:nvPr>
            <p:ph type="title"/>
          </p:nvPr>
        </p:nvSpPr>
        <p:spPr>
          <a:xfrm>
            <a:off x="0" y="416590"/>
            <a:ext cx="8918076" cy="735747"/>
          </a:xfrm>
        </p:spPr>
        <p:txBody>
          <a:bodyPr/>
          <a:lstStyle/>
          <a:p>
            <a:pPr>
              <a:defRPr/>
            </a:pPr>
            <a:r>
              <a:rPr lang="en-GB" sz="2800" dirty="0">
                <a:latin typeface="Bookman Old Style" panose="02050604050505020204" pitchFamily="18" charset="0"/>
                <a:cs typeface="Times New Roman" pitchFamily="18" charset="0"/>
              </a:rPr>
              <a:t>Increase in Deduction of family pension</a:t>
            </a:r>
          </a:p>
        </p:txBody>
      </p:sp>
      <p:grpSp>
        <p:nvGrpSpPr>
          <p:cNvPr id="3" name="Group 2">
            <a:extLst>
              <a:ext uri="{FF2B5EF4-FFF2-40B4-BE49-F238E27FC236}">
                <a16:creationId xmlns:a16="http://schemas.microsoft.com/office/drawing/2014/main" id="{22F14E2E-E9BF-AEE1-B836-E74A99EAC800}"/>
              </a:ext>
            </a:extLst>
          </p:cNvPr>
          <p:cNvGrpSpPr/>
          <p:nvPr/>
        </p:nvGrpSpPr>
        <p:grpSpPr>
          <a:xfrm>
            <a:off x="978310" y="1860496"/>
            <a:ext cx="3616545" cy="2879426"/>
            <a:chOff x="914400" y="2152651"/>
            <a:chExt cx="2586038" cy="2947987"/>
          </a:xfrm>
        </p:grpSpPr>
        <p:sp>
          <p:nvSpPr>
            <p:cNvPr id="4" name="Rectangle 3">
              <a:extLst>
                <a:ext uri="{FF2B5EF4-FFF2-40B4-BE49-F238E27FC236}">
                  <a16:creationId xmlns:a16="http://schemas.microsoft.com/office/drawing/2014/main" id="{2FE98B24-F2A8-D7E7-6A81-E44AE3E90470}"/>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Deduction u/s 57(</a:t>
              </a:r>
              <a:r>
                <a:rPr lang="en-US" sz="2200" dirty="0" err="1">
                  <a:solidFill>
                    <a:prstClr val="black"/>
                  </a:solidFill>
                  <a:latin typeface="Book Antiqua"/>
                </a:rPr>
                <a:t>iia</a:t>
              </a:r>
              <a:r>
                <a:rPr lang="en-US" sz="2200" dirty="0">
                  <a:solidFill>
                    <a:prstClr val="black"/>
                  </a:solidFill>
                  <a:latin typeface="Book Antiqua"/>
                </a:rPr>
                <a:t>) of family pension maximum – Rs. 15,000.</a:t>
              </a:r>
              <a:endParaRPr kumimoji="0" lang="en-US" sz="2200" i="0" u="none" strike="noStrike" kern="1200" cap="none" spc="0" normalizeH="0" baseline="0" noProof="0" dirty="0">
                <a:ln>
                  <a:noFill/>
                </a:ln>
                <a:solidFill>
                  <a:prstClr val="black"/>
                </a:solidFill>
                <a:effectLst/>
                <a:uLnTx/>
                <a:uFillTx/>
                <a:latin typeface="Book Antiqua"/>
                <a:ea typeface="+mn-ea"/>
                <a:cs typeface="+mn-cs"/>
              </a:endParaRPr>
            </a:p>
          </p:txBody>
        </p:sp>
        <p:sp>
          <p:nvSpPr>
            <p:cNvPr id="5" name="Rectangle 4">
              <a:extLst>
                <a:ext uri="{FF2B5EF4-FFF2-40B4-BE49-F238E27FC236}">
                  <a16:creationId xmlns:a16="http://schemas.microsoft.com/office/drawing/2014/main" id="{B8CB1BF3-AEF3-650C-15C0-59127F863775}"/>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Existing Provision</a:t>
              </a:r>
            </a:p>
          </p:txBody>
        </p:sp>
      </p:grpSp>
      <p:grpSp>
        <p:nvGrpSpPr>
          <p:cNvPr id="6" name="Group 5">
            <a:extLst>
              <a:ext uri="{FF2B5EF4-FFF2-40B4-BE49-F238E27FC236}">
                <a16:creationId xmlns:a16="http://schemas.microsoft.com/office/drawing/2014/main" id="{387D235F-5779-667A-83CC-A9A7B7059B6B}"/>
              </a:ext>
            </a:extLst>
          </p:cNvPr>
          <p:cNvGrpSpPr/>
          <p:nvPr/>
        </p:nvGrpSpPr>
        <p:grpSpPr>
          <a:xfrm>
            <a:off x="6972796" y="1860496"/>
            <a:ext cx="3479741" cy="2973255"/>
            <a:chOff x="914400" y="2152650"/>
            <a:chExt cx="2586038" cy="2947988"/>
          </a:xfrm>
        </p:grpSpPr>
        <p:sp>
          <p:nvSpPr>
            <p:cNvPr id="7" name="Rectangle 6">
              <a:extLst>
                <a:ext uri="{FF2B5EF4-FFF2-40B4-BE49-F238E27FC236}">
                  <a16:creationId xmlns:a16="http://schemas.microsoft.com/office/drawing/2014/main" id="{02202939-5D7D-72BE-ECB7-A5DD42359D03}"/>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200" dirty="0">
                  <a:solidFill>
                    <a:prstClr val="black"/>
                  </a:solidFill>
                  <a:latin typeface="Book Antiqua"/>
                </a:rPr>
                <a:t>Deduction u/s 57(</a:t>
              </a:r>
              <a:r>
                <a:rPr lang="en-US" sz="2200" dirty="0" err="1">
                  <a:solidFill>
                    <a:prstClr val="black"/>
                  </a:solidFill>
                  <a:latin typeface="Book Antiqua"/>
                </a:rPr>
                <a:t>iia</a:t>
              </a:r>
              <a:r>
                <a:rPr lang="en-US" sz="2200" dirty="0">
                  <a:solidFill>
                    <a:prstClr val="black"/>
                  </a:solidFill>
                  <a:latin typeface="Book Antiqua"/>
                </a:rPr>
                <a:t>) of family pension maximum </a:t>
              </a:r>
              <a:r>
                <a:rPr lang="en-US" sz="2200" b="1" dirty="0">
                  <a:solidFill>
                    <a:prstClr val="black"/>
                  </a:solidFill>
                  <a:latin typeface="Book Antiqua"/>
                </a:rPr>
                <a:t>- Rs. 25,000.</a:t>
              </a:r>
              <a:endParaRPr kumimoji="0" lang="en-US" sz="2200" b="1" i="0" u="none" strike="noStrike" kern="1200" cap="none" spc="0" normalizeH="0" baseline="0" noProof="0" dirty="0">
                <a:ln>
                  <a:noFill/>
                </a:ln>
                <a:solidFill>
                  <a:prstClr val="black"/>
                </a:solidFill>
                <a:effectLst/>
                <a:uLnTx/>
                <a:uFillTx/>
                <a:latin typeface="Book Antiqua"/>
                <a:ea typeface="+mn-ea"/>
                <a:cs typeface="+mn-cs"/>
              </a:endParaRPr>
            </a:p>
          </p:txBody>
        </p:sp>
        <p:sp>
          <p:nvSpPr>
            <p:cNvPr id="8" name="Rectangle 7">
              <a:extLst>
                <a:ext uri="{FF2B5EF4-FFF2-40B4-BE49-F238E27FC236}">
                  <a16:creationId xmlns:a16="http://schemas.microsoft.com/office/drawing/2014/main" id="{79E43E3D-F7C7-DF7B-51B5-53022D9B18F9}"/>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Proposed Change</a:t>
              </a:r>
            </a:p>
          </p:txBody>
        </p:sp>
      </p:grpSp>
      <p:sp>
        <p:nvSpPr>
          <p:cNvPr id="9" name="Arrow: Right 8">
            <a:extLst>
              <a:ext uri="{FF2B5EF4-FFF2-40B4-BE49-F238E27FC236}">
                <a16:creationId xmlns:a16="http://schemas.microsoft.com/office/drawing/2014/main" id="{16509717-8684-0D4E-1984-D095FA3CFA62}"/>
              </a:ext>
            </a:extLst>
          </p:cNvPr>
          <p:cNvSpPr/>
          <p:nvPr/>
        </p:nvSpPr>
        <p:spPr>
          <a:xfrm>
            <a:off x="5471652" y="3429000"/>
            <a:ext cx="624348" cy="3693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ok Antiqua"/>
              <a:ea typeface="+mn-ea"/>
              <a:cs typeface="+mn-cs"/>
            </a:endParaRPr>
          </a:p>
        </p:txBody>
      </p:sp>
      <p:sp>
        <p:nvSpPr>
          <p:cNvPr id="11" name="Shape 223">
            <a:extLst>
              <a:ext uri="{FF2B5EF4-FFF2-40B4-BE49-F238E27FC236}">
                <a16:creationId xmlns:a16="http://schemas.microsoft.com/office/drawing/2014/main" id="{590B55E3-1222-9EA0-045F-CB7E15104808}"/>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676BABE-8B8C-499A-9058-AFDFCF600372}" type="slidenum">
              <a:rPr kumimoji="0" lang="en-US" altLang="en-US" sz="12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28</a:t>
            </a:fld>
            <a:endParaRPr kumimoji="0" lang="en-US" altLang="en-US" sz="12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3074" name="Picture 2" descr="Family Pension: Eligibility, Types ...">
            <a:extLst>
              <a:ext uri="{FF2B5EF4-FFF2-40B4-BE49-F238E27FC236}">
                <a16:creationId xmlns:a16="http://schemas.microsoft.com/office/drawing/2014/main" id="{78893994-4B68-5CAB-375C-E6B23CEC8A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7451" y="4955396"/>
            <a:ext cx="2952750" cy="15525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4628BE7-DE8A-6FD8-990D-ADB05AB23AD0}"/>
              </a:ext>
            </a:extLst>
          </p:cNvPr>
          <p:cNvSpPr txBox="1"/>
          <p:nvPr/>
        </p:nvSpPr>
        <p:spPr>
          <a:xfrm>
            <a:off x="9648497" y="416590"/>
            <a:ext cx="2486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w.e.f.01.04.202</a:t>
            </a:r>
            <a:r>
              <a:rPr lang="en-US" b="1" dirty="0">
                <a:solidFill>
                  <a:prstClr val="black"/>
                </a:solidFill>
                <a:latin typeface="Book Antiqua" panose="02040602050305030304" pitchFamily="18" charset="0"/>
                <a:ea typeface="Calibri" panose="020F0502020204030204" pitchFamily="34" charset="0"/>
                <a:cs typeface="Arial" panose="020B060402020202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A.Y. 2025-26 onwards</a:t>
            </a:r>
            <a:endParaRPr kumimoji="0" lang="en-GB" sz="1800" b="0" u="none" strike="noStrike" kern="1200" cap="none" spc="0" normalizeH="0" baseline="0" noProof="0" dirty="0">
              <a:ln>
                <a:noFill/>
              </a:ln>
              <a:solidFill>
                <a:prstClr val="black"/>
              </a:solidFill>
              <a:effectLst/>
              <a:uLnTx/>
              <a:uFillTx/>
              <a:latin typeface="Book Antiqua"/>
              <a:ea typeface="+mn-ea"/>
              <a:cs typeface="+mn-cs"/>
            </a:endParaRPr>
          </a:p>
        </p:txBody>
      </p:sp>
    </p:spTree>
    <p:extLst>
      <p:ext uri="{BB962C8B-B14F-4D97-AF65-F5344CB8AC3E}">
        <p14:creationId xmlns:p14="http://schemas.microsoft.com/office/powerpoint/2010/main" val="3737029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680E-DBC5-210C-AA66-881890CFF9C4}"/>
              </a:ext>
            </a:extLst>
          </p:cNvPr>
          <p:cNvSpPr>
            <a:spLocks noGrp="1"/>
          </p:cNvSpPr>
          <p:nvPr>
            <p:ph type="title"/>
          </p:nvPr>
        </p:nvSpPr>
        <p:spPr>
          <a:xfrm>
            <a:off x="0" y="416590"/>
            <a:ext cx="8918076" cy="735747"/>
          </a:xfrm>
        </p:spPr>
        <p:txBody>
          <a:bodyPr/>
          <a:lstStyle/>
          <a:p>
            <a:pPr>
              <a:defRPr/>
            </a:pPr>
            <a:r>
              <a:rPr lang="en-US" sz="2800" dirty="0">
                <a:latin typeface="Bookman Old Style" panose="02050604050505020204" pitchFamily="18" charset="0"/>
                <a:cs typeface="Times New Roman" pitchFamily="18" charset="0"/>
              </a:rPr>
              <a:t>Rate of Deduction from Employer’s Contribution</a:t>
            </a:r>
            <a:endParaRPr lang="en-GB" sz="2800" dirty="0">
              <a:latin typeface="Bookman Old Style" panose="02050604050505020204" pitchFamily="18" charset="0"/>
              <a:cs typeface="Times New Roman" pitchFamily="18" charset="0"/>
            </a:endParaRPr>
          </a:p>
        </p:txBody>
      </p:sp>
      <p:grpSp>
        <p:nvGrpSpPr>
          <p:cNvPr id="3" name="Group 2">
            <a:extLst>
              <a:ext uri="{FF2B5EF4-FFF2-40B4-BE49-F238E27FC236}">
                <a16:creationId xmlns:a16="http://schemas.microsoft.com/office/drawing/2014/main" id="{22F14E2E-E9BF-AEE1-B836-E74A99EAC800}"/>
              </a:ext>
            </a:extLst>
          </p:cNvPr>
          <p:cNvGrpSpPr/>
          <p:nvPr/>
        </p:nvGrpSpPr>
        <p:grpSpPr>
          <a:xfrm>
            <a:off x="590493" y="1944599"/>
            <a:ext cx="4703361" cy="2895613"/>
            <a:chOff x="914400" y="2152651"/>
            <a:chExt cx="2586038" cy="2947987"/>
          </a:xfrm>
        </p:grpSpPr>
        <p:sp>
          <p:nvSpPr>
            <p:cNvPr id="4" name="Rectangle 3">
              <a:extLst>
                <a:ext uri="{FF2B5EF4-FFF2-40B4-BE49-F238E27FC236}">
                  <a16:creationId xmlns:a16="http://schemas.microsoft.com/office/drawing/2014/main" id="{2FE98B24-F2A8-D7E7-6A81-E44AE3E90470}"/>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Deduction u/s 80CCD(2) on employer’s contribution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is 10%.</a:t>
              </a:r>
              <a:endParaRPr kumimoji="0" lang="en-US" sz="2200" i="0" u="none" strike="noStrike" kern="1200" cap="none" spc="0" normalizeH="0" baseline="0" noProof="0" dirty="0">
                <a:ln>
                  <a:noFill/>
                </a:ln>
                <a:solidFill>
                  <a:prstClr val="black"/>
                </a:solidFill>
                <a:effectLst/>
                <a:uLnTx/>
                <a:uFillTx/>
                <a:latin typeface="Book Antiqua"/>
                <a:ea typeface="+mn-ea"/>
                <a:cs typeface="+mn-cs"/>
              </a:endParaRPr>
            </a:p>
          </p:txBody>
        </p:sp>
        <p:sp>
          <p:nvSpPr>
            <p:cNvPr id="5" name="Rectangle 4">
              <a:extLst>
                <a:ext uri="{FF2B5EF4-FFF2-40B4-BE49-F238E27FC236}">
                  <a16:creationId xmlns:a16="http://schemas.microsoft.com/office/drawing/2014/main" id="{B8CB1BF3-AEF3-650C-15C0-59127F863775}"/>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Existing Provision</a:t>
              </a:r>
            </a:p>
          </p:txBody>
        </p:sp>
      </p:grpSp>
      <p:grpSp>
        <p:nvGrpSpPr>
          <p:cNvPr id="6" name="Group 5">
            <a:extLst>
              <a:ext uri="{FF2B5EF4-FFF2-40B4-BE49-F238E27FC236}">
                <a16:creationId xmlns:a16="http://schemas.microsoft.com/office/drawing/2014/main" id="{387D235F-5779-667A-83CC-A9A7B7059B6B}"/>
              </a:ext>
            </a:extLst>
          </p:cNvPr>
          <p:cNvGrpSpPr/>
          <p:nvPr/>
        </p:nvGrpSpPr>
        <p:grpSpPr>
          <a:xfrm>
            <a:off x="6898147" y="1944601"/>
            <a:ext cx="4797235" cy="2895612"/>
            <a:chOff x="914400" y="2152650"/>
            <a:chExt cx="2586038" cy="2947989"/>
          </a:xfrm>
        </p:grpSpPr>
        <p:sp>
          <p:nvSpPr>
            <p:cNvPr id="7" name="Rectangle 6">
              <a:extLst>
                <a:ext uri="{FF2B5EF4-FFF2-40B4-BE49-F238E27FC236}">
                  <a16:creationId xmlns:a16="http://schemas.microsoft.com/office/drawing/2014/main" id="{02202939-5D7D-72BE-ECB7-A5DD42359D03}"/>
                </a:ext>
              </a:extLst>
            </p:cNvPr>
            <p:cNvSpPr/>
            <p:nvPr/>
          </p:nvSpPr>
          <p:spPr>
            <a:xfrm>
              <a:off x="914400" y="2586038"/>
              <a:ext cx="2586038" cy="251460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Book Antiqua"/>
                <a:ea typeface="+mn-ea"/>
                <a:cs typeface="+mn-cs"/>
              </a:endParaRPr>
            </a:p>
            <a:p>
              <a:pPr>
                <a:defRPr/>
              </a:pPr>
              <a:r>
                <a:rPr kumimoji="0" lang="en-US" sz="2200" i="0" u="none" strike="noStrike" kern="1200" cap="none" spc="0" normalizeH="0" baseline="0" noProof="0" dirty="0">
                  <a:ln>
                    <a:noFill/>
                  </a:ln>
                  <a:solidFill>
                    <a:schemeClr val="tx1"/>
                  </a:solidFill>
                  <a:effectLst/>
                  <a:uLnTx/>
                  <a:uFillTx/>
                  <a:latin typeface="Book Antiqua"/>
                  <a:ea typeface="+mn-ea"/>
                  <a:cs typeface="+mn-cs"/>
                </a:rPr>
                <a:t>Deduction</a:t>
              </a:r>
              <a:r>
                <a:rPr lang="en-US" sz="2200" dirty="0">
                  <a:solidFill>
                    <a:schemeClr val="tx1"/>
                  </a:solidFill>
                  <a:latin typeface="Book Antiqua"/>
                </a:rPr>
                <a:t> u/s 80CCD(2) on employer’s contribution </a:t>
              </a:r>
            </a:p>
            <a:p>
              <a:pPr>
                <a:defRPr/>
              </a:pPr>
              <a:r>
                <a:rPr lang="en-US" sz="2200" dirty="0">
                  <a:solidFill>
                    <a:schemeClr val="tx1"/>
                  </a:solidFill>
                  <a:latin typeface="Book Antiqua"/>
                </a:rPr>
                <a:t>to be </a:t>
              </a:r>
              <a:r>
                <a:rPr lang="en-US" sz="2200" b="1" dirty="0">
                  <a:solidFill>
                    <a:schemeClr val="tx1"/>
                  </a:solidFill>
                  <a:latin typeface="Book Antiqua"/>
                </a:rPr>
                <a:t>14%*,</a:t>
              </a:r>
            </a:p>
            <a:p>
              <a:pPr>
                <a:defRPr/>
              </a:pPr>
              <a:r>
                <a:rPr lang="en-IN" sz="2400" dirty="0">
                  <a:solidFill>
                    <a:schemeClr val="tx1"/>
                  </a:solidFill>
                </a:rPr>
                <a:t>only when employees salary is chargeable to tax u/s 115BAC(1A) i.e. new tax regime</a:t>
              </a:r>
              <a:endParaRPr kumimoji="0" lang="en-US" sz="2200" b="1" i="0" u="none" strike="noStrike" kern="1200" cap="none" spc="0" normalizeH="0" baseline="0" noProof="0" dirty="0">
                <a:ln>
                  <a:noFill/>
                </a:ln>
                <a:solidFill>
                  <a:schemeClr val="tx1"/>
                </a:solidFill>
                <a:effectLst/>
                <a:uLnTx/>
                <a:uFillTx/>
                <a:latin typeface="Book Antiqua"/>
                <a:ea typeface="+mn-ea"/>
                <a:cs typeface="+mn-cs"/>
              </a:endParaRPr>
            </a:p>
          </p:txBody>
        </p:sp>
        <p:sp>
          <p:nvSpPr>
            <p:cNvPr id="8" name="Rectangle 7">
              <a:extLst>
                <a:ext uri="{FF2B5EF4-FFF2-40B4-BE49-F238E27FC236}">
                  <a16:creationId xmlns:a16="http://schemas.microsoft.com/office/drawing/2014/main" id="{79E43E3D-F7C7-DF7B-51B5-53022D9B18F9}"/>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Proposed Change</a:t>
              </a:r>
            </a:p>
          </p:txBody>
        </p:sp>
      </p:grpSp>
      <p:sp>
        <p:nvSpPr>
          <p:cNvPr id="9" name="Arrow: Right 8">
            <a:extLst>
              <a:ext uri="{FF2B5EF4-FFF2-40B4-BE49-F238E27FC236}">
                <a16:creationId xmlns:a16="http://schemas.microsoft.com/office/drawing/2014/main" id="{16509717-8684-0D4E-1984-D095FA3CFA62}"/>
              </a:ext>
            </a:extLst>
          </p:cNvPr>
          <p:cNvSpPr/>
          <p:nvPr/>
        </p:nvSpPr>
        <p:spPr>
          <a:xfrm>
            <a:off x="5783826" y="3366179"/>
            <a:ext cx="624348" cy="3693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ok Antiqua"/>
              <a:ea typeface="+mn-ea"/>
              <a:cs typeface="+mn-cs"/>
            </a:endParaRPr>
          </a:p>
        </p:txBody>
      </p:sp>
      <p:sp>
        <p:nvSpPr>
          <p:cNvPr id="11" name="Shape 223">
            <a:extLst>
              <a:ext uri="{FF2B5EF4-FFF2-40B4-BE49-F238E27FC236}">
                <a16:creationId xmlns:a16="http://schemas.microsoft.com/office/drawing/2014/main" id="{590B55E3-1222-9EA0-045F-CB7E15104808}"/>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676BABE-8B8C-499A-9058-AFDFCF600372}" type="slidenum">
              <a:rPr kumimoji="0" lang="en-US" altLang="en-US" sz="12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29</a:t>
            </a:fld>
            <a:endParaRPr kumimoji="0" lang="en-US" altLang="en-US" sz="12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4098" name="Picture 2" descr="formula to calculate EPS pension ...">
            <a:extLst>
              <a:ext uri="{FF2B5EF4-FFF2-40B4-BE49-F238E27FC236}">
                <a16:creationId xmlns:a16="http://schemas.microsoft.com/office/drawing/2014/main" id="{ECFA3666-53C4-127D-A8DD-B202C4A2E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19" y="5025428"/>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Up 11">
            <a:extLst>
              <a:ext uri="{FF2B5EF4-FFF2-40B4-BE49-F238E27FC236}">
                <a16:creationId xmlns:a16="http://schemas.microsoft.com/office/drawing/2014/main" id="{20203588-3582-8170-A778-31A8AF255569}"/>
              </a:ext>
            </a:extLst>
          </p:cNvPr>
          <p:cNvSpPr/>
          <p:nvPr/>
        </p:nvSpPr>
        <p:spPr>
          <a:xfrm>
            <a:off x="8166538" y="461013"/>
            <a:ext cx="346841" cy="369332"/>
          </a:xfrm>
          <a:prstGeom prst="up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C631AFBC-F3B0-CF1D-52AC-0716CA382B88}"/>
              </a:ext>
            </a:extLst>
          </p:cNvPr>
          <p:cNvSpPr txBox="1"/>
          <p:nvPr/>
        </p:nvSpPr>
        <p:spPr>
          <a:xfrm>
            <a:off x="9648497" y="416590"/>
            <a:ext cx="2486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w.e.f.01.04.202</a:t>
            </a:r>
            <a:r>
              <a:rPr lang="en-US" b="1" dirty="0">
                <a:solidFill>
                  <a:prstClr val="black"/>
                </a:solidFill>
                <a:latin typeface="Book Antiqua" panose="02040602050305030304" pitchFamily="18" charset="0"/>
                <a:ea typeface="Calibri" panose="020F0502020204030204" pitchFamily="34" charset="0"/>
                <a:cs typeface="Arial" panose="020B060402020202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A.Y. 2025-26 onwards</a:t>
            </a:r>
            <a:endParaRPr kumimoji="0" lang="en-GB" sz="1800" b="0" u="none" strike="noStrike" kern="1200" cap="none" spc="0" normalizeH="0" baseline="0" noProof="0" dirty="0">
              <a:ln>
                <a:noFill/>
              </a:ln>
              <a:solidFill>
                <a:prstClr val="black"/>
              </a:solidFill>
              <a:effectLst/>
              <a:uLnTx/>
              <a:uFillTx/>
              <a:latin typeface="Book Antiqua"/>
              <a:ea typeface="+mn-ea"/>
              <a:cs typeface="+mn-cs"/>
            </a:endParaRPr>
          </a:p>
        </p:txBody>
      </p:sp>
    </p:spTree>
    <p:extLst>
      <p:ext uri="{BB962C8B-B14F-4D97-AF65-F5344CB8AC3E}">
        <p14:creationId xmlns:p14="http://schemas.microsoft.com/office/powerpoint/2010/main" val="1473850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F18B-F46B-594E-A0FA-64022C2E847D}"/>
              </a:ext>
            </a:extLst>
          </p:cNvPr>
          <p:cNvSpPr>
            <a:spLocks noGrp="1"/>
          </p:cNvSpPr>
          <p:nvPr>
            <p:ph type="title"/>
          </p:nvPr>
        </p:nvSpPr>
        <p:spPr>
          <a:xfrm>
            <a:off x="224120" y="334754"/>
            <a:ext cx="8425205" cy="735749"/>
          </a:xfrm>
        </p:spPr>
        <p:txBody>
          <a:bodyPr/>
          <a:lstStyle/>
          <a:p>
            <a:pPr>
              <a:defRPr/>
            </a:pPr>
            <a:r>
              <a:rPr lang="en-US" sz="2800" dirty="0">
                <a:latin typeface="Bookman Old Style" panose="02050604050505020204" pitchFamily="18" charset="0"/>
                <a:cs typeface="Times New Roman" pitchFamily="18" charset="0"/>
              </a:rPr>
              <a:t>Revision of rates of STT</a:t>
            </a:r>
            <a:endParaRPr lang="en-IN" sz="2800" dirty="0">
              <a:latin typeface="Bookman Old Style" panose="02050604050505020204" pitchFamily="18" charset="0"/>
              <a:cs typeface="Times New Roman" pitchFamily="18" charset="0"/>
            </a:endParaRPr>
          </a:p>
        </p:txBody>
      </p:sp>
      <p:sp>
        <p:nvSpPr>
          <p:cNvPr id="4" name="Shape 223">
            <a:extLst>
              <a:ext uri="{FF2B5EF4-FFF2-40B4-BE49-F238E27FC236}">
                <a16:creationId xmlns:a16="http://schemas.microsoft.com/office/drawing/2014/main" id="{44743631-CBD1-9DB7-838D-C379C7C32E27}"/>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30</a:t>
            </a:fld>
            <a:endParaRPr lang="en-US" altLang="en-US" sz="1200">
              <a:solidFill>
                <a:schemeClr val="bg1"/>
              </a:solidFill>
            </a:endParaRPr>
          </a:p>
        </p:txBody>
      </p:sp>
      <p:graphicFrame>
        <p:nvGraphicFramePr>
          <p:cNvPr id="5" name="Table 4">
            <a:extLst>
              <a:ext uri="{FF2B5EF4-FFF2-40B4-BE49-F238E27FC236}">
                <a16:creationId xmlns:a16="http://schemas.microsoft.com/office/drawing/2014/main" id="{1F207284-B4E0-3690-ADFD-0C7B42734BB5}"/>
              </a:ext>
            </a:extLst>
          </p:cNvPr>
          <p:cNvGraphicFramePr>
            <a:graphicFrameLocks noGrp="1"/>
          </p:cNvGraphicFramePr>
          <p:nvPr/>
        </p:nvGraphicFramePr>
        <p:xfrm>
          <a:off x="903983" y="1839139"/>
          <a:ext cx="8127999" cy="4005120"/>
        </p:xfrm>
        <a:graphic>
          <a:graphicData uri="http://schemas.openxmlformats.org/drawingml/2006/table">
            <a:tbl>
              <a:tblPr firstRow="1" bandRow="1">
                <a:tableStyleId>{5C22544A-7EE6-4342-B048-85BDC9FD1C3A}</a:tableStyleId>
              </a:tblPr>
              <a:tblGrid>
                <a:gridCol w="2012638">
                  <a:extLst>
                    <a:ext uri="{9D8B030D-6E8A-4147-A177-3AD203B41FA5}">
                      <a16:colId xmlns:a16="http://schemas.microsoft.com/office/drawing/2014/main" val="3671235654"/>
                    </a:ext>
                  </a:extLst>
                </a:gridCol>
                <a:gridCol w="2963917">
                  <a:extLst>
                    <a:ext uri="{9D8B030D-6E8A-4147-A177-3AD203B41FA5}">
                      <a16:colId xmlns:a16="http://schemas.microsoft.com/office/drawing/2014/main" val="190731719"/>
                    </a:ext>
                  </a:extLst>
                </a:gridCol>
                <a:gridCol w="3151444">
                  <a:extLst>
                    <a:ext uri="{9D8B030D-6E8A-4147-A177-3AD203B41FA5}">
                      <a16:colId xmlns:a16="http://schemas.microsoft.com/office/drawing/2014/main" val="2224671629"/>
                    </a:ext>
                  </a:extLst>
                </a:gridCol>
              </a:tblGrid>
              <a:tr h="485284">
                <a:tc rowSpan="2">
                  <a:txBody>
                    <a:bodyPr/>
                    <a:lstStyle/>
                    <a:p>
                      <a:r>
                        <a:rPr lang="en-IN" sz="2800" b="1" kern="1200" dirty="0">
                          <a:solidFill>
                            <a:schemeClr val="lt1"/>
                          </a:solidFill>
                          <a:effectLst/>
                        </a:rPr>
                        <a:t>Nature of securities</a:t>
                      </a:r>
                      <a:endParaRPr lang="en-IN" sz="2800" dirty="0">
                        <a:latin typeface="Book Antiqua" panose="02040602050305030304" pitchFamily="18" charset="0"/>
                      </a:endParaRPr>
                    </a:p>
                  </a:txBody>
                  <a:tcPr/>
                </a:tc>
                <a:tc gridSpan="2">
                  <a:txBody>
                    <a:bodyPr/>
                    <a:lstStyle/>
                    <a:p>
                      <a:pPr algn="ctr"/>
                      <a:r>
                        <a:rPr lang="en-US" sz="2800" dirty="0"/>
                        <a:t>Rates of STT</a:t>
                      </a:r>
                      <a:endParaRPr lang="en-IN" sz="2800" dirty="0">
                        <a:latin typeface="Book Antiqua" panose="02040602050305030304" pitchFamily="18" charset="0"/>
                      </a:endParaRPr>
                    </a:p>
                  </a:txBody>
                  <a:tcPr/>
                </a:tc>
                <a:tc hMerge="1">
                  <a:txBody>
                    <a:bodyPr/>
                    <a:lstStyle/>
                    <a:p>
                      <a:endParaRPr lang="en-IN" dirty="0"/>
                    </a:p>
                  </a:txBody>
                  <a:tcPr/>
                </a:tc>
                <a:extLst>
                  <a:ext uri="{0D108BD9-81ED-4DB2-BD59-A6C34878D82A}">
                    <a16:rowId xmlns:a16="http://schemas.microsoft.com/office/drawing/2014/main" val="4146261340"/>
                  </a:ext>
                </a:extLst>
              </a:tr>
              <a:tr h="485284">
                <a:tc vMerge="1">
                  <a:txBody>
                    <a:bodyPr/>
                    <a:lstStyle/>
                    <a:p>
                      <a:endParaRPr lang="en-IN"/>
                    </a:p>
                  </a:txBody>
                  <a:tcPr/>
                </a:tc>
                <a:tc>
                  <a:txBody>
                    <a:bodyPr/>
                    <a:lstStyle/>
                    <a:p>
                      <a:pPr algn="ctr"/>
                      <a:r>
                        <a:rPr lang="en-US" sz="2800" b="1" kern="1200" dirty="0">
                          <a:solidFill>
                            <a:schemeClr val="tx1"/>
                          </a:solidFill>
                        </a:rPr>
                        <a:t>Existing </a:t>
                      </a:r>
                      <a:endParaRPr lang="en-IN" sz="2800" b="1" kern="1200" dirty="0">
                        <a:solidFill>
                          <a:schemeClr val="tx1"/>
                        </a:solidFill>
                        <a:latin typeface="+mn-lt"/>
                        <a:ea typeface="+mn-ea"/>
                        <a:cs typeface="+mn-cs"/>
                      </a:endParaRPr>
                    </a:p>
                  </a:txBody>
                  <a:tcPr/>
                </a:tc>
                <a:tc>
                  <a:txBody>
                    <a:bodyPr/>
                    <a:lstStyle/>
                    <a:p>
                      <a:pPr algn="ctr"/>
                      <a:r>
                        <a:rPr lang="en-US" sz="2800" b="1" kern="1200" dirty="0">
                          <a:solidFill>
                            <a:schemeClr val="tx1"/>
                          </a:solidFill>
                        </a:rPr>
                        <a:t>Proposed</a:t>
                      </a:r>
                      <a:endParaRPr lang="en-IN" sz="2800" b="1" kern="1200" dirty="0">
                        <a:solidFill>
                          <a:schemeClr val="tx1"/>
                        </a:solidFill>
                        <a:latin typeface="+mn-lt"/>
                        <a:ea typeface="+mn-ea"/>
                        <a:cs typeface="+mn-cs"/>
                      </a:endParaRPr>
                    </a:p>
                  </a:txBody>
                  <a:tcPr/>
                </a:tc>
                <a:extLst>
                  <a:ext uri="{0D108BD9-81ED-4DB2-BD59-A6C34878D82A}">
                    <a16:rowId xmlns:a16="http://schemas.microsoft.com/office/drawing/2014/main" val="2525572955"/>
                  </a:ext>
                </a:extLst>
              </a:tr>
              <a:tr h="1284577">
                <a:tc>
                  <a:txBody>
                    <a:bodyPr/>
                    <a:lstStyle/>
                    <a:p>
                      <a:r>
                        <a:rPr lang="en-IN" sz="2800" kern="1200" dirty="0">
                          <a:solidFill>
                            <a:schemeClr val="dk1"/>
                          </a:solidFill>
                          <a:effectLst/>
                        </a:rPr>
                        <a:t>Options</a:t>
                      </a:r>
                      <a:endParaRPr lang="en-IN" sz="2800" dirty="0">
                        <a:latin typeface="Book Antiqua" panose="02040602050305030304" pitchFamily="18" charset="0"/>
                      </a:endParaRPr>
                    </a:p>
                  </a:txBody>
                  <a:tcPr anchor="ctr"/>
                </a:tc>
                <a:tc>
                  <a:txBody>
                    <a:bodyPr/>
                    <a:lstStyle/>
                    <a:p>
                      <a:pPr algn="ctr"/>
                      <a:r>
                        <a:rPr lang="en-IN" sz="2800" kern="1200" dirty="0">
                          <a:solidFill>
                            <a:schemeClr val="dk1"/>
                          </a:solidFill>
                          <a:effectLst/>
                        </a:rPr>
                        <a:t>0.0625% of the option premium</a:t>
                      </a:r>
                      <a:endParaRPr lang="en-IN" sz="2800" dirty="0">
                        <a:latin typeface="Book Antiqua" panose="02040602050305030304" pitchFamily="18" charset="0"/>
                      </a:endParaRPr>
                    </a:p>
                  </a:txBody>
                  <a:tcPr anchor="ctr"/>
                </a:tc>
                <a:tc>
                  <a:txBody>
                    <a:bodyPr/>
                    <a:lstStyle/>
                    <a:p>
                      <a:pPr algn="ctr"/>
                      <a:r>
                        <a:rPr lang="en-IN" sz="2800" kern="1200" dirty="0">
                          <a:solidFill>
                            <a:schemeClr val="dk1"/>
                          </a:solidFill>
                          <a:effectLst/>
                        </a:rPr>
                        <a:t>0.1% of the option premium</a:t>
                      </a:r>
                      <a:endParaRPr lang="en-IN" sz="2800" dirty="0">
                        <a:latin typeface="Book Antiqua" panose="02040602050305030304" pitchFamily="18" charset="0"/>
                      </a:endParaRPr>
                    </a:p>
                  </a:txBody>
                  <a:tcPr anchor="ctr"/>
                </a:tc>
                <a:extLst>
                  <a:ext uri="{0D108BD9-81ED-4DB2-BD59-A6C34878D82A}">
                    <a16:rowId xmlns:a16="http://schemas.microsoft.com/office/drawing/2014/main" val="2993426429"/>
                  </a:ext>
                </a:extLst>
              </a:tr>
              <a:tr h="1684223">
                <a:tc>
                  <a:txBody>
                    <a:bodyPr/>
                    <a:lstStyle/>
                    <a:p>
                      <a:r>
                        <a:rPr lang="en-IN" sz="2800" kern="1200" dirty="0">
                          <a:solidFill>
                            <a:schemeClr val="dk1"/>
                          </a:solidFill>
                          <a:effectLst/>
                        </a:rPr>
                        <a:t>Futures</a:t>
                      </a:r>
                      <a:endParaRPr lang="en-IN" sz="2800" dirty="0">
                        <a:latin typeface="Book Antiqua" panose="02040602050305030304" pitchFamily="18" charset="0"/>
                      </a:endParaRPr>
                    </a:p>
                  </a:txBody>
                  <a:tcPr anchor="ctr"/>
                </a:tc>
                <a:tc>
                  <a:txBody>
                    <a:bodyPr/>
                    <a:lstStyle/>
                    <a:p>
                      <a:pPr algn="ctr"/>
                      <a:r>
                        <a:rPr lang="en-IN" sz="2800" kern="1200" dirty="0">
                          <a:solidFill>
                            <a:schemeClr val="dk1"/>
                          </a:solidFill>
                          <a:effectLst/>
                        </a:rPr>
                        <a:t>0.0125% of the price</a:t>
                      </a:r>
                      <a:endParaRPr lang="en-IN" sz="2800" dirty="0">
                        <a:latin typeface="Book Antiqua" panose="02040602050305030304" pitchFamily="18" charset="0"/>
                      </a:endParaRPr>
                    </a:p>
                  </a:txBody>
                  <a:tcPr anchor="ctr"/>
                </a:tc>
                <a:tc>
                  <a:txBody>
                    <a:bodyPr/>
                    <a:lstStyle/>
                    <a:p>
                      <a:pPr algn="ctr"/>
                      <a:r>
                        <a:rPr lang="en-IN" sz="2800" kern="1200" dirty="0">
                          <a:solidFill>
                            <a:schemeClr val="dk1"/>
                          </a:solidFill>
                          <a:effectLst/>
                        </a:rPr>
                        <a:t>0.02% of the price</a:t>
                      </a:r>
                      <a:endParaRPr lang="en-IN" sz="2800" dirty="0">
                        <a:latin typeface="Book Antiqua" panose="02040602050305030304" pitchFamily="18" charset="0"/>
                      </a:endParaRPr>
                    </a:p>
                  </a:txBody>
                  <a:tcPr anchor="ctr"/>
                </a:tc>
                <a:extLst>
                  <a:ext uri="{0D108BD9-81ED-4DB2-BD59-A6C34878D82A}">
                    <a16:rowId xmlns:a16="http://schemas.microsoft.com/office/drawing/2014/main" val="2187797954"/>
                  </a:ext>
                </a:extLst>
              </a:tr>
            </a:tbl>
          </a:graphicData>
        </a:graphic>
      </p:graphicFrame>
      <p:sp>
        <p:nvSpPr>
          <p:cNvPr id="3" name="TextBox 2">
            <a:extLst>
              <a:ext uri="{FF2B5EF4-FFF2-40B4-BE49-F238E27FC236}">
                <a16:creationId xmlns:a16="http://schemas.microsoft.com/office/drawing/2014/main" id="{0108C566-324F-052F-D11F-889639A8D465}"/>
              </a:ext>
            </a:extLst>
          </p:cNvPr>
          <p:cNvSpPr txBox="1"/>
          <p:nvPr/>
        </p:nvSpPr>
        <p:spPr>
          <a:xfrm>
            <a:off x="9579313" y="644529"/>
            <a:ext cx="1984375" cy="467757"/>
          </a:xfrm>
          <a:prstGeom prst="rect">
            <a:avLst/>
          </a:prstGeom>
          <a:noFill/>
        </p:spPr>
        <p:txBody>
          <a:bodyPr wrap="square">
            <a:spAutoFit/>
          </a:bodyPr>
          <a:lstStyle/>
          <a:p>
            <a:pPr lvl="0" algn="just">
              <a:lnSpc>
                <a:spcPct val="150000"/>
              </a:lnSpc>
            </a:pPr>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 01.10.2024</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1026" name="Picture 2" descr="Futures and Options Trading ...">
            <a:extLst>
              <a:ext uri="{FF2B5EF4-FFF2-40B4-BE49-F238E27FC236}">
                <a16:creationId xmlns:a16="http://schemas.microsoft.com/office/drawing/2014/main" id="{82C0F0A4-68A0-5BC4-2F78-94A8065EB5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510"/>
          <a:stretch/>
        </p:blipFill>
        <p:spPr bwMode="auto">
          <a:xfrm>
            <a:off x="9209425" y="2002221"/>
            <a:ext cx="2724150" cy="12487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TCG, STCG, STT: F&amp;O traders, retail ...">
            <a:extLst>
              <a:ext uri="{FF2B5EF4-FFF2-40B4-BE49-F238E27FC236}">
                <a16:creationId xmlns:a16="http://schemas.microsoft.com/office/drawing/2014/main" id="{214E5524-1CF2-BB96-336D-BC42AA4C1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2750" y="4220411"/>
            <a:ext cx="2857500" cy="1600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235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47438-AEF0-3B65-A140-C6A187ABD67B}"/>
              </a:ext>
            </a:extLst>
          </p:cNvPr>
          <p:cNvSpPr>
            <a:spLocks noGrp="1"/>
          </p:cNvSpPr>
          <p:nvPr>
            <p:ph type="title"/>
          </p:nvPr>
        </p:nvSpPr>
        <p:spPr>
          <a:xfrm>
            <a:off x="224119" y="334754"/>
            <a:ext cx="9017153" cy="735749"/>
          </a:xfrm>
        </p:spPr>
        <p:txBody>
          <a:bodyPr/>
          <a:lstStyle/>
          <a:p>
            <a:pPr>
              <a:defRPr/>
            </a:pPr>
            <a:r>
              <a:rPr lang="en-US" sz="2400" dirty="0">
                <a:latin typeface="Bookman Old Style" panose="02050604050505020204" pitchFamily="18" charset="0"/>
                <a:cs typeface="Times New Roman" pitchFamily="18" charset="0"/>
              </a:rPr>
              <a:t>Buy Back of shares taxable as deemed dividend</a:t>
            </a:r>
            <a:endParaRPr lang="en-IN" sz="2400" dirty="0">
              <a:latin typeface="Bookman Old Style" panose="02050604050505020204" pitchFamily="18" charset="0"/>
              <a:cs typeface="Times New Roman" pitchFamily="18" charset="0"/>
            </a:endParaRPr>
          </a:p>
        </p:txBody>
      </p:sp>
      <p:sp>
        <p:nvSpPr>
          <p:cNvPr id="4" name="Shape 223">
            <a:extLst>
              <a:ext uri="{FF2B5EF4-FFF2-40B4-BE49-F238E27FC236}">
                <a16:creationId xmlns:a16="http://schemas.microsoft.com/office/drawing/2014/main" id="{2A96771C-3330-61AC-9043-8F1FD40C7D67}"/>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31</a:t>
            </a:fld>
            <a:endParaRPr lang="en-US" altLang="en-US" sz="1200">
              <a:solidFill>
                <a:schemeClr val="bg1"/>
              </a:solidFill>
            </a:endParaRPr>
          </a:p>
        </p:txBody>
      </p:sp>
      <p:sp>
        <p:nvSpPr>
          <p:cNvPr id="5" name="TextBox 4">
            <a:extLst>
              <a:ext uri="{FF2B5EF4-FFF2-40B4-BE49-F238E27FC236}">
                <a16:creationId xmlns:a16="http://schemas.microsoft.com/office/drawing/2014/main" id="{D4CAEFD7-67B3-5DA7-0C4A-FC594EBEEC0F}"/>
              </a:ext>
            </a:extLst>
          </p:cNvPr>
          <p:cNvSpPr txBox="1"/>
          <p:nvPr/>
        </p:nvSpPr>
        <p:spPr>
          <a:xfrm>
            <a:off x="797669" y="1362553"/>
            <a:ext cx="3142034" cy="523220"/>
          </a:xfrm>
          <a:prstGeom prst="rect">
            <a:avLst/>
          </a:prstGeom>
          <a:noFill/>
        </p:spPr>
        <p:txBody>
          <a:bodyPr wrap="square" rtlCol="0">
            <a:spAutoFit/>
          </a:bodyPr>
          <a:lstStyle/>
          <a:p>
            <a:r>
              <a:rPr lang="en-US" sz="2800" b="1" dirty="0">
                <a:latin typeface="Book Antiqua" panose="02040602050305030304" pitchFamily="18" charset="0"/>
              </a:rPr>
              <a:t>Present Provision:</a:t>
            </a:r>
            <a:endParaRPr lang="en-IN" sz="2800" b="1" dirty="0">
              <a:latin typeface="Book Antiqua" panose="02040602050305030304" pitchFamily="18" charset="0"/>
            </a:endParaRPr>
          </a:p>
        </p:txBody>
      </p:sp>
      <p:grpSp>
        <p:nvGrpSpPr>
          <p:cNvPr id="11" name="Group 10">
            <a:extLst>
              <a:ext uri="{FF2B5EF4-FFF2-40B4-BE49-F238E27FC236}">
                <a16:creationId xmlns:a16="http://schemas.microsoft.com/office/drawing/2014/main" id="{7607D94D-66EF-91A5-185F-B34B41D4148E}"/>
              </a:ext>
            </a:extLst>
          </p:cNvPr>
          <p:cNvGrpSpPr/>
          <p:nvPr/>
        </p:nvGrpSpPr>
        <p:grpSpPr>
          <a:xfrm>
            <a:off x="340467" y="2258605"/>
            <a:ext cx="5398851" cy="3782271"/>
            <a:chOff x="2285999" y="2109344"/>
            <a:chExt cx="6882273" cy="3424135"/>
          </a:xfrm>
        </p:grpSpPr>
        <p:sp>
          <p:nvSpPr>
            <p:cNvPr id="6" name="Rectangle: Rounded Corners 5">
              <a:extLst>
                <a:ext uri="{FF2B5EF4-FFF2-40B4-BE49-F238E27FC236}">
                  <a16:creationId xmlns:a16="http://schemas.microsoft.com/office/drawing/2014/main" id="{BD56E785-F540-943F-3494-33168541349F}"/>
                </a:ext>
              </a:extLst>
            </p:cNvPr>
            <p:cNvSpPr/>
            <p:nvPr/>
          </p:nvSpPr>
          <p:spPr>
            <a:xfrm>
              <a:off x="4604892" y="2109344"/>
              <a:ext cx="1971004" cy="70474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Book Antiqua" panose="02040602050305030304" pitchFamily="18" charset="0"/>
                </a:rPr>
                <a:t>Buy back of shares</a:t>
              </a:r>
              <a:endParaRPr lang="en-IN" b="1" dirty="0">
                <a:solidFill>
                  <a:schemeClr val="tx1"/>
                </a:solidFill>
                <a:latin typeface="Book Antiqua" panose="02040602050305030304" pitchFamily="18" charset="0"/>
              </a:endParaRPr>
            </a:p>
          </p:txBody>
        </p:sp>
        <p:sp>
          <p:nvSpPr>
            <p:cNvPr id="7" name="Arrow: Down 6">
              <a:extLst>
                <a:ext uri="{FF2B5EF4-FFF2-40B4-BE49-F238E27FC236}">
                  <a16:creationId xmlns:a16="http://schemas.microsoft.com/office/drawing/2014/main" id="{5CE1416C-C201-CB10-A4B8-4C9B743BAE51}"/>
                </a:ext>
              </a:extLst>
            </p:cNvPr>
            <p:cNvSpPr/>
            <p:nvPr/>
          </p:nvSpPr>
          <p:spPr>
            <a:xfrm rot="13564937" flipV="1">
              <a:off x="4132480" y="2988072"/>
              <a:ext cx="320532" cy="961940"/>
            </a:xfrm>
            <a:prstGeom prst="downArrow">
              <a:avLst/>
            </a:prstGeom>
            <a:solidFill>
              <a:schemeClr val="bg2">
                <a:lumMod val="50000"/>
              </a:schemeClr>
            </a:solidFill>
            <a:effectLst>
              <a:reflection blurRad="6350" stA="52000" endA="300" endPos="3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Book Antiqua" panose="02040602050305030304" pitchFamily="18" charset="0"/>
              </a:endParaRPr>
            </a:p>
          </p:txBody>
        </p:sp>
        <p:sp>
          <p:nvSpPr>
            <p:cNvPr id="8" name="Arrow: Down 7">
              <a:extLst>
                <a:ext uri="{FF2B5EF4-FFF2-40B4-BE49-F238E27FC236}">
                  <a16:creationId xmlns:a16="http://schemas.microsoft.com/office/drawing/2014/main" id="{6B2DC0D5-4D24-C7E8-1405-9FD3D8FF9FC0}"/>
                </a:ext>
              </a:extLst>
            </p:cNvPr>
            <p:cNvSpPr/>
            <p:nvPr/>
          </p:nvSpPr>
          <p:spPr>
            <a:xfrm rot="7992746" flipV="1">
              <a:off x="6645825" y="3021058"/>
              <a:ext cx="234641" cy="961940"/>
            </a:xfrm>
            <a:prstGeom prst="downArrow">
              <a:avLst/>
            </a:prstGeom>
            <a:solidFill>
              <a:schemeClr val="bg2">
                <a:lumMod val="50000"/>
              </a:schemeClr>
            </a:solidFill>
            <a:effectLst>
              <a:reflection blurRad="6350" stA="52000" endA="300" endPos="3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Book Antiqua" panose="02040602050305030304" pitchFamily="18" charset="0"/>
              </a:endParaRPr>
            </a:p>
          </p:txBody>
        </p:sp>
        <p:sp>
          <p:nvSpPr>
            <p:cNvPr id="9" name="Rectangle: Top Corners Rounded 8">
              <a:extLst>
                <a:ext uri="{FF2B5EF4-FFF2-40B4-BE49-F238E27FC236}">
                  <a16:creationId xmlns:a16="http://schemas.microsoft.com/office/drawing/2014/main" id="{DE3A3281-BABE-3FEB-2276-9997136723C2}"/>
                </a:ext>
              </a:extLst>
            </p:cNvPr>
            <p:cNvSpPr/>
            <p:nvPr/>
          </p:nvSpPr>
          <p:spPr>
            <a:xfrm>
              <a:off x="2285999" y="3821411"/>
              <a:ext cx="2592375" cy="1712068"/>
            </a:xfrm>
            <a:prstGeom prst="round2Same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Book Antiqua" panose="02040602050305030304" pitchFamily="18" charset="0"/>
                </a:rPr>
                <a:t>Taxable @ 20% </a:t>
              </a:r>
              <a:r>
                <a:rPr lang="en-US" dirty="0">
                  <a:solidFill>
                    <a:schemeClr val="tx1"/>
                  </a:solidFill>
                  <a:latin typeface="Book Antiqua" panose="02040602050305030304" pitchFamily="18" charset="0"/>
                </a:rPr>
                <a:t>in  hands of company u/s 115QA</a:t>
              </a:r>
              <a:endParaRPr lang="en-IN" dirty="0">
                <a:solidFill>
                  <a:schemeClr val="tx1"/>
                </a:solidFill>
                <a:latin typeface="Book Antiqua" panose="02040602050305030304" pitchFamily="18" charset="0"/>
              </a:endParaRPr>
            </a:p>
          </p:txBody>
        </p:sp>
        <p:sp>
          <p:nvSpPr>
            <p:cNvPr id="10" name="Rectangle: Top Corners Rounded 9">
              <a:extLst>
                <a:ext uri="{FF2B5EF4-FFF2-40B4-BE49-F238E27FC236}">
                  <a16:creationId xmlns:a16="http://schemas.microsoft.com/office/drawing/2014/main" id="{37CCDFB2-897E-24E3-B19A-D620E3406597}"/>
                </a:ext>
              </a:extLst>
            </p:cNvPr>
            <p:cNvSpPr/>
            <p:nvPr/>
          </p:nvSpPr>
          <p:spPr>
            <a:xfrm>
              <a:off x="6575896" y="3821411"/>
              <a:ext cx="2592376" cy="1712068"/>
            </a:xfrm>
            <a:prstGeom prst="round2Same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Book Antiqua" panose="02040602050305030304" pitchFamily="18" charset="0"/>
                </a:rPr>
                <a:t>Exempt</a:t>
              </a:r>
              <a:r>
                <a:rPr lang="en-US" dirty="0">
                  <a:solidFill>
                    <a:schemeClr val="tx1"/>
                  </a:solidFill>
                  <a:latin typeface="Book Antiqua" panose="02040602050305030304" pitchFamily="18" charset="0"/>
                </a:rPr>
                <a:t> in  hands of  shareholder u/s 10(34A)</a:t>
              </a:r>
              <a:endParaRPr lang="en-IN" dirty="0">
                <a:solidFill>
                  <a:schemeClr val="tx1"/>
                </a:solidFill>
                <a:latin typeface="Book Antiqua" panose="02040602050305030304" pitchFamily="18" charset="0"/>
              </a:endParaRPr>
            </a:p>
          </p:txBody>
        </p:sp>
      </p:grpSp>
      <p:sp>
        <p:nvSpPr>
          <p:cNvPr id="12" name="Rectangle: Rounded Corners 11">
            <a:extLst>
              <a:ext uri="{FF2B5EF4-FFF2-40B4-BE49-F238E27FC236}">
                <a16:creationId xmlns:a16="http://schemas.microsoft.com/office/drawing/2014/main" id="{811057B7-7E69-C0FA-0DA1-151A587E4C89}"/>
              </a:ext>
            </a:extLst>
          </p:cNvPr>
          <p:cNvSpPr/>
          <p:nvPr/>
        </p:nvSpPr>
        <p:spPr>
          <a:xfrm>
            <a:off x="8296901" y="2278209"/>
            <a:ext cx="1546169" cy="75884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Book Antiqua" panose="02040602050305030304" pitchFamily="18" charset="0"/>
              </a:rPr>
              <a:t>Buy back of shares</a:t>
            </a:r>
            <a:endParaRPr lang="en-IN" b="1" dirty="0">
              <a:solidFill>
                <a:schemeClr val="tx1"/>
              </a:solidFill>
              <a:latin typeface="Book Antiqua" panose="02040602050305030304" pitchFamily="18" charset="0"/>
            </a:endParaRPr>
          </a:p>
        </p:txBody>
      </p:sp>
      <p:sp>
        <p:nvSpPr>
          <p:cNvPr id="13" name="Arrow: Down 12">
            <a:extLst>
              <a:ext uri="{FF2B5EF4-FFF2-40B4-BE49-F238E27FC236}">
                <a16:creationId xmlns:a16="http://schemas.microsoft.com/office/drawing/2014/main" id="{84F3CDAD-575A-CD3C-E521-A12E055E2545}"/>
              </a:ext>
            </a:extLst>
          </p:cNvPr>
          <p:cNvSpPr/>
          <p:nvPr/>
        </p:nvSpPr>
        <p:spPr>
          <a:xfrm>
            <a:off x="8920264" y="3086310"/>
            <a:ext cx="321012" cy="569961"/>
          </a:xfrm>
          <a:prstGeom prst="downArrow">
            <a:avLst/>
          </a:prstGeom>
          <a:noFill/>
          <a:ln w="28575"/>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Book Antiqua" panose="02040602050305030304" pitchFamily="18" charset="0"/>
            </a:endParaRPr>
          </a:p>
        </p:txBody>
      </p:sp>
      <p:sp>
        <p:nvSpPr>
          <p:cNvPr id="14" name="Rectangle 13">
            <a:extLst>
              <a:ext uri="{FF2B5EF4-FFF2-40B4-BE49-F238E27FC236}">
                <a16:creationId xmlns:a16="http://schemas.microsoft.com/office/drawing/2014/main" id="{B14C024A-BE48-DFE2-CA16-4CCCB295501B}"/>
              </a:ext>
            </a:extLst>
          </p:cNvPr>
          <p:cNvSpPr/>
          <p:nvPr/>
        </p:nvSpPr>
        <p:spPr>
          <a:xfrm>
            <a:off x="6915570" y="4149740"/>
            <a:ext cx="4780575" cy="1656872"/>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i="1" kern="0" dirty="0">
                <a:solidFill>
                  <a:srgbClr val="000000"/>
                </a:solidFill>
                <a:latin typeface="Book Antiqua" panose="02040602050305030304" pitchFamily="18" charset="0"/>
                <a:ea typeface="Calibri" panose="020F0502020204030204" pitchFamily="34" charset="0"/>
                <a:cs typeface="Mangal" panose="02040503050203030202" pitchFamily="18" charset="0"/>
              </a:rPr>
              <a:t>A </a:t>
            </a:r>
            <a:r>
              <a:rPr lang="en-IN" b="1" i="1" kern="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new clause (f) in Sec. 2(22) of IT Act: </a:t>
            </a:r>
          </a:p>
          <a:p>
            <a:pPr algn="just"/>
            <a:r>
              <a:rPr lang="en-IN"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Taxable as </a:t>
            </a:r>
            <a:r>
              <a:rPr lang="en-IN"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‘deemed dividend’ </a:t>
            </a:r>
            <a:r>
              <a:rPr lang="en-IN"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in  hands of shareholder at the applicable rates.  </a:t>
            </a:r>
            <a:endParaRPr lang="en-IN" dirty="0">
              <a:effectLst/>
              <a:latin typeface="Book Antiqua" panose="02040602050305030304" pitchFamily="18" charset="0"/>
              <a:ea typeface="Calibri" panose="020F0502020204030204" pitchFamily="34" charset="0"/>
              <a:cs typeface="Mangal" panose="02040503050203030202" pitchFamily="18" charset="0"/>
            </a:endParaRPr>
          </a:p>
        </p:txBody>
      </p:sp>
      <p:sp>
        <p:nvSpPr>
          <p:cNvPr id="15" name="TextBox 14">
            <a:extLst>
              <a:ext uri="{FF2B5EF4-FFF2-40B4-BE49-F238E27FC236}">
                <a16:creationId xmlns:a16="http://schemas.microsoft.com/office/drawing/2014/main" id="{A41E885D-7730-5B6D-1A84-78B60E8158AF}"/>
              </a:ext>
            </a:extLst>
          </p:cNvPr>
          <p:cNvSpPr txBox="1"/>
          <p:nvPr/>
        </p:nvSpPr>
        <p:spPr>
          <a:xfrm>
            <a:off x="7616758" y="1369037"/>
            <a:ext cx="3142034" cy="461665"/>
          </a:xfrm>
          <a:prstGeom prst="rect">
            <a:avLst/>
          </a:prstGeom>
          <a:noFill/>
        </p:spPr>
        <p:txBody>
          <a:bodyPr wrap="square" rtlCol="0">
            <a:spAutoFit/>
          </a:bodyPr>
          <a:lstStyle/>
          <a:p>
            <a:r>
              <a:rPr lang="en-US" sz="2400" b="1" dirty="0">
                <a:latin typeface="Book Antiqua" panose="02040602050305030304" pitchFamily="18" charset="0"/>
              </a:rPr>
              <a:t>Proposed Provision:</a:t>
            </a:r>
            <a:endParaRPr lang="en-IN" sz="2400" b="1" dirty="0">
              <a:latin typeface="Book Antiqua" panose="02040602050305030304" pitchFamily="18" charset="0"/>
            </a:endParaRPr>
          </a:p>
        </p:txBody>
      </p:sp>
      <p:sp>
        <p:nvSpPr>
          <p:cNvPr id="16" name="TextBox 15">
            <a:extLst>
              <a:ext uri="{FF2B5EF4-FFF2-40B4-BE49-F238E27FC236}">
                <a16:creationId xmlns:a16="http://schemas.microsoft.com/office/drawing/2014/main" id="{E2E4F997-163D-9E68-7C4A-6149AC0D97D1}"/>
              </a:ext>
            </a:extLst>
          </p:cNvPr>
          <p:cNvSpPr txBox="1"/>
          <p:nvPr/>
        </p:nvSpPr>
        <p:spPr>
          <a:xfrm>
            <a:off x="9643321" y="583245"/>
            <a:ext cx="1984375" cy="467757"/>
          </a:xfrm>
          <a:prstGeom prst="rect">
            <a:avLst/>
          </a:prstGeom>
          <a:noFill/>
        </p:spPr>
        <p:txBody>
          <a:bodyPr wrap="square">
            <a:spAutoFit/>
          </a:bodyPr>
          <a:lstStyle/>
          <a:p>
            <a:pPr lvl="0" algn="just">
              <a:lnSpc>
                <a:spcPct val="150000"/>
              </a:lnSpc>
            </a:pPr>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 01.10.2024</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cxnSp>
        <p:nvCxnSpPr>
          <p:cNvPr id="17" name="Straight Connector 16">
            <a:extLst>
              <a:ext uri="{FF2B5EF4-FFF2-40B4-BE49-F238E27FC236}">
                <a16:creationId xmlns:a16="http://schemas.microsoft.com/office/drawing/2014/main" id="{05D3316D-D2BC-4DF9-6CCE-431D62F6C36F}"/>
              </a:ext>
            </a:extLst>
          </p:cNvPr>
          <p:cNvCxnSpPr/>
          <p:nvPr/>
        </p:nvCxnSpPr>
        <p:spPr>
          <a:xfrm>
            <a:off x="6096000" y="1830702"/>
            <a:ext cx="0" cy="4081367"/>
          </a:xfrm>
          <a:prstGeom prst="line">
            <a:avLst/>
          </a:prstGeom>
          <a:ln w="28575">
            <a:prstDash val="dash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907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DB0B-6D49-A2D5-5312-4CB70148D893}"/>
              </a:ext>
            </a:extLst>
          </p:cNvPr>
          <p:cNvSpPr>
            <a:spLocks noGrp="1"/>
          </p:cNvSpPr>
          <p:nvPr>
            <p:ph type="title"/>
          </p:nvPr>
        </p:nvSpPr>
        <p:spPr>
          <a:xfrm>
            <a:off x="-97277" y="424423"/>
            <a:ext cx="9272016" cy="735749"/>
          </a:xfrm>
        </p:spPr>
        <p:txBody>
          <a:bodyPr>
            <a:normAutofit/>
          </a:bodyPr>
          <a:lstStyle/>
          <a:p>
            <a:pPr>
              <a:defRPr/>
            </a:pPr>
            <a:r>
              <a:rPr lang="en-US" sz="2800" dirty="0">
                <a:latin typeface="Bookman Old Style" panose="02050604050505020204" pitchFamily="18" charset="0"/>
                <a:cs typeface="Times New Roman" pitchFamily="18" charset="0"/>
              </a:rPr>
              <a:t>An Illustration on Taxability of Buy Back</a:t>
            </a:r>
            <a:endParaRPr lang="en-IN" sz="2800" dirty="0">
              <a:latin typeface="Bookman Old Style" panose="02050604050505020204" pitchFamily="18" charset="0"/>
              <a:cs typeface="Times New Roman" pitchFamily="18" charset="0"/>
            </a:endParaRPr>
          </a:p>
        </p:txBody>
      </p:sp>
      <p:sp>
        <p:nvSpPr>
          <p:cNvPr id="3" name="Shape 223">
            <a:extLst>
              <a:ext uri="{FF2B5EF4-FFF2-40B4-BE49-F238E27FC236}">
                <a16:creationId xmlns:a16="http://schemas.microsoft.com/office/drawing/2014/main" id="{6B6C640D-D0EA-02B6-361E-445E3A484AF1}"/>
              </a:ext>
            </a:extLst>
          </p:cNvPr>
          <p:cNvSpPr txBox="1">
            <a:spLocks noChangeArrowheads="1"/>
          </p:cNvSpPr>
          <p:nvPr/>
        </p:nvSpPr>
        <p:spPr bwMode="auto">
          <a:xfrm>
            <a:off x="10207625" y="631261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32</a:t>
            </a:fld>
            <a:endParaRPr lang="en-US" altLang="en-US" sz="1200">
              <a:solidFill>
                <a:schemeClr val="bg1"/>
              </a:solidFill>
            </a:endParaRPr>
          </a:p>
        </p:txBody>
      </p:sp>
      <p:graphicFrame>
        <p:nvGraphicFramePr>
          <p:cNvPr id="17" name="Diagram 16">
            <a:extLst>
              <a:ext uri="{FF2B5EF4-FFF2-40B4-BE49-F238E27FC236}">
                <a16:creationId xmlns:a16="http://schemas.microsoft.com/office/drawing/2014/main" id="{3F8FD902-DC4A-F6EC-BB47-B5B6EDBFBFF3}"/>
              </a:ext>
            </a:extLst>
          </p:cNvPr>
          <p:cNvGraphicFramePr/>
          <p:nvPr/>
        </p:nvGraphicFramePr>
        <p:xfrm>
          <a:off x="611761" y="1536611"/>
          <a:ext cx="5773273" cy="3930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23" name="Straight Arrow Connector 22">
            <a:extLst>
              <a:ext uri="{FF2B5EF4-FFF2-40B4-BE49-F238E27FC236}">
                <a16:creationId xmlns:a16="http://schemas.microsoft.com/office/drawing/2014/main" id="{9A6E1352-6476-699F-E1B3-BCCB10EB22FF}"/>
              </a:ext>
            </a:extLst>
          </p:cNvPr>
          <p:cNvCxnSpPr>
            <a:cxnSpLocks/>
          </p:cNvCxnSpPr>
          <p:nvPr/>
        </p:nvCxnSpPr>
        <p:spPr>
          <a:xfrm>
            <a:off x="6385034" y="3211805"/>
            <a:ext cx="555595" cy="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28" name="Rectangle: Rounded Corners 27">
            <a:extLst>
              <a:ext uri="{FF2B5EF4-FFF2-40B4-BE49-F238E27FC236}">
                <a16:creationId xmlns:a16="http://schemas.microsoft.com/office/drawing/2014/main" id="{0A7C0A81-BAB2-A223-DF80-5A32868E6CA0}"/>
              </a:ext>
            </a:extLst>
          </p:cNvPr>
          <p:cNvSpPr/>
          <p:nvPr/>
        </p:nvSpPr>
        <p:spPr>
          <a:xfrm>
            <a:off x="7033097" y="1813037"/>
            <a:ext cx="5001099" cy="2317529"/>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b="1" dirty="0">
                <a:solidFill>
                  <a:schemeClr val="tx1"/>
                </a:solidFill>
                <a:latin typeface="Book Antiqua" panose="02040602050305030304" pitchFamily="18" charset="0"/>
              </a:rPr>
              <a:t>Rs. 1200/- </a:t>
            </a:r>
            <a:r>
              <a:rPr lang="en-US" dirty="0">
                <a:solidFill>
                  <a:schemeClr val="tx1"/>
                </a:solidFill>
                <a:latin typeface="Book Antiqua" panose="02040602050305030304" pitchFamily="18" charset="0"/>
              </a:rPr>
              <a:t>taxable as </a:t>
            </a:r>
            <a:r>
              <a:rPr lang="en-US" b="1" dirty="0">
                <a:solidFill>
                  <a:schemeClr val="tx1"/>
                </a:solidFill>
                <a:latin typeface="Book Antiqua" panose="02040602050305030304" pitchFamily="18" charset="0"/>
              </a:rPr>
              <a:t>deemed dividend u/s 2(22)(f)</a:t>
            </a:r>
            <a:r>
              <a:rPr lang="en-US" dirty="0">
                <a:solidFill>
                  <a:schemeClr val="tx1"/>
                </a:solidFill>
                <a:latin typeface="Book Antiqua" panose="02040602050305030304" pitchFamily="18" charset="0"/>
              </a:rPr>
              <a:t>. </a:t>
            </a:r>
          </a:p>
          <a:p>
            <a:pPr algn="just"/>
            <a:endParaRPr lang="en-US" dirty="0">
              <a:solidFill>
                <a:schemeClr val="tx1"/>
              </a:solidFill>
              <a:latin typeface="Book Antiqua" panose="02040602050305030304" pitchFamily="18" charset="0"/>
            </a:endParaRPr>
          </a:p>
          <a:p>
            <a:pPr algn="just"/>
            <a:r>
              <a:rPr lang="en-US" dirty="0">
                <a:solidFill>
                  <a:schemeClr val="tx1"/>
                </a:solidFill>
                <a:latin typeface="Book Antiqua" panose="02040602050305030304" pitchFamily="18" charset="0"/>
              </a:rPr>
              <a:t>No deduction u/s 57.</a:t>
            </a:r>
          </a:p>
          <a:p>
            <a:pPr algn="just"/>
            <a:r>
              <a:rPr lang="en-US" dirty="0">
                <a:solidFill>
                  <a:schemeClr val="tx1"/>
                </a:solidFill>
                <a:latin typeface="Book Antiqua" panose="02040602050305030304" pitchFamily="18" charset="0"/>
              </a:rPr>
              <a:t> </a:t>
            </a:r>
          </a:p>
          <a:p>
            <a:pPr algn="just"/>
            <a:r>
              <a:rPr lang="en-US" b="1" dirty="0">
                <a:solidFill>
                  <a:schemeClr val="tx1"/>
                </a:solidFill>
                <a:latin typeface="Book Antiqua" panose="02040602050305030304" pitchFamily="18" charset="0"/>
              </a:rPr>
              <a:t>Capital Gain u/s 46A:</a:t>
            </a:r>
          </a:p>
          <a:p>
            <a:pPr algn="just"/>
            <a:r>
              <a:rPr lang="en-US" dirty="0">
                <a:solidFill>
                  <a:schemeClr val="tx1"/>
                </a:solidFill>
                <a:latin typeface="Book Antiqua" panose="02040602050305030304" pitchFamily="18" charset="0"/>
              </a:rPr>
              <a:t>Value of consideration = </a:t>
            </a:r>
            <a:r>
              <a:rPr lang="en-US" b="1" dirty="0">
                <a:solidFill>
                  <a:schemeClr val="tx1"/>
                </a:solidFill>
                <a:latin typeface="Book Antiqua" panose="02040602050305030304" pitchFamily="18" charset="0"/>
              </a:rPr>
              <a:t>NIL</a:t>
            </a:r>
          </a:p>
          <a:p>
            <a:pPr algn="just"/>
            <a:r>
              <a:rPr lang="en-US" dirty="0">
                <a:solidFill>
                  <a:schemeClr val="tx1"/>
                </a:solidFill>
                <a:latin typeface="Book Antiqua" panose="02040602050305030304" pitchFamily="18" charset="0"/>
              </a:rPr>
              <a:t>Cost of Acquisition </a:t>
            </a:r>
            <a:r>
              <a:rPr lang="en-US" b="1" dirty="0">
                <a:solidFill>
                  <a:schemeClr val="tx1"/>
                </a:solidFill>
                <a:latin typeface="Book Antiqua" panose="02040602050305030304" pitchFamily="18" charset="0"/>
              </a:rPr>
              <a:t>= Rs. 800/-</a:t>
            </a:r>
            <a:endParaRPr lang="en-IN" dirty="0">
              <a:solidFill>
                <a:schemeClr val="tx1"/>
              </a:solidFill>
              <a:latin typeface="Book Antiqua" panose="02040602050305030304" pitchFamily="18" charset="0"/>
            </a:endParaRPr>
          </a:p>
        </p:txBody>
      </p:sp>
      <p:sp>
        <p:nvSpPr>
          <p:cNvPr id="30" name="Callout: Bent Line with Border and Accent Bar 29">
            <a:extLst>
              <a:ext uri="{FF2B5EF4-FFF2-40B4-BE49-F238E27FC236}">
                <a16:creationId xmlns:a16="http://schemas.microsoft.com/office/drawing/2014/main" id="{2CA8F25E-7E05-42FB-497A-45E41D61E003}"/>
              </a:ext>
            </a:extLst>
          </p:cNvPr>
          <p:cNvSpPr/>
          <p:nvPr/>
        </p:nvSpPr>
        <p:spPr>
          <a:xfrm>
            <a:off x="9853448" y="4455646"/>
            <a:ext cx="2199155" cy="1118680"/>
          </a:xfrm>
          <a:prstGeom prst="accentBorderCallout2">
            <a:avLst>
              <a:gd name="adj1" fmla="val 18750"/>
              <a:gd name="adj2" fmla="val -8333"/>
              <a:gd name="adj3" fmla="val 18750"/>
              <a:gd name="adj4" fmla="val -16667"/>
              <a:gd name="adj5" fmla="val -38723"/>
              <a:gd name="adj6" fmla="val -8318"/>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IN" kern="0" dirty="0">
                <a:solidFill>
                  <a:srgbClr val="000000"/>
                </a:solidFill>
                <a:latin typeface="Book Antiqua" panose="02040602050305030304" pitchFamily="18" charset="0"/>
                <a:ea typeface="Calibri" panose="020F0502020204030204" pitchFamily="34" charset="0"/>
                <a:cs typeface="Mangal" panose="02040503050203030202" pitchFamily="18" charset="0"/>
              </a:rPr>
              <a:t>N</a:t>
            </a:r>
            <a:r>
              <a:rPr lang="en-IN" sz="1800" kern="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ot allowed to be set off now, shall be carried forward</a:t>
            </a:r>
            <a:endParaRPr lang="en-IN" dirty="0">
              <a:latin typeface="Book Antiqua" panose="02040602050305030304" pitchFamily="18" charset="0"/>
            </a:endParaRPr>
          </a:p>
        </p:txBody>
      </p:sp>
      <p:sp>
        <p:nvSpPr>
          <p:cNvPr id="33" name="Flowchart: Card 32">
            <a:extLst>
              <a:ext uri="{FF2B5EF4-FFF2-40B4-BE49-F238E27FC236}">
                <a16:creationId xmlns:a16="http://schemas.microsoft.com/office/drawing/2014/main" id="{0D15046F-F772-85A7-3F16-8F16B7DAFACE}"/>
              </a:ext>
            </a:extLst>
          </p:cNvPr>
          <p:cNvSpPr/>
          <p:nvPr/>
        </p:nvSpPr>
        <p:spPr>
          <a:xfrm>
            <a:off x="2324559" y="5627689"/>
            <a:ext cx="4428343" cy="805888"/>
          </a:xfrm>
          <a:prstGeom prst="flowChartPunchedCard">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latin typeface="Book Antiqua" panose="02040602050305030304" pitchFamily="18" charset="0"/>
              </a:rPr>
              <a:t>Net Capital Gain after set off of Rs. 800/- </a:t>
            </a:r>
          </a:p>
          <a:p>
            <a:pPr algn="just"/>
            <a:r>
              <a:rPr lang="en-US" b="1" dirty="0">
                <a:solidFill>
                  <a:schemeClr val="tx1"/>
                </a:solidFill>
                <a:latin typeface="Book Antiqua" panose="02040602050305030304" pitchFamily="18" charset="0"/>
              </a:rPr>
              <a:t>= Rs. 700/-</a:t>
            </a:r>
            <a:endParaRPr lang="en-IN" b="1" dirty="0">
              <a:solidFill>
                <a:schemeClr val="tx1"/>
              </a:solidFill>
              <a:latin typeface="Book Antiqua" panose="02040602050305030304" pitchFamily="18" charset="0"/>
            </a:endParaRPr>
          </a:p>
        </p:txBody>
      </p:sp>
      <p:cxnSp>
        <p:nvCxnSpPr>
          <p:cNvPr id="7" name="Straight Arrow Connector 6">
            <a:extLst>
              <a:ext uri="{FF2B5EF4-FFF2-40B4-BE49-F238E27FC236}">
                <a16:creationId xmlns:a16="http://schemas.microsoft.com/office/drawing/2014/main" id="{21A80236-176D-61AA-21A8-B3F031AE22B6}"/>
              </a:ext>
            </a:extLst>
          </p:cNvPr>
          <p:cNvCxnSpPr>
            <a:cxnSpLocks/>
          </p:cNvCxnSpPr>
          <p:nvPr/>
        </p:nvCxnSpPr>
        <p:spPr>
          <a:xfrm>
            <a:off x="4538730" y="5014986"/>
            <a:ext cx="0" cy="45195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69984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5459413" cy="1546225"/>
          </a:xfrm>
        </p:spPr>
        <p:txBody>
          <a:bodyPr lIns="121900" tIns="121900" rIns="121900" bIns="121900">
            <a:normAutofit fontScale="90000"/>
          </a:bodyPr>
          <a:lstStyle/>
          <a:p>
            <a:pPr algn="l">
              <a:spcBef>
                <a:spcPct val="0"/>
              </a:spcBef>
              <a:spcAft>
                <a:spcPct val="0"/>
              </a:spcAft>
            </a:pPr>
            <a:r>
              <a:rPr lang="en-US" altLang="en-US" sz="5400" dirty="0">
                <a:latin typeface="Book Antiqua" panose="02040602050305030304" pitchFamily="18" charset="0"/>
              </a:rPr>
              <a:t>Revamp of capital Gains Tax regime</a:t>
            </a: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33</a:t>
            </a:fld>
            <a:endParaRPr lang="en-US" altLang="en-US" sz="1200">
              <a:solidFill>
                <a:schemeClr val="bg1"/>
              </a:solidFill>
            </a:endParaRPr>
          </a:p>
        </p:txBody>
      </p:sp>
    </p:spTree>
    <p:extLst>
      <p:ext uri="{BB962C8B-B14F-4D97-AF65-F5344CB8AC3E}">
        <p14:creationId xmlns:p14="http://schemas.microsoft.com/office/powerpoint/2010/main" val="2085643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23">
            <a:extLst>
              <a:ext uri="{FF2B5EF4-FFF2-40B4-BE49-F238E27FC236}">
                <a16:creationId xmlns:a16="http://schemas.microsoft.com/office/drawing/2014/main" id="{44743631-CBD1-9DB7-838D-C379C7C32E27}"/>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34</a:t>
            </a:fld>
            <a:endParaRPr lang="en-US" altLang="en-US" sz="1200">
              <a:solidFill>
                <a:schemeClr val="bg1"/>
              </a:solidFill>
            </a:endParaRPr>
          </a:p>
        </p:txBody>
      </p:sp>
      <p:sp>
        <p:nvSpPr>
          <p:cNvPr id="6" name="Title 5">
            <a:extLst>
              <a:ext uri="{FF2B5EF4-FFF2-40B4-BE49-F238E27FC236}">
                <a16:creationId xmlns:a16="http://schemas.microsoft.com/office/drawing/2014/main" id="{015ECE6A-5A08-E88C-7DA9-6A9A9DB0E84C}"/>
              </a:ext>
            </a:extLst>
          </p:cNvPr>
          <p:cNvSpPr>
            <a:spLocks noGrp="1"/>
          </p:cNvSpPr>
          <p:nvPr>
            <p:ph type="title"/>
          </p:nvPr>
        </p:nvSpPr>
        <p:spPr/>
        <p:txBody>
          <a:bodyPr/>
          <a:lstStyle/>
          <a:p>
            <a:pPr>
              <a:defRPr/>
            </a:pPr>
            <a:r>
              <a:rPr lang="en-US" sz="2800" dirty="0">
                <a:latin typeface="Bookman Old Style" panose="02050604050505020204" pitchFamily="18" charset="0"/>
                <a:cs typeface="Times New Roman" pitchFamily="18" charset="0"/>
              </a:rPr>
              <a:t>Period of holding</a:t>
            </a:r>
            <a:endParaRPr lang="en-IN" sz="2800" dirty="0">
              <a:latin typeface="Bookman Old Style" panose="02050604050505020204" pitchFamily="18" charset="0"/>
              <a:cs typeface="Times New Roman" pitchFamily="18" charset="0"/>
            </a:endParaRPr>
          </a:p>
        </p:txBody>
      </p:sp>
      <p:graphicFrame>
        <p:nvGraphicFramePr>
          <p:cNvPr id="8" name="Table 7">
            <a:extLst>
              <a:ext uri="{FF2B5EF4-FFF2-40B4-BE49-F238E27FC236}">
                <a16:creationId xmlns:a16="http://schemas.microsoft.com/office/drawing/2014/main" id="{BC4724A9-A377-7735-CF46-EFCB73977521}"/>
              </a:ext>
            </a:extLst>
          </p:cNvPr>
          <p:cNvGraphicFramePr>
            <a:graphicFrameLocks noGrp="1"/>
          </p:cNvGraphicFramePr>
          <p:nvPr>
            <p:extLst>
              <p:ext uri="{D42A27DB-BD31-4B8C-83A1-F6EECF244321}">
                <p14:modId xmlns:p14="http://schemas.microsoft.com/office/powerpoint/2010/main" val="456565012"/>
              </p:ext>
            </p:extLst>
          </p:nvPr>
        </p:nvGraphicFramePr>
        <p:xfrm>
          <a:off x="600815" y="1552230"/>
          <a:ext cx="9771218" cy="4289572"/>
        </p:xfrm>
        <a:graphic>
          <a:graphicData uri="http://schemas.openxmlformats.org/drawingml/2006/table">
            <a:tbl>
              <a:tblPr firstRow="1" bandRow="1">
                <a:tableStyleId>{0505E3EF-67EA-436B-97B2-0124C06EBD24}</a:tableStyleId>
              </a:tblPr>
              <a:tblGrid>
                <a:gridCol w="4710486">
                  <a:extLst>
                    <a:ext uri="{9D8B030D-6E8A-4147-A177-3AD203B41FA5}">
                      <a16:colId xmlns:a16="http://schemas.microsoft.com/office/drawing/2014/main" val="1864501721"/>
                    </a:ext>
                  </a:extLst>
                </a:gridCol>
                <a:gridCol w="2617927">
                  <a:extLst>
                    <a:ext uri="{9D8B030D-6E8A-4147-A177-3AD203B41FA5}">
                      <a16:colId xmlns:a16="http://schemas.microsoft.com/office/drawing/2014/main" val="2399437942"/>
                    </a:ext>
                  </a:extLst>
                </a:gridCol>
                <a:gridCol w="2442805">
                  <a:extLst>
                    <a:ext uri="{9D8B030D-6E8A-4147-A177-3AD203B41FA5}">
                      <a16:colId xmlns:a16="http://schemas.microsoft.com/office/drawing/2014/main" val="1858875026"/>
                    </a:ext>
                  </a:extLst>
                </a:gridCol>
              </a:tblGrid>
              <a:tr h="764927">
                <a:tc rowSpan="2">
                  <a:txBody>
                    <a:bodyPr/>
                    <a:lstStyle/>
                    <a:p>
                      <a:pPr algn="ctr"/>
                      <a:r>
                        <a:rPr lang="en-IN" sz="2400" dirty="0"/>
                        <a:t>Category of</a:t>
                      </a:r>
                    </a:p>
                    <a:p>
                      <a:pPr algn="ctr"/>
                      <a:r>
                        <a:rPr lang="en-IN" sz="2400" dirty="0"/>
                        <a:t>investment</a:t>
                      </a:r>
                    </a:p>
                    <a:p>
                      <a:endParaRPr lang="en-IN" sz="2400" dirty="0"/>
                    </a:p>
                  </a:txBody>
                  <a:tcPr/>
                </a:tc>
                <a:tc gridSpan="2">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400" dirty="0"/>
                        <a:t>Period of holding for qualifying as long term capital assets</a:t>
                      </a:r>
                      <a:endParaRPr lang="en-IN" sz="2400" dirty="0"/>
                    </a:p>
                  </a:txBody>
                  <a:tcPr/>
                </a:tc>
                <a:tc hMerge="1">
                  <a:txBody>
                    <a:bodyPr/>
                    <a:lstStyle/>
                    <a:p>
                      <a:endParaRPr lang="en-IN" dirty="0"/>
                    </a:p>
                  </a:txBody>
                  <a:tcPr/>
                </a:tc>
                <a:extLst>
                  <a:ext uri="{0D108BD9-81ED-4DB2-BD59-A6C34878D82A}">
                    <a16:rowId xmlns:a16="http://schemas.microsoft.com/office/drawing/2014/main" val="331769334"/>
                  </a:ext>
                </a:extLst>
              </a:tr>
              <a:tr h="498866">
                <a:tc vMerge="1">
                  <a:txBody>
                    <a:bodyPr/>
                    <a:lstStyle/>
                    <a:p>
                      <a:endParaRPr lang="en-IN"/>
                    </a:p>
                  </a:txBody>
                  <a:tcPr/>
                </a:tc>
                <a:tc>
                  <a:txBody>
                    <a:bodyPr/>
                    <a:lstStyle/>
                    <a:p>
                      <a:pPr algn="ctr"/>
                      <a:r>
                        <a:rPr lang="en-US" sz="2400" b="1" dirty="0">
                          <a:solidFill>
                            <a:schemeClr val="tx1"/>
                          </a:solidFill>
                        </a:rPr>
                        <a:t>Existing</a:t>
                      </a:r>
                      <a:endParaRPr lang="en-IN" sz="2400" b="1" dirty="0">
                        <a:solidFill>
                          <a:schemeClr val="tx1"/>
                        </a:solidFill>
                      </a:endParaRPr>
                    </a:p>
                  </a:txBody>
                  <a:tcPr/>
                </a:tc>
                <a:tc>
                  <a:txBody>
                    <a:bodyPr/>
                    <a:lstStyle/>
                    <a:p>
                      <a:pPr algn="ctr"/>
                      <a:r>
                        <a:rPr lang="en-US" sz="2400" b="1" dirty="0">
                          <a:solidFill>
                            <a:schemeClr val="tx1"/>
                          </a:solidFill>
                        </a:rPr>
                        <a:t>Proposed</a:t>
                      </a:r>
                      <a:endParaRPr lang="en-IN" sz="2400" b="1" dirty="0">
                        <a:solidFill>
                          <a:schemeClr val="tx1"/>
                        </a:solidFill>
                      </a:endParaRPr>
                    </a:p>
                  </a:txBody>
                  <a:tcPr/>
                </a:tc>
                <a:extLst>
                  <a:ext uri="{0D108BD9-81ED-4DB2-BD59-A6C34878D82A}">
                    <a16:rowId xmlns:a16="http://schemas.microsoft.com/office/drawing/2014/main" val="3573825282"/>
                  </a:ext>
                </a:extLst>
              </a:tr>
              <a:tr h="1097505">
                <a:tc>
                  <a:txBody>
                    <a:bodyPr/>
                    <a:lstStyle/>
                    <a:p>
                      <a:r>
                        <a:rPr lang="en-US" sz="2400" dirty="0"/>
                        <a:t>Listed shares, units of UTI or Equity oriented mutual fund  or zero coupon bonds</a:t>
                      </a:r>
                      <a:endParaRPr lang="en-IN" sz="2400" dirty="0"/>
                    </a:p>
                  </a:txBody>
                  <a:tcPr/>
                </a:tc>
                <a:tc>
                  <a:txBody>
                    <a:bodyPr/>
                    <a:lstStyle/>
                    <a:p>
                      <a:pPr algn="ctr"/>
                      <a:r>
                        <a:rPr lang="en-US" sz="2400" dirty="0"/>
                        <a:t>12 months</a:t>
                      </a:r>
                      <a:endParaRPr lang="en-IN" sz="2400" dirty="0"/>
                    </a:p>
                  </a:txBody>
                  <a:tcPr>
                    <a:noFill/>
                  </a:tcPr>
                </a:tc>
                <a:tc>
                  <a:txBody>
                    <a:bodyPr/>
                    <a:lstStyle/>
                    <a:p>
                      <a:pPr algn="ctr"/>
                      <a:r>
                        <a:rPr lang="en-US" sz="2400" dirty="0"/>
                        <a:t>12 months</a:t>
                      </a:r>
                      <a:endParaRPr lang="en-IN" sz="2400" dirty="0"/>
                    </a:p>
                  </a:txBody>
                  <a:tcPr>
                    <a:noFill/>
                  </a:tcPr>
                </a:tc>
                <a:extLst>
                  <a:ext uri="{0D108BD9-81ED-4DB2-BD59-A6C34878D82A}">
                    <a16:rowId xmlns:a16="http://schemas.microsoft.com/office/drawing/2014/main" val="2009714779"/>
                  </a:ext>
                </a:extLst>
              </a:tr>
              <a:tr h="498866">
                <a:tc>
                  <a:txBody>
                    <a:bodyPr/>
                    <a:lstStyle/>
                    <a:p>
                      <a:r>
                        <a:rPr lang="en-US" sz="2400" dirty="0"/>
                        <a:t>Listed units of business trust</a:t>
                      </a:r>
                      <a:endParaRPr lang="en-IN" sz="2400" dirty="0"/>
                    </a:p>
                  </a:txBody>
                  <a:tcPr/>
                </a:tc>
                <a:tc>
                  <a:txBody>
                    <a:bodyPr/>
                    <a:lstStyle/>
                    <a:p>
                      <a:pPr algn="ctr"/>
                      <a:r>
                        <a:rPr lang="en-US" sz="2400" dirty="0"/>
                        <a:t>36 months</a:t>
                      </a:r>
                      <a:endParaRPr lang="en-IN" sz="2400" dirty="0"/>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12 months</a:t>
                      </a:r>
                      <a:endParaRPr lang="en-IN" sz="2400" dirty="0"/>
                    </a:p>
                  </a:txBody>
                  <a:tcPr>
                    <a:noFill/>
                  </a:tcPr>
                </a:tc>
                <a:extLst>
                  <a:ext uri="{0D108BD9-81ED-4DB2-BD59-A6C34878D82A}">
                    <a16:rowId xmlns:a16="http://schemas.microsoft.com/office/drawing/2014/main" val="297211223"/>
                  </a:ext>
                </a:extLst>
              </a:tr>
              <a:tr h="764927">
                <a:tc>
                  <a:txBody>
                    <a:bodyPr/>
                    <a:lstStyle/>
                    <a:p>
                      <a:r>
                        <a:rPr lang="en-US" sz="2400" dirty="0"/>
                        <a:t>Unlisted Shares and immovable property</a:t>
                      </a:r>
                      <a:endParaRPr lang="en-IN" sz="2400" dirty="0"/>
                    </a:p>
                  </a:txBody>
                  <a:tcPr/>
                </a:tc>
                <a:tc>
                  <a:txBody>
                    <a:bodyPr/>
                    <a:lstStyle/>
                    <a:p>
                      <a:pPr algn="ctr"/>
                      <a:r>
                        <a:rPr lang="en-US" sz="2400" dirty="0"/>
                        <a:t>24 months</a:t>
                      </a:r>
                      <a:endParaRPr lang="en-IN" sz="2400" dirty="0"/>
                    </a:p>
                  </a:txBody>
                  <a:tcPr>
                    <a:noFill/>
                  </a:tcPr>
                </a:tc>
                <a:tc>
                  <a:txBody>
                    <a:bodyPr/>
                    <a:lstStyle/>
                    <a:p>
                      <a:pPr algn="ctr"/>
                      <a:r>
                        <a:rPr lang="en-US" sz="2400" dirty="0"/>
                        <a:t>24 months</a:t>
                      </a:r>
                      <a:endParaRPr lang="en-IN" sz="2400" dirty="0"/>
                    </a:p>
                  </a:txBody>
                  <a:tcPr>
                    <a:noFill/>
                  </a:tcPr>
                </a:tc>
                <a:extLst>
                  <a:ext uri="{0D108BD9-81ED-4DB2-BD59-A6C34878D82A}">
                    <a16:rowId xmlns:a16="http://schemas.microsoft.com/office/drawing/2014/main" val="3519328749"/>
                  </a:ext>
                </a:extLst>
              </a:tr>
              <a:tr h="432350">
                <a:tc>
                  <a:txBody>
                    <a:bodyPr/>
                    <a:lstStyle/>
                    <a:p>
                      <a:r>
                        <a:rPr lang="en-IN" sz="2400" kern="1200" dirty="0">
                          <a:solidFill>
                            <a:schemeClr val="dk1"/>
                          </a:solidFill>
                          <a:effectLst/>
                        </a:rPr>
                        <a:t>Bonds, debentures and gold</a:t>
                      </a:r>
                      <a:endParaRPr lang="en-IN" sz="2400" dirty="0"/>
                    </a:p>
                  </a:txBody>
                  <a:tcPr/>
                </a:tc>
                <a:tc>
                  <a:txBody>
                    <a:bodyPr/>
                    <a:lstStyle/>
                    <a:p>
                      <a:pPr algn="ctr"/>
                      <a:r>
                        <a:rPr lang="en-US" sz="2400" dirty="0"/>
                        <a:t>36 months</a:t>
                      </a:r>
                      <a:endParaRPr lang="en-IN" sz="2400" dirty="0"/>
                    </a:p>
                  </a:txBody>
                  <a:tcPr>
                    <a:noFill/>
                  </a:tcPr>
                </a:tc>
                <a:tc>
                  <a:txBody>
                    <a:bodyPr/>
                    <a:lstStyle/>
                    <a:p>
                      <a:pPr algn="ctr"/>
                      <a:r>
                        <a:rPr lang="en-US" sz="2400" dirty="0"/>
                        <a:t>24 months</a:t>
                      </a:r>
                      <a:endParaRPr lang="en-IN" sz="2400" dirty="0"/>
                    </a:p>
                  </a:txBody>
                  <a:tcPr>
                    <a:noFill/>
                  </a:tcPr>
                </a:tc>
                <a:extLst>
                  <a:ext uri="{0D108BD9-81ED-4DB2-BD59-A6C34878D82A}">
                    <a16:rowId xmlns:a16="http://schemas.microsoft.com/office/drawing/2014/main" val="3657387382"/>
                  </a:ext>
                </a:extLst>
              </a:tr>
            </a:tbl>
          </a:graphicData>
        </a:graphic>
      </p:graphicFrame>
      <p:sp>
        <p:nvSpPr>
          <p:cNvPr id="9" name="TextBox 8">
            <a:extLst>
              <a:ext uri="{FF2B5EF4-FFF2-40B4-BE49-F238E27FC236}">
                <a16:creationId xmlns:a16="http://schemas.microsoft.com/office/drawing/2014/main" id="{07740A6A-05FF-69B6-F3B8-172FFF594882}"/>
              </a:ext>
            </a:extLst>
          </p:cNvPr>
          <p:cNvSpPr txBox="1"/>
          <p:nvPr/>
        </p:nvSpPr>
        <p:spPr>
          <a:xfrm>
            <a:off x="9736968" y="291113"/>
            <a:ext cx="1984375" cy="467757"/>
          </a:xfrm>
          <a:prstGeom prst="rect">
            <a:avLst/>
          </a:prstGeom>
          <a:noFill/>
        </p:spPr>
        <p:txBody>
          <a:bodyPr wrap="square">
            <a:spAutoFit/>
          </a:bodyPr>
          <a:lstStyle/>
          <a:p>
            <a:pPr lvl="0" algn="just">
              <a:lnSpc>
                <a:spcPct val="150000"/>
              </a:lnSpc>
            </a:pPr>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 </a:t>
            </a:r>
            <a:r>
              <a:rPr lang="en-IN" b="1" i="1" dirty="0">
                <a:solidFill>
                  <a:srgbClr val="000000"/>
                </a:solidFill>
                <a:latin typeface="Book Antiqua" panose="02040602050305030304" pitchFamily="18" charset="0"/>
                <a:ea typeface="Calibri" panose="020F0502020204030204" pitchFamily="34" charset="0"/>
                <a:cs typeface="Mangal" panose="02040503050203030202" pitchFamily="18" charset="0"/>
              </a:rPr>
              <a:t>23</a:t>
            </a:r>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.07.2024</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2050" name="Picture 2" descr="Hourglass PNG">
            <a:extLst>
              <a:ext uri="{FF2B5EF4-FFF2-40B4-BE49-F238E27FC236}">
                <a16:creationId xmlns:a16="http://schemas.microsoft.com/office/drawing/2014/main" id="{D5E365D0-C489-11E4-FA32-8D8791857A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6529" y="2721613"/>
            <a:ext cx="1049084" cy="1414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467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680E-DBC5-210C-AA66-881890CFF9C4}"/>
              </a:ext>
            </a:extLst>
          </p:cNvPr>
          <p:cNvSpPr>
            <a:spLocks noGrp="1"/>
          </p:cNvSpPr>
          <p:nvPr>
            <p:ph type="title"/>
          </p:nvPr>
        </p:nvSpPr>
        <p:spPr>
          <a:xfrm>
            <a:off x="0" y="416590"/>
            <a:ext cx="9354219" cy="735749"/>
          </a:xfrm>
        </p:spPr>
        <p:txBody>
          <a:bodyPr/>
          <a:lstStyle/>
          <a:p>
            <a:pPr>
              <a:defRPr/>
            </a:pPr>
            <a:r>
              <a:rPr lang="en-GB" sz="2800" dirty="0">
                <a:latin typeface="Bookman Old Style" panose="02050604050505020204" pitchFamily="18" charset="0"/>
                <a:cs typeface="Times New Roman" pitchFamily="18" charset="0"/>
              </a:rPr>
              <a:t>Long term capital gain u/s 112A</a:t>
            </a:r>
          </a:p>
        </p:txBody>
      </p:sp>
      <p:grpSp>
        <p:nvGrpSpPr>
          <p:cNvPr id="3" name="Group 2">
            <a:extLst>
              <a:ext uri="{FF2B5EF4-FFF2-40B4-BE49-F238E27FC236}">
                <a16:creationId xmlns:a16="http://schemas.microsoft.com/office/drawing/2014/main" id="{22F14E2E-E9BF-AEE1-B836-E74A99EAC800}"/>
              </a:ext>
            </a:extLst>
          </p:cNvPr>
          <p:cNvGrpSpPr/>
          <p:nvPr/>
        </p:nvGrpSpPr>
        <p:grpSpPr>
          <a:xfrm>
            <a:off x="514349" y="1624014"/>
            <a:ext cx="4662335" cy="2995284"/>
            <a:chOff x="914400" y="2152651"/>
            <a:chExt cx="2586038" cy="2947987"/>
          </a:xfrm>
        </p:grpSpPr>
        <p:sp>
          <p:nvSpPr>
            <p:cNvPr id="4" name="Rectangle 3">
              <a:extLst>
                <a:ext uri="{FF2B5EF4-FFF2-40B4-BE49-F238E27FC236}">
                  <a16:creationId xmlns:a16="http://schemas.microsoft.com/office/drawing/2014/main" id="{2FE98B24-F2A8-D7E7-6A81-E44AE3E90470}"/>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dirty="0">
                <a:solidFill>
                  <a:schemeClr val="tx1"/>
                </a:solidFill>
              </a:endParaRPr>
            </a:p>
            <a:p>
              <a:r>
                <a:rPr lang="en-US" sz="2200" dirty="0">
                  <a:solidFill>
                    <a:schemeClr val="tx1"/>
                  </a:solidFill>
                </a:rPr>
                <a:t>Long term capital gains shall not be chargeable to tax if aggregate amount does not exceed</a:t>
              </a:r>
            </a:p>
            <a:p>
              <a:r>
                <a:rPr lang="en-US" sz="2200" dirty="0">
                  <a:solidFill>
                    <a:schemeClr val="tx1"/>
                  </a:solidFill>
                </a:rPr>
                <a:t>- </a:t>
              </a:r>
              <a:r>
                <a:rPr lang="en-US" sz="2200" b="1" dirty="0">
                  <a:solidFill>
                    <a:schemeClr val="tx1"/>
                  </a:solidFill>
                </a:rPr>
                <a:t>Rs. 1 Lakh</a:t>
              </a:r>
            </a:p>
            <a:p>
              <a:endParaRPr lang="en-US" sz="2200" dirty="0">
                <a:solidFill>
                  <a:schemeClr val="tx1"/>
                </a:solidFill>
              </a:endParaRPr>
            </a:p>
          </p:txBody>
        </p:sp>
        <p:sp>
          <p:nvSpPr>
            <p:cNvPr id="5" name="Rectangle 4">
              <a:extLst>
                <a:ext uri="{FF2B5EF4-FFF2-40B4-BE49-F238E27FC236}">
                  <a16:creationId xmlns:a16="http://schemas.microsoft.com/office/drawing/2014/main" id="{B8CB1BF3-AEF3-650C-15C0-59127F863775}"/>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Existing Provision</a:t>
              </a:r>
            </a:p>
          </p:txBody>
        </p:sp>
      </p:grpSp>
      <p:grpSp>
        <p:nvGrpSpPr>
          <p:cNvPr id="6" name="Group 5">
            <a:extLst>
              <a:ext uri="{FF2B5EF4-FFF2-40B4-BE49-F238E27FC236}">
                <a16:creationId xmlns:a16="http://schemas.microsoft.com/office/drawing/2014/main" id="{387D235F-5779-667A-83CC-A9A7B7059B6B}"/>
              </a:ext>
            </a:extLst>
          </p:cNvPr>
          <p:cNvGrpSpPr/>
          <p:nvPr/>
        </p:nvGrpSpPr>
        <p:grpSpPr>
          <a:xfrm>
            <a:off x="6713482" y="1624012"/>
            <a:ext cx="4662335" cy="2995285"/>
            <a:chOff x="914400" y="2152650"/>
            <a:chExt cx="2586038" cy="2947988"/>
          </a:xfrm>
        </p:grpSpPr>
        <p:sp>
          <p:nvSpPr>
            <p:cNvPr id="7" name="Rectangle 6">
              <a:extLst>
                <a:ext uri="{FF2B5EF4-FFF2-40B4-BE49-F238E27FC236}">
                  <a16:creationId xmlns:a16="http://schemas.microsoft.com/office/drawing/2014/main" id="{02202939-5D7D-72BE-ECB7-A5DD42359D03}"/>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dirty="0">
                <a:solidFill>
                  <a:schemeClr val="tx1"/>
                </a:solidFill>
              </a:endParaRPr>
            </a:p>
            <a:p>
              <a:r>
                <a:rPr lang="en-US" sz="2200" dirty="0">
                  <a:solidFill>
                    <a:schemeClr val="tx1"/>
                  </a:solidFill>
                </a:rPr>
                <a:t>Long term capital gains shall not be chargeable to tax if aggregate amount does not exceed</a:t>
              </a:r>
            </a:p>
            <a:p>
              <a:r>
                <a:rPr lang="en-US" sz="2200" dirty="0">
                  <a:solidFill>
                    <a:schemeClr val="tx1"/>
                  </a:solidFill>
                </a:rPr>
                <a:t>- </a:t>
              </a:r>
              <a:r>
                <a:rPr lang="en-US" sz="2200" b="1" dirty="0">
                  <a:solidFill>
                    <a:schemeClr val="tx1"/>
                  </a:solidFill>
                </a:rPr>
                <a:t>Rs. 1.25 Lakh</a:t>
              </a:r>
            </a:p>
            <a:p>
              <a:endParaRPr lang="en-US" sz="2200" dirty="0">
                <a:solidFill>
                  <a:schemeClr val="tx1"/>
                </a:solidFill>
              </a:endParaRPr>
            </a:p>
          </p:txBody>
        </p:sp>
        <p:sp>
          <p:nvSpPr>
            <p:cNvPr id="8" name="Rectangle 7">
              <a:extLst>
                <a:ext uri="{FF2B5EF4-FFF2-40B4-BE49-F238E27FC236}">
                  <a16:creationId xmlns:a16="http://schemas.microsoft.com/office/drawing/2014/main" id="{79E43E3D-F7C7-DF7B-51B5-53022D9B18F9}"/>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Proposed Change</a:t>
              </a:r>
            </a:p>
          </p:txBody>
        </p:sp>
      </p:grpSp>
      <p:sp>
        <p:nvSpPr>
          <p:cNvPr id="9" name="Arrow: Right 8">
            <a:extLst>
              <a:ext uri="{FF2B5EF4-FFF2-40B4-BE49-F238E27FC236}">
                <a16:creationId xmlns:a16="http://schemas.microsoft.com/office/drawing/2014/main" id="{16509717-8684-0D4E-1984-D095FA3CFA62}"/>
              </a:ext>
            </a:extLst>
          </p:cNvPr>
          <p:cNvSpPr/>
          <p:nvPr/>
        </p:nvSpPr>
        <p:spPr>
          <a:xfrm>
            <a:off x="5734409" y="3099274"/>
            <a:ext cx="624348" cy="3693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0E4C882-7A7D-6882-654F-A112633B6EA8}"/>
              </a:ext>
            </a:extLst>
          </p:cNvPr>
          <p:cNvSpPr txBox="1"/>
          <p:nvPr/>
        </p:nvSpPr>
        <p:spPr>
          <a:xfrm>
            <a:off x="9974771" y="416590"/>
            <a:ext cx="2160270" cy="369332"/>
          </a:xfrm>
          <a:prstGeom prst="rect">
            <a:avLst/>
          </a:prstGeom>
          <a:noFill/>
        </p:spPr>
        <p:txBody>
          <a:bodyPr wrap="square" rtlCol="0">
            <a:spAutoFit/>
          </a:bodyPr>
          <a:lstStyle/>
          <a:p>
            <a:r>
              <a:rPr lang="en-US" sz="1800" b="1" i="1" dirty="0">
                <a:effectLst/>
                <a:latin typeface="Book Antiqua" panose="02040602050305030304" pitchFamily="18" charset="0"/>
                <a:ea typeface="Calibri" panose="020F0502020204030204" pitchFamily="34" charset="0"/>
                <a:cs typeface="Arial" panose="020B0604020202020204" pitchFamily="34" charset="0"/>
              </a:rPr>
              <a:t>w.e.f. 23.07.2024</a:t>
            </a:r>
            <a:endParaRPr lang="en-GB" dirty="0"/>
          </a:p>
        </p:txBody>
      </p:sp>
      <p:sp>
        <p:nvSpPr>
          <p:cNvPr id="11" name="Shape 223">
            <a:extLst>
              <a:ext uri="{FF2B5EF4-FFF2-40B4-BE49-F238E27FC236}">
                <a16:creationId xmlns:a16="http://schemas.microsoft.com/office/drawing/2014/main" id="{590B55E3-1222-9EA0-045F-CB7E15104808}"/>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35</a:t>
            </a:fld>
            <a:endParaRPr lang="en-US" altLang="en-US" sz="1200">
              <a:solidFill>
                <a:schemeClr val="bg1"/>
              </a:solidFill>
            </a:endParaRPr>
          </a:p>
        </p:txBody>
      </p:sp>
      <p:pic>
        <p:nvPicPr>
          <p:cNvPr id="2050" name="Picture 2" descr="How To Save Capital Gain Tax On Sale Of ...">
            <a:extLst>
              <a:ext uri="{FF2B5EF4-FFF2-40B4-BE49-F238E27FC236}">
                <a16:creationId xmlns:a16="http://schemas.microsoft.com/office/drawing/2014/main" id="{27930282-C1EC-0F8A-8C17-C4A5612D3F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7463" y="4784060"/>
            <a:ext cx="2752725"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346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223">
            <a:extLst>
              <a:ext uri="{FF2B5EF4-FFF2-40B4-BE49-F238E27FC236}">
                <a16:creationId xmlns:a16="http://schemas.microsoft.com/office/drawing/2014/main" id="{590B55E3-1222-9EA0-045F-CB7E15104808}"/>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36</a:t>
            </a:fld>
            <a:endParaRPr lang="en-US" altLang="en-US" sz="1200">
              <a:solidFill>
                <a:schemeClr val="bg1"/>
              </a:solidFill>
            </a:endParaRPr>
          </a:p>
        </p:txBody>
      </p:sp>
      <p:sp>
        <p:nvSpPr>
          <p:cNvPr id="13" name="Title 12">
            <a:extLst>
              <a:ext uri="{FF2B5EF4-FFF2-40B4-BE49-F238E27FC236}">
                <a16:creationId xmlns:a16="http://schemas.microsoft.com/office/drawing/2014/main" id="{A46B0D84-C075-8C86-FC35-B8C77E96EAFB}"/>
              </a:ext>
            </a:extLst>
          </p:cNvPr>
          <p:cNvSpPr>
            <a:spLocks noGrp="1"/>
          </p:cNvSpPr>
          <p:nvPr>
            <p:ph type="title"/>
          </p:nvPr>
        </p:nvSpPr>
        <p:spPr/>
        <p:txBody>
          <a:bodyPr/>
          <a:lstStyle/>
          <a:p>
            <a:pPr>
              <a:defRPr/>
            </a:pPr>
            <a:r>
              <a:rPr lang="en-US" sz="2800" dirty="0">
                <a:latin typeface="Bookman Old Style" panose="02050604050505020204" pitchFamily="18" charset="0"/>
                <a:cs typeface="Times New Roman" pitchFamily="18" charset="0"/>
              </a:rPr>
              <a:t>Bonds and debentures</a:t>
            </a:r>
            <a:endParaRPr lang="en-IN" sz="2800" dirty="0">
              <a:latin typeface="Bookman Old Style" panose="02050604050505020204" pitchFamily="18" charset="0"/>
              <a:cs typeface="Times New Roman" pitchFamily="18" charset="0"/>
            </a:endParaRPr>
          </a:p>
        </p:txBody>
      </p:sp>
      <p:graphicFrame>
        <p:nvGraphicFramePr>
          <p:cNvPr id="14" name="Table 13">
            <a:extLst>
              <a:ext uri="{FF2B5EF4-FFF2-40B4-BE49-F238E27FC236}">
                <a16:creationId xmlns:a16="http://schemas.microsoft.com/office/drawing/2014/main" id="{1EA9A8E1-0E20-68EF-8839-FDDDED679C50}"/>
              </a:ext>
            </a:extLst>
          </p:cNvPr>
          <p:cNvGraphicFramePr>
            <a:graphicFrameLocks noGrp="1"/>
          </p:cNvGraphicFramePr>
          <p:nvPr>
            <p:extLst>
              <p:ext uri="{D42A27DB-BD31-4B8C-83A1-F6EECF244321}">
                <p14:modId xmlns:p14="http://schemas.microsoft.com/office/powerpoint/2010/main" val="3512985509"/>
              </p:ext>
            </p:extLst>
          </p:nvPr>
        </p:nvGraphicFramePr>
        <p:xfrm>
          <a:off x="64851" y="1358599"/>
          <a:ext cx="12062297" cy="5294108"/>
        </p:xfrm>
        <a:graphic>
          <a:graphicData uri="http://schemas.openxmlformats.org/drawingml/2006/table">
            <a:tbl>
              <a:tblPr firstRow="1" bandRow="1">
                <a:tableStyleId>{93296810-A885-4BE3-A3E7-6D5BEEA58F35}</a:tableStyleId>
              </a:tblPr>
              <a:tblGrid>
                <a:gridCol w="907353">
                  <a:extLst>
                    <a:ext uri="{9D8B030D-6E8A-4147-A177-3AD203B41FA5}">
                      <a16:colId xmlns:a16="http://schemas.microsoft.com/office/drawing/2014/main" val="3219170221"/>
                    </a:ext>
                  </a:extLst>
                </a:gridCol>
                <a:gridCol w="2839660">
                  <a:extLst>
                    <a:ext uri="{9D8B030D-6E8A-4147-A177-3AD203B41FA5}">
                      <a16:colId xmlns:a16="http://schemas.microsoft.com/office/drawing/2014/main" val="3463847572"/>
                    </a:ext>
                  </a:extLst>
                </a:gridCol>
                <a:gridCol w="1340553">
                  <a:extLst>
                    <a:ext uri="{9D8B030D-6E8A-4147-A177-3AD203B41FA5}">
                      <a16:colId xmlns:a16="http://schemas.microsoft.com/office/drawing/2014/main" val="2057843239"/>
                    </a:ext>
                  </a:extLst>
                </a:gridCol>
                <a:gridCol w="1439694">
                  <a:extLst>
                    <a:ext uri="{9D8B030D-6E8A-4147-A177-3AD203B41FA5}">
                      <a16:colId xmlns:a16="http://schemas.microsoft.com/office/drawing/2014/main" val="912396765"/>
                    </a:ext>
                  </a:extLst>
                </a:gridCol>
                <a:gridCol w="1274323">
                  <a:extLst>
                    <a:ext uri="{9D8B030D-6E8A-4147-A177-3AD203B41FA5}">
                      <a16:colId xmlns:a16="http://schemas.microsoft.com/office/drawing/2014/main" val="3461805353"/>
                    </a:ext>
                  </a:extLst>
                </a:gridCol>
                <a:gridCol w="1449421">
                  <a:extLst>
                    <a:ext uri="{9D8B030D-6E8A-4147-A177-3AD203B41FA5}">
                      <a16:colId xmlns:a16="http://schemas.microsoft.com/office/drawing/2014/main" val="1035569492"/>
                    </a:ext>
                  </a:extLst>
                </a:gridCol>
                <a:gridCol w="1478605">
                  <a:extLst>
                    <a:ext uri="{9D8B030D-6E8A-4147-A177-3AD203B41FA5}">
                      <a16:colId xmlns:a16="http://schemas.microsoft.com/office/drawing/2014/main" val="1984839806"/>
                    </a:ext>
                  </a:extLst>
                </a:gridCol>
                <a:gridCol w="1332688">
                  <a:extLst>
                    <a:ext uri="{9D8B030D-6E8A-4147-A177-3AD203B41FA5}">
                      <a16:colId xmlns:a16="http://schemas.microsoft.com/office/drawing/2014/main" val="1517309319"/>
                    </a:ext>
                  </a:extLst>
                </a:gridCol>
              </a:tblGrid>
              <a:tr h="861320">
                <a:tc>
                  <a:txBody>
                    <a:bodyPr/>
                    <a:lstStyle/>
                    <a:p>
                      <a:r>
                        <a:rPr lang="en-US" dirty="0" err="1"/>
                        <a:t>S.No</a:t>
                      </a:r>
                      <a:r>
                        <a:rPr lang="en-US" dirty="0"/>
                        <a:t>.</a:t>
                      </a:r>
                      <a:endParaRPr lang="en-IN" dirty="0"/>
                    </a:p>
                  </a:txBody>
                  <a:tcPr/>
                </a:tc>
                <a:tc>
                  <a:txBody>
                    <a:bodyPr/>
                    <a:lstStyle/>
                    <a:p>
                      <a:r>
                        <a:rPr lang="en-US" dirty="0"/>
                        <a:t>Category of Investment</a:t>
                      </a:r>
                      <a:endParaRPr lang="en-IN" dirty="0"/>
                    </a:p>
                  </a:txBody>
                  <a:tcPr/>
                </a:tc>
                <a:tc gridSpan="2">
                  <a:txBody>
                    <a:bodyPr/>
                    <a:lstStyle/>
                    <a:p>
                      <a:r>
                        <a:rPr lang="en-US" dirty="0"/>
                        <a:t>Period of holding for qualifying as long term capital assets</a:t>
                      </a:r>
                      <a:endParaRPr lang="en-IN" dirty="0"/>
                    </a:p>
                  </a:txBody>
                  <a:tcPr/>
                </a:tc>
                <a:tc hMerge="1">
                  <a:txBody>
                    <a:bodyPr/>
                    <a:lstStyle/>
                    <a:p>
                      <a:endParaRPr lang="en-IN" dirty="0"/>
                    </a:p>
                  </a:txBody>
                  <a:tcPr/>
                </a:tc>
                <a:tc gridSpan="2">
                  <a:txBody>
                    <a:bodyPr/>
                    <a:lstStyle/>
                    <a:p>
                      <a:r>
                        <a:rPr lang="en-US" dirty="0"/>
                        <a:t>Tax rate on short-term capital gains </a:t>
                      </a:r>
                      <a:endParaRPr lang="en-IN" dirty="0"/>
                    </a:p>
                  </a:txBody>
                  <a:tcPr/>
                </a:tc>
                <a:tc hMerge="1">
                  <a:txBody>
                    <a:bodyPr/>
                    <a:lstStyle/>
                    <a:p>
                      <a:endParaRPr lang="en-IN" dirty="0"/>
                    </a:p>
                  </a:txBody>
                  <a:tcPr/>
                </a:tc>
                <a:tc gridSpan="2">
                  <a:txBody>
                    <a:bodyPr/>
                    <a:lstStyle/>
                    <a:p>
                      <a:r>
                        <a:rPr lang="en-US" dirty="0"/>
                        <a:t>Tax rate on long-term capital gains</a:t>
                      </a:r>
                      <a:endParaRPr lang="en-IN" dirty="0"/>
                    </a:p>
                  </a:txBody>
                  <a:tcPr/>
                </a:tc>
                <a:tc hMerge="1">
                  <a:txBody>
                    <a:bodyPr/>
                    <a:lstStyle/>
                    <a:p>
                      <a:endParaRPr lang="en-IN" dirty="0"/>
                    </a:p>
                  </a:txBody>
                  <a:tcPr/>
                </a:tc>
                <a:extLst>
                  <a:ext uri="{0D108BD9-81ED-4DB2-BD59-A6C34878D82A}">
                    <a16:rowId xmlns:a16="http://schemas.microsoft.com/office/drawing/2014/main" val="2667217852"/>
                  </a:ext>
                </a:extLst>
              </a:tr>
              <a:tr h="349313">
                <a:tc>
                  <a:txBody>
                    <a:bodyPr/>
                    <a:lstStyle/>
                    <a:p>
                      <a:endParaRPr lang="en-IN" dirty="0"/>
                    </a:p>
                  </a:txBody>
                  <a:tcPr/>
                </a:tc>
                <a:tc>
                  <a:txBody>
                    <a:bodyPr/>
                    <a:lstStyle/>
                    <a:p>
                      <a:endParaRPr lang="en-IN" dirty="0"/>
                    </a:p>
                  </a:txBody>
                  <a:tcPr/>
                </a:tc>
                <a:tc>
                  <a:txBody>
                    <a:bodyPr/>
                    <a:lstStyle/>
                    <a:p>
                      <a:pPr algn="ctr"/>
                      <a:r>
                        <a:rPr lang="en-US" b="1" dirty="0">
                          <a:solidFill>
                            <a:schemeClr val="tx1"/>
                          </a:solidFill>
                        </a:rPr>
                        <a:t>Existing</a:t>
                      </a:r>
                      <a:endParaRPr lang="en-IN" b="1" dirty="0">
                        <a:solidFill>
                          <a:schemeClr val="tx1"/>
                        </a:solidFill>
                      </a:endParaRPr>
                    </a:p>
                  </a:txBody>
                  <a:tcPr/>
                </a:tc>
                <a:tc>
                  <a:txBody>
                    <a:bodyPr/>
                    <a:lstStyle/>
                    <a:p>
                      <a:pPr algn="ctr"/>
                      <a:r>
                        <a:rPr lang="en-US" b="1" dirty="0">
                          <a:solidFill>
                            <a:schemeClr val="tx1"/>
                          </a:solidFill>
                        </a:rPr>
                        <a:t>Proposed</a:t>
                      </a:r>
                      <a:endParaRPr lang="en-IN" b="1" dirty="0">
                        <a:solidFill>
                          <a:schemeClr val="tx1"/>
                        </a:solidFill>
                      </a:endParaRPr>
                    </a:p>
                  </a:txBody>
                  <a:tcPr/>
                </a:tc>
                <a:tc>
                  <a:txBody>
                    <a:bodyPr/>
                    <a:lstStyle/>
                    <a:p>
                      <a:pPr algn="ctr"/>
                      <a:r>
                        <a:rPr lang="en-US" b="1" dirty="0">
                          <a:solidFill>
                            <a:schemeClr val="tx1"/>
                          </a:solidFill>
                        </a:rPr>
                        <a:t>Existing</a:t>
                      </a:r>
                      <a:endParaRPr lang="en-IN" b="1" dirty="0">
                        <a:solidFill>
                          <a:schemeClr val="tx1"/>
                        </a:solidFill>
                      </a:endParaRPr>
                    </a:p>
                  </a:txBody>
                  <a:tcPr/>
                </a:tc>
                <a:tc>
                  <a:txBody>
                    <a:bodyPr/>
                    <a:lstStyle/>
                    <a:p>
                      <a:pPr algn="ctr"/>
                      <a:r>
                        <a:rPr lang="en-US" b="1" dirty="0">
                          <a:solidFill>
                            <a:schemeClr val="tx1"/>
                          </a:solidFill>
                        </a:rPr>
                        <a:t>Proposed</a:t>
                      </a:r>
                      <a:endParaRPr lang="en-IN" b="1" dirty="0">
                        <a:solidFill>
                          <a:schemeClr val="tx1"/>
                        </a:solidFill>
                      </a:endParaRPr>
                    </a:p>
                  </a:txBody>
                  <a:tcPr/>
                </a:tc>
                <a:tc>
                  <a:txBody>
                    <a:bodyPr/>
                    <a:lstStyle/>
                    <a:p>
                      <a:pPr algn="ctr"/>
                      <a:r>
                        <a:rPr lang="en-US" b="1" dirty="0">
                          <a:solidFill>
                            <a:schemeClr val="tx1"/>
                          </a:solidFill>
                        </a:rPr>
                        <a:t>Existing</a:t>
                      </a:r>
                      <a:endParaRPr lang="en-IN" b="1" dirty="0">
                        <a:solidFill>
                          <a:schemeClr val="tx1"/>
                        </a:solidFill>
                      </a:endParaRPr>
                    </a:p>
                  </a:txBody>
                  <a:tcPr/>
                </a:tc>
                <a:tc>
                  <a:txBody>
                    <a:bodyPr/>
                    <a:lstStyle/>
                    <a:p>
                      <a:pPr algn="ctr"/>
                      <a:r>
                        <a:rPr lang="en-US" b="1" dirty="0">
                          <a:solidFill>
                            <a:schemeClr val="tx1"/>
                          </a:solidFill>
                        </a:rPr>
                        <a:t>Proposed</a:t>
                      </a:r>
                      <a:endParaRPr lang="en-IN" b="1" dirty="0">
                        <a:solidFill>
                          <a:schemeClr val="tx1"/>
                        </a:solidFill>
                      </a:endParaRPr>
                    </a:p>
                  </a:txBody>
                  <a:tcPr/>
                </a:tc>
                <a:extLst>
                  <a:ext uri="{0D108BD9-81ED-4DB2-BD59-A6C34878D82A}">
                    <a16:rowId xmlns:a16="http://schemas.microsoft.com/office/drawing/2014/main" val="4108824396"/>
                  </a:ext>
                </a:extLst>
              </a:tr>
              <a:tr h="861320">
                <a:tc>
                  <a:txBody>
                    <a:bodyPr/>
                    <a:lstStyle/>
                    <a:p>
                      <a:r>
                        <a:rPr lang="en-US" dirty="0"/>
                        <a:t>1.</a:t>
                      </a:r>
                      <a:endParaRPr lang="en-IN" dirty="0"/>
                    </a:p>
                  </a:txBody>
                  <a:tcPr/>
                </a:tc>
                <a:tc>
                  <a:txBody>
                    <a:bodyPr/>
                    <a:lstStyle/>
                    <a:p>
                      <a:r>
                        <a:rPr lang="en-US" dirty="0"/>
                        <a:t>Listed Bonds and debentures (other than zero coupon bonds) </a:t>
                      </a:r>
                      <a:endParaRPr lang="en-IN" dirty="0"/>
                    </a:p>
                  </a:txBody>
                  <a:tcPr/>
                </a:tc>
                <a:tc>
                  <a:txBody>
                    <a:bodyPr/>
                    <a:lstStyle/>
                    <a:p>
                      <a:r>
                        <a:rPr lang="en-IN" dirty="0"/>
                        <a:t>12 months</a:t>
                      </a:r>
                    </a:p>
                  </a:txBody>
                  <a:tcPr/>
                </a:tc>
                <a:tc>
                  <a:txBody>
                    <a:bodyPr/>
                    <a:lstStyle/>
                    <a:p>
                      <a:r>
                        <a:rPr lang="en-US" dirty="0"/>
                        <a:t>12 months</a:t>
                      </a:r>
                      <a:endParaRPr lang="en-IN" dirty="0"/>
                    </a:p>
                  </a:txBody>
                  <a:tcPr/>
                </a:tc>
                <a:tc>
                  <a:txBody>
                    <a:bodyPr/>
                    <a:lstStyle/>
                    <a:p>
                      <a:r>
                        <a:rPr lang="en-IN" dirty="0"/>
                        <a:t>At normal tax 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At normal tax rate</a:t>
                      </a:r>
                    </a:p>
                    <a:p>
                      <a:endParaRPr lang="en-IN" dirty="0"/>
                    </a:p>
                  </a:txBody>
                  <a:tcPr/>
                </a:tc>
                <a:tc>
                  <a:txBody>
                    <a:bodyPr/>
                    <a:lstStyle/>
                    <a:p>
                      <a:r>
                        <a:rPr lang="en-IN" dirty="0"/>
                        <a:t>10% (without indexation)</a:t>
                      </a:r>
                    </a:p>
                  </a:txBody>
                  <a:tcPr/>
                </a:tc>
                <a:tc>
                  <a:txBody>
                    <a:bodyPr/>
                    <a:lstStyle/>
                    <a:p>
                      <a:r>
                        <a:rPr lang="en-IN" dirty="0"/>
                        <a:t>12.5% (without indexation) </a:t>
                      </a:r>
                    </a:p>
                  </a:txBody>
                  <a:tcPr/>
                </a:tc>
                <a:extLst>
                  <a:ext uri="{0D108BD9-81ED-4DB2-BD59-A6C34878D82A}">
                    <a16:rowId xmlns:a16="http://schemas.microsoft.com/office/drawing/2014/main" val="2955635157"/>
                  </a:ext>
                </a:extLst>
              </a:tr>
              <a:tr h="1119716">
                <a:tc>
                  <a:txBody>
                    <a:bodyPr/>
                    <a:lstStyle/>
                    <a:p>
                      <a:r>
                        <a:rPr lang="en-US" dirty="0"/>
                        <a:t>2.</a:t>
                      </a:r>
                      <a:endParaRPr lang="en-IN" dirty="0"/>
                    </a:p>
                  </a:txBody>
                  <a:tcPr/>
                </a:tc>
                <a:tc>
                  <a:txBody>
                    <a:bodyPr/>
                    <a:lstStyle/>
                    <a:p>
                      <a:r>
                        <a:rPr lang="en-IN" dirty="0"/>
                        <a:t>Unlisted bond or debentures </a:t>
                      </a:r>
                    </a:p>
                  </a:txBody>
                  <a:tcPr/>
                </a:tc>
                <a:tc>
                  <a:txBody>
                    <a:bodyPr/>
                    <a:lstStyle/>
                    <a:p>
                      <a:r>
                        <a:rPr lang="en-IN" dirty="0"/>
                        <a:t>36 months</a:t>
                      </a:r>
                    </a:p>
                  </a:txBody>
                  <a:tcPr/>
                </a:tc>
                <a:tc>
                  <a:txBody>
                    <a:bodyPr/>
                    <a:lstStyle/>
                    <a:p>
                      <a:r>
                        <a:rPr lang="en-US" dirty="0"/>
                        <a:t>Deemed to be short term u/s 50AA</a:t>
                      </a:r>
                      <a:endParaRPr lang="en-IN" dirty="0"/>
                    </a:p>
                  </a:txBody>
                  <a:tcPr/>
                </a:tc>
                <a:tc>
                  <a:txBody>
                    <a:bodyPr/>
                    <a:lstStyle/>
                    <a:p>
                      <a:r>
                        <a:rPr lang="en-IN" dirty="0"/>
                        <a:t>At normal tax rate</a:t>
                      </a:r>
                    </a:p>
                  </a:txBody>
                  <a:tcPr/>
                </a:tc>
                <a:tc>
                  <a:txBody>
                    <a:bodyPr/>
                    <a:lstStyle/>
                    <a:p>
                      <a:r>
                        <a:rPr lang="en-IN" dirty="0"/>
                        <a:t>At normal tax rate</a:t>
                      </a:r>
                    </a:p>
                  </a:txBody>
                  <a:tcPr/>
                </a:tc>
                <a:tc>
                  <a:txBody>
                    <a:bodyPr/>
                    <a:lstStyle/>
                    <a:p>
                      <a:r>
                        <a:rPr lang="en-IN" dirty="0"/>
                        <a:t>20% (without indexation)</a:t>
                      </a:r>
                    </a:p>
                  </a:txBody>
                  <a:tcPr/>
                </a:tc>
                <a:tc>
                  <a:txBody>
                    <a:bodyPr/>
                    <a:lstStyle/>
                    <a:p>
                      <a:r>
                        <a:rPr lang="en-US" dirty="0"/>
                        <a:t>N.A.</a:t>
                      </a:r>
                      <a:endParaRPr lang="en-IN" dirty="0"/>
                    </a:p>
                  </a:txBody>
                  <a:tcPr/>
                </a:tc>
                <a:extLst>
                  <a:ext uri="{0D108BD9-81ED-4DB2-BD59-A6C34878D82A}">
                    <a16:rowId xmlns:a16="http://schemas.microsoft.com/office/drawing/2014/main" val="951999957"/>
                  </a:ext>
                </a:extLst>
              </a:tr>
              <a:tr h="1636508">
                <a:tc>
                  <a:txBody>
                    <a:bodyPr/>
                    <a:lstStyle/>
                    <a:p>
                      <a:r>
                        <a:rPr lang="en-US" dirty="0"/>
                        <a:t>3.</a:t>
                      </a:r>
                      <a:endParaRPr lang="en-IN" dirty="0"/>
                    </a:p>
                  </a:txBody>
                  <a:tcPr/>
                </a:tc>
                <a:tc>
                  <a:txBody>
                    <a:bodyPr/>
                    <a:lstStyle/>
                    <a:p>
                      <a:r>
                        <a:rPr lang="en-US" dirty="0"/>
                        <a:t>Market linked debentures and Specified mutual funds</a:t>
                      </a:r>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Deemed to be short term u/s 50AA</a:t>
                      </a:r>
                      <a:endParaRPr lang="en-IN" dirty="0"/>
                    </a:p>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Deemed to be short term u/s 50AA</a:t>
                      </a:r>
                      <a:endParaRPr lang="en-IN" dirty="0"/>
                    </a:p>
                    <a:p>
                      <a:endParaRPr lang="en-IN" dirty="0"/>
                    </a:p>
                  </a:txBody>
                  <a:tcPr/>
                </a:tc>
                <a:tc>
                  <a:txBody>
                    <a:bodyPr/>
                    <a:lstStyle/>
                    <a:p>
                      <a:r>
                        <a:rPr lang="en-IN" dirty="0"/>
                        <a:t>At normal tax rate</a:t>
                      </a:r>
                    </a:p>
                  </a:txBody>
                  <a:tcPr/>
                </a:tc>
                <a:tc>
                  <a:txBody>
                    <a:bodyPr/>
                    <a:lstStyle/>
                    <a:p>
                      <a:r>
                        <a:rPr lang="en-IN" dirty="0"/>
                        <a:t>At normal tax rate</a:t>
                      </a:r>
                    </a:p>
                  </a:txBody>
                  <a:tcPr/>
                </a:tc>
                <a:tc>
                  <a:txBody>
                    <a:bodyPr/>
                    <a:lstStyle/>
                    <a:p>
                      <a:r>
                        <a:rPr lang="en-US" dirty="0"/>
                        <a:t>N.A.</a:t>
                      </a:r>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a:t>
                      </a:r>
                      <a:endParaRPr lang="en-IN" dirty="0"/>
                    </a:p>
                    <a:p>
                      <a:endParaRPr lang="en-IN" dirty="0"/>
                    </a:p>
                  </a:txBody>
                  <a:tcPr/>
                </a:tc>
                <a:extLst>
                  <a:ext uri="{0D108BD9-81ED-4DB2-BD59-A6C34878D82A}">
                    <a16:rowId xmlns:a16="http://schemas.microsoft.com/office/drawing/2014/main" val="2276621465"/>
                  </a:ext>
                </a:extLst>
              </a:tr>
            </a:tbl>
          </a:graphicData>
        </a:graphic>
      </p:graphicFrame>
      <p:sp>
        <p:nvSpPr>
          <p:cNvPr id="15" name="TextBox 14">
            <a:extLst>
              <a:ext uri="{FF2B5EF4-FFF2-40B4-BE49-F238E27FC236}">
                <a16:creationId xmlns:a16="http://schemas.microsoft.com/office/drawing/2014/main" id="{2E5C15B7-E625-2A08-8851-38EE41065955}"/>
              </a:ext>
            </a:extLst>
          </p:cNvPr>
          <p:cNvSpPr txBox="1"/>
          <p:nvPr/>
        </p:nvSpPr>
        <p:spPr>
          <a:xfrm>
            <a:off x="9974771" y="416590"/>
            <a:ext cx="2160270" cy="369332"/>
          </a:xfrm>
          <a:prstGeom prst="rect">
            <a:avLst/>
          </a:prstGeom>
          <a:noFill/>
        </p:spPr>
        <p:txBody>
          <a:bodyPr wrap="square" rtlCol="0">
            <a:spAutoFit/>
          </a:bodyPr>
          <a:lstStyle/>
          <a:p>
            <a:r>
              <a:rPr lang="en-US" sz="1800" b="1" i="1" dirty="0">
                <a:effectLst/>
                <a:latin typeface="Book Antiqua" panose="02040602050305030304" pitchFamily="18" charset="0"/>
                <a:ea typeface="Calibri" panose="020F0502020204030204" pitchFamily="34" charset="0"/>
                <a:cs typeface="Arial" panose="020B0604020202020204" pitchFamily="34" charset="0"/>
              </a:rPr>
              <a:t>w.e.f. 23.07.2024</a:t>
            </a:r>
            <a:endParaRPr lang="en-GB" dirty="0"/>
          </a:p>
        </p:txBody>
      </p:sp>
    </p:spTree>
    <p:extLst>
      <p:ext uri="{BB962C8B-B14F-4D97-AF65-F5344CB8AC3E}">
        <p14:creationId xmlns:p14="http://schemas.microsoft.com/office/powerpoint/2010/main" val="4252577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EDC1-3EED-A849-813C-01DFAB9048FC}"/>
              </a:ext>
            </a:extLst>
          </p:cNvPr>
          <p:cNvSpPr>
            <a:spLocks noGrp="1"/>
          </p:cNvSpPr>
          <p:nvPr>
            <p:ph type="title"/>
          </p:nvPr>
        </p:nvSpPr>
        <p:spPr>
          <a:xfrm>
            <a:off x="0" y="404328"/>
            <a:ext cx="9750287" cy="735749"/>
          </a:xfrm>
        </p:spPr>
        <p:txBody>
          <a:bodyPr/>
          <a:lstStyle/>
          <a:p>
            <a:pPr>
              <a:defRPr/>
            </a:pPr>
            <a:r>
              <a:rPr lang="en-US" sz="2800" dirty="0">
                <a:latin typeface="Bookman Old Style" panose="02050604050505020204" pitchFamily="18" charset="0"/>
                <a:cs typeface="Times New Roman" pitchFamily="18" charset="0"/>
              </a:rPr>
              <a:t>Rationalization of Capital gains</a:t>
            </a:r>
            <a:endParaRPr lang="en-IN" sz="2800" dirty="0">
              <a:latin typeface="Bookman Old Style" panose="02050604050505020204" pitchFamily="18" charset="0"/>
              <a:cs typeface="Times New Roman" pitchFamily="18" charset="0"/>
            </a:endParaRPr>
          </a:p>
        </p:txBody>
      </p:sp>
      <p:graphicFrame>
        <p:nvGraphicFramePr>
          <p:cNvPr id="5" name="Table 4">
            <a:extLst>
              <a:ext uri="{FF2B5EF4-FFF2-40B4-BE49-F238E27FC236}">
                <a16:creationId xmlns:a16="http://schemas.microsoft.com/office/drawing/2014/main" id="{2756098B-E93B-0F6D-6B1C-2E31CF31F95E}"/>
              </a:ext>
            </a:extLst>
          </p:cNvPr>
          <p:cNvGraphicFramePr>
            <a:graphicFrameLocks noGrp="1"/>
          </p:cNvGraphicFramePr>
          <p:nvPr>
            <p:extLst>
              <p:ext uri="{D42A27DB-BD31-4B8C-83A1-F6EECF244321}">
                <p14:modId xmlns:p14="http://schemas.microsoft.com/office/powerpoint/2010/main" val="1864375224"/>
              </p:ext>
            </p:extLst>
          </p:nvPr>
        </p:nvGraphicFramePr>
        <p:xfrm>
          <a:off x="795131" y="1303787"/>
          <a:ext cx="9166692" cy="5149883"/>
        </p:xfrm>
        <a:graphic>
          <a:graphicData uri="http://schemas.openxmlformats.org/drawingml/2006/table">
            <a:tbl>
              <a:tblPr firstRow="1" bandRow="1">
                <a:tableStyleId>{21E4AEA4-8DFA-4A89-87EB-49C32662AFE0}</a:tableStyleId>
              </a:tblPr>
              <a:tblGrid>
                <a:gridCol w="3908880">
                  <a:extLst>
                    <a:ext uri="{9D8B030D-6E8A-4147-A177-3AD203B41FA5}">
                      <a16:colId xmlns:a16="http://schemas.microsoft.com/office/drawing/2014/main" val="4189341341"/>
                    </a:ext>
                  </a:extLst>
                </a:gridCol>
                <a:gridCol w="2504597">
                  <a:extLst>
                    <a:ext uri="{9D8B030D-6E8A-4147-A177-3AD203B41FA5}">
                      <a16:colId xmlns:a16="http://schemas.microsoft.com/office/drawing/2014/main" val="1526237237"/>
                    </a:ext>
                  </a:extLst>
                </a:gridCol>
                <a:gridCol w="2753215">
                  <a:extLst>
                    <a:ext uri="{9D8B030D-6E8A-4147-A177-3AD203B41FA5}">
                      <a16:colId xmlns:a16="http://schemas.microsoft.com/office/drawing/2014/main" val="3425315795"/>
                    </a:ext>
                  </a:extLst>
                </a:gridCol>
              </a:tblGrid>
              <a:tr h="836987">
                <a:tc>
                  <a:txBody>
                    <a:bodyPr/>
                    <a:lstStyle/>
                    <a:p>
                      <a:r>
                        <a:rPr lang="en-US" sz="2000" b="1" dirty="0"/>
                        <a:t>Income</a:t>
                      </a:r>
                      <a:endParaRPr lang="en-IN" sz="2000" b="1" dirty="0"/>
                    </a:p>
                  </a:txBody>
                  <a:tcPr anchor="ctr"/>
                </a:tc>
                <a:tc>
                  <a:txBody>
                    <a:bodyPr/>
                    <a:lstStyle/>
                    <a:p>
                      <a:pPr algn="ctr"/>
                      <a:r>
                        <a:rPr lang="en-US" sz="2000" b="1" dirty="0"/>
                        <a:t>Transfers before </a:t>
                      </a:r>
                    </a:p>
                    <a:p>
                      <a:pPr algn="ctr"/>
                      <a:r>
                        <a:rPr lang="en-US" sz="2000" b="1" dirty="0"/>
                        <a:t>23</a:t>
                      </a:r>
                      <a:r>
                        <a:rPr lang="en-US" sz="2000" b="1" baseline="30000" dirty="0"/>
                        <a:t>rd</a:t>
                      </a:r>
                      <a:r>
                        <a:rPr lang="en-US" sz="2000" b="1" dirty="0"/>
                        <a:t> July,2024</a:t>
                      </a:r>
                      <a:endParaRPr lang="en-IN" sz="20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t>Transfers after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t>23</a:t>
                      </a:r>
                      <a:r>
                        <a:rPr lang="en-US" sz="2000" b="1" baseline="30000" dirty="0"/>
                        <a:t>rd</a:t>
                      </a:r>
                      <a:r>
                        <a:rPr lang="en-US" sz="2000" b="1" dirty="0"/>
                        <a:t> July,2024</a:t>
                      </a:r>
                      <a:endParaRPr lang="en-IN" sz="2000" b="1" dirty="0"/>
                    </a:p>
                  </a:txBody>
                  <a:tcPr/>
                </a:tc>
                <a:extLst>
                  <a:ext uri="{0D108BD9-81ED-4DB2-BD59-A6C34878D82A}">
                    <a16:rowId xmlns:a16="http://schemas.microsoft.com/office/drawing/2014/main" val="627411114"/>
                  </a:ext>
                </a:extLst>
              </a:tr>
              <a:tr h="836987">
                <a:tc>
                  <a:txBody>
                    <a:bodyPr/>
                    <a:lstStyle/>
                    <a:p>
                      <a:r>
                        <a:rPr lang="en-US" sz="2000" b="1" dirty="0"/>
                        <a:t>Long-term capital gains u/s 112(1)(c)(iii) – Non Resident</a:t>
                      </a:r>
                      <a:endParaRPr lang="en-IN" sz="2000" b="1" dirty="0"/>
                    </a:p>
                  </a:txBody>
                  <a:tcPr anchor="ctr"/>
                </a:tc>
                <a:tc>
                  <a:txBody>
                    <a:bodyPr/>
                    <a:lstStyle/>
                    <a:p>
                      <a:pPr algn="ctr"/>
                      <a:r>
                        <a:rPr lang="en-US" sz="2000" b="1" dirty="0"/>
                        <a:t>10%</a:t>
                      </a:r>
                      <a:endParaRPr lang="en-IN" sz="2000" b="1" dirty="0"/>
                    </a:p>
                  </a:txBody>
                  <a:tcPr anchor="ctr"/>
                </a:tc>
                <a:tc>
                  <a:txBody>
                    <a:bodyPr/>
                    <a:lstStyle/>
                    <a:p>
                      <a:pPr algn="ctr"/>
                      <a:r>
                        <a:rPr lang="en-US" sz="2000" b="1" dirty="0"/>
                        <a:t>Clause not applicable</a:t>
                      </a:r>
                      <a:endParaRPr lang="en-IN" sz="2000" b="1" dirty="0"/>
                    </a:p>
                  </a:txBody>
                  <a:tcPr anchor="ctr"/>
                </a:tc>
                <a:extLst>
                  <a:ext uri="{0D108BD9-81ED-4DB2-BD59-A6C34878D82A}">
                    <a16:rowId xmlns:a16="http://schemas.microsoft.com/office/drawing/2014/main" val="3243232030"/>
                  </a:ext>
                </a:extLst>
              </a:tr>
              <a:tr h="964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Long-term capital gains u/s 112A exceeding Rs. 1,25,000.</a:t>
                      </a:r>
                      <a:endParaRPr lang="en-IN" sz="2000" b="1" dirty="0"/>
                    </a:p>
                  </a:txBody>
                  <a:tcPr anchor="ctr"/>
                </a:tc>
                <a:tc>
                  <a:txBody>
                    <a:bodyPr/>
                    <a:lstStyle/>
                    <a:p>
                      <a:pPr algn="ctr"/>
                      <a:r>
                        <a:rPr lang="en-US" sz="2000" b="1" dirty="0"/>
                        <a:t>10%</a:t>
                      </a:r>
                      <a:endParaRPr lang="en-IN" sz="2000" b="1" dirty="0"/>
                    </a:p>
                  </a:txBody>
                  <a:tcPr anchor="ctr"/>
                </a:tc>
                <a:tc>
                  <a:txBody>
                    <a:bodyPr/>
                    <a:lstStyle/>
                    <a:p>
                      <a:pPr algn="ctr"/>
                      <a:r>
                        <a:rPr lang="en-US" sz="2000" b="1" dirty="0"/>
                        <a:t>12.5%</a:t>
                      </a:r>
                      <a:endParaRPr lang="en-IN" sz="2000" b="1" dirty="0"/>
                    </a:p>
                  </a:txBody>
                  <a:tcPr anchor="ctr"/>
                </a:tc>
                <a:extLst>
                  <a:ext uri="{0D108BD9-81ED-4DB2-BD59-A6C34878D82A}">
                    <a16:rowId xmlns:a16="http://schemas.microsoft.com/office/drawing/2014/main" val="342602007"/>
                  </a:ext>
                </a:extLst>
              </a:tr>
              <a:tr h="836987">
                <a:tc>
                  <a:txBody>
                    <a:bodyPr/>
                    <a:lstStyle/>
                    <a:p>
                      <a:r>
                        <a:rPr lang="en-US" sz="2000" b="1" dirty="0"/>
                        <a:t>Long-term capital gains u/s 112.</a:t>
                      </a:r>
                      <a:endParaRPr lang="en-IN" sz="2000" b="1" dirty="0"/>
                    </a:p>
                  </a:txBody>
                  <a:tcPr anchor="ctr"/>
                </a:tc>
                <a:tc>
                  <a:txBody>
                    <a:bodyPr/>
                    <a:lstStyle/>
                    <a:p>
                      <a:pPr algn="ctr"/>
                      <a:r>
                        <a:rPr lang="en-US" sz="2000" b="1" dirty="0"/>
                        <a:t>20% </a:t>
                      </a:r>
                    </a:p>
                    <a:p>
                      <a:pPr algn="ctr"/>
                      <a:r>
                        <a:rPr lang="en-US" sz="2000" b="1" dirty="0"/>
                        <a:t>With indexation</a:t>
                      </a:r>
                      <a:endParaRPr lang="en-IN" sz="2000" b="1" dirty="0"/>
                    </a:p>
                  </a:txBody>
                  <a:tcPr anchor="ctr"/>
                </a:tc>
                <a:tc>
                  <a:txBody>
                    <a:bodyPr/>
                    <a:lstStyle/>
                    <a:p>
                      <a:pPr algn="ctr"/>
                      <a:r>
                        <a:rPr lang="en-US" sz="2000" b="1" dirty="0"/>
                        <a:t>12.5%</a:t>
                      </a:r>
                    </a:p>
                    <a:p>
                      <a:pPr algn="ctr"/>
                      <a:r>
                        <a:rPr lang="en-US" sz="2000" b="1" dirty="0"/>
                        <a:t>Without indexation</a:t>
                      </a:r>
                      <a:endParaRPr lang="en-IN" sz="2000" b="1" dirty="0"/>
                    </a:p>
                  </a:txBody>
                  <a:tcPr anchor="ctr"/>
                </a:tc>
                <a:extLst>
                  <a:ext uri="{0D108BD9-81ED-4DB2-BD59-A6C34878D82A}">
                    <a16:rowId xmlns:a16="http://schemas.microsoft.com/office/drawing/2014/main" val="182094500"/>
                  </a:ext>
                </a:extLst>
              </a:tr>
              <a:tr h="836987">
                <a:tc>
                  <a:txBody>
                    <a:bodyPr/>
                    <a:lstStyle/>
                    <a:p>
                      <a:r>
                        <a:rPr lang="en-US" sz="2000" b="1" dirty="0"/>
                        <a:t>Short-term capital gains u/s 111A.</a:t>
                      </a:r>
                      <a:endParaRPr lang="en-IN" sz="2000" b="1" dirty="0"/>
                    </a:p>
                  </a:txBody>
                  <a:tcPr anchor="ctr"/>
                </a:tc>
                <a:tc>
                  <a:txBody>
                    <a:bodyPr/>
                    <a:lstStyle/>
                    <a:p>
                      <a:pPr algn="ctr"/>
                      <a:r>
                        <a:rPr lang="en-US" sz="2000" b="1" dirty="0"/>
                        <a:t>15%</a:t>
                      </a:r>
                      <a:endParaRPr lang="en-IN" sz="2000" b="1" dirty="0"/>
                    </a:p>
                  </a:txBody>
                  <a:tcPr anchor="ctr"/>
                </a:tc>
                <a:tc>
                  <a:txBody>
                    <a:bodyPr/>
                    <a:lstStyle/>
                    <a:p>
                      <a:pPr algn="ctr"/>
                      <a:r>
                        <a:rPr lang="en-US" sz="2000" b="1" dirty="0"/>
                        <a:t>20%</a:t>
                      </a:r>
                      <a:endParaRPr lang="en-IN" sz="2000" b="1" dirty="0"/>
                    </a:p>
                  </a:txBody>
                  <a:tcPr anchor="ctr"/>
                </a:tc>
                <a:extLst>
                  <a:ext uri="{0D108BD9-81ED-4DB2-BD59-A6C34878D82A}">
                    <a16:rowId xmlns:a16="http://schemas.microsoft.com/office/drawing/2014/main" val="48583163"/>
                  </a:ext>
                </a:extLst>
              </a:tr>
              <a:tr h="836987">
                <a:tc>
                  <a:txBody>
                    <a:bodyPr/>
                    <a:lstStyle/>
                    <a:p>
                      <a:r>
                        <a:rPr lang="en-IN" sz="2000" b="1" dirty="0"/>
                        <a:t>Other short-term capital gains</a:t>
                      </a:r>
                    </a:p>
                  </a:txBody>
                  <a:tcPr anchor="ctr"/>
                </a:tc>
                <a:tc>
                  <a:txBody>
                    <a:bodyPr/>
                    <a:lstStyle/>
                    <a:p>
                      <a:pPr algn="ctr"/>
                      <a:r>
                        <a:rPr lang="en-IN" sz="2000" b="1" dirty="0"/>
                        <a:t>As per normal tax rates</a:t>
                      </a:r>
                    </a:p>
                  </a:txBody>
                  <a:tcPr anchor="ctr"/>
                </a:tc>
                <a:tc>
                  <a:txBody>
                    <a:bodyPr/>
                    <a:lstStyle/>
                    <a:p>
                      <a:pPr algn="ctr"/>
                      <a:r>
                        <a:rPr lang="en-IN" sz="2000" b="1" dirty="0"/>
                        <a:t>As per normal tax rates</a:t>
                      </a:r>
                    </a:p>
                  </a:txBody>
                  <a:tcPr anchor="ctr"/>
                </a:tc>
                <a:extLst>
                  <a:ext uri="{0D108BD9-81ED-4DB2-BD59-A6C34878D82A}">
                    <a16:rowId xmlns:a16="http://schemas.microsoft.com/office/drawing/2014/main" val="3517787396"/>
                  </a:ext>
                </a:extLst>
              </a:tr>
            </a:tbl>
          </a:graphicData>
        </a:graphic>
      </p:graphicFrame>
      <p:sp>
        <p:nvSpPr>
          <p:cNvPr id="3" name="TextBox 2">
            <a:extLst>
              <a:ext uri="{FF2B5EF4-FFF2-40B4-BE49-F238E27FC236}">
                <a16:creationId xmlns:a16="http://schemas.microsoft.com/office/drawing/2014/main" id="{72779DDB-4294-D589-E37A-936ED4616483}"/>
              </a:ext>
            </a:extLst>
          </p:cNvPr>
          <p:cNvSpPr txBox="1"/>
          <p:nvPr/>
        </p:nvSpPr>
        <p:spPr>
          <a:xfrm>
            <a:off x="9648497" y="416590"/>
            <a:ext cx="248654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w.e.f. </a:t>
            </a:r>
            <a:r>
              <a:rPr lang="en-US" b="1" dirty="0">
                <a:solidFill>
                  <a:prstClr val="black"/>
                </a:solidFill>
                <a:latin typeface="Book Antiqua" panose="02040602050305030304" pitchFamily="18" charset="0"/>
                <a:ea typeface="Calibri" panose="020F0502020204030204" pitchFamily="34" charset="0"/>
                <a:cs typeface="Arial" panose="020B0604020202020204" pitchFamily="34" charset="0"/>
              </a:rPr>
              <a:t>23.07.2024</a:t>
            </a:r>
            <a:endParaRPr kumimoji="0" lang="en-GB" sz="1800" b="0" u="none" strike="noStrike" kern="1200" cap="none" spc="0" normalizeH="0" baseline="0" noProof="0" dirty="0">
              <a:ln>
                <a:noFill/>
              </a:ln>
              <a:solidFill>
                <a:prstClr val="black"/>
              </a:solidFill>
              <a:effectLst/>
              <a:uLnTx/>
              <a:uFillTx/>
              <a:latin typeface="Book Antiqua"/>
              <a:ea typeface="+mn-ea"/>
              <a:cs typeface="+mn-cs"/>
            </a:endParaRPr>
          </a:p>
        </p:txBody>
      </p:sp>
      <p:sp>
        <p:nvSpPr>
          <p:cNvPr id="4" name="Shape 223">
            <a:extLst>
              <a:ext uri="{FF2B5EF4-FFF2-40B4-BE49-F238E27FC236}">
                <a16:creationId xmlns:a16="http://schemas.microsoft.com/office/drawing/2014/main" id="{9E3FA881-2797-7659-EB2A-BDF7F698533E}"/>
              </a:ext>
            </a:extLst>
          </p:cNvPr>
          <p:cNvSpPr txBox="1">
            <a:spLocks noChangeArrowheads="1"/>
          </p:cNvSpPr>
          <p:nvPr/>
        </p:nvSpPr>
        <p:spPr bwMode="auto">
          <a:xfrm>
            <a:off x="10150666" y="6282422"/>
            <a:ext cx="1984375" cy="3693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37</a:t>
            </a:fld>
            <a:endParaRPr lang="en-US" altLang="en-US" sz="1200">
              <a:solidFill>
                <a:schemeClr val="bg1"/>
              </a:solidFill>
            </a:endParaRPr>
          </a:p>
        </p:txBody>
      </p:sp>
    </p:spTree>
    <p:extLst>
      <p:ext uri="{BB962C8B-B14F-4D97-AF65-F5344CB8AC3E}">
        <p14:creationId xmlns:p14="http://schemas.microsoft.com/office/powerpoint/2010/main" val="3733477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873B-A38C-2C4A-78D2-0AD53629FE55}"/>
              </a:ext>
            </a:extLst>
          </p:cNvPr>
          <p:cNvSpPr>
            <a:spLocks noGrp="1"/>
          </p:cNvSpPr>
          <p:nvPr>
            <p:ph type="title"/>
          </p:nvPr>
        </p:nvSpPr>
        <p:spPr>
          <a:xfrm>
            <a:off x="0" y="374510"/>
            <a:ext cx="8333470" cy="735749"/>
          </a:xfrm>
        </p:spPr>
        <p:txBody>
          <a:bodyPr/>
          <a:lstStyle/>
          <a:p>
            <a:pPr>
              <a:defRPr/>
            </a:pPr>
            <a:r>
              <a:rPr lang="en-US" sz="2800" dirty="0">
                <a:latin typeface="Bookman Old Style" panose="02050604050505020204" pitchFamily="18" charset="0"/>
                <a:cs typeface="Times New Roman" pitchFamily="18" charset="0"/>
              </a:rPr>
              <a:t>Proposed amendments of TDS for non-residents</a:t>
            </a:r>
            <a:endParaRPr lang="en-IN" sz="2800" dirty="0">
              <a:latin typeface="Bookman Old Style" panose="02050604050505020204" pitchFamily="18" charset="0"/>
              <a:cs typeface="Times New Roman" pitchFamily="18" charset="0"/>
            </a:endParaRPr>
          </a:p>
        </p:txBody>
      </p:sp>
      <p:graphicFrame>
        <p:nvGraphicFramePr>
          <p:cNvPr id="5" name="Table 4">
            <a:extLst>
              <a:ext uri="{FF2B5EF4-FFF2-40B4-BE49-F238E27FC236}">
                <a16:creationId xmlns:a16="http://schemas.microsoft.com/office/drawing/2014/main" id="{B384F511-51AF-1EAE-2A8D-34439B23595B}"/>
              </a:ext>
            </a:extLst>
          </p:cNvPr>
          <p:cNvGraphicFramePr>
            <a:graphicFrameLocks noGrp="1"/>
          </p:cNvGraphicFramePr>
          <p:nvPr/>
        </p:nvGraphicFramePr>
        <p:xfrm>
          <a:off x="737937" y="1321906"/>
          <a:ext cx="10812381" cy="4949958"/>
        </p:xfrm>
        <a:graphic>
          <a:graphicData uri="http://schemas.openxmlformats.org/drawingml/2006/table">
            <a:tbl>
              <a:tblPr firstRow="1" bandRow="1">
                <a:tableStyleId>{21E4AEA4-8DFA-4A89-87EB-49C32662AFE0}</a:tableStyleId>
              </a:tblPr>
              <a:tblGrid>
                <a:gridCol w="4090737">
                  <a:extLst>
                    <a:ext uri="{9D8B030D-6E8A-4147-A177-3AD203B41FA5}">
                      <a16:colId xmlns:a16="http://schemas.microsoft.com/office/drawing/2014/main" val="4189341341"/>
                    </a:ext>
                  </a:extLst>
                </a:gridCol>
                <a:gridCol w="3117517">
                  <a:extLst>
                    <a:ext uri="{9D8B030D-6E8A-4147-A177-3AD203B41FA5}">
                      <a16:colId xmlns:a16="http://schemas.microsoft.com/office/drawing/2014/main" val="1526237237"/>
                    </a:ext>
                  </a:extLst>
                </a:gridCol>
                <a:gridCol w="3604127">
                  <a:extLst>
                    <a:ext uri="{9D8B030D-6E8A-4147-A177-3AD203B41FA5}">
                      <a16:colId xmlns:a16="http://schemas.microsoft.com/office/drawing/2014/main" val="3425315795"/>
                    </a:ext>
                  </a:extLst>
                </a:gridCol>
              </a:tblGrid>
              <a:tr h="665638">
                <a:tc>
                  <a:txBody>
                    <a:bodyPr/>
                    <a:lstStyle/>
                    <a:p>
                      <a:r>
                        <a:rPr lang="en-US" sz="2000" b="1" dirty="0"/>
                        <a:t>Income</a:t>
                      </a:r>
                      <a:endParaRPr lang="en-IN" sz="2000" b="1" dirty="0"/>
                    </a:p>
                  </a:txBody>
                  <a:tcPr/>
                </a:tc>
                <a:tc>
                  <a:txBody>
                    <a:bodyPr/>
                    <a:lstStyle/>
                    <a:p>
                      <a:pPr algn="ctr"/>
                      <a:r>
                        <a:rPr lang="en-US" sz="2000" b="1" dirty="0"/>
                        <a:t>Transfers before </a:t>
                      </a:r>
                    </a:p>
                    <a:p>
                      <a:pPr algn="ctr"/>
                      <a:r>
                        <a:rPr lang="en-US" sz="2000" b="1" dirty="0"/>
                        <a:t>23</a:t>
                      </a:r>
                      <a:r>
                        <a:rPr lang="en-US" sz="2000" b="1" baseline="30000" dirty="0"/>
                        <a:t>rd</a:t>
                      </a:r>
                      <a:r>
                        <a:rPr lang="en-US" sz="2000" b="1" dirty="0"/>
                        <a:t> July,2024 (TDS Rate)</a:t>
                      </a:r>
                      <a:endParaRPr lang="en-IN" sz="20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t>Transfers after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t>23</a:t>
                      </a:r>
                      <a:r>
                        <a:rPr lang="en-US" sz="2000" b="1" baseline="30000" dirty="0"/>
                        <a:t>rd</a:t>
                      </a:r>
                      <a:r>
                        <a:rPr lang="en-US" sz="2000" b="1" dirty="0"/>
                        <a:t> July,2024 (TDS Rate)</a:t>
                      </a:r>
                      <a:endParaRPr lang="en-IN" sz="2000" b="1" dirty="0"/>
                    </a:p>
                  </a:txBody>
                  <a:tcPr anchor="ctr"/>
                </a:tc>
                <a:extLst>
                  <a:ext uri="{0D108BD9-81ED-4DB2-BD59-A6C34878D82A}">
                    <a16:rowId xmlns:a16="http://schemas.microsoft.com/office/drawing/2014/main" val="627411114"/>
                  </a:ext>
                </a:extLst>
              </a:tr>
              <a:tr h="628063">
                <a:tc>
                  <a:txBody>
                    <a:bodyPr/>
                    <a:lstStyle/>
                    <a:p>
                      <a:r>
                        <a:rPr lang="en-US" sz="2000" b="1" dirty="0"/>
                        <a:t>Long-term capital gains u/s 115E</a:t>
                      </a:r>
                      <a:endParaRPr lang="en-IN" sz="2000" b="1" dirty="0"/>
                    </a:p>
                  </a:txBody>
                  <a:tcPr anchor="ctr"/>
                </a:tc>
                <a:tc>
                  <a:txBody>
                    <a:bodyPr/>
                    <a:lstStyle/>
                    <a:p>
                      <a:pPr algn="ctr"/>
                      <a:r>
                        <a:rPr lang="en-US" sz="2000" b="1" dirty="0"/>
                        <a:t>10%</a:t>
                      </a:r>
                      <a:endParaRPr lang="en-IN" sz="2000" b="1" dirty="0"/>
                    </a:p>
                  </a:txBody>
                  <a:tcPr anchor="ctr"/>
                </a:tc>
                <a:tc>
                  <a:txBody>
                    <a:bodyPr/>
                    <a:lstStyle/>
                    <a:p>
                      <a:pPr algn="ctr"/>
                      <a:r>
                        <a:rPr lang="en-US" sz="2000" b="1" dirty="0"/>
                        <a:t>12.5%</a:t>
                      </a:r>
                      <a:endParaRPr lang="en-IN" sz="2000" b="1" dirty="0"/>
                    </a:p>
                  </a:txBody>
                  <a:tcPr anchor="ctr"/>
                </a:tc>
                <a:extLst>
                  <a:ext uri="{0D108BD9-81ED-4DB2-BD59-A6C34878D82A}">
                    <a16:rowId xmlns:a16="http://schemas.microsoft.com/office/drawing/2014/main" val="263573226"/>
                  </a:ext>
                </a:extLst>
              </a:tr>
              <a:tr h="665638">
                <a:tc>
                  <a:txBody>
                    <a:bodyPr/>
                    <a:lstStyle/>
                    <a:p>
                      <a:r>
                        <a:rPr lang="en-US" sz="2000" b="1" dirty="0"/>
                        <a:t>Long-term capital gains u/s 112(1)(c)(iii)</a:t>
                      </a:r>
                      <a:endParaRPr lang="en-IN" sz="2000" b="1" dirty="0"/>
                    </a:p>
                  </a:txBody>
                  <a:tcPr anchor="ctr"/>
                </a:tc>
                <a:tc>
                  <a:txBody>
                    <a:bodyPr/>
                    <a:lstStyle/>
                    <a:p>
                      <a:pPr algn="ctr"/>
                      <a:r>
                        <a:rPr lang="en-US" sz="2000" b="1" dirty="0"/>
                        <a:t>10%</a:t>
                      </a:r>
                      <a:endParaRPr lang="en-IN" sz="2000" b="1" dirty="0"/>
                    </a:p>
                  </a:txBody>
                  <a:tcPr anchor="ctr"/>
                </a:tc>
                <a:tc>
                  <a:txBody>
                    <a:bodyPr/>
                    <a:lstStyle/>
                    <a:p>
                      <a:pPr algn="ctr"/>
                      <a:r>
                        <a:rPr lang="en-US" sz="2000" b="1" dirty="0"/>
                        <a:t>Clause not applicable</a:t>
                      </a:r>
                      <a:endParaRPr lang="en-IN" sz="2000" b="1" dirty="0"/>
                    </a:p>
                  </a:txBody>
                  <a:tcPr anchor="ctr"/>
                </a:tc>
                <a:extLst>
                  <a:ext uri="{0D108BD9-81ED-4DB2-BD59-A6C34878D82A}">
                    <a16:rowId xmlns:a16="http://schemas.microsoft.com/office/drawing/2014/main" val="3243232030"/>
                  </a:ext>
                </a:extLst>
              </a:tr>
              <a:tr h="795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Long-term capital gains u/s 112A exceeding Rs. 1,25,000.</a:t>
                      </a:r>
                      <a:endParaRPr lang="en-IN" sz="2000" b="1" dirty="0"/>
                    </a:p>
                  </a:txBody>
                  <a:tcPr anchor="ctr"/>
                </a:tc>
                <a:tc>
                  <a:txBody>
                    <a:bodyPr/>
                    <a:lstStyle/>
                    <a:p>
                      <a:pPr algn="ctr"/>
                      <a:r>
                        <a:rPr lang="en-US" sz="2000" b="1" dirty="0"/>
                        <a:t>10%</a:t>
                      </a:r>
                      <a:endParaRPr lang="en-IN" sz="2000" b="1" dirty="0"/>
                    </a:p>
                  </a:txBody>
                  <a:tcPr anchor="ctr"/>
                </a:tc>
                <a:tc>
                  <a:txBody>
                    <a:bodyPr/>
                    <a:lstStyle/>
                    <a:p>
                      <a:pPr algn="ctr"/>
                      <a:r>
                        <a:rPr lang="en-US" sz="2000" b="1" dirty="0"/>
                        <a:t>12.5%</a:t>
                      </a:r>
                      <a:endParaRPr lang="en-IN" sz="2000" b="1" dirty="0"/>
                    </a:p>
                  </a:txBody>
                  <a:tcPr anchor="ctr"/>
                </a:tc>
                <a:extLst>
                  <a:ext uri="{0D108BD9-81ED-4DB2-BD59-A6C34878D82A}">
                    <a16:rowId xmlns:a16="http://schemas.microsoft.com/office/drawing/2014/main" val="342602007"/>
                  </a:ext>
                </a:extLst>
              </a:tr>
              <a:tr h="628063">
                <a:tc>
                  <a:txBody>
                    <a:bodyPr/>
                    <a:lstStyle/>
                    <a:p>
                      <a:r>
                        <a:rPr lang="en-US" sz="2000" b="1" dirty="0"/>
                        <a:t>Long-term capital gains u/s 112</a:t>
                      </a:r>
                      <a:endParaRPr lang="en-IN" sz="2000" b="1" dirty="0"/>
                    </a:p>
                  </a:txBody>
                  <a:tcPr anchor="ctr"/>
                </a:tc>
                <a:tc>
                  <a:txBody>
                    <a:bodyPr/>
                    <a:lstStyle/>
                    <a:p>
                      <a:pPr algn="ctr"/>
                      <a:r>
                        <a:rPr lang="en-US" sz="2000" b="1" dirty="0"/>
                        <a:t>20% </a:t>
                      </a:r>
                    </a:p>
                    <a:p>
                      <a:pPr algn="ctr"/>
                      <a:r>
                        <a:rPr lang="en-US" sz="2000" b="1" dirty="0"/>
                        <a:t>With indexation</a:t>
                      </a:r>
                      <a:endParaRPr lang="en-IN" sz="2000" b="1" dirty="0"/>
                    </a:p>
                  </a:txBody>
                  <a:tcPr anchor="ctr"/>
                </a:tc>
                <a:tc>
                  <a:txBody>
                    <a:bodyPr/>
                    <a:lstStyle/>
                    <a:p>
                      <a:pPr algn="ctr"/>
                      <a:r>
                        <a:rPr lang="en-US" sz="2000" b="1" dirty="0"/>
                        <a:t>12.5%</a:t>
                      </a:r>
                    </a:p>
                    <a:p>
                      <a:pPr algn="ctr"/>
                      <a:r>
                        <a:rPr lang="en-US" sz="2000" b="1" dirty="0"/>
                        <a:t>Without indexation</a:t>
                      </a:r>
                      <a:endParaRPr lang="en-IN" sz="2000" b="1" dirty="0"/>
                    </a:p>
                  </a:txBody>
                  <a:tcPr anchor="ctr"/>
                </a:tc>
                <a:extLst>
                  <a:ext uri="{0D108BD9-81ED-4DB2-BD59-A6C34878D82A}">
                    <a16:rowId xmlns:a16="http://schemas.microsoft.com/office/drawing/2014/main" val="182094500"/>
                  </a:ext>
                </a:extLst>
              </a:tr>
              <a:tr h="795356">
                <a:tc>
                  <a:txBody>
                    <a:bodyPr/>
                    <a:lstStyle/>
                    <a:p>
                      <a:r>
                        <a:rPr lang="en-US" sz="2000" b="1" dirty="0"/>
                        <a:t>Long-term capital gains       </a:t>
                      </a:r>
                    </a:p>
                    <a:p>
                      <a:r>
                        <a:rPr lang="en-US" sz="2000" b="1" dirty="0"/>
                        <a:t>( not being u/s 10</a:t>
                      </a:r>
                      <a:r>
                        <a:rPr lang="en-IN" sz="2000" b="1" dirty="0"/>
                        <a:t>(33) &amp; 10(36) )</a:t>
                      </a:r>
                      <a:endParaRPr lang="en-US" sz="2000" b="1" dirty="0"/>
                    </a:p>
                  </a:txBody>
                  <a:tcPr anchor="ctr"/>
                </a:tc>
                <a:tc>
                  <a:txBody>
                    <a:bodyPr/>
                    <a:lstStyle/>
                    <a:p>
                      <a:pPr algn="ctr"/>
                      <a:r>
                        <a:rPr lang="en-US" sz="2000" b="1" dirty="0"/>
                        <a:t>20%</a:t>
                      </a:r>
                      <a:endParaRPr lang="en-IN" sz="2000" b="1" dirty="0"/>
                    </a:p>
                  </a:txBody>
                  <a:tcPr anchor="ctr"/>
                </a:tc>
                <a:tc>
                  <a:txBody>
                    <a:bodyPr/>
                    <a:lstStyle/>
                    <a:p>
                      <a:pPr algn="ctr"/>
                      <a:r>
                        <a:rPr lang="en-US" sz="2000" b="1" dirty="0"/>
                        <a:t>12.5%</a:t>
                      </a:r>
                      <a:endParaRPr lang="en-IN" sz="2000" b="1" dirty="0"/>
                    </a:p>
                  </a:txBody>
                  <a:tcPr anchor="ctr"/>
                </a:tc>
                <a:extLst>
                  <a:ext uri="{0D108BD9-81ED-4DB2-BD59-A6C34878D82A}">
                    <a16:rowId xmlns:a16="http://schemas.microsoft.com/office/drawing/2014/main" val="926413438"/>
                  </a:ext>
                </a:extLst>
              </a:tr>
              <a:tr h="628063">
                <a:tc>
                  <a:txBody>
                    <a:bodyPr/>
                    <a:lstStyle/>
                    <a:p>
                      <a:r>
                        <a:rPr lang="en-US" sz="2000" b="1" dirty="0"/>
                        <a:t>Short-term capital gains u/s 111A</a:t>
                      </a:r>
                      <a:endParaRPr lang="en-IN" sz="2000" b="1" dirty="0"/>
                    </a:p>
                  </a:txBody>
                  <a:tcPr anchor="ctr"/>
                </a:tc>
                <a:tc>
                  <a:txBody>
                    <a:bodyPr/>
                    <a:lstStyle/>
                    <a:p>
                      <a:pPr algn="ctr"/>
                      <a:r>
                        <a:rPr lang="en-US" sz="2000" b="1" dirty="0"/>
                        <a:t>15%</a:t>
                      </a:r>
                      <a:endParaRPr lang="en-IN" sz="2000" b="1" dirty="0"/>
                    </a:p>
                  </a:txBody>
                  <a:tcPr anchor="ctr"/>
                </a:tc>
                <a:tc>
                  <a:txBody>
                    <a:bodyPr/>
                    <a:lstStyle/>
                    <a:p>
                      <a:pPr algn="ctr"/>
                      <a:r>
                        <a:rPr lang="en-US" sz="2000" b="1" dirty="0"/>
                        <a:t>20%</a:t>
                      </a:r>
                      <a:endParaRPr lang="en-IN" sz="2000" b="1" dirty="0"/>
                    </a:p>
                  </a:txBody>
                  <a:tcPr anchor="ctr"/>
                </a:tc>
                <a:extLst>
                  <a:ext uri="{0D108BD9-81ED-4DB2-BD59-A6C34878D82A}">
                    <a16:rowId xmlns:a16="http://schemas.microsoft.com/office/drawing/2014/main" val="48583163"/>
                  </a:ext>
                </a:extLst>
              </a:tr>
            </a:tbl>
          </a:graphicData>
        </a:graphic>
      </p:graphicFrame>
      <p:sp>
        <p:nvSpPr>
          <p:cNvPr id="3" name="TextBox 2">
            <a:extLst>
              <a:ext uri="{FF2B5EF4-FFF2-40B4-BE49-F238E27FC236}">
                <a16:creationId xmlns:a16="http://schemas.microsoft.com/office/drawing/2014/main" id="{0EC5D034-E564-E556-0720-CA6940D4B28F}"/>
              </a:ext>
            </a:extLst>
          </p:cNvPr>
          <p:cNvSpPr txBox="1"/>
          <p:nvPr/>
        </p:nvSpPr>
        <p:spPr>
          <a:xfrm>
            <a:off x="9648497" y="416590"/>
            <a:ext cx="248654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w.e.f. </a:t>
            </a:r>
            <a:r>
              <a:rPr lang="en-US" b="1" dirty="0">
                <a:solidFill>
                  <a:prstClr val="black"/>
                </a:solidFill>
                <a:latin typeface="Book Antiqua" panose="02040602050305030304" pitchFamily="18" charset="0"/>
                <a:ea typeface="Calibri" panose="020F0502020204030204" pitchFamily="34" charset="0"/>
                <a:cs typeface="Arial" panose="020B0604020202020204" pitchFamily="34" charset="0"/>
              </a:rPr>
              <a:t>23.07.2024</a:t>
            </a:r>
            <a:endParaRPr kumimoji="0" lang="en-GB" sz="1800" b="0" u="none" strike="noStrike" kern="1200" cap="none" spc="0" normalizeH="0" baseline="0" noProof="0" dirty="0">
              <a:ln>
                <a:noFill/>
              </a:ln>
              <a:solidFill>
                <a:prstClr val="black"/>
              </a:solidFill>
              <a:effectLst/>
              <a:uLnTx/>
              <a:uFillTx/>
              <a:latin typeface="Book Antiqua"/>
              <a:ea typeface="+mn-ea"/>
              <a:cs typeface="+mn-cs"/>
            </a:endParaRPr>
          </a:p>
        </p:txBody>
      </p:sp>
      <p:sp>
        <p:nvSpPr>
          <p:cNvPr id="4" name="Shape 223">
            <a:extLst>
              <a:ext uri="{FF2B5EF4-FFF2-40B4-BE49-F238E27FC236}">
                <a16:creationId xmlns:a16="http://schemas.microsoft.com/office/drawing/2014/main" id="{A3AE92F9-30FD-EB7B-7765-293A5356CDBE}"/>
              </a:ext>
            </a:extLst>
          </p:cNvPr>
          <p:cNvSpPr txBox="1">
            <a:spLocks noChangeArrowheads="1"/>
          </p:cNvSpPr>
          <p:nvPr/>
        </p:nvSpPr>
        <p:spPr bwMode="auto">
          <a:xfrm>
            <a:off x="10150666" y="6282422"/>
            <a:ext cx="1984375" cy="3693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38</a:t>
            </a:fld>
            <a:endParaRPr lang="en-US" altLang="en-US" sz="1200">
              <a:solidFill>
                <a:schemeClr val="bg1"/>
              </a:solidFill>
            </a:endParaRPr>
          </a:p>
        </p:txBody>
      </p:sp>
    </p:spTree>
    <p:extLst>
      <p:ext uri="{BB962C8B-B14F-4D97-AF65-F5344CB8AC3E}">
        <p14:creationId xmlns:p14="http://schemas.microsoft.com/office/powerpoint/2010/main" val="4160762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149452" y="3525497"/>
            <a:ext cx="7088627" cy="1894805"/>
          </a:xfrm>
        </p:spPr>
        <p:txBody>
          <a:bodyPr lIns="121900" tIns="121900" rIns="121900" bIns="121900">
            <a:noAutofit/>
          </a:bodyPr>
          <a:lstStyle/>
          <a:p>
            <a:pPr algn="l">
              <a:spcBef>
                <a:spcPct val="0"/>
              </a:spcBef>
              <a:spcAft>
                <a:spcPct val="0"/>
              </a:spcAft>
            </a:pPr>
            <a:r>
              <a:rPr lang="en-US" altLang="en-US" sz="4200" dirty="0">
                <a:latin typeface="Book Antiqua" panose="02040602050305030304" pitchFamily="18" charset="0"/>
              </a:rPr>
              <a:t>Business Profits</a:t>
            </a: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39</a:t>
            </a:fld>
            <a:endParaRPr lang="en-US" altLang="en-US" sz="1200">
              <a:solidFill>
                <a:schemeClr val="bg1"/>
              </a:solidFill>
            </a:endParaRPr>
          </a:p>
        </p:txBody>
      </p:sp>
    </p:spTree>
    <p:extLst>
      <p:ext uri="{BB962C8B-B14F-4D97-AF65-F5344CB8AC3E}">
        <p14:creationId xmlns:p14="http://schemas.microsoft.com/office/powerpoint/2010/main" val="4082967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Remuneration to Working Partner of Firm</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40</a:t>
            </a:fld>
            <a:endParaRPr lang="en"/>
          </a:p>
        </p:txBody>
      </p:sp>
      <p:sp>
        <p:nvSpPr>
          <p:cNvPr id="3" name="Rectangle 2">
            <a:extLst>
              <a:ext uri="{FF2B5EF4-FFF2-40B4-BE49-F238E27FC236}">
                <a16:creationId xmlns:a16="http://schemas.microsoft.com/office/drawing/2014/main" id="{9D3DF638-2048-19CF-2D05-4178643A5171}"/>
              </a:ext>
            </a:extLst>
          </p:cNvPr>
          <p:cNvSpPr/>
          <p:nvPr/>
        </p:nvSpPr>
        <p:spPr>
          <a:xfrm>
            <a:off x="591463" y="1800282"/>
            <a:ext cx="5016123" cy="517250"/>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solidFill>
                  <a:schemeClr val="tx1"/>
                </a:solidFill>
              </a:rPr>
              <a:t>Existing Limit</a:t>
            </a:r>
          </a:p>
        </p:txBody>
      </p:sp>
      <p:sp>
        <p:nvSpPr>
          <p:cNvPr id="6" name="Rectangle 5">
            <a:extLst>
              <a:ext uri="{FF2B5EF4-FFF2-40B4-BE49-F238E27FC236}">
                <a16:creationId xmlns:a16="http://schemas.microsoft.com/office/drawing/2014/main" id="{E0A1718E-8D27-415B-1A1F-9849690BBC41}"/>
              </a:ext>
            </a:extLst>
          </p:cNvPr>
          <p:cNvSpPr/>
          <p:nvPr/>
        </p:nvSpPr>
        <p:spPr>
          <a:xfrm>
            <a:off x="6601534" y="1800285"/>
            <a:ext cx="5007583" cy="51724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solidFill>
                  <a:schemeClr val="tx1"/>
                </a:solidFill>
              </a:rPr>
              <a:t>Proposed Limit</a:t>
            </a:r>
          </a:p>
        </p:txBody>
      </p:sp>
      <p:sp>
        <p:nvSpPr>
          <p:cNvPr id="7" name="Arrow: Down 6">
            <a:extLst>
              <a:ext uri="{FF2B5EF4-FFF2-40B4-BE49-F238E27FC236}">
                <a16:creationId xmlns:a16="http://schemas.microsoft.com/office/drawing/2014/main" id="{3FDBBB0D-77A2-64BB-E275-556911EE80CA}"/>
              </a:ext>
            </a:extLst>
          </p:cNvPr>
          <p:cNvSpPr/>
          <p:nvPr/>
        </p:nvSpPr>
        <p:spPr>
          <a:xfrm rot="16200000">
            <a:off x="5837375" y="3267369"/>
            <a:ext cx="517250" cy="840512"/>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1" name="Table 10">
            <a:extLst>
              <a:ext uri="{FF2B5EF4-FFF2-40B4-BE49-F238E27FC236}">
                <a16:creationId xmlns:a16="http://schemas.microsoft.com/office/drawing/2014/main" id="{9FAA1944-774B-5DEA-0C3B-EB96438AAF7A}"/>
              </a:ext>
            </a:extLst>
          </p:cNvPr>
          <p:cNvGraphicFramePr>
            <a:graphicFrameLocks noGrp="1"/>
          </p:cNvGraphicFramePr>
          <p:nvPr>
            <p:extLst>
              <p:ext uri="{D42A27DB-BD31-4B8C-83A1-F6EECF244321}">
                <p14:modId xmlns:p14="http://schemas.microsoft.com/office/powerpoint/2010/main" val="122267237"/>
              </p:ext>
            </p:extLst>
          </p:nvPr>
        </p:nvGraphicFramePr>
        <p:xfrm>
          <a:off x="591463" y="2547039"/>
          <a:ext cx="5016123" cy="2954705"/>
        </p:xfrm>
        <a:graphic>
          <a:graphicData uri="http://schemas.openxmlformats.org/drawingml/2006/table">
            <a:tbl>
              <a:tblPr firstRow="1" bandRow="1">
                <a:tableStyleId>{21E4AEA4-8DFA-4A89-87EB-49C32662AFE0}</a:tableStyleId>
              </a:tblPr>
              <a:tblGrid>
                <a:gridCol w="2220191">
                  <a:extLst>
                    <a:ext uri="{9D8B030D-6E8A-4147-A177-3AD203B41FA5}">
                      <a16:colId xmlns:a16="http://schemas.microsoft.com/office/drawing/2014/main" val="795894469"/>
                    </a:ext>
                  </a:extLst>
                </a:gridCol>
                <a:gridCol w="2795932">
                  <a:extLst>
                    <a:ext uri="{9D8B030D-6E8A-4147-A177-3AD203B41FA5}">
                      <a16:colId xmlns:a16="http://schemas.microsoft.com/office/drawing/2014/main" val="3845602658"/>
                    </a:ext>
                  </a:extLst>
                </a:gridCol>
              </a:tblGrid>
              <a:tr h="425998">
                <a:tc>
                  <a:txBody>
                    <a:bodyPr/>
                    <a:lstStyle/>
                    <a:p>
                      <a:pPr algn="ctr"/>
                      <a:r>
                        <a:rPr lang="en-US" sz="2200" b="1" dirty="0">
                          <a:solidFill>
                            <a:schemeClr val="tx1"/>
                          </a:solidFill>
                        </a:rPr>
                        <a:t>Particulars</a:t>
                      </a:r>
                      <a:endParaRPr lang="en-IN" sz="2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200" b="1" dirty="0">
                          <a:solidFill>
                            <a:schemeClr val="tx1"/>
                          </a:solidFill>
                        </a:rPr>
                        <a:t>Limit</a:t>
                      </a:r>
                      <a:endParaRPr lang="en-IN" sz="2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4785266"/>
                  </a:ext>
                </a:extLst>
              </a:tr>
              <a:tr h="1430138">
                <a:tc>
                  <a:txBody>
                    <a:bodyPr/>
                    <a:lstStyle/>
                    <a:p>
                      <a:pPr algn="l"/>
                      <a:r>
                        <a:rPr lang="en-US" sz="2000" b="1" dirty="0"/>
                        <a:t>On first Rs. 3,00,000/-</a:t>
                      </a:r>
                      <a:r>
                        <a:rPr lang="en-US" sz="2200" b="1" dirty="0"/>
                        <a:t> book profit or in case of loss</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200" b="1" dirty="0"/>
                        <a:t>Higher of:-</a:t>
                      </a:r>
                    </a:p>
                    <a:p>
                      <a:pPr marL="342900" indent="-342900" algn="l">
                        <a:buFont typeface="Arial" panose="020B0604020202020204" pitchFamily="34" charset="0"/>
                        <a:buChar char="•"/>
                      </a:pPr>
                      <a:r>
                        <a:rPr lang="en-US" sz="2200" b="1" dirty="0"/>
                        <a:t>90% of Book Profit</a:t>
                      </a:r>
                    </a:p>
                    <a:p>
                      <a:pPr marL="342900" indent="-342900" algn="l">
                        <a:buFont typeface="Arial" panose="020B0604020202020204" pitchFamily="34" charset="0"/>
                        <a:buChar char="•"/>
                      </a:pPr>
                      <a:r>
                        <a:rPr lang="en-US" sz="2200" b="1" dirty="0"/>
                        <a:t>Rs. 1,50,000/-</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461778"/>
                  </a:ext>
                </a:extLst>
              </a:tr>
              <a:tr h="1095425">
                <a:tc>
                  <a:txBody>
                    <a:bodyPr/>
                    <a:lstStyle/>
                    <a:p>
                      <a:pPr algn="l"/>
                      <a:r>
                        <a:rPr lang="en-US" sz="2200" b="1" dirty="0"/>
                        <a:t>On the balance book profit</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l">
                        <a:buFont typeface="Arial" panose="020B0604020202020204" pitchFamily="34" charset="0"/>
                        <a:buNone/>
                      </a:pPr>
                      <a:r>
                        <a:rPr lang="en-US" sz="2200" b="1" dirty="0"/>
                        <a:t>60% of Book Profit</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7537383"/>
                  </a:ext>
                </a:extLst>
              </a:tr>
            </a:tbl>
          </a:graphicData>
        </a:graphic>
      </p:graphicFrame>
      <p:graphicFrame>
        <p:nvGraphicFramePr>
          <p:cNvPr id="12" name="Table 11">
            <a:extLst>
              <a:ext uri="{FF2B5EF4-FFF2-40B4-BE49-F238E27FC236}">
                <a16:creationId xmlns:a16="http://schemas.microsoft.com/office/drawing/2014/main" id="{F751D2BF-D68F-E9A2-DADB-EC0F59DF0242}"/>
              </a:ext>
            </a:extLst>
          </p:cNvPr>
          <p:cNvGraphicFramePr>
            <a:graphicFrameLocks noGrp="1"/>
          </p:cNvGraphicFramePr>
          <p:nvPr>
            <p:extLst>
              <p:ext uri="{D42A27DB-BD31-4B8C-83A1-F6EECF244321}">
                <p14:modId xmlns:p14="http://schemas.microsoft.com/office/powerpoint/2010/main" val="2471316502"/>
              </p:ext>
            </p:extLst>
          </p:nvPr>
        </p:nvGraphicFramePr>
        <p:xfrm>
          <a:off x="6610076" y="2542040"/>
          <a:ext cx="5007582" cy="2955872"/>
        </p:xfrm>
        <a:graphic>
          <a:graphicData uri="http://schemas.openxmlformats.org/drawingml/2006/table">
            <a:tbl>
              <a:tblPr firstRow="1" bandRow="1">
                <a:tableStyleId>{21E4AEA4-8DFA-4A89-87EB-49C32662AFE0}</a:tableStyleId>
              </a:tblPr>
              <a:tblGrid>
                <a:gridCol w="2216411">
                  <a:extLst>
                    <a:ext uri="{9D8B030D-6E8A-4147-A177-3AD203B41FA5}">
                      <a16:colId xmlns:a16="http://schemas.microsoft.com/office/drawing/2014/main" val="795894469"/>
                    </a:ext>
                  </a:extLst>
                </a:gridCol>
                <a:gridCol w="2791171">
                  <a:extLst>
                    <a:ext uri="{9D8B030D-6E8A-4147-A177-3AD203B41FA5}">
                      <a16:colId xmlns:a16="http://schemas.microsoft.com/office/drawing/2014/main" val="3845602658"/>
                    </a:ext>
                  </a:extLst>
                </a:gridCol>
              </a:tblGrid>
              <a:tr h="426452">
                <a:tc>
                  <a:txBody>
                    <a:bodyPr/>
                    <a:lstStyle/>
                    <a:p>
                      <a:pPr algn="ctr"/>
                      <a:r>
                        <a:rPr lang="en-US" sz="2200" b="1" dirty="0">
                          <a:solidFill>
                            <a:schemeClr val="tx1"/>
                          </a:solidFill>
                        </a:rPr>
                        <a:t>Particulars</a:t>
                      </a:r>
                      <a:endParaRPr lang="en-IN" sz="2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200" b="1" dirty="0">
                          <a:solidFill>
                            <a:schemeClr val="tx1"/>
                          </a:solidFill>
                        </a:rPr>
                        <a:t>Limit</a:t>
                      </a:r>
                      <a:endParaRPr lang="en-IN" sz="2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4785266"/>
                  </a:ext>
                </a:extLst>
              </a:tr>
              <a:tr h="1431661">
                <a:tc>
                  <a:txBody>
                    <a:bodyPr/>
                    <a:lstStyle/>
                    <a:p>
                      <a:pPr algn="l"/>
                      <a:r>
                        <a:rPr lang="en-US" sz="2000" b="1" dirty="0"/>
                        <a:t>On first Rs. </a:t>
                      </a:r>
                      <a:r>
                        <a:rPr lang="en-US" sz="2000" b="1" dirty="0">
                          <a:solidFill>
                            <a:srgbClr val="FF0000"/>
                          </a:solidFill>
                        </a:rPr>
                        <a:t>6,00,000</a:t>
                      </a:r>
                      <a:r>
                        <a:rPr lang="en-US" sz="2000" b="1" dirty="0"/>
                        <a:t>/-</a:t>
                      </a:r>
                      <a:r>
                        <a:rPr lang="en-US" sz="2200" b="1" dirty="0"/>
                        <a:t> book profit or in case of loss</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200" b="1" dirty="0"/>
                        <a:t>Higher of:-</a:t>
                      </a:r>
                    </a:p>
                    <a:p>
                      <a:pPr marL="342900" indent="-342900" algn="l">
                        <a:buFont typeface="Arial" panose="020B0604020202020204" pitchFamily="34" charset="0"/>
                        <a:buChar char="•"/>
                      </a:pPr>
                      <a:r>
                        <a:rPr lang="en-US" sz="2200" b="1" dirty="0"/>
                        <a:t>90% of Book Profit</a:t>
                      </a:r>
                    </a:p>
                    <a:p>
                      <a:pPr marL="342900" indent="-342900" algn="l">
                        <a:buFont typeface="Arial" panose="020B0604020202020204" pitchFamily="34" charset="0"/>
                        <a:buChar char="•"/>
                      </a:pPr>
                      <a:r>
                        <a:rPr lang="en-US" sz="2200" b="1" dirty="0"/>
                        <a:t>Rs. </a:t>
                      </a:r>
                      <a:r>
                        <a:rPr lang="en-US" sz="2200" b="1" dirty="0">
                          <a:solidFill>
                            <a:srgbClr val="FF0000"/>
                          </a:solidFill>
                        </a:rPr>
                        <a:t>3,00,000</a:t>
                      </a:r>
                      <a:r>
                        <a:rPr lang="en-US" sz="2200" b="1" dirty="0"/>
                        <a:t>/-</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461778"/>
                  </a:ext>
                </a:extLst>
              </a:tr>
              <a:tr h="1096592">
                <a:tc>
                  <a:txBody>
                    <a:bodyPr/>
                    <a:lstStyle/>
                    <a:p>
                      <a:pPr algn="l"/>
                      <a:r>
                        <a:rPr lang="en-US" sz="2200" b="1" dirty="0"/>
                        <a:t>On the balance book profit</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l">
                        <a:buFont typeface="Arial" panose="020B0604020202020204" pitchFamily="34" charset="0"/>
                        <a:buNone/>
                      </a:pPr>
                      <a:r>
                        <a:rPr lang="en-US" sz="2200" b="1" dirty="0"/>
                        <a:t>60% of Book Profit</a:t>
                      </a:r>
                      <a:endParaRPr lang="en-IN"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7537383"/>
                  </a:ext>
                </a:extLst>
              </a:tr>
            </a:tbl>
          </a:graphicData>
        </a:graphic>
      </p:graphicFrame>
      <p:sp>
        <p:nvSpPr>
          <p:cNvPr id="8" name="TextBox 7">
            <a:extLst>
              <a:ext uri="{FF2B5EF4-FFF2-40B4-BE49-F238E27FC236}">
                <a16:creationId xmlns:a16="http://schemas.microsoft.com/office/drawing/2014/main" id="{BCD55AB0-F416-8A7B-EF68-0BC87CEDA607}"/>
              </a:ext>
            </a:extLst>
          </p:cNvPr>
          <p:cNvSpPr txBox="1"/>
          <p:nvPr/>
        </p:nvSpPr>
        <p:spPr>
          <a:xfrm>
            <a:off x="9427907" y="357614"/>
            <a:ext cx="2503538" cy="714298"/>
          </a:xfrm>
          <a:prstGeom prst="rect">
            <a:avLst/>
          </a:prstGeom>
          <a:noFill/>
        </p:spPr>
        <p:txBody>
          <a:bodyPr wrap="square">
            <a:spAutoFit/>
          </a:bodyPr>
          <a:lstStyle/>
          <a:p>
            <a:pPr lvl="0">
              <a:lnSpc>
                <a:spcPct val="115000"/>
              </a:lnSpc>
            </a:pP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01.04.2025 </a:t>
            </a:r>
            <a:endParaRPr lang="en-IN" b="1" i="1" kern="100" dirty="0">
              <a:latin typeface="Book Antiqua" panose="02040602050305030304" pitchFamily="18" charset="0"/>
              <a:ea typeface="Aptos" panose="020B0004020202020204" pitchFamily="34" charset="0"/>
              <a:cs typeface="Times New Roman" panose="02020603050405020304" pitchFamily="18" charset="0"/>
            </a:endParaRPr>
          </a:p>
          <a:p>
            <a:pPr lvl="0">
              <a:lnSpc>
                <a:spcPct val="115000"/>
              </a:lnSpc>
            </a:pP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(from A.Y. 2025-26)</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031956D-EA69-8A2E-31B4-ABAEDCEBC19C}"/>
              </a:ext>
            </a:extLst>
          </p:cNvPr>
          <p:cNvSpPr txBox="1"/>
          <p:nvPr/>
        </p:nvSpPr>
        <p:spPr>
          <a:xfrm>
            <a:off x="3090041" y="5644055"/>
            <a:ext cx="5549462" cy="369332"/>
          </a:xfrm>
          <a:prstGeom prst="rect">
            <a:avLst/>
          </a:prstGeom>
          <a:noFill/>
        </p:spPr>
        <p:txBody>
          <a:bodyPr wrap="square" rtlCol="0">
            <a:spAutoFit/>
          </a:bodyPr>
          <a:lstStyle/>
          <a:p>
            <a:pPr algn="ctr"/>
            <a:r>
              <a:rPr lang="en-IN" b="1" dirty="0"/>
              <a:t>Effective Increment: Rs. 90,000/-</a:t>
            </a:r>
          </a:p>
        </p:txBody>
      </p:sp>
    </p:spTree>
    <p:extLst>
      <p:ext uri="{BB962C8B-B14F-4D97-AF65-F5344CB8AC3E}">
        <p14:creationId xmlns:p14="http://schemas.microsoft.com/office/powerpoint/2010/main" val="1205227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224121" y="334754"/>
            <a:ext cx="8376954" cy="735749"/>
          </a:xfrm>
        </p:spPr>
        <p:txBody>
          <a:bodyPr>
            <a:noAutofit/>
          </a:bodyPr>
          <a:lstStyle/>
          <a:p>
            <a:pPr>
              <a:defRPr/>
            </a:pPr>
            <a:r>
              <a:rPr lang="en-IN" sz="2800" dirty="0">
                <a:latin typeface="Bookman Old Style" panose="02050604050505020204" pitchFamily="18" charset="0"/>
                <a:cs typeface="Times New Roman" pitchFamily="18" charset="0"/>
              </a:rPr>
              <a:t>TDS on Payments to Partners by Firm/LLP</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41</a:t>
            </a:fld>
            <a:endParaRPr lang="en"/>
          </a:p>
        </p:txBody>
      </p:sp>
      <p:sp>
        <p:nvSpPr>
          <p:cNvPr id="7" name="TextBox 6">
            <a:extLst>
              <a:ext uri="{FF2B5EF4-FFF2-40B4-BE49-F238E27FC236}">
                <a16:creationId xmlns:a16="http://schemas.microsoft.com/office/drawing/2014/main" id="{7F392B77-6912-4DAE-9649-DDFD39E45675}"/>
              </a:ext>
            </a:extLst>
          </p:cNvPr>
          <p:cNvSpPr txBox="1"/>
          <p:nvPr/>
        </p:nvSpPr>
        <p:spPr>
          <a:xfrm>
            <a:off x="9690503" y="701171"/>
            <a:ext cx="2526581" cy="369332"/>
          </a:xfrm>
          <a:prstGeom prst="rect">
            <a:avLst/>
          </a:prstGeom>
          <a:noFill/>
        </p:spPr>
        <p:txBody>
          <a:bodyPr wrap="square" rtlCol="0">
            <a:spAutoFit/>
          </a:bodyPr>
          <a:lstStyle/>
          <a:p>
            <a:r>
              <a:rPr lang="en-US" b="1" i="1" dirty="0">
                <a:latin typeface="Book Antiqua" panose="02040602050305030304" pitchFamily="18" charset="0"/>
                <a:ea typeface="Calibri" panose="020F0502020204030204" pitchFamily="34" charset="0"/>
                <a:cs typeface="Mangal" panose="02040503050203030202" pitchFamily="18" charset="0"/>
              </a:rPr>
              <a:t>W.e.f. 01.04.2025 </a:t>
            </a:r>
            <a:endParaRPr lang="en-US" dirty="0">
              <a:latin typeface="Calibri" panose="020F0502020204030204" pitchFamily="34" charset="0"/>
              <a:ea typeface="Calibri" panose="020F0502020204030204" pitchFamily="34" charset="0"/>
              <a:cs typeface="Mangal" panose="02040503050203030202" pitchFamily="18" charset="0"/>
            </a:endParaRPr>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41</a:t>
            </a:fld>
            <a:endParaRPr lang="en-US" altLang="en-US" sz="1200">
              <a:solidFill>
                <a:schemeClr val="bg1"/>
              </a:solidFill>
            </a:endParaRPr>
          </a:p>
        </p:txBody>
      </p:sp>
      <p:grpSp>
        <p:nvGrpSpPr>
          <p:cNvPr id="15" name="Group 14">
            <a:extLst>
              <a:ext uri="{FF2B5EF4-FFF2-40B4-BE49-F238E27FC236}">
                <a16:creationId xmlns:a16="http://schemas.microsoft.com/office/drawing/2014/main" id="{3000FF4F-C7A7-5743-5E03-410337DE56DD}"/>
              </a:ext>
            </a:extLst>
          </p:cNvPr>
          <p:cNvGrpSpPr/>
          <p:nvPr/>
        </p:nvGrpSpPr>
        <p:grpSpPr>
          <a:xfrm>
            <a:off x="1374626" y="1879291"/>
            <a:ext cx="9442747" cy="4016135"/>
            <a:chOff x="685800" y="1483880"/>
            <a:chExt cx="9244073" cy="4016135"/>
          </a:xfrm>
        </p:grpSpPr>
        <p:sp>
          <p:nvSpPr>
            <p:cNvPr id="6" name="Rectangle: Rounded Corners 5">
              <a:extLst>
                <a:ext uri="{FF2B5EF4-FFF2-40B4-BE49-F238E27FC236}">
                  <a16:creationId xmlns:a16="http://schemas.microsoft.com/office/drawing/2014/main" id="{BE4A164B-8386-6749-8F9F-129EF5B37F07}"/>
                </a:ext>
              </a:extLst>
            </p:cNvPr>
            <p:cNvSpPr/>
            <p:nvPr/>
          </p:nvSpPr>
          <p:spPr>
            <a:xfrm>
              <a:off x="3247140" y="1483880"/>
              <a:ext cx="3573378" cy="93846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Book Antiqua" panose="02040602050305030304" pitchFamily="18" charset="0"/>
                </a:rPr>
                <a:t>New Section 194T</a:t>
              </a:r>
            </a:p>
          </p:txBody>
        </p:sp>
        <p:sp>
          <p:nvSpPr>
            <p:cNvPr id="9" name="Rectangle: Rounded Corners 8">
              <a:extLst>
                <a:ext uri="{FF2B5EF4-FFF2-40B4-BE49-F238E27FC236}">
                  <a16:creationId xmlns:a16="http://schemas.microsoft.com/office/drawing/2014/main" id="{A448CEA2-2A87-2C4F-632C-B1BC4AE902E1}"/>
                </a:ext>
              </a:extLst>
            </p:cNvPr>
            <p:cNvSpPr/>
            <p:nvPr/>
          </p:nvSpPr>
          <p:spPr>
            <a:xfrm>
              <a:off x="685800" y="3527665"/>
              <a:ext cx="3922295" cy="196616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TDS to be deducted on payments made by a firm in nature of salary, remuneration, interest, bonus, or commission to a partner.</a:t>
              </a:r>
              <a:endParaRPr lang="en-US" sz="2000" dirty="0">
                <a:effectLst/>
                <a:latin typeface="Book Antiqua" panose="02040602050305030304" pitchFamily="18" charset="0"/>
                <a:ea typeface="Calibri" panose="020F0502020204030204" pitchFamily="34" charset="0"/>
                <a:cs typeface="Mangal" panose="02040503050203030202" pitchFamily="18" charset="0"/>
              </a:endParaRPr>
            </a:p>
          </p:txBody>
        </p:sp>
        <p:sp>
          <p:nvSpPr>
            <p:cNvPr id="10" name="Rectangle: Rounded Corners 9">
              <a:extLst>
                <a:ext uri="{FF2B5EF4-FFF2-40B4-BE49-F238E27FC236}">
                  <a16:creationId xmlns:a16="http://schemas.microsoft.com/office/drawing/2014/main" id="{5C1F9040-E27B-4FC5-685F-B7AA3DA747A7}"/>
                </a:ext>
              </a:extLst>
            </p:cNvPr>
            <p:cNvSpPr/>
            <p:nvPr/>
          </p:nvSpPr>
          <p:spPr>
            <a:xfrm>
              <a:off x="5226718" y="3527665"/>
              <a:ext cx="4703155" cy="197235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Applicable TDS rate will be 10% on payments exceeding Rs. 20,000/- in a F.Y.</a:t>
              </a:r>
              <a:endParaRPr lang="en-US" sz="2000" dirty="0">
                <a:effectLst/>
                <a:latin typeface="Calibri" panose="020F0502020204030204" pitchFamily="34" charset="0"/>
                <a:ea typeface="Calibri" panose="020F0502020204030204" pitchFamily="34" charset="0"/>
                <a:cs typeface="Mangal" panose="02040503050203030202" pitchFamily="18" charset="0"/>
              </a:endParaRPr>
            </a:p>
          </p:txBody>
        </p:sp>
        <p:cxnSp>
          <p:nvCxnSpPr>
            <p:cNvPr id="12" name="Straight Arrow Connector 11">
              <a:extLst>
                <a:ext uri="{FF2B5EF4-FFF2-40B4-BE49-F238E27FC236}">
                  <a16:creationId xmlns:a16="http://schemas.microsoft.com/office/drawing/2014/main" id="{EF723E46-036B-7379-F4A2-4D3A4109291D}"/>
                </a:ext>
              </a:extLst>
            </p:cNvPr>
            <p:cNvCxnSpPr>
              <a:cxnSpLocks/>
            </p:cNvCxnSpPr>
            <p:nvPr/>
          </p:nvCxnSpPr>
          <p:spPr>
            <a:xfrm>
              <a:off x="6388370" y="2422343"/>
              <a:ext cx="432147" cy="9240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5880FE4D-9A97-A941-6469-1A8E05D4A0F5}"/>
                </a:ext>
              </a:extLst>
            </p:cNvPr>
            <p:cNvCxnSpPr>
              <a:cxnSpLocks/>
            </p:cNvCxnSpPr>
            <p:nvPr/>
          </p:nvCxnSpPr>
          <p:spPr>
            <a:xfrm flipH="1">
              <a:off x="3399949" y="2438644"/>
              <a:ext cx="527768" cy="9240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015126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99233-997F-319E-B173-FA9AD730B8C2}"/>
              </a:ext>
            </a:extLst>
          </p:cNvPr>
          <p:cNvSpPr>
            <a:spLocks noGrp="1"/>
          </p:cNvSpPr>
          <p:nvPr>
            <p:ph type="title"/>
          </p:nvPr>
        </p:nvSpPr>
        <p:spPr>
          <a:xfrm>
            <a:off x="89651" y="351792"/>
            <a:ext cx="8928844" cy="735749"/>
          </a:xfrm>
        </p:spPr>
        <p:txBody>
          <a:bodyPr/>
          <a:lstStyle/>
          <a:p>
            <a:pPr>
              <a:defRPr/>
            </a:pPr>
            <a:r>
              <a:rPr lang="en-IN" sz="2800" dirty="0">
                <a:latin typeface="Bookman Old Style" panose="02050604050505020204" pitchFamily="18" charset="0"/>
                <a:cs typeface="Times New Roman" pitchFamily="18" charset="0"/>
              </a:rPr>
              <a:t>Abolition of Angel Tax u/s 56(2)(viib) </a:t>
            </a:r>
          </a:p>
        </p:txBody>
      </p:sp>
      <p:graphicFrame>
        <p:nvGraphicFramePr>
          <p:cNvPr id="3" name="Diagram 2">
            <a:extLst>
              <a:ext uri="{FF2B5EF4-FFF2-40B4-BE49-F238E27FC236}">
                <a16:creationId xmlns:a16="http://schemas.microsoft.com/office/drawing/2014/main" id="{921D3E7E-1C9C-56CB-54CB-49506C675B2C}"/>
              </a:ext>
            </a:extLst>
          </p:cNvPr>
          <p:cNvGraphicFramePr/>
          <p:nvPr/>
        </p:nvGraphicFramePr>
        <p:xfrm>
          <a:off x="1" y="1087541"/>
          <a:ext cx="9412916" cy="5050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8340D58B-7A6D-FFA5-398A-8E7E1D3048F4}"/>
              </a:ext>
            </a:extLst>
          </p:cNvPr>
          <p:cNvSpPr txBox="1"/>
          <p:nvPr/>
        </p:nvSpPr>
        <p:spPr>
          <a:xfrm>
            <a:off x="9619129" y="351792"/>
            <a:ext cx="2223247" cy="584775"/>
          </a:xfrm>
          <a:prstGeom prst="rect">
            <a:avLst/>
          </a:prstGeom>
          <a:noFill/>
        </p:spPr>
        <p:txBody>
          <a:bodyPr wrap="square" rtlCol="0">
            <a:spAutoFit/>
          </a:bodyPr>
          <a:lstStyle/>
          <a:p>
            <a:r>
              <a:rPr lang="en-IN" sz="1600" b="1" i="1" dirty="0" err="1"/>
              <a:t>w.e.f</a:t>
            </a:r>
            <a:r>
              <a:rPr lang="en-IN" sz="1600" b="1" i="1" dirty="0"/>
              <a:t> 01.04.2025</a:t>
            </a:r>
          </a:p>
          <a:p>
            <a:r>
              <a:rPr lang="en-IN" sz="1600" b="1" i="1" dirty="0"/>
              <a:t>A.Y. 2025-26 onwards</a:t>
            </a:r>
          </a:p>
        </p:txBody>
      </p:sp>
      <p:pic>
        <p:nvPicPr>
          <p:cNvPr id="6" name="Picture 5">
            <a:extLst>
              <a:ext uri="{FF2B5EF4-FFF2-40B4-BE49-F238E27FC236}">
                <a16:creationId xmlns:a16="http://schemas.microsoft.com/office/drawing/2014/main" id="{D0C60D74-26D4-8DA4-83E1-67E45B3F8294}"/>
              </a:ext>
            </a:extLst>
          </p:cNvPr>
          <p:cNvPicPr>
            <a:picLocks noChangeAspect="1"/>
          </p:cNvPicPr>
          <p:nvPr/>
        </p:nvPicPr>
        <p:blipFill>
          <a:blip r:embed="rId7"/>
          <a:stretch>
            <a:fillRect/>
          </a:stretch>
        </p:blipFill>
        <p:spPr>
          <a:xfrm>
            <a:off x="8848139" y="2388281"/>
            <a:ext cx="2635672" cy="2449312"/>
          </a:xfrm>
          <a:prstGeom prst="rect">
            <a:avLst/>
          </a:prstGeom>
        </p:spPr>
      </p:pic>
    </p:spTree>
    <p:extLst>
      <p:ext uri="{BB962C8B-B14F-4D97-AF65-F5344CB8AC3E}">
        <p14:creationId xmlns:p14="http://schemas.microsoft.com/office/powerpoint/2010/main" val="11246764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DB0B-6D49-A2D5-5312-4CB70148D893}"/>
              </a:ext>
            </a:extLst>
          </p:cNvPr>
          <p:cNvSpPr>
            <a:spLocks noGrp="1"/>
          </p:cNvSpPr>
          <p:nvPr>
            <p:ph type="title"/>
          </p:nvPr>
        </p:nvSpPr>
        <p:spPr>
          <a:xfrm>
            <a:off x="-72428" y="401338"/>
            <a:ext cx="9750582" cy="735749"/>
          </a:xfrm>
        </p:spPr>
        <p:txBody>
          <a:bodyPr>
            <a:normAutofit/>
          </a:bodyPr>
          <a:lstStyle/>
          <a:p>
            <a:pPr>
              <a:defRPr/>
            </a:pPr>
            <a:r>
              <a:rPr lang="en-IN" sz="2400" dirty="0">
                <a:latin typeface="Bookman Old Style" panose="02050604050505020204" pitchFamily="18" charset="0"/>
                <a:cs typeface="Times New Roman" pitchFamily="18" charset="0"/>
              </a:rPr>
              <a:t>Letting out Income not to be charged under PGBP</a:t>
            </a:r>
          </a:p>
        </p:txBody>
      </p:sp>
      <p:sp>
        <p:nvSpPr>
          <p:cNvPr id="3" name="Shape 223">
            <a:extLst>
              <a:ext uri="{FF2B5EF4-FFF2-40B4-BE49-F238E27FC236}">
                <a16:creationId xmlns:a16="http://schemas.microsoft.com/office/drawing/2014/main" id="{6B6C640D-D0EA-02B6-361E-445E3A484AF1}"/>
              </a:ext>
            </a:extLst>
          </p:cNvPr>
          <p:cNvSpPr txBox="1">
            <a:spLocks noChangeArrowheads="1"/>
          </p:cNvSpPr>
          <p:nvPr/>
        </p:nvSpPr>
        <p:spPr bwMode="auto">
          <a:xfrm>
            <a:off x="10207625" y="631261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43</a:t>
            </a:fld>
            <a:endParaRPr lang="en-US" altLang="en-US" sz="1200">
              <a:solidFill>
                <a:schemeClr val="bg1"/>
              </a:solidFill>
            </a:endParaRPr>
          </a:p>
        </p:txBody>
      </p:sp>
      <p:sp>
        <p:nvSpPr>
          <p:cNvPr id="4" name="Arrow: Down 3">
            <a:extLst>
              <a:ext uri="{FF2B5EF4-FFF2-40B4-BE49-F238E27FC236}">
                <a16:creationId xmlns:a16="http://schemas.microsoft.com/office/drawing/2014/main" id="{A50B7AAD-95E4-9098-A00A-8CB1BFEAB627}"/>
              </a:ext>
            </a:extLst>
          </p:cNvPr>
          <p:cNvSpPr/>
          <p:nvPr/>
        </p:nvSpPr>
        <p:spPr>
          <a:xfrm rot="16200000">
            <a:off x="5838322" y="2187843"/>
            <a:ext cx="515355" cy="983519"/>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Book Antiqua" panose="02040602050305030304" pitchFamily="18" charset="0"/>
            </a:endParaRPr>
          </a:p>
        </p:txBody>
      </p:sp>
      <p:grpSp>
        <p:nvGrpSpPr>
          <p:cNvPr id="12" name="Group 11">
            <a:extLst>
              <a:ext uri="{FF2B5EF4-FFF2-40B4-BE49-F238E27FC236}">
                <a16:creationId xmlns:a16="http://schemas.microsoft.com/office/drawing/2014/main" id="{99A7ED43-0314-A934-5F18-1E536BFB3BAA}"/>
              </a:ext>
            </a:extLst>
          </p:cNvPr>
          <p:cNvGrpSpPr/>
          <p:nvPr/>
        </p:nvGrpSpPr>
        <p:grpSpPr>
          <a:xfrm>
            <a:off x="1138746" y="1922455"/>
            <a:ext cx="3543611" cy="2734938"/>
            <a:chOff x="271643" y="1496485"/>
            <a:chExt cx="3543611" cy="2734938"/>
          </a:xfrm>
        </p:grpSpPr>
        <p:pic>
          <p:nvPicPr>
            <p:cNvPr id="1026" name="Picture 2" descr="24 Best Modern Houses Around The United States">
              <a:extLst>
                <a:ext uri="{FF2B5EF4-FFF2-40B4-BE49-F238E27FC236}">
                  <a16:creationId xmlns:a16="http://schemas.microsoft.com/office/drawing/2014/main" id="{CD33472D-BC09-496F-C9D2-397056430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643" y="1496485"/>
              <a:ext cx="3543611" cy="20073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B0B10B5-2FE0-192B-B414-AB6905DF8759}"/>
                </a:ext>
              </a:extLst>
            </p:cNvPr>
            <p:cNvSpPr txBox="1"/>
            <p:nvPr/>
          </p:nvSpPr>
          <p:spPr>
            <a:xfrm>
              <a:off x="350470" y="3523537"/>
              <a:ext cx="3385956" cy="707886"/>
            </a:xfrm>
            <a:prstGeom prst="rect">
              <a:avLst/>
            </a:prstGeom>
            <a:noFill/>
          </p:spPr>
          <p:txBody>
            <a:bodyPr wrap="square" rtlCol="0">
              <a:spAutoFit/>
            </a:bodyPr>
            <a:lstStyle/>
            <a:p>
              <a:pPr algn="ctr"/>
              <a:r>
                <a:rPr lang="en-US" sz="2000" dirty="0">
                  <a:latin typeface="Book Antiqua" panose="02040602050305030304" pitchFamily="18" charset="0"/>
                </a:rPr>
                <a:t>Income from letting out of </a:t>
              </a:r>
              <a:r>
                <a:rPr lang="en-US" sz="2000" b="1" dirty="0">
                  <a:latin typeface="Book Antiqua" panose="02040602050305030304" pitchFamily="18" charset="0"/>
                </a:rPr>
                <a:t>residential house property</a:t>
              </a:r>
              <a:endParaRPr lang="en-IN" sz="2000" b="1" dirty="0">
                <a:latin typeface="Book Antiqua" panose="02040602050305030304" pitchFamily="18" charset="0"/>
              </a:endParaRPr>
            </a:p>
          </p:txBody>
        </p:sp>
      </p:grpSp>
      <p:sp>
        <p:nvSpPr>
          <p:cNvPr id="8" name="TextBox 7">
            <a:extLst>
              <a:ext uri="{FF2B5EF4-FFF2-40B4-BE49-F238E27FC236}">
                <a16:creationId xmlns:a16="http://schemas.microsoft.com/office/drawing/2014/main" id="{E130F4F1-9B49-0EBA-E3AC-4300130079D1}"/>
              </a:ext>
            </a:extLst>
          </p:cNvPr>
          <p:cNvSpPr txBox="1"/>
          <p:nvPr/>
        </p:nvSpPr>
        <p:spPr>
          <a:xfrm>
            <a:off x="6868015" y="2122201"/>
            <a:ext cx="4705179" cy="1569660"/>
          </a:xfrm>
          <a:prstGeom prst="rect">
            <a:avLst/>
          </a:prstGeom>
          <a:noFill/>
        </p:spPr>
        <p:txBody>
          <a:bodyPr wrap="square" rtlCol="0">
            <a:spAutoFit/>
          </a:bodyPr>
          <a:lstStyle/>
          <a:p>
            <a:pPr algn="ctr"/>
            <a:r>
              <a:rPr lang="en-US" sz="2400" i="1" dirty="0">
                <a:latin typeface="Book Antiqua" panose="02040602050305030304" pitchFamily="18" charset="0"/>
              </a:rPr>
              <a:t>Shall be chargeable to tax under ‘</a:t>
            </a:r>
            <a:r>
              <a:rPr lang="en-US" sz="2400" b="1" i="1" dirty="0">
                <a:latin typeface="Book Antiqua" panose="02040602050305030304" pitchFamily="18" charset="0"/>
              </a:rPr>
              <a:t>Income from House property’</a:t>
            </a:r>
          </a:p>
          <a:p>
            <a:pPr algn="ctr"/>
            <a:endParaRPr lang="en-US" sz="2400" b="1" i="1" dirty="0">
              <a:latin typeface="Book Antiqua" panose="02040602050305030304" pitchFamily="18" charset="0"/>
            </a:endParaRPr>
          </a:p>
          <a:p>
            <a:pPr algn="ctr"/>
            <a:r>
              <a:rPr lang="en-US" sz="2400" b="1" i="1" dirty="0">
                <a:latin typeface="Book Antiqua" panose="02040602050305030304" pitchFamily="18" charset="0"/>
              </a:rPr>
              <a:t>Not as Business Income</a:t>
            </a:r>
            <a:endParaRPr lang="en-IN" sz="2400" b="1" i="1" dirty="0">
              <a:latin typeface="Book Antiqua" panose="02040602050305030304" pitchFamily="18" charset="0"/>
            </a:endParaRPr>
          </a:p>
        </p:txBody>
      </p:sp>
      <p:sp>
        <p:nvSpPr>
          <p:cNvPr id="9" name="TextBox 8">
            <a:extLst>
              <a:ext uri="{FF2B5EF4-FFF2-40B4-BE49-F238E27FC236}">
                <a16:creationId xmlns:a16="http://schemas.microsoft.com/office/drawing/2014/main" id="{37A059FB-18F1-AFA9-2A7D-A9084B71A63F}"/>
              </a:ext>
            </a:extLst>
          </p:cNvPr>
          <p:cNvSpPr txBox="1"/>
          <p:nvPr/>
        </p:nvSpPr>
        <p:spPr>
          <a:xfrm>
            <a:off x="1720941" y="5280398"/>
            <a:ext cx="9570972" cy="461665"/>
          </a:xfrm>
          <a:prstGeom prst="rect">
            <a:avLst/>
          </a:prstGeom>
          <a:noFill/>
        </p:spPr>
        <p:txBody>
          <a:bodyPr wrap="square" rtlCol="0">
            <a:spAutoFit/>
          </a:bodyPr>
          <a:lstStyle/>
          <a:p>
            <a:r>
              <a:rPr lang="en-US" sz="2400" i="1" dirty="0">
                <a:latin typeface="Book Antiqua" panose="02040602050305030304" pitchFamily="18" charset="0"/>
              </a:rPr>
              <a:t>A </a:t>
            </a:r>
            <a:r>
              <a:rPr lang="en-US" sz="2400" b="1" i="1" dirty="0">
                <a:latin typeface="Book Antiqua" panose="02040602050305030304" pitchFamily="18" charset="0"/>
              </a:rPr>
              <a:t>new explanation 3 </a:t>
            </a:r>
            <a:r>
              <a:rPr lang="en-US" sz="2400" i="1" dirty="0">
                <a:latin typeface="Book Antiqua" panose="02040602050305030304" pitchFamily="18" charset="0"/>
              </a:rPr>
              <a:t>to </a:t>
            </a:r>
            <a:r>
              <a:rPr lang="en-US" sz="2400" b="1" i="1" dirty="0">
                <a:latin typeface="Book Antiqua" panose="02040602050305030304" pitchFamily="18" charset="0"/>
              </a:rPr>
              <a:t>Section 28 </a:t>
            </a:r>
            <a:r>
              <a:rPr lang="en-US" sz="2400" i="1" dirty="0">
                <a:latin typeface="Book Antiqua" panose="02040602050305030304" pitchFamily="18" charset="0"/>
              </a:rPr>
              <a:t>is proposed to be inserted</a:t>
            </a:r>
            <a:endParaRPr lang="en-IN" sz="2400" i="1" dirty="0">
              <a:latin typeface="Book Antiqua" panose="02040602050305030304" pitchFamily="18" charset="0"/>
            </a:endParaRPr>
          </a:p>
        </p:txBody>
      </p:sp>
      <p:sp>
        <p:nvSpPr>
          <p:cNvPr id="11" name="TextBox 10">
            <a:extLst>
              <a:ext uri="{FF2B5EF4-FFF2-40B4-BE49-F238E27FC236}">
                <a16:creationId xmlns:a16="http://schemas.microsoft.com/office/drawing/2014/main" id="{945842DA-7BA8-0674-36FF-C6EA420B2C03}"/>
              </a:ext>
            </a:extLst>
          </p:cNvPr>
          <p:cNvSpPr txBox="1"/>
          <p:nvPr/>
        </p:nvSpPr>
        <p:spPr>
          <a:xfrm>
            <a:off x="9678154" y="540624"/>
            <a:ext cx="1984375" cy="467757"/>
          </a:xfrm>
          <a:prstGeom prst="rect">
            <a:avLst/>
          </a:prstGeom>
          <a:noFill/>
        </p:spPr>
        <p:txBody>
          <a:bodyPr wrap="square">
            <a:spAutoFit/>
          </a:bodyPr>
          <a:lstStyle/>
          <a:p>
            <a:pPr lvl="0" algn="just">
              <a:lnSpc>
                <a:spcPct val="150000"/>
              </a:lnSpc>
            </a:pPr>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 01.10.2024</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934416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0" y="334754"/>
            <a:ext cx="8062629" cy="735749"/>
          </a:xfrm>
        </p:spPr>
        <p:txBody>
          <a:bodyPr>
            <a:noAutofit/>
          </a:bodyPr>
          <a:lstStyle/>
          <a:p>
            <a:pPr>
              <a:defRPr/>
            </a:pPr>
            <a:r>
              <a:rPr lang="en-IN" sz="2800" dirty="0">
                <a:latin typeface="Bookman Old Style" panose="02050604050505020204" pitchFamily="18" charset="0"/>
                <a:cs typeface="Times New Roman" pitchFamily="18" charset="0"/>
              </a:rPr>
              <a:t>Section 37 – Allowable Business Expense</a:t>
            </a:r>
          </a:p>
        </p:txBody>
      </p:sp>
      <p:sp>
        <p:nvSpPr>
          <p:cNvPr id="6" name="TextBox 5">
            <a:extLst>
              <a:ext uri="{FF2B5EF4-FFF2-40B4-BE49-F238E27FC236}">
                <a16:creationId xmlns:a16="http://schemas.microsoft.com/office/drawing/2014/main" id="{4EB936EF-F34B-61E3-3406-F1B396EC8771}"/>
              </a:ext>
            </a:extLst>
          </p:cNvPr>
          <p:cNvSpPr txBox="1"/>
          <p:nvPr/>
        </p:nvSpPr>
        <p:spPr>
          <a:xfrm>
            <a:off x="9512710" y="334754"/>
            <a:ext cx="2679290" cy="841834"/>
          </a:xfrm>
          <a:prstGeom prst="rect">
            <a:avLst/>
          </a:prstGeom>
          <a:noFill/>
        </p:spPr>
        <p:txBody>
          <a:bodyPr wrap="square">
            <a:spAutoFit/>
          </a:bodyPr>
          <a:lstStyle/>
          <a:p>
            <a:pPr lvl="0">
              <a:lnSpc>
                <a:spcPct val="115000"/>
              </a:lnSpc>
              <a:spcAft>
                <a:spcPts val="1000"/>
              </a:spcAft>
            </a:pPr>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01.04.2025 </a:t>
            </a:r>
          </a:p>
          <a:p>
            <a:pPr lvl="0">
              <a:lnSpc>
                <a:spcPct val="115000"/>
              </a:lnSpc>
              <a:spcAft>
                <a:spcPts val="1000"/>
              </a:spcAft>
            </a:pPr>
            <a:r>
              <a:rPr lang="en-IN" sz="1800" b="1" i="1" dirty="0">
                <a:effectLst/>
                <a:latin typeface="Book Antiqua" panose="02040602050305030304" pitchFamily="18" charset="0"/>
                <a:ea typeface="Calibri" panose="020F0502020204030204" pitchFamily="34" charset="0"/>
                <a:cs typeface="Mangal" panose="02040503050203030202" pitchFamily="18" charset="0"/>
              </a:rPr>
              <a:t>(A.Y. 2025-26 onwards)</a:t>
            </a:r>
            <a:endParaRPr lang="en-IN" sz="18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4" name="TextBox 3">
            <a:extLst>
              <a:ext uri="{FF2B5EF4-FFF2-40B4-BE49-F238E27FC236}">
                <a16:creationId xmlns:a16="http://schemas.microsoft.com/office/drawing/2014/main" id="{0D2C180C-255B-21FB-F6EB-33B0B51043C3}"/>
              </a:ext>
            </a:extLst>
          </p:cNvPr>
          <p:cNvSpPr txBox="1"/>
          <p:nvPr/>
        </p:nvSpPr>
        <p:spPr>
          <a:xfrm>
            <a:off x="705465" y="2170811"/>
            <a:ext cx="10781070" cy="1938992"/>
          </a:xfrm>
          <a:prstGeom prst="rect">
            <a:avLst/>
          </a:prstGeom>
          <a:noFill/>
        </p:spPr>
        <p:txBody>
          <a:bodyPr wrap="square">
            <a:spAutoFit/>
          </a:bodyPr>
          <a:lstStyle/>
          <a:p>
            <a:pPr algn="ctr"/>
            <a:r>
              <a:rPr lang="en-IN" sz="2400" b="1" dirty="0">
                <a:effectLst/>
                <a:latin typeface="Book Antiqua" panose="02040602050305030304" pitchFamily="18" charset="0"/>
                <a:ea typeface="Calibri" panose="020F0502020204030204" pitchFamily="34" charset="0"/>
                <a:cs typeface="Mangal" panose="02040503050203030202" pitchFamily="18" charset="0"/>
              </a:rPr>
              <a:t>Settlement Amounts </a:t>
            </a:r>
          </a:p>
          <a:p>
            <a:pPr algn="ctr"/>
            <a:r>
              <a:rPr lang="en-IN" sz="2400" dirty="0">
                <a:effectLst/>
                <a:latin typeface="Book Antiqua" panose="02040602050305030304" pitchFamily="18" charset="0"/>
                <a:ea typeface="Calibri" panose="020F0502020204030204" pitchFamily="34" charset="0"/>
                <a:cs typeface="Mangal" panose="02040503050203030202" pitchFamily="18" charset="0"/>
              </a:rPr>
              <a:t>are incurred due to an infraction of law and relate to contraventions</a:t>
            </a:r>
          </a:p>
          <a:p>
            <a:pPr algn="ctr"/>
            <a:endParaRPr lang="en-IN" sz="2400" dirty="0">
              <a:latin typeface="Book Antiqua" panose="02040602050305030304" pitchFamily="18" charset="0"/>
              <a:ea typeface="Calibri" panose="020F0502020204030204" pitchFamily="34" charset="0"/>
              <a:cs typeface="Mangal" panose="02040503050203030202" pitchFamily="18" charset="0"/>
            </a:endParaRPr>
          </a:p>
          <a:p>
            <a:pPr algn="ctr"/>
            <a:endParaRPr lang="en-IN" sz="2400" dirty="0">
              <a:latin typeface="Book Antiqua" panose="02040602050305030304" pitchFamily="18" charset="0"/>
              <a:ea typeface="Calibri" panose="020F0502020204030204" pitchFamily="34" charset="0"/>
              <a:cs typeface="Mangal" panose="02040503050203030202" pitchFamily="18" charset="0"/>
            </a:endParaRPr>
          </a:p>
          <a:p>
            <a:pPr algn="ctr"/>
            <a:r>
              <a:rPr lang="en-IN" sz="2400" dirty="0">
                <a:effectLst/>
                <a:latin typeface="Book Antiqua" panose="02040602050305030304" pitchFamily="18" charset="0"/>
                <a:ea typeface="Calibri" panose="020F0502020204030204" pitchFamily="34" charset="0"/>
                <a:cs typeface="Mangal" panose="02040503050203030202" pitchFamily="18" charset="0"/>
              </a:rPr>
              <a:t>Not an </a:t>
            </a:r>
            <a:r>
              <a:rPr lang="en-IN" sz="2400" dirty="0">
                <a:latin typeface="Book Antiqua" panose="02040602050305030304" pitchFamily="18" charset="0"/>
                <a:ea typeface="Calibri" panose="020F0502020204030204" pitchFamily="34" charset="0"/>
                <a:cs typeface="Mangal" panose="02040503050203030202" pitchFamily="18" charset="0"/>
              </a:rPr>
              <a:t>a</a:t>
            </a:r>
            <a:r>
              <a:rPr lang="en-IN" sz="2400" dirty="0">
                <a:effectLst/>
                <a:latin typeface="Book Antiqua" panose="02040602050305030304" pitchFamily="18" charset="0"/>
                <a:ea typeface="Calibri" panose="020F0502020204030204" pitchFamily="34" charset="0"/>
                <a:cs typeface="Mangal" panose="02040503050203030202" pitchFamily="18" charset="0"/>
              </a:rPr>
              <a:t>llowable expenditure</a:t>
            </a:r>
            <a:endParaRPr lang="en-IN" sz="2400" dirty="0"/>
          </a:p>
        </p:txBody>
      </p:sp>
      <p:pic>
        <p:nvPicPr>
          <p:cNvPr id="8" name="Picture 7" descr="A person writing on a piece of paper&#10;&#10;Description automatically generated">
            <a:extLst>
              <a:ext uri="{FF2B5EF4-FFF2-40B4-BE49-F238E27FC236}">
                <a16:creationId xmlns:a16="http://schemas.microsoft.com/office/drawing/2014/main" id="{BB9F8680-6BCC-EA6A-C1DE-5A05DDFDA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6312" y="4338573"/>
            <a:ext cx="2619375" cy="1743075"/>
          </a:xfrm>
          <a:prstGeom prst="rect">
            <a:avLst/>
          </a:prstGeom>
          <a:ln>
            <a:noFill/>
          </a:ln>
          <a:effectLst>
            <a:softEdge rad="112500"/>
          </a:effectLst>
        </p:spPr>
      </p:pic>
      <p:sp>
        <p:nvSpPr>
          <p:cNvPr id="9" name="Arrow: Down 8">
            <a:extLst>
              <a:ext uri="{FF2B5EF4-FFF2-40B4-BE49-F238E27FC236}">
                <a16:creationId xmlns:a16="http://schemas.microsoft.com/office/drawing/2014/main" id="{0B4E5881-584F-8A4C-D56A-7DA408CC89A7}"/>
              </a:ext>
            </a:extLst>
          </p:cNvPr>
          <p:cNvSpPr/>
          <p:nvPr/>
        </p:nvSpPr>
        <p:spPr>
          <a:xfrm>
            <a:off x="5935979" y="3046405"/>
            <a:ext cx="320040" cy="38259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lide Number Placeholder 1">
            <a:extLst>
              <a:ext uri="{FF2B5EF4-FFF2-40B4-BE49-F238E27FC236}">
                <a16:creationId xmlns:a16="http://schemas.microsoft.com/office/drawing/2014/main" id="{D44C0CF9-EAEF-14E5-9038-F21CA3B8B9A9}"/>
              </a:ext>
            </a:extLst>
          </p:cNvPr>
          <p:cNvSpPr>
            <a:spLocks noGrp="1"/>
          </p:cNvSpPr>
          <p:nvPr>
            <p:ph type="sldNum" idx="12"/>
          </p:nvPr>
        </p:nvSpPr>
        <p:spPr>
          <a:xfrm>
            <a:off x="10203091" y="6357372"/>
            <a:ext cx="1931749" cy="355232"/>
          </a:xfrm>
        </p:spPr>
        <p:txBody>
          <a:bodyPr/>
          <a:lstStyle/>
          <a:p>
            <a:fld id="{00000000-1234-1234-1234-123412341234}" type="slidenum">
              <a:rPr lang="en" smtClean="0">
                <a:solidFill>
                  <a:schemeClr val="bg1"/>
                </a:solidFill>
              </a:rPr>
              <a:pPr/>
              <a:t>44</a:t>
            </a:fld>
            <a:endParaRPr lang="en">
              <a:solidFill>
                <a:schemeClr val="bg1"/>
              </a:solidFill>
            </a:endParaRPr>
          </a:p>
        </p:txBody>
      </p:sp>
    </p:spTree>
    <p:extLst>
      <p:ext uri="{BB962C8B-B14F-4D97-AF65-F5344CB8AC3E}">
        <p14:creationId xmlns:p14="http://schemas.microsoft.com/office/powerpoint/2010/main" val="3840917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680E-DBC5-210C-AA66-881890CFF9C4}"/>
              </a:ext>
            </a:extLst>
          </p:cNvPr>
          <p:cNvSpPr>
            <a:spLocks noGrp="1"/>
          </p:cNvSpPr>
          <p:nvPr>
            <p:ph type="title"/>
          </p:nvPr>
        </p:nvSpPr>
        <p:spPr>
          <a:xfrm>
            <a:off x="0" y="416590"/>
            <a:ext cx="8918076" cy="735747"/>
          </a:xfrm>
        </p:spPr>
        <p:txBody>
          <a:bodyPr/>
          <a:lstStyle/>
          <a:p>
            <a:pPr>
              <a:defRPr/>
            </a:pPr>
            <a:r>
              <a:rPr lang="en-US" sz="2800" dirty="0">
                <a:latin typeface="Bookman Old Style" panose="02050604050505020204" pitchFamily="18" charset="0"/>
                <a:cs typeface="Times New Roman" pitchFamily="18" charset="0"/>
              </a:rPr>
              <a:t>Reduction in Tax rate of Foreign Companies</a:t>
            </a:r>
            <a:endParaRPr lang="en-GB" sz="2800" dirty="0">
              <a:latin typeface="Bookman Old Style" panose="02050604050505020204" pitchFamily="18" charset="0"/>
              <a:cs typeface="Times New Roman" pitchFamily="18" charset="0"/>
            </a:endParaRPr>
          </a:p>
        </p:txBody>
      </p:sp>
      <p:grpSp>
        <p:nvGrpSpPr>
          <p:cNvPr id="3" name="Group 2">
            <a:extLst>
              <a:ext uri="{FF2B5EF4-FFF2-40B4-BE49-F238E27FC236}">
                <a16:creationId xmlns:a16="http://schemas.microsoft.com/office/drawing/2014/main" id="{22F14E2E-E9BF-AEE1-B836-E74A99EAC800}"/>
              </a:ext>
            </a:extLst>
          </p:cNvPr>
          <p:cNvGrpSpPr/>
          <p:nvPr/>
        </p:nvGrpSpPr>
        <p:grpSpPr>
          <a:xfrm>
            <a:off x="1544129" y="1797347"/>
            <a:ext cx="3222079" cy="2157249"/>
            <a:chOff x="914400" y="2152651"/>
            <a:chExt cx="2586038" cy="2947987"/>
          </a:xfrm>
        </p:grpSpPr>
        <p:sp>
          <p:nvSpPr>
            <p:cNvPr id="4" name="Rectangle 3">
              <a:extLst>
                <a:ext uri="{FF2B5EF4-FFF2-40B4-BE49-F238E27FC236}">
                  <a16:creationId xmlns:a16="http://schemas.microsoft.com/office/drawing/2014/main" id="{2FE98B24-F2A8-D7E7-6A81-E44AE3E90470}"/>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Taxed @ 40%</a:t>
              </a:r>
              <a:endParaRPr kumimoji="0" lang="en-US" sz="2200" i="0" u="none" strike="noStrike" kern="1200" cap="none" spc="0" normalizeH="0" baseline="0" noProof="0" dirty="0">
                <a:ln>
                  <a:noFill/>
                </a:ln>
                <a:solidFill>
                  <a:prstClr val="black"/>
                </a:solidFill>
                <a:effectLst/>
                <a:uLnTx/>
                <a:uFillTx/>
                <a:latin typeface="Book Antiqua"/>
                <a:ea typeface="+mn-ea"/>
                <a:cs typeface="+mn-cs"/>
              </a:endParaRPr>
            </a:p>
          </p:txBody>
        </p:sp>
        <p:sp>
          <p:nvSpPr>
            <p:cNvPr id="5" name="Rectangle 4">
              <a:extLst>
                <a:ext uri="{FF2B5EF4-FFF2-40B4-BE49-F238E27FC236}">
                  <a16:creationId xmlns:a16="http://schemas.microsoft.com/office/drawing/2014/main" id="{B8CB1BF3-AEF3-650C-15C0-59127F863775}"/>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Existing Provision</a:t>
              </a:r>
            </a:p>
          </p:txBody>
        </p:sp>
      </p:grpSp>
      <p:grpSp>
        <p:nvGrpSpPr>
          <p:cNvPr id="6" name="Group 5">
            <a:extLst>
              <a:ext uri="{FF2B5EF4-FFF2-40B4-BE49-F238E27FC236}">
                <a16:creationId xmlns:a16="http://schemas.microsoft.com/office/drawing/2014/main" id="{387D235F-5779-667A-83CC-A9A7B7059B6B}"/>
              </a:ext>
            </a:extLst>
          </p:cNvPr>
          <p:cNvGrpSpPr/>
          <p:nvPr/>
        </p:nvGrpSpPr>
        <p:grpSpPr>
          <a:xfrm>
            <a:off x="6985546" y="1815657"/>
            <a:ext cx="3222079" cy="2157249"/>
            <a:chOff x="914400" y="2152650"/>
            <a:chExt cx="2586038" cy="2947988"/>
          </a:xfrm>
        </p:grpSpPr>
        <p:sp>
          <p:nvSpPr>
            <p:cNvPr id="7" name="Rectangle 6">
              <a:extLst>
                <a:ext uri="{FF2B5EF4-FFF2-40B4-BE49-F238E27FC236}">
                  <a16:creationId xmlns:a16="http://schemas.microsoft.com/office/drawing/2014/main" id="{02202939-5D7D-72BE-ECB7-A5DD42359D03}"/>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Book Antiqua"/>
                </a:rPr>
                <a:t>To be taxed </a:t>
              </a:r>
              <a:r>
                <a:rPr lang="en-US" sz="2200" b="1" dirty="0">
                  <a:solidFill>
                    <a:prstClr val="black"/>
                  </a:solidFill>
                  <a:latin typeface="Book Antiqua"/>
                </a:rPr>
                <a:t>@ 35%</a:t>
              </a:r>
              <a:endParaRPr kumimoji="0" lang="en-US" sz="2200" b="1" i="0" u="none" strike="noStrike" kern="1200" cap="none" spc="0" normalizeH="0" baseline="0" noProof="0" dirty="0">
                <a:ln>
                  <a:noFill/>
                </a:ln>
                <a:solidFill>
                  <a:prstClr val="black"/>
                </a:solidFill>
                <a:effectLst/>
                <a:uLnTx/>
                <a:uFillTx/>
                <a:latin typeface="Book Antiqua"/>
                <a:ea typeface="+mn-ea"/>
                <a:cs typeface="+mn-cs"/>
              </a:endParaRPr>
            </a:p>
          </p:txBody>
        </p:sp>
        <p:sp>
          <p:nvSpPr>
            <p:cNvPr id="8" name="Rectangle 7">
              <a:extLst>
                <a:ext uri="{FF2B5EF4-FFF2-40B4-BE49-F238E27FC236}">
                  <a16:creationId xmlns:a16="http://schemas.microsoft.com/office/drawing/2014/main" id="{79E43E3D-F7C7-DF7B-51B5-53022D9B18F9}"/>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a:ea typeface="+mn-ea"/>
                  <a:cs typeface="+mn-cs"/>
                </a:rPr>
                <a:t>Proposed Change</a:t>
              </a:r>
            </a:p>
          </p:txBody>
        </p:sp>
      </p:grpSp>
      <p:sp>
        <p:nvSpPr>
          <p:cNvPr id="9" name="Arrow: Right 8">
            <a:extLst>
              <a:ext uri="{FF2B5EF4-FFF2-40B4-BE49-F238E27FC236}">
                <a16:creationId xmlns:a16="http://schemas.microsoft.com/office/drawing/2014/main" id="{16509717-8684-0D4E-1984-D095FA3CFA62}"/>
              </a:ext>
            </a:extLst>
          </p:cNvPr>
          <p:cNvSpPr/>
          <p:nvPr/>
        </p:nvSpPr>
        <p:spPr>
          <a:xfrm>
            <a:off x="5471652" y="3034858"/>
            <a:ext cx="624348" cy="3693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ok Antiqua"/>
              <a:ea typeface="+mn-ea"/>
              <a:cs typeface="+mn-cs"/>
            </a:endParaRPr>
          </a:p>
        </p:txBody>
      </p:sp>
      <p:sp>
        <p:nvSpPr>
          <p:cNvPr id="11" name="Shape 223">
            <a:extLst>
              <a:ext uri="{FF2B5EF4-FFF2-40B4-BE49-F238E27FC236}">
                <a16:creationId xmlns:a16="http://schemas.microsoft.com/office/drawing/2014/main" id="{590B55E3-1222-9EA0-045F-CB7E15104808}"/>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676BABE-8B8C-499A-9058-AFDFCF600372}" type="slidenum">
              <a:rPr kumimoji="0" lang="en-US" altLang="en-US" sz="12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45</a:t>
            </a:fld>
            <a:endParaRPr kumimoji="0" lang="en-US" altLang="en-US" sz="12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B002B407-5E9B-769C-E8A5-DE0A5AF8F2F8}"/>
              </a:ext>
            </a:extLst>
          </p:cNvPr>
          <p:cNvSpPr txBox="1"/>
          <p:nvPr/>
        </p:nvSpPr>
        <p:spPr>
          <a:xfrm>
            <a:off x="9648497" y="416590"/>
            <a:ext cx="2486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w.e.f.01.04.202</a:t>
            </a:r>
            <a:r>
              <a:rPr lang="en-US" b="1" dirty="0">
                <a:solidFill>
                  <a:prstClr val="black"/>
                </a:solidFill>
                <a:latin typeface="Book Antiqua" panose="02040602050305030304" pitchFamily="18" charset="0"/>
                <a:ea typeface="Calibri" panose="020F0502020204030204" pitchFamily="34" charset="0"/>
                <a:cs typeface="Arial" panose="020B060402020202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Book Antiqua" panose="02040602050305030304" pitchFamily="18" charset="0"/>
                <a:ea typeface="Calibri" panose="020F0502020204030204" pitchFamily="34" charset="0"/>
                <a:cs typeface="Arial" panose="020B0604020202020204" pitchFamily="34" charset="0"/>
              </a:rPr>
              <a:t>A.Y. 2025-26 onwards</a:t>
            </a:r>
            <a:endParaRPr kumimoji="0" lang="en-GB" sz="1800" b="0" u="none" strike="noStrike" kern="1200" cap="none" spc="0" normalizeH="0" baseline="0" noProof="0" dirty="0">
              <a:ln>
                <a:noFill/>
              </a:ln>
              <a:solidFill>
                <a:prstClr val="black"/>
              </a:solidFill>
              <a:effectLst/>
              <a:uLnTx/>
              <a:uFillTx/>
              <a:latin typeface="Book Antiqua"/>
              <a:ea typeface="+mn-ea"/>
              <a:cs typeface="+mn-cs"/>
            </a:endParaRPr>
          </a:p>
        </p:txBody>
      </p:sp>
      <p:pic>
        <p:nvPicPr>
          <p:cNvPr id="1026" name="Picture 2" descr="Do Foreign Subsidiaries Have to Pay Taxes in India">
            <a:extLst>
              <a:ext uri="{FF2B5EF4-FFF2-40B4-BE49-F238E27FC236}">
                <a16:creationId xmlns:a16="http://schemas.microsoft.com/office/drawing/2014/main" id="{08BB8F15-E11D-8750-50E7-9361578F5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1007" y="4667862"/>
            <a:ext cx="4057989" cy="18401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Foreign Company at best price in Jaipur | ID: 21410075755">
            <a:extLst>
              <a:ext uri="{FF2B5EF4-FFF2-40B4-BE49-F238E27FC236}">
                <a16:creationId xmlns:a16="http://schemas.microsoft.com/office/drawing/2014/main" id="{47010DD2-1CD9-8E10-436D-3D259852CD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189" b="25535"/>
          <a:stretch/>
        </p:blipFill>
        <p:spPr bwMode="auto">
          <a:xfrm>
            <a:off x="487422" y="4810004"/>
            <a:ext cx="3389348" cy="1670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439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DB0B-6D49-A2D5-5312-4CB70148D893}"/>
              </a:ext>
            </a:extLst>
          </p:cNvPr>
          <p:cNvSpPr>
            <a:spLocks noGrp="1"/>
          </p:cNvSpPr>
          <p:nvPr>
            <p:ph type="title"/>
          </p:nvPr>
        </p:nvSpPr>
        <p:spPr>
          <a:xfrm>
            <a:off x="-50517" y="413244"/>
            <a:ext cx="7808733" cy="735749"/>
          </a:xfrm>
        </p:spPr>
        <p:txBody>
          <a:bodyPr>
            <a:normAutofit/>
          </a:bodyPr>
          <a:lstStyle/>
          <a:p>
            <a:pPr>
              <a:defRPr/>
            </a:pPr>
            <a:r>
              <a:rPr lang="en-US" sz="2800" dirty="0">
                <a:latin typeface="Bookman Old Style" panose="02050604050505020204" pitchFamily="18" charset="0"/>
                <a:cs typeface="Times New Roman" pitchFamily="18" charset="0"/>
              </a:rPr>
              <a:t>Corporate Gifts not Covered u/s 47(iii)</a:t>
            </a:r>
            <a:endParaRPr lang="en-IN" sz="2800" dirty="0">
              <a:latin typeface="Bookman Old Style" panose="02050604050505020204" pitchFamily="18" charset="0"/>
              <a:cs typeface="Times New Roman" pitchFamily="18" charset="0"/>
            </a:endParaRPr>
          </a:p>
        </p:txBody>
      </p:sp>
      <p:sp>
        <p:nvSpPr>
          <p:cNvPr id="3" name="Shape 223">
            <a:extLst>
              <a:ext uri="{FF2B5EF4-FFF2-40B4-BE49-F238E27FC236}">
                <a16:creationId xmlns:a16="http://schemas.microsoft.com/office/drawing/2014/main" id="{6B6C640D-D0EA-02B6-361E-445E3A484AF1}"/>
              </a:ext>
            </a:extLst>
          </p:cNvPr>
          <p:cNvSpPr txBox="1">
            <a:spLocks noChangeArrowheads="1"/>
          </p:cNvSpPr>
          <p:nvPr/>
        </p:nvSpPr>
        <p:spPr bwMode="auto">
          <a:xfrm>
            <a:off x="10207625" y="631261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46</a:t>
            </a:fld>
            <a:endParaRPr lang="en-US" altLang="en-US" sz="1200">
              <a:solidFill>
                <a:schemeClr val="bg1"/>
              </a:solidFill>
            </a:endParaRPr>
          </a:p>
        </p:txBody>
      </p:sp>
      <p:grpSp>
        <p:nvGrpSpPr>
          <p:cNvPr id="13" name="Group 12">
            <a:extLst>
              <a:ext uri="{FF2B5EF4-FFF2-40B4-BE49-F238E27FC236}">
                <a16:creationId xmlns:a16="http://schemas.microsoft.com/office/drawing/2014/main" id="{5D258729-A23C-5BD3-B000-C14FFE8ECA8F}"/>
              </a:ext>
            </a:extLst>
          </p:cNvPr>
          <p:cNvGrpSpPr/>
          <p:nvPr/>
        </p:nvGrpSpPr>
        <p:grpSpPr>
          <a:xfrm>
            <a:off x="6317884" y="1357706"/>
            <a:ext cx="2886274" cy="2031566"/>
            <a:chOff x="5990385" y="1191223"/>
            <a:chExt cx="2886274" cy="2031566"/>
          </a:xfrm>
          <a:solidFill>
            <a:schemeClr val="accent2">
              <a:lumMod val="20000"/>
              <a:lumOff val="80000"/>
            </a:schemeClr>
          </a:solidFill>
        </p:grpSpPr>
        <p:grpSp>
          <p:nvGrpSpPr>
            <p:cNvPr id="4" name="Group 3">
              <a:extLst>
                <a:ext uri="{FF2B5EF4-FFF2-40B4-BE49-F238E27FC236}">
                  <a16:creationId xmlns:a16="http://schemas.microsoft.com/office/drawing/2014/main" id="{EC74840A-B28A-EB56-10CB-DD22FDC19E46}"/>
                </a:ext>
              </a:extLst>
            </p:cNvPr>
            <p:cNvGrpSpPr/>
            <p:nvPr/>
          </p:nvGrpSpPr>
          <p:grpSpPr>
            <a:xfrm>
              <a:off x="6047317" y="1191223"/>
              <a:ext cx="2829342" cy="1692132"/>
              <a:chOff x="308254" y="1143773"/>
              <a:chExt cx="2829342" cy="1933325"/>
            </a:xfrm>
            <a:grpFill/>
          </p:grpSpPr>
          <p:pic>
            <p:nvPicPr>
              <p:cNvPr id="5" name="Picture 2" descr="simple individual icon vector isolated 6390349 Vector Art at Vecteezy">
                <a:extLst>
                  <a:ext uri="{FF2B5EF4-FFF2-40B4-BE49-F238E27FC236}">
                    <a16:creationId xmlns:a16="http://schemas.microsoft.com/office/drawing/2014/main" id="{B800F763-858E-52FD-0CC3-28119373B3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13" r="10981"/>
              <a:stretch/>
            </p:blipFill>
            <p:spPr bwMode="auto">
              <a:xfrm>
                <a:off x="308254" y="1331236"/>
                <a:ext cx="1217357" cy="1745862"/>
              </a:xfrm>
              <a:prstGeom prst="rect">
                <a:avLst/>
              </a:prstGeom>
              <a:grpFill/>
              <a:ln>
                <a:solidFill>
                  <a:schemeClr val="accent2">
                    <a:lumMod val="60000"/>
                    <a:lumOff val="40000"/>
                  </a:schemeClr>
                </a:solidFill>
              </a:ln>
            </p:spPr>
          </p:pic>
          <p:pic>
            <p:nvPicPr>
              <p:cNvPr id="11" name="Picture 4" descr="Law Web: Whether there can death of HUF?">
                <a:extLst>
                  <a:ext uri="{FF2B5EF4-FFF2-40B4-BE49-F238E27FC236}">
                    <a16:creationId xmlns:a16="http://schemas.microsoft.com/office/drawing/2014/main" id="{C13F27F8-1467-7BAD-EFEA-C7D5B3AC37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473"/>
              <a:stretch/>
            </p:blipFill>
            <p:spPr bwMode="auto">
              <a:xfrm>
                <a:off x="1920239" y="1143773"/>
                <a:ext cx="1217357" cy="1877097"/>
              </a:xfrm>
              <a:prstGeom prst="rect">
                <a:avLst/>
              </a:prstGeom>
              <a:grpFill/>
              <a:ln>
                <a:solidFill>
                  <a:schemeClr val="accent2">
                    <a:lumMod val="60000"/>
                    <a:lumOff val="40000"/>
                  </a:schemeClr>
                </a:solidFill>
              </a:ln>
            </p:spPr>
          </p:pic>
        </p:grpSp>
        <p:sp>
          <p:nvSpPr>
            <p:cNvPr id="9" name="TextBox 8">
              <a:extLst>
                <a:ext uri="{FF2B5EF4-FFF2-40B4-BE49-F238E27FC236}">
                  <a16:creationId xmlns:a16="http://schemas.microsoft.com/office/drawing/2014/main" id="{6DAD57CA-CE32-738C-91B0-830DAAA3FB44}"/>
                </a:ext>
              </a:extLst>
            </p:cNvPr>
            <p:cNvSpPr txBox="1"/>
            <p:nvPr/>
          </p:nvSpPr>
          <p:spPr>
            <a:xfrm>
              <a:off x="5990385" y="2853457"/>
              <a:ext cx="1344284" cy="369332"/>
            </a:xfrm>
            <a:prstGeom prst="rect">
              <a:avLst/>
            </a:prstGeom>
            <a:grpFill/>
            <a:ln>
              <a:solidFill>
                <a:schemeClr val="accent2">
                  <a:lumMod val="60000"/>
                  <a:lumOff val="40000"/>
                </a:schemeClr>
              </a:solidFill>
            </a:ln>
          </p:spPr>
          <p:txBody>
            <a:bodyPr wrap="square" rtlCol="0">
              <a:spAutoFit/>
            </a:bodyPr>
            <a:lstStyle/>
            <a:p>
              <a:pPr algn="ctr"/>
              <a:r>
                <a:rPr lang="en-US" dirty="0"/>
                <a:t>Individual</a:t>
              </a:r>
            </a:p>
          </p:txBody>
        </p:sp>
        <p:sp>
          <p:nvSpPr>
            <p:cNvPr id="12" name="TextBox 11">
              <a:extLst>
                <a:ext uri="{FF2B5EF4-FFF2-40B4-BE49-F238E27FC236}">
                  <a16:creationId xmlns:a16="http://schemas.microsoft.com/office/drawing/2014/main" id="{2B4EB9DD-DD10-B5E8-BDD8-9420D1F2EA2F}"/>
                </a:ext>
              </a:extLst>
            </p:cNvPr>
            <p:cNvSpPr txBox="1"/>
            <p:nvPr/>
          </p:nvSpPr>
          <p:spPr>
            <a:xfrm>
              <a:off x="7873289" y="2834142"/>
              <a:ext cx="786866" cy="369332"/>
            </a:xfrm>
            <a:prstGeom prst="rect">
              <a:avLst/>
            </a:prstGeom>
            <a:grpFill/>
            <a:ln>
              <a:solidFill>
                <a:schemeClr val="accent2">
                  <a:lumMod val="60000"/>
                  <a:lumOff val="40000"/>
                </a:schemeClr>
              </a:solidFill>
            </a:ln>
          </p:spPr>
          <p:txBody>
            <a:bodyPr wrap="square" rtlCol="0">
              <a:spAutoFit/>
            </a:bodyPr>
            <a:lstStyle/>
            <a:p>
              <a:pPr algn="ctr"/>
              <a:r>
                <a:rPr lang="en-US" dirty="0"/>
                <a:t>HUF</a:t>
              </a:r>
            </a:p>
          </p:txBody>
        </p:sp>
      </p:grpSp>
      <p:sp>
        <p:nvSpPr>
          <p:cNvPr id="14" name="Rectangle: Rounded Corners 13">
            <a:extLst>
              <a:ext uri="{FF2B5EF4-FFF2-40B4-BE49-F238E27FC236}">
                <a16:creationId xmlns:a16="http://schemas.microsoft.com/office/drawing/2014/main" id="{5622861C-4F6A-5539-832D-C37E06EDF567}"/>
              </a:ext>
            </a:extLst>
          </p:cNvPr>
          <p:cNvSpPr/>
          <p:nvPr/>
        </p:nvSpPr>
        <p:spPr>
          <a:xfrm>
            <a:off x="8109284" y="4535904"/>
            <a:ext cx="2189748" cy="1455822"/>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Eligible to Gift </a:t>
            </a:r>
          </a:p>
          <a:p>
            <a:pPr algn="ctr"/>
            <a:r>
              <a:rPr lang="en-US" b="1" dirty="0">
                <a:solidFill>
                  <a:sysClr val="windowText" lastClr="000000"/>
                </a:solidFill>
              </a:rPr>
              <a:t>u/s 47(iii)</a:t>
            </a:r>
          </a:p>
        </p:txBody>
      </p:sp>
      <p:cxnSp>
        <p:nvCxnSpPr>
          <p:cNvPr id="18" name="Straight Arrow Connector 17">
            <a:extLst>
              <a:ext uri="{FF2B5EF4-FFF2-40B4-BE49-F238E27FC236}">
                <a16:creationId xmlns:a16="http://schemas.microsoft.com/office/drawing/2014/main" id="{E31738E8-619A-0C54-0D41-4523A5CA3E8E}"/>
              </a:ext>
            </a:extLst>
          </p:cNvPr>
          <p:cNvCxnSpPr>
            <a:cxnSpLocks/>
          </p:cNvCxnSpPr>
          <p:nvPr/>
        </p:nvCxnSpPr>
        <p:spPr>
          <a:xfrm>
            <a:off x="8313821" y="3857376"/>
            <a:ext cx="341448" cy="6785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B9710F0-6A73-F79B-1355-6651E390520D}"/>
              </a:ext>
            </a:extLst>
          </p:cNvPr>
          <p:cNvCxnSpPr>
            <a:cxnSpLocks/>
          </p:cNvCxnSpPr>
          <p:nvPr/>
        </p:nvCxnSpPr>
        <p:spPr>
          <a:xfrm flipH="1">
            <a:off x="10271235" y="3627143"/>
            <a:ext cx="334239" cy="9087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030" name="Picture 6" descr="Check mark vector icon. Checkmark right symbol tick sign. Ok button correct  circle icon. 8134818 Vector Art at Vecteezy">
            <a:extLst>
              <a:ext uri="{FF2B5EF4-FFF2-40B4-BE49-F238E27FC236}">
                <a16:creationId xmlns:a16="http://schemas.microsoft.com/office/drawing/2014/main" id="{92754490-6FEB-97D1-9538-8E3576639B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9895" y="3728706"/>
            <a:ext cx="856410" cy="8564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rong PNG Transparent Images Free Download | Vector Files | Pngtree">
            <a:extLst>
              <a:ext uri="{FF2B5EF4-FFF2-40B4-BE49-F238E27FC236}">
                <a16:creationId xmlns:a16="http://schemas.microsoft.com/office/drawing/2014/main" id="{841392C7-B71E-87E3-0BBB-A341D18865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40199" y="3816368"/>
            <a:ext cx="991039" cy="99103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72B681B1-A7F5-CC67-F648-A17EF933253A}"/>
              </a:ext>
            </a:extLst>
          </p:cNvPr>
          <p:cNvSpPr txBox="1"/>
          <p:nvPr/>
        </p:nvSpPr>
        <p:spPr>
          <a:xfrm>
            <a:off x="268748" y="1953513"/>
            <a:ext cx="4776217" cy="2462213"/>
          </a:xfrm>
          <a:prstGeom prst="rect">
            <a:avLst/>
          </a:prstGeom>
          <a:solidFill>
            <a:schemeClr val="bg1"/>
          </a:solidFill>
        </p:spPr>
        <p:txBody>
          <a:bodyPr wrap="square" rtlCol="0">
            <a:spAutoFit/>
          </a:bodyPr>
          <a:lstStyle/>
          <a:p>
            <a:pPr marL="285750" indent="-285750" algn="just">
              <a:buFont typeface="Wingdings" panose="05000000000000000000" pitchFamily="2" charset="2"/>
              <a:buChar char="Ø"/>
            </a:pPr>
            <a:r>
              <a:rPr lang="en-US" sz="2200" dirty="0">
                <a:latin typeface="Book Antiqua" panose="02040602050305030304" pitchFamily="18" charset="0"/>
              </a:rPr>
              <a:t>Narrowing the scope of Sec 47(iii)</a:t>
            </a:r>
          </a:p>
          <a:p>
            <a:pPr algn="just"/>
            <a:endParaRPr lang="en-US" sz="2200" dirty="0">
              <a:latin typeface="Book Antiqua" panose="02040602050305030304" pitchFamily="18" charset="0"/>
            </a:endParaRPr>
          </a:p>
          <a:p>
            <a:pPr marL="285750" indent="-285750" algn="just">
              <a:buFont typeface="Wingdings" panose="05000000000000000000" pitchFamily="2" charset="2"/>
              <a:buChar char="Ø"/>
            </a:pPr>
            <a:r>
              <a:rPr lang="en-US" sz="2200" dirty="0">
                <a:latin typeface="Book Antiqua" panose="02040602050305030304" pitchFamily="18" charset="0"/>
              </a:rPr>
              <a:t>Capital gain shall not apply on transfer of a capital asset, under a gift or will or an irrevocable trust, </a:t>
            </a:r>
            <a:r>
              <a:rPr lang="en-US" sz="2200" b="1" u="sng" dirty="0">
                <a:latin typeface="Book Antiqua" panose="02040602050305030304" pitchFamily="18" charset="0"/>
              </a:rPr>
              <a:t>by an individual or a HUF</a:t>
            </a:r>
            <a:r>
              <a:rPr lang="en-US" sz="2200" dirty="0">
                <a:latin typeface="Book Antiqua" panose="02040602050305030304" pitchFamily="18" charset="0"/>
              </a:rPr>
              <a:t>.</a:t>
            </a:r>
          </a:p>
          <a:p>
            <a:pPr algn="just"/>
            <a:endParaRPr lang="en-US" sz="2200" dirty="0">
              <a:latin typeface="Book Antiqua" panose="02040602050305030304" pitchFamily="18" charset="0"/>
            </a:endParaRPr>
          </a:p>
        </p:txBody>
      </p:sp>
      <p:sp>
        <p:nvSpPr>
          <p:cNvPr id="23" name="TextBox 22">
            <a:extLst>
              <a:ext uri="{FF2B5EF4-FFF2-40B4-BE49-F238E27FC236}">
                <a16:creationId xmlns:a16="http://schemas.microsoft.com/office/drawing/2014/main" id="{A1DBB723-66A4-DE37-4FAE-70A9520FA2EB}"/>
              </a:ext>
            </a:extLst>
          </p:cNvPr>
          <p:cNvSpPr txBox="1"/>
          <p:nvPr/>
        </p:nvSpPr>
        <p:spPr>
          <a:xfrm>
            <a:off x="9477176" y="401338"/>
            <a:ext cx="2542372" cy="646331"/>
          </a:xfrm>
          <a:prstGeom prst="rect">
            <a:avLst/>
          </a:prstGeom>
          <a:noFill/>
        </p:spPr>
        <p:txBody>
          <a:bodyPr wrap="square" rtlCol="0">
            <a:spAutoFit/>
          </a:bodyPr>
          <a:lstStyle/>
          <a:p>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 01.04.2025 (A.Y. 2025-26 and onwards)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1026" name="Picture 2" descr="Companies Icon - Free Download Business ...">
            <a:extLst>
              <a:ext uri="{FF2B5EF4-FFF2-40B4-BE49-F238E27FC236}">
                <a16:creationId xmlns:a16="http://schemas.microsoft.com/office/drawing/2014/main" id="{FE2E989C-DFF8-59CE-CCD8-1B03FE86DC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2084" y="1255352"/>
            <a:ext cx="1855503" cy="18555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5159142-5946-6E42-AFF7-77B1C69F085C}"/>
              </a:ext>
            </a:extLst>
          </p:cNvPr>
          <p:cNvSpPr txBox="1"/>
          <p:nvPr/>
        </p:nvSpPr>
        <p:spPr>
          <a:xfrm>
            <a:off x="9693363" y="3126145"/>
            <a:ext cx="1824223" cy="369332"/>
          </a:xfrm>
          <a:prstGeom prst="rect">
            <a:avLst/>
          </a:prstGeom>
          <a:solidFill>
            <a:schemeClr val="accent2">
              <a:lumMod val="20000"/>
              <a:lumOff val="80000"/>
            </a:schemeClr>
          </a:solidFill>
          <a:ln>
            <a:solidFill>
              <a:schemeClr val="accent2">
                <a:lumMod val="60000"/>
                <a:lumOff val="40000"/>
              </a:schemeClr>
            </a:solidFill>
          </a:ln>
        </p:spPr>
        <p:txBody>
          <a:bodyPr wrap="square" rtlCol="0">
            <a:spAutoFit/>
          </a:bodyPr>
          <a:lstStyle/>
          <a:p>
            <a:pPr algn="ctr"/>
            <a:r>
              <a:rPr lang="en-US" dirty="0"/>
              <a:t>Corporates</a:t>
            </a:r>
          </a:p>
        </p:txBody>
      </p:sp>
      <p:sp>
        <p:nvSpPr>
          <p:cNvPr id="16" name="Rectangle 15">
            <a:extLst>
              <a:ext uri="{FF2B5EF4-FFF2-40B4-BE49-F238E27FC236}">
                <a16:creationId xmlns:a16="http://schemas.microsoft.com/office/drawing/2014/main" id="{D9A8FC9E-0F02-A71D-A9B9-4F2FAF878AAF}"/>
              </a:ext>
            </a:extLst>
          </p:cNvPr>
          <p:cNvSpPr/>
          <p:nvPr/>
        </p:nvSpPr>
        <p:spPr>
          <a:xfrm>
            <a:off x="6218182" y="1264674"/>
            <a:ext cx="3244538" cy="246403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18E538AD-3ADE-E468-BD9F-A594E9DA7BA5}"/>
              </a:ext>
            </a:extLst>
          </p:cNvPr>
          <p:cNvSpPr txBox="1"/>
          <p:nvPr/>
        </p:nvSpPr>
        <p:spPr>
          <a:xfrm>
            <a:off x="670679" y="4788992"/>
            <a:ext cx="5072896" cy="646331"/>
          </a:xfrm>
          <a:prstGeom prst="rect">
            <a:avLst/>
          </a:prstGeom>
          <a:solidFill>
            <a:schemeClr val="accent1">
              <a:lumMod val="20000"/>
              <a:lumOff val="80000"/>
            </a:schemeClr>
          </a:solidFill>
        </p:spPr>
        <p:txBody>
          <a:bodyPr wrap="square" rtlCol="0">
            <a:spAutoFit/>
          </a:bodyPr>
          <a:lstStyle/>
          <a:p>
            <a:r>
              <a:rPr lang="en-IN" dirty="0"/>
              <a:t>Section 50D &amp; 50CA: FMV provisions aimed at bolstering  the anti-avoidance machinery</a:t>
            </a:r>
          </a:p>
        </p:txBody>
      </p:sp>
      <p:sp>
        <p:nvSpPr>
          <p:cNvPr id="8" name="TextBox 7">
            <a:extLst>
              <a:ext uri="{FF2B5EF4-FFF2-40B4-BE49-F238E27FC236}">
                <a16:creationId xmlns:a16="http://schemas.microsoft.com/office/drawing/2014/main" id="{E27FF831-0A3F-A7C7-93A1-DE1284D13D71}"/>
              </a:ext>
            </a:extLst>
          </p:cNvPr>
          <p:cNvSpPr txBox="1"/>
          <p:nvPr/>
        </p:nvSpPr>
        <p:spPr>
          <a:xfrm>
            <a:off x="619125" y="5591175"/>
            <a:ext cx="4667250" cy="646331"/>
          </a:xfrm>
          <a:prstGeom prst="rect">
            <a:avLst/>
          </a:prstGeom>
          <a:noFill/>
        </p:spPr>
        <p:txBody>
          <a:bodyPr wrap="square" rtlCol="0">
            <a:spAutoFit/>
          </a:bodyPr>
          <a:lstStyle/>
          <a:p>
            <a:r>
              <a:rPr lang="en-IN" dirty="0"/>
              <a:t>Example</a:t>
            </a:r>
          </a:p>
          <a:p>
            <a:r>
              <a:rPr lang="en-IN" dirty="0"/>
              <a:t>Gift of Shares of Other Co. by a Co.</a:t>
            </a:r>
          </a:p>
        </p:txBody>
      </p:sp>
    </p:spTree>
    <p:extLst>
      <p:ext uri="{BB962C8B-B14F-4D97-AF65-F5344CB8AC3E}">
        <p14:creationId xmlns:p14="http://schemas.microsoft.com/office/powerpoint/2010/main" val="30623089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a:off x="704851" y="2095500"/>
            <a:ext cx="7677150" cy="1853863"/>
          </a:xfrm>
          <a:prstGeom prst="rect">
            <a:avLst/>
          </a:prstGeom>
        </p:spPr>
        <p:txBody>
          <a:bodyPr spcFirstLastPara="1" vert="horz" wrap="square" lIns="121900" tIns="121900" rIns="121900" bIns="121900" rtlCol="0" anchor="ctr" anchorCtr="0">
            <a:noAutofit/>
          </a:bodyPr>
          <a:lstStyle/>
          <a:p>
            <a:pPr>
              <a:spcBef>
                <a:spcPct val="0"/>
              </a:spcBef>
              <a:spcAft>
                <a:spcPct val="0"/>
              </a:spcAft>
              <a:buSzPts val="3000"/>
            </a:pPr>
            <a:r>
              <a:rPr lang="en-US" sz="4200" b="1" dirty="0">
                <a:latin typeface="Book Antiqua" panose="02040602050305030304" pitchFamily="18" charset="0"/>
              </a:rPr>
              <a:t>BLOCK ASSESSMENT </a:t>
            </a:r>
            <a:br>
              <a:rPr lang="en-US" sz="4200" b="1" dirty="0">
                <a:latin typeface="Book Antiqua" panose="02040602050305030304" pitchFamily="18" charset="0"/>
              </a:rPr>
            </a:br>
            <a:r>
              <a:rPr lang="en-US" sz="4200" b="1" dirty="0">
                <a:latin typeface="Book Antiqua" panose="02040602050305030304" pitchFamily="18" charset="0"/>
              </a:rPr>
              <a:t>– </a:t>
            </a:r>
            <a:br>
              <a:rPr lang="en-US" sz="4200" b="1" dirty="0">
                <a:latin typeface="Book Antiqua" panose="02040602050305030304" pitchFamily="18" charset="0"/>
              </a:rPr>
            </a:br>
            <a:r>
              <a:rPr lang="en-US" sz="4200" b="1" dirty="0">
                <a:solidFill>
                  <a:srgbClr val="FFFF00"/>
                </a:solidFill>
                <a:latin typeface="Book Antiqua" panose="02040602050305030304" pitchFamily="18" charset="0"/>
              </a:rPr>
              <a:t>OLD WINE IN NEW BOTTLE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rmAutofit fontScale="90000"/>
          </a:bodyPr>
          <a:lstStyle/>
          <a:p>
            <a:pPr>
              <a:defRPr/>
            </a:pPr>
            <a:r>
              <a:rPr lang="en-US" sz="2800" dirty="0">
                <a:latin typeface="Bookman Old Style" panose="02050604050505020204" pitchFamily="18" charset="0"/>
                <a:cs typeface="Times New Roman" pitchFamily="18" charset="0"/>
              </a:rPr>
              <a:t>Evolution of Search Assessment Regime</a:t>
            </a:r>
          </a:p>
        </p:txBody>
      </p:sp>
      <p:sp>
        <p:nvSpPr>
          <p:cNvPr id="10" name="Slide Number Placeholder 9"/>
          <p:cNvSpPr>
            <a:spLocks noGrp="1"/>
          </p:cNvSpPr>
          <p:nvPr>
            <p:ph type="sldNum" idx="12"/>
          </p:nvPr>
        </p:nvSpPr>
        <p:spPr/>
        <p:txBody>
          <a:bodyPr/>
          <a:lstStyle/>
          <a:p>
            <a:fld id="{00000000-1234-1234-1234-123412341234}" type="slidenum">
              <a:rPr lang="en" smtClean="0"/>
              <a:pPr/>
              <a:t>48</a:t>
            </a:fld>
            <a:endParaRPr lang="en"/>
          </a:p>
        </p:txBody>
      </p:sp>
      <p:graphicFrame>
        <p:nvGraphicFramePr>
          <p:cNvPr id="8" name="Diagram 7">
            <a:extLst>
              <a:ext uri="{FF2B5EF4-FFF2-40B4-BE49-F238E27FC236}">
                <a16:creationId xmlns:a16="http://schemas.microsoft.com/office/drawing/2014/main" id="{7F98F31A-CB46-E8B5-01C6-05C912B07310}"/>
              </a:ext>
            </a:extLst>
          </p:cNvPr>
          <p:cNvGraphicFramePr/>
          <p:nvPr/>
        </p:nvGraphicFramePr>
        <p:xfrm>
          <a:off x="159902" y="1070503"/>
          <a:ext cx="11717774" cy="6675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a:extLst>
              <a:ext uri="{FF2B5EF4-FFF2-40B4-BE49-F238E27FC236}">
                <a16:creationId xmlns:a16="http://schemas.microsoft.com/office/drawing/2014/main" id="{4224DC65-DE63-CCC0-69D7-FF250388770A}"/>
              </a:ext>
            </a:extLst>
          </p:cNvPr>
          <p:cNvSpPr/>
          <p:nvPr/>
        </p:nvSpPr>
        <p:spPr>
          <a:xfrm>
            <a:off x="3590889" y="1554132"/>
            <a:ext cx="4783401" cy="136685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5" name="TextBox 14">
            <a:extLst>
              <a:ext uri="{FF2B5EF4-FFF2-40B4-BE49-F238E27FC236}">
                <a16:creationId xmlns:a16="http://schemas.microsoft.com/office/drawing/2014/main" id="{933684F4-59ED-5CF3-CBE5-24050B9BF3C7}"/>
              </a:ext>
            </a:extLst>
          </p:cNvPr>
          <p:cNvSpPr txBox="1"/>
          <p:nvPr/>
        </p:nvSpPr>
        <p:spPr>
          <a:xfrm>
            <a:off x="1870634" y="3081452"/>
            <a:ext cx="1720255" cy="646331"/>
          </a:xfrm>
          <a:prstGeom prst="rect">
            <a:avLst/>
          </a:prstGeom>
          <a:noFill/>
        </p:spPr>
        <p:txBody>
          <a:bodyPr wrap="square">
            <a:spAutoFit/>
          </a:bodyPr>
          <a:lstStyle/>
          <a:p>
            <a:pPr lvl="0"/>
            <a:r>
              <a:rPr lang="en-IN" dirty="0"/>
              <a:t>30.06.1995 - 31.05.2003</a:t>
            </a:r>
          </a:p>
        </p:txBody>
      </p:sp>
      <p:sp>
        <p:nvSpPr>
          <p:cNvPr id="18" name="TextBox 17">
            <a:extLst>
              <a:ext uri="{FF2B5EF4-FFF2-40B4-BE49-F238E27FC236}">
                <a16:creationId xmlns:a16="http://schemas.microsoft.com/office/drawing/2014/main" id="{64499E7B-C8DD-B9E3-64AB-2B90AB7E77EC}"/>
              </a:ext>
            </a:extLst>
          </p:cNvPr>
          <p:cNvSpPr txBox="1"/>
          <p:nvPr/>
        </p:nvSpPr>
        <p:spPr>
          <a:xfrm>
            <a:off x="3818179" y="2553013"/>
            <a:ext cx="2200610" cy="646331"/>
          </a:xfrm>
          <a:prstGeom prst="rect">
            <a:avLst/>
          </a:prstGeom>
          <a:noFill/>
        </p:spPr>
        <p:txBody>
          <a:bodyPr wrap="square">
            <a:spAutoFit/>
          </a:bodyPr>
          <a:lstStyle/>
          <a:p>
            <a:pPr lvl="0"/>
            <a:r>
              <a:rPr lang="en-IN" sz="1800" dirty="0"/>
              <a:t>01.06.2003 - 31.03.2021</a:t>
            </a:r>
            <a:endParaRPr lang="en-IN" dirty="0"/>
          </a:p>
        </p:txBody>
      </p:sp>
      <p:sp>
        <p:nvSpPr>
          <p:cNvPr id="20" name="TextBox 19">
            <a:extLst>
              <a:ext uri="{FF2B5EF4-FFF2-40B4-BE49-F238E27FC236}">
                <a16:creationId xmlns:a16="http://schemas.microsoft.com/office/drawing/2014/main" id="{D4F7A919-390B-30C2-9F89-C8047766F68F}"/>
              </a:ext>
            </a:extLst>
          </p:cNvPr>
          <p:cNvSpPr txBox="1"/>
          <p:nvPr/>
        </p:nvSpPr>
        <p:spPr>
          <a:xfrm>
            <a:off x="5932957" y="1941350"/>
            <a:ext cx="1679512" cy="646331"/>
          </a:xfrm>
          <a:prstGeom prst="rect">
            <a:avLst/>
          </a:prstGeom>
          <a:noFill/>
        </p:spPr>
        <p:txBody>
          <a:bodyPr wrap="square">
            <a:spAutoFit/>
          </a:bodyPr>
          <a:lstStyle/>
          <a:p>
            <a:pPr lvl="0"/>
            <a:r>
              <a:rPr lang="en-IN" dirty="0"/>
              <a:t>01.04.2021 – 31.08.2024</a:t>
            </a:r>
          </a:p>
        </p:txBody>
      </p:sp>
      <p:sp>
        <p:nvSpPr>
          <p:cNvPr id="22" name="TextBox 21">
            <a:extLst>
              <a:ext uri="{FF2B5EF4-FFF2-40B4-BE49-F238E27FC236}">
                <a16:creationId xmlns:a16="http://schemas.microsoft.com/office/drawing/2014/main" id="{BD452D1E-DDA8-A10F-4412-D7A935C38270}"/>
              </a:ext>
            </a:extLst>
          </p:cNvPr>
          <p:cNvSpPr txBox="1"/>
          <p:nvPr/>
        </p:nvSpPr>
        <p:spPr>
          <a:xfrm>
            <a:off x="1870634" y="2817428"/>
            <a:ext cx="2114229" cy="369332"/>
          </a:xfrm>
          <a:prstGeom prst="rect">
            <a:avLst/>
          </a:prstGeom>
          <a:noFill/>
        </p:spPr>
        <p:txBody>
          <a:bodyPr wrap="square">
            <a:spAutoFit/>
          </a:bodyPr>
          <a:lstStyle/>
          <a:p>
            <a:r>
              <a:rPr lang="en-IN" dirty="0"/>
              <a:t>After </a:t>
            </a:r>
          </a:p>
        </p:txBody>
      </p:sp>
      <p:sp>
        <p:nvSpPr>
          <p:cNvPr id="4" name="TextBox 3">
            <a:extLst>
              <a:ext uri="{FF2B5EF4-FFF2-40B4-BE49-F238E27FC236}">
                <a16:creationId xmlns:a16="http://schemas.microsoft.com/office/drawing/2014/main" id="{FCA14A16-96EE-9B31-3BC6-5F70D6192DB2}"/>
              </a:ext>
            </a:extLst>
          </p:cNvPr>
          <p:cNvSpPr txBox="1"/>
          <p:nvPr/>
        </p:nvSpPr>
        <p:spPr>
          <a:xfrm>
            <a:off x="8087673" y="1349122"/>
            <a:ext cx="2657475" cy="369332"/>
          </a:xfrm>
          <a:prstGeom prst="rect">
            <a:avLst/>
          </a:prstGeom>
          <a:noFill/>
        </p:spPr>
        <p:txBody>
          <a:bodyPr wrap="square">
            <a:spAutoFit/>
          </a:bodyPr>
          <a:lstStyle/>
          <a:p>
            <a:pPr lvl="0"/>
            <a:r>
              <a:rPr lang="en-IN" dirty="0"/>
              <a:t>After 01.09.2024 </a:t>
            </a:r>
          </a:p>
        </p:txBody>
      </p:sp>
      <p:sp>
        <p:nvSpPr>
          <p:cNvPr id="5" name="TextBox 4">
            <a:extLst>
              <a:ext uri="{FF2B5EF4-FFF2-40B4-BE49-F238E27FC236}">
                <a16:creationId xmlns:a16="http://schemas.microsoft.com/office/drawing/2014/main" id="{3C719579-95CA-CB13-3608-E4803347F5EF}"/>
              </a:ext>
            </a:extLst>
          </p:cNvPr>
          <p:cNvSpPr txBox="1"/>
          <p:nvPr/>
        </p:nvSpPr>
        <p:spPr>
          <a:xfrm>
            <a:off x="8087674" y="1997072"/>
            <a:ext cx="2657475" cy="1477328"/>
          </a:xfrm>
          <a:prstGeom prst="rect">
            <a:avLst/>
          </a:prstGeom>
          <a:noFill/>
        </p:spPr>
        <p:txBody>
          <a:bodyPr wrap="square" rtlCol="0">
            <a:spAutoFit/>
          </a:bodyPr>
          <a:lstStyle/>
          <a:p>
            <a:r>
              <a:rPr lang="en-IN" sz="1800" dirty="0"/>
              <a:t>Block Assessment (Assessment of total income including undisclosed income)</a:t>
            </a:r>
          </a:p>
          <a:p>
            <a:endParaRPr lang="en-IN" dirty="0"/>
          </a:p>
        </p:txBody>
      </p:sp>
      <p:sp>
        <p:nvSpPr>
          <p:cNvPr id="6" name="Arrow: Curved Up 5">
            <a:extLst>
              <a:ext uri="{FF2B5EF4-FFF2-40B4-BE49-F238E27FC236}">
                <a16:creationId xmlns:a16="http://schemas.microsoft.com/office/drawing/2014/main" id="{F4051089-8898-D7EF-C60C-BE163FA24262}"/>
              </a:ext>
            </a:extLst>
          </p:cNvPr>
          <p:cNvSpPr/>
          <p:nvPr/>
        </p:nvSpPr>
        <p:spPr>
          <a:xfrm rot="20308598">
            <a:off x="3305815" y="4389321"/>
            <a:ext cx="6933797" cy="1746927"/>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7" name="TextBox 6">
            <a:extLst>
              <a:ext uri="{FF2B5EF4-FFF2-40B4-BE49-F238E27FC236}">
                <a16:creationId xmlns:a16="http://schemas.microsoft.com/office/drawing/2014/main" id="{16D21ECB-2F9C-C0CE-2AAF-67B2843B15D0}"/>
              </a:ext>
            </a:extLst>
          </p:cNvPr>
          <p:cNvSpPr txBox="1"/>
          <p:nvPr/>
        </p:nvSpPr>
        <p:spPr>
          <a:xfrm rot="20246308">
            <a:off x="5361595" y="5064902"/>
            <a:ext cx="3022075" cy="830997"/>
          </a:xfrm>
          <a:prstGeom prst="rect">
            <a:avLst/>
          </a:prstGeom>
          <a:noFill/>
        </p:spPr>
        <p:txBody>
          <a:bodyPr wrap="square" rtlCol="0">
            <a:spAutoFit/>
          </a:bodyPr>
          <a:lstStyle/>
          <a:p>
            <a:r>
              <a:rPr lang="en-IN" sz="2400" dirty="0">
                <a:solidFill>
                  <a:schemeClr val="accent1">
                    <a:lumMod val="50000"/>
                  </a:schemeClr>
                </a:solidFill>
              </a:rPr>
              <a:t>Curated form of Block Assessment</a:t>
            </a:r>
          </a:p>
        </p:txBody>
      </p:sp>
      <p:sp>
        <p:nvSpPr>
          <p:cNvPr id="3" name="TextBox 2">
            <a:extLst>
              <a:ext uri="{FF2B5EF4-FFF2-40B4-BE49-F238E27FC236}">
                <a16:creationId xmlns:a16="http://schemas.microsoft.com/office/drawing/2014/main" id="{8C122203-EB18-7BA9-E70D-69883E4D154D}"/>
              </a:ext>
            </a:extLst>
          </p:cNvPr>
          <p:cNvSpPr txBox="1"/>
          <p:nvPr/>
        </p:nvSpPr>
        <p:spPr>
          <a:xfrm>
            <a:off x="158568" y="3854279"/>
            <a:ext cx="1509184" cy="646331"/>
          </a:xfrm>
          <a:prstGeom prst="rect">
            <a:avLst/>
          </a:prstGeom>
          <a:noFill/>
        </p:spPr>
        <p:txBody>
          <a:bodyPr wrap="square">
            <a:spAutoFit/>
          </a:bodyPr>
          <a:lstStyle/>
          <a:p>
            <a:r>
              <a:rPr lang="en-IN" dirty="0"/>
              <a:t>Before 30.06.1995</a:t>
            </a:r>
          </a:p>
        </p:txBody>
      </p:sp>
    </p:spTree>
    <p:extLst>
      <p:ext uri="{BB962C8B-B14F-4D97-AF65-F5344CB8AC3E}">
        <p14:creationId xmlns:p14="http://schemas.microsoft.com/office/powerpoint/2010/main" val="219804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0" y="334754"/>
            <a:ext cx="9032174" cy="912155"/>
          </a:xfrm>
        </p:spPr>
        <p:txBody>
          <a:bodyPr>
            <a:noAutofit/>
          </a:bodyPr>
          <a:lstStyle/>
          <a:p>
            <a:pPr>
              <a:defRPr/>
            </a:pPr>
            <a:r>
              <a:rPr lang="en-US" sz="2800" dirty="0">
                <a:latin typeface="Bookman Old Style" panose="02050604050505020204" pitchFamily="18" charset="0"/>
                <a:cs typeface="Times New Roman" pitchFamily="18" charset="0"/>
              </a:rPr>
              <a:t>Reason for reviving block assessment in search and requisition cases</a:t>
            </a:r>
          </a:p>
        </p:txBody>
      </p:sp>
      <p:sp>
        <p:nvSpPr>
          <p:cNvPr id="3" name="Rectangle 2">
            <a:extLst>
              <a:ext uri="{FF2B5EF4-FFF2-40B4-BE49-F238E27FC236}">
                <a16:creationId xmlns:a16="http://schemas.microsoft.com/office/drawing/2014/main" id="{98A228FE-BEFF-4EBD-9972-0EDE6708655C}"/>
              </a:ext>
            </a:extLst>
          </p:cNvPr>
          <p:cNvSpPr/>
          <p:nvPr/>
        </p:nvSpPr>
        <p:spPr>
          <a:xfrm>
            <a:off x="224121" y="2886523"/>
            <a:ext cx="11102265"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4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49</a:t>
            </a:fld>
            <a:endParaRPr lang="en"/>
          </a:p>
        </p:txBody>
      </p:sp>
      <p:graphicFrame>
        <p:nvGraphicFramePr>
          <p:cNvPr id="4" name="Diagram 3">
            <a:extLst>
              <a:ext uri="{FF2B5EF4-FFF2-40B4-BE49-F238E27FC236}">
                <a16:creationId xmlns:a16="http://schemas.microsoft.com/office/drawing/2014/main" id="{F158CA19-90CF-7310-37C1-4A9C21674B86}"/>
              </a:ext>
            </a:extLst>
          </p:cNvPr>
          <p:cNvGraphicFramePr/>
          <p:nvPr>
            <p:extLst>
              <p:ext uri="{D42A27DB-BD31-4B8C-83A1-F6EECF244321}">
                <p14:modId xmlns:p14="http://schemas.microsoft.com/office/powerpoint/2010/main" val="2236439934"/>
              </p:ext>
            </p:extLst>
          </p:nvPr>
        </p:nvGraphicFramePr>
        <p:xfrm>
          <a:off x="725236" y="1540042"/>
          <a:ext cx="10285664" cy="4347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B271EB87-37D7-1A59-74BC-1B82B881DED5}"/>
              </a:ext>
            </a:extLst>
          </p:cNvPr>
          <p:cNvSpPr txBox="1"/>
          <p:nvPr/>
        </p:nvSpPr>
        <p:spPr>
          <a:xfrm>
            <a:off x="1066800" y="1789732"/>
            <a:ext cx="3868312" cy="369332"/>
          </a:xfrm>
          <a:prstGeom prst="rect">
            <a:avLst/>
          </a:prstGeom>
          <a:noFill/>
        </p:spPr>
        <p:txBody>
          <a:bodyPr wrap="square" rtlCol="0">
            <a:spAutoFit/>
          </a:bodyPr>
          <a:lstStyle/>
          <a:p>
            <a:r>
              <a:rPr lang="en-IN" b="1" dirty="0"/>
              <a:t>Challenges Under Current Scheme </a:t>
            </a:r>
          </a:p>
        </p:txBody>
      </p:sp>
      <p:sp>
        <p:nvSpPr>
          <p:cNvPr id="7" name="TextBox 6">
            <a:extLst>
              <a:ext uri="{FF2B5EF4-FFF2-40B4-BE49-F238E27FC236}">
                <a16:creationId xmlns:a16="http://schemas.microsoft.com/office/drawing/2014/main" id="{CA90D975-CC2F-8E34-1028-CCFF2A465B10}"/>
              </a:ext>
            </a:extLst>
          </p:cNvPr>
          <p:cNvSpPr txBox="1"/>
          <p:nvPr/>
        </p:nvSpPr>
        <p:spPr>
          <a:xfrm>
            <a:off x="1066800" y="2452197"/>
            <a:ext cx="3571875" cy="2585323"/>
          </a:xfrm>
          <a:prstGeom prst="rect">
            <a:avLst/>
          </a:prstGeom>
          <a:noFill/>
        </p:spPr>
        <p:txBody>
          <a:bodyPr wrap="square" rtlCol="0">
            <a:spAutoFit/>
          </a:bodyPr>
          <a:lstStyle/>
          <a:p>
            <a:pPr marL="285750" indent="-285750">
              <a:buFont typeface="Arial" panose="020B0604020202020204" pitchFamily="34" charset="0"/>
              <a:buChar char="•"/>
            </a:pPr>
            <a:r>
              <a:rPr lang="en-IN" dirty="0"/>
              <a:t>Lack of consolidated assessment</a:t>
            </a:r>
          </a:p>
          <a:p>
            <a:pPr marL="285750" indent="-285750">
              <a:buFont typeface="Arial" panose="020B0604020202020204" pitchFamily="34" charset="0"/>
              <a:buChar char="•"/>
            </a:pPr>
            <a:r>
              <a:rPr lang="en-IN" dirty="0"/>
              <a:t>Staggered assessment over years.</a:t>
            </a:r>
          </a:p>
          <a:p>
            <a:pPr marL="285750" indent="-285750">
              <a:buFont typeface="Arial" panose="020B0604020202020204" pitchFamily="34" charset="0"/>
              <a:buChar char="•"/>
            </a:pPr>
            <a:r>
              <a:rPr lang="en-IN" dirty="0"/>
              <a:t>Escalating litigation cost</a:t>
            </a:r>
          </a:p>
          <a:p>
            <a:pPr marL="285750" indent="-285750">
              <a:buFont typeface="Arial" panose="020B0604020202020204" pitchFamily="34" charset="0"/>
              <a:buChar char="•"/>
            </a:pPr>
            <a:r>
              <a:rPr lang="en-IN" dirty="0"/>
              <a:t>Changing legal position over time.</a:t>
            </a:r>
          </a:p>
          <a:p>
            <a:pPr marL="285750" indent="-285750">
              <a:buFont typeface="Arial" panose="020B0604020202020204" pitchFamily="34" charset="0"/>
              <a:buChar char="•"/>
            </a:pPr>
            <a:r>
              <a:rPr lang="en-IN" dirty="0"/>
              <a:t>Difficulty on coordinated investigation </a:t>
            </a:r>
          </a:p>
        </p:txBody>
      </p:sp>
      <p:sp>
        <p:nvSpPr>
          <p:cNvPr id="8" name="TextBox 7">
            <a:extLst>
              <a:ext uri="{FF2B5EF4-FFF2-40B4-BE49-F238E27FC236}">
                <a16:creationId xmlns:a16="http://schemas.microsoft.com/office/drawing/2014/main" id="{B1B7E3FA-9C5D-2B65-28B3-7C749CB36E71}"/>
              </a:ext>
            </a:extLst>
          </p:cNvPr>
          <p:cNvSpPr txBox="1"/>
          <p:nvPr/>
        </p:nvSpPr>
        <p:spPr>
          <a:xfrm>
            <a:off x="6799689" y="1849575"/>
            <a:ext cx="3868312" cy="369332"/>
          </a:xfrm>
          <a:prstGeom prst="rect">
            <a:avLst/>
          </a:prstGeom>
          <a:noFill/>
        </p:spPr>
        <p:txBody>
          <a:bodyPr wrap="square" rtlCol="0">
            <a:spAutoFit/>
          </a:bodyPr>
          <a:lstStyle/>
          <a:p>
            <a:r>
              <a:rPr lang="en-IN" b="1" dirty="0"/>
              <a:t>Benefit of Block Assessment</a:t>
            </a:r>
          </a:p>
        </p:txBody>
      </p:sp>
      <p:sp>
        <p:nvSpPr>
          <p:cNvPr id="9" name="TextBox 8">
            <a:extLst>
              <a:ext uri="{FF2B5EF4-FFF2-40B4-BE49-F238E27FC236}">
                <a16:creationId xmlns:a16="http://schemas.microsoft.com/office/drawing/2014/main" id="{9B931866-D9A3-6FC3-A7CC-F5BB37782126}"/>
              </a:ext>
            </a:extLst>
          </p:cNvPr>
          <p:cNvSpPr txBox="1"/>
          <p:nvPr/>
        </p:nvSpPr>
        <p:spPr>
          <a:xfrm>
            <a:off x="6799689" y="2544515"/>
            <a:ext cx="3571875" cy="2308324"/>
          </a:xfrm>
          <a:prstGeom prst="rect">
            <a:avLst/>
          </a:prstGeom>
          <a:noFill/>
        </p:spPr>
        <p:txBody>
          <a:bodyPr wrap="square" rtlCol="0">
            <a:spAutoFit/>
          </a:bodyPr>
          <a:lstStyle/>
          <a:p>
            <a:pPr marL="285750" indent="-285750">
              <a:buFont typeface="Arial" panose="020B0604020202020204" pitchFamily="34" charset="0"/>
              <a:buChar char="•"/>
            </a:pPr>
            <a:r>
              <a:rPr lang="en-IN" dirty="0"/>
              <a:t>Early finalization of search assessment</a:t>
            </a:r>
          </a:p>
          <a:p>
            <a:pPr marL="285750" indent="-285750">
              <a:buFont typeface="Arial" panose="020B0604020202020204" pitchFamily="34" charset="0"/>
              <a:buChar char="•"/>
            </a:pPr>
            <a:r>
              <a:rPr lang="en-IN" dirty="0"/>
              <a:t>Reduction in multiplicity of proceedings.</a:t>
            </a:r>
          </a:p>
          <a:p>
            <a:pPr marL="285750" indent="-285750">
              <a:buFont typeface="Arial" panose="020B0604020202020204" pitchFamily="34" charset="0"/>
              <a:buChar char="•"/>
            </a:pPr>
            <a:r>
              <a:rPr lang="en-IN" dirty="0"/>
              <a:t>Cost-effectiveness for Assessee and Department.</a:t>
            </a:r>
          </a:p>
          <a:p>
            <a:pPr marL="285750" indent="-285750">
              <a:buFont typeface="Arial" panose="020B0604020202020204" pitchFamily="34" charset="0"/>
              <a:buChar char="•"/>
            </a:pPr>
            <a:r>
              <a:rPr lang="en-IN" dirty="0"/>
              <a:t>Early finalization of assessment</a:t>
            </a:r>
          </a:p>
        </p:txBody>
      </p:sp>
    </p:spTree>
    <p:extLst>
      <p:ext uri="{BB962C8B-B14F-4D97-AF65-F5344CB8AC3E}">
        <p14:creationId xmlns:p14="http://schemas.microsoft.com/office/powerpoint/2010/main" val="1465056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Autofit/>
          </a:bodyPr>
          <a:lstStyle/>
          <a:p>
            <a:pPr>
              <a:defRPr/>
            </a:pPr>
            <a:r>
              <a:rPr lang="en-US" sz="2800" dirty="0">
                <a:latin typeface="Bookman Old Style" panose="02050604050505020204" pitchFamily="18" charset="0"/>
                <a:cs typeface="Times New Roman" pitchFamily="18" charset="0"/>
              </a:rPr>
              <a:t>Block Assessment – Definition</a:t>
            </a:r>
          </a:p>
        </p:txBody>
      </p:sp>
      <p:sp>
        <p:nvSpPr>
          <p:cNvPr id="3" name="Rectangle 2">
            <a:extLst>
              <a:ext uri="{FF2B5EF4-FFF2-40B4-BE49-F238E27FC236}">
                <a16:creationId xmlns:a16="http://schemas.microsoft.com/office/drawing/2014/main" id="{98A228FE-BEFF-4EBD-9972-0EDE6708655C}"/>
              </a:ext>
            </a:extLst>
          </p:cNvPr>
          <p:cNvSpPr/>
          <p:nvPr/>
        </p:nvSpPr>
        <p:spPr>
          <a:xfrm>
            <a:off x="439387" y="1246909"/>
            <a:ext cx="9654639"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2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50</a:t>
            </a:fld>
            <a:endParaRPr lang="en"/>
          </a:p>
        </p:txBody>
      </p:sp>
      <p:graphicFrame>
        <p:nvGraphicFramePr>
          <p:cNvPr id="4" name="Diagram 3">
            <a:extLst>
              <a:ext uri="{FF2B5EF4-FFF2-40B4-BE49-F238E27FC236}">
                <a16:creationId xmlns:a16="http://schemas.microsoft.com/office/drawing/2014/main" id="{649DFA29-EDB7-7FC7-D00F-7B4FC3B6CDCE}"/>
              </a:ext>
            </a:extLst>
          </p:cNvPr>
          <p:cNvGraphicFramePr/>
          <p:nvPr>
            <p:extLst>
              <p:ext uri="{D42A27DB-BD31-4B8C-83A1-F6EECF244321}">
                <p14:modId xmlns:p14="http://schemas.microsoft.com/office/powerpoint/2010/main" val="2978271543"/>
              </p:ext>
            </p:extLst>
          </p:nvPr>
        </p:nvGraphicFramePr>
        <p:xfrm>
          <a:off x="152400" y="1289542"/>
          <a:ext cx="11353800" cy="4848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Arrow Connector 7">
            <a:extLst>
              <a:ext uri="{FF2B5EF4-FFF2-40B4-BE49-F238E27FC236}">
                <a16:creationId xmlns:a16="http://schemas.microsoft.com/office/drawing/2014/main" id="{94091FDC-49F8-A8BC-0D37-B9621D9C3A6E}"/>
              </a:ext>
            </a:extLst>
          </p:cNvPr>
          <p:cNvCxnSpPr/>
          <p:nvPr/>
        </p:nvCxnSpPr>
        <p:spPr>
          <a:xfrm flipH="1">
            <a:off x="1524000" y="3128990"/>
            <a:ext cx="733425" cy="895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2505561-ECA5-8A0E-DE75-362B80DFBC8D}"/>
              </a:ext>
            </a:extLst>
          </p:cNvPr>
          <p:cNvCxnSpPr>
            <a:cxnSpLocks/>
          </p:cNvCxnSpPr>
          <p:nvPr/>
        </p:nvCxnSpPr>
        <p:spPr>
          <a:xfrm>
            <a:off x="2544412" y="3128990"/>
            <a:ext cx="827964" cy="828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E93CE71-558F-BB87-6A8D-C7A0B6DD10F7}"/>
              </a:ext>
            </a:extLst>
          </p:cNvPr>
          <p:cNvSpPr txBox="1"/>
          <p:nvPr/>
        </p:nvSpPr>
        <p:spPr>
          <a:xfrm>
            <a:off x="224121" y="4391025"/>
            <a:ext cx="2214279" cy="1200329"/>
          </a:xfrm>
          <a:prstGeom prst="rect">
            <a:avLst/>
          </a:prstGeom>
          <a:noFill/>
        </p:spPr>
        <p:txBody>
          <a:bodyPr wrap="square" rtlCol="0">
            <a:spAutoFit/>
          </a:bodyPr>
          <a:lstStyle/>
          <a:p>
            <a:pPr algn="just"/>
            <a:r>
              <a:rPr lang="en-IN" dirty="0"/>
              <a:t>Six AY(s) preceding the  previous year of search or requisition  </a:t>
            </a:r>
          </a:p>
        </p:txBody>
      </p:sp>
      <p:sp>
        <p:nvSpPr>
          <p:cNvPr id="14" name="TextBox 13">
            <a:extLst>
              <a:ext uri="{FF2B5EF4-FFF2-40B4-BE49-F238E27FC236}">
                <a16:creationId xmlns:a16="http://schemas.microsoft.com/office/drawing/2014/main" id="{0B835148-1667-1A2F-BFF3-4DDB6FB9D89E}"/>
              </a:ext>
            </a:extLst>
          </p:cNvPr>
          <p:cNvSpPr txBox="1"/>
          <p:nvPr/>
        </p:nvSpPr>
        <p:spPr>
          <a:xfrm>
            <a:off x="2985206" y="4391024"/>
            <a:ext cx="2214279" cy="2031325"/>
          </a:xfrm>
          <a:prstGeom prst="rect">
            <a:avLst/>
          </a:prstGeom>
          <a:noFill/>
        </p:spPr>
        <p:txBody>
          <a:bodyPr wrap="square" rtlCol="0">
            <a:spAutoFit/>
          </a:bodyPr>
          <a:lstStyle/>
          <a:p>
            <a:pPr algn="just"/>
            <a:r>
              <a:rPr lang="en-IN" dirty="0"/>
              <a:t>Period starting from 01.04.2024 of that previous year to last date of authorization for search or requisition </a:t>
            </a:r>
          </a:p>
        </p:txBody>
      </p:sp>
      <p:sp>
        <p:nvSpPr>
          <p:cNvPr id="16" name="TextBox 15">
            <a:extLst>
              <a:ext uri="{FF2B5EF4-FFF2-40B4-BE49-F238E27FC236}">
                <a16:creationId xmlns:a16="http://schemas.microsoft.com/office/drawing/2014/main" id="{45C552D7-E1D4-5A4F-59F3-F3D0EBECBBDA}"/>
              </a:ext>
            </a:extLst>
          </p:cNvPr>
          <p:cNvSpPr txBox="1"/>
          <p:nvPr/>
        </p:nvSpPr>
        <p:spPr>
          <a:xfrm>
            <a:off x="6809851" y="3236862"/>
            <a:ext cx="4858274" cy="3139321"/>
          </a:xfrm>
          <a:prstGeom prst="rect">
            <a:avLst/>
          </a:prstGeom>
          <a:noFill/>
        </p:spPr>
        <p:txBody>
          <a:bodyPr wrap="square" rtlCol="0">
            <a:spAutoFit/>
          </a:bodyPr>
          <a:lstStyle/>
          <a:p>
            <a:pPr marL="285750" indent="-285750">
              <a:buFont typeface="Arial" panose="020B0604020202020204" pitchFamily="34" charset="0"/>
              <a:buChar char="•"/>
            </a:pPr>
            <a:r>
              <a:rPr lang="en-IN" dirty="0"/>
              <a:t>Money, bullion</a:t>
            </a:r>
            <a:r>
              <a:rPr lang="en-IN" sz="1800" dirty="0">
                <a:effectLst/>
                <a:latin typeface="Book Antiqua" panose="02040602050305030304" pitchFamily="18" charset="0"/>
                <a:ea typeface="Calibri" panose="020F0502020204030204" pitchFamily="34" charset="0"/>
                <a:cs typeface="Mangal" panose="02040503050203030202" pitchFamily="18" charset="0"/>
              </a:rPr>
              <a:t>, jewellery or other valuable article or thing or any expenditure or any income based on any entry in the books of account</a:t>
            </a:r>
          </a:p>
          <a:p>
            <a:pPr marL="285750" indent="-285750">
              <a:buFont typeface="Arial" panose="020B0604020202020204" pitchFamily="34" charset="0"/>
              <a:buChar char="•"/>
            </a:pPr>
            <a:r>
              <a:rPr lang="en-IN" dirty="0">
                <a:latin typeface="Book Antiqua" panose="02040602050305030304" pitchFamily="18" charset="0"/>
                <a:ea typeface="Calibri" panose="020F0502020204030204" pitchFamily="34" charset="0"/>
                <a:cs typeface="Mangal" panose="02040503050203030202" pitchFamily="18" charset="0"/>
              </a:rPr>
              <a:t>Money, bullion, jewellery, valuable article, things, entry  </a:t>
            </a:r>
            <a:r>
              <a:rPr lang="en-IN" b="1" dirty="0">
                <a:latin typeface="Book Antiqua" panose="02040602050305030304" pitchFamily="18" charset="0"/>
                <a:ea typeface="Calibri" panose="020F0502020204030204" pitchFamily="34" charset="0"/>
                <a:cs typeface="Mangal" panose="02040503050203030202" pitchFamily="18" charset="0"/>
              </a:rPr>
              <a:t>not disclosed.</a:t>
            </a:r>
          </a:p>
          <a:p>
            <a:pPr marL="285750" indent="-285750">
              <a:buFont typeface="Arial" panose="020B0604020202020204" pitchFamily="34" charset="0"/>
              <a:buChar char="•"/>
            </a:pPr>
            <a:r>
              <a:rPr lang="en-IN" sz="1800" dirty="0">
                <a:effectLst/>
                <a:latin typeface="Book Antiqua" panose="02040602050305030304" pitchFamily="18" charset="0"/>
                <a:ea typeface="Calibri" panose="020F0502020204030204" pitchFamily="34" charset="0"/>
                <a:cs typeface="Mangal" panose="02040503050203030202" pitchFamily="18" charset="0"/>
              </a:rPr>
              <a:t>any expenses, deductions, or allowances which </a:t>
            </a:r>
            <a:r>
              <a:rPr lang="en-IN" sz="1800" b="1" dirty="0">
                <a:effectLst/>
                <a:latin typeface="Book Antiqua" panose="02040602050305030304" pitchFamily="18" charset="0"/>
                <a:ea typeface="Calibri" panose="020F0502020204030204" pitchFamily="34" charset="0"/>
                <a:cs typeface="Mangal" panose="02040503050203030202" pitchFamily="18" charset="0"/>
              </a:rPr>
              <a:t>is found to be incorrect </a:t>
            </a:r>
            <a:r>
              <a:rPr lang="en-IN" sz="1800" dirty="0">
                <a:effectLst/>
                <a:latin typeface="Book Antiqua" panose="02040602050305030304" pitchFamily="18" charset="0"/>
                <a:ea typeface="Calibri" panose="020F0502020204030204" pitchFamily="34" charset="0"/>
                <a:cs typeface="Mangal" panose="02040503050203030202" pitchFamily="18" charset="0"/>
              </a:rPr>
              <a:t>in respect of block period</a:t>
            </a:r>
          </a:p>
          <a:p>
            <a:pPr marL="285750" indent="-285750">
              <a:buFont typeface="Arial" panose="020B0604020202020204" pitchFamily="34" charset="0"/>
              <a:buChar char="•"/>
            </a:pPr>
            <a:endParaRPr lang="en-IN" sz="1800" dirty="0">
              <a:effectLst/>
              <a:latin typeface="Book Antiqua" panose="02040602050305030304" pitchFamily="18" charset="0"/>
              <a:ea typeface="Calibri" panose="020F0502020204030204" pitchFamily="34" charset="0"/>
              <a:cs typeface="Mangal" panose="02040503050203030202" pitchFamily="18" charset="0"/>
            </a:endParaRPr>
          </a:p>
          <a:p>
            <a:pPr marL="285750" indent="-285750">
              <a:buFont typeface="Arial" panose="020B0604020202020204" pitchFamily="34" charset="0"/>
              <a:buChar char="•"/>
            </a:pPr>
            <a:endParaRPr lang="en-IN" dirty="0"/>
          </a:p>
        </p:txBody>
      </p:sp>
      <p:sp>
        <p:nvSpPr>
          <p:cNvPr id="19" name="Plus Sign 18">
            <a:extLst>
              <a:ext uri="{FF2B5EF4-FFF2-40B4-BE49-F238E27FC236}">
                <a16:creationId xmlns:a16="http://schemas.microsoft.com/office/drawing/2014/main" id="{9E08F735-B835-7D64-5F1B-C36ADC0DF9E8}"/>
              </a:ext>
            </a:extLst>
          </p:cNvPr>
          <p:cNvSpPr/>
          <p:nvPr/>
        </p:nvSpPr>
        <p:spPr>
          <a:xfrm>
            <a:off x="2347913" y="4487163"/>
            <a:ext cx="727781" cy="63872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135561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Autofit/>
          </a:bodyPr>
          <a:lstStyle/>
          <a:p>
            <a:pPr>
              <a:defRPr/>
            </a:pPr>
            <a:r>
              <a:rPr lang="en-US" sz="2800" dirty="0">
                <a:latin typeface="Bookman Old Style" panose="02050604050505020204" pitchFamily="18" charset="0"/>
                <a:cs typeface="Times New Roman" pitchFamily="18" charset="0"/>
              </a:rPr>
              <a:t>Key Highlights of Block Assessment</a:t>
            </a:r>
          </a:p>
        </p:txBody>
      </p:sp>
      <p:sp>
        <p:nvSpPr>
          <p:cNvPr id="3" name="Rectangle 2">
            <a:extLst>
              <a:ext uri="{FF2B5EF4-FFF2-40B4-BE49-F238E27FC236}">
                <a16:creationId xmlns:a16="http://schemas.microsoft.com/office/drawing/2014/main" id="{98A228FE-BEFF-4EBD-9972-0EDE6708655C}"/>
              </a:ext>
            </a:extLst>
          </p:cNvPr>
          <p:cNvSpPr/>
          <p:nvPr/>
        </p:nvSpPr>
        <p:spPr>
          <a:xfrm>
            <a:off x="439387" y="1246909"/>
            <a:ext cx="9654639"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2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51</a:t>
            </a:fld>
            <a:endParaRPr lang="en"/>
          </a:p>
        </p:txBody>
      </p:sp>
      <p:graphicFrame>
        <p:nvGraphicFramePr>
          <p:cNvPr id="6" name="Diagram 5">
            <a:extLst>
              <a:ext uri="{FF2B5EF4-FFF2-40B4-BE49-F238E27FC236}">
                <a16:creationId xmlns:a16="http://schemas.microsoft.com/office/drawing/2014/main" id="{9D6AED0A-46BB-D8FB-5E00-ADED35951744}"/>
              </a:ext>
            </a:extLst>
          </p:cNvPr>
          <p:cNvGraphicFramePr/>
          <p:nvPr>
            <p:extLst>
              <p:ext uri="{D42A27DB-BD31-4B8C-83A1-F6EECF244321}">
                <p14:modId xmlns:p14="http://schemas.microsoft.com/office/powerpoint/2010/main" val="535140995"/>
              </p:ext>
            </p:extLst>
          </p:nvPr>
        </p:nvGraphicFramePr>
        <p:xfrm>
          <a:off x="135108" y="1652925"/>
          <a:ext cx="10875791" cy="4765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39389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Autofit/>
          </a:bodyPr>
          <a:lstStyle/>
          <a:p>
            <a:pPr>
              <a:defRPr/>
            </a:pPr>
            <a:r>
              <a:rPr lang="en-US" sz="2800" dirty="0">
                <a:latin typeface="Bookman Old Style" panose="02050604050505020204" pitchFamily="18" charset="0"/>
                <a:cs typeface="Times New Roman" pitchFamily="18" charset="0"/>
              </a:rPr>
              <a:t>Computation of Total Income  </a:t>
            </a:r>
          </a:p>
        </p:txBody>
      </p:sp>
      <p:sp>
        <p:nvSpPr>
          <p:cNvPr id="3" name="Rectangle 2">
            <a:extLst>
              <a:ext uri="{FF2B5EF4-FFF2-40B4-BE49-F238E27FC236}">
                <a16:creationId xmlns:a16="http://schemas.microsoft.com/office/drawing/2014/main" id="{98A228FE-BEFF-4EBD-9972-0EDE6708655C}"/>
              </a:ext>
            </a:extLst>
          </p:cNvPr>
          <p:cNvSpPr/>
          <p:nvPr/>
        </p:nvSpPr>
        <p:spPr>
          <a:xfrm>
            <a:off x="439387" y="1246909"/>
            <a:ext cx="9654639"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2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52</a:t>
            </a:fld>
            <a:endParaRPr lang="en"/>
          </a:p>
        </p:txBody>
      </p:sp>
      <p:graphicFrame>
        <p:nvGraphicFramePr>
          <p:cNvPr id="4" name="Diagram 3">
            <a:extLst>
              <a:ext uri="{FF2B5EF4-FFF2-40B4-BE49-F238E27FC236}">
                <a16:creationId xmlns:a16="http://schemas.microsoft.com/office/drawing/2014/main" id="{21871F27-9658-C1D4-0424-9FEAB1D7FB16}"/>
              </a:ext>
            </a:extLst>
          </p:cNvPr>
          <p:cNvGraphicFramePr/>
          <p:nvPr>
            <p:extLst>
              <p:ext uri="{D42A27DB-BD31-4B8C-83A1-F6EECF244321}">
                <p14:modId xmlns:p14="http://schemas.microsoft.com/office/powerpoint/2010/main" val="1223353971"/>
              </p:ext>
            </p:extLst>
          </p:nvPr>
        </p:nvGraphicFramePr>
        <p:xfrm>
          <a:off x="277221" y="1450428"/>
          <a:ext cx="11720338" cy="3983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lus Sign 5">
            <a:extLst>
              <a:ext uri="{FF2B5EF4-FFF2-40B4-BE49-F238E27FC236}">
                <a16:creationId xmlns:a16="http://schemas.microsoft.com/office/drawing/2014/main" id="{73A46949-9DDA-6E73-8FE9-F5EAAA2E03EB}"/>
              </a:ext>
            </a:extLst>
          </p:cNvPr>
          <p:cNvSpPr/>
          <p:nvPr/>
        </p:nvSpPr>
        <p:spPr>
          <a:xfrm>
            <a:off x="3778818" y="2238696"/>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Plus Sign 8">
            <a:extLst>
              <a:ext uri="{FF2B5EF4-FFF2-40B4-BE49-F238E27FC236}">
                <a16:creationId xmlns:a16="http://schemas.microsoft.com/office/drawing/2014/main" id="{F9B0F1E6-1379-3E59-6703-761433CA639F}"/>
              </a:ext>
            </a:extLst>
          </p:cNvPr>
          <p:cNvSpPr/>
          <p:nvPr/>
        </p:nvSpPr>
        <p:spPr>
          <a:xfrm>
            <a:off x="8136562" y="2207169"/>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Plus Sign 10">
            <a:extLst>
              <a:ext uri="{FF2B5EF4-FFF2-40B4-BE49-F238E27FC236}">
                <a16:creationId xmlns:a16="http://schemas.microsoft.com/office/drawing/2014/main" id="{EB85C7D8-C88E-FA7A-836A-004A14707E99}"/>
              </a:ext>
            </a:extLst>
          </p:cNvPr>
          <p:cNvSpPr/>
          <p:nvPr/>
        </p:nvSpPr>
        <p:spPr>
          <a:xfrm>
            <a:off x="1498569" y="3145221"/>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Plus Sign 14">
            <a:extLst>
              <a:ext uri="{FF2B5EF4-FFF2-40B4-BE49-F238E27FC236}">
                <a16:creationId xmlns:a16="http://schemas.microsoft.com/office/drawing/2014/main" id="{D33CE844-2326-D7C5-7CB4-306E8F9AF91A}"/>
              </a:ext>
            </a:extLst>
          </p:cNvPr>
          <p:cNvSpPr/>
          <p:nvPr/>
        </p:nvSpPr>
        <p:spPr>
          <a:xfrm>
            <a:off x="7407959" y="3287110"/>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04777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Autofit/>
          </a:bodyPr>
          <a:lstStyle/>
          <a:p>
            <a:pPr>
              <a:defRPr/>
            </a:pPr>
            <a:r>
              <a:rPr lang="en-US" sz="2800" dirty="0">
                <a:latin typeface="Bookman Old Style" panose="02050604050505020204" pitchFamily="18" charset="0"/>
                <a:cs typeface="Times New Roman" pitchFamily="18" charset="0"/>
              </a:rPr>
              <a:t>Computation of Tax Chargeable</a:t>
            </a:r>
          </a:p>
        </p:txBody>
      </p:sp>
      <p:sp>
        <p:nvSpPr>
          <p:cNvPr id="3" name="Rectangle 2">
            <a:extLst>
              <a:ext uri="{FF2B5EF4-FFF2-40B4-BE49-F238E27FC236}">
                <a16:creationId xmlns:a16="http://schemas.microsoft.com/office/drawing/2014/main" id="{98A228FE-BEFF-4EBD-9972-0EDE6708655C}"/>
              </a:ext>
            </a:extLst>
          </p:cNvPr>
          <p:cNvSpPr/>
          <p:nvPr/>
        </p:nvSpPr>
        <p:spPr>
          <a:xfrm>
            <a:off x="439387" y="1246909"/>
            <a:ext cx="9654639"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2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53</a:t>
            </a:fld>
            <a:endParaRPr lang="en"/>
          </a:p>
        </p:txBody>
      </p:sp>
      <p:graphicFrame>
        <p:nvGraphicFramePr>
          <p:cNvPr id="4" name="Diagram 3">
            <a:extLst>
              <a:ext uri="{FF2B5EF4-FFF2-40B4-BE49-F238E27FC236}">
                <a16:creationId xmlns:a16="http://schemas.microsoft.com/office/drawing/2014/main" id="{21871F27-9658-C1D4-0424-9FEAB1D7FB16}"/>
              </a:ext>
            </a:extLst>
          </p:cNvPr>
          <p:cNvGraphicFramePr/>
          <p:nvPr>
            <p:extLst>
              <p:ext uri="{D42A27DB-BD31-4B8C-83A1-F6EECF244321}">
                <p14:modId xmlns:p14="http://schemas.microsoft.com/office/powerpoint/2010/main" val="1050504145"/>
              </p:ext>
            </p:extLst>
          </p:nvPr>
        </p:nvGraphicFramePr>
        <p:xfrm>
          <a:off x="277221" y="1450428"/>
          <a:ext cx="11720338" cy="3983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lus Sign 5">
            <a:extLst>
              <a:ext uri="{FF2B5EF4-FFF2-40B4-BE49-F238E27FC236}">
                <a16:creationId xmlns:a16="http://schemas.microsoft.com/office/drawing/2014/main" id="{73A46949-9DDA-6E73-8FE9-F5EAAA2E03EB}"/>
              </a:ext>
            </a:extLst>
          </p:cNvPr>
          <p:cNvSpPr/>
          <p:nvPr/>
        </p:nvSpPr>
        <p:spPr>
          <a:xfrm>
            <a:off x="3778818" y="2238696"/>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Plus Sign 8">
            <a:extLst>
              <a:ext uri="{FF2B5EF4-FFF2-40B4-BE49-F238E27FC236}">
                <a16:creationId xmlns:a16="http://schemas.microsoft.com/office/drawing/2014/main" id="{F9B0F1E6-1379-3E59-6703-761433CA639F}"/>
              </a:ext>
            </a:extLst>
          </p:cNvPr>
          <p:cNvSpPr/>
          <p:nvPr/>
        </p:nvSpPr>
        <p:spPr>
          <a:xfrm>
            <a:off x="8136562" y="2207169"/>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Plus Sign 10">
            <a:extLst>
              <a:ext uri="{FF2B5EF4-FFF2-40B4-BE49-F238E27FC236}">
                <a16:creationId xmlns:a16="http://schemas.microsoft.com/office/drawing/2014/main" id="{EB85C7D8-C88E-FA7A-836A-004A14707E99}"/>
              </a:ext>
            </a:extLst>
          </p:cNvPr>
          <p:cNvSpPr/>
          <p:nvPr/>
        </p:nvSpPr>
        <p:spPr>
          <a:xfrm>
            <a:off x="1498569" y="3145221"/>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Plus Sign 11">
            <a:extLst>
              <a:ext uri="{FF2B5EF4-FFF2-40B4-BE49-F238E27FC236}">
                <a16:creationId xmlns:a16="http://schemas.microsoft.com/office/drawing/2014/main" id="{5D3E6750-2061-3F0E-C2CB-80CE245A507D}"/>
              </a:ext>
            </a:extLst>
          </p:cNvPr>
          <p:cNvSpPr/>
          <p:nvPr/>
        </p:nvSpPr>
        <p:spPr>
          <a:xfrm>
            <a:off x="3877113" y="4298258"/>
            <a:ext cx="339438" cy="283779"/>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Minus Sign 12">
            <a:extLst>
              <a:ext uri="{FF2B5EF4-FFF2-40B4-BE49-F238E27FC236}">
                <a16:creationId xmlns:a16="http://schemas.microsoft.com/office/drawing/2014/main" id="{F950EE6A-7B41-8C13-C1CE-0F68F3F56F9B}"/>
              </a:ext>
            </a:extLst>
          </p:cNvPr>
          <p:cNvSpPr/>
          <p:nvPr/>
        </p:nvSpPr>
        <p:spPr>
          <a:xfrm>
            <a:off x="7500930" y="4048376"/>
            <a:ext cx="474521" cy="487298"/>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a16="http://schemas.microsoft.com/office/drawing/2014/main" id="{4A69AB77-5379-0D72-5C10-662309D06C14}"/>
              </a:ext>
            </a:extLst>
          </p:cNvPr>
          <p:cNvSpPr txBox="1"/>
          <p:nvPr/>
        </p:nvSpPr>
        <p:spPr>
          <a:xfrm>
            <a:off x="8476000" y="3653246"/>
            <a:ext cx="3521559" cy="1477328"/>
          </a:xfrm>
          <a:prstGeom prst="rect">
            <a:avLst/>
          </a:prstGeom>
          <a:noFill/>
        </p:spPr>
        <p:txBody>
          <a:bodyPr wrap="square" rtlCol="0">
            <a:spAutoFit/>
          </a:bodyPr>
          <a:lstStyle/>
          <a:p>
            <a:pPr marL="285750" indent="-285750">
              <a:buFont typeface="Arial" panose="020B0604020202020204" pitchFamily="34" charset="0"/>
              <a:buChar char="•"/>
            </a:pPr>
            <a:r>
              <a:rPr lang="en-IN" dirty="0">
                <a:solidFill>
                  <a:schemeClr val="bg1">
                    <a:lumMod val="95000"/>
                  </a:schemeClr>
                </a:solidFill>
              </a:rPr>
              <a:t>Income referred in clause (ii), (iii), (iv) of Section 158BB(1).</a:t>
            </a:r>
          </a:p>
          <a:p>
            <a:pPr marL="285750" indent="-285750">
              <a:buFont typeface="Arial" panose="020B0604020202020204" pitchFamily="34" charset="0"/>
              <a:buChar char="•"/>
            </a:pPr>
            <a:r>
              <a:rPr lang="en-IN" dirty="0">
                <a:solidFill>
                  <a:schemeClr val="bg1">
                    <a:lumMod val="95000"/>
                  </a:schemeClr>
                </a:solidFill>
              </a:rPr>
              <a:t> returned income or assessed income if loss shall be ignored </a:t>
            </a:r>
          </a:p>
        </p:txBody>
      </p:sp>
    </p:spTree>
    <p:extLst>
      <p:ext uri="{BB962C8B-B14F-4D97-AF65-F5344CB8AC3E}">
        <p14:creationId xmlns:p14="http://schemas.microsoft.com/office/powerpoint/2010/main" val="42657004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Autofit/>
          </a:bodyPr>
          <a:lstStyle/>
          <a:p>
            <a:pPr>
              <a:defRPr/>
            </a:pPr>
            <a:r>
              <a:rPr lang="en-US" sz="2800" dirty="0">
                <a:latin typeface="Bookman Old Style" panose="02050604050505020204" pitchFamily="18" charset="0"/>
                <a:cs typeface="Times New Roman" pitchFamily="18" charset="0"/>
              </a:rPr>
              <a:t>Procedure for block assessment </a:t>
            </a:r>
          </a:p>
        </p:txBody>
      </p:sp>
      <p:sp>
        <p:nvSpPr>
          <p:cNvPr id="3" name="Rectangle 2">
            <a:extLst>
              <a:ext uri="{FF2B5EF4-FFF2-40B4-BE49-F238E27FC236}">
                <a16:creationId xmlns:a16="http://schemas.microsoft.com/office/drawing/2014/main" id="{98A228FE-BEFF-4EBD-9972-0EDE6708655C}"/>
              </a:ext>
            </a:extLst>
          </p:cNvPr>
          <p:cNvSpPr/>
          <p:nvPr/>
        </p:nvSpPr>
        <p:spPr>
          <a:xfrm>
            <a:off x="439387" y="1246909"/>
            <a:ext cx="9654639"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2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54</a:t>
            </a:fld>
            <a:endParaRPr lang="en"/>
          </a:p>
        </p:txBody>
      </p:sp>
      <p:graphicFrame>
        <p:nvGraphicFramePr>
          <p:cNvPr id="4" name="Diagram 3">
            <a:extLst>
              <a:ext uri="{FF2B5EF4-FFF2-40B4-BE49-F238E27FC236}">
                <a16:creationId xmlns:a16="http://schemas.microsoft.com/office/drawing/2014/main" id="{F6FF8A5D-7CF3-8C42-9B2A-88F4F4BE6D69}"/>
              </a:ext>
            </a:extLst>
          </p:cNvPr>
          <p:cNvGraphicFramePr/>
          <p:nvPr>
            <p:extLst>
              <p:ext uri="{D42A27DB-BD31-4B8C-83A1-F6EECF244321}">
                <p14:modId xmlns:p14="http://schemas.microsoft.com/office/powerpoint/2010/main" val="3677952294"/>
              </p:ext>
            </p:extLst>
          </p:nvPr>
        </p:nvGraphicFramePr>
        <p:xfrm>
          <a:off x="439387" y="1070504"/>
          <a:ext cx="9876188" cy="3722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106B645A-1231-9FBE-75F4-0AFE17F93EEE}"/>
              </a:ext>
            </a:extLst>
          </p:cNvPr>
          <p:cNvSpPr txBox="1"/>
          <p:nvPr/>
        </p:nvSpPr>
        <p:spPr>
          <a:xfrm>
            <a:off x="8383827" y="2331445"/>
            <a:ext cx="1710200" cy="1200329"/>
          </a:xfrm>
          <a:prstGeom prst="rect">
            <a:avLst/>
          </a:prstGeom>
          <a:noFill/>
        </p:spPr>
        <p:txBody>
          <a:bodyPr wrap="square" rtlCol="0">
            <a:spAutoFit/>
          </a:bodyPr>
          <a:lstStyle/>
          <a:p>
            <a:r>
              <a:rPr lang="en-IN" dirty="0"/>
              <a:t>Ao will pass an order of assessment or reassessment</a:t>
            </a:r>
          </a:p>
        </p:txBody>
      </p:sp>
      <p:sp>
        <p:nvSpPr>
          <p:cNvPr id="6" name="TextBox 5">
            <a:extLst>
              <a:ext uri="{FF2B5EF4-FFF2-40B4-BE49-F238E27FC236}">
                <a16:creationId xmlns:a16="http://schemas.microsoft.com/office/drawing/2014/main" id="{483E384E-D329-F300-EB64-E55970C52540}"/>
              </a:ext>
            </a:extLst>
          </p:cNvPr>
          <p:cNvSpPr txBox="1"/>
          <p:nvPr/>
        </p:nvSpPr>
        <p:spPr>
          <a:xfrm>
            <a:off x="439387" y="4581981"/>
            <a:ext cx="10296929" cy="1477328"/>
          </a:xfrm>
          <a:prstGeom prst="rect">
            <a:avLst/>
          </a:prstGeom>
          <a:noFill/>
        </p:spPr>
        <p:txBody>
          <a:bodyPr wrap="square" rtlCol="0">
            <a:spAutoFit/>
          </a:bodyPr>
          <a:lstStyle/>
          <a:p>
            <a:pPr marL="285750" indent="-285750">
              <a:buFont typeface="Arial" panose="020B0604020202020204" pitchFamily="34" charset="0"/>
              <a:buChar char="•"/>
            </a:pPr>
            <a:r>
              <a:rPr lang="en-IN" b="1" dirty="0"/>
              <a:t>Any pending assessment as well as pending reference u/s 92CA(1)  as on date of search or requisition for AY falling withing the bock period would abate.</a:t>
            </a:r>
          </a:p>
          <a:p>
            <a:pPr marL="285750" indent="-285750">
              <a:buFont typeface="Arial" panose="020B0604020202020204" pitchFamily="34" charset="0"/>
              <a:buChar char="•"/>
            </a:pPr>
            <a:r>
              <a:rPr lang="en-IN" b="1" dirty="0"/>
              <a:t>Provision of Section 142(1)/143(2)/145A or 145 would also apply</a:t>
            </a:r>
          </a:p>
          <a:p>
            <a:pPr marL="285750" indent="-285750">
              <a:buFont typeface="Arial" panose="020B0604020202020204" pitchFamily="34" charset="0"/>
              <a:buChar char="•"/>
            </a:pPr>
            <a:endParaRPr lang="en-IN" b="1" dirty="0"/>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5730586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Autofit/>
          </a:bodyPr>
          <a:lstStyle/>
          <a:p>
            <a:pPr>
              <a:defRPr/>
            </a:pPr>
            <a:r>
              <a:rPr lang="en-IN" sz="2800" dirty="0">
                <a:latin typeface="Bookman Old Style" panose="02050604050505020204" pitchFamily="18" charset="0"/>
                <a:cs typeface="Times New Roman" pitchFamily="18" charset="0"/>
              </a:rPr>
              <a:t>Time Limit for completion of block assessment u/s 158BE</a:t>
            </a:r>
            <a:endParaRPr lang="en-US" sz="2800" dirty="0">
              <a:latin typeface="Bookman Old Style" panose="02050604050505020204" pitchFamily="18" charset="0"/>
              <a:cs typeface="Times New Roman" pitchFamily="18" charset="0"/>
            </a:endParaRPr>
          </a:p>
        </p:txBody>
      </p:sp>
      <p:sp>
        <p:nvSpPr>
          <p:cNvPr id="3" name="Rectangle 2">
            <a:extLst>
              <a:ext uri="{FF2B5EF4-FFF2-40B4-BE49-F238E27FC236}">
                <a16:creationId xmlns:a16="http://schemas.microsoft.com/office/drawing/2014/main" id="{98A228FE-BEFF-4EBD-9972-0EDE6708655C}"/>
              </a:ext>
            </a:extLst>
          </p:cNvPr>
          <p:cNvSpPr/>
          <p:nvPr/>
        </p:nvSpPr>
        <p:spPr>
          <a:xfrm>
            <a:off x="439387" y="1246909"/>
            <a:ext cx="9654639" cy="276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US" sz="2200" dirty="0">
              <a:solidFill>
                <a:schemeClr val="tx1"/>
              </a:solidFill>
            </a:endParaRPr>
          </a:p>
        </p:txBody>
      </p:sp>
      <p:sp>
        <p:nvSpPr>
          <p:cNvPr id="10" name="Slide Number Placeholder 9"/>
          <p:cNvSpPr>
            <a:spLocks noGrp="1"/>
          </p:cNvSpPr>
          <p:nvPr>
            <p:ph type="sldNum" idx="12"/>
          </p:nvPr>
        </p:nvSpPr>
        <p:spPr/>
        <p:txBody>
          <a:bodyPr/>
          <a:lstStyle/>
          <a:p>
            <a:fld id="{00000000-1234-1234-1234-123412341234}" type="slidenum">
              <a:rPr lang="en" smtClean="0"/>
              <a:pPr/>
              <a:t>55</a:t>
            </a:fld>
            <a:endParaRPr lang="en"/>
          </a:p>
        </p:txBody>
      </p:sp>
      <p:graphicFrame>
        <p:nvGraphicFramePr>
          <p:cNvPr id="6" name="Diagram 5">
            <a:extLst>
              <a:ext uri="{FF2B5EF4-FFF2-40B4-BE49-F238E27FC236}">
                <a16:creationId xmlns:a16="http://schemas.microsoft.com/office/drawing/2014/main" id="{9D6AED0A-46BB-D8FB-5E00-ADED35951744}"/>
              </a:ext>
            </a:extLst>
          </p:cNvPr>
          <p:cNvGraphicFramePr/>
          <p:nvPr>
            <p:extLst>
              <p:ext uri="{D42A27DB-BD31-4B8C-83A1-F6EECF244321}">
                <p14:modId xmlns:p14="http://schemas.microsoft.com/office/powerpoint/2010/main" val="21627091"/>
              </p:ext>
            </p:extLst>
          </p:nvPr>
        </p:nvGraphicFramePr>
        <p:xfrm>
          <a:off x="135108" y="1652925"/>
          <a:ext cx="10875791" cy="4765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The Best PPT Icon Design: Clock – Smiletemplates - download ...">
            <a:extLst>
              <a:ext uri="{FF2B5EF4-FFF2-40B4-BE49-F238E27FC236}">
                <a16:creationId xmlns:a16="http://schemas.microsoft.com/office/drawing/2014/main" id="{A4CD1623-3E5D-20A3-285C-69AE226F5B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55377" y="29979"/>
            <a:ext cx="2236623" cy="1973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125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1C05-4A50-6B76-0C25-9449C8EFE099}"/>
              </a:ext>
            </a:extLst>
          </p:cNvPr>
          <p:cNvSpPr>
            <a:spLocks noGrp="1"/>
          </p:cNvSpPr>
          <p:nvPr>
            <p:ph type="title"/>
          </p:nvPr>
        </p:nvSpPr>
        <p:spPr>
          <a:xfrm>
            <a:off x="0" y="351792"/>
            <a:ext cx="8386480" cy="735749"/>
          </a:xfrm>
        </p:spPr>
        <p:txBody>
          <a:bodyPr/>
          <a:lstStyle/>
          <a:p>
            <a:pPr>
              <a:defRPr/>
            </a:pPr>
            <a:r>
              <a:rPr lang="en-IN" sz="2800" dirty="0">
                <a:latin typeface="Bookman Old Style" panose="02050604050505020204" pitchFamily="18" charset="0"/>
                <a:cs typeface="Times New Roman" pitchFamily="18" charset="0"/>
              </a:rPr>
              <a:t>Penalty Provision </a:t>
            </a:r>
          </a:p>
        </p:txBody>
      </p:sp>
      <p:graphicFrame>
        <p:nvGraphicFramePr>
          <p:cNvPr id="6" name="Diagram 5">
            <a:extLst>
              <a:ext uri="{FF2B5EF4-FFF2-40B4-BE49-F238E27FC236}">
                <a16:creationId xmlns:a16="http://schemas.microsoft.com/office/drawing/2014/main" id="{7D971A92-7C43-4AD4-8CC0-23B254A2B214}"/>
              </a:ext>
            </a:extLst>
          </p:cNvPr>
          <p:cNvGraphicFramePr/>
          <p:nvPr/>
        </p:nvGraphicFramePr>
        <p:xfrm>
          <a:off x="2020423" y="1257917"/>
          <a:ext cx="9152401" cy="488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Oval 8">
            <a:extLst>
              <a:ext uri="{FF2B5EF4-FFF2-40B4-BE49-F238E27FC236}">
                <a16:creationId xmlns:a16="http://schemas.microsoft.com/office/drawing/2014/main" id="{EEF5AB26-9E6E-868A-2F23-B670716FE33F}"/>
              </a:ext>
            </a:extLst>
          </p:cNvPr>
          <p:cNvSpPr/>
          <p:nvPr/>
        </p:nvSpPr>
        <p:spPr>
          <a:xfrm>
            <a:off x="2163296" y="1405186"/>
            <a:ext cx="1898249" cy="1875099"/>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TextBox 9">
            <a:extLst>
              <a:ext uri="{FF2B5EF4-FFF2-40B4-BE49-F238E27FC236}">
                <a16:creationId xmlns:a16="http://schemas.microsoft.com/office/drawing/2014/main" id="{0EB68DAB-4C55-A3E7-066C-CA4395416A44}"/>
              </a:ext>
            </a:extLst>
          </p:cNvPr>
          <p:cNvSpPr txBox="1"/>
          <p:nvPr/>
        </p:nvSpPr>
        <p:spPr>
          <a:xfrm>
            <a:off x="2417761" y="1832767"/>
            <a:ext cx="1273215" cy="1292662"/>
          </a:xfrm>
          <a:prstGeom prst="rect">
            <a:avLst/>
          </a:prstGeom>
          <a:noFill/>
        </p:spPr>
        <p:txBody>
          <a:bodyPr wrap="square" rtlCol="0">
            <a:spAutoFit/>
          </a:bodyPr>
          <a:lstStyle/>
          <a:p>
            <a:pPr algn="ctr"/>
            <a:r>
              <a:rPr lang="en-IN" sz="2600" dirty="0">
                <a:latin typeface="Book Antiqua" panose="02040602050305030304" pitchFamily="18" charset="0"/>
              </a:rPr>
              <a:t>Section 158BFA</a:t>
            </a:r>
          </a:p>
        </p:txBody>
      </p:sp>
      <p:sp>
        <p:nvSpPr>
          <p:cNvPr id="11" name="Oval 10">
            <a:extLst>
              <a:ext uri="{FF2B5EF4-FFF2-40B4-BE49-F238E27FC236}">
                <a16:creationId xmlns:a16="http://schemas.microsoft.com/office/drawing/2014/main" id="{F8345CD7-4C54-98EE-AE18-5A222EC1C1F7}"/>
              </a:ext>
            </a:extLst>
          </p:cNvPr>
          <p:cNvSpPr/>
          <p:nvPr/>
        </p:nvSpPr>
        <p:spPr>
          <a:xfrm>
            <a:off x="2105243" y="4167984"/>
            <a:ext cx="1898249" cy="1875099"/>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600" dirty="0">
                <a:solidFill>
                  <a:schemeClr val="tx1"/>
                </a:solidFill>
                <a:latin typeface="Book Antiqua" panose="02040602050305030304" pitchFamily="18" charset="0"/>
              </a:rPr>
              <a:t>Others </a:t>
            </a:r>
          </a:p>
        </p:txBody>
      </p:sp>
      <p:sp>
        <p:nvSpPr>
          <p:cNvPr id="14" name="TextBox 13">
            <a:extLst>
              <a:ext uri="{FF2B5EF4-FFF2-40B4-BE49-F238E27FC236}">
                <a16:creationId xmlns:a16="http://schemas.microsoft.com/office/drawing/2014/main" id="{40D41846-0088-40BA-8413-EBD308E3F668}"/>
              </a:ext>
            </a:extLst>
          </p:cNvPr>
          <p:cNvSpPr txBox="1"/>
          <p:nvPr/>
        </p:nvSpPr>
        <p:spPr>
          <a:xfrm>
            <a:off x="4088314" y="1349123"/>
            <a:ext cx="6770186" cy="1754326"/>
          </a:xfrm>
          <a:prstGeom prst="rect">
            <a:avLst/>
          </a:prstGeom>
          <a:noFill/>
        </p:spPr>
        <p:txBody>
          <a:bodyPr wrap="square" rtlCol="0">
            <a:spAutoFit/>
          </a:bodyPr>
          <a:lstStyle/>
          <a:p>
            <a:pPr lvl="0" algn="just"/>
            <a:r>
              <a:rPr lang="en-IN" dirty="0">
                <a:latin typeface="Book Antiqua" panose="02040602050305030304" pitchFamily="18" charset="0"/>
              </a:rPr>
              <a:t>No order imposing penalty unless Assessee is given opportunity of being heard </a:t>
            </a:r>
          </a:p>
          <a:p>
            <a:pPr lvl="0" algn="just"/>
            <a:r>
              <a:rPr lang="en-IN" dirty="0">
                <a:effectLst/>
                <a:latin typeface="Book Antiqua" panose="02040602050305030304" pitchFamily="18" charset="0"/>
                <a:ea typeface="Calibri" panose="020F0502020204030204" pitchFamily="34" charset="0"/>
                <a:cs typeface="Mangal" panose="02040503050203030202" pitchFamily="18" charset="0"/>
              </a:rPr>
              <a:t>If an amount of penalty exceeds Rs. 2 Lakh, the order of Penalty cannot be passed except with the prior approval of the Additional Commissioner or the Additional Director or Joint Commissioner or the Joint Director</a:t>
            </a:r>
            <a:endParaRPr lang="en-IN" dirty="0">
              <a:latin typeface="Book Antiqua" panose="02040602050305030304" pitchFamily="18" charset="0"/>
            </a:endParaRPr>
          </a:p>
        </p:txBody>
      </p:sp>
      <p:sp>
        <p:nvSpPr>
          <p:cNvPr id="17" name="TextBox 16">
            <a:extLst>
              <a:ext uri="{FF2B5EF4-FFF2-40B4-BE49-F238E27FC236}">
                <a16:creationId xmlns:a16="http://schemas.microsoft.com/office/drawing/2014/main" id="{7A50FCA4-4C3B-0004-A569-C6A0A969E853}"/>
              </a:ext>
            </a:extLst>
          </p:cNvPr>
          <p:cNvSpPr txBox="1"/>
          <p:nvPr/>
        </p:nvSpPr>
        <p:spPr>
          <a:xfrm>
            <a:off x="4203065" y="3945825"/>
            <a:ext cx="6770185" cy="2544479"/>
          </a:xfrm>
          <a:prstGeom prst="rect">
            <a:avLst/>
          </a:prstGeom>
          <a:noFill/>
        </p:spPr>
        <p:txBody>
          <a:bodyPr wrap="square" rtlCol="0">
            <a:spAutoFit/>
          </a:bodyPr>
          <a:lstStyle/>
          <a:p>
            <a:pPr lvl="0" algn="just">
              <a:lnSpc>
                <a:spcPct val="115000"/>
              </a:lnSpc>
              <a:spcAft>
                <a:spcPts val="1000"/>
              </a:spcAft>
            </a:pPr>
            <a:r>
              <a:rPr lang="en-IN" dirty="0">
                <a:effectLst/>
                <a:latin typeface="Book Antiqua" panose="02040602050305030304" pitchFamily="18" charset="0"/>
                <a:ea typeface="Calibri" panose="020F0502020204030204" pitchFamily="34" charset="0"/>
                <a:cs typeface="Mangal" panose="02040503050203030202" pitchFamily="18" charset="0"/>
              </a:rPr>
              <a:t>No Penalty u/s 271AAD(1) or 271D or 271DA or 271E shall be levied for block period if:</a:t>
            </a:r>
          </a:p>
          <a:p>
            <a:pPr marL="285750" lvl="0" indent="-285750" algn="just">
              <a:buFont typeface="Arial" panose="020B0604020202020204" pitchFamily="34" charset="0"/>
              <a:buChar char="•"/>
            </a:pPr>
            <a:r>
              <a:rPr lang="en-IN" dirty="0">
                <a:effectLst/>
                <a:latin typeface="+mj-lt"/>
                <a:ea typeface="Calibri" panose="020F0502020204030204" pitchFamily="34" charset="0"/>
                <a:cs typeface="Mangal" panose="02040503050203030202" pitchFamily="18" charset="0"/>
              </a:rPr>
              <a:t>Return filed u/s 158BC(1) and</a:t>
            </a:r>
          </a:p>
          <a:p>
            <a:pPr marL="285750" lvl="0" indent="-285750" algn="just">
              <a:buFont typeface="Arial" panose="020B0604020202020204" pitchFamily="34" charset="0"/>
              <a:buChar char="•"/>
            </a:pPr>
            <a:r>
              <a:rPr lang="en-IN" dirty="0">
                <a:effectLst/>
                <a:latin typeface="+mj-lt"/>
                <a:ea typeface="Calibri" panose="020F0502020204030204" pitchFamily="34" charset="0"/>
                <a:cs typeface="Mangal" panose="02040503050203030202" pitchFamily="18" charset="0"/>
              </a:rPr>
              <a:t>tax payable as per return has been paid and established:</a:t>
            </a:r>
          </a:p>
          <a:p>
            <a:pPr marL="285750" lvl="0" indent="-285750" algn="just">
              <a:buFont typeface="Arial" panose="020B0604020202020204" pitchFamily="34" charset="0"/>
              <a:buChar char="•"/>
            </a:pPr>
            <a:r>
              <a:rPr lang="en-IN" dirty="0">
                <a:latin typeface="+mj-lt"/>
                <a:ea typeface="Calibri" panose="020F0502020204030204" pitchFamily="34" charset="0"/>
                <a:cs typeface="Mangal" panose="02040503050203030202" pitchFamily="18" charset="0"/>
              </a:rPr>
              <a:t>No appeal against the income which is shown in return of income.</a:t>
            </a:r>
          </a:p>
          <a:p>
            <a:pPr marL="285750" lvl="0" indent="-285750" algn="just">
              <a:buFont typeface="Arial" panose="020B0604020202020204" pitchFamily="34" charset="0"/>
              <a:buChar char="•"/>
            </a:pPr>
            <a:r>
              <a:rPr lang="en-IN" dirty="0">
                <a:latin typeface="+mj-lt"/>
                <a:ea typeface="Calibri" panose="020F0502020204030204" pitchFamily="34" charset="0"/>
                <a:cs typeface="Mangal" panose="02040503050203030202" pitchFamily="18" charset="0"/>
              </a:rPr>
              <a:t>Penalty would be levied on excess amount only. </a:t>
            </a:r>
          </a:p>
          <a:p>
            <a:pPr marL="285750" lvl="0" indent="-285750" algn="just">
              <a:lnSpc>
                <a:spcPct val="115000"/>
              </a:lnSpc>
              <a:spcAft>
                <a:spcPts val="1000"/>
              </a:spcAft>
              <a:buFont typeface="Arial" panose="020B0604020202020204" pitchFamily="34" charset="0"/>
              <a:buChar char="•"/>
            </a:pPr>
            <a:endParaRPr lang="en-IN" dirty="0">
              <a:effectLst/>
              <a:latin typeface="+mj-lt"/>
              <a:ea typeface="Calibri" panose="020F0502020204030204" pitchFamily="34" charset="0"/>
              <a:cs typeface="Mangal" panose="02040503050203030202" pitchFamily="18" charset="0"/>
            </a:endParaRPr>
          </a:p>
        </p:txBody>
      </p:sp>
      <p:sp>
        <p:nvSpPr>
          <p:cNvPr id="3" name="TextBox 2">
            <a:extLst>
              <a:ext uri="{FF2B5EF4-FFF2-40B4-BE49-F238E27FC236}">
                <a16:creationId xmlns:a16="http://schemas.microsoft.com/office/drawing/2014/main" id="{8F586609-84C4-5C8B-5EF7-3515F22DE1B1}"/>
              </a:ext>
            </a:extLst>
          </p:cNvPr>
          <p:cNvSpPr txBox="1"/>
          <p:nvPr/>
        </p:nvSpPr>
        <p:spPr>
          <a:xfrm>
            <a:off x="9660166" y="510209"/>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sp>
        <p:nvSpPr>
          <p:cNvPr id="8" name="Oval 7">
            <a:extLst>
              <a:ext uri="{FF2B5EF4-FFF2-40B4-BE49-F238E27FC236}">
                <a16:creationId xmlns:a16="http://schemas.microsoft.com/office/drawing/2014/main" id="{BCA3C01D-D2D9-B622-1D6F-D38058F42FDB}"/>
              </a:ext>
            </a:extLst>
          </p:cNvPr>
          <p:cNvSpPr/>
          <p:nvPr/>
        </p:nvSpPr>
        <p:spPr>
          <a:xfrm>
            <a:off x="-31024" y="2936166"/>
            <a:ext cx="2122883" cy="2122883"/>
          </a:xfrm>
          <a:prstGeom prst="ellipse">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IN"/>
          </a:p>
        </p:txBody>
      </p:sp>
      <p:sp>
        <p:nvSpPr>
          <p:cNvPr id="12" name="TextBox 11">
            <a:extLst>
              <a:ext uri="{FF2B5EF4-FFF2-40B4-BE49-F238E27FC236}">
                <a16:creationId xmlns:a16="http://schemas.microsoft.com/office/drawing/2014/main" id="{02B752A0-FE05-899B-736D-DB92C8B021F9}"/>
              </a:ext>
            </a:extLst>
          </p:cNvPr>
          <p:cNvSpPr txBox="1"/>
          <p:nvPr/>
        </p:nvSpPr>
        <p:spPr>
          <a:xfrm>
            <a:off x="257175" y="3280285"/>
            <a:ext cx="1563674" cy="1477328"/>
          </a:xfrm>
          <a:prstGeom prst="rect">
            <a:avLst/>
          </a:prstGeom>
          <a:noFill/>
        </p:spPr>
        <p:txBody>
          <a:bodyPr wrap="square" rtlCol="0">
            <a:spAutoFit/>
          </a:bodyPr>
          <a:lstStyle/>
          <a:p>
            <a:r>
              <a:rPr lang="en-IN" b="1" dirty="0">
                <a:latin typeface="+mj-lt"/>
                <a:ea typeface="Calibri" panose="020F0502020204030204" pitchFamily="34" charset="0"/>
                <a:cs typeface="Mangal" panose="02040503050203030202" pitchFamily="18" charset="0"/>
              </a:rPr>
              <a:t>No reference to Section 271AAB(1A) and 271AAC</a:t>
            </a:r>
          </a:p>
          <a:p>
            <a:endParaRPr lang="en-IN" dirty="0"/>
          </a:p>
        </p:txBody>
      </p:sp>
    </p:spTree>
    <p:extLst>
      <p:ext uri="{BB962C8B-B14F-4D97-AF65-F5344CB8AC3E}">
        <p14:creationId xmlns:p14="http://schemas.microsoft.com/office/powerpoint/2010/main" val="8773988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E271E-27AF-4398-BE61-52E80206331F}"/>
              </a:ext>
            </a:extLst>
          </p:cNvPr>
          <p:cNvSpPr>
            <a:spLocks noGrp="1"/>
          </p:cNvSpPr>
          <p:nvPr>
            <p:ph type="ctrTitle"/>
          </p:nvPr>
        </p:nvSpPr>
        <p:spPr>
          <a:xfrm>
            <a:off x="0" y="3371850"/>
            <a:ext cx="6889252" cy="2391508"/>
          </a:xfrm>
        </p:spPr>
        <p:txBody>
          <a:bodyPr anchor="ctr">
            <a:normAutofit/>
          </a:bodyPr>
          <a:lstStyle/>
          <a:p>
            <a:pPr algn="l">
              <a:buSzPts val="2000"/>
            </a:pPr>
            <a:r>
              <a:rPr lang="en-US" altLang="en-US" sz="4000" dirty="0">
                <a:latin typeface="Book Antiqua" panose="02040602050305030304" pitchFamily="18" charset="0"/>
                <a:cs typeface="Calibri" panose="020F0502020204030204" pitchFamily="34" charset="0"/>
              </a:rPr>
              <a:t>Rationalization of Provisions related to Assessment or Reassessment</a:t>
            </a:r>
            <a:endParaRPr lang="en-IN" sz="4000" dirty="0">
              <a:latin typeface="Book Antiqua" panose="02040602050305030304" pitchFamily="18" charset="0"/>
              <a:cs typeface="Calibri" panose="020F0502020204030204" pitchFamily="34" charset="0"/>
            </a:endParaRPr>
          </a:p>
        </p:txBody>
      </p:sp>
      <p:sp>
        <p:nvSpPr>
          <p:cNvPr id="3" name="Slide Number Placeholder 1">
            <a:extLst>
              <a:ext uri="{FF2B5EF4-FFF2-40B4-BE49-F238E27FC236}">
                <a16:creationId xmlns:a16="http://schemas.microsoft.com/office/drawing/2014/main" id="{5FC159AF-C3B7-47F0-ADA6-F00FB6959E6D}"/>
              </a:ext>
            </a:extLst>
          </p:cNvPr>
          <p:cNvSpPr>
            <a:spLocks noGrp="1"/>
          </p:cNvSpPr>
          <p:nvPr>
            <p:ph type="sldNum" idx="10"/>
          </p:nvPr>
        </p:nvSpPr>
        <p:spPr>
          <a:xfrm>
            <a:off x="10203091" y="6229036"/>
            <a:ext cx="1931749" cy="355232"/>
          </a:xfrm>
        </p:spPr>
        <p:txBody>
          <a:bodyPr/>
          <a:lstStyle/>
          <a:p>
            <a:fld id="{00000000-1234-1234-1234-123412341234}" type="slidenum">
              <a:rPr lang="en" sz="1800" smtClean="0">
                <a:solidFill>
                  <a:schemeClr val="bg1"/>
                </a:solidFill>
              </a:rPr>
              <a:pPr/>
              <a:t>57</a:t>
            </a:fld>
            <a:endParaRPr lang="en" sz="1800" dirty="0">
              <a:solidFill>
                <a:schemeClr val="bg1"/>
              </a:solidFill>
            </a:endParaRPr>
          </a:p>
        </p:txBody>
      </p:sp>
    </p:spTree>
    <p:extLst>
      <p:ext uri="{BB962C8B-B14F-4D97-AF65-F5344CB8AC3E}">
        <p14:creationId xmlns:p14="http://schemas.microsoft.com/office/powerpoint/2010/main" val="14447345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1E15-048E-0B0B-A2A9-A24DE721EB88}"/>
              </a:ext>
            </a:extLst>
          </p:cNvPr>
          <p:cNvSpPr>
            <a:spLocks noGrp="1"/>
          </p:cNvSpPr>
          <p:nvPr>
            <p:ph type="title"/>
          </p:nvPr>
        </p:nvSpPr>
        <p:spPr/>
        <p:txBody>
          <a:bodyPr/>
          <a:lstStyle/>
          <a:p>
            <a:pPr>
              <a:defRPr/>
            </a:pPr>
            <a:r>
              <a:rPr lang="en-IN" sz="2800" dirty="0">
                <a:latin typeface="Bookman Old Style" panose="02050604050505020204" pitchFamily="18" charset="0"/>
                <a:cs typeface="Times New Roman" pitchFamily="18" charset="0"/>
              </a:rPr>
              <a:t>Powers of Set aside to CIT(A)</a:t>
            </a:r>
          </a:p>
        </p:txBody>
      </p:sp>
      <p:sp>
        <p:nvSpPr>
          <p:cNvPr id="3" name="Rectangle: Rounded Corners 2">
            <a:extLst>
              <a:ext uri="{FF2B5EF4-FFF2-40B4-BE49-F238E27FC236}">
                <a16:creationId xmlns:a16="http://schemas.microsoft.com/office/drawing/2014/main" id="{B8F5224F-27FE-D414-71EE-FE266BCF21B5}"/>
              </a:ext>
            </a:extLst>
          </p:cNvPr>
          <p:cNvSpPr/>
          <p:nvPr/>
        </p:nvSpPr>
        <p:spPr>
          <a:xfrm>
            <a:off x="1367072" y="1949197"/>
            <a:ext cx="3086941" cy="3101127"/>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00"/>
                </a:solidFill>
                <a:latin typeface="Book Antiqua" panose="02040602050305030304" pitchFamily="18" charset="0"/>
              </a:rPr>
              <a:t>A</a:t>
            </a:r>
            <a:r>
              <a:rPr lang="en-US" sz="3200" b="0" i="0" u="none" strike="noStrike" baseline="0" dirty="0">
                <a:solidFill>
                  <a:srgbClr val="000000"/>
                </a:solidFill>
                <a:latin typeface="Book Antiqua" panose="02040602050305030304" pitchFamily="18" charset="0"/>
              </a:rPr>
              <a:t>ssessment orders passed u/s 144 as best judgment cases-</a:t>
            </a:r>
          </a:p>
        </p:txBody>
      </p:sp>
      <p:sp>
        <p:nvSpPr>
          <p:cNvPr id="4" name="Rectangle: Rounded Corners 3">
            <a:extLst>
              <a:ext uri="{FF2B5EF4-FFF2-40B4-BE49-F238E27FC236}">
                <a16:creationId xmlns:a16="http://schemas.microsoft.com/office/drawing/2014/main" id="{CB41EDAE-E8A8-86C9-2A26-989482055563}"/>
              </a:ext>
            </a:extLst>
          </p:cNvPr>
          <p:cNvSpPr/>
          <p:nvPr/>
        </p:nvSpPr>
        <p:spPr>
          <a:xfrm>
            <a:off x="5899354" y="1949197"/>
            <a:ext cx="4778477" cy="3101127"/>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0" i="0" u="none" strike="noStrike" baseline="0" dirty="0">
                <a:solidFill>
                  <a:srgbClr val="000000"/>
                </a:solidFill>
                <a:latin typeface="Book Antiqua" panose="02040602050305030304" pitchFamily="18" charset="0"/>
              </a:rPr>
              <a:t>CIT(A) shall have the power to set aside the assessment and refer the case back to AO for a fresh assessment.</a:t>
            </a:r>
            <a:endParaRPr lang="en-IN" sz="3200" dirty="0">
              <a:solidFill>
                <a:schemeClr val="tx1"/>
              </a:solidFill>
            </a:endParaRPr>
          </a:p>
        </p:txBody>
      </p:sp>
      <p:sp>
        <p:nvSpPr>
          <p:cNvPr id="5" name="TextBox 4">
            <a:extLst>
              <a:ext uri="{FF2B5EF4-FFF2-40B4-BE49-F238E27FC236}">
                <a16:creationId xmlns:a16="http://schemas.microsoft.com/office/drawing/2014/main" id="{FA8E20BE-D2CC-89F6-B5DF-48FF2E7A1DC4}"/>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spTree>
    <p:extLst>
      <p:ext uri="{BB962C8B-B14F-4D97-AF65-F5344CB8AC3E}">
        <p14:creationId xmlns:p14="http://schemas.microsoft.com/office/powerpoint/2010/main" val="16608575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200" dirty="0">
                <a:latin typeface="Bookman Old Style" panose="02050604050505020204" pitchFamily="18" charset="0"/>
                <a:cs typeface="Times New Roman" pitchFamily="18" charset="0"/>
              </a:rPr>
              <a:t>Rationalisation of Time Limit for filing Appeal before ITAT</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59</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graphicFrame>
        <p:nvGraphicFramePr>
          <p:cNvPr id="8" name="Diagram 7">
            <a:extLst>
              <a:ext uri="{FF2B5EF4-FFF2-40B4-BE49-F238E27FC236}">
                <a16:creationId xmlns:a16="http://schemas.microsoft.com/office/drawing/2014/main" id="{0664D9B0-3415-FC14-71F9-91192946C2B8}"/>
              </a:ext>
            </a:extLst>
          </p:cNvPr>
          <p:cNvGraphicFramePr/>
          <p:nvPr/>
        </p:nvGraphicFramePr>
        <p:xfrm>
          <a:off x="2181887" y="1602463"/>
          <a:ext cx="7170344" cy="3413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64D65CD-E7D1-0482-DB16-1F0AC753727B}"/>
              </a:ext>
            </a:extLst>
          </p:cNvPr>
          <p:cNvSpPr txBox="1"/>
          <p:nvPr/>
        </p:nvSpPr>
        <p:spPr>
          <a:xfrm>
            <a:off x="1348965" y="5407679"/>
            <a:ext cx="8392563" cy="646331"/>
          </a:xfrm>
          <a:prstGeom prst="rect">
            <a:avLst/>
          </a:prstGeom>
          <a:noFill/>
        </p:spPr>
        <p:txBody>
          <a:bodyPr wrap="square">
            <a:spAutoFit/>
          </a:bodyPr>
          <a:lstStyle/>
          <a:p>
            <a:pPr algn="just"/>
            <a:r>
              <a:rPr lang="en-IN" i="1" dirty="0">
                <a:latin typeface="Book Antiqua" panose="02040602050305030304" pitchFamily="18" charset="0"/>
              </a:rPr>
              <a:t>Also proposed to include reference of Section 158BFA in Section 253 giving opportunity to assesses to appeal against interest and penalty orders passed u/s 158BFA. </a:t>
            </a:r>
          </a:p>
        </p:txBody>
      </p:sp>
    </p:spTree>
    <p:extLst>
      <p:ext uri="{BB962C8B-B14F-4D97-AF65-F5344CB8AC3E}">
        <p14:creationId xmlns:p14="http://schemas.microsoft.com/office/powerpoint/2010/main" val="33601012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4742-85D6-DAF9-6EA0-52973F0ECAD4}"/>
              </a:ext>
            </a:extLst>
          </p:cNvPr>
          <p:cNvSpPr>
            <a:spLocks noGrp="1"/>
          </p:cNvSpPr>
          <p:nvPr>
            <p:ph type="title"/>
          </p:nvPr>
        </p:nvSpPr>
        <p:spPr>
          <a:xfrm>
            <a:off x="128630" y="376959"/>
            <a:ext cx="8842761" cy="735749"/>
          </a:xfrm>
        </p:spPr>
        <p:txBody>
          <a:bodyPr/>
          <a:lstStyle/>
          <a:p>
            <a:pPr>
              <a:defRPr/>
            </a:pPr>
            <a:r>
              <a:rPr lang="en-IN" sz="2800" dirty="0">
                <a:latin typeface="Bookman Old Style" panose="02050604050505020204" pitchFamily="18" charset="0"/>
                <a:cs typeface="Times New Roman" pitchFamily="18" charset="0"/>
              </a:rPr>
              <a:t>Prosecution u/s 276B</a:t>
            </a:r>
            <a:endParaRPr lang="en-US" sz="2800" dirty="0">
              <a:latin typeface="Bookman Old Style" panose="02050604050505020204" pitchFamily="18" charset="0"/>
              <a:cs typeface="Times New Roman" pitchFamily="18" charset="0"/>
            </a:endParaRPr>
          </a:p>
        </p:txBody>
      </p:sp>
      <p:sp>
        <p:nvSpPr>
          <p:cNvPr id="6" name="Rectangle: Rounded Corners 5">
            <a:extLst>
              <a:ext uri="{FF2B5EF4-FFF2-40B4-BE49-F238E27FC236}">
                <a16:creationId xmlns:a16="http://schemas.microsoft.com/office/drawing/2014/main" id="{8BC3B953-295F-5956-EE65-2FFAF6FB445C}"/>
              </a:ext>
            </a:extLst>
          </p:cNvPr>
          <p:cNvSpPr/>
          <p:nvPr/>
        </p:nvSpPr>
        <p:spPr>
          <a:xfrm>
            <a:off x="2520379" y="2910329"/>
            <a:ext cx="3041374" cy="131661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latin typeface="Book Antiqua" panose="02040602050305030304" pitchFamily="18" charset="0"/>
              </a:rPr>
              <a:t>Failure to pay TDS by Payer to Government under Provisions of Chapter XVII-B</a:t>
            </a:r>
            <a:endParaRPr lang="en-IN" dirty="0">
              <a:solidFill>
                <a:schemeClr val="tx1"/>
              </a:solidFill>
              <a:latin typeface="Book Antiqua" panose="02040602050305030304" pitchFamily="18" charset="0"/>
            </a:endParaRPr>
          </a:p>
        </p:txBody>
      </p:sp>
      <p:sp>
        <p:nvSpPr>
          <p:cNvPr id="5" name="Rectangle: Rounded Corners 4">
            <a:extLst>
              <a:ext uri="{FF2B5EF4-FFF2-40B4-BE49-F238E27FC236}">
                <a16:creationId xmlns:a16="http://schemas.microsoft.com/office/drawing/2014/main" id="{47967E12-5457-4A89-9201-5F614668638B}"/>
              </a:ext>
            </a:extLst>
          </p:cNvPr>
          <p:cNvSpPr/>
          <p:nvPr/>
        </p:nvSpPr>
        <p:spPr>
          <a:xfrm>
            <a:off x="5201860" y="2008198"/>
            <a:ext cx="1808172" cy="425518"/>
          </a:xfrm>
          <a:prstGeom prst="roundRect">
            <a:avLst/>
          </a:prstGeom>
          <a:solidFill>
            <a:schemeClr val="accent4">
              <a:lumMod val="60000"/>
              <a:lumOff val="4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 </a:t>
            </a:r>
          </a:p>
          <a:p>
            <a:pPr algn="ctr"/>
            <a:r>
              <a:rPr lang="en-IN" sz="2000" dirty="0">
                <a:solidFill>
                  <a:schemeClr val="tx1"/>
                </a:solidFill>
                <a:latin typeface="Book Antiqua" panose="02040602050305030304" pitchFamily="18" charset="0"/>
              </a:rPr>
              <a:t>Section 276B</a:t>
            </a:r>
          </a:p>
          <a:p>
            <a:pPr algn="ctr"/>
            <a:endParaRPr lang="en-IN" b="1" dirty="0">
              <a:solidFill>
                <a:schemeClr val="tx1"/>
              </a:solidFill>
              <a:latin typeface="Book Antiqua" panose="02040602050305030304" pitchFamily="18" charset="0"/>
            </a:endParaRPr>
          </a:p>
        </p:txBody>
      </p:sp>
      <p:sp>
        <p:nvSpPr>
          <p:cNvPr id="12" name="TextBox 11">
            <a:extLst>
              <a:ext uri="{FF2B5EF4-FFF2-40B4-BE49-F238E27FC236}">
                <a16:creationId xmlns:a16="http://schemas.microsoft.com/office/drawing/2014/main" id="{C5A7D67E-D413-45BD-92FE-E69A50924EFC}"/>
              </a:ext>
            </a:extLst>
          </p:cNvPr>
          <p:cNvSpPr txBox="1"/>
          <p:nvPr/>
        </p:nvSpPr>
        <p:spPr>
          <a:xfrm>
            <a:off x="3188530" y="1419211"/>
            <a:ext cx="2260121" cy="461665"/>
          </a:xfrm>
          <a:prstGeom prst="rect">
            <a:avLst/>
          </a:prstGeom>
          <a:noFill/>
        </p:spPr>
        <p:txBody>
          <a:bodyPr wrap="square" rtlCol="0">
            <a:spAutoFit/>
          </a:bodyPr>
          <a:lstStyle/>
          <a:p>
            <a:r>
              <a:rPr lang="en-US" sz="2400" dirty="0">
                <a:solidFill>
                  <a:schemeClr val="tx2">
                    <a:lumMod val="50000"/>
                  </a:schemeClr>
                </a:solidFill>
                <a:latin typeface="Book Antiqua" panose="02040602050305030304" pitchFamily="18" charset="0"/>
              </a:rPr>
              <a:t>Existing</a:t>
            </a:r>
            <a:endParaRPr lang="en-IN" sz="2400" dirty="0">
              <a:solidFill>
                <a:schemeClr val="tx2">
                  <a:lumMod val="50000"/>
                </a:schemeClr>
              </a:solidFill>
              <a:latin typeface="Book Antiqua" panose="02040602050305030304" pitchFamily="18" charset="0"/>
            </a:endParaRPr>
          </a:p>
        </p:txBody>
      </p:sp>
      <p:pic>
        <p:nvPicPr>
          <p:cNvPr id="13" name="Picture 12">
            <a:extLst>
              <a:ext uri="{FF2B5EF4-FFF2-40B4-BE49-F238E27FC236}">
                <a16:creationId xmlns:a16="http://schemas.microsoft.com/office/drawing/2014/main" id="{77D1EF0C-0C0B-4B37-A6FF-0B835ADF80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3048" y="4605483"/>
            <a:ext cx="2696036" cy="1795559"/>
          </a:xfrm>
          <a:prstGeom prst="rect">
            <a:avLst/>
          </a:prstGeom>
        </p:spPr>
      </p:pic>
      <p:sp>
        <p:nvSpPr>
          <p:cNvPr id="14" name="TextBox 13">
            <a:extLst>
              <a:ext uri="{FF2B5EF4-FFF2-40B4-BE49-F238E27FC236}">
                <a16:creationId xmlns:a16="http://schemas.microsoft.com/office/drawing/2014/main" id="{596A99EE-4FBA-4260-93D2-F8AABE3FFD96}"/>
              </a:ext>
            </a:extLst>
          </p:cNvPr>
          <p:cNvSpPr txBox="1"/>
          <p:nvPr/>
        </p:nvSpPr>
        <p:spPr>
          <a:xfrm>
            <a:off x="2382551" y="4779782"/>
            <a:ext cx="3317029" cy="1631216"/>
          </a:xfrm>
          <a:prstGeom prst="rect">
            <a:avLst/>
          </a:prstGeom>
          <a:noFill/>
        </p:spPr>
        <p:txBody>
          <a:bodyPr wrap="square" rtlCol="0">
            <a:spAutoFit/>
          </a:bodyPr>
          <a:lstStyle/>
          <a:p>
            <a:pPr algn="ctr"/>
            <a:r>
              <a:rPr lang="en-US" sz="2000" dirty="0">
                <a:solidFill>
                  <a:schemeClr val="bg1"/>
                </a:solidFill>
              </a:rPr>
              <a:t>Imprisonment of</a:t>
            </a:r>
          </a:p>
          <a:p>
            <a:pPr algn="ctr"/>
            <a:r>
              <a:rPr lang="en-US" sz="2000" dirty="0">
                <a:solidFill>
                  <a:schemeClr val="bg1"/>
                </a:solidFill>
              </a:rPr>
              <a:t>3months </a:t>
            </a:r>
          </a:p>
          <a:p>
            <a:pPr algn="ctr"/>
            <a:r>
              <a:rPr lang="en-US" sz="2000" dirty="0">
                <a:solidFill>
                  <a:schemeClr val="bg1"/>
                </a:solidFill>
              </a:rPr>
              <a:t>to</a:t>
            </a:r>
          </a:p>
          <a:p>
            <a:pPr algn="ctr"/>
            <a:r>
              <a:rPr lang="en-US" sz="2000" dirty="0">
                <a:solidFill>
                  <a:schemeClr val="bg1"/>
                </a:solidFill>
              </a:rPr>
              <a:t>7 Years </a:t>
            </a:r>
          </a:p>
          <a:p>
            <a:pPr algn="ctr"/>
            <a:r>
              <a:rPr lang="en-US" sz="2000" dirty="0">
                <a:solidFill>
                  <a:schemeClr val="bg1"/>
                </a:solidFill>
              </a:rPr>
              <a:t>with Fine</a:t>
            </a:r>
            <a:endParaRPr lang="en-IN" sz="2000" dirty="0">
              <a:solidFill>
                <a:schemeClr val="bg1"/>
              </a:solidFill>
            </a:endParaRPr>
          </a:p>
        </p:txBody>
      </p:sp>
      <p:sp>
        <p:nvSpPr>
          <p:cNvPr id="15" name="TextBox 14">
            <a:extLst>
              <a:ext uri="{FF2B5EF4-FFF2-40B4-BE49-F238E27FC236}">
                <a16:creationId xmlns:a16="http://schemas.microsoft.com/office/drawing/2014/main" id="{CB4F2BE3-DA3C-44AC-9103-908542F6EA98}"/>
              </a:ext>
            </a:extLst>
          </p:cNvPr>
          <p:cNvSpPr txBox="1"/>
          <p:nvPr/>
        </p:nvSpPr>
        <p:spPr>
          <a:xfrm>
            <a:off x="7010032" y="1380846"/>
            <a:ext cx="2260121" cy="461665"/>
          </a:xfrm>
          <a:prstGeom prst="rect">
            <a:avLst/>
          </a:prstGeom>
          <a:noFill/>
        </p:spPr>
        <p:txBody>
          <a:bodyPr wrap="square" rtlCol="0">
            <a:spAutoFit/>
          </a:bodyPr>
          <a:lstStyle/>
          <a:p>
            <a:r>
              <a:rPr lang="en-US" sz="2400" dirty="0">
                <a:solidFill>
                  <a:schemeClr val="tx2">
                    <a:lumMod val="50000"/>
                  </a:schemeClr>
                </a:solidFill>
                <a:latin typeface="Book Antiqua" panose="02040602050305030304" pitchFamily="18" charset="0"/>
              </a:rPr>
              <a:t>Proposed</a:t>
            </a:r>
            <a:endParaRPr lang="en-IN" sz="2400" dirty="0">
              <a:solidFill>
                <a:schemeClr val="tx2">
                  <a:lumMod val="50000"/>
                </a:schemeClr>
              </a:solidFill>
              <a:latin typeface="Book Antiqua" panose="02040602050305030304" pitchFamily="18" charset="0"/>
            </a:endParaRPr>
          </a:p>
        </p:txBody>
      </p:sp>
      <p:sp>
        <p:nvSpPr>
          <p:cNvPr id="16" name="Rectangle: Rounded Corners 15">
            <a:extLst>
              <a:ext uri="{FF2B5EF4-FFF2-40B4-BE49-F238E27FC236}">
                <a16:creationId xmlns:a16="http://schemas.microsoft.com/office/drawing/2014/main" id="{C593865B-19CD-4554-8250-4864B83F74FA}"/>
              </a:ext>
            </a:extLst>
          </p:cNvPr>
          <p:cNvSpPr/>
          <p:nvPr/>
        </p:nvSpPr>
        <p:spPr>
          <a:xfrm>
            <a:off x="7010032" y="2857079"/>
            <a:ext cx="4147841" cy="1488941"/>
          </a:xfrm>
          <a:prstGeom prst="roundRect">
            <a:avLst/>
          </a:prstGeom>
          <a:solidFill>
            <a:schemeClr val="accent6">
              <a:lumMod val="60000"/>
              <a:lumOff val="4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latin typeface="Book Antiqua" panose="02040602050305030304" pitchFamily="18" charset="0"/>
              </a:rPr>
              <a:t>No prosecution if Payment of TDS is made at any time on or before the time prescribed for filing TDS return for a quarter u/s 200(3)</a:t>
            </a:r>
            <a:endParaRPr lang="en-IN" dirty="0">
              <a:solidFill>
                <a:schemeClr val="tx1"/>
              </a:solidFill>
              <a:latin typeface="Book Antiqua" panose="02040602050305030304" pitchFamily="18" charset="0"/>
            </a:endParaRPr>
          </a:p>
        </p:txBody>
      </p:sp>
      <p:sp>
        <p:nvSpPr>
          <p:cNvPr id="10" name="TextBox 9">
            <a:extLst>
              <a:ext uri="{FF2B5EF4-FFF2-40B4-BE49-F238E27FC236}">
                <a16:creationId xmlns:a16="http://schemas.microsoft.com/office/drawing/2014/main" id="{E70B7AB9-5DE9-47C4-B244-DD4419315851}"/>
              </a:ext>
            </a:extLst>
          </p:cNvPr>
          <p:cNvSpPr txBox="1"/>
          <p:nvPr/>
        </p:nvSpPr>
        <p:spPr>
          <a:xfrm>
            <a:off x="10047544" y="474453"/>
            <a:ext cx="1920335" cy="369332"/>
          </a:xfrm>
          <a:prstGeom prst="rect">
            <a:avLst/>
          </a:prstGeom>
          <a:noFill/>
        </p:spPr>
        <p:txBody>
          <a:bodyPr wrap="square" rtlCol="0">
            <a:spAutoFit/>
          </a:bodyPr>
          <a:lstStyle/>
          <a:p>
            <a:r>
              <a:rPr lang="en-US" i="1" dirty="0"/>
              <a:t>w.e.f. 01.10.2024</a:t>
            </a:r>
            <a:endParaRPr lang="en-IN" i="1" dirty="0"/>
          </a:p>
        </p:txBody>
      </p:sp>
      <p:sp>
        <p:nvSpPr>
          <p:cNvPr id="3" name="Arrow: Right 2">
            <a:extLst>
              <a:ext uri="{FF2B5EF4-FFF2-40B4-BE49-F238E27FC236}">
                <a16:creationId xmlns:a16="http://schemas.microsoft.com/office/drawing/2014/main" id="{8A00B0E4-FEE7-4DFA-9C85-9E46C27318D4}"/>
              </a:ext>
            </a:extLst>
          </p:cNvPr>
          <p:cNvSpPr/>
          <p:nvPr/>
        </p:nvSpPr>
        <p:spPr>
          <a:xfrm rot="5400000">
            <a:off x="3332824" y="2004979"/>
            <a:ext cx="1029113" cy="758199"/>
          </a:xfrm>
          <a:prstGeom prst="righ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Arrow: Right 16">
            <a:extLst>
              <a:ext uri="{FF2B5EF4-FFF2-40B4-BE49-F238E27FC236}">
                <a16:creationId xmlns:a16="http://schemas.microsoft.com/office/drawing/2014/main" id="{714207B4-F48D-4783-BA23-E05346119DFD}"/>
              </a:ext>
            </a:extLst>
          </p:cNvPr>
          <p:cNvSpPr/>
          <p:nvPr/>
        </p:nvSpPr>
        <p:spPr>
          <a:xfrm rot="5400000">
            <a:off x="7438998" y="1953836"/>
            <a:ext cx="1029113" cy="758199"/>
          </a:xfrm>
          <a:prstGeom prst="righ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00846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0" y="548683"/>
            <a:ext cx="8379429" cy="735749"/>
          </a:xfrm>
        </p:spPr>
        <p:txBody>
          <a:bodyPr>
            <a:noAutofit/>
          </a:bodyPr>
          <a:lstStyle/>
          <a:p>
            <a:r>
              <a:rPr lang="en-IN" sz="2800" dirty="0">
                <a:latin typeface="Bookman Old Style" panose="02050604050505020204" pitchFamily="18" charset="0"/>
                <a:cs typeface="Times New Roman" pitchFamily="18" charset="0"/>
              </a:rPr>
              <a:t>Set Off and Withholding of Refunds u/s 245  </a:t>
            </a:r>
            <a:br>
              <a:rPr lang="en-US" sz="3200" dirty="0">
                <a:latin typeface="Book Antiqua" panose="02040602050305030304" pitchFamily="18" charset="0"/>
              </a:rPr>
            </a:br>
            <a:endParaRPr lang="en-IN" sz="2950" dirty="0">
              <a:latin typeface="Book Antiqua" panose="02040602050305030304" pitchFamily="18" charset="0"/>
              <a:cs typeface="Angsana New" panose="02020603050405020304" pitchFamily="18" charset="-34"/>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a:xfrm>
            <a:off x="10203091" y="6357372"/>
            <a:ext cx="1931749" cy="355232"/>
          </a:xfrm>
          <a:prstGeom prst="rect">
            <a:avLst/>
          </a:prstGeom>
        </p:spPr>
        <p:txBody>
          <a:bodyPr spcFirstLastPara="1" vert="horz" wrap="square" lIns="91425" tIns="91425" rIns="91425" bIns="91425" rtlCol="0" anchor="ctr" anchorCtr="0">
            <a:noAutofit/>
          </a:bodyPr>
          <a:lstStyle>
            <a:defPPr>
              <a:defRPr lang="en-US"/>
            </a:defPPr>
            <a:lvl1pPr marL="0" lvl="0" algn="r" defTabSz="914400" rtl="0" eaLnBrk="1" latinLnBrk="0" hangingPunct="1">
              <a:buNone/>
              <a:defRPr sz="1200" kern="1200">
                <a:solidFill>
                  <a:schemeClr val="tx1">
                    <a:tint val="75000"/>
                  </a:schemeClr>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fld id="{00000000-1234-1234-1234-123412341234}" type="slidenum">
              <a:rPr lang="en" smtClean="0"/>
              <a:pPr/>
              <a:t>61</a:t>
            </a:fld>
            <a:endParaRPr lang="en"/>
          </a:p>
        </p:txBody>
      </p:sp>
      <p:sp>
        <p:nvSpPr>
          <p:cNvPr id="6" name="Rectangle: Rounded Corners 5">
            <a:extLst>
              <a:ext uri="{FF2B5EF4-FFF2-40B4-BE49-F238E27FC236}">
                <a16:creationId xmlns:a16="http://schemas.microsoft.com/office/drawing/2014/main" id="{6A6A3E5B-B55F-1765-F058-A099E8D461DA}"/>
              </a:ext>
            </a:extLst>
          </p:cNvPr>
          <p:cNvSpPr/>
          <p:nvPr/>
        </p:nvSpPr>
        <p:spPr>
          <a:xfrm>
            <a:off x="1164312" y="5124261"/>
            <a:ext cx="9693809" cy="92982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IN" kern="0" dirty="0">
                <a:solidFill>
                  <a:schemeClr val="tx1"/>
                </a:solidFill>
                <a:latin typeface="Book Antiqua" panose="02040602050305030304" pitchFamily="18" charset="0"/>
                <a:ea typeface="Calibri" panose="020F0502020204030204" pitchFamily="34" charset="0"/>
                <a:cs typeface="Mangal" panose="02040503050203030202" pitchFamily="18" charset="0"/>
              </a:rPr>
              <a:t>P</a:t>
            </a:r>
            <a:r>
              <a:rPr lang="en-IN" dirty="0">
                <a:solidFill>
                  <a:schemeClr val="tx1"/>
                </a:solidFill>
                <a:latin typeface="Book Antiqua" panose="02040602050305030304" pitchFamily="18" charset="0"/>
              </a:rPr>
              <a:t>roposed to extend the </a:t>
            </a:r>
            <a:r>
              <a:rPr lang="en-IN" kern="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period of withholding refund </a:t>
            </a:r>
            <a:r>
              <a:rPr lang="en-IN" dirty="0" err="1">
                <a:solidFill>
                  <a:schemeClr val="tx1"/>
                </a:solidFill>
                <a:latin typeface="Book Antiqua" panose="02040602050305030304" pitchFamily="18" charset="0"/>
              </a:rPr>
              <a:t>upto</a:t>
            </a:r>
            <a:r>
              <a:rPr lang="en-IN" dirty="0">
                <a:solidFill>
                  <a:schemeClr val="tx1"/>
                </a:solidFill>
                <a:latin typeface="Book Antiqua" panose="02040602050305030304" pitchFamily="18" charset="0"/>
              </a:rPr>
              <a:t> 60 days from the date on which pending assessment or reassessment is made.</a:t>
            </a:r>
          </a:p>
        </p:txBody>
      </p:sp>
      <p:sp>
        <p:nvSpPr>
          <p:cNvPr id="8" name="TextBox 7"/>
          <p:cNvSpPr txBox="1"/>
          <p:nvPr/>
        </p:nvSpPr>
        <p:spPr>
          <a:xfrm>
            <a:off x="9769230" y="364017"/>
            <a:ext cx="1834156" cy="369332"/>
          </a:xfrm>
          <a:prstGeom prst="rect">
            <a:avLst/>
          </a:prstGeom>
          <a:noFill/>
        </p:spPr>
        <p:txBody>
          <a:bodyPr wrap="none" rtlCol="0">
            <a:spAutoFit/>
          </a:bodyPr>
          <a:lstStyle/>
          <a:p>
            <a:r>
              <a:rPr lang="en-IN" b="1" i="1" dirty="0" err="1"/>
              <a:t>w.e.f</a:t>
            </a:r>
            <a:r>
              <a:rPr lang="en-IN" b="1" i="1" dirty="0"/>
              <a:t>. 01.10.2024</a:t>
            </a:r>
            <a:endParaRPr lang="en-US" b="1" i="1" dirty="0"/>
          </a:p>
        </p:txBody>
      </p:sp>
      <p:graphicFrame>
        <p:nvGraphicFramePr>
          <p:cNvPr id="5" name="Diagram 4">
            <a:extLst>
              <a:ext uri="{FF2B5EF4-FFF2-40B4-BE49-F238E27FC236}">
                <a16:creationId xmlns:a16="http://schemas.microsoft.com/office/drawing/2014/main" id="{53095DB1-159C-1CB6-884B-FFA66240D8F1}"/>
              </a:ext>
            </a:extLst>
          </p:cNvPr>
          <p:cNvGraphicFramePr/>
          <p:nvPr/>
        </p:nvGraphicFramePr>
        <p:xfrm>
          <a:off x="2064192" y="1470895"/>
          <a:ext cx="7170344" cy="3312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5651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4CA6-39D4-4457-838B-C92838745CBA}"/>
              </a:ext>
            </a:extLst>
          </p:cNvPr>
          <p:cNvSpPr>
            <a:spLocks noGrp="1"/>
          </p:cNvSpPr>
          <p:nvPr>
            <p:ph type="title"/>
          </p:nvPr>
        </p:nvSpPr>
        <p:spPr>
          <a:xfrm>
            <a:off x="0" y="151545"/>
            <a:ext cx="8427510" cy="735749"/>
          </a:xfrm>
        </p:spPr>
        <p:txBody>
          <a:bodyPr>
            <a:normAutofit fontScale="90000"/>
          </a:bodyPr>
          <a:lstStyle/>
          <a:p>
            <a:br>
              <a:rPr lang="en-IN" sz="2700" b="1" dirty="0">
                <a:effectLst/>
                <a:latin typeface="Book Antiqua" panose="02040602050305030304" pitchFamily="18" charset="0"/>
                <a:ea typeface="Calibri" panose="020F0502020204030204" pitchFamily="34" charset="0"/>
                <a:cs typeface="Mangal" panose="00000400000000000000" pitchFamily="2"/>
              </a:rPr>
            </a:br>
            <a:br>
              <a:rPr lang="en-IN" sz="2700" b="1" dirty="0">
                <a:effectLst/>
                <a:latin typeface="Book Antiqua" panose="02040602050305030304" pitchFamily="18" charset="0"/>
                <a:ea typeface="Calibri" panose="020F0502020204030204" pitchFamily="34" charset="0"/>
                <a:cs typeface="Mangal" panose="00000400000000000000" pitchFamily="2"/>
              </a:rPr>
            </a:br>
            <a:r>
              <a:rPr lang="en-IN" sz="2900" dirty="0">
                <a:latin typeface="Bookman Old Style" panose="02050604050505020204" pitchFamily="18" charset="0"/>
                <a:cs typeface="Times New Roman" pitchFamily="18" charset="0"/>
              </a:rPr>
              <a:t>Changes in Time Limit to issue notice u/s 148</a:t>
            </a:r>
            <a:br>
              <a:rPr lang="en-IN" sz="2900" dirty="0">
                <a:latin typeface="Bookman Old Style" panose="02050604050505020204" pitchFamily="18" charset="0"/>
                <a:cs typeface="Times New Roman" pitchFamily="18" charset="0"/>
              </a:rPr>
            </a:br>
            <a:endParaRPr lang="en-IN" sz="2900" dirty="0">
              <a:latin typeface="Bookman Old Style" panose="02050604050505020204" pitchFamily="18" charset="0"/>
              <a:cs typeface="Times New Roman" pitchFamily="18" charset="0"/>
            </a:endParaRPr>
          </a:p>
        </p:txBody>
      </p:sp>
      <p:sp>
        <p:nvSpPr>
          <p:cNvPr id="12" name="Slide Number Placeholder 1">
            <a:extLst>
              <a:ext uri="{FF2B5EF4-FFF2-40B4-BE49-F238E27FC236}">
                <a16:creationId xmlns:a16="http://schemas.microsoft.com/office/drawing/2014/main" id="{97F942B9-9962-4479-A956-A95471F20F79}"/>
              </a:ext>
            </a:extLst>
          </p:cNvPr>
          <p:cNvSpPr>
            <a:spLocks noGrp="1"/>
          </p:cNvSpPr>
          <p:nvPr>
            <p:ph type="sldNum" idx="10"/>
          </p:nvPr>
        </p:nvSpPr>
        <p:spPr>
          <a:xfrm>
            <a:off x="10156825" y="6357359"/>
            <a:ext cx="1984375" cy="245054"/>
          </a:xfrm>
          <a:prstGeom prst="rect">
            <a:avLst/>
          </a:prstGeom>
        </p:spPr>
        <p:txBody>
          <a:bodyPr spcFirstLastPara="1" vert="horz" lIns="91425" tIns="91425" rIns="91425" bIns="91425" rtlCol="0" anchor="ctr">
            <a:noAutofit/>
          </a:bodyPr>
          <a:lstStyle>
            <a:defPPr>
              <a:defRPr lang="en-US"/>
            </a:defPPr>
            <a:lvl1pPr marL="0" lvl="0" algn="r" defTabSz="914400" rtl="0" eaLnBrk="1" latinLnBrk="0" hangingPunct="1">
              <a:buNone/>
              <a:defRPr sz="1400" kern="1200">
                <a:solidFill>
                  <a:schemeClr val="bg1"/>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pPr>
              <a:defRPr/>
            </a:pPr>
            <a:fld id="{CFD9395B-A3D2-4B6F-986B-318936BFD834}" type="slidenum">
              <a:rPr lang="en" smtClean="0"/>
              <a:pPr>
                <a:defRPr/>
              </a:pPr>
              <a:t>62</a:t>
            </a:fld>
            <a:endParaRPr lang="en" sz="1800" dirty="0">
              <a:solidFill>
                <a:schemeClr val="bg1"/>
              </a:solidFill>
            </a:endParaRPr>
          </a:p>
        </p:txBody>
      </p:sp>
      <p:sp>
        <p:nvSpPr>
          <p:cNvPr id="14" name="TextBox 13">
            <a:extLst>
              <a:ext uri="{FF2B5EF4-FFF2-40B4-BE49-F238E27FC236}">
                <a16:creationId xmlns:a16="http://schemas.microsoft.com/office/drawing/2014/main" id="{4E2FA775-7166-49C2-9F02-D2E74BCD8DA0}"/>
              </a:ext>
            </a:extLst>
          </p:cNvPr>
          <p:cNvSpPr txBox="1"/>
          <p:nvPr/>
        </p:nvSpPr>
        <p:spPr>
          <a:xfrm>
            <a:off x="9850666" y="334754"/>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graphicFrame>
        <p:nvGraphicFramePr>
          <p:cNvPr id="4" name="Table 3">
            <a:extLst>
              <a:ext uri="{FF2B5EF4-FFF2-40B4-BE49-F238E27FC236}">
                <a16:creationId xmlns:a16="http://schemas.microsoft.com/office/drawing/2014/main" id="{B170BC62-8991-E508-7E91-E63FBB1E42CE}"/>
              </a:ext>
            </a:extLst>
          </p:cNvPr>
          <p:cNvGraphicFramePr>
            <a:graphicFrameLocks noGrp="1"/>
          </p:cNvGraphicFramePr>
          <p:nvPr/>
        </p:nvGraphicFramePr>
        <p:xfrm>
          <a:off x="466724" y="1500716"/>
          <a:ext cx="10925175" cy="4663440"/>
        </p:xfrm>
        <a:graphic>
          <a:graphicData uri="http://schemas.openxmlformats.org/drawingml/2006/table">
            <a:tbl>
              <a:tblPr firstRow="1" bandRow="1">
                <a:tableStyleId>{5C22544A-7EE6-4342-B048-85BDC9FD1C3A}</a:tableStyleId>
              </a:tblPr>
              <a:tblGrid>
                <a:gridCol w="2185035">
                  <a:extLst>
                    <a:ext uri="{9D8B030D-6E8A-4147-A177-3AD203B41FA5}">
                      <a16:colId xmlns:a16="http://schemas.microsoft.com/office/drawing/2014/main" val="1465527033"/>
                    </a:ext>
                  </a:extLst>
                </a:gridCol>
                <a:gridCol w="2185035">
                  <a:extLst>
                    <a:ext uri="{9D8B030D-6E8A-4147-A177-3AD203B41FA5}">
                      <a16:colId xmlns:a16="http://schemas.microsoft.com/office/drawing/2014/main" val="421197306"/>
                    </a:ext>
                  </a:extLst>
                </a:gridCol>
                <a:gridCol w="2185035">
                  <a:extLst>
                    <a:ext uri="{9D8B030D-6E8A-4147-A177-3AD203B41FA5}">
                      <a16:colId xmlns:a16="http://schemas.microsoft.com/office/drawing/2014/main" val="3055589990"/>
                    </a:ext>
                  </a:extLst>
                </a:gridCol>
                <a:gridCol w="2185035">
                  <a:extLst>
                    <a:ext uri="{9D8B030D-6E8A-4147-A177-3AD203B41FA5}">
                      <a16:colId xmlns:a16="http://schemas.microsoft.com/office/drawing/2014/main" val="160239295"/>
                    </a:ext>
                  </a:extLst>
                </a:gridCol>
                <a:gridCol w="2185035">
                  <a:extLst>
                    <a:ext uri="{9D8B030D-6E8A-4147-A177-3AD203B41FA5}">
                      <a16:colId xmlns:a16="http://schemas.microsoft.com/office/drawing/2014/main" val="3703971504"/>
                    </a:ext>
                  </a:extLst>
                </a:gridCol>
              </a:tblGrid>
              <a:tr h="370840">
                <a:tc>
                  <a:txBody>
                    <a:bodyPr/>
                    <a:lstStyle/>
                    <a:p>
                      <a:r>
                        <a:rPr lang="en-US" dirty="0">
                          <a:latin typeface="Book Antiqua" panose="02040602050305030304" pitchFamily="18" charset="0"/>
                        </a:rPr>
                        <a:t>Period</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Basis</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Threshold limit of income </a:t>
                      </a:r>
                      <a:r>
                        <a:rPr lang="en-US" dirty="0" err="1">
                          <a:latin typeface="Book Antiqua" panose="02040602050305030304" pitchFamily="18" charset="0"/>
                        </a:rPr>
                        <a:t>escapment</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Time limit for issuance of notice</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Reckoning Date</a:t>
                      </a:r>
                      <a:endParaRPr lang="en-IN" dirty="0">
                        <a:latin typeface="Book Antiqua" panose="02040602050305030304" pitchFamily="18" charset="0"/>
                      </a:endParaRPr>
                    </a:p>
                  </a:txBody>
                  <a:tcPr/>
                </a:tc>
                <a:extLst>
                  <a:ext uri="{0D108BD9-81ED-4DB2-BD59-A6C34878D82A}">
                    <a16:rowId xmlns:a16="http://schemas.microsoft.com/office/drawing/2014/main" val="4223967465"/>
                  </a:ext>
                </a:extLst>
              </a:tr>
              <a:tr h="370840">
                <a:tc>
                  <a:txBody>
                    <a:bodyPr/>
                    <a:lstStyle/>
                    <a:p>
                      <a:r>
                        <a:rPr lang="en-US" dirty="0">
                          <a:latin typeface="Book Antiqua" panose="02040602050305030304" pitchFamily="18" charset="0"/>
                        </a:rPr>
                        <a:t>Prior to 01.07.2012</a:t>
                      </a:r>
                      <a:endParaRPr lang="en-IN" dirty="0">
                        <a:latin typeface="Book Antiqua" panose="02040602050305030304" pitchFamily="18" charset="0"/>
                      </a:endParaRPr>
                    </a:p>
                  </a:txBody>
                  <a:tcPr/>
                </a:tc>
                <a:tc rowSpan="2">
                  <a:txBody>
                    <a:bodyPr/>
                    <a:lstStyle/>
                    <a:p>
                      <a:r>
                        <a:rPr lang="en-US" dirty="0">
                          <a:latin typeface="Book Antiqua" panose="02040602050305030304" pitchFamily="18" charset="0"/>
                        </a:rPr>
                        <a:t>Reason to believe</a:t>
                      </a:r>
                    </a:p>
                  </a:txBody>
                  <a:tcPr/>
                </a:tc>
                <a:tc>
                  <a:txBody>
                    <a:bodyPr/>
                    <a:lstStyle/>
                    <a:p>
                      <a:r>
                        <a:rPr lang="en-US" dirty="0">
                          <a:latin typeface="Book Antiqua" panose="02040602050305030304" pitchFamily="18" charset="0"/>
                        </a:rPr>
                        <a:t>Any amount</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4 years</a:t>
                      </a:r>
                    </a:p>
                  </a:txBody>
                  <a:tcPr/>
                </a:tc>
                <a:tc>
                  <a:txBody>
                    <a:bodyPr/>
                    <a:lstStyle/>
                    <a:p>
                      <a:r>
                        <a:rPr lang="en-US" dirty="0">
                          <a:latin typeface="Book Antiqua" panose="02040602050305030304" pitchFamily="18" charset="0"/>
                        </a:rPr>
                        <a:t>From the end of the relevant AY</a:t>
                      </a:r>
                      <a:endParaRPr lang="en-IN" dirty="0">
                        <a:latin typeface="Book Antiqua" panose="02040602050305030304" pitchFamily="18" charset="0"/>
                      </a:endParaRPr>
                    </a:p>
                  </a:txBody>
                  <a:tcPr/>
                </a:tc>
                <a:extLst>
                  <a:ext uri="{0D108BD9-81ED-4DB2-BD59-A6C34878D82A}">
                    <a16:rowId xmlns:a16="http://schemas.microsoft.com/office/drawing/2014/main" val="456449083"/>
                  </a:ext>
                </a:extLst>
              </a:tr>
              <a:tr h="370840">
                <a:tc>
                  <a:txBody>
                    <a:bodyPr/>
                    <a:lstStyle/>
                    <a:p>
                      <a:endParaRPr lang="en-IN" dirty="0">
                        <a:latin typeface="Book Antiqua" panose="02040602050305030304" pitchFamily="18" charset="0"/>
                      </a:endParaRPr>
                    </a:p>
                  </a:txBody>
                  <a:tcPr/>
                </a:tc>
                <a:tc vMerge="1">
                  <a:txBody>
                    <a:bodyPr/>
                    <a:lstStyle/>
                    <a:p>
                      <a:endParaRPr dirty="0"/>
                    </a:p>
                  </a:txBody>
                  <a:tcPr/>
                </a:tc>
                <a:tc>
                  <a:txBody>
                    <a:bodyPr/>
                    <a:lstStyle/>
                    <a:p>
                      <a:r>
                        <a:rPr lang="en-US" dirty="0">
                          <a:latin typeface="Book Antiqua" panose="02040602050305030304" pitchFamily="18" charset="0"/>
                        </a:rPr>
                        <a:t>Exceeding Rs. 1 lac</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6 years</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From the end of the relevant AY</a:t>
                      </a:r>
                      <a:endParaRPr lang="en-IN" dirty="0">
                        <a:latin typeface="Book Antiqua" panose="02040602050305030304" pitchFamily="18" charset="0"/>
                      </a:endParaRPr>
                    </a:p>
                  </a:txBody>
                  <a:tcPr/>
                </a:tc>
                <a:extLst>
                  <a:ext uri="{0D108BD9-81ED-4DB2-BD59-A6C34878D82A}">
                    <a16:rowId xmlns:a16="http://schemas.microsoft.com/office/drawing/2014/main" val="17757680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On or after 01.07.2012 before 01.04.2021</a:t>
                      </a:r>
                      <a:endParaRPr lang="en-IN" dirty="0">
                        <a:latin typeface="Book Antiqua" panose="02040602050305030304" pitchFamily="18" charset="0"/>
                      </a:endParaRPr>
                    </a:p>
                  </a:txBody>
                  <a:tcPr/>
                </a:tc>
                <a:tc rowSpan="3">
                  <a:txBody>
                    <a:bodyPr/>
                    <a:lstStyle/>
                    <a:p>
                      <a:r>
                        <a:rPr lang="en-US" dirty="0">
                          <a:latin typeface="Book Antiqua" panose="02040602050305030304" pitchFamily="18" charset="0"/>
                        </a:rPr>
                        <a:t>Reason to believe</a:t>
                      </a:r>
                    </a:p>
                  </a:txBody>
                  <a:tcPr/>
                </a:tc>
                <a:tc>
                  <a:txBody>
                    <a:bodyPr/>
                    <a:lstStyle/>
                    <a:p>
                      <a:r>
                        <a:rPr lang="en-US" dirty="0">
                          <a:latin typeface="Book Antiqua" panose="02040602050305030304" pitchFamily="18" charset="0"/>
                        </a:rPr>
                        <a:t>Any amount</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4 years</a:t>
                      </a:r>
                    </a:p>
                  </a:txBody>
                  <a:tcPr/>
                </a:tc>
                <a:tc>
                  <a:txBody>
                    <a:bodyPr/>
                    <a:lstStyle/>
                    <a:p>
                      <a:r>
                        <a:rPr lang="en-US" dirty="0">
                          <a:latin typeface="Book Antiqua" panose="02040602050305030304" pitchFamily="18" charset="0"/>
                        </a:rPr>
                        <a:t>From the end of the relevant AY</a:t>
                      </a:r>
                      <a:endParaRPr lang="en-IN" dirty="0">
                        <a:latin typeface="Book Antiqua" panose="02040602050305030304" pitchFamily="18" charset="0"/>
                      </a:endParaRPr>
                    </a:p>
                  </a:txBody>
                  <a:tcPr/>
                </a:tc>
                <a:extLst>
                  <a:ext uri="{0D108BD9-81ED-4DB2-BD59-A6C34878D82A}">
                    <a16:rowId xmlns:a16="http://schemas.microsoft.com/office/drawing/2014/main" val="3764022545"/>
                  </a:ext>
                </a:extLst>
              </a:tr>
              <a:tr h="370840">
                <a:tc>
                  <a:txBody>
                    <a:bodyPr/>
                    <a:lstStyle/>
                    <a:p>
                      <a:endParaRPr lang="en-US" dirty="0">
                        <a:latin typeface="Book Antiqua" panose="02040602050305030304" pitchFamily="18" charset="0"/>
                      </a:endParaRPr>
                    </a:p>
                  </a:txBody>
                  <a:tcPr/>
                </a:tc>
                <a:tc vMerge="1">
                  <a:txBody>
                    <a:bodyPr/>
                    <a:lstStyle/>
                    <a:p>
                      <a:endParaRPr/>
                    </a:p>
                  </a:txBody>
                  <a:tcPr/>
                </a:tc>
                <a:tc>
                  <a:txBody>
                    <a:bodyPr/>
                    <a:lstStyle/>
                    <a:p>
                      <a:r>
                        <a:rPr lang="en-US" dirty="0">
                          <a:latin typeface="Book Antiqua" panose="02040602050305030304" pitchFamily="18" charset="0"/>
                        </a:rPr>
                        <a:t>Exceeding Rs. 1 lac</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6 years</a:t>
                      </a:r>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From the end of the relevant AY</a:t>
                      </a:r>
                      <a:endParaRPr lang="en-IN" dirty="0">
                        <a:latin typeface="Book Antiqua" panose="02040602050305030304" pitchFamily="18" charset="0"/>
                      </a:endParaRPr>
                    </a:p>
                  </a:txBody>
                  <a:tcPr/>
                </a:tc>
                <a:extLst>
                  <a:ext uri="{0D108BD9-81ED-4DB2-BD59-A6C34878D82A}">
                    <a16:rowId xmlns:a16="http://schemas.microsoft.com/office/drawing/2014/main" val="3993479260"/>
                  </a:ext>
                </a:extLst>
              </a:tr>
              <a:tr h="370840">
                <a:tc>
                  <a:txBody>
                    <a:bodyPr/>
                    <a:lstStyle/>
                    <a:p>
                      <a:endParaRPr lang="en-US" dirty="0">
                        <a:latin typeface="Book Antiqua" panose="02040602050305030304" pitchFamily="18" charset="0"/>
                      </a:endParaRPr>
                    </a:p>
                  </a:txBody>
                  <a:tcPr/>
                </a:tc>
                <a:tc vMerge="1">
                  <a:txBody>
                    <a:bodyPr/>
                    <a:lstStyle/>
                    <a:p>
                      <a:endParaRP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Any amount</a:t>
                      </a:r>
                      <a:endParaRPr lang="en-IN" dirty="0">
                        <a:latin typeface="Book Antiqua" panose="02040602050305030304" pitchFamily="18" charset="0"/>
                      </a:endParaRPr>
                    </a:p>
                    <a:p>
                      <a:endParaRPr lang="en-IN" dirty="0">
                        <a:latin typeface="Book Antiqua" panose="02040602050305030304" pitchFamily="18" charset="0"/>
                      </a:endParaRPr>
                    </a:p>
                  </a:txBody>
                  <a:tcPr/>
                </a:tc>
                <a:tc>
                  <a:txBody>
                    <a:bodyPr/>
                    <a:lstStyle/>
                    <a:p>
                      <a:r>
                        <a:rPr lang="en-US" dirty="0">
                          <a:latin typeface="Book Antiqua" panose="02040602050305030304" pitchFamily="18" charset="0"/>
                        </a:rPr>
                        <a:t>16 years</a:t>
                      </a:r>
                      <a:endParaRPr lang="en-IN"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From the end of the relevant AY for escaped foreign income</a:t>
                      </a:r>
                      <a:endParaRPr lang="en-IN" dirty="0">
                        <a:latin typeface="Book Antiqua" panose="02040602050305030304" pitchFamily="18" charset="0"/>
                      </a:endParaRPr>
                    </a:p>
                  </a:txBody>
                  <a:tcPr/>
                </a:tc>
                <a:extLst>
                  <a:ext uri="{0D108BD9-81ED-4DB2-BD59-A6C34878D82A}">
                    <a16:rowId xmlns:a16="http://schemas.microsoft.com/office/drawing/2014/main" val="4264545086"/>
                  </a:ext>
                </a:extLst>
              </a:tr>
            </a:tbl>
          </a:graphicData>
        </a:graphic>
      </p:graphicFrame>
    </p:spTree>
    <p:extLst>
      <p:ext uri="{BB962C8B-B14F-4D97-AF65-F5344CB8AC3E}">
        <p14:creationId xmlns:p14="http://schemas.microsoft.com/office/powerpoint/2010/main" val="3644076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4CA6-39D4-4457-838B-C92838745CBA}"/>
              </a:ext>
            </a:extLst>
          </p:cNvPr>
          <p:cNvSpPr>
            <a:spLocks noGrp="1"/>
          </p:cNvSpPr>
          <p:nvPr>
            <p:ph type="title"/>
          </p:nvPr>
        </p:nvSpPr>
        <p:spPr>
          <a:xfrm>
            <a:off x="0" y="334754"/>
            <a:ext cx="8427510" cy="735749"/>
          </a:xfrm>
        </p:spPr>
        <p:txBody>
          <a:bodyPr>
            <a:normAutofit fontScale="90000"/>
          </a:bodyPr>
          <a:lstStyle/>
          <a:p>
            <a:br>
              <a:rPr lang="en-IN" sz="2700" b="1" dirty="0">
                <a:effectLst/>
                <a:latin typeface="Book Antiqua" panose="02040602050305030304" pitchFamily="18" charset="0"/>
                <a:ea typeface="Calibri" panose="020F0502020204030204" pitchFamily="34" charset="0"/>
                <a:cs typeface="Mangal" panose="00000400000000000000" pitchFamily="2"/>
              </a:rPr>
            </a:br>
            <a:br>
              <a:rPr lang="en-IN" sz="2700" b="1" dirty="0">
                <a:effectLst/>
                <a:latin typeface="Book Antiqua" panose="02040602050305030304" pitchFamily="18" charset="0"/>
                <a:ea typeface="Calibri" panose="020F0502020204030204" pitchFamily="34" charset="0"/>
                <a:cs typeface="Mangal" panose="00000400000000000000" pitchFamily="2"/>
              </a:rPr>
            </a:br>
            <a:r>
              <a:rPr lang="en-IN" sz="3100" dirty="0">
                <a:latin typeface="Bookman Old Style" panose="02050604050505020204" pitchFamily="18" charset="0"/>
                <a:cs typeface="Times New Roman" pitchFamily="18" charset="0"/>
              </a:rPr>
              <a:t>Continue….</a:t>
            </a:r>
            <a:br>
              <a:rPr lang="en-IN" sz="3100" dirty="0">
                <a:latin typeface="Bookman Old Style" panose="02050604050505020204" pitchFamily="18" charset="0"/>
                <a:cs typeface="Times New Roman" pitchFamily="18" charset="0"/>
              </a:rPr>
            </a:br>
            <a:endParaRPr lang="en-IN" sz="3100" dirty="0">
              <a:latin typeface="Bookman Old Style" panose="02050604050505020204" pitchFamily="18" charset="0"/>
              <a:cs typeface="Times New Roman" pitchFamily="18" charset="0"/>
            </a:endParaRPr>
          </a:p>
        </p:txBody>
      </p:sp>
      <p:sp>
        <p:nvSpPr>
          <p:cNvPr id="12" name="Slide Number Placeholder 1">
            <a:extLst>
              <a:ext uri="{FF2B5EF4-FFF2-40B4-BE49-F238E27FC236}">
                <a16:creationId xmlns:a16="http://schemas.microsoft.com/office/drawing/2014/main" id="{97F942B9-9962-4479-A956-A95471F20F79}"/>
              </a:ext>
            </a:extLst>
          </p:cNvPr>
          <p:cNvSpPr>
            <a:spLocks noGrp="1"/>
          </p:cNvSpPr>
          <p:nvPr>
            <p:ph type="sldNum" idx="10"/>
          </p:nvPr>
        </p:nvSpPr>
        <p:spPr>
          <a:xfrm>
            <a:off x="10156825" y="6357359"/>
            <a:ext cx="1984375" cy="245054"/>
          </a:xfrm>
          <a:prstGeom prst="rect">
            <a:avLst/>
          </a:prstGeom>
        </p:spPr>
        <p:txBody>
          <a:bodyPr spcFirstLastPara="1" vert="horz" lIns="91425" tIns="91425" rIns="91425" bIns="91425" rtlCol="0" anchor="ctr">
            <a:noAutofit/>
          </a:bodyPr>
          <a:lstStyle>
            <a:defPPr>
              <a:defRPr lang="en-US"/>
            </a:defPPr>
            <a:lvl1pPr marL="0" lvl="0" algn="r" defTabSz="914400" rtl="0" eaLnBrk="1" latinLnBrk="0" hangingPunct="1">
              <a:buNone/>
              <a:defRPr sz="1400" kern="1200">
                <a:solidFill>
                  <a:schemeClr val="bg1"/>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pPr>
              <a:defRPr/>
            </a:pPr>
            <a:fld id="{CFD9395B-A3D2-4B6F-986B-318936BFD834}" type="slidenum">
              <a:rPr lang="en" smtClean="0"/>
              <a:pPr>
                <a:defRPr/>
              </a:pPr>
              <a:t>63</a:t>
            </a:fld>
            <a:endParaRPr lang="en" sz="1800" dirty="0">
              <a:solidFill>
                <a:schemeClr val="bg1"/>
              </a:solidFill>
            </a:endParaRPr>
          </a:p>
        </p:txBody>
      </p:sp>
      <p:sp>
        <p:nvSpPr>
          <p:cNvPr id="14" name="TextBox 13">
            <a:extLst>
              <a:ext uri="{FF2B5EF4-FFF2-40B4-BE49-F238E27FC236}">
                <a16:creationId xmlns:a16="http://schemas.microsoft.com/office/drawing/2014/main" id="{4E2FA775-7166-49C2-9F02-D2E74BCD8DA0}"/>
              </a:ext>
            </a:extLst>
          </p:cNvPr>
          <p:cNvSpPr txBox="1"/>
          <p:nvPr/>
        </p:nvSpPr>
        <p:spPr>
          <a:xfrm>
            <a:off x="9850666" y="334754"/>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graphicFrame>
        <p:nvGraphicFramePr>
          <p:cNvPr id="4" name="Table 3">
            <a:extLst>
              <a:ext uri="{FF2B5EF4-FFF2-40B4-BE49-F238E27FC236}">
                <a16:creationId xmlns:a16="http://schemas.microsoft.com/office/drawing/2014/main" id="{B170BC62-8991-E508-7E91-E63FBB1E42CE}"/>
              </a:ext>
            </a:extLst>
          </p:cNvPr>
          <p:cNvGraphicFramePr>
            <a:graphicFrameLocks noGrp="1"/>
          </p:cNvGraphicFramePr>
          <p:nvPr/>
        </p:nvGraphicFramePr>
        <p:xfrm>
          <a:off x="257176" y="1186390"/>
          <a:ext cx="11506697" cy="5170981"/>
        </p:xfrm>
        <a:graphic>
          <a:graphicData uri="http://schemas.openxmlformats.org/drawingml/2006/table">
            <a:tbl>
              <a:tblPr firstRow="1" bandRow="1">
                <a:tableStyleId>{5C22544A-7EE6-4342-B048-85BDC9FD1C3A}</a:tableStyleId>
              </a:tblPr>
              <a:tblGrid>
                <a:gridCol w="2096688">
                  <a:extLst>
                    <a:ext uri="{9D8B030D-6E8A-4147-A177-3AD203B41FA5}">
                      <a16:colId xmlns:a16="http://schemas.microsoft.com/office/drawing/2014/main" val="1465527033"/>
                    </a:ext>
                  </a:extLst>
                </a:gridCol>
                <a:gridCol w="2505991">
                  <a:extLst>
                    <a:ext uri="{9D8B030D-6E8A-4147-A177-3AD203B41FA5}">
                      <a16:colId xmlns:a16="http://schemas.microsoft.com/office/drawing/2014/main" val="421197306"/>
                    </a:ext>
                  </a:extLst>
                </a:gridCol>
                <a:gridCol w="2670518">
                  <a:extLst>
                    <a:ext uri="{9D8B030D-6E8A-4147-A177-3AD203B41FA5}">
                      <a16:colId xmlns:a16="http://schemas.microsoft.com/office/drawing/2014/main" val="3055589990"/>
                    </a:ext>
                  </a:extLst>
                </a:gridCol>
                <a:gridCol w="2136814">
                  <a:extLst>
                    <a:ext uri="{9D8B030D-6E8A-4147-A177-3AD203B41FA5}">
                      <a16:colId xmlns:a16="http://schemas.microsoft.com/office/drawing/2014/main" val="160239295"/>
                    </a:ext>
                  </a:extLst>
                </a:gridCol>
                <a:gridCol w="2096686">
                  <a:extLst>
                    <a:ext uri="{9D8B030D-6E8A-4147-A177-3AD203B41FA5}">
                      <a16:colId xmlns:a16="http://schemas.microsoft.com/office/drawing/2014/main" val="3703971504"/>
                    </a:ext>
                  </a:extLst>
                </a:gridCol>
              </a:tblGrid>
              <a:tr h="588315">
                <a:tc>
                  <a:txBody>
                    <a:bodyPr/>
                    <a:lstStyle/>
                    <a:p>
                      <a:r>
                        <a:rPr lang="en-US" sz="1600" dirty="0">
                          <a:latin typeface="Book Antiqua" panose="02040602050305030304" pitchFamily="18" charset="0"/>
                        </a:rPr>
                        <a:t>Period</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Basis</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Threshold limit of income </a:t>
                      </a:r>
                      <a:r>
                        <a:rPr lang="en-US" sz="1600" dirty="0" err="1">
                          <a:latin typeface="Book Antiqua" panose="02040602050305030304" pitchFamily="18" charset="0"/>
                        </a:rPr>
                        <a:t>escapment</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Time limit for issuance of notice</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Reckoning Date</a:t>
                      </a:r>
                      <a:endParaRPr lang="en-IN" sz="1600" dirty="0">
                        <a:latin typeface="Book Antiqua" panose="02040602050305030304" pitchFamily="18" charset="0"/>
                      </a:endParaRPr>
                    </a:p>
                  </a:txBody>
                  <a:tcPr/>
                </a:tc>
                <a:extLst>
                  <a:ext uri="{0D108BD9-81ED-4DB2-BD59-A6C34878D82A}">
                    <a16:rowId xmlns:a16="http://schemas.microsoft.com/office/drawing/2014/main" val="4223967465"/>
                  </a:ext>
                </a:extLst>
              </a:tr>
              <a:tr h="836027">
                <a:tc>
                  <a:txBody>
                    <a:bodyPr/>
                    <a:lstStyle/>
                    <a:p>
                      <a:r>
                        <a:rPr lang="en-US" sz="1600" dirty="0">
                          <a:latin typeface="Book Antiqua" panose="02040602050305030304" pitchFamily="18" charset="0"/>
                        </a:rPr>
                        <a:t>On or after 01.04.2021 before 01.09.2024</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Information</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Any amount</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3 years</a:t>
                      </a:r>
                    </a:p>
                  </a:txBody>
                  <a:tcPr/>
                </a:tc>
                <a:tc>
                  <a:txBody>
                    <a:bodyPr/>
                    <a:lstStyle/>
                    <a:p>
                      <a:r>
                        <a:rPr lang="en-US" sz="1600" dirty="0">
                          <a:latin typeface="Book Antiqua" panose="02040602050305030304" pitchFamily="18" charset="0"/>
                        </a:rPr>
                        <a:t>From the end of the relevant AY</a:t>
                      </a:r>
                      <a:endParaRPr lang="en-IN" sz="1600" dirty="0">
                        <a:latin typeface="Book Antiqua" panose="02040602050305030304" pitchFamily="18" charset="0"/>
                      </a:endParaRPr>
                    </a:p>
                  </a:txBody>
                  <a:tcPr/>
                </a:tc>
                <a:extLst>
                  <a:ext uri="{0D108BD9-81ED-4DB2-BD59-A6C34878D82A}">
                    <a16:rowId xmlns:a16="http://schemas.microsoft.com/office/drawing/2014/main" val="456449083"/>
                  </a:ext>
                </a:extLst>
              </a:tr>
              <a:tr h="1579162">
                <a:tc>
                  <a:txBody>
                    <a:bodyPr/>
                    <a:lstStyle/>
                    <a:p>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Books of accounts or other documents or evidence reveals income escapement in the form of asset, expense or entry in books of accounts</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Rs. 50 lacs or more</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10 years</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From the end of the relevant AY</a:t>
                      </a:r>
                      <a:endParaRPr lang="en-IN" sz="1600" dirty="0">
                        <a:latin typeface="Book Antiqua" panose="02040602050305030304" pitchFamily="18" charset="0"/>
                      </a:endParaRPr>
                    </a:p>
                  </a:txBody>
                  <a:tcPr/>
                </a:tc>
                <a:extLst>
                  <a:ext uri="{0D108BD9-81ED-4DB2-BD59-A6C34878D82A}">
                    <a16:rowId xmlns:a16="http://schemas.microsoft.com/office/drawing/2014/main" val="1775768096"/>
                  </a:ext>
                </a:extLst>
              </a:tr>
              <a:tr h="5883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On or after 01.09.2024</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Information</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Any amount</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3 years 3 months</a:t>
                      </a:r>
                    </a:p>
                  </a:txBody>
                  <a:tcPr/>
                </a:tc>
                <a:tc>
                  <a:txBody>
                    <a:bodyPr/>
                    <a:lstStyle/>
                    <a:p>
                      <a:r>
                        <a:rPr lang="en-US" sz="1600" dirty="0">
                          <a:latin typeface="Book Antiqua" panose="02040602050305030304" pitchFamily="18" charset="0"/>
                        </a:rPr>
                        <a:t>From the end of the relevant AY</a:t>
                      </a:r>
                      <a:endParaRPr lang="en-IN" sz="1600" dirty="0">
                        <a:latin typeface="Book Antiqua" panose="02040602050305030304" pitchFamily="18" charset="0"/>
                      </a:endParaRPr>
                    </a:p>
                  </a:txBody>
                  <a:tcPr/>
                </a:tc>
                <a:extLst>
                  <a:ext uri="{0D108BD9-81ED-4DB2-BD59-A6C34878D82A}">
                    <a16:rowId xmlns:a16="http://schemas.microsoft.com/office/drawing/2014/main" val="3764022545"/>
                  </a:ext>
                </a:extLst>
              </a:tr>
              <a:tr h="1579162">
                <a:tc>
                  <a:txBody>
                    <a:bodyPr/>
                    <a:lstStyle/>
                    <a:p>
                      <a:endParaRPr lang="en-US" sz="160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Books of accounts or other documents or evidence reveling income escapement in the form of asset, expense or entry in books of accounts</a:t>
                      </a:r>
                      <a:endParaRPr lang="en-IN" sz="1600"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Rs. 50 lacs or more</a:t>
                      </a:r>
                      <a:endParaRPr lang="en-IN" sz="1600" dirty="0">
                        <a:latin typeface="Book Antiqua" panose="02040602050305030304" pitchFamily="18" charset="0"/>
                      </a:endParaRPr>
                    </a:p>
                    <a:p>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5 years 3 months</a:t>
                      </a:r>
                      <a:endParaRPr lang="en-IN" sz="1600" dirty="0">
                        <a:latin typeface="Book Antiqua" panose="02040602050305030304" pitchFamily="18" charset="0"/>
                      </a:endParaRPr>
                    </a:p>
                  </a:txBody>
                  <a:tcPr/>
                </a:tc>
                <a:tc>
                  <a:txBody>
                    <a:bodyPr/>
                    <a:lstStyle/>
                    <a:p>
                      <a:r>
                        <a:rPr lang="en-US" sz="1600" dirty="0">
                          <a:latin typeface="Book Antiqua" panose="02040602050305030304" pitchFamily="18" charset="0"/>
                        </a:rPr>
                        <a:t>From the end of the relevant AY</a:t>
                      </a:r>
                      <a:endParaRPr lang="en-IN" sz="1600" dirty="0">
                        <a:latin typeface="Book Antiqua" panose="02040602050305030304" pitchFamily="18" charset="0"/>
                      </a:endParaRPr>
                    </a:p>
                  </a:txBody>
                  <a:tcPr/>
                </a:tc>
                <a:extLst>
                  <a:ext uri="{0D108BD9-81ED-4DB2-BD59-A6C34878D82A}">
                    <a16:rowId xmlns:a16="http://schemas.microsoft.com/office/drawing/2014/main" val="3993479260"/>
                  </a:ext>
                </a:extLst>
              </a:tr>
            </a:tbl>
          </a:graphicData>
        </a:graphic>
      </p:graphicFrame>
    </p:spTree>
    <p:extLst>
      <p:ext uri="{BB962C8B-B14F-4D97-AF65-F5344CB8AC3E}">
        <p14:creationId xmlns:p14="http://schemas.microsoft.com/office/powerpoint/2010/main" val="9090174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4CA6-39D4-4457-838B-C92838745CBA}"/>
              </a:ext>
            </a:extLst>
          </p:cNvPr>
          <p:cNvSpPr>
            <a:spLocks noGrp="1"/>
          </p:cNvSpPr>
          <p:nvPr>
            <p:ph type="title"/>
          </p:nvPr>
        </p:nvSpPr>
        <p:spPr>
          <a:xfrm>
            <a:off x="0" y="277244"/>
            <a:ext cx="8427510" cy="735749"/>
          </a:xfrm>
        </p:spPr>
        <p:txBody>
          <a:bodyPr>
            <a:normAutofit fontScale="90000"/>
          </a:bodyPr>
          <a:lstStyle/>
          <a:p>
            <a:br>
              <a:rPr lang="en-IN" sz="2700" b="1" dirty="0">
                <a:effectLst/>
                <a:latin typeface="Book Antiqua" panose="02040602050305030304" pitchFamily="18" charset="0"/>
                <a:ea typeface="Calibri" panose="020F0502020204030204" pitchFamily="34" charset="0"/>
                <a:cs typeface="Mangal" panose="00000400000000000000" pitchFamily="2"/>
              </a:rPr>
            </a:br>
            <a:br>
              <a:rPr lang="en-IN" sz="2700" b="1" dirty="0">
                <a:effectLst/>
                <a:latin typeface="Book Antiqua" panose="02040602050305030304" pitchFamily="18" charset="0"/>
                <a:ea typeface="Calibri" panose="020F0502020204030204" pitchFamily="34" charset="0"/>
                <a:cs typeface="Mangal" panose="00000400000000000000" pitchFamily="2"/>
              </a:rPr>
            </a:br>
            <a:r>
              <a:rPr lang="en-IN" sz="3100" dirty="0">
                <a:latin typeface="Bookman Old Style" panose="02050604050505020204" pitchFamily="18" charset="0"/>
                <a:cs typeface="Times New Roman" pitchFamily="18" charset="0"/>
              </a:rPr>
              <a:t>Widening the scope of Section 148</a:t>
            </a:r>
            <a:br>
              <a:rPr lang="en-IN" sz="1800" dirty="0">
                <a:effectLst/>
                <a:latin typeface="Book Antiqua" panose="02040602050305030304" pitchFamily="18" charset="0"/>
                <a:ea typeface="Calibri" panose="020F0502020204030204" pitchFamily="34" charset="0"/>
                <a:cs typeface="Mangal" panose="00000400000000000000" pitchFamily="2"/>
              </a:rPr>
            </a:br>
            <a:endParaRPr lang="en-IN" sz="4000" dirty="0">
              <a:latin typeface="Book Antiqua" panose="02040602050305030304" pitchFamily="18" charset="0"/>
              <a:cs typeface="Angsana New" panose="02020603050405020304" pitchFamily="18" charset="-34"/>
            </a:endParaRPr>
          </a:p>
        </p:txBody>
      </p:sp>
      <p:sp>
        <p:nvSpPr>
          <p:cNvPr id="12" name="Slide Number Placeholder 1">
            <a:extLst>
              <a:ext uri="{FF2B5EF4-FFF2-40B4-BE49-F238E27FC236}">
                <a16:creationId xmlns:a16="http://schemas.microsoft.com/office/drawing/2014/main" id="{97F942B9-9962-4479-A956-A95471F20F79}"/>
              </a:ext>
            </a:extLst>
          </p:cNvPr>
          <p:cNvSpPr>
            <a:spLocks noGrp="1"/>
          </p:cNvSpPr>
          <p:nvPr>
            <p:ph type="sldNum" idx="10"/>
          </p:nvPr>
        </p:nvSpPr>
        <p:spPr>
          <a:xfrm>
            <a:off x="10156825" y="6357359"/>
            <a:ext cx="1984375" cy="245054"/>
          </a:xfrm>
          <a:prstGeom prst="rect">
            <a:avLst/>
          </a:prstGeom>
        </p:spPr>
        <p:txBody>
          <a:bodyPr spcFirstLastPara="1" vert="horz" lIns="91425" tIns="91425" rIns="91425" bIns="91425" rtlCol="0" anchor="ctr">
            <a:noAutofit/>
          </a:bodyPr>
          <a:lstStyle>
            <a:defPPr>
              <a:defRPr lang="en-US"/>
            </a:defPPr>
            <a:lvl1pPr marL="0" lvl="0" algn="r" defTabSz="914400" rtl="0" eaLnBrk="1" latinLnBrk="0" hangingPunct="1">
              <a:buNone/>
              <a:defRPr sz="1400" kern="1200">
                <a:solidFill>
                  <a:schemeClr val="bg1"/>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pPr>
              <a:defRPr/>
            </a:pPr>
            <a:fld id="{CFD9395B-A3D2-4B6F-986B-318936BFD834}" type="slidenum">
              <a:rPr lang="en" smtClean="0"/>
              <a:pPr>
                <a:defRPr/>
              </a:pPr>
              <a:t>64</a:t>
            </a:fld>
            <a:endParaRPr lang="en" sz="1800" dirty="0">
              <a:solidFill>
                <a:schemeClr val="bg1"/>
              </a:solidFill>
            </a:endParaRPr>
          </a:p>
        </p:txBody>
      </p:sp>
      <p:sp>
        <p:nvSpPr>
          <p:cNvPr id="14" name="TextBox 13">
            <a:extLst>
              <a:ext uri="{FF2B5EF4-FFF2-40B4-BE49-F238E27FC236}">
                <a16:creationId xmlns:a16="http://schemas.microsoft.com/office/drawing/2014/main" id="{4E2FA775-7166-49C2-9F02-D2E74BCD8DA0}"/>
              </a:ext>
            </a:extLst>
          </p:cNvPr>
          <p:cNvSpPr txBox="1"/>
          <p:nvPr/>
        </p:nvSpPr>
        <p:spPr>
          <a:xfrm>
            <a:off x="9688741" y="326248"/>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graphicFrame>
        <p:nvGraphicFramePr>
          <p:cNvPr id="3" name="Diagram 2">
            <a:extLst>
              <a:ext uri="{FF2B5EF4-FFF2-40B4-BE49-F238E27FC236}">
                <a16:creationId xmlns:a16="http://schemas.microsoft.com/office/drawing/2014/main" id="{B29474EE-8C3D-6CC8-6316-6DAA54F24E16}"/>
              </a:ext>
            </a:extLst>
          </p:cNvPr>
          <p:cNvGraphicFramePr/>
          <p:nvPr/>
        </p:nvGraphicFramePr>
        <p:xfrm>
          <a:off x="363685" y="1395465"/>
          <a:ext cx="10873773" cy="4896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82803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4CA6-39D4-4457-838B-C92838745CBA}"/>
              </a:ext>
            </a:extLst>
          </p:cNvPr>
          <p:cNvSpPr>
            <a:spLocks noGrp="1"/>
          </p:cNvSpPr>
          <p:nvPr>
            <p:ph type="title"/>
          </p:nvPr>
        </p:nvSpPr>
        <p:spPr>
          <a:xfrm>
            <a:off x="109821" y="293079"/>
            <a:ext cx="8427510" cy="735749"/>
          </a:xfrm>
        </p:spPr>
        <p:txBody>
          <a:bodyPr>
            <a:normAutofit fontScale="90000"/>
          </a:bodyPr>
          <a:lstStyle/>
          <a:p>
            <a:br>
              <a:rPr lang="en-IN" sz="2700" b="1" dirty="0">
                <a:effectLst/>
                <a:latin typeface="Book Antiqua" panose="02040602050305030304" pitchFamily="18" charset="0"/>
                <a:ea typeface="Calibri" panose="020F0502020204030204" pitchFamily="34" charset="0"/>
                <a:cs typeface="Mangal" panose="00000400000000000000" pitchFamily="2"/>
              </a:rPr>
            </a:br>
            <a:br>
              <a:rPr lang="en-IN" sz="3100" dirty="0">
                <a:latin typeface="Bookman Old Style" panose="02050604050505020204" pitchFamily="18" charset="0"/>
                <a:cs typeface="Times New Roman" pitchFamily="18" charset="0"/>
              </a:rPr>
            </a:br>
            <a:r>
              <a:rPr lang="en-IN" sz="3100" dirty="0">
                <a:latin typeface="Bookman Old Style" panose="02050604050505020204" pitchFamily="18" charset="0"/>
                <a:cs typeface="Times New Roman" pitchFamily="18" charset="0"/>
              </a:rPr>
              <a:t>Amendment to Section 148A</a:t>
            </a:r>
            <a:br>
              <a:rPr lang="en-IN" sz="1800" dirty="0">
                <a:effectLst/>
                <a:latin typeface="Book Antiqua" panose="02040602050305030304" pitchFamily="18" charset="0"/>
                <a:ea typeface="Calibri" panose="020F0502020204030204" pitchFamily="34" charset="0"/>
                <a:cs typeface="Mangal" panose="00000400000000000000" pitchFamily="2"/>
              </a:rPr>
            </a:br>
            <a:endParaRPr lang="en-IN" sz="4000" dirty="0">
              <a:latin typeface="Book Antiqua" panose="02040602050305030304" pitchFamily="18" charset="0"/>
              <a:cs typeface="Angsana New" panose="02020603050405020304" pitchFamily="18" charset="-34"/>
            </a:endParaRPr>
          </a:p>
        </p:txBody>
      </p:sp>
      <p:sp>
        <p:nvSpPr>
          <p:cNvPr id="7" name="Arrow: Right 6">
            <a:extLst>
              <a:ext uri="{FF2B5EF4-FFF2-40B4-BE49-F238E27FC236}">
                <a16:creationId xmlns:a16="http://schemas.microsoft.com/office/drawing/2014/main" id="{E14B05D8-C45F-426F-96C0-2DE1BB397CEA}"/>
              </a:ext>
            </a:extLst>
          </p:cNvPr>
          <p:cNvSpPr/>
          <p:nvPr/>
        </p:nvSpPr>
        <p:spPr>
          <a:xfrm>
            <a:off x="5471651" y="3059668"/>
            <a:ext cx="862241"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
            <a:extLst>
              <a:ext uri="{FF2B5EF4-FFF2-40B4-BE49-F238E27FC236}">
                <a16:creationId xmlns:a16="http://schemas.microsoft.com/office/drawing/2014/main" id="{97F942B9-9962-4479-A956-A95471F20F79}"/>
              </a:ext>
            </a:extLst>
          </p:cNvPr>
          <p:cNvSpPr>
            <a:spLocks noGrp="1"/>
          </p:cNvSpPr>
          <p:nvPr>
            <p:ph type="sldNum" idx="10"/>
          </p:nvPr>
        </p:nvSpPr>
        <p:spPr>
          <a:xfrm>
            <a:off x="10156825" y="6357359"/>
            <a:ext cx="1984375" cy="245054"/>
          </a:xfrm>
          <a:prstGeom prst="rect">
            <a:avLst/>
          </a:prstGeom>
        </p:spPr>
        <p:txBody>
          <a:bodyPr spcFirstLastPara="1" vert="horz" lIns="91425" tIns="91425" rIns="91425" bIns="91425" rtlCol="0" anchor="ctr">
            <a:noAutofit/>
          </a:bodyPr>
          <a:lstStyle>
            <a:defPPr>
              <a:defRPr lang="en-US"/>
            </a:defPPr>
            <a:lvl1pPr marL="0" lvl="0" algn="r" defTabSz="914400" rtl="0" eaLnBrk="1" latinLnBrk="0" hangingPunct="1">
              <a:buNone/>
              <a:defRPr sz="1400" kern="1200">
                <a:solidFill>
                  <a:schemeClr val="bg1"/>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pPr>
              <a:defRPr/>
            </a:pPr>
            <a:fld id="{CFD9395B-A3D2-4B6F-986B-318936BFD834}" type="slidenum">
              <a:rPr lang="en" smtClean="0"/>
              <a:pPr>
                <a:defRPr/>
              </a:pPr>
              <a:t>65</a:t>
            </a:fld>
            <a:endParaRPr lang="en" sz="1800" dirty="0">
              <a:solidFill>
                <a:schemeClr val="bg1"/>
              </a:solidFill>
            </a:endParaRPr>
          </a:p>
        </p:txBody>
      </p:sp>
      <p:sp>
        <p:nvSpPr>
          <p:cNvPr id="14" name="TextBox 13">
            <a:extLst>
              <a:ext uri="{FF2B5EF4-FFF2-40B4-BE49-F238E27FC236}">
                <a16:creationId xmlns:a16="http://schemas.microsoft.com/office/drawing/2014/main" id="{4E2FA775-7166-49C2-9F02-D2E74BCD8DA0}"/>
              </a:ext>
            </a:extLst>
          </p:cNvPr>
          <p:cNvSpPr txBox="1"/>
          <p:nvPr/>
        </p:nvSpPr>
        <p:spPr>
          <a:xfrm>
            <a:off x="9850666" y="334754"/>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graphicFrame>
        <p:nvGraphicFramePr>
          <p:cNvPr id="3" name="Diagram 2">
            <a:extLst>
              <a:ext uri="{FF2B5EF4-FFF2-40B4-BE49-F238E27FC236}">
                <a16:creationId xmlns:a16="http://schemas.microsoft.com/office/drawing/2014/main" id="{B29474EE-8C3D-6CC8-6316-6DAA54F24E16}"/>
              </a:ext>
            </a:extLst>
          </p:cNvPr>
          <p:cNvGraphicFramePr/>
          <p:nvPr/>
        </p:nvGraphicFramePr>
        <p:xfrm>
          <a:off x="465884" y="1460525"/>
          <a:ext cx="10873773" cy="4896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58039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0" y="327001"/>
            <a:ext cx="8306421" cy="735749"/>
          </a:xfrm>
        </p:spPr>
        <p:txBody>
          <a:bodyPr>
            <a:normAutofit/>
          </a:bodyPr>
          <a:lstStyle/>
          <a:p>
            <a:pPr>
              <a:defRPr/>
            </a:pPr>
            <a:r>
              <a:rPr lang="en-US" sz="2800" dirty="0">
                <a:latin typeface="Bookman Old Style" panose="02050604050505020204" pitchFamily="18" charset="0"/>
                <a:cs typeface="Times New Roman" pitchFamily="18" charset="0"/>
              </a:rPr>
              <a:t>Time period modified u/s 149</a:t>
            </a:r>
          </a:p>
        </p:txBody>
      </p:sp>
      <p:sp>
        <p:nvSpPr>
          <p:cNvPr id="6" name="Slide Number Placeholder 1">
            <a:extLst>
              <a:ext uri="{FF2B5EF4-FFF2-40B4-BE49-F238E27FC236}">
                <a16:creationId xmlns:a16="http://schemas.microsoft.com/office/drawing/2014/main" id="{7F8573D2-A4FE-48FD-A592-CE786F086917}"/>
              </a:ext>
            </a:extLst>
          </p:cNvPr>
          <p:cNvSpPr>
            <a:spLocks noGrp="1"/>
          </p:cNvSpPr>
          <p:nvPr>
            <p:ph type="sldNum" idx="10"/>
          </p:nvPr>
        </p:nvSpPr>
        <p:spPr>
          <a:xfrm>
            <a:off x="10156825" y="6357359"/>
            <a:ext cx="1984375" cy="245054"/>
          </a:xfrm>
          <a:prstGeom prst="rect">
            <a:avLst/>
          </a:prstGeom>
        </p:spPr>
        <p:txBody>
          <a:bodyPr spcFirstLastPara="1" vert="horz" lIns="91425" tIns="91425" rIns="91425" bIns="91425" rtlCol="0" anchor="ctr">
            <a:noAutofit/>
          </a:bodyPr>
          <a:lstStyle>
            <a:defPPr>
              <a:defRPr lang="en-US"/>
            </a:defPPr>
            <a:lvl1pPr marL="0" lvl="0" algn="r" defTabSz="914400" rtl="0" eaLnBrk="1" latinLnBrk="0" hangingPunct="1">
              <a:buNone/>
              <a:defRPr sz="1400" kern="1200">
                <a:solidFill>
                  <a:schemeClr val="bg1"/>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pPr>
              <a:defRPr/>
            </a:pPr>
            <a:fld id="{CFD9395B-A3D2-4B6F-986B-318936BFD834}" type="slidenum">
              <a:rPr lang="en" smtClean="0"/>
              <a:pPr>
                <a:defRPr/>
              </a:pPr>
              <a:t>66</a:t>
            </a:fld>
            <a:endParaRPr lang="en" sz="1800" dirty="0">
              <a:solidFill>
                <a:schemeClr val="bg1"/>
              </a:solidFill>
            </a:endParaRPr>
          </a:p>
        </p:txBody>
      </p:sp>
      <p:sp>
        <p:nvSpPr>
          <p:cNvPr id="7" name="TextBox 6">
            <a:extLst>
              <a:ext uri="{FF2B5EF4-FFF2-40B4-BE49-F238E27FC236}">
                <a16:creationId xmlns:a16="http://schemas.microsoft.com/office/drawing/2014/main" id="{D8D105BA-CFC2-4275-88A7-698C441BEC3F}"/>
              </a:ext>
            </a:extLst>
          </p:cNvPr>
          <p:cNvSpPr txBox="1"/>
          <p:nvPr/>
        </p:nvSpPr>
        <p:spPr>
          <a:xfrm>
            <a:off x="9660166" y="510209"/>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graphicFrame>
        <p:nvGraphicFramePr>
          <p:cNvPr id="3" name="Diagram 2">
            <a:extLst>
              <a:ext uri="{FF2B5EF4-FFF2-40B4-BE49-F238E27FC236}">
                <a16:creationId xmlns:a16="http://schemas.microsoft.com/office/drawing/2014/main" id="{2B5E4920-CCFC-7CE7-6AE3-B9B314C4F661}"/>
              </a:ext>
            </a:extLst>
          </p:cNvPr>
          <p:cNvGraphicFramePr/>
          <p:nvPr/>
        </p:nvGraphicFramePr>
        <p:xfrm>
          <a:off x="224120" y="2050633"/>
          <a:ext cx="5398947" cy="4564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a:extLst>
              <a:ext uri="{FF2B5EF4-FFF2-40B4-BE49-F238E27FC236}">
                <a16:creationId xmlns:a16="http://schemas.microsoft.com/office/drawing/2014/main" id="{9F398B54-3957-56DF-C259-39BDE1EEC43E}"/>
              </a:ext>
            </a:extLst>
          </p:cNvPr>
          <p:cNvGraphicFramePr/>
          <p:nvPr/>
        </p:nvGraphicFramePr>
        <p:xfrm>
          <a:off x="5504106" y="2050633"/>
          <a:ext cx="5398947" cy="45641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TextBox 4">
            <a:extLst>
              <a:ext uri="{FF2B5EF4-FFF2-40B4-BE49-F238E27FC236}">
                <a16:creationId xmlns:a16="http://schemas.microsoft.com/office/drawing/2014/main" id="{34470364-6B0A-EEA7-69FD-153D378D21CB}"/>
              </a:ext>
            </a:extLst>
          </p:cNvPr>
          <p:cNvSpPr txBox="1"/>
          <p:nvPr/>
        </p:nvSpPr>
        <p:spPr>
          <a:xfrm>
            <a:off x="1750682" y="1430608"/>
            <a:ext cx="2664512" cy="677108"/>
          </a:xfrm>
          <a:prstGeom prst="rect">
            <a:avLst/>
          </a:prstGeom>
          <a:noFill/>
        </p:spPr>
        <p:txBody>
          <a:bodyPr wrap="none" rtlCol="0">
            <a:spAutoFit/>
          </a:bodyPr>
          <a:lstStyle/>
          <a:p>
            <a:r>
              <a:rPr lang="en-IN" sz="3800" dirty="0">
                <a:latin typeface="Book Antiqua" panose="02040602050305030304" pitchFamily="18" charset="0"/>
              </a:rPr>
              <a:t>Section 148</a:t>
            </a:r>
          </a:p>
        </p:txBody>
      </p:sp>
      <p:sp>
        <p:nvSpPr>
          <p:cNvPr id="8" name="TextBox 7">
            <a:extLst>
              <a:ext uri="{FF2B5EF4-FFF2-40B4-BE49-F238E27FC236}">
                <a16:creationId xmlns:a16="http://schemas.microsoft.com/office/drawing/2014/main" id="{E4B872EF-8CBE-E5EA-917A-B6BFD71F21BD}"/>
              </a:ext>
            </a:extLst>
          </p:cNvPr>
          <p:cNvSpPr txBox="1"/>
          <p:nvPr/>
        </p:nvSpPr>
        <p:spPr>
          <a:xfrm>
            <a:off x="6568149" y="1430608"/>
            <a:ext cx="2951449" cy="677108"/>
          </a:xfrm>
          <a:prstGeom prst="rect">
            <a:avLst/>
          </a:prstGeom>
          <a:noFill/>
        </p:spPr>
        <p:txBody>
          <a:bodyPr wrap="none" rtlCol="0">
            <a:spAutoFit/>
          </a:bodyPr>
          <a:lstStyle/>
          <a:p>
            <a:r>
              <a:rPr lang="en-IN" sz="3800" dirty="0">
                <a:latin typeface="Book Antiqua" panose="02040602050305030304" pitchFamily="18" charset="0"/>
              </a:rPr>
              <a:t>Section 148A</a:t>
            </a:r>
          </a:p>
        </p:txBody>
      </p:sp>
    </p:spTree>
    <p:extLst>
      <p:ext uri="{BB962C8B-B14F-4D97-AF65-F5344CB8AC3E}">
        <p14:creationId xmlns:p14="http://schemas.microsoft.com/office/powerpoint/2010/main" val="585103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A19F-63E9-BBBE-1452-917F996A9702}"/>
              </a:ext>
            </a:extLst>
          </p:cNvPr>
          <p:cNvSpPr>
            <a:spLocks noGrp="1"/>
          </p:cNvSpPr>
          <p:nvPr>
            <p:ph type="title"/>
          </p:nvPr>
        </p:nvSpPr>
        <p:spPr>
          <a:xfrm>
            <a:off x="81246" y="344279"/>
            <a:ext cx="7323200" cy="735749"/>
          </a:xfrm>
        </p:spPr>
        <p:txBody>
          <a:bodyPr/>
          <a:lstStyle/>
          <a:p>
            <a:pPr>
              <a:defRPr/>
            </a:pPr>
            <a:r>
              <a:rPr lang="en-IN" sz="2800" dirty="0">
                <a:latin typeface="Bookman Old Style" panose="02050604050505020204" pitchFamily="18" charset="0"/>
                <a:cs typeface="Times New Roman" pitchFamily="18" charset="0"/>
              </a:rPr>
              <a:t>Change in authority u/s 151</a:t>
            </a:r>
          </a:p>
        </p:txBody>
      </p:sp>
      <p:graphicFrame>
        <p:nvGraphicFramePr>
          <p:cNvPr id="4" name="Diagram 3">
            <a:extLst>
              <a:ext uri="{FF2B5EF4-FFF2-40B4-BE49-F238E27FC236}">
                <a16:creationId xmlns:a16="http://schemas.microsoft.com/office/drawing/2014/main" id="{0395E045-522C-CCD2-083C-4561674FE1EB}"/>
              </a:ext>
            </a:extLst>
          </p:cNvPr>
          <p:cNvGraphicFramePr/>
          <p:nvPr/>
        </p:nvGraphicFramePr>
        <p:xfrm>
          <a:off x="939117" y="1580075"/>
          <a:ext cx="4271058" cy="4271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4B71586-714F-171F-6AEF-56E325EFFFEF}"/>
              </a:ext>
            </a:extLst>
          </p:cNvPr>
          <p:cNvSpPr txBox="1"/>
          <p:nvPr/>
        </p:nvSpPr>
        <p:spPr>
          <a:xfrm>
            <a:off x="2199995" y="1589026"/>
            <a:ext cx="1133756" cy="400110"/>
          </a:xfrm>
          <a:prstGeom prst="rect">
            <a:avLst/>
          </a:prstGeom>
          <a:noFill/>
          <a:ln w="12700">
            <a:solidFill>
              <a:schemeClr val="tx1"/>
            </a:solidFill>
          </a:ln>
        </p:spPr>
        <p:txBody>
          <a:bodyPr wrap="square" rtlCol="0">
            <a:spAutoFit/>
          </a:bodyPr>
          <a:lstStyle/>
          <a:p>
            <a:r>
              <a:rPr lang="en-IN" sz="2000" dirty="0">
                <a:latin typeface="Book Antiqua" panose="02040602050305030304" pitchFamily="18" charset="0"/>
              </a:rPr>
              <a:t>Existing </a:t>
            </a:r>
          </a:p>
        </p:txBody>
      </p:sp>
      <p:sp>
        <p:nvSpPr>
          <p:cNvPr id="8" name="TextBox 7">
            <a:extLst>
              <a:ext uri="{FF2B5EF4-FFF2-40B4-BE49-F238E27FC236}">
                <a16:creationId xmlns:a16="http://schemas.microsoft.com/office/drawing/2014/main" id="{8881D7C8-F9D1-610C-7D06-9E1A27C51092}"/>
              </a:ext>
            </a:extLst>
          </p:cNvPr>
          <p:cNvSpPr txBox="1"/>
          <p:nvPr/>
        </p:nvSpPr>
        <p:spPr>
          <a:xfrm>
            <a:off x="7404446" y="1571051"/>
            <a:ext cx="1311557" cy="400110"/>
          </a:xfrm>
          <a:prstGeom prst="rect">
            <a:avLst/>
          </a:prstGeom>
          <a:noFill/>
          <a:ln w="12700">
            <a:solidFill>
              <a:schemeClr val="tx1"/>
            </a:solidFill>
          </a:ln>
        </p:spPr>
        <p:txBody>
          <a:bodyPr wrap="square">
            <a:spAutoFit/>
          </a:bodyPr>
          <a:lstStyle/>
          <a:p>
            <a:r>
              <a:rPr lang="en-IN" sz="2000" dirty="0">
                <a:latin typeface="Book Antiqua" panose="02040602050305030304" pitchFamily="18" charset="0"/>
              </a:rPr>
              <a:t>Proposed</a:t>
            </a:r>
          </a:p>
        </p:txBody>
      </p:sp>
      <p:graphicFrame>
        <p:nvGraphicFramePr>
          <p:cNvPr id="9" name="Diagram 8">
            <a:extLst>
              <a:ext uri="{FF2B5EF4-FFF2-40B4-BE49-F238E27FC236}">
                <a16:creationId xmlns:a16="http://schemas.microsoft.com/office/drawing/2014/main" id="{9E50CDEF-814F-5D46-C412-CB56A1866216}"/>
              </a:ext>
            </a:extLst>
          </p:cNvPr>
          <p:cNvGraphicFramePr/>
          <p:nvPr/>
        </p:nvGraphicFramePr>
        <p:xfrm>
          <a:off x="5794777" y="1572424"/>
          <a:ext cx="4560425" cy="42498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C48C3948-D9E3-5804-0B7A-B022683A6A2D}"/>
              </a:ext>
            </a:extLst>
          </p:cNvPr>
          <p:cNvSpPr txBox="1"/>
          <p:nvPr/>
        </p:nvSpPr>
        <p:spPr>
          <a:xfrm>
            <a:off x="952500" y="5527969"/>
            <a:ext cx="8515350" cy="646331"/>
          </a:xfrm>
          <a:prstGeom prst="rect">
            <a:avLst/>
          </a:prstGeom>
          <a:noFill/>
        </p:spPr>
        <p:txBody>
          <a:bodyPr wrap="square" rtlCol="0">
            <a:spAutoFit/>
          </a:bodyPr>
          <a:lstStyle/>
          <a:p>
            <a:pPr algn="just"/>
            <a:r>
              <a:rPr lang="en-IN" i="1" dirty="0">
                <a:latin typeface="Book Antiqua" panose="02040602050305030304" pitchFamily="18" charset="0"/>
              </a:rPr>
              <a:t>The proposed amendment has also removed the classification of the specific authority based on the time-period lapsed.</a:t>
            </a:r>
          </a:p>
        </p:txBody>
      </p:sp>
      <p:sp>
        <p:nvSpPr>
          <p:cNvPr id="3" name="TextBox 2">
            <a:extLst>
              <a:ext uri="{FF2B5EF4-FFF2-40B4-BE49-F238E27FC236}">
                <a16:creationId xmlns:a16="http://schemas.microsoft.com/office/drawing/2014/main" id="{0B090598-4FDC-FF68-7DDA-D185AE3460C8}"/>
              </a:ext>
            </a:extLst>
          </p:cNvPr>
          <p:cNvSpPr txBox="1"/>
          <p:nvPr/>
        </p:nvSpPr>
        <p:spPr>
          <a:xfrm>
            <a:off x="9660166" y="510209"/>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spTree>
    <p:extLst>
      <p:ext uri="{BB962C8B-B14F-4D97-AF65-F5344CB8AC3E}">
        <p14:creationId xmlns:p14="http://schemas.microsoft.com/office/powerpoint/2010/main" val="25472222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1C05-4A50-6B76-0C25-9449C8EFE099}"/>
              </a:ext>
            </a:extLst>
          </p:cNvPr>
          <p:cNvSpPr>
            <a:spLocks noGrp="1"/>
          </p:cNvSpPr>
          <p:nvPr>
            <p:ph type="title"/>
          </p:nvPr>
        </p:nvSpPr>
        <p:spPr>
          <a:xfrm>
            <a:off x="0" y="351792"/>
            <a:ext cx="8386480" cy="735749"/>
          </a:xfrm>
        </p:spPr>
        <p:txBody>
          <a:bodyPr/>
          <a:lstStyle/>
          <a:p>
            <a:pPr>
              <a:defRPr/>
            </a:pPr>
            <a:r>
              <a:rPr lang="en-IN" sz="2800" dirty="0">
                <a:latin typeface="Bookman Old Style" panose="02050604050505020204" pitchFamily="18" charset="0"/>
                <a:cs typeface="Times New Roman" pitchFamily="18" charset="0"/>
              </a:rPr>
              <a:t>Insertion of new Sub-sections u/s 152</a:t>
            </a:r>
          </a:p>
        </p:txBody>
      </p:sp>
      <p:graphicFrame>
        <p:nvGraphicFramePr>
          <p:cNvPr id="6" name="Diagram 5">
            <a:extLst>
              <a:ext uri="{FF2B5EF4-FFF2-40B4-BE49-F238E27FC236}">
                <a16:creationId xmlns:a16="http://schemas.microsoft.com/office/drawing/2014/main" id="{7D971A92-7C43-4AD4-8CC0-23B254A2B214}"/>
              </a:ext>
            </a:extLst>
          </p:cNvPr>
          <p:cNvGraphicFramePr/>
          <p:nvPr/>
        </p:nvGraphicFramePr>
        <p:xfrm>
          <a:off x="2020424" y="1782501"/>
          <a:ext cx="8130572" cy="4355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Oval 8">
            <a:extLst>
              <a:ext uri="{FF2B5EF4-FFF2-40B4-BE49-F238E27FC236}">
                <a16:creationId xmlns:a16="http://schemas.microsoft.com/office/drawing/2014/main" id="{EEF5AB26-9E6E-868A-2F23-B670716FE33F}"/>
              </a:ext>
            </a:extLst>
          </p:cNvPr>
          <p:cNvSpPr/>
          <p:nvPr/>
        </p:nvSpPr>
        <p:spPr>
          <a:xfrm>
            <a:off x="2020421" y="1792223"/>
            <a:ext cx="1898249" cy="1875099"/>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TextBox 9">
            <a:extLst>
              <a:ext uri="{FF2B5EF4-FFF2-40B4-BE49-F238E27FC236}">
                <a16:creationId xmlns:a16="http://schemas.microsoft.com/office/drawing/2014/main" id="{0EB68DAB-4C55-A3E7-066C-CA4395416A44}"/>
              </a:ext>
            </a:extLst>
          </p:cNvPr>
          <p:cNvSpPr txBox="1"/>
          <p:nvPr/>
        </p:nvSpPr>
        <p:spPr>
          <a:xfrm>
            <a:off x="2332940" y="2376096"/>
            <a:ext cx="1273215" cy="892552"/>
          </a:xfrm>
          <a:prstGeom prst="rect">
            <a:avLst/>
          </a:prstGeom>
          <a:noFill/>
        </p:spPr>
        <p:txBody>
          <a:bodyPr wrap="square" rtlCol="0">
            <a:spAutoFit/>
          </a:bodyPr>
          <a:lstStyle/>
          <a:p>
            <a:pPr algn="ctr"/>
            <a:r>
              <a:rPr lang="en-IN" sz="2600" dirty="0">
                <a:latin typeface="Book Antiqua" panose="02040602050305030304" pitchFamily="18" charset="0"/>
              </a:rPr>
              <a:t>Section 152(3)</a:t>
            </a:r>
          </a:p>
        </p:txBody>
      </p:sp>
      <p:sp>
        <p:nvSpPr>
          <p:cNvPr id="11" name="Oval 10">
            <a:extLst>
              <a:ext uri="{FF2B5EF4-FFF2-40B4-BE49-F238E27FC236}">
                <a16:creationId xmlns:a16="http://schemas.microsoft.com/office/drawing/2014/main" id="{F8345CD7-4C54-98EE-AE18-5A222EC1C1F7}"/>
              </a:ext>
            </a:extLst>
          </p:cNvPr>
          <p:cNvSpPr/>
          <p:nvPr/>
        </p:nvSpPr>
        <p:spPr>
          <a:xfrm>
            <a:off x="2020422" y="4263234"/>
            <a:ext cx="1898249" cy="1875099"/>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600" dirty="0">
                <a:solidFill>
                  <a:schemeClr val="tx1"/>
                </a:solidFill>
                <a:latin typeface="Book Antiqua" panose="02040602050305030304" pitchFamily="18" charset="0"/>
              </a:rPr>
              <a:t>Section 152(4)</a:t>
            </a:r>
          </a:p>
        </p:txBody>
      </p:sp>
      <p:sp>
        <p:nvSpPr>
          <p:cNvPr id="14" name="TextBox 13">
            <a:extLst>
              <a:ext uri="{FF2B5EF4-FFF2-40B4-BE49-F238E27FC236}">
                <a16:creationId xmlns:a16="http://schemas.microsoft.com/office/drawing/2014/main" id="{40D41846-0088-40BA-8413-EBD308E3F668}"/>
              </a:ext>
            </a:extLst>
          </p:cNvPr>
          <p:cNvSpPr txBox="1"/>
          <p:nvPr/>
        </p:nvSpPr>
        <p:spPr>
          <a:xfrm>
            <a:off x="3918670" y="1975719"/>
            <a:ext cx="5940390" cy="1508105"/>
          </a:xfrm>
          <a:prstGeom prst="rect">
            <a:avLst/>
          </a:prstGeom>
          <a:noFill/>
        </p:spPr>
        <p:txBody>
          <a:bodyPr wrap="square" rtlCol="0">
            <a:spAutoFit/>
          </a:bodyPr>
          <a:lstStyle/>
          <a:p>
            <a:pPr lvl="0" algn="just"/>
            <a:r>
              <a:rPr lang="en-IN" sz="2300" dirty="0">
                <a:solidFill>
                  <a:schemeClr val="bg1"/>
                </a:solidFill>
                <a:latin typeface="Book Antiqua" panose="02040602050305030304" pitchFamily="18" charset="0"/>
              </a:rPr>
              <a:t>Provisions u/s 147-151 shall apply as stood before Finance Act, 2024 to proceedings initiated u/s 132, 132A or 133A b/w 01.04.2021 to 01.09.2024.</a:t>
            </a:r>
          </a:p>
        </p:txBody>
      </p:sp>
      <p:sp>
        <p:nvSpPr>
          <p:cNvPr id="17" name="TextBox 16">
            <a:extLst>
              <a:ext uri="{FF2B5EF4-FFF2-40B4-BE49-F238E27FC236}">
                <a16:creationId xmlns:a16="http://schemas.microsoft.com/office/drawing/2014/main" id="{7A50FCA4-4C3B-0004-A569-C6A0A969E853}"/>
              </a:ext>
            </a:extLst>
          </p:cNvPr>
          <p:cNvSpPr txBox="1"/>
          <p:nvPr/>
        </p:nvSpPr>
        <p:spPr>
          <a:xfrm>
            <a:off x="3918670" y="4445921"/>
            <a:ext cx="6120680" cy="1154162"/>
          </a:xfrm>
          <a:prstGeom prst="rect">
            <a:avLst/>
          </a:prstGeom>
          <a:noFill/>
        </p:spPr>
        <p:txBody>
          <a:bodyPr wrap="square" rtlCol="0">
            <a:spAutoFit/>
          </a:bodyPr>
          <a:lstStyle/>
          <a:p>
            <a:pPr algn="just"/>
            <a:r>
              <a:rPr lang="en-IN" sz="2300" dirty="0">
                <a:solidFill>
                  <a:schemeClr val="bg1"/>
                </a:solidFill>
                <a:latin typeface="Book Antiqua" panose="02040602050305030304" pitchFamily="18" charset="0"/>
              </a:rPr>
              <a:t>Provisions u/s 147-151 shall apply as stood before Finance Act, 2024 to notice or order passed u/s 148/148A prior to 01.09.2024.</a:t>
            </a:r>
          </a:p>
        </p:txBody>
      </p:sp>
      <p:sp>
        <p:nvSpPr>
          <p:cNvPr id="3" name="TextBox 2">
            <a:extLst>
              <a:ext uri="{FF2B5EF4-FFF2-40B4-BE49-F238E27FC236}">
                <a16:creationId xmlns:a16="http://schemas.microsoft.com/office/drawing/2014/main" id="{8F586609-84C4-5C8B-5EF7-3515F22DE1B1}"/>
              </a:ext>
            </a:extLst>
          </p:cNvPr>
          <p:cNvSpPr txBox="1"/>
          <p:nvPr/>
        </p:nvSpPr>
        <p:spPr>
          <a:xfrm>
            <a:off x="9660166" y="510209"/>
            <a:ext cx="1913206" cy="369332"/>
          </a:xfrm>
          <a:prstGeom prst="rect">
            <a:avLst/>
          </a:prstGeom>
          <a:noFill/>
        </p:spPr>
        <p:txBody>
          <a:bodyPr wrap="square">
            <a:spAutoFit/>
          </a:bodyPr>
          <a:lstStyle/>
          <a:p>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01.09.2024</a:t>
            </a:r>
            <a:endParaRPr lang="en-IN" dirty="0"/>
          </a:p>
        </p:txBody>
      </p:sp>
    </p:spTree>
    <p:extLst>
      <p:ext uri="{BB962C8B-B14F-4D97-AF65-F5344CB8AC3E}">
        <p14:creationId xmlns:p14="http://schemas.microsoft.com/office/powerpoint/2010/main" val="7417768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95131" y="3229825"/>
            <a:ext cx="7562355" cy="2476042"/>
          </a:xfrm>
        </p:spPr>
        <p:txBody>
          <a:bodyPr lIns="121900" tIns="121900" rIns="121900" bIns="121900">
            <a:noAutofit/>
          </a:bodyPr>
          <a:lstStyle/>
          <a:p>
            <a:pPr algn="l">
              <a:spcBef>
                <a:spcPct val="0"/>
              </a:spcBef>
              <a:spcAft>
                <a:spcPct val="0"/>
              </a:spcAft>
            </a:pPr>
            <a:r>
              <a:rPr lang="en-US" altLang="en-US" sz="4200" dirty="0">
                <a:latin typeface="Book Antiqua" panose="02040602050305030304" pitchFamily="18" charset="0"/>
              </a:rPr>
              <a:t>Time Limit for Completion of Assessment, Reassessment and </a:t>
            </a:r>
            <a:r>
              <a:rPr lang="en-US" altLang="en-US" sz="4200" dirty="0" err="1">
                <a:latin typeface="Book Antiqua" panose="02040602050305030304" pitchFamily="18" charset="0"/>
              </a:rPr>
              <a:t>Recomputation</a:t>
            </a:r>
            <a:endParaRPr lang="en-US" altLang="en-US" sz="4200" dirty="0">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69</a:t>
            </a:fld>
            <a:endParaRPr lang="en-US" altLang="en-US" sz="1200">
              <a:solidFill>
                <a:schemeClr val="bg1"/>
              </a:solidFill>
            </a:endParaRPr>
          </a:p>
        </p:txBody>
      </p:sp>
    </p:spTree>
    <p:extLst>
      <p:ext uri="{BB962C8B-B14F-4D97-AF65-F5344CB8AC3E}">
        <p14:creationId xmlns:p14="http://schemas.microsoft.com/office/powerpoint/2010/main" val="334554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Proposed Amendments in Section 153</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a:xfrm>
            <a:off x="10203091" y="6357372"/>
            <a:ext cx="1931749" cy="355232"/>
          </a:xfrm>
          <a:prstGeom prst="rect">
            <a:avLst/>
          </a:prstGeom>
        </p:spPr>
        <p:txBody>
          <a:bodyPr spcFirstLastPara="1" vert="horz" wrap="square" lIns="91425" tIns="91425" rIns="91425" bIns="91425" rtlCol="0" anchor="ctr" anchorCtr="0">
            <a:noAutofit/>
          </a:bodyPr>
          <a:lstStyle>
            <a:defPPr>
              <a:defRPr lang="en-US"/>
            </a:defPPr>
            <a:lvl1pPr marL="0" lvl="0" algn="r" defTabSz="914400" rtl="0" eaLnBrk="1" latinLnBrk="0" hangingPunct="1">
              <a:buNone/>
              <a:defRPr sz="1200" kern="1200">
                <a:solidFill>
                  <a:schemeClr val="tx1">
                    <a:tint val="75000"/>
                  </a:schemeClr>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fld id="{00000000-1234-1234-1234-123412341234}" type="slidenum">
              <a:rPr lang="en" smtClean="0"/>
              <a:pPr/>
              <a:t>70</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latin typeface="Book Antiqua" panose="02040602050305030304" pitchFamily="18" charset="0"/>
                <a:cs typeface="Angsana New" panose="02020603050405020304" pitchFamily="18" charset="-34"/>
              </a:rPr>
              <a:t>w.e.f. 01.10.2024</a:t>
            </a:r>
            <a:endParaRPr lang="en-IN" b="1" i="1" dirty="0">
              <a:latin typeface="Book Antiqua" panose="02040602050305030304" pitchFamily="18" charset="0"/>
            </a:endParaRPr>
          </a:p>
        </p:txBody>
      </p:sp>
      <p:graphicFrame>
        <p:nvGraphicFramePr>
          <p:cNvPr id="7" name="Table 6">
            <a:extLst>
              <a:ext uri="{FF2B5EF4-FFF2-40B4-BE49-F238E27FC236}">
                <a16:creationId xmlns:a16="http://schemas.microsoft.com/office/drawing/2014/main" id="{DFC2D4FE-A940-88EA-91C5-6648BBEF68F9}"/>
              </a:ext>
            </a:extLst>
          </p:cNvPr>
          <p:cNvGraphicFramePr>
            <a:graphicFrameLocks noGrp="1"/>
          </p:cNvGraphicFramePr>
          <p:nvPr/>
        </p:nvGraphicFramePr>
        <p:xfrm>
          <a:off x="287941" y="1271964"/>
          <a:ext cx="11616117" cy="4704587"/>
        </p:xfrm>
        <a:graphic>
          <a:graphicData uri="http://schemas.openxmlformats.org/drawingml/2006/table">
            <a:tbl>
              <a:tblPr firstRow="1" bandRow="1">
                <a:tableStyleId>{5C22544A-7EE6-4342-B048-85BDC9FD1C3A}</a:tableStyleId>
              </a:tblPr>
              <a:tblGrid>
                <a:gridCol w="3872039">
                  <a:extLst>
                    <a:ext uri="{9D8B030D-6E8A-4147-A177-3AD203B41FA5}">
                      <a16:colId xmlns:a16="http://schemas.microsoft.com/office/drawing/2014/main" val="4070734843"/>
                    </a:ext>
                  </a:extLst>
                </a:gridCol>
                <a:gridCol w="3707854">
                  <a:extLst>
                    <a:ext uri="{9D8B030D-6E8A-4147-A177-3AD203B41FA5}">
                      <a16:colId xmlns:a16="http://schemas.microsoft.com/office/drawing/2014/main" val="743867717"/>
                    </a:ext>
                  </a:extLst>
                </a:gridCol>
                <a:gridCol w="4036224">
                  <a:extLst>
                    <a:ext uri="{9D8B030D-6E8A-4147-A177-3AD203B41FA5}">
                      <a16:colId xmlns:a16="http://schemas.microsoft.com/office/drawing/2014/main" val="2886359261"/>
                    </a:ext>
                  </a:extLst>
                </a:gridCol>
              </a:tblGrid>
              <a:tr h="421034">
                <a:tc>
                  <a:txBody>
                    <a:bodyPr/>
                    <a:lstStyle/>
                    <a:p>
                      <a:pPr algn="ctr"/>
                      <a:r>
                        <a:rPr lang="en-US" sz="2400" dirty="0">
                          <a:latin typeface="Book Antiqua" panose="02040602050305030304" pitchFamily="18" charset="0"/>
                        </a:rPr>
                        <a:t>Case</a:t>
                      </a:r>
                    </a:p>
                  </a:txBody>
                  <a:tcPr/>
                </a:tc>
                <a:tc>
                  <a:txBody>
                    <a:bodyPr/>
                    <a:lstStyle/>
                    <a:p>
                      <a:pPr algn="ctr"/>
                      <a:r>
                        <a:rPr lang="en-US" sz="2400" dirty="0">
                          <a:latin typeface="Book Antiqua" panose="02040602050305030304" pitchFamily="18" charset="0"/>
                        </a:rPr>
                        <a:t>Time Limit </a:t>
                      </a:r>
                    </a:p>
                  </a:txBody>
                  <a:tcPr/>
                </a:tc>
                <a:tc>
                  <a:txBody>
                    <a:bodyPr/>
                    <a:lstStyle/>
                    <a:p>
                      <a:pPr algn="ctr"/>
                      <a:r>
                        <a:rPr lang="en-US" sz="2400" dirty="0">
                          <a:latin typeface="Book Antiqua" panose="02040602050305030304" pitchFamily="18" charset="0"/>
                        </a:rPr>
                        <a:t>Relevant Event</a:t>
                      </a:r>
                    </a:p>
                  </a:txBody>
                  <a:tcPr/>
                </a:tc>
                <a:extLst>
                  <a:ext uri="{0D108BD9-81ED-4DB2-BD59-A6C34878D82A}">
                    <a16:rowId xmlns:a16="http://schemas.microsoft.com/office/drawing/2014/main" val="2069717108"/>
                  </a:ext>
                </a:extLst>
              </a:tr>
              <a:tr h="780594">
                <a:tc>
                  <a:txBody>
                    <a:bodyPr/>
                    <a:lstStyle/>
                    <a:p>
                      <a:pPr algn="just"/>
                      <a:r>
                        <a:rPr lang="en-US" sz="1700" dirty="0">
                          <a:latin typeface="Book Antiqua" panose="02040602050305030304" pitchFamily="18" charset="0"/>
                        </a:rPr>
                        <a:t>ROI filed in consequence of an order u/s 119(2)(b).</a:t>
                      </a:r>
                    </a:p>
                  </a:txBody>
                  <a:tcPr/>
                </a:tc>
                <a:tc>
                  <a:txBody>
                    <a:bodyPr/>
                    <a:lstStyle/>
                    <a:p>
                      <a:pPr algn="just"/>
                      <a:r>
                        <a:rPr lang="en-US" sz="1700" dirty="0">
                          <a:latin typeface="Book Antiqua" panose="02040602050305030304" pitchFamily="18" charset="0"/>
                        </a:rPr>
                        <a:t>Within 12 months</a:t>
                      </a:r>
                    </a:p>
                  </a:txBody>
                  <a:tcPr/>
                </a:tc>
                <a:tc>
                  <a:txBody>
                    <a:bodyPr/>
                    <a:lstStyle/>
                    <a:p>
                      <a:pPr algn="just"/>
                      <a:r>
                        <a:rPr lang="en-US" sz="1700" dirty="0">
                          <a:latin typeface="Book Antiqua" panose="02040602050305030304" pitchFamily="18" charset="0"/>
                        </a:rPr>
                        <a:t>From the end of F.Y. in which ROI is furnished.</a:t>
                      </a:r>
                    </a:p>
                  </a:txBody>
                  <a:tcPr/>
                </a:tc>
                <a:extLst>
                  <a:ext uri="{0D108BD9-81ED-4DB2-BD59-A6C34878D82A}">
                    <a16:rowId xmlns:a16="http://schemas.microsoft.com/office/drawing/2014/main" val="2253812659"/>
                  </a:ext>
                </a:extLst>
              </a:tr>
              <a:tr h="1211273">
                <a:tc>
                  <a:txBody>
                    <a:bodyPr/>
                    <a:lstStyle/>
                    <a:p>
                      <a:pPr algn="just"/>
                      <a:r>
                        <a:rPr lang="en-US" sz="1700" dirty="0">
                          <a:latin typeface="Book Antiqua" panose="02040602050305030304" pitchFamily="18" charset="0"/>
                        </a:rPr>
                        <a:t>Set aside assessments by CIT(A)</a:t>
                      </a:r>
                    </a:p>
                  </a:txBody>
                  <a:tcPr/>
                </a:tc>
                <a:tc>
                  <a:txBody>
                    <a:bodyPr/>
                    <a:lstStyle/>
                    <a:p>
                      <a:pPr algn="just"/>
                      <a:r>
                        <a:rPr lang="en-US" sz="1700" dirty="0">
                          <a:latin typeface="Book Antiqua" panose="02040602050305030304" pitchFamily="18" charset="0"/>
                        </a:rPr>
                        <a:t>Within 12 months</a:t>
                      </a:r>
                    </a:p>
                  </a:txBody>
                  <a:tcPr/>
                </a:tc>
                <a:tc>
                  <a:txBody>
                    <a:bodyPr/>
                    <a:lstStyle/>
                    <a:p>
                      <a:pPr algn="just"/>
                      <a:r>
                        <a:rPr lang="en-US" sz="1700" dirty="0">
                          <a:latin typeface="Book Antiqua" panose="02040602050305030304" pitchFamily="18" charset="0"/>
                        </a:rPr>
                        <a:t>From the end of F.Y. in which order u/s 250 is received by the PCCIT/CCIT/PCIT/CIT</a:t>
                      </a:r>
                    </a:p>
                  </a:txBody>
                  <a:tcPr/>
                </a:tc>
                <a:extLst>
                  <a:ext uri="{0D108BD9-81ED-4DB2-BD59-A6C34878D82A}">
                    <a16:rowId xmlns:a16="http://schemas.microsoft.com/office/drawing/2014/main" val="1984807482"/>
                  </a:ext>
                </a:extLst>
              </a:tr>
              <a:tr h="780594">
                <a:tc>
                  <a:txBody>
                    <a:bodyPr/>
                    <a:lstStyle/>
                    <a:p>
                      <a:pPr algn="just"/>
                      <a:r>
                        <a:rPr lang="en-US" sz="1700" dirty="0">
                          <a:latin typeface="Book Antiqua" panose="02040602050305030304" pitchFamily="18" charset="0"/>
                        </a:rPr>
                        <a:t>Revived assessment/reassessment as a consequence of annulment of block assessments </a:t>
                      </a:r>
                    </a:p>
                  </a:txBody>
                  <a:tcPr/>
                </a:tc>
                <a:tc>
                  <a:txBody>
                    <a:bodyPr/>
                    <a:lstStyle/>
                    <a:p>
                      <a:pPr algn="just"/>
                      <a:r>
                        <a:rPr lang="en-US" sz="1700" dirty="0">
                          <a:latin typeface="Book Antiqua" panose="02040602050305030304" pitchFamily="18" charset="0"/>
                        </a:rPr>
                        <a:t>Within 1 year</a:t>
                      </a:r>
                    </a:p>
                  </a:txBody>
                  <a:tcPr/>
                </a:tc>
                <a:tc>
                  <a:txBody>
                    <a:bodyPr/>
                    <a:lstStyle/>
                    <a:p>
                      <a:pPr algn="just"/>
                      <a:r>
                        <a:rPr lang="en-US" sz="1700" dirty="0">
                          <a:latin typeface="Book Antiqua" panose="02040602050305030304" pitchFamily="18" charset="0"/>
                        </a:rPr>
                        <a:t>From the end of month of such revival or period specified in Sec 153B(1), whichever is later.</a:t>
                      </a:r>
                    </a:p>
                  </a:txBody>
                  <a:tcPr/>
                </a:tc>
                <a:extLst>
                  <a:ext uri="{0D108BD9-81ED-4DB2-BD59-A6C34878D82A}">
                    <a16:rowId xmlns:a16="http://schemas.microsoft.com/office/drawing/2014/main" val="3608553293"/>
                  </a:ext>
                </a:extLst>
              </a:tr>
              <a:tr h="780594">
                <a:tc>
                  <a:txBody>
                    <a:bodyPr/>
                    <a:lstStyle/>
                    <a:p>
                      <a:pPr algn="just"/>
                      <a:r>
                        <a:rPr lang="en-US" sz="1700" dirty="0">
                          <a:latin typeface="Book Antiqua" panose="02040602050305030304" pitchFamily="18" charset="0"/>
                        </a:rPr>
                        <a:t>Order u/s 158BC</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700" dirty="0">
                          <a:latin typeface="Book Antiqua" panose="02040602050305030304" pitchFamily="18" charset="0"/>
                        </a:rPr>
                        <a:t>Within 12 months</a:t>
                      </a:r>
                    </a:p>
                    <a:p>
                      <a:pPr algn="just"/>
                      <a:endParaRPr lang="en-US" sz="1700" dirty="0">
                        <a:latin typeface="Book Antiqua" panose="02040602050305030304" pitchFamily="18" charset="0"/>
                      </a:endParaRPr>
                    </a:p>
                  </a:txBody>
                  <a:tcPr/>
                </a:tc>
                <a:tc>
                  <a:txBody>
                    <a:bodyPr/>
                    <a:lstStyle/>
                    <a:p>
                      <a:pPr algn="just"/>
                      <a:r>
                        <a:rPr lang="en-US" sz="1700" b="0" i="0" u="none" strike="noStrike" kern="1200" baseline="0" dirty="0">
                          <a:solidFill>
                            <a:schemeClr val="dk1"/>
                          </a:solidFill>
                          <a:latin typeface="Book Antiqua" panose="02040602050305030304" pitchFamily="18" charset="0"/>
                          <a:ea typeface="+mn-ea"/>
                          <a:cs typeface="+mn-cs"/>
                        </a:rPr>
                        <a:t>From the end of the month in which the last of the </a:t>
                      </a:r>
                      <a:r>
                        <a:rPr lang="en-US" sz="1700" b="0" i="0" u="none" strike="noStrike" kern="1200" baseline="0" dirty="0" err="1">
                          <a:solidFill>
                            <a:schemeClr val="dk1"/>
                          </a:solidFill>
                          <a:latin typeface="Book Antiqua" panose="02040602050305030304" pitchFamily="18" charset="0"/>
                          <a:ea typeface="+mn-ea"/>
                          <a:cs typeface="+mn-cs"/>
                        </a:rPr>
                        <a:t>authorisations</a:t>
                      </a:r>
                      <a:r>
                        <a:rPr lang="en-US" sz="1700" b="0" i="0" u="none" strike="noStrike" kern="1200" baseline="0" dirty="0">
                          <a:solidFill>
                            <a:schemeClr val="dk1"/>
                          </a:solidFill>
                          <a:latin typeface="Book Antiqua" panose="02040602050305030304" pitchFamily="18" charset="0"/>
                          <a:ea typeface="+mn-ea"/>
                          <a:cs typeface="+mn-cs"/>
                        </a:rPr>
                        <a:t> for search under section 132, or requisition under section 132A, was executed or made, as the case may be</a:t>
                      </a:r>
                      <a:endParaRPr lang="en-US" sz="1700" dirty="0">
                        <a:latin typeface="Book Antiqua" panose="02040602050305030304" pitchFamily="18" charset="0"/>
                      </a:endParaRPr>
                    </a:p>
                  </a:txBody>
                  <a:tcPr/>
                </a:tc>
                <a:extLst>
                  <a:ext uri="{0D108BD9-81ED-4DB2-BD59-A6C34878D82A}">
                    <a16:rowId xmlns:a16="http://schemas.microsoft.com/office/drawing/2014/main" val="2350415692"/>
                  </a:ext>
                </a:extLst>
              </a:tr>
            </a:tbl>
          </a:graphicData>
        </a:graphic>
      </p:graphicFrame>
      <p:sp>
        <p:nvSpPr>
          <p:cNvPr id="6" name="TextBox 5">
            <a:extLst>
              <a:ext uri="{FF2B5EF4-FFF2-40B4-BE49-F238E27FC236}">
                <a16:creationId xmlns:a16="http://schemas.microsoft.com/office/drawing/2014/main" id="{D5D255AB-2312-E354-CFB9-6AB49791A827}"/>
              </a:ext>
            </a:extLst>
          </p:cNvPr>
          <p:cNvSpPr txBox="1"/>
          <p:nvPr/>
        </p:nvSpPr>
        <p:spPr>
          <a:xfrm>
            <a:off x="206459" y="6028168"/>
            <a:ext cx="9535070" cy="584775"/>
          </a:xfrm>
          <a:prstGeom prst="rect">
            <a:avLst/>
          </a:prstGeom>
          <a:noFill/>
        </p:spPr>
        <p:txBody>
          <a:bodyPr wrap="square">
            <a:spAutoFit/>
          </a:bodyPr>
          <a:lstStyle/>
          <a:p>
            <a:r>
              <a:rPr lang="en-IN" sz="1600" dirty="0">
                <a:solidFill>
                  <a:schemeClr val="tx1"/>
                </a:solidFill>
                <a:latin typeface="Book Antiqua" panose="02040602050305030304" pitchFamily="18" charset="0"/>
              </a:rPr>
              <a:t>6</a:t>
            </a:r>
            <a:r>
              <a:rPr lang="en-IN" sz="1600" baseline="30000" dirty="0">
                <a:solidFill>
                  <a:schemeClr val="tx1"/>
                </a:solidFill>
                <a:latin typeface="Book Antiqua" panose="02040602050305030304" pitchFamily="18" charset="0"/>
              </a:rPr>
              <a:t>th</a:t>
            </a:r>
            <a:r>
              <a:rPr lang="en-IN" sz="1600" dirty="0">
                <a:solidFill>
                  <a:schemeClr val="tx1"/>
                </a:solidFill>
                <a:latin typeface="Book Antiqua" panose="02040602050305030304" pitchFamily="18" charset="0"/>
              </a:rPr>
              <a:t> proviso to Explanation 1 - Where period of limitation ends before the end of the month, then the said period shall extend to the end of the month.</a:t>
            </a:r>
            <a:endParaRPr lang="en-IN" sz="1600" dirty="0">
              <a:latin typeface="Book Antiqua" panose="02040602050305030304" pitchFamily="18" charset="0"/>
            </a:endParaRPr>
          </a:p>
        </p:txBody>
      </p:sp>
    </p:spTree>
    <p:extLst>
      <p:ext uri="{BB962C8B-B14F-4D97-AF65-F5344CB8AC3E}">
        <p14:creationId xmlns:p14="http://schemas.microsoft.com/office/powerpoint/2010/main" val="31798574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xfrm>
            <a:off x="-115614" y="2081049"/>
            <a:ext cx="7473331" cy="3438799"/>
          </a:xfrm>
          <a:prstGeom prst="rect">
            <a:avLst/>
          </a:prstGeom>
        </p:spPr>
        <p:txBody>
          <a:bodyPr spcFirstLastPara="1" vert="horz" wrap="square" lIns="121900" tIns="121900" rIns="121900" bIns="121900" rtlCol="0" anchor="b" anchorCtr="0">
            <a:noAutofit/>
          </a:bodyPr>
          <a:lstStyle/>
          <a:p>
            <a:br>
              <a:rPr lang="en-US" sz="4800" dirty="0"/>
            </a:br>
            <a:br>
              <a:rPr lang="en-US" sz="4800" dirty="0"/>
            </a:br>
            <a:r>
              <a:rPr lang="en-US" sz="4800" dirty="0">
                <a:latin typeface="Book Antiqua" panose="02040602050305030304" pitchFamily="18" charset="0"/>
              </a:rPr>
              <a:t>The Direct Tax </a:t>
            </a:r>
            <a:r>
              <a:rPr lang="en-US" sz="4800" dirty="0" err="1">
                <a:latin typeface="Book Antiqua" panose="02040602050305030304" pitchFamily="18" charset="0"/>
              </a:rPr>
              <a:t>Vivad</a:t>
            </a:r>
            <a:r>
              <a:rPr lang="en-US" sz="4800" dirty="0">
                <a:latin typeface="Book Antiqua" panose="02040602050305030304" pitchFamily="18" charset="0"/>
              </a:rPr>
              <a:t> Se Vishwas Scheme 2024</a:t>
            </a:r>
            <a:endParaRPr lang="en-US" sz="4800" b="1" dirty="0">
              <a:solidFill>
                <a:schemeClr val="bg1"/>
              </a:solidFill>
              <a:latin typeface="Book Antiqua" panose="02040602050305030304" pitchFamily="18" charset="0"/>
            </a:endParaRPr>
          </a:p>
        </p:txBody>
      </p:sp>
      <p:sp>
        <p:nvSpPr>
          <p:cNvPr id="223" name="Shape 223"/>
          <p:cNvSpPr txBox="1">
            <a:spLocks noGrp="1"/>
          </p:cNvSpPr>
          <p:nvPr>
            <p:ph type="sldNum" idx="12"/>
          </p:nvPr>
        </p:nvSpPr>
        <p:spPr>
          <a:xfrm>
            <a:off x="10157333" y="6182000"/>
            <a:ext cx="1983200" cy="420800"/>
          </a:xfrm>
          <a:prstGeom prst="rect">
            <a:avLst/>
          </a:prstGeom>
        </p:spPr>
        <p:txBody>
          <a:bodyPr spcFirstLastPara="1" vert="horz" wrap="square" lIns="91425" tIns="91425" rIns="91425" bIns="91425" rtlCol="0" anchor="ctr" anchorCtr="0">
            <a:noAutofit/>
          </a:bodyPr>
          <a:lstStyle>
            <a:defPPr>
              <a:defRPr lang="en-US"/>
            </a:defPPr>
            <a:lvl1pPr marL="0" lvl="0" algn="r" defTabSz="914400" rtl="0" eaLnBrk="1" latinLnBrk="0" hangingPunct="1">
              <a:buNone/>
              <a:defRPr sz="1200" kern="1200">
                <a:solidFill>
                  <a:schemeClr val="bg1"/>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fld id="{00000000-1234-1234-1234-123412341234}" type="slidenum">
              <a:rPr lang="en" smtClean="0"/>
              <a:pPr/>
              <a:t>71</a:t>
            </a:fld>
            <a:endParaRPr dirty="0"/>
          </a:p>
        </p:txBody>
      </p:sp>
    </p:spTree>
    <p:extLst>
      <p:ext uri="{BB962C8B-B14F-4D97-AF65-F5344CB8AC3E}">
        <p14:creationId xmlns:p14="http://schemas.microsoft.com/office/powerpoint/2010/main" val="5544126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45141" y="408327"/>
            <a:ext cx="7323200" cy="735749"/>
          </a:xfrm>
        </p:spPr>
        <p:txBody>
          <a:bodyPr>
            <a:normAutofit/>
          </a:bodyPr>
          <a:lstStyle/>
          <a:p>
            <a:pPr>
              <a:defRPr/>
            </a:pPr>
            <a:r>
              <a:rPr lang="en-IN" sz="2800" dirty="0">
                <a:latin typeface="Bookman Old Style" panose="02050604050505020204" pitchFamily="18" charset="0"/>
                <a:cs typeface="Times New Roman" pitchFamily="18" charset="0"/>
              </a:rPr>
              <a:t>Objects and Reasons </a:t>
            </a: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latin typeface="Book Antiqua" panose="02040602050305030304" pitchFamily="18" charset="0"/>
              </a:rPr>
              <a:pPr/>
              <a:t>72</a:t>
            </a:fld>
            <a:endParaRPr lang="en">
              <a:latin typeface="Book Antiqua" panose="02040602050305030304" pitchFamily="18" charset="0"/>
            </a:endParaRPr>
          </a:p>
        </p:txBody>
      </p:sp>
      <p:sp>
        <p:nvSpPr>
          <p:cNvPr id="16" name="Rounded Rectangle 15"/>
          <p:cNvSpPr/>
          <p:nvPr/>
        </p:nvSpPr>
        <p:spPr>
          <a:xfrm>
            <a:off x="8608102" y="1658156"/>
            <a:ext cx="2900855" cy="1471449"/>
          </a:xfrm>
          <a:prstGeom prst="roundRect">
            <a:avLst/>
          </a:prstGeom>
          <a:solidFill>
            <a:schemeClr val="accent2">
              <a:lumMod val="20000"/>
              <a:lumOff val="80000"/>
            </a:schemeClr>
          </a:solidFill>
          <a:ln>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600" dirty="0">
                <a:solidFill>
                  <a:schemeClr val="tx1"/>
                </a:solidFill>
                <a:latin typeface="Book Antiqua" panose="02040602050305030304" pitchFamily="18" charset="0"/>
              </a:rPr>
              <a:t>To provide one-time </a:t>
            </a:r>
            <a:r>
              <a:rPr lang="en-US" sz="2600" b="1" dirty="0">
                <a:solidFill>
                  <a:schemeClr val="tx1"/>
                </a:solidFill>
                <a:latin typeface="Book Antiqua" panose="02040602050305030304" pitchFamily="18" charset="0"/>
              </a:rPr>
              <a:t>settlement</a:t>
            </a:r>
            <a:r>
              <a:rPr lang="en-US" sz="2600" dirty="0">
                <a:solidFill>
                  <a:schemeClr val="tx1"/>
                </a:solidFill>
                <a:latin typeface="Book Antiqua" panose="02040602050305030304" pitchFamily="18" charset="0"/>
              </a:rPr>
              <a:t> for pending cases</a:t>
            </a:r>
          </a:p>
        </p:txBody>
      </p:sp>
      <p:sp>
        <p:nvSpPr>
          <p:cNvPr id="18" name="Rounded Rectangle 17"/>
          <p:cNvSpPr/>
          <p:nvPr/>
        </p:nvSpPr>
        <p:spPr>
          <a:xfrm>
            <a:off x="410307" y="1804176"/>
            <a:ext cx="2900855" cy="1471449"/>
          </a:xfrm>
          <a:prstGeom prst="roundRect">
            <a:avLst/>
          </a:prstGeom>
          <a:solidFill>
            <a:schemeClr val="accent2">
              <a:lumMod val="20000"/>
              <a:lumOff val="80000"/>
            </a:schemeClr>
          </a:solidFill>
          <a:ln>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600" dirty="0">
                <a:solidFill>
                  <a:schemeClr val="tx1"/>
                </a:solidFill>
                <a:latin typeface="Book Antiqua" panose="02040602050305030304" pitchFamily="18" charset="0"/>
              </a:rPr>
              <a:t>To reduce direct tax </a:t>
            </a:r>
            <a:r>
              <a:rPr lang="en-US" sz="2600" b="1" dirty="0">
                <a:solidFill>
                  <a:schemeClr val="tx1"/>
                </a:solidFill>
                <a:latin typeface="Book Antiqua" panose="02040602050305030304" pitchFamily="18" charset="0"/>
              </a:rPr>
              <a:t>litigation </a:t>
            </a:r>
          </a:p>
        </p:txBody>
      </p:sp>
      <p:sp>
        <p:nvSpPr>
          <p:cNvPr id="8" name="Rounded Rectangle 7"/>
          <p:cNvSpPr/>
          <p:nvPr/>
        </p:nvSpPr>
        <p:spPr>
          <a:xfrm>
            <a:off x="4507935" y="4256950"/>
            <a:ext cx="3018733" cy="1471449"/>
          </a:xfrm>
          <a:prstGeom prst="roundRect">
            <a:avLst/>
          </a:prstGeom>
          <a:solidFill>
            <a:schemeClr val="accent2">
              <a:lumMod val="20000"/>
              <a:lumOff val="80000"/>
            </a:schemeClr>
          </a:solidFill>
          <a:ln>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600" b="1" dirty="0">
                <a:solidFill>
                  <a:schemeClr val="tx1"/>
                </a:solidFill>
                <a:latin typeface="Book Antiqua" panose="02040602050305030304" pitchFamily="18" charset="0"/>
              </a:rPr>
              <a:t>Collection </a:t>
            </a:r>
            <a:r>
              <a:rPr lang="en-US" sz="2600" dirty="0">
                <a:solidFill>
                  <a:schemeClr val="tx1"/>
                </a:solidFill>
                <a:latin typeface="Book Antiqua" panose="02040602050305030304" pitchFamily="18" charset="0"/>
              </a:rPr>
              <a:t>of significant locked up revenue </a:t>
            </a:r>
          </a:p>
        </p:txBody>
      </p:sp>
      <p:sp>
        <p:nvSpPr>
          <p:cNvPr id="4" name="Rounded Rectangle 17">
            <a:extLst>
              <a:ext uri="{FF2B5EF4-FFF2-40B4-BE49-F238E27FC236}">
                <a16:creationId xmlns:a16="http://schemas.microsoft.com/office/drawing/2014/main" id="{FFB84E26-23A5-9895-A450-88BBB41F5201}"/>
              </a:ext>
            </a:extLst>
          </p:cNvPr>
          <p:cNvSpPr/>
          <p:nvPr/>
        </p:nvSpPr>
        <p:spPr>
          <a:xfrm>
            <a:off x="808974" y="4089099"/>
            <a:ext cx="2900855" cy="1471449"/>
          </a:xfrm>
          <a:prstGeom prst="roundRect">
            <a:avLst/>
          </a:prstGeom>
          <a:solidFill>
            <a:schemeClr val="accent2">
              <a:lumMod val="20000"/>
              <a:lumOff val="80000"/>
            </a:schemeClr>
          </a:solidFill>
          <a:ln>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600" dirty="0">
                <a:solidFill>
                  <a:schemeClr val="tx1"/>
                </a:solidFill>
                <a:latin typeface="Book Antiqua" panose="02040602050305030304" pitchFamily="18" charset="0"/>
              </a:rPr>
              <a:t>To </a:t>
            </a:r>
            <a:r>
              <a:rPr lang="en-US" sz="2600" b="1" dirty="0">
                <a:solidFill>
                  <a:schemeClr val="tx1"/>
                </a:solidFill>
                <a:latin typeface="Book Antiqua" panose="02040602050305030304" pitchFamily="18" charset="0"/>
              </a:rPr>
              <a:t>expedite resolution </a:t>
            </a:r>
            <a:r>
              <a:rPr lang="en-US" sz="2600" dirty="0">
                <a:solidFill>
                  <a:schemeClr val="tx1"/>
                </a:solidFill>
                <a:latin typeface="Book Antiqua" panose="02040602050305030304" pitchFamily="18" charset="0"/>
              </a:rPr>
              <a:t>of tax disputes</a:t>
            </a:r>
          </a:p>
        </p:txBody>
      </p:sp>
      <p:sp>
        <p:nvSpPr>
          <p:cNvPr id="7" name="Rounded Rectangle 17">
            <a:extLst>
              <a:ext uri="{FF2B5EF4-FFF2-40B4-BE49-F238E27FC236}">
                <a16:creationId xmlns:a16="http://schemas.microsoft.com/office/drawing/2014/main" id="{2B116C96-4D9C-942F-097E-1B7C697A5AFC}"/>
              </a:ext>
            </a:extLst>
          </p:cNvPr>
          <p:cNvSpPr/>
          <p:nvPr/>
        </p:nvSpPr>
        <p:spPr>
          <a:xfrm>
            <a:off x="8500740" y="4024536"/>
            <a:ext cx="3134822" cy="1557611"/>
          </a:xfrm>
          <a:prstGeom prst="roundRect">
            <a:avLst/>
          </a:prstGeom>
          <a:solidFill>
            <a:schemeClr val="accent2">
              <a:lumMod val="20000"/>
              <a:lumOff val="80000"/>
            </a:schemeClr>
          </a:solidFill>
          <a:ln>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600" dirty="0">
                <a:solidFill>
                  <a:schemeClr val="tx1"/>
                </a:solidFill>
                <a:latin typeface="Book Antiqua" panose="02040602050305030304" pitchFamily="18" charset="0"/>
              </a:rPr>
              <a:t>To </a:t>
            </a:r>
            <a:r>
              <a:rPr lang="en-US" sz="2600" b="1" dirty="0">
                <a:solidFill>
                  <a:schemeClr val="tx1"/>
                </a:solidFill>
                <a:latin typeface="Book Antiqua" panose="02040602050305030304" pitchFamily="18" charset="0"/>
              </a:rPr>
              <a:t>minimize costs </a:t>
            </a:r>
            <a:r>
              <a:rPr lang="en-US" sz="2600" dirty="0">
                <a:solidFill>
                  <a:schemeClr val="tx1"/>
                </a:solidFill>
                <a:latin typeface="Book Antiqua" panose="02040602050305030304" pitchFamily="18" charset="0"/>
              </a:rPr>
              <a:t>for both taxpayer &amp; exchequer </a:t>
            </a:r>
          </a:p>
        </p:txBody>
      </p:sp>
      <p:pic>
        <p:nvPicPr>
          <p:cNvPr id="1026" name="Picture 2" descr="Union Finance Ministry launches 'Vivad se vishwas scheme 2.0">
            <a:extLst>
              <a:ext uri="{FF2B5EF4-FFF2-40B4-BE49-F238E27FC236}">
                <a16:creationId xmlns:a16="http://schemas.microsoft.com/office/drawing/2014/main" id="{38DC8CCC-F4D9-C591-2F40-833A37D899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748"/>
          <a:stretch/>
        </p:blipFill>
        <p:spPr bwMode="auto">
          <a:xfrm>
            <a:off x="4312737" y="1648264"/>
            <a:ext cx="3492473" cy="20038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E77208BF-3A39-3C96-B97E-C4733FFD6871}"/>
              </a:ext>
            </a:extLst>
          </p:cNvPr>
          <p:cNvCxnSpPr>
            <a:cxnSpLocks/>
          </p:cNvCxnSpPr>
          <p:nvPr/>
        </p:nvCxnSpPr>
        <p:spPr>
          <a:xfrm>
            <a:off x="7924618" y="2306526"/>
            <a:ext cx="576122" cy="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DE06990-794D-419A-ED3D-849A0F0BA858}"/>
              </a:ext>
            </a:extLst>
          </p:cNvPr>
          <p:cNvCxnSpPr>
            <a:cxnSpLocks/>
          </p:cNvCxnSpPr>
          <p:nvPr/>
        </p:nvCxnSpPr>
        <p:spPr>
          <a:xfrm>
            <a:off x="7805210" y="3652125"/>
            <a:ext cx="468760" cy="289254"/>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50B43D8-5284-6AAD-F5A6-CDEA59E5BA3D}"/>
              </a:ext>
            </a:extLst>
          </p:cNvPr>
          <p:cNvCxnSpPr>
            <a:cxnSpLocks/>
          </p:cNvCxnSpPr>
          <p:nvPr/>
        </p:nvCxnSpPr>
        <p:spPr>
          <a:xfrm>
            <a:off x="6017301" y="3735282"/>
            <a:ext cx="0" cy="437325"/>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35B0C5F-8409-9974-3026-16E531256D31}"/>
              </a:ext>
            </a:extLst>
          </p:cNvPr>
          <p:cNvCxnSpPr>
            <a:cxnSpLocks/>
          </p:cNvCxnSpPr>
          <p:nvPr/>
        </p:nvCxnSpPr>
        <p:spPr>
          <a:xfrm flipH="1">
            <a:off x="3906741" y="3619780"/>
            <a:ext cx="364323" cy="339419"/>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57C3C89-FC2D-7D97-FF55-12E0F0E3FC9F}"/>
              </a:ext>
            </a:extLst>
          </p:cNvPr>
          <p:cNvCxnSpPr>
            <a:cxnSpLocks/>
          </p:cNvCxnSpPr>
          <p:nvPr/>
        </p:nvCxnSpPr>
        <p:spPr>
          <a:xfrm flipH="1">
            <a:off x="3527758" y="2306526"/>
            <a:ext cx="561027" cy="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DABA85A-B4F8-7725-DEA7-5529F9F4BFA8}"/>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24467491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304796" y="372676"/>
            <a:ext cx="8880123" cy="735749"/>
          </a:xfrm>
        </p:spPr>
        <p:txBody>
          <a:bodyPr>
            <a:normAutofit/>
          </a:bodyPr>
          <a:lstStyle/>
          <a:p>
            <a:pPr>
              <a:defRPr/>
            </a:pPr>
            <a:r>
              <a:rPr lang="en-IN" sz="2800" dirty="0">
                <a:latin typeface="Bookman Old Style" panose="02050604050505020204" pitchFamily="18" charset="0"/>
                <a:cs typeface="Times New Roman" pitchFamily="18" charset="0"/>
              </a:rPr>
              <a:t>Applicability</a:t>
            </a: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latin typeface="Book Antiqua" panose="02040602050305030304" pitchFamily="18" charset="0"/>
              </a:rPr>
              <a:pPr/>
              <a:t>73</a:t>
            </a:fld>
            <a:endParaRPr lang="en">
              <a:latin typeface="Book Antiqua" panose="02040602050305030304" pitchFamily="18" charset="0"/>
            </a:endParaRPr>
          </a:p>
        </p:txBody>
      </p:sp>
      <p:sp>
        <p:nvSpPr>
          <p:cNvPr id="6" name="Rectangle: Rounded Corners 5">
            <a:extLst>
              <a:ext uri="{FF2B5EF4-FFF2-40B4-BE49-F238E27FC236}">
                <a16:creationId xmlns:a16="http://schemas.microsoft.com/office/drawing/2014/main" id="{11DF851B-2A82-4076-B6E7-66930A753B98}"/>
              </a:ext>
            </a:extLst>
          </p:cNvPr>
          <p:cNvSpPr/>
          <p:nvPr/>
        </p:nvSpPr>
        <p:spPr>
          <a:xfrm>
            <a:off x="313370" y="1400314"/>
            <a:ext cx="3954258" cy="942923"/>
          </a:xfrm>
          <a:prstGeom prst="roundRect">
            <a:avLst/>
          </a:prstGeom>
          <a:solidFill>
            <a:schemeClr val="accent2">
              <a:lumMod val="60000"/>
              <a:lumOff val="4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latin typeface="Book Antiqua" panose="02040602050305030304" pitchFamily="18" charset="0"/>
              </a:rPr>
              <a:t>Appeals/ writ petition/SLP filed by taxpayers or income-tax authority</a:t>
            </a:r>
            <a:endParaRPr lang="en-IN" dirty="0">
              <a:latin typeface="Book Antiqua" panose="02040602050305030304" pitchFamily="18" charset="0"/>
            </a:endParaRPr>
          </a:p>
        </p:txBody>
      </p:sp>
      <p:sp>
        <p:nvSpPr>
          <p:cNvPr id="8" name="Rectangle: Rounded Corners 7">
            <a:extLst>
              <a:ext uri="{FF2B5EF4-FFF2-40B4-BE49-F238E27FC236}">
                <a16:creationId xmlns:a16="http://schemas.microsoft.com/office/drawing/2014/main" id="{B78D0EB0-5C9D-45D1-AD3D-B37F8070D825}"/>
              </a:ext>
            </a:extLst>
          </p:cNvPr>
          <p:cNvSpPr/>
          <p:nvPr/>
        </p:nvSpPr>
        <p:spPr>
          <a:xfrm>
            <a:off x="5797156" y="1519193"/>
            <a:ext cx="2590097" cy="1021296"/>
          </a:xfrm>
          <a:prstGeom prst="roundRect">
            <a:avLst/>
          </a:prstGeom>
          <a:solidFill>
            <a:schemeClr val="accent2">
              <a:lumMod val="20000"/>
              <a:lumOff val="8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latin typeface="Book Antiqua" panose="02040602050305030304" pitchFamily="18" charset="0"/>
              </a:rPr>
              <a:t>CIT/JCIT (Appeals), ITAT, HC or SC</a:t>
            </a:r>
            <a:endParaRPr lang="en-IN" dirty="0">
              <a:latin typeface="Book Antiqua" panose="02040602050305030304" pitchFamily="18" charset="0"/>
            </a:endParaRPr>
          </a:p>
        </p:txBody>
      </p:sp>
      <p:sp>
        <p:nvSpPr>
          <p:cNvPr id="10" name="TextBox 9">
            <a:extLst>
              <a:ext uri="{FF2B5EF4-FFF2-40B4-BE49-F238E27FC236}">
                <a16:creationId xmlns:a16="http://schemas.microsoft.com/office/drawing/2014/main" id="{344EA674-A122-472E-86B8-773EE0EF80EF}"/>
              </a:ext>
            </a:extLst>
          </p:cNvPr>
          <p:cNvSpPr txBox="1"/>
          <p:nvPr/>
        </p:nvSpPr>
        <p:spPr>
          <a:xfrm>
            <a:off x="8811128" y="4907100"/>
            <a:ext cx="2720897" cy="369332"/>
          </a:xfrm>
          <a:prstGeom prst="rect">
            <a:avLst/>
          </a:prstGeom>
          <a:noFill/>
        </p:spPr>
        <p:txBody>
          <a:bodyPr wrap="square" rtlCol="0">
            <a:spAutoFit/>
          </a:bodyPr>
          <a:lstStyle/>
          <a:p>
            <a:pPr algn="just"/>
            <a:endParaRPr lang="en-IN" i="1" dirty="0">
              <a:latin typeface="Book Antiqua" panose="02040602050305030304" pitchFamily="18" charset="0"/>
            </a:endParaRPr>
          </a:p>
        </p:txBody>
      </p:sp>
      <p:cxnSp>
        <p:nvCxnSpPr>
          <p:cNvPr id="4" name="Straight Arrow Connector 3">
            <a:extLst>
              <a:ext uri="{FF2B5EF4-FFF2-40B4-BE49-F238E27FC236}">
                <a16:creationId xmlns:a16="http://schemas.microsoft.com/office/drawing/2014/main" id="{DEBD9EEE-E21E-1DFD-3C04-42F6C155A1D0}"/>
              </a:ext>
            </a:extLst>
          </p:cNvPr>
          <p:cNvCxnSpPr>
            <a:cxnSpLocks/>
          </p:cNvCxnSpPr>
          <p:nvPr/>
        </p:nvCxnSpPr>
        <p:spPr>
          <a:xfrm flipV="1">
            <a:off x="4489864" y="1946704"/>
            <a:ext cx="1239923" cy="1298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13" name="AutoShape 2" descr="Budget 2024: Date, Time, Live Streaming And How To Watch Nirmala Sitharaman  Budget Speech?">
            <a:extLst>
              <a:ext uri="{FF2B5EF4-FFF2-40B4-BE49-F238E27FC236}">
                <a16:creationId xmlns:a16="http://schemas.microsoft.com/office/drawing/2014/main" id="{0907A9B3-6CDD-F7A2-99C4-5D3B749B31E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latin typeface="Book Antiqua" panose="02040602050305030304" pitchFamily="18" charset="0"/>
            </a:endParaRPr>
          </a:p>
        </p:txBody>
      </p:sp>
      <p:sp>
        <p:nvSpPr>
          <p:cNvPr id="31" name="Rectangle: Rounded Corners 30">
            <a:extLst>
              <a:ext uri="{FF2B5EF4-FFF2-40B4-BE49-F238E27FC236}">
                <a16:creationId xmlns:a16="http://schemas.microsoft.com/office/drawing/2014/main" id="{C340B119-0597-7678-994A-88776E27C1DB}"/>
              </a:ext>
            </a:extLst>
          </p:cNvPr>
          <p:cNvSpPr/>
          <p:nvPr/>
        </p:nvSpPr>
        <p:spPr>
          <a:xfrm>
            <a:off x="313370" y="2639576"/>
            <a:ext cx="3954258" cy="898921"/>
          </a:xfrm>
          <a:prstGeom prst="roundRect">
            <a:avLst/>
          </a:prstGeom>
          <a:solidFill>
            <a:schemeClr val="accent2">
              <a:lumMod val="60000"/>
              <a:lumOff val="4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latin typeface="Book Antiqua" panose="02040602050305030304" pitchFamily="18" charset="0"/>
              </a:rPr>
              <a:t>Objections filed by the taxpayer u/s 144C</a:t>
            </a:r>
          </a:p>
        </p:txBody>
      </p:sp>
      <p:sp>
        <p:nvSpPr>
          <p:cNvPr id="32" name="Rectangle: Rounded Corners 31">
            <a:extLst>
              <a:ext uri="{FF2B5EF4-FFF2-40B4-BE49-F238E27FC236}">
                <a16:creationId xmlns:a16="http://schemas.microsoft.com/office/drawing/2014/main" id="{1241E375-9462-1355-1B8A-4ACED0EB845D}"/>
              </a:ext>
            </a:extLst>
          </p:cNvPr>
          <p:cNvSpPr/>
          <p:nvPr/>
        </p:nvSpPr>
        <p:spPr>
          <a:xfrm>
            <a:off x="5797155" y="2699414"/>
            <a:ext cx="2590099" cy="948264"/>
          </a:xfrm>
          <a:prstGeom prst="roundRect">
            <a:avLst/>
          </a:prstGeom>
          <a:solidFill>
            <a:schemeClr val="accent2">
              <a:lumMod val="20000"/>
              <a:lumOff val="8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latin typeface="Book Antiqua" panose="02040602050305030304" pitchFamily="18" charset="0"/>
              </a:rPr>
              <a:t>Dispute Resolution Panel</a:t>
            </a:r>
            <a:endParaRPr lang="en-IN" dirty="0">
              <a:latin typeface="Book Antiqua" panose="02040602050305030304" pitchFamily="18" charset="0"/>
            </a:endParaRPr>
          </a:p>
        </p:txBody>
      </p:sp>
      <p:sp>
        <p:nvSpPr>
          <p:cNvPr id="34" name="Rectangle: Rounded Corners 33">
            <a:extLst>
              <a:ext uri="{FF2B5EF4-FFF2-40B4-BE49-F238E27FC236}">
                <a16:creationId xmlns:a16="http://schemas.microsoft.com/office/drawing/2014/main" id="{35104CA0-B6DC-D781-04A6-F535ABD15274}"/>
              </a:ext>
            </a:extLst>
          </p:cNvPr>
          <p:cNvSpPr/>
          <p:nvPr/>
        </p:nvSpPr>
        <p:spPr>
          <a:xfrm>
            <a:off x="386408" y="3818232"/>
            <a:ext cx="3807220" cy="1034673"/>
          </a:xfrm>
          <a:prstGeom prst="roundRect">
            <a:avLst/>
          </a:prstGeom>
          <a:solidFill>
            <a:schemeClr val="accent2">
              <a:lumMod val="60000"/>
              <a:lumOff val="4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chemeClr val="tx1"/>
                </a:solidFill>
                <a:latin typeface="Book Antiqua" panose="02040602050305030304" pitchFamily="18" charset="0"/>
              </a:rPr>
              <a:t>Direction has been issued by dispute resolution panel</a:t>
            </a:r>
            <a:endParaRPr lang="en-IN" dirty="0">
              <a:latin typeface="Book Antiqua" panose="02040602050305030304" pitchFamily="18" charset="0"/>
            </a:endParaRPr>
          </a:p>
        </p:txBody>
      </p:sp>
      <p:sp>
        <p:nvSpPr>
          <p:cNvPr id="35" name="Rectangle: Rounded Corners 34">
            <a:extLst>
              <a:ext uri="{FF2B5EF4-FFF2-40B4-BE49-F238E27FC236}">
                <a16:creationId xmlns:a16="http://schemas.microsoft.com/office/drawing/2014/main" id="{F077D952-40C6-C6F5-9FDF-89E5B4BC885C}"/>
              </a:ext>
            </a:extLst>
          </p:cNvPr>
          <p:cNvSpPr/>
          <p:nvPr/>
        </p:nvSpPr>
        <p:spPr>
          <a:xfrm>
            <a:off x="5797156" y="3793623"/>
            <a:ext cx="2590099" cy="1034674"/>
          </a:xfrm>
          <a:prstGeom prst="roundRect">
            <a:avLst/>
          </a:prstGeom>
          <a:solidFill>
            <a:schemeClr val="accent2">
              <a:lumMod val="20000"/>
              <a:lumOff val="8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latin typeface="Book Antiqua" panose="02040602050305030304" pitchFamily="18" charset="0"/>
              </a:rPr>
              <a:t>Assessment order by AO as per the direction</a:t>
            </a:r>
            <a:endParaRPr lang="en-IN" dirty="0">
              <a:latin typeface="Book Antiqua" panose="02040602050305030304" pitchFamily="18" charset="0"/>
            </a:endParaRPr>
          </a:p>
        </p:txBody>
      </p:sp>
      <p:cxnSp>
        <p:nvCxnSpPr>
          <p:cNvPr id="37" name="Straight Arrow Connector 36">
            <a:extLst>
              <a:ext uri="{FF2B5EF4-FFF2-40B4-BE49-F238E27FC236}">
                <a16:creationId xmlns:a16="http://schemas.microsoft.com/office/drawing/2014/main" id="{F94CE95D-A909-40F3-810B-0E70F7D82333}"/>
              </a:ext>
            </a:extLst>
          </p:cNvPr>
          <p:cNvCxnSpPr>
            <a:cxnSpLocks/>
          </p:cNvCxnSpPr>
          <p:nvPr/>
        </p:nvCxnSpPr>
        <p:spPr>
          <a:xfrm flipV="1">
            <a:off x="4435366" y="3048127"/>
            <a:ext cx="1239923" cy="1298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E953706-F38B-9528-BBD8-0B79A144997D}"/>
              </a:ext>
            </a:extLst>
          </p:cNvPr>
          <p:cNvCxnSpPr>
            <a:cxnSpLocks/>
          </p:cNvCxnSpPr>
          <p:nvPr/>
        </p:nvCxnSpPr>
        <p:spPr>
          <a:xfrm flipV="1">
            <a:off x="4422084" y="4172929"/>
            <a:ext cx="1239923" cy="1298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84D374CE-C7C4-97FC-DB1B-4751F096C3FB}"/>
              </a:ext>
            </a:extLst>
          </p:cNvPr>
          <p:cNvSpPr/>
          <p:nvPr/>
        </p:nvSpPr>
        <p:spPr>
          <a:xfrm>
            <a:off x="2136380" y="5219434"/>
            <a:ext cx="3807220" cy="1034673"/>
          </a:xfrm>
          <a:prstGeom prst="roundRect">
            <a:avLst/>
          </a:prstGeom>
          <a:solidFill>
            <a:schemeClr val="accent2">
              <a:lumMod val="60000"/>
              <a:lumOff val="40000"/>
            </a:schemeClr>
          </a:solidFill>
          <a:ln>
            <a:solidFill>
              <a:schemeClr val="tx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chemeClr val="tx1"/>
                </a:solidFill>
                <a:latin typeface="Book Antiqua" panose="02040602050305030304" pitchFamily="18" charset="0"/>
              </a:rPr>
              <a:t>Taxpayer filed a revision application u/s 264 </a:t>
            </a:r>
            <a:endParaRPr lang="en-IN" dirty="0">
              <a:latin typeface="Book Antiqua" panose="02040602050305030304" pitchFamily="18" charset="0"/>
            </a:endParaRPr>
          </a:p>
        </p:txBody>
      </p:sp>
      <p:cxnSp>
        <p:nvCxnSpPr>
          <p:cNvPr id="41" name="Straight Arrow Connector 40">
            <a:extLst>
              <a:ext uri="{FF2B5EF4-FFF2-40B4-BE49-F238E27FC236}">
                <a16:creationId xmlns:a16="http://schemas.microsoft.com/office/drawing/2014/main" id="{6AA2838F-A3CE-537B-5D01-373F09BE6A24}"/>
              </a:ext>
            </a:extLst>
          </p:cNvPr>
          <p:cNvCxnSpPr>
            <a:cxnSpLocks/>
          </p:cNvCxnSpPr>
          <p:nvPr/>
        </p:nvCxnSpPr>
        <p:spPr>
          <a:xfrm flipV="1">
            <a:off x="6375193" y="4900812"/>
            <a:ext cx="3105162" cy="917754"/>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B7153C0-1093-3F24-C8AA-BE6EAE28D02F}"/>
              </a:ext>
            </a:extLst>
          </p:cNvPr>
          <p:cNvCxnSpPr>
            <a:cxnSpLocks/>
          </p:cNvCxnSpPr>
          <p:nvPr/>
        </p:nvCxnSpPr>
        <p:spPr>
          <a:xfrm>
            <a:off x="8454622" y="2042821"/>
            <a:ext cx="1025733" cy="721894"/>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9D8A8CE-1EAA-60C1-7636-12C5A3ACC3E2}"/>
              </a:ext>
            </a:extLst>
          </p:cNvPr>
          <p:cNvCxnSpPr>
            <a:cxnSpLocks/>
          </p:cNvCxnSpPr>
          <p:nvPr/>
        </p:nvCxnSpPr>
        <p:spPr>
          <a:xfrm>
            <a:off x="8454622" y="3095526"/>
            <a:ext cx="820868" cy="181074"/>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B4E0EE2-0D0B-06F2-AFEA-E89030ACC0FE}"/>
              </a:ext>
            </a:extLst>
          </p:cNvPr>
          <p:cNvCxnSpPr>
            <a:cxnSpLocks/>
          </p:cNvCxnSpPr>
          <p:nvPr/>
        </p:nvCxnSpPr>
        <p:spPr>
          <a:xfrm flipV="1">
            <a:off x="8454622" y="4172929"/>
            <a:ext cx="820868" cy="138031"/>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graphicFrame>
        <p:nvGraphicFramePr>
          <p:cNvPr id="52" name="Diagram 51">
            <a:extLst>
              <a:ext uri="{FF2B5EF4-FFF2-40B4-BE49-F238E27FC236}">
                <a16:creationId xmlns:a16="http://schemas.microsoft.com/office/drawing/2014/main" id="{793A78DE-C075-90E4-B0DD-1558CF18A654}"/>
              </a:ext>
            </a:extLst>
          </p:cNvPr>
          <p:cNvGraphicFramePr/>
          <p:nvPr/>
        </p:nvGraphicFramePr>
        <p:xfrm>
          <a:off x="9423331" y="2343237"/>
          <a:ext cx="2403281" cy="2662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4BF8685-2B19-CA97-F361-BDFB764C18BC}"/>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27524934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1" y="366284"/>
            <a:ext cx="7323200" cy="735749"/>
          </a:xfrm>
        </p:spPr>
        <p:txBody>
          <a:bodyPr/>
          <a:lstStyle/>
          <a:p>
            <a:pPr>
              <a:defRPr/>
            </a:pPr>
            <a:r>
              <a:rPr lang="en-US" sz="2800" dirty="0">
                <a:latin typeface="Bookman Old Style" panose="02050604050505020204" pitchFamily="18" charset="0"/>
                <a:cs typeface="Times New Roman" pitchFamily="18" charset="0"/>
              </a:rPr>
              <a:t>What is Disputed Tax ? </a:t>
            </a:r>
          </a:p>
        </p:txBody>
      </p:sp>
      <p:sp>
        <p:nvSpPr>
          <p:cNvPr id="3" name="Slide Number Placeholder 2"/>
          <p:cNvSpPr>
            <a:spLocks noGrp="1"/>
          </p:cNvSpPr>
          <p:nvPr>
            <p:ph type="sldNum" idx="12"/>
          </p:nvPr>
        </p:nvSpPr>
        <p:spPr/>
        <p:txBody>
          <a:bodyPr/>
          <a:lstStyle/>
          <a:p>
            <a:fld id="{00000000-1234-1234-1234-123412341234}" type="slidenum">
              <a:rPr lang="en" smtClean="0">
                <a:latin typeface="Book Antiqua" panose="02040602050305030304" pitchFamily="18" charset="0"/>
              </a:rPr>
              <a:pPr/>
              <a:t>74</a:t>
            </a:fld>
            <a:endParaRPr lang="en" dirty="0">
              <a:latin typeface="Book Antiqua" panose="02040602050305030304" pitchFamily="18" charset="0"/>
            </a:endParaRPr>
          </a:p>
        </p:txBody>
      </p:sp>
      <p:grpSp>
        <p:nvGrpSpPr>
          <p:cNvPr id="7" name="Group 6"/>
          <p:cNvGrpSpPr/>
          <p:nvPr/>
        </p:nvGrpSpPr>
        <p:grpSpPr>
          <a:xfrm>
            <a:off x="1920919" y="1416206"/>
            <a:ext cx="3315039" cy="4817324"/>
            <a:chOff x="536028" y="1473139"/>
            <a:chExt cx="3069020" cy="3173986"/>
          </a:xfrm>
          <a:solidFill>
            <a:schemeClr val="accent2">
              <a:lumMod val="20000"/>
              <a:lumOff val="80000"/>
            </a:schemeClr>
          </a:solidFill>
        </p:grpSpPr>
        <p:sp>
          <p:nvSpPr>
            <p:cNvPr id="4" name="Rounded Rectangle 3"/>
            <p:cNvSpPr/>
            <p:nvPr/>
          </p:nvSpPr>
          <p:spPr>
            <a:xfrm>
              <a:off x="536028" y="1473139"/>
              <a:ext cx="3069020" cy="1359765"/>
            </a:xfrm>
            <a:prstGeom prst="roundRect">
              <a:avLst/>
            </a:prstGeom>
            <a:grp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In case of Appeal/ writ/ SLP pending before CIT(A)/ ITAT/ HC/ SC as on 22.07.2024</a:t>
              </a:r>
            </a:p>
          </p:txBody>
        </p:sp>
        <p:sp>
          <p:nvSpPr>
            <p:cNvPr id="5" name="Rounded Rectangle 4"/>
            <p:cNvSpPr/>
            <p:nvPr/>
          </p:nvSpPr>
          <p:spPr>
            <a:xfrm>
              <a:off x="536028" y="3287361"/>
              <a:ext cx="3069020" cy="1359764"/>
            </a:xfrm>
            <a:prstGeom prst="roundRect">
              <a:avLst/>
            </a:prstGeom>
            <a:grp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Amount of tax payable as if such Appeal/ writ/ SLP decided against the assessee </a:t>
              </a:r>
            </a:p>
          </p:txBody>
        </p:sp>
      </p:grpSp>
      <p:sp>
        <p:nvSpPr>
          <p:cNvPr id="11" name="Rounded Rectangle 3">
            <a:extLst>
              <a:ext uri="{FF2B5EF4-FFF2-40B4-BE49-F238E27FC236}">
                <a16:creationId xmlns:a16="http://schemas.microsoft.com/office/drawing/2014/main" id="{9F8737D9-E41E-6045-A07A-7FC5F823D1DA}"/>
              </a:ext>
            </a:extLst>
          </p:cNvPr>
          <p:cNvSpPr/>
          <p:nvPr/>
        </p:nvSpPr>
        <p:spPr>
          <a:xfrm>
            <a:off x="5871840" y="1416206"/>
            <a:ext cx="3350962" cy="1945318"/>
          </a:xfrm>
          <a:prstGeom prst="roundRect">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In case of Objections filed by the appellant is pending before DRP u/s 144C as on 22.07.2024</a:t>
            </a:r>
          </a:p>
        </p:txBody>
      </p:sp>
      <p:sp>
        <p:nvSpPr>
          <p:cNvPr id="12" name="Rounded Rectangle 4">
            <a:extLst>
              <a:ext uri="{FF2B5EF4-FFF2-40B4-BE49-F238E27FC236}">
                <a16:creationId xmlns:a16="http://schemas.microsoft.com/office/drawing/2014/main" id="{021EA5AF-D5FB-846A-274E-8933AC6666E4}"/>
              </a:ext>
            </a:extLst>
          </p:cNvPr>
          <p:cNvSpPr/>
          <p:nvPr/>
        </p:nvSpPr>
        <p:spPr>
          <a:xfrm>
            <a:off x="6096000" y="4128075"/>
            <a:ext cx="3326325" cy="2147123"/>
          </a:xfrm>
          <a:prstGeom prst="roundRect">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Amount of tax payable as if DRP  was to confirm the variation proposed in</a:t>
            </a:r>
          </a:p>
          <a:p>
            <a:pPr algn="ctr"/>
            <a:r>
              <a:rPr lang="en-US" sz="2000" dirty="0">
                <a:solidFill>
                  <a:schemeClr val="tx1"/>
                </a:solidFill>
                <a:latin typeface="Book Antiqua" panose="02040602050305030304" pitchFamily="18" charset="0"/>
              </a:rPr>
              <a:t>the draft order</a:t>
            </a:r>
          </a:p>
        </p:txBody>
      </p:sp>
      <p:sp>
        <p:nvSpPr>
          <p:cNvPr id="13" name="Down Arrow 13">
            <a:extLst>
              <a:ext uri="{FF2B5EF4-FFF2-40B4-BE49-F238E27FC236}">
                <a16:creationId xmlns:a16="http://schemas.microsoft.com/office/drawing/2014/main" id="{111FFC56-DEBB-9C3C-0BD5-5AB374D15E48}"/>
              </a:ext>
            </a:extLst>
          </p:cNvPr>
          <p:cNvSpPr/>
          <p:nvPr/>
        </p:nvSpPr>
        <p:spPr>
          <a:xfrm>
            <a:off x="7459365" y="3477937"/>
            <a:ext cx="241823" cy="533725"/>
          </a:xfrm>
          <a:prstGeom prst="downArrow">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a:latin typeface="Book Antiqua" panose="02040602050305030304" pitchFamily="18" charset="0"/>
            </a:endParaRPr>
          </a:p>
        </p:txBody>
      </p:sp>
      <p:sp>
        <p:nvSpPr>
          <p:cNvPr id="17" name="Down Arrow 13">
            <a:extLst>
              <a:ext uri="{FF2B5EF4-FFF2-40B4-BE49-F238E27FC236}">
                <a16:creationId xmlns:a16="http://schemas.microsoft.com/office/drawing/2014/main" id="{A0A5A7F7-BC64-CEF1-E0A5-DED6B4D42F08}"/>
              </a:ext>
            </a:extLst>
          </p:cNvPr>
          <p:cNvSpPr/>
          <p:nvPr/>
        </p:nvSpPr>
        <p:spPr>
          <a:xfrm>
            <a:off x="3336615" y="3594350"/>
            <a:ext cx="241823" cy="533725"/>
          </a:xfrm>
          <a:prstGeom prst="downArrow">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a:latin typeface="Book Antiqua" panose="02040602050305030304" pitchFamily="18" charset="0"/>
            </a:endParaRPr>
          </a:p>
        </p:txBody>
      </p:sp>
      <p:sp>
        <p:nvSpPr>
          <p:cNvPr id="6" name="TextBox 5">
            <a:extLst>
              <a:ext uri="{FF2B5EF4-FFF2-40B4-BE49-F238E27FC236}">
                <a16:creationId xmlns:a16="http://schemas.microsoft.com/office/drawing/2014/main" id="{6C564D43-5296-B0CB-9851-86C5AA69927C}"/>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10674967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611" y="387304"/>
            <a:ext cx="7323200" cy="735749"/>
          </a:xfrm>
        </p:spPr>
        <p:txBody>
          <a:bodyPr>
            <a:normAutofit/>
          </a:bodyPr>
          <a:lstStyle/>
          <a:p>
            <a:pPr>
              <a:defRPr/>
            </a:pPr>
            <a:r>
              <a:rPr lang="en-US" sz="2800" dirty="0">
                <a:latin typeface="Bookman Old Style" panose="02050604050505020204" pitchFamily="18" charset="0"/>
                <a:cs typeface="Times New Roman" pitchFamily="18" charset="0"/>
              </a:rPr>
              <a:t>What is Disputed Tax ? </a:t>
            </a:r>
          </a:p>
        </p:txBody>
      </p:sp>
      <p:sp>
        <p:nvSpPr>
          <p:cNvPr id="3" name="Slide Number Placeholder 2"/>
          <p:cNvSpPr>
            <a:spLocks noGrp="1"/>
          </p:cNvSpPr>
          <p:nvPr>
            <p:ph type="sldNum" idx="12"/>
          </p:nvPr>
        </p:nvSpPr>
        <p:spPr/>
        <p:txBody>
          <a:bodyPr/>
          <a:lstStyle/>
          <a:p>
            <a:fld id="{00000000-1234-1234-1234-123412341234}" type="slidenum">
              <a:rPr lang="en" sz="1100" smtClean="0">
                <a:latin typeface="Book Antiqua" panose="02040602050305030304" pitchFamily="18" charset="0"/>
              </a:rPr>
              <a:pPr/>
              <a:t>75</a:t>
            </a:fld>
            <a:endParaRPr lang="en" sz="1100" dirty="0">
              <a:latin typeface="Book Antiqua" panose="02040602050305030304" pitchFamily="18" charset="0"/>
            </a:endParaRPr>
          </a:p>
        </p:txBody>
      </p:sp>
      <p:grpSp>
        <p:nvGrpSpPr>
          <p:cNvPr id="11" name="Group 10"/>
          <p:cNvGrpSpPr/>
          <p:nvPr/>
        </p:nvGrpSpPr>
        <p:grpSpPr>
          <a:xfrm>
            <a:off x="1400374" y="1296937"/>
            <a:ext cx="7965877" cy="4731822"/>
            <a:chOff x="3963264" y="1576552"/>
            <a:chExt cx="7963076" cy="3195690"/>
          </a:xfrm>
        </p:grpSpPr>
        <p:sp>
          <p:nvSpPr>
            <p:cNvPr id="6" name="Rounded Rectangle 5"/>
            <p:cNvSpPr/>
            <p:nvPr/>
          </p:nvSpPr>
          <p:spPr>
            <a:xfrm>
              <a:off x="4120054" y="1576552"/>
              <a:ext cx="3636582" cy="1313793"/>
            </a:xfrm>
            <a:prstGeom prst="roundRect">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In case of DRP has issued direction u/s 144C(5) and AO has not passed order u/s 144C(13) on or before 22.07.2024</a:t>
              </a:r>
            </a:p>
          </p:txBody>
        </p:sp>
        <p:sp>
          <p:nvSpPr>
            <p:cNvPr id="8" name="Rounded Rectangle 7"/>
            <p:cNvSpPr/>
            <p:nvPr/>
          </p:nvSpPr>
          <p:spPr>
            <a:xfrm>
              <a:off x="3963264" y="3385716"/>
              <a:ext cx="3760971" cy="1386526"/>
            </a:xfrm>
            <a:prstGeom prst="roundRect">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The amount of tax payable as per assessment order to be passed u/s 144C(3) by AO </a:t>
              </a:r>
            </a:p>
          </p:txBody>
        </p:sp>
        <p:sp>
          <p:nvSpPr>
            <p:cNvPr id="9" name="Rounded Rectangle 8"/>
            <p:cNvSpPr/>
            <p:nvPr/>
          </p:nvSpPr>
          <p:spPr>
            <a:xfrm>
              <a:off x="8289759" y="1576552"/>
              <a:ext cx="3636581" cy="1313793"/>
            </a:xfrm>
            <a:prstGeom prst="roundRect">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In case of application for revision u/s 264 is pending as on 22.07.2024</a:t>
              </a:r>
            </a:p>
          </p:txBody>
        </p:sp>
        <p:sp>
          <p:nvSpPr>
            <p:cNvPr id="10" name="Rounded Rectangle 9"/>
            <p:cNvSpPr/>
            <p:nvPr/>
          </p:nvSpPr>
          <p:spPr>
            <a:xfrm>
              <a:off x="8132836" y="3385716"/>
              <a:ext cx="3609846" cy="1386526"/>
            </a:xfrm>
            <a:prstGeom prst="roundRect">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latin typeface="Book Antiqua" panose="02040602050305030304" pitchFamily="18" charset="0"/>
                </a:rPr>
                <a:t>Amount of tax payable as if such application is not accepted</a:t>
              </a:r>
            </a:p>
          </p:txBody>
        </p:sp>
        <p:sp>
          <p:nvSpPr>
            <p:cNvPr id="15" name="Down Arrow 14"/>
            <p:cNvSpPr/>
            <p:nvPr/>
          </p:nvSpPr>
          <p:spPr>
            <a:xfrm>
              <a:off x="9743088" y="2938414"/>
              <a:ext cx="241738" cy="360457"/>
            </a:xfrm>
            <a:prstGeom prst="downArrow">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a:latin typeface="Book Antiqua" panose="02040602050305030304" pitchFamily="18" charset="0"/>
              </a:endParaRPr>
            </a:p>
          </p:txBody>
        </p:sp>
        <p:sp>
          <p:nvSpPr>
            <p:cNvPr id="16" name="Down Arrow 15"/>
            <p:cNvSpPr/>
            <p:nvPr/>
          </p:nvSpPr>
          <p:spPr>
            <a:xfrm>
              <a:off x="5722881" y="2938414"/>
              <a:ext cx="241738" cy="360457"/>
            </a:xfrm>
            <a:prstGeom prst="downArrow">
              <a:avLst/>
            </a:prstGeom>
            <a:solidFill>
              <a:schemeClr val="accent2">
                <a:lumMod val="20000"/>
                <a:lumOff val="80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a:latin typeface="Book Antiqua" panose="02040602050305030304" pitchFamily="18" charset="0"/>
              </a:endParaRPr>
            </a:p>
          </p:txBody>
        </p:sp>
      </p:grpSp>
      <p:sp>
        <p:nvSpPr>
          <p:cNvPr id="4" name="TextBox 3">
            <a:extLst>
              <a:ext uri="{FF2B5EF4-FFF2-40B4-BE49-F238E27FC236}">
                <a16:creationId xmlns:a16="http://schemas.microsoft.com/office/drawing/2014/main" id="{91B6E0D8-4D35-8A8C-551D-1362B5BD9122}"/>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26971078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1" y="376794"/>
            <a:ext cx="7323200" cy="735749"/>
          </a:xfrm>
        </p:spPr>
        <p:txBody>
          <a:bodyPr>
            <a:normAutofit/>
          </a:bodyPr>
          <a:lstStyle/>
          <a:p>
            <a:pPr>
              <a:defRPr/>
            </a:pPr>
            <a:r>
              <a:rPr lang="en-US" sz="2800" dirty="0">
                <a:latin typeface="Bookman Old Style" panose="02050604050505020204" pitchFamily="18" charset="0"/>
                <a:cs typeface="Times New Roman" pitchFamily="18" charset="0"/>
              </a:rPr>
              <a:t>Disputed Tax: Illustration 1</a:t>
            </a:r>
          </a:p>
        </p:txBody>
      </p:sp>
      <p:sp>
        <p:nvSpPr>
          <p:cNvPr id="3" name="Slide Number Placeholder 2"/>
          <p:cNvSpPr>
            <a:spLocks noGrp="1"/>
          </p:cNvSpPr>
          <p:nvPr>
            <p:ph type="sldNum" idx="12"/>
          </p:nvPr>
        </p:nvSpPr>
        <p:spPr/>
        <p:txBody>
          <a:bodyPr/>
          <a:lstStyle/>
          <a:p>
            <a:fld id="{00000000-1234-1234-1234-123412341234}" type="slidenum">
              <a:rPr lang="en" smtClean="0">
                <a:latin typeface="Book Antiqua" panose="02040602050305030304" pitchFamily="18" charset="0"/>
              </a:rPr>
              <a:pPr/>
              <a:t>76</a:t>
            </a:fld>
            <a:endParaRPr lang="en" dirty="0">
              <a:latin typeface="Book Antiqua" panose="02040602050305030304" pitchFamily="18" charset="0"/>
            </a:endParaRPr>
          </a:p>
        </p:txBody>
      </p:sp>
      <p:sp>
        <p:nvSpPr>
          <p:cNvPr id="6" name="Rectangle: Rounded Corners 5">
            <a:extLst>
              <a:ext uri="{FF2B5EF4-FFF2-40B4-BE49-F238E27FC236}">
                <a16:creationId xmlns:a16="http://schemas.microsoft.com/office/drawing/2014/main" id="{11DF851B-2A82-4076-B6E7-66930A753B98}"/>
              </a:ext>
            </a:extLst>
          </p:cNvPr>
          <p:cNvSpPr/>
          <p:nvPr/>
        </p:nvSpPr>
        <p:spPr>
          <a:xfrm>
            <a:off x="512957" y="1338146"/>
            <a:ext cx="10772078" cy="5019225"/>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In case of ABC Firm:</a:t>
            </a:r>
          </a:p>
          <a:p>
            <a:pPr marL="457200" lvl="0" indent="-457200" algn="just">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Assessed Income u/s 143(3): Rs. 10 Lakh</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Returned Income: Rs. 4 Lakh</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The addition of Rs. 6 Lakh was challenged before CIT(A) by an appeal and the said appeal was pending on </a:t>
            </a:r>
            <a:r>
              <a:rPr lang="en-US" sz="2000" dirty="0">
                <a:solidFill>
                  <a:schemeClr val="tx1"/>
                </a:solidFill>
                <a:latin typeface="Book Antiqua" panose="02040602050305030304" pitchFamily="18" charset="0"/>
              </a:rPr>
              <a:t>22.07.2024</a:t>
            </a:r>
            <a:endParaRPr lang="en-US" sz="2000" dirty="0">
              <a:solidFill>
                <a:prstClr val="black"/>
              </a:solidFill>
              <a:latin typeface="Book Antiqua" panose="02040602050305030304" pitchFamily="18" charset="0"/>
            </a:endParaRPr>
          </a:p>
          <a:p>
            <a:pPr marL="457200" lvl="0" indent="-457200" algn="just">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Tax on Assessed Income @30%(</a:t>
            </a:r>
            <a:r>
              <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rPr>
              <a:t>A</a:t>
            </a: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 Rs. 3 Lakh*</a:t>
            </a:r>
          </a:p>
          <a:p>
            <a:pPr marL="45720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returned Income @ 30% (</a:t>
            </a:r>
            <a:r>
              <a:rPr lang="en-US" sz="2000" b="1" dirty="0">
                <a:solidFill>
                  <a:prstClr val="black"/>
                </a:solidFill>
                <a:latin typeface="Book Antiqua" panose="02040602050305030304" pitchFamily="18" charset="0"/>
              </a:rPr>
              <a:t>B</a:t>
            </a:r>
            <a:r>
              <a:rPr lang="en-US" sz="2000" dirty="0">
                <a:solidFill>
                  <a:prstClr val="black"/>
                </a:solidFill>
                <a:latin typeface="Book Antiqua" panose="02040602050305030304" pitchFamily="18" charset="0"/>
              </a:rPr>
              <a:t>) : Rs. 1.2 Lakh* [Tax on Rs. 4 Lakh (10 Lakh - 6 Lakh)]</a:t>
            </a:r>
            <a:endParaRPr kumimoji="0" lang="en-US" sz="2000" i="0" u="none" strike="noStrike" kern="1200" cap="none" spc="0" normalizeH="0" baseline="0" noProof="0" dirty="0">
              <a:ln>
                <a:noFill/>
              </a:ln>
              <a:solidFill>
                <a:prstClr val="black"/>
              </a:solidFill>
              <a:effectLst/>
              <a:uLnTx/>
              <a:uFillTx/>
              <a:latin typeface="Book Antiqua" panose="02040602050305030304" pitchFamily="18" charset="0"/>
            </a:endParaRPr>
          </a:p>
          <a:p>
            <a:pPr lvl="0" algn="just">
              <a:defRPr/>
            </a:pPr>
            <a:endParaRPr lang="en-US" sz="2000" dirty="0">
              <a:solidFill>
                <a:prstClr val="black"/>
              </a:solidFill>
              <a:latin typeface="Book Antiqua" panose="02040602050305030304" pitchFamily="18" charset="0"/>
            </a:endParaRPr>
          </a:p>
          <a:p>
            <a:pPr lvl="0" algn="just">
              <a:defRPr/>
            </a:pPr>
            <a:r>
              <a:rPr lang="en-US" sz="2000" b="1" dirty="0">
                <a:solidFill>
                  <a:prstClr val="black"/>
                </a:solidFill>
                <a:latin typeface="Book Antiqua" panose="02040602050305030304" pitchFamily="18" charset="0"/>
              </a:rPr>
              <a:t>Disputed Tax = A-B = Rs. 1.8 Lakh</a:t>
            </a:r>
            <a:r>
              <a:rPr lang="en-US" sz="2000" dirty="0">
                <a:solidFill>
                  <a:prstClr val="black"/>
                </a:solidFill>
                <a:latin typeface="Book Antiqua" panose="02040602050305030304" pitchFamily="18" charset="0"/>
              </a:rPr>
              <a:t>*</a:t>
            </a:r>
            <a:endParaRPr kumimoji="0" lang="en-US" sz="2000" b="1" i="0" u="none" strike="noStrike" kern="1200" cap="none" spc="0" normalizeH="0" baseline="0" noProof="0" dirty="0">
              <a:ln>
                <a:noFill/>
              </a:ln>
              <a:solidFill>
                <a:prstClr val="black"/>
              </a:solidFill>
              <a:effectLst/>
              <a:uLnTx/>
              <a:uFillTx/>
              <a:latin typeface="Book Antiqua" panose="02040602050305030304" pitchFamily="18" charset="0"/>
            </a:endParaRPr>
          </a:p>
          <a:p>
            <a:pPr lvl="0" algn="just">
              <a:defRPr/>
            </a:pPr>
            <a:r>
              <a:rPr lang="en-US" sz="2000" dirty="0">
                <a:solidFill>
                  <a:prstClr val="black"/>
                </a:solidFill>
                <a:latin typeface="Book Antiqua" panose="02040602050305030304" pitchFamily="18" charset="0"/>
              </a:rPr>
              <a:t>*</a:t>
            </a:r>
            <a:r>
              <a:rPr lang="en-US" sz="2000" i="1" dirty="0">
                <a:solidFill>
                  <a:prstClr val="black"/>
                </a:solidFill>
                <a:latin typeface="Book Antiqua" panose="02040602050305030304" pitchFamily="18" charset="0"/>
              </a:rPr>
              <a:t>To be increased by surcharge and </a:t>
            </a:r>
            <a:r>
              <a:rPr lang="en-US" sz="2000" i="1" dirty="0" err="1">
                <a:solidFill>
                  <a:prstClr val="black"/>
                </a:solidFill>
                <a:latin typeface="Book Antiqua" panose="02040602050305030304" pitchFamily="18" charset="0"/>
              </a:rPr>
              <a:t>cess</a:t>
            </a:r>
            <a:r>
              <a:rPr lang="en-US" sz="2000" i="1" dirty="0">
                <a:solidFill>
                  <a:prstClr val="black"/>
                </a:solidFill>
                <a:latin typeface="Book Antiqua" panose="02040602050305030304" pitchFamily="18" charset="0"/>
              </a:rPr>
              <a:t>, as applicable</a:t>
            </a:r>
            <a:endParaRPr kumimoji="0" lang="en-IN" sz="2000" i="1" u="none" strike="noStrike" kern="1200" cap="none" spc="0" normalizeH="0" baseline="0" noProof="0" dirty="0">
              <a:ln>
                <a:noFill/>
              </a:ln>
              <a:solidFill>
                <a:prstClr val="black"/>
              </a:solidFill>
              <a:effectLst/>
              <a:uLnTx/>
              <a:uFillTx/>
              <a:latin typeface="Book Antiqua" panose="02040602050305030304" pitchFamily="18" charset="0"/>
            </a:endParaRPr>
          </a:p>
        </p:txBody>
      </p:sp>
      <p:sp>
        <p:nvSpPr>
          <p:cNvPr id="4" name="TextBox 3">
            <a:extLst>
              <a:ext uri="{FF2B5EF4-FFF2-40B4-BE49-F238E27FC236}">
                <a16:creationId xmlns:a16="http://schemas.microsoft.com/office/drawing/2014/main" id="{D5390F9C-883A-7131-C55D-59D0132F2581}"/>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38412479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1" y="387304"/>
            <a:ext cx="7323200" cy="735749"/>
          </a:xfrm>
        </p:spPr>
        <p:txBody>
          <a:bodyPr>
            <a:normAutofit/>
          </a:bodyPr>
          <a:lstStyle/>
          <a:p>
            <a:pPr>
              <a:defRPr/>
            </a:pPr>
            <a:r>
              <a:rPr lang="en-US" sz="2800" dirty="0">
                <a:latin typeface="Bookman Old Style" panose="02050604050505020204" pitchFamily="18" charset="0"/>
                <a:cs typeface="Times New Roman" pitchFamily="18" charset="0"/>
              </a:rPr>
              <a:t>Disputed Tax: Illustration 2</a:t>
            </a:r>
          </a:p>
        </p:txBody>
      </p:sp>
      <p:sp>
        <p:nvSpPr>
          <p:cNvPr id="3" name="Slide Number Placeholder 2"/>
          <p:cNvSpPr>
            <a:spLocks noGrp="1"/>
          </p:cNvSpPr>
          <p:nvPr>
            <p:ph type="sldNum" idx="12"/>
          </p:nvPr>
        </p:nvSpPr>
        <p:spPr/>
        <p:txBody>
          <a:bodyPr/>
          <a:lstStyle/>
          <a:p>
            <a:fld id="{00000000-1234-1234-1234-123412341234}" type="slidenum">
              <a:rPr lang="en" sz="1100" smtClean="0">
                <a:latin typeface="Book Antiqua" panose="02040602050305030304" pitchFamily="18" charset="0"/>
              </a:rPr>
              <a:pPr/>
              <a:t>77</a:t>
            </a:fld>
            <a:endParaRPr lang="en" sz="1100" dirty="0">
              <a:latin typeface="Book Antiqua" panose="02040602050305030304" pitchFamily="18" charset="0"/>
            </a:endParaRPr>
          </a:p>
        </p:txBody>
      </p:sp>
      <p:sp>
        <p:nvSpPr>
          <p:cNvPr id="6" name="Rectangle: Rounded Corners 5">
            <a:extLst>
              <a:ext uri="{FF2B5EF4-FFF2-40B4-BE49-F238E27FC236}">
                <a16:creationId xmlns:a16="http://schemas.microsoft.com/office/drawing/2014/main" id="{11DF851B-2A82-4076-B6E7-66930A753B98}"/>
              </a:ext>
            </a:extLst>
          </p:cNvPr>
          <p:cNvSpPr/>
          <p:nvPr/>
        </p:nvSpPr>
        <p:spPr>
          <a:xfrm>
            <a:off x="512957" y="1338146"/>
            <a:ext cx="10772078" cy="5019225"/>
          </a:xfrm>
          <a:prstGeom prst="roundRect">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In case of Firm namely PQR Associates:</a:t>
            </a:r>
          </a:p>
          <a:p>
            <a:pPr marL="457200" lvl="0" indent="-457200" algn="just">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Assessed Income u/s 143(3): Rs. 10 Crore (includes additions amounting to Rs. 8 Crore)</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Returned Income: Rs. 2 Crore</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Assessee filed an appeal before CIT(A) challenging the addition of Rs.6 Crores.</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Assessed Income @30%(</a:t>
            </a:r>
            <a:r>
              <a:rPr lang="en-US" sz="2000" b="1" dirty="0">
                <a:solidFill>
                  <a:prstClr val="black"/>
                </a:solidFill>
                <a:latin typeface="Book Antiqua" panose="02040602050305030304" pitchFamily="18" charset="0"/>
              </a:rPr>
              <a:t>A</a:t>
            </a:r>
            <a:r>
              <a:rPr lang="en-US" sz="2000" dirty="0">
                <a:solidFill>
                  <a:prstClr val="black"/>
                </a:solidFill>
                <a:latin typeface="Book Antiqua" panose="02040602050305030304" pitchFamily="18" charset="0"/>
              </a:rPr>
              <a:t>): Rs. 3 Crore*</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Returned Income @ 30% (</a:t>
            </a:r>
            <a:r>
              <a:rPr lang="en-US" sz="2000" b="1" dirty="0">
                <a:solidFill>
                  <a:prstClr val="black"/>
                </a:solidFill>
                <a:latin typeface="Book Antiqua" panose="02040602050305030304" pitchFamily="18" charset="0"/>
              </a:rPr>
              <a:t>B</a:t>
            </a:r>
            <a:r>
              <a:rPr lang="en-US" sz="2000" dirty="0">
                <a:solidFill>
                  <a:prstClr val="black"/>
                </a:solidFill>
                <a:latin typeface="Book Antiqua" panose="02040602050305030304" pitchFamily="18" charset="0"/>
              </a:rPr>
              <a:t>) : Rs. 0.60 Crore* [Tax on Rs. 2 Crore]</a:t>
            </a:r>
          </a:p>
          <a:p>
            <a:pPr marL="45720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additions not challenged before CIT(Appeals @30%) </a:t>
            </a:r>
            <a:r>
              <a:rPr lang="en-US" sz="2000" b="1" dirty="0">
                <a:solidFill>
                  <a:prstClr val="black"/>
                </a:solidFill>
                <a:latin typeface="Book Antiqua" panose="02040602050305030304" pitchFamily="18" charset="0"/>
              </a:rPr>
              <a:t>(C)- </a:t>
            </a:r>
            <a:r>
              <a:rPr lang="en-US" sz="2000" dirty="0">
                <a:solidFill>
                  <a:prstClr val="black"/>
                </a:solidFill>
                <a:latin typeface="Book Antiqua" panose="02040602050305030304" pitchFamily="18" charset="0"/>
              </a:rPr>
              <a:t>Rs. 0.60 Crore* [Tax on Rs. 2 Crore]</a:t>
            </a:r>
          </a:p>
          <a:p>
            <a:pPr marL="45720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additions challenged before CIT(Appeal) </a:t>
            </a:r>
            <a:r>
              <a:rPr lang="en-US" sz="2000" b="1" dirty="0">
                <a:solidFill>
                  <a:prstClr val="black"/>
                </a:solidFill>
                <a:latin typeface="Book Antiqua" panose="02040602050305030304" pitchFamily="18" charset="0"/>
              </a:rPr>
              <a:t>(D)- </a:t>
            </a:r>
            <a:r>
              <a:rPr lang="en-US" sz="2000" dirty="0">
                <a:solidFill>
                  <a:prstClr val="black"/>
                </a:solidFill>
                <a:latin typeface="Book Antiqua" panose="02040602050305030304" pitchFamily="18" charset="0"/>
              </a:rPr>
              <a:t>Rs. 1.8 Crores* [Tax on Rs. 6 Crore]</a:t>
            </a:r>
          </a:p>
          <a:p>
            <a:pPr marL="457200" lvl="0" indent="-457200" algn="just">
              <a:buFont typeface="Arial" panose="020B0604020202020204" pitchFamily="34" charset="0"/>
              <a:buChar char="•"/>
              <a:defRPr/>
            </a:pPr>
            <a:endParaRPr lang="en-US" sz="2000" b="1" dirty="0">
              <a:solidFill>
                <a:prstClr val="black"/>
              </a:solidFill>
              <a:latin typeface="Book Antiqua" panose="02040602050305030304" pitchFamily="18" charset="0"/>
            </a:endParaRPr>
          </a:p>
          <a:p>
            <a:pPr marL="457200" lvl="0" indent="-457200" algn="just">
              <a:buFont typeface="Arial" panose="020B0604020202020204" pitchFamily="34" charset="0"/>
              <a:buChar char="•"/>
              <a:defRPr/>
            </a:pPr>
            <a:r>
              <a:rPr lang="en-US" sz="2000" b="1" dirty="0">
                <a:solidFill>
                  <a:prstClr val="black"/>
                </a:solidFill>
                <a:latin typeface="Book Antiqua" panose="02040602050305030304" pitchFamily="18" charset="0"/>
              </a:rPr>
              <a:t>Disputed Tax-??</a:t>
            </a:r>
          </a:p>
          <a:p>
            <a:pPr lvl="0" algn="just">
              <a:defRPr/>
            </a:pPr>
            <a:endParaRPr lang="en-US" sz="1100" dirty="0">
              <a:solidFill>
                <a:prstClr val="black"/>
              </a:solidFill>
              <a:latin typeface="Book Antiqua" panose="02040602050305030304" pitchFamily="18" charset="0"/>
            </a:endParaRPr>
          </a:p>
          <a:p>
            <a:pPr lvl="0" algn="just">
              <a:defRPr/>
            </a:pPr>
            <a:r>
              <a:rPr lang="en-US" sz="2400" dirty="0">
                <a:solidFill>
                  <a:prstClr val="black"/>
                </a:solidFill>
                <a:latin typeface="Book Antiqua" panose="02040602050305030304" pitchFamily="18" charset="0"/>
              </a:rPr>
              <a:t>*</a:t>
            </a:r>
            <a:r>
              <a:rPr lang="en-US" sz="1600" i="1" dirty="0">
                <a:solidFill>
                  <a:prstClr val="black"/>
                </a:solidFill>
                <a:latin typeface="Book Antiqua" panose="02040602050305030304" pitchFamily="18" charset="0"/>
              </a:rPr>
              <a:t>To be increased by surcharge and </a:t>
            </a:r>
            <a:r>
              <a:rPr lang="en-US" sz="1600" i="1" dirty="0" err="1">
                <a:solidFill>
                  <a:prstClr val="black"/>
                </a:solidFill>
                <a:latin typeface="Book Antiqua" panose="02040602050305030304" pitchFamily="18" charset="0"/>
              </a:rPr>
              <a:t>cess</a:t>
            </a:r>
            <a:r>
              <a:rPr lang="en-US" sz="1600" i="1" dirty="0">
                <a:solidFill>
                  <a:prstClr val="black"/>
                </a:solidFill>
                <a:latin typeface="Book Antiqua" panose="02040602050305030304" pitchFamily="18" charset="0"/>
              </a:rPr>
              <a:t>, as applicable</a:t>
            </a:r>
            <a:endParaRPr kumimoji="0" lang="en-IN" sz="1600" i="1" u="none" strike="noStrike" kern="1200" cap="none" spc="0" normalizeH="0" baseline="0" noProof="0" dirty="0">
              <a:ln>
                <a:noFill/>
              </a:ln>
              <a:solidFill>
                <a:prstClr val="black"/>
              </a:solidFill>
              <a:effectLst/>
              <a:uLnTx/>
              <a:uFillTx/>
              <a:latin typeface="Book Antiqua" panose="02040602050305030304" pitchFamily="18" charset="0"/>
            </a:endParaRPr>
          </a:p>
        </p:txBody>
      </p:sp>
      <p:sp>
        <p:nvSpPr>
          <p:cNvPr id="4" name="TextBox 3">
            <a:extLst>
              <a:ext uri="{FF2B5EF4-FFF2-40B4-BE49-F238E27FC236}">
                <a16:creationId xmlns:a16="http://schemas.microsoft.com/office/drawing/2014/main" id="{929CCFF2-19E8-EFB7-08D7-9FAC17D4CFD9}"/>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22363760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1" y="387304"/>
            <a:ext cx="7323200" cy="735749"/>
          </a:xfrm>
        </p:spPr>
        <p:txBody>
          <a:bodyPr>
            <a:normAutofit/>
          </a:bodyPr>
          <a:lstStyle/>
          <a:p>
            <a:pPr>
              <a:defRPr/>
            </a:pPr>
            <a:r>
              <a:rPr lang="en-US" sz="2800" dirty="0">
                <a:latin typeface="Bookman Old Style" panose="02050604050505020204" pitchFamily="18" charset="0"/>
                <a:cs typeface="Times New Roman" pitchFamily="18" charset="0"/>
              </a:rPr>
              <a:t>Disputed Tax: Illustration 3</a:t>
            </a:r>
          </a:p>
        </p:txBody>
      </p:sp>
      <p:sp>
        <p:nvSpPr>
          <p:cNvPr id="3" name="Slide Number Placeholder 2"/>
          <p:cNvSpPr>
            <a:spLocks noGrp="1"/>
          </p:cNvSpPr>
          <p:nvPr>
            <p:ph type="sldNum" idx="12"/>
          </p:nvPr>
        </p:nvSpPr>
        <p:spPr/>
        <p:txBody>
          <a:bodyPr/>
          <a:lstStyle/>
          <a:p>
            <a:fld id="{00000000-1234-1234-1234-123412341234}" type="slidenum">
              <a:rPr lang="en" sz="1100" smtClean="0">
                <a:latin typeface="Book Antiqua" panose="02040602050305030304" pitchFamily="18" charset="0"/>
              </a:rPr>
              <a:pPr/>
              <a:t>78</a:t>
            </a:fld>
            <a:endParaRPr lang="en" sz="1100" dirty="0">
              <a:latin typeface="Book Antiqua" panose="02040602050305030304" pitchFamily="18" charset="0"/>
            </a:endParaRPr>
          </a:p>
        </p:txBody>
      </p:sp>
      <p:sp>
        <p:nvSpPr>
          <p:cNvPr id="6" name="Rectangle: Rounded Corners 5">
            <a:extLst>
              <a:ext uri="{FF2B5EF4-FFF2-40B4-BE49-F238E27FC236}">
                <a16:creationId xmlns:a16="http://schemas.microsoft.com/office/drawing/2014/main" id="{11DF851B-2A82-4076-B6E7-66930A753B98}"/>
              </a:ext>
            </a:extLst>
          </p:cNvPr>
          <p:cNvSpPr/>
          <p:nvPr/>
        </p:nvSpPr>
        <p:spPr>
          <a:xfrm>
            <a:off x="512957" y="1338146"/>
            <a:ext cx="10772078" cy="5019225"/>
          </a:xfrm>
          <a:prstGeom prst="roundRect">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In case of Firm namely XYZ Associates:</a:t>
            </a:r>
          </a:p>
          <a:p>
            <a:pPr marL="457200" lvl="0" indent="-457200" algn="just">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latin typeface="Book Antiqua" panose="02040602050305030304" pitchFamily="18" charset="0"/>
              </a:rPr>
              <a:t>Assessed Income u/s 143(3): Rs. 20 Crore (includes additions amounting to Rs. 10 Crore and Rs. 4 Crore)</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Returned Income: Rs. 6 Crore</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On appeal before CIT(A), addition of Rs. 10 Crore was deleted and addition of Rs. 4 Crore was confirmed. Against the order of CIT(A), both department and the assessee are in appeal before ITAT and both the appeals were pending on </a:t>
            </a:r>
            <a:r>
              <a:rPr lang="en-US" sz="2000" dirty="0">
                <a:solidFill>
                  <a:schemeClr val="tx1"/>
                </a:solidFill>
                <a:latin typeface="Book Antiqua" panose="02040602050305030304" pitchFamily="18" charset="0"/>
              </a:rPr>
              <a:t>22.07.2024</a:t>
            </a:r>
            <a:r>
              <a:rPr lang="en-US" sz="2000" dirty="0">
                <a:solidFill>
                  <a:prstClr val="black"/>
                </a:solidFill>
                <a:latin typeface="Book Antiqua" panose="02040602050305030304" pitchFamily="18" charset="0"/>
              </a:rPr>
              <a:t>.</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Assessed Income @30%(</a:t>
            </a:r>
            <a:r>
              <a:rPr lang="en-US" sz="2000" b="1" dirty="0">
                <a:solidFill>
                  <a:prstClr val="black"/>
                </a:solidFill>
                <a:latin typeface="Book Antiqua" panose="02040602050305030304" pitchFamily="18" charset="0"/>
              </a:rPr>
              <a:t>A</a:t>
            </a:r>
            <a:r>
              <a:rPr lang="en-US" sz="2000" dirty="0">
                <a:solidFill>
                  <a:prstClr val="black"/>
                </a:solidFill>
                <a:latin typeface="Book Antiqua" panose="02040602050305030304" pitchFamily="18" charset="0"/>
              </a:rPr>
              <a:t>): Rs. 6 Crore*</a:t>
            </a:r>
          </a:p>
          <a:p>
            <a:pPr marL="457200" lvl="0" indent="-457200" algn="just">
              <a:buFont typeface="Arial" panose="020B0604020202020204" pitchFamily="34" charset="0"/>
              <a:buChar char="•"/>
              <a:defRPr/>
            </a:pPr>
            <a:r>
              <a:rPr lang="en-US" sz="2000" dirty="0">
                <a:solidFill>
                  <a:prstClr val="black"/>
                </a:solidFill>
                <a:latin typeface="Book Antiqua" panose="02040602050305030304" pitchFamily="18" charset="0"/>
              </a:rPr>
              <a:t>Tax on returned Income @ 30% (</a:t>
            </a:r>
            <a:r>
              <a:rPr lang="en-US" sz="2000" b="1" dirty="0">
                <a:solidFill>
                  <a:prstClr val="black"/>
                </a:solidFill>
                <a:latin typeface="Book Antiqua" panose="02040602050305030304" pitchFamily="18" charset="0"/>
              </a:rPr>
              <a:t>B</a:t>
            </a:r>
            <a:r>
              <a:rPr lang="en-US" sz="2000" dirty="0">
                <a:solidFill>
                  <a:prstClr val="black"/>
                </a:solidFill>
                <a:latin typeface="Book Antiqua" panose="02040602050305030304" pitchFamily="18" charset="0"/>
              </a:rPr>
              <a:t>) : Rs. 1.8 Crore* [Tax on Rs. 6 Crore (20 Crore – 14 Crore)]</a:t>
            </a:r>
          </a:p>
          <a:p>
            <a:pPr lvl="0" algn="just">
              <a:defRPr/>
            </a:pPr>
            <a:endParaRPr lang="en-US" sz="2000" dirty="0">
              <a:solidFill>
                <a:prstClr val="black"/>
              </a:solidFill>
              <a:latin typeface="Book Antiqua" panose="02040602050305030304" pitchFamily="18" charset="0"/>
            </a:endParaRPr>
          </a:p>
          <a:p>
            <a:pPr lvl="0" algn="just">
              <a:defRPr/>
            </a:pPr>
            <a:r>
              <a:rPr lang="en-US" sz="2000" b="1" dirty="0">
                <a:solidFill>
                  <a:prstClr val="black"/>
                </a:solidFill>
                <a:latin typeface="Book Antiqua" panose="02040602050305030304" pitchFamily="18" charset="0"/>
              </a:rPr>
              <a:t>Disputed Tax = A-B = Rs. 4.2 Crore</a:t>
            </a:r>
            <a:r>
              <a:rPr lang="en-US" sz="2000" dirty="0">
                <a:solidFill>
                  <a:prstClr val="black"/>
                </a:solidFill>
                <a:latin typeface="Book Antiqua" panose="02040602050305030304" pitchFamily="18" charset="0"/>
              </a:rPr>
              <a:t>*</a:t>
            </a:r>
            <a:endParaRPr kumimoji="0" lang="en-US" sz="2400" b="1" i="0" u="none" strike="noStrike" kern="1200" cap="none" spc="0" normalizeH="0" baseline="0" noProof="0" dirty="0">
              <a:ln>
                <a:noFill/>
              </a:ln>
              <a:solidFill>
                <a:prstClr val="black"/>
              </a:solidFill>
              <a:effectLst/>
              <a:uLnTx/>
              <a:uFillTx/>
              <a:latin typeface="Book Antiqua" panose="02040602050305030304" pitchFamily="18" charset="0"/>
            </a:endParaRPr>
          </a:p>
          <a:p>
            <a:pPr lvl="0" algn="just">
              <a:defRPr/>
            </a:pPr>
            <a:r>
              <a:rPr lang="en-US" sz="2400" dirty="0">
                <a:solidFill>
                  <a:prstClr val="black"/>
                </a:solidFill>
                <a:latin typeface="Book Antiqua" panose="02040602050305030304" pitchFamily="18" charset="0"/>
              </a:rPr>
              <a:t>*</a:t>
            </a:r>
            <a:r>
              <a:rPr lang="en-US" sz="1600" i="1" dirty="0">
                <a:solidFill>
                  <a:prstClr val="black"/>
                </a:solidFill>
                <a:latin typeface="Book Antiqua" panose="02040602050305030304" pitchFamily="18" charset="0"/>
              </a:rPr>
              <a:t>To be increased by surcharge and </a:t>
            </a:r>
            <a:r>
              <a:rPr lang="en-US" sz="1600" i="1" dirty="0" err="1">
                <a:solidFill>
                  <a:prstClr val="black"/>
                </a:solidFill>
                <a:latin typeface="Book Antiqua" panose="02040602050305030304" pitchFamily="18" charset="0"/>
              </a:rPr>
              <a:t>cess</a:t>
            </a:r>
            <a:r>
              <a:rPr lang="en-US" sz="1600" i="1" dirty="0">
                <a:solidFill>
                  <a:prstClr val="black"/>
                </a:solidFill>
                <a:latin typeface="Book Antiqua" panose="02040602050305030304" pitchFamily="18" charset="0"/>
              </a:rPr>
              <a:t>, as applicable</a:t>
            </a:r>
            <a:endParaRPr kumimoji="0" lang="en-IN" sz="1600" i="1" u="none" strike="noStrike" kern="1200" cap="none" spc="0" normalizeH="0" baseline="0" noProof="0" dirty="0">
              <a:ln>
                <a:noFill/>
              </a:ln>
              <a:solidFill>
                <a:prstClr val="black"/>
              </a:solidFill>
              <a:effectLst/>
              <a:uLnTx/>
              <a:uFillTx/>
              <a:latin typeface="Book Antiqua" panose="02040602050305030304" pitchFamily="18" charset="0"/>
            </a:endParaRPr>
          </a:p>
        </p:txBody>
      </p:sp>
      <p:sp>
        <p:nvSpPr>
          <p:cNvPr id="4" name="TextBox 3">
            <a:extLst>
              <a:ext uri="{FF2B5EF4-FFF2-40B4-BE49-F238E27FC236}">
                <a16:creationId xmlns:a16="http://schemas.microsoft.com/office/drawing/2014/main" id="{035FCE1C-3B99-2507-AF25-AF1F5E132F87}"/>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40338610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0" y="376794"/>
            <a:ext cx="7667549" cy="735749"/>
          </a:xfrm>
        </p:spPr>
        <p:txBody>
          <a:bodyPr>
            <a:noAutofit/>
          </a:bodyPr>
          <a:lstStyle/>
          <a:p>
            <a:pPr>
              <a:defRPr/>
            </a:pPr>
            <a:r>
              <a:rPr lang="en-US" sz="2800" dirty="0">
                <a:latin typeface="Bookman Old Style" panose="02050604050505020204" pitchFamily="18" charset="0"/>
                <a:cs typeface="Times New Roman" pitchFamily="18" charset="0"/>
              </a:rPr>
              <a:t>Amount Payable by Declarant</a:t>
            </a:r>
          </a:p>
        </p:txBody>
      </p:sp>
      <p:sp>
        <p:nvSpPr>
          <p:cNvPr id="3" name="Slide Number Placeholder 2"/>
          <p:cNvSpPr>
            <a:spLocks noGrp="1"/>
          </p:cNvSpPr>
          <p:nvPr>
            <p:ph type="sldNum" idx="12"/>
          </p:nvPr>
        </p:nvSpPr>
        <p:spPr/>
        <p:txBody>
          <a:bodyPr/>
          <a:lstStyle/>
          <a:p>
            <a:fld id="{00000000-1234-1234-1234-123412341234}" type="slidenum">
              <a:rPr lang="en" smtClean="0">
                <a:latin typeface="Book Antiqua" panose="02040602050305030304" pitchFamily="18" charset="0"/>
              </a:rPr>
              <a:pPr/>
              <a:t>79</a:t>
            </a:fld>
            <a:endParaRPr lang="en" dirty="0">
              <a:latin typeface="Book Antiqua" panose="02040602050305030304" pitchFamily="18" charset="0"/>
            </a:endParaRPr>
          </a:p>
        </p:txBody>
      </p:sp>
      <p:graphicFrame>
        <p:nvGraphicFramePr>
          <p:cNvPr id="4" name="Table 3"/>
          <p:cNvGraphicFramePr>
            <a:graphicFrameLocks noGrp="1"/>
          </p:cNvGraphicFramePr>
          <p:nvPr/>
        </p:nvGraphicFramePr>
        <p:xfrm>
          <a:off x="192516" y="1518117"/>
          <a:ext cx="11806967" cy="4374137"/>
        </p:xfrm>
        <a:graphic>
          <a:graphicData uri="http://schemas.openxmlformats.org/drawingml/2006/table">
            <a:tbl>
              <a:tblPr firstRow="1" bandRow="1">
                <a:tableStyleId>{5C22544A-7EE6-4342-B048-85BDC9FD1C3A}</a:tableStyleId>
              </a:tblPr>
              <a:tblGrid>
                <a:gridCol w="492467">
                  <a:extLst>
                    <a:ext uri="{9D8B030D-6E8A-4147-A177-3AD203B41FA5}">
                      <a16:colId xmlns:a16="http://schemas.microsoft.com/office/drawing/2014/main" val="1888530915"/>
                    </a:ext>
                  </a:extLst>
                </a:gridCol>
                <a:gridCol w="1648314">
                  <a:extLst>
                    <a:ext uri="{9D8B030D-6E8A-4147-A177-3AD203B41FA5}">
                      <a16:colId xmlns:a16="http://schemas.microsoft.com/office/drawing/2014/main" val="20000"/>
                    </a:ext>
                  </a:extLst>
                </a:gridCol>
                <a:gridCol w="3879193">
                  <a:extLst>
                    <a:ext uri="{9D8B030D-6E8A-4147-A177-3AD203B41FA5}">
                      <a16:colId xmlns:a16="http://schemas.microsoft.com/office/drawing/2014/main" val="2689854627"/>
                    </a:ext>
                  </a:extLst>
                </a:gridCol>
                <a:gridCol w="2959540">
                  <a:extLst>
                    <a:ext uri="{9D8B030D-6E8A-4147-A177-3AD203B41FA5}">
                      <a16:colId xmlns:a16="http://schemas.microsoft.com/office/drawing/2014/main" val="20001"/>
                    </a:ext>
                  </a:extLst>
                </a:gridCol>
                <a:gridCol w="2827453">
                  <a:extLst>
                    <a:ext uri="{9D8B030D-6E8A-4147-A177-3AD203B41FA5}">
                      <a16:colId xmlns:a16="http://schemas.microsoft.com/office/drawing/2014/main" val="20002"/>
                    </a:ext>
                  </a:extLst>
                </a:gridCol>
              </a:tblGrid>
              <a:tr h="1023624">
                <a:tc>
                  <a:txBody>
                    <a:bodyPr/>
                    <a:lstStyle/>
                    <a:p>
                      <a:pPr algn="ctr"/>
                      <a:r>
                        <a:rPr lang="en-US" b="1" dirty="0">
                          <a:latin typeface="Book Antiqua" panose="02040602050305030304" pitchFamily="18" charset="0"/>
                        </a:rPr>
                        <a:t>S.No.</a:t>
                      </a:r>
                    </a:p>
                  </a:txBody>
                  <a:tcPr/>
                </a:tc>
                <a:tc gridSpan="2">
                  <a:txBody>
                    <a:bodyPr/>
                    <a:lstStyle/>
                    <a:p>
                      <a:pPr algn="ctr"/>
                      <a:r>
                        <a:rPr lang="en-US" b="1" dirty="0">
                          <a:latin typeface="Book Antiqua" panose="02040602050305030304" pitchFamily="18" charset="0"/>
                        </a:rPr>
                        <a:t>Nature</a:t>
                      </a:r>
                      <a:r>
                        <a:rPr lang="en-US" b="1" baseline="0" dirty="0">
                          <a:latin typeface="Book Antiqua" panose="02040602050305030304" pitchFamily="18" charset="0"/>
                        </a:rPr>
                        <a:t> of tax arrear</a:t>
                      </a:r>
                      <a:endParaRPr lang="en-US" b="1" dirty="0">
                        <a:latin typeface="Book Antiqua" panose="02040602050305030304" pitchFamily="18" charset="0"/>
                      </a:endParaRPr>
                    </a:p>
                  </a:txBody>
                  <a:tcPr/>
                </a:tc>
                <a:tc hMerge="1">
                  <a:txBody>
                    <a:bodyPr/>
                    <a:lstStyle/>
                    <a:p>
                      <a:endParaRPr lang="en-IN"/>
                    </a:p>
                  </a:txBody>
                  <a:tcPr/>
                </a:tc>
                <a:tc>
                  <a:txBody>
                    <a:bodyPr/>
                    <a:lstStyle/>
                    <a:p>
                      <a:pPr algn="ctr"/>
                      <a:r>
                        <a:rPr lang="en-US" b="1" dirty="0">
                          <a:latin typeface="Book Antiqua" panose="02040602050305030304" pitchFamily="18" charset="0"/>
                        </a:rPr>
                        <a:t>Amount payable under Scheme on or before 31.12.2024</a:t>
                      </a:r>
                    </a:p>
                  </a:txBody>
                  <a:tcPr/>
                </a:tc>
                <a:tc>
                  <a:txBody>
                    <a:bodyPr/>
                    <a:lstStyle/>
                    <a:p>
                      <a:pPr algn="ctr"/>
                      <a:r>
                        <a:rPr lang="en-US" b="1" dirty="0">
                          <a:latin typeface="Book Antiqua" panose="02040602050305030304" pitchFamily="18" charset="0"/>
                        </a:rPr>
                        <a:t>Amount payable under Scheme</a:t>
                      </a:r>
                      <a:r>
                        <a:rPr lang="en-US" b="1" baseline="0" dirty="0">
                          <a:latin typeface="Book Antiqua" panose="02040602050305030304" pitchFamily="18" charset="0"/>
                        </a:rPr>
                        <a:t> on or after 01.01.2025 but on or before the last date*</a:t>
                      </a:r>
                      <a:endParaRPr lang="en-US" b="1" dirty="0">
                        <a:latin typeface="Book Antiqua" panose="02040602050305030304" pitchFamily="18" charset="0"/>
                      </a:endParaRPr>
                    </a:p>
                  </a:txBody>
                  <a:tcPr/>
                </a:tc>
                <a:extLst>
                  <a:ext uri="{0D108BD9-81ED-4DB2-BD59-A6C34878D82A}">
                    <a16:rowId xmlns:a16="http://schemas.microsoft.com/office/drawing/2014/main" val="10000"/>
                  </a:ext>
                </a:extLst>
              </a:tr>
              <a:tr h="358269">
                <a:tc rowSpan="2">
                  <a:txBody>
                    <a:bodyPr/>
                    <a:lstStyle/>
                    <a:p>
                      <a:pPr algn="just"/>
                      <a:r>
                        <a:rPr lang="en-US" dirty="0">
                          <a:latin typeface="Book Antiqua" panose="02040602050305030304" pitchFamily="18" charset="0"/>
                        </a:rPr>
                        <a:t>(a)</a:t>
                      </a:r>
                    </a:p>
                  </a:txBody>
                  <a:tcPr/>
                </a:tc>
                <a:tc rowSpan="2">
                  <a:txBody>
                    <a:bodyPr/>
                    <a:lstStyle/>
                    <a:p>
                      <a:pPr algn="just"/>
                      <a:r>
                        <a:rPr lang="en-US" dirty="0">
                          <a:latin typeface="Book Antiqua" panose="02040602050305030304" pitchFamily="18" charset="0"/>
                        </a:rPr>
                        <a:t>Aggregate of Disputed </a:t>
                      </a:r>
                      <a:r>
                        <a:rPr lang="en-US" baseline="0" dirty="0">
                          <a:latin typeface="Book Antiqua" panose="02040602050305030304" pitchFamily="18" charset="0"/>
                        </a:rPr>
                        <a:t>Tax + Interest + Penalty</a:t>
                      </a:r>
                      <a:endParaRPr lang="en-US" dirty="0">
                        <a:latin typeface="Book Antiqua" panose="02040602050305030304" pitchFamily="18" charset="0"/>
                      </a:endParaRPr>
                    </a:p>
                  </a:txBody>
                  <a:tcPr/>
                </a:tc>
                <a:tc>
                  <a:txBody>
                    <a:bodyPr/>
                    <a:lstStyle/>
                    <a:p>
                      <a:pPr algn="just"/>
                      <a:r>
                        <a:rPr lang="en-US" dirty="0">
                          <a:latin typeface="Book Antiqua" panose="02040602050305030304" pitchFamily="18" charset="0"/>
                        </a:rPr>
                        <a:t>Appeal filed between 31.01.2020 and 22.07.2024</a:t>
                      </a:r>
                    </a:p>
                  </a:txBody>
                  <a:tcPr/>
                </a:tc>
                <a:tc>
                  <a:txBody>
                    <a:bodyPr/>
                    <a:lstStyle/>
                    <a:p>
                      <a:pPr algn="just"/>
                      <a:r>
                        <a:rPr lang="en-US" dirty="0">
                          <a:latin typeface="Book Antiqua" panose="02040602050305030304" pitchFamily="18" charset="0"/>
                        </a:rPr>
                        <a:t>Amount of Disputed Tax</a:t>
                      </a:r>
                    </a:p>
                  </a:txBody>
                  <a:tcPr/>
                </a:tc>
                <a:tc>
                  <a:txBody>
                    <a:bodyPr/>
                    <a:lstStyle/>
                    <a:p>
                      <a:pPr algn="just"/>
                      <a:r>
                        <a:rPr lang="en-US" b="1" dirty="0">
                          <a:latin typeface="Book Antiqua" panose="02040602050305030304" pitchFamily="18" charset="0"/>
                        </a:rPr>
                        <a:t>110%</a:t>
                      </a:r>
                      <a:r>
                        <a:rPr lang="en-US" dirty="0">
                          <a:latin typeface="Book Antiqua" panose="02040602050305030304" pitchFamily="18" charset="0"/>
                        </a:rPr>
                        <a:t> of</a:t>
                      </a:r>
                      <a:r>
                        <a:rPr lang="en-US" baseline="0" dirty="0">
                          <a:latin typeface="Book Antiqua" panose="02040602050305030304" pitchFamily="18" charset="0"/>
                        </a:rPr>
                        <a:t> Disputed Tax</a:t>
                      </a:r>
                      <a:endParaRPr lang="en-US" dirty="0">
                        <a:latin typeface="Book Antiqua" panose="02040602050305030304" pitchFamily="18" charset="0"/>
                      </a:endParaRPr>
                    </a:p>
                  </a:txBody>
                  <a:tcPr/>
                </a:tc>
                <a:extLst>
                  <a:ext uri="{0D108BD9-81ED-4DB2-BD59-A6C34878D82A}">
                    <a16:rowId xmlns:a16="http://schemas.microsoft.com/office/drawing/2014/main" val="10001"/>
                  </a:ext>
                </a:extLst>
              </a:tr>
              <a:tr h="358269">
                <a:tc vMerge="1">
                  <a:txBody>
                    <a:bodyPr/>
                    <a:lstStyle/>
                    <a:p>
                      <a:endParaRPr lang="en-IN"/>
                    </a:p>
                  </a:txBody>
                  <a:tcPr/>
                </a:tc>
                <a:tc vMerge="1">
                  <a:txBody>
                    <a:bodyPr/>
                    <a:lstStyle/>
                    <a:p>
                      <a:endParaRPr lang="en-US"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Appeal filed on or before 31.01.2020 and pending at the same appellate forum</a:t>
                      </a:r>
                    </a:p>
                  </a:txBody>
                  <a:tcPr/>
                </a:tc>
                <a:tc>
                  <a:txBody>
                    <a:bodyPr/>
                    <a:lstStyle/>
                    <a:p>
                      <a:pPr algn="just"/>
                      <a:r>
                        <a:rPr lang="en-US" b="1" dirty="0">
                          <a:latin typeface="Book Antiqua" panose="02040602050305030304" pitchFamily="18" charset="0"/>
                        </a:rPr>
                        <a:t>110%</a:t>
                      </a:r>
                      <a:r>
                        <a:rPr lang="en-US" dirty="0">
                          <a:latin typeface="Book Antiqua" panose="02040602050305030304" pitchFamily="18" charset="0"/>
                        </a:rPr>
                        <a:t> of Disputed Tax</a:t>
                      </a:r>
                    </a:p>
                  </a:txBody>
                  <a:tcPr/>
                </a:tc>
                <a:tc>
                  <a:txBody>
                    <a:bodyPr/>
                    <a:lstStyle/>
                    <a:p>
                      <a:pPr algn="just"/>
                      <a:r>
                        <a:rPr lang="en-US" b="1" dirty="0">
                          <a:latin typeface="Book Antiqua" panose="02040602050305030304" pitchFamily="18" charset="0"/>
                        </a:rPr>
                        <a:t>120% </a:t>
                      </a:r>
                      <a:r>
                        <a:rPr lang="en-US" dirty="0">
                          <a:latin typeface="Book Antiqua" panose="02040602050305030304" pitchFamily="18" charset="0"/>
                        </a:rPr>
                        <a:t>of Disputed Tax</a:t>
                      </a:r>
                    </a:p>
                  </a:txBody>
                  <a:tcPr/>
                </a:tc>
                <a:extLst>
                  <a:ext uri="{0D108BD9-81ED-4DB2-BD59-A6C34878D82A}">
                    <a16:rowId xmlns:a16="http://schemas.microsoft.com/office/drawing/2014/main" val="1611095861"/>
                  </a:ext>
                </a:extLst>
              </a:tr>
              <a:tr h="716537">
                <a:tc rowSpan="3">
                  <a:txBody>
                    <a:bodyPr/>
                    <a:lstStyle/>
                    <a:p>
                      <a:pPr algn="just"/>
                      <a:r>
                        <a:rPr lang="en-US" dirty="0">
                          <a:latin typeface="Book Antiqua" panose="02040602050305030304" pitchFamily="18" charset="0"/>
                        </a:rPr>
                        <a:t>(b)</a:t>
                      </a:r>
                    </a:p>
                  </a:txBody>
                  <a:tcPr/>
                </a:tc>
                <a:tc rowSpan="3">
                  <a:txBody>
                    <a:bodyPr/>
                    <a:lstStyle/>
                    <a:p>
                      <a:pPr algn="just"/>
                      <a:r>
                        <a:rPr lang="en-US" dirty="0">
                          <a:latin typeface="Book Antiqua" panose="02040602050305030304" pitchFamily="18" charset="0"/>
                        </a:rPr>
                        <a:t>Disputed Interest or </a:t>
                      </a:r>
                      <a:r>
                        <a:rPr lang="en-US" baseline="0" dirty="0">
                          <a:latin typeface="Book Antiqua" panose="02040602050305030304" pitchFamily="18" charset="0"/>
                        </a:rPr>
                        <a:t>Penalty or </a:t>
                      </a:r>
                      <a:r>
                        <a:rPr lang="en-US" dirty="0">
                          <a:latin typeface="Book Antiqua" panose="02040602050305030304" pitchFamily="18" charset="0"/>
                        </a:rPr>
                        <a:t>Fee</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Appeal filed between 31.01.2020 and 22.07.2024</a:t>
                      </a:r>
                    </a:p>
                  </a:txBody>
                  <a:tcPr/>
                </a:tc>
                <a:tc rowSpan="2">
                  <a:txBody>
                    <a:bodyPr/>
                    <a:lstStyle/>
                    <a:p>
                      <a:pPr algn="just"/>
                      <a:r>
                        <a:rPr lang="en-US" b="1" dirty="0">
                          <a:latin typeface="Book Antiqua" panose="02040602050305030304" pitchFamily="18" charset="0"/>
                        </a:rPr>
                        <a:t>25% </a:t>
                      </a:r>
                      <a:r>
                        <a:rPr lang="en-US" dirty="0">
                          <a:latin typeface="Book Antiqua" panose="02040602050305030304" pitchFamily="18" charset="0"/>
                        </a:rPr>
                        <a:t>of Disputed Interest or Penalty or Fee</a:t>
                      </a:r>
                    </a:p>
                  </a:txBody>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b="1" dirty="0">
                          <a:latin typeface="Book Antiqua" panose="02040602050305030304" pitchFamily="18" charset="0"/>
                        </a:rPr>
                        <a:t>30% </a:t>
                      </a:r>
                      <a:r>
                        <a:rPr lang="en-US" dirty="0">
                          <a:latin typeface="Book Antiqua" panose="02040602050305030304" pitchFamily="18" charset="0"/>
                        </a:rPr>
                        <a:t>of Disputed Interest or Penalty or Fee</a:t>
                      </a:r>
                    </a:p>
                  </a:txBody>
                  <a:tcPr/>
                </a:tc>
                <a:extLst>
                  <a:ext uri="{0D108BD9-81ED-4DB2-BD59-A6C34878D82A}">
                    <a16:rowId xmlns:a16="http://schemas.microsoft.com/office/drawing/2014/main" val="10002"/>
                  </a:ext>
                </a:extLst>
              </a:tr>
              <a:tr h="0">
                <a:tc vMerge="1">
                  <a:txBody>
                    <a:bodyPr/>
                    <a:lstStyle/>
                    <a:p>
                      <a:endParaRPr lang="en-IN"/>
                    </a:p>
                  </a:txBody>
                  <a:tcPr/>
                </a:tc>
                <a:tc vMerge="1">
                  <a:txBody>
                    <a:bodyPr/>
                    <a:lstStyle/>
                    <a:p>
                      <a:endParaRPr lang="en-IN"/>
                    </a:p>
                  </a:txBody>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Appeal filed on or before 31.01.2020 and pending at the same appellate forum</a:t>
                      </a:r>
                    </a:p>
                  </a:txBody>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val="2732829947"/>
                  </a:ext>
                </a:extLst>
              </a:tr>
              <a:tr h="744971">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b="1" dirty="0">
                          <a:latin typeface="Book Antiqua" panose="02040602050305030304" pitchFamily="18" charset="0"/>
                        </a:rPr>
                        <a:t>30%</a:t>
                      </a:r>
                      <a:r>
                        <a:rPr lang="en-US" dirty="0">
                          <a:latin typeface="Book Antiqua" panose="02040602050305030304" pitchFamily="18" charset="0"/>
                        </a:rPr>
                        <a:t> of Disputed Interest or Penalty or Fee</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b="1" dirty="0">
                          <a:latin typeface="Book Antiqua" panose="02040602050305030304" pitchFamily="18" charset="0"/>
                        </a:rPr>
                        <a:t>35%</a:t>
                      </a:r>
                      <a:r>
                        <a:rPr lang="en-US" dirty="0">
                          <a:latin typeface="Book Antiqua" panose="02040602050305030304" pitchFamily="18" charset="0"/>
                        </a:rPr>
                        <a:t> of Disputed Interest or Penalty or Fee</a:t>
                      </a:r>
                    </a:p>
                  </a:txBody>
                  <a:tcPr/>
                </a:tc>
                <a:extLst>
                  <a:ext uri="{0D108BD9-81ED-4DB2-BD59-A6C34878D82A}">
                    <a16:rowId xmlns:a16="http://schemas.microsoft.com/office/drawing/2014/main" val="3581847246"/>
                  </a:ext>
                </a:extLst>
              </a:tr>
            </a:tbl>
          </a:graphicData>
        </a:graphic>
      </p:graphicFrame>
      <p:sp>
        <p:nvSpPr>
          <p:cNvPr id="7" name="TextBox 6">
            <a:extLst>
              <a:ext uri="{FF2B5EF4-FFF2-40B4-BE49-F238E27FC236}">
                <a16:creationId xmlns:a16="http://schemas.microsoft.com/office/drawing/2014/main" id="{850FB18F-9CC4-ECB4-FA5C-7EE29AF2FA47}"/>
              </a:ext>
            </a:extLst>
          </p:cNvPr>
          <p:cNvSpPr txBox="1"/>
          <p:nvPr/>
        </p:nvSpPr>
        <p:spPr>
          <a:xfrm>
            <a:off x="224120" y="5988040"/>
            <a:ext cx="1593706" cy="369332"/>
          </a:xfrm>
          <a:prstGeom prst="rect">
            <a:avLst/>
          </a:prstGeom>
          <a:noFill/>
        </p:spPr>
        <p:txBody>
          <a:bodyPr wrap="none" rtlCol="0">
            <a:spAutoFit/>
          </a:bodyPr>
          <a:lstStyle/>
          <a:p>
            <a:r>
              <a:rPr lang="en-US" dirty="0">
                <a:latin typeface="Book Antiqua" panose="02040602050305030304" pitchFamily="18" charset="0"/>
              </a:rPr>
              <a:t>* </a:t>
            </a:r>
            <a:r>
              <a:rPr lang="en-US" i="1" dirty="0">
                <a:latin typeface="Book Antiqua" panose="02040602050305030304" pitchFamily="18" charset="0"/>
              </a:rPr>
              <a:t>To be notified</a:t>
            </a:r>
            <a:endParaRPr lang="en-IN" i="1" dirty="0">
              <a:latin typeface="Book Antiqua" panose="02040602050305030304" pitchFamily="18" charset="0"/>
            </a:endParaRPr>
          </a:p>
        </p:txBody>
      </p:sp>
      <p:sp>
        <p:nvSpPr>
          <p:cNvPr id="5" name="TextBox 4">
            <a:extLst>
              <a:ext uri="{FF2B5EF4-FFF2-40B4-BE49-F238E27FC236}">
                <a16:creationId xmlns:a16="http://schemas.microsoft.com/office/drawing/2014/main" id="{82B99C77-0837-1872-C50C-B9F185429501}"/>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14451130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1" y="376794"/>
            <a:ext cx="7546096" cy="735749"/>
          </a:xfrm>
        </p:spPr>
        <p:txBody>
          <a:bodyPr>
            <a:noAutofit/>
          </a:bodyPr>
          <a:lstStyle/>
          <a:p>
            <a:pPr>
              <a:defRPr/>
            </a:pPr>
            <a:r>
              <a:rPr lang="en-US" sz="2800" dirty="0">
                <a:latin typeface="Bookman Old Style" panose="02050604050505020204" pitchFamily="18" charset="0"/>
                <a:cs typeface="Times New Roman" pitchFamily="18" charset="0"/>
              </a:rPr>
              <a:t>Amount Payable by Declarant</a:t>
            </a:r>
          </a:p>
        </p:txBody>
      </p:sp>
      <p:sp>
        <p:nvSpPr>
          <p:cNvPr id="3" name="Slide Number Placeholder 2"/>
          <p:cNvSpPr>
            <a:spLocks noGrp="1"/>
          </p:cNvSpPr>
          <p:nvPr>
            <p:ph type="sldNum" idx="12"/>
          </p:nvPr>
        </p:nvSpPr>
        <p:spPr/>
        <p:txBody>
          <a:bodyPr/>
          <a:lstStyle/>
          <a:p>
            <a:fld id="{00000000-1234-1234-1234-123412341234}" type="slidenum">
              <a:rPr lang="en" smtClean="0">
                <a:latin typeface="Book Antiqua" panose="02040602050305030304" pitchFamily="18" charset="0"/>
              </a:rPr>
              <a:pPr/>
              <a:t>80</a:t>
            </a:fld>
            <a:endParaRPr lang="en" dirty="0">
              <a:latin typeface="Book Antiqua" panose="02040602050305030304" pitchFamily="18" charset="0"/>
            </a:endParaRPr>
          </a:p>
        </p:txBody>
      </p:sp>
      <p:grpSp>
        <p:nvGrpSpPr>
          <p:cNvPr id="6" name="Group 5">
            <a:extLst>
              <a:ext uri="{FF2B5EF4-FFF2-40B4-BE49-F238E27FC236}">
                <a16:creationId xmlns:a16="http://schemas.microsoft.com/office/drawing/2014/main" id="{96944FA1-6806-48CA-868F-F0077DEA4E2F}"/>
              </a:ext>
            </a:extLst>
          </p:cNvPr>
          <p:cNvGrpSpPr/>
          <p:nvPr/>
        </p:nvGrpSpPr>
        <p:grpSpPr>
          <a:xfrm>
            <a:off x="585039" y="1414872"/>
            <a:ext cx="11212113" cy="5078132"/>
            <a:chOff x="585039" y="1912223"/>
            <a:chExt cx="11212113" cy="4335825"/>
          </a:xfrm>
        </p:grpSpPr>
        <p:sp>
          <p:nvSpPr>
            <p:cNvPr id="8" name="Rounded Rectangle 7"/>
            <p:cNvSpPr/>
            <p:nvPr/>
          </p:nvSpPr>
          <p:spPr>
            <a:xfrm>
              <a:off x="585039" y="2251419"/>
              <a:ext cx="2836768" cy="2167300"/>
            </a:xfrm>
            <a:prstGeom prst="roundRect">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200" dirty="0">
                  <a:solidFill>
                    <a:schemeClr val="tx1"/>
                  </a:solidFill>
                  <a:latin typeface="Book Antiqua" panose="02040602050305030304" pitchFamily="18" charset="0"/>
                </a:rPr>
                <a:t>If an appeal or petition has been filed by the </a:t>
              </a:r>
              <a:r>
                <a:rPr lang="en-US" sz="2200" b="1" dirty="0">
                  <a:solidFill>
                    <a:schemeClr val="tx1"/>
                  </a:solidFill>
                  <a:latin typeface="Book Antiqua" panose="02040602050305030304" pitchFamily="18" charset="0"/>
                </a:rPr>
                <a:t>Income Tax Authority</a:t>
              </a:r>
            </a:p>
          </p:txBody>
        </p:sp>
        <p:sp>
          <p:nvSpPr>
            <p:cNvPr id="9" name="Rounded Rectangle 8"/>
            <p:cNvSpPr/>
            <p:nvPr/>
          </p:nvSpPr>
          <p:spPr>
            <a:xfrm>
              <a:off x="3966577" y="1912223"/>
              <a:ext cx="4223776" cy="2470998"/>
            </a:xfrm>
            <a:prstGeom prst="roundRect">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200" dirty="0">
                  <a:solidFill>
                    <a:schemeClr val="tx1"/>
                  </a:solidFill>
                  <a:latin typeface="Book Antiqua" panose="02040602050305030304" pitchFamily="18" charset="0"/>
                </a:rPr>
                <a:t>If an appellant files an appeal before the </a:t>
              </a:r>
              <a:r>
                <a:rPr lang="en-US" sz="2200" b="1" dirty="0">
                  <a:solidFill>
                    <a:schemeClr val="tx1"/>
                  </a:solidFill>
                  <a:latin typeface="Book Antiqua" panose="02040602050305030304" pitchFamily="18" charset="0"/>
                </a:rPr>
                <a:t>CIT (Appeals) or JCIT (Appeals)</a:t>
              </a:r>
              <a:r>
                <a:rPr lang="en-US" sz="2200" dirty="0">
                  <a:solidFill>
                    <a:schemeClr val="tx1"/>
                  </a:solidFill>
                  <a:latin typeface="Book Antiqua" panose="02040602050305030304" pitchFamily="18" charset="0"/>
                </a:rPr>
                <a:t>, or raises objections before the Dispute Resolution Panel on an </a:t>
              </a:r>
              <a:r>
                <a:rPr lang="en-US" sz="2200" b="1" dirty="0">
                  <a:solidFill>
                    <a:schemeClr val="tx1"/>
                  </a:solidFill>
                  <a:latin typeface="Book Antiqua" panose="02040602050305030304" pitchFamily="18" charset="0"/>
                </a:rPr>
                <a:t>issue already decided in their favor by the ITAT or HC</a:t>
              </a:r>
            </a:p>
          </p:txBody>
        </p:sp>
        <p:sp>
          <p:nvSpPr>
            <p:cNvPr id="10" name="Rounded Rectangle 9"/>
            <p:cNvSpPr/>
            <p:nvPr/>
          </p:nvSpPr>
          <p:spPr>
            <a:xfrm>
              <a:off x="8735124" y="2251417"/>
              <a:ext cx="3062028" cy="2167302"/>
            </a:xfrm>
            <a:prstGeom prst="roundRect">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200" dirty="0">
                  <a:solidFill>
                    <a:schemeClr val="tx1"/>
                  </a:solidFill>
                  <a:latin typeface="Book Antiqua" panose="02040602050305030304" pitchFamily="18" charset="0"/>
                </a:rPr>
                <a:t>If an appellant files </a:t>
              </a:r>
              <a:r>
                <a:rPr lang="en-US" sz="2200" b="1" dirty="0">
                  <a:solidFill>
                    <a:schemeClr val="tx1"/>
                  </a:solidFill>
                  <a:latin typeface="Book Antiqua" panose="02040602050305030304" pitchFamily="18" charset="0"/>
                </a:rPr>
                <a:t>an appeal before the ITAT </a:t>
              </a:r>
              <a:r>
                <a:rPr lang="en-US" sz="2200" dirty="0">
                  <a:solidFill>
                    <a:schemeClr val="tx1"/>
                  </a:solidFill>
                  <a:latin typeface="Book Antiqua" panose="02040602050305030304" pitchFamily="18" charset="0"/>
                </a:rPr>
                <a:t>on an issue already decided in their favor by the HC</a:t>
              </a:r>
            </a:p>
          </p:txBody>
        </p:sp>
        <p:sp>
          <p:nvSpPr>
            <p:cNvPr id="11" name="Rounded Rectangle 10"/>
            <p:cNvSpPr/>
            <p:nvPr/>
          </p:nvSpPr>
          <p:spPr>
            <a:xfrm>
              <a:off x="3797535" y="5186503"/>
              <a:ext cx="3846786" cy="1061545"/>
            </a:xfrm>
            <a:prstGeom prst="roundRect">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200" b="1" dirty="0">
                  <a:solidFill>
                    <a:schemeClr val="tx1"/>
                  </a:solidFill>
                  <a:latin typeface="Book Antiqua" panose="02040602050305030304" pitchFamily="18" charset="0"/>
                </a:rPr>
                <a:t>The payable amount will be half of the amount specified in the Table </a:t>
              </a:r>
            </a:p>
          </p:txBody>
        </p:sp>
        <p:sp>
          <p:nvSpPr>
            <p:cNvPr id="12" name="Right Arrow 11"/>
            <p:cNvSpPr/>
            <p:nvPr/>
          </p:nvSpPr>
          <p:spPr>
            <a:xfrm rot="2388930">
              <a:off x="2671248" y="4587013"/>
              <a:ext cx="889194" cy="687875"/>
            </a:xfrm>
            <a:prstGeom prst="rightArrow">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200">
                <a:latin typeface="Book Antiqua" panose="02040602050305030304" pitchFamily="18" charset="0"/>
              </a:endParaRPr>
            </a:p>
          </p:txBody>
        </p:sp>
        <p:sp>
          <p:nvSpPr>
            <p:cNvPr id="13" name="Right Arrow 12"/>
            <p:cNvSpPr/>
            <p:nvPr/>
          </p:nvSpPr>
          <p:spPr>
            <a:xfrm rot="7919845">
              <a:off x="8032061" y="4458921"/>
              <a:ext cx="759214" cy="805641"/>
            </a:xfrm>
            <a:prstGeom prst="rightArrow">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200">
                <a:latin typeface="Book Antiqua" panose="02040602050305030304" pitchFamily="18" charset="0"/>
              </a:endParaRPr>
            </a:p>
          </p:txBody>
        </p:sp>
        <p:sp>
          <p:nvSpPr>
            <p:cNvPr id="14" name="Right Arrow 13"/>
            <p:cNvSpPr/>
            <p:nvPr/>
          </p:nvSpPr>
          <p:spPr>
            <a:xfrm rot="5400000">
              <a:off x="5481149" y="4440924"/>
              <a:ext cx="563410" cy="687875"/>
            </a:xfrm>
            <a:prstGeom prst="rightArrow">
              <a:avLst/>
            </a:prstGeom>
            <a:solidFill>
              <a:schemeClr val="accent2">
                <a:lumMod val="20000"/>
                <a:lumOff val="80000"/>
              </a:schemeClr>
            </a:solidFill>
            <a:ln>
              <a:solidFill>
                <a:schemeClr val="tx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200">
                <a:latin typeface="Book Antiqua" panose="02040602050305030304" pitchFamily="18" charset="0"/>
              </a:endParaRPr>
            </a:p>
          </p:txBody>
        </p:sp>
      </p:grpSp>
      <p:sp>
        <p:nvSpPr>
          <p:cNvPr id="4" name="TextBox 3">
            <a:extLst>
              <a:ext uri="{FF2B5EF4-FFF2-40B4-BE49-F238E27FC236}">
                <a16:creationId xmlns:a16="http://schemas.microsoft.com/office/drawing/2014/main" id="{35F6765F-8038-10EA-1100-1457679A61D2}"/>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41180910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0" y="376794"/>
            <a:ext cx="8457425" cy="735749"/>
          </a:xfrm>
        </p:spPr>
        <p:txBody>
          <a:bodyPr>
            <a:normAutofit/>
          </a:bodyPr>
          <a:lstStyle/>
          <a:p>
            <a:pPr>
              <a:defRPr/>
            </a:pPr>
            <a:r>
              <a:rPr lang="en-US" sz="2800" dirty="0">
                <a:latin typeface="Bookman Old Style" panose="02050604050505020204" pitchFamily="18" charset="0"/>
                <a:cs typeface="Times New Roman" pitchFamily="18" charset="0"/>
              </a:rPr>
              <a:t>Filing of Declaration</a:t>
            </a: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pPr/>
              <a:t>81</a:t>
            </a:fld>
            <a:endParaRPr lang="en"/>
          </a:p>
        </p:txBody>
      </p:sp>
      <p:graphicFrame>
        <p:nvGraphicFramePr>
          <p:cNvPr id="4" name="Diagram 3">
            <a:extLst>
              <a:ext uri="{FF2B5EF4-FFF2-40B4-BE49-F238E27FC236}">
                <a16:creationId xmlns:a16="http://schemas.microsoft.com/office/drawing/2014/main" id="{BDBAA6C7-E624-4624-A19F-7C0FE38796EC}"/>
              </a:ext>
            </a:extLst>
          </p:cNvPr>
          <p:cNvGraphicFramePr/>
          <p:nvPr>
            <p:extLst>
              <p:ext uri="{D42A27DB-BD31-4B8C-83A1-F6EECF244321}">
                <p14:modId xmlns:p14="http://schemas.microsoft.com/office/powerpoint/2010/main" val="1471212635"/>
              </p:ext>
            </p:extLst>
          </p:nvPr>
        </p:nvGraphicFramePr>
        <p:xfrm>
          <a:off x="31532" y="1362043"/>
          <a:ext cx="12191999" cy="4995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a:extLst>
              <a:ext uri="{FF2B5EF4-FFF2-40B4-BE49-F238E27FC236}">
                <a16:creationId xmlns:a16="http://schemas.microsoft.com/office/drawing/2014/main" id="{9AD3534A-B7E3-7846-318C-22C57C01F58B}"/>
              </a:ext>
            </a:extLst>
          </p:cNvPr>
          <p:cNvCxnSpPr/>
          <p:nvPr/>
        </p:nvCxnSpPr>
        <p:spPr>
          <a:xfrm>
            <a:off x="5854262" y="2921877"/>
            <a:ext cx="0" cy="262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9AC1FF-6AE8-63E9-B99D-EC53EC1F057D}"/>
              </a:ext>
            </a:extLst>
          </p:cNvPr>
          <p:cNvCxnSpPr>
            <a:cxnSpLocks/>
          </p:cNvCxnSpPr>
          <p:nvPr/>
        </p:nvCxnSpPr>
        <p:spPr>
          <a:xfrm>
            <a:off x="1660634" y="2175641"/>
            <a:ext cx="9354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4EAD329-2DB6-BC00-1B06-24DF20FF694D}"/>
              </a:ext>
            </a:extLst>
          </p:cNvPr>
          <p:cNvCxnSpPr/>
          <p:nvPr/>
        </p:nvCxnSpPr>
        <p:spPr>
          <a:xfrm>
            <a:off x="1650124" y="2175641"/>
            <a:ext cx="0" cy="851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E9FD215-3D18-29A2-1A5A-D92BA1A69AE0}"/>
              </a:ext>
            </a:extLst>
          </p:cNvPr>
          <p:cNvCxnSpPr>
            <a:cxnSpLocks/>
          </p:cNvCxnSpPr>
          <p:nvPr/>
        </p:nvCxnSpPr>
        <p:spPr>
          <a:xfrm>
            <a:off x="9884979" y="2175641"/>
            <a:ext cx="8040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3EE8BAA-C39D-644D-8A20-1A6088F92800}"/>
              </a:ext>
            </a:extLst>
          </p:cNvPr>
          <p:cNvCxnSpPr>
            <a:cxnSpLocks/>
          </p:cNvCxnSpPr>
          <p:nvPr/>
        </p:nvCxnSpPr>
        <p:spPr>
          <a:xfrm>
            <a:off x="10689020" y="2175641"/>
            <a:ext cx="0" cy="851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A79BE23-838C-C6FF-7BD0-744F3239BFFA}"/>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24279903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0" y="397815"/>
            <a:ext cx="8065115" cy="735749"/>
          </a:xfrm>
        </p:spPr>
        <p:txBody>
          <a:bodyPr>
            <a:normAutofit/>
          </a:bodyPr>
          <a:lstStyle/>
          <a:p>
            <a:pPr>
              <a:defRPr/>
            </a:pPr>
            <a:r>
              <a:rPr lang="en-US" sz="2800" dirty="0">
                <a:latin typeface="Bookman Old Style" panose="02050604050505020204" pitchFamily="18" charset="0"/>
                <a:cs typeface="Times New Roman" pitchFamily="18" charset="0"/>
              </a:rPr>
              <a:t>Filing of Declaration</a:t>
            </a:r>
            <a:endParaRPr lang="en-IN" sz="2800" dirty="0">
              <a:latin typeface="Bookman Old Style" panose="02050604050505020204" pitchFamily="18" charset="0"/>
              <a:cs typeface="Times New Roman" pitchFamily="18" charset="0"/>
            </a:endParaRP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pPr/>
              <a:t>82</a:t>
            </a:fld>
            <a:endParaRPr lang="en"/>
          </a:p>
        </p:txBody>
      </p:sp>
      <p:graphicFrame>
        <p:nvGraphicFramePr>
          <p:cNvPr id="4" name="Diagram 3">
            <a:extLst>
              <a:ext uri="{FF2B5EF4-FFF2-40B4-BE49-F238E27FC236}">
                <a16:creationId xmlns:a16="http://schemas.microsoft.com/office/drawing/2014/main" id="{BDBAA6C7-E624-4624-A19F-7C0FE38796EC}"/>
              </a:ext>
            </a:extLst>
          </p:cNvPr>
          <p:cNvGraphicFramePr/>
          <p:nvPr/>
        </p:nvGraphicFramePr>
        <p:xfrm>
          <a:off x="314491" y="1785298"/>
          <a:ext cx="11069019" cy="40411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2D7BA7D0-5C18-EC6D-FD8D-445E5DDDC639}"/>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32966127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0" y="376794"/>
            <a:ext cx="8283775" cy="735749"/>
          </a:xfrm>
        </p:spPr>
        <p:txBody>
          <a:bodyPr>
            <a:noAutofit/>
          </a:bodyPr>
          <a:lstStyle/>
          <a:p>
            <a:pPr>
              <a:defRPr/>
            </a:pPr>
            <a:r>
              <a:rPr lang="en-US" sz="2800" dirty="0">
                <a:latin typeface="Bookman Old Style" panose="02050604050505020204" pitchFamily="18" charset="0"/>
                <a:cs typeface="Times New Roman" pitchFamily="18" charset="0"/>
              </a:rPr>
              <a:t>Time and Manner of Payment</a:t>
            </a: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pPr/>
              <a:t>83</a:t>
            </a:fld>
            <a:endParaRPr lang="en"/>
          </a:p>
        </p:txBody>
      </p:sp>
      <p:cxnSp>
        <p:nvCxnSpPr>
          <p:cNvPr id="22" name="Straight Arrow Connector 21">
            <a:extLst>
              <a:ext uri="{FF2B5EF4-FFF2-40B4-BE49-F238E27FC236}">
                <a16:creationId xmlns:a16="http://schemas.microsoft.com/office/drawing/2014/main" id="{52EA5C63-EB57-439A-AA82-681AD4F94745}"/>
              </a:ext>
            </a:extLst>
          </p:cNvPr>
          <p:cNvCxnSpPr>
            <a:cxnSpLocks/>
          </p:cNvCxnSpPr>
          <p:nvPr/>
        </p:nvCxnSpPr>
        <p:spPr>
          <a:xfrm flipV="1">
            <a:off x="4503420" y="2239485"/>
            <a:ext cx="2520177" cy="5907"/>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BED6374-F1F2-4A37-A70E-860A6AB621F2}"/>
              </a:ext>
            </a:extLst>
          </p:cNvPr>
          <p:cNvCxnSpPr>
            <a:cxnSpLocks/>
          </p:cNvCxnSpPr>
          <p:nvPr/>
        </p:nvCxnSpPr>
        <p:spPr>
          <a:xfrm flipH="1">
            <a:off x="7009423" y="4959613"/>
            <a:ext cx="726745" cy="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590924C-0448-4849-A7C2-37310242D7AF}"/>
              </a:ext>
            </a:extLst>
          </p:cNvPr>
          <p:cNvCxnSpPr>
            <a:cxnSpLocks/>
          </p:cNvCxnSpPr>
          <p:nvPr/>
        </p:nvCxnSpPr>
        <p:spPr>
          <a:xfrm>
            <a:off x="9078485" y="3054565"/>
            <a:ext cx="0" cy="813243"/>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8828D0EB-E198-436E-94D2-FAE0396F89A7}"/>
              </a:ext>
            </a:extLst>
          </p:cNvPr>
          <p:cNvSpPr/>
          <p:nvPr/>
        </p:nvSpPr>
        <p:spPr>
          <a:xfrm>
            <a:off x="7805902" y="4054073"/>
            <a:ext cx="2838624" cy="1759800"/>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atin typeface="Book Antiqua" panose="02040602050305030304" pitchFamily="18" charset="0"/>
              </a:rPr>
              <a:t>Declarant shall pay the determined amount and intimate the details of same.</a:t>
            </a:r>
            <a:endParaRPr lang="en-IN" dirty="0">
              <a:solidFill>
                <a:schemeClr val="dk1"/>
              </a:solidFill>
              <a:latin typeface="Book Antiqua" panose="02040602050305030304" pitchFamily="18" charset="0"/>
            </a:endParaRPr>
          </a:p>
        </p:txBody>
      </p:sp>
      <p:sp>
        <p:nvSpPr>
          <p:cNvPr id="7" name="TextBox 6">
            <a:extLst>
              <a:ext uri="{FF2B5EF4-FFF2-40B4-BE49-F238E27FC236}">
                <a16:creationId xmlns:a16="http://schemas.microsoft.com/office/drawing/2014/main" id="{E32165E1-7D87-9BC1-3B75-2981F6D86F70}"/>
              </a:ext>
            </a:extLst>
          </p:cNvPr>
          <p:cNvSpPr txBox="1"/>
          <p:nvPr/>
        </p:nvSpPr>
        <p:spPr>
          <a:xfrm>
            <a:off x="4532928" y="1863693"/>
            <a:ext cx="2249215" cy="984885"/>
          </a:xfrm>
          <a:prstGeom prst="rect">
            <a:avLst/>
          </a:prstGeom>
          <a:noFill/>
        </p:spPr>
        <p:txBody>
          <a:bodyPr wrap="square">
            <a:spAutoFit/>
          </a:bodyPr>
          <a:lstStyle/>
          <a:p>
            <a:pPr algn="ctr"/>
            <a:r>
              <a:rPr lang="en-US" b="1" dirty="0">
                <a:solidFill>
                  <a:schemeClr val="dk1"/>
                </a:solidFill>
                <a:latin typeface="Book Antiqua" panose="02040602050305030304" pitchFamily="18" charset="0"/>
              </a:rPr>
              <a:t>Within 15 days </a:t>
            </a:r>
            <a:endParaRPr lang="en-US" dirty="0">
              <a:solidFill>
                <a:schemeClr val="dk1"/>
              </a:solidFill>
              <a:latin typeface="Book Antiqua" panose="02040602050305030304" pitchFamily="18" charset="0"/>
            </a:endParaRPr>
          </a:p>
          <a:p>
            <a:pPr algn="ctr"/>
            <a:endParaRPr lang="en-US" sz="400" dirty="0">
              <a:solidFill>
                <a:schemeClr val="dk1"/>
              </a:solidFill>
              <a:latin typeface="Book Antiqua" panose="02040602050305030304" pitchFamily="18" charset="0"/>
            </a:endParaRPr>
          </a:p>
          <a:p>
            <a:pPr algn="ctr"/>
            <a:r>
              <a:rPr lang="en-US" dirty="0">
                <a:solidFill>
                  <a:schemeClr val="dk1"/>
                </a:solidFill>
                <a:latin typeface="Book Antiqua" panose="02040602050305030304" pitchFamily="18" charset="0"/>
              </a:rPr>
              <a:t>of receipt of declaration</a:t>
            </a:r>
            <a:endParaRPr lang="en-IN" dirty="0">
              <a:solidFill>
                <a:schemeClr val="dk1"/>
              </a:solidFill>
              <a:latin typeface="Book Antiqua" panose="02040602050305030304" pitchFamily="18" charset="0"/>
            </a:endParaRPr>
          </a:p>
        </p:txBody>
      </p:sp>
      <p:sp>
        <p:nvSpPr>
          <p:cNvPr id="12" name="Rectangle: Rounded Corners 11">
            <a:extLst>
              <a:ext uri="{FF2B5EF4-FFF2-40B4-BE49-F238E27FC236}">
                <a16:creationId xmlns:a16="http://schemas.microsoft.com/office/drawing/2014/main" id="{B2E5F2B1-2B49-5356-7304-4579BA04C94C}"/>
              </a:ext>
            </a:extLst>
          </p:cNvPr>
          <p:cNvSpPr/>
          <p:nvPr/>
        </p:nvSpPr>
        <p:spPr>
          <a:xfrm>
            <a:off x="700487" y="3924703"/>
            <a:ext cx="2703773" cy="1849101"/>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dk1"/>
                </a:solidFill>
                <a:latin typeface="Book Antiqua" panose="02040602050305030304" pitchFamily="18" charset="0"/>
              </a:rPr>
              <a:t>Order </a:t>
            </a:r>
            <a:r>
              <a:rPr lang="en-US" dirty="0">
                <a:solidFill>
                  <a:schemeClr val="dk1"/>
                </a:solidFill>
                <a:latin typeface="Book Antiqua" panose="02040602050305030304" pitchFamily="18" charset="0"/>
              </a:rPr>
              <a:t>to be </a:t>
            </a:r>
            <a:r>
              <a:rPr lang="en-US" b="1" dirty="0">
                <a:solidFill>
                  <a:schemeClr val="dk1"/>
                </a:solidFill>
                <a:latin typeface="Book Antiqua" panose="02040602050305030304" pitchFamily="18" charset="0"/>
              </a:rPr>
              <a:t>conclusive </a:t>
            </a:r>
            <a:r>
              <a:rPr lang="en-US" dirty="0">
                <a:solidFill>
                  <a:schemeClr val="dk1"/>
                </a:solidFill>
                <a:latin typeface="Book Antiqua" panose="02040602050305030304" pitchFamily="18" charset="0"/>
              </a:rPr>
              <a:t>and no matter covered by the said order shall be reopened under the IT Act or any other law</a:t>
            </a:r>
            <a:endParaRPr lang="en-IN" dirty="0">
              <a:solidFill>
                <a:schemeClr val="dk1"/>
              </a:solidFill>
              <a:latin typeface="Book Antiqua" panose="02040602050305030304" pitchFamily="18" charset="0"/>
            </a:endParaRPr>
          </a:p>
        </p:txBody>
      </p:sp>
      <p:sp>
        <p:nvSpPr>
          <p:cNvPr id="17" name="TextBox 16">
            <a:extLst>
              <a:ext uri="{FF2B5EF4-FFF2-40B4-BE49-F238E27FC236}">
                <a16:creationId xmlns:a16="http://schemas.microsoft.com/office/drawing/2014/main" id="{48DA736E-A66B-1E5B-0FBE-365FB35282F0}"/>
              </a:ext>
            </a:extLst>
          </p:cNvPr>
          <p:cNvSpPr txBox="1"/>
          <p:nvPr/>
        </p:nvSpPr>
        <p:spPr>
          <a:xfrm>
            <a:off x="8919754" y="3228326"/>
            <a:ext cx="2249211" cy="369332"/>
          </a:xfrm>
          <a:prstGeom prst="rect">
            <a:avLst/>
          </a:prstGeom>
          <a:noFill/>
        </p:spPr>
        <p:txBody>
          <a:bodyPr wrap="square">
            <a:spAutoFit/>
          </a:bodyPr>
          <a:lstStyle/>
          <a:p>
            <a:pPr algn="ctr"/>
            <a:r>
              <a:rPr lang="en-US" b="1" dirty="0">
                <a:solidFill>
                  <a:schemeClr val="dk1"/>
                </a:solidFill>
                <a:latin typeface="Book Antiqua" panose="02040602050305030304" pitchFamily="18" charset="0"/>
              </a:rPr>
              <a:t>Within 15 days </a:t>
            </a:r>
            <a:endParaRPr lang="en-IN" dirty="0">
              <a:solidFill>
                <a:schemeClr val="dk1"/>
              </a:solidFill>
              <a:latin typeface="Book Antiqua" panose="02040602050305030304" pitchFamily="18" charset="0"/>
            </a:endParaRPr>
          </a:p>
        </p:txBody>
      </p:sp>
      <p:sp>
        <p:nvSpPr>
          <p:cNvPr id="20" name="Rectangle: Rounded Corners 19">
            <a:extLst>
              <a:ext uri="{FF2B5EF4-FFF2-40B4-BE49-F238E27FC236}">
                <a16:creationId xmlns:a16="http://schemas.microsoft.com/office/drawing/2014/main" id="{043B5E65-2188-1C1C-0C32-A53897767B2B}"/>
              </a:ext>
            </a:extLst>
          </p:cNvPr>
          <p:cNvSpPr/>
          <p:nvPr/>
        </p:nvSpPr>
        <p:spPr>
          <a:xfrm>
            <a:off x="798410" y="1633251"/>
            <a:ext cx="2838624" cy="1576969"/>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dk1"/>
                </a:solidFill>
                <a:latin typeface="Book Antiqua" panose="02040602050305030304" pitchFamily="18" charset="0"/>
              </a:rPr>
              <a:t>Designated Authority </a:t>
            </a:r>
            <a:r>
              <a:rPr lang="en-US" dirty="0">
                <a:solidFill>
                  <a:schemeClr val="dk1"/>
                </a:solidFill>
                <a:latin typeface="Book Antiqua" panose="02040602050305030304" pitchFamily="18" charset="0"/>
              </a:rPr>
              <a:t>(Officer not below the rank of CIT notified by PCCIT)</a:t>
            </a:r>
            <a:endParaRPr lang="en-IN" dirty="0">
              <a:solidFill>
                <a:schemeClr val="dk1"/>
              </a:solidFill>
              <a:latin typeface="Book Antiqua" panose="02040602050305030304" pitchFamily="18" charset="0"/>
            </a:endParaRPr>
          </a:p>
        </p:txBody>
      </p:sp>
      <p:sp>
        <p:nvSpPr>
          <p:cNvPr id="21" name="Rectangle: Rounded Corners 20">
            <a:extLst>
              <a:ext uri="{FF2B5EF4-FFF2-40B4-BE49-F238E27FC236}">
                <a16:creationId xmlns:a16="http://schemas.microsoft.com/office/drawing/2014/main" id="{2D63388C-8800-8478-807D-BD4894CEFFD8}"/>
              </a:ext>
            </a:extLst>
          </p:cNvPr>
          <p:cNvSpPr/>
          <p:nvPr/>
        </p:nvSpPr>
        <p:spPr>
          <a:xfrm>
            <a:off x="7805902" y="1380749"/>
            <a:ext cx="2838624" cy="1576969"/>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dk1"/>
                </a:solidFill>
                <a:latin typeface="Book Antiqua" panose="02040602050305030304" pitchFamily="18" charset="0"/>
              </a:rPr>
              <a:t>Pass </a:t>
            </a:r>
            <a:r>
              <a:rPr lang="en-US" b="1" dirty="0">
                <a:solidFill>
                  <a:schemeClr val="dk1"/>
                </a:solidFill>
                <a:latin typeface="Book Antiqua" panose="02040602050305030304" pitchFamily="18" charset="0"/>
              </a:rPr>
              <a:t>an order </a:t>
            </a:r>
            <a:r>
              <a:rPr lang="en-US" dirty="0">
                <a:solidFill>
                  <a:schemeClr val="dk1"/>
                </a:solidFill>
                <a:latin typeface="Book Antiqua" panose="02040602050305030304" pitchFamily="18" charset="0"/>
              </a:rPr>
              <a:t>determining the amount payable by the declarant and grant </a:t>
            </a:r>
            <a:r>
              <a:rPr lang="en-US" b="1" dirty="0">
                <a:solidFill>
                  <a:schemeClr val="dk1"/>
                </a:solidFill>
                <a:latin typeface="Book Antiqua" panose="02040602050305030304" pitchFamily="18" charset="0"/>
              </a:rPr>
              <a:t>a certificate</a:t>
            </a:r>
            <a:r>
              <a:rPr lang="en-US" dirty="0">
                <a:solidFill>
                  <a:schemeClr val="dk1"/>
                </a:solidFill>
                <a:latin typeface="Book Antiqua" panose="02040602050305030304" pitchFamily="18" charset="0"/>
              </a:rPr>
              <a:t> </a:t>
            </a:r>
            <a:r>
              <a:rPr lang="en-US" dirty="0">
                <a:latin typeface="Book Antiqua" panose="02040602050305030304" pitchFamily="18" charset="0"/>
              </a:rPr>
              <a:t>[Section 92(1)]</a:t>
            </a:r>
            <a:endParaRPr lang="en-IN" dirty="0">
              <a:solidFill>
                <a:schemeClr val="dk1"/>
              </a:solidFill>
              <a:latin typeface="Book Antiqua" panose="02040602050305030304" pitchFamily="18" charset="0"/>
            </a:endParaRPr>
          </a:p>
        </p:txBody>
      </p:sp>
      <p:sp>
        <p:nvSpPr>
          <p:cNvPr id="30" name="Rectangle: Rounded Corners 29">
            <a:extLst>
              <a:ext uri="{FF2B5EF4-FFF2-40B4-BE49-F238E27FC236}">
                <a16:creationId xmlns:a16="http://schemas.microsoft.com/office/drawing/2014/main" id="{B34494C8-A0B2-C21D-7B77-A6A6D227C887}"/>
              </a:ext>
            </a:extLst>
          </p:cNvPr>
          <p:cNvSpPr/>
          <p:nvPr/>
        </p:nvSpPr>
        <p:spPr>
          <a:xfrm>
            <a:off x="4305650" y="4009422"/>
            <a:ext cx="2703773" cy="1849101"/>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atin typeface="Book Antiqua" panose="02040602050305030304" pitchFamily="18" charset="0"/>
              </a:rPr>
              <a:t>The </a:t>
            </a:r>
            <a:r>
              <a:rPr lang="en-US" dirty="0">
                <a:solidFill>
                  <a:schemeClr val="dk1"/>
                </a:solidFill>
                <a:latin typeface="Book Antiqua" panose="02040602050305030304" pitchFamily="18" charset="0"/>
              </a:rPr>
              <a:t>designated authority shall </a:t>
            </a:r>
            <a:r>
              <a:rPr lang="en-US" b="1" dirty="0">
                <a:solidFill>
                  <a:schemeClr val="dk1"/>
                </a:solidFill>
                <a:latin typeface="Book Antiqua" panose="02040602050305030304" pitchFamily="18" charset="0"/>
              </a:rPr>
              <a:t>pass an order </a:t>
            </a:r>
            <a:r>
              <a:rPr lang="en-US" dirty="0">
                <a:solidFill>
                  <a:schemeClr val="dk1"/>
                </a:solidFill>
                <a:latin typeface="Book Antiqua" panose="02040602050305030304" pitchFamily="18" charset="0"/>
              </a:rPr>
              <a:t>acknowledging that the declarant paid the amount.</a:t>
            </a:r>
            <a:endParaRPr lang="en-IN" dirty="0">
              <a:solidFill>
                <a:schemeClr val="dk1"/>
              </a:solidFill>
              <a:latin typeface="Book Antiqua" panose="02040602050305030304" pitchFamily="18" charset="0"/>
            </a:endParaRPr>
          </a:p>
        </p:txBody>
      </p:sp>
      <p:cxnSp>
        <p:nvCxnSpPr>
          <p:cNvPr id="31" name="Straight Arrow Connector 30">
            <a:extLst>
              <a:ext uri="{FF2B5EF4-FFF2-40B4-BE49-F238E27FC236}">
                <a16:creationId xmlns:a16="http://schemas.microsoft.com/office/drawing/2014/main" id="{DD7444C2-AB0A-F746-3BAF-ACC4AE56F98D}"/>
              </a:ext>
            </a:extLst>
          </p:cNvPr>
          <p:cNvCxnSpPr>
            <a:cxnSpLocks/>
          </p:cNvCxnSpPr>
          <p:nvPr/>
        </p:nvCxnSpPr>
        <p:spPr>
          <a:xfrm flipH="1">
            <a:off x="3522348" y="4849254"/>
            <a:ext cx="726745" cy="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3777445-1500-DD85-36E1-20CA18D8B529}"/>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562149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3B04E-FB95-FA72-1C23-42134C29E72F}"/>
              </a:ext>
            </a:extLst>
          </p:cNvPr>
          <p:cNvSpPr>
            <a:spLocks noGrp="1"/>
          </p:cNvSpPr>
          <p:nvPr>
            <p:ph type="title"/>
          </p:nvPr>
        </p:nvSpPr>
        <p:spPr>
          <a:xfrm>
            <a:off x="224121" y="387304"/>
            <a:ext cx="7323200" cy="735749"/>
          </a:xfrm>
        </p:spPr>
        <p:txBody>
          <a:bodyPr/>
          <a:lstStyle/>
          <a:p>
            <a:pPr>
              <a:defRPr/>
            </a:pPr>
            <a:r>
              <a:rPr lang="en-US" sz="2800" dirty="0">
                <a:latin typeface="Bookman Old Style" panose="02050604050505020204" pitchFamily="18" charset="0"/>
                <a:cs typeface="Times New Roman" pitchFamily="18" charset="0"/>
              </a:rPr>
              <a:t>Ineligibility Criteria</a:t>
            </a:r>
            <a:endParaRPr lang="en-IN" sz="2800" dirty="0">
              <a:latin typeface="Bookman Old Style" panose="02050604050505020204" pitchFamily="18" charset="0"/>
              <a:cs typeface="Times New Roman" pitchFamily="18" charset="0"/>
            </a:endParaRPr>
          </a:p>
        </p:txBody>
      </p:sp>
      <p:sp>
        <p:nvSpPr>
          <p:cNvPr id="3" name="Slide Number Placeholder 2">
            <a:extLst>
              <a:ext uri="{FF2B5EF4-FFF2-40B4-BE49-F238E27FC236}">
                <a16:creationId xmlns:a16="http://schemas.microsoft.com/office/drawing/2014/main" id="{C08B8327-D18A-58A6-D0D4-418BFECB94D5}"/>
              </a:ext>
            </a:extLst>
          </p:cNvPr>
          <p:cNvSpPr>
            <a:spLocks noGrp="1"/>
          </p:cNvSpPr>
          <p:nvPr>
            <p:ph type="sldNum" idx="12"/>
          </p:nvPr>
        </p:nvSpPr>
        <p:spPr/>
        <p:txBody>
          <a:bodyPr/>
          <a:lstStyle/>
          <a:p>
            <a:fld id="{00000000-1234-1234-1234-123412341234}" type="slidenum">
              <a:rPr lang="en" smtClean="0"/>
              <a:pPr/>
              <a:t>84</a:t>
            </a:fld>
            <a:endParaRPr lang="en" dirty="0"/>
          </a:p>
        </p:txBody>
      </p:sp>
      <p:graphicFrame>
        <p:nvGraphicFramePr>
          <p:cNvPr id="4" name="Diagram 3">
            <a:extLst>
              <a:ext uri="{FF2B5EF4-FFF2-40B4-BE49-F238E27FC236}">
                <a16:creationId xmlns:a16="http://schemas.microsoft.com/office/drawing/2014/main" id="{4C494DB3-F43B-B912-2F86-E410BD7440EC}"/>
              </a:ext>
            </a:extLst>
          </p:cNvPr>
          <p:cNvGraphicFramePr/>
          <p:nvPr/>
        </p:nvGraphicFramePr>
        <p:xfrm>
          <a:off x="329325" y="1261241"/>
          <a:ext cx="10664496" cy="5451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A246CF0D-3C2B-10A0-7DAD-79642C41B302}"/>
              </a:ext>
            </a:extLst>
          </p:cNvPr>
          <p:cNvSpPr/>
          <p:nvPr/>
        </p:nvSpPr>
        <p:spPr>
          <a:xfrm>
            <a:off x="868826" y="3952411"/>
            <a:ext cx="10300139" cy="2132735"/>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latin typeface="Book Antiqua" panose="02040602050305030304" pitchFamily="18" charset="0"/>
              </a:rPr>
              <a:t>Any </a:t>
            </a:r>
            <a:r>
              <a:rPr lang="en-US" b="1" dirty="0">
                <a:latin typeface="Book Antiqua" panose="02040602050305030304" pitchFamily="18" charset="0"/>
              </a:rPr>
              <a:t>person in respect of whom prosecution for any offence launched</a:t>
            </a:r>
            <a:r>
              <a:rPr lang="en-US" dirty="0">
                <a:latin typeface="Book Antiqua" panose="02040602050305030304" pitchFamily="18" charset="0"/>
              </a:rPr>
              <a:t> or instituted under the following laws on or before the date of declaration:</a:t>
            </a:r>
            <a:endParaRPr lang="en-US" dirty="0">
              <a:solidFill>
                <a:schemeClr val="dk1"/>
              </a:solidFill>
              <a:latin typeface="Book Antiqua" panose="02040602050305030304" pitchFamily="18" charset="0"/>
            </a:endParaRPr>
          </a:p>
          <a:p>
            <a:pPr marL="285750" indent="-285750">
              <a:buFont typeface="Arial" panose="020B0604020202020204" pitchFamily="34" charset="0"/>
              <a:buChar char="•"/>
            </a:pPr>
            <a:r>
              <a:rPr lang="en-US" dirty="0">
                <a:latin typeface="Book Antiqua" panose="02040602050305030304" pitchFamily="18" charset="0"/>
              </a:rPr>
              <a:t>Unlawful Activities (Prevention) Act, 1967</a:t>
            </a:r>
            <a:endParaRPr lang="en-IN" dirty="0">
              <a:latin typeface="Book Antiqua" panose="02040602050305030304" pitchFamily="18" charset="0"/>
            </a:endParaRPr>
          </a:p>
          <a:p>
            <a:pPr marL="285750" indent="-285750">
              <a:buFont typeface="Arial" panose="020B0604020202020204" pitchFamily="34" charset="0"/>
              <a:buChar char="•"/>
            </a:pPr>
            <a:r>
              <a:rPr lang="en-IN" dirty="0">
                <a:latin typeface="Book Antiqua" panose="02040602050305030304" pitchFamily="18" charset="0"/>
              </a:rPr>
              <a:t>Narcotic Drugs and Psychotropic Substances Act, 1985</a:t>
            </a:r>
          </a:p>
          <a:p>
            <a:pPr marL="285750" indent="-285750">
              <a:buFont typeface="Arial" panose="020B0604020202020204" pitchFamily="34" charset="0"/>
              <a:buChar char="•"/>
            </a:pPr>
            <a:r>
              <a:rPr lang="en-IN" dirty="0">
                <a:latin typeface="Book Antiqua" panose="02040602050305030304" pitchFamily="18" charset="0"/>
              </a:rPr>
              <a:t>Prevention of Corruption Act, 1988</a:t>
            </a:r>
          </a:p>
          <a:p>
            <a:pPr marL="285750" indent="-285750">
              <a:buFont typeface="Arial" panose="020B0604020202020204" pitchFamily="34" charset="0"/>
              <a:buChar char="•"/>
            </a:pPr>
            <a:r>
              <a:rPr lang="en-IN" dirty="0">
                <a:latin typeface="Book Antiqua" panose="02040602050305030304" pitchFamily="18" charset="0"/>
              </a:rPr>
              <a:t>Prevention of Money Laundering Act, 2002</a:t>
            </a:r>
          </a:p>
          <a:p>
            <a:pPr marL="285750" indent="-285750">
              <a:buFont typeface="Arial" panose="020B0604020202020204" pitchFamily="34" charset="0"/>
              <a:buChar char="•"/>
            </a:pPr>
            <a:r>
              <a:rPr lang="en-IN" dirty="0">
                <a:latin typeface="Book Antiqua" panose="02040602050305030304" pitchFamily="18" charset="0"/>
              </a:rPr>
              <a:t>Prohibition of Benami Property Transactions Act, 1988</a:t>
            </a:r>
          </a:p>
        </p:txBody>
      </p:sp>
      <p:sp>
        <p:nvSpPr>
          <p:cNvPr id="6" name="Rectangle: Rounded Corners 5">
            <a:extLst>
              <a:ext uri="{FF2B5EF4-FFF2-40B4-BE49-F238E27FC236}">
                <a16:creationId xmlns:a16="http://schemas.microsoft.com/office/drawing/2014/main" id="{5812159C-17C0-ABCC-D1CB-1641DC16E548}"/>
              </a:ext>
            </a:extLst>
          </p:cNvPr>
          <p:cNvSpPr/>
          <p:nvPr/>
        </p:nvSpPr>
        <p:spPr>
          <a:xfrm>
            <a:off x="868825" y="1547450"/>
            <a:ext cx="10300139" cy="2132735"/>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dirty="0">
                <a:latin typeface="Book Antiqua" panose="02040602050305030304" pitchFamily="18" charset="0"/>
              </a:rPr>
              <a:t>Tax arrears in respect of-</a:t>
            </a:r>
          </a:p>
          <a:p>
            <a:pPr marL="285750" lvl="0" indent="-285750">
              <a:buFont typeface="Arial" panose="020B0604020202020204" pitchFamily="34" charset="0"/>
              <a:buChar char="•"/>
            </a:pPr>
            <a:r>
              <a:rPr lang="en-US" dirty="0">
                <a:latin typeface="Book Antiqua" panose="02040602050305030304" pitchFamily="18" charset="0"/>
              </a:rPr>
              <a:t>Assessments done u/s 143(3) or 144 or 147 or 153A or 153C pursuant to </a:t>
            </a:r>
            <a:r>
              <a:rPr lang="en-US" b="1" dirty="0">
                <a:latin typeface="Book Antiqua" panose="02040602050305030304" pitchFamily="18" charset="0"/>
              </a:rPr>
              <a:t>search proceedings</a:t>
            </a:r>
          </a:p>
          <a:p>
            <a:pPr marL="285750" lvl="0" indent="-285750">
              <a:buFont typeface="Arial" panose="020B0604020202020204" pitchFamily="34" charset="0"/>
              <a:buChar char="•"/>
            </a:pPr>
            <a:r>
              <a:rPr lang="en-US" dirty="0">
                <a:latin typeface="Book Antiqua" panose="02040602050305030304" pitchFamily="18" charset="0"/>
              </a:rPr>
              <a:t>An A.Y. in respect of which </a:t>
            </a:r>
            <a:r>
              <a:rPr lang="en-US" b="1" dirty="0">
                <a:latin typeface="Book Antiqua" panose="02040602050305030304" pitchFamily="18" charset="0"/>
              </a:rPr>
              <a:t>prosecution has been instituted </a:t>
            </a:r>
            <a:r>
              <a:rPr lang="en-US" dirty="0">
                <a:latin typeface="Book Antiqua" panose="02040602050305030304" pitchFamily="18" charset="0"/>
              </a:rPr>
              <a:t>before date of filing of declaration</a:t>
            </a:r>
            <a:endParaRPr lang="en-IN" dirty="0">
              <a:latin typeface="Book Antiqua" panose="02040602050305030304" pitchFamily="18" charset="0"/>
            </a:endParaRPr>
          </a:p>
          <a:p>
            <a:pPr marL="285750" lvl="0" indent="-285750">
              <a:buFont typeface="Arial" panose="020B0604020202020204" pitchFamily="34" charset="0"/>
              <a:buChar char="•"/>
            </a:pPr>
            <a:r>
              <a:rPr lang="en-US" b="1" dirty="0">
                <a:latin typeface="Book Antiqua" panose="02040602050305030304" pitchFamily="18" charset="0"/>
              </a:rPr>
              <a:t>Undisclosed income from foreign source </a:t>
            </a:r>
            <a:r>
              <a:rPr lang="en-US" dirty="0">
                <a:latin typeface="Book Antiqua" panose="02040602050305030304" pitchFamily="18" charset="0"/>
              </a:rPr>
              <a:t>or </a:t>
            </a:r>
            <a:r>
              <a:rPr lang="en-US" b="1" dirty="0">
                <a:latin typeface="Book Antiqua" panose="02040602050305030304" pitchFamily="18" charset="0"/>
              </a:rPr>
              <a:t>undisclosed assets </a:t>
            </a:r>
            <a:r>
              <a:rPr lang="en-US" dirty="0">
                <a:latin typeface="Book Antiqua" panose="02040602050305030304" pitchFamily="18" charset="0"/>
              </a:rPr>
              <a:t>located outside India</a:t>
            </a:r>
            <a:endParaRPr lang="en-IN" dirty="0">
              <a:latin typeface="Book Antiqua" panose="02040602050305030304" pitchFamily="18" charset="0"/>
            </a:endParaRPr>
          </a:p>
          <a:p>
            <a:pPr marL="285750" lvl="0" indent="-285750">
              <a:buFont typeface="Arial" panose="020B0604020202020204" pitchFamily="34" charset="0"/>
              <a:buChar char="•"/>
            </a:pPr>
            <a:r>
              <a:rPr lang="en-US" dirty="0">
                <a:latin typeface="Book Antiqua" panose="02040602050305030304" pitchFamily="18" charset="0"/>
              </a:rPr>
              <a:t>Assessment or reassessment made on the basis of information received under </a:t>
            </a:r>
            <a:r>
              <a:rPr lang="en-US" b="1" dirty="0">
                <a:latin typeface="Book Antiqua" panose="02040602050305030304" pitchFamily="18" charset="0"/>
              </a:rPr>
              <a:t>agreement referred to section 90 or 90A</a:t>
            </a:r>
            <a:endParaRPr lang="en-IN" dirty="0">
              <a:latin typeface="Book Antiqua" panose="02040602050305030304" pitchFamily="18" charset="0"/>
            </a:endParaRPr>
          </a:p>
        </p:txBody>
      </p:sp>
      <p:sp>
        <p:nvSpPr>
          <p:cNvPr id="7" name="TextBox 6">
            <a:extLst>
              <a:ext uri="{FF2B5EF4-FFF2-40B4-BE49-F238E27FC236}">
                <a16:creationId xmlns:a16="http://schemas.microsoft.com/office/drawing/2014/main" id="{D26667F8-D49A-3CC5-7B19-5248DE4C284E}"/>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33863543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EA469-BCD3-6CFA-ED17-C478FC32121D}"/>
              </a:ext>
            </a:extLst>
          </p:cNvPr>
          <p:cNvSpPr>
            <a:spLocks noGrp="1"/>
          </p:cNvSpPr>
          <p:nvPr>
            <p:ph type="title"/>
          </p:nvPr>
        </p:nvSpPr>
        <p:spPr>
          <a:xfrm>
            <a:off x="224121" y="387304"/>
            <a:ext cx="7323200" cy="735749"/>
          </a:xfrm>
        </p:spPr>
        <p:txBody>
          <a:bodyPr/>
          <a:lstStyle/>
          <a:p>
            <a:pPr>
              <a:defRPr/>
            </a:pPr>
            <a:r>
              <a:rPr lang="en-US" sz="2800" dirty="0">
                <a:latin typeface="Bookman Old Style" panose="02050604050505020204" pitchFamily="18" charset="0"/>
                <a:cs typeface="Times New Roman" pitchFamily="18" charset="0"/>
              </a:rPr>
              <a:t>Ineligibility Criteria</a:t>
            </a:r>
            <a:endParaRPr lang="en-IN" sz="2800" dirty="0">
              <a:latin typeface="Bookman Old Style" panose="02050604050505020204" pitchFamily="18" charset="0"/>
              <a:cs typeface="Times New Roman" pitchFamily="18" charset="0"/>
            </a:endParaRPr>
          </a:p>
        </p:txBody>
      </p:sp>
      <p:sp>
        <p:nvSpPr>
          <p:cNvPr id="3" name="Slide Number Placeholder 2">
            <a:extLst>
              <a:ext uri="{FF2B5EF4-FFF2-40B4-BE49-F238E27FC236}">
                <a16:creationId xmlns:a16="http://schemas.microsoft.com/office/drawing/2014/main" id="{E3ECBF61-3CD1-F619-0A53-B6753E97E65D}"/>
              </a:ext>
            </a:extLst>
          </p:cNvPr>
          <p:cNvSpPr>
            <a:spLocks noGrp="1"/>
          </p:cNvSpPr>
          <p:nvPr>
            <p:ph type="sldNum" idx="12"/>
          </p:nvPr>
        </p:nvSpPr>
        <p:spPr/>
        <p:txBody>
          <a:bodyPr/>
          <a:lstStyle/>
          <a:p>
            <a:fld id="{00000000-1234-1234-1234-123412341234}" type="slidenum">
              <a:rPr lang="en" smtClean="0">
                <a:latin typeface="Book Antiqua" panose="02040602050305030304" pitchFamily="18" charset="0"/>
              </a:rPr>
              <a:pPr/>
              <a:t>85</a:t>
            </a:fld>
            <a:endParaRPr lang="en" dirty="0">
              <a:latin typeface="Book Antiqua" panose="02040602050305030304" pitchFamily="18" charset="0"/>
            </a:endParaRPr>
          </a:p>
        </p:txBody>
      </p:sp>
      <p:sp>
        <p:nvSpPr>
          <p:cNvPr id="6" name="Rectangle: Rounded Corners 5">
            <a:extLst>
              <a:ext uri="{FF2B5EF4-FFF2-40B4-BE49-F238E27FC236}">
                <a16:creationId xmlns:a16="http://schemas.microsoft.com/office/drawing/2014/main" id="{6D2B4F39-E08C-2C3E-6D78-0BE377E990A0}"/>
              </a:ext>
            </a:extLst>
          </p:cNvPr>
          <p:cNvSpPr/>
          <p:nvPr/>
        </p:nvSpPr>
        <p:spPr>
          <a:xfrm>
            <a:off x="714327" y="1437842"/>
            <a:ext cx="4561865" cy="2329149"/>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dk1"/>
                </a:solidFill>
                <a:latin typeface="Book Antiqua" panose="02040602050305030304" pitchFamily="18" charset="0"/>
              </a:rPr>
              <a:t>Any person in respect of whom </a:t>
            </a:r>
            <a:r>
              <a:rPr lang="en-US" b="1" dirty="0">
                <a:solidFill>
                  <a:schemeClr val="dk1"/>
                </a:solidFill>
                <a:latin typeface="Book Antiqua" panose="02040602050305030304" pitchFamily="18" charset="0"/>
              </a:rPr>
              <a:t>order o</a:t>
            </a:r>
            <a:r>
              <a:rPr lang="en-US" b="1" dirty="0">
                <a:latin typeface="Book Antiqua" panose="02040602050305030304" pitchFamily="18" charset="0"/>
              </a:rPr>
              <a:t>f detention </a:t>
            </a:r>
            <a:r>
              <a:rPr lang="en-US" dirty="0">
                <a:latin typeface="Book Antiqua" panose="02040602050305030304" pitchFamily="18" charset="0"/>
              </a:rPr>
              <a:t>has been made under provision of </a:t>
            </a:r>
            <a:r>
              <a:rPr lang="en-US" b="1" dirty="0">
                <a:latin typeface="Book Antiqua" panose="02040602050305030304" pitchFamily="18" charset="0"/>
              </a:rPr>
              <a:t>Conservation of Foreign Exchange and Prevention of Smuggling Activities, 1974 </a:t>
            </a:r>
            <a:r>
              <a:rPr lang="en-US" dirty="0">
                <a:latin typeface="Book Antiqua" panose="02040602050305030304" pitchFamily="18" charset="0"/>
              </a:rPr>
              <a:t>before </a:t>
            </a:r>
            <a:r>
              <a:rPr lang="en-US" b="1" dirty="0">
                <a:latin typeface="Book Antiqua" panose="02040602050305030304" pitchFamily="18" charset="0"/>
              </a:rPr>
              <a:t>date of filing of declaration </a:t>
            </a:r>
            <a:r>
              <a:rPr lang="en-US" dirty="0">
                <a:latin typeface="Book Antiqua" panose="02040602050305030304" pitchFamily="18" charset="0"/>
              </a:rPr>
              <a:t>provided order of detention is not revoked or set aside.</a:t>
            </a:r>
            <a:endParaRPr lang="en-IN" dirty="0">
              <a:solidFill>
                <a:schemeClr val="dk1"/>
              </a:solidFill>
              <a:latin typeface="Book Antiqua" panose="02040602050305030304" pitchFamily="18" charset="0"/>
            </a:endParaRPr>
          </a:p>
        </p:txBody>
      </p:sp>
      <p:sp>
        <p:nvSpPr>
          <p:cNvPr id="7" name="Rectangle: Rounded Corners 6">
            <a:extLst>
              <a:ext uri="{FF2B5EF4-FFF2-40B4-BE49-F238E27FC236}">
                <a16:creationId xmlns:a16="http://schemas.microsoft.com/office/drawing/2014/main" id="{9FAD4DCC-4BFB-5F31-6B78-7E7D1BFDCF1E}"/>
              </a:ext>
            </a:extLst>
          </p:cNvPr>
          <p:cNvSpPr/>
          <p:nvPr/>
        </p:nvSpPr>
        <p:spPr>
          <a:xfrm>
            <a:off x="6348248" y="1437842"/>
            <a:ext cx="5129424" cy="2419455"/>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atin typeface="Book Antiqua" panose="02040602050305030304" pitchFamily="18" charset="0"/>
              </a:rPr>
              <a:t>Any </a:t>
            </a:r>
            <a:r>
              <a:rPr lang="en-US" b="1" dirty="0">
                <a:latin typeface="Book Antiqua" panose="02040602050305030304" pitchFamily="18" charset="0"/>
              </a:rPr>
              <a:t>person in respect of whom prosecution for the purpose of enforcement of any civil liability  under the provisions of </a:t>
            </a:r>
            <a:r>
              <a:rPr lang="en-US" b="1" dirty="0" err="1">
                <a:latin typeface="Book Antiqua" panose="02040602050305030304" pitchFamily="18" charset="0"/>
              </a:rPr>
              <a:t>Bharatiya</a:t>
            </a:r>
            <a:r>
              <a:rPr lang="en-US" b="1" dirty="0">
                <a:latin typeface="Book Antiqua" panose="02040602050305030304" pitchFamily="18" charset="0"/>
              </a:rPr>
              <a:t> Nyaya Sanhita, 2023 </a:t>
            </a:r>
            <a:r>
              <a:rPr lang="en-US" dirty="0">
                <a:latin typeface="Book Antiqua" panose="02040602050305030304" pitchFamily="18" charset="0"/>
              </a:rPr>
              <a:t>has been instituted on or before the date of declaration</a:t>
            </a:r>
            <a:r>
              <a:rPr lang="en-US" b="1" dirty="0">
                <a:latin typeface="Book Antiqua" panose="02040602050305030304" pitchFamily="18" charset="0"/>
              </a:rPr>
              <a:t>; or </a:t>
            </a:r>
            <a:r>
              <a:rPr lang="en-US" dirty="0">
                <a:latin typeface="Book Antiqua" panose="02040602050305030304" pitchFamily="18" charset="0"/>
              </a:rPr>
              <a:t>such person has been convicted of any such offence punishable under any of those Acts.</a:t>
            </a:r>
            <a:endParaRPr lang="en-IN" dirty="0">
              <a:latin typeface="Book Antiqua" panose="02040602050305030304" pitchFamily="18" charset="0"/>
            </a:endParaRPr>
          </a:p>
        </p:txBody>
      </p:sp>
      <p:sp>
        <p:nvSpPr>
          <p:cNvPr id="8" name="Rectangle: Rounded Corners 7">
            <a:extLst>
              <a:ext uri="{FF2B5EF4-FFF2-40B4-BE49-F238E27FC236}">
                <a16:creationId xmlns:a16="http://schemas.microsoft.com/office/drawing/2014/main" id="{0FFFA8C1-EE46-BD93-A224-260021BF55B7}"/>
              </a:ext>
            </a:extLst>
          </p:cNvPr>
          <p:cNvSpPr/>
          <p:nvPr/>
        </p:nvSpPr>
        <p:spPr>
          <a:xfrm>
            <a:off x="2995259" y="4081780"/>
            <a:ext cx="5129424" cy="2435351"/>
          </a:xfrm>
          <a:prstGeom prst="roundRect">
            <a:avLst/>
          </a:prstGeom>
          <a:solidFill>
            <a:schemeClr val="accent2">
              <a:lumMod val="20000"/>
              <a:lumOff val="80000"/>
            </a:schemeClr>
          </a:solidFill>
          <a:ln>
            <a:solidFill>
              <a:schemeClr val="accent2">
                <a:lumMod val="75000"/>
              </a:schemeClr>
            </a:solidFill>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atin typeface="Times New Roman" panose="02020603050405020304" pitchFamily="18" charset="0"/>
                <a:cs typeface="Times New Roman" panose="02020603050405020304" pitchFamily="18" charset="0"/>
              </a:rPr>
              <a:t>Any </a:t>
            </a:r>
            <a:r>
              <a:rPr lang="en-US" b="1" dirty="0">
                <a:latin typeface="Times New Roman" panose="02020603050405020304" pitchFamily="18" charset="0"/>
                <a:cs typeface="Times New Roman" panose="02020603050405020304" pitchFamily="18" charset="0"/>
              </a:rPr>
              <a:t>notified person u/s 3 of </a:t>
            </a:r>
            <a:r>
              <a:rPr lang="en-IN" b="1" dirty="0">
                <a:latin typeface="Times New Roman" panose="02020603050405020304" pitchFamily="18" charset="0"/>
                <a:cs typeface="Times New Roman" panose="02020603050405020304" pitchFamily="18" charset="0"/>
              </a:rPr>
              <a:t>the Special Court (Trial of Offences Relating to Transactions in Securities) Act, 1992 </a:t>
            </a:r>
            <a:r>
              <a:rPr lang="en-IN" dirty="0">
                <a:latin typeface="Times New Roman" panose="02020603050405020304" pitchFamily="18" charset="0"/>
                <a:cs typeface="Times New Roman" panose="02020603050405020304" pitchFamily="18" charset="0"/>
              </a:rPr>
              <a:t>on or before the filing of declaration </a:t>
            </a:r>
          </a:p>
          <a:p>
            <a:pPr algn="ctr"/>
            <a:r>
              <a:rPr lang="en-IN" dirty="0">
                <a:latin typeface="Times New Roman" panose="02020603050405020304" pitchFamily="18" charset="0"/>
                <a:cs typeface="Times New Roman" panose="02020603050405020304" pitchFamily="18" charset="0"/>
              </a:rPr>
              <a:t>E.g.: Harshad Mehta</a:t>
            </a:r>
          </a:p>
        </p:txBody>
      </p:sp>
      <p:sp>
        <p:nvSpPr>
          <p:cNvPr id="4" name="TextBox 3">
            <a:extLst>
              <a:ext uri="{FF2B5EF4-FFF2-40B4-BE49-F238E27FC236}">
                <a16:creationId xmlns:a16="http://schemas.microsoft.com/office/drawing/2014/main" id="{C5B5E73D-91BB-B787-BA1E-78F5B8BDA68C}"/>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1183444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0" y="387304"/>
            <a:ext cx="8164506" cy="735749"/>
          </a:xfrm>
        </p:spPr>
        <p:txBody>
          <a:bodyPr>
            <a:noAutofit/>
          </a:bodyPr>
          <a:lstStyle/>
          <a:p>
            <a:pPr>
              <a:defRPr/>
            </a:pPr>
            <a:r>
              <a:rPr lang="en-US" sz="2800" dirty="0">
                <a:latin typeface="Bookman Old Style" panose="02050604050505020204" pitchFamily="18" charset="0"/>
                <a:cs typeface="Times New Roman" pitchFamily="18" charset="0"/>
              </a:rPr>
              <a:t>Miscellaneous Clauses</a:t>
            </a:r>
            <a:endParaRPr lang="en-IN" sz="2800" dirty="0">
              <a:latin typeface="Bookman Old Style" panose="02050604050505020204" pitchFamily="18" charset="0"/>
              <a:cs typeface="Times New Roman" pitchFamily="18" charset="0"/>
            </a:endParaRP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latin typeface="Book Antiqua" panose="02040602050305030304" pitchFamily="18" charset="0"/>
              </a:rPr>
              <a:pPr/>
              <a:t>86</a:t>
            </a:fld>
            <a:endParaRPr lang="en">
              <a:latin typeface="Book Antiqua" panose="02040602050305030304" pitchFamily="18" charset="0"/>
            </a:endParaRPr>
          </a:p>
        </p:txBody>
      </p:sp>
      <p:graphicFrame>
        <p:nvGraphicFramePr>
          <p:cNvPr id="6" name="Diagram 5">
            <a:extLst>
              <a:ext uri="{FF2B5EF4-FFF2-40B4-BE49-F238E27FC236}">
                <a16:creationId xmlns:a16="http://schemas.microsoft.com/office/drawing/2014/main" id="{13D6B319-C073-4B57-A1EC-5A4C17231463}"/>
              </a:ext>
            </a:extLst>
          </p:cNvPr>
          <p:cNvGraphicFramePr/>
          <p:nvPr/>
        </p:nvGraphicFramePr>
        <p:xfrm>
          <a:off x="410307" y="1673831"/>
          <a:ext cx="11383107" cy="4073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0BC6B6F7-4BA3-2A36-F418-E2A474B33BE5}"/>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39998519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0" y="397814"/>
            <a:ext cx="8104871" cy="735749"/>
          </a:xfrm>
        </p:spPr>
        <p:txBody>
          <a:bodyPr>
            <a:normAutofit/>
          </a:bodyPr>
          <a:lstStyle/>
          <a:p>
            <a:r>
              <a:rPr lang="en-US" sz="3600" b="1" i="0" dirty="0">
                <a:solidFill>
                  <a:schemeClr val="bg1"/>
                </a:solidFill>
                <a:latin typeface="Book Antiqua" panose="02040602050305030304" pitchFamily="18" charset="0"/>
                <a:cs typeface="Angsana New" panose="02020603050405020304" pitchFamily="18" charset="-34"/>
              </a:rPr>
              <a:t>Miscellaneous Clauses</a:t>
            </a:r>
            <a:endParaRPr lang="en-IN" sz="4800" b="1" i="0" dirty="0">
              <a:solidFill>
                <a:schemeClr val="bg1"/>
              </a:solidFill>
              <a:latin typeface="Book Antiqua" panose="02040602050305030304" pitchFamily="18" charset="0"/>
              <a:cs typeface="Angsana New" panose="02020603050405020304" pitchFamily="18" charset="-34"/>
            </a:endParaRP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latin typeface="Book Antiqua" panose="02040602050305030304" pitchFamily="18" charset="0"/>
              </a:rPr>
              <a:pPr/>
              <a:t>87</a:t>
            </a:fld>
            <a:endParaRPr lang="en">
              <a:latin typeface="Book Antiqua" panose="02040602050305030304" pitchFamily="18" charset="0"/>
            </a:endParaRPr>
          </a:p>
        </p:txBody>
      </p:sp>
      <p:graphicFrame>
        <p:nvGraphicFramePr>
          <p:cNvPr id="6" name="Diagram 5">
            <a:extLst>
              <a:ext uri="{FF2B5EF4-FFF2-40B4-BE49-F238E27FC236}">
                <a16:creationId xmlns:a16="http://schemas.microsoft.com/office/drawing/2014/main" id="{13D6B319-C073-4B57-A1EC-5A4C17231463}"/>
              </a:ext>
            </a:extLst>
          </p:cNvPr>
          <p:cNvGraphicFramePr/>
          <p:nvPr/>
        </p:nvGraphicFramePr>
        <p:xfrm>
          <a:off x="543677" y="2020244"/>
          <a:ext cx="11249737" cy="392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884FFA70-5083-5AB0-3BC9-C7FEF0CBDA81}"/>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16002133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1" y="408326"/>
            <a:ext cx="7323200" cy="735749"/>
          </a:xfrm>
        </p:spPr>
        <p:txBody>
          <a:bodyPr>
            <a:normAutofit/>
          </a:bodyPr>
          <a:lstStyle/>
          <a:p>
            <a:pPr>
              <a:defRPr/>
            </a:pPr>
            <a:r>
              <a:rPr lang="en-IN" sz="2800" dirty="0">
                <a:latin typeface="Bookman Old Style" panose="02050604050505020204" pitchFamily="18" charset="0"/>
                <a:cs typeface="Times New Roman" pitchFamily="18" charset="0"/>
              </a:rPr>
              <a:t>Miscellaneous Clauses</a:t>
            </a:r>
          </a:p>
        </p:txBody>
      </p:sp>
      <p:sp>
        <p:nvSpPr>
          <p:cNvPr id="5" name="Slide Number Placeholder 4">
            <a:extLst>
              <a:ext uri="{FF2B5EF4-FFF2-40B4-BE49-F238E27FC236}">
                <a16:creationId xmlns:a16="http://schemas.microsoft.com/office/drawing/2014/main" id="{5E599852-0794-4304-A449-3662AD31354C}"/>
              </a:ext>
            </a:extLst>
          </p:cNvPr>
          <p:cNvSpPr>
            <a:spLocks noGrp="1"/>
          </p:cNvSpPr>
          <p:nvPr>
            <p:ph type="sldNum" idx="12"/>
          </p:nvPr>
        </p:nvSpPr>
        <p:spPr/>
        <p:txBody>
          <a:bodyPr/>
          <a:lstStyle/>
          <a:p>
            <a:fld id="{00000000-1234-1234-1234-123412341234}" type="slidenum">
              <a:rPr lang="en" smtClean="0">
                <a:latin typeface="Book Antiqua" panose="02040602050305030304" pitchFamily="18" charset="0"/>
              </a:rPr>
              <a:pPr/>
              <a:t>88</a:t>
            </a:fld>
            <a:endParaRPr lang="en">
              <a:latin typeface="Book Antiqua" panose="02040602050305030304" pitchFamily="18" charset="0"/>
            </a:endParaRPr>
          </a:p>
        </p:txBody>
      </p:sp>
      <p:graphicFrame>
        <p:nvGraphicFramePr>
          <p:cNvPr id="4" name="Diagram 3">
            <a:extLst>
              <a:ext uri="{FF2B5EF4-FFF2-40B4-BE49-F238E27FC236}">
                <a16:creationId xmlns:a16="http://schemas.microsoft.com/office/drawing/2014/main" id="{24223388-A571-4345-B014-69512E0F355C}"/>
              </a:ext>
            </a:extLst>
          </p:cNvPr>
          <p:cNvGraphicFramePr/>
          <p:nvPr/>
        </p:nvGraphicFramePr>
        <p:xfrm>
          <a:off x="946022" y="1290420"/>
          <a:ext cx="10331578" cy="2440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672914C4-2F49-4CA0-994E-BDDB1B6C77F8}"/>
              </a:ext>
            </a:extLst>
          </p:cNvPr>
          <p:cNvSpPr/>
          <p:nvPr/>
        </p:nvSpPr>
        <p:spPr>
          <a:xfrm>
            <a:off x="3885721" y="4103103"/>
            <a:ext cx="4690756" cy="2097792"/>
          </a:xfrm>
          <a:prstGeom prst="rect">
            <a:avLst/>
          </a:prstGeom>
          <a:solidFill>
            <a:schemeClr val="accent2">
              <a:lumMod val="20000"/>
              <a:lumOff val="80000"/>
            </a:schemeClr>
          </a:solidFill>
          <a:ln w="6350" cap="flat" cmpd="sng" algn="ctr">
            <a:solidFill>
              <a:schemeClr val="tx2"/>
            </a:solidFill>
            <a:prstDash val="solid"/>
            <a:miter lim="800000"/>
          </a:ln>
          <a:effectLst/>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1270" rtlCol="0" fromWordArt="0" anchor="ctr" anchorCtr="0" forceAA="0" compatLnSpc="1">
            <a:prstTxWarp prst="textNoShape">
              <a:avLst/>
            </a:prstTxWarp>
            <a:noAutofit/>
          </a:bodyPr>
          <a:lstStyle/>
          <a:p>
            <a:pPr algn="ctr"/>
            <a:r>
              <a:rPr lang="en-US" sz="3000" b="1" dirty="0">
                <a:solidFill>
                  <a:prstClr val="black"/>
                </a:solidFill>
                <a:latin typeface="Book Antiqua" panose="02040602050305030304" pitchFamily="18" charset="0"/>
              </a:rPr>
              <a:t>Power to make rules</a:t>
            </a:r>
            <a:endParaRPr lang="en-IN" sz="3000" b="1" dirty="0">
              <a:solidFill>
                <a:prstClr val="black"/>
              </a:solidFill>
              <a:latin typeface="Book Antiqua" panose="02040602050305030304" pitchFamily="18" charset="0"/>
            </a:endParaRPr>
          </a:p>
        </p:txBody>
      </p:sp>
      <p:sp>
        <p:nvSpPr>
          <p:cNvPr id="3" name="TextBox 2">
            <a:extLst>
              <a:ext uri="{FF2B5EF4-FFF2-40B4-BE49-F238E27FC236}">
                <a16:creationId xmlns:a16="http://schemas.microsoft.com/office/drawing/2014/main" id="{7CDC4111-5735-4075-0A6C-641F7ED702D1}"/>
              </a:ext>
            </a:extLst>
          </p:cNvPr>
          <p:cNvSpPr txBox="1"/>
          <p:nvPr/>
        </p:nvSpPr>
        <p:spPr>
          <a:xfrm>
            <a:off x="9963150" y="266700"/>
            <a:ext cx="1672412" cy="369332"/>
          </a:xfrm>
          <a:prstGeom prst="rect">
            <a:avLst/>
          </a:prstGeom>
          <a:noFill/>
        </p:spPr>
        <p:txBody>
          <a:bodyPr wrap="square" rtlCol="0">
            <a:spAutoFit/>
          </a:bodyPr>
          <a:lstStyle/>
          <a:p>
            <a:r>
              <a:rPr lang="en-IN" b="1" dirty="0"/>
              <a:t>DTVVS 2024</a:t>
            </a:r>
          </a:p>
        </p:txBody>
      </p:sp>
    </p:spTree>
    <p:extLst>
      <p:ext uri="{BB962C8B-B14F-4D97-AF65-F5344CB8AC3E}">
        <p14:creationId xmlns:p14="http://schemas.microsoft.com/office/powerpoint/2010/main" val="42312116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0" y="4707608"/>
            <a:ext cx="7088627" cy="1894805"/>
          </a:xfrm>
        </p:spPr>
        <p:txBody>
          <a:bodyPr lIns="121900" tIns="121900" rIns="121900" bIns="121900">
            <a:noAutofit/>
          </a:bodyPr>
          <a:lstStyle/>
          <a:p>
            <a:pPr algn="l">
              <a:spcBef>
                <a:spcPct val="0"/>
              </a:spcBef>
              <a:spcAft>
                <a:spcPct val="0"/>
              </a:spcAft>
            </a:pPr>
            <a:r>
              <a:rPr lang="en-IN" sz="4400" dirty="0"/>
              <a:t>Exemptions – </a:t>
            </a:r>
            <a:br>
              <a:rPr lang="en-IN" sz="4400" dirty="0"/>
            </a:br>
            <a:r>
              <a:rPr lang="en-IN" sz="4400" dirty="0"/>
              <a:t>Uniting Two Regimes for Charitable Institutions/Trusts</a:t>
            </a:r>
            <a:br>
              <a:rPr lang="en-US" sz="4400" dirty="0"/>
            </a:br>
            <a:endParaRPr lang="en-US" altLang="en-US" sz="4200" dirty="0">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89</a:t>
            </a:fld>
            <a:endParaRPr lang="en-US" altLang="en-US" sz="1200">
              <a:solidFill>
                <a:schemeClr val="bg1"/>
              </a:solidFill>
            </a:endParaRPr>
          </a:p>
        </p:txBody>
      </p:sp>
    </p:spTree>
    <p:extLst>
      <p:ext uri="{BB962C8B-B14F-4D97-AF65-F5344CB8AC3E}">
        <p14:creationId xmlns:p14="http://schemas.microsoft.com/office/powerpoint/2010/main" val="649125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Merger of Two Existing Regimes </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90</a:t>
            </a:fld>
            <a:endParaRPr lang="en"/>
          </a:p>
        </p:txBody>
      </p:sp>
      <p:sp>
        <p:nvSpPr>
          <p:cNvPr id="17" name="Rectangle: Rounded Corners 4">
            <a:extLst>
              <a:ext uri="{FF2B5EF4-FFF2-40B4-BE49-F238E27FC236}">
                <a16:creationId xmlns:a16="http://schemas.microsoft.com/office/drawing/2014/main" id="{C202045B-E0DD-7152-828E-DEDF466D7AB3}"/>
              </a:ext>
            </a:extLst>
          </p:cNvPr>
          <p:cNvSpPr/>
          <p:nvPr/>
        </p:nvSpPr>
        <p:spPr>
          <a:xfrm>
            <a:off x="605641" y="4085110"/>
            <a:ext cx="4607627" cy="1828925"/>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IN" sz="2400" dirty="0">
              <a:solidFill>
                <a:schemeClr val="tx1"/>
              </a:solidFill>
            </a:endParaRPr>
          </a:p>
          <a:p>
            <a:pPr lvl="0" algn="ctr"/>
            <a:r>
              <a:rPr lang="en-IN" sz="2400" dirty="0">
                <a:solidFill>
                  <a:schemeClr val="tx1"/>
                </a:solidFill>
              </a:rPr>
              <a:t>Trusts u/s 12AA/12AB and covered by provision of Section 11-13 (“</a:t>
            </a:r>
            <a:r>
              <a:rPr lang="en-IN" sz="2400" i="1" dirty="0">
                <a:solidFill>
                  <a:schemeClr val="tx1"/>
                </a:solidFill>
              </a:rPr>
              <a:t>Second Regime</a:t>
            </a:r>
            <a:r>
              <a:rPr lang="en-IN" sz="2400" dirty="0">
                <a:solidFill>
                  <a:schemeClr val="tx1"/>
                </a:solidFill>
              </a:rPr>
              <a:t>”)</a:t>
            </a:r>
            <a:endParaRPr lang="en-US" sz="2400" dirty="0">
              <a:solidFill>
                <a:schemeClr val="tx1"/>
              </a:solidFill>
            </a:endParaRPr>
          </a:p>
          <a:p>
            <a:pPr algn="ctr"/>
            <a:endParaRPr lang="en-IN" sz="2400" dirty="0">
              <a:solidFill>
                <a:schemeClr val="tx1"/>
              </a:solidFill>
            </a:endParaRPr>
          </a:p>
        </p:txBody>
      </p:sp>
      <p:sp>
        <p:nvSpPr>
          <p:cNvPr id="20" name="Rectangle: Rounded Corners 4">
            <a:extLst>
              <a:ext uri="{FF2B5EF4-FFF2-40B4-BE49-F238E27FC236}">
                <a16:creationId xmlns:a16="http://schemas.microsoft.com/office/drawing/2014/main" id="{C202045B-E0DD-7152-828E-DEDF466D7AB3}"/>
              </a:ext>
            </a:extLst>
          </p:cNvPr>
          <p:cNvSpPr/>
          <p:nvPr/>
        </p:nvSpPr>
        <p:spPr>
          <a:xfrm>
            <a:off x="589890" y="1686295"/>
            <a:ext cx="4694630" cy="190883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IN" sz="2400" dirty="0"/>
              <a:t>  </a:t>
            </a:r>
            <a:r>
              <a:rPr lang="en-IN" sz="2400" dirty="0">
                <a:solidFill>
                  <a:schemeClr val="tx1"/>
                </a:solidFill>
              </a:rPr>
              <a:t>Institutions under Section 10(23C)(iv)/(v)/(vi)/(via) (“</a:t>
            </a:r>
            <a:r>
              <a:rPr lang="en-IN" sz="2400" i="1" dirty="0">
                <a:solidFill>
                  <a:schemeClr val="tx1"/>
                </a:solidFill>
              </a:rPr>
              <a:t>First Regime</a:t>
            </a:r>
            <a:r>
              <a:rPr lang="en-IN" sz="2400" dirty="0">
                <a:solidFill>
                  <a:schemeClr val="tx1"/>
                </a:solidFill>
              </a:rPr>
              <a:t>”)</a:t>
            </a:r>
          </a:p>
        </p:txBody>
      </p:sp>
      <p:sp>
        <p:nvSpPr>
          <p:cNvPr id="23" name="TextBox 22"/>
          <p:cNvSpPr txBox="1"/>
          <p:nvPr/>
        </p:nvSpPr>
        <p:spPr>
          <a:xfrm>
            <a:off x="9708659" y="357614"/>
            <a:ext cx="1834156" cy="369332"/>
          </a:xfrm>
          <a:prstGeom prst="rect">
            <a:avLst/>
          </a:prstGeom>
          <a:noFill/>
        </p:spPr>
        <p:txBody>
          <a:bodyPr wrap="none" rtlCol="0">
            <a:spAutoFit/>
          </a:bodyPr>
          <a:lstStyle/>
          <a:p>
            <a:r>
              <a:rPr lang="en-IN" b="1" i="1" dirty="0" err="1"/>
              <a:t>w.e.f</a:t>
            </a:r>
            <a:r>
              <a:rPr lang="en-IN" b="1" i="1" dirty="0"/>
              <a:t>. 01.10.2024</a:t>
            </a:r>
            <a:endParaRPr lang="en-US" b="1" i="1" dirty="0"/>
          </a:p>
        </p:txBody>
      </p:sp>
      <p:sp>
        <p:nvSpPr>
          <p:cNvPr id="8" name="Rectangle: Rounded Corners 4">
            <a:extLst>
              <a:ext uri="{FF2B5EF4-FFF2-40B4-BE49-F238E27FC236}">
                <a16:creationId xmlns:a16="http://schemas.microsoft.com/office/drawing/2014/main" id="{C202045B-E0DD-7152-828E-DEDF466D7AB3}"/>
              </a:ext>
            </a:extLst>
          </p:cNvPr>
          <p:cNvSpPr/>
          <p:nvPr/>
        </p:nvSpPr>
        <p:spPr>
          <a:xfrm>
            <a:off x="7514390" y="1485691"/>
            <a:ext cx="3752603" cy="1971304"/>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IN" sz="2800" dirty="0">
              <a:solidFill>
                <a:schemeClr val="tx1"/>
              </a:solidFill>
            </a:endParaRPr>
          </a:p>
          <a:p>
            <a:pPr lvl="0" algn="ctr"/>
            <a:r>
              <a:rPr lang="en-IN" sz="2800" dirty="0">
                <a:solidFill>
                  <a:schemeClr val="tx1"/>
                </a:solidFill>
              </a:rPr>
              <a:t>Trusts or institutions u/s 12AB</a:t>
            </a:r>
          </a:p>
          <a:p>
            <a:pPr lvl="0" algn="ctr"/>
            <a:endParaRPr lang="en-US" sz="2800" dirty="0">
              <a:solidFill>
                <a:schemeClr val="tx1"/>
              </a:solidFill>
            </a:endParaRPr>
          </a:p>
          <a:p>
            <a:pPr algn="ctr"/>
            <a:endParaRPr lang="en-IN" sz="2400" dirty="0">
              <a:solidFill>
                <a:schemeClr val="tx1"/>
              </a:solidFill>
            </a:endParaRPr>
          </a:p>
        </p:txBody>
      </p:sp>
      <p:sp>
        <p:nvSpPr>
          <p:cNvPr id="19" name="Right Arrow 18"/>
          <p:cNvSpPr/>
          <p:nvPr/>
        </p:nvSpPr>
        <p:spPr>
          <a:xfrm>
            <a:off x="5419499" y="2314139"/>
            <a:ext cx="1591293" cy="653143"/>
          </a:xfrm>
          <a:prstGeom prst="rightArrow">
            <a:avLst/>
          </a:prstGeom>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Merge</a:t>
            </a:r>
            <a:endParaRPr lang="en-US" dirty="0"/>
          </a:p>
        </p:txBody>
      </p:sp>
      <p:sp>
        <p:nvSpPr>
          <p:cNvPr id="21" name="Right Arrow 20"/>
          <p:cNvSpPr/>
          <p:nvPr/>
        </p:nvSpPr>
        <p:spPr>
          <a:xfrm rot="18980948">
            <a:off x="5558457" y="3627849"/>
            <a:ext cx="1610744" cy="6531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Merge</a:t>
            </a:r>
            <a:endParaRPr lang="en-US" dirty="0"/>
          </a:p>
        </p:txBody>
      </p:sp>
      <p:sp>
        <p:nvSpPr>
          <p:cNvPr id="22" name="Rectangle: Rounded Corners 5">
            <a:extLst>
              <a:ext uri="{FF2B5EF4-FFF2-40B4-BE49-F238E27FC236}">
                <a16:creationId xmlns:a16="http://schemas.microsoft.com/office/drawing/2014/main" id="{6A6A3E5B-B55F-1765-F058-A099E8D461DA}"/>
              </a:ext>
            </a:extLst>
          </p:cNvPr>
          <p:cNvSpPr/>
          <p:nvPr/>
        </p:nvSpPr>
        <p:spPr>
          <a:xfrm>
            <a:off x="7215194" y="4215740"/>
            <a:ext cx="4525543" cy="1995054"/>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IN" sz="2400" dirty="0"/>
          </a:p>
          <a:p>
            <a:pPr lvl="0" algn="ctr"/>
            <a:r>
              <a:rPr lang="en-IN" sz="2200" dirty="0">
                <a:solidFill>
                  <a:schemeClr val="tx1"/>
                </a:solidFill>
              </a:rPr>
              <a:t>No application  made on or after 01.10.2024 seeking approval shall be allowed. Applications filed before 01.10.2024 would be processed under </a:t>
            </a:r>
            <a:r>
              <a:rPr lang="en-IN" sz="2200" i="1" dirty="0">
                <a:solidFill>
                  <a:schemeClr val="tx1"/>
                </a:solidFill>
              </a:rPr>
              <a:t>First Regime</a:t>
            </a:r>
            <a:r>
              <a:rPr lang="en-IN" sz="2200" dirty="0">
                <a:solidFill>
                  <a:schemeClr val="tx1"/>
                </a:solidFill>
              </a:rPr>
              <a:t> itself.</a:t>
            </a:r>
            <a:endParaRPr lang="en-US" sz="2200" dirty="0">
              <a:solidFill>
                <a:schemeClr val="tx1"/>
              </a:solidFill>
            </a:endParaRPr>
          </a:p>
          <a:p>
            <a:pPr algn="ctr"/>
            <a:endParaRPr lang="en-IN" sz="2400" dirty="0">
              <a:solidFill>
                <a:schemeClr val="tx1"/>
              </a:solidFill>
            </a:endParaRPr>
          </a:p>
        </p:txBody>
      </p:sp>
      <p:sp>
        <p:nvSpPr>
          <p:cNvPr id="3" name="Right Arrow 20">
            <a:extLst>
              <a:ext uri="{FF2B5EF4-FFF2-40B4-BE49-F238E27FC236}">
                <a16:creationId xmlns:a16="http://schemas.microsoft.com/office/drawing/2014/main" id="{F55AA0A2-EB42-38BF-11EE-CD3B38F346A4}"/>
              </a:ext>
            </a:extLst>
          </p:cNvPr>
          <p:cNvSpPr/>
          <p:nvPr/>
        </p:nvSpPr>
        <p:spPr>
          <a:xfrm rot="5400000">
            <a:off x="9129741" y="3509797"/>
            <a:ext cx="696450" cy="6531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62795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Merger of Two Existing Regimes </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91</a:t>
            </a:fld>
            <a:endParaRPr lang="en"/>
          </a:p>
        </p:txBody>
      </p:sp>
      <p:sp>
        <p:nvSpPr>
          <p:cNvPr id="5" name="Rectangle: Rounded Corners 4">
            <a:extLst>
              <a:ext uri="{FF2B5EF4-FFF2-40B4-BE49-F238E27FC236}">
                <a16:creationId xmlns:a16="http://schemas.microsoft.com/office/drawing/2014/main" id="{C202045B-E0DD-7152-828E-DEDF466D7AB3}"/>
              </a:ext>
            </a:extLst>
          </p:cNvPr>
          <p:cNvSpPr/>
          <p:nvPr/>
        </p:nvSpPr>
        <p:spPr>
          <a:xfrm>
            <a:off x="640996" y="1350534"/>
            <a:ext cx="3112140" cy="4845549"/>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IN" sz="2400" dirty="0">
                <a:solidFill>
                  <a:schemeClr val="tx1"/>
                </a:solidFill>
              </a:rPr>
              <a:t>Sec 12A to cover institutions/trust registered under </a:t>
            </a:r>
            <a:r>
              <a:rPr lang="en-IN" sz="2400" i="1" dirty="0">
                <a:solidFill>
                  <a:schemeClr val="tx1"/>
                </a:solidFill>
              </a:rPr>
              <a:t>First Regime</a:t>
            </a:r>
            <a:r>
              <a:rPr lang="en-IN" sz="2400" dirty="0">
                <a:solidFill>
                  <a:schemeClr val="tx1"/>
                </a:solidFill>
              </a:rPr>
              <a:t>. </a:t>
            </a:r>
            <a:endParaRPr lang="en-US" sz="2400" dirty="0">
              <a:solidFill>
                <a:schemeClr val="tx1"/>
              </a:solidFill>
            </a:endParaRPr>
          </a:p>
          <a:p>
            <a:pPr algn="ctr"/>
            <a:endParaRPr lang="en-IN" sz="2400" dirty="0">
              <a:solidFill>
                <a:schemeClr val="tx1"/>
              </a:solidFill>
            </a:endParaRPr>
          </a:p>
        </p:txBody>
      </p:sp>
      <p:sp>
        <p:nvSpPr>
          <p:cNvPr id="6" name="Rectangle: Rounded Corners 5">
            <a:extLst>
              <a:ext uri="{FF2B5EF4-FFF2-40B4-BE49-F238E27FC236}">
                <a16:creationId xmlns:a16="http://schemas.microsoft.com/office/drawing/2014/main" id="{6A6A3E5B-B55F-1765-F058-A099E8D461DA}"/>
              </a:ext>
            </a:extLst>
          </p:cNvPr>
          <p:cNvSpPr/>
          <p:nvPr/>
        </p:nvSpPr>
        <p:spPr>
          <a:xfrm>
            <a:off x="4162567" y="1405720"/>
            <a:ext cx="2852382" cy="474942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IN" sz="2400" dirty="0"/>
          </a:p>
          <a:p>
            <a:pPr lvl="0" algn="ctr"/>
            <a:r>
              <a:rPr lang="en-IN" sz="2400" dirty="0">
                <a:solidFill>
                  <a:schemeClr val="tx1"/>
                </a:solidFill>
              </a:rPr>
              <a:t>Eligible to apply for registration subsequently under the </a:t>
            </a:r>
            <a:r>
              <a:rPr lang="en-IN" sz="2400" i="1" dirty="0">
                <a:solidFill>
                  <a:schemeClr val="tx1"/>
                </a:solidFill>
              </a:rPr>
              <a:t>second regime</a:t>
            </a:r>
            <a:r>
              <a:rPr lang="en-IN" sz="2400" dirty="0">
                <a:solidFill>
                  <a:schemeClr val="tx1"/>
                </a:solidFill>
              </a:rPr>
              <a:t>.</a:t>
            </a:r>
            <a:endParaRPr lang="en-US" sz="2400" dirty="0">
              <a:solidFill>
                <a:schemeClr val="tx1"/>
              </a:solidFill>
            </a:endParaRPr>
          </a:p>
          <a:p>
            <a:pPr algn="ctr"/>
            <a:endParaRPr lang="en-IN" sz="2400" dirty="0">
              <a:solidFill>
                <a:schemeClr val="tx1"/>
              </a:solidFill>
            </a:endParaRPr>
          </a:p>
        </p:txBody>
      </p:sp>
      <p:sp>
        <p:nvSpPr>
          <p:cNvPr id="7" name="Rectangle: Rounded Corners 6">
            <a:extLst>
              <a:ext uri="{FF2B5EF4-FFF2-40B4-BE49-F238E27FC236}">
                <a16:creationId xmlns:a16="http://schemas.microsoft.com/office/drawing/2014/main" id="{E11C133E-7299-83D7-FAA8-5B885406EFFE}"/>
              </a:ext>
            </a:extLst>
          </p:cNvPr>
          <p:cNvSpPr/>
          <p:nvPr/>
        </p:nvSpPr>
        <p:spPr>
          <a:xfrm>
            <a:off x="7568588" y="1392071"/>
            <a:ext cx="4080610" cy="474942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Font typeface="Arial" pitchFamily="34" charset="0"/>
              <a:buChar char="•"/>
            </a:pPr>
            <a:endParaRPr lang="en-IN" sz="2400" dirty="0"/>
          </a:p>
          <a:p>
            <a:pPr lvl="0" algn="ctr"/>
            <a:r>
              <a:rPr lang="en-IN" sz="2200" dirty="0">
                <a:solidFill>
                  <a:schemeClr val="tx1"/>
                </a:solidFill>
              </a:rPr>
              <a:t>Till the approval, approved trusts would continue to get the benefit of exemption.</a:t>
            </a:r>
          </a:p>
          <a:p>
            <a:pPr lvl="0" algn="ctr">
              <a:buFont typeface="Arial" pitchFamily="34" charset="0"/>
              <a:buChar char="•"/>
            </a:pPr>
            <a:endParaRPr lang="en-US" sz="2200" dirty="0">
              <a:solidFill>
                <a:schemeClr val="tx1"/>
              </a:solidFill>
            </a:endParaRPr>
          </a:p>
          <a:p>
            <a:pPr lvl="0" algn="ctr"/>
            <a:r>
              <a:rPr lang="en-IN" sz="2200" dirty="0">
                <a:solidFill>
                  <a:schemeClr val="tx1"/>
                </a:solidFill>
              </a:rPr>
              <a:t>Eligible modes of investment of first regime shall be protected in  Second Regime. </a:t>
            </a:r>
            <a:endParaRPr lang="en-US" sz="2200" dirty="0">
              <a:solidFill>
                <a:schemeClr val="tx1"/>
              </a:solidFill>
            </a:endParaRPr>
          </a:p>
          <a:p>
            <a:pPr algn="ctr">
              <a:buFont typeface="Arial" pitchFamily="34" charset="0"/>
              <a:buChar char="•"/>
            </a:pPr>
            <a:endParaRPr lang="en-IN" sz="2400" dirty="0">
              <a:solidFill>
                <a:schemeClr val="tx1"/>
              </a:solidFill>
            </a:endParaRPr>
          </a:p>
        </p:txBody>
      </p:sp>
      <p:sp>
        <p:nvSpPr>
          <p:cNvPr id="17" name="TextBox 16"/>
          <p:cNvSpPr txBox="1"/>
          <p:nvPr/>
        </p:nvSpPr>
        <p:spPr>
          <a:xfrm>
            <a:off x="9886925" y="357614"/>
            <a:ext cx="1834156" cy="369332"/>
          </a:xfrm>
          <a:prstGeom prst="rect">
            <a:avLst/>
          </a:prstGeom>
          <a:noFill/>
        </p:spPr>
        <p:txBody>
          <a:bodyPr wrap="none" rtlCol="0">
            <a:spAutoFit/>
          </a:bodyPr>
          <a:lstStyle/>
          <a:p>
            <a:r>
              <a:rPr lang="en-IN" b="1" i="1" dirty="0" err="1"/>
              <a:t>w.e.f</a:t>
            </a:r>
            <a:r>
              <a:rPr lang="en-IN" b="1" i="1" dirty="0"/>
              <a:t>. 01.10.2024</a:t>
            </a:r>
            <a:endParaRPr lang="en-US" b="1" i="1" dirty="0"/>
          </a:p>
        </p:txBody>
      </p:sp>
    </p:spTree>
    <p:extLst>
      <p:ext uri="{BB962C8B-B14F-4D97-AF65-F5344CB8AC3E}">
        <p14:creationId xmlns:p14="http://schemas.microsoft.com/office/powerpoint/2010/main" val="30211094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286604"/>
            <a:ext cx="8474963" cy="900752"/>
          </a:xfrm>
        </p:spPr>
        <p:txBody>
          <a:bodyPr>
            <a:noAutofit/>
          </a:bodyPr>
          <a:lstStyle/>
          <a:p>
            <a:pPr>
              <a:defRPr/>
            </a:pPr>
            <a:r>
              <a:rPr lang="en-IN" sz="2800" dirty="0">
                <a:latin typeface="Bookman Old Style" panose="02050604050505020204" pitchFamily="18" charset="0"/>
                <a:cs typeface="Times New Roman" pitchFamily="18" charset="0"/>
              </a:rPr>
              <a:t>Extension of Timelines for Trusts seeking    Registration  U/s 12AB &amp; 80G</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92</a:t>
            </a:fld>
            <a:endParaRPr lang="en"/>
          </a:p>
        </p:txBody>
      </p:sp>
      <p:sp>
        <p:nvSpPr>
          <p:cNvPr id="10" name="TextBox 9"/>
          <p:cNvSpPr txBox="1"/>
          <p:nvPr/>
        </p:nvSpPr>
        <p:spPr>
          <a:xfrm>
            <a:off x="9691094" y="435816"/>
            <a:ext cx="1834156" cy="369332"/>
          </a:xfrm>
          <a:prstGeom prst="rect">
            <a:avLst/>
          </a:prstGeom>
          <a:noFill/>
        </p:spPr>
        <p:txBody>
          <a:bodyPr wrap="none" rtlCol="0">
            <a:spAutoFit/>
          </a:bodyPr>
          <a:lstStyle/>
          <a:p>
            <a:r>
              <a:rPr lang="en-IN" b="1" i="1" dirty="0" err="1"/>
              <a:t>w.e.f</a:t>
            </a:r>
            <a:r>
              <a:rPr lang="en-IN" b="1" i="1" dirty="0"/>
              <a:t>. 01.10.2024</a:t>
            </a:r>
            <a:endParaRPr lang="en-US" b="1" i="1" dirty="0"/>
          </a:p>
        </p:txBody>
      </p:sp>
      <p:sp>
        <p:nvSpPr>
          <p:cNvPr id="3" name="Rectangle 2">
            <a:extLst>
              <a:ext uri="{FF2B5EF4-FFF2-40B4-BE49-F238E27FC236}">
                <a16:creationId xmlns:a16="http://schemas.microsoft.com/office/drawing/2014/main" id="{8AAA8227-2555-5149-5E31-D6FC855A33E4}"/>
              </a:ext>
            </a:extLst>
          </p:cNvPr>
          <p:cNvSpPr/>
          <p:nvPr/>
        </p:nvSpPr>
        <p:spPr>
          <a:xfrm>
            <a:off x="740686" y="1752858"/>
            <a:ext cx="4662335" cy="668862"/>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Existing Provision</a:t>
            </a:r>
          </a:p>
        </p:txBody>
      </p:sp>
      <p:sp>
        <p:nvSpPr>
          <p:cNvPr id="6" name="Rectangle 5">
            <a:extLst>
              <a:ext uri="{FF2B5EF4-FFF2-40B4-BE49-F238E27FC236}">
                <a16:creationId xmlns:a16="http://schemas.microsoft.com/office/drawing/2014/main" id="{50C71BB6-14D1-7C43-A455-E2C64CA8FAB2}"/>
              </a:ext>
            </a:extLst>
          </p:cNvPr>
          <p:cNvSpPr/>
          <p:nvPr/>
        </p:nvSpPr>
        <p:spPr>
          <a:xfrm>
            <a:off x="740686" y="2428557"/>
            <a:ext cx="4662335" cy="28794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dirty="0">
              <a:solidFill>
                <a:schemeClr val="tx1"/>
              </a:solidFill>
            </a:endParaRPr>
          </a:p>
        </p:txBody>
      </p:sp>
      <p:sp>
        <p:nvSpPr>
          <p:cNvPr id="7" name="Rectangle 6">
            <a:extLst>
              <a:ext uri="{FF2B5EF4-FFF2-40B4-BE49-F238E27FC236}">
                <a16:creationId xmlns:a16="http://schemas.microsoft.com/office/drawing/2014/main" id="{97F93C17-7D02-7A07-8FEF-D270BAD3E763}"/>
              </a:ext>
            </a:extLst>
          </p:cNvPr>
          <p:cNvSpPr/>
          <p:nvPr/>
        </p:nvSpPr>
        <p:spPr>
          <a:xfrm>
            <a:off x="6591311" y="1749344"/>
            <a:ext cx="4662335" cy="668862"/>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Proposed Change</a:t>
            </a:r>
          </a:p>
        </p:txBody>
      </p:sp>
      <p:sp>
        <p:nvSpPr>
          <p:cNvPr id="11" name="Rectangle 10">
            <a:extLst>
              <a:ext uri="{FF2B5EF4-FFF2-40B4-BE49-F238E27FC236}">
                <a16:creationId xmlns:a16="http://schemas.microsoft.com/office/drawing/2014/main" id="{62708F81-77B5-5A90-1D49-C3DE227C3D9D}"/>
              </a:ext>
            </a:extLst>
          </p:cNvPr>
          <p:cNvSpPr/>
          <p:nvPr/>
        </p:nvSpPr>
        <p:spPr>
          <a:xfrm>
            <a:off x="6591311" y="2419137"/>
            <a:ext cx="4662335" cy="28794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dirty="0">
              <a:solidFill>
                <a:schemeClr val="tx1"/>
              </a:solidFill>
            </a:endParaRPr>
          </a:p>
        </p:txBody>
      </p:sp>
      <p:sp>
        <p:nvSpPr>
          <p:cNvPr id="12" name="TextBox 11">
            <a:extLst>
              <a:ext uri="{FF2B5EF4-FFF2-40B4-BE49-F238E27FC236}">
                <a16:creationId xmlns:a16="http://schemas.microsoft.com/office/drawing/2014/main" id="{BA9F20FC-AD7B-0522-A972-145AC2AE4A40}"/>
              </a:ext>
            </a:extLst>
          </p:cNvPr>
          <p:cNvSpPr txBox="1"/>
          <p:nvPr/>
        </p:nvSpPr>
        <p:spPr>
          <a:xfrm>
            <a:off x="871645" y="2705725"/>
            <a:ext cx="4531376" cy="1446550"/>
          </a:xfrm>
          <a:prstGeom prst="rect">
            <a:avLst/>
          </a:prstGeom>
          <a:noFill/>
        </p:spPr>
        <p:txBody>
          <a:bodyPr wrap="square" rtlCol="0">
            <a:spAutoFit/>
          </a:bodyPr>
          <a:lstStyle/>
          <a:p>
            <a:pPr algn="just"/>
            <a:r>
              <a:rPr lang="en-IN" sz="2200" kern="0" dirty="0">
                <a:effectLst/>
                <a:latin typeface="Book Antiqua" panose="02040602050305030304" pitchFamily="18" charset="0"/>
                <a:ea typeface="Calibri" panose="020F0502020204030204" pitchFamily="34" charset="0"/>
                <a:cs typeface="Mangal" panose="02040503050203030202" pitchFamily="18" charset="0"/>
              </a:rPr>
              <a:t>PCIT/CIT </a:t>
            </a:r>
            <a:r>
              <a:rPr lang="en-IN" sz="2200" kern="0" dirty="0">
                <a:latin typeface="Book Antiqua" panose="02040602050305030304" pitchFamily="18" charset="0"/>
                <a:ea typeface="Calibri" panose="020F0502020204030204" pitchFamily="34" charset="0"/>
                <a:cs typeface="Mangal" panose="02040503050203030202" pitchFamily="18" charset="0"/>
              </a:rPr>
              <a:t>can </a:t>
            </a:r>
            <a:r>
              <a:rPr lang="en-IN" sz="2200" kern="0" dirty="0">
                <a:effectLst/>
                <a:latin typeface="Book Antiqua" panose="02040602050305030304" pitchFamily="18" charset="0"/>
                <a:ea typeface="Calibri" panose="020F0502020204030204" pitchFamily="34" charset="0"/>
                <a:cs typeface="Mangal" panose="02040503050203030202" pitchFamily="18" charset="0"/>
              </a:rPr>
              <a:t>pass an order u/s 12AB(1)(b)(ii) within 6 months </a:t>
            </a:r>
            <a:r>
              <a:rPr lang="en-IN" sz="2200" b="1" kern="0" dirty="0">
                <a:effectLst/>
                <a:latin typeface="Book Antiqua" panose="02040602050305030304" pitchFamily="18" charset="0"/>
                <a:ea typeface="Calibri" panose="020F0502020204030204" pitchFamily="34" charset="0"/>
                <a:cs typeface="Mangal" panose="02040503050203030202" pitchFamily="18" charset="0"/>
              </a:rPr>
              <a:t>from the end of month </a:t>
            </a:r>
            <a:r>
              <a:rPr lang="en-IN" sz="2200" kern="0" dirty="0">
                <a:effectLst/>
                <a:latin typeface="Book Antiqua" panose="02040602050305030304" pitchFamily="18" charset="0"/>
                <a:ea typeface="Calibri" panose="020F0502020204030204" pitchFamily="34" charset="0"/>
                <a:cs typeface="Mangal" panose="02040503050203030202" pitchFamily="18" charset="0"/>
              </a:rPr>
              <a:t>of the filling of the application.</a:t>
            </a:r>
            <a:endParaRPr lang="en-US" sz="2200" dirty="0"/>
          </a:p>
        </p:txBody>
      </p:sp>
      <p:sp>
        <p:nvSpPr>
          <p:cNvPr id="14" name="TextBox 13">
            <a:extLst>
              <a:ext uri="{FF2B5EF4-FFF2-40B4-BE49-F238E27FC236}">
                <a16:creationId xmlns:a16="http://schemas.microsoft.com/office/drawing/2014/main" id="{56D92C1B-FA4A-B4BC-2D20-8DDF725BD2F1}"/>
              </a:ext>
            </a:extLst>
          </p:cNvPr>
          <p:cNvSpPr txBox="1"/>
          <p:nvPr/>
        </p:nvSpPr>
        <p:spPr>
          <a:xfrm>
            <a:off x="6638429" y="2753741"/>
            <a:ext cx="4568097" cy="1446550"/>
          </a:xfrm>
          <a:prstGeom prst="rect">
            <a:avLst/>
          </a:prstGeom>
          <a:noFill/>
        </p:spPr>
        <p:txBody>
          <a:bodyPr wrap="square">
            <a:spAutoFit/>
          </a:bodyPr>
          <a:lstStyle/>
          <a:p>
            <a:pPr algn="just"/>
            <a:r>
              <a:rPr lang="en-IN" sz="2200" kern="0" dirty="0">
                <a:latin typeface="Book Antiqua" panose="02040602050305030304" pitchFamily="18" charset="0"/>
                <a:cs typeface="Mangal" panose="02040503050203030202" pitchFamily="18" charset="0"/>
              </a:rPr>
              <a:t>PCIT/CIT can pass an order u/s 12AB(1)(b)(ii) within 6 months </a:t>
            </a:r>
            <a:r>
              <a:rPr lang="en-IN" sz="2200" b="1" kern="0" dirty="0">
                <a:latin typeface="Book Antiqua" panose="02040602050305030304" pitchFamily="18" charset="0"/>
                <a:cs typeface="Mangal" panose="02040503050203030202" pitchFamily="18" charset="0"/>
              </a:rPr>
              <a:t>from the end of quarter </a:t>
            </a:r>
            <a:r>
              <a:rPr lang="en-IN" sz="2200" kern="0" dirty="0">
                <a:latin typeface="Book Antiqua" panose="02040602050305030304" pitchFamily="18" charset="0"/>
                <a:cs typeface="Mangal" panose="02040503050203030202" pitchFamily="18" charset="0"/>
              </a:rPr>
              <a:t>of</a:t>
            </a:r>
            <a:r>
              <a:rPr lang="en-IN" sz="2200" b="1" kern="0" dirty="0">
                <a:latin typeface="Book Antiqua" panose="02040602050305030304" pitchFamily="18" charset="0"/>
                <a:cs typeface="Mangal" panose="02040503050203030202" pitchFamily="18" charset="0"/>
              </a:rPr>
              <a:t> </a:t>
            </a:r>
            <a:r>
              <a:rPr lang="en-IN" sz="2200" kern="0" dirty="0">
                <a:latin typeface="Book Antiqua" panose="02040602050305030304" pitchFamily="18" charset="0"/>
                <a:cs typeface="Mangal" panose="02040503050203030202" pitchFamily="18" charset="0"/>
              </a:rPr>
              <a:t>the filling of the application.</a:t>
            </a:r>
            <a:endParaRPr lang="en-US" sz="2200" kern="0" dirty="0">
              <a:latin typeface="Book Antiqua" panose="02040602050305030304" pitchFamily="18" charset="0"/>
              <a:cs typeface="Mangal" panose="02040503050203030202" pitchFamily="18" charset="0"/>
            </a:endParaRPr>
          </a:p>
        </p:txBody>
      </p:sp>
    </p:spTree>
    <p:extLst>
      <p:ext uri="{BB962C8B-B14F-4D97-AF65-F5344CB8AC3E}">
        <p14:creationId xmlns:p14="http://schemas.microsoft.com/office/powerpoint/2010/main" val="33078903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Miscellaneous Amendments</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93</a:t>
            </a:fld>
            <a:endParaRPr lang="en"/>
          </a:p>
        </p:txBody>
      </p:sp>
      <p:sp>
        <p:nvSpPr>
          <p:cNvPr id="5" name="Rectangle: Rounded Corners 4">
            <a:extLst>
              <a:ext uri="{FF2B5EF4-FFF2-40B4-BE49-F238E27FC236}">
                <a16:creationId xmlns:a16="http://schemas.microsoft.com/office/drawing/2014/main" id="{C202045B-E0DD-7152-828E-DEDF466D7AB3}"/>
              </a:ext>
            </a:extLst>
          </p:cNvPr>
          <p:cNvSpPr/>
          <p:nvPr/>
        </p:nvSpPr>
        <p:spPr>
          <a:xfrm>
            <a:off x="606418" y="1548180"/>
            <a:ext cx="10828109" cy="1431418"/>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IN" sz="2400" dirty="0"/>
          </a:p>
          <a:p>
            <a:pPr lvl="0" algn="ctr"/>
            <a:r>
              <a:rPr lang="en-IN" sz="2400" dirty="0">
                <a:solidFill>
                  <a:schemeClr val="tx1"/>
                </a:solidFill>
              </a:rPr>
              <a:t>Power </a:t>
            </a:r>
            <a:r>
              <a:rPr lang="en-IN" sz="2200" dirty="0">
                <a:solidFill>
                  <a:schemeClr val="tx1"/>
                </a:solidFill>
              </a:rPr>
              <a:t>to PCIT/CIT to condone the delay in filing </a:t>
            </a:r>
            <a:r>
              <a:rPr lang="en-IN" sz="2400" dirty="0">
                <a:solidFill>
                  <a:schemeClr val="tx1"/>
                </a:solidFill>
              </a:rPr>
              <a:t>of application where reasonable cause is shown. </a:t>
            </a:r>
            <a:endParaRPr lang="en-US" sz="2400" dirty="0">
              <a:solidFill>
                <a:schemeClr val="tx1"/>
              </a:solidFill>
            </a:endParaRPr>
          </a:p>
          <a:p>
            <a:pPr algn="ctr"/>
            <a:endParaRPr lang="en-IN" sz="2400" dirty="0">
              <a:solidFill>
                <a:schemeClr val="tx1"/>
              </a:solidFill>
            </a:endParaRPr>
          </a:p>
        </p:txBody>
      </p:sp>
      <p:sp>
        <p:nvSpPr>
          <p:cNvPr id="8" name="TextBox 7"/>
          <p:cNvSpPr txBox="1"/>
          <p:nvPr/>
        </p:nvSpPr>
        <p:spPr>
          <a:xfrm>
            <a:off x="9407091" y="2646703"/>
            <a:ext cx="1834156" cy="369332"/>
          </a:xfrm>
          <a:prstGeom prst="rect">
            <a:avLst/>
          </a:prstGeom>
          <a:noFill/>
        </p:spPr>
        <p:txBody>
          <a:bodyPr wrap="none" rtlCol="0">
            <a:spAutoFit/>
          </a:bodyPr>
          <a:lstStyle/>
          <a:p>
            <a:r>
              <a:rPr lang="en-IN" b="1" i="1" dirty="0" err="1"/>
              <a:t>w.e.f</a:t>
            </a:r>
            <a:r>
              <a:rPr lang="en-IN" b="1" i="1" dirty="0"/>
              <a:t>. 01.10.2024</a:t>
            </a:r>
            <a:endParaRPr lang="en-US" b="1" i="1" dirty="0"/>
          </a:p>
        </p:txBody>
      </p:sp>
      <p:sp>
        <p:nvSpPr>
          <p:cNvPr id="6" name="Rectangle: Rounded Corners 4">
            <a:extLst>
              <a:ext uri="{FF2B5EF4-FFF2-40B4-BE49-F238E27FC236}">
                <a16:creationId xmlns:a16="http://schemas.microsoft.com/office/drawing/2014/main" id="{C202045B-E0DD-7152-828E-DEDF466D7AB3}"/>
              </a:ext>
            </a:extLst>
          </p:cNvPr>
          <p:cNvSpPr/>
          <p:nvPr/>
        </p:nvSpPr>
        <p:spPr>
          <a:xfrm>
            <a:off x="606417" y="3151744"/>
            <a:ext cx="10828110" cy="1293507"/>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rPr>
              <a:t>New Section 12AC proposed to be inserted which shall end the exit tax on merger of trusts on satisfaction of specified conditions.</a:t>
            </a:r>
          </a:p>
        </p:txBody>
      </p:sp>
      <p:sp>
        <p:nvSpPr>
          <p:cNvPr id="7" name="Rectangle: Rounded Corners 4">
            <a:extLst>
              <a:ext uri="{FF2B5EF4-FFF2-40B4-BE49-F238E27FC236}">
                <a16:creationId xmlns:a16="http://schemas.microsoft.com/office/drawing/2014/main" id="{C202045B-E0DD-7152-828E-DEDF466D7AB3}"/>
              </a:ext>
            </a:extLst>
          </p:cNvPr>
          <p:cNvSpPr/>
          <p:nvPr/>
        </p:nvSpPr>
        <p:spPr>
          <a:xfrm>
            <a:off x="669956" y="4617397"/>
            <a:ext cx="10918952" cy="1297769"/>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IN" sz="2400" dirty="0">
                <a:solidFill>
                  <a:schemeClr val="tx1"/>
                </a:solidFill>
              </a:rPr>
              <a:t>Section 11(7) to include reference to Section 10(23EA)/(23ED)/(46B) giving them 1 time option to apply for registration u/s 12AB operative.</a:t>
            </a:r>
            <a:endParaRPr lang="en-US" sz="2400" dirty="0">
              <a:solidFill>
                <a:schemeClr val="tx1"/>
              </a:solidFill>
            </a:endParaRPr>
          </a:p>
        </p:txBody>
      </p:sp>
      <p:sp>
        <p:nvSpPr>
          <p:cNvPr id="3" name="TextBox 2">
            <a:extLst>
              <a:ext uri="{FF2B5EF4-FFF2-40B4-BE49-F238E27FC236}">
                <a16:creationId xmlns:a16="http://schemas.microsoft.com/office/drawing/2014/main" id="{F672766D-3772-5B29-AE84-BC4A890587F8}"/>
              </a:ext>
            </a:extLst>
          </p:cNvPr>
          <p:cNvSpPr txBox="1"/>
          <p:nvPr/>
        </p:nvSpPr>
        <p:spPr>
          <a:xfrm>
            <a:off x="9342824" y="4075919"/>
            <a:ext cx="1826141" cy="369332"/>
          </a:xfrm>
          <a:prstGeom prst="rect">
            <a:avLst/>
          </a:prstGeom>
          <a:noFill/>
        </p:spPr>
        <p:txBody>
          <a:bodyPr wrap="none" rtlCol="0">
            <a:spAutoFit/>
          </a:bodyPr>
          <a:lstStyle/>
          <a:p>
            <a:r>
              <a:rPr lang="en-IN" b="1" i="1" dirty="0"/>
              <a:t>w.e.f. 01.04.2025</a:t>
            </a:r>
            <a:endParaRPr lang="en-US" b="1" i="1" dirty="0"/>
          </a:p>
        </p:txBody>
      </p:sp>
      <p:sp>
        <p:nvSpPr>
          <p:cNvPr id="9" name="TextBox 8">
            <a:extLst>
              <a:ext uri="{FF2B5EF4-FFF2-40B4-BE49-F238E27FC236}">
                <a16:creationId xmlns:a16="http://schemas.microsoft.com/office/drawing/2014/main" id="{8D916871-37BC-7BF2-C80D-93480639EAED}"/>
              </a:ext>
            </a:extLst>
          </p:cNvPr>
          <p:cNvSpPr txBox="1"/>
          <p:nvPr/>
        </p:nvSpPr>
        <p:spPr>
          <a:xfrm>
            <a:off x="9415106" y="5545834"/>
            <a:ext cx="1826141" cy="369332"/>
          </a:xfrm>
          <a:prstGeom prst="rect">
            <a:avLst/>
          </a:prstGeom>
          <a:noFill/>
        </p:spPr>
        <p:txBody>
          <a:bodyPr wrap="none" rtlCol="0">
            <a:spAutoFit/>
          </a:bodyPr>
          <a:lstStyle/>
          <a:p>
            <a:r>
              <a:rPr lang="en-IN" b="1" i="1" dirty="0"/>
              <a:t>w.e.f. 01.04.2025</a:t>
            </a:r>
            <a:endParaRPr lang="en-US" b="1" i="1" dirty="0"/>
          </a:p>
        </p:txBody>
      </p:sp>
    </p:spTree>
    <p:extLst>
      <p:ext uri="{BB962C8B-B14F-4D97-AF65-F5344CB8AC3E}">
        <p14:creationId xmlns:p14="http://schemas.microsoft.com/office/powerpoint/2010/main" val="31143003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5459413" cy="1439315"/>
          </a:xfrm>
        </p:spPr>
        <p:txBody>
          <a:bodyPr lIns="121900" tIns="121900" rIns="121900" bIns="121900">
            <a:noAutofit/>
          </a:bodyPr>
          <a:lstStyle/>
          <a:p>
            <a:pPr algn="l">
              <a:spcBef>
                <a:spcPct val="0"/>
              </a:spcBef>
              <a:spcAft>
                <a:spcPct val="0"/>
              </a:spcAft>
            </a:pPr>
            <a:r>
              <a:rPr lang="en-US" sz="4000" b="1" i="0" u="none" strike="noStrike" baseline="0" dirty="0">
                <a:latin typeface="+mj-lt"/>
              </a:rPr>
              <a:t>TDS and TCS</a:t>
            </a:r>
            <a:endParaRPr lang="en-US" altLang="en-US" sz="3600" dirty="0">
              <a:latin typeface="+mj-lt"/>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94</a:t>
            </a:fld>
            <a:endParaRPr lang="en-US" altLang="en-US" sz="1200">
              <a:solidFill>
                <a:schemeClr val="bg1"/>
              </a:solidFill>
            </a:endParaRPr>
          </a:p>
        </p:txBody>
      </p:sp>
    </p:spTree>
    <p:extLst>
      <p:ext uri="{BB962C8B-B14F-4D97-AF65-F5344CB8AC3E}">
        <p14:creationId xmlns:p14="http://schemas.microsoft.com/office/powerpoint/2010/main" val="13300292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0" y="334754"/>
            <a:ext cx="8458200" cy="735749"/>
          </a:xfrm>
        </p:spPr>
        <p:txBody>
          <a:bodyPr>
            <a:noAutofit/>
          </a:bodyPr>
          <a:lstStyle/>
          <a:p>
            <a:pPr>
              <a:defRPr/>
            </a:pPr>
            <a:r>
              <a:rPr lang="en-US" sz="2800" dirty="0">
                <a:latin typeface="Bookman Old Style" panose="02050604050505020204" pitchFamily="18" charset="0"/>
                <a:cs typeface="Times New Roman" pitchFamily="18" charset="0"/>
              </a:rPr>
              <a:t>Reduction in TDS Rates</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95</a:t>
            </a:fld>
            <a:endParaRPr lang="en"/>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95</a:t>
            </a:fld>
            <a:endParaRPr lang="en-US" altLang="en-US" sz="1200">
              <a:solidFill>
                <a:schemeClr val="bg1"/>
              </a:solidFill>
            </a:endParaRPr>
          </a:p>
        </p:txBody>
      </p:sp>
      <p:graphicFrame>
        <p:nvGraphicFramePr>
          <p:cNvPr id="6" name="Table 5">
            <a:extLst>
              <a:ext uri="{FF2B5EF4-FFF2-40B4-BE49-F238E27FC236}">
                <a16:creationId xmlns:a16="http://schemas.microsoft.com/office/drawing/2014/main" id="{74B63A5F-0500-5221-871F-B8529CEF06B8}"/>
              </a:ext>
            </a:extLst>
          </p:cNvPr>
          <p:cNvGraphicFramePr>
            <a:graphicFrameLocks noGrp="1"/>
          </p:cNvGraphicFramePr>
          <p:nvPr/>
        </p:nvGraphicFramePr>
        <p:xfrm>
          <a:off x="371529" y="1329995"/>
          <a:ext cx="10797436" cy="4663440"/>
        </p:xfrm>
        <a:graphic>
          <a:graphicData uri="http://schemas.openxmlformats.org/drawingml/2006/table">
            <a:tbl>
              <a:tblPr firstRow="1" bandRow="1">
                <a:tableStyleId>{21E4AEA4-8DFA-4A89-87EB-49C32662AFE0}</a:tableStyleId>
              </a:tblPr>
              <a:tblGrid>
                <a:gridCol w="6701425">
                  <a:extLst>
                    <a:ext uri="{9D8B030D-6E8A-4147-A177-3AD203B41FA5}">
                      <a16:colId xmlns:a16="http://schemas.microsoft.com/office/drawing/2014/main" val="3914512090"/>
                    </a:ext>
                  </a:extLst>
                </a:gridCol>
                <a:gridCol w="1340285">
                  <a:extLst>
                    <a:ext uri="{9D8B030D-6E8A-4147-A177-3AD203B41FA5}">
                      <a16:colId xmlns:a16="http://schemas.microsoft.com/office/drawing/2014/main" val="3208938690"/>
                    </a:ext>
                  </a:extLst>
                </a:gridCol>
                <a:gridCol w="1308894">
                  <a:extLst>
                    <a:ext uri="{9D8B030D-6E8A-4147-A177-3AD203B41FA5}">
                      <a16:colId xmlns:a16="http://schemas.microsoft.com/office/drawing/2014/main" val="1823691634"/>
                    </a:ext>
                  </a:extLst>
                </a:gridCol>
                <a:gridCol w="1446832">
                  <a:extLst>
                    <a:ext uri="{9D8B030D-6E8A-4147-A177-3AD203B41FA5}">
                      <a16:colId xmlns:a16="http://schemas.microsoft.com/office/drawing/2014/main" val="1142411205"/>
                    </a:ext>
                  </a:extLst>
                </a:gridCol>
              </a:tblGrid>
              <a:tr h="578356">
                <a:tc>
                  <a:txBody>
                    <a:bodyPr/>
                    <a:lstStyle/>
                    <a:p>
                      <a:r>
                        <a:rPr lang="en-IN" sz="1800" b="1" kern="1200" dirty="0">
                          <a:solidFill>
                            <a:schemeClr val="lt1"/>
                          </a:solidFill>
                          <a:effectLst/>
                        </a:rPr>
                        <a:t>Section</a:t>
                      </a:r>
                      <a:endParaRPr lang="en-US" dirty="0">
                        <a:latin typeface="Book Antiqua" panose="02040602050305030304" pitchFamily="18" charset="0"/>
                      </a:endParaRPr>
                    </a:p>
                  </a:txBody>
                  <a:tcPr/>
                </a:tc>
                <a:tc>
                  <a:txBody>
                    <a:bodyPr/>
                    <a:lstStyle/>
                    <a:p>
                      <a:r>
                        <a:rPr lang="en-US" dirty="0"/>
                        <a:t>Present TDS Rate</a:t>
                      </a:r>
                      <a:endParaRPr lang="en-US" dirty="0">
                        <a:latin typeface="Book Antiqua" panose="02040602050305030304" pitchFamily="18" charset="0"/>
                      </a:endParaRPr>
                    </a:p>
                  </a:txBody>
                  <a:tcPr/>
                </a:tc>
                <a:tc>
                  <a:txBody>
                    <a:bodyPr/>
                    <a:lstStyle/>
                    <a:p>
                      <a:r>
                        <a:rPr lang="en-US" dirty="0"/>
                        <a:t>Proposed TDS Rate</a:t>
                      </a:r>
                      <a:endParaRPr lang="en-US" dirty="0">
                        <a:latin typeface="Book Antiqua" panose="02040602050305030304" pitchFamily="18" charset="0"/>
                      </a:endParaRPr>
                    </a:p>
                  </a:txBody>
                  <a:tcPr/>
                </a:tc>
                <a:tc>
                  <a:txBody>
                    <a:bodyPr/>
                    <a:lstStyle/>
                    <a:p>
                      <a:r>
                        <a:rPr lang="en-US" dirty="0"/>
                        <a:t>With effect from</a:t>
                      </a:r>
                      <a:endParaRPr lang="en-US" dirty="0">
                        <a:latin typeface="Book Antiqua" panose="02040602050305030304" pitchFamily="18" charset="0"/>
                      </a:endParaRPr>
                    </a:p>
                  </a:txBody>
                  <a:tcPr/>
                </a:tc>
                <a:extLst>
                  <a:ext uri="{0D108BD9-81ED-4DB2-BD59-A6C34878D82A}">
                    <a16:rowId xmlns:a16="http://schemas.microsoft.com/office/drawing/2014/main" val="2977298335"/>
                  </a:ext>
                </a:extLst>
              </a:tr>
              <a:tr h="573011">
                <a:tc>
                  <a:txBody>
                    <a:bodyPr/>
                    <a:lstStyle/>
                    <a:p>
                      <a:r>
                        <a:rPr lang="en-US" dirty="0"/>
                        <a:t>Section 194D-Payment of insurance commission (in case of person other than company)</a:t>
                      </a:r>
                      <a:endParaRPr lang="en-US" dirty="0">
                        <a:latin typeface="Book Antiqua" panose="02040602050305030304" pitchFamily="18" charset="0"/>
                      </a:endParaRPr>
                    </a:p>
                  </a:txBody>
                  <a:tcPr/>
                </a:tc>
                <a:tc>
                  <a:txBody>
                    <a:bodyPr/>
                    <a:lstStyle/>
                    <a:p>
                      <a:r>
                        <a:rPr lang="en-US" dirty="0"/>
                        <a:t>5%</a:t>
                      </a:r>
                      <a:endParaRPr lang="en-US" dirty="0">
                        <a:latin typeface="Book Antiqua" panose="02040602050305030304" pitchFamily="18" charset="0"/>
                      </a:endParaRPr>
                    </a:p>
                  </a:txBody>
                  <a:tcPr/>
                </a:tc>
                <a:tc>
                  <a:txBody>
                    <a:bodyPr/>
                    <a:lstStyle/>
                    <a:p>
                      <a:r>
                        <a:rPr lang="en-US" dirty="0"/>
                        <a:t>2%</a:t>
                      </a:r>
                      <a:endParaRPr lang="en-US" dirty="0">
                        <a:latin typeface="Book Antiqua" panose="02040602050305030304" pitchFamily="18" charset="0"/>
                      </a:endParaRPr>
                    </a:p>
                  </a:txBody>
                  <a:tcPr/>
                </a:tc>
                <a:tc>
                  <a:txBody>
                    <a:bodyPr/>
                    <a:lstStyle/>
                    <a:p>
                      <a:r>
                        <a:rPr lang="en-US" dirty="0"/>
                        <a:t>1.4.2025</a:t>
                      </a:r>
                      <a:endParaRPr lang="en-US" dirty="0">
                        <a:latin typeface="Book Antiqua" panose="02040602050305030304" pitchFamily="18" charset="0"/>
                      </a:endParaRPr>
                    </a:p>
                  </a:txBody>
                  <a:tcPr/>
                </a:tc>
                <a:extLst>
                  <a:ext uri="{0D108BD9-81ED-4DB2-BD59-A6C34878D82A}">
                    <a16:rowId xmlns:a16="http://schemas.microsoft.com/office/drawing/2014/main" val="2721309897"/>
                  </a:ext>
                </a:extLst>
              </a:tr>
              <a:tr h="327435">
                <a:tc>
                  <a:txBody>
                    <a:bodyPr/>
                    <a:lstStyle/>
                    <a:p>
                      <a:r>
                        <a:rPr lang="en-US" dirty="0"/>
                        <a:t>Section 194DA - Payment in respect of life insurance policy</a:t>
                      </a:r>
                      <a:endParaRPr lang="en-US" dirty="0">
                        <a:latin typeface="Book Antiqua" panose="02040602050305030304" pitchFamily="18" charset="0"/>
                      </a:endParaRPr>
                    </a:p>
                  </a:txBody>
                  <a:tcPr/>
                </a:tc>
                <a:tc>
                  <a:txBody>
                    <a:bodyPr/>
                    <a:lstStyle/>
                    <a:p>
                      <a:r>
                        <a:rPr lang="en-US" dirty="0"/>
                        <a:t>5%</a:t>
                      </a:r>
                      <a:endParaRPr lang="en-US" dirty="0">
                        <a:latin typeface="Book Antiqua" panose="02040602050305030304" pitchFamily="18" charset="0"/>
                      </a:endParaRPr>
                    </a:p>
                  </a:txBody>
                  <a:tcPr/>
                </a:tc>
                <a:tc>
                  <a:txBody>
                    <a:bodyPr/>
                    <a:lstStyle/>
                    <a:p>
                      <a:r>
                        <a:rPr lang="en-US" dirty="0"/>
                        <a:t>2%</a:t>
                      </a:r>
                      <a:endParaRPr lang="en-US" dirty="0">
                        <a:latin typeface="Book Antiqua" panose="02040602050305030304" pitchFamily="18" charset="0"/>
                      </a:endParaRPr>
                    </a:p>
                  </a:txBody>
                  <a:tcPr/>
                </a:tc>
                <a:tc>
                  <a:txBody>
                    <a:bodyPr/>
                    <a:lstStyle/>
                    <a:p>
                      <a:r>
                        <a:rPr lang="en-US" dirty="0"/>
                        <a:t>1.10.2024</a:t>
                      </a:r>
                      <a:endParaRPr lang="en-US" dirty="0">
                        <a:latin typeface="Book Antiqua" panose="02040602050305030304" pitchFamily="18" charset="0"/>
                      </a:endParaRPr>
                    </a:p>
                  </a:txBody>
                  <a:tcPr/>
                </a:tc>
                <a:extLst>
                  <a:ext uri="{0D108BD9-81ED-4DB2-BD59-A6C34878D82A}">
                    <a16:rowId xmlns:a16="http://schemas.microsoft.com/office/drawing/2014/main" val="558150258"/>
                  </a:ext>
                </a:extLst>
              </a:tr>
              <a:tr h="327435">
                <a:tc>
                  <a:txBody>
                    <a:bodyPr/>
                    <a:lstStyle/>
                    <a:p>
                      <a:r>
                        <a:rPr lang="en-US" dirty="0"/>
                        <a:t>Section 194G –Commission etc. on sale of lottery tickets</a:t>
                      </a:r>
                      <a:endParaRPr lang="en-US" dirty="0">
                        <a:latin typeface="Book Antiqua" panose="02040602050305030304" pitchFamily="18" charset="0"/>
                      </a:endParaRPr>
                    </a:p>
                  </a:txBody>
                  <a:tcPr/>
                </a:tc>
                <a:tc>
                  <a:txBody>
                    <a:bodyPr/>
                    <a:lstStyle/>
                    <a:p>
                      <a:r>
                        <a:rPr lang="en-US" dirty="0"/>
                        <a:t>5%</a:t>
                      </a:r>
                      <a:endParaRPr lang="en-US" dirty="0">
                        <a:latin typeface="Book Antiqua" panose="02040602050305030304" pitchFamily="18" charset="0"/>
                      </a:endParaRPr>
                    </a:p>
                  </a:txBody>
                  <a:tcPr/>
                </a:tc>
                <a:tc>
                  <a:txBody>
                    <a:bodyPr/>
                    <a:lstStyle/>
                    <a:p>
                      <a:r>
                        <a:rPr lang="en-US" dirty="0"/>
                        <a:t>2%</a:t>
                      </a:r>
                      <a:endParaRPr lang="en-US" dirty="0">
                        <a:latin typeface="Book Antiqua" panose="02040602050305030304" pitchFamily="18" charset="0"/>
                      </a:endParaRPr>
                    </a:p>
                  </a:txBody>
                  <a:tcPr/>
                </a:tc>
                <a:tc>
                  <a:txBody>
                    <a:bodyPr/>
                    <a:lstStyle/>
                    <a:p>
                      <a:r>
                        <a:rPr lang="en-US" dirty="0"/>
                        <a:t>1.10.2024</a:t>
                      </a:r>
                      <a:endParaRPr lang="en-US" dirty="0">
                        <a:latin typeface="Book Antiqua" panose="02040602050305030304" pitchFamily="18" charset="0"/>
                      </a:endParaRPr>
                    </a:p>
                  </a:txBody>
                  <a:tcPr/>
                </a:tc>
                <a:extLst>
                  <a:ext uri="{0D108BD9-81ED-4DB2-BD59-A6C34878D82A}">
                    <a16:rowId xmlns:a16="http://schemas.microsoft.com/office/drawing/2014/main" val="1412969087"/>
                  </a:ext>
                </a:extLst>
              </a:tr>
              <a:tr h="327435">
                <a:tc>
                  <a:txBody>
                    <a:bodyPr/>
                    <a:lstStyle/>
                    <a:p>
                      <a:r>
                        <a:rPr lang="en-US" dirty="0"/>
                        <a:t>Section 194H - Payment of commission or brokerage</a:t>
                      </a:r>
                      <a:endParaRPr lang="en-US" dirty="0">
                        <a:latin typeface="Book Antiqua" panose="02040602050305030304" pitchFamily="18" charset="0"/>
                      </a:endParaRPr>
                    </a:p>
                  </a:txBody>
                  <a:tcPr/>
                </a:tc>
                <a:tc>
                  <a:txBody>
                    <a:bodyPr/>
                    <a:lstStyle/>
                    <a:p>
                      <a:r>
                        <a:rPr lang="en-US" dirty="0"/>
                        <a:t>5%</a:t>
                      </a:r>
                      <a:endParaRPr lang="en-US" dirty="0">
                        <a:latin typeface="Book Antiqua" panose="02040602050305030304" pitchFamily="18" charset="0"/>
                      </a:endParaRPr>
                    </a:p>
                  </a:txBody>
                  <a:tcPr/>
                </a:tc>
                <a:tc>
                  <a:txBody>
                    <a:bodyPr/>
                    <a:lstStyle/>
                    <a:p>
                      <a:r>
                        <a:rPr lang="en-US" dirty="0"/>
                        <a:t>2%</a:t>
                      </a:r>
                      <a:endParaRPr lang="en-US" dirty="0">
                        <a:latin typeface="Book Antiqua" panose="02040602050305030304" pitchFamily="18" charset="0"/>
                      </a:endParaRPr>
                    </a:p>
                  </a:txBody>
                  <a:tcPr/>
                </a:tc>
                <a:tc>
                  <a:txBody>
                    <a:bodyPr/>
                    <a:lstStyle/>
                    <a:p>
                      <a:r>
                        <a:rPr lang="en-US" dirty="0"/>
                        <a:t>1.10.2024</a:t>
                      </a:r>
                      <a:endParaRPr lang="en-US" dirty="0">
                        <a:latin typeface="Book Antiqua" panose="02040602050305030304" pitchFamily="18" charset="0"/>
                      </a:endParaRPr>
                    </a:p>
                  </a:txBody>
                  <a:tcPr/>
                </a:tc>
                <a:extLst>
                  <a:ext uri="{0D108BD9-81ED-4DB2-BD59-A6C34878D82A}">
                    <a16:rowId xmlns:a16="http://schemas.microsoft.com/office/drawing/2014/main" val="3755001437"/>
                  </a:ext>
                </a:extLst>
              </a:tr>
              <a:tr h="327435">
                <a:tc>
                  <a:txBody>
                    <a:bodyPr/>
                    <a:lstStyle/>
                    <a:p>
                      <a:r>
                        <a:rPr lang="en-US" dirty="0"/>
                        <a:t>Section 194-IB - Payment of rent by certain individuals or HUF</a:t>
                      </a:r>
                      <a:endParaRPr lang="en-US" dirty="0">
                        <a:latin typeface="Book Antiqua" panose="02040602050305030304" pitchFamily="18" charset="0"/>
                      </a:endParaRPr>
                    </a:p>
                  </a:txBody>
                  <a:tcPr/>
                </a:tc>
                <a:tc>
                  <a:txBody>
                    <a:bodyPr/>
                    <a:lstStyle/>
                    <a:p>
                      <a:r>
                        <a:rPr lang="en-US" dirty="0"/>
                        <a:t>5%</a:t>
                      </a:r>
                      <a:endParaRPr lang="en-US" dirty="0">
                        <a:latin typeface="Book Antiqua" panose="02040602050305030304" pitchFamily="18" charset="0"/>
                      </a:endParaRPr>
                    </a:p>
                  </a:txBody>
                  <a:tcPr/>
                </a:tc>
                <a:tc>
                  <a:txBody>
                    <a:bodyPr/>
                    <a:lstStyle/>
                    <a:p>
                      <a:r>
                        <a:rPr lang="en-US" dirty="0"/>
                        <a:t>2%</a:t>
                      </a:r>
                      <a:endParaRPr lang="en-US" dirty="0">
                        <a:latin typeface="Book Antiqua" panose="02040602050305030304" pitchFamily="18" charset="0"/>
                      </a:endParaRPr>
                    </a:p>
                  </a:txBody>
                  <a:tcPr/>
                </a:tc>
                <a:tc>
                  <a:txBody>
                    <a:bodyPr/>
                    <a:lstStyle/>
                    <a:p>
                      <a:r>
                        <a:rPr lang="en-US" dirty="0"/>
                        <a:t>1.10.2024</a:t>
                      </a:r>
                      <a:endParaRPr lang="en-US" dirty="0">
                        <a:latin typeface="Book Antiqua" panose="02040602050305030304" pitchFamily="18" charset="0"/>
                      </a:endParaRPr>
                    </a:p>
                  </a:txBody>
                  <a:tcPr/>
                </a:tc>
                <a:extLst>
                  <a:ext uri="{0D108BD9-81ED-4DB2-BD59-A6C34878D82A}">
                    <a16:rowId xmlns:a16="http://schemas.microsoft.com/office/drawing/2014/main" val="3092415293"/>
                  </a:ext>
                </a:extLst>
              </a:tr>
              <a:tr h="573011">
                <a:tc>
                  <a:txBody>
                    <a:bodyPr/>
                    <a:lstStyle/>
                    <a:p>
                      <a:r>
                        <a:rPr lang="en-US" dirty="0"/>
                        <a:t>Section 194M - Payment of certain sums by certain individuals or Hindu undivided family</a:t>
                      </a:r>
                      <a:endParaRPr lang="en-US" dirty="0">
                        <a:latin typeface="Book Antiqua" panose="02040602050305030304" pitchFamily="18" charset="0"/>
                      </a:endParaRPr>
                    </a:p>
                  </a:txBody>
                  <a:tcPr/>
                </a:tc>
                <a:tc>
                  <a:txBody>
                    <a:bodyPr/>
                    <a:lstStyle/>
                    <a:p>
                      <a:r>
                        <a:rPr lang="en-US" dirty="0"/>
                        <a:t>5%</a:t>
                      </a:r>
                      <a:endParaRPr lang="en-US" dirty="0">
                        <a:latin typeface="Book Antiqua" panose="02040602050305030304" pitchFamily="18" charset="0"/>
                      </a:endParaRPr>
                    </a:p>
                  </a:txBody>
                  <a:tcPr/>
                </a:tc>
                <a:tc>
                  <a:txBody>
                    <a:bodyPr/>
                    <a:lstStyle/>
                    <a:p>
                      <a:r>
                        <a:rPr lang="en-US" dirty="0"/>
                        <a:t>2%</a:t>
                      </a:r>
                      <a:endParaRPr lang="en-US" dirty="0">
                        <a:latin typeface="Book Antiqua" panose="02040602050305030304" pitchFamily="18" charset="0"/>
                      </a:endParaRPr>
                    </a:p>
                  </a:txBody>
                  <a:tcPr/>
                </a:tc>
                <a:tc>
                  <a:txBody>
                    <a:bodyPr/>
                    <a:lstStyle/>
                    <a:p>
                      <a:r>
                        <a:rPr lang="en-US" dirty="0"/>
                        <a:t>1.10.2024</a:t>
                      </a:r>
                      <a:endParaRPr lang="en-US" dirty="0">
                        <a:latin typeface="Book Antiqua" panose="02040602050305030304" pitchFamily="18" charset="0"/>
                      </a:endParaRPr>
                    </a:p>
                  </a:txBody>
                  <a:tcPr/>
                </a:tc>
                <a:extLst>
                  <a:ext uri="{0D108BD9-81ED-4DB2-BD59-A6C34878D82A}">
                    <a16:rowId xmlns:a16="http://schemas.microsoft.com/office/drawing/2014/main" val="1042603711"/>
                  </a:ext>
                </a:extLst>
              </a:tr>
              <a:tr h="573011">
                <a:tc>
                  <a:txBody>
                    <a:bodyPr/>
                    <a:lstStyle/>
                    <a:p>
                      <a:r>
                        <a:rPr lang="en-US" dirty="0"/>
                        <a:t>Section 194-O - Payment of certain sums by e-commerce operator to e-commerce participant</a:t>
                      </a:r>
                      <a:endParaRPr lang="en-US" dirty="0">
                        <a:latin typeface="Book Antiqua" panose="02040602050305030304" pitchFamily="18" charset="0"/>
                      </a:endParaRPr>
                    </a:p>
                  </a:txBody>
                  <a:tcPr/>
                </a:tc>
                <a:tc>
                  <a:txBody>
                    <a:bodyPr/>
                    <a:lstStyle/>
                    <a:p>
                      <a:r>
                        <a:rPr lang="en-US" dirty="0"/>
                        <a:t>1%</a:t>
                      </a:r>
                      <a:endParaRPr lang="en-US" dirty="0">
                        <a:latin typeface="Book Antiqua" panose="02040602050305030304" pitchFamily="18" charset="0"/>
                      </a:endParaRPr>
                    </a:p>
                  </a:txBody>
                  <a:tcPr/>
                </a:tc>
                <a:tc>
                  <a:txBody>
                    <a:bodyPr/>
                    <a:lstStyle/>
                    <a:p>
                      <a:r>
                        <a:rPr lang="en-US" dirty="0"/>
                        <a:t>0.1%</a:t>
                      </a:r>
                      <a:endParaRPr lang="en-US" dirty="0">
                        <a:latin typeface="Book Antiqua" panose="0204060205030503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rPr>
                        <a:t>1.10.2024</a:t>
                      </a: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txBody>
                  <a:tcPr/>
                </a:tc>
                <a:extLst>
                  <a:ext uri="{0D108BD9-81ED-4DB2-BD59-A6C34878D82A}">
                    <a16:rowId xmlns:a16="http://schemas.microsoft.com/office/drawing/2014/main" val="3702519533"/>
                  </a:ext>
                </a:extLst>
              </a:tr>
              <a:tr h="573011">
                <a:tc>
                  <a:txBody>
                    <a:bodyPr/>
                    <a:lstStyle/>
                    <a:p>
                      <a:r>
                        <a:rPr lang="en-US" dirty="0"/>
                        <a:t>Section 194F relating to payments on account of repurchase of units by Mutual Fund or Unit Trust of India	</a:t>
                      </a:r>
                      <a:endParaRPr lang="en-US" dirty="0">
                        <a:latin typeface="Book Antiqua" panose="02040602050305030304" pitchFamily="18" charset="0"/>
                      </a:endParaRPr>
                    </a:p>
                  </a:txBody>
                  <a:tcPr/>
                </a:tc>
                <a:tc gridSpan="2">
                  <a:txBody>
                    <a:bodyPr/>
                    <a:lstStyle/>
                    <a:p>
                      <a:pPr algn="ctr"/>
                      <a:r>
                        <a:rPr lang="en-US" dirty="0"/>
                        <a:t>Proposed to be omitted</a:t>
                      </a:r>
                      <a:endParaRPr lang="en-US" dirty="0">
                        <a:latin typeface="Book Antiqua" panose="02040602050305030304" pitchFamily="18" charset="0"/>
                      </a:endParaRPr>
                    </a:p>
                  </a:txBody>
                  <a:tcPr/>
                </a:tc>
                <a:tc h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rPr>
                        <a:t>1.10.2024</a:t>
                      </a: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txBody>
                  <a:tcPr/>
                </a:tc>
                <a:extLst>
                  <a:ext uri="{0D108BD9-81ED-4DB2-BD59-A6C34878D82A}">
                    <a16:rowId xmlns:a16="http://schemas.microsoft.com/office/drawing/2014/main" val="4287329150"/>
                  </a:ext>
                </a:extLst>
              </a:tr>
            </a:tbl>
          </a:graphicData>
        </a:graphic>
      </p:graphicFrame>
    </p:spTree>
    <p:extLst>
      <p:ext uri="{BB962C8B-B14F-4D97-AF65-F5344CB8AC3E}">
        <p14:creationId xmlns:p14="http://schemas.microsoft.com/office/powerpoint/2010/main" val="36252684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224121" y="334754"/>
            <a:ext cx="7921258" cy="735749"/>
          </a:xfrm>
        </p:spPr>
        <p:txBody>
          <a:bodyPr>
            <a:noAutofit/>
          </a:bodyPr>
          <a:lstStyle/>
          <a:p>
            <a:pPr>
              <a:defRPr/>
            </a:pPr>
            <a:r>
              <a:rPr lang="en-US" sz="2800" dirty="0">
                <a:latin typeface="Bookman Old Style" panose="02050604050505020204" pitchFamily="18" charset="0"/>
                <a:cs typeface="Times New Roman" pitchFamily="18" charset="0"/>
              </a:rPr>
              <a:t>Interpretation of Sec 194-IA</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96</a:t>
            </a:fld>
            <a:endParaRPr lang="en"/>
          </a:p>
        </p:txBody>
      </p:sp>
      <p:sp>
        <p:nvSpPr>
          <p:cNvPr id="7" name="TextBox 6">
            <a:extLst>
              <a:ext uri="{FF2B5EF4-FFF2-40B4-BE49-F238E27FC236}">
                <a16:creationId xmlns:a16="http://schemas.microsoft.com/office/drawing/2014/main" id="{7F392B77-6912-4DAE-9649-DDFD39E45675}"/>
              </a:ext>
            </a:extLst>
          </p:cNvPr>
          <p:cNvSpPr txBox="1"/>
          <p:nvPr/>
        </p:nvSpPr>
        <p:spPr>
          <a:xfrm>
            <a:off x="9690503" y="701171"/>
            <a:ext cx="2526581" cy="369332"/>
          </a:xfrm>
          <a:prstGeom prst="rect">
            <a:avLst/>
          </a:prstGeom>
          <a:noFill/>
        </p:spPr>
        <p:txBody>
          <a:bodyPr wrap="square" rtlCol="0">
            <a:spAutoFit/>
          </a:bodyPr>
          <a:lstStyle/>
          <a:p>
            <a:r>
              <a:rPr lang="en-US" b="1" i="1" dirty="0">
                <a:latin typeface="Book Antiqua" panose="02040602050305030304" pitchFamily="18" charset="0"/>
                <a:ea typeface="Calibri" panose="020F0502020204030204" pitchFamily="34" charset="0"/>
                <a:cs typeface="Mangal" panose="02040503050203030202" pitchFamily="18" charset="0"/>
              </a:rPr>
              <a:t>W.e.f. 01.10.2024 </a:t>
            </a:r>
            <a:endParaRPr lang="en-US" dirty="0">
              <a:latin typeface="Calibri" panose="020F0502020204030204" pitchFamily="34" charset="0"/>
              <a:ea typeface="Calibri" panose="020F0502020204030204" pitchFamily="34" charset="0"/>
              <a:cs typeface="Mangal" panose="02040503050203030202" pitchFamily="18" charset="0"/>
            </a:endParaRPr>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96</a:t>
            </a:fld>
            <a:endParaRPr lang="en-US" altLang="en-US" sz="1200">
              <a:solidFill>
                <a:schemeClr val="bg1"/>
              </a:solidFill>
            </a:endParaRPr>
          </a:p>
        </p:txBody>
      </p:sp>
      <p:grpSp>
        <p:nvGrpSpPr>
          <p:cNvPr id="37" name="Group 36">
            <a:extLst>
              <a:ext uri="{FF2B5EF4-FFF2-40B4-BE49-F238E27FC236}">
                <a16:creationId xmlns:a16="http://schemas.microsoft.com/office/drawing/2014/main" id="{91862F85-3F2F-CF63-0C86-E7187B5EACF2}"/>
              </a:ext>
            </a:extLst>
          </p:cNvPr>
          <p:cNvGrpSpPr/>
          <p:nvPr/>
        </p:nvGrpSpPr>
        <p:grpSpPr>
          <a:xfrm>
            <a:off x="413083" y="1528011"/>
            <a:ext cx="5245768" cy="4427621"/>
            <a:chOff x="389021" y="1528011"/>
            <a:chExt cx="5245768" cy="4427621"/>
          </a:xfrm>
        </p:grpSpPr>
        <p:grpSp>
          <p:nvGrpSpPr>
            <p:cNvPr id="25" name="Group 24">
              <a:extLst>
                <a:ext uri="{FF2B5EF4-FFF2-40B4-BE49-F238E27FC236}">
                  <a16:creationId xmlns:a16="http://schemas.microsoft.com/office/drawing/2014/main" id="{2F1FEDE5-DBEF-03B0-B308-74C4DB3319A7}"/>
                </a:ext>
              </a:extLst>
            </p:cNvPr>
            <p:cNvGrpSpPr/>
            <p:nvPr/>
          </p:nvGrpSpPr>
          <p:grpSpPr>
            <a:xfrm>
              <a:off x="389021" y="1528011"/>
              <a:ext cx="5245768" cy="4427621"/>
              <a:chOff x="485274" y="1528012"/>
              <a:chExt cx="5245768" cy="4427621"/>
            </a:xfrm>
          </p:grpSpPr>
          <p:grpSp>
            <p:nvGrpSpPr>
              <p:cNvPr id="14" name="Group 13">
                <a:extLst>
                  <a:ext uri="{FF2B5EF4-FFF2-40B4-BE49-F238E27FC236}">
                    <a16:creationId xmlns:a16="http://schemas.microsoft.com/office/drawing/2014/main" id="{F36572C6-48B9-CC7C-4053-ECBF95E342A3}"/>
                  </a:ext>
                </a:extLst>
              </p:cNvPr>
              <p:cNvGrpSpPr/>
              <p:nvPr/>
            </p:nvGrpSpPr>
            <p:grpSpPr>
              <a:xfrm>
                <a:off x="485274" y="1528012"/>
                <a:ext cx="5245768" cy="4427621"/>
                <a:chOff x="469232" y="1528011"/>
                <a:chExt cx="5245768" cy="4427621"/>
              </a:xfrm>
            </p:grpSpPr>
            <p:sp>
              <p:nvSpPr>
                <p:cNvPr id="10" name="Rectangle 9">
                  <a:extLst>
                    <a:ext uri="{FF2B5EF4-FFF2-40B4-BE49-F238E27FC236}">
                      <a16:creationId xmlns:a16="http://schemas.microsoft.com/office/drawing/2014/main" id="{8FD75205-F30C-024F-CAAC-4C4923629D86}"/>
                    </a:ext>
                  </a:extLst>
                </p:cNvPr>
                <p:cNvSpPr/>
                <p:nvPr/>
              </p:nvSpPr>
              <p:spPr>
                <a:xfrm>
                  <a:off x="469232" y="1528011"/>
                  <a:ext cx="5245768" cy="442762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ysClr val="windowText" lastClr="000000"/>
                    </a:solidFill>
                    <a:latin typeface="Book Antiqua" panose="02040602050305030304" pitchFamily="18" charset="0"/>
                  </a:endParaRPr>
                </a:p>
              </p:txBody>
            </p:sp>
            <p:sp>
              <p:nvSpPr>
                <p:cNvPr id="12" name="TextBox 11">
                  <a:extLst>
                    <a:ext uri="{FF2B5EF4-FFF2-40B4-BE49-F238E27FC236}">
                      <a16:creationId xmlns:a16="http://schemas.microsoft.com/office/drawing/2014/main" id="{95720CB6-A83B-EA02-A0E9-957D644694EE}"/>
                    </a:ext>
                  </a:extLst>
                </p:cNvPr>
                <p:cNvSpPr txBox="1"/>
                <p:nvPr/>
              </p:nvSpPr>
              <p:spPr>
                <a:xfrm>
                  <a:off x="1552074" y="1720516"/>
                  <a:ext cx="3007894" cy="369332"/>
                </a:xfrm>
                <a:prstGeom prst="rect">
                  <a:avLst/>
                </a:prstGeom>
                <a:noFill/>
              </p:spPr>
              <p:txBody>
                <a:bodyPr wrap="square" rtlCol="0">
                  <a:spAutoFit/>
                </a:bodyPr>
                <a:lstStyle/>
                <a:p>
                  <a:pPr algn="ctr"/>
                  <a:r>
                    <a:rPr lang="en-US" dirty="0">
                      <a:latin typeface="Book Antiqua" panose="02040602050305030304" pitchFamily="18" charset="0"/>
                    </a:rPr>
                    <a:t>Existing Interpretation</a:t>
                  </a:r>
                </a:p>
              </p:txBody>
            </p:sp>
          </p:grpSp>
          <p:grpSp>
            <p:nvGrpSpPr>
              <p:cNvPr id="24" name="Group 23">
                <a:extLst>
                  <a:ext uri="{FF2B5EF4-FFF2-40B4-BE49-F238E27FC236}">
                    <a16:creationId xmlns:a16="http://schemas.microsoft.com/office/drawing/2014/main" id="{084CE052-EF12-6466-B265-0363443A6C12}"/>
                  </a:ext>
                </a:extLst>
              </p:cNvPr>
              <p:cNvGrpSpPr/>
              <p:nvPr/>
            </p:nvGrpSpPr>
            <p:grpSpPr>
              <a:xfrm>
                <a:off x="701842" y="2547358"/>
                <a:ext cx="4740442" cy="2385355"/>
                <a:chOff x="625642" y="2282898"/>
                <a:chExt cx="4740442" cy="2385355"/>
              </a:xfrm>
            </p:grpSpPr>
            <p:sp>
              <p:nvSpPr>
                <p:cNvPr id="17" name="Rectangle 16">
                  <a:extLst>
                    <a:ext uri="{FF2B5EF4-FFF2-40B4-BE49-F238E27FC236}">
                      <a16:creationId xmlns:a16="http://schemas.microsoft.com/office/drawing/2014/main" id="{A1B37BAF-C4ED-56A6-D4B4-03DCDB36ECD4}"/>
                    </a:ext>
                  </a:extLst>
                </p:cNvPr>
                <p:cNvSpPr/>
                <p:nvPr/>
              </p:nvSpPr>
              <p:spPr>
                <a:xfrm>
                  <a:off x="1756610" y="2282898"/>
                  <a:ext cx="2671011" cy="36933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Consideration: 75 lacs</a:t>
                  </a:r>
                </a:p>
              </p:txBody>
            </p:sp>
            <p:cxnSp>
              <p:nvCxnSpPr>
                <p:cNvPr id="19" name="Straight Arrow Connector 18">
                  <a:extLst>
                    <a:ext uri="{FF2B5EF4-FFF2-40B4-BE49-F238E27FC236}">
                      <a16:creationId xmlns:a16="http://schemas.microsoft.com/office/drawing/2014/main" id="{5FD7AFB0-8188-0365-BA74-8F5A5DFD4753}"/>
                    </a:ext>
                  </a:extLst>
                </p:cNvPr>
                <p:cNvCxnSpPr>
                  <a:stCxn id="17" idx="2"/>
                </p:cNvCxnSpPr>
                <p:nvPr/>
              </p:nvCxnSpPr>
              <p:spPr>
                <a:xfrm flipH="1">
                  <a:off x="2129589" y="2652230"/>
                  <a:ext cx="962527" cy="776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DD024E3B-2952-1488-BB25-9C30EC5A3E4F}"/>
                    </a:ext>
                  </a:extLst>
                </p:cNvPr>
                <p:cNvCxnSpPr>
                  <a:stCxn id="17" idx="2"/>
                </p:cNvCxnSpPr>
                <p:nvPr/>
              </p:nvCxnSpPr>
              <p:spPr>
                <a:xfrm>
                  <a:off x="3092116" y="2652230"/>
                  <a:ext cx="902368" cy="776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2C0295DA-D75C-D0BC-B27F-1744B4A1BC5F}"/>
                    </a:ext>
                  </a:extLst>
                </p:cNvPr>
                <p:cNvSpPr/>
                <p:nvPr/>
              </p:nvSpPr>
              <p:spPr>
                <a:xfrm>
                  <a:off x="625642" y="3410219"/>
                  <a:ext cx="2233863" cy="1258034"/>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Transferor 1: 50 lacs</a:t>
                  </a:r>
                </a:p>
                <a:p>
                  <a:pPr algn="ctr"/>
                  <a:r>
                    <a:rPr lang="en-US" dirty="0">
                      <a:solidFill>
                        <a:sysClr val="windowText" lastClr="000000"/>
                      </a:solidFill>
                      <a:latin typeface="Book Antiqua" panose="02040602050305030304" pitchFamily="18" charset="0"/>
                    </a:rPr>
                    <a:t>TDS deducted</a:t>
                  </a:r>
                </a:p>
              </p:txBody>
            </p:sp>
            <p:sp>
              <p:nvSpPr>
                <p:cNvPr id="23" name="Oval 22">
                  <a:extLst>
                    <a:ext uri="{FF2B5EF4-FFF2-40B4-BE49-F238E27FC236}">
                      <a16:creationId xmlns:a16="http://schemas.microsoft.com/office/drawing/2014/main" id="{09B8DBEA-6C5B-D261-A412-9FB441B173BF}"/>
                    </a:ext>
                  </a:extLst>
                </p:cNvPr>
                <p:cNvSpPr/>
                <p:nvPr/>
              </p:nvSpPr>
              <p:spPr>
                <a:xfrm>
                  <a:off x="3015915" y="3410219"/>
                  <a:ext cx="2350169" cy="1258034"/>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Transferor 1: 25 lacs</a:t>
                  </a:r>
                </a:p>
                <a:p>
                  <a:pPr algn="ctr"/>
                  <a:r>
                    <a:rPr lang="en-US" dirty="0">
                      <a:solidFill>
                        <a:sysClr val="windowText" lastClr="000000"/>
                      </a:solidFill>
                      <a:latin typeface="Book Antiqua" panose="02040602050305030304" pitchFamily="18" charset="0"/>
                    </a:rPr>
                    <a:t>TDS not deducted</a:t>
                  </a:r>
                </a:p>
              </p:txBody>
            </p:sp>
          </p:grpSp>
        </p:grpSp>
        <p:sp>
          <p:nvSpPr>
            <p:cNvPr id="26" name="TextBox 25">
              <a:extLst>
                <a:ext uri="{FF2B5EF4-FFF2-40B4-BE49-F238E27FC236}">
                  <a16:creationId xmlns:a16="http://schemas.microsoft.com/office/drawing/2014/main" id="{25FB9270-BE8A-2FC9-519F-7B41C1E5017E}"/>
                </a:ext>
              </a:extLst>
            </p:cNvPr>
            <p:cNvSpPr txBox="1"/>
            <p:nvPr/>
          </p:nvSpPr>
          <p:spPr>
            <a:xfrm>
              <a:off x="605589" y="5149516"/>
              <a:ext cx="4928938" cy="646331"/>
            </a:xfrm>
            <a:prstGeom prst="rect">
              <a:avLst/>
            </a:prstGeom>
            <a:noFill/>
          </p:spPr>
          <p:txBody>
            <a:bodyPr wrap="square" rtlCol="0">
              <a:spAutoFit/>
            </a:bodyPr>
            <a:lstStyle/>
            <a:p>
              <a:r>
                <a:rPr lang="en-US" dirty="0">
                  <a:latin typeface="Book Antiqua" panose="02040602050305030304" pitchFamily="18" charset="0"/>
                </a:rPr>
                <a:t>Earlier limit was interpreted to be transferor/ transferee wise, instead of value of property</a:t>
              </a:r>
            </a:p>
          </p:txBody>
        </p:sp>
      </p:grpSp>
      <p:grpSp>
        <p:nvGrpSpPr>
          <p:cNvPr id="48" name="Group 47">
            <a:extLst>
              <a:ext uri="{FF2B5EF4-FFF2-40B4-BE49-F238E27FC236}">
                <a16:creationId xmlns:a16="http://schemas.microsoft.com/office/drawing/2014/main" id="{2CED8284-8C27-D02B-85AF-DA3206322D1C}"/>
              </a:ext>
            </a:extLst>
          </p:cNvPr>
          <p:cNvGrpSpPr/>
          <p:nvPr/>
        </p:nvGrpSpPr>
        <p:grpSpPr>
          <a:xfrm>
            <a:off x="6096000" y="1528011"/>
            <a:ext cx="5245768" cy="4427621"/>
            <a:chOff x="389021" y="1528011"/>
            <a:chExt cx="5245768" cy="4427621"/>
          </a:xfrm>
        </p:grpSpPr>
        <p:grpSp>
          <p:nvGrpSpPr>
            <p:cNvPr id="49" name="Group 48">
              <a:extLst>
                <a:ext uri="{FF2B5EF4-FFF2-40B4-BE49-F238E27FC236}">
                  <a16:creationId xmlns:a16="http://schemas.microsoft.com/office/drawing/2014/main" id="{5787AB21-1931-4858-90E4-9AD45DD809AB}"/>
                </a:ext>
              </a:extLst>
            </p:cNvPr>
            <p:cNvGrpSpPr/>
            <p:nvPr/>
          </p:nvGrpSpPr>
          <p:grpSpPr>
            <a:xfrm>
              <a:off x="389021" y="1528011"/>
              <a:ext cx="5245768" cy="4427621"/>
              <a:chOff x="485274" y="1528012"/>
              <a:chExt cx="5245768" cy="4427621"/>
            </a:xfrm>
          </p:grpSpPr>
          <p:grpSp>
            <p:nvGrpSpPr>
              <p:cNvPr id="51" name="Group 50">
                <a:extLst>
                  <a:ext uri="{FF2B5EF4-FFF2-40B4-BE49-F238E27FC236}">
                    <a16:creationId xmlns:a16="http://schemas.microsoft.com/office/drawing/2014/main" id="{7B4E83D2-722E-EB49-F06F-327DD74218EB}"/>
                  </a:ext>
                </a:extLst>
              </p:cNvPr>
              <p:cNvGrpSpPr/>
              <p:nvPr/>
            </p:nvGrpSpPr>
            <p:grpSpPr>
              <a:xfrm>
                <a:off x="485274" y="1528012"/>
                <a:ext cx="5245768" cy="4427621"/>
                <a:chOff x="469232" y="1528011"/>
                <a:chExt cx="5245768" cy="4427621"/>
              </a:xfrm>
            </p:grpSpPr>
            <p:sp>
              <p:nvSpPr>
                <p:cNvPr id="58" name="Rectangle 57">
                  <a:extLst>
                    <a:ext uri="{FF2B5EF4-FFF2-40B4-BE49-F238E27FC236}">
                      <a16:creationId xmlns:a16="http://schemas.microsoft.com/office/drawing/2014/main" id="{8FB110CF-EA90-9A25-28E2-788862E1C2BA}"/>
                    </a:ext>
                  </a:extLst>
                </p:cNvPr>
                <p:cNvSpPr/>
                <p:nvPr/>
              </p:nvSpPr>
              <p:spPr>
                <a:xfrm>
                  <a:off x="469232" y="1528011"/>
                  <a:ext cx="5245768" cy="442762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ysClr val="windowText" lastClr="000000"/>
                    </a:solidFill>
                    <a:latin typeface="Book Antiqua" panose="02040602050305030304" pitchFamily="18" charset="0"/>
                  </a:endParaRPr>
                </a:p>
              </p:txBody>
            </p:sp>
            <p:sp>
              <p:nvSpPr>
                <p:cNvPr id="59" name="TextBox 58">
                  <a:extLst>
                    <a:ext uri="{FF2B5EF4-FFF2-40B4-BE49-F238E27FC236}">
                      <a16:creationId xmlns:a16="http://schemas.microsoft.com/office/drawing/2014/main" id="{F1B77445-A619-B72E-F744-611AC9000CAE}"/>
                    </a:ext>
                  </a:extLst>
                </p:cNvPr>
                <p:cNvSpPr txBox="1"/>
                <p:nvPr/>
              </p:nvSpPr>
              <p:spPr>
                <a:xfrm>
                  <a:off x="1552074" y="1720516"/>
                  <a:ext cx="3007894" cy="369332"/>
                </a:xfrm>
                <a:prstGeom prst="rect">
                  <a:avLst/>
                </a:prstGeom>
                <a:noFill/>
              </p:spPr>
              <p:txBody>
                <a:bodyPr wrap="square" rtlCol="0">
                  <a:spAutoFit/>
                </a:bodyPr>
                <a:lstStyle/>
                <a:p>
                  <a:pPr algn="ctr"/>
                  <a:r>
                    <a:rPr lang="en-US" dirty="0">
                      <a:latin typeface="Book Antiqua" panose="02040602050305030304" pitchFamily="18" charset="0"/>
                    </a:rPr>
                    <a:t>Proposed Interpretation</a:t>
                  </a:r>
                </a:p>
              </p:txBody>
            </p:sp>
          </p:grpSp>
          <p:grpSp>
            <p:nvGrpSpPr>
              <p:cNvPr id="52" name="Group 51">
                <a:extLst>
                  <a:ext uri="{FF2B5EF4-FFF2-40B4-BE49-F238E27FC236}">
                    <a16:creationId xmlns:a16="http://schemas.microsoft.com/office/drawing/2014/main" id="{34256AD9-3ECF-540B-1767-3E8119BDBD71}"/>
                  </a:ext>
                </a:extLst>
              </p:cNvPr>
              <p:cNvGrpSpPr/>
              <p:nvPr/>
            </p:nvGrpSpPr>
            <p:grpSpPr>
              <a:xfrm>
                <a:off x="701842" y="2547358"/>
                <a:ext cx="4740442" cy="2385355"/>
                <a:chOff x="625642" y="2282898"/>
                <a:chExt cx="4740442" cy="2385355"/>
              </a:xfrm>
            </p:grpSpPr>
            <p:sp>
              <p:nvSpPr>
                <p:cNvPr id="53" name="Rectangle 52">
                  <a:extLst>
                    <a:ext uri="{FF2B5EF4-FFF2-40B4-BE49-F238E27FC236}">
                      <a16:creationId xmlns:a16="http://schemas.microsoft.com/office/drawing/2014/main" id="{05B358CC-84FD-A809-D1BF-46541BDDF6BF}"/>
                    </a:ext>
                  </a:extLst>
                </p:cNvPr>
                <p:cNvSpPr/>
                <p:nvPr/>
              </p:nvSpPr>
              <p:spPr>
                <a:xfrm>
                  <a:off x="1756610" y="2282898"/>
                  <a:ext cx="2671011" cy="36933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Consideration: 75 lacs</a:t>
                  </a:r>
                </a:p>
              </p:txBody>
            </p:sp>
            <p:cxnSp>
              <p:nvCxnSpPr>
                <p:cNvPr id="54" name="Straight Arrow Connector 53">
                  <a:extLst>
                    <a:ext uri="{FF2B5EF4-FFF2-40B4-BE49-F238E27FC236}">
                      <a16:creationId xmlns:a16="http://schemas.microsoft.com/office/drawing/2014/main" id="{ADA70066-DF9D-0C48-4BD6-ECBF6D53A2BC}"/>
                    </a:ext>
                  </a:extLst>
                </p:cNvPr>
                <p:cNvCxnSpPr>
                  <a:stCxn id="53" idx="2"/>
                </p:cNvCxnSpPr>
                <p:nvPr/>
              </p:nvCxnSpPr>
              <p:spPr>
                <a:xfrm flipH="1">
                  <a:off x="2129589" y="2652230"/>
                  <a:ext cx="962527" cy="776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3212BAB4-5E18-26F3-004E-6641EB6873B0}"/>
                    </a:ext>
                  </a:extLst>
                </p:cNvPr>
                <p:cNvCxnSpPr>
                  <a:stCxn id="53" idx="2"/>
                </p:cNvCxnSpPr>
                <p:nvPr/>
              </p:nvCxnSpPr>
              <p:spPr>
                <a:xfrm>
                  <a:off x="3092116" y="2652230"/>
                  <a:ext cx="902368" cy="776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6" name="Oval 55">
                  <a:extLst>
                    <a:ext uri="{FF2B5EF4-FFF2-40B4-BE49-F238E27FC236}">
                      <a16:creationId xmlns:a16="http://schemas.microsoft.com/office/drawing/2014/main" id="{2B08056C-C952-1C2C-F301-17D167D8392C}"/>
                    </a:ext>
                  </a:extLst>
                </p:cNvPr>
                <p:cNvSpPr/>
                <p:nvPr/>
              </p:nvSpPr>
              <p:spPr>
                <a:xfrm>
                  <a:off x="625642" y="3410219"/>
                  <a:ext cx="2233863" cy="1258034"/>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Transferor 1: 50 lacs</a:t>
                  </a:r>
                </a:p>
                <a:p>
                  <a:pPr algn="ctr"/>
                  <a:r>
                    <a:rPr lang="en-US" dirty="0">
                      <a:solidFill>
                        <a:sysClr val="windowText" lastClr="000000"/>
                      </a:solidFill>
                      <a:latin typeface="Book Antiqua" panose="02040602050305030304" pitchFamily="18" charset="0"/>
                    </a:rPr>
                    <a:t>TDS deducted</a:t>
                  </a:r>
                </a:p>
              </p:txBody>
            </p:sp>
            <p:sp>
              <p:nvSpPr>
                <p:cNvPr id="57" name="Oval 56">
                  <a:extLst>
                    <a:ext uri="{FF2B5EF4-FFF2-40B4-BE49-F238E27FC236}">
                      <a16:creationId xmlns:a16="http://schemas.microsoft.com/office/drawing/2014/main" id="{756A0CEF-677F-26DD-BF44-57BE826C05D7}"/>
                    </a:ext>
                  </a:extLst>
                </p:cNvPr>
                <p:cNvSpPr/>
                <p:nvPr/>
              </p:nvSpPr>
              <p:spPr>
                <a:xfrm>
                  <a:off x="3015915" y="3410219"/>
                  <a:ext cx="2350169" cy="1258034"/>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Transferor 1: 25 lacs</a:t>
                  </a:r>
                </a:p>
                <a:p>
                  <a:pPr algn="ctr"/>
                  <a:r>
                    <a:rPr lang="en-US" dirty="0">
                      <a:solidFill>
                        <a:sysClr val="windowText" lastClr="000000"/>
                      </a:solidFill>
                      <a:latin typeface="Book Antiqua" panose="02040602050305030304" pitchFamily="18" charset="0"/>
                    </a:rPr>
                    <a:t>TDS deducted</a:t>
                  </a:r>
                </a:p>
              </p:txBody>
            </p:sp>
          </p:grpSp>
        </p:grpSp>
        <p:sp>
          <p:nvSpPr>
            <p:cNvPr id="50" name="TextBox 49">
              <a:extLst>
                <a:ext uri="{FF2B5EF4-FFF2-40B4-BE49-F238E27FC236}">
                  <a16:creationId xmlns:a16="http://schemas.microsoft.com/office/drawing/2014/main" id="{0AF2DF16-2E41-6E75-65F2-0C3FD16561C3}"/>
                </a:ext>
              </a:extLst>
            </p:cNvPr>
            <p:cNvSpPr txBox="1"/>
            <p:nvPr/>
          </p:nvSpPr>
          <p:spPr>
            <a:xfrm>
              <a:off x="605589" y="5149516"/>
              <a:ext cx="4740442" cy="646331"/>
            </a:xfrm>
            <a:prstGeom prst="rect">
              <a:avLst/>
            </a:prstGeom>
            <a:noFill/>
          </p:spPr>
          <p:txBody>
            <a:bodyPr wrap="square" rtlCol="0">
              <a:spAutoFit/>
            </a:bodyPr>
            <a:lstStyle/>
            <a:p>
              <a:r>
                <a:rPr lang="en-US" dirty="0">
                  <a:latin typeface="Book Antiqua" panose="02040602050305030304" pitchFamily="18" charset="0"/>
                </a:rPr>
                <a:t>Now limit will be interpreted property wise instead of transferor/ transferee wise.</a:t>
              </a:r>
            </a:p>
          </p:txBody>
        </p:sp>
      </p:grpSp>
    </p:spTree>
    <p:extLst>
      <p:ext uri="{BB962C8B-B14F-4D97-AF65-F5344CB8AC3E}">
        <p14:creationId xmlns:p14="http://schemas.microsoft.com/office/powerpoint/2010/main" val="7617609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p:txBody>
          <a:bodyPr>
            <a:noAutofit/>
          </a:bodyPr>
          <a:lstStyle/>
          <a:p>
            <a:pPr>
              <a:defRPr/>
            </a:pPr>
            <a:r>
              <a:rPr lang="en-IN" sz="2800" dirty="0">
                <a:latin typeface="Bookman Old Style" panose="02050604050505020204" pitchFamily="18" charset="0"/>
                <a:cs typeface="Times New Roman" pitchFamily="18" charset="0"/>
              </a:rPr>
              <a:t>Definition of Work u/s 194C</a:t>
            </a:r>
          </a:p>
        </p:txBody>
      </p:sp>
      <p:sp>
        <p:nvSpPr>
          <p:cNvPr id="5" name="Rectangle: Rounded Corners 4">
            <a:extLst>
              <a:ext uri="{FF2B5EF4-FFF2-40B4-BE49-F238E27FC236}">
                <a16:creationId xmlns:a16="http://schemas.microsoft.com/office/drawing/2014/main" id="{BBDF6148-0EF8-4BD9-95B2-35443B064146}"/>
              </a:ext>
            </a:extLst>
          </p:cNvPr>
          <p:cNvSpPr/>
          <p:nvPr/>
        </p:nvSpPr>
        <p:spPr>
          <a:xfrm>
            <a:off x="648929" y="1546225"/>
            <a:ext cx="10795359" cy="4438650"/>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2857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spcAft>
                <a:spcPts val="400"/>
              </a:spcAft>
            </a:pPr>
            <a:r>
              <a:rPr lang="en-US" sz="2000" b="0" i="0" dirty="0">
                <a:effectLst/>
                <a:latin typeface="Times New Roman" panose="02020603050405020304" pitchFamily="18" charset="0"/>
              </a:rPr>
              <a:t>Work shall include—</a:t>
            </a:r>
          </a:p>
          <a:p>
            <a:pPr algn="just">
              <a:spcAft>
                <a:spcPts val="400"/>
              </a:spcAft>
            </a:pPr>
            <a:r>
              <a:rPr lang="en-US" sz="2000" b="0" i="0" dirty="0">
                <a:effectLst/>
                <a:latin typeface="Times New Roman" panose="02020603050405020304" pitchFamily="18" charset="0"/>
              </a:rPr>
              <a:t>  (</a:t>
            </a:r>
            <a:r>
              <a:rPr lang="en-US" sz="2000" b="0" i="1" dirty="0">
                <a:effectLst/>
                <a:latin typeface="Times New Roman" panose="02020603050405020304" pitchFamily="18" charset="0"/>
              </a:rPr>
              <a:t>a</a:t>
            </a:r>
            <a:r>
              <a:rPr lang="en-US" sz="2000" b="0" i="0" dirty="0">
                <a:effectLst/>
                <a:latin typeface="Times New Roman" panose="02020603050405020304" pitchFamily="18" charset="0"/>
              </a:rPr>
              <a:t>) advertising;</a:t>
            </a:r>
          </a:p>
          <a:p>
            <a:pPr algn="just">
              <a:spcAft>
                <a:spcPts val="400"/>
              </a:spcAft>
            </a:pPr>
            <a:r>
              <a:rPr lang="en-US" sz="2000" b="0" i="0" dirty="0">
                <a:effectLst/>
                <a:latin typeface="Times New Roman" panose="02020603050405020304" pitchFamily="18" charset="0"/>
              </a:rPr>
              <a:t>  (</a:t>
            </a:r>
            <a:r>
              <a:rPr lang="en-US" sz="2000" b="0" i="1" dirty="0">
                <a:effectLst/>
                <a:latin typeface="Times New Roman" panose="02020603050405020304" pitchFamily="18" charset="0"/>
              </a:rPr>
              <a:t>b</a:t>
            </a:r>
            <a:r>
              <a:rPr lang="en-US" sz="2000" b="0" i="0" dirty="0">
                <a:effectLst/>
                <a:latin typeface="Times New Roman" panose="02020603050405020304" pitchFamily="18" charset="0"/>
              </a:rPr>
              <a:t>) broadcasting …..</a:t>
            </a:r>
          </a:p>
          <a:p>
            <a:pPr algn="just">
              <a:spcAft>
                <a:spcPts val="400"/>
              </a:spcAft>
            </a:pPr>
            <a:r>
              <a:rPr lang="en-US" sz="2000" b="0" i="0" dirty="0">
                <a:effectLst/>
                <a:latin typeface="Times New Roman" panose="02020603050405020304" pitchFamily="18" charset="0"/>
              </a:rPr>
              <a:t>…….  </a:t>
            </a:r>
          </a:p>
          <a:p>
            <a:pPr algn="just">
              <a:spcAft>
                <a:spcPts val="400"/>
              </a:spcAft>
            </a:pPr>
            <a:r>
              <a:rPr lang="en-US" sz="2000" b="0" i="0" dirty="0">
                <a:effectLst/>
                <a:latin typeface="Times New Roman" panose="02020603050405020304" pitchFamily="18" charset="0"/>
              </a:rPr>
              <a:t>(</a:t>
            </a:r>
            <a:r>
              <a:rPr lang="en-US" sz="2000" i="1" dirty="0">
                <a:latin typeface="Times New Roman" panose="02020603050405020304" pitchFamily="18" charset="0"/>
              </a:rPr>
              <a:t>e</a:t>
            </a:r>
            <a:r>
              <a:rPr lang="en-US" sz="2000" b="0" i="0" dirty="0">
                <a:effectLst/>
                <a:latin typeface="Times New Roman" panose="02020603050405020304" pitchFamily="18" charset="0"/>
              </a:rPr>
              <a:t>) supplying a product according to the requirement or specification of a customer by using material purchased from such customer,</a:t>
            </a:r>
          </a:p>
          <a:p>
            <a:pPr algn="l"/>
            <a:endParaRPr lang="en-IN" sz="2000" b="0" i="0" u="none" strike="noStrike" baseline="0" dirty="0">
              <a:latin typeface="CIDFont+F3"/>
            </a:endParaRPr>
          </a:p>
          <a:p>
            <a:pPr algn="l"/>
            <a:r>
              <a:rPr lang="en-IN" sz="2000" b="1" i="0" u="sng" strike="noStrike" baseline="0" dirty="0">
                <a:latin typeface="CIDFont+F3"/>
              </a:rPr>
              <a:t>but does not include—</a:t>
            </a:r>
          </a:p>
          <a:p>
            <a:pPr algn="l"/>
            <a:r>
              <a:rPr lang="en-US" sz="2000" b="0" i="0" u="none" strike="noStrike" baseline="0" dirty="0">
                <a:latin typeface="CIDFont+F3"/>
              </a:rPr>
              <a:t>(A) manufacturing or supplying a product according to the requirement or specification of a customer by using material purchased from a person, other than such customer or associate of such customer; or</a:t>
            </a:r>
          </a:p>
          <a:p>
            <a:pPr algn="l"/>
            <a:r>
              <a:rPr lang="en-US" sz="2000" b="1" i="0" u="none" strike="noStrike" baseline="0" dirty="0">
                <a:solidFill>
                  <a:srgbClr val="FF0000"/>
                </a:solidFill>
                <a:latin typeface="CIDFont+F3"/>
              </a:rPr>
              <a:t>(B) any sum referred to in sub-section (1) of section </a:t>
            </a:r>
            <a:r>
              <a:rPr lang="en-IN" sz="2000" b="1" i="0" u="none" strike="noStrike" baseline="0" dirty="0">
                <a:solidFill>
                  <a:srgbClr val="FF0000"/>
                </a:solidFill>
                <a:latin typeface="CIDFont+F3"/>
              </a:rPr>
              <a:t>194J.</a:t>
            </a:r>
            <a:endParaRPr lang="en-US" altLang="en-US" sz="2000" b="1" dirty="0">
              <a:solidFill>
                <a:srgbClr val="FF0000"/>
              </a:solidFill>
              <a:latin typeface="+mj-lt"/>
            </a:endParaRPr>
          </a:p>
        </p:txBody>
      </p:sp>
      <p:sp>
        <p:nvSpPr>
          <p:cNvPr id="6" name="TextBox 5">
            <a:extLst>
              <a:ext uri="{FF2B5EF4-FFF2-40B4-BE49-F238E27FC236}">
                <a16:creationId xmlns:a16="http://schemas.microsoft.com/office/drawing/2014/main" id="{4EB936EF-F34B-61E3-3406-F1B396EC8771}"/>
              </a:ext>
            </a:extLst>
          </p:cNvPr>
          <p:cNvSpPr txBox="1"/>
          <p:nvPr/>
        </p:nvSpPr>
        <p:spPr>
          <a:xfrm>
            <a:off x="9684774" y="334754"/>
            <a:ext cx="2283105" cy="395045"/>
          </a:xfrm>
          <a:prstGeom prst="rect">
            <a:avLst/>
          </a:prstGeom>
          <a:noFill/>
        </p:spPr>
        <p:txBody>
          <a:bodyPr wrap="square">
            <a:spAutoFit/>
          </a:bodyPr>
          <a:lstStyle/>
          <a:p>
            <a:pPr lvl="0" algn="ctr">
              <a:lnSpc>
                <a:spcPct val="115000"/>
              </a:lnSpc>
              <a:spcAft>
                <a:spcPts val="1000"/>
              </a:spcAft>
            </a:pPr>
            <a:r>
              <a:rPr lang="en-IN" sz="1800" b="1" i="1" dirty="0">
                <a:effectLst/>
                <a:latin typeface="Book Antiqua" panose="02040602050305030304" pitchFamily="18" charset="0"/>
                <a:ea typeface="Calibri" panose="020F0502020204030204" pitchFamily="34" charset="0"/>
                <a:cs typeface="Mangal" panose="02040503050203030202" pitchFamily="18" charset="0"/>
              </a:rPr>
              <a:t>w.e.f. 01.10.2024 </a:t>
            </a:r>
            <a:r>
              <a:rPr lang="en-IN" sz="1800" dirty="0">
                <a:effectLst/>
                <a:latin typeface="Book Antiqua" panose="02040602050305030304" pitchFamily="18" charset="0"/>
                <a:ea typeface="Calibri" panose="020F0502020204030204" pitchFamily="34" charset="0"/>
                <a:cs typeface="Mangal" panose="02040503050203030202" pitchFamily="18" charset="0"/>
              </a:rPr>
              <a:t> </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3" name="Slide Number Placeholder 1">
            <a:extLst>
              <a:ext uri="{FF2B5EF4-FFF2-40B4-BE49-F238E27FC236}">
                <a16:creationId xmlns:a16="http://schemas.microsoft.com/office/drawing/2014/main" id="{4DF0C5AC-C608-32F2-AC98-633E1C6D2DEB}"/>
              </a:ext>
            </a:extLst>
          </p:cNvPr>
          <p:cNvSpPr>
            <a:spLocks noGrp="1"/>
          </p:cNvSpPr>
          <p:nvPr>
            <p:ph type="sldNum" idx="12"/>
          </p:nvPr>
        </p:nvSpPr>
        <p:spPr>
          <a:xfrm>
            <a:off x="10203091" y="6357372"/>
            <a:ext cx="1931749" cy="355232"/>
          </a:xfrm>
        </p:spPr>
        <p:txBody>
          <a:bodyPr/>
          <a:lstStyle/>
          <a:p>
            <a:fld id="{00000000-1234-1234-1234-123412341234}" type="slidenum">
              <a:rPr lang="en" smtClean="0">
                <a:solidFill>
                  <a:schemeClr val="bg1"/>
                </a:solidFill>
              </a:rPr>
              <a:pPr/>
              <a:t>97</a:t>
            </a:fld>
            <a:endParaRPr lang="en">
              <a:solidFill>
                <a:schemeClr val="bg1"/>
              </a:solidFill>
            </a:endParaRPr>
          </a:p>
        </p:txBody>
      </p:sp>
    </p:spTree>
    <p:extLst>
      <p:ext uri="{BB962C8B-B14F-4D97-AF65-F5344CB8AC3E}">
        <p14:creationId xmlns:p14="http://schemas.microsoft.com/office/powerpoint/2010/main" val="37597055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p:txBody>
          <a:bodyPr>
            <a:noAutofit/>
          </a:bodyPr>
          <a:lstStyle/>
          <a:p>
            <a:pPr>
              <a:defRPr/>
            </a:pPr>
            <a:r>
              <a:rPr lang="en-IN" sz="2800" dirty="0">
                <a:latin typeface="Bookman Old Style" panose="02050604050505020204" pitchFamily="18" charset="0"/>
                <a:cs typeface="Times New Roman" pitchFamily="18" charset="0"/>
              </a:rPr>
              <a:t>Employers to Consider TCS and TDS </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solidFill>
                  <a:schemeClr val="bg1"/>
                </a:solidFill>
              </a:rPr>
              <a:pPr/>
              <a:t>98</a:t>
            </a:fld>
            <a:endParaRPr lang="en">
              <a:solidFill>
                <a:schemeClr val="bg1"/>
              </a:solidFill>
            </a:endParaRPr>
          </a:p>
        </p:txBody>
      </p:sp>
      <p:sp>
        <p:nvSpPr>
          <p:cNvPr id="6" name="TextBox 5">
            <a:extLst>
              <a:ext uri="{FF2B5EF4-FFF2-40B4-BE49-F238E27FC236}">
                <a16:creationId xmlns:a16="http://schemas.microsoft.com/office/drawing/2014/main" id="{3F6410E0-7B20-4053-B140-B8BEE05CCB06}"/>
              </a:ext>
            </a:extLst>
          </p:cNvPr>
          <p:cNvSpPr txBox="1"/>
          <p:nvPr/>
        </p:nvSpPr>
        <p:spPr>
          <a:xfrm>
            <a:off x="814182" y="2666690"/>
            <a:ext cx="4163338" cy="1938992"/>
          </a:xfrm>
          <a:prstGeom prst="rect">
            <a:avLst/>
          </a:prstGeom>
          <a:noFill/>
          <a:ln>
            <a:solidFill>
              <a:schemeClr val="tx1"/>
            </a:solidFill>
          </a:ln>
        </p:spPr>
        <p:txBody>
          <a:bodyPr wrap="square" rtlCol="0">
            <a:spAutoFit/>
          </a:bodyPr>
          <a:lstStyle/>
          <a:p>
            <a:pPr algn="ctr"/>
            <a:r>
              <a:rPr lang="en-IN" sz="2400" b="1" dirty="0"/>
              <a:t>Salary Income </a:t>
            </a:r>
          </a:p>
          <a:p>
            <a:pPr algn="ctr"/>
            <a:r>
              <a:rPr lang="en-IN" sz="2400" b="1" dirty="0"/>
              <a:t>+ </a:t>
            </a:r>
          </a:p>
          <a:p>
            <a:pPr algn="ctr"/>
            <a:r>
              <a:rPr lang="en-IN" sz="2400" b="1" dirty="0"/>
              <a:t>Other Income </a:t>
            </a:r>
          </a:p>
          <a:p>
            <a:pPr algn="ctr"/>
            <a:r>
              <a:rPr lang="en-IN" sz="2400" b="1" dirty="0"/>
              <a:t>+ </a:t>
            </a:r>
          </a:p>
          <a:p>
            <a:pPr algn="ctr"/>
            <a:r>
              <a:rPr lang="en-IN" sz="2400" b="1" dirty="0"/>
              <a:t>Loss from House Property</a:t>
            </a:r>
            <a:endParaRPr lang="en-IN" sz="2400" dirty="0"/>
          </a:p>
        </p:txBody>
      </p:sp>
      <p:sp>
        <p:nvSpPr>
          <p:cNvPr id="3" name="TextBox 2">
            <a:extLst>
              <a:ext uri="{FF2B5EF4-FFF2-40B4-BE49-F238E27FC236}">
                <a16:creationId xmlns:a16="http://schemas.microsoft.com/office/drawing/2014/main" id="{ACD3ECDC-CB7A-6C80-8F26-07F6F24913F3}"/>
              </a:ext>
            </a:extLst>
          </p:cNvPr>
          <p:cNvSpPr txBox="1"/>
          <p:nvPr/>
        </p:nvSpPr>
        <p:spPr>
          <a:xfrm>
            <a:off x="7486410" y="2856143"/>
            <a:ext cx="4163338" cy="1323439"/>
          </a:xfrm>
          <a:prstGeom prst="rect">
            <a:avLst/>
          </a:prstGeom>
          <a:noFill/>
          <a:ln>
            <a:solidFill>
              <a:schemeClr val="tx1"/>
            </a:solidFill>
          </a:ln>
        </p:spPr>
        <p:txBody>
          <a:bodyPr wrap="square" rtlCol="0">
            <a:spAutoFit/>
          </a:bodyPr>
          <a:lstStyle/>
          <a:p>
            <a:pPr algn="ctr"/>
            <a:r>
              <a:rPr lang="en-IN" sz="2000" b="1" dirty="0"/>
              <a:t>Tax already deducted (TDS) on other income </a:t>
            </a:r>
          </a:p>
          <a:p>
            <a:pPr algn="ctr"/>
            <a:r>
              <a:rPr lang="en-IN" sz="2000" b="1" dirty="0"/>
              <a:t>+ </a:t>
            </a:r>
          </a:p>
          <a:p>
            <a:pPr algn="ctr"/>
            <a:r>
              <a:rPr lang="en-IN" sz="2000" b="1" dirty="0"/>
              <a:t>Tax Collected at Source (TCS)</a:t>
            </a:r>
            <a:endParaRPr lang="en-IN" sz="2000" dirty="0"/>
          </a:p>
        </p:txBody>
      </p:sp>
      <p:sp>
        <p:nvSpPr>
          <p:cNvPr id="7" name="Right Brace 6">
            <a:extLst>
              <a:ext uri="{FF2B5EF4-FFF2-40B4-BE49-F238E27FC236}">
                <a16:creationId xmlns:a16="http://schemas.microsoft.com/office/drawing/2014/main" id="{DB0699FB-A824-1D21-81C3-FD797DCE3A1E}"/>
              </a:ext>
            </a:extLst>
          </p:cNvPr>
          <p:cNvSpPr/>
          <p:nvPr/>
        </p:nvSpPr>
        <p:spPr>
          <a:xfrm>
            <a:off x="5744355" y="2519419"/>
            <a:ext cx="703289" cy="20862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TextBox 8">
            <a:extLst>
              <a:ext uri="{FF2B5EF4-FFF2-40B4-BE49-F238E27FC236}">
                <a16:creationId xmlns:a16="http://schemas.microsoft.com/office/drawing/2014/main" id="{A83F298E-5FB6-9890-AB21-A931C57C5C60}"/>
              </a:ext>
            </a:extLst>
          </p:cNvPr>
          <p:cNvSpPr txBox="1"/>
          <p:nvPr/>
        </p:nvSpPr>
        <p:spPr>
          <a:xfrm>
            <a:off x="814182" y="1453098"/>
            <a:ext cx="4163338" cy="830997"/>
          </a:xfrm>
          <a:prstGeom prst="rect">
            <a:avLst/>
          </a:prstGeom>
          <a:noFill/>
          <a:ln>
            <a:solidFill>
              <a:schemeClr val="tx1"/>
            </a:solidFill>
          </a:ln>
        </p:spPr>
        <p:txBody>
          <a:bodyPr wrap="square">
            <a:spAutoFit/>
          </a:bodyPr>
          <a:lstStyle/>
          <a:p>
            <a:pPr algn="ctr"/>
            <a:r>
              <a:rPr lang="en-IN" sz="2400" b="1" dirty="0"/>
              <a:t>For Calculation of Total Income consider</a:t>
            </a:r>
          </a:p>
        </p:txBody>
      </p:sp>
      <p:sp>
        <p:nvSpPr>
          <p:cNvPr id="10" name="TextBox 9">
            <a:extLst>
              <a:ext uri="{FF2B5EF4-FFF2-40B4-BE49-F238E27FC236}">
                <a16:creationId xmlns:a16="http://schemas.microsoft.com/office/drawing/2014/main" id="{400981E5-0233-C3F0-1CCF-5FEF76504B2B}"/>
              </a:ext>
            </a:extLst>
          </p:cNvPr>
          <p:cNvSpPr txBox="1"/>
          <p:nvPr/>
        </p:nvSpPr>
        <p:spPr>
          <a:xfrm>
            <a:off x="7486410" y="1396324"/>
            <a:ext cx="4163338" cy="830997"/>
          </a:xfrm>
          <a:prstGeom prst="rect">
            <a:avLst/>
          </a:prstGeom>
          <a:noFill/>
          <a:ln>
            <a:solidFill>
              <a:schemeClr val="tx1"/>
            </a:solidFill>
          </a:ln>
        </p:spPr>
        <p:txBody>
          <a:bodyPr wrap="square">
            <a:spAutoFit/>
          </a:bodyPr>
          <a:lstStyle/>
          <a:p>
            <a:pPr algn="ctr"/>
            <a:r>
              <a:rPr lang="en-IN" sz="2400" b="1" dirty="0"/>
              <a:t>For Calculation of Total Tax already deducted consider</a:t>
            </a:r>
          </a:p>
        </p:txBody>
      </p:sp>
      <p:sp>
        <p:nvSpPr>
          <p:cNvPr id="11" name="Arrow: Down 10">
            <a:extLst>
              <a:ext uri="{FF2B5EF4-FFF2-40B4-BE49-F238E27FC236}">
                <a16:creationId xmlns:a16="http://schemas.microsoft.com/office/drawing/2014/main" id="{184D61B9-8AB9-6EF6-301B-83A62742A367}"/>
              </a:ext>
            </a:extLst>
          </p:cNvPr>
          <p:cNvSpPr/>
          <p:nvPr/>
        </p:nvSpPr>
        <p:spPr>
          <a:xfrm>
            <a:off x="2735831" y="2284095"/>
            <a:ext cx="320040" cy="38259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4EF04E39-89A2-7A6D-432A-7279CF7AF0DF}"/>
              </a:ext>
            </a:extLst>
          </p:cNvPr>
          <p:cNvSpPr/>
          <p:nvPr/>
        </p:nvSpPr>
        <p:spPr>
          <a:xfrm>
            <a:off x="9408059" y="2229527"/>
            <a:ext cx="320040" cy="38259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6" name="Picture 2" descr="Happiness is positive cash flow">
            <a:extLst>
              <a:ext uri="{FF2B5EF4-FFF2-40B4-BE49-F238E27FC236}">
                <a16:creationId xmlns:a16="http://schemas.microsoft.com/office/drawing/2014/main" id="{5FBBFB8C-685F-B351-DA56-B623CC64E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3031" y="5048087"/>
            <a:ext cx="2647950" cy="17240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0179C1B-8B64-AB73-D361-A52412123AD1}"/>
              </a:ext>
            </a:extLst>
          </p:cNvPr>
          <p:cNvSpPr txBox="1"/>
          <p:nvPr/>
        </p:nvSpPr>
        <p:spPr>
          <a:xfrm>
            <a:off x="4621290" y="5404902"/>
            <a:ext cx="2865120" cy="707886"/>
          </a:xfrm>
          <a:prstGeom prst="rect">
            <a:avLst/>
          </a:prstGeom>
          <a:noFill/>
        </p:spPr>
        <p:txBody>
          <a:bodyPr wrap="square" rtlCol="0">
            <a:spAutoFit/>
          </a:bodyPr>
          <a:lstStyle/>
          <a:p>
            <a:r>
              <a:rPr lang="en-IN" sz="2000" b="1" dirty="0"/>
              <a:t>Lesser TDS u/s 192(1) </a:t>
            </a:r>
          </a:p>
          <a:p>
            <a:r>
              <a:rPr lang="en-IN" sz="2000" b="1" dirty="0"/>
              <a:t>More in hand salary</a:t>
            </a:r>
          </a:p>
        </p:txBody>
      </p:sp>
      <p:sp>
        <p:nvSpPr>
          <p:cNvPr id="15" name="TextBox 14">
            <a:extLst>
              <a:ext uri="{FF2B5EF4-FFF2-40B4-BE49-F238E27FC236}">
                <a16:creationId xmlns:a16="http://schemas.microsoft.com/office/drawing/2014/main" id="{A2410887-E4DF-5809-8AC3-A707B0C88209}"/>
              </a:ext>
            </a:extLst>
          </p:cNvPr>
          <p:cNvSpPr txBox="1"/>
          <p:nvPr/>
        </p:nvSpPr>
        <p:spPr>
          <a:xfrm>
            <a:off x="9860981" y="391969"/>
            <a:ext cx="1924604" cy="369332"/>
          </a:xfrm>
          <a:prstGeom prst="rect">
            <a:avLst/>
          </a:prstGeom>
          <a:noFill/>
        </p:spPr>
        <p:txBody>
          <a:bodyPr wrap="square">
            <a:spAutoFit/>
          </a:bodyPr>
          <a:lstStyle/>
          <a:p>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01.10.2024 </a:t>
            </a:r>
            <a:endParaRPr lang="en-IN" dirty="0"/>
          </a:p>
        </p:txBody>
      </p:sp>
    </p:spTree>
    <p:extLst>
      <p:ext uri="{BB962C8B-B14F-4D97-AF65-F5344CB8AC3E}">
        <p14:creationId xmlns:p14="http://schemas.microsoft.com/office/powerpoint/2010/main" val="37315444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224121" y="334754"/>
            <a:ext cx="7921258" cy="735749"/>
          </a:xfrm>
        </p:spPr>
        <p:txBody>
          <a:bodyPr>
            <a:noAutofit/>
          </a:bodyPr>
          <a:lstStyle/>
          <a:p>
            <a:pPr>
              <a:defRPr/>
            </a:pPr>
            <a:r>
              <a:rPr lang="en-US" sz="2800" dirty="0">
                <a:latin typeface="Bookman Old Style" panose="02050604050505020204" pitchFamily="18" charset="0"/>
                <a:cs typeface="Times New Roman" pitchFamily="18" charset="0"/>
              </a:rPr>
              <a:t>TCS on Notified Luxury Goods u/s 206C(1F) </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99</a:t>
            </a:fld>
            <a:endParaRPr lang="en"/>
          </a:p>
        </p:txBody>
      </p:sp>
      <p:sp>
        <p:nvSpPr>
          <p:cNvPr id="7" name="TextBox 6">
            <a:extLst>
              <a:ext uri="{FF2B5EF4-FFF2-40B4-BE49-F238E27FC236}">
                <a16:creationId xmlns:a16="http://schemas.microsoft.com/office/drawing/2014/main" id="{7F392B77-6912-4DAE-9649-DDFD39E45675}"/>
              </a:ext>
            </a:extLst>
          </p:cNvPr>
          <p:cNvSpPr txBox="1"/>
          <p:nvPr/>
        </p:nvSpPr>
        <p:spPr>
          <a:xfrm>
            <a:off x="9690503" y="701171"/>
            <a:ext cx="2526581" cy="369332"/>
          </a:xfrm>
          <a:prstGeom prst="rect">
            <a:avLst/>
          </a:prstGeom>
          <a:noFill/>
        </p:spPr>
        <p:txBody>
          <a:bodyPr wrap="square" rtlCol="0">
            <a:spAutoFit/>
          </a:bodyPr>
          <a:lstStyle/>
          <a:p>
            <a:r>
              <a:rPr lang="en-US" b="1" i="1" dirty="0">
                <a:latin typeface="Book Antiqua" panose="02040602050305030304" pitchFamily="18" charset="0"/>
                <a:ea typeface="Calibri" panose="020F0502020204030204" pitchFamily="34" charset="0"/>
                <a:cs typeface="Mangal" panose="02040503050203030202" pitchFamily="18" charset="0"/>
              </a:rPr>
              <a:t>W.e.f. 01.01.2025 </a:t>
            </a:r>
            <a:endParaRPr lang="en-US" dirty="0">
              <a:latin typeface="Calibri" panose="020F0502020204030204" pitchFamily="34" charset="0"/>
              <a:ea typeface="Calibri" panose="020F0502020204030204" pitchFamily="34" charset="0"/>
              <a:cs typeface="Mangal" panose="02040503050203030202" pitchFamily="18" charset="0"/>
            </a:endParaRPr>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99</a:t>
            </a:fld>
            <a:endParaRPr lang="en-US" altLang="en-US" sz="1200">
              <a:solidFill>
                <a:schemeClr val="bg1"/>
              </a:solidFill>
            </a:endParaRPr>
          </a:p>
        </p:txBody>
      </p:sp>
      <p:grpSp>
        <p:nvGrpSpPr>
          <p:cNvPr id="30" name="Group 29">
            <a:extLst>
              <a:ext uri="{FF2B5EF4-FFF2-40B4-BE49-F238E27FC236}">
                <a16:creationId xmlns:a16="http://schemas.microsoft.com/office/drawing/2014/main" id="{EA359F9F-2513-942D-6826-9C745FBFCC9E}"/>
              </a:ext>
            </a:extLst>
          </p:cNvPr>
          <p:cNvGrpSpPr/>
          <p:nvPr/>
        </p:nvGrpSpPr>
        <p:grpSpPr>
          <a:xfrm>
            <a:off x="5915527" y="1566927"/>
            <a:ext cx="5871879" cy="4589902"/>
            <a:chOff x="6920179" y="1600825"/>
            <a:chExt cx="4341376" cy="4294020"/>
          </a:xfrm>
        </p:grpSpPr>
        <p:pic>
          <p:nvPicPr>
            <p:cNvPr id="2050" name="Picture 2" descr="Global Luxury Goods Market: In-Depth Analysis and Future Outlook 2024 to  2032">
              <a:extLst>
                <a:ext uri="{FF2B5EF4-FFF2-40B4-BE49-F238E27FC236}">
                  <a16:creationId xmlns:a16="http://schemas.microsoft.com/office/drawing/2014/main" id="{28139F37-F6B3-1357-5E2A-2C5748B8A4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209" y="1600825"/>
              <a:ext cx="1575756" cy="146860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uxury Car On Rental, Days: 1 at Rs 3500/day in Mumbai | ID: 22146853048">
              <a:extLst>
                <a:ext uri="{FF2B5EF4-FFF2-40B4-BE49-F238E27FC236}">
                  <a16:creationId xmlns:a16="http://schemas.microsoft.com/office/drawing/2014/main" id="{402C4C62-4105-61DF-41CD-CEF92EF73C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0179" y="1600825"/>
              <a:ext cx="1575756" cy="146860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655D76FA-8B70-94E1-FCCF-91FE0ABF0200}"/>
                </a:ext>
              </a:extLst>
            </p:cNvPr>
            <p:cNvGrpSpPr/>
            <p:nvPr/>
          </p:nvGrpSpPr>
          <p:grpSpPr>
            <a:xfrm>
              <a:off x="7708057" y="3531957"/>
              <a:ext cx="2673030" cy="2362888"/>
              <a:chOff x="7708057" y="3069430"/>
              <a:chExt cx="2673030" cy="2362888"/>
            </a:xfrm>
          </p:grpSpPr>
          <p:sp>
            <p:nvSpPr>
              <p:cNvPr id="11" name="Oval 10">
                <a:extLst>
                  <a:ext uri="{FF2B5EF4-FFF2-40B4-BE49-F238E27FC236}">
                    <a16:creationId xmlns:a16="http://schemas.microsoft.com/office/drawing/2014/main" id="{27BA0B62-83E3-D91E-0F1E-A0C5F69B0ECE}"/>
                  </a:ext>
                </a:extLst>
              </p:cNvPr>
              <p:cNvSpPr/>
              <p:nvPr/>
            </p:nvSpPr>
            <p:spPr>
              <a:xfrm>
                <a:off x="8151608" y="3963713"/>
                <a:ext cx="1984375" cy="146860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Book Antiqua" panose="02040602050305030304" pitchFamily="18" charset="0"/>
                  </a:rPr>
                  <a:t>TCS u/s 206(1F) @ 1%</a:t>
                </a:r>
              </a:p>
            </p:txBody>
          </p:sp>
          <p:grpSp>
            <p:nvGrpSpPr>
              <p:cNvPr id="22" name="Group 21">
                <a:extLst>
                  <a:ext uri="{FF2B5EF4-FFF2-40B4-BE49-F238E27FC236}">
                    <a16:creationId xmlns:a16="http://schemas.microsoft.com/office/drawing/2014/main" id="{EA025FC3-B9FC-5AD8-1CC4-B9534532B1AB}"/>
                  </a:ext>
                </a:extLst>
              </p:cNvPr>
              <p:cNvGrpSpPr/>
              <p:nvPr/>
            </p:nvGrpSpPr>
            <p:grpSpPr>
              <a:xfrm>
                <a:off x="7708057" y="3069430"/>
                <a:ext cx="2673030" cy="359570"/>
                <a:chOff x="7708057" y="3069430"/>
                <a:chExt cx="2673030" cy="359570"/>
              </a:xfrm>
            </p:grpSpPr>
            <p:cxnSp>
              <p:nvCxnSpPr>
                <p:cNvPr id="16" name="Straight Connector 15">
                  <a:extLst>
                    <a:ext uri="{FF2B5EF4-FFF2-40B4-BE49-F238E27FC236}">
                      <a16:creationId xmlns:a16="http://schemas.microsoft.com/office/drawing/2014/main" id="{3A126235-AF9F-084C-2273-855DA2E301FF}"/>
                    </a:ext>
                  </a:extLst>
                </p:cNvPr>
                <p:cNvCxnSpPr>
                  <a:stCxn id="2052" idx="2"/>
                </p:cNvCxnSpPr>
                <p:nvPr/>
              </p:nvCxnSpPr>
              <p:spPr>
                <a:xfrm>
                  <a:off x="7708057" y="3069430"/>
                  <a:ext cx="0" cy="35957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7F0E6F6-7770-301E-01A5-8EA3ECFA73C9}"/>
                    </a:ext>
                  </a:extLst>
                </p:cNvPr>
                <p:cNvCxnSpPr>
                  <a:cxnSpLocks/>
                </p:cNvCxnSpPr>
                <p:nvPr/>
              </p:nvCxnSpPr>
              <p:spPr>
                <a:xfrm>
                  <a:off x="7708057" y="3429000"/>
                  <a:ext cx="267303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21B6AD1-0062-094A-7183-DA96F1238280}"/>
                    </a:ext>
                  </a:extLst>
                </p:cNvPr>
                <p:cNvCxnSpPr>
                  <a:stCxn id="2050" idx="2"/>
                </p:cNvCxnSpPr>
                <p:nvPr/>
              </p:nvCxnSpPr>
              <p:spPr>
                <a:xfrm>
                  <a:off x="10381087" y="3069430"/>
                  <a:ext cx="0" cy="35957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24" name="Straight Connector 23">
                <a:extLst>
                  <a:ext uri="{FF2B5EF4-FFF2-40B4-BE49-F238E27FC236}">
                    <a16:creationId xmlns:a16="http://schemas.microsoft.com/office/drawing/2014/main" id="{67646825-B671-8DE6-AB9D-1693D4493C5C}"/>
                  </a:ext>
                </a:extLst>
              </p:cNvPr>
              <p:cNvCxnSpPr>
                <a:cxnSpLocks/>
              </p:cNvCxnSpPr>
              <p:nvPr/>
            </p:nvCxnSpPr>
            <p:spPr>
              <a:xfrm>
                <a:off x="9044572" y="3429000"/>
                <a:ext cx="0" cy="534713"/>
              </a:xfrm>
              <a:prstGeom prst="line">
                <a:avLst/>
              </a:prstGeom>
            </p:spPr>
            <p:style>
              <a:lnRef idx="2">
                <a:schemeClr val="accent1"/>
              </a:lnRef>
              <a:fillRef idx="0">
                <a:schemeClr val="accent1"/>
              </a:fillRef>
              <a:effectRef idx="1">
                <a:schemeClr val="accent1"/>
              </a:effectRef>
              <a:fontRef idx="minor">
                <a:schemeClr val="tx1"/>
              </a:fontRef>
            </p:style>
          </p:cxnSp>
        </p:grpSp>
        <p:sp>
          <p:nvSpPr>
            <p:cNvPr id="28" name="TextBox 27">
              <a:extLst>
                <a:ext uri="{FF2B5EF4-FFF2-40B4-BE49-F238E27FC236}">
                  <a16:creationId xmlns:a16="http://schemas.microsoft.com/office/drawing/2014/main" id="{CB5F519F-477C-B496-53C4-DDA36B75B71F}"/>
                </a:ext>
              </a:extLst>
            </p:cNvPr>
            <p:cNvSpPr txBox="1"/>
            <p:nvPr/>
          </p:nvSpPr>
          <p:spPr>
            <a:xfrm>
              <a:off x="7155615" y="3108670"/>
              <a:ext cx="1104883" cy="384046"/>
            </a:xfrm>
            <a:prstGeom prst="rect">
              <a:avLst/>
            </a:prstGeom>
            <a:noFill/>
          </p:spPr>
          <p:txBody>
            <a:bodyPr wrap="square" rtlCol="0">
              <a:spAutoFit/>
            </a:bodyPr>
            <a:lstStyle/>
            <a:p>
              <a:pPr algn="ctr"/>
              <a:r>
                <a:rPr lang="en-US" dirty="0">
                  <a:latin typeface="Book Antiqua" panose="02040602050305030304" pitchFamily="18" charset="0"/>
                </a:rPr>
                <a:t>Cars</a:t>
              </a:r>
            </a:p>
          </p:txBody>
        </p:sp>
        <p:sp>
          <p:nvSpPr>
            <p:cNvPr id="29" name="TextBox 28">
              <a:extLst>
                <a:ext uri="{FF2B5EF4-FFF2-40B4-BE49-F238E27FC236}">
                  <a16:creationId xmlns:a16="http://schemas.microsoft.com/office/drawing/2014/main" id="{2E5F4EDF-CF4C-4593-34D2-CABCAB11CC16}"/>
                </a:ext>
              </a:extLst>
            </p:cNvPr>
            <p:cNvSpPr txBox="1"/>
            <p:nvPr/>
          </p:nvSpPr>
          <p:spPr>
            <a:xfrm>
              <a:off x="9685800" y="3107996"/>
              <a:ext cx="1575755" cy="369332"/>
            </a:xfrm>
            <a:prstGeom prst="rect">
              <a:avLst/>
            </a:prstGeom>
            <a:noFill/>
          </p:spPr>
          <p:txBody>
            <a:bodyPr wrap="square" rtlCol="0">
              <a:spAutoFit/>
            </a:bodyPr>
            <a:lstStyle/>
            <a:p>
              <a:pPr algn="ctr"/>
              <a:r>
                <a:rPr lang="en-US" dirty="0">
                  <a:latin typeface="Book Antiqua" panose="02040602050305030304" pitchFamily="18" charset="0"/>
                </a:rPr>
                <a:t>Luxury Goods</a:t>
              </a:r>
            </a:p>
          </p:txBody>
        </p:sp>
      </p:grpSp>
      <p:sp>
        <p:nvSpPr>
          <p:cNvPr id="31" name="TextBox 30">
            <a:extLst>
              <a:ext uri="{FF2B5EF4-FFF2-40B4-BE49-F238E27FC236}">
                <a16:creationId xmlns:a16="http://schemas.microsoft.com/office/drawing/2014/main" id="{D95A2EC5-31D2-482B-B070-6F1B72EA014F}"/>
              </a:ext>
            </a:extLst>
          </p:cNvPr>
          <p:cNvSpPr txBox="1"/>
          <p:nvPr/>
        </p:nvSpPr>
        <p:spPr>
          <a:xfrm>
            <a:off x="224121" y="1888958"/>
            <a:ext cx="5298374" cy="4493538"/>
          </a:xfrm>
          <a:prstGeom prst="rect">
            <a:avLst/>
          </a:prstGeom>
          <a:solidFill>
            <a:schemeClr val="tx2">
              <a:lumMod val="10000"/>
              <a:lumOff val="90000"/>
            </a:schemeClr>
          </a:solidFill>
        </p:spPr>
        <p:txBody>
          <a:bodyPr wrap="square" rtlCol="0">
            <a:spAutoFit/>
          </a:bodyPr>
          <a:lstStyle/>
          <a:p>
            <a:pPr marL="285750" indent="-285750">
              <a:buFont typeface="Wingdings" panose="05000000000000000000" pitchFamily="2" charset="2"/>
              <a:buChar char="Ø"/>
            </a:pPr>
            <a:r>
              <a:rPr lang="en-US" sz="2200" dirty="0">
                <a:latin typeface="Book Antiqua" panose="02040602050305030304" pitchFamily="18" charset="0"/>
              </a:rPr>
              <a:t>Presently sec 206C(1F) is only applicable on sale of motor vehicle of value exceeding Rs. 10 lacs @ 1%.</a:t>
            </a:r>
          </a:p>
          <a:p>
            <a:pPr marL="285750" indent="-285750">
              <a:buFont typeface="Wingdings" panose="05000000000000000000" pitchFamily="2" charset="2"/>
              <a:buChar char="Ø"/>
            </a:pPr>
            <a:endParaRPr lang="en-US" sz="2200" dirty="0">
              <a:latin typeface="Book Antiqua" panose="02040602050305030304" pitchFamily="18" charset="0"/>
            </a:endParaRPr>
          </a:p>
          <a:p>
            <a:pPr marL="285750" indent="-285750">
              <a:buFont typeface="Wingdings" panose="05000000000000000000" pitchFamily="2" charset="2"/>
              <a:buChar char="Ø"/>
            </a:pPr>
            <a:r>
              <a:rPr lang="en-US" sz="2200" dirty="0">
                <a:latin typeface="Book Antiqua" panose="02040602050305030304" pitchFamily="18" charset="0"/>
              </a:rPr>
              <a:t>To expand tracking of spending on luxury goods, “</a:t>
            </a:r>
            <a:r>
              <a:rPr lang="en-IN" sz="22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any other goods, </a:t>
            </a:r>
            <a:r>
              <a:rPr lang="en-IN" sz="2200" b="1" u="sng"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as may be specified by the Central Government by notification in the Official Gazette</a:t>
            </a:r>
            <a:r>
              <a:rPr lang="en-IN" sz="22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a:t>
            </a:r>
          </a:p>
          <a:p>
            <a:pPr marL="285750" indent="-285750">
              <a:buFont typeface="Wingdings" panose="05000000000000000000" pitchFamily="2" charset="2"/>
              <a:buChar char="Ø"/>
            </a:pPr>
            <a:endParaRPr lang="en-IN" sz="2200" dirty="0">
              <a:solidFill>
                <a:srgbClr val="000000"/>
              </a:solidFill>
              <a:latin typeface="Book Antiqua" panose="02040602050305030304" pitchFamily="18" charset="0"/>
              <a:ea typeface="Calibri" panose="020F0502020204030204" pitchFamily="34" charset="0"/>
              <a:cs typeface="Mangal" panose="02040503050203030202" pitchFamily="18" charset="0"/>
            </a:endParaRPr>
          </a:p>
          <a:p>
            <a:pPr marL="285750" indent="-285750">
              <a:buFont typeface="Wingdings" panose="05000000000000000000" pitchFamily="2" charset="2"/>
              <a:buChar char="Ø"/>
            </a:pPr>
            <a:r>
              <a:rPr lang="en-IN" sz="22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of value exceeding Rs. 10 lacs along with motor vehicle is proposed to be added.</a:t>
            </a:r>
            <a:endParaRPr lang="en-US" sz="2200" dirty="0">
              <a:latin typeface="Book Antiqua" panose="02040602050305030304" pitchFamily="18" charset="0"/>
            </a:endParaRPr>
          </a:p>
        </p:txBody>
      </p:sp>
    </p:spTree>
    <p:extLst>
      <p:ext uri="{BB962C8B-B14F-4D97-AF65-F5344CB8AC3E}">
        <p14:creationId xmlns:p14="http://schemas.microsoft.com/office/powerpoint/2010/main" val="16742701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F958-C33E-C9D4-8AB1-5C46589B6BF8}"/>
              </a:ext>
            </a:extLst>
          </p:cNvPr>
          <p:cNvSpPr>
            <a:spLocks noGrp="1"/>
          </p:cNvSpPr>
          <p:nvPr>
            <p:ph type="title"/>
          </p:nvPr>
        </p:nvSpPr>
        <p:spPr/>
        <p:txBody>
          <a:bodyPr/>
          <a:lstStyle/>
          <a:p>
            <a:pPr>
              <a:defRPr/>
            </a:pPr>
            <a:r>
              <a:rPr lang="en-US" sz="2800" dirty="0">
                <a:latin typeface="Bookman Old Style" panose="02050604050505020204" pitchFamily="18" charset="0"/>
                <a:cs typeface="Times New Roman" pitchFamily="18" charset="0"/>
              </a:rPr>
              <a:t>Equalisation Levy</a:t>
            </a:r>
          </a:p>
        </p:txBody>
      </p:sp>
      <p:pic>
        <p:nvPicPr>
          <p:cNvPr id="7" name="Picture 6">
            <a:extLst>
              <a:ext uri="{FF2B5EF4-FFF2-40B4-BE49-F238E27FC236}">
                <a16:creationId xmlns:a16="http://schemas.microsoft.com/office/drawing/2014/main" id="{44EF1BDA-7E01-4F02-B0BF-4B560E623C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96" y="2269398"/>
            <a:ext cx="2638341" cy="1258627"/>
          </a:xfrm>
          <a:prstGeom prst="rect">
            <a:avLst/>
          </a:prstGeom>
        </p:spPr>
      </p:pic>
      <p:pic>
        <p:nvPicPr>
          <p:cNvPr id="12" name="Picture 11">
            <a:extLst>
              <a:ext uri="{FF2B5EF4-FFF2-40B4-BE49-F238E27FC236}">
                <a16:creationId xmlns:a16="http://schemas.microsoft.com/office/drawing/2014/main" id="{7F7C2FE2-DEC1-4B66-A416-D6EEEBDDB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169" y="4019908"/>
            <a:ext cx="2760386" cy="2359685"/>
          </a:xfrm>
          <a:prstGeom prst="rect">
            <a:avLst/>
          </a:prstGeom>
        </p:spPr>
      </p:pic>
      <p:pic>
        <p:nvPicPr>
          <p:cNvPr id="32" name="Graphic 31" descr="Arrow Slight curve">
            <a:extLst>
              <a:ext uri="{FF2B5EF4-FFF2-40B4-BE49-F238E27FC236}">
                <a16:creationId xmlns:a16="http://schemas.microsoft.com/office/drawing/2014/main" id="{6C61DD9B-73A1-4D96-97A7-47B7C9CAB7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652439">
            <a:off x="1996415" y="3823037"/>
            <a:ext cx="1976646" cy="914400"/>
          </a:xfrm>
          <a:prstGeom prst="rect">
            <a:avLst/>
          </a:prstGeom>
        </p:spPr>
      </p:pic>
      <p:grpSp>
        <p:nvGrpSpPr>
          <p:cNvPr id="35" name="Group 34">
            <a:extLst>
              <a:ext uri="{FF2B5EF4-FFF2-40B4-BE49-F238E27FC236}">
                <a16:creationId xmlns:a16="http://schemas.microsoft.com/office/drawing/2014/main" id="{5F4A4B89-C46F-4E67-896C-C7EC250E7450}"/>
              </a:ext>
            </a:extLst>
          </p:cNvPr>
          <p:cNvGrpSpPr/>
          <p:nvPr/>
        </p:nvGrpSpPr>
        <p:grpSpPr>
          <a:xfrm>
            <a:off x="304760" y="3839925"/>
            <a:ext cx="2334575" cy="2257554"/>
            <a:chOff x="424285" y="3919832"/>
            <a:chExt cx="2334575" cy="2257554"/>
          </a:xfrm>
        </p:grpSpPr>
        <p:sp>
          <p:nvSpPr>
            <p:cNvPr id="33" name="Speech Bubble: Oval 32">
              <a:extLst>
                <a:ext uri="{FF2B5EF4-FFF2-40B4-BE49-F238E27FC236}">
                  <a16:creationId xmlns:a16="http://schemas.microsoft.com/office/drawing/2014/main" id="{5191215A-DB67-4F0A-934F-C24230B62615}"/>
                </a:ext>
              </a:extLst>
            </p:cNvPr>
            <p:cNvSpPr/>
            <p:nvPr/>
          </p:nvSpPr>
          <p:spPr>
            <a:xfrm rot="13689111">
              <a:off x="462796" y="3881321"/>
              <a:ext cx="2257554" cy="2334575"/>
            </a:xfrm>
            <a:prstGeom prst="wedgeEllipseCallou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N" dirty="0"/>
            </a:p>
          </p:txBody>
        </p:sp>
        <p:sp>
          <p:nvSpPr>
            <p:cNvPr id="34" name="TextBox 33">
              <a:extLst>
                <a:ext uri="{FF2B5EF4-FFF2-40B4-BE49-F238E27FC236}">
                  <a16:creationId xmlns:a16="http://schemas.microsoft.com/office/drawing/2014/main" id="{4FFBCCA2-C83E-4F1F-97CD-0AC5E49C9B59}"/>
                </a:ext>
              </a:extLst>
            </p:cNvPr>
            <p:cNvSpPr txBox="1"/>
            <p:nvPr/>
          </p:nvSpPr>
          <p:spPr>
            <a:xfrm>
              <a:off x="602957" y="4280236"/>
              <a:ext cx="2069580" cy="1754326"/>
            </a:xfrm>
            <a:prstGeom prst="rect">
              <a:avLst/>
            </a:prstGeom>
            <a:noFill/>
          </p:spPr>
          <p:txBody>
            <a:bodyPr wrap="square" rtlCol="0">
              <a:spAutoFit/>
            </a:bodyPr>
            <a:lstStyle/>
            <a:p>
              <a:pPr algn="ctr"/>
              <a:r>
                <a:rPr lang="en-US" dirty="0"/>
                <a:t>Equalisation levy </a:t>
              </a:r>
            </a:p>
            <a:p>
              <a:pPr algn="ctr"/>
              <a:r>
                <a:rPr lang="en-US" dirty="0"/>
                <a:t>On </a:t>
              </a:r>
            </a:p>
            <a:p>
              <a:pPr algn="ctr"/>
              <a:r>
                <a:rPr lang="en-US" dirty="0"/>
                <a:t>Non Resident</a:t>
              </a:r>
            </a:p>
            <a:p>
              <a:pPr algn="ctr"/>
              <a:r>
                <a:rPr lang="en-US" dirty="0"/>
                <a:t> E-Commerce Operator </a:t>
              </a:r>
            </a:p>
            <a:p>
              <a:pPr algn="ctr"/>
              <a:r>
                <a:rPr lang="en-US" dirty="0"/>
                <a:t>@ 2%</a:t>
              </a:r>
              <a:endParaRPr lang="en-IN" dirty="0"/>
            </a:p>
          </p:txBody>
        </p:sp>
      </p:grpSp>
      <p:sp>
        <p:nvSpPr>
          <p:cNvPr id="39" name="TextBox 38">
            <a:extLst>
              <a:ext uri="{FF2B5EF4-FFF2-40B4-BE49-F238E27FC236}">
                <a16:creationId xmlns:a16="http://schemas.microsoft.com/office/drawing/2014/main" id="{CC225390-DE12-428C-BFCB-0F684E7F61C8}"/>
              </a:ext>
            </a:extLst>
          </p:cNvPr>
          <p:cNvSpPr txBox="1"/>
          <p:nvPr/>
        </p:nvSpPr>
        <p:spPr>
          <a:xfrm>
            <a:off x="-51067" y="1285230"/>
            <a:ext cx="4418115" cy="769441"/>
          </a:xfrm>
          <a:prstGeom prst="rect">
            <a:avLst/>
          </a:prstGeom>
          <a:noFill/>
        </p:spPr>
        <p:txBody>
          <a:bodyPr wrap="square" rtlCol="0">
            <a:spAutoFit/>
          </a:bodyPr>
          <a:lstStyle/>
          <a:p>
            <a:pPr algn="ctr"/>
            <a:r>
              <a:rPr lang="en-US" sz="2200" dirty="0">
                <a:solidFill>
                  <a:srgbClr val="002060"/>
                </a:solidFill>
              </a:rPr>
              <a:t>Finance Bill 2016, </a:t>
            </a:r>
          </a:p>
          <a:p>
            <a:pPr algn="ctr"/>
            <a:r>
              <a:rPr lang="en-US" sz="2200" dirty="0">
                <a:solidFill>
                  <a:srgbClr val="002060"/>
                </a:solidFill>
              </a:rPr>
              <a:t>amended by Finance Bill 2020</a:t>
            </a:r>
            <a:endParaRPr lang="en-IN" sz="2200" dirty="0">
              <a:solidFill>
                <a:srgbClr val="002060"/>
              </a:solidFill>
            </a:endParaRPr>
          </a:p>
        </p:txBody>
      </p:sp>
      <p:sp>
        <p:nvSpPr>
          <p:cNvPr id="40" name="TextBox 39">
            <a:extLst>
              <a:ext uri="{FF2B5EF4-FFF2-40B4-BE49-F238E27FC236}">
                <a16:creationId xmlns:a16="http://schemas.microsoft.com/office/drawing/2014/main" id="{38820745-0988-4502-B9BB-B55634C2086B}"/>
              </a:ext>
            </a:extLst>
          </p:cNvPr>
          <p:cNvSpPr txBox="1"/>
          <p:nvPr/>
        </p:nvSpPr>
        <p:spPr>
          <a:xfrm>
            <a:off x="6592665" y="1235441"/>
            <a:ext cx="3664548" cy="461665"/>
          </a:xfrm>
          <a:prstGeom prst="rect">
            <a:avLst/>
          </a:prstGeom>
          <a:noFill/>
        </p:spPr>
        <p:txBody>
          <a:bodyPr wrap="square" rtlCol="0">
            <a:spAutoFit/>
          </a:bodyPr>
          <a:lstStyle/>
          <a:p>
            <a:pPr algn="ctr"/>
            <a:r>
              <a:rPr lang="en-US" sz="2400" dirty="0">
                <a:solidFill>
                  <a:srgbClr val="002060"/>
                </a:solidFill>
              </a:rPr>
              <a:t>Finance Bill 2024</a:t>
            </a:r>
            <a:endParaRPr lang="en-IN" sz="2400" dirty="0">
              <a:solidFill>
                <a:srgbClr val="002060"/>
              </a:solidFill>
            </a:endParaRPr>
          </a:p>
        </p:txBody>
      </p:sp>
      <p:sp>
        <p:nvSpPr>
          <p:cNvPr id="49" name="Speech Bubble: Oval 48">
            <a:extLst>
              <a:ext uri="{FF2B5EF4-FFF2-40B4-BE49-F238E27FC236}">
                <a16:creationId xmlns:a16="http://schemas.microsoft.com/office/drawing/2014/main" id="{21794010-AFE1-4778-94DD-2DBC202C7490}"/>
              </a:ext>
            </a:extLst>
          </p:cNvPr>
          <p:cNvSpPr/>
          <p:nvPr/>
        </p:nvSpPr>
        <p:spPr>
          <a:xfrm rot="13689111">
            <a:off x="7296162" y="1792828"/>
            <a:ext cx="2257554" cy="2334575"/>
          </a:xfrm>
          <a:prstGeom prst="wedgeEllipseCallou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N" dirty="0"/>
          </a:p>
        </p:txBody>
      </p:sp>
      <p:pic>
        <p:nvPicPr>
          <p:cNvPr id="45" name="Graphic 44" descr="Close">
            <a:extLst>
              <a:ext uri="{FF2B5EF4-FFF2-40B4-BE49-F238E27FC236}">
                <a16:creationId xmlns:a16="http://schemas.microsoft.com/office/drawing/2014/main" id="{8D30E185-D229-4561-B464-46CEA24B848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47610" y="1768919"/>
            <a:ext cx="2354658" cy="2354658"/>
          </a:xfrm>
          <a:prstGeom prst="rect">
            <a:avLst/>
          </a:prstGeom>
        </p:spPr>
      </p:pic>
      <p:sp>
        <p:nvSpPr>
          <p:cNvPr id="50" name="TextBox 49">
            <a:extLst>
              <a:ext uri="{FF2B5EF4-FFF2-40B4-BE49-F238E27FC236}">
                <a16:creationId xmlns:a16="http://schemas.microsoft.com/office/drawing/2014/main" id="{A2C70807-E075-48B8-BDAF-3E3C7B38B59D}"/>
              </a:ext>
            </a:extLst>
          </p:cNvPr>
          <p:cNvSpPr txBox="1"/>
          <p:nvPr/>
        </p:nvSpPr>
        <p:spPr>
          <a:xfrm>
            <a:off x="7390149" y="2176312"/>
            <a:ext cx="2069580" cy="1754326"/>
          </a:xfrm>
          <a:prstGeom prst="rect">
            <a:avLst/>
          </a:prstGeom>
          <a:noFill/>
        </p:spPr>
        <p:txBody>
          <a:bodyPr wrap="square" rtlCol="0">
            <a:spAutoFit/>
          </a:bodyPr>
          <a:lstStyle/>
          <a:p>
            <a:pPr algn="ctr"/>
            <a:r>
              <a:rPr lang="en-US" dirty="0"/>
              <a:t>Equalisation levy </a:t>
            </a:r>
          </a:p>
          <a:p>
            <a:pPr algn="ctr"/>
            <a:r>
              <a:rPr lang="en-US" dirty="0"/>
              <a:t>On </a:t>
            </a:r>
          </a:p>
          <a:p>
            <a:pPr algn="ctr"/>
            <a:r>
              <a:rPr lang="en-US" dirty="0"/>
              <a:t>Non Resident</a:t>
            </a:r>
          </a:p>
          <a:p>
            <a:pPr algn="ctr"/>
            <a:r>
              <a:rPr lang="en-US" dirty="0"/>
              <a:t> E-Commerce Operator </a:t>
            </a:r>
          </a:p>
          <a:p>
            <a:pPr algn="ctr"/>
            <a:r>
              <a:rPr lang="en-US" dirty="0"/>
              <a:t>@ 2%</a:t>
            </a:r>
            <a:endParaRPr lang="en-IN" dirty="0"/>
          </a:p>
        </p:txBody>
      </p:sp>
      <p:sp>
        <p:nvSpPr>
          <p:cNvPr id="53" name="Rectangle: Rounded Corners 52">
            <a:extLst>
              <a:ext uri="{FF2B5EF4-FFF2-40B4-BE49-F238E27FC236}">
                <a16:creationId xmlns:a16="http://schemas.microsoft.com/office/drawing/2014/main" id="{1AB84878-5076-4454-B3BA-A73976194E13}"/>
              </a:ext>
            </a:extLst>
          </p:cNvPr>
          <p:cNvSpPr/>
          <p:nvPr/>
        </p:nvSpPr>
        <p:spPr>
          <a:xfrm>
            <a:off x="7268384" y="4615165"/>
            <a:ext cx="3664547" cy="1561083"/>
          </a:xfrm>
          <a:prstGeom prst="roundRect">
            <a:avLst/>
          </a:prstGeom>
          <a:solidFill>
            <a:schemeClr val="accent3">
              <a:lumMod val="20000"/>
              <a:lumOff val="80000"/>
            </a:schemeClr>
          </a:solidFill>
          <a:ln>
            <a:solidFill>
              <a:schemeClr val="accent2">
                <a:lumMod val="20000"/>
                <a:lumOff val="8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a:solidFill>
                  <a:schemeClr val="tx1"/>
                </a:solidFill>
              </a:rPr>
              <a:t>Income arising from E-commerce supply or services on or after 01.04.2020 but before 01.08.2024 only exempted u/s 10(50) </a:t>
            </a:r>
            <a:endParaRPr lang="en-IN" b="1" dirty="0">
              <a:solidFill>
                <a:schemeClr val="tx1"/>
              </a:solidFill>
            </a:endParaRPr>
          </a:p>
        </p:txBody>
      </p:sp>
      <p:sp>
        <p:nvSpPr>
          <p:cNvPr id="54" name="TextBox 53">
            <a:extLst>
              <a:ext uri="{FF2B5EF4-FFF2-40B4-BE49-F238E27FC236}">
                <a16:creationId xmlns:a16="http://schemas.microsoft.com/office/drawing/2014/main" id="{6886A730-509A-43E5-A632-2FE5F5E84587}"/>
              </a:ext>
            </a:extLst>
          </p:cNvPr>
          <p:cNvSpPr txBox="1"/>
          <p:nvPr/>
        </p:nvSpPr>
        <p:spPr>
          <a:xfrm>
            <a:off x="10047544" y="474453"/>
            <a:ext cx="1920335" cy="369332"/>
          </a:xfrm>
          <a:prstGeom prst="rect">
            <a:avLst/>
          </a:prstGeom>
          <a:noFill/>
        </p:spPr>
        <p:txBody>
          <a:bodyPr wrap="square" rtlCol="0">
            <a:spAutoFit/>
          </a:bodyPr>
          <a:lstStyle/>
          <a:p>
            <a:r>
              <a:rPr lang="en-US" i="1" dirty="0"/>
              <a:t>w.e.f. 01.08.2024</a:t>
            </a:r>
            <a:endParaRPr lang="en-IN" i="1" dirty="0"/>
          </a:p>
        </p:txBody>
      </p:sp>
    </p:spTree>
    <p:extLst>
      <p:ext uri="{BB962C8B-B14F-4D97-AF65-F5344CB8AC3E}">
        <p14:creationId xmlns:p14="http://schemas.microsoft.com/office/powerpoint/2010/main" val="32209291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224120" y="334754"/>
            <a:ext cx="7916989" cy="735749"/>
          </a:xfrm>
        </p:spPr>
        <p:txBody>
          <a:bodyPr>
            <a:normAutofit/>
          </a:bodyPr>
          <a:lstStyle/>
          <a:p>
            <a:pPr>
              <a:defRPr/>
            </a:pPr>
            <a:r>
              <a:rPr lang="en-US" sz="2800" dirty="0">
                <a:latin typeface="Bookman Old Style" panose="02050604050505020204" pitchFamily="18" charset="0"/>
                <a:cs typeface="Times New Roman" pitchFamily="18" charset="0"/>
              </a:rPr>
              <a:t>Interest on delayed TCS @1.5% p.m.</a:t>
            </a:r>
          </a:p>
        </p:txBody>
      </p:sp>
      <p:grpSp>
        <p:nvGrpSpPr>
          <p:cNvPr id="5" name="Group 4">
            <a:extLst>
              <a:ext uri="{FF2B5EF4-FFF2-40B4-BE49-F238E27FC236}">
                <a16:creationId xmlns:a16="http://schemas.microsoft.com/office/drawing/2014/main" id="{2F257227-93DE-40E3-8156-72B62C33F5E8}"/>
              </a:ext>
            </a:extLst>
          </p:cNvPr>
          <p:cNvGrpSpPr/>
          <p:nvPr/>
        </p:nvGrpSpPr>
        <p:grpSpPr>
          <a:xfrm>
            <a:off x="529098" y="1837019"/>
            <a:ext cx="4234632" cy="3183961"/>
            <a:chOff x="914400" y="2152651"/>
            <a:chExt cx="2586038" cy="2947987"/>
          </a:xfrm>
        </p:grpSpPr>
        <p:sp>
          <p:nvSpPr>
            <p:cNvPr id="3" name="Rectangle 2">
              <a:extLst>
                <a:ext uri="{FF2B5EF4-FFF2-40B4-BE49-F238E27FC236}">
                  <a16:creationId xmlns:a16="http://schemas.microsoft.com/office/drawing/2014/main" id="{98A228FE-BEFF-4EBD-9972-0EDE6708655C}"/>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a:solidFill>
                    <a:schemeClr val="tx1"/>
                  </a:solidFill>
                </a:rPr>
                <a:t>Pay Interest @ 1.5 % per month for each month &amp; part thereof</a:t>
              </a:r>
            </a:p>
          </p:txBody>
        </p:sp>
        <p:sp>
          <p:nvSpPr>
            <p:cNvPr id="4" name="Rectangle 3">
              <a:extLst>
                <a:ext uri="{FF2B5EF4-FFF2-40B4-BE49-F238E27FC236}">
                  <a16:creationId xmlns:a16="http://schemas.microsoft.com/office/drawing/2014/main" id="{DCC0543D-55C7-49BA-BB05-15C65ABDBD7F}"/>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Delay in deposition of TDS</a:t>
              </a:r>
            </a:p>
            <a:p>
              <a:pPr algn="ctr"/>
              <a:r>
                <a:rPr lang="en-US" sz="2400" b="1" dirty="0">
                  <a:solidFill>
                    <a:schemeClr val="tx1"/>
                  </a:solidFill>
                </a:rPr>
                <a:t>Section 201(1A)</a:t>
              </a:r>
            </a:p>
          </p:txBody>
        </p:sp>
      </p:grpSp>
      <p:grpSp>
        <p:nvGrpSpPr>
          <p:cNvPr id="6" name="Group 5">
            <a:extLst>
              <a:ext uri="{FF2B5EF4-FFF2-40B4-BE49-F238E27FC236}">
                <a16:creationId xmlns:a16="http://schemas.microsoft.com/office/drawing/2014/main" id="{B554A587-A394-46E8-9981-E9AD8A634D59}"/>
              </a:ext>
            </a:extLst>
          </p:cNvPr>
          <p:cNvGrpSpPr/>
          <p:nvPr/>
        </p:nvGrpSpPr>
        <p:grpSpPr>
          <a:xfrm>
            <a:off x="7428272" y="1837018"/>
            <a:ext cx="4234632" cy="3183961"/>
            <a:chOff x="914400" y="2152650"/>
            <a:chExt cx="2586038" cy="2947988"/>
          </a:xfrm>
        </p:grpSpPr>
        <p:sp>
          <p:nvSpPr>
            <p:cNvPr id="7" name="Rectangle 6">
              <a:extLst>
                <a:ext uri="{FF2B5EF4-FFF2-40B4-BE49-F238E27FC236}">
                  <a16:creationId xmlns:a16="http://schemas.microsoft.com/office/drawing/2014/main" id="{F0CB7899-D4BD-4010-953B-E94B20D9B3B4}"/>
                </a:ext>
              </a:extLst>
            </p:cNvPr>
            <p:cNvSpPr/>
            <p:nvPr/>
          </p:nvSpPr>
          <p:spPr>
            <a:xfrm>
              <a:off x="914400" y="2586038"/>
              <a:ext cx="2586038" cy="2514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a:solidFill>
                    <a:schemeClr val="tx1"/>
                  </a:solidFill>
                </a:rPr>
                <a:t>Pay Interest @ </a:t>
              </a:r>
              <a:r>
                <a:rPr lang="en-US" sz="2200" strike="sngStrike" dirty="0">
                  <a:solidFill>
                    <a:srgbClr val="FF0000"/>
                  </a:solidFill>
                </a:rPr>
                <a:t>1%</a:t>
              </a:r>
              <a:r>
                <a:rPr lang="en-US" sz="2200" dirty="0">
                  <a:solidFill>
                    <a:schemeClr val="tx1"/>
                  </a:solidFill>
                </a:rPr>
                <a:t> 1.5% per month for each month &amp; part thereof</a:t>
              </a:r>
            </a:p>
          </p:txBody>
        </p:sp>
        <p:sp>
          <p:nvSpPr>
            <p:cNvPr id="8" name="Rectangle 7">
              <a:extLst>
                <a:ext uri="{FF2B5EF4-FFF2-40B4-BE49-F238E27FC236}">
                  <a16:creationId xmlns:a16="http://schemas.microsoft.com/office/drawing/2014/main" id="{8181D3D9-E1DC-488A-9225-41D2B6DB0042}"/>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Delay in deposition of TCS</a:t>
              </a:r>
            </a:p>
            <a:p>
              <a:pPr algn="ctr"/>
              <a:r>
                <a:rPr lang="en-US" sz="2400" b="1" dirty="0">
                  <a:solidFill>
                    <a:schemeClr val="tx1"/>
                  </a:solidFill>
                </a:rPr>
                <a:t>Section 206C(7)</a:t>
              </a:r>
            </a:p>
          </p:txBody>
        </p:sp>
      </p:grpSp>
      <p:pic>
        <p:nvPicPr>
          <p:cNvPr id="2050" name="Picture 2" descr="equal balance scale 3625410 Vector Art ...">
            <a:extLst>
              <a:ext uri="{FF2B5EF4-FFF2-40B4-BE49-F238E27FC236}">
                <a16:creationId xmlns:a16="http://schemas.microsoft.com/office/drawing/2014/main" id="{C3407250-6DA6-6D99-90C7-96C43EA50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4092" y="2764170"/>
            <a:ext cx="1323751" cy="132966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4249C9C-E40D-24E3-6D33-31FB53BB95F9}"/>
              </a:ext>
            </a:extLst>
          </p:cNvPr>
          <p:cNvSpPr txBox="1"/>
          <p:nvPr/>
        </p:nvSpPr>
        <p:spPr>
          <a:xfrm>
            <a:off x="9583993" y="306879"/>
            <a:ext cx="2383887" cy="395749"/>
          </a:xfrm>
          <a:prstGeom prst="rect">
            <a:avLst/>
          </a:prstGeom>
          <a:noFill/>
        </p:spPr>
        <p:txBody>
          <a:bodyPr wrap="square">
            <a:spAutoFit/>
          </a:bodyPr>
          <a:lstStyle/>
          <a:p>
            <a:pPr lvl="0" algn="ctr">
              <a:lnSpc>
                <a:spcPct val="115000"/>
              </a:lnSpc>
              <a:spcAft>
                <a:spcPts val="800"/>
              </a:spcAft>
            </a:pP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01.04.2025 </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Slide Number Placeholder 1">
            <a:extLst>
              <a:ext uri="{FF2B5EF4-FFF2-40B4-BE49-F238E27FC236}">
                <a16:creationId xmlns:a16="http://schemas.microsoft.com/office/drawing/2014/main" id="{EC4EBE1B-6F21-160D-09E2-F3D256BC78D9}"/>
              </a:ext>
            </a:extLst>
          </p:cNvPr>
          <p:cNvSpPr>
            <a:spLocks noGrp="1"/>
          </p:cNvSpPr>
          <p:nvPr>
            <p:ph type="sldNum" idx="12"/>
          </p:nvPr>
        </p:nvSpPr>
        <p:spPr>
          <a:xfrm>
            <a:off x="10203091" y="6357372"/>
            <a:ext cx="1931749" cy="355232"/>
          </a:xfrm>
        </p:spPr>
        <p:txBody>
          <a:bodyPr/>
          <a:lstStyle/>
          <a:p>
            <a:fld id="{00000000-1234-1234-1234-123412341234}" type="slidenum">
              <a:rPr lang="en" smtClean="0">
                <a:solidFill>
                  <a:schemeClr val="bg1"/>
                </a:solidFill>
              </a:rPr>
              <a:pPr/>
              <a:t>101</a:t>
            </a:fld>
            <a:endParaRPr lang="en">
              <a:solidFill>
                <a:schemeClr val="bg1"/>
              </a:solidFill>
            </a:endParaRPr>
          </a:p>
        </p:txBody>
      </p:sp>
    </p:spTree>
    <p:extLst>
      <p:ext uri="{BB962C8B-B14F-4D97-AF65-F5344CB8AC3E}">
        <p14:creationId xmlns:p14="http://schemas.microsoft.com/office/powerpoint/2010/main" val="35517323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224121" y="334754"/>
            <a:ext cx="7921258" cy="735749"/>
          </a:xfrm>
        </p:spPr>
        <p:txBody>
          <a:bodyPr>
            <a:noAutofit/>
          </a:bodyPr>
          <a:lstStyle/>
          <a:p>
            <a:pPr>
              <a:defRPr/>
            </a:pPr>
            <a:r>
              <a:rPr lang="en-US" sz="2800" dirty="0">
                <a:latin typeface="Bookman Old Style" panose="02050604050505020204" pitchFamily="18" charset="0"/>
                <a:cs typeface="Times New Roman" pitchFamily="18" charset="0"/>
              </a:rPr>
              <a:t>TDS on FRSB 2020 u/s 193</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102</a:t>
            </a:fld>
            <a:endParaRPr lang="en"/>
          </a:p>
        </p:txBody>
      </p:sp>
      <p:sp>
        <p:nvSpPr>
          <p:cNvPr id="7" name="TextBox 6">
            <a:extLst>
              <a:ext uri="{FF2B5EF4-FFF2-40B4-BE49-F238E27FC236}">
                <a16:creationId xmlns:a16="http://schemas.microsoft.com/office/drawing/2014/main" id="{7F392B77-6912-4DAE-9649-DDFD39E45675}"/>
              </a:ext>
            </a:extLst>
          </p:cNvPr>
          <p:cNvSpPr txBox="1"/>
          <p:nvPr/>
        </p:nvSpPr>
        <p:spPr>
          <a:xfrm>
            <a:off x="9690503" y="701171"/>
            <a:ext cx="2526581" cy="369332"/>
          </a:xfrm>
          <a:prstGeom prst="rect">
            <a:avLst/>
          </a:prstGeom>
          <a:noFill/>
        </p:spPr>
        <p:txBody>
          <a:bodyPr wrap="square" rtlCol="0">
            <a:spAutoFit/>
          </a:bodyPr>
          <a:lstStyle/>
          <a:p>
            <a:r>
              <a:rPr lang="en-US" b="1" i="1" dirty="0">
                <a:latin typeface="Book Antiqua" panose="02040602050305030304" pitchFamily="18" charset="0"/>
                <a:ea typeface="Calibri" panose="020F0502020204030204" pitchFamily="34" charset="0"/>
                <a:cs typeface="Mangal" panose="02040503050203030202" pitchFamily="18" charset="0"/>
              </a:rPr>
              <a:t>W.e.f. 01.01.2025 </a:t>
            </a:r>
            <a:endParaRPr lang="en-US" dirty="0">
              <a:latin typeface="Calibri" panose="020F0502020204030204" pitchFamily="34" charset="0"/>
              <a:ea typeface="Calibri" panose="020F0502020204030204" pitchFamily="34" charset="0"/>
              <a:cs typeface="Mangal" panose="02040503050203030202" pitchFamily="18" charset="0"/>
            </a:endParaRPr>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102</a:t>
            </a:fld>
            <a:endParaRPr lang="en-US" altLang="en-US" sz="1200">
              <a:solidFill>
                <a:schemeClr val="bg1"/>
              </a:solidFill>
            </a:endParaRPr>
          </a:p>
        </p:txBody>
      </p:sp>
      <p:pic>
        <p:nvPicPr>
          <p:cNvPr id="3074" name="Picture 2" descr="TDS (Tax Deducted at Source): All You Need to Know">
            <a:extLst>
              <a:ext uri="{FF2B5EF4-FFF2-40B4-BE49-F238E27FC236}">
                <a16:creationId xmlns:a16="http://schemas.microsoft.com/office/drawing/2014/main" id="{9726C33D-3B1D-7616-2F66-8834E1478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8179" y="1756610"/>
            <a:ext cx="3585410" cy="35132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183F035-A38B-CA36-F220-7506A872DC6B}"/>
              </a:ext>
            </a:extLst>
          </p:cNvPr>
          <p:cNvSpPr txBox="1"/>
          <p:nvPr/>
        </p:nvSpPr>
        <p:spPr>
          <a:xfrm>
            <a:off x="416626" y="1949116"/>
            <a:ext cx="6309026" cy="3477875"/>
          </a:xfrm>
          <a:prstGeom prst="rect">
            <a:avLst/>
          </a:prstGeom>
          <a:solidFill>
            <a:schemeClr val="tx2">
              <a:lumMod val="10000"/>
              <a:lumOff val="90000"/>
            </a:schemeClr>
          </a:solidFill>
        </p:spPr>
        <p:txBody>
          <a:bodyPr wrap="square" rtlCol="0">
            <a:spAutoFit/>
          </a:bodyPr>
          <a:lstStyle/>
          <a:p>
            <a:pPr marL="342900" indent="-342900">
              <a:buFont typeface="Wingdings" panose="05000000000000000000" pitchFamily="2" charset="2"/>
              <a:buChar char="Ø"/>
            </a:pPr>
            <a:r>
              <a:rPr lang="en-US" sz="2200" dirty="0">
                <a:latin typeface="Book Antiqua" panose="02040602050305030304" pitchFamily="18" charset="0"/>
              </a:rPr>
              <a:t>Sec 193 provides for TDS on payment of any income to a resident by way of interest on securities.</a:t>
            </a:r>
          </a:p>
          <a:p>
            <a:pPr marL="342900" indent="-342900">
              <a:buFont typeface="Wingdings" panose="05000000000000000000" pitchFamily="2" charset="2"/>
              <a:buChar char="Ø"/>
            </a:pPr>
            <a:endParaRPr lang="en-US" sz="2200" dirty="0">
              <a:latin typeface="Book Antiqua" panose="02040602050305030304" pitchFamily="18" charset="0"/>
            </a:endParaRPr>
          </a:p>
          <a:p>
            <a:pPr marL="342900" indent="-342900">
              <a:buFont typeface="Wingdings" panose="05000000000000000000" pitchFamily="2" charset="2"/>
              <a:buChar char="Ø"/>
            </a:pPr>
            <a:r>
              <a:rPr lang="en-US" sz="2200" dirty="0">
                <a:latin typeface="Book Antiqua" panose="02040602050305030304" pitchFamily="18" charset="0"/>
              </a:rPr>
              <a:t>It is proposed  deduct TDS on payment of interest, exceeding Rs. 10,000/- on Floating Rate Savings Bonds (FRSB) 2020 (Taxable) and any security of the Central Government or State Government, as the Central Government may, by notification in the Official Gazette.</a:t>
            </a:r>
          </a:p>
        </p:txBody>
      </p:sp>
    </p:spTree>
    <p:extLst>
      <p:ext uri="{BB962C8B-B14F-4D97-AF65-F5344CB8AC3E}">
        <p14:creationId xmlns:p14="http://schemas.microsoft.com/office/powerpoint/2010/main" val="18113800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TCS Credit of Minor in Hands of Parents</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103</a:t>
            </a:fld>
            <a:endParaRPr lang="en"/>
          </a:p>
        </p:txBody>
      </p:sp>
      <p:grpSp>
        <p:nvGrpSpPr>
          <p:cNvPr id="7" name="Group 6">
            <a:extLst>
              <a:ext uri="{FF2B5EF4-FFF2-40B4-BE49-F238E27FC236}">
                <a16:creationId xmlns:a16="http://schemas.microsoft.com/office/drawing/2014/main" id="{A2AAA146-4A39-14D0-2870-09E064812494}"/>
              </a:ext>
            </a:extLst>
          </p:cNvPr>
          <p:cNvGrpSpPr/>
          <p:nvPr/>
        </p:nvGrpSpPr>
        <p:grpSpPr>
          <a:xfrm>
            <a:off x="2230916" y="1570240"/>
            <a:ext cx="7688856" cy="4522080"/>
            <a:chOff x="2230916" y="1272785"/>
            <a:chExt cx="7688856" cy="4522080"/>
          </a:xfrm>
        </p:grpSpPr>
        <p:sp>
          <p:nvSpPr>
            <p:cNvPr id="13" name="Rectangle 12">
              <a:extLst>
                <a:ext uri="{FF2B5EF4-FFF2-40B4-BE49-F238E27FC236}">
                  <a16:creationId xmlns:a16="http://schemas.microsoft.com/office/drawing/2014/main" id="{77C2804A-DB26-D673-D605-45F9EA9856A4}"/>
                </a:ext>
              </a:extLst>
            </p:cNvPr>
            <p:cNvSpPr/>
            <p:nvPr/>
          </p:nvSpPr>
          <p:spPr>
            <a:xfrm>
              <a:off x="2241015" y="1272785"/>
              <a:ext cx="7678757" cy="508241"/>
            </a:xfrm>
            <a:prstGeom prst="rect">
              <a:avLst/>
            </a:prstGeom>
            <a:solidFill>
              <a:schemeClr val="accent1">
                <a:lumMod val="40000"/>
                <a:lumOff val="6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dirty="0">
                  <a:solidFill>
                    <a:schemeClr val="tx1"/>
                  </a:solidFill>
                </a:rPr>
                <a:t>Proposed to amend Section 206C(4)</a:t>
              </a:r>
              <a:endParaRPr lang="en-IN" sz="2400" b="1" dirty="0">
                <a:solidFill>
                  <a:schemeClr val="tx1"/>
                </a:solidFill>
              </a:endParaRPr>
            </a:p>
          </p:txBody>
        </p:sp>
        <p:sp>
          <p:nvSpPr>
            <p:cNvPr id="15" name="Rectangle 14">
              <a:extLst>
                <a:ext uri="{FF2B5EF4-FFF2-40B4-BE49-F238E27FC236}">
                  <a16:creationId xmlns:a16="http://schemas.microsoft.com/office/drawing/2014/main" id="{E419AA04-6E46-1617-96B3-EAFCF495638F}"/>
                </a:ext>
              </a:extLst>
            </p:cNvPr>
            <p:cNvSpPr/>
            <p:nvPr/>
          </p:nvSpPr>
          <p:spPr>
            <a:xfrm>
              <a:off x="2241015" y="3833763"/>
              <a:ext cx="7678757" cy="508241"/>
            </a:xfrm>
            <a:prstGeom prst="rect">
              <a:avLst/>
            </a:prstGeom>
            <a:solidFill>
              <a:schemeClr val="accent1">
                <a:lumMod val="40000"/>
                <a:lumOff val="6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dirty="0">
                  <a:solidFill>
                    <a:schemeClr val="tx1"/>
                  </a:solidFill>
                </a:rPr>
                <a:t>Credit of TCS of minor shall only be allowed if</a:t>
              </a:r>
              <a:endParaRPr lang="en-IN" sz="2300" dirty="0">
                <a:solidFill>
                  <a:schemeClr val="tx1"/>
                </a:solidFill>
              </a:endParaRPr>
            </a:p>
          </p:txBody>
        </p:sp>
        <p:sp>
          <p:nvSpPr>
            <p:cNvPr id="16" name="Arrow: Down 15">
              <a:extLst>
                <a:ext uri="{FF2B5EF4-FFF2-40B4-BE49-F238E27FC236}">
                  <a16:creationId xmlns:a16="http://schemas.microsoft.com/office/drawing/2014/main" id="{C0E2A474-D1D4-6FA3-E945-D3CCE12E7418}"/>
                </a:ext>
              </a:extLst>
            </p:cNvPr>
            <p:cNvSpPr/>
            <p:nvPr/>
          </p:nvSpPr>
          <p:spPr>
            <a:xfrm>
              <a:off x="6096000" y="1787321"/>
              <a:ext cx="340615" cy="577598"/>
            </a:xfrm>
            <a:prstGeom prst="down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D9D92DA7-26E7-B808-FEDB-279CE7DD1C2F}"/>
                </a:ext>
              </a:extLst>
            </p:cNvPr>
            <p:cNvSpPr/>
            <p:nvPr/>
          </p:nvSpPr>
          <p:spPr>
            <a:xfrm>
              <a:off x="2239177" y="4931802"/>
              <a:ext cx="7678757" cy="863063"/>
            </a:xfrm>
            <a:prstGeom prst="rect">
              <a:avLst/>
            </a:prstGeom>
            <a:solidFill>
              <a:schemeClr val="accent1">
                <a:lumMod val="40000"/>
                <a:lumOff val="6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dirty="0">
                  <a:solidFill>
                    <a:schemeClr val="tx1"/>
                  </a:solidFill>
                </a:rPr>
                <a:t>Income of minor is clubbed with Parent income as per Section 64(1A)</a:t>
              </a:r>
              <a:endParaRPr lang="en-IN" sz="2300" dirty="0">
                <a:solidFill>
                  <a:schemeClr val="tx1"/>
                </a:solidFill>
              </a:endParaRPr>
            </a:p>
          </p:txBody>
        </p:sp>
        <p:sp>
          <p:nvSpPr>
            <p:cNvPr id="3" name="Rectangle 2">
              <a:extLst>
                <a:ext uri="{FF2B5EF4-FFF2-40B4-BE49-F238E27FC236}">
                  <a16:creationId xmlns:a16="http://schemas.microsoft.com/office/drawing/2014/main" id="{AF33863A-718A-0EDE-FEE2-9BF260CB563C}"/>
                </a:ext>
              </a:extLst>
            </p:cNvPr>
            <p:cNvSpPr/>
            <p:nvPr/>
          </p:nvSpPr>
          <p:spPr>
            <a:xfrm>
              <a:off x="2230916" y="2375936"/>
              <a:ext cx="7678757" cy="863022"/>
            </a:xfrm>
            <a:prstGeom prst="rect">
              <a:avLst/>
            </a:prstGeom>
            <a:solidFill>
              <a:schemeClr val="accent1">
                <a:lumMod val="40000"/>
                <a:lumOff val="6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dirty="0">
                  <a:solidFill>
                    <a:schemeClr val="tx1"/>
                  </a:solidFill>
                </a:rPr>
                <a:t>Where credit of Tax collected are given to person other than collectee</a:t>
              </a:r>
            </a:p>
          </p:txBody>
        </p:sp>
        <p:sp>
          <p:nvSpPr>
            <p:cNvPr id="5" name="Arrow: Down 4">
              <a:extLst>
                <a:ext uri="{FF2B5EF4-FFF2-40B4-BE49-F238E27FC236}">
                  <a16:creationId xmlns:a16="http://schemas.microsoft.com/office/drawing/2014/main" id="{F3E280EE-BBCF-5527-16D3-1146DE0E588F}"/>
                </a:ext>
              </a:extLst>
            </p:cNvPr>
            <p:cNvSpPr/>
            <p:nvPr/>
          </p:nvSpPr>
          <p:spPr>
            <a:xfrm>
              <a:off x="6096000" y="3249975"/>
              <a:ext cx="340615" cy="577598"/>
            </a:xfrm>
            <a:prstGeom prst="down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Arrow: Down 7">
            <a:extLst>
              <a:ext uri="{FF2B5EF4-FFF2-40B4-BE49-F238E27FC236}">
                <a16:creationId xmlns:a16="http://schemas.microsoft.com/office/drawing/2014/main" id="{8FCCF222-9E1B-8912-D34E-83A919F6FBB1}"/>
              </a:ext>
            </a:extLst>
          </p:cNvPr>
          <p:cNvSpPr/>
          <p:nvPr/>
        </p:nvSpPr>
        <p:spPr>
          <a:xfrm>
            <a:off x="6094162" y="4647284"/>
            <a:ext cx="340615" cy="577598"/>
          </a:xfrm>
          <a:prstGeom prst="down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6B6ABB6F-DD21-DCDF-EB8B-E8600BC485CD}"/>
              </a:ext>
            </a:extLst>
          </p:cNvPr>
          <p:cNvSpPr txBox="1"/>
          <p:nvPr/>
        </p:nvSpPr>
        <p:spPr>
          <a:xfrm>
            <a:off x="9486898" y="401858"/>
            <a:ext cx="2647941" cy="429605"/>
          </a:xfrm>
          <a:prstGeom prst="rect">
            <a:avLst/>
          </a:prstGeom>
          <a:noFill/>
        </p:spPr>
        <p:txBody>
          <a:bodyPr wrap="square">
            <a:spAutoFit/>
          </a:bodyPr>
          <a:lstStyle/>
          <a:p>
            <a:pPr lvl="0">
              <a:lnSpc>
                <a:spcPct val="115000"/>
              </a:lnSpc>
            </a:pPr>
            <a:r>
              <a:rPr lang="en-IN" sz="2000" b="1" i="1" kern="100" dirty="0">
                <a:effectLst/>
                <a:latin typeface="Book Antiqua" panose="02040602050305030304" pitchFamily="18" charset="0"/>
                <a:ea typeface="Aptos" panose="020B0004020202020204" pitchFamily="34" charset="0"/>
                <a:cs typeface="Times New Roman" panose="02020603050405020304" pitchFamily="18" charset="0"/>
              </a:rPr>
              <a:t>w.e.f. 01.01.2025</a:t>
            </a: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 </a:t>
            </a:r>
            <a:endParaRPr lang="en-IN" b="1" i="1" kern="100" dirty="0">
              <a:latin typeface="Book Antiqua" panose="02040602050305030304" pitchFamily="18" charset="0"/>
              <a:ea typeface="Aptos" panose="020B0004020202020204" pitchFamily="34" charset="0"/>
              <a:cs typeface="Times New Roman" panose="02020603050405020304" pitchFamily="18" charset="0"/>
            </a:endParaRPr>
          </a:p>
        </p:txBody>
      </p:sp>
      <p:pic>
        <p:nvPicPr>
          <p:cNvPr id="2050" name="Picture 2" descr="Minor child income Archives - Faceless Compliance">
            <a:extLst>
              <a:ext uri="{FF2B5EF4-FFF2-40B4-BE49-F238E27FC236}">
                <a16:creationId xmlns:a16="http://schemas.microsoft.com/office/drawing/2014/main" id="{66B89846-8441-46DC-D63A-12EFCCA267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321" r="63591"/>
          <a:stretch/>
        </p:blipFill>
        <p:spPr bwMode="auto">
          <a:xfrm>
            <a:off x="0" y="2127945"/>
            <a:ext cx="2119386" cy="2206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9306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4742-85D6-DAF9-6EA0-52973F0ECAD4}"/>
              </a:ext>
            </a:extLst>
          </p:cNvPr>
          <p:cNvSpPr>
            <a:spLocks noGrp="1"/>
          </p:cNvSpPr>
          <p:nvPr>
            <p:ph type="title"/>
          </p:nvPr>
        </p:nvSpPr>
        <p:spPr>
          <a:xfrm>
            <a:off x="-17310" y="419470"/>
            <a:ext cx="9430326" cy="735749"/>
          </a:xfrm>
        </p:spPr>
        <p:txBody>
          <a:bodyPr/>
          <a:lstStyle/>
          <a:p>
            <a:pPr>
              <a:lnSpc>
                <a:spcPct val="115000"/>
              </a:lnSpc>
              <a:spcAft>
                <a:spcPts val="800"/>
              </a:spcAft>
              <a:defRPr/>
            </a:pPr>
            <a:r>
              <a:rPr lang="en-IN" sz="2000" dirty="0">
                <a:latin typeface="Bookman Old Style" panose="02050604050505020204" pitchFamily="18" charset="0"/>
                <a:cs typeface="Times New Roman" pitchFamily="18" charset="0"/>
              </a:rPr>
              <a:t>Reducing Time Limit for Orders Deeming any Person to be Assessee in Default – u/s 201 &amp; 206C</a:t>
            </a:r>
          </a:p>
        </p:txBody>
      </p:sp>
      <p:sp>
        <p:nvSpPr>
          <p:cNvPr id="3" name="TextBox 2">
            <a:extLst>
              <a:ext uri="{FF2B5EF4-FFF2-40B4-BE49-F238E27FC236}">
                <a16:creationId xmlns:a16="http://schemas.microsoft.com/office/drawing/2014/main" id="{5C723955-B9A2-C067-020F-8A82E16C7E72}"/>
              </a:ext>
            </a:extLst>
          </p:cNvPr>
          <p:cNvSpPr txBox="1"/>
          <p:nvPr/>
        </p:nvSpPr>
        <p:spPr>
          <a:xfrm>
            <a:off x="9580229" y="334753"/>
            <a:ext cx="2474752" cy="923330"/>
          </a:xfrm>
          <a:prstGeom prst="rect">
            <a:avLst/>
          </a:prstGeom>
          <a:noFill/>
        </p:spPr>
        <p:txBody>
          <a:bodyPr wrap="square">
            <a:spAutoFit/>
          </a:bodyPr>
          <a:lstStyle/>
          <a:p>
            <a:endParaRPr lang="en-IN" i="1" dirty="0">
              <a:solidFill>
                <a:srgbClr val="000000"/>
              </a:solidFill>
              <a:latin typeface="Book Antiqua" panose="02040602050305030304" pitchFamily="18" charset="0"/>
              <a:ea typeface="Calibri" panose="020F0502020204030204" pitchFamily="34" charset="0"/>
              <a:cs typeface="Mangal" panose="02040503050203030202" pitchFamily="18" charset="0"/>
            </a:endParaRPr>
          </a:p>
          <a:p>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a:t>
            </a:r>
            <a:r>
              <a:rPr lang="en-IN" sz="1800"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a:t>
            </a:r>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01.04.2025 (AY 2025-26)</a:t>
            </a:r>
            <a:endParaRPr lang="en-US" sz="18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6" name="Rectangle: Rounded Corners 15">
            <a:extLst>
              <a:ext uri="{FF2B5EF4-FFF2-40B4-BE49-F238E27FC236}">
                <a16:creationId xmlns:a16="http://schemas.microsoft.com/office/drawing/2014/main" id="{6E7E2A67-4E23-CFD3-40C2-D41CA4556D81}"/>
              </a:ext>
            </a:extLst>
          </p:cNvPr>
          <p:cNvSpPr/>
          <p:nvPr/>
        </p:nvSpPr>
        <p:spPr>
          <a:xfrm>
            <a:off x="387605" y="2682508"/>
            <a:ext cx="2584174" cy="626166"/>
          </a:xfrm>
          <a:prstGeom prst="roundRect">
            <a:avLst/>
          </a:prstGeom>
          <a:solidFill>
            <a:schemeClr val="accent2">
              <a:lumMod val="60000"/>
              <a:lumOff val="40000"/>
            </a:schemeClr>
          </a:solidFill>
          <a:ln>
            <a:solidFill>
              <a:srgbClr val="B39F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Book Antiqua" panose="02040602050305030304" pitchFamily="18" charset="0"/>
              </a:rPr>
              <a:t>Failure to deduct Tax</a:t>
            </a:r>
          </a:p>
        </p:txBody>
      </p:sp>
      <p:sp>
        <p:nvSpPr>
          <p:cNvPr id="21" name="Rectangle: Rounded Corners 20">
            <a:extLst>
              <a:ext uri="{FF2B5EF4-FFF2-40B4-BE49-F238E27FC236}">
                <a16:creationId xmlns:a16="http://schemas.microsoft.com/office/drawing/2014/main" id="{D1939F72-6EA4-ECC9-CFDB-F9033B9A18D8}"/>
              </a:ext>
            </a:extLst>
          </p:cNvPr>
          <p:cNvSpPr/>
          <p:nvPr/>
        </p:nvSpPr>
        <p:spPr>
          <a:xfrm>
            <a:off x="652048" y="1641320"/>
            <a:ext cx="2055288" cy="626166"/>
          </a:xfrm>
          <a:prstGeom prst="roundRect">
            <a:avLst/>
          </a:prstGeom>
          <a:solidFill>
            <a:schemeClr val="tx2">
              <a:lumMod val="60000"/>
              <a:lumOff val="40000"/>
            </a:schemeClr>
          </a:solidFill>
          <a:ln>
            <a:solidFill>
              <a:srgbClr val="6F55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Section 201</a:t>
            </a:r>
          </a:p>
        </p:txBody>
      </p:sp>
      <p:sp>
        <p:nvSpPr>
          <p:cNvPr id="4" name="Rectangle: Rounded Corners 3">
            <a:extLst>
              <a:ext uri="{FF2B5EF4-FFF2-40B4-BE49-F238E27FC236}">
                <a16:creationId xmlns:a16="http://schemas.microsoft.com/office/drawing/2014/main" id="{DDDCA4B5-750B-465F-1B6F-6A5A44D37DA8}"/>
              </a:ext>
            </a:extLst>
          </p:cNvPr>
          <p:cNvSpPr/>
          <p:nvPr/>
        </p:nvSpPr>
        <p:spPr>
          <a:xfrm>
            <a:off x="365005" y="3932170"/>
            <a:ext cx="2584174" cy="1145992"/>
          </a:xfrm>
          <a:prstGeom prst="roundRect">
            <a:avLst/>
          </a:prstGeom>
          <a:solidFill>
            <a:srgbClr val="B39FA8"/>
          </a:solidFill>
          <a:ln>
            <a:solidFill>
              <a:srgbClr val="B39F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Book Antiqua" panose="02040602050305030304" pitchFamily="18" charset="0"/>
              </a:rPr>
              <a:t>Time limit of 7 Years for order deeming a person to be Assessee in Default</a:t>
            </a:r>
          </a:p>
        </p:txBody>
      </p:sp>
      <p:sp>
        <p:nvSpPr>
          <p:cNvPr id="5" name="Rectangle: Rounded Corners 4">
            <a:extLst>
              <a:ext uri="{FF2B5EF4-FFF2-40B4-BE49-F238E27FC236}">
                <a16:creationId xmlns:a16="http://schemas.microsoft.com/office/drawing/2014/main" id="{AF1CF511-D7B8-FD35-6ACD-8E7250BE23AE}"/>
              </a:ext>
            </a:extLst>
          </p:cNvPr>
          <p:cNvSpPr/>
          <p:nvPr/>
        </p:nvSpPr>
        <p:spPr>
          <a:xfrm>
            <a:off x="3530737" y="1641321"/>
            <a:ext cx="2228477" cy="626166"/>
          </a:xfrm>
          <a:prstGeom prst="roundRect">
            <a:avLst/>
          </a:prstGeom>
          <a:solidFill>
            <a:schemeClr val="tx2">
              <a:lumMod val="60000"/>
              <a:lumOff val="40000"/>
            </a:schemeClr>
          </a:solidFill>
          <a:ln>
            <a:solidFill>
              <a:srgbClr val="6F55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Section 206C (6A)</a:t>
            </a:r>
          </a:p>
        </p:txBody>
      </p:sp>
      <p:sp>
        <p:nvSpPr>
          <p:cNvPr id="6" name="Rectangle: Rounded Corners 5">
            <a:extLst>
              <a:ext uri="{FF2B5EF4-FFF2-40B4-BE49-F238E27FC236}">
                <a16:creationId xmlns:a16="http://schemas.microsoft.com/office/drawing/2014/main" id="{A9AB798F-B3BA-791C-D64B-5C1E184FD3FE}"/>
              </a:ext>
            </a:extLst>
          </p:cNvPr>
          <p:cNvSpPr/>
          <p:nvPr/>
        </p:nvSpPr>
        <p:spPr>
          <a:xfrm>
            <a:off x="3449841" y="2679838"/>
            <a:ext cx="2584174" cy="626166"/>
          </a:xfrm>
          <a:prstGeom prst="roundRect">
            <a:avLst/>
          </a:prstGeom>
          <a:solidFill>
            <a:schemeClr val="accent2">
              <a:lumMod val="60000"/>
              <a:lumOff val="40000"/>
            </a:schemeClr>
          </a:solidFill>
          <a:ln>
            <a:solidFill>
              <a:srgbClr val="B39F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Book Antiqua" panose="02040602050305030304" pitchFamily="18" charset="0"/>
              </a:rPr>
              <a:t>Failure to collect Tax</a:t>
            </a:r>
          </a:p>
        </p:txBody>
      </p:sp>
      <p:cxnSp>
        <p:nvCxnSpPr>
          <p:cNvPr id="8" name="Straight Arrow Connector 7">
            <a:extLst>
              <a:ext uri="{FF2B5EF4-FFF2-40B4-BE49-F238E27FC236}">
                <a16:creationId xmlns:a16="http://schemas.microsoft.com/office/drawing/2014/main" id="{470886FC-A3DE-0497-6426-1BBE403A4AE8}"/>
              </a:ext>
            </a:extLst>
          </p:cNvPr>
          <p:cNvCxnSpPr>
            <a:cxnSpLocks/>
          </p:cNvCxnSpPr>
          <p:nvPr/>
        </p:nvCxnSpPr>
        <p:spPr>
          <a:xfrm>
            <a:off x="1894850" y="3306004"/>
            <a:ext cx="0" cy="5889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4BC6FA3-1101-5277-693F-25B63692AEBD}"/>
              </a:ext>
            </a:extLst>
          </p:cNvPr>
          <p:cNvCxnSpPr>
            <a:cxnSpLocks/>
          </p:cNvCxnSpPr>
          <p:nvPr/>
        </p:nvCxnSpPr>
        <p:spPr>
          <a:xfrm flipH="1">
            <a:off x="4479024" y="3306004"/>
            <a:ext cx="1" cy="6261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00500198-45AF-FE5B-56AE-26812F28B445}"/>
              </a:ext>
            </a:extLst>
          </p:cNvPr>
          <p:cNvSpPr/>
          <p:nvPr/>
        </p:nvSpPr>
        <p:spPr>
          <a:xfrm>
            <a:off x="3449841" y="4095442"/>
            <a:ext cx="2584174" cy="869646"/>
          </a:xfrm>
          <a:prstGeom prst="roundRect">
            <a:avLst/>
          </a:prstGeom>
          <a:solidFill>
            <a:srgbClr val="B39FA8"/>
          </a:solidFill>
          <a:ln>
            <a:solidFill>
              <a:srgbClr val="B39F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Book Antiqua" panose="02040602050305030304" pitchFamily="18" charset="0"/>
              </a:rPr>
              <a:t>Deemed to be assessee in default </a:t>
            </a:r>
          </a:p>
        </p:txBody>
      </p:sp>
      <p:sp>
        <p:nvSpPr>
          <p:cNvPr id="20" name="Rectangle: Rounded Corners 19">
            <a:extLst>
              <a:ext uri="{FF2B5EF4-FFF2-40B4-BE49-F238E27FC236}">
                <a16:creationId xmlns:a16="http://schemas.microsoft.com/office/drawing/2014/main" id="{F6BE565F-9849-4F30-B972-7DC16D5D8F16}"/>
              </a:ext>
            </a:extLst>
          </p:cNvPr>
          <p:cNvSpPr/>
          <p:nvPr/>
        </p:nvSpPr>
        <p:spPr>
          <a:xfrm>
            <a:off x="6808182" y="1558743"/>
            <a:ext cx="2228477" cy="626166"/>
          </a:xfrm>
          <a:prstGeom prst="roundRect">
            <a:avLst/>
          </a:prstGeom>
          <a:solidFill>
            <a:schemeClr val="tx2">
              <a:lumMod val="60000"/>
              <a:lumOff val="40000"/>
            </a:schemeClr>
          </a:solidFill>
          <a:ln>
            <a:solidFill>
              <a:srgbClr val="6F55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Amendment in Section 201 (3)</a:t>
            </a:r>
          </a:p>
        </p:txBody>
      </p:sp>
      <p:sp>
        <p:nvSpPr>
          <p:cNvPr id="11" name="Rectangle: Rounded Corners 10">
            <a:extLst>
              <a:ext uri="{FF2B5EF4-FFF2-40B4-BE49-F238E27FC236}">
                <a16:creationId xmlns:a16="http://schemas.microsoft.com/office/drawing/2014/main" id="{21D2DF8D-FA98-8644-E99F-DD2BD32F6E6D}"/>
              </a:ext>
            </a:extLst>
          </p:cNvPr>
          <p:cNvSpPr/>
          <p:nvPr/>
        </p:nvSpPr>
        <p:spPr>
          <a:xfrm>
            <a:off x="8074325" y="2638357"/>
            <a:ext cx="2281034" cy="807505"/>
          </a:xfrm>
          <a:prstGeom prst="roundRect">
            <a:avLst/>
          </a:prstGeom>
          <a:solidFill>
            <a:schemeClr val="accent2">
              <a:lumMod val="60000"/>
              <a:lumOff val="4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Book Antiqua" panose="02040602050305030304" pitchFamily="18" charset="0"/>
              </a:rPr>
              <a:t>Failure to deduct/ collect whole or any part of tax</a:t>
            </a:r>
          </a:p>
        </p:txBody>
      </p:sp>
      <p:sp>
        <p:nvSpPr>
          <p:cNvPr id="12" name="Rectangle: Rounded Corners 11">
            <a:extLst>
              <a:ext uri="{FF2B5EF4-FFF2-40B4-BE49-F238E27FC236}">
                <a16:creationId xmlns:a16="http://schemas.microsoft.com/office/drawing/2014/main" id="{EE713C28-E3F4-19C5-58E0-9E644614FA47}"/>
              </a:ext>
            </a:extLst>
          </p:cNvPr>
          <p:cNvSpPr/>
          <p:nvPr/>
        </p:nvSpPr>
        <p:spPr>
          <a:xfrm>
            <a:off x="7912411" y="3891988"/>
            <a:ext cx="2711798" cy="1265304"/>
          </a:xfrm>
          <a:prstGeom prst="roundRect">
            <a:avLst/>
          </a:prstGeom>
          <a:solidFill>
            <a:srgbClr val="B39F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Book Antiqua" panose="02040602050305030304" pitchFamily="18" charset="0"/>
              </a:rPr>
              <a:t>Time limit of 6 Years* for order deeming a person to be Assessee in Default</a:t>
            </a:r>
          </a:p>
        </p:txBody>
      </p:sp>
      <p:cxnSp>
        <p:nvCxnSpPr>
          <p:cNvPr id="13" name="Straight Arrow Connector 12">
            <a:extLst>
              <a:ext uri="{FF2B5EF4-FFF2-40B4-BE49-F238E27FC236}">
                <a16:creationId xmlns:a16="http://schemas.microsoft.com/office/drawing/2014/main" id="{0ED110FE-C9C6-6690-2654-59AA83AB27FE}"/>
              </a:ext>
            </a:extLst>
          </p:cNvPr>
          <p:cNvCxnSpPr>
            <a:cxnSpLocks/>
            <a:stCxn id="11" idx="2"/>
          </p:cNvCxnSpPr>
          <p:nvPr/>
        </p:nvCxnSpPr>
        <p:spPr>
          <a:xfrm>
            <a:off x="9214842" y="3445862"/>
            <a:ext cx="1" cy="42205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Arrow: Right 18">
            <a:extLst>
              <a:ext uri="{FF2B5EF4-FFF2-40B4-BE49-F238E27FC236}">
                <a16:creationId xmlns:a16="http://schemas.microsoft.com/office/drawing/2014/main" id="{A30BC93A-8033-8854-D865-102CA0D51384}"/>
              </a:ext>
            </a:extLst>
          </p:cNvPr>
          <p:cNvSpPr/>
          <p:nvPr/>
        </p:nvSpPr>
        <p:spPr>
          <a:xfrm>
            <a:off x="6096000" y="2588433"/>
            <a:ext cx="1816409" cy="789789"/>
          </a:xfrm>
          <a:prstGeom prst="rightArrow">
            <a:avLst/>
          </a:prstGeom>
          <a:solidFill>
            <a:schemeClr val="tx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PROPOSED</a:t>
            </a:r>
            <a:endParaRPr lang="en-IN" dirty="0"/>
          </a:p>
        </p:txBody>
      </p:sp>
      <p:sp>
        <p:nvSpPr>
          <p:cNvPr id="15" name="TextBox 14">
            <a:extLst>
              <a:ext uri="{FF2B5EF4-FFF2-40B4-BE49-F238E27FC236}">
                <a16:creationId xmlns:a16="http://schemas.microsoft.com/office/drawing/2014/main" id="{9DF68228-C8FC-4500-B69A-064134E1677A}"/>
              </a:ext>
            </a:extLst>
          </p:cNvPr>
          <p:cNvSpPr txBox="1"/>
          <p:nvPr/>
        </p:nvSpPr>
        <p:spPr>
          <a:xfrm>
            <a:off x="408478" y="5701659"/>
            <a:ext cx="5926347" cy="1077218"/>
          </a:xfrm>
          <a:prstGeom prst="rect">
            <a:avLst/>
          </a:prstGeom>
          <a:noFill/>
        </p:spPr>
        <p:txBody>
          <a:bodyPr wrap="square" rtlCol="0">
            <a:spAutoFit/>
          </a:bodyPr>
          <a:lstStyle/>
          <a:p>
            <a:pPr algn="just"/>
            <a:r>
              <a:rPr lang="en-US" dirty="0"/>
              <a:t>*</a:t>
            </a:r>
            <a:r>
              <a:rPr lang="en-IN" sz="1400" dirty="0">
                <a:latin typeface="Book Antiqua" panose="02040602050305030304" pitchFamily="18" charset="0"/>
              </a:rPr>
              <a:t>6 years from end of FY in which payment/credit/collection made or 2 years from the end of FY in which correction statement delivered, whichever is later</a:t>
            </a:r>
          </a:p>
          <a:p>
            <a:endParaRPr lang="en-IN" dirty="0"/>
          </a:p>
        </p:txBody>
      </p:sp>
      <p:sp>
        <p:nvSpPr>
          <p:cNvPr id="18" name="Rectangle: Rounded Corners 17">
            <a:extLst>
              <a:ext uri="{FF2B5EF4-FFF2-40B4-BE49-F238E27FC236}">
                <a16:creationId xmlns:a16="http://schemas.microsoft.com/office/drawing/2014/main" id="{9E4649AF-2C58-4A86-A222-CAAB474E1BEC}"/>
              </a:ext>
            </a:extLst>
          </p:cNvPr>
          <p:cNvSpPr/>
          <p:nvPr/>
        </p:nvSpPr>
        <p:spPr>
          <a:xfrm>
            <a:off x="9240832" y="1585763"/>
            <a:ext cx="2228477" cy="626166"/>
          </a:xfrm>
          <a:prstGeom prst="roundRect">
            <a:avLst/>
          </a:prstGeom>
          <a:solidFill>
            <a:schemeClr val="tx2">
              <a:lumMod val="60000"/>
              <a:lumOff val="40000"/>
            </a:schemeClr>
          </a:solidFill>
          <a:ln>
            <a:solidFill>
              <a:srgbClr val="6F55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New</a:t>
            </a:r>
          </a:p>
          <a:p>
            <a:pPr algn="ctr"/>
            <a:r>
              <a:rPr lang="en-IN" b="1" dirty="0">
                <a:solidFill>
                  <a:schemeClr val="tx1"/>
                </a:solidFill>
                <a:latin typeface="Book Antiqua" panose="02040602050305030304" pitchFamily="18" charset="0"/>
              </a:rPr>
              <a:t>Section 206C (7A)</a:t>
            </a:r>
          </a:p>
        </p:txBody>
      </p:sp>
      <p:cxnSp>
        <p:nvCxnSpPr>
          <p:cNvPr id="22" name="Straight Arrow Connector 21">
            <a:extLst>
              <a:ext uri="{FF2B5EF4-FFF2-40B4-BE49-F238E27FC236}">
                <a16:creationId xmlns:a16="http://schemas.microsoft.com/office/drawing/2014/main" id="{9311FCA6-E7E4-4AD7-A78F-B3CED60EF54C}"/>
              </a:ext>
            </a:extLst>
          </p:cNvPr>
          <p:cNvCxnSpPr>
            <a:cxnSpLocks/>
          </p:cNvCxnSpPr>
          <p:nvPr/>
        </p:nvCxnSpPr>
        <p:spPr>
          <a:xfrm>
            <a:off x="8074325" y="2243322"/>
            <a:ext cx="300649" cy="3626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F7C50399-7C71-4BB2-A16F-8179D30AA4DD}"/>
              </a:ext>
            </a:extLst>
          </p:cNvPr>
          <p:cNvCxnSpPr>
            <a:cxnSpLocks/>
          </p:cNvCxnSpPr>
          <p:nvPr/>
        </p:nvCxnSpPr>
        <p:spPr>
          <a:xfrm rot="5400000">
            <a:off x="9611248" y="2243799"/>
            <a:ext cx="300649" cy="3626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884174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4742-85D6-DAF9-6EA0-52973F0ECAD4}"/>
              </a:ext>
            </a:extLst>
          </p:cNvPr>
          <p:cNvSpPr>
            <a:spLocks noGrp="1"/>
          </p:cNvSpPr>
          <p:nvPr>
            <p:ph type="title"/>
          </p:nvPr>
        </p:nvSpPr>
        <p:spPr>
          <a:xfrm>
            <a:off x="128630" y="321542"/>
            <a:ext cx="8842761" cy="735749"/>
          </a:xfrm>
        </p:spPr>
        <p:txBody>
          <a:bodyPr/>
          <a:lstStyle/>
          <a:p>
            <a:pPr>
              <a:defRPr/>
            </a:pPr>
            <a:r>
              <a:rPr lang="en-IN" sz="2000" dirty="0">
                <a:latin typeface="Bookman Old Style" panose="02050604050505020204" pitchFamily="18" charset="0"/>
                <a:cs typeface="Times New Roman" pitchFamily="18" charset="0"/>
              </a:rPr>
              <a:t>Lower Deduction/ Collection Certificate of Tax at Source – </a:t>
            </a:r>
            <a:br>
              <a:rPr lang="en-IN" sz="2000" dirty="0">
                <a:latin typeface="Bookman Old Style" panose="02050604050505020204" pitchFamily="18" charset="0"/>
                <a:cs typeface="Times New Roman" pitchFamily="18" charset="0"/>
              </a:rPr>
            </a:br>
            <a:r>
              <a:rPr lang="en-IN" sz="2000" dirty="0">
                <a:latin typeface="Bookman Old Style" panose="02050604050505020204" pitchFamily="18" charset="0"/>
                <a:cs typeface="Times New Roman" pitchFamily="18" charset="0"/>
              </a:rPr>
              <a:t>u/s 197 &amp; 206C (9) </a:t>
            </a:r>
            <a:endParaRPr lang="en-US" sz="2000" dirty="0">
              <a:latin typeface="Bookman Old Style" panose="02050604050505020204" pitchFamily="18" charset="0"/>
              <a:cs typeface="Times New Roman" pitchFamily="18" charset="0"/>
            </a:endParaRPr>
          </a:p>
        </p:txBody>
      </p:sp>
      <p:sp>
        <p:nvSpPr>
          <p:cNvPr id="4" name="TextBox 3">
            <a:extLst>
              <a:ext uri="{FF2B5EF4-FFF2-40B4-BE49-F238E27FC236}">
                <a16:creationId xmlns:a16="http://schemas.microsoft.com/office/drawing/2014/main" id="{AC469185-B105-AFF9-1453-027DE1A125CF}"/>
              </a:ext>
            </a:extLst>
          </p:cNvPr>
          <p:cNvSpPr txBox="1"/>
          <p:nvPr/>
        </p:nvSpPr>
        <p:spPr>
          <a:xfrm>
            <a:off x="9580229" y="334753"/>
            <a:ext cx="2474752" cy="646331"/>
          </a:xfrm>
          <a:prstGeom prst="rect">
            <a:avLst/>
          </a:prstGeom>
          <a:noFill/>
        </p:spPr>
        <p:txBody>
          <a:bodyPr wrap="square">
            <a:spAutoFit/>
          </a:bodyPr>
          <a:lstStyle/>
          <a:p>
            <a:endParaRPr lang="en-IN" i="1" dirty="0">
              <a:solidFill>
                <a:srgbClr val="000000"/>
              </a:solidFill>
              <a:latin typeface="Book Antiqua" panose="02040602050305030304" pitchFamily="18" charset="0"/>
              <a:ea typeface="Calibri" panose="020F0502020204030204" pitchFamily="34" charset="0"/>
              <a:cs typeface="Mangal" panose="02040503050203030202" pitchFamily="18" charset="0"/>
            </a:endParaRPr>
          </a:p>
          <a:p>
            <a:r>
              <a:rPr lang="en-IN" sz="1800" b="1" i="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w.e.f. 01.10.2024</a:t>
            </a:r>
            <a:endParaRPr lang="en-US" sz="1800" b="1"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Hexagon 6">
            <a:extLst>
              <a:ext uri="{FF2B5EF4-FFF2-40B4-BE49-F238E27FC236}">
                <a16:creationId xmlns:a16="http://schemas.microsoft.com/office/drawing/2014/main" id="{447B0EF9-7815-263F-C91E-CEDC5BC6ECE9}"/>
              </a:ext>
            </a:extLst>
          </p:cNvPr>
          <p:cNvSpPr/>
          <p:nvPr/>
        </p:nvSpPr>
        <p:spPr>
          <a:xfrm>
            <a:off x="393297" y="4067338"/>
            <a:ext cx="3359568" cy="2475570"/>
          </a:xfrm>
          <a:prstGeom prst="hexagon">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Section 206C (1H)</a:t>
            </a:r>
          </a:p>
          <a:p>
            <a:r>
              <a:rPr lang="en-IN" kern="100" dirty="0">
                <a:solidFill>
                  <a:schemeClr val="tx1"/>
                </a:solidFill>
                <a:latin typeface="Book Antiqua" panose="02040602050305030304" pitchFamily="18" charset="0"/>
                <a:ea typeface="Aptos" panose="020B0004020202020204" pitchFamily="34" charset="0"/>
                <a:cs typeface="Mangal" panose="02040503050203030202" pitchFamily="18" charset="0"/>
              </a:rPr>
              <a:t>TCS by Seller</a:t>
            </a:r>
            <a:r>
              <a:rPr lang="en-IN" sz="1800" kern="1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 @ 0.1% of consideration exceeding Rs. 50,00,000/- against sale of any goods.</a:t>
            </a:r>
            <a:endParaRPr lang="en-IN" sz="1800" kern="100" dirty="0">
              <a:solidFill>
                <a:schemeClr val="tx1"/>
              </a:solidFill>
              <a:effectLst/>
              <a:latin typeface="Aptos" panose="020B0004020202020204" pitchFamily="34" charset="0"/>
              <a:ea typeface="Aptos" panose="020B0004020202020204" pitchFamily="34" charset="0"/>
              <a:cs typeface="Mangal" panose="02040503050203030202" pitchFamily="18" charset="0"/>
            </a:endParaRPr>
          </a:p>
        </p:txBody>
      </p:sp>
      <p:sp>
        <p:nvSpPr>
          <p:cNvPr id="8" name="Hexagon 7">
            <a:extLst>
              <a:ext uri="{FF2B5EF4-FFF2-40B4-BE49-F238E27FC236}">
                <a16:creationId xmlns:a16="http://schemas.microsoft.com/office/drawing/2014/main" id="{244FBEB6-F218-424A-C297-4980E73ECE7B}"/>
              </a:ext>
            </a:extLst>
          </p:cNvPr>
          <p:cNvSpPr/>
          <p:nvPr/>
        </p:nvSpPr>
        <p:spPr>
          <a:xfrm>
            <a:off x="284108" y="1352238"/>
            <a:ext cx="3468757" cy="2475570"/>
          </a:xfrm>
          <a:prstGeom prst="hexagon">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latin typeface="Book Antiqua" panose="02040602050305030304" pitchFamily="18" charset="0"/>
              </a:rPr>
              <a:t>Section 194Q</a:t>
            </a:r>
          </a:p>
          <a:p>
            <a:r>
              <a:rPr lang="en-IN" sz="18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TDS by a buyer for the purchase of any goods of value exceeding Rs. 50,00,000/- @ 0.1% of the sum exceeding Rs. 50,00,000/</a:t>
            </a:r>
            <a:r>
              <a:rPr lang="en-IN" sz="1800" b="1"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a:t>
            </a:r>
            <a:endParaRPr lang="en-IN" b="1" dirty="0">
              <a:solidFill>
                <a:schemeClr val="tx1"/>
              </a:solidFill>
              <a:latin typeface="Book Antiqua" panose="02040602050305030304" pitchFamily="18" charset="0"/>
            </a:endParaRPr>
          </a:p>
        </p:txBody>
      </p:sp>
      <p:sp>
        <p:nvSpPr>
          <p:cNvPr id="14" name="Plaque 13">
            <a:extLst>
              <a:ext uri="{FF2B5EF4-FFF2-40B4-BE49-F238E27FC236}">
                <a16:creationId xmlns:a16="http://schemas.microsoft.com/office/drawing/2014/main" id="{96558FDC-3AEB-18F4-08D8-4797ED6B008C}"/>
              </a:ext>
            </a:extLst>
          </p:cNvPr>
          <p:cNvSpPr/>
          <p:nvPr/>
        </p:nvSpPr>
        <p:spPr>
          <a:xfrm>
            <a:off x="8271232" y="3331836"/>
            <a:ext cx="2917228" cy="1233578"/>
          </a:xfrm>
          <a:prstGeom prst="plaque">
            <a:avLst/>
          </a:prstGeom>
          <a:solidFill>
            <a:srgbClr val="D1B7BF"/>
          </a:solidFill>
          <a:ln>
            <a:solidFill>
              <a:srgbClr val="D1B7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800"/>
              </a:spcAft>
            </a:pPr>
            <a:r>
              <a:rPr lang="en-US" dirty="0">
                <a:solidFill>
                  <a:schemeClr val="tx1"/>
                </a:solidFill>
                <a:latin typeface="Book Antiqua" panose="02040602050305030304" pitchFamily="18" charset="0"/>
              </a:rPr>
              <a:t>Option to Seek lower Deduction/Collection Certificate</a:t>
            </a:r>
            <a:endParaRPr lang="en-IN" dirty="0">
              <a:solidFill>
                <a:schemeClr val="tx1"/>
              </a:solidFill>
              <a:latin typeface="Book Antiqua" panose="02040602050305030304" pitchFamily="18" charset="0"/>
            </a:endParaRPr>
          </a:p>
        </p:txBody>
      </p:sp>
      <p:cxnSp>
        <p:nvCxnSpPr>
          <p:cNvPr id="11" name="Straight Arrow Connector 10">
            <a:extLst>
              <a:ext uri="{FF2B5EF4-FFF2-40B4-BE49-F238E27FC236}">
                <a16:creationId xmlns:a16="http://schemas.microsoft.com/office/drawing/2014/main" id="{081BF308-38B3-42BF-B9F3-BDB7B01ADB53}"/>
              </a:ext>
            </a:extLst>
          </p:cNvPr>
          <p:cNvCxnSpPr>
            <a:cxnSpLocks/>
          </p:cNvCxnSpPr>
          <p:nvPr/>
        </p:nvCxnSpPr>
        <p:spPr>
          <a:xfrm>
            <a:off x="3813298" y="2590023"/>
            <a:ext cx="1077316" cy="105895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21EA8F-77B5-4B64-87A7-9EFF9F3D8E83}"/>
              </a:ext>
            </a:extLst>
          </p:cNvPr>
          <p:cNvCxnSpPr>
            <a:cxnSpLocks/>
          </p:cNvCxnSpPr>
          <p:nvPr/>
        </p:nvCxnSpPr>
        <p:spPr>
          <a:xfrm rot="16200000">
            <a:off x="3782120" y="4130554"/>
            <a:ext cx="1233577" cy="98341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Plaque 18">
            <a:extLst>
              <a:ext uri="{FF2B5EF4-FFF2-40B4-BE49-F238E27FC236}">
                <a16:creationId xmlns:a16="http://schemas.microsoft.com/office/drawing/2014/main" id="{2274C68D-0BB8-4065-8C7C-309E01DDF59A}"/>
              </a:ext>
            </a:extLst>
          </p:cNvPr>
          <p:cNvSpPr/>
          <p:nvPr/>
        </p:nvSpPr>
        <p:spPr>
          <a:xfrm>
            <a:off x="4951047" y="3331836"/>
            <a:ext cx="2278781" cy="1123661"/>
          </a:xfrm>
          <a:prstGeom prst="plaque">
            <a:avLst/>
          </a:prstGeom>
          <a:solidFill>
            <a:srgbClr val="AB9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No Provision for seeking lower Deduction </a:t>
            </a:r>
            <a:endParaRPr lang="en-IN" dirty="0">
              <a:solidFill>
                <a:schemeClr val="tx1"/>
              </a:solidFill>
              <a:latin typeface="Book Antiqua" panose="02040602050305030304" pitchFamily="18" charset="0"/>
            </a:endParaRPr>
          </a:p>
        </p:txBody>
      </p:sp>
      <p:sp>
        <p:nvSpPr>
          <p:cNvPr id="20" name="TextBox 19">
            <a:extLst>
              <a:ext uri="{FF2B5EF4-FFF2-40B4-BE49-F238E27FC236}">
                <a16:creationId xmlns:a16="http://schemas.microsoft.com/office/drawing/2014/main" id="{201F3368-BFB2-4FB3-875E-05C423D551BE}"/>
              </a:ext>
            </a:extLst>
          </p:cNvPr>
          <p:cNvSpPr txBox="1"/>
          <p:nvPr/>
        </p:nvSpPr>
        <p:spPr>
          <a:xfrm>
            <a:off x="5513200" y="1576020"/>
            <a:ext cx="1379493" cy="369332"/>
          </a:xfrm>
          <a:prstGeom prst="rect">
            <a:avLst/>
          </a:prstGeom>
          <a:solidFill>
            <a:schemeClr val="accent2">
              <a:lumMod val="75000"/>
            </a:schemeClr>
          </a:solidFill>
        </p:spPr>
        <p:txBody>
          <a:bodyPr wrap="square" rtlCol="0">
            <a:spAutoFit/>
          </a:bodyPr>
          <a:lstStyle/>
          <a:p>
            <a:pPr algn="ctr"/>
            <a:r>
              <a:rPr lang="en-US" b="1" dirty="0">
                <a:solidFill>
                  <a:schemeClr val="bg1"/>
                </a:solidFill>
                <a:latin typeface="Book Antiqua" panose="02040602050305030304" pitchFamily="18" charset="0"/>
              </a:rPr>
              <a:t>Existing</a:t>
            </a:r>
            <a:endParaRPr lang="en-IN" b="1" dirty="0">
              <a:solidFill>
                <a:schemeClr val="bg1"/>
              </a:solidFill>
              <a:latin typeface="Book Antiqua" panose="02040602050305030304" pitchFamily="18" charset="0"/>
            </a:endParaRPr>
          </a:p>
        </p:txBody>
      </p:sp>
      <p:sp>
        <p:nvSpPr>
          <p:cNvPr id="21" name="TextBox 20">
            <a:extLst>
              <a:ext uri="{FF2B5EF4-FFF2-40B4-BE49-F238E27FC236}">
                <a16:creationId xmlns:a16="http://schemas.microsoft.com/office/drawing/2014/main" id="{80FE6317-A94D-4B36-9AC6-217CB5F6E983}"/>
              </a:ext>
            </a:extLst>
          </p:cNvPr>
          <p:cNvSpPr txBox="1"/>
          <p:nvPr/>
        </p:nvSpPr>
        <p:spPr>
          <a:xfrm>
            <a:off x="8818862" y="1576020"/>
            <a:ext cx="1379493" cy="369332"/>
          </a:xfrm>
          <a:prstGeom prst="rect">
            <a:avLst/>
          </a:prstGeom>
          <a:solidFill>
            <a:schemeClr val="accent2">
              <a:lumMod val="75000"/>
            </a:schemeClr>
          </a:solidFill>
        </p:spPr>
        <p:txBody>
          <a:bodyPr wrap="square" rtlCol="0">
            <a:spAutoFit/>
          </a:bodyPr>
          <a:lstStyle/>
          <a:p>
            <a:pPr algn="ctr"/>
            <a:r>
              <a:rPr lang="en-US" b="1" dirty="0">
                <a:solidFill>
                  <a:schemeClr val="bg1"/>
                </a:solidFill>
                <a:latin typeface="Book Antiqua" panose="02040602050305030304" pitchFamily="18" charset="0"/>
              </a:rPr>
              <a:t>Proposed</a:t>
            </a:r>
            <a:endParaRPr lang="en-IN" b="1" dirty="0">
              <a:solidFill>
                <a:schemeClr val="bg1"/>
              </a:solidFill>
              <a:latin typeface="Book Antiqua" panose="02040602050305030304" pitchFamily="18" charset="0"/>
            </a:endParaRPr>
          </a:p>
        </p:txBody>
      </p:sp>
      <p:sp>
        <p:nvSpPr>
          <p:cNvPr id="22" name="Arrow: Right 21">
            <a:extLst>
              <a:ext uri="{FF2B5EF4-FFF2-40B4-BE49-F238E27FC236}">
                <a16:creationId xmlns:a16="http://schemas.microsoft.com/office/drawing/2014/main" id="{64FA1FC3-D598-444B-BB7A-4A37914BD7C7}"/>
              </a:ext>
            </a:extLst>
          </p:cNvPr>
          <p:cNvSpPr/>
          <p:nvPr/>
        </p:nvSpPr>
        <p:spPr>
          <a:xfrm rot="5400000">
            <a:off x="9374213" y="4478225"/>
            <a:ext cx="412030" cy="586409"/>
          </a:xfrm>
          <a:prstGeom prst="rightArrow">
            <a:avLst/>
          </a:prstGeom>
          <a:solidFill>
            <a:schemeClr val="bg2">
              <a:lumMod val="7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25">
            <a:extLst>
              <a:ext uri="{FF2B5EF4-FFF2-40B4-BE49-F238E27FC236}">
                <a16:creationId xmlns:a16="http://schemas.microsoft.com/office/drawing/2014/main" id="{236A361D-3224-43D6-8CB4-A6F3527EE566}"/>
              </a:ext>
            </a:extLst>
          </p:cNvPr>
          <p:cNvSpPr/>
          <p:nvPr/>
        </p:nvSpPr>
        <p:spPr>
          <a:xfrm>
            <a:off x="7253796" y="4908430"/>
            <a:ext cx="1717595" cy="49890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Section 194Q</a:t>
            </a:r>
            <a:endParaRPr lang="en-IN" dirty="0">
              <a:solidFill>
                <a:schemeClr val="tx1"/>
              </a:solidFill>
              <a:latin typeface="Book Antiqua" panose="02040602050305030304" pitchFamily="18" charset="0"/>
            </a:endParaRPr>
          </a:p>
        </p:txBody>
      </p:sp>
      <p:sp>
        <p:nvSpPr>
          <p:cNvPr id="27" name="Rectangle: Rounded Corners 26">
            <a:extLst>
              <a:ext uri="{FF2B5EF4-FFF2-40B4-BE49-F238E27FC236}">
                <a16:creationId xmlns:a16="http://schemas.microsoft.com/office/drawing/2014/main" id="{6CB843D9-B1A5-478A-890E-69BAB34A621B}"/>
              </a:ext>
            </a:extLst>
          </p:cNvPr>
          <p:cNvSpPr/>
          <p:nvPr/>
        </p:nvSpPr>
        <p:spPr>
          <a:xfrm>
            <a:off x="7253796" y="5536507"/>
            <a:ext cx="1717595" cy="63519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Section 206C(1H)</a:t>
            </a:r>
            <a:endParaRPr lang="en-IN" dirty="0">
              <a:solidFill>
                <a:schemeClr val="tx1"/>
              </a:solidFill>
              <a:latin typeface="Book Antiqua" panose="02040602050305030304" pitchFamily="18" charset="0"/>
            </a:endParaRPr>
          </a:p>
        </p:txBody>
      </p:sp>
      <p:sp>
        <p:nvSpPr>
          <p:cNvPr id="29" name="Rectangle: Rounded Corners 28">
            <a:extLst>
              <a:ext uri="{FF2B5EF4-FFF2-40B4-BE49-F238E27FC236}">
                <a16:creationId xmlns:a16="http://schemas.microsoft.com/office/drawing/2014/main" id="{90CBF4F2-397B-4131-A225-6517C06512A3}"/>
              </a:ext>
            </a:extLst>
          </p:cNvPr>
          <p:cNvSpPr/>
          <p:nvPr/>
        </p:nvSpPr>
        <p:spPr>
          <a:xfrm>
            <a:off x="10030425" y="4839076"/>
            <a:ext cx="1717595" cy="49890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Section 197</a:t>
            </a:r>
            <a:endParaRPr lang="en-IN" dirty="0">
              <a:solidFill>
                <a:schemeClr val="tx1"/>
              </a:solidFill>
              <a:latin typeface="Book Antiqua" panose="02040602050305030304" pitchFamily="18" charset="0"/>
            </a:endParaRPr>
          </a:p>
        </p:txBody>
      </p:sp>
      <p:sp>
        <p:nvSpPr>
          <p:cNvPr id="30" name="Rectangle: Rounded Corners 29">
            <a:extLst>
              <a:ext uri="{FF2B5EF4-FFF2-40B4-BE49-F238E27FC236}">
                <a16:creationId xmlns:a16="http://schemas.microsoft.com/office/drawing/2014/main" id="{872E7D58-05D2-46EA-A615-C4099FEF647B}"/>
              </a:ext>
            </a:extLst>
          </p:cNvPr>
          <p:cNvSpPr/>
          <p:nvPr/>
        </p:nvSpPr>
        <p:spPr>
          <a:xfrm>
            <a:off x="10030425" y="5467153"/>
            <a:ext cx="1717595" cy="63519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Section 206C(9)</a:t>
            </a:r>
            <a:endParaRPr lang="en-IN" dirty="0">
              <a:solidFill>
                <a:schemeClr val="tx1"/>
              </a:solidFill>
              <a:latin typeface="Book Antiqua" panose="02040602050305030304" pitchFamily="18" charset="0"/>
            </a:endParaRPr>
          </a:p>
        </p:txBody>
      </p:sp>
      <p:sp>
        <p:nvSpPr>
          <p:cNvPr id="31" name="TextBox 30">
            <a:extLst>
              <a:ext uri="{FF2B5EF4-FFF2-40B4-BE49-F238E27FC236}">
                <a16:creationId xmlns:a16="http://schemas.microsoft.com/office/drawing/2014/main" id="{D775DF87-89E7-4329-AB1B-C681CB42EABB}"/>
              </a:ext>
            </a:extLst>
          </p:cNvPr>
          <p:cNvSpPr txBox="1"/>
          <p:nvPr/>
        </p:nvSpPr>
        <p:spPr>
          <a:xfrm>
            <a:off x="8853000" y="5282487"/>
            <a:ext cx="1311215" cy="369332"/>
          </a:xfrm>
          <a:prstGeom prst="rect">
            <a:avLst/>
          </a:prstGeom>
          <a:solidFill>
            <a:schemeClr val="accent6">
              <a:lumMod val="60000"/>
              <a:lumOff val="40000"/>
            </a:schemeClr>
          </a:solidFill>
        </p:spPr>
        <p:txBody>
          <a:bodyPr wrap="square" rtlCol="0">
            <a:spAutoFit/>
          </a:bodyPr>
          <a:lstStyle/>
          <a:p>
            <a:r>
              <a:rPr lang="en-US" dirty="0"/>
              <a:t>In Ambit of</a:t>
            </a:r>
            <a:endParaRPr lang="en-IN" dirty="0"/>
          </a:p>
        </p:txBody>
      </p:sp>
      <p:cxnSp>
        <p:nvCxnSpPr>
          <p:cNvPr id="33" name="Straight Arrow Connector 32">
            <a:extLst>
              <a:ext uri="{FF2B5EF4-FFF2-40B4-BE49-F238E27FC236}">
                <a16:creationId xmlns:a16="http://schemas.microsoft.com/office/drawing/2014/main" id="{56AE217C-88AC-4E6C-8AF2-8825F219F79C}"/>
              </a:ext>
            </a:extLst>
          </p:cNvPr>
          <p:cNvCxnSpPr/>
          <p:nvPr/>
        </p:nvCxnSpPr>
        <p:spPr>
          <a:xfrm>
            <a:off x="9580228" y="2106943"/>
            <a:ext cx="0" cy="97152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7D7BC86-145F-4C38-9463-C385D6373D8F}"/>
              </a:ext>
            </a:extLst>
          </p:cNvPr>
          <p:cNvCxnSpPr/>
          <p:nvPr/>
        </p:nvCxnSpPr>
        <p:spPr>
          <a:xfrm>
            <a:off x="6284937" y="2147977"/>
            <a:ext cx="0" cy="97152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9237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353E0-672C-DC2D-1A7C-EAC8FD9D9840}"/>
              </a:ext>
            </a:extLst>
          </p:cNvPr>
          <p:cNvSpPr>
            <a:spLocks noGrp="1"/>
          </p:cNvSpPr>
          <p:nvPr>
            <p:ph type="title"/>
          </p:nvPr>
        </p:nvSpPr>
        <p:spPr>
          <a:xfrm>
            <a:off x="224120" y="334754"/>
            <a:ext cx="8904113" cy="735749"/>
          </a:xfrm>
        </p:spPr>
        <p:txBody>
          <a:bodyPr/>
          <a:lstStyle/>
          <a:p>
            <a:pPr>
              <a:defRPr/>
            </a:pPr>
            <a:r>
              <a:rPr lang="en-IN" sz="2400" dirty="0">
                <a:latin typeface="Bookman Old Style" panose="02050604050505020204" pitchFamily="18" charset="0"/>
                <a:cs typeface="Times New Roman" pitchFamily="18" charset="0"/>
              </a:rPr>
              <a:t>Penalty for failure to furnish TDS or TCS Statements</a:t>
            </a:r>
          </a:p>
        </p:txBody>
      </p:sp>
      <p:sp>
        <p:nvSpPr>
          <p:cNvPr id="6" name="Rectangle 5">
            <a:extLst>
              <a:ext uri="{FF2B5EF4-FFF2-40B4-BE49-F238E27FC236}">
                <a16:creationId xmlns:a16="http://schemas.microsoft.com/office/drawing/2014/main" id="{CF6667CF-69AD-5B5D-C237-4172D6C8ADA0}"/>
              </a:ext>
            </a:extLst>
          </p:cNvPr>
          <p:cNvSpPr/>
          <p:nvPr/>
        </p:nvSpPr>
        <p:spPr>
          <a:xfrm>
            <a:off x="4352191" y="1619186"/>
            <a:ext cx="2998177" cy="62285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Amendment in Section 271H(3)</a:t>
            </a:r>
          </a:p>
        </p:txBody>
      </p:sp>
      <p:grpSp>
        <p:nvGrpSpPr>
          <p:cNvPr id="7" name="Group 6">
            <a:extLst>
              <a:ext uri="{FF2B5EF4-FFF2-40B4-BE49-F238E27FC236}">
                <a16:creationId xmlns:a16="http://schemas.microsoft.com/office/drawing/2014/main" id="{01040612-F331-4EFD-2A6A-8AF20F203923}"/>
              </a:ext>
            </a:extLst>
          </p:cNvPr>
          <p:cNvGrpSpPr/>
          <p:nvPr/>
        </p:nvGrpSpPr>
        <p:grpSpPr>
          <a:xfrm>
            <a:off x="267881" y="2699238"/>
            <a:ext cx="4172234" cy="2760785"/>
            <a:chOff x="914400" y="2152651"/>
            <a:chExt cx="2586038" cy="3137858"/>
          </a:xfrm>
        </p:grpSpPr>
        <p:sp>
          <p:nvSpPr>
            <p:cNvPr id="8" name="Rectangle 7">
              <a:extLst>
                <a:ext uri="{FF2B5EF4-FFF2-40B4-BE49-F238E27FC236}">
                  <a16:creationId xmlns:a16="http://schemas.microsoft.com/office/drawing/2014/main" id="{44CDC94B-47CC-5856-EBD7-D40787CFED4C}"/>
                </a:ext>
              </a:extLst>
            </p:cNvPr>
            <p:cNvSpPr/>
            <p:nvPr/>
          </p:nvSpPr>
          <p:spPr>
            <a:xfrm>
              <a:off x="914400" y="2586038"/>
              <a:ext cx="2586038" cy="2704471"/>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dirty="0">
                  <a:solidFill>
                    <a:schemeClr val="tx1"/>
                  </a:solidFill>
                </a:rPr>
                <a:t>No Penalty levied if  person has filed TDS or TCS statement before expiry of </a:t>
              </a:r>
              <a:r>
                <a:rPr lang="en-US" sz="2200" b="1" dirty="0">
                  <a:solidFill>
                    <a:schemeClr val="tx1"/>
                  </a:solidFill>
                </a:rPr>
                <a:t>1 year </a:t>
              </a:r>
              <a:r>
                <a:rPr lang="en-US" sz="2200" dirty="0">
                  <a:solidFill>
                    <a:schemeClr val="tx1"/>
                  </a:solidFill>
                </a:rPr>
                <a:t>from due date.</a:t>
              </a:r>
            </a:p>
          </p:txBody>
        </p:sp>
        <p:sp>
          <p:nvSpPr>
            <p:cNvPr id="9" name="Rectangle 8">
              <a:extLst>
                <a:ext uri="{FF2B5EF4-FFF2-40B4-BE49-F238E27FC236}">
                  <a16:creationId xmlns:a16="http://schemas.microsoft.com/office/drawing/2014/main" id="{B6267805-D30E-9456-9DB1-5847ECE5C1B0}"/>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Existing Provision</a:t>
              </a:r>
            </a:p>
          </p:txBody>
        </p:sp>
      </p:grpSp>
      <p:grpSp>
        <p:nvGrpSpPr>
          <p:cNvPr id="10" name="Group 9">
            <a:extLst>
              <a:ext uri="{FF2B5EF4-FFF2-40B4-BE49-F238E27FC236}">
                <a16:creationId xmlns:a16="http://schemas.microsoft.com/office/drawing/2014/main" id="{A3050AAF-C44F-129E-F42B-0515055E2439}"/>
              </a:ext>
            </a:extLst>
          </p:cNvPr>
          <p:cNvGrpSpPr/>
          <p:nvPr/>
        </p:nvGrpSpPr>
        <p:grpSpPr>
          <a:xfrm>
            <a:off x="7665731" y="2699238"/>
            <a:ext cx="4356874" cy="2664070"/>
            <a:chOff x="944321" y="2152650"/>
            <a:chExt cx="2556117" cy="3027934"/>
          </a:xfrm>
          <a:solidFill>
            <a:schemeClr val="accent5">
              <a:lumMod val="20000"/>
              <a:lumOff val="80000"/>
            </a:schemeClr>
          </a:solidFill>
        </p:grpSpPr>
        <p:sp>
          <p:nvSpPr>
            <p:cNvPr id="11" name="Rectangle 10">
              <a:extLst>
                <a:ext uri="{FF2B5EF4-FFF2-40B4-BE49-F238E27FC236}">
                  <a16:creationId xmlns:a16="http://schemas.microsoft.com/office/drawing/2014/main" id="{C599A1F3-EA63-5541-64AF-1A3DB896AF0F}"/>
                </a:ext>
              </a:extLst>
            </p:cNvPr>
            <p:cNvSpPr/>
            <p:nvPr/>
          </p:nvSpPr>
          <p:spPr>
            <a:xfrm>
              <a:off x="944321" y="2586038"/>
              <a:ext cx="2556117" cy="2594546"/>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dirty="0">
                  <a:solidFill>
                    <a:schemeClr val="tx1"/>
                  </a:solidFill>
                </a:rPr>
                <a:t>No Penalty levied if  person has filed TDS or TCS statement before expiry of </a:t>
              </a:r>
              <a:r>
                <a:rPr lang="en-US" sz="2200" b="1" dirty="0">
                  <a:solidFill>
                    <a:schemeClr val="tx1"/>
                  </a:solidFill>
                </a:rPr>
                <a:t>1 month</a:t>
              </a:r>
              <a:r>
                <a:rPr lang="en-US" sz="2200" dirty="0">
                  <a:solidFill>
                    <a:schemeClr val="tx1"/>
                  </a:solidFill>
                </a:rPr>
                <a:t> from due date.</a:t>
              </a:r>
            </a:p>
          </p:txBody>
        </p:sp>
        <p:sp>
          <p:nvSpPr>
            <p:cNvPr id="12" name="Rectangle 11">
              <a:extLst>
                <a:ext uri="{FF2B5EF4-FFF2-40B4-BE49-F238E27FC236}">
                  <a16:creationId xmlns:a16="http://schemas.microsoft.com/office/drawing/2014/main" id="{D3F2AA80-F952-D07D-EABA-310BB4116A5E}"/>
                </a:ext>
              </a:extLst>
            </p:cNvPr>
            <p:cNvSpPr/>
            <p:nvPr/>
          </p:nvSpPr>
          <p:spPr>
            <a:xfrm>
              <a:off x="944321" y="2152650"/>
              <a:ext cx="2556117" cy="64252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Proposed Change</a:t>
              </a:r>
            </a:p>
          </p:txBody>
        </p:sp>
      </p:grpSp>
      <p:sp>
        <p:nvSpPr>
          <p:cNvPr id="3" name="Arrow: Right 2">
            <a:extLst>
              <a:ext uri="{FF2B5EF4-FFF2-40B4-BE49-F238E27FC236}">
                <a16:creationId xmlns:a16="http://schemas.microsoft.com/office/drawing/2014/main" id="{65503BDB-BA1A-84CA-6F22-B6608C1E6019}"/>
              </a:ext>
            </a:extLst>
          </p:cNvPr>
          <p:cNvSpPr/>
          <p:nvPr/>
        </p:nvSpPr>
        <p:spPr>
          <a:xfrm>
            <a:off x="5252822" y="3896649"/>
            <a:ext cx="1617785" cy="4747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59096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A3041-CC18-FEC4-5B78-981482070A48}"/>
              </a:ext>
            </a:extLst>
          </p:cNvPr>
          <p:cNvSpPr>
            <a:spLocks noGrp="1"/>
          </p:cNvSpPr>
          <p:nvPr>
            <p:ph type="title"/>
          </p:nvPr>
        </p:nvSpPr>
        <p:spPr/>
        <p:txBody>
          <a:bodyPr/>
          <a:lstStyle/>
          <a:p>
            <a:pPr>
              <a:defRPr/>
            </a:pPr>
            <a:r>
              <a:rPr lang="en-IN" sz="2400" dirty="0">
                <a:latin typeface="Bookman Old Style" panose="02050604050505020204" pitchFamily="18" charset="0"/>
                <a:cs typeface="Times New Roman" pitchFamily="18" charset="0"/>
              </a:rPr>
              <a:t>Notification of certain persons or class of persons as exempt from TCS u/s 206C</a:t>
            </a:r>
          </a:p>
        </p:txBody>
      </p:sp>
      <p:sp>
        <p:nvSpPr>
          <p:cNvPr id="4" name="TextBox 12">
            <a:extLst>
              <a:ext uri="{FF2B5EF4-FFF2-40B4-BE49-F238E27FC236}">
                <a16:creationId xmlns:a16="http://schemas.microsoft.com/office/drawing/2014/main" id="{7298F3DD-0F69-7E1C-87FD-19EE3691A26E}"/>
              </a:ext>
            </a:extLst>
          </p:cNvPr>
          <p:cNvSpPr txBox="1"/>
          <p:nvPr/>
        </p:nvSpPr>
        <p:spPr>
          <a:xfrm>
            <a:off x="2174727" y="4065393"/>
            <a:ext cx="6902597" cy="1384995"/>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just"/>
            <a:r>
              <a:rPr lang="en-US" sz="2800" dirty="0">
                <a:solidFill>
                  <a:schemeClr val="tx1"/>
                </a:solidFill>
              </a:rPr>
              <a:t>No TCS shall be made or made at  lower rate in specified transactions, from specified person notified by Central Govt.</a:t>
            </a:r>
          </a:p>
        </p:txBody>
      </p:sp>
      <p:sp>
        <p:nvSpPr>
          <p:cNvPr id="5" name="TextBox 13">
            <a:extLst>
              <a:ext uri="{FF2B5EF4-FFF2-40B4-BE49-F238E27FC236}">
                <a16:creationId xmlns:a16="http://schemas.microsoft.com/office/drawing/2014/main" id="{8C81BECB-4C97-4508-B419-80AD8FD44286}"/>
              </a:ext>
            </a:extLst>
          </p:cNvPr>
          <p:cNvSpPr txBox="1"/>
          <p:nvPr/>
        </p:nvSpPr>
        <p:spPr>
          <a:xfrm>
            <a:off x="2892094" y="1513602"/>
            <a:ext cx="4523871" cy="954107"/>
          </a:xfrm>
          <a:prstGeom prst="rect">
            <a:avLst/>
          </a:prstGeom>
          <a:solidFill>
            <a:srgbClr val="FFEBAB"/>
          </a:solidFill>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2800" b="1" dirty="0">
                <a:solidFill>
                  <a:schemeClr val="tx1"/>
                </a:solidFill>
              </a:rPr>
              <a:t>Insertion of new Section 206C(12)</a:t>
            </a:r>
          </a:p>
        </p:txBody>
      </p:sp>
      <p:sp>
        <p:nvSpPr>
          <p:cNvPr id="6" name="Arrow: Right 5">
            <a:extLst>
              <a:ext uri="{FF2B5EF4-FFF2-40B4-BE49-F238E27FC236}">
                <a16:creationId xmlns:a16="http://schemas.microsoft.com/office/drawing/2014/main" id="{2CFB5B66-9FDE-9B97-E5A4-296C072FC479}"/>
              </a:ext>
            </a:extLst>
          </p:cNvPr>
          <p:cNvSpPr/>
          <p:nvPr/>
        </p:nvSpPr>
        <p:spPr>
          <a:xfrm rot="5400000">
            <a:off x="4564492" y="3029992"/>
            <a:ext cx="1179073" cy="4540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9522214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B5EAB-826E-F5D6-CC21-58963B44DF9F}"/>
              </a:ext>
            </a:extLst>
          </p:cNvPr>
          <p:cNvSpPr>
            <a:spLocks noGrp="1"/>
          </p:cNvSpPr>
          <p:nvPr>
            <p:ph type="title"/>
          </p:nvPr>
        </p:nvSpPr>
        <p:spPr>
          <a:xfrm>
            <a:off x="224121" y="382052"/>
            <a:ext cx="8643654" cy="735749"/>
          </a:xfrm>
        </p:spPr>
        <p:txBody>
          <a:bodyPr/>
          <a:lstStyle/>
          <a:p>
            <a:pPr>
              <a:defRPr/>
            </a:pPr>
            <a:r>
              <a:rPr lang="en-IN" sz="2800" dirty="0">
                <a:latin typeface="Bookman Old Style" panose="02050604050505020204" pitchFamily="18" charset="0"/>
                <a:cs typeface="Times New Roman" pitchFamily="18" charset="0"/>
              </a:rPr>
              <a:t>Setting Up a Time Limit to file correction of TDS/TCS statement</a:t>
            </a:r>
          </a:p>
        </p:txBody>
      </p:sp>
      <p:sp>
        <p:nvSpPr>
          <p:cNvPr id="5" name="Rectangle 4">
            <a:extLst>
              <a:ext uri="{FF2B5EF4-FFF2-40B4-BE49-F238E27FC236}">
                <a16:creationId xmlns:a16="http://schemas.microsoft.com/office/drawing/2014/main" id="{91D64669-DDB2-4D46-BFC0-367D9DAF91AF}"/>
              </a:ext>
            </a:extLst>
          </p:cNvPr>
          <p:cNvSpPr/>
          <p:nvPr/>
        </p:nvSpPr>
        <p:spPr>
          <a:xfrm>
            <a:off x="4095751" y="1441090"/>
            <a:ext cx="3451570" cy="98778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Amendment in</a:t>
            </a:r>
          </a:p>
          <a:p>
            <a:pPr algn="ctr"/>
            <a:r>
              <a:rPr lang="en-US" sz="2200" b="1" dirty="0">
                <a:solidFill>
                  <a:schemeClr val="tx1"/>
                </a:solidFill>
              </a:rPr>
              <a:t>Sec 200 &amp; Sec 206C(3B)</a:t>
            </a:r>
          </a:p>
        </p:txBody>
      </p:sp>
      <p:grpSp>
        <p:nvGrpSpPr>
          <p:cNvPr id="6" name="Group 5">
            <a:extLst>
              <a:ext uri="{FF2B5EF4-FFF2-40B4-BE49-F238E27FC236}">
                <a16:creationId xmlns:a16="http://schemas.microsoft.com/office/drawing/2014/main" id="{7B0EF4B6-B111-AC52-3471-E9105EA53E6A}"/>
              </a:ext>
            </a:extLst>
          </p:cNvPr>
          <p:cNvGrpSpPr/>
          <p:nvPr/>
        </p:nvGrpSpPr>
        <p:grpSpPr>
          <a:xfrm>
            <a:off x="319371" y="2933943"/>
            <a:ext cx="4172234" cy="2716823"/>
            <a:chOff x="914400" y="2152651"/>
            <a:chExt cx="2586038" cy="3087891"/>
          </a:xfrm>
        </p:grpSpPr>
        <p:sp>
          <p:nvSpPr>
            <p:cNvPr id="7" name="Rectangle 6">
              <a:extLst>
                <a:ext uri="{FF2B5EF4-FFF2-40B4-BE49-F238E27FC236}">
                  <a16:creationId xmlns:a16="http://schemas.microsoft.com/office/drawing/2014/main" id="{5F134901-CDE4-526C-72EB-3E3B0A9C289C}"/>
                </a:ext>
              </a:extLst>
            </p:cNvPr>
            <p:cNvSpPr/>
            <p:nvPr/>
          </p:nvSpPr>
          <p:spPr>
            <a:xfrm>
              <a:off x="914400" y="2586036"/>
              <a:ext cx="2586038" cy="2654506"/>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dirty="0">
                  <a:solidFill>
                    <a:schemeClr val="tx1"/>
                  </a:solidFill>
                </a:rPr>
                <a:t>Time limit to file correction statement	        No </a:t>
              </a:r>
            </a:p>
          </p:txBody>
        </p:sp>
        <p:sp>
          <p:nvSpPr>
            <p:cNvPr id="8" name="Rectangle 7">
              <a:extLst>
                <a:ext uri="{FF2B5EF4-FFF2-40B4-BE49-F238E27FC236}">
                  <a16:creationId xmlns:a16="http://schemas.microsoft.com/office/drawing/2014/main" id="{DEDC1099-E94B-EAFA-6779-97A68529875C}"/>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Existing Provision</a:t>
              </a:r>
            </a:p>
          </p:txBody>
        </p:sp>
      </p:grpSp>
      <p:grpSp>
        <p:nvGrpSpPr>
          <p:cNvPr id="16" name="Group 15">
            <a:extLst>
              <a:ext uri="{FF2B5EF4-FFF2-40B4-BE49-F238E27FC236}">
                <a16:creationId xmlns:a16="http://schemas.microsoft.com/office/drawing/2014/main" id="{FDDC67EF-1453-DE9B-FA78-88284C386E00}"/>
              </a:ext>
            </a:extLst>
          </p:cNvPr>
          <p:cNvGrpSpPr/>
          <p:nvPr/>
        </p:nvGrpSpPr>
        <p:grpSpPr>
          <a:xfrm>
            <a:off x="7430030" y="2933943"/>
            <a:ext cx="4356874" cy="2640432"/>
            <a:chOff x="782264" y="2063312"/>
            <a:chExt cx="2556117" cy="3087892"/>
          </a:xfrm>
          <a:solidFill>
            <a:schemeClr val="accent5">
              <a:lumMod val="20000"/>
              <a:lumOff val="80000"/>
            </a:schemeClr>
          </a:solidFill>
        </p:grpSpPr>
        <p:sp>
          <p:nvSpPr>
            <p:cNvPr id="17" name="Rectangle 16">
              <a:extLst>
                <a:ext uri="{FF2B5EF4-FFF2-40B4-BE49-F238E27FC236}">
                  <a16:creationId xmlns:a16="http://schemas.microsoft.com/office/drawing/2014/main" id="{CCB415C9-D205-8988-89E9-3AED769EF0DA}"/>
                </a:ext>
              </a:extLst>
            </p:cNvPr>
            <p:cNvSpPr/>
            <p:nvPr/>
          </p:nvSpPr>
          <p:spPr>
            <a:xfrm>
              <a:off x="782264" y="2496700"/>
              <a:ext cx="2556117" cy="2654504"/>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dirty="0">
                  <a:solidFill>
                    <a:schemeClr val="tx1"/>
                  </a:solidFill>
                </a:rPr>
                <a:t>Time limit to file Correction Statement 	         6 years from end of FY in which TDS/ TCS statement delivered.</a:t>
              </a:r>
            </a:p>
          </p:txBody>
        </p:sp>
        <p:sp>
          <p:nvSpPr>
            <p:cNvPr id="18" name="Rectangle 17">
              <a:extLst>
                <a:ext uri="{FF2B5EF4-FFF2-40B4-BE49-F238E27FC236}">
                  <a16:creationId xmlns:a16="http://schemas.microsoft.com/office/drawing/2014/main" id="{298A3F23-90D7-5A0D-1547-8FDDF2E51C36}"/>
                </a:ext>
              </a:extLst>
            </p:cNvPr>
            <p:cNvSpPr/>
            <p:nvPr/>
          </p:nvSpPr>
          <p:spPr>
            <a:xfrm>
              <a:off x="782264" y="2063312"/>
              <a:ext cx="2556117" cy="64252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Proposed Change</a:t>
              </a:r>
            </a:p>
          </p:txBody>
        </p:sp>
      </p:grpSp>
      <p:sp>
        <p:nvSpPr>
          <p:cNvPr id="3" name="Arrow: Right 2">
            <a:extLst>
              <a:ext uri="{FF2B5EF4-FFF2-40B4-BE49-F238E27FC236}">
                <a16:creationId xmlns:a16="http://schemas.microsoft.com/office/drawing/2014/main" id="{CA514103-5D78-70BB-96BE-21D31C353DB3}"/>
              </a:ext>
            </a:extLst>
          </p:cNvPr>
          <p:cNvSpPr/>
          <p:nvPr/>
        </p:nvSpPr>
        <p:spPr>
          <a:xfrm>
            <a:off x="5304312" y="4131354"/>
            <a:ext cx="1617785" cy="4747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5E3A2AA2-6FD7-F2D3-1670-F25157E68772}"/>
              </a:ext>
            </a:extLst>
          </p:cNvPr>
          <p:cNvCxnSpPr/>
          <p:nvPr/>
        </p:nvCxnSpPr>
        <p:spPr>
          <a:xfrm>
            <a:off x="1809750" y="4682339"/>
            <a:ext cx="84772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65298739-A8EF-865B-ED04-EEC1178A3023}"/>
              </a:ext>
            </a:extLst>
          </p:cNvPr>
          <p:cNvCxnSpPr/>
          <p:nvPr/>
        </p:nvCxnSpPr>
        <p:spPr>
          <a:xfrm>
            <a:off x="8867775" y="4291814"/>
            <a:ext cx="84772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97516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149452" y="4010237"/>
            <a:ext cx="7088627" cy="1894805"/>
          </a:xfrm>
        </p:spPr>
        <p:txBody>
          <a:bodyPr lIns="121900" tIns="121900" rIns="121900" bIns="121900">
            <a:noAutofit/>
          </a:bodyPr>
          <a:lstStyle/>
          <a:p>
            <a:pPr algn="l">
              <a:spcBef>
                <a:spcPct val="0"/>
              </a:spcBef>
              <a:spcAft>
                <a:spcPct val="0"/>
              </a:spcAft>
            </a:pPr>
            <a:r>
              <a:rPr lang="en-US" altLang="en-US" sz="4200" dirty="0">
                <a:latin typeface="Book Antiqua" panose="02040602050305030304" pitchFamily="18" charset="0"/>
              </a:rPr>
              <a:t>Various Amendments in Penalty Provisions</a:t>
            </a: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109</a:t>
            </a:fld>
            <a:endParaRPr lang="en-US" altLang="en-US" sz="1200">
              <a:solidFill>
                <a:schemeClr val="bg1"/>
              </a:solidFill>
            </a:endParaRPr>
          </a:p>
        </p:txBody>
      </p:sp>
    </p:spTree>
    <p:extLst>
      <p:ext uri="{BB962C8B-B14F-4D97-AF65-F5344CB8AC3E}">
        <p14:creationId xmlns:p14="http://schemas.microsoft.com/office/powerpoint/2010/main" val="31510826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Rationalization of Period of Limitation</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110</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graphicFrame>
        <p:nvGraphicFramePr>
          <p:cNvPr id="8" name="Diagram 7">
            <a:extLst>
              <a:ext uri="{FF2B5EF4-FFF2-40B4-BE49-F238E27FC236}">
                <a16:creationId xmlns:a16="http://schemas.microsoft.com/office/drawing/2014/main" id="{0664D9B0-3415-FC14-71F9-91192946C2B8}"/>
              </a:ext>
            </a:extLst>
          </p:cNvPr>
          <p:cNvGraphicFramePr/>
          <p:nvPr>
            <p:extLst>
              <p:ext uri="{D42A27DB-BD31-4B8C-83A1-F6EECF244321}">
                <p14:modId xmlns:p14="http://schemas.microsoft.com/office/powerpoint/2010/main" val="2869571991"/>
              </p:ext>
            </p:extLst>
          </p:nvPr>
        </p:nvGraphicFramePr>
        <p:xfrm>
          <a:off x="2172833" y="2372582"/>
          <a:ext cx="7170344" cy="3312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a:extLst>
              <a:ext uri="{FF2B5EF4-FFF2-40B4-BE49-F238E27FC236}">
                <a16:creationId xmlns:a16="http://schemas.microsoft.com/office/drawing/2014/main" id="{9F547248-2B92-820B-BAF8-B5F747B1F37A}"/>
              </a:ext>
            </a:extLst>
          </p:cNvPr>
          <p:cNvSpPr/>
          <p:nvPr/>
        </p:nvSpPr>
        <p:spPr>
          <a:xfrm>
            <a:off x="2897110" y="1616043"/>
            <a:ext cx="5631254" cy="52057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1800" dirty="0">
                <a:effectLst/>
                <a:latin typeface="Book Antiqua" panose="02040602050305030304" pitchFamily="18" charset="0"/>
                <a:ea typeface="Calibri" panose="020F0502020204030204" pitchFamily="34" charset="0"/>
                <a:cs typeface="Mangal" panose="02040503050203030202" pitchFamily="18" charset="0"/>
              </a:rPr>
              <a:t>Calculating period of limitation for imposing penalty u/s 275(1)(a) and (1A) </a:t>
            </a:r>
            <a:endParaRPr lang="en-IN" dirty="0"/>
          </a:p>
        </p:txBody>
      </p:sp>
    </p:spTree>
    <p:extLst>
      <p:ext uri="{BB962C8B-B14F-4D97-AF65-F5344CB8AC3E}">
        <p14:creationId xmlns:p14="http://schemas.microsoft.com/office/powerpoint/2010/main" val="16619287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4F1F-75B7-9639-AC6D-12B454BB58B5}"/>
              </a:ext>
            </a:extLst>
          </p:cNvPr>
          <p:cNvSpPr>
            <a:spLocks noGrp="1"/>
          </p:cNvSpPr>
          <p:nvPr>
            <p:ph type="title"/>
          </p:nvPr>
        </p:nvSpPr>
        <p:spPr/>
        <p:txBody>
          <a:bodyPr/>
          <a:lstStyle/>
          <a:p>
            <a:pPr>
              <a:defRPr/>
            </a:pPr>
            <a:r>
              <a:rPr lang="en-IN" sz="2800" dirty="0">
                <a:latin typeface="Bookman Old Style" panose="02050604050505020204" pitchFamily="18" charset="0"/>
                <a:cs typeface="Times New Roman" pitchFamily="18" charset="0"/>
              </a:rPr>
              <a:t>Upgradation in Section 271FAA</a:t>
            </a:r>
          </a:p>
        </p:txBody>
      </p:sp>
      <p:sp>
        <p:nvSpPr>
          <p:cNvPr id="5" name="Rectangle: Rounded Corners 4">
            <a:extLst>
              <a:ext uri="{FF2B5EF4-FFF2-40B4-BE49-F238E27FC236}">
                <a16:creationId xmlns:a16="http://schemas.microsoft.com/office/drawing/2014/main" id="{2F996825-ACAC-26FE-D052-9F98170358A0}"/>
              </a:ext>
            </a:extLst>
          </p:cNvPr>
          <p:cNvSpPr/>
          <p:nvPr/>
        </p:nvSpPr>
        <p:spPr>
          <a:xfrm rot="10800000" flipV="1">
            <a:off x="548891" y="2086359"/>
            <a:ext cx="5712046" cy="3075575"/>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a:buFont typeface="Arial" panose="020B0604020202020204" pitchFamily="34" charset="0"/>
              <a:buChar char="•"/>
            </a:pPr>
            <a:r>
              <a:rPr lang="en-US" sz="2000" dirty="0">
                <a:solidFill>
                  <a:schemeClr val="tx1"/>
                </a:solidFill>
              </a:rPr>
              <a:t>Failure to comply with the due diligence requirement as per section 285BA(7) of IT Act, or</a:t>
            </a:r>
          </a:p>
          <a:p>
            <a:pPr marL="342900" indent="-342900" algn="just">
              <a:buFont typeface="Arial" panose="020B0604020202020204" pitchFamily="34" charset="0"/>
              <a:buChar char="•"/>
            </a:pPr>
            <a:r>
              <a:rPr lang="en-US" sz="2000" dirty="0">
                <a:solidFill>
                  <a:schemeClr val="tx1"/>
                </a:solidFill>
              </a:rPr>
              <a:t>Deliberate action, knowledge of the inaccuracy without informing the authorities, or</a:t>
            </a:r>
          </a:p>
          <a:p>
            <a:pPr marL="342900" indent="-342900" algn="just">
              <a:buFont typeface="Arial" panose="020B0604020202020204" pitchFamily="34" charset="0"/>
              <a:buChar char="•"/>
            </a:pPr>
            <a:r>
              <a:rPr lang="en-US" sz="2000" dirty="0">
                <a:solidFill>
                  <a:schemeClr val="tx1"/>
                </a:solidFill>
              </a:rPr>
              <a:t>Discovery of the inaccuracy post-submission without timely correction as per section 285BA(6) of IT Act.</a:t>
            </a:r>
          </a:p>
        </p:txBody>
      </p:sp>
      <p:sp>
        <p:nvSpPr>
          <p:cNvPr id="3" name="Rectangle: Rounded Corners 2">
            <a:extLst>
              <a:ext uri="{FF2B5EF4-FFF2-40B4-BE49-F238E27FC236}">
                <a16:creationId xmlns:a16="http://schemas.microsoft.com/office/drawing/2014/main" id="{48DCFDE0-3E42-99D1-1CB5-F604176A1C1B}"/>
              </a:ext>
            </a:extLst>
          </p:cNvPr>
          <p:cNvSpPr/>
          <p:nvPr/>
        </p:nvSpPr>
        <p:spPr>
          <a:xfrm rot="10800000" flipV="1">
            <a:off x="6570878" y="2086359"/>
            <a:ext cx="5249929" cy="3075573"/>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	</a:t>
            </a:r>
          </a:p>
          <a:p>
            <a:pPr marL="342900" indent="-342900" algn="ctr">
              <a:buFont typeface="Arial" panose="020B0604020202020204" pitchFamily="34" charset="0"/>
              <a:buChar char="•"/>
            </a:pPr>
            <a:r>
              <a:rPr lang="en-US" sz="2000" dirty="0">
                <a:solidFill>
                  <a:schemeClr val="tx1"/>
                </a:solidFill>
              </a:rPr>
              <a:t>Furnishing inaccurate information in the statement.</a:t>
            </a:r>
          </a:p>
          <a:p>
            <a:pPr marL="342900" indent="-342900" algn="ctr">
              <a:buFont typeface="Arial" panose="020B0604020202020204" pitchFamily="34" charset="0"/>
              <a:buChar char="•"/>
            </a:pPr>
            <a:r>
              <a:rPr lang="en-US" sz="2000" dirty="0">
                <a:solidFill>
                  <a:schemeClr val="tx1"/>
                </a:solidFill>
              </a:rPr>
              <a:t>Failure to comply with due diligence requirement in the statement.</a:t>
            </a:r>
          </a:p>
        </p:txBody>
      </p:sp>
      <p:sp>
        <p:nvSpPr>
          <p:cNvPr id="10" name="TextBox 9">
            <a:extLst>
              <a:ext uri="{FF2B5EF4-FFF2-40B4-BE49-F238E27FC236}">
                <a16:creationId xmlns:a16="http://schemas.microsoft.com/office/drawing/2014/main" id="{8228C9A2-6608-FA39-D1C1-DE0C5F5E5E53}"/>
              </a:ext>
            </a:extLst>
          </p:cNvPr>
          <p:cNvSpPr txBox="1"/>
          <p:nvPr/>
        </p:nvSpPr>
        <p:spPr>
          <a:xfrm>
            <a:off x="805644" y="5859325"/>
            <a:ext cx="6105832" cy="369332"/>
          </a:xfrm>
          <a:prstGeom prst="rect">
            <a:avLst/>
          </a:prstGeom>
          <a:noFill/>
        </p:spPr>
        <p:txBody>
          <a:bodyPr wrap="square">
            <a:spAutoFit/>
          </a:bodyPr>
          <a:lstStyle/>
          <a:p>
            <a:r>
              <a:rPr lang="en-US" sz="1800" b="1" dirty="0"/>
              <a:t>No penalty, if reasonable cause proved u/s 273B.</a:t>
            </a:r>
            <a:endParaRPr lang="en-IN" b="1" dirty="0"/>
          </a:p>
        </p:txBody>
      </p:sp>
      <p:sp>
        <p:nvSpPr>
          <p:cNvPr id="11" name="TextBox 10">
            <a:extLst>
              <a:ext uri="{FF2B5EF4-FFF2-40B4-BE49-F238E27FC236}">
                <a16:creationId xmlns:a16="http://schemas.microsoft.com/office/drawing/2014/main" id="{FCA43B13-73D5-6B4D-D3C2-FEEB8CF0BF12}"/>
              </a:ext>
            </a:extLst>
          </p:cNvPr>
          <p:cNvSpPr txBox="1"/>
          <p:nvPr/>
        </p:nvSpPr>
        <p:spPr>
          <a:xfrm>
            <a:off x="7715611" y="1126660"/>
            <a:ext cx="3350595" cy="892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a:t>Existing</a:t>
            </a:r>
            <a:endParaRPr lang="en-IN" sz="3100" kern="1200" dirty="0"/>
          </a:p>
        </p:txBody>
      </p:sp>
      <p:sp>
        <p:nvSpPr>
          <p:cNvPr id="6" name="Rectangle 5">
            <a:extLst>
              <a:ext uri="{FF2B5EF4-FFF2-40B4-BE49-F238E27FC236}">
                <a16:creationId xmlns:a16="http://schemas.microsoft.com/office/drawing/2014/main" id="{21B0DE8E-CC63-BCDC-86F1-7C9FFBB98E4F}"/>
              </a:ext>
            </a:extLst>
          </p:cNvPr>
          <p:cNvSpPr/>
          <p:nvPr/>
        </p:nvSpPr>
        <p:spPr>
          <a:xfrm>
            <a:off x="2227152" y="1457608"/>
            <a:ext cx="2091351" cy="369332"/>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Existing failures</a:t>
            </a:r>
            <a:endParaRPr lang="en-IN" b="1" dirty="0">
              <a:solidFill>
                <a:schemeClr val="tx1"/>
              </a:solidFill>
            </a:endParaRPr>
          </a:p>
        </p:txBody>
      </p:sp>
      <p:sp>
        <p:nvSpPr>
          <p:cNvPr id="12" name="Rectangle 11">
            <a:extLst>
              <a:ext uri="{FF2B5EF4-FFF2-40B4-BE49-F238E27FC236}">
                <a16:creationId xmlns:a16="http://schemas.microsoft.com/office/drawing/2014/main" id="{BE8BF835-B214-1BCB-8DA5-B46D680CA047}"/>
              </a:ext>
            </a:extLst>
          </p:cNvPr>
          <p:cNvSpPr/>
          <p:nvPr/>
        </p:nvSpPr>
        <p:spPr>
          <a:xfrm>
            <a:off x="8258809" y="1457608"/>
            <a:ext cx="2091351" cy="369332"/>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Proposed failures</a:t>
            </a:r>
            <a:endParaRPr lang="en-IN" b="1" dirty="0">
              <a:solidFill>
                <a:schemeClr val="tx1"/>
              </a:solidFill>
            </a:endParaRPr>
          </a:p>
        </p:txBody>
      </p:sp>
      <p:sp>
        <p:nvSpPr>
          <p:cNvPr id="13" name="TextBox 12">
            <a:extLst>
              <a:ext uri="{FF2B5EF4-FFF2-40B4-BE49-F238E27FC236}">
                <a16:creationId xmlns:a16="http://schemas.microsoft.com/office/drawing/2014/main" id="{A206FBE7-D21A-2AB2-7B39-907C7AA35B4A}"/>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spTree>
    <p:extLst>
      <p:ext uri="{BB962C8B-B14F-4D97-AF65-F5344CB8AC3E}">
        <p14:creationId xmlns:p14="http://schemas.microsoft.com/office/powerpoint/2010/main" val="30442334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5459413" cy="1439315"/>
          </a:xfrm>
        </p:spPr>
        <p:txBody>
          <a:bodyPr lIns="121900" tIns="121900" rIns="121900" bIns="121900">
            <a:noAutofit/>
          </a:bodyPr>
          <a:lstStyle/>
          <a:p>
            <a:pPr algn="l">
              <a:spcBef>
                <a:spcPct val="0"/>
              </a:spcBef>
              <a:spcAft>
                <a:spcPct val="0"/>
              </a:spcAft>
            </a:pPr>
            <a:r>
              <a:rPr lang="en-US" sz="4000" b="1" i="0" u="none" strike="noStrike" baseline="0" dirty="0">
                <a:latin typeface="+mj-lt"/>
              </a:rPr>
              <a:t>Miscellaneous</a:t>
            </a:r>
            <a:endParaRPr lang="en-US" altLang="en-US" sz="3600" dirty="0">
              <a:latin typeface="+mj-lt"/>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112</a:t>
            </a:fld>
            <a:endParaRPr lang="en-US" altLang="en-US" sz="1200">
              <a:solidFill>
                <a:schemeClr val="bg1"/>
              </a:solidFill>
            </a:endParaRPr>
          </a:p>
        </p:txBody>
      </p:sp>
    </p:spTree>
    <p:extLst>
      <p:ext uri="{BB962C8B-B14F-4D97-AF65-F5344CB8AC3E}">
        <p14:creationId xmlns:p14="http://schemas.microsoft.com/office/powerpoint/2010/main" val="7734302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Amendment in Section 80G</a:t>
            </a:r>
            <a:r>
              <a:rPr lang="en-US" sz="2800" dirty="0">
                <a:latin typeface="Bookman Old Style" panose="02050604050505020204" pitchFamily="18" charset="0"/>
                <a:cs typeface="Times New Roman" pitchFamily="18" charset="0"/>
              </a:rPr>
              <a:t> (2)(a)(</a:t>
            </a:r>
            <a:r>
              <a:rPr lang="en-US" sz="2800" dirty="0" err="1">
                <a:latin typeface="Bookman Old Style" panose="02050604050505020204" pitchFamily="18" charset="0"/>
                <a:cs typeface="Times New Roman" pitchFamily="18" charset="0"/>
              </a:rPr>
              <a:t>iiihg</a:t>
            </a:r>
            <a:r>
              <a:rPr lang="en-US" sz="2800" dirty="0">
                <a:latin typeface="Bookman Old Style" panose="02050604050505020204" pitchFamily="18" charset="0"/>
                <a:cs typeface="Times New Roman" pitchFamily="18" charset="0"/>
              </a:rPr>
              <a:t>)</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113</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01.04.2025</a:t>
            </a:r>
            <a:endParaRPr lang="en-IN" b="1" i="1" dirty="0"/>
          </a:p>
        </p:txBody>
      </p:sp>
      <p:graphicFrame>
        <p:nvGraphicFramePr>
          <p:cNvPr id="8" name="Diagram 7">
            <a:extLst>
              <a:ext uri="{FF2B5EF4-FFF2-40B4-BE49-F238E27FC236}">
                <a16:creationId xmlns:a16="http://schemas.microsoft.com/office/drawing/2014/main" id="{0664D9B0-3415-FC14-71F9-91192946C2B8}"/>
              </a:ext>
            </a:extLst>
          </p:cNvPr>
          <p:cNvGraphicFramePr/>
          <p:nvPr>
            <p:extLst>
              <p:ext uri="{D42A27DB-BD31-4B8C-83A1-F6EECF244321}">
                <p14:modId xmlns:p14="http://schemas.microsoft.com/office/powerpoint/2010/main" val="3383773547"/>
              </p:ext>
            </p:extLst>
          </p:nvPr>
        </p:nvGraphicFramePr>
        <p:xfrm>
          <a:off x="2172833" y="2372582"/>
          <a:ext cx="7170344" cy="3312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65819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50D4-7B49-4118-A264-626FB94EA0F3}"/>
              </a:ext>
            </a:extLst>
          </p:cNvPr>
          <p:cNvSpPr>
            <a:spLocks noGrp="1"/>
          </p:cNvSpPr>
          <p:nvPr>
            <p:ph type="title"/>
          </p:nvPr>
        </p:nvSpPr>
        <p:spPr>
          <a:xfrm>
            <a:off x="224121" y="334754"/>
            <a:ext cx="8506924" cy="735749"/>
          </a:xfrm>
        </p:spPr>
        <p:txBody>
          <a:bodyPr>
            <a:noAutofit/>
          </a:bodyPr>
          <a:lstStyle/>
          <a:p>
            <a:pPr>
              <a:defRPr/>
            </a:pPr>
            <a:r>
              <a:rPr lang="en-IN" sz="2800" dirty="0">
                <a:latin typeface="Bookman Old Style" panose="02050604050505020204" pitchFamily="18" charset="0"/>
                <a:cs typeface="Times New Roman" pitchFamily="18" charset="0"/>
              </a:rPr>
              <a:t>Foreign Tax Income to be disclosed in ITR</a:t>
            </a:r>
          </a:p>
        </p:txBody>
      </p:sp>
      <p:sp>
        <p:nvSpPr>
          <p:cNvPr id="6" name="TextBox 5">
            <a:extLst>
              <a:ext uri="{FF2B5EF4-FFF2-40B4-BE49-F238E27FC236}">
                <a16:creationId xmlns:a16="http://schemas.microsoft.com/office/drawing/2014/main" id="{4EB936EF-F34B-61E3-3406-F1B396EC8771}"/>
              </a:ext>
            </a:extLst>
          </p:cNvPr>
          <p:cNvSpPr txBox="1"/>
          <p:nvPr/>
        </p:nvSpPr>
        <p:spPr>
          <a:xfrm>
            <a:off x="9684774" y="334754"/>
            <a:ext cx="2283105" cy="713593"/>
          </a:xfrm>
          <a:prstGeom prst="rect">
            <a:avLst/>
          </a:prstGeom>
          <a:noFill/>
        </p:spPr>
        <p:txBody>
          <a:bodyPr wrap="square">
            <a:spAutoFit/>
          </a:bodyPr>
          <a:lstStyle/>
          <a:p>
            <a:pPr lvl="0" algn="ctr">
              <a:lnSpc>
                <a:spcPct val="115000"/>
              </a:lnSpc>
            </a:pPr>
            <a:r>
              <a:rPr lang="en-IN" sz="1800" b="1" i="1" dirty="0">
                <a:effectLst/>
                <a:latin typeface="Book Antiqua" panose="02040602050305030304" pitchFamily="18" charset="0"/>
                <a:ea typeface="Calibri" panose="020F0502020204030204" pitchFamily="34" charset="0"/>
                <a:cs typeface="Mangal" panose="02040503050203030202" pitchFamily="18" charset="0"/>
              </a:rPr>
              <a:t>w.e.f. 01.04.2025</a:t>
            </a:r>
          </a:p>
          <a:p>
            <a:pPr lvl="0" algn="ctr">
              <a:lnSpc>
                <a:spcPct val="115000"/>
              </a:lnSpc>
            </a:pPr>
            <a:r>
              <a:rPr lang="en-IN" b="1" i="1" dirty="0">
                <a:latin typeface="Book Antiqua" panose="02040602050305030304" pitchFamily="18" charset="0"/>
                <a:ea typeface="Calibri" panose="020F0502020204030204" pitchFamily="34" charset="0"/>
                <a:cs typeface="Mangal" panose="02040503050203030202" pitchFamily="18" charset="0"/>
              </a:rPr>
              <a:t>AY 2025-26</a:t>
            </a:r>
            <a:r>
              <a:rPr lang="en-IN" sz="1800" b="1" i="1" dirty="0">
                <a:effectLst/>
                <a:latin typeface="Book Antiqua" panose="02040602050305030304" pitchFamily="18" charset="0"/>
                <a:ea typeface="Calibri" panose="020F0502020204030204" pitchFamily="34" charset="0"/>
                <a:cs typeface="Mangal" panose="02040503050203030202" pitchFamily="18" charset="0"/>
              </a:rPr>
              <a:t> </a:t>
            </a:r>
            <a:r>
              <a:rPr lang="en-IN" sz="1800" dirty="0">
                <a:effectLst/>
                <a:latin typeface="Book Antiqua" panose="02040602050305030304" pitchFamily="18" charset="0"/>
                <a:ea typeface="Calibri" panose="020F0502020204030204" pitchFamily="34" charset="0"/>
                <a:cs typeface="Mangal" panose="02040503050203030202" pitchFamily="18" charset="0"/>
              </a:rPr>
              <a:t> </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3" name="Rectangle: Rounded Corners 2">
            <a:extLst>
              <a:ext uri="{FF2B5EF4-FFF2-40B4-BE49-F238E27FC236}">
                <a16:creationId xmlns:a16="http://schemas.microsoft.com/office/drawing/2014/main" id="{DC527AA3-8E2D-36FB-01CA-9A27CDBA317B}"/>
              </a:ext>
            </a:extLst>
          </p:cNvPr>
          <p:cNvSpPr/>
          <p:nvPr/>
        </p:nvSpPr>
        <p:spPr>
          <a:xfrm>
            <a:off x="8180438" y="1806252"/>
            <a:ext cx="2172930" cy="568238"/>
          </a:xfrm>
          <a:prstGeom prst="roundRec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tx1"/>
                </a:solidFill>
              </a:rPr>
              <a:t>Foreign Income</a:t>
            </a:r>
          </a:p>
        </p:txBody>
      </p:sp>
      <p:sp>
        <p:nvSpPr>
          <p:cNvPr id="4" name="Rectangle: Rounded Corners 3">
            <a:extLst>
              <a:ext uri="{FF2B5EF4-FFF2-40B4-BE49-F238E27FC236}">
                <a16:creationId xmlns:a16="http://schemas.microsoft.com/office/drawing/2014/main" id="{DCE7E875-1327-9B63-9EF1-87A4D8D06640}"/>
              </a:ext>
            </a:extLst>
          </p:cNvPr>
          <p:cNvSpPr/>
          <p:nvPr/>
        </p:nvSpPr>
        <p:spPr>
          <a:xfrm>
            <a:off x="2477728" y="1806252"/>
            <a:ext cx="2172930" cy="568238"/>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tx1"/>
                </a:solidFill>
              </a:rPr>
              <a:t>Indian Income</a:t>
            </a:r>
          </a:p>
        </p:txBody>
      </p:sp>
      <p:cxnSp>
        <p:nvCxnSpPr>
          <p:cNvPr id="8" name="Straight Arrow Connector 7">
            <a:extLst>
              <a:ext uri="{FF2B5EF4-FFF2-40B4-BE49-F238E27FC236}">
                <a16:creationId xmlns:a16="http://schemas.microsoft.com/office/drawing/2014/main" id="{405F3F06-D005-5CF2-E51D-2C897DE47617}"/>
              </a:ext>
            </a:extLst>
          </p:cNvPr>
          <p:cNvCxnSpPr/>
          <p:nvPr/>
        </p:nvCxnSpPr>
        <p:spPr>
          <a:xfrm>
            <a:off x="9266903" y="2374490"/>
            <a:ext cx="0" cy="7964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Rounded Corners 8">
            <a:extLst>
              <a:ext uri="{FF2B5EF4-FFF2-40B4-BE49-F238E27FC236}">
                <a16:creationId xmlns:a16="http://schemas.microsoft.com/office/drawing/2014/main" id="{DF00980A-1648-81C7-809A-2F0C92465B62}"/>
              </a:ext>
            </a:extLst>
          </p:cNvPr>
          <p:cNvSpPr/>
          <p:nvPr/>
        </p:nvSpPr>
        <p:spPr>
          <a:xfrm>
            <a:off x="8180438" y="3181750"/>
            <a:ext cx="2172930" cy="796413"/>
          </a:xfrm>
          <a:prstGeom prst="roundRec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tx1"/>
                </a:solidFill>
              </a:rPr>
              <a:t>Tax in Foreign</a:t>
            </a:r>
          </a:p>
          <a:p>
            <a:pPr algn="ctr"/>
            <a:r>
              <a:rPr lang="en-IN" sz="2000" b="1" dirty="0">
                <a:solidFill>
                  <a:schemeClr val="tx1"/>
                </a:solidFill>
              </a:rPr>
              <a:t>Jurisdiction</a:t>
            </a:r>
          </a:p>
        </p:txBody>
      </p:sp>
      <p:sp>
        <p:nvSpPr>
          <p:cNvPr id="10" name="Rectangle: Rounded Corners 9">
            <a:extLst>
              <a:ext uri="{FF2B5EF4-FFF2-40B4-BE49-F238E27FC236}">
                <a16:creationId xmlns:a16="http://schemas.microsoft.com/office/drawing/2014/main" id="{A8A9DE12-FD70-A84F-6B27-A8229ACF083B}"/>
              </a:ext>
            </a:extLst>
          </p:cNvPr>
          <p:cNvSpPr/>
          <p:nvPr/>
        </p:nvSpPr>
        <p:spPr>
          <a:xfrm>
            <a:off x="2477728" y="3295837"/>
            <a:ext cx="2172930" cy="568238"/>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tx1"/>
                </a:solidFill>
              </a:rPr>
              <a:t>Indian ITR</a:t>
            </a:r>
          </a:p>
        </p:txBody>
      </p:sp>
      <p:cxnSp>
        <p:nvCxnSpPr>
          <p:cNvPr id="12" name="Straight Arrow Connector 11">
            <a:extLst>
              <a:ext uri="{FF2B5EF4-FFF2-40B4-BE49-F238E27FC236}">
                <a16:creationId xmlns:a16="http://schemas.microsoft.com/office/drawing/2014/main" id="{4A2A291B-F171-B4B4-8164-B94543D21D0B}"/>
              </a:ext>
            </a:extLst>
          </p:cNvPr>
          <p:cNvCxnSpPr>
            <a:stCxn id="9" idx="1"/>
          </p:cNvCxnSpPr>
          <p:nvPr/>
        </p:nvCxnSpPr>
        <p:spPr>
          <a:xfrm flipH="1" flipV="1">
            <a:off x="4778477" y="3579956"/>
            <a:ext cx="340196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64A88BB-8CD4-9202-4DBA-B68E460ECCFA}"/>
              </a:ext>
            </a:extLst>
          </p:cNvPr>
          <p:cNvCxnSpPr/>
          <p:nvPr/>
        </p:nvCxnSpPr>
        <p:spPr>
          <a:xfrm flipH="1">
            <a:off x="4778477" y="2090371"/>
            <a:ext cx="3401961" cy="1205466"/>
          </a:xfrm>
          <a:prstGeom prst="straightConnector1">
            <a:avLst/>
          </a:prstGeom>
          <a:ln w="38100">
            <a:prstDash val="dashDot"/>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91E79AB4-6DD6-F773-2E9D-EAB31E67CAF1}"/>
              </a:ext>
            </a:extLst>
          </p:cNvPr>
          <p:cNvSpPr txBox="1"/>
          <p:nvPr/>
        </p:nvSpPr>
        <p:spPr>
          <a:xfrm>
            <a:off x="5727292" y="3664972"/>
            <a:ext cx="1814052" cy="369332"/>
          </a:xfrm>
          <a:prstGeom prst="rect">
            <a:avLst/>
          </a:prstGeom>
          <a:noFill/>
        </p:spPr>
        <p:txBody>
          <a:bodyPr wrap="square" rtlCol="0">
            <a:spAutoFit/>
          </a:bodyPr>
          <a:lstStyle/>
          <a:p>
            <a:pPr algn="ctr"/>
            <a:r>
              <a:rPr lang="en-IN" b="1" dirty="0"/>
              <a:t>FTC taken</a:t>
            </a:r>
          </a:p>
        </p:txBody>
      </p:sp>
      <p:sp>
        <p:nvSpPr>
          <p:cNvPr id="16" name="TextBox 15">
            <a:extLst>
              <a:ext uri="{FF2B5EF4-FFF2-40B4-BE49-F238E27FC236}">
                <a16:creationId xmlns:a16="http://schemas.microsoft.com/office/drawing/2014/main" id="{209BBE99-D94F-99C8-2039-F4329AE060E0}"/>
              </a:ext>
            </a:extLst>
          </p:cNvPr>
          <p:cNvSpPr txBox="1"/>
          <p:nvPr/>
        </p:nvSpPr>
        <p:spPr>
          <a:xfrm>
            <a:off x="5508522" y="1860004"/>
            <a:ext cx="1814052" cy="646331"/>
          </a:xfrm>
          <a:prstGeom prst="rect">
            <a:avLst/>
          </a:prstGeom>
          <a:noFill/>
        </p:spPr>
        <p:txBody>
          <a:bodyPr wrap="square" rtlCol="0">
            <a:spAutoFit/>
          </a:bodyPr>
          <a:lstStyle/>
          <a:p>
            <a:pPr algn="ctr"/>
            <a:r>
              <a:rPr lang="en-IN" dirty="0"/>
              <a:t>Foreign Income not considered</a:t>
            </a:r>
          </a:p>
        </p:txBody>
      </p:sp>
      <p:sp>
        <p:nvSpPr>
          <p:cNvPr id="17" name="TextBox 16">
            <a:extLst>
              <a:ext uri="{FF2B5EF4-FFF2-40B4-BE49-F238E27FC236}">
                <a16:creationId xmlns:a16="http://schemas.microsoft.com/office/drawing/2014/main" id="{11BDE3E7-E375-3B3C-1677-309C2AFA1556}"/>
              </a:ext>
            </a:extLst>
          </p:cNvPr>
          <p:cNvSpPr txBox="1"/>
          <p:nvPr/>
        </p:nvSpPr>
        <p:spPr>
          <a:xfrm>
            <a:off x="4778477" y="4600757"/>
            <a:ext cx="3510116" cy="369332"/>
          </a:xfrm>
          <a:prstGeom prst="rect">
            <a:avLst/>
          </a:prstGeom>
          <a:noFill/>
        </p:spPr>
        <p:txBody>
          <a:bodyPr wrap="square" rtlCol="0">
            <a:spAutoFit/>
          </a:bodyPr>
          <a:lstStyle/>
          <a:p>
            <a:r>
              <a:rPr lang="en-IN" b="1" dirty="0"/>
              <a:t>Resulted in Double Deduction</a:t>
            </a:r>
          </a:p>
        </p:txBody>
      </p:sp>
      <p:sp>
        <p:nvSpPr>
          <p:cNvPr id="19" name="TextBox 18">
            <a:extLst>
              <a:ext uri="{FF2B5EF4-FFF2-40B4-BE49-F238E27FC236}">
                <a16:creationId xmlns:a16="http://schemas.microsoft.com/office/drawing/2014/main" id="{47EC9EBD-0AA8-BB62-6300-6556B77A4A1F}"/>
              </a:ext>
            </a:extLst>
          </p:cNvPr>
          <p:cNvSpPr txBox="1"/>
          <p:nvPr/>
        </p:nvSpPr>
        <p:spPr>
          <a:xfrm>
            <a:off x="648929" y="5500840"/>
            <a:ext cx="10235381" cy="707886"/>
          </a:xfrm>
          <a:prstGeom prst="rect">
            <a:avLst/>
          </a:prstGeom>
          <a:noFill/>
        </p:spPr>
        <p:txBody>
          <a:bodyPr wrap="square">
            <a:spAutoFit/>
          </a:bodyPr>
          <a:lstStyle/>
          <a:p>
            <a:pPr algn="ctr"/>
            <a:r>
              <a:rPr lang="en-IN" sz="2000" b="1" dirty="0">
                <a:effectLst/>
                <a:latin typeface="Book Antiqua" panose="02040602050305030304" pitchFamily="18" charset="0"/>
                <a:ea typeface="Calibri" panose="020F0502020204030204" pitchFamily="34" charset="0"/>
                <a:cs typeface="Mangal" panose="02040503050203030202" pitchFamily="18" charset="0"/>
              </a:rPr>
              <a:t>Section 198 </a:t>
            </a:r>
            <a:r>
              <a:rPr lang="en-IN" sz="2000" b="1" dirty="0">
                <a:latin typeface="Book Antiqua" panose="02040602050305030304" pitchFamily="18" charset="0"/>
                <a:ea typeface="Calibri" panose="020F0502020204030204" pitchFamily="34" charset="0"/>
                <a:cs typeface="Mangal" panose="02040503050203030202" pitchFamily="18" charset="0"/>
              </a:rPr>
              <a:t>clarifies , if FTC taken, such Foreign Income shall be </a:t>
            </a:r>
          </a:p>
          <a:p>
            <a:pPr algn="ctr"/>
            <a:r>
              <a:rPr lang="en-IN" sz="2000" b="1" dirty="0">
                <a:latin typeface="Book Antiqua" panose="02040602050305030304" pitchFamily="18" charset="0"/>
                <a:ea typeface="Calibri" panose="020F0502020204030204" pitchFamily="34" charset="0"/>
                <a:cs typeface="Mangal" panose="02040503050203030202" pitchFamily="18" charset="0"/>
              </a:rPr>
              <a:t>deemed to be income received </a:t>
            </a:r>
          </a:p>
        </p:txBody>
      </p:sp>
      <p:cxnSp>
        <p:nvCxnSpPr>
          <p:cNvPr id="20" name="Straight Arrow Connector 19">
            <a:extLst>
              <a:ext uri="{FF2B5EF4-FFF2-40B4-BE49-F238E27FC236}">
                <a16:creationId xmlns:a16="http://schemas.microsoft.com/office/drawing/2014/main" id="{9A47F81C-58E8-AA6D-8717-188EFD6835D3}"/>
              </a:ext>
            </a:extLst>
          </p:cNvPr>
          <p:cNvCxnSpPr/>
          <p:nvPr/>
        </p:nvCxnSpPr>
        <p:spPr>
          <a:xfrm>
            <a:off x="3593690" y="2385337"/>
            <a:ext cx="0" cy="7964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2" name="Picture 21" descr="A person using a computer to fill out a form&#10;&#10;Description automatically generated">
            <a:extLst>
              <a:ext uri="{FF2B5EF4-FFF2-40B4-BE49-F238E27FC236}">
                <a16:creationId xmlns:a16="http://schemas.microsoft.com/office/drawing/2014/main" id="{0F733493-29CE-03C8-1E9E-7BD9E8701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21" y="4044958"/>
            <a:ext cx="2396061" cy="1341794"/>
          </a:xfrm>
          <a:prstGeom prst="rect">
            <a:avLst/>
          </a:prstGeom>
        </p:spPr>
      </p:pic>
      <p:sp>
        <p:nvSpPr>
          <p:cNvPr id="23" name="Slide Number Placeholder 1">
            <a:extLst>
              <a:ext uri="{FF2B5EF4-FFF2-40B4-BE49-F238E27FC236}">
                <a16:creationId xmlns:a16="http://schemas.microsoft.com/office/drawing/2014/main" id="{C47F1CE2-C279-A9E4-A417-5C06A4C47100}"/>
              </a:ext>
            </a:extLst>
          </p:cNvPr>
          <p:cNvSpPr>
            <a:spLocks noGrp="1"/>
          </p:cNvSpPr>
          <p:nvPr>
            <p:ph type="sldNum" idx="12"/>
          </p:nvPr>
        </p:nvSpPr>
        <p:spPr>
          <a:xfrm>
            <a:off x="10203091" y="6357372"/>
            <a:ext cx="1931749" cy="355232"/>
          </a:xfrm>
        </p:spPr>
        <p:txBody>
          <a:bodyPr/>
          <a:lstStyle/>
          <a:p>
            <a:fld id="{00000000-1234-1234-1234-123412341234}" type="slidenum">
              <a:rPr lang="en" smtClean="0">
                <a:solidFill>
                  <a:schemeClr val="bg1"/>
                </a:solidFill>
              </a:rPr>
              <a:pPr/>
              <a:t>114</a:t>
            </a:fld>
            <a:endParaRPr lang="en">
              <a:solidFill>
                <a:schemeClr val="bg1"/>
              </a:solidFill>
            </a:endParaRPr>
          </a:p>
        </p:txBody>
      </p:sp>
      <p:sp>
        <p:nvSpPr>
          <p:cNvPr id="24" name="Arrow: Down 23">
            <a:extLst>
              <a:ext uri="{FF2B5EF4-FFF2-40B4-BE49-F238E27FC236}">
                <a16:creationId xmlns:a16="http://schemas.microsoft.com/office/drawing/2014/main" id="{C687A952-22EF-58E6-B503-B4EE23E4DD00}"/>
              </a:ext>
            </a:extLst>
          </p:cNvPr>
          <p:cNvSpPr/>
          <p:nvPr/>
        </p:nvSpPr>
        <p:spPr>
          <a:xfrm>
            <a:off x="6464711" y="4071612"/>
            <a:ext cx="339213" cy="515136"/>
          </a:xfrm>
          <a:prstGeom prst="downArrow">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079506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224121" y="334754"/>
            <a:ext cx="7921258" cy="735749"/>
          </a:xfrm>
        </p:spPr>
        <p:txBody>
          <a:bodyPr>
            <a:noAutofit/>
          </a:bodyPr>
          <a:lstStyle/>
          <a:p>
            <a:pPr>
              <a:defRPr/>
            </a:pPr>
            <a:r>
              <a:rPr lang="en-US" sz="2800" dirty="0">
                <a:latin typeface="Bookman Old Style" panose="02050604050505020204" pitchFamily="18" charset="0"/>
                <a:cs typeface="Times New Roman" pitchFamily="18" charset="0"/>
              </a:rPr>
              <a:t>Calculation of profits of life insurance business</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115</a:t>
            </a:fld>
            <a:endParaRPr lang="en"/>
          </a:p>
        </p:txBody>
      </p:sp>
      <p:sp>
        <p:nvSpPr>
          <p:cNvPr id="7" name="TextBox 6">
            <a:extLst>
              <a:ext uri="{FF2B5EF4-FFF2-40B4-BE49-F238E27FC236}">
                <a16:creationId xmlns:a16="http://schemas.microsoft.com/office/drawing/2014/main" id="{7F392B77-6912-4DAE-9649-DDFD39E45675}"/>
              </a:ext>
            </a:extLst>
          </p:cNvPr>
          <p:cNvSpPr txBox="1"/>
          <p:nvPr/>
        </p:nvSpPr>
        <p:spPr>
          <a:xfrm>
            <a:off x="9690503" y="701171"/>
            <a:ext cx="2526581" cy="369332"/>
          </a:xfrm>
          <a:prstGeom prst="rect">
            <a:avLst/>
          </a:prstGeom>
          <a:noFill/>
        </p:spPr>
        <p:txBody>
          <a:bodyPr wrap="square" rtlCol="0">
            <a:spAutoFit/>
          </a:bodyPr>
          <a:lstStyle/>
          <a:p>
            <a:r>
              <a:rPr lang="en-US" b="1" i="1" dirty="0">
                <a:latin typeface="Book Antiqua" panose="02040602050305030304" pitchFamily="18" charset="0"/>
                <a:ea typeface="Calibri" panose="020F0502020204030204" pitchFamily="34" charset="0"/>
                <a:cs typeface="Mangal" panose="02040503050203030202" pitchFamily="18" charset="0"/>
              </a:rPr>
              <a:t>W.e.f. 01.04.2025 </a:t>
            </a:r>
            <a:endParaRPr lang="en-US" dirty="0">
              <a:latin typeface="Calibri" panose="020F0502020204030204" pitchFamily="34" charset="0"/>
              <a:ea typeface="Calibri" panose="020F0502020204030204" pitchFamily="34" charset="0"/>
              <a:cs typeface="Mangal" panose="02040503050203030202" pitchFamily="18" charset="0"/>
            </a:endParaRPr>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115</a:t>
            </a:fld>
            <a:endParaRPr lang="en-US" altLang="en-US" sz="1200">
              <a:solidFill>
                <a:schemeClr val="bg1"/>
              </a:solidFill>
            </a:endParaRPr>
          </a:p>
        </p:txBody>
      </p:sp>
      <p:graphicFrame>
        <p:nvGraphicFramePr>
          <p:cNvPr id="5" name="Diagram 4">
            <a:extLst>
              <a:ext uri="{FF2B5EF4-FFF2-40B4-BE49-F238E27FC236}">
                <a16:creationId xmlns:a16="http://schemas.microsoft.com/office/drawing/2014/main" id="{11ED0CB4-4C0B-EA0D-81DF-D83F135B0CBB}"/>
              </a:ext>
            </a:extLst>
          </p:cNvPr>
          <p:cNvGraphicFramePr/>
          <p:nvPr/>
        </p:nvGraphicFramePr>
        <p:xfrm>
          <a:off x="-141037" y="1491916"/>
          <a:ext cx="6048542" cy="43554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7A781A80-253D-4E57-02F3-E2AA733260EE}"/>
              </a:ext>
            </a:extLst>
          </p:cNvPr>
          <p:cNvSpPr txBox="1"/>
          <p:nvPr/>
        </p:nvSpPr>
        <p:spPr>
          <a:xfrm>
            <a:off x="5823284" y="1768337"/>
            <a:ext cx="5895475" cy="3477875"/>
          </a:xfrm>
          <a:prstGeom prst="rect">
            <a:avLst/>
          </a:prstGeom>
          <a:solidFill>
            <a:schemeClr val="accent6">
              <a:lumMod val="20000"/>
              <a:lumOff val="80000"/>
            </a:schemeClr>
          </a:solidFill>
        </p:spPr>
        <p:txBody>
          <a:bodyPr wrap="square" rtlCol="0">
            <a:spAutoFit/>
          </a:bodyPr>
          <a:lstStyle/>
          <a:p>
            <a:pPr algn="just"/>
            <a:r>
              <a:rPr lang="en-US" sz="2200" b="1" u="sng" dirty="0">
                <a:latin typeface="Book Antiqua" panose="02040602050305030304" pitchFamily="18" charset="0"/>
              </a:rPr>
              <a:t>Existing:</a:t>
            </a:r>
          </a:p>
          <a:p>
            <a:pPr algn="just"/>
            <a:r>
              <a:rPr lang="en-US" sz="2200" dirty="0">
                <a:latin typeface="Book Antiqua" panose="02040602050305030304" pitchFamily="18" charset="0"/>
              </a:rPr>
              <a:t>The profits and gains of life insurance business were annual average of surplus arrived by adjusting surplus or deficit disclosed by the actuarial valuation. </a:t>
            </a:r>
          </a:p>
          <a:p>
            <a:pPr algn="just"/>
            <a:endParaRPr lang="en-US" sz="2200" dirty="0">
              <a:latin typeface="Book Antiqua" panose="02040602050305030304" pitchFamily="18" charset="0"/>
            </a:endParaRPr>
          </a:p>
          <a:p>
            <a:pPr algn="just"/>
            <a:r>
              <a:rPr lang="en-US" sz="2200" b="1" u="sng" dirty="0">
                <a:latin typeface="Book Antiqua" panose="02040602050305030304" pitchFamily="18" charset="0"/>
              </a:rPr>
              <a:t>Proposed:</a:t>
            </a:r>
          </a:p>
          <a:p>
            <a:pPr algn="just"/>
            <a:r>
              <a:rPr lang="en-IN" sz="2200" dirty="0">
                <a:solidFill>
                  <a:srgbClr val="000000"/>
                </a:solidFill>
                <a:latin typeface="Book Antiqua" panose="02040602050305030304" pitchFamily="18" charset="0"/>
                <a:cs typeface="Mangal" panose="02040503050203030202" pitchFamily="18" charset="0"/>
              </a:rPr>
              <a:t>A</a:t>
            </a:r>
            <a:r>
              <a:rPr lang="en-IN" sz="22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ny expenditure which is not admissible u/s shall be added back to the profits and gains of the life insurance business.</a:t>
            </a:r>
            <a:endParaRPr lang="en-US" sz="2200" dirty="0">
              <a:latin typeface="Book Antiqua" panose="02040602050305030304" pitchFamily="18" charset="0"/>
            </a:endParaRPr>
          </a:p>
        </p:txBody>
      </p:sp>
    </p:spTree>
    <p:extLst>
      <p:ext uri="{BB962C8B-B14F-4D97-AF65-F5344CB8AC3E}">
        <p14:creationId xmlns:p14="http://schemas.microsoft.com/office/powerpoint/2010/main" val="1186310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0" y="334754"/>
            <a:ext cx="8458200" cy="735749"/>
          </a:xfrm>
        </p:spPr>
        <p:txBody>
          <a:bodyPr>
            <a:noAutofit/>
          </a:bodyPr>
          <a:lstStyle/>
          <a:p>
            <a:pPr>
              <a:defRPr/>
            </a:pPr>
            <a:r>
              <a:rPr lang="en-US" sz="2800" dirty="0">
                <a:latin typeface="Bookman Old Style" panose="02050604050505020204" pitchFamily="18" charset="0"/>
                <a:cs typeface="Times New Roman" pitchFamily="18" charset="0"/>
              </a:rPr>
              <a:t>Specified Mutual Fund (SMF) modified u/s 50AA</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116</a:t>
            </a:fld>
            <a:endParaRPr lang="en"/>
          </a:p>
        </p:txBody>
      </p:sp>
      <p:sp>
        <p:nvSpPr>
          <p:cNvPr id="7" name="TextBox 6">
            <a:extLst>
              <a:ext uri="{FF2B5EF4-FFF2-40B4-BE49-F238E27FC236}">
                <a16:creationId xmlns:a16="http://schemas.microsoft.com/office/drawing/2014/main" id="{7F392B77-6912-4DAE-9649-DDFD39E45675}"/>
              </a:ext>
            </a:extLst>
          </p:cNvPr>
          <p:cNvSpPr txBox="1"/>
          <p:nvPr/>
        </p:nvSpPr>
        <p:spPr>
          <a:xfrm>
            <a:off x="9690503" y="701171"/>
            <a:ext cx="2526581" cy="369332"/>
          </a:xfrm>
          <a:prstGeom prst="rect">
            <a:avLst/>
          </a:prstGeom>
          <a:noFill/>
        </p:spPr>
        <p:txBody>
          <a:bodyPr wrap="square" rtlCol="0">
            <a:spAutoFit/>
          </a:bodyPr>
          <a:lstStyle/>
          <a:p>
            <a:r>
              <a:rPr lang="en-US" b="1" i="1" dirty="0">
                <a:latin typeface="Book Antiqua" panose="02040602050305030304" pitchFamily="18" charset="0"/>
                <a:ea typeface="Calibri" panose="020F0502020204030204" pitchFamily="34" charset="0"/>
                <a:cs typeface="Mangal" panose="02040503050203030202" pitchFamily="18" charset="0"/>
              </a:rPr>
              <a:t>W.e.f. 01.04.2026 </a:t>
            </a:r>
            <a:endParaRPr lang="en-US" dirty="0">
              <a:latin typeface="Calibri" panose="020F0502020204030204" pitchFamily="34" charset="0"/>
              <a:ea typeface="Calibri" panose="020F0502020204030204" pitchFamily="34" charset="0"/>
              <a:cs typeface="Mangal" panose="02040503050203030202" pitchFamily="18" charset="0"/>
            </a:endParaRPr>
          </a:p>
        </p:txBody>
      </p:sp>
      <p:sp>
        <p:nvSpPr>
          <p:cNvPr id="8" name="Shape 223">
            <a:extLst>
              <a:ext uri="{FF2B5EF4-FFF2-40B4-BE49-F238E27FC236}">
                <a16:creationId xmlns:a16="http://schemas.microsoft.com/office/drawing/2014/main" id="{625DF950-3BAE-1BCE-90AC-74452C50BD6B}"/>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fld id="{2676BABE-8B8C-499A-9058-AFDFCF600372}" type="slidenum">
              <a:rPr lang="en-US" altLang="en-US" sz="1200" smtClean="0">
                <a:solidFill>
                  <a:schemeClr val="bg1"/>
                </a:solidFill>
              </a:rPr>
              <a:pPr algn="r">
                <a:lnSpc>
                  <a:spcPct val="100000"/>
                </a:lnSpc>
                <a:spcBef>
                  <a:spcPct val="0"/>
                </a:spcBef>
                <a:buFontTx/>
                <a:buNone/>
              </a:pPr>
              <a:t>116</a:t>
            </a:fld>
            <a:endParaRPr lang="en-US" altLang="en-US" sz="1200">
              <a:solidFill>
                <a:schemeClr val="bg1"/>
              </a:solidFill>
            </a:endParaRPr>
          </a:p>
        </p:txBody>
      </p:sp>
      <p:sp>
        <p:nvSpPr>
          <p:cNvPr id="3" name="Rectangle 2">
            <a:extLst>
              <a:ext uri="{FF2B5EF4-FFF2-40B4-BE49-F238E27FC236}">
                <a16:creationId xmlns:a16="http://schemas.microsoft.com/office/drawing/2014/main" id="{7BA805AB-4B1B-6A9A-7876-336B21801D8C}"/>
              </a:ext>
            </a:extLst>
          </p:cNvPr>
          <p:cNvSpPr/>
          <p:nvPr/>
        </p:nvSpPr>
        <p:spPr>
          <a:xfrm>
            <a:off x="493295" y="1576136"/>
            <a:ext cx="5366084" cy="437949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ysClr val="windowText" lastClr="000000"/>
                </a:solidFill>
                <a:latin typeface="Book Antiqua" panose="02040602050305030304" pitchFamily="18" charset="0"/>
              </a:rPr>
              <a:t>Existing</a:t>
            </a:r>
          </a:p>
          <a:p>
            <a:pPr algn="ctr"/>
            <a:endParaRPr lang="en-US" b="1" u="sng" dirty="0">
              <a:solidFill>
                <a:sysClr val="windowText" lastClr="000000"/>
              </a:solidFill>
              <a:latin typeface="Book Antiqua" panose="02040602050305030304" pitchFamily="18" charset="0"/>
            </a:endParaRPr>
          </a:p>
          <a:p>
            <a:pPr algn="just"/>
            <a:r>
              <a:rPr lang="en-US" dirty="0">
                <a:solidFill>
                  <a:sysClr val="windowText" lastClr="000000"/>
                </a:solidFill>
                <a:latin typeface="Book Antiqua" panose="02040602050305030304" pitchFamily="18" charset="0"/>
              </a:rPr>
              <a:t>"Specified Mutual Fund" means a Mutual Fund by whatever name called, where not more than 35% of its total proceeds is invested in the equity shares of domestic companies:</a:t>
            </a:r>
          </a:p>
          <a:p>
            <a:pPr algn="just"/>
            <a:endParaRPr lang="en-US" dirty="0">
              <a:solidFill>
                <a:sysClr val="windowText" lastClr="000000"/>
              </a:solidFill>
              <a:latin typeface="Book Antiqua" panose="02040602050305030304" pitchFamily="18" charset="0"/>
            </a:endParaRPr>
          </a:p>
          <a:p>
            <a:pPr algn="just"/>
            <a:r>
              <a:rPr lang="en-US" dirty="0">
                <a:solidFill>
                  <a:sysClr val="windowText" lastClr="000000"/>
                </a:solidFill>
                <a:latin typeface="Book Antiqua" panose="02040602050305030304" pitchFamily="18" charset="0"/>
              </a:rPr>
              <a:t>Provided that the percentage of equity shareholding held in respect of the Specified Mutual Fund shall be computed with reference to the annual average of the daily closing figures</a:t>
            </a:r>
            <a:r>
              <a:rPr lang="en-US" b="1" dirty="0">
                <a:solidFill>
                  <a:sysClr val="windowText" lastClr="000000"/>
                </a:solidFill>
                <a:latin typeface="Book Antiqua" panose="02040602050305030304" pitchFamily="18" charset="0"/>
              </a:rPr>
              <a:t>.</a:t>
            </a:r>
          </a:p>
        </p:txBody>
      </p:sp>
      <p:sp>
        <p:nvSpPr>
          <p:cNvPr id="9" name="Rectangle 8">
            <a:extLst>
              <a:ext uri="{FF2B5EF4-FFF2-40B4-BE49-F238E27FC236}">
                <a16:creationId xmlns:a16="http://schemas.microsoft.com/office/drawing/2014/main" id="{320D7090-0088-D031-33A2-088C8DFD9284}"/>
              </a:ext>
            </a:extLst>
          </p:cNvPr>
          <p:cNvSpPr/>
          <p:nvPr/>
        </p:nvSpPr>
        <p:spPr>
          <a:xfrm>
            <a:off x="6096000" y="1576136"/>
            <a:ext cx="5366084" cy="437949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ysClr val="windowText" lastClr="000000"/>
                </a:solidFill>
                <a:latin typeface="Book Antiqua" panose="02040602050305030304" pitchFamily="18" charset="0"/>
              </a:rPr>
              <a:t>Proposed</a:t>
            </a:r>
          </a:p>
          <a:p>
            <a:pPr algn="ctr"/>
            <a:endParaRPr lang="en-US" b="1" u="sng" dirty="0">
              <a:solidFill>
                <a:sysClr val="windowText" lastClr="000000"/>
              </a:solidFill>
              <a:latin typeface="Book Antiqua" panose="02040602050305030304" pitchFamily="18" charset="0"/>
            </a:endParaRPr>
          </a:p>
          <a:p>
            <a:pPr algn="just"/>
            <a:r>
              <a:rPr lang="en-US" dirty="0">
                <a:solidFill>
                  <a:sysClr val="windowText" lastClr="000000"/>
                </a:solidFill>
                <a:latin typeface="Book Antiqua" panose="02040602050305030304" pitchFamily="18" charset="0"/>
              </a:rPr>
              <a:t>SMF shall mean: </a:t>
            </a:r>
          </a:p>
          <a:p>
            <a:pPr marL="285750" indent="-285750" algn="just">
              <a:buFont typeface="Wingdings" panose="05000000000000000000" pitchFamily="2" charset="2"/>
              <a:buChar char="§"/>
            </a:pPr>
            <a:r>
              <a:rPr lang="en-US" dirty="0">
                <a:solidFill>
                  <a:sysClr val="windowText" lastClr="000000"/>
                </a:solidFill>
                <a:latin typeface="Book Antiqua" panose="02040602050305030304" pitchFamily="18" charset="0"/>
              </a:rPr>
              <a:t>a Mutual Fund by whatever name called, which invests more than 65% of its total proceeds in debt and money market instruments; or</a:t>
            </a:r>
          </a:p>
          <a:p>
            <a:pPr algn="just"/>
            <a:endParaRPr lang="en-US" dirty="0">
              <a:solidFill>
                <a:sysClr val="windowText" lastClr="000000"/>
              </a:solidFill>
              <a:latin typeface="Book Antiqua" panose="02040602050305030304" pitchFamily="18" charset="0"/>
            </a:endParaRPr>
          </a:p>
          <a:p>
            <a:pPr marL="285750" indent="-285750" algn="just">
              <a:buFont typeface="Wingdings" panose="05000000000000000000" pitchFamily="2" charset="2"/>
              <a:buChar char="§"/>
            </a:pPr>
            <a:r>
              <a:rPr lang="en-US" dirty="0">
                <a:solidFill>
                  <a:sysClr val="windowText" lastClr="000000"/>
                </a:solidFill>
                <a:latin typeface="Book Antiqua" panose="02040602050305030304" pitchFamily="18" charset="0"/>
              </a:rPr>
              <a:t>a fund which invests 65%or more of its total proceeds in units of a fund referred to in sub-clause (a)</a:t>
            </a:r>
          </a:p>
          <a:p>
            <a:pPr marL="285750" indent="-285750" algn="just">
              <a:buFont typeface="Wingdings" panose="05000000000000000000" pitchFamily="2" charset="2"/>
              <a:buChar char="§"/>
            </a:pPr>
            <a:endParaRPr lang="en-US" dirty="0">
              <a:solidFill>
                <a:sysClr val="windowText" lastClr="000000"/>
              </a:solidFill>
              <a:latin typeface="Book Antiqua" panose="02040602050305030304" pitchFamily="18" charset="0"/>
            </a:endParaRPr>
          </a:p>
        </p:txBody>
      </p:sp>
    </p:spTree>
    <p:extLst>
      <p:ext uri="{BB962C8B-B14F-4D97-AF65-F5344CB8AC3E}">
        <p14:creationId xmlns:p14="http://schemas.microsoft.com/office/powerpoint/2010/main" val="38506361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Miscellaneous</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a:xfrm>
            <a:off x="10203091" y="6357372"/>
            <a:ext cx="1931749" cy="355232"/>
          </a:xfrm>
          <a:prstGeom prst="rect">
            <a:avLst/>
          </a:prstGeom>
        </p:spPr>
        <p:txBody>
          <a:bodyPr spcFirstLastPara="1" vert="horz" wrap="square" lIns="91425" tIns="91425" rIns="91425" bIns="91425" rtlCol="0" anchor="ctr" anchorCtr="0">
            <a:noAutofit/>
          </a:bodyPr>
          <a:lstStyle>
            <a:defPPr>
              <a:defRPr lang="en-US"/>
            </a:defPPr>
            <a:lvl1pPr marL="0" lvl="0" algn="r" defTabSz="914400" rtl="0" eaLnBrk="1" latinLnBrk="0" hangingPunct="1">
              <a:buNone/>
              <a:defRPr sz="1200" kern="1200">
                <a:solidFill>
                  <a:schemeClr val="tx1">
                    <a:tint val="75000"/>
                  </a:schemeClr>
                </a:solidFill>
                <a:latin typeface="+mn-lt"/>
                <a:ea typeface="+mn-ea"/>
                <a:cs typeface="+mn-cs"/>
              </a:defRPr>
            </a:lvl1pPr>
            <a:lvl2pPr marL="457200" lvl="1" algn="l" defTabSz="914400" rtl="0" eaLnBrk="1" latinLnBrk="0" hangingPunct="1">
              <a:buNone/>
              <a:defRPr sz="1800" kern="1200">
                <a:solidFill>
                  <a:schemeClr val="tx1"/>
                </a:solidFill>
                <a:latin typeface="+mn-lt"/>
                <a:ea typeface="+mn-ea"/>
                <a:cs typeface="+mn-cs"/>
              </a:defRPr>
            </a:lvl2pPr>
            <a:lvl3pPr marL="914400" lvl="2" algn="l" defTabSz="914400" rtl="0" eaLnBrk="1" latinLnBrk="0" hangingPunct="1">
              <a:buNone/>
              <a:defRPr sz="1800" kern="1200">
                <a:solidFill>
                  <a:schemeClr val="tx1"/>
                </a:solidFill>
                <a:latin typeface="+mn-lt"/>
                <a:ea typeface="+mn-ea"/>
                <a:cs typeface="+mn-cs"/>
              </a:defRPr>
            </a:lvl3pPr>
            <a:lvl4pPr marL="1371600" lvl="3" algn="l" defTabSz="914400" rtl="0" eaLnBrk="1" latinLnBrk="0" hangingPunct="1">
              <a:buNone/>
              <a:defRPr sz="1800" kern="1200">
                <a:solidFill>
                  <a:schemeClr val="tx1"/>
                </a:solidFill>
                <a:latin typeface="+mn-lt"/>
                <a:ea typeface="+mn-ea"/>
                <a:cs typeface="+mn-cs"/>
              </a:defRPr>
            </a:lvl4pPr>
            <a:lvl5pPr marL="1828800" lvl="4" algn="l" defTabSz="914400" rtl="0" eaLnBrk="1" latinLnBrk="0" hangingPunct="1">
              <a:buNone/>
              <a:defRPr sz="1800" kern="1200">
                <a:solidFill>
                  <a:schemeClr val="tx1"/>
                </a:solidFill>
                <a:latin typeface="+mn-lt"/>
                <a:ea typeface="+mn-ea"/>
                <a:cs typeface="+mn-cs"/>
              </a:defRPr>
            </a:lvl5pPr>
            <a:lvl6pPr marL="2286000" lvl="5" algn="l" defTabSz="914400" rtl="0" eaLnBrk="1" latinLnBrk="0" hangingPunct="1">
              <a:buNone/>
              <a:defRPr sz="1800" kern="1200">
                <a:solidFill>
                  <a:schemeClr val="tx1"/>
                </a:solidFill>
                <a:latin typeface="+mn-lt"/>
                <a:ea typeface="+mn-ea"/>
                <a:cs typeface="+mn-cs"/>
              </a:defRPr>
            </a:lvl6pPr>
            <a:lvl7pPr marL="2743200" lvl="6" algn="l" defTabSz="914400" rtl="0" eaLnBrk="1" latinLnBrk="0" hangingPunct="1">
              <a:buNone/>
              <a:defRPr sz="1800" kern="1200">
                <a:solidFill>
                  <a:schemeClr val="tx1"/>
                </a:solidFill>
                <a:latin typeface="+mn-lt"/>
                <a:ea typeface="+mn-ea"/>
                <a:cs typeface="+mn-cs"/>
              </a:defRPr>
            </a:lvl7pPr>
            <a:lvl8pPr marL="3200400" lvl="7" algn="l" defTabSz="914400" rtl="0" eaLnBrk="1" latinLnBrk="0" hangingPunct="1">
              <a:buNone/>
              <a:defRPr sz="1800" kern="1200">
                <a:solidFill>
                  <a:schemeClr val="tx1"/>
                </a:solidFill>
                <a:latin typeface="+mn-lt"/>
                <a:ea typeface="+mn-ea"/>
                <a:cs typeface="+mn-cs"/>
              </a:defRPr>
            </a:lvl8pPr>
            <a:lvl9pPr marL="3657600" lvl="8" algn="l" defTabSz="914400" rtl="0" eaLnBrk="1" latinLnBrk="0" hangingPunct="1">
              <a:buNone/>
              <a:defRPr sz="1800" kern="1200">
                <a:solidFill>
                  <a:schemeClr val="tx1"/>
                </a:solidFill>
                <a:latin typeface="+mn-lt"/>
                <a:ea typeface="+mn-ea"/>
                <a:cs typeface="+mn-cs"/>
              </a:defRPr>
            </a:lvl9pPr>
          </a:lstStyle>
          <a:p>
            <a:fld id="{00000000-1234-1234-1234-123412341234}" type="slidenum">
              <a:rPr lang="en" smtClean="0"/>
              <a:pPr/>
              <a:t>117</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latin typeface="Book Antiqua" panose="02040602050305030304" pitchFamily="18" charset="0"/>
                <a:cs typeface="Angsana New" panose="02020603050405020304" pitchFamily="18" charset="-34"/>
              </a:rPr>
              <a:t>w.e.f. 01.10.2024</a:t>
            </a:r>
            <a:endParaRPr lang="en-IN" b="1" i="1" dirty="0">
              <a:latin typeface="Book Antiqua" panose="02040602050305030304" pitchFamily="18" charset="0"/>
            </a:endParaRPr>
          </a:p>
        </p:txBody>
      </p:sp>
      <p:sp>
        <p:nvSpPr>
          <p:cNvPr id="6" name="Rectangle: Rounded Corners 5">
            <a:extLst>
              <a:ext uri="{FF2B5EF4-FFF2-40B4-BE49-F238E27FC236}">
                <a16:creationId xmlns:a16="http://schemas.microsoft.com/office/drawing/2014/main" id="{27B28C74-0307-4724-0BB0-424BE2EE48D1}"/>
              </a:ext>
            </a:extLst>
          </p:cNvPr>
          <p:cNvSpPr/>
          <p:nvPr/>
        </p:nvSpPr>
        <p:spPr>
          <a:xfrm>
            <a:off x="1236253" y="2749991"/>
            <a:ext cx="9727494" cy="1511928"/>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Book Antiqua" panose="02040602050305030304" pitchFamily="18" charset="0"/>
              </a:rPr>
              <a:t>New sub section (9A)</a:t>
            </a:r>
            <a:r>
              <a:rPr lang="en-IN" sz="1800" kern="0" dirty="0">
                <a:effectLst/>
                <a:latin typeface="Book Antiqua" panose="02040602050305030304" pitchFamily="18" charset="0"/>
                <a:ea typeface="Calibri" panose="020F0502020204030204" pitchFamily="34" charset="0"/>
                <a:cs typeface="Mangal" panose="02040503050203030202" pitchFamily="18" charset="0"/>
              </a:rPr>
              <a:t>  </a:t>
            </a:r>
            <a:r>
              <a:rPr lang="en-IN" sz="2200" dirty="0">
                <a:solidFill>
                  <a:schemeClr val="tx1"/>
                </a:solidFill>
                <a:latin typeface="Book Antiqua" panose="02040602050305030304" pitchFamily="18" charset="0"/>
              </a:rPr>
              <a:t>to the Section 139-</a:t>
            </a:r>
          </a:p>
          <a:p>
            <a:pPr algn="ctr"/>
            <a:r>
              <a:rPr lang="en-IN" sz="2200" dirty="0">
                <a:solidFill>
                  <a:schemeClr val="tx1"/>
                </a:solidFill>
                <a:latin typeface="Book Antiqua" panose="02040602050305030304" pitchFamily="18" charset="0"/>
              </a:rPr>
              <a:t>Provisions u/s 139 shall apply to any return of income which is furnished in pursuance of an order passed u/s 119(2)(b). </a:t>
            </a:r>
          </a:p>
        </p:txBody>
      </p:sp>
    </p:spTree>
    <p:extLst>
      <p:ext uri="{BB962C8B-B14F-4D97-AF65-F5344CB8AC3E}">
        <p14:creationId xmlns:p14="http://schemas.microsoft.com/office/powerpoint/2010/main" val="14627611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US" sz="2800" dirty="0">
                <a:latin typeface="Bookman Old Style" panose="02050604050505020204" pitchFamily="18" charset="0"/>
                <a:cs typeface="Times New Roman" pitchFamily="18" charset="0"/>
              </a:rPr>
              <a:t>Shares FMV transferred via OFS in IPO</a:t>
            </a:r>
            <a:endParaRPr lang="en-IN" sz="2800" dirty="0">
              <a:latin typeface="Bookman Old Style" panose="02050604050505020204" pitchFamily="18" charset="0"/>
              <a:cs typeface="Times New Roman" pitchFamily="18" charset="0"/>
            </a:endParaRP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118</a:t>
            </a:fld>
            <a:endParaRPr lang="en"/>
          </a:p>
        </p:txBody>
      </p:sp>
      <p:sp>
        <p:nvSpPr>
          <p:cNvPr id="3" name="Rectangle 2">
            <a:extLst>
              <a:ext uri="{FF2B5EF4-FFF2-40B4-BE49-F238E27FC236}">
                <a16:creationId xmlns:a16="http://schemas.microsoft.com/office/drawing/2014/main" id="{AF33863A-718A-0EDE-FEE2-9BF260CB563C}"/>
              </a:ext>
            </a:extLst>
          </p:cNvPr>
          <p:cNvSpPr/>
          <p:nvPr/>
        </p:nvSpPr>
        <p:spPr>
          <a:xfrm>
            <a:off x="382541" y="4146907"/>
            <a:ext cx="11426917" cy="2308751"/>
          </a:xfrm>
          <a:prstGeom prst="rect">
            <a:avLst/>
          </a:prstGeom>
          <a:no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just"/>
            <a:r>
              <a:rPr lang="en-US" sz="2200" b="1" dirty="0">
                <a:solidFill>
                  <a:schemeClr val="tx1"/>
                </a:solidFill>
              </a:rPr>
              <a:t>Section 55(2)(ac)</a:t>
            </a:r>
          </a:p>
          <a:p>
            <a:pPr algn="just"/>
            <a:r>
              <a:rPr lang="en-US" sz="2200" b="1" dirty="0">
                <a:solidFill>
                  <a:schemeClr val="tx1"/>
                </a:solidFill>
              </a:rPr>
              <a:t>Explanation clause (a) (iii) insertion of clause AA as</a:t>
            </a:r>
            <a:endParaRPr lang="en-US" sz="2200" dirty="0">
              <a:solidFill>
                <a:schemeClr val="tx1"/>
              </a:solidFill>
            </a:endParaRPr>
          </a:p>
          <a:p>
            <a:pPr algn="just"/>
            <a:r>
              <a:rPr lang="en-US" sz="2200" dirty="0">
                <a:solidFill>
                  <a:schemeClr val="tx1"/>
                </a:solidFill>
              </a:rPr>
              <a:t>FMV bears to Cost of Acquisition in the same proportion as CII for FY 2017-18 bears to CII </a:t>
            </a:r>
          </a:p>
          <a:p>
            <a:pPr marL="342900" indent="-342900" algn="just">
              <a:buFont typeface="Arial" panose="020B0604020202020204" pitchFamily="34" charset="0"/>
              <a:buChar char="•"/>
            </a:pPr>
            <a:r>
              <a:rPr lang="en-US" sz="2200" dirty="0">
                <a:solidFill>
                  <a:schemeClr val="tx1"/>
                </a:solidFill>
              </a:rPr>
              <a:t>for the first year asset held by assessee or </a:t>
            </a:r>
          </a:p>
          <a:p>
            <a:pPr marL="342900" indent="-342900" algn="just">
              <a:buFont typeface="Arial" panose="020B0604020202020204" pitchFamily="34" charset="0"/>
              <a:buChar char="•"/>
            </a:pPr>
            <a:r>
              <a:rPr lang="en-US" sz="2200" dirty="0">
                <a:solidFill>
                  <a:schemeClr val="tx1"/>
                </a:solidFill>
              </a:rPr>
              <a:t>year beginning on 01/04/2001, </a:t>
            </a:r>
          </a:p>
          <a:p>
            <a:pPr algn="just"/>
            <a:r>
              <a:rPr lang="en-US" sz="2200" dirty="0">
                <a:solidFill>
                  <a:schemeClr val="tx1"/>
                </a:solidFill>
              </a:rPr>
              <a:t>whichever is later</a:t>
            </a:r>
          </a:p>
        </p:txBody>
      </p:sp>
      <p:sp>
        <p:nvSpPr>
          <p:cNvPr id="6" name="TextBox 5">
            <a:extLst>
              <a:ext uri="{FF2B5EF4-FFF2-40B4-BE49-F238E27FC236}">
                <a16:creationId xmlns:a16="http://schemas.microsoft.com/office/drawing/2014/main" id="{D43683EE-5B81-A7DA-BB07-3DD0293D1421}"/>
              </a:ext>
            </a:extLst>
          </p:cNvPr>
          <p:cNvSpPr txBox="1"/>
          <p:nvPr/>
        </p:nvSpPr>
        <p:spPr>
          <a:xfrm>
            <a:off x="9427907" y="357614"/>
            <a:ext cx="2503538" cy="714298"/>
          </a:xfrm>
          <a:prstGeom prst="rect">
            <a:avLst/>
          </a:prstGeom>
          <a:noFill/>
        </p:spPr>
        <p:txBody>
          <a:bodyPr wrap="square">
            <a:spAutoFit/>
          </a:bodyPr>
          <a:lstStyle/>
          <a:p>
            <a:pPr lvl="0">
              <a:lnSpc>
                <a:spcPct val="115000"/>
              </a:lnSpc>
            </a:pP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01.04.2018 </a:t>
            </a:r>
            <a:endParaRPr lang="en-IN" b="1" i="1" kern="100" dirty="0">
              <a:latin typeface="Book Antiqua" panose="02040602050305030304" pitchFamily="18" charset="0"/>
              <a:ea typeface="Aptos" panose="020B0004020202020204" pitchFamily="34" charset="0"/>
              <a:cs typeface="Times New Roman" panose="02020603050405020304" pitchFamily="18" charset="0"/>
            </a:endParaRPr>
          </a:p>
          <a:p>
            <a:pPr lvl="0">
              <a:lnSpc>
                <a:spcPct val="115000"/>
              </a:lnSpc>
            </a:pP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(from A.Y. 2018-19)</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65EA39A-5ABC-B1AB-AEF9-B45C29CEAC3C}"/>
              </a:ext>
            </a:extLst>
          </p:cNvPr>
          <p:cNvSpPr txBox="1"/>
          <p:nvPr/>
        </p:nvSpPr>
        <p:spPr>
          <a:xfrm>
            <a:off x="1932038" y="1386348"/>
            <a:ext cx="1961535" cy="646331"/>
          </a:xfrm>
          <a:prstGeom prst="rect">
            <a:avLst/>
          </a:prstGeom>
          <a:noFill/>
          <a:ln>
            <a:solidFill>
              <a:schemeClr val="tx1"/>
            </a:solidFill>
          </a:ln>
        </p:spPr>
        <p:txBody>
          <a:bodyPr wrap="square" rtlCol="0">
            <a:spAutoFit/>
          </a:bodyPr>
          <a:lstStyle/>
          <a:p>
            <a:r>
              <a:rPr lang="en-IN" dirty="0"/>
              <a:t>Unlisted Shares Acquired</a:t>
            </a:r>
          </a:p>
        </p:txBody>
      </p:sp>
      <p:sp>
        <p:nvSpPr>
          <p:cNvPr id="10" name="TextBox 9">
            <a:extLst>
              <a:ext uri="{FF2B5EF4-FFF2-40B4-BE49-F238E27FC236}">
                <a16:creationId xmlns:a16="http://schemas.microsoft.com/office/drawing/2014/main" id="{D957EC61-97C3-3F51-C75B-A4E3FF762BD0}"/>
              </a:ext>
            </a:extLst>
          </p:cNvPr>
          <p:cNvSpPr txBox="1"/>
          <p:nvPr/>
        </p:nvSpPr>
        <p:spPr>
          <a:xfrm>
            <a:off x="4649417" y="1364225"/>
            <a:ext cx="1681316" cy="646331"/>
          </a:xfrm>
          <a:prstGeom prst="rect">
            <a:avLst/>
          </a:prstGeom>
          <a:noFill/>
          <a:ln>
            <a:solidFill>
              <a:schemeClr val="tx1"/>
            </a:solidFill>
          </a:ln>
        </p:spPr>
        <p:txBody>
          <a:bodyPr wrap="square" rtlCol="0">
            <a:spAutoFit/>
          </a:bodyPr>
          <a:lstStyle/>
          <a:p>
            <a:r>
              <a:rPr lang="en-IN" dirty="0"/>
              <a:t>Shares Sold in OFS in IPO</a:t>
            </a:r>
          </a:p>
        </p:txBody>
      </p:sp>
      <p:sp>
        <p:nvSpPr>
          <p:cNvPr id="11" name="TextBox 10">
            <a:extLst>
              <a:ext uri="{FF2B5EF4-FFF2-40B4-BE49-F238E27FC236}">
                <a16:creationId xmlns:a16="http://schemas.microsoft.com/office/drawing/2014/main" id="{53B56A32-2A0F-2E8F-DF9E-4685360E11A8}"/>
              </a:ext>
            </a:extLst>
          </p:cNvPr>
          <p:cNvSpPr txBox="1"/>
          <p:nvPr/>
        </p:nvSpPr>
        <p:spPr>
          <a:xfrm>
            <a:off x="7171391" y="1376375"/>
            <a:ext cx="2385564" cy="646331"/>
          </a:xfrm>
          <a:prstGeom prst="rect">
            <a:avLst/>
          </a:prstGeom>
          <a:noFill/>
          <a:ln>
            <a:solidFill>
              <a:schemeClr val="tx1"/>
            </a:solidFill>
          </a:ln>
        </p:spPr>
        <p:txBody>
          <a:bodyPr wrap="square" rtlCol="0">
            <a:spAutoFit/>
          </a:bodyPr>
          <a:lstStyle/>
          <a:p>
            <a:r>
              <a:rPr lang="en-IN" dirty="0"/>
              <a:t>Listing Date</a:t>
            </a:r>
          </a:p>
          <a:p>
            <a:r>
              <a:rPr lang="en-IN" dirty="0"/>
              <a:t>Later (After 3-4 days)</a:t>
            </a:r>
          </a:p>
        </p:txBody>
      </p:sp>
      <p:sp>
        <p:nvSpPr>
          <p:cNvPr id="12" name="Arrow: Down 11">
            <a:extLst>
              <a:ext uri="{FF2B5EF4-FFF2-40B4-BE49-F238E27FC236}">
                <a16:creationId xmlns:a16="http://schemas.microsoft.com/office/drawing/2014/main" id="{90BBA18E-D5CF-56B8-A2EC-BB16FC5692C9}"/>
              </a:ext>
            </a:extLst>
          </p:cNvPr>
          <p:cNvSpPr/>
          <p:nvPr/>
        </p:nvSpPr>
        <p:spPr>
          <a:xfrm>
            <a:off x="5235677" y="2002528"/>
            <a:ext cx="265471" cy="400805"/>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Arrow: Right 15">
            <a:extLst>
              <a:ext uri="{FF2B5EF4-FFF2-40B4-BE49-F238E27FC236}">
                <a16:creationId xmlns:a16="http://schemas.microsoft.com/office/drawing/2014/main" id="{9073E77F-692D-6D71-D7F5-B9A26C5C41CD}"/>
              </a:ext>
            </a:extLst>
          </p:cNvPr>
          <p:cNvSpPr/>
          <p:nvPr/>
        </p:nvSpPr>
        <p:spPr>
          <a:xfrm>
            <a:off x="3893573" y="1575146"/>
            <a:ext cx="619433" cy="208432"/>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Arrow: Right 16">
            <a:extLst>
              <a:ext uri="{FF2B5EF4-FFF2-40B4-BE49-F238E27FC236}">
                <a16:creationId xmlns:a16="http://schemas.microsoft.com/office/drawing/2014/main" id="{89A4BC85-D8D1-680A-8496-A02C5234F24F}"/>
              </a:ext>
            </a:extLst>
          </p:cNvPr>
          <p:cNvSpPr/>
          <p:nvPr/>
        </p:nvSpPr>
        <p:spPr>
          <a:xfrm>
            <a:off x="6330733" y="1591388"/>
            <a:ext cx="755844" cy="192190"/>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66321D68-A57B-CB60-42A2-AF644449FB80}"/>
              </a:ext>
            </a:extLst>
          </p:cNvPr>
          <p:cNvSpPr txBox="1"/>
          <p:nvPr/>
        </p:nvSpPr>
        <p:spPr>
          <a:xfrm>
            <a:off x="4024447" y="2415964"/>
            <a:ext cx="2695280" cy="646331"/>
          </a:xfrm>
          <a:prstGeom prst="rect">
            <a:avLst/>
          </a:prstGeom>
          <a:noFill/>
          <a:ln>
            <a:solidFill>
              <a:schemeClr val="tx1"/>
            </a:solidFill>
          </a:ln>
        </p:spPr>
        <p:txBody>
          <a:bodyPr wrap="square" rtlCol="0">
            <a:spAutoFit/>
          </a:bodyPr>
          <a:lstStyle/>
          <a:p>
            <a:pPr algn="ctr"/>
            <a:r>
              <a:rPr lang="en-IN" dirty="0"/>
              <a:t>Remain unlisted on this date. No STT Paid</a:t>
            </a:r>
          </a:p>
        </p:txBody>
      </p:sp>
      <p:sp>
        <p:nvSpPr>
          <p:cNvPr id="19" name="TextBox 18">
            <a:extLst>
              <a:ext uri="{FF2B5EF4-FFF2-40B4-BE49-F238E27FC236}">
                <a16:creationId xmlns:a16="http://schemas.microsoft.com/office/drawing/2014/main" id="{04865655-52AB-9EC7-942A-DD167C50F3D2}"/>
              </a:ext>
            </a:extLst>
          </p:cNvPr>
          <p:cNvSpPr txBox="1"/>
          <p:nvPr/>
        </p:nvSpPr>
        <p:spPr>
          <a:xfrm>
            <a:off x="7171391" y="2418597"/>
            <a:ext cx="2385564" cy="369332"/>
          </a:xfrm>
          <a:prstGeom prst="rect">
            <a:avLst/>
          </a:prstGeom>
          <a:noFill/>
          <a:ln>
            <a:solidFill>
              <a:schemeClr val="tx1"/>
            </a:solidFill>
          </a:ln>
        </p:spPr>
        <p:txBody>
          <a:bodyPr wrap="square" rtlCol="0">
            <a:spAutoFit/>
          </a:bodyPr>
          <a:lstStyle/>
          <a:p>
            <a:pPr algn="ctr"/>
            <a:r>
              <a:rPr lang="en-IN" dirty="0"/>
              <a:t>STT Paid on this date</a:t>
            </a:r>
          </a:p>
        </p:txBody>
      </p:sp>
      <p:sp>
        <p:nvSpPr>
          <p:cNvPr id="20" name="Arrow: Down 19">
            <a:extLst>
              <a:ext uri="{FF2B5EF4-FFF2-40B4-BE49-F238E27FC236}">
                <a16:creationId xmlns:a16="http://schemas.microsoft.com/office/drawing/2014/main" id="{47DD5B8C-FC5A-83AA-222F-51E4C2EB50AD}"/>
              </a:ext>
            </a:extLst>
          </p:cNvPr>
          <p:cNvSpPr/>
          <p:nvPr/>
        </p:nvSpPr>
        <p:spPr>
          <a:xfrm>
            <a:off x="8257234" y="2010556"/>
            <a:ext cx="265471" cy="400805"/>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Arrow: Down 20">
            <a:extLst>
              <a:ext uri="{FF2B5EF4-FFF2-40B4-BE49-F238E27FC236}">
                <a16:creationId xmlns:a16="http://schemas.microsoft.com/office/drawing/2014/main" id="{39AFFD7D-63DA-96DC-CDFB-D679A5AF9FEB}"/>
              </a:ext>
            </a:extLst>
          </p:cNvPr>
          <p:cNvSpPr/>
          <p:nvPr/>
        </p:nvSpPr>
        <p:spPr>
          <a:xfrm>
            <a:off x="5235677" y="3074926"/>
            <a:ext cx="265471" cy="400805"/>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a:extLst>
              <a:ext uri="{FF2B5EF4-FFF2-40B4-BE49-F238E27FC236}">
                <a16:creationId xmlns:a16="http://schemas.microsoft.com/office/drawing/2014/main" id="{4A40AF29-D5AD-7538-93C2-FF866A34B888}"/>
              </a:ext>
            </a:extLst>
          </p:cNvPr>
          <p:cNvSpPr txBox="1"/>
          <p:nvPr/>
        </p:nvSpPr>
        <p:spPr>
          <a:xfrm>
            <a:off x="3002823" y="3496333"/>
            <a:ext cx="4996650" cy="646331"/>
          </a:xfrm>
          <a:prstGeom prst="rect">
            <a:avLst/>
          </a:prstGeom>
          <a:noFill/>
          <a:ln>
            <a:solidFill>
              <a:schemeClr val="tx1"/>
            </a:solidFill>
          </a:ln>
        </p:spPr>
        <p:txBody>
          <a:bodyPr wrap="square" rtlCol="0">
            <a:spAutoFit/>
          </a:bodyPr>
          <a:lstStyle/>
          <a:p>
            <a:pPr algn="ctr"/>
            <a:r>
              <a:rPr lang="en-IN" dirty="0"/>
              <a:t>Argued by assessee that computation mechanism fail as situation not covered u/s 55</a:t>
            </a:r>
          </a:p>
        </p:txBody>
      </p:sp>
      <p:pic>
        <p:nvPicPr>
          <p:cNvPr id="1026" name="Picture 2" descr="Offer-for-Sale (OFS) — Balanced Report">
            <a:extLst>
              <a:ext uri="{FF2B5EF4-FFF2-40B4-BE49-F238E27FC236}">
                <a16:creationId xmlns:a16="http://schemas.microsoft.com/office/drawing/2014/main" id="{067B1775-3E10-4CE7-AD1D-BA316CE9B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971" y="2430218"/>
            <a:ext cx="2179074" cy="11898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4807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5AD0-23F3-513C-DAE4-14B967F0BBB9}"/>
              </a:ext>
            </a:extLst>
          </p:cNvPr>
          <p:cNvSpPr>
            <a:spLocks noGrp="1"/>
          </p:cNvSpPr>
          <p:nvPr>
            <p:ph type="title"/>
          </p:nvPr>
        </p:nvSpPr>
        <p:spPr>
          <a:xfrm>
            <a:off x="0" y="398128"/>
            <a:ext cx="8360042" cy="735749"/>
          </a:xfrm>
        </p:spPr>
        <p:txBody>
          <a:bodyPr/>
          <a:lstStyle/>
          <a:p>
            <a:pPr>
              <a:defRPr/>
            </a:pPr>
            <a:r>
              <a:rPr lang="en-IN" sz="2800" dirty="0">
                <a:latin typeface="Bookman Old Style" panose="02050604050505020204" pitchFamily="18" charset="0"/>
                <a:cs typeface="Times New Roman" pitchFamily="18" charset="0"/>
              </a:rPr>
              <a:t>Submission of statement by liaison office of non-resident in India </a:t>
            </a:r>
          </a:p>
        </p:txBody>
      </p:sp>
      <p:graphicFrame>
        <p:nvGraphicFramePr>
          <p:cNvPr id="6" name="Diagram 5">
            <a:extLst>
              <a:ext uri="{FF2B5EF4-FFF2-40B4-BE49-F238E27FC236}">
                <a16:creationId xmlns:a16="http://schemas.microsoft.com/office/drawing/2014/main" id="{A9D72478-5AB1-5EE0-B1C3-A97BA8C1CD43}"/>
              </a:ext>
            </a:extLst>
          </p:cNvPr>
          <p:cNvGraphicFramePr/>
          <p:nvPr/>
        </p:nvGraphicFramePr>
        <p:xfrm>
          <a:off x="317241" y="1306286"/>
          <a:ext cx="11439330" cy="5216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5B594F2E-A339-EC07-734C-D706707C02E4}"/>
              </a:ext>
            </a:extLst>
          </p:cNvPr>
          <p:cNvSpPr txBox="1"/>
          <p:nvPr/>
        </p:nvSpPr>
        <p:spPr>
          <a:xfrm>
            <a:off x="9619129" y="351792"/>
            <a:ext cx="2223247" cy="584775"/>
          </a:xfrm>
          <a:prstGeom prst="rect">
            <a:avLst/>
          </a:prstGeom>
          <a:noFill/>
        </p:spPr>
        <p:txBody>
          <a:bodyPr wrap="square" rtlCol="0">
            <a:spAutoFit/>
          </a:bodyPr>
          <a:lstStyle/>
          <a:p>
            <a:r>
              <a:rPr lang="en-IN" sz="1600" b="1" i="1" dirty="0" err="1"/>
              <a:t>w.e.f</a:t>
            </a:r>
            <a:r>
              <a:rPr lang="en-IN" sz="1600" b="1" i="1" dirty="0"/>
              <a:t> 01.04.2025</a:t>
            </a:r>
          </a:p>
          <a:p>
            <a:r>
              <a:rPr lang="en-IN" sz="1600" b="1" i="1" dirty="0"/>
              <a:t>A.Y. 2025-26 onwards</a:t>
            </a:r>
          </a:p>
        </p:txBody>
      </p:sp>
    </p:spTree>
    <p:extLst>
      <p:ext uri="{BB962C8B-B14F-4D97-AF65-F5344CB8AC3E}">
        <p14:creationId xmlns:p14="http://schemas.microsoft.com/office/powerpoint/2010/main" val="36201927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90535" y="400493"/>
            <a:ext cx="8528364" cy="735749"/>
          </a:xfrm>
        </p:spPr>
        <p:txBody>
          <a:bodyPr>
            <a:noAutofit/>
          </a:bodyPr>
          <a:lstStyle/>
          <a:p>
            <a:pPr>
              <a:defRPr/>
            </a:pPr>
            <a:r>
              <a:rPr lang="en-IN" sz="2800" dirty="0">
                <a:latin typeface="Bookman Old Style" panose="02050604050505020204" pitchFamily="18" charset="0"/>
                <a:cs typeface="Times New Roman" pitchFamily="18" charset="0"/>
              </a:rPr>
              <a:t>Determination of ALP in respect of SDT </a:t>
            </a:r>
            <a:endParaRPr lang="en-US" sz="2800" dirty="0">
              <a:latin typeface="Bookman Old Style" panose="02050604050505020204" pitchFamily="18" charset="0"/>
              <a:cs typeface="Times New Roman" pitchFamily="18" charset="0"/>
            </a:endParaRPr>
          </a:p>
        </p:txBody>
      </p:sp>
      <p:sp>
        <p:nvSpPr>
          <p:cNvPr id="9" name="TextBox 8">
            <a:extLst>
              <a:ext uri="{FF2B5EF4-FFF2-40B4-BE49-F238E27FC236}">
                <a16:creationId xmlns:a16="http://schemas.microsoft.com/office/drawing/2014/main" id="{F3537C39-91C1-A997-FB68-241B0837362F}"/>
              </a:ext>
            </a:extLst>
          </p:cNvPr>
          <p:cNvSpPr txBox="1"/>
          <p:nvPr/>
        </p:nvSpPr>
        <p:spPr>
          <a:xfrm>
            <a:off x="9619129" y="351792"/>
            <a:ext cx="2223247" cy="584775"/>
          </a:xfrm>
          <a:prstGeom prst="rect">
            <a:avLst/>
          </a:prstGeom>
          <a:noFill/>
        </p:spPr>
        <p:txBody>
          <a:bodyPr wrap="square" rtlCol="0">
            <a:spAutoFit/>
          </a:bodyPr>
          <a:lstStyle/>
          <a:p>
            <a:r>
              <a:rPr lang="en-IN" sz="1600" b="1" i="1" dirty="0" err="1"/>
              <a:t>w.e.f</a:t>
            </a:r>
            <a:r>
              <a:rPr lang="en-IN" sz="1600" b="1" i="1" dirty="0"/>
              <a:t> 01.04.2025</a:t>
            </a:r>
          </a:p>
          <a:p>
            <a:r>
              <a:rPr lang="en-IN" sz="1600" b="1" i="1" dirty="0"/>
              <a:t>A.Y. 2025-26 onwards</a:t>
            </a:r>
          </a:p>
        </p:txBody>
      </p:sp>
      <p:sp>
        <p:nvSpPr>
          <p:cNvPr id="14" name="Rectangle: Rounded Corners 13">
            <a:extLst>
              <a:ext uri="{FF2B5EF4-FFF2-40B4-BE49-F238E27FC236}">
                <a16:creationId xmlns:a16="http://schemas.microsoft.com/office/drawing/2014/main" id="{C76390E9-6E27-5269-CF00-7E5A6C24F7C0}"/>
              </a:ext>
            </a:extLst>
          </p:cNvPr>
          <p:cNvSpPr/>
          <p:nvPr/>
        </p:nvSpPr>
        <p:spPr>
          <a:xfrm>
            <a:off x="363180" y="2829406"/>
            <a:ext cx="4731409" cy="84268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IN" dirty="0">
                <a:solidFill>
                  <a:schemeClr val="tx1"/>
                </a:solidFill>
              </a:rPr>
              <a:t>Section 92CA(1)- AO refers International Transaction or SDT to TPO</a:t>
            </a:r>
          </a:p>
        </p:txBody>
      </p:sp>
      <p:sp>
        <p:nvSpPr>
          <p:cNvPr id="15" name="Rectangle: Rounded Corners 14">
            <a:extLst>
              <a:ext uri="{FF2B5EF4-FFF2-40B4-BE49-F238E27FC236}">
                <a16:creationId xmlns:a16="http://schemas.microsoft.com/office/drawing/2014/main" id="{56830F23-7356-BA70-4B59-428353808C85}"/>
              </a:ext>
            </a:extLst>
          </p:cNvPr>
          <p:cNvSpPr/>
          <p:nvPr/>
        </p:nvSpPr>
        <p:spPr>
          <a:xfrm>
            <a:off x="286352" y="3988426"/>
            <a:ext cx="4731409" cy="84268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dirty="0">
                <a:solidFill>
                  <a:schemeClr val="tx1"/>
                </a:solidFill>
              </a:rPr>
              <a:t>(2B)- International Transaction comes to notice of TPO </a:t>
            </a:r>
          </a:p>
        </p:txBody>
      </p:sp>
      <p:sp>
        <p:nvSpPr>
          <p:cNvPr id="16" name="Rectangle: Rounded Corners 15">
            <a:extLst>
              <a:ext uri="{FF2B5EF4-FFF2-40B4-BE49-F238E27FC236}">
                <a16:creationId xmlns:a16="http://schemas.microsoft.com/office/drawing/2014/main" id="{8B741F3E-3114-55DB-53EC-F927C31EC414}"/>
              </a:ext>
            </a:extLst>
          </p:cNvPr>
          <p:cNvSpPr/>
          <p:nvPr/>
        </p:nvSpPr>
        <p:spPr>
          <a:xfrm>
            <a:off x="363180" y="5054318"/>
            <a:ext cx="4731409" cy="84268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dirty="0">
                <a:solidFill>
                  <a:schemeClr val="tx1"/>
                </a:solidFill>
              </a:rPr>
              <a:t>(2C)- International Transaction not reported in Audit Report</a:t>
            </a:r>
          </a:p>
        </p:txBody>
      </p:sp>
      <p:sp>
        <p:nvSpPr>
          <p:cNvPr id="19" name="Right Brace 18">
            <a:extLst>
              <a:ext uri="{FF2B5EF4-FFF2-40B4-BE49-F238E27FC236}">
                <a16:creationId xmlns:a16="http://schemas.microsoft.com/office/drawing/2014/main" id="{9020F0D2-1552-06FD-EB73-094231DCA951}"/>
              </a:ext>
            </a:extLst>
          </p:cNvPr>
          <p:cNvSpPr/>
          <p:nvPr/>
        </p:nvSpPr>
        <p:spPr>
          <a:xfrm>
            <a:off x="5017761" y="3909482"/>
            <a:ext cx="759544" cy="23030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1" name="Thought Bubble: Cloud 20">
            <a:extLst>
              <a:ext uri="{FF2B5EF4-FFF2-40B4-BE49-F238E27FC236}">
                <a16:creationId xmlns:a16="http://schemas.microsoft.com/office/drawing/2014/main" id="{59966A69-02DE-8C74-D50F-E652A706996C}"/>
              </a:ext>
            </a:extLst>
          </p:cNvPr>
          <p:cNvSpPr/>
          <p:nvPr/>
        </p:nvSpPr>
        <p:spPr>
          <a:xfrm>
            <a:off x="5549153" y="4625789"/>
            <a:ext cx="2008094" cy="1075765"/>
          </a:xfrm>
          <a:prstGeom prst="cloud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IN" dirty="0"/>
              <a:t>Clause (1) will be applicable</a:t>
            </a:r>
          </a:p>
        </p:txBody>
      </p:sp>
      <p:sp>
        <p:nvSpPr>
          <p:cNvPr id="22" name="Rectangle: Rounded Corners 21">
            <a:extLst>
              <a:ext uri="{FF2B5EF4-FFF2-40B4-BE49-F238E27FC236}">
                <a16:creationId xmlns:a16="http://schemas.microsoft.com/office/drawing/2014/main" id="{6E06E018-79F9-AB0A-43A3-86CFD106CA85}"/>
              </a:ext>
            </a:extLst>
          </p:cNvPr>
          <p:cNvSpPr/>
          <p:nvPr/>
        </p:nvSpPr>
        <p:spPr>
          <a:xfrm>
            <a:off x="823256" y="1658471"/>
            <a:ext cx="3657600" cy="448235"/>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IN" dirty="0"/>
              <a:t>Existing Provision</a:t>
            </a:r>
          </a:p>
        </p:txBody>
      </p:sp>
      <p:sp>
        <p:nvSpPr>
          <p:cNvPr id="23" name="Rectangle: Rounded Corners 22">
            <a:extLst>
              <a:ext uri="{FF2B5EF4-FFF2-40B4-BE49-F238E27FC236}">
                <a16:creationId xmlns:a16="http://schemas.microsoft.com/office/drawing/2014/main" id="{8DC7C338-4993-9D6B-21D0-0FB301A50C29}"/>
              </a:ext>
            </a:extLst>
          </p:cNvPr>
          <p:cNvSpPr/>
          <p:nvPr/>
        </p:nvSpPr>
        <p:spPr>
          <a:xfrm>
            <a:off x="7627468" y="1686693"/>
            <a:ext cx="3657600" cy="448235"/>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IN" dirty="0"/>
              <a:t>Proposed Amendment</a:t>
            </a:r>
          </a:p>
        </p:txBody>
      </p:sp>
      <p:sp>
        <p:nvSpPr>
          <p:cNvPr id="24" name="Rectangle: Rounded Corners 23">
            <a:extLst>
              <a:ext uri="{FF2B5EF4-FFF2-40B4-BE49-F238E27FC236}">
                <a16:creationId xmlns:a16="http://schemas.microsoft.com/office/drawing/2014/main" id="{CF80D3A0-7A96-74C3-2ECD-2341F63C8735}"/>
              </a:ext>
            </a:extLst>
          </p:cNvPr>
          <p:cNvSpPr/>
          <p:nvPr/>
        </p:nvSpPr>
        <p:spPr>
          <a:xfrm>
            <a:off x="7306637" y="3596879"/>
            <a:ext cx="4731409" cy="84268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solidFill>
                  <a:schemeClr val="tx1"/>
                </a:solidFill>
              </a:rPr>
              <a:t>Clause (2B) and (2C) proposed to include Specified Domestic Transaction (SDT) along with International Transaction</a:t>
            </a:r>
          </a:p>
        </p:txBody>
      </p:sp>
      <p:sp>
        <p:nvSpPr>
          <p:cNvPr id="25" name="Arrow: Right 24">
            <a:extLst>
              <a:ext uri="{FF2B5EF4-FFF2-40B4-BE49-F238E27FC236}">
                <a16:creationId xmlns:a16="http://schemas.microsoft.com/office/drawing/2014/main" id="{50D0B59B-883A-3692-22F2-EF3D8DCA152D}"/>
              </a:ext>
            </a:extLst>
          </p:cNvPr>
          <p:cNvSpPr/>
          <p:nvPr/>
        </p:nvSpPr>
        <p:spPr>
          <a:xfrm rot="20459999">
            <a:off x="5549152" y="3999129"/>
            <a:ext cx="1506071" cy="626660"/>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184101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0" y="382727"/>
            <a:ext cx="9199084" cy="795709"/>
          </a:xfrm>
        </p:spPr>
        <p:txBody>
          <a:bodyPr>
            <a:noAutofit/>
          </a:bodyPr>
          <a:lstStyle/>
          <a:p>
            <a:pPr>
              <a:tabLst>
                <a:tab pos="1457325" algn="l"/>
              </a:tabLst>
              <a:defRPr/>
            </a:pPr>
            <a:r>
              <a:rPr lang="en-IN" sz="2800" dirty="0">
                <a:latin typeface="Bookman Old Style" panose="02050604050505020204" pitchFamily="18" charset="0"/>
                <a:cs typeface="Times New Roman" pitchFamily="18" charset="0"/>
              </a:rPr>
              <a:t>Removal of Reference to National Housing Board in Section 43D of the Act</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121</a:t>
            </a:fld>
            <a:endParaRPr lang="en"/>
          </a:p>
        </p:txBody>
      </p:sp>
      <p:sp>
        <p:nvSpPr>
          <p:cNvPr id="3" name="TextBox 2">
            <a:extLst>
              <a:ext uri="{FF2B5EF4-FFF2-40B4-BE49-F238E27FC236}">
                <a16:creationId xmlns:a16="http://schemas.microsoft.com/office/drawing/2014/main" id="{ACD3ECDC-CB7A-6C80-8F26-07F6F24913F3}"/>
              </a:ext>
            </a:extLst>
          </p:cNvPr>
          <p:cNvSpPr txBox="1"/>
          <p:nvPr/>
        </p:nvSpPr>
        <p:spPr>
          <a:xfrm>
            <a:off x="7486410" y="3021392"/>
            <a:ext cx="4163338" cy="923330"/>
          </a:xfrm>
          <a:prstGeom prst="rect">
            <a:avLst/>
          </a:prstGeom>
          <a:noFill/>
          <a:ln>
            <a:solidFill>
              <a:schemeClr val="tx1"/>
            </a:solidFill>
          </a:ln>
        </p:spPr>
        <p:txBody>
          <a:bodyPr wrap="square" rtlCol="0">
            <a:spAutoFit/>
          </a:bodyPr>
          <a:lstStyle/>
          <a:p>
            <a:pPr algn="ct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It is proposed to </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remove reference to National Housing Bank</a:t>
            </a: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by omitting clause (b) of Section 43D.</a:t>
            </a:r>
            <a:endParaRPr lang="en-IN" sz="18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Right Brace 6">
            <a:extLst>
              <a:ext uri="{FF2B5EF4-FFF2-40B4-BE49-F238E27FC236}">
                <a16:creationId xmlns:a16="http://schemas.microsoft.com/office/drawing/2014/main" id="{DB0699FB-A824-1D21-81C3-FD797DCE3A1E}"/>
              </a:ext>
            </a:extLst>
          </p:cNvPr>
          <p:cNvSpPr/>
          <p:nvPr/>
        </p:nvSpPr>
        <p:spPr>
          <a:xfrm>
            <a:off x="6284187" y="2717726"/>
            <a:ext cx="703289" cy="20862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TextBox 9">
            <a:extLst>
              <a:ext uri="{FF2B5EF4-FFF2-40B4-BE49-F238E27FC236}">
                <a16:creationId xmlns:a16="http://schemas.microsoft.com/office/drawing/2014/main" id="{400981E5-0233-C3F0-1CCF-5FEF76504B2B}"/>
              </a:ext>
            </a:extLst>
          </p:cNvPr>
          <p:cNvSpPr txBox="1"/>
          <p:nvPr/>
        </p:nvSpPr>
        <p:spPr>
          <a:xfrm>
            <a:off x="7486410" y="2024284"/>
            <a:ext cx="4163338" cy="400110"/>
          </a:xfrm>
          <a:prstGeom prst="rect">
            <a:avLst/>
          </a:prstGeom>
          <a:noFill/>
          <a:ln>
            <a:solidFill>
              <a:schemeClr val="tx1"/>
            </a:solidFill>
          </a:ln>
        </p:spPr>
        <p:txBody>
          <a:bodyPr wrap="square">
            <a:spAutoFit/>
          </a:bodyPr>
          <a:lstStyle/>
          <a:p>
            <a:pPr algn="ctr"/>
            <a:r>
              <a:rPr lang="en-IN" sz="2000" b="1" dirty="0"/>
              <a:t>Proposed Amendment</a:t>
            </a:r>
          </a:p>
        </p:txBody>
      </p:sp>
      <p:grpSp>
        <p:nvGrpSpPr>
          <p:cNvPr id="5" name="Group 4">
            <a:extLst>
              <a:ext uri="{FF2B5EF4-FFF2-40B4-BE49-F238E27FC236}">
                <a16:creationId xmlns:a16="http://schemas.microsoft.com/office/drawing/2014/main" id="{649CCD1A-1EC0-8ACE-3524-020C87EA418A}"/>
              </a:ext>
            </a:extLst>
          </p:cNvPr>
          <p:cNvGrpSpPr/>
          <p:nvPr/>
        </p:nvGrpSpPr>
        <p:grpSpPr>
          <a:xfrm>
            <a:off x="110169" y="1353952"/>
            <a:ext cx="5299113" cy="2086263"/>
            <a:chOff x="814182" y="1078524"/>
            <a:chExt cx="4163338" cy="2092850"/>
          </a:xfrm>
        </p:grpSpPr>
        <p:sp>
          <p:nvSpPr>
            <p:cNvPr id="6" name="TextBox 5">
              <a:extLst>
                <a:ext uri="{FF2B5EF4-FFF2-40B4-BE49-F238E27FC236}">
                  <a16:creationId xmlns:a16="http://schemas.microsoft.com/office/drawing/2014/main" id="{3F6410E0-7B20-4053-B140-B8BEE05CCB06}"/>
                </a:ext>
              </a:extLst>
            </p:cNvPr>
            <p:cNvSpPr txBox="1"/>
            <p:nvPr/>
          </p:nvSpPr>
          <p:spPr>
            <a:xfrm>
              <a:off x="814182" y="2248044"/>
              <a:ext cx="4163338" cy="923330"/>
            </a:xfrm>
            <a:prstGeom prst="rect">
              <a:avLst/>
            </a:prstGeom>
            <a:noFill/>
            <a:ln>
              <a:solidFill>
                <a:schemeClr val="tx1"/>
              </a:solidFill>
            </a:ln>
          </p:spPr>
          <p:txBody>
            <a:bodyPr wrap="square" rtlCol="0">
              <a:spAutoFit/>
            </a:bodyPr>
            <a:lstStyle/>
            <a:p>
              <a:pPr algn="ct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Clause (b) states that public company involved in housing finance, having regard to the guidelines issued by National Housing Bank </a:t>
              </a:r>
              <a:endParaRPr lang="en-IN" sz="2800" dirty="0"/>
            </a:p>
          </p:txBody>
        </p:sp>
        <p:sp>
          <p:nvSpPr>
            <p:cNvPr id="9" name="TextBox 8">
              <a:extLst>
                <a:ext uri="{FF2B5EF4-FFF2-40B4-BE49-F238E27FC236}">
                  <a16:creationId xmlns:a16="http://schemas.microsoft.com/office/drawing/2014/main" id="{A83F298E-5FB6-9890-AB21-A931C57C5C60}"/>
                </a:ext>
              </a:extLst>
            </p:cNvPr>
            <p:cNvSpPr txBox="1"/>
            <p:nvPr/>
          </p:nvSpPr>
          <p:spPr>
            <a:xfrm>
              <a:off x="814182" y="1078524"/>
              <a:ext cx="4163338" cy="461665"/>
            </a:xfrm>
            <a:prstGeom prst="rect">
              <a:avLst/>
            </a:prstGeom>
            <a:noFill/>
            <a:ln>
              <a:solidFill>
                <a:schemeClr val="tx1"/>
              </a:solidFill>
            </a:ln>
          </p:spPr>
          <p:txBody>
            <a:bodyPr wrap="square">
              <a:spAutoFit/>
            </a:bodyPr>
            <a:lstStyle/>
            <a:p>
              <a:pPr algn="ctr"/>
              <a:r>
                <a:rPr lang="en-IN" sz="2400" b="1" dirty="0">
                  <a:solidFill>
                    <a:srgbClr val="000000"/>
                  </a:solidFill>
                  <a:latin typeface="Book Antiqua" panose="02040602050305030304" pitchFamily="18" charset="0"/>
                  <a:cs typeface="Mangal" panose="02040503050203030202" pitchFamily="18" charset="0"/>
                </a:rPr>
                <a:t>Existing Provision of Sec. 43D </a:t>
              </a:r>
              <a:endParaRPr lang="en-IN" sz="3200" b="1" dirty="0"/>
            </a:p>
          </p:txBody>
        </p:sp>
        <p:sp>
          <p:nvSpPr>
            <p:cNvPr id="11" name="Arrow: Down 10">
              <a:extLst>
                <a:ext uri="{FF2B5EF4-FFF2-40B4-BE49-F238E27FC236}">
                  <a16:creationId xmlns:a16="http://schemas.microsoft.com/office/drawing/2014/main" id="{184D61B9-8AB9-6EF6-301B-83A62742A367}"/>
                </a:ext>
              </a:extLst>
            </p:cNvPr>
            <p:cNvSpPr/>
            <p:nvPr/>
          </p:nvSpPr>
          <p:spPr>
            <a:xfrm>
              <a:off x="2735831" y="1557670"/>
              <a:ext cx="320040" cy="60812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2" name="Arrow: Down 11">
            <a:extLst>
              <a:ext uri="{FF2B5EF4-FFF2-40B4-BE49-F238E27FC236}">
                <a16:creationId xmlns:a16="http://schemas.microsoft.com/office/drawing/2014/main" id="{4EF04E39-89A2-7A6D-432A-7279CF7AF0DF}"/>
              </a:ext>
            </a:extLst>
          </p:cNvPr>
          <p:cNvSpPr/>
          <p:nvPr/>
        </p:nvSpPr>
        <p:spPr>
          <a:xfrm>
            <a:off x="9408059" y="2436636"/>
            <a:ext cx="320040" cy="58475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A2410887-E4DF-5809-8AC3-A707B0C88209}"/>
              </a:ext>
            </a:extLst>
          </p:cNvPr>
          <p:cNvSpPr txBox="1"/>
          <p:nvPr/>
        </p:nvSpPr>
        <p:spPr>
          <a:xfrm>
            <a:off x="9860981" y="391969"/>
            <a:ext cx="1924604" cy="369332"/>
          </a:xfrm>
          <a:prstGeom prst="rect">
            <a:avLst/>
          </a:prstGeom>
          <a:noFill/>
        </p:spPr>
        <p:txBody>
          <a:bodyPr wrap="square">
            <a:spAutoFit/>
          </a:bodyPr>
          <a:lstStyle/>
          <a:p>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01.04.2025 </a:t>
            </a:r>
            <a:endParaRPr lang="en-IN" dirty="0"/>
          </a:p>
        </p:txBody>
      </p:sp>
      <p:sp>
        <p:nvSpPr>
          <p:cNvPr id="8" name="Arrow: Down 7">
            <a:extLst>
              <a:ext uri="{FF2B5EF4-FFF2-40B4-BE49-F238E27FC236}">
                <a16:creationId xmlns:a16="http://schemas.microsoft.com/office/drawing/2014/main" id="{AD5D79A3-2F8D-5BBF-C17A-2A5B2E61AD8A}"/>
              </a:ext>
            </a:extLst>
          </p:cNvPr>
          <p:cNvSpPr/>
          <p:nvPr/>
        </p:nvSpPr>
        <p:spPr>
          <a:xfrm>
            <a:off x="2533879" y="3440215"/>
            <a:ext cx="407348" cy="6062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F737ED17-9E57-80A9-527D-7EAB087BB871}"/>
              </a:ext>
            </a:extLst>
          </p:cNvPr>
          <p:cNvSpPr txBox="1"/>
          <p:nvPr/>
        </p:nvSpPr>
        <p:spPr>
          <a:xfrm>
            <a:off x="174433" y="4093369"/>
            <a:ext cx="5299113" cy="2304990"/>
          </a:xfrm>
          <a:prstGeom prst="rect">
            <a:avLst/>
          </a:prstGeom>
          <a:noFill/>
          <a:ln>
            <a:solidFill>
              <a:schemeClr val="tx1"/>
            </a:solidFill>
          </a:ln>
        </p:spPr>
        <p:txBody>
          <a:bodyPr wrap="square" rtlCol="0">
            <a:spAutoFit/>
          </a:bodyPr>
          <a:lstStyle/>
          <a:p>
            <a:pPr lvl="0" algn="just">
              <a:lnSpc>
                <a:spcPct val="115000"/>
              </a:lnSpc>
              <a:spcAft>
                <a:spcPts val="1000"/>
              </a:spcAft>
            </a:pP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Finance Act, 2019 has amended the NHB Act, conferring powers for regulation of Housing Finance Companies (HFCs) with RBI. Consequently, HFCs have come under the purview of the RBI as a category of NBFC. In the Act, separate provisions already exist in Section 43D with respect to NBFCs.</a:t>
            </a:r>
            <a:endParaRPr lang="en-IN" sz="18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612391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CF2C-8D83-A430-E16A-1F5E128DE8C6}"/>
              </a:ext>
            </a:extLst>
          </p:cNvPr>
          <p:cNvSpPr>
            <a:spLocks noGrp="1"/>
          </p:cNvSpPr>
          <p:nvPr>
            <p:ph type="title"/>
          </p:nvPr>
        </p:nvSpPr>
        <p:spPr/>
        <p:txBody>
          <a:bodyPr/>
          <a:lstStyle/>
          <a:p>
            <a:pPr>
              <a:defRPr/>
            </a:pPr>
            <a:r>
              <a:rPr lang="en-IN" sz="2000" dirty="0">
                <a:latin typeface="Bookman Old Style" panose="02050604050505020204" pitchFamily="18" charset="0"/>
                <a:cs typeface="Times New Roman" pitchFamily="18" charset="0"/>
              </a:rPr>
              <a:t>Discontinuation of the provisions allowing quoting of Aadhaar Enrolment ID in place of Aadhaar number</a:t>
            </a:r>
          </a:p>
        </p:txBody>
      </p:sp>
      <p:sp>
        <p:nvSpPr>
          <p:cNvPr id="3" name="Rectangle 2">
            <a:extLst>
              <a:ext uri="{FF2B5EF4-FFF2-40B4-BE49-F238E27FC236}">
                <a16:creationId xmlns:a16="http://schemas.microsoft.com/office/drawing/2014/main" id="{D6A026B7-ECC6-5922-9BE6-AB6CC0D3387A}"/>
              </a:ext>
            </a:extLst>
          </p:cNvPr>
          <p:cNvSpPr/>
          <p:nvPr/>
        </p:nvSpPr>
        <p:spPr>
          <a:xfrm>
            <a:off x="4686300" y="1409379"/>
            <a:ext cx="2861021" cy="59787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Amendment in Section 139AA</a:t>
            </a:r>
          </a:p>
        </p:txBody>
      </p:sp>
      <p:grpSp>
        <p:nvGrpSpPr>
          <p:cNvPr id="8" name="Group 7">
            <a:extLst>
              <a:ext uri="{FF2B5EF4-FFF2-40B4-BE49-F238E27FC236}">
                <a16:creationId xmlns:a16="http://schemas.microsoft.com/office/drawing/2014/main" id="{AC35AB7F-D23C-1B0C-9673-703FC930E15E}"/>
              </a:ext>
            </a:extLst>
          </p:cNvPr>
          <p:cNvGrpSpPr/>
          <p:nvPr/>
        </p:nvGrpSpPr>
        <p:grpSpPr>
          <a:xfrm>
            <a:off x="267881" y="2338753"/>
            <a:ext cx="4172234" cy="2593731"/>
            <a:chOff x="914400" y="2152651"/>
            <a:chExt cx="2586038" cy="2947987"/>
          </a:xfrm>
        </p:grpSpPr>
        <p:sp>
          <p:nvSpPr>
            <p:cNvPr id="9" name="Rectangle 8">
              <a:extLst>
                <a:ext uri="{FF2B5EF4-FFF2-40B4-BE49-F238E27FC236}">
                  <a16:creationId xmlns:a16="http://schemas.microsoft.com/office/drawing/2014/main" id="{05F58DE9-EE22-6B0B-0624-9E6CF5D83473}"/>
                </a:ext>
              </a:extLst>
            </p:cNvPr>
            <p:cNvSpPr/>
            <p:nvPr/>
          </p:nvSpPr>
          <p:spPr>
            <a:xfrm>
              <a:off x="914400" y="2586038"/>
              <a:ext cx="2586038" cy="2514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dirty="0">
                  <a:solidFill>
                    <a:schemeClr val="tx1"/>
                  </a:solidFill>
                </a:rPr>
                <a:t>Quoting of Aadhaar number or Enrolment ID for allotment of PAN or in return of Income.</a:t>
              </a:r>
            </a:p>
          </p:txBody>
        </p:sp>
        <p:sp>
          <p:nvSpPr>
            <p:cNvPr id="10" name="Rectangle 9">
              <a:extLst>
                <a:ext uri="{FF2B5EF4-FFF2-40B4-BE49-F238E27FC236}">
                  <a16:creationId xmlns:a16="http://schemas.microsoft.com/office/drawing/2014/main" id="{047C428C-EC93-8714-0C5B-B88DA60328E9}"/>
                </a:ext>
              </a:extLst>
            </p:cNvPr>
            <p:cNvSpPr/>
            <p:nvPr/>
          </p:nvSpPr>
          <p:spPr>
            <a:xfrm>
              <a:off x="914400" y="2152651"/>
              <a:ext cx="2586038" cy="64252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Existing Provision</a:t>
              </a:r>
            </a:p>
          </p:txBody>
        </p:sp>
      </p:grpSp>
      <p:grpSp>
        <p:nvGrpSpPr>
          <p:cNvPr id="15" name="Group 14">
            <a:extLst>
              <a:ext uri="{FF2B5EF4-FFF2-40B4-BE49-F238E27FC236}">
                <a16:creationId xmlns:a16="http://schemas.microsoft.com/office/drawing/2014/main" id="{4A2D920A-D262-94DB-B588-61CD7EB7832F}"/>
              </a:ext>
            </a:extLst>
          </p:cNvPr>
          <p:cNvGrpSpPr/>
          <p:nvPr/>
        </p:nvGrpSpPr>
        <p:grpSpPr>
          <a:xfrm>
            <a:off x="7751887" y="2338753"/>
            <a:ext cx="4356874" cy="2514598"/>
            <a:chOff x="944321" y="2152650"/>
            <a:chExt cx="2556117" cy="2858046"/>
          </a:xfrm>
          <a:solidFill>
            <a:schemeClr val="accent5">
              <a:lumMod val="20000"/>
              <a:lumOff val="80000"/>
            </a:schemeClr>
          </a:solidFill>
        </p:grpSpPr>
        <p:sp>
          <p:nvSpPr>
            <p:cNvPr id="16" name="Rectangle 15">
              <a:extLst>
                <a:ext uri="{FF2B5EF4-FFF2-40B4-BE49-F238E27FC236}">
                  <a16:creationId xmlns:a16="http://schemas.microsoft.com/office/drawing/2014/main" id="{E031E33D-A25B-9E52-2D90-F88D93112277}"/>
                </a:ext>
              </a:extLst>
            </p:cNvPr>
            <p:cNvSpPr/>
            <p:nvPr/>
          </p:nvSpPr>
          <p:spPr>
            <a:xfrm>
              <a:off x="944321" y="2795177"/>
              <a:ext cx="2556117" cy="221551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dirty="0">
                  <a:solidFill>
                    <a:schemeClr val="tx1"/>
                  </a:solidFill>
                </a:rPr>
                <a:t>Discontinue the option of quoting of Enrolment ID for allotment of PAN related forms or returns.</a:t>
              </a:r>
            </a:p>
          </p:txBody>
        </p:sp>
        <p:sp>
          <p:nvSpPr>
            <p:cNvPr id="17" name="Rectangle 16">
              <a:extLst>
                <a:ext uri="{FF2B5EF4-FFF2-40B4-BE49-F238E27FC236}">
                  <a16:creationId xmlns:a16="http://schemas.microsoft.com/office/drawing/2014/main" id="{1114BC77-7137-1650-1E85-2E6F48A16F75}"/>
                </a:ext>
              </a:extLst>
            </p:cNvPr>
            <p:cNvSpPr/>
            <p:nvPr/>
          </p:nvSpPr>
          <p:spPr>
            <a:xfrm>
              <a:off x="944321" y="2152650"/>
              <a:ext cx="2556117" cy="64252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Proposed Change</a:t>
              </a:r>
            </a:p>
          </p:txBody>
        </p:sp>
      </p:grpSp>
      <p:sp>
        <p:nvSpPr>
          <p:cNvPr id="20" name="Arrow: Right 19">
            <a:extLst>
              <a:ext uri="{FF2B5EF4-FFF2-40B4-BE49-F238E27FC236}">
                <a16:creationId xmlns:a16="http://schemas.microsoft.com/office/drawing/2014/main" id="{D873D7CF-EBC4-BCC7-4B68-07CC3C9A5583}"/>
              </a:ext>
            </a:extLst>
          </p:cNvPr>
          <p:cNvSpPr/>
          <p:nvPr/>
        </p:nvSpPr>
        <p:spPr>
          <a:xfrm>
            <a:off x="5433646" y="3703180"/>
            <a:ext cx="1784839" cy="4835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peech Bubble: Rectangle with Corners Rounded 3">
            <a:extLst>
              <a:ext uri="{FF2B5EF4-FFF2-40B4-BE49-F238E27FC236}">
                <a16:creationId xmlns:a16="http://schemas.microsoft.com/office/drawing/2014/main" id="{B68F24A6-B320-4D29-73CF-A4CF30DA3B69}"/>
              </a:ext>
            </a:extLst>
          </p:cNvPr>
          <p:cNvSpPr/>
          <p:nvPr/>
        </p:nvSpPr>
        <p:spPr>
          <a:xfrm>
            <a:off x="4967072" y="4712981"/>
            <a:ext cx="2717985" cy="1649719"/>
          </a:xfrm>
          <a:prstGeom prst="wedgeRoundRectCallout">
            <a:avLst>
              <a:gd name="adj1" fmla="val 82359"/>
              <a:gd name="adj2" fmla="val -49160"/>
              <a:gd name="adj3" fmla="val 1666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rPr>
              <a:t>Every person who has  allotted PAN, shall </a:t>
            </a:r>
            <a:r>
              <a:rPr lang="en-US" b="1" dirty="0">
                <a:solidFill>
                  <a:schemeClr val="tx1"/>
                </a:solidFill>
              </a:rPr>
              <a:t>intimate his Aadhaar Number</a:t>
            </a:r>
            <a:r>
              <a:rPr lang="en-US" dirty="0">
                <a:solidFill>
                  <a:schemeClr val="tx1"/>
                </a:solidFill>
              </a:rPr>
              <a:t>. </a:t>
            </a:r>
          </a:p>
        </p:txBody>
      </p:sp>
    </p:spTree>
    <p:extLst>
      <p:ext uri="{BB962C8B-B14F-4D97-AF65-F5344CB8AC3E}">
        <p14:creationId xmlns:p14="http://schemas.microsoft.com/office/powerpoint/2010/main" val="30633960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pPr>
              <a:defRPr/>
            </a:pPr>
            <a:r>
              <a:rPr lang="en-IN" sz="2800" dirty="0">
                <a:latin typeface="Bookman Old Style" panose="02050604050505020204" pitchFamily="18" charset="0"/>
                <a:cs typeface="Times New Roman" pitchFamily="18" charset="0"/>
              </a:rPr>
              <a:t>Power to Withdraw Application before BAR</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123</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sp>
        <p:nvSpPr>
          <p:cNvPr id="5" name="Rectangle: Rounded Corners 4">
            <a:extLst>
              <a:ext uri="{FF2B5EF4-FFF2-40B4-BE49-F238E27FC236}">
                <a16:creationId xmlns:a16="http://schemas.microsoft.com/office/drawing/2014/main" id="{C202045B-E0DD-7152-828E-DEDF466D7AB3}"/>
              </a:ext>
            </a:extLst>
          </p:cNvPr>
          <p:cNvSpPr/>
          <p:nvPr/>
        </p:nvSpPr>
        <p:spPr>
          <a:xfrm>
            <a:off x="495772" y="1949198"/>
            <a:ext cx="11168452" cy="139979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u="sng" dirty="0">
                <a:solidFill>
                  <a:schemeClr val="tx1"/>
                </a:solidFill>
              </a:rPr>
              <a:t>New proviso u/s 245Q(4)</a:t>
            </a:r>
            <a:r>
              <a:rPr lang="en-US" sz="2000" dirty="0">
                <a:solidFill>
                  <a:schemeClr val="tx1"/>
                </a:solidFill>
              </a:rPr>
              <a:t> </a:t>
            </a:r>
          </a:p>
          <a:p>
            <a:pPr algn="ctr"/>
            <a:r>
              <a:rPr lang="en-US" sz="2000" dirty="0">
                <a:solidFill>
                  <a:schemeClr val="tx1"/>
                </a:solidFill>
              </a:rPr>
              <a:t>Applicant may request in writing the Board for Advance Ruling on or before 31.10.2024 for withdrawal of application so transferred where BAR has not passed an order u/s 245R(2) up to the date of request.</a:t>
            </a:r>
            <a:endParaRPr lang="en-IN" sz="2000" dirty="0">
              <a:solidFill>
                <a:schemeClr val="tx1"/>
              </a:solidFill>
            </a:endParaRPr>
          </a:p>
        </p:txBody>
      </p:sp>
      <p:sp>
        <p:nvSpPr>
          <p:cNvPr id="10" name="Rectangle: Rounded Corners 9">
            <a:extLst>
              <a:ext uri="{FF2B5EF4-FFF2-40B4-BE49-F238E27FC236}">
                <a16:creationId xmlns:a16="http://schemas.microsoft.com/office/drawing/2014/main" id="{FC141653-3C5B-F301-C8EE-62AFD5D72C19}"/>
              </a:ext>
            </a:extLst>
          </p:cNvPr>
          <p:cNvSpPr/>
          <p:nvPr/>
        </p:nvSpPr>
        <p:spPr>
          <a:xfrm rot="10800000" flipV="1">
            <a:off x="504825" y="3863340"/>
            <a:ext cx="11168452" cy="1451609"/>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u="sng" dirty="0">
                <a:solidFill>
                  <a:schemeClr val="tx1"/>
                </a:solidFill>
              </a:rPr>
              <a:t>Consequential amendment u/s 245R</a:t>
            </a:r>
            <a:r>
              <a:rPr lang="en-US" sz="2000" dirty="0">
                <a:solidFill>
                  <a:schemeClr val="tx1"/>
                </a:solidFill>
              </a:rPr>
              <a:t> </a:t>
            </a:r>
          </a:p>
          <a:p>
            <a:pPr algn="ctr"/>
            <a:r>
              <a:rPr lang="en-US" sz="2000" dirty="0">
                <a:solidFill>
                  <a:schemeClr val="tx1"/>
                </a:solidFill>
              </a:rPr>
              <a:t>On receipt of the application by the BAR under proviso to Section 245Q(4), the BAR may, by an order, reject the application referred to in Section 245R(1) thereof as withdrawn on or before the 31.12.2024.</a:t>
            </a:r>
            <a:endParaRPr lang="en-IN" sz="2000" dirty="0">
              <a:solidFill>
                <a:schemeClr val="tx1"/>
              </a:solidFill>
            </a:endParaRPr>
          </a:p>
        </p:txBody>
      </p:sp>
    </p:spTree>
    <p:extLst>
      <p:ext uri="{BB962C8B-B14F-4D97-AF65-F5344CB8AC3E}">
        <p14:creationId xmlns:p14="http://schemas.microsoft.com/office/powerpoint/2010/main" val="18489079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6594475" cy="1546225"/>
          </a:xfrm>
        </p:spPr>
        <p:txBody>
          <a:bodyPr lIns="121900" tIns="121900" rIns="121900" bIns="121900">
            <a:normAutofit/>
          </a:bodyPr>
          <a:lstStyle/>
          <a:p>
            <a:pPr>
              <a:spcBef>
                <a:spcPct val="0"/>
              </a:spcBef>
              <a:spcAft>
                <a:spcPct val="0"/>
              </a:spcAft>
            </a:pPr>
            <a:r>
              <a:rPr lang="en-US" dirty="0">
                <a:latin typeface="Book Antiqua" panose="02040602050305030304" pitchFamily="18" charset="0"/>
              </a:rPr>
              <a:t>Other Laws &amp; Policies</a:t>
            </a:r>
            <a:endParaRPr lang="en-US" altLang="en-US" dirty="0">
              <a:latin typeface="Book Antiqua" panose="02040602050305030304" pitchFamily="18" charset="0"/>
            </a:endParaRPr>
          </a:p>
        </p:txBody>
      </p:sp>
    </p:spTree>
    <p:extLst>
      <p:ext uri="{BB962C8B-B14F-4D97-AF65-F5344CB8AC3E}">
        <p14:creationId xmlns:p14="http://schemas.microsoft.com/office/powerpoint/2010/main" val="41769743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95131" y="3349334"/>
            <a:ext cx="7088627" cy="1894805"/>
          </a:xfrm>
        </p:spPr>
        <p:txBody>
          <a:bodyPr lIns="121900" tIns="121900" rIns="121900" bIns="121900">
            <a:noAutofit/>
          </a:bodyPr>
          <a:lstStyle/>
          <a:p>
            <a:pPr algn="l">
              <a:spcBef>
                <a:spcPct val="0"/>
              </a:spcBef>
              <a:spcAft>
                <a:spcPct val="0"/>
              </a:spcAft>
            </a:pPr>
            <a:r>
              <a:rPr lang="en-US" altLang="en-US" sz="4200" dirty="0">
                <a:latin typeface="Book Antiqua" panose="02040602050305030304" pitchFamily="18" charset="0"/>
              </a:rPr>
              <a:t>Prohibition of Benami Property Act</a:t>
            </a: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125</a:t>
            </a:fld>
            <a:endParaRPr lang="en-US" altLang="en-US" sz="1200">
              <a:solidFill>
                <a:schemeClr val="bg1"/>
              </a:solidFill>
            </a:endParaRPr>
          </a:p>
        </p:txBody>
      </p:sp>
    </p:spTree>
    <p:extLst>
      <p:ext uri="{BB962C8B-B14F-4D97-AF65-F5344CB8AC3E}">
        <p14:creationId xmlns:p14="http://schemas.microsoft.com/office/powerpoint/2010/main" val="37288540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r>
              <a:rPr lang="en-IN" sz="2800" dirty="0">
                <a:latin typeface="Bookman Old Style" panose="02050604050505020204" pitchFamily="18" charset="0"/>
                <a:cs typeface="Times New Roman" pitchFamily="18" charset="0"/>
              </a:rPr>
              <a:t>Amendments in PBPT Act</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126</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sp>
        <p:nvSpPr>
          <p:cNvPr id="5" name="Rectangle: Rounded Corners 4">
            <a:extLst>
              <a:ext uri="{FF2B5EF4-FFF2-40B4-BE49-F238E27FC236}">
                <a16:creationId xmlns:a16="http://schemas.microsoft.com/office/drawing/2014/main" id="{C202045B-E0DD-7152-828E-DEDF466D7AB3}"/>
              </a:ext>
            </a:extLst>
          </p:cNvPr>
          <p:cNvSpPr/>
          <p:nvPr/>
        </p:nvSpPr>
        <p:spPr>
          <a:xfrm>
            <a:off x="504825" y="1364182"/>
            <a:ext cx="11168452" cy="1350443"/>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u="sng" dirty="0">
                <a:solidFill>
                  <a:schemeClr val="tx1"/>
                </a:solidFill>
              </a:rPr>
              <a:t>New Sub-section (2A) in Section 24</a:t>
            </a:r>
            <a:r>
              <a:rPr lang="en-US" sz="2000" dirty="0">
                <a:solidFill>
                  <a:schemeClr val="tx1"/>
                </a:solidFill>
              </a:rPr>
              <a:t> </a:t>
            </a:r>
            <a:r>
              <a:rPr lang="en-IN" sz="2000" dirty="0">
                <a:solidFill>
                  <a:schemeClr val="tx1"/>
                </a:solidFill>
              </a:rPr>
              <a:t> </a:t>
            </a:r>
          </a:p>
          <a:p>
            <a:pPr algn="ctr"/>
            <a:r>
              <a:rPr lang="en-IN" sz="2000" dirty="0">
                <a:solidFill>
                  <a:schemeClr val="tx1"/>
                </a:solidFill>
              </a:rPr>
              <a:t>T</a:t>
            </a:r>
            <a:r>
              <a:rPr lang="en-US" sz="2000" dirty="0" err="1">
                <a:solidFill>
                  <a:schemeClr val="tx1"/>
                </a:solidFill>
              </a:rPr>
              <a:t>ime</a:t>
            </a:r>
            <a:r>
              <a:rPr lang="en-US" sz="2000" dirty="0">
                <a:solidFill>
                  <a:schemeClr val="tx1"/>
                </a:solidFill>
              </a:rPr>
              <a:t> limit </a:t>
            </a:r>
            <a:r>
              <a:rPr lang="en-US" sz="2000" dirty="0" err="1">
                <a:solidFill>
                  <a:schemeClr val="tx1"/>
                </a:solidFill>
              </a:rPr>
              <a:t>upto</a:t>
            </a:r>
            <a:r>
              <a:rPr lang="en-US" sz="2000" dirty="0">
                <a:solidFill>
                  <a:schemeClr val="tx1"/>
                </a:solidFill>
              </a:rPr>
              <a:t> 3 months to furnish explanation or submissions by the </a:t>
            </a:r>
            <a:r>
              <a:rPr lang="en-US" sz="2000" dirty="0" err="1">
                <a:solidFill>
                  <a:schemeClr val="tx1"/>
                </a:solidFill>
              </a:rPr>
              <a:t>benamidar</a:t>
            </a:r>
            <a:r>
              <a:rPr lang="en-US" sz="2000" dirty="0">
                <a:solidFill>
                  <a:schemeClr val="tx1"/>
                </a:solidFill>
              </a:rPr>
              <a:t> and beneficial owner against notice issued u/s 24(1) and u/s 24(2).</a:t>
            </a:r>
            <a:endParaRPr lang="en-IN" sz="2000" dirty="0">
              <a:solidFill>
                <a:schemeClr val="tx1"/>
              </a:solidFill>
            </a:endParaRPr>
          </a:p>
        </p:txBody>
      </p:sp>
      <p:graphicFrame>
        <p:nvGraphicFramePr>
          <p:cNvPr id="8" name="Diagram 7">
            <a:extLst>
              <a:ext uri="{FF2B5EF4-FFF2-40B4-BE49-F238E27FC236}">
                <a16:creationId xmlns:a16="http://schemas.microsoft.com/office/drawing/2014/main" id="{0664D9B0-3415-FC14-71F9-91192946C2B8}"/>
              </a:ext>
            </a:extLst>
          </p:cNvPr>
          <p:cNvGraphicFramePr/>
          <p:nvPr>
            <p:extLst>
              <p:ext uri="{D42A27DB-BD31-4B8C-83A1-F6EECF244321}">
                <p14:modId xmlns:p14="http://schemas.microsoft.com/office/powerpoint/2010/main" val="4171164375"/>
              </p:ext>
            </p:extLst>
          </p:nvPr>
        </p:nvGraphicFramePr>
        <p:xfrm>
          <a:off x="266982" y="4300970"/>
          <a:ext cx="5791829" cy="17739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8DDCE250-13D1-B3D1-189E-A23D13C9C0B2}"/>
              </a:ext>
            </a:extLst>
          </p:cNvPr>
          <p:cNvSpPr/>
          <p:nvPr/>
        </p:nvSpPr>
        <p:spPr>
          <a:xfrm>
            <a:off x="573828" y="3158142"/>
            <a:ext cx="5401460" cy="107404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Time limit of passing an order for provisional attachment or continuing or revoking or deciding not to attach a property</a:t>
            </a:r>
            <a:endParaRPr lang="en-IN" dirty="0"/>
          </a:p>
        </p:txBody>
      </p:sp>
      <p:sp>
        <p:nvSpPr>
          <p:cNvPr id="7" name="Rectangle 6">
            <a:extLst>
              <a:ext uri="{FF2B5EF4-FFF2-40B4-BE49-F238E27FC236}">
                <a16:creationId xmlns:a16="http://schemas.microsoft.com/office/drawing/2014/main" id="{9C59AEE3-ABE9-A217-0C03-D11313A61F9E}"/>
              </a:ext>
            </a:extLst>
          </p:cNvPr>
          <p:cNvSpPr/>
          <p:nvPr/>
        </p:nvSpPr>
        <p:spPr>
          <a:xfrm>
            <a:off x="6445533" y="3158142"/>
            <a:ext cx="5401460" cy="107404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solidFill>
                  <a:schemeClr val="tx1"/>
                </a:solidFill>
              </a:rPr>
              <a:t>Time limit </a:t>
            </a:r>
            <a:r>
              <a:rPr lang="en-US" dirty="0">
                <a:solidFill>
                  <a:schemeClr val="tx1"/>
                </a:solidFill>
              </a:rPr>
              <a:t>for Initiating Officer to draw a statement of the case and refer it to the Adjudicating Authority</a:t>
            </a:r>
            <a:endParaRPr lang="en-IN" dirty="0">
              <a:solidFill>
                <a:schemeClr val="tx1"/>
              </a:solidFill>
            </a:endParaRPr>
          </a:p>
        </p:txBody>
      </p:sp>
      <p:graphicFrame>
        <p:nvGraphicFramePr>
          <p:cNvPr id="9" name="Diagram 8">
            <a:extLst>
              <a:ext uri="{FF2B5EF4-FFF2-40B4-BE49-F238E27FC236}">
                <a16:creationId xmlns:a16="http://schemas.microsoft.com/office/drawing/2014/main" id="{9727BA05-E589-B55B-D5A3-B80A7672554C}"/>
              </a:ext>
            </a:extLst>
          </p:cNvPr>
          <p:cNvGraphicFramePr/>
          <p:nvPr>
            <p:extLst>
              <p:ext uri="{D42A27DB-BD31-4B8C-83A1-F6EECF244321}">
                <p14:modId xmlns:p14="http://schemas.microsoft.com/office/powerpoint/2010/main" val="804246046"/>
              </p:ext>
            </p:extLst>
          </p:nvPr>
        </p:nvGraphicFramePr>
        <p:xfrm>
          <a:off x="6250349" y="4300970"/>
          <a:ext cx="5791829" cy="17739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834377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0" y="375733"/>
            <a:ext cx="8692308" cy="735749"/>
          </a:xfrm>
        </p:spPr>
        <p:txBody>
          <a:bodyPr>
            <a:noAutofit/>
          </a:bodyPr>
          <a:lstStyle/>
          <a:p>
            <a:pPr marL="85725">
              <a:lnSpc>
                <a:spcPct val="115000"/>
              </a:lnSpc>
              <a:spcAft>
                <a:spcPts val="1000"/>
              </a:spcAft>
            </a:pPr>
            <a:r>
              <a:rPr lang="en-IN" sz="2400" dirty="0">
                <a:latin typeface="Bookman Old Style" panose="02050604050505020204" pitchFamily="18" charset="0"/>
                <a:cs typeface="Times New Roman" pitchFamily="18" charset="0"/>
              </a:rPr>
              <a:t>‘Approver’ under Benami Act</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127</a:t>
            </a:fld>
            <a:endParaRPr lang="en"/>
          </a:p>
        </p:txBody>
      </p:sp>
      <p:cxnSp>
        <p:nvCxnSpPr>
          <p:cNvPr id="36" name="Straight Arrow Connector 35">
            <a:extLst>
              <a:ext uri="{FF2B5EF4-FFF2-40B4-BE49-F238E27FC236}">
                <a16:creationId xmlns:a16="http://schemas.microsoft.com/office/drawing/2014/main" id="{1033781F-F381-4D78-D7B1-BC07221E1B29}"/>
              </a:ext>
            </a:extLst>
          </p:cNvPr>
          <p:cNvCxnSpPr>
            <a:cxnSpLocks/>
          </p:cNvCxnSpPr>
          <p:nvPr/>
        </p:nvCxnSpPr>
        <p:spPr>
          <a:xfrm>
            <a:off x="5236799" y="1762697"/>
            <a:ext cx="0" cy="23315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 name="Rectangle 2">
            <a:extLst>
              <a:ext uri="{FF2B5EF4-FFF2-40B4-BE49-F238E27FC236}">
                <a16:creationId xmlns:a16="http://schemas.microsoft.com/office/drawing/2014/main" id="{DED6A5BB-EDE8-05B4-95D5-414AB8934A0D}"/>
              </a:ext>
            </a:extLst>
          </p:cNvPr>
          <p:cNvSpPr/>
          <p:nvPr/>
        </p:nvSpPr>
        <p:spPr>
          <a:xfrm>
            <a:off x="62517" y="1349075"/>
            <a:ext cx="11406587" cy="402608"/>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Powers given to Initiating Officer for Tendering Immunity from Prosecution</a:t>
            </a:r>
          </a:p>
        </p:txBody>
      </p:sp>
      <p:grpSp>
        <p:nvGrpSpPr>
          <p:cNvPr id="6" name="Group 5">
            <a:extLst>
              <a:ext uri="{FF2B5EF4-FFF2-40B4-BE49-F238E27FC236}">
                <a16:creationId xmlns:a16="http://schemas.microsoft.com/office/drawing/2014/main" id="{852213C8-F12A-591F-945F-19908CD4AA77}"/>
              </a:ext>
            </a:extLst>
          </p:cNvPr>
          <p:cNvGrpSpPr/>
          <p:nvPr/>
        </p:nvGrpSpPr>
        <p:grpSpPr>
          <a:xfrm>
            <a:off x="1421165" y="2001326"/>
            <a:ext cx="10052433" cy="4313557"/>
            <a:chOff x="2841583" y="1682956"/>
            <a:chExt cx="5586921" cy="2726438"/>
          </a:xfrm>
        </p:grpSpPr>
        <p:grpSp>
          <p:nvGrpSpPr>
            <p:cNvPr id="18" name="Group 17">
              <a:extLst>
                <a:ext uri="{FF2B5EF4-FFF2-40B4-BE49-F238E27FC236}">
                  <a16:creationId xmlns:a16="http://schemas.microsoft.com/office/drawing/2014/main" id="{A021CF23-A978-22F8-0CDC-261B013CDE1C}"/>
                </a:ext>
              </a:extLst>
            </p:cNvPr>
            <p:cNvGrpSpPr/>
            <p:nvPr/>
          </p:nvGrpSpPr>
          <p:grpSpPr>
            <a:xfrm>
              <a:off x="3127294" y="1682956"/>
              <a:ext cx="5301210" cy="2726438"/>
              <a:chOff x="3127294" y="1682956"/>
              <a:chExt cx="5301210" cy="2726438"/>
            </a:xfrm>
          </p:grpSpPr>
          <p:sp>
            <p:nvSpPr>
              <p:cNvPr id="37" name="Rectangle: Rounded Corners 36">
                <a:extLst>
                  <a:ext uri="{FF2B5EF4-FFF2-40B4-BE49-F238E27FC236}">
                    <a16:creationId xmlns:a16="http://schemas.microsoft.com/office/drawing/2014/main" id="{BC854958-D1CB-DF83-A204-B06ADB366F4A}"/>
                  </a:ext>
                </a:extLst>
              </p:cNvPr>
              <p:cNvSpPr/>
              <p:nvPr/>
            </p:nvSpPr>
            <p:spPr>
              <a:xfrm>
                <a:off x="3129777" y="1682956"/>
                <a:ext cx="5298722" cy="64516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dirty="0">
                    <a:latin typeface="Book Antiqua" panose="02040602050305030304" pitchFamily="18" charset="0"/>
                    <a:cs typeface="Mangal" panose="02040503050203030202" pitchFamily="18" charset="0"/>
                  </a:rPr>
                  <a:t>May Tender immunity to </a:t>
                </a:r>
                <a:r>
                  <a:rPr lang="en-US" sz="2000" b="1" dirty="0" err="1">
                    <a:latin typeface="Book Antiqua" panose="02040602050305030304" pitchFamily="18" charset="0"/>
                    <a:cs typeface="Mangal" panose="02040503050203030202" pitchFamily="18" charset="0"/>
                  </a:rPr>
                  <a:t>benamidar</a:t>
                </a:r>
                <a:r>
                  <a:rPr lang="en-US" sz="2000" b="1" dirty="0">
                    <a:latin typeface="Book Antiqua" panose="02040602050305030304" pitchFamily="18" charset="0"/>
                    <a:cs typeface="Mangal" panose="02040503050203030202" pitchFamily="18" charset="0"/>
                  </a:rPr>
                  <a:t> or such other persons other than beneficial owner</a:t>
                </a:r>
                <a:r>
                  <a:rPr lang="en-US" sz="2000" dirty="0">
                    <a:latin typeface="Book Antiqua" panose="02040602050305030304" pitchFamily="18" charset="0"/>
                    <a:cs typeface="Mangal" panose="02040503050203030202" pitchFamily="18" charset="0"/>
                  </a:rPr>
                  <a:t> from prosecution with previous sanction of competent authority subject to full and true disclosure of benami transaction.</a:t>
                </a:r>
                <a:endParaRPr lang="en-GB" sz="2000" dirty="0"/>
              </a:p>
            </p:txBody>
          </p:sp>
          <p:sp>
            <p:nvSpPr>
              <p:cNvPr id="38" name="Rectangle: Rounded Corners 37">
                <a:extLst>
                  <a:ext uri="{FF2B5EF4-FFF2-40B4-BE49-F238E27FC236}">
                    <a16:creationId xmlns:a16="http://schemas.microsoft.com/office/drawing/2014/main" id="{FB545A51-F2A4-2509-00DC-52670636D5D7}"/>
                  </a:ext>
                </a:extLst>
              </p:cNvPr>
              <p:cNvSpPr/>
              <p:nvPr/>
            </p:nvSpPr>
            <p:spPr>
              <a:xfrm>
                <a:off x="3129776" y="2450482"/>
                <a:ext cx="5298728" cy="48605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err="1">
                    <a:latin typeface="Book Antiqua" panose="02040602050305030304" pitchFamily="18" charset="0"/>
                    <a:cs typeface="Mangal" panose="02040503050203030202" pitchFamily="18" charset="0"/>
                  </a:rPr>
                  <a:t>Benamidar</a:t>
                </a:r>
                <a:r>
                  <a:rPr lang="en-US" sz="2000" b="1" dirty="0">
                    <a:latin typeface="Book Antiqua" panose="02040602050305030304" pitchFamily="18" charset="0"/>
                    <a:cs typeface="Mangal" panose="02040503050203030202" pitchFamily="18" charset="0"/>
                  </a:rPr>
                  <a:t> or such other persons remain immune </a:t>
                </a:r>
                <a:r>
                  <a:rPr lang="en-US" sz="2000" dirty="0">
                    <a:latin typeface="Book Antiqua" panose="02040602050305030304" pitchFamily="18" charset="0"/>
                    <a:cs typeface="Mangal" panose="02040503050203030202" pitchFamily="18" charset="0"/>
                  </a:rPr>
                  <a:t>from prosecution and penalty u/s 53 </a:t>
                </a:r>
                <a:r>
                  <a:rPr lang="en-US" sz="2000" b="1" dirty="0">
                    <a:latin typeface="Book Antiqua" panose="02040602050305030304" pitchFamily="18" charset="0"/>
                    <a:cs typeface="Mangal" panose="02040503050203030202" pitchFamily="18" charset="0"/>
                  </a:rPr>
                  <a:t>to the extent immunity tendered or accepted</a:t>
                </a:r>
                <a:r>
                  <a:rPr lang="en-US" sz="2000" dirty="0">
                    <a:latin typeface="Book Antiqua" panose="02040602050305030304" pitchFamily="18" charset="0"/>
                    <a:cs typeface="Mangal" panose="02040503050203030202" pitchFamily="18" charset="0"/>
                  </a:rPr>
                  <a:t>.  </a:t>
                </a:r>
                <a:endParaRPr lang="en-GB" sz="2000" dirty="0">
                  <a:latin typeface="Book Antiqua" panose="02040602050305030304" pitchFamily="18" charset="0"/>
                  <a:cs typeface="Mangal" panose="02040503050203030202" pitchFamily="18" charset="0"/>
                </a:endParaRPr>
              </a:p>
            </p:txBody>
          </p:sp>
          <p:sp>
            <p:nvSpPr>
              <p:cNvPr id="40" name="Rectangle: Rounded Corners 39">
                <a:extLst>
                  <a:ext uri="{FF2B5EF4-FFF2-40B4-BE49-F238E27FC236}">
                    <a16:creationId xmlns:a16="http://schemas.microsoft.com/office/drawing/2014/main" id="{76A41E05-E79D-5E35-504D-3EEC8D57C81D}"/>
                  </a:ext>
                </a:extLst>
              </p:cNvPr>
              <p:cNvSpPr/>
              <p:nvPr/>
            </p:nvSpPr>
            <p:spPr>
              <a:xfrm>
                <a:off x="3127294" y="3218008"/>
                <a:ext cx="5298728" cy="48605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dirty="0">
                    <a:latin typeface="Book Antiqua" panose="02040602050305030304" pitchFamily="18" charset="0"/>
                    <a:cs typeface="Mangal" panose="02040503050203030202" pitchFamily="18" charset="0"/>
                  </a:rPr>
                  <a:t>Tendered immunity </a:t>
                </a:r>
                <a:r>
                  <a:rPr lang="en-US" sz="2000" b="1" dirty="0">
                    <a:latin typeface="Book Antiqua" panose="02040602050305030304" pitchFamily="18" charset="0"/>
                    <a:cs typeface="Mangal" panose="02040503050203030202" pitchFamily="18" charset="0"/>
                  </a:rPr>
                  <a:t>may be withdrawn in case of non-compliance of the conditions </a:t>
                </a:r>
                <a:r>
                  <a:rPr lang="en-US" sz="2000" dirty="0">
                    <a:latin typeface="Book Antiqua" panose="02040602050305030304" pitchFamily="18" charset="0"/>
                    <a:cs typeface="Mangal" panose="02040503050203030202" pitchFamily="18" charset="0"/>
                  </a:rPr>
                  <a:t>with previous sanction of the competent authority</a:t>
                </a:r>
                <a:endParaRPr lang="en-GB" sz="2000" dirty="0">
                  <a:latin typeface="Book Antiqua" panose="02040602050305030304" pitchFamily="18" charset="0"/>
                  <a:cs typeface="Mangal" panose="02040503050203030202" pitchFamily="18" charset="0"/>
                </a:endParaRPr>
              </a:p>
            </p:txBody>
          </p:sp>
          <p:sp>
            <p:nvSpPr>
              <p:cNvPr id="41" name="Rectangle: Rounded Corners 40">
                <a:extLst>
                  <a:ext uri="{FF2B5EF4-FFF2-40B4-BE49-F238E27FC236}">
                    <a16:creationId xmlns:a16="http://schemas.microsoft.com/office/drawing/2014/main" id="{E5AFE364-193E-501C-CCD4-D23DB2FAEC65}"/>
                  </a:ext>
                </a:extLst>
              </p:cNvPr>
              <p:cNvSpPr/>
              <p:nvPr/>
            </p:nvSpPr>
            <p:spPr>
              <a:xfrm>
                <a:off x="3127294" y="3945577"/>
                <a:ext cx="5298714" cy="46381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latin typeface="Book Antiqua" panose="02040602050305030304" pitchFamily="18" charset="0"/>
                    <a:cs typeface="Mangal" panose="02040503050203030202" pitchFamily="18" charset="0"/>
                  </a:rPr>
                  <a:t>After withdrawal of immunity, the </a:t>
                </a:r>
                <a:r>
                  <a:rPr lang="en-US" b="1" dirty="0">
                    <a:latin typeface="Book Antiqua" panose="02040602050305030304" pitchFamily="18" charset="0"/>
                    <a:cs typeface="Mangal" panose="02040503050203030202" pitchFamily="18" charset="0"/>
                  </a:rPr>
                  <a:t>person may be tried for the offences </a:t>
                </a:r>
                <a:r>
                  <a:rPr lang="en-US" dirty="0">
                    <a:latin typeface="Book Antiqua" panose="02040602050305030304" pitchFamily="18" charset="0"/>
                    <a:cs typeface="Mangal" panose="02040503050203030202" pitchFamily="18" charset="0"/>
                  </a:rPr>
                  <a:t>which appears to have been committed and shall be liable to any penalty </a:t>
                </a:r>
                <a:r>
                  <a:rPr lang="en-US" b="1" dirty="0">
                    <a:latin typeface="Book Antiqua" panose="02040602050305030304" pitchFamily="18" charset="0"/>
                    <a:cs typeface="Mangal" panose="02040503050203030202" pitchFamily="18" charset="0"/>
                  </a:rPr>
                  <a:t>which would otherwise have been liable </a:t>
                </a:r>
                <a:r>
                  <a:rPr lang="en-US" dirty="0">
                    <a:latin typeface="Book Antiqua" panose="02040602050305030304" pitchFamily="18" charset="0"/>
                    <a:cs typeface="Mangal" panose="02040503050203030202" pitchFamily="18" charset="0"/>
                  </a:rPr>
                  <a:t>for such benami transaction.</a:t>
                </a:r>
                <a:endParaRPr lang="en-GB" dirty="0">
                  <a:latin typeface="Book Antiqua" panose="02040602050305030304" pitchFamily="18" charset="0"/>
                  <a:cs typeface="Mangal" panose="02040503050203030202" pitchFamily="18" charset="0"/>
                </a:endParaRPr>
              </a:p>
            </p:txBody>
          </p:sp>
        </p:grpSp>
        <p:cxnSp>
          <p:nvCxnSpPr>
            <p:cNvPr id="33" name="Straight Arrow Connector 32">
              <a:extLst>
                <a:ext uri="{FF2B5EF4-FFF2-40B4-BE49-F238E27FC236}">
                  <a16:creationId xmlns:a16="http://schemas.microsoft.com/office/drawing/2014/main" id="{F159E2DC-3F8E-969C-1C3D-D5B85695F42E}"/>
                </a:ext>
              </a:extLst>
            </p:cNvPr>
            <p:cNvCxnSpPr>
              <a:cxnSpLocks/>
              <a:endCxn id="41" idx="1"/>
            </p:cNvCxnSpPr>
            <p:nvPr/>
          </p:nvCxnSpPr>
          <p:spPr>
            <a:xfrm flipV="1">
              <a:off x="2841583" y="4177486"/>
              <a:ext cx="285711" cy="111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89" name="Group 88">
            <a:extLst>
              <a:ext uri="{FF2B5EF4-FFF2-40B4-BE49-F238E27FC236}">
                <a16:creationId xmlns:a16="http://schemas.microsoft.com/office/drawing/2014/main" id="{B6FB4F71-37ED-35F8-BC8C-BF813F426C28}"/>
              </a:ext>
            </a:extLst>
          </p:cNvPr>
          <p:cNvGrpSpPr/>
          <p:nvPr/>
        </p:nvGrpSpPr>
        <p:grpSpPr>
          <a:xfrm>
            <a:off x="119848" y="2090529"/>
            <a:ext cx="1343148" cy="4224354"/>
            <a:chOff x="119848" y="2288835"/>
            <a:chExt cx="1343148" cy="4224354"/>
          </a:xfrm>
        </p:grpSpPr>
        <p:sp>
          <p:nvSpPr>
            <p:cNvPr id="82" name="Rectangle 81">
              <a:extLst>
                <a:ext uri="{FF2B5EF4-FFF2-40B4-BE49-F238E27FC236}">
                  <a16:creationId xmlns:a16="http://schemas.microsoft.com/office/drawing/2014/main" id="{42BF5E73-586E-5996-6DB0-637EBDF3EBC5}"/>
                </a:ext>
              </a:extLst>
            </p:cNvPr>
            <p:cNvSpPr/>
            <p:nvPr/>
          </p:nvSpPr>
          <p:spPr>
            <a:xfrm>
              <a:off x="127443" y="2288835"/>
              <a:ext cx="1335553" cy="742351"/>
            </a:xfrm>
            <a:prstGeom prst="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kern="100" dirty="0">
                  <a:solidFill>
                    <a:schemeClr val="tx1"/>
                  </a:solidFill>
                  <a:latin typeface="Book Antiqua" panose="02040602050305030304" pitchFamily="18" charset="0"/>
                  <a:cs typeface="Mangal" panose="02040503050203030202" pitchFamily="18" charset="0"/>
                </a:rPr>
                <a:t>55A(1)</a:t>
              </a:r>
              <a:endParaRPr lang="en-GB" sz="2400" dirty="0">
                <a:solidFill>
                  <a:schemeClr val="tx1"/>
                </a:solidFill>
                <a:latin typeface="+mj-lt"/>
              </a:endParaRPr>
            </a:p>
          </p:txBody>
        </p:sp>
        <p:sp>
          <p:nvSpPr>
            <p:cNvPr id="83" name="Rectangle 82">
              <a:extLst>
                <a:ext uri="{FF2B5EF4-FFF2-40B4-BE49-F238E27FC236}">
                  <a16:creationId xmlns:a16="http://schemas.microsoft.com/office/drawing/2014/main" id="{1DC1FC1A-DF48-0144-E088-7B3529CE3D83}"/>
                </a:ext>
              </a:extLst>
            </p:cNvPr>
            <p:cNvSpPr/>
            <p:nvPr/>
          </p:nvSpPr>
          <p:spPr>
            <a:xfrm>
              <a:off x="119848" y="3446610"/>
              <a:ext cx="1335553" cy="742351"/>
            </a:xfrm>
            <a:prstGeom prst="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kern="100" dirty="0">
                  <a:solidFill>
                    <a:schemeClr val="tx1"/>
                  </a:solidFill>
                  <a:latin typeface="Book Antiqua" panose="02040602050305030304" pitchFamily="18" charset="0"/>
                  <a:cs typeface="Mangal" panose="02040503050203030202" pitchFamily="18" charset="0"/>
                </a:rPr>
                <a:t>55A(2)</a:t>
              </a:r>
              <a:endParaRPr lang="en-GB" sz="2400" dirty="0">
                <a:solidFill>
                  <a:schemeClr val="tx1"/>
                </a:solidFill>
                <a:latin typeface="+mj-lt"/>
              </a:endParaRPr>
            </a:p>
          </p:txBody>
        </p:sp>
        <p:sp>
          <p:nvSpPr>
            <p:cNvPr id="84" name="Rectangle 83">
              <a:extLst>
                <a:ext uri="{FF2B5EF4-FFF2-40B4-BE49-F238E27FC236}">
                  <a16:creationId xmlns:a16="http://schemas.microsoft.com/office/drawing/2014/main" id="{18D8329F-0718-F4B7-9807-54487763360D}"/>
                </a:ext>
              </a:extLst>
            </p:cNvPr>
            <p:cNvSpPr/>
            <p:nvPr/>
          </p:nvSpPr>
          <p:spPr>
            <a:xfrm>
              <a:off x="119848" y="4638310"/>
              <a:ext cx="1335553" cy="742351"/>
            </a:xfrm>
            <a:prstGeom prst="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kern="100" dirty="0">
                  <a:solidFill>
                    <a:schemeClr val="tx1"/>
                  </a:solidFill>
                  <a:latin typeface="Book Antiqua" panose="02040602050305030304" pitchFamily="18" charset="0"/>
                  <a:cs typeface="Mangal" panose="02040503050203030202" pitchFamily="18" charset="0"/>
                </a:rPr>
                <a:t>55A(3)</a:t>
              </a:r>
              <a:endParaRPr lang="en-GB" sz="2400" dirty="0">
                <a:solidFill>
                  <a:schemeClr val="tx1"/>
                </a:solidFill>
                <a:latin typeface="+mj-lt"/>
              </a:endParaRPr>
            </a:p>
          </p:txBody>
        </p:sp>
        <p:sp>
          <p:nvSpPr>
            <p:cNvPr id="85" name="Rectangle 84">
              <a:extLst>
                <a:ext uri="{FF2B5EF4-FFF2-40B4-BE49-F238E27FC236}">
                  <a16:creationId xmlns:a16="http://schemas.microsoft.com/office/drawing/2014/main" id="{1302FB2E-5DB7-2FEC-DB60-C9DEDE19A8A1}"/>
                </a:ext>
              </a:extLst>
            </p:cNvPr>
            <p:cNvSpPr/>
            <p:nvPr/>
          </p:nvSpPr>
          <p:spPr>
            <a:xfrm>
              <a:off x="119848" y="5770838"/>
              <a:ext cx="1335553" cy="742351"/>
            </a:xfrm>
            <a:prstGeom prst="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kern="100" dirty="0">
                  <a:solidFill>
                    <a:schemeClr val="tx1"/>
                  </a:solidFill>
                  <a:latin typeface="Book Antiqua" panose="02040602050305030304" pitchFamily="18" charset="0"/>
                  <a:cs typeface="Mangal" panose="02040503050203030202" pitchFamily="18" charset="0"/>
                </a:rPr>
                <a:t>55A(4)</a:t>
              </a:r>
              <a:endParaRPr lang="en-GB" sz="2400" dirty="0">
                <a:solidFill>
                  <a:schemeClr val="tx1"/>
                </a:solidFill>
                <a:latin typeface="+mj-lt"/>
              </a:endParaRPr>
            </a:p>
          </p:txBody>
        </p:sp>
      </p:grpSp>
      <p:sp>
        <p:nvSpPr>
          <p:cNvPr id="86" name="TextBox 85">
            <a:extLst>
              <a:ext uri="{FF2B5EF4-FFF2-40B4-BE49-F238E27FC236}">
                <a16:creationId xmlns:a16="http://schemas.microsoft.com/office/drawing/2014/main" id="{344CF281-986E-7A90-8B24-076607CBFE37}"/>
              </a:ext>
            </a:extLst>
          </p:cNvPr>
          <p:cNvSpPr txBox="1"/>
          <p:nvPr/>
        </p:nvSpPr>
        <p:spPr>
          <a:xfrm>
            <a:off x="9860981" y="755529"/>
            <a:ext cx="1924604" cy="369332"/>
          </a:xfrm>
          <a:prstGeom prst="rect">
            <a:avLst/>
          </a:prstGeom>
          <a:noFill/>
        </p:spPr>
        <p:txBody>
          <a:bodyPr wrap="square">
            <a:spAutoFit/>
          </a:bodyPr>
          <a:lstStyle/>
          <a:p>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01.10.2024 </a:t>
            </a:r>
            <a:endParaRPr lang="en-IN" dirty="0"/>
          </a:p>
        </p:txBody>
      </p:sp>
      <p:cxnSp>
        <p:nvCxnSpPr>
          <p:cNvPr id="94" name="Straight Arrow Connector 93">
            <a:extLst>
              <a:ext uri="{FF2B5EF4-FFF2-40B4-BE49-F238E27FC236}">
                <a16:creationId xmlns:a16="http://schemas.microsoft.com/office/drawing/2014/main" id="{3113CCF8-7DD0-492E-926B-EE89178C6DBA}"/>
              </a:ext>
            </a:extLst>
          </p:cNvPr>
          <p:cNvCxnSpPr>
            <a:cxnSpLocks/>
          </p:cNvCxnSpPr>
          <p:nvPr/>
        </p:nvCxnSpPr>
        <p:spPr>
          <a:xfrm>
            <a:off x="1419327" y="4817975"/>
            <a:ext cx="514074" cy="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5" name="Straight Arrow Connector 94">
            <a:extLst>
              <a:ext uri="{FF2B5EF4-FFF2-40B4-BE49-F238E27FC236}">
                <a16:creationId xmlns:a16="http://schemas.microsoft.com/office/drawing/2014/main" id="{F8419FE7-57A5-1490-C528-3CE98CE0A032}"/>
              </a:ext>
            </a:extLst>
          </p:cNvPr>
          <p:cNvCxnSpPr>
            <a:cxnSpLocks/>
          </p:cNvCxnSpPr>
          <p:nvPr/>
        </p:nvCxnSpPr>
        <p:spPr>
          <a:xfrm>
            <a:off x="1417489" y="3604284"/>
            <a:ext cx="514074" cy="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6" name="Straight Arrow Connector 95">
            <a:extLst>
              <a:ext uri="{FF2B5EF4-FFF2-40B4-BE49-F238E27FC236}">
                <a16:creationId xmlns:a16="http://schemas.microsoft.com/office/drawing/2014/main" id="{151B8F0F-BBE5-E308-7B84-72E545F61CB4}"/>
              </a:ext>
            </a:extLst>
          </p:cNvPr>
          <p:cNvCxnSpPr>
            <a:cxnSpLocks/>
          </p:cNvCxnSpPr>
          <p:nvPr/>
        </p:nvCxnSpPr>
        <p:spPr>
          <a:xfrm>
            <a:off x="1437685" y="2467709"/>
            <a:ext cx="514074" cy="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078733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149452" y="4010237"/>
            <a:ext cx="7088627" cy="1894805"/>
          </a:xfrm>
        </p:spPr>
        <p:txBody>
          <a:bodyPr lIns="121900" tIns="121900" rIns="121900" bIns="121900" anchor="ctr">
            <a:noAutofit/>
          </a:bodyPr>
          <a:lstStyle/>
          <a:p>
            <a:pPr algn="l">
              <a:spcBef>
                <a:spcPct val="0"/>
              </a:spcBef>
              <a:spcAft>
                <a:spcPct val="0"/>
              </a:spcAft>
            </a:pPr>
            <a:r>
              <a:rPr lang="en-US" altLang="en-US" sz="4200" dirty="0">
                <a:latin typeface="Book Antiqua" panose="02040602050305030304" pitchFamily="18" charset="0"/>
              </a:rPr>
              <a:t>Black Money Act</a:t>
            </a: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128</a:t>
            </a:fld>
            <a:endParaRPr lang="en-US" altLang="en-US" sz="1200">
              <a:solidFill>
                <a:schemeClr val="bg1"/>
              </a:solidFill>
            </a:endParaRPr>
          </a:p>
        </p:txBody>
      </p:sp>
    </p:spTree>
    <p:extLst>
      <p:ext uri="{BB962C8B-B14F-4D97-AF65-F5344CB8AC3E}">
        <p14:creationId xmlns:p14="http://schemas.microsoft.com/office/powerpoint/2010/main" val="13589613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41240" y="357614"/>
            <a:ext cx="10451500" cy="735749"/>
          </a:xfrm>
        </p:spPr>
        <p:txBody>
          <a:bodyPr>
            <a:noAutofit/>
          </a:bodyPr>
          <a:lstStyle/>
          <a:p>
            <a:r>
              <a:rPr lang="en-IN" sz="2800" dirty="0">
                <a:latin typeface="Bookman Old Style" panose="02050604050505020204" pitchFamily="18" charset="0"/>
                <a:cs typeface="Times New Roman" pitchFamily="18" charset="0"/>
              </a:rPr>
              <a:t>Proposed Amendments in Black Money Act</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129</a:t>
            </a:fld>
            <a:endParaRPr lang="en"/>
          </a:p>
        </p:txBody>
      </p:sp>
      <p:sp>
        <p:nvSpPr>
          <p:cNvPr id="3" name="TextBox 2">
            <a:extLst>
              <a:ext uri="{FF2B5EF4-FFF2-40B4-BE49-F238E27FC236}">
                <a16:creationId xmlns:a16="http://schemas.microsoft.com/office/drawing/2014/main" id="{A1FE1647-137A-599B-A97C-4A8960B86DF2}"/>
              </a:ext>
            </a:extLst>
          </p:cNvPr>
          <p:cNvSpPr txBox="1"/>
          <p:nvPr/>
        </p:nvSpPr>
        <p:spPr>
          <a:xfrm>
            <a:off x="9741529" y="537444"/>
            <a:ext cx="1931748" cy="369332"/>
          </a:xfrm>
          <a:prstGeom prst="rect">
            <a:avLst/>
          </a:prstGeom>
          <a:noFill/>
        </p:spPr>
        <p:txBody>
          <a:bodyPr wrap="square" rtlCol="0">
            <a:spAutoFit/>
          </a:bodyPr>
          <a:lstStyle/>
          <a:p>
            <a:r>
              <a:rPr lang="en-IN" sz="1800" b="1" i="1" dirty="0">
                <a:cs typeface="Angsana New" panose="02020603050405020304" pitchFamily="18" charset="-34"/>
              </a:rPr>
              <a:t>w.e.f. 01.10.2024</a:t>
            </a:r>
            <a:endParaRPr lang="en-IN" b="1" i="1" dirty="0"/>
          </a:p>
        </p:txBody>
      </p:sp>
      <p:sp>
        <p:nvSpPr>
          <p:cNvPr id="5" name="Rectangle: Rounded Corners 4">
            <a:extLst>
              <a:ext uri="{FF2B5EF4-FFF2-40B4-BE49-F238E27FC236}">
                <a16:creationId xmlns:a16="http://schemas.microsoft.com/office/drawing/2014/main" id="{C202045B-E0DD-7152-828E-DEDF466D7AB3}"/>
              </a:ext>
            </a:extLst>
          </p:cNvPr>
          <p:cNvSpPr/>
          <p:nvPr/>
        </p:nvSpPr>
        <p:spPr>
          <a:xfrm>
            <a:off x="1309735" y="1364182"/>
            <a:ext cx="9560459" cy="151192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Insertion of reference of liabilities of Black Money Act u/s 230(1A) of IT Act to obtain a tax clearance certificate</a:t>
            </a:r>
            <a:r>
              <a:rPr lang="en-IN" sz="2400" dirty="0">
                <a:solidFill>
                  <a:schemeClr val="tx1"/>
                </a:solidFill>
              </a:rPr>
              <a:t>.</a:t>
            </a:r>
          </a:p>
        </p:txBody>
      </p:sp>
      <p:sp>
        <p:nvSpPr>
          <p:cNvPr id="6" name="Rectangle: Rounded Corners 5">
            <a:extLst>
              <a:ext uri="{FF2B5EF4-FFF2-40B4-BE49-F238E27FC236}">
                <a16:creationId xmlns:a16="http://schemas.microsoft.com/office/drawing/2014/main" id="{6A6A3E5B-B55F-1765-F058-A099E8D461DA}"/>
              </a:ext>
            </a:extLst>
          </p:cNvPr>
          <p:cNvSpPr/>
          <p:nvPr/>
        </p:nvSpPr>
        <p:spPr>
          <a:xfrm>
            <a:off x="1311041" y="3060498"/>
            <a:ext cx="9560459" cy="151192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b="1" u="sng" dirty="0">
                <a:solidFill>
                  <a:schemeClr val="tx1"/>
                </a:solidFill>
                <a:latin typeface="Bookman Old Style" panose="02050604050505020204" pitchFamily="18" charset="0"/>
                <a:cs typeface="Times New Roman" pitchFamily="18" charset="0"/>
              </a:rPr>
              <a:t>Widening of Scope of Section 132B of IT Act</a:t>
            </a:r>
            <a:endParaRPr lang="en-US" sz="2400" dirty="0">
              <a:solidFill>
                <a:schemeClr val="tx1"/>
              </a:solidFill>
            </a:endParaRPr>
          </a:p>
          <a:p>
            <a:pPr algn="ctr"/>
            <a:r>
              <a:rPr lang="en-US" sz="2400" dirty="0">
                <a:solidFill>
                  <a:schemeClr val="tx1"/>
                </a:solidFill>
              </a:rPr>
              <a:t>Insertion of reference of Black Money Act u/s 132B of IT Act to recover existing liabilities under Black Money Act out of asset seized or requisitioned u/s 132</a:t>
            </a:r>
            <a:r>
              <a:rPr lang="en-IN" sz="2400" dirty="0">
                <a:solidFill>
                  <a:schemeClr val="tx1"/>
                </a:solidFill>
              </a:rPr>
              <a:t>.</a:t>
            </a:r>
          </a:p>
        </p:txBody>
      </p:sp>
      <p:sp>
        <p:nvSpPr>
          <p:cNvPr id="7" name="Rectangle: Rounded Corners 6">
            <a:extLst>
              <a:ext uri="{FF2B5EF4-FFF2-40B4-BE49-F238E27FC236}">
                <a16:creationId xmlns:a16="http://schemas.microsoft.com/office/drawing/2014/main" id="{E11C133E-7299-83D7-FAA8-5B885406EFFE}"/>
              </a:ext>
            </a:extLst>
          </p:cNvPr>
          <p:cNvSpPr/>
          <p:nvPr/>
        </p:nvSpPr>
        <p:spPr>
          <a:xfrm>
            <a:off x="1309734" y="4737854"/>
            <a:ext cx="9560459" cy="1511928"/>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Penalties u/s Section 42 and 43 shall not apply in respect of such assets other than immovable property where aggregate value of such assets does not exceed Rs. 20 Lacs.</a:t>
            </a:r>
            <a:endParaRPr lang="en-IN" sz="2400" dirty="0">
              <a:solidFill>
                <a:schemeClr val="tx1"/>
              </a:solidFill>
            </a:endParaRPr>
          </a:p>
        </p:txBody>
      </p:sp>
    </p:spTree>
    <p:extLst>
      <p:ext uri="{BB962C8B-B14F-4D97-AF65-F5344CB8AC3E}">
        <p14:creationId xmlns:p14="http://schemas.microsoft.com/office/powerpoint/2010/main" val="407597781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77118" y="334754"/>
            <a:ext cx="8923663" cy="735749"/>
          </a:xfrm>
        </p:spPr>
        <p:txBody>
          <a:bodyPr>
            <a:normAutofit fontScale="90000"/>
          </a:bodyPr>
          <a:lstStyle/>
          <a:p>
            <a:r>
              <a:rPr lang="en-IN" sz="2400" b="1" dirty="0">
                <a:effectLst/>
                <a:latin typeface="Book Antiqua" panose="02040602050305030304" pitchFamily="18" charset="0"/>
                <a:ea typeface="Calibri" panose="020F0502020204030204" pitchFamily="34" charset="0"/>
                <a:cs typeface="Mangal" panose="02040503050203030202" pitchFamily="18" charset="0"/>
              </a:rPr>
              <a:t>Amendment in Sec 42 and 43 of Black Money Act Related to Penalty For Failure to Disclose Foreign Income And Asset In The ITR</a:t>
            </a:r>
            <a:endParaRPr lang="en-US" dirty="0"/>
          </a:p>
        </p:txBody>
      </p:sp>
      <p:grpSp>
        <p:nvGrpSpPr>
          <p:cNvPr id="5" name="Group 4">
            <a:extLst>
              <a:ext uri="{FF2B5EF4-FFF2-40B4-BE49-F238E27FC236}">
                <a16:creationId xmlns:a16="http://schemas.microsoft.com/office/drawing/2014/main" id="{2F257227-93DE-40E3-8156-72B62C33F5E8}"/>
              </a:ext>
            </a:extLst>
          </p:cNvPr>
          <p:cNvGrpSpPr/>
          <p:nvPr/>
        </p:nvGrpSpPr>
        <p:grpSpPr>
          <a:xfrm>
            <a:off x="139771" y="1315538"/>
            <a:ext cx="4864069" cy="1934438"/>
            <a:chOff x="914400" y="2152651"/>
            <a:chExt cx="2586038" cy="1892015"/>
          </a:xfrm>
        </p:grpSpPr>
        <p:sp>
          <p:nvSpPr>
            <p:cNvPr id="3" name="Rectangle 2">
              <a:extLst>
                <a:ext uri="{FF2B5EF4-FFF2-40B4-BE49-F238E27FC236}">
                  <a16:creationId xmlns:a16="http://schemas.microsoft.com/office/drawing/2014/main" id="{98A228FE-BEFF-4EBD-9972-0EDE6708655C}"/>
                </a:ext>
              </a:extLst>
            </p:cNvPr>
            <p:cNvSpPr/>
            <p:nvPr/>
          </p:nvSpPr>
          <p:spPr>
            <a:xfrm>
              <a:off x="914400" y="2493024"/>
              <a:ext cx="2586038" cy="15516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a:solidFill>
                    <a:schemeClr val="tx1"/>
                  </a:solidFill>
                </a:rPr>
                <a:t>Assessee </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being resident other than not ordinarily resident in India, </a:t>
              </a:r>
              <a:r>
                <a:rPr lang="en-IN" sz="1800" b="1"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who has failed to furnish the ITR</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 and also the details of foreign income and assets or is beneficiary of an asset located outside </a:t>
              </a:r>
              <a:r>
                <a:rPr lang="en-IN" dirty="0">
                  <a:solidFill>
                    <a:schemeClr val="tx1"/>
                  </a:solidFill>
                  <a:latin typeface="Book Antiqua" panose="02040602050305030304" pitchFamily="18" charset="0"/>
                  <a:ea typeface="Calibri" panose="020F0502020204030204" pitchFamily="34" charset="0"/>
                  <a:cs typeface="Mangal" panose="02040503050203030202" pitchFamily="18" charset="0"/>
                </a:rPr>
                <a:t>I</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ndia. </a:t>
              </a:r>
              <a:endParaRPr lang="en-US" sz="2200" dirty="0">
                <a:solidFill>
                  <a:schemeClr val="tx1"/>
                </a:solidFill>
              </a:endParaRPr>
            </a:p>
          </p:txBody>
        </p:sp>
        <p:sp>
          <p:nvSpPr>
            <p:cNvPr id="4" name="Rectangle 3">
              <a:extLst>
                <a:ext uri="{FF2B5EF4-FFF2-40B4-BE49-F238E27FC236}">
                  <a16:creationId xmlns:a16="http://schemas.microsoft.com/office/drawing/2014/main" id="{DCC0543D-55C7-49BA-BB05-15C65ABDBD7F}"/>
                </a:ext>
              </a:extLst>
            </p:cNvPr>
            <p:cNvSpPr/>
            <p:nvPr/>
          </p:nvSpPr>
          <p:spPr>
            <a:xfrm>
              <a:off x="914400" y="2152651"/>
              <a:ext cx="2586038" cy="340373"/>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Section 42</a:t>
              </a:r>
            </a:p>
          </p:txBody>
        </p:sp>
      </p:grpSp>
      <p:pic>
        <p:nvPicPr>
          <p:cNvPr id="2050" name="Picture 2" descr="equal balance scale 3625410 Vector Art ...">
            <a:extLst>
              <a:ext uri="{FF2B5EF4-FFF2-40B4-BE49-F238E27FC236}">
                <a16:creationId xmlns:a16="http://schemas.microsoft.com/office/drawing/2014/main" id="{C3407250-6DA6-6D99-90C7-96C43EA50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7758" y="1730318"/>
            <a:ext cx="1160679" cy="132966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4249C9C-E40D-24E3-6D33-31FB53BB95F9}"/>
              </a:ext>
            </a:extLst>
          </p:cNvPr>
          <p:cNvSpPr txBox="1"/>
          <p:nvPr/>
        </p:nvSpPr>
        <p:spPr>
          <a:xfrm>
            <a:off x="9583993" y="306879"/>
            <a:ext cx="2383887" cy="395749"/>
          </a:xfrm>
          <a:prstGeom prst="rect">
            <a:avLst/>
          </a:prstGeom>
          <a:noFill/>
        </p:spPr>
        <p:txBody>
          <a:bodyPr wrap="square">
            <a:spAutoFit/>
          </a:bodyPr>
          <a:lstStyle/>
          <a:p>
            <a:pPr lvl="0" algn="ctr">
              <a:lnSpc>
                <a:spcPct val="115000"/>
              </a:lnSpc>
              <a:spcAft>
                <a:spcPts val="800"/>
              </a:spcAft>
            </a:pPr>
            <a:r>
              <a:rPr lang="en-IN" sz="1800" b="1" i="1" kern="100" dirty="0">
                <a:effectLst/>
                <a:latin typeface="Book Antiqua" panose="02040602050305030304" pitchFamily="18" charset="0"/>
                <a:ea typeface="Aptos" panose="020B0004020202020204" pitchFamily="34" charset="0"/>
                <a:cs typeface="Times New Roman" panose="02020603050405020304" pitchFamily="18" charset="0"/>
              </a:rPr>
              <a:t>w.e.f. 01.10.2024 </a:t>
            </a:r>
            <a:endParaRPr lang="en-IN"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49CE1725-51D6-8367-6156-D90C40FCD8F9}"/>
              </a:ext>
            </a:extLst>
          </p:cNvPr>
          <p:cNvSpPr/>
          <p:nvPr/>
        </p:nvSpPr>
        <p:spPr>
          <a:xfrm>
            <a:off x="1283694" y="3433348"/>
            <a:ext cx="9744190" cy="8198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rgbClr val="000000"/>
                </a:solidFill>
                <a:latin typeface="Book Antiqua" panose="02040602050305030304" pitchFamily="18" charset="0"/>
                <a:ea typeface="Calibri" panose="020F0502020204030204" pitchFamily="34" charset="0"/>
                <a:cs typeface="Mangal" panose="02040503050203030202" pitchFamily="18" charset="0"/>
              </a:rPr>
              <a:t>Existing p</a:t>
            </a: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rovisos to the Sec. 42 and 43 states that </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the provisions of these sections shall not apply </a:t>
            </a:r>
            <a:r>
              <a:rPr lang="en-IN" sz="1800" b="1" dirty="0" err="1">
                <a:solidFill>
                  <a:srgbClr val="000000"/>
                </a:solidFill>
                <a:effectLst/>
                <a:latin typeface="Book Antiqua" panose="02040602050305030304" pitchFamily="18" charset="0"/>
                <a:ea typeface="Calibri" panose="020F0502020204030204" pitchFamily="34" charset="0"/>
                <a:cs typeface="Mangal" panose="02040503050203030202" pitchFamily="18" charset="0"/>
              </a:rPr>
              <a:t>i.r.o.</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an asset</a:t>
            </a: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being one or more bank accounts </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having an aggregate balance which does not exceed Rs.5 Lacs</a:t>
            </a: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at any time during the previous year</a:t>
            </a:r>
            <a:endParaRPr lang="en-US" b="1" dirty="0">
              <a:solidFill>
                <a:schemeClr val="tx1"/>
              </a:solidFill>
            </a:endParaRPr>
          </a:p>
        </p:txBody>
      </p:sp>
      <p:grpSp>
        <p:nvGrpSpPr>
          <p:cNvPr id="11" name="Group 10">
            <a:extLst>
              <a:ext uri="{FF2B5EF4-FFF2-40B4-BE49-F238E27FC236}">
                <a16:creationId xmlns:a16="http://schemas.microsoft.com/office/drawing/2014/main" id="{551764FA-5644-613A-601B-7543B23E6672}"/>
              </a:ext>
            </a:extLst>
          </p:cNvPr>
          <p:cNvGrpSpPr/>
          <p:nvPr/>
        </p:nvGrpSpPr>
        <p:grpSpPr>
          <a:xfrm>
            <a:off x="6292354" y="1315538"/>
            <a:ext cx="5675525" cy="1934438"/>
            <a:chOff x="914400" y="2152651"/>
            <a:chExt cx="2586038" cy="1892015"/>
          </a:xfrm>
        </p:grpSpPr>
        <p:sp>
          <p:nvSpPr>
            <p:cNvPr id="12" name="Rectangle 11">
              <a:extLst>
                <a:ext uri="{FF2B5EF4-FFF2-40B4-BE49-F238E27FC236}">
                  <a16:creationId xmlns:a16="http://schemas.microsoft.com/office/drawing/2014/main" id="{630F59A3-ABA8-1E6E-181B-E29D5509F885}"/>
                </a:ext>
              </a:extLst>
            </p:cNvPr>
            <p:cNvSpPr/>
            <p:nvPr/>
          </p:nvSpPr>
          <p:spPr>
            <a:xfrm>
              <a:off x="914400" y="2493024"/>
              <a:ext cx="2586038" cy="15516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a:solidFill>
                    <a:schemeClr val="tx1"/>
                  </a:solidFill>
                </a:rPr>
                <a:t>Assessee </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being resident other than not ordinarily resident in India, </a:t>
              </a:r>
              <a:r>
                <a:rPr lang="en-IN" sz="1800" b="1"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who has failed to furnish information or furnish inaccurate details </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related to foreign income and assets or is beneficiary of an asset located outside </a:t>
              </a:r>
              <a:r>
                <a:rPr lang="en-IN" dirty="0">
                  <a:solidFill>
                    <a:schemeClr val="tx1"/>
                  </a:solidFill>
                  <a:latin typeface="Book Antiqua" panose="02040602050305030304" pitchFamily="18" charset="0"/>
                  <a:ea typeface="Calibri" panose="020F0502020204030204" pitchFamily="34" charset="0"/>
                  <a:cs typeface="Mangal" panose="02040503050203030202" pitchFamily="18" charset="0"/>
                </a:rPr>
                <a:t>I</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ndia </a:t>
              </a:r>
              <a:r>
                <a:rPr lang="en-IN" sz="1800" b="1"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in the ITR filed</a:t>
              </a:r>
              <a:r>
                <a:rPr lang="en-IN" sz="1800" dirty="0">
                  <a:solidFill>
                    <a:schemeClr val="tx1"/>
                  </a:solidFill>
                  <a:effectLst/>
                  <a:latin typeface="Book Antiqua" panose="02040602050305030304" pitchFamily="18" charset="0"/>
                  <a:ea typeface="Calibri" panose="020F0502020204030204" pitchFamily="34" charset="0"/>
                  <a:cs typeface="Mangal" panose="02040503050203030202" pitchFamily="18" charset="0"/>
                </a:rPr>
                <a:t>. </a:t>
              </a:r>
              <a:endParaRPr lang="en-US" sz="2200" dirty="0">
                <a:solidFill>
                  <a:schemeClr val="tx1"/>
                </a:solidFill>
              </a:endParaRPr>
            </a:p>
          </p:txBody>
        </p:sp>
        <p:sp>
          <p:nvSpPr>
            <p:cNvPr id="13" name="Rectangle 12">
              <a:extLst>
                <a:ext uri="{FF2B5EF4-FFF2-40B4-BE49-F238E27FC236}">
                  <a16:creationId xmlns:a16="http://schemas.microsoft.com/office/drawing/2014/main" id="{25F4FB58-E510-5EC2-C834-B9C030A2B36A}"/>
                </a:ext>
              </a:extLst>
            </p:cNvPr>
            <p:cNvSpPr/>
            <p:nvPr/>
          </p:nvSpPr>
          <p:spPr>
            <a:xfrm>
              <a:off x="914400" y="2152651"/>
              <a:ext cx="2586038" cy="340373"/>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Section 43</a:t>
              </a:r>
            </a:p>
          </p:txBody>
        </p:sp>
      </p:grpSp>
      <p:sp>
        <p:nvSpPr>
          <p:cNvPr id="14" name="Right Brace 13">
            <a:extLst>
              <a:ext uri="{FF2B5EF4-FFF2-40B4-BE49-F238E27FC236}">
                <a16:creationId xmlns:a16="http://schemas.microsoft.com/office/drawing/2014/main" id="{8836FEDA-09AA-76A6-50A9-475E4E45BD3B}"/>
              </a:ext>
            </a:extLst>
          </p:cNvPr>
          <p:cNvSpPr/>
          <p:nvPr/>
        </p:nvSpPr>
        <p:spPr>
          <a:xfrm rot="5400000">
            <a:off x="5421193" y="3121882"/>
            <a:ext cx="703289" cy="3393195"/>
          </a:xfrm>
          <a:prstGeom prst="rightBrace">
            <a:avLst/>
          </a:prstGeom>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IN" sz="2400" b="1" dirty="0"/>
              <a:t>Proposed Amendment</a:t>
            </a:r>
          </a:p>
        </p:txBody>
      </p:sp>
      <p:sp>
        <p:nvSpPr>
          <p:cNvPr id="15" name="Rectangle 14">
            <a:extLst>
              <a:ext uri="{FF2B5EF4-FFF2-40B4-BE49-F238E27FC236}">
                <a16:creationId xmlns:a16="http://schemas.microsoft.com/office/drawing/2014/main" id="{AF2DF908-23AD-A364-3784-4B19CD9851AF}"/>
              </a:ext>
            </a:extLst>
          </p:cNvPr>
          <p:cNvSpPr/>
          <p:nvPr/>
        </p:nvSpPr>
        <p:spPr>
          <a:xfrm>
            <a:off x="661013" y="5216244"/>
            <a:ext cx="10851614" cy="106337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15000"/>
              </a:lnSpc>
              <a:spcAft>
                <a:spcPts val="1000"/>
              </a:spcAft>
            </a:pP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It is proposed to amend the provisos to provide that the </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provisions of these sec. shall not apply </a:t>
            </a:r>
            <a:r>
              <a:rPr lang="en-IN" sz="1800" b="1" dirty="0" err="1">
                <a:solidFill>
                  <a:srgbClr val="000000"/>
                </a:solidFill>
                <a:effectLst/>
                <a:latin typeface="Book Antiqua" panose="02040602050305030304" pitchFamily="18" charset="0"/>
                <a:ea typeface="Calibri" panose="020F0502020204030204" pitchFamily="34" charset="0"/>
                <a:cs typeface="Mangal" panose="02040503050203030202" pitchFamily="18" charset="0"/>
              </a:rPr>
              <a:t>i.r.o.</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an asset or assets </a:t>
            </a:r>
            <a:r>
              <a:rPr lang="en-IN" sz="2000" b="1" dirty="0">
                <a:solidFill>
                  <a:srgbClr val="FF0000"/>
                </a:solidFill>
                <a:effectLst/>
                <a:latin typeface="Book Antiqua" panose="02040602050305030304" pitchFamily="18" charset="0"/>
                <a:ea typeface="Calibri" panose="020F0502020204030204" pitchFamily="34" charset="0"/>
                <a:cs typeface="Mangal" panose="02040503050203030202" pitchFamily="18" charset="0"/>
              </a:rPr>
              <a:t>(other than immovable property)</a:t>
            </a: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where the </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aggregate value of such asset</a:t>
            </a:r>
            <a:r>
              <a:rPr lang="en-IN" sz="1800"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 or assets </a:t>
            </a:r>
            <a:r>
              <a:rPr lang="en-IN" sz="1800" b="1" dirty="0">
                <a:solidFill>
                  <a:srgbClr val="000000"/>
                </a:solidFill>
                <a:effectLst/>
                <a:latin typeface="Book Antiqua" panose="02040602050305030304" pitchFamily="18" charset="0"/>
                <a:ea typeface="Calibri" panose="020F0502020204030204" pitchFamily="34" charset="0"/>
                <a:cs typeface="Mangal" panose="02040503050203030202" pitchFamily="18" charset="0"/>
              </a:rPr>
              <a:t>does not exceed</a:t>
            </a:r>
            <a:r>
              <a:rPr lang="en-IN" sz="2000" b="1" dirty="0">
                <a:solidFill>
                  <a:srgbClr val="FF0000"/>
                </a:solidFill>
                <a:effectLst/>
                <a:latin typeface="Book Antiqua" panose="02040602050305030304" pitchFamily="18" charset="0"/>
                <a:ea typeface="Calibri" panose="020F0502020204030204" pitchFamily="34" charset="0"/>
                <a:cs typeface="Mangal" panose="02040503050203030202" pitchFamily="18" charset="0"/>
              </a:rPr>
              <a:t> Rs.20 Lacs. </a:t>
            </a:r>
            <a:endParaRPr lang="en-IN" sz="1800" b="1" dirty="0">
              <a:solidFill>
                <a:srgbClr val="FF0000"/>
              </a:solidFill>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5624640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6594475" cy="1546225"/>
          </a:xfrm>
        </p:spPr>
        <p:txBody>
          <a:bodyPr lIns="121900" tIns="121900" rIns="121900" bIns="121900">
            <a:normAutofit/>
          </a:bodyPr>
          <a:lstStyle/>
          <a:p>
            <a:pPr>
              <a:spcBef>
                <a:spcPct val="0"/>
              </a:spcBef>
              <a:spcAft>
                <a:spcPct val="0"/>
              </a:spcAft>
            </a:pPr>
            <a:r>
              <a:rPr lang="en-US" dirty="0"/>
              <a:t>Support to MSMEs</a:t>
            </a:r>
            <a:endParaRPr lang="en-US" altLang="en-US" dirty="0">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endParaRPr lang="en-US" altLang="en-US" sz="1200" dirty="0">
              <a:solidFill>
                <a:schemeClr val="bg1"/>
              </a:solidFill>
            </a:endParaRPr>
          </a:p>
        </p:txBody>
      </p:sp>
    </p:spTree>
    <p:extLst>
      <p:ext uri="{BB962C8B-B14F-4D97-AF65-F5344CB8AC3E}">
        <p14:creationId xmlns:p14="http://schemas.microsoft.com/office/powerpoint/2010/main" val="3866644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F5745-6510-F715-58B5-AF770C9C5010}"/>
              </a:ext>
            </a:extLst>
          </p:cNvPr>
          <p:cNvSpPr>
            <a:spLocks noGrp="1"/>
          </p:cNvSpPr>
          <p:nvPr>
            <p:ph type="title"/>
          </p:nvPr>
        </p:nvSpPr>
        <p:spPr>
          <a:xfrm>
            <a:off x="248810" y="401662"/>
            <a:ext cx="7323200" cy="735749"/>
          </a:xfrm>
        </p:spPr>
        <p:txBody>
          <a:bodyPr/>
          <a:lstStyle/>
          <a:p>
            <a:r>
              <a:rPr lang="en-US" sz="2800" dirty="0">
                <a:latin typeface="Bookman Old Style" panose="02050604050505020204" pitchFamily="18" charset="0"/>
                <a:cs typeface="Times New Roman" pitchFamily="18" charset="0"/>
              </a:rPr>
              <a:t>New Credit Assessment Model </a:t>
            </a:r>
          </a:p>
        </p:txBody>
      </p:sp>
      <p:sp>
        <p:nvSpPr>
          <p:cNvPr id="3" name="Rectangle 2">
            <a:extLst>
              <a:ext uri="{FF2B5EF4-FFF2-40B4-BE49-F238E27FC236}">
                <a16:creationId xmlns:a16="http://schemas.microsoft.com/office/drawing/2014/main" id="{FE95435B-41E2-01DC-BCAE-1B71AA54D780}"/>
              </a:ext>
            </a:extLst>
          </p:cNvPr>
          <p:cNvSpPr/>
          <p:nvPr/>
        </p:nvSpPr>
        <p:spPr>
          <a:xfrm>
            <a:off x="0" y="1287282"/>
            <a:ext cx="8004158" cy="1907883"/>
          </a:xfrm>
          <a:prstGeom prst="rect">
            <a:avLst/>
          </a:prstGeom>
        </p:spPr>
        <p:txBody>
          <a:bodyPr vert="horz" lIns="91440" tIns="45720" rIns="91440" bIns="45720" rtlCol="0">
            <a:noAutofit/>
          </a:bodyPr>
          <a:lstStyle/>
          <a:p>
            <a:pPr marL="285750" indent="-285750" algn="just">
              <a:lnSpc>
                <a:spcPct val="115000"/>
              </a:lnSpc>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4" name="Shape 223">
            <a:extLst>
              <a:ext uri="{FF2B5EF4-FFF2-40B4-BE49-F238E27FC236}">
                <a16:creationId xmlns:a16="http://schemas.microsoft.com/office/drawing/2014/main" id="{5DC6DB25-13CD-99E0-63B5-F99E78D10291}"/>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endParaRPr lang="en-US" altLang="en-US" sz="1200" dirty="0">
              <a:solidFill>
                <a:schemeClr val="bg1"/>
              </a:solidFill>
            </a:endParaRPr>
          </a:p>
        </p:txBody>
      </p:sp>
      <p:sp>
        <p:nvSpPr>
          <p:cNvPr id="6" name="TextBox 5">
            <a:extLst>
              <a:ext uri="{FF2B5EF4-FFF2-40B4-BE49-F238E27FC236}">
                <a16:creationId xmlns:a16="http://schemas.microsoft.com/office/drawing/2014/main" id="{41935795-B025-86CF-98B2-C47F8845346D}"/>
              </a:ext>
            </a:extLst>
          </p:cNvPr>
          <p:cNvSpPr txBox="1"/>
          <p:nvPr/>
        </p:nvSpPr>
        <p:spPr>
          <a:xfrm>
            <a:off x="399424" y="1858110"/>
            <a:ext cx="7012029" cy="403046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marL="623888" indent="-342900" algn="just">
              <a:lnSpc>
                <a:spcPct val="115000"/>
              </a:lnSpc>
              <a:buFont typeface="Arial" panose="020B0604020202020204" pitchFamily="34" charset="0"/>
              <a:buChar char="•"/>
            </a:pPr>
            <a:r>
              <a:rPr lang="en-US" sz="2800" dirty="0">
                <a:latin typeface="Book Antiqua" panose="02040602050305030304" pitchFamily="18" charset="0"/>
                <a:cs typeface="Calibri" panose="020F0502020204030204" pitchFamily="34" charset="0"/>
              </a:rPr>
              <a:t>PSBs to develop new in-house credit assessment model</a:t>
            </a:r>
          </a:p>
          <a:p>
            <a:pPr marL="280988" algn="just">
              <a:lnSpc>
                <a:spcPct val="115000"/>
              </a:lnSpc>
            </a:pPr>
            <a:endParaRPr lang="en-US" sz="2800" dirty="0">
              <a:latin typeface="Book Antiqua" panose="02040602050305030304" pitchFamily="18" charset="0"/>
              <a:cs typeface="Calibri" panose="020F0502020204030204" pitchFamily="34" charset="0"/>
            </a:endParaRPr>
          </a:p>
          <a:p>
            <a:pPr marL="623888" indent="-342900" algn="just">
              <a:lnSpc>
                <a:spcPct val="115000"/>
              </a:lnSpc>
              <a:buFont typeface="Arial" panose="020B0604020202020204" pitchFamily="34" charset="0"/>
              <a:buChar char="•"/>
            </a:pPr>
            <a:r>
              <a:rPr lang="en-US" sz="2800" dirty="0">
                <a:latin typeface="Book Antiqua" panose="02040602050305030304" pitchFamily="18" charset="0"/>
                <a:cs typeface="Calibri" panose="020F0502020204030204" pitchFamily="34" charset="0"/>
              </a:rPr>
              <a:t>Based on </a:t>
            </a:r>
            <a:r>
              <a:rPr lang="en-US" sz="2800" b="1" dirty="0">
                <a:solidFill>
                  <a:srgbClr val="C00000"/>
                </a:solidFill>
                <a:latin typeface="Book Antiqua" panose="02040602050305030304" pitchFamily="18" charset="0"/>
                <a:cs typeface="Calibri" panose="020F0502020204030204" pitchFamily="34" charset="0"/>
              </a:rPr>
              <a:t>Digital Footprints </a:t>
            </a:r>
            <a:r>
              <a:rPr lang="en-US" sz="2800" dirty="0">
                <a:latin typeface="Book Antiqua" panose="02040602050305030304" pitchFamily="18" charset="0"/>
                <a:cs typeface="Calibri" panose="020F0502020204030204" pitchFamily="34" charset="0"/>
              </a:rPr>
              <a:t>of MSMEs in the economy</a:t>
            </a:r>
          </a:p>
          <a:p>
            <a:pPr marL="623888" indent="-342900" algn="just">
              <a:lnSpc>
                <a:spcPct val="115000"/>
              </a:lnSpc>
              <a:buFont typeface="Arial" panose="020B0604020202020204" pitchFamily="34" charset="0"/>
              <a:buChar char="•"/>
            </a:pPr>
            <a:endParaRPr lang="en-US" sz="2800" dirty="0">
              <a:latin typeface="Book Antiqua" panose="02040602050305030304" pitchFamily="18" charset="0"/>
              <a:cs typeface="Calibri" panose="020F0502020204030204" pitchFamily="34" charset="0"/>
            </a:endParaRPr>
          </a:p>
          <a:p>
            <a:pPr marL="623888" indent="-342900" algn="just">
              <a:lnSpc>
                <a:spcPct val="115000"/>
              </a:lnSpc>
              <a:buFont typeface="Arial" panose="020B0604020202020204" pitchFamily="34" charset="0"/>
              <a:buChar char="•"/>
            </a:pPr>
            <a:r>
              <a:rPr lang="en-US" sz="2800" dirty="0">
                <a:latin typeface="Book Antiqua" panose="02040602050305030304" pitchFamily="18" charset="0"/>
                <a:cs typeface="Calibri" panose="020F0502020204030204" pitchFamily="34" charset="0"/>
              </a:rPr>
              <a:t>MSMSEs without formal accounting system will also be covered</a:t>
            </a:r>
          </a:p>
        </p:txBody>
      </p:sp>
      <p:sp>
        <p:nvSpPr>
          <p:cNvPr id="22" name="AutoShape 6" descr="1,800+ Red Cross Sign Stock Photos, Pictures &amp; Royalty-Free ...">
            <a:extLst>
              <a:ext uri="{FF2B5EF4-FFF2-40B4-BE49-F238E27FC236}">
                <a16:creationId xmlns:a16="http://schemas.microsoft.com/office/drawing/2014/main" id="{F97A35B3-39A0-04D2-F8F4-F802ACC2F6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Cma PNG, Vector, PSD, and Clipart With Transparent Background for Free  Download | Pngtree">
            <a:extLst>
              <a:ext uri="{FF2B5EF4-FFF2-40B4-BE49-F238E27FC236}">
                <a16:creationId xmlns:a16="http://schemas.microsoft.com/office/drawing/2014/main" id="{97EDA550-5869-D4EA-32CF-B22CDB9123A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Cutout/>
                    </a14:imgEffect>
                  </a14:imgLayer>
                </a14:imgProps>
              </a:ext>
              <a:ext uri="{28A0092B-C50C-407E-A947-70E740481C1C}">
                <a14:useLocalDpi xmlns:a14="http://schemas.microsoft.com/office/drawing/2010/main" val="0"/>
              </a:ext>
            </a:extLst>
          </a:blip>
          <a:srcRect/>
          <a:stretch>
            <a:fillRect/>
          </a:stretch>
        </p:blipFill>
        <p:spPr bwMode="auto">
          <a:xfrm>
            <a:off x="8527985" y="2204994"/>
            <a:ext cx="2752809" cy="2752809"/>
          </a:xfrm>
          <a:prstGeom prst="rect">
            <a:avLst/>
          </a:prstGeom>
          <a:solidFill>
            <a:srgbClr val="00B050"/>
          </a:solidFill>
        </p:spPr>
      </p:pic>
      <p:pic>
        <p:nvPicPr>
          <p:cNvPr id="1044" name="Picture 20" descr="Download Cross, Sign, Icon. Royalty ...">
            <a:extLst>
              <a:ext uri="{FF2B5EF4-FFF2-40B4-BE49-F238E27FC236}">
                <a16:creationId xmlns:a16="http://schemas.microsoft.com/office/drawing/2014/main" id="{805EDAD0-6E1C-5C52-160B-6C8697A8C4BE}"/>
              </a:ext>
            </a:extLst>
          </p:cNvPr>
          <p:cNvPicPr>
            <a:picLocks noChangeAspect="1" noChangeArrowheads="1"/>
          </p:cNvPicPr>
          <p:nvPr/>
        </p:nvPicPr>
        <p:blipFill>
          <a:blip r:embed="rId4">
            <a:alphaModFix amt="43000"/>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403582" y="2081576"/>
            <a:ext cx="3001617" cy="2999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18395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153775" y="394743"/>
            <a:ext cx="8879311" cy="735749"/>
          </a:xfrm>
        </p:spPr>
        <p:txBody>
          <a:bodyPr>
            <a:noAutofit/>
          </a:bodyPr>
          <a:lstStyle/>
          <a:p>
            <a:r>
              <a:rPr lang="en-US" sz="2800" dirty="0" err="1">
                <a:latin typeface="Bookman Old Style" panose="02050604050505020204" pitchFamily="18" charset="0"/>
                <a:cs typeface="Times New Roman" pitchFamily="18" charset="0"/>
              </a:rPr>
              <a:t>TReDS</a:t>
            </a:r>
            <a:r>
              <a:rPr lang="en-US" sz="2800" dirty="0">
                <a:latin typeface="Bookman Old Style" panose="02050604050505020204" pitchFamily="18" charset="0"/>
                <a:cs typeface="Times New Roman" pitchFamily="18" charset="0"/>
              </a:rPr>
              <a:t> – Reduced Threshold</a:t>
            </a:r>
          </a:p>
        </p:txBody>
      </p:sp>
      <p:sp>
        <p:nvSpPr>
          <p:cNvPr id="14" name="Rectangle 13">
            <a:extLst>
              <a:ext uri="{FF2B5EF4-FFF2-40B4-BE49-F238E27FC236}">
                <a16:creationId xmlns:a16="http://schemas.microsoft.com/office/drawing/2014/main" id="{03536CBA-2A79-36CF-B413-D4243CEAE6D9}"/>
              </a:ext>
            </a:extLst>
          </p:cNvPr>
          <p:cNvSpPr/>
          <p:nvPr/>
        </p:nvSpPr>
        <p:spPr>
          <a:xfrm>
            <a:off x="153775" y="1332406"/>
            <a:ext cx="8879311" cy="4193187"/>
          </a:xfrm>
          <a:prstGeom prst="rect">
            <a:avLst/>
          </a:prstGeom>
        </p:spPr>
        <p:txBody>
          <a:bodyPr vert="horz" lIns="91440" tIns="45720" rIns="91440" bIns="45720" rtlCol="0">
            <a:noAutofit/>
          </a:bodyPr>
          <a:lstStyle/>
          <a:p>
            <a:pPr lvl="0" algn="just">
              <a:lnSpc>
                <a:spcPct val="115000"/>
              </a:lnSpc>
            </a:pPr>
            <a:endParaRPr lang="en-US" sz="3200" b="1" dirty="0">
              <a:solidFill>
                <a:srgbClr val="C00000"/>
              </a:solidFill>
              <a:effectLst/>
              <a:latin typeface="Book Antiqua" panose="02040602050305030304" pitchFamily="18" charset="0"/>
              <a:ea typeface="Calibri" panose="020F0502020204030204" pitchFamily="34" charset="0"/>
              <a:cs typeface="Calibri" panose="020F0502020204030204" pitchFamily="34" charset="0"/>
            </a:endParaRPr>
          </a:p>
          <a:p>
            <a:pPr marL="623888" lvl="0" indent="-342900" algn="just">
              <a:lnSpc>
                <a:spcPct val="115000"/>
              </a:lnSpc>
              <a:buFont typeface="Arial" panose="020B0604020202020204" pitchFamily="34" charset="0"/>
              <a:buChar char="•"/>
            </a:pPr>
            <a:r>
              <a:rPr lang="en-US" sz="2800" dirty="0">
                <a:effectLst/>
                <a:latin typeface="Book Antiqua" panose="02040602050305030304" pitchFamily="18" charset="0"/>
                <a:ea typeface="Calibri" panose="020F0502020204030204" pitchFamily="34" charset="0"/>
                <a:cs typeface="Calibri" panose="020F0502020204030204" pitchFamily="34" charset="0"/>
              </a:rPr>
              <a:t>Turnover Threshold for Mandatory Onboarding reduced from </a:t>
            </a:r>
            <a:r>
              <a:rPr lang="en-US" sz="2800" dirty="0">
                <a:latin typeface="Book Antiqua" panose="02040602050305030304" pitchFamily="18" charset="0"/>
                <a:ea typeface="Calibri" panose="020F0502020204030204" pitchFamily="34" charset="0"/>
                <a:cs typeface="Calibri" panose="020F0502020204030204" pitchFamily="34" charset="0"/>
              </a:rPr>
              <a:t>₹</a:t>
            </a:r>
            <a:r>
              <a:rPr lang="en-US" sz="2800" dirty="0">
                <a:effectLst/>
                <a:latin typeface="Book Antiqua" panose="02040602050305030304" pitchFamily="18" charset="0"/>
                <a:ea typeface="Calibri" panose="020F0502020204030204" pitchFamily="34" charset="0"/>
                <a:cs typeface="Calibri" panose="020F0502020204030204" pitchFamily="34" charset="0"/>
              </a:rPr>
              <a:t>500 crores to </a:t>
            </a:r>
            <a:r>
              <a:rPr lang="en-US" sz="2800" dirty="0">
                <a:latin typeface="Book Antiqua" panose="02040602050305030304" pitchFamily="18" charset="0"/>
                <a:ea typeface="Calibri" panose="020F0502020204030204" pitchFamily="34" charset="0"/>
                <a:cs typeface="Calibri" panose="020F0502020204030204" pitchFamily="34" charset="0"/>
              </a:rPr>
              <a:t>₹</a:t>
            </a:r>
            <a:r>
              <a:rPr lang="en-US" sz="2800" dirty="0">
                <a:effectLst/>
                <a:latin typeface="Book Antiqua" panose="02040602050305030304" pitchFamily="18" charset="0"/>
                <a:ea typeface="Calibri" panose="020F0502020204030204" pitchFamily="34" charset="0"/>
                <a:cs typeface="Calibri" panose="020F0502020204030204" pitchFamily="34" charset="0"/>
              </a:rPr>
              <a:t>250 crores</a:t>
            </a:r>
          </a:p>
          <a:p>
            <a:pPr marL="623888" lvl="0" indent="-342900" algn="just">
              <a:lnSpc>
                <a:spcPct val="115000"/>
              </a:lnSpc>
              <a:buFont typeface="Arial" panose="020B0604020202020204" pitchFamily="34" charset="0"/>
              <a:buChar char="•"/>
            </a:pPr>
            <a:endParaRPr lang="en-US" sz="2800" dirty="0">
              <a:effectLst/>
              <a:latin typeface="Book Antiqua" panose="02040602050305030304" pitchFamily="18" charset="0"/>
              <a:ea typeface="Calibri" panose="020F0502020204030204" pitchFamily="34" charset="0"/>
              <a:cs typeface="Calibri" panose="020F0502020204030204" pitchFamily="34" charset="0"/>
            </a:endParaRPr>
          </a:p>
          <a:p>
            <a:pPr marL="623888" indent="-342900" algn="just">
              <a:lnSpc>
                <a:spcPct val="115000"/>
              </a:lnSpc>
              <a:buFont typeface="Arial" panose="020B0604020202020204" pitchFamily="34" charset="0"/>
              <a:buChar char="•"/>
            </a:pPr>
            <a:r>
              <a:rPr lang="en-US" sz="2800" dirty="0">
                <a:effectLst/>
                <a:latin typeface="Book Antiqua" panose="02040602050305030304" pitchFamily="18" charset="0"/>
                <a:ea typeface="Calibri" panose="020F0502020204030204" pitchFamily="34" charset="0"/>
                <a:cs typeface="Calibri" panose="020F0502020204030204" pitchFamily="34" charset="0"/>
              </a:rPr>
              <a:t>Expected addition of 7,000 + companies</a:t>
            </a:r>
          </a:p>
          <a:p>
            <a:pPr marL="623888" indent="-342900" algn="just">
              <a:lnSpc>
                <a:spcPct val="115000"/>
              </a:lnSpc>
              <a:buFont typeface="Arial" panose="020B0604020202020204" pitchFamily="34" charset="0"/>
              <a:buChar char="•"/>
            </a:pPr>
            <a:endParaRPr lang="en-US" sz="2800" dirty="0">
              <a:effectLst/>
              <a:latin typeface="Book Antiqua" panose="02040602050305030304" pitchFamily="18" charset="0"/>
              <a:ea typeface="Calibri" panose="020F0502020204030204" pitchFamily="34" charset="0"/>
              <a:cs typeface="Calibri" panose="020F0502020204030204" pitchFamily="34" charset="0"/>
            </a:endParaRPr>
          </a:p>
          <a:p>
            <a:pPr marL="623888" lvl="0" indent="-342900" algn="just">
              <a:lnSpc>
                <a:spcPct val="115000"/>
              </a:lnSpc>
              <a:buFont typeface="Arial" panose="020B0604020202020204" pitchFamily="34" charset="0"/>
              <a:buChar char="•"/>
            </a:pPr>
            <a:r>
              <a:rPr lang="en-US" sz="2800" dirty="0">
                <a:effectLst/>
                <a:latin typeface="Book Antiqua" panose="02040602050305030304" pitchFamily="18" charset="0"/>
                <a:ea typeface="Calibri" panose="020F0502020204030204" pitchFamily="34" charset="0"/>
                <a:cs typeface="Calibri" panose="020F0502020204030204" pitchFamily="34" charset="0"/>
              </a:rPr>
              <a:t>Medium enterprises to be included in the definition of ‘Supplier’. </a:t>
            </a:r>
          </a:p>
          <a:p>
            <a:pPr lvl="0" algn="just">
              <a:lnSpc>
                <a:spcPct val="115000"/>
              </a:lnSpc>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88CAFB87-A28D-62E5-C34C-05D04FB92F34}"/>
              </a:ext>
            </a:extLst>
          </p:cNvPr>
          <p:cNvGrpSpPr/>
          <p:nvPr/>
        </p:nvGrpSpPr>
        <p:grpSpPr>
          <a:xfrm>
            <a:off x="9690812" y="606903"/>
            <a:ext cx="1984375" cy="5420408"/>
            <a:chOff x="9690812" y="193745"/>
            <a:chExt cx="1984375" cy="5887626"/>
          </a:xfrm>
        </p:grpSpPr>
        <p:pic>
          <p:nvPicPr>
            <p:cNvPr id="1026" name="Picture 2" descr="RXIL TReDS Platform Crosses ₹1 Trillion ...">
              <a:extLst>
                <a:ext uri="{FF2B5EF4-FFF2-40B4-BE49-F238E27FC236}">
                  <a16:creationId xmlns:a16="http://schemas.microsoft.com/office/drawing/2014/main" id="{2E1248A1-3D9D-6071-F3AC-A30CB48FB1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3691"/>
            <a:stretch/>
          </p:blipFill>
          <p:spPr bwMode="auto">
            <a:xfrm>
              <a:off x="9690812" y="193745"/>
              <a:ext cx="1984375" cy="39540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overnment Schemes for MSME">
              <a:extLst>
                <a:ext uri="{FF2B5EF4-FFF2-40B4-BE49-F238E27FC236}">
                  <a16:creationId xmlns:a16="http://schemas.microsoft.com/office/drawing/2014/main" id="{A7DAB8A0-228F-2763-C61A-520789F4F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0812" y="4147796"/>
              <a:ext cx="1984375" cy="19335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5765908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F5745-6510-F715-58B5-AF770C9C5010}"/>
              </a:ext>
            </a:extLst>
          </p:cNvPr>
          <p:cNvSpPr>
            <a:spLocks noGrp="1"/>
          </p:cNvSpPr>
          <p:nvPr>
            <p:ph type="title"/>
          </p:nvPr>
        </p:nvSpPr>
        <p:spPr>
          <a:xfrm>
            <a:off x="248810" y="401662"/>
            <a:ext cx="7323200" cy="735749"/>
          </a:xfrm>
        </p:spPr>
        <p:txBody>
          <a:bodyPr/>
          <a:lstStyle/>
          <a:p>
            <a:r>
              <a:rPr lang="en-IN" sz="2800" dirty="0">
                <a:latin typeface="Bookman Old Style" panose="02050604050505020204" pitchFamily="18" charset="0"/>
                <a:cs typeface="Times New Roman" pitchFamily="18" charset="0"/>
              </a:rPr>
              <a:t>Credit in Stress Period</a:t>
            </a:r>
            <a:endParaRPr lang="en-US" sz="2800" dirty="0">
              <a:latin typeface="Bookman Old Style" panose="02050604050505020204" pitchFamily="18" charset="0"/>
              <a:cs typeface="Times New Roman" pitchFamily="18" charset="0"/>
            </a:endParaRPr>
          </a:p>
        </p:txBody>
      </p:sp>
      <p:sp>
        <p:nvSpPr>
          <p:cNvPr id="4" name="Shape 223">
            <a:extLst>
              <a:ext uri="{FF2B5EF4-FFF2-40B4-BE49-F238E27FC236}">
                <a16:creationId xmlns:a16="http://schemas.microsoft.com/office/drawing/2014/main" id="{5DC6DB25-13CD-99E0-63B5-F99E78D10291}"/>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endParaRPr lang="en-US" altLang="en-US" sz="1200" dirty="0">
              <a:solidFill>
                <a:schemeClr val="bg1"/>
              </a:solidFill>
            </a:endParaRPr>
          </a:p>
        </p:txBody>
      </p:sp>
      <p:sp>
        <p:nvSpPr>
          <p:cNvPr id="3" name="TextBox 2">
            <a:extLst>
              <a:ext uri="{FF2B5EF4-FFF2-40B4-BE49-F238E27FC236}">
                <a16:creationId xmlns:a16="http://schemas.microsoft.com/office/drawing/2014/main" id="{7D01F702-158A-91AA-A81F-AC6ED1ED5DFE}"/>
              </a:ext>
            </a:extLst>
          </p:cNvPr>
          <p:cNvSpPr txBox="1"/>
          <p:nvPr/>
        </p:nvSpPr>
        <p:spPr>
          <a:xfrm>
            <a:off x="405210" y="1597693"/>
            <a:ext cx="7008666" cy="5386090"/>
          </a:xfrm>
          <a:prstGeom prst="rect">
            <a:avLst/>
          </a:prstGeom>
          <a:noFill/>
        </p:spPr>
        <p:txBody>
          <a:bodyPr wrap="square" rtlCol="0">
            <a:spAutoFit/>
          </a:bodyPr>
          <a:lstStyle/>
          <a:p>
            <a:pPr marL="342900" indent="-342900">
              <a:buFont typeface="Arial" panose="020B0604020202020204" pitchFamily="34" charset="0"/>
              <a:buChar char="•"/>
            </a:pPr>
            <a:r>
              <a:rPr lang="en-US" sz="3200" dirty="0">
                <a:solidFill>
                  <a:schemeClr val="accent2">
                    <a:lumMod val="75000"/>
                  </a:schemeClr>
                </a:solidFill>
                <a:latin typeface="Calibri" panose="020F0502020204030204" pitchFamily="34" charset="0"/>
                <a:cs typeface="Calibri" panose="020F0502020204030204" pitchFamily="34" charset="0"/>
              </a:rPr>
              <a:t>New mechanism </a:t>
            </a:r>
            <a:r>
              <a:rPr lang="en-US" sz="3200" dirty="0">
                <a:latin typeface="Calibri" panose="020F0502020204030204" pitchFamily="34" charset="0"/>
                <a:cs typeface="Calibri" panose="020F0502020204030204" pitchFamily="34" charset="0"/>
              </a:rPr>
              <a:t>for </a:t>
            </a:r>
            <a:r>
              <a:rPr lang="en-IN" sz="3200" dirty="0">
                <a:latin typeface="Calibri" panose="020F0502020204030204" pitchFamily="34" charset="0"/>
                <a:cs typeface="Calibri" panose="020F0502020204030204" pitchFamily="34" charset="0"/>
              </a:rPr>
              <a:t>continuation of bank credit to MSMEs during SMA stage </a:t>
            </a:r>
          </a:p>
          <a:p>
            <a:pPr marL="342900" indent="-342900">
              <a:buFont typeface="Arial" panose="020B0604020202020204" pitchFamily="34" charset="0"/>
              <a:buChar char="•"/>
            </a:pPr>
            <a:endParaRPr lang="en-IN" sz="3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N" sz="3200" dirty="0">
                <a:latin typeface="Calibri" panose="020F0502020204030204" pitchFamily="34" charset="0"/>
                <a:cs typeface="Calibri" panose="020F0502020204030204" pitchFamily="34" charset="0"/>
              </a:rPr>
              <a:t>Importance of Credit for </a:t>
            </a:r>
            <a:r>
              <a:rPr lang="en-US" sz="3200" dirty="0">
                <a:latin typeface="Calibri" panose="020F0502020204030204" pitchFamily="34" charset="0"/>
                <a:cs typeface="Calibri" panose="020F0502020204030204" pitchFamily="34" charset="0"/>
              </a:rPr>
              <a:t>continuation of business and avoid getting into NPA stage</a:t>
            </a:r>
            <a:endParaRPr lang="en-IN" sz="3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IN" sz="3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dirty="0">
                <a:latin typeface="Calibri" panose="020F0502020204030204" pitchFamily="34" charset="0"/>
                <a:cs typeface="Calibri" panose="020F0502020204030204" pitchFamily="34" charset="0"/>
              </a:rPr>
              <a:t>Credit availability through guarantee from a government-supported fund.  </a:t>
            </a:r>
          </a:p>
          <a:p>
            <a:pPr marL="285750" indent="-285750">
              <a:buFont typeface="Arial" panose="020B0604020202020204" pitchFamily="34" charset="0"/>
              <a:buChar char="•"/>
            </a:pPr>
            <a:endParaRPr lang="en-IN" sz="2400" dirty="0"/>
          </a:p>
        </p:txBody>
      </p:sp>
      <p:grpSp>
        <p:nvGrpSpPr>
          <p:cNvPr id="12" name="Group 11">
            <a:extLst>
              <a:ext uri="{FF2B5EF4-FFF2-40B4-BE49-F238E27FC236}">
                <a16:creationId xmlns:a16="http://schemas.microsoft.com/office/drawing/2014/main" id="{4FA48F8D-4536-D1FE-41F2-E66E95A8FC4F}"/>
              </a:ext>
            </a:extLst>
          </p:cNvPr>
          <p:cNvGrpSpPr/>
          <p:nvPr/>
        </p:nvGrpSpPr>
        <p:grpSpPr>
          <a:xfrm>
            <a:off x="7413875" y="1458620"/>
            <a:ext cx="5241612" cy="4910168"/>
            <a:chOff x="7413875" y="1458620"/>
            <a:chExt cx="5241612" cy="4910168"/>
          </a:xfrm>
        </p:grpSpPr>
        <p:graphicFrame>
          <p:nvGraphicFramePr>
            <p:cNvPr id="5" name="Diagram 4">
              <a:extLst>
                <a:ext uri="{FF2B5EF4-FFF2-40B4-BE49-F238E27FC236}">
                  <a16:creationId xmlns:a16="http://schemas.microsoft.com/office/drawing/2014/main" id="{4731FE12-AD0B-4056-D39F-FC97CE7750F9}"/>
                </a:ext>
              </a:extLst>
            </p:cNvPr>
            <p:cNvGraphicFramePr/>
            <p:nvPr/>
          </p:nvGraphicFramePr>
          <p:xfrm>
            <a:off x="7413875" y="1643287"/>
            <a:ext cx="5241612" cy="4725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3311DEEA-69C6-808B-DDB6-3340BA9C4E3C}"/>
                </a:ext>
              </a:extLst>
            </p:cNvPr>
            <p:cNvSpPr txBox="1"/>
            <p:nvPr/>
          </p:nvSpPr>
          <p:spPr>
            <a:xfrm>
              <a:off x="7603957" y="1458620"/>
              <a:ext cx="1443789" cy="369332"/>
            </a:xfrm>
            <a:prstGeom prst="rect">
              <a:avLst/>
            </a:prstGeom>
            <a:noFill/>
          </p:spPr>
          <p:txBody>
            <a:bodyPr wrap="square" rtlCol="0">
              <a:spAutoFit/>
            </a:bodyPr>
            <a:lstStyle/>
            <a:p>
              <a:r>
                <a:rPr lang="en-IN" b="1" dirty="0">
                  <a:solidFill>
                    <a:schemeClr val="accent6"/>
                  </a:solidFill>
                </a:rPr>
                <a:t>Due Date</a:t>
              </a:r>
            </a:p>
          </p:txBody>
        </p:sp>
        <p:sp>
          <p:nvSpPr>
            <p:cNvPr id="8" name="TextBox 7">
              <a:extLst>
                <a:ext uri="{FF2B5EF4-FFF2-40B4-BE49-F238E27FC236}">
                  <a16:creationId xmlns:a16="http://schemas.microsoft.com/office/drawing/2014/main" id="{F4F1CF17-75AC-9DD7-EFF2-065E5815C0F3}"/>
                </a:ext>
              </a:extLst>
            </p:cNvPr>
            <p:cNvSpPr txBox="1"/>
            <p:nvPr/>
          </p:nvSpPr>
          <p:spPr>
            <a:xfrm>
              <a:off x="9112226" y="1963181"/>
              <a:ext cx="1443789" cy="369332"/>
            </a:xfrm>
            <a:prstGeom prst="rect">
              <a:avLst/>
            </a:prstGeom>
            <a:noFill/>
          </p:spPr>
          <p:txBody>
            <a:bodyPr wrap="square" rtlCol="0">
              <a:spAutoFit/>
            </a:bodyPr>
            <a:lstStyle/>
            <a:p>
              <a:r>
                <a:rPr lang="en-IN" b="1" dirty="0">
                  <a:solidFill>
                    <a:schemeClr val="accent2"/>
                  </a:solidFill>
                </a:rPr>
                <a:t>30 days</a:t>
              </a:r>
            </a:p>
          </p:txBody>
        </p:sp>
        <p:sp>
          <p:nvSpPr>
            <p:cNvPr id="9" name="TextBox 8">
              <a:extLst>
                <a:ext uri="{FF2B5EF4-FFF2-40B4-BE49-F238E27FC236}">
                  <a16:creationId xmlns:a16="http://schemas.microsoft.com/office/drawing/2014/main" id="{58FC199B-71CF-D34B-FAA7-77BB6E3FAFF1}"/>
                </a:ext>
              </a:extLst>
            </p:cNvPr>
            <p:cNvSpPr txBox="1"/>
            <p:nvPr/>
          </p:nvSpPr>
          <p:spPr>
            <a:xfrm>
              <a:off x="11199812" y="2890354"/>
              <a:ext cx="1443789" cy="369332"/>
            </a:xfrm>
            <a:prstGeom prst="rect">
              <a:avLst/>
            </a:prstGeom>
            <a:noFill/>
          </p:spPr>
          <p:txBody>
            <a:bodyPr wrap="square" rtlCol="0">
              <a:spAutoFit/>
            </a:bodyPr>
            <a:lstStyle/>
            <a:p>
              <a:r>
                <a:rPr lang="en-IN" b="1" dirty="0">
                  <a:solidFill>
                    <a:schemeClr val="accent2"/>
                  </a:solidFill>
                </a:rPr>
                <a:t>60 days</a:t>
              </a:r>
            </a:p>
          </p:txBody>
        </p:sp>
        <p:sp>
          <p:nvSpPr>
            <p:cNvPr id="10" name="TextBox 9">
              <a:extLst>
                <a:ext uri="{FF2B5EF4-FFF2-40B4-BE49-F238E27FC236}">
                  <a16:creationId xmlns:a16="http://schemas.microsoft.com/office/drawing/2014/main" id="{7D587972-5E34-4DBF-206F-9CE025041ECA}"/>
                </a:ext>
              </a:extLst>
            </p:cNvPr>
            <p:cNvSpPr txBox="1"/>
            <p:nvPr/>
          </p:nvSpPr>
          <p:spPr>
            <a:xfrm>
              <a:off x="7900188" y="3821371"/>
              <a:ext cx="1443789" cy="369332"/>
            </a:xfrm>
            <a:prstGeom prst="rect">
              <a:avLst/>
            </a:prstGeom>
            <a:noFill/>
          </p:spPr>
          <p:txBody>
            <a:bodyPr wrap="square" rtlCol="0">
              <a:spAutoFit/>
            </a:bodyPr>
            <a:lstStyle/>
            <a:p>
              <a:r>
                <a:rPr lang="en-IN" b="1" dirty="0">
                  <a:solidFill>
                    <a:schemeClr val="accent2"/>
                  </a:solidFill>
                </a:rPr>
                <a:t>90 days</a:t>
              </a:r>
            </a:p>
          </p:txBody>
        </p:sp>
        <p:sp>
          <p:nvSpPr>
            <p:cNvPr id="11" name="TextBox 10">
              <a:extLst>
                <a:ext uri="{FF2B5EF4-FFF2-40B4-BE49-F238E27FC236}">
                  <a16:creationId xmlns:a16="http://schemas.microsoft.com/office/drawing/2014/main" id="{287F0944-D126-8A6E-3064-E5ADA08E4CB1}"/>
                </a:ext>
              </a:extLst>
            </p:cNvPr>
            <p:cNvSpPr txBox="1"/>
            <p:nvPr/>
          </p:nvSpPr>
          <p:spPr>
            <a:xfrm>
              <a:off x="9712594" y="5717951"/>
              <a:ext cx="1443789" cy="369332"/>
            </a:xfrm>
            <a:prstGeom prst="rect">
              <a:avLst/>
            </a:prstGeom>
            <a:noFill/>
          </p:spPr>
          <p:txBody>
            <a:bodyPr wrap="square" rtlCol="0">
              <a:spAutoFit/>
            </a:bodyPr>
            <a:lstStyle/>
            <a:p>
              <a:r>
                <a:rPr lang="en-IN" b="1" dirty="0">
                  <a:solidFill>
                    <a:schemeClr val="accent2"/>
                  </a:solidFill>
                </a:rPr>
                <a:t>90 + days</a:t>
              </a:r>
            </a:p>
          </p:txBody>
        </p:sp>
      </p:grpSp>
    </p:spTree>
    <p:extLst>
      <p:ext uri="{BB962C8B-B14F-4D97-AF65-F5344CB8AC3E}">
        <p14:creationId xmlns:p14="http://schemas.microsoft.com/office/powerpoint/2010/main" val="9197981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ree Way Direction Arrows Simple Color Stock Vector (Royalty Free)  520185730 | Shutterstock">
            <a:extLst>
              <a:ext uri="{FF2B5EF4-FFF2-40B4-BE49-F238E27FC236}">
                <a16:creationId xmlns:a16="http://schemas.microsoft.com/office/drawing/2014/main" id="{55839F44-18A3-FCA5-04E8-900191B0CD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89" t="12596" r="15907" b="18615"/>
          <a:stretch/>
        </p:blipFill>
        <p:spPr bwMode="auto">
          <a:xfrm rot="5400000">
            <a:off x="3958349" y="2919377"/>
            <a:ext cx="1701903" cy="184716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16731A6D-FA84-14A0-1CFC-AF1D30370E0D}"/>
              </a:ext>
            </a:extLst>
          </p:cNvPr>
          <p:cNvPicPr>
            <a:picLocks noChangeAspect="1"/>
          </p:cNvPicPr>
          <p:nvPr/>
        </p:nvPicPr>
        <p:blipFill rotWithShape="1">
          <a:blip r:embed="rId3"/>
          <a:srcRect l="6589" t="25925" r="6622" b="25402"/>
          <a:stretch/>
        </p:blipFill>
        <p:spPr>
          <a:xfrm>
            <a:off x="8869" y="3080972"/>
            <a:ext cx="3948152" cy="1523971"/>
          </a:xfrm>
          <a:prstGeom prst="rect">
            <a:avLst/>
          </a:prstGeom>
        </p:spPr>
      </p:pic>
      <p:graphicFrame>
        <p:nvGraphicFramePr>
          <p:cNvPr id="4" name="Diagram 3">
            <a:extLst>
              <a:ext uri="{FF2B5EF4-FFF2-40B4-BE49-F238E27FC236}">
                <a16:creationId xmlns:a16="http://schemas.microsoft.com/office/drawing/2014/main" id="{8C251E77-9D77-BFBE-A30D-67BEA3FF3B64}"/>
              </a:ext>
            </a:extLst>
          </p:cNvPr>
          <p:cNvGraphicFramePr/>
          <p:nvPr/>
        </p:nvGraphicFramePr>
        <p:xfrm>
          <a:off x="8500533" y="1640538"/>
          <a:ext cx="3268134" cy="45710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itle 1">
            <a:extLst>
              <a:ext uri="{FF2B5EF4-FFF2-40B4-BE49-F238E27FC236}">
                <a16:creationId xmlns:a16="http://schemas.microsoft.com/office/drawing/2014/main" id="{8D224CA6-39D4-4457-838B-C92838745CBA}"/>
              </a:ext>
            </a:extLst>
          </p:cNvPr>
          <p:cNvSpPr>
            <a:spLocks noGrp="1"/>
          </p:cNvSpPr>
          <p:nvPr>
            <p:ph type="title"/>
          </p:nvPr>
        </p:nvSpPr>
        <p:spPr>
          <a:xfrm>
            <a:off x="224121" y="399643"/>
            <a:ext cx="7323200" cy="735749"/>
          </a:xfrm>
        </p:spPr>
        <p:txBody>
          <a:bodyPr>
            <a:normAutofit/>
          </a:bodyPr>
          <a:lstStyle/>
          <a:p>
            <a:r>
              <a:rPr lang="en-IN" sz="2800" dirty="0">
                <a:latin typeface="Bookman Old Style" panose="02050604050505020204" pitchFamily="18" charset="0"/>
                <a:cs typeface="Times New Roman" pitchFamily="18" charset="0"/>
              </a:rPr>
              <a:t>Mudra Loans Limit Enhancement </a:t>
            </a:r>
          </a:p>
        </p:txBody>
      </p:sp>
      <p:graphicFrame>
        <p:nvGraphicFramePr>
          <p:cNvPr id="2" name="Diagram 1">
            <a:extLst>
              <a:ext uri="{FF2B5EF4-FFF2-40B4-BE49-F238E27FC236}">
                <a16:creationId xmlns:a16="http://schemas.microsoft.com/office/drawing/2014/main" id="{90BF380E-B41A-7B0A-767F-57492250F66E}"/>
              </a:ext>
            </a:extLst>
          </p:cNvPr>
          <p:cNvGraphicFramePr/>
          <p:nvPr/>
        </p:nvGraphicFramePr>
        <p:xfrm>
          <a:off x="4433341" y="1658110"/>
          <a:ext cx="4596998" cy="457107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790376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a:xfrm>
            <a:off x="153775" y="394743"/>
            <a:ext cx="8879311" cy="735749"/>
          </a:xfrm>
        </p:spPr>
        <p:txBody>
          <a:bodyPr>
            <a:noAutofit/>
          </a:bodyPr>
          <a:lstStyle/>
          <a:p>
            <a:r>
              <a:rPr lang="en-IN" sz="2800" dirty="0">
                <a:latin typeface="Bookman Old Style" panose="02050604050505020204" pitchFamily="18" charset="0"/>
                <a:cs typeface="Times New Roman" pitchFamily="18" charset="0"/>
              </a:rPr>
              <a:t>Credit Guarantee Scheme</a:t>
            </a:r>
            <a:endParaRPr lang="en-US" sz="2800" dirty="0">
              <a:latin typeface="Bookman Old Style" panose="02050604050505020204" pitchFamily="18" charset="0"/>
              <a:cs typeface="Times New Roman" pitchFamily="18" charset="0"/>
            </a:endParaRPr>
          </a:p>
        </p:txBody>
      </p:sp>
      <p:sp>
        <p:nvSpPr>
          <p:cNvPr id="6" name="TextBox 5">
            <a:extLst>
              <a:ext uri="{FF2B5EF4-FFF2-40B4-BE49-F238E27FC236}">
                <a16:creationId xmlns:a16="http://schemas.microsoft.com/office/drawing/2014/main" id="{FAE1F39F-5537-B92B-64B1-C3AFCEB02AC7}"/>
              </a:ext>
            </a:extLst>
          </p:cNvPr>
          <p:cNvSpPr txBox="1"/>
          <p:nvPr/>
        </p:nvSpPr>
        <p:spPr>
          <a:xfrm>
            <a:off x="454923" y="1580148"/>
            <a:ext cx="7183398" cy="4589590"/>
          </a:xfrm>
          <a:prstGeom prst="rect">
            <a:avLst/>
          </a:prstGeom>
          <a:noFill/>
        </p:spPr>
        <p:txBody>
          <a:bodyPr wrap="square">
            <a:spAutoFit/>
          </a:bodyPr>
          <a:lstStyle/>
          <a:p>
            <a:pPr lvl="0" algn="just">
              <a:lnSpc>
                <a:spcPct val="115000"/>
              </a:lnSpc>
            </a:pPr>
            <a:endParaRPr lang="en-US" sz="3200" b="1" dirty="0">
              <a:solidFill>
                <a:srgbClr val="C00000"/>
              </a:solidFill>
              <a:latin typeface="Book Antiqua" panose="02040602050305030304" pitchFamily="18" charset="0"/>
              <a:cs typeface="Calibri" panose="020F0502020204030204" pitchFamily="34" charset="0"/>
            </a:endParaRPr>
          </a:p>
          <a:p>
            <a:pPr marL="623888" indent="-342900" algn="just">
              <a:lnSpc>
                <a:spcPct val="115000"/>
              </a:lnSpc>
              <a:buFont typeface="Arial" panose="020B0604020202020204" pitchFamily="34" charset="0"/>
              <a:buChar char="•"/>
            </a:pPr>
            <a:r>
              <a:rPr lang="en-US" sz="3200" b="1" dirty="0">
                <a:solidFill>
                  <a:srgbClr val="C00000"/>
                </a:solidFill>
                <a:latin typeface="Book Antiqua" panose="02040602050305030304" pitchFamily="18" charset="0"/>
                <a:cs typeface="Calibri" panose="020F0502020204030204" pitchFamily="34" charset="0"/>
              </a:rPr>
              <a:t>For Machinery and Equipment </a:t>
            </a:r>
          </a:p>
          <a:p>
            <a:pPr marL="623888" lvl="0" indent="-342900" algn="just">
              <a:lnSpc>
                <a:spcPct val="115000"/>
              </a:lnSpc>
              <a:buFont typeface="Arial" panose="020B0604020202020204" pitchFamily="34" charset="0"/>
              <a:buChar char="•"/>
            </a:pPr>
            <a:endParaRPr lang="en-US" sz="3200" dirty="0">
              <a:latin typeface="Book Antiqua" panose="02040602050305030304" pitchFamily="18" charset="0"/>
              <a:ea typeface="Calibri" panose="020F0502020204030204" pitchFamily="34" charset="0"/>
              <a:cs typeface="Calibri" panose="020F0502020204030204" pitchFamily="34" charset="0"/>
            </a:endParaRPr>
          </a:p>
          <a:p>
            <a:pPr marL="623888" lvl="0" indent="-342900" algn="just">
              <a:lnSpc>
                <a:spcPct val="115000"/>
              </a:lnSpc>
              <a:buFont typeface="Arial" panose="020B0604020202020204" pitchFamily="34" charset="0"/>
              <a:buChar char="•"/>
            </a:pPr>
            <a:r>
              <a:rPr lang="en-US" sz="3200" dirty="0">
                <a:latin typeface="Book Antiqua" panose="02040602050305030304" pitchFamily="18" charset="0"/>
                <a:ea typeface="Calibri" panose="020F0502020204030204" pitchFamily="34" charset="0"/>
                <a:cs typeface="Calibri" panose="020F0502020204030204" pitchFamily="34" charset="0"/>
              </a:rPr>
              <a:t>F</a:t>
            </a:r>
            <a:r>
              <a:rPr lang="en-US" sz="3200" dirty="0">
                <a:effectLst/>
                <a:latin typeface="Book Antiqua" panose="02040602050305030304" pitchFamily="18" charset="0"/>
                <a:ea typeface="Calibri" panose="020F0502020204030204" pitchFamily="34" charset="0"/>
                <a:cs typeface="Calibri" panose="020F0502020204030204" pitchFamily="34" charset="0"/>
              </a:rPr>
              <a:t>acilitate loans to MSMEs without collateral or third-party guarantee</a:t>
            </a:r>
            <a:endParaRPr lang="en-US" sz="3200" dirty="0">
              <a:latin typeface="Book Antiqua" panose="02040602050305030304" pitchFamily="18" charset="0"/>
              <a:ea typeface="Calibri" panose="020F0502020204030204" pitchFamily="34" charset="0"/>
              <a:cs typeface="Calibri" panose="020F0502020204030204" pitchFamily="34" charset="0"/>
            </a:endParaRPr>
          </a:p>
          <a:p>
            <a:pPr marL="623888" lvl="0" indent="-342900" algn="just">
              <a:lnSpc>
                <a:spcPct val="115000"/>
              </a:lnSpc>
              <a:buFont typeface="Arial" panose="020B0604020202020204" pitchFamily="34" charset="0"/>
              <a:buChar char="•"/>
            </a:pPr>
            <a:endParaRPr lang="en-US" sz="3200" dirty="0">
              <a:effectLst/>
              <a:latin typeface="Book Antiqua" panose="02040602050305030304" pitchFamily="18" charset="0"/>
              <a:ea typeface="Calibri" panose="020F0502020204030204" pitchFamily="34" charset="0"/>
              <a:cs typeface="Calibri" panose="020F0502020204030204" pitchFamily="34" charset="0"/>
            </a:endParaRPr>
          </a:p>
          <a:p>
            <a:pPr marL="623888" lvl="0" indent="-342900" algn="just">
              <a:lnSpc>
                <a:spcPct val="115000"/>
              </a:lnSpc>
              <a:buFont typeface="Arial" panose="020B0604020202020204" pitchFamily="34" charset="0"/>
              <a:buChar char="•"/>
            </a:pPr>
            <a:r>
              <a:rPr lang="en-US" sz="3200" dirty="0">
                <a:latin typeface="Book Antiqua" panose="02040602050305030304" pitchFamily="18" charset="0"/>
                <a:ea typeface="Calibri" panose="020F0502020204030204" pitchFamily="34" charset="0"/>
                <a:cs typeface="Calibri" panose="020F0502020204030204" pitchFamily="34" charset="0"/>
              </a:rPr>
              <a:t>Set up a fund to provide guarantee up to ₹100 crore. </a:t>
            </a:r>
          </a:p>
        </p:txBody>
      </p:sp>
      <p:sp>
        <p:nvSpPr>
          <p:cNvPr id="7" name="AutoShape 2" descr="Credit Guarantee Fund will help MSMEs grow: PM Modi">
            <a:extLst>
              <a:ext uri="{FF2B5EF4-FFF2-40B4-BE49-F238E27FC236}">
                <a16:creationId xmlns:a16="http://schemas.microsoft.com/office/drawing/2014/main" id="{4923077A-F67F-5DCA-07C8-FF48E947AE3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Credit Guarantee Fund will help MSMEs grow: PM Modi">
            <a:extLst>
              <a:ext uri="{FF2B5EF4-FFF2-40B4-BE49-F238E27FC236}">
                <a16:creationId xmlns:a16="http://schemas.microsoft.com/office/drawing/2014/main" id="{13AC3073-1909-F820-2BA4-E5656132DDC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Credit Guarantee Fund will help MSMEs grow: PM Modi">
            <a:extLst>
              <a:ext uri="{FF2B5EF4-FFF2-40B4-BE49-F238E27FC236}">
                <a16:creationId xmlns:a16="http://schemas.microsoft.com/office/drawing/2014/main" id="{B0C5D42B-A86F-8ADC-36F8-F4BCF8F52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3187" y="2223837"/>
            <a:ext cx="3916290" cy="2715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0367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6594475" cy="1546225"/>
          </a:xfrm>
        </p:spPr>
        <p:txBody>
          <a:bodyPr lIns="121900" tIns="121900" rIns="121900" bIns="121900">
            <a:normAutofit fontScale="90000"/>
          </a:bodyPr>
          <a:lstStyle/>
          <a:p>
            <a:pPr>
              <a:spcBef>
                <a:spcPct val="0"/>
              </a:spcBef>
              <a:spcAft>
                <a:spcPct val="0"/>
              </a:spcAft>
            </a:pPr>
            <a:r>
              <a:rPr lang="en-US" dirty="0"/>
              <a:t>Employment &amp; Skilling</a:t>
            </a:r>
            <a:endParaRPr lang="en-US" altLang="en-US" dirty="0">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endParaRPr lang="en-US" altLang="en-US" sz="1200" dirty="0">
              <a:solidFill>
                <a:schemeClr val="bg1"/>
              </a:solidFill>
            </a:endParaRPr>
          </a:p>
        </p:txBody>
      </p:sp>
    </p:spTree>
    <p:extLst>
      <p:ext uri="{BB962C8B-B14F-4D97-AF65-F5344CB8AC3E}">
        <p14:creationId xmlns:p14="http://schemas.microsoft.com/office/powerpoint/2010/main" val="36121049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BA912-E034-C525-9057-B367884D8E34}"/>
              </a:ext>
            </a:extLst>
          </p:cNvPr>
          <p:cNvSpPr>
            <a:spLocks noGrp="1"/>
          </p:cNvSpPr>
          <p:nvPr>
            <p:ph type="title"/>
          </p:nvPr>
        </p:nvSpPr>
        <p:spPr/>
        <p:txBody>
          <a:bodyPr/>
          <a:lstStyle/>
          <a:p>
            <a:r>
              <a:rPr lang="en-IN" sz="2800" dirty="0">
                <a:latin typeface="Bookman Old Style" panose="02050604050505020204" pitchFamily="18" charset="0"/>
                <a:cs typeface="Times New Roman" pitchFamily="18" charset="0"/>
              </a:rPr>
              <a:t>Employment Linked Incentive</a:t>
            </a:r>
          </a:p>
        </p:txBody>
      </p:sp>
      <p:graphicFrame>
        <p:nvGraphicFramePr>
          <p:cNvPr id="4" name="Diagram 3">
            <a:extLst>
              <a:ext uri="{FF2B5EF4-FFF2-40B4-BE49-F238E27FC236}">
                <a16:creationId xmlns:a16="http://schemas.microsoft.com/office/drawing/2014/main" id="{3EBBCA26-51E8-9EBA-46F6-9F92ABF37E3C}"/>
              </a:ext>
            </a:extLst>
          </p:cNvPr>
          <p:cNvGraphicFramePr/>
          <p:nvPr/>
        </p:nvGraphicFramePr>
        <p:xfrm>
          <a:off x="395706" y="1446684"/>
          <a:ext cx="9181432" cy="4871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Unemployment Decrease Concept Icon. Decline In Unemployment Rate Idea Thin  Line Illustration. Economic Crisis And Gainful Work. Vector Isolated  Outline RGB Color Drawing. Editable Stroke Royalty Free SVG, Cliparts,  Vectors, and Stock">
            <a:extLst>
              <a:ext uri="{FF2B5EF4-FFF2-40B4-BE49-F238E27FC236}">
                <a16:creationId xmlns:a16="http://schemas.microsoft.com/office/drawing/2014/main" id="{54F7E6B2-5846-7082-8654-170C7204F4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550" t="10994" r="19357" b="21754"/>
          <a:stretch/>
        </p:blipFill>
        <p:spPr bwMode="auto">
          <a:xfrm>
            <a:off x="9202006" y="334754"/>
            <a:ext cx="2765873" cy="29021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36D87BD-D5D6-D744-E1C3-216D7EC0028D}"/>
              </a:ext>
            </a:extLst>
          </p:cNvPr>
          <p:cNvSpPr txBox="1"/>
          <p:nvPr/>
        </p:nvSpPr>
        <p:spPr>
          <a:xfrm>
            <a:off x="2983835" y="5759116"/>
            <a:ext cx="4395536" cy="461665"/>
          </a:xfrm>
          <a:prstGeom prst="rect">
            <a:avLst/>
          </a:prstGeom>
          <a:noFill/>
        </p:spPr>
        <p:txBody>
          <a:bodyPr wrap="square" rtlCol="0">
            <a:spAutoFit/>
          </a:bodyPr>
          <a:lstStyle/>
          <a:p>
            <a:pPr algn="ctr"/>
            <a:r>
              <a:rPr lang="en-IN" sz="2400" b="1" dirty="0">
                <a:solidFill>
                  <a:schemeClr val="accent2"/>
                </a:solidFill>
                <a:latin typeface="Book Antiqua" panose="02040602050305030304" pitchFamily="18" charset="0"/>
              </a:rPr>
              <a:t>Scheme Period : 2 years</a:t>
            </a:r>
          </a:p>
        </p:txBody>
      </p:sp>
    </p:spTree>
    <p:extLst>
      <p:ext uri="{BB962C8B-B14F-4D97-AF65-F5344CB8AC3E}">
        <p14:creationId xmlns:p14="http://schemas.microsoft.com/office/powerpoint/2010/main" val="43811963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1B64-B748-4B0D-95EB-035D5371CE9A}"/>
              </a:ext>
            </a:extLst>
          </p:cNvPr>
          <p:cNvSpPr>
            <a:spLocks noGrp="1"/>
          </p:cNvSpPr>
          <p:nvPr>
            <p:ph type="title"/>
          </p:nvPr>
        </p:nvSpPr>
        <p:spPr/>
        <p:txBody>
          <a:bodyPr>
            <a:normAutofit/>
          </a:bodyPr>
          <a:lstStyle/>
          <a:p>
            <a:r>
              <a:rPr lang="en-IN" sz="2800" dirty="0">
                <a:latin typeface="Bookman Old Style" panose="02050604050505020204" pitchFamily="18" charset="0"/>
                <a:cs typeface="Times New Roman" pitchFamily="18" charset="0"/>
              </a:rPr>
              <a:t>Scheme</a:t>
            </a:r>
            <a:r>
              <a:rPr lang="en-IN" dirty="0">
                <a:latin typeface="Book Antiqua" panose="02040602050305030304" pitchFamily="18" charset="0"/>
                <a:cs typeface="Angsana New" panose="02020603050405020304" pitchFamily="18" charset="-34"/>
              </a:rPr>
              <a:t> </a:t>
            </a:r>
            <a:r>
              <a:rPr lang="en-IN" sz="2800" dirty="0">
                <a:latin typeface="Bookman Old Style" panose="02050604050505020204" pitchFamily="18" charset="0"/>
                <a:cs typeface="Times New Roman" pitchFamily="18" charset="0"/>
              </a:rPr>
              <a:t>A: First Timers</a:t>
            </a:r>
          </a:p>
        </p:txBody>
      </p:sp>
      <p:graphicFrame>
        <p:nvGraphicFramePr>
          <p:cNvPr id="4" name="Diagram 3">
            <a:extLst>
              <a:ext uri="{FF2B5EF4-FFF2-40B4-BE49-F238E27FC236}">
                <a16:creationId xmlns:a16="http://schemas.microsoft.com/office/drawing/2014/main" id="{3EF28EA9-F552-606D-7B8B-CE657F73B6EF}"/>
              </a:ext>
            </a:extLst>
          </p:cNvPr>
          <p:cNvGraphicFramePr/>
          <p:nvPr/>
        </p:nvGraphicFramePr>
        <p:xfrm>
          <a:off x="0" y="606376"/>
          <a:ext cx="11117179" cy="5645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90357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1B64-B748-4B0D-95EB-035D5371CE9A}"/>
              </a:ext>
            </a:extLst>
          </p:cNvPr>
          <p:cNvSpPr>
            <a:spLocks noGrp="1"/>
          </p:cNvSpPr>
          <p:nvPr>
            <p:ph type="title"/>
          </p:nvPr>
        </p:nvSpPr>
        <p:spPr>
          <a:xfrm>
            <a:off x="0" y="416236"/>
            <a:ext cx="9046628" cy="735749"/>
          </a:xfrm>
        </p:spPr>
        <p:txBody>
          <a:bodyPr>
            <a:normAutofit/>
          </a:bodyPr>
          <a:lstStyle/>
          <a:p>
            <a:r>
              <a:rPr lang="en-IN" sz="2800" dirty="0">
                <a:latin typeface="Bookman Old Style" panose="02050604050505020204" pitchFamily="18" charset="0"/>
                <a:cs typeface="Times New Roman" pitchFamily="18" charset="0"/>
              </a:rPr>
              <a:t>Scheme B: Job Creation in manufacturing</a:t>
            </a:r>
          </a:p>
        </p:txBody>
      </p:sp>
      <p:graphicFrame>
        <p:nvGraphicFramePr>
          <p:cNvPr id="3" name="Diagram 2">
            <a:extLst>
              <a:ext uri="{FF2B5EF4-FFF2-40B4-BE49-F238E27FC236}">
                <a16:creationId xmlns:a16="http://schemas.microsoft.com/office/drawing/2014/main" id="{EA99D8A6-1E0B-C88B-DC60-FC7E5ECD64B1}"/>
              </a:ext>
            </a:extLst>
          </p:cNvPr>
          <p:cNvGraphicFramePr/>
          <p:nvPr/>
        </p:nvGraphicFramePr>
        <p:xfrm>
          <a:off x="-144380" y="1151985"/>
          <a:ext cx="12015537" cy="6027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80475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1B64-B748-4B0D-95EB-035D5371CE9A}"/>
              </a:ext>
            </a:extLst>
          </p:cNvPr>
          <p:cNvSpPr>
            <a:spLocks noGrp="1"/>
          </p:cNvSpPr>
          <p:nvPr>
            <p:ph type="title"/>
          </p:nvPr>
        </p:nvSpPr>
        <p:spPr/>
        <p:txBody>
          <a:bodyPr>
            <a:normAutofit fontScale="90000"/>
          </a:bodyPr>
          <a:lstStyle/>
          <a:p>
            <a:r>
              <a:rPr lang="en-IN" dirty="0">
                <a:latin typeface="Book Antiqua" panose="02040602050305030304" pitchFamily="18" charset="0"/>
                <a:cs typeface="Angsana New" panose="02020603050405020304" pitchFamily="18" charset="-34"/>
              </a:rPr>
              <a:t>Scheme C: Support to Employers</a:t>
            </a:r>
          </a:p>
        </p:txBody>
      </p:sp>
      <p:graphicFrame>
        <p:nvGraphicFramePr>
          <p:cNvPr id="3" name="Diagram 2">
            <a:extLst>
              <a:ext uri="{FF2B5EF4-FFF2-40B4-BE49-F238E27FC236}">
                <a16:creationId xmlns:a16="http://schemas.microsoft.com/office/drawing/2014/main" id="{2D3DC9E9-4EC6-6B40-C4D8-4DE196DFE185}"/>
              </a:ext>
            </a:extLst>
          </p:cNvPr>
          <p:cNvGraphicFramePr/>
          <p:nvPr/>
        </p:nvGraphicFramePr>
        <p:xfrm>
          <a:off x="-95786" y="-32084"/>
          <a:ext cx="12063665" cy="6047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638714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6594475" cy="1546225"/>
          </a:xfrm>
        </p:spPr>
        <p:txBody>
          <a:bodyPr lIns="121900" tIns="121900" rIns="121900" bIns="121900">
            <a:normAutofit fontScale="90000"/>
          </a:bodyPr>
          <a:lstStyle/>
          <a:p>
            <a:pPr>
              <a:spcBef>
                <a:spcPct val="0"/>
              </a:spcBef>
              <a:spcAft>
                <a:spcPct val="0"/>
              </a:spcAft>
            </a:pPr>
            <a:r>
              <a:rPr lang="en-US" dirty="0"/>
              <a:t>Other Next Gen. Reforms</a:t>
            </a:r>
            <a:endParaRPr lang="en-US" altLang="en-US" dirty="0">
              <a:latin typeface="Book Antiqua" panose="02040602050305030304" pitchFamily="18" charset="0"/>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endParaRPr lang="en-US" altLang="en-US" sz="1200" dirty="0">
              <a:solidFill>
                <a:schemeClr val="bg1"/>
              </a:solidFill>
            </a:endParaRPr>
          </a:p>
        </p:txBody>
      </p:sp>
    </p:spTree>
    <p:extLst>
      <p:ext uri="{BB962C8B-B14F-4D97-AF65-F5344CB8AC3E}">
        <p14:creationId xmlns:p14="http://schemas.microsoft.com/office/powerpoint/2010/main" val="18717822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Wells Fargo&quot; Summer Internship, Early Careers opportunity 2024-Apply Now!!">
            <a:extLst>
              <a:ext uri="{FF2B5EF4-FFF2-40B4-BE49-F238E27FC236}">
                <a16:creationId xmlns:a16="http://schemas.microsoft.com/office/drawing/2014/main" id="{606F4124-B5A9-70B4-A591-EBF4151C9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69186"/>
            <a:ext cx="2992606" cy="29926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D224CA6-39D4-4457-838B-C92838745CBA}"/>
              </a:ext>
            </a:extLst>
          </p:cNvPr>
          <p:cNvSpPr>
            <a:spLocks noGrp="1"/>
          </p:cNvSpPr>
          <p:nvPr>
            <p:ph type="title"/>
          </p:nvPr>
        </p:nvSpPr>
        <p:spPr/>
        <p:txBody>
          <a:bodyPr>
            <a:normAutofit/>
          </a:bodyPr>
          <a:lstStyle/>
          <a:p>
            <a:r>
              <a:rPr lang="en-IN" sz="2800" dirty="0">
                <a:latin typeface="Bookman Old Style" panose="02050604050505020204" pitchFamily="18" charset="0"/>
                <a:cs typeface="Times New Roman" pitchFamily="18" charset="0"/>
              </a:rPr>
              <a:t>Internship in Top Companies</a:t>
            </a:r>
          </a:p>
        </p:txBody>
      </p:sp>
      <p:graphicFrame>
        <p:nvGraphicFramePr>
          <p:cNvPr id="7" name="Diagram 6">
            <a:extLst>
              <a:ext uri="{FF2B5EF4-FFF2-40B4-BE49-F238E27FC236}">
                <a16:creationId xmlns:a16="http://schemas.microsoft.com/office/drawing/2014/main" id="{3A8695B2-0C72-E61C-1C9D-2E45B59ED6DD}"/>
              </a:ext>
            </a:extLst>
          </p:cNvPr>
          <p:cNvGraphicFramePr/>
          <p:nvPr/>
        </p:nvGraphicFramePr>
        <p:xfrm>
          <a:off x="2992606" y="1243125"/>
          <a:ext cx="853259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14893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76B3-2266-4BE3-9009-9F9C62C24350}"/>
              </a:ext>
            </a:extLst>
          </p:cNvPr>
          <p:cNvSpPr>
            <a:spLocks noGrp="1"/>
          </p:cNvSpPr>
          <p:nvPr>
            <p:ph type="title"/>
          </p:nvPr>
        </p:nvSpPr>
        <p:spPr/>
        <p:txBody>
          <a:bodyPr>
            <a:normAutofit/>
          </a:bodyPr>
          <a:lstStyle/>
          <a:p>
            <a:r>
              <a:rPr lang="en-IN" sz="2800" dirty="0">
                <a:latin typeface="Bookman Old Style" panose="02050604050505020204" pitchFamily="18" charset="0"/>
                <a:cs typeface="Times New Roman" pitchFamily="18" charset="0"/>
              </a:rPr>
              <a:t>Internship in Top Companies</a:t>
            </a:r>
            <a:endParaRPr lang="en-US" sz="2800" dirty="0">
              <a:latin typeface="Bookman Old Style" panose="02050604050505020204" pitchFamily="18" charset="0"/>
              <a:cs typeface="Times New Roman" pitchFamily="18" charset="0"/>
            </a:endParaRPr>
          </a:p>
        </p:txBody>
      </p:sp>
      <p:graphicFrame>
        <p:nvGraphicFramePr>
          <p:cNvPr id="14" name="Diagram 13">
            <a:extLst>
              <a:ext uri="{FF2B5EF4-FFF2-40B4-BE49-F238E27FC236}">
                <a16:creationId xmlns:a16="http://schemas.microsoft.com/office/drawing/2014/main" id="{AEB7995B-EAA5-7495-FC93-2B94D35323A8}"/>
              </a:ext>
            </a:extLst>
          </p:cNvPr>
          <p:cNvGraphicFramePr/>
          <p:nvPr>
            <p:extLst>
              <p:ext uri="{D42A27DB-BD31-4B8C-83A1-F6EECF244321}">
                <p14:modId xmlns:p14="http://schemas.microsoft.com/office/powerpoint/2010/main" val="2974117980"/>
              </p:ext>
            </p:extLst>
          </p:nvPr>
        </p:nvGraphicFramePr>
        <p:xfrm>
          <a:off x="1155031" y="1556084"/>
          <a:ext cx="9689432" cy="4967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536541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3B5D99-38C0-438F-87F5-4036730656AB}"/>
              </a:ext>
            </a:extLst>
          </p:cNvPr>
          <p:cNvSpPr>
            <a:spLocks noGrp="1"/>
          </p:cNvSpPr>
          <p:nvPr>
            <p:ph type="title"/>
          </p:nvPr>
        </p:nvSpPr>
        <p:spPr>
          <a:xfrm>
            <a:off x="119948" y="375733"/>
            <a:ext cx="8074927" cy="735749"/>
          </a:xfrm>
        </p:spPr>
        <p:txBody>
          <a:bodyPr>
            <a:noAutofit/>
          </a:bodyPr>
          <a:lstStyle/>
          <a:p>
            <a:r>
              <a:rPr lang="en-US" sz="2800" dirty="0">
                <a:latin typeface="Bookman Old Style" panose="02050604050505020204" pitchFamily="18" charset="0"/>
                <a:cs typeface="Times New Roman" pitchFamily="18" charset="0"/>
              </a:rPr>
              <a:t>Land Reforms </a:t>
            </a:r>
          </a:p>
        </p:txBody>
      </p:sp>
      <p:sp>
        <p:nvSpPr>
          <p:cNvPr id="2" name="Slide Number Placeholder 1">
            <a:extLst>
              <a:ext uri="{FF2B5EF4-FFF2-40B4-BE49-F238E27FC236}">
                <a16:creationId xmlns:a16="http://schemas.microsoft.com/office/drawing/2014/main" id="{BAC46A6C-83A9-4C96-8DAD-F3B37BDC16C3}"/>
              </a:ext>
            </a:extLst>
          </p:cNvPr>
          <p:cNvSpPr>
            <a:spLocks noGrp="1"/>
          </p:cNvSpPr>
          <p:nvPr>
            <p:ph type="sldNum" idx="12"/>
          </p:nvPr>
        </p:nvSpPr>
        <p:spPr/>
        <p:txBody>
          <a:bodyPr/>
          <a:lstStyle/>
          <a:p>
            <a:fld id="{00000000-1234-1234-1234-123412341234}" type="slidenum">
              <a:rPr lang="en" smtClean="0"/>
              <a:pPr/>
              <a:t>145</a:t>
            </a:fld>
            <a:endParaRPr lang="en"/>
          </a:p>
        </p:txBody>
      </p:sp>
      <p:grpSp>
        <p:nvGrpSpPr>
          <p:cNvPr id="8" name="Group 7">
            <a:extLst>
              <a:ext uri="{FF2B5EF4-FFF2-40B4-BE49-F238E27FC236}">
                <a16:creationId xmlns:a16="http://schemas.microsoft.com/office/drawing/2014/main" id="{728C2973-64C9-EAE5-71FE-5D91D5F67653}"/>
              </a:ext>
            </a:extLst>
          </p:cNvPr>
          <p:cNvGrpSpPr/>
          <p:nvPr/>
        </p:nvGrpSpPr>
        <p:grpSpPr>
          <a:xfrm>
            <a:off x="475160" y="1370149"/>
            <a:ext cx="5860393" cy="1603673"/>
            <a:chOff x="-1694128" y="2405760"/>
            <a:chExt cx="4621851" cy="2973915"/>
          </a:xfrm>
        </p:grpSpPr>
        <p:sp>
          <p:nvSpPr>
            <p:cNvPr id="9" name="Rectangle 8">
              <a:extLst>
                <a:ext uri="{FF2B5EF4-FFF2-40B4-BE49-F238E27FC236}">
                  <a16:creationId xmlns:a16="http://schemas.microsoft.com/office/drawing/2014/main" id="{042E289F-1C9B-9659-BBA3-BEFF2765A941}"/>
                </a:ext>
              </a:extLst>
            </p:cNvPr>
            <p:cNvSpPr/>
            <p:nvPr/>
          </p:nvSpPr>
          <p:spPr>
            <a:xfrm>
              <a:off x="-1694127" y="2954181"/>
              <a:ext cx="4621850" cy="2425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3900" indent="-368300">
                <a:buFont typeface="+mj-lt"/>
                <a:buAutoNum type="alphaLcParenR"/>
                <a:tabLst>
                  <a:tab pos="723900" algn="l"/>
                </a:tabLst>
              </a:pPr>
              <a:r>
                <a:rPr lang="en-US" sz="2200" dirty="0">
                  <a:solidFill>
                    <a:schemeClr val="tx1"/>
                  </a:solidFill>
                  <a:latin typeface="Book Antiqua" panose="02040602050305030304" pitchFamily="18" charset="0"/>
                  <a:cs typeface="Angsana New" panose="02020603050405020304" pitchFamily="18" charset="-34"/>
                </a:rPr>
                <a:t>land administration, planning and management</a:t>
              </a:r>
            </a:p>
            <a:p>
              <a:pPr marL="723900" indent="-368300">
                <a:buFont typeface="+mj-lt"/>
                <a:buAutoNum type="alphaLcParenR"/>
                <a:tabLst>
                  <a:tab pos="723900" algn="l"/>
                </a:tabLst>
              </a:pPr>
              <a:r>
                <a:rPr lang="en-US" sz="2200" dirty="0">
                  <a:solidFill>
                    <a:schemeClr val="tx1"/>
                  </a:solidFill>
                  <a:latin typeface="Book Antiqua" panose="02040602050305030304" pitchFamily="18" charset="0"/>
                  <a:cs typeface="Angsana New" panose="02020603050405020304" pitchFamily="18" charset="-34"/>
                </a:rPr>
                <a:t>urban planning, usage and building bylaws</a:t>
              </a:r>
              <a:r>
                <a:rPr lang="en-US" sz="2200" dirty="0">
                  <a:latin typeface="+mj-lt"/>
                  <a:cs typeface="Angsana New" panose="02020603050405020304" pitchFamily="18" charset="-34"/>
                </a:rPr>
                <a:t>.</a:t>
              </a:r>
              <a:endParaRPr lang="en-IN" sz="2200" dirty="0">
                <a:latin typeface="+mj-lt"/>
                <a:cs typeface="Angsana New" panose="02020603050405020304" pitchFamily="18" charset="-34"/>
              </a:endParaRPr>
            </a:p>
          </p:txBody>
        </p:sp>
        <p:sp>
          <p:nvSpPr>
            <p:cNvPr id="10" name="Rectangle 9">
              <a:extLst>
                <a:ext uri="{FF2B5EF4-FFF2-40B4-BE49-F238E27FC236}">
                  <a16:creationId xmlns:a16="http://schemas.microsoft.com/office/drawing/2014/main" id="{69FBEE9F-0C78-356C-6840-E67EBBF457AB}"/>
                </a:ext>
              </a:extLst>
            </p:cNvPr>
            <p:cNvSpPr/>
            <p:nvPr/>
          </p:nvSpPr>
          <p:spPr>
            <a:xfrm>
              <a:off x="-1694128" y="2405760"/>
              <a:ext cx="4621850" cy="548423"/>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Book Antiqua" panose="02040602050305030304" pitchFamily="18" charset="0"/>
                </a:rPr>
                <a:t>Includes</a:t>
              </a:r>
              <a:r>
                <a:rPr lang="en-US" sz="2400" b="1" dirty="0">
                  <a:solidFill>
                    <a:schemeClr val="tx1"/>
                  </a:solidFill>
                </a:rPr>
                <a:t> </a:t>
              </a:r>
            </a:p>
          </p:txBody>
        </p:sp>
      </p:grpSp>
      <p:grpSp>
        <p:nvGrpSpPr>
          <p:cNvPr id="11" name="Group 10">
            <a:extLst>
              <a:ext uri="{FF2B5EF4-FFF2-40B4-BE49-F238E27FC236}">
                <a16:creationId xmlns:a16="http://schemas.microsoft.com/office/drawing/2014/main" id="{B2EEFEB4-B59B-9C17-EA9D-3207821510C4}"/>
              </a:ext>
            </a:extLst>
          </p:cNvPr>
          <p:cNvGrpSpPr/>
          <p:nvPr/>
        </p:nvGrpSpPr>
        <p:grpSpPr>
          <a:xfrm>
            <a:off x="7189544" y="3208285"/>
            <a:ext cx="4662335" cy="2765598"/>
            <a:chOff x="914400" y="2152650"/>
            <a:chExt cx="2586038" cy="2415195"/>
          </a:xfrm>
        </p:grpSpPr>
        <p:sp>
          <p:nvSpPr>
            <p:cNvPr id="12" name="Rectangle 11">
              <a:extLst>
                <a:ext uri="{FF2B5EF4-FFF2-40B4-BE49-F238E27FC236}">
                  <a16:creationId xmlns:a16="http://schemas.microsoft.com/office/drawing/2014/main" id="{147DB239-EC86-EB76-0160-2AB102D3B9EF}"/>
                </a:ext>
              </a:extLst>
            </p:cNvPr>
            <p:cNvSpPr/>
            <p:nvPr/>
          </p:nvSpPr>
          <p:spPr>
            <a:xfrm>
              <a:off x="914400" y="2795177"/>
              <a:ext cx="2586038" cy="17726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lnSpc>
                  <a:spcPct val="115000"/>
                </a:lnSpc>
                <a:buFont typeface="Courier New" panose="02070309020205020404" pitchFamily="49" charset="0"/>
                <a:buChar char="o"/>
              </a:pPr>
              <a:r>
                <a:rPr lang="en-IN" kern="1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Digitization with Geographic Information System (GIS) mapping</a:t>
              </a:r>
            </a:p>
            <a:p>
              <a:pPr algn="ctr">
                <a:lnSpc>
                  <a:spcPct val="115000"/>
                </a:lnSpc>
              </a:pPr>
              <a:r>
                <a:rPr lang="en-IN" kern="100" dirty="0">
                  <a:solidFill>
                    <a:schemeClr val="tx1"/>
                  </a:solidFill>
                  <a:latin typeface="Book Antiqua" panose="02040602050305030304" pitchFamily="18" charset="0"/>
                  <a:ea typeface="Aptos" panose="020B0004020202020204" pitchFamily="34" charset="0"/>
                  <a:cs typeface="Mangal" panose="02040503050203030202" pitchFamily="18" charset="0"/>
                </a:rPr>
                <a:t>and</a:t>
              </a:r>
              <a:r>
                <a:rPr lang="en-IN" kern="1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 </a:t>
              </a:r>
            </a:p>
            <a:p>
              <a:pPr marL="285750" indent="-285750" algn="just">
                <a:lnSpc>
                  <a:spcPct val="115000"/>
                </a:lnSpc>
                <a:buFont typeface="Courier New" panose="02070309020205020404" pitchFamily="49" charset="0"/>
                <a:buChar char="o"/>
              </a:pPr>
              <a:r>
                <a:rPr lang="en-IN" kern="1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Establishment of IT based system for property record administration, updating, and tax administration. </a:t>
              </a:r>
            </a:p>
          </p:txBody>
        </p:sp>
        <p:sp>
          <p:nvSpPr>
            <p:cNvPr id="13" name="Rectangle 12">
              <a:extLst>
                <a:ext uri="{FF2B5EF4-FFF2-40B4-BE49-F238E27FC236}">
                  <a16:creationId xmlns:a16="http://schemas.microsoft.com/office/drawing/2014/main" id="{6C845428-C2B4-A10F-65C3-9807AAA79C2D}"/>
                </a:ext>
              </a:extLst>
            </p:cNvPr>
            <p:cNvSpPr/>
            <p:nvPr/>
          </p:nvSpPr>
          <p:spPr>
            <a:xfrm>
              <a:off x="914400" y="2152650"/>
              <a:ext cx="2586038" cy="642527"/>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Book Antiqua" panose="02040602050305030304" pitchFamily="18" charset="0"/>
                </a:rPr>
                <a:t>Urban Land</a:t>
              </a:r>
            </a:p>
          </p:txBody>
        </p:sp>
      </p:grpSp>
      <p:sp>
        <p:nvSpPr>
          <p:cNvPr id="23" name="TextBox 22">
            <a:extLst>
              <a:ext uri="{FF2B5EF4-FFF2-40B4-BE49-F238E27FC236}">
                <a16:creationId xmlns:a16="http://schemas.microsoft.com/office/drawing/2014/main" id="{ACBF53ED-AFAF-95E0-B9EF-134308B81FB2}"/>
              </a:ext>
            </a:extLst>
          </p:cNvPr>
          <p:cNvSpPr txBox="1"/>
          <p:nvPr/>
        </p:nvSpPr>
        <p:spPr>
          <a:xfrm>
            <a:off x="9132424" y="483280"/>
            <a:ext cx="2853167" cy="646331"/>
          </a:xfrm>
          <a:prstGeom prst="rect">
            <a:avLst/>
          </a:prstGeom>
          <a:noFill/>
        </p:spPr>
        <p:txBody>
          <a:bodyPr wrap="square">
            <a:spAutoFit/>
          </a:bodyPr>
          <a:lstStyle/>
          <a:p>
            <a:pPr algn="ctr"/>
            <a:r>
              <a:rPr lang="en-IN" sz="1800" dirty="0">
                <a:effectLst/>
                <a:latin typeface="Book Antiqua" panose="02040602050305030304" pitchFamily="18" charset="0"/>
                <a:ea typeface="Aptos" panose="020B0004020202020204" pitchFamily="34" charset="0"/>
                <a:cs typeface="Mangal" panose="02040503050203030202" pitchFamily="18" charset="0"/>
              </a:rPr>
              <a:t>To be completed within</a:t>
            </a:r>
          </a:p>
          <a:p>
            <a:pPr algn="ctr"/>
            <a:r>
              <a:rPr lang="en-IN" sz="1800" dirty="0">
                <a:effectLst/>
                <a:latin typeface="Book Antiqua" panose="02040602050305030304" pitchFamily="18" charset="0"/>
                <a:ea typeface="Aptos" panose="020B0004020202020204" pitchFamily="34" charset="0"/>
                <a:cs typeface="Mangal" panose="02040503050203030202" pitchFamily="18" charset="0"/>
              </a:rPr>
              <a:t>3 years</a:t>
            </a:r>
            <a:endParaRPr lang="en-US" dirty="0"/>
          </a:p>
        </p:txBody>
      </p:sp>
      <p:grpSp>
        <p:nvGrpSpPr>
          <p:cNvPr id="39" name="Group 38">
            <a:extLst>
              <a:ext uri="{FF2B5EF4-FFF2-40B4-BE49-F238E27FC236}">
                <a16:creationId xmlns:a16="http://schemas.microsoft.com/office/drawing/2014/main" id="{47D15424-987C-E51C-9AC5-C96872A3A866}"/>
              </a:ext>
            </a:extLst>
          </p:cNvPr>
          <p:cNvGrpSpPr/>
          <p:nvPr/>
        </p:nvGrpSpPr>
        <p:grpSpPr>
          <a:xfrm>
            <a:off x="340121" y="3083463"/>
            <a:ext cx="6400156" cy="3273909"/>
            <a:chOff x="119948" y="3083463"/>
            <a:chExt cx="6400156" cy="3273909"/>
          </a:xfrm>
        </p:grpSpPr>
        <p:grpSp>
          <p:nvGrpSpPr>
            <p:cNvPr id="14" name="Group 13">
              <a:extLst>
                <a:ext uri="{FF2B5EF4-FFF2-40B4-BE49-F238E27FC236}">
                  <a16:creationId xmlns:a16="http://schemas.microsoft.com/office/drawing/2014/main" id="{64E26FCF-1DEC-7FA4-0986-58A4D577FC95}"/>
                </a:ext>
              </a:extLst>
            </p:cNvPr>
            <p:cNvGrpSpPr/>
            <p:nvPr/>
          </p:nvGrpSpPr>
          <p:grpSpPr>
            <a:xfrm>
              <a:off x="119948" y="4591084"/>
              <a:ext cx="3032131" cy="1766288"/>
              <a:chOff x="455164" y="427870"/>
              <a:chExt cx="3032131" cy="1766288"/>
            </a:xfrm>
          </p:grpSpPr>
          <p:sp>
            <p:nvSpPr>
              <p:cNvPr id="15" name="Oval 14">
                <a:extLst>
                  <a:ext uri="{FF2B5EF4-FFF2-40B4-BE49-F238E27FC236}">
                    <a16:creationId xmlns:a16="http://schemas.microsoft.com/office/drawing/2014/main" id="{EC68E21B-45EC-C30B-BC43-860583809DCE}"/>
                  </a:ext>
                </a:extLst>
              </p:cNvPr>
              <p:cNvSpPr/>
              <p:nvPr/>
            </p:nvSpPr>
            <p:spPr>
              <a:xfrm>
                <a:off x="455164" y="427870"/>
                <a:ext cx="3032131" cy="1766288"/>
              </a:xfrm>
              <a:prstGeom prst="ellipse">
                <a:avLst/>
              </a:prstGeom>
              <a:solidFill>
                <a:schemeClr val="accent5">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IN"/>
              </a:p>
            </p:txBody>
          </p:sp>
          <p:sp>
            <p:nvSpPr>
              <p:cNvPr id="16" name="Oval 4">
                <a:extLst>
                  <a:ext uri="{FF2B5EF4-FFF2-40B4-BE49-F238E27FC236}">
                    <a16:creationId xmlns:a16="http://schemas.microsoft.com/office/drawing/2014/main" id="{9F4A71C5-070C-6982-3AB2-DF4B9F34D72D}"/>
                  </a:ext>
                </a:extLst>
              </p:cNvPr>
              <p:cNvSpPr txBox="1"/>
              <p:nvPr/>
            </p:nvSpPr>
            <p:spPr>
              <a:xfrm>
                <a:off x="899208" y="686537"/>
                <a:ext cx="2144041" cy="124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IN" sz="18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Facilitate credit flow</a:t>
                </a:r>
                <a:endParaRPr lang="en-US" sz="1800" b="1" kern="1200" dirty="0">
                  <a:solidFill>
                    <a:schemeClr val="tx1"/>
                  </a:solidFill>
                </a:endParaRPr>
              </a:p>
            </p:txBody>
          </p:sp>
        </p:grpSp>
        <p:grpSp>
          <p:nvGrpSpPr>
            <p:cNvPr id="19" name="Group 18">
              <a:extLst>
                <a:ext uri="{FF2B5EF4-FFF2-40B4-BE49-F238E27FC236}">
                  <a16:creationId xmlns:a16="http://schemas.microsoft.com/office/drawing/2014/main" id="{1C465C1F-EA4A-2EB5-29D2-088B05E0A004}"/>
                </a:ext>
              </a:extLst>
            </p:cNvPr>
            <p:cNvGrpSpPr/>
            <p:nvPr/>
          </p:nvGrpSpPr>
          <p:grpSpPr>
            <a:xfrm>
              <a:off x="3487973" y="4591084"/>
              <a:ext cx="3032131" cy="1766288"/>
              <a:chOff x="455164" y="427870"/>
              <a:chExt cx="3032131" cy="1766288"/>
            </a:xfrm>
          </p:grpSpPr>
          <p:sp>
            <p:nvSpPr>
              <p:cNvPr id="20" name="Oval 19">
                <a:extLst>
                  <a:ext uri="{FF2B5EF4-FFF2-40B4-BE49-F238E27FC236}">
                    <a16:creationId xmlns:a16="http://schemas.microsoft.com/office/drawing/2014/main" id="{63D61916-AF48-CC49-998C-9C75132FE181}"/>
                  </a:ext>
                </a:extLst>
              </p:cNvPr>
              <p:cNvSpPr/>
              <p:nvPr/>
            </p:nvSpPr>
            <p:spPr>
              <a:xfrm>
                <a:off x="455164" y="427870"/>
                <a:ext cx="3032131" cy="1766288"/>
              </a:xfrm>
              <a:prstGeom prst="ellipse">
                <a:avLst/>
              </a:prstGeom>
              <a:solidFill>
                <a:schemeClr val="accent5">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IN"/>
              </a:p>
            </p:txBody>
          </p:sp>
          <p:sp>
            <p:nvSpPr>
              <p:cNvPr id="21" name="Oval 4">
                <a:extLst>
                  <a:ext uri="{FF2B5EF4-FFF2-40B4-BE49-F238E27FC236}">
                    <a16:creationId xmlns:a16="http://schemas.microsoft.com/office/drawing/2014/main" id="{75E42855-ACA1-A907-B5AC-77AADC931337}"/>
                  </a:ext>
                </a:extLst>
              </p:cNvPr>
              <p:cNvSpPr txBox="1"/>
              <p:nvPr/>
            </p:nvSpPr>
            <p:spPr>
              <a:xfrm>
                <a:off x="899208" y="686537"/>
                <a:ext cx="2144041" cy="124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r>
                  <a:rPr lang="en-US" dirty="0">
                    <a:solidFill>
                      <a:schemeClr val="tx1"/>
                    </a:solidFill>
                    <a:latin typeface="Book Antiqua" panose="02040602050305030304" pitchFamily="18" charset="0"/>
                  </a:rPr>
                  <a:t>Improvement in the financial position of urban local bodies</a:t>
                </a:r>
                <a:endParaRPr lang="en-IN" dirty="0">
                  <a:solidFill>
                    <a:schemeClr val="tx1"/>
                  </a:solidFill>
                  <a:latin typeface="Book Antiqua" panose="02040602050305030304" pitchFamily="18" charset="0"/>
                </a:endParaRPr>
              </a:p>
            </p:txBody>
          </p:sp>
        </p:grpSp>
        <p:grpSp>
          <p:nvGrpSpPr>
            <p:cNvPr id="24" name="Group 23">
              <a:extLst>
                <a:ext uri="{FF2B5EF4-FFF2-40B4-BE49-F238E27FC236}">
                  <a16:creationId xmlns:a16="http://schemas.microsoft.com/office/drawing/2014/main" id="{AF72FC97-4859-8B17-2543-C813F33D503F}"/>
                </a:ext>
              </a:extLst>
            </p:cNvPr>
            <p:cNvGrpSpPr/>
            <p:nvPr/>
          </p:nvGrpSpPr>
          <p:grpSpPr>
            <a:xfrm>
              <a:off x="2304689" y="3083463"/>
              <a:ext cx="1852722" cy="1766288"/>
              <a:chOff x="4165915" y="851981"/>
              <a:chExt cx="2857239" cy="2857239"/>
            </a:xfrm>
          </p:grpSpPr>
          <p:sp>
            <p:nvSpPr>
              <p:cNvPr id="25" name="Oval 24">
                <a:extLst>
                  <a:ext uri="{FF2B5EF4-FFF2-40B4-BE49-F238E27FC236}">
                    <a16:creationId xmlns:a16="http://schemas.microsoft.com/office/drawing/2014/main" id="{E4534EEF-4833-1E97-CCE8-31FBAA2D3CD2}"/>
                  </a:ext>
                </a:extLst>
              </p:cNvPr>
              <p:cNvSpPr/>
              <p:nvPr/>
            </p:nvSpPr>
            <p:spPr>
              <a:xfrm>
                <a:off x="4165915" y="851981"/>
                <a:ext cx="2857239" cy="2857239"/>
              </a:xfrm>
              <a:prstGeom prst="ellipse">
                <a:avLst/>
              </a:prstGeom>
              <a:solidFill>
                <a:schemeClr val="accent2">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IN"/>
              </a:p>
            </p:txBody>
          </p:sp>
          <p:sp>
            <p:nvSpPr>
              <p:cNvPr id="26" name="Oval 4">
                <a:extLst>
                  <a:ext uri="{FF2B5EF4-FFF2-40B4-BE49-F238E27FC236}">
                    <a16:creationId xmlns:a16="http://schemas.microsoft.com/office/drawing/2014/main" id="{8931E305-C04A-B85A-640F-97CCE4899746}"/>
                  </a:ext>
                </a:extLst>
              </p:cNvPr>
              <p:cNvSpPr txBox="1"/>
              <p:nvPr/>
            </p:nvSpPr>
            <p:spPr>
              <a:xfrm>
                <a:off x="4584348" y="1270414"/>
                <a:ext cx="2020373" cy="20203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Book Antiqua" panose="02040602050305030304" pitchFamily="18" charset="0"/>
                  </a:rPr>
                  <a:t>Benefits</a:t>
                </a:r>
              </a:p>
            </p:txBody>
          </p:sp>
        </p:grpSp>
        <p:cxnSp>
          <p:nvCxnSpPr>
            <p:cNvPr id="29" name="Straight Arrow Connector 28">
              <a:extLst>
                <a:ext uri="{FF2B5EF4-FFF2-40B4-BE49-F238E27FC236}">
                  <a16:creationId xmlns:a16="http://schemas.microsoft.com/office/drawing/2014/main" id="{3F7AD8B6-DFA2-A6BB-2180-F9FB2CB1A0DB}"/>
                </a:ext>
              </a:extLst>
            </p:cNvPr>
            <p:cNvCxnSpPr>
              <a:cxnSpLocks/>
            </p:cNvCxnSpPr>
            <p:nvPr/>
          </p:nvCxnSpPr>
          <p:spPr>
            <a:xfrm flipH="1">
              <a:off x="1815972" y="4305782"/>
              <a:ext cx="488717" cy="2853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1" name="Straight Arrow Connector 30">
              <a:extLst>
                <a:ext uri="{FF2B5EF4-FFF2-40B4-BE49-F238E27FC236}">
                  <a16:creationId xmlns:a16="http://schemas.microsoft.com/office/drawing/2014/main" id="{EB8F726C-75A5-A7BD-D737-7CED44925BE6}"/>
                </a:ext>
              </a:extLst>
            </p:cNvPr>
            <p:cNvCxnSpPr>
              <a:cxnSpLocks/>
            </p:cNvCxnSpPr>
            <p:nvPr/>
          </p:nvCxnSpPr>
          <p:spPr>
            <a:xfrm>
              <a:off x="4135131" y="4305782"/>
              <a:ext cx="418868" cy="31685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
        <p:nvSpPr>
          <p:cNvPr id="34" name="Rectangle 33">
            <a:extLst>
              <a:ext uri="{FF2B5EF4-FFF2-40B4-BE49-F238E27FC236}">
                <a16:creationId xmlns:a16="http://schemas.microsoft.com/office/drawing/2014/main" id="{1584E577-4FB2-7689-DE80-266B6D120F0C}"/>
              </a:ext>
            </a:extLst>
          </p:cNvPr>
          <p:cNvSpPr/>
          <p:nvPr/>
        </p:nvSpPr>
        <p:spPr>
          <a:xfrm>
            <a:off x="7170251" y="1758534"/>
            <a:ext cx="4662335" cy="735747"/>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Book Antiqua" panose="02040602050305030304" pitchFamily="18" charset="0"/>
              </a:rPr>
              <a:t>Reforms and Actions</a:t>
            </a:r>
          </a:p>
          <a:p>
            <a:pPr algn="ctr"/>
            <a:r>
              <a:rPr lang="en-US" sz="2400" b="1" dirty="0">
                <a:solidFill>
                  <a:schemeClr val="tx1"/>
                </a:solidFill>
                <a:latin typeface="Book Antiqua" panose="02040602050305030304" pitchFamily="18" charset="0"/>
              </a:rPr>
              <a:t>Proposed for - </a:t>
            </a:r>
          </a:p>
        </p:txBody>
      </p:sp>
      <p:cxnSp>
        <p:nvCxnSpPr>
          <p:cNvPr id="36" name="Straight Arrow Connector 35">
            <a:extLst>
              <a:ext uri="{FF2B5EF4-FFF2-40B4-BE49-F238E27FC236}">
                <a16:creationId xmlns:a16="http://schemas.microsoft.com/office/drawing/2014/main" id="{1033781F-F381-4D78-D7B1-BC07221E1B29}"/>
              </a:ext>
            </a:extLst>
          </p:cNvPr>
          <p:cNvCxnSpPr>
            <a:cxnSpLocks/>
          </p:cNvCxnSpPr>
          <p:nvPr/>
        </p:nvCxnSpPr>
        <p:spPr>
          <a:xfrm>
            <a:off x="9495795" y="2565538"/>
            <a:ext cx="0" cy="6271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1135384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2CEE475B-9796-FDD1-B094-2652AF850285}"/>
              </a:ext>
            </a:extLst>
          </p:cNvPr>
          <p:cNvGrpSpPr/>
          <p:nvPr/>
        </p:nvGrpSpPr>
        <p:grpSpPr>
          <a:xfrm>
            <a:off x="1201519" y="1358488"/>
            <a:ext cx="6021081" cy="4979978"/>
            <a:chOff x="4386568" y="15107"/>
            <a:chExt cx="6021081" cy="4979978"/>
          </a:xfrm>
        </p:grpSpPr>
        <p:grpSp>
          <p:nvGrpSpPr>
            <p:cNvPr id="4" name="Group 3">
              <a:extLst>
                <a:ext uri="{FF2B5EF4-FFF2-40B4-BE49-F238E27FC236}">
                  <a16:creationId xmlns:a16="http://schemas.microsoft.com/office/drawing/2014/main" id="{033FD284-CA56-076A-4839-43FD4EB3D115}"/>
                </a:ext>
              </a:extLst>
            </p:cNvPr>
            <p:cNvGrpSpPr/>
            <p:nvPr/>
          </p:nvGrpSpPr>
          <p:grpSpPr>
            <a:xfrm>
              <a:off x="4386568" y="1517264"/>
              <a:ext cx="6021081" cy="3477821"/>
              <a:chOff x="2407423" y="1682956"/>
              <a:chExt cx="6021081" cy="3477821"/>
            </a:xfrm>
          </p:grpSpPr>
          <p:grpSp>
            <p:nvGrpSpPr>
              <p:cNvPr id="5" name="Group 4">
                <a:extLst>
                  <a:ext uri="{FF2B5EF4-FFF2-40B4-BE49-F238E27FC236}">
                    <a16:creationId xmlns:a16="http://schemas.microsoft.com/office/drawing/2014/main" id="{8E0FCB80-59E5-E174-67B8-C3A117968D01}"/>
                  </a:ext>
                </a:extLst>
              </p:cNvPr>
              <p:cNvGrpSpPr/>
              <p:nvPr/>
            </p:nvGrpSpPr>
            <p:grpSpPr>
              <a:xfrm>
                <a:off x="3127294" y="1682956"/>
                <a:ext cx="5301210" cy="3477821"/>
                <a:chOff x="3127294" y="1682956"/>
                <a:chExt cx="5301210" cy="3477821"/>
              </a:xfrm>
            </p:grpSpPr>
            <p:sp>
              <p:nvSpPr>
                <p:cNvPr id="13" name="Rectangle: Rounded Corners 12">
                  <a:extLst>
                    <a:ext uri="{FF2B5EF4-FFF2-40B4-BE49-F238E27FC236}">
                      <a16:creationId xmlns:a16="http://schemas.microsoft.com/office/drawing/2014/main" id="{94A0E5B5-AE7A-DD77-AB6D-B64EAA6181A2}"/>
                    </a:ext>
                  </a:extLst>
                </p:cNvPr>
                <p:cNvSpPr/>
                <p:nvPr/>
              </p:nvSpPr>
              <p:spPr>
                <a:xfrm>
                  <a:off x="3129777" y="1682956"/>
                  <a:ext cx="5298722" cy="48605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effectLst/>
                      <a:latin typeface="Book Antiqua" panose="02040602050305030304" pitchFamily="18" charset="0"/>
                      <a:ea typeface="Calibri" panose="020F0502020204030204" pitchFamily="34" charset="0"/>
                      <a:cs typeface="Mangal" panose="02040503050203030202" pitchFamily="18" charset="0"/>
                    </a:rPr>
                    <a:t>Digitization through </a:t>
                  </a:r>
                  <a:r>
                    <a:rPr lang="en-US" b="1" dirty="0" err="1">
                      <a:effectLst/>
                      <a:latin typeface="Book Antiqua" panose="02040602050305030304" pitchFamily="18" charset="0"/>
                      <a:ea typeface="Calibri" panose="020F0502020204030204" pitchFamily="34" charset="0"/>
                      <a:cs typeface="Mangal" panose="02040503050203030202" pitchFamily="18" charset="0"/>
                    </a:rPr>
                    <a:t>Bhu</a:t>
                  </a:r>
                  <a:r>
                    <a:rPr lang="en-US" b="1" dirty="0">
                      <a:effectLst/>
                      <a:latin typeface="Book Antiqua" panose="02040602050305030304" pitchFamily="18" charset="0"/>
                      <a:ea typeface="Calibri" panose="020F0502020204030204" pitchFamily="34" charset="0"/>
                      <a:cs typeface="Mangal" panose="02040503050203030202" pitchFamily="18" charset="0"/>
                    </a:rPr>
                    <a:t>-Aadhaar, i.e. </a:t>
                  </a:r>
                  <a:r>
                    <a:rPr lang="en-US" b="1" dirty="0">
                      <a:latin typeface="Book Antiqua" panose="02040602050305030304" pitchFamily="18" charset="0"/>
                      <a:ea typeface="Calibri" panose="020F0502020204030204" pitchFamily="34" charset="0"/>
                      <a:cs typeface="Mangal" panose="02040503050203030202" pitchFamily="18" charset="0"/>
                    </a:rPr>
                    <a:t>ULPIN for </a:t>
                  </a:r>
                  <a:r>
                    <a:rPr lang="en-US" b="1" dirty="0">
                      <a:effectLst/>
                      <a:latin typeface="Book Antiqua" panose="02040602050305030304" pitchFamily="18" charset="0"/>
                      <a:ea typeface="Calibri" panose="020F0502020204030204" pitchFamily="34" charset="0"/>
                      <a:cs typeface="Mangal" panose="02040503050203030202" pitchFamily="18" charset="0"/>
                    </a:rPr>
                    <a:t>all lands</a:t>
                  </a:r>
                  <a:endParaRPr lang="en-GB" b="1" dirty="0"/>
                </a:p>
              </p:txBody>
            </p:sp>
            <p:sp>
              <p:nvSpPr>
                <p:cNvPr id="14" name="Rectangle: Rounded Corners 13">
                  <a:extLst>
                    <a:ext uri="{FF2B5EF4-FFF2-40B4-BE49-F238E27FC236}">
                      <a16:creationId xmlns:a16="http://schemas.microsoft.com/office/drawing/2014/main" id="{216EF483-9FA4-4379-D068-BF00CC5E9255}"/>
                    </a:ext>
                  </a:extLst>
                </p:cNvPr>
                <p:cNvSpPr/>
                <p:nvPr/>
              </p:nvSpPr>
              <p:spPr>
                <a:xfrm>
                  <a:off x="3129776" y="2450482"/>
                  <a:ext cx="5298728" cy="48605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Book Antiqua" panose="02040602050305030304" pitchFamily="18" charset="0"/>
                      <a:cs typeface="Mangal" panose="02040503050203030202" pitchFamily="18" charset="0"/>
                    </a:rPr>
                    <a:t>Digitization of cadastral maps</a:t>
                  </a:r>
                  <a:endParaRPr lang="en-GB" b="1" dirty="0">
                    <a:latin typeface="Book Antiqua" panose="02040602050305030304" pitchFamily="18" charset="0"/>
                    <a:cs typeface="Mangal" panose="02040503050203030202" pitchFamily="18" charset="0"/>
                  </a:endParaRPr>
                </a:p>
              </p:txBody>
            </p:sp>
            <p:sp>
              <p:nvSpPr>
                <p:cNvPr id="15" name="Rectangle: Rounded Corners 14">
                  <a:extLst>
                    <a:ext uri="{FF2B5EF4-FFF2-40B4-BE49-F238E27FC236}">
                      <a16:creationId xmlns:a16="http://schemas.microsoft.com/office/drawing/2014/main" id="{B2927B4B-B351-D841-0D84-AEDE707B42E8}"/>
                    </a:ext>
                  </a:extLst>
                </p:cNvPr>
                <p:cNvSpPr/>
                <p:nvPr/>
              </p:nvSpPr>
              <p:spPr>
                <a:xfrm>
                  <a:off x="3127294" y="3218008"/>
                  <a:ext cx="5298728" cy="48605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Book Antiqua" panose="02040602050305030304" pitchFamily="18" charset="0"/>
                      <a:cs typeface="Mangal" panose="02040503050203030202" pitchFamily="18" charset="0"/>
                    </a:rPr>
                    <a:t>Survey of map sub-divisions as per current ownership</a:t>
                  </a:r>
                  <a:endParaRPr lang="en-GB" b="1" dirty="0">
                    <a:latin typeface="Book Antiqua" panose="02040602050305030304" pitchFamily="18" charset="0"/>
                    <a:cs typeface="Mangal" panose="02040503050203030202" pitchFamily="18" charset="0"/>
                  </a:endParaRPr>
                </a:p>
              </p:txBody>
            </p:sp>
            <p:sp>
              <p:nvSpPr>
                <p:cNvPr id="16" name="Rectangle: Rounded Corners 15">
                  <a:extLst>
                    <a:ext uri="{FF2B5EF4-FFF2-40B4-BE49-F238E27FC236}">
                      <a16:creationId xmlns:a16="http://schemas.microsoft.com/office/drawing/2014/main" id="{BA622A72-D4F1-509F-4C6D-11D939EF48B9}"/>
                    </a:ext>
                  </a:extLst>
                </p:cNvPr>
                <p:cNvSpPr/>
                <p:nvPr/>
              </p:nvSpPr>
              <p:spPr>
                <a:xfrm>
                  <a:off x="3127294" y="3945577"/>
                  <a:ext cx="5298714" cy="48605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Book Antiqua" panose="02040602050305030304" pitchFamily="18" charset="0"/>
                      <a:cs typeface="Mangal" panose="02040503050203030202" pitchFamily="18" charset="0"/>
                    </a:rPr>
                    <a:t>Establishment of land registry</a:t>
                  </a:r>
                  <a:endParaRPr lang="en-GB" b="1" dirty="0">
                    <a:latin typeface="Book Antiqua" panose="02040602050305030304" pitchFamily="18" charset="0"/>
                    <a:cs typeface="Mangal" panose="02040503050203030202" pitchFamily="18" charset="0"/>
                  </a:endParaRPr>
                </a:p>
              </p:txBody>
            </p:sp>
            <p:sp>
              <p:nvSpPr>
                <p:cNvPr id="17" name="Rectangle: Rounded Corners 16">
                  <a:extLst>
                    <a:ext uri="{FF2B5EF4-FFF2-40B4-BE49-F238E27FC236}">
                      <a16:creationId xmlns:a16="http://schemas.microsoft.com/office/drawing/2014/main" id="{95DE5C92-4762-B0B9-589D-6F58CAF99414}"/>
                    </a:ext>
                  </a:extLst>
                </p:cNvPr>
                <p:cNvSpPr/>
                <p:nvPr/>
              </p:nvSpPr>
              <p:spPr>
                <a:xfrm>
                  <a:off x="3129776" y="4674724"/>
                  <a:ext cx="5298714" cy="48605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Book Antiqua" panose="02040602050305030304" pitchFamily="18" charset="0"/>
                      <a:cs typeface="Mangal" panose="02040503050203030202" pitchFamily="18" charset="0"/>
                    </a:rPr>
                    <a:t>Linking to the farmers registry</a:t>
                  </a:r>
                  <a:endParaRPr lang="en-GB" b="1" dirty="0">
                    <a:latin typeface="Book Antiqua" panose="02040602050305030304" pitchFamily="18" charset="0"/>
                    <a:cs typeface="Mangal" panose="02040503050203030202" pitchFamily="18" charset="0"/>
                  </a:endParaRPr>
                </a:p>
              </p:txBody>
            </p:sp>
          </p:grpSp>
          <p:grpSp>
            <p:nvGrpSpPr>
              <p:cNvPr id="6" name="Group 5">
                <a:extLst>
                  <a:ext uri="{FF2B5EF4-FFF2-40B4-BE49-F238E27FC236}">
                    <a16:creationId xmlns:a16="http://schemas.microsoft.com/office/drawing/2014/main" id="{DEF61C96-ABD8-6EDB-4887-00B02FE2290B}"/>
                  </a:ext>
                </a:extLst>
              </p:cNvPr>
              <p:cNvGrpSpPr/>
              <p:nvPr/>
            </p:nvGrpSpPr>
            <p:grpSpPr>
              <a:xfrm>
                <a:off x="2407423" y="1831729"/>
                <a:ext cx="722973" cy="3139674"/>
                <a:chOff x="2407423" y="1831729"/>
                <a:chExt cx="722973" cy="3139674"/>
              </a:xfrm>
            </p:grpSpPr>
            <p:cxnSp>
              <p:nvCxnSpPr>
                <p:cNvPr id="7" name="Straight Connector 6">
                  <a:extLst>
                    <a:ext uri="{FF2B5EF4-FFF2-40B4-BE49-F238E27FC236}">
                      <a16:creationId xmlns:a16="http://schemas.microsoft.com/office/drawing/2014/main" id="{754BF842-9511-2DC9-BFC4-8A5482959ABC}"/>
                    </a:ext>
                  </a:extLst>
                </p:cNvPr>
                <p:cNvCxnSpPr>
                  <a:cxnSpLocks/>
                </p:cNvCxnSpPr>
                <p:nvPr/>
              </p:nvCxnSpPr>
              <p:spPr>
                <a:xfrm>
                  <a:off x="2407423" y="1831729"/>
                  <a:ext cx="1241" cy="3139674"/>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7C566581-29D2-78C9-50DA-08B776AD0361}"/>
                    </a:ext>
                  </a:extLst>
                </p:cNvPr>
                <p:cNvCxnSpPr>
                  <a:cxnSpLocks/>
                </p:cNvCxnSpPr>
                <p:nvPr/>
              </p:nvCxnSpPr>
              <p:spPr>
                <a:xfrm flipV="1">
                  <a:off x="2410909" y="1844273"/>
                  <a:ext cx="716385" cy="29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BF3A3ED3-7AC2-EE3A-26FE-355D0B2FFB25}"/>
                    </a:ext>
                  </a:extLst>
                </p:cNvPr>
                <p:cNvCxnSpPr>
                  <a:cxnSpLocks/>
                </p:cNvCxnSpPr>
                <p:nvPr/>
              </p:nvCxnSpPr>
              <p:spPr>
                <a:xfrm>
                  <a:off x="2408044" y="4954862"/>
                  <a:ext cx="72235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93A63D89-B80C-0715-B05D-5274DD4DC1B2}"/>
                    </a:ext>
                  </a:extLst>
                </p:cNvPr>
                <p:cNvCxnSpPr>
                  <a:cxnSpLocks/>
                </p:cNvCxnSpPr>
                <p:nvPr/>
              </p:nvCxnSpPr>
              <p:spPr>
                <a:xfrm>
                  <a:off x="2408664" y="2673530"/>
                  <a:ext cx="721112"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BEE59F94-1047-389A-DAB7-8C84C52F6273}"/>
                    </a:ext>
                  </a:extLst>
                </p:cNvPr>
                <p:cNvCxnSpPr>
                  <a:cxnSpLocks/>
                </p:cNvCxnSpPr>
                <p:nvPr/>
              </p:nvCxnSpPr>
              <p:spPr>
                <a:xfrm>
                  <a:off x="2408664" y="4188603"/>
                  <a:ext cx="721112"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36A62DA3-0B83-64D8-D0C6-E67AA62618FF}"/>
                    </a:ext>
                  </a:extLst>
                </p:cNvPr>
                <p:cNvCxnSpPr>
                  <a:cxnSpLocks/>
                </p:cNvCxnSpPr>
                <p:nvPr/>
              </p:nvCxnSpPr>
              <p:spPr>
                <a:xfrm>
                  <a:off x="2408664" y="3445289"/>
                  <a:ext cx="721112"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sp>
          <p:nvSpPr>
            <p:cNvPr id="18" name="Rectangle 17">
              <a:extLst>
                <a:ext uri="{FF2B5EF4-FFF2-40B4-BE49-F238E27FC236}">
                  <a16:creationId xmlns:a16="http://schemas.microsoft.com/office/drawing/2014/main" id="{D6AA4149-3711-90FF-35BD-669730FAEB1D}"/>
                </a:ext>
              </a:extLst>
            </p:cNvPr>
            <p:cNvSpPr/>
            <p:nvPr/>
          </p:nvSpPr>
          <p:spPr>
            <a:xfrm>
              <a:off x="6205697" y="15107"/>
              <a:ext cx="2582935" cy="1062990"/>
            </a:xfrm>
            <a:prstGeom prst="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kern="100" dirty="0">
                  <a:solidFill>
                    <a:schemeClr val="tx1"/>
                  </a:solidFill>
                  <a:effectLst/>
                  <a:latin typeface="Book Antiqua" panose="02040602050305030304" pitchFamily="18" charset="0"/>
                  <a:ea typeface="Aptos" panose="020B0004020202020204" pitchFamily="34" charset="0"/>
                  <a:cs typeface="Mangal" panose="02040503050203030202" pitchFamily="18" charset="0"/>
                </a:rPr>
                <a:t>Rural Land</a:t>
              </a:r>
              <a:endParaRPr lang="en-GB" sz="2400" dirty="0">
                <a:solidFill>
                  <a:schemeClr val="tx1"/>
                </a:solidFill>
                <a:latin typeface="+mj-lt"/>
              </a:endParaRPr>
            </a:p>
          </p:txBody>
        </p:sp>
        <p:cxnSp>
          <p:nvCxnSpPr>
            <p:cNvPr id="19" name="Straight Arrow Connector 18">
              <a:extLst>
                <a:ext uri="{FF2B5EF4-FFF2-40B4-BE49-F238E27FC236}">
                  <a16:creationId xmlns:a16="http://schemas.microsoft.com/office/drawing/2014/main" id="{72BDFD2F-B464-8B31-2F3C-96C8743766E0}"/>
                </a:ext>
              </a:extLst>
            </p:cNvPr>
            <p:cNvCxnSpPr>
              <a:cxnSpLocks/>
            </p:cNvCxnSpPr>
            <p:nvPr/>
          </p:nvCxnSpPr>
          <p:spPr>
            <a:xfrm>
              <a:off x="7497165" y="1131553"/>
              <a:ext cx="0" cy="3857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
        <p:nvSpPr>
          <p:cNvPr id="24" name="Title 3">
            <a:extLst>
              <a:ext uri="{FF2B5EF4-FFF2-40B4-BE49-F238E27FC236}">
                <a16:creationId xmlns:a16="http://schemas.microsoft.com/office/drawing/2014/main" id="{02F535E4-7FDF-2D0D-7AC6-F82F2F68A597}"/>
              </a:ext>
            </a:extLst>
          </p:cNvPr>
          <p:cNvSpPr>
            <a:spLocks noGrp="1"/>
          </p:cNvSpPr>
          <p:nvPr>
            <p:ph type="title"/>
          </p:nvPr>
        </p:nvSpPr>
        <p:spPr>
          <a:xfrm>
            <a:off x="165156" y="380096"/>
            <a:ext cx="8445306" cy="735012"/>
          </a:xfrm>
        </p:spPr>
        <p:txBody>
          <a:bodyPr>
            <a:noAutofit/>
          </a:bodyPr>
          <a:lstStyle/>
          <a:p>
            <a:r>
              <a:rPr lang="en-US" sz="2800" dirty="0">
                <a:latin typeface="Bookman Old Style" panose="02050604050505020204" pitchFamily="18" charset="0"/>
                <a:cs typeface="Times New Roman" pitchFamily="18" charset="0"/>
              </a:rPr>
              <a:t>Urban and Rural Land Reforms </a:t>
            </a:r>
          </a:p>
        </p:txBody>
      </p:sp>
      <p:pic>
        <p:nvPicPr>
          <p:cNvPr id="39" name="Picture 38">
            <a:extLst>
              <a:ext uri="{FF2B5EF4-FFF2-40B4-BE49-F238E27FC236}">
                <a16:creationId xmlns:a16="http://schemas.microsoft.com/office/drawing/2014/main" id="{196C83BE-81E2-4874-D1EF-CC33AE1B9AFB}"/>
              </a:ext>
            </a:extLst>
          </p:cNvPr>
          <p:cNvPicPr>
            <a:picLocks noChangeAspect="1"/>
          </p:cNvPicPr>
          <p:nvPr/>
        </p:nvPicPr>
        <p:blipFill>
          <a:blip r:embed="rId2"/>
          <a:stretch>
            <a:fillRect/>
          </a:stretch>
        </p:blipFill>
        <p:spPr>
          <a:xfrm>
            <a:off x="8678936" y="1182675"/>
            <a:ext cx="3178382" cy="4492650"/>
          </a:xfrm>
          <a:prstGeom prst="rect">
            <a:avLst/>
          </a:prstGeom>
        </p:spPr>
      </p:pic>
    </p:spTree>
    <p:extLst>
      <p:ext uri="{BB962C8B-B14F-4D97-AF65-F5344CB8AC3E}">
        <p14:creationId xmlns:p14="http://schemas.microsoft.com/office/powerpoint/2010/main" val="28785953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F958-C33E-C9D4-8AB1-5C46589B6BF8}"/>
              </a:ext>
            </a:extLst>
          </p:cNvPr>
          <p:cNvSpPr>
            <a:spLocks noGrp="1"/>
          </p:cNvSpPr>
          <p:nvPr>
            <p:ph type="title"/>
          </p:nvPr>
        </p:nvSpPr>
        <p:spPr>
          <a:xfrm>
            <a:off x="224120" y="334754"/>
            <a:ext cx="8005479" cy="735749"/>
          </a:xfrm>
        </p:spPr>
        <p:txBody>
          <a:bodyPr/>
          <a:lstStyle/>
          <a:p>
            <a:r>
              <a:rPr lang="en-US" sz="2800" dirty="0">
                <a:latin typeface="Bookman Old Style" panose="02050604050505020204" pitchFamily="18" charset="0"/>
                <a:cs typeface="Times New Roman" pitchFamily="18" charset="0"/>
              </a:rPr>
              <a:t>IBC Eco-system and Easy Corporate Exits</a:t>
            </a:r>
          </a:p>
        </p:txBody>
      </p:sp>
      <p:sp>
        <p:nvSpPr>
          <p:cNvPr id="9" name="TextBox 8">
            <a:extLst>
              <a:ext uri="{FF2B5EF4-FFF2-40B4-BE49-F238E27FC236}">
                <a16:creationId xmlns:a16="http://schemas.microsoft.com/office/drawing/2014/main" id="{26D9D23C-B08D-4FB0-8BA3-614A724DA2D1}"/>
              </a:ext>
            </a:extLst>
          </p:cNvPr>
          <p:cNvSpPr txBox="1"/>
          <p:nvPr/>
        </p:nvSpPr>
        <p:spPr>
          <a:xfrm>
            <a:off x="224121" y="6153914"/>
            <a:ext cx="4813540" cy="338554"/>
          </a:xfrm>
          <a:prstGeom prst="rect">
            <a:avLst/>
          </a:prstGeom>
          <a:noFill/>
        </p:spPr>
        <p:txBody>
          <a:bodyPr wrap="square" rtlCol="0">
            <a:spAutoFit/>
          </a:bodyPr>
          <a:lstStyle/>
          <a:p>
            <a:r>
              <a:rPr lang="en-US" sz="1600" dirty="0"/>
              <a:t>*Centre for Processing Accelerated Corporate Exit</a:t>
            </a:r>
            <a:endParaRPr lang="en-IN" sz="1600" dirty="0"/>
          </a:p>
        </p:txBody>
      </p:sp>
      <p:sp>
        <p:nvSpPr>
          <p:cNvPr id="3" name="Rectangle 2">
            <a:extLst>
              <a:ext uri="{FF2B5EF4-FFF2-40B4-BE49-F238E27FC236}">
                <a16:creationId xmlns:a16="http://schemas.microsoft.com/office/drawing/2014/main" id="{523AB36C-733F-FA65-A9EF-66F7B2C0CB43}"/>
              </a:ext>
            </a:extLst>
          </p:cNvPr>
          <p:cNvSpPr/>
          <p:nvPr/>
        </p:nvSpPr>
        <p:spPr>
          <a:xfrm>
            <a:off x="438930" y="1600571"/>
            <a:ext cx="4429078" cy="117649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Set up of Integrated Technology Platform</a:t>
            </a:r>
            <a:endParaRPr lang="en-IN" dirty="0">
              <a:solidFill>
                <a:schemeClr val="tx1"/>
              </a:solidFill>
              <a:latin typeface="Book Antiqua" panose="02040602050305030304" pitchFamily="18" charset="0"/>
            </a:endParaRPr>
          </a:p>
        </p:txBody>
      </p:sp>
      <p:sp>
        <p:nvSpPr>
          <p:cNvPr id="6" name="Rectangle 5">
            <a:extLst>
              <a:ext uri="{FF2B5EF4-FFF2-40B4-BE49-F238E27FC236}">
                <a16:creationId xmlns:a16="http://schemas.microsoft.com/office/drawing/2014/main" id="{F01D0265-4D24-76A4-0F69-6D6FECD60DFA}"/>
              </a:ext>
            </a:extLst>
          </p:cNvPr>
          <p:cNvSpPr/>
          <p:nvPr/>
        </p:nvSpPr>
        <p:spPr>
          <a:xfrm>
            <a:off x="438930" y="4482062"/>
            <a:ext cx="4474234" cy="117649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C-PACE* to be extend from Company to voluntary closure of LLPs also.</a:t>
            </a:r>
            <a:endParaRPr lang="en-IN" dirty="0">
              <a:solidFill>
                <a:schemeClr val="tx1"/>
              </a:solidFill>
              <a:latin typeface="Book Antiqua" panose="02040602050305030304" pitchFamily="18" charset="0"/>
            </a:endParaRPr>
          </a:p>
        </p:txBody>
      </p:sp>
      <p:graphicFrame>
        <p:nvGraphicFramePr>
          <p:cNvPr id="7" name="Diagram 6">
            <a:extLst>
              <a:ext uri="{FF2B5EF4-FFF2-40B4-BE49-F238E27FC236}">
                <a16:creationId xmlns:a16="http://schemas.microsoft.com/office/drawing/2014/main" id="{472DF138-8C4E-54C1-0423-4B233E5AEF6A}"/>
              </a:ext>
            </a:extLst>
          </p:cNvPr>
          <p:cNvGraphicFramePr/>
          <p:nvPr/>
        </p:nvGraphicFramePr>
        <p:xfrm>
          <a:off x="2630891" y="90452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EE925524-1269-13D4-BE0A-C32436225DC2}"/>
              </a:ext>
            </a:extLst>
          </p:cNvPr>
          <p:cNvSpPr/>
          <p:nvPr/>
        </p:nvSpPr>
        <p:spPr>
          <a:xfrm>
            <a:off x="438930" y="3104444"/>
            <a:ext cx="4474234" cy="103857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Set up of additional tribunals to speed insolvency resolution process </a:t>
            </a:r>
            <a:endParaRPr lang="en-IN" dirty="0">
              <a:solidFill>
                <a:schemeClr val="tx1"/>
              </a:solidFill>
              <a:latin typeface="Book Antiqua" panose="02040602050305030304" pitchFamily="18" charset="0"/>
            </a:endParaRPr>
          </a:p>
        </p:txBody>
      </p:sp>
      <p:sp>
        <p:nvSpPr>
          <p:cNvPr id="10" name="Cross 9">
            <a:extLst>
              <a:ext uri="{FF2B5EF4-FFF2-40B4-BE49-F238E27FC236}">
                <a16:creationId xmlns:a16="http://schemas.microsoft.com/office/drawing/2014/main" id="{60145650-1E80-83B0-9368-0DF77DDB9BC4}"/>
              </a:ext>
            </a:extLst>
          </p:cNvPr>
          <p:cNvSpPr/>
          <p:nvPr/>
        </p:nvSpPr>
        <p:spPr>
          <a:xfrm>
            <a:off x="2501069" y="2810559"/>
            <a:ext cx="259644" cy="248730"/>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5F131BEB-3F8D-1F6C-554B-116C166D5180}"/>
              </a:ext>
            </a:extLst>
          </p:cNvPr>
          <p:cNvSpPr/>
          <p:nvPr/>
        </p:nvSpPr>
        <p:spPr>
          <a:xfrm>
            <a:off x="2496004" y="4188420"/>
            <a:ext cx="259644" cy="248730"/>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1795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4742-85D6-DAF9-6EA0-52973F0ECAD4}"/>
              </a:ext>
            </a:extLst>
          </p:cNvPr>
          <p:cNvSpPr>
            <a:spLocks noGrp="1"/>
          </p:cNvSpPr>
          <p:nvPr>
            <p:ph type="title"/>
          </p:nvPr>
        </p:nvSpPr>
        <p:spPr>
          <a:xfrm>
            <a:off x="128630" y="376959"/>
            <a:ext cx="8842761" cy="735749"/>
          </a:xfrm>
        </p:spPr>
        <p:txBody>
          <a:bodyPr/>
          <a:lstStyle/>
          <a:p>
            <a:r>
              <a:rPr lang="en-IN" sz="2800" dirty="0">
                <a:latin typeface="Bookman Old Style" panose="02050604050505020204" pitchFamily="18" charset="0"/>
                <a:cs typeface="Times New Roman" pitchFamily="18" charset="0"/>
              </a:rPr>
              <a:t>Ease of Doing Business</a:t>
            </a:r>
            <a:endParaRPr lang="en-US" sz="2800" dirty="0">
              <a:latin typeface="Bookman Old Style" panose="02050604050505020204" pitchFamily="18" charset="0"/>
              <a:cs typeface="Times New Roman" pitchFamily="18" charset="0"/>
            </a:endParaRPr>
          </a:p>
        </p:txBody>
      </p:sp>
      <p:graphicFrame>
        <p:nvGraphicFramePr>
          <p:cNvPr id="15" name="Diagram 14">
            <a:extLst>
              <a:ext uri="{FF2B5EF4-FFF2-40B4-BE49-F238E27FC236}">
                <a16:creationId xmlns:a16="http://schemas.microsoft.com/office/drawing/2014/main" id="{997B027E-2996-CD61-D0D4-96F1D40AB182}"/>
              </a:ext>
            </a:extLst>
          </p:cNvPr>
          <p:cNvGraphicFramePr/>
          <p:nvPr/>
        </p:nvGraphicFramePr>
        <p:xfrm>
          <a:off x="491958" y="884109"/>
          <a:ext cx="7148094" cy="267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6" name="Diagram 15">
            <a:extLst>
              <a:ext uri="{FF2B5EF4-FFF2-40B4-BE49-F238E27FC236}">
                <a16:creationId xmlns:a16="http://schemas.microsoft.com/office/drawing/2014/main" id="{2EB8ABD8-2893-6F29-07D2-82C7A1DD08F2}"/>
              </a:ext>
            </a:extLst>
          </p:cNvPr>
          <p:cNvGraphicFramePr/>
          <p:nvPr/>
        </p:nvGraphicFramePr>
        <p:xfrm>
          <a:off x="128630" y="2095030"/>
          <a:ext cx="12063370" cy="438601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555418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4742-85D6-DAF9-6EA0-52973F0ECAD4}"/>
              </a:ext>
            </a:extLst>
          </p:cNvPr>
          <p:cNvSpPr>
            <a:spLocks noGrp="1"/>
          </p:cNvSpPr>
          <p:nvPr>
            <p:ph type="title"/>
          </p:nvPr>
        </p:nvSpPr>
        <p:spPr>
          <a:xfrm>
            <a:off x="128630" y="376959"/>
            <a:ext cx="8842761" cy="735749"/>
          </a:xfrm>
        </p:spPr>
        <p:txBody>
          <a:bodyPr/>
          <a:lstStyle/>
          <a:p>
            <a:r>
              <a:rPr lang="en-IN" sz="2800" dirty="0">
                <a:latin typeface="Bookman Old Style" panose="02050604050505020204" pitchFamily="18" charset="0"/>
                <a:cs typeface="Times New Roman" pitchFamily="18" charset="0"/>
              </a:rPr>
              <a:t>Education Loan</a:t>
            </a:r>
            <a:endParaRPr lang="en-US" sz="2800" dirty="0">
              <a:latin typeface="Bookman Old Style" panose="02050604050505020204" pitchFamily="18" charset="0"/>
              <a:cs typeface="Times New Roman" pitchFamily="18" charset="0"/>
            </a:endParaRPr>
          </a:p>
        </p:txBody>
      </p:sp>
      <p:sp>
        <p:nvSpPr>
          <p:cNvPr id="12" name="TextBox 11">
            <a:extLst>
              <a:ext uri="{FF2B5EF4-FFF2-40B4-BE49-F238E27FC236}">
                <a16:creationId xmlns:a16="http://schemas.microsoft.com/office/drawing/2014/main" id="{430BFB7D-AED7-A627-DA3F-3ED292A1E610}"/>
              </a:ext>
            </a:extLst>
          </p:cNvPr>
          <p:cNvSpPr txBox="1"/>
          <p:nvPr/>
        </p:nvSpPr>
        <p:spPr>
          <a:xfrm>
            <a:off x="2189747" y="4456872"/>
            <a:ext cx="4433401" cy="1200329"/>
          </a:xfrm>
          <a:prstGeom prst="rect">
            <a:avLst/>
          </a:prstGeom>
          <a:noFill/>
        </p:spPr>
        <p:txBody>
          <a:bodyPr wrap="square">
            <a:spAutoFit/>
          </a:bodyPr>
          <a:lstStyle/>
          <a:p>
            <a:pPr algn="just"/>
            <a:r>
              <a:rPr lang="en-IN" sz="2400" b="1" dirty="0">
                <a:solidFill>
                  <a:srgbClr val="FF0000"/>
                </a:solidFill>
                <a:effectLst/>
                <a:latin typeface="Book Antiqua" panose="02040602050305030304" pitchFamily="18" charset="0"/>
                <a:ea typeface="Calibri" panose="020F0502020204030204" pitchFamily="34" charset="0"/>
                <a:cs typeface="Mangal" panose="02040503050203030202" pitchFamily="18" charset="0"/>
              </a:rPr>
              <a:t>Students not eligible for benefit under any other schemes and policies</a:t>
            </a:r>
            <a:r>
              <a:rPr lang="en-IN" sz="2400" b="1" dirty="0">
                <a:solidFill>
                  <a:srgbClr val="FF0000"/>
                </a:solidFill>
                <a:latin typeface="Book Antiqua" panose="02040602050305030304" pitchFamily="18" charset="0"/>
                <a:ea typeface="Calibri" panose="020F0502020204030204" pitchFamily="34" charset="0"/>
                <a:cs typeface="Mangal" panose="02040503050203030202" pitchFamily="18" charset="0"/>
              </a:rPr>
              <a:t>.</a:t>
            </a:r>
            <a:endParaRPr lang="en-IN" sz="2400" b="1" dirty="0">
              <a:solidFill>
                <a:srgbClr val="FF0000"/>
              </a:solidFill>
              <a:latin typeface="Book Antiqua" panose="02040602050305030304" pitchFamily="18" charset="0"/>
            </a:endParaRPr>
          </a:p>
        </p:txBody>
      </p:sp>
      <p:graphicFrame>
        <p:nvGraphicFramePr>
          <p:cNvPr id="19" name="Diagram 18">
            <a:extLst>
              <a:ext uri="{FF2B5EF4-FFF2-40B4-BE49-F238E27FC236}">
                <a16:creationId xmlns:a16="http://schemas.microsoft.com/office/drawing/2014/main" id="{DFA0AA2A-C7DB-635E-6CC0-20EABE4E63A4}"/>
              </a:ext>
            </a:extLst>
          </p:cNvPr>
          <p:cNvGraphicFramePr/>
          <p:nvPr>
            <p:extLst>
              <p:ext uri="{D42A27DB-BD31-4B8C-83A1-F6EECF244321}">
                <p14:modId xmlns:p14="http://schemas.microsoft.com/office/powerpoint/2010/main" val="2218775709"/>
              </p:ext>
            </p:extLst>
          </p:nvPr>
        </p:nvGraphicFramePr>
        <p:xfrm>
          <a:off x="390178" y="1566096"/>
          <a:ext cx="7362875" cy="4820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24" name="Straight Arrow Connector 23">
            <a:extLst>
              <a:ext uri="{FF2B5EF4-FFF2-40B4-BE49-F238E27FC236}">
                <a16:creationId xmlns:a16="http://schemas.microsoft.com/office/drawing/2014/main" id="{78334689-C998-A5BB-D93D-E1430DF0609B}"/>
              </a:ext>
            </a:extLst>
          </p:cNvPr>
          <p:cNvCxnSpPr>
            <a:cxnSpLocks/>
          </p:cNvCxnSpPr>
          <p:nvPr/>
        </p:nvCxnSpPr>
        <p:spPr>
          <a:xfrm>
            <a:off x="2564800" y="3537286"/>
            <a:ext cx="1063502" cy="9195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F86F6E28-5EBF-FA94-3700-9701F91CE2D8}"/>
              </a:ext>
            </a:extLst>
          </p:cNvPr>
          <p:cNvCxnSpPr>
            <a:cxnSpLocks/>
          </p:cNvCxnSpPr>
          <p:nvPr/>
        </p:nvCxnSpPr>
        <p:spPr>
          <a:xfrm flipH="1">
            <a:off x="5378590" y="3551140"/>
            <a:ext cx="1037919" cy="9057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8299B293-6D2C-24D2-EC02-93956552E845}"/>
              </a:ext>
            </a:extLst>
          </p:cNvPr>
          <p:cNvSpPr txBox="1"/>
          <p:nvPr/>
        </p:nvSpPr>
        <p:spPr>
          <a:xfrm>
            <a:off x="4071616" y="3976438"/>
            <a:ext cx="1189749" cy="369332"/>
          </a:xfrm>
          <a:prstGeom prst="rect">
            <a:avLst/>
          </a:prstGeom>
          <a:noFill/>
        </p:spPr>
        <p:txBody>
          <a:bodyPr wrap="none" rtlCol="0">
            <a:spAutoFit/>
          </a:bodyPr>
          <a:lstStyle/>
          <a:p>
            <a:r>
              <a:rPr lang="en-US" dirty="0">
                <a:latin typeface="Book Antiqua" panose="02040602050305030304" pitchFamily="18" charset="0"/>
              </a:rPr>
              <a:t>Eligibility</a:t>
            </a:r>
          </a:p>
        </p:txBody>
      </p:sp>
      <p:pic>
        <p:nvPicPr>
          <p:cNvPr id="1026" name="Picture 2" descr="Education Loan for Abroad Studies by Indian Government | GyanDhan">
            <a:extLst>
              <a:ext uri="{FF2B5EF4-FFF2-40B4-BE49-F238E27FC236}">
                <a16:creationId xmlns:a16="http://schemas.microsoft.com/office/drawing/2014/main" id="{D0442F7A-1FBD-4D03-5D82-C5528D7B0B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3261" y="2255361"/>
            <a:ext cx="3648827" cy="265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63877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4742-85D6-DAF9-6EA0-52973F0ECAD4}"/>
              </a:ext>
            </a:extLst>
          </p:cNvPr>
          <p:cNvSpPr>
            <a:spLocks noGrp="1"/>
          </p:cNvSpPr>
          <p:nvPr>
            <p:ph type="title"/>
          </p:nvPr>
        </p:nvSpPr>
        <p:spPr>
          <a:xfrm>
            <a:off x="128630" y="376959"/>
            <a:ext cx="8842761" cy="735749"/>
          </a:xfrm>
        </p:spPr>
        <p:txBody>
          <a:bodyPr/>
          <a:lstStyle/>
          <a:p>
            <a:r>
              <a:rPr lang="en-IN" sz="2800" dirty="0">
                <a:latin typeface="Bookman Old Style" panose="02050604050505020204" pitchFamily="18" charset="0"/>
                <a:cs typeface="Times New Roman" pitchFamily="18" charset="0"/>
              </a:rPr>
              <a:t>NPA </a:t>
            </a:r>
            <a:r>
              <a:rPr lang="en-IN" sz="2800" dirty="0" err="1">
                <a:latin typeface="Bookman Old Style" panose="02050604050505020204" pitchFamily="18" charset="0"/>
                <a:cs typeface="Times New Roman" pitchFamily="18" charset="0"/>
              </a:rPr>
              <a:t>Vatsalya</a:t>
            </a:r>
            <a:endParaRPr lang="en-US" sz="2800" dirty="0">
              <a:latin typeface="Bookman Old Style" panose="02050604050505020204" pitchFamily="18" charset="0"/>
              <a:cs typeface="Times New Roman" pitchFamily="18" charset="0"/>
            </a:endParaRPr>
          </a:p>
        </p:txBody>
      </p:sp>
      <p:grpSp>
        <p:nvGrpSpPr>
          <p:cNvPr id="3" name="Group 2">
            <a:extLst>
              <a:ext uri="{FF2B5EF4-FFF2-40B4-BE49-F238E27FC236}">
                <a16:creationId xmlns:a16="http://schemas.microsoft.com/office/drawing/2014/main" id="{DD960AA1-72D8-EA95-A884-521AB54B9C4F}"/>
              </a:ext>
            </a:extLst>
          </p:cNvPr>
          <p:cNvGrpSpPr/>
          <p:nvPr/>
        </p:nvGrpSpPr>
        <p:grpSpPr>
          <a:xfrm>
            <a:off x="1864323" y="1691789"/>
            <a:ext cx="8147810" cy="4450612"/>
            <a:chOff x="-2807068" y="1661972"/>
            <a:chExt cx="8147810" cy="4450612"/>
          </a:xfrm>
          <a:solidFill>
            <a:schemeClr val="tx2">
              <a:lumMod val="25000"/>
              <a:lumOff val="75000"/>
            </a:schemeClr>
          </a:solidFill>
        </p:grpSpPr>
        <p:sp>
          <p:nvSpPr>
            <p:cNvPr id="6" name="Freeform: Shape 5">
              <a:extLst>
                <a:ext uri="{FF2B5EF4-FFF2-40B4-BE49-F238E27FC236}">
                  <a16:creationId xmlns:a16="http://schemas.microsoft.com/office/drawing/2014/main" id="{766626DB-082F-A16A-E11A-83D677FA1435}"/>
                </a:ext>
              </a:extLst>
            </p:cNvPr>
            <p:cNvSpPr/>
            <p:nvPr/>
          </p:nvSpPr>
          <p:spPr>
            <a:xfrm>
              <a:off x="2224387" y="1661972"/>
              <a:ext cx="3032131" cy="2146853"/>
            </a:xfrm>
            <a:custGeom>
              <a:avLst/>
              <a:gdLst>
                <a:gd name="connsiteX0" fmla="*/ 0 w 3032131"/>
                <a:gd name="connsiteY0" fmla="*/ 883144 h 1766288"/>
                <a:gd name="connsiteX1" fmla="*/ 1516066 w 3032131"/>
                <a:gd name="connsiteY1" fmla="*/ 0 h 1766288"/>
                <a:gd name="connsiteX2" fmla="*/ 3032132 w 3032131"/>
                <a:gd name="connsiteY2" fmla="*/ 883144 h 1766288"/>
                <a:gd name="connsiteX3" fmla="*/ 1516066 w 3032131"/>
                <a:gd name="connsiteY3" fmla="*/ 1766288 h 1766288"/>
                <a:gd name="connsiteX4" fmla="*/ 0 w 3032131"/>
                <a:gd name="connsiteY4" fmla="*/ 883144 h 1766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131" h="1766288">
                  <a:moveTo>
                    <a:pt x="0" y="883144"/>
                  </a:moveTo>
                  <a:cubicBezTo>
                    <a:pt x="0" y="395397"/>
                    <a:pt x="678766" y="0"/>
                    <a:pt x="1516066" y="0"/>
                  </a:cubicBezTo>
                  <a:cubicBezTo>
                    <a:pt x="2353366" y="0"/>
                    <a:pt x="3032132" y="395397"/>
                    <a:pt x="3032132" y="883144"/>
                  </a:cubicBezTo>
                  <a:cubicBezTo>
                    <a:pt x="3032132" y="1370891"/>
                    <a:pt x="2353366" y="1766288"/>
                    <a:pt x="1516066" y="1766288"/>
                  </a:cubicBezTo>
                  <a:cubicBezTo>
                    <a:pt x="678766" y="1766288"/>
                    <a:pt x="0" y="1370891"/>
                    <a:pt x="0" y="883144"/>
                  </a:cubicBez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66905" tIns="281527" rIns="466905" bIns="281527"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Book Antiqua" panose="02040602050305030304" pitchFamily="18" charset="0"/>
                </a:rPr>
                <a:t>Contribution by Parents &amp; Guardian </a:t>
              </a:r>
            </a:p>
          </p:txBody>
        </p:sp>
        <p:sp>
          <p:nvSpPr>
            <p:cNvPr id="8" name="Freeform: Shape 7">
              <a:extLst>
                <a:ext uri="{FF2B5EF4-FFF2-40B4-BE49-F238E27FC236}">
                  <a16:creationId xmlns:a16="http://schemas.microsoft.com/office/drawing/2014/main" id="{E3217823-254E-6F19-48DF-2C82CDA23EA0}"/>
                </a:ext>
              </a:extLst>
            </p:cNvPr>
            <p:cNvSpPr/>
            <p:nvPr/>
          </p:nvSpPr>
          <p:spPr>
            <a:xfrm>
              <a:off x="2171178" y="4060920"/>
              <a:ext cx="3169564" cy="2051664"/>
            </a:xfrm>
            <a:custGeom>
              <a:avLst/>
              <a:gdLst>
                <a:gd name="connsiteX0" fmla="*/ 0 w 3169564"/>
                <a:gd name="connsiteY0" fmla="*/ 866572 h 1733144"/>
                <a:gd name="connsiteX1" fmla="*/ 1584782 w 3169564"/>
                <a:gd name="connsiteY1" fmla="*/ 0 h 1733144"/>
                <a:gd name="connsiteX2" fmla="*/ 3169564 w 3169564"/>
                <a:gd name="connsiteY2" fmla="*/ 866572 h 1733144"/>
                <a:gd name="connsiteX3" fmla="*/ 1584782 w 3169564"/>
                <a:gd name="connsiteY3" fmla="*/ 1733144 h 1733144"/>
                <a:gd name="connsiteX4" fmla="*/ 0 w 3169564"/>
                <a:gd name="connsiteY4" fmla="*/ 866572 h 1733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9564" h="1733144">
                  <a:moveTo>
                    <a:pt x="0" y="866572"/>
                  </a:moveTo>
                  <a:cubicBezTo>
                    <a:pt x="0" y="387977"/>
                    <a:pt x="709531" y="0"/>
                    <a:pt x="1584782" y="0"/>
                  </a:cubicBezTo>
                  <a:cubicBezTo>
                    <a:pt x="2460033" y="0"/>
                    <a:pt x="3169564" y="387977"/>
                    <a:pt x="3169564" y="866572"/>
                  </a:cubicBezTo>
                  <a:cubicBezTo>
                    <a:pt x="3169564" y="1345167"/>
                    <a:pt x="2460033" y="1733144"/>
                    <a:pt x="1584782" y="1733144"/>
                  </a:cubicBezTo>
                  <a:cubicBezTo>
                    <a:pt x="709531" y="1733144"/>
                    <a:pt x="0" y="1345167"/>
                    <a:pt x="0" y="866572"/>
                  </a:cubicBez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7032" tIns="276673" rIns="487032" bIns="276673" numCol="1" spcCol="1270" anchor="ctr" anchorCtr="0">
              <a:noAutofit/>
            </a:bodyPr>
            <a:lstStyle/>
            <a:p>
              <a:pPr marL="0" lvl="0" indent="0" algn="ctr" defTabSz="800100">
                <a:lnSpc>
                  <a:spcPct val="90000"/>
                </a:lnSpc>
                <a:spcBef>
                  <a:spcPct val="0"/>
                </a:spcBef>
                <a:spcAft>
                  <a:spcPct val="35000"/>
                </a:spcAft>
                <a:buNone/>
              </a:pPr>
              <a:r>
                <a:rPr lang="en-US" b="1" dirty="0">
                  <a:solidFill>
                    <a:prstClr val="black"/>
                  </a:solidFill>
                  <a:latin typeface="Book Antiqua" panose="02040602050305030304" pitchFamily="18" charset="0"/>
                </a:rPr>
                <a:t>Easy </a:t>
              </a:r>
              <a:r>
                <a:rPr lang="en-US" sz="1800" b="1" kern="1200" dirty="0">
                  <a:solidFill>
                    <a:prstClr val="black"/>
                  </a:solidFill>
                  <a:latin typeface="Book Antiqua" panose="02040602050305030304" pitchFamily="18" charset="0"/>
                  <a:ea typeface="+mn-ea"/>
                  <a:cs typeface="+mn-cs"/>
                </a:rPr>
                <a:t>conversion of NPA Vatsalya to Normal NPA at the age of majority</a:t>
              </a:r>
            </a:p>
          </p:txBody>
        </p:sp>
        <p:sp>
          <p:nvSpPr>
            <p:cNvPr id="10" name="Freeform: Shape 9">
              <a:extLst>
                <a:ext uri="{FF2B5EF4-FFF2-40B4-BE49-F238E27FC236}">
                  <a16:creationId xmlns:a16="http://schemas.microsoft.com/office/drawing/2014/main" id="{999EABCE-D555-82A3-314C-7A5CF28D32F7}"/>
                </a:ext>
              </a:extLst>
            </p:cNvPr>
            <p:cNvSpPr/>
            <p:nvPr/>
          </p:nvSpPr>
          <p:spPr>
            <a:xfrm>
              <a:off x="-2807068" y="2292586"/>
              <a:ext cx="2857239" cy="2857239"/>
            </a:xfrm>
            <a:custGeom>
              <a:avLst/>
              <a:gdLst>
                <a:gd name="connsiteX0" fmla="*/ 0 w 2857239"/>
                <a:gd name="connsiteY0" fmla="*/ 1428620 h 2857239"/>
                <a:gd name="connsiteX1" fmla="*/ 1428620 w 2857239"/>
                <a:gd name="connsiteY1" fmla="*/ 0 h 2857239"/>
                <a:gd name="connsiteX2" fmla="*/ 2857240 w 2857239"/>
                <a:gd name="connsiteY2" fmla="*/ 1428620 h 2857239"/>
                <a:gd name="connsiteX3" fmla="*/ 1428620 w 2857239"/>
                <a:gd name="connsiteY3" fmla="*/ 2857240 h 2857239"/>
                <a:gd name="connsiteX4" fmla="*/ 0 w 2857239"/>
                <a:gd name="connsiteY4" fmla="*/ 1428620 h 2857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239" h="2857239">
                  <a:moveTo>
                    <a:pt x="0" y="1428620"/>
                  </a:moveTo>
                  <a:cubicBezTo>
                    <a:pt x="0" y="639615"/>
                    <a:pt x="639615" y="0"/>
                    <a:pt x="1428620" y="0"/>
                  </a:cubicBezTo>
                  <a:cubicBezTo>
                    <a:pt x="2217625" y="0"/>
                    <a:pt x="2857240" y="639615"/>
                    <a:pt x="2857240" y="1428620"/>
                  </a:cubicBezTo>
                  <a:cubicBezTo>
                    <a:pt x="2857240" y="2217625"/>
                    <a:pt x="2217625" y="2857240"/>
                    <a:pt x="1428620" y="2857240"/>
                  </a:cubicBezTo>
                  <a:cubicBezTo>
                    <a:pt x="639615" y="2857240"/>
                    <a:pt x="0" y="2217625"/>
                    <a:pt x="0" y="1428620"/>
                  </a:cubicBezTo>
                  <a:close/>
                </a:path>
              </a:pathLst>
            </a:custGeom>
            <a:solidFill>
              <a:schemeClr val="tx2">
                <a:lumMod val="50000"/>
                <a:lumOff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41293" tIns="441293" rIns="441293" bIns="441293"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prstClr val="black"/>
                  </a:solidFill>
                  <a:latin typeface="Book Antiqua" panose="02040602050305030304" pitchFamily="18" charset="0"/>
                  <a:ea typeface="+mn-ea"/>
                  <a:cs typeface="+mn-cs"/>
                </a:rPr>
                <a:t>“</a:t>
              </a:r>
              <a:r>
                <a:rPr lang="en-US" sz="1800" b="1" i="1" kern="1200" dirty="0">
                  <a:solidFill>
                    <a:prstClr val="black"/>
                  </a:solidFill>
                  <a:latin typeface="Book Antiqua" panose="02040602050305030304" pitchFamily="18" charset="0"/>
                  <a:ea typeface="+mn-ea"/>
                  <a:cs typeface="+mn-cs"/>
                </a:rPr>
                <a:t>NPA</a:t>
              </a:r>
              <a:r>
                <a:rPr lang="en-US" sz="1800" b="1" kern="1200" dirty="0">
                  <a:solidFill>
                    <a:prstClr val="black"/>
                  </a:solidFill>
                  <a:latin typeface="Book Antiqua" panose="02040602050305030304" pitchFamily="18" charset="0"/>
                  <a:ea typeface="+mn-ea"/>
                  <a:cs typeface="+mn-cs"/>
                </a:rPr>
                <a:t> </a:t>
              </a:r>
              <a:r>
                <a:rPr lang="en-US" sz="1800" b="1" i="1" kern="1200" dirty="0">
                  <a:solidFill>
                    <a:prstClr val="black"/>
                  </a:solidFill>
                  <a:latin typeface="Book Antiqua" panose="02040602050305030304" pitchFamily="18" charset="0"/>
                  <a:ea typeface="+mn-ea"/>
                  <a:cs typeface="+mn-cs"/>
                </a:rPr>
                <a:t>Vatsalya</a:t>
              </a:r>
              <a:r>
                <a:rPr lang="en-US" sz="1800" b="1" kern="1200" dirty="0">
                  <a:solidFill>
                    <a:prstClr val="black"/>
                  </a:solidFill>
                  <a:latin typeface="Book Antiqua" panose="02040602050305030304" pitchFamily="18" charset="0"/>
                  <a:ea typeface="+mn-ea"/>
                  <a:cs typeface="+mn-cs"/>
                </a:rPr>
                <a:t>” National Pension Scheme for Minors</a:t>
              </a:r>
            </a:p>
          </p:txBody>
        </p:sp>
      </p:grpSp>
      <p:cxnSp>
        <p:nvCxnSpPr>
          <p:cNvPr id="13" name="Straight Arrow Connector 12">
            <a:extLst>
              <a:ext uri="{FF2B5EF4-FFF2-40B4-BE49-F238E27FC236}">
                <a16:creationId xmlns:a16="http://schemas.microsoft.com/office/drawing/2014/main" id="{AE8D959C-5585-E7A2-0182-54E661198DD9}"/>
              </a:ext>
            </a:extLst>
          </p:cNvPr>
          <p:cNvCxnSpPr>
            <a:cxnSpLocks/>
          </p:cNvCxnSpPr>
          <p:nvPr/>
        </p:nvCxnSpPr>
        <p:spPr>
          <a:xfrm flipV="1">
            <a:off x="4765967" y="2832652"/>
            <a:ext cx="2076602" cy="9975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2E95421-3F3B-8C50-C003-8960CBAD66A3}"/>
              </a:ext>
            </a:extLst>
          </p:cNvPr>
          <p:cNvCxnSpPr>
            <a:cxnSpLocks/>
          </p:cNvCxnSpPr>
          <p:nvPr/>
        </p:nvCxnSpPr>
        <p:spPr>
          <a:xfrm>
            <a:off x="4765967" y="3838643"/>
            <a:ext cx="2076602" cy="1150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33029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F5745-6510-F715-58B5-AF770C9C5010}"/>
              </a:ext>
            </a:extLst>
          </p:cNvPr>
          <p:cNvSpPr>
            <a:spLocks noGrp="1"/>
          </p:cNvSpPr>
          <p:nvPr>
            <p:ph type="title"/>
          </p:nvPr>
        </p:nvSpPr>
        <p:spPr>
          <a:xfrm>
            <a:off x="248810" y="401662"/>
            <a:ext cx="7323200" cy="735749"/>
          </a:xfrm>
        </p:spPr>
        <p:txBody>
          <a:bodyPr/>
          <a:lstStyle/>
          <a:p>
            <a:r>
              <a:rPr lang="en-US" sz="2800" dirty="0">
                <a:latin typeface="Bookman Old Style" panose="02050604050505020204" pitchFamily="18" charset="0"/>
                <a:cs typeface="Times New Roman" pitchFamily="18" charset="0"/>
              </a:rPr>
              <a:t>Simplifying Norms for FDI and OI</a:t>
            </a:r>
          </a:p>
        </p:txBody>
      </p:sp>
      <p:sp>
        <p:nvSpPr>
          <p:cNvPr id="4" name="Shape 223">
            <a:extLst>
              <a:ext uri="{FF2B5EF4-FFF2-40B4-BE49-F238E27FC236}">
                <a16:creationId xmlns:a16="http://schemas.microsoft.com/office/drawing/2014/main" id="{5DC6DB25-13CD-99E0-63B5-F99E78D10291}"/>
              </a:ext>
            </a:extLst>
          </p:cNvPr>
          <p:cNvSpPr txBox="1">
            <a:spLocks noChangeArrowheads="1"/>
          </p:cNvSpPr>
          <p:nvPr/>
        </p:nvSpPr>
        <p:spPr bwMode="auto">
          <a:xfrm>
            <a:off x="10207625" y="6297627"/>
            <a:ext cx="1984375" cy="420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defPPr>
              <a:defRPr lang="en-US"/>
            </a:defPPr>
            <a:lvl1pPr marL="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lnSpc>
                <a:spcPct val="100000"/>
              </a:lnSpc>
              <a:spcBef>
                <a:spcPct val="0"/>
              </a:spcBef>
              <a:buFontTx/>
              <a:buNone/>
            </a:pPr>
            <a:endParaRPr lang="en-US" altLang="en-US" sz="1200" dirty="0">
              <a:solidFill>
                <a:schemeClr val="bg1"/>
              </a:solidFill>
            </a:endParaRPr>
          </a:p>
        </p:txBody>
      </p:sp>
      <p:graphicFrame>
        <p:nvGraphicFramePr>
          <p:cNvPr id="3" name="Diagram 2">
            <a:extLst>
              <a:ext uri="{FF2B5EF4-FFF2-40B4-BE49-F238E27FC236}">
                <a16:creationId xmlns:a16="http://schemas.microsoft.com/office/drawing/2014/main" id="{6DBB3574-FBE8-AFF9-4C5B-D9EFBB2BC274}"/>
              </a:ext>
            </a:extLst>
          </p:cNvPr>
          <p:cNvGraphicFramePr/>
          <p:nvPr/>
        </p:nvGraphicFramePr>
        <p:xfrm>
          <a:off x="459560" y="1371600"/>
          <a:ext cx="7782072" cy="5136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9" name="Straight Arrow Connector 8">
            <a:extLst>
              <a:ext uri="{FF2B5EF4-FFF2-40B4-BE49-F238E27FC236}">
                <a16:creationId xmlns:a16="http://schemas.microsoft.com/office/drawing/2014/main" id="{2B2DB73A-8E8B-58A9-E6DC-CA54C9DBBD1B}"/>
              </a:ext>
            </a:extLst>
          </p:cNvPr>
          <p:cNvCxnSpPr/>
          <p:nvPr/>
        </p:nvCxnSpPr>
        <p:spPr>
          <a:xfrm flipV="1">
            <a:off x="4379495" y="3080084"/>
            <a:ext cx="0" cy="1684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198CBD25-9E78-4387-C4C8-345193473E13}"/>
              </a:ext>
            </a:extLst>
          </p:cNvPr>
          <p:cNvCxnSpPr>
            <a:cxnSpLocks/>
          </p:cNvCxnSpPr>
          <p:nvPr/>
        </p:nvCxnSpPr>
        <p:spPr>
          <a:xfrm>
            <a:off x="5029200" y="4628147"/>
            <a:ext cx="216565" cy="1483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EB73C789-533E-849E-AE77-E9DD6448400D}"/>
              </a:ext>
            </a:extLst>
          </p:cNvPr>
          <p:cNvCxnSpPr>
            <a:cxnSpLocks/>
          </p:cNvCxnSpPr>
          <p:nvPr/>
        </p:nvCxnSpPr>
        <p:spPr>
          <a:xfrm flipH="1">
            <a:off x="3525252" y="4628147"/>
            <a:ext cx="204537" cy="1343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8" name="Picture 27" descr="A close-up of a graph&#10;&#10;Description automatically generated">
            <a:extLst>
              <a:ext uri="{FF2B5EF4-FFF2-40B4-BE49-F238E27FC236}">
                <a16:creationId xmlns:a16="http://schemas.microsoft.com/office/drawing/2014/main" id="{F50CCDF7-5907-BEB7-EA21-BACC478C9C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0064" y="2281596"/>
            <a:ext cx="3427246" cy="2567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5662982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221">
            <a:extLst>
              <a:ext uri="{FF2B5EF4-FFF2-40B4-BE49-F238E27FC236}">
                <a16:creationId xmlns:a16="http://schemas.microsoft.com/office/drawing/2014/main" id="{2B6842C7-5184-489D-82C4-41F1A68FD3E6}"/>
              </a:ext>
            </a:extLst>
          </p:cNvPr>
          <p:cNvSpPr>
            <a:spLocks noGrp="1" noChangeArrowheads="1"/>
          </p:cNvSpPr>
          <p:nvPr>
            <p:ph type="ctrTitle"/>
          </p:nvPr>
        </p:nvSpPr>
        <p:spPr>
          <a:xfrm>
            <a:off x="358775" y="3668713"/>
            <a:ext cx="5459413" cy="2059734"/>
          </a:xfrm>
        </p:spPr>
        <p:txBody>
          <a:bodyPr lIns="121900" tIns="121900" rIns="121900" bIns="121900">
            <a:noAutofit/>
          </a:bodyPr>
          <a:lstStyle/>
          <a:p>
            <a:pPr>
              <a:spcBef>
                <a:spcPct val="0"/>
              </a:spcBef>
              <a:spcAft>
                <a:spcPct val="0"/>
              </a:spcAft>
            </a:pPr>
            <a:r>
              <a:rPr lang="en-US" sz="3000" b="1" i="0" u="none" strike="noStrike" baseline="0" dirty="0">
                <a:latin typeface="+mj-lt"/>
              </a:rPr>
              <a:t>MEASURES TO PROMOTE INVESTMENT AND EMPLOYMENT</a:t>
            </a:r>
            <a:endParaRPr lang="en-US" altLang="en-US" sz="3000" dirty="0">
              <a:latin typeface="+mj-lt"/>
            </a:endParaRPr>
          </a:p>
        </p:txBody>
      </p:sp>
      <p:sp>
        <p:nvSpPr>
          <p:cNvPr id="14339" name="Shape 223">
            <a:extLst>
              <a:ext uri="{FF2B5EF4-FFF2-40B4-BE49-F238E27FC236}">
                <a16:creationId xmlns:a16="http://schemas.microsoft.com/office/drawing/2014/main" id="{AC1D2338-F393-426A-AB48-ACDD8034420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pPr>
            <a:fld id="{2676BABE-8B8C-499A-9058-AFDFCF600372}" type="slidenum">
              <a:rPr lang="en-US" altLang="en-US" sz="1200" smtClean="0">
                <a:solidFill>
                  <a:schemeClr val="bg1"/>
                </a:solidFill>
              </a:rPr>
              <a:pPr>
                <a:lnSpc>
                  <a:spcPct val="100000"/>
                </a:lnSpc>
                <a:spcBef>
                  <a:spcPct val="0"/>
                </a:spcBef>
                <a:buFontTx/>
                <a:buNone/>
              </a:pPr>
              <a:t>152</a:t>
            </a:fld>
            <a:endParaRPr lang="en-US" altLang="en-US" sz="1200">
              <a:solidFill>
                <a:schemeClr val="bg1"/>
              </a:solidFill>
            </a:endParaRPr>
          </a:p>
        </p:txBody>
      </p:sp>
    </p:spTree>
    <p:extLst>
      <p:ext uri="{BB962C8B-B14F-4D97-AF65-F5344CB8AC3E}">
        <p14:creationId xmlns:p14="http://schemas.microsoft.com/office/powerpoint/2010/main" val="23594657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02A78-C2B5-315B-595D-692B80E83E77}"/>
              </a:ext>
            </a:extLst>
          </p:cNvPr>
          <p:cNvSpPr>
            <a:spLocks noGrp="1"/>
          </p:cNvSpPr>
          <p:nvPr>
            <p:ph type="title"/>
          </p:nvPr>
        </p:nvSpPr>
        <p:spPr>
          <a:xfrm>
            <a:off x="0" y="407182"/>
            <a:ext cx="8673220" cy="735749"/>
          </a:xfrm>
        </p:spPr>
        <p:txBody>
          <a:bodyPr/>
          <a:lstStyle/>
          <a:p>
            <a:r>
              <a:rPr lang="en-IN" sz="2800" dirty="0">
                <a:latin typeface="Bookman Old Style" panose="02050604050505020204" pitchFamily="18" charset="0"/>
                <a:cs typeface="Times New Roman" pitchFamily="18" charset="0"/>
              </a:rPr>
              <a:t>Tax Incentives to International Financial Services Centre (IFSC)</a:t>
            </a:r>
          </a:p>
        </p:txBody>
      </p:sp>
      <p:graphicFrame>
        <p:nvGraphicFramePr>
          <p:cNvPr id="4" name="Diagram 3">
            <a:extLst>
              <a:ext uri="{FF2B5EF4-FFF2-40B4-BE49-F238E27FC236}">
                <a16:creationId xmlns:a16="http://schemas.microsoft.com/office/drawing/2014/main" id="{61154EF6-D605-1D0B-B74B-6CF6D2548C1F}"/>
              </a:ext>
            </a:extLst>
          </p:cNvPr>
          <p:cNvGraphicFramePr/>
          <p:nvPr/>
        </p:nvGraphicFramePr>
        <p:xfrm>
          <a:off x="0" y="1142931"/>
          <a:ext cx="12075458" cy="5283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012C9908-FED0-7603-0A77-27ACEEE1D49B}"/>
              </a:ext>
            </a:extLst>
          </p:cNvPr>
          <p:cNvSpPr txBox="1"/>
          <p:nvPr/>
        </p:nvSpPr>
        <p:spPr>
          <a:xfrm>
            <a:off x="9619129" y="351792"/>
            <a:ext cx="2223247" cy="584775"/>
          </a:xfrm>
          <a:prstGeom prst="rect">
            <a:avLst/>
          </a:prstGeom>
          <a:noFill/>
        </p:spPr>
        <p:txBody>
          <a:bodyPr wrap="square" rtlCol="0">
            <a:spAutoFit/>
          </a:bodyPr>
          <a:lstStyle/>
          <a:p>
            <a:r>
              <a:rPr lang="en-IN" sz="1600" b="1" i="1" dirty="0" err="1"/>
              <a:t>w.e.f</a:t>
            </a:r>
            <a:r>
              <a:rPr lang="en-IN" sz="1600" b="1" i="1" dirty="0"/>
              <a:t> 01.04.2025</a:t>
            </a:r>
          </a:p>
          <a:p>
            <a:r>
              <a:rPr lang="en-IN" sz="1600" b="1" i="1" dirty="0"/>
              <a:t>A.Y. 2025-26 onwards</a:t>
            </a:r>
          </a:p>
        </p:txBody>
      </p:sp>
    </p:spTree>
    <p:extLst>
      <p:ext uri="{BB962C8B-B14F-4D97-AF65-F5344CB8AC3E}">
        <p14:creationId xmlns:p14="http://schemas.microsoft.com/office/powerpoint/2010/main" val="159169549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4CA6-39D4-4457-838B-C92838745CBA}"/>
              </a:ext>
            </a:extLst>
          </p:cNvPr>
          <p:cNvSpPr>
            <a:spLocks noGrp="1"/>
          </p:cNvSpPr>
          <p:nvPr>
            <p:ph type="title"/>
          </p:nvPr>
        </p:nvSpPr>
        <p:spPr>
          <a:xfrm>
            <a:off x="164461" y="343763"/>
            <a:ext cx="7433980" cy="735749"/>
          </a:xfrm>
        </p:spPr>
        <p:txBody>
          <a:bodyPr>
            <a:noAutofit/>
          </a:bodyPr>
          <a:lstStyle/>
          <a:p>
            <a:r>
              <a:rPr lang="en-IN" sz="2800" dirty="0">
                <a:latin typeface="Bookman Old Style" panose="02050604050505020204" pitchFamily="18" charset="0"/>
                <a:cs typeface="Times New Roman" pitchFamily="18" charset="0"/>
              </a:rPr>
              <a:t>Promotion of Cruise Ship Operations by Non-Residents in India</a:t>
            </a:r>
          </a:p>
        </p:txBody>
      </p:sp>
      <p:sp>
        <p:nvSpPr>
          <p:cNvPr id="5" name="Rectangle 4">
            <a:extLst>
              <a:ext uri="{FF2B5EF4-FFF2-40B4-BE49-F238E27FC236}">
                <a16:creationId xmlns:a16="http://schemas.microsoft.com/office/drawing/2014/main" id="{845EE81B-A6B4-BE4D-32C0-34F157C05263}"/>
              </a:ext>
            </a:extLst>
          </p:cNvPr>
          <p:cNvSpPr/>
          <p:nvPr/>
        </p:nvSpPr>
        <p:spPr>
          <a:xfrm>
            <a:off x="457200" y="1756226"/>
            <a:ext cx="3191607" cy="148589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New Section 44BBC proposed</a:t>
            </a:r>
          </a:p>
        </p:txBody>
      </p:sp>
      <p:sp>
        <p:nvSpPr>
          <p:cNvPr id="6" name="Arrow: Right 5">
            <a:extLst>
              <a:ext uri="{FF2B5EF4-FFF2-40B4-BE49-F238E27FC236}">
                <a16:creationId xmlns:a16="http://schemas.microsoft.com/office/drawing/2014/main" id="{BBCBCCE0-FAEA-3D86-6E85-488673CFD442}"/>
              </a:ext>
            </a:extLst>
          </p:cNvPr>
          <p:cNvSpPr/>
          <p:nvPr/>
        </p:nvSpPr>
        <p:spPr>
          <a:xfrm>
            <a:off x="4844561" y="4665398"/>
            <a:ext cx="1617785" cy="4747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0C49B8-EFC4-FD89-B155-36BB0DD8599B}"/>
              </a:ext>
            </a:extLst>
          </p:cNvPr>
          <p:cNvSpPr/>
          <p:nvPr/>
        </p:nvSpPr>
        <p:spPr>
          <a:xfrm>
            <a:off x="7658100" y="1428788"/>
            <a:ext cx="4229100" cy="849924"/>
          </a:xfrm>
          <a:prstGeom prst="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schemeClr val="tx1"/>
                </a:solidFill>
              </a:rPr>
              <a:t>Presumptive taxation regime for a non-resident.</a:t>
            </a:r>
          </a:p>
        </p:txBody>
      </p:sp>
      <p:sp>
        <p:nvSpPr>
          <p:cNvPr id="8" name="Rectangle 7">
            <a:extLst>
              <a:ext uri="{FF2B5EF4-FFF2-40B4-BE49-F238E27FC236}">
                <a16:creationId xmlns:a16="http://schemas.microsoft.com/office/drawing/2014/main" id="{84542A72-7466-E714-9C00-27BD547D86BC}"/>
              </a:ext>
            </a:extLst>
          </p:cNvPr>
          <p:cNvSpPr/>
          <p:nvPr/>
        </p:nvSpPr>
        <p:spPr>
          <a:xfrm>
            <a:off x="7658100" y="2514599"/>
            <a:ext cx="4229100" cy="1369094"/>
          </a:xfrm>
          <a:prstGeom prst="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schemeClr val="tx1"/>
                </a:solidFill>
              </a:rPr>
              <a:t>Deemed Profits- </a:t>
            </a:r>
            <a:r>
              <a:rPr lang="en-US" sz="2000" dirty="0">
                <a:solidFill>
                  <a:schemeClr val="tx1"/>
                </a:solidFill>
              </a:rPr>
              <a:t>20% of aggregate amount received/ receivable by, or paid/ payable to, non-resident </a:t>
            </a:r>
            <a:r>
              <a:rPr lang="en-US" dirty="0">
                <a:solidFill>
                  <a:schemeClr val="tx1"/>
                </a:solidFill>
              </a:rPr>
              <a:t>cruise-ship</a:t>
            </a:r>
            <a:r>
              <a:rPr lang="en-US" sz="2000" dirty="0">
                <a:solidFill>
                  <a:schemeClr val="tx1"/>
                </a:solidFill>
              </a:rPr>
              <a:t> operator.</a:t>
            </a:r>
          </a:p>
        </p:txBody>
      </p:sp>
      <p:sp>
        <p:nvSpPr>
          <p:cNvPr id="10" name="Rectangle 9">
            <a:extLst>
              <a:ext uri="{FF2B5EF4-FFF2-40B4-BE49-F238E27FC236}">
                <a16:creationId xmlns:a16="http://schemas.microsoft.com/office/drawing/2014/main" id="{6B80F063-399E-6C5E-1853-66959FD7A538}"/>
              </a:ext>
            </a:extLst>
          </p:cNvPr>
          <p:cNvSpPr/>
          <p:nvPr/>
        </p:nvSpPr>
        <p:spPr>
          <a:xfrm>
            <a:off x="7658100" y="5392419"/>
            <a:ext cx="4229100" cy="71714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a:solidFill>
                  <a:schemeClr val="tx1"/>
                </a:solidFill>
              </a:rPr>
              <a:t>Exemption only </a:t>
            </a:r>
            <a:r>
              <a:rPr lang="en-US" dirty="0">
                <a:solidFill>
                  <a:schemeClr val="tx1"/>
                </a:solidFill>
              </a:rPr>
              <a:t>if recipient co. &amp; payer co. are subsidiaries of same holding co.</a:t>
            </a:r>
          </a:p>
        </p:txBody>
      </p:sp>
      <p:pic>
        <p:nvPicPr>
          <p:cNvPr id="1026" name="Picture 2">
            <a:extLst>
              <a:ext uri="{FF2B5EF4-FFF2-40B4-BE49-F238E27FC236}">
                <a16:creationId xmlns:a16="http://schemas.microsoft.com/office/drawing/2014/main" id="{545004DD-41C7-4149-13B2-BD5EB38A9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0" y="98238"/>
            <a:ext cx="2357155" cy="12268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D786A89-5C7F-9837-E272-881CA211E1A6}"/>
              </a:ext>
            </a:extLst>
          </p:cNvPr>
          <p:cNvSpPr/>
          <p:nvPr/>
        </p:nvSpPr>
        <p:spPr>
          <a:xfrm>
            <a:off x="457200" y="4222467"/>
            <a:ext cx="3191607" cy="148589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New clause (15B) in Section 10 proposed</a:t>
            </a:r>
          </a:p>
        </p:txBody>
      </p:sp>
      <p:sp>
        <p:nvSpPr>
          <p:cNvPr id="9" name="Rectangle 8">
            <a:extLst>
              <a:ext uri="{FF2B5EF4-FFF2-40B4-BE49-F238E27FC236}">
                <a16:creationId xmlns:a16="http://schemas.microsoft.com/office/drawing/2014/main" id="{2CBBE55E-6572-108F-4C8B-2F2D342D2FD0}"/>
              </a:ext>
            </a:extLst>
          </p:cNvPr>
          <p:cNvSpPr/>
          <p:nvPr/>
        </p:nvSpPr>
        <p:spPr>
          <a:xfrm>
            <a:off x="7663145" y="4124360"/>
            <a:ext cx="4229100" cy="9525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rPr>
              <a:t>Exemption of Lease rentals paid by company which opt presumptive taxation u/s 44BBC.</a:t>
            </a:r>
          </a:p>
        </p:txBody>
      </p:sp>
      <p:sp>
        <p:nvSpPr>
          <p:cNvPr id="11" name="Arrow: Right 10">
            <a:extLst>
              <a:ext uri="{FF2B5EF4-FFF2-40B4-BE49-F238E27FC236}">
                <a16:creationId xmlns:a16="http://schemas.microsoft.com/office/drawing/2014/main" id="{ADD12F8F-AA4A-C449-C634-0C01C31FE9A8}"/>
              </a:ext>
            </a:extLst>
          </p:cNvPr>
          <p:cNvSpPr/>
          <p:nvPr/>
        </p:nvSpPr>
        <p:spPr>
          <a:xfrm>
            <a:off x="4920761" y="2155773"/>
            <a:ext cx="1617785" cy="4747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0495C87-F050-ACCE-0119-180694E2B564}"/>
              </a:ext>
            </a:extLst>
          </p:cNvPr>
          <p:cNvCxnSpPr/>
          <p:nvPr/>
        </p:nvCxnSpPr>
        <p:spPr>
          <a:xfrm>
            <a:off x="9525000" y="2278712"/>
            <a:ext cx="0" cy="2144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0C645B9-EE0F-F3A6-B2CF-FC31010910F7}"/>
              </a:ext>
            </a:extLst>
          </p:cNvPr>
          <p:cNvCxnSpPr/>
          <p:nvPr/>
        </p:nvCxnSpPr>
        <p:spPr>
          <a:xfrm>
            <a:off x="9568145" y="5098552"/>
            <a:ext cx="0" cy="2144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8487156"/>
      </p:ext>
    </p:extLst>
  </p:cSld>
  <p:clrMapOvr>
    <a:masterClrMapping/>
  </p:clrMapOvr>
</p:sld>
</file>

<file path=ppt/theme/theme1.xml><?xml version="1.0" encoding="utf-8"?>
<a:theme xmlns:a="http://schemas.openxmlformats.org/drawingml/2006/main" name="1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ustom 2">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813</TotalTime>
  <Words>10651</Words>
  <Application>Microsoft Office PowerPoint</Application>
  <PresentationFormat>Widescreen</PresentationFormat>
  <Paragraphs>1427</Paragraphs>
  <Slides>154</Slides>
  <Notes>44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154</vt:i4>
      </vt:variant>
    </vt:vector>
  </HeadingPairs>
  <TitlesOfParts>
    <vt:vector size="168" baseType="lpstr">
      <vt:lpstr>Abadi</vt:lpstr>
      <vt:lpstr>Angsana New</vt:lpstr>
      <vt:lpstr>Aptos</vt:lpstr>
      <vt:lpstr>Arial</vt:lpstr>
      <vt:lpstr>Arvo</vt:lpstr>
      <vt:lpstr>Book Antiqua</vt:lpstr>
      <vt:lpstr>Bookman Old Style</vt:lpstr>
      <vt:lpstr>Calibri</vt:lpstr>
      <vt:lpstr>CIDFont+F3</vt:lpstr>
      <vt:lpstr>Courier New</vt:lpstr>
      <vt:lpstr>Nyala</vt:lpstr>
      <vt:lpstr>Times New Roman</vt:lpstr>
      <vt:lpstr>Wingdings</vt:lpstr>
      <vt:lpstr>1_Office Theme</vt:lpstr>
      <vt:lpstr>Union Budget 2024 An Analysis Sanjay Jhanwar Sr. Advocate </vt:lpstr>
      <vt:lpstr>PowerPoint Presentation</vt:lpstr>
      <vt:lpstr>Macro Economics</vt:lpstr>
      <vt:lpstr>Global Growth Projections</vt:lpstr>
      <vt:lpstr>Growth Projections for India</vt:lpstr>
      <vt:lpstr>Steadily declining deficit ratios </vt:lpstr>
      <vt:lpstr>Fiscal Deficit Outlay</vt:lpstr>
      <vt:lpstr>India’s Inflation vis-à-vis Global Trends</vt:lpstr>
      <vt:lpstr>Target Inflation to Actual Gap</vt:lpstr>
      <vt:lpstr>Resilient Rupee in FY 2024</vt:lpstr>
      <vt:lpstr>India to transact in INR</vt:lpstr>
      <vt:lpstr>GDP to Debt Assessment</vt:lpstr>
      <vt:lpstr>Debt to GDP Ratio comparatives</vt:lpstr>
      <vt:lpstr>India’s stable external debt position and vulnerability indicators</vt:lpstr>
      <vt:lpstr>Quality Expenditure</vt:lpstr>
      <vt:lpstr>Government Expenditure Trends</vt:lpstr>
      <vt:lpstr>Government Effective Capex to GDP Ratio</vt:lpstr>
      <vt:lpstr>Revenue trends for Govt.</vt:lpstr>
      <vt:lpstr>Revenue Increment for Government </vt:lpstr>
      <vt:lpstr>Tax Revenue Trends</vt:lpstr>
      <vt:lpstr>AI Impact Assessment on Global Economy</vt:lpstr>
      <vt:lpstr>Impact of AI on Global Economy</vt:lpstr>
      <vt:lpstr>Impact of AI on Global Economy - Professionals</vt:lpstr>
      <vt:lpstr>Finance Bill</vt:lpstr>
      <vt:lpstr>Personal Taxation</vt:lpstr>
      <vt:lpstr>PowerPoint Presentation</vt:lpstr>
      <vt:lpstr>Increase in Standard Deduction on Salary</vt:lpstr>
      <vt:lpstr>Increase in Deduction of family pension</vt:lpstr>
      <vt:lpstr>Rate of Deduction from Employer’s Contribution</vt:lpstr>
      <vt:lpstr>Revision of rates of STT</vt:lpstr>
      <vt:lpstr>Buy Back of shares taxable as deemed dividend</vt:lpstr>
      <vt:lpstr>An Illustration on Taxability of Buy Back</vt:lpstr>
      <vt:lpstr>Revamp of capital Gains Tax regime</vt:lpstr>
      <vt:lpstr>Period of holding</vt:lpstr>
      <vt:lpstr>Long term capital gain u/s 112A</vt:lpstr>
      <vt:lpstr>Bonds and debentures</vt:lpstr>
      <vt:lpstr>Rationalization of Capital gains</vt:lpstr>
      <vt:lpstr>Proposed amendments of TDS for non-residents</vt:lpstr>
      <vt:lpstr>Business Profits</vt:lpstr>
      <vt:lpstr>Remuneration to Working Partner of Firm</vt:lpstr>
      <vt:lpstr>TDS on Payments to Partners by Firm/LLP</vt:lpstr>
      <vt:lpstr>Abolition of Angel Tax u/s 56(2)(viib) </vt:lpstr>
      <vt:lpstr>Letting out Income not to be charged under PGBP</vt:lpstr>
      <vt:lpstr>Section 37 – Allowable Business Expense</vt:lpstr>
      <vt:lpstr>Reduction in Tax rate of Foreign Companies</vt:lpstr>
      <vt:lpstr>Corporate Gifts not Covered u/s 47(iii)</vt:lpstr>
      <vt:lpstr>BLOCK ASSESSMENT  –  OLD WINE IN NEW BOTTLE</vt:lpstr>
      <vt:lpstr>Evolution of Search Assessment Regime</vt:lpstr>
      <vt:lpstr>Reason for reviving block assessment in search and requisition cases</vt:lpstr>
      <vt:lpstr>Block Assessment – Definition</vt:lpstr>
      <vt:lpstr>Key Highlights of Block Assessment</vt:lpstr>
      <vt:lpstr>Computation of Total Income  </vt:lpstr>
      <vt:lpstr>Computation of Tax Chargeable</vt:lpstr>
      <vt:lpstr>Procedure for block assessment </vt:lpstr>
      <vt:lpstr>Time Limit for completion of block assessment u/s 158BE</vt:lpstr>
      <vt:lpstr>Penalty Provision </vt:lpstr>
      <vt:lpstr>Rationalization of Provisions related to Assessment or Reassessment</vt:lpstr>
      <vt:lpstr>Powers of Set aside to CIT(A)</vt:lpstr>
      <vt:lpstr>Rationalisation of Time Limit for filing Appeal before ITAT</vt:lpstr>
      <vt:lpstr>Prosecution u/s 276B</vt:lpstr>
      <vt:lpstr>Set Off and Withholding of Refunds u/s 245   </vt:lpstr>
      <vt:lpstr>  Changes in Time Limit to issue notice u/s 148 </vt:lpstr>
      <vt:lpstr>  Continue…. </vt:lpstr>
      <vt:lpstr>  Widening the scope of Section 148 </vt:lpstr>
      <vt:lpstr>  Amendment to Section 148A </vt:lpstr>
      <vt:lpstr>Time period modified u/s 149</vt:lpstr>
      <vt:lpstr>Change in authority u/s 151</vt:lpstr>
      <vt:lpstr>Insertion of new Sub-sections u/s 152</vt:lpstr>
      <vt:lpstr>Time Limit for Completion of Assessment, Reassessment and Recomputation</vt:lpstr>
      <vt:lpstr>Proposed Amendments in Section 153</vt:lpstr>
      <vt:lpstr>  The Direct Tax Vivad Se Vishwas Scheme 2024</vt:lpstr>
      <vt:lpstr>Objects and Reasons </vt:lpstr>
      <vt:lpstr>Applicability</vt:lpstr>
      <vt:lpstr>What is Disputed Tax ? </vt:lpstr>
      <vt:lpstr>What is Disputed Tax ? </vt:lpstr>
      <vt:lpstr>Disputed Tax: Illustration 1</vt:lpstr>
      <vt:lpstr>Disputed Tax: Illustration 2</vt:lpstr>
      <vt:lpstr>Disputed Tax: Illustration 3</vt:lpstr>
      <vt:lpstr>Amount Payable by Declarant</vt:lpstr>
      <vt:lpstr>Amount Payable by Declarant</vt:lpstr>
      <vt:lpstr>Filing of Declaration</vt:lpstr>
      <vt:lpstr>Filing of Declaration</vt:lpstr>
      <vt:lpstr>Time and Manner of Payment</vt:lpstr>
      <vt:lpstr>Ineligibility Criteria</vt:lpstr>
      <vt:lpstr>Ineligibility Criteria</vt:lpstr>
      <vt:lpstr>Miscellaneous Clauses</vt:lpstr>
      <vt:lpstr>Miscellaneous Clauses</vt:lpstr>
      <vt:lpstr>Miscellaneous Clauses</vt:lpstr>
      <vt:lpstr>Exemptions –  Uniting Two Regimes for Charitable Institutions/Trusts </vt:lpstr>
      <vt:lpstr>Merger of Two Existing Regimes </vt:lpstr>
      <vt:lpstr>Merger of Two Existing Regimes </vt:lpstr>
      <vt:lpstr>Extension of Timelines for Trusts seeking    Registration  U/s 12AB &amp; 80G</vt:lpstr>
      <vt:lpstr>Miscellaneous Amendments</vt:lpstr>
      <vt:lpstr>TDS and TCS</vt:lpstr>
      <vt:lpstr>Reduction in TDS Rates</vt:lpstr>
      <vt:lpstr>Interpretation of Sec 194-IA</vt:lpstr>
      <vt:lpstr>Definition of Work u/s 194C</vt:lpstr>
      <vt:lpstr>Employers to Consider TCS and TDS </vt:lpstr>
      <vt:lpstr>TCS on Notified Luxury Goods u/s 206C(1F) </vt:lpstr>
      <vt:lpstr>Equalisation Levy</vt:lpstr>
      <vt:lpstr>Interest on delayed TCS @1.5% p.m.</vt:lpstr>
      <vt:lpstr>TDS on FRSB 2020 u/s 193</vt:lpstr>
      <vt:lpstr>TCS Credit of Minor in Hands of Parents</vt:lpstr>
      <vt:lpstr>Reducing Time Limit for Orders Deeming any Person to be Assessee in Default – u/s 201 &amp; 206C</vt:lpstr>
      <vt:lpstr>Lower Deduction/ Collection Certificate of Tax at Source –  u/s 197 &amp; 206C (9) </vt:lpstr>
      <vt:lpstr>Penalty for failure to furnish TDS or TCS Statements</vt:lpstr>
      <vt:lpstr>Notification of certain persons or class of persons as exempt from TCS u/s 206C</vt:lpstr>
      <vt:lpstr>Setting Up a Time Limit to file correction of TDS/TCS statement</vt:lpstr>
      <vt:lpstr>Various Amendments in Penalty Provisions</vt:lpstr>
      <vt:lpstr>Rationalization of Period of Limitation</vt:lpstr>
      <vt:lpstr>Upgradation in Section 271FAA</vt:lpstr>
      <vt:lpstr>Miscellaneous</vt:lpstr>
      <vt:lpstr>Amendment in Section 80G (2)(a)(iiihg)</vt:lpstr>
      <vt:lpstr>Foreign Tax Income to be disclosed in ITR</vt:lpstr>
      <vt:lpstr>Calculation of profits of life insurance business</vt:lpstr>
      <vt:lpstr>Specified Mutual Fund (SMF) modified u/s 50AA</vt:lpstr>
      <vt:lpstr>Miscellaneous</vt:lpstr>
      <vt:lpstr>Shares FMV transferred via OFS in IPO</vt:lpstr>
      <vt:lpstr>Submission of statement by liaison office of non-resident in India </vt:lpstr>
      <vt:lpstr>Determination of ALP in respect of SDT </vt:lpstr>
      <vt:lpstr>Removal of Reference to National Housing Board in Section 43D of the Act</vt:lpstr>
      <vt:lpstr>Discontinuation of the provisions allowing quoting of Aadhaar Enrolment ID in place of Aadhaar number</vt:lpstr>
      <vt:lpstr>Power to Withdraw Application before BAR</vt:lpstr>
      <vt:lpstr>Other Laws &amp; Policies</vt:lpstr>
      <vt:lpstr>Prohibition of Benami Property Act</vt:lpstr>
      <vt:lpstr>Amendments in PBPT Act</vt:lpstr>
      <vt:lpstr>‘Approver’ under Benami Act</vt:lpstr>
      <vt:lpstr>Black Money Act</vt:lpstr>
      <vt:lpstr>Proposed Amendments in Black Money Act</vt:lpstr>
      <vt:lpstr>Amendment in Sec 42 and 43 of Black Money Act Related to Penalty For Failure to Disclose Foreign Income And Asset In The ITR</vt:lpstr>
      <vt:lpstr>Support to MSMEs</vt:lpstr>
      <vt:lpstr>New Credit Assessment Model </vt:lpstr>
      <vt:lpstr>TReDS – Reduced Threshold</vt:lpstr>
      <vt:lpstr>Credit in Stress Period</vt:lpstr>
      <vt:lpstr>Mudra Loans Limit Enhancement </vt:lpstr>
      <vt:lpstr>Credit Guarantee Scheme</vt:lpstr>
      <vt:lpstr>Employment &amp; Skilling</vt:lpstr>
      <vt:lpstr>Employment Linked Incentive</vt:lpstr>
      <vt:lpstr>Scheme A: First Timers</vt:lpstr>
      <vt:lpstr>Scheme B: Job Creation in manufacturing</vt:lpstr>
      <vt:lpstr>Scheme C: Support to Employers</vt:lpstr>
      <vt:lpstr>Other Next Gen. Reforms</vt:lpstr>
      <vt:lpstr>Internship in Top Companies</vt:lpstr>
      <vt:lpstr>Internship in Top Companies</vt:lpstr>
      <vt:lpstr>Land Reforms </vt:lpstr>
      <vt:lpstr>Urban and Rural Land Reforms </vt:lpstr>
      <vt:lpstr>IBC Eco-system and Easy Corporate Exits</vt:lpstr>
      <vt:lpstr>Ease of Doing Business</vt:lpstr>
      <vt:lpstr>Education Loan</vt:lpstr>
      <vt:lpstr>NPA Vatsalya</vt:lpstr>
      <vt:lpstr>Simplifying Norms for FDI and OI</vt:lpstr>
      <vt:lpstr>MEASURES TO PROMOTE INVESTMENT AND EMPLOYMENT</vt:lpstr>
      <vt:lpstr>Tax Incentives to International Financial Services Centre (IFSC)</vt:lpstr>
      <vt:lpstr>Promotion of Cruise Ship Operations by Non-Residents in India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Chir Amrit SS</dc:creator>
  <cp:lastModifiedBy>Saumya Bader</cp:lastModifiedBy>
  <cp:revision>131</cp:revision>
  <cp:lastPrinted>2024-07-24T11:12:01Z</cp:lastPrinted>
  <dcterms:created xsi:type="dcterms:W3CDTF">2022-02-01T18:11:52Z</dcterms:created>
  <dcterms:modified xsi:type="dcterms:W3CDTF">2024-07-24T11:14:36Z</dcterms:modified>
</cp:coreProperties>
</file>