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585" r:id="rId3"/>
    <p:sldId id="264" r:id="rId4"/>
    <p:sldId id="325" r:id="rId5"/>
    <p:sldId id="265" r:id="rId6"/>
    <p:sldId id="328" r:id="rId7"/>
    <p:sldId id="337" r:id="rId8"/>
    <p:sldId id="347" r:id="rId9"/>
    <p:sldId id="335" r:id="rId10"/>
    <p:sldId id="329" r:id="rId11"/>
    <p:sldId id="353" r:id="rId12"/>
    <p:sldId id="327" r:id="rId13"/>
    <p:sldId id="341" r:id="rId14"/>
    <p:sldId id="321" r:id="rId15"/>
    <p:sldId id="348" r:id="rId16"/>
    <p:sldId id="354" r:id="rId17"/>
    <p:sldId id="356" r:id="rId18"/>
    <p:sldId id="330" r:id="rId19"/>
    <p:sldId id="342" r:id="rId20"/>
    <p:sldId id="324" r:id="rId21"/>
    <p:sldId id="345" r:id="rId22"/>
    <p:sldId id="334" r:id="rId23"/>
    <p:sldId id="344" r:id="rId24"/>
    <p:sldId id="584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AF5552C-E280-4544-AED2-A108E20299BE}">
          <p14:sldIdLst>
            <p14:sldId id="256"/>
            <p14:sldId id="585"/>
            <p14:sldId id="264"/>
            <p14:sldId id="325"/>
            <p14:sldId id="265"/>
            <p14:sldId id="328"/>
            <p14:sldId id="337"/>
            <p14:sldId id="347"/>
            <p14:sldId id="335"/>
            <p14:sldId id="329"/>
            <p14:sldId id="353"/>
          </p14:sldIdLst>
        </p14:section>
        <p14:section name="Untitled Section" id="{C7D5ACD5-9BD2-4DCA-98CC-01AD49627AA6}">
          <p14:sldIdLst>
            <p14:sldId id="327"/>
            <p14:sldId id="341"/>
            <p14:sldId id="321"/>
            <p14:sldId id="348"/>
            <p14:sldId id="354"/>
            <p14:sldId id="356"/>
            <p14:sldId id="330"/>
            <p14:sldId id="342"/>
            <p14:sldId id="324"/>
            <p14:sldId id="345"/>
            <p14:sldId id="334"/>
            <p14:sldId id="344"/>
            <p14:sldId id="5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pita Gupta" initials="AG" lastIdx="8" clrIdx="0">
    <p:extLst>
      <p:ext uri="{19B8F6BF-5375-455C-9EA6-DF929625EA0E}">
        <p15:presenceInfo xmlns:p15="http://schemas.microsoft.com/office/powerpoint/2012/main" userId="Arpita Gup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729" autoAdjust="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92DD67-2754-48AA-99AA-502177B6708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4303B4-19D7-4043-AECD-FE12D36C58FE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2800" dirty="0">
              <a:cs typeface="Angsana New" panose="02020603050405020304" pitchFamily="18" charset="-34"/>
            </a:rPr>
            <a:t>Sec 16(5</a:t>
          </a:r>
          <a:r>
            <a:rPr lang="en-IN" sz="3200" dirty="0">
              <a:cs typeface="Angsana New" panose="02020603050405020304" pitchFamily="18" charset="-34"/>
            </a:rPr>
            <a:t>)</a:t>
          </a:r>
          <a:endParaRPr lang="en-US" sz="3200" dirty="0"/>
        </a:p>
      </dgm:t>
    </dgm:pt>
    <dgm:pt modelId="{AF9A2DE1-DC9D-45CA-A5C2-53F1D7F2AC95}" type="parTrans" cxnId="{B5061F5A-7624-4F2A-9A2A-FB1435DA882D}">
      <dgm:prSet/>
      <dgm:spPr/>
      <dgm:t>
        <a:bodyPr/>
        <a:lstStyle/>
        <a:p>
          <a:endParaRPr lang="en-US"/>
        </a:p>
      </dgm:t>
    </dgm:pt>
    <dgm:pt modelId="{580FE5CB-68D4-4A2A-A11F-ECDCFF794683}" type="sibTrans" cxnId="{B5061F5A-7624-4F2A-9A2A-FB1435DA882D}">
      <dgm:prSet/>
      <dgm:spPr/>
      <dgm:t>
        <a:bodyPr/>
        <a:lstStyle/>
        <a:p>
          <a:endParaRPr lang="en-US"/>
        </a:p>
      </dgm:t>
    </dgm:pt>
    <dgm:pt modelId="{5C4819F6-3110-4A2E-B7BA-4E6853374175}">
      <dgm:prSet phldrT="[Text]" custT="1"/>
      <dgm:spPr/>
      <dgm:t>
        <a:bodyPr/>
        <a:lstStyle/>
        <a:p>
          <a:r>
            <a:rPr lang="en-IN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In respect of any invoice or debit note,</a:t>
          </a:r>
          <a:endParaRPr lang="en-US" sz="2000" dirty="0"/>
        </a:p>
      </dgm:t>
    </dgm:pt>
    <dgm:pt modelId="{B427CC8E-2D30-4253-9738-1B8EC3749CC2}" type="parTrans" cxnId="{4F5C14A4-51DC-41A0-B8A5-0D4554D860DA}">
      <dgm:prSet/>
      <dgm:spPr/>
      <dgm:t>
        <a:bodyPr/>
        <a:lstStyle/>
        <a:p>
          <a:endParaRPr lang="en-US"/>
        </a:p>
      </dgm:t>
    </dgm:pt>
    <dgm:pt modelId="{30AEBE89-4C0D-4B25-A267-FCD6249F4C3F}" type="sibTrans" cxnId="{4F5C14A4-51DC-41A0-B8A5-0D4554D860DA}">
      <dgm:prSet/>
      <dgm:spPr/>
      <dgm:t>
        <a:bodyPr/>
        <a:lstStyle/>
        <a:p>
          <a:endParaRPr lang="en-US"/>
        </a:p>
      </dgm:t>
    </dgm:pt>
    <dgm:pt modelId="{4C72B3BB-9F35-41C2-B419-2F53BD284FB3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/>
            <a:t>Sec 146</a:t>
          </a:r>
        </a:p>
      </dgm:t>
    </dgm:pt>
    <dgm:pt modelId="{58CCBF96-AC01-4FB2-B0E7-0D78816B8771}" type="parTrans" cxnId="{FCA56ECE-4342-4A5E-9993-0B08098B1FCE}">
      <dgm:prSet/>
      <dgm:spPr/>
      <dgm:t>
        <a:bodyPr/>
        <a:lstStyle/>
        <a:p>
          <a:endParaRPr lang="en-US"/>
        </a:p>
      </dgm:t>
    </dgm:pt>
    <dgm:pt modelId="{BC8725C5-95B7-4281-B983-1A8BAC30661F}" type="sibTrans" cxnId="{FCA56ECE-4342-4A5E-9993-0B08098B1FCE}">
      <dgm:prSet/>
      <dgm:spPr/>
      <dgm:t>
        <a:bodyPr/>
        <a:lstStyle/>
        <a:p>
          <a:endParaRPr lang="en-US"/>
        </a:p>
      </dgm:t>
    </dgm:pt>
    <dgm:pt modelId="{CE0765B7-4984-4907-B98F-0E06CCF189EA}">
      <dgm:prSet phldrT="[Text]" custT="1"/>
      <dgm:spPr/>
      <dgm:t>
        <a:bodyPr/>
        <a:lstStyle/>
        <a:p>
          <a:r>
            <a:rPr lang="en-IN" sz="2000" dirty="0"/>
            <a:t>Where the tax paid or ITC reversed, no refund shall be admissible.</a:t>
          </a:r>
          <a:endParaRPr lang="en-US" sz="2000" dirty="0"/>
        </a:p>
      </dgm:t>
    </dgm:pt>
    <dgm:pt modelId="{73CA93F0-5EC0-4145-ACFA-43D2E35B443F}" type="parTrans" cxnId="{C0E43B63-344A-4BDA-A07C-989066C3872F}">
      <dgm:prSet/>
      <dgm:spPr/>
      <dgm:t>
        <a:bodyPr/>
        <a:lstStyle/>
        <a:p>
          <a:endParaRPr lang="en-US"/>
        </a:p>
      </dgm:t>
    </dgm:pt>
    <dgm:pt modelId="{F062BAFD-0EA5-4A8B-94E7-FAAEE915F379}" type="sibTrans" cxnId="{C0E43B63-344A-4BDA-A07C-989066C3872F}">
      <dgm:prSet/>
      <dgm:spPr/>
      <dgm:t>
        <a:bodyPr/>
        <a:lstStyle/>
        <a:p>
          <a:endParaRPr lang="en-US"/>
        </a:p>
      </dgm:t>
    </dgm:pt>
    <dgm:pt modelId="{78B78A49-40FF-4737-8085-B85F9E51C21F}">
      <dgm:prSet custT="1"/>
      <dgm:spPr/>
      <dgm:t>
        <a:bodyPr/>
        <a:lstStyle/>
        <a:p>
          <a:r>
            <a:rPr lang="en-IN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pertaining to F.Y. 2017-18, 2018-19, 2019-20, 2020-21, </a:t>
          </a:r>
        </a:p>
      </dgm:t>
    </dgm:pt>
    <dgm:pt modelId="{7A9FC159-E500-4463-9343-57B796CE66E5}" type="parTrans" cxnId="{04720483-3629-448A-8142-787688027D8F}">
      <dgm:prSet/>
      <dgm:spPr/>
      <dgm:t>
        <a:bodyPr/>
        <a:lstStyle/>
        <a:p>
          <a:endParaRPr lang="en-US"/>
        </a:p>
      </dgm:t>
    </dgm:pt>
    <dgm:pt modelId="{9D0D9FD9-3430-4BF1-BAD2-74D62AF7FC53}" type="sibTrans" cxnId="{04720483-3629-448A-8142-787688027D8F}">
      <dgm:prSet/>
      <dgm:spPr/>
      <dgm:t>
        <a:bodyPr/>
        <a:lstStyle/>
        <a:p>
          <a:endParaRPr lang="en-US"/>
        </a:p>
      </dgm:t>
    </dgm:pt>
    <dgm:pt modelId="{34C8512F-9228-4418-803F-B13ED2BFA08F}">
      <dgm:prSet custT="1"/>
      <dgm:spPr/>
      <dgm:t>
        <a:bodyPr/>
        <a:lstStyle/>
        <a:p>
          <a:r>
            <a:rPr lang="en-IN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a registered person entitled to take ITC in any return in FORM GSTR-3B filed </a:t>
          </a:r>
          <a:r>
            <a:rPr lang="en-IN" sz="2000" dirty="0" err="1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upto</a:t>
          </a:r>
          <a:r>
            <a:rPr lang="en-IN" sz="20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  30.11.2021</a:t>
          </a:r>
        </a:p>
      </dgm:t>
    </dgm:pt>
    <dgm:pt modelId="{3B66CED3-9F9E-47D3-A865-B30B2A4B609E}" type="parTrans" cxnId="{00DE77FB-3DCB-44AC-9B93-C27E1CFB5D98}">
      <dgm:prSet/>
      <dgm:spPr/>
      <dgm:t>
        <a:bodyPr/>
        <a:lstStyle/>
        <a:p>
          <a:endParaRPr lang="en-US"/>
        </a:p>
      </dgm:t>
    </dgm:pt>
    <dgm:pt modelId="{D623D359-5980-4443-955A-B5CF80A6820A}" type="sibTrans" cxnId="{00DE77FB-3DCB-44AC-9B93-C27E1CFB5D98}">
      <dgm:prSet/>
      <dgm:spPr/>
      <dgm:t>
        <a:bodyPr/>
        <a:lstStyle/>
        <a:p>
          <a:endParaRPr lang="en-US"/>
        </a:p>
      </dgm:t>
    </dgm:pt>
    <dgm:pt modelId="{D28129DF-337D-453C-8A40-0B3731407E18}" type="pres">
      <dgm:prSet presAssocID="{0692DD67-2754-48AA-99AA-502177B6708A}" presName="Name0" presStyleCnt="0">
        <dgm:presLayoutVars>
          <dgm:dir/>
          <dgm:animLvl val="lvl"/>
          <dgm:resizeHandles/>
        </dgm:presLayoutVars>
      </dgm:prSet>
      <dgm:spPr/>
    </dgm:pt>
    <dgm:pt modelId="{652634B8-CFBB-45AA-91C4-9CE298DDF40E}" type="pres">
      <dgm:prSet presAssocID="{0A4303B4-19D7-4043-AECD-FE12D36C58FE}" presName="linNode" presStyleCnt="0"/>
      <dgm:spPr/>
    </dgm:pt>
    <dgm:pt modelId="{EAFF0E86-11AD-4848-BE14-DF83788BFAA9}" type="pres">
      <dgm:prSet presAssocID="{0A4303B4-19D7-4043-AECD-FE12D36C58FE}" presName="parentShp" presStyleLbl="node1" presStyleIdx="0" presStyleCnt="2" custLinFactNeighborX="-721">
        <dgm:presLayoutVars>
          <dgm:bulletEnabled val="1"/>
        </dgm:presLayoutVars>
      </dgm:prSet>
      <dgm:spPr/>
    </dgm:pt>
    <dgm:pt modelId="{B5B4E95E-DC3F-4AC6-8135-13B2A3CC3F81}" type="pres">
      <dgm:prSet presAssocID="{0A4303B4-19D7-4043-AECD-FE12D36C58FE}" presName="childShp" presStyleLbl="bgAccFollowNode1" presStyleIdx="0" presStyleCnt="2" custScaleY="120072">
        <dgm:presLayoutVars>
          <dgm:bulletEnabled val="1"/>
        </dgm:presLayoutVars>
      </dgm:prSet>
      <dgm:spPr/>
    </dgm:pt>
    <dgm:pt modelId="{C4B3E4B8-B580-46B7-8F01-D9946F09020B}" type="pres">
      <dgm:prSet presAssocID="{580FE5CB-68D4-4A2A-A11F-ECDCFF794683}" presName="spacing" presStyleCnt="0"/>
      <dgm:spPr/>
    </dgm:pt>
    <dgm:pt modelId="{FC96ED21-CE8B-4CD2-BAB4-35180DE372C7}" type="pres">
      <dgm:prSet presAssocID="{4C72B3BB-9F35-41C2-B419-2F53BD284FB3}" presName="linNode" presStyleCnt="0"/>
      <dgm:spPr/>
    </dgm:pt>
    <dgm:pt modelId="{FCF35ED7-FF16-49DD-8BC5-36F429FF371D}" type="pres">
      <dgm:prSet presAssocID="{4C72B3BB-9F35-41C2-B419-2F53BD284FB3}" presName="parentShp" presStyleLbl="node1" presStyleIdx="1" presStyleCnt="2">
        <dgm:presLayoutVars>
          <dgm:bulletEnabled val="1"/>
        </dgm:presLayoutVars>
      </dgm:prSet>
      <dgm:spPr/>
    </dgm:pt>
    <dgm:pt modelId="{E78149A2-C73A-45B4-9D54-DC48A65ED897}" type="pres">
      <dgm:prSet presAssocID="{4C72B3BB-9F35-41C2-B419-2F53BD284FB3}" presName="childShp" presStyleLbl="bgAccFollowNode1" presStyleIdx="1" presStyleCnt="2" custScaleY="100238">
        <dgm:presLayoutVars>
          <dgm:bulletEnabled val="1"/>
        </dgm:presLayoutVars>
      </dgm:prSet>
      <dgm:spPr/>
    </dgm:pt>
  </dgm:ptLst>
  <dgm:cxnLst>
    <dgm:cxn modelId="{21E5F231-7EBE-4721-9C92-91940B7922ED}" type="presOf" srcId="{4C72B3BB-9F35-41C2-B419-2F53BD284FB3}" destId="{FCF35ED7-FF16-49DD-8BC5-36F429FF371D}" srcOrd="0" destOrd="0" presId="urn:microsoft.com/office/officeart/2005/8/layout/vList6"/>
    <dgm:cxn modelId="{6BC62E34-5362-47D8-9396-0FFF29EEDDF1}" type="presOf" srcId="{34C8512F-9228-4418-803F-B13ED2BFA08F}" destId="{B5B4E95E-DC3F-4AC6-8135-13B2A3CC3F81}" srcOrd="0" destOrd="2" presId="urn:microsoft.com/office/officeart/2005/8/layout/vList6"/>
    <dgm:cxn modelId="{285A585F-B251-46EA-AA2E-FC818C4C4CD0}" type="presOf" srcId="{78B78A49-40FF-4737-8085-B85F9E51C21F}" destId="{B5B4E95E-DC3F-4AC6-8135-13B2A3CC3F81}" srcOrd="0" destOrd="1" presId="urn:microsoft.com/office/officeart/2005/8/layout/vList6"/>
    <dgm:cxn modelId="{C98C2061-0040-453B-91A3-7ADB9BB136FB}" type="presOf" srcId="{0A4303B4-19D7-4043-AECD-FE12D36C58FE}" destId="{EAFF0E86-11AD-4848-BE14-DF83788BFAA9}" srcOrd="0" destOrd="0" presId="urn:microsoft.com/office/officeart/2005/8/layout/vList6"/>
    <dgm:cxn modelId="{C0E43B63-344A-4BDA-A07C-989066C3872F}" srcId="{4C72B3BB-9F35-41C2-B419-2F53BD284FB3}" destId="{CE0765B7-4984-4907-B98F-0E06CCF189EA}" srcOrd="0" destOrd="0" parTransId="{73CA93F0-5EC0-4145-ACFA-43D2E35B443F}" sibTransId="{F062BAFD-0EA5-4A8B-94E7-FAAEE915F379}"/>
    <dgm:cxn modelId="{B5061F5A-7624-4F2A-9A2A-FB1435DA882D}" srcId="{0692DD67-2754-48AA-99AA-502177B6708A}" destId="{0A4303B4-19D7-4043-AECD-FE12D36C58FE}" srcOrd="0" destOrd="0" parTransId="{AF9A2DE1-DC9D-45CA-A5C2-53F1D7F2AC95}" sibTransId="{580FE5CB-68D4-4A2A-A11F-ECDCFF794683}"/>
    <dgm:cxn modelId="{04720483-3629-448A-8142-787688027D8F}" srcId="{5C4819F6-3110-4A2E-B7BA-4E6853374175}" destId="{78B78A49-40FF-4737-8085-B85F9E51C21F}" srcOrd="0" destOrd="0" parTransId="{7A9FC159-E500-4463-9343-57B796CE66E5}" sibTransId="{9D0D9FD9-3430-4BF1-BAD2-74D62AF7FC53}"/>
    <dgm:cxn modelId="{033A069D-275B-41B5-B137-5D8D637DB7DD}" type="presOf" srcId="{0692DD67-2754-48AA-99AA-502177B6708A}" destId="{D28129DF-337D-453C-8A40-0B3731407E18}" srcOrd="0" destOrd="0" presId="urn:microsoft.com/office/officeart/2005/8/layout/vList6"/>
    <dgm:cxn modelId="{4F5C14A4-51DC-41A0-B8A5-0D4554D860DA}" srcId="{0A4303B4-19D7-4043-AECD-FE12D36C58FE}" destId="{5C4819F6-3110-4A2E-B7BA-4E6853374175}" srcOrd="0" destOrd="0" parTransId="{B427CC8E-2D30-4253-9738-1B8EC3749CC2}" sibTransId="{30AEBE89-4C0D-4B25-A267-FCD6249F4C3F}"/>
    <dgm:cxn modelId="{855024B4-272A-4670-BD17-4C598D932DD4}" type="presOf" srcId="{CE0765B7-4984-4907-B98F-0E06CCF189EA}" destId="{E78149A2-C73A-45B4-9D54-DC48A65ED897}" srcOrd="0" destOrd="0" presId="urn:microsoft.com/office/officeart/2005/8/layout/vList6"/>
    <dgm:cxn modelId="{FCA56ECE-4342-4A5E-9993-0B08098B1FCE}" srcId="{0692DD67-2754-48AA-99AA-502177B6708A}" destId="{4C72B3BB-9F35-41C2-B419-2F53BD284FB3}" srcOrd="1" destOrd="0" parTransId="{58CCBF96-AC01-4FB2-B0E7-0D78816B8771}" sibTransId="{BC8725C5-95B7-4281-B983-1A8BAC30661F}"/>
    <dgm:cxn modelId="{A17ABBF1-C656-4410-8422-84E6BEA9A593}" type="presOf" srcId="{5C4819F6-3110-4A2E-B7BA-4E6853374175}" destId="{B5B4E95E-DC3F-4AC6-8135-13B2A3CC3F81}" srcOrd="0" destOrd="0" presId="urn:microsoft.com/office/officeart/2005/8/layout/vList6"/>
    <dgm:cxn modelId="{00DE77FB-3DCB-44AC-9B93-C27E1CFB5D98}" srcId="{5C4819F6-3110-4A2E-B7BA-4E6853374175}" destId="{34C8512F-9228-4418-803F-B13ED2BFA08F}" srcOrd="1" destOrd="0" parTransId="{3B66CED3-9F9E-47D3-A865-B30B2A4B609E}" sibTransId="{D623D359-5980-4443-955A-B5CF80A6820A}"/>
    <dgm:cxn modelId="{78C3BBF4-770C-481F-8237-3BC5A7274A23}" type="presParOf" srcId="{D28129DF-337D-453C-8A40-0B3731407E18}" destId="{652634B8-CFBB-45AA-91C4-9CE298DDF40E}" srcOrd="0" destOrd="0" presId="urn:microsoft.com/office/officeart/2005/8/layout/vList6"/>
    <dgm:cxn modelId="{D4ABF0D5-E38C-4170-9D88-A0A1730BE8AA}" type="presParOf" srcId="{652634B8-CFBB-45AA-91C4-9CE298DDF40E}" destId="{EAFF0E86-11AD-4848-BE14-DF83788BFAA9}" srcOrd="0" destOrd="0" presId="urn:microsoft.com/office/officeart/2005/8/layout/vList6"/>
    <dgm:cxn modelId="{44488F03-2656-47B5-B6A5-656406BCAAF7}" type="presParOf" srcId="{652634B8-CFBB-45AA-91C4-9CE298DDF40E}" destId="{B5B4E95E-DC3F-4AC6-8135-13B2A3CC3F81}" srcOrd="1" destOrd="0" presId="urn:microsoft.com/office/officeart/2005/8/layout/vList6"/>
    <dgm:cxn modelId="{ABDA005C-1EA7-4693-85D8-7307AD330405}" type="presParOf" srcId="{D28129DF-337D-453C-8A40-0B3731407E18}" destId="{C4B3E4B8-B580-46B7-8F01-D9946F09020B}" srcOrd="1" destOrd="0" presId="urn:microsoft.com/office/officeart/2005/8/layout/vList6"/>
    <dgm:cxn modelId="{73DD679D-17B6-4A1F-AD4B-B66DD4DD4541}" type="presParOf" srcId="{D28129DF-337D-453C-8A40-0B3731407E18}" destId="{FC96ED21-CE8B-4CD2-BAB4-35180DE372C7}" srcOrd="2" destOrd="0" presId="urn:microsoft.com/office/officeart/2005/8/layout/vList6"/>
    <dgm:cxn modelId="{22373538-D6AD-41C6-905E-E99FAABC4A23}" type="presParOf" srcId="{FC96ED21-CE8B-4CD2-BAB4-35180DE372C7}" destId="{FCF35ED7-FF16-49DD-8BC5-36F429FF371D}" srcOrd="0" destOrd="0" presId="urn:microsoft.com/office/officeart/2005/8/layout/vList6"/>
    <dgm:cxn modelId="{BA0584E0-18C5-4A24-BBD3-3ED80BA14B5A}" type="presParOf" srcId="{FC96ED21-CE8B-4CD2-BAB4-35180DE372C7}" destId="{E78149A2-C73A-45B4-9D54-DC48A65ED89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CAE6B7-1B68-41B5-9B0D-1D5F7859A59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12A5B1-CCD3-401A-B2D5-09BF2F8B990E}">
      <dgm:prSet phldrT="[Text]" custT="1"/>
      <dgm:spPr/>
      <dgm:t>
        <a:bodyPr/>
        <a:lstStyle/>
        <a:p>
          <a:r>
            <a:rPr lang="en-IN" sz="1800" dirty="0"/>
            <a:t>Allow registered person to claim ITC in respect of invoice or debit note in return filed for  period during which GST registration was cancelled</a:t>
          </a:r>
          <a:r>
            <a:rPr lang="en-IN" sz="1200" dirty="0"/>
            <a:t>.</a:t>
          </a:r>
          <a:endParaRPr lang="en-US" sz="1200" dirty="0"/>
        </a:p>
      </dgm:t>
    </dgm:pt>
    <dgm:pt modelId="{7E324B5B-3865-43DB-8C23-5FEC66AD5400}" type="parTrans" cxnId="{CD8D420C-7900-49FC-924B-2BFAEA03EF80}">
      <dgm:prSet/>
      <dgm:spPr/>
      <dgm:t>
        <a:bodyPr/>
        <a:lstStyle/>
        <a:p>
          <a:endParaRPr lang="en-US"/>
        </a:p>
      </dgm:t>
    </dgm:pt>
    <dgm:pt modelId="{AEE2F12F-BB2A-4851-9AB0-66CFC88525DD}" type="sibTrans" cxnId="{CD8D420C-7900-49FC-924B-2BFAEA03EF80}">
      <dgm:prSet/>
      <dgm:spPr/>
      <dgm:t>
        <a:bodyPr/>
        <a:lstStyle/>
        <a:p>
          <a:endParaRPr lang="en-US"/>
        </a:p>
      </dgm:t>
    </dgm:pt>
    <dgm:pt modelId="{4D2C5561-B28B-460D-A3A4-216D643EC542}">
      <dgm:prSet phldrT="[Text]" custT="1"/>
      <dgm:spPr/>
      <dgm:t>
        <a:bodyPr/>
        <a:lstStyle/>
        <a:p>
          <a:pPr>
            <a:buSzPts val="1300"/>
            <a:buFont typeface="Symbol" panose="05050102010706020507" pitchFamily="18" charset="2"/>
            <a:buChar char=""/>
          </a:pPr>
          <a:r>
            <a:rPr lang="en-IN" sz="1800" dirty="0"/>
            <a:t>If any ITC which is unclaimed &amp; not restricted u/s 16(4) then such ITC can be claimed in any returns filed u/s 39 for the period from date of cancellation to date of revocation of cancellation, if filed within 30 days from revocation. </a:t>
          </a:r>
          <a:endParaRPr lang="en-US" sz="1800" dirty="0"/>
        </a:p>
      </dgm:t>
    </dgm:pt>
    <dgm:pt modelId="{49EA74C3-D4A2-4BD0-8CC4-B217C06973E6}" type="parTrans" cxnId="{2DA62CFE-2E75-42E8-8056-70CCA7EED298}">
      <dgm:prSet/>
      <dgm:spPr/>
      <dgm:t>
        <a:bodyPr/>
        <a:lstStyle/>
        <a:p>
          <a:endParaRPr lang="en-US"/>
        </a:p>
      </dgm:t>
    </dgm:pt>
    <dgm:pt modelId="{79479647-59BB-477D-8A82-3D8429B4091F}" type="sibTrans" cxnId="{2DA62CFE-2E75-42E8-8056-70CCA7EED298}">
      <dgm:prSet/>
      <dgm:spPr/>
      <dgm:t>
        <a:bodyPr/>
        <a:lstStyle/>
        <a:p>
          <a:endParaRPr lang="en-US"/>
        </a:p>
      </dgm:t>
    </dgm:pt>
    <dgm:pt modelId="{DFA97D7B-2DC9-4761-AF76-409F350D4540}">
      <dgm:prSet phldrT="[Text]" custT="1"/>
      <dgm:spPr/>
      <dgm:t>
        <a:bodyPr/>
        <a:lstStyle/>
        <a:p>
          <a:r>
            <a:rPr lang="en-US" sz="2000" dirty="0"/>
            <a:t>Introduced Section 16(6)</a:t>
          </a:r>
        </a:p>
      </dgm:t>
    </dgm:pt>
    <dgm:pt modelId="{35891D42-65B7-486B-A222-D36366881D66}" type="parTrans" cxnId="{ECAF02C9-0474-4F0F-9410-DA7255206A5B}">
      <dgm:prSet/>
      <dgm:spPr/>
      <dgm:t>
        <a:bodyPr/>
        <a:lstStyle/>
        <a:p>
          <a:endParaRPr lang="en-US"/>
        </a:p>
      </dgm:t>
    </dgm:pt>
    <dgm:pt modelId="{21CFB96F-23ED-4B5B-A403-EBE2DE668BAA}" type="sibTrans" cxnId="{ECAF02C9-0474-4F0F-9410-DA7255206A5B}">
      <dgm:prSet/>
      <dgm:spPr/>
      <dgm:t>
        <a:bodyPr/>
        <a:lstStyle/>
        <a:p>
          <a:endParaRPr lang="en-US"/>
        </a:p>
      </dgm:t>
    </dgm:pt>
    <dgm:pt modelId="{4233E7F4-78CF-45DE-9915-F8BAA60E108A}" type="pres">
      <dgm:prSet presAssocID="{45CAE6B7-1B68-41B5-9B0D-1D5F7859A591}" presName="compositeShape" presStyleCnt="0">
        <dgm:presLayoutVars>
          <dgm:dir/>
          <dgm:resizeHandles/>
        </dgm:presLayoutVars>
      </dgm:prSet>
      <dgm:spPr/>
    </dgm:pt>
    <dgm:pt modelId="{C4F19787-860E-4EFE-9434-A41E24E516B3}" type="pres">
      <dgm:prSet presAssocID="{45CAE6B7-1B68-41B5-9B0D-1D5F7859A591}" presName="pyramid" presStyleLbl="node1" presStyleIdx="0" presStyleCnt="1"/>
      <dgm:spPr>
        <a:solidFill>
          <a:schemeClr val="tx2"/>
        </a:solidFill>
      </dgm:spPr>
    </dgm:pt>
    <dgm:pt modelId="{60B50493-22C5-4512-BAEF-E0CFF9B70FCD}" type="pres">
      <dgm:prSet presAssocID="{45CAE6B7-1B68-41B5-9B0D-1D5F7859A591}" presName="theList" presStyleCnt="0"/>
      <dgm:spPr/>
    </dgm:pt>
    <dgm:pt modelId="{CD2C3B6C-9E65-4E30-B022-CE189B0452AD}" type="pres">
      <dgm:prSet presAssocID="{9D12A5B1-CCD3-401A-B2D5-09BF2F8B990E}" presName="aNode" presStyleLbl="fgAcc1" presStyleIdx="0" presStyleCnt="3" custScaleX="145358" custLinFactY="108598" custLinFactNeighborX="17409" custLinFactNeighborY="200000">
        <dgm:presLayoutVars>
          <dgm:bulletEnabled val="1"/>
        </dgm:presLayoutVars>
      </dgm:prSet>
      <dgm:spPr/>
    </dgm:pt>
    <dgm:pt modelId="{F5252A9B-7F2B-48C0-9A6D-761F42AC52DC}" type="pres">
      <dgm:prSet presAssocID="{9D12A5B1-CCD3-401A-B2D5-09BF2F8B990E}" presName="aSpace" presStyleCnt="0"/>
      <dgm:spPr/>
    </dgm:pt>
    <dgm:pt modelId="{A76EFA22-E242-431F-9EBC-7EBB05CFE678}" type="pres">
      <dgm:prSet presAssocID="{4D2C5561-B28B-460D-A3A4-216D643EC542}" presName="aNode" presStyleLbl="fgAcc1" presStyleIdx="1" presStyleCnt="3" custScaleX="161306" custScaleY="118279" custLinFactY="110507" custLinFactNeighborX="15165" custLinFactNeighborY="200000">
        <dgm:presLayoutVars>
          <dgm:bulletEnabled val="1"/>
        </dgm:presLayoutVars>
      </dgm:prSet>
      <dgm:spPr/>
    </dgm:pt>
    <dgm:pt modelId="{3F65FE00-E1E1-4EED-AC0A-C7C04A8BAC04}" type="pres">
      <dgm:prSet presAssocID="{4D2C5561-B28B-460D-A3A4-216D643EC542}" presName="aSpace" presStyleCnt="0"/>
      <dgm:spPr/>
    </dgm:pt>
    <dgm:pt modelId="{F1DADB31-4BDD-49AE-8328-37AD98847D5E}" type="pres">
      <dgm:prSet presAssocID="{DFA97D7B-2DC9-4761-AF76-409F350D4540}" presName="aNode" presStyleLbl="fgAcc1" presStyleIdx="2" presStyleCnt="3" custScaleX="130524" custLinFactY="-200000" custLinFactNeighborX="18728" custLinFactNeighborY="-200131">
        <dgm:presLayoutVars>
          <dgm:bulletEnabled val="1"/>
        </dgm:presLayoutVars>
      </dgm:prSet>
      <dgm:spPr/>
    </dgm:pt>
    <dgm:pt modelId="{05CFD4DD-C9DB-4363-A174-E62E667F8A43}" type="pres">
      <dgm:prSet presAssocID="{DFA97D7B-2DC9-4761-AF76-409F350D4540}" presName="aSpace" presStyleCnt="0"/>
      <dgm:spPr/>
    </dgm:pt>
  </dgm:ptLst>
  <dgm:cxnLst>
    <dgm:cxn modelId="{CD8D420C-7900-49FC-924B-2BFAEA03EF80}" srcId="{45CAE6B7-1B68-41B5-9B0D-1D5F7859A591}" destId="{9D12A5B1-CCD3-401A-B2D5-09BF2F8B990E}" srcOrd="0" destOrd="0" parTransId="{7E324B5B-3865-43DB-8C23-5FEC66AD5400}" sibTransId="{AEE2F12F-BB2A-4851-9AB0-66CFC88525DD}"/>
    <dgm:cxn modelId="{2A3A8354-BCCC-47C6-A6C9-96C71D9CF4F1}" type="presOf" srcId="{45CAE6B7-1B68-41B5-9B0D-1D5F7859A591}" destId="{4233E7F4-78CF-45DE-9915-F8BAA60E108A}" srcOrd="0" destOrd="0" presId="urn:microsoft.com/office/officeart/2005/8/layout/pyramid2"/>
    <dgm:cxn modelId="{F0B62D80-4265-4AA4-8CCD-55C11BF63988}" type="presOf" srcId="{4D2C5561-B28B-460D-A3A4-216D643EC542}" destId="{A76EFA22-E242-431F-9EBC-7EBB05CFE678}" srcOrd="0" destOrd="0" presId="urn:microsoft.com/office/officeart/2005/8/layout/pyramid2"/>
    <dgm:cxn modelId="{7A063EAC-F478-49C0-BDF6-18E85E38E4F6}" type="presOf" srcId="{DFA97D7B-2DC9-4761-AF76-409F350D4540}" destId="{F1DADB31-4BDD-49AE-8328-37AD98847D5E}" srcOrd="0" destOrd="0" presId="urn:microsoft.com/office/officeart/2005/8/layout/pyramid2"/>
    <dgm:cxn modelId="{5135B3BA-A742-4C98-B95F-A55A147CE370}" type="presOf" srcId="{9D12A5B1-CCD3-401A-B2D5-09BF2F8B990E}" destId="{CD2C3B6C-9E65-4E30-B022-CE189B0452AD}" srcOrd="0" destOrd="0" presId="urn:microsoft.com/office/officeart/2005/8/layout/pyramid2"/>
    <dgm:cxn modelId="{ECAF02C9-0474-4F0F-9410-DA7255206A5B}" srcId="{45CAE6B7-1B68-41B5-9B0D-1D5F7859A591}" destId="{DFA97D7B-2DC9-4761-AF76-409F350D4540}" srcOrd="2" destOrd="0" parTransId="{35891D42-65B7-486B-A222-D36366881D66}" sibTransId="{21CFB96F-23ED-4B5B-A403-EBE2DE668BAA}"/>
    <dgm:cxn modelId="{2DA62CFE-2E75-42E8-8056-70CCA7EED298}" srcId="{45CAE6B7-1B68-41B5-9B0D-1D5F7859A591}" destId="{4D2C5561-B28B-460D-A3A4-216D643EC542}" srcOrd="1" destOrd="0" parTransId="{49EA74C3-D4A2-4BD0-8CC4-B217C06973E6}" sibTransId="{79479647-59BB-477D-8A82-3D8429B4091F}"/>
    <dgm:cxn modelId="{0F56567B-BF2C-48A7-98C4-CE07BBCD65D8}" type="presParOf" srcId="{4233E7F4-78CF-45DE-9915-F8BAA60E108A}" destId="{C4F19787-860E-4EFE-9434-A41E24E516B3}" srcOrd="0" destOrd="0" presId="urn:microsoft.com/office/officeart/2005/8/layout/pyramid2"/>
    <dgm:cxn modelId="{C3FD3340-5BF3-4ED3-B30D-CBB483550C1F}" type="presParOf" srcId="{4233E7F4-78CF-45DE-9915-F8BAA60E108A}" destId="{60B50493-22C5-4512-BAEF-E0CFF9B70FCD}" srcOrd="1" destOrd="0" presId="urn:microsoft.com/office/officeart/2005/8/layout/pyramid2"/>
    <dgm:cxn modelId="{ED44849C-6C35-46F2-AFE6-D3B23D73BDE2}" type="presParOf" srcId="{60B50493-22C5-4512-BAEF-E0CFF9B70FCD}" destId="{CD2C3B6C-9E65-4E30-B022-CE189B0452AD}" srcOrd="0" destOrd="0" presId="urn:microsoft.com/office/officeart/2005/8/layout/pyramid2"/>
    <dgm:cxn modelId="{6B9A2BDA-B988-411B-A5ED-304754F9A0E1}" type="presParOf" srcId="{60B50493-22C5-4512-BAEF-E0CFF9B70FCD}" destId="{F5252A9B-7F2B-48C0-9A6D-761F42AC52DC}" srcOrd="1" destOrd="0" presId="urn:microsoft.com/office/officeart/2005/8/layout/pyramid2"/>
    <dgm:cxn modelId="{A43D3A58-FE39-496E-8E5D-2A1551B77C95}" type="presParOf" srcId="{60B50493-22C5-4512-BAEF-E0CFF9B70FCD}" destId="{A76EFA22-E242-431F-9EBC-7EBB05CFE678}" srcOrd="2" destOrd="0" presId="urn:microsoft.com/office/officeart/2005/8/layout/pyramid2"/>
    <dgm:cxn modelId="{88F72CE1-2E3D-470E-A000-360D46FC34A7}" type="presParOf" srcId="{60B50493-22C5-4512-BAEF-E0CFF9B70FCD}" destId="{3F65FE00-E1E1-4EED-AC0A-C7C04A8BAC04}" srcOrd="3" destOrd="0" presId="urn:microsoft.com/office/officeart/2005/8/layout/pyramid2"/>
    <dgm:cxn modelId="{4CFCCEBD-AD7D-431F-8A06-AAF824FD7BA9}" type="presParOf" srcId="{60B50493-22C5-4512-BAEF-E0CFF9B70FCD}" destId="{F1DADB31-4BDD-49AE-8328-37AD98847D5E}" srcOrd="4" destOrd="0" presId="urn:microsoft.com/office/officeart/2005/8/layout/pyramid2"/>
    <dgm:cxn modelId="{633DA0BA-FCD3-4272-86E0-BAF763A64614}" type="presParOf" srcId="{60B50493-22C5-4512-BAEF-E0CFF9B70FCD}" destId="{05CFD4DD-C9DB-4363-A174-E62E667F8A4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1967B8-9991-49F0-9E54-5EEE9C7546B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97FD24B-25F6-4822-9D35-B892B9504C19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New Section 128A under CGST Act</a:t>
          </a:r>
          <a:endParaRPr lang="en-IN" sz="2000" b="1" dirty="0">
            <a:solidFill>
              <a:schemeClr val="bg1"/>
            </a:solidFill>
          </a:endParaRPr>
        </a:p>
      </dgm:t>
    </dgm:pt>
    <dgm:pt modelId="{956FFA57-A0A6-4A7C-90D8-69806E0CA9FE}" type="parTrans" cxnId="{A8F48961-0C28-430D-924A-013D61F0D5E3}">
      <dgm:prSet/>
      <dgm:spPr/>
      <dgm:t>
        <a:bodyPr/>
        <a:lstStyle/>
        <a:p>
          <a:endParaRPr lang="en-IN"/>
        </a:p>
      </dgm:t>
    </dgm:pt>
    <dgm:pt modelId="{4032F35A-595E-4043-923A-5EF4E2E5C64F}" type="sibTrans" cxnId="{A8F48961-0C28-430D-924A-013D61F0D5E3}">
      <dgm:prSet/>
      <dgm:spPr/>
      <dgm:t>
        <a:bodyPr/>
        <a:lstStyle/>
        <a:p>
          <a:endParaRPr lang="en-IN"/>
        </a:p>
      </dgm:t>
    </dgm:pt>
    <dgm:pt modelId="{2AC1CE09-6DB6-4159-A6DC-57AD0106ADFB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2000" b="1" dirty="0">
              <a:solidFill>
                <a:schemeClr val="bg1"/>
              </a:solidFill>
            </a:rPr>
            <a:t>Waiver of Interest and Penalty</a:t>
          </a:r>
        </a:p>
      </dgm:t>
    </dgm:pt>
    <dgm:pt modelId="{432B6523-A877-4C8B-AE55-406A2473FF87}" type="parTrans" cxnId="{59B3F8B4-BEB4-4D01-A821-6B811684F76D}">
      <dgm:prSet/>
      <dgm:spPr/>
      <dgm:t>
        <a:bodyPr/>
        <a:lstStyle/>
        <a:p>
          <a:endParaRPr lang="en-IN"/>
        </a:p>
      </dgm:t>
    </dgm:pt>
    <dgm:pt modelId="{92A8C496-75BE-41D0-9319-37B2A4EE917B}" type="sibTrans" cxnId="{59B3F8B4-BEB4-4D01-A821-6B811684F76D}">
      <dgm:prSet/>
      <dgm:spPr/>
      <dgm:t>
        <a:bodyPr/>
        <a:lstStyle/>
        <a:p>
          <a:endParaRPr lang="en-IN"/>
        </a:p>
      </dgm:t>
    </dgm:pt>
    <dgm:pt modelId="{46889EF8-2BD8-46C2-AE76-36BE5C1F145C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2000" b="1" dirty="0">
              <a:solidFill>
                <a:schemeClr val="bg1"/>
              </a:solidFill>
            </a:rPr>
            <a:t>F.Y.  2017-18, 2018-19 &amp; 2019-20</a:t>
          </a:r>
        </a:p>
      </dgm:t>
    </dgm:pt>
    <dgm:pt modelId="{9EEBF402-7C8E-492C-BEF4-0EABD4E3A9D6}" type="parTrans" cxnId="{03B1C458-FF65-4942-97A5-A890B9850CD0}">
      <dgm:prSet/>
      <dgm:spPr/>
      <dgm:t>
        <a:bodyPr/>
        <a:lstStyle/>
        <a:p>
          <a:endParaRPr lang="en-IN"/>
        </a:p>
      </dgm:t>
    </dgm:pt>
    <dgm:pt modelId="{6664B717-D4E0-42A1-8FEE-5B772CA397F3}" type="sibTrans" cxnId="{03B1C458-FF65-4942-97A5-A890B9850CD0}">
      <dgm:prSet/>
      <dgm:spPr/>
      <dgm:t>
        <a:bodyPr/>
        <a:lstStyle/>
        <a:p>
          <a:endParaRPr lang="en-IN"/>
        </a:p>
      </dgm:t>
    </dgm:pt>
    <dgm:pt modelId="{4C0FE871-33B9-4C8F-807C-F7720E12CFD4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2000" b="1" dirty="0">
              <a:solidFill>
                <a:schemeClr val="bg1"/>
              </a:solidFill>
            </a:rPr>
            <a:t>SCN u/s 73(1) / 73(3) where no order passed u/s 73(9)</a:t>
          </a:r>
        </a:p>
        <a:p>
          <a:r>
            <a:rPr lang="en-IN" sz="2000" b="1" dirty="0">
              <a:solidFill>
                <a:schemeClr val="bg1"/>
              </a:solidFill>
            </a:rPr>
            <a:t>Order passed by Adjudicating Authority on SCN issued u/s 73 where no order passed by Appellate Authority</a:t>
          </a:r>
        </a:p>
        <a:p>
          <a:r>
            <a:rPr lang="en-IN" sz="2000" b="1" dirty="0">
              <a:solidFill>
                <a:schemeClr val="bg1"/>
              </a:solidFill>
            </a:rPr>
            <a:t>Order passed by Appellate Authority where no order passed by Appellate Tribunal</a:t>
          </a:r>
        </a:p>
      </dgm:t>
    </dgm:pt>
    <dgm:pt modelId="{93EB5BDB-9EF3-4711-B677-817DBCB3302F}" type="parTrans" cxnId="{106C8042-C253-4C31-993E-45FC55088191}">
      <dgm:prSet/>
      <dgm:spPr/>
      <dgm:t>
        <a:bodyPr/>
        <a:lstStyle/>
        <a:p>
          <a:endParaRPr lang="en-IN"/>
        </a:p>
      </dgm:t>
    </dgm:pt>
    <dgm:pt modelId="{ED14471E-B072-47CC-BAD5-693BE930D109}" type="sibTrans" cxnId="{106C8042-C253-4C31-993E-45FC55088191}">
      <dgm:prSet/>
      <dgm:spPr/>
      <dgm:t>
        <a:bodyPr/>
        <a:lstStyle/>
        <a:p>
          <a:endParaRPr lang="en-IN"/>
        </a:p>
      </dgm:t>
    </dgm:pt>
    <dgm:pt modelId="{0E5F160D-9A8D-4D48-A25A-6FC59F50FC07}">
      <dgm:prSet phldrT="[Text]" custT="1"/>
      <dgm:spPr>
        <a:solidFill>
          <a:schemeClr val="tx2"/>
        </a:solidFill>
      </dgm:spPr>
      <dgm:t>
        <a:bodyPr/>
        <a:lstStyle/>
        <a:p>
          <a:pPr>
            <a:buSzPts val="1300"/>
            <a:buFont typeface="Symbol" panose="05050102010706020507" pitchFamily="18" charset="2"/>
            <a:buChar char=""/>
          </a:pPr>
          <a:r>
            <a:rPr lang="en-IN" sz="2000" b="1" dirty="0">
              <a:solidFill>
                <a:schemeClr val="bg1"/>
              </a:solidFill>
            </a:rPr>
            <a:t>No refund if interest penalty has already been paid</a:t>
          </a:r>
        </a:p>
      </dgm:t>
    </dgm:pt>
    <dgm:pt modelId="{53E342B0-32DF-4319-A773-72ADD74BA52E}" type="parTrans" cxnId="{DFF9FA9A-31B0-4B61-B699-B60BBEF68F13}">
      <dgm:prSet/>
      <dgm:spPr/>
      <dgm:t>
        <a:bodyPr/>
        <a:lstStyle/>
        <a:p>
          <a:endParaRPr lang="en-IN"/>
        </a:p>
      </dgm:t>
    </dgm:pt>
    <dgm:pt modelId="{A1FE94BC-5A22-4A65-ABC4-5AEA402B0DA5}" type="sibTrans" cxnId="{DFF9FA9A-31B0-4B61-B699-B60BBEF68F13}">
      <dgm:prSet/>
      <dgm:spPr/>
      <dgm:t>
        <a:bodyPr/>
        <a:lstStyle/>
        <a:p>
          <a:endParaRPr lang="en-IN"/>
        </a:p>
      </dgm:t>
    </dgm:pt>
    <dgm:pt modelId="{C9A5B1FC-C803-44ED-991D-7574EE749C1E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 Not eligible if appeal or writ  petition filed is pending and not withdrawn</a:t>
          </a:r>
          <a:endParaRPr lang="en-IN" sz="2000" b="1" dirty="0">
            <a:solidFill>
              <a:schemeClr val="bg1"/>
            </a:solidFill>
          </a:endParaRPr>
        </a:p>
      </dgm:t>
    </dgm:pt>
    <dgm:pt modelId="{17088659-63B2-4DBC-86D6-962866BACC4C}" type="parTrans" cxnId="{D530C39B-A38B-4C3E-BF94-D3D96F7B90FC}">
      <dgm:prSet/>
      <dgm:spPr/>
      <dgm:t>
        <a:bodyPr/>
        <a:lstStyle/>
        <a:p>
          <a:endParaRPr lang="en-IN"/>
        </a:p>
      </dgm:t>
    </dgm:pt>
    <dgm:pt modelId="{308BE593-F785-4764-B257-059FFC268C64}" type="sibTrans" cxnId="{D530C39B-A38B-4C3E-BF94-D3D96F7B90FC}">
      <dgm:prSet/>
      <dgm:spPr/>
      <dgm:t>
        <a:bodyPr/>
        <a:lstStyle/>
        <a:p>
          <a:endParaRPr lang="en-IN"/>
        </a:p>
      </dgm:t>
    </dgm:pt>
    <dgm:pt modelId="{7B16B34C-AD33-4B1B-B047-3B2BC60109B9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2000" b="1" dirty="0">
              <a:solidFill>
                <a:schemeClr val="bg1"/>
              </a:solidFill>
            </a:rPr>
            <a:t>Full tax liability is paid before a date to be notified </a:t>
          </a:r>
        </a:p>
      </dgm:t>
    </dgm:pt>
    <dgm:pt modelId="{1E343A37-45E2-40F9-80B4-5E2371CEED24}" type="parTrans" cxnId="{ED1C36FE-4866-47BE-A617-6397FC04F59D}">
      <dgm:prSet/>
      <dgm:spPr/>
      <dgm:t>
        <a:bodyPr/>
        <a:lstStyle/>
        <a:p>
          <a:endParaRPr lang="en-IN"/>
        </a:p>
      </dgm:t>
    </dgm:pt>
    <dgm:pt modelId="{B7BDF831-9498-4D4B-8F7A-FFE1514A63F6}" type="sibTrans" cxnId="{ED1C36FE-4866-47BE-A617-6397FC04F59D}">
      <dgm:prSet/>
      <dgm:spPr/>
      <dgm:t>
        <a:bodyPr/>
        <a:lstStyle/>
        <a:p>
          <a:endParaRPr lang="en-IN"/>
        </a:p>
      </dgm:t>
    </dgm:pt>
    <dgm:pt modelId="{74F7646E-5EEF-4A9D-90EA-59175378D20E}" type="pres">
      <dgm:prSet presAssocID="{B91967B8-9991-49F0-9E54-5EEE9C7546B4}" presName="Name0" presStyleCnt="0">
        <dgm:presLayoutVars>
          <dgm:dir/>
          <dgm:animLvl val="lvl"/>
          <dgm:resizeHandles val="exact"/>
        </dgm:presLayoutVars>
      </dgm:prSet>
      <dgm:spPr/>
    </dgm:pt>
    <dgm:pt modelId="{E4C7B260-4754-4AE8-A97A-149D34E2554B}" type="pres">
      <dgm:prSet presAssocID="{0E5F160D-9A8D-4D48-A25A-6FC59F50FC07}" presName="boxAndChildren" presStyleCnt="0"/>
      <dgm:spPr/>
    </dgm:pt>
    <dgm:pt modelId="{110F937B-BFBD-478B-A73B-54B5AC53986C}" type="pres">
      <dgm:prSet presAssocID="{0E5F160D-9A8D-4D48-A25A-6FC59F50FC07}" presName="parentTextBox" presStyleLbl="node1" presStyleIdx="0" presStyleCnt="4"/>
      <dgm:spPr/>
    </dgm:pt>
    <dgm:pt modelId="{8212FCA7-85AF-4EB3-A999-3A9049BEDB36}" type="pres">
      <dgm:prSet presAssocID="{0E5F160D-9A8D-4D48-A25A-6FC59F50FC07}" presName="entireBox" presStyleLbl="node1" presStyleIdx="0" presStyleCnt="4"/>
      <dgm:spPr/>
    </dgm:pt>
    <dgm:pt modelId="{AD1DA6D8-33E4-4E04-B8B7-47C27A505E95}" type="pres">
      <dgm:prSet presAssocID="{0E5F160D-9A8D-4D48-A25A-6FC59F50FC07}" presName="descendantBox" presStyleCnt="0"/>
      <dgm:spPr/>
    </dgm:pt>
    <dgm:pt modelId="{BBA68D6B-56E7-4A4F-B52D-374F6ACF7511}" type="pres">
      <dgm:prSet presAssocID="{C9A5B1FC-C803-44ED-991D-7574EE749C1E}" presName="childTextBox" presStyleLbl="fgAccFollowNode1" presStyleIdx="0" presStyleCnt="3">
        <dgm:presLayoutVars>
          <dgm:bulletEnabled val="1"/>
        </dgm:presLayoutVars>
      </dgm:prSet>
      <dgm:spPr/>
    </dgm:pt>
    <dgm:pt modelId="{332A19BB-03DB-45EE-BE64-ED288BD9E4F1}" type="pres">
      <dgm:prSet presAssocID="{B7BDF831-9498-4D4B-8F7A-FFE1514A63F6}" presName="sp" presStyleCnt="0"/>
      <dgm:spPr/>
    </dgm:pt>
    <dgm:pt modelId="{22CCB649-339F-41FE-8E5D-C4A9DB3BBE0A}" type="pres">
      <dgm:prSet presAssocID="{7B16B34C-AD33-4B1B-B047-3B2BC60109B9}" presName="arrowAndChildren" presStyleCnt="0"/>
      <dgm:spPr/>
    </dgm:pt>
    <dgm:pt modelId="{A230EFD7-1464-4BA4-AEFB-697427060068}" type="pres">
      <dgm:prSet presAssocID="{7B16B34C-AD33-4B1B-B047-3B2BC60109B9}" presName="parentTextArrow" presStyleLbl="node1" presStyleIdx="1" presStyleCnt="4" custLinFactNeighborX="-23813"/>
      <dgm:spPr/>
    </dgm:pt>
    <dgm:pt modelId="{0F431B3A-45E3-4065-B6A4-987539384E1A}" type="pres">
      <dgm:prSet presAssocID="{ED14471E-B072-47CC-BAD5-693BE930D109}" presName="sp" presStyleCnt="0"/>
      <dgm:spPr/>
    </dgm:pt>
    <dgm:pt modelId="{F90F94E8-AFE7-43C0-BC53-0625E11A32E1}" type="pres">
      <dgm:prSet presAssocID="{4C0FE871-33B9-4C8F-807C-F7720E12CFD4}" presName="arrowAndChildren" presStyleCnt="0"/>
      <dgm:spPr/>
    </dgm:pt>
    <dgm:pt modelId="{3F67D53B-4892-42B7-8E91-CCB0DB37BA8A}" type="pres">
      <dgm:prSet presAssocID="{4C0FE871-33B9-4C8F-807C-F7720E12CFD4}" presName="parentTextArrow" presStyleLbl="node1" presStyleIdx="2" presStyleCnt="4" custScaleY="275731" custLinFactNeighborX="136" custLinFactNeighborY="-921"/>
      <dgm:spPr/>
    </dgm:pt>
    <dgm:pt modelId="{EEECD3F8-89BC-454A-8659-313F1954B2EE}" type="pres">
      <dgm:prSet presAssocID="{4032F35A-595E-4043-923A-5EF4E2E5C64F}" presName="sp" presStyleCnt="0"/>
      <dgm:spPr/>
    </dgm:pt>
    <dgm:pt modelId="{A80187DD-C333-4FB2-8D2A-C1FB8D5AD2E7}" type="pres">
      <dgm:prSet presAssocID="{897FD24B-25F6-4822-9D35-B892B9504C19}" presName="arrowAndChildren" presStyleCnt="0"/>
      <dgm:spPr/>
    </dgm:pt>
    <dgm:pt modelId="{467476A5-47DB-4DAE-8880-CC52D82A65AC}" type="pres">
      <dgm:prSet presAssocID="{897FD24B-25F6-4822-9D35-B892B9504C19}" presName="parentTextArrow" presStyleLbl="node1" presStyleIdx="2" presStyleCnt="4"/>
      <dgm:spPr/>
    </dgm:pt>
    <dgm:pt modelId="{56F1ED23-21D8-4F4F-B131-9BF4F4DF5F64}" type="pres">
      <dgm:prSet presAssocID="{897FD24B-25F6-4822-9D35-B892B9504C19}" presName="arrow" presStyleLbl="node1" presStyleIdx="3" presStyleCnt="4"/>
      <dgm:spPr/>
    </dgm:pt>
    <dgm:pt modelId="{380FAF7E-47C1-4E15-AD7B-137A3753BA30}" type="pres">
      <dgm:prSet presAssocID="{897FD24B-25F6-4822-9D35-B892B9504C19}" presName="descendantArrow" presStyleCnt="0"/>
      <dgm:spPr/>
    </dgm:pt>
    <dgm:pt modelId="{54B16812-7A8C-409D-B350-6A4CBA34A5E4}" type="pres">
      <dgm:prSet presAssocID="{2AC1CE09-6DB6-4159-A6DC-57AD0106ADFB}" presName="childTextArrow" presStyleLbl="fgAccFollowNode1" presStyleIdx="1" presStyleCnt="3" custScaleX="113751" custScaleY="110472">
        <dgm:presLayoutVars>
          <dgm:bulletEnabled val="1"/>
        </dgm:presLayoutVars>
      </dgm:prSet>
      <dgm:spPr/>
    </dgm:pt>
    <dgm:pt modelId="{60501CCA-10D8-424F-81DA-F3EC3F9BEF2C}" type="pres">
      <dgm:prSet presAssocID="{46889EF8-2BD8-46C2-AE76-36BE5C1F145C}" presName="childTextArrow" presStyleLbl="fgAccFollowNode1" presStyleIdx="2" presStyleCnt="3">
        <dgm:presLayoutVars>
          <dgm:bulletEnabled val="1"/>
        </dgm:presLayoutVars>
      </dgm:prSet>
      <dgm:spPr/>
    </dgm:pt>
  </dgm:ptLst>
  <dgm:cxnLst>
    <dgm:cxn modelId="{33FD2720-127F-47D5-865E-D3C029CD7896}" type="presOf" srcId="{4C0FE871-33B9-4C8F-807C-F7720E12CFD4}" destId="{3F67D53B-4892-42B7-8E91-CCB0DB37BA8A}" srcOrd="0" destOrd="0" presId="urn:microsoft.com/office/officeart/2005/8/layout/process4"/>
    <dgm:cxn modelId="{FACBD860-B967-40A1-9BF1-1452906463AA}" type="presOf" srcId="{0E5F160D-9A8D-4D48-A25A-6FC59F50FC07}" destId="{110F937B-BFBD-478B-A73B-54B5AC53986C}" srcOrd="0" destOrd="0" presId="urn:microsoft.com/office/officeart/2005/8/layout/process4"/>
    <dgm:cxn modelId="{A8F48961-0C28-430D-924A-013D61F0D5E3}" srcId="{B91967B8-9991-49F0-9E54-5EEE9C7546B4}" destId="{897FD24B-25F6-4822-9D35-B892B9504C19}" srcOrd="0" destOrd="0" parTransId="{956FFA57-A0A6-4A7C-90D8-69806E0CA9FE}" sibTransId="{4032F35A-595E-4043-923A-5EF4E2E5C64F}"/>
    <dgm:cxn modelId="{106C8042-C253-4C31-993E-45FC55088191}" srcId="{B91967B8-9991-49F0-9E54-5EEE9C7546B4}" destId="{4C0FE871-33B9-4C8F-807C-F7720E12CFD4}" srcOrd="1" destOrd="0" parTransId="{93EB5BDB-9EF3-4711-B677-817DBCB3302F}" sibTransId="{ED14471E-B072-47CC-BAD5-693BE930D109}"/>
    <dgm:cxn modelId="{E3991D63-40CC-4E2F-B513-C031F3D91D26}" type="presOf" srcId="{B91967B8-9991-49F0-9E54-5EEE9C7546B4}" destId="{74F7646E-5EEF-4A9D-90EA-59175378D20E}" srcOrd="0" destOrd="0" presId="urn:microsoft.com/office/officeart/2005/8/layout/process4"/>
    <dgm:cxn modelId="{629AD771-D10A-43E5-B9BD-035380249218}" type="presOf" srcId="{C9A5B1FC-C803-44ED-991D-7574EE749C1E}" destId="{BBA68D6B-56E7-4A4F-B52D-374F6ACF7511}" srcOrd="0" destOrd="0" presId="urn:microsoft.com/office/officeart/2005/8/layout/process4"/>
    <dgm:cxn modelId="{A9F77072-ECC1-4CE2-9FF2-28B5A4480BB0}" type="presOf" srcId="{7B16B34C-AD33-4B1B-B047-3B2BC60109B9}" destId="{A230EFD7-1464-4BA4-AEFB-697427060068}" srcOrd="0" destOrd="0" presId="urn:microsoft.com/office/officeart/2005/8/layout/process4"/>
    <dgm:cxn modelId="{03B1C458-FF65-4942-97A5-A890B9850CD0}" srcId="{897FD24B-25F6-4822-9D35-B892B9504C19}" destId="{46889EF8-2BD8-46C2-AE76-36BE5C1F145C}" srcOrd="1" destOrd="0" parTransId="{9EEBF402-7C8E-492C-BEF4-0EABD4E3A9D6}" sibTransId="{6664B717-D4E0-42A1-8FEE-5B772CA397F3}"/>
    <dgm:cxn modelId="{08D8F58C-1182-4EEB-BDDE-E3E32F7E27A1}" type="presOf" srcId="{46889EF8-2BD8-46C2-AE76-36BE5C1F145C}" destId="{60501CCA-10D8-424F-81DA-F3EC3F9BEF2C}" srcOrd="0" destOrd="0" presId="urn:microsoft.com/office/officeart/2005/8/layout/process4"/>
    <dgm:cxn modelId="{DFF9FA9A-31B0-4B61-B699-B60BBEF68F13}" srcId="{B91967B8-9991-49F0-9E54-5EEE9C7546B4}" destId="{0E5F160D-9A8D-4D48-A25A-6FC59F50FC07}" srcOrd="3" destOrd="0" parTransId="{53E342B0-32DF-4319-A773-72ADD74BA52E}" sibTransId="{A1FE94BC-5A22-4A65-ABC4-5AEA402B0DA5}"/>
    <dgm:cxn modelId="{D530C39B-A38B-4C3E-BF94-D3D96F7B90FC}" srcId="{0E5F160D-9A8D-4D48-A25A-6FC59F50FC07}" destId="{C9A5B1FC-C803-44ED-991D-7574EE749C1E}" srcOrd="0" destOrd="0" parTransId="{17088659-63B2-4DBC-86D6-962866BACC4C}" sibTransId="{308BE593-F785-4764-B257-059FFC268C64}"/>
    <dgm:cxn modelId="{EEA040A5-027F-4A57-8C31-794A57F8A394}" type="presOf" srcId="{2AC1CE09-6DB6-4159-A6DC-57AD0106ADFB}" destId="{54B16812-7A8C-409D-B350-6A4CBA34A5E4}" srcOrd="0" destOrd="0" presId="urn:microsoft.com/office/officeart/2005/8/layout/process4"/>
    <dgm:cxn modelId="{59B3F8B4-BEB4-4D01-A821-6B811684F76D}" srcId="{897FD24B-25F6-4822-9D35-B892B9504C19}" destId="{2AC1CE09-6DB6-4159-A6DC-57AD0106ADFB}" srcOrd="0" destOrd="0" parTransId="{432B6523-A877-4C8B-AE55-406A2473FF87}" sibTransId="{92A8C496-75BE-41D0-9319-37B2A4EE917B}"/>
    <dgm:cxn modelId="{54927FBC-2BF9-4A61-955D-5620A2469707}" type="presOf" srcId="{897FD24B-25F6-4822-9D35-B892B9504C19}" destId="{467476A5-47DB-4DAE-8880-CC52D82A65AC}" srcOrd="0" destOrd="0" presId="urn:microsoft.com/office/officeart/2005/8/layout/process4"/>
    <dgm:cxn modelId="{528759CE-4E47-4ABA-A0EF-95356CAE377C}" type="presOf" srcId="{897FD24B-25F6-4822-9D35-B892B9504C19}" destId="{56F1ED23-21D8-4F4F-B131-9BF4F4DF5F64}" srcOrd="1" destOrd="0" presId="urn:microsoft.com/office/officeart/2005/8/layout/process4"/>
    <dgm:cxn modelId="{9327D5D1-89FF-4EB4-8A54-126AEBFAF027}" type="presOf" srcId="{0E5F160D-9A8D-4D48-A25A-6FC59F50FC07}" destId="{8212FCA7-85AF-4EB3-A999-3A9049BEDB36}" srcOrd="1" destOrd="0" presId="urn:microsoft.com/office/officeart/2005/8/layout/process4"/>
    <dgm:cxn modelId="{ED1C36FE-4866-47BE-A617-6397FC04F59D}" srcId="{B91967B8-9991-49F0-9E54-5EEE9C7546B4}" destId="{7B16B34C-AD33-4B1B-B047-3B2BC60109B9}" srcOrd="2" destOrd="0" parTransId="{1E343A37-45E2-40F9-80B4-5E2371CEED24}" sibTransId="{B7BDF831-9498-4D4B-8F7A-FFE1514A63F6}"/>
    <dgm:cxn modelId="{90D6E83F-77DA-4F75-AF18-52853CA00EA6}" type="presParOf" srcId="{74F7646E-5EEF-4A9D-90EA-59175378D20E}" destId="{E4C7B260-4754-4AE8-A97A-149D34E2554B}" srcOrd="0" destOrd="0" presId="urn:microsoft.com/office/officeart/2005/8/layout/process4"/>
    <dgm:cxn modelId="{60C8839F-FFA6-4244-AAE4-8FB34B7F58E1}" type="presParOf" srcId="{E4C7B260-4754-4AE8-A97A-149D34E2554B}" destId="{110F937B-BFBD-478B-A73B-54B5AC53986C}" srcOrd="0" destOrd="0" presId="urn:microsoft.com/office/officeart/2005/8/layout/process4"/>
    <dgm:cxn modelId="{A93FA19F-BF97-4E00-ADC1-42105E7669AE}" type="presParOf" srcId="{E4C7B260-4754-4AE8-A97A-149D34E2554B}" destId="{8212FCA7-85AF-4EB3-A999-3A9049BEDB36}" srcOrd="1" destOrd="0" presId="urn:microsoft.com/office/officeart/2005/8/layout/process4"/>
    <dgm:cxn modelId="{A1B89414-F35C-446C-83A2-0B76D3D0D7C3}" type="presParOf" srcId="{E4C7B260-4754-4AE8-A97A-149D34E2554B}" destId="{AD1DA6D8-33E4-4E04-B8B7-47C27A505E95}" srcOrd="2" destOrd="0" presId="urn:microsoft.com/office/officeart/2005/8/layout/process4"/>
    <dgm:cxn modelId="{6EF8CD62-858D-4025-A094-00C5601C2AE4}" type="presParOf" srcId="{AD1DA6D8-33E4-4E04-B8B7-47C27A505E95}" destId="{BBA68D6B-56E7-4A4F-B52D-374F6ACF7511}" srcOrd="0" destOrd="0" presId="urn:microsoft.com/office/officeart/2005/8/layout/process4"/>
    <dgm:cxn modelId="{DA03279A-F5AD-472A-B791-7D6EDFA5167B}" type="presParOf" srcId="{74F7646E-5EEF-4A9D-90EA-59175378D20E}" destId="{332A19BB-03DB-45EE-BE64-ED288BD9E4F1}" srcOrd="1" destOrd="0" presId="urn:microsoft.com/office/officeart/2005/8/layout/process4"/>
    <dgm:cxn modelId="{09714C4A-8D62-4168-AE89-E8A5CEF1FEA7}" type="presParOf" srcId="{74F7646E-5EEF-4A9D-90EA-59175378D20E}" destId="{22CCB649-339F-41FE-8E5D-C4A9DB3BBE0A}" srcOrd="2" destOrd="0" presId="urn:microsoft.com/office/officeart/2005/8/layout/process4"/>
    <dgm:cxn modelId="{8076EC36-D60B-4FB7-9D89-8EFBCB3AF856}" type="presParOf" srcId="{22CCB649-339F-41FE-8E5D-C4A9DB3BBE0A}" destId="{A230EFD7-1464-4BA4-AEFB-697427060068}" srcOrd="0" destOrd="0" presId="urn:microsoft.com/office/officeart/2005/8/layout/process4"/>
    <dgm:cxn modelId="{CC31E1FD-90DA-4B5A-B408-C2AB02021307}" type="presParOf" srcId="{74F7646E-5EEF-4A9D-90EA-59175378D20E}" destId="{0F431B3A-45E3-4065-B6A4-987539384E1A}" srcOrd="3" destOrd="0" presId="urn:microsoft.com/office/officeart/2005/8/layout/process4"/>
    <dgm:cxn modelId="{87006CDD-08BA-4B5D-9420-EFB0EE535B76}" type="presParOf" srcId="{74F7646E-5EEF-4A9D-90EA-59175378D20E}" destId="{F90F94E8-AFE7-43C0-BC53-0625E11A32E1}" srcOrd="4" destOrd="0" presId="urn:microsoft.com/office/officeart/2005/8/layout/process4"/>
    <dgm:cxn modelId="{0D99C2DB-1940-4519-9B8A-FBD801605ACF}" type="presParOf" srcId="{F90F94E8-AFE7-43C0-BC53-0625E11A32E1}" destId="{3F67D53B-4892-42B7-8E91-CCB0DB37BA8A}" srcOrd="0" destOrd="0" presId="urn:microsoft.com/office/officeart/2005/8/layout/process4"/>
    <dgm:cxn modelId="{6C248207-3397-4A62-8055-680368EC0735}" type="presParOf" srcId="{74F7646E-5EEF-4A9D-90EA-59175378D20E}" destId="{EEECD3F8-89BC-454A-8659-313F1954B2EE}" srcOrd="5" destOrd="0" presId="urn:microsoft.com/office/officeart/2005/8/layout/process4"/>
    <dgm:cxn modelId="{98271A05-B4C1-4CB9-9EFA-A033ABB468F4}" type="presParOf" srcId="{74F7646E-5EEF-4A9D-90EA-59175378D20E}" destId="{A80187DD-C333-4FB2-8D2A-C1FB8D5AD2E7}" srcOrd="6" destOrd="0" presId="urn:microsoft.com/office/officeart/2005/8/layout/process4"/>
    <dgm:cxn modelId="{705FFF26-3D36-4EF7-9165-C31E99EC0A55}" type="presParOf" srcId="{A80187DD-C333-4FB2-8D2A-C1FB8D5AD2E7}" destId="{467476A5-47DB-4DAE-8880-CC52D82A65AC}" srcOrd="0" destOrd="0" presId="urn:microsoft.com/office/officeart/2005/8/layout/process4"/>
    <dgm:cxn modelId="{31091195-4963-4080-B23C-D6B464BA3293}" type="presParOf" srcId="{A80187DD-C333-4FB2-8D2A-C1FB8D5AD2E7}" destId="{56F1ED23-21D8-4F4F-B131-9BF4F4DF5F64}" srcOrd="1" destOrd="0" presId="urn:microsoft.com/office/officeart/2005/8/layout/process4"/>
    <dgm:cxn modelId="{A68FE1F5-5A86-4ED6-BD4A-3E3B57B1ED33}" type="presParOf" srcId="{A80187DD-C333-4FB2-8D2A-C1FB8D5AD2E7}" destId="{380FAF7E-47C1-4E15-AD7B-137A3753BA30}" srcOrd="2" destOrd="0" presId="urn:microsoft.com/office/officeart/2005/8/layout/process4"/>
    <dgm:cxn modelId="{457901AA-6883-4664-AFC2-B6CFA9765DB2}" type="presParOf" srcId="{380FAF7E-47C1-4E15-AD7B-137A3753BA30}" destId="{54B16812-7A8C-409D-B350-6A4CBA34A5E4}" srcOrd="0" destOrd="0" presId="urn:microsoft.com/office/officeart/2005/8/layout/process4"/>
    <dgm:cxn modelId="{23254196-1FB7-4A49-985D-501EC280A3BC}" type="presParOf" srcId="{380FAF7E-47C1-4E15-AD7B-137A3753BA30}" destId="{60501CCA-10D8-424F-81DA-F3EC3F9BEF2C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6A63BA-51DF-4E5D-A7E1-08500F6E713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09AE8E-66A5-4089-A83D-BD27A173BB5C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1800" dirty="0"/>
            <a:t>Provide for common time limit for issuance of demand notices and orders in respect of demands for F.Y, 2024-25 onwards.</a:t>
          </a:r>
          <a:endParaRPr lang="en-US" sz="1800" dirty="0"/>
        </a:p>
      </dgm:t>
    </dgm:pt>
    <dgm:pt modelId="{AA08ECD9-FCB8-41B7-AC96-742B9E3A5548}" type="parTrans" cxnId="{A7701435-511B-406D-B082-2602FD17F131}">
      <dgm:prSet/>
      <dgm:spPr/>
      <dgm:t>
        <a:bodyPr/>
        <a:lstStyle/>
        <a:p>
          <a:endParaRPr lang="en-US"/>
        </a:p>
      </dgm:t>
    </dgm:pt>
    <dgm:pt modelId="{3CDC2296-447E-4222-B642-0D29934538E2}" type="sibTrans" cxnId="{A7701435-511B-406D-B082-2602FD17F131}">
      <dgm:prSet/>
      <dgm:spPr/>
      <dgm:t>
        <a:bodyPr/>
        <a:lstStyle/>
        <a:p>
          <a:endParaRPr lang="en-US"/>
        </a:p>
      </dgm:t>
    </dgm:pt>
    <dgm:pt modelId="{08943455-6154-49F8-BC71-ACD173C97566}">
      <dgm:prSet phldrT="[Text]" custT="1"/>
      <dgm:spPr>
        <a:solidFill>
          <a:schemeClr val="tx2"/>
        </a:solidFill>
      </dgm:spPr>
      <dgm:t>
        <a:bodyPr/>
        <a:lstStyle/>
        <a:p>
          <a:r>
            <a:rPr lang="en-IN" sz="1800" b="1" u="sng" dirty="0">
              <a:cs typeface="Angsana New" panose="02020603050405020304" pitchFamily="18" charset="-34"/>
            </a:rPr>
            <a:t>74A (1) deals </a:t>
          </a:r>
          <a:r>
            <a:rPr lang="en-IN" sz="1800" b="0" u="none" dirty="0">
              <a:cs typeface="Angsana New" panose="02020603050405020304" pitchFamily="18" charset="-34"/>
            </a:rPr>
            <a:t>with determination of tax not paid or short paid or erroneously refunded or ITC wrongly claimed or utilised</a:t>
          </a:r>
        </a:p>
      </dgm:t>
    </dgm:pt>
    <dgm:pt modelId="{BAF71A2D-EA67-49D0-BD8F-1958E3E0419F}" type="parTrans" cxnId="{31A8CB53-ADBC-439D-830F-DC50766041D1}">
      <dgm:prSet/>
      <dgm:spPr/>
      <dgm:t>
        <a:bodyPr/>
        <a:lstStyle/>
        <a:p>
          <a:endParaRPr lang="en-US"/>
        </a:p>
      </dgm:t>
    </dgm:pt>
    <dgm:pt modelId="{7A13BEB3-4459-4837-BFF9-AE9090890AAA}" type="sibTrans" cxnId="{31A8CB53-ADBC-439D-830F-DC50766041D1}">
      <dgm:prSet/>
      <dgm:spPr/>
      <dgm:t>
        <a:bodyPr/>
        <a:lstStyle/>
        <a:p>
          <a:endParaRPr lang="en-US"/>
        </a:p>
      </dgm:t>
    </dgm:pt>
    <dgm:pt modelId="{CA4B906C-998E-4AD0-B6DD-1F5C4910251D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 b="1" i="0" u="sng" dirty="0"/>
            <a:t>74A(2) provides for time limit to issue Notice:</a:t>
          </a:r>
        </a:p>
        <a:p>
          <a:r>
            <a:rPr lang="en-US" sz="1800" b="0" i="0" dirty="0"/>
            <a:t>42 months from due date of furnishing of annual return for the relevant financial year.</a:t>
          </a:r>
          <a:endParaRPr lang="en-US" sz="1800" dirty="0"/>
        </a:p>
      </dgm:t>
    </dgm:pt>
    <dgm:pt modelId="{A92C9EC7-9419-41BD-B248-A5F3F3CDC3C8}" type="parTrans" cxnId="{EE8ED7E0-B214-4713-958F-2CFD9229B470}">
      <dgm:prSet/>
      <dgm:spPr/>
      <dgm:t>
        <a:bodyPr/>
        <a:lstStyle/>
        <a:p>
          <a:endParaRPr lang="en-US"/>
        </a:p>
      </dgm:t>
    </dgm:pt>
    <dgm:pt modelId="{3D3C628F-7EED-4CB3-99B9-9B22BEE2F6EC}" type="sibTrans" cxnId="{EE8ED7E0-B214-4713-958F-2CFD9229B470}">
      <dgm:prSet/>
      <dgm:spPr/>
      <dgm:t>
        <a:bodyPr/>
        <a:lstStyle/>
        <a:p>
          <a:endParaRPr lang="en-US"/>
        </a:p>
      </dgm:t>
    </dgm:pt>
    <dgm:pt modelId="{594A22C3-92CC-41AF-B652-17AEF135905E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 b="1" i="0" u="sng" dirty="0"/>
            <a:t>74A(5) provides for penalty where tax is short paid or erroneously refunded: </a:t>
          </a:r>
        </a:p>
        <a:p>
          <a:r>
            <a:rPr lang="en-US" sz="1800" b="1" i="0" u="sng" dirty="0"/>
            <a:t>1. For reason of fraud: </a:t>
          </a:r>
          <a:r>
            <a:rPr lang="en-US" sz="1800" b="0" i="0" u="none" dirty="0"/>
            <a:t>100% of tax</a:t>
          </a:r>
        </a:p>
        <a:p>
          <a:r>
            <a:rPr lang="en-US" sz="1800" b="1" i="0" u="sng" dirty="0"/>
            <a:t>2. For any other reason:</a:t>
          </a:r>
        </a:p>
        <a:p>
          <a:r>
            <a:rPr lang="en-US" sz="1800" b="0" i="0" u="none" dirty="0"/>
            <a:t>Higher of 10% of tax or Rs.10,000/-</a:t>
          </a:r>
          <a:endParaRPr lang="en-US" sz="1800" b="0" u="none" dirty="0"/>
        </a:p>
      </dgm:t>
    </dgm:pt>
    <dgm:pt modelId="{53FCE5F1-840E-48D5-867A-4C3052F38849}" type="parTrans" cxnId="{940CAE50-F90F-43BB-A7E7-E17812B1B976}">
      <dgm:prSet/>
      <dgm:spPr/>
      <dgm:t>
        <a:bodyPr/>
        <a:lstStyle/>
        <a:p>
          <a:endParaRPr lang="en-US"/>
        </a:p>
      </dgm:t>
    </dgm:pt>
    <dgm:pt modelId="{B5092D95-D10C-40EE-AD81-2818843F2ED7}" type="sibTrans" cxnId="{940CAE50-F90F-43BB-A7E7-E17812B1B976}">
      <dgm:prSet/>
      <dgm:spPr/>
      <dgm:t>
        <a:bodyPr/>
        <a:lstStyle/>
        <a:p>
          <a:endParaRPr lang="en-US"/>
        </a:p>
      </dgm:t>
    </dgm:pt>
    <dgm:pt modelId="{86855FFA-3DFD-4C63-A362-55D1C72B385A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 b="1" i="0" u="sng" dirty="0"/>
            <a:t>74A(7) provides for issuance of order: </a:t>
          </a:r>
          <a:endParaRPr lang="en-US" sz="1800" b="0" i="0" dirty="0"/>
        </a:p>
        <a:p>
          <a:r>
            <a:rPr lang="en-US" sz="1800" b="0" i="0" dirty="0"/>
            <a:t>within 12 months from  date of issuance of notice, which can be further extended for 6 months</a:t>
          </a:r>
          <a:endParaRPr lang="en-US" sz="1800" dirty="0"/>
        </a:p>
      </dgm:t>
    </dgm:pt>
    <dgm:pt modelId="{3942FF44-88DC-45B3-B156-A7EEB6E3F177}" type="parTrans" cxnId="{263468AC-F50D-4EA8-AA12-8CE1DC76886D}">
      <dgm:prSet/>
      <dgm:spPr/>
      <dgm:t>
        <a:bodyPr/>
        <a:lstStyle/>
        <a:p>
          <a:endParaRPr lang="en-US"/>
        </a:p>
      </dgm:t>
    </dgm:pt>
    <dgm:pt modelId="{12A9355E-F4D0-4CEC-895B-53919A8C9D7A}" type="sibTrans" cxnId="{263468AC-F50D-4EA8-AA12-8CE1DC76886D}">
      <dgm:prSet/>
      <dgm:spPr/>
      <dgm:t>
        <a:bodyPr/>
        <a:lstStyle/>
        <a:p>
          <a:endParaRPr lang="en-US"/>
        </a:p>
      </dgm:t>
    </dgm:pt>
    <dgm:pt modelId="{6B9443D5-5FC5-4D02-872E-696913577339}" type="pres">
      <dgm:prSet presAssocID="{CF6A63BA-51DF-4E5D-A7E1-08500F6E7134}" presName="diagram" presStyleCnt="0">
        <dgm:presLayoutVars>
          <dgm:dir/>
          <dgm:resizeHandles val="exact"/>
        </dgm:presLayoutVars>
      </dgm:prSet>
      <dgm:spPr/>
    </dgm:pt>
    <dgm:pt modelId="{ED81836B-F8A2-4008-878D-5D9A0FB91977}" type="pres">
      <dgm:prSet presAssocID="{A109AE8E-66A5-4089-A83D-BD27A173BB5C}" presName="node" presStyleLbl="node1" presStyleIdx="0" presStyleCnt="5">
        <dgm:presLayoutVars>
          <dgm:bulletEnabled val="1"/>
        </dgm:presLayoutVars>
      </dgm:prSet>
      <dgm:spPr/>
    </dgm:pt>
    <dgm:pt modelId="{1E9AFAB7-0C26-4F69-9D54-DB840A935672}" type="pres">
      <dgm:prSet presAssocID="{3CDC2296-447E-4222-B642-0D29934538E2}" presName="sibTrans" presStyleCnt="0"/>
      <dgm:spPr/>
    </dgm:pt>
    <dgm:pt modelId="{66DAB0E1-A871-4B73-8F65-8C186DD79A84}" type="pres">
      <dgm:prSet presAssocID="{08943455-6154-49F8-BC71-ACD173C97566}" presName="node" presStyleLbl="node1" presStyleIdx="1" presStyleCnt="5">
        <dgm:presLayoutVars>
          <dgm:bulletEnabled val="1"/>
        </dgm:presLayoutVars>
      </dgm:prSet>
      <dgm:spPr/>
    </dgm:pt>
    <dgm:pt modelId="{0ABBCA9C-1085-428A-A415-B938672B4A30}" type="pres">
      <dgm:prSet presAssocID="{7A13BEB3-4459-4837-BFF9-AE9090890AAA}" presName="sibTrans" presStyleCnt="0"/>
      <dgm:spPr/>
    </dgm:pt>
    <dgm:pt modelId="{14DC06AE-D72B-4DEA-AAAF-EC6C865FC961}" type="pres">
      <dgm:prSet presAssocID="{CA4B906C-998E-4AD0-B6DD-1F5C4910251D}" presName="node" presStyleLbl="node1" presStyleIdx="2" presStyleCnt="5">
        <dgm:presLayoutVars>
          <dgm:bulletEnabled val="1"/>
        </dgm:presLayoutVars>
      </dgm:prSet>
      <dgm:spPr/>
    </dgm:pt>
    <dgm:pt modelId="{A74B2394-349E-4437-86A8-9FBA405ABFF0}" type="pres">
      <dgm:prSet presAssocID="{3D3C628F-7EED-4CB3-99B9-9B22BEE2F6EC}" presName="sibTrans" presStyleCnt="0"/>
      <dgm:spPr/>
    </dgm:pt>
    <dgm:pt modelId="{114A3F44-EDA3-4119-9028-D68E409842DA}" type="pres">
      <dgm:prSet presAssocID="{594A22C3-92CC-41AF-B652-17AEF135905E}" presName="node" presStyleLbl="node1" presStyleIdx="3" presStyleCnt="5" custScaleX="137497">
        <dgm:presLayoutVars>
          <dgm:bulletEnabled val="1"/>
        </dgm:presLayoutVars>
      </dgm:prSet>
      <dgm:spPr/>
    </dgm:pt>
    <dgm:pt modelId="{D55AF669-725B-4A14-8E4F-8957039F9F61}" type="pres">
      <dgm:prSet presAssocID="{B5092D95-D10C-40EE-AD81-2818843F2ED7}" presName="sibTrans" presStyleCnt="0"/>
      <dgm:spPr/>
    </dgm:pt>
    <dgm:pt modelId="{7B8DC562-BA31-4EEB-82B1-CB6399610757}" type="pres">
      <dgm:prSet presAssocID="{86855FFA-3DFD-4C63-A362-55D1C72B385A}" presName="node" presStyleLbl="node1" presStyleIdx="4" presStyleCnt="5" custScaleX="119297">
        <dgm:presLayoutVars>
          <dgm:bulletEnabled val="1"/>
        </dgm:presLayoutVars>
      </dgm:prSet>
      <dgm:spPr/>
    </dgm:pt>
  </dgm:ptLst>
  <dgm:cxnLst>
    <dgm:cxn modelId="{89E41C30-2B96-437B-B817-E2E44F744E07}" type="presOf" srcId="{A109AE8E-66A5-4089-A83D-BD27A173BB5C}" destId="{ED81836B-F8A2-4008-878D-5D9A0FB91977}" srcOrd="0" destOrd="0" presId="urn:microsoft.com/office/officeart/2005/8/layout/default"/>
    <dgm:cxn modelId="{A7701435-511B-406D-B082-2602FD17F131}" srcId="{CF6A63BA-51DF-4E5D-A7E1-08500F6E7134}" destId="{A109AE8E-66A5-4089-A83D-BD27A173BB5C}" srcOrd="0" destOrd="0" parTransId="{AA08ECD9-FCB8-41B7-AC96-742B9E3A5548}" sibTransId="{3CDC2296-447E-4222-B642-0D29934538E2}"/>
    <dgm:cxn modelId="{940CAE50-F90F-43BB-A7E7-E17812B1B976}" srcId="{CF6A63BA-51DF-4E5D-A7E1-08500F6E7134}" destId="{594A22C3-92CC-41AF-B652-17AEF135905E}" srcOrd="3" destOrd="0" parTransId="{53FCE5F1-840E-48D5-867A-4C3052F38849}" sibTransId="{B5092D95-D10C-40EE-AD81-2818843F2ED7}"/>
    <dgm:cxn modelId="{31A8CB53-ADBC-439D-830F-DC50766041D1}" srcId="{CF6A63BA-51DF-4E5D-A7E1-08500F6E7134}" destId="{08943455-6154-49F8-BC71-ACD173C97566}" srcOrd="1" destOrd="0" parTransId="{BAF71A2D-EA67-49D0-BD8F-1958E3E0419F}" sibTransId="{7A13BEB3-4459-4837-BFF9-AE9090890AAA}"/>
    <dgm:cxn modelId="{2D25B982-0744-4158-BB9A-A04DCC0C9EFD}" type="presOf" srcId="{594A22C3-92CC-41AF-B652-17AEF135905E}" destId="{114A3F44-EDA3-4119-9028-D68E409842DA}" srcOrd="0" destOrd="0" presId="urn:microsoft.com/office/officeart/2005/8/layout/default"/>
    <dgm:cxn modelId="{99F98395-92C1-4DDA-9F70-B949930EFD6D}" type="presOf" srcId="{CF6A63BA-51DF-4E5D-A7E1-08500F6E7134}" destId="{6B9443D5-5FC5-4D02-872E-696913577339}" srcOrd="0" destOrd="0" presId="urn:microsoft.com/office/officeart/2005/8/layout/default"/>
    <dgm:cxn modelId="{263468AC-F50D-4EA8-AA12-8CE1DC76886D}" srcId="{CF6A63BA-51DF-4E5D-A7E1-08500F6E7134}" destId="{86855FFA-3DFD-4C63-A362-55D1C72B385A}" srcOrd="4" destOrd="0" parTransId="{3942FF44-88DC-45B3-B156-A7EEB6E3F177}" sibTransId="{12A9355E-F4D0-4CEC-895B-53919A8C9D7A}"/>
    <dgm:cxn modelId="{A4DDCEC2-0CB6-4955-B064-13AD17DE1C09}" type="presOf" srcId="{86855FFA-3DFD-4C63-A362-55D1C72B385A}" destId="{7B8DC562-BA31-4EEB-82B1-CB6399610757}" srcOrd="0" destOrd="0" presId="urn:microsoft.com/office/officeart/2005/8/layout/default"/>
    <dgm:cxn modelId="{B66631D8-9335-4893-89F5-541E02704E3F}" type="presOf" srcId="{CA4B906C-998E-4AD0-B6DD-1F5C4910251D}" destId="{14DC06AE-D72B-4DEA-AAAF-EC6C865FC961}" srcOrd="0" destOrd="0" presId="urn:microsoft.com/office/officeart/2005/8/layout/default"/>
    <dgm:cxn modelId="{EE8ED7E0-B214-4713-958F-2CFD9229B470}" srcId="{CF6A63BA-51DF-4E5D-A7E1-08500F6E7134}" destId="{CA4B906C-998E-4AD0-B6DD-1F5C4910251D}" srcOrd="2" destOrd="0" parTransId="{A92C9EC7-9419-41BD-B248-A5F3F3CDC3C8}" sibTransId="{3D3C628F-7EED-4CB3-99B9-9B22BEE2F6EC}"/>
    <dgm:cxn modelId="{E52B7CF4-5016-4DDD-A708-68DD84F3BA9B}" type="presOf" srcId="{08943455-6154-49F8-BC71-ACD173C97566}" destId="{66DAB0E1-A871-4B73-8F65-8C186DD79A84}" srcOrd="0" destOrd="0" presId="urn:microsoft.com/office/officeart/2005/8/layout/default"/>
    <dgm:cxn modelId="{CA23080D-5B4F-4410-827E-1E035B39CAD2}" type="presParOf" srcId="{6B9443D5-5FC5-4D02-872E-696913577339}" destId="{ED81836B-F8A2-4008-878D-5D9A0FB91977}" srcOrd="0" destOrd="0" presId="urn:microsoft.com/office/officeart/2005/8/layout/default"/>
    <dgm:cxn modelId="{5EF60C6A-4BCD-4E25-80CB-C2F993AF77FF}" type="presParOf" srcId="{6B9443D5-5FC5-4D02-872E-696913577339}" destId="{1E9AFAB7-0C26-4F69-9D54-DB840A935672}" srcOrd="1" destOrd="0" presId="urn:microsoft.com/office/officeart/2005/8/layout/default"/>
    <dgm:cxn modelId="{8C1B1808-E764-41C2-9EDE-DD986ADFF5DF}" type="presParOf" srcId="{6B9443D5-5FC5-4D02-872E-696913577339}" destId="{66DAB0E1-A871-4B73-8F65-8C186DD79A84}" srcOrd="2" destOrd="0" presId="urn:microsoft.com/office/officeart/2005/8/layout/default"/>
    <dgm:cxn modelId="{43856E4D-AD38-44DF-94C9-87465DA3A5B4}" type="presParOf" srcId="{6B9443D5-5FC5-4D02-872E-696913577339}" destId="{0ABBCA9C-1085-428A-A415-B938672B4A30}" srcOrd="3" destOrd="0" presId="urn:microsoft.com/office/officeart/2005/8/layout/default"/>
    <dgm:cxn modelId="{2EB4BF92-4CFD-45CA-A729-D1D39B854B7E}" type="presParOf" srcId="{6B9443D5-5FC5-4D02-872E-696913577339}" destId="{14DC06AE-D72B-4DEA-AAAF-EC6C865FC961}" srcOrd="4" destOrd="0" presId="urn:microsoft.com/office/officeart/2005/8/layout/default"/>
    <dgm:cxn modelId="{E61B2680-53A7-448B-9055-A38C98B503B6}" type="presParOf" srcId="{6B9443D5-5FC5-4D02-872E-696913577339}" destId="{A74B2394-349E-4437-86A8-9FBA405ABFF0}" srcOrd="5" destOrd="0" presId="urn:microsoft.com/office/officeart/2005/8/layout/default"/>
    <dgm:cxn modelId="{B212CA6D-2685-4DB0-A56E-7670A3421381}" type="presParOf" srcId="{6B9443D5-5FC5-4D02-872E-696913577339}" destId="{114A3F44-EDA3-4119-9028-D68E409842DA}" srcOrd="6" destOrd="0" presId="urn:microsoft.com/office/officeart/2005/8/layout/default"/>
    <dgm:cxn modelId="{BE986CE8-EE7A-47A6-863A-0E2A539E4D04}" type="presParOf" srcId="{6B9443D5-5FC5-4D02-872E-696913577339}" destId="{D55AF669-725B-4A14-8E4F-8957039F9F61}" srcOrd="7" destOrd="0" presId="urn:microsoft.com/office/officeart/2005/8/layout/default"/>
    <dgm:cxn modelId="{25A04E85-272F-4586-B58A-1841BEC7E55D}" type="presParOf" srcId="{6B9443D5-5FC5-4D02-872E-696913577339}" destId="{7B8DC562-BA31-4EEB-82B1-CB639961075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18E333-1F01-4DB5-8AE0-CDC432C8D6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96DE87-4864-47E8-9EB7-19DFDD44963F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400" b="1" i="0" u="sng" dirty="0"/>
            <a:t>74A(8) provides for  </a:t>
          </a:r>
          <a:r>
            <a:rPr lang="en-US" sz="2400" b="1" i="0" u="sng" dirty="0" err="1"/>
            <a:t>suo</a:t>
          </a:r>
          <a:r>
            <a:rPr lang="en-US" sz="2400" b="1" i="0" u="sng" dirty="0"/>
            <a:t>-moto payment of tax for reason other than fraud </a:t>
          </a:r>
          <a:r>
            <a:rPr lang="en-US" sz="2400" b="1" i="0" u="sng" dirty="0" err="1"/>
            <a:t>etc</a:t>
          </a:r>
          <a:r>
            <a:rPr lang="en-US" sz="2400" b="1" i="0" u="sng" dirty="0"/>
            <a:t>:</a:t>
          </a:r>
          <a:endParaRPr lang="en-US" sz="2400" dirty="0"/>
        </a:p>
      </dgm:t>
    </dgm:pt>
    <dgm:pt modelId="{36A92C8D-6F9E-4E34-863A-ED58A7FCFF84}" type="parTrans" cxnId="{782F0B2D-F13A-4740-A0E9-A458E8057F1C}">
      <dgm:prSet/>
      <dgm:spPr/>
      <dgm:t>
        <a:bodyPr/>
        <a:lstStyle/>
        <a:p>
          <a:endParaRPr lang="en-US"/>
        </a:p>
      </dgm:t>
    </dgm:pt>
    <dgm:pt modelId="{62CB2365-054B-4960-8CBC-8A398F4108DE}" type="sibTrans" cxnId="{782F0B2D-F13A-4740-A0E9-A458E8057F1C}">
      <dgm:prSet/>
      <dgm:spPr/>
      <dgm:t>
        <a:bodyPr/>
        <a:lstStyle/>
        <a:p>
          <a:endParaRPr lang="en-US"/>
        </a:p>
      </dgm:t>
    </dgm:pt>
    <dgm:pt modelId="{E7BC00F7-46A1-4641-91BF-54A55D331B0D}">
      <dgm:prSet phldrT="[Text]" custT="1"/>
      <dgm:spPr/>
      <dgm:t>
        <a:bodyPr/>
        <a:lstStyle/>
        <a:p>
          <a:pPr marL="171450" indent="0"/>
          <a:r>
            <a:rPr lang="en-US" sz="1800" dirty="0"/>
            <a:t>Proceedings shall be concluded if person chargeable with tax:</a:t>
          </a:r>
        </a:p>
      </dgm:t>
    </dgm:pt>
    <dgm:pt modelId="{728E89B3-1450-419E-864F-5FE4F38F3E57}" type="parTrans" cxnId="{E244F3FB-529E-4B53-B6CB-E07560B9B365}">
      <dgm:prSet/>
      <dgm:spPr/>
      <dgm:t>
        <a:bodyPr/>
        <a:lstStyle/>
        <a:p>
          <a:endParaRPr lang="en-US"/>
        </a:p>
      </dgm:t>
    </dgm:pt>
    <dgm:pt modelId="{C72FF4FD-3596-475F-BCF7-E74663829002}" type="sibTrans" cxnId="{E244F3FB-529E-4B53-B6CB-E07560B9B365}">
      <dgm:prSet/>
      <dgm:spPr/>
      <dgm:t>
        <a:bodyPr/>
        <a:lstStyle/>
        <a:p>
          <a:endParaRPr lang="en-US"/>
        </a:p>
      </dgm:t>
    </dgm:pt>
    <dgm:pt modelId="{B908930F-1D8A-4500-922E-18BAFACB523B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400" b="1" i="0" u="sng" dirty="0"/>
            <a:t>74A(9) provides for </a:t>
          </a:r>
          <a:r>
            <a:rPr lang="en-US" sz="2400" b="1" i="0" u="sng" dirty="0" err="1"/>
            <a:t>suo</a:t>
          </a:r>
          <a:r>
            <a:rPr lang="en-US" sz="2400" b="1" i="0" u="sng" dirty="0"/>
            <a:t>-moto payment of tax by reason of fraud</a:t>
          </a:r>
          <a:endParaRPr lang="en-US" sz="2400" dirty="0"/>
        </a:p>
      </dgm:t>
    </dgm:pt>
    <dgm:pt modelId="{68B82787-B43B-4B75-95DB-C76859877059}" type="parTrans" cxnId="{790D6D60-35E2-40ED-AED0-FDF3788C6EFC}">
      <dgm:prSet/>
      <dgm:spPr/>
      <dgm:t>
        <a:bodyPr/>
        <a:lstStyle/>
        <a:p>
          <a:endParaRPr lang="en-US"/>
        </a:p>
      </dgm:t>
    </dgm:pt>
    <dgm:pt modelId="{3B201682-6E2D-4DBD-8024-7F5707D9BCDD}" type="sibTrans" cxnId="{790D6D60-35E2-40ED-AED0-FDF3788C6EFC}">
      <dgm:prSet/>
      <dgm:spPr/>
      <dgm:t>
        <a:bodyPr/>
        <a:lstStyle/>
        <a:p>
          <a:endParaRPr lang="en-US"/>
        </a:p>
      </dgm:t>
    </dgm:pt>
    <dgm:pt modelId="{917D7A91-4D6D-4B9B-8AC0-DF26250E8C5E}">
      <dgm:prSet phldrT="[Text]" custT="1"/>
      <dgm:spPr/>
      <dgm:t>
        <a:bodyPr/>
        <a:lstStyle/>
        <a:p>
          <a:pPr marL="171450" indent="0"/>
          <a:r>
            <a:rPr lang="en-US" sz="1800" dirty="0"/>
            <a:t>Proceedings shall be concluded if Person chargeable with tax:</a:t>
          </a:r>
        </a:p>
      </dgm:t>
    </dgm:pt>
    <dgm:pt modelId="{DF0D5FFC-4AE1-42EF-A192-3D0A85C04D79}" type="parTrans" cxnId="{AB7E1C29-A035-4EC5-A922-60265502EE3D}">
      <dgm:prSet/>
      <dgm:spPr/>
      <dgm:t>
        <a:bodyPr/>
        <a:lstStyle/>
        <a:p>
          <a:endParaRPr lang="en-US"/>
        </a:p>
      </dgm:t>
    </dgm:pt>
    <dgm:pt modelId="{F2FD3236-22BB-4250-B1B9-B396D78D5E0D}" type="sibTrans" cxnId="{AB7E1C29-A035-4EC5-A922-60265502EE3D}">
      <dgm:prSet/>
      <dgm:spPr/>
      <dgm:t>
        <a:bodyPr/>
        <a:lstStyle/>
        <a:p>
          <a:endParaRPr lang="en-US"/>
        </a:p>
      </dgm:t>
    </dgm:pt>
    <dgm:pt modelId="{A1FBE2BB-0EA7-44EF-B06B-D3F00A3224A7}">
      <dgm:prSet phldrT="[Text]" custT="1"/>
      <dgm:spPr/>
      <dgm:t>
        <a:bodyPr/>
        <a:lstStyle/>
        <a:p>
          <a:pPr marL="741363" indent="-277813">
            <a:buFont typeface="Courier New" panose="02070309020205020404" pitchFamily="49" charset="0"/>
            <a:buChar char="o"/>
          </a:pPr>
          <a:r>
            <a:rPr lang="en-US" sz="1800" dirty="0"/>
            <a:t>Pays full amount with interest and penalty equivalent to 15%, before  issuance of SCN;</a:t>
          </a:r>
        </a:p>
      </dgm:t>
    </dgm:pt>
    <dgm:pt modelId="{DBE2EF46-AD43-4885-830A-AC85E9A6EA6E}" type="parTrans" cxnId="{6FFF3A90-AD95-4B6F-A339-1DE6858AF734}">
      <dgm:prSet/>
      <dgm:spPr/>
    </dgm:pt>
    <dgm:pt modelId="{5DF4178C-B3EF-45A0-A45B-4C8C9E70DDAE}" type="sibTrans" cxnId="{6FFF3A90-AD95-4B6F-A339-1DE6858AF734}">
      <dgm:prSet/>
      <dgm:spPr/>
    </dgm:pt>
    <dgm:pt modelId="{4CBB67BB-855A-4E1D-97F2-E94E75961AFF}">
      <dgm:prSet phldrT="[Text]" custT="1"/>
      <dgm:spPr/>
      <dgm:t>
        <a:bodyPr/>
        <a:lstStyle/>
        <a:p>
          <a:pPr marL="682625" indent="-334963">
            <a:buFont typeface="Courier New" panose="02070309020205020404" pitchFamily="49" charset="0"/>
            <a:buChar char="o"/>
          </a:pPr>
          <a:r>
            <a:rPr lang="en-US" sz="1800" dirty="0"/>
            <a:t>Pays full amount with interest, before issuance of SCN;</a:t>
          </a:r>
        </a:p>
      </dgm:t>
    </dgm:pt>
    <dgm:pt modelId="{64FB7D39-16E3-4EE0-8B1D-7EC6F02C89DF}" type="parTrans" cxnId="{507B42BE-2AB8-4ACE-A9CE-6EB3843F7EB0}">
      <dgm:prSet/>
      <dgm:spPr/>
    </dgm:pt>
    <dgm:pt modelId="{62750AEC-6317-4E5C-A102-880BA2DD8CFA}" type="sibTrans" cxnId="{507B42BE-2AB8-4ACE-A9CE-6EB3843F7EB0}">
      <dgm:prSet/>
      <dgm:spPr/>
    </dgm:pt>
    <dgm:pt modelId="{6A93EA0A-AF06-40E1-BA2D-750F20838473}">
      <dgm:prSet phldrT="[Text]" custT="1"/>
      <dgm:spPr/>
      <dgm:t>
        <a:bodyPr/>
        <a:lstStyle/>
        <a:p>
          <a:pPr marL="682625" indent="-334963">
            <a:buFont typeface="Courier New" panose="02070309020205020404" pitchFamily="49" charset="0"/>
            <a:buChar char="o"/>
          </a:pPr>
          <a:r>
            <a:rPr lang="en-US" sz="1800" dirty="0"/>
            <a:t>Pays  full amount with interest within 60 days of issuance of SCN.</a:t>
          </a:r>
        </a:p>
      </dgm:t>
    </dgm:pt>
    <dgm:pt modelId="{9B7B0B80-99FA-47ED-9DEF-6D95493DED0B}" type="parTrans" cxnId="{34295D23-073A-4B62-A647-2811D0CBCE4A}">
      <dgm:prSet/>
      <dgm:spPr/>
    </dgm:pt>
    <dgm:pt modelId="{5E4C8086-F379-4073-AA45-951633453A36}" type="sibTrans" cxnId="{34295D23-073A-4B62-A647-2811D0CBCE4A}">
      <dgm:prSet/>
      <dgm:spPr/>
    </dgm:pt>
    <dgm:pt modelId="{74D720EC-7B42-4E87-9EA1-EABDD4401252}">
      <dgm:prSet phldrT="[Text]" custT="1"/>
      <dgm:spPr/>
      <dgm:t>
        <a:bodyPr/>
        <a:lstStyle/>
        <a:p>
          <a:pPr marL="741363" indent="-277813">
            <a:buFont typeface="Courier New" panose="02070309020205020404" pitchFamily="49" charset="0"/>
            <a:buChar char="o"/>
          </a:pPr>
          <a:r>
            <a:rPr lang="en-US" sz="1800" dirty="0"/>
            <a:t>Pays  full amount with interest and penalty equivalent to 25%,within 60  days of issuance of SCN;</a:t>
          </a:r>
        </a:p>
      </dgm:t>
    </dgm:pt>
    <dgm:pt modelId="{6581EC1A-5468-481E-B17C-2BB24F43F85F}" type="parTrans" cxnId="{77F0A891-45A6-42F0-8D41-96C145B92B64}">
      <dgm:prSet/>
      <dgm:spPr/>
    </dgm:pt>
    <dgm:pt modelId="{95FD4EB6-5267-46FB-B025-16AD0F1CC031}" type="sibTrans" cxnId="{77F0A891-45A6-42F0-8D41-96C145B92B64}">
      <dgm:prSet/>
      <dgm:spPr/>
    </dgm:pt>
    <dgm:pt modelId="{47F626B2-4176-4378-B3CE-7CE2B1246B53}">
      <dgm:prSet phldrT="[Text]" custT="1"/>
      <dgm:spPr/>
      <dgm:t>
        <a:bodyPr/>
        <a:lstStyle/>
        <a:p>
          <a:pPr marL="741363" indent="-277813">
            <a:buFont typeface="Courier New" panose="02070309020205020404" pitchFamily="49" charset="0"/>
            <a:buChar char="o"/>
          </a:pPr>
          <a:r>
            <a:rPr lang="en-US" sz="1800" dirty="0"/>
            <a:t>Pays full amount with interest and penalty equivalent to 50%,within 60 days of communication of order.</a:t>
          </a:r>
          <a:br>
            <a:rPr lang="en-US" sz="1800" dirty="0"/>
          </a:br>
          <a:endParaRPr lang="en-US" sz="1800" dirty="0"/>
        </a:p>
      </dgm:t>
    </dgm:pt>
    <dgm:pt modelId="{346B598C-DDC8-4AAE-B020-6EA34B51D862}" type="parTrans" cxnId="{0E160121-BD93-41A0-B186-F14124EA892A}">
      <dgm:prSet/>
      <dgm:spPr/>
    </dgm:pt>
    <dgm:pt modelId="{5FFE9E5B-E984-4BB9-BAD1-CDF9533C85EE}" type="sibTrans" cxnId="{0E160121-BD93-41A0-B186-F14124EA892A}">
      <dgm:prSet/>
      <dgm:spPr/>
    </dgm:pt>
    <dgm:pt modelId="{6DE9B07A-8211-4DA2-BAC4-1757320FE634}" type="pres">
      <dgm:prSet presAssocID="{1418E333-1F01-4DB5-8AE0-CDC432C8D6E6}" presName="linear" presStyleCnt="0">
        <dgm:presLayoutVars>
          <dgm:animLvl val="lvl"/>
          <dgm:resizeHandles val="exact"/>
        </dgm:presLayoutVars>
      </dgm:prSet>
      <dgm:spPr/>
    </dgm:pt>
    <dgm:pt modelId="{1FFC91FF-43DB-4040-B15D-6F1F9A379424}" type="pres">
      <dgm:prSet presAssocID="{B796DE87-4864-47E8-9EB7-19DFDD44963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E20543D-A5AA-4205-8186-1DEA8FE9E83B}" type="pres">
      <dgm:prSet presAssocID="{B796DE87-4864-47E8-9EB7-19DFDD44963F}" presName="childText" presStyleLbl="revTx" presStyleIdx="0" presStyleCnt="2">
        <dgm:presLayoutVars>
          <dgm:bulletEnabled val="1"/>
        </dgm:presLayoutVars>
      </dgm:prSet>
      <dgm:spPr/>
    </dgm:pt>
    <dgm:pt modelId="{06747AB3-2AEB-4DE2-88EE-6D8055E1F9CD}" type="pres">
      <dgm:prSet presAssocID="{B908930F-1D8A-4500-922E-18BAFACB523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9CB5638-D643-4C99-B51F-D77F62EA5958}" type="pres">
      <dgm:prSet presAssocID="{B908930F-1D8A-4500-922E-18BAFACB523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E160121-BD93-41A0-B186-F14124EA892A}" srcId="{B908930F-1D8A-4500-922E-18BAFACB523B}" destId="{47F626B2-4176-4378-B3CE-7CE2B1246B53}" srcOrd="3" destOrd="0" parTransId="{346B598C-DDC8-4AAE-B020-6EA34B51D862}" sibTransId="{5FFE9E5B-E984-4BB9-BAD1-CDF9533C85EE}"/>
    <dgm:cxn modelId="{34295D23-073A-4B62-A647-2811D0CBCE4A}" srcId="{B796DE87-4864-47E8-9EB7-19DFDD44963F}" destId="{6A93EA0A-AF06-40E1-BA2D-750F20838473}" srcOrd="2" destOrd="0" parTransId="{9B7B0B80-99FA-47ED-9DEF-6D95493DED0B}" sibTransId="{5E4C8086-F379-4073-AA45-951633453A36}"/>
    <dgm:cxn modelId="{AB7E1C29-A035-4EC5-A922-60265502EE3D}" srcId="{B908930F-1D8A-4500-922E-18BAFACB523B}" destId="{917D7A91-4D6D-4B9B-8AC0-DF26250E8C5E}" srcOrd="0" destOrd="0" parTransId="{DF0D5FFC-4AE1-42EF-A192-3D0A85C04D79}" sibTransId="{F2FD3236-22BB-4250-B1B9-B396D78D5E0D}"/>
    <dgm:cxn modelId="{782F0B2D-F13A-4740-A0E9-A458E8057F1C}" srcId="{1418E333-1F01-4DB5-8AE0-CDC432C8D6E6}" destId="{B796DE87-4864-47E8-9EB7-19DFDD44963F}" srcOrd="0" destOrd="0" parTransId="{36A92C8D-6F9E-4E34-863A-ED58A7FCFF84}" sibTransId="{62CB2365-054B-4960-8CBC-8A398F4108DE}"/>
    <dgm:cxn modelId="{790D6D60-35E2-40ED-AED0-FDF3788C6EFC}" srcId="{1418E333-1F01-4DB5-8AE0-CDC432C8D6E6}" destId="{B908930F-1D8A-4500-922E-18BAFACB523B}" srcOrd="1" destOrd="0" parTransId="{68B82787-B43B-4B75-95DB-C76859877059}" sibTransId="{3B201682-6E2D-4DBD-8024-7F5707D9BCDD}"/>
    <dgm:cxn modelId="{B4EC5643-EF3B-4818-A491-4408FE7884BC}" type="presOf" srcId="{1418E333-1F01-4DB5-8AE0-CDC432C8D6E6}" destId="{6DE9B07A-8211-4DA2-BAC4-1757320FE634}" srcOrd="0" destOrd="0" presId="urn:microsoft.com/office/officeart/2005/8/layout/vList2"/>
    <dgm:cxn modelId="{71950449-CA7E-42C3-907F-12739F3AD3F7}" type="presOf" srcId="{A1FBE2BB-0EA7-44EF-B06B-D3F00A3224A7}" destId="{C9CB5638-D643-4C99-B51F-D77F62EA5958}" srcOrd="0" destOrd="1" presId="urn:microsoft.com/office/officeart/2005/8/layout/vList2"/>
    <dgm:cxn modelId="{658DD574-F066-455B-8F6A-1CBEA6FEDB86}" type="presOf" srcId="{47F626B2-4176-4378-B3CE-7CE2B1246B53}" destId="{C9CB5638-D643-4C99-B51F-D77F62EA5958}" srcOrd="0" destOrd="3" presId="urn:microsoft.com/office/officeart/2005/8/layout/vList2"/>
    <dgm:cxn modelId="{83994384-FA25-484E-976B-D3893F2C7CAD}" type="presOf" srcId="{B796DE87-4864-47E8-9EB7-19DFDD44963F}" destId="{1FFC91FF-43DB-4040-B15D-6F1F9A379424}" srcOrd="0" destOrd="0" presId="urn:microsoft.com/office/officeart/2005/8/layout/vList2"/>
    <dgm:cxn modelId="{6FFF3A90-AD95-4B6F-A339-1DE6858AF734}" srcId="{B908930F-1D8A-4500-922E-18BAFACB523B}" destId="{A1FBE2BB-0EA7-44EF-B06B-D3F00A3224A7}" srcOrd="1" destOrd="0" parTransId="{DBE2EF46-AD43-4885-830A-AC85E9A6EA6E}" sibTransId="{5DF4178C-B3EF-45A0-A45B-4C8C9E70DDAE}"/>
    <dgm:cxn modelId="{0F29CB90-5A14-433A-97C1-1BA007CE3884}" type="presOf" srcId="{6A93EA0A-AF06-40E1-BA2D-750F20838473}" destId="{AE20543D-A5AA-4205-8186-1DEA8FE9E83B}" srcOrd="0" destOrd="2" presId="urn:microsoft.com/office/officeart/2005/8/layout/vList2"/>
    <dgm:cxn modelId="{77F0A891-45A6-42F0-8D41-96C145B92B64}" srcId="{B908930F-1D8A-4500-922E-18BAFACB523B}" destId="{74D720EC-7B42-4E87-9EA1-EABDD4401252}" srcOrd="2" destOrd="0" parTransId="{6581EC1A-5468-481E-B17C-2BB24F43F85F}" sibTransId="{95FD4EB6-5267-46FB-B025-16AD0F1CC031}"/>
    <dgm:cxn modelId="{C9FFE0A8-8B07-4A83-A87D-65F1D3C40B86}" type="presOf" srcId="{74D720EC-7B42-4E87-9EA1-EABDD4401252}" destId="{C9CB5638-D643-4C99-B51F-D77F62EA5958}" srcOrd="0" destOrd="2" presId="urn:microsoft.com/office/officeart/2005/8/layout/vList2"/>
    <dgm:cxn modelId="{6ED1CFB0-F652-4C26-ADF5-2BD737E34692}" type="presOf" srcId="{E7BC00F7-46A1-4641-91BF-54A55D331B0D}" destId="{AE20543D-A5AA-4205-8186-1DEA8FE9E83B}" srcOrd="0" destOrd="0" presId="urn:microsoft.com/office/officeart/2005/8/layout/vList2"/>
    <dgm:cxn modelId="{367A0DBB-0C4E-4AE0-9B5D-20495355130D}" type="presOf" srcId="{917D7A91-4D6D-4B9B-8AC0-DF26250E8C5E}" destId="{C9CB5638-D643-4C99-B51F-D77F62EA5958}" srcOrd="0" destOrd="0" presId="urn:microsoft.com/office/officeart/2005/8/layout/vList2"/>
    <dgm:cxn modelId="{507B42BE-2AB8-4ACE-A9CE-6EB3843F7EB0}" srcId="{B796DE87-4864-47E8-9EB7-19DFDD44963F}" destId="{4CBB67BB-855A-4E1D-97F2-E94E75961AFF}" srcOrd="1" destOrd="0" parTransId="{64FB7D39-16E3-4EE0-8B1D-7EC6F02C89DF}" sibTransId="{62750AEC-6317-4E5C-A102-880BA2DD8CFA}"/>
    <dgm:cxn modelId="{80FA6BDB-E203-4931-A383-1B41A4497949}" type="presOf" srcId="{4CBB67BB-855A-4E1D-97F2-E94E75961AFF}" destId="{AE20543D-A5AA-4205-8186-1DEA8FE9E83B}" srcOrd="0" destOrd="1" presId="urn:microsoft.com/office/officeart/2005/8/layout/vList2"/>
    <dgm:cxn modelId="{9329C8ED-5B3F-4133-BBA9-7F0F240820FD}" type="presOf" srcId="{B908930F-1D8A-4500-922E-18BAFACB523B}" destId="{06747AB3-2AEB-4DE2-88EE-6D8055E1F9CD}" srcOrd="0" destOrd="0" presId="urn:microsoft.com/office/officeart/2005/8/layout/vList2"/>
    <dgm:cxn modelId="{E244F3FB-529E-4B53-B6CB-E07560B9B365}" srcId="{B796DE87-4864-47E8-9EB7-19DFDD44963F}" destId="{E7BC00F7-46A1-4641-91BF-54A55D331B0D}" srcOrd="0" destOrd="0" parTransId="{728E89B3-1450-419E-864F-5FE4F38F3E57}" sibTransId="{C72FF4FD-3596-475F-BCF7-E74663829002}"/>
    <dgm:cxn modelId="{7BA65055-9FD7-4FEA-B73B-1E81A56950D6}" type="presParOf" srcId="{6DE9B07A-8211-4DA2-BAC4-1757320FE634}" destId="{1FFC91FF-43DB-4040-B15D-6F1F9A379424}" srcOrd="0" destOrd="0" presId="urn:microsoft.com/office/officeart/2005/8/layout/vList2"/>
    <dgm:cxn modelId="{6F73313C-5C0C-4247-8FC8-8B3F588FA70B}" type="presParOf" srcId="{6DE9B07A-8211-4DA2-BAC4-1757320FE634}" destId="{AE20543D-A5AA-4205-8186-1DEA8FE9E83B}" srcOrd="1" destOrd="0" presId="urn:microsoft.com/office/officeart/2005/8/layout/vList2"/>
    <dgm:cxn modelId="{AAB9DCB0-5C77-471F-9FB4-89668B80265A}" type="presParOf" srcId="{6DE9B07A-8211-4DA2-BAC4-1757320FE634}" destId="{06747AB3-2AEB-4DE2-88EE-6D8055E1F9CD}" srcOrd="2" destOrd="0" presId="urn:microsoft.com/office/officeart/2005/8/layout/vList2"/>
    <dgm:cxn modelId="{9E939EC1-5A2C-43A6-9A61-FF957F566CC9}" type="presParOf" srcId="{6DE9B07A-8211-4DA2-BAC4-1757320FE634}" destId="{C9CB5638-D643-4C99-B51F-D77F62EA59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D21838-F606-468B-9238-2F480ADDE696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E5198F-6155-4989-99FF-E7A96CDEB248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>
              <a:solidFill>
                <a:schemeClr val="bg1"/>
              </a:solidFill>
            </a:rPr>
            <a:t>When penalty under clause (ii) of Section 74A(5)</a:t>
          </a:r>
          <a:endParaRPr lang="en-US" sz="2000" dirty="0"/>
        </a:p>
      </dgm:t>
    </dgm:pt>
    <dgm:pt modelId="{C9A2C393-586C-4F3B-B6D0-2AC6642B671F}" type="parTrans" cxnId="{52105D5D-1CBF-4E3E-81D6-069963D0F9F9}">
      <dgm:prSet/>
      <dgm:spPr/>
      <dgm:t>
        <a:bodyPr/>
        <a:lstStyle/>
        <a:p>
          <a:endParaRPr lang="en-US"/>
        </a:p>
      </dgm:t>
    </dgm:pt>
    <dgm:pt modelId="{F9CD2CF9-59BA-4EB2-8C3E-FAE113EFE8E1}" type="sibTrans" cxnId="{52105D5D-1CBF-4E3E-81D6-069963D0F9F9}">
      <dgm:prSet custT="1"/>
      <dgm:spPr>
        <a:solidFill>
          <a:schemeClr val="tx2"/>
        </a:solidFill>
      </dgm:spPr>
      <dgm:t>
        <a:bodyPr/>
        <a:lstStyle/>
        <a:p>
          <a:endParaRPr lang="en-US" sz="2000"/>
        </a:p>
      </dgm:t>
    </dgm:pt>
    <dgm:pt modelId="{925A3B92-F50D-4B8F-A850-B9766D80DEE1}">
      <dgm:prSet phldrT="[Text]" custT="1"/>
      <dgm:spPr/>
      <dgm:t>
        <a:bodyPr/>
        <a:lstStyle/>
        <a:p>
          <a:r>
            <a:rPr lang="en-US" sz="2000" dirty="0"/>
            <a:t>Penalty equivalent to tax evaded</a:t>
          </a:r>
        </a:p>
      </dgm:t>
    </dgm:pt>
    <dgm:pt modelId="{3515678D-F163-4B7B-B74A-81D4F76E2BAD}" type="parTrans" cxnId="{CEB0A517-7AB8-4C8C-8436-5F597E1EC080}">
      <dgm:prSet/>
      <dgm:spPr/>
      <dgm:t>
        <a:bodyPr/>
        <a:lstStyle/>
        <a:p>
          <a:endParaRPr lang="en-US"/>
        </a:p>
      </dgm:t>
    </dgm:pt>
    <dgm:pt modelId="{ED46A6EB-42B5-45F2-8017-C91237F2BE63}" type="sibTrans" cxnId="{CEB0A517-7AB8-4C8C-8436-5F597E1EC080}">
      <dgm:prSet/>
      <dgm:spPr/>
      <dgm:t>
        <a:bodyPr/>
        <a:lstStyle/>
        <a:p>
          <a:endParaRPr lang="en-US"/>
        </a:p>
      </dgm:t>
    </dgm:pt>
    <dgm:pt modelId="{329D9D7C-3903-46AC-A1B9-0C787DEBDF69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>
              <a:solidFill>
                <a:schemeClr val="bg1"/>
              </a:solidFill>
            </a:rPr>
            <a:t>not sustainable for reason that charges of fraud, willful misstatement or suppression of facts has not been established</a:t>
          </a:r>
          <a:endParaRPr lang="en-US" sz="2000" dirty="0"/>
        </a:p>
      </dgm:t>
    </dgm:pt>
    <dgm:pt modelId="{8F35471F-E443-44D4-A451-69BB8139D43C}" type="parTrans" cxnId="{762AE0FC-286A-4481-AA0D-5DFA7F13F375}">
      <dgm:prSet/>
      <dgm:spPr/>
      <dgm:t>
        <a:bodyPr/>
        <a:lstStyle/>
        <a:p>
          <a:endParaRPr lang="en-US"/>
        </a:p>
      </dgm:t>
    </dgm:pt>
    <dgm:pt modelId="{D4518D46-6839-4B40-A975-5C8EF4491756}" type="sibTrans" cxnId="{762AE0FC-286A-4481-AA0D-5DFA7F13F375}">
      <dgm:prSet custT="1"/>
      <dgm:spPr>
        <a:solidFill>
          <a:schemeClr val="tx2"/>
        </a:solidFill>
      </dgm:spPr>
      <dgm:t>
        <a:bodyPr/>
        <a:lstStyle/>
        <a:p>
          <a:endParaRPr lang="en-US" sz="2000"/>
        </a:p>
      </dgm:t>
    </dgm:pt>
    <dgm:pt modelId="{DAF7F73E-5CC6-4066-AD43-31A50B0213E9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>
              <a:solidFill>
                <a:schemeClr val="bg1"/>
              </a:solidFill>
            </a:rPr>
            <a:t>Penalty shall be payable as per clause (</a:t>
          </a:r>
          <a:r>
            <a:rPr lang="en-US" sz="2000" dirty="0" err="1">
              <a:solidFill>
                <a:schemeClr val="bg1"/>
              </a:solidFill>
            </a:rPr>
            <a:t>i</a:t>
          </a:r>
          <a:r>
            <a:rPr lang="en-US" sz="2000" dirty="0">
              <a:solidFill>
                <a:schemeClr val="bg1"/>
              </a:solidFill>
            </a:rPr>
            <a:t>) of Section 74A(5) </a:t>
          </a:r>
          <a:endParaRPr lang="en-US" sz="2000" dirty="0"/>
        </a:p>
      </dgm:t>
    </dgm:pt>
    <dgm:pt modelId="{35DE87CF-EC24-49D0-9B22-F193838799D5}" type="parTrans" cxnId="{2340BCF1-80C6-4505-8317-5722602FD87C}">
      <dgm:prSet/>
      <dgm:spPr/>
      <dgm:t>
        <a:bodyPr/>
        <a:lstStyle/>
        <a:p>
          <a:endParaRPr lang="en-US"/>
        </a:p>
      </dgm:t>
    </dgm:pt>
    <dgm:pt modelId="{CCD2BD03-237F-46C4-9A5D-F838A771DDA4}" type="sibTrans" cxnId="{2340BCF1-80C6-4505-8317-5722602FD87C}">
      <dgm:prSet/>
      <dgm:spPr/>
      <dgm:t>
        <a:bodyPr/>
        <a:lstStyle/>
        <a:p>
          <a:endParaRPr lang="en-US"/>
        </a:p>
      </dgm:t>
    </dgm:pt>
    <dgm:pt modelId="{A1B60D2A-5FA7-497B-9A06-3A99359874BA}">
      <dgm:prSet phldrT="[Text]" custT="1"/>
      <dgm:spPr/>
      <dgm:t>
        <a:bodyPr/>
        <a:lstStyle/>
        <a:p>
          <a:r>
            <a:rPr lang="en-US" sz="2000" dirty="0"/>
            <a:t>Penalty equivalent to 10% of tax evaded or Rs.10,000/-, whichever is higher</a:t>
          </a:r>
        </a:p>
      </dgm:t>
    </dgm:pt>
    <dgm:pt modelId="{C1D9C21D-841A-44C0-B29E-651060D243F1}" type="parTrans" cxnId="{33D6CE2F-9496-49DA-BD2B-8379F5351C18}">
      <dgm:prSet/>
      <dgm:spPr/>
      <dgm:t>
        <a:bodyPr/>
        <a:lstStyle/>
        <a:p>
          <a:endParaRPr lang="en-US"/>
        </a:p>
      </dgm:t>
    </dgm:pt>
    <dgm:pt modelId="{326532B1-5260-44D2-8A85-67F89FA8CC91}" type="sibTrans" cxnId="{33D6CE2F-9496-49DA-BD2B-8379F5351C18}">
      <dgm:prSet/>
      <dgm:spPr/>
      <dgm:t>
        <a:bodyPr/>
        <a:lstStyle/>
        <a:p>
          <a:endParaRPr lang="en-US"/>
        </a:p>
      </dgm:t>
    </dgm:pt>
    <dgm:pt modelId="{CE5B59EE-5E9F-4DCF-8489-424888168B1D}" type="pres">
      <dgm:prSet presAssocID="{E1D21838-F606-468B-9238-2F480ADDE696}" presName="linearFlow" presStyleCnt="0">
        <dgm:presLayoutVars>
          <dgm:dir/>
          <dgm:animLvl val="lvl"/>
          <dgm:resizeHandles val="exact"/>
        </dgm:presLayoutVars>
      </dgm:prSet>
      <dgm:spPr/>
    </dgm:pt>
    <dgm:pt modelId="{EB9FDAD6-B734-4367-A8F4-350D8B2C98AB}" type="pres">
      <dgm:prSet presAssocID="{B4E5198F-6155-4989-99FF-E7A96CDEB248}" presName="composite" presStyleCnt="0"/>
      <dgm:spPr/>
    </dgm:pt>
    <dgm:pt modelId="{71F29C80-271A-4E65-ABD4-D6FB920AFCAF}" type="pres">
      <dgm:prSet presAssocID="{B4E5198F-6155-4989-99FF-E7A96CDEB24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4561758-C4E0-4847-A6D7-A0B0279C73BB}" type="pres">
      <dgm:prSet presAssocID="{B4E5198F-6155-4989-99FF-E7A96CDEB248}" presName="parSh" presStyleLbl="node1" presStyleIdx="0" presStyleCnt="3"/>
      <dgm:spPr/>
    </dgm:pt>
    <dgm:pt modelId="{854B510F-B53A-4155-8612-14F614FBBE7B}" type="pres">
      <dgm:prSet presAssocID="{B4E5198F-6155-4989-99FF-E7A96CDEB248}" presName="desTx" presStyleLbl="fgAcc1" presStyleIdx="0" presStyleCnt="3" custScaleX="94674" custScaleY="62342" custLinFactNeighborX="-2380" custLinFactNeighborY="5401">
        <dgm:presLayoutVars>
          <dgm:bulletEnabled val="1"/>
        </dgm:presLayoutVars>
      </dgm:prSet>
      <dgm:spPr/>
    </dgm:pt>
    <dgm:pt modelId="{62D15604-793F-44E0-88ED-CE35E44C113B}" type="pres">
      <dgm:prSet presAssocID="{F9CD2CF9-59BA-4EB2-8C3E-FAE113EFE8E1}" presName="sibTrans" presStyleLbl="sibTrans2D1" presStyleIdx="0" presStyleCnt="2"/>
      <dgm:spPr/>
    </dgm:pt>
    <dgm:pt modelId="{40A61B88-25E0-4148-8210-45B13EDB5C36}" type="pres">
      <dgm:prSet presAssocID="{F9CD2CF9-59BA-4EB2-8C3E-FAE113EFE8E1}" presName="connTx" presStyleLbl="sibTrans2D1" presStyleIdx="0" presStyleCnt="2"/>
      <dgm:spPr/>
    </dgm:pt>
    <dgm:pt modelId="{342EB7A0-6371-4789-9284-64746BEE1CA4}" type="pres">
      <dgm:prSet presAssocID="{329D9D7C-3903-46AC-A1B9-0C787DEBDF69}" presName="composite" presStyleCnt="0"/>
      <dgm:spPr/>
    </dgm:pt>
    <dgm:pt modelId="{01997131-7157-4089-B6CA-C94D591ED996}" type="pres">
      <dgm:prSet presAssocID="{329D9D7C-3903-46AC-A1B9-0C787DEBDF69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3723857-FBE0-403F-BDE5-240441EFA4B6}" type="pres">
      <dgm:prSet presAssocID="{329D9D7C-3903-46AC-A1B9-0C787DEBDF69}" presName="parSh" presStyleLbl="node1" presStyleIdx="1" presStyleCnt="3"/>
      <dgm:spPr/>
    </dgm:pt>
    <dgm:pt modelId="{B2C295B8-FA63-4805-BE2F-664C0030D7C1}" type="pres">
      <dgm:prSet presAssocID="{329D9D7C-3903-46AC-A1B9-0C787DEBDF69}" presName="desTx" presStyleLbl="fgAcc1" presStyleIdx="1" presStyleCnt="3" custFlipVert="1" custScaleY="14160" custLinFactNeighborX="626" custLinFactNeighborY="6908">
        <dgm:presLayoutVars>
          <dgm:bulletEnabled val="1"/>
        </dgm:presLayoutVars>
      </dgm:prSet>
      <dgm:spPr/>
    </dgm:pt>
    <dgm:pt modelId="{CD6FE33E-7348-442E-A525-3F95A9304ECA}" type="pres">
      <dgm:prSet presAssocID="{D4518D46-6839-4B40-A975-5C8EF4491756}" presName="sibTrans" presStyleLbl="sibTrans2D1" presStyleIdx="1" presStyleCnt="2"/>
      <dgm:spPr/>
    </dgm:pt>
    <dgm:pt modelId="{314453C7-9262-467F-B525-1C1C0A181EC8}" type="pres">
      <dgm:prSet presAssocID="{D4518D46-6839-4B40-A975-5C8EF4491756}" presName="connTx" presStyleLbl="sibTrans2D1" presStyleIdx="1" presStyleCnt="2"/>
      <dgm:spPr/>
    </dgm:pt>
    <dgm:pt modelId="{E5927FAA-FF25-4B74-8A8C-FEFA4711828E}" type="pres">
      <dgm:prSet presAssocID="{DAF7F73E-5CC6-4066-AD43-31A50B0213E9}" presName="composite" presStyleCnt="0"/>
      <dgm:spPr/>
    </dgm:pt>
    <dgm:pt modelId="{3087DB46-7333-492D-81B6-21B104B76A56}" type="pres">
      <dgm:prSet presAssocID="{DAF7F73E-5CC6-4066-AD43-31A50B0213E9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8B0BBFF-B939-4081-91A4-36812561030D}" type="pres">
      <dgm:prSet presAssocID="{DAF7F73E-5CC6-4066-AD43-31A50B0213E9}" presName="parSh" presStyleLbl="node1" presStyleIdx="2" presStyleCnt="3"/>
      <dgm:spPr/>
    </dgm:pt>
    <dgm:pt modelId="{F73486BE-C3D1-43E5-8E23-31E54BB59011}" type="pres">
      <dgm:prSet presAssocID="{DAF7F73E-5CC6-4066-AD43-31A50B0213E9}" presName="desTx" presStyleLbl="fgAcc1" presStyleIdx="2" presStyleCnt="3" custScaleY="77153" custLinFactNeighborY="11516">
        <dgm:presLayoutVars>
          <dgm:bulletEnabled val="1"/>
        </dgm:presLayoutVars>
      </dgm:prSet>
      <dgm:spPr/>
    </dgm:pt>
  </dgm:ptLst>
  <dgm:cxnLst>
    <dgm:cxn modelId="{CEB0A517-7AB8-4C8C-8436-5F597E1EC080}" srcId="{B4E5198F-6155-4989-99FF-E7A96CDEB248}" destId="{925A3B92-F50D-4B8F-A850-B9766D80DEE1}" srcOrd="0" destOrd="0" parTransId="{3515678D-F163-4B7B-B74A-81D4F76E2BAD}" sibTransId="{ED46A6EB-42B5-45F2-8017-C91237F2BE63}"/>
    <dgm:cxn modelId="{3909AC1F-0662-4A59-B54F-6C7E6002F949}" type="presOf" srcId="{B4E5198F-6155-4989-99FF-E7A96CDEB248}" destId="{71F29C80-271A-4E65-ABD4-D6FB920AFCAF}" srcOrd="0" destOrd="0" presId="urn:microsoft.com/office/officeart/2005/8/layout/process3"/>
    <dgm:cxn modelId="{33D6CE2F-9496-49DA-BD2B-8379F5351C18}" srcId="{DAF7F73E-5CC6-4066-AD43-31A50B0213E9}" destId="{A1B60D2A-5FA7-497B-9A06-3A99359874BA}" srcOrd="0" destOrd="0" parTransId="{C1D9C21D-841A-44C0-B29E-651060D243F1}" sibTransId="{326532B1-5260-44D2-8A85-67F89FA8CC91}"/>
    <dgm:cxn modelId="{3D5D2532-94B7-4853-B877-23437AAEE9C9}" type="presOf" srcId="{DAF7F73E-5CC6-4066-AD43-31A50B0213E9}" destId="{28B0BBFF-B939-4081-91A4-36812561030D}" srcOrd="1" destOrd="0" presId="urn:microsoft.com/office/officeart/2005/8/layout/process3"/>
    <dgm:cxn modelId="{F370EA33-1189-4DDC-8EDE-0A3A4E888DF8}" type="presOf" srcId="{329D9D7C-3903-46AC-A1B9-0C787DEBDF69}" destId="{33723857-FBE0-403F-BDE5-240441EFA4B6}" srcOrd="1" destOrd="0" presId="urn:microsoft.com/office/officeart/2005/8/layout/process3"/>
    <dgm:cxn modelId="{52105D5D-1CBF-4E3E-81D6-069963D0F9F9}" srcId="{E1D21838-F606-468B-9238-2F480ADDE696}" destId="{B4E5198F-6155-4989-99FF-E7A96CDEB248}" srcOrd="0" destOrd="0" parTransId="{C9A2C393-586C-4F3B-B6D0-2AC6642B671F}" sibTransId="{F9CD2CF9-59BA-4EB2-8C3E-FAE113EFE8E1}"/>
    <dgm:cxn modelId="{13862F66-22B0-4213-9DF8-C9996162E01A}" type="presOf" srcId="{D4518D46-6839-4B40-A975-5C8EF4491756}" destId="{314453C7-9262-467F-B525-1C1C0A181EC8}" srcOrd="1" destOrd="0" presId="urn:microsoft.com/office/officeart/2005/8/layout/process3"/>
    <dgm:cxn modelId="{F8FE9B4C-F148-4821-A50E-583F2AB25D50}" type="presOf" srcId="{B4E5198F-6155-4989-99FF-E7A96CDEB248}" destId="{B4561758-C4E0-4847-A6D7-A0B0279C73BB}" srcOrd="1" destOrd="0" presId="urn:microsoft.com/office/officeart/2005/8/layout/process3"/>
    <dgm:cxn modelId="{C5197D72-750F-442C-8419-1C0B44A06037}" type="presOf" srcId="{D4518D46-6839-4B40-A975-5C8EF4491756}" destId="{CD6FE33E-7348-442E-A525-3F95A9304ECA}" srcOrd="0" destOrd="0" presId="urn:microsoft.com/office/officeart/2005/8/layout/process3"/>
    <dgm:cxn modelId="{15CA1E55-003B-47E0-84CF-9DC9369CD489}" type="presOf" srcId="{A1B60D2A-5FA7-497B-9A06-3A99359874BA}" destId="{F73486BE-C3D1-43E5-8E23-31E54BB59011}" srcOrd="0" destOrd="0" presId="urn:microsoft.com/office/officeart/2005/8/layout/process3"/>
    <dgm:cxn modelId="{AEAEF0A6-5ECA-486D-9576-3EA40643CB41}" type="presOf" srcId="{925A3B92-F50D-4B8F-A850-B9766D80DEE1}" destId="{854B510F-B53A-4155-8612-14F614FBBE7B}" srcOrd="0" destOrd="0" presId="urn:microsoft.com/office/officeart/2005/8/layout/process3"/>
    <dgm:cxn modelId="{5E6AD6A9-72C1-4F45-80D9-FB77B3A6F2F9}" type="presOf" srcId="{F9CD2CF9-59BA-4EB2-8C3E-FAE113EFE8E1}" destId="{62D15604-793F-44E0-88ED-CE35E44C113B}" srcOrd="0" destOrd="0" presId="urn:microsoft.com/office/officeart/2005/8/layout/process3"/>
    <dgm:cxn modelId="{5C7269B4-1B12-4607-B0B1-0887AAAEE6C4}" type="presOf" srcId="{E1D21838-F606-468B-9238-2F480ADDE696}" destId="{CE5B59EE-5E9F-4DCF-8489-424888168B1D}" srcOrd="0" destOrd="0" presId="urn:microsoft.com/office/officeart/2005/8/layout/process3"/>
    <dgm:cxn modelId="{C25F0CC7-72DC-40E9-915D-4793049B9605}" type="presOf" srcId="{DAF7F73E-5CC6-4066-AD43-31A50B0213E9}" destId="{3087DB46-7333-492D-81B6-21B104B76A56}" srcOrd="0" destOrd="0" presId="urn:microsoft.com/office/officeart/2005/8/layout/process3"/>
    <dgm:cxn modelId="{A8CC66E0-396E-479F-AA06-5E1C833B6E94}" type="presOf" srcId="{329D9D7C-3903-46AC-A1B9-0C787DEBDF69}" destId="{01997131-7157-4089-B6CA-C94D591ED996}" srcOrd="0" destOrd="0" presId="urn:microsoft.com/office/officeart/2005/8/layout/process3"/>
    <dgm:cxn modelId="{0168E1F0-C92B-4D86-9C1E-7D40575F7C76}" type="presOf" srcId="{F9CD2CF9-59BA-4EB2-8C3E-FAE113EFE8E1}" destId="{40A61B88-25E0-4148-8210-45B13EDB5C36}" srcOrd="1" destOrd="0" presId="urn:microsoft.com/office/officeart/2005/8/layout/process3"/>
    <dgm:cxn modelId="{2340BCF1-80C6-4505-8317-5722602FD87C}" srcId="{E1D21838-F606-468B-9238-2F480ADDE696}" destId="{DAF7F73E-5CC6-4066-AD43-31A50B0213E9}" srcOrd="2" destOrd="0" parTransId="{35DE87CF-EC24-49D0-9B22-F193838799D5}" sibTransId="{CCD2BD03-237F-46C4-9A5D-F838A771DDA4}"/>
    <dgm:cxn modelId="{762AE0FC-286A-4481-AA0D-5DFA7F13F375}" srcId="{E1D21838-F606-468B-9238-2F480ADDE696}" destId="{329D9D7C-3903-46AC-A1B9-0C787DEBDF69}" srcOrd="1" destOrd="0" parTransId="{8F35471F-E443-44D4-A451-69BB8139D43C}" sibTransId="{D4518D46-6839-4B40-A975-5C8EF4491756}"/>
    <dgm:cxn modelId="{24007C9F-E7E0-412B-8B90-F7C210663EB7}" type="presParOf" srcId="{CE5B59EE-5E9F-4DCF-8489-424888168B1D}" destId="{EB9FDAD6-B734-4367-A8F4-350D8B2C98AB}" srcOrd="0" destOrd="0" presId="urn:microsoft.com/office/officeart/2005/8/layout/process3"/>
    <dgm:cxn modelId="{51D6CF00-92FE-466C-95E7-1BF9642FB281}" type="presParOf" srcId="{EB9FDAD6-B734-4367-A8F4-350D8B2C98AB}" destId="{71F29C80-271A-4E65-ABD4-D6FB920AFCAF}" srcOrd="0" destOrd="0" presId="urn:microsoft.com/office/officeart/2005/8/layout/process3"/>
    <dgm:cxn modelId="{6265A3CB-662E-4911-ABCD-43C86473CF9E}" type="presParOf" srcId="{EB9FDAD6-B734-4367-A8F4-350D8B2C98AB}" destId="{B4561758-C4E0-4847-A6D7-A0B0279C73BB}" srcOrd="1" destOrd="0" presId="urn:microsoft.com/office/officeart/2005/8/layout/process3"/>
    <dgm:cxn modelId="{A299B848-040B-4551-BC84-D0367AF47075}" type="presParOf" srcId="{EB9FDAD6-B734-4367-A8F4-350D8B2C98AB}" destId="{854B510F-B53A-4155-8612-14F614FBBE7B}" srcOrd="2" destOrd="0" presId="urn:microsoft.com/office/officeart/2005/8/layout/process3"/>
    <dgm:cxn modelId="{B0B1001B-4561-4635-9FFC-28AA181E6506}" type="presParOf" srcId="{CE5B59EE-5E9F-4DCF-8489-424888168B1D}" destId="{62D15604-793F-44E0-88ED-CE35E44C113B}" srcOrd="1" destOrd="0" presId="urn:microsoft.com/office/officeart/2005/8/layout/process3"/>
    <dgm:cxn modelId="{88F7CBCC-D590-4305-9031-B4F28A5FF9B5}" type="presParOf" srcId="{62D15604-793F-44E0-88ED-CE35E44C113B}" destId="{40A61B88-25E0-4148-8210-45B13EDB5C36}" srcOrd="0" destOrd="0" presId="urn:microsoft.com/office/officeart/2005/8/layout/process3"/>
    <dgm:cxn modelId="{25BEBB9B-3E4A-4714-AF50-3B00029E733C}" type="presParOf" srcId="{CE5B59EE-5E9F-4DCF-8489-424888168B1D}" destId="{342EB7A0-6371-4789-9284-64746BEE1CA4}" srcOrd="2" destOrd="0" presId="urn:microsoft.com/office/officeart/2005/8/layout/process3"/>
    <dgm:cxn modelId="{28FD27B8-D826-4C5E-876D-BC2DA581B5C6}" type="presParOf" srcId="{342EB7A0-6371-4789-9284-64746BEE1CA4}" destId="{01997131-7157-4089-B6CA-C94D591ED996}" srcOrd="0" destOrd="0" presId="urn:microsoft.com/office/officeart/2005/8/layout/process3"/>
    <dgm:cxn modelId="{51B776F9-3EBA-4BB7-A4A8-E2246707CF8B}" type="presParOf" srcId="{342EB7A0-6371-4789-9284-64746BEE1CA4}" destId="{33723857-FBE0-403F-BDE5-240441EFA4B6}" srcOrd="1" destOrd="0" presId="urn:microsoft.com/office/officeart/2005/8/layout/process3"/>
    <dgm:cxn modelId="{8B5B5560-B21D-416F-8E94-B6EAFA4D75FA}" type="presParOf" srcId="{342EB7A0-6371-4789-9284-64746BEE1CA4}" destId="{B2C295B8-FA63-4805-BE2F-664C0030D7C1}" srcOrd="2" destOrd="0" presId="urn:microsoft.com/office/officeart/2005/8/layout/process3"/>
    <dgm:cxn modelId="{A198932B-6A42-4F9B-B074-171D3D92798C}" type="presParOf" srcId="{CE5B59EE-5E9F-4DCF-8489-424888168B1D}" destId="{CD6FE33E-7348-442E-A525-3F95A9304ECA}" srcOrd="3" destOrd="0" presId="urn:microsoft.com/office/officeart/2005/8/layout/process3"/>
    <dgm:cxn modelId="{B0548ABA-4F1C-42FE-B8A3-13482D66B618}" type="presParOf" srcId="{CD6FE33E-7348-442E-A525-3F95A9304ECA}" destId="{314453C7-9262-467F-B525-1C1C0A181EC8}" srcOrd="0" destOrd="0" presId="urn:microsoft.com/office/officeart/2005/8/layout/process3"/>
    <dgm:cxn modelId="{0A280F0D-AA00-4449-AFEE-C83C4C8C1A42}" type="presParOf" srcId="{CE5B59EE-5E9F-4DCF-8489-424888168B1D}" destId="{E5927FAA-FF25-4B74-8A8C-FEFA4711828E}" srcOrd="4" destOrd="0" presId="urn:microsoft.com/office/officeart/2005/8/layout/process3"/>
    <dgm:cxn modelId="{3847A589-90BA-44EB-BD3C-E8CD7222FFC8}" type="presParOf" srcId="{E5927FAA-FF25-4B74-8A8C-FEFA4711828E}" destId="{3087DB46-7333-492D-81B6-21B104B76A56}" srcOrd="0" destOrd="0" presId="urn:microsoft.com/office/officeart/2005/8/layout/process3"/>
    <dgm:cxn modelId="{FD0A2CC6-9B9D-4ECA-92C7-705BD4AA6309}" type="presParOf" srcId="{E5927FAA-FF25-4B74-8A8C-FEFA4711828E}" destId="{28B0BBFF-B939-4081-91A4-36812561030D}" srcOrd="1" destOrd="0" presId="urn:microsoft.com/office/officeart/2005/8/layout/process3"/>
    <dgm:cxn modelId="{BC10D632-69AE-4060-96AC-5D4E14435270}" type="presParOf" srcId="{E5927FAA-FF25-4B74-8A8C-FEFA4711828E}" destId="{F73486BE-C3D1-43E5-8E23-31E54BB5901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18E333-1F01-4DB5-8AE0-CDC432C8D6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96DE87-4864-47E8-9EB7-19DFDD44963F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/>
            <a:t>Section 73(12)</a:t>
          </a:r>
        </a:p>
      </dgm:t>
    </dgm:pt>
    <dgm:pt modelId="{36A92C8D-6F9E-4E34-863A-ED58A7FCFF84}" type="parTrans" cxnId="{782F0B2D-F13A-4740-A0E9-A458E8057F1C}">
      <dgm:prSet/>
      <dgm:spPr/>
      <dgm:t>
        <a:bodyPr/>
        <a:lstStyle/>
        <a:p>
          <a:endParaRPr lang="en-US"/>
        </a:p>
      </dgm:t>
    </dgm:pt>
    <dgm:pt modelId="{62CB2365-054B-4960-8CBC-8A398F4108DE}" type="sibTrans" cxnId="{782F0B2D-F13A-4740-A0E9-A458E8057F1C}">
      <dgm:prSet/>
      <dgm:spPr/>
      <dgm:t>
        <a:bodyPr/>
        <a:lstStyle/>
        <a:p>
          <a:endParaRPr lang="en-US"/>
        </a:p>
      </dgm:t>
    </dgm:pt>
    <dgm:pt modelId="{E7BC00F7-46A1-4641-91BF-54A55D331B0D}">
      <dgm:prSet phldrT="[Text]" custT="1"/>
      <dgm:spPr/>
      <dgm:t>
        <a:bodyPr/>
        <a:lstStyle/>
        <a:p>
          <a:r>
            <a:rPr lang="en-IN" sz="2000" dirty="0"/>
            <a:t>Restrict the applicability of Section 73 for determination of tax pertaining to the period </a:t>
          </a:r>
          <a:r>
            <a:rPr lang="en-IN" sz="2000" dirty="0" err="1"/>
            <a:t>upto</a:t>
          </a:r>
          <a:r>
            <a:rPr lang="en-IN" sz="2000" dirty="0"/>
            <a:t> F.Y. 2023-24</a:t>
          </a:r>
          <a:endParaRPr lang="en-US" sz="2000" dirty="0"/>
        </a:p>
      </dgm:t>
    </dgm:pt>
    <dgm:pt modelId="{728E89B3-1450-419E-864F-5FE4F38F3E57}" type="parTrans" cxnId="{E244F3FB-529E-4B53-B6CB-E07560B9B365}">
      <dgm:prSet/>
      <dgm:spPr/>
      <dgm:t>
        <a:bodyPr/>
        <a:lstStyle/>
        <a:p>
          <a:endParaRPr lang="en-US"/>
        </a:p>
      </dgm:t>
    </dgm:pt>
    <dgm:pt modelId="{C72FF4FD-3596-475F-BCF7-E74663829002}" type="sibTrans" cxnId="{E244F3FB-529E-4B53-B6CB-E07560B9B365}">
      <dgm:prSet/>
      <dgm:spPr/>
      <dgm:t>
        <a:bodyPr/>
        <a:lstStyle/>
        <a:p>
          <a:endParaRPr lang="en-US"/>
        </a:p>
      </dgm:t>
    </dgm:pt>
    <dgm:pt modelId="{B908930F-1D8A-4500-922E-18BAFACB523B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/>
            <a:t>Section 74(12)</a:t>
          </a:r>
        </a:p>
      </dgm:t>
    </dgm:pt>
    <dgm:pt modelId="{68B82787-B43B-4B75-95DB-C76859877059}" type="parTrans" cxnId="{790D6D60-35E2-40ED-AED0-FDF3788C6EFC}">
      <dgm:prSet/>
      <dgm:spPr/>
      <dgm:t>
        <a:bodyPr/>
        <a:lstStyle/>
        <a:p>
          <a:endParaRPr lang="en-US"/>
        </a:p>
      </dgm:t>
    </dgm:pt>
    <dgm:pt modelId="{3B201682-6E2D-4DBD-8024-7F5707D9BCDD}" type="sibTrans" cxnId="{790D6D60-35E2-40ED-AED0-FDF3788C6EFC}">
      <dgm:prSet/>
      <dgm:spPr/>
      <dgm:t>
        <a:bodyPr/>
        <a:lstStyle/>
        <a:p>
          <a:endParaRPr lang="en-US"/>
        </a:p>
      </dgm:t>
    </dgm:pt>
    <dgm:pt modelId="{917D7A91-4D6D-4B9B-8AC0-DF26250E8C5E}">
      <dgm:prSet phldrT="[Text]" custT="1"/>
      <dgm:spPr/>
      <dgm:t>
        <a:bodyPr/>
        <a:lstStyle/>
        <a:p>
          <a:r>
            <a:rPr lang="en-IN" sz="2000" dirty="0"/>
            <a:t>Restrict the applicability of Section 74 for determination of tax pertaining to the period </a:t>
          </a:r>
          <a:r>
            <a:rPr lang="en-IN" sz="2000" dirty="0" err="1"/>
            <a:t>upto</a:t>
          </a:r>
          <a:r>
            <a:rPr lang="en-IN" sz="2000" dirty="0"/>
            <a:t> F.Y. 2023-24.</a:t>
          </a:r>
          <a:endParaRPr lang="en-US" sz="2000" dirty="0"/>
        </a:p>
      </dgm:t>
    </dgm:pt>
    <dgm:pt modelId="{DF0D5FFC-4AE1-42EF-A192-3D0A85C04D79}" type="parTrans" cxnId="{AB7E1C29-A035-4EC5-A922-60265502EE3D}">
      <dgm:prSet/>
      <dgm:spPr/>
      <dgm:t>
        <a:bodyPr/>
        <a:lstStyle/>
        <a:p>
          <a:endParaRPr lang="en-US"/>
        </a:p>
      </dgm:t>
    </dgm:pt>
    <dgm:pt modelId="{F2FD3236-22BB-4250-B1B9-B396D78D5E0D}" type="sibTrans" cxnId="{AB7E1C29-A035-4EC5-A922-60265502EE3D}">
      <dgm:prSet/>
      <dgm:spPr/>
      <dgm:t>
        <a:bodyPr/>
        <a:lstStyle/>
        <a:p>
          <a:endParaRPr lang="en-US"/>
        </a:p>
      </dgm:t>
    </dgm:pt>
    <dgm:pt modelId="{6DE9B07A-8211-4DA2-BAC4-1757320FE634}" type="pres">
      <dgm:prSet presAssocID="{1418E333-1F01-4DB5-8AE0-CDC432C8D6E6}" presName="linear" presStyleCnt="0">
        <dgm:presLayoutVars>
          <dgm:animLvl val="lvl"/>
          <dgm:resizeHandles val="exact"/>
        </dgm:presLayoutVars>
      </dgm:prSet>
      <dgm:spPr/>
    </dgm:pt>
    <dgm:pt modelId="{1FFC91FF-43DB-4040-B15D-6F1F9A379424}" type="pres">
      <dgm:prSet presAssocID="{B796DE87-4864-47E8-9EB7-19DFDD44963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E20543D-A5AA-4205-8186-1DEA8FE9E83B}" type="pres">
      <dgm:prSet presAssocID="{B796DE87-4864-47E8-9EB7-19DFDD44963F}" presName="childText" presStyleLbl="revTx" presStyleIdx="0" presStyleCnt="2">
        <dgm:presLayoutVars>
          <dgm:bulletEnabled val="1"/>
        </dgm:presLayoutVars>
      </dgm:prSet>
      <dgm:spPr/>
    </dgm:pt>
    <dgm:pt modelId="{06747AB3-2AEB-4DE2-88EE-6D8055E1F9CD}" type="pres">
      <dgm:prSet presAssocID="{B908930F-1D8A-4500-922E-18BAFACB523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9CB5638-D643-4C99-B51F-D77F62EA5958}" type="pres">
      <dgm:prSet presAssocID="{B908930F-1D8A-4500-922E-18BAFACB523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B7E1C29-A035-4EC5-A922-60265502EE3D}" srcId="{B908930F-1D8A-4500-922E-18BAFACB523B}" destId="{917D7A91-4D6D-4B9B-8AC0-DF26250E8C5E}" srcOrd="0" destOrd="0" parTransId="{DF0D5FFC-4AE1-42EF-A192-3D0A85C04D79}" sibTransId="{F2FD3236-22BB-4250-B1B9-B396D78D5E0D}"/>
    <dgm:cxn modelId="{782F0B2D-F13A-4740-A0E9-A458E8057F1C}" srcId="{1418E333-1F01-4DB5-8AE0-CDC432C8D6E6}" destId="{B796DE87-4864-47E8-9EB7-19DFDD44963F}" srcOrd="0" destOrd="0" parTransId="{36A92C8D-6F9E-4E34-863A-ED58A7FCFF84}" sibTransId="{62CB2365-054B-4960-8CBC-8A398F4108DE}"/>
    <dgm:cxn modelId="{790D6D60-35E2-40ED-AED0-FDF3788C6EFC}" srcId="{1418E333-1F01-4DB5-8AE0-CDC432C8D6E6}" destId="{B908930F-1D8A-4500-922E-18BAFACB523B}" srcOrd="1" destOrd="0" parTransId="{68B82787-B43B-4B75-95DB-C76859877059}" sibTransId="{3B201682-6E2D-4DBD-8024-7F5707D9BCDD}"/>
    <dgm:cxn modelId="{B4EC5643-EF3B-4818-A491-4408FE7884BC}" type="presOf" srcId="{1418E333-1F01-4DB5-8AE0-CDC432C8D6E6}" destId="{6DE9B07A-8211-4DA2-BAC4-1757320FE634}" srcOrd="0" destOrd="0" presId="urn:microsoft.com/office/officeart/2005/8/layout/vList2"/>
    <dgm:cxn modelId="{83994384-FA25-484E-976B-D3893F2C7CAD}" type="presOf" srcId="{B796DE87-4864-47E8-9EB7-19DFDD44963F}" destId="{1FFC91FF-43DB-4040-B15D-6F1F9A379424}" srcOrd="0" destOrd="0" presId="urn:microsoft.com/office/officeart/2005/8/layout/vList2"/>
    <dgm:cxn modelId="{6ED1CFB0-F652-4C26-ADF5-2BD737E34692}" type="presOf" srcId="{E7BC00F7-46A1-4641-91BF-54A55D331B0D}" destId="{AE20543D-A5AA-4205-8186-1DEA8FE9E83B}" srcOrd="0" destOrd="0" presId="urn:microsoft.com/office/officeart/2005/8/layout/vList2"/>
    <dgm:cxn modelId="{367A0DBB-0C4E-4AE0-9B5D-20495355130D}" type="presOf" srcId="{917D7A91-4D6D-4B9B-8AC0-DF26250E8C5E}" destId="{C9CB5638-D643-4C99-B51F-D77F62EA5958}" srcOrd="0" destOrd="0" presId="urn:microsoft.com/office/officeart/2005/8/layout/vList2"/>
    <dgm:cxn modelId="{9329C8ED-5B3F-4133-BBA9-7F0F240820FD}" type="presOf" srcId="{B908930F-1D8A-4500-922E-18BAFACB523B}" destId="{06747AB3-2AEB-4DE2-88EE-6D8055E1F9CD}" srcOrd="0" destOrd="0" presId="urn:microsoft.com/office/officeart/2005/8/layout/vList2"/>
    <dgm:cxn modelId="{E244F3FB-529E-4B53-B6CB-E07560B9B365}" srcId="{B796DE87-4864-47E8-9EB7-19DFDD44963F}" destId="{E7BC00F7-46A1-4641-91BF-54A55D331B0D}" srcOrd="0" destOrd="0" parTransId="{728E89B3-1450-419E-864F-5FE4F38F3E57}" sibTransId="{C72FF4FD-3596-475F-BCF7-E74663829002}"/>
    <dgm:cxn modelId="{7BA65055-9FD7-4FEA-B73B-1E81A56950D6}" type="presParOf" srcId="{6DE9B07A-8211-4DA2-BAC4-1757320FE634}" destId="{1FFC91FF-43DB-4040-B15D-6F1F9A379424}" srcOrd="0" destOrd="0" presId="urn:microsoft.com/office/officeart/2005/8/layout/vList2"/>
    <dgm:cxn modelId="{6F73313C-5C0C-4247-8FC8-8B3F588FA70B}" type="presParOf" srcId="{6DE9B07A-8211-4DA2-BAC4-1757320FE634}" destId="{AE20543D-A5AA-4205-8186-1DEA8FE9E83B}" srcOrd="1" destOrd="0" presId="urn:microsoft.com/office/officeart/2005/8/layout/vList2"/>
    <dgm:cxn modelId="{AAB9DCB0-5C77-471F-9FB4-89668B80265A}" type="presParOf" srcId="{6DE9B07A-8211-4DA2-BAC4-1757320FE634}" destId="{06747AB3-2AEB-4DE2-88EE-6D8055E1F9CD}" srcOrd="2" destOrd="0" presId="urn:microsoft.com/office/officeart/2005/8/layout/vList2"/>
    <dgm:cxn modelId="{9E939EC1-5A2C-43A6-9A61-FF957F566CC9}" type="presParOf" srcId="{6DE9B07A-8211-4DA2-BAC4-1757320FE634}" destId="{C9CB5638-D643-4C99-B51F-D77F62EA59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CAE6B7-1B68-41B5-9B0D-1D5F7859A59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4A2D152-2380-4F95-9B64-565C4637018E}">
      <dgm:prSet phldrT="[Text]" custT="1"/>
      <dgm:spPr/>
      <dgm:t>
        <a:bodyPr/>
        <a:lstStyle/>
        <a:p>
          <a:r>
            <a:rPr lang="en-IN" sz="1800" dirty="0"/>
            <a:t>Section 31(3)(f) provides for self-invoicing if goods received from unregistered supplier</a:t>
          </a:r>
          <a:endParaRPr lang="en-US" sz="1800" dirty="0"/>
        </a:p>
      </dgm:t>
    </dgm:pt>
    <dgm:pt modelId="{444692B2-AC8D-4F2D-B181-5841B3F00A16}" type="parTrans" cxnId="{2D4382FB-62CD-40A9-A306-3C78E5FECCAF}">
      <dgm:prSet/>
      <dgm:spPr/>
      <dgm:t>
        <a:bodyPr/>
        <a:lstStyle/>
        <a:p>
          <a:endParaRPr lang="en-US"/>
        </a:p>
      </dgm:t>
    </dgm:pt>
    <dgm:pt modelId="{FD9CAB44-7690-4FED-92D3-7FBFA0BD15EF}" type="sibTrans" cxnId="{2D4382FB-62CD-40A9-A306-3C78E5FECCAF}">
      <dgm:prSet/>
      <dgm:spPr/>
      <dgm:t>
        <a:bodyPr/>
        <a:lstStyle/>
        <a:p>
          <a:endParaRPr lang="en-US"/>
        </a:p>
      </dgm:t>
    </dgm:pt>
    <dgm:pt modelId="{9D12A5B1-CCD3-401A-B2D5-09BF2F8B990E}">
      <dgm:prSet phldrT="[Text]" custT="1"/>
      <dgm:spPr/>
      <dgm:t>
        <a:bodyPr/>
        <a:lstStyle/>
        <a:p>
          <a:r>
            <a:rPr lang="en-IN" sz="1800" dirty="0"/>
            <a:t>Invoice in respect of goods or services or both received from unregistered supplier, must be issued to self within period prescribed.</a:t>
          </a:r>
          <a:endParaRPr lang="en-US" sz="1200" dirty="0"/>
        </a:p>
      </dgm:t>
    </dgm:pt>
    <dgm:pt modelId="{7E324B5B-3865-43DB-8C23-5FEC66AD5400}" type="parTrans" cxnId="{CD8D420C-7900-49FC-924B-2BFAEA03EF80}">
      <dgm:prSet/>
      <dgm:spPr/>
      <dgm:t>
        <a:bodyPr/>
        <a:lstStyle/>
        <a:p>
          <a:endParaRPr lang="en-US"/>
        </a:p>
      </dgm:t>
    </dgm:pt>
    <dgm:pt modelId="{AEE2F12F-BB2A-4851-9AB0-66CFC88525DD}" type="sibTrans" cxnId="{CD8D420C-7900-49FC-924B-2BFAEA03EF80}">
      <dgm:prSet/>
      <dgm:spPr/>
      <dgm:t>
        <a:bodyPr/>
        <a:lstStyle/>
        <a:p>
          <a:endParaRPr lang="en-US"/>
        </a:p>
      </dgm:t>
    </dgm:pt>
    <dgm:pt modelId="{4D2C5561-B28B-460D-A3A4-216D643EC542}">
      <dgm:prSet phldrT="[Text]" custT="1"/>
      <dgm:spPr/>
      <dgm:t>
        <a:bodyPr/>
        <a:lstStyle/>
        <a:p>
          <a:pPr>
            <a:buSzPts val="1300"/>
            <a:buFont typeface="Symbol" panose="05050102010706020507" pitchFamily="18" charset="2"/>
            <a:buChar char=""/>
          </a:pPr>
          <a:r>
            <a:rPr lang="en-IN" sz="1800" dirty="0"/>
            <a:t>The expression ‘</a:t>
          </a:r>
          <a:r>
            <a:rPr lang="en-IN" sz="1800" b="1" i="1" dirty="0"/>
            <a:t>supplier who is not registered’</a:t>
          </a:r>
          <a:r>
            <a:rPr lang="en-IN" sz="1800" dirty="0"/>
            <a:t> shall include supplier who is registered solely for the purpose of deduction of tax under Section 51 </a:t>
          </a:r>
          <a:endParaRPr lang="en-US" sz="1800" dirty="0"/>
        </a:p>
      </dgm:t>
    </dgm:pt>
    <dgm:pt modelId="{49EA74C3-D4A2-4BD0-8CC4-B217C06973E6}" type="parTrans" cxnId="{2DA62CFE-2E75-42E8-8056-70CCA7EED298}">
      <dgm:prSet/>
      <dgm:spPr/>
      <dgm:t>
        <a:bodyPr/>
        <a:lstStyle/>
        <a:p>
          <a:endParaRPr lang="en-US"/>
        </a:p>
      </dgm:t>
    </dgm:pt>
    <dgm:pt modelId="{79479647-59BB-477D-8A82-3D8429B4091F}" type="sibTrans" cxnId="{2DA62CFE-2E75-42E8-8056-70CCA7EED298}">
      <dgm:prSet/>
      <dgm:spPr/>
      <dgm:t>
        <a:bodyPr/>
        <a:lstStyle/>
        <a:p>
          <a:endParaRPr lang="en-US"/>
        </a:p>
      </dgm:t>
    </dgm:pt>
    <dgm:pt modelId="{4233E7F4-78CF-45DE-9915-F8BAA60E108A}" type="pres">
      <dgm:prSet presAssocID="{45CAE6B7-1B68-41B5-9B0D-1D5F7859A591}" presName="compositeShape" presStyleCnt="0">
        <dgm:presLayoutVars>
          <dgm:dir/>
          <dgm:resizeHandles/>
        </dgm:presLayoutVars>
      </dgm:prSet>
      <dgm:spPr/>
    </dgm:pt>
    <dgm:pt modelId="{C4F19787-860E-4EFE-9434-A41E24E516B3}" type="pres">
      <dgm:prSet presAssocID="{45CAE6B7-1B68-41B5-9B0D-1D5F7859A591}" presName="pyramid" presStyleLbl="node1" presStyleIdx="0" presStyleCnt="1"/>
      <dgm:spPr>
        <a:solidFill>
          <a:schemeClr val="tx2"/>
        </a:solidFill>
      </dgm:spPr>
    </dgm:pt>
    <dgm:pt modelId="{60B50493-22C5-4512-BAEF-E0CFF9B70FCD}" type="pres">
      <dgm:prSet presAssocID="{45CAE6B7-1B68-41B5-9B0D-1D5F7859A591}" presName="theList" presStyleCnt="0"/>
      <dgm:spPr/>
    </dgm:pt>
    <dgm:pt modelId="{8F0D53F1-7265-482C-B23B-7D3AA63CB3D4}" type="pres">
      <dgm:prSet presAssocID="{04A2D152-2380-4F95-9B64-565C4637018E}" presName="aNode" presStyleLbl="fgAcc1" presStyleIdx="0" presStyleCnt="3">
        <dgm:presLayoutVars>
          <dgm:bulletEnabled val="1"/>
        </dgm:presLayoutVars>
      </dgm:prSet>
      <dgm:spPr/>
    </dgm:pt>
    <dgm:pt modelId="{B170BB4C-11D6-42D1-92B5-05DECECED731}" type="pres">
      <dgm:prSet presAssocID="{04A2D152-2380-4F95-9B64-565C4637018E}" presName="aSpace" presStyleCnt="0"/>
      <dgm:spPr/>
    </dgm:pt>
    <dgm:pt modelId="{CD2C3B6C-9E65-4E30-B022-CE189B0452AD}" type="pres">
      <dgm:prSet presAssocID="{9D12A5B1-CCD3-401A-B2D5-09BF2F8B990E}" presName="aNode" presStyleLbl="fgAcc1" presStyleIdx="1" presStyleCnt="3" custScaleX="145358" custLinFactNeighborX="7846">
        <dgm:presLayoutVars>
          <dgm:bulletEnabled val="1"/>
        </dgm:presLayoutVars>
      </dgm:prSet>
      <dgm:spPr/>
    </dgm:pt>
    <dgm:pt modelId="{F5252A9B-7F2B-48C0-9A6D-761F42AC52DC}" type="pres">
      <dgm:prSet presAssocID="{9D12A5B1-CCD3-401A-B2D5-09BF2F8B990E}" presName="aSpace" presStyleCnt="0"/>
      <dgm:spPr/>
    </dgm:pt>
    <dgm:pt modelId="{A76EFA22-E242-431F-9EBC-7EBB05CFE678}" type="pres">
      <dgm:prSet presAssocID="{4D2C5561-B28B-460D-A3A4-216D643EC542}" presName="aNode" presStyleLbl="fgAcc1" presStyleIdx="2" presStyleCnt="3" custScaleX="161306" custScaleY="118279" custLinFactNeighborX="11538">
        <dgm:presLayoutVars>
          <dgm:bulletEnabled val="1"/>
        </dgm:presLayoutVars>
      </dgm:prSet>
      <dgm:spPr/>
    </dgm:pt>
    <dgm:pt modelId="{3F65FE00-E1E1-4EED-AC0A-C7C04A8BAC04}" type="pres">
      <dgm:prSet presAssocID="{4D2C5561-B28B-460D-A3A4-216D643EC542}" presName="aSpace" presStyleCnt="0"/>
      <dgm:spPr/>
    </dgm:pt>
  </dgm:ptLst>
  <dgm:cxnLst>
    <dgm:cxn modelId="{CD8D420C-7900-49FC-924B-2BFAEA03EF80}" srcId="{45CAE6B7-1B68-41B5-9B0D-1D5F7859A591}" destId="{9D12A5B1-CCD3-401A-B2D5-09BF2F8B990E}" srcOrd="1" destOrd="0" parTransId="{7E324B5B-3865-43DB-8C23-5FEC66AD5400}" sibTransId="{AEE2F12F-BB2A-4851-9AB0-66CFC88525DD}"/>
    <dgm:cxn modelId="{2A3A8354-BCCC-47C6-A6C9-96C71D9CF4F1}" type="presOf" srcId="{45CAE6B7-1B68-41B5-9B0D-1D5F7859A591}" destId="{4233E7F4-78CF-45DE-9915-F8BAA60E108A}" srcOrd="0" destOrd="0" presId="urn:microsoft.com/office/officeart/2005/8/layout/pyramid2"/>
    <dgm:cxn modelId="{F0B62D80-4265-4AA4-8CCD-55C11BF63988}" type="presOf" srcId="{4D2C5561-B28B-460D-A3A4-216D643EC542}" destId="{A76EFA22-E242-431F-9EBC-7EBB05CFE678}" srcOrd="0" destOrd="0" presId="urn:microsoft.com/office/officeart/2005/8/layout/pyramid2"/>
    <dgm:cxn modelId="{929465B5-458E-47D2-A8CD-428A94B5FB17}" type="presOf" srcId="{04A2D152-2380-4F95-9B64-565C4637018E}" destId="{8F0D53F1-7265-482C-B23B-7D3AA63CB3D4}" srcOrd="0" destOrd="0" presId="urn:microsoft.com/office/officeart/2005/8/layout/pyramid2"/>
    <dgm:cxn modelId="{5135B3BA-A742-4C98-B95F-A55A147CE370}" type="presOf" srcId="{9D12A5B1-CCD3-401A-B2D5-09BF2F8B990E}" destId="{CD2C3B6C-9E65-4E30-B022-CE189B0452AD}" srcOrd="0" destOrd="0" presId="urn:microsoft.com/office/officeart/2005/8/layout/pyramid2"/>
    <dgm:cxn modelId="{2D4382FB-62CD-40A9-A306-3C78E5FECCAF}" srcId="{45CAE6B7-1B68-41B5-9B0D-1D5F7859A591}" destId="{04A2D152-2380-4F95-9B64-565C4637018E}" srcOrd="0" destOrd="0" parTransId="{444692B2-AC8D-4F2D-B181-5841B3F00A16}" sibTransId="{FD9CAB44-7690-4FED-92D3-7FBFA0BD15EF}"/>
    <dgm:cxn modelId="{2DA62CFE-2E75-42E8-8056-70CCA7EED298}" srcId="{45CAE6B7-1B68-41B5-9B0D-1D5F7859A591}" destId="{4D2C5561-B28B-460D-A3A4-216D643EC542}" srcOrd="2" destOrd="0" parTransId="{49EA74C3-D4A2-4BD0-8CC4-B217C06973E6}" sibTransId="{79479647-59BB-477D-8A82-3D8429B4091F}"/>
    <dgm:cxn modelId="{0F56567B-BF2C-48A7-98C4-CE07BBCD65D8}" type="presParOf" srcId="{4233E7F4-78CF-45DE-9915-F8BAA60E108A}" destId="{C4F19787-860E-4EFE-9434-A41E24E516B3}" srcOrd="0" destOrd="0" presId="urn:microsoft.com/office/officeart/2005/8/layout/pyramid2"/>
    <dgm:cxn modelId="{C3FD3340-5BF3-4ED3-B30D-CBB483550C1F}" type="presParOf" srcId="{4233E7F4-78CF-45DE-9915-F8BAA60E108A}" destId="{60B50493-22C5-4512-BAEF-E0CFF9B70FCD}" srcOrd="1" destOrd="0" presId="urn:microsoft.com/office/officeart/2005/8/layout/pyramid2"/>
    <dgm:cxn modelId="{81F0D0BA-6CD4-40AA-9CF3-F3E0A8BDDB27}" type="presParOf" srcId="{60B50493-22C5-4512-BAEF-E0CFF9B70FCD}" destId="{8F0D53F1-7265-482C-B23B-7D3AA63CB3D4}" srcOrd="0" destOrd="0" presId="urn:microsoft.com/office/officeart/2005/8/layout/pyramid2"/>
    <dgm:cxn modelId="{3CFCF18F-D2B4-427E-8FE9-47E8C1864CF3}" type="presParOf" srcId="{60B50493-22C5-4512-BAEF-E0CFF9B70FCD}" destId="{B170BB4C-11D6-42D1-92B5-05DECECED731}" srcOrd="1" destOrd="0" presId="urn:microsoft.com/office/officeart/2005/8/layout/pyramid2"/>
    <dgm:cxn modelId="{ED44849C-6C35-46F2-AFE6-D3B23D73BDE2}" type="presParOf" srcId="{60B50493-22C5-4512-BAEF-E0CFF9B70FCD}" destId="{CD2C3B6C-9E65-4E30-B022-CE189B0452AD}" srcOrd="2" destOrd="0" presId="urn:microsoft.com/office/officeart/2005/8/layout/pyramid2"/>
    <dgm:cxn modelId="{6B9A2BDA-B988-411B-A5ED-304754F9A0E1}" type="presParOf" srcId="{60B50493-22C5-4512-BAEF-E0CFF9B70FCD}" destId="{F5252A9B-7F2B-48C0-9A6D-761F42AC52DC}" srcOrd="3" destOrd="0" presId="urn:microsoft.com/office/officeart/2005/8/layout/pyramid2"/>
    <dgm:cxn modelId="{A43D3A58-FE39-496E-8E5D-2A1551B77C95}" type="presParOf" srcId="{60B50493-22C5-4512-BAEF-E0CFF9B70FCD}" destId="{A76EFA22-E242-431F-9EBC-7EBB05CFE678}" srcOrd="4" destOrd="0" presId="urn:microsoft.com/office/officeart/2005/8/layout/pyramid2"/>
    <dgm:cxn modelId="{88F72CE1-2E3D-470E-A000-360D46FC34A7}" type="presParOf" srcId="{60B50493-22C5-4512-BAEF-E0CFF9B70FCD}" destId="{3F65FE00-E1E1-4EED-AC0A-C7C04A8BAC0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5CAE6B7-1B68-41B5-9B0D-1D5F7859A59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A2D152-2380-4F95-9B64-565C4637018E}">
      <dgm:prSet phldrT="[Text]" custT="1"/>
      <dgm:spPr/>
      <dgm:t>
        <a:bodyPr/>
        <a:lstStyle/>
        <a:p>
          <a:r>
            <a:rPr lang="en-IN" sz="1800" dirty="0"/>
            <a:t>Sec 17(5)(</a:t>
          </a:r>
          <a:r>
            <a:rPr lang="en-IN" sz="1800" dirty="0" err="1"/>
            <a:t>i</a:t>
          </a:r>
          <a:r>
            <a:rPr lang="en-IN" sz="1800" dirty="0"/>
            <a:t>) be read as “</a:t>
          </a:r>
          <a:r>
            <a:rPr lang="en-IN" sz="1800" b="1" i="1" dirty="0"/>
            <a:t>any tax paid in accordance with the provision of Sec 74 in respect of any period </a:t>
          </a:r>
          <a:r>
            <a:rPr lang="en-IN" sz="1800" b="1" i="1" dirty="0" err="1"/>
            <a:t>upto</a:t>
          </a:r>
          <a:r>
            <a:rPr lang="en-IN" sz="1800" b="1" i="1" dirty="0"/>
            <a:t> F.Y. 2023-24.</a:t>
          </a:r>
          <a:endParaRPr lang="en-US" sz="1800" b="1" dirty="0"/>
        </a:p>
      </dgm:t>
    </dgm:pt>
    <dgm:pt modelId="{444692B2-AC8D-4F2D-B181-5841B3F00A16}" type="parTrans" cxnId="{2D4382FB-62CD-40A9-A306-3C78E5FECCAF}">
      <dgm:prSet/>
      <dgm:spPr/>
      <dgm:t>
        <a:bodyPr/>
        <a:lstStyle/>
        <a:p>
          <a:endParaRPr lang="en-US"/>
        </a:p>
      </dgm:t>
    </dgm:pt>
    <dgm:pt modelId="{FD9CAB44-7690-4FED-92D3-7FBFA0BD15EF}" type="sibTrans" cxnId="{2D4382FB-62CD-40A9-A306-3C78E5FECCAF}">
      <dgm:prSet/>
      <dgm:spPr/>
      <dgm:t>
        <a:bodyPr/>
        <a:lstStyle/>
        <a:p>
          <a:endParaRPr lang="en-US"/>
        </a:p>
      </dgm:t>
    </dgm:pt>
    <dgm:pt modelId="{9D12A5B1-CCD3-401A-B2D5-09BF2F8B990E}">
      <dgm:prSet phldrT="[Text]" custT="1"/>
      <dgm:spPr/>
      <dgm:t>
        <a:bodyPr/>
        <a:lstStyle/>
        <a:p>
          <a:r>
            <a:rPr lang="en-IN" sz="1800" dirty="0"/>
            <a:t>Amendment omits the reference to “</a:t>
          </a:r>
          <a:r>
            <a:rPr lang="en-IN" sz="1800" b="1" i="1" dirty="0"/>
            <a:t>tax paid in accordance with the provisions of Section 129 and 130”</a:t>
          </a:r>
          <a:r>
            <a:rPr lang="en-IN" sz="1800" dirty="0"/>
            <a:t>.</a:t>
          </a:r>
          <a:endParaRPr lang="en-US" sz="1200" dirty="0"/>
        </a:p>
      </dgm:t>
    </dgm:pt>
    <dgm:pt modelId="{7E324B5B-3865-43DB-8C23-5FEC66AD5400}" type="parTrans" cxnId="{CD8D420C-7900-49FC-924B-2BFAEA03EF80}">
      <dgm:prSet/>
      <dgm:spPr/>
      <dgm:t>
        <a:bodyPr/>
        <a:lstStyle/>
        <a:p>
          <a:endParaRPr lang="en-US"/>
        </a:p>
      </dgm:t>
    </dgm:pt>
    <dgm:pt modelId="{AEE2F12F-BB2A-4851-9AB0-66CFC88525DD}" type="sibTrans" cxnId="{CD8D420C-7900-49FC-924B-2BFAEA03EF80}">
      <dgm:prSet/>
      <dgm:spPr/>
      <dgm:t>
        <a:bodyPr/>
        <a:lstStyle/>
        <a:p>
          <a:endParaRPr lang="en-US"/>
        </a:p>
      </dgm:t>
    </dgm:pt>
    <dgm:pt modelId="{3CBA2FF7-5B30-43BB-B81E-59E75D227DB8}">
      <dgm:prSet phldrT="[Text]"/>
      <dgm:spPr/>
      <dgm:t>
        <a:bodyPr/>
        <a:lstStyle/>
        <a:p>
          <a:r>
            <a:rPr lang="en-IN" dirty="0"/>
            <a:t>The amendment is corrective measure as amount paid under both the sections is not in the nature of ‘</a:t>
          </a:r>
          <a:r>
            <a:rPr lang="en-IN" b="1" i="1" dirty="0"/>
            <a:t>tax’</a:t>
          </a:r>
          <a:r>
            <a:rPr lang="en-IN" dirty="0"/>
            <a:t> but of ‘</a:t>
          </a:r>
          <a:r>
            <a:rPr lang="en-IN" b="1" i="1" dirty="0"/>
            <a:t>penalty’</a:t>
          </a:r>
          <a:r>
            <a:rPr lang="en-IN" dirty="0"/>
            <a:t>.</a:t>
          </a:r>
          <a:endParaRPr lang="en-US" dirty="0"/>
        </a:p>
      </dgm:t>
    </dgm:pt>
    <dgm:pt modelId="{FE8BC0B1-D4D7-494B-A48F-86A487A59ABF}" type="parTrans" cxnId="{AAC30DA4-F3BC-4AE3-89D6-98603C4B9132}">
      <dgm:prSet/>
      <dgm:spPr/>
      <dgm:t>
        <a:bodyPr/>
        <a:lstStyle/>
        <a:p>
          <a:endParaRPr lang="en-US"/>
        </a:p>
      </dgm:t>
    </dgm:pt>
    <dgm:pt modelId="{F3C2C819-872F-4920-BAEE-AE10904ED6E5}" type="sibTrans" cxnId="{AAC30DA4-F3BC-4AE3-89D6-98603C4B9132}">
      <dgm:prSet/>
      <dgm:spPr/>
      <dgm:t>
        <a:bodyPr/>
        <a:lstStyle/>
        <a:p>
          <a:endParaRPr lang="en-US"/>
        </a:p>
      </dgm:t>
    </dgm:pt>
    <dgm:pt modelId="{4233E7F4-78CF-45DE-9915-F8BAA60E108A}" type="pres">
      <dgm:prSet presAssocID="{45CAE6B7-1B68-41B5-9B0D-1D5F7859A591}" presName="compositeShape" presStyleCnt="0">
        <dgm:presLayoutVars>
          <dgm:dir/>
          <dgm:resizeHandles/>
        </dgm:presLayoutVars>
      </dgm:prSet>
      <dgm:spPr/>
    </dgm:pt>
    <dgm:pt modelId="{C4F19787-860E-4EFE-9434-A41E24E516B3}" type="pres">
      <dgm:prSet presAssocID="{45CAE6B7-1B68-41B5-9B0D-1D5F7859A591}" presName="pyramid" presStyleLbl="node1" presStyleIdx="0" presStyleCnt="1"/>
      <dgm:spPr>
        <a:solidFill>
          <a:schemeClr val="tx2"/>
        </a:solidFill>
      </dgm:spPr>
    </dgm:pt>
    <dgm:pt modelId="{60B50493-22C5-4512-BAEF-E0CFF9B70FCD}" type="pres">
      <dgm:prSet presAssocID="{45CAE6B7-1B68-41B5-9B0D-1D5F7859A591}" presName="theList" presStyleCnt="0"/>
      <dgm:spPr/>
    </dgm:pt>
    <dgm:pt modelId="{8F0D53F1-7265-482C-B23B-7D3AA63CB3D4}" type="pres">
      <dgm:prSet presAssocID="{04A2D152-2380-4F95-9B64-565C4637018E}" presName="aNode" presStyleLbl="fgAcc1" presStyleIdx="0" presStyleCnt="3" custScaleX="109884" custScaleY="55131">
        <dgm:presLayoutVars>
          <dgm:bulletEnabled val="1"/>
        </dgm:presLayoutVars>
      </dgm:prSet>
      <dgm:spPr/>
    </dgm:pt>
    <dgm:pt modelId="{B170BB4C-11D6-42D1-92B5-05DECECED731}" type="pres">
      <dgm:prSet presAssocID="{04A2D152-2380-4F95-9B64-565C4637018E}" presName="aSpace" presStyleCnt="0"/>
      <dgm:spPr/>
    </dgm:pt>
    <dgm:pt modelId="{CD2C3B6C-9E65-4E30-B022-CE189B0452AD}" type="pres">
      <dgm:prSet presAssocID="{9D12A5B1-CCD3-401A-B2D5-09BF2F8B990E}" presName="aNode" presStyleLbl="fgAcc1" presStyleIdx="1" presStyleCnt="3" custScaleX="145358" custScaleY="45598" custLinFactNeighborX="7846" custLinFactNeighborY="-37749">
        <dgm:presLayoutVars>
          <dgm:bulletEnabled val="1"/>
        </dgm:presLayoutVars>
      </dgm:prSet>
      <dgm:spPr/>
    </dgm:pt>
    <dgm:pt modelId="{F5252A9B-7F2B-48C0-9A6D-761F42AC52DC}" type="pres">
      <dgm:prSet presAssocID="{9D12A5B1-CCD3-401A-B2D5-09BF2F8B990E}" presName="aSpace" presStyleCnt="0"/>
      <dgm:spPr/>
    </dgm:pt>
    <dgm:pt modelId="{3F3CFE38-C854-4301-83DD-4247DF739D54}" type="pres">
      <dgm:prSet presAssocID="{3CBA2FF7-5B30-43BB-B81E-59E75D227DB8}" presName="aNode" presStyleLbl="fgAcc1" presStyleIdx="2" presStyleCnt="3" custScaleX="145358" custScaleY="45598" custLinFactNeighborX="7846" custLinFactNeighborY="-37749">
        <dgm:presLayoutVars>
          <dgm:bulletEnabled val="1"/>
        </dgm:presLayoutVars>
      </dgm:prSet>
      <dgm:spPr/>
    </dgm:pt>
    <dgm:pt modelId="{CEC49669-7C46-46BA-8116-18EE903F8FD6}" type="pres">
      <dgm:prSet presAssocID="{3CBA2FF7-5B30-43BB-B81E-59E75D227DB8}" presName="aSpace" presStyleCnt="0"/>
      <dgm:spPr/>
    </dgm:pt>
  </dgm:ptLst>
  <dgm:cxnLst>
    <dgm:cxn modelId="{CD8D420C-7900-49FC-924B-2BFAEA03EF80}" srcId="{45CAE6B7-1B68-41B5-9B0D-1D5F7859A591}" destId="{9D12A5B1-CCD3-401A-B2D5-09BF2F8B990E}" srcOrd="1" destOrd="0" parTransId="{7E324B5B-3865-43DB-8C23-5FEC66AD5400}" sibTransId="{AEE2F12F-BB2A-4851-9AB0-66CFC88525DD}"/>
    <dgm:cxn modelId="{2A3A8354-BCCC-47C6-A6C9-96C71D9CF4F1}" type="presOf" srcId="{45CAE6B7-1B68-41B5-9B0D-1D5F7859A591}" destId="{4233E7F4-78CF-45DE-9915-F8BAA60E108A}" srcOrd="0" destOrd="0" presId="urn:microsoft.com/office/officeart/2005/8/layout/pyramid2"/>
    <dgm:cxn modelId="{AAC30DA4-F3BC-4AE3-89D6-98603C4B9132}" srcId="{45CAE6B7-1B68-41B5-9B0D-1D5F7859A591}" destId="{3CBA2FF7-5B30-43BB-B81E-59E75D227DB8}" srcOrd="2" destOrd="0" parTransId="{FE8BC0B1-D4D7-494B-A48F-86A487A59ABF}" sibTransId="{F3C2C819-872F-4920-BAEE-AE10904ED6E5}"/>
    <dgm:cxn modelId="{929465B5-458E-47D2-A8CD-428A94B5FB17}" type="presOf" srcId="{04A2D152-2380-4F95-9B64-565C4637018E}" destId="{8F0D53F1-7265-482C-B23B-7D3AA63CB3D4}" srcOrd="0" destOrd="0" presId="urn:microsoft.com/office/officeart/2005/8/layout/pyramid2"/>
    <dgm:cxn modelId="{5135B3BA-A742-4C98-B95F-A55A147CE370}" type="presOf" srcId="{9D12A5B1-CCD3-401A-B2D5-09BF2F8B990E}" destId="{CD2C3B6C-9E65-4E30-B022-CE189B0452AD}" srcOrd="0" destOrd="0" presId="urn:microsoft.com/office/officeart/2005/8/layout/pyramid2"/>
    <dgm:cxn modelId="{2D4382FB-62CD-40A9-A306-3C78E5FECCAF}" srcId="{45CAE6B7-1B68-41B5-9B0D-1D5F7859A591}" destId="{04A2D152-2380-4F95-9B64-565C4637018E}" srcOrd="0" destOrd="0" parTransId="{444692B2-AC8D-4F2D-B181-5841B3F00A16}" sibTransId="{FD9CAB44-7690-4FED-92D3-7FBFA0BD15EF}"/>
    <dgm:cxn modelId="{1C21CCFF-880B-4270-AB58-E9D8860B7360}" type="presOf" srcId="{3CBA2FF7-5B30-43BB-B81E-59E75D227DB8}" destId="{3F3CFE38-C854-4301-83DD-4247DF739D54}" srcOrd="0" destOrd="0" presId="urn:microsoft.com/office/officeart/2005/8/layout/pyramid2"/>
    <dgm:cxn modelId="{0F56567B-BF2C-48A7-98C4-CE07BBCD65D8}" type="presParOf" srcId="{4233E7F4-78CF-45DE-9915-F8BAA60E108A}" destId="{C4F19787-860E-4EFE-9434-A41E24E516B3}" srcOrd="0" destOrd="0" presId="urn:microsoft.com/office/officeart/2005/8/layout/pyramid2"/>
    <dgm:cxn modelId="{C3FD3340-5BF3-4ED3-B30D-CBB483550C1F}" type="presParOf" srcId="{4233E7F4-78CF-45DE-9915-F8BAA60E108A}" destId="{60B50493-22C5-4512-BAEF-E0CFF9B70FCD}" srcOrd="1" destOrd="0" presId="urn:microsoft.com/office/officeart/2005/8/layout/pyramid2"/>
    <dgm:cxn modelId="{81F0D0BA-6CD4-40AA-9CF3-F3E0A8BDDB27}" type="presParOf" srcId="{60B50493-22C5-4512-BAEF-E0CFF9B70FCD}" destId="{8F0D53F1-7265-482C-B23B-7D3AA63CB3D4}" srcOrd="0" destOrd="0" presId="urn:microsoft.com/office/officeart/2005/8/layout/pyramid2"/>
    <dgm:cxn modelId="{3CFCF18F-D2B4-427E-8FE9-47E8C1864CF3}" type="presParOf" srcId="{60B50493-22C5-4512-BAEF-E0CFF9B70FCD}" destId="{B170BB4C-11D6-42D1-92B5-05DECECED731}" srcOrd="1" destOrd="0" presId="urn:microsoft.com/office/officeart/2005/8/layout/pyramid2"/>
    <dgm:cxn modelId="{ED44849C-6C35-46F2-AFE6-D3B23D73BDE2}" type="presParOf" srcId="{60B50493-22C5-4512-BAEF-E0CFF9B70FCD}" destId="{CD2C3B6C-9E65-4E30-B022-CE189B0452AD}" srcOrd="2" destOrd="0" presId="urn:microsoft.com/office/officeart/2005/8/layout/pyramid2"/>
    <dgm:cxn modelId="{6B9A2BDA-B988-411B-A5ED-304754F9A0E1}" type="presParOf" srcId="{60B50493-22C5-4512-BAEF-E0CFF9B70FCD}" destId="{F5252A9B-7F2B-48C0-9A6D-761F42AC52DC}" srcOrd="3" destOrd="0" presId="urn:microsoft.com/office/officeart/2005/8/layout/pyramid2"/>
    <dgm:cxn modelId="{2CF9FC96-B954-4D86-A4E7-BC13C707A6BD}" type="presParOf" srcId="{60B50493-22C5-4512-BAEF-E0CFF9B70FCD}" destId="{3F3CFE38-C854-4301-83DD-4247DF739D54}" srcOrd="4" destOrd="0" presId="urn:microsoft.com/office/officeart/2005/8/layout/pyramid2"/>
    <dgm:cxn modelId="{F87FD8B7-08F7-479D-8F96-0FB3DD6525A1}" type="presParOf" srcId="{60B50493-22C5-4512-BAEF-E0CFF9B70FCD}" destId="{CEC49669-7C46-46BA-8116-18EE903F8FD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5CAE6B7-1B68-41B5-9B0D-1D5F7859A59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4A2D152-2380-4F95-9B64-565C4637018E}">
      <dgm:prSet phldrT="[Text]" custT="1"/>
      <dgm:spPr/>
      <dgm:t>
        <a:bodyPr/>
        <a:lstStyle/>
        <a:p>
          <a:pPr algn="just"/>
          <a:r>
            <a:rPr lang="en-IN" sz="2000" dirty="0"/>
            <a:t>Empowers the Govt. to regularize non-levy or short levy of central tax where tax short paid or not paid due to  general trade practice.</a:t>
          </a:r>
          <a:endParaRPr lang="en-US" sz="2000" b="1" dirty="0"/>
        </a:p>
      </dgm:t>
    </dgm:pt>
    <dgm:pt modelId="{444692B2-AC8D-4F2D-B181-5841B3F00A16}" type="parTrans" cxnId="{2D4382FB-62CD-40A9-A306-3C78E5FECCAF}">
      <dgm:prSet/>
      <dgm:spPr/>
      <dgm:t>
        <a:bodyPr/>
        <a:lstStyle/>
        <a:p>
          <a:endParaRPr lang="en-US"/>
        </a:p>
      </dgm:t>
    </dgm:pt>
    <dgm:pt modelId="{FD9CAB44-7690-4FED-92D3-7FBFA0BD15EF}" type="sibTrans" cxnId="{2D4382FB-62CD-40A9-A306-3C78E5FECCAF}">
      <dgm:prSet/>
      <dgm:spPr/>
      <dgm:t>
        <a:bodyPr/>
        <a:lstStyle/>
        <a:p>
          <a:endParaRPr lang="en-US"/>
        </a:p>
      </dgm:t>
    </dgm:pt>
    <dgm:pt modelId="{9D12A5B1-CCD3-401A-B2D5-09BF2F8B990E}">
      <dgm:prSet phldrT="[Text]" custT="1"/>
      <dgm:spPr/>
      <dgm:t>
        <a:bodyPr/>
        <a:lstStyle/>
        <a:p>
          <a:pPr algn="just"/>
          <a:r>
            <a:rPr lang="en-IN" sz="2000" dirty="0"/>
            <a:t>New provision provide relief from retrospective tax demands and reduce volume of litigation.</a:t>
          </a:r>
          <a:endParaRPr lang="en-US" sz="1400" dirty="0"/>
        </a:p>
      </dgm:t>
    </dgm:pt>
    <dgm:pt modelId="{AEE2F12F-BB2A-4851-9AB0-66CFC88525DD}" type="sibTrans" cxnId="{CD8D420C-7900-49FC-924B-2BFAEA03EF80}">
      <dgm:prSet/>
      <dgm:spPr/>
      <dgm:t>
        <a:bodyPr/>
        <a:lstStyle/>
        <a:p>
          <a:endParaRPr lang="en-US"/>
        </a:p>
      </dgm:t>
    </dgm:pt>
    <dgm:pt modelId="{7E324B5B-3865-43DB-8C23-5FEC66AD5400}" type="parTrans" cxnId="{CD8D420C-7900-49FC-924B-2BFAEA03EF80}">
      <dgm:prSet/>
      <dgm:spPr/>
      <dgm:t>
        <a:bodyPr/>
        <a:lstStyle/>
        <a:p>
          <a:endParaRPr lang="en-US"/>
        </a:p>
      </dgm:t>
    </dgm:pt>
    <dgm:pt modelId="{4233E7F4-78CF-45DE-9915-F8BAA60E108A}" type="pres">
      <dgm:prSet presAssocID="{45CAE6B7-1B68-41B5-9B0D-1D5F7859A591}" presName="compositeShape" presStyleCnt="0">
        <dgm:presLayoutVars>
          <dgm:dir/>
          <dgm:resizeHandles/>
        </dgm:presLayoutVars>
      </dgm:prSet>
      <dgm:spPr/>
    </dgm:pt>
    <dgm:pt modelId="{C4F19787-860E-4EFE-9434-A41E24E516B3}" type="pres">
      <dgm:prSet presAssocID="{45CAE6B7-1B68-41B5-9B0D-1D5F7859A591}" presName="pyramid" presStyleLbl="node1" presStyleIdx="0" presStyleCnt="1"/>
      <dgm:spPr>
        <a:solidFill>
          <a:schemeClr val="tx2"/>
        </a:solidFill>
      </dgm:spPr>
    </dgm:pt>
    <dgm:pt modelId="{60B50493-22C5-4512-BAEF-E0CFF9B70FCD}" type="pres">
      <dgm:prSet presAssocID="{45CAE6B7-1B68-41B5-9B0D-1D5F7859A591}" presName="theList" presStyleCnt="0"/>
      <dgm:spPr/>
    </dgm:pt>
    <dgm:pt modelId="{8F0D53F1-7265-482C-B23B-7D3AA63CB3D4}" type="pres">
      <dgm:prSet presAssocID="{04A2D152-2380-4F95-9B64-565C4637018E}" presName="aNode" presStyleLbl="fgAcc1" presStyleIdx="0" presStyleCnt="2" custScaleX="121096" custScaleY="61907" custLinFactNeighborX="9892" custLinFactNeighborY="60080">
        <dgm:presLayoutVars>
          <dgm:bulletEnabled val="1"/>
        </dgm:presLayoutVars>
      </dgm:prSet>
      <dgm:spPr/>
    </dgm:pt>
    <dgm:pt modelId="{B170BB4C-11D6-42D1-92B5-05DECECED731}" type="pres">
      <dgm:prSet presAssocID="{04A2D152-2380-4F95-9B64-565C4637018E}" presName="aSpace" presStyleCnt="0"/>
      <dgm:spPr/>
    </dgm:pt>
    <dgm:pt modelId="{CD2C3B6C-9E65-4E30-B022-CE189B0452AD}" type="pres">
      <dgm:prSet presAssocID="{9D12A5B1-CCD3-401A-B2D5-09BF2F8B990E}" presName="aNode" presStyleLbl="fgAcc1" presStyleIdx="1" presStyleCnt="2" custScaleX="139438" custScaleY="52991" custLinFactNeighborX="7846">
        <dgm:presLayoutVars>
          <dgm:bulletEnabled val="1"/>
        </dgm:presLayoutVars>
      </dgm:prSet>
      <dgm:spPr/>
    </dgm:pt>
    <dgm:pt modelId="{F5252A9B-7F2B-48C0-9A6D-761F42AC52DC}" type="pres">
      <dgm:prSet presAssocID="{9D12A5B1-CCD3-401A-B2D5-09BF2F8B990E}" presName="aSpace" presStyleCnt="0"/>
      <dgm:spPr/>
    </dgm:pt>
  </dgm:ptLst>
  <dgm:cxnLst>
    <dgm:cxn modelId="{CD8D420C-7900-49FC-924B-2BFAEA03EF80}" srcId="{45CAE6B7-1B68-41B5-9B0D-1D5F7859A591}" destId="{9D12A5B1-CCD3-401A-B2D5-09BF2F8B990E}" srcOrd="1" destOrd="0" parTransId="{7E324B5B-3865-43DB-8C23-5FEC66AD5400}" sibTransId="{AEE2F12F-BB2A-4851-9AB0-66CFC88525DD}"/>
    <dgm:cxn modelId="{2A3A8354-BCCC-47C6-A6C9-96C71D9CF4F1}" type="presOf" srcId="{45CAE6B7-1B68-41B5-9B0D-1D5F7859A591}" destId="{4233E7F4-78CF-45DE-9915-F8BAA60E108A}" srcOrd="0" destOrd="0" presId="urn:microsoft.com/office/officeart/2005/8/layout/pyramid2"/>
    <dgm:cxn modelId="{929465B5-458E-47D2-A8CD-428A94B5FB17}" type="presOf" srcId="{04A2D152-2380-4F95-9B64-565C4637018E}" destId="{8F0D53F1-7265-482C-B23B-7D3AA63CB3D4}" srcOrd="0" destOrd="0" presId="urn:microsoft.com/office/officeart/2005/8/layout/pyramid2"/>
    <dgm:cxn modelId="{5135B3BA-A742-4C98-B95F-A55A147CE370}" type="presOf" srcId="{9D12A5B1-CCD3-401A-B2D5-09BF2F8B990E}" destId="{CD2C3B6C-9E65-4E30-B022-CE189B0452AD}" srcOrd="0" destOrd="0" presId="urn:microsoft.com/office/officeart/2005/8/layout/pyramid2"/>
    <dgm:cxn modelId="{2D4382FB-62CD-40A9-A306-3C78E5FECCAF}" srcId="{45CAE6B7-1B68-41B5-9B0D-1D5F7859A591}" destId="{04A2D152-2380-4F95-9B64-565C4637018E}" srcOrd="0" destOrd="0" parTransId="{444692B2-AC8D-4F2D-B181-5841B3F00A16}" sibTransId="{FD9CAB44-7690-4FED-92D3-7FBFA0BD15EF}"/>
    <dgm:cxn modelId="{0F56567B-BF2C-48A7-98C4-CE07BBCD65D8}" type="presParOf" srcId="{4233E7F4-78CF-45DE-9915-F8BAA60E108A}" destId="{C4F19787-860E-4EFE-9434-A41E24E516B3}" srcOrd="0" destOrd="0" presId="urn:microsoft.com/office/officeart/2005/8/layout/pyramid2"/>
    <dgm:cxn modelId="{C3FD3340-5BF3-4ED3-B30D-CBB483550C1F}" type="presParOf" srcId="{4233E7F4-78CF-45DE-9915-F8BAA60E108A}" destId="{60B50493-22C5-4512-BAEF-E0CFF9B70FCD}" srcOrd="1" destOrd="0" presId="urn:microsoft.com/office/officeart/2005/8/layout/pyramid2"/>
    <dgm:cxn modelId="{81F0D0BA-6CD4-40AA-9CF3-F3E0A8BDDB27}" type="presParOf" srcId="{60B50493-22C5-4512-BAEF-E0CFF9B70FCD}" destId="{8F0D53F1-7265-482C-B23B-7D3AA63CB3D4}" srcOrd="0" destOrd="0" presId="urn:microsoft.com/office/officeart/2005/8/layout/pyramid2"/>
    <dgm:cxn modelId="{3CFCF18F-D2B4-427E-8FE9-47E8C1864CF3}" type="presParOf" srcId="{60B50493-22C5-4512-BAEF-E0CFF9B70FCD}" destId="{B170BB4C-11D6-42D1-92B5-05DECECED731}" srcOrd="1" destOrd="0" presId="urn:microsoft.com/office/officeart/2005/8/layout/pyramid2"/>
    <dgm:cxn modelId="{ED44849C-6C35-46F2-AFE6-D3B23D73BDE2}" type="presParOf" srcId="{60B50493-22C5-4512-BAEF-E0CFF9B70FCD}" destId="{CD2C3B6C-9E65-4E30-B022-CE189B0452AD}" srcOrd="2" destOrd="0" presId="urn:microsoft.com/office/officeart/2005/8/layout/pyramid2"/>
    <dgm:cxn modelId="{6B9A2BDA-B988-411B-A5ED-304754F9A0E1}" type="presParOf" srcId="{60B50493-22C5-4512-BAEF-E0CFF9B70FCD}" destId="{F5252A9B-7F2B-48C0-9A6D-761F42AC52D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4E95E-DC3F-4AC6-8135-13B2A3CC3F81}">
      <dsp:nvSpPr>
        <dsp:cNvPr id="0" name=""/>
        <dsp:cNvSpPr/>
      </dsp:nvSpPr>
      <dsp:spPr>
        <a:xfrm>
          <a:off x="3855519" y="566"/>
          <a:ext cx="5776221" cy="2223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In respect of any invoice or debit note,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pertaining to F.Y. 2017-18, 2018-19, 2019-20, 2020-21, 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a registered person entitled to take ITC in any return in FORM GSTR-3B filed </a:t>
          </a:r>
          <a:r>
            <a:rPr lang="en-IN" sz="2000" kern="1200" dirty="0" err="1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upto</a:t>
          </a:r>
          <a:r>
            <a:rPr lang="en-IN" sz="2000" kern="12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Mangal" panose="02040503050203030202" pitchFamily="18" charset="0"/>
            </a:rPr>
            <a:t>  30.11.2021</a:t>
          </a:r>
        </a:p>
      </dsp:txBody>
      <dsp:txXfrm>
        <a:off x="3855519" y="278566"/>
        <a:ext cx="4942221" cy="1667999"/>
      </dsp:txXfrm>
    </dsp:sp>
    <dsp:sp modelId="{EAFF0E86-11AD-4848-BE14-DF83788BFAA9}">
      <dsp:nvSpPr>
        <dsp:cNvPr id="0" name=""/>
        <dsp:cNvSpPr/>
      </dsp:nvSpPr>
      <dsp:spPr>
        <a:xfrm>
          <a:off x="0" y="186455"/>
          <a:ext cx="3850814" cy="1852221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>
              <a:cs typeface="Angsana New" panose="02020603050405020304" pitchFamily="18" charset="-34"/>
            </a:rPr>
            <a:t>Sec 16(5</a:t>
          </a:r>
          <a:r>
            <a:rPr lang="en-IN" sz="3200" kern="1200" dirty="0">
              <a:cs typeface="Angsana New" panose="02020603050405020304" pitchFamily="18" charset="-34"/>
            </a:rPr>
            <a:t>)</a:t>
          </a:r>
          <a:endParaRPr lang="en-US" sz="3200" kern="1200" dirty="0"/>
        </a:p>
      </dsp:txBody>
      <dsp:txXfrm>
        <a:off x="90418" y="276873"/>
        <a:ext cx="3669978" cy="1671385"/>
      </dsp:txXfrm>
    </dsp:sp>
    <dsp:sp modelId="{E78149A2-C73A-45B4-9D54-DC48A65ED897}">
      <dsp:nvSpPr>
        <dsp:cNvPr id="0" name=""/>
        <dsp:cNvSpPr/>
      </dsp:nvSpPr>
      <dsp:spPr>
        <a:xfrm>
          <a:off x="3855519" y="2409788"/>
          <a:ext cx="5776221" cy="18566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Where the tax paid or ITC reversed, no refund shall be admissible.</a:t>
          </a:r>
          <a:endParaRPr lang="en-US" sz="2000" kern="1200" dirty="0"/>
        </a:p>
      </dsp:txBody>
      <dsp:txXfrm>
        <a:off x="3855519" y="2641867"/>
        <a:ext cx="5079985" cy="1392471"/>
      </dsp:txXfrm>
    </dsp:sp>
    <dsp:sp modelId="{FCF35ED7-FF16-49DD-8BC5-36F429FF371D}">
      <dsp:nvSpPr>
        <dsp:cNvPr id="0" name=""/>
        <dsp:cNvSpPr/>
      </dsp:nvSpPr>
      <dsp:spPr>
        <a:xfrm>
          <a:off x="4705" y="2411992"/>
          <a:ext cx="3850814" cy="1852221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Sec 146</a:t>
          </a:r>
        </a:p>
      </dsp:txBody>
      <dsp:txXfrm>
        <a:off x="95123" y="2502410"/>
        <a:ext cx="3669978" cy="1671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19787-860E-4EFE-9434-A41E24E516B3}">
      <dsp:nvSpPr>
        <dsp:cNvPr id="0" name=""/>
        <dsp:cNvSpPr/>
      </dsp:nvSpPr>
      <dsp:spPr>
        <a:xfrm>
          <a:off x="1405688" y="0"/>
          <a:ext cx="5400203" cy="5400203"/>
        </a:xfrm>
        <a:prstGeom prst="triangl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2C3B6C-9E65-4E30-B022-CE189B0452AD}">
      <dsp:nvSpPr>
        <dsp:cNvPr id="0" name=""/>
        <dsp:cNvSpPr/>
      </dsp:nvSpPr>
      <dsp:spPr>
        <a:xfrm>
          <a:off x="3920805" y="2162873"/>
          <a:ext cx="5102257" cy="12129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Allow registered person to claim ITC in respect of invoice or debit note in return filed for  period during which GST registration was cancelled</a:t>
          </a:r>
          <a:r>
            <a:rPr lang="en-IN" sz="1200" kern="1200" dirty="0"/>
            <a:t>.</a:t>
          </a:r>
          <a:endParaRPr lang="en-US" sz="1200" kern="1200" dirty="0"/>
        </a:p>
      </dsp:txBody>
      <dsp:txXfrm>
        <a:off x="3980016" y="2222084"/>
        <a:ext cx="4983835" cy="1094514"/>
      </dsp:txXfrm>
    </dsp:sp>
    <dsp:sp modelId="{A76EFA22-E242-431F-9EBC-7EBB05CFE678}">
      <dsp:nvSpPr>
        <dsp:cNvPr id="0" name=""/>
        <dsp:cNvSpPr/>
      </dsp:nvSpPr>
      <dsp:spPr>
        <a:xfrm>
          <a:off x="3562140" y="3550582"/>
          <a:ext cx="5662053" cy="14346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300"/>
            <a:buFont typeface="Symbol" panose="05050102010706020507" pitchFamily="18" charset="2"/>
            <a:buNone/>
          </a:pPr>
          <a:r>
            <a:rPr lang="en-IN" sz="1800" kern="1200" dirty="0"/>
            <a:t>If any ITC which is unclaimed &amp; not restricted u/s 16(4) then such ITC can be claimed in any returns filed u/s 39 for the period from date of cancellation to date of revocation of cancellation, if filed within 30 days from revocation. </a:t>
          </a:r>
          <a:endParaRPr lang="en-US" sz="1800" kern="1200" dirty="0"/>
        </a:p>
      </dsp:txBody>
      <dsp:txXfrm>
        <a:off x="3632174" y="3620616"/>
        <a:ext cx="5521985" cy="1294580"/>
      </dsp:txXfrm>
    </dsp:sp>
    <dsp:sp modelId="{F1DADB31-4BDD-49AE-8328-37AD98847D5E}">
      <dsp:nvSpPr>
        <dsp:cNvPr id="0" name=""/>
        <dsp:cNvSpPr/>
      </dsp:nvSpPr>
      <dsp:spPr>
        <a:xfrm>
          <a:off x="4227451" y="763929"/>
          <a:ext cx="4581564" cy="12129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Introduced Section 16(6)</a:t>
          </a:r>
        </a:p>
      </dsp:txBody>
      <dsp:txXfrm>
        <a:off x="4286662" y="823140"/>
        <a:ext cx="4463142" cy="10945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2FCA7-85AF-4EB3-A999-3A9049BEDB36}">
      <dsp:nvSpPr>
        <dsp:cNvPr id="0" name=""/>
        <dsp:cNvSpPr/>
      </dsp:nvSpPr>
      <dsp:spPr>
        <a:xfrm>
          <a:off x="0" y="4293338"/>
          <a:ext cx="9384558" cy="590291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300"/>
            <a:buFont typeface="Symbol" panose="05050102010706020507" pitchFamily="18" charset="2"/>
            <a:buNone/>
          </a:pPr>
          <a:r>
            <a:rPr lang="en-IN" sz="2000" b="1" kern="1200" dirty="0">
              <a:solidFill>
                <a:schemeClr val="bg1"/>
              </a:solidFill>
            </a:rPr>
            <a:t>No refund if interest penalty has already been paid</a:t>
          </a:r>
        </a:p>
      </dsp:txBody>
      <dsp:txXfrm>
        <a:off x="0" y="4293338"/>
        <a:ext cx="9384558" cy="318757"/>
      </dsp:txXfrm>
    </dsp:sp>
    <dsp:sp modelId="{BBA68D6B-56E7-4A4F-B52D-374F6ACF7511}">
      <dsp:nvSpPr>
        <dsp:cNvPr id="0" name=""/>
        <dsp:cNvSpPr/>
      </dsp:nvSpPr>
      <dsp:spPr>
        <a:xfrm>
          <a:off x="0" y="4600290"/>
          <a:ext cx="9384558" cy="271534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 Not eligible if appeal or writ  petition filed is pending and not withdrawn</a:t>
          </a:r>
          <a:endParaRPr lang="en-IN" sz="2000" b="1" kern="1200" dirty="0">
            <a:solidFill>
              <a:schemeClr val="bg1"/>
            </a:solidFill>
          </a:endParaRPr>
        </a:p>
      </dsp:txBody>
      <dsp:txXfrm>
        <a:off x="0" y="4600290"/>
        <a:ext cx="9384558" cy="271534"/>
      </dsp:txXfrm>
    </dsp:sp>
    <dsp:sp modelId="{A230EFD7-1464-4BA4-AEFB-697427060068}">
      <dsp:nvSpPr>
        <dsp:cNvPr id="0" name=""/>
        <dsp:cNvSpPr/>
      </dsp:nvSpPr>
      <dsp:spPr>
        <a:xfrm rot="10800000">
          <a:off x="0" y="3394323"/>
          <a:ext cx="9384558" cy="907869"/>
        </a:xfrm>
        <a:prstGeom prst="upArrowCallou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Full tax liability is paid before a date to be notified </a:t>
          </a:r>
        </a:p>
      </dsp:txBody>
      <dsp:txXfrm rot="10800000">
        <a:off x="0" y="3394323"/>
        <a:ext cx="9384558" cy="589906"/>
      </dsp:txXfrm>
    </dsp:sp>
    <dsp:sp modelId="{3F67D53B-4892-42B7-8E91-CCB0DB37BA8A}">
      <dsp:nvSpPr>
        <dsp:cNvPr id="0" name=""/>
        <dsp:cNvSpPr/>
      </dsp:nvSpPr>
      <dsp:spPr>
        <a:xfrm rot="10800000">
          <a:off x="0" y="891540"/>
          <a:ext cx="9384558" cy="2503276"/>
        </a:xfrm>
        <a:prstGeom prst="upArrowCallou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SCN u/s 73(1) / 73(3) where no order passed u/s 73(9)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Order passed by Adjudicating Authority on SCN issued u/s 73 where no order passed by Appellate Authority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Order passed by Appellate Authority where no order passed by Appellate Tribunal</a:t>
          </a:r>
        </a:p>
      </dsp:txBody>
      <dsp:txXfrm rot="10800000">
        <a:off x="0" y="891540"/>
        <a:ext cx="9384558" cy="1626554"/>
      </dsp:txXfrm>
    </dsp:sp>
    <dsp:sp modelId="{56F1ED23-21D8-4F4F-B131-9BF4F4DF5F64}">
      <dsp:nvSpPr>
        <dsp:cNvPr id="0" name=""/>
        <dsp:cNvSpPr/>
      </dsp:nvSpPr>
      <dsp:spPr>
        <a:xfrm rot="10800000">
          <a:off x="0" y="886"/>
          <a:ext cx="9384558" cy="907869"/>
        </a:xfrm>
        <a:prstGeom prst="upArrowCallou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New Section 128A under CGST Act</a:t>
          </a:r>
          <a:endParaRPr lang="en-IN" sz="2000" b="1" kern="1200" dirty="0">
            <a:solidFill>
              <a:schemeClr val="bg1"/>
            </a:solidFill>
          </a:endParaRPr>
        </a:p>
      </dsp:txBody>
      <dsp:txXfrm rot="-10800000">
        <a:off x="0" y="886"/>
        <a:ext cx="9384558" cy="318662"/>
      </dsp:txXfrm>
    </dsp:sp>
    <dsp:sp modelId="{54B16812-7A8C-409D-B350-6A4CBA34A5E4}">
      <dsp:nvSpPr>
        <dsp:cNvPr id="0" name=""/>
        <dsp:cNvSpPr/>
      </dsp:nvSpPr>
      <dsp:spPr>
        <a:xfrm>
          <a:off x="608" y="305335"/>
          <a:ext cx="4993494" cy="29987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Waiver of Interest and Penalty</a:t>
          </a:r>
        </a:p>
      </dsp:txBody>
      <dsp:txXfrm>
        <a:off x="608" y="305335"/>
        <a:ext cx="4993494" cy="299879"/>
      </dsp:txXfrm>
    </dsp:sp>
    <dsp:sp modelId="{60501CCA-10D8-424F-81DA-F3EC3F9BEF2C}">
      <dsp:nvSpPr>
        <dsp:cNvPr id="0" name=""/>
        <dsp:cNvSpPr/>
      </dsp:nvSpPr>
      <dsp:spPr>
        <a:xfrm>
          <a:off x="4994102" y="319548"/>
          <a:ext cx="4389846" cy="271452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bg1"/>
              </a:solidFill>
            </a:rPr>
            <a:t>F.Y.  2017-18, 2018-19 &amp; 2019-20</a:t>
          </a:r>
        </a:p>
      </dsp:txBody>
      <dsp:txXfrm>
        <a:off x="4994102" y="319548"/>
        <a:ext cx="4389846" cy="271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1836B-F8A2-4008-878D-5D9A0FB91977}">
      <dsp:nvSpPr>
        <dsp:cNvPr id="0" name=""/>
        <dsp:cNvSpPr/>
      </dsp:nvSpPr>
      <dsp:spPr>
        <a:xfrm>
          <a:off x="0" y="902975"/>
          <a:ext cx="3002096" cy="180125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Provide for common time limit for issuance of demand notices and orders in respect of demands for F.Y, 2024-25 onwards.</a:t>
          </a:r>
          <a:endParaRPr lang="en-US" sz="1800" kern="1200" dirty="0"/>
        </a:p>
      </dsp:txBody>
      <dsp:txXfrm>
        <a:off x="0" y="902975"/>
        <a:ext cx="3002096" cy="1801257"/>
      </dsp:txXfrm>
    </dsp:sp>
    <dsp:sp modelId="{66DAB0E1-A871-4B73-8F65-8C186DD79A84}">
      <dsp:nvSpPr>
        <dsp:cNvPr id="0" name=""/>
        <dsp:cNvSpPr/>
      </dsp:nvSpPr>
      <dsp:spPr>
        <a:xfrm>
          <a:off x="3302306" y="902975"/>
          <a:ext cx="3002096" cy="180125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u="sng" kern="1200" dirty="0">
              <a:cs typeface="Angsana New" panose="02020603050405020304" pitchFamily="18" charset="-34"/>
            </a:rPr>
            <a:t>74A (1) deals </a:t>
          </a:r>
          <a:r>
            <a:rPr lang="en-IN" sz="1800" b="0" u="none" kern="1200" dirty="0">
              <a:cs typeface="Angsana New" panose="02020603050405020304" pitchFamily="18" charset="-34"/>
            </a:rPr>
            <a:t>with determination of tax not paid or short paid or erroneously refunded or ITC wrongly claimed or utilised</a:t>
          </a:r>
        </a:p>
      </dsp:txBody>
      <dsp:txXfrm>
        <a:off x="3302306" y="902975"/>
        <a:ext cx="3002096" cy="1801257"/>
      </dsp:txXfrm>
    </dsp:sp>
    <dsp:sp modelId="{14DC06AE-D72B-4DEA-AAAF-EC6C865FC961}">
      <dsp:nvSpPr>
        <dsp:cNvPr id="0" name=""/>
        <dsp:cNvSpPr/>
      </dsp:nvSpPr>
      <dsp:spPr>
        <a:xfrm>
          <a:off x="6604612" y="902975"/>
          <a:ext cx="3002096" cy="180125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/>
            <a:t>74A(2) provides for time limit to issue Notice: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42 months from due date of furnishing of annual return for the relevant financial year.</a:t>
          </a:r>
          <a:endParaRPr lang="en-US" sz="1800" kern="1200" dirty="0"/>
        </a:p>
      </dsp:txBody>
      <dsp:txXfrm>
        <a:off x="6604612" y="902975"/>
        <a:ext cx="3002096" cy="1801257"/>
      </dsp:txXfrm>
    </dsp:sp>
    <dsp:sp modelId="{114A3F44-EDA3-4119-9028-D68E409842DA}">
      <dsp:nvSpPr>
        <dsp:cNvPr id="0" name=""/>
        <dsp:cNvSpPr/>
      </dsp:nvSpPr>
      <dsp:spPr>
        <a:xfrm>
          <a:off x="798647" y="3004442"/>
          <a:ext cx="4127792" cy="180125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/>
            <a:t>74A(5) provides for penalty where tax is short paid or erroneously refunded: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/>
            <a:t>1. For reason of fraud: </a:t>
          </a:r>
          <a:r>
            <a:rPr lang="en-US" sz="1800" b="0" i="0" u="none" kern="1200" dirty="0"/>
            <a:t>100% of tax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/>
            <a:t>2. For any other reason: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Higher of 10% of tax or Rs.10,000/-</a:t>
          </a:r>
          <a:endParaRPr lang="en-US" sz="1800" b="0" u="none" kern="1200" dirty="0"/>
        </a:p>
      </dsp:txBody>
      <dsp:txXfrm>
        <a:off x="798647" y="3004442"/>
        <a:ext cx="4127792" cy="1801257"/>
      </dsp:txXfrm>
    </dsp:sp>
    <dsp:sp modelId="{7B8DC562-BA31-4EEB-82B1-CB6399610757}">
      <dsp:nvSpPr>
        <dsp:cNvPr id="0" name=""/>
        <dsp:cNvSpPr/>
      </dsp:nvSpPr>
      <dsp:spPr>
        <a:xfrm>
          <a:off x="5226650" y="3004442"/>
          <a:ext cx="3581411" cy="180125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/>
            <a:t>74A(7) provides for issuance of order: </a:t>
          </a:r>
          <a:endParaRPr lang="en-US" sz="1800" b="0" i="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within 12 months from  date of issuance of notice, which can be further extended for 6 months</a:t>
          </a:r>
          <a:endParaRPr lang="en-US" sz="1800" kern="1200" dirty="0"/>
        </a:p>
      </dsp:txBody>
      <dsp:txXfrm>
        <a:off x="5226650" y="3004442"/>
        <a:ext cx="3581411" cy="18012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C91FF-43DB-4040-B15D-6F1F9A379424}">
      <dsp:nvSpPr>
        <dsp:cNvPr id="0" name=""/>
        <dsp:cNvSpPr/>
      </dsp:nvSpPr>
      <dsp:spPr>
        <a:xfrm>
          <a:off x="0" y="2763"/>
          <a:ext cx="8128000" cy="108576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u="sng" kern="1200" dirty="0"/>
            <a:t>74A(8) provides for  </a:t>
          </a:r>
          <a:r>
            <a:rPr lang="en-US" sz="2400" b="1" i="0" u="sng" kern="1200" dirty="0" err="1"/>
            <a:t>suo</a:t>
          </a:r>
          <a:r>
            <a:rPr lang="en-US" sz="2400" b="1" i="0" u="sng" kern="1200" dirty="0"/>
            <a:t>-moto payment of tax for reason other than fraud </a:t>
          </a:r>
          <a:r>
            <a:rPr lang="en-US" sz="2400" b="1" i="0" u="sng" kern="1200" dirty="0" err="1"/>
            <a:t>etc</a:t>
          </a:r>
          <a:r>
            <a:rPr lang="en-US" sz="2400" b="1" i="0" u="sng" kern="1200" dirty="0"/>
            <a:t>:</a:t>
          </a:r>
          <a:endParaRPr lang="en-US" sz="2400" kern="1200" dirty="0"/>
        </a:p>
      </dsp:txBody>
      <dsp:txXfrm>
        <a:off x="53002" y="55765"/>
        <a:ext cx="8021996" cy="979756"/>
      </dsp:txXfrm>
    </dsp:sp>
    <dsp:sp modelId="{AE20543D-A5AA-4205-8186-1DEA8FE9E83B}">
      <dsp:nvSpPr>
        <dsp:cNvPr id="0" name=""/>
        <dsp:cNvSpPr/>
      </dsp:nvSpPr>
      <dsp:spPr>
        <a:xfrm>
          <a:off x="0" y="1088523"/>
          <a:ext cx="8128000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2860" rIns="128016" bIns="2286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Proceedings shall be concluded if person chargeable with tax:</a:t>
          </a:r>
        </a:p>
        <a:p>
          <a:pPr marL="682625" lvl="1" indent="-334963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Pays full amount with interest, before issuance of SCN;</a:t>
          </a:r>
        </a:p>
        <a:p>
          <a:pPr marL="682625" lvl="1" indent="-334963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Pays  full amount with interest within 60 days of issuance of SCN.</a:t>
          </a:r>
        </a:p>
      </dsp:txBody>
      <dsp:txXfrm>
        <a:off x="0" y="1088523"/>
        <a:ext cx="8128000" cy="960480"/>
      </dsp:txXfrm>
    </dsp:sp>
    <dsp:sp modelId="{06747AB3-2AEB-4DE2-88EE-6D8055E1F9CD}">
      <dsp:nvSpPr>
        <dsp:cNvPr id="0" name=""/>
        <dsp:cNvSpPr/>
      </dsp:nvSpPr>
      <dsp:spPr>
        <a:xfrm>
          <a:off x="0" y="2049003"/>
          <a:ext cx="8128000" cy="108576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u="sng" kern="1200" dirty="0"/>
            <a:t>74A(9) provides for </a:t>
          </a:r>
          <a:r>
            <a:rPr lang="en-US" sz="2400" b="1" i="0" u="sng" kern="1200" dirty="0" err="1"/>
            <a:t>suo</a:t>
          </a:r>
          <a:r>
            <a:rPr lang="en-US" sz="2400" b="1" i="0" u="sng" kern="1200" dirty="0"/>
            <a:t>-moto payment of tax by reason of fraud</a:t>
          </a:r>
          <a:endParaRPr lang="en-US" sz="2400" kern="1200" dirty="0"/>
        </a:p>
      </dsp:txBody>
      <dsp:txXfrm>
        <a:off x="53002" y="2102005"/>
        <a:ext cx="8021996" cy="979756"/>
      </dsp:txXfrm>
    </dsp:sp>
    <dsp:sp modelId="{C9CB5638-D643-4C99-B51F-D77F62EA5958}">
      <dsp:nvSpPr>
        <dsp:cNvPr id="0" name=""/>
        <dsp:cNvSpPr/>
      </dsp:nvSpPr>
      <dsp:spPr>
        <a:xfrm>
          <a:off x="0" y="3134763"/>
          <a:ext cx="8128000" cy="22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2860" rIns="128016" bIns="2286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Proceedings shall be concluded if Person chargeable with tax:</a:t>
          </a:r>
        </a:p>
        <a:p>
          <a:pPr marL="741363" lvl="1" indent="-277813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Pays full amount with interest and penalty equivalent to 15%, before  issuance of SCN;</a:t>
          </a:r>
        </a:p>
        <a:p>
          <a:pPr marL="741363" lvl="1" indent="-277813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Pays  full amount with interest and penalty equivalent to 25%,within 60  days of issuance of SCN;</a:t>
          </a:r>
        </a:p>
        <a:p>
          <a:pPr marL="741363" lvl="1" indent="-277813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Pays full amount with interest and penalty equivalent to 50%,within 60 days of communication of order.</a:t>
          </a:r>
          <a:br>
            <a:rPr lang="en-US" sz="1800" kern="1200" dirty="0"/>
          </a:br>
          <a:endParaRPr lang="en-US" sz="1800" kern="1200" dirty="0"/>
        </a:p>
      </dsp:txBody>
      <dsp:txXfrm>
        <a:off x="0" y="3134763"/>
        <a:ext cx="8128000" cy="22811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61758-C4E0-4847-A6D7-A0B0279C73BB}">
      <dsp:nvSpPr>
        <dsp:cNvPr id="0" name=""/>
        <dsp:cNvSpPr/>
      </dsp:nvSpPr>
      <dsp:spPr>
        <a:xfrm>
          <a:off x="7415" y="822852"/>
          <a:ext cx="2009081" cy="2764800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When penalty under clause (ii) of Section 74A(5)</a:t>
          </a:r>
          <a:endParaRPr lang="en-US" sz="2000" kern="1200" dirty="0"/>
        </a:p>
      </dsp:txBody>
      <dsp:txXfrm>
        <a:off x="7415" y="822852"/>
        <a:ext cx="2009081" cy="803632"/>
      </dsp:txXfrm>
    </dsp:sp>
    <dsp:sp modelId="{854B510F-B53A-4155-8612-14F614FBBE7B}">
      <dsp:nvSpPr>
        <dsp:cNvPr id="0" name=""/>
        <dsp:cNvSpPr/>
      </dsp:nvSpPr>
      <dsp:spPr>
        <a:xfrm>
          <a:off x="424599" y="2519699"/>
          <a:ext cx="1902078" cy="22981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Penalty equivalent to tax evaded</a:t>
          </a:r>
        </a:p>
      </dsp:txBody>
      <dsp:txXfrm>
        <a:off x="480309" y="2575409"/>
        <a:ext cx="1790658" cy="2186755"/>
      </dsp:txXfrm>
    </dsp:sp>
    <dsp:sp modelId="{62D15604-793F-44E0-88ED-CE35E44C113B}">
      <dsp:nvSpPr>
        <dsp:cNvPr id="0" name=""/>
        <dsp:cNvSpPr/>
      </dsp:nvSpPr>
      <dsp:spPr>
        <a:xfrm rot="477863">
          <a:off x="2304684" y="1199034"/>
          <a:ext cx="623343" cy="500203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305408" y="1288679"/>
        <a:ext cx="473282" cy="300121"/>
      </dsp:txXfrm>
    </dsp:sp>
    <dsp:sp modelId="{33723857-FBE0-403F-BDE5-240441EFA4B6}">
      <dsp:nvSpPr>
        <dsp:cNvPr id="0" name=""/>
        <dsp:cNvSpPr/>
      </dsp:nvSpPr>
      <dsp:spPr>
        <a:xfrm>
          <a:off x="3181273" y="1266897"/>
          <a:ext cx="2009081" cy="2764800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not sustainable for reason that charges of fraud, willful misstatement or suppression of facts has not been established</a:t>
          </a:r>
          <a:endParaRPr lang="en-US" sz="2000" kern="1200" dirty="0"/>
        </a:p>
      </dsp:txBody>
      <dsp:txXfrm>
        <a:off x="3181273" y="1266897"/>
        <a:ext cx="2009081" cy="803632"/>
      </dsp:txXfrm>
    </dsp:sp>
    <dsp:sp modelId="{B2C295B8-FA63-4805-BE2F-664C0030D7C1}">
      <dsp:nvSpPr>
        <dsp:cNvPr id="0" name=""/>
        <dsp:cNvSpPr/>
      </dsp:nvSpPr>
      <dsp:spPr>
        <a:xfrm flipV="1">
          <a:off x="3605348" y="3907389"/>
          <a:ext cx="2009081" cy="5219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6FE33E-7348-442E-A525-3F95A9304ECA}">
      <dsp:nvSpPr>
        <dsp:cNvPr id="0" name=""/>
        <dsp:cNvSpPr/>
      </dsp:nvSpPr>
      <dsp:spPr>
        <a:xfrm rot="20988155">
          <a:off x="5489743" y="1125053"/>
          <a:ext cx="656050" cy="500203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490928" y="1238377"/>
        <a:ext cx="505989" cy="300121"/>
      </dsp:txXfrm>
    </dsp:sp>
    <dsp:sp modelId="{28B0BBFF-B939-4081-91A4-36812561030D}">
      <dsp:nvSpPr>
        <dsp:cNvPr id="0" name=""/>
        <dsp:cNvSpPr/>
      </dsp:nvSpPr>
      <dsp:spPr>
        <a:xfrm>
          <a:off x="6408633" y="686354"/>
          <a:ext cx="2009081" cy="2764800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Penalty shall be payable as per clause (</a:t>
          </a:r>
          <a:r>
            <a:rPr lang="en-US" sz="2000" kern="1200" dirty="0" err="1">
              <a:solidFill>
                <a:schemeClr val="bg1"/>
              </a:solidFill>
            </a:rPr>
            <a:t>i</a:t>
          </a:r>
          <a:r>
            <a:rPr lang="en-US" sz="2000" kern="1200" dirty="0">
              <a:solidFill>
                <a:schemeClr val="bg1"/>
              </a:solidFill>
            </a:rPr>
            <a:t>) of Section 74A(5) </a:t>
          </a:r>
          <a:endParaRPr lang="en-US" sz="2000" kern="1200" dirty="0"/>
        </a:p>
      </dsp:txBody>
      <dsp:txXfrm>
        <a:off x="6408633" y="686354"/>
        <a:ext cx="2009081" cy="803632"/>
      </dsp:txXfrm>
    </dsp:sp>
    <dsp:sp modelId="{F73486BE-C3D1-43E5-8E23-31E54BB59011}">
      <dsp:nvSpPr>
        <dsp:cNvPr id="0" name=""/>
        <dsp:cNvSpPr/>
      </dsp:nvSpPr>
      <dsp:spPr>
        <a:xfrm>
          <a:off x="6820131" y="2335628"/>
          <a:ext cx="2009081" cy="2844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Penalty equivalent to 10% of tax evaded or Rs.10,000/-, whichever is higher</a:t>
          </a:r>
        </a:p>
      </dsp:txBody>
      <dsp:txXfrm>
        <a:off x="6878975" y="2394472"/>
        <a:ext cx="1891393" cy="27264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C91FF-43DB-4040-B15D-6F1F9A379424}">
      <dsp:nvSpPr>
        <dsp:cNvPr id="0" name=""/>
        <dsp:cNvSpPr/>
      </dsp:nvSpPr>
      <dsp:spPr>
        <a:xfrm>
          <a:off x="0" y="416133"/>
          <a:ext cx="8128000" cy="121680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Section 73(12)</a:t>
          </a:r>
        </a:p>
      </dsp:txBody>
      <dsp:txXfrm>
        <a:off x="59399" y="475532"/>
        <a:ext cx="8009202" cy="1098002"/>
      </dsp:txXfrm>
    </dsp:sp>
    <dsp:sp modelId="{AE20543D-A5AA-4205-8186-1DEA8FE9E83B}">
      <dsp:nvSpPr>
        <dsp:cNvPr id="0" name=""/>
        <dsp:cNvSpPr/>
      </dsp:nvSpPr>
      <dsp:spPr>
        <a:xfrm>
          <a:off x="0" y="1632933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Restrict the applicability of Section 73 for determination of tax pertaining to the period </a:t>
          </a:r>
          <a:r>
            <a:rPr lang="en-IN" sz="2000" kern="1200" dirty="0" err="1"/>
            <a:t>upto</a:t>
          </a:r>
          <a:r>
            <a:rPr lang="en-IN" sz="2000" kern="1200" dirty="0"/>
            <a:t> F.Y. 2023-24</a:t>
          </a:r>
          <a:endParaRPr lang="en-US" sz="2000" kern="1200" dirty="0"/>
        </a:p>
      </dsp:txBody>
      <dsp:txXfrm>
        <a:off x="0" y="1632933"/>
        <a:ext cx="8128000" cy="1076400"/>
      </dsp:txXfrm>
    </dsp:sp>
    <dsp:sp modelId="{06747AB3-2AEB-4DE2-88EE-6D8055E1F9CD}">
      <dsp:nvSpPr>
        <dsp:cNvPr id="0" name=""/>
        <dsp:cNvSpPr/>
      </dsp:nvSpPr>
      <dsp:spPr>
        <a:xfrm>
          <a:off x="0" y="2709333"/>
          <a:ext cx="8128000" cy="121680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Section 74(12)</a:t>
          </a:r>
        </a:p>
      </dsp:txBody>
      <dsp:txXfrm>
        <a:off x="59399" y="2768732"/>
        <a:ext cx="8009202" cy="1098002"/>
      </dsp:txXfrm>
    </dsp:sp>
    <dsp:sp modelId="{C9CB5638-D643-4C99-B51F-D77F62EA5958}">
      <dsp:nvSpPr>
        <dsp:cNvPr id="0" name=""/>
        <dsp:cNvSpPr/>
      </dsp:nvSpPr>
      <dsp:spPr>
        <a:xfrm>
          <a:off x="0" y="3926133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Restrict the applicability of Section 74 for determination of tax pertaining to the period </a:t>
          </a:r>
          <a:r>
            <a:rPr lang="en-IN" sz="2000" kern="1200" dirty="0" err="1"/>
            <a:t>upto</a:t>
          </a:r>
          <a:r>
            <a:rPr lang="en-IN" sz="2000" kern="1200" dirty="0"/>
            <a:t> F.Y. 2023-24.</a:t>
          </a:r>
          <a:endParaRPr lang="en-US" sz="2000" kern="1200" dirty="0"/>
        </a:p>
      </dsp:txBody>
      <dsp:txXfrm>
        <a:off x="0" y="3926133"/>
        <a:ext cx="8128000" cy="10764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19787-860E-4EFE-9434-A41E24E516B3}">
      <dsp:nvSpPr>
        <dsp:cNvPr id="0" name=""/>
        <dsp:cNvSpPr/>
      </dsp:nvSpPr>
      <dsp:spPr>
        <a:xfrm>
          <a:off x="1405688" y="0"/>
          <a:ext cx="5400203" cy="5400203"/>
        </a:xfrm>
        <a:prstGeom prst="triangl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D53F1-7265-482C-B23B-7D3AA63CB3D4}">
      <dsp:nvSpPr>
        <dsp:cNvPr id="0" name=""/>
        <dsp:cNvSpPr/>
      </dsp:nvSpPr>
      <dsp:spPr>
        <a:xfrm>
          <a:off x="4105789" y="542415"/>
          <a:ext cx="3510131" cy="12129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Section 31(3)(f) provides for self-invoicing if goods received from unregistered supplier</a:t>
          </a:r>
          <a:endParaRPr lang="en-US" sz="1800" kern="1200" dirty="0"/>
        </a:p>
      </dsp:txBody>
      <dsp:txXfrm>
        <a:off x="4165000" y="601626"/>
        <a:ext cx="3391709" cy="1094514"/>
      </dsp:txXfrm>
    </dsp:sp>
    <dsp:sp modelId="{CD2C3B6C-9E65-4E30-B022-CE189B0452AD}">
      <dsp:nvSpPr>
        <dsp:cNvPr id="0" name=""/>
        <dsp:cNvSpPr/>
      </dsp:nvSpPr>
      <dsp:spPr>
        <a:xfrm>
          <a:off x="3585132" y="1906968"/>
          <a:ext cx="5102257" cy="12129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Invoice in respect of goods or services or both received from unregistered supplier, must be issued to self within period prescribed.</a:t>
          </a:r>
          <a:endParaRPr lang="en-US" sz="1200" kern="1200" dirty="0"/>
        </a:p>
      </dsp:txBody>
      <dsp:txXfrm>
        <a:off x="3644343" y="1966179"/>
        <a:ext cx="4983835" cy="1094514"/>
      </dsp:txXfrm>
    </dsp:sp>
    <dsp:sp modelId="{A76EFA22-E242-431F-9EBC-7EBB05CFE678}">
      <dsp:nvSpPr>
        <dsp:cNvPr id="0" name=""/>
        <dsp:cNvSpPr/>
      </dsp:nvSpPr>
      <dsp:spPr>
        <a:xfrm>
          <a:off x="3434828" y="3271521"/>
          <a:ext cx="5662053" cy="14346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300"/>
            <a:buFont typeface="Symbol" panose="05050102010706020507" pitchFamily="18" charset="2"/>
            <a:buNone/>
          </a:pPr>
          <a:r>
            <a:rPr lang="en-IN" sz="1800" kern="1200" dirty="0"/>
            <a:t>The expression ‘</a:t>
          </a:r>
          <a:r>
            <a:rPr lang="en-IN" sz="1800" b="1" i="1" kern="1200" dirty="0"/>
            <a:t>supplier who is not registered’</a:t>
          </a:r>
          <a:r>
            <a:rPr lang="en-IN" sz="1800" kern="1200" dirty="0"/>
            <a:t> shall include supplier who is registered solely for the purpose of deduction of tax under Section 51 </a:t>
          </a:r>
          <a:endParaRPr lang="en-US" sz="1800" kern="1200" dirty="0"/>
        </a:p>
      </dsp:txBody>
      <dsp:txXfrm>
        <a:off x="3504862" y="3341555"/>
        <a:ext cx="5521985" cy="12945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19787-860E-4EFE-9434-A41E24E516B3}">
      <dsp:nvSpPr>
        <dsp:cNvPr id="0" name=""/>
        <dsp:cNvSpPr/>
      </dsp:nvSpPr>
      <dsp:spPr>
        <a:xfrm>
          <a:off x="1545637" y="0"/>
          <a:ext cx="5400203" cy="5400203"/>
        </a:xfrm>
        <a:prstGeom prst="triangl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D53F1-7265-482C-B23B-7D3AA63CB3D4}">
      <dsp:nvSpPr>
        <dsp:cNvPr id="0" name=""/>
        <dsp:cNvSpPr/>
      </dsp:nvSpPr>
      <dsp:spPr>
        <a:xfrm>
          <a:off x="4072268" y="540196"/>
          <a:ext cx="3857073" cy="12955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Sec 17(5)(</a:t>
          </a:r>
          <a:r>
            <a:rPr lang="en-IN" sz="1800" kern="1200" dirty="0" err="1"/>
            <a:t>i</a:t>
          </a:r>
          <a:r>
            <a:rPr lang="en-IN" sz="1800" kern="1200" dirty="0"/>
            <a:t>) be read as “</a:t>
          </a:r>
          <a:r>
            <a:rPr lang="en-IN" sz="1800" b="1" i="1" kern="1200" dirty="0"/>
            <a:t>any tax paid in accordance with the provision of Sec 74 in respect of any period </a:t>
          </a:r>
          <a:r>
            <a:rPr lang="en-IN" sz="1800" b="1" i="1" kern="1200" dirty="0" err="1"/>
            <a:t>upto</a:t>
          </a:r>
          <a:r>
            <a:rPr lang="en-IN" sz="1800" b="1" i="1" kern="1200" dirty="0"/>
            <a:t> F.Y. 2023-24.</a:t>
          </a:r>
          <a:endParaRPr lang="en-US" sz="1800" b="1" kern="1200" dirty="0"/>
        </a:p>
      </dsp:txBody>
      <dsp:txXfrm>
        <a:off x="4135511" y="603439"/>
        <a:ext cx="3730587" cy="1169055"/>
      </dsp:txXfrm>
    </dsp:sp>
    <dsp:sp modelId="{CD2C3B6C-9E65-4E30-B022-CE189B0452AD}">
      <dsp:nvSpPr>
        <dsp:cNvPr id="0" name=""/>
        <dsp:cNvSpPr/>
      </dsp:nvSpPr>
      <dsp:spPr>
        <a:xfrm>
          <a:off x="3725080" y="2018594"/>
          <a:ext cx="5102257" cy="10715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Amendment omits the reference to “</a:t>
          </a:r>
          <a:r>
            <a:rPr lang="en-IN" sz="1800" b="1" i="1" kern="1200" dirty="0"/>
            <a:t>tax paid in accordance with the provisions of Section 129 and 130”</a:t>
          </a:r>
          <a:r>
            <a:rPr lang="en-IN" sz="1800" kern="1200" dirty="0"/>
            <a:t>.</a:t>
          </a:r>
          <a:endParaRPr lang="en-US" sz="1200" kern="1200" dirty="0"/>
        </a:p>
      </dsp:txBody>
      <dsp:txXfrm>
        <a:off x="3777387" y="2070901"/>
        <a:ext cx="4997643" cy="966908"/>
      </dsp:txXfrm>
    </dsp:sp>
    <dsp:sp modelId="{3F3CFE38-C854-4301-83DD-4247DF739D54}">
      <dsp:nvSpPr>
        <dsp:cNvPr id="0" name=""/>
        <dsp:cNvSpPr/>
      </dsp:nvSpPr>
      <dsp:spPr>
        <a:xfrm>
          <a:off x="3725080" y="3383858"/>
          <a:ext cx="5102257" cy="10715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The amendment is corrective measure as amount paid under both the sections is not in the nature of ‘</a:t>
          </a:r>
          <a:r>
            <a:rPr lang="en-IN" sz="1800" b="1" i="1" kern="1200" dirty="0"/>
            <a:t>tax’</a:t>
          </a:r>
          <a:r>
            <a:rPr lang="en-IN" sz="1800" kern="1200" dirty="0"/>
            <a:t> but of ‘</a:t>
          </a:r>
          <a:r>
            <a:rPr lang="en-IN" sz="1800" b="1" i="1" kern="1200" dirty="0"/>
            <a:t>penalty’</a:t>
          </a:r>
          <a:r>
            <a:rPr lang="en-IN" sz="1800" kern="1200" dirty="0"/>
            <a:t>.</a:t>
          </a:r>
          <a:endParaRPr lang="en-US" sz="1800" kern="1200" dirty="0"/>
        </a:p>
      </dsp:txBody>
      <dsp:txXfrm>
        <a:off x="3777387" y="3436165"/>
        <a:ext cx="4997643" cy="9669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19787-860E-4EFE-9434-A41E24E516B3}">
      <dsp:nvSpPr>
        <dsp:cNvPr id="0" name=""/>
        <dsp:cNvSpPr/>
      </dsp:nvSpPr>
      <dsp:spPr>
        <a:xfrm>
          <a:off x="1597587" y="0"/>
          <a:ext cx="5400203" cy="5400203"/>
        </a:xfrm>
        <a:prstGeom prst="triangl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D53F1-7265-482C-B23B-7D3AA63CB3D4}">
      <dsp:nvSpPr>
        <dsp:cNvPr id="0" name=""/>
        <dsp:cNvSpPr/>
      </dsp:nvSpPr>
      <dsp:spPr>
        <a:xfrm>
          <a:off x="4274662" y="774468"/>
          <a:ext cx="4250629" cy="19092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Empowers the Govt. to regularize non-levy or short levy of central tax where tax short paid or not paid due to  general trade practice.</a:t>
          </a:r>
          <a:endParaRPr lang="en-US" sz="2000" b="1" kern="1200" dirty="0"/>
        </a:p>
      </dsp:txBody>
      <dsp:txXfrm>
        <a:off x="4367863" y="867669"/>
        <a:ext cx="4064227" cy="1722823"/>
      </dsp:txXfrm>
    </dsp:sp>
    <dsp:sp modelId="{CD2C3B6C-9E65-4E30-B022-CE189B0452AD}">
      <dsp:nvSpPr>
        <dsp:cNvPr id="0" name=""/>
        <dsp:cNvSpPr/>
      </dsp:nvSpPr>
      <dsp:spPr>
        <a:xfrm>
          <a:off x="3880930" y="2837587"/>
          <a:ext cx="4894457" cy="16342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New provision provide relief from retrospective tax demands and reduce volume of litigation.</a:t>
          </a:r>
          <a:endParaRPr lang="en-US" sz="1400" kern="1200" dirty="0"/>
        </a:p>
      </dsp:txBody>
      <dsp:txXfrm>
        <a:off x="3960708" y="2917365"/>
        <a:ext cx="4734901" cy="1474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357F3B0-EBDA-463A-96A9-0CDA3D84C27F}" type="datetimeFigureOut">
              <a:rPr lang="en-IN" smtClean="0"/>
              <a:pPr/>
              <a:t>24-07-2024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5C5B4B-A3DA-4A48-ACE6-9F7C169D7F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45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4396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C5B4B-A3DA-4A48-ACE6-9F7C169D7F55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8907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218">
            <a:extLst>
              <a:ext uri="{FF2B5EF4-FFF2-40B4-BE49-F238E27FC236}">
                <a16:creationId xmlns:a16="http://schemas.microsoft.com/office/drawing/2014/main" id="{976909CD-DC86-4557-9EC0-A66B08B1B9D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9538" y="757238"/>
            <a:ext cx="6729412" cy="37846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hape 219">
            <a:extLst>
              <a:ext uri="{FF2B5EF4-FFF2-40B4-BE49-F238E27FC236}">
                <a16:creationId xmlns:a16="http://schemas.microsoft.com/office/drawing/2014/main" id="{45D7E292-45A5-43A6-B2CB-56AE5510C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4549" y="4793457"/>
            <a:ext cx="5559637" cy="45416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62" tIns="93162" rIns="93162" bIns="93162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0182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BF98-8153-4DAD-B04F-34921C898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65EED-46C6-4CD6-BBED-01395A60C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74E06-E8BA-47B1-8652-27E3B8CE5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7009E-FB88-4D05-9265-BEC63DAC2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BFF74-2C7B-4376-AEA9-1CC7BA682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468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E60B2-A350-4CA8-8E61-62AEF2BB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0BE89-143E-4AF7-81C6-1DB327E1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32330-2A39-4E3A-B0B7-E4062DD2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D8899-12F7-4808-81EA-BF11720BE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4741A-58A9-4689-A273-3EB40FF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89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D9E4B-EEB8-49E5-8C12-5408C78B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10B0E-467C-45C6-AF52-665512175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3A1B0-51AE-458B-82B6-B73E424D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9ED26-1DE5-471C-9C5D-B87F9F68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7CFB4-CBC8-495C-9911-81BB62384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097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4C54-EEA6-4219-A09C-132255C2E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B09A-F43A-4664-9874-D8E9186A9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3769F-6813-4A4C-B2AB-D2A1EA2A4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C3BAE-F121-46C7-8EC4-E7596A16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1A8F8-596E-4CBF-87EC-FF138797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59C8B-572C-4995-B475-F8E71A8A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335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E63B-1F28-4B2F-9EA1-0064E2976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C68F3-6D07-4CF1-B62B-123C78614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870C6-2BED-4155-BE35-44E62C207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1C6ED-BCE1-4E66-BF34-455C57EBD6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F4C9D8-A1DF-4CC9-84D7-8A4451B20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5AEEB9-8352-4B7F-8228-46448B3B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823F8-1DE6-496F-8411-C02DB57A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85750-2B80-44FC-AEA8-5DB09A033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9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4A20-DD06-4E6C-ADB6-3329A5019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244C5F-B72B-408E-A31F-26DE6E07B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8A3DC-A236-4F18-B373-42946DF7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6330AD-8905-4281-8771-A50BEA8F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95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96C20-1787-437E-96FC-762BC13B9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C4B95-33FF-427C-9524-FE716C6A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101C3-E9D0-4C71-954E-BF85C889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19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6CEF-4402-47D0-A38F-E7842811B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373BD-75CA-464A-A48A-E97CF7C42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22792-15A9-47B6-94A6-DFC004FBC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5AEA0-4BFB-4C80-A4B6-F0131EEC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C5A242-7D22-4B2A-8C40-B6CC59D0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6B881-A620-45CE-80AA-D685F56F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994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0FEE-0CA2-4BC3-97B1-094563821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26C6E-BCAE-4C9E-9D3C-D9FA2BCDD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4F89B-B3D8-44B1-9B92-37ADB8FAE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0EE38-5A0E-4BFC-BFDD-DD8CE8834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6DB11-1690-4EAF-99AC-37786431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643DF-4D32-4676-8EB4-4CD8A8B9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23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71409-5406-4305-B384-58AFBB414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625793-C09C-4E93-AAE8-81728EB3E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57806-E5B3-4677-9F0B-F220DDAC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86002-B9F1-4D9E-844B-71A8A4FD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C62CF-5625-4C03-8E6B-4D3C2569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20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AD51F6-A81D-4C59-AA4F-A7EA586DCD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3B283-0673-4416-A2A0-76B50E1A6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A5C94-2A10-41CD-836C-95CE66A1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45BF4-E92E-4F1D-BD0B-9A69B684D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4074F-FB67-4CD7-8FD5-5A3A1E4DE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808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0" y="-9451"/>
            <a:ext cx="11548531" cy="6867451"/>
            <a:chOff x="0" y="-7088"/>
            <a:chExt cx="8661398" cy="515058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" name="Shape 1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Shape 14"/>
          <p:cNvGrpSpPr/>
          <p:nvPr/>
        </p:nvGrpSpPr>
        <p:grpSpPr>
          <a:xfrm rot="10800000" flipH="1">
            <a:off x="2" y="1454351"/>
            <a:ext cx="11796669" cy="3949300"/>
            <a:chOff x="-8178042" y="-4493254"/>
            <a:chExt cx="19483598" cy="6522736"/>
          </a:xfrm>
          <a:solidFill>
            <a:srgbClr val="256485"/>
          </a:solidFill>
        </p:grpSpPr>
        <p:sp>
          <p:nvSpPr>
            <p:cNvPr id="15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Shape 17"/>
          <p:cNvGrpSpPr/>
          <p:nvPr/>
        </p:nvGrpSpPr>
        <p:grpSpPr>
          <a:xfrm>
            <a:off x="4902982" y="5704465"/>
            <a:ext cx="7307772" cy="577328"/>
            <a:chOff x="5582265" y="4646738"/>
            <a:chExt cx="5480829" cy="432996"/>
          </a:xfrm>
          <a:solidFill>
            <a:srgbClr val="CE2C37"/>
          </a:solidFill>
        </p:grpSpPr>
        <p:sp>
          <p:nvSpPr>
            <p:cNvPr id="18" name="Shape 18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7126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  <a:grpFill/>
          </p:grpSpPr>
          <p:sp>
            <p:nvSpPr>
              <p:cNvPr id="20" name="Shape 20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 hasCustomPrompt="1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1">
                <a:solidFill>
                  <a:schemeClr val="bg1"/>
                </a:solidFill>
                <a:latin typeface="Book Antiqua" panose="02040602050305030304" pitchFamily="18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 b="1" dirty="0">
                <a:latin typeface="+mn-lt"/>
              </a:rPr>
              <a:t>Title Slide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86C883-BE10-4CBC-8DE8-B900F5B47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1" y="5539292"/>
            <a:ext cx="1722785" cy="698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0FDA3C-3FC5-46BA-A9ED-BCF1BE5714D8}"/>
              </a:ext>
            </a:extLst>
          </p:cNvPr>
          <p:cNvSpPr txBox="1"/>
          <p:nvPr userDrawn="1"/>
        </p:nvSpPr>
        <p:spPr>
          <a:xfrm>
            <a:off x="459379" y="6076610"/>
            <a:ext cx="356893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67" b="1" i="0" u="none" strike="noStrike" cap="none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Chir</a:t>
            </a:r>
            <a:r>
              <a:rPr lang="en-IN" sz="1867" b="1" i="0" u="none" strike="noStrike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 Amrit </a:t>
            </a:r>
            <a:r>
              <a:rPr lang="en-IN" sz="1867" b="1" i="0" u="none" strike="noStrike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Roboto Condensed"/>
              </a:rPr>
              <a:t>Corporate</a:t>
            </a:r>
            <a:r>
              <a:rPr lang="en-IN" sz="1867" b="1" i="0" u="none" strike="noStrike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 School</a:t>
            </a:r>
          </a:p>
        </p:txBody>
      </p:sp>
    </p:spTree>
    <p:extLst>
      <p:ext uri="{BB962C8B-B14F-4D97-AF65-F5344CB8AC3E}">
        <p14:creationId xmlns:p14="http://schemas.microsoft.com/office/powerpoint/2010/main" val="1909867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Shape 62"/>
          <p:cNvGrpSpPr/>
          <p:nvPr/>
        </p:nvGrpSpPr>
        <p:grpSpPr>
          <a:xfrm>
            <a:off x="-6" y="55"/>
            <a:ext cx="9429907" cy="1274565"/>
            <a:chOff x="-4" y="40"/>
            <a:chExt cx="7072430" cy="1327315"/>
          </a:xfrm>
        </p:grpSpPr>
        <p:sp>
          <p:nvSpPr>
            <p:cNvPr id="63" name="Shape 63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64" name="Shape 64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65" name="Shape 6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DDED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68" name="Shape 6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2564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2564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Shape 78"/>
          <p:cNvSpPr txBox="1">
            <a:spLocks noGrp="1"/>
          </p:cNvSpPr>
          <p:nvPr>
            <p:ph type="title" hasCustomPrompt="1"/>
          </p:nvPr>
        </p:nvSpPr>
        <p:spPr>
          <a:xfrm>
            <a:off x="224121" y="334754"/>
            <a:ext cx="7323200" cy="7357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IN" dirty="0"/>
              <a:t>Slide Title</a:t>
            </a:r>
            <a:endParaRPr dirty="0"/>
          </a:p>
        </p:txBody>
      </p:sp>
      <p:grpSp>
        <p:nvGrpSpPr>
          <p:cNvPr id="29" name="Shape 31">
            <a:extLst>
              <a:ext uri="{FF2B5EF4-FFF2-40B4-BE49-F238E27FC236}">
                <a16:creationId xmlns:a16="http://schemas.microsoft.com/office/drawing/2014/main" id="{EA5B0B2A-4ADA-4D77-95D1-70EC91C8BA7B}"/>
              </a:ext>
            </a:extLst>
          </p:cNvPr>
          <p:cNvGrpSpPr/>
          <p:nvPr userDrawn="1"/>
        </p:nvGrpSpPr>
        <p:grpSpPr>
          <a:xfrm>
            <a:off x="9875520" y="6182000"/>
            <a:ext cx="2324043" cy="676024"/>
            <a:chOff x="5575242" y="4472723"/>
            <a:chExt cx="2202830" cy="670795"/>
          </a:xfrm>
        </p:grpSpPr>
        <p:sp>
          <p:nvSpPr>
            <p:cNvPr id="31" name="Shape 32">
              <a:extLst>
                <a:ext uri="{FF2B5EF4-FFF2-40B4-BE49-F238E27FC236}">
                  <a16:creationId xmlns:a16="http://schemas.microsoft.com/office/drawing/2014/main" id="{D5C65769-A81A-4E5F-AB44-F005AEC28B1E}"/>
                </a:ext>
              </a:extLst>
            </p:cNvPr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2" name="Shape 33">
              <a:extLst>
                <a:ext uri="{FF2B5EF4-FFF2-40B4-BE49-F238E27FC236}">
                  <a16:creationId xmlns:a16="http://schemas.microsoft.com/office/drawing/2014/main" id="{109394A8-F81C-4F81-A6FD-8A36A80A8435}"/>
                </a:ext>
              </a:extLst>
            </p:cNvPr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6" name="Shape 34">
                <a:extLst>
                  <a:ext uri="{FF2B5EF4-FFF2-40B4-BE49-F238E27FC236}">
                    <a16:creationId xmlns:a16="http://schemas.microsoft.com/office/drawing/2014/main" id="{ED117377-C26A-4F70-A3D0-0E7006833BA9}"/>
                  </a:ext>
                </a:extLst>
              </p:cNvPr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Shape 35">
                <a:extLst>
                  <a:ext uri="{FF2B5EF4-FFF2-40B4-BE49-F238E27FC236}">
                    <a16:creationId xmlns:a16="http://schemas.microsoft.com/office/drawing/2014/main" id="{F23BCF05-BBED-4080-9544-117BD188554D}"/>
                  </a:ext>
                </a:extLst>
              </p:cNvPr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3" name="Shape 36">
              <a:extLst>
                <a:ext uri="{FF2B5EF4-FFF2-40B4-BE49-F238E27FC236}">
                  <a16:creationId xmlns:a16="http://schemas.microsoft.com/office/drawing/2014/main" id="{9B11B02A-74DD-4757-999C-002779BD5A86}"/>
                </a:ext>
              </a:extLst>
            </p:cNvPr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4" name="Shape 37">
                <a:extLst>
                  <a:ext uri="{FF2B5EF4-FFF2-40B4-BE49-F238E27FC236}">
                    <a16:creationId xmlns:a16="http://schemas.microsoft.com/office/drawing/2014/main" id="{0DAA36E8-1185-4635-9A36-E9D406D04AC5}"/>
                  </a:ext>
                </a:extLst>
              </p:cNvPr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CE2C37"/>
              </a:solidFill>
              <a:ln>
                <a:solidFill>
                  <a:srgbClr val="CE2C37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Shape 38">
                <a:extLst>
                  <a:ext uri="{FF2B5EF4-FFF2-40B4-BE49-F238E27FC236}">
                    <a16:creationId xmlns:a16="http://schemas.microsoft.com/office/drawing/2014/main" id="{5BDA8372-F439-4309-A201-FA2DE4DC3425}"/>
                  </a:ext>
                </a:extLst>
              </p:cNvPr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CE2C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8" name="Shape 101">
            <a:extLst>
              <a:ext uri="{FF2B5EF4-FFF2-40B4-BE49-F238E27FC236}">
                <a16:creationId xmlns:a16="http://schemas.microsoft.com/office/drawing/2014/main" id="{3FE7EDFA-A8EC-4AB0-A94E-C3FE82C8E2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203091" y="6357372"/>
            <a:ext cx="1931749" cy="3552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A90F453E-3ED5-434A-BBE9-292CC7F27DD0}"/>
              </a:ext>
            </a:extLst>
          </p:cNvPr>
          <p:cNvSpPr>
            <a:spLocks noGrp="1"/>
          </p:cNvSpPr>
          <p:nvPr userDrawn="1"/>
        </p:nvSpPr>
        <p:spPr>
          <a:xfrm>
            <a:off x="2864696" y="6509043"/>
            <a:ext cx="4782851" cy="34388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1467" b="0" dirty="0">
                <a:effectLst/>
                <a:latin typeface="Nyala" panose="02000504070300020003" pitchFamily="2" charset="0"/>
              </a:rPr>
              <a:t>© </a:t>
            </a:r>
            <a:r>
              <a:rPr lang="en-US" sz="1467" b="0" dirty="0" err="1">
                <a:effectLst/>
                <a:latin typeface="Nyala" panose="02000504070300020003" pitchFamily="2" charset="0"/>
              </a:rPr>
              <a:t>Chir</a:t>
            </a:r>
            <a:r>
              <a:rPr lang="en-US" sz="1467" b="0" dirty="0">
                <a:effectLst/>
                <a:latin typeface="Nyala" panose="02000504070300020003" pitchFamily="2" charset="0"/>
              </a:rPr>
              <a:t> Amrit Corporate School</a:t>
            </a:r>
          </a:p>
        </p:txBody>
      </p:sp>
    </p:spTree>
    <p:extLst>
      <p:ext uri="{BB962C8B-B14F-4D97-AF65-F5344CB8AC3E}">
        <p14:creationId xmlns:p14="http://schemas.microsoft.com/office/powerpoint/2010/main" val="68994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4">
            <a:extLst>
              <a:ext uri="{FF2B5EF4-FFF2-40B4-BE49-F238E27FC236}">
                <a16:creationId xmlns:a16="http://schemas.microsoft.com/office/drawing/2014/main" id="{0F5C2935-BCDB-4D15-BFFB-3770D13F9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2063" y="3033713"/>
            <a:ext cx="1185862" cy="395287"/>
          </a:xfrm>
          <a:prstGeom prst="triangle">
            <a:avLst>
              <a:gd name="adj" fmla="val 32426"/>
            </a:avLst>
          </a:prstGeom>
          <a:solidFill>
            <a:srgbClr val="263248"/>
          </a:solidFill>
          <a:ln>
            <a:noFill/>
          </a:ln>
        </p:spPr>
        <p:txBody>
          <a:bodyPr lIns="121900" tIns="121900" rIns="121900" bIns="1219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endParaRPr lang="en-US" altLang="en-US"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4" name="Shape 25">
            <a:extLst>
              <a:ext uri="{FF2B5EF4-FFF2-40B4-BE49-F238E27FC236}">
                <a16:creationId xmlns:a16="http://schemas.microsoft.com/office/drawing/2014/main" id="{2CFAF603-86B2-42D2-9721-993043B24ADE}"/>
              </a:ext>
            </a:extLst>
          </p:cNvPr>
          <p:cNvGrpSpPr/>
          <p:nvPr/>
        </p:nvGrpSpPr>
        <p:grpSpPr>
          <a:xfrm>
            <a:off x="0" y="-9451"/>
            <a:ext cx="11548531" cy="6867451"/>
            <a:chOff x="0" y="-7088"/>
            <a:chExt cx="8661398" cy="515058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Shape 26">
              <a:extLst>
                <a:ext uri="{FF2B5EF4-FFF2-40B4-BE49-F238E27FC236}">
                  <a16:creationId xmlns:a16="http://schemas.microsoft.com/office/drawing/2014/main" id="{60B844B6-4BCF-43E5-8879-0FC58BB6A180}"/>
                </a:ext>
              </a:extLst>
            </p:cNvPr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sz="2400"/>
            </a:p>
          </p:txBody>
        </p:sp>
        <p:sp>
          <p:nvSpPr>
            <p:cNvPr id="6" name="Shape 27">
              <a:extLst>
                <a:ext uri="{FF2B5EF4-FFF2-40B4-BE49-F238E27FC236}">
                  <a16:creationId xmlns:a16="http://schemas.microsoft.com/office/drawing/2014/main" id="{A5857464-D7EF-45B5-BE56-3620087F6E72}"/>
                </a:ext>
              </a:extLst>
            </p:cNvPr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7" name="Shape 28">
            <a:extLst>
              <a:ext uri="{FF2B5EF4-FFF2-40B4-BE49-F238E27FC236}">
                <a16:creationId xmlns:a16="http://schemas.microsoft.com/office/drawing/2014/main" id="{926A1A99-0832-44F5-AEB5-46C5656770DA}"/>
              </a:ext>
            </a:extLst>
          </p:cNvPr>
          <p:cNvGrpSpPr/>
          <p:nvPr/>
        </p:nvGrpSpPr>
        <p:grpSpPr>
          <a:xfrm rot="10800000" flipH="1">
            <a:off x="15374" y="3419543"/>
            <a:ext cx="8785449" cy="2703024"/>
            <a:chOff x="-9894852" y="-4493254"/>
            <a:chExt cx="21200407" cy="6522740"/>
          </a:xfrm>
          <a:solidFill>
            <a:srgbClr val="256485"/>
          </a:solidFill>
        </p:grpSpPr>
        <p:sp>
          <p:nvSpPr>
            <p:cNvPr id="8" name="Shape 29">
              <a:extLst>
                <a:ext uri="{FF2B5EF4-FFF2-40B4-BE49-F238E27FC236}">
                  <a16:creationId xmlns:a16="http://schemas.microsoft.com/office/drawing/2014/main" id="{3725F908-71E0-457D-806A-8F4025AD3190}"/>
                </a:ext>
              </a:extLst>
            </p:cNvPr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9" name="Shape 30">
              <a:extLst>
                <a:ext uri="{FF2B5EF4-FFF2-40B4-BE49-F238E27FC236}">
                  <a16:creationId xmlns:a16="http://schemas.microsoft.com/office/drawing/2014/main" id="{E37F7772-4ED9-4775-AC39-FADC45DE4C0B}"/>
                </a:ext>
              </a:extLst>
            </p:cNvPr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0" name="Shape 31">
            <a:extLst>
              <a:ext uri="{FF2B5EF4-FFF2-40B4-BE49-F238E27FC236}">
                <a16:creationId xmlns:a16="http://schemas.microsoft.com/office/drawing/2014/main" id="{B10C64B8-3B82-49C2-BBE3-AAAE75095FCD}"/>
              </a:ext>
            </a:extLst>
          </p:cNvPr>
          <p:cNvGrpSpPr>
            <a:grpSpLocks/>
          </p:cNvGrpSpPr>
          <p:nvPr/>
        </p:nvGrpSpPr>
        <p:grpSpPr bwMode="auto">
          <a:xfrm>
            <a:off x="9263063" y="5964238"/>
            <a:ext cx="2936875" cy="893762"/>
            <a:chOff x="5575242" y="4472723"/>
            <a:chExt cx="2202830" cy="670795"/>
          </a:xfrm>
        </p:grpSpPr>
        <p:sp>
          <p:nvSpPr>
            <p:cNvPr id="11" name="Shape 32">
              <a:extLst>
                <a:ext uri="{FF2B5EF4-FFF2-40B4-BE49-F238E27FC236}">
                  <a16:creationId xmlns:a16="http://schemas.microsoft.com/office/drawing/2014/main" id="{ACBF201F-0A8D-4757-88C9-25C8F1BAF50A}"/>
                </a:ext>
              </a:extLst>
            </p:cNvPr>
            <p:cNvSpPr/>
            <p:nvPr/>
          </p:nvSpPr>
          <p:spPr>
            <a:xfrm rot="10800000">
              <a:off x="5575242" y="4948118"/>
              <a:ext cx="394128" cy="131061"/>
            </a:xfrm>
            <a:prstGeom prst="triangle">
              <a:avLst>
                <a:gd name="adj" fmla="val 3242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sz="2400"/>
            </a:p>
          </p:txBody>
        </p:sp>
        <p:grpSp>
          <p:nvGrpSpPr>
            <p:cNvPr id="12" name="Shape 33">
              <a:extLst>
                <a:ext uri="{FF2B5EF4-FFF2-40B4-BE49-F238E27FC236}">
                  <a16:creationId xmlns:a16="http://schemas.microsoft.com/office/drawing/2014/main" id="{B70A1BE0-69A2-4395-89E9-02BAF836269B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" name="Shape 34">
                <a:extLst>
                  <a:ext uri="{FF2B5EF4-FFF2-40B4-BE49-F238E27FC236}">
                    <a16:creationId xmlns:a16="http://schemas.microsoft.com/office/drawing/2014/main" id="{F560A433-9D7C-40AD-B332-CC1FE5C4E6A9}"/>
                  </a:ext>
                </a:extLst>
              </p:cNvPr>
              <p:cNvSpPr/>
              <p:nvPr/>
            </p:nvSpPr>
            <p:spPr>
              <a:xfrm>
                <a:off x="1297945" y="330075"/>
                <a:ext cx="3477455" cy="169950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17" name="Shape 35">
                <a:extLst>
                  <a:ext uri="{FF2B5EF4-FFF2-40B4-BE49-F238E27FC236}">
                    <a16:creationId xmlns:a16="http://schemas.microsoft.com/office/drawing/2014/main" id="{E8090B06-8699-416C-8A11-62859137D44D}"/>
                  </a:ext>
                </a:extLst>
              </p:cNvPr>
              <p:cNvSpPr/>
              <p:nvPr/>
            </p:nvSpPr>
            <p:spPr>
              <a:xfrm>
                <a:off x="4766351" y="330075"/>
                <a:ext cx="1701027" cy="1699506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3" name="Shape 36">
              <a:extLst>
                <a:ext uri="{FF2B5EF4-FFF2-40B4-BE49-F238E27FC236}">
                  <a16:creationId xmlns:a16="http://schemas.microsoft.com/office/drawing/2014/main" id="{ABB39626-366A-44B9-9E58-0F4D06BC90B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4" name="Shape 37">
                <a:extLst>
                  <a:ext uri="{FF2B5EF4-FFF2-40B4-BE49-F238E27FC236}">
                    <a16:creationId xmlns:a16="http://schemas.microsoft.com/office/drawing/2014/main" id="{318E40B9-01FE-4C8B-8555-CA0205A52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827153" y="329736"/>
                <a:ext cx="10618129" cy="1702094"/>
              </a:xfrm>
              <a:prstGeom prst="rect">
                <a:avLst/>
              </a:prstGeom>
              <a:solidFill>
                <a:srgbClr val="CE2C37"/>
              </a:solidFill>
              <a:ln w="9525">
                <a:solidFill>
                  <a:srgbClr val="CE2C37"/>
                </a:solidFill>
                <a:miter lim="800000"/>
                <a:headEnd/>
                <a:tailEnd/>
              </a:ln>
            </p:spPr>
            <p:txBody>
              <a:bodyPr lIns="91425" tIns="91425" rIns="91425" bIns="91425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15" name="Shape 38">
                <a:extLst>
                  <a:ext uri="{FF2B5EF4-FFF2-40B4-BE49-F238E27FC236}">
                    <a16:creationId xmlns:a16="http://schemas.microsoft.com/office/drawing/2014/main" id="{B02534A7-56F6-49C3-A96A-FA43ABF65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108" y="329736"/>
                <a:ext cx="1701027" cy="1702094"/>
              </a:xfrm>
              <a:prstGeom prst="rtTriangle">
                <a:avLst/>
              </a:prstGeom>
              <a:solidFill>
                <a:srgbClr val="CE2C37"/>
              </a:solidFill>
              <a:ln>
                <a:noFill/>
              </a:ln>
            </p:spPr>
            <p:txBody>
              <a:bodyPr lIns="91425" tIns="91425" rIns="91425" bIns="91425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</p:grpSp>
      </p:grpSp>
      <p:pic>
        <p:nvPicPr>
          <p:cNvPr id="18" name="Picture 21">
            <a:extLst>
              <a:ext uri="{FF2B5EF4-FFF2-40B4-BE49-F238E27FC236}">
                <a16:creationId xmlns:a16="http://schemas.microsoft.com/office/drawing/2014/main" id="{A81764E8-E53D-4B3F-B3FE-68062D9066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6178550"/>
            <a:ext cx="11668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47B5F93-62F8-4A70-8099-BA852ED99324}"/>
              </a:ext>
            </a:extLst>
          </p:cNvPr>
          <p:cNvSpPr txBox="1"/>
          <p:nvPr userDrawn="1"/>
        </p:nvSpPr>
        <p:spPr>
          <a:xfrm>
            <a:off x="50800" y="6583363"/>
            <a:ext cx="3570288" cy="314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1867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Chir</a:t>
            </a:r>
            <a:r>
              <a:rPr lang="en-IN" sz="18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 Amrit </a:t>
            </a:r>
            <a:r>
              <a:rPr lang="en-IN" sz="18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Roboto Condensed"/>
              </a:rPr>
              <a:t>Corporate</a:t>
            </a:r>
            <a:r>
              <a:rPr lang="en-IN" sz="1867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  <a:cs typeface="Arial"/>
                <a:sym typeface="Arial"/>
              </a:rPr>
              <a:t> School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ctrTitle" hasCustomPrompt="1"/>
          </p:nvPr>
        </p:nvSpPr>
        <p:spPr>
          <a:xfrm>
            <a:off x="526724" y="3628193"/>
            <a:ext cx="5459200" cy="1511844"/>
          </a:xfrm>
          <a:prstGeom prst="rect">
            <a:avLst/>
          </a:prstGeom>
        </p:spPr>
        <p:txBody>
          <a:bodyPr spcFirstLastPara="1" lIns="91425" tIns="91425" rIns="91425" bIns="91425" anchor="b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1">
                <a:solidFill>
                  <a:schemeClr val="bg1"/>
                </a:solidFill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 dirty="0"/>
              <a:t>Separator Slide</a:t>
            </a:r>
            <a:endParaRPr dirty="0"/>
          </a:p>
        </p:txBody>
      </p:sp>
      <p:sp>
        <p:nvSpPr>
          <p:cNvPr id="20" name="Shape 41">
            <a:extLst>
              <a:ext uri="{FF2B5EF4-FFF2-40B4-BE49-F238E27FC236}">
                <a16:creationId xmlns:a16="http://schemas.microsoft.com/office/drawing/2014/main" id="{0100C102-80C5-4C1C-8578-61494BFDB90B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0156825" y="6181725"/>
            <a:ext cx="1984375" cy="420688"/>
          </a:xfrm>
        </p:spPr>
        <p:txBody>
          <a:bodyPr spcFirstLastPara="1" lIns="91425" tIns="91425" rIns="91425" bIns="91425">
            <a:noAutofit/>
          </a:bodyPr>
          <a:lstStyle>
            <a:lvl1pPr lvl="0">
              <a:buNone/>
              <a:defRPr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CFD9395B-A3D2-4B6F-986B-318936BFD834}" type="slidenum">
              <a:rPr lang="en"/>
              <a:pPr>
                <a:defRPr/>
              </a:pPr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21246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02290-F389-4EC6-ABAB-7C96D3CA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1B77C-24A1-4FDA-BA14-306FE7358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4F61C-AA5F-4251-A4E6-A8AAFC134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5AD92-1205-4235-93F2-8CB546824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0A0DC-C251-42CE-BFDC-B6DDD86AD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7A42C-DF4D-47C6-A6AB-0656E6B906E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15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914399" y="1454333"/>
            <a:ext cx="7551683" cy="394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IN" sz="5867" b="1" dirty="0">
                <a:solidFill>
                  <a:schemeClr val="bg1"/>
                </a:solidFill>
                <a:latin typeface="Bookman Old Style" panose="02050604050505020204" pitchFamily="18" charset="0"/>
                <a:cs typeface="Times New Roman" pitchFamily="18" charset="0"/>
              </a:rPr>
              <a:t>Union Budget 2024</a:t>
            </a:r>
            <a:br>
              <a:rPr lang="en-IN" sz="5867" b="1" dirty="0">
                <a:solidFill>
                  <a:schemeClr val="bg1"/>
                </a:solidFill>
                <a:latin typeface="Bookman Old Style" panose="02050604050505020204" pitchFamily="18" charset="0"/>
                <a:cs typeface="Times New Roman" pitchFamily="18" charset="0"/>
              </a:rPr>
            </a:br>
            <a:r>
              <a:rPr lang="en-IN" sz="5867" b="1" dirty="0">
                <a:solidFill>
                  <a:srgbClr val="FFC000"/>
                </a:solidFill>
                <a:latin typeface="Bookman Old Style" panose="02050604050505020204" pitchFamily="18" charset="0"/>
                <a:cs typeface="Times New Roman" pitchFamily="18" charset="0"/>
              </a:rPr>
              <a:t>An Analysis of Indirect Tax Laws</a:t>
            </a:r>
            <a:br>
              <a:rPr lang="en-IN" sz="5867" b="1" dirty="0">
                <a:solidFill>
                  <a:srgbClr val="FFC000"/>
                </a:solidFill>
                <a:latin typeface="Bookman Old Style" panose="02050604050505020204" pitchFamily="18" charset="0"/>
                <a:cs typeface="Times New Roman" pitchFamily="18" charset="0"/>
              </a:rPr>
            </a:br>
            <a:r>
              <a:rPr lang="en-IN" sz="3600" b="1" dirty="0">
                <a:latin typeface="Bookman Old Style" panose="02050604050505020204" pitchFamily="18" charset="0"/>
                <a:cs typeface="Times New Roman" pitchFamily="18" charset="0"/>
              </a:rPr>
              <a:t>- By. Adv. Rahul </a:t>
            </a:r>
            <a:r>
              <a:rPr lang="en-IN" sz="3600" b="1" dirty="0" err="1">
                <a:latin typeface="Bookman Old Style" panose="02050604050505020204" pitchFamily="18" charset="0"/>
                <a:cs typeface="Times New Roman" pitchFamily="18" charset="0"/>
              </a:rPr>
              <a:t>Lakhwani</a:t>
            </a:r>
            <a:r>
              <a:rPr lang="en-IN" sz="3600" b="1" dirty="0"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endParaRPr sz="5867" b="1" dirty="0">
              <a:latin typeface="Bookman Old Style" panose="02050604050505020204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914399" y="1454333"/>
            <a:ext cx="7551683" cy="394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5867" b="1" dirty="0">
                <a:latin typeface="Bookman Old Style" panose="02050604050505020204" pitchFamily="18" charset="0"/>
                <a:cs typeface="Times New Roman" pitchFamily="18" charset="0"/>
              </a:rPr>
              <a:t>Goods and Service Tax </a:t>
            </a:r>
            <a:endParaRPr sz="5867" b="1" dirty="0">
              <a:latin typeface="Bookman Old Style" panose="0205060405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1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348ECB5-9D35-80D8-0E63-187557C98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533842"/>
              </p:ext>
            </p:extLst>
          </p:nvPr>
        </p:nvGraphicFramePr>
        <p:xfrm>
          <a:off x="607148" y="1439334"/>
          <a:ext cx="9636447" cy="4266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62D5E1FF-196F-429C-4BE5-77B988D86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rmAutofit/>
          </a:bodyPr>
          <a:lstStyle/>
          <a:p>
            <a:r>
              <a:rPr lang="en-IN" sz="3200" dirty="0">
                <a:cs typeface="Angsana New" panose="02020603050405020304" pitchFamily="18" charset="-34"/>
              </a:rPr>
              <a:t>Relaxation in time limit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FB084F-57D3-CB7D-A68F-D69966786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665" y="16372"/>
            <a:ext cx="178117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9198F8-8A41-55EE-CD10-864CFEAE6647}"/>
              </a:ext>
            </a:extLst>
          </p:cNvPr>
          <p:cNvSpPr/>
          <p:nvPr/>
        </p:nvSpPr>
        <p:spPr>
          <a:xfrm>
            <a:off x="763929" y="5845215"/>
            <a:ext cx="9016679" cy="67803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IN" dirty="0"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</a:t>
            </a:r>
            <a:r>
              <a:rPr lang="en-IN" sz="18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n-principal approval for relaxation in condition of Section 16 (4) of CGST Act, 2017 was granted during 53</a:t>
            </a:r>
            <a:r>
              <a:rPr lang="en-IN" sz="1800" baseline="300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rd</a:t>
            </a:r>
            <a:r>
              <a:rPr lang="en-IN" sz="18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GST Council Meeting.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53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F106AB-204C-C7E7-66CE-7C19EE1ED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116426"/>
              </p:ext>
            </p:extLst>
          </p:nvPr>
        </p:nvGraphicFramePr>
        <p:xfrm>
          <a:off x="-799336" y="1134785"/>
          <a:ext cx="10097571" cy="540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0E5E96F-1383-30CA-E4DF-5E3AF9D5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rmAutofit fontScale="90000"/>
          </a:bodyPr>
          <a:lstStyle/>
          <a:p>
            <a:r>
              <a:rPr lang="en-IN" sz="2800" dirty="0">
                <a:cs typeface="Angsana New" panose="02020603050405020304" pitchFamily="18" charset="-34"/>
              </a:rPr>
              <a:t>Eligibility to avail ITC on revocation of Cancellation of registration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6697973-CB73-1FDE-B244-7F60EFF9CE43}"/>
              </a:ext>
            </a:extLst>
          </p:cNvPr>
          <p:cNvSpPr/>
          <p:nvPr/>
        </p:nvSpPr>
        <p:spPr>
          <a:xfrm>
            <a:off x="8245033" y="1134785"/>
            <a:ext cx="3946967" cy="146998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Allowance to Claim ITC for the Period </a:t>
            </a:r>
            <a:r>
              <a:rPr lang="en-IN" sz="1800" dirty="0"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Registration </a:t>
            </a:r>
            <a:r>
              <a:rPr lang="en-IN" sz="1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From Date of Cancellation of Registration till the Date of Order of Revocation of Registration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2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50D4-7B49-4118-A264-626FB94EA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8347002" cy="735749"/>
          </a:xfrm>
        </p:spPr>
        <p:txBody>
          <a:bodyPr>
            <a:noAutofit/>
          </a:bodyPr>
          <a:lstStyle/>
          <a:p>
            <a:r>
              <a:rPr lang="en-IN" sz="3600" dirty="0">
                <a:cs typeface="Angsana New" panose="02020603050405020304" pitchFamily="18" charset="-34"/>
              </a:rPr>
              <a:t>Amnesty Scheme u/s 128A</a:t>
            </a:r>
            <a:endParaRPr lang="en-IN" sz="3600" b="1" i="0" dirty="0">
              <a:solidFill>
                <a:schemeClr val="bg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56B2303-7673-5D2B-9C67-8DC1A42D0A48}"/>
              </a:ext>
            </a:extLst>
          </p:cNvPr>
          <p:cNvGraphicFramePr/>
          <p:nvPr/>
        </p:nvGraphicFramePr>
        <p:xfrm>
          <a:off x="1180618" y="1493134"/>
          <a:ext cx="9384558" cy="4884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313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66309E-F8B5-649D-9A01-9AFDFDC54C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2891528"/>
              </p:ext>
            </p:extLst>
          </p:nvPr>
        </p:nvGraphicFramePr>
        <p:xfrm>
          <a:off x="-1" y="980501"/>
          <a:ext cx="9606709" cy="5708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34B9F92-6618-BAE0-2C24-4DEF84153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rmAutofit/>
          </a:bodyPr>
          <a:lstStyle/>
          <a:p>
            <a:r>
              <a:rPr lang="en-IN" sz="2800" dirty="0">
                <a:cs typeface="Angsana New" panose="02020603050405020304" pitchFamily="18" charset="-34"/>
              </a:rPr>
              <a:t>Introduction of Section 74A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462A9E2-7653-949B-E031-E1CF2C26F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708" y="168824"/>
            <a:ext cx="2585292" cy="16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34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4FEABFD-6D16-AD8C-BBCF-388F7D012D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021638"/>
              </p:ext>
            </p:extLst>
          </p:nvPr>
        </p:nvGraphicFramePr>
        <p:xfrm>
          <a:off x="224121" y="122644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5482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3B5D99-38C0-438F-87F5-40367306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0" y="357614"/>
            <a:ext cx="10451500" cy="735749"/>
          </a:xfrm>
        </p:spPr>
        <p:txBody>
          <a:bodyPr>
            <a:noAutofit/>
          </a:bodyPr>
          <a:lstStyle/>
          <a:p>
            <a:r>
              <a:rPr lang="en-IN" sz="2800" dirty="0">
                <a:cs typeface="Angsana New" panose="02020603050405020304" pitchFamily="18" charset="-34"/>
              </a:rPr>
              <a:t>Introduction of Section 75(2A):</a:t>
            </a:r>
            <a:br>
              <a:rPr lang="en-IN" sz="2800" dirty="0">
                <a:cs typeface="Angsana New" panose="02020603050405020304" pitchFamily="18" charset="-34"/>
              </a:rPr>
            </a:br>
            <a:r>
              <a:rPr lang="en-IN" sz="2800" dirty="0">
                <a:cs typeface="Angsana New" panose="02020603050405020304" pitchFamily="18" charset="-34"/>
              </a:rPr>
              <a:t>Penalty for Notice issued u/s 74A(1)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2E4EA4F-5E3F-E853-0057-8C9D49B175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2130160"/>
              </p:ext>
            </p:extLst>
          </p:nvPr>
        </p:nvGraphicFramePr>
        <p:xfrm>
          <a:off x="342095" y="1093363"/>
          <a:ext cx="8836629" cy="544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3794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4FEABFD-6D16-AD8C-BBCF-388F7D012D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160310"/>
              </p:ext>
            </p:extLst>
          </p:nvPr>
        </p:nvGraphicFramePr>
        <p:xfrm>
          <a:off x="224121" y="122644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09ABE45-7926-819B-B08E-45881E02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rmAutofit/>
          </a:bodyPr>
          <a:lstStyle/>
          <a:p>
            <a:r>
              <a:rPr lang="en-IN" sz="2800" dirty="0">
                <a:cs typeface="Angsana New" panose="02020603050405020304" pitchFamily="18" charset="-34"/>
              </a:rPr>
              <a:t>Restriction on applicability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34AC61-63FC-1410-1F96-FAB4F6C5A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781" y="1070503"/>
            <a:ext cx="3659219" cy="243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A15D95-33F2-0A1F-A84B-991130C90E84}"/>
              </a:ext>
            </a:extLst>
          </p:cNvPr>
          <p:cNvSpPr/>
          <p:nvPr/>
        </p:nvSpPr>
        <p:spPr>
          <a:xfrm>
            <a:off x="9167149" y="4514127"/>
            <a:ext cx="2800730" cy="127337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Intensify scrutiny of tax matters for the covered period</a:t>
            </a:r>
          </a:p>
        </p:txBody>
      </p:sp>
    </p:spTree>
    <p:extLst>
      <p:ext uri="{BB962C8B-B14F-4D97-AF65-F5344CB8AC3E}">
        <p14:creationId xmlns:p14="http://schemas.microsoft.com/office/powerpoint/2010/main" val="2472643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F106AB-204C-C7E7-66CE-7C19EE1ED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440023"/>
              </p:ext>
            </p:extLst>
          </p:nvPr>
        </p:nvGraphicFramePr>
        <p:xfrm>
          <a:off x="-799336" y="1134785"/>
          <a:ext cx="10097571" cy="540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0E5E96F-1383-30CA-E4DF-5E3AF9D5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rmAutofit/>
          </a:bodyPr>
          <a:lstStyle/>
          <a:p>
            <a:r>
              <a:rPr lang="en-IN" sz="2800" dirty="0"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IN" sz="2800" b="1" dirty="0">
                <a:effectLst/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mendment to Section 31(3)</a:t>
            </a:r>
            <a:endParaRPr lang="en-IN" sz="2800" dirty="0"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381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84D9-900F-F5BB-890B-25BE49A7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Time of Supply of Services in Reverse Charge supplies.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0F3D8D-CC0B-6C1B-96A8-87AB24955158}"/>
              </a:ext>
            </a:extLst>
          </p:cNvPr>
          <p:cNvGrpSpPr/>
          <p:nvPr/>
        </p:nvGrpSpPr>
        <p:grpSpPr>
          <a:xfrm>
            <a:off x="565114" y="2240015"/>
            <a:ext cx="4662335" cy="3375689"/>
            <a:chOff x="914400" y="2152651"/>
            <a:chExt cx="2586038" cy="29479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6924ED-627E-3663-BD42-206AF5BF1EE6}"/>
                </a:ext>
              </a:extLst>
            </p:cNvPr>
            <p:cNvSpPr/>
            <p:nvPr/>
          </p:nvSpPr>
          <p:spPr>
            <a:xfrm>
              <a:off x="914400" y="2586038"/>
              <a:ext cx="2586038" cy="2514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  <a:p>
              <a:r>
                <a:rPr lang="en-US" dirty="0">
                  <a:solidFill>
                    <a:schemeClr val="tx1"/>
                  </a:solidFill>
                </a:rPr>
                <a:t>Earlier of the following:</a:t>
              </a:r>
            </a:p>
            <a:p>
              <a:endParaRPr lang="en-US" dirty="0">
                <a:solidFill>
                  <a:schemeClr val="tx1"/>
                </a:solidFill>
              </a:endParaRPr>
            </a:p>
            <a:p>
              <a:r>
                <a:rPr lang="en-US" dirty="0">
                  <a:solidFill>
                    <a:schemeClr val="tx1"/>
                  </a:solidFill>
                </a:rPr>
                <a:t>1. Date of payment; or</a:t>
              </a:r>
            </a:p>
            <a:p>
              <a:pPr marL="231775" indent="-231775"/>
              <a:r>
                <a:rPr lang="en-US" dirty="0">
                  <a:solidFill>
                    <a:schemeClr val="tx1"/>
                  </a:solidFill>
                </a:rPr>
                <a:t>2. Date immediately following 60</a:t>
              </a:r>
              <a:r>
                <a:rPr lang="en-US" baseline="30000" dirty="0">
                  <a:solidFill>
                    <a:schemeClr val="tx1"/>
                  </a:solidFill>
                </a:rPr>
                <a:t>th</a:t>
              </a:r>
              <a:r>
                <a:rPr lang="en-US" dirty="0">
                  <a:solidFill>
                    <a:schemeClr val="tx1"/>
                  </a:solidFill>
                </a:rPr>
                <a:t> day from date of issue of invoice.</a:t>
              </a:r>
              <a:endParaRPr lang="en-IN" dirty="0">
                <a:solidFill>
                  <a:schemeClr val="tx1"/>
                </a:solidFill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  <a:p>
              <a:endParaRPr lang="en-IN" dirty="0">
                <a:solidFill>
                  <a:schemeClr val="tx1"/>
                </a:solidFill>
              </a:endParaRPr>
            </a:p>
            <a:p>
              <a:pPr lvl="0"/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3005CFD-9CA2-BAB5-BBE0-E6F9C3317DB8}"/>
                </a:ext>
              </a:extLst>
            </p:cNvPr>
            <p:cNvSpPr/>
            <p:nvPr/>
          </p:nvSpPr>
          <p:spPr>
            <a:xfrm>
              <a:off x="914400" y="2152651"/>
              <a:ext cx="2586038" cy="64252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Existing Provision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C640C4-2B73-8C4D-AF97-78B524124BDE}"/>
              </a:ext>
            </a:extLst>
          </p:cNvPr>
          <p:cNvSpPr/>
          <p:nvPr/>
        </p:nvSpPr>
        <p:spPr>
          <a:xfrm>
            <a:off x="9159777" y="467507"/>
            <a:ext cx="3032223" cy="15801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Section 13(3) deals with time of supply provisions for supply of services liable to be taxed under RCM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562837-FD2C-4EA0-72C8-9352B3186856}"/>
              </a:ext>
            </a:extLst>
          </p:cNvPr>
          <p:cNvGrpSpPr/>
          <p:nvPr/>
        </p:nvGrpSpPr>
        <p:grpSpPr>
          <a:xfrm>
            <a:off x="6617455" y="2224753"/>
            <a:ext cx="4662335" cy="3375690"/>
            <a:chOff x="914400" y="2152650"/>
            <a:chExt cx="2586038" cy="2947988"/>
          </a:xfrm>
          <a:solidFill>
            <a:schemeClr val="tx2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112945D-8DCF-3B20-D096-3C59AF8FD90C}"/>
                </a:ext>
              </a:extLst>
            </p:cNvPr>
            <p:cNvSpPr/>
            <p:nvPr/>
          </p:nvSpPr>
          <p:spPr>
            <a:xfrm>
              <a:off x="914400" y="2586038"/>
              <a:ext cx="2586038" cy="251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Earlier of the following:</a:t>
              </a:r>
            </a:p>
            <a:p>
              <a:endParaRPr lang="en-US" dirty="0">
                <a:solidFill>
                  <a:schemeClr val="tx1"/>
                </a:solidFill>
              </a:endParaRPr>
            </a:p>
            <a:p>
              <a:r>
                <a:rPr lang="en-US" dirty="0">
                  <a:solidFill>
                    <a:schemeClr val="tx1"/>
                  </a:solidFill>
                </a:rPr>
                <a:t>1. Date of payment; or</a:t>
              </a:r>
            </a:p>
            <a:p>
              <a:pPr marL="231775" indent="-231775"/>
              <a:r>
                <a:rPr lang="en-US" dirty="0">
                  <a:solidFill>
                    <a:schemeClr val="tx1"/>
                  </a:solidFill>
                </a:rPr>
                <a:t>2. Date immediately following 60</a:t>
              </a:r>
              <a:r>
                <a:rPr lang="en-US" baseline="30000" dirty="0">
                  <a:solidFill>
                    <a:schemeClr val="tx1"/>
                  </a:solidFill>
                </a:rPr>
                <a:t>th</a:t>
              </a:r>
              <a:r>
                <a:rPr lang="en-US" dirty="0">
                  <a:solidFill>
                    <a:schemeClr val="tx1"/>
                  </a:solidFill>
                </a:rPr>
                <a:t> day from date of issue of invoice; or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3. </a:t>
              </a:r>
              <a:r>
                <a:rPr lang="en-IN" dirty="0">
                  <a:solidFill>
                    <a:srgbClr val="000000"/>
                  </a:solidFill>
                  <a:effectLst/>
                  <a:latin typeface="Book Antiqua" panose="02040602050305030304" pitchFamily="18" charset="0"/>
                  <a:ea typeface="Calibri" panose="020F0502020204030204" pitchFamily="34" charset="0"/>
                  <a:cs typeface="Mangal" panose="02040503050203030202" pitchFamily="18" charset="0"/>
                </a:rPr>
                <a:t>Date of issue of invoice by recipient.</a:t>
              </a:r>
            </a:p>
            <a:p>
              <a:endParaRPr lang="en-IN" dirty="0">
                <a:solidFill>
                  <a:srgbClr val="000000"/>
                </a:solidFill>
                <a:latin typeface="Book Antiqua" panose="02040602050305030304" pitchFamily="18" charset="0"/>
                <a:cs typeface="Mangal" panose="02040503050203030202" pitchFamily="18" charset="0"/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EB8CBF-3EF6-D115-B84B-04CA3C1588F2}"/>
                </a:ext>
              </a:extLst>
            </p:cNvPr>
            <p:cNvSpPr/>
            <p:nvPr/>
          </p:nvSpPr>
          <p:spPr>
            <a:xfrm>
              <a:off x="914400" y="2152650"/>
              <a:ext cx="2586038" cy="64252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Proposed 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5762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F106AB-204C-C7E7-66CE-7C19EE1ED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4169311"/>
              </p:ext>
            </p:extLst>
          </p:nvPr>
        </p:nvGraphicFramePr>
        <p:xfrm>
          <a:off x="-799336" y="1134785"/>
          <a:ext cx="10097571" cy="540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0E5E96F-1383-30CA-E4DF-5E3AF9D5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97" y="345082"/>
            <a:ext cx="7323200" cy="735749"/>
          </a:xfrm>
        </p:spPr>
        <p:txBody>
          <a:bodyPr>
            <a:noAutofit/>
          </a:bodyPr>
          <a:lstStyle/>
          <a:p>
            <a:r>
              <a:rPr lang="en-IN" sz="24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Clarification regarding non-availability of ITC u/s 17(5) of CGST Act, 2017</a:t>
            </a:r>
            <a:endParaRPr lang="en-IN" sz="2400" dirty="0"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354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F106AB-204C-C7E7-66CE-7C19EE1ED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861549"/>
              </p:ext>
            </p:extLst>
          </p:nvPr>
        </p:nvGraphicFramePr>
        <p:xfrm>
          <a:off x="-799336" y="1134785"/>
          <a:ext cx="10097571" cy="540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0E5E96F-1383-30CA-E4DF-5E3AF9D5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323200" cy="735749"/>
          </a:xfrm>
        </p:spPr>
        <p:txBody>
          <a:bodyPr>
            <a:noAutofit/>
          </a:bodyPr>
          <a:lstStyle/>
          <a:p>
            <a:r>
              <a:rPr lang="en-IN" sz="2800" dirty="0">
                <a:cs typeface="Angsana New" panose="02020603050405020304" pitchFamily="18" charset="-34"/>
              </a:rPr>
              <a:t>Introduction of Section 11A</a:t>
            </a:r>
          </a:p>
        </p:txBody>
      </p:sp>
    </p:spTree>
    <p:extLst>
      <p:ext uri="{BB962C8B-B14F-4D97-AF65-F5344CB8AC3E}">
        <p14:creationId xmlns:p14="http://schemas.microsoft.com/office/powerpoint/2010/main" val="595916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76B3-2266-4BE3-9009-9F9C62C2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" y="334754"/>
            <a:ext cx="9140217" cy="735749"/>
          </a:xfrm>
        </p:spPr>
        <p:txBody>
          <a:bodyPr>
            <a:noAutofit/>
          </a:bodyPr>
          <a:lstStyle/>
          <a:p>
            <a:r>
              <a:rPr lang="en-US" sz="2800" dirty="0"/>
              <a:t>Return by Person Registered u/s 51 of CGST Act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257227-93DE-40E3-8156-72B62C33F5E8}"/>
              </a:ext>
            </a:extLst>
          </p:cNvPr>
          <p:cNvGrpSpPr/>
          <p:nvPr/>
        </p:nvGrpSpPr>
        <p:grpSpPr>
          <a:xfrm>
            <a:off x="936779" y="1414691"/>
            <a:ext cx="4238486" cy="4710687"/>
            <a:chOff x="914400" y="2152651"/>
            <a:chExt cx="2586038" cy="322870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A228FE-BEFF-4EBD-9972-0EDE6708655C}"/>
                </a:ext>
              </a:extLst>
            </p:cNvPr>
            <p:cNvSpPr/>
            <p:nvPr/>
          </p:nvSpPr>
          <p:spPr>
            <a:xfrm>
              <a:off x="914400" y="2656931"/>
              <a:ext cx="2586038" cy="27244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A registered person, required to deduct TDS u/s 51,</a:t>
              </a: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furnish return for the month in which deductions made</a:t>
              </a: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 within 10 days after end of such month 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C0543D-55C7-49BA-BB05-15C65ABDBD7F}"/>
                </a:ext>
              </a:extLst>
            </p:cNvPr>
            <p:cNvSpPr/>
            <p:nvPr/>
          </p:nvSpPr>
          <p:spPr>
            <a:xfrm>
              <a:off x="914400" y="2152651"/>
              <a:ext cx="2586038" cy="50428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Existing Provision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554A587-A394-46E8-9981-E9AD8A634D59}"/>
              </a:ext>
            </a:extLst>
          </p:cNvPr>
          <p:cNvGrpSpPr/>
          <p:nvPr/>
        </p:nvGrpSpPr>
        <p:grpSpPr>
          <a:xfrm>
            <a:off x="6428990" y="1414691"/>
            <a:ext cx="4555386" cy="4710688"/>
            <a:chOff x="914400" y="2152650"/>
            <a:chExt cx="2586038" cy="4113841"/>
          </a:xfrm>
          <a:solidFill>
            <a:schemeClr val="tx2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CB7899-D4BD-4010-953B-E94B20D9B3B4}"/>
                </a:ext>
              </a:extLst>
            </p:cNvPr>
            <p:cNvSpPr/>
            <p:nvPr/>
          </p:nvSpPr>
          <p:spPr>
            <a:xfrm>
              <a:off x="914400" y="2586038"/>
              <a:ext cx="2586038" cy="3680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A registered person, required to deduct TDS u/s 51,</a:t>
              </a: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2000" dirty="0">
                  <a:solidFill>
                    <a:srgbClr val="FF0000"/>
                  </a:solidFill>
                </a:rPr>
                <a:t>furnish return for every month, </a:t>
              </a:r>
              <a:r>
                <a:rPr lang="en-US" sz="2000" b="1" i="1" dirty="0">
                  <a:solidFill>
                    <a:srgbClr val="FF0000"/>
                  </a:solidFill>
                </a:rPr>
                <a:t>irrespective of whether deductions made or not</a:t>
              </a:r>
              <a:r>
                <a:rPr lang="en-US" sz="2000" dirty="0">
                  <a:solidFill>
                    <a:srgbClr val="FF0000"/>
                  </a:solidFill>
                </a:rPr>
                <a:t>,</a:t>
              </a: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 </a:t>
              </a:r>
              <a:r>
                <a:rPr lang="en-US" sz="2000" dirty="0">
                  <a:solidFill>
                    <a:srgbClr val="FF0000"/>
                  </a:solidFill>
                </a:rPr>
                <a:t>within such time limit as prescribed</a:t>
              </a:r>
              <a:r>
                <a:rPr lang="en-US" sz="2000" dirty="0">
                  <a:solidFill>
                    <a:schemeClr val="tx1"/>
                  </a:solidFill>
                </a:rPr>
                <a:t>.</a:t>
              </a: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/>
                  </a:solidFill>
                </a:rPr>
                <a:t>Accurate and up to date reporting.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/>
                  </a:solidFill>
                </a:rPr>
                <a:t>Higher administrative costs.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81D3D9-E1DC-488A-9225-41D2B6DB0042}"/>
                </a:ext>
              </a:extLst>
            </p:cNvPr>
            <p:cNvSpPr/>
            <p:nvPr/>
          </p:nvSpPr>
          <p:spPr>
            <a:xfrm>
              <a:off x="914400" y="2152650"/>
              <a:ext cx="2586038" cy="64252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Proposed Change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3B226F4-0198-4FA3-9A4B-38282556EDE8}"/>
              </a:ext>
            </a:extLst>
          </p:cNvPr>
          <p:cNvSpPr/>
          <p:nvPr/>
        </p:nvSpPr>
        <p:spPr>
          <a:xfrm>
            <a:off x="5239086" y="3130014"/>
            <a:ext cx="1047850" cy="597969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A9BF736-7323-BD8A-DE12-9CEB999C4848}"/>
              </a:ext>
            </a:extLst>
          </p:cNvPr>
          <p:cNvCxnSpPr/>
          <p:nvPr/>
        </p:nvCxnSpPr>
        <p:spPr>
          <a:xfrm>
            <a:off x="2905246" y="3429000"/>
            <a:ext cx="0" cy="349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754DCA-DF3D-9275-FF11-6EED027647D7}"/>
              </a:ext>
            </a:extLst>
          </p:cNvPr>
          <p:cNvCxnSpPr/>
          <p:nvPr/>
        </p:nvCxnSpPr>
        <p:spPr>
          <a:xfrm>
            <a:off x="2905246" y="4512306"/>
            <a:ext cx="0" cy="349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A7A96C5-7A11-1951-8DCE-72E1EE1B9B2C}"/>
              </a:ext>
            </a:extLst>
          </p:cNvPr>
          <p:cNvCxnSpPr/>
          <p:nvPr/>
        </p:nvCxnSpPr>
        <p:spPr>
          <a:xfrm>
            <a:off x="8484243" y="3254442"/>
            <a:ext cx="0" cy="349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5E04DE8-F6C7-EECA-EF2A-791DC3D9CA34}"/>
              </a:ext>
            </a:extLst>
          </p:cNvPr>
          <p:cNvCxnSpPr/>
          <p:nvPr/>
        </p:nvCxnSpPr>
        <p:spPr>
          <a:xfrm>
            <a:off x="8484243" y="4512306"/>
            <a:ext cx="0" cy="349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618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76B3-2266-4BE3-9009-9F9C62C2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49" y="451692"/>
            <a:ext cx="8291918" cy="556312"/>
          </a:xfrm>
        </p:spPr>
        <p:txBody>
          <a:bodyPr>
            <a:noAutofit/>
          </a:bodyPr>
          <a:lstStyle/>
          <a:p>
            <a:r>
              <a:rPr lang="en-US" sz="2800" dirty="0"/>
              <a:t>Prohibition of refund in zero rated supply of goods which subjected to export duty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257227-93DE-40E3-8156-72B62C33F5E8}"/>
              </a:ext>
            </a:extLst>
          </p:cNvPr>
          <p:cNvGrpSpPr/>
          <p:nvPr/>
        </p:nvGrpSpPr>
        <p:grpSpPr>
          <a:xfrm>
            <a:off x="548589" y="2567845"/>
            <a:ext cx="4662335" cy="3375689"/>
            <a:chOff x="914400" y="2152651"/>
            <a:chExt cx="2586038" cy="294798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A228FE-BEFF-4EBD-9972-0EDE6708655C}"/>
                </a:ext>
              </a:extLst>
            </p:cNvPr>
            <p:cNvSpPr/>
            <p:nvPr/>
          </p:nvSpPr>
          <p:spPr>
            <a:xfrm>
              <a:off x="914400" y="2586038"/>
              <a:ext cx="2586038" cy="2514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200" dirty="0">
                  <a:solidFill>
                    <a:schemeClr val="tx1"/>
                  </a:solidFill>
                </a:rPr>
                <a:t>Goods subject to export duty:-</a:t>
              </a:r>
            </a:p>
            <a:p>
              <a:endParaRPr lang="en-US" sz="2200" dirty="0">
                <a:solidFill>
                  <a:schemeClr val="tx1"/>
                </a:solidFill>
              </a:endParaRPr>
            </a:p>
            <a:p>
              <a:r>
                <a:rPr lang="en-US" sz="2200" dirty="0">
                  <a:solidFill>
                    <a:schemeClr val="tx1"/>
                  </a:solidFill>
                </a:rPr>
                <a:t>No Refund of unutilized ITC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C0543D-55C7-49BA-BB05-15C65ABDBD7F}"/>
                </a:ext>
              </a:extLst>
            </p:cNvPr>
            <p:cNvSpPr/>
            <p:nvPr/>
          </p:nvSpPr>
          <p:spPr>
            <a:xfrm>
              <a:off x="914400" y="2152651"/>
              <a:ext cx="2586038" cy="64252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Existing Provision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554A587-A394-46E8-9981-E9AD8A634D59}"/>
              </a:ext>
            </a:extLst>
          </p:cNvPr>
          <p:cNvGrpSpPr/>
          <p:nvPr/>
        </p:nvGrpSpPr>
        <p:grpSpPr>
          <a:xfrm>
            <a:off x="6096000" y="2567845"/>
            <a:ext cx="4662335" cy="3375690"/>
            <a:chOff x="914400" y="2152650"/>
            <a:chExt cx="2586038" cy="2947988"/>
          </a:xfrm>
          <a:solidFill>
            <a:schemeClr val="tx2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CB7899-D4BD-4010-953B-E94B20D9B3B4}"/>
                </a:ext>
              </a:extLst>
            </p:cNvPr>
            <p:cNvSpPr/>
            <p:nvPr/>
          </p:nvSpPr>
          <p:spPr>
            <a:xfrm>
              <a:off x="914400" y="2586038"/>
              <a:ext cx="2586038" cy="251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200" dirty="0">
                  <a:solidFill>
                    <a:schemeClr val="tx1"/>
                  </a:solidFill>
                </a:rPr>
                <a:t>Zero Rated Supply of Goods subject to export duty:-</a:t>
              </a:r>
            </a:p>
            <a:p>
              <a:endParaRPr lang="en-US" sz="2200" dirty="0">
                <a:solidFill>
                  <a:schemeClr val="tx1"/>
                </a:solidFill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schemeClr val="tx1"/>
                  </a:solidFill>
                </a:rPr>
                <a:t>No Refund of unutilized ITC</a:t>
              </a:r>
            </a:p>
            <a:p>
              <a:r>
                <a:rPr lang="en-US" sz="2200" dirty="0">
                  <a:solidFill>
                    <a:schemeClr val="tx1"/>
                  </a:solidFill>
                </a:rPr>
                <a:t> 		&amp;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srgbClr val="FF0000"/>
                  </a:solidFill>
                </a:rPr>
                <a:t>No Refund of Integrated Tax paid  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81D3D9-E1DC-488A-9225-41D2B6DB0042}"/>
                </a:ext>
              </a:extLst>
            </p:cNvPr>
            <p:cNvSpPr/>
            <p:nvPr/>
          </p:nvSpPr>
          <p:spPr>
            <a:xfrm>
              <a:off x="914400" y="2152650"/>
              <a:ext cx="2586038" cy="64252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Proposed Change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3B226F4-0198-4FA3-9A4B-38282556EDE8}"/>
              </a:ext>
            </a:extLst>
          </p:cNvPr>
          <p:cNvSpPr/>
          <p:nvPr/>
        </p:nvSpPr>
        <p:spPr>
          <a:xfrm>
            <a:off x="5341288" y="4193344"/>
            <a:ext cx="624348" cy="36933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9AB0C4F-4117-809F-E0FA-9848B71ABC9D}"/>
              </a:ext>
            </a:extLst>
          </p:cNvPr>
          <p:cNvSpPr/>
          <p:nvPr/>
        </p:nvSpPr>
        <p:spPr>
          <a:xfrm>
            <a:off x="9192437" y="644975"/>
            <a:ext cx="2328231" cy="146328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bg1"/>
                </a:solidFill>
              </a:rPr>
              <a:t>Section 54</a:t>
            </a:r>
            <a:r>
              <a:rPr lang="en-US" u="sng" dirty="0">
                <a:solidFill>
                  <a:schemeClr val="bg1"/>
                </a:solidFill>
              </a:rPr>
              <a:t> :-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Refund of Tax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bg1"/>
                </a:solidFill>
              </a:rPr>
              <a:t>Section 54(3):</a:t>
            </a:r>
            <a:r>
              <a:rPr lang="en-US" u="sng" dirty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Refund of unutilized ITC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BDE589-D0E9-6E14-D5DF-F8FF5B0CDDB6}"/>
              </a:ext>
            </a:extLst>
          </p:cNvPr>
          <p:cNvSpPr/>
          <p:nvPr/>
        </p:nvSpPr>
        <p:spPr>
          <a:xfrm>
            <a:off x="548589" y="1504268"/>
            <a:ext cx="4662335" cy="985052"/>
          </a:xfrm>
          <a:prstGeom prst="roundRect">
            <a:avLst>
              <a:gd name="adj" fmla="val 20022"/>
            </a:avLst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Omitted second proviso of Section 54(3)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Inserted new </a:t>
            </a:r>
            <a:r>
              <a:rPr lang="en-IN" sz="18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sub-section (15) 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262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C6DF0-C3BB-87C1-D6C8-87614A8D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0" y="440675"/>
            <a:ext cx="7575821" cy="629828"/>
          </a:xfrm>
        </p:spPr>
        <p:txBody>
          <a:bodyPr/>
          <a:lstStyle/>
          <a:p>
            <a:r>
              <a:rPr lang="en-US" sz="2800" dirty="0"/>
              <a:t>Reduction in maximum amount of pre-deposit for filling appeal</a:t>
            </a:r>
            <a:endParaRPr lang="en-IN" sz="28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FC8FCF-D96F-EF85-63C5-EDB4324D9B45}"/>
              </a:ext>
            </a:extLst>
          </p:cNvPr>
          <p:cNvSpPr/>
          <p:nvPr/>
        </p:nvSpPr>
        <p:spPr>
          <a:xfrm>
            <a:off x="9419421" y="121185"/>
            <a:ext cx="2633031" cy="89420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Section 107:  Appeal to Appellate Authority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BFC2F5-9DAB-2203-6222-CB7164CBF468}"/>
              </a:ext>
            </a:extLst>
          </p:cNvPr>
          <p:cNvSpPr/>
          <p:nvPr/>
        </p:nvSpPr>
        <p:spPr>
          <a:xfrm>
            <a:off x="9419422" y="1070503"/>
            <a:ext cx="2633030" cy="89420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Section 112: Appeal to Appellate Tribunal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6DCD26-7410-5CAA-2C4E-3700B3795965}"/>
              </a:ext>
            </a:extLst>
          </p:cNvPr>
          <p:cNvGrpSpPr/>
          <p:nvPr/>
        </p:nvGrpSpPr>
        <p:grpSpPr>
          <a:xfrm>
            <a:off x="1451699" y="3933012"/>
            <a:ext cx="9871579" cy="1248587"/>
            <a:chOff x="1354384" y="1531346"/>
            <a:chExt cx="9871579" cy="1248587"/>
          </a:xfrm>
          <a:solidFill>
            <a:schemeClr val="tx2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E487152-7AE9-5664-CD9B-03B6BB3E437B}"/>
                </a:ext>
              </a:extLst>
            </p:cNvPr>
            <p:cNvSpPr/>
            <p:nvPr/>
          </p:nvSpPr>
          <p:spPr>
            <a:xfrm>
              <a:off x="3885721" y="1876553"/>
              <a:ext cx="2298414" cy="9033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Amount required to be paid before filling appeal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4229650-9192-E9C3-1E1E-6544588B1453}"/>
                </a:ext>
              </a:extLst>
            </p:cNvPr>
            <p:cNvSpPr/>
            <p:nvPr/>
          </p:nvSpPr>
          <p:spPr>
            <a:xfrm>
              <a:off x="1354384" y="1876553"/>
              <a:ext cx="1961003" cy="9033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Section 112(8)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17824A2-3932-D44D-84A8-26D72D86AF8A}"/>
                </a:ext>
              </a:extLst>
            </p:cNvPr>
            <p:cNvSpPr/>
            <p:nvPr/>
          </p:nvSpPr>
          <p:spPr>
            <a:xfrm>
              <a:off x="7149947" y="1531346"/>
              <a:ext cx="4076016" cy="78032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Pre-deposit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20 % -&gt; 10% of the tax in dispute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930556C7-09A0-E16A-2D9B-C70B57385049}"/>
                </a:ext>
              </a:extLst>
            </p:cNvPr>
            <p:cNvSpPr/>
            <p:nvPr/>
          </p:nvSpPr>
          <p:spPr>
            <a:xfrm>
              <a:off x="3425559" y="2186865"/>
              <a:ext cx="386270" cy="282757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F88A341E-5096-6710-6527-9D690D471192}"/>
                </a:ext>
              </a:extLst>
            </p:cNvPr>
            <p:cNvSpPr/>
            <p:nvPr/>
          </p:nvSpPr>
          <p:spPr>
            <a:xfrm>
              <a:off x="6473906" y="2223600"/>
              <a:ext cx="386270" cy="282757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3C95F-CEC5-0202-FC83-3F6C16AB0CD4}"/>
              </a:ext>
            </a:extLst>
          </p:cNvPr>
          <p:cNvGrpSpPr/>
          <p:nvPr/>
        </p:nvGrpSpPr>
        <p:grpSpPr>
          <a:xfrm>
            <a:off x="1451699" y="2267640"/>
            <a:ext cx="9871579" cy="1428546"/>
            <a:chOff x="1354384" y="1531346"/>
            <a:chExt cx="9871579" cy="142854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FDCDBA8-C9CC-5F4B-4B73-017581A4C851}"/>
                </a:ext>
              </a:extLst>
            </p:cNvPr>
            <p:cNvSpPr/>
            <p:nvPr/>
          </p:nvSpPr>
          <p:spPr>
            <a:xfrm>
              <a:off x="3885721" y="1876553"/>
              <a:ext cx="2298414" cy="9033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Amount required to be paid before filling appeal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BA25C18-C1A4-8BB0-BB47-9E8965F93A3A}"/>
                </a:ext>
              </a:extLst>
            </p:cNvPr>
            <p:cNvSpPr/>
            <p:nvPr/>
          </p:nvSpPr>
          <p:spPr>
            <a:xfrm>
              <a:off x="1354384" y="1876553"/>
              <a:ext cx="1961003" cy="9033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Section 107(6)</a:t>
              </a: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endParaRPr lang="en-IN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2D27243-6FFE-443B-31E5-513FFBA9CE0B}"/>
                </a:ext>
              </a:extLst>
            </p:cNvPr>
            <p:cNvSpPr/>
            <p:nvPr/>
          </p:nvSpPr>
          <p:spPr>
            <a:xfrm>
              <a:off x="7149947" y="1531346"/>
              <a:ext cx="4076016" cy="1428546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Effect of amendment: Maximum Pre-deposit 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Rs. 25 Crore CGST --&gt;  Rs. 20 Crore CGST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B85F26A5-BA0D-DCF9-1531-FDFC94256286}"/>
                </a:ext>
              </a:extLst>
            </p:cNvPr>
            <p:cNvSpPr/>
            <p:nvPr/>
          </p:nvSpPr>
          <p:spPr>
            <a:xfrm>
              <a:off x="3425559" y="2186865"/>
              <a:ext cx="386270" cy="282757"/>
            </a:xfrm>
            <a:prstGeom prst="rightArrow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DEF88C0-94CB-9031-2A33-066D7B7D7BED}"/>
                </a:ext>
              </a:extLst>
            </p:cNvPr>
            <p:cNvSpPr/>
            <p:nvPr/>
          </p:nvSpPr>
          <p:spPr>
            <a:xfrm>
              <a:off x="6473906" y="2223600"/>
              <a:ext cx="386270" cy="282757"/>
            </a:xfrm>
            <a:prstGeom prst="rightArrow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09C7A68-1ACE-DD10-346D-37360E80BAEF}"/>
              </a:ext>
            </a:extLst>
          </p:cNvPr>
          <p:cNvSpPr/>
          <p:nvPr/>
        </p:nvSpPr>
        <p:spPr>
          <a:xfrm>
            <a:off x="7247262" y="4898765"/>
            <a:ext cx="4076016" cy="78032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Maximum Pre-deposit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Rs. 50 Crore CGST --&gt;  Rs. 20 Crore CGST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0" name="Flowchart: Sequential Access Storage 19">
            <a:extLst>
              <a:ext uri="{FF2B5EF4-FFF2-40B4-BE49-F238E27FC236}">
                <a16:creationId xmlns:a16="http://schemas.microsoft.com/office/drawing/2014/main" id="{D9B2FE2B-E054-25F5-2676-61718F8E69A7}"/>
              </a:ext>
            </a:extLst>
          </p:cNvPr>
          <p:cNvSpPr/>
          <p:nvPr/>
        </p:nvSpPr>
        <p:spPr>
          <a:xfrm>
            <a:off x="246388" y="1213758"/>
            <a:ext cx="1839125" cy="1222805"/>
          </a:xfrm>
          <a:prstGeom prst="flowChartMagneticTap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 .e. f  01.08.2024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0C7EF07-0290-F411-BF89-7CCAA1A663AB}"/>
              </a:ext>
            </a:extLst>
          </p:cNvPr>
          <p:cNvSpPr/>
          <p:nvPr/>
        </p:nvSpPr>
        <p:spPr>
          <a:xfrm>
            <a:off x="787078" y="5810491"/>
            <a:ext cx="9236598" cy="60683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53</a:t>
            </a:r>
            <a:r>
              <a:rPr lang="en-US" baseline="30000" dirty="0"/>
              <a:t>rd</a:t>
            </a:r>
            <a:r>
              <a:rPr lang="en-US" dirty="0"/>
              <a:t> GST Council has recommended reduction in pre-deposit to ease cash flow and working capital blockage for taxpayer.</a:t>
            </a:r>
          </a:p>
        </p:txBody>
      </p:sp>
    </p:spTree>
    <p:extLst>
      <p:ext uri="{BB962C8B-B14F-4D97-AF65-F5344CB8AC3E}">
        <p14:creationId xmlns:p14="http://schemas.microsoft.com/office/powerpoint/2010/main" val="885067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47053-1389-DC67-1BA6-22FA37F5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N" sz="2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Extension of time limit for filing appeals before the Appellate Tribunal</a:t>
            </a:r>
            <a:br>
              <a:rPr lang="en-IN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US" sz="28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2D0890E-6A28-79CC-E027-778A705B5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491118"/>
              </p:ext>
            </p:extLst>
          </p:nvPr>
        </p:nvGraphicFramePr>
        <p:xfrm>
          <a:off x="0" y="1398250"/>
          <a:ext cx="10613986" cy="4803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975">
                  <a:extLst>
                    <a:ext uri="{9D8B030D-6E8A-4147-A177-3AD203B41FA5}">
                      <a16:colId xmlns:a16="http://schemas.microsoft.com/office/drawing/2014/main" val="671648901"/>
                    </a:ext>
                  </a:extLst>
                </a:gridCol>
                <a:gridCol w="1389875">
                  <a:extLst>
                    <a:ext uri="{9D8B030D-6E8A-4147-A177-3AD203B41FA5}">
                      <a16:colId xmlns:a16="http://schemas.microsoft.com/office/drawing/2014/main" val="4138834985"/>
                    </a:ext>
                  </a:extLst>
                </a:gridCol>
                <a:gridCol w="2654488">
                  <a:extLst>
                    <a:ext uri="{9D8B030D-6E8A-4147-A177-3AD203B41FA5}">
                      <a16:colId xmlns:a16="http://schemas.microsoft.com/office/drawing/2014/main" val="953820830"/>
                    </a:ext>
                  </a:extLst>
                </a:gridCol>
                <a:gridCol w="5643648">
                  <a:extLst>
                    <a:ext uri="{9D8B030D-6E8A-4147-A177-3AD203B41FA5}">
                      <a16:colId xmlns:a16="http://schemas.microsoft.com/office/drawing/2014/main" val="2307428162"/>
                    </a:ext>
                  </a:extLst>
                </a:gridCol>
              </a:tblGrid>
              <a:tr h="602310">
                <a:tc>
                  <a:txBody>
                    <a:bodyPr/>
                    <a:lstStyle/>
                    <a:p>
                      <a:r>
                        <a:rPr lang="en-US" b="0" dirty="0" err="1"/>
                        <a:t>S.R.No</a:t>
                      </a:r>
                      <a:endParaRPr lang="en-US" b="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SECTION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BEFORE AMENDMENT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PROPOSED AMENDMENT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82162"/>
                  </a:ext>
                </a:extLst>
              </a:tr>
              <a:tr h="2047533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Section 112(1)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within 3 months from date of communication  to the aggrieved person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8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within 3 months from date of communication  to aggrieved person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  <a:p>
                      <a:pPr marL="347663" marR="0" lvl="0" indent="-3476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u="none" dirty="0">
                          <a:solidFill>
                            <a:schemeClr val="tx1"/>
                          </a:solidFill>
                        </a:rPr>
                        <a:t>Date notified by Govt on recommendations of  Council.</a:t>
                      </a:r>
                      <a:r>
                        <a:rPr lang="en-IN" b="0" dirty="0"/>
                        <a:t>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/>
                        <a:t>whichever is later.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84475"/>
                  </a:ext>
                </a:extLst>
              </a:tr>
              <a:tr h="2115526"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Section 112(3)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800" b="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within 6 months from date </a:t>
                      </a:r>
                      <a:r>
                        <a:rPr lang="en-IN" b="0" dirty="0">
                          <a:solidFill>
                            <a:srgbClr val="000000"/>
                          </a:solidFill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on which order passed</a:t>
                      </a:r>
                      <a:endParaRPr lang="en-IN" b="0" dirty="0"/>
                    </a:p>
                    <a:p>
                      <a:endParaRPr lang="en-US" b="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7663" marR="0" lvl="0" indent="-3476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800" b="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within 6 months from date </a:t>
                      </a:r>
                      <a:r>
                        <a:rPr lang="en-IN" b="0" dirty="0">
                          <a:solidFill>
                            <a:srgbClr val="000000"/>
                          </a:solidFill>
                          <a:latin typeface="Book Antiqua" panose="02040602050305030304" pitchFamily="18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on which order passed or;</a:t>
                      </a:r>
                    </a:p>
                    <a:p>
                      <a:pPr marL="347663" marR="0" lvl="0" indent="-3476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u="none" dirty="0">
                          <a:solidFill>
                            <a:schemeClr val="tx1"/>
                          </a:solidFill>
                        </a:rPr>
                        <a:t>Date notified by Govt. on recommendations of  Council</a:t>
                      </a:r>
                      <a:endParaRPr lang="en-IN" b="0" u="none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/>
                        <a:t>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/>
                        <a:t>whichever is later.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695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732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8DF8-D5ED-114C-CC29-2C675F754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0" y="511657"/>
            <a:ext cx="8607364" cy="431525"/>
          </a:xfrm>
          <a:solidFill>
            <a:schemeClr val="tx2"/>
          </a:solidFill>
        </p:spPr>
        <p:txBody>
          <a:bodyPr/>
          <a:lstStyle/>
          <a:p>
            <a:br>
              <a:rPr lang="en-IN" sz="1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Extension of time limit for admitting appeal by the Appellate Tribunal [Section 112(6) of CGST Act]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sz="18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B916C1-20D0-FF2B-4CF1-6E7778940F75}"/>
              </a:ext>
            </a:extLst>
          </p:cNvPr>
          <p:cNvSpPr/>
          <p:nvPr/>
        </p:nvSpPr>
        <p:spPr>
          <a:xfrm>
            <a:off x="2104222" y="3680781"/>
            <a:ext cx="3530906" cy="13681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within </a:t>
            </a:r>
            <a:r>
              <a:rPr lang="en-IN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 months after  expiry of period mentioned in sub-sec. (1)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700239-A352-AAFD-3D3F-64E30215ADEA}"/>
              </a:ext>
            </a:extLst>
          </p:cNvPr>
          <p:cNvSpPr/>
          <p:nvPr/>
        </p:nvSpPr>
        <p:spPr>
          <a:xfrm>
            <a:off x="7269298" y="3437475"/>
            <a:ext cx="3669530" cy="94745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within </a:t>
            </a:r>
            <a:r>
              <a:rPr lang="en-IN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 months after  expiry of period- for taxable person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C8C9FB7-17A2-AC15-44D7-FE64D7C13ED9}"/>
              </a:ext>
            </a:extLst>
          </p:cNvPr>
          <p:cNvSpPr/>
          <p:nvPr/>
        </p:nvSpPr>
        <p:spPr>
          <a:xfrm>
            <a:off x="7269296" y="4545608"/>
            <a:ext cx="3669531" cy="102839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within 3 months after the expiry of the period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-for appeal by department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614418AF-632B-6570-DA2F-1F7CF1A2EBE6}"/>
              </a:ext>
            </a:extLst>
          </p:cNvPr>
          <p:cNvSpPr/>
          <p:nvPr/>
        </p:nvSpPr>
        <p:spPr>
          <a:xfrm>
            <a:off x="969486" y="2428592"/>
            <a:ext cx="1111789" cy="2047269"/>
          </a:xfrm>
          <a:prstGeom prst="curv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4B8A8030-E821-79B5-83AB-5FD83CD2BF64}"/>
              </a:ext>
            </a:extLst>
          </p:cNvPr>
          <p:cNvSpPr/>
          <p:nvPr/>
        </p:nvSpPr>
        <p:spPr>
          <a:xfrm>
            <a:off x="2104222" y="1914396"/>
            <a:ext cx="2600438" cy="1028392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Before amendment</a:t>
            </a:r>
            <a:endParaRPr lang="en-IN" dirty="0">
              <a:solidFill>
                <a:schemeClr val="bg1"/>
              </a:solidFill>
            </a:endParaRPr>
          </a:p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C26FBCA4-991A-E6DA-47EF-C75828D23800}"/>
              </a:ext>
            </a:extLst>
          </p:cNvPr>
          <p:cNvSpPr/>
          <p:nvPr/>
        </p:nvSpPr>
        <p:spPr>
          <a:xfrm>
            <a:off x="7269297" y="1931762"/>
            <a:ext cx="2600438" cy="1028392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Proposed amendment</a:t>
            </a:r>
            <a:endParaRPr lang="en-IN" dirty="0">
              <a:solidFill>
                <a:schemeClr val="bg1"/>
              </a:solidFill>
            </a:endParaRPr>
          </a:p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E2F6611F-14C8-140E-7EA3-FBF68DFBE6EC}"/>
              </a:ext>
            </a:extLst>
          </p:cNvPr>
          <p:cNvSpPr/>
          <p:nvPr/>
        </p:nvSpPr>
        <p:spPr>
          <a:xfrm>
            <a:off x="5750805" y="2615879"/>
            <a:ext cx="1518492" cy="2249218"/>
          </a:xfrm>
          <a:prstGeom prst="curv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251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3B5D99-38C0-438F-87F5-40367306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0" y="357614"/>
            <a:ext cx="10451500" cy="735749"/>
          </a:xfrm>
        </p:spPr>
        <p:txBody>
          <a:bodyPr>
            <a:noAutofit/>
          </a:bodyPr>
          <a:lstStyle/>
          <a:p>
            <a:r>
              <a:rPr lang="en-IN" sz="3200" dirty="0">
                <a:cs typeface="Angsana New" panose="02020603050405020304" pitchFamily="18" charset="-34"/>
              </a:rPr>
              <a:t>Revocation</a:t>
            </a:r>
            <a:r>
              <a:rPr lang="en-IN" sz="3100" dirty="0">
                <a:cs typeface="Angsana New" panose="02020603050405020304" pitchFamily="18" charset="-34"/>
              </a:rPr>
              <a:t> of Cancellation of Registration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9DBD510-A063-83C8-587C-8DBB21987039}"/>
              </a:ext>
            </a:extLst>
          </p:cNvPr>
          <p:cNvGrpSpPr/>
          <p:nvPr/>
        </p:nvGrpSpPr>
        <p:grpSpPr>
          <a:xfrm>
            <a:off x="608298" y="1780409"/>
            <a:ext cx="7709970" cy="4576963"/>
            <a:chOff x="2159306" y="1311007"/>
            <a:chExt cx="7709970" cy="45769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C2804A-DB26-D673-D605-45F9EA9856A4}"/>
                </a:ext>
              </a:extLst>
            </p:cNvPr>
            <p:cNvSpPr/>
            <p:nvPr/>
          </p:nvSpPr>
          <p:spPr>
            <a:xfrm>
              <a:off x="2159306" y="1311007"/>
              <a:ext cx="7678757" cy="914400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Insertion of Proviso after Sec 30(2)</a:t>
              </a:r>
              <a:endParaRPr lang="en-IN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4A5C26DF-1DFE-C5AB-5C74-23E855B1A1EE}"/>
                </a:ext>
              </a:extLst>
            </p:cNvPr>
            <p:cNvSpPr/>
            <p:nvPr/>
          </p:nvSpPr>
          <p:spPr>
            <a:xfrm>
              <a:off x="5982159" y="2236424"/>
              <a:ext cx="473725" cy="649995"/>
            </a:xfrm>
            <a:prstGeom prst="downArrow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19AA04-6E46-1617-96B3-EAFCF495638F}"/>
                </a:ext>
              </a:extLst>
            </p:cNvPr>
            <p:cNvSpPr/>
            <p:nvPr/>
          </p:nvSpPr>
          <p:spPr>
            <a:xfrm>
              <a:off x="2170323" y="2895599"/>
              <a:ext cx="7678757" cy="1588266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Revocation of cancellation of Registration subject to conditions &amp; restrictions as specified</a:t>
              </a:r>
              <a:endParaRPr lang="en-IN" sz="2000" dirty="0">
                <a:solidFill>
                  <a:schemeClr val="bg1"/>
                </a:solidFill>
              </a:endParaRP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C0E2A474-D1D4-6FA3-E945-D3CCE12E7418}"/>
                </a:ext>
              </a:extLst>
            </p:cNvPr>
            <p:cNvSpPr/>
            <p:nvPr/>
          </p:nvSpPr>
          <p:spPr>
            <a:xfrm>
              <a:off x="5989493" y="4485705"/>
              <a:ext cx="473725" cy="649995"/>
            </a:xfrm>
            <a:prstGeom prst="downArrow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D92DA7-26E7-B808-FEDB-279CE7DD1C2F}"/>
                </a:ext>
              </a:extLst>
            </p:cNvPr>
            <p:cNvSpPr/>
            <p:nvPr/>
          </p:nvSpPr>
          <p:spPr>
            <a:xfrm>
              <a:off x="2190519" y="5152221"/>
              <a:ext cx="7678757" cy="735749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Rules prescribing conditions will be issued in the course of time</a:t>
              </a:r>
              <a:endParaRPr lang="en-IN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539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D0A8-8E78-5568-9F3B-D7DE4D76A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21" y="334754"/>
            <a:ext cx="7820284" cy="735749"/>
          </a:xfrm>
          <a:solidFill>
            <a:schemeClr val="tx2"/>
          </a:solidFill>
        </p:spPr>
        <p:txBody>
          <a:bodyPr/>
          <a:lstStyle/>
          <a:p>
            <a:r>
              <a:rPr lang="en-US" sz="2800" dirty="0">
                <a:cs typeface="Angsana New" panose="02020603050405020304" pitchFamily="18" charset="-34"/>
              </a:rPr>
              <a:t>Other proposed amendment on recommendation of 53</a:t>
            </a:r>
            <a:r>
              <a:rPr lang="en-US" sz="2800" baseline="30000" dirty="0">
                <a:cs typeface="Angsana New" panose="02020603050405020304" pitchFamily="18" charset="-34"/>
              </a:rPr>
              <a:t>rd</a:t>
            </a:r>
            <a:r>
              <a:rPr lang="en-US" sz="2800" dirty="0">
                <a:cs typeface="Angsana New" panose="02020603050405020304" pitchFamily="18" charset="-34"/>
              </a:rPr>
              <a:t> GST Council meeting</a:t>
            </a:r>
            <a:endParaRPr lang="en-IN" sz="28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1C5B43-7F4C-9CEA-7B8E-8D4FA0027BC7}"/>
              </a:ext>
            </a:extLst>
          </p:cNvPr>
          <p:cNvSpPr/>
          <p:nvPr/>
        </p:nvSpPr>
        <p:spPr>
          <a:xfrm>
            <a:off x="1354384" y="3453792"/>
            <a:ext cx="1961003" cy="90337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Insertion of Sec 70(1A)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188646E-EBDF-E32C-855B-F433B012CD34}"/>
              </a:ext>
            </a:extLst>
          </p:cNvPr>
          <p:cNvSpPr/>
          <p:nvPr/>
        </p:nvSpPr>
        <p:spPr>
          <a:xfrm>
            <a:off x="3863683" y="3453792"/>
            <a:ext cx="1983041" cy="90337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Power to Summon person  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CA0D4A0-7CC1-54D1-032D-C44BD372C790}"/>
              </a:ext>
            </a:extLst>
          </p:cNvPr>
          <p:cNvSpPr/>
          <p:nvPr/>
        </p:nvSpPr>
        <p:spPr>
          <a:xfrm>
            <a:off x="6527267" y="3114098"/>
            <a:ext cx="4698696" cy="14285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Authorised representative -&gt; </a:t>
            </a:r>
          </a:p>
          <a:p>
            <a:pPr algn="ctr"/>
            <a:r>
              <a:rPr lang="en-IN" sz="18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allowed to appear on behalf of a summoned person</a:t>
            </a:r>
            <a:endParaRPr lang="en-IN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1E268E7-63D4-ADCB-BAEC-7993720C8B9D}"/>
              </a:ext>
            </a:extLst>
          </p:cNvPr>
          <p:cNvSpPr/>
          <p:nvPr/>
        </p:nvSpPr>
        <p:spPr>
          <a:xfrm>
            <a:off x="3396400" y="3753077"/>
            <a:ext cx="386270" cy="28275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D2657B-9546-AB2C-AA34-8049C759A682}"/>
              </a:ext>
            </a:extLst>
          </p:cNvPr>
          <p:cNvGrpSpPr/>
          <p:nvPr/>
        </p:nvGrpSpPr>
        <p:grpSpPr>
          <a:xfrm>
            <a:off x="1354384" y="1531346"/>
            <a:ext cx="9871579" cy="1428546"/>
            <a:chOff x="1354384" y="1531346"/>
            <a:chExt cx="9871579" cy="1428546"/>
          </a:xfrm>
          <a:solidFill>
            <a:schemeClr val="tx2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8747100-31D3-8A52-E694-EBB0E128D63A}"/>
                </a:ext>
              </a:extLst>
            </p:cNvPr>
            <p:cNvSpPr/>
            <p:nvPr/>
          </p:nvSpPr>
          <p:spPr>
            <a:xfrm>
              <a:off x="3885721" y="1876553"/>
              <a:ext cx="1961003" cy="9033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Levy and Collection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B71BCFF-BFB9-C182-2A5D-E9335CFC647E}"/>
                </a:ext>
              </a:extLst>
            </p:cNvPr>
            <p:cNvSpPr/>
            <p:nvPr/>
          </p:nvSpPr>
          <p:spPr>
            <a:xfrm>
              <a:off x="1354384" y="1876553"/>
              <a:ext cx="1961003" cy="9033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Amendment in Sec 9(1) of CGST Act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2C0196B-8756-1471-6C23-4E722303EB9E}"/>
                </a:ext>
              </a:extLst>
            </p:cNvPr>
            <p:cNvSpPr/>
            <p:nvPr/>
          </p:nvSpPr>
          <p:spPr>
            <a:xfrm>
              <a:off x="6527267" y="1531346"/>
              <a:ext cx="4698696" cy="14285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No Levy on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“undenatured extra neutral alcohol or rectified spirit used for manufacture of alcoholic liquor, for human consumption”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169B648E-86DF-C995-2C4B-135B76768937}"/>
                </a:ext>
              </a:extLst>
            </p:cNvPr>
            <p:cNvSpPr/>
            <p:nvPr/>
          </p:nvSpPr>
          <p:spPr>
            <a:xfrm>
              <a:off x="3425559" y="2186865"/>
              <a:ext cx="386270" cy="282757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6469B386-E1D8-A4DE-A269-B1C59BBC559A}"/>
                </a:ext>
              </a:extLst>
            </p:cNvPr>
            <p:cNvSpPr/>
            <p:nvPr/>
          </p:nvSpPr>
          <p:spPr>
            <a:xfrm>
              <a:off x="6008761" y="2129032"/>
              <a:ext cx="386270" cy="282757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5952983-5E0C-8AE5-2947-9585907CC542}"/>
              </a:ext>
            </a:extLst>
          </p:cNvPr>
          <p:cNvSpPr/>
          <p:nvPr/>
        </p:nvSpPr>
        <p:spPr>
          <a:xfrm>
            <a:off x="5993860" y="3753077"/>
            <a:ext cx="386270" cy="28275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2AD43A-B924-29AE-6577-58F89317DF40}"/>
              </a:ext>
            </a:extLst>
          </p:cNvPr>
          <p:cNvSpPr/>
          <p:nvPr/>
        </p:nvSpPr>
        <p:spPr>
          <a:xfrm>
            <a:off x="1354384" y="5121012"/>
            <a:ext cx="1961003" cy="90337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Sec 122(1B) of CGST Act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2CE7023-5D8E-27E3-5608-962A813E1351}"/>
              </a:ext>
            </a:extLst>
          </p:cNvPr>
          <p:cNvSpPr/>
          <p:nvPr/>
        </p:nvSpPr>
        <p:spPr>
          <a:xfrm>
            <a:off x="3863681" y="5106326"/>
            <a:ext cx="1983041" cy="90337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Penal Provision -ECO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2BA893-6791-D532-2CC5-3AFFA8B15604}"/>
              </a:ext>
            </a:extLst>
          </p:cNvPr>
          <p:cNvSpPr/>
          <p:nvPr/>
        </p:nvSpPr>
        <p:spPr>
          <a:xfrm>
            <a:off x="6527268" y="4706024"/>
            <a:ext cx="4698696" cy="142854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Only applicable on Electronic Commerce Operator (ECO)</a:t>
            </a:r>
            <a:r>
              <a:rPr lang="en-US" sz="18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-&gt; required to collect TCS u/s  52 of the CGST Act.</a:t>
            </a:r>
            <a:endParaRPr lang="en-IN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338E403-94DE-8621-B427-858BD884F1AB}"/>
              </a:ext>
            </a:extLst>
          </p:cNvPr>
          <p:cNvSpPr/>
          <p:nvPr/>
        </p:nvSpPr>
        <p:spPr>
          <a:xfrm>
            <a:off x="3396400" y="5420297"/>
            <a:ext cx="386270" cy="28275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119962CC-58FE-79C0-4EDB-3709162C56D9}"/>
              </a:ext>
            </a:extLst>
          </p:cNvPr>
          <p:cNvSpPr/>
          <p:nvPr/>
        </p:nvSpPr>
        <p:spPr>
          <a:xfrm>
            <a:off x="6008746" y="5377122"/>
            <a:ext cx="386270" cy="28275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84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A3D9-67F7-53E5-ED5E-A5E5BBAC48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Customs Act, 1972</a:t>
            </a:r>
          </a:p>
        </p:txBody>
      </p:sp>
    </p:spTree>
    <p:extLst>
      <p:ext uri="{BB962C8B-B14F-4D97-AF65-F5344CB8AC3E}">
        <p14:creationId xmlns:p14="http://schemas.microsoft.com/office/powerpoint/2010/main" val="1381754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221">
            <a:extLst>
              <a:ext uri="{FF2B5EF4-FFF2-40B4-BE49-F238E27FC236}">
                <a16:creationId xmlns:a16="http://schemas.microsoft.com/office/drawing/2014/main" id="{2B6842C7-5184-489D-82C4-41F1A68FD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8774" y="3668713"/>
            <a:ext cx="7088627" cy="1894805"/>
          </a:xfrm>
        </p:spPr>
        <p:txBody>
          <a:bodyPr lIns="121900" tIns="121900" rIns="121900" bIns="121900">
            <a:no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4200" dirty="0">
                <a:latin typeface="Book Antiqua" panose="02040602050305030304" pitchFamily="18" charset="0"/>
              </a:rPr>
              <a:t>Change in Rate of Basic Custom Duty</a:t>
            </a:r>
          </a:p>
        </p:txBody>
      </p:sp>
    </p:spTree>
    <p:extLst>
      <p:ext uri="{BB962C8B-B14F-4D97-AF65-F5344CB8AC3E}">
        <p14:creationId xmlns:p14="http://schemas.microsoft.com/office/powerpoint/2010/main" val="1151375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3B5D99-38C0-438F-87F5-40367306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0" y="357614"/>
            <a:ext cx="10451500" cy="735749"/>
          </a:xfrm>
        </p:spPr>
        <p:txBody>
          <a:bodyPr>
            <a:noAutofit/>
          </a:bodyPr>
          <a:lstStyle/>
          <a:p>
            <a:r>
              <a:rPr lang="en-IN" sz="3100" dirty="0">
                <a:cs typeface="Angsana New" panose="02020603050405020304" pitchFamily="18" charset="-34"/>
              </a:rPr>
              <a:t>Change in Rate of Basic Custom Duty</a:t>
            </a:r>
          </a:p>
        </p:txBody>
      </p:sp>
      <p:pic>
        <p:nvPicPr>
          <p:cNvPr id="6" name="Picture 5" descr="A person holding a red case&#10;&#10;Description automatically generated">
            <a:extLst>
              <a:ext uri="{FF2B5EF4-FFF2-40B4-BE49-F238E27FC236}">
                <a16:creationId xmlns:a16="http://schemas.microsoft.com/office/drawing/2014/main" id="{22085E50-7BB7-7EF9-A0D1-871278767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1612"/>
            <a:ext cx="9826906" cy="56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53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</p:spPr>
        <p:txBody>
          <a:bodyPr>
            <a:normAutofit/>
          </a:bodyPr>
          <a:lstStyle/>
          <a:p>
            <a:pPr algn="ctr"/>
            <a:r>
              <a:rPr lang="en-US" sz="6400" b="1" i="1" dirty="0">
                <a:solidFill>
                  <a:schemeClr val="bg1"/>
                </a:solidFill>
                <a:latin typeface="Bookman Old Style" panose="02050604050505020204" pitchFamily="18" charset="0"/>
                <a:cs typeface="Times New Roman" pitchFamily="18" charset="0"/>
              </a:rPr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>
          <a:xfrm>
            <a:off x="10203091" y="5735072"/>
            <a:ext cx="1931749" cy="35523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lvl="0" algn="r" defTabSz="457200" rtl="0" eaLnBrk="1" latinLnBrk="0" hangingPunct="1">
              <a:buNone/>
              <a:defRPr sz="1800" kern="1200">
                <a:solidFill>
                  <a:schemeClr val="bg1"/>
                </a:solidFill>
                <a:latin typeface="Bookman Old Style" panose="02050604050505020204" pitchFamily="18" charset="0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2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1658</Words>
  <Application>Microsoft Office PowerPoint</Application>
  <PresentationFormat>Widescreen</PresentationFormat>
  <Paragraphs>182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Angsana New</vt:lpstr>
      <vt:lpstr>Arial</vt:lpstr>
      <vt:lpstr>Arvo</vt:lpstr>
      <vt:lpstr>Book Antiqua</vt:lpstr>
      <vt:lpstr>Bookman Old Style</vt:lpstr>
      <vt:lpstr>Calibri</vt:lpstr>
      <vt:lpstr>Courier New</vt:lpstr>
      <vt:lpstr>Nyala</vt:lpstr>
      <vt:lpstr>Symbol</vt:lpstr>
      <vt:lpstr>Office Theme</vt:lpstr>
      <vt:lpstr>Union Budget 2024 An Analysis of Indirect Tax Laws - By. Adv. Rahul Lakhwani </vt:lpstr>
      <vt:lpstr>Goods and Service Tax </vt:lpstr>
      <vt:lpstr>Relaxation in time limit</vt:lpstr>
      <vt:lpstr>Eligibility to avail ITC on revocation of Cancellation of registration </vt:lpstr>
      <vt:lpstr>Amnesty Scheme u/s 128A</vt:lpstr>
      <vt:lpstr>Introduction of Section 74A</vt:lpstr>
      <vt:lpstr>PowerPoint Presentation</vt:lpstr>
      <vt:lpstr>Introduction of Section 75(2A): Penalty for Notice issued u/s 74A(1)</vt:lpstr>
      <vt:lpstr>Restriction on applicability</vt:lpstr>
      <vt:lpstr>Amendment to Section 31(3)</vt:lpstr>
      <vt:lpstr>Time of Supply of Services in Reverse Charge supplies.</vt:lpstr>
      <vt:lpstr>Clarification regarding non-availability of ITC u/s 17(5) of CGST Act, 2017</vt:lpstr>
      <vt:lpstr>Introduction of Section 11A</vt:lpstr>
      <vt:lpstr>Return by Person Registered u/s 51 of CGST Act</vt:lpstr>
      <vt:lpstr>Prohibition of refund in zero rated supply of goods which subjected to export duty</vt:lpstr>
      <vt:lpstr>Reduction in maximum amount of pre-deposit for filling appeal</vt:lpstr>
      <vt:lpstr> Extension of time limit for filing appeals before the Appellate Tribunal </vt:lpstr>
      <vt:lpstr> Extension of time limit for admitting appeal by the Appellate Tribunal [Section 112(6) of CGST Act] </vt:lpstr>
      <vt:lpstr>Revocation of Cancellation of Registration</vt:lpstr>
      <vt:lpstr>Other proposed amendment on recommendation of 53rd GST Council meeting</vt:lpstr>
      <vt:lpstr>Customs Act, 1972</vt:lpstr>
      <vt:lpstr>Change in Rate of Basic Custom Duty</vt:lpstr>
      <vt:lpstr>Change in Rate of Basic Custom Duty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Chiramrit11</dc:creator>
  <cp:lastModifiedBy>CHIR AMRIT</cp:lastModifiedBy>
  <cp:revision>47</cp:revision>
  <cp:lastPrinted>2024-07-24T08:43:38Z</cp:lastPrinted>
  <dcterms:created xsi:type="dcterms:W3CDTF">2020-02-01T08:49:59Z</dcterms:created>
  <dcterms:modified xsi:type="dcterms:W3CDTF">2024-07-24T10:58:36Z</dcterms:modified>
</cp:coreProperties>
</file>