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8" r:id="rId1"/>
  </p:sldMasterIdLst>
  <p:notesMasterIdLst>
    <p:notesMasterId r:id="rId40"/>
  </p:notesMasterIdLst>
  <p:handoutMasterIdLst>
    <p:handoutMasterId r:id="rId41"/>
  </p:handoutMasterIdLst>
  <p:sldIdLst>
    <p:sldId id="423" r:id="rId2"/>
    <p:sldId id="424" r:id="rId3"/>
    <p:sldId id="449" r:id="rId4"/>
    <p:sldId id="451" r:id="rId5"/>
    <p:sldId id="450" r:id="rId6"/>
    <p:sldId id="425" r:id="rId7"/>
    <p:sldId id="426" r:id="rId8"/>
    <p:sldId id="427" r:id="rId9"/>
    <p:sldId id="428" r:id="rId10"/>
    <p:sldId id="429" r:id="rId11"/>
    <p:sldId id="435" r:id="rId12"/>
    <p:sldId id="433" r:id="rId13"/>
    <p:sldId id="452" r:id="rId14"/>
    <p:sldId id="436" r:id="rId15"/>
    <p:sldId id="454" r:id="rId16"/>
    <p:sldId id="455" r:id="rId17"/>
    <p:sldId id="456" r:id="rId18"/>
    <p:sldId id="453" r:id="rId19"/>
    <p:sldId id="430" r:id="rId20"/>
    <p:sldId id="431" r:id="rId21"/>
    <p:sldId id="432" r:id="rId22"/>
    <p:sldId id="274" r:id="rId23"/>
    <p:sldId id="457" r:id="rId24"/>
    <p:sldId id="358" r:id="rId25"/>
    <p:sldId id="359" r:id="rId26"/>
    <p:sldId id="360" r:id="rId27"/>
    <p:sldId id="367" r:id="rId28"/>
    <p:sldId id="444" r:id="rId29"/>
    <p:sldId id="445" r:id="rId30"/>
    <p:sldId id="446" r:id="rId31"/>
    <p:sldId id="342" r:id="rId32"/>
    <p:sldId id="448" r:id="rId33"/>
    <p:sldId id="390" r:id="rId34"/>
    <p:sldId id="393" r:id="rId35"/>
    <p:sldId id="447" r:id="rId36"/>
    <p:sldId id="392" r:id="rId37"/>
    <p:sldId id="307" r:id="rId38"/>
    <p:sldId id="434" r:id="rId39"/>
  </p:sldIdLst>
  <p:sldSz cx="9144000" cy="6858000" type="screen4x3"/>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C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925" autoAdjust="0"/>
  </p:normalViewPr>
  <p:slideViewPr>
    <p:cSldViewPr>
      <p:cViewPr varScale="1">
        <p:scale>
          <a:sx n="113" d="100"/>
          <a:sy n="113" d="100"/>
        </p:scale>
        <p:origin x="147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r>
              <a:rPr lang="en-US" dirty="0"/>
              <a:t>Balance Sheet - Points to be considered</a:t>
            </a:r>
          </a:p>
        </p:txBody>
      </p:sp>
      <p:sp>
        <p:nvSpPr>
          <p:cNvPr id="3" name="Date Placeholder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55AD89D3-BE77-4A76-9E71-5CB599AB93C3}" type="datetimeFigureOut">
              <a:rPr lang="en-US" smtClean="0"/>
              <a:pPr/>
              <a:t>30/08/2024</a:t>
            </a:fld>
            <a:endParaRPr lang="en-US" dirty="0"/>
          </a:p>
        </p:txBody>
      </p:sp>
      <p:sp>
        <p:nvSpPr>
          <p:cNvPr id="4" name="Footer Placeholder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991FD0F3-5584-4CC2-A650-A6D7EC95FA9A}" type="slidenum">
              <a:rPr lang="en-US" smtClean="0"/>
              <a:pPr/>
              <a:t>‹#›</a:t>
            </a:fld>
            <a:endParaRPr lang="en-US" dirty="0"/>
          </a:p>
        </p:txBody>
      </p:sp>
    </p:spTree>
    <p:extLst>
      <p:ext uri="{BB962C8B-B14F-4D97-AF65-F5344CB8AC3E}">
        <p14:creationId xmlns:p14="http://schemas.microsoft.com/office/powerpoint/2010/main" val="47245146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r>
              <a:rPr lang="en-US" dirty="0"/>
              <a:t>Balance Sheet - Points to be considered</a:t>
            </a:r>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00BBBC81-8AAE-400C-AF3E-3B030A6D7396}" type="datetimeFigureOut">
              <a:rPr lang="en-US" smtClean="0"/>
              <a:pPr/>
              <a:t>30/08/2024</a:t>
            </a:fld>
            <a:endParaRPr lang="en-US" dirty="0"/>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07039133-0A47-496E-BEA7-C619059999D1}" type="slidenum">
              <a:rPr lang="en-US" smtClean="0"/>
              <a:pPr/>
              <a:t>‹#›</a:t>
            </a:fld>
            <a:endParaRPr lang="en-US" dirty="0"/>
          </a:p>
        </p:txBody>
      </p:sp>
    </p:spTree>
    <p:extLst>
      <p:ext uri="{BB962C8B-B14F-4D97-AF65-F5344CB8AC3E}">
        <p14:creationId xmlns:p14="http://schemas.microsoft.com/office/powerpoint/2010/main" val="389277412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64808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9B0A6DE-5DF3-41E7-BBDF-90BA835F6619}" type="datetime1">
              <a:rPr lang="en-US" smtClean="0"/>
              <a:pPr/>
              <a:t>30/08/2024</a:t>
            </a:fld>
            <a:endParaRPr lang="en-US" dirty="0"/>
          </a:p>
        </p:txBody>
      </p:sp>
      <p:sp>
        <p:nvSpPr>
          <p:cNvPr id="5" name="Footer Placeholder 4"/>
          <p:cNvSpPr>
            <a:spLocks noGrp="1"/>
          </p:cNvSpPr>
          <p:nvPr>
            <p:ph type="ftr" sz="quarter" idx="11"/>
          </p:nvPr>
        </p:nvSpPr>
        <p:spPr/>
        <p:txBody>
          <a:bodyPr/>
          <a:lstStyle/>
          <a:p>
            <a:r>
              <a:rPr lang="en-US" dirty="0"/>
              <a:t>Prepared by-Vikram Saraf,  FCA, FCS, LLB</a:t>
            </a:r>
          </a:p>
        </p:txBody>
      </p:sp>
      <p:sp>
        <p:nvSpPr>
          <p:cNvPr id="6" name="Slide Number Placeholder 5"/>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1C97C8-03B6-41AA-A679-F4CC3055C72B}" type="datetime1">
              <a:rPr lang="en-US" smtClean="0"/>
              <a:pPr/>
              <a:t>30/08/2024</a:t>
            </a:fld>
            <a:endParaRPr lang="en-US" dirty="0"/>
          </a:p>
        </p:txBody>
      </p:sp>
      <p:sp>
        <p:nvSpPr>
          <p:cNvPr id="5" name="Footer Placeholder 4"/>
          <p:cNvSpPr>
            <a:spLocks noGrp="1"/>
          </p:cNvSpPr>
          <p:nvPr>
            <p:ph type="ftr" sz="quarter" idx="11"/>
          </p:nvPr>
        </p:nvSpPr>
        <p:spPr/>
        <p:txBody>
          <a:bodyPr/>
          <a:lstStyle/>
          <a:p>
            <a:r>
              <a:rPr lang="en-US" dirty="0"/>
              <a:t>Prepared by-Vikram Saraf,  FCA, FCS, LLB</a:t>
            </a:r>
          </a:p>
        </p:txBody>
      </p:sp>
      <p:sp>
        <p:nvSpPr>
          <p:cNvPr id="6" name="Slide Number Placeholder 5"/>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EF5894-3FC1-4003-9D83-C181A8E9FC05}" type="datetime1">
              <a:rPr lang="en-US" smtClean="0"/>
              <a:pPr/>
              <a:t>30/08/2024</a:t>
            </a:fld>
            <a:endParaRPr lang="en-US" dirty="0"/>
          </a:p>
        </p:txBody>
      </p:sp>
      <p:sp>
        <p:nvSpPr>
          <p:cNvPr id="5" name="Footer Placeholder 4"/>
          <p:cNvSpPr>
            <a:spLocks noGrp="1"/>
          </p:cNvSpPr>
          <p:nvPr>
            <p:ph type="ftr" sz="quarter" idx="11"/>
          </p:nvPr>
        </p:nvSpPr>
        <p:spPr/>
        <p:txBody>
          <a:bodyPr/>
          <a:lstStyle/>
          <a:p>
            <a:r>
              <a:rPr lang="en-US" dirty="0"/>
              <a:t>Prepared by-Vikram Saraf,  FCA, FCS, LLB</a:t>
            </a:r>
          </a:p>
        </p:txBody>
      </p:sp>
      <p:sp>
        <p:nvSpPr>
          <p:cNvPr id="6" name="Slide Number Placeholder 5"/>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F8276EE-3920-45C9-98E7-EF582209AD27}" type="datetime1">
              <a:rPr lang="en-US" smtClean="0"/>
              <a:pPr/>
              <a:t>30/08/2024</a:t>
            </a:fld>
            <a:endParaRPr lang="en-US" dirty="0"/>
          </a:p>
        </p:txBody>
      </p:sp>
      <p:sp>
        <p:nvSpPr>
          <p:cNvPr id="6" name="Footer Placeholder 5"/>
          <p:cNvSpPr>
            <a:spLocks noGrp="1"/>
          </p:cNvSpPr>
          <p:nvPr>
            <p:ph type="ftr" sz="quarter" idx="11"/>
          </p:nvPr>
        </p:nvSpPr>
        <p:spPr/>
        <p:txBody>
          <a:bodyPr/>
          <a:lstStyle/>
          <a:p>
            <a:r>
              <a:rPr lang="en-US" dirty="0"/>
              <a:t>Prepared by-Vikram Saraf,  FCA, FCS, LLB</a:t>
            </a:r>
          </a:p>
        </p:txBody>
      </p:sp>
      <p:sp>
        <p:nvSpPr>
          <p:cNvPr id="7" name="Slide Number Placeholder 6"/>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186581-AC03-4DAA-95F5-3621C3028B79}" type="datetime1">
              <a:rPr lang="en-US" smtClean="0"/>
              <a:pPr/>
              <a:t>30/08/2024</a:t>
            </a:fld>
            <a:endParaRPr lang="en-US" dirty="0"/>
          </a:p>
        </p:txBody>
      </p:sp>
      <p:sp>
        <p:nvSpPr>
          <p:cNvPr id="8" name="Footer Placeholder 7"/>
          <p:cNvSpPr>
            <a:spLocks noGrp="1"/>
          </p:cNvSpPr>
          <p:nvPr>
            <p:ph type="ftr" sz="quarter" idx="11"/>
          </p:nvPr>
        </p:nvSpPr>
        <p:spPr/>
        <p:txBody>
          <a:bodyPr/>
          <a:lstStyle/>
          <a:p>
            <a:r>
              <a:rPr lang="en-US" dirty="0"/>
              <a:t>Prepared by-Vikram Saraf,  FCA, FCS, LLB</a:t>
            </a:r>
          </a:p>
        </p:txBody>
      </p:sp>
      <p:sp>
        <p:nvSpPr>
          <p:cNvPr id="9" name="Slide Number Placeholder 8"/>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734BA4C-4914-45E1-89F3-AF844B1A6705}" type="datetime1">
              <a:rPr lang="en-US" smtClean="0"/>
              <a:pPr/>
              <a:t>30/08/2024</a:t>
            </a:fld>
            <a:endParaRPr lang="en-US" dirty="0"/>
          </a:p>
        </p:txBody>
      </p:sp>
      <p:sp>
        <p:nvSpPr>
          <p:cNvPr id="4" name="Footer Placeholder 3"/>
          <p:cNvSpPr>
            <a:spLocks noGrp="1"/>
          </p:cNvSpPr>
          <p:nvPr>
            <p:ph type="ftr" sz="quarter" idx="11"/>
          </p:nvPr>
        </p:nvSpPr>
        <p:spPr/>
        <p:txBody>
          <a:bodyPr/>
          <a:lstStyle/>
          <a:p>
            <a:r>
              <a:rPr lang="en-US" dirty="0"/>
              <a:t>Prepared by-Vikram Saraf,  FCA, FCS, LLB</a:t>
            </a:r>
          </a:p>
        </p:txBody>
      </p:sp>
      <p:sp>
        <p:nvSpPr>
          <p:cNvPr id="5" name="Slide Number Placeholder 4"/>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7108D-9FAF-4690-BB02-12B1BC3A8660}" type="datetime1">
              <a:rPr lang="en-US" smtClean="0"/>
              <a:pPr/>
              <a:t>30/08/2024</a:t>
            </a:fld>
            <a:endParaRPr lang="en-US" dirty="0"/>
          </a:p>
        </p:txBody>
      </p:sp>
      <p:sp>
        <p:nvSpPr>
          <p:cNvPr id="3" name="Footer Placeholder 2"/>
          <p:cNvSpPr>
            <a:spLocks noGrp="1"/>
          </p:cNvSpPr>
          <p:nvPr>
            <p:ph type="ftr" sz="quarter" idx="11"/>
          </p:nvPr>
        </p:nvSpPr>
        <p:spPr/>
        <p:txBody>
          <a:bodyPr/>
          <a:lstStyle/>
          <a:p>
            <a:r>
              <a:rPr lang="en-US" dirty="0"/>
              <a:t>Prepared by-Vikram Saraf,  FCA, FCS, LLB</a:t>
            </a:r>
          </a:p>
        </p:txBody>
      </p:sp>
      <p:sp>
        <p:nvSpPr>
          <p:cNvPr id="4" name="Slide Number Placeholder 3"/>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CF6CB6-4052-4EA5-90DF-03483E70D633}" type="datetime1">
              <a:rPr lang="en-US" smtClean="0"/>
              <a:pPr/>
              <a:t>30/08/2024</a:t>
            </a:fld>
            <a:endParaRPr lang="en-US" dirty="0"/>
          </a:p>
        </p:txBody>
      </p:sp>
      <p:sp>
        <p:nvSpPr>
          <p:cNvPr id="6" name="Footer Placeholder 5"/>
          <p:cNvSpPr>
            <a:spLocks noGrp="1"/>
          </p:cNvSpPr>
          <p:nvPr>
            <p:ph type="ftr" sz="quarter" idx="11"/>
          </p:nvPr>
        </p:nvSpPr>
        <p:spPr/>
        <p:txBody>
          <a:bodyPr/>
          <a:lstStyle/>
          <a:p>
            <a:r>
              <a:rPr lang="en-US" dirty="0"/>
              <a:t>Prepared by-Vikram Saraf,  FCA, FCS, LLB</a:t>
            </a:r>
          </a:p>
        </p:txBody>
      </p:sp>
      <p:sp>
        <p:nvSpPr>
          <p:cNvPr id="7" name="Slide Number Placeholder 6"/>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DFA367-6B3B-4382-9BD4-710FEAB65306}" type="datetime1">
              <a:rPr lang="en-US" smtClean="0"/>
              <a:pPr/>
              <a:t>30/08/2024</a:t>
            </a:fld>
            <a:endParaRPr lang="en-US" dirty="0"/>
          </a:p>
        </p:txBody>
      </p:sp>
      <p:sp>
        <p:nvSpPr>
          <p:cNvPr id="6" name="Footer Placeholder 5"/>
          <p:cNvSpPr>
            <a:spLocks noGrp="1"/>
          </p:cNvSpPr>
          <p:nvPr>
            <p:ph type="ftr" sz="quarter" idx="11"/>
          </p:nvPr>
        </p:nvSpPr>
        <p:spPr/>
        <p:txBody>
          <a:bodyPr/>
          <a:lstStyle/>
          <a:p>
            <a:r>
              <a:rPr lang="en-US" dirty="0"/>
              <a:t>Prepared by-Vikram Saraf,  FCA, FCS, LLB</a:t>
            </a:r>
          </a:p>
        </p:txBody>
      </p:sp>
      <p:sp>
        <p:nvSpPr>
          <p:cNvPr id="7" name="Slide Number Placeholder 6"/>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B30906-43BA-468A-A040-0C55FA1195E0}" type="datetime1">
              <a:rPr lang="en-US" smtClean="0"/>
              <a:pPr/>
              <a:t>30/08/2024</a:t>
            </a:fld>
            <a:endParaRPr lang="en-US" dirty="0"/>
          </a:p>
        </p:txBody>
      </p:sp>
      <p:sp>
        <p:nvSpPr>
          <p:cNvPr id="5" name="Footer Placeholder 4"/>
          <p:cNvSpPr>
            <a:spLocks noGrp="1"/>
          </p:cNvSpPr>
          <p:nvPr>
            <p:ph type="ftr" sz="quarter" idx="11"/>
          </p:nvPr>
        </p:nvSpPr>
        <p:spPr/>
        <p:txBody>
          <a:bodyPr/>
          <a:lstStyle/>
          <a:p>
            <a:r>
              <a:rPr lang="en-US" dirty="0"/>
              <a:t>Prepared by-Vikram Saraf,  FCA, FCS, LLB</a:t>
            </a:r>
          </a:p>
        </p:txBody>
      </p:sp>
      <p:sp>
        <p:nvSpPr>
          <p:cNvPr id="6" name="Slide Number Placeholder 5"/>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38DE48-03D8-4B62-BD37-931F53D8C46C}" type="datetime1">
              <a:rPr lang="en-US" smtClean="0"/>
              <a:pPr/>
              <a:t>30/08/2024</a:t>
            </a:fld>
            <a:endParaRPr lang="en-US" dirty="0"/>
          </a:p>
        </p:txBody>
      </p:sp>
      <p:sp>
        <p:nvSpPr>
          <p:cNvPr id="5" name="Footer Placeholder 4"/>
          <p:cNvSpPr>
            <a:spLocks noGrp="1"/>
          </p:cNvSpPr>
          <p:nvPr>
            <p:ph type="ftr" sz="quarter" idx="11"/>
          </p:nvPr>
        </p:nvSpPr>
        <p:spPr/>
        <p:txBody>
          <a:bodyPr/>
          <a:lstStyle/>
          <a:p>
            <a:r>
              <a:rPr lang="en-US" dirty="0"/>
              <a:t>Prepared by-Vikram Saraf,  FCA, FCS, LLB</a:t>
            </a:r>
          </a:p>
        </p:txBody>
      </p:sp>
      <p:sp>
        <p:nvSpPr>
          <p:cNvPr id="6" name="Slide Number Placeholder 5"/>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4152FB-7F41-431A-9D4C-4E7AE314472E}" type="datetime1">
              <a:rPr lang="en-US" smtClean="0"/>
              <a:pPr/>
              <a:t>30/08/2024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Prepared by-Vikram Saraf,  FCA, FCS, LLB</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92E789-6FD2-4E75-B801-4E01D04A997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4"/>
          <p:cNvSpPr>
            <a:spLocks noGrp="1"/>
          </p:cNvSpPr>
          <p:nvPr>
            <p:ph idx="1"/>
          </p:nvPr>
        </p:nvSpPr>
        <p:spPr>
          <a:xfrm>
            <a:off x="-5984" y="476672"/>
            <a:ext cx="5010032" cy="3960440"/>
          </a:xfrm>
        </p:spPr>
        <p:txBody>
          <a:bodyPr>
            <a:normAutofit/>
          </a:bodyPr>
          <a:lstStyle/>
          <a:p>
            <a:pPr lvl="0" algn="ctr">
              <a:spcBef>
                <a:spcPts val="0"/>
              </a:spcBef>
              <a:buNone/>
            </a:pPr>
            <a:r>
              <a:rPr lang="en-US" sz="4400" b="1" dirty="0" smtClean="0">
                <a:solidFill>
                  <a:srgbClr val="002060"/>
                </a:solidFill>
                <a:latin typeface="Tw Cen MT" pitchFamily="34" charset="0"/>
              </a:rPr>
              <a:t>DISCUSSION </a:t>
            </a:r>
          </a:p>
          <a:p>
            <a:pPr lvl="0" algn="ctr">
              <a:spcBef>
                <a:spcPts val="0"/>
              </a:spcBef>
              <a:buNone/>
            </a:pPr>
            <a:r>
              <a:rPr lang="en-US" sz="4400" b="1" dirty="0" smtClean="0">
                <a:solidFill>
                  <a:srgbClr val="002060"/>
                </a:solidFill>
                <a:latin typeface="Tw Cen MT" pitchFamily="34" charset="0"/>
              </a:rPr>
              <a:t>ON </a:t>
            </a:r>
          </a:p>
          <a:p>
            <a:pPr lvl="0" algn="ctr">
              <a:spcBef>
                <a:spcPts val="0"/>
              </a:spcBef>
              <a:buNone/>
            </a:pPr>
            <a:r>
              <a:rPr lang="en-US" sz="4400" b="1" dirty="0" smtClean="0">
                <a:solidFill>
                  <a:srgbClr val="002060"/>
                </a:solidFill>
                <a:latin typeface="Tw Cen MT" pitchFamily="34" charset="0"/>
              </a:rPr>
              <a:t>AUDIT </a:t>
            </a:r>
          </a:p>
          <a:p>
            <a:pPr lvl="0" algn="ctr">
              <a:spcBef>
                <a:spcPts val="0"/>
              </a:spcBef>
              <a:buNone/>
            </a:pPr>
            <a:r>
              <a:rPr lang="en-US" sz="4400" b="1" dirty="0" smtClean="0">
                <a:solidFill>
                  <a:srgbClr val="002060"/>
                </a:solidFill>
                <a:latin typeface="Tw Cen MT" pitchFamily="34" charset="0"/>
              </a:rPr>
              <a:t>TRAIL</a:t>
            </a:r>
            <a:endParaRPr lang="en-US" sz="4400" b="1" dirty="0">
              <a:solidFill>
                <a:srgbClr val="002060"/>
              </a:solidFill>
              <a:latin typeface="Tw Cen MT" pitchFamily="34" charset="0"/>
            </a:endParaRPr>
          </a:p>
        </p:txBody>
      </p:sp>
      <p:sp>
        <p:nvSpPr>
          <p:cNvPr id="4" name="TextBox 3"/>
          <p:cNvSpPr txBox="1"/>
          <p:nvPr/>
        </p:nvSpPr>
        <p:spPr>
          <a:xfrm>
            <a:off x="0" y="4648200"/>
            <a:ext cx="5004048" cy="1661993"/>
          </a:xfrm>
          <a:prstGeom prst="rect">
            <a:avLst/>
          </a:prstGeom>
          <a:noFill/>
        </p:spPr>
        <p:txBody>
          <a:bodyPr wrap="square" rtlCol="0">
            <a:spAutoFit/>
          </a:bodyPr>
          <a:lstStyle/>
          <a:p>
            <a:pPr lvl="0" algn="ctr">
              <a:spcBef>
                <a:spcPts val="0"/>
              </a:spcBef>
              <a:buNone/>
            </a:pPr>
            <a:r>
              <a:rPr lang="en-US" sz="2800" b="1" dirty="0">
                <a:solidFill>
                  <a:srgbClr val="002060"/>
                </a:solidFill>
                <a:latin typeface="Tw Cen MT" pitchFamily="34" charset="0"/>
              </a:rPr>
              <a:t>Prepared &amp; Presented By: </a:t>
            </a:r>
          </a:p>
          <a:p>
            <a:pPr lvl="0" algn="ctr">
              <a:spcBef>
                <a:spcPts val="0"/>
              </a:spcBef>
              <a:buNone/>
            </a:pPr>
            <a:r>
              <a:rPr lang="en-US" sz="2800" b="1" dirty="0">
                <a:solidFill>
                  <a:srgbClr val="002060"/>
                </a:solidFill>
                <a:latin typeface="Tw Cen MT" pitchFamily="34" charset="0"/>
              </a:rPr>
              <a:t>Vikram Saraf</a:t>
            </a:r>
          </a:p>
          <a:p>
            <a:pPr lvl="0" algn="ctr">
              <a:spcBef>
                <a:spcPts val="0"/>
              </a:spcBef>
              <a:buNone/>
            </a:pPr>
            <a:r>
              <a:rPr lang="en-US" sz="2800" b="1" dirty="0">
                <a:solidFill>
                  <a:srgbClr val="002060"/>
                </a:solidFill>
                <a:latin typeface="Tw Cen MT" pitchFamily="34" charset="0"/>
              </a:rPr>
              <a:t>FCA, FCS, LLB</a:t>
            </a:r>
          </a:p>
          <a:p>
            <a:pPr algn="ctr"/>
            <a:endParaRPr lang="en-US" dirty="0"/>
          </a:p>
        </p:txBody>
      </p:sp>
      <p:pic>
        <p:nvPicPr>
          <p:cNvPr id="1028" name="Picture 4" descr="The Importance of Audit Trails: Enhancing Transparency and Accounta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3862" y="0"/>
            <a:ext cx="4150138" cy="6858000"/>
          </a:xfrm>
          <a:prstGeom prst="rect">
            <a:avLst/>
          </a:prstGeom>
          <a:noFill/>
          <a:effectLst>
            <a:glow rad="38100">
              <a:schemeClr val="tx2">
                <a:lumMod val="60000"/>
                <a:lumOff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1749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727627"/>
            <a:ext cx="7992888" cy="428554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endParaRPr lang="en-US" sz="3600" dirty="0">
              <a:latin typeface="Tw Cen MT" panose="020B0602020104020603" pitchFamily="34" charset="0"/>
            </a:endParaRPr>
          </a:p>
          <a:p>
            <a:pPr algn="just"/>
            <a:r>
              <a:rPr lang="en-US" sz="4000" dirty="0" smtClean="0">
                <a:latin typeface="Tw Cen MT" panose="020B0602020104020603" pitchFamily="34" charset="0"/>
              </a:rPr>
              <a:t>Audit trail is a chronological record of the changes such as </a:t>
            </a:r>
            <a:r>
              <a:rPr lang="en-US" sz="4000" dirty="0">
                <a:latin typeface="Tw Cen MT" panose="020B0602020104020603" pitchFamily="34" charset="0"/>
              </a:rPr>
              <a:t>creating new data, updating or deleting data </a:t>
            </a:r>
            <a:r>
              <a:rPr lang="en-US" sz="4000" dirty="0" smtClean="0">
                <a:latin typeface="Tw Cen MT" panose="020B0602020104020603" pitchFamily="34" charset="0"/>
              </a:rPr>
              <a:t>that have been made in the data.</a:t>
            </a:r>
          </a:p>
          <a:p>
            <a:pPr marL="0" indent="0" algn="just">
              <a:buNone/>
            </a:pPr>
            <a:endParaRPr lang="en-US" dirty="0">
              <a:latin typeface="Tw Cen MT" pitchFamily="34" charset="0"/>
            </a:endParaRPr>
          </a:p>
        </p:txBody>
      </p:sp>
      <p:sp>
        <p:nvSpPr>
          <p:cNvPr id="10" name="TextBox 9"/>
          <p:cNvSpPr txBox="1"/>
          <p:nvPr/>
        </p:nvSpPr>
        <p:spPr>
          <a:xfrm>
            <a:off x="683568" y="142852"/>
            <a:ext cx="8031836"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Audit Trail</a:t>
            </a:r>
            <a:endParaRPr lang="en-IN" sz="2400" dirty="0"/>
          </a:p>
        </p:txBody>
      </p:sp>
      <p:sp>
        <p:nvSpPr>
          <p:cNvPr id="8" name="Footer Placeholder 22"/>
          <p:cNvSpPr txBox="1">
            <a:spLocks/>
          </p:cNvSpPr>
          <p:nvPr/>
        </p:nvSpPr>
        <p:spPr>
          <a:xfrm>
            <a:off x="0" y="6572272"/>
            <a:ext cx="2428860" cy="285728"/>
          </a:xfrm>
          <a:prstGeom prst="rect">
            <a:avLst/>
          </a:prstGeom>
        </p:spPr>
        <p:txBody>
          <a:bodyPr vert="horz" lIns="91440" tIns="45720" rIns="91440" bIns="45720" rtlCol="0" anchor="ctr"/>
          <a:lstStyle/>
          <a:p>
            <a:endParaRPr lang="en-US" sz="1000" b="1" dirty="0">
              <a:solidFill>
                <a:srgbClr val="002060"/>
              </a:solidFill>
              <a:latin typeface="Tw Cen MT" pitchFamily="34" charset="0"/>
            </a:endParaRPr>
          </a:p>
        </p:txBody>
      </p:sp>
      <p:sp>
        <p:nvSpPr>
          <p:cNvPr id="11" name="Footer Placeholder 22"/>
          <p:cNvSpPr txBox="1">
            <a:spLocks/>
          </p:cNvSpPr>
          <p:nvPr/>
        </p:nvSpPr>
        <p:spPr>
          <a:xfrm>
            <a:off x="127486" y="5705083"/>
            <a:ext cx="914400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
        <p:nvSpPr>
          <p:cNvPr id="7"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2"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3"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
        <p:nvSpPr>
          <p:cNvPr id="2" name="AutoShape 2" descr="data:image/png;base64,iVBORw0KGgoAAAANSUhEUgAAAMwAAADACAMAAAB/Pny7AAAAWlBMVEX///8nquEoquEApN/X7PgureIAot4cqOAAoN74/P4Ant30+v3s9vzv+Pzo9Pvc7/ml1vDE5PWX0O6Bx+tGsuRqv+hTtuW33vPO6feNzO14w+mu2vJfuuYAmtyBDqgcAAASyUlEQVR4nNVdibKrqhKNoKAxcZ71/P9vXnCABlExMcm+XfWq3t1HI4tueqJpbrePUeJQRydahp/74OcoyLCDVmAcPES/Htl5Cs1YHIcM7q/HdpYeLaFGLA7CVfrr0Z2jKPc3sHA0Rf3r8Z2hqCNmGZvReP2vR2hP8bAlYzMaSpNfj9GW3ArvQZnQtL8epR2lh1g4Gpz/epw2VBdrU2kgiofnr4d6SLVnhWVE89fNZ00tsTDCRfzr4e5Sj3fVmEpMRf9h8xkke+bFiObPms8w2zcvJjTOH0XzPI2Fo6FJ8OuBG+ix447toHFw9vcinEd3ni8jGkrav2Zw4pK8AmVEg7vHr4evkDscuzA7vCn/ksFpKntTaYKDq+bXEASldu7YDtHir5jP1NYd20PzR8xnasgoLYTm/6l/MaKhfwFNvemO0YkIFjT/xQib4p9Hn0FvdsfGQSOvGPKkTt04iqLYbdI+K6sCTf+qv4Uc8mPzGSa+jgUhPlQGo61j4+CilEOijE1IeZWbz18anDC7U31JsFEWZZvuB15PBqhwMFVmAlE//1289mw1d4xDKbrMzmi4SVfocH5nPqOc6FBo1ab2gh+m2UCVLC4i1W+St3GpuTAUV8nZocR9ieHaQfgn5tMtsaaMvOQVGYlqJWX4k+St5o7xxRu/GGZFPSWQwV9P3uquJcGNea1ETZ9kbc6ozfq6MeveuIManjrfNZ+Np8qYPxhGGdV55aFxQcx2fzSjWbrmYFhjsAApzb4YSzeKO8ZEbB3INx2a3RcoQRPhIlutrriCqhG3X3MGajVCplRXQGFO/K1s4MgofCfZc/UOeIiUX3IGatUdo4VmJJlfwJ7Y3dNgPg/2O1VjhC0G+MnwDfMZ9Io7xuykalvC2iNoF8qMx8FYVYBBC7iJyBeSt0F2V/miYgnczjpDy+B4CZQmFQ32Pu0MPDPVHaNq9P5IvI1NZjMcSkr4/rMDgoaw81lngLtjO+vlBFsWNLiAJjKqoDNAP5q8jTvVvGh6LK0MWJCk9Z/G+W/BwnFVne98Lnnrlqq6RVhxPPpCgToNm4XNMy0OJVrMzWSEeBIQ/oivcN7RNfhlWAbVdiCi7EsmSGcLcz59p2ReTJryiJn6IxwWhVYzFaPxVdFUmg37TPTpVhoW6kAZSPSwnkGheRo9wump8Bmlpc/UA26jmR7LniFEE2lWjHYfiD6bVabvDg2B5hVw6aFZpEl8EJV3CmSzJmL+5UOZGvJ9Yu/T1bNjyM8gVKItJ0pyo3ykYO8vFOOmjkT41PM9uLgYTapvWCBagGmPNU+Madwti+fmgqGRUCjs18TzQaJtKCBMLzWf6Sqj5BCglQM9UnO67d+6iUlwZV4X4U78OVqtPoovTKz391V2DHdAZ+YaFppt/xagBsYwMr5kHqf+Nepf5QyEyQoLW7JgrtRCBobFLu5V5AnhUqyMdG2vHL++xHw+M7JyghHOJWMiZadpjSVym6Zx18bv2cH3gO8SV8bk7QXmM8pX88S/DNieQUW3SoA3fVd5jlflvT6YyINjRjK6DNv1niJzsdu3lVrcGUJGtmLkD7sFHBPFynoJk4pHz0wsMe00neQSVTqlQquxIUx933zGpSn8hZLEK0vBkAhUDJyteJZR7iCr4VavzT8WcrY20NNX30vexoMJC8Igpm08NYUHp98dsPKPlRJYdqrSQkTkZJgBMu+TvFN5G1cmfnPxFo8wKw4/p/jRzDPV3oPLKSw0B0jqs7VyXtDo+YYTWApzigVuQMYqY6BYR+Xq7QL8+sPXf1aKoe4EyGfQi2h0H0UMmQIp0wQfhIbhWg1SBMQk9TU772CpATbL1ih+yXw2m7UwoL7yocS5OAe5u2QtosoubL4Kf6SHlHobWNhM/nshFZ3qm2JySCAXHKspbzDWpli/TxEYyOrfEekD+fImGudu5yxJCup/27vcMiOjeri4k4x55kaxl2ACf2XliYj43d2Sj3t+Knkb7tT0sSUjTEkIdaiSvU+Ndg+sKX3JKLpZ14MakTOlQ8+tIxYjgSD3qTgylVRlT31bbQID3NO19kVEODTxQWERtjefUbtbAwti3PgOPRmQ30iJ0YYDbbZeUoAzR2AcbGs+o3wfC9jZqoGsUCRlKDAPhnrS1/FX3wBrhnkeB8lEalcIxV3LvV+ioIAXJh+AzWM+pOlN5kvKr9xX3wDa7GDNcLLayY1KowsDwAD3C7pXdJA/YnZHEC3FE8n6CWBndlSz/J53GK+xwOiAwxQkS6A0gCUTbMgpCKcNcgQi/W2jCZ9HB8nb6HhKaCH1ohISSsW8VrsTgbyE6aSglFOrKnwWVOweXIkPRGz8ZiVNFvAyoQto9uAZGDlp6/CVCaFg+aajqRHZyQI1my6MAkYyF4LxJMPWi3sabSWe6A3hqyzReuaW9avIh364imXbhbEBI/66IWVMW4lHOoMEEJnROFZm4qXCuG6Cep3pM4Mxi5mc9mxjXu/SyqyXJgIbiqn9wRVETcnbILHc9YIKAJhxoHbNSwYB3sVoDQbLynPbJTMSXkefz8x2NqBxBAoWaGaD8++oQbNBW4FYJzI6djtotJqPx747ppAnZwIsVOCxeeZ0BJHykBsYI8PX5sTxqAmNYj65O2Y7GTAEA/IAwBg5w0Yrv2cIV6RBDbKT5wqYACdiHQdpaY+F7zOKQQG9BcCss6v8iyD3Ha/WP1v+cqfDLKa7aJBAE3uGDOwOGmmpIt+0ZowKgBZSl/WrGnU4Q7XRSz1A48yq0JBG2X8RRJpiEhHwM02qGTJmvWRgYBdYHFoFb87PLlsszcmZAJm4QKa4gXvfrI0mwqVkTLiyiXAbMD0xHIREnRoZBxVseVKbYIyLhnpSo/xbfRT6mAYHH0sjdTuxfBH9l9aT78T0C181Ikyy1YcI5M3ktgSs1lhPD4HJLn3JIDgR2YbHbSJKY/ExdOerRkhKQS1reIDjEQI1KtWZq2VeKVbOlWmdQhDMczzNTqpxGNM29JxUmUosnBEZwlk0WHIYSngjxgWcs5taJkypWhavOhvIISBFZVTrJmJTMFULBpO+Yf8d3KJ5KjDjWOtY/RRMwz5E5AxzAw9ZEsSWi6OVjChg1BDLEE1vEEULt+Np5tA9Zlp9wjXWv/amuiTDpADfTnq4VO5+800qPNYBOZgOvealJ2DNqH0O7B0ZYPQf06pBLIRo5/835azc0sp3Bj6jYA2CrLk9ktLDhGCvXNehyzNqYzGg/IfY+iAeBe7YnCNGzGwvsOaBPDILUUMwo5hKhaaUvEZpn2S96exJOMyCwURsALn2yLjnaJxMJWuWLsJ1K6ZxCDsQ1OuyMcPMyDFIB8K6z0eKMK+co8SDBc7P/eQjmEvtZIo7Zy68mzePQ9auuMMhGph84JuFQtB26xDlCGrPJ4RBccFqelpGIci5awpFFClNYBCFtTbP9njhwA2sXtgNuteuoAXJByaDdaNUcD0s+cKwJNqOhgbGoWrhUH906pp5D2B2ZHpiu0Y07Ki/I4WPo0Tq8mFKVvO1yxk+c0e8QQSOuhKCqdYoSkr5kSy8KYWuZRRiLNc6AsPGZ9yUADOEgYcSCo2GECHrIcfDuEFKycYOXvbP0vDjyqAdD8Rs/MC+DCMlmxjLalNEfa+PwmU9BGFUV/68eUXJ4K7yXGHj2SW5eMWJacvsmDOjbdudrzsUXpA8YubDJ1VbN24cN3U7EAJ+B+MyjZ4CUPhgUG3yqCMWx9wHwYIzx0YMQ5a7wDxxG4KJz4khUU5sMPEkXpekjcuoqbOBEnp8DGIao7eR9bfhDE+m7a1LFuvCiYqVrIih0FwixWPNNsV4ZJqla7l9ss4ODHMHqh3mMO9ZsRSWTveElEuDAer2t7b3/azEbHxw96yCWowZ2DndOjCbhyjptveXLTnDKMp2Bqh7Y25Ozxw5GT9sYWDWHsxrnOGHdp3tiEk/hvisC+sFPXrNpMwPt/wYX3QP5kXOMHoU2/Ua1NGOIT56x6qbDtd4Ps2bcK/Tw/QkXp3Qe5kznDntuhhYoKG5fq6vH89j7AEakfhV/WAT0ay3NzQsRxVzpzhzW59bgITXJ07T6j56Q8atDT4D/t1LZivl7oNBpDoqLTkL5hZth2yIGMQgqAdmR3jZLHx0OnOqpgUMG0/wDbWC1QbMgZhx2ok3EL0b/Qw3KQtPYODnmBDyilI7Z78PRjnEZQfmmDM8b7DZX4afn984qP1o+qztSk55ntTNGnS0A4Z6NoH4ec7c+ErYrs/jR+hfO4/83J4jy94AL3CGUby9wcaY42Rr996Cog0wPHVj2Y3jJTC3MNk2oLykPNsQtm2K627z52wr5F4SM05psbnhOPY2yfsTJe7PsSOIkTG8JZ1t7eKLnOFv5tthIYfjDG1tNYqQ957BGzsPp5oFvswZnnjF274aP2WKveGQP3GdD7wr0Ma8nGtK+Tpn+Oa0t5er5ydksVdUXWLumPHkJ2oKbzI7Gz9xrnvbG5y5HTdknsykMzaeynoWIsdL46luKDw0G9Dtt092NniHM7fx7JFF2LK0zNBbgh14yZSU505kvQmGeZ4Hvu5MZ+NORztO+wqYk2I2/sJhMedLxIstTo7kfc7w5LFt/uIMvdKr6X3O3Ph23qnSDissr3TRuoAzjNLhfDZmh7gH88qBv2vAnCrtssBCX2sEdImY3bjnaSVqNvkaZvVf7JhxEWe4O2CT+Du0LVPw8uLx5as4cxtbnuyjYUuhOkb8Rv/ZyzhzG8/Q7o0UYZxFz+Qgc4nf6M10IWduvEpjO2Rz/GIMQN1qxwOipHujB9iVnGH0LDbQIHoXBj3ZPl9I3rpa42Iwt1tuPpelVLcHG/uklLzXBfBaMeNkrLvW/azeM6g1pevDK3Q5Z3ihhuKrsRgNre35o0NaJEPp243MrucMr32BSSNKK6Pd0PbiqHMyeDHQBzjDa/KWcTLT4rUbEx61nlTl1LNIvx7RR8CkS4sK7jEaGkzOpBS4X9EO/ANiNs74hAWL/YqNRxNPNDby3u/zcT1nkiUcYKalaw5kJ2iWyyp4EvbdhqZXcybunHlnFhHHJgn4rL0pw8MLUnd2km3oYs70hWALyS1HFgPmFG8x51LOxIOzLHzibS98nYLUW9JvlL7TA/RKzogC8s2mZlv0yH1RFf3GPW7XgXGrJZFOD7eF19QUWDD15Y7gV4nZI5uz6Gw60CsRfNCi2eggTKw3MVS6hjNhU8xsYR6X5TbXipph9ul46HN6s4rTJZyJl1uaxk2zl92SIAO6cN3J+Zgu4MwzFbEjpt1bXnzDrdTEHFKlpx3P98E07dyylOcr3u2qGgD/AednJ+ZdMXskc76FGXC05R+fobhFkwsxzs05RfAmZ5hcCI061Jf0Iw/TQZrQ8lT2/C3OhGLF8kbxl3XsjLI5HcWmtjij5t/hTLPEiny5HvnHZyiQ6SgWp9oz5w3OdPNNOIinkS5upxzwdNR8gozuNRZV6GXONFhEk773geb9oXcXEmzbyuzVcpNSfsqy9edp6rHIeNztbkZ/ScyCms69FxmU95MqW/Qsl00DhKl++M5Er9SbyXQ/0zYfvVelLoQsk/K4VOqFSsDeE1bN+/TdSjI5ot8dYKKznAnSTjiVdPjCdTf1ko7izDmIXk+CibLl8gKEvevM5NEnF2/N2/elz4lZPSxQKO6+dqeSFAYH7wrDGc7ESz6V5yv6L96rxpbpnI7iy3R7gCc401d0YQvZ+cWPkJvL8K/azHhYc8YtpX9cXOMfn6EwLYQv7ZRbY7TkTOJJjf+bu+6iXEYGG4UCdpyJRFdgnt378Kg3iecK51Fg47kAGzBhdhcpuv0eb5+mVu77+IZ7Ko/FLIgLkd17o03yNeQWMoQqVv7NIWcerS/yFd5P2TJR5okoytePbB1w5tkU8pqL8sdsmagpvclEIEQKNR21z5m4xUC9/5Gb1YMlITT2EFFaqe+AefQyjbRneL9Obi4d9wK4Ijti1oBt1ovSSFdRWA8ypJJJ1E3OPEEayXkl8ftZirO5vHtMb8/M2eJMOiChA4eXUvIfprCRuUJnmAy5zhlnBBN0UgGS5GNB/nv0lG0lqTf27VnAeEsDP96qJUXCNPnFL69QPqCH3KyjKOXpr2mpFLKJTtAtLhDC/rdvTj1J/V2YQVIGzdxEp1x63tGKiF44xC5d9UsKS1G6hkk19wFrl95xy84id7T/wn3whwTSUbMp9WtxpcUcbdOPp5GuoigXsdaEwH+oLTy/k0a6imp4oczU2lb2R2N26P0So29SJC08b2p2G68VW8B8L410FYkSN8YJ7q4E8taLP+Ifn6Fg7kWEyNScZLmQ82ObFJ8k0cFr9seWLrzI+fK93BdQsqhhcXWFuLmCOn8gQD5D7ZLUA2mb1BEW8yt3P19E4q4vZh5h7zip0ej/xWiC5t/LrXf/AT8/8nrMg8u8AAAAAElFTkSuQmC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4670953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836712"/>
            <a:ext cx="8246720" cy="5400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ts val="400"/>
              </a:spcBef>
              <a:buNone/>
            </a:pPr>
            <a:r>
              <a:rPr lang="en-US" sz="3400" dirty="0">
                <a:latin typeface="Tw Cen MT" panose="020B0602020104020603" pitchFamily="34" charset="0"/>
              </a:rPr>
              <a:t>Records maintained as </a:t>
            </a:r>
            <a:r>
              <a:rPr lang="en-US" sz="3400" dirty="0" smtClean="0">
                <a:latin typeface="Tw Cen MT" panose="020B0602020104020603" pitchFamily="34" charset="0"/>
              </a:rPr>
              <a:t>audit trail </a:t>
            </a:r>
            <a:r>
              <a:rPr lang="en-US" sz="3400" dirty="0">
                <a:latin typeface="Tw Cen MT" panose="020B0602020104020603" pitchFamily="34" charset="0"/>
              </a:rPr>
              <a:t>should typically include the following information</a:t>
            </a:r>
            <a:r>
              <a:rPr lang="en-US" sz="3400" dirty="0" smtClean="0">
                <a:latin typeface="Tw Cen MT" panose="020B0602020104020603" pitchFamily="34" charset="0"/>
              </a:rPr>
              <a:t>:</a:t>
            </a:r>
          </a:p>
          <a:p>
            <a:pPr marL="0" indent="0" algn="just">
              <a:spcBef>
                <a:spcPts val="400"/>
              </a:spcBef>
              <a:buNone/>
            </a:pPr>
            <a:endParaRPr lang="en-US" sz="3400" dirty="0">
              <a:latin typeface="Tw Cen MT" panose="020B0602020104020603" pitchFamily="34" charset="0"/>
            </a:endParaRPr>
          </a:p>
          <a:p>
            <a:pPr algn="just">
              <a:spcBef>
                <a:spcPts val="400"/>
              </a:spcBef>
            </a:pPr>
            <a:r>
              <a:rPr lang="en-US" sz="3400" b="1" dirty="0" smtClean="0">
                <a:latin typeface="Tw Cen MT" panose="020B0602020104020603" pitchFamily="34" charset="0"/>
              </a:rPr>
              <a:t>When </a:t>
            </a:r>
            <a:r>
              <a:rPr lang="en-US" sz="3400" dirty="0" smtClean="0">
                <a:latin typeface="Tw Cen MT" panose="020B0602020104020603" pitchFamily="34" charset="0"/>
              </a:rPr>
              <a:t>changes </a:t>
            </a:r>
            <a:r>
              <a:rPr lang="en-US" sz="3400" dirty="0">
                <a:latin typeface="Tw Cen MT" panose="020B0602020104020603" pitchFamily="34" charset="0"/>
              </a:rPr>
              <a:t>were made i.e., date and time (timestamp</a:t>
            </a:r>
            <a:r>
              <a:rPr lang="en-US" sz="3400" dirty="0" smtClean="0">
                <a:latin typeface="Tw Cen MT" panose="020B0602020104020603" pitchFamily="34" charset="0"/>
              </a:rPr>
              <a:t>).</a:t>
            </a:r>
            <a:endParaRPr lang="en-US" sz="3400" dirty="0">
              <a:latin typeface="Tw Cen MT" panose="020B0602020104020603" pitchFamily="34" charset="0"/>
            </a:endParaRPr>
          </a:p>
          <a:p>
            <a:pPr algn="just"/>
            <a:r>
              <a:rPr lang="en-US" sz="3400" b="1" dirty="0" smtClean="0">
                <a:latin typeface="Tw Cen MT" panose="020B0602020104020603" pitchFamily="34" charset="0"/>
              </a:rPr>
              <a:t>Who </a:t>
            </a:r>
            <a:r>
              <a:rPr lang="en-US" sz="3400" dirty="0" smtClean="0">
                <a:latin typeface="Tw Cen MT" panose="020B0602020104020603" pitchFamily="34" charset="0"/>
              </a:rPr>
              <a:t>made </a:t>
            </a:r>
            <a:r>
              <a:rPr lang="en-US" sz="3400" dirty="0">
                <a:latin typeface="Tw Cen MT" panose="020B0602020104020603" pitchFamily="34" charset="0"/>
              </a:rPr>
              <a:t>the change i.e., User </a:t>
            </a:r>
            <a:r>
              <a:rPr lang="en-US" sz="3400" dirty="0" smtClean="0">
                <a:latin typeface="Tw Cen MT" panose="020B0602020104020603" pitchFamily="34" charset="0"/>
              </a:rPr>
              <a:t>Id.</a:t>
            </a:r>
            <a:endParaRPr lang="en-US" sz="3400" dirty="0">
              <a:latin typeface="Tw Cen MT" panose="020B0602020104020603" pitchFamily="34" charset="0"/>
            </a:endParaRPr>
          </a:p>
          <a:p>
            <a:pPr algn="just"/>
            <a:r>
              <a:rPr lang="en-US" sz="3400" b="1" dirty="0" smtClean="0">
                <a:latin typeface="Tw Cen MT" panose="020B0602020104020603" pitchFamily="34" charset="0"/>
              </a:rPr>
              <a:t>Which </a:t>
            </a:r>
            <a:r>
              <a:rPr lang="en-US" sz="3400" dirty="0" smtClean="0">
                <a:latin typeface="Tw Cen MT" panose="020B0602020104020603" pitchFamily="34" charset="0"/>
              </a:rPr>
              <a:t>data </a:t>
            </a:r>
            <a:r>
              <a:rPr lang="en-US" sz="3400" dirty="0">
                <a:latin typeface="Tw Cen MT" panose="020B0602020104020603" pitchFamily="34" charset="0"/>
              </a:rPr>
              <a:t>was changed i.e., data/transaction reference; old and new values; </a:t>
            </a:r>
            <a:r>
              <a:rPr lang="en-US" sz="3400" dirty="0" smtClean="0">
                <a:latin typeface="Tw Cen MT" panose="020B0602020104020603" pitchFamily="34" charset="0"/>
              </a:rPr>
              <a:t>success/failure.</a:t>
            </a:r>
            <a:endParaRPr lang="en-US" sz="3400" dirty="0">
              <a:latin typeface="Tw Cen MT" panose="020B0602020104020603" pitchFamily="34" charset="0"/>
            </a:endParaRPr>
          </a:p>
          <a:p>
            <a:pPr algn="just">
              <a:buFont typeface="Wingdings" pitchFamily="2" charset="2"/>
              <a:buChar char="Ø"/>
            </a:pPr>
            <a:endParaRPr lang="en-US" sz="2400" dirty="0" smtClean="0">
              <a:latin typeface="Tw Cen MT" pitchFamily="34" charset="0"/>
            </a:endParaRPr>
          </a:p>
          <a:p>
            <a:pPr marL="0" indent="0" algn="just">
              <a:buNone/>
            </a:pPr>
            <a:endParaRPr lang="en-US" sz="2000" dirty="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Audit Trail</a:t>
            </a:r>
            <a:endParaRPr lang="en-IN" sz="2400" dirty="0"/>
          </a:p>
        </p:txBody>
      </p:sp>
      <p:sp>
        <p:nvSpPr>
          <p:cNvPr id="8" name="Footer Placeholder 22"/>
          <p:cNvSpPr txBox="1">
            <a:spLocks/>
          </p:cNvSpPr>
          <p:nvPr/>
        </p:nvSpPr>
        <p:spPr>
          <a:xfrm>
            <a:off x="0" y="6572272"/>
            <a:ext cx="2428860" cy="285728"/>
          </a:xfrm>
          <a:prstGeom prst="rect">
            <a:avLst/>
          </a:prstGeom>
        </p:spPr>
        <p:txBody>
          <a:bodyPr vert="horz" lIns="91440" tIns="45720" rIns="91440" bIns="45720" rtlCol="0" anchor="ctr"/>
          <a:lstStyle/>
          <a:p>
            <a:endParaRPr lang="en-US" sz="1000" b="1" dirty="0">
              <a:solidFill>
                <a:srgbClr val="002060"/>
              </a:solidFill>
              <a:latin typeface="Tw Cen MT" pitchFamily="34" charset="0"/>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4"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5"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41203913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836712"/>
            <a:ext cx="8246720" cy="5400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US" sz="3400" b="1" dirty="0" smtClean="0">
                <a:latin typeface="Tw Cen MT" panose="020B0602020104020603" pitchFamily="34" charset="0"/>
              </a:rPr>
              <a:t>How </a:t>
            </a:r>
            <a:r>
              <a:rPr lang="en-US" sz="3400" dirty="0" smtClean="0">
                <a:latin typeface="Tw Cen MT" panose="020B0602020104020603" pitchFamily="34" charset="0"/>
              </a:rPr>
              <a:t>data was changed i.e., data added, modified or deleted or the command (s) used to make the change.</a:t>
            </a:r>
          </a:p>
          <a:p>
            <a:pPr algn="just"/>
            <a:endParaRPr lang="en-US" sz="3400" dirty="0" smtClean="0">
              <a:latin typeface="Tw Cen MT" panose="020B0602020104020603" pitchFamily="34" charset="0"/>
            </a:endParaRPr>
          </a:p>
          <a:p>
            <a:pPr algn="just"/>
            <a:r>
              <a:rPr lang="en-US" sz="3400" b="1" dirty="0" smtClean="0">
                <a:latin typeface="Tw Cen MT" panose="020B0602020104020603" pitchFamily="34" charset="0"/>
              </a:rPr>
              <a:t>Source </a:t>
            </a:r>
            <a:r>
              <a:rPr lang="en-US" sz="3400" dirty="0" smtClean="0">
                <a:latin typeface="Tw Cen MT" panose="020B0602020104020603" pitchFamily="34" charset="0"/>
              </a:rPr>
              <a:t>of the changes i.e., media access control (mac) address or Terminal Identification Number (TID) or Internet Protocol Address (IP Address) or any other relevant information.</a:t>
            </a:r>
          </a:p>
          <a:p>
            <a:pPr algn="just">
              <a:buFont typeface="Wingdings" pitchFamily="2" charset="2"/>
              <a:buChar char="Ø"/>
            </a:pPr>
            <a:endParaRPr lang="en-US" sz="2400" dirty="0" smtClean="0">
              <a:latin typeface="Tw Cen MT" pitchFamily="34" charset="0"/>
            </a:endParaRPr>
          </a:p>
          <a:p>
            <a:pPr marL="0" indent="0" algn="just">
              <a:buNone/>
            </a:pPr>
            <a:endParaRPr lang="en-US" sz="2000" dirty="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Audit Trail</a:t>
            </a:r>
            <a:endParaRPr lang="en-IN" sz="2400" dirty="0"/>
          </a:p>
        </p:txBody>
      </p:sp>
      <p:sp>
        <p:nvSpPr>
          <p:cNvPr id="8" name="Footer Placeholder 22"/>
          <p:cNvSpPr txBox="1">
            <a:spLocks/>
          </p:cNvSpPr>
          <p:nvPr/>
        </p:nvSpPr>
        <p:spPr>
          <a:xfrm>
            <a:off x="0" y="6572272"/>
            <a:ext cx="2428860" cy="285728"/>
          </a:xfrm>
          <a:prstGeom prst="rect">
            <a:avLst/>
          </a:prstGeom>
        </p:spPr>
        <p:txBody>
          <a:bodyPr vert="horz" lIns="91440" tIns="45720" rIns="91440" bIns="45720" rtlCol="0" anchor="ctr"/>
          <a:lstStyle/>
          <a:p>
            <a:endParaRPr lang="en-US" sz="1000" b="1" dirty="0">
              <a:solidFill>
                <a:srgbClr val="002060"/>
              </a:solidFill>
              <a:latin typeface="Tw Cen MT" pitchFamily="34" charset="0"/>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4"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5"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36850214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836712"/>
            <a:ext cx="8103844" cy="5400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r>
              <a:rPr lang="en-US" sz="3800" dirty="0" smtClean="0">
                <a:latin typeface="Tw Cen MT" pitchFamily="34" charset="0"/>
              </a:rPr>
              <a:t>Applicability;</a:t>
            </a:r>
          </a:p>
          <a:p>
            <a:pPr algn="just">
              <a:buFont typeface="Wingdings" pitchFamily="2" charset="2"/>
              <a:buChar char="Ø"/>
            </a:pPr>
            <a:r>
              <a:rPr lang="en-US" sz="3800" dirty="0" smtClean="0">
                <a:latin typeface="Tw Cen MT" pitchFamily="34" charset="0"/>
              </a:rPr>
              <a:t>This is in respect to maintenance of books of account in accounting software;</a:t>
            </a:r>
          </a:p>
          <a:p>
            <a:pPr algn="just">
              <a:buFont typeface="Wingdings" pitchFamily="2" charset="2"/>
              <a:buChar char="Ø"/>
            </a:pPr>
            <a:r>
              <a:rPr lang="en-US" sz="3800" dirty="0" smtClean="0">
                <a:latin typeface="Tw Cen MT" pitchFamily="34" charset="0"/>
              </a:rPr>
              <a:t>Accounting software must have the feature of recording audit trail (edit log);</a:t>
            </a:r>
          </a:p>
          <a:p>
            <a:pPr algn="just">
              <a:buFont typeface="Wingdings" pitchFamily="2" charset="2"/>
              <a:buChar char="Ø"/>
            </a:pPr>
            <a:endParaRPr lang="en-US" sz="2400" dirty="0" smtClean="0">
              <a:latin typeface="Tw Cen MT" pitchFamily="34" charset="0"/>
            </a:endParaRPr>
          </a:p>
          <a:p>
            <a:pPr marL="0" indent="0" algn="just">
              <a:buNone/>
            </a:pPr>
            <a:endParaRPr lang="en-US" sz="2000" dirty="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Audit Trail</a:t>
            </a:r>
            <a:endParaRPr lang="en-IN" sz="2400" dirty="0"/>
          </a:p>
        </p:txBody>
      </p:sp>
      <p:sp>
        <p:nvSpPr>
          <p:cNvPr id="8" name="Footer Placeholder 22"/>
          <p:cNvSpPr txBox="1">
            <a:spLocks/>
          </p:cNvSpPr>
          <p:nvPr/>
        </p:nvSpPr>
        <p:spPr>
          <a:xfrm>
            <a:off x="0" y="6572272"/>
            <a:ext cx="2428860" cy="285728"/>
          </a:xfrm>
          <a:prstGeom prst="rect">
            <a:avLst/>
          </a:prstGeom>
        </p:spPr>
        <p:txBody>
          <a:bodyPr vert="horz" lIns="91440" tIns="45720" rIns="91440" bIns="45720" rtlCol="0" anchor="ctr"/>
          <a:lstStyle/>
          <a:p>
            <a:endParaRPr lang="en-US" sz="1000" b="1" dirty="0">
              <a:solidFill>
                <a:srgbClr val="002060"/>
              </a:solidFill>
              <a:latin typeface="Tw Cen MT" pitchFamily="34" charset="0"/>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4"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5"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27598454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836712"/>
            <a:ext cx="8246720" cy="55629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r>
              <a:rPr lang="en-US" sz="3600" dirty="0">
                <a:latin typeface="Tw Cen MT" pitchFamily="34" charset="0"/>
              </a:rPr>
              <a:t>This feature should be operated throughout the year;</a:t>
            </a:r>
          </a:p>
          <a:p>
            <a:pPr algn="just">
              <a:buFont typeface="Wingdings" pitchFamily="2" charset="2"/>
              <a:buChar char="Ø"/>
            </a:pPr>
            <a:r>
              <a:rPr lang="en-US" sz="3600" dirty="0" smtClean="0">
                <a:latin typeface="Tw Cen MT" pitchFamily="34" charset="0"/>
              </a:rPr>
              <a:t>This feature should not be tampered.</a:t>
            </a:r>
          </a:p>
          <a:p>
            <a:pPr algn="just">
              <a:buFont typeface="Wingdings" pitchFamily="2" charset="2"/>
              <a:buChar char="Ø"/>
            </a:pPr>
            <a:r>
              <a:rPr lang="en-US" sz="3600" dirty="0" smtClean="0">
                <a:latin typeface="Tw Cen MT" pitchFamily="34" charset="0"/>
              </a:rPr>
              <a:t>Trail Records should be </a:t>
            </a:r>
            <a:r>
              <a:rPr lang="en-US" sz="3600" dirty="0" smtClean="0">
                <a:latin typeface="Tw Cen MT" pitchFamily="34" charset="0"/>
              </a:rPr>
              <a:t>preserved as per the statutory requirements for record retention. (For a period of current plus 8 years, except in case of investigation </a:t>
            </a:r>
            <a:r>
              <a:rPr lang="en-US" sz="3600" dirty="0">
                <a:latin typeface="Tw Cen MT" pitchFamily="34" charset="0"/>
              </a:rPr>
              <a:t>(u/s 128(5</a:t>
            </a:r>
            <a:r>
              <a:rPr lang="en-US" sz="3600" dirty="0" smtClean="0">
                <a:latin typeface="Tw Cen MT" pitchFamily="34" charset="0"/>
              </a:rPr>
              <a:t>));</a:t>
            </a:r>
          </a:p>
          <a:p>
            <a:pPr algn="just">
              <a:buFont typeface="Wingdings" pitchFamily="2" charset="2"/>
              <a:buChar char="Ø"/>
            </a:pPr>
            <a:endParaRPr lang="en-US" sz="2000" dirty="0" smtClean="0">
              <a:latin typeface="Tw Cen MT" pitchFamily="34" charset="0"/>
            </a:endParaRPr>
          </a:p>
          <a:p>
            <a:pPr marL="0" indent="0" algn="just">
              <a:buNone/>
            </a:pPr>
            <a:endParaRPr lang="en-US" sz="2000" dirty="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Audit Trail</a:t>
            </a:r>
            <a:endParaRPr lang="en-IN" sz="2400" dirty="0"/>
          </a:p>
        </p:txBody>
      </p:sp>
      <p:sp>
        <p:nvSpPr>
          <p:cNvPr id="8" name="Footer Placeholder 22"/>
          <p:cNvSpPr txBox="1">
            <a:spLocks/>
          </p:cNvSpPr>
          <p:nvPr/>
        </p:nvSpPr>
        <p:spPr>
          <a:xfrm>
            <a:off x="0" y="6572272"/>
            <a:ext cx="2428860" cy="285728"/>
          </a:xfrm>
          <a:prstGeom prst="rect">
            <a:avLst/>
          </a:prstGeom>
        </p:spPr>
        <p:txBody>
          <a:bodyPr vert="horz" lIns="91440" tIns="45720" rIns="91440" bIns="45720" rtlCol="0" anchor="ctr"/>
          <a:lstStyle/>
          <a:p>
            <a:endParaRPr lang="en-US" sz="1000" b="1" dirty="0">
              <a:solidFill>
                <a:srgbClr val="002060"/>
              </a:solidFill>
              <a:latin typeface="Tw Cen MT" pitchFamily="34" charset="0"/>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4"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5"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21755844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727627"/>
            <a:ext cx="8246720" cy="567203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r>
              <a:rPr lang="en-US" sz="3000" dirty="0" smtClean="0">
                <a:latin typeface="Tw Cen MT" pitchFamily="34" charset="0"/>
              </a:rPr>
              <a:t>Defined u/s 2(13</a:t>
            </a:r>
            <a:r>
              <a:rPr lang="en-US" sz="3000" dirty="0">
                <a:latin typeface="Tw Cen MT" pitchFamily="34" charset="0"/>
              </a:rPr>
              <a:t>) of the Companies </a:t>
            </a:r>
            <a:r>
              <a:rPr lang="en-US" sz="3000" dirty="0" smtClean="0">
                <a:latin typeface="Tw Cen MT" pitchFamily="34" charset="0"/>
              </a:rPr>
              <a:t>Act,2013 </a:t>
            </a:r>
            <a:r>
              <a:rPr lang="en-US" sz="3000" dirty="0">
                <a:latin typeface="Tw Cen MT" pitchFamily="34" charset="0"/>
              </a:rPr>
              <a:t>;</a:t>
            </a:r>
            <a:endParaRPr lang="en-US" sz="3000" dirty="0" smtClean="0">
              <a:latin typeface="Tw Cen MT" pitchFamily="34" charset="0"/>
            </a:endParaRPr>
          </a:p>
          <a:p>
            <a:pPr algn="just">
              <a:buFont typeface="Wingdings" pitchFamily="2" charset="2"/>
              <a:buChar char="Ø"/>
            </a:pPr>
            <a:r>
              <a:rPr lang="en-US" sz="3000" dirty="0">
                <a:latin typeface="Tw Cen MT" pitchFamily="34" charset="0"/>
              </a:rPr>
              <a:t>Books of account includes records maintained in respect </a:t>
            </a:r>
            <a:r>
              <a:rPr lang="en-US" sz="3000" dirty="0" smtClean="0">
                <a:latin typeface="Tw Cen MT" pitchFamily="34" charset="0"/>
              </a:rPr>
              <a:t>of:</a:t>
            </a:r>
            <a:endParaRPr lang="en-US" sz="3000" dirty="0">
              <a:latin typeface="Tw Cen MT" pitchFamily="34" charset="0"/>
            </a:endParaRPr>
          </a:p>
          <a:p>
            <a:pPr indent="4763" algn="just"/>
            <a:r>
              <a:rPr lang="en-US" sz="3000" dirty="0" smtClean="0">
                <a:latin typeface="Tw Cen MT" pitchFamily="34" charset="0"/>
              </a:rPr>
              <a:t> All </a:t>
            </a:r>
            <a:r>
              <a:rPr lang="en-US" sz="3000" dirty="0">
                <a:latin typeface="Tw Cen MT" pitchFamily="34" charset="0"/>
              </a:rPr>
              <a:t>sums of money received and expended by a company and </a:t>
            </a:r>
            <a:r>
              <a:rPr lang="en-US" sz="3000" dirty="0" smtClean="0">
                <a:latin typeface="Tw Cen MT" pitchFamily="34" charset="0"/>
              </a:rPr>
              <a:t>matters </a:t>
            </a:r>
            <a:r>
              <a:rPr lang="en-US" sz="3000" dirty="0">
                <a:latin typeface="Tw Cen MT" pitchFamily="34" charset="0"/>
              </a:rPr>
              <a:t>in relation to which the receipts and expenditure take place</a:t>
            </a:r>
            <a:r>
              <a:rPr lang="en-US" sz="3000" dirty="0" smtClean="0">
                <a:latin typeface="Tw Cen MT" pitchFamily="34" charset="0"/>
              </a:rPr>
              <a:t>;</a:t>
            </a:r>
          </a:p>
          <a:p>
            <a:pPr indent="4763" algn="just"/>
            <a:r>
              <a:rPr lang="en-US" sz="3000" dirty="0">
                <a:latin typeface="Tw Cen MT" pitchFamily="34" charset="0"/>
              </a:rPr>
              <a:t> </a:t>
            </a:r>
            <a:r>
              <a:rPr lang="en-US" sz="3000" dirty="0" smtClean="0">
                <a:latin typeface="Tw Cen MT" pitchFamily="34" charset="0"/>
              </a:rPr>
              <a:t>All </a:t>
            </a:r>
            <a:r>
              <a:rPr lang="en-US" sz="3000" dirty="0">
                <a:latin typeface="Tw Cen MT" pitchFamily="34" charset="0"/>
              </a:rPr>
              <a:t>sales and purchases of goods and services by the company</a:t>
            </a:r>
            <a:r>
              <a:rPr lang="en-US" sz="3000" dirty="0" smtClean="0">
                <a:latin typeface="Tw Cen MT" pitchFamily="34" charset="0"/>
              </a:rPr>
              <a:t>;</a:t>
            </a:r>
          </a:p>
          <a:p>
            <a:pPr indent="4763" algn="just"/>
            <a:r>
              <a:rPr lang="en-US" sz="3000" dirty="0" smtClean="0">
                <a:latin typeface="Tw Cen MT" pitchFamily="34" charset="0"/>
              </a:rPr>
              <a:t> The assets </a:t>
            </a:r>
            <a:r>
              <a:rPr lang="en-US" sz="3000" dirty="0">
                <a:latin typeface="Tw Cen MT" pitchFamily="34" charset="0"/>
              </a:rPr>
              <a:t>and liabilities of the company; </a:t>
            </a:r>
            <a:r>
              <a:rPr lang="en-US" sz="3000" dirty="0" smtClean="0">
                <a:latin typeface="Tw Cen MT" pitchFamily="34" charset="0"/>
              </a:rPr>
              <a:t>and</a:t>
            </a:r>
          </a:p>
          <a:p>
            <a:pPr indent="4763" algn="just"/>
            <a:r>
              <a:rPr lang="en-US" sz="3000" dirty="0" smtClean="0">
                <a:latin typeface="Tw Cen MT" pitchFamily="34" charset="0"/>
              </a:rPr>
              <a:t> Cost records as </a:t>
            </a:r>
            <a:r>
              <a:rPr lang="en-US" sz="3000" dirty="0">
                <a:latin typeface="Tw Cen MT" pitchFamily="34" charset="0"/>
              </a:rPr>
              <a:t>may be prescribed </a:t>
            </a:r>
            <a:r>
              <a:rPr lang="en-US" sz="3000" dirty="0" smtClean="0">
                <a:latin typeface="Tw Cen MT" pitchFamily="34" charset="0"/>
              </a:rPr>
              <a:t>u/s 148.</a:t>
            </a:r>
          </a:p>
          <a:p>
            <a:pPr algn="just">
              <a:buFont typeface="Wingdings" pitchFamily="2" charset="2"/>
              <a:buChar char="Ø"/>
            </a:pPr>
            <a:endParaRPr lang="en-US" sz="2000"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Books of Account</a:t>
            </a:r>
            <a:endParaRPr lang="en-IN" sz="2400" dirty="0"/>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4"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5"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1867721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908720"/>
            <a:ext cx="7920880" cy="54909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ts val="400"/>
              </a:spcBef>
              <a:buFont typeface="Wingdings" pitchFamily="2" charset="2"/>
              <a:buChar char="Ø"/>
            </a:pPr>
            <a:r>
              <a:rPr lang="en-US" sz="2800" dirty="0" smtClean="0">
                <a:latin typeface="Tw Cen MT" pitchFamily="34" charset="0"/>
              </a:rPr>
              <a:t>Maintenance  of audit trail is mandatory for every company, who maintains its books of account while using accounting software;</a:t>
            </a:r>
          </a:p>
          <a:p>
            <a:pPr algn="just">
              <a:spcBef>
                <a:spcPts val="400"/>
              </a:spcBef>
              <a:buFont typeface="Wingdings" pitchFamily="2" charset="2"/>
              <a:buChar char="Ø"/>
            </a:pPr>
            <a:endParaRPr lang="en-US" sz="2800" dirty="0" smtClean="0">
              <a:latin typeface="Tw Cen MT" pitchFamily="34" charset="0"/>
            </a:endParaRPr>
          </a:p>
          <a:p>
            <a:pPr algn="just">
              <a:spcBef>
                <a:spcPts val="400"/>
              </a:spcBef>
              <a:buFont typeface="Wingdings" pitchFamily="2" charset="2"/>
              <a:buChar char="Ø"/>
            </a:pPr>
            <a:r>
              <a:rPr lang="en-US" sz="2800" dirty="0" smtClean="0">
                <a:latin typeface="Tw Cen MT" pitchFamily="34" charset="0"/>
              </a:rPr>
              <a:t>Applicability is governed by the Proviso to Rule 3(1) of the Companies Accounts) Rules, 2014 ;</a:t>
            </a:r>
          </a:p>
          <a:p>
            <a:pPr algn="just">
              <a:spcBef>
                <a:spcPts val="400"/>
              </a:spcBef>
              <a:buFont typeface="Wingdings" pitchFamily="2" charset="2"/>
              <a:buChar char="Ø"/>
            </a:pPr>
            <a:endParaRPr lang="en-US" sz="2800" dirty="0" smtClean="0">
              <a:latin typeface="Tw Cen MT" pitchFamily="34" charset="0"/>
            </a:endParaRPr>
          </a:p>
          <a:p>
            <a:pPr algn="just">
              <a:spcBef>
                <a:spcPts val="400"/>
              </a:spcBef>
              <a:buFont typeface="Wingdings" pitchFamily="2" charset="2"/>
              <a:buChar char="Ø"/>
            </a:pPr>
            <a:r>
              <a:rPr lang="en-US" sz="2800" dirty="0" smtClean="0">
                <a:latin typeface="Tw Cen MT" pitchFamily="34" charset="0"/>
              </a:rPr>
              <a:t>Originally maintenance of audit trail was applicable w.e.f. 01.04.2021;</a:t>
            </a:r>
          </a:p>
          <a:p>
            <a:pPr marL="0" indent="0" algn="just">
              <a:spcBef>
                <a:spcPts val="400"/>
              </a:spcBef>
              <a:buNone/>
            </a:pPr>
            <a:endParaRPr lang="en-US" sz="2800" dirty="0" smtClean="0">
              <a:latin typeface="Tw Cen MT" pitchFamily="34" charset="0"/>
            </a:endParaRPr>
          </a:p>
          <a:p>
            <a:pPr algn="just">
              <a:spcBef>
                <a:spcPts val="400"/>
              </a:spcBef>
              <a:buFont typeface="Wingdings" pitchFamily="2" charset="2"/>
              <a:buChar char="Ø"/>
            </a:pPr>
            <a:r>
              <a:rPr lang="en-US" sz="2800" dirty="0" smtClean="0">
                <a:latin typeface="Tw Cen MT" pitchFamily="34" charset="0"/>
              </a:rPr>
              <a:t>It was deferred for two years and finally it is applicable w.e.f. 01.04.2023 (FY 23-24);</a:t>
            </a:r>
          </a:p>
          <a:p>
            <a:pPr algn="just">
              <a:buFont typeface="Wingdings" pitchFamily="2" charset="2"/>
              <a:buChar char="Ø"/>
            </a:pPr>
            <a:endParaRPr lang="en-US" sz="2000" dirty="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Maintenance of Audit Trail</a:t>
            </a:r>
            <a:endParaRPr lang="en-IN" sz="2400" dirty="0"/>
          </a:p>
        </p:txBody>
      </p:sp>
      <p:sp>
        <p:nvSpPr>
          <p:cNvPr id="8" name="Footer Placeholder 22"/>
          <p:cNvSpPr txBox="1">
            <a:spLocks/>
          </p:cNvSpPr>
          <p:nvPr/>
        </p:nvSpPr>
        <p:spPr>
          <a:xfrm>
            <a:off x="0" y="6572272"/>
            <a:ext cx="9144000" cy="285728"/>
          </a:xfrm>
          <a:prstGeom prst="rect">
            <a:avLst/>
          </a:prstGeom>
        </p:spPr>
        <p:txBody>
          <a:bodyPr vert="horz" lIns="91440" tIns="45720" rIns="91440" bIns="45720" rtlCol="0" anchor="ctr"/>
          <a:lstStyle/>
          <a:p>
            <a:endParaRPr lang="en-US" sz="1000" b="1" dirty="0">
              <a:solidFill>
                <a:srgbClr val="002060"/>
              </a:solidFill>
              <a:latin typeface="Tw Cen MT" pitchFamily="34" charset="0"/>
            </a:endParaRPr>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4"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5"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21912423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1124744"/>
            <a:ext cx="8246720" cy="504056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ts val="524"/>
              </a:spcBef>
              <a:buFont typeface="Wingdings" pitchFamily="2" charset="2"/>
              <a:buChar char="Ø"/>
            </a:pPr>
            <a:r>
              <a:rPr lang="en-US" sz="2800" dirty="0" smtClean="0">
                <a:latin typeface="Tw Cen MT" pitchFamily="34" charset="0"/>
              </a:rPr>
              <a:t>Rule 11(g) of the Companies (Audit and Auditors) Rules, 2014;</a:t>
            </a:r>
          </a:p>
          <a:p>
            <a:pPr algn="just">
              <a:spcBef>
                <a:spcPts val="524"/>
              </a:spcBef>
              <a:buFont typeface="Wingdings" pitchFamily="2" charset="2"/>
              <a:buChar char="Ø"/>
            </a:pPr>
            <a:r>
              <a:rPr lang="en-US" sz="2800" dirty="0" smtClean="0">
                <a:latin typeface="Tw Cen MT" pitchFamily="34" charset="0"/>
              </a:rPr>
              <a:t>Originally this provision was applicable w.e.f. 01.04.2021(FY21-22) ;</a:t>
            </a:r>
          </a:p>
          <a:p>
            <a:pPr algn="just">
              <a:spcBef>
                <a:spcPts val="524"/>
              </a:spcBef>
              <a:buFont typeface="Wingdings" pitchFamily="2" charset="2"/>
              <a:buChar char="Ø"/>
            </a:pPr>
            <a:r>
              <a:rPr lang="en-US" sz="2800" dirty="0" smtClean="0">
                <a:latin typeface="Tw Cen MT" pitchFamily="34" charset="0"/>
              </a:rPr>
              <a:t>Reporting under this Rule was deferred for FY 21-22;</a:t>
            </a:r>
          </a:p>
          <a:p>
            <a:pPr algn="just">
              <a:spcBef>
                <a:spcPts val="524"/>
              </a:spcBef>
              <a:buFont typeface="Wingdings" pitchFamily="2" charset="2"/>
              <a:buChar char="Ø"/>
            </a:pPr>
            <a:r>
              <a:rPr lang="en-US" sz="2800" dirty="0" smtClean="0">
                <a:latin typeface="Tw Cen MT" pitchFamily="34" charset="0"/>
              </a:rPr>
              <a:t>In FY 22-23, reporting was not deferred whereas requirement of maintenance of audit trail was deferred;</a:t>
            </a:r>
          </a:p>
          <a:p>
            <a:pPr algn="just">
              <a:spcBef>
                <a:spcPts val="524"/>
              </a:spcBef>
              <a:buFont typeface="Wingdings" pitchFamily="2" charset="2"/>
              <a:buChar char="Ø"/>
            </a:pPr>
            <a:r>
              <a:rPr lang="en-US" sz="2800" dirty="0" smtClean="0">
                <a:latin typeface="Tw Cen MT" pitchFamily="34" charset="0"/>
              </a:rPr>
              <a:t>Now maintenance of audit trails and reporting thereon is applicable w.e.f. 01.04.2023 (FY 23-24);</a:t>
            </a:r>
          </a:p>
          <a:p>
            <a:pPr algn="just">
              <a:buFont typeface="Wingdings" pitchFamily="2" charset="2"/>
              <a:buChar char="Ø"/>
            </a:pPr>
            <a:endParaRPr lang="en-US" sz="2400" dirty="0" smtClean="0">
              <a:latin typeface="Tw Cen MT" pitchFamily="34" charset="0"/>
            </a:endParaRPr>
          </a:p>
          <a:p>
            <a:pPr algn="just">
              <a:buFont typeface="Wingdings" pitchFamily="2" charset="2"/>
              <a:buChar char="Ø"/>
            </a:pPr>
            <a:endParaRPr lang="en-US"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Reporting on Audit Trail</a:t>
            </a:r>
            <a:endParaRPr lang="en-IN" sz="2400" dirty="0"/>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4"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5"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9093997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1124744"/>
            <a:ext cx="8246720" cy="52749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r>
              <a:rPr lang="en-US" sz="2800" b="1" u="sng" dirty="0" smtClean="0">
                <a:latin typeface="Tw Cen MT" pitchFamily="34" charset="0"/>
              </a:rPr>
              <a:t>Auditors has to verify and report</a:t>
            </a:r>
            <a:r>
              <a:rPr lang="en-US" sz="2800" dirty="0" smtClean="0">
                <a:latin typeface="Tw Cen MT" pitchFamily="34" charset="0"/>
              </a:rPr>
              <a:t>:</a:t>
            </a:r>
          </a:p>
          <a:p>
            <a:pPr algn="just">
              <a:buFont typeface="Wingdings" panose="05000000000000000000" pitchFamily="2" charset="2"/>
              <a:buChar char="§"/>
            </a:pPr>
            <a:r>
              <a:rPr lang="en-US" dirty="0" smtClean="0">
                <a:latin typeface="Tw Cen MT" pitchFamily="34" charset="0"/>
              </a:rPr>
              <a:t>Whether the books of account are maintained while using accounting software;</a:t>
            </a:r>
          </a:p>
          <a:p>
            <a:pPr algn="just">
              <a:buFont typeface="Wingdings" panose="05000000000000000000" pitchFamily="2" charset="2"/>
              <a:buChar char="§"/>
            </a:pPr>
            <a:r>
              <a:rPr lang="en-US" dirty="0" smtClean="0">
                <a:latin typeface="Tw Cen MT" pitchFamily="34" charset="0"/>
              </a:rPr>
              <a:t>The accounting software has the feature of edit log;</a:t>
            </a:r>
          </a:p>
          <a:p>
            <a:pPr algn="just">
              <a:buFont typeface="Wingdings" panose="05000000000000000000" pitchFamily="2" charset="2"/>
              <a:buChar char="§"/>
            </a:pPr>
            <a:r>
              <a:rPr lang="en-US" dirty="0" smtClean="0">
                <a:latin typeface="Tw Cen MT" pitchFamily="34" charset="0"/>
              </a:rPr>
              <a:t>Feature is activated and not tampered throughout the year;</a:t>
            </a:r>
          </a:p>
          <a:p>
            <a:pPr algn="just">
              <a:buFont typeface="Wingdings" panose="05000000000000000000" pitchFamily="2" charset="2"/>
              <a:buChar char="§"/>
            </a:pPr>
            <a:r>
              <a:rPr lang="en-US" dirty="0" smtClean="0">
                <a:latin typeface="Tw Cen MT" pitchFamily="34" charset="0"/>
              </a:rPr>
              <a:t>On preservation of audit </a:t>
            </a:r>
            <a:r>
              <a:rPr lang="en-US" dirty="0" smtClean="0">
                <a:latin typeface="Tw Cen MT" pitchFamily="34" charset="0"/>
              </a:rPr>
              <a:t>trail records </a:t>
            </a:r>
            <a:r>
              <a:rPr lang="en-US" dirty="0" smtClean="0">
                <a:latin typeface="Tw Cen MT" pitchFamily="34" charset="0"/>
              </a:rPr>
              <a:t>, reporting will be done from FY </a:t>
            </a:r>
            <a:r>
              <a:rPr lang="en-US" dirty="0" smtClean="0">
                <a:latin typeface="Tw Cen MT" pitchFamily="34" charset="0"/>
              </a:rPr>
              <a:t>24-25.</a:t>
            </a:r>
            <a:endParaRPr lang="en-US" dirty="0" smtClean="0">
              <a:latin typeface="Tw Cen MT" pitchFamily="34" charset="0"/>
            </a:endParaRPr>
          </a:p>
          <a:p>
            <a:pPr algn="just">
              <a:buFont typeface="Wingdings" pitchFamily="2" charset="2"/>
              <a:buChar char="Ø"/>
            </a:pPr>
            <a:endParaRPr lang="en-US" sz="2600"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Reporting on Audit Trail</a:t>
            </a:r>
            <a:endParaRPr lang="en-IN" sz="2400" dirty="0"/>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4"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5"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36952350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1124744"/>
            <a:ext cx="8246720" cy="52749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r>
              <a:rPr lang="en-US" sz="2800" b="1" u="sng" dirty="0" smtClean="0">
                <a:latin typeface="Tw Cen MT" pitchFamily="34" charset="0"/>
              </a:rPr>
              <a:t>Auditors has to report</a:t>
            </a:r>
            <a:r>
              <a:rPr lang="en-US" sz="2800" dirty="0" smtClean="0">
                <a:latin typeface="Tw Cen MT" pitchFamily="34" charset="0"/>
              </a:rPr>
              <a:t>:</a:t>
            </a:r>
          </a:p>
          <a:p>
            <a:pPr algn="just">
              <a:buFont typeface="Wingdings" panose="05000000000000000000" pitchFamily="2" charset="2"/>
              <a:buChar char="§"/>
            </a:pPr>
            <a:r>
              <a:rPr lang="en-US" sz="2800" dirty="0" smtClean="0">
                <a:latin typeface="Tw Cen MT" pitchFamily="34" charset="0"/>
              </a:rPr>
              <a:t>In case </a:t>
            </a:r>
            <a:r>
              <a:rPr lang="en-US" sz="2800" dirty="0">
                <a:latin typeface="Tw Cen MT" pitchFamily="34" charset="0"/>
              </a:rPr>
              <a:t>the Company is maintaining its books of account manually:</a:t>
            </a:r>
            <a:endParaRPr lang="en-US" sz="2800" dirty="0" smtClean="0">
              <a:latin typeface="Tw Cen MT" pitchFamily="34" charset="0"/>
            </a:endParaRPr>
          </a:p>
          <a:p>
            <a:pPr marL="0" indent="0" algn="just" defTabSz="363538">
              <a:buNone/>
            </a:pPr>
            <a:r>
              <a:rPr lang="en-US" sz="2800" b="1" dirty="0">
                <a:latin typeface="Tw Cen MT" pitchFamily="34" charset="0"/>
              </a:rPr>
              <a:t>	</a:t>
            </a:r>
            <a:r>
              <a:rPr lang="en-US" b="1" i="1" u="sng" dirty="0" smtClean="0">
                <a:latin typeface="Tw Cen MT" panose="020B0602020104020603" pitchFamily="34" charset="0"/>
              </a:rPr>
              <a:t>Reporting </a:t>
            </a:r>
            <a:r>
              <a:rPr lang="en-US" b="1" i="1" u="sng" dirty="0">
                <a:latin typeface="Tw Cen MT" panose="020B0602020104020603" pitchFamily="34" charset="0"/>
              </a:rPr>
              <a:t>in Rule 11(g</a:t>
            </a:r>
            <a:r>
              <a:rPr lang="en-US" b="1" i="1" u="sng" dirty="0" smtClean="0">
                <a:latin typeface="Tw Cen MT" panose="020B0602020104020603" pitchFamily="34" charset="0"/>
              </a:rPr>
              <a:t>):</a:t>
            </a:r>
            <a:r>
              <a:rPr lang="en-US" i="1" dirty="0" smtClean="0">
                <a:latin typeface="Tw Cen MT" panose="020B0602020104020603" pitchFamily="34" charset="0"/>
              </a:rPr>
              <a:t> During </a:t>
            </a:r>
            <a:r>
              <a:rPr lang="en-US" i="1" dirty="0">
                <a:latin typeface="Tw Cen MT" panose="020B0602020104020603" pitchFamily="34" charset="0"/>
              </a:rPr>
              <a:t>the year, the </a:t>
            </a:r>
            <a:r>
              <a:rPr lang="en-US" i="1" dirty="0" smtClean="0">
                <a:latin typeface="Tw Cen MT" panose="020B0602020104020603" pitchFamily="34" charset="0"/>
              </a:rPr>
              <a:t>	Company 	has </a:t>
            </a:r>
            <a:r>
              <a:rPr lang="en-US" i="1" dirty="0">
                <a:latin typeface="Tw Cen MT" panose="020B0602020104020603" pitchFamily="34" charset="0"/>
              </a:rPr>
              <a:t>maintained its books of account </a:t>
            </a:r>
            <a:r>
              <a:rPr lang="en-US" i="1" dirty="0" smtClean="0">
                <a:latin typeface="Tw Cen MT" panose="020B0602020104020603" pitchFamily="34" charset="0"/>
              </a:rPr>
              <a:t>	manually</a:t>
            </a:r>
            <a:r>
              <a:rPr lang="en-US" i="1" dirty="0">
                <a:latin typeface="Tw Cen MT" panose="020B0602020104020603" pitchFamily="34" charset="0"/>
              </a:rPr>
              <a:t>. </a:t>
            </a:r>
            <a:r>
              <a:rPr lang="en-US" i="1" dirty="0" smtClean="0">
                <a:latin typeface="Tw Cen MT" panose="020B0602020104020603" pitchFamily="34" charset="0"/>
              </a:rPr>
              <a:t>	Consequently</a:t>
            </a:r>
            <a:r>
              <a:rPr lang="en-US" i="1" dirty="0">
                <a:latin typeface="Tw Cen MT" panose="020B0602020104020603" pitchFamily="34" charset="0"/>
              </a:rPr>
              <a:t>, the Company is not </a:t>
            </a:r>
            <a:r>
              <a:rPr lang="en-US" i="1" dirty="0" smtClean="0">
                <a:latin typeface="Tw Cen MT" panose="020B0602020104020603" pitchFamily="34" charset="0"/>
              </a:rPr>
              <a:t>	required </a:t>
            </a:r>
            <a:r>
              <a:rPr lang="en-US" i="1" dirty="0">
                <a:latin typeface="Tw Cen MT" panose="020B0602020104020603" pitchFamily="34" charset="0"/>
              </a:rPr>
              <a:t>to comply </a:t>
            </a:r>
            <a:r>
              <a:rPr lang="en-US" i="1" dirty="0" smtClean="0">
                <a:latin typeface="Tw Cen MT" panose="020B0602020104020603" pitchFamily="34" charset="0"/>
              </a:rPr>
              <a:t>	with </a:t>
            </a:r>
            <a:r>
              <a:rPr lang="en-US" i="1" dirty="0">
                <a:latin typeface="Tw Cen MT" panose="020B0602020104020603" pitchFamily="34" charset="0"/>
              </a:rPr>
              <a:t>the provisions related </a:t>
            </a:r>
            <a:r>
              <a:rPr lang="en-US" i="1" dirty="0" smtClean="0">
                <a:latin typeface="Tw Cen MT" panose="020B0602020104020603" pitchFamily="34" charset="0"/>
              </a:rPr>
              <a:t>	to </a:t>
            </a:r>
            <a:r>
              <a:rPr lang="en-US" i="1" dirty="0">
                <a:latin typeface="Tw Cen MT" panose="020B0602020104020603" pitchFamily="34" charset="0"/>
              </a:rPr>
              <a:t>audit trail and reporting </a:t>
            </a:r>
            <a:r>
              <a:rPr lang="en-US" i="1" dirty="0" smtClean="0">
                <a:latin typeface="Tw Cen MT" panose="020B0602020104020603" pitchFamily="34" charset="0"/>
              </a:rPr>
              <a:t>	under </a:t>
            </a:r>
            <a:r>
              <a:rPr lang="en-US" i="1" dirty="0">
                <a:latin typeface="Tw Cen MT" panose="020B0602020104020603" pitchFamily="34" charset="0"/>
              </a:rPr>
              <a:t>Rule 11(g) of </a:t>
            </a:r>
            <a:r>
              <a:rPr lang="en-US" i="1" dirty="0" smtClean="0">
                <a:latin typeface="Tw Cen MT" panose="020B0602020104020603" pitchFamily="34" charset="0"/>
              </a:rPr>
              <a:t>	the </a:t>
            </a:r>
            <a:r>
              <a:rPr lang="en-US" i="1" dirty="0">
                <a:latin typeface="Tw Cen MT" panose="020B0602020104020603" pitchFamily="34" charset="0"/>
              </a:rPr>
              <a:t>Companies (Audit and </a:t>
            </a:r>
            <a:r>
              <a:rPr lang="en-US" i="1" dirty="0" smtClean="0">
                <a:latin typeface="Tw Cen MT" panose="020B0602020104020603" pitchFamily="34" charset="0"/>
              </a:rPr>
              <a:t>	Auditors)Rules, 2014  	as </a:t>
            </a:r>
            <a:r>
              <a:rPr lang="en-US" i="1" dirty="0">
                <a:latin typeface="Tw Cen MT" panose="020B0602020104020603" pitchFamily="34" charset="0"/>
              </a:rPr>
              <a:t>the same are not applicable on </a:t>
            </a:r>
            <a:r>
              <a:rPr lang="en-US" i="1" dirty="0" smtClean="0">
                <a:latin typeface="Tw Cen MT" panose="020B0602020104020603" pitchFamily="34" charset="0"/>
              </a:rPr>
              <a:t>	the Company.</a:t>
            </a:r>
            <a:endParaRPr lang="en-US" dirty="0">
              <a:latin typeface="Tw Cen MT" panose="020B0602020104020603" pitchFamily="34" charset="0"/>
            </a:endParaRPr>
          </a:p>
          <a:p>
            <a:pPr marL="0" indent="0" algn="just" defTabSz="363538">
              <a:buNone/>
            </a:pPr>
            <a:endParaRPr lang="en-US" sz="2800" dirty="0" smtClean="0">
              <a:latin typeface="Tw Cen MT" pitchFamily="34" charset="0"/>
            </a:endParaRPr>
          </a:p>
          <a:p>
            <a:pPr algn="just">
              <a:buFont typeface="Wingdings" pitchFamily="2" charset="2"/>
              <a:buChar char="Ø"/>
            </a:pPr>
            <a:endParaRPr lang="en-US" sz="2600"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Reporting on Audit Trail</a:t>
            </a:r>
            <a:endParaRPr lang="en-IN" sz="2400" dirty="0"/>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4"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5"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603147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1124744"/>
            <a:ext cx="8246720" cy="49685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r>
              <a:rPr lang="en-US" sz="3600" dirty="0" smtClean="0">
                <a:latin typeface="Tw Cen MT" pitchFamily="34" charset="0"/>
              </a:rPr>
              <a:t>If books of account are maintained manually - reporting in AOC-4 - Point No. 13 (a): </a:t>
            </a:r>
          </a:p>
          <a:p>
            <a:pPr marL="0" indent="0" algn="just">
              <a:buNone/>
            </a:pPr>
            <a:r>
              <a:rPr lang="en-US" sz="3600" dirty="0">
                <a:latin typeface="Tw Cen MT" pitchFamily="34" charset="0"/>
              </a:rPr>
              <a:t>	</a:t>
            </a:r>
            <a:r>
              <a:rPr lang="en-US" sz="3600" i="1" dirty="0" smtClean="0">
                <a:latin typeface="Tw Cen MT" pitchFamily="34" charset="0"/>
              </a:rPr>
              <a:t>“Whether </a:t>
            </a:r>
            <a:r>
              <a:rPr lang="en-US" sz="3600" i="1" dirty="0">
                <a:latin typeface="Tw Cen MT" pitchFamily="34" charset="0"/>
              </a:rPr>
              <a:t>company is maintaining </a:t>
            </a:r>
            <a:r>
              <a:rPr lang="en-US" sz="3600" i="1" dirty="0" smtClean="0">
                <a:latin typeface="Tw Cen MT" pitchFamily="34" charset="0"/>
              </a:rPr>
              <a:t>	books of account and other relevant 	books and </a:t>
            </a:r>
            <a:r>
              <a:rPr lang="en-US" sz="3600" i="1" dirty="0">
                <a:latin typeface="Tw Cen MT" pitchFamily="34" charset="0"/>
              </a:rPr>
              <a:t>papers in </a:t>
            </a:r>
            <a:r>
              <a:rPr lang="en-US" sz="3600" i="1" dirty="0" smtClean="0">
                <a:latin typeface="Tw Cen MT" pitchFamily="34" charset="0"/>
              </a:rPr>
              <a:t>electronic form”.</a:t>
            </a:r>
          </a:p>
          <a:p>
            <a:pPr algn="just">
              <a:buFont typeface="Wingdings" pitchFamily="2" charset="2"/>
              <a:buChar char="Ø"/>
            </a:pPr>
            <a:endParaRPr lang="en-US" sz="3600" dirty="0" smtClean="0">
              <a:latin typeface="Tw Cen MT" pitchFamily="34" charset="0"/>
            </a:endParaRPr>
          </a:p>
          <a:p>
            <a:pPr algn="just">
              <a:buFont typeface="Wingdings" pitchFamily="2" charset="2"/>
              <a:buChar char="Ø"/>
            </a:pPr>
            <a:endParaRPr lang="en-US" sz="2000" dirty="0" smtClean="0">
              <a:latin typeface="Tw Cen MT" pitchFamily="34" charset="0"/>
            </a:endParaRPr>
          </a:p>
          <a:p>
            <a:pPr algn="just">
              <a:buFont typeface="Wingdings" pitchFamily="2" charset="2"/>
              <a:buChar char="Ø"/>
            </a:pPr>
            <a:endParaRPr lang="en-US" sz="2000" dirty="0">
              <a:latin typeface="Tw Cen MT" pitchFamily="34" charset="0"/>
            </a:endParaRPr>
          </a:p>
          <a:p>
            <a:pPr algn="just">
              <a:buFont typeface="Wingdings" pitchFamily="2" charset="2"/>
              <a:buChar char="Ø"/>
            </a:pPr>
            <a:endParaRPr lang="en-US" sz="2000" dirty="0" smtClean="0">
              <a:latin typeface="Tw Cen MT" pitchFamily="34" charset="0"/>
            </a:endParaRPr>
          </a:p>
          <a:p>
            <a:pPr algn="just">
              <a:buFont typeface="Wingdings" pitchFamily="2" charset="2"/>
              <a:buChar char="Ø"/>
            </a:pPr>
            <a:endParaRPr lang="en-US" sz="2000"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Other points</a:t>
            </a:r>
            <a:endParaRPr lang="en-IN" sz="2400" dirty="0"/>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4"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5"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27818013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1124744"/>
            <a:ext cx="8246720" cy="52749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r>
              <a:rPr lang="en-US" sz="2800" b="1" u="sng" dirty="0" smtClean="0">
                <a:latin typeface="Tw Cen MT" pitchFamily="34" charset="0"/>
              </a:rPr>
              <a:t>Auditors has to report</a:t>
            </a:r>
            <a:r>
              <a:rPr lang="en-US" sz="2800" dirty="0" smtClean="0">
                <a:latin typeface="Tw Cen MT" pitchFamily="34" charset="0"/>
              </a:rPr>
              <a:t>:</a:t>
            </a:r>
          </a:p>
          <a:p>
            <a:pPr algn="just">
              <a:buFont typeface="Wingdings" panose="05000000000000000000" pitchFamily="2" charset="2"/>
              <a:buChar char="§"/>
            </a:pPr>
            <a:r>
              <a:rPr lang="en-US" sz="2800" dirty="0" smtClean="0">
                <a:latin typeface="Tw Cen MT" pitchFamily="34" charset="0"/>
              </a:rPr>
              <a:t>In case the </a:t>
            </a:r>
            <a:r>
              <a:rPr lang="en-US" sz="2800" dirty="0">
                <a:latin typeface="Tw Cen MT" pitchFamily="34" charset="0"/>
              </a:rPr>
              <a:t>Company has maintained books of account in software, provisions related to audit trail are duly complied with and unmodified report is to be </a:t>
            </a:r>
            <a:r>
              <a:rPr lang="en-US" sz="2800" dirty="0" smtClean="0">
                <a:latin typeface="Tw Cen MT" pitchFamily="34" charset="0"/>
              </a:rPr>
              <a:t>issued:</a:t>
            </a:r>
            <a:endParaRPr lang="en-US" sz="2800" dirty="0">
              <a:latin typeface="Tw Cen MT" pitchFamily="34" charset="0"/>
            </a:endParaRPr>
          </a:p>
          <a:p>
            <a:pPr marL="0" indent="0" algn="just" defTabSz="363538">
              <a:buNone/>
            </a:pPr>
            <a:r>
              <a:rPr lang="en-US" sz="2800" dirty="0">
                <a:latin typeface="Tw Cen MT" pitchFamily="34" charset="0"/>
              </a:rPr>
              <a:t>	</a:t>
            </a:r>
            <a:r>
              <a:rPr lang="en-US" sz="2600" b="1" i="1" u="sng" dirty="0" smtClean="0">
                <a:latin typeface="Tw Cen MT" panose="020B0602020104020603" pitchFamily="34" charset="0"/>
              </a:rPr>
              <a:t>Reporting </a:t>
            </a:r>
            <a:r>
              <a:rPr lang="en-US" sz="2600" b="1" i="1" u="sng" dirty="0">
                <a:latin typeface="Tw Cen MT" panose="020B0602020104020603" pitchFamily="34" charset="0"/>
              </a:rPr>
              <a:t>in Rule 11(g):</a:t>
            </a:r>
            <a:r>
              <a:rPr lang="en-US" sz="2600" b="1" i="1" dirty="0">
                <a:latin typeface="Tw Cen MT" panose="020B0602020104020603" pitchFamily="34" charset="0"/>
              </a:rPr>
              <a:t> </a:t>
            </a:r>
            <a:r>
              <a:rPr lang="en-US" sz="2600" i="1" dirty="0">
                <a:latin typeface="Tw Cen MT" panose="020B0602020104020603" pitchFamily="34" charset="0"/>
              </a:rPr>
              <a:t>Based on our examination which </a:t>
            </a:r>
            <a:r>
              <a:rPr lang="en-US" sz="2600" i="1" dirty="0" smtClean="0">
                <a:latin typeface="Tw Cen MT" panose="020B0602020104020603" pitchFamily="34" charset="0"/>
              </a:rPr>
              <a:t>	</a:t>
            </a:r>
            <a:r>
              <a:rPr lang="en-US" sz="2600" i="1" dirty="0" smtClean="0">
                <a:latin typeface="Tw Cen MT" panose="020B0602020104020603" pitchFamily="34" charset="0"/>
              </a:rPr>
              <a:t>includes </a:t>
            </a:r>
            <a:r>
              <a:rPr lang="en-US" sz="2600" i="1" dirty="0">
                <a:latin typeface="Tw Cen MT" panose="020B0602020104020603" pitchFamily="34" charset="0"/>
              </a:rPr>
              <a:t>test checks, the Company has used an accounting </a:t>
            </a:r>
            <a:r>
              <a:rPr lang="en-US" sz="2600" i="1" dirty="0" smtClean="0">
                <a:latin typeface="Tw Cen MT" panose="020B0602020104020603" pitchFamily="34" charset="0"/>
              </a:rPr>
              <a:t>	software </a:t>
            </a:r>
            <a:r>
              <a:rPr lang="en-US" sz="2600" i="1" dirty="0">
                <a:latin typeface="Tw Cen MT" panose="020B0602020104020603" pitchFamily="34" charset="0"/>
              </a:rPr>
              <a:t>for maintaining its books of account which has a </a:t>
            </a:r>
            <a:r>
              <a:rPr lang="en-US" sz="2600" i="1" dirty="0" smtClean="0">
                <a:latin typeface="Tw Cen MT" panose="020B0602020104020603" pitchFamily="34" charset="0"/>
              </a:rPr>
              <a:t>	feature </a:t>
            </a:r>
            <a:r>
              <a:rPr lang="en-US" sz="2600" i="1" dirty="0">
                <a:latin typeface="Tw Cen MT" panose="020B0602020104020603" pitchFamily="34" charset="0"/>
              </a:rPr>
              <a:t>of recording audit trail (edit log) facility and the </a:t>
            </a:r>
            <a:r>
              <a:rPr lang="en-US" sz="2600" i="1" dirty="0" smtClean="0">
                <a:latin typeface="Tw Cen MT" panose="020B0602020104020603" pitchFamily="34" charset="0"/>
              </a:rPr>
              <a:t>	same </a:t>
            </a:r>
            <a:r>
              <a:rPr lang="en-US" sz="2600" i="1" dirty="0" smtClean="0">
                <a:latin typeface="Tw Cen MT" panose="020B0602020104020603" pitchFamily="34" charset="0"/>
              </a:rPr>
              <a:t>has </a:t>
            </a:r>
            <a:r>
              <a:rPr lang="en-US" sz="2600" i="1" dirty="0">
                <a:latin typeface="Tw Cen MT" panose="020B0602020104020603" pitchFamily="34" charset="0"/>
              </a:rPr>
              <a:t>operated throughout the year for all relevant </a:t>
            </a:r>
            <a:r>
              <a:rPr lang="en-US" sz="2600" i="1" dirty="0" smtClean="0">
                <a:latin typeface="Tw Cen MT" panose="020B0602020104020603" pitchFamily="34" charset="0"/>
              </a:rPr>
              <a:t>	transactions 	recorded </a:t>
            </a:r>
            <a:r>
              <a:rPr lang="en-US" sz="2600" i="1" dirty="0">
                <a:latin typeface="Tw Cen MT" panose="020B0602020104020603" pitchFamily="34" charset="0"/>
              </a:rPr>
              <a:t>in the software. Further, during the </a:t>
            </a:r>
            <a:r>
              <a:rPr lang="en-US" sz="2600" i="1" dirty="0" smtClean="0">
                <a:latin typeface="Tw Cen MT" panose="020B0602020104020603" pitchFamily="34" charset="0"/>
              </a:rPr>
              <a:t>	course </a:t>
            </a:r>
            <a:r>
              <a:rPr lang="en-US" sz="2600" i="1" dirty="0">
                <a:latin typeface="Tw Cen MT" panose="020B0602020104020603" pitchFamily="34" charset="0"/>
              </a:rPr>
              <a:t>of our </a:t>
            </a:r>
            <a:r>
              <a:rPr lang="en-US" sz="2600" i="1" dirty="0" smtClean="0">
                <a:latin typeface="Tw Cen MT" panose="020B0602020104020603" pitchFamily="34" charset="0"/>
              </a:rPr>
              <a:t>audit 	we </a:t>
            </a:r>
            <a:r>
              <a:rPr lang="en-US" sz="2600" i="1" dirty="0">
                <a:latin typeface="Tw Cen MT" panose="020B0602020104020603" pitchFamily="34" charset="0"/>
              </a:rPr>
              <a:t>did not come across any instance of </a:t>
            </a:r>
            <a:r>
              <a:rPr lang="en-US" sz="2600" i="1" dirty="0" smtClean="0">
                <a:latin typeface="Tw Cen MT" panose="020B0602020104020603" pitchFamily="34" charset="0"/>
              </a:rPr>
              <a:t>	audit </a:t>
            </a:r>
            <a:r>
              <a:rPr lang="en-US" sz="2600" i="1" dirty="0">
                <a:latin typeface="Tw Cen MT" panose="020B0602020104020603" pitchFamily="34" charset="0"/>
              </a:rPr>
              <a:t>trail feature being </a:t>
            </a:r>
            <a:r>
              <a:rPr lang="en-US" sz="2600" i="1" dirty="0" smtClean="0">
                <a:latin typeface="Tw Cen MT" panose="020B0602020104020603" pitchFamily="34" charset="0"/>
              </a:rPr>
              <a:t>tampered </a:t>
            </a:r>
            <a:r>
              <a:rPr lang="en-US" sz="2600" i="1" dirty="0">
                <a:latin typeface="Tw Cen MT" panose="020B0602020104020603" pitchFamily="34" charset="0"/>
              </a:rPr>
              <a:t>with.</a:t>
            </a:r>
            <a:endParaRPr lang="en-US" sz="2600" dirty="0">
              <a:latin typeface="Tw Cen MT" panose="020B0602020104020603" pitchFamily="34" charset="0"/>
            </a:endParaRPr>
          </a:p>
          <a:p>
            <a:pPr marL="0" indent="0" algn="just" defTabSz="363538">
              <a:buNone/>
            </a:pPr>
            <a:endParaRPr lang="en-US" sz="2800" dirty="0" smtClean="0">
              <a:latin typeface="Tw Cen MT" pitchFamily="34" charset="0"/>
            </a:endParaRPr>
          </a:p>
          <a:p>
            <a:pPr marL="0" indent="0" algn="just" defTabSz="363538">
              <a:buNone/>
            </a:pPr>
            <a:endParaRPr lang="en-US" sz="2800" dirty="0" smtClean="0">
              <a:latin typeface="Tw Cen MT" pitchFamily="34" charset="0"/>
            </a:endParaRPr>
          </a:p>
          <a:p>
            <a:pPr algn="just">
              <a:buFont typeface="Wingdings" pitchFamily="2" charset="2"/>
              <a:buChar char="Ø"/>
            </a:pPr>
            <a:endParaRPr lang="en-US" sz="2600"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Reporting on Audit Trail</a:t>
            </a:r>
            <a:endParaRPr lang="en-IN" sz="2400" dirty="0"/>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4"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5"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34907079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1124744"/>
            <a:ext cx="8246720" cy="52749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r>
              <a:rPr lang="en-US" sz="2800" b="1" u="sng" dirty="0" smtClean="0">
                <a:latin typeface="Tw Cen MT" pitchFamily="34" charset="0"/>
              </a:rPr>
              <a:t>Auditors has to report</a:t>
            </a:r>
            <a:r>
              <a:rPr lang="en-US" sz="2800" dirty="0" smtClean="0">
                <a:latin typeface="Tw Cen MT" pitchFamily="34" charset="0"/>
              </a:rPr>
              <a:t>:</a:t>
            </a:r>
          </a:p>
          <a:p>
            <a:pPr algn="just">
              <a:buFont typeface="Wingdings" panose="05000000000000000000" pitchFamily="2" charset="2"/>
              <a:buChar char="§"/>
            </a:pPr>
            <a:r>
              <a:rPr lang="en-US" sz="2800" dirty="0">
                <a:latin typeface="Tw Cen MT" pitchFamily="34" charset="0"/>
              </a:rPr>
              <a:t>Where the Company has maintained books of account in software and has not complied the provisions related to audit trail and modified report is to be issued:</a:t>
            </a:r>
            <a:endParaRPr lang="en-US" sz="2800" dirty="0" smtClean="0">
              <a:latin typeface="Tw Cen MT" pitchFamily="34" charset="0"/>
            </a:endParaRPr>
          </a:p>
          <a:p>
            <a:pPr marL="0" indent="0" algn="just" defTabSz="363538">
              <a:buNone/>
              <a:tabLst>
                <a:tab pos="363538" algn="l"/>
              </a:tabLst>
            </a:pPr>
            <a:r>
              <a:rPr lang="en-US" sz="2800" dirty="0" smtClean="0">
                <a:latin typeface="Tw Cen MT" pitchFamily="34" charset="0"/>
              </a:rPr>
              <a:t>	</a:t>
            </a:r>
            <a:r>
              <a:rPr lang="en-US" sz="2800" b="1" dirty="0">
                <a:latin typeface="Tw Cen MT" pitchFamily="34" charset="0"/>
              </a:rPr>
              <a:t>i.	 Reporting in </a:t>
            </a:r>
            <a:r>
              <a:rPr lang="en-US" sz="2800" b="1" dirty="0" smtClean="0">
                <a:latin typeface="Tw Cen MT" pitchFamily="34" charset="0"/>
              </a:rPr>
              <a:t>Clause </a:t>
            </a:r>
            <a:r>
              <a:rPr lang="en-US" sz="2800" b="1" dirty="0">
                <a:latin typeface="Tw Cen MT" pitchFamily="34" charset="0"/>
              </a:rPr>
              <a:t>related to section 143(3)(b);</a:t>
            </a:r>
          </a:p>
          <a:p>
            <a:pPr marL="363538" indent="0" algn="just" defTabSz="363538">
              <a:buNone/>
              <a:tabLst>
                <a:tab pos="712788" algn="l"/>
              </a:tabLst>
            </a:pPr>
            <a:r>
              <a:rPr lang="en-US" sz="2800" b="1" dirty="0">
                <a:latin typeface="Tw Cen MT" pitchFamily="34" charset="0"/>
              </a:rPr>
              <a:t>ii.	 Reporting in </a:t>
            </a:r>
            <a:r>
              <a:rPr lang="en-US" sz="2800" b="1" dirty="0" smtClean="0">
                <a:latin typeface="Tw Cen MT" pitchFamily="34" charset="0"/>
              </a:rPr>
              <a:t>Clause </a:t>
            </a:r>
            <a:r>
              <a:rPr lang="en-US" sz="2800" b="1" dirty="0">
                <a:latin typeface="Tw Cen MT" pitchFamily="34" charset="0"/>
              </a:rPr>
              <a:t>related to section 143(3)(h);</a:t>
            </a:r>
          </a:p>
          <a:p>
            <a:pPr marL="363538" indent="0" algn="just" defTabSz="363538">
              <a:buNone/>
              <a:tabLst>
                <a:tab pos="712788" algn="l"/>
              </a:tabLst>
            </a:pPr>
            <a:r>
              <a:rPr lang="en-US" sz="2800" b="1" dirty="0" smtClean="0">
                <a:latin typeface="Tw Cen MT" pitchFamily="34" charset="0"/>
              </a:rPr>
              <a:t>iii.</a:t>
            </a:r>
            <a:r>
              <a:rPr lang="en-US" sz="2800" b="1" dirty="0">
                <a:latin typeface="Tw Cen MT" pitchFamily="34" charset="0"/>
              </a:rPr>
              <a:t> Reporting in </a:t>
            </a:r>
            <a:r>
              <a:rPr lang="en-US" sz="2800" b="1" dirty="0" smtClean="0">
                <a:latin typeface="Tw Cen MT" pitchFamily="34" charset="0"/>
              </a:rPr>
              <a:t>Clause </a:t>
            </a:r>
            <a:r>
              <a:rPr lang="en-US" sz="2800" b="1" dirty="0">
                <a:latin typeface="Tw Cen MT" pitchFamily="34" charset="0"/>
              </a:rPr>
              <a:t>related to Rule 11(g) of the Companies (Audit and Auditors) Rules, </a:t>
            </a:r>
            <a:r>
              <a:rPr lang="en-US" sz="2800" b="1" dirty="0" smtClean="0">
                <a:latin typeface="Tw Cen MT" pitchFamily="34" charset="0"/>
              </a:rPr>
              <a:t>2014.</a:t>
            </a:r>
            <a:endParaRPr lang="en-US" sz="2800" b="1" dirty="0">
              <a:latin typeface="Tw Cen MT" pitchFamily="34" charset="0"/>
            </a:endParaRPr>
          </a:p>
          <a:p>
            <a:pPr marL="0" indent="0" algn="just" defTabSz="363538">
              <a:buNone/>
            </a:pPr>
            <a:endParaRPr lang="en-US" sz="2800" dirty="0" smtClean="0">
              <a:latin typeface="Tw Cen MT" pitchFamily="34" charset="0"/>
            </a:endParaRPr>
          </a:p>
          <a:p>
            <a:pPr marL="0" indent="0" algn="just" defTabSz="363538">
              <a:buNone/>
            </a:pPr>
            <a:endParaRPr lang="en-US" sz="2800" dirty="0" smtClean="0">
              <a:latin typeface="Tw Cen MT" pitchFamily="34" charset="0"/>
            </a:endParaRPr>
          </a:p>
          <a:p>
            <a:pPr marL="0" indent="0" algn="just" defTabSz="363538">
              <a:buNone/>
            </a:pPr>
            <a:endParaRPr lang="en-US" sz="2800" dirty="0" smtClean="0">
              <a:latin typeface="Tw Cen MT" pitchFamily="34" charset="0"/>
            </a:endParaRPr>
          </a:p>
          <a:p>
            <a:pPr algn="just">
              <a:buFont typeface="Wingdings" pitchFamily="2" charset="2"/>
              <a:buChar char="Ø"/>
            </a:pPr>
            <a:endParaRPr lang="en-US" sz="2600"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Reporting on Audit Trail</a:t>
            </a:r>
            <a:endParaRPr lang="en-IN" sz="2400" dirty="0"/>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4"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5"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34508168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1124744"/>
            <a:ext cx="8246720" cy="52749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r>
              <a:rPr lang="en-US" sz="2800" b="1" u="sng" dirty="0" smtClean="0">
                <a:latin typeface="Tw Cen MT" pitchFamily="34" charset="0"/>
              </a:rPr>
              <a:t>Auditors has to report</a:t>
            </a:r>
            <a:r>
              <a:rPr lang="en-US" sz="2800" dirty="0" smtClean="0">
                <a:latin typeface="Tw Cen MT" pitchFamily="34" charset="0"/>
              </a:rPr>
              <a:t>:</a:t>
            </a:r>
          </a:p>
          <a:p>
            <a:pPr marL="0" indent="0" algn="just" defTabSz="363538">
              <a:buNone/>
              <a:tabLst>
                <a:tab pos="363538" algn="l"/>
              </a:tabLst>
            </a:pPr>
            <a:r>
              <a:rPr lang="en-US" sz="2800" dirty="0" smtClean="0">
                <a:latin typeface="Tw Cen MT" pitchFamily="34" charset="0"/>
              </a:rPr>
              <a:t>	</a:t>
            </a:r>
            <a:r>
              <a:rPr lang="en-US" sz="2800" b="1" dirty="0">
                <a:latin typeface="Tw Cen MT" pitchFamily="34" charset="0"/>
              </a:rPr>
              <a:t>i.	 Reporting in </a:t>
            </a:r>
            <a:r>
              <a:rPr lang="en-US" sz="2800" b="1" dirty="0" smtClean="0">
                <a:latin typeface="Tw Cen MT" pitchFamily="34" charset="0"/>
              </a:rPr>
              <a:t>Clause </a:t>
            </a:r>
            <a:r>
              <a:rPr lang="en-US" sz="2800" b="1" dirty="0">
                <a:latin typeface="Tw Cen MT" pitchFamily="34" charset="0"/>
              </a:rPr>
              <a:t>related to section 143(3)(b</a:t>
            </a:r>
            <a:r>
              <a:rPr lang="en-US" sz="2800" b="1" dirty="0" smtClean="0">
                <a:latin typeface="Tw Cen MT" pitchFamily="34" charset="0"/>
              </a:rPr>
              <a:t>)</a:t>
            </a:r>
            <a:endParaRPr lang="en-US" sz="2800" b="1" dirty="0">
              <a:latin typeface="Tw Cen MT" pitchFamily="34" charset="0"/>
            </a:endParaRPr>
          </a:p>
          <a:p>
            <a:pPr marL="0" indent="0" algn="just" defTabSz="363538">
              <a:buNone/>
            </a:pPr>
            <a:r>
              <a:rPr lang="en-US" sz="2800" dirty="0" smtClean="0">
                <a:latin typeface="Tw Cen MT" pitchFamily="34" charset="0"/>
              </a:rPr>
              <a:t>	</a:t>
            </a:r>
            <a:r>
              <a:rPr lang="en-US" dirty="0">
                <a:latin typeface="Tw Cen MT" panose="020B0602020104020603" pitchFamily="34" charset="0"/>
              </a:rPr>
              <a:t>In our opinion, proper books of account as </a:t>
            </a:r>
            <a:r>
              <a:rPr lang="en-US" dirty="0" smtClean="0">
                <a:latin typeface="Tw Cen MT" panose="020B0602020104020603" pitchFamily="34" charset="0"/>
              </a:rPr>
              <a:t>	required </a:t>
            </a:r>
            <a:r>
              <a:rPr lang="en-US" dirty="0">
                <a:latin typeface="Tw Cen MT" panose="020B0602020104020603" pitchFamily="34" charset="0"/>
              </a:rPr>
              <a:t>by law have been kept by the </a:t>
            </a:r>
            <a:r>
              <a:rPr lang="en-US" dirty="0" smtClean="0">
                <a:latin typeface="Tw Cen MT" panose="020B0602020104020603" pitchFamily="34" charset="0"/>
              </a:rPr>
              <a:t>	Company </a:t>
            </a:r>
            <a:r>
              <a:rPr lang="en-US" dirty="0">
                <a:latin typeface="Tw Cen MT" panose="020B0602020104020603" pitchFamily="34" charset="0"/>
              </a:rPr>
              <a:t>so far as it appears from our </a:t>
            </a:r>
            <a:r>
              <a:rPr lang="en-US" dirty="0" smtClean="0">
                <a:latin typeface="Tw Cen MT" panose="020B0602020104020603" pitchFamily="34" charset="0"/>
              </a:rPr>
              <a:t>	examination </a:t>
            </a:r>
            <a:r>
              <a:rPr lang="en-US" dirty="0">
                <a:latin typeface="Tw Cen MT" panose="020B0602020104020603" pitchFamily="34" charset="0"/>
              </a:rPr>
              <a:t>of those books, except for the </a:t>
            </a:r>
            <a:r>
              <a:rPr lang="en-US" dirty="0" smtClean="0">
                <a:latin typeface="Tw Cen MT" panose="020B0602020104020603" pitchFamily="34" charset="0"/>
              </a:rPr>
              <a:t>	matters </a:t>
            </a:r>
            <a:r>
              <a:rPr lang="en-US" dirty="0">
                <a:latin typeface="Tw Cen MT" panose="020B0602020104020603" pitchFamily="34" charset="0"/>
              </a:rPr>
              <a:t>as stated in the paragraph number….. </a:t>
            </a:r>
            <a:r>
              <a:rPr lang="en-US" dirty="0" smtClean="0">
                <a:latin typeface="Tw Cen MT" panose="020B0602020104020603" pitchFamily="34" charset="0"/>
              </a:rPr>
              <a:t>	below</a:t>
            </a:r>
            <a:r>
              <a:rPr lang="en-US" dirty="0">
                <a:latin typeface="Tw Cen MT" panose="020B0602020104020603" pitchFamily="34" charset="0"/>
              </a:rPr>
              <a:t>, on reporting under Rule 11(g) of the </a:t>
            </a:r>
            <a:r>
              <a:rPr lang="en-US" dirty="0" smtClean="0">
                <a:latin typeface="Tw Cen MT" panose="020B0602020104020603" pitchFamily="34" charset="0"/>
              </a:rPr>
              <a:t>	Companies </a:t>
            </a:r>
            <a:r>
              <a:rPr lang="en-US" dirty="0">
                <a:latin typeface="Tw Cen MT" panose="020B0602020104020603" pitchFamily="34" charset="0"/>
              </a:rPr>
              <a:t>(Audit and Auditors) Rules, 2014.</a:t>
            </a:r>
            <a:endParaRPr lang="en-US" dirty="0" smtClean="0">
              <a:latin typeface="Tw Cen MT" pitchFamily="34" charset="0"/>
            </a:endParaRPr>
          </a:p>
          <a:p>
            <a:pPr marL="0" indent="0" algn="just" defTabSz="363538">
              <a:buNone/>
            </a:pPr>
            <a:endParaRPr lang="en-US" sz="2800" dirty="0" smtClean="0">
              <a:latin typeface="Tw Cen MT" pitchFamily="34" charset="0"/>
            </a:endParaRPr>
          </a:p>
          <a:p>
            <a:pPr marL="0" indent="0" algn="just" defTabSz="363538">
              <a:buNone/>
            </a:pPr>
            <a:endParaRPr lang="en-US" sz="2800" dirty="0" smtClean="0">
              <a:latin typeface="Tw Cen MT" pitchFamily="34" charset="0"/>
            </a:endParaRPr>
          </a:p>
          <a:p>
            <a:pPr algn="just">
              <a:buFont typeface="Wingdings" pitchFamily="2" charset="2"/>
              <a:buChar char="Ø"/>
            </a:pPr>
            <a:endParaRPr lang="en-US" sz="2600"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Reporting on Audit Trail</a:t>
            </a:r>
            <a:endParaRPr lang="en-IN" sz="2400" dirty="0"/>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4"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5"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25926669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1124744"/>
            <a:ext cx="8246720" cy="52749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r>
              <a:rPr lang="en-US" sz="2800" b="1" u="sng" dirty="0" smtClean="0">
                <a:latin typeface="Tw Cen MT" pitchFamily="34" charset="0"/>
              </a:rPr>
              <a:t>Auditors has to report</a:t>
            </a:r>
            <a:r>
              <a:rPr lang="en-US" sz="2800" dirty="0" smtClean="0">
                <a:latin typeface="Tw Cen MT" pitchFamily="34" charset="0"/>
              </a:rPr>
              <a:t>:</a:t>
            </a:r>
          </a:p>
          <a:p>
            <a:pPr marL="0" indent="0" algn="just" defTabSz="363538">
              <a:buNone/>
              <a:tabLst>
                <a:tab pos="363538" algn="l"/>
              </a:tabLst>
            </a:pPr>
            <a:r>
              <a:rPr lang="en-US" sz="2800" dirty="0" smtClean="0">
                <a:latin typeface="Tw Cen MT" pitchFamily="34" charset="0"/>
              </a:rPr>
              <a:t>	</a:t>
            </a:r>
            <a:r>
              <a:rPr lang="en-US" sz="2800" b="1" dirty="0" smtClean="0">
                <a:latin typeface="Tw Cen MT" pitchFamily="34" charset="0"/>
              </a:rPr>
              <a:t>ii.</a:t>
            </a:r>
            <a:r>
              <a:rPr lang="en-US" sz="2800" b="1" dirty="0">
                <a:latin typeface="Tw Cen MT" pitchFamily="34" charset="0"/>
              </a:rPr>
              <a:t>	 Reporting in </a:t>
            </a:r>
            <a:r>
              <a:rPr lang="en-US" sz="2800" b="1" dirty="0" smtClean="0">
                <a:latin typeface="Tw Cen MT" pitchFamily="34" charset="0"/>
              </a:rPr>
              <a:t>Clause </a:t>
            </a:r>
            <a:r>
              <a:rPr lang="en-US" sz="2800" b="1" dirty="0">
                <a:latin typeface="Tw Cen MT" pitchFamily="34" charset="0"/>
              </a:rPr>
              <a:t>related to section 143(3</a:t>
            </a:r>
            <a:r>
              <a:rPr lang="en-US" sz="2800" b="1" dirty="0" smtClean="0">
                <a:latin typeface="Tw Cen MT" pitchFamily="34" charset="0"/>
              </a:rPr>
              <a:t>)(h)</a:t>
            </a:r>
            <a:endParaRPr lang="en-US" sz="2800" b="1" dirty="0">
              <a:latin typeface="Tw Cen MT" pitchFamily="34" charset="0"/>
            </a:endParaRPr>
          </a:p>
          <a:p>
            <a:pPr marL="0" indent="0" algn="just" defTabSz="363538">
              <a:buNone/>
            </a:pPr>
            <a:r>
              <a:rPr lang="en-US" sz="2800" dirty="0" smtClean="0">
                <a:latin typeface="Tw Cen MT" pitchFamily="34" charset="0"/>
              </a:rPr>
              <a:t>	</a:t>
            </a:r>
            <a:r>
              <a:rPr lang="en-US" dirty="0">
                <a:latin typeface="Tw Cen MT" panose="020B0602020104020603" pitchFamily="34" charset="0"/>
              </a:rPr>
              <a:t>The modifications relating to the maintenance </a:t>
            </a:r>
            <a:r>
              <a:rPr lang="en-US" dirty="0" smtClean="0">
                <a:latin typeface="Tw Cen MT" panose="020B0602020104020603" pitchFamily="34" charset="0"/>
              </a:rPr>
              <a:t>	of </a:t>
            </a:r>
            <a:r>
              <a:rPr lang="en-US" dirty="0">
                <a:latin typeface="Tw Cen MT" panose="020B0602020104020603" pitchFamily="34" charset="0"/>
              </a:rPr>
              <a:t>accounts and other matters connected </a:t>
            </a:r>
            <a:r>
              <a:rPr lang="en-US" dirty="0" smtClean="0">
                <a:latin typeface="Tw Cen MT" panose="020B0602020104020603" pitchFamily="34" charset="0"/>
              </a:rPr>
              <a:t>	therewith </a:t>
            </a:r>
            <a:r>
              <a:rPr lang="en-US" dirty="0">
                <a:latin typeface="Tw Cen MT" panose="020B0602020104020603" pitchFamily="34" charset="0"/>
              </a:rPr>
              <a:t>are as stated in the paragraph </a:t>
            </a:r>
            <a:r>
              <a:rPr lang="en-US" dirty="0" smtClean="0">
                <a:latin typeface="Tw Cen MT" panose="020B0602020104020603" pitchFamily="34" charset="0"/>
              </a:rPr>
              <a:t>	number </a:t>
            </a:r>
            <a:r>
              <a:rPr lang="en-US" dirty="0">
                <a:latin typeface="Tw Cen MT" panose="020B0602020104020603" pitchFamily="34" charset="0"/>
              </a:rPr>
              <a:t>….. above on reporting under section </a:t>
            </a:r>
            <a:r>
              <a:rPr lang="en-US" dirty="0" smtClean="0">
                <a:latin typeface="Tw Cen MT" panose="020B0602020104020603" pitchFamily="34" charset="0"/>
              </a:rPr>
              <a:t>	143(3</a:t>
            </a:r>
            <a:r>
              <a:rPr lang="en-US" dirty="0">
                <a:latin typeface="Tw Cen MT" panose="020B0602020104020603" pitchFamily="34" charset="0"/>
              </a:rPr>
              <a:t>) (b) of the Act and paragraph number </a:t>
            </a:r>
            <a:r>
              <a:rPr lang="en-US" dirty="0" smtClean="0">
                <a:latin typeface="Tw Cen MT" panose="020B0602020104020603" pitchFamily="34" charset="0"/>
              </a:rPr>
              <a:t>	….. </a:t>
            </a:r>
            <a:r>
              <a:rPr lang="en-US" dirty="0">
                <a:latin typeface="Tw Cen MT" panose="020B0602020104020603" pitchFamily="34" charset="0"/>
              </a:rPr>
              <a:t>below on reporting under Rule 11(g) of the </a:t>
            </a:r>
            <a:r>
              <a:rPr lang="en-US" dirty="0" smtClean="0">
                <a:latin typeface="Tw Cen MT" panose="020B0602020104020603" pitchFamily="34" charset="0"/>
              </a:rPr>
              <a:t>	Companies </a:t>
            </a:r>
            <a:r>
              <a:rPr lang="en-US" dirty="0">
                <a:latin typeface="Tw Cen MT" panose="020B0602020104020603" pitchFamily="34" charset="0"/>
              </a:rPr>
              <a:t>(Audit and Auditors) Rules, 2014</a:t>
            </a:r>
            <a:r>
              <a:rPr lang="en-US" dirty="0" smtClean="0">
                <a:latin typeface="Tw Cen MT" panose="020B0602020104020603" pitchFamily="34" charset="0"/>
              </a:rPr>
              <a:t>.</a:t>
            </a:r>
          </a:p>
          <a:p>
            <a:pPr marL="0" indent="0" algn="just" defTabSz="363538">
              <a:buNone/>
            </a:pPr>
            <a:endParaRPr lang="en-US" sz="2800" dirty="0" smtClean="0">
              <a:latin typeface="Tw Cen MT" pitchFamily="34" charset="0"/>
            </a:endParaRPr>
          </a:p>
          <a:p>
            <a:pPr marL="0" indent="0" algn="just" defTabSz="363538">
              <a:buNone/>
            </a:pPr>
            <a:endParaRPr lang="en-US" sz="2800" dirty="0" smtClean="0">
              <a:latin typeface="Tw Cen MT" pitchFamily="34" charset="0"/>
            </a:endParaRPr>
          </a:p>
          <a:p>
            <a:pPr algn="just">
              <a:buFont typeface="Wingdings" pitchFamily="2" charset="2"/>
              <a:buChar char="Ø"/>
            </a:pPr>
            <a:endParaRPr lang="en-US" sz="2600"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Reporting on Audit Trail</a:t>
            </a:r>
            <a:endParaRPr lang="en-IN" sz="2400" dirty="0"/>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4"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5"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20261629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1124744"/>
            <a:ext cx="8246720" cy="52749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r>
              <a:rPr lang="en-US" sz="2800" b="1" u="sng" dirty="0" smtClean="0">
                <a:latin typeface="Tw Cen MT" pitchFamily="34" charset="0"/>
              </a:rPr>
              <a:t>Auditors has to report</a:t>
            </a:r>
            <a:r>
              <a:rPr lang="en-US" sz="2800" dirty="0" smtClean="0">
                <a:latin typeface="Tw Cen MT" pitchFamily="34" charset="0"/>
              </a:rPr>
              <a:t>:</a:t>
            </a:r>
          </a:p>
          <a:p>
            <a:pPr marL="0" indent="0" algn="just" defTabSz="363538">
              <a:buNone/>
              <a:tabLst>
                <a:tab pos="363538" algn="l"/>
              </a:tabLst>
            </a:pPr>
            <a:r>
              <a:rPr lang="en-US" sz="2800" dirty="0" smtClean="0">
                <a:latin typeface="Tw Cen MT" pitchFamily="34" charset="0"/>
              </a:rPr>
              <a:t>	</a:t>
            </a:r>
            <a:r>
              <a:rPr lang="en-US" sz="2800" b="1" dirty="0" smtClean="0">
                <a:latin typeface="Tw Cen MT" pitchFamily="34" charset="0"/>
              </a:rPr>
              <a:t>iii.</a:t>
            </a:r>
            <a:r>
              <a:rPr lang="en-US" sz="2800" b="1" dirty="0">
                <a:latin typeface="Tw Cen MT" pitchFamily="34" charset="0"/>
              </a:rPr>
              <a:t>	 Reporting in Clause related to Rule 11(g) </a:t>
            </a:r>
            <a:endParaRPr lang="en-US" sz="2800" b="1" dirty="0" smtClean="0">
              <a:latin typeface="Tw Cen MT" pitchFamily="34" charset="0"/>
            </a:endParaRPr>
          </a:p>
          <a:p>
            <a:pPr marL="0" indent="0" algn="just" defTabSz="363538">
              <a:buNone/>
              <a:tabLst>
                <a:tab pos="363538" algn="l"/>
              </a:tabLst>
            </a:pPr>
            <a:r>
              <a:rPr lang="en-US" sz="2800" dirty="0" smtClean="0">
                <a:latin typeface="Tw Cen MT" pitchFamily="34" charset="0"/>
              </a:rPr>
              <a:t>	</a:t>
            </a:r>
            <a:r>
              <a:rPr lang="en-US" sz="3000" dirty="0" smtClean="0">
                <a:latin typeface="Tw Cen MT" panose="020B0602020104020603" pitchFamily="34" charset="0"/>
              </a:rPr>
              <a:t>Based </a:t>
            </a:r>
            <a:r>
              <a:rPr lang="en-US" sz="3000" dirty="0">
                <a:latin typeface="Tw Cen MT" panose="020B0602020104020603" pitchFamily="34" charset="0"/>
              </a:rPr>
              <a:t>on our examination which </a:t>
            </a:r>
            <a:r>
              <a:rPr lang="en-US" sz="3000" dirty="0" smtClean="0">
                <a:latin typeface="Tw Cen MT" panose="020B0602020104020603" pitchFamily="34" charset="0"/>
              </a:rPr>
              <a:t>included </a:t>
            </a:r>
            <a:r>
              <a:rPr lang="en-US" sz="3000" dirty="0">
                <a:latin typeface="Tw Cen MT" panose="020B0602020104020603" pitchFamily="34" charset="0"/>
              </a:rPr>
              <a:t>test </a:t>
            </a:r>
            <a:r>
              <a:rPr lang="en-US" sz="3000" dirty="0" smtClean="0">
                <a:latin typeface="Tw Cen MT" panose="020B0602020104020603" pitchFamily="34" charset="0"/>
              </a:rPr>
              <a:t>	checks </a:t>
            </a:r>
            <a:r>
              <a:rPr lang="en-US" sz="3000" dirty="0">
                <a:latin typeface="Tw Cen MT" panose="020B0602020104020603" pitchFamily="34" charset="0"/>
              </a:rPr>
              <a:t>and information given to us, the Company </a:t>
            </a:r>
            <a:r>
              <a:rPr lang="en-US" sz="3000" dirty="0" smtClean="0">
                <a:latin typeface="Tw Cen MT" panose="020B0602020104020603" pitchFamily="34" charset="0"/>
              </a:rPr>
              <a:t>	has </a:t>
            </a:r>
            <a:r>
              <a:rPr lang="en-US" sz="3000" dirty="0">
                <a:latin typeface="Tw Cen MT" panose="020B0602020104020603" pitchFamily="34" charset="0"/>
              </a:rPr>
              <a:t>used accounting softwares for maintaining its </a:t>
            </a:r>
            <a:r>
              <a:rPr lang="en-US" sz="3000" dirty="0" smtClean="0">
                <a:latin typeface="Tw Cen MT" panose="020B0602020104020603" pitchFamily="34" charset="0"/>
              </a:rPr>
              <a:t>	books </a:t>
            </a:r>
            <a:r>
              <a:rPr lang="en-US" sz="3000" dirty="0">
                <a:latin typeface="Tw Cen MT" panose="020B0602020104020603" pitchFamily="34" charset="0"/>
              </a:rPr>
              <a:t>of account, which did not have a feature of </a:t>
            </a:r>
            <a:r>
              <a:rPr lang="en-US" sz="3000" dirty="0" smtClean="0">
                <a:latin typeface="Tw Cen MT" panose="020B0602020104020603" pitchFamily="34" charset="0"/>
              </a:rPr>
              <a:t>	recording </a:t>
            </a:r>
            <a:r>
              <a:rPr lang="en-US" sz="3000" dirty="0">
                <a:latin typeface="Tw Cen MT" panose="020B0602020104020603" pitchFamily="34" charset="0"/>
              </a:rPr>
              <a:t>audit trail (edit log) facility throughout </a:t>
            </a:r>
            <a:r>
              <a:rPr lang="en-US" sz="3000" dirty="0" smtClean="0">
                <a:latin typeface="Tw Cen MT" panose="020B0602020104020603" pitchFamily="34" charset="0"/>
              </a:rPr>
              <a:t>	the </a:t>
            </a:r>
            <a:r>
              <a:rPr lang="en-US" sz="3000" dirty="0">
                <a:latin typeface="Tw Cen MT" panose="020B0602020104020603" pitchFamily="34" charset="0"/>
              </a:rPr>
              <a:t>year for all relevant transactions recorded in </a:t>
            </a:r>
            <a:r>
              <a:rPr lang="en-US" sz="3000" dirty="0" smtClean="0">
                <a:latin typeface="Tw Cen MT" panose="020B0602020104020603" pitchFamily="34" charset="0"/>
              </a:rPr>
              <a:t>	the </a:t>
            </a:r>
            <a:r>
              <a:rPr lang="en-US" sz="3000" dirty="0">
                <a:latin typeface="Tw Cen MT" panose="020B0602020104020603" pitchFamily="34" charset="0"/>
              </a:rPr>
              <a:t>respective softwares, hence we are unable to </a:t>
            </a:r>
            <a:r>
              <a:rPr lang="en-US" sz="3000" dirty="0" smtClean="0">
                <a:latin typeface="Tw Cen MT" panose="020B0602020104020603" pitchFamily="34" charset="0"/>
              </a:rPr>
              <a:t>	comment </a:t>
            </a:r>
            <a:r>
              <a:rPr lang="en-US" sz="3000" dirty="0">
                <a:latin typeface="Tw Cen MT" panose="020B0602020104020603" pitchFamily="34" charset="0"/>
              </a:rPr>
              <a:t>on audit trail feature of the said </a:t>
            </a:r>
            <a:r>
              <a:rPr lang="en-US" sz="3000" dirty="0" smtClean="0">
                <a:latin typeface="Tw Cen MT" panose="020B0602020104020603" pitchFamily="34" charset="0"/>
              </a:rPr>
              <a:t>	software.</a:t>
            </a:r>
          </a:p>
          <a:p>
            <a:pPr marL="0" indent="0" algn="just" defTabSz="363538">
              <a:buNone/>
            </a:pPr>
            <a:endParaRPr lang="en-US" sz="2800" dirty="0" smtClean="0">
              <a:latin typeface="Tw Cen MT" pitchFamily="34" charset="0"/>
            </a:endParaRPr>
          </a:p>
          <a:p>
            <a:pPr marL="0" indent="0" algn="just" defTabSz="363538">
              <a:buNone/>
            </a:pPr>
            <a:endParaRPr lang="en-US" sz="2800" dirty="0" smtClean="0">
              <a:latin typeface="Tw Cen MT" pitchFamily="34" charset="0"/>
            </a:endParaRPr>
          </a:p>
          <a:p>
            <a:pPr algn="just">
              <a:buFont typeface="Wingdings" pitchFamily="2" charset="2"/>
              <a:buChar char="Ø"/>
            </a:pPr>
            <a:endParaRPr lang="en-US" sz="2600"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Reporting on Audit Trail</a:t>
            </a:r>
            <a:endParaRPr lang="en-IN" sz="2400" dirty="0"/>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4"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5"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23140682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1124744"/>
            <a:ext cx="8246720" cy="49685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endParaRPr lang="en-US" sz="2600" dirty="0">
              <a:latin typeface="Tw Cen MT" pitchFamily="34" charset="0"/>
            </a:endParaRPr>
          </a:p>
          <a:p>
            <a:pPr algn="just">
              <a:buFont typeface="Wingdings" pitchFamily="2" charset="2"/>
              <a:buChar char="Ø"/>
            </a:pPr>
            <a:r>
              <a:rPr lang="en-US" sz="3600" dirty="0">
                <a:latin typeface="Tw Cen MT" pitchFamily="34" charset="0"/>
              </a:rPr>
              <a:t>If </a:t>
            </a:r>
            <a:r>
              <a:rPr lang="en-US" sz="3600" dirty="0" smtClean="0">
                <a:latin typeface="Tw Cen MT" pitchFamily="34" charset="0"/>
              </a:rPr>
              <a:t>the auditor has modified his audit report - Point in Board Report to be mentioned accordingly.</a:t>
            </a:r>
          </a:p>
          <a:p>
            <a:pPr marL="0" indent="0" algn="just">
              <a:buNone/>
            </a:pPr>
            <a:endParaRPr lang="en-US" sz="3600" dirty="0" smtClean="0">
              <a:latin typeface="Tw Cen MT" pitchFamily="34" charset="0"/>
            </a:endParaRPr>
          </a:p>
          <a:p>
            <a:pPr algn="just">
              <a:buFont typeface="Wingdings" pitchFamily="2" charset="2"/>
              <a:buChar char="Ø"/>
            </a:pPr>
            <a:r>
              <a:rPr lang="en-US" sz="3600" dirty="0" smtClean="0">
                <a:latin typeface="Tw Cen MT" pitchFamily="34" charset="0"/>
              </a:rPr>
              <a:t>The auditor should obtain MRL in this </a:t>
            </a:r>
            <a:r>
              <a:rPr lang="en-US" sz="3600" dirty="0" smtClean="0">
                <a:latin typeface="Tw Cen MT" pitchFamily="34" charset="0"/>
              </a:rPr>
              <a:t>regard.</a:t>
            </a:r>
            <a:endParaRPr lang="en-US" sz="3600" dirty="0" smtClean="0">
              <a:latin typeface="Tw Cen MT" pitchFamily="34" charset="0"/>
            </a:endParaRPr>
          </a:p>
          <a:p>
            <a:pPr algn="just">
              <a:buFont typeface="Wingdings" pitchFamily="2" charset="2"/>
              <a:buChar char="Ø"/>
            </a:pPr>
            <a:endParaRPr lang="en-US" sz="2200" dirty="0" smtClean="0">
              <a:latin typeface="Tw Cen MT" pitchFamily="34" charset="0"/>
            </a:endParaRPr>
          </a:p>
          <a:p>
            <a:pPr algn="just">
              <a:buFont typeface="Wingdings" pitchFamily="2" charset="2"/>
              <a:buChar char="Ø"/>
            </a:pPr>
            <a:endParaRPr lang="en-US" sz="2000" dirty="0" smtClean="0">
              <a:latin typeface="Tw Cen MT" pitchFamily="34" charset="0"/>
            </a:endParaRPr>
          </a:p>
          <a:p>
            <a:pPr algn="just">
              <a:buFont typeface="Wingdings" pitchFamily="2" charset="2"/>
              <a:buChar char="Ø"/>
            </a:pPr>
            <a:endParaRPr lang="en-US" sz="2000" dirty="0">
              <a:latin typeface="Tw Cen MT" pitchFamily="34" charset="0"/>
            </a:endParaRPr>
          </a:p>
          <a:p>
            <a:pPr algn="just">
              <a:buFont typeface="Wingdings" pitchFamily="2" charset="2"/>
              <a:buChar char="Ø"/>
            </a:pPr>
            <a:endParaRPr lang="en-US" sz="2000" dirty="0" smtClean="0">
              <a:latin typeface="Tw Cen MT" pitchFamily="34" charset="0"/>
            </a:endParaRPr>
          </a:p>
          <a:p>
            <a:pPr algn="just">
              <a:buFont typeface="Wingdings" pitchFamily="2" charset="2"/>
              <a:buChar char="Ø"/>
            </a:pPr>
            <a:endParaRPr lang="en-US" sz="2000"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Other points</a:t>
            </a:r>
            <a:endParaRPr lang="en-IN" sz="2400" dirty="0"/>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4"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5"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35077011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1124744"/>
            <a:ext cx="8103844" cy="52749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ts val="272"/>
              </a:spcBef>
              <a:buFont typeface="Wingdings" pitchFamily="2" charset="2"/>
              <a:buChar char="Ø"/>
            </a:pPr>
            <a:r>
              <a:rPr lang="en-US" sz="2800" dirty="0" smtClean="0">
                <a:latin typeface="Tw Cen MT" pitchFamily="34" charset="0"/>
              </a:rPr>
              <a:t>FAQ’s (Implementation Guide on reporting of Audit Trail issued by the ICAI) :</a:t>
            </a:r>
          </a:p>
          <a:p>
            <a:pPr algn="just">
              <a:spcBef>
                <a:spcPts val="272"/>
              </a:spcBef>
              <a:buFont typeface="Wingdings" pitchFamily="2" charset="2"/>
              <a:buChar char="Ø"/>
            </a:pPr>
            <a:endParaRPr lang="en-US" sz="2800" dirty="0" smtClean="0">
              <a:latin typeface="Tw Cen MT" pitchFamily="34" charset="0"/>
            </a:endParaRPr>
          </a:p>
          <a:p>
            <a:pPr algn="just">
              <a:spcBef>
                <a:spcPts val="272"/>
              </a:spcBef>
              <a:buFont typeface="Wingdings" panose="05000000000000000000" pitchFamily="2" charset="2"/>
              <a:buChar char="§"/>
            </a:pPr>
            <a:r>
              <a:rPr lang="en-US" dirty="0" smtClean="0">
                <a:latin typeface="Tw Cen MT" pitchFamily="34" charset="0"/>
              </a:rPr>
              <a:t>If the accounting software does not allow modification ?</a:t>
            </a:r>
          </a:p>
          <a:p>
            <a:pPr algn="just">
              <a:spcBef>
                <a:spcPts val="272"/>
              </a:spcBef>
              <a:buFont typeface="Wingdings" panose="05000000000000000000" pitchFamily="2" charset="2"/>
              <a:buChar char="§"/>
            </a:pPr>
            <a:endParaRPr lang="en-US" dirty="0" smtClean="0">
              <a:latin typeface="Tw Cen MT" pitchFamily="34" charset="0"/>
            </a:endParaRPr>
          </a:p>
          <a:p>
            <a:pPr algn="just">
              <a:spcBef>
                <a:spcPts val="272"/>
              </a:spcBef>
              <a:buFont typeface="Wingdings" panose="05000000000000000000" pitchFamily="2" charset="2"/>
              <a:buChar char="§"/>
            </a:pPr>
            <a:r>
              <a:rPr lang="en-US" dirty="0" smtClean="0">
                <a:latin typeface="Tw Cen MT" pitchFamily="34" charset="0"/>
              </a:rPr>
              <a:t>Technical glitches in accounting software ?</a:t>
            </a:r>
          </a:p>
          <a:p>
            <a:pPr algn="just">
              <a:spcBef>
                <a:spcPts val="272"/>
              </a:spcBef>
              <a:buFont typeface="Wingdings" panose="05000000000000000000" pitchFamily="2" charset="2"/>
              <a:buChar char="§"/>
            </a:pPr>
            <a:endParaRPr lang="en-US" dirty="0" smtClean="0">
              <a:latin typeface="Tw Cen MT" pitchFamily="34" charset="0"/>
            </a:endParaRPr>
          </a:p>
          <a:p>
            <a:pPr algn="just">
              <a:spcBef>
                <a:spcPts val="272"/>
              </a:spcBef>
              <a:buFont typeface="Wingdings" panose="05000000000000000000" pitchFamily="2" charset="2"/>
              <a:buChar char="§"/>
            </a:pPr>
            <a:r>
              <a:rPr lang="en-US" dirty="0" smtClean="0">
                <a:latin typeface="Tw Cen MT" pitchFamily="34" charset="0"/>
              </a:rPr>
              <a:t>Reporting should be for every transaction or should be done on materiality concept ?</a:t>
            </a:r>
          </a:p>
          <a:p>
            <a:pPr algn="just">
              <a:buFont typeface="Wingdings" pitchFamily="2" charset="2"/>
              <a:buChar char="Ø"/>
            </a:pPr>
            <a:endParaRPr lang="en-US" sz="1200" dirty="0" smtClean="0">
              <a:latin typeface="Tw Cen MT" pitchFamily="34" charset="0"/>
            </a:endParaRPr>
          </a:p>
          <a:p>
            <a:pPr algn="just">
              <a:buFont typeface="Wingdings" pitchFamily="2" charset="2"/>
              <a:buChar char="Ø"/>
            </a:pPr>
            <a:endParaRPr lang="en-US" sz="2000"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FAQ’s on Audit Trail</a:t>
            </a:r>
            <a:endParaRPr lang="en-IN" sz="2400" dirty="0"/>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5"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7"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25289372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908720"/>
            <a:ext cx="8064896" cy="532859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ts val="272"/>
              </a:spcBef>
              <a:buFont typeface="Wingdings" panose="05000000000000000000" pitchFamily="2" charset="2"/>
              <a:buChar char="§"/>
            </a:pPr>
            <a:r>
              <a:rPr lang="en-US" dirty="0" smtClean="0">
                <a:latin typeface="Tw Cen MT" pitchFamily="34" charset="0"/>
              </a:rPr>
              <a:t>Are auditors required to comment on the details of audit trails logs ?</a:t>
            </a:r>
          </a:p>
          <a:p>
            <a:pPr algn="just">
              <a:spcBef>
                <a:spcPts val="272"/>
              </a:spcBef>
              <a:buFont typeface="Wingdings" panose="05000000000000000000" pitchFamily="2" charset="2"/>
              <a:buChar char="§"/>
            </a:pPr>
            <a:endParaRPr lang="en-US" dirty="0" smtClean="0">
              <a:latin typeface="Tw Cen MT" pitchFamily="34" charset="0"/>
            </a:endParaRPr>
          </a:p>
          <a:p>
            <a:pPr algn="just">
              <a:spcBef>
                <a:spcPts val="272"/>
              </a:spcBef>
              <a:buFont typeface="Wingdings" panose="05000000000000000000" pitchFamily="2" charset="2"/>
              <a:buChar char="§"/>
            </a:pPr>
            <a:r>
              <a:rPr lang="en-US" dirty="0" smtClean="0">
                <a:latin typeface="Tw Cen MT" pitchFamily="34" charset="0"/>
              </a:rPr>
              <a:t>Does the auditor need to do testing in the software or the auditor can simply rely on MRL ?</a:t>
            </a:r>
          </a:p>
          <a:p>
            <a:pPr algn="just">
              <a:spcBef>
                <a:spcPts val="272"/>
              </a:spcBef>
              <a:buFont typeface="Wingdings" panose="05000000000000000000" pitchFamily="2" charset="2"/>
              <a:buChar char="§"/>
            </a:pPr>
            <a:endParaRPr lang="en-US" dirty="0" smtClean="0">
              <a:latin typeface="Tw Cen MT" pitchFamily="34" charset="0"/>
            </a:endParaRPr>
          </a:p>
          <a:p>
            <a:pPr algn="just">
              <a:spcBef>
                <a:spcPts val="272"/>
              </a:spcBef>
              <a:buFont typeface="Wingdings" panose="05000000000000000000" pitchFamily="2" charset="2"/>
              <a:buChar char="§"/>
            </a:pPr>
            <a:r>
              <a:rPr lang="en-US" dirty="0" smtClean="0">
                <a:latin typeface="Tw Cen MT" pitchFamily="34" charset="0"/>
              </a:rPr>
              <a:t>In case of entire chain of changes are not maintained, however, software maintains only log of latest change, will this be adequate?</a:t>
            </a:r>
            <a:endParaRPr lang="en-US" sz="2800" dirty="0" smtClean="0">
              <a:latin typeface="Tw Cen MT" pitchFamily="34" charset="0"/>
            </a:endParaRPr>
          </a:p>
          <a:p>
            <a:pPr algn="just">
              <a:buFont typeface="Wingdings" pitchFamily="2" charset="2"/>
              <a:buChar char="Ø"/>
            </a:pPr>
            <a:endParaRPr lang="en-US" sz="1200" dirty="0" smtClean="0">
              <a:latin typeface="Tw Cen MT" pitchFamily="34" charset="0"/>
            </a:endParaRPr>
          </a:p>
          <a:p>
            <a:pPr algn="just">
              <a:buFont typeface="Wingdings" pitchFamily="2" charset="2"/>
              <a:buChar char="Ø"/>
            </a:pPr>
            <a:endParaRPr lang="en-US" sz="2000"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FAQ’s on Audit Trail</a:t>
            </a:r>
            <a:endParaRPr lang="en-IN" sz="2400" dirty="0"/>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4"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5"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36354898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11560" y="1124744"/>
            <a:ext cx="8246720" cy="489654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itchFamily="2" charset="2"/>
              <a:buChar char="Ø"/>
            </a:pPr>
            <a:r>
              <a:rPr lang="en-US" sz="3400" dirty="0" smtClean="0">
                <a:latin typeface="Tw Cen MT" pitchFamily="34" charset="0"/>
              </a:rPr>
              <a:t>Penal </a:t>
            </a:r>
            <a:r>
              <a:rPr lang="en-US" sz="3400" dirty="0" smtClean="0">
                <a:latin typeface="Tw Cen MT" pitchFamily="34" charset="0"/>
              </a:rPr>
              <a:t>provision are governed by the provisions of 128(6) of the Companies Act, 2013;</a:t>
            </a:r>
          </a:p>
          <a:p>
            <a:pPr marL="0" indent="0" algn="just">
              <a:buNone/>
            </a:pPr>
            <a:endParaRPr lang="en-US" sz="3400" dirty="0" smtClean="0">
              <a:latin typeface="Tw Cen MT" pitchFamily="34" charset="0"/>
            </a:endParaRPr>
          </a:p>
          <a:p>
            <a:pPr algn="just">
              <a:buFont typeface="Wingdings" pitchFamily="2" charset="2"/>
              <a:buChar char="Ø"/>
            </a:pPr>
            <a:r>
              <a:rPr lang="en-US" sz="3400" dirty="0" smtClean="0">
                <a:latin typeface="Tw Cen MT" pitchFamily="34" charset="0"/>
              </a:rPr>
              <a:t>The MD, the WTD in charge of finance, the CFO or any other person charged by the Board with the duty of complying with the provisions of this section, shall be liable for a fine of 50K to Rs. 5L ;</a:t>
            </a:r>
          </a:p>
          <a:p>
            <a:pPr algn="just">
              <a:buFont typeface="Wingdings" pitchFamily="2" charset="2"/>
              <a:buChar char="Ø"/>
            </a:pPr>
            <a:endParaRPr lang="en-US" sz="2000" dirty="0">
              <a:latin typeface="Tw Cen MT" pitchFamily="34" charset="0"/>
            </a:endParaRPr>
          </a:p>
          <a:p>
            <a:pPr marL="0" indent="0" algn="just">
              <a:buNone/>
            </a:pPr>
            <a:endParaRPr lang="en-US" sz="2000" dirty="0" smtClean="0">
              <a:latin typeface="Tw Cen MT" pitchFamily="34" charset="0"/>
            </a:endParaRPr>
          </a:p>
          <a:p>
            <a:pPr algn="just">
              <a:buFont typeface="Wingdings" pitchFamily="2" charset="2"/>
              <a:buChar char="Ø"/>
            </a:pPr>
            <a:endParaRPr lang="en-US" sz="2000" dirty="0" smtClean="0">
              <a:latin typeface="Tw Cen MT" pitchFamily="34" charset="0"/>
            </a:endParaRPr>
          </a:p>
        </p:txBody>
      </p:sp>
      <p:sp>
        <p:nvSpPr>
          <p:cNvPr id="10" name="TextBox 9"/>
          <p:cNvSpPr txBox="1"/>
          <p:nvPr/>
        </p:nvSpPr>
        <p:spPr>
          <a:xfrm>
            <a:off x="827584" y="142852"/>
            <a:ext cx="7887820" cy="584775"/>
          </a:xfrm>
          <a:prstGeom prst="rect">
            <a:avLst/>
          </a:prstGeom>
          <a:noFill/>
        </p:spPr>
        <p:txBody>
          <a:bodyPr wrap="square" rtlCol="0">
            <a:spAutoFit/>
          </a:bodyPr>
          <a:lstStyle/>
          <a:p>
            <a:pPr algn="ctr"/>
            <a:r>
              <a:rPr lang="en-US" sz="3200" b="1" dirty="0" smtClean="0">
                <a:solidFill>
                  <a:srgbClr val="002060"/>
                </a:solidFill>
                <a:latin typeface="Tw Cen MT" pitchFamily="34" charset="0"/>
              </a:rPr>
              <a:t>Penal Provisions </a:t>
            </a:r>
            <a:endParaRPr lang="en-IN" sz="2400" dirty="0"/>
          </a:p>
        </p:txBody>
      </p:sp>
      <p:sp>
        <p:nvSpPr>
          <p:cNvPr id="11"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
        <p:nvSpPr>
          <p:cNvPr id="13"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4"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5"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26689131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65034"/>
            <a:ext cx="4032448" cy="6263373"/>
          </a:xfrm>
        </p:spPr>
        <p:txBody>
          <a:bodyPr>
            <a:noAutofit/>
          </a:bodyPr>
          <a:lstStyle/>
          <a:p>
            <a:pPr algn="ctr"/>
            <a:r>
              <a:rPr lang="en-US" sz="4000" b="1" dirty="0" smtClean="0">
                <a:solidFill>
                  <a:srgbClr val="002060"/>
                </a:solidFill>
                <a:latin typeface="Tw Cen MT" pitchFamily="34" charset="0"/>
              </a:rPr>
              <a:t>Discussion about </a:t>
            </a:r>
            <a:r>
              <a:rPr lang="en-US" sz="4000" b="1" dirty="0" smtClean="0">
                <a:solidFill>
                  <a:srgbClr val="002060"/>
                </a:solidFill>
                <a:latin typeface="Tw Cen MT" pitchFamily="34" charset="0"/>
              </a:rPr>
              <a:t>Preparation </a:t>
            </a:r>
            <a:r>
              <a:rPr lang="en-US" sz="4000" b="1" dirty="0">
                <a:solidFill>
                  <a:srgbClr val="002060"/>
                </a:solidFill>
                <a:latin typeface="Tw Cen MT" pitchFamily="34" charset="0"/>
              </a:rPr>
              <a:t>of </a:t>
            </a:r>
            <a:br>
              <a:rPr lang="en-US" sz="4000" b="1" dirty="0">
                <a:solidFill>
                  <a:srgbClr val="002060"/>
                </a:solidFill>
                <a:latin typeface="Tw Cen MT" pitchFamily="34" charset="0"/>
              </a:rPr>
            </a:br>
            <a:r>
              <a:rPr lang="en-US" sz="4000" b="1" dirty="0">
                <a:solidFill>
                  <a:srgbClr val="002060"/>
                </a:solidFill>
                <a:latin typeface="Tw Cen MT" pitchFamily="34" charset="0"/>
              </a:rPr>
              <a:t>Financial </a:t>
            </a:r>
            <a:r>
              <a:rPr lang="en-US" sz="4000" b="1" dirty="0" smtClean="0">
                <a:solidFill>
                  <a:srgbClr val="002060"/>
                </a:solidFill>
                <a:latin typeface="Tw Cen MT" pitchFamily="34" charset="0"/>
              </a:rPr>
              <a:t>Statements</a:t>
            </a:r>
            <a:endParaRPr lang="en-US" sz="4000" b="1" dirty="0">
              <a:solidFill>
                <a:srgbClr val="002060"/>
              </a:solidFill>
              <a:latin typeface="Tw Cen MT" pitchFamily="34" charset="0"/>
            </a:endParaRPr>
          </a:p>
        </p:txBody>
      </p:sp>
      <p:pic>
        <p:nvPicPr>
          <p:cNvPr id="2050" name="Picture 2" descr="The Importance Of Financial Reporting &amp;amp; Analysis: Your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3930" y="-15265"/>
            <a:ext cx="4343400" cy="6614049"/>
          </a:xfrm>
          <a:prstGeom prst="rect">
            <a:avLst/>
          </a:prstGeom>
          <a:noFill/>
          <a:extLst>
            <a:ext uri="{909E8E84-426E-40DD-AFC4-6F175D3DCCD1}">
              <a14:hiddenFill xmlns:a14="http://schemas.microsoft.com/office/drawing/2010/main">
                <a:solidFill>
                  <a:srgbClr val="FFFFFF"/>
                </a:solidFill>
              </a14:hiddenFill>
            </a:ext>
          </a:extLst>
        </p:spPr>
      </p:pic>
      <p:sp>
        <p:nvSpPr>
          <p:cNvPr id="9"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10"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2"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12088" cy="1112168"/>
          </a:xfrm>
        </p:spPr>
        <p:txBody>
          <a:bodyPr>
            <a:noAutofit/>
          </a:bodyPr>
          <a:lstStyle/>
          <a:p>
            <a:pPr algn="ctr"/>
            <a:r>
              <a:rPr lang="en-US" sz="2800" b="1" dirty="0" smtClean="0">
                <a:solidFill>
                  <a:srgbClr val="002060"/>
                </a:solidFill>
                <a:latin typeface="Tw Cen MT" pitchFamily="34" charset="0"/>
              </a:rPr>
              <a:t>Relevant provisions for preparation of </a:t>
            </a:r>
            <a:br>
              <a:rPr lang="en-US" sz="2800" b="1" dirty="0" smtClean="0">
                <a:solidFill>
                  <a:srgbClr val="002060"/>
                </a:solidFill>
                <a:latin typeface="Tw Cen MT" pitchFamily="34" charset="0"/>
              </a:rPr>
            </a:br>
            <a:r>
              <a:rPr lang="en-US" sz="2800" b="1" dirty="0" smtClean="0">
                <a:solidFill>
                  <a:srgbClr val="002060"/>
                </a:solidFill>
                <a:latin typeface="Tw Cen MT" pitchFamily="34" charset="0"/>
              </a:rPr>
              <a:t>Financial Statement</a:t>
            </a:r>
            <a:endParaRPr lang="en-US" sz="2800" b="1" dirty="0">
              <a:solidFill>
                <a:srgbClr val="002060"/>
              </a:solidFill>
              <a:latin typeface="Tw Cen MT" pitchFamily="34" charset="0"/>
            </a:endParaRPr>
          </a:p>
        </p:txBody>
      </p:sp>
      <p:sp>
        <p:nvSpPr>
          <p:cNvPr id="3" name="Content Placeholder 2"/>
          <p:cNvSpPr>
            <a:spLocks noGrp="1"/>
          </p:cNvSpPr>
          <p:nvPr>
            <p:ph idx="1"/>
          </p:nvPr>
        </p:nvSpPr>
        <p:spPr>
          <a:xfrm>
            <a:off x="478532" y="1484784"/>
            <a:ext cx="8159824" cy="4763616"/>
          </a:xfrm>
        </p:spPr>
        <p:txBody>
          <a:bodyPr>
            <a:normAutofit/>
          </a:bodyPr>
          <a:lstStyle/>
          <a:p>
            <a:pPr lvl="0">
              <a:lnSpc>
                <a:spcPct val="150000"/>
              </a:lnSpc>
              <a:buClrTx/>
              <a:buFont typeface="Wingdings" pitchFamily="2" charset="2"/>
              <a:buChar char="Ø"/>
            </a:pPr>
            <a:r>
              <a:rPr lang="en-US" sz="3600" dirty="0">
                <a:latin typeface="Tw Cen MT" pitchFamily="34" charset="0"/>
              </a:rPr>
              <a:t>Section 129 : Financial Statement ;</a:t>
            </a:r>
          </a:p>
          <a:p>
            <a:pPr lvl="0">
              <a:lnSpc>
                <a:spcPct val="150000"/>
              </a:lnSpc>
              <a:buClrTx/>
              <a:buFont typeface="Wingdings" pitchFamily="2" charset="2"/>
              <a:buChar char="Ø"/>
            </a:pPr>
            <a:r>
              <a:rPr lang="en-US" sz="3600" dirty="0">
                <a:latin typeface="Tw Cen MT" pitchFamily="34" charset="0"/>
              </a:rPr>
              <a:t>Section 133 : Accounting Standards ;</a:t>
            </a:r>
          </a:p>
          <a:p>
            <a:pPr algn="just">
              <a:lnSpc>
                <a:spcPct val="150000"/>
              </a:lnSpc>
              <a:buClrTx/>
              <a:buFont typeface="Wingdings" pitchFamily="2" charset="2"/>
              <a:buChar char="Ø"/>
            </a:pPr>
            <a:r>
              <a:rPr lang="en-US" sz="3600" dirty="0">
                <a:latin typeface="Tw Cen MT" pitchFamily="34" charset="0"/>
              </a:rPr>
              <a:t>Schedule - III : General instructions for preparation of </a:t>
            </a:r>
            <a:r>
              <a:rPr lang="en-US" sz="3600" dirty="0" smtClean="0">
                <a:latin typeface="Tw Cen MT" pitchFamily="34" charset="0"/>
              </a:rPr>
              <a:t>BS </a:t>
            </a:r>
            <a:r>
              <a:rPr lang="en-US" sz="3600" dirty="0">
                <a:latin typeface="Tw Cen MT" pitchFamily="34" charset="0"/>
              </a:rPr>
              <a:t>and Statement of </a:t>
            </a:r>
            <a:r>
              <a:rPr lang="en-US" sz="3600" dirty="0" smtClean="0">
                <a:latin typeface="Tw Cen MT" pitchFamily="34" charset="0"/>
              </a:rPr>
              <a:t>Profit </a:t>
            </a:r>
            <a:r>
              <a:rPr lang="en-US" sz="3600" dirty="0">
                <a:latin typeface="Tw Cen MT" pitchFamily="34" charset="0"/>
              </a:rPr>
              <a:t>and Loss</a:t>
            </a:r>
            <a:r>
              <a:rPr lang="en-US" sz="3600" dirty="0"/>
              <a:t>.</a:t>
            </a:r>
          </a:p>
        </p:txBody>
      </p:sp>
      <p:sp>
        <p:nvSpPr>
          <p:cNvPr id="5"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6"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7"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6312656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28600"/>
            <a:ext cx="8100900" cy="1328192"/>
          </a:xfrm>
        </p:spPr>
        <p:txBody>
          <a:bodyPr>
            <a:noAutofit/>
          </a:bodyPr>
          <a:lstStyle/>
          <a:p>
            <a:r>
              <a:rPr lang="en-US" sz="2800" b="1" dirty="0">
                <a:solidFill>
                  <a:srgbClr val="002060"/>
                </a:solidFill>
                <a:latin typeface="Tw Cen MT" pitchFamily="34" charset="0"/>
              </a:rPr>
              <a:t>Schedule – III </a:t>
            </a:r>
            <a:br>
              <a:rPr lang="en-US" sz="2800" b="1" dirty="0">
                <a:solidFill>
                  <a:srgbClr val="002060"/>
                </a:solidFill>
                <a:latin typeface="Tw Cen MT" pitchFamily="34" charset="0"/>
              </a:rPr>
            </a:br>
            <a:r>
              <a:rPr lang="en-US" sz="2200" b="1" dirty="0">
                <a:solidFill>
                  <a:srgbClr val="002060"/>
                </a:solidFill>
                <a:latin typeface="Tw Cen MT" pitchFamily="34" charset="0"/>
              </a:rPr>
              <a:t>General Instructions for Preparation of BS and Statement of P&amp;L</a:t>
            </a:r>
          </a:p>
        </p:txBody>
      </p:sp>
      <p:sp>
        <p:nvSpPr>
          <p:cNvPr id="3" name="Content Placeholder 2"/>
          <p:cNvSpPr>
            <a:spLocks noGrp="1"/>
          </p:cNvSpPr>
          <p:nvPr>
            <p:ph idx="1"/>
          </p:nvPr>
        </p:nvSpPr>
        <p:spPr>
          <a:xfrm>
            <a:off x="539552" y="1340768"/>
            <a:ext cx="7848872" cy="4824536"/>
          </a:xfrm>
        </p:spPr>
        <p:txBody>
          <a:bodyPr>
            <a:noAutofit/>
          </a:bodyPr>
          <a:lstStyle/>
          <a:p>
            <a:pPr lvl="0" algn="just">
              <a:lnSpc>
                <a:spcPct val="150000"/>
              </a:lnSpc>
              <a:spcBef>
                <a:spcPts val="300"/>
              </a:spcBef>
              <a:buClrTx/>
              <a:buFont typeface="Wingdings" pitchFamily="2" charset="2"/>
              <a:buChar char="Ø"/>
            </a:pPr>
            <a:r>
              <a:rPr lang="en-US" sz="2300" dirty="0">
                <a:latin typeface="Tw Cen MT" pitchFamily="34" charset="0"/>
              </a:rPr>
              <a:t>Division-Ist : For a company whose financial statements are required to comply with the Companies (Accounting Standard) Rules, 2006;</a:t>
            </a:r>
          </a:p>
          <a:p>
            <a:pPr algn="just">
              <a:lnSpc>
                <a:spcPct val="150000"/>
              </a:lnSpc>
              <a:spcBef>
                <a:spcPts val="300"/>
              </a:spcBef>
              <a:buFont typeface="Wingdings" pitchFamily="2" charset="2"/>
              <a:buChar char="Ø"/>
            </a:pPr>
            <a:r>
              <a:rPr lang="en-US" sz="2300" dirty="0">
                <a:latin typeface="Tw Cen MT" pitchFamily="34" charset="0"/>
              </a:rPr>
              <a:t>Division-IInd : For a company whose financial statements are drawn up in compliance of the Companies (Ind- AS) Rules, 2015;</a:t>
            </a:r>
          </a:p>
          <a:p>
            <a:pPr algn="just">
              <a:lnSpc>
                <a:spcPct val="150000"/>
              </a:lnSpc>
              <a:spcBef>
                <a:spcPts val="300"/>
              </a:spcBef>
              <a:buFont typeface="Wingdings" pitchFamily="2" charset="2"/>
              <a:buChar char="Ø"/>
            </a:pPr>
            <a:r>
              <a:rPr lang="en-US" sz="2300" dirty="0">
                <a:latin typeface="Tw Cen MT" pitchFamily="34" charset="0"/>
              </a:rPr>
              <a:t>Division-IIIrd : For a NBFC whose financial statements are drawn up in compliance of the Companies (Ind- AS) Rules, 2015;</a:t>
            </a:r>
          </a:p>
          <a:p>
            <a:pPr marL="0" indent="0" algn="just">
              <a:lnSpc>
                <a:spcPct val="150000"/>
              </a:lnSpc>
              <a:buClrTx/>
              <a:buNone/>
            </a:pPr>
            <a:endParaRPr lang="en-US" sz="2000" dirty="0"/>
          </a:p>
        </p:txBody>
      </p:sp>
      <p:sp>
        <p:nvSpPr>
          <p:cNvPr id="6"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7"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9"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23910840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524056" cy="1328192"/>
          </a:xfrm>
        </p:spPr>
        <p:txBody>
          <a:bodyPr>
            <a:noAutofit/>
          </a:bodyPr>
          <a:lstStyle/>
          <a:p>
            <a:pPr algn="ctr"/>
            <a:r>
              <a:rPr lang="en-US" sz="2400" b="1" dirty="0">
                <a:solidFill>
                  <a:srgbClr val="002060"/>
                </a:solidFill>
                <a:latin typeface="Tw Cen MT" pitchFamily="34" charset="0"/>
              </a:rPr>
              <a:t>General Instructions for Preparation of BS and Statement of P&amp;L</a:t>
            </a:r>
          </a:p>
        </p:txBody>
      </p:sp>
      <p:sp>
        <p:nvSpPr>
          <p:cNvPr id="3" name="Content Placeholder 2"/>
          <p:cNvSpPr>
            <a:spLocks noGrp="1"/>
          </p:cNvSpPr>
          <p:nvPr>
            <p:ph idx="1"/>
          </p:nvPr>
        </p:nvSpPr>
        <p:spPr>
          <a:xfrm>
            <a:off x="467544" y="1412776"/>
            <a:ext cx="8064896" cy="4752528"/>
          </a:xfrm>
        </p:spPr>
        <p:txBody>
          <a:bodyPr>
            <a:noAutofit/>
          </a:bodyPr>
          <a:lstStyle/>
          <a:p>
            <a:pPr lvl="0" algn="just">
              <a:lnSpc>
                <a:spcPct val="150000"/>
              </a:lnSpc>
              <a:buClrTx/>
              <a:buFont typeface="Wingdings" pitchFamily="2" charset="2"/>
              <a:buChar char="Ø"/>
            </a:pPr>
            <a:r>
              <a:rPr lang="en-US" sz="2200" dirty="0">
                <a:latin typeface="Tw Cen MT" pitchFamily="34" charset="0"/>
              </a:rPr>
              <a:t>In case where the requirements of the Act including AS’s as applicable to the companies require any change, the same shall be made and the requirement of this Schedule shall stand modified accordingly ;</a:t>
            </a:r>
          </a:p>
          <a:p>
            <a:pPr algn="just">
              <a:lnSpc>
                <a:spcPct val="150000"/>
              </a:lnSpc>
              <a:buFont typeface="Wingdings" pitchFamily="2" charset="2"/>
              <a:buChar char="Ø"/>
            </a:pPr>
            <a:r>
              <a:rPr lang="en-US" sz="2200" dirty="0">
                <a:latin typeface="Tw Cen MT" pitchFamily="34" charset="0"/>
              </a:rPr>
              <a:t>The disclosure requirements specified in this Schedule are in addition to and not in substitution of the disclosure requirements of the respective AS. Similarly , all other disclosures as required by the Act shall be made in the notes to accounts in addition to the requirements set out in this Schedule;</a:t>
            </a:r>
          </a:p>
          <a:p>
            <a:pPr marL="0" indent="0" algn="just">
              <a:lnSpc>
                <a:spcPct val="150000"/>
              </a:lnSpc>
              <a:buClrTx/>
              <a:buNone/>
            </a:pPr>
            <a:endParaRPr lang="en-US" sz="2000" dirty="0"/>
          </a:p>
        </p:txBody>
      </p:sp>
      <p:sp>
        <p:nvSpPr>
          <p:cNvPr id="6"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7"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9"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21965674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524056" cy="1040160"/>
          </a:xfrm>
        </p:spPr>
        <p:txBody>
          <a:bodyPr>
            <a:noAutofit/>
          </a:bodyPr>
          <a:lstStyle/>
          <a:p>
            <a:r>
              <a:rPr lang="en-US" sz="2400" b="1" dirty="0">
                <a:solidFill>
                  <a:srgbClr val="002060"/>
                </a:solidFill>
                <a:latin typeface="Tw Cen MT" pitchFamily="34" charset="0"/>
              </a:rPr>
              <a:t>Points to be considered in preparation of </a:t>
            </a:r>
            <a:r>
              <a:rPr lang="en-US" sz="2400" b="1" dirty="0" smtClean="0">
                <a:solidFill>
                  <a:srgbClr val="002060"/>
                </a:solidFill>
                <a:latin typeface="Tw Cen MT" pitchFamily="34" charset="0"/>
              </a:rPr>
              <a:t>FS</a:t>
            </a:r>
            <a:endParaRPr lang="en-US" sz="2400" b="1" dirty="0">
              <a:solidFill>
                <a:srgbClr val="002060"/>
              </a:solidFill>
              <a:latin typeface="Tw Cen MT" pitchFamily="34" charset="0"/>
            </a:endParaRPr>
          </a:p>
        </p:txBody>
      </p:sp>
      <p:sp>
        <p:nvSpPr>
          <p:cNvPr id="3" name="Content Placeholder 2"/>
          <p:cNvSpPr>
            <a:spLocks noGrp="1"/>
          </p:cNvSpPr>
          <p:nvPr>
            <p:ph idx="1"/>
          </p:nvPr>
        </p:nvSpPr>
        <p:spPr>
          <a:xfrm>
            <a:off x="251520" y="1196752"/>
            <a:ext cx="8496944" cy="5040560"/>
          </a:xfrm>
        </p:spPr>
        <p:txBody>
          <a:bodyPr>
            <a:noAutofit/>
          </a:bodyPr>
          <a:lstStyle/>
          <a:p>
            <a:pPr lvl="0" algn="just">
              <a:lnSpc>
                <a:spcPct val="150000"/>
              </a:lnSpc>
              <a:buClrTx/>
              <a:buFont typeface="Wingdings" pitchFamily="2" charset="2"/>
              <a:buChar char="Ø"/>
            </a:pPr>
            <a:r>
              <a:rPr lang="en-US" sz="2200" b="1" u="sng" dirty="0">
                <a:latin typeface="Tw Cen MT" pitchFamily="34" charset="0"/>
              </a:rPr>
              <a:t>Rounding off the figures:</a:t>
            </a:r>
          </a:p>
          <a:p>
            <a:pPr marL="0" indent="0" algn="just">
              <a:lnSpc>
                <a:spcPct val="150000"/>
              </a:lnSpc>
              <a:buNone/>
            </a:pPr>
            <a:r>
              <a:rPr lang="en-US" sz="2000" dirty="0">
                <a:latin typeface="Tw Cen MT" pitchFamily="34" charset="0"/>
              </a:rPr>
              <a:t>     - </a:t>
            </a:r>
            <a:r>
              <a:rPr lang="en-US" sz="2400" dirty="0">
                <a:latin typeface="Tw Cen MT" pitchFamily="34" charset="0"/>
              </a:rPr>
              <a:t>Rounding off is to be done on the basis of Total Income;</a:t>
            </a:r>
          </a:p>
          <a:p>
            <a:pPr marL="0" indent="0" algn="just">
              <a:lnSpc>
                <a:spcPct val="150000"/>
              </a:lnSpc>
              <a:buNone/>
            </a:pPr>
            <a:r>
              <a:rPr lang="en-US" sz="2000" dirty="0">
                <a:latin typeface="Tw Cen MT" pitchFamily="34" charset="0"/>
              </a:rPr>
              <a:t>	</a:t>
            </a:r>
          </a:p>
          <a:p>
            <a:pPr marL="0" indent="0" algn="just">
              <a:lnSpc>
                <a:spcPct val="150000"/>
              </a:lnSpc>
              <a:buClrTx/>
              <a:buNone/>
            </a:pPr>
            <a:endParaRPr lang="en-US" sz="2000" dirty="0"/>
          </a:p>
          <a:p>
            <a:pPr marL="0" indent="0" algn="just">
              <a:lnSpc>
                <a:spcPct val="150000"/>
              </a:lnSpc>
              <a:buClrTx/>
              <a:buNone/>
            </a:pPr>
            <a:endParaRPr lang="en-US" sz="2000" dirty="0"/>
          </a:p>
          <a:p>
            <a:pPr marL="0" indent="0" algn="just">
              <a:lnSpc>
                <a:spcPct val="150000"/>
              </a:lnSpc>
              <a:buClrTx/>
              <a:buNone/>
            </a:pPr>
            <a:endParaRPr lang="en-US" sz="2000" dirty="0"/>
          </a:p>
          <a:p>
            <a:pPr marL="0" indent="0" algn="just">
              <a:lnSpc>
                <a:spcPct val="150000"/>
              </a:lnSpc>
              <a:buNone/>
            </a:pPr>
            <a:endParaRPr lang="en-US" sz="2000" dirty="0" smtClean="0">
              <a:latin typeface="Tw Cen MT" pitchFamily="34" charset="0"/>
            </a:endParaRPr>
          </a:p>
          <a:p>
            <a:pPr marL="0" indent="0" algn="just">
              <a:lnSpc>
                <a:spcPct val="150000"/>
              </a:lnSpc>
              <a:buNone/>
            </a:pPr>
            <a:endParaRPr lang="en-US" sz="2000" dirty="0">
              <a:latin typeface="Tw Cen MT" pitchFamily="34" charset="0"/>
            </a:endParaRPr>
          </a:p>
          <a:p>
            <a:pPr marL="0" indent="0" algn="just">
              <a:lnSpc>
                <a:spcPct val="150000"/>
              </a:lnSpc>
              <a:buNone/>
            </a:pPr>
            <a:r>
              <a:rPr lang="en-US" sz="2000" dirty="0" smtClean="0">
                <a:latin typeface="Tw Cen MT" pitchFamily="34" charset="0"/>
              </a:rPr>
              <a:t>   - </a:t>
            </a:r>
            <a:r>
              <a:rPr lang="en-US" sz="2200" dirty="0" smtClean="0">
                <a:latin typeface="Tw Cen MT" pitchFamily="34" charset="0"/>
              </a:rPr>
              <a:t>Once </a:t>
            </a:r>
            <a:r>
              <a:rPr lang="en-US" sz="2200" dirty="0">
                <a:latin typeface="Tw Cen MT" pitchFamily="34" charset="0"/>
              </a:rPr>
              <a:t>a unit of measurement is used, it should be used uniformly;</a:t>
            </a:r>
          </a:p>
          <a:p>
            <a:pPr marL="0" indent="0" algn="just">
              <a:lnSpc>
                <a:spcPct val="150000"/>
              </a:lnSpc>
              <a:buClrTx/>
              <a:buNone/>
            </a:pPr>
            <a:endParaRPr lang="en-US" sz="2000" dirty="0"/>
          </a:p>
        </p:txBody>
      </p:sp>
      <p:graphicFrame>
        <p:nvGraphicFramePr>
          <p:cNvPr id="4" name="Table 3"/>
          <p:cNvGraphicFramePr>
            <a:graphicFrameLocks noGrp="1"/>
          </p:cNvGraphicFramePr>
          <p:nvPr>
            <p:extLst>
              <p:ext uri="{D42A27DB-BD31-4B8C-83A1-F6EECF244321}">
                <p14:modId xmlns:p14="http://schemas.microsoft.com/office/powerpoint/2010/main" val="1402720214"/>
              </p:ext>
            </p:extLst>
          </p:nvPr>
        </p:nvGraphicFramePr>
        <p:xfrm>
          <a:off x="899592" y="2420888"/>
          <a:ext cx="7704856" cy="3026427"/>
        </p:xfrm>
        <a:graphic>
          <a:graphicData uri="http://schemas.openxmlformats.org/drawingml/2006/table">
            <a:tbl>
              <a:tblPr firstRow="1" bandRow="1">
                <a:tableStyleId>{5C22544A-7EE6-4342-B048-85BDC9FD1C3A}</a:tableStyleId>
              </a:tblPr>
              <a:tblGrid>
                <a:gridCol w="830916">
                  <a:extLst>
                    <a:ext uri="{9D8B030D-6E8A-4147-A177-3AD203B41FA5}">
                      <a16:colId xmlns:a16="http://schemas.microsoft.com/office/drawing/2014/main" xmlns="" val="20000"/>
                    </a:ext>
                  </a:extLst>
                </a:gridCol>
                <a:gridCol w="2266134">
                  <a:extLst>
                    <a:ext uri="{9D8B030D-6E8A-4147-A177-3AD203B41FA5}">
                      <a16:colId xmlns:a16="http://schemas.microsoft.com/office/drawing/2014/main" xmlns="" val="20001"/>
                    </a:ext>
                  </a:extLst>
                </a:gridCol>
                <a:gridCol w="4607806">
                  <a:extLst>
                    <a:ext uri="{9D8B030D-6E8A-4147-A177-3AD203B41FA5}">
                      <a16:colId xmlns:a16="http://schemas.microsoft.com/office/drawing/2014/main" xmlns="" val="20002"/>
                    </a:ext>
                  </a:extLst>
                </a:gridCol>
              </a:tblGrid>
              <a:tr h="709947">
                <a:tc>
                  <a:txBody>
                    <a:bodyPr/>
                    <a:lstStyle/>
                    <a:p>
                      <a:pPr algn="ctr"/>
                      <a:r>
                        <a:rPr lang="en-US" dirty="0">
                          <a:latin typeface="Tw Cen MT" panose="020B0602020104020603" pitchFamily="34" charset="0"/>
                        </a:rPr>
                        <a:t>S.</a:t>
                      </a:r>
                      <a:r>
                        <a:rPr lang="en-US" baseline="0" dirty="0">
                          <a:latin typeface="Tw Cen MT" panose="020B0602020104020603" pitchFamily="34" charset="0"/>
                        </a:rPr>
                        <a:t> No.</a:t>
                      </a:r>
                      <a:endParaRPr lang="en-US" dirty="0">
                        <a:latin typeface="Tw Cen MT" panose="020B0602020104020603" pitchFamily="34" charset="0"/>
                      </a:endParaRPr>
                    </a:p>
                  </a:txBody>
                  <a:tcPr/>
                </a:tc>
                <a:tc>
                  <a:txBody>
                    <a:bodyPr/>
                    <a:lstStyle/>
                    <a:p>
                      <a:r>
                        <a:rPr lang="en-US" dirty="0">
                          <a:latin typeface="Tw Cen MT" panose="020B0602020104020603" pitchFamily="34" charset="0"/>
                        </a:rPr>
                        <a:t>Total Income</a:t>
                      </a:r>
                    </a:p>
                  </a:txBody>
                  <a:tcPr/>
                </a:tc>
                <a:tc>
                  <a:txBody>
                    <a:bodyPr/>
                    <a:lstStyle/>
                    <a:p>
                      <a:r>
                        <a:rPr lang="en-US" dirty="0">
                          <a:latin typeface="Tw Cen MT" panose="020B0602020104020603" pitchFamily="34" charset="0"/>
                        </a:rPr>
                        <a:t>Rounding Off</a:t>
                      </a:r>
                    </a:p>
                  </a:txBody>
                  <a:tcPr/>
                </a:tc>
                <a:extLst>
                  <a:ext uri="{0D108BD9-81ED-4DB2-BD59-A6C34878D82A}">
                    <a16:rowId xmlns:a16="http://schemas.microsoft.com/office/drawing/2014/main" xmlns="" val="10000"/>
                  </a:ext>
                </a:extLst>
              </a:tr>
              <a:tr h="1330834">
                <a:tc>
                  <a:txBody>
                    <a:bodyPr/>
                    <a:lstStyle/>
                    <a:p>
                      <a:pPr algn="ctr"/>
                      <a:r>
                        <a:rPr lang="en-US" sz="2800" dirty="0">
                          <a:latin typeface="Tw Cen MT" panose="020B0602020104020603" pitchFamily="34" charset="0"/>
                        </a:rPr>
                        <a:t>1</a:t>
                      </a:r>
                    </a:p>
                  </a:txBody>
                  <a:tcPr/>
                </a:tc>
                <a:tc>
                  <a:txBody>
                    <a:bodyPr/>
                    <a:lstStyle/>
                    <a:p>
                      <a:r>
                        <a:rPr lang="en-US" sz="2800" dirty="0">
                          <a:latin typeface="Tw Cen MT" panose="020B0602020104020603" pitchFamily="34" charset="0"/>
                        </a:rPr>
                        <a:t>Less than 100 crore</a:t>
                      </a:r>
                    </a:p>
                  </a:txBody>
                  <a:tcPr/>
                </a:tc>
                <a:tc>
                  <a:txBody>
                    <a:bodyPr/>
                    <a:lstStyle/>
                    <a:p>
                      <a:pPr algn="just"/>
                      <a:r>
                        <a:rPr lang="en-US" sz="2800" dirty="0">
                          <a:latin typeface="Tw Cen MT" panose="020B0602020104020603" pitchFamily="34" charset="0"/>
                        </a:rPr>
                        <a:t>To the nearest </a:t>
                      </a:r>
                      <a:r>
                        <a:rPr lang="en-US" sz="2800" dirty="0" smtClean="0">
                          <a:latin typeface="Tw Cen MT" panose="020B0602020104020603" pitchFamily="34" charset="0"/>
                        </a:rPr>
                        <a:t>hundreds, </a:t>
                      </a:r>
                      <a:r>
                        <a:rPr lang="en-US" sz="2800" dirty="0">
                          <a:latin typeface="Tw Cen MT" panose="020B0602020104020603" pitchFamily="34" charset="0"/>
                        </a:rPr>
                        <a:t>thousands,</a:t>
                      </a:r>
                      <a:r>
                        <a:rPr lang="en-US" sz="2800" baseline="0" dirty="0">
                          <a:latin typeface="Tw Cen MT" panose="020B0602020104020603" pitchFamily="34" charset="0"/>
                        </a:rPr>
                        <a:t> lakhs or millions or decimals thereof.</a:t>
                      </a:r>
                      <a:endParaRPr lang="en-US" sz="2800" dirty="0">
                        <a:latin typeface="Tw Cen MT" panose="020B0602020104020603" pitchFamily="34" charset="0"/>
                      </a:endParaRPr>
                    </a:p>
                  </a:txBody>
                  <a:tcPr/>
                </a:tc>
                <a:extLst>
                  <a:ext uri="{0D108BD9-81ED-4DB2-BD59-A6C34878D82A}">
                    <a16:rowId xmlns:a16="http://schemas.microsoft.com/office/drawing/2014/main" xmlns="" val="10001"/>
                  </a:ext>
                </a:extLst>
              </a:tr>
              <a:tr h="921347">
                <a:tc>
                  <a:txBody>
                    <a:bodyPr/>
                    <a:lstStyle/>
                    <a:p>
                      <a:pPr algn="ctr"/>
                      <a:r>
                        <a:rPr lang="en-US" sz="2800" dirty="0">
                          <a:latin typeface="Tw Cen MT" panose="020B0602020104020603" pitchFamily="34" charset="0"/>
                        </a:rPr>
                        <a:t>2</a:t>
                      </a:r>
                    </a:p>
                  </a:txBody>
                  <a:tcPr/>
                </a:tc>
                <a:tc>
                  <a:txBody>
                    <a:bodyPr/>
                    <a:lstStyle/>
                    <a:p>
                      <a:r>
                        <a:rPr lang="en-US" sz="2800" dirty="0">
                          <a:latin typeface="Tw Cen MT" panose="020B0602020104020603" pitchFamily="34" charset="0"/>
                        </a:rPr>
                        <a:t>100 crore</a:t>
                      </a:r>
                      <a:r>
                        <a:rPr lang="en-US" sz="2800" baseline="0" dirty="0">
                          <a:latin typeface="Tw Cen MT" panose="020B0602020104020603" pitchFamily="34" charset="0"/>
                        </a:rPr>
                        <a:t> or more</a:t>
                      </a:r>
                      <a:endParaRPr lang="en-US" sz="2800" dirty="0">
                        <a:latin typeface="Tw Cen MT" panose="020B0602020104020603" pitchFamily="34"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800" dirty="0">
                          <a:latin typeface="Tw Cen MT" panose="020B0602020104020603" pitchFamily="34" charset="0"/>
                        </a:rPr>
                        <a:t>To the nearest l</a:t>
                      </a:r>
                      <a:r>
                        <a:rPr lang="en-US" sz="2800" baseline="0" dirty="0">
                          <a:latin typeface="Tw Cen MT" panose="020B0602020104020603" pitchFamily="34" charset="0"/>
                        </a:rPr>
                        <a:t>akhs, millions or crores or decimals thereof.</a:t>
                      </a:r>
                      <a:endParaRPr lang="en-US" sz="2800" dirty="0">
                        <a:latin typeface="Tw Cen MT" panose="020B0602020104020603" pitchFamily="34" charset="0"/>
                      </a:endParaRPr>
                    </a:p>
                  </a:txBody>
                  <a:tcPr/>
                </a:tc>
                <a:extLst>
                  <a:ext uri="{0D108BD9-81ED-4DB2-BD59-A6C34878D82A}">
                    <a16:rowId xmlns:a16="http://schemas.microsoft.com/office/drawing/2014/main" xmlns="" val="10002"/>
                  </a:ext>
                </a:extLst>
              </a:tr>
            </a:tbl>
          </a:graphicData>
        </a:graphic>
      </p:graphicFrame>
      <p:sp>
        <p:nvSpPr>
          <p:cNvPr id="7"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9"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0"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5250882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Autofit/>
          </a:bodyPr>
          <a:lstStyle/>
          <a:p>
            <a:pPr algn="ctr"/>
            <a:r>
              <a:rPr lang="en-US" sz="3200" b="1" dirty="0" smtClean="0">
                <a:solidFill>
                  <a:srgbClr val="002060"/>
                </a:solidFill>
                <a:latin typeface="Tw Cen MT" pitchFamily="34" charset="0"/>
              </a:rPr>
              <a:t>Points to be considered in preparation of FS</a:t>
            </a:r>
            <a:endParaRPr lang="en-US" sz="3200" b="1" dirty="0">
              <a:solidFill>
                <a:srgbClr val="002060"/>
              </a:solidFill>
              <a:latin typeface="Tw Cen MT" pitchFamily="34" charset="0"/>
            </a:endParaRPr>
          </a:p>
        </p:txBody>
      </p:sp>
      <p:sp>
        <p:nvSpPr>
          <p:cNvPr id="3" name="Content Placeholder 2"/>
          <p:cNvSpPr>
            <a:spLocks noGrp="1"/>
          </p:cNvSpPr>
          <p:nvPr>
            <p:ph idx="1"/>
          </p:nvPr>
        </p:nvSpPr>
        <p:spPr>
          <a:xfrm>
            <a:off x="395536" y="1052736"/>
            <a:ext cx="8280920" cy="5043264"/>
          </a:xfrm>
        </p:spPr>
        <p:txBody>
          <a:bodyPr>
            <a:noAutofit/>
          </a:bodyPr>
          <a:lstStyle/>
          <a:p>
            <a:pPr marL="860425" indent="-571500" algn="just">
              <a:spcBef>
                <a:spcPts val="0"/>
              </a:spcBef>
              <a:buFont typeface="Wingdings" panose="05000000000000000000" pitchFamily="2" charset="2"/>
              <a:buChar char="ü"/>
            </a:pPr>
            <a:r>
              <a:rPr lang="en-US" sz="3700" b="1" dirty="0" smtClean="0">
                <a:solidFill>
                  <a:prstClr val="black"/>
                </a:solidFill>
                <a:latin typeface="Tw Cen MT" pitchFamily="34" charset="0"/>
              </a:rPr>
              <a:t>Amount </a:t>
            </a:r>
            <a:r>
              <a:rPr lang="en-US" sz="3700" b="1" dirty="0">
                <a:solidFill>
                  <a:prstClr val="black"/>
                </a:solidFill>
                <a:latin typeface="Tw Cen MT" pitchFamily="34" charset="0"/>
              </a:rPr>
              <a:t>in </a:t>
            </a:r>
            <a:r>
              <a:rPr lang="en-US" sz="3700" b="1" dirty="0" smtClean="0">
                <a:solidFill>
                  <a:prstClr val="black"/>
                </a:solidFill>
                <a:latin typeface="Tw Cen MT" pitchFamily="34" charset="0"/>
              </a:rPr>
              <a:t>.., </a:t>
            </a:r>
            <a:r>
              <a:rPr lang="en-US" sz="3700" b="1" dirty="0">
                <a:solidFill>
                  <a:prstClr val="black"/>
                </a:solidFill>
                <a:latin typeface="Tw Cen MT" pitchFamily="34" charset="0"/>
              </a:rPr>
              <a:t>unless otherwise </a:t>
            </a:r>
            <a:r>
              <a:rPr lang="en-US" sz="3700" b="1" dirty="0" smtClean="0">
                <a:solidFill>
                  <a:prstClr val="black"/>
                </a:solidFill>
                <a:latin typeface="Tw Cen MT" pitchFamily="34" charset="0"/>
              </a:rPr>
              <a:t>stated.</a:t>
            </a:r>
          </a:p>
          <a:p>
            <a:pPr marL="860425" indent="-571500" algn="just">
              <a:spcBef>
                <a:spcPts val="0"/>
              </a:spcBef>
              <a:buFont typeface="Wingdings" panose="05000000000000000000" pitchFamily="2" charset="2"/>
              <a:buChar char="ü"/>
            </a:pPr>
            <a:r>
              <a:rPr lang="en-US" sz="3700" b="1" dirty="0" smtClean="0">
                <a:solidFill>
                  <a:prstClr val="black"/>
                </a:solidFill>
                <a:latin typeface="Tw Cen MT" pitchFamily="34" charset="0"/>
              </a:rPr>
              <a:t>DIN of the signing Directors.</a:t>
            </a:r>
          </a:p>
          <a:p>
            <a:pPr marL="860425" indent="-571500" algn="just">
              <a:spcBef>
                <a:spcPts val="0"/>
              </a:spcBef>
              <a:buFont typeface="Wingdings" panose="05000000000000000000" pitchFamily="2" charset="2"/>
              <a:buChar char="ü"/>
            </a:pPr>
            <a:r>
              <a:rPr lang="en-US" sz="3700" b="1" dirty="0" smtClean="0">
                <a:solidFill>
                  <a:prstClr val="black"/>
                </a:solidFill>
                <a:latin typeface="Tw Cen MT" pitchFamily="34" charset="0"/>
              </a:rPr>
              <a:t>UDIN on Balance Sheet.</a:t>
            </a:r>
          </a:p>
          <a:p>
            <a:pPr marL="860425" indent="-571500" algn="just">
              <a:spcBef>
                <a:spcPts val="0"/>
              </a:spcBef>
              <a:buFont typeface="Wingdings" panose="05000000000000000000" pitchFamily="2" charset="2"/>
              <a:buChar char="ü"/>
            </a:pPr>
            <a:r>
              <a:rPr lang="en-US" sz="3700" b="1" dirty="0" smtClean="0">
                <a:solidFill>
                  <a:prstClr val="black"/>
                </a:solidFill>
                <a:latin typeface="Tw Cen MT" pitchFamily="34" charset="0"/>
              </a:rPr>
              <a:t>FRN.</a:t>
            </a:r>
          </a:p>
          <a:p>
            <a:pPr marL="860425" indent="-571500" algn="just">
              <a:spcBef>
                <a:spcPts val="0"/>
              </a:spcBef>
              <a:buFont typeface="Wingdings" panose="05000000000000000000" pitchFamily="2" charset="2"/>
              <a:buChar char="ü"/>
            </a:pPr>
            <a:r>
              <a:rPr lang="en-US" sz="3700" b="1" dirty="0" smtClean="0">
                <a:solidFill>
                  <a:prstClr val="black"/>
                </a:solidFill>
                <a:latin typeface="Tw Cen MT" pitchFamily="34" charset="0"/>
              </a:rPr>
              <a:t>In case of losses.</a:t>
            </a:r>
          </a:p>
          <a:p>
            <a:pPr marL="860425" indent="-571500" algn="just">
              <a:spcBef>
                <a:spcPts val="0"/>
              </a:spcBef>
              <a:buFont typeface="Wingdings" panose="05000000000000000000" pitchFamily="2" charset="2"/>
              <a:buChar char="ü"/>
            </a:pPr>
            <a:r>
              <a:rPr lang="en-US" sz="3700" b="1" dirty="0" smtClean="0">
                <a:solidFill>
                  <a:prstClr val="black"/>
                </a:solidFill>
                <a:latin typeface="Tw Cen MT" pitchFamily="34" charset="0"/>
              </a:rPr>
              <a:t>Borrowings - Disclosures, Charge registration, DPT-3.</a:t>
            </a:r>
          </a:p>
          <a:p>
            <a:pPr marL="860425" indent="-571500" algn="just">
              <a:spcBef>
                <a:spcPts val="0"/>
              </a:spcBef>
              <a:buFont typeface="Wingdings" panose="05000000000000000000" pitchFamily="2" charset="2"/>
              <a:buChar char="ü"/>
            </a:pPr>
            <a:r>
              <a:rPr lang="en-US" sz="3700" b="1" dirty="0" smtClean="0">
                <a:solidFill>
                  <a:prstClr val="black"/>
                </a:solidFill>
                <a:latin typeface="Tw Cen MT" pitchFamily="34" charset="0"/>
              </a:rPr>
              <a:t>Conversion of USL in to equity.</a:t>
            </a:r>
            <a:endParaRPr lang="en-US" sz="2000" b="1" u="sng" dirty="0" smtClean="0">
              <a:solidFill>
                <a:prstClr val="black"/>
              </a:solidFill>
              <a:latin typeface="Tw Cen MT" pitchFamily="34" charset="0"/>
            </a:endParaRPr>
          </a:p>
          <a:p>
            <a:pPr marL="746125" indent="-457200" algn="just">
              <a:spcBef>
                <a:spcPts val="0"/>
              </a:spcBef>
              <a:buAutoNum type="arabicParenR"/>
            </a:pPr>
            <a:endParaRPr lang="en-US" sz="2000" b="1" u="sng" dirty="0" smtClean="0">
              <a:solidFill>
                <a:prstClr val="black"/>
              </a:solidFill>
              <a:latin typeface="Tw Cen MT" pitchFamily="34" charset="0"/>
            </a:endParaRPr>
          </a:p>
          <a:p>
            <a:pPr marL="746125" indent="-457200" algn="just">
              <a:spcBef>
                <a:spcPts val="0"/>
              </a:spcBef>
              <a:buAutoNum type="arabicParenR"/>
            </a:pPr>
            <a:endParaRPr lang="en-US" sz="2000" b="1" u="sng" dirty="0">
              <a:solidFill>
                <a:prstClr val="black"/>
              </a:solidFill>
              <a:latin typeface="Tw Cen MT" pitchFamily="34" charset="0"/>
            </a:endParaRPr>
          </a:p>
          <a:p>
            <a:pPr marL="803275" lvl="0" indent="-265113" algn="just">
              <a:spcBef>
                <a:spcPts val="0"/>
              </a:spcBef>
              <a:buClrTx/>
              <a:buNone/>
              <a:tabLst>
                <a:tab pos="623888" algn="l"/>
              </a:tabLst>
            </a:pPr>
            <a:endParaRPr lang="en-US" sz="2200" dirty="0">
              <a:latin typeface="Tw Cen MT" pitchFamily="34" charset="0"/>
            </a:endParaRPr>
          </a:p>
        </p:txBody>
      </p:sp>
      <p:sp>
        <p:nvSpPr>
          <p:cNvPr id="7"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8"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0"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3165040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Autofit/>
          </a:bodyPr>
          <a:lstStyle/>
          <a:p>
            <a:pPr algn="ctr"/>
            <a:r>
              <a:rPr lang="en-US" sz="3200" b="1" dirty="0" smtClean="0">
                <a:solidFill>
                  <a:srgbClr val="002060"/>
                </a:solidFill>
                <a:latin typeface="Tw Cen MT" pitchFamily="34" charset="0"/>
              </a:rPr>
              <a:t>Points to be considered in preparation of FS</a:t>
            </a:r>
            <a:endParaRPr lang="en-US" sz="3200" b="1" dirty="0">
              <a:solidFill>
                <a:srgbClr val="002060"/>
              </a:solidFill>
              <a:latin typeface="Tw Cen MT" pitchFamily="34" charset="0"/>
            </a:endParaRPr>
          </a:p>
        </p:txBody>
      </p:sp>
      <p:sp>
        <p:nvSpPr>
          <p:cNvPr id="3" name="Content Placeholder 2"/>
          <p:cNvSpPr>
            <a:spLocks noGrp="1"/>
          </p:cNvSpPr>
          <p:nvPr>
            <p:ph idx="1"/>
          </p:nvPr>
        </p:nvSpPr>
        <p:spPr>
          <a:xfrm>
            <a:off x="395536" y="1219200"/>
            <a:ext cx="8280920" cy="5090120"/>
          </a:xfrm>
        </p:spPr>
        <p:txBody>
          <a:bodyPr>
            <a:noAutofit/>
          </a:bodyPr>
          <a:lstStyle/>
          <a:p>
            <a:pPr marL="631825" algn="just">
              <a:spcBef>
                <a:spcPts val="0"/>
              </a:spcBef>
              <a:buFont typeface="Wingdings" panose="05000000000000000000" pitchFamily="2" charset="2"/>
              <a:buChar char="ü"/>
            </a:pPr>
            <a:r>
              <a:rPr lang="en-US" sz="3700" b="1" dirty="0" smtClean="0">
                <a:solidFill>
                  <a:prstClr val="black"/>
                </a:solidFill>
                <a:latin typeface="Tw Cen MT" pitchFamily="34" charset="0"/>
              </a:rPr>
              <a:t>Trade Payables - Ageing, details of amount payable to Micro and Small Ent. </a:t>
            </a:r>
            <a:r>
              <a:rPr lang="en-US" sz="3700" b="1" dirty="0">
                <a:solidFill>
                  <a:prstClr val="black"/>
                </a:solidFill>
                <a:latin typeface="Tw Cen MT" pitchFamily="34" charset="0"/>
              </a:rPr>
              <a:t>a</a:t>
            </a:r>
            <a:r>
              <a:rPr lang="en-US" sz="3700" b="1" dirty="0" smtClean="0">
                <a:solidFill>
                  <a:prstClr val="black"/>
                </a:solidFill>
                <a:latin typeface="Tw Cen MT" pitchFamily="34" charset="0"/>
              </a:rPr>
              <a:t>nd others, MSME-1.</a:t>
            </a:r>
          </a:p>
          <a:p>
            <a:pPr marL="631825" algn="just">
              <a:spcBef>
                <a:spcPts val="0"/>
              </a:spcBef>
              <a:buFont typeface="Wingdings" panose="05000000000000000000" pitchFamily="2" charset="2"/>
              <a:buChar char="ü"/>
            </a:pPr>
            <a:r>
              <a:rPr lang="en-US" sz="3700" b="1" dirty="0" smtClean="0">
                <a:solidFill>
                  <a:prstClr val="black"/>
                </a:solidFill>
                <a:latin typeface="Tw Cen MT" pitchFamily="34" charset="0"/>
              </a:rPr>
              <a:t>Fixed Assets v/s PPE.</a:t>
            </a:r>
          </a:p>
          <a:p>
            <a:pPr marL="631825" algn="just">
              <a:spcBef>
                <a:spcPts val="0"/>
              </a:spcBef>
              <a:buFont typeface="Wingdings" panose="05000000000000000000" pitchFamily="2" charset="2"/>
              <a:buChar char="ü"/>
            </a:pPr>
            <a:r>
              <a:rPr lang="en-US" sz="3700" b="1" dirty="0" smtClean="0">
                <a:solidFill>
                  <a:prstClr val="black"/>
                </a:solidFill>
                <a:latin typeface="Tw Cen MT" pitchFamily="34" charset="0"/>
              </a:rPr>
              <a:t>Loans and Advance given – Section 185 and 186 and filing of MGT-14.</a:t>
            </a:r>
          </a:p>
          <a:p>
            <a:pPr marL="631825" algn="just">
              <a:spcBef>
                <a:spcPts val="0"/>
              </a:spcBef>
              <a:buFont typeface="Wingdings" panose="05000000000000000000" pitchFamily="2" charset="2"/>
              <a:buChar char="ü"/>
            </a:pPr>
            <a:r>
              <a:rPr lang="en-US" sz="3700" b="1" dirty="0">
                <a:solidFill>
                  <a:prstClr val="black"/>
                </a:solidFill>
                <a:latin typeface="Tw Cen MT" pitchFamily="34" charset="0"/>
              </a:rPr>
              <a:t>Trade </a:t>
            </a:r>
            <a:r>
              <a:rPr lang="en-US" sz="3700" b="1" dirty="0" smtClean="0">
                <a:solidFill>
                  <a:prstClr val="black"/>
                </a:solidFill>
                <a:latin typeface="Tw Cen MT" pitchFamily="34" charset="0"/>
              </a:rPr>
              <a:t>Receivables – Ageing.</a:t>
            </a:r>
          </a:p>
          <a:p>
            <a:pPr marL="631825" algn="just">
              <a:spcBef>
                <a:spcPts val="0"/>
              </a:spcBef>
              <a:buFont typeface="Wingdings" panose="05000000000000000000" pitchFamily="2" charset="2"/>
              <a:buChar char="ü"/>
            </a:pPr>
            <a:r>
              <a:rPr lang="en-US" sz="3700" b="1" dirty="0" smtClean="0">
                <a:solidFill>
                  <a:prstClr val="black"/>
                </a:solidFill>
                <a:latin typeface="Tw Cen MT" pitchFamily="34" charset="0"/>
              </a:rPr>
              <a:t>Inventories- AS-2.</a:t>
            </a:r>
          </a:p>
          <a:p>
            <a:pPr marL="746125" indent="-457200" algn="just">
              <a:spcBef>
                <a:spcPts val="0"/>
              </a:spcBef>
              <a:buFont typeface="Wingdings" panose="05000000000000000000" pitchFamily="2" charset="2"/>
              <a:buChar char="ü"/>
            </a:pPr>
            <a:endParaRPr lang="en-US" sz="3600" b="1" u="sng" dirty="0" smtClean="0">
              <a:solidFill>
                <a:prstClr val="black"/>
              </a:solidFill>
              <a:latin typeface="Tw Cen MT" pitchFamily="34" charset="0"/>
            </a:endParaRPr>
          </a:p>
          <a:p>
            <a:pPr marL="746125" indent="-457200" algn="just">
              <a:spcBef>
                <a:spcPts val="0"/>
              </a:spcBef>
              <a:buAutoNum type="arabicParenR"/>
            </a:pPr>
            <a:endParaRPr lang="en-US" sz="2000" b="1" u="sng" dirty="0" smtClean="0">
              <a:solidFill>
                <a:prstClr val="black"/>
              </a:solidFill>
              <a:latin typeface="Tw Cen MT" pitchFamily="34" charset="0"/>
            </a:endParaRPr>
          </a:p>
          <a:p>
            <a:pPr marL="746125" indent="-457200" algn="just">
              <a:spcBef>
                <a:spcPts val="0"/>
              </a:spcBef>
              <a:buAutoNum type="arabicParenR"/>
            </a:pPr>
            <a:endParaRPr lang="en-US" sz="2000" b="1" u="sng" dirty="0" smtClean="0">
              <a:solidFill>
                <a:prstClr val="black"/>
              </a:solidFill>
              <a:latin typeface="Tw Cen MT" pitchFamily="34" charset="0"/>
            </a:endParaRPr>
          </a:p>
          <a:p>
            <a:pPr marL="746125" indent="-457200" algn="just">
              <a:spcBef>
                <a:spcPts val="0"/>
              </a:spcBef>
              <a:buAutoNum type="arabicParenR"/>
            </a:pPr>
            <a:endParaRPr lang="en-US" sz="2000" b="1" u="sng" dirty="0" smtClean="0">
              <a:solidFill>
                <a:prstClr val="black"/>
              </a:solidFill>
              <a:latin typeface="Tw Cen MT" pitchFamily="34" charset="0"/>
            </a:endParaRPr>
          </a:p>
          <a:p>
            <a:pPr marL="746125" indent="-457200" algn="just">
              <a:spcBef>
                <a:spcPts val="0"/>
              </a:spcBef>
              <a:buAutoNum type="arabicParenR"/>
            </a:pPr>
            <a:endParaRPr lang="en-US" sz="2000" b="1" u="sng" dirty="0">
              <a:solidFill>
                <a:prstClr val="black"/>
              </a:solidFill>
              <a:latin typeface="Tw Cen MT" pitchFamily="34" charset="0"/>
            </a:endParaRPr>
          </a:p>
          <a:p>
            <a:pPr marL="803275" lvl="0" indent="-265113" algn="just">
              <a:spcBef>
                <a:spcPts val="0"/>
              </a:spcBef>
              <a:buClrTx/>
              <a:buNone/>
              <a:tabLst>
                <a:tab pos="623888" algn="l"/>
              </a:tabLst>
            </a:pPr>
            <a:endParaRPr lang="en-US" sz="2200" dirty="0">
              <a:latin typeface="Tw Cen MT" pitchFamily="34" charset="0"/>
            </a:endParaRPr>
          </a:p>
        </p:txBody>
      </p:sp>
      <p:sp>
        <p:nvSpPr>
          <p:cNvPr id="7"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8"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0"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32888180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Autofit/>
          </a:bodyPr>
          <a:lstStyle/>
          <a:p>
            <a:pPr algn="ctr"/>
            <a:r>
              <a:rPr lang="en-US" sz="3200" b="1" dirty="0" smtClean="0">
                <a:solidFill>
                  <a:srgbClr val="002060"/>
                </a:solidFill>
                <a:latin typeface="Tw Cen MT" pitchFamily="34" charset="0"/>
              </a:rPr>
              <a:t>Points to be considered in preparation of FS</a:t>
            </a:r>
            <a:endParaRPr lang="en-US" sz="3200" b="1" dirty="0">
              <a:solidFill>
                <a:srgbClr val="002060"/>
              </a:solidFill>
              <a:latin typeface="Tw Cen MT" pitchFamily="34" charset="0"/>
            </a:endParaRPr>
          </a:p>
        </p:txBody>
      </p:sp>
      <p:sp>
        <p:nvSpPr>
          <p:cNvPr id="3" name="Content Placeholder 2"/>
          <p:cNvSpPr>
            <a:spLocks noGrp="1"/>
          </p:cNvSpPr>
          <p:nvPr>
            <p:ph idx="1"/>
          </p:nvPr>
        </p:nvSpPr>
        <p:spPr>
          <a:xfrm>
            <a:off x="395536" y="1219200"/>
            <a:ext cx="8280920" cy="5090120"/>
          </a:xfrm>
        </p:spPr>
        <p:txBody>
          <a:bodyPr>
            <a:noAutofit/>
          </a:bodyPr>
          <a:lstStyle/>
          <a:p>
            <a:pPr marL="631825" algn="just">
              <a:spcBef>
                <a:spcPts val="0"/>
              </a:spcBef>
              <a:buFont typeface="Wingdings" panose="05000000000000000000" pitchFamily="2" charset="2"/>
              <a:buChar char="ü"/>
            </a:pPr>
            <a:r>
              <a:rPr lang="en-US" sz="3700" b="1" dirty="0" smtClean="0">
                <a:solidFill>
                  <a:prstClr val="black"/>
                </a:solidFill>
                <a:latin typeface="Tw Cen MT" pitchFamily="34" charset="0"/>
              </a:rPr>
              <a:t>EPS- Before and after extra ordinary items.</a:t>
            </a:r>
          </a:p>
          <a:p>
            <a:pPr marL="631825" algn="just">
              <a:spcBef>
                <a:spcPts val="0"/>
              </a:spcBef>
              <a:buFont typeface="Wingdings" panose="05000000000000000000" pitchFamily="2" charset="2"/>
              <a:buChar char="ü"/>
            </a:pPr>
            <a:r>
              <a:rPr lang="en-US" sz="3700" b="1" dirty="0" smtClean="0">
                <a:solidFill>
                  <a:prstClr val="black"/>
                </a:solidFill>
                <a:latin typeface="Tw Cen MT" pitchFamily="34" charset="0"/>
              </a:rPr>
              <a:t>Details of Auditors Remuneration.</a:t>
            </a:r>
          </a:p>
          <a:p>
            <a:pPr marL="631825" algn="just">
              <a:spcBef>
                <a:spcPts val="0"/>
              </a:spcBef>
              <a:buFont typeface="Wingdings" panose="05000000000000000000" pitchFamily="2" charset="2"/>
              <a:buChar char="ü"/>
            </a:pPr>
            <a:r>
              <a:rPr lang="en-US" sz="3700" b="1" dirty="0" smtClean="0">
                <a:solidFill>
                  <a:prstClr val="black"/>
                </a:solidFill>
                <a:latin typeface="Tw Cen MT" pitchFamily="34" charset="0"/>
              </a:rPr>
              <a:t>Utilisation of borrowed funds.</a:t>
            </a:r>
          </a:p>
          <a:p>
            <a:pPr marL="631825" algn="just">
              <a:spcBef>
                <a:spcPts val="0"/>
              </a:spcBef>
              <a:buFont typeface="Wingdings" panose="05000000000000000000" pitchFamily="2" charset="2"/>
              <a:buChar char="ü"/>
            </a:pPr>
            <a:r>
              <a:rPr lang="en-US" sz="3700" b="1" dirty="0" smtClean="0">
                <a:solidFill>
                  <a:prstClr val="black"/>
                </a:solidFill>
                <a:latin typeface="Tw Cen MT" pitchFamily="34" charset="0"/>
              </a:rPr>
              <a:t>Secured borrowing against current assets.</a:t>
            </a:r>
          </a:p>
          <a:p>
            <a:pPr marL="631825" algn="just">
              <a:spcBef>
                <a:spcPts val="0"/>
              </a:spcBef>
              <a:buFont typeface="Wingdings" panose="05000000000000000000" pitchFamily="2" charset="2"/>
              <a:buChar char="ü"/>
            </a:pPr>
            <a:r>
              <a:rPr lang="en-US" sz="3700" b="1" dirty="0" smtClean="0">
                <a:solidFill>
                  <a:prstClr val="black"/>
                </a:solidFill>
                <a:latin typeface="Tw Cen MT" pitchFamily="34" charset="0"/>
              </a:rPr>
              <a:t>Loans and advances granted to promoters, directors and KMP etc.</a:t>
            </a:r>
          </a:p>
          <a:p>
            <a:pPr marL="288925" indent="0" algn="just">
              <a:spcBef>
                <a:spcPts val="0"/>
              </a:spcBef>
              <a:buNone/>
            </a:pPr>
            <a:endParaRPr lang="en-US" sz="2000" b="1" u="sng" dirty="0" smtClean="0">
              <a:solidFill>
                <a:prstClr val="black"/>
              </a:solidFill>
              <a:latin typeface="Tw Cen MT" pitchFamily="34" charset="0"/>
            </a:endParaRPr>
          </a:p>
          <a:p>
            <a:pPr marL="746125" indent="-457200" algn="just">
              <a:spcBef>
                <a:spcPts val="0"/>
              </a:spcBef>
              <a:buAutoNum type="arabicParenR"/>
            </a:pPr>
            <a:endParaRPr lang="en-US" sz="2000" b="1" u="sng" dirty="0">
              <a:solidFill>
                <a:prstClr val="black"/>
              </a:solidFill>
              <a:latin typeface="Tw Cen MT" pitchFamily="34" charset="0"/>
            </a:endParaRPr>
          </a:p>
          <a:p>
            <a:pPr marL="803275" lvl="0" indent="-265113" algn="just">
              <a:spcBef>
                <a:spcPts val="0"/>
              </a:spcBef>
              <a:buClrTx/>
              <a:buNone/>
              <a:tabLst>
                <a:tab pos="623888" algn="l"/>
              </a:tabLst>
            </a:pPr>
            <a:endParaRPr lang="en-US" sz="2200" dirty="0">
              <a:latin typeface="Tw Cen MT" pitchFamily="34" charset="0"/>
            </a:endParaRPr>
          </a:p>
        </p:txBody>
      </p:sp>
      <p:sp>
        <p:nvSpPr>
          <p:cNvPr id="7"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8"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0"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26038811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Autofit/>
          </a:bodyPr>
          <a:lstStyle/>
          <a:p>
            <a:pPr algn="ctr"/>
            <a:r>
              <a:rPr lang="en-US" sz="3200" b="1" dirty="0" smtClean="0">
                <a:solidFill>
                  <a:srgbClr val="002060"/>
                </a:solidFill>
                <a:latin typeface="Tw Cen MT" pitchFamily="34" charset="0"/>
              </a:rPr>
              <a:t>Points to be considered in preparation of FS</a:t>
            </a:r>
            <a:endParaRPr lang="en-US" sz="3200" b="1" dirty="0">
              <a:solidFill>
                <a:srgbClr val="002060"/>
              </a:solidFill>
              <a:latin typeface="Tw Cen MT" pitchFamily="34" charset="0"/>
            </a:endParaRPr>
          </a:p>
        </p:txBody>
      </p:sp>
      <p:sp>
        <p:nvSpPr>
          <p:cNvPr id="3" name="Content Placeholder 2"/>
          <p:cNvSpPr>
            <a:spLocks noGrp="1"/>
          </p:cNvSpPr>
          <p:nvPr>
            <p:ph idx="1"/>
          </p:nvPr>
        </p:nvSpPr>
        <p:spPr>
          <a:xfrm>
            <a:off x="395536" y="1219200"/>
            <a:ext cx="8280920" cy="5090120"/>
          </a:xfrm>
        </p:spPr>
        <p:txBody>
          <a:bodyPr>
            <a:noAutofit/>
          </a:bodyPr>
          <a:lstStyle/>
          <a:p>
            <a:pPr marL="631825" algn="just">
              <a:spcBef>
                <a:spcPts val="0"/>
              </a:spcBef>
              <a:buFont typeface="Wingdings" panose="05000000000000000000" pitchFamily="2" charset="2"/>
              <a:buChar char="ü"/>
            </a:pPr>
            <a:r>
              <a:rPr lang="en-US" sz="3700" b="1" dirty="0">
                <a:latin typeface="Tw Cen MT" panose="020B0602020104020603" pitchFamily="34" charset="0"/>
              </a:rPr>
              <a:t>Analytical </a:t>
            </a:r>
            <a:r>
              <a:rPr lang="en-US" sz="3700" b="1" dirty="0" smtClean="0">
                <a:latin typeface="Tw Cen MT" panose="020B0602020104020603" pitchFamily="34" charset="0"/>
              </a:rPr>
              <a:t>Ratios.</a:t>
            </a:r>
          </a:p>
          <a:p>
            <a:pPr marL="631825" algn="just">
              <a:spcBef>
                <a:spcPts val="0"/>
              </a:spcBef>
              <a:buFont typeface="Wingdings" panose="05000000000000000000" pitchFamily="2" charset="2"/>
              <a:buChar char="ü"/>
            </a:pPr>
            <a:r>
              <a:rPr lang="en-US" sz="3700" b="1" dirty="0" smtClean="0">
                <a:solidFill>
                  <a:prstClr val="black"/>
                </a:solidFill>
                <a:latin typeface="Tw Cen MT" pitchFamily="34" charset="0"/>
              </a:rPr>
              <a:t>Cash Flow Statement – AS-3.</a:t>
            </a:r>
          </a:p>
          <a:p>
            <a:pPr marL="631825" algn="just">
              <a:spcBef>
                <a:spcPts val="0"/>
              </a:spcBef>
              <a:buFont typeface="Wingdings" panose="05000000000000000000" pitchFamily="2" charset="2"/>
              <a:buChar char="ü"/>
            </a:pPr>
            <a:r>
              <a:rPr lang="en-US" sz="3700" b="1" dirty="0" smtClean="0">
                <a:solidFill>
                  <a:prstClr val="black"/>
                </a:solidFill>
                <a:latin typeface="Tw Cen MT" pitchFamily="34" charset="0"/>
              </a:rPr>
              <a:t>Accounting Standards.</a:t>
            </a:r>
          </a:p>
          <a:p>
            <a:pPr marL="631825" algn="just">
              <a:spcBef>
                <a:spcPts val="0"/>
              </a:spcBef>
              <a:buFont typeface="Wingdings" panose="05000000000000000000" pitchFamily="2" charset="2"/>
              <a:buChar char="ü"/>
            </a:pPr>
            <a:r>
              <a:rPr lang="en-US" sz="3700" b="1" dirty="0" smtClean="0">
                <a:solidFill>
                  <a:prstClr val="black"/>
                </a:solidFill>
                <a:latin typeface="Tw Cen MT" pitchFamily="34" charset="0"/>
              </a:rPr>
              <a:t>Small and Medium Sized Companies (SMC’s).</a:t>
            </a:r>
          </a:p>
          <a:p>
            <a:pPr marL="631825" algn="just">
              <a:spcBef>
                <a:spcPts val="0"/>
              </a:spcBef>
              <a:buFont typeface="Wingdings" panose="05000000000000000000" pitchFamily="2" charset="2"/>
              <a:buChar char="ü"/>
            </a:pPr>
            <a:r>
              <a:rPr lang="en-US" sz="3700" b="1" dirty="0" smtClean="0">
                <a:solidFill>
                  <a:prstClr val="black"/>
                </a:solidFill>
                <a:latin typeface="Tw Cen MT" pitchFamily="34" charset="0"/>
              </a:rPr>
              <a:t>Loans and advances granted to promoters, directors and KMP etc.</a:t>
            </a:r>
          </a:p>
        </p:txBody>
      </p:sp>
      <p:sp>
        <p:nvSpPr>
          <p:cNvPr id="7"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8"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0"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35517602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0528" y="2719677"/>
            <a:ext cx="4267200" cy="1077218"/>
          </a:xfrm>
          <a:prstGeom prst="rect">
            <a:avLst/>
          </a:prstGeom>
        </p:spPr>
        <p:txBody>
          <a:bodyPr wrap="square">
            <a:spAutoFit/>
          </a:bodyPr>
          <a:lstStyle/>
          <a:p>
            <a:pPr algn="ctr"/>
            <a:r>
              <a:rPr lang="en-US" sz="3200" b="1" dirty="0">
                <a:solidFill>
                  <a:srgbClr val="002060"/>
                </a:solidFill>
                <a:latin typeface="Tw Cen MT" pitchFamily="34" charset="0"/>
              </a:rPr>
              <a:t>SMALL</a:t>
            </a:r>
          </a:p>
          <a:p>
            <a:pPr algn="ctr"/>
            <a:r>
              <a:rPr lang="en-US" sz="3200" b="1" dirty="0">
                <a:solidFill>
                  <a:srgbClr val="002060"/>
                </a:solidFill>
                <a:latin typeface="Tw Cen MT" pitchFamily="34" charset="0"/>
              </a:rPr>
              <a:t>COMPANY</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90609" y="-1056"/>
            <a:ext cx="5365357" cy="6818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6"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7"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476672"/>
            <a:ext cx="8208912" cy="5885952"/>
          </a:xfrm>
        </p:spPr>
        <p:txBody>
          <a:bodyPr>
            <a:noAutofit/>
          </a:bodyPr>
          <a:lstStyle/>
          <a:p>
            <a:pPr marL="0" indent="0" algn="just">
              <a:spcBef>
                <a:spcPts val="0"/>
              </a:spcBef>
              <a:buNone/>
            </a:pPr>
            <a:r>
              <a:rPr lang="en-US" b="1" dirty="0" smtClean="0">
                <a:latin typeface="Tw Cen MT" panose="020B0602020104020603" pitchFamily="34" charset="0"/>
              </a:rPr>
              <a:t>Small company </a:t>
            </a:r>
            <a:r>
              <a:rPr lang="en-US" dirty="0">
                <a:latin typeface="Tw Cen MT" panose="020B0602020104020603" pitchFamily="34" charset="0"/>
              </a:rPr>
              <a:t>is defined under Section 2 (85) read with the Rule 2 (1) (t) of the Companies (Specification of definition details) Rules, 2014.</a:t>
            </a:r>
          </a:p>
          <a:p>
            <a:pPr marL="0" indent="0" algn="just">
              <a:spcBef>
                <a:spcPts val="0"/>
              </a:spcBef>
              <a:buNone/>
            </a:pPr>
            <a:endParaRPr lang="en-US" dirty="0">
              <a:latin typeface="Tw Cen MT" panose="020B0602020104020603" pitchFamily="34" charset="0"/>
            </a:endParaRPr>
          </a:p>
          <a:p>
            <a:pPr marL="0" indent="0" algn="just">
              <a:spcBef>
                <a:spcPts val="0"/>
              </a:spcBef>
              <a:buNone/>
            </a:pPr>
            <a:r>
              <a:rPr lang="en-US" dirty="0">
                <a:latin typeface="Tw Cen MT" panose="020B0602020104020603" pitchFamily="34" charset="0"/>
              </a:rPr>
              <a:t>Small </a:t>
            </a:r>
            <a:r>
              <a:rPr lang="en-US" dirty="0" smtClean="0">
                <a:latin typeface="Tw Cen MT" panose="020B0602020104020603" pitchFamily="34" charset="0"/>
              </a:rPr>
              <a:t>co</a:t>
            </a:r>
            <a:r>
              <a:rPr lang="en-US" dirty="0">
                <a:latin typeface="Tw Cen MT" panose="020B0602020104020603" pitchFamily="34" charset="0"/>
              </a:rPr>
              <a:t>. means a private </a:t>
            </a:r>
            <a:r>
              <a:rPr lang="en-US" dirty="0" smtClean="0">
                <a:latin typeface="Tw Cen MT" panose="020B0602020104020603" pitchFamily="34" charset="0"/>
              </a:rPr>
              <a:t>co</a:t>
            </a:r>
            <a:r>
              <a:rPr lang="en-US" dirty="0">
                <a:latin typeface="Tw Cen MT" panose="020B0602020104020603" pitchFamily="34" charset="0"/>
              </a:rPr>
              <a:t>. , which fulfills both the following conditions (w.e.f. 15.09.2022):</a:t>
            </a:r>
          </a:p>
          <a:p>
            <a:pPr lvl="0" algn="just">
              <a:buFont typeface="Wingdings" panose="05000000000000000000" pitchFamily="2" charset="2"/>
              <a:buChar char="Ø"/>
            </a:pPr>
            <a:r>
              <a:rPr lang="en-US" b="1" dirty="0" smtClean="0">
                <a:latin typeface="Tw Cen MT" panose="020B0602020104020603" pitchFamily="34" charset="0"/>
              </a:rPr>
              <a:t>Paid </a:t>
            </a:r>
            <a:r>
              <a:rPr lang="en-US" b="1" dirty="0">
                <a:latin typeface="Tw Cen MT" panose="020B0602020104020603" pitchFamily="34" charset="0"/>
              </a:rPr>
              <a:t>up capital</a:t>
            </a:r>
            <a:r>
              <a:rPr lang="en-US" dirty="0">
                <a:latin typeface="Tw Cen MT" panose="020B0602020104020603" pitchFamily="34" charset="0"/>
              </a:rPr>
              <a:t> does not exceed Rs. 4 Cr. and </a:t>
            </a:r>
          </a:p>
          <a:p>
            <a:pPr lvl="0" algn="just">
              <a:buFont typeface="Wingdings" panose="05000000000000000000" pitchFamily="2" charset="2"/>
              <a:buChar char="Ø"/>
            </a:pPr>
            <a:r>
              <a:rPr lang="en-US" b="1" dirty="0">
                <a:latin typeface="Tw Cen MT" panose="020B0602020104020603" pitchFamily="34" charset="0"/>
              </a:rPr>
              <a:t>Turnover</a:t>
            </a:r>
            <a:r>
              <a:rPr lang="en-US" dirty="0">
                <a:latin typeface="Tw Cen MT" panose="020B0602020104020603" pitchFamily="34" charset="0"/>
              </a:rPr>
              <a:t> (as per Statement of P&amp;L for the immediately preceding FY) does not exceed Rs. 40 Cr.  </a:t>
            </a:r>
          </a:p>
          <a:p>
            <a:pPr marL="0" indent="0" algn="just">
              <a:buNone/>
            </a:pPr>
            <a:endParaRPr lang="en-US" sz="500" dirty="0">
              <a:latin typeface="Tw Cen MT" panose="020B0602020104020603" pitchFamily="34" charset="0"/>
            </a:endParaRPr>
          </a:p>
          <a:p>
            <a:pPr marL="0" indent="0" algn="just">
              <a:buNone/>
            </a:pPr>
            <a:endParaRPr lang="en-US" sz="500" b="1" u="sng" dirty="0">
              <a:latin typeface="Tw Cen MT" panose="020B0602020104020603" pitchFamily="34" charset="0"/>
              <a:ea typeface="Calibri" panose="020F0502020204030204" pitchFamily="34" charset="0"/>
              <a:cs typeface="Times New Roman" panose="02020603050405020304" pitchFamily="18" charset="0"/>
            </a:endParaRPr>
          </a:p>
        </p:txBody>
      </p:sp>
      <p:sp>
        <p:nvSpPr>
          <p:cNvPr id="19" name="Footer Placeholder 22"/>
          <p:cNvSpPr txBox="1">
            <a:spLocks/>
          </p:cNvSpPr>
          <p:nvPr/>
        </p:nvSpPr>
        <p:spPr>
          <a:xfrm>
            <a:off x="4696406" y="6467645"/>
            <a:ext cx="4391228" cy="300636"/>
          </a:xfrm>
          <a:prstGeom prst="rect">
            <a:avLst/>
          </a:prstGeom>
        </p:spPr>
        <p:txBody>
          <a:bodyPr vert="horz" lIns="91440" tIns="45720" rIns="91440" bIns="45720" rtlCol="0" anchor="ctr"/>
          <a:lstStyle/>
          <a:p>
            <a:pPr algn="r"/>
            <a:endParaRPr lang="en-US" sz="1050" b="1" dirty="0">
              <a:solidFill>
                <a:srgbClr val="002060"/>
              </a:solidFill>
              <a:latin typeface="Tw Cen MT" pitchFamily="34" charset="0"/>
            </a:endParaRPr>
          </a:p>
        </p:txBody>
      </p:sp>
      <p:sp>
        <p:nvSpPr>
          <p:cNvPr id="6"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7"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8"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41776587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88640"/>
            <a:ext cx="8208912" cy="5616624"/>
          </a:xfrm>
        </p:spPr>
        <p:txBody>
          <a:bodyPr>
            <a:noAutofit/>
          </a:bodyPr>
          <a:lstStyle/>
          <a:p>
            <a:pPr marL="0" indent="0" algn="just">
              <a:buNone/>
            </a:pPr>
            <a:endParaRPr lang="en-US" sz="500" dirty="0">
              <a:latin typeface="Tw Cen MT" panose="020B0602020104020603" pitchFamily="34" charset="0"/>
            </a:endParaRPr>
          </a:p>
          <a:p>
            <a:pPr marL="0" indent="0" algn="just">
              <a:buNone/>
            </a:pPr>
            <a:r>
              <a:rPr lang="en-US" dirty="0">
                <a:latin typeface="Tw Cen MT" panose="020B0602020104020603" pitchFamily="34" charset="0"/>
              </a:rPr>
              <a:t>Exceptions</a:t>
            </a:r>
            <a:r>
              <a:rPr lang="en-US" dirty="0" smtClean="0">
                <a:latin typeface="Tw Cen MT" panose="020B0602020104020603" pitchFamily="34" charset="0"/>
              </a:rPr>
              <a:t>:</a:t>
            </a:r>
          </a:p>
          <a:p>
            <a:pPr algn="just">
              <a:buFont typeface="Wingdings" panose="05000000000000000000" pitchFamily="2" charset="2"/>
              <a:buChar char="ü"/>
            </a:pPr>
            <a:r>
              <a:rPr lang="en-US" sz="3600" dirty="0" smtClean="0">
                <a:latin typeface="Tw Cen MT" panose="020B0602020104020603" pitchFamily="34" charset="0"/>
              </a:rPr>
              <a:t>Public company;</a:t>
            </a:r>
            <a:endParaRPr lang="en-US" sz="3600" dirty="0">
              <a:latin typeface="Tw Cen MT" panose="020B0602020104020603" pitchFamily="34" charset="0"/>
            </a:endParaRPr>
          </a:p>
          <a:p>
            <a:pPr algn="just">
              <a:buFont typeface="Wingdings" panose="05000000000000000000" pitchFamily="2" charset="2"/>
              <a:buChar char="ü"/>
            </a:pPr>
            <a:r>
              <a:rPr lang="en-US" sz="3600" dirty="0">
                <a:latin typeface="Tw Cen MT" panose="020B0602020104020603" pitchFamily="34" charset="0"/>
              </a:rPr>
              <a:t>A holding </a:t>
            </a:r>
            <a:r>
              <a:rPr lang="en-US" sz="3600" dirty="0">
                <a:latin typeface="Tw Cen MT" panose="020B0602020104020603" pitchFamily="34" charset="0"/>
              </a:rPr>
              <a:t>company </a:t>
            </a:r>
            <a:r>
              <a:rPr lang="en-US" sz="3600" dirty="0">
                <a:latin typeface="Tw Cen MT" panose="020B0602020104020603" pitchFamily="34" charset="0"/>
              </a:rPr>
              <a:t>or a subsidiary </a:t>
            </a:r>
            <a:r>
              <a:rPr lang="en-US" sz="3600" dirty="0">
                <a:latin typeface="Tw Cen MT" panose="020B0602020104020603" pitchFamily="34" charset="0"/>
              </a:rPr>
              <a:t>company;</a:t>
            </a:r>
            <a:endParaRPr lang="en-US" sz="3600" dirty="0">
              <a:latin typeface="Tw Cen MT" panose="020B0602020104020603" pitchFamily="34" charset="0"/>
            </a:endParaRPr>
          </a:p>
          <a:p>
            <a:pPr algn="just">
              <a:buFont typeface="Wingdings" panose="05000000000000000000" pitchFamily="2" charset="2"/>
              <a:buChar char="ü"/>
            </a:pPr>
            <a:r>
              <a:rPr lang="en-US" sz="3600" dirty="0">
                <a:latin typeface="Tw Cen MT" panose="020B0602020104020603" pitchFamily="34" charset="0"/>
              </a:rPr>
              <a:t>A Section 8 </a:t>
            </a:r>
            <a:r>
              <a:rPr lang="en-US" sz="3600" dirty="0">
                <a:latin typeface="Tw Cen MT" panose="020B0602020104020603" pitchFamily="34" charset="0"/>
              </a:rPr>
              <a:t>company;</a:t>
            </a:r>
            <a:endParaRPr lang="en-US" sz="3600" dirty="0">
              <a:latin typeface="Tw Cen MT" panose="020B0602020104020603" pitchFamily="34" charset="0"/>
            </a:endParaRPr>
          </a:p>
          <a:p>
            <a:pPr algn="just">
              <a:buFont typeface="Wingdings" panose="05000000000000000000" pitchFamily="2" charset="2"/>
              <a:buChar char="ü"/>
            </a:pPr>
            <a:r>
              <a:rPr lang="en-US" sz="3600" dirty="0">
                <a:latin typeface="Tw Cen MT" panose="020B0602020104020603" pitchFamily="34" charset="0"/>
              </a:rPr>
              <a:t>A </a:t>
            </a:r>
            <a:r>
              <a:rPr lang="en-US" sz="3600" dirty="0">
                <a:latin typeface="Tw Cen MT" panose="020B0602020104020603" pitchFamily="34" charset="0"/>
              </a:rPr>
              <a:t>company </a:t>
            </a:r>
            <a:r>
              <a:rPr lang="en-US" sz="3600" dirty="0">
                <a:latin typeface="Tw Cen MT" panose="020B0602020104020603" pitchFamily="34" charset="0"/>
              </a:rPr>
              <a:t>or body corporate governed by any Special Act.</a:t>
            </a:r>
          </a:p>
          <a:p>
            <a:pPr marL="0" indent="0" algn="just">
              <a:buNone/>
            </a:pPr>
            <a:endParaRPr lang="en-US" sz="3600" b="1" u="sng" dirty="0">
              <a:latin typeface="Tw Cen MT" panose="020B0602020104020603" pitchFamily="34" charset="0"/>
              <a:ea typeface="Calibri" panose="020F0502020204030204" pitchFamily="34" charset="0"/>
              <a:cs typeface="Times New Roman" panose="02020603050405020304" pitchFamily="18" charset="0"/>
            </a:endParaRPr>
          </a:p>
        </p:txBody>
      </p:sp>
      <p:sp>
        <p:nvSpPr>
          <p:cNvPr id="19" name="Footer Placeholder 22"/>
          <p:cNvSpPr txBox="1">
            <a:spLocks/>
          </p:cNvSpPr>
          <p:nvPr/>
        </p:nvSpPr>
        <p:spPr>
          <a:xfrm>
            <a:off x="4696406" y="6467645"/>
            <a:ext cx="4391228" cy="300636"/>
          </a:xfrm>
          <a:prstGeom prst="rect">
            <a:avLst/>
          </a:prstGeom>
        </p:spPr>
        <p:txBody>
          <a:bodyPr vert="horz" lIns="91440" tIns="45720" rIns="91440" bIns="45720" rtlCol="0" anchor="ctr"/>
          <a:lstStyle/>
          <a:p>
            <a:pPr algn="r"/>
            <a:endParaRPr lang="en-US" sz="1050" b="1" dirty="0">
              <a:solidFill>
                <a:srgbClr val="002060"/>
              </a:solidFill>
              <a:latin typeface="Tw Cen MT" pitchFamily="34" charset="0"/>
            </a:endParaRPr>
          </a:p>
        </p:txBody>
      </p:sp>
      <p:sp>
        <p:nvSpPr>
          <p:cNvPr id="6"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7"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8"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7105574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118" y="36200"/>
            <a:ext cx="8352928" cy="1143000"/>
          </a:xfrm>
        </p:spPr>
        <p:txBody>
          <a:bodyPr>
            <a:normAutofit/>
          </a:bodyPr>
          <a:lstStyle/>
          <a:p>
            <a:r>
              <a:rPr lang="en-US" sz="4000" b="1" dirty="0">
                <a:solidFill>
                  <a:srgbClr val="002060"/>
                </a:solidFill>
                <a:latin typeface="Tw Cen MT" panose="020B0602020104020603" pitchFamily="34" charset="0"/>
              </a:rPr>
              <a:t>Advantages to </a:t>
            </a:r>
            <a:r>
              <a:rPr lang="en-US" sz="4000" b="1" dirty="0" smtClean="0">
                <a:solidFill>
                  <a:srgbClr val="002060"/>
                </a:solidFill>
                <a:latin typeface="Tw Cen MT" panose="020B0602020104020603" pitchFamily="34" charset="0"/>
              </a:rPr>
              <a:t>Small </a:t>
            </a:r>
            <a:r>
              <a:rPr lang="en-US" sz="4000" b="1" dirty="0" smtClean="0">
                <a:solidFill>
                  <a:srgbClr val="002060"/>
                </a:solidFill>
                <a:latin typeface="Tw Cen MT" panose="020B0602020104020603" pitchFamily="34" charset="0"/>
              </a:rPr>
              <a:t>C</a:t>
            </a:r>
            <a:r>
              <a:rPr lang="en-US" sz="4000" b="1" dirty="0" smtClean="0">
                <a:solidFill>
                  <a:srgbClr val="002060"/>
                </a:solidFill>
                <a:latin typeface="Tw Cen MT" panose="020B0602020104020603" pitchFamily="34" charset="0"/>
              </a:rPr>
              <a:t>ompany </a:t>
            </a:r>
            <a:endParaRPr lang="en-US" sz="4000" dirty="0">
              <a:solidFill>
                <a:srgbClr val="002060"/>
              </a:solidFill>
              <a:latin typeface="Tw Cen MT" panose="020B0602020104020603" pitchFamily="34" charset="0"/>
            </a:endParaRPr>
          </a:p>
        </p:txBody>
      </p:sp>
      <p:sp>
        <p:nvSpPr>
          <p:cNvPr id="3" name="Content Placeholder 2"/>
          <p:cNvSpPr>
            <a:spLocks noGrp="1"/>
          </p:cNvSpPr>
          <p:nvPr>
            <p:ph idx="1"/>
          </p:nvPr>
        </p:nvSpPr>
        <p:spPr>
          <a:xfrm>
            <a:off x="323528" y="1179200"/>
            <a:ext cx="8449244" cy="4698072"/>
          </a:xfrm>
        </p:spPr>
        <p:txBody>
          <a:bodyPr>
            <a:normAutofit/>
          </a:bodyPr>
          <a:lstStyle/>
          <a:p>
            <a:pPr marL="739775" lvl="0" indent="-457200" algn="just">
              <a:lnSpc>
                <a:spcPct val="150000"/>
              </a:lnSpc>
              <a:spcBef>
                <a:spcPts val="0"/>
              </a:spcBef>
              <a:buFont typeface="Wingdings" panose="05000000000000000000" pitchFamily="2" charset="2"/>
              <a:buChar char="ü"/>
            </a:pPr>
            <a:r>
              <a:rPr lang="en-US" sz="4000" b="1" dirty="0">
                <a:latin typeface="Tw Cen MT" panose="020B0602020104020603" pitchFamily="34" charset="0"/>
              </a:rPr>
              <a:t>CARO is not applicable;</a:t>
            </a:r>
          </a:p>
          <a:p>
            <a:pPr marL="739775" indent="-457200" algn="just">
              <a:lnSpc>
                <a:spcPct val="150000"/>
              </a:lnSpc>
              <a:spcBef>
                <a:spcPts val="0"/>
              </a:spcBef>
              <a:buFont typeface="Wingdings" panose="05000000000000000000" pitchFamily="2" charset="2"/>
              <a:buChar char="ü"/>
            </a:pPr>
            <a:r>
              <a:rPr lang="en-US" sz="4000" b="1" dirty="0">
                <a:latin typeface="Tw Cen MT" panose="020B0602020104020603" pitchFamily="34" charset="0"/>
              </a:rPr>
              <a:t>Cash Flow Statement is not applicable (Section 2(40);</a:t>
            </a:r>
          </a:p>
          <a:p>
            <a:pPr marL="739775" lvl="0" indent="-457200" algn="just">
              <a:lnSpc>
                <a:spcPct val="150000"/>
              </a:lnSpc>
              <a:spcBef>
                <a:spcPts val="0"/>
              </a:spcBef>
              <a:buFont typeface="Wingdings" panose="05000000000000000000" pitchFamily="2" charset="2"/>
              <a:buChar char="ü"/>
            </a:pPr>
            <a:r>
              <a:rPr lang="en-US" sz="4000" b="1" dirty="0">
                <a:latin typeface="Tw Cen MT" panose="020B0602020104020603" pitchFamily="34" charset="0"/>
              </a:rPr>
              <a:t>In most of the e-forms: Certification by professional is not required;</a:t>
            </a:r>
          </a:p>
          <a:p>
            <a:pPr marL="282575" lvl="0" indent="0" algn="just">
              <a:buNone/>
            </a:pPr>
            <a:endParaRPr lang="en-US" sz="2600" dirty="0">
              <a:latin typeface="Tw Cen MT" panose="020B0602020104020603" pitchFamily="34" charset="0"/>
            </a:endParaRPr>
          </a:p>
          <a:p>
            <a:endParaRPr lang="en-US" dirty="0"/>
          </a:p>
        </p:txBody>
      </p:sp>
      <p:sp>
        <p:nvSpPr>
          <p:cNvPr id="17" name="Footer Placeholder 22"/>
          <p:cNvSpPr txBox="1">
            <a:spLocks/>
          </p:cNvSpPr>
          <p:nvPr/>
        </p:nvSpPr>
        <p:spPr>
          <a:xfrm>
            <a:off x="4696406" y="6467645"/>
            <a:ext cx="4391228" cy="300636"/>
          </a:xfrm>
          <a:prstGeom prst="rect">
            <a:avLst/>
          </a:prstGeom>
        </p:spPr>
        <p:txBody>
          <a:bodyPr vert="horz" lIns="91440" tIns="45720" rIns="91440" bIns="45720" rtlCol="0" anchor="ctr"/>
          <a:lstStyle/>
          <a:p>
            <a:pPr algn="r"/>
            <a:endParaRPr lang="en-US" sz="1050" b="1" dirty="0">
              <a:solidFill>
                <a:srgbClr val="002060"/>
              </a:solidFill>
              <a:latin typeface="Tw Cen MT" pitchFamily="34" charset="0"/>
            </a:endParaRPr>
          </a:p>
        </p:txBody>
      </p:sp>
      <p:sp>
        <p:nvSpPr>
          <p:cNvPr id="7"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8"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9"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13994843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118" y="36200"/>
            <a:ext cx="8352928" cy="1143000"/>
          </a:xfrm>
        </p:spPr>
        <p:txBody>
          <a:bodyPr>
            <a:normAutofit/>
          </a:bodyPr>
          <a:lstStyle/>
          <a:p>
            <a:r>
              <a:rPr lang="en-US" sz="4000" b="1" dirty="0">
                <a:solidFill>
                  <a:srgbClr val="002060"/>
                </a:solidFill>
                <a:latin typeface="Tw Cen MT" panose="020B0602020104020603" pitchFamily="34" charset="0"/>
              </a:rPr>
              <a:t>Advantages to </a:t>
            </a:r>
            <a:r>
              <a:rPr lang="en-US" sz="4000" b="1" dirty="0" smtClean="0">
                <a:solidFill>
                  <a:srgbClr val="002060"/>
                </a:solidFill>
                <a:latin typeface="Tw Cen MT" panose="020B0602020104020603" pitchFamily="34" charset="0"/>
              </a:rPr>
              <a:t>Small </a:t>
            </a:r>
            <a:r>
              <a:rPr lang="en-US" sz="4000" b="1" dirty="0">
                <a:solidFill>
                  <a:srgbClr val="002060"/>
                </a:solidFill>
                <a:latin typeface="Tw Cen MT" panose="020B0602020104020603" pitchFamily="34" charset="0"/>
              </a:rPr>
              <a:t>Company </a:t>
            </a:r>
            <a:endParaRPr lang="en-US" sz="4000" dirty="0">
              <a:solidFill>
                <a:srgbClr val="002060"/>
              </a:solidFill>
              <a:latin typeface="Tw Cen MT" panose="020B0602020104020603" pitchFamily="34" charset="0"/>
            </a:endParaRPr>
          </a:p>
        </p:txBody>
      </p:sp>
      <p:sp>
        <p:nvSpPr>
          <p:cNvPr id="3" name="Content Placeholder 2"/>
          <p:cNvSpPr>
            <a:spLocks noGrp="1"/>
          </p:cNvSpPr>
          <p:nvPr>
            <p:ph idx="1"/>
          </p:nvPr>
        </p:nvSpPr>
        <p:spPr>
          <a:xfrm>
            <a:off x="611560" y="1179200"/>
            <a:ext cx="8064896" cy="4986104"/>
          </a:xfrm>
        </p:spPr>
        <p:txBody>
          <a:bodyPr>
            <a:normAutofit lnSpcReduction="10000"/>
          </a:bodyPr>
          <a:lstStyle/>
          <a:p>
            <a:pPr marL="739775" lvl="0" indent="-457200" algn="just">
              <a:lnSpc>
                <a:spcPct val="150000"/>
              </a:lnSpc>
              <a:spcBef>
                <a:spcPts val="0"/>
              </a:spcBef>
              <a:buFont typeface="Wingdings" panose="05000000000000000000" pitchFamily="2" charset="2"/>
              <a:buChar char="ü"/>
            </a:pPr>
            <a:r>
              <a:rPr lang="en-US" sz="3600" b="1" dirty="0" smtClean="0">
                <a:latin typeface="Tw Cen MT" panose="020B0602020104020603" pitchFamily="34" charset="0"/>
              </a:rPr>
              <a:t>Filing </a:t>
            </a:r>
            <a:r>
              <a:rPr lang="en-US" sz="3600" b="1" dirty="0">
                <a:latin typeface="Tw Cen MT" panose="020B0602020104020603" pitchFamily="34" charset="0"/>
              </a:rPr>
              <a:t>of annual return in MGT-7A, instead of MGT-7;</a:t>
            </a:r>
          </a:p>
          <a:p>
            <a:pPr marL="739775" lvl="0" indent="-457200" algn="just">
              <a:lnSpc>
                <a:spcPct val="150000"/>
              </a:lnSpc>
              <a:spcBef>
                <a:spcPts val="0"/>
              </a:spcBef>
              <a:buFont typeface="Wingdings" panose="05000000000000000000" pitchFamily="2" charset="2"/>
              <a:buChar char="ü"/>
            </a:pPr>
            <a:r>
              <a:rPr lang="en-US" sz="3600" b="1" dirty="0">
                <a:latin typeface="Tw Cen MT" panose="020B0602020104020603" pitchFamily="34" charset="0"/>
              </a:rPr>
              <a:t>Applicability of abridged Board Report u/s 134(3A);</a:t>
            </a:r>
          </a:p>
          <a:p>
            <a:pPr marL="739775" lvl="0" indent="-457200" algn="just">
              <a:lnSpc>
                <a:spcPct val="150000"/>
              </a:lnSpc>
              <a:spcBef>
                <a:spcPts val="0"/>
              </a:spcBef>
              <a:buFont typeface="Wingdings" panose="05000000000000000000" pitchFamily="2" charset="2"/>
              <a:buChar char="ü"/>
            </a:pPr>
            <a:r>
              <a:rPr lang="en-US" sz="3600" b="1" dirty="0" smtClean="0">
                <a:latin typeface="Tw Cen MT" panose="020B0602020104020603" pitchFamily="34" charset="0"/>
              </a:rPr>
              <a:t>Dematerialization </a:t>
            </a:r>
            <a:r>
              <a:rPr lang="en-US" sz="3600" b="1" dirty="0">
                <a:latin typeface="Tw Cen MT" panose="020B0602020104020603" pitchFamily="34" charset="0"/>
              </a:rPr>
              <a:t>of Shares in not required</a:t>
            </a:r>
            <a:r>
              <a:rPr lang="en-US" dirty="0">
                <a:latin typeface="Tw Cen MT" panose="020B0602020104020603" pitchFamily="34" charset="0"/>
              </a:rPr>
              <a:t>.</a:t>
            </a:r>
          </a:p>
          <a:p>
            <a:pPr marL="282575" lvl="0" indent="0" algn="just">
              <a:buNone/>
            </a:pPr>
            <a:endParaRPr lang="en-US" sz="2600" dirty="0">
              <a:latin typeface="Tw Cen MT" panose="020B0602020104020603" pitchFamily="34" charset="0"/>
            </a:endParaRPr>
          </a:p>
          <a:p>
            <a:endParaRPr lang="en-US" dirty="0"/>
          </a:p>
        </p:txBody>
      </p:sp>
      <p:sp>
        <p:nvSpPr>
          <p:cNvPr id="17" name="Footer Placeholder 22"/>
          <p:cNvSpPr txBox="1">
            <a:spLocks/>
          </p:cNvSpPr>
          <p:nvPr/>
        </p:nvSpPr>
        <p:spPr>
          <a:xfrm>
            <a:off x="4696406" y="6467645"/>
            <a:ext cx="4391228" cy="300636"/>
          </a:xfrm>
          <a:prstGeom prst="rect">
            <a:avLst/>
          </a:prstGeom>
        </p:spPr>
        <p:txBody>
          <a:bodyPr vert="horz" lIns="91440" tIns="45720" rIns="91440" bIns="45720" rtlCol="0" anchor="ctr"/>
          <a:lstStyle/>
          <a:p>
            <a:pPr algn="r"/>
            <a:endParaRPr lang="en-US" sz="1050" b="1" dirty="0">
              <a:solidFill>
                <a:srgbClr val="002060"/>
              </a:solidFill>
              <a:latin typeface="Tw Cen MT" pitchFamily="34" charset="0"/>
            </a:endParaRPr>
          </a:p>
        </p:txBody>
      </p:sp>
      <p:sp>
        <p:nvSpPr>
          <p:cNvPr id="7"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8"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9"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22596383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118" y="36200"/>
            <a:ext cx="8352928" cy="1143000"/>
          </a:xfrm>
        </p:spPr>
        <p:txBody>
          <a:bodyPr>
            <a:normAutofit/>
          </a:bodyPr>
          <a:lstStyle/>
          <a:p>
            <a:r>
              <a:rPr lang="en-US" sz="4000" b="1" dirty="0">
                <a:solidFill>
                  <a:srgbClr val="002060"/>
                </a:solidFill>
                <a:latin typeface="Tw Cen MT" panose="020B0602020104020603" pitchFamily="34" charset="0"/>
              </a:rPr>
              <a:t>Exemptions to </a:t>
            </a:r>
            <a:r>
              <a:rPr lang="en-US" sz="4000" b="1" dirty="0" smtClean="0">
                <a:solidFill>
                  <a:srgbClr val="002060"/>
                </a:solidFill>
                <a:latin typeface="Tw Cen MT" panose="020B0602020104020603" pitchFamily="34" charset="0"/>
              </a:rPr>
              <a:t>Small </a:t>
            </a:r>
            <a:r>
              <a:rPr lang="en-US" sz="4000" b="1" dirty="0">
                <a:solidFill>
                  <a:srgbClr val="002060"/>
                </a:solidFill>
                <a:latin typeface="Tw Cen MT" panose="020B0602020104020603" pitchFamily="34" charset="0"/>
              </a:rPr>
              <a:t>Company </a:t>
            </a:r>
            <a:endParaRPr lang="en-US" sz="4000" dirty="0">
              <a:solidFill>
                <a:srgbClr val="002060"/>
              </a:solidFill>
              <a:latin typeface="Tw Cen MT" panose="020B0602020104020603" pitchFamily="34" charset="0"/>
            </a:endParaRPr>
          </a:p>
        </p:txBody>
      </p:sp>
      <p:sp>
        <p:nvSpPr>
          <p:cNvPr id="3" name="Content Placeholder 2"/>
          <p:cNvSpPr>
            <a:spLocks noGrp="1"/>
          </p:cNvSpPr>
          <p:nvPr>
            <p:ph idx="1"/>
          </p:nvPr>
        </p:nvSpPr>
        <p:spPr>
          <a:xfrm>
            <a:off x="539552" y="980728"/>
            <a:ext cx="8208912" cy="5184576"/>
          </a:xfrm>
        </p:spPr>
        <p:txBody>
          <a:bodyPr>
            <a:normAutofit fontScale="92500"/>
          </a:bodyPr>
          <a:lstStyle/>
          <a:p>
            <a:pPr marL="282575" lvl="0" indent="0" algn="just">
              <a:lnSpc>
                <a:spcPct val="150000"/>
              </a:lnSpc>
              <a:spcBef>
                <a:spcPts val="0"/>
              </a:spcBef>
              <a:buNone/>
            </a:pPr>
            <a:r>
              <a:rPr lang="en-US" dirty="0">
                <a:latin typeface="Tw Cen MT" panose="020B0602020104020603" pitchFamily="34" charset="0"/>
              </a:rPr>
              <a:t>Notification No. 583(E) dated 13.06.2017: </a:t>
            </a:r>
          </a:p>
          <a:p>
            <a:pPr marL="860425" lvl="0" indent="-577850" algn="just">
              <a:lnSpc>
                <a:spcPct val="150000"/>
              </a:lnSpc>
              <a:spcBef>
                <a:spcPts val="0"/>
              </a:spcBef>
              <a:buFont typeface="Wingdings" panose="05000000000000000000" pitchFamily="2" charset="2"/>
              <a:buChar char="Ø"/>
            </a:pPr>
            <a:r>
              <a:rPr lang="en-US" dirty="0">
                <a:latin typeface="Tw Cen MT" panose="020B0602020104020603" pitchFamily="34" charset="0"/>
              </a:rPr>
              <a:t>IFCR is not applicable (Section143(3)(i));</a:t>
            </a:r>
          </a:p>
          <a:p>
            <a:pPr marL="860425" lvl="0" indent="-577850" algn="just">
              <a:lnSpc>
                <a:spcPct val="150000"/>
              </a:lnSpc>
              <a:spcBef>
                <a:spcPts val="0"/>
              </a:spcBef>
              <a:buFont typeface="Wingdings" panose="05000000000000000000" pitchFamily="2" charset="2"/>
              <a:buChar char="Ø"/>
            </a:pPr>
            <a:r>
              <a:rPr lang="en-US" dirty="0">
                <a:latin typeface="Tw Cen MT" panose="020B0602020104020603" pitchFamily="34" charset="0"/>
              </a:rPr>
              <a:t>No. of Board Meetings: Instead of 4 </a:t>
            </a:r>
            <a:r>
              <a:rPr lang="en-US" dirty="0" smtClean="0">
                <a:latin typeface="Tw Cen MT" panose="020B0602020104020603" pitchFamily="34" charset="0"/>
              </a:rPr>
              <a:t>, </a:t>
            </a:r>
            <a:r>
              <a:rPr lang="en-US" dirty="0">
                <a:latin typeface="Tw Cen MT" panose="020B0602020104020603" pitchFamily="34" charset="0"/>
              </a:rPr>
              <a:t>minimum 2 meetings in a calendar year are </a:t>
            </a:r>
            <a:r>
              <a:rPr lang="en-US" dirty="0" smtClean="0">
                <a:latin typeface="Tw Cen MT" panose="020B0602020104020603" pitchFamily="34" charset="0"/>
              </a:rPr>
              <a:t>allowed;</a:t>
            </a:r>
            <a:endParaRPr lang="en-US" dirty="0">
              <a:latin typeface="Tw Cen MT" panose="020B0602020104020603" pitchFamily="34" charset="0"/>
            </a:endParaRPr>
          </a:p>
          <a:p>
            <a:pPr marL="282575" indent="0" algn="just">
              <a:lnSpc>
                <a:spcPct val="150000"/>
              </a:lnSpc>
              <a:spcBef>
                <a:spcPts val="0"/>
              </a:spcBef>
              <a:buNone/>
            </a:pPr>
            <a:r>
              <a:rPr lang="en-US" dirty="0" smtClean="0">
                <a:latin typeface="Tw Cen MT" panose="020B0602020104020603" pitchFamily="34" charset="0"/>
              </a:rPr>
              <a:t>The </a:t>
            </a:r>
            <a:r>
              <a:rPr lang="en-US" dirty="0">
                <a:latin typeface="Tw Cen MT" panose="020B0602020104020603" pitchFamily="34" charset="0"/>
              </a:rPr>
              <a:t>above exemptions are available to the companies who has not committed a default in filing its </a:t>
            </a:r>
            <a:r>
              <a:rPr lang="en-US" dirty="0" smtClean="0">
                <a:latin typeface="Tw Cen MT" panose="020B0602020104020603" pitchFamily="34" charset="0"/>
              </a:rPr>
              <a:t>FS u/s </a:t>
            </a:r>
            <a:r>
              <a:rPr lang="en-US" dirty="0">
                <a:latin typeface="Tw Cen MT" panose="020B0602020104020603" pitchFamily="34" charset="0"/>
              </a:rPr>
              <a:t>137 or </a:t>
            </a:r>
            <a:r>
              <a:rPr lang="en-US" dirty="0" smtClean="0">
                <a:latin typeface="Tw Cen MT" panose="020B0602020104020603" pitchFamily="34" charset="0"/>
              </a:rPr>
              <a:t>AR u/s </a:t>
            </a:r>
            <a:r>
              <a:rPr lang="en-US" dirty="0">
                <a:latin typeface="Tw Cen MT" panose="020B0602020104020603" pitchFamily="34" charset="0"/>
              </a:rPr>
              <a:t>92 with the ROC.</a:t>
            </a:r>
          </a:p>
          <a:p>
            <a:pPr marL="860425" lvl="0" indent="-577850" algn="just">
              <a:buFont typeface="Wingdings" panose="05000000000000000000" pitchFamily="2" charset="2"/>
              <a:buChar char="Ø"/>
            </a:pPr>
            <a:endParaRPr lang="en-US" sz="2600" dirty="0">
              <a:latin typeface="Tw Cen MT" panose="020B0602020104020603" pitchFamily="34" charset="0"/>
            </a:endParaRPr>
          </a:p>
          <a:p>
            <a:pPr marL="860425" lvl="0" indent="-577850" algn="just">
              <a:buFont typeface="Wingdings" panose="05000000000000000000" pitchFamily="2" charset="2"/>
              <a:buChar char="Ø"/>
            </a:pPr>
            <a:endParaRPr lang="en-US" sz="2600" dirty="0">
              <a:latin typeface="Tw Cen MT" panose="020B0602020104020603" pitchFamily="34" charset="0"/>
            </a:endParaRPr>
          </a:p>
          <a:p>
            <a:endParaRPr lang="en-US" dirty="0"/>
          </a:p>
        </p:txBody>
      </p:sp>
      <p:sp>
        <p:nvSpPr>
          <p:cNvPr id="16" name="Footer Placeholder 22"/>
          <p:cNvSpPr txBox="1">
            <a:spLocks/>
          </p:cNvSpPr>
          <p:nvPr/>
        </p:nvSpPr>
        <p:spPr>
          <a:xfrm>
            <a:off x="4696406" y="6467645"/>
            <a:ext cx="4391228" cy="300636"/>
          </a:xfrm>
          <a:prstGeom prst="rect">
            <a:avLst/>
          </a:prstGeom>
        </p:spPr>
        <p:txBody>
          <a:bodyPr vert="horz" lIns="91440" tIns="45720" rIns="91440" bIns="45720" rtlCol="0" anchor="ctr"/>
          <a:lstStyle/>
          <a:p>
            <a:pPr algn="r"/>
            <a:endParaRPr lang="en-US" sz="1050" b="1" dirty="0">
              <a:solidFill>
                <a:srgbClr val="002060"/>
              </a:solidFill>
              <a:latin typeface="Tw Cen MT" pitchFamily="34" charset="0"/>
            </a:endParaRPr>
          </a:p>
        </p:txBody>
      </p:sp>
      <p:sp>
        <p:nvSpPr>
          <p:cNvPr id="7"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8"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9"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extLst>
      <p:ext uri="{BB962C8B-B14F-4D97-AF65-F5344CB8AC3E}">
        <p14:creationId xmlns:p14="http://schemas.microsoft.com/office/powerpoint/2010/main" val="42701927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6405" y="505472"/>
            <a:ext cx="5410200" cy="5878532"/>
          </a:xfrm>
          <a:prstGeom prst="rect">
            <a:avLst/>
          </a:prstGeom>
          <a:noFill/>
        </p:spPr>
        <p:txBody>
          <a:bodyPr wrap="square" rtlCol="0">
            <a:spAutoFit/>
          </a:bodyPr>
          <a:lstStyle/>
          <a:p>
            <a:pPr marL="265113" indent="-265113" algn="just">
              <a:buFont typeface="Wingdings" pitchFamily="2" charset="2"/>
              <a:buChar char="Ø"/>
            </a:pPr>
            <a:r>
              <a:rPr lang="en-US" sz="1700" b="1" dirty="0">
                <a:latin typeface="Tw Cen MT" pitchFamily="34" charset="0"/>
              </a:rPr>
              <a:t>Financial Year u/s 2(41)</a:t>
            </a:r>
          </a:p>
          <a:p>
            <a:pPr marL="265113" algn="just"/>
            <a:r>
              <a:rPr lang="en-US" sz="1700" dirty="0">
                <a:latin typeface="Tw Cen MT" pitchFamily="34" charset="0"/>
              </a:rPr>
              <a:t>If a company has been incorporated on or after the 1st January of a year, then its first financial year will end on 31st March of the following year.</a:t>
            </a:r>
            <a:br>
              <a:rPr lang="en-US" sz="1700" dirty="0">
                <a:latin typeface="Tw Cen MT" pitchFamily="34" charset="0"/>
              </a:rPr>
            </a:br>
            <a:r>
              <a:rPr lang="en-US" sz="1700" dirty="0">
                <a:latin typeface="Tw Cen MT" pitchFamily="34" charset="0"/>
              </a:rPr>
              <a:t>e.g. if a Co. is incorporated on 10.01.2023, its first financial year </a:t>
            </a:r>
            <a:r>
              <a:rPr lang="en-US" sz="1700" dirty="0" smtClean="0">
                <a:latin typeface="Tw Cen MT" pitchFamily="34" charset="0"/>
              </a:rPr>
              <a:t>shall </a:t>
            </a:r>
            <a:r>
              <a:rPr lang="en-US" sz="1700" dirty="0">
                <a:latin typeface="Tw Cen MT" pitchFamily="34" charset="0"/>
              </a:rPr>
              <a:t>end on 31.03.2024.</a:t>
            </a:r>
          </a:p>
          <a:p>
            <a:pPr marL="265113" algn="just"/>
            <a:endParaRPr lang="en-US" sz="1700" b="1" dirty="0">
              <a:latin typeface="Tw Cen MT" pitchFamily="34" charset="0"/>
            </a:endParaRPr>
          </a:p>
          <a:p>
            <a:pPr marL="265113" indent="-265113" algn="just">
              <a:buFont typeface="Wingdings" pitchFamily="2" charset="2"/>
              <a:buChar char="Ø"/>
            </a:pPr>
            <a:r>
              <a:rPr lang="en-US" sz="1700" b="1" dirty="0">
                <a:latin typeface="Tw Cen MT" pitchFamily="34" charset="0"/>
              </a:rPr>
              <a:t>E- Form </a:t>
            </a:r>
            <a:r>
              <a:rPr lang="en-US" sz="1700" b="1" dirty="0" smtClean="0">
                <a:latin typeface="Tw Cen MT" pitchFamily="34" charset="0"/>
              </a:rPr>
              <a:t>INC-20A </a:t>
            </a:r>
            <a:r>
              <a:rPr lang="en-US" sz="1700" dirty="0" smtClean="0">
                <a:latin typeface="Tw Cen MT" pitchFamily="34" charset="0"/>
              </a:rPr>
              <a:t>: </a:t>
            </a:r>
            <a:r>
              <a:rPr lang="en-US" sz="1700" dirty="0">
                <a:latin typeface="Tw Cen MT" pitchFamily="34" charset="0"/>
              </a:rPr>
              <a:t>Declaration for the commencement of business, filed or not?</a:t>
            </a:r>
          </a:p>
          <a:p>
            <a:pPr algn="just"/>
            <a:endParaRPr lang="en-US" sz="1700" dirty="0">
              <a:latin typeface="Tw Cen MT" pitchFamily="34" charset="0"/>
            </a:endParaRPr>
          </a:p>
          <a:p>
            <a:pPr marL="265113" indent="-265113" algn="just">
              <a:buFont typeface="Wingdings" pitchFamily="2" charset="2"/>
              <a:buChar char="Ø"/>
            </a:pPr>
            <a:r>
              <a:rPr lang="en-US" sz="1700" b="1" dirty="0">
                <a:latin typeface="Tw Cen MT" pitchFamily="34" charset="0"/>
              </a:rPr>
              <a:t>E- Form ADT-1</a:t>
            </a:r>
            <a:r>
              <a:rPr lang="en-US" sz="1700" dirty="0">
                <a:latin typeface="Tw Cen MT" pitchFamily="34" charset="0"/>
              </a:rPr>
              <a:t>: Appointment of first auditors filed or not?</a:t>
            </a:r>
          </a:p>
          <a:p>
            <a:pPr algn="just"/>
            <a:endParaRPr lang="en-US" sz="1700" dirty="0">
              <a:latin typeface="Tw Cen MT" pitchFamily="34" charset="0"/>
            </a:endParaRPr>
          </a:p>
          <a:p>
            <a:pPr marL="265113" indent="-265113" algn="just">
              <a:buFont typeface="Wingdings" pitchFamily="2" charset="2"/>
              <a:buChar char="Ø"/>
            </a:pPr>
            <a:r>
              <a:rPr lang="en-US" sz="1700" dirty="0">
                <a:latin typeface="Tw Cen MT" pitchFamily="34" charset="0"/>
              </a:rPr>
              <a:t>Accounting treatment of preliminary expenses (AS-26).</a:t>
            </a:r>
          </a:p>
          <a:p>
            <a:pPr algn="just"/>
            <a:endParaRPr lang="en-US" sz="1700" b="1" dirty="0">
              <a:latin typeface="Tw Cen MT" pitchFamily="34" charset="0"/>
            </a:endParaRPr>
          </a:p>
          <a:p>
            <a:pPr marL="265113" indent="-265113" algn="just">
              <a:buFont typeface="Wingdings" pitchFamily="2" charset="2"/>
              <a:buChar char="Ø"/>
            </a:pPr>
            <a:r>
              <a:rPr lang="en-US" sz="1700" b="1" dirty="0">
                <a:latin typeface="Tw Cen MT" pitchFamily="34" charset="0"/>
              </a:rPr>
              <a:t>Disclosure in notes:</a:t>
            </a:r>
            <a:r>
              <a:rPr lang="en-US" sz="1700" dirty="0">
                <a:latin typeface="Tw Cen MT" pitchFamily="34" charset="0"/>
              </a:rPr>
              <a:t> </a:t>
            </a:r>
          </a:p>
          <a:p>
            <a:pPr marL="265113" algn="just"/>
            <a:r>
              <a:rPr lang="en-US" sz="1700" dirty="0">
                <a:latin typeface="Tw Cen MT" pitchFamily="34" charset="0"/>
              </a:rPr>
              <a:t>Since the Company is incorporated on 10.01.2023, therefore previous year figures can not be provided  and period pertaining to FY ended on 31.03.2024, represents the period from 10.01.2023 to 31.03.2024.</a:t>
            </a:r>
          </a:p>
          <a:p>
            <a:pPr algn="just"/>
            <a:endParaRPr lang="en-US" dirty="0">
              <a:latin typeface="Tw Cen MT" pitchFamily="34" charset="0"/>
            </a:endParaRPr>
          </a:p>
          <a:p>
            <a:pPr algn="just"/>
            <a:endParaRPr lang="en-US" dirty="0">
              <a:latin typeface="Tw Cen MT" pitchFamily="34" charset="0"/>
            </a:endParaRPr>
          </a:p>
        </p:txBody>
      </p:sp>
      <p:pic>
        <p:nvPicPr>
          <p:cNvPr id="14" name="Picture 13" descr="4.png"/>
          <p:cNvPicPr>
            <a:picLocks noChangeAspect="1"/>
          </p:cNvPicPr>
          <p:nvPr/>
        </p:nvPicPr>
        <p:blipFill>
          <a:blip r:embed="rId2"/>
          <a:stretch>
            <a:fillRect/>
          </a:stretch>
        </p:blipFill>
        <p:spPr>
          <a:xfrm>
            <a:off x="5949089" y="-23568"/>
            <a:ext cx="3200400" cy="6627313"/>
          </a:xfrm>
          <a:prstGeom prst="rect">
            <a:avLst/>
          </a:prstGeom>
        </p:spPr>
      </p:pic>
      <p:sp>
        <p:nvSpPr>
          <p:cNvPr id="15" name="TextBox 14"/>
          <p:cNvSpPr txBox="1"/>
          <p:nvPr/>
        </p:nvSpPr>
        <p:spPr>
          <a:xfrm>
            <a:off x="6516216" y="2708920"/>
            <a:ext cx="1981200" cy="1138773"/>
          </a:xfrm>
          <a:prstGeom prst="rect">
            <a:avLst/>
          </a:prstGeom>
          <a:noFill/>
        </p:spPr>
        <p:txBody>
          <a:bodyPr wrap="square" rtlCol="0">
            <a:spAutoFit/>
          </a:bodyPr>
          <a:lstStyle/>
          <a:p>
            <a:pPr algn="ctr"/>
            <a:r>
              <a:rPr lang="en-US" sz="3400" dirty="0">
                <a:solidFill>
                  <a:srgbClr val="002060"/>
                </a:solidFill>
                <a:latin typeface="Tw Cen MT" pitchFamily="34" charset="0"/>
              </a:rPr>
              <a:t>In case of </a:t>
            </a:r>
          </a:p>
          <a:p>
            <a:pPr algn="ctr"/>
            <a:r>
              <a:rPr lang="en-US" sz="3400" dirty="0">
                <a:solidFill>
                  <a:srgbClr val="002060"/>
                </a:solidFill>
                <a:latin typeface="Tw Cen MT" pitchFamily="34" charset="0"/>
              </a:rPr>
              <a:t>new Co.</a:t>
            </a:r>
          </a:p>
        </p:txBody>
      </p:sp>
      <p:sp>
        <p:nvSpPr>
          <p:cNvPr id="7" name="object 3"/>
          <p:cNvSpPr/>
          <p:nvPr/>
        </p:nvSpPr>
        <p:spPr>
          <a:xfrm>
            <a:off x="-7539" y="6603747"/>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wrap="square" lIns="0" tIns="0" rIns="0" bIns="0" rtlCol="0"/>
          <a:lstStyle/>
          <a:p>
            <a:endParaRPr dirty="0"/>
          </a:p>
        </p:txBody>
      </p:sp>
      <p:sp>
        <p:nvSpPr>
          <p:cNvPr id="9" name="Footer Placeholder 22"/>
          <p:cNvSpPr txBox="1">
            <a:spLocks/>
          </p:cNvSpPr>
          <p:nvPr/>
        </p:nvSpPr>
        <p:spPr>
          <a:xfrm>
            <a:off x="0" y="6603746"/>
            <a:ext cx="3635896" cy="254253"/>
          </a:xfrm>
          <a:prstGeom prst="rect">
            <a:avLst/>
          </a:prstGeom>
        </p:spPr>
        <p:txBody>
          <a:bodyPr vert="horz" lIns="91440" tIns="45720" rIns="91440" bIns="45720" rtlCol="0" anchor="ctr"/>
          <a:lstStyle/>
          <a:p>
            <a:r>
              <a:rPr lang="en-US" sz="1000" b="1" dirty="0" smtClean="0">
                <a:solidFill>
                  <a:srgbClr val="002060"/>
                </a:solidFill>
                <a:latin typeface="Tw Cen MT" pitchFamily="34" charset="0"/>
              </a:rPr>
              <a:t>Prepared and presented by - Vikram Saraf,  Jaipur  FCA, FCS, LLB</a:t>
            </a:r>
            <a:endParaRPr lang="en-US" sz="1000" b="1" dirty="0">
              <a:solidFill>
                <a:srgbClr val="002060"/>
              </a:solidFill>
              <a:latin typeface="Tw Cen MT" pitchFamily="34" charset="0"/>
            </a:endParaRPr>
          </a:p>
        </p:txBody>
      </p:sp>
      <p:sp>
        <p:nvSpPr>
          <p:cNvPr id="11" name="Footer Placeholder 22"/>
          <p:cNvSpPr txBox="1">
            <a:spLocks/>
          </p:cNvSpPr>
          <p:nvPr/>
        </p:nvSpPr>
        <p:spPr>
          <a:xfrm>
            <a:off x="5136397" y="6603747"/>
            <a:ext cx="3988397" cy="285728"/>
          </a:xfrm>
          <a:prstGeom prst="rect">
            <a:avLst/>
          </a:prstGeom>
        </p:spPr>
        <p:txBody>
          <a:bodyPr vert="horz" lIns="91440" tIns="45720" rIns="91440" bIns="45720" rtlCol="0" anchor="ctr"/>
          <a:lstStyle/>
          <a:p>
            <a:pPr lvl="0" algn="r"/>
            <a:r>
              <a:rPr lang="en-US" sz="1000" b="1" dirty="0" smtClean="0">
                <a:solidFill>
                  <a:srgbClr val="002060"/>
                </a:solidFill>
                <a:latin typeface="Tw Cen MT" pitchFamily="34" charset="0"/>
              </a:rPr>
              <a:t>E-Mail Id: vksaraf679</a:t>
            </a:r>
            <a:r>
              <a:rPr lang="en-US" sz="900" b="1" dirty="0" smtClean="0">
                <a:solidFill>
                  <a:srgbClr val="002060"/>
                </a:solidFill>
                <a:latin typeface="Tw Cen MT" pitchFamily="34" charset="0"/>
              </a:rPr>
              <a:t>@</a:t>
            </a:r>
            <a:r>
              <a:rPr lang="en-US" sz="1000" b="1" dirty="0" smtClean="0">
                <a:solidFill>
                  <a:srgbClr val="002060"/>
                </a:solidFill>
                <a:latin typeface="Tw Cen MT" pitchFamily="34" charset="0"/>
              </a:rPr>
              <a:t>gmail.com; Contact No.: +91-98293-99925</a:t>
            </a:r>
            <a:endParaRPr lang="en-US" sz="1000" b="1" dirty="0">
              <a:solidFill>
                <a:srgbClr val="002060"/>
              </a:solidFill>
              <a:latin typeface="Tw Cen MT"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69750">
              <a:srgbClr val="C2D3E8"/>
            </a:gs>
            <a:gs pos="65500">
              <a:srgbClr val="D3E0EF"/>
            </a:gs>
            <a:gs pos="57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 name="TextBox 8"/>
          <p:cNvSpPr txBox="1"/>
          <p:nvPr/>
        </p:nvSpPr>
        <p:spPr>
          <a:xfrm>
            <a:off x="251520" y="692696"/>
            <a:ext cx="8640960" cy="5539978"/>
          </a:xfrm>
          <a:prstGeom prst="rect">
            <a:avLst/>
          </a:prstGeom>
          <a:noFill/>
        </p:spPr>
        <p:txBody>
          <a:bodyPr wrap="square" rtlCol="0">
            <a:spAutoFit/>
          </a:bodyPr>
          <a:lstStyle/>
          <a:p>
            <a:pPr lvl="0" algn="ctr"/>
            <a:endParaRPr lang="en-US" sz="3600" b="1" dirty="0" smtClean="0">
              <a:solidFill>
                <a:srgbClr val="002060"/>
              </a:solidFill>
              <a:latin typeface="Tw Cen MT" pitchFamily="34" charset="0"/>
            </a:endParaRPr>
          </a:p>
          <a:p>
            <a:pPr lvl="0" algn="ctr"/>
            <a:endParaRPr lang="en-US" sz="3600" b="1" dirty="0" smtClean="0">
              <a:solidFill>
                <a:srgbClr val="002060"/>
              </a:solidFill>
              <a:latin typeface="Tw Cen MT" pitchFamily="34" charset="0"/>
            </a:endParaRPr>
          </a:p>
          <a:p>
            <a:pPr lvl="0" algn="ctr"/>
            <a:r>
              <a:rPr lang="en-US" sz="4000" b="1" dirty="0" smtClean="0">
                <a:solidFill>
                  <a:srgbClr val="002060"/>
                </a:solidFill>
                <a:latin typeface="Tw Cen MT" pitchFamily="34" charset="0"/>
              </a:rPr>
              <a:t>Thank You</a:t>
            </a:r>
          </a:p>
          <a:p>
            <a:pPr lvl="0" algn="ctr"/>
            <a:r>
              <a:rPr lang="en-US" sz="4800" b="1" dirty="0" smtClean="0">
                <a:solidFill>
                  <a:srgbClr val="002060"/>
                </a:solidFill>
                <a:latin typeface="Tw Cen MT" pitchFamily="34" charset="0"/>
              </a:rPr>
              <a:t>Vikram Saraf, Jaipur</a:t>
            </a:r>
          </a:p>
          <a:p>
            <a:pPr lvl="0" algn="ctr"/>
            <a:r>
              <a:rPr lang="en-US" sz="4000" b="1" dirty="0" smtClean="0">
                <a:solidFill>
                  <a:srgbClr val="002060"/>
                </a:solidFill>
                <a:latin typeface="Tw Cen MT" pitchFamily="34" charset="0"/>
              </a:rPr>
              <a:t>FCA, FCS, LLB</a:t>
            </a:r>
          </a:p>
          <a:p>
            <a:pPr lvl="0" algn="ctr"/>
            <a:r>
              <a:rPr lang="en-US" sz="4000" b="1" dirty="0" smtClean="0">
                <a:solidFill>
                  <a:srgbClr val="002060"/>
                </a:solidFill>
                <a:latin typeface="Tw Cen MT" pitchFamily="34" charset="0"/>
              </a:rPr>
              <a:t>vksaraf679@gmail.com</a:t>
            </a:r>
          </a:p>
          <a:p>
            <a:pPr lvl="0" algn="ctr"/>
            <a:r>
              <a:rPr lang="en-US" sz="4000" b="1" dirty="0" smtClean="0">
                <a:solidFill>
                  <a:srgbClr val="002060"/>
                </a:solidFill>
                <a:latin typeface="Tw Cen MT" pitchFamily="34" charset="0"/>
              </a:rPr>
              <a:t>+91-98293-99925</a:t>
            </a:r>
          </a:p>
          <a:p>
            <a:pPr algn="ctr"/>
            <a:r>
              <a:rPr lang="en-US" sz="1200" b="1" i="1" dirty="0">
                <a:solidFill>
                  <a:srgbClr val="002060"/>
                </a:solidFill>
              </a:rPr>
              <a:t>Disclaimer: </a:t>
            </a:r>
            <a:r>
              <a:rPr lang="en-US" sz="1200" b="1" i="1" dirty="0" smtClean="0">
                <a:solidFill>
                  <a:srgbClr val="002060"/>
                </a:solidFill>
              </a:rPr>
              <a:t>This presentation is </a:t>
            </a:r>
            <a:r>
              <a:rPr lang="en-US" sz="1200" b="1" i="1" dirty="0">
                <a:solidFill>
                  <a:srgbClr val="002060"/>
                </a:solidFill>
              </a:rPr>
              <a:t>based on our personal opinion and interpretation and should not be used for any legal purposes</a:t>
            </a:r>
            <a:r>
              <a:rPr lang="en-US" sz="2800" b="1" i="1" dirty="0"/>
              <a:t>.</a:t>
            </a:r>
            <a:endParaRPr lang="en-US" sz="2800" dirty="0"/>
          </a:p>
          <a:p>
            <a:pPr lvl="0" algn="ctr"/>
            <a:endParaRPr lang="en-US" sz="2800" b="1" dirty="0" smtClean="0">
              <a:solidFill>
                <a:srgbClr val="002060"/>
              </a:solidFill>
              <a:latin typeface="Tw Cen MT" pitchFamily="34" charset="0"/>
            </a:endParaRPr>
          </a:p>
          <a:p>
            <a:r>
              <a:rPr lang="en-US" dirty="0" smtClean="0">
                <a:solidFill>
                  <a:srgbClr val="002060"/>
                </a:solidFill>
              </a:rPr>
              <a:t>`</a:t>
            </a:r>
            <a:endParaRPr lang="en-US" dirty="0">
              <a:solidFill>
                <a:srgbClr val="002060"/>
              </a:solidFill>
            </a:endParaRPr>
          </a:p>
        </p:txBody>
      </p:sp>
    </p:spTree>
    <p:extLst>
      <p:ext uri="{BB962C8B-B14F-4D97-AF65-F5344CB8AC3E}">
        <p14:creationId xmlns:p14="http://schemas.microsoft.com/office/powerpoint/2010/main" val="29313565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5628</TotalTime>
  <Words>2532</Words>
  <Application>Microsoft Office PowerPoint</Application>
  <PresentationFormat>On-screen Show (4:3)</PresentationFormat>
  <Paragraphs>305</Paragraphs>
  <Slides>38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Calibri</vt:lpstr>
      <vt:lpstr>Times New Roman</vt:lpstr>
      <vt:lpstr>Tw Cen MT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Discussion about Preparation of  Financial Statements</vt:lpstr>
      <vt:lpstr>Relevant provisions for preparation of  Financial Statement</vt:lpstr>
      <vt:lpstr>Schedule – III  General Instructions for Preparation of BS and Statement of P&amp;L</vt:lpstr>
      <vt:lpstr>General Instructions for Preparation of BS and Statement of P&amp;L</vt:lpstr>
      <vt:lpstr>Points to be considered in preparation of FS</vt:lpstr>
      <vt:lpstr>Points to be considered in preparation of FS</vt:lpstr>
      <vt:lpstr>Points to be considered in preparation of FS</vt:lpstr>
      <vt:lpstr>Points to be considered in preparation of FS</vt:lpstr>
      <vt:lpstr>Points to be considered in preparation of FS</vt:lpstr>
      <vt:lpstr>PowerPoint Presentation</vt:lpstr>
      <vt:lpstr>PowerPoint Presentation</vt:lpstr>
      <vt:lpstr>PowerPoint Presentation</vt:lpstr>
      <vt:lpstr>Advantages to Small Company </vt:lpstr>
      <vt:lpstr>Advantages to Small Company </vt:lpstr>
      <vt:lpstr>Exemptions to Small Company </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Notice of AGM</dc:title>
  <dc:creator>NODE2</dc:creator>
  <cp:lastModifiedBy>hp</cp:lastModifiedBy>
  <cp:revision>1776</cp:revision>
  <cp:lastPrinted>2024-05-22T11:45:55Z</cp:lastPrinted>
  <dcterms:created xsi:type="dcterms:W3CDTF">2021-05-31T09:46:20Z</dcterms:created>
  <dcterms:modified xsi:type="dcterms:W3CDTF">2024-08-30T12:47:39Z</dcterms:modified>
</cp:coreProperties>
</file>