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66" r:id="rId5"/>
    <p:sldId id="265" r:id="rId6"/>
    <p:sldId id="259" r:id="rId7"/>
    <p:sldId id="260" r:id="rId8"/>
    <p:sldId id="261" r:id="rId9"/>
    <p:sldId id="262"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85704-0EA9-4B46-080F-A73BA8003D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2F5836-28C8-016A-6A6B-FFA86A3E75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4CF591-7A33-ED3A-1203-957C7A6F2EE6}"/>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5" name="Footer Placeholder 4">
            <a:extLst>
              <a:ext uri="{FF2B5EF4-FFF2-40B4-BE49-F238E27FC236}">
                <a16:creationId xmlns:a16="http://schemas.microsoft.com/office/drawing/2014/main" id="{B3F61977-7C75-A68D-5C31-62EBBB109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40350F-0FDB-8657-0A0B-B2E65672DFAD}"/>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1819738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C6DD0-4A28-13F2-3155-3033BB4515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FACB69-151F-DA69-25AD-F00C44B225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47A45-9773-B404-F1F9-C4AE4A69D869}"/>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5" name="Footer Placeholder 4">
            <a:extLst>
              <a:ext uri="{FF2B5EF4-FFF2-40B4-BE49-F238E27FC236}">
                <a16:creationId xmlns:a16="http://schemas.microsoft.com/office/drawing/2014/main" id="{F925CFE8-B8FB-4AB8-347A-267CCA2063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255DCC-09C1-B1B5-1092-528A6BCB8135}"/>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3983063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1494D-0403-12B8-3CC4-465F0C5A8B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22C978-7D84-6F74-84FE-02F3E29D3C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7528BB-A3C0-C521-E3BE-63C8DF129B53}"/>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5" name="Footer Placeholder 4">
            <a:extLst>
              <a:ext uri="{FF2B5EF4-FFF2-40B4-BE49-F238E27FC236}">
                <a16:creationId xmlns:a16="http://schemas.microsoft.com/office/drawing/2014/main" id="{7628B5CA-F44B-FAA1-1FDE-D7325AD8E3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BAA35-9CE0-B0E9-EA40-EA49701F5C36}"/>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2908347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788BD-E62F-CA38-7505-56E6936D01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3629BB-A680-5323-6E12-F5606A6E06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37D354-6198-DF61-E643-DC3C19B8DE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38D8C8-E191-39E5-1838-A6B022F90661}"/>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6" name="Footer Placeholder 5">
            <a:extLst>
              <a:ext uri="{FF2B5EF4-FFF2-40B4-BE49-F238E27FC236}">
                <a16:creationId xmlns:a16="http://schemas.microsoft.com/office/drawing/2014/main" id="{10C781D2-1C98-147F-F9E7-C3499B3528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A5CA33-EAAB-B8FC-9DCB-64457C7CC6DF}"/>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878745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80D7-D000-B8DD-2885-0CEBB49569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F47E2E-9A26-5E38-5D65-928FF8A42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5AD2C6-7DFB-0C3E-4608-95C79027CE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EE885C-E776-C2E6-B7CD-8E16DEDEEC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60F66A-5F34-0E27-1835-4042CB479C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B18936-9D74-99AF-EB70-AC23833137D8}"/>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8" name="Footer Placeholder 7">
            <a:extLst>
              <a:ext uri="{FF2B5EF4-FFF2-40B4-BE49-F238E27FC236}">
                <a16:creationId xmlns:a16="http://schemas.microsoft.com/office/drawing/2014/main" id="{B10F6018-A501-2633-FBA0-3693FC822C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8AE970-4BD1-3408-A973-A62DCB805A3B}"/>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4288140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6AC3C-98EE-AFED-E361-457C5FDF00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38AABE-80DC-E612-FE68-5890E633BFE3}"/>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4" name="Footer Placeholder 3">
            <a:extLst>
              <a:ext uri="{FF2B5EF4-FFF2-40B4-BE49-F238E27FC236}">
                <a16:creationId xmlns:a16="http://schemas.microsoft.com/office/drawing/2014/main" id="{9C897F63-91F7-9CFC-0389-6DFEEE0737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4DCC55-861C-2C51-9DFB-F7730473C16D}"/>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1859689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C7E6C6-D450-963B-0CB8-47AEB97938F9}"/>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3" name="Footer Placeholder 2">
            <a:extLst>
              <a:ext uri="{FF2B5EF4-FFF2-40B4-BE49-F238E27FC236}">
                <a16:creationId xmlns:a16="http://schemas.microsoft.com/office/drawing/2014/main" id="{C9D5D236-6F3D-AF70-3818-5CAF76F834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E42C3-C3CA-E805-197C-1032F519737F}"/>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4190418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4683D-BD7C-F86F-551C-7E99035C5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A5339B-60D0-13B8-CF0C-FAD0891D3E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5B0DD5-A75E-EDA0-9C55-AC467A953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C33F88-0B72-B7CB-5CE3-D6EACA9F476C}"/>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6" name="Footer Placeholder 5">
            <a:extLst>
              <a:ext uri="{FF2B5EF4-FFF2-40B4-BE49-F238E27FC236}">
                <a16:creationId xmlns:a16="http://schemas.microsoft.com/office/drawing/2014/main" id="{D01DBACF-6DBF-A505-072C-98D3EDFFC3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5E8977-3178-9DFE-A1B0-E86C30AA6CCF}"/>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1724061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BBD93-F10C-4855-48CB-396AD445C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4CF404-0A4B-105C-7C6B-17EC2E567C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07BA01-69F0-91A3-CB5E-55DDB80A14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959321-E2A1-61A0-DC8D-CE949E5B7A48}"/>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6" name="Footer Placeholder 5">
            <a:extLst>
              <a:ext uri="{FF2B5EF4-FFF2-40B4-BE49-F238E27FC236}">
                <a16:creationId xmlns:a16="http://schemas.microsoft.com/office/drawing/2014/main" id="{6C8F97E1-B79B-0571-C6BE-C29DFDE99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D4CCCE-1413-15E1-D657-ADE9F6205C0B}"/>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2273583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979CB-74CA-3D06-0E7D-39A9F99B92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707516-2413-4D2E-00E7-2EA2E75835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33FB27-E281-B436-8047-00B1230890C8}"/>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5" name="Footer Placeholder 4">
            <a:extLst>
              <a:ext uri="{FF2B5EF4-FFF2-40B4-BE49-F238E27FC236}">
                <a16:creationId xmlns:a16="http://schemas.microsoft.com/office/drawing/2014/main" id="{D0DF9EF2-8B20-373B-A76B-EF4533845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B79E31-3D40-FFB2-FFBE-EBCC073D2DB1}"/>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961571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4BCFC4-5FE5-24CD-DBA6-B83E98A8E7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81A285-4E85-F0EF-8483-D0E82C6211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F8C1C1-FCC3-BE98-74BE-A39811E95D0B}"/>
              </a:ext>
            </a:extLst>
          </p:cNvPr>
          <p:cNvSpPr>
            <a:spLocks noGrp="1"/>
          </p:cNvSpPr>
          <p:nvPr>
            <p:ph type="dt" sz="half" idx="10"/>
          </p:nvPr>
        </p:nvSpPr>
        <p:spPr/>
        <p:txBody>
          <a:bodyPr/>
          <a:lstStyle/>
          <a:p>
            <a:fld id="{6DBF18D4-A450-40EB-BAD9-0155917F3B45}" type="datetimeFigureOut">
              <a:rPr lang="en-US" smtClean="0"/>
              <a:t>11/30/2024</a:t>
            </a:fld>
            <a:endParaRPr lang="en-US"/>
          </a:p>
        </p:txBody>
      </p:sp>
      <p:sp>
        <p:nvSpPr>
          <p:cNvPr id="5" name="Footer Placeholder 4">
            <a:extLst>
              <a:ext uri="{FF2B5EF4-FFF2-40B4-BE49-F238E27FC236}">
                <a16:creationId xmlns:a16="http://schemas.microsoft.com/office/drawing/2014/main" id="{5ED9ED20-4B09-DCA8-1111-4B14DB959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FEED55-7911-C893-BAE9-E8085729EDC1}"/>
              </a:ext>
            </a:extLst>
          </p:cNvPr>
          <p:cNvSpPr>
            <a:spLocks noGrp="1"/>
          </p:cNvSpPr>
          <p:nvPr>
            <p:ph type="sldNum" sz="quarter" idx="12"/>
          </p:nvPr>
        </p:nvSpPr>
        <p:spPr/>
        <p:txBody>
          <a:bodyPr/>
          <a:lstStyle/>
          <a:p>
            <a:fld id="{5803828F-E029-4F0A-B663-0E2BC493C17E}" type="slidenum">
              <a:rPr lang="en-US" smtClean="0"/>
              <a:t>‹#›</a:t>
            </a:fld>
            <a:endParaRPr lang="en-US"/>
          </a:p>
        </p:txBody>
      </p:sp>
    </p:spTree>
    <p:extLst>
      <p:ext uri="{BB962C8B-B14F-4D97-AF65-F5344CB8AC3E}">
        <p14:creationId xmlns:p14="http://schemas.microsoft.com/office/powerpoint/2010/main" val="2474493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7E91A5-A817-3DCA-D121-F7CC810DF0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070E5D-02CE-EDB4-745F-7A589669C8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868030-82DA-FAB0-8B93-5B448F7B36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BF18D4-A450-40EB-BAD9-0155917F3B45}" type="datetimeFigureOut">
              <a:rPr lang="en-US" smtClean="0"/>
              <a:t>11/30/2024</a:t>
            </a:fld>
            <a:endParaRPr lang="en-US"/>
          </a:p>
        </p:txBody>
      </p:sp>
      <p:sp>
        <p:nvSpPr>
          <p:cNvPr id="5" name="Footer Placeholder 4">
            <a:extLst>
              <a:ext uri="{FF2B5EF4-FFF2-40B4-BE49-F238E27FC236}">
                <a16:creationId xmlns:a16="http://schemas.microsoft.com/office/drawing/2014/main" id="{343CDBA6-41A8-FF55-0FB2-895C982B90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B8DC85-BDD3-680E-C3F0-B883908EBC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03828F-E029-4F0A-B663-0E2BC493C17E}" type="slidenum">
              <a:rPr lang="en-US" smtClean="0"/>
              <a:t>‹#›</a:t>
            </a:fld>
            <a:endParaRPr lang="en-US"/>
          </a:p>
        </p:txBody>
      </p:sp>
    </p:spTree>
    <p:extLst>
      <p:ext uri="{BB962C8B-B14F-4D97-AF65-F5344CB8AC3E}">
        <p14:creationId xmlns:p14="http://schemas.microsoft.com/office/powerpoint/2010/main" val="659123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5974-344F-5E64-F057-ECF8A9DD5E2F}"/>
              </a:ext>
            </a:extLst>
          </p:cNvPr>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A General Overview of Arbitration Law in India</a:t>
            </a:r>
          </a:p>
        </p:txBody>
      </p:sp>
      <p:sp>
        <p:nvSpPr>
          <p:cNvPr id="3" name="Content Placeholder 2">
            <a:extLst>
              <a:ext uri="{FF2B5EF4-FFF2-40B4-BE49-F238E27FC236}">
                <a16:creationId xmlns:a16="http://schemas.microsoft.com/office/drawing/2014/main" id="{21109AD2-18F9-D7F8-B222-5D00C23B16C7}"/>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What is arbitration?</a:t>
            </a:r>
          </a:p>
          <a:p>
            <a:pPr>
              <a:buFont typeface="Wingdings" panose="05000000000000000000" pitchFamily="2" charset="2"/>
              <a:buChar char="Ø"/>
            </a:pPr>
            <a:r>
              <a:rPr lang="en-US" dirty="0">
                <a:latin typeface="Arial" panose="020B0604020202020204" pitchFamily="34" charset="0"/>
                <a:cs typeface="Arial" panose="020B0604020202020204" pitchFamily="34" charset="0"/>
              </a:rPr>
              <a:t>A method of Alternate Dispute Resolution</a:t>
            </a:r>
          </a:p>
          <a:p>
            <a:pPr>
              <a:buFont typeface="Wingdings" panose="05000000000000000000" pitchFamily="2" charset="2"/>
              <a:buChar char="Ø"/>
            </a:pPr>
            <a:r>
              <a:rPr lang="en-US" dirty="0">
                <a:latin typeface="Arial" panose="020B0604020202020204" pitchFamily="34" charset="0"/>
                <a:cs typeface="Arial" panose="020B0604020202020204" pitchFamily="34" charset="0"/>
              </a:rPr>
              <a:t>A voluntary agreement between parties to submit their dispute(s) to a judge of their own choice and to accept the decision of that judge as final and binding. </a:t>
            </a:r>
          </a:p>
        </p:txBody>
      </p:sp>
    </p:spTree>
    <p:extLst>
      <p:ext uri="{BB962C8B-B14F-4D97-AF65-F5344CB8AC3E}">
        <p14:creationId xmlns:p14="http://schemas.microsoft.com/office/powerpoint/2010/main" val="1048513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C1226-BD79-6189-E659-F3E6233A2B73}"/>
              </a:ext>
            </a:extLst>
          </p:cNvPr>
          <p:cNvSpPr>
            <a:spLocks noGrp="1"/>
          </p:cNvSpPr>
          <p:nvPr>
            <p:ph type="ctrTitle"/>
          </p:nvPr>
        </p:nvSpPr>
        <p:spPr>
          <a:xfrm>
            <a:off x="1524000" y="669995"/>
            <a:ext cx="9144000" cy="1203394"/>
          </a:xfrm>
        </p:spPr>
        <p:txBody>
          <a:bodyPr>
            <a:normAutofit/>
          </a:bodyPr>
          <a:lstStyle/>
          <a:p>
            <a:r>
              <a:rPr lang="en-US" sz="4000" dirty="0">
                <a:latin typeface="Arial" panose="020B0604020202020204" pitchFamily="34" charset="0"/>
                <a:cs typeface="Arial" panose="020B0604020202020204" pitchFamily="34" charset="0"/>
              </a:rPr>
              <a:t>A General Overview of Arbitration Law in India</a:t>
            </a:r>
          </a:p>
        </p:txBody>
      </p:sp>
      <p:sp>
        <p:nvSpPr>
          <p:cNvPr id="3" name="Subtitle 2">
            <a:extLst>
              <a:ext uri="{FF2B5EF4-FFF2-40B4-BE49-F238E27FC236}">
                <a16:creationId xmlns:a16="http://schemas.microsoft.com/office/drawing/2014/main" id="{9D62F1E5-0A2A-845A-91FB-355A0F49A763}"/>
              </a:ext>
            </a:extLst>
          </p:cNvPr>
          <p:cNvSpPr>
            <a:spLocks noGrp="1"/>
          </p:cNvSpPr>
          <p:nvPr>
            <p:ph type="subTitle" idx="1"/>
          </p:nvPr>
        </p:nvSpPr>
        <p:spPr>
          <a:xfrm>
            <a:off x="1524000" y="1873389"/>
            <a:ext cx="9144000" cy="4314616"/>
          </a:xfrm>
        </p:spPr>
        <p:txBody>
          <a:bodyPr>
            <a:normAutofit/>
          </a:bodyPr>
          <a:lstStyle/>
          <a:p>
            <a:pPr marL="342900" indent="-342900" algn="just">
              <a:buFont typeface="Arial" panose="020B0604020202020204" pitchFamily="34" charset="0"/>
              <a:buChar char="•"/>
            </a:pPr>
            <a:r>
              <a:rPr lang="en-US" u="sng" dirty="0">
                <a:latin typeface="Arial" panose="020B0604020202020204" pitchFamily="34" charset="0"/>
                <a:cs typeface="Arial" panose="020B0604020202020204" pitchFamily="34" charset="0"/>
              </a:rPr>
              <a:t>History of Arbitration </a:t>
            </a:r>
          </a:p>
          <a:p>
            <a:pPr marL="342900" indent="-342900" algn="just">
              <a:buFont typeface="Wingdings" panose="05000000000000000000" pitchFamily="2" charset="2"/>
              <a:buChar char="Ø"/>
            </a:pPr>
            <a:r>
              <a:rPr lang="en-US" dirty="0">
                <a:latin typeface="Arial" panose="020B0604020202020204" pitchFamily="34" charset="0"/>
                <a:cs typeface="Arial" panose="020B0604020202020204" pitchFamily="34" charset="0"/>
              </a:rPr>
              <a:t>In India, village panchayats used to resolve disputes and their decision was binding on the disputing parties. </a:t>
            </a:r>
          </a:p>
          <a:p>
            <a:pPr marL="342900" indent="-342900" algn="just">
              <a:buFont typeface="Wingdings" panose="05000000000000000000" pitchFamily="2" charset="2"/>
              <a:buChar char="Ø"/>
            </a:pPr>
            <a:r>
              <a:rPr lang="en-US" dirty="0">
                <a:latin typeface="Arial" panose="020B0604020202020204" pitchFamily="34" charset="0"/>
                <a:cs typeface="Arial" panose="020B0604020202020204" pitchFamily="34" charset="0"/>
              </a:rPr>
              <a:t>Arbitration Act 1899 </a:t>
            </a:r>
          </a:p>
          <a:p>
            <a:pPr marL="342900" indent="-342900" algn="just">
              <a:buFont typeface="Wingdings" panose="05000000000000000000" pitchFamily="2" charset="2"/>
              <a:buChar char="Ø"/>
            </a:pPr>
            <a:r>
              <a:rPr lang="en-US" dirty="0">
                <a:latin typeface="Arial" panose="020B0604020202020204" pitchFamily="34" charset="0"/>
                <a:cs typeface="Arial" panose="020B0604020202020204" pitchFamily="34" charset="0"/>
              </a:rPr>
              <a:t>Arbitration Act 1940, Arbitration (Protocol and Convention) Act, 1937, and Foreign Awards (Recognition and Enforcement) Act, 1961</a:t>
            </a:r>
          </a:p>
          <a:p>
            <a:pPr marL="342900" indent="-342900" algn="just">
              <a:buFont typeface="Wingdings" panose="05000000000000000000" pitchFamily="2" charset="2"/>
              <a:buChar char="Ø"/>
            </a:pPr>
            <a:r>
              <a:rPr lang="en-US" dirty="0">
                <a:latin typeface="Arial" panose="020B0604020202020204" pitchFamily="34" charset="0"/>
                <a:cs typeface="Arial" panose="020B0604020202020204" pitchFamily="34" charset="0"/>
              </a:rPr>
              <a:t>Arbitration and Conciliation Act, 1996 – UNCITRAL’s Model Law on International Commercial Arbitration. Adopted on 21 June 1985. </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688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2C92-40AC-FA10-2238-15A170AA7A69}"/>
              </a:ext>
            </a:extLst>
          </p:cNvPr>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Procedure followed under Arbitration and Conciliation Act 1996</a:t>
            </a:r>
          </a:p>
        </p:txBody>
      </p:sp>
      <p:sp>
        <p:nvSpPr>
          <p:cNvPr id="3" name="Content Placeholder 2">
            <a:extLst>
              <a:ext uri="{FF2B5EF4-FFF2-40B4-BE49-F238E27FC236}">
                <a16:creationId xmlns:a16="http://schemas.microsoft.com/office/drawing/2014/main" id="{68C3CD39-FC60-31BD-F720-19B7DDBF37D9}"/>
              </a:ext>
            </a:extLst>
          </p:cNvPr>
          <p:cNvSpPr>
            <a:spLocks noGrp="1"/>
          </p:cNvSpPr>
          <p:nvPr>
            <p:ph idx="1"/>
          </p:nvPr>
        </p:nvSpPr>
        <p:spPr/>
        <p:txBody>
          <a:bodyPr>
            <a:normAutofit fontScale="92500" lnSpcReduction="10000"/>
          </a:bodyPr>
          <a:lstStyle/>
          <a:p>
            <a:pPr algn="just"/>
            <a:r>
              <a:rPr lang="en-US" dirty="0">
                <a:latin typeface="Arial" panose="020B0604020202020204" pitchFamily="34" charset="0"/>
                <a:cs typeface="Arial" panose="020B0604020202020204" pitchFamily="34" charset="0"/>
              </a:rPr>
              <a:t>There has to be an arbitration agreement – Section 7 </a:t>
            </a:r>
          </a:p>
          <a:p>
            <a:pPr algn="just">
              <a:buFont typeface="Wingdings" panose="05000000000000000000" pitchFamily="2" charset="2"/>
              <a:buChar char="Ø"/>
            </a:pPr>
            <a:r>
              <a:rPr lang="en-US" sz="1700" b="1" i="0" u="none" strike="noStrike" baseline="0" dirty="0">
                <a:solidFill>
                  <a:srgbClr val="000000"/>
                </a:solidFill>
                <a:latin typeface="Arial" panose="020B0604020202020204" pitchFamily="34" charset="0"/>
                <a:cs typeface="Arial" panose="020B0604020202020204" pitchFamily="34" charset="0"/>
              </a:rPr>
              <a:t>Arbitration agreement</a:t>
            </a:r>
            <a:r>
              <a:rPr lang="en-US" sz="1700" b="0" i="0" u="none" strike="noStrike" baseline="0" dirty="0">
                <a:solidFill>
                  <a:srgbClr val="000000"/>
                </a:solidFill>
                <a:latin typeface="Arial" panose="020B0604020202020204" pitchFamily="34" charset="0"/>
                <a:cs typeface="Arial" panose="020B0604020202020204" pitchFamily="34" charset="0"/>
              </a:rPr>
              <a:t>.</a:t>
            </a:r>
            <a:r>
              <a:rPr lang="en-US" sz="1700" b="1" i="0" u="none" strike="noStrike" baseline="0" dirty="0">
                <a:solidFill>
                  <a:srgbClr val="000000"/>
                </a:solidFill>
                <a:latin typeface="Arial" panose="020B0604020202020204" pitchFamily="34" charset="0"/>
                <a:cs typeface="Arial" panose="020B0604020202020204" pitchFamily="34" charset="0"/>
              </a:rPr>
              <a:t>—</a:t>
            </a:r>
            <a:r>
              <a:rPr lang="en-US" sz="1700" b="0" i="0" u="none" strike="noStrike" baseline="0" dirty="0">
                <a:solidFill>
                  <a:srgbClr val="000000"/>
                </a:solidFill>
                <a:latin typeface="Arial" panose="020B0604020202020204" pitchFamily="34" charset="0"/>
                <a:cs typeface="Arial" panose="020B0604020202020204" pitchFamily="34" charset="0"/>
              </a:rPr>
              <a:t>(</a:t>
            </a:r>
            <a:r>
              <a:rPr lang="en-US" sz="1700" b="0" i="1" u="none" strike="noStrike" baseline="0" dirty="0">
                <a:solidFill>
                  <a:srgbClr val="000000"/>
                </a:solidFill>
                <a:latin typeface="Arial" panose="020B0604020202020204" pitchFamily="34" charset="0"/>
                <a:cs typeface="Arial" panose="020B0604020202020204" pitchFamily="34" charset="0"/>
              </a:rPr>
              <a:t>1</a:t>
            </a:r>
            <a:r>
              <a:rPr lang="en-US" sz="1700" b="0" i="0" u="none" strike="noStrike" baseline="0" dirty="0">
                <a:solidFill>
                  <a:srgbClr val="000000"/>
                </a:solidFill>
                <a:latin typeface="Arial" panose="020B0604020202020204" pitchFamily="34" charset="0"/>
                <a:cs typeface="Arial" panose="020B0604020202020204" pitchFamily="34" charset="0"/>
              </a:rPr>
              <a:t>) In this Part, “arbitration agreement” means an agreement by the parties to submit to arbitration all or certain disputes which have arisen or which may arise between them in respect of a defined legal relationship, whether contractual or not. </a:t>
            </a:r>
          </a:p>
          <a:p>
            <a:pPr marL="0" indent="0" algn="just">
              <a:buNone/>
            </a:pPr>
            <a:r>
              <a:rPr lang="en-US" sz="1700" b="0" i="0" u="none" strike="noStrike" baseline="0" dirty="0">
                <a:solidFill>
                  <a:srgbClr val="000000"/>
                </a:solidFill>
                <a:latin typeface="Arial" panose="020B0604020202020204" pitchFamily="34" charset="0"/>
                <a:cs typeface="Arial" panose="020B0604020202020204" pitchFamily="34" charset="0"/>
              </a:rPr>
              <a:t>(</a:t>
            </a:r>
            <a:r>
              <a:rPr lang="en-US" sz="1700" b="0" i="1" u="none" strike="noStrike" baseline="0" dirty="0">
                <a:solidFill>
                  <a:srgbClr val="000000"/>
                </a:solidFill>
                <a:latin typeface="Arial" panose="020B0604020202020204" pitchFamily="34" charset="0"/>
                <a:cs typeface="Arial" panose="020B0604020202020204" pitchFamily="34" charset="0"/>
              </a:rPr>
              <a:t>2</a:t>
            </a:r>
            <a:r>
              <a:rPr lang="en-US" sz="1700" b="0" i="0" u="none" strike="noStrike" baseline="0" dirty="0">
                <a:solidFill>
                  <a:srgbClr val="000000"/>
                </a:solidFill>
                <a:latin typeface="Arial" panose="020B0604020202020204" pitchFamily="34" charset="0"/>
                <a:cs typeface="Arial" panose="020B0604020202020204" pitchFamily="34" charset="0"/>
              </a:rPr>
              <a:t>) An arbitration agreement may be in the form of an arbitration clause in a contract or in the form of a separate agreement. </a:t>
            </a:r>
          </a:p>
          <a:p>
            <a:pPr marL="0" indent="0" algn="just">
              <a:buNone/>
            </a:pPr>
            <a:r>
              <a:rPr lang="en-US" sz="1700" b="0" i="0" u="none" strike="noStrike" baseline="0" dirty="0">
                <a:solidFill>
                  <a:srgbClr val="000000"/>
                </a:solidFill>
                <a:latin typeface="Arial" panose="020B0604020202020204" pitchFamily="34" charset="0"/>
                <a:cs typeface="Arial" panose="020B0604020202020204" pitchFamily="34" charset="0"/>
              </a:rPr>
              <a:t>(3) An arbitration agreement shall be in writing. </a:t>
            </a:r>
          </a:p>
          <a:p>
            <a:pPr marL="0" indent="0" algn="just">
              <a:buNone/>
            </a:pPr>
            <a:r>
              <a:rPr lang="en-US" sz="1700" b="0" i="0" u="none" strike="noStrike" baseline="0" dirty="0">
                <a:solidFill>
                  <a:srgbClr val="000000"/>
                </a:solidFill>
                <a:latin typeface="Arial" panose="020B0604020202020204" pitchFamily="34" charset="0"/>
                <a:cs typeface="Arial" panose="020B0604020202020204" pitchFamily="34" charset="0"/>
              </a:rPr>
              <a:t>(</a:t>
            </a:r>
            <a:r>
              <a:rPr lang="en-US" sz="1700" b="0" i="1" u="none" strike="noStrike" baseline="0" dirty="0">
                <a:solidFill>
                  <a:srgbClr val="000000"/>
                </a:solidFill>
                <a:latin typeface="Arial" panose="020B0604020202020204" pitchFamily="34" charset="0"/>
                <a:cs typeface="Arial" panose="020B0604020202020204" pitchFamily="34" charset="0"/>
              </a:rPr>
              <a:t>4</a:t>
            </a:r>
            <a:r>
              <a:rPr lang="en-US" sz="1700" b="0" i="0" u="none" strike="noStrike" baseline="0" dirty="0">
                <a:solidFill>
                  <a:srgbClr val="000000"/>
                </a:solidFill>
                <a:latin typeface="Arial" panose="020B0604020202020204" pitchFamily="34" charset="0"/>
                <a:cs typeface="Arial" panose="020B0604020202020204" pitchFamily="34" charset="0"/>
              </a:rPr>
              <a:t>) An arbitration agreement is in writing if it is contained in</a:t>
            </a:r>
            <a:r>
              <a:rPr lang="en-US" sz="1700" b="1" i="0" u="none" strike="noStrike" baseline="0" dirty="0">
                <a:solidFill>
                  <a:srgbClr val="000000"/>
                </a:solidFill>
                <a:latin typeface="Arial" panose="020B0604020202020204" pitchFamily="34" charset="0"/>
                <a:cs typeface="Arial" panose="020B0604020202020204" pitchFamily="34" charset="0"/>
              </a:rPr>
              <a:t>— </a:t>
            </a:r>
            <a:endParaRPr lang="en-US" sz="1700" b="0" i="0" u="none" strike="noStrike" baseline="0" dirty="0">
              <a:solidFill>
                <a:srgbClr val="000000"/>
              </a:solidFill>
              <a:latin typeface="Arial" panose="020B0604020202020204" pitchFamily="34" charset="0"/>
              <a:cs typeface="Arial" panose="020B0604020202020204" pitchFamily="34" charset="0"/>
            </a:endParaRPr>
          </a:p>
          <a:p>
            <a:pPr marL="0" indent="0" algn="just">
              <a:buNone/>
            </a:pPr>
            <a:r>
              <a:rPr lang="en-US" sz="1700" b="0" i="0" u="none" strike="noStrike" baseline="0" dirty="0">
                <a:solidFill>
                  <a:srgbClr val="000000"/>
                </a:solidFill>
                <a:latin typeface="Arial" panose="020B0604020202020204" pitchFamily="34" charset="0"/>
                <a:cs typeface="Arial" panose="020B0604020202020204" pitchFamily="34" charset="0"/>
              </a:rPr>
              <a:t>	(a) a document signed by the parties; </a:t>
            </a:r>
          </a:p>
          <a:p>
            <a:pPr marL="0" indent="0" algn="just">
              <a:buNone/>
            </a:pPr>
            <a:r>
              <a:rPr lang="en-US" sz="1700" b="0" i="0" u="none" strike="noStrike" baseline="0" dirty="0">
                <a:solidFill>
                  <a:srgbClr val="000000"/>
                </a:solidFill>
                <a:latin typeface="Arial" panose="020B0604020202020204" pitchFamily="34" charset="0"/>
                <a:cs typeface="Arial" panose="020B0604020202020204" pitchFamily="34" charset="0"/>
              </a:rPr>
              <a:t>	(</a:t>
            </a:r>
            <a:r>
              <a:rPr lang="en-US" sz="1700" b="0" i="1" u="none" strike="noStrike" baseline="0" dirty="0">
                <a:solidFill>
                  <a:srgbClr val="000000"/>
                </a:solidFill>
                <a:latin typeface="Arial" panose="020B0604020202020204" pitchFamily="34" charset="0"/>
                <a:cs typeface="Arial" panose="020B0604020202020204" pitchFamily="34" charset="0"/>
              </a:rPr>
              <a:t>b</a:t>
            </a:r>
            <a:r>
              <a:rPr lang="en-US" sz="1700" b="0" i="0" u="none" strike="noStrike" baseline="0" dirty="0">
                <a:solidFill>
                  <a:srgbClr val="000000"/>
                </a:solidFill>
                <a:latin typeface="Arial" panose="020B0604020202020204" pitchFamily="34" charset="0"/>
                <a:cs typeface="Arial" panose="020B0604020202020204" pitchFamily="34" charset="0"/>
              </a:rPr>
              <a:t>) an exchange of letters, telex, telegrams or other means of telecommunication 1[including 	communication through electronic means] which provide a record of the agreement; or </a:t>
            </a:r>
          </a:p>
          <a:p>
            <a:pPr marL="0" indent="0" algn="just">
              <a:buNone/>
            </a:pPr>
            <a:r>
              <a:rPr lang="en-US" sz="1700" b="0" i="0" u="none" strike="noStrike" baseline="0" dirty="0">
                <a:solidFill>
                  <a:srgbClr val="000000"/>
                </a:solidFill>
                <a:latin typeface="Arial" panose="020B0604020202020204" pitchFamily="34" charset="0"/>
                <a:cs typeface="Arial" panose="020B0604020202020204" pitchFamily="34" charset="0"/>
              </a:rPr>
              <a:t>	(</a:t>
            </a:r>
            <a:r>
              <a:rPr lang="en-US" sz="1700" b="0" i="1" u="none" strike="noStrike" baseline="0" dirty="0">
                <a:solidFill>
                  <a:srgbClr val="000000"/>
                </a:solidFill>
                <a:latin typeface="Arial" panose="020B0604020202020204" pitchFamily="34" charset="0"/>
                <a:cs typeface="Arial" panose="020B0604020202020204" pitchFamily="34" charset="0"/>
              </a:rPr>
              <a:t>c</a:t>
            </a:r>
            <a:r>
              <a:rPr lang="en-US" sz="1700" b="0" i="0" u="none" strike="noStrike" baseline="0" dirty="0">
                <a:solidFill>
                  <a:srgbClr val="000000"/>
                </a:solidFill>
                <a:latin typeface="Arial" panose="020B0604020202020204" pitchFamily="34" charset="0"/>
                <a:cs typeface="Arial" panose="020B0604020202020204" pitchFamily="34" charset="0"/>
              </a:rPr>
              <a:t>) an exchange of statements of claim and defence in which the existence of the agreement is alleged 	by one party and not denied by the other. </a:t>
            </a:r>
          </a:p>
          <a:p>
            <a:pPr marL="0" indent="0" algn="just">
              <a:buNone/>
            </a:pPr>
            <a:r>
              <a:rPr lang="en-US" sz="1700" b="0" i="0" u="none" strike="noStrike" baseline="0" dirty="0">
                <a:solidFill>
                  <a:srgbClr val="000000"/>
                </a:solidFill>
                <a:latin typeface="Arial" panose="020B0604020202020204" pitchFamily="34" charset="0"/>
                <a:cs typeface="Arial" panose="020B0604020202020204" pitchFamily="34" charset="0"/>
              </a:rPr>
              <a:t>(</a:t>
            </a:r>
            <a:r>
              <a:rPr lang="en-US" sz="1700" b="0" i="1" u="none" strike="noStrike" baseline="0" dirty="0">
                <a:solidFill>
                  <a:srgbClr val="000000"/>
                </a:solidFill>
                <a:latin typeface="Arial" panose="020B0604020202020204" pitchFamily="34" charset="0"/>
                <a:cs typeface="Arial" panose="020B0604020202020204" pitchFamily="34" charset="0"/>
              </a:rPr>
              <a:t>5</a:t>
            </a:r>
            <a:r>
              <a:rPr lang="en-US" sz="1700" b="0" i="0" u="none" strike="noStrike" baseline="0" dirty="0">
                <a:solidFill>
                  <a:srgbClr val="000000"/>
                </a:solidFill>
                <a:latin typeface="Arial" panose="020B0604020202020204" pitchFamily="34" charset="0"/>
                <a:cs typeface="Arial" panose="020B0604020202020204" pitchFamily="34" charset="0"/>
              </a:rPr>
              <a:t>) The reference in a contract to a document containing an arbitration clause constitutes an arbitration agreement if the contract is in writing and the reference is such as to make that arbitration clause part of the contract. </a:t>
            </a:r>
            <a:endParaRPr lang="en-US" sz="2600" dirty="0">
              <a:latin typeface="Arial" panose="020B0604020202020204" pitchFamily="34" charset="0"/>
              <a:cs typeface="Arial" panose="020B0604020202020204" pitchFamily="34" charset="0"/>
            </a:endParaRPr>
          </a:p>
          <a:p>
            <a:endParaRPr lang="en-US" dirty="0"/>
          </a:p>
          <a:p>
            <a:endParaRPr lang="en-US" dirty="0"/>
          </a:p>
          <a:p>
            <a:endParaRPr lang="en-US" dirty="0"/>
          </a:p>
        </p:txBody>
      </p:sp>
    </p:spTree>
    <p:extLst>
      <p:ext uri="{BB962C8B-B14F-4D97-AF65-F5344CB8AC3E}">
        <p14:creationId xmlns:p14="http://schemas.microsoft.com/office/powerpoint/2010/main" val="3285984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BC716-46C9-8C93-8F83-7F03D241BBAA}"/>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Model Arbitration Clause</a:t>
            </a:r>
          </a:p>
        </p:txBody>
      </p:sp>
      <p:sp>
        <p:nvSpPr>
          <p:cNvPr id="3" name="Content Placeholder 2">
            <a:extLst>
              <a:ext uri="{FF2B5EF4-FFF2-40B4-BE49-F238E27FC236}">
                <a16:creationId xmlns:a16="http://schemas.microsoft.com/office/drawing/2014/main" id="{A4A15945-F485-196E-8377-1030AD884D2B}"/>
              </a:ext>
            </a:extLst>
          </p:cNvPr>
          <p:cNvSpPr>
            <a:spLocks noGrp="1"/>
          </p:cNvSpPr>
          <p:nvPr>
            <p:ph idx="1"/>
          </p:nvPr>
        </p:nvSpPr>
        <p:spPr/>
        <p:txBody>
          <a:bodyPr/>
          <a:lstStyle/>
          <a:p>
            <a:pPr algn="just" fontAlgn="base"/>
            <a:r>
              <a:rPr lang="en-US" b="0" i="0" dirty="0">
                <a:solidFill>
                  <a:srgbClr val="444444"/>
                </a:solidFill>
                <a:effectLst/>
                <a:latin typeface="Alegreya Sans"/>
              </a:rPr>
              <a:t>Any dispute arising out of or in connection with this contract, including any question regarding its existence, validity or termination, shall be referred to and finally resolved by arbitration in accordance with the Arbitration and Conciliation Act, 1996. The Tribunal shall consist of [one/three] arbitrator(s). The language of the arbitration shall be ________________. The seat of the arbitration shall be ________________.</a:t>
            </a:r>
          </a:p>
          <a:p>
            <a:pPr marL="0" indent="0" algn="l" fontAlgn="base">
              <a:buNone/>
            </a:pPr>
            <a:endParaRPr lang="en-US" b="0" i="0" dirty="0">
              <a:solidFill>
                <a:srgbClr val="444444"/>
              </a:solidFill>
              <a:effectLst/>
              <a:latin typeface="Alegreya Sans"/>
            </a:endParaRPr>
          </a:p>
          <a:p>
            <a:endParaRPr lang="en-US" dirty="0"/>
          </a:p>
        </p:txBody>
      </p:sp>
    </p:spTree>
    <p:extLst>
      <p:ext uri="{BB962C8B-B14F-4D97-AF65-F5344CB8AC3E}">
        <p14:creationId xmlns:p14="http://schemas.microsoft.com/office/powerpoint/2010/main" val="1533186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6ABD-0565-D403-A554-56BD0198EA4D}"/>
              </a:ext>
            </a:extLst>
          </p:cNvPr>
          <p:cNvSpPr>
            <a:spLocks noGrp="1"/>
          </p:cNvSpPr>
          <p:nvPr>
            <p:ph type="title"/>
          </p:nvPr>
        </p:nvSpPr>
        <p:spPr/>
        <p:txBody>
          <a:bodyPr/>
          <a:lstStyle/>
          <a:p>
            <a:pPr algn="ctr"/>
            <a:r>
              <a:rPr lang="en-US" sz="4400" dirty="0">
                <a:latin typeface="Arial" panose="020B0604020202020204" pitchFamily="34" charset="0"/>
                <a:cs typeface="Arial" panose="020B0604020202020204" pitchFamily="34" charset="0"/>
              </a:rPr>
              <a:t>Procedure followed under Arbitration and Conciliation Act 1996</a:t>
            </a:r>
            <a:endParaRPr lang="en-US" dirty="0"/>
          </a:p>
        </p:txBody>
      </p:sp>
      <p:sp>
        <p:nvSpPr>
          <p:cNvPr id="3" name="Content Placeholder 2">
            <a:extLst>
              <a:ext uri="{FF2B5EF4-FFF2-40B4-BE49-F238E27FC236}">
                <a16:creationId xmlns:a16="http://schemas.microsoft.com/office/drawing/2014/main" id="{90FE950D-9FED-BEFA-1A47-FC061A8F5E3F}"/>
              </a:ext>
            </a:extLst>
          </p:cNvPr>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Notice of Arbitration – Section 21 – dispute to be stated clearly – claims are not required to be particularly stated or quantified</a:t>
            </a:r>
          </a:p>
          <a:p>
            <a:pPr algn="just"/>
            <a:r>
              <a:rPr lang="en-US" dirty="0">
                <a:latin typeface="Arial" panose="020B0604020202020204" pitchFamily="34" charset="0"/>
                <a:cs typeface="Arial" panose="020B0604020202020204" pitchFamily="34" charset="0"/>
              </a:rPr>
              <a:t>Petition under Section 11 – controversial - only the existence of arbitration agreement – section 11(6A) – Vidya </a:t>
            </a:r>
            <a:r>
              <a:rPr lang="en-US" dirty="0" err="1">
                <a:latin typeface="Arial" panose="020B0604020202020204" pitchFamily="34" charset="0"/>
                <a:cs typeface="Arial" panose="020B0604020202020204" pitchFamily="34" charset="0"/>
              </a:rPr>
              <a:t>Drolia</a:t>
            </a:r>
            <a:r>
              <a:rPr lang="en-US" dirty="0">
                <a:latin typeface="Arial" panose="020B0604020202020204" pitchFamily="34" charset="0"/>
                <a:cs typeface="Arial" panose="020B0604020202020204" pitchFamily="34" charset="0"/>
              </a:rPr>
              <a:t> judgment</a:t>
            </a:r>
          </a:p>
          <a:p>
            <a:pPr algn="just"/>
            <a:r>
              <a:rPr lang="en-US" dirty="0">
                <a:latin typeface="Arial" panose="020B0604020202020204" pitchFamily="34" charset="0"/>
                <a:cs typeface="Arial" panose="020B0604020202020204" pitchFamily="34" charset="0"/>
              </a:rPr>
              <a:t>Section 12(5) – added by the 2015 Amendment – disclosure – Fifth and Seventh Schedule </a:t>
            </a:r>
          </a:p>
          <a:p>
            <a:pPr algn="just"/>
            <a:r>
              <a:rPr lang="en-US" dirty="0">
                <a:latin typeface="Arial" panose="020B0604020202020204" pitchFamily="34" charset="0"/>
                <a:cs typeface="Arial" panose="020B0604020202020204" pitchFamily="34" charset="0"/>
              </a:rPr>
              <a:t>Section 19 – Arbitral Tribunal not bound by Evidence Act or the Code of Civil Procedure – parties free to agree to the procedure, or in the absence of such an agreement, arbitral tribunal can decide the procedure</a:t>
            </a:r>
          </a:p>
          <a:p>
            <a:endParaRPr lang="en-US" dirty="0"/>
          </a:p>
        </p:txBody>
      </p:sp>
    </p:spTree>
    <p:extLst>
      <p:ext uri="{BB962C8B-B14F-4D97-AF65-F5344CB8AC3E}">
        <p14:creationId xmlns:p14="http://schemas.microsoft.com/office/powerpoint/2010/main" val="177339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D632C-2B9D-6648-9A3A-34155924CB1A}"/>
              </a:ext>
            </a:extLst>
          </p:cNvPr>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Procedure followed under Arbitration and Conciliation Act 1996</a:t>
            </a:r>
          </a:p>
        </p:txBody>
      </p:sp>
      <p:sp>
        <p:nvSpPr>
          <p:cNvPr id="3" name="Content Placeholder 2">
            <a:extLst>
              <a:ext uri="{FF2B5EF4-FFF2-40B4-BE49-F238E27FC236}">
                <a16:creationId xmlns:a16="http://schemas.microsoft.com/office/drawing/2014/main" id="{5EFAE7C0-1BFA-78CA-D524-8ACCF5F28187}"/>
              </a:ext>
            </a:extLst>
          </p:cNvPr>
          <p:cNvSpPr>
            <a:spLocks noGrp="1"/>
          </p:cNvSpPr>
          <p:nvPr>
            <p:ph idx="1"/>
          </p:nvPr>
        </p:nvSpPr>
        <p:spPr/>
        <p:txBody>
          <a:bodyPr>
            <a:normAutofit fontScale="92500"/>
          </a:bodyPr>
          <a:lstStyle/>
          <a:p>
            <a:r>
              <a:rPr lang="en-US" dirty="0"/>
              <a:t>Section 23 – Pleadings – Statement of Claim, Statement of Defence, Applications </a:t>
            </a:r>
          </a:p>
          <a:p>
            <a:r>
              <a:rPr lang="en-US" dirty="0"/>
              <a:t>Section  24 – Hearings – whether oral or based on documents only.</a:t>
            </a:r>
          </a:p>
          <a:p>
            <a:r>
              <a:rPr lang="en-US" dirty="0"/>
              <a:t>Admission/Denial of documents – Evidence by way of affidavits – cross-examination </a:t>
            </a:r>
          </a:p>
          <a:p>
            <a:r>
              <a:rPr lang="en-US" dirty="0"/>
              <a:t>Section 28 – Dispute has to be decided in accordance with the laws in force in India and taking into account the terms of the contract </a:t>
            </a:r>
          </a:p>
          <a:p>
            <a:r>
              <a:rPr lang="en-US" dirty="0"/>
              <a:t>Section 29A – timeline for passing of arbitral award – 2015 Amendment – 12 months from constitution of the tribunal – 2019 Amendment – 12 months from completion of pleadings </a:t>
            </a:r>
          </a:p>
          <a:p>
            <a:endParaRPr lang="en-US" dirty="0"/>
          </a:p>
          <a:p>
            <a:endParaRPr lang="en-US" dirty="0"/>
          </a:p>
          <a:p>
            <a:endParaRPr lang="en-US" dirty="0"/>
          </a:p>
        </p:txBody>
      </p:sp>
    </p:spTree>
    <p:extLst>
      <p:ext uri="{BB962C8B-B14F-4D97-AF65-F5344CB8AC3E}">
        <p14:creationId xmlns:p14="http://schemas.microsoft.com/office/powerpoint/2010/main" val="3377251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EB2F4-CAB9-A8F4-6BC1-CA5B2495C363}"/>
              </a:ext>
            </a:extLst>
          </p:cNvPr>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Procedure followed under Arbitration and Conciliation Act 1996</a:t>
            </a:r>
            <a:endParaRPr lang="en-US" sz="4000" dirty="0"/>
          </a:p>
        </p:txBody>
      </p:sp>
      <p:sp>
        <p:nvSpPr>
          <p:cNvPr id="3" name="Content Placeholder 2">
            <a:extLst>
              <a:ext uri="{FF2B5EF4-FFF2-40B4-BE49-F238E27FC236}">
                <a16:creationId xmlns:a16="http://schemas.microsoft.com/office/drawing/2014/main" id="{584662E3-A9C1-FC6E-5454-AB4BC18213CB}"/>
              </a:ext>
            </a:extLst>
          </p:cNvPr>
          <p:cNvSpPr>
            <a:spLocks noGrp="1"/>
          </p:cNvSpPr>
          <p:nvPr>
            <p:ph idx="1"/>
          </p:nvPr>
        </p:nvSpPr>
        <p:spPr/>
        <p:txBody>
          <a:bodyPr>
            <a:normAutofit lnSpcReduction="10000"/>
          </a:bodyPr>
          <a:lstStyle/>
          <a:p>
            <a:r>
              <a:rPr lang="en-US" dirty="0"/>
              <a:t>Section 31 – </a:t>
            </a:r>
          </a:p>
          <a:p>
            <a:pPr>
              <a:buFont typeface="Wingdings" panose="05000000000000000000" pitchFamily="2" charset="2"/>
              <a:buChar char="Ø"/>
            </a:pPr>
            <a:r>
              <a:rPr lang="en-US" dirty="0"/>
              <a:t>Award should be in writing and should be signed by all the members</a:t>
            </a:r>
          </a:p>
          <a:p>
            <a:pPr>
              <a:buFont typeface="Wingdings" panose="05000000000000000000" pitchFamily="2" charset="2"/>
              <a:buChar char="Ø"/>
            </a:pPr>
            <a:r>
              <a:rPr lang="en-US" dirty="0"/>
              <a:t>although signatures of majority of the members are sufficient, reasons for omission of signature of other members should be mentioned</a:t>
            </a:r>
          </a:p>
          <a:p>
            <a:pPr>
              <a:buFont typeface="Wingdings" panose="05000000000000000000" pitchFamily="2" charset="2"/>
              <a:buChar char="Ø"/>
            </a:pPr>
            <a:r>
              <a:rPr lang="en-US" dirty="0"/>
              <a:t>award should contain reasons, unless parties agree to the contrary or if it is a consent award</a:t>
            </a:r>
          </a:p>
          <a:p>
            <a:pPr>
              <a:buFont typeface="Wingdings" panose="05000000000000000000" pitchFamily="2" charset="2"/>
              <a:buChar char="Ø"/>
            </a:pPr>
            <a:r>
              <a:rPr lang="en-US" dirty="0"/>
              <a:t>Date and place of the award to be mentioned</a:t>
            </a:r>
          </a:p>
          <a:p>
            <a:pPr>
              <a:buFont typeface="Wingdings" panose="05000000000000000000" pitchFamily="2" charset="2"/>
              <a:buChar char="Ø"/>
            </a:pPr>
            <a:r>
              <a:rPr lang="en-US" dirty="0"/>
              <a:t>Signed copy of the arbitral award to be delivered to each party</a:t>
            </a:r>
          </a:p>
          <a:p>
            <a:pPr marL="0" indent="0">
              <a:buNone/>
            </a:pPr>
            <a:endParaRPr lang="en-US" dirty="0"/>
          </a:p>
          <a:p>
            <a:endParaRPr lang="en-US" dirty="0"/>
          </a:p>
        </p:txBody>
      </p:sp>
    </p:spTree>
    <p:extLst>
      <p:ext uri="{BB962C8B-B14F-4D97-AF65-F5344CB8AC3E}">
        <p14:creationId xmlns:p14="http://schemas.microsoft.com/office/powerpoint/2010/main" val="1001884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A9EA6-25F4-8EB3-C455-6AAD08D52B65}"/>
              </a:ext>
            </a:extLst>
          </p:cNvPr>
          <p:cNvSpPr>
            <a:spLocks noGrp="1"/>
          </p:cNvSpPr>
          <p:nvPr>
            <p:ph type="title"/>
          </p:nvPr>
        </p:nvSpPr>
        <p:spPr/>
        <p:txBody>
          <a:bodyPr/>
          <a:lstStyle/>
          <a:p>
            <a:pPr algn="ctr"/>
            <a:r>
              <a:rPr lang="en-US" sz="4400" dirty="0">
                <a:latin typeface="Arial" panose="020B0604020202020204" pitchFamily="34" charset="0"/>
                <a:cs typeface="Arial" panose="020B0604020202020204" pitchFamily="34" charset="0"/>
              </a:rPr>
              <a:t>Procedure followed under Arbitration and Conciliation Act 1996</a:t>
            </a:r>
            <a:endParaRPr lang="en-US" dirty="0"/>
          </a:p>
        </p:txBody>
      </p:sp>
      <p:sp>
        <p:nvSpPr>
          <p:cNvPr id="3" name="Content Placeholder 2">
            <a:extLst>
              <a:ext uri="{FF2B5EF4-FFF2-40B4-BE49-F238E27FC236}">
                <a16:creationId xmlns:a16="http://schemas.microsoft.com/office/drawing/2014/main" id="{BF484F76-091A-89B4-D0CC-E51BC1DE4DB5}"/>
              </a:ext>
            </a:extLst>
          </p:cNvPr>
          <p:cNvSpPr>
            <a:spLocks noGrp="1"/>
          </p:cNvSpPr>
          <p:nvPr>
            <p:ph idx="1"/>
          </p:nvPr>
        </p:nvSpPr>
        <p:spPr/>
        <p:txBody>
          <a:bodyPr/>
          <a:lstStyle/>
          <a:p>
            <a:r>
              <a:rPr lang="en-US" dirty="0"/>
              <a:t>Section 31 – </a:t>
            </a:r>
          </a:p>
          <a:p>
            <a:pPr>
              <a:buFont typeface="Wingdings" panose="05000000000000000000" pitchFamily="2" charset="2"/>
              <a:buChar char="Ø"/>
            </a:pPr>
            <a:r>
              <a:rPr lang="en-US" dirty="0"/>
              <a:t>Interim award can be made on any matter in respect of which final award may be passed. </a:t>
            </a:r>
          </a:p>
          <a:p>
            <a:pPr>
              <a:buFont typeface="Wingdings" panose="05000000000000000000" pitchFamily="2" charset="2"/>
              <a:buChar char="Ø"/>
            </a:pPr>
            <a:r>
              <a:rPr lang="en-US" dirty="0"/>
              <a:t>Section 31(7) – interest – from the date on which the cause of action arose till the date of payment – divided into two parts – from the date of cause of action till the date of the award – from the date of award to the date of payment </a:t>
            </a:r>
          </a:p>
        </p:txBody>
      </p:sp>
    </p:spTree>
    <p:extLst>
      <p:ext uri="{BB962C8B-B14F-4D97-AF65-F5344CB8AC3E}">
        <p14:creationId xmlns:p14="http://schemas.microsoft.com/office/powerpoint/2010/main" val="3179847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5E1DB-9F71-960E-880C-46B33DF9CA66}"/>
              </a:ext>
            </a:extLst>
          </p:cNvPr>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Challenge to an award</a:t>
            </a:r>
          </a:p>
        </p:txBody>
      </p:sp>
      <p:sp>
        <p:nvSpPr>
          <p:cNvPr id="3" name="Content Placeholder 2">
            <a:extLst>
              <a:ext uri="{FF2B5EF4-FFF2-40B4-BE49-F238E27FC236}">
                <a16:creationId xmlns:a16="http://schemas.microsoft.com/office/drawing/2014/main" id="{6AAA28EB-5487-8799-522B-593C5D104518}"/>
              </a:ext>
            </a:extLst>
          </p:cNvPr>
          <p:cNvSpPr>
            <a:spLocks noGrp="1"/>
          </p:cNvSpPr>
          <p:nvPr>
            <p:ph idx="1"/>
          </p:nvPr>
        </p:nvSpPr>
        <p:spPr/>
        <p:txBody>
          <a:bodyPr/>
          <a:lstStyle/>
          <a:p>
            <a:r>
              <a:rPr lang="en-US" dirty="0"/>
              <a:t>Section 34 </a:t>
            </a:r>
          </a:p>
          <a:p>
            <a:pPr>
              <a:buFont typeface="Wingdings" panose="05000000000000000000" pitchFamily="2" charset="2"/>
              <a:buChar char="Ø"/>
            </a:pPr>
            <a:r>
              <a:rPr lang="en-US" dirty="0"/>
              <a:t>Not an appeal – very narrow scope for intervention</a:t>
            </a:r>
          </a:p>
          <a:p>
            <a:pPr>
              <a:buFont typeface="Wingdings" panose="05000000000000000000" pitchFamily="2" charset="2"/>
              <a:buChar char="Ø"/>
            </a:pPr>
            <a:r>
              <a:rPr lang="en-US" dirty="0"/>
              <a:t>Grounds for interference to be established on the basis of the arbitral record </a:t>
            </a:r>
          </a:p>
          <a:p>
            <a:pPr>
              <a:buFont typeface="Wingdings" panose="05000000000000000000" pitchFamily="2" charset="2"/>
              <a:buChar char="Ø"/>
            </a:pPr>
            <a:r>
              <a:rPr lang="en-US" dirty="0"/>
              <a:t>Party was under some incapacity</a:t>
            </a:r>
          </a:p>
          <a:p>
            <a:pPr>
              <a:buFont typeface="Wingdings" panose="05000000000000000000" pitchFamily="2" charset="2"/>
              <a:buChar char="Ø"/>
            </a:pPr>
            <a:r>
              <a:rPr lang="en-US" dirty="0"/>
              <a:t> Arbitration Agreement is not valid </a:t>
            </a:r>
          </a:p>
          <a:p>
            <a:pPr>
              <a:buFont typeface="Wingdings" panose="05000000000000000000" pitchFamily="2" charset="2"/>
              <a:buChar char="Ø"/>
            </a:pPr>
            <a:r>
              <a:rPr lang="en-US" dirty="0"/>
              <a:t>Party did not have proper notice or unable to present its case</a:t>
            </a:r>
          </a:p>
          <a:p>
            <a:pPr>
              <a:buFont typeface="Wingdings" panose="05000000000000000000" pitchFamily="2" charset="2"/>
              <a:buChar char="Ø"/>
            </a:pPr>
            <a:r>
              <a:rPr lang="en-US" dirty="0"/>
              <a:t>Dispute not contemplated by or falling within the scope of arbitration </a:t>
            </a:r>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612667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52F33-8F6A-C018-F8E8-58FCC116D23C}"/>
              </a:ext>
            </a:extLst>
          </p:cNvPr>
          <p:cNvSpPr>
            <a:spLocks noGrp="1"/>
          </p:cNvSpPr>
          <p:nvPr>
            <p:ph type="title"/>
          </p:nvPr>
        </p:nvSpPr>
        <p:spPr/>
        <p:txBody>
          <a:bodyPr/>
          <a:lstStyle/>
          <a:p>
            <a:pPr algn="ctr"/>
            <a:r>
              <a:rPr lang="en-US" sz="4400" dirty="0">
                <a:latin typeface="Arial" panose="020B0604020202020204" pitchFamily="34" charset="0"/>
                <a:cs typeface="Arial" panose="020B0604020202020204" pitchFamily="34" charset="0"/>
              </a:rPr>
              <a:t>Challenge to an award</a:t>
            </a:r>
            <a:endParaRPr lang="en-US" dirty="0"/>
          </a:p>
        </p:txBody>
      </p:sp>
      <p:sp>
        <p:nvSpPr>
          <p:cNvPr id="3" name="Content Placeholder 2">
            <a:extLst>
              <a:ext uri="{FF2B5EF4-FFF2-40B4-BE49-F238E27FC236}">
                <a16:creationId xmlns:a16="http://schemas.microsoft.com/office/drawing/2014/main" id="{89CCD8CF-3BC8-FCFE-BBD4-1B210F0884AC}"/>
              </a:ext>
            </a:extLst>
          </p:cNvPr>
          <p:cNvSpPr>
            <a:spLocks noGrp="1"/>
          </p:cNvSpPr>
          <p:nvPr>
            <p:ph idx="1"/>
          </p:nvPr>
        </p:nvSpPr>
        <p:spPr/>
        <p:txBody>
          <a:bodyPr>
            <a:normAutofit lnSpcReduction="10000"/>
          </a:bodyPr>
          <a:lstStyle/>
          <a:p>
            <a:r>
              <a:rPr lang="en-US" dirty="0"/>
              <a:t>Section 34 </a:t>
            </a:r>
          </a:p>
          <a:p>
            <a:pPr>
              <a:buFont typeface="Wingdings" panose="05000000000000000000" pitchFamily="2" charset="2"/>
              <a:buChar char="Ø"/>
            </a:pPr>
            <a:r>
              <a:rPr lang="en-US" dirty="0"/>
              <a:t>Composition of the arbitral tribunal or the arbitral procedure was not in accordance with the agreement of the parties</a:t>
            </a:r>
          </a:p>
          <a:p>
            <a:pPr>
              <a:buFont typeface="Wingdings" panose="05000000000000000000" pitchFamily="2" charset="2"/>
              <a:buChar char="Ø"/>
            </a:pPr>
            <a:r>
              <a:rPr lang="en-US" dirty="0"/>
              <a:t>Subject matter not capable of settlement by arbitration</a:t>
            </a:r>
          </a:p>
          <a:p>
            <a:pPr>
              <a:buFont typeface="Wingdings" panose="05000000000000000000" pitchFamily="2" charset="2"/>
              <a:buChar char="Ø"/>
            </a:pPr>
            <a:r>
              <a:rPr lang="en-US" dirty="0"/>
              <a:t>Public policy - subjective and controversial </a:t>
            </a:r>
          </a:p>
          <a:p>
            <a:pPr marL="571500" indent="-571500">
              <a:buAutoNum type="romanLcParenBoth"/>
            </a:pPr>
            <a:r>
              <a:rPr lang="en-US" dirty="0"/>
              <a:t>fraud/corruption</a:t>
            </a:r>
          </a:p>
          <a:p>
            <a:pPr marL="571500" indent="-571500">
              <a:buAutoNum type="romanLcParenBoth"/>
            </a:pPr>
            <a:r>
              <a:rPr lang="en-US" dirty="0"/>
              <a:t>fundamental policy of law</a:t>
            </a:r>
          </a:p>
          <a:p>
            <a:pPr marL="571500" indent="-571500">
              <a:buAutoNum type="romanLcParenBoth"/>
            </a:pPr>
            <a:r>
              <a:rPr lang="en-US" dirty="0"/>
              <a:t>basic notions of justice and morality</a:t>
            </a:r>
          </a:p>
          <a:p>
            <a:pPr marL="571500" indent="-571500">
              <a:buAutoNum type="romanLcParenBoth"/>
            </a:pPr>
            <a:r>
              <a:rPr lang="en-US" dirty="0"/>
              <a:t>Patent illegality </a:t>
            </a:r>
          </a:p>
        </p:txBody>
      </p:sp>
    </p:spTree>
    <p:extLst>
      <p:ext uri="{BB962C8B-B14F-4D97-AF65-F5344CB8AC3E}">
        <p14:creationId xmlns:p14="http://schemas.microsoft.com/office/powerpoint/2010/main" val="1375960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81B79-4735-088D-BC73-C79033DBA2E8}"/>
              </a:ext>
            </a:extLst>
          </p:cNvPr>
          <p:cNvSpPr>
            <a:spLocks noGrp="1"/>
          </p:cNvSpPr>
          <p:nvPr>
            <p:ph type="title"/>
          </p:nvPr>
        </p:nvSpPr>
        <p:spPr/>
        <p:txBody>
          <a:bodyPr/>
          <a:lstStyle/>
          <a:p>
            <a:r>
              <a:rPr lang="en-US" dirty="0"/>
              <a:t>Enforcement	</a:t>
            </a:r>
          </a:p>
        </p:txBody>
      </p:sp>
      <p:sp>
        <p:nvSpPr>
          <p:cNvPr id="3" name="Content Placeholder 2">
            <a:extLst>
              <a:ext uri="{FF2B5EF4-FFF2-40B4-BE49-F238E27FC236}">
                <a16:creationId xmlns:a16="http://schemas.microsoft.com/office/drawing/2014/main" id="{0FA0F0AA-C99A-B192-BC77-3565F94B2AD5}"/>
              </a:ext>
            </a:extLst>
          </p:cNvPr>
          <p:cNvSpPr>
            <a:spLocks noGrp="1"/>
          </p:cNvSpPr>
          <p:nvPr>
            <p:ph idx="1"/>
          </p:nvPr>
        </p:nvSpPr>
        <p:spPr/>
        <p:txBody>
          <a:bodyPr/>
          <a:lstStyle/>
          <a:p>
            <a:r>
              <a:rPr lang="en-US" dirty="0"/>
              <a:t>Section 35 – Award is final and binding</a:t>
            </a:r>
          </a:p>
          <a:p>
            <a:r>
              <a:rPr lang="en-US" dirty="0"/>
              <a:t>Section 36 – enforcement of the award – execution – stay along with </a:t>
            </a:r>
            <a:r>
              <a:rPr lang="en-US"/>
              <a:t>certain conditions </a:t>
            </a:r>
            <a:endParaRPr lang="en-US" dirty="0"/>
          </a:p>
          <a:p>
            <a:endParaRPr lang="en-US" dirty="0"/>
          </a:p>
        </p:txBody>
      </p:sp>
    </p:spTree>
    <p:extLst>
      <p:ext uri="{BB962C8B-B14F-4D97-AF65-F5344CB8AC3E}">
        <p14:creationId xmlns:p14="http://schemas.microsoft.com/office/powerpoint/2010/main" val="570965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TotalTime>
  <Words>961</Words>
  <Application>Microsoft Office PowerPoint</Application>
  <PresentationFormat>Widescreen</PresentationFormat>
  <Paragraphs>67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Alegreya Sans</vt:lpstr>
      <vt:lpstr>Aptos</vt:lpstr>
      <vt:lpstr>Aptos Display</vt:lpstr>
      <vt:lpstr>Arial</vt:lpstr>
      <vt:lpstr>Wingdings</vt:lpstr>
      <vt:lpstr>Office Theme</vt:lpstr>
      <vt:lpstr>A General Overview of Arbitration Law in India</vt:lpstr>
      <vt:lpstr>A General Overview of Arbitration Law in India</vt:lpstr>
      <vt:lpstr>Procedure followed under Arbitration and Conciliation Act 1996</vt:lpstr>
      <vt:lpstr>Model Arbitration Clause</vt:lpstr>
      <vt:lpstr>Procedure followed under Arbitration and Conciliation Act 1996</vt:lpstr>
      <vt:lpstr>Procedure followed under Arbitration and Conciliation Act 1996</vt:lpstr>
      <vt:lpstr>Procedure followed under Arbitration and Conciliation Act 1996</vt:lpstr>
      <vt:lpstr>Procedure followed under Arbitration and Conciliation Act 1996</vt:lpstr>
      <vt:lpstr>Challenge to an award</vt:lpstr>
      <vt:lpstr>Challenge to an award</vt:lpstr>
      <vt:lpstr>Enforcement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Abhishek Shivpuri</dc:creator>
  <cp:lastModifiedBy>Abhishek Shivpuri</cp:lastModifiedBy>
  <cp:revision>9</cp:revision>
  <dcterms:created xsi:type="dcterms:W3CDTF">2024-11-28T06:42:17Z</dcterms:created>
  <dcterms:modified xsi:type="dcterms:W3CDTF">2024-11-30T04:03:15Z</dcterms:modified>
</cp:coreProperties>
</file>