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1" r:id="rId2"/>
    <p:sldMasterId id="2147483683" r:id="rId3"/>
    <p:sldMasterId id="2147483695" r:id="rId4"/>
    <p:sldMasterId id="2147483732" r:id="rId5"/>
  </p:sldMasterIdLst>
  <p:notesMasterIdLst>
    <p:notesMasterId r:id="rId60"/>
  </p:notesMasterIdLst>
  <p:handoutMasterIdLst>
    <p:handoutMasterId r:id="rId61"/>
  </p:handoutMasterIdLst>
  <p:sldIdLst>
    <p:sldId id="259" r:id="rId6"/>
    <p:sldId id="262" r:id="rId7"/>
    <p:sldId id="389" r:id="rId8"/>
    <p:sldId id="265" r:id="rId9"/>
    <p:sldId id="268" r:id="rId10"/>
    <p:sldId id="271" r:id="rId11"/>
    <p:sldId id="274" r:id="rId12"/>
    <p:sldId id="401" r:id="rId13"/>
    <p:sldId id="395" r:id="rId14"/>
    <p:sldId id="396" r:id="rId15"/>
    <p:sldId id="398" r:id="rId16"/>
    <p:sldId id="399" r:id="rId17"/>
    <p:sldId id="400" r:id="rId18"/>
    <p:sldId id="402" r:id="rId19"/>
    <p:sldId id="403" r:id="rId20"/>
    <p:sldId id="277" r:id="rId21"/>
    <p:sldId id="404" r:id="rId22"/>
    <p:sldId id="280" r:id="rId23"/>
    <p:sldId id="283" r:id="rId24"/>
    <p:sldId id="286" r:id="rId25"/>
    <p:sldId id="289" r:id="rId26"/>
    <p:sldId id="292" r:id="rId27"/>
    <p:sldId id="295" r:id="rId28"/>
    <p:sldId id="298" r:id="rId29"/>
    <p:sldId id="301" r:id="rId30"/>
    <p:sldId id="304" r:id="rId31"/>
    <p:sldId id="307" r:id="rId32"/>
    <p:sldId id="310" r:id="rId33"/>
    <p:sldId id="313" r:id="rId34"/>
    <p:sldId id="316" r:id="rId35"/>
    <p:sldId id="319" r:id="rId36"/>
    <p:sldId id="322" r:id="rId37"/>
    <p:sldId id="349" r:id="rId38"/>
    <p:sldId id="352" r:id="rId39"/>
    <p:sldId id="355" r:id="rId40"/>
    <p:sldId id="358" r:id="rId41"/>
    <p:sldId id="371" r:id="rId42"/>
    <p:sldId id="372" r:id="rId43"/>
    <p:sldId id="373" r:id="rId44"/>
    <p:sldId id="374" r:id="rId45"/>
    <p:sldId id="375" r:id="rId46"/>
    <p:sldId id="376" r:id="rId47"/>
    <p:sldId id="377" r:id="rId48"/>
    <p:sldId id="378" r:id="rId49"/>
    <p:sldId id="379" r:id="rId50"/>
    <p:sldId id="380" r:id="rId51"/>
    <p:sldId id="381" r:id="rId52"/>
    <p:sldId id="382" r:id="rId53"/>
    <p:sldId id="383" r:id="rId54"/>
    <p:sldId id="384" r:id="rId55"/>
    <p:sldId id="386" r:id="rId56"/>
    <p:sldId id="387" r:id="rId57"/>
    <p:sldId id="331" r:id="rId58"/>
    <p:sldId id="388" r:id="rId59"/>
  </p:sldIdLst>
  <p:sldSz cx="18288000" cy="10287000"/>
  <p:notesSz cx="7010400" cy="9296400"/>
  <p:embeddedFontLst>
    <p:embeddedFont>
      <p:font typeface="Roboto" charset="0"/>
      <p:regular r:id="rId62"/>
      <p:bold r:id="rId63"/>
      <p:italic r:id="rId64"/>
      <p:boldItalic r:id="rId65"/>
    </p:embeddedFont>
    <p:embeddedFont>
      <p:font typeface="Arimo Bold" charset="0"/>
      <p:regular r:id="rId66"/>
    </p:embeddedFont>
    <p:embeddedFont>
      <p:font typeface="Raleway" charset="0"/>
      <p:regular r:id="rId67"/>
      <p:bold r:id="rId68"/>
    </p:embeddedFont>
    <p:embeddedFont>
      <p:font typeface="Calibri" pitchFamily="34" charset="0"/>
      <p:regular r:id="rId69"/>
      <p:bold r:id="rId70"/>
      <p:italic r:id="rId71"/>
      <p:boldItalic r:id="rId72"/>
    </p:embeddedFont>
    <p:embeddedFont>
      <p:font typeface="Arial Narrow" pitchFamily="34" charset="0"/>
      <p:regular r:id="rId73"/>
      <p:bold r:id="rId74"/>
      <p:italic r:id="rId75"/>
      <p:boldItalic r:id="rId76"/>
    </p:embeddedFont>
  </p:embeddedFontLst>
  <p:custDataLst>
    <p:tags r:id="rId7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240">
          <p15:clr>
            <a:srgbClr val="A4A3A4"/>
          </p15:clr>
        </p15:guide>
        <p15:guide id="2" pos="576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EDC19B-C572-4F4B-8EC8-6798B425A1F0}" v="24" dt="2024-11-29T16:39:41.6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6000" autoAdjust="0"/>
    <p:restoredTop sz="0" autoAdjust="0"/>
  </p:normalViewPr>
  <p:slideViewPr>
    <p:cSldViewPr>
      <p:cViewPr>
        <p:scale>
          <a:sx n="50" d="100"/>
          <a:sy n="50" d="100"/>
        </p:scale>
        <p:origin x="-930" y="-72"/>
      </p:cViewPr>
      <p:guideLst>
        <p:guide orient="horz" pos="3240"/>
        <p:guide pos="576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font" Target="fonts/font2.fntdata"/><Relationship Id="rId68" Type="http://schemas.openxmlformats.org/officeDocument/2006/relationships/font" Target="fonts/font7.fntdata"/><Relationship Id="rId76" Type="http://schemas.openxmlformats.org/officeDocument/2006/relationships/font" Target="fonts/font15.fntdata"/><Relationship Id="rId84" Type="http://schemas.microsoft.com/office/2015/10/relationships/revisionInfo" Target="revisionInfo.xml"/><Relationship Id="rId7" Type="http://schemas.openxmlformats.org/officeDocument/2006/relationships/slide" Target="slides/slide2.xml"/><Relationship Id="rId71"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font" Target="fonts/font5.fntdata"/><Relationship Id="rId74" Type="http://schemas.openxmlformats.org/officeDocument/2006/relationships/font" Target="fonts/font13.fntdata"/><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tags" Target="tags/tag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11.fntdata"/><Relationship Id="rId80" Type="http://schemas.openxmlformats.org/officeDocument/2006/relationships/theme" Target="theme/theme1.xml"/><Relationship Id="rId85"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6.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m Kishan Soni" userId="347a6a3722959202" providerId="LiveId" clId="{67EDC19B-C572-4F4B-8EC8-6798B425A1F0}"/>
    <pc:docChg chg="undo custSel modSld">
      <pc:chgData name="Ram Kishan Soni" userId="347a6a3722959202" providerId="LiveId" clId="{67EDC19B-C572-4F4B-8EC8-6798B425A1F0}" dt="2024-11-29T16:39:44.300" v="2405" actId="1036"/>
      <pc:docMkLst>
        <pc:docMk/>
      </pc:docMkLst>
      <pc:sldChg chg="modSp mod">
        <pc:chgData name="Ram Kishan Soni" userId="347a6a3722959202" providerId="LiveId" clId="{67EDC19B-C572-4F4B-8EC8-6798B425A1F0}" dt="2024-11-29T16:23:06.428" v="1495" actId="113"/>
        <pc:sldMkLst>
          <pc:docMk/>
          <pc:sldMk cId="0" sldId="268"/>
        </pc:sldMkLst>
        <pc:spChg chg="mod">
          <ac:chgData name="Ram Kishan Soni" userId="347a6a3722959202" providerId="LiveId" clId="{67EDC19B-C572-4F4B-8EC8-6798B425A1F0}" dt="2024-11-29T16:22:55.119" v="1494" actId="113"/>
          <ac:spMkLst>
            <pc:docMk/>
            <pc:sldMk cId="0" sldId="268"/>
            <ac:spMk id="25" creationId="{00000000-0000-0000-0000-000000000000}"/>
          </ac:spMkLst>
        </pc:spChg>
        <pc:spChg chg="mod">
          <ac:chgData name="Ram Kishan Soni" userId="347a6a3722959202" providerId="LiveId" clId="{67EDC19B-C572-4F4B-8EC8-6798B425A1F0}" dt="2024-11-29T16:23:06.428" v="1495" actId="113"/>
          <ac:spMkLst>
            <pc:docMk/>
            <pc:sldMk cId="0" sldId="268"/>
            <ac:spMk id="31" creationId="{00000000-0000-0000-0000-000000000000}"/>
          </ac:spMkLst>
        </pc:spChg>
      </pc:sldChg>
      <pc:sldChg chg="modSp mod">
        <pc:chgData name="Ram Kishan Soni" userId="347a6a3722959202" providerId="LiveId" clId="{67EDC19B-C572-4F4B-8EC8-6798B425A1F0}" dt="2024-11-29T16:23:27.993" v="1502" actId="20577"/>
        <pc:sldMkLst>
          <pc:docMk/>
          <pc:sldMk cId="0" sldId="274"/>
        </pc:sldMkLst>
        <pc:spChg chg="mod">
          <ac:chgData name="Ram Kishan Soni" userId="347a6a3722959202" providerId="LiveId" clId="{67EDC19B-C572-4F4B-8EC8-6798B425A1F0}" dt="2024-11-29T16:23:27.993" v="1502" actId="20577"/>
          <ac:spMkLst>
            <pc:docMk/>
            <pc:sldMk cId="0" sldId="274"/>
            <ac:spMk id="16" creationId="{00000000-0000-0000-0000-000000000000}"/>
          </ac:spMkLst>
        </pc:spChg>
      </pc:sldChg>
      <pc:sldChg chg="modSp mod">
        <pc:chgData name="Ram Kishan Soni" userId="347a6a3722959202" providerId="LiveId" clId="{67EDC19B-C572-4F4B-8EC8-6798B425A1F0}" dt="2024-11-29T16:29:59.438" v="2016" actId="20577"/>
        <pc:sldMkLst>
          <pc:docMk/>
          <pc:sldMk cId="0" sldId="295"/>
        </pc:sldMkLst>
        <pc:spChg chg="mod">
          <ac:chgData name="Ram Kishan Soni" userId="347a6a3722959202" providerId="LiveId" clId="{67EDC19B-C572-4F4B-8EC8-6798B425A1F0}" dt="2024-11-29T16:27:57.374" v="1987" actId="14100"/>
          <ac:spMkLst>
            <pc:docMk/>
            <pc:sldMk cId="0" sldId="295"/>
            <ac:spMk id="7" creationId="{00000000-0000-0000-0000-000000000000}"/>
          </ac:spMkLst>
        </pc:spChg>
        <pc:spChg chg="mod">
          <ac:chgData name="Ram Kishan Soni" userId="347a6a3722959202" providerId="LiveId" clId="{67EDC19B-C572-4F4B-8EC8-6798B425A1F0}" dt="2024-11-29T16:27:25.261" v="1965" actId="1037"/>
          <ac:spMkLst>
            <pc:docMk/>
            <pc:sldMk cId="0" sldId="295"/>
            <ac:spMk id="11" creationId="{00000000-0000-0000-0000-000000000000}"/>
          </ac:spMkLst>
        </pc:spChg>
        <pc:spChg chg="mod">
          <ac:chgData name="Ram Kishan Soni" userId="347a6a3722959202" providerId="LiveId" clId="{67EDC19B-C572-4F4B-8EC8-6798B425A1F0}" dt="2024-11-29T16:27:25.261" v="1965" actId="1037"/>
          <ac:spMkLst>
            <pc:docMk/>
            <pc:sldMk cId="0" sldId="295"/>
            <ac:spMk id="12" creationId="{00000000-0000-0000-0000-000000000000}"/>
          </ac:spMkLst>
        </pc:spChg>
        <pc:spChg chg="mod">
          <ac:chgData name="Ram Kishan Soni" userId="347a6a3722959202" providerId="LiveId" clId="{67EDC19B-C572-4F4B-8EC8-6798B425A1F0}" dt="2024-11-29T16:28:34.128" v="2006" actId="1037"/>
          <ac:spMkLst>
            <pc:docMk/>
            <pc:sldMk cId="0" sldId="295"/>
            <ac:spMk id="13" creationId="{00000000-0000-0000-0000-000000000000}"/>
          </ac:spMkLst>
        </pc:spChg>
        <pc:spChg chg="mod">
          <ac:chgData name="Ram Kishan Soni" userId="347a6a3722959202" providerId="LiveId" clId="{67EDC19B-C572-4F4B-8EC8-6798B425A1F0}" dt="2024-11-29T16:27:37.363" v="1985" actId="1038"/>
          <ac:spMkLst>
            <pc:docMk/>
            <pc:sldMk cId="0" sldId="295"/>
            <ac:spMk id="17" creationId="{00000000-0000-0000-0000-000000000000}"/>
          </ac:spMkLst>
        </pc:spChg>
        <pc:spChg chg="mod">
          <ac:chgData name="Ram Kishan Soni" userId="347a6a3722959202" providerId="LiveId" clId="{67EDC19B-C572-4F4B-8EC8-6798B425A1F0}" dt="2024-11-29T16:27:25.261" v="1965" actId="1037"/>
          <ac:spMkLst>
            <pc:docMk/>
            <pc:sldMk cId="0" sldId="295"/>
            <ac:spMk id="18" creationId="{00000000-0000-0000-0000-000000000000}"/>
          </ac:spMkLst>
        </pc:spChg>
        <pc:spChg chg="mod">
          <ac:chgData name="Ram Kishan Soni" userId="347a6a3722959202" providerId="LiveId" clId="{67EDC19B-C572-4F4B-8EC8-6798B425A1F0}" dt="2024-11-29T16:29:29.966" v="2012" actId="113"/>
          <ac:spMkLst>
            <pc:docMk/>
            <pc:sldMk cId="0" sldId="295"/>
            <ac:spMk id="19" creationId="{00000000-0000-0000-0000-000000000000}"/>
          </ac:spMkLst>
        </pc:spChg>
        <pc:spChg chg="mod">
          <ac:chgData name="Ram Kishan Soni" userId="347a6a3722959202" providerId="LiveId" clId="{67EDC19B-C572-4F4B-8EC8-6798B425A1F0}" dt="2024-11-29T16:27:25.261" v="1965" actId="1037"/>
          <ac:spMkLst>
            <pc:docMk/>
            <pc:sldMk cId="0" sldId="295"/>
            <ac:spMk id="23" creationId="{00000000-0000-0000-0000-000000000000}"/>
          </ac:spMkLst>
        </pc:spChg>
        <pc:spChg chg="mod">
          <ac:chgData name="Ram Kishan Soni" userId="347a6a3722959202" providerId="LiveId" clId="{67EDC19B-C572-4F4B-8EC8-6798B425A1F0}" dt="2024-11-29T16:27:25.261" v="1965" actId="1037"/>
          <ac:spMkLst>
            <pc:docMk/>
            <pc:sldMk cId="0" sldId="295"/>
            <ac:spMk id="24" creationId="{00000000-0000-0000-0000-000000000000}"/>
          </ac:spMkLst>
        </pc:spChg>
        <pc:spChg chg="mod">
          <ac:chgData name="Ram Kishan Soni" userId="347a6a3722959202" providerId="LiveId" clId="{67EDC19B-C572-4F4B-8EC8-6798B425A1F0}" dt="2024-11-29T16:29:59.438" v="2016" actId="20577"/>
          <ac:spMkLst>
            <pc:docMk/>
            <pc:sldMk cId="0" sldId="295"/>
            <ac:spMk id="25" creationId="{00000000-0000-0000-0000-000000000000}"/>
          </ac:spMkLst>
        </pc:spChg>
        <pc:spChg chg="mod">
          <ac:chgData name="Ram Kishan Soni" userId="347a6a3722959202" providerId="LiveId" clId="{67EDC19B-C572-4F4B-8EC8-6798B425A1F0}" dt="2024-11-29T16:27:25.261" v="1965" actId="1037"/>
          <ac:spMkLst>
            <pc:docMk/>
            <pc:sldMk cId="0" sldId="295"/>
            <ac:spMk id="29" creationId="{00000000-0000-0000-0000-000000000000}"/>
          </ac:spMkLst>
        </pc:spChg>
        <pc:spChg chg="mod">
          <ac:chgData name="Ram Kishan Soni" userId="347a6a3722959202" providerId="LiveId" clId="{67EDC19B-C572-4F4B-8EC8-6798B425A1F0}" dt="2024-11-29T16:27:25.261" v="1965" actId="1037"/>
          <ac:spMkLst>
            <pc:docMk/>
            <pc:sldMk cId="0" sldId="295"/>
            <ac:spMk id="30" creationId="{00000000-0000-0000-0000-000000000000}"/>
          </ac:spMkLst>
        </pc:spChg>
        <pc:spChg chg="mod">
          <ac:chgData name="Ram Kishan Soni" userId="347a6a3722959202" providerId="LiveId" clId="{67EDC19B-C572-4F4B-8EC8-6798B425A1F0}" dt="2024-11-29T16:27:25.261" v="1965" actId="1037"/>
          <ac:spMkLst>
            <pc:docMk/>
            <pc:sldMk cId="0" sldId="295"/>
            <ac:spMk id="31" creationId="{00000000-0000-0000-0000-000000000000}"/>
          </ac:spMkLst>
        </pc:spChg>
        <pc:spChg chg="mod">
          <ac:chgData name="Ram Kishan Soni" userId="347a6a3722959202" providerId="LiveId" clId="{67EDC19B-C572-4F4B-8EC8-6798B425A1F0}" dt="2024-11-29T16:27:50.726" v="1986" actId="1076"/>
          <ac:spMkLst>
            <pc:docMk/>
            <pc:sldMk cId="0" sldId="295"/>
            <ac:spMk id="46" creationId="{00000000-0000-0000-0000-000000000000}"/>
          </ac:spMkLst>
        </pc:spChg>
        <pc:grpChg chg="mod">
          <ac:chgData name="Ram Kishan Soni" userId="347a6a3722959202" providerId="LiveId" clId="{67EDC19B-C572-4F4B-8EC8-6798B425A1F0}" dt="2024-11-29T16:27:25.261" v="1965" actId="1037"/>
          <ac:grpSpMkLst>
            <pc:docMk/>
            <pc:sldMk cId="0" sldId="295"/>
            <ac:grpSpMk id="8" creationId="{00000000-0000-0000-0000-000000000000}"/>
          </ac:grpSpMkLst>
        </pc:grpChg>
        <pc:grpChg chg="mod">
          <ac:chgData name="Ram Kishan Soni" userId="347a6a3722959202" providerId="LiveId" clId="{67EDC19B-C572-4F4B-8EC8-6798B425A1F0}" dt="2024-11-29T16:27:37.363" v="1985" actId="1038"/>
          <ac:grpSpMkLst>
            <pc:docMk/>
            <pc:sldMk cId="0" sldId="295"/>
            <ac:grpSpMk id="14" creationId="{00000000-0000-0000-0000-000000000000}"/>
          </ac:grpSpMkLst>
        </pc:grpChg>
        <pc:grpChg chg="mod">
          <ac:chgData name="Ram Kishan Soni" userId="347a6a3722959202" providerId="LiveId" clId="{67EDC19B-C572-4F4B-8EC8-6798B425A1F0}" dt="2024-11-29T16:27:25.261" v="1965" actId="1037"/>
          <ac:grpSpMkLst>
            <pc:docMk/>
            <pc:sldMk cId="0" sldId="295"/>
            <ac:grpSpMk id="20" creationId="{00000000-0000-0000-0000-000000000000}"/>
          </ac:grpSpMkLst>
        </pc:grpChg>
        <pc:grpChg chg="mod">
          <ac:chgData name="Ram Kishan Soni" userId="347a6a3722959202" providerId="LiveId" clId="{67EDC19B-C572-4F4B-8EC8-6798B425A1F0}" dt="2024-11-29T16:27:25.261" v="1965" actId="1037"/>
          <ac:grpSpMkLst>
            <pc:docMk/>
            <pc:sldMk cId="0" sldId="295"/>
            <ac:grpSpMk id="26" creationId="{00000000-0000-0000-0000-000000000000}"/>
          </ac:grpSpMkLst>
        </pc:grpChg>
      </pc:sldChg>
      <pc:sldChg chg="modSp mod">
        <pc:chgData name="Ram Kishan Soni" userId="347a6a3722959202" providerId="LiveId" clId="{67EDC19B-C572-4F4B-8EC8-6798B425A1F0}" dt="2024-11-29T16:30:45.350" v="2036" actId="1036"/>
        <pc:sldMkLst>
          <pc:docMk/>
          <pc:sldMk cId="0" sldId="298"/>
        </pc:sldMkLst>
        <pc:spChg chg="mod">
          <ac:chgData name="Ram Kishan Soni" userId="347a6a3722959202" providerId="LiveId" clId="{67EDC19B-C572-4F4B-8EC8-6798B425A1F0}" dt="2024-11-29T16:30:25.108" v="2017" actId="14100"/>
          <ac:spMkLst>
            <pc:docMk/>
            <pc:sldMk cId="0" sldId="298"/>
            <ac:spMk id="21" creationId="{00000000-0000-0000-0000-000000000000}"/>
          </ac:spMkLst>
        </pc:spChg>
        <pc:spChg chg="mod">
          <ac:chgData name="Ram Kishan Soni" userId="347a6a3722959202" providerId="LiveId" clId="{67EDC19B-C572-4F4B-8EC8-6798B425A1F0}" dt="2024-11-29T16:30:45.350" v="2036" actId="1036"/>
          <ac:spMkLst>
            <pc:docMk/>
            <pc:sldMk cId="0" sldId="298"/>
            <ac:spMk id="22" creationId="{00000000-0000-0000-0000-000000000000}"/>
          </ac:spMkLst>
        </pc:spChg>
      </pc:sldChg>
      <pc:sldChg chg="modSp mod">
        <pc:chgData name="Ram Kishan Soni" userId="347a6a3722959202" providerId="LiveId" clId="{67EDC19B-C572-4F4B-8EC8-6798B425A1F0}" dt="2024-11-29T16:31:07.768" v="2039" actId="404"/>
        <pc:sldMkLst>
          <pc:docMk/>
          <pc:sldMk cId="0" sldId="301"/>
        </pc:sldMkLst>
        <pc:spChg chg="mod">
          <ac:chgData name="Ram Kishan Soni" userId="347a6a3722959202" providerId="LiveId" clId="{67EDC19B-C572-4F4B-8EC8-6798B425A1F0}" dt="2024-11-29T16:31:07.768" v="2039" actId="404"/>
          <ac:spMkLst>
            <pc:docMk/>
            <pc:sldMk cId="0" sldId="301"/>
            <ac:spMk id="26" creationId="{00000000-0000-0000-0000-000000000000}"/>
          </ac:spMkLst>
        </pc:spChg>
      </pc:sldChg>
      <pc:sldChg chg="modSp mod">
        <pc:chgData name="Ram Kishan Soni" userId="347a6a3722959202" providerId="LiveId" clId="{67EDC19B-C572-4F4B-8EC8-6798B425A1F0}" dt="2024-11-29T16:31:29.299" v="2041" actId="113"/>
        <pc:sldMkLst>
          <pc:docMk/>
          <pc:sldMk cId="0" sldId="307"/>
        </pc:sldMkLst>
        <pc:spChg chg="mod">
          <ac:chgData name="Ram Kishan Soni" userId="347a6a3722959202" providerId="LiveId" clId="{67EDC19B-C572-4F4B-8EC8-6798B425A1F0}" dt="2024-11-29T16:31:29.299" v="2041" actId="113"/>
          <ac:spMkLst>
            <pc:docMk/>
            <pc:sldMk cId="0" sldId="307"/>
            <ac:spMk id="27" creationId="{00000000-0000-0000-0000-000000000000}"/>
          </ac:spMkLst>
        </pc:spChg>
      </pc:sldChg>
      <pc:sldChg chg="modSp mod">
        <pc:chgData name="Ram Kishan Soni" userId="347a6a3722959202" providerId="LiveId" clId="{67EDC19B-C572-4F4B-8EC8-6798B425A1F0}" dt="2024-11-29T16:34:25.541" v="2080" actId="113"/>
        <pc:sldMkLst>
          <pc:docMk/>
          <pc:sldMk cId="0" sldId="316"/>
        </pc:sldMkLst>
        <pc:spChg chg="mod">
          <ac:chgData name="Ram Kishan Soni" userId="347a6a3722959202" providerId="LiveId" clId="{67EDC19B-C572-4F4B-8EC8-6798B425A1F0}" dt="2024-11-29T16:34:25.541" v="2080" actId="113"/>
          <ac:spMkLst>
            <pc:docMk/>
            <pc:sldMk cId="0" sldId="316"/>
            <ac:spMk id="13" creationId="{00000000-0000-0000-0000-000000000000}"/>
          </ac:spMkLst>
        </pc:spChg>
        <pc:spChg chg="mod">
          <ac:chgData name="Ram Kishan Soni" userId="347a6a3722959202" providerId="LiveId" clId="{67EDC19B-C572-4F4B-8EC8-6798B425A1F0}" dt="2024-11-29T16:32:06.416" v="2043" actId="108"/>
          <ac:spMkLst>
            <pc:docMk/>
            <pc:sldMk cId="0" sldId="316"/>
            <ac:spMk id="19" creationId="{00000000-0000-0000-0000-000000000000}"/>
          </ac:spMkLst>
        </pc:spChg>
        <pc:spChg chg="mod">
          <ac:chgData name="Ram Kishan Soni" userId="347a6a3722959202" providerId="LiveId" clId="{67EDC19B-C572-4F4B-8EC8-6798B425A1F0}" dt="2024-11-29T16:32:15.067" v="2044" actId="108"/>
          <ac:spMkLst>
            <pc:docMk/>
            <pc:sldMk cId="0" sldId="316"/>
            <ac:spMk id="25" creationId="{00000000-0000-0000-0000-000000000000}"/>
          </ac:spMkLst>
        </pc:spChg>
      </pc:sldChg>
      <pc:sldChg chg="modSp mod">
        <pc:chgData name="Ram Kishan Soni" userId="347a6a3722959202" providerId="LiveId" clId="{67EDC19B-C572-4F4B-8EC8-6798B425A1F0}" dt="2024-11-29T16:35:02.578" v="2082" actId="403"/>
        <pc:sldMkLst>
          <pc:docMk/>
          <pc:sldMk cId="0" sldId="352"/>
        </pc:sldMkLst>
        <pc:spChg chg="mod">
          <ac:chgData name="Ram Kishan Soni" userId="347a6a3722959202" providerId="LiveId" clId="{67EDC19B-C572-4F4B-8EC8-6798B425A1F0}" dt="2024-11-29T16:35:02.578" v="2082" actId="403"/>
          <ac:spMkLst>
            <pc:docMk/>
            <pc:sldMk cId="0" sldId="352"/>
            <ac:spMk id="24" creationId="{00000000-0000-0000-0000-000000000000}"/>
          </ac:spMkLst>
        </pc:spChg>
      </pc:sldChg>
      <pc:sldChg chg="modSp mod">
        <pc:chgData name="Ram Kishan Soni" userId="347a6a3722959202" providerId="LiveId" clId="{67EDC19B-C572-4F4B-8EC8-6798B425A1F0}" dt="2024-11-29T16:36:19.903" v="2130" actId="1035"/>
        <pc:sldMkLst>
          <pc:docMk/>
          <pc:sldMk cId="0" sldId="355"/>
        </pc:sldMkLst>
        <pc:spChg chg="mod">
          <ac:chgData name="Ram Kishan Soni" userId="347a6a3722959202" providerId="LiveId" clId="{67EDC19B-C572-4F4B-8EC8-6798B425A1F0}" dt="2024-11-29T16:35:20.309" v="2083" actId="20577"/>
          <ac:spMkLst>
            <pc:docMk/>
            <pc:sldMk cId="0" sldId="355"/>
            <ac:spMk id="7" creationId="{00000000-0000-0000-0000-000000000000}"/>
          </ac:spMkLst>
        </pc:spChg>
        <pc:spChg chg="mod">
          <ac:chgData name="Ram Kishan Soni" userId="347a6a3722959202" providerId="LiveId" clId="{67EDC19B-C572-4F4B-8EC8-6798B425A1F0}" dt="2024-11-29T16:35:28.153" v="2084" actId="20577"/>
          <ac:spMkLst>
            <pc:docMk/>
            <pc:sldMk cId="0" sldId="355"/>
            <ac:spMk id="8" creationId="{00000000-0000-0000-0000-000000000000}"/>
          </ac:spMkLst>
        </pc:spChg>
        <pc:spChg chg="mod">
          <ac:chgData name="Ram Kishan Soni" userId="347a6a3722959202" providerId="LiveId" clId="{67EDC19B-C572-4F4B-8EC8-6798B425A1F0}" dt="2024-11-29T16:36:12.240" v="2126" actId="113"/>
          <ac:spMkLst>
            <pc:docMk/>
            <pc:sldMk cId="0" sldId="355"/>
            <ac:spMk id="13" creationId="{00000000-0000-0000-0000-000000000000}"/>
          </ac:spMkLst>
        </pc:spChg>
        <pc:grpChg chg="mod">
          <ac:chgData name="Ram Kishan Soni" userId="347a6a3722959202" providerId="LiveId" clId="{67EDC19B-C572-4F4B-8EC8-6798B425A1F0}" dt="2024-11-29T16:36:19.903" v="2130" actId="1035"/>
          <ac:grpSpMkLst>
            <pc:docMk/>
            <pc:sldMk cId="0" sldId="355"/>
            <ac:grpSpMk id="4" creationId="{00000000-0000-0000-0000-000000000000}"/>
          </ac:grpSpMkLst>
        </pc:grpChg>
      </pc:sldChg>
      <pc:sldChg chg="modSp mod">
        <pc:chgData name="Ram Kishan Soni" userId="347a6a3722959202" providerId="LiveId" clId="{67EDC19B-C572-4F4B-8EC8-6798B425A1F0}" dt="2024-11-29T16:36:47.953" v="2132" actId="20577"/>
        <pc:sldMkLst>
          <pc:docMk/>
          <pc:sldMk cId="4162606982" sldId="372"/>
        </pc:sldMkLst>
        <pc:spChg chg="mod">
          <ac:chgData name="Ram Kishan Soni" userId="347a6a3722959202" providerId="LiveId" clId="{67EDC19B-C572-4F4B-8EC8-6798B425A1F0}" dt="2024-11-29T16:36:47.953" v="2132" actId="20577"/>
          <ac:spMkLst>
            <pc:docMk/>
            <pc:sldMk cId="4162606982" sldId="372"/>
            <ac:spMk id="3" creationId="{00000000-0000-0000-0000-000000000000}"/>
          </ac:spMkLst>
        </pc:spChg>
      </pc:sldChg>
      <pc:sldChg chg="modSp">
        <pc:chgData name="Ram Kishan Soni" userId="347a6a3722959202" providerId="LiveId" clId="{67EDC19B-C572-4F4B-8EC8-6798B425A1F0}" dt="2024-11-29T16:36:59.452" v="2133" actId="14100"/>
        <pc:sldMkLst>
          <pc:docMk/>
          <pc:sldMk cId="740668442" sldId="374"/>
        </pc:sldMkLst>
        <pc:picChg chg="mod">
          <ac:chgData name="Ram Kishan Soni" userId="347a6a3722959202" providerId="LiveId" clId="{67EDC19B-C572-4F4B-8EC8-6798B425A1F0}" dt="2024-11-29T16:36:59.452" v="2133" actId="14100"/>
          <ac:picMkLst>
            <pc:docMk/>
            <pc:sldMk cId="740668442" sldId="374"/>
            <ac:picMk id="4098" creationId="{00000000-0000-0000-0000-000000000000}"/>
          </ac:picMkLst>
        </pc:picChg>
      </pc:sldChg>
      <pc:sldChg chg="modSp">
        <pc:chgData name="Ram Kishan Soni" userId="347a6a3722959202" providerId="LiveId" clId="{67EDC19B-C572-4F4B-8EC8-6798B425A1F0}" dt="2024-11-29T16:37:44.276" v="2135" actId="14100"/>
        <pc:sldMkLst>
          <pc:docMk/>
          <pc:sldMk cId="1620030574" sldId="379"/>
        </pc:sldMkLst>
        <pc:picChg chg="mod">
          <ac:chgData name="Ram Kishan Soni" userId="347a6a3722959202" providerId="LiveId" clId="{67EDC19B-C572-4F4B-8EC8-6798B425A1F0}" dt="2024-11-29T16:37:44.276" v="2135" actId="14100"/>
          <ac:picMkLst>
            <pc:docMk/>
            <pc:sldMk cId="1620030574" sldId="379"/>
            <ac:picMk id="9218" creationId="{00000000-0000-0000-0000-000000000000}"/>
          </ac:picMkLst>
        </pc:picChg>
      </pc:sldChg>
      <pc:sldChg chg="modSp mod">
        <pc:chgData name="Ram Kishan Soni" userId="347a6a3722959202" providerId="LiveId" clId="{67EDC19B-C572-4F4B-8EC8-6798B425A1F0}" dt="2024-11-29T16:01:04.139" v="890" actId="403"/>
        <pc:sldMkLst>
          <pc:docMk/>
          <pc:sldMk cId="1628842801" sldId="387"/>
        </pc:sldMkLst>
        <pc:spChg chg="mod">
          <ac:chgData name="Ram Kishan Soni" userId="347a6a3722959202" providerId="LiveId" clId="{67EDC19B-C572-4F4B-8EC8-6798B425A1F0}" dt="2024-11-29T16:01:04.139" v="890" actId="403"/>
          <ac:spMkLst>
            <pc:docMk/>
            <pc:sldMk cId="1628842801" sldId="387"/>
            <ac:spMk id="4" creationId="{00000000-0000-0000-0000-000000000000}"/>
          </ac:spMkLst>
        </pc:spChg>
      </pc:sldChg>
      <pc:sldChg chg="addSp delSp modSp mod">
        <pc:chgData name="Ram Kishan Soni" userId="347a6a3722959202" providerId="LiveId" clId="{67EDC19B-C572-4F4B-8EC8-6798B425A1F0}" dt="2024-11-29T16:22:18.174" v="1493" actId="1037"/>
        <pc:sldMkLst>
          <pc:docMk/>
          <pc:sldMk cId="3253702012" sldId="389"/>
        </pc:sldMkLst>
        <pc:spChg chg="mod">
          <ac:chgData name="Ram Kishan Soni" userId="347a6a3722959202" providerId="LiveId" clId="{67EDC19B-C572-4F4B-8EC8-6798B425A1F0}" dt="2024-11-29T16:21:56.467" v="1441" actId="113"/>
          <ac:spMkLst>
            <pc:docMk/>
            <pc:sldMk cId="3253702012" sldId="389"/>
            <ac:spMk id="6" creationId="{00000000-0000-0000-0000-000000000000}"/>
          </ac:spMkLst>
        </pc:spChg>
        <pc:spChg chg="add del">
          <ac:chgData name="Ram Kishan Soni" userId="347a6a3722959202" providerId="LiveId" clId="{67EDC19B-C572-4F4B-8EC8-6798B425A1F0}" dt="2024-11-29T16:05:55.295" v="1021" actId="478"/>
          <ac:spMkLst>
            <pc:docMk/>
            <pc:sldMk cId="3253702012" sldId="389"/>
            <ac:spMk id="7" creationId="{00000000-0000-0000-0000-000000000000}"/>
          </ac:spMkLst>
        </pc:spChg>
        <pc:spChg chg="mod">
          <ac:chgData name="Ram Kishan Soni" userId="347a6a3722959202" providerId="LiveId" clId="{67EDC19B-C572-4F4B-8EC8-6798B425A1F0}" dt="2024-11-29T16:17:13.959" v="1335" actId="1038"/>
          <ac:spMkLst>
            <pc:docMk/>
            <pc:sldMk cId="3253702012" sldId="389"/>
            <ac:spMk id="8" creationId="{00000000-0000-0000-0000-000000000000}"/>
          </ac:spMkLst>
        </pc:spChg>
        <pc:spChg chg="mod">
          <ac:chgData name="Ram Kishan Soni" userId="347a6a3722959202" providerId="LiveId" clId="{67EDC19B-C572-4F4B-8EC8-6798B425A1F0}" dt="2024-11-29T16:20:01.159" v="1432" actId="20577"/>
          <ac:spMkLst>
            <pc:docMk/>
            <pc:sldMk cId="3253702012" sldId="389"/>
            <ac:spMk id="9" creationId="{00000000-0000-0000-0000-000000000000}"/>
          </ac:spMkLst>
        </pc:spChg>
        <pc:spChg chg="mod">
          <ac:chgData name="Ram Kishan Soni" userId="347a6a3722959202" providerId="LiveId" clId="{67EDC19B-C572-4F4B-8EC8-6798B425A1F0}" dt="2024-11-29T16:22:12.125" v="1474" actId="1038"/>
          <ac:spMkLst>
            <pc:docMk/>
            <pc:sldMk cId="3253702012" sldId="389"/>
            <ac:spMk id="10" creationId="{00000000-0000-0000-0000-000000000000}"/>
          </ac:spMkLst>
        </pc:spChg>
        <pc:spChg chg="mod">
          <ac:chgData name="Ram Kishan Soni" userId="347a6a3722959202" providerId="LiveId" clId="{67EDC19B-C572-4F4B-8EC8-6798B425A1F0}" dt="2024-11-29T16:22:12.125" v="1474" actId="1038"/>
          <ac:spMkLst>
            <pc:docMk/>
            <pc:sldMk cId="3253702012" sldId="389"/>
            <ac:spMk id="11" creationId="{00000000-0000-0000-0000-000000000000}"/>
          </ac:spMkLst>
        </pc:spChg>
        <pc:spChg chg="mod">
          <ac:chgData name="Ram Kishan Soni" userId="347a6a3722959202" providerId="LiveId" clId="{67EDC19B-C572-4F4B-8EC8-6798B425A1F0}" dt="2024-11-29T16:22:18.174" v="1493" actId="1037"/>
          <ac:spMkLst>
            <pc:docMk/>
            <pc:sldMk cId="3253702012" sldId="389"/>
            <ac:spMk id="12" creationId="{00000000-0000-0000-0000-000000000000}"/>
          </ac:spMkLst>
        </pc:spChg>
        <pc:spChg chg="mod">
          <ac:chgData name="Ram Kishan Soni" userId="347a6a3722959202" providerId="LiveId" clId="{67EDC19B-C572-4F4B-8EC8-6798B425A1F0}" dt="2024-11-29T16:22:18.174" v="1493" actId="1037"/>
          <ac:spMkLst>
            <pc:docMk/>
            <pc:sldMk cId="3253702012" sldId="389"/>
            <ac:spMk id="13" creationId="{00000000-0000-0000-0000-000000000000}"/>
          </ac:spMkLst>
        </pc:spChg>
        <pc:spChg chg="del mod">
          <ac:chgData name="Ram Kishan Soni" userId="347a6a3722959202" providerId="LiveId" clId="{67EDC19B-C572-4F4B-8EC8-6798B425A1F0}" dt="2024-11-29T16:15:34.922" v="1156" actId="478"/>
          <ac:spMkLst>
            <pc:docMk/>
            <pc:sldMk cId="3253702012" sldId="389"/>
            <ac:spMk id="14" creationId="{00000000-0000-0000-0000-000000000000}"/>
          </ac:spMkLst>
        </pc:spChg>
        <pc:spChg chg="del">
          <ac:chgData name="Ram Kishan Soni" userId="347a6a3722959202" providerId="LiveId" clId="{67EDC19B-C572-4F4B-8EC8-6798B425A1F0}" dt="2024-11-29T16:15:38.214" v="1157" actId="478"/>
          <ac:spMkLst>
            <pc:docMk/>
            <pc:sldMk cId="3253702012" sldId="389"/>
            <ac:spMk id="15" creationId="{00000000-0000-0000-0000-000000000000}"/>
          </ac:spMkLst>
        </pc:spChg>
        <pc:spChg chg="del">
          <ac:chgData name="Ram Kishan Soni" userId="347a6a3722959202" providerId="LiveId" clId="{67EDC19B-C572-4F4B-8EC8-6798B425A1F0}" dt="2024-11-29T16:15:42.885" v="1158" actId="478"/>
          <ac:spMkLst>
            <pc:docMk/>
            <pc:sldMk cId="3253702012" sldId="389"/>
            <ac:spMk id="16" creationId="{00000000-0000-0000-0000-000000000000}"/>
          </ac:spMkLst>
        </pc:spChg>
        <pc:spChg chg="del">
          <ac:chgData name="Ram Kishan Soni" userId="347a6a3722959202" providerId="LiveId" clId="{67EDC19B-C572-4F4B-8EC8-6798B425A1F0}" dt="2024-11-29T16:15:50.286" v="1159" actId="478"/>
          <ac:spMkLst>
            <pc:docMk/>
            <pc:sldMk cId="3253702012" sldId="389"/>
            <ac:spMk id="17" creationId="{00000000-0000-0000-0000-000000000000}"/>
          </ac:spMkLst>
        </pc:spChg>
        <pc:grpChg chg="mod">
          <ac:chgData name="Ram Kishan Soni" userId="347a6a3722959202" providerId="LiveId" clId="{67EDC19B-C572-4F4B-8EC8-6798B425A1F0}" dt="2024-11-29T16:21:34.691" v="1437" actId="1076"/>
          <ac:grpSpMkLst>
            <pc:docMk/>
            <pc:sldMk cId="3253702012" sldId="389"/>
            <ac:grpSpMk id="4" creationId="{00000000-0000-0000-0000-000000000000}"/>
          </ac:grpSpMkLst>
        </pc:grpChg>
      </pc:sldChg>
      <pc:sldChg chg="addSp modSp mod">
        <pc:chgData name="Ram Kishan Soni" userId="347a6a3722959202" providerId="LiveId" clId="{67EDC19B-C572-4F4B-8EC8-6798B425A1F0}" dt="2024-11-29T16:38:48.701" v="2232" actId="1037"/>
        <pc:sldMkLst>
          <pc:docMk/>
          <pc:sldMk cId="231538071" sldId="391"/>
        </pc:sldMkLst>
        <pc:spChg chg="add mod">
          <ac:chgData name="Ram Kishan Soni" userId="347a6a3722959202" providerId="LiveId" clId="{67EDC19B-C572-4F4B-8EC8-6798B425A1F0}" dt="2024-11-29T16:38:48.701" v="2232" actId="1037"/>
          <ac:spMkLst>
            <pc:docMk/>
            <pc:sldMk cId="231538071" sldId="391"/>
            <ac:spMk id="17" creationId="{B7B26353-B5A0-5AED-F4F1-D162285B6659}"/>
          </ac:spMkLst>
        </pc:spChg>
      </pc:sldChg>
      <pc:sldChg chg="addSp modSp mod">
        <pc:chgData name="Ram Kishan Soni" userId="347a6a3722959202" providerId="LiveId" clId="{67EDC19B-C572-4F4B-8EC8-6798B425A1F0}" dt="2024-11-29T16:39:44.300" v="2405" actId="1036"/>
        <pc:sldMkLst>
          <pc:docMk/>
          <pc:sldMk cId="960096962" sldId="392"/>
        </pc:sldMkLst>
        <pc:spChg chg="add mod">
          <ac:chgData name="Ram Kishan Soni" userId="347a6a3722959202" providerId="LiveId" clId="{67EDC19B-C572-4F4B-8EC8-6798B425A1F0}" dt="2024-11-29T15:52:18.796" v="210" actId="20577"/>
          <ac:spMkLst>
            <pc:docMk/>
            <pc:sldMk cId="960096962" sldId="392"/>
            <ac:spMk id="7" creationId="{779A4782-28BD-3534-DA4C-84F7D43EC8CD}"/>
          </ac:spMkLst>
        </pc:spChg>
        <pc:spChg chg="add mod">
          <ac:chgData name="Ram Kishan Soni" userId="347a6a3722959202" providerId="LiveId" clId="{67EDC19B-C572-4F4B-8EC8-6798B425A1F0}" dt="2024-11-29T15:53:12.671" v="395" actId="14100"/>
          <ac:spMkLst>
            <pc:docMk/>
            <pc:sldMk cId="960096962" sldId="392"/>
            <ac:spMk id="8" creationId="{45367908-BC1E-FB06-E7BC-2845357EEC19}"/>
          </ac:spMkLst>
        </pc:spChg>
        <pc:spChg chg="add mod">
          <ac:chgData name="Ram Kishan Soni" userId="347a6a3722959202" providerId="LiveId" clId="{67EDC19B-C572-4F4B-8EC8-6798B425A1F0}" dt="2024-11-29T15:53:35.420" v="575" actId="14100"/>
          <ac:spMkLst>
            <pc:docMk/>
            <pc:sldMk cId="960096962" sldId="392"/>
            <ac:spMk id="9" creationId="{CA54103E-696A-A4C9-C2F6-AC884CCFBF1D}"/>
          </ac:spMkLst>
        </pc:spChg>
        <pc:spChg chg="add mod">
          <ac:chgData name="Ram Kishan Soni" userId="347a6a3722959202" providerId="LiveId" clId="{67EDC19B-C572-4F4B-8EC8-6798B425A1F0}" dt="2024-11-29T15:53:52.644" v="606" actId="14100"/>
          <ac:spMkLst>
            <pc:docMk/>
            <pc:sldMk cId="960096962" sldId="392"/>
            <ac:spMk id="10" creationId="{3333B1F0-3027-49A0-EE72-D079E329B77B}"/>
          </ac:spMkLst>
        </pc:spChg>
        <pc:spChg chg="add mod">
          <ac:chgData name="Ram Kishan Soni" userId="347a6a3722959202" providerId="LiveId" clId="{67EDC19B-C572-4F4B-8EC8-6798B425A1F0}" dt="2024-11-29T15:54:02.862" v="660" actId="1037"/>
          <ac:spMkLst>
            <pc:docMk/>
            <pc:sldMk cId="960096962" sldId="392"/>
            <ac:spMk id="11" creationId="{A3127004-D269-FB7F-486A-B0AAEE1EDBBA}"/>
          </ac:spMkLst>
        </pc:spChg>
        <pc:spChg chg="add mod">
          <ac:chgData name="Ram Kishan Soni" userId="347a6a3722959202" providerId="LiveId" clId="{67EDC19B-C572-4F4B-8EC8-6798B425A1F0}" dt="2024-11-29T15:54:24.554" v="752" actId="1035"/>
          <ac:spMkLst>
            <pc:docMk/>
            <pc:sldMk cId="960096962" sldId="392"/>
            <ac:spMk id="12" creationId="{86BE945B-53F3-2847-94D5-F654F5EF795F}"/>
          </ac:spMkLst>
        </pc:spChg>
        <pc:spChg chg="add mod">
          <ac:chgData name="Ram Kishan Soni" userId="347a6a3722959202" providerId="LiveId" clId="{67EDC19B-C572-4F4B-8EC8-6798B425A1F0}" dt="2024-11-29T15:54:42.278" v="888" actId="14100"/>
          <ac:spMkLst>
            <pc:docMk/>
            <pc:sldMk cId="960096962" sldId="392"/>
            <ac:spMk id="13" creationId="{FCBA46F7-693A-162A-7528-8247B11AD606}"/>
          </ac:spMkLst>
        </pc:spChg>
        <pc:spChg chg="add mod">
          <ac:chgData name="Ram Kishan Soni" userId="347a6a3722959202" providerId="LiveId" clId="{67EDC19B-C572-4F4B-8EC8-6798B425A1F0}" dt="2024-11-29T16:39:17.143" v="2283" actId="1038"/>
          <ac:spMkLst>
            <pc:docMk/>
            <pc:sldMk cId="960096962" sldId="392"/>
            <ac:spMk id="14" creationId="{EA4E4E27-E25D-2B71-8909-067A379E8ECB}"/>
          </ac:spMkLst>
        </pc:spChg>
        <pc:spChg chg="add mod">
          <ac:chgData name="Ram Kishan Soni" userId="347a6a3722959202" providerId="LiveId" clId="{67EDC19B-C572-4F4B-8EC8-6798B425A1F0}" dt="2024-11-29T16:39:36.192" v="2368" actId="1037"/>
          <ac:spMkLst>
            <pc:docMk/>
            <pc:sldMk cId="960096962" sldId="392"/>
            <ac:spMk id="15" creationId="{93107626-E956-16DF-D025-18D54E7C9B3D}"/>
          </ac:spMkLst>
        </pc:spChg>
        <pc:spChg chg="add mod">
          <ac:chgData name="Ram Kishan Soni" userId="347a6a3722959202" providerId="LiveId" clId="{67EDC19B-C572-4F4B-8EC8-6798B425A1F0}" dt="2024-11-29T16:39:44.300" v="2405" actId="1036"/>
          <ac:spMkLst>
            <pc:docMk/>
            <pc:sldMk cId="960096962" sldId="392"/>
            <ac:spMk id="16" creationId="{C57AE49B-5F97-D8F0-64C4-343D1454F2F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C439CE-A3D3-4E11-B20B-95B469080DFB}" type="doc">
      <dgm:prSet loTypeId="urn:microsoft.com/office/officeart/2005/8/layout/pyramid2" loCatId="pyramid" qsTypeId="urn:microsoft.com/office/officeart/2005/8/quickstyle/3d2" qsCatId="3D" csTypeId="urn:microsoft.com/office/officeart/2005/8/colors/accent1_1" csCatId="accent1" phldr="1"/>
      <dgm:spPr/>
      <dgm:t>
        <a:bodyPr/>
        <a:lstStyle/>
        <a:p>
          <a:endParaRPr lang="en-IN"/>
        </a:p>
      </dgm:t>
    </dgm:pt>
    <dgm:pt modelId="{5C9AA603-1C91-4E8F-BAF0-453BADA707E4}">
      <dgm:prSet custT="1"/>
      <dgm:spPr/>
      <dgm:t>
        <a:bodyPr/>
        <a:lstStyle/>
        <a:p>
          <a:pPr rtl="0"/>
          <a:r>
            <a:rPr lang="en-US" sz="1800" dirty="0"/>
            <a:t>In this table of GSTR-9C, you need to reconcile the taxable turnover by filling in the following values:</a:t>
          </a:r>
          <a:endParaRPr lang="en-IN" sz="1800" dirty="0"/>
        </a:p>
      </dgm:t>
    </dgm:pt>
    <dgm:pt modelId="{186D417A-A212-43A7-9655-0E35040E9074}" type="parTrans" cxnId="{CA7C7E81-F03C-4731-93CC-A508D9968A99}">
      <dgm:prSet/>
      <dgm:spPr/>
      <dgm:t>
        <a:bodyPr/>
        <a:lstStyle/>
        <a:p>
          <a:endParaRPr lang="en-IN"/>
        </a:p>
      </dgm:t>
    </dgm:pt>
    <dgm:pt modelId="{0E9C0E25-4BAC-4985-86B3-94B501447959}" type="sibTrans" cxnId="{CA7C7E81-F03C-4731-93CC-A508D9968A99}">
      <dgm:prSet/>
      <dgm:spPr/>
      <dgm:t>
        <a:bodyPr/>
        <a:lstStyle/>
        <a:p>
          <a:endParaRPr lang="en-IN"/>
        </a:p>
      </dgm:t>
    </dgm:pt>
    <dgm:pt modelId="{EF14C347-F70E-4000-9283-EF81FA340522}">
      <dgm:prSet custT="1"/>
      <dgm:spPr/>
      <dgm:t>
        <a:bodyPr/>
        <a:lstStyle/>
        <a:p>
          <a:pPr rtl="0"/>
          <a:r>
            <a:rPr lang="en-US" sz="1800" dirty="0"/>
            <a:t>A: Annual turnover after adjustments (auto-populated).</a:t>
          </a:r>
          <a:endParaRPr lang="en-IN" sz="1800" dirty="0"/>
        </a:p>
      </dgm:t>
    </dgm:pt>
    <dgm:pt modelId="{7CD83C16-EA1C-4CB0-91AA-2A5BF09D839F}" type="parTrans" cxnId="{8B59DC6D-8FA4-4377-B3D9-FD7C9D87B9A6}">
      <dgm:prSet/>
      <dgm:spPr/>
      <dgm:t>
        <a:bodyPr/>
        <a:lstStyle/>
        <a:p>
          <a:endParaRPr lang="en-IN"/>
        </a:p>
      </dgm:t>
    </dgm:pt>
    <dgm:pt modelId="{EF35F8C1-8313-4C50-8EC8-1CBC257A5CE0}" type="sibTrans" cxnId="{8B59DC6D-8FA4-4377-B3D9-FD7C9D87B9A6}">
      <dgm:prSet/>
      <dgm:spPr/>
      <dgm:t>
        <a:bodyPr/>
        <a:lstStyle/>
        <a:p>
          <a:endParaRPr lang="en-IN"/>
        </a:p>
      </dgm:t>
    </dgm:pt>
    <dgm:pt modelId="{54E9BE21-2E7B-4FF1-AC11-B8738D4B67DA}">
      <dgm:prSet custT="1"/>
      <dgm:spPr/>
      <dgm:t>
        <a:bodyPr/>
        <a:lstStyle/>
        <a:p>
          <a:pPr rtl="0"/>
          <a:r>
            <a:rPr lang="en-US" sz="1800" dirty="0"/>
            <a:t>B: Value of exempted, nil-rated, non-GST supplies, and no-supply turnover.</a:t>
          </a:r>
          <a:endParaRPr lang="en-IN" sz="1800" dirty="0"/>
        </a:p>
      </dgm:t>
    </dgm:pt>
    <dgm:pt modelId="{81B4C793-488C-4180-AD76-310F16D7719E}" type="parTrans" cxnId="{BE180FB4-C523-4138-A390-2CD2E3DCB736}">
      <dgm:prSet/>
      <dgm:spPr/>
      <dgm:t>
        <a:bodyPr/>
        <a:lstStyle/>
        <a:p>
          <a:endParaRPr lang="en-IN"/>
        </a:p>
      </dgm:t>
    </dgm:pt>
    <dgm:pt modelId="{49F949B6-4BF1-4241-BB15-394C9D85EE58}" type="sibTrans" cxnId="{BE180FB4-C523-4138-A390-2CD2E3DCB736}">
      <dgm:prSet/>
      <dgm:spPr/>
      <dgm:t>
        <a:bodyPr/>
        <a:lstStyle/>
        <a:p>
          <a:endParaRPr lang="en-IN"/>
        </a:p>
      </dgm:t>
    </dgm:pt>
    <dgm:pt modelId="{CDE4C1F3-B91A-4B96-8983-CF875D03AF45}">
      <dgm:prSet custT="1"/>
      <dgm:spPr/>
      <dgm:t>
        <a:bodyPr/>
        <a:lstStyle/>
        <a:p>
          <a:pPr rtl="0"/>
          <a:r>
            <a:rPr lang="en-US" sz="1800" dirty="0"/>
            <a:t>C: Value of zero-rated supplies for which no tax was paid.</a:t>
          </a:r>
          <a:endParaRPr lang="en-IN" sz="1800" dirty="0"/>
        </a:p>
      </dgm:t>
    </dgm:pt>
    <dgm:pt modelId="{D3056C91-D8CD-45E5-8465-AFDFF5591593}" type="parTrans" cxnId="{2331167B-1CEA-4F67-B423-D97FA718132E}">
      <dgm:prSet/>
      <dgm:spPr/>
      <dgm:t>
        <a:bodyPr/>
        <a:lstStyle/>
        <a:p>
          <a:endParaRPr lang="en-IN"/>
        </a:p>
      </dgm:t>
    </dgm:pt>
    <dgm:pt modelId="{6CA52083-FF07-4F8D-BEFA-42D4A7AC9EE2}" type="sibTrans" cxnId="{2331167B-1CEA-4F67-B423-D97FA718132E}">
      <dgm:prSet/>
      <dgm:spPr/>
      <dgm:t>
        <a:bodyPr/>
        <a:lstStyle/>
        <a:p>
          <a:endParaRPr lang="en-IN"/>
        </a:p>
      </dgm:t>
    </dgm:pt>
    <dgm:pt modelId="{B6C52CE4-6D90-41DE-9B68-1F3530A14F91}">
      <dgm:prSet custT="1"/>
      <dgm:spPr/>
      <dgm:t>
        <a:bodyPr/>
        <a:lstStyle/>
        <a:p>
          <a:pPr rtl="0"/>
          <a:r>
            <a:rPr lang="en-US" sz="1800" dirty="0"/>
            <a:t>D: Value of supplies subject to reverse charge (tax paid by recipient).</a:t>
          </a:r>
          <a:endParaRPr lang="en-IN" sz="1800" dirty="0"/>
        </a:p>
      </dgm:t>
    </dgm:pt>
    <dgm:pt modelId="{863E9F4B-4146-4673-8ACA-7426CF34611E}" type="parTrans" cxnId="{0A39B92D-CDF0-4483-9D8D-D8665B3D1517}">
      <dgm:prSet/>
      <dgm:spPr/>
      <dgm:t>
        <a:bodyPr/>
        <a:lstStyle/>
        <a:p>
          <a:endParaRPr lang="en-IN"/>
        </a:p>
      </dgm:t>
    </dgm:pt>
    <dgm:pt modelId="{D4C61DAA-89BE-4166-90B4-411A83B50348}" type="sibTrans" cxnId="{0A39B92D-CDF0-4483-9D8D-D8665B3D1517}">
      <dgm:prSet/>
      <dgm:spPr/>
      <dgm:t>
        <a:bodyPr/>
        <a:lstStyle/>
        <a:p>
          <a:endParaRPr lang="en-IN"/>
        </a:p>
      </dgm:t>
    </dgm:pt>
    <dgm:pt modelId="{C8BF2903-A57E-48F8-8933-A67CE6D0ECD2}">
      <dgm:prSet custT="1"/>
      <dgm:spPr/>
      <dgm:t>
        <a:bodyPr/>
        <a:lstStyle/>
        <a:p>
          <a:pPr rtl="0"/>
          <a:r>
            <a:rPr lang="en-US" sz="1800" dirty="0"/>
            <a:t>E: Taxable turnover after adjustments (A - B - C - D).</a:t>
          </a:r>
          <a:endParaRPr lang="en-IN" sz="1800" dirty="0"/>
        </a:p>
      </dgm:t>
    </dgm:pt>
    <dgm:pt modelId="{7D8BF7AA-3A34-4C7D-9693-7A4792805DC7}" type="parTrans" cxnId="{FC5EA30C-FFA4-48A7-B484-BF56ACFFF9BB}">
      <dgm:prSet/>
      <dgm:spPr/>
      <dgm:t>
        <a:bodyPr/>
        <a:lstStyle/>
        <a:p>
          <a:endParaRPr lang="en-IN"/>
        </a:p>
      </dgm:t>
    </dgm:pt>
    <dgm:pt modelId="{37522B56-F0FC-4D93-8422-616C7D457ABA}" type="sibTrans" cxnId="{FC5EA30C-FFA4-48A7-B484-BF56ACFFF9BB}">
      <dgm:prSet/>
      <dgm:spPr/>
      <dgm:t>
        <a:bodyPr/>
        <a:lstStyle/>
        <a:p>
          <a:endParaRPr lang="en-IN"/>
        </a:p>
      </dgm:t>
    </dgm:pt>
    <dgm:pt modelId="{99E2E803-5018-444B-BA0D-891583C49222}">
      <dgm:prSet custT="1"/>
      <dgm:spPr/>
      <dgm:t>
        <a:bodyPr/>
        <a:lstStyle/>
        <a:p>
          <a:pPr rtl="0"/>
          <a:r>
            <a:rPr lang="en-US" sz="1800" dirty="0"/>
            <a:t>F: Taxable turnover as per the annual return (GSTR-9).</a:t>
          </a:r>
          <a:endParaRPr lang="en-IN" sz="1800" dirty="0"/>
        </a:p>
      </dgm:t>
    </dgm:pt>
    <dgm:pt modelId="{C83937B2-0A08-4E7B-9150-0D9DB4BC761B}" type="parTrans" cxnId="{7F5277D5-C140-48EB-9CE1-35A6DA80148B}">
      <dgm:prSet/>
      <dgm:spPr/>
      <dgm:t>
        <a:bodyPr/>
        <a:lstStyle/>
        <a:p>
          <a:endParaRPr lang="en-IN"/>
        </a:p>
      </dgm:t>
    </dgm:pt>
    <dgm:pt modelId="{77526F02-8006-4817-B1CB-ED009B5427FA}" type="sibTrans" cxnId="{7F5277D5-C140-48EB-9CE1-35A6DA80148B}">
      <dgm:prSet/>
      <dgm:spPr/>
      <dgm:t>
        <a:bodyPr/>
        <a:lstStyle/>
        <a:p>
          <a:endParaRPr lang="en-IN"/>
        </a:p>
      </dgm:t>
    </dgm:pt>
    <dgm:pt modelId="{35E5F403-0ED6-4709-830E-3AC67302415C}">
      <dgm:prSet custT="1"/>
      <dgm:spPr/>
      <dgm:t>
        <a:bodyPr/>
        <a:lstStyle/>
        <a:p>
          <a:pPr rtl="0"/>
          <a:r>
            <a:rPr lang="en-US" sz="1600" dirty="0"/>
            <a:t>G: Unreconciled taxable turnover (F - E).</a:t>
          </a:r>
          <a:endParaRPr lang="en-IN" sz="1600" dirty="0"/>
        </a:p>
      </dgm:t>
    </dgm:pt>
    <dgm:pt modelId="{B15BE9AD-DC8B-4843-81AC-2ACA9B0BE5FE}" type="parTrans" cxnId="{A1CCBF0D-C737-48DC-99FD-4EADD99810E7}">
      <dgm:prSet/>
      <dgm:spPr/>
      <dgm:t>
        <a:bodyPr/>
        <a:lstStyle/>
        <a:p>
          <a:endParaRPr lang="en-IN"/>
        </a:p>
      </dgm:t>
    </dgm:pt>
    <dgm:pt modelId="{A5D37824-D7BC-4BBB-962E-35669E28E3BD}" type="sibTrans" cxnId="{A1CCBF0D-C737-48DC-99FD-4EADD99810E7}">
      <dgm:prSet/>
      <dgm:spPr/>
      <dgm:t>
        <a:bodyPr/>
        <a:lstStyle/>
        <a:p>
          <a:endParaRPr lang="en-IN"/>
        </a:p>
      </dgm:t>
    </dgm:pt>
    <dgm:pt modelId="{63C96C8E-6976-4685-B10A-08B66B3DCB84}" type="pres">
      <dgm:prSet presAssocID="{12C439CE-A3D3-4E11-B20B-95B469080DFB}" presName="compositeShape" presStyleCnt="0">
        <dgm:presLayoutVars>
          <dgm:dir/>
          <dgm:resizeHandles/>
        </dgm:presLayoutVars>
      </dgm:prSet>
      <dgm:spPr/>
      <dgm:t>
        <a:bodyPr/>
        <a:lstStyle/>
        <a:p>
          <a:endParaRPr lang="en-IN"/>
        </a:p>
      </dgm:t>
    </dgm:pt>
    <dgm:pt modelId="{0F1CAFE3-E2F6-4CCE-87FB-C70B87FEB6AB}" type="pres">
      <dgm:prSet presAssocID="{12C439CE-A3D3-4E11-B20B-95B469080DFB}" presName="pyramid" presStyleLbl="node1" presStyleIdx="0" presStyleCnt="1" custLinFactNeighborX="-15737" custLinFactNeighborY="2326"/>
      <dgm:spPr/>
    </dgm:pt>
    <dgm:pt modelId="{34C93C30-1AAF-4E74-8F04-19C0A1A23B00}" type="pres">
      <dgm:prSet presAssocID="{12C439CE-A3D3-4E11-B20B-95B469080DFB}" presName="theList" presStyleCnt="0"/>
      <dgm:spPr/>
    </dgm:pt>
    <dgm:pt modelId="{9DD4F004-D184-48FF-85D1-1F2CD7AA4385}" type="pres">
      <dgm:prSet presAssocID="{5C9AA603-1C91-4E8F-BAF0-453BADA707E4}" presName="aNode" presStyleLbl="fgAcc1" presStyleIdx="0" presStyleCnt="8">
        <dgm:presLayoutVars>
          <dgm:bulletEnabled val="1"/>
        </dgm:presLayoutVars>
      </dgm:prSet>
      <dgm:spPr/>
      <dgm:t>
        <a:bodyPr/>
        <a:lstStyle/>
        <a:p>
          <a:endParaRPr lang="en-IN"/>
        </a:p>
      </dgm:t>
    </dgm:pt>
    <dgm:pt modelId="{DBB402C3-EC44-4CC7-A52A-0CBE3F7911A1}" type="pres">
      <dgm:prSet presAssocID="{5C9AA603-1C91-4E8F-BAF0-453BADA707E4}" presName="aSpace" presStyleCnt="0"/>
      <dgm:spPr/>
    </dgm:pt>
    <dgm:pt modelId="{63B0E892-DB5A-43B7-B9A3-4B928EB22BD4}" type="pres">
      <dgm:prSet presAssocID="{EF14C347-F70E-4000-9283-EF81FA340522}" presName="aNode" presStyleLbl="fgAcc1" presStyleIdx="1" presStyleCnt="8">
        <dgm:presLayoutVars>
          <dgm:bulletEnabled val="1"/>
        </dgm:presLayoutVars>
      </dgm:prSet>
      <dgm:spPr/>
      <dgm:t>
        <a:bodyPr/>
        <a:lstStyle/>
        <a:p>
          <a:endParaRPr lang="en-IN"/>
        </a:p>
      </dgm:t>
    </dgm:pt>
    <dgm:pt modelId="{4266058E-A1AC-4108-844F-0478989650C1}" type="pres">
      <dgm:prSet presAssocID="{EF14C347-F70E-4000-9283-EF81FA340522}" presName="aSpace" presStyleCnt="0"/>
      <dgm:spPr/>
    </dgm:pt>
    <dgm:pt modelId="{6047026D-B625-477D-A6EE-5C442B9A7781}" type="pres">
      <dgm:prSet presAssocID="{54E9BE21-2E7B-4FF1-AC11-B8738D4B67DA}" presName="aNode" presStyleLbl="fgAcc1" presStyleIdx="2" presStyleCnt="8">
        <dgm:presLayoutVars>
          <dgm:bulletEnabled val="1"/>
        </dgm:presLayoutVars>
      </dgm:prSet>
      <dgm:spPr/>
      <dgm:t>
        <a:bodyPr/>
        <a:lstStyle/>
        <a:p>
          <a:endParaRPr lang="en-IN"/>
        </a:p>
      </dgm:t>
    </dgm:pt>
    <dgm:pt modelId="{395046D7-1AD6-41B6-8B68-3E47EF82B617}" type="pres">
      <dgm:prSet presAssocID="{54E9BE21-2E7B-4FF1-AC11-B8738D4B67DA}" presName="aSpace" presStyleCnt="0"/>
      <dgm:spPr/>
    </dgm:pt>
    <dgm:pt modelId="{6C93E0D0-22FD-49A3-9488-3657B0D8ADC6}" type="pres">
      <dgm:prSet presAssocID="{CDE4C1F3-B91A-4B96-8983-CF875D03AF45}" presName="aNode" presStyleLbl="fgAcc1" presStyleIdx="3" presStyleCnt="8">
        <dgm:presLayoutVars>
          <dgm:bulletEnabled val="1"/>
        </dgm:presLayoutVars>
      </dgm:prSet>
      <dgm:spPr/>
      <dgm:t>
        <a:bodyPr/>
        <a:lstStyle/>
        <a:p>
          <a:endParaRPr lang="en-IN"/>
        </a:p>
      </dgm:t>
    </dgm:pt>
    <dgm:pt modelId="{3DF9272C-DF89-41FD-931A-A31CE817A87F}" type="pres">
      <dgm:prSet presAssocID="{CDE4C1F3-B91A-4B96-8983-CF875D03AF45}" presName="aSpace" presStyleCnt="0"/>
      <dgm:spPr/>
    </dgm:pt>
    <dgm:pt modelId="{BE7B3471-9584-41AE-A26F-DA8DDD5DE7C2}" type="pres">
      <dgm:prSet presAssocID="{B6C52CE4-6D90-41DE-9B68-1F3530A14F91}" presName="aNode" presStyleLbl="fgAcc1" presStyleIdx="4" presStyleCnt="8">
        <dgm:presLayoutVars>
          <dgm:bulletEnabled val="1"/>
        </dgm:presLayoutVars>
      </dgm:prSet>
      <dgm:spPr/>
      <dgm:t>
        <a:bodyPr/>
        <a:lstStyle/>
        <a:p>
          <a:endParaRPr lang="en-IN"/>
        </a:p>
      </dgm:t>
    </dgm:pt>
    <dgm:pt modelId="{3BF689A8-A345-419B-A8DD-E534F7310F40}" type="pres">
      <dgm:prSet presAssocID="{B6C52CE4-6D90-41DE-9B68-1F3530A14F91}" presName="aSpace" presStyleCnt="0"/>
      <dgm:spPr/>
    </dgm:pt>
    <dgm:pt modelId="{D2B320BE-F461-430A-A537-955EA71C4870}" type="pres">
      <dgm:prSet presAssocID="{C8BF2903-A57E-48F8-8933-A67CE6D0ECD2}" presName="aNode" presStyleLbl="fgAcc1" presStyleIdx="5" presStyleCnt="8">
        <dgm:presLayoutVars>
          <dgm:bulletEnabled val="1"/>
        </dgm:presLayoutVars>
      </dgm:prSet>
      <dgm:spPr/>
      <dgm:t>
        <a:bodyPr/>
        <a:lstStyle/>
        <a:p>
          <a:endParaRPr lang="en-IN"/>
        </a:p>
      </dgm:t>
    </dgm:pt>
    <dgm:pt modelId="{4A1FD3C0-C662-4F68-84A5-634212192C62}" type="pres">
      <dgm:prSet presAssocID="{C8BF2903-A57E-48F8-8933-A67CE6D0ECD2}" presName="aSpace" presStyleCnt="0"/>
      <dgm:spPr/>
    </dgm:pt>
    <dgm:pt modelId="{FBA64AD8-01FA-4A35-86AC-18F428D5D107}" type="pres">
      <dgm:prSet presAssocID="{99E2E803-5018-444B-BA0D-891583C49222}" presName="aNode" presStyleLbl="fgAcc1" presStyleIdx="6" presStyleCnt="8">
        <dgm:presLayoutVars>
          <dgm:bulletEnabled val="1"/>
        </dgm:presLayoutVars>
      </dgm:prSet>
      <dgm:spPr/>
      <dgm:t>
        <a:bodyPr/>
        <a:lstStyle/>
        <a:p>
          <a:endParaRPr lang="en-IN"/>
        </a:p>
      </dgm:t>
    </dgm:pt>
    <dgm:pt modelId="{12DB4BC7-AA66-40F7-BD23-3F268455C502}" type="pres">
      <dgm:prSet presAssocID="{99E2E803-5018-444B-BA0D-891583C49222}" presName="aSpace" presStyleCnt="0"/>
      <dgm:spPr/>
    </dgm:pt>
    <dgm:pt modelId="{91B92149-E2E5-4F42-A1FD-6FFDE5820B89}" type="pres">
      <dgm:prSet presAssocID="{35E5F403-0ED6-4709-830E-3AC67302415C}" presName="aNode" presStyleLbl="fgAcc1" presStyleIdx="7" presStyleCnt="8">
        <dgm:presLayoutVars>
          <dgm:bulletEnabled val="1"/>
        </dgm:presLayoutVars>
      </dgm:prSet>
      <dgm:spPr/>
      <dgm:t>
        <a:bodyPr/>
        <a:lstStyle/>
        <a:p>
          <a:endParaRPr lang="en-IN"/>
        </a:p>
      </dgm:t>
    </dgm:pt>
    <dgm:pt modelId="{6363EFBD-4508-46BF-8D85-16220610B14B}" type="pres">
      <dgm:prSet presAssocID="{35E5F403-0ED6-4709-830E-3AC67302415C}" presName="aSpace" presStyleCnt="0"/>
      <dgm:spPr/>
    </dgm:pt>
  </dgm:ptLst>
  <dgm:cxnLst>
    <dgm:cxn modelId="{CA7C7E81-F03C-4731-93CC-A508D9968A99}" srcId="{12C439CE-A3D3-4E11-B20B-95B469080DFB}" destId="{5C9AA603-1C91-4E8F-BAF0-453BADA707E4}" srcOrd="0" destOrd="0" parTransId="{186D417A-A212-43A7-9655-0E35040E9074}" sibTransId="{0E9C0E25-4BAC-4985-86B3-94B501447959}"/>
    <dgm:cxn modelId="{57CED486-4B11-43FA-A26E-D7034BD45E42}" type="presOf" srcId="{EF14C347-F70E-4000-9283-EF81FA340522}" destId="{63B0E892-DB5A-43B7-B9A3-4B928EB22BD4}" srcOrd="0" destOrd="0" presId="urn:microsoft.com/office/officeart/2005/8/layout/pyramid2"/>
    <dgm:cxn modelId="{C520A9A7-1F8F-48E2-9383-939D0A950FA9}" type="presOf" srcId="{12C439CE-A3D3-4E11-B20B-95B469080DFB}" destId="{63C96C8E-6976-4685-B10A-08B66B3DCB84}" srcOrd="0" destOrd="0" presId="urn:microsoft.com/office/officeart/2005/8/layout/pyramid2"/>
    <dgm:cxn modelId="{BE180FB4-C523-4138-A390-2CD2E3DCB736}" srcId="{12C439CE-A3D3-4E11-B20B-95B469080DFB}" destId="{54E9BE21-2E7B-4FF1-AC11-B8738D4B67DA}" srcOrd="2" destOrd="0" parTransId="{81B4C793-488C-4180-AD76-310F16D7719E}" sibTransId="{49F949B6-4BF1-4241-BB15-394C9D85EE58}"/>
    <dgm:cxn modelId="{4070FBEF-CBCF-4BFE-804C-CE52116E79A5}" type="presOf" srcId="{B6C52CE4-6D90-41DE-9B68-1F3530A14F91}" destId="{BE7B3471-9584-41AE-A26F-DA8DDD5DE7C2}" srcOrd="0" destOrd="0" presId="urn:microsoft.com/office/officeart/2005/8/layout/pyramid2"/>
    <dgm:cxn modelId="{7F5277D5-C140-48EB-9CE1-35A6DA80148B}" srcId="{12C439CE-A3D3-4E11-B20B-95B469080DFB}" destId="{99E2E803-5018-444B-BA0D-891583C49222}" srcOrd="6" destOrd="0" parTransId="{C83937B2-0A08-4E7B-9150-0D9DB4BC761B}" sibTransId="{77526F02-8006-4817-B1CB-ED009B5427FA}"/>
    <dgm:cxn modelId="{A1CCBF0D-C737-48DC-99FD-4EADD99810E7}" srcId="{12C439CE-A3D3-4E11-B20B-95B469080DFB}" destId="{35E5F403-0ED6-4709-830E-3AC67302415C}" srcOrd="7" destOrd="0" parTransId="{B15BE9AD-DC8B-4843-81AC-2ACA9B0BE5FE}" sibTransId="{A5D37824-D7BC-4BBB-962E-35669E28E3BD}"/>
    <dgm:cxn modelId="{10B881E5-9368-4962-8EF8-27BA039C3BA2}" type="presOf" srcId="{54E9BE21-2E7B-4FF1-AC11-B8738D4B67DA}" destId="{6047026D-B625-477D-A6EE-5C442B9A7781}" srcOrd="0" destOrd="0" presId="urn:microsoft.com/office/officeart/2005/8/layout/pyramid2"/>
    <dgm:cxn modelId="{DE3FFF22-A4B6-479C-8F67-6882586512F0}" type="presOf" srcId="{5C9AA603-1C91-4E8F-BAF0-453BADA707E4}" destId="{9DD4F004-D184-48FF-85D1-1F2CD7AA4385}" srcOrd="0" destOrd="0" presId="urn:microsoft.com/office/officeart/2005/8/layout/pyramid2"/>
    <dgm:cxn modelId="{92984E5D-CF39-45A8-A4A9-3E33B2D0D276}" type="presOf" srcId="{35E5F403-0ED6-4709-830E-3AC67302415C}" destId="{91B92149-E2E5-4F42-A1FD-6FFDE5820B89}" srcOrd="0" destOrd="0" presId="urn:microsoft.com/office/officeart/2005/8/layout/pyramid2"/>
    <dgm:cxn modelId="{12EDD825-44B6-4CFF-9506-C16840529C18}" type="presOf" srcId="{99E2E803-5018-444B-BA0D-891583C49222}" destId="{FBA64AD8-01FA-4A35-86AC-18F428D5D107}" srcOrd="0" destOrd="0" presId="urn:microsoft.com/office/officeart/2005/8/layout/pyramid2"/>
    <dgm:cxn modelId="{FC5EA30C-FFA4-48A7-B484-BF56ACFFF9BB}" srcId="{12C439CE-A3D3-4E11-B20B-95B469080DFB}" destId="{C8BF2903-A57E-48F8-8933-A67CE6D0ECD2}" srcOrd="5" destOrd="0" parTransId="{7D8BF7AA-3A34-4C7D-9693-7A4792805DC7}" sibTransId="{37522B56-F0FC-4D93-8422-616C7D457ABA}"/>
    <dgm:cxn modelId="{8B59DC6D-8FA4-4377-B3D9-FD7C9D87B9A6}" srcId="{12C439CE-A3D3-4E11-B20B-95B469080DFB}" destId="{EF14C347-F70E-4000-9283-EF81FA340522}" srcOrd="1" destOrd="0" parTransId="{7CD83C16-EA1C-4CB0-91AA-2A5BF09D839F}" sibTransId="{EF35F8C1-8313-4C50-8EC8-1CBC257A5CE0}"/>
    <dgm:cxn modelId="{A75E4539-E44D-4A3E-8903-09B97213EA4F}" type="presOf" srcId="{CDE4C1F3-B91A-4B96-8983-CF875D03AF45}" destId="{6C93E0D0-22FD-49A3-9488-3657B0D8ADC6}" srcOrd="0" destOrd="0" presId="urn:microsoft.com/office/officeart/2005/8/layout/pyramid2"/>
    <dgm:cxn modelId="{0A39B92D-CDF0-4483-9D8D-D8665B3D1517}" srcId="{12C439CE-A3D3-4E11-B20B-95B469080DFB}" destId="{B6C52CE4-6D90-41DE-9B68-1F3530A14F91}" srcOrd="4" destOrd="0" parTransId="{863E9F4B-4146-4673-8ACA-7426CF34611E}" sibTransId="{D4C61DAA-89BE-4166-90B4-411A83B50348}"/>
    <dgm:cxn modelId="{2331167B-1CEA-4F67-B423-D97FA718132E}" srcId="{12C439CE-A3D3-4E11-B20B-95B469080DFB}" destId="{CDE4C1F3-B91A-4B96-8983-CF875D03AF45}" srcOrd="3" destOrd="0" parTransId="{D3056C91-D8CD-45E5-8465-AFDFF5591593}" sibTransId="{6CA52083-FF07-4F8D-BEFA-42D4A7AC9EE2}"/>
    <dgm:cxn modelId="{3C51487E-B7A7-42C8-860A-C67AE12EA605}" type="presOf" srcId="{C8BF2903-A57E-48F8-8933-A67CE6D0ECD2}" destId="{D2B320BE-F461-430A-A537-955EA71C4870}" srcOrd="0" destOrd="0" presId="urn:microsoft.com/office/officeart/2005/8/layout/pyramid2"/>
    <dgm:cxn modelId="{198C9678-3135-4D07-A19F-BA4765FAFEA2}" type="presParOf" srcId="{63C96C8E-6976-4685-B10A-08B66B3DCB84}" destId="{0F1CAFE3-E2F6-4CCE-87FB-C70B87FEB6AB}" srcOrd="0" destOrd="0" presId="urn:microsoft.com/office/officeart/2005/8/layout/pyramid2"/>
    <dgm:cxn modelId="{F43C46BD-6ADB-4941-9615-F76AA97BB6D1}" type="presParOf" srcId="{63C96C8E-6976-4685-B10A-08B66B3DCB84}" destId="{34C93C30-1AAF-4E74-8F04-19C0A1A23B00}" srcOrd="1" destOrd="0" presId="urn:microsoft.com/office/officeart/2005/8/layout/pyramid2"/>
    <dgm:cxn modelId="{9CE557CF-5E3A-4CEB-A8F0-81BACC564FD8}" type="presParOf" srcId="{34C93C30-1AAF-4E74-8F04-19C0A1A23B00}" destId="{9DD4F004-D184-48FF-85D1-1F2CD7AA4385}" srcOrd="0" destOrd="0" presId="urn:microsoft.com/office/officeart/2005/8/layout/pyramid2"/>
    <dgm:cxn modelId="{9B130B33-30A0-41A8-BC0A-B5480E8832F9}" type="presParOf" srcId="{34C93C30-1AAF-4E74-8F04-19C0A1A23B00}" destId="{DBB402C3-EC44-4CC7-A52A-0CBE3F7911A1}" srcOrd="1" destOrd="0" presId="urn:microsoft.com/office/officeart/2005/8/layout/pyramid2"/>
    <dgm:cxn modelId="{6DFB944C-9846-4A8C-B59D-292CDD1E7BF0}" type="presParOf" srcId="{34C93C30-1AAF-4E74-8F04-19C0A1A23B00}" destId="{63B0E892-DB5A-43B7-B9A3-4B928EB22BD4}" srcOrd="2" destOrd="0" presId="urn:microsoft.com/office/officeart/2005/8/layout/pyramid2"/>
    <dgm:cxn modelId="{786BC4A6-0194-4043-8ED7-FB0AF915B9D6}" type="presParOf" srcId="{34C93C30-1AAF-4E74-8F04-19C0A1A23B00}" destId="{4266058E-A1AC-4108-844F-0478989650C1}" srcOrd="3" destOrd="0" presId="urn:microsoft.com/office/officeart/2005/8/layout/pyramid2"/>
    <dgm:cxn modelId="{7007558A-897C-47DE-960D-A2DACACF769E}" type="presParOf" srcId="{34C93C30-1AAF-4E74-8F04-19C0A1A23B00}" destId="{6047026D-B625-477D-A6EE-5C442B9A7781}" srcOrd="4" destOrd="0" presId="urn:microsoft.com/office/officeart/2005/8/layout/pyramid2"/>
    <dgm:cxn modelId="{FB0B07E0-435F-4D8A-B312-FD0C1EF845AF}" type="presParOf" srcId="{34C93C30-1AAF-4E74-8F04-19C0A1A23B00}" destId="{395046D7-1AD6-41B6-8B68-3E47EF82B617}" srcOrd="5" destOrd="0" presId="urn:microsoft.com/office/officeart/2005/8/layout/pyramid2"/>
    <dgm:cxn modelId="{B67A938A-3DF2-4806-B0CD-AC23EC81FC1E}" type="presParOf" srcId="{34C93C30-1AAF-4E74-8F04-19C0A1A23B00}" destId="{6C93E0D0-22FD-49A3-9488-3657B0D8ADC6}" srcOrd="6" destOrd="0" presId="urn:microsoft.com/office/officeart/2005/8/layout/pyramid2"/>
    <dgm:cxn modelId="{1C5581F5-9F45-41C6-847B-9304DAD4CC39}" type="presParOf" srcId="{34C93C30-1AAF-4E74-8F04-19C0A1A23B00}" destId="{3DF9272C-DF89-41FD-931A-A31CE817A87F}" srcOrd="7" destOrd="0" presId="urn:microsoft.com/office/officeart/2005/8/layout/pyramid2"/>
    <dgm:cxn modelId="{308ED4CA-A775-45F0-8562-CC834D9F628D}" type="presParOf" srcId="{34C93C30-1AAF-4E74-8F04-19C0A1A23B00}" destId="{BE7B3471-9584-41AE-A26F-DA8DDD5DE7C2}" srcOrd="8" destOrd="0" presId="urn:microsoft.com/office/officeart/2005/8/layout/pyramid2"/>
    <dgm:cxn modelId="{12B8F80C-3699-443A-BF89-B85E377FD345}" type="presParOf" srcId="{34C93C30-1AAF-4E74-8F04-19C0A1A23B00}" destId="{3BF689A8-A345-419B-A8DD-E534F7310F40}" srcOrd="9" destOrd="0" presId="urn:microsoft.com/office/officeart/2005/8/layout/pyramid2"/>
    <dgm:cxn modelId="{05D5909D-4DF8-4753-BEA3-F76848A218EE}" type="presParOf" srcId="{34C93C30-1AAF-4E74-8F04-19C0A1A23B00}" destId="{D2B320BE-F461-430A-A537-955EA71C4870}" srcOrd="10" destOrd="0" presId="urn:microsoft.com/office/officeart/2005/8/layout/pyramid2"/>
    <dgm:cxn modelId="{DB4365BB-3945-4D72-85D4-2E3B953395F9}" type="presParOf" srcId="{34C93C30-1AAF-4E74-8F04-19C0A1A23B00}" destId="{4A1FD3C0-C662-4F68-84A5-634212192C62}" srcOrd="11" destOrd="0" presId="urn:microsoft.com/office/officeart/2005/8/layout/pyramid2"/>
    <dgm:cxn modelId="{7F6C9525-9D15-46AF-9290-F062954ABE13}" type="presParOf" srcId="{34C93C30-1AAF-4E74-8F04-19C0A1A23B00}" destId="{FBA64AD8-01FA-4A35-86AC-18F428D5D107}" srcOrd="12" destOrd="0" presId="urn:microsoft.com/office/officeart/2005/8/layout/pyramid2"/>
    <dgm:cxn modelId="{3F852C87-E1D0-440A-ACEC-2E9DBB43CD3D}" type="presParOf" srcId="{34C93C30-1AAF-4E74-8F04-19C0A1A23B00}" destId="{12DB4BC7-AA66-40F7-BD23-3F268455C502}" srcOrd="13" destOrd="0" presId="urn:microsoft.com/office/officeart/2005/8/layout/pyramid2"/>
    <dgm:cxn modelId="{57D0ED5C-0646-4841-962C-68C7E02DB863}" type="presParOf" srcId="{34C93C30-1AAF-4E74-8F04-19C0A1A23B00}" destId="{91B92149-E2E5-4F42-A1FD-6FFDE5820B89}" srcOrd="14" destOrd="0" presId="urn:microsoft.com/office/officeart/2005/8/layout/pyramid2"/>
    <dgm:cxn modelId="{1EB629BD-FFE5-4A07-A246-C2C25D91AA57}" type="presParOf" srcId="{34C93C30-1AAF-4E74-8F04-19C0A1A23B00}" destId="{6363EFBD-4508-46BF-8D85-16220610B14B}" srcOrd="1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1CAFE3-E2F6-4CCE-87FB-C70B87FEB6AB}">
      <dsp:nvSpPr>
        <dsp:cNvPr id="0" name=""/>
        <dsp:cNvSpPr/>
      </dsp:nvSpPr>
      <dsp:spPr>
        <a:xfrm>
          <a:off x="0" y="0"/>
          <a:ext cx="7772400" cy="7772400"/>
        </a:xfrm>
        <a:prstGeom prst="triangl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DD4F004-D184-48FF-85D1-1F2CD7AA4385}">
      <dsp:nvSpPr>
        <dsp:cNvPr id="0" name=""/>
        <dsp:cNvSpPr/>
      </dsp:nvSpPr>
      <dsp:spPr>
        <a:xfrm>
          <a:off x="4522469" y="777999"/>
          <a:ext cx="5052060" cy="690711"/>
        </a:xfrm>
        <a:prstGeom prst="roundRect">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t>In this table of GSTR-9C, you need to reconcile the taxable turnover by filling in the following values:</a:t>
          </a:r>
          <a:endParaRPr lang="en-IN" sz="1800" kern="1200" dirty="0"/>
        </a:p>
      </dsp:txBody>
      <dsp:txXfrm>
        <a:off x="4556187" y="811717"/>
        <a:ext cx="4984624" cy="623275"/>
      </dsp:txXfrm>
    </dsp:sp>
    <dsp:sp modelId="{63B0E892-DB5A-43B7-B9A3-4B928EB22BD4}">
      <dsp:nvSpPr>
        <dsp:cNvPr id="0" name=""/>
        <dsp:cNvSpPr/>
      </dsp:nvSpPr>
      <dsp:spPr>
        <a:xfrm>
          <a:off x="4522469" y="1555049"/>
          <a:ext cx="5052060" cy="690711"/>
        </a:xfrm>
        <a:prstGeom prst="roundRect">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t>A: Annual turnover after adjustments (auto-populated).</a:t>
          </a:r>
          <a:endParaRPr lang="en-IN" sz="1800" kern="1200" dirty="0"/>
        </a:p>
      </dsp:txBody>
      <dsp:txXfrm>
        <a:off x="4556187" y="1588767"/>
        <a:ext cx="4984624" cy="623275"/>
      </dsp:txXfrm>
    </dsp:sp>
    <dsp:sp modelId="{6047026D-B625-477D-A6EE-5C442B9A7781}">
      <dsp:nvSpPr>
        <dsp:cNvPr id="0" name=""/>
        <dsp:cNvSpPr/>
      </dsp:nvSpPr>
      <dsp:spPr>
        <a:xfrm>
          <a:off x="4522469" y="2332099"/>
          <a:ext cx="5052060" cy="690711"/>
        </a:xfrm>
        <a:prstGeom prst="roundRect">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t>B: Value of exempted, nil-rated, non-GST supplies, and no-supply turnover.</a:t>
          </a:r>
          <a:endParaRPr lang="en-IN" sz="1800" kern="1200" dirty="0"/>
        </a:p>
      </dsp:txBody>
      <dsp:txXfrm>
        <a:off x="4556187" y="2365817"/>
        <a:ext cx="4984624" cy="623275"/>
      </dsp:txXfrm>
    </dsp:sp>
    <dsp:sp modelId="{6C93E0D0-22FD-49A3-9488-3657B0D8ADC6}">
      <dsp:nvSpPr>
        <dsp:cNvPr id="0" name=""/>
        <dsp:cNvSpPr/>
      </dsp:nvSpPr>
      <dsp:spPr>
        <a:xfrm>
          <a:off x="4522469" y="3109149"/>
          <a:ext cx="5052060" cy="690711"/>
        </a:xfrm>
        <a:prstGeom prst="roundRect">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t>C: Value of zero-rated supplies for which no tax was paid.</a:t>
          </a:r>
          <a:endParaRPr lang="en-IN" sz="1800" kern="1200" dirty="0"/>
        </a:p>
      </dsp:txBody>
      <dsp:txXfrm>
        <a:off x="4556187" y="3142867"/>
        <a:ext cx="4984624" cy="623275"/>
      </dsp:txXfrm>
    </dsp:sp>
    <dsp:sp modelId="{BE7B3471-9584-41AE-A26F-DA8DDD5DE7C2}">
      <dsp:nvSpPr>
        <dsp:cNvPr id="0" name=""/>
        <dsp:cNvSpPr/>
      </dsp:nvSpPr>
      <dsp:spPr>
        <a:xfrm>
          <a:off x="4522469" y="3886200"/>
          <a:ext cx="5052060" cy="690711"/>
        </a:xfrm>
        <a:prstGeom prst="roundRect">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t>D: Value of supplies subject to reverse charge (tax paid by recipient).</a:t>
          </a:r>
          <a:endParaRPr lang="en-IN" sz="1800" kern="1200" dirty="0"/>
        </a:p>
      </dsp:txBody>
      <dsp:txXfrm>
        <a:off x="4556187" y="3919918"/>
        <a:ext cx="4984624" cy="623275"/>
      </dsp:txXfrm>
    </dsp:sp>
    <dsp:sp modelId="{D2B320BE-F461-430A-A537-955EA71C4870}">
      <dsp:nvSpPr>
        <dsp:cNvPr id="0" name=""/>
        <dsp:cNvSpPr/>
      </dsp:nvSpPr>
      <dsp:spPr>
        <a:xfrm>
          <a:off x="4522469" y="4663250"/>
          <a:ext cx="5052060" cy="690711"/>
        </a:xfrm>
        <a:prstGeom prst="roundRect">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t>E: Taxable turnover after adjustments (A - B - C - D).</a:t>
          </a:r>
          <a:endParaRPr lang="en-IN" sz="1800" kern="1200" dirty="0"/>
        </a:p>
      </dsp:txBody>
      <dsp:txXfrm>
        <a:off x="4556187" y="4696968"/>
        <a:ext cx="4984624" cy="623275"/>
      </dsp:txXfrm>
    </dsp:sp>
    <dsp:sp modelId="{FBA64AD8-01FA-4A35-86AC-18F428D5D107}">
      <dsp:nvSpPr>
        <dsp:cNvPr id="0" name=""/>
        <dsp:cNvSpPr/>
      </dsp:nvSpPr>
      <dsp:spPr>
        <a:xfrm>
          <a:off x="4522469" y="5440300"/>
          <a:ext cx="5052060" cy="690711"/>
        </a:xfrm>
        <a:prstGeom prst="roundRect">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t>F: Taxable turnover as per the annual return (GSTR-9).</a:t>
          </a:r>
          <a:endParaRPr lang="en-IN" sz="1800" kern="1200" dirty="0"/>
        </a:p>
      </dsp:txBody>
      <dsp:txXfrm>
        <a:off x="4556187" y="5474018"/>
        <a:ext cx="4984624" cy="623275"/>
      </dsp:txXfrm>
    </dsp:sp>
    <dsp:sp modelId="{91B92149-E2E5-4F42-A1FD-6FFDE5820B89}">
      <dsp:nvSpPr>
        <dsp:cNvPr id="0" name=""/>
        <dsp:cNvSpPr/>
      </dsp:nvSpPr>
      <dsp:spPr>
        <a:xfrm>
          <a:off x="4522469" y="6217350"/>
          <a:ext cx="5052060" cy="690711"/>
        </a:xfrm>
        <a:prstGeom prst="roundRect">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G: Unreconciled taxable turnover (F - E).</a:t>
          </a:r>
          <a:endParaRPr lang="en-IN" sz="1600" kern="1200" dirty="0"/>
        </a:p>
      </dsp:txBody>
      <dsp:txXfrm>
        <a:off x="4556187" y="6251068"/>
        <a:ext cx="4984624" cy="623275"/>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IN"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659978C-2117-42B8-BE19-FC7E8B9CF1C1}" type="datetimeFigureOut">
              <a:rPr lang="en-IN" smtClean="0"/>
              <a:t>30-11-2024</a:t>
            </a:fld>
            <a:endParaRPr lang="en-IN"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IN"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57D72B0-E6A7-47B3-8C31-9BFF38D7FACF}" type="slidenum">
              <a:rPr lang="en-IN" smtClean="0"/>
              <a:t>‹#›</a:t>
            </a:fld>
            <a:endParaRPr lang="en-IN" dirty="0"/>
          </a:p>
        </p:txBody>
      </p:sp>
    </p:spTree>
    <p:extLst>
      <p:ext uri="{BB962C8B-B14F-4D97-AF65-F5344CB8AC3E}">
        <p14:creationId xmlns:p14="http://schemas.microsoft.com/office/powerpoint/2010/main" val="40619624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lang="cs-CZ"/>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fld id="{B7268E1E-0E44-426D-905E-8AD9B19D2182}" type="datetimeFigureOut">
              <a:rPr lang="cs-CZ" smtClean="0"/>
              <a:t>30.11.2024</a:t>
            </a:fld>
            <a:endParaRPr lang="cs-CZ"/>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lang="cs-CZ"/>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1</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14929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2</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3781615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a:t>2</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414686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a:t>3</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74336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a:t>4</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2856918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a:t>5</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2466987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a:t>6</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2563178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1</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1012552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3</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1495456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solidFill>
                <a:prstClr val="black"/>
              </a:solidFill>
            </a:endParaRPr>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solidFill>
                  <a:prstClr val="black"/>
                </a:solidFill>
              </a:rPr>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3</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solidFill>
                <a:prstClr val="black"/>
              </a:solidFill>
            </a:endParaRPr>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solidFill>
                  <a:prstClr val="black"/>
                </a:solidFill>
              </a:rPr>
              <a:t>‹#›</a:t>
            </a:r>
          </a:p>
        </p:txBody>
      </p:sp>
    </p:spTree>
    <p:extLst>
      <p:ext uri="{BB962C8B-B14F-4D97-AF65-F5344CB8AC3E}">
        <p14:creationId xmlns:p14="http://schemas.microsoft.com/office/powerpoint/2010/main" val="320640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5</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2935232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6</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1088541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a:t>7</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313140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a:t>8</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1627821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a:t>9</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4217323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a:t>2</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1402141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3</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4163698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4</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1522087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5</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3947628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6</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826502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7</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407311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8</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509247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2</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712066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3</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3988330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4</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4553960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1</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26891104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2</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2718099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3</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3043518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4</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160362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50453" cy="348615"/>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5295125" y="1"/>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sp>
      <p:sp>
        <p:nvSpPr>
          <p:cNvPr id="5" name="Notes Placeholder 4"/>
          <p:cNvSpPr>
            <a:spLocks noGrp="1"/>
          </p:cNvSpPr>
          <p:nvPr>
            <p:ph type="body" sz="quarter" idx="3"/>
          </p:nvPr>
        </p:nvSpPr>
        <p:spPr>
          <a:xfrm>
            <a:off x="934720" y="3305387"/>
            <a:ext cx="7477760" cy="3132695"/>
          </a:xfrm>
          <a:prstGeom prst="rect">
            <a:avLst/>
          </a:prstGeom>
        </p:spPr>
        <p:txBody>
          <a:bodyPr vert="horz" lIns="93177" tIns="46589" rIns="93177" bIns="46589" rtlCol="0"/>
          <a:lstStyle/>
          <a:p>
            <a:r>
              <a:rPr lang="en-US" dirty="0"/>
              <a:t>10</a:t>
            </a:r>
          </a:p>
        </p:txBody>
      </p:sp>
      <p:sp>
        <p:nvSpPr>
          <p:cNvPr id="6" name="Footer Placeholder 5"/>
          <p:cNvSpPr>
            <a:spLocks noGrp="1"/>
          </p:cNvSpPr>
          <p:nvPr>
            <p:ph type="ftr" sz="quarter" idx="4"/>
          </p:nvPr>
        </p:nvSpPr>
        <p:spPr>
          <a:xfrm>
            <a:off x="0" y="6610775"/>
            <a:ext cx="4050453" cy="347002"/>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5295125" y="6610775"/>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3717935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Click to edit Master title style</a:t>
            </a:r>
          </a:p>
        </p:txBody>
      </p:sp>
      <p:sp>
        <p:nvSpPr>
          <p:cNvPr id="3" name="Subtitle 2"/>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2"/>
          </p:nvPr>
        </p:nvSpPr>
        <p:spPr/>
        <p:txBody>
          <a:bodyPr/>
          <a:lstStyle/>
          <a:p>
            <a:fld id="{AD8AB638-95E7-493C-B82A-82F3BCA56447}" type="datetimeFigureOut">
              <a:rPr lang="en-US" smtClean="0"/>
              <a:t>30/11/2024</a:t>
            </a:fld>
            <a:endParaRPr lang="en-US" dirty="0"/>
          </a:p>
        </p:txBody>
      </p:sp>
      <p:sp>
        <p:nvSpPr>
          <p:cNvPr id="5" name="Footer Placeholder 4"/>
          <p:cNvSpPr>
            <a:spLocks noGrp="1"/>
          </p:cNvSpPr>
          <p:nvPr>
            <p:ph type="ftr" sz="quarter" idx="3"/>
          </p:nvPr>
        </p:nvSpPr>
        <p:spPr/>
        <p:txBody>
          <a:bodyPr/>
          <a:lstStyle/>
          <a:p>
            <a:endParaRPr lang="en-US" dirty="0"/>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59F14B07-AFAC-4F12-8404-78D4582372CD}" type="datetimeFigureOut">
              <a:rPr lang="en-US" smtClean="0"/>
              <a:t>30/11/2024</a:t>
            </a:fld>
            <a:endParaRPr lang="en-US" dirty="0"/>
          </a:p>
        </p:txBody>
      </p:sp>
      <p:sp>
        <p:nvSpPr>
          <p:cNvPr id="5" name="Footer Placeholder 4"/>
          <p:cNvSpPr>
            <a:spLocks noGrp="1"/>
          </p:cNvSpPr>
          <p:nvPr>
            <p:ph type="ftr" sz="quarter" idx="3"/>
          </p:nvPr>
        </p:nvSpPr>
        <p:spPr/>
        <p:txBody>
          <a:bodyPr/>
          <a:lstStyle/>
          <a:p>
            <a:endParaRPr lang="en-US" dirty="0"/>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a:t>Click to edit Master text styles</a:t>
            </a:r>
          </a:p>
        </p:txBody>
      </p:sp>
      <p:sp>
        <p:nvSpPr>
          <p:cNvPr id="4" name="Date Placeholder 3"/>
          <p:cNvSpPr>
            <a:spLocks noGrp="1"/>
          </p:cNvSpPr>
          <p:nvPr>
            <p:ph type="dt" sz="half" idx="2"/>
          </p:nvPr>
        </p:nvSpPr>
        <p:spPr/>
        <p:txBody>
          <a:bodyPr/>
          <a:lstStyle/>
          <a:p>
            <a:fld id="{08B9FF74-9164-4347-884F-442A9DAD3E00}" type="datetimeFigureOut">
              <a:rPr lang="en-US" smtClean="0"/>
              <a:t>30/11/2024</a:t>
            </a:fld>
            <a:endParaRPr lang="en-US" dirty="0"/>
          </a:p>
        </p:txBody>
      </p:sp>
      <p:sp>
        <p:nvSpPr>
          <p:cNvPr id="5" name="Footer Placeholder 4"/>
          <p:cNvSpPr>
            <a:spLocks noGrp="1"/>
          </p:cNvSpPr>
          <p:nvPr>
            <p:ph type="ftr" sz="quarter" idx="3"/>
          </p:nvPr>
        </p:nvSpPr>
        <p:spPr/>
        <p:txBody>
          <a:bodyPr/>
          <a:lstStyle/>
          <a:p>
            <a:endParaRPr lang="en-US" dirty="0"/>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3"/>
          </p:nvPr>
        </p:nvSpPr>
        <p:spPr/>
        <p:txBody>
          <a:bodyPr/>
          <a:lstStyle/>
          <a:p>
            <a:fld id="{91078276-C7AC-41F0-838C-91031C473F2A}" type="datetimeFigureOut">
              <a:rPr lang="en-US" smtClean="0"/>
              <a:t>30/11/2024</a:t>
            </a:fld>
            <a:endParaRPr lang="en-US" dirty="0"/>
          </a:p>
        </p:txBody>
      </p:sp>
      <p:sp>
        <p:nvSpPr>
          <p:cNvPr id="6" name="Footer Placeholder 5"/>
          <p:cNvSpPr>
            <a:spLocks noGrp="1"/>
          </p:cNvSpPr>
          <p:nvPr>
            <p:ph type="ftr" sz="quarter" idx="4"/>
          </p:nvPr>
        </p:nvSpPr>
        <p:spPr/>
        <p:txBody>
          <a:bodyPr/>
          <a:lstStyle/>
          <a:p>
            <a:endParaRPr lang="en-US" dirty="0"/>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p>
        </p:txBody>
      </p:sp>
      <p:sp>
        <p:nvSpPr>
          <p:cNvPr id="4" name="Content Placeholder 3"/>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p>
        </p:txBody>
      </p:sp>
      <p:sp>
        <p:nvSpPr>
          <p:cNvPr id="6" name="Content Placeholder 5"/>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5"/>
          </p:nvPr>
        </p:nvSpPr>
        <p:spPr/>
        <p:txBody>
          <a:bodyPr/>
          <a:lstStyle/>
          <a:p>
            <a:fld id="{B5F854FF-172F-4326-8881-E851853F2598}" type="datetimeFigureOut">
              <a:rPr lang="en-US" smtClean="0"/>
              <a:t>30/11/2024</a:t>
            </a:fld>
            <a:endParaRPr lang="en-US" dirty="0"/>
          </a:p>
        </p:txBody>
      </p:sp>
      <p:sp>
        <p:nvSpPr>
          <p:cNvPr id="8" name="Footer Placeholder 7"/>
          <p:cNvSpPr>
            <a:spLocks noGrp="1"/>
          </p:cNvSpPr>
          <p:nvPr>
            <p:ph type="ftr" sz="quarter" idx="6"/>
          </p:nvPr>
        </p:nvSpPr>
        <p:spPr/>
        <p:txBody>
          <a:bodyPr/>
          <a:lstStyle/>
          <a:p>
            <a:endParaRPr lang="en-US" dirty="0"/>
          </a:p>
        </p:txBody>
      </p:sp>
      <p:sp>
        <p:nvSpPr>
          <p:cNvPr id="9" name="Slide Number Placeholder 8"/>
          <p:cNvSpPr>
            <a:spLocks noGrp="1"/>
          </p:cNvSpPr>
          <p:nvPr>
            <p:ph type="sldNum" sz="quarter" idx="7"/>
          </p:nvPr>
        </p:nvSpPr>
        <p:spPr/>
        <p:txBody>
          <a:bodyPr/>
          <a:lstStyle/>
          <a:p>
            <a:fld id="{93AE1883-0942-4AA3-9DB2-9C7C3A0314B1}"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
          </p:nvPr>
        </p:nvSpPr>
        <p:spPr/>
        <p:txBody>
          <a:bodyPr/>
          <a:lstStyle/>
          <a:p>
            <a:fld id="{B0D39D0D-0C7B-45A0-96C3-75A249F0FD46}" type="datetimeFigureOut">
              <a:rPr lang="en-US" smtClean="0"/>
              <a:t>30/11/2024</a:t>
            </a:fld>
            <a:endParaRPr lang="en-US" dirty="0"/>
          </a:p>
        </p:txBody>
      </p:sp>
      <p:sp>
        <p:nvSpPr>
          <p:cNvPr id="4" name="Footer Placeholder 3"/>
          <p:cNvSpPr>
            <a:spLocks noGrp="1"/>
          </p:cNvSpPr>
          <p:nvPr>
            <p:ph type="ftr" sz="quarter" idx="2"/>
          </p:nvPr>
        </p:nvSpPr>
        <p:spPr/>
        <p:txBody>
          <a:bodyPr/>
          <a:lstStyle/>
          <a:p>
            <a:endParaRPr lang="en-US" dirty="0"/>
          </a:p>
        </p:txBody>
      </p:sp>
      <p:sp>
        <p:nvSpPr>
          <p:cNvPr id="5" name="Slide Number Placeholder 4"/>
          <p:cNvSpPr>
            <a:spLocks noGrp="1"/>
          </p:cNvSpPr>
          <p:nvPr>
            <p:ph type="sldNum" sz="quarter" idx="3"/>
          </p:nvPr>
        </p:nvSpPr>
        <p:spPr/>
        <p:txBody>
          <a:bodyPr/>
          <a:lstStyle/>
          <a:p>
            <a:fld id="{93AE1883-0942-4AA3-9DB2-9C7C3A0314B1}"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E983EA02-1E5E-44D8-8693-D7BDF3104483}" type="datetimeFigureOut">
              <a:rPr lang="en-US" smtClean="0"/>
              <a:t>30/11/2024</a:t>
            </a:fld>
            <a:endParaRPr lang="en-US" dirty="0"/>
          </a:p>
        </p:txBody>
      </p:sp>
      <p:sp>
        <p:nvSpPr>
          <p:cNvPr id="3" name="Footer Placeholder 2"/>
          <p:cNvSpPr>
            <a:spLocks noGrp="1"/>
          </p:cNvSpPr>
          <p:nvPr>
            <p:ph type="ftr" sz="quarter" idx="1"/>
          </p:nvPr>
        </p:nvSpPr>
        <p:spPr/>
        <p:txBody>
          <a:bodyPr/>
          <a:lstStyle/>
          <a:p>
            <a:endParaRPr lang="en-US" dirty="0"/>
          </a:p>
        </p:txBody>
      </p:sp>
      <p:sp>
        <p:nvSpPr>
          <p:cNvPr id="4" name="Slide Number Placeholder 3"/>
          <p:cNvSpPr>
            <a:spLocks noGrp="1"/>
          </p:cNvSpPr>
          <p:nvPr>
            <p:ph type="sldNum" sz="quarter" idx="2"/>
          </p:nvPr>
        </p:nvSpPr>
        <p:spPr/>
        <p:txBody>
          <a:bodyPr/>
          <a:lstStyle/>
          <a:p>
            <a:fld id="{93AE1883-0942-4AA3-9DB2-9C7C3A0314B1}"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p>
        </p:txBody>
      </p:sp>
      <p:sp>
        <p:nvSpPr>
          <p:cNvPr id="5" name="Date Placeholder 4"/>
          <p:cNvSpPr>
            <a:spLocks noGrp="1"/>
          </p:cNvSpPr>
          <p:nvPr>
            <p:ph type="dt" sz="half" idx="3"/>
          </p:nvPr>
        </p:nvSpPr>
        <p:spPr/>
        <p:txBody>
          <a:bodyPr/>
          <a:lstStyle/>
          <a:p>
            <a:fld id="{B93ADD22-46B3-46EA-9B5A-3EAC0382E832}" type="datetimeFigureOut">
              <a:rPr lang="en-US" smtClean="0"/>
              <a:t>30/11/2024</a:t>
            </a:fld>
            <a:endParaRPr lang="en-US" dirty="0"/>
          </a:p>
        </p:txBody>
      </p:sp>
      <p:sp>
        <p:nvSpPr>
          <p:cNvPr id="6" name="Footer Placeholder 5"/>
          <p:cNvSpPr>
            <a:spLocks noGrp="1"/>
          </p:cNvSpPr>
          <p:nvPr>
            <p:ph type="ftr" sz="quarter" idx="4"/>
          </p:nvPr>
        </p:nvSpPr>
        <p:spPr/>
        <p:txBody>
          <a:bodyPr/>
          <a:lstStyle/>
          <a:p>
            <a:endParaRPr lang="en-US" dirty="0"/>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p>
        </p:txBody>
      </p:sp>
      <p:sp>
        <p:nvSpPr>
          <p:cNvPr id="5" name="Date Placeholder 4"/>
          <p:cNvSpPr>
            <a:spLocks noGrp="1"/>
          </p:cNvSpPr>
          <p:nvPr>
            <p:ph type="dt" sz="half" idx="3"/>
          </p:nvPr>
        </p:nvSpPr>
        <p:spPr/>
        <p:txBody>
          <a:bodyPr/>
          <a:lstStyle/>
          <a:p>
            <a:fld id="{3BB3286D-164C-4230-AB8A-B11B9757A753}" type="datetimeFigureOut">
              <a:rPr lang="en-US" smtClean="0"/>
              <a:t>30/11/2024</a:t>
            </a:fld>
            <a:endParaRPr lang="en-US" dirty="0"/>
          </a:p>
        </p:txBody>
      </p:sp>
      <p:sp>
        <p:nvSpPr>
          <p:cNvPr id="6" name="Footer Placeholder 5"/>
          <p:cNvSpPr>
            <a:spLocks noGrp="1"/>
          </p:cNvSpPr>
          <p:nvPr>
            <p:ph type="ftr" sz="quarter" idx="4"/>
          </p:nvPr>
        </p:nvSpPr>
        <p:spPr/>
        <p:txBody>
          <a:bodyPr/>
          <a:lstStyle/>
          <a:p>
            <a:endParaRPr lang="en-US" dirty="0"/>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A523425B-A933-46FC-B426-18358CB856CE}" type="datetimeFigureOut">
              <a:rPr lang="en-US" smtClean="0"/>
              <a:t>30/11/2024</a:t>
            </a:fld>
            <a:endParaRPr lang="en-US" dirty="0"/>
          </a:p>
        </p:txBody>
      </p:sp>
      <p:sp>
        <p:nvSpPr>
          <p:cNvPr id="5" name="Footer Placeholder 4"/>
          <p:cNvSpPr>
            <a:spLocks noGrp="1"/>
          </p:cNvSpPr>
          <p:nvPr>
            <p:ph type="ftr" sz="quarter" idx="3"/>
          </p:nvPr>
        </p:nvSpPr>
        <p:spPr/>
        <p:txBody>
          <a:bodyPr/>
          <a:lstStyle/>
          <a:p>
            <a:endParaRPr lang="en-US" dirty="0"/>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p:txBody>
          <a:bodyPr vert="eaVert"/>
          <a:lstStyle/>
          <a:p>
            <a:r>
              <a:rPr lang="en-US"/>
              <a:t>Click to edit Master title style</a:t>
            </a:r>
          </a:p>
        </p:txBody>
      </p:sp>
      <p:sp>
        <p:nvSpPr>
          <p:cNvPr id="3" name="Vertical Text Placeholder 2"/>
          <p:cNvSpPr>
            <a:spLocks noGrp="1"/>
          </p:cNvSpPr>
          <p:nvPr>
            <p:ph type="body" orient="vert" idx="1"/>
          </p:nvPr>
        </p:nvSpPr>
        <p:spPr/>
        <p:txBody>
          <a:bodyPr vert="eaVert"/>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543CE997-C68F-4C3C-883A-96484A1CF780}" type="datetimeFigureOut">
              <a:rPr lang="en-US" smtClean="0"/>
              <a:t>30/11/2024</a:t>
            </a:fld>
            <a:endParaRPr lang="en-US" dirty="0"/>
          </a:p>
        </p:txBody>
      </p:sp>
      <p:sp>
        <p:nvSpPr>
          <p:cNvPr id="5" name="Footer Placeholder 4"/>
          <p:cNvSpPr>
            <a:spLocks noGrp="1"/>
          </p:cNvSpPr>
          <p:nvPr>
            <p:ph type="ftr" sz="quarter" idx="3"/>
          </p:nvPr>
        </p:nvSpPr>
        <p:spPr/>
        <p:txBody>
          <a:bodyPr/>
          <a:lstStyle/>
          <a:p>
            <a:endParaRPr lang="en-US" dirty="0"/>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30/11/2024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30/11/2024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30/11/2024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30/11/2024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30/11/2024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30/11/2024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16.jpe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16.jpe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9.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9.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40.xml"/><Relationship Id="rId4" Type="http://schemas.microsoft.com/office/2007/relationships/hdphoto" Target="../media/hdphoto4.wdp"/></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51.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1.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5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1.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6.png"/><Relationship Id="rId2" Type="http://schemas.openxmlformats.org/officeDocument/2006/relationships/diagramData" Target="../diagrams/data1.xml"/><Relationship Id="rId1" Type="http://schemas.openxmlformats.org/officeDocument/2006/relationships/slideLayout" Target="../slideLayouts/slideLayout5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1.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1.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1.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1.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1.xml"/></Relationships>
</file>

<file path=ppt/slides/_rels/slide4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1.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1.xml"/></Relationships>
</file>

<file path=ppt/slides/_rels/slide5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1.xml"/></Relationships>
</file>

<file path=ppt/slides/_rels/slide51.xml.rels><?xml version="1.0" encoding="UTF-8" standalone="yes"?>
<Relationships xmlns="http://schemas.openxmlformats.org/package/2006/relationships"><Relationship Id="rId2" Type="http://schemas.openxmlformats.org/officeDocument/2006/relationships/image" Target="../media/image57.jfif"/><Relationship Id="rId1" Type="http://schemas.openxmlformats.org/officeDocument/2006/relationships/slideLayout" Target="../slideLayouts/slideLayout51.xml"/></Relationships>
</file>

<file path=ppt/slides/_rels/slide52.xml.rels><?xml version="1.0" encoding="UTF-8" standalone="yes"?>
<Relationships xmlns="http://schemas.openxmlformats.org/package/2006/relationships"><Relationship Id="rId3" Type="http://schemas.openxmlformats.org/officeDocument/2006/relationships/hyperlink" Target="https://www.taxlok.com/online-gst-new/AC205.htm" TargetMode="External"/><Relationship Id="rId2" Type="http://schemas.openxmlformats.org/officeDocument/2006/relationships/hyperlink" Target="https://www.taxlok.com/online-gst-new/CM54.htm" TargetMode="External"/><Relationship Id="rId1" Type="http://schemas.openxmlformats.org/officeDocument/2006/relationships/slideLayout" Target="../slideLayouts/slideLayout51.xml"/><Relationship Id="rId4" Type="http://schemas.openxmlformats.org/officeDocument/2006/relationships/image" Target="../media/image58.jfif"/></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6626" y="-17712"/>
            <a:ext cx="18288000" cy="10287000"/>
            <a:chOff x="0" y="617307"/>
            <a:chExt cx="24384000" cy="13716000"/>
          </a:xfrm>
        </p:grpSpPr>
        <p:sp>
          <p:nvSpPr>
            <p:cNvPr id="5" name="Freeform 5"/>
            <p:cNvSpPr/>
            <p:nvPr/>
          </p:nvSpPr>
          <p:spPr>
            <a:xfrm>
              <a:off x="0" y="617307"/>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Freeform 6" descr="preencoded.png"/>
          <p:cNvSpPr/>
          <p:nvPr/>
        </p:nvSpPr>
        <p:spPr>
          <a:xfrm>
            <a:off x="0" y="33746"/>
            <a:ext cx="7086600" cy="10235542"/>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7" name="TextBox 7"/>
          <p:cNvSpPr txBox="1"/>
          <p:nvPr/>
        </p:nvSpPr>
        <p:spPr>
          <a:xfrm>
            <a:off x="7850237" y="2439292"/>
            <a:ext cx="9445526" cy="268649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dirty="0">
                <a:solidFill>
                  <a:srgbClr val="1B1B27"/>
                </a:solidFill>
                <a:latin typeface="Raleway"/>
                <a:ea typeface="Raleway"/>
                <a:cs typeface="Raleway"/>
                <a:sym typeface="Raleway"/>
              </a:rPr>
              <a:t>Understanding GSTR 9: Your Comprehensive Guide to Filing the Annual GST Return</a:t>
            </a:r>
          </a:p>
        </p:txBody>
      </p:sp>
      <p:sp>
        <p:nvSpPr>
          <p:cNvPr id="8" name="TextBox 8"/>
          <p:cNvSpPr txBox="1"/>
          <p:nvPr/>
        </p:nvSpPr>
        <p:spPr>
          <a:xfrm>
            <a:off x="7850237" y="5455741"/>
            <a:ext cx="9445526" cy="236339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This presentation provides a clear and concise guide to filing your GSTR 9, the annual GST return, ensuring you understand the process and avoid any potential complications. We will cover the key aspects of GSTR 9, including who is required to file, important timelines, late filing fees, and the necessary documents to prepare for filing.</a:t>
            </a:r>
          </a:p>
        </p:txBody>
      </p:sp>
      <p:sp>
        <p:nvSpPr>
          <p:cNvPr id="10" name="TextBox 12"/>
          <p:cNvSpPr txBox="1"/>
          <p:nvPr/>
        </p:nvSpPr>
        <p:spPr>
          <a:xfrm>
            <a:off x="12801600" y="8743900"/>
            <a:ext cx="5181600" cy="100027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874"/>
              </a:lnSpc>
            </a:pPr>
            <a:r>
              <a:rPr lang="en-US" sz="2750" b="1" dirty="0">
                <a:solidFill>
                  <a:srgbClr val="3C3939"/>
                </a:solidFill>
                <a:latin typeface="Arimo Bold"/>
                <a:ea typeface="Arimo Bold"/>
                <a:cs typeface="Arimo Bold"/>
                <a:sym typeface="Arimo Bold"/>
              </a:rPr>
              <a:t>By CA. Sanjay Kumar Rathi</a:t>
            </a:r>
          </a:p>
          <a:p>
            <a:pPr algn="l">
              <a:lnSpc>
                <a:spcPts val="3874"/>
              </a:lnSpc>
            </a:pPr>
            <a:r>
              <a:rPr lang="en-US" b="1" dirty="0">
                <a:solidFill>
                  <a:srgbClr val="3C3939"/>
                </a:solidFill>
                <a:latin typeface="Arimo Bold"/>
                <a:ea typeface="Arimo Bold"/>
                <a:cs typeface="Arimo Bold"/>
                <a:sym typeface="Arimo Bold"/>
              </a:rPr>
              <a:t> </a:t>
            </a:r>
            <a:r>
              <a:rPr lang="en-US" b="1" dirty="0" smtClean="0">
                <a:solidFill>
                  <a:srgbClr val="3C3939"/>
                </a:solidFill>
                <a:latin typeface="Arimo Bold"/>
                <a:ea typeface="Arimo Bold"/>
                <a:cs typeface="Arimo Bold"/>
                <a:sym typeface="Arimo Bold"/>
              </a:rPr>
              <a:t>ICAI </a:t>
            </a:r>
            <a:r>
              <a:rPr lang="en-US" b="1" dirty="0">
                <a:solidFill>
                  <a:srgbClr val="3C3939"/>
                </a:solidFill>
                <a:latin typeface="Arimo Bold"/>
                <a:ea typeface="Arimo Bold"/>
                <a:cs typeface="Arimo Bold"/>
                <a:sym typeface="Arimo Bold"/>
              </a:rPr>
              <a:t>Bhawan, </a:t>
            </a:r>
            <a:r>
              <a:rPr lang="en-US" b="1" dirty="0" smtClean="0">
                <a:solidFill>
                  <a:srgbClr val="3C3939"/>
                </a:solidFill>
                <a:latin typeface="Arimo Bold"/>
                <a:ea typeface="Arimo Bold"/>
                <a:cs typeface="Arimo Bold"/>
                <a:sym typeface="Arimo Bold"/>
              </a:rPr>
              <a:t>Jaipur, </a:t>
            </a:r>
            <a:r>
              <a:rPr lang="en-US" b="1" dirty="0">
                <a:solidFill>
                  <a:srgbClr val="3C3939"/>
                </a:solidFill>
                <a:latin typeface="Arimo Bold"/>
                <a:ea typeface="Arimo Bold"/>
                <a:cs typeface="Arimo Bold"/>
                <a:sym typeface="Arimo Bold"/>
              </a:rPr>
              <a:t>30/11/2024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TextBox 6"/>
          <p:cNvSpPr txBox="1"/>
          <p:nvPr/>
        </p:nvSpPr>
        <p:spPr>
          <a:xfrm>
            <a:off x="992238" y="1888480"/>
            <a:ext cx="9054704" cy="91454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dirty="0">
                <a:solidFill>
                  <a:srgbClr val="1B1B27"/>
                </a:solidFill>
                <a:latin typeface="Raleway"/>
                <a:ea typeface="Raleway"/>
                <a:cs typeface="Raleway"/>
                <a:sym typeface="Raleway"/>
              </a:rPr>
              <a:t>Who Needs to File GSTR 9?</a:t>
            </a:r>
          </a:p>
        </p:txBody>
      </p:sp>
      <p:sp>
        <p:nvSpPr>
          <p:cNvPr id="7" name="TextBox 7"/>
          <p:cNvSpPr txBox="1"/>
          <p:nvPr/>
        </p:nvSpPr>
        <p:spPr>
          <a:xfrm>
            <a:off x="992238" y="3274814"/>
            <a:ext cx="16303526" cy="138499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The Goods and Services Tax (GST) regime in India requires registered regular taxpayers with an aggregate turnover exceeding Rs. </a:t>
            </a:r>
            <a:r>
              <a:rPr lang="en-US" sz="2400" b="1" dirty="0">
                <a:solidFill>
                  <a:srgbClr val="3C3939"/>
                </a:solidFill>
                <a:latin typeface="Roboto"/>
                <a:ea typeface="Roboto"/>
                <a:cs typeface="Roboto"/>
                <a:sym typeface="Roboto"/>
              </a:rPr>
              <a:t>2 crore </a:t>
            </a:r>
            <a:r>
              <a:rPr lang="en-US" sz="2187" b="1" dirty="0">
                <a:solidFill>
                  <a:srgbClr val="3C3939"/>
                </a:solidFill>
                <a:latin typeface="Roboto"/>
                <a:ea typeface="Roboto"/>
                <a:cs typeface="Roboto"/>
                <a:sym typeface="Roboto"/>
              </a:rPr>
              <a:t> </a:t>
            </a:r>
            <a:r>
              <a:rPr lang="en-US" sz="2187" dirty="0">
                <a:solidFill>
                  <a:srgbClr val="3C3939"/>
                </a:solidFill>
                <a:latin typeface="Roboto"/>
                <a:ea typeface="Roboto"/>
                <a:cs typeface="Roboto"/>
                <a:sym typeface="Roboto"/>
              </a:rPr>
              <a:t>to file GSTR 9. While it is optional for those with lower turnover, understanding the requirements is crucial for all taxpayers. </a:t>
            </a:r>
            <a:r>
              <a:rPr lang="en-US" sz="2187" b="1" dirty="0">
                <a:solidFill>
                  <a:srgbClr val="3C3939"/>
                </a:solidFill>
                <a:latin typeface="Roboto"/>
                <a:ea typeface="Roboto"/>
                <a:cs typeface="Roboto"/>
                <a:sym typeface="Roboto"/>
              </a:rPr>
              <a:t>(Vide notification no. 14/2024  dated 10.07.2024)</a:t>
            </a:r>
          </a:p>
        </p:txBody>
      </p:sp>
      <p:sp>
        <p:nvSpPr>
          <p:cNvPr id="8" name="TextBox 8"/>
          <p:cNvSpPr txBox="1"/>
          <p:nvPr/>
        </p:nvSpPr>
        <p:spPr>
          <a:xfrm>
            <a:off x="992238" y="4851201"/>
            <a:ext cx="3544044"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dirty="0">
                <a:solidFill>
                  <a:srgbClr val="1B1B27"/>
                </a:solidFill>
                <a:latin typeface="Raleway"/>
                <a:ea typeface="Raleway"/>
                <a:cs typeface="Raleway"/>
                <a:sym typeface="Raleway"/>
              </a:rPr>
              <a:t>Mandatory Filing</a:t>
            </a:r>
          </a:p>
        </p:txBody>
      </p:sp>
      <p:sp>
        <p:nvSpPr>
          <p:cNvPr id="9" name="TextBox 9"/>
          <p:cNvSpPr txBox="1"/>
          <p:nvPr/>
        </p:nvSpPr>
        <p:spPr>
          <a:xfrm>
            <a:off x="992238" y="5510956"/>
            <a:ext cx="4972645"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Regular Taxpayers (Turnover &gt; Rs. 2 Crore)</a:t>
            </a:r>
          </a:p>
        </p:txBody>
      </p:sp>
      <p:sp>
        <p:nvSpPr>
          <p:cNvPr id="10" name="TextBox 10"/>
          <p:cNvSpPr txBox="1"/>
          <p:nvPr/>
        </p:nvSpPr>
        <p:spPr>
          <a:xfrm>
            <a:off x="6666160" y="4851201"/>
            <a:ext cx="3544044"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dirty="0">
                <a:solidFill>
                  <a:srgbClr val="1B1B27"/>
                </a:solidFill>
                <a:latin typeface="Raleway"/>
                <a:ea typeface="Raleway"/>
                <a:cs typeface="Raleway"/>
                <a:sym typeface="Raleway"/>
              </a:rPr>
              <a:t>Optional Filing</a:t>
            </a:r>
          </a:p>
        </p:txBody>
      </p:sp>
      <p:sp>
        <p:nvSpPr>
          <p:cNvPr id="11" name="TextBox 11"/>
          <p:cNvSpPr txBox="1"/>
          <p:nvPr/>
        </p:nvSpPr>
        <p:spPr>
          <a:xfrm>
            <a:off x="6666160" y="5510956"/>
            <a:ext cx="4972645"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Regular Taxpayers (Turnover ≤ Rs. 2 Crore)</a:t>
            </a:r>
          </a:p>
        </p:txBody>
      </p:sp>
      <p:sp>
        <p:nvSpPr>
          <p:cNvPr id="12" name="TextBox 12"/>
          <p:cNvSpPr txBox="1"/>
          <p:nvPr/>
        </p:nvSpPr>
        <p:spPr>
          <a:xfrm>
            <a:off x="12340084" y="4851201"/>
            <a:ext cx="3544044"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dirty="0">
                <a:solidFill>
                  <a:srgbClr val="1B1B27"/>
                </a:solidFill>
                <a:latin typeface="Raleway"/>
                <a:ea typeface="Raleway"/>
                <a:cs typeface="Raleway"/>
                <a:sym typeface="Raleway"/>
              </a:rPr>
              <a:t>Exempted</a:t>
            </a:r>
          </a:p>
        </p:txBody>
      </p:sp>
      <p:sp>
        <p:nvSpPr>
          <p:cNvPr id="13" name="TextBox 13"/>
          <p:cNvSpPr txBox="1"/>
          <p:nvPr/>
        </p:nvSpPr>
        <p:spPr>
          <a:xfrm>
            <a:off x="12340084" y="5510956"/>
            <a:ext cx="4972645" cy="54887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Casual Taxable Persons</a:t>
            </a:r>
          </a:p>
        </p:txBody>
      </p:sp>
      <p:sp>
        <p:nvSpPr>
          <p:cNvPr id="14" name="TextBox 14"/>
          <p:cNvSpPr txBox="1"/>
          <p:nvPr/>
        </p:nvSpPr>
        <p:spPr>
          <a:xfrm>
            <a:off x="12340084" y="6063704"/>
            <a:ext cx="4972645" cy="54887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Non-resident Taxable Persons</a:t>
            </a:r>
          </a:p>
        </p:txBody>
      </p:sp>
      <p:sp>
        <p:nvSpPr>
          <p:cNvPr id="15" name="TextBox 15"/>
          <p:cNvSpPr txBox="1"/>
          <p:nvPr/>
        </p:nvSpPr>
        <p:spPr>
          <a:xfrm>
            <a:off x="12340084" y="6616452"/>
            <a:ext cx="4972645" cy="54887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TDS Payers (Section 51)</a:t>
            </a:r>
          </a:p>
        </p:txBody>
      </p:sp>
      <p:sp>
        <p:nvSpPr>
          <p:cNvPr id="16" name="TextBox 16"/>
          <p:cNvSpPr txBox="1"/>
          <p:nvPr/>
        </p:nvSpPr>
        <p:spPr>
          <a:xfrm>
            <a:off x="12340084" y="7169200"/>
            <a:ext cx="4972645" cy="54887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Input Service Distributors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24245"/>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TextBox 6"/>
          <p:cNvSpPr txBox="1"/>
          <p:nvPr/>
        </p:nvSpPr>
        <p:spPr>
          <a:xfrm>
            <a:off x="992238" y="495300"/>
            <a:ext cx="11047362" cy="861198"/>
          </a:xfrm>
          <a:prstGeom prst="rect">
            <a:avLst/>
          </a:prstGeom>
        </p:spPr>
        <p:txBody>
          <a:bodyPr lIns="0" tIns="0" rIns="0" bIns="0" rtlCol="0" anchor="t">
            <a:spAutoFit/>
          </a:bodyPr>
          <a:lstStyle>
            <a:defPPr>
              <a:defRPr lang="en-US"/>
            </a:defPPr>
            <a:lvl1pPr>
              <a:lnSpc>
                <a:spcPts val="6937"/>
              </a:lnSpc>
              <a:defRPr sz="5562">
                <a:solidFill>
                  <a:srgbClr val="1B1B27"/>
                </a:solidFill>
                <a:latin typeface="Raleway"/>
                <a:ea typeface="Raleway"/>
                <a:cs typeface="Raleway"/>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u="sng" dirty="0">
                <a:sym typeface="Raleway"/>
              </a:rPr>
              <a:t> Some Important Definition's</a:t>
            </a:r>
          </a:p>
        </p:txBody>
      </p:sp>
      <p:sp>
        <p:nvSpPr>
          <p:cNvPr id="8" name="TextBox 8"/>
          <p:cNvSpPr txBox="1"/>
          <p:nvPr/>
        </p:nvSpPr>
        <p:spPr>
          <a:xfrm>
            <a:off x="953840" y="2668934"/>
            <a:ext cx="3638660" cy="41139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u="sng" dirty="0">
                <a:solidFill>
                  <a:srgbClr val="1B1B27"/>
                </a:solidFill>
                <a:latin typeface="Raleway"/>
                <a:ea typeface="Raleway"/>
                <a:cs typeface="Raleway"/>
                <a:sym typeface="Raleway"/>
              </a:rPr>
              <a:t>Aggregate Turnover</a:t>
            </a:r>
          </a:p>
        </p:txBody>
      </p:sp>
      <p:sp>
        <p:nvSpPr>
          <p:cNvPr id="9" name="TextBox 9"/>
          <p:cNvSpPr txBox="1"/>
          <p:nvPr/>
        </p:nvSpPr>
        <p:spPr>
          <a:xfrm>
            <a:off x="228600" y="3395985"/>
            <a:ext cx="6705600" cy="410971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2151" lvl="2">
              <a:lnSpc>
                <a:spcPts val="3562"/>
              </a:lnSpc>
            </a:pPr>
            <a:r>
              <a:rPr lang="en-US" sz="2187" dirty="0">
                <a:solidFill>
                  <a:srgbClr val="3C3939"/>
                </a:solidFill>
                <a:latin typeface="Roboto"/>
                <a:ea typeface="Roboto"/>
                <a:cs typeface="Roboto"/>
                <a:sym typeface="Roboto"/>
              </a:rPr>
              <a:t>Sec 2(6)  of CGST act “Aggregate turnover” means the aggregate value of </a:t>
            </a:r>
            <a:r>
              <a:rPr lang="en-US" sz="2187" b="1" dirty="0">
                <a:solidFill>
                  <a:srgbClr val="3C3939"/>
                </a:solidFill>
                <a:latin typeface="Roboto"/>
                <a:ea typeface="Roboto"/>
                <a:cs typeface="Roboto"/>
                <a:sym typeface="Roboto"/>
              </a:rPr>
              <a:t>all taxable supplies</a:t>
            </a:r>
            <a:r>
              <a:rPr lang="en-US" sz="2187" dirty="0">
                <a:solidFill>
                  <a:srgbClr val="3C3939"/>
                </a:solidFill>
                <a:latin typeface="Roboto"/>
                <a:ea typeface="Roboto"/>
                <a:cs typeface="Roboto"/>
                <a:sym typeface="Roboto"/>
              </a:rPr>
              <a:t> (</a:t>
            </a:r>
            <a:r>
              <a:rPr lang="en-US" sz="2187" b="1" dirty="0">
                <a:solidFill>
                  <a:srgbClr val="3C3939"/>
                </a:solidFill>
                <a:latin typeface="Roboto"/>
                <a:ea typeface="Roboto"/>
                <a:cs typeface="Roboto"/>
                <a:sym typeface="Roboto"/>
              </a:rPr>
              <a:t>excluding</a:t>
            </a:r>
            <a:r>
              <a:rPr lang="en-US" sz="2187" dirty="0">
                <a:solidFill>
                  <a:srgbClr val="3C3939"/>
                </a:solidFill>
                <a:latin typeface="Roboto"/>
                <a:ea typeface="Roboto"/>
                <a:cs typeface="Roboto"/>
                <a:sym typeface="Roboto"/>
              </a:rPr>
              <a:t> the value of inward supplies on which tax is payable by a person on </a:t>
            </a:r>
            <a:r>
              <a:rPr lang="en-US" sz="2187" b="1" dirty="0">
                <a:solidFill>
                  <a:srgbClr val="3C3939"/>
                </a:solidFill>
                <a:latin typeface="Roboto"/>
                <a:ea typeface="Roboto"/>
                <a:cs typeface="Roboto"/>
                <a:sym typeface="Roboto"/>
              </a:rPr>
              <a:t>reverse charge basis</a:t>
            </a:r>
            <a:r>
              <a:rPr lang="en-US" sz="2187" dirty="0">
                <a:solidFill>
                  <a:srgbClr val="3C3939"/>
                </a:solidFill>
                <a:latin typeface="Roboto"/>
                <a:ea typeface="Roboto"/>
                <a:cs typeface="Roboto"/>
                <a:sym typeface="Roboto"/>
              </a:rPr>
              <a:t>), exempt supplies, exports of goods or services or both and inter-State supplies of persons having the same PAN, to be computed on all India basis but excludes central tax, State tax, Union territory tax, integrated tax and </a:t>
            </a:r>
            <a:r>
              <a:rPr lang="en-US" sz="2187" dirty="0" err="1">
                <a:solidFill>
                  <a:srgbClr val="3C3939"/>
                </a:solidFill>
                <a:latin typeface="Roboto"/>
                <a:ea typeface="Roboto"/>
                <a:cs typeface="Roboto"/>
                <a:sym typeface="Roboto"/>
              </a:rPr>
              <a:t>cess</a:t>
            </a:r>
            <a:r>
              <a:rPr lang="en-US" sz="2187" dirty="0">
                <a:solidFill>
                  <a:srgbClr val="3C3939"/>
                </a:solidFill>
                <a:latin typeface="Roboto"/>
                <a:ea typeface="Roboto"/>
                <a:cs typeface="Roboto"/>
                <a:sym typeface="Roboto"/>
              </a:rPr>
              <a:t>.</a:t>
            </a:r>
          </a:p>
        </p:txBody>
      </p:sp>
      <p:sp>
        <p:nvSpPr>
          <p:cNvPr id="10" name="TextBox 10"/>
          <p:cNvSpPr txBox="1"/>
          <p:nvPr/>
        </p:nvSpPr>
        <p:spPr>
          <a:xfrm>
            <a:off x="9525000" y="1826295"/>
            <a:ext cx="3544044" cy="41139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u="sng" dirty="0">
                <a:solidFill>
                  <a:srgbClr val="1B1B27"/>
                </a:solidFill>
                <a:latin typeface="Raleway"/>
                <a:ea typeface="Raleway"/>
                <a:cs typeface="Raleway"/>
                <a:sym typeface="Raleway"/>
              </a:rPr>
              <a:t>Exempt Supply </a:t>
            </a:r>
          </a:p>
        </p:txBody>
      </p:sp>
      <p:sp>
        <p:nvSpPr>
          <p:cNvPr id="11" name="TextBox 11"/>
          <p:cNvSpPr txBox="1"/>
          <p:nvPr/>
        </p:nvSpPr>
        <p:spPr>
          <a:xfrm>
            <a:off x="9525000" y="2486050"/>
            <a:ext cx="4972645" cy="364805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64951" lvl="1" algn="l">
              <a:lnSpc>
                <a:spcPts val="3562"/>
              </a:lnSpc>
            </a:pPr>
            <a:r>
              <a:rPr lang="en-US" sz="2187" dirty="0">
                <a:solidFill>
                  <a:srgbClr val="3C3939"/>
                </a:solidFill>
                <a:latin typeface="Roboto"/>
                <a:ea typeface="Roboto"/>
                <a:cs typeface="Roboto"/>
                <a:sym typeface="Roboto"/>
              </a:rPr>
              <a:t>Sec 2(47) of CGST act, “Exempt supply” means supply of any goods or services or both which attracts </a:t>
            </a:r>
            <a:r>
              <a:rPr lang="en-US" sz="2187" b="1" dirty="0">
                <a:solidFill>
                  <a:srgbClr val="3C3939"/>
                </a:solidFill>
                <a:latin typeface="Roboto"/>
                <a:ea typeface="Roboto"/>
                <a:cs typeface="Roboto"/>
                <a:sym typeface="Roboto"/>
              </a:rPr>
              <a:t>nil rate of tax</a:t>
            </a:r>
            <a:r>
              <a:rPr lang="en-US" sz="2187" dirty="0">
                <a:solidFill>
                  <a:srgbClr val="3C3939"/>
                </a:solidFill>
                <a:latin typeface="Roboto"/>
                <a:ea typeface="Roboto"/>
                <a:cs typeface="Roboto"/>
                <a:sym typeface="Roboto"/>
              </a:rPr>
              <a:t> or which may be </a:t>
            </a:r>
            <a:r>
              <a:rPr lang="en-US" sz="2187" b="1" dirty="0">
                <a:solidFill>
                  <a:srgbClr val="3C3939"/>
                </a:solidFill>
                <a:latin typeface="Roboto"/>
                <a:ea typeface="Roboto"/>
                <a:cs typeface="Roboto"/>
                <a:sym typeface="Roboto"/>
              </a:rPr>
              <a:t>wholly exempt</a:t>
            </a:r>
            <a:r>
              <a:rPr lang="en-US" sz="2187" dirty="0">
                <a:solidFill>
                  <a:srgbClr val="3C3939"/>
                </a:solidFill>
                <a:latin typeface="Roboto"/>
                <a:ea typeface="Roboto"/>
                <a:cs typeface="Roboto"/>
                <a:sym typeface="Roboto"/>
              </a:rPr>
              <a:t> from tax under section 11, or under section 6 of the Integrated Goods and Services Tax Act, and includes non-taxable supply</a:t>
            </a:r>
          </a:p>
        </p:txBody>
      </p:sp>
      <p:sp>
        <p:nvSpPr>
          <p:cNvPr id="12" name="TextBox 12"/>
          <p:cNvSpPr txBox="1"/>
          <p:nvPr/>
        </p:nvSpPr>
        <p:spPr>
          <a:xfrm>
            <a:off x="9525000" y="6483425"/>
            <a:ext cx="4343400" cy="847411"/>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u="sng" dirty="0">
                <a:solidFill>
                  <a:srgbClr val="1B1B27"/>
                </a:solidFill>
                <a:latin typeface="Raleway"/>
                <a:ea typeface="Raleway"/>
                <a:cs typeface="Raleway"/>
                <a:sym typeface="Raleway"/>
              </a:rPr>
              <a:t>Non-Taxable Supply</a:t>
            </a:r>
          </a:p>
          <a:p>
            <a:pPr algn="l">
              <a:lnSpc>
                <a:spcPts val="3437"/>
              </a:lnSpc>
            </a:pPr>
            <a:endParaRPr lang="en-US" sz="2750" dirty="0">
              <a:solidFill>
                <a:srgbClr val="1B1B27"/>
              </a:solidFill>
              <a:latin typeface="Raleway"/>
              <a:ea typeface="Raleway"/>
              <a:cs typeface="Raleway"/>
              <a:sym typeface="Raleway"/>
            </a:endParaRPr>
          </a:p>
        </p:txBody>
      </p:sp>
      <p:sp>
        <p:nvSpPr>
          <p:cNvPr id="13" name="TextBox 13"/>
          <p:cNvSpPr txBox="1"/>
          <p:nvPr/>
        </p:nvSpPr>
        <p:spPr>
          <a:xfrm>
            <a:off x="9429155" y="7143180"/>
            <a:ext cx="4972645" cy="27247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64951" lvl="1" algn="l">
              <a:lnSpc>
                <a:spcPts val="3562"/>
              </a:lnSpc>
            </a:pPr>
            <a:r>
              <a:rPr lang="en-US" sz="2187" dirty="0">
                <a:solidFill>
                  <a:srgbClr val="3C3939"/>
                </a:solidFill>
                <a:latin typeface="Roboto"/>
                <a:ea typeface="Roboto"/>
                <a:cs typeface="Roboto"/>
              </a:rPr>
              <a:t>Sec 2 (78) of CGST act, “non-taxable supply" means a supply of goods or services or both which is </a:t>
            </a:r>
            <a:r>
              <a:rPr lang="en-US" sz="2187" b="1" dirty="0">
                <a:solidFill>
                  <a:srgbClr val="3C3939"/>
                </a:solidFill>
                <a:latin typeface="Roboto"/>
                <a:ea typeface="Roboto"/>
                <a:cs typeface="Roboto"/>
              </a:rPr>
              <a:t>not leviable to tax</a:t>
            </a:r>
            <a:r>
              <a:rPr lang="en-US" sz="2187" dirty="0">
                <a:solidFill>
                  <a:srgbClr val="3C3939"/>
                </a:solidFill>
                <a:latin typeface="Roboto"/>
                <a:ea typeface="Roboto"/>
                <a:cs typeface="Roboto"/>
              </a:rPr>
              <a:t> under this Act or under the Integrated Goods and Services Tax Act;</a:t>
            </a:r>
            <a:endParaRPr lang="en-US" sz="2187" dirty="0">
              <a:solidFill>
                <a:srgbClr val="3C3939"/>
              </a:solidFill>
              <a:latin typeface="Roboto"/>
              <a:ea typeface="Roboto"/>
              <a:cs typeface="Roboto"/>
              <a:sym typeface="Roboto"/>
            </a:endParaRPr>
          </a:p>
        </p:txBody>
      </p:sp>
    </p:spTree>
    <p:extLst>
      <p:ext uri="{BB962C8B-B14F-4D97-AF65-F5344CB8AC3E}">
        <p14:creationId xmlns:p14="http://schemas.microsoft.com/office/powerpoint/2010/main" val="32537020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6" name="Freeform 6" descr="preencoded.png"/>
          <p:cNvSpPr/>
          <p:nvPr/>
        </p:nvSpPr>
        <p:spPr>
          <a:xfrm>
            <a:off x="0" y="0"/>
            <a:ext cx="6858000" cy="10287000"/>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TextBox 7"/>
          <p:cNvSpPr txBox="1"/>
          <p:nvPr/>
        </p:nvSpPr>
        <p:spPr>
          <a:xfrm>
            <a:off x="7771764" y="690947"/>
            <a:ext cx="9553426" cy="84489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312"/>
              </a:lnSpc>
            </a:pPr>
            <a:r>
              <a:rPr lang="en-US" sz="5062">
                <a:solidFill>
                  <a:srgbClr val="1B1B27"/>
                </a:solidFill>
                <a:latin typeface="Raleway"/>
                <a:ea typeface="Raleway"/>
                <a:cs typeface="Raleway"/>
                <a:sym typeface="Raleway"/>
              </a:rPr>
              <a:t>Legal Framework &amp; Significance</a:t>
            </a:r>
          </a:p>
        </p:txBody>
      </p:sp>
      <p:sp>
        <p:nvSpPr>
          <p:cNvPr id="8" name="TextBox 8"/>
          <p:cNvSpPr txBox="1"/>
          <p:nvPr/>
        </p:nvSpPr>
        <p:spPr>
          <a:xfrm>
            <a:off x="7761535" y="2211884"/>
            <a:ext cx="9622929" cy="174783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250"/>
              </a:lnSpc>
            </a:pPr>
            <a:r>
              <a:rPr lang="en-US" sz="2000">
                <a:solidFill>
                  <a:srgbClr val="3C3939"/>
                </a:solidFill>
                <a:latin typeface="Roboto"/>
                <a:ea typeface="Roboto"/>
                <a:cs typeface="Roboto"/>
                <a:sym typeface="Roboto"/>
              </a:rPr>
              <a:t>The legal foundation for GSTR 9 rests on Section 44 of the CGST Act, 2017, which mandates annual return filing for all registered taxpayers. This return acts as a consolidated summary of all transactions, including inward and outward supplies, taxes paid, and any potential additional liabilities.</a:t>
            </a:r>
          </a:p>
        </p:txBody>
      </p:sp>
      <p:grpSp>
        <p:nvGrpSpPr>
          <p:cNvPr id="9" name="Group 9"/>
          <p:cNvGrpSpPr/>
          <p:nvPr/>
        </p:nvGrpSpPr>
        <p:grpSpPr>
          <a:xfrm>
            <a:off x="7756772" y="4245322"/>
            <a:ext cx="4691955" cy="2755404"/>
            <a:chOff x="0" y="0"/>
            <a:chExt cx="6255940" cy="3673872"/>
          </a:xfrm>
        </p:grpSpPr>
        <p:sp>
          <p:nvSpPr>
            <p:cNvPr id="10" name="Freeform 10"/>
            <p:cNvSpPr/>
            <p:nvPr/>
          </p:nvSpPr>
          <p:spPr>
            <a:xfrm>
              <a:off x="6350" y="6350"/>
              <a:ext cx="6243193" cy="3661156"/>
            </a:xfrm>
            <a:custGeom>
              <a:avLst/>
              <a:gdLst/>
              <a:ahLst/>
              <a:cxnLst/>
              <a:rect l="l" t="t" r="r" b="b"/>
              <a:pathLst>
                <a:path w="6243193" h="3661155">
                  <a:moveTo>
                    <a:pt x="0" y="144526"/>
                  </a:moveTo>
                  <a:cubicBezTo>
                    <a:pt x="0" y="64770"/>
                    <a:pt x="64770" y="0"/>
                    <a:pt x="144780" y="0"/>
                  </a:cubicBezTo>
                  <a:lnTo>
                    <a:pt x="6098413" y="0"/>
                  </a:lnTo>
                  <a:cubicBezTo>
                    <a:pt x="6178423" y="0"/>
                    <a:pt x="6243193" y="64770"/>
                    <a:pt x="6243193" y="144526"/>
                  </a:cubicBezTo>
                  <a:lnTo>
                    <a:pt x="6243193" y="3516630"/>
                  </a:lnTo>
                  <a:cubicBezTo>
                    <a:pt x="6243193" y="3596513"/>
                    <a:pt x="6178423" y="3661156"/>
                    <a:pt x="6098413" y="3661156"/>
                  </a:cubicBezTo>
                  <a:lnTo>
                    <a:pt x="144780" y="3661156"/>
                  </a:lnTo>
                  <a:cubicBezTo>
                    <a:pt x="64770" y="3661156"/>
                    <a:pt x="0" y="3596386"/>
                    <a:pt x="0" y="3516630"/>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0" y="0"/>
              <a:ext cx="6255893" cy="3673856"/>
            </a:xfrm>
            <a:custGeom>
              <a:avLst/>
              <a:gdLst/>
              <a:ahLst/>
              <a:cxnLst/>
              <a:rect l="l" t="t" r="r" b="b"/>
              <a:pathLst>
                <a:path w="6255893" h="3673855">
                  <a:moveTo>
                    <a:pt x="0" y="150876"/>
                  </a:moveTo>
                  <a:cubicBezTo>
                    <a:pt x="0" y="67564"/>
                    <a:pt x="67691" y="0"/>
                    <a:pt x="151130" y="0"/>
                  </a:cubicBezTo>
                  <a:lnTo>
                    <a:pt x="6104763" y="0"/>
                  </a:lnTo>
                  <a:lnTo>
                    <a:pt x="6104763" y="6350"/>
                  </a:lnTo>
                  <a:lnTo>
                    <a:pt x="6104763" y="0"/>
                  </a:lnTo>
                  <a:cubicBezTo>
                    <a:pt x="6188202" y="0"/>
                    <a:pt x="6255893" y="67564"/>
                    <a:pt x="6255893" y="150876"/>
                  </a:cubicBezTo>
                  <a:lnTo>
                    <a:pt x="6249543" y="150876"/>
                  </a:lnTo>
                  <a:lnTo>
                    <a:pt x="6255893" y="150876"/>
                  </a:lnTo>
                  <a:lnTo>
                    <a:pt x="6255893" y="3522980"/>
                  </a:lnTo>
                  <a:lnTo>
                    <a:pt x="6249543" y="3522980"/>
                  </a:lnTo>
                  <a:lnTo>
                    <a:pt x="6255893" y="3522980"/>
                  </a:lnTo>
                  <a:cubicBezTo>
                    <a:pt x="6255893" y="3606292"/>
                    <a:pt x="6188202" y="3673856"/>
                    <a:pt x="6104763" y="3673856"/>
                  </a:cubicBezTo>
                  <a:lnTo>
                    <a:pt x="6104763" y="3667506"/>
                  </a:lnTo>
                  <a:lnTo>
                    <a:pt x="6104763" y="3673856"/>
                  </a:lnTo>
                  <a:lnTo>
                    <a:pt x="151130" y="3673856"/>
                  </a:lnTo>
                  <a:lnTo>
                    <a:pt x="151130" y="3667506"/>
                  </a:lnTo>
                  <a:lnTo>
                    <a:pt x="151130" y="3673856"/>
                  </a:lnTo>
                  <a:cubicBezTo>
                    <a:pt x="67691" y="3673856"/>
                    <a:pt x="0" y="3606292"/>
                    <a:pt x="0" y="3522980"/>
                  </a:cubicBezTo>
                  <a:lnTo>
                    <a:pt x="0" y="150876"/>
                  </a:lnTo>
                  <a:lnTo>
                    <a:pt x="6350" y="150876"/>
                  </a:lnTo>
                  <a:lnTo>
                    <a:pt x="0" y="150876"/>
                  </a:lnTo>
                  <a:moveTo>
                    <a:pt x="12700" y="150876"/>
                  </a:moveTo>
                  <a:lnTo>
                    <a:pt x="12700" y="3522980"/>
                  </a:lnTo>
                  <a:lnTo>
                    <a:pt x="6350" y="3522980"/>
                  </a:lnTo>
                  <a:lnTo>
                    <a:pt x="12700" y="3522980"/>
                  </a:lnTo>
                  <a:cubicBezTo>
                    <a:pt x="12700" y="3599307"/>
                    <a:pt x="74676" y="3661156"/>
                    <a:pt x="151130" y="3661156"/>
                  </a:cubicBezTo>
                  <a:lnTo>
                    <a:pt x="6104763" y="3661156"/>
                  </a:lnTo>
                  <a:cubicBezTo>
                    <a:pt x="6181217" y="3661156"/>
                    <a:pt x="6243193" y="3599307"/>
                    <a:pt x="6243193" y="3522980"/>
                  </a:cubicBezTo>
                  <a:lnTo>
                    <a:pt x="6243193" y="150876"/>
                  </a:lnTo>
                  <a:cubicBezTo>
                    <a:pt x="6243193" y="74549"/>
                    <a:pt x="6181217" y="12700"/>
                    <a:pt x="6104763" y="12700"/>
                  </a:cubicBezTo>
                  <a:lnTo>
                    <a:pt x="151130" y="12700"/>
                  </a:lnTo>
                  <a:lnTo>
                    <a:pt x="151130" y="6350"/>
                  </a:lnTo>
                  <a:lnTo>
                    <a:pt x="151130" y="12700"/>
                  </a:lnTo>
                  <a:cubicBezTo>
                    <a:pt x="74676" y="12700"/>
                    <a:pt x="12700" y="74549"/>
                    <a:pt x="12700" y="150876"/>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2" name="TextBox 12"/>
          <p:cNvSpPr txBox="1"/>
          <p:nvPr/>
        </p:nvSpPr>
        <p:spPr>
          <a:xfrm>
            <a:off x="8029129" y="4489102"/>
            <a:ext cx="3227040" cy="39754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124"/>
              </a:lnSpc>
            </a:pPr>
            <a:r>
              <a:rPr lang="en-US" sz="2499" dirty="0">
                <a:solidFill>
                  <a:srgbClr val="3C3939"/>
                </a:solidFill>
                <a:latin typeface="Raleway"/>
                <a:ea typeface="Raleway"/>
                <a:cs typeface="Raleway"/>
                <a:sym typeface="Raleway"/>
              </a:rPr>
              <a:t>Section 44 (Rule 80)</a:t>
            </a:r>
          </a:p>
        </p:txBody>
      </p:sp>
      <p:sp>
        <p:nvSpPr>
          <p:cNvPr id="13" name="TextBox 13"/>
          <p:cNvSpPr txBox="1"/>
          <p:nvPr/>
        </p:nvSpPr>
        <p:spPr>
          <a:xfrm>
            <a:off x="8029129" y="4980534"/>
            <a:ext cx="4147245" cy="133469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250"/>
              </a:lnSpc>
            </a:pPr>
            <a:r>
              <a:rPr lang="en-US" sz="2000" dirty="0">
                <a:solidFill>
                  <a:srgbClr val="3C3939"/>
                </a:solidFill>
                <a:latin typeface="Roboto"/>
                <a:ea typeface="Roboto"/>
                <a:cs typeface="Roboto"/>
                <a:sym typeface="Roboto"/>
              </a:rPr>
              <a:t>Mandates annual return filing for all registered taxpayers, except those specifically exempted.</a:t>
            </a:r>
          </a:p>
        </p:txBody>
      </p:sp>
      <p:grpSp>
        <p:nvGrpSpPr>
          <p:cNvPr id="14" name="Group 14"/>
          <p:cNvGrpSpPr/>
          <p:nvPr/>
        </p:nvGrpSpPr>
        <p:grpSpPr>
          <a:xfrm>
            <a:off x="12697271" y="4245322"/>
            <a:ext cx="4691955" cy="2755404"/>
            <a:chOff x="0" y="0"/>
            <a:chExt cx="6255940" cy="3673872"/>
          </a:xfrm>
        </p:grpSpPr>
        <p:sp>
          <p:nvSpPr>
            <p:cNvPr id="15" name="Freeform 15"/>
            <p:cNvSpPr/>
            <p:nvPr/>
          </p:nvSpPr>
          <p:spPr>
            <a:xfrm>
              <a:off x="6350" y="6350"/>
              <a:ext cx="6243193" cy="3661156"/>
            </a:xfrm>
            <a:custGeom>
              <a:avLst/>
              <a:gdLst/>
              <a:ahLst/>
              <a:cxnLst/>
              <a:rect l="l" t="t" r="r" b="b"/>
              <a:pathLst>
                <a:path w="6243193" h="3661155">
                  <a:moveTo>
                    <a:pt x="0" y="144526"/>
                  </a:moveTo>
                  <a:cubicBezTo>
                    <a:pt x="0" y="64770"/>
                    <a:pt x="64770" y="0"/>
                    <a:pt x="144780" y="0"/>
                  </a:cubicBezTo>
                  <a:lnTo>
                    <a:pt x="6098413" y="0"/>
                  </a:lnTo>
                  <a:cubicBezTo>
                    <a:pt x="6178423" y="0"/>
                    <a:pt x="6243193" y="64770"/>
                    <a:pt x="6243193" y="144526"/>
                  </a:cubicBezTo>
                  <a:lnTo>
                    <a:pt x="6243193" y="3516630"/>
                  </a:lnTo>
                  <a:cubicBezTo>
                    <a:pt x="6243193" y="3596513"/>
                    <a:pt x="6178423" y="3661156"/>
                    <a:pt x="6098413" y="3661156"/>
                  </a:cubicBezTo>
                  <a:lnTo>
                    <a:pt x="144780" y="3661156"/>
                  </a:lnTo>
                  <a:cubicBezTo>
                    <a:pt x="64770" y="3661156"/>
                    <a:pt x="0" y="3596386"/>
                    <a:pt x="0" y="3516630"/>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0" y="0"/>
              <a:ext cx="6255893" cy="3673856"/>
            </a:xfrm>
            <a:custGeom>
              <a:avLst/>
              <a:gdLst/>
              <a:ahLst/>
              <a:cxnLst/>
              <a:rect l="l" t="t" r="r" b="b"/>
              <a:pathLst>
                <a:path w="6255893" h="3673855">
                  <a:moveTo>
                    <a:pt x="0" y="150876"/>
                  </a:moveTo>
                  <a:cubicBezTo>
                    <a:pt x="0" y="67564"/>
                    <a:pt x="67691" y="0"/>
                    <a:pt x="151130" y="0"/>
                  </a:cubicBezTo>
                  <a:lnTo>
                    <a:pt x="6104763" y="0"/>
                  </a:lnTo>
                  <a:lnTo>
                    <a:pt x="6104763" y="6350"/>
                  </a:lnTo>
                  <a:lnTo>
                    <a:pt x="6104763" y="0"/>
                  </a:lnTo>
                  <a:cubicBezTo>
                    <a:pt x="6188202" y="0"/>
                    <a:pt x="6255893" y="67564"/>
                    <a:pt x="6255893" y="150876"/>
                  </a:cubicBezTo>
                  <a:lnTo>
                    <a:pt x="6249543" y="150876"/>
                  </a:lnTo>
                  <a:lnTo>
                    <a:pt x="6255893" y="150876"/>
                  </a:lnTo>
                  <a:lnTo>
                    <a:pt x="6255893" y="3522980"/>
                  </a:lnTo>
                  <a:lnTo>
                    <a:pt x="6249543" y="3522980"/>
                  </a:lnTo>
                  <a:lnTo>
                    <a:pt x="6255893" y="3522980"/>
                  </a:lnTo>
                  <a:cubicBezTo>
                    <a:pt x="6255893" y="3606292"/>
                    <a:pt x="6188202" y="3673856"/>
                    <a:pt x="6104763" y="3673856"/>
                  </a:cubicBezTo>
                  <a:lnTo>
                    <a:pt x="6104763" y="3667506"/>
                  </a:lnTo>
                  <a:lnTo>
                    <a:pt x="6104763" y="3673856"/>
                  </a:lnTo>
                  <a:lnTo>
                    <a:pt x="151130" y="3673856"/>
                  </a:lnTo>
                  <a:lnTo>
                    <a:pt x="151130" y="3667506"/>
                  </a:lnTo>
                  <a:lnTo>
                    <a:pt x="151130" y="3673856"/>
                  </a:lnTo>
                  <a:cubicBezTo>
                    <a:pt x="67691" y="3673856"/>
                    <a:pt x="0" y="3606292"/>
                    <a:pt x="0" y="3522980"/>
                  </a:cubicBezTo>
                  <a:lnTo>
                    <a:pt x="0" y="150876"/>
                  </a:lnTo>
                  <a:lnTo>
                    <a:pt x="6350" y="150876"/>
                  </a:lnTo>
                  <a:lnTo>
                    <a:pt x="0" y="150876"/>
                  </a:lnTo>
                  <a:moveTo>
                    <a:pt x="12700" y="150876"/>
                  </a:moveTo>
                  <a:lnTo>
                    <a:pt x="12700" y="3522980"/>
                  </a:lnTo>
                  <a:lnTo>
                    <a:pt x="6350" y="3522980"/>
                  </a:lnTo>
                  <a:lnTo>
                    <a:pt x="12700" y="3522980"/>
                  </a:lnTo>
                  <a:cubicBezTo>
                    <a:pt x="12700" y="3599307"/>
                    <a:pt x="74676" y="3661156"/>
                    <a:pt x="151130" y="3661156"/>
                  </a:cubicBezTo>
                  <a:lnTo>
                    <a:pt x="6104763" y="3661156"/>
                  </a:lnTo>
                  <a:cubicBezTo>
                    <a:pt x="6181217" y="3661156"/>
                    <a:pt x="6243193" y="3599307"/>
                    <a:pt x="6243193" y="3522980"/>
                  </a:cubicBezTo>
                  <a:lnTo>
                    <a:pt x="6243193" y="150876"/>
                  </a:lnTo>
                  <a:cubicBezTo>
                    <a:pt x="6243193" y="74549"/>
                    <a:pt x="6181217" y="12700"/>
                    <a:pt x="6104763" y="12700"/>
                  </a:cubicBezTo>
                  <a:lnTo>
                    <a:pt x="151130" y="12700"/>
                  </a:lnTo>
                  <a:lnTo>
                    <a:pt x="151130" y="6350"/>
                  </a:lnTo>
                  <a:lnTo>
                    <a:pt x="151130" y="12700"/>
                  </a:lnTo>
                  <a:cubicBezTo>
                    <a:pt x="74676" y="12700"/>
                    <a:pt x="12700" y="74549"/>
                    <a:pt x="12700" y="150876"/>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7" name="TextBox 17"/>
          <p:cNvSpPr txBox="1"/>
          <p:nvPr/>
        </p:nvSpPr>
        <p:spPr>
          <a:xfrm>
            <a:off x="12969628" y="4489102"/>
            <a:ext cx="3504754" cy="43189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124"/>
              </a:lnSpc>
            </a:pPr>
            <a:r>
              <a:rPr lang="en-US" sz="2499">
                <a:solidFill>
                  <a:srgbClr val="3C3939"/>
                </a:solidFill>
                <a:latin typeface="Raleway"/>
                <a:ea typeface="Raleway"/>
                <a:cs typeface="Raleway"/>
                <a:sym typeface="Raleway"/>
              </a:rPr>
              <a:t>Consolidated Summary</a:t>
            </a:r>
          </a:p>
        </p:txBody>
      </p:sp>
      <p:sp>
        <p:nvSpPr>
          <p:cNvPr id="18" name="TextBox 18"/>
          <p:cNvSpPr txBox="1"/>
          <p:nvPr/>
        </p:nvSpPr>
        <p:spPr>
          <a:xfrm>
            <a:off x="12969628" y="4980534"/>
            <a:ext cx="4147245" cy="174783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250"/>
              </a:lnSpc>
            </a:pPr>
            <a:r>
              <a:rPr lang="en-US" sz="2000" dirty="0">
                <a:solidFill>
                  <a:srgbClr val="3C3939"/>
                </a:solidFill>
                <a:latin typeface="Roboto"/>
                <a:ea typeface="Roboto"/>
                <a:cs typeface="Roboto"/>
                <a:sym typeface="Roboto"/>
              </a:rPr>
              <a:t>GSTR 9 summarizes all transactions for the financial year, providing a comprehensive overview of your tax compliance.</a:t>
            </a:r>
          </a:p>
        </p:txBody>
      </p:sp>
      <p:grpSp>
        <p:nvGrpSpPr>
          <p:cNvPr id="19" name="Group 19"/>
          <p:cNvGrpSpPr/>
          <p:nvPr/>
        </p:nvGrpSpPr>
        <p:grpSpPr>
          <a:xfrm>
            <a:off x="7756772" y="7249269"/>
            <a:ext cx="9632454" cy="1929110"/>
            <a:chOff x="0" y="0"/>
            <a:chExt cx="12843272" cy="2572147"/>
          </a:xfrm>
        </p:grpSpPr>
        <p:sp>
          <p:nvSpPr>
            <p:cNvPr id="20" name="Freeform 20"/>
            <p:cNvSpPr/>
            <p:nvPr/>
          </p:nvSpPr>
          <p:spPr>
            <a:xfrm>
              <a:off x="6350" y="6350"/>
              <a:ext cx="12830556" cy="2559431"/>
            </a:xfrm>
            <a:custGeom>
              <a:avLst/>
              <a:gdLst/>
              <a:ahLst/>
              <a:cxnLst/>
              <a:rect l="l" t="t" r="r" b="b"/>
              <a:pathLst>
                <a:path w="12830556" h="2559431">
                  <a:moveTo>
                    <a:pt x="0" y="144526"/>
                  </a:moveTo>
                  <a:cubicBezTo>
                    <a:pt x="0" y="64770"/>
                    <a:pt x="65024" y="0"/>
                    <a:pt x="145161" y="0"/>
                  </a:cubicBezTo>
                  <a:lnTo>
                    <a:pt x="12685395" y="0"/>
                  </a:lnTo>
                  <a:cubicBezTo>
                    <a:pt x="12765532" y="0"/>
                    <a:pt x="12830556" y="64770"/>
                    <a:pt x="12830556" y="144526"/>
                  </a:cubicBezTo>
                  <a:lnTo>
                    <a:pt x="12830556" y="2414905"/>
                  </a:lnTo>
                  <a:cubicBezTo>
                    <a:pt x="12830556" y="2494788"/>
                    <a:pt x="12765532" y="2559431"/>
                    <a:pt x="12685395" y="2559431"/>
                  </a:cubicBezTo>
                  <a:lnTo>
                    <a:pt x="145161" y="2559431"/>
                  </a:lnTo>
                  <a:cubicBezTo>
                    <a:pt x="65024" y="2559431"/>
                    <a:pt x="0" y="2494661"/>
                    <a:pt x="0" y="2414905"/>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Freeform 21"/>
            <p:cNvSpPr/>
            <p:nvPr/>
          </p:nvSpPr>
          <p:spPr>
            <a:xfrm>
              <a:off x="0" y="0"/>
              <a:ext cx="12843256" cy="2572131"/>
            </a:xfrm>
            <a:custGeom>
              <a:avLst/>
              <a:gdLst/>
              <a:ahLst/>
              <a:cxnLst/>
              <a:rect l="l" t="t" r="r" b="b"/>
              <a:pathLst>
                <a:path w="12843256" h="2572131">
                  <a:moveTo>
                    <a:pt x="0" y="150876"/>
                  </a:moveTo>
                  <a:cubicBezTo>
                    <a:pt x="0" y="67564"/>
                    <a:pt x="67818" y="0"/>
                    <a:pt x="151511" y="0"/>
                  </a:cubicBezTo>
                  <a:lnTo>
                    <a:pt x="12691745" y="0"/>
                  </a:lnTo>
                  <a:lnTo>
                    <a:pt x="12691745" y="6350"/>
                  </a:lnTo>
                  <a:lnTo>
                    <a:pt x="12691745" y="0"/>
                  </a:lnTo>
                  <a:cubicBezTo>
                    <a:pt x="12775438" y="0"/>
                    <a:pt x="12843256" y="67564"/>
                    <a:pt x="12843256" y="150876"/>
                  </a:cubicBezTo>
                  <a:lnTo>
                    <a:pt x="12836906" y="150876"/>
                  </a:lnTo>
                  <a:lnTo>
                    <a:pt x="12843256" y="150876"/>
                  </a:lnTo>
                  <a:lnTo>
                    <a:pt x="12843256" y="2421255"/>
                  </a:lnTo>
                  <a:lnTo>
                    <a:pt x="12836906" y="2421255"/>
                  </a:lnTo>
                  <a:lnTo>
                    <a:pt x="12843256" y="2421255"/>
                  </a:lnTo>
                  <a:cubicBezTo>
                    <a:pt x="12843256" y="2504694"/>
                    <a:pt x="12775438" y="2572131"/>
                    <a:pt x="12691745" y="2572131"/>
                  </a:cubicBezTo>
                  <a:lnTo>
                    <a:pt x="12691745" y="2565781"/>
                  </a:lnTo>
                  <a:lnTo>
                    <a:pt x="12691745" y="2572131"/>
                  </a:lnTo>
                  <a:lnTo>
                    <a:pt x="151511" y="2572131"/>
                  </a:lnTo>
                  <a:lnTo>
                    <a:pt x="151511" y="2565781"/>
                  </a:lnTo>
                  <a:lnTo>
                    <a:pt x="151511" y="2572131"/>
                  </a:lnTo>
                  <a:cubicBezTo>
                    <a:pt x="67818" y="2572131"/>
                    <a:pt x="0" y="2504567"/>
                    <a:pt x="0" y="2421255"/>
                  </a:cubicBezTo>
                  <a:lnTo>
                    <a:pt x="0" y="150876"/>
                  </a:lnTo>
                  <a:lnTo>
                    <a:pt x="6350" y="150876"/>
                  </a:lnTo>
                  <a:lnTo>
                    <a:pt x="0" y="150876"/>
                  </a:lnTo>
                  <a:moveTo>
                    <a:pt x="12700" y="150876"/>
                  </a:moveTo>
                  <a:lnTo>
                    <a:pt x="12700" y="2421255"/>
                  </a:lnTo>
                  <a:lnTo>
                    <a:pt x="6350" y="2421255"/>
                  </a:lnTo>
                  <a:lnTo>
                    <a:pt x="12700" y="2421255"/>
                  </a:lnTo>
                  <a:cubicBezTo>
                    <a:pt x="12700" y="2497582"/>
                    <a:pt x="74803" y="2559431"/>
                    <a:pt x="151511" y="2559431"/>
                  </a:cubicBezTo>
                  <a:lnTo>
                    <a:pt x="12691745" y="2559431"/>
                  </a:lnTo>
                  <a:cubicBezTo>
                    <a:pt x="12768452" y="2559431"/>
                    <a:pt x="12830556" y="2497455"/>
                    <a:pt x="12830556" y="2421255"/>
                  </a:cubicBezTo>
                  <a:lnTo>
                    <a:pt x="12830556" y="150876"/>
                  </a:lnTo>
                  <a:cubicBezTo>
                    <a:pt x="12830556" y="74549"/>
                    <a:pt x="12768452" y="12700"/>
                    <a:pt x="12691745" y="12700"/>
                  </a:cubicBezTo>
                  <a:lnTo>
                    <a:pt x="151511" y="12700"/>
                  </a:lnTo>
                  <a:lnTo>
                    <a:pt x="151511" y="6350"/>
                  </a:lnTo>
                  <a:lnTo>
                    <a:pt x="151511" y="12700"/>
                  </a:lnTo>
                  <a:cubicBezTo>
                    <a:pt x="74803" y="12700"/>
                    <a:pt x="12700" y="74676"/>
                    <a:pt x="12700" y="150876"/>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2" name="TextBox 22"/>
          <p:cNvSpPr txBox="1"/>
          <p:nvPr/>
        </p:nvSpPr>
        <p:spPr>
          <a:xfrm>
            <a:off x="8029129" y="7493050"/>
            <a:ext cx="3227040" cy="43189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124"/>
              </a:lnSpc>
            </a:pPr>
            <a:r>
              <a:rPr lang="en-US" sz="2499">
                <a:solidFill>
                  <a:srgbClr val="3C3939"/>
                </a:solidFill>
                <a:latin typeface="Raleway"/>
                <a:ea typeface="Raleway"/>
                <a:cs typeface="Raleway"/>
                <a:sym typeface="Raleway"/>
              </a:rPr>
              <a:t>Additional Liabilities</a:t>
            </a:r>
          </a:p>
        </p:txBody>
      </p:sp>
      <p:sp>
        <p:nvSpPr>
          <p:cNvPr id="23" name="TextBox 23"/>
          <p:cNvSpPr txBox="1"/>
          <p:nvPr/>
        </p:nvSpPr>
        <p:spPr>
          <a:xfrm>
            <a:off x="8029129" y="7984480"/>
            <a:ext cx="9087742" cy="92154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250"/>
              </a:lnSpc>
            </a:pPr>
            <a:r>
              <a:rPr lang="en-US" sz="2000">
                <a:solidFill>
                  <a:srgbClr val="3C3939"/>
                </a:solidFill>
                <a:latin typeface="Roboto"/>
                <a:ea typeface="Roboto"/>
                <a:cs typeface="Roboto"/>
                <a:sym typeface="Roboto"/>
              </a:rPr>
              <a:t>The return allows for reporting any additional tax liabilities identified during the review process, ensuring accurate tax compliance.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6" name="TextBox 6"/>
          <p:cNvSpPr txBox="1"/>
          <p:nvPr/>
        </p:nvSpPr>
        <p:spPr>
          <a:xfrm>
            <a:off x="992238" y="1340644"/>
            <a:ext cx="10456018" cy="83426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a:solidFill>
                  <a:srgbClr val="1B1B27"/>
                </a:solidFill>
                <a:latin typeface="Raleway"/>
                <a:ea typeface="Raleway"/>
                <a:cs typeface="Raleway"/>
                <a:sym typeface="Raleway"/>
              </a:rPr>
              <a:t>Key Considerations for GSTR 9</a:t>
            </a:r>
          </a:p>
        </p:txBody>
      </p:sp>
      <p:sp>
        <p:nvSpPr>
          <p:cNvPr id="7" name="TextBox 7"/>
          <p:cNvSpPr txBox="1"/>
          <p:nvPr/>
        </p:nvSpPr>
        <p:spPr>
          <a:xfrm>
            <a:off x="992238" y="2726978"/>
            <a:ext cx="16303526"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Filing GSTR 9 requires careful attention to detail. It is crucial to understand the key pointers to ensure accurate and timely filing, avoiding potential penalties.</a:t>
            </a:r>
          </a:p>
        </p:txBody>
      </p:sp>
      <p:grpSp>
        <p:nvGrpSpPr>
          <p:cNvPr id="8" name="Group 8"/>
          <p:cNvGrpSpPr/>
          <p:nvPr/>
        </p:nvGrpSpPr>
        <p:grpSpPr>
          <a:xfrm>
            <a:off x="987475" y="4362599"/>
            <a:ext cx="647402" cy="647403"/>
            <a:chOff x="0" y="0"/>
            <a:chExt cx="863203" cy="863203"/>
          </a:xfrm>
        </p:grpSpPr>
        <p:sp>
          <p:nvSpPr>
            <p:cNvPr id="9" name="Freeform 9"/>
            <p:cNvSpPr/>
            <p:nvPr/>
          </p:nvSpPr>
          <p:spPr>
            <a:xfrm>
              <a:off x="6350" y="6350"/>
              <a:ext cx="850519" cy="850519"/>
            </a:xfrm>
            <a:custGeom>
              <a:avLst/>
              <a:gdLst/>
              <a:ahLst/>
              <a:cxnLst/>
              <a:rect l="l" t="t" r="r" b="b"/>
              <a:pathLst>
                <a:path w="850519" h="850519">
                  <a:moveTo>
                    <a:pt x="0" y="158750"/>
                  </a:moveTo>
                  <a:cubicBezTo>
                    <a:pt x="0" y="71120"/>
                    <a:pt x="71120" y="0"/>
                    <a:pt x="158750" y="0"/>
                  </a:cubicBezTo>
                  <a:lnTo>
                    <a:pt x="691769" y="0"/>
                  </a:lnTo>
                  <a:cubicBezTo>
                    <a:pt x="779399" y="0"/>
                    <a:pt x="850519" y="71120"/>
                    <a:pt x="850519" y="158750"/>
                  </a:cubicBezTo>
                  <a:lnTo>
                    <a:pt x="850519" y="691769"/>
                  </a:lnTo>
                  <a:cubicBezTo>
                    <a:pt x="850519" y="779399"/>
                    <a:pt x="779399" y="850519"/>
                    <a:pt x="691769" y="850519"/>
                  </a:cubicBezTo>
                  <a:lnTo>
                    <a:pt x="158750" y="850519"/>
                  </a:lnTo>
                  <a:cubicBezTo>
                    <a:pt x="71120" y="850519"/>
                    <a:pt x="0" y="779399"/>
                    <a:pt x="0" y="691769"/>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Freeform 10"/>
            <p:cNvSpPr/>
            <p:nvPr/>
          </p:nvSpPr>
          <p:spPr>
            <a:xfrm>
              <a:off x="0" y="0"/>
              <a:ext cx="863219" cy="863219"/>
            </a:xfrm>
            <a:custGeom>
              <a:avLst/>
              <a:gdLst/>
              <a:ahLst/>
              <a:cxnLst/>
              <a:rect l="l" t="t" r="r" b="b"/>
              <a:pathLst>
                <a:path w="863219" h="863219">
                  <a:moveTo>
                    <a:pt x="0" y="165100"/>
                  </a:moveTo>
                  <a:cubicBezTo>
                    <a:pt x="0" y="73914"/>
                    <a:pt x="73914" y="0"/>
                    <a:pt x="165100" y="0"/>
                  </a:cubicBezTo>
                  <a:lnTo>
                    <a:pt x="698119" y="0"/>
                  </a:lnTo>
                  <a:lnTo>
                    <a:pt x="698119" y="6350"/>
                  </a:lnTo>
                  <a:lnTo>
                    <a:pt x="698119" y="0"/>
                  </a:lnTo>
                  <a:lnTo>
                    <a:pt x="698119" y="6350"/>
                  </a:lnTo>
                  <a:lnTo>
                    <a:pt x="698119" y="0"/>
                  </a:lnTo>
                  <a:cubicBezTo>
                    <a:pt x="789305" y="0"/>
                    <a:pt x="863219" y="73914"/>
                    <a:pt x="863219" y="165100"/>
                  </a:cubicBezTo>
                  <a:lnTo>
                    <a:pt x="856869" y="165100"/>
                  </a:lnTo>
                  <a:lnTo>
                    <a:pt x="863219" y="165100"/>
                  </a:lnTo>
                  <a:lnTo>
                    <a:pt x="863219" y="698119"/>
                  </a:lnTo>
                  <a:lnTo>
                    <a:pt x="856869" y="698119"/>
                  </a:lnTo>
                  <a:lnTo>
                    <a:pt x="863219" y="698119"/>
                  </a:lnTo>
                  <a:cubicBezTo>
                    <a:pt x="863219" y="789305"/>
                    <a:pt x="789305" y="863219"/>
                    <a:pt x="698119" y="863219"/>
                  </a:cubicBezTo>
                  <a:lnTo>
                    <a:pt x="698119" y="856869"/>
                  </a:lnTo>
                  <a:lnTo>
                    <a:pt x="698119" y="863219"/>
                  </a:lnTo>
                  <a:lnTo>
                    <a:pt x="165100" y="863219"/>
                  </a:lnTo>
                  <a:lnTo>
                    <a:pt x="165100" y="856869"/>
                  </a:lnTo>
                  <a:lnTo>
                    <a:pt x="165100" y="863219"/>
                  </a:lnTo>
                  <a:cubicBezTo>
                    <a:pt x="73914" y="863219"/>
                    <a:pt x="0" y="789305"/>
                    <a:pt x="0" y="698119"/>
                  </a:cubicBezTo>
                  <a:lnTo>
                    <a:pt x="0" y="165100"/>
                  </a:lnTo>
                  <a:lnTo>
                    <a:pt x="6350" y="165100"/>
                  </a:lnTo>
                  <a:lnTo>
                    <a:pt x="0" y="165100"/>
                  </a:lnTo>
                  <a:moveTo>
                    <a:pt x="12700" y="165100"/>
                  </a:moveTo>
                  <a:lnTo>
                    <a:pt x="12700" y="698119"/>
                  </a:lnTo>
                  <a:lnTo>
                    <a:pt x="6350" y="698119"/>
                  </a:lnTo>
                  <a:lnTo>
                    <a:pt x="12700" y="698119"/>
                  </a:lnTo>
                  <a:cubicBezTo>
                    <a:pt x="12700" y="782320"/>
                    <a:pt x="80899" y="850519"/>
                    <a:pt x="165100" y="850519"/>
                  </a:cubicBezTo>
                  <a:lnTo>
                    <a:pt x="698119" y="850519"/>
                  </a:lnTo>
                  <a:cubicBezTo>
                    <a:pt x="782320" y="850519"/>
                    <a:pt x="850519" y="782320"/>
                    <a:pt x="850519" y="698119"/>
                  </a:cubicBezTo>
                  <a:lnTo>
                    <a:pt x="850519" y="165100"/>
                  </a:lnTo>
                  <a:cubicBezTo>
                    <a:pt x="850519" y="80899"/>
                    <a:pt x="782320" y="12700"/>
                    <a:pt x="698119" y="12700"/>
                  </a:cubicBezTo>
                  <a:lnTo>
                    <a:pt x="165100" y="12700"/>
                  </a:lnTo>
                  <a:lnTo>
                    <a:pt x="165100" y="6350"/>
                  </a:lnTo>
                  <a:lnTo>
                    <a:pt x="165100" y="12700"/>
                  </a:lnTo>
                  <a:cubicBezTo>
                    <a:pt x="80899"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1" name="TextBox 11"/>
          <p:cNvSpPr txBox="1"/>
          <p:nvPr/>
        </p:nvSpPr>
        <p:spPr>
          <a:xfrm>
            <a:off x="1220092" y="4521250"/>
            <a:ext cx="182016" cy="3777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12"/>
              </a:lnSpc>
            </a:pPr>
            <a:r>
              <a:rPr lang="en-US" sz="3312">
                <a:solidFill>
                  <a:srgbClr val="3C3939"/>
                </a:solidFill>
                <a:latin typeface="Raleway"/>
                <a:ea typeface="Raleway"/>
                <a:cs typeface="Raleway"/>
                <a:sym typeface="Raleway"/>
              </a:rPr>
              <a:t>1</a:t>
            </a:r>
          </a:p>
        </p:txBody>
      </p:sp>
      <p:sp>
        <p:nvSpPr>
          <p:cNvPr id="12" name="TextBox 12"/>
          <p:cNvSpPr txBox="1"/>
          <p:nvPr/>
        </p:nvSpPr>
        <p:spPr>
          <a:xfrm>
            <a:off x="1913632" y="4338786"/>
            <a:ext cx="3544044"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a:solidFill>
                  <a:srgbClr val="3C3939"/>
                </a:solidFill>
                <a:latin typeface="Raleway"/>
                <a:ea typeface="Raleway"/>
                <a:cs typeface="Raleway"/>
                <a:sym typeface="Raleway"/>
              </a:rPr>
              <a:t>Nil Return Filing</a:t>
            </a:r>
          </a:p>
        </p:txBody>
      </p:sp>
      <p:sp>
        <p:nvSpPr>
          <p:cNvPr id="13" name="TextBox 13"/>
          <p:cNvSpPr txBox="1"/>
          <p:nvPr/>
        </p:nvSpPr>
        <p:spPr>
          <a:xfrm>
            <a:off x="1913632" y="4885135"/>
            <a:ext cx="7088684" cy="145613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Even if no transactions occurred during the year, filing a Nil Annual Return is mandatory for registered businesses.</a:t>
            </a:r>
          </a:p>
        </p:txBody>
      </p:sp>
      <p:grpSp>
        <p:nvGrpSpPr>
          <p:cNvPr id="14" name="Group 14"/>
          <p:cNvGrpSpPr/>
          <p:nvPr/>
        </p:nvGrpSpPr>
        <p:grpSpPr>
          <a:xfrm>
            <a:off x="9281071" y="4362599"/>
            <a:ext cx="647402" cy="647403"/>
            <a:chOff x="0" y="0"/>
            <a:chExt cx="863203" cy="863203"/>
          </a:xfrm>
        </p:grpSpPr>
        <p:sp>
          <p:nvSpPr>
            <p:cNvPr id="15" name="Freeform 15"/>
            <p:cNvSpPr/>
            <p:nvPr/>
          </p:nvSpPr>
          <p:spPr>
            <a:xfrm>
              <a:off x="6350" y="6350"/>
              <a:ext cx="850519" cy="850519"/>
            </a:xfrm>
            <a:custGeom>
              <a:avLst/>
              <a:gdLst/>
              <a:ahLst/>
              <a:cxnLst/>
              <a:rect l="l" t="t" r="r" b="b"/>
              <a:pathLst>
                <a:path w="850519" h="850519">
                  <a:moveTo>
                    <a:pt x="0" y="158750"/>
                  </a:moveTo>
                  <a:cubicBezTo>
                    <a:pt x="0" y="71120"/>
                    <a:pt x="71120" y="0"/>
                    <a:pt x="158750" y="0"/>
                  </a:cubicBezTo>
                  <a:lnTo>
                    <a:pt x="691769" y="0"/>
                  </a:lnTo>
                  <a:cubicBezTo>
                    <a:pt x="779399" y="0"/>
                    <a:pt x="850519" y="71120"/>
                    <a:pt x="850519" y="158750"/>
                  </a:cubicBezTo>
                  <a:lnTo>
                    <a:pt x="850519" y="691769"/>
                  </a:lnTo>
                  <a:cubicBezTo>
                    <a:pt x="850519" y="779399"/>
                    <a:pt x="779399" y="850519"/>
                    <a:pt x="691769" y="850519"/>
                  </a:cubicBezTo>
                  <a:lnTo>
                    <a:pt x="158750" y="850519"/>
                  </a:lnTo>
                  <a:cubicBezTo>
                    <a:pt x="71120" y="850519"/>
                    <a:pt x="0" y="779399"/>
                    <a:pt x="0" y="691769"/>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0" y="0"/>
              <a:ext cx="863219" cy="863219"/>
            </a:xfrm>
            <a:custGeom>
              <a:avLst/>
              <a:gdLst/>
              <a:ahLst/>
              <a:cxnLst/>
              <a:rect l="l" t="t" r="r" b="b"/>
              <a:pathLst>
                <a:path w="863219" h="863219">
                  <a:moveTo>
                    <a:pt x="0" y="165100"/>
                  </a:moveTo>
                  <a:cubicBezTo>
                    <a:pt x="0" y="73914"/>
                    <a:pt x="73914" y="0"/>
                    <a:pt x="165100" y="0"/>
                  </a:cubicBezTo>
                  <a:lnTo>
                    <a:pt x="698119" y="0"/>
                  </a:lnTo>
                  <a:lnTo>
                    <a:pt x="698119" y="6350"/>
                  </a:lnTo>
                  <a:lnTo>
                    <a:pt x="698119" y="0"/>
                  </a:lnTo>
                  <a:lnTo>
                    <a:pt x="698119" y="6350"/>
                  </a:lnTo>
                  <a:lnTo>
                    <a:pt x="698119" y="0"/>
                  </a:lnTo>
                  <a:cubicBezTo>
                    <a:pt x="789305" y="0"/>
                    <a:pt x="863219" y="73914"/>
                    <a:pt x="863219" y="165100"/>
                  </a:cubicBezTo>
                  <a:lnTo>
                    <a:pt x="856869" y="165100"/>
                  </a:lnTo>
                  <a:lnTo>
                    <a:pt x="863219" y="165100"/>
                  </a:lnTo>
                  <a:lnTo>
                    <a:pt x="863219" y="698119"/>
                  </a:lnTo>
                  <a:lnTo>
                    <a:pt x="856869" y="698119"/>
                  </a:lnTo>
                  <a:lnTo>
                    <a:pt x="863219" y="698119"/>
                  </a:lnTo>
                  <a:cubicBezTo>
                    <a:pt x="863219" y="789305"/>
                    <a:pt x="789305" y="863219"/>
                    <a:pt x="698119" y="863219"/>
                  </a:cubicBezTo>
                  <a:lnTo>
                    <a:pt x="698119" y="856869"/>
                  </a:lnTo>
                  <a:lnTo>
                    <a:pt x="698119" y="863219"/>
                  </a:lnTo>
                  <a:lnTo>
                    <a:pt x="165100" y="863219"/>
                  </a:lnTo>
                  <a:lnTo>
                    <a:pt x="165100" y="856869"/>
                  </a:lnTo>
                  <a:lnTo>
                    <a:pt x="165100" y="863219"/>
                  </a:lnTo>
                  <a:cubicBezTo>
                    <a:pt x="73914" y="863219"/>
                    <a:pt x="0" y="789305"/>
                    <a:pt x="0" y="698119"/>
                  </a:cubicBezTo>
                  <a:lnTo>
                    <a:pt x="0" y="165100"/>
                  </a:lnTo>
                  <a:lnTo>
                    <a:pt x="6350" y="165100"/>
                  </a:lnTo>
                  <a:lnTo>
                    <a:pt x="0" y="165100"/>
                  </a:lnTo>
                  <a:moveTo>
                    <a:pt x="12700" y="165100"/>
                  </a:moveTo>
                  <a:lnTo>
                    <a:pt x="12700" y="698119"/>
                  </a:lnTo>
                  <a:lnTo>
                    <a:pt x="6350" y="698119"/>
                  </a:lnTo>
                  <a:lnTo>
                    <a:pt x="12700" y="698119"/>
                  </a:lnTo>
                  <a:cubicBezTo>
                    <a:pt x="12700" y="782320"/>
                    <a:pt x="80899" y="850519"/>
                    <a:pt x="165100" y="850519"/>
                  </a:cubicBezTo>
                  <a:lnTo>
                    <a:pt x="698119" y="850519"/>
                  </a:lnTo>
                  <a:cubicBezTo>
                    <a:pt x="782320" y="850519"/>
                    <a:pt x="850519" y="782320"/>
                    <a:pt x="850519" y="698119"/>
                  </a:cubicBezTo>
                  <a:lnTo>
                    <a:pt x="850519" y="165100"/>
                  </a:lnTo>
                  <a:cubicBezTo>
                    <a:pt x="850519" y="80899"/>
                    <a:pt x="782320" y="12700"/>
                    <a:pt x="698119" y="12700"/>
                  </a:cubicBezTo>
                  <a:lnTo>
                    <a:pt x="165100" y="12700"/>
                  </a:lnTo>
                  <a:lnTo>
                    <a:pt x="165100" y="6350"/>
                  </a:lnTo>
                  <a:lnTo>
                    <a:pt x="165100" y="12700"/>
                  </a:lnTo>
                  <a:cubicBezTo>
                    <a:pt x="80899"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7" name="TextBox 17"/>
          <p:cNvSpPr txBox="1"/>
          <p:nvPr/>
        </p:nvSpPr>
        <p:spPr>
          <a:xfrm>
            <a:off x="9493895" y="4521250"/>
            <a:ext cx="221605" cy="3777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12"/>
              </a:lnSpc>
            </a:pPr>
            <a:r>
              <a:rPr lang="en-US" sz="3312">
                <a:solidFill>
                  <a:srgbClr val="3C3939"/>
                </a:solidFill>
                <a:latin typeface="Raleway"/>
                <a:ea typeface="Raleway"/>
                <a:cs typeface="Raleway"/>
                <a:sym typeface="Raleway"/>
              </a:rPr>
              <a:t>2</a:t>
            </a:r>
          </a:p>
        </p:txBody>
      </p:sp>
      <p:sp>
        <p:nvSpPr>
          <p:cNvPr id="18" name="TextBox 18"/>
          <p:cNvSpPr txBox="1"/>
          <p:nvPr/>
        </p:nvSpPr>
        <p:spPr>
          <a:xfrm>
            <a:off x="10207229" y="4338786"/>
            <a:ext cx="3544044"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a:solidFill>
                  <a:srgbClr val="3C3939"/>
                </a:solidFill>
                <a:latin typeface="Raleway"/>
                <a:ea typeface="Raleway"/>
                <a:cs typeface="Raleway"/>
                <a:sym typeface="Raleway"/>
              </a:rPr>
              <a:t>Prior Return Filing</a:t>
            </a:r>
          </a:p>
        </p:txBody>
      </p:sp>
      <p:sp>
        <p:nvSpPr>
          <p:cNvPr id="19" name="TextBox 19"/>
          <p:cNvSpPr txBox="1"/>
          <p:nvPr/>
        </p:nvSpPr>
        <p:spPr>
          <a:xfrm>
            <a:off x="10207229" y="4885135"/>
            <a:ext cx="7088684" cy="145613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Ensure GSTR 1 and GSTR 3B are filed accurately and on time for the relevant financial year before proceeding with GSTR 9.</a:t>
            </a:r>
          </a:p>
        </p:txBody>
      </p:sp>
      <p:grpSp>
        <p:nvGrpSpPr>
          <p:cNvPr id="20" name="Group 20"/>
          <p:cNvGrpSpPr/>
          <p:nvPr/>
        </p:nvGrpSpPr>
        <p:grpSpPr>
          <a:xfrm>
            <a:off x="987475" y="6938962"/>
            <a:ext cx="647402" cy="647403"/>
            <a:chOff x="0" y="0"/>
            <a:chExt cx="863203" cy="863203"/>
          </a:xfrm>
        </p:grpSpPr>
        <p:sp>
          <p:nvSpPr>
            <p:cNvPr id="21" name="Freeform 21"/>
            <p:cNvSpPr/>
            <p:nvPr/>
          </p:nvSpPr>
          <p:spPr>
            <a:xfrm>
              <a:off x="6350" y="6350"/>
              <a:ext cx="850519" cy="850519"/>
            </a:xfrm>
            <a:custGeom>
              <a:avLst/>
              <a:gdLst/>
              <a:ahLst/>
              <a:cxnLst/>
              <a:rect l="l" t="t" r="r" b="b"/>
              <a:pathLst>
                <a:path w="850519" h="850519">
                  <a:moveTo>
                    <a:pt x="0" y="158750"/>
                  </a:moveTo>
                  <a:cubicBezTo>
                    <a:pt x="0" y="71120"/>
                    <a:pt x="71120" y="0"/>
                    <a:pt x="158750" y="0"/>
                  </a:cubicBezTo>
                  <a:lnTo>
                    <a:pt x="691769" y="0"/>
                  </a:lnTo>
                  <a:cubicBezTo>
                    <a:pt x="779399" y="0"/>
                    <a:pt x="850519" y="71120"/>
                    <a:pt x="850519" y="158750"/>
                  </a:cubicBezTo>
                  <a:lnTo>
                    <a:pt x="850519" y="691769"/>
                  </a:lnTo>
                  <a:cubicBezTo>
                    <a:pt x="850519" y="779399"/>
                    <a:pt x="779399" y="850519"/>
                    <a:pt x="691769" y="850519"/>
                  </a:cubicBezTo>
                  <a:lnTo>
                    <a:pt x="158750" y="850519"/>
                  </a:lnTo>
                  <a:cubicBezTo>
                    <a:pt x="71120" y="850519"/>
                    <a:pt x="0" y="779399"/>
                    <a:pt x="0" y="691769"/>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Freeform 22"/>
            <p:cNvSpPr/>
            <p:nvPr/>
          </p:nvSpPr>
          <p:spPr>
            <a:xfrm>
              <a:off x="0" y="0"/>
              <a:ext cx="863219" cy="863219"/>
            </a:xfrm>
            <a:custGeom>
              <a:avLst/>
              <a:gdLst/>
              <a:ahLst/>
              <a:cxnLst/>
              <a:rect l="l" t="t" r="r" b="b"/>
              <a:pathLst>
                <a:path w="863219" h="863219">
                  <a:moveTo>
                    <a:pt x="0" y="165100"/>
                  </a:moveTo>
                  <a:cubicBezTo>
                    <a:pt x="0" y="73914"/>
                    <a:pt x="73914" y="0"/>
                    <a:pt x="165100" y="0"/>
                  </a:cubicBezTo>
                  <a:lnTo>
                    <a:pt x="698119" y="0"/>
                  </a:lnTo>
                  <a:lnTo>
                    <a:pt x="698119" y="6350"/>
                  </a:lnTo>
                  <a:lnTo>
                    <a:pt x="698119" y="0"/>
                  </a:lnTo>
                  <a:lnTo>
                    <a:pt x="698119" y="6350"/>
                  </a:lnTo>
                  <a:lnTo>
                    <a:pt x="698119" y="0"/>
                  </a:lnTo>
                  <a:cubicBezTo>
                    <a:pt x="789305" y="0"/>
                    <a:pt x="863219" y="73914"/>
                    <a:pt x="863219" y="165100"/>
                  </a:cubicBezTo>
                  <a:lnTo>
                    <a:pt x="856869" y="165100"/>
                  </a:lnTo>
                  <a:lnTo>
                    <a:pt x="863219" y="165100"/>
                  </a:lnTo>
                  <a:lnTo>
                    <a:pt x="863219" y="698119"/>
                  </a:lnTo>
                  <a:lnTo>
                    <a:pt x="856869" y="698119"/>
                  </a:lnTo>
                  <a:lnTo>
                    <a:pt x="863219" y="698119"/>
                  </a:lnTo>
                  <a:cubicBezTo>
                    <a:pt x="863219" y="789305"/>
                    <a:pt x="789305" y="863219"/>
                    <a:pt x="698119" y="863219"/>
                  </a:cubicBezTo>
                  <a:lnTo>
                    <a:pt x="698119" y="856869"/>
                  </a:lnTo>
                  <a:lnTo>
                    <a:pt x="698119" y="863219"/>
                  </a:lnTo>
                  <a:lnTo>
                    <a:pt x="165100" y="863219"/>
                  </a:lnTo>
                  <a:lnTo>
                    <a:pt x="165100" y="856869"/>
                  </a:lnTo>
                  <a:lnTo>
                    <a:pt x="165100" y="863219"/>
                  </a:lnTo>
                  <a:cubicBezTo>
                    <a:pt x="73914" y="863219"/>
                    <a:pt x="0" y="789305"/>
                    <a:pt x="0" y="698119"/>
                  </a:cubicBezTo>
                  <a:lnTo>
                    <a:pt x="0" y="165100"/>
                  </a:lnTo>
                  <a:lnTo>
                    <a:pt x="6350" y="165100"/>
                  </a:lnTo>
                  <a:lnTo>
                    <a:pt x="0" y="165100"/>
                  </a:lnTo>
                  <a:moveTo>
                    <a:pt x="12700" y="165100"/>
                  </a:moveTo>
                  <a:lnTo>
                    <a:pt x="12700" y="698119"/>
                  </a:lnTo>
                  <a:lnTo>
                    <a:pt x="6350" y="698119"/>
                  </a:lnTo>
                  <a:lnTo>
                    <a:pt x="12700" y="698119"/>
                  </a:lnTo>
                  <a:cubicBezTo>
                    <a:pt x="12700" y="782320"/>
                    <a:pt x="80899" y="850519"/>
                    <a:pt x="165100" y="850519"/>
                  </a:cubicBezTo>
                  <a:lnTo>
                    <a:pt x="698119" y="850519"/>
                  </a:lnTo>
                  <a:cubicBezTo>
                    <a:pt x="782320" y="850519"/>
                    <a:pt x="850519" y="782320"/>
                    <a:pt x="850519" y="698119"/>
                  </a:cubicBezTo>
                  <a:lnTo>
                    <a:pt x="850519" y="165100"/>
                  </a:lnTo>
                  <a:cubicBezTo>
                    <a:pt x="850519" y="80899"/>
                    <a:pt x="782320" y="12700"/>
                    <a:pt x="698119" y="12700"/>
                  </a:cubicBezTo>
                  <a:lnTo>
                    <a:pt x="165100" y="12700"/>
                  </a:lnTo>
                  <a:lnTo>
                    <a:pt x="165100" y="6350"/>
                  </a:lnTo>
                  <a:lnTo>
                    <a:pt x="165100" y="12700"/>
                  </a:lnTo>
                  <a:cubicBezTo>
                    <a:pt x="80899"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3" name="TextBox 23"/>
          <p:cNvSpPr txBox="1"/>
          <p:nvPr/>
        </p:nvSpPr>
        <p:spPr>
          <a:xfrm>
            <a:off x="1197620" y="7097614"/>
            <a:ext cx="227111" cy="3777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12"/>
              </a:lnSpc>
            </a:pPr>
            <a:r>
              <a:rPr lang="en-US" sz="3312">
                <a:solidFill>
                  <a:srgbClr val="3C3939"/>
                </a:solidFill>
                <a:latin typeface="Raleway"/>
                <a:ea typeface="Raleway"/>
                <a:cs typeface="Raleway"/>
                <a:sym typeface="Raleway"/>
              </a:rPr>
              <a:t>3</a:t>
            </a:r>
          </a:p>
        </p:txBody>
      </p:sp>
      <p:sp>
        <p:nvSpPr>
          <p:cNvPr id="24" name="TextBox 24"/>
          <p:cNvSpPr txBox="1"/>
          <p:nvPr/>
        </p:nvSpPr>
        <p:spPr>
          <a:xfrm>
            <a:off x="1913632" y="6915150"/>
            <a:ext cx="3904209"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a:solidFill>
                  <a:srgbClr val="3C3939"/>
                </a:solidFill>
                <a:latin typeface="Raleway"/>
                <a:ea typeface="Raleway"/>
                <a:cs typeface="Raleway"/>
                <a:sym typeface="Raleway"/>
              </a:rPr>
              <a:t>Importance of Accuracy</a:t>
            </a:r>
          </a:p>
        </p:txBody>
      </p:sp>
      <p:sp>
        <p:nvSpPr>
          <p:cNvPr id="25" name="TextBox 25"/>
          <p:cNvSpPr txBox="1"/>
          <p:nvPr/>
        </p:nvSpPr>
        <p:spPr>
          <a:xfrm>
            <a:off x="1913632" y="7461497"/>
            <a:ext cx="7088684" cy="184665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Accurate information in the Annual Return is crucial for avoiding tax demands, interest, and penalties, as well as potential future legal complications and GSTR-9 </a:t>
            </a:r>
            <a:r>
              <a:rPr lang="en-US" sz="2187" b="1" dirty="0">
                <a:solidFill>
                  <a:srgbClr val="3C3939"/>
                </a:solidFill>
                <a:latin typeface="Roboto"/>
                <a:ea typeface="Roboto"/>
                <a:cs typeface="Roboto"/>
                <a:sym typeface="Roboto"/>
              </a:rPr>
              <a:t>does not allow for any revision after filling.</a:t>
            </a:r>
          </a:p>
        </p:txBody>
      </p:sp>
      <p:grpSp>
        <p:nvGrpSpPr>
          <p:cNvPr id="26" name="Group 26"/>
          <p:cNvGrpSpPr/>
          <p:nvPr/>
        </p:nvGrpSpPr>
        <p:grpSpPr>
          <a:xfrm>
            <a:off x="9281071" y="6938962"/>
            <a:ext cx="647402" cy="647403"/>
            <a:chOff x="0" y="0"/>
            <a:chExt cx="863203" cy="863203"/>
          </a:xfrm>
        </p:grpSpPr>
        <p:sp>
          <p:nvSpPr>
            <p:cNvPr id="27" name="Freeform 27"/>
            <p:cNvSpPr/>
            <p:nvPr/>
          </p:nvSpPr>
          <p:spPr>
            <a:xfrm>
              <a:off x="6350" y="6350"/>
              <a:ext cx="850519" cy="850519"/>
            </a:xfrm>
            <a:custGeom>
              <a:avLst/>
              <a:gdLst/>
              <a:ahLst/>
              <a:cxnLst/>
              <a:rect l="l" t="t" r="r" b="b"/>
              <a:pathLst>
                <a:path w="850519" h="850519">
                  <a:moveTo>
                    <a:pt x="0" y="158750"/>
                  </a:moveTo>
                  <a:cubicBezTo>
                    <a:pt x="0" y="71120"/>
                    <a:pt x="71120" y="0"/>
                    <a:pt x="158750" y="0"/>
                  </a:cubicBezTo>
                  <a:lnTo>
                    <a:pt x="691769" y="0"/>
                  </a:lnTo>
                  <a:cubicBezTo>
                    <a:pt x="779399" y="0"/>
                    <a:pt x="850519" y="71120"/>
                    <a:pt x="850519" y="158750"/>
                  </a:cubicBezTo>
                  <a:lnTo>
                    <a:pt x="850519" y="691769"/>
                  </a:lnTo>
                  <a:cubicBezTo>
                    <a:pt x="850519" y="779399"/>
                    <a:pt x="779399" y="850519"/>
                    <a:pt x="691769" y="850519"/>
                  </a:cubicBezTo>
                  <a:lnTo>
                    <a:pt x="158750" y="850519"/>
                  </a:lnTo>
                  <a:cubicBezTo>
                    <a:pt x="71120" y="850519"/>
                    <a:pt x="0" y="779399"/>
                    <a:pt x="0" y="691769"/>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Freeform 28"/>
            <p:cNvSpPr/>
            <p:nvPr/>
          </p:nvSpPr>
          <p:spPr>
            <a:xfrm>
              <a:off x="0" y="0"/>
              <a:ext cx="863219" cy="863219"/>
            </a:xfrm>
            <a:custGeom>
              <a:avLst/>
              <a:gdLst/>
              <a:ahLst/>
              <a:cxnLst/>
              <a:rect l="l" t="t" r="r" b="b"/>
              <a:pathLst>
                <a:path w="863219" h="863219">
                  <a:moveTo>
                    <a:pt x="0" y="165100"/>
                  </a:moveTo>
                  <a:cubicBezTo>
                    <a:pt x="0" y="73914"/>
                    <a:pt x="73914" y="0"/>
                    <a:pt x="165100" y="0"/>
                  </a:cubicBezTo>
                  <a:lnTo>
                    <a:pt x="698119" y="0"/>
                  </a:lnTo>
                  <a:lnTo>
                    <a:pt x="698119" y="6350"/>
                  </a:lnTo>
                  <a:lnTo>
                    <a:pt x="698119" y="0"/>
                  </a:lnTo>
                  <a:lnTo>
                    <a:pt x="698119" y="6350"/>
                  </a:lnTo>
                  <a:lnTo>
                    <a:pt x="698119" y="0"/>
                  </a:lnTo>
                  <a:cubicBezTo>
                    <a:pt x="789305" y="0"/>
                    <a:pt x="863219" y="73914"/>
                    <a:pt x="863219" y="165100"/>
                  </a:cubicBezTo>
                  <a:lnTo>
                    <a:pt x="856869" y="165100"/>
                  </a:lnTo>
                  <a:lnTo>
                    <a:pt x="863219" y="165100"/>
                  </a:lnTo>
                  <a:lnTo>
                    <a:pt x="863219" y="698119"/>
                  </a:lnTo>
                  <a:lnTo>
                    <a:pt x="856869" y="698119"/>
                  </a:lnTo>
                  <a:lnTo>
                    <a:pt x="863219" y="698119"/>
                  </a:lnTo>
                  <a:cubicBezTo>
                    <a:pt x="863219" y="789305"/>
                    <a:pt x="789305" y="863219"/>
                    <a:pt x="698119" y="863219"/>
                  </a:cubicBezTo>
                  <a:lnTo>
                    <a:pt x="698119" y="856869"/>
                  </a:lnTo>
                  <a:lnTo>
                    <a:pt x="698119" y="863219"/>
                  </a:lnTo>
                  <a:lnTo>
                    <a:pt x="165100" y="863219"/>
                  </a:lnTo>
                  <a:lnTo>
                    <a:pt x="165100" y="856869"/>
                  </a:lnTo>
                  <a:lnTo>
                    <a:pt x="165100" y="863219"/>
                  </a:lnTo>
                  <a:cubicBezTo>
                    <a:pt x="73914" y="863219"/>
                    <a:pt x="0" y="789305"/>
                    <a:pt x="0" y="698119"/>
                  </a:cubicBezTo>
                  <a:lnTo>
                    <a:pt x="0" y="165100"/>
                  </a:lnTo>
                  <a:lnTo>
                    <a:pt x="6350" y="165100"/>
                  </a:lnTo>
                  <a:lnTo>
                    <a:pt x="0" y="165100"/>
                  </a:lnTo>
                  <a:moveTo>
                    <a:pt x="12700" y="165100"/>
                  </a:moveTo>
                  <a:lnTo>
                    <a:pt x="12700" y="698119"/>
                  </a:lnTo>
                  <a:lnTo>
                    <a:pt x="6350" y="698119"/>
                  </a:lnTo>
                  <a:lnTo>
                    <a:pt x="12700" y="698119"/>
                  </a:lnTo>
                  <a:cubicBezTo>
                    <a:pt x="12700" y="782320"/>
                    <a:pt x="80899" y="850519"/>
                    <a:pt x="165100" y="850519"/>
                  </a:cubicBezTo>
                  <a:lnTo>
                    <a:pt x="698119" y="850519"/>
                  </a:lnTo>
                  <a:cubicBezTo>
                    <a:pt x="782320" y="850519"/>
                    <a:pt x="850519" y="782320"/>
                    <a:pt x="850519" y="698119"/>
                  </a:cubicBezTo>
                  <a:lnTo>
                    <a:pt x="850519" y="165100"/>
                  </a:lnTo>
                  <a:cubicBezTo>
                    <a:pt x="850519" y="80899"/>
                    <a:pt x="782320" y="12700"/>
                    <a:pt x="698119" y="12700"/>
                  </a:cubicBezTo>
                  <a:lnTo>
                    <a:pt x="165100" y="12700"/>
                  </a:lnTo>
                  <a:lnTo>
                    <a:pt x="165100" y="6350"/>
                  </a:lnTo>
                  <a:lnTo>
                    <a:pt x="165100" y="12700"/>
                  </a:lnTo>
                  <a:cubicBezTo>
                    <a:pt x="80899"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9" name="TextBox 29"/>
          <p:cNvSpPr txBox="1"/>
          <p:nvPr/>
        </p:nvSpPr>
        <p:spPr>
          <a:xfrm>
            <a:off x="9488686" y="7097614"/>
            <a:ext cx="232172" cy="3777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12"/>
              </a:lnSpc>
            </a:pPr>
            <a:r>
              <a:rPr lang="en-US" sz="3312">
                <a:solidFill>
                  <a:srgbClr val="3C3939"/>
                </a:solidFill>
                <a:latin typeface="Raleway"/>
                <a:ea typeface="Raleway"/>
                <a:cs typeface="Raleway"/>
                <a:sym typeface="Raleway"/>
              </a:rPr>
              <a:t>4</a:t>
            </a:r>
          </a:p>
        </p:txBody>
      </p:sp>
      <p:sp>
        <p:nvSpPr>
          <p:cNvPr id="30" name="TextBox 30"/>
          <p:cNvSpPr txBox="1"/>
          <p:nvPr/>
        </p:nvSpPr>
        <p:spPr>
          <a:xfrm>
            <a:off x="10207229" y="6915150"/>
            <a:ext cx="3544044"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a:solidFill>
                  <a:srgbClr val="3C3939"/>
                </a:solidFill>
                <a:latin typeface="Raleway"/>
                <a:ea typeface="Raleway"/>
                <a:cs typeface="Raleway"/>
                <a:sym typeface="Raleway"/>
              </a:rPr>
              <a:t>DRC-03 Payment</a:t>
            </a:r>
          </a:p>
        </p:txBody>
      </p:sp>
      <p:sp>
        <p:nvSpPr>
          <p:cNvPr id="31" name="TextBox 31"/>
          <p:cNvSpPr txBox="1"/>
          <p:nvPr/>
        </p:nvSpPr>
        <p:spPr>
          <a:xfrm>
            <a:off x="10207229" y="7461497"/>
            <a:ext cx="7088684" cy="13397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Utilize DRC-03 form to deposit any liabilities identified during the annual return filing process, </a:t>
            </a:r>
            <a:r>
              <a:rPr lang="en-US" sz="2187" b="1" dirty="0">
                <a:solidFill>
                  <a:srgbClr val="3C3939"/>
                </a:solidFill>
                <a:latin typeface="Roboto"/>
                <a:ea typeface="Roboto"/>
                <a:cs typeface="Roboto"/>
                <a:sym typeface="Roboto"/>
              </a:rPr>
              <a:t>specifying the reason for payment.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6" name="Freeform 6" descr="preencoded.png"/>
          <p:cNvSpPr/>
          <p:nvPr/>
        </p:nvSpPr>
        <p:spPr>
          <a:xfrm>
            <a:off x="16049019" y="9686925"/>
            <a:ext cx="2153256" cy="514350"/>
          </a:xfrm>
          <a:custGeom>
            <a:avLst/>
            <a:gdLst/>
            <a:ahLst/>
            <a:cxnLst/>
            <a:rect l="l" t="t" r="r" b="b"/>
            <a:pathLst>
              <a:path w="2153256" h="514350">
                <a:moveTo>
                  <a:pt x="0" y="0"/>
                </a:moveTo>
                <a:lnTo>
                  <a:pt x="2153256" y="0"/>
                </a:lnTo>
                <a:lnTo>
                  <a:pt x="2153256" y="514350"/>
                </a:lnTo>
                <a:lnTo>
                  <a:pt x="0" y="51435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descr="preencoded.png"/>
          <p:cNvSpPr/>
          <p:nvPr/>
        </p:nvSpPr>
        <p:spPr>
          <a:xfrm>
            <a:off x="11430000" y="0"/>
            <a:ext cx="6858000" cy="10287000"/>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992238" y="2363092"/>
            <a:ext cx="8943850" cy="83426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a:solidFill>
                  <a:srgbClr val="1B1B27"/>
                </a:solidFill>
                <a:latin typeface="Raleway"/>
                <a:ea typeface="Raleway"/>
                <a:cs typeface="Raleway"/>
                <a:sym typeface="Raleway"/>
              </a:rPr>
              <a:t>Crucial Aspects of GSTR 9</a:t>
            </a:r>
          </a:p>
        </p:txBody>
      </p:sp>
      <p:sp>
        <p:nvSpPr>
          <p:cNvPr id="9" name="TextBox 9"/>
          <p:cNvSpPr txBox="1"/>
          <p:nvPr/>
        </p:nvSpPr>
        <p:spPr>
          <a:xfrm>
            <a:off x="992238" y="3607594"/>
            <a:ext cx="9445526"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Understanding the filing deadline and potential consequences of non-compliance is essential to ensure smooth and timely tax compliance.</a:t>
            </a:r>
          </a:p>
        </p:txBody>
      </p:sp>
      <p:sp>
        <p:nvSpPr>
          <p:cNvPr id="10" name="Freeform 10" descr="preencoded.png"/>
          <p:cNvSpPr/>
          <p:nvPr/>
        </p:nvSpPr>
        <p:spPr>
          <a:xfrm>
            <a:off x="992238" y="4929039"/>
            <a:ext cx="708720" cy="708720"/>
          </a:xfrm>
          <a:custGeom>
            <a:avLst/>
            <a:gdLst/>
            <a:ahLst/>
            <a:cxnLst/>
            <a:rect l="l" t="t" r="r" b="b"/>
            <a:pathLst>
              <a:path w="708720" h="708720">
                <a:moveTo>
                  <a:pt x="0" y="0"/>
                </a:moveTo>
                <a:lnTo>
                  <a:pt x="708719" y="0"/>
                </a:lnTo>
                <a:lnTo>
                  <a:pt x="708719" y="708720"/>
                </a:lnTo>
                <a:lnTo>
                  <a:pt x="0" y="708720"/>
                </a:lnTo>
                <a:lnTo>
                  <a:pt x="0" y="0"/>
                </a:lnTo>
                <a:close/>
              </a:path>
            </a:pathLst>
          </a:custGeom>
          <a:blipFill>
            <a:blip r:embed="rId5"/>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992238" y="5892701"/>
            <a:ext cx="3544044"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a:solidFill>
                  <a:srgbClr val="3C3939"/>
                </a:solidFill>
                <a:latin typeface="Raleway"/>
                <a:ea typeface="Raleway"/>
                <a:cs typeface="Raleway"/>
                <a:sym typeface="Raleway"/>
              </a:rPr>
              <a:t>Deadline</a:t>
            </a:r>
          </a:p>
        </p:txBody>
      </p:sp>
      <p:sp>
        <p:nvSpPr>
          <p:cNvPr id="12" name="TextBox 12"/>
          <p:cNvSpPr txBox="1"/>
          <p:nvPr/>
        </p:nvSpPr>
        <p:spPr>
          <a:xfrm>
            <a:off x="992238" y="6439049"/>
            <a:ext cx="4510088" cy="138499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GSTR 9 must be filed by </a:t>
            </a:r>
            <a:r>
              <a:rPr lang="en-US" sz="2187" b="1">
                <a:solidFill>
                  <a:srgbClr val="3C3939"/>
                </a:solidFill>
                <a:latin typeface="Roboto"/>
                <a:ea typeface="Roboto"/>
                <a:cs typeface="Roboto"/>
                <a:sym typeface="Roboto"/>
              </a:rPr>
              <a:t>31st December</a:t>
            </a:r>
            <a:r>
              <a:rPr lang="en-US" sz="2187">
                <a:solidFill>
                  <a:srgbClr val="3C3939"/>
                </a:solidFill>
                <a:latin typeface="Roboto"/>
                <a:ea typeface="Roboto"/>
                <a:cs typeface="Roboto"/>
                <a:sym typeface="Roboto"/>
              </a:rPr>
              <a:t> of the year following the relevant financial year.</a:t>
            </a:r>
          </a:p>
        </p:txBody>
      </p:sp>
      <p:sp>
        <p:nvSpPr>
          <p:cNvPr id="13" name="Freeform 13" descr="preencoded.png"/>
          <p:cNvSpPr/>
          <p:nvPr/>
        </p:nvSpPr>
        <p:spPr>
          <a:xfrm>
            <a:off x="5927526" y="4929039"/>
            <a:ext cx="708720" cy="708720"/>
          </a:xfrm>
          <a:custGeom>
            <a:avLst/>
            <a:gdLst/>
            <a:ahLst/>
            <a:cxnLst/>
            <a:rect l="l" t="t" r="r" b="b"/>
            <a:pathLst>
              <a:path w="708720" h="708720">
                <a:moveTo>
                  <a:pt x="0" y="0"/>
                </a:moveTo>
                <a:lnTo>
                  <a:pt x="708720" y="0"/>
                </a:lnTo>
                <a:lnTo>
                  <a:pt x="708720" y="708720"/>
                </a:lnTo>
                <a:lnTo>
                  <a:pt x="0" y="708720"/>
                </a:lnTo>
                <a:lnTo>
                  <a:pt x="0" y="0"/>
                </a:lnTo>
                <a:close/>
              </a:path>
            </a:pathLst>
          </a:custGeom>
          <a:blipFill>
            <a:blip r:embed="rId6"/>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TextBox 14"/>
          <p:cNvSpPr txBox="1"/>
          <p:nvPr/>
        </p:nvSpPr>
        <p:spPr>
          <a:xfrm>
            <a:off x="5927526" y="5892701"/>
            <a:ext cx="3544044"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a:solidFill>
                  <a:srgbClr val="3C3939"/>
                </a:solidFill>
                <a:latin typeface="Raleway"/>
                <a:ea typeface="Raleway"/>
                <a:cs typeface="Raleway"/>
                <a:sym typeface="Raleway"/>
              </a:rPr>
              <a:t>Non-Compliance</a:t>
            </a:r>
          </a:p>
        </p:txBody>
      </p:sp>
      <p:sp>
        <p:nvSpPr>
          <p:cNvPr id="15" name="TextBox 15"/>
          <p:cNvSpPr txBox="1"/>
          <p:nvPr/>
        </p:nvSpPr>
        <p:spPr>
          <a:xfrm>
            <a:off x="5927526" y="6439049"/>
            <a:ext cx="4510236" cy="230832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As per sec. 46 of CGST Act read with rule 68, if a registered person fails to file returns under sec 39, 44, or 45, a notice will be issued u/s 46 of return defaulter.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7" name="Freeform 7" descr="preencoded.png"/>
          <p:cNvSpPr/>
          <p:nvPr/>
        </p:nvSpPr>
        <p:spPr>
          <a:xfrm>
            <a:off x="11304240" y="2918665"/>
            <a:ext cx="5544616" cy="5033965"/>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dpi="0" rotWithShape="1">
            <a:blip r:embed="rId3">
              <a:extLst>
                <a:ext uri="{28A0092B-C50C-407E-A947-70E740481C1C}">
                  <a14:useLocalDpi xmlns:a14="http://schemas.microsoft.com/office/drawing/2010/main" val="0"/>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992238" y="849957"/>
            <a:ext cx="9152484" cy="83426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a:solidFill>
                  <a:srgbClr val="1B1B27"/>
                </a:solidFill>
                <a:latin typeface="Raleway"/>
                <a:ea typeface="Raleway"/>
                <a:cs typeface="Raleway"/>
                <a:sym typeface="Raleway"/>
              </a:rPr>
              <a:t>Late Filing Fees for GSTR 9</a:t>
            </a:r>
          </a:p>
        </p:txBody>
      </p:sp>
      <p:sp>
        <p:nvSpPr>
          <p:cNvPr id="9" name="TextBox 9"/>
          <p:cNvSpPr txBox="1"/>
          <p:nvPr/>
        </p:nvSpPr>
        <p:spPr>
          <a:xfrm>
            <a:off x="992238" y="2094459"/>
            <a:ext cx="9445526" cy="138499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Under </a:t>
            </a:r>
            <a:r>
              <a:rPr lang="en-US" sz="2187" b="1">
                <a:solidFill>
                  <a:srgbClr val="3C3939"/>
                </a:solidFill>
                <a:latin typeface="Roboto"/>
                <a:ea typeface="Roboto"/>
                <a:cs typeface="Roboto"/>
                <a:sym typeface="Roboto"/>
              </a:rPr>
              <a:t>section 47 </a:t>
            </a:r>
            <a:r>
              <a:rPr lang="en-US" sz="2187">
                <a:solidFill>
                  <a:srgbClr val="3C3939"/>
                </a:solidFill>
                <a:latin typeface="Roboto"/>
                <a:ea typeface="Roboto"/>
                <a:cs typeface="Roboto"/>
                <a:sym typeface="Roboto"/>
              </a:rPr>
              <a:t>of the CGST Act, Penalties apply for late filing of GSTR 9, varying based on turnover. It is essential to adhere to the deadline to avoid these fees.</a:t>
            </a:r>
          </a:p>
        </p:txBody>
      </p:sp>
      <p:grpSp>
        <p:nvGrpSpPr>
          <p:cNvPr id="10" name="Group 10"/>
          <p:cNvGrpSpPr/>
          <p:nvPr/>
        </p:nvGrpSpPr>
        <p:grpSpPr>
          <a:xfrm>
            <a:off x="987475" y="3411141"/>
            <a:ext cx="9455051" cy="6001941"/>
            <a:chOff x="0" y="0"/>
            <a:chExt cx="12606735" cy="8002588"/>
          </a:xfrm>
        </p:grpSpPr>
        <p:sp>
          <p:nvSpPr>
            <p:cNvPr id="11" name="Freeform 11"/>
            <p:cNvSpPr/>
            <p:nvPr/>
          </p:nvSpPr>
          <p:spPr>
            <a:xfrm>
              <a:off x="0" y="0"/>
              <a:ext cx="12606782" cy="8002524"/>
            </a:xfrm>
            <a:custGeom>
              <a:avLst/>
              <a:gdLst/>
              <a:ahLst/>
              <a:cxnLst/>
              <a:rect l="l" t="t" r="r" b="b"/>
              <a:pathLst>
                <a:path w="12606782" h="8002524">
                  <a:moveTo>
                    <a:pt x="0" y="165100"/>
                  </a:moveTo>
                  <a:cubicBezTo>
                    <a:pt x="0" y="73914"/>
                    <a:pt x="73914" y="0"/>
                    <a:pt x="165227" y="0"/>
                  </a:cubicBezTo>
                  <a:lnTo>
                    <a:pt x="12441555" y="0"/>
                  </a:lnTo>
                  <a:lnTo>
                    <a:pt x="12441555" y="6350"/>
                  </a:lnTo>
                  <a:lnTo>
                    <a:pt x="12441555" y="0"/>
                  </a:lnTo>
                  <a:cubicBezTo>
                    <a:pt x="12532741" y="0"/>
                    <a:pt x="12606782" y="73914"/>
                    <a:pt x="12606782" y="165100"/>
                  </a:cubicBezTo>
                  <a:lnTo>
                    <a:pt x="12600432" y="165100"/>
                  </a:lnTo>
                  <a:lnTo>
                    <a:pt x="12606782" y="165100"/>
                  </a:lnTo>
                  <a:lnTo>
                    <a:pt x="12606782" y="7837424"/>
                  </a:lnTo>
                  <a:lnTo>
                    <a:pt x="12600432" y="7837424"/>
                  </a:lnTo>
                  <a:lnTo>
                    <a:pt x="12606782" y="7837424"/>
                  </a:lnTo>
                  <a:cubicBezTo>
                    <a:pt x="12606782" y="7928610"/>
                    <a:pt x="12532868" y="8002524"/>
                    <a:pt x="12441555" y="8002524"/>
                  </a:cubicBezTo>
                  <a:lnTo>
                    <a:pt x="12441555" y="7996174"/>
                  </a:lnTo>
                  <a:lnTo>
                    <a:pt x="12441555" y="8002524"/>
                  </a:lnTo>
                  <a:lnTo>
                    <a:pt x="165227" y="8002524"/>
                  </a:lnTo>
                  <a:lnTo>
                    <a:pt x="165227" y="7996174"/>
                  </a:lnTo>
                  <a:lnTo>
                    <a:pt x="165227" y="8002524"/>
                  </a:lnTo>
                  <a:cubicBezTo>
                    <a:pt x="74041" y="8002524"/>
                    <a:pt x="0" y="7928610"/>
                    <a:pt x="0" y="7837424"/>
                  </a:cubicBezTo>
                  <a:lnTo>
                    <a:pt x="0" y="165100"/>
                  </a:lnTo>
                  <a:lnTo>
                    <a:pt x="6350" y="165100"/>
                  </a:lnTo>
                  <a:lnTo>
                    <a:pt x="0" y="165100"/>
                  </a:lnTo>
                  <a:moveTo>
                    <a:pt x="12700" y="165100"/>
                  </a:moveTo>
                  <a:lnTo>
                    <a:pt x="12700" y="7837424"/>
                  </a:lnTo>
                  <a:lnTo>
                    <a:pt x="6350" y="7837424"/>
                  </a:lnTo>
                  <a:lnTo>
                    <a:pt x="12700" y="7837424"/>
                  </a:lnTo>
                  <a:cubicBezTo>
                    <a:pt x="12700" y="7921625"/>
                    <a:pt x="81026" y="7989824"/>
                    <a:pt x="165227" y="7989824"/>
                  </a:cubicBezTo>
                  <a:lnTo>
                    <a:pt x="12441555" y="7989824"/>
                  </a:lnTo>
                  <a:cubicBezTo>
                    <a:pt x="12525756" y="7989824"/>
                    <a:pt x="12594082" y="7921625"/>
                    <a:pt x="12594082" y="7837424"/>
                  </a:cubicBezTo>
                  <a:lnTo>
                    <a:pt x="12594082" y="165100"/>
                  </a:lnTo>
                  <a:cubicBezTo>
                    <a:pt x="12594082" y="80899"/>
                    <a:pt x="12525756" y="12700"/>
                    <a:pt x="12441555" y="12700"/>
                  </a:cubicBezTo>
                  <a:lnTo>
                    <a:pt x="165227" y="12700"/>
                  </a:lnTo>
                  <a:lnTo>
                    <a:pt x="165227" y="6350"/>
                  </a:lnTo>
                  <a:lnTo>
                    <a:pt x="165227" y="12700"/>
                  </a:lnTo>
                  <a:cubicBezTo>
                    <a:pt x="81026" y="12700"/>
                    <a:pt x="12700" y="80899"/>
                    <a:pt x="12700" y="165100"/>
                  </a:cubicBezTo>
                  <a:close/>
                </a:path>
              </a:pathLst>
            </a:custGeom>
            <a:solidFill>
              <a:srgbClr val="000000">
                <a:alpha val="784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 name="Group 12"/>
          <p:cNvGrpSpPr/>
          <p:nvPr/>
        </p:nvGrpSpPr>
        <p:grpSpPr>
          <a:xfrm>
            <a:off x="1001762" y="3425429"/>
            <a:ext cx="9426476" cy="1266528"/>
            <a:chOff x="0" y="0"/>
            <a:chExt cx="12568635" cy="1688703"/>
          </a:xfrm>
        </p:grpSpPr>
        <p:sp>
          <p:nvSpPr>
            <p:cNvPr id="13" name="Freeform 13"/>
            <p:cNvSpPr/>
            <p:nvPr/>
          </p:nvSpPr>
          <p:spPr>
            <a:xfrm>
              <a:off x="0" y="0"/>
              <a:ext cx="12568682" cy="1688719"/>
            </a:xfrm>
            <a:custGeom>
              <a:avLst/>
              <a:gdLst/>
              <a:ahLst/>
              <a:cxnLst/>
              <a:rect l="l" t="t" r="r" b="b"/>
              <a:pathLst>
                <a:path w="12568682" h="1688719">
                  <a:moveTo>
                    <a:pt x="0" y="0"/>
                  </a:moveTo>
                  <a:lnTo>
                    <a:pt x="12568682" y="0"/>
                  </a:lnTo>
                  <a:lnTo>
                    <a:pt x="12568682" y="1688719"/>
                  </a:lnTo>
                  <a:lnTo>
                    <a:pt x="0" y="1688719"/>
                  </a:lnTo>
                  <a:close/>
                </a:path>
              </a:pathLst>
            </a:custGeom>
            <a:solidFill>
              <a:srgbClr val="FFFFFF">
                <a:alpha val="392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4" name="TextBox 14"/>
          <p:cNvSpPr txBox="1"/>
          <p:nvPr/>
        </p:nvSpPr>
        <p:spPr>
          <a:xfrm>
            <a:off x="1285578" y="3509814"/>
            <a:ext cx="1784747" cy="54887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S.No</a:t>
            </a:r>
          </a:p>
        </p:txBody>
      </p:sp>
      <p:sp>
        <p:nvSpPr>
          <p:cNvPr id="15" name="TextBox 15"/>
          <p:cNvSpPr txBox="1"/>
          <p:nvPr/>
        </p:nvSpPr>
        <p:spPr>
          <a:xfrm>
            <a:off x="3646885" y="3509814"/>
            <a:ext cx="1779984"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Turnover Limit</a:t>
            </a:r>
          </a:p>
        </p:txBody>
      </p:sp>
      <p:sp>
        <p:nvSpPr>
          <p:cNvPr id="16" name="TextBox 16"/>
          <p:cNvSpPr txBox="1"/>
          <p:nvPr/>
        </p:nvSpPr>
        <p:spPr>
          <a:xfrm>
            <a:off x="6003429" y="3509814"/>
            <a:ext cx="1779984" cy="87806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Late Fee per Day (C+S)</a:t>
            </a:r>
          </a:p>
        </p:txBody>
      </p:sp>
      <p:sp>
        <p:nvSpPr>
          <p:cNvPr id="17" name="TextBox 17"/>
          <p:cNvSpPr txBox="1"/>
          <p:nvPr/>
        </p:nvSpPr>
        <p:spPr>
          <a:xfrm>
            <a:off x="8359974" y="3509814"/>
            <a:ext cx="1784748"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Maximum Late Fee</a:t>
            </a:r>
          </a:p>
        </p:txBody>
      </p:sp>
      <p:grpSp>
        <p:nvGrpSpPr>
          <p:cNvPr id="18" name="Group 18"/>
          <p:cNvGrpSpPr/>
          <p:nvPr/>
        </p:nvGrpSpPr>
        <p:grpSpPr>
          <a:xfrm>
            <a:off x="1001762" y="4691955"/>
            <a:ext cx="9426476" cy="1266527"/>
            <a:chOff x="0" y="0"/>
            <a:chExt cx="12568635" cy="1688703"/>
          </a:xfrm>
        </p:grpSpPr>
        <p:sp>
          <p:nvSpPr>
            <p:cNvPr id="19" name="Freeform 19"/>
            <p:cNvSpPr/>
            <p:nvPr/>
          </p:nvSpPr>
          <p:spPr>
            <a:xfrm>
              <a:off x="0" y="0"/>
              <a:ext cx="12568682" cy="1688719"/>
            </a:xfrm>
            <a:custGeom>
              <a:avLst/>
              <a:gdLst/>
              <a:ahLst/>
              <a:cxnLst/>
              <a:rect l="l" t="t" r="r" b="b"/>
              <a:pathLst>
                <a:path w="12568682" h="1688719">
                  <a:moveTo>
                    <a:pt x="0" y="0"/>
                  </a:moveTo>
                  <a:lnTo>
                    <a:pt x="12568682" y="0"/>
                  </a:lnTo>
                  <a:lnTo>
                    <a:pt x="12568682" y="1688719"/>
                  </a:lnTo>
                  <a:lnTo>
                    <a:pt x="0" y="1688719"/>
                  </a:lnTo>
                  <a:close/>
                </a:path>
              </a:pathLst>
            </a:custGeom>
            <a:solidFill>
              <a:srgbClr val="000000">
                <a:alpha val="392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0" name="TextBox 20"/>
          <p:cNvSpPr txBox="1"/>
          <p:nvPr/>
        </p:nvSpPr>
        <p:spPr>
          <a:xfrm>
            <a:off x="1285578" y="4776341"/>
            <a:ext cx="1784747" cy="54887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1</a:t>
            </a:r>
          </a:p>
        </p:txBody>
      </p:sp>
      <p:sp>
        <p:nvSpPr>
          <p:cNvPr id="21" name="TextBox 21"/>
          <p:cNvSpPr txBox="1"/>
          <p:nvPr/>
        </p:nvSpPr>
        <p:spPr>
          <a:xfrm>
            <a:off x="3646885" y="4776341"/>
            <a:ext cx="1779984"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Up to Rs 5 crore</a:t>
            </a:r>
          </a:p>
        </p:txBody>
      </p:sp>
      <p:sp>
        <p:nvSpPr>
          <p:cNvPr id="22" name="TextBox 22"/>
          <p:cNvSpPr txBox="1"/>
          <p:nvPr/>
        </p:nvSpPr>
        <p:spPr>
          <a:xfrm>
            <a:off x="6003428" y="4776341"/>
            <a:ext cx="2073771" cy="42319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562"/>
              </a:lnSpc>
            </a:pPr>
            <a:r>
              <a:rPr lang="en-US" sz="2187" dirty="0">
                <a:solidFill>
                  <a:srgbClr val="3C3939"/>
                </a:solidFill>
                <a:latin typeface="Roboto"/>
                <a:ea typeface="Roboto"/>
                <a:cs typeface="Roboto"/>
                <a:sym typeface="Roboto"/>
              </a:rPr>
              <a:t>Rs 50 </a:t>
            </a:r>
            <a:r>
              <a:rPr lang="en-US" sz="2400" dirty="0">
                <a:solidFill>
                  <a:srgbClr val="3C3939"/>
                </a:solidFill>
                <a:latin typeface="Roboto"/>
                <a:ea typeface="Roboto"/>
                <a:cs typeface="Roboto"/>
                <a:sym typeface="Roboto"/>
              </a:rPr>
              <a:t>(</a:t>
            </a:r>
            <a:r>
              <a:rPr lang="en-US" sz="2187" dirty="0">
                <a:solidFill>
                  <a:srgbClr val="3C3939"/>
                </a:solidFill>
                <a:latin typeface="Roboto"/>
                <a:ea typeface="Roboto"/>
                <a:cs typeface="Roboto"/>
                <a:sym typeface="Roboto"/>
              </a:rPr>
              <a:t>C+S)</a:t>
            </a:r>
          </a:p>
        </p:txBody>
      </p:sp>
      <p:sp>
        <p:nvSpPr>
          <p:cNvPr id="23" name="TextBox 23"/>
          <p:cNvSpPr txBox="1"/>
          <p:nvPr/>
        </p:nvSpPr>
        <p:spPr>
          <a:xfrm>
            <a:off x="8359974" y="4776341"/>
            <a:ext cx="1784748"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0.04% of turnover</a:t>
            </a:r>
          </a:p>
        </p:txBody>
      </p:sp>
      <p:grpSp>
        <p:nvGrpSpPr>
          <p:cNvPr id="24" name="Group 24"/>
          <p:cNvGrpSpPr/>
          <p:nvPr/>
        </p:nvGrpSpPr>
        <p:grpSpPr>
          <a:xfrm>
            <a:off x="1001762" y="5958482"/>
            <a:ext cx="9426476" cy="2173784"/>
            <a:chOff x="0" y="0"/>
            <a:chExt cx="12568635" cy="2898378"/>
          </a:xfrm>
        </p:grpSpPr>
        <p:sp>
          <p:nvSpPr>
            <p:cNvPr id="25" name="Freeform 25"/>
            <p:cNvSpPr/>
            <p:nvPr/>
          </p:nvSpPr>
          <p:spPr>
            <a:xfrm>
              <a:off x="0" y="0"/>
              <a:ext cx="12568682" cy="2898394"/>
            </a:xfrm>
            <a:custGeom>
              <a:avLst/>
              <a:gdLst/>
              <a:ahLst/>
              <a:cxnLst/>
              <a:rect l="l" t="t" r="r" b="b"/>
              <a:pathLst>
                <a:path w="12568682" h="2898394">
                  <a:moveTo>
                    <a:pt x="0" y="0"/>
                  </a:moveTo>
                  <a:lnTo>
                    <a:pt x="12568682" y="0"/>
                  </a:lnTo>
                  <a:lnTo>
                    <a:pt x="12568682" y="2898394"/>
                  </a:lnTo>
                  <a:lnTo>
                    <a:pt x="0" y="2898394"/>
                  </a:lnTo>
                  <a:close/>
                </a:path>
              </a:pathLst>
            </a:custGeom>
            <a:solidFill>
              <a:srgbClr val="FFFFFF">
                <a:alpha val="392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6" name="TextBox 26"/>
          <p:cNvSpPr txBox="1"/>
          <p:nvPr/>
        </p:nvSpPr>
        <p:spPr>
          <a:xfrm>
            <a:off x="1285578" y="6042869"/>
            <a:ext cx="1784747" cy="54887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2</a:t>
            </a:r>
          </a:p>
        </p:txBody>
      </p:sp>
      <p:sp>
        <p:nvSpPr>
          <p:cNvPr id="27" name="TextBox 27"/>
          <p:cNvSpPr txBox="1"/>
          <p:nvPr/>
        </p:nvSpPr>
        <p:spPr>
          <a:xfrm>
            <a:off x="3646885" y="6042869"/>
            <a:ext cx="1779984" cy="190976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More than Rs 5 crore and less than Rs 20 crore</a:t>
            </a:r>
          </a:p>
        </p:txBody>
      </p:sp>
      <p:sp>
        <p:nvSpPr>
          <p:cNvPr id="28" name="TextBox 28"/>
          <p:cNvSpPr txBox="1"/>
          <p:nvPr/>
        </p:nvSpPr>
        <p:spPr>
          <a:xfrm>
            <a:off x="6003428" y="6042869"/>
            <a:ext cx="2226171" cy="42319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562"/>
              </a:lnSpc>
            </a:pPr>
            <a:r>
              <a:rPr lang="en-US" sz="2187" dirty="0">
                <a:solidFill>
                  <a:srgbClr val="3C3939"/>
                </a:solidFill>
                <a:latin typeface="Roboto"/>
                <a:ea typeface="Roboto"/>
                <a:cs typeface="Roboto"/>
                <a:sym typeface="Roboto"/>
              </a:rPr>
              <a:t>Rs 100</a:t>
            </a:r>
            <a:r>
              <a:rPr lang="en-US" sz="2400" dirty="0">
                <a:solidFill>
                  <a:srgbClr val="3C3939"/>
                </a:solidFill>
                <a:latin typeface="Roboto"/>
                <a:ea typeface="Roboto"/>
                <a:cs typeface="Roboto"/>
                <a:sym typeface="Roboto"/>
              </a:rPr>
              <a:t> (</a:t>
            </a:r>
            <a:r>
              <a:rPr lang="en-US" sz="2187" dirty="0">
                <a:solidFill>
                  <a:srgbClr val="3C3939"/>
                </a:solidFill>
                <a:latin typeface="Roboto"/>
                <a:ea typeface="Roboto"/>
                <a:cs typeface="Roboto"/>
                <a:sym typeface="Roboto"/>
              </a:rPr>
              <a:t>C+S)</a:t>
            </a:r>
          </a:p>
        </p:txBody>
      </p:sp>
      <p:sp>
        <p:nvSpPr>
          <p:cNvPr id="29" name="TextBox 29"/>
          <p:cNvSpPr txBox="1"/>
          <p:nvPr/>
        </p:nvSpPr>
        <p:spPr>
          <a:xfrm>
            <a:off x="8359974" y="6042869"/>
            <a:ext cx="1784748"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0.04% of turnover</a:t>
            </a:r>
          </a:p>
        </p:txBody>
      </p:sp>
      <p:grpSp>
        <p:nvGrpSpPr>
          <p:cNvPr id="30" name="Group 30"/>
          <p:cNvGrpSpPr/>
          <p:nvPr/>
        </p:nvGrpSpPr>
        <p:grpSpPr>
          <a:xfrm>
            <a:off x="1001762" y="8132266"/>
            <a:ext cx="9426476" cy="1266528"/>
            <a:chOff x="0" y="0"/>
            <a:chExt cx="12568635" cy="1688703"/>
          </a:xfrm>
        </p:grpSpPr>
        <p:sp>
          <p:nvSpPr>
            <p:cNvPr id="31" name="Freeform 31"/>
            <p:cNvSpPr/>
            <p:nvPr/>
          </p:nvSpPr>
          <p:spPr>
            <a:xfrm>
              <a:off x="0" y="0"/>
              <a:ext cx="12568682" cy="1688719"/>
            </a:xfrm>
            <a:custGeom>
              <a:avLst/>
              <a:gdLst/>
              <a:ahLst/>
              <a:cxnLst/>
              <a:rect l="l" t="t" r="r" b="b"/>
              <a:pathLst>
                <a:path w="12568682" h="1688719">
                  <a:moveTo>
                    <a:pt x="0" y="0"/>
                  </a:moveTo>
                  <a:lnTo>
                    <a:pt x="12568682" y="0"/>
                  </a:lnTo>
                  <a:lnTo>
                    <a:pt x="12568682" y="1688719"/>
                  </a:lnTo>
                  <a:lnTo>
                    <a:pt x="0" y="1688719"/>
                  </a:lnTo>
                  <a:close/>
                </a:path>
              </a:pathLst>
            </a:custGeom>
            <a:solidFill>
              <a:srgbClr val="000000">
                <a:alpha val="392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32" name="TextBox 32"/>
          <p:cNvSpPr txBox="1"/>
          <p:nvPr/>
        </p:nvSpPr>
        <p:spPr>
          <a:xfrm>
            <a:off x="1285578" y="8216652"/>
            <a:ext cx="1784747" cy="54887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3</a:t>
            </a:r>
          </a:p>
        </p:txBody>
      </p:sp>
      <p:sp>
        <p:nvSpPr>
          <p:cNvPr id="33" name="TextBox 33"/>
          <p:cNvSpPr txBox="1"/>
          <p:nvPr/>
        </p:nvSpPr>
        <p:spPr>
          <a:xfrm>
            <a:off x="3646885" y="8216652"/>
            <a:ext cx="1779984"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More than Rs 20 crore</a:t>
            </a:r>
          </a:p>
        </p:txBody>
      </p:sp>
      <p:sp>
        <p:nvSpPr>
          <p:cNvPr id="34" name="TextBox 34"/>
          <p:cNvSpPr txBox="1"/>
          <p:nvPr/>
        </p:nvSpPr>
        <p:spPr>
          <a:xfrm>
            <a:off x="6003429" y="8216652"/>
            <a:ext cx="1779984" cy="87806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562"/>
              </a:lnSpc>
            </a:pPr>
            <a:r>
              <a:rPr lang="en-US" sz="2187" dirty="0">
                <a:solidFill>
                  <a:srgbClr val="3C3939"/>
                </a:solidFill>
                <a:latin typeface="Roboto"/>
                <a:ea typeface="Roboto"/>
                <a:cs typeface="Roboto"/>
                <a:sym typeface="Roboto"/>
              </a:rPr>
              <a:t>Rs 200</a:t>
            </a:r>
            <a:r>
              <a:rPr lang="en-US" sz="2400" dirty="0">
                <a:solidFill>
                  <a:srgbClr val="3C3939"/>
                </a:solidFill>
                <a:latin typeface="Roboto"/>
                <a:ea typeface="Roboto"/>
                <a:cs typeface="Roboto"/>
                <a:sym typeface="Roboto"/>
              </a:rPr>
              <a:t> (</a:t>
            </a:r>
            <a:r>
              <a:rPr lang="en-US" sz="2187" dirty="0">
                <a:solidFill>
                  <a:srgbClr val="3C3939"/>
                </a:solidFill>
                <a:latin typeface="Roboto"/>
                <a:ea typeface="Roboto"/>
                <a:cs typeface="Roboto"/>
                <a:sym typeface="Roboto"/>
              </a:rPr>
              <a:t>C+S)</a:t>
            </a:r>
          </a:p>
          <a:p>
            <a:pPr>
              <a:lnSpc>
                <a:spcPts val="3562"/>
              </a:lnSpc>
            </a:pPr>
            <a:endParaRPr lang="en-US" sz="2187" dirty="0">
              <a:solidFill>
                <a:srgbClr val="3C3939"/>
              </a:solidFill>
              <a:latin typeface="Roboto"/>
              <a:ea typeface="Roboto"/>
              <a:cs typeface="Roboto"/>
              <a:sym typeface="Roboto"/>
            </a:endParaRPr>
          </a:p>
        </p:txBody>
      </p:sp>
      <p:sp>
        <p:nvSpPr>
          <p:cNvPr id="35" name="TextBox 35"/>
          <p:cNvSpPr txBox="1"/>
          <p:nvPr/>
        </p:nvSpPr>
        <p:spPr>
          <a:xfrm>
            <a:off x="8359974" y="8216652"/>
            <a:ext cx="1784748"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0.50% of turnover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Freeform 6" descr="preencoded.png"/>
          <p:cNvSpPr/>
          <p:nvPr/>
        </p:nvSpPr>
        <p:spPr>
          <a:xfrm>
            <a:off x="0" y="0"/>
            <a:ext cx="6858000" cy="10287000"/>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7" name="TextBox 7"/>
          <p:cNvSpPr txBox="1"/>
          <p:nvPr/>
        </p:nvSpPr>
        <p:spPr>
          <a:xfrm>
            <a:off x="7703840" y="3840394"/>
            <a:ext cx="9445526" cy="176971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dirty="0">
                <a:solidFill>
                  <a:srgbClr val="1B1B27"/>
                </a:solidFill>
                <a:latin typeface="Raleway"/>
                <a:ea typeface="Raleway"/>
                <a:cs typeface="Raleway"/>
                <a:sym typeface="Raleway"/>
              </a:rPr>
              <a:t>Navigating the complexities of Annual Return under GST</a:t>
            </a:r>
          </a:p>
        </p:txBody>
      </p:sp>
      <p:grpSp>
        <p:nvGrpSpPr>
          <p:cNvPr id="9" name="Group 9"/>
          <p:cNvGrpSpPr/>
          <p:nvPr/>
        </p:nvGrpSpPr>
        <p:grpSpPr>
          <a:xfrm>
            <a:off x="7845475" y="7746950"/>
            <a:ext cx="463154" cy="463154"/>
            <a:chOff x="0" y="0"/>
            <a:chExt cx="617538" cy="617538"/>
          </a:xfrm>
        </p:grpSpPr>
        <p:sp>
          <p:nvSpPr>
            <p:cNvPr id="10" name="Freeform 10"/>
            <p:cNvSpPr/>
            <p:nvPr/>
          </p:nvSpPr>
          <p:spPr>
            <a:xfrm>
              <a:off x="0" y="0"/>
              <a:ext cx="617601" cy="617601"/>
            </a:xfrm>
            <a:custGeom>
              <a:avLst/>
              <a:gdLst/>
              <a:ahLst/>
              <a:cxnLst/>
              <a:rect l="l" t="t" r="r" b="b"/>
              <a:pathLst>
                <a:path w="617601" h="617601">
                  <a:moveTo>
                    <a:pt x="0" y="308737"/>
                  </a:moveTo>
                  <a:cubicBezTo>
                    <a:pt x="0" y="138303"/>
                    <a:pt x="138303" y="0"/>
                    <a:pt x="308737" y="0"/>
                  </a:cubicBezTo>
                  <a:cubicBezTo>
                    <a:pt x="310642" y="0"/>
                    <a:pt x="312547" y="889"/>
                    <a:pt x="313690" y="2413"/>
                  </a:cubicBezTo>
                  <a:lnTo>
                    <a:pt x="308737" y="6350"/>
                  </a:lnTo>
                  <a:lnTo>
                    <a:pt x="308737" y="0"/>
                  </a:lnTo>
                  <a:lnTo>
                    <a:pt x="308737" y="6350"/>
                  </a:lnTo>
                  <a:lnTo>
                    <a:pt x="308737" y="0"/>
                  </a:lnTo>
                  <a:cubicBezTo>
                    <a:pt x="479298" y="0"/>
                    <a:pt x="617601" y="138303"/>
                    <a:pt x="617601" y="308737"/>
                  </a:cubicBezTo>
                  <a:cubicBezTo>
                    <a:pt x="617601" y="311150"/>
                    <a:pt x="616204" y="313309"/>
                    <a:pt x="614045" y="314452"/>
                  </a:cubicBezTo>
                  <a:lnTo>
                    <a:pt x="611251" y="308737"/>
                  </a:lnTo>
                  <a:lnTo>
                    <a:pt x="617601" y="308737"/>
                  </a:lnTo>
                  <a:cubicBezTo>
                    <a:pt x="617601" y="479298"/>
                    <a:pt x="479298" y="617474"/>
                    <a:pt x="308864" y="617474"/>
                  </a:cubicBezTo>
                  <a:lnTo>
                    <a:pt x="308864" y="611124"/>
                  </a:lnTo>
                  <a:lnTo>
                    <a:pt x="308864" y="604774"/>
                  </a:lnTo>
                  <a:lnTo>
                    <a:pt x="308864" y="611124"/>
                  </a:lnTo>
                  <a:lnTo>
                    <a:pt x="308864" y="617474"/>
                  </a:lnTo>
                  <a:cubicBezTo>
                    <a:pt x="138303" y="617601"/>
                    <a:pt x="0" y="479298"/>
                    <a:pt x="0" y="308737"/>
                  </a:cubicBezTo>
                  <a:lnTo>
                    <a:pt x="6350" y="308737"/>
                  </a:lnTo>
                  <a:lnTo>
                    <a:pt x="0" y="308737"/>
                  </a:lnTo>
                  <a:moveTo>
                    <a:pt x="12700" y="308737"/>
                  </a:moveTo>
                  <a:lnTo>
                    <a:pt x="6350" y="308737"/>
                  </a:lnTo>
                  <a:lnTo>
                    <a:pt x="12700" y="308737"/>
                  </a:lnTo>
                  <a:cubicBezTo>
                    <a:pt x="12700" y="472313"/>
                    <a:pt x="145288" y="604901"/>
                    <a:pt x="308737" y="604901"/>
                  </a:cubicBezTo>
                  <a:cubicBezTo>
                    <a:pt x="312293" y="604901"/>
                    <a:pt x="315087" y="607695"/>
                    <a:pt x="315087" y="611251"/>
                  </a:cubicBezTo>
                  <a:cubicBezTo>
                    <a:pt x="315087" y="614807"/>
                    <a:pt x="312293" y="617601"/>
                    <a:pt x="308737" y="617601"/>
                  </a:cubicBezTo>
                  <a:cubicBezTo>
                    <a:pt x="305181" y="617601"/>
                    <a:pt x="302387" y="614807"/>
                    <a:pt x="302387" y="611251"/>
                  </a:cubicBezTo>
                  <a:cubicBezTo>
                    <a:pt x="302387" y="607695"/>
                    <a:pt x="305181" y="604901"/>
                    <a:pt x="308737" y="604901"/>
                  </a:cubicBezTo>
                  <a:cubicBezTo>
                    <a:pt x="472313" y="604901"/>
                    <a:pt x="604774" y="472313"/>
                    <a:pt x="604774" y="308864"/>
                  </a:cubicBezTo>
                  <a:cubicBezTo>
                    <a:pt x="604774" y="306451"/>
                    <a:pt x="606171" y="304292"/>
                    <a:pt x="608330" y="303149"/>
                  </a:cubicBezTo>
                  <a:lnTo>
                    <a:pt x="611124" y="308864"/>
                  </a:lnTo>
                  <a:lnTo>
                    <a:pt x="604774" y="308864"/>
                  </a:lnTo>
                  <a:cubicBezTo>
                    <a:pt x="604901" y="145288"/>
                    <a:pt x="472313" y="12700"/>
                    <a:pt x="308737" y="12700"/>
                  </a:cubicBezTo>
                  <a:cubicBezTo>
                    <a:pt x="306832" y="12700"/>
                    <a:pt x="304927" y="11811"/>
                    <a:pt x="303784" y="10287"/>
                  </a:cubicBezTo>
                  <a:lnTo>
                    <a:pt x="308737" y="6350"/>
                  </a:lnTo>
                  <a:lnTo>
                    <a:pt x="308737" y="12700"/>
                  </a:lnTo>
                  <a:cubicBezTo>
                    <a:pt x="145288" y="12700"/>
                    <a:pt x="12700" y="145288"/>
                    <a:pt x="12700" y="308737"/>
                  </a:cubicBezTo>
                  <a:close/>
                </a:path>
              </a:pathLst>
            </a:custGeom>
            <a:solidFill>
              <a:srgbClr val="FFFFFF"/>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Tree>
    <p:extLst>
      <p:ext uri="{BB962C8B-B14F-4D97-AF65-F5344CB8AC3E}">
        <p14:creationId xmlns:p14="http://schemas.microsoft.com/office/powerpoint/2010/main" val="36212870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438400" y="2247900"/>
            <a:ext cx="14137073" cy="3972479"/>
          </a:xfrm>
          <a:prstGeom prst="rect">
            <a:avLst/>
          </a:prstGeom>
        </p:spPr>
      </p:pic>
      <p:sp>
        <p:nvSpPr>
          <p:cNvPr id="6" name="Rectangle 5"/>
          <p:cNvSpPr/>
          <p:nvPr/>
        </p:nvSpPr>
        <p:spPr>
          <a:xfrm>
            <a:off x="2743200" y="495299"/>
            <a:ext cx="12801600" cy="769441"/>
          </a:xfrm>
          <a:prstGeom prst="rect">
            <a:avLst/>
          </a:prstGeom>
        </p:spPr>
        <p:txBody>
          <a:bodyPr wrap="square">
            <a:spAutoFit/>
          </a:bodyPr>
          <a:lstStyle/>
          <a:p>
            <a:pPr lvl="0" algn="ctr"/>
            <a:r>
              <a:rPr lang="en-US" sz="4400" u="sng" dirty="0">
                <a:solidFill>
                  <a:srgbClr val="1B1B27"/>
                </a:solidFill>
                <a:latin typeface="Raleway"/>
              </a:rPr>
              <a:t>Departmental Scrutiny Notices Issues</a:t>
            </a:r>
            <a:r>
              <a:rPr lang="en-US" sz="4400" dirty="0">
                <a:solidFill>
                  <a:srgbClr val="1B1B27"/>
                </a:solidFill>
                <a:latin typeface="Raleway"/>
              </a:rPr>
              <a:t> </a:t>
            </a:r>
          </a:p>
        </p:txBody>
      </p:sp>
      <p:pic>
        <p:nvPicPr>
          <p:cNvPr id="8" name="Picture 7"/>
          <p:cNvPicPr>
            <a:picLocks noChangeAspect="1"/>
          </p:cNvPicPr>
          <p:nvPr/>
        </p:nvPicPr>
        <p:blipFill>
          <a:blip r:embed="rId3"/>
          <a:stretch>
            <a:fillRect/>
          </a:stretch>
        </p:blipFill>
        <p:spPr>
          <a:xfrm>
            <a:off x="2456516" y="6668751"/>
            <a:ext cx="13374967" cy="2286000"/>
          </a:xfrm>
          <a:prstGeom prst="rect">
            <a:avLst/>
          </a:prstGeom>
        </p:spPr>
      </p:pic>
      <p:sp>
        <p:nvSpPr>
          <p:cNvPr id="2" name="Rectangle 1">
            <a:extLst>
              <a:ext uri="{FF2B5EF4-FFF2-40B4-BE49-F238E27FC236}">
                <a16:creationId xmlns:a16="http://schemas.microsoft.com/office/drawing/2014/main" xmlns="" id="{EAA554BF-DF74-1947-A281-75F32BDC440A}"/>
              </a:ext>
            </a:extLst>
          </p:cNvPr>
          <p:cNvSpPr/>
          <p:nvPr/>
        </p:nvSpPr>
        <p:spPr>
          <a:xfrm>
            <a:off x="914400" y="2323474"/>
            <a:ext cx="1295400" cy="533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b="1" dirty="0">
                <a:solidFill>
                  <a:schemeClr val="tx1"/>
                </a:solidFill>
              </a:rPr>
              <a:t>Case 1</a:t>
            </a:r>
            <a:r>
              <a:rPr lang="en-IN" dirty="0"/>
              <a:t> </a:t>
            </a:r>
          </a:p>
        </p:txBody>
      </p:sp>
      <p:sp>
        <p:nvSpPr>
          <p:cNvPr id="10" name="Rectangle 9">
            <a:extLst>
              <a:ext uri="{FF2B5EF4-FFF2-40B4-BE49-F238E27FC236}">
                <a16:creationId xmlns:a16="http://schemas.microsoft.com/office/drawing/2014/main" xmlns="" id="{0ADFA5C1-A32B-E182-481D-34C90DCF3F5D}"/>
              </a:ext>
            </a:extLst>
          </p:cNvPr>
          <p:cNvSpPr/>
          <p:nvPr/>
        </p:nvSpPr>
        <p:spPr>
          <a:xfrm>
            <a:off x="914400" y="6692996"/>
            <a:ext cx="1295400" cy="533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b="1" dirty="0">
                <a:solidFill>
                  <a:schemeClr val="tx1"/>
                </a:solidFill>
              </a:rPr>
              <a:t>Case 2</a:t>
            </a:r>
            <a:r>
              <a:rPr lang="en-IN" dirty="0"/>
              <a:t> </a:t>
            </a:r>
          </a:p>
        </p:txBody>
      </p:sp>
      <p:sp>
        <p:nvSpPr>
          <p:cNvPr id="11" name="Rectangle 10">
            <a:extLst>
              <a:ext uri="{FF2B5EF4-FFF2-40B4-BE49-F238E27FC236}">
                <a16:creationId xmlns:a16="http://schemas.microsoft.com/office/drawing/2014/main" xmlns="" id="{6ABB7F86-ECD8-D4DD-8CDF-52238A777DF9}"/>
              </a:ext>
            </a:extLst>
          </p:cNvPr>
          <p:cNvSpPr/>
          <p:nvPr/>
        </p:nvSpPr>
        <p:spPr>
          <a:xfrm>
            <a:off x="7162800" y="3086100"/>
            <a:ext cx="2743200" cy="3048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rPr>
              <a:t>Rs ____</a:t>
            </a:r>
            <a:endParaRPr lang="en-IN" dirty="0">
              <a:solidFill>
                <a:schemeClr val="tx1"/>
              </a:solidFill>
            </a:endParaRPr>
          </a:p>
        </p:txBody>
      </p:sp>
      <p:sp>
        <p:nvSpPr>
          <p:cNvPr id="12" name="Rectangle 11">
            <a:extLst>
              <a:ext uri="{FF2B5EF4-FFF2-40B4-BE49-F238E27FC236}">
                <a16:creationId xmlns:a16="http://schemas.microsoft.com/office/drawing/2014/main" xmlns="" id="{A79305B6-31AD-7AEE-1248-BB67E7084D80}"/>
              </a:ext>
            </a:extLst>
          </p:cNvPr>
          <p:cNvSpPr/>
          <p:nvPr/>
        </p:nvSpPr>
        <p:spPr>
          <a:xfrm>
            <a:off x="8610600" y="7073996"/>
            <a:ext cx="2438400" cy="355504"/>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800" dirty="0">
                <a:solidFill>
                  <a:schemeClr val="tx1"/>
                </a:solidFill>
              </a:rPr>
              <a:t>Rs ___</a:t>
            </a:r>
            <a:endParaRPr lang="en-IN" dirty="0"/>
          </a:p>
        </p:txBody>
      </p:sp>
    </p:spTree>
    <p:extLst>
      <p:ext uri="{BB962C8B-B14F-4D97-AF65-F5344CB8AC3E}">
        <p14:creationId xmlns:p14="http://schemas.microsoft.com/office/powerpoint/2010/main" val="16668868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476500" y="1714500"/>
            <a:ext cx="13756020" cy="3124200"/>
          </a:xfrm>
          <a:prstGeom prst="rect">
            <a:avLst/>
          </a:prstGeom>
        </p:spPr>
      </p:pic>
      <p:pic>
        <p:nvPicPr>
          <p:cNvPr id="4" name="Picture 3"/>
          <p:cNvPicPr>
            <a:picLocks noChangeAspect="1"/>
          </p:cNvPicPr>
          <p:nvPr/>
        </p:nvPicPr>
        <p:blipFill>
          <a:blip r:embed="rId3"/>
          <a:stretch>
            <a:fillRect/>
          </a:stretch>
        </p:blipFill>
        <p:spPr>
          <a:xfrm>
            <a:off x="2476500" y="5676900"/>
            <a:ext cx="13335000" cy="3582651"/>
          </a:xfrm>
          <a:prstGeom prst="rect">
            <a:avLst/>
          </a:prstGeom>
        </p:spPr>
      </p:pic>
      <p:sp>
        <p:nvSpPr>
          <p:cNvPr id="2" name="Rectangle 1">
            <a:extLst>
              <a:ext uri="{FF2B5EF4-FFF2-40B4-BE49-F238E27FC236}">
                <a16:creationId xmlns:a16="http://schemas.microsoft.com/office/drawing/2014/main" xmlns="" id="{4DB107F7-1834-9FDC-7803-32A732C74FA6}"/>
              </a:ext>
            </a:extLst>
          </p:cNvPr>
          <p:cNvSpPr/>
          <p:nvPr/>
        </p:nvSpPr>
        <p:spPr>
          <a:xfrm>
            <a:off x="865909" y="1714500"/>
            <a:ext cx="1295400" cy="533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b="1" dirty="0">
                <a:solidFill>
                  <a:schemeClr val="tx1"/>
                </a:solidFill>
              </a:rPr>
              <a:t>Case 3</a:t>
            </a:r>
            <a:r>
              <a:rPr lang="en-IN" dirty="0"/>
              <a:t> </a:t>
            </a:r>
          </a:p>
        </p:txBody>
      </p:sp>
      <p:sp>
        <p:nvSpPr>
          <p:cNvPr id="5" name="Rectangle 4">
            <a:extLst>
              <a:ext uri="{FF2B5EF4-FFF2-40B4-BE49-F238E27FC236}">
                <a16:creationId xmlns:a16="http://schemas.microsoft.com/office/drawing/2014/main" xmlns="" id="{F40D11AB-8BB2-461C-F2C0-3C9CC7908004}"/>
              </a:ext>
            </a:extLst>
          </p:cNvPr>
          <p:cNvSpPr/>
          <p:nvPr/>
        </p:nvSpPr>
        <p:spPr>
          <a:xfrm>
            <a:off x="831273" y="5678151"/>
            <a:ext cx="1295400" cy="533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b="1" dirty="0">
                <a:solidFill>
                  <a:schemeClr val="tx1"/>
                </a:solidFill>
              </a:rPr>
              <a:t>Case 4</a:t>
            </a:r>
            <a:r>
              <a:rPr lang="en-IN" dirty="0"/>
              <a:t> </a:t>
            </a:r>
          </a:p>
        </p:txBody>
      </p:sp>
      <p:sp>
        <p:nvSpPr>
          <p:cNvPr id="7" name="Rectangle 6">
            <a:extLst>
              <a:ext uri="{FF2B5EF4-FFF2-40B4-BE49-F238E27FC236}">
                <a16:creationId xmlns:a16="http://schemas.microsoft.com/office/drawing/2014/main" xmlns="" id="{000303DF-0979-CF13-012C-609A2058F356}"/>
              </a:ext>
            </a:extLst>
          </p:cNvPr>
          <p:cNvSpPr/>
          <p:nvPr/>
        </p:nvSpPr>
        <p:spPr>
          <a:xfrm>
            <a:off x="2590800" y="2095500"/>
            <a:ext cx="13220700" cy="8382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xmlns="" id="{196F5E71-8E70-1578-5985-67FC04120584}"/>
              </a:ext>
            </a:extLst>
          </p:cNvPr>
          <p:cNvSpPr/>
          <p:nvPr/>
        </p:nvSpPr>
        <p:spPr>
          <a:xfrm>
            <a:off x="4800601" y="7124700"/>
            <a:ext cx="4572000" cy="2286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xmlns="" id="{A952258F-3114-71F0-6B00-0522E6650616}"/>
              </a:ext>
            </a:extLst>
          </p:cNvPr>
          <p:cNvSpPr/>
          <p:nvPr/>
        </p:nvSpPr>
        <p:spPr>
          <a:xfrm>
            <a:off x="4800600" y="7429500"/>
            <a:ext cx="4572000" cy="2286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9">
            <a:extLst>
              <a:ext uri="{FF2B5EF4-FFF2-40B4-BE49-F238E27FC236}">
                <a16:creationId xmlns:a16="http://schemas.microsoft.com/office/drawing/2014/main" xmlns="" id="{CF855DDA-CA70-859B-9AC5-AEF16528DBED}"/>
              </a:ext>
            </a:extLst>
          </p:cNvPr>
          <p:cNvSpPr/>
          <p:nvPr/>
        </p:nvSpPr>
        <p:spPr>
          <a:xfrm>
            <a:off x="4800600" y="7734300"/>
            <a:ext cx="4572000" cy="2286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ectangle 10">
            <a:extLst>
              <a:ext uri="{FF2B5EF4-FFF2-40B4-BE49-F238E27FC236}">
                <a16:creationId xmlns:a16="http://schemas.microsoft.com/office/drawing/2014/main" xmlns="" id="{F1D0A387-9594-AA60-0AD5-54107FFEE8AD}"/>
              </a:ext>
            </a:extLst>
          </p:cNvPr>
          <p:cNvSpPr/>
          <p:nvPr/>
        </p:nvSpPr>
        <p:spPr>
          <a:xfrm>
            <a:off x="9423438" y="7734300"/>
            <a:ext cx="3778513" cy="2286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Rectangle 11">
            <a:extLst>
              <a:ext uri="{FF2B5EF4-FFF2-40B4-BE49-F238E27FC236}">
                <a16:creationId xmlns:a16="http://schemas.microsoft.com/office/drawing/2014/main" xmlns="" id="{673BC352-62A5-39BB-A341-8765B9296C0F}"/>
              </a:ext>
            </a:extLst>
          </p:cNvPr>
          <p:cNvSpPr/>
          <p:nvPr/>
        </p:nvSpPr>
        <p:spPr>
          <a:xfrm>
            <a:off x="9753600" y="7429500"/>
            <a:ext cx="3435012" cy="2286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Rectangle 12">
            <a:extLst>
              <a:ext uri="{FF2B5EF4-FFF2-40B4-BE49-F238E27FC236}">
                <a16:creationId xmlns:a16="http://schemas.microsoft.com/office/drawing/2014/main" xmlns="" id="{1F7EA629-953D-D7FB-C6E4-A9C15F1F47AC}"/>
              </a:ext>
            </a:extLst>
          </p:cNvPr>
          <p:cNvSpPr/>
          <p:nvPr/>
        </p:nvSpPr>
        <p:spPr>
          <a:xfrm>
            <a:off x="13356476" y="7124700"/>
            <a:ext cx="2132873" cy="207818"/>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Rectangle 13">
            <a:extLst>
              <a:ext uri="{FF2B5EF4-FFF2-40B4-BE49-F238E27FC236}">
                <a16:creationId xmlns:a16="http://schemas.microsoft.com/office/drawing/2014/main" xmlns="" id="{841AACB3-ECF0-1103-DF8A-E266BFAC53A2}"/>
              </a:ext>
            </a:extLst>
          </p:cNvPr>
          <p:cNvSpPr/>
          <p:nvPr/>
        </p:nvSpPr>
        <p:spPr>
          <a:xfrm>
            <a:off x="10515600" y="7124700"/>
            <a:ext cx="2580775" cy="2286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a16="http://schemas.microsoft.com/office/drawing/2014/main" xmlns="" id="{D9920D3F-121B-51A7-C79C-2D1B62FF9622}"/>
              </a:ext>
            </a:extLst>
          </p:cNvPr>
          <p:cNvSpPr/>
          <p:nvPr/>
        </p:nvSpPr>
        <p:spPr>
          <a:xfrm>
            <a:off x="13390451" y="7429500"/>
            <a:ext cx="2132873" cy="207818"/>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Rectangle 15">
            <a:extLst>
              <a:ext uri="{FF2B5EF4-FFF2-40B4-BE49-F238E27FC236}">
                <a16:creationId xmlns:a16="http://schemas.microsoft.com/office/drawing/2014/main" xmlns="" id="{04C9D0B1-C4E4-894B-3802-876360F8E242}"/>
              </a:ext>
            </a:extLst>
          </p:cNvPr>
          <p:cNvSpPr/>
          <p:nvPr/>
        </p:nvSpPr>
        <p:spPr>
          <a:xfrm>
            <a:off x="13563600" y="7733261"/>
            <a:ext cx="1938975" cy="25146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Rectangle 16">
            <a:extLst>
              <a:ext uri="{FF2B5EF4-FFF2-40B4-BE49-F238E27FC236}">
                <a16:creationId xmlns:a16="http://schemas.microsoft.com/office/drawing/2014/main" xmlns="" id="{B7B26353-B5A0-5AED-F4F1-D162285B6659}"/>
              </a:ext>
            </a:extLst>
          </p:cNvPr>
          <p:cNvSpPr/>
          <p:nvPr/>
        </p:nvSpPr>
        <p:spPr>
          <a:xfrm>
            <a:off x="2362200" y="5753100"/>
            <a:ext cx="995001" cy="2286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9400449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90801" y="1104900"/>
            <a:ext cx="14097000" cy="2362200"/>
          </a:xfrm>
          <a:prstGeom prst="rect">
            <a:avLst/>
          </a:prstGeom>
        </p:spPr>
      </p:pic>
      <p:pic>
        <p:nvPicPr>
          <p:cNvPr id="5" name="Picture 4"/>
          <p:cNvPicPr>
            <a:picLocks noChangeAspect="1"/>
          </p:cNvPicPr>
          <p:nvPr/>
        </p:nvPicPr>
        <p:blipFill>
          <a:blip r:embed="rId3"/>
          <a:stretch>
            <a:fillRect/>
          </a:stretch>
        </p:blipFill>
        <p:spPr>
          <a:xfrm>
            <a:off x="2563092" y="4000500"/>
            <a:ext cx="14258088" cy="5329748"/>
          </a:xfrm>
          <a:prstGeom prst="rect">
            <a:avLst/>
          </a:prstGeom>
        </p:spPr>
      </p:pic>
      <p:sp>
        <p:nvSpPr>
          <p:cNvPr id="2" name="Rectangle 1">
            <a:extLst>
              <a:ext uri="{FF2B5EF4-FFF2-40B4-BE49-F238E27FC236}">
                <a16:creationId xmlns:a16="http://schemas.microsoft.com/office/drawing/2014/main" xmlns="" id="{BC48573F-94B4-B036-5480-171DAA74ECBB}"/>
              </a:ext>
            </a:extLst>
          </p:cNvPr>
          <p:cNvSpPr/>
          <p:nvPr/>
        </p:nvSpPr>
        <p:spPr>
          <a:xfrm>
            <a:off x="914400" y="1104900"/>
            <a:ext cx="1295400" cy="533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b="1" dirty="0">
                <a:solidFill>
                  <a:schemeClr val="tx1"/>
                </a:solidFill>
              </a:rPr>
              <a:t>Case 5</a:t>
            </a:r>
            <a:r>
              <a:rPr lang="en-IN" dirty="0"/>
              <a:t> </a:t>
            </a:r>
          </a:p>
        </p:txBody>
      </p:sp>
      <p:sp>
        <p:nvSpPr>
          <p:cNvPr id="3" name="Rectangle 2">
            <a:extLst>
              <a:ext uri="{FF2B5EF4-FFF2-40B4-BE49-F238E27FC236}">
                <a16:creationId xmlns:a16="http://schemas.microsoft.com/office/drawing/2014/main" xmlns="" id="{FB282AF0-4BF7-FCEB-4CA5-9BFA2152BEA4}"/>
              </a:ext>
            </a:extLst>
          </p:cNvPr>
          <p:cNvSpPr/>
          <p:nvPr/>
        </p:nvSpPr>
        <p:spPr>
          <a:xfrm>
            <a:off x="914400" y="4076700"/>
            <a:ext cx="1295400" cy="533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b="1" dirty="0">
                <a:solidFill>
                  <a:schemeClr val="tx1"/>
                </a:solidFill>
              </a:rPr>
              <a:t>Case 6</a:t>
            </a:r>
            <a:r>
              <a:rPr lang="en-IN" dirty="0"/>
              <a:t> </a:t>
            </a:r>
          </a:p>
        </p:txBody>
      </p:sp>
      <p:sp>
        <p:nvSpPr>
          <p:cNvPr id="7" name="Rectangle 6">
            <a:extLst>
              <a:ext uri="{FF2B5EF4-FFF2-40B4-BE49-F238E27FC236}">
                <a16:creationId xmlns:a16="http://schemas.microsoft.com/office/drawing/2014/main" xmlns="" id="{779A4782-28BD-3534-DA4C-84F7D43EC8CD}"/>
              </a:ext>
            </a:extLst>
          </p:cNvPr>
          <p:cNvSpPr/>
          <p:nvPr/>
        </p:nvSpPr>
        <p:spPr>
          <a:xfrm>
            <a:off x="13557418" y="1245870"/>
            <a:ext cx="1762705" cy="25146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____</a:t>
            </a:r>
            <a:endParaRPr lang="en-IN" dirty="0"/>
          </a:p>
        </p:txBody>
      </p:sp>
      <p:sp>
        <p:nvSpPr>
          <p:cNvPr id="8" name="Rectangle 7">
            <a:extLst>
              <a:ext uri="{FF2B5EF4-FFF2-40B4-BE49-F238E27FC236}">
                <a16:creationId xmlns:a16="http://schemas.microsoft.com/office/drawing/2014/main" xmlns="" id="{45367908-BC1E-FB06-E7BC-2845357EEC19}"/>
              </a:ext>
            </a:extLst>
          </p:cNvPr>
          <p:cNvSpPr/>
          <p:nvPr/>
        </p:nvSpPr>
        <p:spPr>
          <a:xfrm>
            <a:off x="15087600" y="4044752"/>
            <a:ext cx="1602459" cy="368163"/>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xmlns="" id="{CA54103E-696A-A4C9-C2F6-AC884CCFBF1D}"/>
              </a:ext>
            </a:extLst>
          </p:cNvPr>
          <p:cNvSpPr/>
          <p:nvPr/>
        </p:nvSpPr>
        <p:spPr>
          <a:xfrm>
            <a:off x="2863959" y="4470537"/>
            <a:ext cx="6085341" cy="368163"/>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9">
            <a:extLst>
              <a:ext uri="{FF2B5EF4-FFF2-40B4-BE49-F238E27FC236}">
                <a16:creationId xmlns:a16="http://schemas.microsoft.com/office/drawing/2014/main" xmlns="" id="{3333B1F0-3027-49A0-EE72-D079E329B77B}"/>
              </a:ext>
            </a:extLst>
          </p:cNvPr>
          <p:cNvSpPr/>
          <p:nvPr/>
        </p:nvSpPr>
        <p:spPr>
          <a:xfrm>
            <a:off x="14859000" y="5918337"/>
            <a:ext cx="1602459" cy="368163"/>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ectangle 10">
            <a:extLst>
              <a:ext uri="{FF2B5EF4-FFF2-40B4-BE49-F238E27FC236}">
                <a16:creationId xmlns:a16="http://schemas.microsoft.com/office/drawing/2014/main" xmlns="" id="{A3127004-D269-FB7F-486A-B0AAEE1EDBBA}"/>
              </a:ext>
            </a:extLst>
          </p:cNvPr>
          <p:cNvSpPr/>
          <p:nvPr/>
        </p:nvSpPr>
        <p:spPr>
          <a:xfrm>
            <a:off x="11125200" y="5905500"/>
            <a:ext cx="1602459" cy="368163"/>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Rectangle 11">
            <a:extLst>
              <a:ext uri="{FF2B5EF4-FFF2-40B4-BE49-F238E27FC236}">
                <a16:creationId xmlns:a16="http://schemas.microsoft.com/office/drawing/2014/main" xmlns="" id="{86BE945B-53F3-2847-94D5-F654F5EF795F}"/>
              </a:ext>
            </a:extLst>
          </p:cNvPr>
          <p:cNvSpPr/>
          <p:nvPr/>
        </p:nvSpPr>
        <p:spPr>
          <a:xfrm>
            <a:off x="7086600" y="5905500"/>
            <a:ext cx="1602459" cy="368163"/>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Rectangle 12">
            <a:extLst>
              <a:ext uri="{FF2B5EF4-FFF2-40B4-BE49-F238E27FC236}">
                <a16:creationId xmlns:a16="http://schemas.microsoft.com/office/drawing/2014/main" xmlns="" id="{FCBA46F7-693A-162A-7528-8247B11AD606}"/>
              </a:ext>
            </a:extLst>
          </p:cNvPr>
          <p:cNvSpPr/>
          <p:nvPr/>
        </p:nvSpPr>
        <p:spPr>
          <a:xfrm>
            <a:off x="14702677" y="7963433"/>
            <a:ext cx="1762705" cy="304267"/>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Rectangle 13">
            <a:extLst>
              <a:ext uri="{FF2B5EF4-FFF2-40B4-BE49-F238E27FC236}">
                <a16:creationId xmlns:a16="http://schemas.microsoft.com/office/drawing/2014/main" xmlns="" id="{EA4E4E27-E25D-2B71-8909-067A379E8ECB}"/>
              </a:ext>
            </a:extLst>
          </p:cNvPr>
          <p:cNvSpPr/>
          <p:nvPr/>
        </p:nvSpPr>
        <p:spPr>
          <a:xfrm>
            <a:off x="3576999" y="6057900"/>
            <a:ext cx="995001" cy="2286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a16="http://schemas.microsoft.com/office/drawing/2014/main" xmlns="" id="{93107626-E956-16DF-D025-18D54E7C9B3D}"/>
              </a:ext>
            </a:extLst>
          </p:cNvPr>
          <p:cNvSpPr/>
          <p:nvPr/>
        </p:nvSpPr>
        <p:spPr>
          <a:xfrm>
            <a:off x="2590800" y="1257300"/>
            <a:ext cx="995001" cy="2286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Rectangle 15">
            <a:extLst>
              <a:ext uri="{FF2B5EF4-FFF2-40B4-BE49-F238E27FC236}">
                <a16:creationId xmlns:a16="http://schemas.microsoft.com/office/drawing/2014/main" xmlns="" id="{C57AE49B-5F97-D8F0-64C4-343D1454F2F3}"/>
              </a:ext>
            </a:extLst>
          </p:cNvPr>
          <p:cNvSpPr/>
          <p:nvPr/>
        </p:nvSpPr>
        <p:spPr>
          <a:xfrm>
            <a:off x="2743200" y="4152900"/>
            <a:ext cx="995001" cy="228600"/>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4987851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28164"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Freeform 6" descr="preencoded.png"/>
          <p:cNvSpPr/>
          <p:nvPr/>
        </p:nvSpPr>
        <p:spPr>
          <a:xfrm>
            <a:off x="16049019" y="9686925"/>
            <a:ext cx="2153256" cy="514350"/>
          </a:xfrm>
          <a:custGeom>
            <a:avLst/>
            <a:gdLst/>
            <a:ahLst/>
            <a:cxnLst/>
            <a:rect l="l" t="t" r="r" b="b"/>
            <a:pathLst>
              <a:path w="2153256" h="514350">
                <a:moveTo>
                  <a:pt x="0" y="0"/>
                </a:moveTo>
                <a:lnTo>
                  <a:pt x="2153256" y="0"/>
                </a:lnTo>
                <a:lnTo>
                  <a:pt x="2153256" y="514350"/>
                </a:lnTo>
                <a:lnTo>
                  <a:pt x="0" y="51435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8" name="TextBox 8"/>
          <p:cNvSpPr txBox="1"/>
          <p:nvPr/>
        </p:nvSpPr>
        <p:spPr>
          <a:xfrm>
            <a:off x="982757" y="679004"/>
            <a:ext cx="9445526" cy="180052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dirty="0">
                <a:solidFill>
                  <a:srgbClr val="1B1B27"/>
                </a:solidFill>
                <a:latin typeface="Raleway"/>
                <a:ea typeface="Raleway"/>
                <a:cs typeface="Raleway"/>
                <a:sym typeface="Raleway"/>
              </a:rPr>
              <a:t>Addressing Common Issues in Annual Return Filing</a:t>
            </a:r>
          </a:p>
        </p:txBody>
      </p:sp>
      <p:grpSp>
        <p:nvGrpSpPr>
          <p:cNvPr id="9" name="Group 9"/>
          <p:cNvGrpSpPr/>
          <p:nvPr/>
        </p:nvGrpSpPr>
        <p:grpSpPr>
          <a:xfrm>
            <a:off x="987475" y="2768748"/>
            <a:ext cx="647402" cy="647402"/>
            <a:chOff x="0" y="0"/>
            <a:chExt cx="863203" cy="863203"/>
          </a:xfrm>
        </p:grpSpPr>
        <p:sp>
          <p:nvSpPr>
            <p:cNvPr id="10" name="Freeform 10"/>
            <p:cNvSpPr/>
            <p:nvPr/>
          </p:nvSpPr>
          <p:spPr>
            <a:xfrm>
              <a:off x="6350" y="6350"/>
              <a:ext cx="850519" cy="850519"/>
            </a:xfrm>
            <a:custGeom>
              <a:avLst/>
              <a:gdLst/>
              <a:ahLst/>
              <a:cxnLst/>
              <a:rect l="l" t="t" r="r" b="b"/>
              <a:pathLst>
                <a:path w="850519" h="850519">
                  <a:moveTo>
                    <a:pt x="0" y="158750"/>
                  </a:moveTo>
                  <a:cubicBezTo>
                    <a:pt x="0" y="71120"/>
                    <a:pt x="71120" y="0"/>
                    <a:pt x="158750" y="0"/>
                  </a:cubicBezTo>
                  <a:lnTo>
                    <a:pt x="691769" y="0"/>
                  </a:lnTo>
                  <a:cubicBezTo>
                    <a:pt x="779399" y="0"/>
                    <a:pt x="850519" y="71120"/>
                    <a:pt x="850519" y="158750"/>
                  </a:cubicBezTo>
                  <a:lnTo>
                    <a:pt x="850519" y="691769"/>
                  </a:lnTo>
                  <a:cubicBezTo>
                    <a:pt x="850519" y="779399"/>
                    <a:pt x="779399" y="850519"/>
                    <a:pt x="691769" y="850519"/>
                  </a:cubicBezTo>
                  <a:lnTo>
                    <a:pt x="158750" y="850519"/>
                  </a:lnTo>
                  <a:cubicBezTo>
                    <a:pt x="71120" y="850519"/>
                    <a:pt x="0" y="779399"/>
                    <a:pt x="0" y="691769"/>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1" name="Freeform 11"/>
            <p:cNvSpPr/>
            <p:nvPr/>
          </p:nvSpPr>
          <p:spPr>
            <a:xfrm>
              <a:off x="0" y="0"/>
              <a:ext cx="863219" cy="863219"/>
            </a:xfrm>
            <a:custGeom>
              <a:avLst/>
              <a:gdLst/>
              <a:ahLst/>
              <a:cxnLst/>
              <a:rect l="l" t="t" r="r" b="b"/>
              <a:pathLst>
                <a:path w="863219" h="863219">
                  <a:moveTo>
                    <a:pt x="0" y="165100"/>
                  </a:moveTo>
                  <a:cubicBezTo>
                    <a:pt x="0" y="73914"/>
                    <a:pt x="73914" y="0"/>
                    <a:pt x="165100" y="0"/>
                  </a:cubicBezTo>
                  <a:lnTo>
                    <a:pt x="698119" y="0"/>
                  </a:lnTo>
                  <a:lnTo>
                    <a:pt x="698119" y="6350"/>
                  </a:lnTo>
                  <a:lnTo>
                    <a:pt x="698119" y="0"/>
                  </a:lnTo>
                  <a:lnTo>
                    <a:pt x="698119" y="6350"/>
                  </a:lnTo>
                  <a:lnTo>
                    <a:pt x="698119" y="0"/>
                  </a:lnTo>
                  <a:cubicBezTo>
                    <a:pt x="789305" y="0"/>
                    <a:pt x="863219" y="73914"/>
                    <a:pt x="863219" y="165100"/>
                  </a:cubicBezTo>
                  <a:lnTo>
                    <a:pt x="856869" y="165100"/>
                  </a:lnTo>
                  <a:lnTo>
                    <a:pt x="863219" y="165100"/>
                  </a:lnTo>
                  <a:lnTo>
                    <a:pt x="863219" y="698119"/>
                  </a:lnTo>
                  <a:lnTo>
                    <a:pt x="856869" y="698119"/>
                  </a:lnTo>
                  <a:lnTo>
                    <a:pt x="863219" y="698119"/>
                  </a:lnTo>
                  <a:cubicBezTo>
                    <a:pt x="863219" y="789305"/>
                    <a:pt x="789305" y="863219"/>
                    <a:pt x="698119" y="863219"/>
                  </a:cubicBezTo>
                  <a:lnTo>
                    <a:pt x="698119" y="856869"/>
                  </a:lnTo>
                  <a:lnTo>
                    <a:pt x="698119" y="863219"/>
                  </a:lnTo>
                  <a:lnTo>
                    <a:pt x="165100" y="863219"/>
                  </a:lnTo>
                  <a:lnTo>
                    <a:pt x="165100" y="856869"/>
                  </a:lnTo>
                  <a:lnTo>
                    <a:pt x="165100" y="863219"/>
                  </a:lnTo>
                  <a:cubicBezTo>
                    <a:pt x="73914" y="863219"/>
                    <a:pt x="0" y="789305"/>
                    <a:pt x="0" y="698119"/>
                  </a:cubicBezTo>
                  <a:lnTo>
                    <a:pt x="0" y="165100"/>
                  </a:lnTo>
                  <a:lnTo>
                    <a:pt x="6350" y="165100"/>
                  </a:lnTo>
                  <a:lnTo>
                    <a:pt x="0" y="165100"/>
                  </a:lnTo>
                  <a:moveTo>
                    <a:pt x="12700" y="165100"/>
                  </a:moveTo>
                  <a:lnTo>
                    <a:pt x="12700" y="698119"/>
                  </a:lnTo>
                  <a:lnTo>
                    <a:pt x="6350" y="698119"/>
                  </a:lnTo>
                  <a:lnTo>
                    <a:pt x="12700" y="698119"/>
                  </a:lnTo>
                  <a:cubicBezTo>
                    <a:pt x="12700" y="782320"/>
                    <a:pt x="80899" y="850519"/>
                    <a:pt x="165100" y="850519"/>
                  </a:cubicBezTo>
                  <a:lnTo>
                    <a:pt x="698119" y="850519"/>
                  </a:lnTo>
                  <a:cubicBezTo>
                    <a:pt x="782320" y="850519"/>
                    <a:pt x="850519" y="782320"/>
                    <a:pt x="850519" y="698119"/>
                  </a:cubicBezTo>
                  <a:lnTo>
                    <a:pt x="850519" y="165100"/>
                  </a:lnTo>
                  <a:cubicBezTo>
                    <a:pt x="850519" y="80899"/>
                    <a:pt x="782320" y="12700"/>
                    <a:pt x="698119" y="12700"/>
                  </a:cubicBezTo>
                  <a:lnTo>
                    <a:pt x="165100" y="12700"/>
                  </a:lnTo>
                  <a:lnTo>
                    <a:pt x="165100" y="6350"/>
                  </a:lnTo>
                  <a:lnTo>
                    <a:pt x="165100" y="12700"/>
                  </a:lnTo>
                  <a:cubicBezTo>
                    <a:pt x="80899"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2" name="TextBox 12"/>
          <p:cNvSpPr txBox="1"/>
          <p:nvPr/>
        </p:nvSpPr>
        <p:spPr>
          <a:xfrm>
            <a:off x="1220092" y="2927398"/>
            <a:ext cx="182016" cy="3777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12"/>
              </a:lnSpc>
            </a:pPr>
            <a:r>
              <a:rPr lang="en-US" sz="3312" dirty="0">
                <a:solidFill>
                  <a:srgbClr val="3C3939"/>
                </a:solidFill>
                <a:latin typeface="Raleway"/>
                <a:ea typeface="Raleway"/>
                <a:cs typeface="Raleway"/>
                <a:sym typeface="Raleway"/>
              </a:rPr>
              <a:t>1</a:t>
            </a:r>
          </a:p>
        </p:txBody>
      </p:sp>
      <p:sp>
        <p:nvSpPr>
          <p:cNvPr id="13" name="TextBox 13"/>
          <p:cNvSpPr txBox="1"/>
          <p:nvPr/>
        </p:nvSpPr>
        <p:spPr>
          <a:xfrm>
            <a:off x="1913632" y="2744936"/>
            <a:ext cx="3659684" cy="135731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dirty="0">
                <a:solidFill>
                  <a:srgbClr val="3C3939"/>
                </a:solidFill>
                <a:latin typeface="Raleway"/>
                <a:ea typeface="Raleway"/>
                <a:cs typeface="Raleway"/>
                <a:sym typeface="Raleway"/>
              </a:rPr>
              <a:t>ITC Reversal: Understanding the Timeline</a:t>
            </a:r>
          </a:p>
        </p:txBody>
      </p:sp>
      <p:sp>
        <p:nvSpPr>
          <p:cNvPr id="14" name="TextBox 14"/>
          <p:cNvSpPr txBox="1"/>
          <p:nvPr/>
        </p:nvSpPr>
        <p:spPr>
          <a:xfrm>
            <a:off x="1913632" y="4177108"/>
            <a:ext cx="3659684" cy="327064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3562"/>
              </a:lnSpc>
            </a:pPr>
            <a:r>
              <a:rPr lang="en-US" sz="2187" dirty="0">
                <a:solidFill>
                  <a:srgbClr val="3C3939"/>
                </a:solidFill>
                <a:latin typeface="Roboto"/>
                <a:ea typeface="Roboto"/>
                <a:cs typeface="Roboto"/>
                <a:sym typeface="Roboto"/>
              </a:rPr>
              <a:t>Reversal of excess or wrongly availed ITC in GSTR-3B has specific reporting requirements based on the filing year. Ensure accurate reporting in the table no. 12 of GSTR-9.</a:t>
            </a:r>
          </a:p>
        </p:txBody>
      </p:sp>
      <p:grpSp>
        <p:nvGrpSpPr>
          <p:cNvPr id="15" name="Group 15"/>
          <p:cNvGrpSpPr/>
          <p:nvPr/>
        </p:nvGrpSpPr>
        <p:grpSpPr>
          <a:xfrm>
            <a:off x="6142334" y="5073004"/>
            <a:ext cx="647403" cy="647402"/>
            <a:chOff x="0" y="0"/>
            <a:chExt cx="863203" cy="863203"/>
          </a:xfrm>
        </p:grpSpPr>
        <p:sp>
          <p:nvSpPr>
            <p:cNvPr id="16" name="Freeform 16"/>
            <p:cNvSpPr/>
            <p:nvPr/>
          </p:nvSpPr>
          <p:spPr>
            <a:xfrm>
              <a:off x="6350" y="6350"/>
              <a:ext cx="850519" cy="850519"/>
            </a:xfrm>
            <a:custGeom>
              <a:avLst/>
              <a:gdLst/>
              <a:ahLst/>
              <a:cxnLst/>
              <a:rect l="l" t="t" r="r" b="b"/>
              <a:pathLst>
                <a:path w="850519" h="850519">
                  <a:moveTo>
                    <a:pt x="0" y="158750"/>
                  </a:moveTo>
                  <a:cubicBezTo>
                    <a:pt x="0" y="71120"/>
                    <a:pt x="71120" y="0"/>
                    <a:pt x="158750" y="0"/>
                  </a:cubicBezTo>
                  <a:lnTo>
                    <a:pt x="691769" y="0"/>
                  </a:lnTo>
                  <a:cubicBezTo>
                    <a:pt x="779399" y="0"/>
                    <a:pt x="850519" y="71120"/>
                    <a:pt x="850519" y="158750"/>
                  </a:cubicBezTo>
                  <a:lnTo>
                    <a:pt x="850519" y="691769"/>
                  </a:lnTo>
                  <a:cubicBezTo>
                    <a:pt x="850519" y="779399"/>
                    <a:pt x="779399" y="850519"/>
                    <a:pt x="691769" y="850519"/>
                  </a:cubicBezTo>
                  <a:lnTo>
                    <a:pt x="158750" y="850519"/>
                  </a:lnTo>
                  <a:cubicBezTo>
                    <a:pt x="71120" y="850519"/>
                    <a:pt x="0" y="779399"/>
                    <a:pt x="0" y="691769"/>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7" name="Freeform 17"/>
            <p:cNvSpPr/>
            <p:nvPr/>
          </p:nvSpPr>
          <p:spPr>
            <a:xfrm>
              <a:off x="0" y="0"/>
              <a:ext cx="863219" cy="863219"/>
            </a:xfrm>
            <a:custGeom>
              <a:avLst/>
              <a:gdLst/>
              <a:ahLst/>
              <a:cxnLst/>
              <a:rect l="l" t="t" r="r" b="b"/>
              <a:pathLst>
                <a:path w="863219" h="863219">
                  <a:moveTo>
                    <a:pt x="0" y="165100"/>
                  </a:moveTo>
                  <a:cubicBezTo>
                    <a:pt x="0" y="73914"/>
                    <a:pt x="73914" y="0"/>
                    <a:pt x="165100" y="0"/>
                  </a:cubicBezTo>
                  <a:lnTo>
                    <a:pt x="698119" y="0"/>
                  </a:lnTo>
                  <a:lnTo>
                    <a:pt x="698119" y="6350"/>
                  </a:lnTo>
                  <a:lnTo>
                    <a:pt x="698119" y="0"/>
                  </a:lnTo>
                  <a:lnTo>
                    <a:pt x="698119" y="6350"/>
                  </a:lnTo>
                  <a:lnTo>
                    <a:pt x="698119" y="0"/>
                  </a:lnTo>
                  <a:cubicBezTo>
                    <a:pt x="789305" y="0"/>
                    <a:pt x="863219" y="73914"/>
                    <a:pt x="863219" y="165100"/>
                  </a:cubicBezTo>
                  <a:lnTo>
                    <a:pt x="856869" y="165100"/>
                  </a:lnTo>
                  <a:lnTo>
                    <a:pt x="863219" y="165100"/>
                  </a:lnTo>
                  <a:lnTo>
                    <a:pt x="863219" y="698119"/>
                  </a:lnTo>
                  <a:lnTo>
                    <a:pt x="856869" y="698119"/>
                  </a:lnTo>
                  <a:lnTo>
                    <a:pt x="863219" y="698119"/>
                  </a:lnTo>
                  <a:cubicBezTo>
                    <a:pt x="863219" y="789305"/>
                    <a:pt x="789305" y="863219"/>
                    <a:pt x="698119" y="863219"/>
                  </a:cubicBezTo>
                  <a:lnTo>
                    <a:pt x="698119" y="856869"/>
                  </a:lnTo>
                  <a:lnTo>
                    <a:pt x="698119" y="863219"/>
                  </a:lnTo>
                  <a:lnTo>
                    <a:pt x="165100" y="863219"/>
                  </a:lnTo>
                  <a:lnTo>
                    <a:pt x="165100" y="856869"/>
                  </a:lnTo>
                  <a:lnTo>
                    <a:pt x="165100" y="863219"/>
                  </a:lnTo>
                  <a:cubicBezTo>
                    <a:pt x="73914" y="863219"/>
                    <a:pt x="0" y="789305"/>
                    <a:pt x="0" y="698119"/>
                  </a:cubicBezTo>
                  <a:lnTo>
                    <a:pt x="0" y="165100"/>
                  </a:lnTo>
                  <a:lnTo>
                    <a:pt x="6350" y="165100"/>
                  </a:lnTo>
                  <a:lnTo>
                    <a:pt x="0" y="165100"/>
                  </a:lnTo>
                  <a:moveTo>
                    <a:pt x="12700" y="165100"/>
                  </a:moveTo>
                  <a:lnTo>
                    <a:pt x="12700" y="698119"/>
                  </a:lnTo>
                  <a:lnTo>
                    <a:pt x="6350" y="698119"/>
                  </a:lnTo>
                  <a:lnTo>
                    <a:pt x="12700" y="698119"/>
                  </a:lnTo>
                  <a:cubicBezTo>
                    <a:pt x="12700" y="782320"/>
                    <a:pt x="80899" y="850519"/>
                    <a:pt x="165100" y="850519"/>
                  </a:cubicBezTo>
                  <a:lnTo>
                    <a:pt x="698119" y="850519"/>
                  </a:lnTo>
                  <a:cubicBezTo>
                    <a:pt x="782320" y="850519"/>
                    <a:pt x="850519" y="782320"/>
                    <a:pt x="850519" y="698119"/>
                  </a:cubicBezTo>
                  <a:lnTo>
                    <a:pt x="850519" y="165100"/>
                  </a:lnTo>
                  <a:cubicBezTo>
                    <a:pt x="850519" y="80899"/>
                    <a:pt x="782320" y="12700"/>
                    <a:pt x="698119" y="12700"/>
                  </a:cubicBezTo>
                  <a:lnTo>
                    <a:pt x="165100" y="12700"/>
                  </a:lnTo>
                  <a:lnTo>
                    <a:pt x="165100" y="6350"/>
                  </a:lnTo>
                  <a:lnTo>
                    <a:pt x="165100" y="12700"/>
                  </a:lnTo>
                  <a:cubicBezTo>
                    <a:pt x="80899"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8" name="TextBox 18"/>
          <p:cNvSpPr txBox="1"/>
          <p:nvPr/>
        </p:nvSpPr>
        <p:spPr>
          <a:xfrm>
            <a:off x="6355158" y="5231654"/>
            <a:ext cx="221605" cy="3777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12"/>
              </a:lnSpc>
            </a:pPr>
            <a:r>
              <a:rPr lang="en-US" sz="3312" dirty="0">
                <a:solidFill>
                  <a:srgbClr val="3C3939"/>
                </a:solidFill>
                <a:latin typeface="Raleway"/>
                <a:ea typeface="Raleway"/>
                <a:cs typeface="Raleway"/>
                <a:sym typeface="Raleway"/>
              </a:rPr>
              <a:t>2</a:t>
            </a:r>
          </a:p>
        </p:txBody>
      </p:sp>
      <p:sp>
        <p:nvSpPr>
          <p:cNvPr id="19" name="TextBox 19"/>
          <p:cNvSpPr txBox="1"/>
          <p:nvPr/>
        </p:nvSpPr>
        <p:spPr>
          <a:xfrm>
            <a:off x="7068492" y="5049192"/>
            <a:ext cx="3659684" cy="135731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dirty="0">
                <a:solidFill>
                  <a:srgbClr val="3C3939"/>
                </a:solidFill>
                <a:latin typeface="Raleway"/>
                <a:ea typeface="Raleway"/>
                <a:cs typeface="Raleway"/>
                <a:sym typeface="Raleway"/>
              </a:rPr>
              <a:t>Negative Values in Table 8: Documentation is Key</a:t>
            </a:r>
          </a:p>
        </p:txBody>
      </p:sp>
      <p:sp>
        <p:nvSpPr>
          <p:cNvPr id="20" name="TextBox 20"/>
          <p:cNvSpPr txBox="1"/>
          <p:nvPr/>
        </p:nvSpPr>
        <p:spPr>
          <a:xfrm>
            <a:off x="7068492" y="6481364"/>
            <a:ext cx="3659684" cy="323165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3562"/>
              </a:lnSpc>
            </a:pPr>
            <a:r>
              <a:rPr lang="en-US" sz="2187" dirty="0">
                <a:solidFill>
                  <a:srgbClr val="3C3939"/>
                </a:solidFill>
                <a:latin typeface="Roboto"/>
                <a:ea typeface="Roboto"/>
                <a:cs typeface="Roboto"/>
                <a:sym typeface="Roboto"/>
              </a:rPr>
              <a:t>If the value in Clause D of Table no. 8 is negative, prepare for </a:t>
            </a:r>
            <a:r>
              <a:rPr lang="en-US" sz="2187" b="1" dirty="0">
                <a:solidFill>
                  <a:srgbClr val="3C3939"/>
                </a:solidFill>
                <a:latin typeface="Roboto"/>
                <a:ea typeface="Roboto"/>
                <a:cs typeface="Roboto"/>
                <a:sym typeface="Roboto"/>
              </a:rPr>
              <a:t>potential scrutiny </a:t>
            </a:r>
            <a:r>
              <a:rPr lang="en-US" sz="2187" dirty="0">
                <a:solidFill>
                  <a:srgbClr val="3C3939"/>
                </a:solidFill>
                <a:latin typeface="Roboto"/>
                <a:ea typeface="Roboto"/>
                <a:cs typeface="Roboto"/>
                <a:sym typeface="Roboto"/>
              </a:rPr>
              <a:t>from the department. Keep thorough documentation, including invoices and proof of payment.</a:t>
            </a:r>
          </a:p>
        </p:txBody>
      </p:sp>
      <p:cxnSp>
        <p:nvCxnSpPr>
          <p:cNvPr id="22" name="Straight Connector 21"/>
          <p:cNvCxnSpPr/>
          <p:nvPr/>
        </p:nvCxnSpPr>
        <p:spPr>
          <a:xfrm>
            <a:off x="1913632" y="4102248"/>
            <a:ext cx="31259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302371" y="6405675"/>
            <a:ext cx="31259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127776" y="6405675"/>
            <a:ext cx="352839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Freeform 7" descr="preencoded.png"/>
          <p:cNvSpPr/>
          <p:nvPr/>
        </p:nvSpPr>
        <p:spPr>
          <a:xfrm>
            <a:off x="11430000" y="-41076"/>
            <a:ext cx="6858000" cy="10287000"/>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prstClr val="black"/>
              </a:solidFill>
            </a:endParaRPr>
          </a:p>
        </p:txBody>
      </p:sp>
      <p:sp>
        <p:nvSpPr>
          <p:cNvPr id="27" name="Oval 26"/>
          <p:cNvSpPr/>
          <p:nvPr/>
        </p:nvSpPr>
        <p:spPr>
          <a:xfrm>
            <a:off x="13411200" y="4838700"/>
            <a:ext cx="3048000" cy="22098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8" name="Rectangle 27"/>
          <p:cNvSpPr/>
          <p:nvPr/>
        </p:nvSpPr>
        <p:spPr>
          <a:xfrm>
            <a:off x="13411200" y="4838700"/>
            <a:ext cx="3048000" cy="11049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9" name="Picture 2" descr="82,170 Caution Logo Royalty-Free Photos and Stock Images | Shutterstock"/>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t="9600" b="12000"/>
          <a:stretch/>
        </p:blipFill>
        <p:spPr bwMode="auto">
          <a:xfrm rot="10800000" flipV="1">
            <a:off x="13989357" y="5021009"/>
            <a:ext cx="1739285" cy="1454506"/>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9649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prstClr val="black"/>
                </a:solidFill>
              </a:endParaRPr>
            </a:p>
          </p:txBody>
        </p:sp>
      </p:grpSp>
      <p:grpSp>
        <p:nvGrpSpPr>
          <p:cNvPr id="4" name="Group 4"/>
          <p:cNvGrpSpPr/>
          <p:nvPr/>
        </p:nvGrpSpPr>
        <p:grpSpPr>
          <a:xfrm>
            <a:off x="-1016" y="-41076"/>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prstClr val="black"/>
                </a:solidFill>
              </a:endParaRPr>
            </a:p>
          </p:txBody>
        </p:sp>
      </p:grpSp>
      <p:sp>
        <p:nvSpPr>
          <p:cNvPr id="6" name="Freeform 6" descr="preencoded.png"/>
          <p:cNvSpPr/>
          <p:nvPr/>
        </p:nvSpPr>
        <p:spPr>
          <a:xfrm>
            <a:off x="16049019" y="9686925"/>
            <a:ext cx="2153256" cy="514350"/>
          </a:xfrm>
          <a:custGeom>
            <a:avLst/>
            <a:gdLst/>
            <a:ahLst/>
            <a:cxnLst/>
            <a:rect l="l" t="t" r="r" b="b"/>
            <a:pathLst>
              <a:path w="2153256" h="514350">
                <a:moveTo>
                  <a:pt x="0" y="0"/>
                </a:moveTo>
                <a:lnTo>
                  <a:pt x="2153256" y="0"/>
                </a:lnTo>
                <a:lnTo>
                  <a:pt x="2153256" y="514350"/>
                </a:lnTo>
                <a:lnTo>
                  <a:pt x="0" y="51435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prstClr val="black"/>
              </a:solidFill>
            </a:endParaRPr>
          </a:p>
        </p:txBody>
      </p:sp>
      <p:sp>
        <p:nvSpPr>
          <p:cNvPr id="7" name="Freeform 7" descr="preencoded.png"/>
          <p:cNvSpPr/>
          <p:nvPr/>
        </p:nvSpPr>
        <p:spPr>
          <a:xfrm>
            <a:off x="11430000" y="-38100"/>
            <a:ext cx="6858000" cy="10287000"/>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prstClr val="black"/>
              </a:solidFill>
            </a:endParaRPr>
          </a:p>
        </p:txBody>
      </p:sp>
      <p:grpSp>
        <p:nvGrpSpPr>
          <p:cNvPr id="9" name="Group 9"/>
          <p:cNvGrpSpPr/>
          <p:nvPr/>
        </p:nvGrpSpPr>
        <p:grpSpPr>
          <a:xfrm>
            <a:off x="1007766" y="823690"/>
            <a:ext cx="647402" cy="647402"/>
            <a:chOff x="0" y="0"/>
            <a:chExt cx="863203" cy="863203"/>
          </a:xfrm>
        </p:grpSpPr>
        <p:sp>
          <p:nvSpPr>
            <p:cNvPr id="10" name="Freeform 10"/>
            <p:cNvSpPr/>
            <p:nvPr/>
          </p:nvSpPr>
          <p:spPr>
            <a:xfrm>
              <a:off x="6350" y="6350"/>
              <a:ext cx="850519" cy="850519"/>
            </a:xfrm>
            <a:custGeom>
              <a:avLst/>
              <a:gdLst/>
              <a:ahLst/>
              <a:cxnLst/>
              <a:rect l="l" t="t" r="r" b="b"/>
              <a:pathLst>
                <a:path w="850519" h="850519">
                  <a:moveTo>
                    <a:pt x="0" y="158750"/>
                  </a:moveTo>
                  <a:cubicBezTo>
                    <a:pt x="0" y="71120"/>
                    <a:pt x="71120" y="0"/>
                    <a:pt x="158750" y="0"/>
                  </a:cubicBezTo>
                  <a:lnTo>
                    <a:pt x="691769" y="0"/>
                  </a:lnTo>
                  <a:cubicBezTo>
                    <a:pt x="779399" y="0"/>
                    <a:pt x="850519" y="71120"/>
                    <a:pt x="850519" y="158750"/>
                  </a:cubicBezTo>
                  <a:lnTo>
                    <a:pt x="850519" y="691769"/>
                  </a:lnTo>
                  <a:cubicBezTo>
                    <a:pt x="850519" y="779399"/>
                    <a:pt x="779399" y="850519"/>
                    <a:pt x="691769" y="850519"/>
                  </a:cubicBezTo>
                  <a:lnTo>
                    <a:pt x="158750" y="850519"/>
                  </a:lnTo>
                  <a:cubicBezTo>
                    <a:pt x="71120" y="850519"/>
                    <a:pt x="0" y="779399"/>
                    <a:pt x="0" y="691769"/>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prstClr val="black"/>
                </a:solidFill>
              </a:endParaRPr>
            </a:p>
          </p:txBody>
        </p:sp>
        <p:sp>
          <p:nvSpPr>
            <p:cNvPr id="11" name="Freeform 11"/>
            <p:cNvSpPr/>
            <p:nvPr/>
          </p:nvSpPr>
          <p:spPr>
            <a:xfrm>
              <a:off x="0" y="0"/>
              <a:ext cx="863219" cy="863219"/>
            </a:xfrm>
            <a:custGeom>
              <a:avLst/>
              <a:gdLst/>
              <a:ahLst/>
              <a:cxnLst/>
              <a:rect l="l" t="t" r="r" b="b"/>
              <a:pathLst>
                <a:path w="863219" h="863219">
                  <a:moveTo>
                    <a:pt x="0" y="165100"/>
                  </a:moveTo>
                  <a:cubicBezTo>
                    <a:pt x="0" y="73914"/>
                    <a:pt x="73914" y="0"/>
                    <a:pt x="165100" y="0"/>
                  </a:cubicBezTo>
                  <a:lnTo>
                    <a:pt x="698119" y="0"/>
                  </a:lnTo>
                  <a:lnTo>
                    <a:pt x="698119" y="6350"/>
                  </a:lnTo>
                  <a:lnTo>
                    <a:pt x="698119" y="0"/>
                  </a:lnTo>
                  <a:lnTo>
                    <a:pt x="698119" y="6350"/>
                  </a:lnTo>
                  <a:lnTo>
                    <a:pt x="698119" y="0"/>
                  </a:lnTo>
                  <a:cubicBezTo>
                    <a:pt x="789305" y="0"/>
                    <a:pt x="863219" y="73914"/>
                    <a:pt x="863219" y="165100"/>
                  </a:cubicBezTo>
                  <a:lnTo>
                    <a:pt x="856869" y="165100"/>
                  </a:lnTo>
                  <a:lnTo>
                    <a:pt x="863219" y="165100"/>
                  </a:lnTo>
                  <a:lnTo>
                    <a:pt x="863219" y="698119"/>
                  </a:lnTo>
                  <a:lnTo>
                    <a:pt x="856869" y="698119"/>
                  </a:lnTo>
                  <a:lnTo>
                    <a:pt x="863219" y="698119"/>
                  </a:lnTo>
                  <a:cubicBezTo>
                    <a:pt x="863219" y="789305"/>
                    <a:pt x="789305" y="863219"/>
                    <a:pt x="698119" y="863219"/>
                  </a:cubicBezTo>
                  <a:lnTo>
                    <a:pt x="698119" y="856869"/>
                  </a:lnTo>
                  <a:lnTo>
                    <a:pt x="698119" y="863219"/>
                  </a:lnTo>
                  <a:lnTo>
                    <a:pt x="165100" y="863219"/>
                  </a:lnTo>
                  <a:lnTo>
                    <a:pt x="165100" y="856869"/>
                  </a:lnTo>
                  <a:lnTo>
                    <a:pt x="165100" y="863219"/>
                  </a:lnTo>
                  <a:cubicBezTo>
                    <a:pt x="73914" y="863219"/>
                    <a:pt x="0" y="789305"/>
                    <a:pt x="0" y="698119"/>
                  </a:cubicBezTo>
                  <a:lnTo>
                    <a:pt x="0" y="165100"/>
                  </a:lnTo>
                  <a:lnTo>
                    <a:pt x="6350" y="165100"/>
                  </a:lnTo>
                  <a:lnTo>
                    <a:pt x="0" y="165100"/>
                  </a:lnTo>
                  <a:moveTo>
                    <a:pt x="12700" y="165100"/>
                  </a:moveTo>
                  <a:lnTo>
                    <a:pt x="12700" y="698119"/>
                  </a:lnTo>
                  <a:lnTo>
                    <a:pt x="6350" y="698119"/>
                  </a:lnTo>
                  <a:lnTo>
                    <a:pt x="12700" y="698119"/>
                  </a:lnTo>
                  <a:cubicBezTo>
                    <a:pt x="12700" y="782320"/>
                    <a:pt x="80899" y="850519"/>
                    <a:pt x="165100" y="850519"/>
                  </a:cubicBezTo>
                  <a:lnTo>
                    <a:pt x="698119" y="850519"/>
                  </a:lnTo>
                  <a:cubicBezTo>
                    <a:pt x="782320" y="850519"/>
                    <a:pt x="850519" y="782320"/>
                    <a:pt x="850519" y="698119"/>
                  </a:cubicBezTo>
                  <a:lnTo>
                    <a:pt x="850519" y="165100"/>
                  </a:lnTo>
                  <a:cubicBezTo>
                    <a:pt x="850519" y="80899"/>
                    <a:pt x="782320" y="12700"/>
                    <a:pt x="698119" y="12700"/>
                  </a:cubicBezTo>
                  <a:lnTo>
                    <a:pt x="165100" y="12700"/>
                  </a:lnTo>
                  <a:lnTo>
                    <a:pt x="165100" y="6350"/>
                  </a:lnTo>
                  <a:lnTo>
                    <a:pt x="165100" y="12700"/>
                  </a:lnTo>
                  <a:cubicBezTo>
                    <a:pt x="80899"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prstClr val="black"/>
                </a:solidFill>
              </a:endParaRPr>
            </a:p>
          </p:txBody>
        </p:sp>
      </p:grpSp>
      <p:sp>
        <p:nvSpPr>
          <p:cNvPr id="12" name="TextBox 12"/>
          <p:cNvSpPr txBox="1"/>
          <p:nvPr/>
        </p:nvSpPr>
        <p:spPr>
          <a:xfrm>
            <a:off x="1124074" y="935799"/>
            <a:ext cx="414797" cy="42319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12"/>
              </a:lnSpc>
            </a:pPr>
            <a:r>
              <a:rPr lang="en-US" sz="3200" dirty="0">
                <a:solidFill>
                  <a:srgbClr val="3C3939"/>
                </a:solidFill>
                <a:latin typeface="Raleway"/>
                <a:ea typeface="Raleway"/>
                <a:cs typeface="Raleway"/>
                <a:sym typeface="Raleway"/>
              </a:rPr>
              <a:t>3.</a:t>
            </a:r>
          </a:p>
        </p:txBody>
      </p:sp>
      <p:sp>
        <p:nvSpPr>
          <p:cNvPr id="13" name="TextBox 13"/>
          <p:cNvSpPr txBox="1"/>
          <p:nvPr/>
        </p:nvSpPr>
        <p:spPr>
          <a:xfrm>
            <a:off x="1882238" y="751012"/>
            <a:ext cx="4741482" cy="1308050"/>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437"/>
              </a:lnSpc>
            </a:pPr>
            <a:r>
              <a:rPr lang="en-US" sz="2750" dirty="0">
                <a:solidFill>
                  <a:srgbClr val="3C3939"/>
                </a:solidFill>
                <a:latin typeface="Raleway"/>
                <a:ea typeface="Raleway"/>
                <a:cs typeface="Raleway"/>
                <a:sym typeface="Raleway"/>
              </a:rPr>
              <a:t>ITC denied due to supplier’s  retrospective registration cancellation</a:t>
            </a:r>
          </a:p>
        </p:txBody>
      </p:sp>
      <p:sp>
        <p:nvSpPr>
          <p:cNvPr id="14" name="TextBox 14"/>
          <p:cNvSpPr txBox="1"/>
          <p:nvPr/>
        </p:nvSpPr>
        <p:spPr>
          <a:xfrm>
            <a:off x="1913632" y="2232892"/>
            <a:ext cx="3659684" cy="323165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3562"/>
              </a:lnSpc>
            </a:pPr>
            <a:r>
              <a:rPr lang="en-US" sz="2187" dirty="0">
                <a:solidFill>
                  <a:srgbClr val="3C3939"/>
                </a:solidFill>
                <a:latin typeface="Roboto"/>
                <a:ea typeface="Roboto"/>
                <a:cs typeface="Roboto"/>
                <a:sym typeface="Roboto"/>
              </a:rPr>
              <a:t>If a supplier’s registration is cancelled retrospectively, the recipient loses the ITC claimed on purchases made during period of cancellation, ensuring ITC is not claimed for invalid transaction .</a:t>
            </a:r>
          </a:p>
        </p:txBody>
      </p:sp>
      <p:grpSp>
        <p:nvGrpSpPr>
          <p:cNvPr id="15" name="Group 15"/>
          <p:cNvGrpSpPr/>
          <p:nvPr/>
        </p:nvGrpSpPr>
        <p:grpSpPr>
          <a:xfrm>
            <a:off x="6214342" y="5027216"/>
            <a:ext cx="647403" cy="647402"/>
            <a:chOff x="0" y="0"/>
            <a:chExt cx="863203" cy="863203"/>
          </a:xfrm>
        </p:grpSpPr>
        <p:sp>
          <p:nvSpPr>
            <p:cNvPr id="16" name="Freeform 16"/>
            <p:cNvSpPr/>
            <p:nvPr/>
          </p:nvSpPr>
          <p:spPr>
            <a:xfrm>
              <a:off x="6350" y="6350"/>
              <a:ext cx="850519" cy="850519"/>
            </a:xfrm>
            <a:custGeom>
              <a:avLst/>
              <a:gdLst/>
              <a:ahLst/>
              <a:cxnLst/>
              <a:rect l="l" t="t" r="r" b="b"/>
              <a:pathLst>
                <a:path w="850519" h="850519">
                  <a:moveTo>
                    <a:pt x="0" y="158750"/>
                  </a:moveTo>
                  <a:cubicBezTo>
                    <a:pt x="0" y="71120"/>
                    <a:pt x="71120" y="0"/>
                    <a:pt x="158750" y="0"/>
                  </a:cubicBezTo>
                  <a:lnTo>
                    <a:pt x="691769" y="0"/>
                  </a:lnTo>
                  <a:cubicBezTo>
                    <a:pt x="779399" y="0"/>
                    <a:pt x="850519" y="71120"/>
                    <a:pt x="850519" y="158750"/>
                  </a:cubicBezTo>
                  <a:lnTo>
                    <a:pt x="850519" y="691769"/>
                  </a:lnTo>
                  <a:cubicBezTo>
                    <a:pt x="850519" y="779399"/>
                    <a:pt x="779399" y="850519"/>
                    <a:pt x="691769" y="850519"/>
                  </a:cubicBezTo>
                  <a:lnTo>
                    <a:pt x="158750" y="850519"/>
                  </a:lnTo>
                  <a:cubicBezTo>
                    <a:pt x="71120" y="850519"/>
                    <a:pt x="0" y="779399"/>
                    <a:pt x="0" y="691769"/>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prstClr val="black"/>
                </a:solidFill>
              </a:endParaRPr>
            </a:p>
          </p:txBody>
        </p:sp>
        <p:sp>
          <p:nvSpPr>
            <p:cNvPr id="17" name="Freeform 17"/>
            <p:cNvSpPr/>
            <p:nvPr/>
          </p:nvSpPr>
          <p:spPr>
            <a:xfrm>
              <a:off x="0" y="0"/>
              <a:ext cx="863219" cy="863219"/>
            </a:xfrm>
            <a:custGeom>
              <a:avLst/>
              <a:gdLst/>
              <a:ahLst/>
              <a:cxnLst/>
              <a:rect l="l" t="t" r="r" b="b"/>
              <a:pathLst>
                <a:path w="863219" h="863219">
                  <a:moveTo>
                    <a:pt x="0" y="165100"/>
                  </a:moveTo>
                  <a:cubicBezTo>
                    <a:pt x="0" y="73914"/>
                    <a:pt x="73914" y="0"/>
                    <a:pt x="165100" y="0"/>
                  </a:cubicBezTo>
                  <a:lnTo>
                    <a:pt x="698119" y="0"/>
                  </a:lnTo>
                  <a:lnTo>
                    <a:pt x="698119" y="6350"/>
                  </a:lnTo>
                  <a:lnTo>
                    <a:pt x="698119" y="0"/>
                  </a:lnTo>
                  <a:lnTo>
                    <a:pt x="698119" y="6350"/>
                  </a:lnTo>
                  <a:lnTo>
                    <a:pt x="698119" y="0"/>
                  </a:lnTo>
                  <a:cubicBezTo>
                    <a:pt x="789305" y="0"/>
                    <a:pt x="863219" y="73914"/>
                    <a:pt x="863219" y="165100"/>
                  </a:cubicBezTo>
                  <a:lnTo>
                    <a:pt x="856869" y="165100"/>
                  </a:lnTo>
                  <a:lnTo>
                    <a:pt x="863219" y="165100"/>
                  </a:lnTo>
                  <a:lnTo>
                    <a:pt x="863219" y="698119"/>
                  </a:lnTo>
                  <a:lnTo>
                    <a:pt x="856869" y="698119"/>
                  </a:lnTo>
                  <a:lnTo>
                    <a:pt x="863219" y="698119"/>
                  </a:lnTo>
                  <a:cubicBezTo>
                    <a:pt x="863219" y="789305"/>
                    <a:pt x="789305" y="863219"/>
                    <a:pt x="698119" y="863219"/>
                  </a:cubicBezTo>
                  <a:lnTo>
                    <a:pt x="698119" y="856869"/>
                  </a:lnTo>
                  <a:lnTo>
                    <a:pt x="698119" y="863219"/>
                  </a:lnTo>
                  <a:lnTo>
                    <a:pt x="165100" y="863219"/>
                  </a:lnTo>
                  <a:lnTo>
                    <a:pt x="165100" y="856869"/>
                  </a:lnTo>
                  <a:lnTo>
                    <a:pt x="165100" y="863219"/>
                  </a:lnTo>
                  <a:cubicBezTo>
                    <a:pt x="73914" y="863219"/>
                    <a:pt x="0" y="789305"/>
                    <a:pt x="0" y="698119"/>
                  </a:cubicBezTo>
                  <a:lnTo>
                    <a:pt x="0" y="165100"/>
                  </a:lnTo>
                  <a:lnTo>
                    <a:pt x="6350" y="165100"/>
                  </a:lnTo>
                  <a:lnTo>
                    <a:pt x="0" y="165100"/>
                  </a:lnTo>
                  <a:moveTo>
                    <a:pt x="12700" y="165100"/>
                  </a:moveTo>
                  <a:lnTo>
                    <a:pt x="12700" y="698119"/>
                  </a:lnTo>
                  <a:lnTo>
                    <a:pt x="6350" y="698119"/>
                  </a:lnTo>
                  <a:lnTo>
                    <a:pt x="12700" y="698119"/>
                  </a:lnTo>
                  <a:cubicBezTo>
                    <a:pt x="12700" y="782320"/>
                    <a:pt x="80899" y="850519"/>
                    <a:pt x="165100" y="850519"/>
                  </a:cubicBezTo>
                  <a:lnTo>
                    <a:pt x="698119" y="850519"/>
                  </a:lnTo>
                  <a:cubicBezTo>
                    <a:pt x="782320" y="850519"/>
                    <a:pt x="850519" y="782320"/>
                    <a:pt x="850519" y="698119"/>
                  </a:cubicBezTo>
                  <a:lnTo>
                    <a:pt x="850519" y="165100"/>
                  </a:lnTo>
                  <a:cubicBezTo>
                    <a:pt x="850519" y="80899"/>
                    <a:pt x="782320" y="12700"/>
                    <a:pt x="698119" y="12700"/>
                  </a:cubicBezTo>
                  <a:lnTo>
                    <a:pt x="165100" y="12700"/>
                  </a:lnTo>
                  <a:lnTo>
                    <a:pt x="165100" y="6350"/>
                  </a:lnTo>
                  <a:lnTo>
                    <a:pt x="165100" y="12700"/>
                  </a:lnTo>
                  <a:cubicBezTo>
                    <a:pt x="80899"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prstClr val="black"/>
                </a:solidFill>
              </a:endParaRPr>
            </a:p>
          </p:txBody>
        </p:sp>
      </p:grpSp>
      <p:sp>
        <p:nvSpPr>
          <p:cNvPr id="18" name="TextBox 18"/>
          <p:cNvSpPr txBox="1"/>
          <p:nvPr/>
        </p:nvSpPr>
        <p:spPr>
          <a:xfrm>
            <a:off x="6323135" y="5139326"/>
            <a:ext cx="429829" cy="42319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12"/>
              </a:lnSpc>
            </a:pPr>
            <a:r>
              <a:rPr lang="en-US" sz="3312" dirty="0">
                <a:solidFill>
                  <a:srgbClr val="3C3939"/>
                </a:solidFill>
                <a:latin typeface="Raleway"/>
                <a:ea typeface="Raleway"/>
                <a:cs typeface="Raleway"/>
                <a:sym typeface="Raleway"/>
              </a:rPr>
              <a:t>4.</a:t>
            </a:r>
          </a:p>
        </p:txBody>
      </p:sp>
      <p:sp>
        <p:nvSpPr>
          <p:cNvPr id="19" name="TextBox 19"/>
          <p:cNvSpPr txBox="1"/>
          <p:nvPr/>
        </p:nvSpPr>
        <p:spPr>
          <a:xfrm>
            <a:off x="7140500" y="5036544"/>
            <a:ext cx="3659684" cy="130805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437"/>
              </a:lnSpc>
            </a:pPr>
            <a:r>
              <a:rPr lang="en-US" sz="2750" dirty="0">
                <a:solidFill>
                  <a:srgbClr val="3C3939"/>
                </a:solidFill>
                <a:latin typeface="Raleway"/>
                <a:ea typeface="Raleway"/>
                <a:cs typeface="Raleway"/>
                <a:sym typeface="Raleway"/>
              </a:rPr>
              <a:t>Reporting of Table no. 14 in GSTR 9: Ensure proper reporting</a:t>
            </a:r>
          </a:p>
        </p:txBody>
      </p:sp>
      <p:sp>
        <p:nvSpPr>
          <p:cNvPr id="20" name="TextBox 20"/>
          <p:cNvSpPr txBox="1"/>
          <p:nvPr/>
        </p:nvSpPr>
        <p:spPr>
          <a:xfrm>
            <a:off x="7140500" y="6435576"/>
            <a:ext cx="3659684" cy="230832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3562"/>
              </a:lnSpc>
            </a:pPr>
            <a:r>
              <a:rPr lang="en-US" sz="2187" dirty="0">
                <a:solidFill>
                  <a:srgbClr val="3C3939"/>
                </a:solidFill>
                <a:latin typeface="Roboto"/>
                <a:ea typeface="Roboto"/>
                <a:cs typeface="Roboto"/>
                <a:sym typeface="Roboto"/>
              </a:rPr>
              <a:t>If there is any payment of tax in table no. 10, then ensure that it should also be reported in table no. 14 as payable and paid.</a:t>
            </a:r>
          </a:p>
        </p:txBody>
      </p:sp>
      <p:cxnSp>
        <p:nvCxnSpPr>
          <p:cNvPr id="21" name="Straight Connector 20"/>
          <p:cNvCxnSpPr/>
          <p:nvPr/>
        </p:nvCxnSpPr>
        <p:spPr>
          <a:xfrm>
            <a:off x="7130007" y="6393856"/>
            <a:ext cx="31683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913632" y="2119164"/>
            <a:ext cx="35283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13411200" y="4841676"/>
            <a:ext cx="3048000" cy="22098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3" name="Rectangle 22"/>
          <p:cNvSpPr/>
          <p:nvPr/>
        </p:nvSpPr>
        <p:spPr>
          <a:xfrm>
            <a:off x="13411200" y="4841676"/>
            <a:ext cx="3048000" cy="11049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26" name="Picture 2" descr="82,170 Caution Logo Royalty-Free Photos and Stock Images | Shutterstock"/>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t="9600" b="12000"/>
          <a:stretch/>
        </p:blipFill>
        <p:spPr bwMode="auto">
          <a:xfrm rot="10800000" flipV="1">
            <a:off x="13989357" y="5021009"/>
            <a:ext cx="1739285" cy="1454506"/>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6856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1905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8" name="TextBox 8"/>
          <p:cNvSpPr txBox="1"/>
          <p:nvPr/>
        </p:nvSpPr>
        <p:spPr>
          <a:xfrm>
            <a:off x="992238" y="1314599"/>
            <a:ext cx="14344450" cy="88485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dirty="0">
                <a:solidFill>
                  <a:srgbClr val="1B1B27"/>
                </a:solidFill>
                <a:latin typeface="Raleway"/>
                <a:ea typeface="Raleway"/>
                <a:cs typeface="Raleway"/>
                <a:sym typeface="Raleway"/>
              </a:rPr>
              <a:t>GSTN Common Portal Generated Reports:</a:t>
            </a:r>
          </a:p>
        </p:txBody>
      </p:sp>
      <p:grpSp>
        <p:nvGrpSpPr>
          <p:cNvPr id="9" name="Group 9"/>
          <p:cNvGrpSpPr/>
          <p:nvPr/>
        </p:nvGrpSpPr>
        <p:grpSpPr>
          <a:xfrm>
            <a:off x="987475" y="3535561"/>
            <a:ext cx="4590604" cy="3023146"/>
            <a:chOff x="0" y="0"/>
            <a:chExt cx="6120805" cy="4030862"/>
          </a:xfrm>
        </p:grpSpPr>
        <p:sp>
          <p:nvSpPr>
            <p:cNvPr id="10" name="Freeform 10"/>
            <p:cNvSpPr/>
            <p:nvPr/>
          </p:nvSpPr>
          <p:spPr>
            <a:xfrm>
              <a:off x="6350" y="6350"/>
              <a:ext cx="6108192" cy="4018153"/>
            </a:xfrm>
            <a:custGeom>
              <a:avLst/>
              <a:gdLst/>
              <a:ahLst/>
              <a:cxnLst/>
              <a:rect l="l" t="t" r="r" b="b"/>
              <a:pathLst>
                <a:path w="6108192" h="4018153">
                  <a:moveTo>
                    <a:pt x="0" y="158750"/>
                  </a:moveTo>
                  <a:cubicBezTo>
                    <a:pt x="0" y="71120"/>
                    <a:pt x="71120" y="0"/>
                    <a:pt x="159004" y="0"/>
                  </a:cubicBezTo>
                  <a:lnTo>
                    <a:pt x="5949188" y="0"/>
                  </a:lnTo>
                  <a:cubicBezTo>
                    <a:pt x="6036945" y="0"/>
                    <a:pt x="6108192" y="71120"/>
                    <a:pt x="6108192" y="158750"/>
                  </a:cubicBezTo>
                  <a:lnTo>
                    <a:pt x="6108192" y="3859403"/>
                  </a:lnTo>
                  <a:cubicBezTo>
                    <a:pt x="6108192" y="3947160"/>
                    <a:pt x="6037072" y="4018153"/>
                    <a:pt x="5949188" y="4018153"/>
                  </a:cubicBezTo>
                  <a:lnTo>
                    <a:pt x="159004" y="4018153"/>
                  </a:lnTo>
                  <a:cubicBezTo>
                    <a:pt x="71120" y="4018153"/>
                    <a:pt x="0" y="3947033"/>
                    <a:pt x="0" y="3859403"/>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1" name="Freeform 11"/>
            <p:cNvSpPr/>
            <p:nvPr/>
          </p:nvSpPr>
          <p:spPr>
            <a:xfrm>
              <a:off x="0" y="0"/>
              <a:ext cx="6120892" cy="4030853"/>
            </a:xfrm>
            <a:custGeom>
              <a:avLst/>
              <a:gdLst/>
              <a:ahLst/>
              <a:cxnLst/>
              <a:rect l="l" t="t" r="r" b="b"/>
              <a:pathLst>
                <a:path w="6120892" h="4030853">
                  <a:moveTo>
                    <a:pt x="0" y="165100"/>
                  </a:moveTo>
                  <a:cubicBezTo>
                    <a:pt x="0" y="73914"/>
                    <a:pt x="74041" y="0"/>
                    <a:pt x="165354" y="0"/>
                  </a:cubicBezTo>
                  <a:lnTo>
                    <a:pt x="5955538" y="0"/>
                  </a:lnTo>
                  <a:lnTo>
                    <a:pt x="5955538" y="6350"/>
                  </a:lnTo>
                  <a:lnTo>
                    <a:pt x="5955538" y="0"/>
                  </a:lnTo>
                  <a:cubicBezTo>
                    <a:pt x="6046851" y="0"/>
                    <a:pt x="6120892" y="73914"/>
                    <a:pt x="6120892" y="165100"/>
                  </a:cubicBezTo>
                  <a:lnTo>
                    <a:pt x="6114542" y="165100"/>
                  </a:lnTo>
                  <a:lnTo>
                    <a:pt x="6120892" y="165100"/>
                  </a:lnTo>
                  <a:lnTo>
                    <a:pt x="6120892" y="3865753"/>
                  </a:lnTo>
                  <a:lnTo>
                    <a:pt x="6114542" y="3865753"/>
                  </a:lnTo>
                  <a:lnTo>
                    <a:pt x="6120892" y="3865753"/>
                  </a:lnTo>
                  <a:cubicBezTo>
                    <a:pt x="6120892" y="3956939"/>
                    <a:pt x="6046851" y="4030853"/>
                    <a:pt x="5955538" y="4030853"/>
                  </a:cubicBezTo>
                  <a:lnTo>
                    <a:pt x="5955538" y="4024503"/>
                  </a:lnTo>
                  <a:lnTo>
                    <a:pt x="5955538" y="4030853"/>
                  </a:lnTo>
                  <a:lnTo>
                    <a:pt x="165354" y="4030853"/>
                  </a:lnTo>
                  <a:lnTo>
                    <a:pt x="165354" y="4024503"/>
                  </a:lnTo>
                  <a:lnTo>
                    <a:pt x="165354" y="4030853"/>
                  </a:lnTo>
                  <a:cubicBezTo>
                    <a:pt x="74041" y="4030853"/>
                    <a:pt x="0" y="3956939"/>
                    <a:pt x="0" y="3865753"/>
                  </a:cubicBezTo>
                  <a:lnTo>
                    <a:pt x="0" y="165100"/>
                  </a:lnTo>
                  <a:lnTo>
                    <a:pt x="6350" y="165100"/>
                  </a:lnTo>
                  <a:lnTo>
                    <a:pt x="0" y="165100"/>
                  </a:lnTo>
                  <a:moveTo>
                    <a:pt x="12700" y="165100"/>
                  </a:moveTo>
                  <a:lnTo>
                    <a:pt x="12700" y="3865753"/>
                  </a:lnTo>
                  <a:lnTo>
                    <a:pt x="6350" y="3865753"/>
                  </a:lnTo>
                  <a:lnTo>
                    <a:pt x="12700" y="3865753"/>
                  </a:lnTo>
                  <a:cubicBezTo>
                    <a:pt x="12700" y="3949954"/>
                    <a:pt x="81026" y="4018153"/>
                    <a:pt x="165354" y="4018153"/>
                  </a:cubicBezTo>
                  <a:lnTo>
                    <a:pt x="5955538" y="4018153"/>
                  </a:lnTo>
                  <a:cubicBezTo>
                    <a:pt x="6039866" y="4018153"/>
                    <a:pt x="6108192" y="3949954"/>
                    <a:pt x="6108192" y="3865753"/>
                  </a:cubicBezTo>
                  <a:lnTo>
                    <a:pt x="6108192" y="165100"/>
                  </a:lnTo>
                  <a:cubicBezTo>
                    <a:pt x="6108192" y="80899"/>
                    <a:pt x="6039866" y="12700"/>
                    <a:pt x="5955538" y="12700"/>
                  </a:cubicBezTo>
                  <a:lnTo>
                    <a:pt x="165354" y="12700"/>
                  </a:lnTo>
                  <a:lnTo>
                    <a:pt x="165354" y="6350"/>
                  </a:lnTo>
                  <a:lnTo>
                    <a:pt x="165354" y="12700"/>
                  </a:lnTo>
                  <a:cubicBezTo>
                    <a:pt x="81026"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2" name="TextBox 12"/>
          <p:cNvSpPr txBox="1"/>
          <p:nvPr/>
        </p:nvSpPr>
        <p:spPr>
          <a:xfrm>
            <a:off x="1285280" y="3804791"/>
            <a:ext cx="3913734"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dirty="0">
                <a:solidFill>
                  <a:srgbClr val="3C3939"/>
                </a:solidFill>
                <a:latin typeface="Raleway"/>
                <a:ea typeface="Raleway"/>
                <a:cs typeface="Raleway"/>
                <a:sym typeface="Raleway"/>
              </a:rPr>
              <a:t>Auto Populated GSTR-9</a:t>
            </a:r>
          </a:p>
        </p:txBody>
      </p:sp>
      <p:sp>
        <p:nvSpPr>
          <p:cNvPr id="13" name="TextBox 13"/>
          <p:cNvSpPr txBox="1"/>
          <p:nvPr/>
        </p:nvSpPr>
        <p:spPr>
          <a:xfrm>
            <a:off x="1285280" y="4351139"/>
            <a:ext cx="3994994" cy="190976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Documents will help and provide details related R-1 and 3B filing. Prefilled Annual Return.</a:t>
            </a:r>
          </a:p>
        </p:txBody>
      </p:sp>
      <p:grpSp>
        <p:nvGrpSpPr>
          <p:cNvPr id="24" name="Group 9"/>
          <p:cNvGrpSpPr/>
          <p:nvPr/>
        </p:nvGrpSpPr>
        <p:grpSpPr>
          <a:xfrm>
            <a:off x="6911752" y="3535560"/>
            <a:ext cx="5760640" cy="3018377"/>
            <a:chOff x="0" y="0"/>
            <a:chExt cx="6120805" cy="4621412"/>
          </a:xfrm>
        </p:grpSpPr>
        <p:sp>
          <p:nvSpPr>
            <p:cNvPr id="25" name="Freeform 10"/>
            <p:cNvSpPr/>
            <p:nvPr/>
          </p:nvSpPr>
          <p:spPr>
            <a:xfrm>
              <a:off x="6350" y="6350"/>
              <a:ext cx="6108065" cy="4608703"/>
            </a:xfrm>
            <a:custGeom>
              <a:avLst/>
              <a:gdLst/>
              <a:ahLst/>
              <a:cxnLst/>
              <a:rect l="l" t="t" r="r" b="b"/>
              <a:pathLst>
                <a:path w="6108065" h="4608703">
                  <a:moveTo>
                    <a:pt x="0" y="158750"/>
                  </a:moveTo>
                  <a:cubicBezTo>
                    <a:pt x="0" y="71120"/>
                    <a:pt x="71120" y="0"/>
                    <a:pt x="158877" y="0"/>
                  </a:cubicBezTo>
                  <a:lnTo>
                    <a:pt x="5949188" y="0"/>
                  </a:lnTo>
                  <a:cubicBezTo>
                    <a:pt x="6036945" y="0"/>
                    <a:pt x="6108065" y="71120"/>
                    <a:pt x="6108065" y="158750"/>
                  </a:cubicBezTo>
                  <a:lnTo>
                    <a:pt x="6108065" y="4449953"/>
                  </a:lnTo>
                  <a:cubicBezTo>
                    <a:pt x="6108065" y="4537583"/>
                    <a:pt x="6036945" y="4608703"/>
                    <a:pt x="5949188" y="4608703"/>
                  </a:cubicBezTo>
                  <a:lnTo>
                    <a:pt x="158877" y="4608703"/>
                  </a:lnTo>
                  <a:cubicBezTo>
                    <a:pt x="71120" y="4608703"/>
                    <a:pt x="0" y="4537583"/>
                    <a:pt x="0" y="4449953"/>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6" name="Freeform 11"/>
            <p:cNvSpPr/>
            <p:nvPr/>
          </p:nvSpPr>
          <p:spPr>
            <a:xfrm>
              <a:off x="0" y="0"/>
              <a:ext cx="6120765" cy="4621403"/>
            </a:xfrm>
            <a:custGeom>
              <a:avLst/>
              <a:gdLst/>
              <a:ahLst/>
              <a:cxnLst/>
              <a:rect l="l" t="t" r="r" b="b"/>
              <a:pathLst>
                <a:path w="6120765" h="4621403">
                  <a:moveTo>
                    <a:pt x="0" y="165100"/>
                  </a:moveTo>
                  <a:cubicBezTo>
                    <a:pt x="0" y="73914"/>
                    <a:pt x="74041" y="0"/>
                    <a:pt x="165227" y="0"/>
                  </a:cubicBezTo>
                  <a:lnTo>
                    <a:pt x="5955538" y="0"/>
                  </a:lnTo>
                  <a:lnTo>
                    <a:pt x="5955538" y="6350"/>
                  </a:lnTo>
                  <a:lnTo>
                    <a:pt x="5955538" y="0"/>
                  </a:lnTo>
                  <a:cubicBezTo>
                    <a:pt x="6046724" y="0"/>
                    <a:pt x="6120765" y="73914"/>
                    <a:pt x="6120765" y="165100"/>
                  </a:cubicBezTo>
                  <a:lnTo>
                    <a:pt x="6114415" y="165100"/>
                  </a:lnTo>
                  <a:lnTo>
                    <a:pt x="6120765" y="165100"/>
                  </a:lnTo>
                  <a:lnTo>
                    <a:pt x="6120765" y="4456303"/>
                  </a:lnTo>
                  <a:lnTo>
                    <a:pt x="6114415" y="4456303"/>
                  </a:lnTo>
                  <a:lnTo>
                    <a:pt x="6120765" y="4456303"/>
                  </a:lnTo>
                  <a:cubicBezTo>
                    <a:pt x="6120765" y="4547489"/>
                    <a:pt x="6046724" y="4621403"/>
                    <a:pt x="5955538" y="4621403"/>
                  </a:cubicBezTo>
                  <a:lnTo>
                    <a:pt x="5955538" y="4615053"/>
                  </a:lnTo>
                  <a:lnTo>
                    <a:pt x="5955538" y="4621403"/>
                  </a:lnTo>
                  <a:lnTo>
                    <a:pt x="165227" y="4621403"/>
                  </a:lnTo>
                  <a:lnTo>
                    <a:pt x="165227" y="4615053"/>
                  </a:lnTo>
                  <a:lnTo>
                    <a:pt x="165227" y="4621403"/>
                  </a:lnTo>
                  <a:cubicBezTo>
                    <a:pt x="74041" y="4621403"/>
                    <a:pt x="0" y="4547489"/>
                    <a:pt x="0" y="4456303"/>
                  </a:cubicBezTo>
                  <a:lnTo>
                    <a:pt x="0" y="165100"/>
                  </a:lnTo>
                  <a:lnTo>
                    <a:pt x="6350" y="165100"/>
                  </a:lnTo>
                  <a:lnTo>
                    <a:pt x="0" y="165100"/>
                  </a:lnTo>
                  <a:moveTo>
                    <a:pt x="12700" y="165100"/>
                  </a:moveTo>
                  <a:lnTo>
                    <a:pt x="12700" y="4456303"/>
                  </a:lnTo>
                  <a:lnTo>
                    <a:pt x="6350" y="4456303"/>
                  </a:lnTo>
                  <a:lnTo>
                    <a:pt x="12700" y="4456303"/>
                  </a:lnTo>
                  <a:cubicBezTo>
                    <a:pt x="12700" y="4540504"/>
                    <a:pt x="81026" y="4608703"/>
                    <a:pt x="165227" y="4608703"/>
                  </a:cubicBezTo>
                  <a:lnTo>
                    <a:pt x="5955538" y="4608703"/>
                  </a:lnTo>
                  <a:cubicBezTo>
                    <a:pt x="6039739" y="4608703"/>
                    <a:pt x="6108065" y="4540504"/>
                    <a:pt x="6108065" y="4456303"/>
                  </a:cubicBezTo>
                  <a:lnTo>
                    <a:pt x="6108065" y="165100"/>
                  </a:lnTo>
                  <a:cubicBezTo>
                    <a:pt x="6108065" y="80899"/>
                    <a:pt x="6039739" y="12700"/>
                    <a:pt x="5955538" y="12700"/>
                  </a:cubicBezTo>
                  <a:lnTo>
                    <a:pt x="165227" y="12700"/>
                  </a:lnTo>
                  <a:lnTo>
                    <a:pt x="165227" y="6350"/>
                  </a:lnTo>
                  <a:lnTo>
                    <a:pt x="165227" y="12700"/>
                  </a:lnTo>
                  <a:cubicBezTo>
                    <a:pt x="81026"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27" name="TextBox 12"/>
          <p:cNvSpPr txBox="1"/>
          <p:nvPr/>
        </p:nvSpPr>
        <p:spPr>
          <a:xfrm>
            <a:off x="7209557" y="3602855"/>
            <a:ext cx="5013224" cy="87203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dirty="0">
                <a:solidFill>
                  <a:srgbClr val="3C3939"/>
                </a:solidFill>
                <a:latin typeface="Raleway"/>
                <a:ea typeface="Raleway"/>
                <a:cs typeface="Raleway"/>
                <a:sym typeface="Raleway"/>
              </a:rPr>
              <a:t>GSTR -3B v/s 2B v/s GSTR-1 report</a:t>
            </a:r>
          </a:p>
        </p:txBody>
      </p:sp>
      <p:sp>
        <p:nvSpPr>
          <p:cNvPr id="28" name="TextBox 13"/>
          <p:cNvSpPr txBox="1"/>
          <p:nvPr/>
        </p:nvSpPr>
        <p:spPr>
          <a:xfrm>
            <a:off x="7209557" y="4592115"/>
            <a:ext cx="5013224" cy="138499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Reconciliation of liability between GSTR-3B and GSTR-1.Reconciliation of Input as per GSTR-2B and GSTR-3B. </a:t>
            </a:r>
          </a:p>
        </p:txBody>
      </p:sp>
      <p:grpSp>
        <p:nvGrpSpPr>
          <p:cNvPr id="29" name="Group 19"/>
          <p:cNvGrpSpPr/>
          <p:nvPr/>
        </p:nvGrpSpPr>
        <p:grpSpPr>
          <a:xfrm>
            <a:off x="935088" y="7054155"/>
            <a:ext cx="9455051" cy="2115890"/>
            <a:chOff x="0" y="0"/>
            <a:chExt cx="12606735" cy="2821187"/>
          </a:xfrm>
        </p:grpSpPr>
        <p:sp>
          <p:nvSpPr>
            <p:cNvPr id="30" name="Freeform 20"/>
            <p:cNvSpPr/>
            <p:nvPr/>
          </p:nvSpPr>
          <p:spPr>
            <a:xfrm>
              <a:off x="6350" y="6350"/>
              <a:ext cx="12594082" cy="2808478"/>
            </a:xfrm>
            <a:custGeom>
              <a:avLst/>
              <a:gdLst/>
              <a:ahLst/>
              <a:cxnLst/>
              <a:rect l="l" t="t" r="r" b="b"/>
              <a:pathLst>
                <a:path w="12594082" h="2808478">
                  <a:moveTo>
                    <a:pt x="0" y="158750"/>
                  </a:moveTo>
                  <a:cubicBezTo>
                    <a:pt x="0" y="71120"/>
                    <a:pt x="71374" y="0"/>
                    <a:pt x="159385" y="0"/>
                  </a:cubicBezTo>
                  <a:lnTo>
                    <a:pt x="12434697" y="0"/>
                  </a:lnTo>
                  <a:cubicBezTo>
                    <a:pt x="12522708" y="0"/>
                    <a:pt x="12594082" y="71120"/>
                    <a:pt x="12594082" y="158750"/>
                  </a:cubicBezTo>
                  <a:lnTo>
                    <a:pt x="12594082" y="2649728"/>
                  </a:lnTo>
                  <a:cubicBezTo>
                    <a:pt x="12594082" y="2737485"/>
                    <a:pt x="12522708" y="2808478"/>
                    <a:pt x="12434697" y="2808478"/>
                  </a:cubicBezTo>
                  <a:lnTo>
                    <a:pt x="159385" y="2808478"/>
                  </a:lnTo>
                  <a:cubicBezTo>
                    <a:pt x="71374" y="2808478"/>
                    <a:pt x="0" y="2737358"/>
                    <a:pt x="0" y="2649728"/>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31" name="Freeform 21"/>
            <p:cNvSpPr/>
            <p:nvPr/>
          </p:nvSpPr>
          <p:spPr>
            <a:xfrm>
              <a:off x="0" y="0"/>
              <a:ext cx="12606782" cy="2821178"/>
            </a:xfrm>
            <a:custGeom>
              <a:avLst/>
              <a:gdLst/>
              <a:ahLst/>
              <a:cxnLst/>
              <a:rect l="l" t="t" r="r" b="b"/>
              <a:pathLst>
                <a:path w="12606782" h="2821178">
                  <a:moveTo>
                    <a:pt x="0" y="165100"/>
                  </a:moveTo>
                  <a:cubicBezTo>
                    <a:pt x="0" y="73914"/>
                    <a:pt x="74168" y="0"/>
                    <a:pt x="165735" y="0"/>
                  </a:cubicBezTo>
                  <a:lnTo>
                    <a:pt x="12441047" y="0"/>
                  </a:lnTo>
                  <a:lnTo>
                    <a:pt x="12441047" y="6350"/>
                  </a:lnTo>
                  <a:lnTo>
                    <a:pt x="12441047" y="0"/>
                  </a:lnTo>
                  <a:cubicBezTo>
                    <a:pt x="12532487" y="0"/>
                    <a:pt x="12606782" y="73914"/>
                    <a:pt x="12606782" y="165100"/>
                  </a:cubicBezTo>
                  <a:lnTo>
                    <a:pt x="12600432" y="165100"/>
                  </a:lnTo>
                  <a:lnTo>
                    <a:pt x="12606782" y="165100"/>
                  </a:lnTo>
                  <a:lnTo>
                    <a:pt x="12606782" y="2656078"/>
                  </a:lnTo>
                  <a:lnTo>
                    <a:pt x="12600432" y="2656078"/>
                  </a:lnTo>
                  <a:lnTo>
                    <a:pt x="12606782" y="2656078"/>
                  </a:lnTo>
                  <a:cubicBezTo>
                    <a:pt x="12606782" y="2747264"/>
                    <a:pt x="12532614" y="2821178"/>
                    <a:pt x="12441047" y="2821178"/>
                  </a:cubicBezTo>
                  <a:lnTo>
                    <a:pt x="12441047" y="2814828"/>
                  </a:lnTo>
                  <a:lnTo>
                    <a:pt x="12441047" y="2821178"/>
                  </a:lnTo>
                  <a:lnTo>
                    <a:pt x="165735" y="2821178"/>
                  </a:lnTo>
                  <a:lnTo>
                    <a:pt x="165735" y="2814828"/>
                  </a:lnTo>
                  <a:lnTo>
                    <a:pt x="165735" y="2821178"/>
                  </a:lnTo>
                  <a:cubicBezTo>
                    <a:pt x="74295" y="2821178"/>
                    <a:pt x="0" y="2747264"/>
                    <a:pt x="0" y="2656078"/>
                  </a:cubicBezTo>
                  <a:lnTo>
                    <a:pt x="0" y="165100"/>
                  </a:lnTo>
                  <a:lnTo>
                    <a:pt x="6350" y="165100"/>
                  </a:lnTo>
                  <a:lnTo>
                    <a:pt x="0" y="165100"/>
                  </a:lnTo>
                  <a:moveTo>
                    <a:pt x="12700" y="165100"/>
                  </a:moveTo>
                  <a:lnTo>
                    <a:pt x="12700" y="2656078"/>
                  </a:lnTo>
                  <a:lnTo>
                    <a:pt x="6350" y="2656078"/>
                  </a:lnTo>
                  <a:lnTo>
                    <a:pt x="12700" y="2656078"/>
                  </a:lnTo>
                  <a:cubicBezTo>
                    <a:pt x="12700" y="2740279"/>
                    <a:pt x="81153" y="2808478"/>
                    <a:pt x="165735" y="2808478"/>
                  </a:cubicBezTo>
                  <a:lnTo>
                    <a:pt x="12441047" y="2808478"/>
                  </a:lnTo>
                  <a:cubicBezTo>
                    <a:pt x="12525628" y="2808478"/>
                    <a:pt x="12594082" y="2740152"/>
                    <a:pt x="12594082" y="2656078"/>
                  </a:cubicBezTo>
                  <a:lnTo>
                    <a:pt x="12594082" y="165100"/>
                  </a:lnTo>
                  <a:cubicBezTo>
                    <a:pt x="12594082" y="80899"/>
                    <a:pt x="12525628" y="12700"/>
                    <a:pt x="12441047" y="12700"/>
                  </a:cubicBezTo>
                  <a:lnTo>
                    <a:pt x="165735" y="12700"/>
                  </a:lnTo>
                  <a:lnTo>
                    <a:pt x="165735" y="6350"/>
                  </a:lnTo>
                  <a:lnTo>
                    <a:pt x="165735" y="12700"/>
                  </a:lnTo>
                  <a:cubicBezTo>
                    <a:pt x="81153" y="12700"/>
                    <a:pt x="12700" y="81026"/>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32" name="TextBox 22"/>
          <p:cNvSpPr txBox="1"/>
          <p:nvPr/>
        </p:nvSpPr>
        <p:spPr>
          <a:xfrm>
            <a:off x="1232893" y="7323385"/>
            <a:ext cx="3544044" cy="41139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dirty="0">
                <a:solidFill>
                  <a:srgbClr val="3C3939"/>
                </a:solidFill>
                <a:latin typeface="Raleway"/>
                <a:ea typeface="Raleway"/>
                <a:cs typeface="Raleway"/>
                <a:sym typeface="Raleway"/>
              </a:rPr>
              <a:t>GSTR-2B</a:t>
            </a:r>
          </a:p>
        </p:txBody>
      </p:sp>
      <p:sp>
        <p:nvSpPr>
          <p:cNvPr id="33" name="TextBox 23"/>
          <p:cNvSpPr txBox="1"/>
          <p:nvPr/>
        </p:nvSpPr>
        <p:spPr>
          <a:xfrm>
            <a:off x="1232893" y="7869734"/>
            <a:ext cx="8859441" cy="92333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Party wise GSTR-2B for the FY. It will be used for GSTR-2B and books reconciliation. </a:t>
            </a:r>
          </a:p>
        </p:txBody>
      </p:sp>
    </p:spTree>
    <p:extLst>
      <p:ext uri="{BB962C8B-B14F-4D97-AF65-F5344CB8AC3E}">
        <p14:creationId xmlns:p14="http://schemas.microsoft.com/office/powerpoint/2010/main" val="22509800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8" name="TextBox 8"/>
          <p:cNvSpPr txBox="1"/>
          <p:nvPr/>
        </p:nvSpPr>
        <p:spPr>
          <a:xfrm>
            <a:off x="992238" y="1093143"/>
            <a:ext cx="9445526" cy="171912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dirty="0">
                <a:solidFill>
                  <a:srgbClr val="1B1B27"/>
                </a:solidFill>
                <a:latin typeface="Raleway"/>
                <a:ea typeface="Raleway"/>
                <a:cs typeface="Raleway"/>
                <a:sym typeface="Raleway"/>
              </a:rPr>
              <a:t>Software Generated Reports:</a:t>
            </a:r>
          </a:p>
        </p:txBody>
      </p:sp>
      <p:grpSp>
        <p:nvGrpSpPr>
          <p:cNvPr id="14" name="Group 14"/>
          <p:cNvGrpSpPr/>
          <p:nvPr/>
        </p:nvGrpSpPr>
        <p:grpSpPr>
          <a:xfrm>
            <a:off x="1079104" y="3314105"/>
            <a:ext cx="5760640" cy="2621483"/>
            <a:chOff x="0" y="0"/>
            <a:chExt cx="6120805" cy="4621412"/>
          </a:xfrm>
        </p:grpSpPr>
        <p:sp>
          <p:nvSpPr>
            <p:cNvPr id="15" name="Freeform 15"/>
            <p:cNvSpPr/>
            <p:nvPr/>
          </p:nvSpPr>
          <p:spPr>
            <a:xfrm>
              <a:off x="6350" y="6350"/>
              <a:ext cx="6108065" cy="4608703"/>
            </a:xfrm>
            <a:custGeom>
              <a:avLst/>
              <a:gdLst/>
              <a:ahLst/>
              <a:cxnLst/>
              <a:rect l="l" t="t" r="r" b="b"/>
              <a:pathLst>
                <a:path w="6108065" h="4608703">
                  <a:moveTo>
                    <a:pt x="0" y="158750"/>
                  </a:moveTo>
                  <a:cubicBezTo>
                    <a:pt x="0" y="71120"/>
                    <a:pt x="71120" y="0"/>
                    <a:pt x="158877" y="0"/>
                  </a:cubicBezTo>
                  <a:lnTo>
                    <a:pt x="5949188" y="0"/>
                  </a:lnTo>
                  <a:cubicBezTo>
                    <a:pt x="6036945" y="0"/>
                    <a:pt x="6108065" y="71120"/>
                    <a:pt x="6108065" y="158750"/>
                  </a:cubicBezTo>
                  <a:lnTo>
                    <a:pt x="6108065" y="4449953"/>
                  </a:lnTo>
                  <a:cubicBezTo>
                    <a:pt x="6108065" y="4537583"/>
                    <a:pt x="6036945" y="4608703"/>
                    <a:pt x="5949188" y="4608703"/>
                  </a:cubicBezTo>
                  <a:lnTo>
                    <a:pt x="158877" y="4608703"/>
                  </a:lnTo>
                  <a:cubicBezTo>
                    <a:pt x="71120" y="4608703"/>
                    <a:pt x="0" y="4537583"/>
                    <a:pt x="0" y="4449953"/>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6" name="Freeform 16"/>
            <p:cNvSpPr/>
            <p:nvPr/>
          </p:nvSpPr>
          <p:spPr>
            <a:xfrm>
              <a:off x="0" y="0"/>
              <a:ext cx="6120765" cy="4621403"/>
            </a:xfrm>
            <a:custGeom>
              <a:avLst/>
              <a:gdLst/>
              <a:ahLst/>
              <a:cxnLst/>
              <a:rect l="l" t="t" r="r" b="b"/>
              <a:pathLst>
                <a:path w="6120765" h="4621403">
                  <a:moveTo>
                    <a:pt x="0" y="165100"/>
                  </a:moveTo>
                  <a:cubicBezTo>
                    <a:pt x="0" y="73914"/>
                    <a:pt x="74041" y="0"/>
                    <a:pt x="165227" y="0"/>
                  </a:cubicBezTo>
                  <a:lnTo>
                    <a:pt x="5955538" y="0"/>
                  </a:lnTo>
                  <a:lnTo>
                    <a:pt x="5955538" y="6350"/>
                  </a:lnTo>
                  <a:lnTo>
                    <a:pt x="5955538" y="0"/>
                  </a:lnTo>
                  <a:cubicBezTo>
                    <a:pt x="6046724" y="0"/>
                    <a:pt x="6120765" y="73914"/>
                    <a:pt x="6120765" y="165100"/>
                  </a:cubicBezTo>
                  <a:lnTo>
                    <a:pt x="6114415" y="165100"/>
                  </a:lnTo>
                  <a:lnTo>
                    <a:pt x="6120765" y="165100"/>
                  </a:lnTo>
                  <a:lnTo>
                    <a:pt x="6120765" y="4456303"/>
                  </a:lnTo>
                  <a:lnTo>
                    <a:pt x="6114415" y="4456303"/>
                  </a:lnTo>
                  <a:lnTo>
                    <a:pt x="6120765" y="4456303"/>
                  </a:lnTo>
                  <a:cubicBezTo>
                    <a:pt x="6120765" y="4547489"/>
                    <a:pt x="6046724" y="4621403"/>
                    <a:pt x="5955538" y="4621403"/>
                  </a:cubicBezTo>
                  <a:lnTo>
                    <a:pt x="5955538" y="4615053"/>
                  </a:lnTo>
                  <a:lnTo>
                    <a:pt x="5955538" y="4621403"/>
                  </a:lnTo>
                  <a:lnTo>
                    <a:pt x="165227" y="4621403"/>
                  </a:lnTo>
                  <a:lnTo>
                    <a:pt x="165227" y="4615053"/>
                  </a:lnTo>
                  <a:lnTo>
                    <a:pt x="165227" y="4621403"/>
                  </a:lnTo>
                  <a:cubicBezTo>
                    <a:pt x="74041" y="4621403"/>
                    <a:pt x="0" y="4547489"/>
                    <a:pt x="0" y="4456303"/>
                  </a:cubicBezTo>
                  <a:lnTo>
                    <a:pt x="0" y="165100"/>
                  </a:lnTo>
                  <a:lnTo>
                    <a:pt x="6350" y="165100"/>
                  </a:lnTo>
                  <a:lnTo>
                    <a:pt x="0" y="165100"/>
                  </a:lnTo>
                  <a:moveTo>
                    <a:pt x="12700" y="165100"/>
                  </a:moveTo>
                  <a:lnTo>
                    <a:pt x="12700" y="4456303"/>
                  </a:lnTo>
                  <a:lnTo>
                    <a:pt x="6350" y="4456303"/>
                  </a:lnTo>
                  <a:lnTo>
                    <a:pt x="12700" y="4456303"/>
                  </a:lnTo>
                  <a:cubicBezTo>
                    <a:pt x="12700" y="4540504"/>
                    <a:pt x="81026" y="4608703"/>
                    <a:pt x="165227" y="4608703"/>
                  </a:cubicBezTo>
                  <a:lnTo>
                    <a:pt x="5955538" y="4608703"/>
                  </a:lnTo>
                  <a:cubicBezTo>
                    <a:pt x="6039739" y="4608703"/>
                    <a:pt x="6108065" y="4540504"/>
                    <a:pt x="6108065" y="4456303"/>
                  </a:cubicBezTo>
                  <a:lnTo>
                    <a:pt x="6108065" y="165100"/>
                  </a:lnTo>
                  <a:cubicBezTo>
                    <a:pt x="6108065" y="80899"/>
                    <a:pt x="6039739" y="12700"/>
                    <a:pt x="5955538" y="12700"/>
                  </a:cubicBezTo>
                  <a:lnTo>
                    <a:pt x="165227" y="12700"/>
                  </a:lnTo>
                  <a:lnTo>
                    <a:pt x="165227" y="6350"/>
                  </a:lnTo>
                  <a:lnTo>
                    <a:pt x="165227" y="12700"/>
                  </a:lnTo>
                  <a:cubicBezTo>
                    <a:pt x="81026"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7" name="TextBox 17"/>
          <p:cNvSpPr txBox="1"/>
          <p:nvPr/>
        </p:nvSpPr>
        <p:spPr>
          <a:xfrm>
            <a:off x="1376908" y="3583335"/>
            <a:ext cx="5013223" cy="43601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dirty="0">
                <a:solidFill>
                  <a:srgbClr val="3C3939"/>
                </a:solidFill>
                <a:latin typeface="Raleway"/>
                <a:ea typeface="Raleway"/>
                <a:cs typeface="Raleway"/>
                <a:sym typeface="Raleway"/>
              </a:rPr>
              <a:t>Rate wise outward supply</a:t>
            </a:r>
          </a:p>
        </p:txBody>
      </p:sp>
      <p:sp>
        <p:nvSpPr>
          <p:cNvPr id="18" name="TextBox 18"/>
          <p:cNvSpPr txBox="1"/>
          <p:nvPr/>
        </p:nvSpPr>
        <p:spPr>
          <a:xfrm>
            <a:off x="1376908" y="4572595"/>
            <a:ext cx="5013223" cy="923330"/>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Summary of rate wise outward supply on yearly basis. Required for GSTR 9C</a:t>
            </a:r>
          </a:p>
        </p:txBody>
      </p:sp>
      <p:grpSp>
        <p:nvGrpSpPr>
          <p:cNvPr id="24" name="Group 14"/>
          <p:cNvGrpSpPr/>
          <p:nvPr/>
        </p:nvGrpSpPr>
        <p:grpSpPr>
          <a:xfrm>
            <a:off x="8297812" y="3199284"/>
            <a:ext cx="4590604" cy="3023146"/>
            <a:chOff x="0" y="0"/>
            <a:chExt cx="6120805" cy="4030862"/>
          </a:xfrm>
        </p:grpSpPr>
        <p:sp>
          <p:nvSpPr>
            <p:cNvPr id="25" name="Freeform 15"/>
            <p:cNvSpPr/>
            <p:nvPr/>
          </p:nvSpPr>
          <p:spPr>
            <a:xfrm>
              <a:off x="6350" y="6350"/>
              <a:ext cx="6108192" cy="4018153"/>
            </a:xfrm>
            <a:custGeom>
              <a:avLst/>
              <a:gdLst/>
              <a:ahLst/>
              <a:cxnLst/>
              <a:rect l="l" t="t" r="r" b="b"/>
              <a:pathLst>
                <a:path w="6108192" h="4018153">
                  <a:moveTo>
                    <a:pt x="0" y="158750"/>
                  </a:moveTo>
                  <a:cubicBezTo>
                    <a:pt x="0" y="71120"/>
                    <a:pt x="71120" y="0"/>
                    <a:pt x="159004" y="0"/>
                  </a:cubicBezTo>
                  <a:lnTo>
                    <a:pt x="5949188" y="0"/>
                  </a:lnTo>
                  <a:cubicBezTo>
                    <a:pt x="6036945" y="0"/>
                    <a:pt x="6108192" y="71120"/>
                    <a:pt x="6108192" y="158750"/>
                  </a:cubicBezTo>
                  <a:lnTo>
                    <a:pt x="6108192" y="3859403"/>
                  </a:lnTo>
                  <a:cubicBezTo>
                    <a:pt x="6108192" y="3947160"/>
                    <a:pt x="6037072" y="4018153"/>
                    <a:pt x="5949188" y="4018153"/>
                  </a:cubicBezTo>
                  <a:lnTo>
                    <a:pt x="159004" y="4018153"/>
                  </a:lnTo>
                  <a:cubicBezTo>
                    <a:pt x="71120" y="4018153"/>
                    <a:pt x="0" y="3947033"/>
                    <a:pt x="0" y="3859403"/>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6" name="Freeform 16"/>
            <p:cNvSpPr/>
            <p:nvPr/>
          </p:nvSpPr>
          <p:spPr>
            <a:xfrm>
              <a:off x="0" y="0"/>
              <a:ext cx="6120892" cy="4030853"/>
            </a:xfrm>
            <a:custGeom>
              <a:avLst/>
              <a:gdLst/>
              <a:ahLst/>
              <a:cxnLst/>
              <a:rect l="l" t="t" r="r" b="b"/>
              <a:pathLst>
                <a:path w="6120892" h="4030853">
                  <a:moveTo>
                    <a:pt x="0" y="165100"/>
                  </a:moveTo>
                  <a:cubicBezTo>
                    <a:pt x="0" y="73914"/>
                    <a:pt x="74041" y="0"/>
                    <a:pt x="165354" y="0"/>
                  </a:cubicBezTo>
                  <a:lnTo>
                    <a:pt x="5955538" y="0"/>
                  </a:lnTo>
                  <a:lnTo>
                    <a:pt x="5955538" y="6350"/>
                  </a:lnTo>
                  <a:lnTo>
                    <a:pt x="5955538" y="0"/>
                  </a:lnTo>
                  <a:cubicBezTo>
                    <a:pt x="6046851" y="0"/>
                    <a:pt x="6120892" y="73914"/>
                    <a:pt x="6120892" y="165100"/>
                  </a:cubicBezTo>
                  <a:lnTo>
                    <a:pt x="6114542" y="165100"/>
                  </a:lnTo>
                  <a:lnTo>
                    <a:pt x="6120892" y="165100"/>
                  </a:lnTo>
                  <a:lnTo>
                    <a:pt x="6120892" y="3865753"/>
                  </a:lnTo>
                  <a:lnTo>
                    <a:pt x="6114542" y="3865753"/>
                  </a:lnTo>
                  <a:lnTo>
                    <a:pt x="6120892" y="3865753"/>
                  </a:lnTo>
                  <a:cubicBezTo>
                    <a:pt x="6120892" y="3956939"/>
                    <a:pt x="6046851" y="4030853"/>
                    <a:pt x="5955538" y="4030853"/>
                  </a:cubicBezTo>
                  <a:lnTo>
                    <a:pt x="5955538" y="4024503"/>
                  </a:lnTo>
                  <a:lnTo>
                    <a:pt x="5955538" y="4030853"/>
                  </a:lnTo>
                  <a:lnTo>
                    <a:pt x="165354" y="4030853"/>
                  </a:lnTo>
                  <a:lnTo>
                    <a:pt x="165354" y="4024503"/>
                  </a:lnTo>
                  <a:lnTo>
                    <a:pt x="165354" y="4030853"/>
                  </a:lnTo>
                  <a:cubicBezTo>
                    <a:pt x="74041" y="4030853"/>
                    <a:pt x="0" y="3956939"/>
                    <a:pt x="0" y="3865753"/>
                  </a:cubicBezTo>
                  <a:lnTo>
                    <a:pt x="0" y="165100"/>
                  </a:lnTo>
                  <a:lnTo>
                    <a:pt x="6350" y="165100"/>
                  </a:lnTo>
                  <a:lnTo>
                    <a:pt x="0" y="165100"/>
                  </a:lnTo>
                  <a:moveTo>
                    <a:pt x="12700" y="165100"/>
                  </a:moveTo>
                  <a:lnTo>
                    <a:pt x="12700" y="3865753"/>
                  </a:lnTo>
                  <a:lnTo>
                    <a:pt x="6350" y="3865753"/>
                  </a:lnTo>
                  <a:lnTo>
                    <a:pt x="12700" y="3865753"/>
                  </a:lnTo>
                  <a:cubicBezTo>
                    <a:pt x="12700" y="3949954"/>
                    <a:pt x="81026" y="4018153"/>
                    <a:pt x="165354" y="4018153"/>
                  </a:cubicBezTo>
                  <a:lnTo>
                    <a:pt x="5955538" y="4018153"/>
                  </a:lnTo>
                  <a:cubicBezTo>
                    <a:pt x="6039866" y="4018153"/>
                    <a:pt x="6108192" y="3949954"/>
                    <a:pt x="6108192" y="3865753"/>
                  </a:cubicBezTo>
                  <a:lnTo>
                    <a:pt x="6108192" y="165100"/>
                  </a:lnTo>
                  <a:cubicBezTo>
                    <a:pt x="6108192" y="80899"/>
                    <a:pt x="6039866" y="12700"/>
                    <a:pt x="5955538" y="12700"/>
                  </a:cubicBezTo>
                  <a:lnTo>
                    <a:pt x="165354" y="12700"/>
                  </a:lnTo>
                  <a:lnTo>
                    <a:pt x="165354" y="6350"/>
                  </a:lnTo>
                  <a:lnTo>
                    <a:pt x="165354" y="12700"/>
                  </a:lnTo>
                  <a:cubicBezTo>
                    <a:pt x="81026" y="12700"/>
                    <a:pt x="12700" y="80899"/>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27" name="TextBox 17"/>
          <p:cNvSpPr txBox="1"/>
          <p:nvPr/>
        </p:nvSpPr>
        <p:spPr>
          <a:xfrm>
            <a:off x="8595617" y="3468514"/>
            <a:ext cx="3994994" cy="91440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dirty="0">
                <a:solidFill>
                  <a:srgbClr val="3C3939"/>
                </a:solidFill>
                <a:latin typeface="Raleway"/>
                <a:ea typeface="Raleway"/>
                <a:cs typeface="Raleway"/>
                <a:sym typeface="Raleway"/>
              </a:rPr>
              <a:t>GSTR-3B and GSTR-1 consolidated report</a:t>
            </a:r>
          </a:p>
        </p:txBody>
      </p:sp>
      <p:sp>
        <p:nvSpPr>
          <p:cNvPr id="28" name="TextBox 18"/>
          <p:cNvSpPr txBox="1"/>
          <p:nvPr/>
        </p:nvSpPr>
        <p:spPr>
          <a:xfrm>
            <a:off x="8595617" y="4457774"/>
            <a:ext cx="3994994" cy="92333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Overall Reconciliation of Tax liability and turnover .</a:t>
            </a:r>
          </a:p>
        </p:txBody>
      </p:sp>
      <p:grpSp>
        <p:nvGrpSpPr>
          <p:cNvPr id="29" name="Group 19"/>
          <p:cNvGrpSpPr/>
          <p:nvPr/>
        </p:nvGrpSpPr>
        <p:grpSpPr>
          <a:xfrm>
            <a:off x="935088" y="6583660"/>
            <a:ext cx="7317161" cy="2890213"/>
            <a:chOff x="0" y="0"/>
            <a:chExt cx="12606782" cy="2821178"/>
          </a:xfrm>
        </p:grpSpPr>
        <p:sp>
          <p:nvSpPr>
            <p:cNvPr id="30" name="Freeform 20"/>
            <p:cNvSpPr/>
            <p:nvPr/>
          </p:nvSpPr>
          <p:spPr>
            <a:xfrm>
              <a:off x="6351" y="1"/>
              <a:ext cx="12594082" cy="2821177"/>
            </a:xfrm>
            <a:custGeom>
              <a:avLst/>
              <a:gdLst/>
              <a:ahLst/>
              <a:cxnLst/>
              <a:rect l="l" t="t" r="r" b="b"/>
              <a:pathLst>
                <a:path w="12594082" h="2808478">
                  <a:moveTo>
                    <a:pt x="0" y="158750"/>
                  </a:moveTo>
                  <a:cubicBezTo>
                    <a:pt x="0" y="71120"/>
                    <a:pt x="71374" y="0"/>
                    <a:pt x="159385" y="0"/>
                  </a:cubicBezTo>
                  <a:lnTo>
                    <a:pt x="12434697" y="0"/>
                  </a:lnTo>
                  <a:cubicBezTo>
                    <a:pt x="12522708" y="0"/>
                    <a:pt x="12594082" y="71120"/>
                    <a:pt x="12594082" y="158750"/>
                  </a:cubicBezTo>
                  <a:lnTo>
                    <a:pt x="12594082" y="2649728"/>
                  </a:lnTo>
                  <a:cubicBezTo>
                    <a:pt x="12594082" y="2737485"/>
                    <a:pt x="12522708" y="2808478"/>
                    <a:pt x="12434697" y="2808478"/>
                  </a:cubicBezTo>
                  <a:lnTo>
                    <a:pt x="159385" y="2808478"/>
                  </a:lnTo>
                  <a:cubicBezTo>
                    <a:pt x="71374" y="2808478"/>
                    <a:pt x="0" y="2737358"/>
                    <a:pt x="0" y="2649728"/>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31" name="Freeform 21"/>
            <p:cNvSpPr/>
            <p:nvPr/>
          </p:nvSpPr>
          <p:spPr>
            <a:xfrm>
              <a:off x="0" y="0"/>
              <a:ext cx="12606782" cy="2821178"/>
            </a:xfrm>
            <a:custGeom>
              <a:avLst/>
              <a:gdLst/>
              <a:ahLst/>
              <a:cxnLst/>
              <a:rect l="l" t="t" r="r" b="b"/>
              <a:pathLst>
                <a:path w="12606782" h="2821178">
                  <a:moveTo>
                    <a:pt x="0" y="165100"/>
                  </a:moveTo>
                  <a:cubicBezTo>
                    <a:pt x="0" y="73914"/>
                    <a:pt x="74168" y="0"/>
                    <a:pt x="165735" y="0"/>
                  </a:cubicBezTo>
                  <a:lnTo>
                    <a:pt x="12441047" y="0"/>
                  </a:lnTo>
                  <a:lnTo>
                    <a:pt x="12441047" y="6350"/>
                  </a:lnTo>
                  <a:lnTo>
                    <a:pt x="12441047" y="0"/>
                  </a:lnTo>
                  <a:cubicBezTo>
                    <a:pt x="12532487" y="0"/>
                    <a:pt x="12606782" y="73914"/>
                    <a:pt x="12606782" y="165100"/>
                  </a:cubicBezTo>
                  <a:lnTo>
                    <a:pt x="12600432" y="165100"/>
                  </a:lnTo>
                  <a:lnTo>
                    <a:pt x="12606782" y="165100"/>
                  </a:lnTo>
                  <a:lnTo>
                    <a:pt x="12606782" y="2656078"/>
                  </a:lnTo>
                  <a:lnTo>
                    <a:pt x="12600432" y="2656078"/>
                  </a:lnTo>
                  <a:lnTo>
                    <a:pt x="12606782" y="2656078"/>
                  </a:lnTo>
                  <a:cubicBezTo>
                    <a:pt x="12606782" y="2747264"/>
                    <a:pt x="12532614" y="2821178"/>
                    <a:pt x="12441047" y="2821178"/>
                  </a:cubicBezTo>
                  <a:lnTo>
                    <a:pt x="12441047" y="2814828"/>
                  </a:lnTo>
                  <a:lnTo>
                    <a:pt x="12441047" y="2821178"/>
                  </a:lnTo>
                  <a:lnTo>
                    <a:pt x="165735" y="2821178"/>
                  </a:lnTo>
                  <a:lnTo>
                    <a:pt x="165735" y="2814828"/>
                  </a:lnTo>
                  <a:lnTo>
                    <a:pt x="165735" y="2821178"/>
                  </a:lnTo>
                  <a:cubicBezTo>
                    <a:pt x="74295" y="2821178"/>
                    <a:pt x="0" y="2747264"/>
                    <a:pt x="0" y="2656078"/>
                  </a:cubicBezTo>
                  <a:lnTo>
                    <a:pt x="0" y="165100"/>
                  </a:lnTo>
                  <a:lnTo>
                    <a:pt x="6350" y="165100"/>
                  </a:lnTo>
                  <a:lnTo>
                    <a:pt x="0" y="165100"/>
                  </a:lnTo>
                  <a:moveTo>
                    <a:pt x="12700" y="165100"/>
                  </a:moveTo>
                  <a:lnTo>
                    <a:pt x="12700" y="2656078"/>
                  </a:lnTo>
                  <a:lnTo>
                    <a:pt x="6350" y="2656078"/>
                  </a:lnTo>
                  <a:lnTo>
                    <a:pt x="12700" y="2656078"/>
                  </a:lnTo>
                  <a:cubicBezTo>
                    <a:pt x="12700" y="2740279"/>
                    <a:pt x="81153" y="2808478"/>
                    <a:pt x="165735" y="2808478"/>
                  </a:cubicBezTo>
                  <a:lnTo>
                    <a:pt x="12441047" y="2808478"/>
                  </a:lnTo>
                  <a:cubicBezTo>
                    <a:pt x="12525628" y="2808478"/>
                    <a:pt x="12594082" y="2740152"/>
                    <a:pt x="12594082" y="2656078"/>
                  </a:cubicBezTo>
                  <a:lnTo>
                    <a:pt x="12594082" y="165100"/>
                  </a:lnTo>
                  <a:cubicBezTo>
                    <a:pt x="12594082" y="80899"/>
                    <a:pt x="12525628" y="12700"/>
                    <a:pt x="12441047" y="12700"/>
                  </a:cubicBezTo>
                  <a:lnTo>
                    <a:pt x="165735" y="12700"/>
                  </a:lnTo>
                  <a:lnTo>
                    <a:pt x="165735" y="6350"/>
                  </a:lnTo>
                  <a:lnTo>
                    <a:pt x="165735" y="12700"/>
                  </a:lnTo>
                  <a:cubicBezTo>
                    <a:pt x="81153" y="12700"/>
                    <a:pt x="12700" y="81026"/>
                    <a:pt x="12700" y="16510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32" name="TextBox 22"/>
          <p:cNvSpPr txBox="1"/>
          <p:nvPr/>
        </p:nvSpPr>
        <p:spPr>
          <a:xfrm>
            <a:off x="1232893" y="6871692"/>
            <a:ext cx="5600837" cy="43601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750" dirty="0">
                <a:solidFill>
                  <a:srgbClr val="3C3939"/>
                </a:solidFill>
                <a:latin typeface="Raleway"/>
                <a:ea typeface="Raleway"/>
                <a:cs typeface="Raleway"/>
                <a:sym typeface="Raleway"/>
              </a:rPr>
              <a:t>GSTR-3B offset summary</a:t>
            </a:r>
          </a:p>
        </p:txBody>
      </p:sp>
      <p:sp>
        <p:nvSpPr>
          <p:cNvPr id="33" name="TextBox 23"/>
          <p:cNvSpPr txBox="1"/>
          <p:nvPr/>
        </p:nvSpPr>
        <p:spPr>
          <a:xfrm>
            <a:off x="1232893" y="7591772"/>
            <a:ext cx="6856200" cy="138499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Month wise summary of liability and input as per GSTR-3B. And how the liability been discharged, by cash or credit. </a:t>
            </a:r>
          </a:p>
        </p:txBody>
      </p:sp>
    </p:spTree>
    <p:extLst>
      <p:ext uri="{BB962C8B-B14F-4D97-AF65-F5344CB8AC3E}">
        <p14:creationId xmlns:p14="http://schemas.microsoft.com/office/powerpoint/2010/main" val="18928205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6" name="Rectangle 35"/>
          <p:cNvSpPr/>
          <p:nvPr/>
        </p:nvSpPr>
        <p:spPr>
          <a:xfrm>
            <a:off x="0" y="0"/>
            <a:ext cx="18288000" cy="10287000"/>
          </a:xfrm>
          <a:prstGeom prst="rect">
            <a:avLst/>
          </a:prstGeom>
          <a:blipFill dpi="0" rotWithShape="1">
            <a:blip r:embed="rId3">
              <a:extLst>
                <a:ext uri="{28A0092B-C50C-407E-A947-70E740481C1C}">
                  <a14:useLocalDpi xmlns:a14="http://schemas.microsoft.com/office/drawing/2010/main" val="0"/>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IN"/>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952500"/>
            <a:ext cx="13944600" cy="9105250"/>
          </a:xfrm>
          <a:prstGeom prst="rect">
            <a:avLst/>
          </a:prstGeom>
        </p:spPr>
        <p:txBody>
          <a:bodyPr wrap="square">
            <a:spAutoFit/>
          </a:bodyPr>
          <a:lstStyle/>
          <a:p>
            <a:r>
              <a:rPr lang="en-IN" sz="5187" dirty="0">
                <a:solidFill>
                  <a:srgbClr val="1B1B27"/>
                </a:solidFill>
                <a:latin typeface="Raleway"/>
                <a:ea typeface="Raleway"/>
                <a:cs typeface="Raleway"/>
              </a:rPr>
              <a:t>Optional/Amendments in 9 and 9C </a:t>
            </a:r>
            <a:endParaRPr lang="en-IN" sz="5187" dirty="0" smtClean="0">
              <a:solidFill>
                <a:srgbClr val="1B1B27"/>
              </a:solidFill>
              <a:latin typeface="Raleway"/>
              <a:ea typeface="Raleway"/>
              <a:cs typeface="Raleway"/>
            </a:endParaRPr>
          </a:p>
          <a:p>
            <a:pPr>
              <a:lnSpc>
                <a:spcPct val="150000"/>
              </a:lnSpc>
            </a:pPr>
            <a:endParaRPr lang="en-IN" sz="5187" dirty="0">
              <a:solidFill>
                <a:srgbClr val="1B1B27"/>
              </a:solidFill>
              <a:latin typeface="Raleway"/>
              <a:ea typeface="Roboto"/>
              <a:cs typeface="Roboto"/>
            </a:endParaRPr>
          </a:p>
          <a:p>
            <a:pPr>
              <a:lnSpc>
                <a:spcPct val="150000"/>
              </a:lnSpc>
            </a:pPr>
            <a:r>
              <a:rPr lang="en-IN" sz="2800" b="1" i="1" u="sng" dirty="0" smtClean="0">
                <a:solidFill>
                  <a:srgbClr val="3C3939"/>
                </a:solidFill>
                <a:latin typeface="Roboto"/>
                <a:ea typeface="Roboto"/>
                <a:cs typeface="Roboto"/>
              </a:rPr>
              <a:t>Notification </a:t>
            </a:r>
            <a:r>
              <a:rPr lang="en-IN" sz="2800" b="1" i="1" u="sng" dirty="0">
                <a:solidFill>
                  <a:srgbClr val="3C3939"/>
                </a:solidFill>
                <a:latin typeface="Roboto"/>
                <a:ea typeface="Roboto"/>
                <a:cs typeface="Roboto"/>
              </a:rPr>
              <a:t>12/2024 </a:t>
            </a:r>
            <a:r>
              <a:rPr lang="en-IN" sz="2800" b="1" i="1" u="sng" dirty="0" err="1">
                <a:solidFill>
                  <a:srgbClr val="3C3939"/>
                </a:solidFill>
                <a:latin typeface="Roboto"/>
                <a:ea typeface="Roboto"/>
                <a:cs typeface="Roboto"/>
              </a:rPr>
              <a:t>dt</a:t>
            </a:r>
            <a:r>
              <a:rPr lang="en-IN" sz="2800" b="1" i="1" u="sng" dirty="0">
                <a:solidFill>
                  <a:srgbClr val="3C3939"/>
                </a:solidFill>
                <a:latin typeface="Roboto"/>
                <a:ea typeface="Roboto"/>
                <a:cs typeface="Roboto"/>
              </a:rPr>
              <a:t> 10/07/2024</a:t>
            </a:r>
          </a:p>
          <a:p>
            <a:pPr marL="342900" lvl="0" indent="-342900">
              <a:lnSpc>
                <a:spcPct val="150000"/>
              </a:lnSpc>
              <a:buFont typeface="Arial" pitchFamily="34" charset="0"/>
              <a:buChar char="•"/>
            </a:pPr>
            <a:r>
              <a:rPr lang="en-IN" sz="3200" b="1" dirty="0">
                <a:solidFill>
                  <a:srgbClr val="3C3939"/>
                </a:solidFill>
                <a:latin typeface="Roboto"/>
                <a:ea typeface="Roboto"/>
                <a:cs typeface="Roboto"/>
              </a:rPr>
              <a:t>E-commerce operato</a:t>
            </a:r>
            <a:r>
              <a:rPr lang="en-IN" sz="3200" dirty="0">
                <a:solidFill>
                  <a:srgbClr val="3C3939"/>
                </a:solidFill>
                <a:latin typeface="Roboto"/>
                <a:ea typeface="Roboto"/>
                <a:cs typeface="Roboto"/>
              </a:rPr>
              <a:t>r </a:t>
            </a:r>
            <a:r>
              <a:rPr lang="en-IN" sz="2800" dirty="0">
                <a:solidFill>
                  <a:srgbClr val="3C3939"/>
                </a:solidFill>
                <a:latin typeface="Roboto"/>
                <a:ea typeface="Roboto"/>
                <a:cs typeface="Roboto"/>
              </a:rPr>
              <a:t>supply column has been inserted. </a:t>
            </a:r>
          </a:p>
          <a:p>
            <a:pPr marL="342900" lvl="0" indent="-342900">
              <a:lnSpc>
                <a:spcPct val="150000"/>
              </a:lnSpc>
              <a:buFont typeface="Arial" pitchFamily="34" charset="0"/>
              <a:buChar char="•"/>
            </a:pPr>
            <a:r>
              <a:rPr lang="en-IN" sz="2800" dirty="0">
                <a:solidFill>
                  <a:srgbClr val="3C3939"/>
                </a:solidFill>
                <a:latin typeface="Roboto"/>
                <a:ea typeface="Roboto"/>
                <a:cs typeface="Roboto"/>
              </a:rPr>
              <a:t>Exempted and Nil rated supplies have option to declare on </a:t>
            </a:r>
            <a:r>
              <a:rPr lang="en-IN" sz="3200" b="1" dirty="0">
                <a:solidFill>
                  <a:srgbClr val="3C3939"/>
                </a:solidFill>
                <a:latin typeface="Roboto"/>
                <a:ea typeface="Roboto"/>
                <a:cs typeface="Roboto"/>
              </a:rPr>
              <a:t>consolidated basis</a:t>
            </a:r>
            <a:r>
              <a:rPr lang="en-IN" sz="2800" dirty="0">
                <a:solidFill>
                  <a:srgbClr val="3C3939"/>
                </a:solidFill>
                <a:latin typeface="Roboto"/>
                <a:ea typeface="Roboto"/>
                <a:cs typeface="Roboto"/>
              </a:rPr>
              <a:t>. Non GST supply must be reported separately.</a:t>
            </a:r>
          </a:p>
          <a:p>
            <a:pPr marL="342900" lvl="0" indent="-342900">
              <a:lnSpc>
                <a:spcPct val="150000"/>
              </a:lnSpc>
              <a:buFont typeface="Arial" pitchFamily="34" charset="0"/>
              <a:buChar char="•"/>
            </a:pPr>
            <a:r>
              <a:rPr lang="en-IN" sz="3200" b="1" dirty="0">
                <a:solidFill>
                  <a:srgbClr val="3C3939"/>
                </a:solidFill>
                <a:latin typeface="Roboto"/>
                <a:ea typeface="Roboto"/>
                <a:cs typeface="Roboto"/>
              </a:rPr>
              <a:t>Cr Note / Dr Note </a:t>
            </a:r>
            <a:r>
              <a:rPr lang="en-IN" sz="2800" dirty="0">
                <a:solidFill>
                  <a:srgbClr val="3C3939"/>
                </a:solidFill>
                <a:latin typeface="Roboto"/>
                <a:ea typeface="Roboto"/>
                <a:cs typeface="Roboto"/>
              </a:rPr>
              <a:t>related to Exempted, Nil rated and Non GST Supplies optional to declared on </a:t>
            </a:r>
            <a:r>
              <a:rPr lang="en-IN" sz="2800" dirty="0" smtClean="0">
                <a:solidFill>
                  <a:srgbClr val="3C3939"/>
                </a:solidFill>
                <a:latin typeface="Roboto"/>
                <a:ea typeface="Roboto"/>
                <a:cs typeface="Roboto"/>
              </a:rPr>
              <a:t>consolidated </a:t>
            </a:r>
            <a:r>
              <a:rPr lang="en-IN" sz="2800" dirty="0">
                <a:solidFill>
                  <a:srgbClr val="3C3939"/>
                </a:solidFill>
                <a:latin typeface="Roboto"/>
                <a:ea typeface="Roboto"/>
                <a:cs typeface="Roboto"/>
              </a:rPr>
              <a:t>basis.</a:t>
            </a:r>
          </a:p>
          <a:p>
            <a:pPr marL="342900" lvl="0" indent="-342900">
              <a:lnSpc>
                <a:spcPct val="150000"/>
              </a:lnSpc>
              <a:buFont typeface="Arial" pitchFamily="34" charset="0"/>
              <a:buChar char="•"/>
            </a:pPr>
            <a:r>
              <a:rPr lang="en-IN" sz="2800" dirty="0">
                <a:solidFill>
                  <a:srgbClr val="3C3939"/>
                </a:solidFill>
                <a:latin typeface="Roboto"/>
                <a:ea typeface="Roboto"/>
                <a:cs typeface="Roboto"/>
              </a:rPr>
              <a:t>Option to declare ITC related to Goods and Services on Consolidated basis except </a:t>
            </a:r>
            <a:r>
              <a:rPr lang="en-IN" sz="3200" b="1" dirty="0">
                <a:solidFill>
                  <a:srgbClr val="3C3939"/>
                </a:solidFill>
                <a:latin typeface="Roboto"/>
                <a:ea typeface="Roboto"/>
                <a:cs typeface="Roboto"/>
              </a:rPr>
              <a:t>ITC on Capital Goods</a:t>
            </a:r>
            <a:r>
              <a:rPr lang="en-IN" sz="2800" dirty="0">
                <a:solidFill>
                  <a:srgbClr val="3C3939"/>
                </a:solidFill>
                <a:latin typeface="Roboto"/>
                <a:ea typeface="Roboto"/>
                <a:cs typeface="Roboto"/>
              </a:rPr>
              <a:t>.</a:t>
            </a:r>
          </a:p>
          <a:p>
            <a:pPr marL="342900" lvl="0" indent="-342900">
              <a:lnSpc>
                <a:spcPct val="150000"/>
              </a:lnSpc>
              <a:buFont typeface="Arial" pitchFamily="34" charset="0"/>
              <a:buChar char="•"/>
            </a:pPr>
            <a:r>
              <a:rPr lang="en-IN" sz="2800" dirty="0">
                <a:solidFill>
                  <a:srgbClr val="3C3939"/>
                </a:solidFill>
                <a:latin typeface="Roboto"/>
                <a:ea typeface="Roboto"/>
                <a:cs typeface="Roboto"/>
              </a:rPr>
              <a:t>Option to declare </a:t>
            </a:r>
            <a:r>
              <a:rPr lang="en-IN" sz="3200" dirty="0">
                <a:solidFill>
                  <a:srgbClr val="3C3939"/>
                </a:solidFill>
                <a:latin typeface="Roboto"/>
                <a:ea typeface="Roboto"/>
                <a:cs typeface="Roboto"/>
              </a:rPr>
              <a:t>HSN</a:t>
            </a:r>
            <a:r>
              <a:rPr lang="en-IN" sz="2800" dirty="0">
                <a:solidFill>
                  <a:srgbClr val="3C3939"/>
                </a:solidFill>
                <a:latin typeface="Roboto"/>
                <a:ea typeface="Roboto"/>
                <a:cs typeface="Roboto"/>
              </a:rPr>
              <a:t> on Inward supplies.</a:t>
            </a:r>
          </a:p>
          <a:p>
            <a:pPr marL="342900" lvl="0" indent="-342900">
              <a:lnSpc>
                <a:spcPct val="150000"/>
              </a:lnSpc>
              <a:buFont typeface="Arial" pitchFamily="34" charset="0"/>
              <a:buChar char="•"/>
            </a:pPr>
            <a:r>
              <a:rPr lang="en-IN" sz="2800" dirty="0">
                <a:solidFill>
                  <a:srgbClr val="3C3939"/>
                </a:solidFill>
                <a:latin typeface="Roboto"/>
                <a:ea typeface="Roboto"/>
                <a:cs typeface="Roboto"/>
              </a:rPr>
              <a:t>2A in column no 8A has been </a:t>
            </a:r>
            <a:r>
              <a:rPr lang="en-IN" sz="3200" b="1" dirty="0">
                <a:solidFill>
                  <a:srgbClr val="3C3939"/>
                </a:solidFill>
                <a:latin typeface="Roboto"/>
                <a:ea typeface="Roboto"/>
                <a:cs typeface="Roboto"/>
              </a:rPr>
              <a:t>replaced by 2B</a:t>
            </a:r>
            <a:r>
              <a:rPr lang="en-IN" sz="2800" b="1" dirty="0"/>
              <a:t>.</a:t>
            </a:r>
          </a:p>
        </p:txBody>
      </p:sp>
    </p:spTree>
    <p:extLst>
      <p:ext uri="{BB962C8B-B14F-4D97-AF65-F5344CB8AC3E}">
        <p14:creationId xmlns:p14="http://schemas.microsoft.com/office/powerpoint/2010/main" val="29130456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6" name="Freeform 6" descr="preencoded.png"/>
          <p:cNvSpPr/>
          <p:nvPr/>
        </p:nvSpPr>
        <p:spPr>
          <a:xfrm>
            <a:off x="16049019" y="9686925"/>
            <a:ext cx="2153256" cy="514350"/>
          </a:xfrm>
          <a:custGeom>
            <a:avLst/>
            <a:gdLst/>
            <a:ahLst/>
            <a:cxnLst/>
            <a:rect l="l" t="t" r="r" b="b"/>
            <a:pathLst>
              <a:path w="2153256" h="514350">
                <a:moveTo>
                  <a:pt x="0" y="0"/>
                </a:moveTo>
                <a:lnTo>
                  <a:pt x="2153256" y="0"/>
                </a:lnTo>
                <a:lnTo>
                  <a:pt x="2153256" y="514350"/>
                </a:lnTo>
                <a:lnTo>
                  <a:pt x="0" y="51435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Freeform 7" descr="preencoded.png"/>
          <p:cNvSpPr/>
          <p:nvPr/>
        </p:nvSpPr>
        <p:spPr>
          <a:xfrm>
            <a:off x="11430000" y="0"/>
            <a:ext cx="6858000" cy="10287000"/>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992238" y="2370385"/>
            <a:ext cx="7088237" cy="91454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a:solidFill>
                  <a:srgbClr val="1B1B27"/>
                </a:solidFill>
                <a:latin typeface="Raleway"/>
                <a:ea typeface="Raleway"/>
                <a:cs typeface="Raleway"/>
                <a:sym typeface="Raleway"/>
              </a:rPr>
              <a:t>Structure of GSTR 9</a:t>
            </a:r>
          </a:p>
        </p:txBody>
      </p:sp>
      <p:sp>
        <p:nvSpPr>
          <p:cNvPr id="9" name="TextBox 9"/>
          <p:cNvSpPr txBox="1"/>
          <p:nvPr/>
        </p:nvSpPr>
        <p:spPr>
          <a:xfrm>
            <a:off x="992238" y="3614886"/>
            <a:ext cx="9445526"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a:solidFill>
                  <a:srgbClr val="3C3939"/>
                </a:solidFill>
                <a:latin typeface="Roboto"/>
                <a:ea typeface="Roboto"/>
                <a:cs typeface="Roboto"/>
                <a:sym typeface="Roboto"/>
              </a:rPr>
              <a:t>The GSTR-9 is divided into six parts and 19 tables to effectively capture all the necessary information for your annual GST return.</a:t>
            </a:r>
          </a:p>
        </p:txBody>
      </p:sp>
      <p:sp>
        <p:nvSpPr>
          <p:cNvPr id="10" name="TextBox 10"/>
          <p:cNvSpPr txBox="1"/>
          <p:nvPr/>
        </p:nvSpPr>
        <p:spPr>
          <a:xfrm>
            <a:off x="992238" y="5201841"/>
            <a:ext cx="4510088" cy="81170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7312"/>
              </a:lnSpc>
            </a:pPr>
            <a:r>
              <a:rPr lang="en-US" sz="7312">
                <a:solidFill>
                  <a:srgbClr val="3C3939"/>
                </a:solidFill>
                <a:latin typeface="Raleway"/>
                <a:ea typeface="Raleway"/>
                <a:cs typeface="Raleway"/>
                <a:sym typeface="Raleway"/>
              </a:rPr>
              <a:t>6</a:t>
            </a:r>
          </a:p>
        </p:txBody>
      </p:sp>
      <p:sp>
        <p:nvSpPr>
          <p:cNvPr id="11" name="TextBox 11"/>
          <p:cNvSpPr txBox="1"/>
          <p:nvPr/>
        </p:nvSpPr>
        <p:spPr>
          <a:xfrm>
            <a:off x="1475185" y="6339185"/>
            <a:ext cx="3544044"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437"/>
              </a:lnSpc>
            </a:pPr>
            <a:r>
              <a:rPr lang="en-US" sz="2750">
                <a:solidFill>
                  <a:srgbClr val="3C3939"/>
                </a:solidFill>
                <a:latin typeface="Raleway"/>
                <a:ea typeface="Raleway"/>
                <a:cs typeface="Raleway"/>
                <a:sym typeface="Raleway"/>
              </a:rPr>
              <a:t>Parts</a:t>
            </a:r>
          </a:p>
        </p:txBody>
      </p:sp>
      <p:sp>
        <p:nvSpPr>
          <p:cNvPr id="12" name="TextBox 12"/>
          <p:cNvSpPr txBox="1"/>
          <p:nvPr/>
        </p:nvSpPr>
        <p:spPr>
          <a:xfrm>
            <a:off x="992238" y="6885534"/>
            <a:ext cx="4510088"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562"/>
              </a:lnSpc>
            </a:pPr>
            <a:r>
              <a:rPr lang="en-US" sz="2187">
                <a:solidFill>
                  <a:srgbClr val="3C3939"/>
                </a:solidFill>
                <a:latin typeface="Roboto"/>
                <a:ea typeface="Roboto"/>
                <a:cs typeface="Roboto"/>
                <a:sym typeface="Roboto"/>
              </a:rPr>
              <a:t>The form consists of six distinct parts.</a:t>
            </a:r>
          </a:p>
        </p:txBody>
      </p:sp>
      <p:sp>
        <p:nvSpPr>
          <p:cNvPr id="13" name="TextBox 13"/>
          <p:cNvSpPr txBox="1"/>
          <p:nvPr/>
        </p:nvSpPr>
        <p:spPr>
          <a:xfrm>
            <a:off x="5927526" y="5201841"/>
            <a:ext cx="4510236" cy="81170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7312"/>
              </a:lnSpc>
            </a:pPr>
            <a:r>
              <a:rPr lang="en-US" sz="7312">
                <a:solidFill>
                  <a:srgbClr val="3C3939"/>
                </a:solidFill>
                <a:latin typeface="Raleway"/>
                <a:ea typeface="Raleway"/>
                <a:cs typeface="Raleway"/>
                <a:sym typeface="Raleway"/>
              </a:rPr>
              <a:t>19</a:t>
            </a:r>
          </a:p>
        </p:txBody>
      </p:sp>
      <p:sp>
        <p:nvSpPr>
          <p:cNvPr id="14" name="TextBox 14"/>
          <p:cNvSpPr txBox="1"/>
          <p:nvPr/>
        </p:nvSpPr>
        <p:spPr>
          <a:xfrm>
            <a:off x="6410622" y="6339185"/>
            <a:ext cx="3544044" cy="4714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437"/>
              </a:lnSpc>
            </a:pPr>
            <a:r>
              <a:rPr lang="en-US" sz="2750">
                <a:solidFill>
                  <a:srgbClr val="3C3939"/>
                </a:solidFill>
                <a:latin typeface="Raleway"/>
                <a:ea typeface="Raleway"/>
                <a:cs typeface="Raleway"/>
                <a:sym typeface="Raleway"/>
              </a:rPr>
              <a:t>Tables</a:t>
            </a:r>
          </a:p>
        </p:txBody>
      </p:sp>
      <p:sp>
        <p:nvSpPr>
          <p:cNvPr id="15" name="TextBox 15"/>
          <p:cNvSpPr txBox="1"/>
          <p:nvPr/>
        </p:nvSpPr>
        <p:spPr>
          <a:xfrm>
            <a:off x="5927526" y="6885534"/>
            <a:ext cx="4510236"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562"/>
              </a:lnSpc>
            </a:pPr>
            <a:r>
              <a:rPr lang="en-US" sz="2187">
                <a:solidFill>
                  <a:srgbClr val="3C3939"/>
                </a:solidFill>
                <a:latin typeface="Roboto"/>
                <a:ea typeface="Roboto"/>
                <a:cs typeface="Roboto"/>
                <a:sym typeface="Roboto"/>
              </a:rPr>
              <a:t>Each part contains multiple tables for detailed reporting.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80">
                                          <p:stCondLst>
                                            <p:cond delay="0"/>
                                          </p:stCondLst>
                                        </p:cTn>
                                        <p:tgtEl>
                                          <p:spTgt spid="10"/>
                                        </p:tgtEl>
                                      </p:cBhvr>
                                    </p:animEffect>
                                    <p:anim calcmode="lin" valueType="num">
                                      <p:cBhvr>
                                        <p:cTn id="2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9" dur="26">
                                          <p:stCondLst>
                                            <p:cond delay="650"/>
                                          </p:stCondLst>
                                        </p:cTn>
                                        <p:tgtEl>
                                          <p:spTgt spid="10"/>
                                        </p:tgtEl>
                                      </p:cBhvr>
                                      <p:to x="100000" y="60000"/>
                                    </p:animScale>
                                    <p:animScale>
                                      <p:cBhvr>
                                        <p:cTn id="30" dur="166" decel="50000">
                                          <p:stCondLst>
                                            <p:cond delay="676"/>
                                          </p:stCondLst>
                                        </p:cTn>
                                        <p:tgtEl>
                                          <p:spTgt spid="10"/>
                                        </p:tgtEl>
                                      </p:cBhvr>
                                      <p:to x="100000" y="100000"/>
                                    </p:animScale>
                                    <p:animScale>
                                      <p:cBhvr>
                                        <p:cTn id="31" dur="26">
                                          <p:stCondLst>
                                            <p:cond delay="1312"/>
                                          </p:stCondLst>
                                        </p:cTn>
                                        <p:tgtEl>
                                          <p:spTgt spid="10"/>
                                        </p:tgtEl>
                                      </p:cBhvr>
                                      <p:to x="100000" y="80000"/>
                                    </p:animScale>
                                    <p:animScale>
                                      <p:cBhvr>
                                        <p:cTn id="32" dur="166" decel="50000">
                                          <p:stCondLst>
                                            <p:cond delay="1338"/>
                                          </p:stCondLst>
                                        </p:cTn>
                                        <p:tgtEl>
                                          <p:spTgt spid="10"/>
                                        </p:tgtEl>
                                      </p:cBhvr>
                                      <p:to x="100000" y="100000"/>
                                    </p:animScale>
                                    <p:animScale>
                                      <p:cBhvr>
                                        <p:cTn id="33" dur="26">
                                          <p:stCondLst>
                                            <p:cond delay="1642"/>
                                          </p:stCondLst>
                                        </p:cTn>
                                        <p:tgtEl>
                                          <p:spTgt spid="10"/>
                                        </p:tgtEl>
                                      </p:cBhvr>
                                      <p:to x="100000" y="90000"/>
                                    </p:animScale>
                                    <p:animScale>
                                      <p:cBhvr>
                                        <p:cTn id="34" dur="166" decel="50000">
                                          <p:stCondLst>
                                            <p:cond delay="1668"/>
                                          </p:stCondLst>
                                        </p:cTn>
                                        <p:tgtEl>
                                          <p:spTgt spid="10"/>
                                        </p:tgtEl>
                                      </p:cBhvr>
                                      <p:to x="100000" y="100000"/>
                                    </p:animScale>
                                    <p:animScale>
                                      <p:cBhvr>
                                        <p:cTn id="35" dur="26">
                                          <p:stCondLst>
                                            <p:cond delay="1808"/>
                                          </p:stCondLst>
                                        </p:cTn>
                                        <p:tgtEl>
                                          <p:spTgt spid="10"/>
                                        </p:tgtEl>
                                      </p:cBhvr>
                                      <p:to x="100000" y="95000"/>
                                    </p:animScale>
                                    <p:animScale>
                                      <p:cBhvr>
                                        <p:cTn id="36" dur="166" decel="50000">
                                          <p:stCondLst>
                                            <p:cond delay="1834"/>
                                          </p:stCondLst>
                                        </p:cTn>
                                        <p:tgtEl>
                                          <p:spTgt spid="10"/>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580">
                                          <p:stCondLst>
                                            <p:cond delay="0"/>
                                          </p:stCondLst>
                                        </p:cTn>
                                        <p:tgtEl>
                                          <p:spTgt spid="13"/>
                                        </p:tgtEl>
                                      </p:cBhvr>
                                    </p:animEffect>
                                    <p:anim calcmode="lin" valueType="num">
                                      <p:cBhvr>
                                        <p:cTn id="4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5" dur="26">
                                          <p:stCondLst>
                                            <p:cond delay="650"/>
                                          </p:stCondLst>
                                        </p:cTn>
                                        <p:tgtEl>
                                          <p:spTgt spid="13"/>
                                        </p:tgtEl>
                                      </p:cBhvr>
                                      <p:to x="100000" y="60000"/>
                                    </p:animScale>
                                    <p:animScale>
                                      <p:cBhvr>
                                        <p:cTn id="46" dur="166" decel="50000">
                                          <p:stCondLst>
                                            <p:cond delay="676"/>
                                          </p:stCondLst>
                                        </p:cTn>
                                        <p:tgtEl>
                                          <p:spTgt spid="13"/>
                                        </p:tgtEl>
                                      </p:cBhvr>
                                      <p:to x="100000" y="100000"/>
                                    </p:animScale>
                                    <p:animScale>
                                      <p:cBhvr>
                                        <p:cTn id="47" dur="26">
                                          <p:stCondLst>
                                            <p:cond delay="1312"/>
                                          </p:stCondLst>
                                        </p:cTn>
                                        <p:tgtEl>
                                          <p:spTgt spid="13"/>
                                        </p:tgtEl>
                                      </p:cBhvr>
                                      <p:to x="100000" y="80000"/>
                                    </p:animScale>
                                    <p:animScale>
                                      <p:cBhvr>
                                        <p:cTn id="48" dur="166" decel="50000">
                                          <p:stCondLst>
                                            <p:cond delay="1338"/>
                                          </p:stCondLst>
                                        </p:cTn>
                                        <p:tgtEl>
                                          <p:spTgt spid="13"/>
                                        </p:tgtEl>
                                      </p:cBhvr>
                                      <p:to x="100000" y="100000"/>
                                    </p:animScale>
                                    <p:animScale>
                                      <p:cBhvr>
                                        <p:cTn id="49" dur="26">
                                          <p:stCondLst>
                                            <p:cond delay="1642"/>
                                          </p:stCondLst>
                                        </p:cTn>
                                        <p:tgtEl>
                                          <p:spTgt spid="13"/>
                                        </p:tgtEl>
                                      </p:cBhvr>
                                      <p:to x="100000" y="90000"/>
                                    </p:animScale>
                                    <p:animScale>
                                      <p:cBhvr>
                                        <p:cTn id="50" dur="166" decel="50000">
                                          <p:stCondLst>
                                            <p:cond delay="1668"/>
                                          </p:stCondLst>
                                        </p:cTn>
                                        <p:tgtEl>
                                          <p:spTgt spid="13"/>
                                        </p:tgtEl>
                                      </p:cBhvr>
                                      <p:to x="100000" y="100000"/>
                                    </p:animScale>
                                    <p:animScale>
                                      <p:cBhvr>
                                        <p:cTn id="51" dur="26">
                                          <p:stCondLst>
                                            <p:cond delay="1808"/>
                                          </p:stCondLst>
                                        </p:cTn>
                                        <p:tgtEl>
                                          <p:spTgt spid="13"/>
                                        </p:tgtEl>
                                      </p:cBhvr>
                                      <p:to x="100000" y="95000"/>
                                    </p:animScale>
                                    <p:animScale>
                                      <p:cBhvr>
                                        <p:cTn id="52"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6" name="TextBox 6"/>
          <p:cNvSpPr txBox="1"/>
          <p:nvPr/>
        </p:nvSpPr>
        <p:spPr>
          <a:xfrm>
            <a:off x="926306" y="689670"/>
            <a:ext cx="6616601" cy="86513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500"/>
              </a:lnSpc>
            </a:pPr>
            <a:r>
              <a:rPr lang="en-US" sz="5187" dirty="0">
                <a:solidFill>
                  <a:srgbClr val="1B1B27"/>
                </a:solidFill>
                <a:latin typeface="Raleway"/>
                <a:ea typeface="Raleway"/>
                <a:cs typeface="Raleway"/>
                <a:sym typeface="Raleway"/>
              </a:rPr>
              <a:t>Part I: Basic Details</a:t>
            </a:r>
          </a:p>
        </p:txBody>
      </p:sp>
      <p:sp>
        <p:nvSpPr>
          <p:cNvPr id="7" name="TextBox 7"/>
          <p:cNvSpPr txBox="1"/>
          <p:nvPr/>
        </p:nvSpPr>
        <p:spPr>
          <a:xfrm>
            <a:off x="926306" y="1998315"/>
            <a:ext cx="16435388" cy="93226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12"/>
              </a:lnSpc>
            </a:pPr>
            <a:r>
              <a:rPr lang="en-US" sz="2062">
                <a:solidFill>
                  <a:srgbClr val="3C3939"/>
                </a:solidFill>
                <a:latin typeface="Roboto"/>
                <a:ea typeface="Roboto"/>
                <a:cs typeface="Roboto"/>
                <a:sym typeface="Roboto"/>
              </a:rPr>
              <a:t>This initial part of the GSTR 9 form captures fundamental information about the taxpayer and the financial year for which the return is being filed.</a:t>
            </a:r>
          </a:p>
        </p:txBody>
      </p:sp>
      <p:sp>
        <p:nvSpPr>
          <p:cNvPr id="9" name="TextBox 9"/>
          <p:cNvSpPr txBox="1"/>
          <p:nvPr/>
        </p:nvSpPr>
        <p:spPr>
          <a:xfrm>
            <a:off x="1695418" y="7159724"/>
            <a:ext cx="3308300" cy="4420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250"/>
              </a:lnSpc>
            </a:pPr>
            <a:r>
              <a:rPr lang="en-US" sz="2562">
                <a:solidFill>
                  <a:srgbClr val="3C3939"/>
                </a:solidFill>
                <a:latin typeface="Raleway"/>
                <a:ea typeface="Raleway"/>
                <a:cs typeface="Raleway"/>
                <a:sym typeface="Raleway"/>
              </a:rPr>
              <a:t>Financial Year</a:t>
            </a:r>
          </a:p>
        </p:txBody>
      </p:sp>
      <p:sp>
        <p:nvSpPr>
          <p:cNvPr id="10" name="TextBox 10"/>
          <p:cNvSpPr txBox="1"/>
          <p:nvPr/>
        </p:nvSpPr>
        <p:spPr>
          <a:xfrm>
            <a:off x="1695418" y="7980145"/>
            <a:ext cx="8019158" cy="50899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12"/>
              </a:lnSpc>
            </a:pPr>
            <a:r>
              <a:rPr lang="en-US" sz="2062">
                <a:solidFill>
                  <a:srgbClr val="3C3939"/>
                </a:solidFill>
                <a:latin typeface="Roboto"/>
                <a:ea typeface="Roboto"/>
                <a:cs typeface="Roboto"/>
                <a:sym typeface="Roboto"/>
              </a:rPr>
              <a:t>Specify the financial year for which the return is being filed.</a:t>
            </a:r>
          </a:p>
        </p:txBody>
      </p:sp>
      <p:sp>
        <p:nvSpPr>
          <p:cNvPr id="12" name="TextBox 12"/>
          <p:cNvSpPr txBox="1"/>
          <p:nvPr/>
        </p:nvSpPr>
        <p:spPr>
          <a:xfrm>
            <a:off x="9342387" y="7159724"/>
            <a:ext cx="4664869" cy="4420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250"/>
              </a:lnSpc>
            </a:pPr>
            <a:r>
              <a:rPr lang="en-US" sz="2562">
                <a:solidFill>
                  <a:srgbClr val="3C3939"/>
                </a:solidFill>
                <a:latin typeface="Raleway"/>
                <a:ea typeface="Raleway"/>
                <a:cs typeface="Raleway"/>
                <a:sym typeface="Raleway"/>
              </a:rPr>
              <a:t>GSTIN and Legal/Trade Name</a:t>
            </a:r>
          </a:p>
        </p:txBody>
      </p:sp>
      <p:sp>
        <p:nvSpPr>
          <p:cNvPr id="13" name="TextBox 13"/>
          <p:cNvSpPr txBox="1"/>
          <p:nvPr/>
        </p:nvSpPr>
        <p:spPr>
          <a:xfrm>
            <a:off x="9342314" y="7980145"/>
            <a:ext cx="8019306" cy="93226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12"/>
              </a:lnSpc>
            </a:pPr>
            <a:r>
              <a:rPr lang="en-US" sz="2062">
                <a:solidFill>
                  <a:srgbClr val="3C3939"/>
                </a:solidFill>
                <a:latin typeface="Roboto"/>
                <a:ea typeface="Roboto"/>
                <a:cs typeface="Roboto"/>
                <a:sym typeface="Roboto"/>
              </a:rPr>
              <a:t>Enter the GSTIN of the taxpayer and the legal/trade name of the registered business.</a:t>
            </a:r>
          </a:p>
        </p:txBody>
      </p:sp>
      <p:sp>
        <p:nvSpPr>
          <p:cNvPr id="14" name="object 3"/>
          <p:cNvSpPr/>
          <p:nvPr/>
        </p:nvSpPr>
        <p:spPr>
          <a:xfrm>
            <a:off x="1695418" y="2855843"/>
            <a:ext cx="14217334" cy="3295770"/>
          </a:xfrm>
          <a:prstGeom prst="rect">
            <a:avLst/>
          </a:prstGeom>
          <a:blipFill>
            <a:blip r:embed="rId3"/>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stretch>
            <a:fillRect/>
          </a:stretch>
        </p:blipFill>
        <p:spPr bwMode="auto">
          <a:xfrm>
            <a:off x="0" y="0"/>
            <a:ext cx="9372600" cy="10287000"/>
          </a:xfrm>
          <a:prstGeom prst="rect">
            <a:avLst/>
          </a:prstGeom>
          <a:noFill/>
          <a:ln w="9525">
            <a:noFill/>
            <a:miter lim="800000"/>
          </a:ln>
          <a:effectLst/>
        </p:spPr>
      </p:pic>
      <p:sp>
        <p:nvSpPr>
          <p:cNvPr id="4" name="TextBox 8"/>
          <p:cNvSpPr txBox="1"/>
          <p:nvPr/>
        </p:nvSpPr>
        <p:spPr>
          <a:xfrm>
            <a:off x="9490448" y="3559323"/>
            <a:ext cx="8568952" cy="184665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Part II(4): comprises details of all outward supplies and advances received during the particular financial year. This section is crucial for capturing accurate records of all supplies for which payment has been made through GSTR 3B between the financial year.</a:t>
            </a:r>
          </a:p>
        </p:txBody>
      </p:sp>
      <p:sp>
        <p:nvSpPr>
          <p:cNvPr id="5" name="TextBox 6"/>
          <p:cNvSpPr txBox="1"/>
          <p:nvPr/>
        </p:nvSpPr>
        <p:spPr>
          <a:xfrm>
            <a:off x="9601200" y="1104900"/>
            <a:ext cx="7990880" cy="176971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dirty="0">
                <a:solidFill>
                  <a:srgbClr val="1B1B27"/>
                </a:solidFill>
                <a:latin typeface="Raleway"/>
                <a:ea typeface="Raleway"/>
                <a:cs typeface="Raleway"/>
                <a:sym typeface="Raleway"/>
              </a:rPr>
              <a:t>Part II: Outward and Inward Supplies</a:t>
            </a:r>
          </a:p>
        </p:txBody>
      </p:sp>
    </p:spTree>
    <p:extLst>
      <p:ext uri="{BB962C8B-B14F-4D97-AF65-F5344CB8AC3E}">
        <p14:creationId xmlns:p14="http://schemas.microsoft.com/office/powerpoint/2010/main" val="39272071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tretch>
            <a:fillRect/>
          </a:stretch>
        </p:blipFill>
        <p:spPr bwMode="auto">
          <a:xfrm>
            <a:off x="70992" y="10498"/>
            <a:ext cx="9530208" cy="10276502"/>
          </a:xfrm>
          <a:prstGeom prst="rect">
            <a:avLst/>
          </a:prstGeom>
          <a:noFill/>
          <a:ln w="9525">
            <a:noFill/>
            <a:miter lim="800000"/>
          </a:ln>
          <a:effectLst/>
        </p:spPr>
      </p:pic>
      <p:sp>
        <p:nvSpPr>
          <p:cNvPr id="3" name="TextBox 8"/>
          <p:cNvSpPr txBox="1"/>
          <p:nvPr/>
        </p:nvSpPr>
        <p:spPr>
          <a:xfrm>
            <a:off x="9867002" y="3271292"/>
            <a:ext cx="7582798" cy="184665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3562"/>
              </a:lnSpc>
            </a:pPr>
            <a:r>
              <a:rPr lang="en-US" sz="2187" dirty="0">
                <a:solidFill>
                  <a:srgbClr val="3C3939"/>
                </a:solidFill>
                <a:latin typeface="Roboto"/>
                <a:ea typeface="Roboto"/>
                <a:cs typeface="Roboto"/>
                <a:sym typeface="Roboto"/>
              </a:rPr>
              <a:t>Part II(5): </a:t>
            </a:r>
            <a:r>
              <a:rPr lang="en-US" sz="2400" dirty="0">
                <a:solidFill>
                  <a:srgbClr val="3C3939"/>
                </a:solidFill>
                <a:latin typeface="Roboto"/>
                <a:ea typeface="Roboto"/>
                <a:cs typeface="Roboto"/>
                <a:sym typeface="Roboto"/>
              </a:rPr>
              <a:t>This section focuses on outward supplies made during the financial year where GST is not applicable. It helps to determine the overall tax liability by accounting for exempted goods and services.</a:t>
            </a:r>
            <a:endParaRPr lang="en-US" sz="2187" dirty="0">
              <a:solidFill>
                <a:srgbClr val="3C3939"/>
              </a:solidFill>
              <a:latin typeface="Roboto"/>
              <a:ea typeface="Roboto"/>
              <a:cs typeface="Roboto"/>
              <a:sym typeface="Roboto"/>
            </a:endParaRPr>
          </a:p>
        </p:txBody>
      </p:sp>
    </p:spTree>
    <p:extLst>
      <p:ext uri="{BB962C8B-B14F-4D97-AF65-F5344CB8AC3E}">
        <p14:creationId xmlns:p14="http://schemas.microsoft.com/office/powerpoint/2010/main" val="39365281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 name="Group 4"/>
          <p:cNvGrpSpPr/>
          <p:nvPr/>
        </p:nvGrpSpPr>
        <p:grpSpPr>
          <a:xfrm>
            <a:off x="-73024" y="1"/>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7" name="Freeform 7" descr="preencoded.png"/>
          <p:cNvSpPr/>
          <p:nvPr/>
        </p:nvSpPr>
        <p:spPr>
          <a:xfrm>
            <a:off x="0" y="0"/>
            <a:ext cx="9601200" cy="10286999"/>
          </a:xfrm>
          <a:custGeom>
            <a:avLst/>
            <a:gdLst/>
            <a:ahLst/>
            <a:cxnLst/>
            <a:rect l="l" t="t" r="r" b="b"/>
            <a:pathLst>
              <a:path w="7803803" h="5966371">
                <a:moveTo>
                  <a:pt x="0" y="0"/>
                </a:moveTo>
                <a:lnTo>
                  <a:pt x="7803803" y="0"/>
                </a:lnTo>
                <a:lnTo>
                  <a:pt x="7803803" y="5966372"/>
                </a:lnTo>
                <a:lnTo>
                  <a:pt x="0" y="5966372"/>
                </a:lnTo>
                <a:lnTo>
                  <a:pt x="0" y="0"/>
                </a:lnTo>
                <a:close/>
              </a:path>
            </a:pathLst>
          </a:custGeom>
          <a: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l="-13" r="-13"/>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TextBox 11"/>
          <p:cNvSpPr txBox="1"/>
          <p:nvPr/>
        </p:nvSpPr>
        <p:spPr>
          <a:xfrm>
            <a:off x="9810006" y="2983260"/>
            <a:ext cx="8173194" cy="1929631"/>
          </a:xfrm>
          <a:prstGeom prst="rect">
            <a:avLst/>
          </a:prstGeom>
          <a:noFill/>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20955" algn="just">
              <a:lnSpc>
                <a:spcPts val="3562"/>
              </a:lnSpc>
              <a:spcBef>
                <a:spcPts val="100"/>
              </a:spcBef>
            </a:pPr>
            <a:r>
              <a:rPr lang="en-US" sz="2187" dirty="0">
                <a:solidFill>
                  <a:srgbClr val="3C3939"/>
                </a:solidFill>
                <a:latin typeface="Roboto"/>
                <a:ea typeface="Roboto"/>
                <a:cs typeface="Roboto"/>
              </a:rPr>
              <a:t>Part III: It consists of details of all  ITC  availed and reversed in the financial year for which annual return is filed.</a:t>
            </a:r>
          </a:p>
          <a:p>
            <a:pPr marR="5080" algn="just">
              <a:lnSpc>
                <a:spcPts val="3562"/>
              </a:lnSpc>
              <a:spcBef>
                <a:spcPts val="975"/>
              </a:spcBef>
            </a:pPr>
            <a:r>
              <a:rPr lang="en-US" sz="2187" dirty="0">
                <a:solidFill>
                  <a:srgbClr val="3C3939"/>
                </a:solidFill>
                <a:latin typeface="Roboto"/>
                <a:ea typeface="Roboto"/>
                <a:cs typeface="Roboto"/>
              </a:rPr>
              <a:t>6. This section  can be filled by taking help of Form GSTR-3B of Financial year</a:t>
            </a:r>
            <a:r>
              <a:rPr lang="en-US" sz="1600" spc="-10" dirty="0">
                <a:latin typeface="Arial"/>
              </a:rPr>
              <a:t>:</a:t>
            </a:r>
            <a:endParaRPr lang="en-US" sz="1600" dirty="0">
              <a:latin typeface="Arial"/>
            </a:endParaRPr>
          </a:p>
        </p:txBody>
      </p:sp>
      <p:sp>
        <p:nvSpPr>
          <p:cNvPr id="12" name="TextBox 6"/>
          <p:cNvSpPr txBox="1"/>
          <p:nvPr/>
        </p:nvSpPr>
        <p:spPr>
          <a:xfrm>
            <a:off x="9856241" y="534988"/>
            <a:ext cx="8126959" cy="65402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5062"/>
              </a:lnSpc>
            </a:pPr>
            <a:r>
              <a:rPr lang="en-US" sz="4062" dirty="0">
                <a:solidFill>
                  <a:srgbClr val="1B1B27"/>
                </a:solidFill>
                <a:latin typeface="Raleway"/>
                <a:ea typeface="Raleway"/>
                <a:cs typeface="Raleway"/>
                <a:sym typeface="Raleway"/>
              </a:rPr>
              <a:t>Part III: Details of ITC for the F.Y.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4" name="Group 4"/>
          <p:cNvGrpSpPr/>
          <p:nvPr/>
        </p:nvGrpSpPr>
        <p:grpSpPr>
          <a:xfrm>
            <a:off x="0" y="3810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7" name="Freeform 7" descr="preencoded.png"/>
          <p:cNvSpPr/>
          <p:nvPr/>
        </p:nvSpPr>
        <p:spPr>
          <a:xfrm>
            <a:off x="76200" y="712811"/>
            <a:ext cx="9817892" cy="7964737"/>
          </a:xfrm>
          <a:custGeom>
            <a:avLst/>
            <a:gdLst/>
            <a:ahLst/>
            <a:cxnLst/>
            <a:rect l="l" t="t" r="r" b="b"/>
            <a:pathLst>
              <a:path w="14468770" h="4324796">
                <a:moveTo>
                  <a:pt x="0" y="0"/>
                </a:moveTo>
                <a:lnTo>
                  <a:pt x="14468773" y="0"/>
                </a:lnTo>
                <a:lnTo>
                  <a:pt x="14468773" y="4324796"/>
                </a:lnTo>
                <a:lnTo>
                  <a:pt x="0" y="4324796"/>
                </a:lnTo>
                <a:lnTo>
                  <a:pt x="0" y="0"/>
                </a:lnTo>
                <a:close/>
              </a:path>
            </a:pathLst>
          </a:custGeom>
          <a: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l="-4" r="-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8" name="Group 8"/>
          <p:cNvGrpSpPr/>
          <p:nvPr/>
        </p:nvGrpSpPr>
        <p:grpSpPr>
          <a:xfrm>
            <a:off x="9982200" y="1738312"/>
            <a:ext cx="474464" cy="474464"/>
            <a:chOff x="0" y="0"/>
            <a:chExt cx="632618" cy="632618"/>
          </a:xfrm>
        </p:grpSpPr>
        <p:sp>
          <p:nvSpPr>
            <p:cNvPr id="9" name="Freeform 9"/>
            <p:cNvSpPr/>
            <p:nvPr/>
          </p:nvSpPr>
          <p:spPr>
            <a:xfrm>
              <a:off x="6350" y="6350"/>
              <a:ext cx="619887" cy="619887"/>
            </a:xfrm>
            <a:custGeom>
              <a:avLst/>
              <a:gdLst/>
              <a:ahLst/>
              <a:cxnLst/>
              <a:rect l="l" t="t" r="r" b="b"/>
              <a:pathLst>
                <a:path w="619887" h="619887">
                  <a:moveTo>
                    <a:pt x="0" y="115697"/>
                  </a:moveTo>
                  <a:cubicBezTo>
                    <a:pt x="0" y="51816"/>
                    <a:pt x="51816" y="0"/>
                    <a:pt x="115697" y="0"/>
                  </a:cubicBezTo>
                  <a:lnTo>
                    <a:pt x="504190" y="0"/>
                  </a:lnTo>
                  <a:cubicBezTo>
                    <a:pt x="568071" y="0"/>
                    <a:pt x="619887" y="51816"/>
                    <a:pt x="619887" y="115697"/>
                  </a:cubicBezTo>
                  <a:lnTo>
                    <a:pt x="619887" y="504190"/>
                  </a:lnTo>
                  <a:cubicBezTo>
                    <a:pt x="619887" y="568071"/>
                    <a:pt x="568071" y="619887"/>
                    <a:pt x="504190" y="619887"/>
                  </a:cubicBezTo>
                  <a:lnTo>
                    <a:pt x="115697" y="619887"/>
                  </a:lnTo>
                  <a:cubicBezTo>
                    <a:pt x="51816" y="619887"/>
                    <a:pt x="0" y="568071"/>
                    <a:pt x="0" y="504190"/>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Freeform 10"/>
            <p:cNvSpPr/>
            <p:nvPr/>
          </p:nvSpPr>
          <p:spPr>
            <a:xfrm>
              <a:off x="0" y="0"/>
              <a:ext cx="632587" cy="632587"/>
            </a:xfrm>
            <a:custGeom>
              <a:avLst/>
              <a:gdLst/>
              <a:ahLst/>
              <a:cxnLst/>
              <a:rect l="l" t="t" r="r" b="b"/>
              <a:pathLst>
                <a:path w="632587" h="632587">
                  <a:moveTo>
                    <a:pt x="0" y="122047"/>
                  </a:moveTo>
                  <a:cubicBezTo>
                    <a:pt x="0" y="54610"/>
                    <a:pt x="54610" y="0"/>
                    <a:pt x="122047" y="0"/>
                  </a:cubicBezTo>
                  <a:lnTo>
                    <a:pt x="510540" y="0"/>
                  </a:lnTo>
                  <a:lnTo>
                    <a:pt x="510540" y="6350"/>
                  </a:lnTo>
                  <a:lnTo>
                    <a:pt x="510540" y="0"/>
                  </a:lnTo>
                  <a:lnTo>
                    <a:pt x="510540" y="6350"/>
                  </a:lnTo>
                  <a:lnTo>
                    <a:pt x="510540" y="0"/>
                  </a:lnTo>
                  <a:cubicBezTo>
                    <a:pt x="577977" y="0"/>
                    <a:pt x="632587" y="54610"/>
                    <a:pt x="632587" y="122047"/>
                  </a:cubicBezTo>
                  <a:lnTo>
                    <a:pt x="626237" y="122047"/>
                  </a:lnTo>
                  <a:lnTo>
                    <a:pt x="632587" y="122047"/>
                  </a:lnTo>
                  <a:lnTo>
                    <a:pt x="632587" y="510540"/>
                  </a:lnTo>
                  <a:lnTo>
                    <a:pt x="626237" y="510540"/>
                  </a:lnTo>
                  <a:lnTo>
                    <a:pt x="632587" y="510540"/>
                  </a:lnTo>
                  <a:cubicBezTo>
                    <a:pt x="632587" y="577977"/>
                    <a:pt x="577977" y="632587"/>
                    <a:pt x="510540" y="632587"/>
                  </a:cubicBezTo>
                  <a:lnTo>
                    <a:pt x="510540" y="626237"/>
                  </a:lnTo>
                  <a:lnTo>
                    <a:pt x="510540" y="632587"/>
                  </a:lnTo>
                  <a:lnTo>
                    <a:pt x="122047" y="632587"/>
                  </a:lnTo>
                  <a:lnTo>
                    <a:pt x="122047" y="626237"/>
                  </a:lnTo>
                  <a:lnTo>
                    <a:pt x="122047" y="632587"/>
                  </a:lnTo>
                  <a:cubicBezTo>
                    <a:pt x="54610" y="632587"/>
                    <a:pt x="0" y="577977"/>
                    <a:pt x="0" y="510540"/>
                  </a:cubicBezTo>
                  <a:lnTo>
                    <a:pt x="0" y="122047"/>
                  </a:lnTo>
                  <a:lnTo>
                    <a:pt x="6350" y="122047"/>
                  </a:lnTo>
                  <a:lnTo>
                    <a:pt x="0" y="122047"/>
                  </a:lnTo>
                  <a:moveTo>
                    <a:pt x="12700" y="122047"/>
                  </a:moveTo>
                  <a:lnTo>
                    <a:pt x="12700" y="510540"/>
                  </a:lnTo>
                  <a:lnTo>
                    <a:pt x="6350" y="510540"/>
                  </a:lnTo>
                  <a:lnTo>
                    <a:pt x="12700" y="510540"/>
                  </a:lnTo>
                  <a:cubicBezTo>
                    <a:pt x="12700" y="570992"/>
                    <a:pt x="61722" y="619887"/>
                    <a:pt x="122047" y="619887"/>
                  </a:cubicBezTo>
                  <a:lnTo>
                    <a:pt x="510540" y="619887"/>
                  </a:lnTo>
                  <a:cubicBezTo>
                    <a:pt x="570992" y="619887"/>
                    <a:pt x="619887" y="570865"/>
                    <a:pt x="619887" y="510540"/>
                  </a:cubicBezTo>
                  <a:lnTo>
                    <a:pt x="619887" y="122047"/>
                  </a:lnTo>
                  <a:cubicBezTo>
                    <a:pt x="619887" y="61722"/>
                    <a:pt x="570992" y="12700"/>
                    <a:pt x="510540" y="12700"/>
                  </a:cubicBezTo>
                  <a:lnTo>
                    <a:pt x="122047" y="12700"/>
                  </a:lnTo>
                  <a:lnTo>
                    <a:pt x="122047" y="6350"/>
                  </a:lnTo>
                  <a:lnTo>
                    <a:pt x="122047" y="12700"/>
                  </a:lnTo>
                  <a:cubicBezTo>
                    <a:pt x="61722" y="12700"/>
                    <a:pt x="12700" y="61722"/>
                    <a:pt x="12700" y="122047"/>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1" name="TextBox 11"/>
          <p:cNvSpPr txBox="1"/>
          <p:nvPr/>
        </p:nvSpPr>
        <p:spPr>
          <a:xfrm>
            <a:off x="10153055" y="1849041"/>
            <a:ext cx="132755" cy="28143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437"/>
              </a:lnSpc>
            </a:pPr>
            <a:r>
              <a:rPr lang="en-US" sz="2437">
                <a:solidFill>
                  <a:srgbClr val="3C3939"/>
                </a:solidFill>
                <a:latin typeface="Raleway"/>
                <a:ea typeface="Raleway"/>
                <a:cs typeface="Raleway"/>
                <a:sym typeface="Raleway"/>
              </a:rPr>
              <a:t>1</a:t>
            </a:r>
          </a:p>
        </p:txBody>
      </p:sp>
      <p:sp>
        <p:nvSpPr>
          <p:cNvPr id="12" name="TextBox 12"/>
          <p:cNvSpPr txBox="1"/>
          <p:nvPr/>
        </p:nvSpPr>
        <p:spPr>
          <a:xfrm>
            <a:off x="10658476" y="1714500"/>
            <a:ext cx="2583656" cy="35153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500"/>
              </a:lnSpc>
            </a:pPr>
            <a:r>
              <a:rPr lang="en-US" sz="2000" dirty="0">
                <a:solidFill>
                  <a:srgbClr val="3C3939"/>
                </a:solidFill>
                <a:latin typeface="Raleway"/>
                <a:ea typeface="Raleway"/>
                <a:cs typeface="Raleway"/>
                <a:sym typeface="Raleway"/>
              </a:rPr>
              <a:t>ITC Availment</a:t>
            </a:r>
          </a:p>
        </p:txBody>
      </p:sp>
      <p:sp>
        <p:nvSpPr>
          <p:cNvPr id="13" name="TextBox 13"/>
          <p:cNvSpPr txBox="1"/>
          <p:nvPr/>
        </p:nvSpPr>
        <p:spPr>
          <a:xfrm>
            <a:off x="10658476" y="2123331"/>
            <a:ext cx="7645896" cy="105876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562"/>
              </a:lnSpc>
            </a:pPr>
            <a:r>
              <a:rPr lang="en-US" sz="1625" dirty="0">
                <a:solidFill>
                  <a:srgbClr val="3C3939"/>
                </a:solidFill>
                <a:latin typeface="Roboto"/>
                <a:ea typeface="Roboto"/>
                <a:cs typeface="Roboto"/>
                <a:sym typeface="Roboto"/>
              </a:rPr>
              <a:t>This section encompasses the details of ITC availed and reversed during the financial year. It aims to ensure accurate calculation of ITC utilized and the potential for any adjustments.</a:t>
            </a:r>
          </a:p>
        </p:txBody>
      </p:sp>
      <p:grpSp>
        <p:nvGrpSpPr>
          <p:cNvPr id="14" name="Group 14"/>
          <p:cNvGrpSpPr/>
          <p:nvPr/>
        </p:nvGrpSpPr>
        <p:grpSpPr>
          <a:xfrm>
            <a:off x="9964936" y="3643312"/>
            <a:ext cx="474464" cy="474464"/>
            <a:chOff x="0" y="0"/>
            <a:chExt cx="632618" cy="632618"/>
          </a:xfrm>
        </p:grpSpPr>
        <p:sp>
          <p:nvSpPr>
            <p:cNvPr id="15" name="Freeform 15"/>
            <p:cNvSpPr/>
            <p:nvPr/>
          </p:nvSpPr>
          <p:spPr>
            <a:xfrm>
              <a:off x="6350" y="6350"/>
              <a:ext cx="619887" cy="619887"/>
            </a:xfrm>
            <a:custGeom>
              <a:avLst/>
              <a:gdLst/>
              <a:ahLst/>
              <a:cxnLst/>
              <a:rect l="l" t="t" r="r" b="b"/>
              <a:pathLst>
                <a:path w="619887" h="619887">
                  <a:moveTo>
                    <a:pt x="0" y="115697"/>
                  </a:moveTo>
                  <a:cubicBezTo>
                    <a:pt x="0" y="51816"/>
                    <a:pt x="51816" y="0"/>
                    <a:pt x="115697" y="0"/>
                  </a:cubicBezTo>
                  <a:lnTo>
                    <a:pt x="504190" y="0"/>
                  </a:lnTo>
                  <a:cubicBezTo>
                    <a:pt x="568071" y="0"/>
                    <a:pt x="619887" y="51816"/>
                    <a:pt x="619887" y="115697"/>
                  </a:cubicBezTo>
                  <a:lnTo>
                    <a:pt x="619887" y="504190"/>
                  </a:lnTo>
                  <a:cubicBezTo>
                    <a:pt x="619887" y="568071"/>
                    <a:pt x="568071" y="619887"/>
                    <a:pt x="504190" y="619887"/>
                  </a:cubicBezTo>
                  <a:lnTo>
                    <a:pt x="115697" y="619887"/>
                  </a:lnTo>
                  <a:cubicBezTo>
                    <a:pt x="51816" y="619887"/>
                    <a:pt x="0" y="568071"/>
                    <a:pt x="0" y="504190"/>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6" name="Freeform 16"/>
            <p:cNvSpPr/>
            <p:nvPr/>
          </p:nvSpPr>
          <p:spPr>
            <a:xfrm>
              <a:off x="0" y="0"/>
              <a:ext cx="632587" cy="632587"/>
            </a:xfrm>
            <a:custGeom>
              <a:avLst/>
              <a:gdLst/>
              <a:ahLst/>
              <a:cxnLst/>
              <a:rect l="l" t="t" r="r" b="b"/>
              <a:pathLst>
                <a:path w="632587" h="632587">
                  <a:moveTo>
                    <a:pt x="0" y="122047"/>
                  </a:moveTo>
                  <a:cubicBezTo>
                    <a:pt x="0" y="54610"/>
                    <a:pt x="54610" y="0"/>
                    <a:pt x="122047" y="0"/>
                  </a:cubicBezTo>
                  <a:lnTo>
                    <a:pt x="510540" y="0"/>
                  </a:lnTo>
                  <a:lnTo>
                    <a:pt x="510540" y="6350"/>
                  </a:lnTo>
                  <a:lnTo>
                    <a:pt x="510540" y="0"/>
                  </a:lnTo>
                  <a:lnTo>
                    <a:pt x="510540" y="6350"/>
                  </a:lnTo>
                  <a:lnTo>
                    <a:pt x="510540" y="0"/>
                  </a:lnTo>
                  <a:cubicBezTo>
                    <a:pt x="577977" y="0"/>
                    <a:pt x="632587" y="54610"/>
                    <a:pt x="632587" y="122047"/>
                  </a:cubicBezTo>
                  <a:lnTo>
                    <a:pt x="626237" y="122047"/>
                  </a:lnTo>
                  <a:lnTo>
                    <a:pt x="632587" y="122047"/>
                  </a:lnTo>
                  <a:lnTo>
                    <a:pt x="632587" y="510540"/>
                  </a:lnTo>
                  <a:lnTo>
                    <a:pt x="626237" y="510540"/>
                  </a:lnTo>
                  <a:lnTo>
                    <a:pt x="632587" y="510540"/>
                  </a:lnTo>
                  <a:cubicBezTo>
                    <a:pt x="632587" y="577977"/>
                    <a:pt x="577977" y="632587"/>
                    <a:pt x="510540" y="632587"/>
                  </a:cubicBezTo>
                  <a:lnTo>
                    <a:pt x="510540" y="626237"/>
                  </a:lnTo>
                  <a:lnTo>
                    <a:pt x="510540" y="632587"/>
                  </a:lnTo>
                  <a:lnTo>
                    <a:pt x="122047" y="632587"/>
                  </a:lnTo>
                  <a:lnTo>
                    <a:pt x="122047" y="626237"/>
                  </a:lnTo>
                  <a:lnTo>
                    <a:pt x="122047" y="632587"/>
                  </a:lnTo>
                  <a:cubicBezTo>
                    <a:pt x="54610" y="632587"/>
                    <a:pt x="0" y="577977"/>
                    <a:pt x="0" y="510540"/>
                  </a:cubicBezTo>
                  <a:lnTo>
                    <a:pt x="0" y="122047"/>
                  </a:lnTo>
                  <a:lnTo>
                    <a:pt x="6350" y="122047"/>
                  </a:lnTo>
                  <a:lnTo>
                    <a:pt x="0" y="122047"/>
                  </a:lnTo>
                  <a:moveTo>
                    <a:pt x="12700" y="122047"/>
                  </a:moveTo>
                  <a:lnTo>
                    <a:pt x="12700" y="510540"/>
                  </a:lnTo>
                  <a:lnTo>
                    <a:pt x="6350" y="510540"/>
                  </a:lnTo>
                  <a:lnTo>
                    <a:pt x="12700" y="510540"/>
                  </a:lnTo>
                  <a:cubicBezTo>
                    <a:pt x="12700" y="570992"/>
                    <a:pt x="61722" y="619887"/>
                    <a:pt x="122047" y="619887"/>
                  </a:cubicBezTo>
                  <a:lnTo>
                    <a:pt x="510540" y="619887"/>
                  </a:lnTo>
                  <a:cubicBezTo>
                    <a:pt x="570992" y="619887"/>
                    <a:pt x="619887" y="570865"/>
                    <a:pt x="619887" y="510540"/>
                  </a:cubicBezTo>
                  <a:lnTo>
                    <a:pt x="619887" y="122047"/>
                  </a:lnTo>
                  <a:cubicBezTo>
                    <a:pt x="619887" y="61722"/>
                    <a:pt x="570992" y="12700"/>
                    <a:pt x="510540" y="12700"/>
                  </a:cubicBezTo>
                  <a:lnTo>
                    <a:pt x="122047" y="12700"/>
                  </a:lnTo>
                  <a:lnTo>
                    <a:pt x="122047" y="6350"/>
                  </a:lnTo>
                  <a:lnTo>
                    <a:pt x="122047" y="12700"/>
                  </a:lnTo>
                  <a:cubicBezTo>
                    <a:pt x="61722" y="12700"/>
                    <a:pt x="12700" y="61722"/>
                    <a:pt x="12700" y="122047"/>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7" name="TextBox 17"/>
          <p:cNvSpPr txBox="1"/>
          <p:nvPr/>
        </p:nvSpPr>
        <p:spPr>
          <a:xfrm>
            <a:off x="10104983" y="3754041"/>
            <a:ext cx="161628" cy="28143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437"/>
              </a:lnSpc>
            </a:pPr>
            <a:r>
              <a:rPr lang="en-US" sz="2437" dirty="0">
                <a:solidFill>
                  <a:srgbClr val="3C3939"/>
                </a:solidFill>
                <a:latin typeface="Raleway"/>
                <a:ea typeface="Raleway"/>
                <a:cs typeface="Raleway"/>
                <a:sym typeface="Raleway"/>
              </a:rPr>
              <a:t>2</a:t>
            </a:r>
          </a:p>
        </p:txBody>
      </p:sp>
      <p:sp>
        <p:nvSpPr>
          <p:cNvPr id="18" name="TextBox 18"/>
          <p:cNvSpPr txBox="1"/>
          <p:nvPr/>
        </p:nvSpPr>
        <p:spPr>
          <a:xfrm>
            <a:off x="10642104" y="3619500"/>
            <a:ext cx="2583656" cy="35153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500"/>
              </a:lnSpc>
            </a:pPr>
            <a:r>
              <a:rPr lang="en-US" sz="2000" dirty="0">
                <a:solidFill>
                  <a:srgbClr val="3C3939"/>
                </a:solidFill>
                <a:latin typeface="Raleway"/>
                <a:ea typeface="Raleway"/>
                <a:cs typeface="Raleway"/>
                <a:sym typeface="Raleway"/>
              </a:rPr>
              <a:t>ITC Reversal</a:t>
            </a:r>
          </a:p>
        </p:txBody>
      </p:sp>
      <p:sp>
        <p:nvSpPr>
          <p:cNvPr id="19" name="TextBox 19"/>
          <p:cNvSpPr txBox="1"/>
          <p:nvPr/>
        </p:nvSpPr>
        <p:spPr>
          <a:xfrm>
            <a:off x="10642104" y="4028331"/>
            <a:ext cx="7645896" cy="133369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2562"/>
              </a:lnSpc>
            </a:pPr>
            <a:r>
              <a:rPr lang="en-US" sz="1625" dirty="0">
                <a:solidFill>
                  <a:srgbClr val="3C3939"/>
                </a:solidFill>
                <a:latin typeface="Roboto"/>
                <a:ea typeface="Roboto"/>
                <a:cs typeface="Roboto"/>
                <a:sym typeface="Roboto"/>
              </a:rPr>
              <a:t>It includes details of ITC reversed due to various factors like non-payment to suppliers within </a:t>
            </a:r>
            <a:r>
              <a:rPr lang="en-US" sz="1625" b="1" dirty="0">
                <a:solidFill>
                  <a:srgbClr val="3C3939"/>
                </a:solidFill>
                <a:latin typeface="Roboto"/>
                <a:ea typeface="Roboto"/>
                <a:cs typeface="Roboto"/>
                <a:sym typeface="Roboto"/>
              </a:rPr>
              <a:t>180 days (rule 37),</a:t>
            </a:r>
            <a:r>
              <a:rPr lang="en-US" sz="1625" dirty="0">
                <a:solidFill>
                  <a:srgbClr val="3C3939"/>
                </a:solidFill>
                <a:latin typeface="Roboto"/>
                <a:ea typeface="Roboto"/>
                <a:cs typeface="Roboto"/>
                <a:sym typeface="Roboto"/>
              </a:rPr>
              <a:t> distribution by an Input Service Distributor </a:t>
            </a:r>
            <a:r>
              <a:rPr lang="en-US" sz="1625" b="1" dirty="0">
                <a:solidFill>
                  <a:srgbClr val="3C3939"/>
                </a:solidFill>
                <a:latin typeface="Roboto"/>
                <a:ea typeface="Roboto"/>
                <a:cs typeface="Roboto"/>
                <a:sym typeface="Roboto"/>
              </a:rPr>
              <a:t>(ISD) (rule 39</a:t>
            </a:r>
            <a:r>
              <a:rPr lang="en-US" sz="1625" dirty="0">
                <a:solidFill>
                  <a:srgbClr val="3C3939"/>
                </a:solidFill>
                <a:latin typeface="Roboto"/>
                <a:ea typeface="Roboto"/>
                <a:cs typeface="Roboto"/>
                <a:sym typeface="Roboto"/>
              </a:rPr>
              <a:t>), and </a:t>
            </a:r>
            <a:r>
              <a:rPr lang="en-US" sz="1625" b="1" dirty="0">
                <a:solidFill>
                  <a:srgbClr val="3C3939"/>
                </a:solidFill>
                <a:latin typeface="Roboto"/>
                <a:ea typeface="Roboto"/>
                <a:cs typeface="Roboto"/>
                <a:sym typeface="Roboto"/>
              </a:rPr>
              <a:t>reversal of common input services and of capital goods.(rule 42 and 43).</a:t>
            </a:r>
          </a:p>
        </p:txBody>
      </p:sp>
      <p:grpSp>
        <p:nvGrpSpPr>
          <p:cNvPr id="20" name="Group 20"/>
          <p:cNvGrpSpPr/>
          <p:nvPr/>
        </p:nvGrpSpPr>
        <p:grpSpPr>
          <a:xfrm>
            <a:off x="10042028" y="6157913"/>
            <a:ext cx="474464" cy="474464"/>
            <a:chOff x="0" y="0"/>
            <a:chExt cx="632618" cy="632618"/>
          </a:xfrm>
        </p:grpSpPr>
        <p:sp>
          <p:nvSpPr>
            <p:cNvPr id="21" name="Freeform 21"/>
            <p:cNvSpPr/>
            <p:nvPr/>
          </p:nvSpPr>
          <p:spPr>
            <a:xfrm>
              <a:off x="6350" y="6350"/>
              <a:ext cx="619887" cy="619887"/>
            </a:xfrm>
            <a:custGeom>
              <a:avLst/>
              <a:gdLst/>
              <a:ahLst/>
              <a:cxnLst/>
              <a:rect l="l" t="t" r="r" b="b"/>
              <a:pathLst>
                <a:path w="619887" h="619887">
                  <a:moveTo>
                    <a:pt x="0" y="115697"/>
                  </a:moveTo>
                  <a:cubicBezTo>
                    <a:pt x="0" y="51816"/>
                    <a:pt x="51816" y="0"/>
                    <a:pt x="115697" y="0"/>
                  </a:cubicBezTo>
                  <a:lnTo>
                    <a:pt x="504190" y="0"/>
                  </a:lnTo>
                  <a:cubicBezTo>
                    <a:pt x="568071" y="0"/>
                    <a:pt x="619887" y="51816"/>
                    <a:pt x="619887" y="115697"/>
                  </a:cubicBezTo>
                  <a:lnTo>
                    <a:pt x="619887" y="504190"/>
                  </a:lnTo>
                  <a:cubicBezTo>
                    <a:pt x="619887" y="568071"/>
                    <a:pt x="568071" y="619887"/>
                    <a:pt x="504190" y="619887"/>
                  </a:cubicBezTo>
                  <a:lnTo>
                    <a:pt x="115697" y="619887"/>
                  </a:lnTo>
                  <a:cubicBezTo>
                    <a:pt x="51816" y="619887"/>
                    <a:pt x="0" y="568071"/>
                    <a:pt x="0" y="504190"/>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2" name="Freeform 22"/>
            <p:cNvSpPr/>
            <p:nvPr/>
          </p:nvSpPr>
          <p:spPr>
            <a:xfrm>
              <a:off x="0" y="0"/>
              <a:ext cx="632587" cy="632587"/>
            </a:xfrm>
            <a:custGeom>
              <a:avLst/>
              <a:gdLst/>
              <a:ahLst/>
              <a:cxnLst/>
              <a:rect l="l" t="t" r="r" b="b"/>
              <a:pathLst>
                <a:path w="632587" h="632587">
                  <a:moveTo>
                    <a:pt x="0" y="122047"/>
                  </a:moveTo>
                  <a:cubicBezTo>
                    <a:pt x="0" y="54610"/>
                    <a:pt x="54610" y="0"/>
                    <a:pt x="122047" y="0"/>
                  </a:cubicBezTo>
                  <a:lnTo>
                    <a:pt x="510540" y="0"/>
                  </a:lnTo>
                  <a:lnTo>
                    <a:pt x="510540" y="6350"/>
                  </a:lnTo>
                  <a:lnTo>
                    <a:pt x="510540" y="0"/>
                  </a:lnTo>
                  <a:lnTo>
                    <a:pt x="510540" y="6350"/>
                  </a:lnTo>
                  <a:lnTo>
                    <a:pt x="510540" y="0"/>
                  </a:lnTo>
                  <a:cubicBezTo>
                    <a:pt x="577977" y="0"/>
                    <a:pt x="632587" y="54610"/>
                    <a:pt x="632587" y="122047"/>
                  </a:cubicBezTo>
                  <a:lnTo>
                    <a:pt x="626237" y="122047"/>
                  </a:lnTo>
                  <a:lnTo>
                    <a:pt x="632587" y="122047"/>
                  </a:lnTo>
                  <a:lnTo>
                    <a:pt x="632587" y="510540"/>
                  </a:lnTo>
                  <a:lnTo>
                    <a:pt x="626237" y="510540"/>
                  </a:lnTo>
                  <a:lnTo>
                    <a:pt x="632587" y="510540"/>
                  </a:lnTo>
                  <a:cubicBezTo>
                    <a:pt x="632587" y="577977"/>
                    <a:pt x="577977" y="632587"/>
                    <a:pt x="510540" y="632587"/>
                  </a:cubicBezTo>
                  <a:lnTo>
                    <a:pt x="510540" y="626237"/>
                  </a:lnTo>
                  <a:lnTo>
                    <a:pt x="510540" y="632587"/>
                  </a:lnTo>
                  <a:lnTo>
                    <a:pt x="122047" y="632587"/>
                  </a:lnTo>
                  <a:lnTo>
                    <a:pt x="122047" y="626237"/>
                  </a:lnTo>
                  <a:lnTo>
                    <a:pt x="122047" y="632587"/>
                  </a:lnTo>
                  <a:cubicBezTo>
                    <a:pt x="54610" y="632587"/>
                    <a:pt x="0" y="577977"/>
                    <a:pt x="0" y="510540"/>
                  </a:cubicBezTo>
                  <a:lnTo>
                    <a:pt x="0" y="122047"/>
                  </a:lnTo>
                  <a:lnTo>
                    <a:pt x="6350" y="122047"/>
                  </a:lnTo>
                  <a:lnTo>
                    <a:pt x="0" y="122047"/>
                  </a:lnTo>
                  <a:moveTo>
                    <a:pt x="12700" y="122047"/>
                  </a:moveTo>
                  <a:lnTo>
                    <a:pt x="12700" y="510540"/>
                  </a:lnTo>
                  <a:lnTo>
                    <a:pt x="6350" y="510540"/>
                  </a:lnTo>
                  <a:lnTo>
                    <a:pt x="12700" y="510540"/>
                  </a:lnTo>
                  <a:cubicBezTo>
                    <a:pt x="12700" y="570992"/>
                    <a:pt x="61722" y="619887"/>
                    <a:pt x="122047" y="619887"/>
                  </a:cubicBezTo>
                  <a:lnTo>
                    <a:pt x="510540" y="619887"/>
                  </a:lnTo>
                  <a:cubicBezTo>
                    <a:pt x="570992" y="619887"/>
                    <a:pt x="619887" y="570865"/>
                    <a:pt x="619887" y="510540"/>
                  </a:cubicBezTo>
                  <a:lnTo>
                    <a:pt x="619887" y="122047"/>
                  </a:lnTo>
                  <a:cubicBezTo>
                    <a:pt x="619887" y="61722"/>
                    <a:pt x="570992" y="12700"/>
                    <a:pt x="510540" y="12700"/>
                  </a:cubicBezTo>
                  <a:lnTo>
                    <a:pt x="122047" y="12700"/>
                  </a:lnTo>
                  <a:lnTo>
                    <a:pt x="122047" y="6350"/>
                  </a:lnTo>
                  <a:lnTo>
                    <a:pt x="122047" y="12700"/>
                  </a:lnTo>
                  <a:cubicBezTo>
                    <a:pt x="61722" y="12700"/>
                    <a:pt x="12700" y="61722"/>
                    <a:pt x="12700" y="122047"/>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23" name="TextBox 23"/>
          <p:cNvSpPr txBox="1"/>
          <p:nvPr/>
        </p:nvSpPr>
        <p:spPr>
          <a:xfrm>
            <a:off x="10196363" y="6268640"/>
            <a:ext cx="165646" cy="28143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437"/>
              </a:lnSpc>
            </a:pPr>
            <a:r>
              <a:rPr lang="en-US" sz="2437" dirty="0">
                <a:solidFill>
                  <a:srgbClr val="3C3939"/>
                </a:solidFill>
                <a:latin typeface="Raleway"/>
                <a:ea typeface="Raleway"/>
                <a:cs typeface="Raleway"/>
                <a:sym typeface="Raleway"/>
              </a:rPr>
              <a:t>3</a:t>
            </a:r>
          </a:p>
        </p:txBody>
      </p:sp>
      <p:sp>
        <p:nvSpPr>
          <p:cNvPr id="24" name="TextBox 24"/>
          <p:cNvSpPr txBox="1"/>
          <p:nvPr/>
        </p:nvSpPr>
        <p:spPr>
          <a:xfrm>
            <a:off x="10718304" y="6134100"/>
            <a:ext cx="2583656" cy="35153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500"/>
              </a:lnSpc>
            </a:pPr>
            <a:r>
              <a:rPr lang="en-US" sz="2000" dirty="0">
                <a:solidFill>
                  <a:srgbClr val="3C3939"/>
                </a:solidFill>
                <a:latin typeface="Raleway"/>
                <a:ea typeface="Raleway"/>
                <a:cs typeface="Raleway"/>
                <a:sym typeface="Raleway"/>
              </a:rPr>
              <a:t>Ineligible ITC</a:t>
            </a:r>
          </a:p>
        </p:txBody>
      </p:sp>
      <p:sp>
        <p:nvSpPr>
          <p:cNvPr id="25" name="TextBox 25"/>
          <p:cNvSpPr txBox="1"/>
          <p:nvPr/>
        </p:nvSpPr>
        <p:spPr>
          <a:xfrm>
            <a:off x="10718304" y="6542930"/>
            <a:ext cx="7645896" cy="66684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562"/>
              </a:lnSpc>
            </a:pPr>
            <a:r>
              <a:rPr lang="en-US" sz="1625" dirty="0">
                <a:solidFill>
                  <a:srgbClr val="3C3939"/>
                </a:solidFill>
                <a:latin typeface="Roboto"/>
                <a:ea typeface="Roboto"/>
                <a:cs typeface="Roboto"/>
                <a:sym typeface="Roboto"/>
              </a:rPr>
              <a:t>Details of ineligible or </a:t>
            </a:r>
            <a:r>
              <a:rPr lang="en-US" sz="1625" b="1" dirty="0">
                <a:solidFill>
                  <a:srgbClr val="3C3939"/>
                </a:solidFill>
                <a:latin typeface="Roboto"/>
                <a:ea typeface="Roboto"/>
                <a:cs typeface="Roboto"/>
                <a:sym typeface="Roboto"/>
              </a:rPr>
              <a:t>blocked ITC {sec 17(5</a:t>
            </a:r>
            <a:r>
              <a:rPr lang="en-US" sz="1625" b="1" dirty="0" smtClean="0">
                <a:solidFill>
                  <a:srgbClr val="3C3939"/>
                </a:solidFill>
                <a:latin typeface="Roboto"/>
                <a:ea typeface="Roboto"/>
                <a:cs typeface="Roboto"/>
                <a:sym typeface="Roboto"/>
              </a:rPr>
              <a:t>)}</a:t>
            </a:r>
            <a:r>
              <a:rPr lang="en-US" sz="1625" dirty="0" smtClean="0">
                <a:solidFill>
                  <a:srgbClr val="3C3939"/>
                </a:solidFill>
                <a:latin typeface="Roboto"/>
                <a:ea typeface="Roboto"/>
                <a:cs typeface="Roboto"/>
                <a:sym typeface="Roboto"/>
              </a:rPr>
              <a:t>are </a:t>
            </a:r>
            <a:r>
              <a:rPr lang="en-US" sz="1625" dirty="0">
                <a:solidFill>
                  <a:srgbClr val="3C3939"/>
                </a:solidFill>
                <a:latin typeface="Roboto"/>
                <a:ea typeface="Roboto"/>
                <a:cs typeface="Roboto"/>
                <a:sym typeface="Roboto"/>
              </a:rPr>
              <a:t>also included in this section. It ensures that only eligible ITC is utilized for offsetting the tax liability.</a:t>
            </a:r>
          </a:p>
        </p:txBody>
      </p:sp>
      <p:grpSp>
        <p:nvGrpSpPr>
          <p:cNvPr id="26" name="Group 26"/>
          <p:cNvGrpSpPr/>
          <p:nvPr/>
        </p:nvGrpSpPr>
        <p:grpSpPr>
          <a:xfrm>
            <a:off x="10042029" y="8062913"/>
            <a:ext cx="474464" cy="474464"/>
            <a:chOff x="0" y="0"/>
            <a:chExt cx="632618" cy="632618"/>
          </a:xfrm>
        </p:grpSpPr>
        <p:sp>
          <p:nvSpPr>
            <p:cNvPr id="27" name="Freeform 27"/>
            <p:cNvSpPr/>
            <p:nvPr/>
          </p:nvSpPr>
          <p:spPr>
            <a:xfrm>
              <a:off x="6350" y="6350"/>
              <a:ext cx="619887" cy="619887"/>
            </a:xfrm>
            <a:custGeom>
              <a:avLst/>
              <a:gdLst/>
              <a:ahLst/>
              <a:cxnLst/>
              <a:rect l="l" t="t" r="r" b="b"/>
              <a:pathLst>
                <a:path w="619887" h="619887">
                  <a:moveTo>
                    <a:pt x="0" y="115697"/>
                  </a:moveTo>
                  <a:cubicBezTo>
                    <a:pt x="0" y="51816"/>
                    <a:pt x="51816" y="0"/>
                    <a:pt x="115697" y="0"/>
                  </a:cubicBezTo>
                  <a:lnTo>
                    <a:pt x="504190" y="0"/>
                  </a:lnTo>
                  <a:cubicBezTo>
                    <a:pt x="568071" y="0"/>
                    <a:pt x="619887" y="51816"/>
                    <a:pt x="619887" y="115697"/>
                  </a:cubicBezTo>
                  <a:lnTo>
                    <a:pt x="619887" y="504190"/>
                  </a:lnTo>
                  <a:cubicBezTo>
                    <a:pt x="619887" y="568071"/>
                    <a:pt x="568071" y="619887"/>
                    <a:pt x="504190" y="619887"/>
                  </a:cubicBezTo>
                  <a:lnTo>
                    <a:pt x="115697" y="619887"/>
                  </a:lnTo>
                  <a:cubicBezTo>
                    <a:pt x="51816" y="619887"/>
                    <a:pt x="0" y="568071"/>
                    <a:pt x="0" y="504190"/>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8" name="Freeform 28"/>
            <p:cNvSpPr/>
            <p:nvPr/>
          </p:nvSpPr>
          <p:spPr>
            <a:xfrm>
              <a:off x="0" y="0"/>
              <a:ext cx="632587" cy="632587"/>
            </a:xfrm>
            <a:custGeom>
              <a:avLst/>
              <a:gdLst/>
              <a:ahLst/>
              <a:cxnLst/>
              <a:rect l="l" t="t" r="r" b="b"/>
              <a:pathLst>
                <a:path w="632587" h="632587">
                  <a:moveTo>
                    <a:pt x="0" y="122047"/>
                  </a:moveTo>
                  <a:cubicBezTo>
                    <a:pt x="0" y="54610"/>
                    <a:pt x="54610" y="0"/>
                    <a:pt x="122047" y="0"/>
                  </a:cubicBezTo>
                  <a:lnTo>
                    <a:pt x="510540" y="0"/>
                  </a:lnTo>
                  <a:lnTo>
                    <a:pt x="510540" y="6350"/>
                  </a:lnTo>
                  <a:lnTo>
                    <a:pt x="510540" y="0"/>
                  </a:lnTo>
                  <a:lnTo>
                    <a:pt x="510540" y="6350"/>
                  </a:lnTo>
                  <a:lnTo>
                    <a:pt x="510540" y="0"/>
                  </a:lnTo>
                  <a:cubicBezTo>
                    <a:pt x="577977" y="0"/>
                    <a:pt x="632587" y="54610"/>
                    <a:pt x="632587" y="122047"/>
                  </a:cubicBezTo>
                  <a:lnTo>
                    <a:pt x="626237" y="122047"/>
                  </a:lnTo>
                  <a:lnTo>
                    <a:pt x="632587" y="122047"/>
                  </a:lnTo>
                  <a:lnTo>
                    <a:pt x="632587" y="510540"/>
                  </a:lnTo>
                  <a:lnTo>
                    <a:pt x="626237" y="510540"/>
                  </a:lnTo>
                  <a:lnTo>
                    <a:pt x="632587" y="510540"/>
                  </a:lnTo>
                  <a:cubicBezTo>
                    <a:pt x="632587" y="577977"/>
                    <a:pt x="577977" y="632587"/>
                    <a:pt x="510540" y="632587"/>
                  </a:cubicBezTo>
                  <a:lnTo>
                    <a:pt x="510540" y="626237"/>
                  </a:lnTo>
                  <a:lnTo>
                    <a:pt x="510540" y="632587"/>
                  </a:lnTo>
                  <a:lnTo>
                    <a:pt x="122047" y="632587"/>
                  </a:lnTo>
                  <a:lnTo>
                    <a:pt x="122047" y="626237"/>
                  </a:lnTo>
                  <a:lnTo>
                    <a:pt x="122047" y="632587"/>
                  </a:lnTo>
                  <a:cubicBezTo>
                    <a:pt x="54610" y="632587"/>
                    <a:pt x="0" y="577977"/>
                    <a:pt x="0" y="510540"/>
                  </a:cubicBezTo>
                  <a:lnTo>
                    <a:pt x="0" y="122047"/>
                  </a:lnTo>
                  <a:lnTo>
                    <a:pt x="6350" y="122047"/>
                  </a:lnTo>
                  <a:lnTo>
                    <a:pt x="0" y="122047"/>
                  </a:lnTo>
                  <a:moveTo>
                    <a:pt x="12700" y="122047"/>
                  </a:moveTo>
                  <a:lnTo>
                    <a:pt x="12700" y="510540"/>
                  </a:lnTo>
                  <a:lnTo>
                    <a:pt x="6350" y="510540"/>
                  </a:lnTo>
                  <a:lnTo>
                    <a:pt x="12700" y="510540"/>
                  </a:lnTo>
                  <a:cubicBezTo>
                    <a:pt x="12700" y="570992"/>
                    <a:pt x="61722" y="619887"/>
                    <a:pt x="122047" y="619887"/>
                  </a:cubicBezTo>
                  <a:lnTo>
                    <a:pt x="510540" y="619887"/>
                  </a:lnTo>
                  <a:cubicBezTo>
                    <a:pt x="570992" y="619887"/>
                    <a:pt x="619887" y="570865"/>
                    <a:pt x="619887" y="510540"/>
                  </a:cubicBezTo>
                  <a:lnTo>
                    <a:pt x="619887" y="122047"/>
                  </a:lnTo>
                  <a:cubicBezTo>
                    <a:pt x="619887" y="61722"/>
                    <a:pt x="570992" y="12700"/>
                    <a:pt x="510540" y="12700"/>
                  </a:cubicBezTo>
                  <a:lnTo>
                    <a:pt x="122047" y="12700"/>
                  </a:lnTo>
                  <a:lnTo>
                    <a:pt x="122047" y="6350"/>
                  </a:lnTo>
                  <a:lnTo>
                    <a:pt x="122047" y="12700"/>
                  </a:lnTo>
                  <a:cubicBezTo>
                    <a:pt x="61722" y="12700"/>
                    <a:pt x="12700" y="61722"/>
                    <a:pt x="12700" y="122047"/>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29" name="TextBox 29"/>
          <p:cNvSpPr txBox="1"/>
          <p:nvPr/>
        </p:nvSpPr>
        <p:spPr>
          <a:xfrm>
            <a:off x="10194577" y="8173640"/>
            <a:ext cx="169366" cy="28143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437"/>
              </a:lnSpc>
            </a:pPr>
            <a:r>
              <a:rPr lang="en-US" sz="2437" dirty="0">
                <a:solidFill>
                  <a:srgbClr val="3C3939"/>
                </a:solidFill>
                <a:latin typeface="Raleway"/>
                <a:ea typeface="Raleway"/>
                <a:cs typeface="Raleway"/>
                <a:sym typeface="Raleway"/>
              </a:rPr>
              <a:t>4</a:t>
            </a:r>
          </a:p>
        </p:txBody>
      </p:sp>
      <p:sp>
        <p:nvSpPr>
          <p:cNvPr id="30" name="TextBox 30"/>
          <p:cNvSpPr txBox="1"/>
          <p:nvPr/>
        </p:nvSpPr>
        <p:spPr>
          <a:xfrm>
            <a:off x="10718304" y="8039100"/>
            <a:ext cx="2583656" cy="35153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500"/>
              </a:lnSpc>
            </a:pPr>
            <a:r>
              <a:rPr lang="en-US" sz="2000" dirty="0">
                <a:solidFill>
                  <a:srgbClr val="3C3939"/>
                </a:solidFill>
                <a:latin typeface="Raleway"/>
                <a:ea typeface="Raleway"/>
                <a:cs typeface="Raleway"/>
                <a:sym typeface="Raleway"/>
              </a:rPr>
              <a:t>Net ITC Available</a:t>
            </a:r>
          </a:p>
        </p:txBody>
      </p:sp>
      <p:sp>
        <p:nvSpPr>
          <p:cNvPr id="31" name="TextBox 31"/>
          <p:cNvSpPr txBox="1"/>
          <p:nvPr/>
        </p:nvSpPr>
        <p:spPr>
          <a:xfrm>
            <a:off x="10718304" y="8447930"/>
            <a:ext cx="7645896" cy="72806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562"/>
              </a:lnSpc>
            </a:pPr>
            <a:r>
              <a:rPr lang="en-US" sz="1625" dirty="0">
                <a:solidFill>
                  <a:srgbClr val="3C3939"/>
                </a:solidFill>
                <a:latin typeface="Roboto"/>
                <a:ea typeface="Roboto"/>
                <a:cs typeface="Roboto"/>
                <a:sym typeface="Roboto"/>
              </a:rPr>
              <a:t>The final step in this section is the calculation of the net ITC available for utilization, subtracting the total ITC reversed from the total ITC claimed.</a:t>
            </a:r>
          </a:p>
        </p:txBody>
      </p:sp>
      <p:sp>
        <p:nvSpPr>
          <p:cNvPr id="46" name="TextBox 8"/>
          <p:cNvSpPr txBox="1"/>
          <p:nvPr/>
        </p:nvSpPr>
        <p:spPr>
          <a:xfrm>
            <a:off x="10382791" y="134615"/>
            <a:ext cx="7582798" cy="923330"/>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3562"/>
              </a:lnSpc>
            </a:pPr>
            <a:r>
              <a:rPr lang="en-US" sz="2187" dirty="0">
                <a:solidFill>
                  <a:srgbClr val="3C3939"/>
                </a:solidFill>
                <a:latin typeface="Roboto"/>
                <a:ea typeface="Roboto"/>
                <a:cs typeface="Roboto"/>
                <a:sym typeface="Roboto"/>
              </a:rPr>
              <a:t>Part III (7) : It consists details of ITC Reversed and Ineligible ITC as declared in returns filed during the F.Y.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P spid="25"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3810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Freeform 6" descr="preencoded.png"/>
          <p:cNvSpPr/>
          <p:nvPr/>
        </p:nvSpPr>
        <p:spPr>
          <a:xfrm>
            <a:off x="16049019" y="9686925"/>
            <a:ext cx="2153256" cy="514350"/>
          </a:xfrm>
          <a:custGeom>
            <a:avLst/>
            <a:gdLst/>
            <a:ahLst/>
            <a:cxnLst/>
            <a:rect l="l" t="t" r="r" b="b"/>
            <a:pathLst>
              <a:path w="2153256" h="514350">
                <a:moveTo>
                  <a:pt x="0" y="0"/>
                </a:moveTo>
                <a:lnTo>
                  <a:pt x="2153256" y="0"/>
                </a:lnTo>
                <a:lnTo>
                  <a:pt x="2153256" y="514350"/>
                </a:lnTo>
                <a:lnTo>
                  <a:pt x="0" y="51435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8" name="TextBox 8"/>
          <p:cNvSpPr txBox="1"/>
          <p:nvPr/>
        </p:nvSpPr>
        <p:spPr>
          <a:xfrm>
            <a:off x="457200" y="662731"/>
            <a:ext cx="9645849" cy="163115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249"/>
              </a:lnSpc>
            </a:pPr>
            <a:r>
              <a:rPr lang="en-US" sz="4999" dirty="0">
                <a:solidFill>
                  <a:srgbClr val="1B1B27"/>
                </a:solidFill>
                <a:latin typeface="Raleway"/>
                <a:ea typeface="Raleway"/>
                <a:cs typeface="Raleway"/>
                <a:sym typeface="Raleway"/>
              </a:rPr>
              <a:t>Part III: ITC Reconciliation: A Closer Look</a:t>
            </a:r>
          </a:p>
        </p:txBody>
      </p:sp>
      <p:sp>
        <p:nvSpPr>
          <p:cNvPr id="14" name="TextBox 14"/>
          <p:cNvSpPr txBox="1"/>
          <p:nvPr/>
        </p:nvSpPr>
        <p:spPr>
          <a:xfrm>
            <a:off x="685800" y="4250084"/>
            <a:ext cx="8026242" cy="1802801"/>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5080" algn="just">
              <a:lnSpc>
                <a:spcPct val="114599"/>
              </a:lnSpc>
              <a:spcBef>
                <a:spcPts val="100"/>
              </a:spcBef>
            </a:pPr>
            <a:r>
              <a:rPr lang="en-US" sz="2000" spc="15" dirty="0">
                <a:latin typeface="Arial"/>
              </a:rPr>
              <a:t>Part</a:t>
            </a:r>
            <a:r>
              <a:rPr lang="en-US" sz="2000" spc="-105" dirty="0">
                <a:latin typeface="Arial"/>
              </a:rPr>
              <a:t> </a:t>
            </a:r>
            <a:r>
              <a:rPr lang="en-US" sz="2000" spc="35" dirty="0" smtClean="0">
                <a:latin typeface="Arial"/>
              </a:rPr>
              <a:t>III</a:t>
            </a:r>
            <a:r>
              <a:rPr lang="en-US" sz="2000" spc="-105" dirty="0" smtClean="0">
                <a:latin typeface="Arial"/>
              </a:rPr>
              <a:t> </a:t>
            </a:r>
            <a:r>
              <a:rPr lang="en-US" sz="2000" spc="-25" dirty="0">
                <a:latin typeface="Arial"/>
              </a:rPr>
              <a:t>(8):</a:t>
            </a:r>
            <a:r>
              <a:rPr lang="en-US" sz="2000" spc="-105" dirty="0">
                <a:latin typeface="Arial"/>
              </a:rPr>
              <a:t>  </a:t>
            </a:r>
            <a:r>
              <a:rPr lang="en-US" sz="2000" dirty="0">
                <a:solidFill>
                  <a:srgbClr val="3C3939"/>
                </a:solidFill>
                <a:latin typeface="Roboto"/>
                <a:ea typeface="Roboto"/>
                <a:cs typeface="Roboto"/>
              </a:rPr>
              <a:t>This part covers comparison of GSTR-2B and ITC availed in GSTR-3B. Difference if  any need to be classify in  Column  E and F. Ideally, if 8D is positive, the sum of 8E and 8F shall be equal to 8D.consists of details of ITC as  declared in returns filed during the  financial year</a:t>
            </a:r>
          </a:p>
        </p:txBody>
      </p:sp>
      <p:sp>
        <p:nvSpPr>
          <p:cNvPr id="21" name="object 6"/>
          <p:cNvSpPr/>
          <p:nvPr/>
        </p:nvSpPr>
        <p:spPr>
          <a:xfrm>
            <a:off x="8918318" y="0"/>
            <a:ext cx="9283957" cy="10287000"/>
          </a:xfrm>
          <a:prstGeom prst="rect">
            <a:avLst/>
          </a:prstGeom>
          <a:blipFill>
            <a:blip r:embed="rId4"/>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2" name="Rectangle 21"/>
          <p:cNvSpPr/>
          <p:nvPr/>
        </p:nvSpPr>
        <p:spPr>
          <a:xfrm>
            <a:off x="10340008" y="2954660"/>
            <a:ext cx="3528392" cy="36004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r>
              <a:rPr lang="en-US" dirty="0">
                <a:solidFill>
                  <a:schemeClr val="tx1"/>
                </a:solidFill>
              </a:rPr>
              <a:t>ITC as per GSTR-2B[ table 3(1)]</a:t>
            </a:r>
            <a:endParaRPr lang="en-IN"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TextBox 6"/>
          <p:cNvSpPr txBox="1"/>
          <p:nvPr/>
        </p:nvSpPr>
        <p:spPr>
          <a:xfrm>
            <a:off x="611385" y="602754"/>
            <a:ext cx="8729365" cy="55143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4250"/>
              </a:lnSpc>
            </a:pPr>
            <a:r>
              <a:rPr lang="en-US" sz="3437" dirty="0">
                <a:solidFill>
                  <a:srgbClr val="1B1B27"/>
                </a:solidFill>
                <a:latin typeface="Raleway"/>
                <a:ea typeface="Raleway"/>
                <a:cs typeface="Raleway"/>
                <a:sym typeface="Raleway"/>
              </a:rPr>
              <a:t>Part IV: Tax Paid During the Financial Year</a:t>
            </a:r>
          </a:p>
        </p:txBody>
      </p:sp>
      <p:sp>
        <p:nvSpPr>
          <p:cNvPr id="7" name="Freeform 7" descr="preencoded.png"/>
          <p:cNvSpPr/>
          <p:nvPr/>
        </p:nvSpPr>
        <p:spPr>
          <a:xfrm>
            <a:off x="611386" y="1517005"/>
            <a:ext cx="10362159" cy="4857155"/>
          </a:xfrm>
          <a:custGeom>
            <a:avLst/>
            <a:gdLst/>
            <a:ahLst/>
            <a:cxnLst/>
            <a:rect l="l" t="t" r="r" b="b"/>
            <a:pathLst>
              <a:path w="10362159" h="4857155">
                <a:moveTo>
                  <a:pt x="0" y="0"/>
                </a:moveTo>
                <a:lnTo>
                  <a:pt x="10362159" y="0"/>
                </a:lnTo>
                <a:lnTo>
                  <a:pt x="10362159" y="4857155"/>
                </a:lnTo>
                <a:lnTo>
                  <a:pt x="0" y="4857155"/>
                </a:lnTo>
                <a:lnTo>
                  <a:pt x="0" y="0"/>
                </a:lnTo>
                <a:close/>
              </a:path>
            </a:pathLst>
          </a:custGeom>
          <a:blipFill>
            <a:blip r:embed="rId3"/>
            <a:stretch>
              <a:fillRect t="-1" b="-1"/>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8" name="Freeform 8" descr="preencoded.png"/>
          <p:cNvSpPr/>
          <p:nvPr/>
        </p:nvSpPr>
        <p:spPr>
          <a:xfrm>
            <a:off x="3821757" y="6570612"/>
            <a:ext cx="2111723" cy="621952"/>
          </a:xfrm>
          <a:custGeom>
            <a:avLst/>
            <a:gdLst/>
            <a:ahLst/>
            <a:cxnLst/>
            <a:rect l="l" t="t" r="r" b="b"/>
            <a:pathLst>
              <a:path w="2111723" h="621952">
                <a:moveTo>
                  <a:pt x="0" y="0"/>
                </a:moveTo>
                <a:lnTo>
                  <a:pt x="2111723" y="0"/>
                </a:lnTo>
                <a:lnTo>
                  <a:pt x="2111723" y="621953"/>
                </a:lnTo>
                <a:lnTo>
                  <a:pt x="0" y="621953"/>
                </a:lnTo>
                <a:lnTo>
                  <a:pt x="0" y="0"/>
                </a:lnTo>
                <a:close/>
              </a:path>
            </a:pathLst>
          </a:custGeom>
          <a:blipFill>
            <a:blip r:embed="rId4"/>
            <a:stretch>
              <a:fillRect l="-295" r="-295"/>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9" name="TextBox 9"/>
          <p:cNvSpPr txBox="1"/>
          <p:nvPr/>
        </p:nvSpPr>
        <p:spPr>
          <a:xfrm>
            <a:off x="4830812" y="6688336"/>
            <a:ext cx="93464" cy="43502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749"/>
              </a:lnSpc>
            </a:pPr>
            <a:r>
              <a:rPr lang="en-US" sz="1687" dirty="0">
                <a:solidFill>
                  <a:srgbClr val="3C3939"/>
                </a:solidFill>
                <a:latin typeface="Raleway"/>
                <a:ea typeface="Raleway"/>
                <a:cs typeface="Raleway"/>
                <a:sym typeface="Raleway"/>
              </a:rPr>
              <a:t>1</a:t>
            </a:r>
          </a:p>
        </p:txBody>
      </p:sp>
      <p:sp>
        <p:nvSpPr>
          <p:cNvPr id="10" name="TextBox 10"/>
          <p:cNvSpPr txBox="1"/>
          <p:nvPr/>
        </p:nvSpPr>
        <p:spPr>
          <a:xfrm>
            <a:off x="6108055" y="6716614"/>
            <a:ext cx="1055936" cy="25372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124"/>
              </a:lnSpc>
            </a:pPr>
            <a:r>
              <a:rPr lang="en-US" sz="1687" dirty="0">
                <a:solidFill>
                  <a:srgbClr val="3C3939"/>
                </a:solidFill>
                <a:latin typeface="Raleway"/>
                <a:ea typeface="Raleway"/>
                <a:cs typeface="Raleway"/>
                <a:sym typeface="Raleway"/>
              </a:rPr>
              <a:t>Tax Paid</a:t>
            </a:r>
          </a:p>
        </p:txBody>
      </p:sp>
      <p:grpSp>
        <p:nvGrpSpPr>
          <p:cNvPr id="11" name="Group 11"/>
          <p:cNvGrpSpPr/>
          <p:nvPr/>
        </p:nvGrpSpPr>
        <p:grpSpPr>
          <a:xfrm>
            <a:off x="5977086" y="7209532"/>
            <a:ext cx="11655921" cy="9525"/>
            <a:chOff x="0" y="0"/>
            <a:chExt cx="15541228" cy="12700"/>
          </a:xfrm>
        </p:grpSpPr>
        <p:sp>
          <p:nvSpPr>
            <p:cNvPr id="12" name="Freeform 12"/>
            <p:cNvSpPr/>
            <p:nvPr/>
          </p:nvSpPr>
          <p:spPr>
            <a:xfrm>
              <a:off x="0" y="0"/>
              <a:ext cx="15541244" cy="12700"/>
            </a:xfrm>
            <a:custGeom>
              <a:avLst/>
              <a:gdLst/>
              <a:ahLst/>
              <a:cxnLst/>
              <a:rect l="l" t="t" r="r" b="b"/>
              <a:pathLst>
                <a:path w="15541244" h="12700">
                  <a:moveTo>
                    <a:pt x="0" y="6350"/>
                  </a:moveTo>
                  <a:cubicBezTo>
                    <a:pt x="0" y="2794"/>
                    <a:pt x="2794" y="0"/>
                    <a:pt x="6350" y="0"/>
                  </a:cubicBezTo>
                  <a:lnTo>
                    <a:pt x="15534894" y="0"/>
                  </a:lnTo>
                  <a:cubicBezTo>
                    <a:pt x="15538450" y="0"/>
                    <a:pt x="15541244" y="2794"/>
                    <a:pt x="15541244" y="6350"/>
                  </a:cubicBezTo>
                  <a:cubicBezTo>
                    <a:pt x="15541244" y="9906"/>
                    <a:pt x="15538450" y="12700"/>
                    <a:pt x="15534894" y="12700"/>
                  </a:cubicBezTo>
                  <a:lnTo>
                    <a:pt x="6350" y="12700"/>
                  </a:lnTo>
                  <a:cubicBezTo>
                    <a:pt x="2794" y="12700"/>
                    <a:pt x="0" y="9906"/>
                    <a:pt x="0" y="635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3" name="Freeform 13" descr="preencoded.png"/>
          <p:cNvSpPr/>
          <p:nvPr/>
        </p:nvSpPr>
        <p:spPr>
          <a:xfrm>
            <a:off x="2765822" y="7236173"/>
            <a:ext cx="4223594" cy="621952"/>
          </a:xfrm>
          <a:custGeom>
            <a:avLst/>
            <a:gdLst/>
            <a:ahLst/>
            <a:cxnLst/>
            <a:rect l="l" t="t" r="r" b="b"/>
            <a:pathLst>
              <a:path w="4223594" h="621952">
                <a:moveTo>
                  <a:pt x="0" y="0"/>
                </a:moveTo>
                <a:lnTo>
                  <a:pt x="4223594" y="0"/>
                </a:lnTo>
                <a:lnTo>
                  <a:pt x="4223594" y="621952"/>
                </a:lnTo>
                <a:lnTo>
                  <a:pt x="0" y="621952"/>
                </a:lnTo>
                <a:lnTo>
                  <a:pt x="0" y="0"/>
                </a:lnTo>
                <a:close/>
              </a:path>
            </a:pathLst>
          </a:custGeom>
          <a:blipFill>
            <a:blip r:embed="rId5"/>
            <a:stretch>
              <a:fillRect l="-180" r="-18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4" name="TextBox 14"/>
          <p:cNvSpPr txBox="1"/>
          <p:nvPr/>
        </p:nvSpPr>
        <p:spPr>
          <a:xfrm>
            <a:off x="4820691" y="7286774"/>
            <a:ext cx="113705" cy="43502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749"/>
              </a:lnSpc>
            </a:pPr>
            <a:r>
              <a:rPr lang="en-US" sz="1687" dirty="0">
                <a:solidFill>
                  <a:srgbClr val="3C3939"/>
                </a:solidFill>
                <a:latin typeface="Raleway"/>
                <a:ea typeface="Raleway"/>
                <a:cs typeface="Raleway"/>
                <a:sym typeface="Raleway"/>
              </a:rPr>
              <a:t>2</a:t>
            </a:r>
          </a:p>
        </p:txBody>
      </p:sp>
      <p:sp>
        <p:nvSpPr>
          <p:cNvPr id="15" name="TextBox 15"/>
          <p:cNvSpPr txBox="1"/>
          <p:nvPr/>
        </p:nvSpPr>
        <p:spPr>
          <a:xfrm>
            <a:off x="7163991" y="7382172"/>
            <a:ext cx="1412825" cy="30137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124"/>
              </a:lnSpc>
            </a:pPr>
            <a:r>
              <a:rPr lang="en-US" sz="1687" dirty="0">
                <a:solidFill>
                  <a:srgbClr val="3C3939"/>
                </a:solidFill>
                <a:latin typeface="Raleway"/>
                <a:ea typeface="Raleway"/>
                <a:cs typeface="Raleway"/>
                <a:sym typeface="Raleway"/>
              </a:rPr>
              <a:t>Reconciliation</a:t>
            </a:r>
          </a:p>
        </p:txBody>
      </p:sp>
      <p:grpSp>
        <p:nvGrpSpPr>
          <p:cNvPr id="16" name="Group 16"/>
          <p:cNvGrpSpPr/>
          <p:nvPr/>
        </p:nvGrpSpPr>
        <p:grpSpPr>
          <a:xfrm>
            <a:off x="7033022" y="7875091"/>
            <a:ext cx="10599985" cy="9525"/>
            <a:chOff x="0" y="0"/>
            <a:chExt cx="14133313" cy="12700"/>
          </a:xfrm>
        </p:grpSpPr>
        <p:sp>
          <p:nvSpPr>
            <p:cNvPr id="17" name="Freeform 17"/>
            <p:cNvSpPr/>
            <p:nvPr/>
          </p:nvSpPr>
          <p:spPr>
            <a:xfrm>
              <a:off x="0" y="0"/>
              <a:ext cx="14133322" cy="12700"/>
            </a:xfrm>
            <a:custGeom>
              <a:avLst/>
              <a:gdLst/>
              <a:ahLst/>
              <a:cxnLst/>
              <a:rect l="l" t="t" r="r" b="b"/>
              <a:pathLst>
                <a:path w="14133321" h="12700">
                  <a:moveTo>
                    <a:pt x="0" y="6350"/>
                  </a:moveTo>
                  <a:cubicBezTo>
                    <a:pt x="0" y="2794"/>
                    <a:pt x="2794" y="0"/>
                    <a:pt x="6350" y="0"/>
                  </a:cubicBezTo>
                  <a:lnTo>
                    <a:pt x="14126972" y="0"/>
                  </a:lnTo>
                  <a:cubicBezTo>
                    <a:pt x="14130528" y="0"/>
                    <a:pt x="14133322" y="2794"/>
                    <a:pt x="14133322" y="6350"/>
                  </a:cubicBezTo>
                  <a:cubicBezTo>
                    <a:pt x="14133322" y="9906"/>
                    <a:pt x="14130528" y="12700"/>
                    <a:pt x="14126972" y="12700"/>
                  </a:cubicBezTo>
                  <a:lnTo>
                    <a:pt x="6350" y="12700"/>
                  </a:lnTo>
                  <a:cubicBezTo>
                    <a:pt x="2794" y="12700"/>
                    <a:pt x="0" y="9906"/>
                    <a:pt x="0" y="635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8" name="Freeform 18" descr="preencoded.png"/>
          <p:cNvSpPr/>
          <p:nvPr/>
        </p:nvSpPr>
        <p:spPr>
          <a:xfrm>
            <a:off x="1709886" y="7901731"/>
            <a:ext cx="6335465" cy="621952"/>
          </a:xfrm>
          <a:custGeom>
            <a:avLst/>
            <a:gdLst/>
            <a:ahLst/>
            <a:cxnLst/>
            <a:rect l="l" t="t" r="r" b="b"/>
            <a:pathLst>
              <a:path w="6335465" h="621952">
                <a:moveTo>
                  <a:pt x="0" y="0"/>
                </a:moveTo>
                <a:lnTo>
                  <a:pt x="6335465" y="0"/>
                </a:lnTo>
                <a:lnTo>
                  <a:pt x="6335465" y="621953"/>
                </a:lnTo>
                <a:lnTo>
                  <a:pt x="0" y="621953"/>
                </a:lnTo>
                <a:lnTo>
                  <a:pt x="0" y="0"/>
                </a:lnTo>
                <a:close/>
              </a:path>
            </a:pathLst>
          </a:custGeom>
          <a:blipFill>
            <a:blip r:embed="rId6"/>
            <a:stretch>
              <a:fillRect l="-217" r="-217"/>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9" name="TextBox 19"/>
          <p:cNvSpPr txBox="1"/>
          <p:nvPr/>
        </p:nvSpPr>
        <p:spPr>
          <a:xfrm>
            <a:off x="4819352" y="7952334"/>
            <a:ext cx="116532" cy="43502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749"/>
              </a:lnSpc>
            </a:pPr>
            <a:r>
              <a:rPr lang="en-US" sz="1687" dirty="0">
                <a:solidFill>
                  <a:srgbClr val="3C3939"/>
                </a:solidFill>
                <a:latin typeface="Raleway"/>
                <a:ea typeface="Raleway"/>
                <a:cs typeface="Raleway"/>
                <a:sym typeface="Raleway"/>
              </a:rPr>
              <a:t>3</a:t>
            </a:r>
          </a:p>
        </p:txBody>
      </p:sp>
      <p:sp>
        <p:nvSpPr>
          <p:cNvPr id="20" name="TextBox 20"/>
          <p:cNvSpPr txBox="1"/>
          <p:nvPr/>
        </p:nvSpPr>
        <p:spPr>
          <a:xfrm>
            <a:off x="8219926" y="8047733"/>
            <a:ext cx="1120825" cy="30137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124"/>
              </a:lnSpc>
            </a:pPr>
            <a:r>
              <a:rPr lang="en-US" sz="1687" dirty="0">
                <a:solidFill>
                  <a:srgbClr val="3C3939"/>
                </a:solidFill>
                <a:latin typeface="Raleway"/>
                <a:ea typeface="Raleway"/>
                <a:cs typeface="Raleway"/>
                <a:sym typeface="Raleway"/>
              </a:rPr>
              <a:t>Verification</a:t>
            </a:r>
          </a:p>
        </p:txBody>
      </p:sp>
      <p:grpSp>
        <p:nvGrpSpPr>
          <p:cNvPr id="21" name="Group 21"/>
          <p:cNvGrpSpPr/>
          <p:nvPr/>
        </p:nvGrpSpPr>
        <p:grpSpPr>
          <a:xfrm>
            <a:off x="8088958" y="8540651"/>
            <a:ext cx="9544050" cy="9525"/>
            <a:chOff x="0" y="0"/>
            <a:chExt cx="12725400" cy="12700"/>
          </a:xfrm>
        </p:grpSpPr>
        <p:sp>
          <p:nvSpPr>
            <p:cNvPr id="22" name="Freeform 22"/>
            <p:cNvSpPr/>
            <p:nvPr/>
          </p:nvSpPr>
          <p:spPr>
            <a:xfrm>
              <a:off x="0" y="0"/>
              <a:ext cx="12725400" cy="12700"/>
            </a:xfrm>
            <a:custGeom>
              <a:avLst/>
              <a:gdLst/>
              <a:ahLst/>
              <a:cxnLst/>
              <a:rect l="l" t="t" r="r" b="b"/>
              <a:pathLst>
                <a:path w="12725400" h="12700">
                  <a:moveTo>
                    <a:pt x="0" y="6350"/>
                  </a:moveTo>
                  <a:cubicBezTo>
                    <a:pt x="0" y="2794"/>
                    <a:pt x="2794" y="0"/>
                    <a:pt x="6350" y="0"/>
                  </a:cubicBezTo>
                  <a:lnTo>
                    <a:pt x="12719050" y="0"/>
                  </a:lnTo>
                  <a:cubicBezTo>
                    <a:pt x="12722606" y="0"/>
                    <a:pt x="12725400" y="2794"/>
                    <a:pt x="12725400" y="6350"/>
                  </a:cubicBezTo>
                  <a:cubicBezTo>
                    <a:pt x="12725400" y="9906"/>
                    <a:pt x="12722606" y="12700"/>
                    <a:pt x="12719050" y="12700"/>
                  </a:cubicBezTo>
                  <a:lnTo>
                    <a:pt x="6350" y="12700"/>
                  </a:lnTo>
                  <a:cubicBezTo>
                    <a:pt x="2794" y="12700"/>
                    <a:pt x="0" y="9906"/>
                    <a:pt x="0" y="635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23" name="Freeform 23" descr="preencoded.png"/>
          <p:cNvSpPr/>
          <p:nvPr/>
        </p:nvSpPr>
        <p:spPr>
          <a:xfrm>
            <a:off x="653951" y="8567291"/>
            <a:ext cx="8447186" cy="621952"/>
          </a:xfrm>
          <a:custGeom>
            <a:avLst/>
            <a:gdLst/>
            <a:ahLst/>
            <a:cxnLst/>
            <a:rect l="l" t="t" r="r" b="b"/>
            <a:pathLst>
              <a:path w="8447186" h="621952">
                <a:moveTo>
                  <a:pt x="0" y="0"/>
                </a:moveTo>
                <a:lnTo>
                  <a:pt x="8447186" y="0"/>
                </a:lnTo>
                <a:lnTo>
                  <a:pt x="8447186" y="621953"/>
                </a:lnTo>
                <a:lnTo>
                  <a:pt x="0" y="621953"/>
                </a:lnTo>
                <a:lnTo>
                  <a:pt x="0" y="0"/>
                </a:lnTo>
                <a:close/>
              </a:path>
            </a:pathLst>
          </a:custGeom>
          <a:blipFill>
            <a:blip r:embed="rId7"/>
            <a:stretch>
              <a:fillRect l="-237" r="-237"/>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4" name="TextBox 24"/>
          <p:cNvSpPr txBox="1"/>
          <p:nvPr/>
        </p:nvSpPr>
        <p:spPr>
          <a:xfrm>
            <a:off x="4817864" y="8617892"/>
            <a:ext cx="119211" cy="43502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749"/>
              </a:lnSpc>
            </a:pPr>
            <a:r>
              <a:rPr lang="en-US" sz="1687" dirty="0">
                <a:solidFill>
                  <a:srgbClr val="3C3939"/>
                </a:solidFill>
                <a:latin typeface="Raleway"/>
                <a:ea typeface="Raleway"/>
                <a:cs typeface="Raleway"/>
                <a:sym typeface="Raleway"/>
              </a:rPr>
              <a:t>4</a:t>
            </a:r>
          </a:p>
        </p:txBody>
      </p:sp>
      <p:sp>
        <p:nvSpPr>
          <p:cNvPr id="25" name="TextBox 25"/>
          <p:cNvSpPr txBox="1"/>
          <p:nvPr/>
        </p:nvSpPr>
        <p:spPr>
          <a:xfrm>
            <a:off x="9275712" y="8713291"/>
            <a:ext cx="990898" cy="30137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124"/>
              </a:lnSpc>
            </a:pPr>
            <a:r>
              <a:rPr lang="en-US" sz="1687" dirty="0">
                <a:solidFill>
                  <a:srgbClr val="3C3939"/>
                </a:solidFill>
                <a:latin typeface="Raleway"/>
                <a:ea typeface="Raleway"/>
                <a:cs typeface="Raleway"/>
                <a:sym typeface="Raleway"/>
              </a:rPr>
              <a:t>Reporting</a:t>
            </a:r>
          </a:p>
        </p:txBody>
      </p:sp>
      <p:sp>
        <p:nvSpPr>
          <p:cNvPr id="26" name="TextBox 26"/>
          <p:cNvSpPr txBox="1"/>
          <p:nvPr/>
        </p:nvSpPr>
        <p:spPr>
          <a:xfrm>
            <a:off x="11088216" y="5287516"/>
            <a:ext cx="6444382" cy="112851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2187"/>
              </a:lnSpc>
            </a:pPr>
            <a:r>
              <a:rPr lang="en-US" dirty="0">
                <a:solidFill>
                  <a:srgbClr val="3C3939"/>
                </a:solidFill>
                <a:latin typeface="Raleway"/>
                <a:ea typeface="Raleway"/>
                <a:cs typeface="Raleway"/>
                <a:sym typeface="Roboto"/>
              </a:rPr>
              <a:t>This table focuses on the details of tax paid during the financial year. It involves reconciling the tax paid with the tax liability, verifying the accuracy of payments, and reporting these details in the GSTR-9 return.</a:t>
            </a:r>
          </a:p>
        </p:txBody>
      </p:sp>
      <p:grpSp>
        <p:nvGrpSpPr>
          <p:cNvPr id="27" name="Group 16"/>
          <p:cNvGrpSpPr/>
          <p:nvPr/>
        </p:nvGrpSpPr>
        <p:grpSpPr>
          <a:xfrm>
            <a:off x="7055768" y="8527876"/>
            <a:ext cx="10599985" cy="9525"/>
            <a:chOff x="0" y="0"/>
            <a:chExt cx="14133313" cy="12700"/>
          </a:xfrm>
        </p:grpSpPr>
        <p:sp>
          <p:nvSpPr>
            <p:cNvPr id="28" name="Freeform 17"/>
            <p:cNvSpPr/>
            <p:nvPr/>
          </p:nvSpPr>
          <p:spPr>
            <a:xfrm>
              <a:off x="0" y="0"/>
              <a:ext cx="14133322" cy="12700"/>
            </a:xfrm>
            <a:custGeom>
              <a:avLst/>
              <a:gdLst/>
              <a:ahLst/>
              <a:cxnLst/>
              <a:rect l="l" t="t" r="r" b="b"/>
              <a:pathLst>
                <a:path w="14133321" h="12700">
                  <a:moveTo>
                    <a:pt x="0" y="6350"/>
                  </a:moveTo>
                  <a:cubicBezTo>
                    <a:pt x="0" y="2794"/>
                    <a:pt x="2794" y="0"/>
                    <a:pt x="6350" y="0"/>
                  </a:cubicBezTo>
                  <a:lnTo>
                    <a:pt x="14126972" y="0"/>
                  </a:lnTo>
                  <a:cubicBezTo>
                    <a:pt x="14130528" y="0"/>
                    <a:pt x="14133322" y="2794"/>
                    <a:pt x="14133322" y="6350"/>
                  </a:cubicBezTo>
                  <a:cubicBezTo>
                    <a:pt x="14133322" y="9906"/>
                    <a:pt x="14130528" y="12700"/>
                    <a:pt x="14126972" y="12700"/>
                  </a:cubicBezTo>
                  <a:lnTo>
                    <a:pt x="6350" y="12700"/>
                  </a:lnTo>
                  <a:cubicBezTo>
                    <a:pt x="2794" y="12700"/>
                    <a:pt x="0" y="9906"/>
                    <a:pt x="0" y="635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8"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7" name="TextBox 7"/>
          <p:cNvSpPr txBox="1"/>
          <p:nvPr/>
        </p:nvSpPr>
        <p:spPr>
          <a:xfrm>
            <a:off x="3976217" y="883305"/>
            <a:ext cx="10335567" cy="78226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125"/>
              </a:lnSpc>
            </a:pPr>
            <a:r>
              <a:rPr lang="en-US" sz="4937" dirty="0">
                <a:solidFill>
                  <a:srgbClr val="1B1B27"/>
                </a:solidFill>
                <a:latin typeface="Raleway"/>
                <a:ea typeface="Raleway"/>
                <a:cs typeface="Raleway"/>
                <a:sym typeface="Raleway"/>
              </a:rPr>
              <a:t>Part V: Previous Year Transactions</a:t>
            </a:r>
          </a:p>
        </p:txBody>
      </p:sp>
      <p:grpSp>
        <p:nvGrpSpPr>
          <p:cNvPr id="8" name="Group 8"/>
          <p:cNvGrpSpPr/>
          <p:nvPr/>
        </p:nvGrpSpPr>
        <p:grpSpPr>
          <a:xfrm>
            <a:off x="8099971" y="2295971"/>
            <a:ext cx="28575" cy="6856959"/>
            <a:chOff x="0" y="0"/>
            <a:chExt cx="38100" cy="9142612"/>
          </a:xfrm>
        </p:grpSpPr>
        <p:sp>
          <p:nvSpPr>
            <p:cNvPr id="9" name="Freeform 9"/>
            <p:cNvSpPr/>
            <p:nvPr/>
          </p:nvSpPr>
          <p:spPr>
            <a:xfrm>
              <a:off x="0" y="0"/>
              <a:ext cx="38100" cy="9142603"/>
            </a:xfrm>
            <a:custGeom>
              <a:avLst/>
              <a:gdLst/>
              <a:ahLst/>
              <a:cxnLst/>
              <a:rect l="l" t="t" r="r" b="b"/>
              <a:pathLst>
                <a:path w="38100" h="9142603">
                  <a:moveTo>
                    <a:pt x="0" y="19050"/>
                  </a:moveTo>
                  <a:cubicBezTo>
                    <a:pt x="0" y="8509"/>
                    <a:pt x="8509" y="0"/>
                    <a:pt x="19050" y="0"/>
                  </a:cubicBezTo>
                  <a:cubicBezTo>
                    <a:pt x="29591" y="0"/>
                    <a:pt x="38100" y="8509"/>
                    <a:pt x="38100" y="19050"/>
                  </a:cubicBezTo>
                  <a:lnTo>
                    <a:pt x="38100" y="9123553"/>
                  </a:lnTo>
                  <a:cubicBezTo>
                    <a:pt x="38100" y="9134094"/>
                    <a:pt x="29591" y="9142603"/>
                    <a:pt x="19050" y="9142603"/>
                  </a:cubicBezTo>
                  <a:cubicBezTo>
                    <a:pt x="8509" y="9142603"/>
                    <a:pt x="0" y="9134094"/>
                    <a:pt x="0" y="9123553"/>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10" name="Group 10"/>
          <p:cNvGrpSpPr/>
          <p:nvPr/>
        </p:nvGrpSpPr>
        <p:grpSpPr>
          <a:xfrm>
            <a:off x="8368382" y="2846934"/>
            <a:ext cx="879425" cy="28575"/>
            <a:chOff x="0" y="0"/>
            <a:chExt cx="1172567" cy="38100"/>
          </a:xfrm>
        </p:grpSpPr>
        <p:sp>
          <p:nvSpPr>
            <p:cNvPr id="11" name="Freeform 11"/>
            <p:cNvSpPr/>
            <p:nvPr/>
          </p:nvSpPr>
          <p:spPr>
            <a:xfrm>
              <a:off x="0" y="0"/>
              <a:ext cx="1172591" cy="38100"/>
            </a:xfrm>
            <a:custGeom>
              <a:avLst/>
              <a:gdLst/>
              <a:ahLst/>
              <a:cxnLst/>
              <a:rect l="l" t="t" r="r" b="b"/>
              <a:pathLst>
                <a:path w="1172591" h="38100">
                  <a:moveTo>
                    <a:pt x="0" y="19050"/>
                  </a:moveTo>
                  <a:cubicBezTo>
                    <a:pt x="0" y="8509"/>
                    <a:pt x="8509" y="0"/>
                    <a:pt x="19050" y="0"/>
                  </a:cubicBezTo>
                  <a:lnTo>
                    <a:pt x="1153541" y="0"/>
                  </a:lnTo>
                  <a:cubicBezTo>
                    <a:pt x="1164082" y="0"/>
                    <a:pt x="1172591" y="8509"/>
                    <a:pt x="1172591" y="19050"/>
                  </a:cubicBezTo>
                  <a:cubicBezTo>
                    <a:pt x="1172591" y="29591"/>
                    <a:pt x="1164082" y="38100"/>
                    <a:pt x="1153541" y="38100"/>
                  </a:cubicBezTo>
                  <a:lnTo>
                    <a:pt x="19050" y="38100"/>
                  </a:lnTo>
                  <a:cubicBezTo>
                    <a:pt x="8509" y="38100"/>
                    <a:pt x="0" y="29591"/>
                    <a:pt x="0" y="1905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12" name="Group 12"/>
          <p:cNvGrpSpPr/>
          <p:nvPr/>
        </p:nvGrpSpPr>
        <p:grpSpPr>
          <a:xfrm>
            <a:off x="7826796" y="2573834"/>
            <a:ext cx="574922" cy="574922"/>
            <a:chOff x="0" y="0"/>
            <a:chExt cx="766563" cy="766563"/>
          </a:xfrm>
        </p:grpSpPr>
        <p:sp>
          <p:nvSpPr>
            <p:cNvPr id="13" name="Freeform 13"/>
            <p:cNvSpPr/>
            <p:nvPr/>
          </p:nvSpPr>
          <p:spPr>
            <a:xfrm>
              <a:off x="6350" y="6350"/>
              <a:ext cx="753872" cy="753872"/>
            </a:xfrm>
            <a:custGeom>
              <a:avLst/>
              <a:gdLst/>
              <a:ahLst/>
              <a:cxnLst/>
              <a:rect l="l" t="t" r="r" b="b"/>
              <a:pathLst>
                <a:path w="753872" h="753872">
                  <a:moveTo>
                    <a:pt x="0" y="140716"/>
                  </a:moveTo>
                  <a:cubicBezTo>
                    <a:pt x="0" y="62992"/>
                    <a:pt x="62992" y="0"/>
                    <a:pt x="140716" y="0"/>
                  </a:cubicBezTo>
                  <a:lnTo>
                    <a:pt x="613156" y="0"/>
                  </a:lnTo>
                  <a:cubicBezTo>
                    <a:pt x="690880" y="0"/>
                    <a:pt x="753872" y="62992"/>
                    <a:pt x="753872" y="140716"/>
                  </a:cubicBezTo>
                  <a:lnTo>
                    <a:pt x="753872" y="613156"/>
                  </a:lnTo>
                  <a:cubicBezTo>
                    <a:pt x="753872" y="690880"/>
                    <a:pt x="690880" y="753872"/>
                    <a:pt x="613156" y="753872"/>
                  </a:cubicBezTo>
                  <a:lnTo>
                    <a:pt x="140716" y="753872"/>
                  </a:lnTo>
                  <a:cubicBezTo>
                    <a:pt x="62992" y="753872"/>
                    <a:pt x="0" y="690880"/>
                    <a:pt x="0" y="613156"/>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4" name="Freeform 14"/>
            <p:cNvSpPr/>
            <p:nvPr/>
          </p:nvSpPr>
          <p:spPr>
            <a:xfrm>
              <a:off x="0" y="0"/>
              <a:ext cx="766572" cy="766572"/>
            </a:xfrm>
            <a:custGeom>
              <a:avLst/>
              <a:gdLst/>
              <a:ahLst/>
              <a:cxnLst/>
              <a:rect l="l" t="t" r="r" b="b"/>
              <a:pathLst>
                <a:path w="766572" h="766572">
                  <a:moveTo>
                    <a:pt x="0" y="147066"/>
                  </a:moveTo>
                  <a:cubicBezTo>
                    <a:pt x="0" y="65913"/>
                    <a:pt x="65913" y="0"/>
                    <a:pt x="147066" y="0"/>
                  </a:cubicBezTo>
                  <a:lnTo>
                    <a:pt x="619506" y="0"/>
                  </a:lnTo>
                  <a:lnTo>
                    <a:pt x="619506" y="6350"/>
                  </a:lnTo>
                  <a:lnTo>
                    <a:pt x="619506" y="0"/>
                  </a:lnTo>
                  <a:cubicBezTo>
                    <a:pt x="700786" y="0"/>
                    <a:pt x="766572" y="65913"/>
                    <a:pt x="766572" y="147066"/>
                  </a:cubicBezTo>
                  <a:lnTo>
                    <a:pt x="760222" y="147066"/>
                  </a:lnTo>
                  <a:lnTo>
                    <a:pt x="766572" y="147066"/>
                  </a:lnTo>
                  <a:lnTo>
                    <a:pt x="766572" y="619506"/>
                  </a:lnTo>
                  <a:lnTo>
                    <a:pt x="760222" y="619506"/>
                  </a:lnTo>
                  <a:lnTo>
                    <a:pt x="766572" y="619506"/>
                  </a:lnTo>
                  <a:cubicBezTo>
                    <a:pt x="766572" y="700786"/>
                    <a:pt x="700659" y="766572"/>
                    <a:pt x="619506" y="766572"/>
                  </a:cubicBezTo>
                  <a:lnTo>
                    <a:pt x="619506" y="760222"/>
                  </a:lnTo>
                  <a:lnTo>
                    <a:pt x="619506" y="766572"/>
                  </a:lnTo>
                  <a:lnTo>
                    <a:pt x="147066" y="766572"/>
                  </a:lnTo>
                  <a:lnTo>
                    <a:pt x="147066" y="760222"/>
                  </a:lnTo>
                  <a:lnTo>
                    <a:pt x="147066" y="766572"/>
                  </a:lnTo>
                  <a:cubicBezTo>
                    <a:pt x="65913" y="766572"/>
                    <a:pt x="0" y="700659"/>
                    <a:pt x="0" y="619506"/>
                  </a:cubicBezTo>
                  <a:lnTo>
                    <a:pt x="0" y="147066"/>
                  </a:lnTo>
                  <a:lnTo>
                    <a:pt x="6350" y="147066"/>
                  </a:lnTo>
                  <a:lnTo>
                    <a:pt x="0" y="147066"/>
                  </a:lnTo>
                  <a:moveTo>
                    <a:pt x="12700" y="147066"/>
                  </a:moveTo>
                  <a:lnTo>
                    <a:pt x="12700" y="619506"/>
                  </a:lnTo>
                  <a:lnTo>
                    <a:pt x="6350" y="619506"/>
                  </a:lnTo>
                  <a:lnTo>
                    <a:pt x="12700" y="619506"/>
                  </a:lnTo>
                  <a:cubicBezTo>
                    <a:pt x="12700" y="693674"/>
                    <a:pt x="72898" y="753872"/>
                    <a:pt x="147066" y="753872"/>
                  </a:cubicBezTo>
                  <a:lnTo>
                    <a:pt x="619506" y="753872"/>
                  </a:lnTo>
                  <a:cubicBezTo>
                    <a:pt x="693674" y="753872"/>
                    <a:pt x="753872" y="693674"/>
                    <a:pt x="753872" y="619506"/>
                  </a:cubicBezTo>
                  <a:lnTo>
                    <a:pt x="753872" y="147066"/>
                  </a:lnTo>
                  <a:cubicBezTo>
                    <a:pt x="753872" y="72898"/>
                    <a:pt x="693674" y="12700"/>
                    <a:pt x="619506" y="12700"/>
                  </a:cubicBezTo>
                  <a:lnTo>
                    <a:pt x="147066" y="12700"/>
                  </a:lnTo>
                  <a:lnTo>
                    <a:pt x="147066" y="6350"/>
                  </a:lnTo>
                  <a:lnTo>
                    <a:pt x="147066" y="12700"/>
                  </a:lnTo>
                  <a:cubicBezTo>
                    <a:pt x="72898" y="12700"/>
                    <a:pt x="12700" y="72898"/>
                    <a:pt x="12700" y="147066"/>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5" name="TextBox 15"/>
          <p:cNvSpPr txBox="1"/>
          <p:nvPr/>
        </p:nvSpPr>
        <p:spPr>
          <a:xfrm>
            <a:off x="8033519" y="2710904"/>
            <a:ext cx="161330" cy="33888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937"/>
              </a:lnSpc>
            </a:pPr>
            <a:r>
              <a:rPr lang="en-US" sz="2937" dirty="0">
                <a:solidFill>
                  <a:srgbClr val="3C3939"/>
                </a:solidFill>
                <a:latin typeface="Raleway"/>
                <a:ea typeface="Raleway"/>
                <a:cs typeface="Raleway"/>
                <a:sym typeface="Raleway"/>
              </a:rPr>
              <a:t>1</a:t>
            </a:r>
          </a:p>
        </p:txBody>
      </p:sp>
      <p:sp>
        <p:nvSpPr>
          <p:cNvPr id="16" name="TextBox 16"/>
          <p:cNvSpPr txBox="1"/>
          <p:nvPr/>
        </p:nvSpPr>
        <p:spPr>
          <a:xfrm>
            <a:off x="9496425" y="2518619"/>
            <a:ext cx="3141166" cy="42118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062"/>
              </a:lnSpc>
            </a:pPr>
            <a:r>
              <a:rPr lang="en-US" sz="2437" dirty="0">
                <a:solidFill>
                  <a:srgbClr val="3C3939"/>
                </a:solidFill>
                <a:latin typeface="Raleway"/>
                <a:ea typeface="Raleway"/>
                <a:cs typeface="Raleway"/>
                <a:sym typeface="Raleway"/>
              </a:rPr>
              <a:t>April - March</a:t>
            </a:r>
          </a:p>
        </p:txBody>
      </p:sp>
      <p:sp>
        <p:nvSpPr>
          <p:cNvPr id="17" name="TextBox 17"/>
          <p:cNvSpPr txBox="1"/>
          <p:nvPr/>
        </p:nvSpPr>
        <p:spPr>
          <a:xfrm>
            <a:off x="9496425" y="2995315"/>
            <a:ext cx="7912150" cy="15529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125"/>
              </a:lnSpc>
            </a:pPr>
            <a:r>
              <a:rPr lang="en-US" sz="1937" dirty="0">
                <a:solidFill>
                  <a:srgbClr val="3C3939"/>
                </a:solidFill>
                <a:latin typeface="Roboto"/>
                <a:ea typeface="Roboto"/>
                <a:cs typeface="Roboto"/>
                <a:sym typeface="Roboto"/>
              </a:rPr>
              <a:t>This section captures details of relevant transactions from the previous financial year (April to March) declared in returns filed during the specified period or up to the date of filing the GSTR-9, whichever is earlier.</a:t>
            </a:r>
          </a:p>
        </p:txBody>
      </p:sp>
      <p:grpSp>
        <p:nvGrpSpPr>
          <p:cNvPr id="18" name="Group 18"/>
          <p:cNvGrpSpPr/>
          <p:nvPr/>
        </p:nvGrpSpPr>
        <p:grpSpPr>
          <a:xfrm>
            <a:off x="8368382" y="5350371"/>
            <a:ext cx="879425" cy="28575"/>
            <a:chOff x="0" y="0"/>
            <a:chExt cx="1172567" cy="38100"/>
          </a:xfrm>
        </p:grpSpPr>
        <p:sp>
          <p:nvSpPr>
            <p:cNvPr id="19" name="Freeform 19"/>
            <p:cNvSpPr/>
            <p:nvPr/>
          </p:nvSpPr>
          <p:spPr>
            <a:xfrm>
              <a:off x="0" y="0"/>
              <a:ext cx="1172591" cy="38100"/>
            </a:xfrm>
            <a:custGeom>
              <a:avLst/>
              <a:gdLst/>
              <a:ahLst/>
              <a:cxnLst/>
              <a:rect l="l" t="t" r="r" b="b"/>
              <a:pathLst>
                <a:path w="1172591" h="38100">
                  <a:moveTo>
                    <a:pt x="0" y="19050"/>
                  </a:moveTo>
                  <a:cubicBezTo>
                    <a:pt x="0" y="8509"/>
                    <a:pt x="8509" y="0"/>
                    <a:pt x="19050" y="0"/>
                  </a:cubicBezTo>
                  <a:lnTo>
                    <a:pt x="1153541" y="0"/>
                  </a:lnTo>
                  <a:cubicBezTo>
                    <a:pt x="1164082" y="0"/>
                    <a:pt x="1172591" y="8509"/>
                    <a:pt x="1172591" y="19050"/>
                  </a:cubicBezTo>
                  <a:cubicBezTo>
                    <a:pt x="1172591" y="29591"/>
                    <a:pt x="1164082" y="38100"/>
                    <a:pt x="1153541" y="38100"/>
                  </a:cubicBezTo>
                  <a:lnTo>
                    <a:pt x="19050" y="38100"/>
                  </a:lnTo>
                  <a:cubicBezTo>
                    <a:pt x="8509" y="38100"/>
                    <a:pt x="0" y="29591"/>
                    <a:pt x="0" y="1905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20" name="Group 20"/>
          <p:cNvGrpSpPr/>
          <p:nvPr/>
        </p:nvGrpSpPr>
        <p:grpSpPr>
          <a:xfrm>
            <a:off x="7826796" y="5077271"/>
            <a:ext cx="574922" cy="574922"/>
            <a:chOff x="0" y="0"/>
            <a:chExt cx="766563" cy="766563"/>
          </a:xfrm>
        </p:grpSpPr>
        <p:sp>
          <p:nvSpPr>
            <p:cNvPr id="21" name="Freeform 21"/>
            <p:cNvSpPr/>
            <p:nvPr/>
          </p:nvSpPr>
          <p:spPr>
            <a:xfrm>
              <a:off x="6350" y="6350"/>
              <a:ext cx="753872" cy="753872"/>
            </a:xfrm>
            <a:custGeom>
              <a:avLst/>
              <a:gdLst/>
              <a:ahLst/>
              <a:cxnLst/>
              <a:rect l="l" t="t" r="r" b="b"/>
              <a:pathLst>
                <a:path w="753872" h="753872">
                  <a:moveTo>
                    <a:pt x="0" y="140716"/>
                  </a:moveTo>
                  <a:cubicBezTo>
                    <a:pt x="0" y="62992"/>
                    <a:pt x="62992" y="0"/>
                    <a:pt x="140716" y="0"/>
                  </a:cubicBezTo>
                  <a:lnTo>
                    <a:pt x="613156" y="0"/>
                  </a:lnTo>
                  <a:cubicBezTo>
                    <a:pt x="690880" y="0"/>
                    <a:pt x="753872" y="62992"/>
                    <a:pt x="753872" y="140716"/>
                  </a:cubicBezTo>
                  <a:lnTo>
                    <a:pt x="753872" y="613156"/>
                  </a:lnTo>
                  <a:cubicBezTo>
                    <a:pt x="753872" y="690880"/>
                    <a:pt x="690880" y="753872"/>
                    <a:pt x="613156" y="753872"/>
                  </a:cubicBezTo>
                  <a:lnTo>
                    <a:pt x="140716" y="753872"/>
                  </a:lnTo>
                  <a:cubicBezTo>
                    <a:pt x="62992" y="753872"/>
                    <a:pt x="0" y="690880"/>
                    <a:pt x="0" y="613156"/>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2" name="Freeform 22"/>
            <p:cNvSpPr/>
            <p:nvPr/>
          </p:nvSpPr>
          <p:spPr>
            <a:xfrm>
              <a:off x="0" y="0"/>
              <a:ext cx="766572" cy="766572"/>
            </a:xfrm>
            <a:custGeom>
              <a:avLst/>
              <a:gdLst/>
              <a:ahLst/>
              <a:cxnLst/>
              <a:rect l="l" t="t" r="r" b="b"/>
              <a:pathLst>
                <a:path w="766572" h="766572">
                  <a:moveTo>
                    <a:pt x="0" y="147066"/>
                  </a:moveTo>
                  <a:cubicBezTo>
                    <a:pt x="0" y="65913"/>
                    <a:pt x="65913" y="0"/>
                    <a:pt x="147066" y="0"/>
                  </a:cubicBezTo>
                  <a:lnTo>
                    <a:pt x="619506" y="0"/>
                  </a:lnTo>
                  <a:lnTo>
                    <a:pt x="619506" y="6350"/>
                  </a:lnTo>
                  <a:lnTo>
                    <a:pt x="619506" y="0"/>
                  </a:lnTo>
                  <a:cubicBezTo>
                    <a:pt x="700786" y="0"/>
                    <a:pt x="766572" y="65913"/>
                    <a:pt x="766572" y="147066"/>
                  </a:cubicBezTo>
                  <a:lnTo>
                    <a:pt x="760222" y="147066"/>
                  </a:lnTo>
                  <a:lnTo>
                    <a:pt x="766572" y="147066"/>
                  </a:lnTo>
                  <a:lnTo>
                    <a:pt x="766572" y="619506"/>
                  </a:lnTo>
                  <a:lnTo>
                    <a:pt x="760222" y="619506"/>
                  </a:lnTo>
                  <a:lnTo>
                    <a:pt x="766572" y="619506"/>
                  </a:lnTo>
                  <a:cubicBezTo>
                    <a:pt x="766572" y="700786"/>
                    <a:pt x="700659" y="766572"/>
                    <a:pt x="619506" y="766572"/>
                  </a:cubicBezTo>
                  <a:lnTo>
                    <a:pt x="619506" y="760222"/>
                  </a:lnTo>
                  <a:lnTo>
                    <a:pt x="619506" y="766572"/>
                  </a:lnTo>
                  <a:lnTo>
                    <a:pt x="147066" y="766572"/>
                  </a:lnTo>
                  <a:lnTo>
                    <a:pt x="147066" y="760222"/>
                  </a:lnTo>
                  <a:lnTo>
                    <a:pt x="147066" y="766572"/>
                  </a:lnTo>
                  <a:cubicBezTo>
                    <a:pt x="65913" y="766572"/>
                    <a:pt x="0" y="700659"/>
                    <a:pt x="0" y="619506"/>
                  </a:cubicBezTo>
                  <a:lnTo>
                    <a:pt x="0" y="147066"/>
                  </a:lnTo>
                  <a:lnTo>
                    <a:pt x="6350" y="147066"/>
                  </a:lnTo>
                  <a:lnTo>
                    <a:pt x="0" y="147066"/>
                  </a:lnTo>
                  <a:moveTo>
                    <a:pt x="12700" y="147066"/>
                  </a:moveTo>
                  <a:lnTo>
                    <a:pt x="12700" y="619506"/>
                  </a:lnTo>
                  <a:lnTo>
                    <a:pt x="6350" y="619506"/>
                  </a:lnTo>
                  <a:lnTo>
                    <a:pt x="12700" y="619506"/>
                  </a:lnTo>
                  <a:cubicBezTo>
                    <a:pt x="12700" y="693674"/>
                    <a:pt x="72898" y="753872"/>
                    <a:pt x="147066" y="753872"/>
                  </a:cubicBezTo>
                  <a:lnTo>
                    <a:pt x="619506" y="753872"/>
                  </a:lnTo>
                  <a:cubicBezTo>
                    <a:pt x="693674" y="753872"/>
                    <a:pt x="753872" y="693674"/>
                    <a:pt x="753872" y="619506"/>
                  </a:cubicBezTo>
                  <a:lnTo>
                    <a:pt x="753872" y="147066"/>
                  </a:lnTo>
                  <a:cubicBezTo>
                    <a:pt x="753872" y="72898"/>
                    <a:pt x="693674" y="12700"/>
                    <a:pt x="619506" y="12700"/>
                  </a:cubicBezTo>
                  <a:lnTo>
                    <a:pt x="147066" y="12700"/>
                  </a:lnTo>
                  <a:lnTo>
                    <a:pt x="147066" y="6350"/>
                  </a:lnTo>
                  <a:lnTo>
                    <a:pt x="147066" y="12700"/>
                  </a:lnTo>
                  <a:cubicBezTo>
                    <a:pt x="72898" y="12700"/>
                    <a:pt x="12700" y="72898"/>
                    <a:pt x="12700" y="147066"/>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23" name="TextBox 23"/>
          <p:cNvSpPr txBox="1"/>
          <p:nvPr/>
        </p:nvSpPr>
        <p:spPr>
          <a:xfrm>
            <a:off x="8015958" y="5214342"/>
            <a:ext cx="196454" cy="33888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937"/>
              </a:lnSpc>
            </a:pPr>
            <a:r>
              <a:rPr lang="en-US" sz="2937" dirty="0">
                <a:solidFill>
                  <a:srgbClr val="3C3939"/>
                </a:solidFill>
                <a:latin typeface="Raleway"/>
                <a:ea typeface="Raleway"/>
                <a:cs typeface="Raleway"/>
                <a:sym typeface="Raleway"/>
              </a:rPr>
              <a:t>2</a:t>
            </a:r>
          </a:p>
        </p:txBody>
      </p:sp>
      <p:sp>
        <p:nvSpPr>
          <p:cNvPr id="24" name="TextBox 24"/>
          <p:cNvSpPr txBox="1"/>
          <p:nvPr/>
        </p:nvSpPr>
        <p:spPr>
          <a:xfrm>
            <a:off x="9496425" y="5022056"/>
            <a:ext cx="3141166" cy="42118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062"/>
              </a:lnSpc>
            </a:pPr>
            <a:r>
              <a:rPr lang="en-US" sz="2437" dirty="0">
                <a:solidFill>
                  <a:srgbClr val="3C3939"/>
                </a:solidFill>
                <a:latin typeface="Raleway"/>
                <a:ea typeface="Raleway"/>
                <a:cs typeface="Raleway"/>
                <a:sym typeface="Raleway"/>
              </a:rPr>
              <a:t>Reconciliation</a:t>
            </a:r>
          </a:p>
        </p:txBody>
      </p:sp>
      <p:sp>
        <p:nvSpPr>
          <p:cNvPr id="25" name="TextBox 25"/>
          <p:cNvSpPr txBox="1"/>
          <p:nvPr/>
        </p:nvSpPr>
        <p:spPr>
          <a:xfrm>
            <a:off x="9496425" y="5498752"/>
            <a:ext cx="7912150" cy="130165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125"/>
              </a:lnSpc>
            </a:pPr>
            <a:r>
              <a:rPr lang="en-US" sz="1937" dirty="0">
                <a:solidFill>
                  <a:srgbClr val="3C3939"/>
                </a:solidFill>
                <a:latin typeface="Roboto"/>
                <a:ea typeface="Roboto"/>
                <a:cs typeface="Roboto"/>
                <a:sym typeface="Roboto"/>
              </a:rPr>
              <a:t>It involves reconciling the transactions from the previous financial year with the current year's information to ensure consistency and accuracy in reporting.</a:t>
            </a:r>
          </a:p>
        </p:txBody>
      </p:sp>
      <p:grpSp>
        <p:nvGrpSpPr>
          <p:cNvPr id="26" name="Group 26"/>
          <p:cNvGrpSpPr/>
          <p:nvPr/>
        </p:nvGrpSpPr>
        <p:grpSpPr>
          <a:xfrm>
            <a:off x="8368382" y="7853809"/>
            <a:ext cx="879425" cy="28575"/>
            <a:chOff x="0" y="0"/>
            <a:chExt cx="1172567" cy="38100"/>
          </a:xfrm>
        </p:grpSpPr>
        <p:sp>
          <p:nvSpPr>
            <p:cNvPr id="27" name="Freeform 27"/>
            <p:cNvSpPr/>
            <p:nvPr/>
          </p:nvSpPr>
          <p:spPr>
            <a:xfrm>
              <a:off x="0" y="0"/>
              <a:ext cx="1172591" cy="38100"/>
            </a:xfrm>
            <a:custGeom>
              <a:avLst/>
              <a:gdLst/>
              <a:ahLst/>
              <a:cxnLst/>
              <a:rect l="l" t="t" r="r" b="b"/>
              <a:pathLst>
                <a:path w="1172591" h="38100">
                  <a:moveTo>
                    <a:pt x="0" y="19050"/>
                  </a:moveTo>
                  <a:cubicBezTo>
                    <a:pt x="0" y="8509"/>
                    <a:pt x="8509" y="0"/>
                    <a:pt x="19050" y="0"/>
                  </a:cubicBezTo>
                  <a:lnTo>
                    <a:pt x="1153541" y="0"/>
                  </a:lnTo>
                  <a:cubicBezTo>
                    <a:pt x="1164082" y="0"/>
                    <a:pt x="1172591" y="8509"/>
                    <a:pt x="1172591" y="19050"/>
                  </a:cubicBezTo>
                  <a:cubicBezTo>
                    <a:pt x="1172591" y="29591"/>
                    <a:pt x="1164082" y="38100"/>
                    <a:pt x="1153541" y="38100"/>
                  </a:cubicBezTo>
                  <a:lnTo>
                    <a:pt x="19050" y="38100"/>
                  </a:lnTo>
                  <a:cubicBezTo>
                    <a:pt x="8509" y="38100"/>
                    <a:pt x="0" y="29591"/>
                    <a:pt x="0" y="19050"/>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28" name="Group 28"/>
          <p:cNvGrpSpPr/>
          <p:nvPr/>
        </p:nvGrpSpPr>
        <p:grpSpPr>
          <a:xfrm>
            <a:off x="7826796" y="7580710"/>
            <a:ext cx="574922" cy="574922"/>
            <a:chOff x="0" y="0"/>
            <a:chExt cx="766563" cy="766563"/>
          </a:xfrm>
        </p:grpSpPr>
        <p:sp>
          <p:nvSpPr>
            <p:cNvPr id="29" name="Freeform 29"/>
            <p:cNvSpPr/>
            <p:nvPr/>
          </p:nvSpPr>
          <p:spPr>
            <a:xfrm>
              <a:off x="6350" y="6350"/>
              <a:ext cx="753872" cy="753872"/>
            </a:xfrm>
            <a:custGeom>
              <a:avLst/>
              <a:gdLst/>
              <a:ahLst/>
              <a:cxnLst/>
              <a:rect l="l" t="t" r="r" b="b"/>
              <a:pathLst>
                <a:path w="753872" h="753872">
                  <a:moveTo>
                    <a:pt x="0" y="140716"/>
                  </a:moveTo>
                  <a:cubicBezTo>
                    <a:pt x="0" y="62992"/>
                    <a:pt x="62992" y="0"/>
                    <a:pt x="140716" y="0"/>
                  </a:cubicBezTo>
                  <a:lnTo>
                    <a:pt x="613156" y="0"/>
                  </a:lnTo>
                  <a:cubicBezTo>
                    <a:pt x="690880" y="0"/>
                    <a:pt x="753872" y="62992"/>
                    <a:pt x="753872" y="140716"/>
                  </a:cubicBezTo>
                  <a:lnTo>
                    <a:pt x="753872" y="613156"/>
                  </a:lnTo>
                  <a:cubicBezTo>
                    <a:pt x="753872" y="690880"/>
                    <a:pt x="690880" y="753872"/>
                    <a:pt x="613156" y="753872"/>
                  </a:cubicBezTo>
                  <a:lnTo>
                    <a:pt x="140716" y="753872"/>
                  </a:lnTo>
                  <a:cubicBezTo>
                    <a:pt x="62992" y="753872"/>
                    <a:pt x="0" y="690880"/>
                    <a:pt x="0" y="613156"/>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30" name="Freeform 30"/>
            <p:cNvSpPr/>
            <p:nvPr/>
          </p:nvSpPr>
          <p:spPr>
            <a:xfrm>
              <a:off x="0" y="0"/>
              <a:ext cx="766572" cy="766572"/>
            </a:xfrm>
            <a:custGeom>
              <a:avLst/>
              <a:gdLst/>
              <a:ahLst/>
              <a:cxnLst/>
              <a:rect l="l" t="t" r="r" b="b"/>
              <a:pathLst>
                <a:path w="766572" h="766572">
                  <a:moveTo>
                    <a:pt x="0" y="147066"/>
                  </a:moveTo>
                  <a:cubicBezTo>
                    <a:pt x="0" y="65913"/>
                    <a:pt x="65913" y="0"/>
                    <a:pt x="147066" y="0"/>
                  </a:cubicBezTo>
                  <a:lnTo>
                    <a:pt x="619506" y="0"/>
                  </a:lnTo>
                  <a:lnTo>
                    <a:pt x="619506" y="6350"/>
                  </a:lnTo>
                  <a:lnTo>
                    <a:pt x="619506" y="0"/>
                  </a:lnTo>
                  <a:cubicBezTo>
                    <a:pt x="700786" y="0"/>
                    <a:pt x="766572" y="65913"/>
                    <a:pt x="766572" y="147066"/>
                  </a:cubicBezTo>
                  <a:lnTo>
                    <a:pt x="760222" y="147066"/>
                  </a:lnTo>
                  <a:lnTo>
                    <a:pt x="766572" y="147066"/>
                  </a:lnTo>
                  <a:lnTo>
                    <a:pt x="766572" y="619506"/>
                  </a:lnTo>
                  <a:lnTo>
                    <a:pt x="760222" y="619506"/>
                  </a:lnTo>
                  <a:lnTo>
                    <a:pt x="766572" y="619506"/>
                  </a:lnTo>
                  <a:cubicBezTo>
                    <a:pt x="766572" y="700786"/>
                    <a:pt x="700659" y="766572"/>
                    <a:pt x="619506" y="766572"/>
                  </a:cubicBezTo>
                  <a:lnTo>
                    <a:pt x="619506" y="760222"/>
                  </a:lnTo>
                  <a:lnTo>
                    <a:pt x="619506" y="766572"/>
                  </a:lnTo>
                  <a:lnTo>
                    <a:pt x="147066" y="766572"/>
                  </a:lnTo>
                  <a:lnTo>
                    <a:pt x="147066" y="760222"/>
                  </a:lnTo>
                  <a:lnTo>
                    <a:pt x="147066" y="766572"/>
                  </a:lnTo>
                  <a:cubicBezTo>
                    <a:pt x="65913" y="766572"/>
                    <a:pt x="0" y="700659"/>
                    <a:pt x="0" y="619506"/>
                  </a:cubicBezTo>
                  <a:lnTo>
                    <a:pt x="0" y="147066"/>
                  </a:lnTo>
                  <a:lnTo>
                    <a:pt x="6350" y="147066"/>
                  </a:lnTo>
                  <a:lnTo>
                    <a:pt x="0" y="147066"/>
                  </a:lnTo>
                  <a:moveTo>
                    <a:pt x="12700" y="147066"/>
                  </a:moveTo>
                  <a:lnTo>
                    <a:pt x="12700" y="619506"/>
                  </a:lnTo>
                  <a:lnTo>
                    <a:pt x="6350" y="619506"/>
                  </a:lnTo>
                  <a:lnTo>
                    <a:pt x="12700" y="619506"/>
                  </a:lnTo>
                  <a:cubicBezTo>
                    <a:pt x="12700" y="693674"/>
                    <a:pt x="72898" y="753872"/>
                    <a:pt x="147066" y="753872"/>
                  </a:cubicBezTo>
                  <a:lnTo>
                    <a:pt x="619506" y="753872"/>
                  </a:lnTo>
                  <a:cubicBezTo>
                    <a:pt x="693674" y="753872"/>
                    <a:pt x="753872" y="693674"/>
                    <a:pt x="753872" y="619506"/>
                  </a:cubicBezTo>
                  <a:lnTo>
                    <a:pt x="753872" y="147066"/>
                  </a:lnTo>
                  <a:cubicBezTo>
                    <a:pt x="753872" y="72898"/>
                    <a:pt x="693674" y="12700"/>
                    <a:pt x="619506" y="12700"/>
                  </a:cubicBezTo>
                  <a:lnTo>
                    <a:pt x="147066" y="12700"/>
                  </a:lnTo>
                  <a:lnTo>
                    <a:pt x="147066" y="6350"/>
                  </a:lnTo>
                  <a:lnTo>
                    <a:pt x="147066" y="12700"/>
                  </a:lnTo>
                  <a:cubicBezTo>
                    <a:pt x="72898" y="12700"/>
                    <a:pt x="12700" y="72898"/>
                    <a:pt x="12700" y="147066"/>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31" name="TextBox 31"/>
          <p:cNvSpPr txBox="1"/>
          <p:nvPr/>
        </p:nvSpPr>
        <p:spPr>
          <a:xfrm>
            <a:off x="8013576" y="7717780"/>
            <a:ext cx="201365" cy="33888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937"/>
              </a:lnSpc>
            </a:pPr>
            <a:r>
              <a:rPr lang="en-US" sz="2937" dirty="0">
                <a:solidFill>
                  <a:srgbClr val="3C3939"/>
                </a:solidFill>
                <a:latin typeface="Raleway"/>
                <a:ea typeface="Raleway"/>
                <a:cs typeface="Raleway"/>
                <a:sym typeface="Raleway"/>
              </a:rPr>
              <a:t>3</a:t>
            </a:r>
          </a:p>
        </p:txBody>
      </p:sp>
      <p:sp>
        <p:nvSpPr>
          <p:cNvPr id="32" name="TextBox 32"/>
          <p:cNvSpPr txBox="1"/>
          <p:nvPr/>
        </p:nvSpPr>
        <p:spPr>
          <a:xfrm>
            <a:off x="9496425" y="7525494"/>
            <a:ext cx="3141166" cy="42118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062"/>
              </a:lnSpc>
            </a:pPr>
            <a:r>
              <a:rPr lang="en-US" sz="2437" dirty="0">
                <a:solidFill>
                  <a:srgbClr val="3C3939"/>
                </a:solidFill>
                <a:latin typeface="Raleway"/>
                <a:ea typeface="Raleway"/>
                <a:cs typeface="Raleway"/>
                <a:sym typeface="Raleway"/>
              </a:rPr>
              <a:t>Accuracy</a:t>
            </a:r>
          </a:p>
        </p:txBody>
      </p:sp>
      <p:sp>
        <p:nvSpPr>
          <p:cNvPr id="33" name="TextBox 33"/>
          <p:cNvSpPr txBox="1"/>
          <p:nvPr/>
        </p:nvSpPr>
        <p:spPr>
          <a:xfrm>
            <a:off x="9496425" y="8002190"/>
            <a:ext cx="7912150" cy="89951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125"/>
              </a:lnSpc>
            </a:pPr>
            <a:r>
              <a:rPr lang="en-US" sz="1937" dirty="0">
                <a:solidFill>
                  <a:srgbClr val="3C3939"/>
                </a:solidFill>
                <a:latin typeface="Roboto"/>
                <a:ea typeface="Roboto"/>
                <a:cs typeface="Roboto"/>
                <a:sym typeface="Roboto"/>
              </a:rPr>
              <a:t>Accurate reporting of previous year transactions helps to ensure a complete and accurate reflection of the taxpayer's financial position.</a:t>
            </a:r>
          </a:p>
        </p:txBody>
      </p:sp>
      <p:sp>
        <p:nvSpPr>
          <p:cNvPr id="34" name="object 6"/>
          <p:cNvSpPr/>
          <p:nvPr/>
        </p:nvSpPr>
        <p:spPr>
          <a:xfrm>
            <a:off x="8747" y="2551213"/>
            <a:ext cx="7587589" cy="5760639"/>
          </a:xfrm>
          <a:prstGeom prst="rect">
            <a:avLst/>
          </a:prstGeom>
          <a:blipFill>
            <a:blip r:embed="rId3"/>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35" name="Rectangle 34"/>
          <p:cNvSpPr/>
          <p:nvPr/>
        </p:nvSpPr>
        <p:spPr>
          <a:xfrm>
            <a:off x="647056" y="2578596"/>
            <a:ext cx="6949280" cy="83671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dirty="0">
                <a:latin typeface="Arial Narrow" pitchFamily="34" charset="0"/>
              </a:rPr>
              <a:t>Particulars of transactions  for the F.Y declared in returns of then next F.Y. till the specified period</a:t>
            </a:r>
            <a:endParaRPr lang="en-IN"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500" fill="hold"/>
                                        <p:tgtEl>
                                          <p:spTgt spid="33"/>
                                        </p:tgtEl>
                                        <p:attrNameLst>
                                          <p:attrName>ppt_x</p:attrName>
                                        </p:attrNameLst>
                                      </p:cBhvr>
                                      <p:tavLst>
                                        <p:tav tm="0">
                                          <p:val>
                                            <p:strVal val="#ppt_x"/>
                                          </p:val>
                                        </p:tav>
                                        <p:tav tm="100000">
                                          <p:val>
                                            <p:strVal val="#ppt_x"/>
                                          </p:val>
                                        </p:tav>
                                      </p:tavLst>
                                    </p:anim>
                                    <p:anim calcmode="lin" valueType="num">
                                      <p:cBhvr additive="base">
                                        <p:cTn id="56" dur="500" fill="hold"/>
                                        <p:tgtEl>
                                          <p:spTgt spid="33"/>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fill="hold"/>
                                        <p:tgtEl>
                                          <p:spTgt spid="8"/>
                                        </p:tgtEl>
                                        <p:attrNameLst>
                                          <p:attrName>ppt_x</p:attrName>
                                        </p:attrNameLst>
                                      </p:cBhvr>
                                      <p:tavLst>
                                        <p:tav tm="0">
                                          <p:val>
                                            <p:strVal val="#ppt_x"/>
                                          </p:val>
                                        </p:tav>
                                        <p:tav tm="100000">
                                          <p:val>
                                            <p:strVal val="#ppt_x"/>
                                          </p:val>
                                        </p:tav>
                                      </p:tavLst>
                                    </p:anim>
                                    <p:anim calcmode="lin" valueType="num">
                                      <p:cBhvr additive="base">
                                        <p:cTn id="64" dur="5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3" grpId="0"/>
      <p:bldP spid="24" grpId="0"/>
      <p:bldP spid="25" grpId="0"/>
      <p:bldP spid="31" grpId="0"/>
      <p:bldP spid="32" grpId="0"/>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23949" y="11974"/>
            <a:ext cx="18288000" cy="10287000"/>
            <a:chOff x="-47231" y="0"/>
            <a:chExt cx="24384000" cy="13716000"/>
          </a:xfrm>
        </p:grpSpPr>
        <p:sp>
          <p:nvSpPr>
            <p:cNvPr id="5" name="Freeform 5"/>
            <p:cNvSpPr/>
            <p:nvPr/>
          </p:nvSpPr>
          <p:spPr>
            <a:xfrm>
              <a:off x="-47231"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7" name="Freeform 7" descr="preencoded.png"/>
          <p:cNvSpPr/>
          <p:nvPr/>
        </p:nvSpPr>
        <p:spPr>
          <a:xfrm>
            <a:off x="658714" y="1634132"/>
            <a:ext cx="10679758" cy="5059561"/>
          </a:xfrm>
          <a:custGeom>
            <a:avLst/>
            <a:gdLst/>
            <a:ahLst/>
            <a:cxnLst/>
            <a:rect l="l" t="t" r="r" b="b"/>
            <a:pathLst>
              <a:path w="10847486" h="5059561">
                <a:moveTo>
                  <a:pt x="0" y="0"/>
                </a:moveTo>
                <a:lnTo>
                  <a:pt x="10847486" y="0"/>
                </a:lnTo>
                <a:lnTo>
                  <a:pt x="10847486" y="5059562"/>
                </a:lnTo>
                <a:lnTo>
                  <a:pt x="0" y="5059562"/>
                </a:lnTo>
                <a:lnTo>
                  <a:pt x="0" y="0"/>
                </a:lnTo>
                <a:close/>
              </a:path>
            </a:pathLst>
          </a:custGeom>
          <a:blipFill>
            <a:blip r:embed="rId3"/>
            <a:stretch>
              <a:fillRect l="-24" r="-2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7" name="TextBox 27"/>
          <p:cNvSpPr txBox="1"/>
          <p:nvPr/>
        </p:nvSpPr>
        <p:spPr>
          <a:xfrm>
            <a:off x="11498581" y="4495428"/>
            <a:ext cx="6755593" cy="58990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312"/>
              </a:lnSpc>
            </a:pPr>
            <a:r>
              <a:rPr lang="en-US" sz="2000" dirty="0">
                <a:solidFill>
                  <a:srgbClr val="3C3939"/>
                </a:solidFill>
                <a:latin typeface="Raleway"/>
                <a:ea typeface="Raleway"/>
                <a:cs typeface="Raleway"/>
                <a:sym typeface="Roboto"/>
              </a:rPr>
              <a:t>Part V(14): Differential tax paid on account of declaration in 10 &amp; 11</a:t>
            </a:r>
            <a:endParaRPr lang="en-US" sz="1812" dirty="0">
              <a:solidFill>
                <a:srgbClr val="3C3939"/>
              </a:solidFill>
              <a:latin typeface="Raleway"/>
              <a:ea typeface="Raleway"/>
              <a:cs typeface="Raleway"/>
              <a:sym typeface="Roboto"/>
            </a:endParaRPr>
          </a:p>
        </p:txBody>
      </p:sp>
      <p:sp>
        <p:nvSpPr>
          <p:cNvPr id="28" name="Rectangle 27"/>
          <p:cNvSpPr/>
          <p:nvPr/>
        </p:nvSpPr>
        <p:spPr>
          <a:xfrm>
            <a:off x="1583160" y="1634132"/>
            <a:ext cx="9755311" cy="70105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dirty="0">
                <a:latin typeface="Arial Narrow" pitchFamily="34" charset="0"/>
              </a:rPr>
              <a:t>Particulars of transactions  for the F.Y declared in returns of then next F.Y. till the specified period</a:t>
            </a:r>
            <a:endParaRPr lang="en-IN" dirty="0">
              <a:latin typeface="Arial Narrow" pitchFamily="34" charset="0"/>
            </a:endParaRPr>
          </a:p>
        </p:txBody>
      </p:sp>
      <p:sp>
        <p:nvSpPr>
          <p:cNvPr id="29" name="Rectangle 28"/>
          <p:cNvSpPr/>
          <p:nvPr/>
        </p:nvSpPr>
        <p:spPr>
          <a:xfrm>
            <a:off x="1531924" y="3813384"/>
            <a:ext cx="9755311" cy="35052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en-US" dirty="0">
                <a:latin typeface="Arial Narrow" pitchFamily="34" charset="0"/>
              </a:rPr>
              <a:t>Differential tax paid on account of declaration of 10 and 11 above</a:t>
            </a:r>
            <a:endParaRPr lang="en-IN" dirty="0">
              <a:latin typeface="Arial Narrow"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Freeform 6" descr="preencoded.png"/>
          <p:cNvSpPr/>
          <p:nvPr/>
        </p:nvSpPr>
        <p:spPr>
          <a:xfrm>
            <a:off x="16049019" y="9686925"/>
            <a:ext cx="2153256" cy="514350"/>
          </a:xfrm>
          <a:custGeom>
            <a:avLst/>
            <a:gdLst/>
            <a:ahLst/>
            <a:cxnLst/>
            <a:rect l="l" t="t" r="r" b="b"/>
            <a:pathLst>
              <a:path w="2153256" h="514350">
                <a:moveTo>
                  <a:pt x="0" y="0"/>
                </a:moveTo>
                <a:lnTo>
                  <a:pt x="2153256" y="0"/>
                </a:lnTo>
                <a:lnTo>
                  <a:pt x="2153256" y="514350"/>
                </a:lnTo>
                <a:lnTo>
                  <a:pt x="0" y="51435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8" name="TextBox 8"/>
          <p:cNvSpPr txBox="1"/>
          <p:nvPr/>
        </p:nvSpPr>
        <p:spPr>
          <a:xfrm>
            <a:off x="359024" y="946994"/>
            <a:ext cx="9490174" cy="87203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812"/>
              </a:lnSpc>
            </a:pPr>
            <a:r>
              <a:rPr lang="en-US" sz="5437" dirty="0">
                <a:solidFill>
                  <a:srgbClr val="1B1B27"/>
                </a:solidFill>
                <a:latin typeface="Raleway"/>
                <a:ea typeface="Raleway"/>
                <a:cs typeface="Raleway"/>
                <a:sym typeface="Raleway"/>
              </a:rPr>
              <a:t>Part VI: Other Information </a:t>
            </a:r>
          </a:p>
        </p:txBody>
      </p:sp>
      <p:grpSp>
        <p:nvGrpSpPr>
          <p:cNvPr id="9" name="Group 9"/>
          <p:cNvGrpSpPr/>
          <p:nvPr/>
        </p:nvGrpSpPr>
        <p:grpSpPr>
          <a:xfrm>
            <a:off x="287016" y="2407196"/>
            <a:ext cx="4616054" cy="3398936"/>
            <a:chOff x="0" y="0"/>
            <a:chExt cx="6154738" cy="4531915"/>
          </a:xfrm>
        </p:grpSpPr>
        <p:sp>
          <p:nvSpPr>
            <p:cNvPr id="10" name="Freeform 10"/>
            <p:cNvSpPr/>
            <p:nvPr/>
          </p:nvSpPr>
          <p:spPr>
            <a:xfrm>
              <a:off x="6350" y="6350"/>
              <a:ext cx="6142101" cy="4519168"/>
            </a:xfrm>
            <a:custGeom>
              <a:avLst/>
              <a:gdLst/>
              <a:ahLst/>
              <a:cxnLst/>
              <a:rect l="l" t="t" r="r" b="b"/>
              <a:pathLst>
                <a:path w="6142101" h="4519168">
                  <a:moveTo>
                    <a:pt x="0" y="155194"/>
                  </a:moveTo>
                  <a:cubicBezTo>
                    <a:pt x="0" y="69469"/>
                    <a:pt x="69469" y="0"/>
                    <a:pt x="155321" y="0"/>
                  </a:cubicBezTo>
                  <a:lnTo>
                    <a:pt x="5986780" y="0"/>
                  </a:lnTo>
                  <a:cubicBezTo>
                    <a:pt x="6072505" y="0"/>
                    <a:pt x="6142101" y="69469"/>
                    <a:pt x="6142101" y="155194"/>
                  </a:cubicBezTo>
                  <a:lnTo>
                    <a:pt x="6142101" y="4363974"/>
                  </a:lnTo>
                  <a:cubicBezTo>
                    <a:pt x="6142101" y="4449699"/>
                    <a:pt x="6072632" y="4519168"/>
                    <a:pt x="5986780" y="4519168"/>
                  </a:cubicBezTo>
                  <a:lnTo>
                    <a:pt x="155321" y="4519168"/>
                  </a:lnTo>
                  <a:cubicBezTo>
                    <a:pt x="69469" y="4519168"/>
                    <a:pt x="0" y="4449699"/>
                    <a:pt x="0" y="4363974"/>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1" name="Freeform 11"/>
            <p:cNvSpPr/>
            <p:nvPr/>
          </p:nvSpPr>
          <p:spPr>
            <a:xfrm>
              <a:off x="0" y="0"/>
              <a:ext cx="6154801" cy="4531868"/>
            </a:xfrm>
            <a:custGeom>
              <a:avLst/>
              <a:gdLst/>
              <a:ahLst/>
              <a:cxnLst/>
              <a:rect l="l" t="t" r="r" b="b"/>
              <a:pathLst>
                <a:path w="6154801" h="4531868">
                  <a:moveTo>
                    <a:pt x="0" y="161544"/>
                  </a:moveTo>
                  <a:cubicBezTo>
                    <a:pt x="0" y="72263"/>
                    <a:pt x="72390" y="0"/>
                    <a:pt x="161671" y="0"/>
                  </a:cubicBezTo>
                  <a:lnTo>
                    <a:pt x="5993130" y="0"/>
                  </a:lnTo>
                  <a:lnTo>
                    <a:pt x="5993130" y="6350"/>
                  </a:lnTo>
                  <a:lnTo>
                    <a:pt x="5993130" y="0"/>
                  </a:lnTo>
                  <a:cubicBezTo>
                    <a:pt x="6082411" y="0"/>
                    <a:pt x="6154801" y="72263"/>
                    <a:pt x="6154801" y="161544"/>
                  </a:cubicBezTo>
                  <a:lnTo>
                    <a:pt x="6148451" y="161544"/>
                  </a:lnTo>
                  <a:lnTo>
                    <a:pt x="6154801" y="161544"/>
                  </a:lnTo>
                  <a:lnTo>
                    <a:pt x="6154801" y="4370324"/>
                  </a:lnTo>
                  <a:lnTo>
                    <a:pt x="6148451" y="4370324"/>
                  </a:lnTo>
                  <a:lnTo>
                    <a:pt x="6154801" y="4370324"/>
                  </a:lnTo>
                  <a:cubicBezTo>
                    <a:pt x="6154801" y="4459605"/>
                    <a:pt x="6082411" y="4531868"/>
                    <a:pt x="5993130" y="4531868"/>
                  </a:cubicBezTo>
                  <a:lnTo>
                    <a:pt x="5993130" y="4525518"/>
                  </a:lnTo>
                  <a:lnTo>
                    <a:pt x="5993130" y="4531868"/>
                  </a:lnTo>
                  <a:lnTo>
                    <a:pt x="161671" y="4531868"/>
                  </a:lnTo>
                  <a:lnTo>
                    <a:pt x="161671" y="4525518"/>
                  </a:lnTo>
                  <a:lnTo>
                    <a:pt x="161671" y="4531868"/>
                  </a:lnTo>
                  <a:cubicBezTo>
                    <a:pt x="72390" y="4531868"/>
                    <a:pt x="0" y="4459605"/>
                    <a:pt x="0" y="4370324"/>
                  </a:cubicBezTo>
                  <a:lnTo>
                    <a:pt x="0" y="161544"/>
                  </a:lnTo>
                  <a:lnTo>
                    <a:pt x="6350" y="161544"/>
                  </a:lnTo>
                  <a:lnTo>
                    <a:pt x="0" y="161544"/>
                  </a:lnTo>
                  <a:moveTo>
                    <a:pt x="12700" y="161544"/>
                  </a:moveTo>
                  <a:lnTo>
                    <a:pt x="12700" y="4370324"/>
                  </a:lnTo>
                  <a:lnTo>
                    <a:pt x="6350" y="4370324"/>
                  </a:lnTo>
                  <a:lnTo>
                    <a:pt x="12700" y="4370324"/>
                  </a:lnTo>
                  <a:cubicBezTo>
                    <a:pt x="12700" y="4452493"/>
                    <a:pt x="79375" y="4519168"/>
                    <a:pt x="161671" y="4519168"/>
                  </a:cubicBezTo>
                  <a:lnTo>
                    <a:pt x="5993130" y="4519168"/>
                  </a:lnTo>
                  <a:cubicBezTo>
                    <a:pt x="6075426" y="4519168"/>
                    <a:pt x="6142101" y="4452493"/>
                    <a:pt x="6142101" y="4370324"/>
                  </a:cubicBezTo>
                  <a:lnTo>
                    <a:pt x="6142101" y="161544"/>
                  </a:lnTo>
                  <a:cubicBezTo>
                    <a:pt x="6142101" y="79375"/>
                    <a:pt x="6075299" y="12700"/>
                    <a:pt x="5993130" y="12700"/>
                  </a:cubicBezTo>
                  <a:lnTo>
                    <a:pt x="161671" y="12700"/>
                  </a:lnTo>
                  <a:lnTo>
                    <a:pt x="161671" y="6350"/>
                  </a:lnTo>
                  <a:lnTo>
                    <a:pt x="161671" y="12700"/>
                  </a:lnTo>
                  <a:cubicBezTo>
                    <a:pt x="79375" y="12700"/>
                    <a:pt x="12700" y="79375"/>
                    <a:pt x="12700" y="161544"/>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2" name="TextBox 12"/>
          <p:cNvSpPr txBox="1"/>
          <p:nvPr/>
        </p:nvSpPr>
        <p:spPr>
          <a:xfrm>
            <a:off x="578422" y="2679551"/>
            <a:ext cx="3463975" cy="40947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74"/>
              </a:lnSpc>
            </a:pPr>
            <a:r>
              <a:rPr lang="en-US" sz="2687" dirty="0">
                <a:solidFill>
                  <a:srgbClr val="3C3939"/>
                </a:solidFill>
                <a:latin typeface="Raleway"/>
                <a:ea typeface="Raleway"/>
                <a:cs typeface="Raleway"/>
                <a:sym typeface="Raleway"/>
              </a:rPr>
              <a:t>Refund Claims</a:t>
            </a:r>
          </a:p>
        </p:txBody>
      </p:sp>
      <p:sp>
        <p:nvSpPr>
          <p:cNvPr id="13" name="TextBox 13"/>
          <p:cNvSpPr txBox="1"/>
          <p:nvPr/>
        </p:nvSpPr>
        <p:spPr>
          <a:xfrm>
            <a:off x="578422" y="3202683"/>
            <a:ext cx="4033243" cy="231204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125" dirty="0">
                <a:solidFill>
                  <a:srgbClr val="3C3939"/>
                </a:solidFill>
                <a:latin typeface="Roboto"/>
                <a:ea typeface="Roboto"/>
                <a:cs typeface="Roboto"/>
                <a:sym typeface="Roboto"/>
              </a:rPr>
              <a:t>This includes the aggregate value of all refund claims filed during the financial year, including those sanctioned, rejected, or pending processing.</a:t>
            </a:r>
          </a:p>
        </p:txBody>
      </p:sp>
      <p:grpSp>
        <p:nvGrpSpPr>
          <p:cNvPr id="14" name="Group 14"/>
          <p:cNvGrpSpPr/>
          <p:nvPr/>
        </p:nvGrpSpPr>
        <p:grpSpPr>
          <a:xfrm>
            <a:off x="5170662" y="2407196"/>
            <a:ext cx="4324649" cy="3398936"/>
            <a:chOff x="0" y="0"/>
            <a:chExt cx="6154738" cy="4531915"/>
          </a:xfrm>
        </p:grpSpPr>
        <p:sp>
          <p:nvSpPr>
            <p:cNvPr id="15" name="Freeform 15"/>
            <p:cNvSpPr/>
            <p:nvPr/>
          </p:nvSpPr>
          <p:spPr>
            <a:xfrm>
              <a:off x="6350" y="6350"/>
              <a:ext cx="6142101" cy="4519168"/>
            </a:xfrm>
            <a:custGeom>
              <a:avLst/>
              <a:gdLst/>
              <a:ahLst/>
              <a:cxnLst/>
              <a:rect l="l" t="t" r="r" b="b"/>
              <a:pathLst>
                <a:path w="6142101" h="4519168">
                  <a:moveTo>
                    <a:pt x="0" y="155194"/>
                  </a:moveTo>
                  <a:cubicBezTo>
                    <a:pt x="0" y="69469"/>
                    <a:pt x="69469" y="0"/>
                    <a:pt x="155321" y="0"/>
                  </a:cubicBezTo>
                  <a:lnTo>
                    <a:pt x="5986780" y="0"/>
                  </a:lnTo>
                  <a:cubicBezTo>
                    <a:pt x="6072505" y="0"/>
                    <a:pt x="6142101" y="69469"/>
                    <a:pt x="6142101" y="155194"/>
                  </a:cubicBezTo>
                  <a:lnTo>
                    <a:pt x="6142101" y="4363974"/>
                  </a:lnTo>
                  <a:cubicBezTo>
                    <a:pt x="6142101" y="4449699"/>
                    <a:pt x="6072632" y="4519168"/>
                    <a:pt x="5986780" y="4519168"/>
                  </a:cubicBezTo>
                  <a:lnTo>
                    <a:pt x="155321" y="4519168"/>
                  </a:lnTo>
                  <a:cubicBezTo>
                    <a:pt x="69469" y="4519168"/>
                    <a:pt x="0" y="4449699"/>
                    <a:pt x="0" y="4363974"/>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6" name="Freeform 16"/>
            <p:cNvSpPr/>
            <p:nvPr/>
          </p:nvSpPr>
          <p:spPr>
            <a:xfrm>
              <a:off x="0" y="0"/>
              <a:ext cx="6154801" cy="4531868"/>
            </a:xfrm>
            <a:custGeom>
              <a:avLst/>
              <a:gdLst/>
              <a:ahLst/>
              <a:cxnLst/>
              <a:rect l="l" t="t" r="r" b="b"/>
              <a:pathLst>
                <a:path w="6154801" h="4531868">
                  <a:moveTo>
                    <a:pt x="0" y="161544"/>
                  </a:moveTo>
                  <a:cubicBezTo>
                    <a:pt x="0" y="72263"/>
                    <a:pt x="72390" y="0"/>
                    <a:pt x="161671" y="0"/>
                  </a:cubicBezTo>
                  <a:lnTo>
                    <a:pt x="5993130" y="0"/>
                  </a:lnTo>
                  <a:lnTo>
                    <a:pt x="5993130" y="6350"/>
                  </a:lnTo>
                  <a:lnTo>
                    <a:pt x="5993130" y="0"/>
                  </a:lnTo>
                  <a:cubicBezTo>
                    <a:pt x="6082411" y="0"/>
                    <a:pt x="6154801" y="72263"/>
                    <a:pt x="6154801" y="161544"/>
                  </a:cubicBezTo>
                  <a:lnTo>
                    <a:pt x="6148451" y="161544"/>
                  </a:lnTo>
                  <a:lnTo>
                    <a:pt x="6154801" y="161544"/>
                  </a:lnTo>
                  <a:lnTo>
                    <a:pt x="6154801" y="4370324"/>
                  </a:lnTo>
                  <a:lnTo>
                    <a:pt x="6148451" y="4370324"/>
                  </a:lnTo>
                  <a:lnTo>
                    <a:pt x="6154801" y="4370324"/>
                  </a:lnTo>
                  <a:cubicBezTo>
                    <a:pt x="6154801" y="4459605"/>
                    <a:pt x="6082411" y="4531868"/>
                    <a:pt x="5993130" y="4531868"/>
                  </a:cubicBezTo>
                  <a:lnTo>
                    <a:pt x="5993130" y="4525518"/>
                  </a:lnTo>
                  <a:lnTo>
                    <a:pt x="5993130" y="4531868"/>
                  </a:lnTo>
                  <a:lnTo>
                    <a:pt x="161671" y="4531868"/>
                  </a:lnTo>
                  <a:lnTo>
                    <a:pt x="161671" y="4525518"/>
                  </a:lnTo>
                  <a:lnTo>
                    <a:pt x="161671" y="4531868"/>
                  </a:lnTo>
                  <a:cubicBezTo>
                    <a:pt x="72390" y="4531868"/>
                    <a:pt x="0" y="4459605"/>
                    <a:pt x="0" y="4370324"/>
                  </a:cubicBezTo>
                  <a:lnTo>
                    <a:pt x="0" y="161544"/>
                  </a:lnTo>
                  <a:lnTo>
                    <a:pt x="6350" y="161544"/>
                  </a:lnTo>
                  <a:lnTo>
                    <a:pt x="0" y="161544"/>
                  </a:lnTo>
                  <a:moveTo>
                    <a:pt x="12700" y="161544"/>
                  </a:moveTo>
                  <a:lnTo>
                    <a:pt x="12700" y="4370324"/>
                  </a:lnTo>
                  <a:lnTo>
                    <a:pt x="6350" y="4370324"/>
                  </a:lnTo>
                  <a:lnTo>
                    <a:pt x="12700" y="4370324"/>
                  </a:lnTo>
                  <a:cubicBezTo>
                    <a:pt x="12700" y="4452493"/>
                    <a:pt x="79375" y="4519168"/>
                    <a:pt x="161671" y="4519168"/>
                  </a:cubicBezTo>
                  <a:lnTo>
                    <a:pt x="5993130" y="4519168"/>
                  </a:lnTo>
                  <a:cubicBezTo>
                    <a:pt x="6075426" y="4519168"/>
                    <a:pt x="6142101" y="4452493"/>
                    <a:pt x="6142101" y="4370324"/>
                  </a:cubicBezTo>
                  <a:lnTo>
                    <a:pt x="6142101" y="161544"/>
                  </a:lnTo>
                  <a:cubicBezTo>
                    <a:pt x="6142101" y="79375"/>
                    <a:pt x="6075299" y="12700"/>
                    <a:pt x="5993130" y="12700"/>
                  </a:cubicBezTo>
                  <a:lnTo>
                    <a:pt x="161671" y="12700"/>
                  </a:lnTo>
                  <a:lnTo>
                    <a:pt x="161671" y="6350"/>
                  </a:lnTo>
                  <a:lnTo>
                    <a:pt x="161671" y="12700"/>
                  </a:lnTo>
                  <a:cubicBezTo>
                    <a:pt x="79375" y="12700"/>
                    <a:pt x="12700" y="79375"/>
                    <a:pt x="12700" y="161544"/>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7" name="TextBox 17"/>
          <p:cNvSpPr txBox="1"/>
          <p:nvPr/>
        </p:nvSpPr>
        <p:spPr>
          <a:xfrm>
            <a:off x="5471592" y="2680047"/>
            <a:ext cx="3463975" cy="45214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74"/>
              </a:lnSpc>
            </a:pPr>
            <a:r>
              <a:rPr lang="en-US" sz="2687" dirty="0">
                <a:solidFill>
                  <a:srgbClr val="3C3939"/>
                </a:solidFill>
                <a:latin typeface="Raleway"/>
                <a:ea typeface="Raleway"/>
                <a:cs typeface="Raleway"/>
                <a:sym typeface="Raleway"/>
              </a:rPr>
              <a:t>Tax Demands</a:t>
            </a:r>
          </a:p>
        </p:txBody>
      </p:sp>
      <p:sp>
        <p:nvSpPr>
          <p:cNvPr id="18" name="TextBox 18"/>
          <p:cNvSpPr txBox="1"/>
          <p:nvPr/>
        </p:nvSpPr>
        <p:spPr>
          <a:xfrm>
            <a:off x="5462068" y="3202683"/>
            <a:ext cx="4033243" cy="186868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125" dirty="0">
                <a:solidFill>
                  <a:srgbClr val="3C3939"/>
                </a:solidFill>
                <a:latin typeface="Roboto"/>
                <a:ea typeface="Roboto"/>
                <a:cs typeface="Roboto"/>
                <a:sym typeface="Roboto"/>
              </a:rPr>
              <a:t>The total value of confirmed tax demands issued by the adjudicating authority during the financial year is declared here.</a:t>
            </a:r>
          </a:p>
        </p:txBody>
      </p:sp>
      <p:grpSp>
        <p:nvGrpSpPr>
          <p:cNvPr id="19" name="Group 19"/>
          <p:cNvGrpSpPr/>
          <p:nvPr/>
        </p:nvGrpSpPr>
        <p:grpSpPr>
          <a:xfrm>
            <a:off x="287016" y="6073725"/>
            <a:ext cx="9208339" cy="2512219"/>
            <a:chOff x="0" y="0"/>
            <a:chExt cx="12666265" cy="3349625"/>
          </a:xfrm>
        </p:grpSpPr>
        <p:sp>
          <p:nvSpPr>
            <p:cNvPr id="20" name="Freeform 20"/>
            <p:cNvSpPr/>
            <p:nvPr/>
          </p:nvSpPr>
          <p:spPr>
            <a:xfrm>
              <a:off x="6350" y="6350"/>
              <a:ext cx="12653518" cy="3336925"/>
            </a:xfrm>
            <a:custGeom>
              <a:avLst/>
              <a:gdLst/>
              <a:ahLst/>
              <a:cxnLst/>
              <a:rect l="l" t="t" r="r" b="b"/>
              <a:pathLst>
                <a:path w="12653518" h="3336925">
                  <a:moveTo>
                    <a:pt x="0" y="155194"/>
                  </a:moveTo>
                  <a:cubicBezTo>
                    <a:pt x="0" y="69469"/>
                    <a:pt x="69723" y="0"/>
                    <a:pt x="155575" y="0"/>
                  </a:cubicBezTo>
                  <a:lnTo>
                    <a:pt x="12497943" y="0"/>
                  </a:lnTo>
                  <a:cubicBezTo>
                    <a:pt x="12583923" y="0"/>
                    <a:pt x="12653518" y="69469"/>
                    <a:pt x="12653518" y="155194"/>
                  </a:cubicBezTo>
                  <a:lnTo>
                    <a:pt x="12653518" y="3181731"/>
                  </a:lnTo>
                  <a:cubicBezTo>
                    <a:pt x="12653518" y="3267456"/>
                    <a:pt x="12583795" y="3336925"/>
                    <a:pt x="12497943" y="3336925"/>
                  </a:cubicBezTo>
                  <a:lnTo>
                    <a:pt x="155575" y="3336925"/>
                  </a:lnTo>
                  <a:cubicBezTo>
                    <a:pt x="69723" y="3336925"/>
                    <a:pt x="0" y="3267456"/>
                    <a:pt x="0" y="3181731"/>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1" name="Freeform 21"/>
            <p:cNvSpPr/>
            <p:nvPr/>
          </p:nvSpPr>
          <p:spPr>
            <a:xfrm>
              <a:off x="0" y="0"/>
              <a:ext cx="12666218" cy="3349625"/>
            </a:xfrm>
            <a:custGeom>
              <a:avLst/>
              <a:gdLst/>
              <a:ahLst/>
              <a:cxnLst/>
              <a:rect l="l" t="t" r="r" b="b"/>
              <a:pathLst>
                <a:path w="12666218" h="3349625">
                  <a:moveTo>
                    <a:pt x="0" y="161544"/>
                  </a:moveTo>
                  <a:cubicBezTo>
                    <a:pt x="0" y="72263"/>
                    <a:pt x="72517" y="0"/>
                    <a:pt x="161925" y="0"/>
                  </a:cubicBezTo>
                  <a:lnTo>
                    <a:pt x="12504293" y="0"/>
                  </a:lnTo>
                  <a:lnTo>
                    <a:pt x="12504293" y="6350"/>
                  </a:lnTo>
                  <a:lnTo>
                    <a:pt x="12504293" y="0"/>
                  </a:lnTo>
                  <a:cubicBezTo>
                    <a:pt x="12593701" y="0"/>
                    <a:pt x="12666218" y="72263"/>
                    <a:pt x="12666218" y="161544"/>
                  </a:cubicBezTo>
                  <a:lnTo>
                    <a:pt x="12659868" y="161544"/>
                  </a:lnTo>
                  <a:lnTo>
                    <a:pt x="12666218" y="161544"/>
                  </a:lnTo>
                  <a:lnTo>
                    <a:pt x="12666218" y="3188081"/>
                  </a:lnTo>
                  <a:lnTo>
                    <a:pt x="12659868" y="3188081"/>
                  </a:lnTo>
                  <a:lnTo>
                    <a:pt x="12666218" y="3188081"/>
                  </a:lnTo>
                  <a:cubicBezTo>
                    <a:pt x="12666218" y="3277362"/>
                    <a:pt x="12593701" y="3349625"/>
                    <a:pt x="12504293" y="3349625"/>
                  </a:cubicBezTo>
                  <a:lnTo>
                    <a:pt x="12504293" y="3343275"/>
                  </a:lnTo>
                  <a:lnTo>
                    <a:pt x="12504293" y="3349625"/>
                  </a:lnTo>
                  <a:lnTo>
                    <a:pt x="161925" y="3349625"/>
                  </a:lnTo>
                  <a:lnTo>
                    <a:pt x="161925" y="3343275"/>
                  </a:lnTo>
                  <a:lnTo>
                    <a:pt x="161925" y="3349625"/>
                  </a:lnTo>
                  <a:cubicBezTo>
                    <a:pt x="72517" y="3349625"/>
                    <a:pt x="0" y="3277362"/>
                    <a:pt x="0" y="3188081"/>
                  </a:cubicBezTo>
                  <a:lnTo>
                    <a:pt x="0" y="161544"/>
                  </a:lnTo>
                  <a:lnTo>
                    <a:pt x="6350" y="161544"/>
                  </a:lnTo>
                  <a:lnTo>
                    <a:pt x="0" y="161544"/>
                  </a:lnTo>
                  <a:moveTo>
                    <a:pt x="12700" y="161544"/>
                  </a:moveTo>
                  <a:lnTo>
                    <a:pt x="12700" y="3188081"/>
                  </a:lnTo>
                  <a:lnTo>
                    <a:pt x="6350" y="3188081"/>
                  </a:lnTo>
                  <a:lnTo>
                    <a:pt x="12700" y="3188081"/>
                  </a:lnTo>
                  <a:cubicBezTo>
                    <a:pt x="12700" y="3270250"/>
                    <a:pt x="79502" y="3336925"/>
                    <a:pt x="161925" y="3336925"/>
                  </a:cubicBezTo>
                  <a:lnTo>
                    <a:pt x="12504293" y="3336925"/>
                  </a:lnTo>
                  <a:cubicBezTo>
                    <a:pt x="12586716" y="3336925"/>
                    <a:pt x="12653518" y="3270250"/>
                    <a:pt x="12653518" y="3188081"/>
                  </a:cubicBezTo>
                  <a:lnTo>
                    <a:pt x="12653518" y="161544"/>
                  </a:lnTo>
                  <a:cubicBezTo>
                    <a:pt x="12653518" y="79375"/>
                    <a:pt x="12586716" y="12700"/>
                    <a:pt x="12504293" y="12700"/>
                  </a:cubicBezTo>
                  <a:lnTo>
                    <a:pt x="161925" y="12700"/>
                  </a:lnTo>
                  <a:lnTo>
                    <a:pt x="161925" y="6350"/>
                  </a:lnTo>
                  <a:lnTo>
                    <a:pt x="161925" y="12700"/>
                  </a:lnTo>
                  <a:cubicBezTo>
                    <a:pt x="79502" y="12700"/>
                    <a:pt x="12700" y="79375"/>
                    <a:pt x="12700" y="161544"/>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22" name="TextBox 22"/>
          <p:cNvSpPr txBox="1"/>
          <p:nvPr/>
        </p:nvSpPr>
        <p:spPr>
          <a:xfrm>
            <a:off x="575048" y="6404646"/>
            <a:ext cx="3463975" cy="45214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74"/>
              </a:lnSpc>
            </a:pPr>
            <a:r>
              <a:rPr lang="en-US" sz="2687" dirty="0">
                <a:solidFill>
                  <a:srgbClr val="3C3939"/>
                </a:solidFill>
                <a:latin typeface="Raleway"/>
                <a:ea typeface="Raleway"/>
                <a:cs typeface="Raleway"/>
                <a:sym typeface="Raleway"/>
              </a:rPr>
              <a:t>Pending Demands</a:t>
            </a:r>
          </a:p>
        </p:txBody>
      </p:sp>
      <p:sp>
        <p:nvSpPr>
          <p:cNvPr id="23" name="TextBox 23"/>
          <p:cNvSpPr txBox="1"/>
          <p:nvPr/>
        </p:nvSpPr>
        <p:spPr>
          <a:xfrm>
            <a:off x="578422" y="6869211"/>
            <a:ext cx="8916889" cy="142532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125" dirty="0">
                <a:solidFill>
                  <a:srgbClr val="3C3939"/>
                </a:solidFill>
                <a:latin typeface="Roboto"/>
                <a:ea typeface="Roboto"/>
                <a:cs typeface="Roboto"/>
                <a:sym typeface="Roboto"/>
              </a:rPr>
              <a:t>The total value of confirmed tax demands still pending recovery is reported in this section. This provides an insight into the outstanding liabilities.</a:t>
            </a:r>
          </a:p>
        </p:txBody>
      </p:sp>
      <p:sp>
        <p:nvSpPr>
          <p:cNvPr id="24" name="object 2"/>
          <p:cNvSpPr/>
          <p:nvPr/>
        </p:nvSpPr>
        <p:spPr>
          <a:xfrm>
            <a:off x="9864079" y="0"/>
            <a:ext cx="8338195" cy="10400084"/>
          </a:xfrm>
          <a:prstGeom prst="rect">
            <a:avLst/>
          </a:prstGeom>
          <a:blipFill>
            <a:blip r:embed="rId4"/>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TextBox 6"/>
          <p:cNvSpPr txBox="1"/>
          <p:nvPr/>
        </p:nvSpPr>
        <p:spPr>
          <a:xfrm>
            <a:off x="786406" y="589806"/>
            <a:ext cx="16134459" cy="705321"/>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5500"/>
              </a:lnSpc>
            </a:pPr>
            <a:r>
              <a:rPr lang="en-US" sz="4375" dirty="0">
                <a:solidFill>
                  <a:srgbClr val="1B1B27"/>
                </a:solidFill>
                <a:latin typeface="Raleway"/>
                <a:ea typeface="Raleway"/>
                <a:cs typeface="Raleway"/>
                <a:sym typeface="Raleway"/>
              </a:rPr>
              <a:t>Part VI: (16) Supplies Received from Composition Taxpayers</a:t>
            </a:r>
          </a:p>
        </p:txBody>
      </p:sp>
      <p:sp>
        <p:nvSpPr>
          <p:cNvPr id="7" name="Freeform 7" descr="preencoded.png"/>
          <p:cNvSpPr/>
          <p:nvPr/>
        </p:nvSpPr>
        <p:spPr>
          <a:xfrm>
            <a:off x="786407" y="1769864"/>
            <a:ext cx="14170372" cy="4854625"/>
          </a:xfrm>
          <a:custGeom>
            <a:avLst/>
            <a:gdLst/>
            <a:ahLst/>
            <a:cxnLst/>
            <a:rect l="l" t="t" r="r" b="b"/>
            <a:pathLst>
              <a:path w="14170372" h="4854625">
                <a:moveTo>
                  <a:pt x="0" y="0"/>
                </a:moveTo>
                <a:lnTo>
                  <a:pt x="14170373" y="0"/>
                </a:lnTo>
                <a:lnTo>
                  <a:pt x="14170373" y="4854625"/>
                </a:lnTo>
                <a:lnTo>
                  <a:pt x="0" y="4854625"/>
                </a:lnTo>
                <a:lnTo>
                  <a:pt x="0" y="0"/>
                </a:lnTo>
                <a:close/>
              </a:path>
            </a:pathLst>
          </a:custGeom>
          <a:blipFill>
            <a:blip r:embed="rId3"/>
            <a:stretch>
              <a:fillRect t="-22" b="-22"/>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8" name="TextBox 8"/>
          <p:cNvSpPr txBox="1"/>
          <p:nvPr/>
        </p:nvSpPr>
        <p:spPr>
          <a:xfrm>
            <a:off x="786407" y="7082730"/>
            <a:ext cx="5205710" cy="72092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750"/>
              </a:lnSpc>
            </a:pPr>
            <a:r>
              <a:rPr lang="en-US" sz="2187" dirty="0">
                <a:solidFill>
                  <a:srgbClr val="1B1B27"/>
                </a:solidFill>
                <a:latin typeface="Raleway"/>
                <a:ea typeface="Raleway"/>
                <a:cs typeface="Raleway"/>
                <a:sym typeface="Raleway"/>
              </a:rPr>
              <a:t>16A: Supplies from Composition Taxpayers</a:t>
            </a:r>
          </a:p>
        </p:txBody>
      </p:sp>
      <p:sp>
        <p:nvSpPr>
          <p:cNvPr id="9" name="TextBox 9"/>
          <p:cNvSpPr txBox="1"/>
          <p:nvPr/>
        </p:nvSpPr>
        <p:spPr>
          <a:xfrm>
            <a:off x="786407" y="7952035"/>
            <a:ext cx="5205710" cy="151447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812"/>
              </a:lnSpc>
            </a:pPr>
            <a:r>
              <a:rPr lang="en-US" sz="1750" dirty="0">
                <a:solidFill>
                  <a:srgbClr val="3C3939"/>
                </a:solidFill>
                <a:latin typeface="Roboto"/>
                <a:ea typeface="Roboto"/>
                <a:cs typeface="Roboto"/>
                <a:sym typeface="Roboto"/>
              </a:rPr>
              <a:t>An aggregate value of supplies received from composition taxpayers shall be declared here. Table 5 of FORM GSTR-3B may be used for filling up these details.</a:t>
            </a:r>
          </a:p>
        </p:txBody>
      </p:sp>
      <p:sp>
        <p:nvSpPr>
          <p:cNvPr id="10" name="TextBox 10"/>
          <p:cNvSpPr txBox="1"/>
          <p:nvPr/>
        </p:nvSpPr>
        <p:spPr>
          <a:xfrm>
            <a:off x="6549629" y="7082730"/>
            <a:ext cx="5074444" cy="36998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750"/>
              </a:lnSpc>
            </a:pPr>
            <a:r>
              <a:rPr lang="en-US" sz="2187" dirty="0">
                <a:solidFill>
                  <a:srgbClr val="1B1B27"/>
                </a:solidFill>
                <a:latin typeface="Raleway"/>
                <a:ea typeface="Raleway"/>
                <a:cs typeface="Raleway"/>
                <a:sym typeface="Raleway"/>
              </a:rPr>
              <a:t>16B: Deemed Supply under Section 143</a:t>
            </a:r>
          </a:p>
        </p:txBody>
      </p:sp>
      <p:sp>
        <p:nvSpPr>
          <p:cNvPr id="11" name="TextBox 11"/>
          <p:cNvSpPr txBox="1"/>
          <p:nvPr/>
        </p:nvSpPr>
        <p:spPr>
          <a:xfrm>
            <a:off x="6549629" y="7601099"/>
            <a:ext cx="5205710" cy="151447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812"/>
              </a:lnSpc>
            </a:pPr>
            <a:r>
              <a:rPr lang="en-US" sz="1750" dirty="0">
                <a:solidFill>
                  <a:srgbClr val="3C3939"/>
                </a:solidFill>
                <a:latin typeface="Roboto"/>
                <a:ea typeface="Roboto"/>
                <a:cs typeface="Roboto"/>
                <a:sym typeface="Roboto"/>
              </a:rPr>
              <a:t>An aggregate value of all deemed supplies from the principal to the job-worker in terms of sub-section (3) and sub-section (4) of Section 143 of the CGST Act shall be declared here.</a:t>
            </a:r>
          </a:p>
        </p:txBody>
      </p:sp>
      <p:sp>
        <p:nvSpPr>
          <p:cNvPr id="12" name="TextBox 12"/>
          <p:cNvSpPr txBox="1"/>
          <p:nvPr/>
        </p:nvSpPr>
        <p:spPr>
          <a:xfrm>
            <a:off x="12312849" y="7082730"/>
            <a:ext cx="4482405" cy="36998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750"/>
              </a:lnSpc>
            </a:pPr>
            <a:r>
              <a:rPr lang="en-US" sz="2187" dirty="0">
                <a:solidFill>
                  <a:srgbClr val="1B1B27"/>
                </a:solidFill>
                <a:latin typeface="Raleway"/>
                <a:ea typeface="Raleway"/>
                <a:cs typeface="Raleway"/>
                <a:sym typeface="Raleway"/>
              </a:rPr>
              <a:t>16C: Goods Sent on Approval Basis</a:t>
            </a:r>
          </a:p>
        </p:txBody>
      </p:sp>
      <p:sp>
        <p:nvSpPr>
          <p:cNvPr id="13" name="TextBox 13"/>
          <p:cNvSpPr txBox="1"/>
          <p:nvPr/>
        </p:nvSpPr>
        <p:spPr>
          <a:xfrm>
            <a:off x="12312849" y="7601099"/>
            <a:ext cx="5205710" cy="151447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2812"/>
              </a:lnSpc>
            </a:pPr>
            <a:r>
              <a:rPr lang="en-US" sz="1750" dirty="0">
                <a:solidFill>
                  <a:srgbClr val="3C3939"/>
                </a:solidFill>
                <a:latin typeface="Roboto"/>
                <a:ea typeface="Roboto"/>
                <a:cs typeface="Roboto"/>
                <a:sym typeface="Roboto"/>
              </a:rPr>
              <a:t>An aggregate value of all deemed supplies for goods which were sent on approval basis but were not returned to the principal supplier within one eighty days of such supply shall be declared here.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73024"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7" name="TextBox 7"/>
          <p:cNvSpPr txBox="1"/>
          <p:nvPr/>
        </p:nvSpPr>
        <p:spPr>
          <a:xfrm>
            <a:off x="10080104" y="1759124"/>
            <a:ext cx="6897106" cy="159017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187"/>
              </a:lnSpc>
            </a:pPr>
            <a:r>
              <a:rPr lang="en-US" sz="4937" dirty="0">
                <a:solidFill>
                  <a:srgbClr val="1B1B27"/>
                </a:solidFill>
                <a:latin typeface="Raleway"/>
                <a:ea typeface="Raleway"/>
                <a:cs typeface="Raleway"/>
                <a:sym typeface="Raleway"/>
              </a:rPr>
              <a:t>HSN Wise Summary of Supplies</a:t>
            </a:r>
          </a:p>
        </p:txBody>
      </p:sp>
      <p:grpSp>
        <p:nvGrpSpPr>
          <p:cNvPr id="8" name="Group 8"/>
          <p:cNvGrpSpPr/>
          <p:nvPr/>
        </p:nvGrpSpPr>
        <p:grpSpPr>
          <a:xfrm>
            <a:off x="647056" y="5428655"/>
            <a:ext cx="578941" cy="578941"/>
            <a:chOff x="0" y="0"/>
            <a:chExt cx="771922" cy="771922"/>
          </a:xfrm>
        </p:grpSpPr>
        <p:sp>
          <p:nvSpPr>
            <p:cNvPr id="9" name="Freeform 9"/>
            <p:cNvSpPr/>
            <p:nvPr/>
          </p:nvSpPr>
          <p:spPr>
            <a:xfrm>
              <a:off x="6350" y="6350"/>
              <a:ext cx="759206" cy="759206"/>
            </a:xfrm>
            <a:custGeom>
              <a:avLst/>
              <a:gdLst/>
              <a:ahLst/>
              <a:cxnLst/>
              <a:rect l="l" t="t" r="r" b="b"/>
              <a:pathLst>
                <a:path w="759206" h="759206">
                  <a:moveTo>
                    <a:pt x="0" y="141732"/>
                  </a:moveTo>
                  <a:cubicBezTo>
                    <a:pt x="0" y="63500"/>
                    <a:pt x="63500" y="0"/>
                    <a:pt x="141732" y="0"/>
                  </a:cubicBezTo>
                  <a:lnTo>
                    <a:pt x="617474" y="0"/>
                  </a:lnTo>
                  <a:cubicBezTo>
                    <a:pt x="695706" y="0"/>
                    <a:pt x="759206" y="63500"/>
                    <a:pt x="759206" y="141732"/>
                  </a:cubicBezTo>
                  <a:lnTo>
                    <a:pt x="759206" y="617474"/>
                  </a:lnTo>
                  <a:cubicBezTo>
                    <a:pt x="759206" y="695706"/>
                    <a:pt x="695706" y="759206"/>
                    <a:pt x="617474" y="759206"/>
                  </a:cubicBezTo>
                  <a:lnTo>
                    <a:pt x="141732" y="759206"/>
                  </a:lnTo>
                  <a:cubicBezTo>
                    <a:pt x="63500" y="759206"/>
                    <a:pt x="0" y="695706"/>
                    <a:pt x="0" y="617474"/>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400" dirty="0"/>
            </a:p>
          </p:txBody>
        </p:sp>
        <p:sp>
          <p:nvSpPr>
            <p:cNvPr id="10" name="Freeform 10"/>
            <p:cNvSpPr/>
            <p:nvPr/>
          </p:nvSpPr>
          <p:spPr>
            <a:xfrm>
              <a:off x="0" y="0"/>
              <a:ext cx="771906" cy="771906"/>
            </a:xfrm>
            <a:custGeom>
              <a:avLst/>
              <a:gdLst/>
              <a:ahLst/>
              <a:cxnLst/>
              <a:rect l="l" t="t" r="r" b="b"/>
              <a:pathLst>
                <a:path w="771906" h="771906">
                  <a:moveTo>
                    <a:pt x="0" y="148082"/>
                  </a:moveTo>
                  <a:cubicBezTo>
                    <a:pt x="0" y="66294"/>
                    <a:pt x="66294" y="0"/>
                    <a:pt x="148082" y="0"/>
                  </a:cubicBezTo>
                  <a:lnTo>
                    <a:pt x="623824" y="0"/>
                  </a:lnTo>
                  <a:lnTo>
                    <a:pt x="623824" y="6350"/>
                  </a:lnTo>
                  <a:lnTo>
                    <a:pt x="623824" y="0"/>
                  </a:lnTo>
                  <a:cubicBezTo>
                    <a:pt x="705612" y="0"/>
                    <a:pt x="771906" y="66294"/>
                    <a:pt x="771906" y="148082"/>
                  </a:cubicBezTo>
                  <a:lnTo>
                    <a:pt x="765556" y="148082"/>
                  </a:lnTo>
                  <a:lnTo>
                    <a:pt x="771906" y="148082"/>
                  </a:lnTo>
                  <a:lnTo>
                    <a:pt x="771906" y="623824"/>
                  </a:lnTo>
                  <a:lnTo>
                    <a:pt x="765556" y="623824"/>
                  </a:lnTo>
                  <a:lnTo>
                    <a:pt x="771906" y="623824"/>
                  </a:lnTo>
                  <a:cubicBezTo>
                    <a:pt x="771906" y="705612"/>
                    <a:pt x="705612" y="771906"/>
                    <a:pt x="623824" y="771906"/>
                  </a:cubicBezTo>
                  <a:lnTo>
                    <a:pt x="623824" y="765556"/>
                  </a:lnTo>
                  <a:lnTo>
                    <a:pt x="623824" y="771906"/>
                  </a:lnTo>
                  <a:lnTo>
                    <a:pt x="148082" y="771906"/>
                  </a:lnTo>
                  <a:lnTo>
                    <a:pt x="148082" y="765556"/>
                  </a:lnTo>
                  <a:lnTo>
                    <a:pt x="148082" y="771906"/>
                  </a:lnTo>
                  <a:cubicBezTo>
                    <a:pt x="66294" y="771906"/>
                    <a:pt x="0" y="705612"/>
                    <a:pt x="0" y="623824"/>
                  </a:cubicBezTo>
                  <a:lnTo>
                    <a:pt x="0" y="148082"/>
                  </a:lnTo>
                  <a:lnTo>
                    <a:pt x="6350" y="148082"/>
                  </a:lnTo>
                  <a:lnTo>
                    <a:pt x="0" y="148082"/>
                  </a:lnTo>
                  <a:moveTo>
                    <a:pt x="12700" y="148082"/>
                  </a:moveTo>
                  <a:lnTo>
                    <a:pt x="12700" y="623824"/>
                  </a:lnTo>
                  <a:lnTo>
                    <a:pt x="6350" y="623824"/>
                  </a:lnTo>
                  <a:lnTo>
                    <a:pt x="12700" y="623824"/>
                  </a:lnTo>
                  <a:cubicBezTo>
                    <a:pt x="12700" y="698627"/>
                    <a:pt x="73279" y="759206"/>
                    <a:pt x="148082" y="759206"/>
                  </a:cubicBezTo>
                  <a:lnTo>
                    <a:pt x="623824" y="759206"/>
                  </a:lnTo>
                  <a:cubicBezTo>
                    <a:pt x="698627" y="759206"/>
                    <a:pt x="759206" y="698627"/>
                    <a:pt x="759206" y="623824"/>
                  </a:cubicBezTo>
                  <a:lnTo>
                    <a:pt x="759206" y="148082"/>
                  </a:lnTo>
                  <a:cubicBezTo>
                    <a:pt x="759206" y="73279"/>
                    <a:pt x="698627" y="12700"/>
                    <a:pt x="623824" y="12700"/>
                  </a:cubicBezTo>
                  <a:lnTo>
                    <a:pt x="148082" y="12700"/>
                  </a:lnTo>
                  <a:lnTo>
                    <a:pt x="148082" y="6350"/>
                  </a:lnTo>
                  <a:lnTo>
                    <a:pt x="148082" y="12700"/>
                  </a:lnTo>
                  <a:cubicBezTo>
                    <a:pt x="73279" y="12700"/>
                    <a:pt x="12700" y="73279"/>
                    <a:pt x="12700" y="148082"/>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400" dirty="0"/>
            </a:p>
          </p:txBody>
        </p:sp>
      </p:grpSp>
      <p:sp>
        <p:nvSpPr>
          <p:cNvPr id="11" name="TextBox 11"/>
          <p:cNvSpPr txBox="1"/>
          <p:nvPr/>
        </p:nvSpPr>
        <p:spPr>
          <a:xfrm>
            <a:off x="855266" y="5566320"/>
            <a:ext cx="162520" cy="37189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937"/>
              </a:lnSpc>
            </a:pPr>
            <a:r>
              <a:rPr lang="en-US" sz="2400" dirty="0">
                <a:solidFill>
                  <a:srgbClr val="3C3939"/>
                </a:solidFill>
                <a:latin typeface="Raleway"/>
                <a:ea typeface="Raleway"/>
                <a:cs typeface="Raleway"/>
                <a:sym typeface="Raleway"/>
              </a:rPr>
              <a:t>1</a:t>
            </a:r>
          </a:p>
        </p:txBody>
      </p:sp>
      <p:sp>
        <p:nvSpPr>
          <p:cNvPr id="12" name="TextBox 12"/>
          <p:cNvSpPr txBox="1"/>
          <p:nvPr/>
        </p:nvSpPr>
        <p:spPr>
          <a:xfrm>
            <a:off x="1474243" y="5503540"/>
            <a:ext cx="3164086" cy="37176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062"/>
              </a:lnSpc>
            </a:pPr>
            <a:r>
              <a:rPr lang="en-US" sz="2400" dirty="0">
                <a:solidFill>
                  <a:srgbClr val="3C3939"/>
                </a:solidFill>
                <a:latin typeface="Raleway"/>
                <a:ea typeface="Raleway"/>
                <a:cs typeface="Raleway"/>
                <a:sym typeface="Raleway"/>
              </a:rPr>
              <a:t>HSN Code Reporting</a:t>
            </a:r>
          </a:p>
        </p:txBody>
      </p:sp>
      <p:sp>
        <p:nvSpPr>
          <p:cNvPr id="13" name="TextBox 13"/>
          <p:cNvSpPr txBox="1"/>
          <p:nvPr/>
        </p:nvSpPr>
        <p:spPr>
          <a:xfrm>
            <a:off x="1221222" y="6066631"/>
            <a:ext cx="4133269" cy="323806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187"/>
              </a:lnSpc>
            </a:pPr>
            <a:r>
              <a:rPr lang="en-US" dirty="0">
                <a:solidFill>
                  <a:srgbClr val="3C3939"/>
                </a:solidFill>
                <a:latin typeface="Roboto"/>
                <a:ea typeface="Roboto"/>
                <a:cs typeface="Roboto"/>
                <a:sym typeface="Roboto"/>
              </a:rPr>
              <a:t>Vide notification no 78/2020 of Central tax dated 15.10.2020, it will be mandatory to report HSN code of </a:t>
            </a:r>
            <a:r>
              <a:rPr lang="en-US" b="1" dirty="0">
                <a:solidFill>
                  <a:srgbClr val="3C3939"/>
                </a:solidFill>
                <a:latin typeface="Roboto"/>
                <a:ea typeface="Roboto"/>
                <a:cs typeface="Roboto"/>
                <a:sym typeface="Roboto"/>
              </a:rPr>
              <a:t>Four(4)</a:t>
            </a:r>
            <a:r>
              <a:rPr lang="en-US" dirty="0">
                <a:solidFill>
                  <a:srgbClr val="3C3939"/>
                </a:solidFill>
                <a:latin typeface="Roboto"/>
                <a:ea typeface="Roboto"/>
                <a:cs typeface="Roboto"/>
                <a:sym typeface="Roboto"/>
              </a:rPr>
              <a:t> digits level for taxpayers having an </a:t>
            </a:r>
            <a:r>
              <a:rPr lang="en-US" b="1" dirty="0">
                <a:solidFill>
                  <a:srgbClr val="3C3939"/>
                </a:solidFill>
                <a:latin typeface="Roboto"/>
                <a:ea typeface="Roboto"/>
                <a:cs typeface="Roboto"/>
                <a:sym typeface="Roboto"/>
              </a:rPr>
              <a:t>annual turnover</a:t>
            </a:r>
            <a:r>
              <a:rPr lang="en-US" dirty="0">
                <a:solidFill>
                  <a:srgbClr val="3C3939"/>
                </a:solidFill>
                <a:latin typeface="Roboto"/>
                <a:ea typeface="Roboto"/>
                <a:cs typeface="Roboto"/>
                <a:sym typeface="Roboto"/>
              </a:rPr>
              <a:t> in the preceding year </a:t>
            </a:r>
            <a:r>
              <a:rPr lang="en-US" b="1" dirty="0">
                <a:solidFill>
                  <a:srgbClr val="3C3939"/>
                </a:solidFill>
                <a:latin typeface="Roboto"/>
                <a:ea typeface="Roboto"/>
                <a:cs typeface="Roboto"/>
                <a:sym typeface="Roboto"/>
              </a:rPr>
              <a:t>upto ₹ 5.00 Crore</a:t>
            </a:r>
            <a:r>
              <a:rPr lang="en-US" dirty="0">
                <a:solidFill>
                  <a:srgbClr val="3C3939"/>
                </a:solidFill>
                <a:latin typeface="Roboto"/>
                <a:ea typeface="Roboto"/>
                <a:cs typeface="Roboto"/>
                <a:sym typeface="Roboto"/>
              </a:rPr>
              <a:t> and of </a:t>
            </a:r>
            <a:r>
              <a:rPr lang="en-US" b="1" dirty="0">
                <a:solidFill>
                  <a:srgbClr val="3C3939"/>
                </a:solidFill>
                <a:latin typeface="Roboto"/>
                <a:ea typeface="Roboto"/>
                <a:cs typeface="Roboto"/>
                <a:sym typeface="Roboto"/>
              </a:rPr>
              <a:t>Six (6)</a:t>
            </a:r>
            <a:r>
              <a:rPr lang="en-US" dirty="0">
                <a:solidFill>
                  <a:srgbClr val="3C3939"/>
                </a:solidFill>
                <a:latin typeface="Roboto"/>
                <a:ea typeface="Roboto"/>
                <a:cs typeface="Roboto"/>
                <a:sym typeface="Roboto"/>
              </a:rPr>
              <a:t> digits' level for taxpayers having an annual turnover </a:t>
            </a:r>
            <a:r>
              <a:rPr lang="en-US" b="1" dirty="0">
                <a:solidFill>
                  <a:srgbClr val="3C3939"/>
                </a:solidFill>
                <a:latin typeface="Roboto"/>
                <a:ea typeface="Roboto"/>
                <a:cs typeface="Roboto"/>
                <a:sym typeface="Roboto"/>
              </a:rPr>
              <a:t>above ₹ 5.00 Crore</a:t>
            </a:r>
            <a:r>
              <a:rPr lang="en-US" dirty="0">
                <a:solidFill>
                  <a:srgbClr val="3C3939"/>
                </a:solidFill>
                <a:latin typeface="Roboto"/>
                <a:ea typeface="Roboto"/>
                <a:cs typeface="Roboto"/>
                <a:sym typeface="Roboto"/>
              </a:rPr>
              <a:t>.</a:t>
            </a:r>
          </a:p>
        </p:txBody>
      </p:sp>
      <p:grpSp>
        <p:nvGrpSpPr>
          <p:cNvPr id="14" name="Group 14"/>
          <p:cNvGrpSpPr/>
          <p:nvPr/>
        </p:nvGrpSpPr>
        <p:grpSpPr>
          <a:xfrm>
            <a:off x="6155126" y="5433417"/>
            <a:ext cx="578941" cy="578941"/>
            <a:chOff x="0" y="0"/>
            <a:chExt cx="771922" cy="771922"/>
          </a:xfrm>
        </p:grpSpPr>
        <p:sp>
          <p:nvSpPr>
            <p:cNvPr id="15" name="Freeform 15"/>
            <p:cNvSpPr/>
            <p:nvPr/>
          </p:nvSpPr>
          <p:spPr>
            <a:xfrm>
              <a:off x="6350" y="6350"/>
              <a:ext cx="759206" cy="759206"/>
            </a:xfrm>
            <a:custGeom>
              <a:avLst/>
              <a:gdLst/>
              <a:ahLst/>
              <a:cxnLst/>
              <a:rect l="l" t="t" r="r" b="b"/>
              <a:pathLst>
                <a:path w="759206" h="759206">
                  <a:moveTo>
                    <a:pt x="0" y="141732"/>
                  </a:moveTo>
                  <a:cubicBezTo>
                    <a:pt x="0" y="63500"/>
                    <a:pt x="63500" y="0"/>
                    <a:pt x="141732" y="0"/>
                  </a:cubicBezTo>
                  <a:lnTo>
                    <a:pt x="617474" y="0"/>
                  </a:lnTo>
                  <a:cubicBezTo>
                    <a:pt x="695706" y="0"/>
                    <a:pt x="759206" y="63500"/>
                    <a:pt x="759206" y="141732"/>
                  </a:cubicBezTo>
                  <a:lnTo>
                    <a:pt x="759206" y="617474"/>
                  </a:lnTo>
                  <a:cubicBezTo>
                    <a:pt x="759206" y="695706"/>
                    <a:pt x="695706" y="759206"/>
                    <a:pt x="617474" y="759206"/>
                  </a:cubicBezTo>
                  <a:lnTo>
                    <a:pt x="141732" y="759206"/>
                  </a:lnTo>
                  <a:cubicBezTo>
                    <a:pt x="63500" y="759206"/>
                    <a:pt x="0" y="695706"/>
                    <a:pt x="0" y="617474"/>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400" dirty="0"/>
            </a:p>
          </p:txBody>
        </p:sp>
        <p:sp>
          <p:nvSpPr>
            <p:cNvPr id="16" name="Freeform 16"/>
            <p:cNvSpPr/>
            <p:nvPr/>
          </p:nvSpPr>
          <p:spPr>
            <a:xfrm>
              <a:off x="0" y="0"/>
              <a:ext cx="771906" cy="771906"/>
            </a:xfrm>
            <a:custGeom>
              <a:avLst/>
              <a:gdLst/>
              <a:ahLst/>
              <a:cxnLst/>
              <a:rect l="l" t="t" r="r" b="b"/>
              <a:pathLst>
                <a:path w="771906" h="771906">
                  <a:moveTo>
                    <a:pt x="0" y="148082"/>
                  </a:moveTo>
                  <a:cubicBezTo>
                    <a:pt x="0" y="66294"/>
                    <a:pt x="66294" y="0"/>
                    <a:pt x="148082" y="0"/>
                  </a:cubicBezTo>
                  <a:lnTo>
                    <a:pt x="623824" y="0"/>
                  </a:lnTo>
                  <a:lnTo>
                    <a:pt x="623824" y="6350"/>
                  </a:lnTo>
                  <a:lnTo>
                    <a:pt x="623824" y="0"/>
                  </a:lnTo>
                  <a:cubicBezTo>
                    <a:pt x="705612" y="0"/>
                    <a:pt x="771906" y="66294"/>
                    <a:pt x="771906" y="148082"/>
                  </a:cubicBezTo>
                  <a:lnTo>
                    <a:pt x="765556" y="148082"/>
                  </a:lnTo>
                  <a:lnTo>
                    <a:pt x="771906" y="148082"/>
                  </a:lnTo>
                  <a:lnTo>
                    <a:pt x="771906" y="623824"/>
                  </a:lnTo>
                  <a:lnTo>
                    <a:pt x="765556" y="623824"/>
                  </a:lnTo>
                  <a:lnTo>
                    <a:pt x="771906" y="623824"/>
                  </a:lnTo>
                  <a:cubicBezTo>
                    <a:pt x="771906" y="705612"/>
                    <a:pt x="705612" y="771906"/>
                    <a:pt x="623824" y="771906"/>
                  </a:cubicBezTo>
                  <a:lnTo>
                    <a:pt x="623824" y="765556"/>
                  </a:lnTo>
                  <a:lnTo>
                    <a:pt x="623824" y="771906"/>
                  </a:lnTo>
                  <a:lnTo>
                    <a:pt x="148082" y="771906"/>
                  </a:lnTo>
                  <a:lnTo>
                    <a:pt x="148082" y="765556"/>
                  </a:lnTo>
                  <a:lnTo>
                    <a:pt x="148082" y="771906"/>
                  </a:lnTo>
                  <a:cubicBezTo>
                    <a:pt x="66294" y="771906"/>
                    <a:pt x="0" y="705612"/>
                    <a:pt x="0" y="623824"/>
                  </a:cubicBezTo>
                  <a:lnTo>
                    <a:pt x="0" y="148082"/>
                  </a:lnTo>
                  <a:lnTo>
                    <a:pt x="6350" y="148082"/>
                  </a:lnTo>
                  <a:lnTo>
                    <a:pt x="0" y="148082"/>
                  </a:lnTo>
                  <a:moveTo>
                    <a:pt x="12700" y="148082"/>
                  </a:moveTo>
                  <a:lnTo>
                    <a:pt x="12700" y="623824"/>
                  </a:lnTo>
                  <a:lnTo>
                    <a:pt x="6350" y="623824"/>
                  </a:lnTo>
                  <a:lnTo>
                    <a:pt x="12700" y="623824"/>
                  </a:lnTo>
                  <a:cubicBezTo>
                    <a:pt x="12700" y="698627"/>
                    <a:pt x="73279" y="759206"/>
                    <a:pt x="148082" y="759206"/>
                  </a:cubicBezTo>
                  <a:lnTo>
                    <a:pt x="623824" y="759206"/>
                  </a:lnTo>
                  <a:cubicBezTo>
                    <a:pt x="698627" y="759206"/>
                    <a:pt x="759206" y="698627"/>
                    <a:pt x="759206" y="623824"/>
                  </a:cubicBezTo>
                  <a:lnTo>
                    <a:pt x="759206" y="148082"/>
                  </a:lnTo>
                  <a:cubicBezTo>
                    <a:pt x="759206" y="73279"/>
                    <a:pt x="698627" y="12700"/>
                    <a:pt x="623824" y="12700"/>
                  </a:cubicBezTo>
                  <a:lnTo>
                    <a:pt x="148082" y="12700"/>
                  </a:lnTo>
                  <a:lnTo>
                    <a:pt x="148082" y="6350"/>
                  </a:lnTo>
                  <a:lnTo>
                    <a:pt x="148082" y="12700"/>
                  </a:lnTo>
                  <a:cubicBezTo>
                    <a:pt x="73279" y="12700"/>
                    <a:pt x="12700" y="73279"/>
                    <a:pt x="12700" y="148082"/>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400" dirty="0"/>
            </a:p>
          </p:txBody>
        </p:sp>
      </p:grpSp>
      <p:sp>
        <p:nvSpPr>
          <p:cNvPr id="17" name="TextBox 17"/>
          <p:cNvSpPr txBox="1"/>
          <p:nvPr/>
        </p:nvSpPr>
        <p:spPr>
          <a:xfrm>
            <a:off x="6345626" y="5571082"/>
            <a:ext cx="197941" cy="37189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937"/>
              </a:lnSpc>
            </a:pPr>
            <a:r>
              <a:rPr lang="en-US" sz="2400" dirty="0">
                <a:solidFill>
                  <a:srgbClr val="3C3939"/>
                </a:solidFill>
                <a:latin typeface="Raleway"/>
                <a:ea typeface="Raleway"/>
                <a:cs typeface="Raleway"/>
                <a:sym typeface="Raleway"/>
              </a:rPr>
              <a:t>2</a:t>
            </a:r>
          </a:p>
        </p:txBody>
      </p:sp>
      <p:sp>
        <p:nvSpPr>
          <p:cNvPr id="18" name="TextBox 18"/>
          <p:cNvSpPr txBox="1"/>
          <p:nvPr/>
        </p:nvSpPr>
        <p:spPr>
          <a:xfrm>
            <a:off x="6983760" y="5576066"/>
            <a:ext cx="3164086" cy="37176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062"/>
              </a:lnSpc>
            </a:pPr>
            <a:r>
              <a:rPr lang="en-US" sz="2400" dirty="0">
                <a:solidFill>
                  <a:srgbClr val="3C3939"/>
                </a:solidFill>
                <a:latin typeface="Raleway"/>
                <a:ea typeface="Raleway"/>
                <a:cs typeface="Raleway"/>
                <a:sym typeface="Raleway"/>
              </a:rPr>
              <a:t>UQC Details</a:t>
            </a:r>
          </a:p>
        </p:txBody>
      </p:sp>
      <p:sp>
        <p:nvSpPr>
          <p:cNvPr id="19" name="TextBox 19"/>
          <p:cNvSpPr txBox="1"/>
          <p:nvPr/>
        </p:nvSpPr>
        <p:spPr>
          <a:xfrm>
            <a:off x="6952075" y="6122962"/>
            <a:ext cx="3699250" cy="1186222"/>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187"/>
              </a:lnSpc>
            </a:pPr>
            <a:r>
              <a:rPr lang="en-US" dirty="0">
                <a:solidFill>
                  <a:srgbClr val="3C3939"/>
                </a:solidFill>
                <a:latin typeface="Roboto"/>
                <a:ea typeface="Roboto"/>
                <a:cs typeface="Roboto"/>
                <a:sym typeface="Roboto"/>
              </a:rPr>
              <a:t>Unit Quantity Code (UQC) details to be furnished only for the supply of goods.</a:t>
            </a:r>
          </a:p>
        </p:txBody>
      </p:sp>
      <p:grpSp>
        <p:nvGrpSpPr>
          <p:cNvPr id="20" name="Group 20"/>
          <p:cNvGrpSpPr/>
          <p:nvPr/>
        </p:nvGrpSpPr>
        <p:grpSpPr>
          <a:xfrm>
            <a:off x="11417919" y="5381695"/>
            <a:ext cx="578941" cy="578941"/>
            <a:chOff x="0" y="0"/>
            <a:chExt cx="771922" cy="771922"/>
          </a:xfrm>
        </p:grpSpPr>
        <p:sp>
          <p:nvSpPr>
            <p:cNvPr id="21" name="Freeform 21"/>
            <p:cNvSpPr/>
            <p:nvPr/>
          </p:nvSpPr>
          <p:spPr>
            <a:xfrm>
              <a:off x="6350" y="6350"/>
              <a:ext cx="759206" cy="759206"/>
            </a:xfrm>
            <a:custGeom>
              <a:avLst/>
              <a:gdLst/>
              <a:ahLst/>
              <a:cxnLst/>
              <a:rect l="l" t="t" r="r" b="b"/>
              <a:pathLst>
                <a:path w="759206" h="759206">
                  <a:moveTo>
                    <a:pt x="0" y="141732"/>
                  </a:moveTo>
                  <a:cubicBezTo>
                    <a:pt x="0" y="63500"/>
                    <a:pt x="63500" y="0"/>
                    <a:pt x="141732" y="0"/>
                  </a:cubicBezTo>
                  <a:lnTo>
                    <a:pt x="617474" y="0"/>
                  </a:lnTo>
                  <a:cubicBezTo>
                    <a:pt x="695706" y="0"/>
                    <a:pt x="759206" y="63500"/>
                    <a:pt x="759206" y="141732"/>
                  </a:cubicBezTo>
                  <a:lnTo>
                    <a:pt x="759206" y="617474"/>
                  </a:lnTo>
                  <a:cubicBezTo>
                    <a:pt x="759206" y="695706"/>
                    <a:pt x="695706" y="759206"/>
                    <a:pt x="617474" y="759206"/>
                  </a:cubicBezTo>
                  <a:lnTo>
                    <a:pt x="141732" y="759206"/>
                  </a:lnTo>
                  <a:cubicBezTo>
                    <a:pt x="63500" y="759206"/>
                    <a:pt x="0" y="695706"/>
                    <a:pt x="0" y="617474"/>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400" dirty="0"/>
            </a:p>
          </p:txBody>
        </p:sp>
        <p:sp>
          <p:nvSpPr>
            <p:cNvPr id="22" name="Freeform 22"/>
            <p:cNvSpPr/>
            <p:nvPr/>
          </p:nvSpPr>
          <p:spPr>
            <a:xfrm>
              <a:off x="0" y="0"/>
              <a:ext cx="771906" cy="771906"/>
            </a:xfrm>
            <a:custGeom>
              <a:avLst/>
              <a:gdLst/>
              <a:ahLst/>
              <a:cxnLst/>
              <a:rect l="l" t="t" r="r" b="b"/>
              <a:pathLst>
                <a:path w="771906" h="771906">
                  <a:moveTo>
                    <a:pt x="0" y="148082"/>
                  </a:moveTo>
                  <a:cubicBezTo>
                    <a:pt x="0" y="66294"/>
                    <a:pt x="66294" y="0"/>
                    <a:pt x="148082" y="0"/>
                  </a:cubicBezTo>
                  <a:lnTo>
                    <a:pt x="623824" y="0"/>
                  </a:lnTo>
                  <a:lnTo>
                    <a:pt x="623824" y="6350"/>
                  </a:lnTo>
                  <a:lnTo>
                    <a:pt x="623824" y="0"/>
                  </a:lnTo>
                  <a:cubicBezTo>
                    <a:pt x="705612" y="0"/>
                    <a:pt x="771906" y="66294"/>
                    <a:pt x="771906" y="148082"/>
                  </a:cubicBezTo>
                  <a:lnTo>
                    <a:pt x="765556" y="148082"/>
                  </a:lnTo>
                  <a:lnTo>
                    <a:pt x="771906" y="148082"/>
                  </a:lnTo>
                  <a:lnTo>
                    <a:pt x="771906" y="623824"/>
                  </a:lnTo>
                  <a:lnTo>
                    <a:pt x="765556" y="623824"/>
                  </a:lnTo>
                  <a:lnTo>
                    <a:pt x="771906" y="623824"/>
                  </a:lnTo>
                  <a:cubicBezTo>
                    <a:pt x="771906" y="705612"/>
                    <a:pt x="705612" y="771906"/>
                    <a:pt x="623824" y="771906"/>
                  </a:cubicBezTo>
                  <a:lnTo>
                    <a:pt x="623824" y="765556"/>
                  </a:lnTo>
                  <a:lnTo>
                    <a:pt x="623824" y="771906"/>
                  </a:lnTo>
                  <a:lnTo>
                    <a:pt x="148082" y="771906"/>
                  </a:lnTo>
                  <a:lnTo>
                    <a:pt x="148082" y="765556"/>
                  </a:lnTo>
                  <a:lnTo>
                    <a:pt x="148082" y="771906"/>
                  </a:lnTo>
                  <a:cubicBezTo>
                    <a:pt x="66294" y="771906"/>
                    <a:pt x="0" y="705612"/>
                    <a:pt x="0" y="623824"/>
                  </a:cubicBezTo>
                  <a:lnTo>
                    <a:pt x="0" y="148082"/>
                  </a:lnTo>
                  <a:lnTo>
                    <a:pt x="6350" y="148082"/>
                  </a:lnTo>
                  <a:lnTo>
                    <a:pt x="0" y="148082"/>
                  </a:lnTo>
                  <a:moveTo>
                    <a:pt x="12700" y="148082"/>
                  </a:moveTo>
                  <a:lnTo>
                    <a:pt x="12700" y="623824"/>
                  </a:lnTo>
                  <a:lnTo>
                    <a:pt x="6350" y="623824"/>
                  </a:lnTo>
                  <a:lnTo>
                    <a:pt x="12700" y="623824"/>
                  </a:lnTo>
                  <a:cubicBezTo>
                    <a:pt x="12700" y="698627"/>
                    <a:pt x="73279" y="759206"/>
                    <a:pt x="148082" y="759206"/>
                  </a:cubicBezTo>
                  <a:lnTo>
                    <a:pt x="623824" y="759206"/>
                  </a:lnTo>
                  <a:cubicBezTo>
                    <a:pt x="698627" y="759206"/>
                    <a:pt x="759206" y="698627"/>
                    <a:pt x="759206" y="623824"/>
                  </a:cubicBezTo>
                  <a:lnTo>
                    <a:pt x="759206" y="148082"/>
                  </a:lnTo>
                  <a:cubicBezTo>
                    <a:pt x="759206" y="73279"/>
                    <a:pt x="698627" y="12700"/>
                    <a:pt x="623824" y="12700"/>
                  </a:cubicBezTo>
                  <a:lnTo>
                    <a:pt x="148082" y="12700"/>
                  </a:lnTo>
                  <a:lnTo>
                    <a:pt x="148082" y="6350"/>
                  </a:lnTo>
                  <a:lnTo>
                    <a:pt x="148082" y="12700"/>
                  </a:lnTo>
                  <a:cubicBezTo>
                    <a:pt x="73279" y="12700"/>
                    <a:pt x="12700" y="73279"/>
                    <a:pt x="12700" y="148082"/>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400" dirty="0"/>
            </a:p>
          </p:txBody>
        </p:sp>
      </p:grpSp>
      <p:sp>
        <p:nvSpPr>
          <p:cNvPr id="23" name="TextBox 23"/>
          <p:cNvSpPr txBox="1"/>
          <p:nvPr/>
        </p:nvSpPr>
        <p:spPr>
          <a:xfrm>
            <a:off x="11605889" y="5519361"/>
            <a:ext cx="202852" cy="37189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937"/>
              </a:lnSpc>
            </a:pPr>
            <a:r>
              <a:rPr lang="en-US" sz="2400" dirty="0">
                <a:solidFill>
                  <a:srgbClr val="3C3939"/>
                </a:solidFill>
                <a:latin typeface="Raleway"/>
                <a:ea typeface="Raleway"/>
                <a:cs typeface="Raleway"/>
                <a:sym typeface="Raleway"/>
              </a:rPr>
              <a:t>3</a:t>
            </a:r>
          </a:p>
        </p:txBody>
      </p:sp>
      <p:sp>
        <p:nvSpPr>
          <p:cNvPr id="24" name="TextBox 24"/>
          <p:cNvSpPr txBox="1"/>
          <p:nvPr/>
        </p:nvSpPr>
        <p:spPr>
          <a:xfrm>
            <a:off x="12240344" y="5458901"/>
            <a:ext cx="3164086" cy="37176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062"/>
              </a:lnSpc>
            </a:pPr>
            <a:r>
              <a:rPr lang="en-US" sz="2400" dirty="0">
                <a:solidFill>
                  <a:srgbClr val="3C3939"/>
                </a:solidFill>
                <a:latin typeface="Raleway"/>
                <a:ea typeface="Raleway"/>
                <a:cs typeface="Raleway"/>
                <a:sym typeface="Raleway"/>
              </a:rPr>
              <a:t>Quantity Reporting</a:t>
            </a:r>
          </a:p>
        </p:txBody>
      </p:sp>
      <p:sp>
        <p:nvSpPr>
          <p:cNvPr id="25" name="TextBox 25"/>
          <p:cNvSpPr txBox="1"/>
          <p:nvPr/>
        </p:nvSpPr>
        <p:spPr>
          <a:xfrm>
            <a:off x="12096328" y="6066631"/>
            <a:ext cx="5867289" cy="1186222"/>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187"/>
              </a:lnSpc>
            </a:pPr>
            <a:r>
              <a:rPr lang="en-US" dirty="0">
                <a:solidFill>
                  <a:srgbClr val="3C3939"/>
                </a:solidFill>
                <a:latin typeface="Roboto"/>
                <a:ea typeface="Roboto"/>
                <a:cs typeface="Roboto"/>
                <a:sym typeface="Roboto"/>
              </a:rPr>
              <a:t>Quantity is to be reported net of returns. Table 12 of FORM GSTR1 may be used for filling up details in Table 17.</a:t>
            </a:r>
          </a:p>
        </p:txBody>
      </p:sp>
      <p:sp>
        <p:nvSpPr>
          <p:cNvPr id="26" name="object 2"/>
          <p:cNvSpPr/>
          <p:nvPr/>
        </p:nvSpPr>
        <p:spPr>
          <a:xfrm>
            <a:off x="349596" y="246956"/>
            <a:ext cx="9556403" cy="4896544"/>
          </a:xfrm>
          <a:prstGeom prst="rect">
            <a:avLst/>
          </a:prstGeom>
          <a:blipFill>
            <a:blip r:embed="rId3"/>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8" name="TextBox 8"/>
          <p:cNvSpPr txBox="1"/>
          <p:nvPr/>
        </p:nvSpPr>
        <p:spPr>
          <a:xfrm>
            <a:off x="719064" y="5359524"/>
            <a:ext cx="8943850" cy="83426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dirty="0">
                <a:solidFill>
                  <a:srgbClr val="1B1B27"/>
                </a:solidFill>
                <a:latin typeface="Raleway"/>
                <a:ea typeface="Raleway"/>
                <a:cs typeface="Raleway"/>
                <a:sym typeface="Raleway"/>
              </a:rPr>
              <a:t>Late Fee Payable and Paid</a:t>
            </a:r>
          </a:p>
        </p:txBody>
      </p:sp>
      <p:sp>
        <p:nvSpPr>
          <p:cNvPr id="9" name="TextBox 9"/>
          <p:cNvSpPr txBox="1"/>
          <p:nvPr/>
        </p:nvSpPr>
        <p:spPr>
          <a:xfrm>
            <a:off x="719064" y="6604026"/>
            <a:ext cx="9445526" cy="54887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Late fee will be payable if annual return is filed after the due date.</a:t>
            </a:r>
          </a:p>
        </p:txBody>
      </p:sp>
      <p:sp>
        <p:nvSpPr>
          <p:cNvPr id="10" name="object 4"/>
          <p:cNvSpPr/>
          <p:nvPr/>
        </p:nvSpPr>
        <p:spPr>
          <a:xfrm>
            <a:off x="287016" y="1543100"/>
            <a:ext cx="13392472" cy="2520280"/>
          </a:xfrm>
          <a:prstGeom prst="rect">
            <a:avLst/>
          </a:prstGeom>
          <a:blipFill>
            <a:blip r:embed="rId3"/>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35088" y="1759124"/>
            <a:ext cx="12169352" cy="5112568"/>
          </a:xfrm>
          <a:prstGeom prst="rect">
            <a:avLst/>
          </a:prstGeom>
          <a:blipFill>
            <a:blip r:embed="rId2"/>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3" name="Freeform 12" descr="preencoded.png"/>
          <p:cNvSpPr/>
          <p:nvPr/>
        </p:nvSpPr>
        <p:spPr>
          <a:xfrm>
            <a:off x="1482156" y="534988"/>
            <a:ext cx="637134" cy="637134"/>
          </a:xfrm>
          <a:custGeom>
            <a:avLst/>
            <a:gdLst/>
            <a:ahLst/>
            <a:cxnLst/>
            <a:rect l="l" t="t" r="r" b="b"/>
            <a:pathLst>
              <a:path w="637134" h="637134">
                <a:moveTo>
                  <a:pt x="0" y="0"/>
                </a:moveTo>
                <a:lnTo>
                  <a:pt x="637134" y="0"/>
                </a:lnTo>
                <a:lnTo>
                  <a:pt x="637134" y="637133"/>
                </a:lnTo>
                <a:lnTo>
                  <a:pt x="0" y="637133"/>
                </a:lnTo>
                <a:lnTo>
                  <a:pt x="0" y="0"/>
                </a:lnTo>
                <a:close/>
              </a:path>
            </a:pathLst>
          </a:custGeom>
          <a:blipFill>
            <a:blip r:embed="rId3">
              <a:extLst>
                <a:ext uri="{BEBA8EAE-BF5A-486C-A8C5-ECC9F3942E4B}">
                  <a14:imgProps xmlns:a14="http://schemas.microsoft.com/office/drawing/2010/main">
                    <a14:imgLayer r:embed="rId4">
                      <a14:imgEffect>
                        <a14:artisticPaintStrokes/>
                      </a14:imgEffect>
                    </a14:imgLayer>
                  </a14:imgProps>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4" name="TextBox 13"/>
          <p:cNvSpPr txBox="1"/>
          <p:nvPr/>
        </p:nvSpPr>
        <p:spPr>
          <a:xfrm>
            <a:off x="1151112" y="1232567"/>
            <a:ext cx="3186112" cy="397545"/>
          </a:xfrm>
          <a:prstGeom prst="rect">
            <a:avLst/>
          </a:prstGeom>
        </p:spPr>
        <p:txBody>
          <a:bodyPr lIns="0" tIns="0" rIns="0" bIns="0" rtlCol="0" anchor="t">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124"/>
              </a:lnSpc>
            </a:pPr>
            <a:r>
              <a:rPr lang="en-US" sz="2499"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Raleway"/>
                <a:ea typeface="Raleway"/>
                <a:cs typeface="Raleway"/>
                <a:sym typeface="Raleway"/>
              </a:rPr>
              <a:t>Verification</a:t>
            </a:r>
          </a:p>
        </p:txBody>
      </p:sp>
      <p:sp>
        <p:nvSpPr>
          <p:cNvPr id="5" name="Rectangle 4"/>
          <p:cNvSpPr/>
          <p:nvPr/>
        </p:nvSpPr>
        <p:spPr>
          <a:xfrm>
            <a:off x="791072" y="1759124"/>
            <a:ext cx="223224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en-IN" dirty="0"/>
          </a:p>
        </p:txBody>
      </p:sp>
    </p:spTree>
    <p:extLst>
      <p:ext uri="{BB962C8B-B14F-4D97-AF65-F5344CB8AC3E}">
        <p14:creationId xmlns:p14="http://schemas.microsoft.com/office/powerpoint/2010/main" val="75533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10886"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Freeform 6" descr="preencoded.png"/>
          <p:cNvSpPr/>
          <p:nvPr/>
        </p:nvSpPr>
        <p:spPr>
          <a:xfrm>
            <a:off x="16049019" y="9686925"/>
            <a:ext cx="2153256" cy="514350"/>
          </a:xfrm>
          <a:custGeom>
            <a:avLst/>
            <a:gdLst/>
            <a:ahLst/>
            <a:cxnLst/>
            <a:rect l="l" t="t" r="r" b="b"/>
            <a:pathLst>
              <a:path w="2153256" h="514350">
                <a:moveTo>
                  <a:pt x="0" y="0"/>
                </a:moveTo>
                <a:lnTo>
                  <a:pt x="2153256" y="0"/>
                </a:lnTo>
                <a:lnTo>
                  <a:pt x="2153256" y="514350"/>
                </a:lnTo>
                <a:lnTo>
                  <a:pt x="0" y="51435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7" name="Freeform 7" descr="preencoded.png"/>
          <p:cNvSpPr/>
          <p:nvPr/>
        </p:nvSpPr>
        <p:spPr>
          <a:xfrm>
            <a:off x="11430000" y="0"/>
            <a:ext cx="6858000" cy="10287000"/>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nvGrpSpPr>
          <p:cNvPr id="9" name="Group 9"/>
          <p:cNvGrpSpPr/>
          <p:nvPr/>
        </p:nvGrpSpPr>
        <p:grpSpPr>
          <a:xfrm>
            <a:off x="987475" y="6896397"/>
            <a:ext cx="463154" cy="463154"/>
            <a:chOff x="0" y="0"/>
            <a:chExt cx="617538" cy="617538"/>
          </a:xfrm>
        </p:grpSpPr>
        <p:sp>
          <p:nvSpPr>
            <p:cNvPr id="10" name="Freeform 10"/>
            <p:cNvSpPr/>
            <p:nvPr/>
          </p:nvSpPr>
          <p:spPr>
            <a:xfrm>
              <a:off x="0" y="0"/>
              <a:ext cx="617601" cy="617601"/>
            </a:xfrm>
            <a:custGeom>
              <a:avLst/>
              <a:gdLst/>
              <a:ahLst/>
              <a:cxnLst/>
              <a:rect l="l" t="t" r="r" b="b"/>
              <a:pathLst>
                <a:path w="617601" h="617601">
                  <a:moveTo>
                    <a:pt x="0" y="308737"/>
                  </a:moveTo>
                  <a:cubicBezTo>
                    <a:pt x="0" y="138303"/>
                    <a:pt x="138303" y="0"/>
                    <a:pt x="308737" y="0"/>
                  </a:cubicBezTo>
                  <a:cubicBezTo>
                    <a:pt x="310642" y="0"/>
                    <a:pt x="312547" y="889"/>
                    <a:pt x="313690" y="2413"/>
                  </a:cubicBezTo>
                  <a:lnTo>
                    <a:pt x="308737" y="6350"/>
                  </a:lnTo>
                  <a:lnTo>
                    <a:pt x="308737" y="0"/>
                  </a:lnTo>
                  <a:lnTo>
                    <a:pt x="308737" y="6350"/>
                  </a:lnTo>
                  <a:lnTo>
                    <a:pt x="308737" y="0"/>
                  </a:lnTo>
                  <a:cubicBezTo>
                    <a:pt x="479298" y="0"/>
                    <a:pt x="617601" y="138303"/>
                    <a:pt x="617601" y="308737"/>
                  </a:cubicBezTo>
                  <a:cubicBezTo>
                    <a:pt x="617601" y="311150"/>
                    <a:pt x="616204" y="313309"/>
                    <a:pt x="614045" y="314452"/>
                  </a:cubicBezTo>
                  <a:lnTo>
                    <a:pt x="611251" y="308737"/>
                  </a:lnTo>
                  <a:lnTo>
                    <a:pt x="617601" y="308737"/>
                  </a:lnTo>
                  <a:cubicBezTo>
                    <a:pt x="617601" y="479298"/>
                    <a:pt x="479298" y="617474"/>
                    <a:pt x="308864" y="617474"/>
                  </a:cubicBezTo>
                  <a:lnTo>
                    <a:pt x="308864" y="611124"/>
                  </a:lnTo>
                  <a:lnTo>
                    <a:pt x="308864" y="604774"/>
                  </a:lnTo>
                  <a:lnTo>
                    <a:pt x="308864" y="611124"/>
                  </a:lnTo>
                  <a:lnTo>
                    <a:pt x="308864" y="617474"/>
                  </a:lnTo>
                  <a:cubicBezTo>
                    <a:pt x="138303" y="617601"/>
                    <a:pt x="0" y="479298"/>
                    <a:pt x="0" y="308737"/>
                  </a:cubicBezTo>
                  <a:lnTo>
                    <a:pt x="6350" y="308737"/>
                  </a:lnTo>
                  <a:lnTo>
                    <a:pt x="0" y="308737"/>
                  </a:lnTo>
                  <a:moveTo>
                    <a:pt x="12700" y="308737"/>
                  </a:moveTo>
                  <a:lnTo>
                    <a:pt x="6350" y="308737"/>
                  </a:lnTo>
                  <a:lnTo>
                    <a:pt x="12700" y="308737"/>
                  </a:lnTo>
                  <a:cubicBezTo>
                    <a:pt x="12700" y="472313"/>
                    <a:pt x="145288" y="604901"/>
                    <a:pt x="308737" y="604901"/>
                  </a:cubicBezTo>
                  <a:cubicBezTo>
                    <a:pt x="312293" y="604901"/>
                    <a:pt x="315087" y="607695"/>
                    <a:pt x="315087" y="611251"/>
                  </a:cubicBezTo>
                  <a:cubicBezTo>
                    <a:pt x="315087" y="614807"/>
                    <a:pt x="312293" y="617601"/>
                    <a:pt x="308737" y="617601"/>
                  </a:cubicBezTo>
                  <a:cubicBezTo>
                    <a:pt x="305181" y="617601"/>
                    <a:pt x="302387" y="614807"/>
                    <a:pt x="302387" y="611251"/>
                  </a:cubicBezTo>
                  <a:cubicBezTo>
                    <a:pt x="302387" y="607695"/>
                    <a:pt x="305181" y="604901"/>
                    <a:pt x="308737" y="604901"/>
                  </a:cubicBezTo>
                  <a:cubicBezTo>
                    <a:pt x="472313" y="604901"/>
                    <a:pt x="604774" y="472313"/>
                    <a:pt x="604774" y="308864"/>
                  </a:cubicBezTo>
                  <a:cubicBezTo>
                    <a:pt x="604774" y="306451"/>
                    <a:pt x="606171" y="304292"/>
                    <a:pt x="608330" y="303149"/>
                  </a:cubicBezTo>
                  <a:lnTo>
                    <a:pt x="611124" y="308864"/>
                  </a:lnTo>
                  <a:lnTo>
                    <a:pt x="604774" y="308864"/>
                  </a:lnTo>
                  <a:cubicBezTo>
                    <a:pt x="604901" y="145288"/>
                    <a:pt x="472313" y="12700"/>
                    <a:pt x="308737" y="12700"/>
                  </a:cubicBezTo>
                  <a:cubicBezTo>
                    <a:pt x="306832" y="12700"/>
                    <a:pt x="304927" y="11811"/>
                    <a:pt x="303784" y="10287"/>
                  </a:cubicBezTo>
                  <a:lnTo>
                    <a:pt x="308737" y="6350"/>
                  </a:lnTo>
                  <a:lnTo>
                    <a:pt x="308737" y="12700"/>
                  </a:lnTo>
                  <a:cubicBezTo>
                    <a:pt x="145288" y="12700"/>
                    <a:pt x="12700" y="145288"/>
                    <a:pt x="12700" y="308737"/>
                  </a:cubicBezTo>
                  <a:close/>
                </a:path>
              </a:pathLst>
            </a:custGeom>
            <a:solidFill>
              <a:srgbClr val="FFFFFF"/>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4" name="TextBox 7"/>
          <p:cNvSpPr txBox="1"/>
          <p:nvPr/>
        </p:nvSpPr>
        <p:spPr>
          <a:xfrm>
            <a:off x="425224" y="495300"/>
            <a:ext cx="10591800" cy="332398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dirty="0">
                <a:latin typeface="Raleway" charset="0"/>
              </a:rPr>
              <a:t>Understanding GSTR-9C: Your Comprehensive Guide to Filing the GST Reconciliation Statement</a:t>
            </a:r>
          </a:p>
        </p:txBody>
      </p:sp>
      <p:sp>
        <p:nvSpPr>
          <p:cNvPr id="15" name="TextBox 8"/>
          <p:cNvSpPr txBox="1"/>
          <p:nvPr/>
        </p:nvSpPr>
        <p:spPr>
          <a:xfrm>
            <a:off x="998361" y="4938998"/>
            <a:ext cx="9445526" cy="33239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400" dirty="0">
                <a:latin typeface="Roboto" charset="0"/>
                <a:ea typeface="Roboto" charset="0"/>
                <a:cs typeface="Roboto" charset="0"/>
              </a:rPr>
              <a:t>This presentation provides a clear and concise guide to filing </a:t>
            </a:r>
            <a:r>
              <a:rPr lang="en-US" sz="2400" b="1" dirty="0">
                <a:latin typeface="Roboto" charset="0"/>
                <a:ea typeface="Roboto" charset="0"/>
                <a:cs typeface="Roboto" charset="0"/>
              </a:rPr>
              <a:t>GSTR-9C</a:t>
            </a:r>
            <a:r>
              <a:rPr lang="en-US" sz="2400" dirty="0">
                <a:latin typeface="Roboto" charset="0"/>
                <a:ea typeface="Roboto" charset="0"/>
                <a:cs typeface="Roboto" charset="0"/>
              </a:rPr>
              <a:t>, the </a:t>
            </a:r>
            <a:r>
              <a:rPr lang="en-US" sz="2400" b="1" dirty="0">
                <a:latin typeface="Roboto" charset="0"/>
                <a:ea typeface="Roboto" charset="0"/>
                <a:cs typeface="Roboto" charset="0"/>
              </a:rPr>
              <a:t>GST Reconciliation Statement</a:t>
            </a:r>
            <a:r>
              <a:rPr lang="en-US" sz="2400" dirty="0">
                <a:latin typeface="Roboto" charset="0"/>
                <a:ea typeface="Roboto" charset="0"/>
                <a:cs typeface="Roboto" charset="0"/>
              </a:rPr>
              <a:t>, helping you navigate the process effectively and avoid potential issues. We will cover the key aspects of </a:t>
            </a:r>
            <a:r>
              <a:rPr lang="en-US" sz="2400" b="1" dirty="0">
                <a:latin typeface="Roboto" charset="0"/>
                <a:ea typeface="Roboto" charset="0"/>
                <a:cs typeface="Roboto" charset="0"/>
              </a:rPr>
              <a:t>GSTR-9C</a:t>
            </a:r>
            <a:r>
              <a:rPr lang="en-US" sz="2400" dirty="0">
                <a:latin typeface="Roboto" charset="0"/>
                <a:ea typeface="Roboto" charset="0"/>
                <a:cs typeface="Roboto" charset="0"/>
              </a:rPr>
              <a:t>, including who needs to file it, important deadlines, late filing penalties, and the necessary documents to prepare for the filing.</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3810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TextBox 6"/>
          <p:cNvSpPr txBox="1"/>
          <p:nvPr/>
        </p:nvSpPr>
        <p:spPr>
          <a:xfrm>
            <a:off x="963810" y="939105"/>
            <a:ext cx="8895903" cy="859210"/>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749"/>
              </a:lnSpc>
            </a:pPr>
            <a:r>
              <a:rPr lang="en-US" sz="5374" dirty="0">
                <a:solidFill>
                  <a:srgbClr val="1B1B27"/>
                </a:solidFill>
                <a:latin typeface="Raleway"/>
                <a:ea typeface="Raleway"/>
                <a:cs typeface="Raleway"/>
                <a:sym typeface="Raleway"/>
              </a:rPr>
              <a:t>Overview of GSTR-9C</a:t>
            </a:r>
          </a:p>
        </p:txBody>
      </p:sp>
      <p:grpSp>
        <p:nvGrpSpPr>
          <p:cNvPr id="7" name="Group 7"/>
          <p:cNvGrpSpPr/>
          <p:nvPr/>
        </p:nvGrpSpPr>
        <p:grpSpPr>
          <a:xfrm>
            <a:off x="2040583" y="2693342"/>
            <a:ext cx="629096" cy="629096"/>
            <a:chOff x="0" y="0"/>
            <a:chExt cx="838795" cy="838795"/>
          </a:xfrm>
        </p:grpSpPr>
        <p:sp>
          <p:nvSpPr>
            <p:cNvPr id="8" name="Freeform 8"/>
            <p:cNvSpPr/>
            <p:nvPr/>
          </p:nvSpPr>
          <p:spPr>
            <a:xfrm>
              <a:off x="6350" y="6350"/>
              <a:ext cx="826008" cy="826135"/>
            </a:xfrm>
            <a:custGeom>
              <a:avLst/>
              <a:gdLst/>
              <a:ahLst/>
              <a:cxnLst/>
              <a:rect l="l" t="t" r="r" b="b"/>
              <a:pathLst>
                <a:path w="826008" h="826135">
                  <a:moveTo>
                    <a:pt x="0" y="154178"/>
                  </a:moveTo>
                  <a:cubicBezTo>
                    <a:pt x="0" y="69088"/>
                    <a:pt x="69088" y="0"/>
                    <a:pt x="154178" y="0"/>
                  </a:cubicBezTo>
                  <a:lnTo>
                    <a:pt x="671830" y="0"/>
                  </a:lnTo>
                  <a:cubicBezTo>
                    <a:pt x="757047" y="0"/>
                    <a:pt x="826008" y="69088"/>
                    <a:pt x="826008" y="154178"/>
                  </a:cubicBezTo>
                  <a:lnTo>
                    <a:pt x="826008" y="671830"/>
                  </a:lnTo>
                  <a:cubicBezTo>
                    <a:pt x="826008" y="757047"/>
                    <a:pt x="756920" y="826008"/>
                    <a:pt x="671830" y="826008"/>
                  </a:cubicBezTo>
                  <a:lnTo>
                    <a:pt x="154178" y="826008"/>
                  </a:lnTo>
                  <a:cubicBezTo>
                    <a:pt x="69088" y="826135"/>
                    <a:pt x="0" y="757047"/>
                    <a:pt x="0" y="671830"/>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9" name="Freeform 9"/>
            <p:cNvSpPr/>
            <p:nvPr/>
          </p:nvSpPr>
          <p:spPr>
            <a:xfrm>
              <a:off x="0" y="0"/>
              <a:ext cx="838708" cy="838835"/>
            </a:xfrm>
            <a:custGeom>
              <a:avLst/>
              <a:gdLst/>
              <a:ahLst/>
              <a:cxnLst/>
              <a:rect l="l" t="t" r="r" b="b"/>
              <a:pathLst>
                <a:path w="838708" h="838835">
                  <a:moveTo>
                    <a:pt x="0" y="160528"/>
                  </a:moveTo>
                  <a:cubicBezTo>
                    <a:pt x="0" y="71882"/>
                    <a:pt x="71882" y="0"/>
                    <a:pt x="160528" y="0"/>
                  </a:cubicBezTo>
                  <a:lnTo>
                    <a:pt x="678180" y="0"/>
                  </a:lnTo>
                  <a:lnTo>
                    <a:pt x="678180" y="6350"/>
                  </a:lnTo>
                  <a:lnTo>
                    <a:pt x="678180" y="0"/>
                  </a:lnTo>
                  <a:lnTo>
                    <a:pt x="678180" y="6350"/>
                  </a:lnTo>
                  <a:lnTo>
                    <a:pt x="678180" y="0"/>
                  </a:lnTo>
                  <a:cubicBezTo>
                    <a:pt x="766826" y="0"/>
                    <a:pt x="838708" y="71882"/>
                    <a:pt x="838708" y="160528"/>
                  </a:cubicBezTo>
                  <a:lnTo>
                    <a:pt x="832358" y="160528"/>
                  </a:lnTo>
                  <a:lnTo>
                    <a:pt x="838708" y="160528"/>
                  </a:lnTo>
                  <a:lnTo>
                    <a:pt x="838708" y="678180"/>
                  </a:lnTo>
                  <a:lnTo>
                    <a:pt x="832358" y="678180"/>
                  </a:lnTo>
                  <a:lnTo>
                    <a:pt x="838708" y="678180"/>
                  </a:lnTo>
                  <a:cubicBezTo>
                    <a:pt x="838708" y="766826"/>
                    <a:pt x="766826" y="838708"/>
                    <a:pt x="678180" y="838708"/>
                  </a:cubicBezTo>
                  <a:lnTo>
                    <a:pt x="678180" y="832358"/>
                  </a:lnTo>
                  <a:lnTo>
                    <a:pt x="678180" y="838708"/>
                  </a:lnTo>
                  <a:lnTo>
                    <a:pt x="160528" y="838708"/>
                  </a:lnTo>
                  <a:lnTo>
                    <a:pt x="160528" y="832358"/>
                  </a:lnTo>
                  <a:lnTo>
                    <a:pt x="160528" y="838708"/>
                  </a:lnTo>
                  <a:cubicBezTo>
                    <a:pt x="71882" y="838835"/>
                    <a:pt x="0" y="766953"/>
                    <a:pt x="0" y="678180"/>
                  </a:cubicBezTo>
                  <a:lnTo>
                    <a:pt x="0" y="160528"/>
                  </a:lnTo>
                  <a:lnTo>
                    <a:pt x="6350" y="160528"/>
                  </a:lnTo>
                  <a:lnTo>
                    <a:pt x="0" y="160528"/>
                  </a:lnTo>
                  <a:moveTo>
                    <a:pt x="12700" y="160528"/>
                  </a:moveTo>
                  <a:lnTo>
                    <a:pt x="12700" y="678180"/>
                  </a:lnTo>
                  <a:lnTo>
                    <a:pt x="6350" y="678180"/>
                  </a:lnTo>
                  <a:lnTo>
                    <a:pt x="12700" y="678180"/>
                  </a:lnTo>
                  <a:cubicBezTo>
                    <a:pt x="12700" y="759841"/>
                    <a:pt x="78867" y="826008"/>
                    <a:pt x="160528" y="826008"/>
                  </a:cubicBezTo>
                  <a:lnTo>
                    <a:pt x="678180" y="826008"/>
                  </a:lnTo>
                  <a:cubicBezTo>
                    <a:pt x="759841" y="826008"/>
                    <a:pt x="826008" y="759841"/>
                    <a:pt x="826008" y="678180"/>
                  </a:cubicBezTo>
                  <a:lnTo>
                    <a:pt x="826008" y="160528"/>
                  </a:lnTo>
                  <a:cubicBezTo>
                    <a:pt x="826135" y="78867"/>
                    <a:pt x="759841" y="12700"/>
                    <a:pt x="678180" y="12700"/>
                  </a:cubicBezTo>
                  <a:lnTo>
                    <a:pt x="160528" y="12700"/>
                  </a:lnTo>
                  <a:lnTo>
                    <a:pt x="160528" y="6350"/>
                  </a:lnTo>
                  <a:lnTo>
                    <a:pt x="160528" y="12700"/>
                  </a:lnTo>
                  <a:cubicBezTo>
                    <a:pt x="78867" y="12700"/>
                    <a:pt x="12700" y="78867"/>
                    <a:pt x="12700" y="160528"/>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0" name="TextBox 10"/>
          <p:cNvSpPr txBox="1"/>
          <p:nvPr/>
        </p:nvSpPr>
        <p:spPr>
          <a:xfrm>
            <a:off x="2266653" y="2849016"/>
            <a:ext cx="176808" cy="36537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250"/>
              </a:lnSpc>
            </a:pPr>
            <a:r>
              <a:rPr lang="en-US" sz="3250" dirty="0">
                <a:solidFill>
                  <a:srgbClr val="3C3939"/>
                </a:solidFill>
                <a:latin typeface="Raleway"/>
                <a:ea typeface="Raleway"/>
                <a:cs typeface="Raleway"/>
                <a:sym typeface="Raleway"/>
              </a:rPr>
              <a:t>1</a:t>
            </a:r>
          </a:p>
        </p:txBody>
      </p:sp>
      <p:sp>
        <p:nvSpPr>
          <p:cNvPr id="11" name="TextBox 11"/>
          <p:cNvSpPr txBox="1"/>
          <p:nvPr/>
        </p:nvSpPr>
        <p:spPr>
          <a:xfrm>
            <a:off x="2940249" y="2679055"/>
            <a:ext cx="3808511" cy="4493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74"/>
              </a:lnSpc>
            </a:pPr>
            <a:r>
              <a:rPr lang="en-US" sz="2687" dirty="0">
                <a:solidFill>
                  <a:srgbClr val="3C3939"/>
                </a:solidFill>
                <a:latin typeface="Raleway"/>
                <a:ea typeface="Raleway"/>
                <a:cs typeface="Raleway"/>
                <a:sym typeface="Raleway"/>
              </a:rPr>
              <a:t>1. What is the GSTR-9C?</a:t>
            </a:r>
          </a:p>
        </p:txBody>
      </p:sp>
      <p:sp>
        <p:nvSpPr>
          <p:cNvPr id="12" name="TextBox 12"/>
          <p:cNvSpPr txBox="1"/>
          <p:nvPr/>
        </p:nvSpPr>
        <p:spPr>
          <a:xfrm>
            <a:off x="2940249" y="3198316"/>
            <a:ext cx="4374951" cy="261610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125" dirty="0">
                <a:solidFill>
                  <a:srgbClr val="3C3939"/>
                </a:solidFill>
                <a:latin typeface="Roboto"/>
                <a:ea typeface="Roboto"/>
                <a:cs typeface="Roboto"/>
                <a:sym typeface="Roboto"/>
              </a:rPr>
              <a:t>GSTR-9C is a reconciliation statement that needs to be filed by taxpayers to reconcile their annual turnover and tax liability as per their books of accounts with the details furnished in their GSTR-9 returns.</a:t>
            </a:r>
          </a:p>
        </p:txBody>
      </p:sp>
      <p:grpSp>
        <p:nvGrpSpPr>
          <p:cNvPr id="13" name="Group 13"/>
          <p:cNvGrpSpPr/>
          <p:nvPr/>
        </p:nvGrpSpPr>
        <p:grpSpPr>
          <a:xfrm>
            <a:off x="8610600" y="2693342"/>
            <a:ext cx="629096" cy="629096"/>
            <a:chOff x="0" y="0"/>
            <a:chExt cx="838795" cy="838795"/>
          </a:xfrm>
        </p:grpSpPr>
        <p:sp>
          <p:nvSpPr>
            <p:cNvPr id="14" name="Freeform 14"/>
            <p:cNvSpPr/>
            <p:nvPr/>
          </p:nvSpPr>
          <p:spPr>
            <a:xfrm>
              <a:off x="6350" y="6350"/>
              <a:ext cx="826008" cy="826135"/>
            </a:xfrm>
            <a:custGeom>
              <a:avLst/>
              <a:gdLst/>
              <a:ahLst/>
              <a:cxnLst/>
              <a:rect l="l" t="t" r="r" b="b"/>
              <a:pathLst>
                <a:path w="826008" h="826135">
                  <a:moveTo>
                    <a:pt x="0" y="154178"/>
                  </a:moveTo>
                  <a:cubicBezTo>
                    <a:pt x="0" y="69088"/>
                    <a:pt x="69088" y="0"/>
                    <a:pt x="154178" y="0"/>
                  </a:cubicBezTo>
                  <a:lnTo>
                    <a:pt x="671830" y="0"/>
                  </a:lnTo>
                  <a:cubicBezTo>
                    <a:pt x="757047" y="0"/>
                    <a:pt x="826008" y="69088"/>
                    <a:pt x="826008" y="154178"/>
                  </a:cubicBezTo>
                  <a:lnTo>
                    <a:pt x="826008" y="671830"/>
                  </a:lnTo>
                  <a:cubicBezTo>
                    <a:pt x="826008" y="757047"/>
                    <a:pt x="756920" y="826008"/>
                    <a:pt x="671830" y="826008"/>
                  </a:cubicBezTo>
                  <a:lnTo>
                    <a:pt x="154178" y="826008"/>
                  </a:lnTo>
                  <a:cubicBezTo>
                    <a:pt x="69088" y="826135"/>
                    <a:pt x="0" y="757047"/>
                    <a:pt x="0" y="671830"/>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5" name="Freeform 15"/>
            <p:cNvSpPr/>
            <p:nvPr/>
          </p:nvSpPr>
          <p:spPr>
            <a:xfrm>
              <a:off x="0" y="0"/>
              <a:ext cx="838708" cy="838835"/>
            </a:xfrm>
            <a:custGeom>
              <a:avLst/>
              <a:gdLst/>
              <a:ahLst/>
              <a:cxnLst/>
              <a:rect l="l" t="t" r="r" b="b"/>
              <a:pathLst>
                <a:path w="838708" h="838835">
                  <a:moveTo>
                    <a:pt x="0" y="160528"/>
                  </a:moveTo>
                  <a:cubicBezTo>
                    <a:pt x="0" y="71882"/>
                    <a:pt x="71882" y="0"/>
                    <a:pt x="160528" y="0"/>
                  </a:cubicBezTo>
                  <a:lnTo>
                    <a:pt x="678180" y="0"/>
                  </a:lnTo>
                  <a:lnTo>
                    <a:pt x="678180" y="6350"/>
                  </a:lnTo>
                  <a:lnTo>
                    <a:pt x="678180" y="0"/>
                  </a:lnTo>
                  <a:lnTo>
                    <a:pt x="678180" y="6350"/>
                  </a:lnTo>
                  <a:lnTo>
                    <a:pt x="678180" y="0"/>
                  </a:lnTo>
                  <a:cubicBezTo>
                    <a:pt x="766826" y="0"/>
                    <a:pt x="838708" y="71882"/>
                    <a:pt x="838708" y="160528"/>
                  </a:cubicBezTo>
                  <a:lnTo>
                    <a:pt x="832358" y="160528"/>
                  </a:lnTo>
                  <a:lnTo>
                    <a:pt x="838708" y="160528"/>
                  </a:lnTo>
                  <a:lnTo>
                    <a:pt x="838708" y="678180"/>
                  </a:lnTo>
                  <a:lnTo>
                    <a:pt x="832358" y="678180"/>
                  </a:lnTo>
                  <a:lnTo>
                    <a:pt x="838708" y="678180"/>
                  </a:lnTo>
                  <a:cubicBezTo>
                    <a:pt x="838708" y="766826"/>
                    <a:pt x="766826" y="838708"/>
                    <a:pt x="678180" y="838708"/>
                  </a:cubicBezTo>
                  <a:lnTo>
                    <a:pt x="678180" y="832358"/>
                  </a:lnTo>
                  <a:lnTo>
                    <a:pt x="678180" y="838708"/>
                  </a:lnTo>
                  <a:lnTo>
                    <a:pt x="160528" y="838708"/>
                  </a:lnTo>
                  <a:lnTo>
                    <a:pt x="160528" y="832358"/>
                  </a:lnTo>
                  <a:lnTo>
                    <a:pt x="160528" y="838708"/>
                  </a:lnTo>
                  <a:cubicBezTo>
                    <a:pt x="71882" y="838835"/>
                    <a:pt x="0" y="766953"/>
                    <a:pt x="0" y="678180"/>
                  </a:cubicBezTo>
                  <a:lnTo>
                    <a:pt x="0" y="160528"/>
                  </a:lnTo>
                  <a:lnTo>
                    <a:pt x="6350" y="160528"/>
                  </a:lnTo>
                  <a:lnTo>
                    <a:pt x="0" y="160528"/>
                  </a:lnTo>
                  <a:moveTo>
                    <a:pt x="12700" y="160528"/>
                  </a:moveTo>
                  <a:lnTo>
                    <a:pt x="12700" y="678180"/>
                  </a:lnTo>
                  <a:lnTo>
                    <a:pt x="6350" y="678180"/>
                  </a:lnTo>
                  <a:lnTo>
                    <a:pt x="12700" y="678180"/>
                  </a:lnTo>
                  <a:cubicBezTo>
                    <a:pt x="12700" y="759841"/>
                    <a:pt x="78867" y="826008"/>
                    <a:pt x="160528" y="826008"/>
                  </a:cubicBezTo>
                  <a:lnTo>
                    <a:pt x="678180" y="826008"/>
                  </a:lnTo>
                  <a:cubicBezTo>
                    <a:pt x="759841" y="826008"/>
                    <a:pt x="826008" y="759841"/>
                    <a:pt x="826008" y="678180"/>
                  </a:cubicBezTo>
                  <a:lnTo>
                    <a:pt x="826008" y="160528"/>
                  </a:lnTo>
                  <a:cubicBezTo>
                    <a:pt x="826135" y="78867"/>
                    <a:pt x="759841" y="12700"/>
                    <a:pt x="678180" y="12700"/>
                  </a:cubicBezTo>
                  <a:lnTo>
                    <a:pt x="160528" y="12700"/>
                  </a:lnTo>
                  <a:lnTo>
                    <a:pt x="160528" y="6350"/>
                  </a:lnTo>
                  <a:lnTo>
                    <a:pt x="160528" y="12700"/>
                  </a:lnTo>
                  <a:cubicBezTo>
                    <a:pt x="78867" y="12700"/>
                    <a:pt x="12700" y="78867"/>
                    <a:pt x="12700" y="160528"/>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6" name="TextBox 16"/>
          <p:cNvSpPr txBox="1"/>
          <p:nvPr/>
        </p:nvSpPr>
        <p:spPr>
          <a:xfrm>
            <a:off x="8817471" y="2849016"/>
            <a:ext cx="215205" cy="36537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250"/>
              </a:lnSpc>
            </a:pPr>
            <a:r>
              <a:rPr lang="en-US" sz="3250" dirty="0">
                <a:solidFill>
                  <a:srgbClr val="3C3939"/>
                </a:solidFill>
                <a:latin typeface="Raleway"/>
                <a:ea typeface="Raleway"/>
                <a:cs typeface="Raleway"/>
                <a:sym typeface="Raleway"/>
              </a:rPr>
              <a:t>2</a:t>
            </a:r>
          </a:p>
        </p:txBody>
      </p:sp>
      <p:sp>
        <p:nvSpPr>
          <p:cNvPr id="17" name="TextBox 17"/>
          <p:cNvSpPr txBox="1"/>
          <p:nvPr/>
        </p:nvSpPr>
        <p:spPr>
          <a:xfrm>
            <a:off x="9510266" y="2679055"/>
            <a:ext cx="4374951" cy="87957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74"/>
              </a:lnSpc>
            </a:pPr>
            <a:r>
              <a:rPr lang="en-US" sz="2687" dirty="0">
                <a:solidFill>
                  <a:srgbClr val="3C3939"/>
                </a:solidFill>
                <a:latin typeface="Raleway"/>
                <a:ea typeface="Raleway"/>
                <a:cs typeface="Raleway"/>
                <a:sym typeface="Raleway"/>
              </a:rPr>
              <a:t>2. Who is required to file GSTR-9C?</a:t>
            </a:r>
          </a:p>
        </p:txBody>
      </p:sp>
      <p:sp>
        <p:nvSpPr>
          <p:cNvPr id="18" name="TextBox 18"/>
          <p:cNvSpPr txBox="1"/>
          <p:nvPr/>
        </p:nvSpPr>
        <p:spPr>
          <a:xfrm>
            <a:off x="9510266" y="3628579"/>
            <a:ext cx="4374951" cy="174406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125" dirty="0">
                <a:solidFill>
                  <a:srgbClr val="3C3939"/>
                </a:solidFill>
                <a:latin typeface="Roboto"/>
                <a:ea typeface="Roboto"/>
                <a:cs typeface="Roboto"/>
                <a:sym typeface="Roboto"/>
              </a:rPr>
              <a:t>All registered taxpayers who have a turnover above </a:t>
            </a:r>
            <a:r>
              <a:rPr lang="en-US" sz="2400" b="1" dirty="0">
                <a:solidFill>
                  <a:srgbClr val="3C3939"/>
                </a:solidFill>
                <a:latin typeface="Roboto"/>
                <a:ea typeface="Roboto"/>
                <a:cs typeface="Roboto"/>
                <a:sym typeface="Roboto"/>
              </a:rPr>
              <a:t>5 Crores </a:t>
            </a:r>
            <a:r>
              <a:rPr lang="en-US" sz="2125" dirty="0">
                <a:solidFill>
                  <a:srgbClr val="3C3939"/>
                </a:solidFill>
                <a:latin typeface="Roboto"/>
                <a:ea typeface="Roboto"/>
                <a:cs typeface="Roboto"/>
                <a:sym typeface="Roboto"/>
              </a:rPr>
              <a:t>for the financial year are required to file GSTR-9C.</a:t>
            </a:r>
          </a:p>
        </p:txBody>
      </p:sp>
      <p:grpSp>
        <p:nvGrpSpPr>
          <p:cNvPr id="19" name="Group 19"/>
          <p:cNvGrpSpPr/>
          <p:nvPr/>
        </p:nvGrpSpPr>
        <p:grpSpPr>
          <a:xfrm>
            <a:off x="3657600" y="6681787"/>
            <a:ext cx="629096" cy="629096"/>
            <a:chOff x="0" y="0"/>
            <a:chExt cx="838795" cy="838795"/>
          </a:xfrm>
        </p:grpSpPr>
        <p:sp>
          <p:nvSpPr>
            <p:cNvPr id="20" name="Freeform 20"/>
            <p:cNvSpPr/>
            <p:nvPr/>
          </p:nvSpPr>
          <p:spPr>
            <a:xfrm>
              <a:off x="6350" y="6350"/>
              <a:ext cx="826008" cy="826135"/>
            </a:xfrm>
            <a:custGeom>
              <a:avLst/>
              <a:gdLst/>
              <a:ahLst/>
              <a:cxnLst/>
              <a:rect l="l" t="t" r="r" b="b"/>
              <a:pathLst>
                <a:path w="826008" h="826135">
                  <a:moveTo>
                    <a:pt x="0" y="154178"/>
                  </a:moveTo>
                  <a:cubicBezTo>
                    <a:pt x="0" y="69088"/>
                    <a:pt x="69088" y="0"/>
                    <a:pt x="154178" y="0"/>
                  </a:cubicBezTo>
                  <a:lnTo>
                    <a:pt x="671830" y="0"/>
                  </a:lnTo>
                  <a:cubicBezTo>
                    <a:pt x="757047" y="0"/>
                    <a:pt x="826008" y="69088"/>
                    <a:pt x="826008" y="154178"/>
                  </a:cubicBezTo>
                  <a:lnTo>
                    <a:pt x="826008" y="671830"/>
                  </a:lnTo>
                  <a:cubicBezTo>
                    <a:pt x="826008" y="757047"/>
                    <a:pt x="756920" y="826008"/>
                    <a:pt x="671830" y="826008"/>
                  </a:cubicBezTo>
                  <a:lnTo>
                    <a:pt x="154178" y="826008"/>
                  </a:lnTo>
                  <a:cubicBezTo>
                    <a:pt x="69088" y="826135"/>
                    <a:pt x="0" y="757047"/>
                    <a:pt x="0" y="671830"/>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1" name="Freeform 21"/>
            <p:cNvSpPr/>
            <p:nvPr/>
          </p:nvSpPr>
          <p:spPr>
            <a:xfrm>
              <a:off x="0" y="0"/>
              <a:ext cx="838708" cy="838835"/>
            </a:xfrm>
            <a:custGeom>
              <a:avLst/>
              <a:gdLst/>
              <a:ahLst/>
              <a:cxnLst/>
              <a:rect l="l" t="t" r="r" b="b"/>
              <a:pathLst>
                <a:path w="838708" h="838835">
                  <a:moveTo>
                    <a:pt x="0" y="160528"/>
                  </a:moveTo>
                  <a:cubicBezTo>
                    <a:pt x="0" y="71882"/>
                    <a:pt x="71882" y="0"/>
                    <a:pt x="160528" y="0"/>
                  </a:cubicBezTo>
                  <a:lnTo>
                    <a:pt x="678180" y="0"/>
                  </a:lnTo>
                  <a:lnTo>
                    <a:pt x="678180" y="6350"/>
                  </a:lnTo>
                  <a:lnTo>
                    <a:pt x="678180" y="0"/>
                  </a:lnTo>
                  <a:lnTo>
                    <a:pt x="678180" y="6350"/>
                  </a:lnTo>
                  <a:lnTo>
                    <a:pt x="678180" y="0"/>
                  </a:lnTo>
                  <a:cubicBezTo>
                    <a:pt x="766826" y="0"/>
                    <a:pt x="838708" y="71882"/>
                    <a:pt x="838708" y="160528"/>
                  </a:cubicBezTo>
                  <a:lnTo>
                    <a:pt x="832358" y="160528"/>
                  </a:lnTo>
                  <a:lnTo>
                    <a:pt x="838708" y="160528"/>
                  </a:lnTo>
                  <a:lnTo>
                    <a:pt x="838708" y="678180"/>
                  </a:lnTo>
                  <a:lnTo>
                    <a:pt x="832358" y="678180"/>
                  </a:lnTo>
                  <a:lnTo>
                    <a:pt x="838708" y="678180"/>
                  </a:lnTo>
                  <a:cubicBezTo>
                    <a:pt x="838708" y="766826"/>
                    <a:pt x="766826" y="838708"/>
                    <a:pt x="678180" y="838708"/>
                  </a:cubicBezTo>
                  <a:lnTo>
                    <a:pt x="678180" y="832358"/>
                  </a:lnTo>
                  <a:lnTo>
                    <a:pt x="678180" y="838708"/>
                  </a:lnTo>
                  <a:lnTo>
                    <a:pt x="160528" y="838708"/>
                  </a:lnTo>
                  <a:lnTo>
                    <a:pt x="160528" y="832358"/>
                  </a:lnTo>
                  <a:lnTo>
                    <a:pt x="160528" y="838708"/>
                  </a:lnTo>
                  <a:cubicBezTo>
                    <a:pt x="71882" y="838835"/>
                    <a:pt x="0" y="766953"/>
                    <a:pt x="0" y="678180"/>
                  </a:cubicBezTo>
                  <a:lnTo>
                    <a:pt x="0" y="160528"/>
                  </a:lnTo>
                  <a:lnTo>
                    <a:pt x="6350" y="160528"/>
                  </a:lnTo>
                  <a:lnTo>
                    <a:pt x="0" y="160528"/>
                  </a:lnTo>
                  <a:moveTo>
                    <a:pt x="12700" y="160528"/>
                  </a:moveTo>
                  <a:lnTo>
                    <a:pt x="12700" y="678180"/>
                  </a:lnTo>
                  <a:lnTo>
                    <a:pt x="6350" y="678180"/>
                  </a:lnTo>
                  <a:lnTo>
                    <a:pt x="12700" y="678180"/>
                  </a:lnTo>
                  <a:cubicBezTo>
                    <a:pt x="12700" y="759841"/>
                    <a:pt x="78867" y="826008"/>
                    <a:pt x="160528" y="826008"/>
                  </a:cubicBezTo>
                  <a:lnTo>
                    <a:pt x="678180" y="826008"/>
                  </a:lnTo>
                  <a:cubicBezTo>
                    <a:pt x="759841" y="826008"/>
                    <a:pt x="826008" y="759841"/>
                    <a:pt x="826008" y="678180"/>
                  </a:cubicBezTo>
                  <a:lnTo>
                    <a:pt x="826008" y="160528"/>
                  </a:lnTo>
                  <a:cubicBezTo>
                    <a:pt x="826135" y="78867"/>
                    <a:pt x="759841" y="12700"/>
                    <a:pt x="678180" y="12700"/>
                  </a:cubicBezTo>
                  <a:lnTo>
                    <a:pt x="160528" y="12700"/>
                  </a:lnTo>
                  <a:lnTo>
                    <a:pt x="160528" y="6350"/>
                  </a:lnTo>
                  <a:lnTo>
                    <a:pt x="160528" y="12700"/>
                  </a:lnTo>
                  <a:cubicBezTo>
                    <a:pt x="78867" y="12700"/>
                    <a:pt x="12700" y="78867"/>
                    <a:pt x="12700" y="160528"/>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22" name="TextBox 22"/>
          <p:cNvSpPr txBox="1"/>
          <p:nvPr/>
        </p:nvSpPr>
        <p:spPr>
          <a:xfrm>
            <a:off x="3861793" y="6837461"/>
            <a:ext cx="220564" cy="36537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250"/>
              </a:lnSpc>
            </a:pPr>
            <a:r>
              <a:rPr lang="en-US" sz="3250" dirty="0">
                <a:solidFill>
                  <a:srgbClr val="3C3939"/>
                </a:solidFill>
                <a:latin typeface="Raleway"/>
                <a:ea typeface="Raleway"/>
                <a:cs typeface="Raleway"/>
                <a:sym typeface="Raleway"/>
              </a:rPr>
              <a:t>3</a:t>
            </a:r>
          </a:p>
        </p:txBody>
      </p:sp>
      <p:sp>
        <p:nvSpPr>
          <p:cNvPr id="23" name="TextBox 23"/>
          <p:cNvSpPr txBox="1"/>
          <p:nvPr/>
        </p:nvSpPr>
        <p:spPr>
          <a:xfrm>
            <a:off x="4557267" y="6667500"/>
            <a:ext cx="3988147" cy="4493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74"/>
              </a:lnSpc>
            </a:pPr>
            <a:r>
              <a:rPr lang="en-US" sz="2687" dirty="0">
                <a:solidFill>
                  <a:srgbClr val="3C3939"/>
                </a:solidFill>
                <a:latin typeface="Raleway"/>
                <a:ea typeface="Raleway"/>
                <a:cs typeface="Raleway"/>
                <a:sym typeface="Raleway"/>
              </a:rPr>
              <a:t>3. When to file GSTR-9C?</a:t>
            </a:r>
          </a:p>
        </p:txBody>
      </p:sp>
      <p:sp>
        <p:nvSpPr>
          <p:cNvPr id="24" name="TextBox 24"/>
          <p:cNvSpPr txBox="1"/>
          <p:nvPr/>
        </p:nvSpPr>
        <p:spPr>
          <a:xfrm>
            <a:off x="4557267" y="7186761"/>
            <a:ext cx="4374951" cy="130805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125" dirty="0">
                <a:solidFill>
                  <a:srgbClr val="3C3939"/>
                </a:solidFill>
                <a:latin typeface="Roboto"/>
                <a:ea typeface="Roboto"/>
                <a:cs typeface="Roboto"/>
                <a:sym typeface="Roboto"/>
              </a:rPr>
              <a:t>The due date for filing GSTR-9C is </a:t>
            </a:r>
            <a:r>
              <a:rPr lang="en-US" sz="2400" b="1" dirty="0">
                <a:solidFill>
                  <a:srgbClr val="3C3939"/>
                </a:solidFill>
                <a:latin typeface="Roboto"/>
                <a:ea typeface="Roboto"/>
                <a:cs typeface="Roboto"/>
                <a:sym typeface="Roboto"/>
              </a:rPr>
              <a:t>31</a:t>
            </a:r>
            <a:r>
              <a:rPr lang="en-US" sz="2400" b="1" baseline="30000" dirty="0">
                <a:solidFill>
                  <a:srgbClr val="3C3939"/>
                </a:solidFill>
                <a:latin typeface="Roboto"/>
                <a:ea typeface="Roboto"/>
                <a:cs typeface="Roboto"/>
                <a:sym typeface="Roboto"/>
              </a:rPr>
              <a:t>st</a:t>
            </a:r>
            <a:r>
              <a:rPr lang="en-US" sz="2400" b="1" dirty="0">
                <a:solidFill>
                  <a:srgbClr val="3C3939"/>
                </a:solidFill>
                <a:latin typeface="Roboto"/>
                <a:ea typeface="Roboto"/>
                <a:cs typeface="Roboto"/>
                <a:sym typeface="Roboto"/>
              </a:rPr>
              <a:t> December</a:t>
            </a:r>
            <a:r>
              <a:rPr lang="en-US" sz="2125" dirty="0">
                <a:solidFill>
                  <a:srgbClr val="3C3939"/>
                </a:solidFill>
                <a:latin typeface="Roboto"/>
                <a:ea typeface="Roboto"/>
                <a:cs typeface="Roboto"/>
                <a:sym typeface="Roboto"/>
              </a:rPr>
              <a:t> of the subsequent financial year.</a:t>
            </a:r>
          </a:p>
        </p:txBody>
      </p:sp>
      <p:grpSp>
        <p:nvGrpSpPr>
          <p:cNvPr id="25" name="Group 25"/>
          <p:cNvGrpSpPr/>
          <p:nvPr/>
        </p:nvGrpSpPr>
        <p:grpSpPr>
          <a:xfrm>
            <a:off x="9859714" y="6681787"/>
            <a:ext cx="629096" cy="629096"/>
            <a:chOff x="0" y="0"/>
            <a:chExt cx="838795" cy="838795"/>
          </a:xfrm>
        </p:grpSpPr>
        <p:sp>
          <p:nvSpPr>
            <p:cNvPr id="26" name="Freeform 26"/>
            <p:cNvSpPr/>
            <p:nvPr/>
          </p:nvSpPr>
          <p:spPr>
            <a:xfrm>
              <a:off x="6350" y="6350"/>
              <a:ext cx="826008" cy="826135"/>
            </a:xfrm>
            <a:custGeom>
              <a:avLst/>
              <a:gdLst/>
              <a:ahLst/>
              <a:cxnLst/>
              <a:rect l="l" t="t" r="r" b="b"/>
              <a:pathLst>
                <a:path w="826008" h="826135">
                  <a:moveTo>
                    <a:pt x="0" y="154178"/>
                  </a:moveTo>
                  <a:cubicBezTo>
                    <a:pt x="0" y="69088"/>
                    <a:pt x="69088" y="0"/>
                    <a:pt x="154178" y="0"/>
                  </a:cubicBezTo>
                  <a:lnTo>
                    <a:pt x="671830" y="0"/>
                  </a:lnTo>
                  <a:cubicBezTo>
                    <a:pt x="757047" y="0"/>
                    <a:pt x="826008" y="69088"/>
                    <a:pt x="826008" y="154178"/>
                  </a:cubicBezTo>
                  <a:lnTo>
                    <a:pt x="826008" y="671830"/>
                  </a:lnTo>
                  <a:cubicBezTo>
                    <a:pt x="826008" y="757047"/>
                    <a:pt x="756920" y="826008"/>
                    <a:pt x="671830" y="826008"/>
                  </a:cubicBezTo>
                  <a:lnTo>
                    <a:pt x="154178" y="826008"/>
                  </a:lnTo>
                  <a:cubicBezTo>
                    <a:pt x="69088" y="826135"/>
                    <a:pt x="0" y="757047"/>
                    <a:pt x="0" y="671830"/>
                  </a:cubicBezTo>
                  <a:close/>
                </a:path>
              </a:pathLst>
            </a:custGeom>
            <a:solidFill>
              <a:srgbClr val="E1E1EA"/>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7" name="Freeform 27"/>
            <p:cNvSpPr/>
            <p:nvPr/>
          </p:nvSpPr>
          <p:spPr>
            <a:xfrm>
              <a:off x="0" y="0"/>
              <a:ext cx="838708" cy="838835"/>
            </a:xfrm>
            <a:custGeom>
              <a:avLst/>
              <a:gdLst/>
              <a:ahLst/>
              <a:cxnLst/>
              <a:rect l="l" t="t" r="r" b="b"/>
              <a:pathLst>
                <a:path w="838708" h="838835">
                  <a:moveTo>
                    <a:pt x="0" y="160528"/>
                  </a:moveTo>
                  <a:cubicBezTo>
                    <a:pt x="0" y="71882"/>
                    <a:pt x="71882" y="0"/>
                    <a:pt x="160528" y="0"/>
                  </a:cubicBezTo>
                  <a:lnTo>
                    <a:pt x="678180" y="0"/>
                  </a:lnTo>
                  <a:lnTo>
                    <a:pt x="678180" y="6350"/>
                  </a:lnTo>
                  <a:lnTo>
                    <a:pt x="678180" y="0"/>
                  </a:lnTo>
                  <a:lnTo>
                    <a:pt x="678180" y="6350"/>
                  </a:lnTo>
                  <a:lnTo>
                    <a:pt x="678180" y="0"/>
                  </a:lnTo>
                  <a:cubicBezTo>
                    <a:pt x="766826" y="0"/>
                    <a:pt x="838708" y="71882"/>
                    <a:pt x="838708" y="160528"/>
                  </a:cubicBezTo>
                  <a:lnTo>
                    <a:pt x="832358" y="160528"/>
                  </a:lnTo>
                  <a:lnTo>
                    <a:pt x="838708" y="160528"/>
                  </a:lnTo>
                  <a:lnTo>
                    <a:pt x="838708" y="678180"/>
                  </a:lnTo>
                  <a:lnTo>
                    <a:pt x="832358" y="678180"/>
                  </a:lnTo>
                  <a:lnTo>
                    <a:pt x="838708" y="678180"/>
                  </a:lnTo>
                  <a:cubicBezTo>
                    <a:pt x="838708" y="766826"/>
                    <a:pt x="766826" y="838708"/>
                    <a:pt x="678180" y="838708"/>
                  </a:cubicBezTo>
                  <a:lnTo>
                    <a:pt x="678180" y="832358"/>
                  </a:lnTo>
                  <a:lnTo>
                    <a:pt x="678180" y="838708"/>
                  </a:lnTo>
                  <a:lnTo>
                    <a:pt x="160528" y="838708"/>
                  </a:lnTo>
                  <a:lnTo>
                    <a:pt x="160528" y="832358"/>
                  </a:lnTo>
                  <a:lnTo>
                    <a:pt x="160528" y="838708"/>
                  </a:lnTo>
                  <a:cubicBezTo>
                    <a:pt x="71882" y="838835"/>
                    <a:pt x="0" y="766953"/>
                    <a:pt x="0" y="678180"/>
                  </a:cubicBezTo>
                  <a:lnTo>
                    <a:pt x="0" y="160528"/>
                  </a:lnTo>
                  <a:lnTo>
                    <a:pt x="6350" y="160528"/>
                  </a:lnTo>
                  <a:lnTo>
                    <a:pt x="0" y="160528"/>
                  </a:lnTo>
                  <a:moveTo>
                    <a:pt x="12700" y="160528"/>
                  </a:moveTo>
                  <a:lnTo>
                    <a:pt x="12700" y="678180"/>
                  </a:lnTo>
                  <a:lnTo>
                    <a:pt x="6350" y="678180"/>
                  </a:lnTo>
                  <a:lnTo>
                    <a:pt x="12700" y="678180"/>
                  </a:lnTo>
                  <a:cubicBezTo>
                    <a:pt x="12700" y="759841"/>
                    <a:pt x="78867" y="826008"/>
                    <a:pt x="160528" y="826008"/>
                  </a:cubicBezTo>
                  <a:lnTo>
                    <a:pt x="678180" y="826008"/>
                  </a:lnTo>
                  <a:cubicBezTo>
                    <a:pt x="759841" y="826008"/>
                    <a:pt x="826008" y="759841"/>
                    <a:pt x="826008" y="678180"/>
                  </a:cubicBezTo>
                  <a:lnTo>
                    <a:pt x="826008" y="160528"/>
                  </a:lnTo>
                  <a:cubicBezTo>
                    <a:pt x="826135" y="78867"/>
                    <a:pt x="759841" y="12700"/>
                    <a:pt x="678180" y="12700"/>
                  </a:cubicBezTo>
                  <a:lnTo>
                    <a:pt x="160528" y="12700"/>
                  </a:lnTo>
                  <a:lnTo>
                    <a:pt x="160528" y="6350"/>
                  </a:lnTo>
                  <a:lnTo>
                    <a:pt x="160528" y="12700"/>
                  </a:lnTo>
                  <a:cubicBezTo>
                    <a:pt x="78867" y="12700"/>
                    <a:pt x="12700" y="78867"/>
                    <a:pt x="12700" y="160528"/>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28" name="TextBox 28"/>
          <p:cNvSpPr txBox="1"/>
          <p:nvPr/>
        </p:nvSpPr>
        <p:spPr>
          <a:xfrm>
            <a:off x="10061375" y="6837461"/>
            <a:ext cx="225624" cy="36537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250"/>
              </a:lnSpc>
            </a:pPr>
            <a:r>
              <a:rPr lang="en-US" sz="3250" dirty="0">
                <a:solidFill>
                  <a:srgbClr val="3C3939"/>
                </a:solidFill>
                <a:latin typeface="Raleway"/>
                <a:ea typeface="Raleway"/>
                <a:cs typeface="Raleway"/>
                <a:sym typeface="Raleway"/>
              </a:rPr>
              <a:t>4</a:t>
            </a:r>
          </a:p>
        </p:txBody>
      </p:sp>
      <p:sp>
        <p:nvSpPr>
          <p:cNvPr id="29" name="TextBox 29"/>
          <p:cNvSpPr txBox="1"/>
          <p:nvPr/>
        </p:nvSpPr>
        <p:spPr>
          <a:xfrm>
            <a:off x="10759380" y="6667500"/>
            <a:ext cx="3761035" cy="44931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74"/>
              </a:lnSpc>
            </a:pPr>
            <a:r>
              <a:rPr lang="en-US" sz="2687" dirty="0">
                <a:solidFill>
                  <a:srgbClr val="3C3939"/>
                </a:solidFill>
                <a:latin typeface="Raleway"/>
                <a:ea typeface="Raleway"/>
                <a:cs typeface="Raleway"/>
                <a:sym typeface="Raleway"/>
              </a:rPr>
              <a:t>4. How to file GSTR-9C?</a:t>
            </a:r>
          </a:p>
        </p:txBody>
      </p:sp>
      <p:sp>
        <p:nvSpPr>
          <p:cNvPr id="30" name="TextBox 30"/>
          <p:cNvSpPr txBox="1"/>
          <p:nvPr/>
        </p:nvSpPr>
        <p:spPr>
          <a:xfrm>
            <a:off x="10759380" y="7186761"/>
            <a:ext cx="7147620" cy="141684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437"/>
              </a:lnSpc>
            </a:pPr>
            <a:r>
              <a:rPr lang="en-US" sz="2125" dirty="0">
                <a:solidFill>
                  <a:srgbClr val="3C3939"/>
                </a:solidFill>
                <a:latin typeface="Roboto"/>
                <a:ea typeface="Roboto"/>
                <a:cs typeface="Roboto"/>
                <a:sym typeface="Roboto"/>
              </a:rPr>
              <a:t>GSTR-9C can be filed online through the GST portal. The taxpayer needs to log in to the portal and upload the required documents.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3810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TextBox 6"/>
          <p:cNvSpPr txBox="1"/>
          <p:nvPr/>
        </p:nvSpPr>
        <p:spPr>
          <a:xfrm>
            <a:off x="1078409" y="1714500"/>
            <a:ext cx="8294191" cy="91454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dirty="0">
                <a:solidFill>
                  <a:srgbClr val="1B1B27"/>
                </a:solidFill>
                <a:latin typeface="Raleway"/>
                <a:ea typeface="Raleway"/>
                <a:cs typeface="Raleway"/>
                <a:sym typeface="Raleway"/>
              </a:rPr>
              <a:t>Details on GSTR 9C Filing</a:t>
            </a:r>
          </a:p>
        </p:txBody>
      </p:sp>
      <p:sp>
        <p:nvSpPr>
          <p:cNvPr id="7" name="TextBox 7"/>
          <p:cNvSpPr txBox="1"/>
          <p:nvPr/>
        </p:nvSpPr>
        <p:spPr>
          <a:xfrm>
            <a:off x="992238" y="3485555"/>
            <a:ext cx="16303526" cy="41639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The GSTR 9C is an Reconciliation Statement.</a:t>
            </a:r>
          </a:p>
        </p:txBody>
      </p:sp>
      <p:sp>
        <p:nvSpPr>
          <p:cNvPr id="8" name="TextBox 8"/>
          <p:cNvSpPr txBox="1"/>
          <p:nvPr/>
        </p:nvSpPr>
        <p:spPr>
          <a:xfrm>
            <a:off x="992238" y="4038302"/>
            <a:ext cx="16303526" cy="43601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It must be filed annually by tax payers with a turnover </a:t>
            </a:r>
            <a:r>
              <a:rPr lang="en-US" sz="2187" dirty="0" smtClean="0">
                <a:solidFill>
                  <a:srgbClr val="3C3939"/>
                </a:solidFill>
                <a:latin typeface="Roboto"/>
                <a:ea typeface="Roboto"/>
                <a:cs typeface="Roboto"/>
                <a:sym typeface="Roboto"/>
              </a:rPr>
              <a:t>above Rs</a:t>
            </a:r>
            <a:r>
              <a:rPr lang="en-US" sz="2400" dirty="0" smtClean="0">
                <a:solidFill>
                  <a:srgbClr val="3C3939"/>
                </a:solidFill>
                <a:latin typeface="Roboto"/>
                <a:ea typeface="Roboto"/>
                <a:cs typeface="Roboto"/>
                <a:sym typeface="Roboto"/>
              </a:rPr>
              <a:t>. </a:t>
            </a:r>
            <a:r>
              <a:rPr lang="en-US" sz="2800" b="1" u="sng" dirty="0" smtClean="0">
                <a:solidFill>
                  <a:srgbClr val="3C3939"/>
                </a:solidFill>
                <a:latin typeface="Roboto"/>
                <a:ea typeface="Roboto"/>
                <a:cs typeface="Roboto"/>
                <a:sym typeface="Roboto"/>
              </a:rPr>
              <a:t>5 </a:t>
            </a:r>
            <a:r>
              <a:rPr lang="en-US" sz="2800" b="1" u="sng" dirty="0">
                <a:solidFill>
                  <a:srgbClr val="3C3939"/>
                </a:solidFill>
                <a:latin typeface="Roboto"/>
                <a:ea typeface="Roboto"/>
                <a:cs typeface="Roboto"/>
                <a:sym typeface="Roboto"/>
              </a:rPr>
              <a:t>crores</a:t>
            </a:r>
            <a:r>
              <a:rPr lang="en-US" sz="2400" dirty="0">
                <a:solidFill>
                  <a:srgbClr val="3C3939"/>
                </a:solidFill>
                <a:latin typeface="Roboto"/>
                <a:ea typeface="Roboto"/>
                <a:cs typeface="Roboto"/>
                <a:sym typeface="Roboto"/>
              </a:rPr>
              <a:t>.</a:t>
            </a:r>
          </a:p>
        </p:txBody>
      </p:sp>
      <p:sp>
        <p:nvSpPr>
          <p:cNvPr id="9" name="TextBox 9"/>
          <p:cNvSpPr txBox="1"/>
          <p:nvPr/>
        </p:nvSpPr>
        <p:spPr>
          <a:xfrm>
            <a:off x="992238" y="4591050"/>
            <a:ext cx="16303526" cy="100250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It is basically a reconciliation statement between the annual returns filed in GSTR-9 and the taxpayer's audited annual financial statements.</a:t>
            </a:r>
          </a:p>
        </p:txBody>
      </p:sp>
      <p:sp>
        <p:nvSpPr>
          <p:cNvPr id="10" name="TextBox 10"/>
          <p:cNvSpPr txBox="1"/>
          <p:nvPr/>
        </p:nvSpPr>
        <p:spPr>
          <a:xfrm>
            <a:off x="992238" y="5597426"/>
            <a:ext cx="16303526" cy="145613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The form will contain the taxpayer's gross and taxable turnover according to their accounting books, reconciled with the corresponding figures after consolidating all of their GST returns for the financial year, and any difference revealed by the reconciliation.</a:t>
            </a:r>
          </a:p>
        </p:txBody>
      </p:sp>
      <p:sp>
        <p:nvSpPr>
          <p:cNvPr id="11" name="TextBox 11"/>
          <p:cNvSpPr txBox="1"/>
          <p:nvPr/>
        </p:nvSpPr>
        <p:spPr>
          <a:xfrm>
            <a:off x="992238" y="7057430"/>
            <a:ext cx="16303526" cy="54887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The difference, and the reason for it, should be mentioned explicitly.</a:t>
            </a:r>
          </a:p>
        </p:txBody>
      </p:sp>
      <p:sp>
        <p:nvSpPr>
          <p:cNvPr id="12" name="TextBox 12"/>
          <p:cNvSpPr txBox="1"/>
          <p:nvPr/>
        </p:nvSpPr>
        <p:spPr>
          <a:xfrm>
            <a:off x="992238" y="7610177"/>
            <a:ext cx="16303526" cy="54887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A GSTR-9C must be issued for every GSTIN.</a:t>
            </a:r>
          </a:p>
        </p:txBody>
      </p:sp>
      <p:sp>
        <p:nvSpPr>
          <p:cNvPr id="13" name="TextBox 12"/>
          <p:cNvSpPr txBox="1"/>
          <p:nvPr/>
        </p:nvSpPr>
        <p:spPr>
          <a:xfrm>
            <a:off x="976998" y="8121401"/>
            <a:ext cx="16303526" cy="46166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29902" lvl="1" indent="-164951" algn="l">
              <a:lnSpc>
                <a:spcPts val="3562"/>
              </a:lnSpc>
              <a:buFont typeface="Arial"/>
              <a:buChar char="•"/>
            </a:pPr>
            <a:r>
              <a:rPr lang="en-US" sz="2187" dirty="0">
                <a:solidFill>
                  <a:srgbClr val="3C3939"/>
                </a:solidFill>
                <a:latin typeface="Roboto"/>
                <a:ea typeface="Roboto"/>
                <a:cs typeface="Roboto"/>
                <a:sym typeface="Roboto"/>
              </a:rPr>
              <a:t> </a:t>
            </a:r>
            <a:r>
              <a:rPr lang="en-US" sz="2400" b="1" dirty="0">
                <a:solidFill>
                  <a:srgbClr val="3C3939"/>
                </a:solidFill>
                <a:latin typeface="Roboto"/>
                <a:ea typeface="Roboto"/>
                <a:cs typeface="Roboto"/>
                <a:sym typeface="Roboto"/>
              </a:rPr>
              <a:t>General Penalty </a:t>
            </a:r>
            <a:r>
              <a:rPr lang="en-US" sz="2187" dirty="0">
                <a:solidFill>
                  <a:srgbClr val="3C3939"/>
                </a:solidFill>
                <a:latin typeface="Roboto"/>
                <a:ea typeface="Roboto"/>
                <a:cs typeface="Roboto"/>
                <a:sym typeface="Roboto"/>
              </a:rPr>
              <a:t>for non filers of GSTR 9 and 9C is </a:t>
            </a:r>
            <a:r>
              <a:rPr lang="en-US" sz="2400" dirty="0">
                <a:solidFill>
                  <a:srgbClr val="3C3939"/>
                </a:solidFill>
                <a:latin typeface="Roboto"/>
                <a:ea typeface="Roboto"/>
                <a:cs typeface="Roboto"/>
                <a:sym typeface="Roboto"/>
              </a:rPr>
              <a:t>Rs</a:t>
            </a:r>
            <a:r>
              <a:rPr lang="en-US" sz="2800" dirty="0">
                <a:solidFill>
                  <a:srgbClr val="3C3939"/>
                </a:solidFill>
                <a:latin typeface="Roboto"/>
                <a:ea typeface="Roboto"/>
                <a:cs typeface="Roboto"/>
                <a:sym typeface="Roboto"/>
              </a:rPr>
              <a:t>.</a:t>
            </a:r>
            <a:r>
              <a:rPr lang="en-US" sz="2800" b="1" u="sng" dirty="0">
                <a:solidFill>
                  <a:srgbClr val="3C3939"/>
                </a:solidFill>
                <a:latin typeface="Roboto"/>
                <a:ea typeface="Roboto"/>
                <a:cs typeface="Roboto"/>
                <a:sym typeface="Roboto"/>
              </a:rPr>
              <a:t> 25,000 </a:t>
            </a:r>
            <a:r>
              <a:rPr lang="en-US" sz="2400" dirty="0">
                <a:solidFill>
                  <a:srgbClr val="3C3939"/>
                </a:solidFill>
                <a:latin typeface="Roboto"/>
                <a:ea typeface="Roboto"/>
                <a:cs typeface="Roboto"/>
                <a:sym typeface="Roboto"/>
              </a:rPr>
              <a:t>each</a:t>
            </a:r>
            <a:r>
              <a:rPr lang="en-US" sz="2187" dirty="0">
                <a:solidFill>
                  <a:srgbClr val="3C3939"/>
                </a:solidFill>
                <a:latin typeface="Roboto"/>
                <a:ea typeface="Roboto"/>
                <a:cs typeface="Roboto"/>
                <a:sym typeface="Roboto"/>
              </a:rPr>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TextBox 6"/>
          <p:cNvSpPr txBox="1"/>
          <p:nvPr/>
        </p:nvSpPr>
        <p:spPr>
          <a:xfrm>
            <a:off x="929431" y="692200"/>
            <a:ext cx="8138666" cy="86796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500"/>
              </a:lnSpc>
            </a:pPr>
            <a:r>
              <a:rPr lang="en-US" sz="5187" dirty="0">
                <a:solidFill>
                  <a:srgbClr val="1B1B27"/>
                </a:solidFill>
                <a:latin typeface="Raleway"/>
                <a:ea typeface="Raleway"/>
                <a:cs typeface="Raleway"/>
                <a:sym typeface="Raleway"/>
              </a:rPr>
              <a:t>Filing Process for GSTR 9C</a:t>
            </a:r>
          </a:p>
        </p:txBody>
      </p:sp>
      <p:sp>
        <p:nvSpPr>
          <p:cNvPr id="7" name="Freeform 7" descr="preencoded.png"/>
          <p:cNvSpPr/>
          <p:nvPr/>
        </p:nvSpPr>
        <p:spPr>
          <a:xfrm>
            <a:off x="4020145" y="2091184"/>
            <a:ext cx="2032993" cy="1529954"/>
          </a:xfrm>
          <a:custGeom>
            <a:avLst/>
            <a:gdLst/>
            <a:ahLst/>
            <a:cxnLst/>
            <a:rect l="l" t="t" r="r" b="b"/>
            <a:pathLst>
              <a:path w="2032993" h="1529954">
                <a:moveTo>
                  <a:pt x="0" y="0"/>
                </a:moveTo>
                <a:lnTo>
                  <a:pt x="2032993" y="0"/>
                </a:lnTo>
                <a:lnTo>
                  <a:pt x="2032993" y="1529954"/>
                </a:lnTo>
                <a:lnTo>
                  <a:pt x="0" y="1529954"/>
                </a:lnTo>
                <a:lnTo>
                  <a:pt x="0" y="0"/>
                </a:lnTo>
                <a:close/>
              </a:path>
            </a:pathLst>
          </a:custGeom>
          <a:blipFill>
            <a:blip r:embed="rId3"/>
            <a:stretch>
              <a:fillRect t="-219" b="-219"/>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8" name="TextBox 8"/>
          <p:cNvSpPr txBox="1"/>
          <p:nvPr/>
        </p:nvSpPr>
        <p:spPr>
          <a:xfrm>
            <a:off x="4965501" y="2665809"/>
            <a:ext cx="142131" cy="64546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125"/>
              </a:lnSpc>
            </a:pPr>
            <a:r>
              <a:rPr lang="en-US" sz="2562" dirty="0">
                <a:solidFill>
                  <a:srgbClr val="3C3939"/>
                </a:solidFill>
                <a:latin typeface="Raleway"/>
                <a:ea typeface="Raleway"/>
                <a:cs typeface="Raleway"/>
                <a:sym typeface="Raleway"/>
              </a:rPr>
              <a:t>1</a:t>
            </a:r>
          </a:p>
        </p:txBody>
      </p:sp>
      <p:sp>
        <p:nvSpPr>
          <p:cNvPr id="9" name="TextBox 9"/>
          <p:cNvSpPr txBox="1"/>
          <p:nvPr/>
        </p:nvSpPr>
        <p:spPr>
          <a:xfrm>
            <a:off x="6318647" y="2328119"/>
            <a:ext cx="3319760" cy="44350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250"/>
              </a:lnSpc>
            </a:pPr>
            <a:r>
              <a:rPr lang="en-US" sz="2562" dirty="0">
                <a:solidFill>
                  <a:srgbClr val="3C3939"/>
                </a:solidFill>
                <a:latin typeface="Raleway"/>
                <a:ea typeface="Raleway"/>
                <a:cs typeface="Raleway"/>
                <a:sym typeface="Raleway"/>
              </a:rPr>
              <a:t>Login to GST Portal</a:t>
            </a:r>
          </a:p>
        </p:txBody>
      </p:sp>
      <p:sp>
        <p:nvSpPr>
          <p:cNvPr id="10" name="TextBox 10"/>
          <p:cNvSpPr txBox="1"/>
          <p:nvPr/>
        </p:nvSpPr>
        <p:spPr>
          <a:xfrm>
            <a:off x="6318647" y="2845147"/>
            <a:ext cx="5984230" cy="51048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12"/>
              </a:lnSpc>
            </a:pPr>
            <a:r>
              <a:rPr lang="en-US" sz="2062" dirty="0">
                <a:solidFill>
                  <a:srgbClr val="3C3939"/>
                </a:solidFill>
                <a:latin typeface="Roboto"/>
                <a:ea typeface="Roboto"/>
                <a:cs typeface="Roboto"/>
                <a:sym typeface="Roboto"/>
              </a:rPr>
              <a:t>Access the GST portal using your login credentials.</a:t>
            </a:r>
          </a:p>
        </p:txBody>
      </p:sp>
      <p:grpSp>
        <p:nvGrpSpPr>
          <p:cNvPr id="11" name="Group 11"/>
          <p:cNvGrpSpPr/>
          <p:nvPr/>
        </p:nvGrpSpPr>
        <p:grpSpPr>
          <a:xfrm>
            <a:off x="6119515" y="3642420"/>
            <a:ext cx="11172676" cy="14288"/>
            <a:chOff x="0" y="0"/>
            <a:chExt cx="14896902" cy="19050"/>
          </a:xfrm>
        </p:grpSpPr>
        <p:sp>
          <p:nvSpPr>
            <p:cNvPr id="12" name="Freeform 12"/>
            <p:cNvSpPr/>
            <p:nvPr/>
          </p:nvSpPr>
          <p:spPr>
            <a:xfrm>
              <a:off x="0" y="0"/>
              <a:ext cx="14896846" cy="19050"/>
            </a:xfrm>
            <a:custGeom>
              <a:avLst/>
              <a:gdLst/>
              <a:ahLst/>
              <a:cxnLst/>
              <a:rect l="l" t="t" r="r" b="b"/>
              <a:pathLst>
                <a:path w="14896846" h="19050">
                  <a:moveTo>
                    <a:pt x="0" y="9525"/>
                  </a:moveTo>
                  <a:cubicBezTo>
                    <a:pt x="0" y="4318"/>
                    <a:pt x="4318" y="0"/>
                    <a:pt x="9525" y="0"/>
                  </a:cubicBezTo>
                  <a:lnTo>
                    <a:pt x="14887321" y="0"/>
                  </a:lnTo>
                  <a:cubicBezTo>
                    <a:pt x="14892528" y="0"/>
                    <a:pt x="14896846" y="4318"/>
                    <a:pt x="14896846" y="9525"/>
                  </a:cubicBezTo>
                  <a:cubicBezTo>
                    <a:pt x="14896846" y="14732"/>
                    <a:pt x="14892528" y="19050"/>
                    <a:pt x="14887321" y="19050"/>
                  </a:cubicBezTo>
                  <a:lnTo>
                    <a:pt x="9525" y="19050"/>
                  </a:lnTo>
                  <a:cubicBezTo>
                    <a:pt x="4318" y="19050"/>
                    <a:pt x="0" y="14732"/>
                    <a:pt x="0" y="9525"/>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3" name="Freeform 13" descr="preencoded.png"/>
          <p:cNvSpPr/>
          <p:nvPr/>
        </p:nvSpPr>
        <p:spPr>
          <a:xfrm>
            <a:off x="3003500" y="3687515"/>
            <a:ext cx="4066134" cy="1529954"/>
          </a:xfrm>
          <a:custGeom>
            <a:avLst/>
            <a:gdLst/>
            <a:ahLst/>
            <a:cxnLst/>
            <a:rect l="l" t="t" r="r" b="b"/>
            <a:pathLst>
              <a:path w="4066134" h="1529954">
                <a:moveTo>
                  <a:pt x="0" y="0"/>
                </a:moveTo>
                <a:lnTo>
                  <a:pt x="4066134" y="0"/>
                </a:lnTo>
                <a:lnTo>
                  <a:pt x="4066134" y="1529954"/>
                </a:lnTo>
                <a:lnTo>
                  <a:pt x="0" y="1529954"/>
                </a:lnTo>
                <a:lnTo>
                  <a:pt x="0" y="0"/>
                </a:lnTo>
                <a:close/>
              </a:path>
            </a:pathLst>
          </a:custGeom>
          <a:blipFill>
            <a:blip r:embed="rId4"/>
            <a:stretch>
              <a:fillRect t="-103" b="-103"/>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14" name="TextBox 14"/>
          <p:cNvSpPr txBox="1"/>
          <p:nvPr/>
        </p:nvSpPr>
        <p:spPr>
          <a:xfrm>
            <a:off x="4950024" y="4072532"/>
            <a:ext cx="172939" cy="64546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125"/>
              </a:lnSpc>
            </a:pPr>
            <a:r>
              <a:rPr lang="en-US" sz="2562" dirty="0">
                <a:solidFill>
                  <a:srgbClr val="3C3939"/>
                </a:solidFill>
                <a:latin typeface="Raleway"/>
                <a:ea typeface="Raleway"/>
                <a:cs typeface="Raleway"/>
                <a:sym typeface="Raleway"/>
              </a:rPr>
              <a:t>2</a:t>
            </a:r>
          </a:p>
        </p:txBody>
      </p:sp>
      <p:sp>
        <p:nvSpPr>
          <p:cNvPr id="15" name="TextBox 15"/>
          <p:cNvSpPr txBox="1"/>
          <p:nvPr/>
        </p:nvSpPr>
        <p:spPr>
          <a:xfrm>
            <a:off x="7335142" y="3924449"/>
            <a:ext cx="3319760" cy="44350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250"/>
              </a:lnSpc>
            </a:pPr>
            <a:r>
              <a:rPr lang="en-US" sz="2562" dirty="0">
                <a:solidFill>
                  <a:srgbClr val="3C3939"/>
                </a:solidFill>
                <a:latin typeface="Raleway"/>
                <a:ea typeface="Raleway"/>
                <a:cs typeface="Raleway"/>
                <a:sym typeface="Raleway"/>
              </a:rPr>
              <a:t>Select GSTR 9C</a:t>
            </a:r>
          </a:p>
        </p:txBody>
      </p:sp>
      <p:sp>
        <p:nvSpPr>
          <p:cNvPr id="16" name="TextBox 16"/>
          <p:cNvSpPr txBox="1"/>
          <p:nvPr/>
        </p:nvSpPr>
        <p:spPr>
          <a:xfrm>
            <a:off x="7335142" y="4441477"/>
            <a:ext cx="4547890" cy="51048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12"/>
              </a:lnSpc>
            </a:pPr>
            <a:r>
              <a:rPr lang="en-US" sz="2062" dirty="0">
                <a:solidFill>
                  <a:srgbClr val="3C3939"/>
                </a:solidFill>
                <a:latin typeface="Roboto"/>
                <a:ea typeface="Roboto"/>
                <a:cs typeface="Roboto"/>
                <a:sym typeface="Roboto"/>
              </a:rPr>
              <a:t>Navigate to the GSTR 9C filing section.</a:t>
            </a:r>
          </a:p>
        </p:txBody>
      </p:sp>
      <p:grpSp>
        <p:nvGrpSpPr>
          <p:cNvPr id="17" name="Group 17"/>
          <p:cNvGrpSpPr/>
          <p:nvPr/>
        </p:nvGrpSpPr>
        <p:grpSpPr>
          <a:xfrm>
            <a:off x="7136011" y="5238750"/>
            <a:ext cx="10156180" cy="14288"/>
            <a:chOff x="0" y="0"/>
            <a:chExt cx="13541573" cy="19050"/>
          </a:xfrm>
        </p:grpSpPr>
        <p:sp>
          <p:nvSpPr>
            <p:cNvPr id="18" name="Freeform 18"/>
            <p:cNvSpPr/>
            <p:nvPr/>
          </p:nvSpPr>
          <p:spPr>
            <a:xfrm>
              <a:off x="0" y="0"/>
              <a:ext cx="13541629" cy="19050"/>
            </a:xfrm>
            <a:custGeom>
              <a:avLst/>
              <a:gdLst/>
              <a:ahLst/>
              <a:cxnLst/>
              <a:rect l="l" t="t" r="r" b="b"/>
              <a:pathLst>
                <a:path w="13541629" h="19050">
                  <a:moveTo>
                    <a:pt x="0" y="9525"/>
                  </a:moveTo>
                  <a:cubicBezTo>
                    <a:pt x="0" y="4318"/>
                    <a:pt x="4318" y="0"/>
                    <a:pt x="9525" y="0"/>
                  </a:cubicBezTo>
                  <a:lnTo>
                    <a:pt x="13532104" y="0"/>
                  </a:lnTo>
                  <a:cubicBezTo>
                    <a:pt x="13537312" y="0"/>
                    <a:pt x="13541629" y="4318"/>
                    <a:pt x="13541629" y="9525"/>
                  </a:cubicBezTo>
                  <a:cubicBezTo>
                    <a:pt x="13541629" y="14732"/>
                    <a:pt x="13537312" y="19050"/>
                    <a:pt x="13532104" y="19050"/>
                  </a:cubicBezTo>
                  <a:lnTo>
                    <a:pt x="9525" y="19050"/>
                  </a:lnTo>
                  <a:cubicBezTo>
                    <a:pt x="4318" y="19050"/>
                    <a:pt x="0" y="14732"/>
                    <a:pt x="0" y="9525"/>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9" name="Freeform 19" descr="preencoded.png"/>
          <p:cNvSpPr/>
          <p:nvPr/>
        </p:nvSpPr>
        <p:spPr>
          <a:xfrm>
            <a:off x="1987004" y="5283845"/>
            <a:ext cx="6099274" cy="1529954"/>
          </a:xfrm>
          <a:custGeom>
            <a:avLst/>
            <a:gdLst/>
            <a:ahLst/>
            <a:cxnLst/>
            <a:rect l="l" t="t" r="r" b="b"/>
            <a:pathLst>
              <a:path w="6099274" h="1529954">
                <a:moveTo>
                  <a:pt x="0" y="0"/>
                </a:moveTo>
                <a:lnTo>
                  <a:pt x="6099273" y="0"/>
                </a:lnTo>
                <a:lnTo>
                  <a:pt x="6099273" y="1529954"/>
                </a:lnTo>
                <a:lnTo>
                  <a:pt x="0" y="1529954"/>
                </a:lnTo>
                <a:lnTo>
                  <a:pt x="0" y="0"/>
                </a:lnTo>
                <a:close/>
              </a:path>
            </a:pathLst>
          </a:custGeom>
          <a:blipFill>
            <a:blip r:embed="rId5"/>
            <a:stretch>
              <a:fillRect t="-143" b="-143"/>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0" name="TextBox 20"/>
          <p:cNvSpPr txBox="1"/>
          <p:nvPr/>
        </p:nvSpPr>
        <p:spPr>
          <a:xfrm>
            <a:off x="4947940" y="5668864"/>
            <a:ext cx="177254" cy="64546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125"/>
              </a:lnSpc>
            </a:pPr>
            <a:r>
              <a:rPr lang="en-US" sz="2562" dirty="0">
                <a:solidFill>
                  <a:srgbClr val="3C3939"/>
                </a:solidFill>
                <a:latin typeface="Raleway"/>
                <a:ea typeface="Raleway"/>
                <a:cs typeface="Raleway"/>
                <a:sym typeface="Raleway"/>
              </a:rPr>
              <a:t>3</a:t>
            </a:r>
          </a:p>
        </p:txBody>
      </p:sp>
      <p:sp>
        <p:nvSpPr>
          <p:cNvPr id="21" name="TextBox 21"/>
          <p:cNvSpPr txBox="1"/>
          <p:nvPr/>
        </p:nvSpPr>
        <p:spPr>
          <a:xfrm>
            <a:off x="8351788" y="5520779"/>
            <a:ext cx="3319760" cy="44350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250"/>
              </a:lnSpc>
            </a:pPr>
            <a:r>
              <a:rPr lang="en-US" sz="2562" dirty="0">
                <a:solidFill>
                  <a:srgbClr val="3C3939"/>
                </a:solidFill>
                <a:latin typeface="Raleway"/>
                <a:ea typeface="Raleway"/>
                <a:cs typeface="Raleway"/>
                <a:sym typeface="Raleway"/>
              </a:rPr>
              <a:t>Fill in Details</a:t>
            </a:r>
          </a:p>
        </p:txBody>
      </p:sp>
      <p:sp>
        <p:nvSpPr>
          <p:cNvPr id="22" name="TextBox 22"/>
          <p:cNvSpPr txBox="1"/>
          <p:nvPr/>
        </p:nvSpPr>
        <p:spPr>
          <a:xfrm>
            <a:off x="8351788" y="6037809"/>
            <a:ext cx="5965031" cy="51048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12"/>
              </a:lnSpc>
            </a:pPr>
            <a:r>
              <a:rPr lang="en-US" sz="2062" dirty="0">
                <a:solidFill>
                  <a:srgbClr val="3C3939"/>
                </a:solidFill>
                <a:latin typeface="Roboto"/>
                <a:ea typeface="Roboto"/>
                <a:cs typeface="Roboto"/>
                <a:sym typeface="Roboto"/>
              </a:rPr>
              <a:t>Enter the required information in Part A and Part B.</a:t>
            </a:r>
          </a:p>
        </p:txBody>
      </p:sp>
      <p:grpSp>
        <p:nvGrpSpPr>
          <p:cNvPr id="23" name="Group 23"/>
          <p:cNvGrpSpPr/>
          <p:nvPr/>
        </p:nvGrpSpPr>
        <p:grpSpPr>
          <a:xfrm>
            <a:off x="8152656" y="6835080"/>
            <a:ext cx="9139535" cy="14288"/>
            <a:chOff x="0" y="0"/>
            <a:chExt cx="12186047" cy="19050"/>
          </a:xfrm>
        </p:grpSpPr>
        <p:sp>
          <p:nvSpPr>
            <p:cNvPr id="24" name="Freeform 24"/>
            <p:cNvSpPr/>
            <p:nvPr/>
          </p:nvSpPr>
          <p:spPr>
            <a:xfrm>
              <a:off x="0" y="0"/>
              <a:ext cx="12186031" cy="19050"/>
            </a:xfrm>
            <a:custGeom>
              <a:avLst/>
              <a:gdLst/>
              <a:ahLst/>
              <a:cxnLst/>
              <a:rect l="l" t="t" r="r" b="b"/>
              <a:pathLst>
                <a:path w="12186031" h="19050">
                  <a:moveTo>
                    <a:pt x="0" y="9525"/>
                  </a:moveTo>
                  <a:cubicBezTo>
                    <a:pt x="0" y="4318"/>
                    <a:pt x="4318" y="0"/>
                    <a:pt x="9525" y="0"/>
                  </a:cubicBezTo>
                  <a:lnTo>
                    <a:pt x="12176506" y="0"/>
                  </a:lnTo>
                  <a:cubicBezTo>
                    <a:pt x="12181713" y="0"/>
                    <a:pt x="12186031" y="4318"/>
                    <a:pt x="12186031" y="9525"/>
                  </a:cubicBezTo>
                  <a:cubicBezTo>
                    <a:pt x="12186031" y="14732"/>
                    <a:pt x="12181713" y="19050"/>
                    <a:pt x="12176506" y="19050"/>
                  </a:cubicBezTo>
                  <a:lnTo>
                    <a:pt x="9525" y="19050"/>
                  </a:lnTo>
                  <a:cubicBezTo>
                    <a:pt x="4318" y="19050"/>
                    <a:pt x="0" y="14732"/>
                    <a:pt x="0" y="9525"/>
                  </a:cubicBezTo>
                  <a:close/>
                </a:path>
              </a:pathLst>
            </a:custGeom>
            <a:solidFill>
              <a:srgbClr val="C7C7D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25" name="Freeform 25" descr="preencoded.png"/>
          <p:cNvSpPr/>
          <p:nvPr/>
        </p:nvSpPr>
        <p:spPr>
          <a:xfrm>
            <a:off x="970359" y="6880175"/>
            <a:ext cx="8132415" cy="1529954"/>
          </a:xfrm>
          <a:custGeom>
            <a:avLst/>
            <a:gdLst/>
            <a:ahLst/>
            <a:cxnLst/>
            <a:rect l="l" t="t" r="r" b="b"/>
            <a:pathLst>
              <a:path w="8132414" h="1529954">
                <a:moveTo>
                  <a:pt x="0" y="0"/>
                </a:moveTo>
                <a:lnTo>
                  <a:pt x="8132415" y="0"/>
                </a:lnTo>
                <a:lnTo>
                  <a:pt x="8132415" y="1529954"/>
                </a:lnTo>
                <a:lnTo>
                  <a:pt x="0" y="1529954"/>
                </a:lnTo>
                <a:lnTo>
                  <a:pt x="0" y="0"/>
                </a:lnTo>
                <a:close/>
              </a:path>
            </a:pathLst>
          </a:custGeom>
          <a:blipFill>
            <a:blip r:embed="rId6"/>
            <a:stretch>
              <a:fillRect t="-104" b="-10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6" name="TextBox 26"/>
          <p:cNvSpPr txBox="1"/>
          <p:nvPr/>
        </p:nvSpPr>
        <p:spPr>
          <a:xfrm>
            <a:off x="4945856" y="7265194"/>
            <a:ext cx="181272" cy="64546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125"/>
              </a:lnSpc>
            </a:pPr>
            <a:r>
              <a:rPr lang="en-US" sz="2562" dirty="0">
                <a:solidFill>
                  <a:srgbClr val="3C3939"/>
                </a:solidFill>
                <a:latin typeface="Raleway"/>
                <a:ea typeface="Raleway"/>
                <a:cs typeface="Raleway"/>
                <a:sym typeface="Raleway"/>
              </a:rPr>
              <a:t>4</a:t>
            </a:r>
          </a:p>
        </p:txBody>
      </p:sp>
      <p:sp>
        <p:nvSpPr>
          <p:cNvPr id="27" name="TextBox 27"/>
          <p:cNvSpPr txBox="1"/>
          <p:nvPr/>
        </p:nvSpPr>
        <p:spPr>
          <a:xfrm>
            <a:off x="9368284" y="7117110"/>
            <a:ext cx="3319760" cy="44350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250"/>
              </a:lnSpc>
            </a:pPr>
            <a:r>
              <a:rPr lang="en-US" sz="2562" dirty="0">
                <a:solidFill>
                  <a:srgbClr val="3C3939"/>
                </a:solidFill>
                <a:latin typeface="Raleway"/>
                <a:ea typeface="Raleway"/>
                <a:cs typeface="Raleway"/>
                <a:sym typeface="Raleway"/>
              </a:rPr>
              <a:t>Submit and Verify</a:t>
            </a:r>
          </a:p>
        </p:txBody>
      </p:sp>
      <p:sp>
        <p:nvSpPr>
          <p:cNvPr id="28" name="TextBox 28"/>
          <p:cNvSpPr txBox="1"/>
          <p:nvPr/>
        </p:nvSpPr>
        <p:spPr>
          <a:xfrm>
            <a:off x="9368284" y="7634139"/>
            <a:ext cx="6824811" cy="51048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312"/>
              </a:lnSpc>
            </a:pPr>
            <a:r>
              <a:rPr lang="en-US" sz="2062" dirty="0">
                <a:solidFill>
                  <a:srgbClr val="3C3939"/>
                </a:solidFill>
                <a:latin typeface="Roboto"/>
                <a:ea typeface="Roboto"/>
                <a:cs typeface="Roboto"/>
                <a:sym typeface="Roboto"/>
              </a:rPr>
              <a:t>Submit the form and verify it using the OTP or E-signature.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5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5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0-#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0-#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5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0-#ppt_w/2"/>
                                          </p:val>
                                        </p:tav>
                                        <p:tav tm="100000">
                                          <p:val>
                                            <p:strVal val="#ppt_x"/>
                                          </p:val>
                                        </p:tav>
                                      </p:tavLst>
                                    </p:anim>
                                    <p:anim calcmode="lin" valueType="num">
                                      <p:cBhvr additive="base">
                                        <p:cTn id="44" dur="5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75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0-#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75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0-#ppt_w/2"/>
                                          </p:val>
                                        </p:tav>
                                        <p:tav tm="100000">
                                          <p:val>
                                            <p:strVal val="#ppt_x"/>
                                          </p:val>
                                        </p:tav>
                                      </p:tavLst>
                                    </p:anim>
                                    <p:anim calcmode="lin" valueType="num">
                                      <p:cBhvr additive="base">
                                        <p:cTn id="52"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P spid="13" grpId="0" animBg="1"/>
      <p:bldP spid="15" grpId="0"/>
      <p:bldP spid="16" grpId="0"/>
      <p:bldP spid="19" grpId="0" animBg="1"/>
      <p:bldP spid="21" grpId="0"/>
      <p:bldP spid="22" grpId="0"/>
      <p:bldP spid="25" grpId="0" animBg="1"/>
      <p:bldP spid="27" grpId="0"/>
      <p:bldP spid="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929431" y="692200"/>
            <a:ext cx="8138666" cy="78431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500"/>
              </a:lnSpc>
            </a:pPr>
            <a:r>
              <a:rPr lang="en-US" sz="5187" dirty="0">
                <a:solidFill>
                  <a:srgbClr val="1B1B27"/>
                </a:solidFill>
                <a:latin typeface="Raleway"/>
                <a:ea typeface="Raleway"/>
                <a:cs typeface="Raleway"/>
                <a:sym typeface="Raleway"/>
              </a:rPr>
              <a:t>Part 1: Basic Details</a:t>
            </a:r>
          </a:p>
        </p:txBody>
      </p:sp>
      <p:pic>
        <p:nvPicPr>
          <p:cNvPr id="1026" name="Picture 2" descr="Basic Details to be filled in GSTR 9C for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019300"/>
            <a:ext cx="11830050" cy="3048001"/>
          </a:xfrm>
          <a:prstGeom prst="rect">
            <a:avLst/>
          </a:prstGeom>
          <a:ln>
            <a:noFill/>
          </a:ln>
          <a:effectLst/>
          <a:scene3d>
            <a:camera prst="orthographicFront">
              <a:rot lat="0" lon="0" rev="0"/>
            </a:camera>
            <a:lightRig rig="contrasting" dir="t">
              <a:rot lat="0" lon="0" rev="7800000"/>
            </a:lightRig>
          </a:scene3d>
          <a:sp3d>
            <a:bevelT w="139700" h="139700"/>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1143000" y="5524500"/>
            <a:ext cx="9144000" cy="3642023"/>
          </a:xfrm>
          <a:prstGeom prst="rect">
            <a:avLst/>
          </a:prstGeom>
        </p:spPr>
        <p:txBody>
          <a:bodyPr>
            <a:spAutoFit/>
          </a:bodyPr>
          <a:lstStyle/>
          <a:p>
            <a:r>
              <a:rPr lang="en-US" sz="2800" dirty="0">
                <a:solidFill>
                  <a:srgbClr val="3C3939"/>
                </a:solidFill>
                <a:latin typeface="Raleway"/>
                <a:ea typeface="Raleway"/>
                <a:cs typeface="Raleway"/>
              </a:rPr>
              <a:t>In Part A of the GSTR-9C form, you need to provide the following details</a:t>
            </a:r>
            <a:r>
              <a:rPr lang="en-US" sz="2000" dirty="0"/>
              <a:t>:</a:t>
            </a:r>
          </a:p>
          <a:p>
            <a:endParaRPr lang="en-US" sz="2000" dirty="0"/>
          </a:p>
          <a:p>
            <a:pPr>
              <a:lnSpc>
                <a:spcPct val="150000"/>
              </a:lnSpc>
            </a:pPr>
            <a:r>
              <a:rPr lang="en-US" sz="2062" b="1" dirty="0">
                <a:solidFill>
                  <a:srgbClr val="3C3939"/>
                </a:solidFill>
                <a:latin typeface="Roboto"/>
                <a:ea typeface="Roboto"/>
                <a:cs typeface="Roboto"/>
              </a:rPr>
              <a:t>1.Financial Year</a:t>
            </a:r>
          </a:p>
          <a:p>
            <a:pPr>
              <a:lnSpc>
                <a:spcPct val="150000"/>
              </a:lnSpc>
            </a:pPr>
            <a:r>
              <a:rPr lang="en-US" sz="2062" b="1" dirty="0">
                <a:solidFill>
                  <a:srgbClr val="3C3939"/>
                </a:solidFill>
                <a:latin typeface="Roboto"/>
                <a:ea typeface="Roboto"/>
                <a:cs typeface="Roboto"/>
              </a:rPr>
              <a:t>2.GSTIN</a:t>
            </a:r>
          </a:p>
          <a:p>
            <a:pPr>
              <a:lnSpc>
                <a:spcPct val="150000"/>
              </a:lnSpc>
            </a:pPr>
            <a:r>
              <a:rPr lang="en-US" sz="2062" b="1" dirty="0">
                <a:solidFill>
                  <a:srgbClr val="3C3939"/>
                </a:solidFill>
                <a:latin typeface="Roboto"/>
                <a:ea typeface="Roboto"/>
                <a:cs typeface="Roboto"/>
              </a:rPr>
              <a:t>3A.Legal Name</a:t>
            </a:r>
          </a:p>
          <a:p>
            <a:pPr>
              <a:lnSpc>
                <a:spcPct val="150000"/>
              </a:lnSpc>
            </a:pPr>
            <a:r>
              <a:rPr lang="en-US" sz="2062" b="1" dirty="0">
                <a:solidFill>
                  <a:srgbClr val="3C3939"/>
                </a:solidFill>
                <a:latin typeface="Roboto"/>
                <a:ea typeface="Roboto"/>
                <a:cs typeface="Roboto"/>
              </a:rPr>
              <a:t>3B.Trade Name (if any)</a:t>
            </a:r>
          </a:p>
          <a:p>
            <a:pPr>
              <a:lnSpc>
                <a:spcPct val="150000"/>
              </a:lnSpc>
            </a:pPr>
            <a:r>
              <a:rPr lang="en-US" sz="2062" b="1" dirty="0">
                <a:solidFill>
                  <a:srgbClr val="3C3939"/>
                </a:solidFill>
                <a:latin typeface="Roboto"/>
                <a:ea typeface="Roboto"/>
                <a:cs typeface="Roboto"/>
              </a:rPr>
              <a:t>4.Audit Liability: Specify whether you are liable to audit under any Act</a:t>
            </a:r>
            <a:r>
              <a:rPr lang="en-US" sz="2000" b="1" dirty="0"/>
              <a:t>.</a:t>
            </a:r>
          </a:p>
        </p:txBody>
      </p:sp>
    </p:spTree>
    <p:extLst>
      <p:ext uri="{BB962C8B-B14F-4D97-AF65-F5344CB8AC3E}">
        <p14:creationId xmlns:p14="http://schemas.microsoft.com/office/powerpoint/2010/main" val="713039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52400" y="114300"/>
            <a:ext cx="17449800" cy="250068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6500"/>
              </a:lnSpc>
            </a:pPr>
            <a:r>
              <a:rPr lang="en-US" sz="4400" dirty="0">
                <a:solidFill>
                  <a:srgbClr val="1B1B27"/>
                </a:solidFill>
                <a:latin typeface="Raleway"/>
                <a:ea typeface="Raleway"/>
                <a:cs typeface="Raleway"/>
                <a:sym typeface="Raleway"/>
              </a:rPr>
              <a:t>Part 2: </a:t>
            </a:r>
            <a:r>
              <a:rPr lang="en-US" sz="4400" dirty="0">
                <a:solidFill>
                  <a:srgbClr val="1B1B27"/>
                </a:solidFill>
                <a:latin typeface="Raleway"/>
                <a:ea typeface="Raleway"/>
                <a:cs typeface="Raleway"/>
              </a:rPr>
              <a:t>Reconciliation of turnover declared in audited Annual Financial Statement</a:t>
            </a:r>
          </a:p>
          <a:p>
            <a:pPr algn="l">
              <a:lnSpc>
                <a:spcPts val="6500"/>
              </a:lnSpc>
            </a:pPr>
            <a:endParaRPr lang="en-US" sz="5187" dirty="0">
              <a:solidFill>
                <a:srgbClr val="1B1B27"/>
              </a:solidFill>
              <a:latin typeface="Raleway"/>
              <a:ea typeface="Raleway"/>
              <a:cs typeface="Raleway"/>
              <a:sym typeface="Raleway"/>
            </a:endParaRPr>
          </a:p>
        </p:txBody>
      </p:sp>
      <p:pic>
        <p:nvPicPr>
          <p:cNvPr id="2050" name="Picture 2" descr="Reconciliation of turnover declared in audited financial statement in GSTR9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952500"/>
            <a:ext cx="9525000" cy="93345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381000" y="3238500"/>
            <a:ext cx="6515100" cy="3416320"/>
          </a:xfrm>
          <a:prstGeom prst="rect">
            <a:avLst/>
          </a:prstGeom>
        </p:spPr>
        <p:txBody>
          <a:bodyPr wrap="square">
            <a:spAutoFit/>
          </a:bodyPr>
          <a:lstStyle/>
          <a:p>
            <a:pPr>
              <a:lnSpc>
                <a:spcPct val="150000"/>
              </a:lnSpc>
            </a:pPr>
            <a:r>
              <a:rPr lang="en-US" sz="2400" dirty="0">
                <a:solidFill>
                  <a:srgbClr val="3C3939"/>
                </a:solidFill>
                <a:latin typeface="Roboto"/>
                <a:ea typeface="Roboto"/>
                <a:cs typeface="Roboto"/>
              </a:rPr>
              <a:t>In Part 2 , you’ll enter information about your turnover based on your audited Annual Financial Statement. </a:t>
            </a:r>
            <a:r>
              <a:rPr lang="en-US" sz="2400" b="1" u="sng" dirty="0">
                <a:solidFill>
                  <a:srgbClr val="3C3939"/>
                </a:solidFill>
                <a:latin typeface="Roboto"/>
                <a:ea typeface="Roboto"/>
                <a:cs typeface="Roboto"/>
              </a:rPr>
              <a:t>Table 5</a:t>
            </a:r>
            <a:r>
              <a:rPr lang="en-US" sz="2400" dirty="0">
                <a:solidFill>
                  <a:srgbClr val="3C3939"/>
                </a:solidFill>
                <a:latin typeface="Roboto"/>
                <a:ea typeface="Roboto"/>
                <a:cs typeface="Roboto"/>
              </a:rPr>
              <a:t> is for details regarding the reconciliation of your gross turnover. This involves </a:t>
            </a:r>
            <a:r>
              <a:rPr lang="en-US" sz="2400" b="1" dirty="0">
                <a:solidFill>
                  <a:srgbClr val="3C3939"/>
                </a:solidFill>
                <a:latin typeface="Roboto"/>
                <a:ea typeface="Roboto"/>
                <a:cs typeface="Roboto"/>
              </a:rPr>
              <a:t>reporting the gross and taxable turnover.</a:t>
            </a:r>
            <a:endParaRPr lang="en-IN" sz="2400" b="1" dirty="0">
              <a:solidFill>
                <a:srgbClr val="3C3939"/>
              </a:solidFill>
              <a:latin typeface="Roboto"/>
              <a:ea typeface="Roboto"/>
              <a:cs typeface="Roboto"/>
            </a:endParaRPr>
          </a:p>
        </p:txBody>
      </p:sp>
      <p:cxnSp>
        <p:nvCxnSpPr>
          <p:cNvPr id="5" name="Curved Connector 4"/>
          <p:cNvCxnSpPr/>
          <p:nvPr/>
        </p:nvCxnSpPr>
        <p:spPr>
          <a:xfrm flipV="1">
            <a:off x="6172200" y="2279470"/>
            <a:ext cx="2057400" cy="2025830"/>
          </a:xfrm>
          <a:prstGeom prst="curvedConnector3">
            <a:avLst>
              <a:gd name="adj1" fmla="val 50000"/>
            </a:avLst>
          </a:prstGeom>
          <a:ln w="12700">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260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304800" y="342900"/>
            <a:ext cx="17449800" cy="166712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6500"/>
              </a:lnSpc>
            </a:pPr>
            <a:r>
              <a:rPr lang="en-US" sz="2800" dirty="0">
                <a:solidFill>
                  <a:srgbClr val="1B1B27"/>
                </a:solidFill>
                <a:latin typeface="Raleway"/>
                <a:ea typeface="Raleway"/>
                <a:cs typeface="Raleway"/>
                <a:sym typeface="Raleway"/>
              </a:rPr>
              <a:t>Part 2 </a:t>
            </a:r>
            <a:r>
              <a:rPr lang="en-US" sz="4400" u="sng" dirty="0">
                <a:solidFill>
                  <a:srgbClr val="1B1B27"/>
                </a:solidFill>
                <a:latin typeface="Raleway"/>
                <a:ea typeface="Raleway"/>
                <a:cs typeface="Raleway"/>
                <a:sym typeface="Raleway"/>
              </a:rPr>
              <a:t>Table 6</a:t>
            </a:r>
            <a:r>
              <a:rPr lang="en-US" sz="4400" dirty="0">
                <a:solidFill>
                  <a:srgbClr val="1B1B27"/>
                </a:solidFill>
                <a:latin typeface="Raleway"/>
                <a:ea typeface="Raleway"/>
                <a:cs typeface="Raleway"/>
                <a:sym typeface="Raleway"/>
              </a:rPr>
              <a:t>: R</a:t>
            </a:r>
            <a:r>
              <a:rPr lang="en-US" sz="4400" dirty="0">
                <a:solidFill>
                  <a:srgbClr val="1B1B27"/>
                </a:solidFill>
                <a:latin typeface="Raleway"/>
                <a:ea typeface="Raleway"/>
                <a:cs typeface="Raleway"/>
              </a:rPr>
              <a:t>easons for un-reconciled differences in the annual gross turnover</a:t>
            </a:r>
            <a:endParaRPr lang="en-US" sz="4400" dirty="0">
              <a:solidFill>
                <a:srgbClr val="1B1B27"/>
              </a:solidFill>
              <a:latin typeface="Raleway"/>
              <a:ea typeface="Raleway"/>
              <a:cs typeface="Raleway"/>
              <a:sym typeface="Raleway"/>
            </a:endParaRPr>
          </a:p>
        </p:txBody>
      </p:sp>
      <p:pic>
        <p:nvPicPr>
          <p:cNvPr id="3074" name="Picture 2" descr="Reason for un-reconciled turnover during GSTR 9C fil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834633"/>
            <a:ext cx="12649200" cy="307086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838200" y="6362700"/>
            <a:ext cx="9144000" cy="1200329"/>
          </a:xfrm>
          <a:prstGeom prst="rect">
            <a:avLst/>
          </a:prstGeom>
        </p:spPr>
        <p:txBody>
          <a:bodyPr>
            <a:spAutoFit/>
          </a:bodyPr>
          <a:lstStyle/>
          <a:p>
            <a:pPr>
              <a:lnSpc>
                <a:spcPct val="150000"/>
              </a:lnSpc>
            </a:pPr>
            <a:r>
              <a:rPr lang="en-US" sz="2400" dirty="0">
                <a:solidFill>
                  <a:srgbClr val="3C3939"/>
                </a:solidFill>
                <a:latin typeface="Roboto"/>
                <a:ea typeface="Roboto"/>
                <a:cs typeface="Roboto"/>
              </a:rPr>
              <a:t>Under </a:t>
            </a:r>
            <a:r>
              <a:rPr lang="en-US" sz="2400" b="1" u="sng" dirty="0">
                <a:solidFill>
                  <a:srgbClr val="3C3939"/>
                </a:solidFill>
                <a:latin typeface="Roboto"/>
                <a:ea typeface="Roboto"/>
                <a:cs typeface="Roboto"/>
              </a:rPr>
              <a:t>Table  6</a:t>
            </a:r>
            <a:r>
              <a:rPr lang="en-US" sz="2400" dirty="0">
                <a:solidFill>
                  <a:srgbClr val="3C3939"/>
                </a:solidFill>
                <a:latin typeface="Roboto"/>
                <a:ea typeface="Roboto"/>
                <a:cs typeface="Roboto"/>
              </a:rPr>
              <a:t>, you can list any possible reasons for un-reconciled differences in the annual gross turnover that may have occurred</a:t>
            </a:r>
            <a:r>
              <a:rPr lang="en-US" dirty="0"/>
              <a:t>.</a:t>
            </a:r>
            <a:endParaRPr lang="en-IN" dirty="0"/>
          </a:p>
        </p:txBody>
      </p:sp>
    </p:spTree>
    <p:extLst>
      <p:ext uri="{BB962C8B-B14F-4D97-AF65-F5344CB8AC3E}">
        <p14:creationId xmlns:p14="http://schemas.microsoft.com/office/powerpoint/2010/main" val="32900798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304800" y="342900"/>
            <a:ext cx="17449800" cy="833562"/>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6500"/>
              </a:lnSpc>
            </a:pPr>
            <a:r>
              <a:rPr lang="en-US" sz="2800" dirty="0">
                <a:solidFill>
                  <a:srgbClr val="1B1B27"/>
                </a:solidFill>
                <a:latin typeface="Raleway"/>
                <a:ea typeface="Raleway"/>
                <a:cs typeface="Raleway"/>
                <a:sym typeface="Raleway"/>
              </a:rPr>
              <a:t>Part 2 </a:t>
            </a:r>
            <a:r>
              <a:rPr lang="en-US" sz="4400" u="sng" dirty="0">
                <a:solidFill>
                  <a:srgbClr val="1B1B27"/>
                </a:solidFill>
                <a:latin typeface="Raleway"/>
                <a:ea typeface="Raleway"/>
                <a:cs typeface="Raleway"/>
                <a:sym typeface="Raleway"/>
              </a:rPr>
              <a:t>Table 7</a:t>
            </a:r>
            <a:r>
              <a:rPr lang="en-US" sz="4400" dirty="0">
                <a:solidFill>
                  <a:srgbClr val="1B1B27"/>
                </a:solidFill>
                <a:latin typeface="Raleway"/>
                <a:ea typeface="Raleway"/>
                <a:cs typeface="Raleway"/>
                <a:sym typeface="Raleway"/>
              </a:rPr>
              <a:t>: </a:t>
            </a:r>
            <a:r>
              <a:rPr lang="en-IN" sz="4400" dirty="0">
                <a:solidFill>
                  <a:srgbClr val="1B1B27"/>
                </a:solidFill>
                <a:latin typeface="Raleway"/>
                <a:ea typeface="Raleway"/>
                <a:cs typeface="Raleway"/>
                <a:sym typeface="Raleway"/>
              </a:rPr>
              <a:t>R</a:t>
            </a:r>
            <a:r>
              <a:rPr lang="en-IN" sz="4400" dirty="0">
                <a:solidFill>
                  <a:srgbClr val="1B1B27"/>
                </a:solidFill>
                <a:latin typeface="Raleway"/>
                <a:ea typeface="Raleway"/>
                <a:cs typeface="Raleway"/>
              </a:rPr>
              <a:t>econciliation of taxable turnover</a:t>
            </a:r>
            <a:endParaRPr lang="en-US" sz="4400" dirty="0">
              <a:solidFill>
                <a:srgbClr val="1B1B27"/>
              </a:solidFill>
              <a:latin typeface="Raleway"/>
              <a:ea typeface="Raleway"/>
              <a:cs typeface="Raleway"/>
              <a:sym typeface="Raleway"/>
            </a:endParaRPr>
          </a:p>
        </p:txBody>
      </p:sp>
      <p:graphicFrame>
        <p:nvGraphicFramePr>
          <p:cNvPr id="5" name="Diagram 4"/>
          <p:cNvGraphicFramePr/>
          <p:nvPr>
            <p:extLst>
              <p:ext uri="{D42A27DB-BD31-4B8C-83A1-F6EECF244321}">
                <p14:modId xmlns:p14="http://schemas.microsoft.com/office/powerpoint/2010/main" val="4037495179"/>
              </p:ext>
            </p:extLst>
          </p:nvPr>
        </p:nvGraphicFramePr>
        <p:xfrm>
          <a:off x="7086600" y="1790700"/>
          <a:ext cx="10210800" cy="777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Reconciliation of taxable turnover in GSTR9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 y="1790700"/>
            <a:ext cx="10000706" cy="71628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6684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304800" y="342900"/>
            <a:ext cx="17449800" cy="166712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6500"/>
              </a:lnSpc>
            </a:pPr>
            <a:r>
              <a:rPr lang="en-US" sz="2800" dirty="0">
                <a:solidFill>
                  <a:srgbClr val="1B1B27"/>
                </a:solidFill>
                <a:latin typeface="Raleway"/>
                <a:ea typeface="Raleway"/>
                <a:cs typeface="Raleway"/>
                <a:sym typeface="Raleway"/>
              </a:rPr>
              <a:t>Part 2 </a:t>
            </a:r>
            <a:r>
              <a:rPr lang="en-US" sz="4400" u="sng" dirty="0">
                <a:solidFill>
                  <a:srgbClr val="1B1B27"/>
                </a:solidFill>
                <a:latin typeface="Raleway"/>
                <a:ea typeface="Raleway"/>
                <a:cs typeface="Raleway"/>
                <a:sym typeface="Raleway"/>
              </a:rPr>
              <a:t>Table 8</a:t>
            </a:r>
            <a:r>
              <a:rPr lang="en-US" sz="4400" dirty="0">
                <a:solidFill>
                  <a:srgbClr val="1B1B27"/>
                </a:solidFill>
                <a:latin typeface="Raleway"/>
                <a:ea typeface="Raleway"/>
                <a:cs typeface="Raleway"/>
                <a:sym typeface="Raleway"/>
              </a:rPr>
              <a:t>: R</a:t>
            </a:r>
            <a:r>
              <a:rPr lang="en-US" sz="4400" dirty="0">
                <a:solidFill>
                  <a:srgbClr val="1B1B27"/>
                </a:solidFill>
                <a:latin typeface="Raleway"/>
                <a:ea typeface="Raleway"/>
                <a:cs typeface="Raleway"/>
              </a:rPr>
              <a:t>easons for un-reconciled differences in the Taxable Turnover</a:t>
            </a:r>
            <a:endParaRPr lang="en-US" sz="4400" dirty="0">
              <a:solidFill>
                <a:srgbClr val="1B1B27"/>
              </a:solidFill>
              <a:latin typeface="Raleway"/>
              <a:ea typeface="Raleway"/>
              <a:cs typeface="Raleway"/>
              <a:sym typeface="Raleway"/>
            </a:endParaRPr>
          </a:p>
        </p:txBody>
      </p:sp>
      <p:pic>
        <p:nvPicPr>
          <p:cNvPr id="5122" name="Picture 2" descr="Reason for un-reconciled difference in taxable turnover in GSTR9C fil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3" y="2628900"/>
            <a:ext cx="12801600" cy="2438400"/>
          </a:xfrm>
          <a:prstGeom prst="rect">
            <a:avLst/>
          </a:prstGeom>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838200" y="6350726"/>
            <a:ext cx="11125200" cy="2215991"/>
          </a:xfrm>
          <a:prstGeom prst="rect">
            <a:avLst/>
          </a:prstGeom>
        </p:spPr>
        <p:txBody>
          <a:bodyPr wrap="square">
            <a:spAutoFit/>
          </a:bodyPr>
          <a:lstStyle/>
          <a:p>
            <a:pPr>
              <a:lnSpc>
                <a:spcPct val="150000"/>
              </a:lnSpc>
            </a:pPr>
            <a:r>
              <a:rPr lang="en-US" sz="2800" dirty="0">
                <a:solidFill>
                  <a:srgbClr val="3C3939"/>
                </a:solidFill>
                <a:latin typeface="+mj-lt"/>
                <a:ea typeface="Roboto"/>
                <a:cs typeface="Roboto"/>
              </a:rPr>
              <a:t>Similar to table 6, </a:t>
            </a:r>
            <a:r>
              <a:rPr lang="en-US" sz="3600" b="1" u="sng" dirty="0">
                <a:solidFill>
                  <a:srgbClr val="3C3939"/>
                </a:solidFill>
                <a:latin typeface="+mj-lt"/>
                <a:ea typeface="Roboto"/>
                <a:cs typeface="Roboto"/>
              </a:rPr>
              <a:t>table 8</a:t>
            </a:r>
            <a:r>
              <a:rPr lang="en-US" sz="2800" dirty="0">
                <a:solidFill>
                  <a:srgbClr val="3C3939"/>
                </a:solidFill>
                <a:latin typeface="+mj-lt"/>
                <a:ea typeface="Roboto"/>
                <a:cs typeface="Roboto"/>
              </a:rPr>
              <a:t> allows you to list reasons for the difference between the taxable turnover declared in the annual return and the taxable turnover derived from line E of table 7</a:t>
            </a:r>
            <a:r>
              <a:rPr lang="en-US" sz="2000" dirty="0">
                <a:latin typeface="+mj-lt"/>
              </a:rPr>
              <a:t>.</a:t>
            </a:r>
            <a:endParaRPr lang="en-IN" sz="2000" dirty="0">
              <a:latin typeface="+mj-lt"/>
            </a:endParaRPr>
          </a:p>
        </p:txBody>
      </p:sp>
    </p:spTree>
    <p:extLst>
      <p:ext uri="{BB962C8B-B14F-4D97-AF65-F5344CB8AC3E}">
        <p14:creationId xmlns:p14="http://schemas.microsoft.com/office/powerpoint/2010/main" val="7399382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0" y="571500"/>
            <a:ext cx="17449800" cy="166712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6500"/>
              </a:lnSpc>
            </a:pPr>
            <a:r>
              <a:rPr lang="en-US" sz="4400" dirty="0">
                <a:solidFill>
                  <a:srgbClr val="1B1B27"/>
                </a:solidFill>
                <a:latin typeface="Raleway"/>
                <a:ea typeface="Raleway"/>
                <a:cs typeface="Raleway"/>
                <a:sym typeface="Raleway"/>
              </a:rPr>
              <a:t>Part 3: </a:t>
            </a:r>
            <a:r>
              <a:rPr lang="en-US" sz="4400" dirty="0">
                <a:solidFill>
                  <a:srgbClr val="1B1B27"/>
                </a:solidFill>
                <a:latin typeface="Raleway"/>
                <a:ea typeface="Raleway"/>
                <a:cs typeface="Raleway"/>
              </a:rPr>
              <a:t>Reconciliation of Tax Paid</a:t>
            </a:r>
          </a:p>
          <a:p>
            <a:pPr algn="l">
              <a:lnSpc>
                <a:spcPts val="6500"/>
              </a:lnSpc>
            </a:pPr>
            <a:endParaRPr lang="en-US" sz="5187" dirty="0">
              <a:solidFill>
                <a:srgbClr val="1B1B27"/>
              </a:solidFill>
              <a:latin typeface="Raleway"/>
              <a:ea typeface="Raleway"/>
              <a:cs typeface="Raleway"/>
              <a:sym typeface="Raleway"/>
            </a:endParaRPr>
          </a:p>
        </p:txBody>
      </p:sp>
      <p:pic>
        <p:nvPicPr>
          <p:cNvPr id="6146" name="Picture 2" descr="Reconciliation of tax paid in GSTR9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0"/>
            <a:ext cx="9525000" cy="10287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198120" y="3467100"/>
            <a:ext cx="8077200" cy="4154984"/>
          </a:xfrm>
          <a:prstGeom prst="rect">
            <a:avLst/>
          </a:prstGeom>
        </p:spPr>
        <p:txBody>
          <a:bodyPr wrap="square">
            <a:spAutoFit/>
          </a:bodyPr>
          <a:lstStyle/>
          <a:p>
            <a:pPr>
              <a:lnSpc>
                <a:spcPct val="150000"/>
              </a:lnSpc>
            </a:pPr>
            <a:r>
              <a:rPr lang="en-US" sz="2800" dirty="0">
                <a:solidFill>
                  <a:srgbClr val="3C3939"/>
                </a:solidFill>
                <a:latin typeface="+mj-lt"/>
                <a:ea typeface="Roboto"/>
                <a:cs typeface="Roboto"/>
              </a:rPr>
              <a:t>Part 3 collects information about the tax you have paid. In</a:t>
            </a:r>
            <a:r>
              <a:rPr lang="en-US" sz="3200" u="sng" dirty="0">
                <a:solidFill>
                  <a:srgbClr val="3C3939"/>
                </a:solidFill>
                <a:latin typeface="+mj-lt"/>
                <a:ea typeface="Roboto"/>
                <a:cs typeface="Roboto"/>
              </a:rPr>
              <a:t> </a:t>
            </a:r>
            <a:r>
              <a:rPr lang="en-US" sz="3600" b="1" u="sng" dirty="0">
                <a:solidFill>
                  <a:srgbClr val="3C3939"/>
                </a:solidFill>
                <a:latin typeface="+mj-lt"/>
                <a:ea typeface="Roboto"/>
                <a:cs typeface="Roboto"/>
              </a:rPr>
              <a:t>Table 9</a:t>
            </a:r>
            <a:r>
              <a:rPr lang="en-US" sz="2800" dirty="0">
                <a:solidFill>
                  <a:srgbClr val="3C3939"/>
                </a:solidFill>
                <a:latin typeface="+mj-lt"/>
                <a:ea typeface="Roboto"/>
                <a:cs typeface="Roboto"/>
              </a:rPr>
              <a:t>, you are to fill in the taxable value, central and state tax, integrated tax, and cess value for each tax rate</a:t>
            </a:r>
            <a:r>
              <a:rPr lang="en-US" sz="2800" u="sng" dirty="0">
                <a:solidFill>
                  <a:srgbClr val="3C3939"/>
                </a:solidFill>
                <a:latin typeface="+mj-lt"/>
                <a:ea typeface="Roboto"/>
                <a:cs typeface="Roboto"/>
              </a:rPr>
              <a:t>: </a:t>
            </a:r>
            <a:r>
              <a:rPr lang="en-US" sz="2800" b="1" u="sng" dirty="0">
                <a:solidFill>
                  <a:srgbClr val="3C3939"/>
                </a:solidFill>
                <a:latin typeface="+mj-lt"/>
                <a:ea typeface="Roboto"/>
                <a:cs typeface="Roboto"/>
              </a:rPr>
              <a:t>5%, 12%, 18%, 28%, 3%, 0.25%, </a:t>
            </a:r>
            <a:r>
              <a:rPr lang="en-US" sz="2800" dirty="0">
                <a:solidFill>
                  <a:srgbClr val="3C3939"/>
                </a:solidFill>
                <a:latin typeface="+mj-lt"/>
                <a:ea typeface="Roboto"/>
                <a:cs typeface="Roboto"/>
              </a:rPr>
              <a:t>and </a:t>
            </a:r>
            <a:r>
              <a:rPr lang="en-US" sz="2800" b="1" u="sng" dirty="0">
                <a:solidFill>
                  <a:srgbClr val="3C3939"/>
                </a:solidFill>
                <a:latin typeface="+mj-lt"/>
                <a:ea typeface="Roboto"/>
                <a:cs typeface="Roboto"/>
              </a:rPr>
              <a:t>0.10%</a:t>
            </a:r>
            <a:r>
              <a:rPr lang="en-US" sz="2800" dirty="0">
                <a:solidFill>
                  <a:srgbClr val="3C3939"/>
                </a:solidFill>
                <a:latin typeface="+mj-lt"/>
                <a:ea typeface="Roboto"/>
                <a:cs typeface="Roboto"/>
              </a:rPr>
              <a:t>. For each rate, tax paid by reverse charge is listed in a separate line from tax collected normally.</a:t>
            </a:r>
            <a:endParaRPr lang="en-IN" sz="2800" dirty="0">
              <a:solidFill>
                <a:srgbClr val="3C3939"/>
              </a:solidFill>
              <a:latin typeface="+mj-lt"/>
              <a:ea typeface="Roboto"/>
              <a:cs typeface="Roboto"/>
            </a:endParaRPr>
          </a:p>
        </p:txBody>
      </p:sp>
    </p:spTree>
    <p:extLst>
      <p:ext uri="{BB962C8B-B14F-4D97-AF65-F5344CB8AC3E}">
        <p14:creationId xmlns:p14="http://schemas.microsoft.com/office/powerpoint/2010/main" val="18798791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304800" y="342900"/>
            <a:ext cx="17449800" cy="833562"/>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6500"/>
              </a:lnSpc>
            </a:pPr>
            <a:r>
              <a:rPr lang="en-US" sz="2800" dirty="0">
                <a:solidFill>
                  <a:srgbClr val="1B1B27"/>
                </a:solidFill>
                <a:latin typeface="Raleway"/>
                <a:ea typeface="Raleway"/>
                <a:cs typeface="Raleway"/>
                <a:sym typeface="Raleway"/>
              </a:rPr>
              <a:t>Part 3 </a:t>
            </a:r>
            <a:r>
              <a:rPr lang="en-US" sz="4400" u="sng" dirty="0">
                <a:solidFill>
                  <a:srgbClr val="1B1B27"/>
                </a:solidFill>
                <a:latin typeface="Raleway"/>
                <a:ea typeface="Raleway"/>
                <a:cs typeface="Raleway"/>
                <a:sym typeface="Raleway"/>
              </a:rPr>
              <a:t>Table 10</a:t>
            </a:r>
            <a:r>
              <a:rPr lang="en-US" sz="4400" dirty="0">
                <a:solidFill>
                  <a:srgbClr val="1B1B27"/>
                </a:solidFill>
                <a:latin typeface="Raleway"/>
                <a:ea typeface="Raleway"/>
                <a:cs typeface="Raleway"/>
                <a:sym typeface="Raleway"/>
              </a:rPr>
              <a:t>: R</a:t>
            </a:r>
            <a:r>
              <a:rPr lang="en-US" sz="4400" dirty="0">
                <a:solidFill>
                  <a:srgbClr val="1B1B27"/>
                </a:solidFill>
                <a:latin typeface="Raleway"/>
                <a:ea typeface="Raleway"/>
                <a:cs typeface="Raleway"/>
              </a:rPr>
              <a:t>easons for un-reconciled payment of amount</a:t>
            </a:r>
            <a:endParaRPr lang="en-US" sz="4400" dirty="0">
              <a:solidFill>
                <a:srgbClr val="1B1B27"/>
              </a:solidFill>
              <a:latin typeface="Raleway"/>
              <a:ea typeface="Raleway"/>
              <a:cs typeface="Raleway"/>
              <a:sym typeface="Raleway"/>
            </a:endParaRPr>
          </a:p>
        </p:txBody>
      </p:sp>
      <p:pic>
        <p:nvPicPr>
          <p:cNvPr id="7170" name="Picture 2" descr="Reason for un-reconciled payment amount in GSTR 9C fil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 y="2400300"/>
            <a:ext cx="11849100" cy="2667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933450" y="5753100"/>
            <a:ext cx="11582400" cy="2215991"/>
          </a:xfrm>
          <a:prstGeom prst="rect">
            <a:avLst/>
          </a:prstGeom>
        </p:spPr>
        <p:txBody>
          <a:bodyPr wrap="square">
            <a:spAutoFit/>
          </a:bodyPr>
          <a:lstStyle/>
          <a:p>
            <a:pPr>
              <a:lnSpc>
                <a:spcPct val="150000"/>
              </a:lnSpc>
            </a:pPr>
            <a:r>
              <a:rPr lang="en-US" sz="2800" dirty="0">
                <a:solidFill>
                  <a:srgbClr val="3C3939"/>
                </a:solidFill>
                <a:latin typeface="+mj-lt"/>
                <a:ea typeface="Roboto"/>
                <a:cs typeface="Roboto"/>
              </a:rPr>
              <a:t>Under </a:t>
            </a:r>
            <a:r>
              <a:rPr lang="en-US" sz="3600" b="1" u="sng" dirty="0">
                <a:solidFill>
                  <a:srgbClr val="3C3939"/>
                </a:solidFill>
                <a:latin typeface="+mj-lt"/>
                <a:ea typeface="Roboto"/>
                <a:cs typeface="Roboto"/>
              </a:rPr>
              <a:t>table 10</a:t>
            </a:r>
            <a:r>
              <a:rPr lang="en-US" sz="2800" dirty="0">
                <a:solidFill>
                  <a:srgbClr val="3C3939"/>
                </a:solidFill>
                <a:latin typeface="+mj-lt"/>
                <a:ea typeface="Roboto"/>
                <a:cs typeface="Roboto"/>
              </a:rPr>
              <a:t>, you can enter the reasons for the difference between the total amount of tax paid as per the reconciliation statement, and the total amount of tax paid as given in the annual return (GSTR-9).</a:t>
            </a:r>
            <a:endParaRPr lang="en-IN" sz="2800" dirty="0">
              <a:solidFill>
                <a:srgbClr val="3C3939"/>
              </a:solidFill>
              <a:latin typeface="+mj-lt"/>
              <a:ea typeface="Roboto"/>
              <a:cs typeface="Roboto"/>
            </a:endParaRPr>
          </a:p>
        </p:txBody>
      </p:sp>
    </p:spTree>
    <p:extLst>
      <p:ext uri="{BB962C8B-B14F-4D97-AF65-F5344CB8AC3E}">
        <p14:creationId xmlns:p14="http://schemas.microsoft.com/office/powerpoint/2010/main" val="29236799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228600" y="190500"/>
            <a:ext cx="17449800" cy="166712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6500"/>
              </a:lnSpc>
            </a:pPr>
            <a:r>
              <a:rPr lang="en-US" sz="2800" dirty="0">
                <a:solidFill>
                  <a:srgbClr val="1B1B27"/>
                </a:solidFill>
                <a:latin typeface="Raleway"/>
                <a:ea typeface="Raleway"/>
                <a:cs typeface="Raleway"/>
                <a:sym typeface="Raleway"/>
              </a:rPr>
              <a:t>Part 3 </a:t>
            </a:r>
            <a:r>
              <a:rPr lang="en-US" sz="4000" u="sng" dirty="0">
                <a:solidFill>
                  <a:srgbClr val="1B1B27"/>
                </a:solidFill>
                <a:latin typeface="Raleway"/>
                <a:ea typeface="Raleway"/>
                <a:cs typeface="Raleway"/>
                <a:sym typeface="Raleway"/>
              </a:rPr>
              <a:t>Table 11</a:t>
            </a:r>
            <a:r>
              <a:rPr lang="en-US" sz="4400" dirty="0">
                <a:solidFill>
                  <a:srgbClr val="1B1B27"/>
                </a:solidFill>
                <a:latin typeface="Raleway"/>
                <a:ea typeface="Raleway"/>
                <a:cs typeface="Raleway"/>
                <a:sym typeface="Raleway"/>
              </a:rPr>
              <a:t>: </a:t>
            </a:r>
            <a:r>
              <a:rPr lang="en-US" sz="4000" dirty="0">
                <a:solidFill>
                  <a:srgbClr val="1B1B27"/>
                </a:solidFill>
                <a:latin typeface="Raleway"/>
                <a:ea typeface="Raleway"/>
                <a:cs typeface="Raleway"/>
              </a:rPr>
              <a:t>Details of Tax Payable but Not Yet Paid (Due to Provisions in Tables 6, 8, and 10)</a:t>
            </a:r>
            <a:endParaRPr lang="en-US" sz="4000" dirty="0">
              <a:solidFill>
                <a:srgbClr val="1B1B27"/>
              </a:solidFill>
              <a:latin typeface="Raleway"/>
              <a:ea typeface="Raleway"/>
              <a:cs typeface="Raleway"/>
              <a:sym typeface="Raleway"/>
            </a:endParaRPr>
          </a:p>
        </p:txBody>
      </p:sp>
      <p:pic>
        <p:nvPicPr>
          <p:cNvPr id="8194" name="Picture 2" descr="Additional amount payable but not paid during GSTR 9C fil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1133596"/>
            <a:ext cx="9982200" cy="915340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259874" y="4076700"/>
            <a:ext cx="4724400" cy="2400657"/>
          </a:xfrm>
          <a:prstGeom prst="rect">
            <a:avLst/>
          </a:prstGeom>
        </p:spPr>
        <p:txBody>
          <a:bodyPr wrap="square">
            <a:spAutoFit/>
          </a:bodyPr>
          <a:lstStyle/>
          <a:p>
            <a:pPr>
              <a:lnSpc>
                <a:spcPct val="150000"/>
              </a:lnSpc>
            </a:pPr>
            <a:r>
              <a:rPr lang="en-US" sz="2800" b="1" dirty="0"/>
              <a:t>Table 11 </a:t>
            </a:r>
            <a:r>
              <a:rPr lang="en-US" sz="2400" dirty="0"/>
              <a:t>is for details of any tax payable, but not yet paid, because of the reasons specified in tables 6, 8, and 10.</a:t>
            </a:r>
            <a:endParaRPr lang="en-IN" sz="2400" dirty="0"/>
          </a:p>
        </p:txBody>
      </p:sp>
      <p:cxnSp>
        <p:nvCxnSpPr>
          <p:cNvPr id="7" name="Curved Connector 6"/>
          <p:cNvCxnSpPr/>
          <p:nvPr/>
        </p:nvCxnSpPr>
        <p:spPr>
          <a:xfrm flipV="1">
            <a:off x="3810000" y="1943100"/>
            <a:ext cx="3505200" cy="2286000"/>
          </a:xfrm>
          <a:prstGeom prst="curvedConnector3">
            <a:avLst>
              <a:gd name="adj1" fmla="val 48882"/>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167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47800" y="4762500"/>
            <a:ext cx="4724400" cy="2954655"/>
          </a:xfrm>
          <a:prstGeom prst="rect">
            <a:avLst/>
          </a:prstGeom>
        </p:spPr>
        <p:txBody>
          <a:bodyPr wrap="square">
            <a:spAutoFit/>
          </a:bodyPr>
          <a:lstStyle/>
          <a:p>
            <a:pPr>
              <a:lnSpc>
                <a:spcPct val="150000"/>
              </a:lnSpc>
            </a:pPr>
            <a:r>
              <a:rPr lang="en-US" sz="3200" b="1" dirty="0"/>
              <a:t>Part 4 </a:t>
            </a:r>
            <a:r>
              <a:rPr lang="en-US" sz="2800" dirty="0"/>
              <a:t>contains information for reconciling your ITC. Under </a:t>
            </a:r>
            <a:r>
              <a:rPr lang="en-US" sz="3200" b="1" dirty="0"/>
              <a:t>table 12</a:t>
            </a:r>
            <a:r>
              <a:rPr lang="en-US" sz="2800" dirty="0"/>
              <a:t>, mention the value of the ITC availed</a:t>
            </a:r>
            <a:endParaRPr lang="en-IN" sz="2400" dirty="0"/>
          </a:p>
        </p:txBody>
      </p:sp>
      <p:pic>
        <p:nvPicPr>
          <p:cNvPr id="9218" name="Picture 2" descr="Reconciliation of ITC in GSTR 9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1485900"/>
            <a:ext cx="10210800" cy="8381999"/>
          </a:xfrm>
          <a:prstGeom prst="rect">
            <a:avLst/>
          </a:prstGeom>
          <a:ln>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 name="TextBox 6"/>
          <p:cNvSpPr txBox="1"/>
          <p:nvPr/>
        </p:nvSpPr>
        <p:spPr>
          <a:xfrm>
            <a:off x="533400" y="695202"/>
            <a:ext cx="17449800" cy="158139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6500"/>
              </a:lnSpc>
            </a:pPr>
            <a:r>
              <a:rPr lang="en-US" sz="4400" dirty="0">
                <a:solidFill>
                  <a:srgbClr val="1B1B27"/>
                </a:solidFill>
                <a:latin typeface="Raleway"/>
                <a:ea typeface="Raleway"/>
                <a:cs typeface="Raleway"/>
                <a:sym typeface="Raleway"/>
              </a:rPr>
              <a:t>Part 4: </a:t>
            </a:r>
            <a:r>
              <a:rPr lang="en-IN" sz="4400" dirty="0">
                <a:solidFill>
                  <a:srgbClr val="1B1B27"/>
                </a:solidFill>
                <a:latin typeface="Raleway"/>
                <a:ea typeface="Raleway"/>
                <a:cs typeface="Raleway"/>
              </a:rPr>
              <a:t>Reconciliation of ITC</a:t>
            </a:r>
          </a:p>
          <a:p>
            <a:pPr>
              <a:lnSpc>
                <a:spcPts val="6500"/>
              </a:lnSpc>
            </a:pPr>
            <a:endParaRPr lang="en-US" sz="4000" dirty="0">
              <a:solidFill>
                <a:srgbClr val="1B1B27"/>
              </a:solidFill>
              <a:latin typeface="Raleway"/>
              <a:ea typeface="Raleway"/>
              <a:cs typeface="Raleway"/>
              <a:sym typeface="Raleway"/>
            </a:endParaRPr>
          </a:p>
        </p:txBody>
      </p:sp>
      <p:cxnSp>
        <p:nvCxnSpPr>
          <p:cNvPr id="4" name="Curved Connector 3"/>
          <p:cNvCxnSpPr/>
          <p:nvPr/>
        </p:nvCxnSpPr>
        <p:spPr>
          <a:xfrm flipV="1">
            <a:off x="2590800" y="2400300"/>
            <a:ext cx="4495800" cy="2362200"/>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03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47800" y="4762500"/>
            <a:ext cx="6781800" cy="2585323"/>
          </a:xfrm>
          <a:prstGeom prst="rect">
            <a:avLst/>
          </a:prstGeom>
        </p:spPr>
        <p:txBody>
          <a:bodyPr wrap="square">
            <a:spAutoFit/>
          </a:bodyPr>
          <a:lstStyle/>
          <a:p>
            <a:pPr>
              <a:lnSpc>
                <a:spcPct val="150000"/>
              </a:lnSpc>
            </a:pPr>
            <a:r>
              <a:rPr lang="en-US" sz="2400" dirty="0"/>
              <a:t>Under</a:t>
            </a:r>
            <a:r>
              <a:rPr lang="en-US" sz="3600" dirty="0"/>
              <a:t> </a:t>
            </a:r>
            <a:r>
              <a:rPr lang="en-US" sz="3600" b="1" dirty="0"/>
              <a:t>table 13</a:t>
            </a:r>
            <a:r>
              <a:rPr lang="en-US" sz="2400" dirty="0"/>
              <a:t>, you can list any reasons for a difference between the ITC claimed according to the annual return filed (GSTR-9) and the ITC claimed as per the audited financial statement.</a:t>
            </a:r>
            <a:endParaRPr lang="en-IN" sz="1600" dirty="0"/>
          </a:p>
        </p:txBody>
      </p:sp>
      <p:sp>
        <p:nvSpPr>
          <p:cNvPr id="2" name="TextBox 6"/>
          <p:cNvSpPr txBox="1"/>
          <p:nvPr/>
        </p:nvSpPr>
        <p:spPr>
          <a:xfrm>
            <a:off x="304800" y="342900"/>
            <a:ext cx="17449800" cy="166712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6500"/>
              </a:lnSpc>
            </a:pPr>
            <a:r>
              <a:rPr lang="en-US" sz="2800" dirty="0">
                <a:solidFill>
                  <a:srgbClr val="1B1B27"/>
                </a:solidFill>
                <a:latin typeface="Raleway"/>
                <a:ea typeface="Raleway"/>
                <a:cs typeface="Raleway"/>
                <a:sym typeface="Raleway"/>
              </a:rPr>
              <a:t>Part 4 </a:t>
            </a:r>
            <a:r>
              <a:rPr lang="en-US" sz="4400" u="sng" dirty="0">
                <a:solidFill>
                  <a:srgbClr val="1B1B27"/>
                </a:solidFill>
                <a:latin typeface="Raleway"/>
                <a:ea typeface="Raleway"/>
                <a:cs typeface="Raleway"/>
                <a:sym typeface="Raleway"/>
              </a:rPr>
              <a:t>Table 13</a:t>
            </a:r>
            <a:r>
              <a:rPr lang="en-US" sz="4400" dirty="0">
                <a:solidFill>
                  <a:srgbClr val="1B1B27"/>
                </a:solidFill>
                <a:latin typeface="Raleway"/>
                <a:ea typeface="Raleway"/>
                <a:cs typeface="Raleway"/>
                <a:sym typeface="Raleway"/>
              </a:rPr>
              <a:t>: </a:t>
            </a:r>
            <a:r>
              <a:rPr lang="en-IN" sz="4400" dirty="0">
                <a:solidFill>
                  <a:srgbClr val="1B1B27"/>
                </a:solidFill>
                <a:latin typeface="Raleway"/>
                <a:ea typeface="Raleway"/>
                <a:cs typeface="Raleway"/>
              </a:rPr>
              <a:t>Reasons for un-reconciled difference in ITC</a:t>
            </a:r>
          </a:p>
          <a:p>
            <a:pPr>
              <a:lnSpc>
                <a:spcPts val="6500"/>
              </a:lnSpc>
            </a:pPr>
            <a:endParaRPr lang="en-US" sz="4000" dirty="0">
              <a:solidFill>
                <a:srgbClr val="1B1B27"/>
              </a:solidFill>
              <a:latin typeface="Raleway"/>
              <a:ea typeface="Raleway"/>
              <a:cs typeface="Raleway"/>
              <a:sym typeface="Raleway"/>
            </a:endParaRPr>
          </a:p>
        </p:txBody>
      </p:sp>
      <p:pic>
        <p:nvPicPr>
          <p:cNvPr id="10242" name="Picture 2" descr="The un-reconciled ITC in GSTR9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628900"/>
            <a:ext cx="11849100" cy="16383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2894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47800" y="4762500"/>
            <a:ext cx="4343400" cy="3046988"/>
          </a:xfrm>
          <a:prstGeom prst="rect">
            <a:avLst/>
          </a:prstGeom>
        </p:spPr>
        <p:txBody>
          <a:bodyPr wrap="square">
            <a:spAutoFit/>
          </a:bodyPr>
          <a:lstStyle/>
          <a:p>
            <a:pPr>
              <a:lnSpc>
                <a:spcPct val="150000"/>
              </a:lnSpc>
            </a:pPr>
            <a:r>
              <a:rPr lang="en-US" sz="2400" dirty="0"/>
              <a:t>Under </a:t>
            </a:r>
            <a:r>
              <a:rPr lang="en-US" sz="3200" b="1" u="sng" dirty="0"/>
              <a:t>table 14</a:t>
            </a:r>
            <a:r>
              <a:rPr lang="en-US" sz="2400" dirty="0"/>
              <a:t>, specify the value, amount of total ITC, and amount of eligible ITC availed with regard to each category of expenses.</a:t>
            </a:r>
            <a:endParaRPr lang="en-IN" sz="1600" dirty="0"/>
          </a:p>
        </p:txBody>
      </p:sp>
      <p:sp>
        <p:nvSpPr>
          <p:cNvPr id="2" name="TextBox 6"/>
          <p:cNvSpPr txBox="1"/>
          <p:nvPr/>
        </p:nvSpPr>
        <p:spPr>
          <a:xfrm>
            <a:off x="304800" y="342900"/>
            <a:ext cx="8991600" cy="246221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solidFill>
                  <a:srgbClr val="1B1B27"/>
                </a:solidFill>
                <a:latin typeface="Raleway"/>
                <a:ea typeface="Raleway"/>
                <a:cs typeface="Raleway"/>
                <a:sym typeface="Raleway"/>
              </a:rPr>
              <a:t>Part 4 </a:t>
            </a:r>
            <a:r>
              <a:rPr lang="en-US" sz="4400" u="sng" dirty="0">
                <a:solidFill>
                  <a:srgbClr val="1B1B27"/>
                </a:solidFill>
                <a:latin typeface="Raleway"/>
                <a:ea typeface="Raleway"/>
                <a:cs typeface="Raleway"/>
                <a:sym typeface="Raleway"/>
              </a:rPr>
              <a:t>Table 14</a:t>
            </a:r>
            <a:r>
              <a:rPr lang="en-US" sz="4400" dirty="0">
                <a:solidFill>
                  <a:srgbClr val="1B1B27"/>
                </a:solidFill>
                <a:latin typeface="Raleway"/>
                <a:ea typeface="Raleway"/>
                <a:cs typeface="Raleway"/>
                <a:sym typeface="Raleway"/>
              </a:rPr>
              <a:t>: </a:t>
            </a:r>
            <a:r>
              <a:rPr lang="en-US" sz="3600" dirty="0">
                <a:solidFill>
                  <a:srgbClr val="1B1B27"/>
                </a:solidFill>
                <a:latin typeface="Raleway"/>
                <a:ea typeface="Raleway"/>
                <a:cs typeface="Raleway"/>
              </a:rPr>
              <a:t>Reconciliation of ITC Declared in GSTR-9 with ITC Availed on Expenses as per Audited Financial Statements or Books of account</a:t>
            </a:r>
            <a:r>
              <a:rPr lang="en-US" sz="4400" dirty="0">
                <a:solidFill>
                  <a:srgbClr val="1B1B27"/>
                </a:solidFill>
                <a:latin typeface="Raleway"/>
                <a:ea typeface="Raleway"/>
                <a:cs typeface="Raleway"/>
              </a:rPr>
              <a:t>.</a:t>
            </a:r>
            <a:endParaRPr lang="en-US" sz="4400" dirty="0">
              <a:solidFill>
                <a:srgbClr val="1B1B27"/>
              </a:solidFill>
              <a:latin typeface="Raleway"/>
              <a:ea typeface="Raleway"/>
              <a:cs typeface="Raleway"/>
              <a:sym typeface="Raleway"/>
            </a:endParaRPr>
          </a:p>
        </p:txBody>
      </p:sp>
      <p:pic>
        <p:nvPicPr>
          <p:cNvPr id="11266" name="Picture 2" descr="ITC availed with regard to each category of expenses in GSTR9C fil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6400" y="32522"/>
            <a:ext cx="8848966" cy="101727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cxnSp>
        <p:nvCxnSpPr>
          <p:cNvPr id="8" name="Curved Connector 7"/>
          <p:cNvCxnSpPr/>
          <p:nvPr/>
        </p:nvCxnSpPr>
        <p:spPr>
          <a:xfrm flipV="1">
            <a:off x="4419600" y="2705100"/>
            <a:ext cx="3962400" cy="2057400"/>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043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47800" y="4762500"/>
            <a:ext cx="5410200" cy="2824106"/>
          </a:xfrm>
          <a:prstGeom prst="rect">
            <a:avLst/>
          </a:prstGeom>
        </p:spPr>
        <p:txBody>
          <a:bodyPr wrap="square">
            <a:spAutoFit/>
          </a:bodyPr>
          <a:lstStyle/>
          <a:p>
            <a:pPr fontAlgn="base">
              <a:lnSpc>
                <a:spcPct val="150000"/>
              </a:lnSpc>
            </a:pPr>
            <a:r>
              <a:rPr lang="en-US" sz="2400" dirty="0"/>
              <a:t>In </a:t>
            </a:r>
            <a:r>
              <a:rPr lang="en-US" sz="3200" b="1" u="sng" dirty="0"/>
              <a:t>Table 15</a:t>
            </a:r>
            <a:r>
              <a:rPr lang="en-US" sz="2400" dirty="0"/>
              <a:t>, fill in the reasons for any difference between the amount of ITC availed for the different expenses  and the availed ITC as per the annual return.</a:t>
            </a:r>
            <a:br>
              <a:rPr lang="en-US" sz="2400" dirty="0"/>
            </a:br>
            <a:endParaRPr lang="en-IN" sz="1600" dirty="0"/>
          </a:p>
        </p:txBody>
      </p:sp>
      <p:sp>
        <p:nvSpPr>
          <p:cNvPr id="2" name="TextBox 6"/>
          <p:cNvSpPr txBox="1"/>
          <p:nvPr/>
        </p:nvSpPr>
        <p:spPr>
          <a:xfrm>
            <a:off x="304800" y="342900"/>
            <a:ext cx="14173200" cy="67710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solidFill>
                  <a:srgbClr val="1B1B27"/>
                </a:solidFill>
                <a:latin typeface="Raleway"/>
                <a:ea typeface="Raleway"/>
                <a:cs typeface="Raleway"/>
                <a:sym typeface="Raleway"/>
              </a:rPr>
              <a:t>Part 4 </a:t>
            </a:r>
            <a:r>
              <a:rPr lang="en-US" sz="4400" u="sng" dirty="0">
                <a:solidFill>
                  <a:srgbClr val="1B1B27"/>
                </a:solidFill>
                <a:latin typeface="Raleway"/>
                <a:ea typeface="Raleway"/>
                <a:cs typeface="Raleway"/>
                <a:sym typeface="Raleway"/>
              </a:rPr>
              <a:t>Table 15</a:t>
            </a:r>
            <a:r>
              <a:rPr lang="en-US" sz="4400" dirty="0">
                <a:solidFill>
                  <a:srgbClr val="1B1B27"/>
                </a:solidFill>
                <a:latin typeface="Raleway"/>
                <a:ea typeface="Raleway"/>
                <a:cs typeface="Raleway"/>
                <a:sym typeface="Raleway"/>
              </a:rPr>
              <a:t>: </a:t>
            </a:r>
            <a:r>
              <a:rPr lang="en-US" sz="3600" dirty="0">
                <a:solidFill>
                  <a:srgbClr val="1B1B27"/>
                </a:solidFill>
                <a:latin typeface="Raleway"/>
                <a:ea typeface="Raleway"/>
                <a:cs typeface="Raleway"/>
              </a:rPr>
              <a:t>Reasons for un-reconciled difference in ITC </a:t>
            </a:r>
            <a:endParaRPr lang="en-US" sz="4400" dirty="0">
              <a:solidFill>
                <a:srgbClr val="1B1B27"/>
              </a:solidFill>
              <a:latin typeface="Raleway"/>
              <a:ea typeface="Raleway"/>
              <a:cs typeface="Raleway"/>
              <a:sym typeface="Raleway"/>
            </a:endParaRPr>
          </a:p>
        </p:txBody>
      </p:sp>
      <p:pic>
        <p:nvPicPr>
          <p:cNvPr id="12290" name="Picture 2" descr="Reasons for un-reconciled difference in ITC during GSTR9C fil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1609" y="1943100"/>
            <a:ext cx="118491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5140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25138" y="6234248"/>
            <a:ext cx="5410200" cy="3193438"/>
          </a:xfrm>
          <a:prstGeom prst="rect">
            <a:avLst/>
          </a:prstGeom>
        </p:spPr>
        <p:txBody>
          <a:bodyPr wrap="square">
            <a:spAutoFit/>
          </a:bodyPr>
          <a:lstStyle/>
          <a:p>
            <a:pPr fontAlgn="base">
              <a:lnSpc>
                <a:spcPct val="150000"/>
              </a:lnSpc>
            </a:pPr>
            <a:r>
              <a:rPr lang="en-US" sz="2400" dirty="0"/>
              <a:t>In </a:t>
            </a:r>
            <a:r>
              <a:rPr lang="en-US" sz="2400" b="1" dirty="0"/>
              <a:t>Table 16</a:t>
            </a:r>
            <a:r>
              <a:rPr lang="en-US" sz="2400" dirty="0"/>
              <a:t>, fill in the central and state tax, integrated tax, cess value, interest, and penalty payable with regard to the un-reconciled differences described in Sections 13 and 15..</a:t>
            </a:r>
            <a:br>
              <a:rPr lang="en-US" sz="2400" dirty="0"/>
            </a:br>
            <a:endParaRPr lang="en-IN" sz="1600" dirty="0"/>
          </a:p>
        </p:txBody>
      </p:sp>
      <p:sp>
        <p:nvSpPr>
          <p:cNvPr id="2" name="TextBox 6"/>
          <p:cNvSpPr txBox="1"/>
          <p:nvPr/>
        </p:nvSpPr>
        <p:spPr>
          <a:xfrm>
            <a:off x="304800" y="342900"/>
            <a:ext cx="14173200" cy="123110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solidFill>
                  <a:srgbClr val="1B1B27"/>
                </a:solidFill>
                <a:latin typeface="Raleway"/>
                <a:ea typeface="Raleway"/>
                <a:cs typeface="Raleway"/>
                <a:sym typeface="Raleway"/>
              </a:rPr>
              <a:t>Part 4 </a:t>
            </a:r>
            <a:r>
              <a:rPr lang="en-US" sz="4400" u="sng" dirty="0">
                <a:solidFill>
                  <a:srgbClr val="1B1B27"/>
                </a:solidFill>
                <a:latin typeface="Raleway"/>
                <a:ea typeface="Raleway"/>
                <a:cs typeface="Raleway"/>
                <a:sym typeface="Raleway"/>
              </a:rPr>
              <a:t>Table 16</a:t>
            </a:r>
            <a:r>
              <a:rPr lang="en-US" sz="4400" dirty="0">
                <a:solidFill>
                  <a:srgbClr val="1B1B27"/>
                </a:solidFill>
                <a:latin typeface="Raleway"/>
                <a:ea typeface="Raleway"/>
                <a:cs typeface="Raleway"/>
                <a:sym typeface="Raleway"/>
              </a:rPr>
              <a:t>: </a:t>
            </a:r>
            <a:r>
              <a:rPr lang="en-US" sz="3600" dirty="0">
                <a:solidFill>
                  <a:srgbClr val="1B1B27"/>
                </a:solidFill>
                <a:latin typeface="Raleway"/>
                <a:ea typeface="Raleway"/>
                <a:cs typeface="Raleway"/>
              </a:rPr>
              <a:t>Tax payable on un-reconciled differences in ITC (due to reason specified in 13 &amp; 15 above)</a:t>
            </a:r>
            <a:endParaRPr lang="en-US" sz="4400" dirty="0">
              <a:solidFill>
                <a:srgbClr val="1B1B27"/>
              </a:solidFill>
              <a:latin typeface="Raleway"/>
              <a:ea typeface="Raleway"/>
              <a:cs typeface="Raleway"/>
              <a:sym typeface="Raleway"/>
            </a:endParaRPr>
          </a:p>
        </p:txBody>
      </p:sp>
      <p:pic>
        <p:nvPicPr>
          <p:cNvPr id="13314" name="Picture 2" descr=" Tax payable on un-reconciled difference in ITC in GSTR 9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032906"/>
            <a:ext cx="11830050" cy="4171951"/>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urved Connector 7"/>
          <p:cNvCxnSpPr/>
          <p:nvPr/>
        </p:nvCxnSpPr>
        <p:spPr>
          <a:xfrm rot="10800000" flipV="1">
            <a:off x="1905000" y="2628900"/>
            <a:ext cx="3962400" cy="3733800"/>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516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77390" y="3686991"/>
            <a:ext cx="5410200" cy="5632311"/>
          </a:xfrm>
          <a:prstGeom prst="rect">
            <a:avLst/>
          </a:prstGeom>
        </p:spPr>
        <p:txBody>
          <a:bodyPr wrap="square">
            <a:spAutoFit/>
          </a:bodyPr>
          <a:lstStyle/>
          <a:p>
            <a:pPr fontAlgn="base">
              <a:lnSpc>
                <a:spcPct val="150000"/>
              </a:lnSpc>
            </a:pPr>
            <a:r>
              <a:rPr lang="en-US" sz="2400" dirty="0"/>
              <a:t>This table requires  to enter details of the taxable value, central and state tax, integrated tax, and cess (if applicable) for various tax rates </a:t>
            </a:r>
            <a:r>
              <a:rPr lang="en-US" sz="2400" b="1" dirty="0"/>
              <a:t>(5%, 12%, 18%, 28%, 3%, 0.25%, 0.10%</a:t>
            </a:r>
            <a:r>
              <a:rPr lang="en-US" sz="2400" dirty="0"/>
              <a:t>). It also includes the applicable ITC, interest, late fees, penalties, any other amounts paid but not reported in GSTR-9, erroneous refunds to be repaid, and outstanding demands to be settled.</a:t>
            </a:r>
            <a:endParaRPr lang="en-IN" sz="1600" dirty="0"/>
          </a:p>
        </p:txBody>
      </p:sp>
      <p:sp>
        <p:nvSpPr>
          <p:cNvPr id="2" name="TextBox 6"/>
          <p:cNvSpPr txBox="1"/>
          <p:nvPr/>
        </p:nvSpPr>
        <p:spPr>
          <a:xfrm>
            <a:off x="304800" y="342900"/>
            <a:ext cx="16687800" cy="67710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en-IN" sz="4400" dirty="0">
                <a:solidFill>
                  <a:srgbClr val="1B1B27"/>
                </a:solidFill>
                <a:latin typeface="Raleway"/>
                <a:ea typeface="Raleway"/>
                <a:cs typeface="Raleway"/>
              </a:rPr>
              <a:t>Part 5: Additional liability due to non-reconciliation</a:t>
            </a:r>
          </a:p>
        </p:txBody>
      </p:sp>
      <p:pic>
        <p:nvPicPr>
          <p:cNvPr id="14338" name="Picture 2" descr="Auditor’s recommendation on additional liability due to non-reconciliation in GSTR9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1020008"/>
            <a:ext cx="10455184" cy="91526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153400" y="1020008"/>
            <a:ext cx="9693184" cy="542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Additional liability due to non -reconciliation</a:t>
            </a:r>
            <a:endParaRPr lang="en-IN" sz="2800" dirty="0"/>
          </a:p>
        </p:txBody>
      </p:sp>
      <p:cxnSp>
        <p:nvCxnSpPr>
          <p:cNvPr id="6" name="Curved Connector 5"/>
          <p:cNvCxnSpPr/>
          <p:nvPr/>
        </p:nvCxnSpPr>
        <p:spPr>
          <a:xfrm flipV="1">
            <a:off x="3810000" y="1562100"/>
            <a:ext cx="3124200" cy="2286000"/>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97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4325" y="2306683"/>
            <a:ext cx="9906000" cy="6370975"/>
          </a:xfrm>
          <a:prstGeom prst="rect">
            <a:avLst/>
          </a:prstGeom>
        </p:spPr>
        <p:txBody>
          <a:bodyPr wrap="square">
            <a:spAutoFit/>
          </a:bodyPr>
          <a:lstStyle/>
          <a:p>
            <a:r>
              <a:rPr lang="en-IN" sz="3600" b="1" dirty="0">
                <a:solidFill>
                  <a:srgbClr val="1B1B27"/>
                </a:solidFill>
                <a:latin typeface="Raleway"/>
                <a:ea typeface="Raleway"/>
                <a:cs typeface="Raleway"/>
              </a:rPr>
              <a:t>Circular No -211/5/2024/GST</a:t>
            </a:r>
            <a:r>
              <a:rPr lang="en-IN" sz="3600" dirty="0">
                <a:solidFill>
                  <a:srgbClr val="1B1B27"/>
                </a:solidFill>
                <a:latin typeface="Raleway"/>
                <a:ea typeface="Raleway"/>
                <a:cs typeface="Raleway"/>
              </a:rPr>
              <a:t> dated 26.06.2024</a:t>
            </a:r>
          </a:p>
          <a:p>
            <a:pPr marL="342900" lvl="0" indent="-342900">
              <a:lnSpc>
                <a:spcPct val="200000"/>
              </a:lnSpc>
              <a:buFont typeface="Arial" pitchFamily="34" charset="0"/>
              <a:buChar char="•"/>
            </a:pPr>
            <a:r>
              <a:rPr lang="en-IN" sz="2400" dirty="0"/>
              <a:t>Discussion of time limit to avail credit in case of GST paid under RCM supplies received from URD</a:t>
            </a:r>
          </a:p>
          <a:p>
            <a:pPr marL="342900" lvl="0" indent="-342900">
              <a:lnSpc>
                <a:spcPct val="200000"/>
              </a:lnSpc>
              <a:buFont typeface="Arial" pitchFamily="34" charset="0"/>
              <a:buChar char="•"/>
            </a:pPr>
            <a:r>
              <a:rPr lang="en-IN" sz="2400" dirty="0"/>
              <a:t>Limitation under 16(4) is escalated by department </a:t>
            </a:r>
          </a:p>
          <a:p>
            <a:pPr marL="342900" lvl="0" indent="-342900">
              <a:lnSpc>
                <a:spcPct val="200000"/>
              </a:lnSpc>
              <a:buFont typeface="Arial" pitchFamily="34" charset="0"/>
              <a:buChar char="•"/>
            </a:pPr>
            <a:r>
              <a:rPr lang="en-IN" sz="2400" dirty="0"/>
              <a:t>Reading down Sec 16 (2) which prescribed Invoice as documents to avail credit read down with section 31 (3) (f)</a:t>
            </a:r>
          </a:p>
          <a:p>
            <a:pPr marL="342900" lvl="0" indent="-342900">
              <a:lnSpc>
                <a:spcPct val="200000"/>
              </a:lnSpc>
              <a:buFont typeface="Arial" pitchFamily="34" charset="0"/>
              <a:buChar char="•"/>
            </a:pPr>
            <a:r>
              <a:rPr lang="en-IN" sz="2400" dirty="0"/>
              <a:t>Joint reading and uniformity of practice. Credit is allowed. But interest to be paid for delayed invoicing.</a:t>
            </a:r>
          </a:p>
        </p:txBody>
      </p:sp>
      <p:sp>
        <p:nvSpPr>
          <p:cNvPr id="3" name="AutoShape 4" descr="CBIC Circular No. 222/16/2024 TAXCONCEP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4" name="AutoShape 6" descr="CBIC Circular No. 222/16/2024 TAXCONCEP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5" name="AutoShape 8" descr="CBIC Circular No. 222/16/2024 TAXCONCEP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6" name="Rectangle 5"/>
          <p:cNvSpPr/>
          <p:nvPr/>
        </p:nvSpPr>
        <p:spPr>
          <a:xfrm>
            <a:off x="11225349" y="2628900"/>
            <a:ext cx="6629400" cy="44958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p:cNvSpPr/>
          <p:nvPr/>
        </p:nvSpPr>
        <p:spPr>
          <a:xfrm>
            <a:off x="6567025" y="470693"/>
            <a:ext cx="4046301" cy="923330"/>
          </a:xfrm>
          <a:prstGeom prst="rect">
            <a:avLst/>
          </a:prstGeom>
        </p:spPr>
        <p:txBody>
          <a:bodyPr wrap="none">
            <a:spAutoFit/>
          </a:bodyPr>
          <a:lstStyle/>
          <a:p>
            <a:pPr lvl="0" algn="ctr"/>
            <a:r>
              <a:rPr lang="en-US" sz="5400" b="1" u="sng"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rPr>
              <a:t>Burning Issue</a:t>
            </a:r>
          </a:p>
        </p:txBody>
      </p:sp>
    </p:spTree>
    <p:extLst>
      <p:ext uri="{BB962C8B-B14F-4D97-AF65-F5344CB8AC3E}">
        <p14:creationId xmlns:p14="http://schemas.microsoft.com/office/powerpoint/2010/main" val="94253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90500"/>
            <a:ext cx="10744200" cy="9730036"/>
          </a:xfrm>
          <a:prstGeom prst="rect">
            <a:avLst/>
          </a:prstGeom>
        </p:spPr>
        <p:txBody>
          <a:bodyPr wrap="square">
            <a:spAutoFit/>
          </a:bodyPr>
          <a:lstStyle/>
          <a:p>
            <a:pPr>
              <a:lnSpc>
                <a:spcPct val="150000"/>
              </a:lnSpc>
            </a:pPr>
            <a:r>
              <a:rPr lang="en-IN" sz="3600" b="1" dirty="0">
                <a:solidFill>
                  <a:srgbClr val="1B1B27"/>
                </a:solidFill>
                <a:latin typeface="Raleway"/>
                <a:ea typeface="Raleway"/>
                <a:cs typeface="Raleway"/>
              </a:rPr>
              <a:t>Advisory Dated 08th November, 2024</a:t>
            </a:r>
          </a:p>
          <a:p>
            <a:pPr marL="342900" lvl="0" indent="-342900">
              <a:lnSpc>
                <a:spcPct val="150000"/>
              </a:lnSpc>
              <a:buFont typeface="Wingdings" pitchFamily="2" charset="2"/>
              <a:buChar char="v"/>
            </a:pPr>
            <a:r>
              <a:rPr lang="en-IN" sz="2400" dirty="0"/>
              <a:t>For reducing the tax disputes and to provide a big relief to the taxpayers, GST Council in its </a:t>
            </a:r>
            <a:r>
              <a:rPr lang="en-IN" sz="2400" dirty="0">
                <a:hlinkClick r:id="rId2"/>
              </a:rPr>
              <a:t>53rd meeting</a:t>
            </a:r>
            <a:r>
              <a:rPr lang="en-IN" sz="2400" dirty="0"/>
              <a:t> held on 22nd June, 2024 had recommended for waiver of interest and penalties in the demand notices or orders issued under </a:t>
            </a:r>
            <a:r>
              <a:rPr lang="en-IN" sz="2400" dirty="0">
                <a:hlinkClick r:id="rId3"/>
              </a:rPr>
              <a:t>Section 73</a:t>
            </a:r>
            <a:r>
              <a:rPr lang="en-IN" sz="2400" dirty="0"/>
              <a:t> of the CGST Act, 2017 (i.e. the cases not involving fraud, suppression or wilful misstatement, etc.) for the Financial years 2017-18, 2018-19 and 2019-20. To avail this waiver, the condition is that the full tax demanded is paid on or before 31.03.2025.</a:t>
            </a:r>
          </a:p>
          <a:p>
            <a:pPr marL="342900" lvl="0" indent="-342900">
              <a:lnSpc>
                <a:spcPct val="150000"/>
              </a:lnSpc>
              <a:buFont typeface="Wingdings" pitchFamily="2" charset="2"/>
              <a:buChar char="v"/>
            </a:pPr>
            <a:r>
              <a:rPr lang="en-IN" sz="2400" dirty="0"/>
              <a:t>Form SPL 01 and SPL 02 prescribed under Rule 164 will be available on Portal by First week of Jan 2025.</a:t>
            </a:r>
          </a:p>
          <a:p>
            <a:pPr marL="342900" lvl="0" indent="-342900">
              <a:lnSpc>
                <a:spcPct val="150000"/>
              </a:lnSpc>
              <a:buFont typeface="Wingdings" pitchFamily="2" charset="2"/>
              <a:buChar char="v"/>
            </a:pPr>
            <a:r>
              <a:rPr lang="en-IN" sz="2400" dirty="0"/>
              <a:t>SPL 01 within 3 Months from 31.03.2025</a:t>
            </a:r>
          </a:p>
          <a:p>
            <a:pPr marL="342900" lvl="0" indent="-342900">
              <a:lnSpc>
                <a:spcPct val="150000"/>
              </a:lnSpc>
              <a:buFont typeface="Wingdings" pitchFamily="2" charset="2"/>
              <a:buChar char="v"/>
            </a:pPr>
            <a:r>
              <a:rPr lang="en-IN" sz="2400" dirty="0"/>
              <a:t>SPL 02 within 6 Month from order date </a:t>
            </a:r>
          </a:p>
          <a:p>
            <a:pPr marL="342900" lvl="0" indent="-342900">
              <a:lnSpc>
                <a:spcPct val="150000"/>
              </a:lnSpc>
              <a:buFont typeface="Wingdings" pitchFamily="2" charset="2"/>
              <a:buChar char="v"/>
            </a:pPr>
            <a:r>
              <a:rPr lang="en-IN" sz="2400" dirty="0"/>
              <a:t>Tax paid upto 31.03.2025 will be considered </a:t>
            </a:r>
          </a:p>
          <a:p>
            <a:pPr marL="342900" lvl="0" indent="-342900">
              <a:lnSpc>
                <a:spcPct val="150000"/>
              </a:lnSpc>
              <a:buFont typeface="Wingdings" pitchFamily="2" charset="2"/>
              <a:buChar char="v"/>
            </a:pPr>
            <a:r>
              <a:rPr lang="en-IN" sz="2400" dirty="0"/>
              <a:t>Tax recovered by officer will be considered.</a:t>
            </a:r>
          </a:p>
          <a:p>
            <a:pPr marL="342900" lvl="0" indent="-342900">
              <a:lnSpc>
                <a:spcPct val="150000"/>
              </a:lnSpc>
              <a:buFont typeface="Wingdings" pitchFamily="2" charset="2"/>
              <a:buChar char="v"/>
            </a:pPr>
            <a:r>
              <a:rPr lang="en-IN" sz="2400" dirty="0"/>
              <a:t>Demand of Interest and Penalty order were also considered, except the liability self assesses and delayed reporting of supply.</a:t>
            </a:r>
          </a:p>
          <a:p>
            <a:pPr marL="342900" lvl="0" indent="-342900">
              <a:lnSpc>
                <a:spcPct val="150000"/>
              </a:lnSpc>
              <a:buFont typeface="Wingdings" pitchFamily="2" charset="2"/>
              <a:buChar char="v"/>
            </a:pPr>
            <a:r>
              <a:rPr lang="en-IN" sz="2400" dirty="0"/>
              <a:t>Full SCN or order to cover under scheme no part waiver</a:t>
            </a:r>
            <a:r>
              <a:rPr lang="en-IN" dirty="0"/>
              <a:t>.</a:t>
            </a:r>
          </a:p>
        </p:txBody>
      </p:sp>
      <p:sp>
        <p:nvSpPr>
          <p:cNvPr id="3" name="Oval 2"/>
          <p:cNvSpPr/>
          <p:nvPr/>
        </p:nvSpPr>
        <p:spPr>
          <a:xfrm>
            <a:off x="12115800" y="2095500"/>
            <a:ext cx="5029200" cy="403860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effectLst>
            <a:reflection blurRad="6350" stA="52000" endA="300" endPos="35000" dir="5400000" sy="-100000" algn="bl" rotWithShape="0"/>
          </a:effectLst>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62884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ECECF3"/>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4902"/>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6" name="Freeform 6" descr="preencoded.png"/>
          <p:cNvSpPr/>
          <p:nvPr/>
        </p:nvSpPr>
        <p:spPr>
          <a:xfrm>
            <a:off x="0" y="0"/>
            <a:ext cx="6858000" cy="10287000"/>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7" name="TextBox 7"/>
          <p:cNvSpPr txBox="1"/>
          <p:nvPr/>
        </p:nvSpPr>
        <p:spPr>
          <a:xfrm>
            <a:off x="7850237" y="3098452"/>
            <a:ext cx="7088237" cy="91454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6937"/>
              </a:lnSpc>
            </a:pPr>
            <a:r>
              <a:rPr lang="en-US" sz="5562" dirty="0">
                <a:solidFill>
                  <a:srgbClr val="1B1B27"/>
                </a:solidFill>
                <a:latin typeface="Raleway"/>
                <a:ea typeface="Raleway"/>
                <a:cs typeface="Raleway"/>
                <a:sym typeface="Raleway"/>
              </a:rPr>
              <a:t>Conclusion</a:t>
            </a:r>
          </a:p>
        </p:txBody>
      </p:sp>
      <p:sp>
        <p:nvSpPr>
          <p:cNvPr id="8" name="TextBox 8"/>
          <p:cNvSpPr txBox="1"/>
          <p:nvPr/>
        </p:nvSpPr>
        <p:spPr>
          <a:xfrm>
            <a:off x="7850237" y="4342954"/>
            <a:ext cx="9445526" cy="276998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562"/>
              </a:lnSpc>
            </a:pPr>
            <a:r>
              <a:rPr lang="en-US" sz="2187" dirty="0">
                <a:solidFill>
                  <a:srgbClr val="3C3939"/>
                </a:solidFill>
                <a:latin typeface="Roboto"/>
                <a:ea typeface="Roboto"/>
                <a:cs typeface="Roboto"/>
                <a:sym typeface="Roboto"/>
              </a:rPr>
              <a:t>By understanding the nuances of GSTR-9 and GSTR-9C, its components, and the essential data requirements, you can navigate the complexities of annual return filing with confidence. Proactive preparation and accurate documentation play a pivotal role in ensuring a seamless process. Remember, timely and accurate filing is crucial for maintaining compliance with GST regulations.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05600" y="4524970"/>
            <a:ext cx="4329968" cy="923330"/>
          </a:xfrm>
          <a:prstGeom prst="rect">
            <a:avLst/>
          </a:prstGeom>
          <a:noFill/>
        </p:spPr>
        <p:txBody>
          <a:bodyPr wrap="square" lIns="91440" tIns="45720" rIns="91440" bIns="45720">
            <a:prstTxWarp prst="textArchUp">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63500" sx="102000" sy="102000" algn="ctr" rotWithShape="0">
                    <a:prstClr val="black">
                      <a:alpha val="40000"/>
                    </a:prstClr>
                  </a:outerShdw>
                  <a:reflection blurRad="6350" stA="55000" endA="300" endPos="45500" dir="5400000" sy="-100000" algn="bl" rotWithShape="0"/>
                </a:effectLst>
              </a:rPr>
              <a:t>THANK</a:t>
            </a:r>
            <a:r>
              <a:rPr lang="en-US" sz="72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5000" endA="300" endPos="45500" dir="5400000" sy="-100000" algn="bl" rotWithShape="0"/>
                </a:effectLst>
              </a:rPr>
              <a:t> YOU</a:t>
            </a:r>
          </a:p>
        </p:txBody>
      </p:sp>
    </p:spTree>
    <p:extLst>
      <p:ext uri="{BB962C8B-B14F-4D97-AF65-F5344CB8AC3E}">
        <p14:creationId xmlns:p14="http://schemas.microsoft.com/office/powerpoint/2010/main" val="19108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grpId="0" nodeType="with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AS_NET" val="6.0.29"/>
  <p:tag name="AS_OS" val="Unix 5.4.0.192"/>
  <p:tag name="AS_RELEASE_DATE" val="2024.02.14"/>
  <p:tag name="AS_TITLE" val="Aspose.Slides for .NET6"/>
  <p:tag name="AS_VERSION" val="24.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TotalTime>
  <Words>3490</Words>
  <Application>Microsoft Office PowerPoint</Application>
  <PresentationFormat>Custom</PresentationFormat>
  <Paragraphs>388</Paragraphs>
  <Slides>54</Slides>
  <Notes>30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54</vt:i4>
      </vt:variant>
    </vt:vector>
  </HeadingPairs>
  <TitlesOfParts>
    <vt:vector size="66" baseType="lpstr">
      <vt:lpstr>Arial</vt:lpstr>
      <vt:lpstr>Roboto</vt:lpstr>
      <vt:lpstr>Arimo Bold</vt:lpstr>
      <vt:lpstr>Wingdings</vt:lpstr>
      <vt:lpstr>Raleway</vt:lpstr>
      <vt:lpstr>Calibri</vt:lpstr>
      <vt:lpstr>Arial Narrow</vt:lpstr>
      <vt:lpstr>Office Theme</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Sanjay</cp:lastModifiedBy>
  <cp:revision>54</cp:revision>
  <cp:lastPrinted>2024-11-29T10:33:38Z</cp:lastPrinted>
  <dcterms:created xsi:type="dcterms:W3CDTF">2024-11-29T06:13:01Z</dcterms:created>
  <dcterms:modified xsi:type="dcterms:W3CDTF">2024-11-30T07:50:00Z</dcterms:modified>
</cp:coreProperties>
</file>