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media/image85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9"/>
  </p:notesMasterIdLst>
  <p:sldIdLst>
    <p:sldId id="283" r:id="rId2"/>
    <p:sldId id="256" r:id="rId3"/>
    <p:sldId id="309" r:id="rId4"/>
    <p:sldId id="285" r:id="rId5"/>
    <p:sldId id="287" r:id="rId6"/>
    <p:sldId id="262" r:id="rId7"/>
    <p:sldId id="291" r:id="rId8"/>
    <p:sldId id="288" r:id="rId9"/>
    <p:sldId id="289" r:id="rId10"/>
    <p:sldId id="310" r:id="rId11"/>
    <p:sldId id="304" r:id="rId12"/>
    <p:sldId id="305" r:id="rId13"/>
    <p:sldId id="263" r:id="rId14"/>
    <p:sldId id="257" r:id="rId15"/>
    <p:sldId id="306" r:id="rId16"/>
    <p:sldId id="317" r:id="rId17"/>
    <p:sldId id="293" r:id="rId18"/>
    <p:sldId id="294" r:id="rId19"/>
    <p:sldId id="295" r:id="rId20"/>
    <p:sldId id="296" r:id="rId21"/>
    <p:sldId id="323" r:id="rId22"/>
    <p:sldId id="324" r:id="rId23"/>
    <p:sldId id="325" r:id="rId24"/>
    <p:sldId id="326" r:id="rId25"/>
    <p:sldId id="260" r:id="rId26"/>
    <p:sldId id="364" r:id="rId27"/>
    <p:sldId id="367" r:id="rId28"/>
    <p:sldId id="366" r:id="rId29"/>
    <p:sldId id="365" r:id="rId30"/>
    <p:sldId id="361" r:id="rId31"/>
    <p:sldId id="266" r:id="rId32"/>
    <p:sldId id="265" r:id="rId33"/>
    <p:sldId id="264" r:id="rId34"/>
    <p:sldId id="261" r:id="rId35"/>
    <p:sldId id="313" r:id="rId36"/>
    <p:sldId id="300" r:id="rId37"/>
    <p:sldId id="301" r:id="rId38"/>
    <p:sldId id="302" r:id="rId39"/>
    <p:sldId id="307" r:id="rId40"/>
    <p:sldId id="297" r:id="rId41"/>
    <p:sldId id="314" r:id="rId42"/>
    <p:sldId id="298" r:id="rId43"/>
    <p:sldId id="299" r:id="rId44"/>
    <p:sldId id="315" r:id="rId45"/>
    <p:sldId id="269" r:id="rId46"/>
    <p:sldId id="321" r:id="rId47"/>
    <p:sldId id="339" r:id="rId48"/>
    <p:sldId id="337" r:id="rId49"/>
    <p:sldId id="259" r:id="rId50"/>
    <p:sldId id="333" r:id="rId51"/>
    <p:sldId id="341" r:id="rId52"/>
    <p:sldId id="342" r:id="rId53"/>
    <p:sldId id="258" r:id="rId54"/>
    <p:sldId id="343" r:id="rId55"/>
    <p:sldId id="311" r:id="rId56"/>
    <p:sldId id="318" r:id="rId57"/>
    <p:sldId id="368" r:id="rId58"/>
    <p:sldId id="322" r:id="rId59"/>
    <p:sldId id="319" r:id="rId60"/>
    <p:sldId id="320" r:id="rId61"/>
    <p:sldId id="330" r:id="rId62"/>
    <p:sldId id="355" r:id="rId63"/>
    <p:sldId id="344" r:id="rId64"/>
    <p:sldId id="340" r:id="rId65"/>
    <p:sldId id="327" r:id="rId66"/>
    <p:sldId id="316" r:id="rId67"/>
    <p:sldId id="284" r:id="rId68"/>
  </p:sldIdLst>
  <p:sldSz cx="14630400" cy="8229600"/>
  <p:notesSz cx="8229600" cy="1463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F9"/>
    <a:srgbClr val="ADBFD5"/>
    <a:srgbClr val="153462"/>
    <a:srgbClr val="F8F4FE"/>
    <a:srgbClr val="F5EEFE"/>
    <a:srgbClr val="FCE8FE"/>
    <a:srgbClr val="F9C7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6" d="100"/>
          <a:sy n="66" d="100"/>
        </p:scale>
        <p:origin x="72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3903A2-71C9-4ADF-AA0F-B0A3FFFDA54A}" type="doc">
      <dgm:prSet loTypeId="urn:microsoft.com/office/officeart/2005/8/layout/orgChart1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IN"/>
        </a:p>
      </dgm:t>
    </dgm:pt>
    <dgm:pt modelId="{068BF6C9-977A-410D-9B83-908839FD429D}">
      <dgm:prSet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pPr algn="ctr">
            <a:spcBef>
              <a:spcPts val="0"/>
            </a:spcBef>
            <a:spcAft>
              <a:spcPts val="300"/>
            </a:spcAft>
            <a:buNone/>
          </a:pPr>
          <a:r>
            <a:rPr lang="en-US" sz="1800" b="1" u="sng" dirty="0">
              <a:latin typeface="Garamond" panose="02020404030301010803" pitchFamily="18" charset="0"/>
            </a:rPr>
            <a:t>RIGHTS OF PARTNERS</a:t>
          </a:r>
        </a:p>
        <a:p>
          <a:pPr algn="ctr">
            <a:spcBef>
              <a:spcPts val="0"/>
            </a:spcBef>
            <a:spcAft>
              <a:spcPts val="300"/>
            </a:spcAft>
            <a:buNone/>
          </a:pPr>
          <a:endParaRPr lang="en-US" sz="1000" b="1" u="sng" dirty="0">
            <a:latin typeface="Garamond" panose="02020404030301010803" pitchFamily="18" charset="0"/>
          </a:endParaRPr>
        </a:p>
        <a:p>
          <a:pPr algn="l">
            <a:spcBef>
              <a:spcPts val="0"/>
            </a:spcBef>
            <a:spcAft>
              <a:spcPts val="300"/>
            </a:spcAft>
            <a:buFont typeface="Arial" panose="020B0604020202020204" pitchFamily="34" charset="0"/>
            <a:buChar char="•"/>
          </a:pPr>
          <a:r>
            <a:rPr lang="en-US" sz="1800" b="0" dirty="0">
              <a:latin typeface="Garamond" panose="02020404030301010803" pitchFamily="18" charset="0"/>
            </a:rPr>
            <a:t> - Right to Participate in Business </a:t>
          </a:r>
        </a:p>
        <a:p>
          <a:pPr algn="l">
            <a:spcBef>
              <a:spcPts val="0"/>
            </a:spcBef>
            <a:spcAft>
              <a:spcPts val="300"/>
            </a:spcAft>
            <a:buFont typeface="Arial" panose="020B0604020202020204" pitchFamily="34" charset="0"/>
            <a:buChar char="•"/>
          </a:pPr>
          <a:r>
            <a:rPr lang="en-US" sz="1800" b="0" dirty="0">
              <a:latin typeface="Garamond" panose="02020404030301010803" pitchFamily="18" charset="0"/>
            </a:rPr>
            <a:t> - Right to Access Accounts </a:t>
          </a:r>
        </a:p>
        <a:p>
          <a:pPr algn="l">
            <a:spcBef>
              <a:spcPts val="0"/>
            </a:spcBef>
            <a:spcAft>
              <a:spcPts val="300"/>
            </a:spcAft>
            <a:buFont typeface="Arial" panose="020B0604020202020204" pitchFamily="34" charset="0"/>
            <a:buChar char="•"/>
          </a:pPr>
          <a:r>
            <a:rPr lang="en-US" sz="1800" b="0" dirty="0">
              <a:latin typeface="Garamond" panose="02020404030301010803" pitchFamily="18" charset="0"/>
            </a:rPr>
            <a:t> - Right to be Consulted </a:t>
          </a:r>
        </a:p>
        <a:p>
          <a:pPr algn="l">
            <a:spcBef>
              <a:spcPts val="0"/>
            </a:spcBef>
            <a:spcAft>
              <a:spcPts val="300"/>
            </a:spcAft>
            <a:buFont typeface="Arial" panose="020B0604020202020204" pitchFamily="34" charset="0"/>
            <a:buChar char="•"/>
          </a:pPr>
          <a:r>
            <a:rPr lang="en-US" sz="1800" b="0" dirty="0">
              <a:latin typeface="Garamond" panose="02020404030301010803" pitchFamily="18" charset="0"/>
            </a:rPr>
            <a:t> - Right to Retire</a:t>
          </a:r>
        </a:p>
        <a:p>
          <a:pPr algn="l">
            <a:spcBef>
              <a:spcPts val="0"/>
            </a:spcBef>
            <a:spcAft>
              <a:spcPts val="300"/>
            </a:spcAft>
            <a:buFont typeface="Arial" panose="020B0604020202020204" pitchFamily="34" charset="0"/>
            <a:buChar char="•"/>
          </a:pPr>
          <a:r>
            <a:rPr lang="en-US" sz="1800" b="0" dirty="0">
              <a:latin typeface="Garamond" panose="02020404030301010803" pitchFamily="18" charset="0"/>
            </a:rPr>
            <a:t> - Right to Dissolve</a:t>
          </a:r>
        </a:p>
        <a:p>
          <a:pPr algn="l">
            <a:spcBef>
              <a:spcPts val="0"/>
            </a:spcBef>
            <a:spcAft>
              <a:spcPts val="300"/>
            </a:spcAft>
            <a:buFont typeface="Arial" panose="020B0604020202020204" pitchFamily="34" charset="0"/>
            <a:buChar char="•"/>
          </a:pPr>
          <a:endParaRPr lang="en-US" sz="1800" b="0" dirty="0">
            <a:latin typeface="Garamond" panose="02020404030301010803" pitchFamily="18" charset="0"/>
          </a:endParaRPr>
        </a:p>
        <a:p>
          <a:pPr algn="l">
            <a:spcBef>
              <a:spcPts val="0"/>
            </a:spcBef>
            <a:spcAft>
              <a:spcPts val="300"/>
            </a:spcAft>
            <a:buFont typeface="Arial" panose="020B0604020202020204" pitchFamily="34" charset="0"/>
            <a:buChar char="•"/>
          </a:pPr>
          <a:endParaRPr lang="en-IN" sz="1050" b="0" dirty="0">
            <a:latin typeface="Garamond" panose="02020404030301010803" pitchFamily="18" charset="0"/>
          </a:endParaRPr>
        </a:p>
        <a:p>
          <a:pPr algn="l">
            <a:spcBef>
              <a:spcPts val="0"/>
            </a:spcBef>
            <a:spcAft>
              <a:spcPts val="300"/>
            </a:spcAft>
            <a:buNone/>
          </a:pPr>
          <a:endParaRPr lang="en-IN" sz="1800" b="0" dirty="0">
            <a:latin typeface="Garamond" panose="02020404030301010803" pitchFamily="18" charset="0"/>
          </a:endParaRPr>
        </a:p>
      </dgm:t>
    </dgm:pt>
    <dgm:pt modelId="{E08A55C1-502C-4773-BF68-33D3A0040871}" type="parTrans" cxnId="{1E0469D5-F2E6-4128-A7C9-7E7B174BC58F}">
      <dgm:prSet/>
      <dgm:spPr>
        <a:ln>
          <a:solidFill>
            <a:schemeClr val="tx1"/>
          </a:solidFill>
        </a:ln>
      </dgm:spPr>
      <dgm:t>
        <a:bodyPr/>
        <a:lstStyle/>
        <a:p>
          <a:endParaRPr lang="en-IN" sz="1400"/>
        </a:p>
      </dgm:t>
    </dgm:pt>
    <dgm:pt modelId="{3B9EC613-A414-4582-80A1-91F46E30D7B3}" type="sibTrans" cxnId="{1E0469D5-F2E6-4128-A7C9-7E7B174BC58F}">
      <dgm:prSet/>
      <dgm:spPr/>
      <dgm:t>
        <a:bodyPr/>
        <a:lstStyle/>
        <a:p>
          <a:endParaRPr lang="en-IN" sz="1400"/>
        </a:p>
      </dgm:t>
    </dgm:pt>
    <dgm:pt modelId="{74360827-B568-4A21-8806-B6E3627E5FBC}">
      <dgm:prSet custT="1"/>
      <dgm:spPr>
        <a:solidFill>
          <a:prstClr val="white"/>
        </a:solidFill>
        <a:ln w="12700" cap="flat" cmpd="sng" algn="ctr">
          <a:solidFill>
            <a:prstClr val="black"/>
          </a:solidFill>
          <a:prstDash val="solid"/>
          <a:miter lim="800000"/>
        </a:ln>
        <a:effectLst/>
      </dgm:spPr>
      <dgm:t>
        <a:bodyPr spcFirstLastPara="0" vert="horz" wrap="square" lIns="11430" tIns="11430" rIns="11430" bIns="11430" numCol="1" spcCol="1270" anchor="ctr" anchorCtr="0"/>
        <a:lstStyle/>
        <a:p>
          <a:pPr algn="ctr"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n-IN" sz="1800" b="1" u="sng" kern="1200" dirty="0">
              <a:latin typeface="Garamond" panose="02020404030301010803" pitchFamily="18" charset="0"/>
            </a:rPr>
            <a:t>DUTIES OF PARTNERS</a:t>
          </a:r>
        </a:p>
        <a:p>
          <a:pPr algn="l">
            <a:spcAft>
              <a:spcPts val="300"/>
            </a:spcAft>
            <a:buFont typeface="Arial" panose="020B0604020202020204" pitchFamily="34" charset="0"/>
            <a:buNone/>
          </a:pPr>
          <a:r>
            <a:rPr lang="en-US" sz="1800" b="0" u="none" kern="1200" dirty="0">
              <a:latin typeface="Garamond" panose="02020404030301010803" pitchFamily="18" charset="0"/>
            </a:rPr>
            <a:t> - Duty to Act in Good Faith</a:t>
          </a:r>
        </a:p>
        <a:p>
          <a:pPr algn="l">
            <a:spcAft>
              <a:spcPts val="300"/>
            </a:spcAft>
            <a:buFont typeface="Arial" panose="020B0604020202020204" pitchFamily="34" charset="0"/>
            <a:buChar char="•"/>
          </a:pPr>
          <a:r>
            <a:rPr lang="en-US" sz="1800" b="0" u="none" kern="1200" dirty="0">
              <a:latin typeface="Garamond" panose="02020404030301010803" pitchFamily="18" charset="0"/>
            </a:rPr>
            <a:t> - Duty to Carry Out Business   </a:t>
          </a:r>
        </a:p>
        <a:p>
          <a:pPr algn="l">
            <a:spcAft>
              <a:spcPts val="300"/>
            </a:spcAft>
            <a:buFont typeface="Arial" panose="020B0604020202020204" pitchFamily="34" charset="0"/>
            <a:buChar char="•"/>
          </a:pPr>
          <a:r>
            <a:rPr lang="en-US" sz="1800" b="0" u="none" kern="1200" dirty="0">
              <a:latin typeface="Garamond" panose="02020404030301010803" pitchFamily="18" charset="0"/>
            </a:rPr>
            <a:t>   Diligently </a:t>
          </a:r>
        </a:p>
        <a:p>
          <a:pPr algn="l">
            <a:spcAft>
              <a:spcPts val="300"/>
            </a:spcAft>
            <a:buFont typeface="Wingdings" panose="05000000000000000000" pitchFamily="2" charset="2"/>
            <a:buNone/>
          </a:pPr>
          <a:r>
            <a:rPr lang="en-US" sz="1800" b="0" u="none" kern="1200" dirty="0">
              <a:latin typeface="Garamond" panose="02020404030301010803" pitchFamily="18" charset="0"/>
            </a:rPr>
            <a:t> - Duty to Indemnify for Willful </a:t>
          </a:r>
        </a:p>
        <a:p>
          <a:pPr algn="l">
            <a:spcAft>
              <a:spcPts val="300"/>
            </a:spcAft>
            <a:buFont typeface="Wingdings" panose="05000000000000000000" pitchFamily="2" charset="2"/>
            <a:buNone/>
          </a:pPr>
          <a:r>
            <a:rPr lang="en-US" sz="1800" b="0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aramond" panose="02020404030301010803" pitchFamily="18" charset="0"/>
              <a:ea typeface="+mn-ea"/>
              <a:cs typeface="+mn-cs"/>
            </a:rPr>
            <a:t>    Neglect</a:t>
          </a:r>
          <a:r>
            <a:rPr lang="en-US" sz="1800" b="0" u="none" kern="1200" dirty="0">
              <a:latin typeface="Garamond" panose="02020404030301010803" pitchFamily="18" charset="0"/>
            </a:rPr>
            <a:t> </a:t>
          </a:r>
        </a:p>
        <a:p>
          <a:pPr algn="l">
            <a:spcAft>
              <a:spcPct val="35000"/>
            </a:spcAft>
            <a:buFont typeface="Wingdings" panose="05000000000000000000" pitchFamily="2" charset="2"/>
            <a:buNone/>
          </a:pPr>
          <a:endParaRPr lang="en-US" sz="1800" b="0" u="none" kern="1200" dirty="0">
            <a:latin typeface="Garamond" panose="02020404030301010803" pitchFamily="18" charset="0"/>
          </a:endParaRPr>
        </a:p>
        <a:p>
          <a:pPr algn="ctr">
            <a:spcAft>
              <a:spcPct val="35000"/>
            </a:spcAft>
            <a:buFont typeface="Wingdings" panose="05000000000000000000" pitchFamily="2" charset="2"/>
            <a:buNone/>
          </a:pPr>
          <a:r>
            <a:rPr lang="en-IN" sz="1800" b="1" u="sng" kern="1200" dirty="0">
              <a:latin typeface="Garamond" panose="02020404030301010803" pitchFamily="18" charset="0"/>
            </a:rPr>
            <a:t>OBLIGATIONS OF PARTNERS</a:t>
          </a:r>
        </a:p>
        <a:p>
          <a:pPr algn="l">
            <a:spcAft>
              <a:spcPct val="35000"/>
            </a:spcAft>
            <a:buFont typeface="Arial" panose="020B0604020202020204" pitchFamily="34" charset="0"/>
          </a:pPr>
          <a:r>
            <a:rPr lang="en-US" sz="1800" b="0" u="none" kern="1200" dirty="0">
              <a:latin typeface="Garamond" panose="02020404030301010803" pitchFamily="18" charset="0"/>
            </a:rPr>
            <a:t> - Liability to Third Parties  </a:t>
          </a:r>
        </a:p>
        <a:p>
          <a:pPr algn="l">
            <a:spcAft>
              <a:spcPct val="35000"/>
            </a:spcAft>
            <a:buFont typeface="Arial" panose="020B0604020202020204" pitchFamily="34" charset="0"/>
          </a:pPr>
          <a:r>
            <a:rPr lang="en-US" sz="1800" b="0" u="none" kern="1200" dirty="0">
              <a:latin typeface="Garamond" panose="02020404030301010803" pitchFamily="18" charset="0"/>
            </a:rPr>
            <a:t> - Liability for Acts of the Firm </a:t>
          </a:r>
        </a:p>
        <a:p>
          <a:pPr algn="l">
            <a:spcAft>
              <a:spcPct val="35000"/>
            </a:spcAft>
            <a:buFont typeface="Arial" panose="020B0604020202020204" pitchFamily="34" charset="0"/>
          </a:pPr>
          <a:r>
            <a:rPr lang="en-US" sz="1800" b="0" u="none" kern="1200" dirty="0">
              <a:latin typeface="Garamond" panose="02020404030301010803" pitchFamily="18" charset="0"/>
            </a:rPr>
            <a:t> - Continuing Liability</a:t>
          </a:r>
          <a:endParaRPr lang="en-IN" sz="1800" b="0" u="none" kern="1200" dirty="0">
            <a:latin typeface="Garamond" panose="02020404030301010803" pitchFamily="18" charset="0"/>
          </a:endParaRPr>
        </a:p>
      </dgm:t>
    </dgm:pt>
    <dgm:pt modelId="{384C34FE-78E0-4664-B2A2-F73BCFE77A02}" type="parTrans" cxnId="{A703972B-F5EC-4696-A09B-B61543811ED8}">
      <dgm:prSet/>
      <dgm:spPr>
        <a:ln>
          <a:solidFill>
            <a:schemeClr val="tx1"/>
          </a:solidFill>
        </a:ln>
      </dgm:spPr>
      <dgm:t>
        <a:bodyPr/>
        <a:lstStyle/>
        <a:p>
          <a:endParaRPr lang="en-IN"/>
        </a:p>
      </dgm:t>
    </dgm:pt>
    <dgm:pt modelId="{A8094D9B-9733-4D7F-95FA-49D53B1E38A3}" type="sibTrans" cxnId="{A703972B-F5EC-4696-A09B-B61543811ED8}">
      <dgm:prSet/>
      <dgm:spPr/>
      <dgm:t>
        <a:bodyPr/>
        <a:lstStyle/>
        <a:p>
          <a:endParaRPr lang="en-IN"/>
        </a:p>
      </dgm:t>
    </dgm:pt>
    <dgm:pt modelId="{050ED4D6-CC48-493B-A607-BC5959645AC8}">
      <dgm:prSet custT="1"/>
      <dgm:spPr>
        <a:solidFill>
          <a:schemeClr val="bg1">
            <a:lumMod val="95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IN" sz="2400" b="1" u="sng" dirty="0">
            <a:latin typeface="Garamond" panose="02020404030301010803" pitchFamily="18" charset="0"/>
          </a:endParaRPr>
        </a:p>
      </dgm:t>
    </dgm:pt>
    <dgm:pt modelId="{25788BA9-4A3B-4E42-93DE-BA3A21C7CFC7}" type="sibTrans" cxnId="{FB87EB44-25F0-46F8-A6D0-DF8934834289}">
      <dgm:prSet/>
      <dgm:spPr/>
      <dgm:t>
        <a:bodyPr/>
        <a:lstStyle/>
        <a:p>
          <a:endParaRPr lang="en-IN" sz="1050">
            <a:latin typeface="Garamond" panose="02020404030301010803" pitchFamily="18" charset="0"/>
          </a:endParaRPr>
        </a:p>
      </dgm:t>
    </dgm:pt>
    <dgm:pt modelId="{DF6EC4F5-5D14-43A1-BE85-5506963518AB}" type="parTrans" cxnId="{FB87EB44-25F0-46F8-A6D0-DF8934834289}">
      <dgm:prSet/>
      <dgm:spPr/>
      <dgm:t>
        <a:bodyPr/>
        <a:lstStyle/>
        <a:p>
          <a:endParaRPr lang="en-IN" sz="1050">
            <a:latin typeface="Garamond" panose="02020404030301010803" pitchFamily="18" charset="0"/>
          </a:endParaRPr>
        </a:p>
      </dgm:t>
    </dgm:pt>
    <dgm:pt modelId="{C160F644-B89C-434E-BACF-F4DC01062254}" type="pres">
      <dgm:prSet presAssocID="{BE3903A2-71C9-4ADF-AA0F-B0A3FFFDA54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10BB7A2-A154-4A3A-B69A-D81AB483DCF8}" type="pres">
      <dgm:prSet presAssocID="{050ED4D6-CC48-493B-A607-BC5959645AC8}" presName="hierRoot1" presStyleCnt="0">
        <dgm:presLayoutVars>
          <dgm:hierBranch val="init"/>
        </dgm:presLayoutVars>
      </dgm:prSet>
      <dgm:spPr/>
    </dgm:pt>
    <dgm:pt modelId="{38EC4C02-1863-4C0B-822C-764B4152BC05}" type="pres">
      <dgm:prSet presAssocID="{050ED4D6-CC48-493B-A607-BC5959645AC8}" presName="rootComposite1" presStyleCnt="0"/>
      <dgm:spPr/>
    </dgm:pt>
    <dgm:pt modelId="{9D189FE5-ECBB-4ECD-A07E-5C400BDFCB08}" type="pres">
      <dgm:prSet presAssocID="{050ED4D6-CC48-493B-A607-BC5959645AC8}" presName="rootText1" presStyleLbl="node0" presStyleIdx="0" presStyleCnt="1" custScaleX="166547" custScaleY="62068">
        <dgm:presLayoutVars>
          <dgm:chPref val="3"/>
        </dgm:presLayoutVars>
      </dgm:prSet>
      <dgm:spPr/>
    </dgm:pt>
    <dgm:pt modelId="{2B3C3163-94C1-49C8-9018-6A04D3E6BEB8}" type="pres">
      <dgm:prSet presAssocID="{050ED4D6-CC48-493B-A607-BC5959645AC8}" presName="rootConnector1" presStyleLbl="node1" presStyleIdx="0" presStyleCnt="0"/>
      <dgm:spPr/>
    </dgm:pt>
    <dgm:pt modelId="{4C4D6049-35DF-4246-82ED-6457C9C8EBA0}" type="pres">
      <dgm:prSet presAssocID="{050ED4D6-CC48-493B-A607-BC5959645AC8}" presName="hierChild2" presStyleCnt="0"/>
      <dgm:spPr/>
    </dgm:pt>
    <dgm:pt modelId="{BA5A7DD9-B20A-4752-B09F-2F332C71C26B}" type="pres">
      <dgm:prSet presAssocID="{E08A55C1-502C-4773-BF68-33D3A0040871}" presName="Name37" presStyleLbl="parChTrans1D2" presStyleIdx="0" presStyleCnt="2"/>
      <dgm:spPr/>
    </dgm:pt>
    <dgm:pt modelId="{BB84EF84-A087-4F61-9667-B45BAD851121}" type="pres">
      <dgm:prSet presAssocID="{068BF6C9-977A-410D-9B83-908839FD429D}" presName="hierRoot2" presStyleCnt="0">
        <dgm:presLayoutVars>
          <dgm:hierBranch val="init"/>
        </dgm:presLayoutVars>
      </dgm:prSet>
      <dgm:spPr/>
    </dgm:pt>
    <dgm:pt modelId="{EE39240D-8802-41B8-B9AF-6D078E559C4A}" type="pres">
      <dgm:prSet presAssocID="{068BF6C9-977A-410D-9B83-908839FD429D}" presName="rootComposite" presStyleCnt="0"/>
      <dgm:spPr/>
    </dgm:pt>
    <dgm:pt modelId="{10EDE11D-C6BD-460C-9F80-00F5C6E6F4E6}" type="pres">
      <dgm:prSet presAssocID="{068BF6C9-977A-410D-9B83-908839FD429D}" presName="rootText" presStyleLbl="node2" presStyleIdx="0" presStyleCnt="2" custScaleX="126179" custScaleY="285648" custLinFactNeighborX="0">
        <dgm:presLayoutVars>
          <dgm:chPref val="3"/>
        </dgm:presLayoutVars>
      </dgm:prSet>
      <dgm:spPr/>
    </dgm:pt>
    <dgm:pt modelId="{A58F7DF4-15BC-4D13-B79F-82DD0D88EDEE}" type="pres">
      <dgm:prSet presAssocID="{068BF6C9-977A-410D-9B83-908839FD429D}" presName="rootConnector" presStyleLbl="node2" presStyleIdx="0" presStyleCnt="2"/>
      <dgm:spPr/>
    </dgm:pt>
    <dgm:pt modelId="{C96C289A-5902-4B18-B17E-7B596B8C938D}" type="pres">
      <dgm:prSet presAssocID="{068BF6C9-977A-410D-9B83-908839FD429D}" presName="hierChild4" presStyleCnt="0"/>
      <dgm:spPr/>
    </dgm:pt>
    <dgm:pt modelId="{17BB4832-26B3-4DD2-AF72-34F3ABF7E83F}" type="pres">
      <dgm:prSet presAssocID="{068BF6C9-977A-410D-9B83-908839FD429D}" presName="hierChild5" presStyleCnt="0"/>
      <dgm:spPr/>
    </dgm:pt>
    <dgm:pt modelId="{A5C9703A-CD79-40C1-94C1-B763D8E55F38}" type="pres">
      <dgm:prSet presAssocID="{384C34FE-78E0-4664-B2A2-F73BCFE77A02}" presName="Name37" presStyleLbl="parChTrans1D2" presStyleIdx="1" presStyleCnt="2"/>
      <dgm:spPr/>
    </dgm:pt>
    <dgm:pt modelId="{5BE9E95F-0A95-4D83-B169-835B1A2C3C48}" type="pres">
      <dgm:prSet presAssocID="{74360827-B568-4A21-8806-B6E3627E5FBC}" presName="hierRoot2" presStyleCnt="0">
        <dgm:presLayoutVars>
          <dgm:hierBranch val="init"/>
        </dgm:presLayoutVars>
      </dgm:prSet>
      <dgm:spPr/>
    </dgm:pt>
    <dgm:pt modelId="{20CF0124-2443-43AE-81CE-BD4DF2D52EF3}" type="pres">
      <dgm:prSet presAssocID="{74360827-B568-4A21-8806-B6E3627E5FBC}" presName="rootComposite" presStyleCnt="0"/>
      <dgm:spPr/>
    </dgm:pt>
    <dgm:pt modelId="{759DF13F-5BB5-4B00-B9C5-4897B03178A3}" type="pres">
      <dgm:prSet presAssocID="{74360827-B568-4A21-8806-B6E3627E5FBC}" presName="rootText" presStyleLbl="node2" presStyleIdx="1" presStyleCnt="2" custScaleX="153957" custScaleY="289485">
        <dgm:presLayoutVars>
          <dgm:chPref val="3"/>
        </dgm:presLayoutVars>
      </dgm:prSet>
      <dgm:spPr>
        <a:xfrm>
          <a:off x="3882348" y="1801654"/>
          <a:ext cx="3592389" cy="3812890"/>
        </a:xfrm>
        <a:prstGeom prst="rect">
          <a:avLst/>
        </a:prstGeom>
      </dgm:spPr>
    </dgm:pt>
    <dgm:pt modelId="{B0B7EF83-3685-4A4A-8BB5-8C58F003BAB7}" type="pres">
      <dgm:prSet presAssocID="{74360827-B568-4A21-8806-B6E3627E5FBC}" presName="rootConnector" presStyleLbl="node2" presStyleIdx="1" presStyleCnt="2"/>
      <dgm:spPr/>
    </dgm:pt>
    <dgm:pt modelId="{41178875-A577-4844-803C-DB1353C7196A}" type="pres">
      <dgm:prSet presAssocID="{74360827-B568-4A21-8806-B6E3627E5FBC}" presName="hierChild4" presStyleCnt="0"/>
      <dgm:spPr/>
    </dgm:pt>
    <dgm:pt modelId="{96FD4E7F-D339-4826-BFE2-63F3789D3BCB}" type="pres">
      <dgm:prSet presAssocID="{74360827-B568-4A21-8806-B6E3627E5FBC}" presName="hierChild5" presStyleCnt="0"/>
      <dgm:spPr/>
    </dgm:pt>
    <dgm:pt modelId="{57C2C1FD-337E-43EA-AD08-96DE3F2F0016}" type="pres">
      <dgm:prSet presAssocID="{050ED4D6-CC48-493B-A607-BC5959645AC8}" presName="hierChild3" presStyleCnt="0"/>
      <dgm:spPr/>
    </dgm:pt>
  </dgm:ptLst>
  <dgm:cxnLst>
    <dgm:cxn modelId="{DD0B2A07-31FC-42FD-899E-197FE5955A81}" type="presOf" srcId="{BE3903A2-71C9-4ADF-AA0F-B0A3FFFDA54A}" destId="{C160F644-B89C-434E-BACF-F4DC01062254}" srcOrd="0" destOrd="0" presId="urn:microsoft.com/office/officeart/2005/8/layout/orgChart1"/>
    <dgm:cxn modelId="{9C579E25-13DD-4D79-AF13-4E0416B00FD8}" type="presOf" srcId="{068BF6C9-977A-410D-9B83-908839FD429D}" destId="{A58F7DF4-15BC-4D13-B79F-82DD0D88EDEE}" srcOrd="1" destOrd="0" presId="urn:microsoft.com/office/officeart/2005/8/layout/orgChart1"/>
    <dgm:cxn modelId="{A703972B-F5EC-4696-A09B-B61543811ED8}" srcId="{050ED4D6-CC48-493B-A607-BC5959645AC8}" destId="{74360827-B568-4A21-8806-B6E3627E5FBC}" srcOrd="1" destOrd="0" parTransId="{384C34FE-78E0-4664-B2A2-F73BCFE77A02}" sibTransId="{A8094D9B-9733-4D7F-95FA-49D53B1E38A3}"/>
    <dgm:cxn modelId="{FB87EB44-25F0-46F8-A6D0-DF8934834289}" srcId="{BE3903A2-71C9-4ADF-AA0F-B0A3FFFDA54A}" destId="{050ED4D6-CC48-493B-A607-BC5959645AC8}" srcOrd="0" destOrd="0" parTransId="{DF6EC4F5-5D14-43A1-BE85-5506963518AB}" sibTransId="{25788BA9-4A3B-4E42-93DE-BA3A21C7CFC7}"/>
    <dgm:cxn modelId="{0C83606D-6E51-4A57-B432-86D81FD9444C}" type="presOf" srcId="{74360827-B568-4A21-8806-B6E3627E5FBC}" destId="{B0B7EF83-3685-4A4A-8BB5-8C58F003BAB7}" srcOrd="1" destOrd="0" presId="urn:microsoft.com/office/officeart/2005/8/layout/orgChart1"/>
    <dgm:cxn modelId="{DE7D4957-BEB1-4A30-AC08-97C0E8545BFE}" type="presOf" srcId="{384C34FE-78E0-4664-B2A2-F73BCFE77A02}" destId="{A5C9703A-CD79-40C1-94C1-B763D8E55F38}" srcOrd="0" destOrd="0" presId="urn:microsoft.com/office/officeart/2005/8/layout/orgChart1"/>
    <dgm:cxn modelId="{67CC2687-35D2-4BE8-9CF6-CDAD921BA3D6}" type="presOf" srcId="{E08A55C1-502C-4773-BF68-33D3A0040871}" destId="{BA5A7DD9-B20A-4752-B09F-2F332C71C26B}" srcOrd="0" destOrd="0" presId="urn:microsoft.com/office/officeart/2005/8/layout/orgChart1"/>
    <dgm:cxn modelId="{1F69DC8D-FBE9-45DA-9751-AB32FE9D57EE}" type="presOf" srcId="{050ED4D6-CC48-493B-A607-BC5959645AC8}" destId="{9D189FE5-ECBB-4ECD-A07E-5C400BDFCB08}" srcOrd="0" destOrd="0" presId="urn:microsoft.com/office/officeart/2005/8/layout/orgChart1"/>
    <dgm:cxn modelId="{6582A5B5-9974-4521-807D-9B3448D3C29C}" type="presOf" srcId="{068BF6C9-977A-410D-9B83-908839FD429D}" destId="{10EDE11D-C6BD-460C-9F80-00F5C6E6F4E6}" srcOrd="0" destOrd="0" presId="urn:microsoft.com/office/officeart/2005/8/layout/orgChart1"/>
    <dgm:cxn modelId="{1E0469D5-F2E6-4128-A7C9-7E7B174BC58F}" srcId="{050ED4D6-CC48-493B-A607-BC5959645AC8}" destId="{068BF6C9-977A-410D-9B83-908839FD429D}" srcOrd="0" destOrd="0" parTransId="{E08A55C1-502C-4773-BF68-33D3A0040871}" sibTransId="{3B9EC613-A414-4582-80A1-91F46E30D7B3}"/>
    <dgm:cxn modelId="{6911CBDA-21BA-469F-9D83-391EEEC97DCE}" type="presOf" srcId="{74360827-B568-4A21-8806-B6E3627E5FBC}" destId="{759DF13F-5BB5-4B00-B9C5-4897B03178A3}" srcOrd="0" destOrd="0" presId="urn:microsoft.com/office/officeart/2005/8/layout/orgChart1"/>
    <dgm:cxn modelId="{20086CF9-780A-4AE6-A6A0-91BA9819EF0B}" type="presOf" srcId="{050ED4D6-CC48-493B-A607-BC5959645AC8}" destId="{2B3C3163-94C1-49C8-9018-6A04D3E6BEB8}" srcOrd="1" destOrd="0" presId="urn:microsoft.com/office/officeart/2005/8/layout/orgChart1"/>
    <dgm:cxn modelId="{70A325B2-77FC-4A48-99C5-39D0FE696510}" type="presParOf" srcId="{C160F644-B89C-434E-BACF-F4DC01062254}" destId="{010BB7A2-A154-4A3A-B69A-D81AB483DCF8}" srcOrd="0" destOrd="0" presId="urn:microsoft.com/office/officeart/2005/8/layout/orgChart1"/>
    <dgm:cxn modelId="{0999D340-9E08-441E-897E-9504DB3AB418}" type="presParOf" srcId="{010BB7A2-A154-4A3A-B69A-D81AB483DCF8}" destId="{38EC4C02-1863-4C0B-822C-764B4152BC05}" srcOrd="0" destOrd="0" presId="urn:microsoft.com/office/officeart/2005/8/layout/orgChart1"/>
    <dgm:cxn modelId="{DFB049EA-AB82-40F2-9FEA-BBF810C231F7}" type="presParOf" srcId="{38EC4C02-1863-4C0B-822C-764B4152BC05}" destId="{9D189FE5-ECBB-4ECD-A07E-5C400BDFCB08}" srcOrd="0" destOrd="0" presId="urn:microsoft.com/office/officeart/2005/8/layout/orgChart1"/>
    <dgm:cxn modelId="{63B01973-500A-48DF-9EE1-3BE980FA7801}" type="presParOf" srcId="{38EC4C02-1863-4C0B-822C-764B4152BC05}" destId="{2B3C3163-94C1-49C8-9018-6A04D3E6BEB8}" srcOrd="1" destOrd="0" presId="urn:microsoft.com/office/officeart/2005/8/layout/orgChart1"/>
    <dgm:cxn modelId="{8FFC069C-87B9-47FE-AB70-F340852C3274}" type="presParOf" srcId="{010BB7A2-A154-4A3A-B69A-D81AB483DCF8}" destId="{4C4D6049-35DF-4246-82ED-6457C9C8EBA0}" srcOrd="1" destOrd="0" presId="urn:microsoft.com/office/officeart/2005/8/layout/orgChart1"/>
    <dgm:cxn modelId="{B7B83924-7DC8-4335-A7FF-B34AF1BF1544}" type="presParOf" srcId="{4C4D6049-35DF-4246-82ED-6457C9C8EBA0}" destId="{BA5A7DD9-B20A-4752-B09F-2F332C71C26B}" srcOrd="0" destOrd="0" presId="urn:microsoft.com/office/officeart/2005/8/layout/orgChart1"/>
    <dgm:cxn modelId="{AC2E07C5-0FE1-45D0-93A4-FC2E19090B95}" type="presParOf" srcId="{4C4D6049-35DF-4246-82ED-6457C9C8EBA0}" destId="{BB84EF84-A087-4F61-9667-B45BAD851121}" srcOrd="1" destOrd="0" presId="urn:microsoft.com/office/officeart/2005/8/layout/orgChart1"/>
    <dgm:cxn modelId="{A8AA84E7-60B6-47F8-8115-3C7BE05AB7B8}" type="presParOf" srcId="{BB84EF84-A087-4F61-9667-B45BAD851121}" destId="{EE39240D-8802-41B8-B9AF-6D078E559C4A}" srcOrd="0" destOrd="0" presId="urn:microsoft.com/office/officeart/2005/8/layout/orgChart1"/>
    <dgm:cxn modelId="{0CA7BDAC-9788-4EEE-AE0D-AE1DF0B5C5BE}" type="presParOf" srcId="{EE39240D-8802-41B8-B9AF-6D078E559C4A}" destId="{10EDE11D-C6BD-460C-9F80-00F5C6E6F4E6}" srcOrd="0" destOrd="0" presId="urn:microsoft.com/office/officeart/2005/8/layout/orgChart1"/>
    <dgm:cxn modelId="{026D905C-9E35-433C-BF48-3B584C850AF5}" type="presParOf" srcId="{EE39240D-8802-41B8-B9AF-6D078E559C4A}" destId="{A58F7DF4-15BC-4D13-B79F-82DD0D88EDEE}" srcOrd="1" destOrd="0" presId="urn:microsoft.com/office/officeart/2005/8/layout/orgChart1"/>
    <dgm:cxn modelId="{C7F6889C-F395-489D-A525-437594C918B9}" type="presParOf" srcId="{BB84EF84-A087-4F61-9667-B45BAD851121}" destId="{C96C289A-5902-4B18-B17E-7B596B8C938D}" srcOrd="1" destOrd="0" presId="urn:microsoft.com/office/officeart/2005/8/layout/orgChart1"/>
    <dgm:cxn modelId="{8EADC56F-6764-4B70-B582-3487224CFEF7}" type="presParOf" srcId="{BB84EF84-A087-4F61-9667-B45BAD851121}" destId="{17BB4832-26B3-4DD2-AF72-34F3ABF7E83F}" srcOrd="2" destOrd="0" presId="urn:microsoft.com/office/officeart/2005/8/layout/orgChart1"/>
    <dgm:cxn modelId="{19ADE685-EDD9-4E5B-81A6-260E98BD63EA}" type="presParOf" srcId="{4C4D6049-35DF-4246-82ED-6457C9C8EBA0}" destId="{A5C9703A-CD79-40C1-94C1-B763D8E55F38}" srcOrd="2" destOrd="0" presId="urn:microsoft.com/office/officeart/2005/8/layout/orgChart1"/>
    <dgm:cxn modelId="{6E55786E-C3F0-49BF-98B9-D56B7DEEC2C9}" type="presParOf" srcId="{4C4D6049-35DF-4246-82ED-6457C9C8EBA0}" destId="{5BE9E95F-0A95-4D83-B169-835B1A2C3C48}" srcOrd="3" destOrd="0" presId="urn:microsoft.com/office/officeart/2005/8/layout/orgChart1"/>
    <dgm:cxn modelId="{5A2253C7-F629-4048-9FBF-7E02022C983D}" type="presParOf" srcId="{5BE9E95F-0A95-4D83-B169-835B1A2C3C48}" destId="{20CF0124-2443-43AE-81CE-BD4DF2D52EF3}" srcOrd="0" destOrd="0" presId="urn:microsoft.com/office/officeart/2005/8/layout/orgChart1"/>
    <dgm:cxn modelId="{58B710D8-44CC-4673-99A1-490F407D2B25}" type="presParOf" srcId="{20CF0124-2443-43AE-81CE-BD4DF2D52EF3}" destId="{759DF13F-5BB5-4B00-B9C5-4897B03178A3}" srcOrd="0" destOrd="0" presId="urn:microsoft.com/office/officeart/2005/8/layout/orgChart1"/>
    <dgm:cxn modelId="{962D225C-C877-4F46-876E-032E3ED1877E}" type="presParOf" srcId="{20CF0124-2443-43AE-81CE-BD4DF2D52EF3}" destId="{B0B7EF83-3685-4A4A-8BB5-8C58F003BAB7}" srcOrd="1" destOrd="0" presId="urn:microsoft.com/office/officeart/2005/8/layout/orgChart1"/>
    <dgm:cxn modelId="{80C28184-5A88-4092-98D3-EF26324FC35B}" type="presParOf" srcId="{5BE9E95F-0A95-4D83-B169-835B1A2C3C48}" destId="{41178875-A577-4844-803C-DB1353C7196A}" srcOrd="1" destOrd="0" presId="urn:microsoft.com/office/officeart/2005/8/layout/orgChart1"/>
    <dgm:cxn modelId="{50EE6264-9E1A-49DC-9C15-E5CDD921F72A}" type="presParOf" srcId="{5BE9E95F-0A95-4D83-B169-835B1A2C3C48}" destId="{96FD4E7F-D339-4826-BFE2-63F3789D3BCB}" srcOrd="2" destOrd="0" presId="urn:microsoft.com/office/officeart/2005/8/layout/orgChart1"/>
    <dgm:cxn modelId="{E545880C-829E-405D-9C94-77AD9FEE1DC6}" type="presParOf" srcId="{010BB7A2-A154-4A3A-B69A-D81AB483DCF8}" destId="{57C2C1FD-337E-43EA-AD08-96DE3F2F0016}" srcOrd="2" destOrd="0" presId="urn:microsoft.com/office/officeart/2005/8/layout/orgChart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C9703A-CD79-40C1-94C1-B763D8E55F38}">
      <dsp:nvSpPr>
        <dsp:cNvPr id="0" name=""/>
        <dsp:cNvSpPr/>
      </dsp:nvSpPr>
      <dsp:spPr>
        <a:xfrm>
          <a:off x="3943819" y="1258776"/>
          <a:ext cx="1927266" cy="5499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4988"/>
              </a:lnTo>
              <a:lnTo>
                <a:pt x="1927266" y="274988"/>
              </a:lnTo>
              <a:lnTo>
                <a:pt x="1927266" y="549977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5A7DD9-B20A-4752-B09F-2F332C71C26B}">
      <dsp:nvSpPr>
        <dsp:cNvPr id="0" name=""/>
        <dsp:cNvSpPr/>
      </dsp:nvSpPr>
      <dsp:spPr>
        <a:xfrm>
          <a:off x="1652807" y="1258776"/>
          <a:ext cx="2291011" cy="549977"/>
        </a:xfrm>
        <a:custGeom>
          <a:avLst/>
          <a:gdLst/>
          <a:ahLst/>
          <a:cxnLst/>
          <a:rect l="0" t="0" r="0" b="0"/>
          <a:pathLst>
            <a:path>
              <a:moveTo>
                <a:pt x="2291011" y="0"/>
              </a:moveTo>
              <a:lnTo>
                <a:pt x="2291011" y="274988"/>
              </a:lnTo>
              <a:lnTo>
                <a:pt x="0" y="274988"/>
              </a:lnTo>
              <a:lnTo>
                <a:pt x="0" y="549977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189FE5-ECBB-4ECD-A07E-5C400BDFCB08}">
      <dsp:nvSpPr>
        <dsp:cNvPr id="0" name=""/>
        <dsp:cNvSpPr/>
      </dsp:nvSpPr>
      <dsp:spPr>
        <a:xfrm>
          <a:off x="1762934" y="446013"/>
          <a:ext cx="4361769" cy="812762"/>
        </a:xfrm>
        <a:prstGeom prst="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400" b="1" u="sng" kern="1200" dirty="0">
            <a:latin typeface="Garamond" panose="02020404030301010803" pitchFamily="18" charset="0"/>
          </a:endParaRPr>
        </a:p>
      </dsp:txBody>
      <dsp:txXfrm>
        <a:off x="1762934" y="446013"/>
        <a:ext cx="4361769" cy="812762"/>
      </dsp:txXfrm>
    </dsp:sp>
    <dsp:sp modelId="{10EDE11D-C6BD-460C-9F80-00F5C6E6F4E6}">
      <dsp:nvSpPr>
        <dsp:cNvPr id="0" name=""/>
        <dsp:cNvSpPr/>
      </dsp:nvSpPr>
      <dsp:spPr>
        <a:xfrm>
          <a:off x="529" y="1808753"/>
          <a:ext cx="3304555" cy="374047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300"/>
            </a:spcAft>
            <a:buNone/>
          </a:pPr>
          <a:r>
            <a:rPr lang="en-US" sz="1800" b="1" u="sng" kern="1200" dirty="0">
              <a:latin typeface="Garamond" panose="02020404030301010803" pitchFamily="18" charset="0"/>
            </a:rPr>
            <a:t>RIGHTS OF PARTNERS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300"/>
            </a:spcAft>
            <a:buNone/>
          </a:pPr>
          <a:endParaRPr lang="en-US" sz="1000" b="1" u="sng" kern="1200" dirty="0">
            <a:latin typeface="Garamond" panose="02020404030301010803" pitchFamily="18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300"/>
            </a:spcAft>
            <a:buFont typeface="Arial" panose="020B0604020202020204" pitchFamily="34" charset="0"/>
            <a:buNone/>
          </a:pPr>
          <a:r>
            <a:rPr lang="en-US" sz="1800" b="0" kern="1200" dirty="0">
              <a:latin typeface="Garamond" panose="02020404030301010803" pitchFamily="18" charset="0"/>
            </a:rPr>
            <a:t> - Right to Participate in Business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300"/>
            </a:spcAft>
            <a:buFont typeface="Arial" panose="020B0604020202020204" pitchFamily="34" charset="0"/>
            <a:buNone/>
          </a:pPr>
          <a:r>
            <a:rPr lang="en-US" sz="1800" b="0" kern="1200" dirty="0">
              <a:latin typeface="Garamond" panose="02020404030301010803" pitchFamily="18" charset="0"/>
            </a:rPr>
            <a:t> - Right to Access Accounts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300"/>
            </a:spcAft>
            <a:buFont typeface="Arial" panose="020B0604020202020204" pitchFamily="34" charset="0"/>
            <a:buNone/>
          </a:pPr>
          <a:r>
            <a:rPr lang="en-US" sz="1800" b="0" kern="1200" dirty="0">
              <a:latin typeface="Garamond" panose="02020404030301010803" pitchFamily="18" charset="0"/>
            </a:rPr>
            <a:t> - Right to be Consulted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300"/>
            </a:spcAft>
            <a:buFont typeface="Arial" panose="020B0604020202020204" pitchFamily="34" charset="0"/>
            <a:buNone/>
          </a:pPr>
          <a:r>
            <a:rPr lang="en-US" sz="1800" b="0" kern="1200" dirty="0">
              <a:latin typeface="Garamond" panose="02020404030301010803" pitchFamily="18" charset="0"/>
            </a:rPr>
            <a:t> - Right to Retire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300"/>
            </a:spcAft>
            <a:buFont typeface="Arial" panose="020B0604020202020204" pitchFamily="34" charset="0"/>
            <a:buNone/>
          </a:pPr>
          <a:r>
            <a:rPr lang="en-US" sz="1800" b="0" kern="1200" dirty="0">
              <a:latin typeface="Garamond" panose="02020404030301010803" pitchFamily="18" charset="0"/>
            </a:rPr>
            <a:t> - Right to Dissolve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300"/>
            </a:spcAft>
            <a:buFont typeface="Arial" panose="020B0604020202020204" pitchFamily="34" charset="0"/>
            <a:buNone/>
          </a:pPr>
          <a:endParaRPr lang="en-US" sz="1800" b="0" kern="1200" dirty="0">
            <a:latin typeface="Garamond" panose="02020404030301010803" pitchFamily="18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300"/>
            </a:spcAft>
            <a:buFont typeface="Arial" panose="020B0604020202020204" pitchFamily="34" charset="0"/>
            <a:buNone/>
          </a:pPr>
          <a:endParaRPr lang="en-IN" sz="1050" b="0" kern="1200" dirty="0">
            <a:latin typeface="Garamond" panose="02020404030301010803" pitchFamily="18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300"/>
            </a:spcAft>
            <a:buNone/>
          </a:pPr>
          <a:endParaRPr lang="en-IN" sz="1800" b="0" kern="1200" dirty="0">
            <a:latin typeface="Garamond" panose="02020404030301010803" pitchFamily="18" charset="0"/>
          </a:endParaRPr>
        </a:p>
      </dsp:txBody>
      <dsp:txXfrm>
        <a:off x="529" y="1808753"/>
        <a:ext cx="3304555" cy="3740478"/>
      </dsp:txXfrm>
    </dsp:sp>
    <dsp:sp modelId="{759DF13F-5BB5-4B00-B9C5-4897B03178A3}">
      <dsp:nvSpPr>
        <dsp:cNvPr id="0" name=""/>
        <dsp:cNvSpPr/>
      </dsp:nvSpPr>
      <dsp:spPr>
        <a:xfrm>
          <a:off x="3855063" y="1808753"/>
          <a:ext cx="4032045" cy="3790722"/>
        </a:xfrm>
        <a:prstGeom prst="rect">
          <a:avLst/>
        </a:prstGeom>
        <a:solidFill>
          <a:prstClr val="white"/>
        </a:solidFill>
        <a:ln w="12700" cap="flat" cmpd="sng" algn="ctr">
          <a:solidFill>
            <a:prstClr val="black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IN" sz="1800" b="1" u="sng" kern="1200" dirty="0">
              <a:latin typeface="Garamond" panose="02020404030301010803" pitchFamily="18" charset="0"/>
            </a:rPr>
            <a:t>DUTIES OF PARTNERS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300"/>
            </a:spcAft>
            <a:buFont typeface="Arial" panose="020B0604020202020204" pitchFamily="34" charset="0"/>
            <a:buNone/>
          </a:pPr>
          <a:r>
            <a:rPr lang="en-US" sz="1800" b="0" u="none" kern="1200" dirty="0">
              <a:latin typeface="Garamond" panose="02020404030301010803" pitchFamily="18" charset="0"/>
            </a:rPr>
            <a:t> - Duty to Act in Good Faith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300"/>
            </a:spcAft>
            <a:buFont typeface="Arial" panose="020B0604020202020204" pitchFamily="34" charset="0"/>
            <a:buNone/>
          </a:pPr>
          <a:r>
            <a:rPr lang="en-US" sz="1800" b="0" u="none" kern="1200" dirty="0">
              <a:latin typeface="Garamond" panose="02020404030301010803" pitchFamily="18" charset="0"/>
            </a:rPr>
            <a:t> - Duty to Carry Out Business  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300"/>
            </a:spcAft>
            <a:buFont typeface="Arial" panose="020B0604020202020204" pitchFamily="34" charset="0"/>
            <a:buNone/>
          </a:pPr>
          <a:r>
            <a:rPr lang="en-US" sz="1800" b="0" u="none" kern="1200" dirty="0">
              <a:latin typeface="Garamond" panose="02020404030301010803" pitchFamily="18" charset="0"/>
            </a:rPr>
            <a:t>   Diligently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300"/>
            </a:spcAft>
            <a:buFont typeface="Wingdings" panose="05000000000000000000" pitchFamily="2" charset="2"/>
            <a:buNone/>
          </a:pPr>
          <a:r>
            <a:rPr lang="en-US" sz="1800" b="0" u="none" kern="1200" dirty="0">
              <a:latin typeface="Garamond" panose="02020404030301010803" pitchFamily="18" charset="0"/>
            </a:rPr>
            <a:t> - Duty to Indemnify for Willful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300"/>
            </a:spcAft>
            <a:buFont typeface="Wingdings" panose="05000000000000000000" pitchFamily="2" charset="2"/>
            <a:buNone/>
          </a:pPr>
          <a:r>
            <a:rPr lang="en-US" sz="1800" b="0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aramond" panose="02020404030301010803" pitchFamily="18" charset="0"/>
              <a:ea typeface="+mn-ea"/>
              <a:cs typeface="+mn-cs"/>
            </a:rPr>
            <a:t>    Neglect</a:t>
          </a:r>
          <a:r>
            <a:rPr lang="en-US" sz="1800" b="0" u="none" kern="1200" dirty="0">
              <a:latin typeface="Garamond" panose="02020404030301010803" pitchFamily="18" charset="0"/>
            </a:rPr>
            <a:t>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en-US" sz="1800" b="0" u="none" kern="1200" dirty="0">
            <a:latin typeface="Garamond" panose="02020404030301010803" pitchFamily="18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IN" sz="1800" b="1" u="sng" kern="1200" dirty="0">
              <a:latin typeface="Garamond" panose="02020404030301010803" pitchFamily="18" charset="0"/>
            </a:rPr>
            <a:t>OBLIGATIONS OF PARTNERS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b="0" u="none" kern="1200" dirty="0">
              <a:latin typeface="Garamond" panose="02020404030301010803" pitchFamily="18" charset="0"/>
            </a:rPr>
            <a:t> - Liability to Third Parties 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b="0" u="none" kern="1200" dirty="0">
              <a:latin typeface="Garamond" panose="02020404030301010803" pitchFamily="18" charset="0"/>
            </a:rPr>
            <a:t> - Liability for Acts of the Firm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b="0" u="none" kern="1200" dirty="0">
              <a:latin typeface="Garamond" panose="02020404030301010803" pitchFamily="18" charset="0"/>
            </a:rPr>
            <a:t> - Continuing Liability</a:t>
          </a:r>
          <a:endParaRPr lang="en-IN" sz="1800" b="0" u="none" kern="1200" dirty="0">
            <a:latin typeface="Garamond" panose="02020404030301010803" pitchFamily="18" charset="0"/>
          </a:endParaRPr>
        </a:p>
      </dsp:txBody>
      <dsp:txXfrm>
        <a:off x="3855063" y="1808753"/>
        <a:ext cx="4032045" cy="37907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3557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95FCC-E7FB-4AFD-A249-3584497926BE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265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1E818-26FB-4464-7121-63A36F6C8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CDBE83-B6E3-8EF5-6EB8-3DC0CA2EC1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657C58-A2C4-7F4E-9CDE-203CBA6A1F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F096EF-F2C0-ADF0-44E1-44428AC730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14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29354-AFD9-55F4-C63E-E1D13E4D8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97B1DD-9211-7931-E82E-817A7B00B1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B4F1B0-0C45-C97F-906B-B2FFB99FAE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A85A5E-A5BF-B75B-3D26-1B02820777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0122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00390-9294-5D8A-1DE2-C04F9C426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541D18-48D8-03D8-59B8-CA7E090759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C17F7B-51A1-792E-1983-867F8C3C48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909D39-96EB-007E-2A96-B77A558868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6438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57E36-EC8B-8FDE-68E3-638E09C4A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EB7477-1FE6-06AF-AB74-6E4098EAB8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AF4B2E-692F-9EB1-47C1-E5CD91B40F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184548-E0BE-FBED-7339-FF7C7C17C2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983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9C883-B7A6-4626-5D82-C378ECAB2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583C42-3068-E455-3609-2ECE58A7E2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802A5A-FFEF-B76B-C65A-939869CEC0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26A50-AD73-E6F5-9118-E17166C244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4095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F0DFC-C41D-B7C9-76F8-B0AB846D4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32FBC8-3FC9-ABD3-377D-6A39A6ACB0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F848FC-F116-306F-7398-4AADADFA6A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564328-F861-3D88-A360-DC214542B6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5690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4661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0268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CE92A-A8B5-C557-16EF-1F04B3B60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7D8DE3-FB21-B86D-9EFA-D40BCAE9B4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299135-1236-8E2B-0DCF-CC0D635E2B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A306F3-DC4E-1A4F-1720-F023291BD9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8585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2C931-2A94-872A-C233-2E6D2A870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315BE5-090B-0F18-97F1-1D4B2E3447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8B8286-DDC2-F00A-DBCD-B5F3D41C31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AF13B6-7488-2F84-C87C-AB80481299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1107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6759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83E8-8DC1-F4FF-6A12-71BED20DC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47AC2A-3792-CF1F-D12D-A4A210FA3A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864E62-EED6-93B9-E099-79C2F774FE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EDEF5E-E7E4-E831-6101-0F2C44C315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3108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0143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7843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9199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7899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2D66C-CD75-BEA1-F548-141FC6A34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76C18D-3AD9-63A7-52E3-7B9241D36D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9F1705-5685-0A25-4085-FB876E8D70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6471FB-2036-0C54-7E3F-14C033D354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427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A2D29-F995-8A36-30D4-EC5960148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E79DB4-E18D-1D15-67A9-8AEE4885BA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A691DC-2396-4E3A-1C55-CB6B4C1B1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015F8E-9307-A6F5-1BB5-6B1444350F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510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37580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4B4A5-E217-83EF-E02B-FD4C48F02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27701B-5FEB-1CC6-882F-E8EFAEA7BD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6FEFE8-A174-C0B6-415A-2C1F5BA5DF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643011-8341-2953-A50D-68322D3621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73266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5399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88047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4C013-B684-3846-0594-E9E0BF5A7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9AA502-3DA7-60F9-F800-676D10B53B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7EC88A-80B5-664F-8075-BFFAF297A8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AC01F4-6E14-AB0B-5A3E-754D740AB2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0438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0C95C-0D18-C3FA-0D01-702C62842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59A18B-DEBD-D114-9B08-67207E131E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17BC9F-E86A-140D-A56E-D002FCB667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52CB3E-5A3A-F3C6-EC9F-CCC868AE69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72688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60588-3A39-B63A-67A5-5A81B2062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7DEC81-762B-E21C-12E3-15A9A14DEF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592AEA-D018-1097-498F-B7588AC175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B73EEA-2FBF-DBE7-F463-D5133399B2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80129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5287C-5FB2-52E5-A960-C9D1DD6C8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2C8DD7-FA9B-6A5E-E0E0-B984B1AFC4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01E570-A7F6-A16F-FE9E-7A28862B2D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F8D2D-96E8-8FD4-6B52-8B960A215C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8164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3B05E-0FE7-1388-F512-4C16813D7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AB396D-0A40-9747-B3CC-B55A3FF1D3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04FA6D-1ABC-33D8-B9D6-690A017E77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7DD34C-B6D6-E78D-AEBD-CC975F3555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71657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970B4-6607-5B52-4A30-8C4C1CFFC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0C21A5-AAC1-2D7B-EA23-8C8FDED047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F3884F-95F5-E600-D322-60BF0DAEAD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5A5315-70D1-8D70-91C4-CC08350F20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32173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544BE-731B-6921-0449-E1CCDAE31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F9F0C6-4FF5-0C40-1952-15BB452BF8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30946A-206E-67F3-941B-0CA2068F3C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5B7415-B668-AF34-56CF-5BB8C03E55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17971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FCE7D-ADE0-0CA9-3E9B-24BCE1152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8CCAA8-15A4-F72B-7A22-AEA5AE51DE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D7BD3A-78F8-ABD1-CF8D-3424BC50F6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BA9BA-73DE-B002-0680-9904219C15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64067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8C6B1-E088-C0CF-AB98-E1C1566FE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B81CC8-4022-1A9A-94AC-B944E44011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59021C-E492-718B-9D5E-6B2D24B805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84F398-5EF7-6554-75AE-C42273A126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12133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D4009-5B41-C3AE-425B-A2C34E28C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C97727-9980-E1EA-449C-CD2A343A8E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7EEF81-6B91-C43E-C468-B29B6DF629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FB163-B3AD-B9ED-251A-3BAE1AECF7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27036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17A0A-5768-4849-8536-351ACA873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D8AE47-28D7-DDDF-0EC9-679B4A5247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B514AC-EAE5-086B-0D7A-79D9D169C7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2EB814-8172-6AD6-682B-B11009A5E9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19235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65466-3A37-D542-6C47-2EEBF5772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3957EE-7ED5-5771-F6D1-B7EE61A099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990A54-7FEB-368C-33C0-B23CDEE1C5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EA27F8-2622-5357-360E-32A70BBC43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64027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3C8EF-86AF-3F1A-9576-7478E9E41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8CE80D-8E7F-7763-7692-53F506CEC5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0CEB53-5035-7069-19A4-3BEB2B8819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301D7A-91FC-890F-9551-469214FABA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53761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E47D1D-D38E-4008-A908-8A9BCBFE10A5}" type="slidenum">
              <a:rPr lang="en-IN" smtClean="0"/>
              <a:t>67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5680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32302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bin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3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jpeg"/><Relationship Id="rId5" Type="http://schemas.openxmlformats.org/officeDocument/2006/relationships/image" Target="../media/image13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7.jpeg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6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8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0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86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30226" y="1"/>
            <a:ext cx="5237019" cy="523701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9101" tIns="39101" rIns="39101" bIns="39101" rtlCol="0" anchor="ctr"/>
            <a:lstStyle/>
            <a:p>
              <a:pPr algn="ctr">
                <a:lnSpc>
                  <a:spcPts val="1508"/>
                </a:lnSpc>
              </a:pPr>
              <a:endParaRPr sz="3240"/>
            </a:p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7052811" y="652012"/>
            <a:ext cx="5873074" cy="9282103"/>
            <a:chOff x="0" y="0"/>
            <a:chExt cx="733027" cy="1158513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9" name="Freeform 9"/>
            <p:cNvSpPr/>
            <p:nvPr/>
          </p:nvSpPr>
          <p:spPr>
            <a:xfrm>
              <a:off x="0" y="0"/>
              <a:ext cx="733027" cy="1158513"/>
            </a:xfrm>
            <a:custGeom>
              <a:avLst/>
              <a:gdLst/>
              <a:ahLst/>
              <a:cxnLst/>
              <a:rect l="l" t="t" r="r" b="b"/>
              <a:pathLst>
                <a:path w="733027" h="1158513">
                  <a:moveTo>
                    <a:pt x="244474" y="1139444"/>
                  </a:moveTo>
                  <a:cubicBezTo>
                    <a:pt x="282055" y="1150957"/>
                    <a:pt x="324779" y="1158513"/>
                    <a:pt x="366711" y="1158513"/>
                  </a:cubicBezTo>
                  <a:cubicBezTo>
                    <a:pt x="408644" y="1158513"/>
                    <a:pt x="448994" y="1152036"/>
                    <a:pt x="486179" y="1140522"/>
                  </a:cubicBezTo>
                  <a:cubicBezTo>
                    <a:pt x="486971" y="1140162"/>
                    <a:pt x="487762" y="1140162"/>
                    <a:pt x="488552" y="1139803"/>
                  </a:cubicBezTo>
                  <a:cubicBezTo>
                    <a:pt x="628195" y="1093748"/>
                    <a:pt x="731049" y="972134"/>
                    <a:pt x="733027" y="822331"/>
                  </a:cubicBezTo>
                  <a:lnTo>
                    <a:pt x="733027" y="0"/>
                  </a:lnTo>
                  <a:lnTo>
                    <a:pt x="0" y="0"/>
                  </a:lnTo>
                  <a:lnTo>
                    <a:pt x="0" y="821721"/>
                  </a:lnTo>
                  <a:cubicBezTo>
                    <a:pt x="1978" y="972853"/>
                    <a:pt x="103249" y="1094468"/>
                    <a:pt x="244474" y="1139444"/>
                  </a:cubicBezTo>
                  <a:close/>
                </a:path>
              </a:pathLst>
            </a:custGeom>
            <a:grpFill/>
          </p:spPr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733027" cy="1060088"/>
            </a:xfrm>
            <a:prstGeom prst="rect">
              <a:avLst/>
            </a:prstGeom>
            <a:grpFill/>
          </p:spPr>
          <p:txBody>
            <a:bodyPr lIns="39101" tIns="39101" rIns="39101" bIns="39101" rtlCol="0" anchor="ctr"/>
            <a:lstStyle/>
            <a:p>
              <a:pPr algn="ctr">
                <a:lnSpc>
                  <a:spcPts val="1508"/>
                </a:lnSpc>
              </a:pPr>
              <a:endParaRPr sz="3240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413114" y="86166"/>
            <a:ext cx="4649069" cy="4649051"/>
            <a:chOff x="0" y="0"/>
            <a:chExt cx="6350000" cy="63499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>
                <a:alphaModFix amt="69000"/>
              </a:blip>
              <a:stretch>
                <a:fillRect l="-24999" r="-24999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119141" y="1"/>
            <a:ext cx="5237019" cy="5237019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9101" tIns="39101" rIns="39101" bIns="39101" rtlCol="0" anchor="ctr"/>
            <a:lstStyle/>
            <a:p>
              <a:pPr algn="ctr">
                <a:lnSpc>
                  <a:spcPts val="1508"/>
                </a:lnSpc>
              </a:pPr>
              <a:endParaRPr sz="3240"/>
            </a:p>
          </p:txBody>
        </p:sp>
      </p:grpSp>
      <p:sp>
        <p:nvSpPr>
          <p:cNvPr id="16" name="Freeform 16"/>
          <p:cNvSpPr/>
          <p:nvPr/>
        </p:nvSpPr>
        <p:spPr>
          <a:xfrm rot="5400000">
            <a:off x="3890969" y="188665"/>
            <a:ext cx="1850078" cy="1852394"/>
          </a:xfrm>
          <a:custGeom>
            <a:avLst/>
            <a:gdLst/>
            <a:ahLst/>
            <a:cxnLst/>
            <a:rect l="l" t="t" r="r" b="b"/>
            <a:pathLst>
              <a:path w="2312598" h="2315492">
                <a:moveTo>
                  <a:pt x="0" y="0"/>
                </a:moveTo>
                <a:lnTo>
                  <a:pt x="2312598" y="0"/>
                </a:lnTo>
                <a:lnTo>
                  <a:pt x="2312598" y="2315492"/>
                </a:lnTo>
                <a:lnTo>
                  <a:pt x="0" y="23154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6104318" y="411480"/>
            <a:ext cx="4777043" cy="809996"/>
          </a:xfrm>
          <a:custGeom>
            <a:avLst/>
            <a:gdLst/>
            <a:ahLst/>
            <a:cxnLst/>
            <a:rect l="l" t="t" r="r" b="b"/>
            <a:pathLst>
              <a:path w="3928858" h="672081">
                <a:moveTo>
                  <a:pt x="0" y="0"/>
                </a:moveTo>
                <a:lnTo>
                  <a:pt x="3928858" y="0"/>
                </a:lnTo>
                <a:lnTo>
                  <a:pt x="3928858" y="672081"/>
                </a:lnTo>
                <a:lnTo>
                  <a:pt x="0" y="6720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2462" t="-66901" r="-13363" b="-75344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4548444" y="411481"/>
            <a:ext cx="1532317" cy="1104025"/>
          </a:xfrm>
          <a:custGeom>
            <a:avLst/>
            <a:gdLst/>
            <a:ahLst/>
            <a:cxnLst/>
            <a:rect l="l" t="t" r="r" b="b"/>
            <a:pathLst>
              <a:path w="791102" h="588387">
                <a:moveTo>
                  <a:pt x="0" y="0"/>
                </a:moveTo>
                <a:lnTo>
                  <a:pt x="791102" y="0"/>
                </a:lnTo>
                <a:lnTo>
                  <a:pt x="791102" y="588387"/>
                </a:lnTo>
                <a:lnTo>
                  <a:pt x="0" y="5883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6765519" y="3122534"/>
            <a:ext cx="8367802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7200" b="1" dirty="0">
                <a:solidFill>
                  <a:srgbClr val="153462"/>
                </a:solidFill>
                <a:latin typeface="Garamond" panose="02020404030301010803" pitchFamily="18" charset="0"/>
              </a:rPr>
              <a:t>Pros &amp; Cons – </a:t>
            </a:r>
          </a:p>
          <a:p>
            <a:pPr algn="l"/>
            <a:r>
              <a:rPr lang="en-US" sz="7200" b="1" dirty="0">
                <a:solidFill>
                  <a:srgbClr val="153462"/>
                </a:solidFill>
                <a:latin typeface="Garamond" panose="02020404030301010803" pitchFamily="18" charset="0"/>
              </a:rPr>
              <a:t>LLP Vs Partnership Vs Company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4469" y="7011291"/>
            <a:ext cx="5086172" cy="934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22"/>
              </a:lnSpc>
              <a:spcBef>
                <a:spcPct val="0"/>
              </a:spcBef>
            </a:pPr>
            <a:r>
              <a:rPr lang="en-US" sz="2880" b="1" dirty="0">
                <a:latin typeface="Garamond" panose="02020404030301010803" pitchFamily="18" charset="0"/>
              </a:rPr>
              <a:t> </a:t>
            </a:r>
            <a:r>
              <a:rPr lang="en-GB" sz="2880" b="1" dirty="0">
                <a:latin typeface="Garamond" panose="02020404030301010803" pitchFamily="18" charset="0"/>
              </a:rPr>
              <a:t>Jaipur Branch of CIRC of ICAI- 20/12/2024</a:t>
            </a:r>
            <a:r>
              <a:rPr lang="en-US" sz="2880" b="1" dirty="0"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2" name="Slide Number Placeholder 19">
            <a:extLst>
              <a:ext uri="{FF2B5EF4-FFF2-40B4-BE49-F238E27FC236}">
                <a16:creationId xmlns:a16="http://schemas.microsoft.com/office/drawing/2014/main" id="{8D054602-3875-4AEE-5E7A-EF9F7C320CA7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1</a:t>
            </a:fld>
            <a:endParaRPr lang="en-IN" sz="198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4629484" cy="8229596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63F93490-9352-4371-D365-55BD495D1098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26D2D7CC-C176-278F-D495-34AE7031EFA6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2</a:t>
            </a:fld>
            <a:endParaRPr lang="en-IN" sz="198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6DDAF-86D8-F3D0-4CFA-CFE3E7905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F08E684E-5D27-F5A5-57AF-C350A97E31A6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07FF83-1E91-0275-EE23-FA2DAA3FE4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976" t="7862" r="9915" b="19892"/>
          <a:stretch/>
        </p:blipFill>
        <p:spPr>
          <a:xfrm>
            <a:off x="2964752" y="1169326"/>
            <a:ext cx="8747174" cy="6795028"/>
          </a:xfrm>
          <a:prstGeom prst="rect">
            <a:avLst/>
          </a:prstGeom>
        </p:spPr>
      </p:pic>
      <p:sp>
        <p:nvSpPr>
          <p:cNvPr id="8" name="Text 0">
            <a:extLst>
              <a:ext uri="{FF2B5EF4-FFF2-40B4-BE49-F238E27FC236}">
                <a16:creationId xmlns:a16="http://schemas.microsoft.com/office/drawing/2014/main" id="{75E42615-A5D4-B32D-6BCA-D7CD95A480CF}"/>
              </a:ext>
            </a:extLst>
          </p:cNvPr>
          <p:cNvSpPr/>
          <p:nvPr/>
        </p:nvSpPr>
        <p:spPr>
          <a:xfrm>
            <a:off x="3766177" y="345301"/>
            <a:ext cx="7370938" cy="510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6600" b="1" kern="0" spc="-64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ea typeface="Source Serif Pro Semi Bold" pitchFamily="34" charset="-122"/>
                <a:cs typeface="Source Serif Pro Semi Bold" pitchFamily="34" charset="-120"/>
              </a:rPr>
              <a:t>Overview of These Business Entities</a:t>
            </a:r>
            <a:endParaRPr lang="en-US" sz="6600" b="1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3" name="Slide Number Placeholder 19">
            <a:extLst>
              <a:ext uri="{FF2B5EF4-FFF2-40B4-BE49-F238E27FC236}">
                <a16:creationId xmlns:a16="http://schemas.microsoft.com/office/drawing/2014/main" id="{BA2D7904-6984-DF22-8B6F-830AFEE1D8CE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3</a:t>
            </a:fld>
            <a:endParaRPr lang="en-IN" sz="1980" b="1" dirty="0"/>
          </a:p>
        </p:txBody>
      </p:sp>
    </p:spTree>
    <p:extLst>
      <p:ext uri="{BB962C8B-B14F-4D97-AF65-F5344CB8AC3E}">
        <p14:creationId xmlns:p14="http://schemas.microsoft.com/office/powerpoint/2010/main" val="2770379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803" y="279199"/>
            <a:ext cx="7370938" cy="510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4400" b="1" kern="0" spc="-64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ea typeface="Source Serif Pro Semi Bold" pitchFamily="34" charset="-122"/>
                <a:cs typeface="Source Serif Pro Semi Bold" pitchFamily="34" charset="-120"/>
              </a:rPr>
              <a:t>Brief of Partnership Firms</a:t>
            </a:r>
            <a:endParaRPr lang="en-US" sz="4400" b="1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980" y="1099626"/>
            <a:ext cx="3797597" cy="24190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22670" y="3549936"/>
            <a:ext cx="2703790" cy="255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en-US" sz="2800" b="1" kern="0" spc="-32" dirty="0">
                <a:solidFill>
                  <a:srgbClr val="272525"/>
                </a:solidFill>
                <a:latin typeface="Garamond" panose="02020404030301010803" pitchFamily="18" charset="0"/>
                <a:ea typeface="Source Serif Pro Semi Bold" pitchFamily="34" charset="-122"/>
              </a:rPr>
              <a:t>Definition of </a:t>
            </a:r>
          </a:p>
          <a:p>
            <a:pPr algn="ctr"/>
            <a:r>
              <a:rPr lang="en-US" sz="2800" b="1" kern="0" spc="-32" dirty="0">
                <a:solidFill>
                  <a:srgbClr val="272525"/>
                </a:solidFill>
                <a:latin typeface="Garamond" panose="02020404030301010803" pitchFamily="18" charset="0"/>
                <a:ea typeface="Source Serif Pro Semi Bold" pitchFamily="34" charset="-122"/>
              </a:rPr>
              <a:t>Partnership Firm</a:t>
            </a:r>
          </a:p>
        </p:txBody>
      </p:sp>
      <p:sp>
        <p:nvSpPr>
          <p:cNvPr id="5" name="Text 2"/>
          <p:cNvSpPr/>
          <p:nvPr/>
        </p:nvSpPr>
        <p:spPr>
          <a:xfrm>
            <a:off x="653925" y="4565509"/>
            <a:ext cx="3750652" cy="3516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en-US" sz="2000" kern="0" spc="-27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</a:rPr>
              <a:t>As per Section 4 of the Indian Partnership Act, 1932, a partnership is an agreement where individuals share business profits and are jointly, severally and personally liable for the firm's obligations.</a:t>
            </a: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5269" y="1119499"/>
            <a:ext cx="4104279" cy="239920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668072" y="3826789"/>
            <a:ext cx="2040374" cy="255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just">
              <a:lnSpc>
                <a:spcPts val="2000"/>
              </a:lnSpc>
            </a:pPr>
            <a:r>
              <a:rPr lang="en-US" sz="2800" b="1" kern="0" spc="-32" dirty="0">
                <a:solidFill>
                  <a:srgbClr val="272525"/>
                </a:solidFill>
                <a:latin typeface="Garamond" panose="02020404030301010803" pitchFamily="18" charset="0"/>
                <a:ea typeface="Source Serif Pro Semi Bold" pitchFamily="34" charset="-122"/>
              </a:rPr>
              <a:t>Governing Law</a:t>
            </a:r>
          </a:p>
        </p:txBody>
      </p:sp>
      <p:sp>
        <p:nvSpPr>
          <p:cNvPr id="8" name="Text 4"/>
          <p:cNvSpPr/>
          <p:nvPr/>
        </p:nvSpPr>
        <p:spPr>
          <a:xfrm>
            <a:off x="4975269" y="4565509"/>
            <a:ext cx="4104279" cy="32390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1" kern="0" spc="-27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</a:rPr>
              <a:t>The Indian Partnership Act, 1932:</a:t>
            </a:r>
            <a:r>
              <a:rPr lang="en-US" sz="2000" kern="0" spc="-27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</a:rPr>
              <a:t> outlining the rights, duties, and liabilities</a:t>
            </a:r>
          </a:p>
          <a:p>
            <a:pPr algn="just"/>
            <a:endParaRPr lang="en-US" sz="2000" kern="0" spc="-27" dirty="0">
              <a:solidFill>
                <a:srgbClr val="272525"/>
              </a:solidFill>
              <a:latin typeface="Garamond" panose="02020404030301010803" pitchFamily="18" charset="0"/>
              <a:ea typeface="Source Sans Pro" pitchFamily="34" charset="-122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kern="0" spc="-27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</a:rPr>
              <a:t>Other Acts such as Income Tax Act, 1961, Indian Contract Act, 1872, ESI &amp; PF Acts, etc.</a:t>
            </a: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0239" y="1099626"/>
            <a:ext cx="4373179" cy="241907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585607" y="3840388"/>
            <a:ext cx="1430715" cy="382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000"/>
              </a:lnSpc>
              <a:buNone/>
            </a:pPr>
            <a:r>
              <a:rPr lang="en-US" sz="2800" b="1" kern="0" spc="-32" dirty="0">
                <a:solidFill>
                  <a:srgbClr val="272525"/>
                </a:solidFill>
                <a:latin typeface="Garamond" panose="02020404030301010803" pitchFamily="18" charset="0"/>
                <a:ea typeface="Source Serif Pro Semi Bold" pitchFamily="34" charset="-122"/>
                <a:cs typeface="Source Serif Pro Semi Bold" pitchFamily="34" charset="-120"/>
              </a:rPr>
              <a:t>Profit Sharing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9509853" y="4560998"/>
            <a:ext cx="4513565" cy="2325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u="sng" dirty="0">
                <a:latin typeface="Garamond" panose="02020404030301010803" pitchFamily="18" charset="0"/>
              </a:rPr>
              <a:t>U/s 13 of The Indian Partnership Act, 1932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Garamond" panose="02020404030301010803" pitchFamily="18" charset="0"/>
              </a:rPr>
              <a:t>If specified in partnership deed – </a:t>
            </a:r>
            <a:r>
              <a:rPr lang="en-US" sz="2000" b="1" i="1" dirty="0">
                <a:latin typeface="Garamond" panose="02020404030301010803" pitchFamily="18" charset="0"/>
              </a:rPr>
              <a:t>As per deed</a:t>
            </a:r>
          </a:p>
          <a:p>
            <a:pPr algn="just"/>
            <a:endParaRPr lang="en-US" sz="2000" b="1" i="1" dirty="0">
              <a:latin typeface="Garamond" panose="02020404030301010803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Garamond" panose="02020404030301010803" pitchFamily="18" charset="0"/>
              </a:rPr>
              <a:t>If not specified in deed – </a:t>
            </a:r>
            <a:r>
              <a:rPr lang="en-US" sz="2000" b="1" i="1" dirty="0">
                <a:latin typeface="Garamond" panose="02020404030301010803" pitchFamily="18" charset="0"/>
              </a:rPr>
              <a:t>Equally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>
              <a:latin typeface="Garamond" panose="02020404030301010803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81350304-705E-0192-7C89-5876D480D2DF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ABBAB22-C6EE-8B1C-441B-1064C41D6B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16" name="Slide Number Placeholder 19">
            <a:extLst>
              <a:ext uri="{FF2B5EF4-FFF2-40B4-BE49-F238E27FC236}">
                <a16:creationId xmlns:a16="http://schemas.microsoft.com/office/drawing/2014/main" id="{78F713FF-EB3D-B7C6-B784-097DE7BAB00D}"/>
              </a:ext>
            </a:extLst>
          </p:cNvPr>
          <p:cNvSpPr txBox="1">
            <a:spLocks/>
          </p:cNvSpPr>
          <p:nvPr/>
        </p:nvSpPr>
        <p:spPr>
          <a:xfrm>
            <a:off x="14036040" y="7760042"/>
            <a:ext cx="411480" cy="304699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4</a:t>
            </a:fld>
            <a:endParaRPr lang="en-IN" sz="198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B802F-89CB-BBDA-CC51-7D9E21F28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38EB21B1-9BAD-F496-93EC-783C499B7DD8}"/>
              </a:ext>
            </a:extLst>
          </p:cNvPr>
          <p:cNvSpPr/>
          <p:nvPr/>
        </p:nvSpPr>
        <p:spPr>
          <a:xfrm>
            <a:off x="1884239" y="3759536"/>
            <a:ext cx="2703790" cy="255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en-US" sz="2800" b="1" kern="0" spc="-32" dirty="0">
                <a:solidFill>
                  <a:srgbClr val="272525"/>
                </a:solidFill>
                <a:latin typeface="Garamond" panose="02020404030301010803" pitchFamily="18" charset="0"/>
                <a:ea typeface="Source Serif Pro Semi Bold" pitchFamily="34" charset="-122"/>
              </a:rPr>
              <a:t>Legal Relationships</a:t>
            </a: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F0F3A867-EFBE-D980-D2B8-E3871CD2F824}"/>
              </a:ext>
            </a:extLst>
          </p:cNvPr>
          <p:cNvSpPr/>
          <p:nvPr/>
        </p:nvSpPr>
        <p:spPr>
          <a:xfrm>
            <a:off x="1271426" y="4277976"/>
            <a:ext cx="4104279" cy="3516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1" kern="0" spc="-27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</a:rPr>
              <a:t>Principal - </a:t>
            </a:r>
            <a:r>
              <a:rPr lang="en-US" sz="2000" kern="0" spc="-27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</a:rPr>
              <a:t>Agent Relationship</a:t>
            </a:r>
          </a:p>
          <a:p>
            <a:pPr algn="just"/>
            <a:endParaRPr lang="en-US" sz="600" b="1" kern="0" spc="-27" dirty="0">
              <a:solidFill>
                <a:srgbClr val="272525"/>
              </a:solidFill>
              <a:latin typeface="Garamond" panose="02020404030301010803" pitchFamily="18" charset="0"/>
              <a:ea typeface="Source Sans Pro" pitchFamily="34" charset="-122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kern="0" spc="-27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</a:rPr>
              <a:t>Joint and Several Liability</a:t>
            </a:r>
          </a:p>
          <a:p>
            <a:pPr algn="just"/>
            <a:endParaRPr lang="en-US" sz="600" b="1" kern="0" spc="-27" dirty="0">
              <a:solidFill>
                <a:srgbClr val="272525"/>
              </a:solidFill>
              <a:latin typeface="Garamond" panose="02020404030301010803" pitchFamily="18" charset="0"/>
              <a:ea typeface="Source Sans Pro" pitchFamily="34" charset="-122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1" kern="0" spc="-27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</a:rPr>
              <a:t>Fiduciary Duty</a:t>
            </a:r>
            <a:r>
              <a:rPr lang="en-US" sz="2000" kern="0" spc="-27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</a:rPr>
              <a:t>: Partners are bound by a fiduciary duty to act in good faith, maintain honesty, and ensure transparency with each other as specified in </a:t>
            </a:r>
            <a:r>
              <a:rPr lang="en-US" sz="2000" b="1" kern="0" spc="-27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</a:rPr>
              <a:t>Section 9 of Indian Partnership Act, 1932.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16E65A63-F6A3-5D17-20FB-D3D0447C7A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9276742"/>
              </p:ext>
            </p:extLst>
          </p:nvPr>
        </p:nvGraphicFramePr>
        <p:xfrm>
          <a:off x="5982160" y="1749084"/>
          <a:ext cx="7887638" cy="60454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5" name="Image 4">
            <a:extLst>
              <a:ext uri="{FF2B5EF4-FFF2-40B4-BE49-F238E27FC236}">
                <a16:creationId xmlns:a16="http://schemas.microsoft.com/office/drawing/2014/main" id="{6FFF37AE-294D-0118-3B1F-95AE3750294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275277" y="997312"/>
            <a:ext cx="3874445" cy="2513233"/>
          </a:xfrm>
          <a:prstGeom prst="rect">
            <a:avLst/>
          </a:prstGeom>
        </p:spPr>
      </p:pic>
      <p:pic>
        <p:nvPicPr>
          <p:cNvPr id="2050" name="Picture 2" descr="Rights Responsibilities Duties Stock Illustrations – 39 Rights  Responsibilities Duties Stock Illustrations, Vectors &amp; Clipart - Dreamstime">
            <a:extLst>
              <a:ext uri="{FF2B5EF4-FFF2-40B4-BE49-F238E27FC236}">
                <a16:creationId xmlns:a16="http://schemas.microsoft.com/office/drawing/2014/main" id="{7B5FC97E-15BB-D62D-F643-1AAFCB4E6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944" y="721890"/>
            <a:ext cx="4484949" cy="2399205"/>
          </a:xfrm>
          <a:prstGeom prst="rect">
            <a:avLst/>
          </a:prstGeom>
          <a:noFill/>
          <a:ln w="95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FD2C2C5D-11DC-710A-D37E-1433AC843213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BC481B-8D33-F0F8-CEC1-B38BB84B30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7" name="Slide Number Placeholder 19">
            <a:extLst>
              <a:ext uri="{FF2B5EF4-FFF2-40B4-BE49-F238E27FC236}">
                <a16:creationId xmlns:a16="http://schemas.microsoft.com/office/drawing/2014/main" id="{FAA784F9-61E2-B1A1-5CF2-001D15733D31}"/>
              </a:ext>
            </a:extLst>
          </p:cNvPr>
          <p:cNvSpPr txBox="1">
            <a:spLocks/>
          </p:cNvSpPr>
          <p:nvPr/>
        </p:nvSpPr>
        <p:spPr>
          <a:xfrm>
            <a:off x="14036040" y="7760042"/>
            <a:ext cx="411480" cy="304699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5</a:t>
            </a:fld>
            <a:endParaRPr lang="en-IN" sz="1980" b="1" dirty="0"/>
          </a:p>
        </p:txBody>
      </p:sp>
    </p:spTree>
    <p:extLst>
      <p:ext uri="{BB962C8B-B14F-4D97-AF65-F5344CB8AC3E}">
        <p14:creationId xmlns:p14="http://schemas.microsoft.com/office/powerpoint/2010/main" val="1465547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pattFill prst="dkDnDiag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1531" y="1401802"/>
            <a:ext cx="571801" cy="57180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42389" y="2209499"/>
            <a:ext cx="4909164" cy="571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2800" b="1" kern="0" spc="-31" dirty="0">
                <a:solidFill>
                  <a:srgbClr val="272525"/>
                </a:solidFill>
                <a:latin typeface="Garamond" panose="02020404030301010803" pitchFamily="18" charset="0"/>
                <a:ea typeface="Source Serif Pro Semi Bold" pitchFamily="34" charset="-122"/>
                <a:cs typeface="Source Serif Pro Semi Bold" pitchFamily="34" charset="-120"/>
              </a:rPr>
              <a:t>Definition of a Company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939246" y="2844893"/>
            <a:ext cx="4912307" cy="1211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2200" kern="0" spc="-26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  <a:cs typeface="Source Sans Pro" pitchFamily="34" charset="-120"/>
              </a:rPr>
              <a:t>Company is a legal entity separate from its members, capable of owning assets and conducting business independently, while providing limited liability and perpetual succession to its stakeholders.</a:t>
            </a:r>
            <a:endParaRPr lang="en-US" sz="2200" dirty="0">
              <a:latin typeface="Garamond" panose="02020404030301010803" pitchFamily="18" charset="0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1608" y="4757313"/>
            <a:ext cx="506248" cy="50624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978465" y="5415652"/>
            <a:ext cx="5435938" cy="492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2400" b="1" kern="0" spc="-31" dirty="0">
                <a:solidFill>
                  <a:srgbClr val="272525"/>
                </a:solidFill>
                <a:latin typeface="Garamond" panose="02020404030301010803" pitchFamily="18" charset="0"/>
                <a:ea typeface="Source Serif Pro Semi Bold" pitchFamily="34" charset="-122"/>
                <a:cs typeface="Source Serif Pro Semi Bold" pitchFamily="34" charset="-120"/>
              </a:rPr>
              <a:t>Legal Registration under the Companies Act</a:t>
            </a:r>
            <a:endParaRPr lang="en-US" sz="2400" b="1" dirty="0">
              <a:latin typeface="Garamond" panose="02020404030301010803" pitchFamily="18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7978465" y="6169499"/>
            <a:ext cx="5435939" cy="1535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2200" dirty="0">
                <a:latin typeface="Garamond" panose="02020404030301010803" pitchFamily="18" charset="0"/>
              </a:rPr>
              <a:t>Anyone looking to incorporate a company must register it under the provisions of </a:t>
            </a:r>
            <a:r>
              <a:rPr lang="en-US" sz="2200" b="1" dirty="0">
                <a:latin typeface="Garamond" panose="02020404030301010803" pitchFamily="18" charset="0"/>
              </a:rPr>
              <a:t>The Companies Act, 2013</a:t>
            </a:r>
            <a:r>
              <a:rPr lang="en-US" sz="2200" dirty="0"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D23887F5-3E85-E0A7-667C-F4A079099D0F}"/>
              </a:ext>
            </a:extLst>
          </p:cNvPr>
          <p:cNvSpPr/>
          <p:nvPr/>
        </p:nvSpPr>
        <p:spPr>
          <a:xfrm>
            <a:off x="6048802" y="5646212"/>
            <a:ext cx="2525442" cy="556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buNone/>
            </a:pPr>
            <a:r>
              <a:rPr lang="en-US" sz="2800" b="1" dirty="0"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26BC618D-5340-A4A4-0FD2-B701F16EE9F8}"/>
              </a:ext>
            </a:extLst>
          </p:cNvPr>
          <p:cNvSpPr/>
          <p:nvPr/>
        </p:nvSpPr>
        <p:spPr>
          <a:xfrm>
            <a:off x="1781150" y="6212039"/>
            <a:ext cx="11799066" cy="1211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endParaRPr lang="en-US" sz="2200" dirty="0">
              <a:latin typeface="Garamond" panose="02020404030301010803" pitchFamily="18" charset="0"/>
            </a:endParaRPr>
          </a:p>
        </p:txBody>
      </p:sp>
      <p:sp>
        <p:nvSpPr>
          <p:cNvPr id="12" name="Text 0">
            <a:extLst>
              <a:ext uri="{FF2B5EF4-FFF2-40B4-BE49-F238E27FC236}">
                <a16:creationId xmlns:a16="http://schemas.microsoft.com/office/drawing/2014/main" id="{940A491A-CCF7-7A66-8E6D-D25FB1955F25}"/>
              </a:ext>
            </a:extLst>
          </p:cNvPr>
          <p:cNvSpPr/>
          <p:nvPr/>
        </p:nvSpPr>
        <p:spPr>
          <a:xfrm>
            <a:off x="3325497" y="334284"/>
            <a:ext cx="7370938" cy="510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4800" b="1" kern="0" spc="-64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ea typeface="Source Serif Pro Semi Bold" pitchFamily="34" charset="-122"/>
                <a:cs typeface="Source Serif Pro Semi Bold" pitchFamily="34" charset="-120"/>
              </a:rPr>
              <a:t>Brief of Companies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55161E79-83F8-9E7B-1909-587E83156900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743E68C-575C-D3E4-39E6-D8A87206F8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14" name="Slide Number Placeholder 19">
            <a:extLst>
              <a:ext uri="{FF2B5EF4-FFF2-40B4-BE49-F238E27FC236}">
                <a16:creationId xmlns:a16="http://schemas.microsoft.com/office/drawing/2014/main" id="{5D70FD5F-5F6E-2DA8-248E-0947F6030D6B}"/>
              </a:ext>
            </a:extLst>
          </p:cNvPr>
          <p:cNvSpPr txBox="1">
            <a:spLocks/>
          </p:cNvSpPr>
          <p:nvPr/>
        </p:nvSpPr>
        <p:spPr>
          <a:xfrm>
            <a:off x="14036040" y="7760042"/>
            <a:ext cx="411480" cy="304699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6</a:t>
            </a:fld>
            <a:endParaRPr lang="en-IN" sz="1980" b="1" dirty="0"/>
          </a:p>
        </p:txBody>
      </p:sp>
      <p:pic>
        <p:nvPicPr>
          <p:cNvPr id="1026" name="Picture 2" descr="A building with the word company on it | Premium AI-generated image">
            <a:extLst>
              <a:ext uri="{FF2B5EF4-FFF2-40B4-BE49-F238E27FC236}">
                <a16:creationId xmlns:a16="http://schemas.microsoft.com/office/drawing/2014/main" id="{5C1998D0-767E-8718-FAC3-8454A2EB9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407" y="2229416"/>
            <a:ext cx="5962650" cy="2338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egal Illustration Images - Free Download on Freepik">
            <a:extLst>
              <a:ext uri="{FF2B5EF4-FFF2-40B4-BE49-F238E27FC236}">
                <a16:creationId xmlns:a16="http://schemas.microsoft.com/office/drawing/2014/main" id="{FAD1BF7B-CA26-CD72-32F9-3A0241F50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916" y="5350505"/>
            <a:ext cx="3803128" cy="2072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7BBFF-BFED-12C8-CF55-B4A8A546E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C2B460-F992-46CC-6B16-3C4CB151B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6" y="6574"/>
            <a:ext cx="14619384" cy="80026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35E6A0-B13C-8C61-A518-0C13819622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9052" y="471522"/>
            <a:ext cx="1460673" cy="740333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30DF6A6F-515B-0E02-55F4-A89EF58448B4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C2C5A0-E0DD-444B-4415-6EB2772F0B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6C9D7987-64A2-BE24-6364-192AD1F801C2}"/>
              </a:ext>
            </a:extLst>
          </p:cNvPr>
          <p:cNvSpPr txBox="1">
            <a:spLocks/>
          </p:cNvSpPr>
          <p:nvPr/>
        </p:nvSpPr>
        <p:spPr>
          <a:xfrm>
            <a:off x="14036040" y="7760042"/>
            <a:ext cx="411480" cy="304699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7</a:t>
            </a:fld>
            <a:endParaRPr lang="en-IN" sz="1980" b="1" dirty="0"/>
          </a:p>
        </p:txBody>
      </p:sp>
    </p:spTree>
    <p:extLst>
      <p:ext uri="{BB962C8B-B14F-4D97-AF65-F5344CB8AC3E}">
        <p14:creationId xmlns:p14="http://schemas.microsoft.com/office/powerpoint/2010/main" val="4030863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58180" y="418502"/>
            <a:ext cx="8542139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4400" b="1" kern="0" spc="-89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ea typeface="Source Serif Pro Semi Bold" pitchFamily="34" charset="-122"/>
                <a:cs typeface="Source Serif Pro Semi Bold" pitchFamily="34" charset="-120"/>
              </a:rPr>
              <a:t>Limited Liability Partnership (LLP)</a:t>
            </a:r>
            <a:endParaRPr lang="en-US" sz="4400" b="1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23" y="1523164"/>
            <a:ext cx="3603261" cy="25209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85904" y="419497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b="1" kern="0" spc="-44" dirty="0">
                <a:solidFill>
                  <a:srgbClr val="272525"/>
                </a:solidFill>
                <a:latin typeface="Garamond" panose="02020404030301010803" pitchFamily="18" charset="0"/>
                <a:ea typeface="Source Serif Pro Semi Bold" pitchFamily="34" charset="-122"/>
                <a:cs typeface="Source Serif Pro Semi Bold" pitchFamily="34" charset="-120"/>
              </a:rPr>
              <a:t>Definition of LLP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837723" y="4657443"/>
            <a:ext cx="3603261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000"/>
              </a:lnSpc>
              <a:buNone/>
            </a:pPr>
            <a:r>
              <a:rPr lang="en-US" sz="2000" kern="0" spc="-38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  <a:cs typeface="Source Sans Pro" pitchFamily="34" charset="-120"/>
              </a:rPr>
              <a:t>An LLP under the LLP Act, 2008, is a separate legal entity with limited liability for partners, offering flexibility and safeguarding personal assets.</a:t>
            </a:r>
            <a:endParaRPr lang="en-US" sz="2000" dirty="0">
              <a:latin typeface="Garamond" panose="02020404030301010803" pitchFamily="18" charset="0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5659" y="1523164"/>
            <a:ext cx="3603261" cy="252091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062735" y="419497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b="1" kern="0" spc="-44" dirty="0">
                <a:solidFill>
                  <a:srgbClr val="272525"/>
                </a:solidFill>
                <a:latin typeface="Garamond" panose="02020404030301010803" pitchFamily="18" charset="0"/>
                <a:ea typeface="Source Serif Pro Semi Bold" pitchFamily="34" charset="-122"/>
                <a:cs typeface="Source Serif Pro Semi Bold" pitchFamily="34" charset="-120"/>
              </a:rPr>
              <a:t>Hybrid Structure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5275659" y="4697815"/>
            <a:ext cx="3603261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000"/>
              </a:lnSpc>
              <a:buNone/>
            </a:pPr>
            <a:r>
              <a:rPr lang="en-US" sz="2000" kern="0" spc="-38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  <a:cs typeface="Source Sans Pro" pitchFamily="34" charset="-120"/>
              </a:rPr>
              <a:t>An LLP blends the flexibility of a partnership with the limited liability and separate legal entity status of a corporation. This allows partners to manage operations efficiently.</a:t>
            </a:r>
            <a:endParaRPr lang="en-US" sz="2000" dirty="0">
              <a:latin typeface="Garamond" panose="02020404030301010803" pitchFamily="18" charset="0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3595" y="1523045"/>
            <a:ext cx="3603366" cy="252102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222877" y="419497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b="1" kern="0" spc="-44" dirty="0">
                <a:solidFill>
                  <a:srgbClr val="272525"/>
                </a:solidFill>
                <a:latin typeface="Garamond" panose="02020404030301010803" pitchFamily="18" charset="0"/>
                <a:ea typeface="Source Serif Pro Semi Bold" pitchFamily="34" charset="-122"/>
                <a:cs typeface="Source Serif Pro Semi Bold" pitchFamily="34" charset="-120"/>
              </a:rPr>
              <a:t>Legal Registration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9713596" y="4676408"/>
            <a:ext cx="3603366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000"/>
              </a:lnSpc>
              <a:buNone/>
            </a:pPr>
            <a:r>
              <a:rPr lang="en-US" sz="2000" kern="0" spc="-38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  <a:cs typeface="Source Sans Pro" pitchFamily="34" charset="-120"/>
              </a:rPr>
              <a:t>Established under the LLP Act of 2008, an LLP must be registered for legal recognition and compliance with regulations.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CF331DF0-D62D-738B-9474-8E95F80EC166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0949B31-55F2-3ED0-7DC8-477A7B097F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14" name="Slide Number Placeholder 19">
            <a:extLst>
              <a:ext uri="{FF2B5EF4-FFF2-40B4-BE49-F238E27FC236}">
                <a16:creationId xmlns:a16="http://schemas.microsoft.com/office/drawing/2014/main" id="{B8237112-2272-5D4B-932B-81836C0E85F9}"/>
              </a:ext>
            </a:extLst>
          </p:cNvPr>
          <p:cNvSpPr txBox="1">
            <a:spLocks/>
          </p:cNvSpPr>
          <p:nvPr/>
        </p:nvSpPr>
        <p:spPr>
          <a:xfrm>
            <a:off x="14036040" y="7760042"/>
            <a:ext cx="411480" cy="304699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8</a:t>
            </a:fld>
            <a:endParaRPr lang="en-IN" sz="198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A4291-7D4C-0BE8-E1D4-BE026ED99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">
            <a:extLst>
              <a:ext uri="{FF2B5EF4-FFF2-40B4-BE49-F238E27FC236}">
                <a16:creationId xmlns:a16="http://schemas.microsoft.com/office/drawing/2014/main" id="{A4538B3B-DF36-EDAA-4683-3E32B100B1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75183" y="458611"/>
            <a:ext cx="5828986" cy="30398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 3">
            <a:extLst>
              <a:ext uri="{FF2B5EF4-FFF2-40B4-BE49-F238E27FC236}">
                <a16:creationId xmlns:a16="http://schemas.microsoft.com/office/drawing/2014/main" id="{701F6521-D2AA-69E2-850C-8C20806B7500}"/>
              </a:ext>
            </a:extLst>
          </p:cNvPr>
          <p:cNvSpPr/>
          <p:nvPr/>
        </p:nvSpPr>
        <p:spPr>
          <a:xfrm>
            <a:off x="3832488" y="3606390"/>
            <a:ext cx="6236931" cy="5249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buNone/>
            </a:pPr>
            <a:r>
              <a:rPr lang="en-US" sz="3200" b="1" kern="0" spc="-44" dirty="0">
                <a:solidFill>
                  <a:srgbClr val="272525"/>
                </a:solidFill>
                <a:latin typeface="Garamond" panose="02020404030301010803" pitchFamily="18" charset="0"/>
                <a:ea typeface="Source Serif Pro Semi Bold" pitchFamily="34" charset="-122"/>
                <a:cs typeface="Source Serif Pro Semi Bold" pitchFamily="34" charset="-120"/>
              </a:rPr>
              <a:t>Advantages of LLP for Entrepreneur</a:t>
            </a: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03084764-BAAE-C395-9AE3-8D4311A43588}"/>
              </a:ext>
            </a:extLst>
          </p:cNvPr>
          <p:cNvSpPr/>
          <p:nvPr/>
        </p:nvSpPr>
        <p:spPr>
          <a:xfrm>
            <a:off x="1564397" y="4228822"/>
            <a:ext cx="10906699" cy="253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000" b="1" kern="0" spc="-38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  <a:cs typeface="Source Sans Pro" pitchFamily="34" charset="-120"/>
              </a:rPr>
              <a:t>Limited Liability Protection:</a:t>
            </a:r>
            <a:r>
              <a:rPr lang="en-US" sz="2000" kern="0" spc="-38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  <a:cs typeface="Source Sans Pro" pitchFamily="34" charset="-120"/>
              </a:rPr>
              <a:t> Safeguards partners' personal assets from business debts, as creditors can only claim LLP assets, ensuring financial security.</a:t>
            </a:r>
            <a:endParaRPr lang="en-US" sz="1400" b="1" kern="0" spc="-38" dirty="0">
              <a:solidFill>
                <a:srgbClr val="272525"/>
              </a:solidFill>
              <a:latin typeface="Garamond" panose="02020404030301010803" pitchFamily="18" charset="0"/>
              <a:ea typeface="Source Sans Pro" pitchFamily="34" charset="-122"/>
              <a:cs typeface="Source Sans Pro" pitchFamily="34" charset="-120"/>
            </a:endParaRPr>
          </a:p>
          <a:p>
            <a:pPr marL="342900" indent="-342900" algn="just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000" b="1" kern="0" spc="-38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  <a:cs typeface="Source Sans Pro" pitchFamily="34" charset="-120"/>
              </a:rPr>
              <a:t>Startup-Friendly Structure: </a:t>
            </a:r>
            <a:r>
              <a:rPr lang="en-US" sz="2000" kern="0" spc="-38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  <a:cs typeface="Source Sans Pro" pitchFamily="34" charset="-120"/>
              </a:rPr>
              <a:t>Offers operational flexibility, lower compliance requirements, and making it ideal for new businesses.</a:t>
            </a:r>
          </a:p>
          <a:p>
            <a:pPr marL="342900" indent="-342900" algn="just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000" b="1" kern="0" spc="-38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  <a:cs typeface="Source Sans Pro" pitchFamily="34" charset="-120"/>
              </a:rPr>
              <a:t>Cost-Effective Incorporation:</a:t>
            </a:r>
            <a:r>
              <a:rPr lang="en-US" sz="2000" kern="0" spc="-38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  <a:cs typeface="Source Sans Pro" pitchFamily="34" charset="-120"/>
              </a:rPr>
              <a:t> Easier and cheaper to set up compared to companies, making it an attractive option for startups.</a:t>
            </a:r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CF5E06FC-A4E8-89B8-CDBB-84024FEC10C5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A781F5-BDAE-9706-B929-5EB3BBA96F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7621039B-39D4-724B-F15F-7ACF91D937F6}"/>
              </a:ext>
            </a:extLst>
          </p:cNvPr>
          <p:cNvSpPr txBox="1">
            <a:spLocks/>
          </p:cNvSpPr>
          <p:nvPr/>
        </p:nvSpPr>
        <p:spPr>
          <a:xfrm>
            <a:off x="14036040" y="7760042"/>
            <a:ext cx="411480" cy="304699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9</a:t>
            </a:fld>
            <a:endParaRPr lang="en-IN" sz="1980" b="1" dirty="0"/>
          </a:p>
        </p:txBody>
      </p:sp>
    </p:spTree>
    <p:extLst>
      <p:ext uri="{BB962C8B-B14F-4D97-AF65-F5344CB8AC3E}">
        <p14:creationId xmlns:p14="http://schemas.microsoft.com/office/powerpoint/2010/main" val="4078449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8F07B-2BFE-E44A-76B6-048A8DA21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usiness Formation Stock Illustrations – 7,276 Business Formation Stock  Illustrations, Vectors &amp; Clipart - Dreamstime">
            <a:extLst>
              <a:ext uri="{FF2B5EF4-FFF2-40B4-BE49-F238E27FC236}">
                <a16:creationId xmlns:a16="http://schemas.microsoft.com/office/drawing/2014/main" id="{2E2CD80A-48C4-11D4-79C8-29C9B9F70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961" y="729205"/>
            <a:ext cx="10523317" cy="631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3CBE67DA-B740-2545-ED88-B45CD315DEC5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A91B6F-F0D2-E12F-7865-731828A9A0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8D76A5D6-55F5-1816-DF79-D8D7EDADDD63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10</a:t>
            </a:fld>
            <a:endParaRPr lang="en-IN" sz="1980" b="1" dirty="0"/>
          </a:p>
        </p:txBody>
      </p:sp>
    </p:spTree>
    <p:extLst>
      <p:ext uri="{BB962C8B-B14F-4D97-AF65-F5344CB8AC3E}">
        <p14:creationId xmlns:p14="http://schemas.microsoft.com/office/powerpoint/2010/main" val="2433862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r="25197"/>
          <a:stretch/>
        </p:blipFill>
        <p:spPr>
          <a:xfrm>
            <a:off x="10965536" y="-11017"/>
            <a:ext cx="3664864" cy="8229600"/>
          </a:xfrm>
          <a:prstGeom prst="rect">
            <a:avLst/>
          </a:prstGeom>
        </p:spPr>
      </p:pic>
      <p:sp>
        <p:nvSpPr>
          <p:cNvPr id="12" name="Text 0">
            <a:extLst>
              <a:ext uri="{FF2B5EF4-FFF2-40B4-BE49-F238E27FC236}">
                <a16:creationId xmlns:a16="http://schemas.microsoft.com/office/drawing/2014/main" id="{9CB9D54C-3AED-D4E4-77EA-2F397615C08A}"/>
              </a:ext>
            </a:extLst>
          </p:cNvPr>
          <p:cNvSpPr/>
          <p:nvPr/>
        </p:nvSpPr>
        <p:spPr>
          <a:xfrm>
            <a:off x="439460" y="156961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3200" b="1" dirty="0">
                <a:solidFill>
                  <a:srgbClr val="282824"/>
                </a:solidFill>
                <a:latin typeface="Garamond" panose="02020404030301010803" pitchFamily="18" charset="0"/>
                <a:ea typeface="Lato Bold" pitchFamily="34" charset="-122"/>
                <a:cs typeface="Lato Bold" pitchFamily="34" charset="-120"/>
              </a:rPr>
              <a:t>1. Selection of a Name</a:t>
            </a:r>
            <a:endParaRPr lang="en-US" sz="3200" dirty="0">
              <a:latin typeface="Garamond" panose="02020404030301010803" pitchFamily="18" charset="0"/>
            </a:endParaRPr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D369D560-FA77-545D-F261-C00F3F8317D5}"/>
              </a:ext>
            </a:extLst>
          </p:cNvPr>
          <p:cNvSpPr/>
          <p:nvPr/>
        </p:nvSpPr>
        <p:spPr>
          <a:xfrm>
            <a:off x="464304" y="2273175"/>
            <a:ext cx="10085586" cy="2377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endParaRPr lang="en-US" sz="1050" dirty="0">
              <a:latin typeface="Garamond" panose="02020404030301010803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Garamond" panose="02020404030301010803" pitchFamily="18" charset="0"/>
              </a:rPr>
              <a:t>Indian Partnership Act does not restrict firms from having similar names; exclusive rights require </a:t>
            </a:r>
          </a:p>
          <a:p>
            <a:r>
              <a:rPr lang="en-US" sz="2000" dirty="0">
                <a:latin typeface="Garamond" panose="02020404030301010803" pitchFamily="18" charset="0"/>
              </a:rPr>
              <a:t>      registration or trademarking.</a:t>
            </a:r>
          </a:p>
          <a:p>
            <a:endParaRPr lang="en-US" sz="700" dirty="0">
              <a:latin typeface="Garamond" panose="02020404030301010803" pitchFamily="18" charset="0"/>
            </a:endParaRPr>
          </a:p>
        </p:txBody>
      </p:sp>
      <p:sp>
        <p:nvSpPr>
          <p:cNvPr id="16" name="Text 0">
            <a:extLst>
              <a:ext uri="{FF2B5EF4-FFF2-40B4-BE49-F238E27FC236}">
                <a16:creationId xmlns:a16="http://schemas.microsoft.com/office/drawing/2014/main" id="{F4D2E4A6-4799-1E9D-ADB5-F252BE6B6FED}"/>
              </a:ext>
            </a:extLst>
          </p:cNvPr>
          <p:cNvSpPr/>
          <p:nvPr/>
        </p:nvSpPr>
        <p:spPr>
          <a:xfrm>
            <a:off x="1410155" y="265434"/>
            <a:ext cx="7092553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800" b="1" kern="0" spc="-89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ea typeface="Source Serif Pro Semi Bold" pitchFamily="34" charset="-122"/>
                <a:cs typeface="Source Serif Pro Semi Bold" pitchFamily="34" charset="-120"/>
              </a:rPr>
              <a:t>Formation of a Partnership Firm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33A59005-4D04-CE48-10C5-320A6ED48A44}"/>
              </a:ext>
            </a:extLst>
          </p:cNvPr>
          <p:cNvSpPr/>
          <p:nvPr/>
        </p:nvSpPr>
        <p:spPr>
          <a:xfrm>
            <a:off x="488990" y="430835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3200" b="1" dirty="0">
                <a:solidFill>
                  <a:srgbClr val="282824"/>
                </a:solidFill>
                <a:latin typeface="Garamond" panose="02020404030301010803" pitchFamily="18" charset="0"/>
                <a:ea typeface="Lato Bold" pitchFamily="34" charset="-122"/>
                <a:cs typeface="Lato Bold" pitchFamily="34" charset="-120"/>
              </a:rPr>
              <a:t>2. Drafting of the Partnership Deed</a:t>
            </a:r>
            <a:endParaRPr lang="en-US" sz="3200" dirty="0">
              <a:latin typeface="Garamond" panose="02020404030301010803" pitchFamily="18" charset="0"/>
            </a:endParaRPr>
          </a:p>
        </p:txBody>
      </p:sp>
      <p:sp>
        <p:nvSpPr>
          <p:cNvPr id="22" name="Rectangle 4">
            <a:extLst>
              <a:ext uri="{FF2B5EF4-FFF2-40B4-BE49-F238E27FC236}">
                <a16:creationId xmlns:a16="http://schemas.microsoft.com/office/drawing/2014/main" id="{20DD18BD-5E92-E85A-FE35-FCE593E00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490" y="4888467"/>
            <a:ext cx="10698480" cy="2118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endParaRPr lang="en-US" altLang="en-US" sz="2000" dirty="0">
              <a:latin typeface="Garamond" panose="02020404030301010803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en-US" sz="2000" dirty="0">
                <a:latin typeface="Garamond" panose="02020404030301010803" pitchFamily="18" charset="0"/>
              </a:rPr>
              <a:t>The deed outlines firm/partner details, business nature, capital, profit-sharing, partner changes,</a:t>
            </a:r>
          </a:p>
          <a:p>
            <a:r>
              <a:rPr lang="en-US" altLang="en-US" sz="2000" dirty="0">
                <a:latin typeface="Garamond" panose="02020404030301010803" pitchFamily="18" charset="0"/>
              </a:rPr>
              <a:t>      and partnership duration.</a:t>
            </a:r>
          </a:p>
          <a:p>
            <a:endParaRPr lang="en-US" altLang="en-US" sz="2000" dirty="0">
              <a:latin typeface="Garamond" panose="02020404030301010803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en-US" sz="2000" dirty="0">
                <a:latin typeface="Garamond" panose="02020404030301010803" pitchFamily="18" charset="0"/>
              </a:rPr>
              <a:t>Section 58 of Indian Partnership Act, 1932 requires submitting firm details, </a:t>
            </a:r>
          </a:p>
          <a:p>
            <a:pPr marL="358775"/>
            <a:r>
              <a:rPr lang="en-US" altLang="en-US" sz="2000" dirty="0">
                <a:latin typeface="Garamond" panose="02020404030301010803" pitchFamily="18" charset="0"/>
              </a:rPr>
              <a:t>including the partnership deed, for registration.</a:t>
            </a:r>
          </a:p>
          <a:p>
            <a:endParaRPr lang="en-US" altLang="en-US" sz="600" dirty="0">
              <a:latin typeface="Garamond" panose="02020404030301010803" pitchFamily="18" charset="0"/>
            </a:endParaRPr>
          </a:p>
        </p:txBody>
      </p:sp>
      <p:sp>
        <p:nvSpPr>
          <p:cNvPr id="3" name="TextBox 13">
            <a:extLst>
              <a:ext uri="{FF2B5EF4-FFF2-40B4-BE49-F238E27FC236}">
                <a16:creationId xmlns:a16="http://schemas.microsoft.com/office/drawing/2014/main" id="{CE513FAB-95C6-7D87-0CE9-4FF84FD69DD3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10D761F3-9B6F-8C6A-6E6F-E25DFC764CD9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11</a:t>
            </a:fld>
            <a:endParaRPr lang="en-IN" sz="198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57348" y="884072"/>
            <a:ext cx="8595003" cy="656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r>
              <a:rPr lang="en-US" sz="3200" b="1" dirty="0">
                <a:latin typeface="Garamond" panose="02020404030301010803" pitchFamily="18" charset="0"/>
                <a:ea typeface="Lato Bold" pitchFamily="34" charset="-122"/>
                <a:cs typeface="Lato Bold" pitchFamily="34" charset="-120"/>
              </a:rPr>
              <a:t>3. Registration of the Partnership Deed/Firm</a:t>
            </a:r>
            <a:endParaRPr lang="en-US" sz="3200" dirty="0">
              <a:latin typeface="Garamond" panose="02020404030301010803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303770" y="1642705"/>
            <a:ext cx="22860" cy="5655826"/>
          </a:xfrm>
          <a:prstGeom prst="roundRect">
            <a:avLst>
              <a:gd name="adj" fmla="val 137978"/>
            </a:avLst>
          </a:prstGeom>
          <a:solidFill>
            <a:srgbClr val="CBC5B8"/>
          </a:solidFill>
          <a:ln/>
        </p:spPr>
      </p:sp>
      <p:sp>
        <p:nvSpPr>
          <p:cNvPr id="4" name="Shape 2"/>
          <p:cNvSpPr/>
          <p:nvPr/>
        </p:nvSpPr>
        <p:spPr>
          <a:xfrm>
            <a:off x="6365617" y="2287072"/>
            <a:ext cx="735925" cy="22860"/>
          </a:xfrm>
          <a:prstGeom prst="roundRect">
            <a:avLst>
              <a:gd name="adj" fmla="val 137978"/>
            </a:avLst>
          </a:prstGeom>
          <a:solidFill>
            <a:srgbClr val="CBC5B8"/>
          </a:solidFill>
          <a:ln/>
        </p:spPr>
      </p:sp>
      <p:sp>
        <p:nvSpPr>
          <p:cNvPr id="5" name="Shape 3"/>
          <p:cNvSpPr/>
          <p:nvPr/>
        </p:nvSpPr>
        <p:spPr>
          <a:xfrm>
            <a:off x="7078682" y="2062043"/>
            <a:ext cx="473035" cy="473035"/>
          </a:xfrm>
          <a:prstGeom prst="roundRect">
            <a:avLst>
              <a:gd name="adj" fmla="val 6668"/>
            </a:avLst>
          </a:prstGeom>
          <a:solidFill>
            <a:srgbClr val="FCE8FE"/>
          </a:solidFill>
          <a:ln/>
        </p:spPr>
      </p:sp>
      <p:sp>
        <p:nvSpPr>
          <p:cNvPr id="6" name="Text 4"/>
          <p:cNvSpPr/>
          <p:nvPr/>
        </p:nvSpPr>
        <p:spPr>
          <a:xfrm>
            <a:off x="7223700" y="2140863"/>
            <a:ext cx="182880" cy="315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00" b="1" dirty="0">
                <a:solidFill>
                  <a:srgbClr val="4A4A45"/>
                </a:solidFill>
                <a:latin typeface="Garamond" panose="02020404030301010803" pitchFamily="18" charset="0"/>
                <a:ea typeface="Lato Bold" pitchFamily="34" charset="-122"/>
                <a:cs typeface="Lato Bold" pitchFamily="34" charset="-120"/>
              </a:rPr>
              <a:t>1</a:t>
            </a:r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35925" y="2035850"/>
            <a:ext cx="5422821" cy="672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600"/>
              </a:lnSpc>
              <a:buNone/>
            </a:pPr>
            <a:r>
              <a:rPr lang="en-US" sz="2000" dirty="0">
                <a:solidFill>
                  <a:srgbClr val="4A4A45"/>
                </a:solidFill>
                <a:latin typeface="Garamond" panose="02020404030301010803" pitchFamily="18" charset="0"/>
                <a:ea typeface="Lato" pitchFamily="34" charset="-122"/>
                <a:cs typeface="Lato" pitchFamily="34" charset="-120"/>
              </a:rPr>
              <a:t>Visit the Registrar of Firms (RoF) and submit the deed and other required documents.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528858" y="3338393"/>
            <a:ext cx="735925" cy="22860"/>
          </a:xfrm>
          <a:prstGeom prst="roundRect">
            <a:avLst>
              <a:gd name="adj" fmla="val 137978"/>
            </a:avLst>
          </a:prstGeom>
          <a:solidFill>
            <a:srgbClr val="CBC5B8"/>
          </a:solidFill>
          <a:ln/>
        </p:spPr>
      </p:sp>
      <p:sp>
        <p:nvSpPr>
          <p:cNvPr id="9" name="Shape 7"/>
          <p:cNvSpPr/>
          <p:nvPr/>
        </p:nvSpPr>
        <p:spPr>
          <a:xfrm>
            <a:off x="7078682" y="3113365"/>
            <a:ext cx="473035" cy="473035"/>
          </a:xfrm>
          <a:prstGeom prst="roundRect">
            <a:avLst>
              <a:gd name="adj" fmla="val 6668"/>
            </a:avLst>
          </a:prstGeom>
          <a:solidFill>
            <a:srgbClr val="FCE8FE"/>
          </a:solidFill>
          <a:ln/>
        </p:spPr>
      </p:sp>
      <p:sp>
        <p:nvSpPr>
          <p:cNvPr id="10" name="Text 8"/>
          <p:cNvSpPr/>
          <p:nvPr/>
        </p:nvSpPr>
        <p:spPr>
          <a:xfrm>
            <a:off x="7223700" y="3192185"/>
            <a:ext cx="182880" cy="315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00" b="1" dirty="0">
                <a:solidFill>
                  <a:srgbClr val="4A4A45"/>
                </a:solidFill>
                <a:latin typeface="Garamond" panose="02020404030301010803" pitchFamily="18" charset="0"/>
                <a:ea typeface="Lato Bold" pitchFamily="34" charset="-122"/>
                <a:cs typeface="Lato Bold" pitchFamily="34" charset="-120"/>
              </a:rPr>
              <a:t>2</a:t>
            </a:r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471654" y="2832528"/>
            <a:ext cx="5422821" cy="1345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4A4A45"/>
                </a:solidFill>
                <a:latin typeface="Garamond" panose="02020404030301010803" pitchFamily="18" charset="0"/>
                <a:ea typeface="Lato" pitchFamily="34" charset="-122"/>
                <a:cs typeface="Lato" pitchFamily="34" charset="-120"/>
              </a:rPr>
              <a:t>Application for registration (Form A), certified copy of the partnership deed, proof of principal place of business, PAN and identity proofs of all partners.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365617" y="4326493"/>
            <a:ext cx="735925" cy="22860"/>
          </a:xfrm>
          <a:prstGeom prst="roundRect">
            <a:avLst>
              <a:gd name="adj" fmla="val 137978"/>
            </a:avLst>
          </a:prstGeom>
          <a:solidFill>
            <a:srgbClr val="CBC5B8"/>
          </a:solidFill>
          <a:ln/>
        </p:spPr>
      </p:sp>
      <p:sp>
        <p:nvSpPr>
          <p:cNvPr id="13" name="Shape 11"/>
          <p:cNvSpPr/>
          <p:nvPr/>
        </p:nvSpPr>
        <p:spPr>
          <a:xfrm>
            <a:off x="7078682" y="4101465"/>
            <a:ext cx="473035" cy="473035"/>
          </a:xfrm>
          <a:prstGeom prst="roundRect">
            <a:avLst>
              <a:gd name="adj" fmla="val 6668"/>
            </a:avLst>
          </a:prstGeom>
          <a:solidFill>
            <a:srgbClr val="FCE8FE"/>
          </a:solidFill>
          <a:ln/>
        </p:spPr>
      </p:sp>
      <p:sp>
        <p:nvSpPr>
          <p:cNvPr id="14" name="Text 12"/>
          <p:cNvSpPr/>
          <p:nvPr/>
        </p:nvSpPr>
        <p:spPr>
          <a:xfrm>
            <a:off x="7223700" y="4180284"/>
            <a:ext cx="182880" cy="315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00" b="1" dirty="0">
                <a:solidFill>
                  <a:srgbClr val="4A4A45"/>
                </a:solidFill>
                <a:latin typeface="Garamond" panose="02020404030301010803" pitchFamily="18" charset="0"/>
                <a:ea typeface="Lato Bold" pitchFamily="34" charset="-122"/>
                <a:cs typeface="Lato Bold" pitchFamily="34" charset="-120"/>
              </a:rPr>
              <a:t>3</a:t>
            </a:r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35925" y="4075271"/>
            <a:ext cx="5422821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600"/>
              </a:lnSpc>
              <a:buNone/>
            </a:pPr>
            <a:r>
              <a:rPr lang="en-US" sz="2000" dirty="0">
                <a:solidFill>
                  <a:srgbClr val="4A4A45"/>
                </a:solidFill>
                <a:latin typeface="Garamond" panose="02020404030301010803" pitchFamily="18" charset="0"/>
                <a:ea typeface="Lato" pitchFamily="34" charset="-122"/>
                <a:cs typeface="Lato" pitchFamily="34" charset="-120"/>
              </a:rPr>
              <a:t>Pay the prescribed registration fee.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528858" y="5314593"/>
            <a:ext cx="735925" cy="22860"/>
          </a:xfrm>
          <a:prstGeom prst="roundRect">
            <a:avLst>
              <a:gd name="adj" fmla="val 137978"/>
            </a:avLst>
          </a:prstGeom>
          <a:solidFill>
            <a:srgbClr val="CBC5B8"/>
          </a:solidFill>
          <a:ln/>
        </p:spPr>
      </p:sp>
      <p:sp>
        <p:nvSpPr>
          <p:cNvPr id="17" name="Shape 15"/>
          <p:cNvSpPr/>
          <p:nvPr/>
        </p:nvSpPr>
        <p:spPr>
          <a:xfrm>
            <a:off x="7078682" y="5089565"/>
            <a:ext cx="473035" cy="473035"/>
          </a:xfrm>
          <a:prstGeom prst="roundRect">
            <a:avLst>
              <a:gd name="adj" fmla="val 6668"/>
            </a:avLst>
          </a:prstGeom>
          <a:solidFill>
            <a:srgbClr val="FCE8FE"/>
          </a:solidFill>
          <a:ln/>
        </p:spPr>
      </p:sp>
      <p:sp>
        <p:nvSpPr>
          <p:cNvPr id="18" name="Text 16"/>
          <p:cNvSpPr/>
          <p:nvPr/>
        </p:nvSpPr>
        <p:spPr>
          <a:xfrm>
            <a:off x="7223700" y="5168384"/>
            <a:ext cx="182880" cy="315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00" b="1" dirty="0">
                <a:solidFill>
                  <a:srgbClr val="4A4A45"/>
                </a:solidFill>
                <a:latin typeface="Garamond" panose="02020404030301010803" pitchFamily="18" charset="0"/>
                <a:ea typeface="Lato Bold" pitchFamily="34" charset="-122"/>
                <a:cs typeface="Lato Bold" pitchFamily="34" charset="-120"/>
              </a:rPr>
              <a:t>4</a:t>
            </a:r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332754" y="5144396"/>
            <a:ext cx="5422821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4A4A45"/>
                </a:solidFill>
                <a:latin typeface="Garamond" panose="02020404030301010803" pitchFamily="18" charset="0"/>
                <a:ea typeface="Lato" pitchFamily="34" charset="-122"/>
                <a:cs typeface="Lato" pitchFamily="34" charset="-120"/>
              </a:rPr>
              <a:t>The Registrar verifies the application and documents.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365617" y="6260783"/>
            <a:ext cx="735925" cy="22860"/>
          </a:xfrm>
          <a:prstGeom prst="roundRect">
            <a:avLst>
              <a:gd name="adj" fmla="val 137978"/>
            </a:avLst>
          </a:prstGeom>
          <a:solidFill>
            <a:srgbClr val="CBC5B8"/>
          </a:solidFill>
          <a:ln/>
        </p:spPr>
      </p:sp>
      <p:sp>
        <p:nvSpPr>
          <p:cNvPr id="21" name="Shape 19"/>
          <p:cNvSpPr/>
          <p:nvPr/>
        </p:nvSpPr>
        <p:spPr>
          <a:xfrm>
            <a:off x="7078682" y="6035754"/>
            <a:ext cx="473035" cy="473035"/>
          </a:xfrm>
          <a:prstGeom prst="roundRect">
            <a:avLst>
              <a:gd name="adj" fmla="val 6668"/>
            </a:avLst>
          </a:prstGeom>
          <a:solidFill>
            <a:srgbClr val="FCE8FE"/>
          </a:solidFill>
          <a:ln/>
        </p:spPr>
      </p:sp>
      <p:sp>
        <p:nvSpPr>
          <p:cNvPr id="22" name="Text 20"/>
          <p:cNvSpPr/>
          <p:nvPr/>
        </p:nvSpPr>
        <p:spPr>
          <a:xfrm>
            <a:off x="7223700" y="6114574"/>
            <a:ext cx="182880" cy="315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00" b="1" dirty="0">
                <a:solidFill>
                  <a:srgbClr val="4A4A45"/>
                </a:solidFill>
                <a:latin typeface="Garamond" panose="02020404030301010803" pitchFamily="18" charset="0"/>
                <a:ea typeface="Lato Bold" pitchFamily="34" charset="-122"/>
                <a:cs typeface="Lato Bold" pitchFamily="34" charset="-120"/>
              </a:rPr>
              <a:t>5</a:t>
            </a:r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735925" y="6009561"/>
            <a:ext cx="5422821" cy="672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600"/>
              </a:lnSpc>
              <a:buNone/>
            </a:pPr>
            <a:r>
              <a:rPr lang="en-US" sz="2000" dirty="0">
                <a:solidFill>
                  <a:srgbClr val="4A4A45"/>
                </a:solidFill>
                <a:latin typeface="Garamond" panose="02020404030301010803" pitchFamily="18" charset="0"/>
                <a:ea typeface="Lato" pitchFamily="34" charset="-122"/>
                <a:cs typeface="Lato" pitchFamily="34" charset="-120"/>
              </a:rPr>
              <a:t>U/s 59 upon satisfaction, the firm is registered, and a Certificate of Registration is issued.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id="{6B259734-FB5B-E612-9D10-70A4C281F21E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54C6ED7-794D-231F-3D0C-91C0B86474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26" name="Slide Number Placeholder 19">
            <a:extLst>
              <a:ext uri="{FF2B5EF4-FFF2-40B4-BE49-F238E27FC236}">
                <a16:creationId xmlns:a16="http://schemas.microsoft.com/office/drawing/2014/main" id="{1C859F6E-76F0-C193-76A9-C6DCCFAA3958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12</a:t>
            </a:fld>
            <a:endParaRPr lang="en-IN" sz="198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96779" y="336827"/>
            <a:ext cx="531780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850"/>
              </a:lnSpc>
              <a:buNone/>
            </a:pPr>
            <a:r>
              <a:rPr lang="en-US" sz="5400" b="1" kern="0" spc="-78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ea typeface="Source Serif Pro Semi Bold" pitchFamily="34" charset="-122"/>
                <a:cs typeface="Source Serif Pro Semi Bold" pitchFamily="34" charset="-120"/>
              </a:rPr>
              <a:t>Formation of a Company</a:t>
            </a:r>
            <a:endParaRPr lang="en-US" sz="5400" b="1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105464" y="993552"/>
            <a:ext cx="22860" cy="6031468"/>
          </a:xfrm>
          <a:prstGeom prst="roundRect">
            <a:avLst>
              <a:gd name="adj" fmla="val 387401"/>
            </a:avLst>
          </a:prstGeom>
          <a:solidFill>
            <a:srgbClr val="D6BADD"/>
          </a:solidFill>
          <a:ln/>
        </p:spPr>
      </p:sp>
      <p:sp>
        <p:nvSpPr>
          <p:cNvPr id="4" name="Shape 2"/>
          <p:cNvSpPr/>
          <p:nvPr/>
        </p:nvSpPr>
        <p:spPr>
          <a:xfrm>
            <a:off x="6164632" y="1456467"/>
            <a:ext cx="737949" cy="22860"/>
          </a:xfrm>
          <a:prstGeom prst="roundRect">
            <a:avLst>
              <a:gd name="adj" fmla="val 387401"/>
            </a:avLst>
          </a:prstGeom>
          <a:solidFill>
            <a:srgbClr val="D6BADD"/>
          </a:solidFill>
          <a:ln/>
        </p:spPr>
      </p:sp>
      <p:sp>
        <p:nvSpPr>
          <p:cNvPr id="5" name="Shape 3"/>
          <p:cNvSpPr/>
          <p:nvPr/>
        </p:nvSpPr>
        <p:spPr>
          <a:xfrm>
            <a:off x="6879722" y="1230725"/>
            <a:ext cx="474345" cy="474345"/>
          </a:xfrm>
          <a:prstGeom prst="roundRect">
            <a:avLst>
              <a:gd name="adj" fmla="val 18670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042480" y="1319069"/>
            <a:ext cx="148828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kern="0" spc="-47" dirty="0">
                <a:solidFill>
                  <a:srgbClr val="272525"/>
                </a:solidFill>
                <a:latin typeface="Garamond" panose="02020404030301010803" pitchFamily="18" charset="0"/>
                <a:ea typeface="Source Serif Pro Semi Bold" pitchFamily="34" charset="-122"/>
                <a:cs typeface="Source Serif Pro Semi Bold" pitchFamily="34" charset="-120"/>
              </a:rPr>
              <a:t>1</a:t>
            </a:r>
            <a:endParaRPr lang="en-US" sz="2300" dirty="0">
              <a:latin typeface="Garamond" panose="02020404030301010803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368449" y="1204293"/>
            <a:ext cx="258877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2200" b="1" kern="0" spc="-39" dirty="0">
                <a:solidFill>
                  <a:srgbClr val="272525"/>
                </a:solidFill>
                <a:latin typeface="Garamond" panose="02020404030301010803" pitchFamily="18" charset="0"/>
                <a:ea typeface="Source Serif Pro Semi Bold" pitchFamily="34" charset="-122"/>
                <a:cs typeface="Source Serif Pro Semi Bold" pitchFamily="34" charset="-120"/>
              </a:rPr>
              <a:t> Obtain DSC</a:t>
            </a:r>
            <a:endParaRPr lang="en-US" sz="2200" b="1" dirty="0">
              <a:latin typeface="Garamond" panose="02020404030301010803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645971" y="1435155"/>
            <a:ext cx="4311254" cy="1011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2650"/>
              </a:lnSpc>
            </a:pPr>
            <a:r>
              <a:rPr lang="en-US" kern="0" spc="-33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  <a:cs typeface="Source Sans Pro" pitchFamily="34" charset="-120"/>
              </a:rPr>
              <a:t>DSC is mandatory for proposed directors and subscribers for electronic filings with MCA.</a:t>
            </a:r>
          </a:p>
        </p:txBody>
      </p:sp>
      <p:sp>
        <p:nvSpPr>
          <p:cNvPr id="9" name="Shape 7"/>
          <p:cNvSpPr/>
          <p:nvPr/>
        </p:nvSpPr>
        <p:spPr>
          <a:xfrm>
            <a:off x="7331207" y="2510528"/>
            <a:ext cx="737949" cy="22860"/>
          </a:xfrm>
          <a:prstGeom prst="roundRect">
            <a:avLst>
              <a:gd name="adj" fmla="val 387401"/>
            </a:avLst>
          </a:prstGeom>
          <a:solidFill>
            <a:srgbClr val="D6BADD"/>
          </a:solidFill>
          <a:ln/>
        </p:spPr>
      </p:sp>
      <p:sp>
        <p:nvSpPr>
          <p:cNvPr id="10" name="Shape 8"/>
          <p:cNvSpPr/>
          <p:nvPr/>
        </p:nvSpPr>
        <p:spPr>
          <a:xfrm>
            <a:off x="6879722" y="2284785"/>
            <a:ext cx="474345" cy="474345"/>
          </a:xfrm>
          <a:prstGeom prst="roundRect">
            <a:avLst>
              <a:gd name="adj" fmla="val 18670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042480" y="2373129"/>
            <a:ext cx="148828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kern="0" spc="-47" dirty="0">
                <a:solidFill>
                  <a:srgbClr val="272525"/>
                </a:solidFill>
                <a:latin typeface="Garamond" panose="02020404030301010803" pitchFamily="18" charset="0"/>
                <a:ea typeface="Source Serif Pro Semi Bold" pitchFamily="34" charset="-122"/>
                <a:cs typeface="Source Serif Pro Semi Bold" pitchFamily="34" charset="-120"/>
              </a:rPr>
              <a:t>2</a:t>
            </a:r>
            <a:endParaRPr lang="en-US" sz="2300" dirty="0">
              <a:latin typeface="Garamond" panose="02020404030301010803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276563" y="2258353"/>
            <a:ext cx="248066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200" b="1" kern="0" spc="-39" dirty="0">
                <a:solidFill>
                  <a:srgbClr val="272525"/>
                </a:solidFill>
                <a:latin typeface="Garamond" panose="02020404030301010803" pitchFamily="18" charset="0"/>
                <a:ea typeface="Source Serif Pro Semi Bold" pitchFamily="34" charset="-122"/>
                <a:cs typeface="Source Serif Pro Semi Bold" pitchFamily="34" charset="-120"/>
              </a:rPr>
              <a:t>Obtain DIN</a:t>
            </a:r>
            <a:endParaRPr lang="en-US" sz="2200" b="1" dirty="0">
              <a:latin typeface="Garamond" panose="02020404030301010803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276563" y="2694955"/>
            <a:ext cx="5417582" cy="674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dirty="0">
                <a:latin typeface="Garamond" panose="02020404030301010803" pitchFamily="18" charset="0"/>
              </a:rPr>
              <a:t>Apply for a </a:t>
            </a:r>
            <a:r>
              <a:rPr lang="en-US" b="1" dirty="0">
                <a:latin typeface="Garamond" panose="02020404030301010803" pitchFamily="18" charset="0"/>
              </a:rPr>
              <a:t>Director Identification Number (DIN)</a:t>
            </a:r>
            <a:r>
              <a:rPr lang="en-US" dirty="0">
                <a:latin typeface="Garamond" panose="02020404030301010803" pitchFamily="18" charset="0"/>
              </a:rPr>
              <a:t> through the </a:t>
            </a:r>
            <a:r>
              <a:rPr lang="en-US" b="1" dirty="0" err="1">
                <a:latin typeface="Garamond" panose="02020404030301010803" pitchFamily="18" charset="0"/>
              </a:rPr>
              <a:t>SPICe</a:t>
            </a:r>
            <a:r>
              <a:rPr lang="en-US" b="1" dirty="0">
                <a:latin typeface="Garamond" panose="02020404030301010803" pitchFamily="18" charset="0"/>
              </a:rPr>
              <a:t>+ Form</a:t>
            </a:r>
            <a:r>
              <a:rPr lang="en-US" dirty="0">
                <a:latin typeface="Garamond" panose="02020404030301010803" pitchFamily="18" charset="0"/>
              </a:rPr>
              <a:t> during the incorporation process if it has not been obtained earlier</a:t>
            </a:r>
          </a:p>
        </p:txBody>
      </p:sp>
      <p:sp>
        <p:nvSpPr>
          <p:cNvPr id="14" name="Shape 12"/>
          <p:cNvSpPr/>
          <p:nvPr/>
        </p:nvSpPr>
        <p:spPr>
          <a:xfrm>
            <a:off x="6164632" y="3537203"/>
            <a:ext cx="737949" cy="22860"/>
          </a:xfrm>
          <a:prstGeom prst="roundRect">
            <a:avLst>
              <a:gd name="adj" fmla="val 387401"/>
            </a:avLst>
          </a:prstGeom>
          <a:solidFill>
            <a:srgbClr val="D6BADD"/>
          </a:solidFill>
          <a:ln/>
        </p:spPr>
      </p:sp>
      <p:sp>
        <p:nvSpPr>
          <p:cNvPr id="15" name="Shape 13"/>
          <p:cNvSpPr/>
          <p:nvPr/>
        </p:nvSpPr>
        <p:spPr>
          <a:xfrm>
            <a:off x="6879722" y="3311461"/>
            <a:ext cx="474345" cy="474345"/>
          </a:xfrm>
          <a:prstGeom prst="roundRect">
            <a:avLst>
              <a:gd name="adj" fmla="val 18670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042480" y="3399805"/>
            <a:ext cx="148828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kern="0" spc="-47" dirty="0">
                <a:solidFill>
                  <a:srgbClr val="272525"/>
                </a:solidFill>
                <a:latin typeface="Garamond" panose="02020404030301010803" pitchFamily="18" charset="0"/>
                <a:ea typeface="Source Serif Pro Semi Bold" pitchFamily="34" charset="-122"/>
                <a:cs typeface="Source Serif Pro Semi Bold" pitchFamily="34" charset="-120"/>
              </a:rPr>
              <a:t>3</a:t>
            </a:r>
            <a:endParaRPr lang="en-US" sz="2300" dirty="0">
              <a:latin typeface="Garamond" panose="02020404030301010803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577392" y="3285029"/>
            <a:ext cx="437983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2200" b="1" kern="0" spc="-39" dirty="0">
                <a:solidFill>
                  <a:srgbClr val="272525"/>
                </a:solidFill>
                <a:latin typeface="Garamond" panose="02020404030301010803" pitchFamily="18" charset="0"/>
                <a:ea typeface="Source Serif Pro Semi Bold" pitchFamily="34" charset="-122"/>
                <a:cs typeface="Source Serif Pro Semi Bold" pitchFamily="34" charset="-120"/>
              </a:rPr>
              <a:t>Name Reservation</a:t>
            </a:r>
            <a:endParaRPr lang="en-US" sz="2200" b="1" dirty="0">
              <a:latin typeface="Garamond" panose="02020404030301010803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737411" y="3721631"/>
            <a:ext cx="4219814" cy="1011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650"/>
              </a:lnSpc>
              <a:buNone/>
            </a:pPr>
            <a:r>
              <a:rPr lang="en-US" kern="0" spc="-33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  <a:cs typeface="Source Sans Pro" pitchFamily="34" charset="-120"/>
              </a:rPr>
              <a:t>Use </a:t>
            </a:r>
            <a:r>
              <a:rPr lang="en-US" kern="0" spc="-33" dirty="0" err="1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  <a:cs typeface="Source Sans Pro" pitchFamily="34" charset="-120"/>
              </a:rPr>
              <a:t>SPICe</a:t>
            </a:r>
            <a:r>
              <a:rPr lang="en-US" kern="0" spc="-33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  <a:cs typeface="Source Sans Pro" pitchFamily="34" charset="-120"/>
              </a:rPr>
              <a:t>+ Part A to check and reserve the company name as per Section 4.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7331207" y="4577572"/>
            <a:ext cx="737949" cy="22860"/>
          </a:xfrm>
          <a:prstGeom prst="roundRect">
            <a:avLst>
              <a:gd name="adj" fmla="val 387401"/>
            </a:avLst>
          </a:prstGeom>
          <a:solidFill>
            <a:srgbClr val="D6BADD"/>
          </a:solidFill>
          <a:ln/>
        </p:spPr>
      </p:sp>
      <p:sp>
        <p:nvSpPr>
          <p:cNvPr id="20" name="Shape 18"/>
          <p:cNvSpPr/>
          <p:nvPr/>
        </p:nvSpPr>
        <p:spPr>
          <a:xfrm>
            <a:off x="6879722" y="4351829"/>
            <a:ext cx="474345" cy="474345"/>
          </a:xfrm>
          <a:prstGeom prst="roundRect">
            <a:avLst>
              <a:gd name="adj" fmla="val 18670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042480" y="4440173"/>
            <a:ext cx="148828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kern="0" spc="-47" dirty="0">
                <a:solidFill>
                  <a:srgbClr val="272525"/>
                </a:solidFill>
                <a:latin typeface="Garamond" panose="02020404030301010803" pitchFamily="18" charset="0"/>
                <a:ea typeface="Source Serif Pro Semi Bold" pitchFamily="34" charset="-122"/>
                <a:cs typeface="Source Serif Pro Semi Bold" pitchFamily="34" charset="-120"/>
              </a:rPr>
              <a:t>4</a:t>
            </a:r>
            <a:endParaRPr lang="en-US" sz="2300" dirty="0">
              <a:latin typeface="Garamond" panose="02020404030301010803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276563" y="4325397"/>
            <a:ext cx="336815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200" b="1" kern="0" spc="-39" dirty="0">
                <a:solidFill>
                  <a:srgbClr val="272525"/>
                </a:solidFill>
                <a:latin typeface="Garamond" panose="02020404030301010803" pitchFamily="18" charset="0"/>
                <a:ea typeface="Source Serif Pro Semi Bold" pitchFamily="34" charset="-122"/>
                <a:cs typeface="Source Serif Pro Semi Bold" pitchFamily="34" charset="-120"/>
              </a:rPr>
              <a:t>Drafting and Filing Documents</a:t>
            </a:r>
            <a:endParaRPr lang="en-US" sz="2200" b="1" dirty="0">
              <a:latin typeface="Garamond" panose="02020404030301010803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276563" y="4761999"/>
            <a:ext cx="5693700" cy="1011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lnSpc>
                <a:spcPts val="2650"/>
              </a:lnSpc>
              <a:buFont typeface="Arial" panose="020B0604020202020204" pitchFamily="34" charset="0"/>
              <a:buChar char="•"/>
            </a:pPr>
            <a:r>
              <a:rPr lang="en-US" kern="0" spc="-33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  <a:cs typeface="Source Sans Pro" pitchFamily="34" charset="-120"/>
              </a:rPr>
              <a:t>Prepare MOA, AOA, DIR-2 and other compliance declarations.</a:t>
            </a:r>
          </a:p>
          <a:p>
            <a:pPr algn="l">
              <a:lnSpc>
                <a:spcPts val="2650"/>
              </a:lnSpc>
            </a:pPr>
            <a:endParaRPr lang="en-US" kern="0" spc="-33" dirty="0">
              <a:solidFill>
                <a:srgbClr val="272525"/>
              </a:solidFill>
              <a:latin typeface="Garamond" panose="02020404030301010803" pitchFamily="18" charset="0"/>
              <a:ea typeface="Source Sans Pro" pitchFamily="34" charset="-122"/>
              <a:cs typeface="Source Sans Pro" pitchFamily="34" charset="-120"/>
            </a:endParaRPr>
          </a:p>
          <a:p>
            <a:pPr marL="285750" indent="-285750" algn="l">
              <a:lnSpc>
                <a:spcPts val="2650"/>
              </a:lnSpc>
              <a:buFont typeface="Arial" panose="020B0604020202020204" pitchFamily="34" charset="0"/>
              <a:buChar char="•"/>
            </a:pPr>
            <a:r>
              <a:rPr lang="en-US" kern="0" spc="-33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  <a:cs typeface="Source Sans Pro" pitchFamily="34" charset="-120"/>
              </a:rPr>
              <a:t>File </a:t>
            </a:r>
            <a:r>
              <a:rPr lang="en-US" kern="0" spc="-33" dirty="0" err="1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  <a:cs typeface="Source Sans Pro" pitchFamily="34" charset="-120"/>
              </a:rPr>
              <a:t>SPICe</a:t>
            </a:r>
            <a:r>
              <a:rPr lang="en-US" kern="0" spc="-33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  <a:cs typeface="Source Sans Pro" pitchFamily="34" charset="-120"/>
              </a:rPr>
              <a:t>+ Part B along with e-MOA (INC-33), e-AOA (INC-34), and AGILE-PRO-S for GST, EPFO, and ESIC.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164632" y="5617940"/>
            <a:ext cx="737949" cy="22860"/>
          </a:xfrm>
          <a:prstGeom prst="roundRect">
            <a:avLst>
              <a:gd name="adj" fmla="val 387401"/>
            </a:avLst>
          </a:prstGeom>
          <a:solidFill>
            <a:srgbClr val="D6BADD"/>
          </a:solidFill>
          <a:ln/>
        </p:spPr>
      </p:sp>
      <p:sp>
        <p:nvSpPr>
          <p:cNvPr id="25" name="Shape 23"/>
          <p:cNvSpPr/>
          <p:nvPr/>
        </p:nvSpPr>
        <p:spPr>
          <a:xfrm>
            <a:off x="6879722" y="5392197"/>
            <a:ext cx="474345" cy="474345"/>
          </a:xfrm>
          <a:prstGeom prst="roundRect">
            <a:avLst>
              <a:gd name="adj" fmla="val 18670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042480" y="5480542"/>
            <a:ext cx="148828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kern="0" spc="-47" dirty="0">
                <a:solidFill>
                  <a:srgbClr val="272525"/>
                </a:solidFill>
                <a:latin typeface="Garamond" panose="02020404030301010803" pitchFamily="18" charset="0"/>
                <a:ea typeface="Source Serif Pro Semi Bold" pitchFamily="34" charset="-122"/>
                <a:cs typeface="Source Serif Pro Semi Bold" pitchFamily="34" charset="-120"/>
              </a:rPr>
              <a:t>5</a:t>
            </a:r>
            <a:endParaRPr lang="en-US" sz="2300" dirty="0">
              <a:latin typeface="Garamond" panose="02020404030301010803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2118293" y="5365765"/>
            <a:ext cx="383893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2200" b="1" kern="0" spc="-39" dirty="0">
                <a:solidFill>
                  <a:srgbClr val="272525"/>
                </a:solidFill>
                <a:latin typeface="Garamond" panose="02020404030301010803" pitchFamily="18" charset="0"/>
                <a:ea typeface="Source Serif Pro Semi Bold" pitchFamily="34" charset="-122"/>
                <a:cs typeface="Source Serif Pro Semi Bold" pitchFamily="34" charset="-120"/>
              </a:rPr>
              <a:t>Certificate of Incorporation (COI)</a:t>
            </a:r>
            <a:endParaRPr lang="en-US" sz="2200" b="1" dirty="0">
              <a:latin typeface="Garamond" panose="02020404030301010803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750817" y="5802368"/>
            <a:ext cx="5206407" cy="1011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just">
              <a:lnSpc>
                <a:spcPts val="2650"/>
              </a:lnSpc>
              <a:buFont typeface="Arial" panose="020B0604020202020204" pitchFamily="34" charset="0"/>
              <a:buChar char="•"/>
            </a:pPr>
            <a:r>
              <a:rPr lang="en-US" kern="0" spc="-33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  <a:cs typeface="Source Sans Pro" pitchFamily="34" charset="-120"/>
              </a:rPr>
              <a:t>After verification, </a:t>
            </a:r>
            <a:r>
              <a:rPr lang="en-US" kern="0" spc="-33" dirty="0" err="1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  <a:cs typeface="Source Sans Pro" pitchFamily="34" charset="-120"/>
              </a:rPr>
              <a:t>RoC</a:t>
            </a:r>
            <a:r>
              <a:rPr lang="en-US" kern="0" spc="-33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  <a:cs typeface="Source Sans Pro" pitchFamily="34" charset="-120"/>
              </a:rPr>
              <a:t> issues the COI with CIN, confirming the company's legal existence.</a:t>
            </a:r>
          </a:p>
          <a:p>
            <a:pPr algn="just">
              <a:lnSpc>
                <a:spcPts val="2650"/>
              </a:lnSpc>
            </a:pPr>
            <a:endParaRPr lang="en-US" kern="0" spc="-33" dirty="0">
              <a:solidFill>
                <a:srgbClr val="272525"/>
              </a:solidFill>
              <a:latin typeface="Garamond" panose="02020404030301010803" pitchFamily="18" charset="0"/>
              <a:ea typeface="Source Sans Pro" pitchFamily="34" charset="-122"/>
              <a:cs typeface="Source Sans Pro" pitchFamily="34" charset="-120"/>
            </a:endParaRPr>
          </a:p>
          <a:p>
            <a:pPr marL="285750" indent="-285750" algn="just">
              <a:lnSpc>
                <a:spcPts val="2650"/>
              </a:lnSpc>
              <a:buFont typeface="Arial" panose="020B0604020202020204" pitchFamily="34" charset="0"/>
              <a:buChar char="•"/>
            </a:pPr>
            <a:r>
              <a:rPr lang="en-US" kern="0" spc="-33" dirty="0">
                <a:solidFill>
                  <a:srgbClr val="272525"/>
                </a:solidFill>
                <a:latin typeface="Garamond" panose="02020404030301010803" pitchFamily="18" charset="0"/>
                <a:ea typeface="Source Sans Pro" pitchFamily="34" charset="-122"/>
                <a:cs typeface="Source Sans Pro" pitchFamily="34" charset="-120"/>
              </a:rPr>
              <a:t>PAN and TAN are automatically generated during the process.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29" name="TextBox 13">
            <a:extLst>
              <a:ext uri="{FF2B5EF4-FFF2-40B4-BE49-F238E27FC236}">
                <a16:creationId xmlns:a16="http://schemas.microsoft.com/office/drawing/2014/main" id="{D1D7C9DD-6357-6EF4-72E6-1FD4914EF24F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D98437A-1862-BF88-C0BE-5DFAAEBE7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31" name="Slide Number Placeholder 19">
            <a:extLst>
              <a:ext uri="{FF2B5EF4-FFF2-40B4-BE49-F238E27FC236}">
                <a16:creationId xmlns:a16="http://schemas.microsoft.com/office/drawing/2014/main" id="{AAC43556-E3C3-0D78-5893-93EE36239A06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13</a:t>
            </a:fld>
            <a:endParaRPr lang="en-IN" sz="198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22596AB2-1528-9BEE-F27A-B8BB6F3A06E8}"/>
              </a:ext>
            </a:extLst>
          </p:cNvPr>
          <p:cNvGrpSpPr/>
          <p:nvPr/>
        </p:nvGrpSpPr>
        <p:grpSpPr>
          <a:xfrm>
            <a:off x="498595" y="1260231"/>
            <a:ext cx="13502441" cy="1315944"/>
            <a:chOff x="498595" y="1061925"/>
            <a:chExt cx="13502441" cy="1315944"/>
          </a:xfrm>
        </p:grpSpPr>
        <p:sp>
          <p:nvSpPr>
            <p:cNvPr id="3" name="Shape 1"/>
            <p:cNvSpPr/>
            <p:nvPr/>
          </p:nvSpPr>
          <p:spPr>
            <a:xfrm>
              <a:off x="498595" y="1061925"/>
              <a:ext cx="511731" cy="511731"/>
            </a:xfrm>
            <a:prstGeom prst="roundRect">
              <a:avLst>
                <a:gd name="adj" fmla="val 6668"/>
              </a:avLst>
            </a:prstGeom>
            <a:solidFill>
              <a:srgbClr val="F2EEEE"/>
            </a:solidFill>
            <a:ln/>
          </p:spPr>
        </p:sp>
        <p:sp>
          <p:nvSpPr>
            <p:cNvPr id="4" name="Text 2"/>
            <p:cNvSpPr/>
            <p:nvPr/>
          </p:nvSpPr>
          <p:spPr>
            <a:xfrm>
              <a:off x="674240" y="1185795"/>
              <a:ext cx="118467" cy="31015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just">
                <a:lnSpc>
                  <a:spcPts val="2400"/>
                </a:lnSpc>
                <a:buNone/>
              </a:pPr>
              <a:r>
                <a:rPr lang="en-US" sz="3200" b="1" kern="0" spc="-24" dirty="0">
                  <a:solidFill>
                    <a:srgbClr val="3D3838"/>
                  </a:solidFill>
                  <a:latin typeface="Garamond" panose="02020404030301010803" pitchFamily="18" charset="0"/>
                  <a:ea typeface="Montserrat Bold" pitchFamily="34" charset="-122"/>
                  <a:cs typeface="Montserrat Bold" pitchFamily="34" charset="-120"/>
                </a:rPr>
                <a:t>1</a:t>
              </a:r>
              <a:endParaRPr lang="en-US" sz="3200" dirty="0">
                <a:latin typeface="Garamond" panose="02020404030301010803" pitchFamily="18" charset="0"/>
              </a:endParaRPr>
            </a:p>
          </p:txBody>
        </p:sp>
        <p:sp>
          <p:nvSpPr>
            <p:cNvPr id="5" name="Text 3"/>
            <p:cNvSpPr/>
            <p:nvPr/>
          </p:nvSpPr>
          <p:spPr>
            <a:xfrm>
              <a:off x="1237735" y="1061925"/>
              <a:ext cx="2584847" cy="323017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just">
                <a:lnSpc>
                  <a:spcPts val="2500"/>
                </a:lnSpc>
                <a:buNone/>
              </a:pPr>
              <a:r>
                <a:rPr lang="en-US" sz="2800" b="1" kern="0" spc="-20" dirty="0">
                  <a:solidFill>
                    <a:srgbClr val="3D3838"/>
                  </a:solidFill>
                  <a:latin typeface="Garamond" panose="02020404030301010803" pitchFamily="18" charset="0"/>
                  <a:ea typeface="Montserrat Bold" pitchFamily="34" charset="-122"/>
                  <a:cs typeface="Montserrat Bold" pitchFamily="34" charset="-120"/>
                </a:rPr>
                <a:t>Form RUN-LLP</a:t>
              </a:r>
              <a:endParaRPr lang="en-US" sz="2800" dirty="0">
                <a:latin typeface="Garamond" panose="02020404030301010803" pitchFamily="18" charset="0"/>
              </a:endParaRPr>
            </a:p>
          </p:txBody>
        </p:sp>
        <p:sp>
          <p:nvSpPr>
            <p:cNvPr id="6" name="Text 4"/>
            <p:cNvSpPr/>
            <p:nvPr/>
          </p:nvSpPr>
          <p:spPr>
            <a:xfrm>
              <a:off x="1185971" y="1446538"/>
              <a:ext cx="12815065" cy="93133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just">
                <a:lnSpc>
                  <a:spcPts val="2650"/>
                </a:lnSpc>
              </a:pPr>
              <a:r>
                <a:rPr lang="en-US" sz="2400" dirty="0">
                  <a:solidFill>
                    <a:srgbClr val="3D3838"/>
                  </a:solidFill>
                  <a:latin typeface="Garamond" panose="02020404030301010803" pitchFamily="18" charset="0"/>
                  <a:ea typeface="Source Sans Pro" pitchFamily="34" charset="-122"/>
                  <a:cs typeface="Source Sans Pro" pitchFamily="34" charset="-120"/>
                </a:rPr>
                <a:t>Name reservation form</a:t>
              </a:r>
            </a:p>
          </p:txBody>
        </p:sp>
      </p:grpSp>
      <p:sp>
        <p:nvSpPr>
          <p:cNvPr id="10" name="Text 8"/>
          <p:cNvSpPr/>
          <p:nvPr/>
        </p:nvSpPr>
        <p:spPr>
          <a:xfrm>
            <a:off x="8168045" y="2601039"/>
            <a:ext cx="5666303" cy="6824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650"/>
              </a:lnSpc>
              <a:buNone/>
            </a:pP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168045" y="3419951"/>
            <a:ext cx="5666303" cy="3412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just">
              <a:lnSpc>
                <a:spcPts val="2650"/>
              </a:lnSpc>
              <a:buSzPct val="100000"/>
              <a:buChar char="•"/>
            </a:pP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168045" y="3840718"/>
            <a:ext cx="5666303" cy="6824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650"/>
              </a:lnSpc>
              <a:buSzPct val="100000"/>
              <a:buChar char="•"/>
            </a:pP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168045" y="4659630"/>
            <a:ext cx="5666303" cy="3412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650"/>
              </a:lnSpc>
              <a:buNone/>
            </a:pP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24" name="Text 0">
            <a:extLst>
              <a:ext uri="{FF2B5EF4-FFF2-40B4-BE49-F238E27FC236}">
                <a16:creationId xmlns:a16="http://schemas.microsoft.com/office/drawing/2014/main" id="{E1645054-1077-7CF7-52DD-19A3AF1C21AD}"/>
              </a:ext>
            </a:extLst>
          </p:cNvPr>
          <p:cNvSpPr/>
          <p:nvPr/>
        </p:nvSpPr>
        <p:spPr>
          <a:xfrm>
            <a:off x="4368343" y="112655"/>
            <a:ext cx="6623893" cy="903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5500"/>
              </a:lnSpc>
              <a:buNone/>
            </a:pPr>
            <a:r>
              <a:rPr lang="en-US" sz="4800" b="1" kern="0" spc="-44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ea typeface="Montserrat Bold" pitchFamily="34" charset="-122"/>
                <a:cs typeface="Montserrat Bold" pitchFamily="34" charset="-120"/>
              </a:rPr>
              <a:t>Formation of an LLP</a:t>
            </a:r>
            <a:endParaRPr lang="en-US" sz="4800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8" name="Text 3"/>
          <p:cNvSpPr/>
          <p:nvPr/>
        </p:nvSpPr>
        <p:spPr>
          <a:xfrm>
            <a:off x="1045488" y="3839746"/>
            <a:ext cx="2155031" cy="219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1700"/>
              </a:lnSpc>
              <a:buNone/>
            </a:pP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6" name="Text 4"/>
          <p:cNvSpPr/>
          <p:nvPr/>
        </p:nvSpPr>
        <p:spPr>
          <a:xfrm>
            <a:off x="1213723" y="6411784"/>
            <a:ext cx="12787313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100"/>
              </a:lnSpc>
              <a:buNone/>
            </a:pPr>
            <a:endParaRPr lang="en-US" sz="2000" dirty="0">
              <a:latin typeface="Garamond" panose="02020404030301010803" pitchFamily="18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DBB6CC8-53F5-C36E-F208-C22DE155A56C}"/>
              </a:ext>
            </a:extLst>
          </p:cNvPr>
          <p:cNvGrpSpPr/>
          <p:nvPr/>
        </p:nvGrpSpPr>
        <p:grpSpPr>
          <a:xfrm>
            <a:off x="430654" y="3098216"/>
            <a:ext cx="13568543" cy="1994528"/>
            <a:chOff x="430654" y="2899910"/>
            <a:chExt cx="13568543" cy="1994528"/>
          </a:xfrm>
        </p:grpSpPr>
        <p:sp>
          <p:nvSpPr>
            <p:cNvPr id="17" name="Shape 1">
              <a:extLst>
                <a:ext uri="{FF2B5EF4-FFF2-40B4-BE49-F238E27FC236}">
                  <a16:creationId xmlns:a16="http://schemas.microsoft.com/office/drawing/2014/main" id="{723B1EF4-9950-82E8-4BC5-2C772549A096}"/>
                </a:ext>
              </a:extLst>
            </p:cNvPr>
            <p:cNvSpPr/>
            <p:nvPr/>
          </p:nvSpPr>
          <p:spPr>
            <a:xfrm>
              <a:off x="430654" y="2899910"/>
              <a:ext cx="511731" cy="511731"/>
            </a:xfrm>
            <a:prstGeom prst="roundRect">
              <a:avLst>
                <a:gd name="adj" fmla="val 6668"/>
              </a:avLst>
            </a:prstGeom>
            <a:solidFill>
              <a:srgbClr val="F2EEEE"/>
            </a:solidFill>
            <a:ln/>
          </p:spPr>
          <p:txBody>
            <a:bodyPr/>
            <a:lstStyle/>
            <a:p>
              <a:endParaRPr lang="en-IN" sz="2000" dirty="0"/>
            </a:p>
          </p:txBody>
        </p:sp>
        <p:sp>
          <p:nvSpPr>
            <p:cNvPr id="18" name="Text 2">
              <a:extLst>
                <a:ext uri="{FF2B5EF4-FFF2-40B4-BE49-F238E27FC236}">
                  <a16:creationId xmlns:a16="http://schemas.microsoft.com/office/drawing/2014/main" id="{87B50742-B39B-7030-991C-3F5CDE78FEB5}"/>
                </a:ext>
              </a:extLst>
            </p:cNvPr>
            <p:cNvSpPr/>
            <p:nvPr/>
          </p:nvSpPr>
          <p:spPr>
            <a:xfrm>
              <a:off x="606299" y="3023780"/>
              <a:ext cx="118467" cy="31015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just">
                <a:lnSpc>
                  <a:spcPts val="2400"/>
                </a:lnSpc>
                <a:buNone/>
              </a:pPr>
              <a:r>
                <a:rPr lang="en-US" sz="3200" b="1" kern="0" spc="-24" dirty="0">
                  <a:solidFill>
                    <a:srgbClr val="3D3838"/>
                  </a:solidFill>
                  <a:latin typeface="Garamond" panose="02020404030301010803" pitchFamily="18" charset="0"/>
                  <a:ea typeface="Montserrat Bold" pitchFamily="34" charset="-122"/>
                  <a:cs typeface="Montserrat Bold" pitchFamily="34" charset="-120"/>
                </a:rPr>
                <a:t>2</a:t>
              </a:r>
              <a:endParaRPr lang="en-US" sz="3200" dirty="0">
                <a:latin typeface="Garamond" panose="02020404030301010803" pitchFamily="18" charset="0"/>
              </a:endParaRPr>
            </a:p>
          </p:txBody>
        </p:sp>
        <p:sp>
          <p:nvSpPr>
            <p:cNvPr id="19" name="Text 3">
              <a:extLst>
                <a:ext uri="{FF2B5EF4-FFF2-40B4-BE49-F238E27FC236}">
                  <a16:creationId xmlns:a16="http://schemas.microsoft.com/office/drawing/2014/main" id="{5804A3C9-392B-1AB5-A10B-1ED8176879C6}"/>
                </a:ext>
              </a:extLst>
            </p:cNvPr>
            <p:cNvSpPr/>
            <p:nvPr/>
          </p:nvSpPr>
          <p:spPr>
            <a:xfrm>
              <a:off x="1169794" y="2899910"/>
              <a:ext cx="2584847" cy="323017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just">
                <a:lnSpc>
                  <a:spcPts val="2500"/>
                </a:lnSpc>
                <a:buNone/>
              </a:pPr>
              <a:r>
                <a:rPr lang="en-US" sz="2800" b="1" kern="0" spc="-20" dirty="0">
                  <a:solidFill>
                    <a:srgbClr val="3D3838"/>
                  </a:solidFill>
                  <a:latin typeface="Garamond" panose="02020404030301010803" pitchFamily="18" charset="0"/>
                  <a:ea typeface="Montserrat Bold" pitchFamily="34" charset="-122"/>
                  <a:cs typeface="Montserrat Bold" pitchFamily="34" charset="-120"/>
                </a:rPr>
                <a:t>Form </a:t>
              </a:r>
              <a:r>
                <a:rPr lang="en-US" sz="2800" b="1" kern="0" spc="-20" dirty="0" err="1">
                  <a:solidFill>
                    <a:srgbClr val="3D3838"/>
                  </a:solidFill>
                  <a:latin typeface="Garamond" panose="02020404030301010803" pitchFamily="18" charset="0"/>
                  <a:ea typeface="Montserrat Bold" pitchFamily="34" charset="-122"/>
                  <a:cs typeface="Montserrat Bold" pitchFamily="34" charset="-120"/>
                </a:rPr>
                <a:t>FiLLiP</a:t>
              </a:r>
              <a:r>
                <a:rPr lang="en-US" sz="2800" b="1" kern="0" spc="-20" dirty="0">
                  <a:solidFill>
                    <a:srgbClr val="3D3838"/>
                  </a:solidFill>
                  <a:latin typeface="Garamond" panose="02020404030301010803" pitchFamily="18" charset="0"/>
                  <a:ea typeface="Montserrat Bold" pitchFamily="34" charset="-122"/>
                  <a:cs typeface="Montserrat Bold" pitchFamily="34" charset="-120"/>
                </a:rPr>
                <a:t> and Form 9</a:t>
              </a:r>
            </a:p>
          </p:txBody>
        </p:sp>
        <p:sp>
          <p:nvSpPr>
            <p:cNvPr id="20" name="Text 4">
              <a:extLst>
                <a:ext uri="{FF2B5EF4-FFF2-40B4-BE49-F238E27FC236}">
                  <a16:creationId xmlns:a16="http://schemas.microsoft.com/office/drawing/2014/main" id="{71EC7380-8573-50CC-7251-41F0C755CE17}"/>
                </a:ext>
              </a:extLst>
            </p:cNvPr>
            <p:cNvSpPr/>
            <p:nvPr/>
          </p:nvSpPr>
          <p:spPr>
            <a:xfrm>
              <a:off x="1184132" y="3460795"/>
              <a:ext cx="12815065" cy="143364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just">
                <a:lnSpc>
                  <a:spcPts val="2650"/>
                </a:lnSpc>
              </a:pPr>
              <a:r>
                <a:rPr lang="en-US" sz="2400" dirty="0" err="1">
                  <a:solidFill>
                    <a:srgbClr val="3D3838"/>
                  </a:solidFill>
                  <a:latin typeface="Garamond" panose="02020404030301010803" pitchFamily="18" charset="0"/>
                  <a:ea typeface="Source Sans Pro" pitchFamily="34" charset="-122"/>
                  <a:cs typeface="Source Sans Pro" pitchFamily="34" charset="-120"/>
                </a:rPr>
                <a:t>FiLLiP</a:t>
              </a:r>
              <a:r>
                <a:rPr lang="en-US" sz="2400" dirty="0">
                  <a:solidFill>
                    <a:srgbClr val="3D3838"/>
                  </a:solidFill>
                  <a:latin typeface="Garamond" panose="02020404030301010803" pitchFamily="18" charset="0"/>
                  <a:ea typeface="Source Sans Pro" pitchFamily="34" charset="-122"/>
                  <a:cs typeface="Source Sans Pro" pitchFamily="34" charset="-120"/>
                </a:rPr>
                <a:t>: Certificate of incorporation and also DIN is applied through this form for designated partners.</a:t>
              </a:r>
            </a:p>
            <a:p>
              <a:pPr algn="just">
                <a:lnSpc>
                  <a:spcPts val="2650"/>
                </a:lnSpc>
              </a:pPr>
              <a:r>
                <a:rPr lang="en-US" sz="2400" dirty="0">
                  <a:solidFill>
                    <a:srgbClr val="3D3838"/>
                  </a:solidFill>
                  <a:latin typeface="Garamond" panose="02020404030301010803" pitchFamily="18" charset="0"/>
                  <a:ea typeface="Source Sans Pro" pitchFamily="34" charset="-122"/>
                  <a:cs typeface="Source Sans Pro" pitchFamily="34" charset="-120"/>
                </a:rPr>
                <a:t>Form 9: Consent to act as designated partners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00C0420-78F6-8F8C-8C10-38E5894D4D91}"/>
              </a:ext>
            </a:extLst>
          </p:cNvPr>
          <p:cNvGrpSpPr/>
          <p:nvPr/>
        </p:nvGrpSpPr>
        <p:grpSpPr>
          <a:xfrm>
            <a:off x="441674" y="5312611"/>
            <a:ext cx="13513458" cy="1382043"/>
            <a:chOff x="441674" y="5114305"/>
            <a:chExt cx="13513458" cy="1382043"/>
          </a:xfrm>
        </p:grpSpPr>
        <p:sp>
          <p:nvSpPr>
            <p:cNvPr id="22" name="Shape 1">
              <a:extLst>
                <a:ext uri="{FF2B5EF4-FFF2-40B4-BE49-F238E27FC236}">
                  <a16:creationId xmlns:a16="http://schemas.microsoft.com/office/drawing/2014/main" id="{51935FCB-0E01-878C-595C-C0331DC46369}"/>
                </a:ext>
              </a:extLst>
            </p:cNvPr>
            <p:cNvSpPr/>
            <p:nvPr/>
          </p:nvSpPr>
          <p:spPr>
            <a:xfrm>
              <a:off x="441674" y="5114305"/>
              <a:ext cx="511731" cy="511731"/>
            </a:xfrm>
            <a:prstGeom prst="roundRect">
              <a:avLst>
                <a:gd name="adj" fmla="val 6668"/>
              </a:avLst>
            </a:prstGeom>
            <a:solidFill>
              <a:srgbClr val="F2EEEE"/>
            </a:solidFill>
            <a:ln/>
          </p:spPr>
        </p:sp>
        <p:sp>
          <p:nvSpPr>
            <p:cNvPr id="23" name="Text 2">
              <a:extLst>
                <a:ext uri="{FF2B5EF4-FFF2-40B4-BE49-F238E27FC236}">
                  <a16:creationId xmlns:a16="http://schemas.microsoft.com/office/drawing/2014/main" id="{AF95BA2A-A1CC-F47C-F560-D54C1B9F5241}"/>
                </a:ext>
              </a:extLst>
            </p:cNvPr>
            <p:cNvSpPr/>
            <p:nvPr/>
          </p:nvSpPr>
          <p:spPr>
            <a:xfrm>
              <a:off x="617319" y="5238175"/>
              <a:ext cx="118467" cy="31015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just">
                <a:lnSpc>
                  <a:spcPts val="2400"/>
                </a:lnSpc>
                <a:buNone/>
              </a:pPr>
              <a:r>
                <a:rPr lang="en-US" sz="3200" b="1" kern="0" spc="-24" dirty="0">
                  <a:solidFill>
                    <a:srgbClr val="3D3838"/>
                  </a:solidFill>
                  <a:latin typeface="Garamond" panose="02020404030301010803" pitchFamily="18" charset="0"/>
                </a:rPr>
                <a:t>3</a:t>
              </a:r>
              <a:endParaRPr lang="en-US" sz="3200" dirty="0">
                <a:latin typeface="Garamond" panose="02020404030301010803" pitchFamily="18" charset="0"/>
              </a:endParaRPr>
            </a:p>
          </p:txBody>
        </p:sp>
        <p:sp>
          <p:nvSpPr>
            <p:cNvPr id="25" name="Text 3">
              <a:extLst>
                <a:ext uri="{FF2B5EF4-FFF2-40B4-BE49-F238E27FC236}">
                  <a16:creationId xmlns:a16="http://schemas.microsoft.com/office/drawing/2014/main" id="{9C047715-3342-3731-6476-C219DFB455F4}"/>
                </a:ext>
              </a:extLst>
            </p:cNvPr>
            <p:cNvSpPr/>
            <p:nvPr/>
          </p:nvSpPr>
          <p:spPr>
            <a:xfrm>
              <a:off x="1180814" y="5114305"/>
              <a:ext cx="2584847" cy="323017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just">
                <a:lnSpc>
                  <a:spcPts val="2500"/>
                </a:lnSpc>
                <a:buNone/>
              </a:pPr>
              <a:r>
                <a:rPr lang="en-US" sz="2800" b="1" kern="0" spc="-20" dirty="0">
                  <a:solidFill>
                    <a:srgbClr val="3D3838"/>
                  </a:solidFill>
                  <a:latin typeface="Garamond" panose="02020404030301010803" pitchFamily="18" charset="0"/>
                  <a:ea typeface="Montserrat Bold" pitchFamily="34" charset="-122"/>
                  <a:cs typeface="Montserrat Bold" pitchFamily="34" charset="-120"/>
                </a:rPr>
                <a:t>Form 3 </a:t>
              </a:r>
              <a:endParaRPr lang="en-US" sz="2800" dirty="0">
                <a:latin typeface="Garamond" panose="02020404030301010803" pitchFamily="18" charset="0"/>
              </a:endParaRPr>
            </a:p>
          </p:txBody>
        </p:sp>
        <p:sp>
          <p:nvSpPr>
            <p:cNvPr id="26" name="Text 4">
              <a:extLst>
                <a:ext uri="{FF2B5EF4-FFF2-40B4-BE49-F238E27FC236}">
                  <a16:creationId xmlns:a16="http://schemas.microsoft.com/office/drawing/2014/main" id="{9761DC94-C1EE-0F8E-13C0-843CE4BAD1EE}"/>
                </a:ext>
              </a:extLst>
            </p:cNvPr>
            <p:cNvSpPr/>
            <p:nvPr/>
          </p:nvSpPr>
          <p:spPr>
            <a:xfrm>
              <a:off x="1140067" y="5565017"/>
              <a:ext cx="12815065" cy="93133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just">
                <a:lnSpc>
                  <a:spcPts val="2650"/>
                </a:lnSpc>
              </a:pPr>
              <a:r>
                <a:rPr lang="en-US" sz="2400" dirty="0">
                  <a:latin typeface="Garamond" panose="02020404030301010803" pitchFamily="18" charset="0"/>
                </a:rPr>
                <a:t>Form 3 is filed to submit the LLP Agreement with the Registrar of Companies, outlining partners' rights, duties, and profit-sharing ratios. </a:t>
              </a:r>
            </a:p>
          </p:txBody>
        </p:sp>
      </p:grpSp>
      <p:sp>
        <p:nvSpPr>
          <p:cNvPr id="30" name="TextBox 13">
            <a:extLst>
              <a:ext uri="{FF2B5EF4-FFF2-40B4-BE49-F238E27FC236}">
                <a16:creationId xmlns:a16="http://schemas.microsoft.com/office/drawing/2014/main" id="{2BF281DA-B7EA-7DF2-0CD4-B4423C3F34A5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1E164673-EAA8-2D4C-9182-43F2E68C5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32" name="Slide Number Placeholder 19">
            <a:extLst>
              <a:ext uri="{FF2B5EF4-FFF2-40B4-BE49-F238E27FC236}">
                <a16:creationId xmlns:a16="http://schemas.microsoft.com/office/drawing/2014/main" id="{BF93F4C6-140D-171C-9100-9180529F1338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14</a:t>
            </a:fld>
            <a:endParaRPr lang="en-IN" sz="198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26AB2-3F71-C2C0-BFC8-8ABBDDF88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73B8A41E-AD38-A771-381F-CAABE4B12900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012483-865C-BC01-2B9E-250148244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5F74B46F-1679-7A85-8E99-B3AD18E33718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15</a:t>
            </a:fld>
            <a:endParaRPr lang="en-IN" sz="1980" b="1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250C4FA-B91E-CDEE-C535-2C15AF50FB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4074269"/>
              </p:ext>
            </p:extLst>
          </p:nvPr>
        </p:nvGraphicFramePr>
        <p:xfrm>
          <a:off x="1284554" y="2835309"/>
          <a:ext cx="12779094" cy="3972913"/>
        </p:xfrm>
        <a:graphic>
          <a:graphicData uri="http://schemas.openxmlformats.org/drawingml/2006/table">
            <a:tbl>
              <a:tblPr firstRow="1" firstCol="1" bandRow="1">
                <a:tableStyleId>{7E9639D4-E3E2-4D34-9284-5A2195B3D0D7}</a:tableStyleId>
              </a:tblPr>
              <a:tblGrid>
                <a:gridCol w="2034784">
                  <a:extLst>
                    <a:ext uri="{9D8B030D-6E8A-4147-A177-3AD203B41FA5}">
                      <a16:colId xmlns:a16="http://schemas.microsoft.com/office/drawing/2014/main" val="480379964"/>
                    </a:ext>
                  </a:extLst>
                </a:gridCol>
                <a:gridCol w="2172859">
                  <a:extLst>
                    <a:ext uri="{9D8B030D-6E8A-4147-A177-3AD203B41FA5}">
                      <a16:colId xmlns:a16="http://schemas.microsoft.com/office/drawing/2014/main" val="3980761778"/>
                    </a:ext>
                  </a:extLst>
                </a:gridCol>
                <a:gridCol w="8571451">
                  <a:extLst>
                    <a:ext uri="{9D8B030D-6E8A-4147-A177-3AD203B41FA5}">
                      <a16:colId xmlns:a16="http://schemas.microsoft.com/office/drawing/2014/main" val="3350763389"/>
                    </a:ext>
                  </a:extLst>
                </a:gridCol>
              </a:tblGrid>
              <a:tr h="3406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200" dirty="0">
                          <a:effectLst/>
                          <a:latin typeface="Garamond" panose="02020404030301010803" pitchFamily="18" charset="0"/>
                        </a:rPr>
                        <a:t>Business Structure</a:t>
                      </a:r>
                      <a:endParaRPr lang="en-IN" sz="2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26" marR="11526" marT="16876" marB="168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200" dirty="0">
                          <a:effectLst/>
                          <a:latin typeface="Garamond" panose="02020404030301010803" pitchFamily="18" charset="0"/>
                        </a:rPr>
                        <a:t>Time Involved</a:t>
                      </a:r>
                      <a:endParaRPr lang="en-IN" sz="2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26" marR="11526" marT="16876" marB="168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200" dirty="0">
                          <a:effectLst/>
                          <a:latin typeface="Garamond" panose="02020404030301010803" pitchFamily="18" charset="0"/>
                        </a:rPr>
                        <a:t>Cost Involved (Other than professional fee)</a:t>
                      </a:r>
                      <a:endParaRPr lang="en-IN" sz="2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26" marR="11526" marT="16876" marB="168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5340442"/>
                  </a:ext>
                </a:extLst>
              </a:tr>
              <a:tr h="908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200" dirty="0">
                          <a:effectLst/>
                          <a:latin typeface="Garamond" panose="02020404030301010803" pitchFamily="18" charset="0"/>
                        </a:rPr>
                        <a:t>Partnership Firm</a:t>
                      </a:r>
                      <a:endParaRPr lang="en-IN" sz="2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26" marR="11526" marT="16876" marB="168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200" dirty="0">
                          <a:effectLst/>
                          <a:latin typeface="Garamond" panose="02020404030301010803" pitchFamily="18" charset="0"/>
                        </a:rPr>
                        <a:t>7 to 10 days (if registered)</a:t>
                      </a:r>
                      <a:endParaRPr lang="en-IN" sz="2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26" marR="11526" marT="16876" marB="168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200" b="1" dirty="0">
                          <a:effectLst/>
                          <a:latin typeface="Garamond" panose="02020404030301010803" pitchFamily="18" charset="0"/>
                        </a:rPr>
                        <a:t>₹3,000 - ₹4,000</a:t>
                      </a:r>
                      <a:endParaRPr lang="en-IN" sz="2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200" i="1" dirty="0">
                          <a:effectLst/>
                          <a:latin typeface="Garamond" panose="02020404030301010803" pitchFamily="18" charset="0"/>
                        </a:rPr>
                        <a:t>(assuming ₹50,000 capital base)</a:t>
                      </a:r>
                      <a:endParaRPr lang="en-IN" sz="2200" i="1" dirty="0">
                        <a:effectLst/>
                        <a:latin typeface="Garamond" panose="02020404030301010803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IN" sz="2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26" marR="11526" marT="16876" marB="168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7498951"/>
                  </a:ext>
                </a:extLst>
              </a:tr>
              <a:tr h="9654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200" dirty="0">
                          <a:effectLst/>
                          <a:latin typeface="Garamond" panose="02020404030301010803" pitchFamily="18" charset="0"/>
                        </a:rPr>
                        <a:t>LLP</a:t>
                      </a:r>
                      <a:endParaRPr lang="en-IN" sz="2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26" marR="11526" marT="16876" marB="168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200">
                          <a:effectLst/>
                          <a:latin typeface="Garamond" panose="02020404030301010803" pitchFamily="18" charset="0"/>
                        </a:rPr>
                        <a:t>7 to 15 days</a:t>
                      </a:r>
                      <a:endParaRPr lang="en-IN" sz="22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26" marR="11526" marT="16876" marB="168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200" b="1" dirty="0">
                          <a:effectLst/>
                          <a:latin typeface="Garamond" panose="02020404030301010803" pitchFamily="18" charset="0"/>
                        </a:rPr>
                        <a:t>₹3,000 - ₹4,000</a:t>
                      </a:r>
                      <a:endParaRPr lang="en-IN" sz="2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200" i="1" dirty="0">
                          <a:effectLst/>
                          <a:latin typeface="Garamond" panose="02020404030301010803" pitchFamily="18" charset="0"/>
                        </a:rPr>
                        <a:t>(assuming ₹50,000 capital base)</a:t>
                      </a:r>
                      <a:endParaRPr lang="en-IN" sz="2200" i="1" dirty="0"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11526" marR="11526" marT="16876" marB="168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0693548"/>
                  </a:ext>
                </a:extLst>
              </a:tr>
              <a:tr h="9654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200" dirty="0">
                          <a:effectLst/>
                          <a:latin typeface="Garamond" panose="02020404030301010803" pitchFamily="18" charset="0"/>
                        </a:rPr>
                        <a:t>Company</a:t>
                      </a:r>
                      <a:endParaRPr lang="en-IN" sz="2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26" marR="11526" marT="16876" marB="168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200" dirty="0">
                          <a:effectLst/>
                          <a:latin typeface="Garamond" panose="02020404030301010803" pitchFamily="18" charset="0"/>
                        </a:rPr>
                        <a:t>10 to 20 days</a:t>
                      </a:r>
                      <a:endParaRPr lang="en-IN" sz="2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26" marR="11526" marT="16876" marB="168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200" b="1" dirty="0">
                          <a:effectLst/>
                          <a:latin typeface="Garamond" panose="02020404030301010803" pitchFamily="18" charset="0"/>
                        </a:rPr>
                        <a:t>₹6000 - ₹7000</a:t>
                      </a:r>
                      <a:r>
                        <a:rPr lang="en-US" sz="2200" dirty="0">
                          <a:effectLst/>
                          <a:latin typeface="Garamond" panose="02020404030301010803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200" i="1" dirty="0">
                          <a:effectLst/>
                          <a:latin typeface="Garamond" panose="02020404030301010803" pitchFamily="18" charset="0"/>
                        </a:rPr>
                        <a:t>(assuming ₹1,00,000 capital base)</a:t>
                      </a:r>
                    </a:p>
                  </a:txBody>
                  <a:tcPr marL="11526" marR="11526" marT="16876" marB="168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9007817"/>
                  </a:ext>
                </a:extLst>
              </a:tr>
            </a:tbl>
          </a:graphicData>
        </a:graphic>
      </p:graphicFrame>
      <p:sp>
        <p:nvSpPr>
          <p:cNvPr id="7" name="Text 3">
            <a:extLst>
              <a:ext uri="{FF2B5EF4-FFF2-40B4-BE49-F238E27FC236}">
                <a16:creationId xmlns:a16="http://schemas.microsoft.com/office/drawing/2014/main" id="{FDBB0192-DAF6-F5FD-BFFB-0CB9A0AF3E48}"/>
              </a:ext>
            </a:extLst>
          </p:cNvPr>
          <p:cNvSpPr/>
          <p:nvPr/>
        </p:nvSpPr>
        <p:spPr>
          <a:xfrm>
            <a:off x="4175257" y="1002884"/>
            <a:ext cx="5750535" cy="1091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4400" b="1" kern="0" spc="-20" dirty="0">
                <a:solidFill>
                  <a:srgbClr val="3D3838"/>
                </a:solidFill>
                <a:latin typeface="Garamond" panose="02020404030301010803" pitchFamily="18" charset="0"/>
                <a:ea typeface="Montserrat Bold" pitchFamily="34" charset="-122"/>
                <a:cs typeface="Montserrat Bold" pitchFamily="34" charset="-120"/>
              </a:rPr>
              <a:t>Summary of Time and Cost involved </a:t>
            </a:r>
          </a:p>
          <a:p>
            <a:pPr marL="0" indent="0" algn="ctr">
              <a:buNone/>
            </a:pPr>
            <a:r>
              <a:rPr lang="en-US" sz="4400" b="1" kern="0" spc="-20" dirty="0">
                <a:solidFill>
                  <a:srgbClr val="3D3838"/>
                </a:solidFill>
                <a:latin typeface="Garamond" panose="02020404030301010803" pitchFamily="18" charset="0"/>
                <a:ea typeface="Montserrat Bold" pitchFamily="34" charset="-122"/>
                <a:cs typeface="Montserrat Bold" pitchFamily="34" charset="-120"/>
              </a:rPr>
              <a:t>in formation</a:t>
            </a:r>
            <a:endParaRPr lang="en-US" sz="4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3315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41EB5-17B4-FB54-7A7A-B9FBBA0E2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9,500+ Assets Liabilities Stock Illustrations, Royalty-Free Vector Graphics  &amp; Clip Art - iStock | Assets liabilities equity">
            <a:extLst>
              <a:ext uri="{FF2B5EF4-FFF2-40B4-BE49-F238E27FC236}">
                <a16:creationId xmlns:a16="http://schemas.microsoft.com/office/drawing/2014/main" id="{DAD37538-8FD5-899B-890B-F45FF9A47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611" y="342537"/>
            <a:ext cx="9998357" cy="4999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40FDB5AD-C785-9EEB-629A-7D87F249E2CB}"/>
              </a:ext>
            </a:extLst>
          </p:cNvPr>
          <p:cNvSpPr/>
          <p:nvPr/>
        </p:nvSpPr>
        <p:spPr>
          <a:xfrm>
            <a:off x="2206645" y="5341716"/>
            <a:ext cx="10441067" cy="629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950"/>
              </a:lnSpc>
              <a:buNone/>
            </a:pPr>
            <a:r>
              <a:rPr lang="en-US" sz="5400" b="1" dirty="0">
                <a:solidFill>
                  <a:srgbClr val="1B1B27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Liability of Partners/Members</a:t>
            </a:r>
          </a:p>
          <a:p>
            <a:pPr marL="0" indent="0" algn="ctr">
              <a:lnSpc>
                <a:spcPts val="4950"/>
              </a:lnSpc>
              <a:buNone/>
            </a:pPr>
            <a:r>
              <a:rPr lang="en-US" sz="5400" b="1" dirty="0">
                <a:solidFill>
                  <a:srgbClr val="1B1B27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in All 3 Structures</a:t>
            </a:r>
            <a:endParaRPr lang="en-US" sz="5400" b="1" dirty="0">
              <a:latin typeface="Garamond" panose="02020404030301010803" pitchFamily="18" charset="0"/>
            </a:endParaRPr>
          </a:p>
        </p:txBody>
      </p:sp>
      <p:sp>
        <p:nvSpPr>
          <p:cNvPr id="3" name="TextBox 13">
            <a:extLst>
              <a:ext uri="{FF2B5EF4-FFF2-40B4-BE49-F238E27FC236}">
                <a16:creationId xmlns:a16="http://schemas.microsoft.com/office/drawing/2014/main" id="{E8D32D37-B4AF-A86B-57F8-D429C8DBDBE0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A7B57F-2D0D-1F48-7C2C-C5CBB7BA0F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2E545DA2-A1C1-1521-2896-CBD59E79B481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16</a:t>
            </a:fld>
            <a:endParaRPr lang="en-IN" sz="1980" b="1" dirty="0"/>
          </a:p>
        </p:txBody>
      </p:sp>
    </p:spTree>
    <p:extLst>
      <p:ext uri="{BB962C8B-B14F-4D97-AF65-F5344CB8AC3E}">
        <p14:creationId xmlns:p14="http://schemas.microsoft.com/office/powerpoint/2010/main" val="2892316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59909" y="406884"/>
            <a:ext cx="10441067" cy="629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950"/>
              </a:lnSpc>
              <a:buNone/>
            </a:pPr>
            <a:r>
              <a:rPr lang="en-US" sz="4800" b="1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Liability of Members in a Company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1474" y="1739741"/>
            <a:ext cx="3326011" cy="205561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675930" y="4047053"/>
            <a:ext cx="2517100" cy="314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450"/>
              </a:lnSpc>
              <a:buNone/>
            </a:pPr>
            <a:r>
              <a:rPr lang="en-US" sz="28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Types of Liability 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04731" y="4829588"/>
            <a:ext cx="6459498" cy="64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500"/>
              </a:lnSpc>
              <a:buSzPct val="100000"/>
              <a:buChar char="•"/>
            </a:pPr>
            <a:r>
              <a:rPr lang="en-US" sz="2000" b="1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Companies Limited by Shares</a:t>
            </a: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: Liability is limited to unpaid share capital.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04731" y="5721505"/>
            <a:ext cx="6459498" cy="64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500"/>
              </a:lnSpc>
              <a:buSzPct val="100000"/>
              <a:buChar char="•"/>
            </a:pPr>
            <a:r>
              <a:rPr lang="en-US" sz="2000" b="1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Companies Limited by Guarantee</a:t>
            </a: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: Liability is restricted to the amount agreed in the MoA.</a:t>
            </a:r>
            <a:endParaRPr lang="en-US" sz="2000" dirty="0">
              <a:latin typeface="Garamond" panose="02020404030301010803" pitchFamily="18" charset="0"/>
            </a:endParaRPr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2915" y="1739741"/>
            <a:ext cx="3326011" cy="205561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451984" y="4047053"/>
            <a:ext cx="3981093" cy="314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450"/>
              </a:lnSpc>
              <a:buNone/>
            </a:pPr>
            <a:r>
              <a:rPr lang="en-US" sz="28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Limited Liability for Shareholders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7466171" y="4852738"/>
            <a:ext cx="6459498" cy="128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500"/>
              </a:lnSpc>
              <a:buSzPct val="100000"/>
              <a:buChar char="•"/>
            </a:pPr>
            <a:r>
              <a:rPr lang="en-US" sz="2000" b="1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Liability of Shareholders</a:t>
            </a: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: Shareholders in “a company limited by shares” are liable only for the unpaid portion of their subscribed share capital.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7466171" y="6115625"/>
            <a:ext cx="6459498" cy="966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500"/>
              </a:lnSpc>
              <a:buSzPct val="100000"/>
              <a:buChar char="•"/>
            </a:pP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B086D2BE-1803-7BE8-D6A0-0E82AF1E764B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0D38436-10C0-A6FE-47B3-8E9AE33CD0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14" name="Slide Number Placeholder 19">
            <a:extLst>
              <a:ext uri="{FF2B5EF4-FFF2-40B4-BE49-F238E27FC236}">
                <a16:creationId xmlns:a16="http://schemas.microsoft.com/office/drawing/2014/main" id="{4F561669-D0F6-D01F-446E-CA515C7FFAEA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17</a:t>
            </a:fld>
            <a:endParaRPr lang="en-IN" sz="198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9201" y="648321"/>
            <a:ext cx="3555087" cy="219717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001083" y="3117439"/>
            <a:ext cx="3911203" cy="339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650"/>
              </a:lnSpc>
              <a:buNone/>
            </a:pPr>
            <a:r>
              <a:rPr lang="en-US" sz="28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Company limited by guarantee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26CA2D7-1006-1F70-6547-39355AA56A8C}"/>
              </a:ext>
            </a:extLst>
          </p:cNvPr>
          <p:cNvGrpSpPr/>
          <p:nvPr/>
        </p:nvGrpSpPr>
        <p:grpSpPr>
          <a:xfrm>
            <a:off x="761405" y="3533443"/>
            <a:ext cx="6286508" cy="3298676"/>
            <a:chOff x="761405" y="3533444"/>
            <a:chExt cx="6390680" cy="2453260"/>
          </a:xfrm>
        </p:grpSpPr>
        <p:sp>
          <p:nvSpPr>
            <p:cNvPr id="5" name="Text 2"/>
            <p:cNvSpPr/>
            <p:nvPr/>
          </p:nvSpPr>
          <p:spPr>
            <a:xfrm>
              <a:off x="761405" y="3533444"/>
              <a:ext cx="6390680" cy="119423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just">
                <a:lnSpc>
                  <a:spcPts val="2700"/>
                </a:lnSpc>
                <a:buNone/>
              </a:pP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As per Section 2(21), in a company limited by guarantee, members agree to a predetermined liability amount mentioned in the Memorandum of Association.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6" name="Text 3"/>
            <p:cNvSpPr/>
            <p:nvPr/>
          </p:nvSpPr>
          <p:spPr>
            <a:xfrm>
              <a:off x="761405" y="4399945"/>
              <a:ext cx="6390680" cy="104405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342900" indent="-342900" algn="just">
                <a:lnSpc>
                  <a:spcPts val="2700"/>
                </a:lnSpc>
                <a:buSzPct val="100000"/>
                <a:buChar char="•"/>
              </a:pPr>
              <a:r>
                <a:rPr lang="en-US" sz="2000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Practical Example</a:t>
              </a: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: If a member agrees to a liability of ₹1,000, they are liable only up to this amount in the event of company winding up.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7" name="Text 4"/>
            <p:cNvSpPr/>
            <p:nvPr/>
          </p:nvSpPr>
          <p:spPr>
            <a:xfrm>
              <a:off x="761405" y="5290665"/>
              <a:ext cx="6390680" cy="69603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342900" indent="-342900" algn="just">
                <a:lnSpc>
                  <a:spcPts val="2700"/>
                </a:lnSpc>
                <a:buSzPct val="100000"/>
                <a:buChar char="•"/>
              </a:pPr>
              <a:endParaRPr lang="en-US" sz="2000" dirty="0">
                <a:latin typeface="Garamond" panose="02020404030301010803" pitchFamily="18" charset="0"/>
              </a:endParaRPr>
            </a:p>
          </p:txBody>
        </p:sp>
      </p:grp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6112" y="648321"/>
            <a:ext cx="3555087" cy="219717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649176" y="3117439"/>
            <a:ext cx="4048958" cy="339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650"/>
              </a:lnSpc>
              <a:buNone/>
            </a:pPr>
            <a:r>
              <a:rPr lang="en-US" sz="28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Implications on Personal Assets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0D4AAA4-1348-CBF5-C0BF-1123DB241E97}"/>
              </a:ext>
            </a:extLst>
          </p:cNvPr>
          <p:cNvGrpSpPr/>
          <p:nvPr/>
        </p:nvGrpSpPr>
        <p:grpSpPr>
          <a:xfrm>
            <a:off x="7686658" y="3729308"/>
            <a:ext cx="6286509" cy="2318644"/>
            <a:chOff x="7478316" y="4652724"/>
            <a:chExt cx="6390680" cy="1658547"/>
          </a:xfrm>
        </p:grpSpPr>
        <p:sp>
          <p:nvSpPr>
            <p:cNvPr id="10" name="Text 6"/>
            <p:cNvSpPr/>
            <p:nvPr/>
          </p:nvSpPr>
          <p:spPr>
            <a:xfrm>
              <a:off x="7478316" y="4652724"/>
              <a:ext cx="6390680" cy="69603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342900" indent="-342900" algn="just">
                <a:lnSpc>
                  <a:spcPts val="2500"/>
                </a:lnSpc>
                <a:buSzPct val="100000"/>
                <a:buChar char="•"/>
              </a:pPr>
              <a:r>
                <a:rPr lang="en-US" sz="2000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Protection of Personal Assets</a:t>
              </a: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: Personal assets are protected and cannot be used to satisfy company debts.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11" name="Text 7"/>
            <p:cNvSpPr/>
            <p:nvPr/>
          </p:nvSpPr>
          <p:spPr>
            <a:xfrm>
              <a:off x="7478316" y="5424845"/>
              <a:ext cx="6390680" cy="34802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342900" indent="-342900" algn="just">
                <a:lnSpc>
                  <a:spcPts val="2700"/>
                </a:lnSpc>
                <a:buSzPct val="100000"/>
                <a:buChar char="•"/>
              </a:pPr>
              <a:r>
                <a:rPr lang="en-US" sz="2000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Exceptions</a:t>
              </a: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: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12" name="Text 8"/>
            <p:cNvSpPr/>
            <p:nvPr/>
          </p:nvSpPr>
          <p:spPr>
            <a:xfrm>
              <a:off x="7478316" y="5615232"/>
              <a:ext cx="6390680" cy="69603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342900" lvl="1" algn="just">
                <a:lnSpc>
                  <a:spcPts val="2700"/>
                </a:lnSpc>
                <a:buSzPct val="100000"/>
              </a:pP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Fraudulent Conduct: Personal liability if fraud is proven (Section 339, Companies Act).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</p:grpSp>
      <p:sp>
        <p:nvSpPr>
          <p:cNvPr id="2" name="TextBox 13">
            <a:extLst>
              <a:ext uri="{FF2B5EF4-FFF2-40B4-BE49-F238E27FC236}">
                <a16:creationId xmlns:a16="http://schemas.microsoft.com/office/drawing/2014/main" id="{DAE7D3B7-6753-5572-C331-EB1221E5D012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AEF646A-2513-B834-CFBF-8EA1193466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17" name="Slide Number Placeholder 19">
            <a:extLst>
              <a:ext uri="{FF2B5EF4-FFF2-40B4-BE49-F238E27FC236}">
                <a16:creationId xmlns:a16="http://schemas.microsoft.com/office/drawing/2014/main" id="{591F39D4-4556-7144-D377-5A9925E5AD5B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18</a:t>
            </a:fld>
            <a:endParaRPr lang="en-IN" sz="198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992636" y="419919"/>
            <a:ext cx="4322564" cy="537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200"/>
              </a:lnSpc>
              <a:buNone/>
            </a:pPr>
            <a:r>
              <a:rPr lang="en-US" sz="4800" b="1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Liability of Partners: Partnership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437" y="1355288"/>
            <a:ext cx="3599273" cy="222449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2337" y="3824705"/>
            <a:ext cx="4995862" cy="268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8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Unlimited Liability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1B95193-B2FA-271B-056E-433AB0647EDA}"/>
              </a:ext>
            </a:extLst>
          </p:cNvPr>
          <p:cNvGrpSpPr/>
          <p:nvPr/>
        </p:nvGrpSpPr>
        <p:grpSpPr>
          <a:xfrm>
            <a:off x="602338" y="4367888"/>
            <a:ext cx="6226726" cy="3294553"/>
            <a:chOff x="602337" y="5030153"/>
            <a:chExt cx="6583799" cy="2469157"/>
          </a:xfrm>
        </p:grpSpPr>
        <p:sp>
          <p:nvSpPr>
            <p:cNvPr id="5" name="Text 2"/>
            <p:cNvSpPr/>
            <p:nvPr/>
          </p:nvSpPr>
          <p:spPr>
            <a:xfrm>
              <a:off x="602337" y="5030153"/>
              <a:ext cx="6583799" cy="27539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50"/>
                </a:lnSpc>
                <a:buNone/>
              </a:pPr>
              <a:r>
                <a:rPr lang="en-US" sz="2000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Section 25 of Indian Partnership Act, 1932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6" name="Text 3"/>
            <p:cNvSpPr/>
            <p:nvPr/>
          </p:nvSpPr>
          <p:spPr>
            <a:xfrm>
              <a:off x="602337" y="5408771"/>
              <a:ext cx="6583799" cy="27539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342900" indent="-342900" algn="l">
                <a:lnSpc>
                  <a:spcPts val="2150"/>
                </a:lnSpc>
                <a:buSzPct val="100000"/>
                <a:buChar char="•"/>
              </a:pPr>
              <a:r>
                <a:rPr lang="en-US" sz="2000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Full Liability</a:t>
              </a: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: Partners are jointly and severally liable</a:t>
              </a:r>
            </a:p>
            <a:p>
              <a:pPr marL="358775" algn="l">
                <a:lnSpc>
                  <a:spcPts val="2150"/>
                </a:lnSpc>
                <a:buSzPct val="100000"/>
              </a:pP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for firm debts.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7" name="Text 4"/>
            <p:cNvSpPr/>
            <p:nvPr/>
          </p:nvSpPr>
          <p:spPr>
            <a:xfrm>
              <a:off x="602337" y="5978621"/>
              <a:ext cx="6583799" cy="27539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342900" lvl="1" algn="l">
                <a:lnSpc>
                  <a:spcPts val="2150"/>
                </a:lnSpc>
                <a:buSzPct val="100000"/>
              </a:pPr>
              <a:r>
                <a:rPr lang="en-US" sz="2000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Implications</a:t>
              </a: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: Creditors can claim the full debt from any </a:t>
              </a:r>
            </a:p>
            <a:p>
              <a:pPr marL="342900" lvl="1" algn="l">
                <a:lnSpc>
                  <a:spcPts val="2150"/>
                </a:lnSpc>
                <a:buSzPct val="100000"/>
              </a:pP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partner’ personal assets.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8" name="Text 5"/>
            <p:cNvSpPr/>
            <p:nvPr/>
          </p:nvSpPr>
          <p:spPr>
            <a:xfrm>
              <a:off x="602337" y="6312254"/>
              <a:ext cx="6583799" cy="27539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342900" lvl="1" algn="l">
                <a:lnSpc>
                  <a:spcPts val="2150"/>
                </a:lnSpc>
                <a:buSzPct val="100000"/>
              </a:pP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9" name="Text 6"/>
            <p:cNvSpPr/>
            <p:nvPr/>
          </p:nvSpPr>
          <p:spPr>
            <a:xfrm>
              <a:off x="602337" y="6888548"/>
              <a:ext cx="6583799" cy="27539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342900" lvl="1" algn="l">
                <a:lnSpc>
                  <a:spcPts val="2150"/>
                </a:lnSpc>
                <a:buSzPct val="100000"/>
              </a:pP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10" name="Text 7"/>
            <p:cNvSpPr/>
            <p:nvPr/>
          </p:nvSpPr>
          <p:spPr>
            <a:xfrm>
              <a:off x="602337" y="7223918"/>
              <a:ext cx="6583799" cy="27539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342900" indent="-342900" algn="l">
                <a:lnSpc>
                  <a:spcPts val="2150"/>
                </a:lnSpc>
                <a:buSzPct val="100000"/>
                <a:buChar char="•"/>
              </a:pPr>
              <a:endParaRPr lang="en-US" sz="2000" dirty="0">
                <a:latin typeface="Garamond" panose="02020404030301010803" pitchFamily="18" charset="0"/>
              </a:endParaRPr>
            </a:p>
          </p:txBody>
        </p:sp>
      </p:grp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364" y="1355288"/>
            <a:ext cx="3599273" cy="2224499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220670" y="3829764"/>
            <a:ext cx="3443049" cy="268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8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Risk to Personal Assets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17C1B1F-FE99-19A4-4F42-AE58D56A940B}"/>
              </a:ext>
            </a:extLst>
          </p:cNvPr>
          <p:cNvGrpSpPr/>
          <p:nvPr/>
        </p:nvGrpSpPr>
        <p:grpSpPr>
          <a:xfrm>
            <a:off x="7444264" y="4419372"/>
            <a:ext cx="5947645" cy="3254643"/>
            <a:chOff x="7444264" y="5030153"/>
            <a:chExt cx="6583799" cy="2753320"/>
          </a:xfrm>
        </p:grpSpPr>
        <p:sp>
          <p:nvSpPr>
            <p:cNvPr id="13" name="Text 9"/>
            <p:cNvSpPr/>
            <p:nvPr/>
          </p:nvSpPr>
          <p:spPr>
            <a:xfrm>
              <a:off x="7444264" y="5030153"/>
              <a:ext cx="6583799" cy="27539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50"/>
                </a:lnSpc>
                <a:buNone/>
              </a:pPr>
              <a:r>
                <a:rPr lang="en-US" sz="2000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Loss of Personal Assets in Partnership Defaults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14" name="Text 10"/>
            <p:cNvSpPr/>
            <p:nvPr/>
          </p:nvSpPr>
          <p:spPr>
            <a:xfrm>
              <a:off x="7444264" y="5408771"/>
              <a:ext cx="6583799" cy="27539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algn="l">
                <a:lnSpc>
                  <a:spcPts val="2150"/>
                </a:lnSpc>
                <a:buSzPct val="100000"/>
              </a:pPr>
              <a:r>
                <a:rPr lang="en-US" sz="2000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Assets at Risk</a:t>
              </a: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: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15" name="Text 11"/>
            <p:cNvSpPr/>
            <p:nvPr/>
          </p:nvSpPr>
          <p:spPr>
            <a:xfrm>
              <a:off x="7444264" y="5744289"/>
              <a:ext cx="6583799" cy="27539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685800" lvl="1" indent="-342900" algn="l">
                <a:lnSpc>
                  <a:spcPts val="2150"/>
                </a:lnSpc>
                <a:buSzPct val="100000"/>
                <a:buFont typeface="+mj-lt"/>
                <a:buAutoNum type="arabicPeriod"/>
              </a:pP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Immovable property (house, land).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16" name="Text 12"/>
            <p:cNvSpPr/>
            <p:nvPr/>
          </p:nvSpPr>
          <p:spPr>
            <a:xfrm>
              <a:off x="7444264" y="6079808"/>
              <a:ext cx="6583799" cy="27539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685800" lvl="1" indent="-342900" algn="l">
                <a:lnSpc>
                  <a:spcPts val="2150"/>
                </a:lnSpc>
                <a:buSzPct val="100000"/>
                <a:buFont typeface="+mj-lt"/>
                <a:buAutoNum type="arabicPeriod" startAt="2"/>
              </a:pP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Bank deposits, shares, and investments.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17" name="Text 13"/>
            <p:cNvSpPr/>
            <p:nvPr/>
          </p:nvSpPr>
          <p:spPr>
            <a:xfrm>
              <a:off x="7444264" y="6458426"/>
              <a:ext cx="6583799" cy="27539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50"/>
                </a:lnSpc>
                <a:buNone/>
              </a:pPr>
              <a:r>
                <a:rPr lang="en-US" sz="2000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Risk Mitigation</a:t>
              </a: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: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18" name="Text 14"/>
            <p:cNvSpPr/>
            <p:nvPr/>
          </p:nvSpPr>
          <p:spPr>
            <a:xfrm>
              <a:off x="7444264" y="6837045"/>
              <a:ext cx="6583799" cy="27539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342900" indent="15875" algn="l">
                <a:lnSpc>
                  <a:spcPts val="2150"/>
                </a:lnSpc>
                <a:buSzPct val="100000"/>
                <a:buFont typeface="+mj-lt"/>
                <a:buAutoNum type="arabicPeriod"/>
              </a:pP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   Transition to LLP (Limited Liability Partnership).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19" name="Text 15"/>
            <p:cNvSpPr/>
            <p:nvPr/>
          </p:nvSpPr>
          <p:spPr>
            <a:xfrm>
              <a:off x="7444264" y="7172563"/>
              <a:ext cx="6583799" cy="27539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342900" indent="-76200" algn="l">
                <a:lnSpc>
                  <a:spcPts val="2150"/>
                </a:lnSpc>
                <a:buSzPct val="100000"/>
                <a:buFont typeface="+mj-lt"/>
                <a:buAutoNum type="arabicPeriod" startAt="2"/>
              </a:pP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    Obtain Professional Indemnity Insurance.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20" name="Text 16"/>
            <p:cNvSpPr/>
            <p:nvPr/>
          </p:nvSpPr>
          <p:spPr>
            <a:xfrm>
              <a:off x="7444264" y="7508081"/>
              <a:ext cx="6583799" cy="27539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algn="l">
                <a:lnSpc>
                  <a:spcPts val="2150"/>
                </a:lnSpc>
                <a:buSzPct val="100000"/>
              </a:pPr>
              <a:endParaRPr lang="en-US" sz="2000" dirty="0">
                <a:latin typeface="Garamond" panose="02020404030301010803" pitchFamily="18" charset="0"/>
              </a:endParaRPr>
            </a:p>
          </p:txBody>
        </p:sp>
      </p:grpSp>
      <p:sp>
        <p:nvSpPr>
          <p:cNvPr id="23" name="TextBox 13">
            <a:extLst>
              <a:ext uri="{FF2B5EF4-FFF2-40B4-BE49-F238E27FC236}">
                <a16:creationId xmlns:a16="http://schemas.microsoft.com/office/drawing/2014/main" id="{24F5E8D7-386D-A68A-EB4E-DF8BB76BDE3B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F463A49-531C-80E9-A119-810DEC4090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25" name="Slide Number Placeholder 19">
            <a:extLst>
              <a:ext uri="{FF2B5EF4-FFF2-40B4-BE49-F238E27FC236}">
                <a16:creationId xmlns:a16="http://schemas.microsoft.com/office/drawing/2014/main" id="{014099C2-5150-105D-3305-0EA6882B6463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19</a:t>
            </a:fld>
            <a:endParaRPr lang="en-IN" sz="198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96624" y="110033"/>
            <a:ext cx="4187666" cy="523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Liability of Partners: LLP</a:t>
            </a:r>
            <a:endParaRPr lang="en-US" sz="4400" b="1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908" y="1197889"/>
            <a:ext cx="3042258" cy="188021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4057" y="3333821"/>
            <a:ext cx="2712720" cy="261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Limited Liability Protection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(Section 28 of LLP Act, 2008)</a:t>
            </a:r>
            <a:endParaRPr lang="en-US" sz="2400" b="1" dirty="0">
              <a:latin typeface="Garamond" panose="02020404030301010803" pitchFamily="18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78755BF-93BD-ADAC-34DE-830023E19FE9}"/>
              </a:ext>
            </a:extLst>
          </p:cNvPr>
          <p:cNvGrpSpPr/>
          <p:nvPr/>
        </p:nvGrpSpPr>
        <p:grpSpPr>
          <a:xfrm>
            <a:off x="401066" y="4654825"/>
            <a:ext cx="4318516" cy="1606241"/>
            <a:chOff x="586264" y="4353878"/>
            <a:chExt cx="4318397" cy="994756"/>
          </a:xfrm>
        </p:grpSpPr>
        <p:sp>
          <p:nvSpPr>
            <p:cNvPr id="6" name="Text 3"/>
            <p:cNvSpPr/>
            <p:nvPr/>
          </p:nvSpPr>
          <p:spPr>
            <a:xfrm>
              <a:off x="586264" y="4353878"/>
              <a:ext cx="4318397" cy="53601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342900" indent="-342900" algn="just">
                <a:buSzPct val="100000"/>
                <a:buChar char="•"/>
              </a:pPr>
              <a:r>
                <a:rPr lang="en-US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Limited Liability</a:t>
              </a:r>
              <a:r>
                <a:rPr lang="en-US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: A partner is not personally liable for any obligation of LLP.</a:t>
              </a:r>
              <a:endParaRPr lang="en-US" dirty="0">
                <a:latin typeface="Garamond" panose="02020404030301010803" pitchFamily="18" charset="0"/>
              </a:endParaRPr>
            </a:p>
          </p:txBody>
        </p:sp>
        <p:sp>
          <p:nvSpPr>
            <p:cNvPr id="8" name="Text 5"/>
            <p:cNvSpPr/>
            <p:nvPr/>
          </p:nvSpPr>
          <p:spPr>
            <a:xfrm>
              <a:off x="586264" y="4812615"/>
              <a:ext cx="4318397" cy="53601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342900" indent="-342900" algn="just">
                <a:buSzPct val="100000"/>
                <a:buChar char="•"/>
              </a:pPr>
              <a:r>
                <a:rPr lang="en-US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Asset Protection</a:t>
              </a:r>
              <a:r>
                <a:rPr lang="en-US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: Personal assets (e.g., house, savings) are safeguarded.</a:t>
              </a:r>
              <a:endParaRPr lang="en-US" dirty="0">
                <a:latin typeface="Garamond" panose="02020404030301010803" pitchFamily="18" charset="0"/>
              </a:endParaRPr>
            </a:p>
          </p:txBody>
        </p:sp>
      </p:grp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5640" y="1221065"/>
            <a:ext cx="3042258" cy="188021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155882" y="3333821"/>
            <a:ext cx="4318516" cy="523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08000" indent="0" algn="ctr">
              <a:buNone/>
            </a:pPr>
            <a:r>
              <a:rPr lang="en-US" sz="24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Distinct Legal Entity </a:t>
            </a:r>
          </a:p>
          <a:p>
            <a:pPr marL="108000" indent="0" algn="ctr">
              <a:buNone/>
            </a:pPr>
            <a:r>
              <a:rPr lang="en-US" sz="24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(Section 3 of LLP Act, 2008)</a:t>
            </a:r>
            <a:endParaRPr lang="en-US" sz="2400" b="1" dirty="0">
              <a:latin typeface="Garamond" panose="02020404030301010803" pitchFamily="18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644620F-30F7-D39B-8311-74C4C95CF692}"/>
              </a:ext>
            </a:extLst>
          </p:cNvPr>
          <p:cNvGrpSpPr/>
          <p:nvPr/>
        </p:nvGrpSpPr>
        <p:grpSpPr>
          <a:xfrm>
            <a:off x="5155882" y="4543030"/>
            <a:ext cx="4318516" cy="2274597"/>
            <a:chOff x="5155882" y="4247078"/>
            <a:chExt cx="4318516" cy="1375841"/>
          </a:xfrm>
        </p:grpSpPr>
        <p:sp>
          <p:nvSpPr>
            <p:cNvPr id="11" name="Text 7"/>
            <p:cNvSpPr/>
            <p:nvPr/>
          </p:nvSpPr>
          <p:spPr>
            <a:xfrm>
              <a:off x="5155882" y="4247078"/>
              <a:ext cx="4318516" cy="26801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342900" indent="-342900" algn="l">
                <a:buSzPct val="100000"/>
                <a:buChar char="•"/>
              </a:pPr>
              <a:r>
                <a:rPr lang="en-US" dirty="0">
                  <a:latin typeface="Garamond" panose="02020404030301010803" pitchFamily="18" charset="0"/>
                </a:rPr>
                <a:t>An LLP is separate from its members.</a:t>
              </a:r>
            </a:p>
            <a:p>
              <a:pPr marL="342900" indent="-342900" algn="l">
                <a:buSzPct val="100000"/>
                <a:buChar char="•"/>
              </a:pPr>
              <a:endParaRPr lang="en-US" dirty="0">
                <a:latin typeface="Garamond" panose="02020404030301010803" pitchFamily="18" charset="0"/>
              </a:endParaRPr>
            </a:p>
            <a:p>
              <a:pPr marL="342900" indent="-342900" algn="l">
                <a:buSzPct val="100000"/>
                <a:buChar char="•"/>
              </a:pPr>
              <a:r>
                <a:rPr lang="en-US" dirty="0">
                  <a:latin typeface="Garamond" panose="02020404030301010803" pitchFamily="18" charset="0"/>
                </a:rPr>
                <a:t>An LLP shall have perpetual succession.</a:t>
              </a:r>
            </a:p>
            <a:p>
              <a:pPr marL="342900" indent="-342900" algn="l">
                <a:buSzPct val="100000"/>
                <a:buChar char="•"/>
              </a:pPr>
              <a:endParaRPr lang="en-US" dirty="0">
                <a:latin typeface="Garamond" panose="02020404030301010803" pitchFamily="18" charset="0"/>
              </a:endParaRPr>
            </a:p>
            <a:p>
              <a:pPr marL="342900" indent="-342900" algn="l">
                <a:buSzPct val="100000"/>
                <a:buChar char="•"/>
              </a:pPr>
              <a:r>
                <a:rPr lang="en-US" dirty="0">
                  <a:latin typeface="Garamond" panose="02020404030301010803" pitchFamily="18" charset="0"/>
                </a:rPr>
                <a:t>Any change in partners of LLP shall not affect </a:t>
              </a:r>
            </a:p>
            <a:p>
              <a:pPr marL="358775" algn="l">
                <a:buSzPct val="100000"/>
              </a:pPr>
              <a:r>
                <a:rPr lang="en-US" dirty="0">
                  <a:latin typeface="Garamond" panose="02020404030301010803" pitchFamily="18" charset="0"/>
                </a:rPr>
                <a:t>the existence, rights or liabilities of the LLP. </a:t>
              </a:r>
            </a:p>
            <a:p>
              <a:pPr marL="342900" indent="-342900" algn="l">
                <a:buSzPct val="100000"/>
                <a:buChar char="•"/>
              </a:pPr>
              <a:endParaRPr lang="en-US" dirty="0">
                <a:latin typeface="Garamond" panose="02020404030301010803" pitchFamily="18" charset="0"/>
              </a:endParaRPr>
            </a:p>
          </p:txBody>
        </p:sp>
        <p:sp>
          <p:nvSpPr>
            <p:cNvPr id="12" name="Text 8"/>
            <p:cNvSpPr/>
            <p:nvPr/>
          </p:nvSpPr>
          <p:spPr>
            <a:xfrm>
              <a:off x="5155882" y="4573667"/>
              <a:ext cx="4318516" cy="26801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685800" lvl="1" indent="-342900" algn="l">
                <a:buSzPct val="100000"/>
                <a:buFont typeface="+mj-lt"/>
                <a:buAutoNum type="arabicPeriod"/>
              </a:pPr>
              <a:endParaRPr lang="en-US" dirty="0">
                <a:latin typeface="Garamond" panose="02020404030301010803" pitchFamily="18" charset="0"/>
              </a:endParaRPr>
            </a:p>
          </p:txBody>
        </p:sp>
        <p:sp>
          <p:nvSpPr>
            <p:cNvPr id="13" name="Text 9"/>
            <p:cNvSpPr/>
            <p:nvPr/>
          </p:nvSpPr>
          <p:spPr>
            <a:xfrm>
              <a:off x="5155882" y="4820287"/>
              <a:ext cx="4318516" cy="26801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685800" lvl="1" indent="-342900" algn="l">
                <a:buSzPct val="100000"/>
                <a:buFont typeface="+mj-lt"/>
                <a:buAutoNum type="arabicPeriod" startAt="2"/>
              </a:pPr>
              <a:endParaRPr lang="en-US" dirty="0">
                <a:latin typeface="Garamond" panose="02020404030301010803" pitchFamily="18" charset="0"/>
              </a:endParaRPr>
            </a:p>
          </p:txBody>
        </p:sp>
        <p:sp>
          <p:nvSpPr>
            <p:cNvPr id="14" name="Text 10"/>
            <p:cNvSpPr/>
            <p:nvPr/>
          </p:nvSpPr>
          <p:spPr>
            <a:xfrm>
              <a:off x="5155882" y="5086900"/>
              <a:ext cx="4318516" cy="53601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342900" indent="-342900" algn="l">
                <a:buSzPct val="100000"/>
                <a:buChar char="•"/>
              </a:pPr>
              <a:endParaRPr lang="en-US" dirty="0">
                <a:latin typeface="Garamond" panose="02020404030301010803" pitchFamily="18" charset="0"/>
              </a:endParaRPr>
            </a:p>
          </p:txBody>
        </p:sp>
      </p:grp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6422" y="1209490"/>
            <a:ext cx="3042258" cy="188021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0038137" y="3333821"/>
            <a:ext cx="4318516" cy="523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Unlimited liability in case of fraud 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(Section 30 of LLP Act, 2008)</a:t>
            </a:r>
            <a:endParaRPr lang="en-US" sz="2400" b="1" dirty="0">
              <a:latin typeface="Garamond" panose="02020404030301010803" pitchFamily="18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886856F-C49D-3D5A-EB52-3A412B8AC721}"/>
              </a:ext>
            </a:extLst>
          </p:cNvPr>
          <p:cNvGrpSpPr/>
          <p:nvPr/>
        </p:nvGrpSpPr>
        <p:grpSpPr>
          <a:xfrm>
            <a:off x="9806643" y="4508267"/>
            <a:ext cx="4318516" cy="1907035"/>
            <a:chOff x="9725620" y="4247078"/>
            <a:chExt cx="4318516" cy="978064"/>
          </a:xfrm>
        </p:grpSpPr>
        <p:sp>
          <p:nvSpPr>
            <p:cNvPr id="17" name="Text 12"/>
            <p:cNvSpPr/>
            <p:nvPr/>
          </p:nvSpPr>
          <p:spPr>
            <a:xfrm>
              <a:off x="9725620" y="4247078"/>
              <a:ext cx="4318516" cy="53601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342900" indent="-342900" algn="l">
                <a:buSzPct val="100000"/>
                <a:buChar char="•"/>
              </a:pPr>
              <a:r>
                <a:rPr lang="en-US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General Rule</a:t>
              </a:r>
              <a:r>
                <a:rPr lang="en-US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: Partners are not personally liable for LLP debts.</a:t>
              </a:r>
              <a:endParaRPr lang="en-US" dirty="0">
                <a:latin typeface="Garamond" panose="02020404030301010803" pitchFamily="18" charset="0"/>
              </a:endParaRPr>
            </a:p>
          </p:txBody>
        </p:sp>
        <p:sp>
          <p:nvSpPr>
            <p:cNvPr id="18" name="Text 13"/>
            <p:cNvSpPr/>
            <p:nvPr/>
          </p:nvSpPr>
          <p:spPr>
            <a:xfrm>
              <a:off x="9725620" y="4689123"/>
              <a:ext cx="4318516" cy="53601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342900" indent="-342900" algn="l">
                <a:buSzPct val="100000"/>
                <a:buChar char="•"/>
              </a:pPr>
              <a:r>
                <a:rPr lang="en-US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Exception</a:t>
              </a:r>
              <a:r>
                <a:rPr lang="en-US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: Personal liability arises under Section 30 for fraud or misrepresentation.</a:t>
              </a:r>
              <a:endParaRPr lang="en-US" dirty="0">
                <a:latin typeface="Garamond" panose="02020404030301010803" pitchFamily="18" charset="0"/>
              </a:endParaRPr>
            </a:p>
          </p:txBody>
        </p:sp>
      </p:grpSp>
      <p:sp>
        <p:nvSpPr>
          <p:cNvPr id="5" name="TextBox 13">
            <a:extLst>
              <a:ext uri="{FF2B5EF4-FFF2-40B4-BE49-F238E27FC236}">
                <a16:creationId xmlns:a16="http://schemas.microsoft.com/office/drawing/2014/main" id="{2033D6E4-5470-01ED-7B51-DBAE1C0E4A56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3A4348-FA6B-E7BB-DFB4-269D3AE40A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19" name="Slide Number Placeholder 19">
            <a:extLst>
              <a:ext uri="{FF2B5EF4-FFF2-40B4-BE49-F238E27FC236}">
                <a16:creationId xmlns:a16="http://schemas.microsoft.com/office/drawing/2014/main" id="{6BD767BA-9EE3-6C1E-B147-8826250B1367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20</a:t>
            </a:fld>
            <a:endParaRPr lang="en-IN" sz="198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02369" y="2428516"/>
            <a:ext cx="8312063" cy="2338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50000"/>
              </a:lnSpc>
              <a:buNone/>
            </a:pPr>
            <a:r>
              <a:rPr lang="en-US" sz="4800" b="1" dirty="0">
                <a:solidFill>
                  <a:srgbClr val="161613"/>
                </a:solidFill>
                <a:latin typeface="Garamond" panose="02020404030301010803" pitchFamily="18" charset="0"/>
                <a:ea typeface="DM Sans Medium" pitchFamily="34" charset="-122"/>
                <a:cs typeface="DM Sans Medium" pitchFamily="34" charset="-120"/>
              </a:rPr>
              <a:t>Understanding Unlimited Tax Liability in Partnerships</a:t>
            </a:r>
            <a:r>
              <a:rPr lang="en-US" sz="4800" b="1">
                <a:solidFill>
                  <a:srgbClr val="161613"/>
                </a:solidFill>
                <a:latin typeface="Garamond" panose="02020404030301010803" pitchFamily="18" charset="0"/>
                <a:ea typeface="DM Sans Medium" pitchFamily="34" charset="-122"/>
                <a:cs typeface="DM Sans Medium" pitchFamily="34" charset="-120"/>
              </a:rPr>
              <a:t>, LLP </a:t>
            </a:r>
            <a:r>
              <a:rPr lang="en-US" sz="4800" b="1" dirty="0">
                <a:solidFill>
                  <a:srgbClr val="161613"/>
                </a:solidFill>
                <a:latin typeface="Garamond" panose="02020404030301010803" pitchFamily="18" charset="0"/>
                <a:ea typeface="DM Sans Medium" pitchFamily="34" charset="-122"/>
                <a:cs typeface="DM Sans Medium" pitchFamily="34" charset="-120"/>
              </a:rPr>
              <a:t>and Companies</a:t>
            </a:r>
            <a:endParaRPr lang="en-US" sz="4800" b="1" dirty="0">
              <a:latin typeface="Garamond" panose="02020404030301010803" pitchFamily="18" charset="0"/>
            </a:endParaRPr>
          </a:p>
        </p:txBody>
      </p:sp>
      <p:sp>
        <p:nvSpPr>
          <p:cNvPr id="4" name="TextBox 13">
            <a:extLst>
              <a:ext uri="{FF2B5EF4-FFF2-40B4-BE49-F238E27FC236}">
                <a16:creationId xmlns:a16="http://schemas.microsoft.com/office/drawing/2014/main" id="{BA09225D-D071-8475-D1EE-B060A850A9C1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3DD6AA-C907-3488-D0DD-2B608CAD1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681C14E7-CB9D-C75E-AC7E-B378F61CE7F7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21</a:t>
            </a:fld>
            <a:endParaRPr lang="en-IN" sz="1980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096494" y="1456989"/>
            <a:ext cx="976907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800" b="1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ea typeface="Gelasio Semi Bold" pitchFamily="34" charset="-122"/>
                <a:cs typeface="Gelasio Semi Bold" pitchFamily="34" charset="-120"/>
              </a:rPr>
              <a:t>Section 167C: LLP Partner Liability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271361"/>
            <a:ext cx="365771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484237"/>
                </a:solidFill>
                <a:latin typeface="Garamond" panose="02020404030301010803" pitchFamily="18" charset="0"/>
                <a:ea typeface="Gelasio Semi Bold" pitchFamily="34" charset="-122"/>
                <a:cs typeface="Gelasio Semi Bold" pitchFamily="34" charset="-120"/>
              </a:rPr>
              <a:t>Joint and Several Liability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852505"/>
            <a:ext cx="6244709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Garamond" panose="02020404030301010803" pitchFamily="18" charset="0"/>
                <a:ea typeface="Gelasio" pitchFamily="34" charset="-122"/>
                <a:cs typeface="Gelasio" pitchFamily="34" charset="-120"/>
              </a:rPr>
              <a:t>According to Section 167C of the Income Tax Act, 1961, each partner of an LLP is jointly and severally liable, alongside the LLP, for the payment of </a:t>
            </a:r>
            <a:r>
              <a:rPr lang="en-US" sz="2000" b="1" dirty="0">
                <a:solidFill>
                  <a:srgbClr val="746558"/>
                </a:solidFill>
                <a:latin typeface="Garamond" panose="02020404030301010803" pitchFamily="18" charset="0"/>
                <a:ea typeface="Gelasio" pitchFamily="34" charset="-122"/>
                <a:cs typeface="Gelasio" pitchFamily="34" charset="-120"/>
              </a:rPr>
              <a:t>any tax due</a:t>
            </a:r>
            <a:r>
              <a:rPr lang="en-US" sz="2000" dirty="0">
                <a:solidFill>
                  <a:srgbClr val="746558"/>
                </a:solidFill>
                <a:latin typeface="Garamond" panose="02020404030301010803" pitchFamily="18" charset="0"/>
                <a:ea typeface="Gelasio" pitchFamily="34" charset="-122"/>
                <a:cs typeface="Gelasio" pitchFamily="34" charset="-120"/>
              </a:rPr>
              <a:t> in respect of the LLP's income.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599521" y="3271361"/>
            <a:ext cx="354103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484237"/>
                </a:solidFill>
                <a:latin typeface="Garamond" panose="02020404030301010803" pitchFamily="18" charset="0"/>
                <a:ea typeface="Gelasio Semi Bold" pitchFamily="34" charset="-122"/>
                <a:cs typeface="Gelasio Semi Bold" pitchFamily="34" charset="-120"/>
              </a:rPr>
              <a:t>Implications for Partners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599521" y="3852505"/>
            <a:ext cx="6244709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Garamond" panose="02020404030301010803" pitchFamily="18" charset="0"/>
                <a:ea typeface="Gelasio" pitchFamily="34" charset="-122"/>
                <a:cs typeface="Gelasio" pitchFamily="34" charset="-120"/>
              </a:rPr>
              <a:t> This means that the tax authorities can pursue any individual partner for the full amount of the tax owed, if the LLP is unable to pay.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FE985185-9CD8-FB8F-C0E0-B63DCDE1E3AB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CC7A0A-978C-9E8A-275A-947E3E85C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9" name="Slide Number Placeholder 19">
            <a:extLst>
              <a:ext uri="{FF2B5EF4-FFF2-40B4-BE49-F238E27FC236}">
                <a16:creationId xmlns:a16="http://schemas.microsoft.com/office/drawing/2014/main" id="{2D4CBC28-FBAA-B9F8-729A-1566EC2586C7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22</a:t>
            </a:fld>
            <a:endParaRPr lang="en-IN" sz="1980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81264" y="888631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ea typeface="Instrument Sans Semi Bold" pitchFamily="34" charset="-122"/>
                <a:cs typeface="Instrument Sans Semi Bold" pitchFamily="34" charset="-120"/>
              </a:rPr>
              <a:t>Section 179: Director Liability in Private Company</a:t>
            </a:r>
            <a:endParaRPr lang="en-US" sz="4400" b="1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30952" y="3442811"/>
            <a:ext cx="755642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2000" dirty="0">
                <a:solidFill>
                  <a:srgbClr val="5B5F71"/>
                </a:solidFill>
                <a:latin typeface="Garamond" panose="02020404030301010803" pitchFamily="18" charset="0"/>
                <a:ea typeface="Instrument Sans Medium" pitchFamily="34" charset="-122"/>
                <a:cs typeface="Instrument Sans Medium" pitchFamily="34" charset="-120"/>
              </a:rPr>
              <a:t>Section 179 of the Income Tax Act states that directors are jointly and severally liable for </a:t>
            </a:r>
            <a:r>
              <a:rPr lang="en-US" sz="2000" b="1" dirty="0">
                <a:solidFill>
                  <a:srgbClr val="5B5F71"/>
                </a:solidFill>
                <a:latin typeface="Garamond" panose="02020404030301010803" pitchFamily="18" charset="0"/>
                <a:ea typeface="Instrument Sans Medium" pitchFamily="34" charset="-122"/>
                <a:cs typeface="Instrument Sans Medium" pitchFamily="34" charset="-120"/>
              </a:rPr>
              <a:t>unpaid taxes </a:t>
            </a:r>
            <a:r>
              <a:rPr lang="en-US" sz="2000" dirty="0">
                <a:solidFill>
                  <a:srgbClr val="5B5F71"/>
                </a:solidFill>
                <a:latin typeface="Garamond" panose="02020404030301010803" pitchFamily="18" charset="0"/>
                <a:ea typeface="Instrument Sans Medium" pitchFamily="34" charset="-122"/>
                <a:cs typeface="Instrument Sans Medium" pitchFamily="34" charset="-120"/>
              </a:rPr>
              <a:t>if they cannot demonstrate that the non-recovery was not due to their gross neglect, misfeasance, or breach of duty.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30952" y="5512475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2000" dirty="0">
                <a:solidFill>
                  <a:srgbClr val="5B5F71"/>
                </a:solidFill>
                <a:latin typeface="Garamond" panose="02020404030301010803" pitchFamily="18" charset="0"/>
                <a:ea typeface="Instrument Sans Medium" pitchFamily="34" charset="-122"/>
                <a:cs typeface="Instrument Sans Medium" pitchFamily="34" charset="-120"/>
              </a:rPr>
              <a:t>This provision applies solely to private companies, including those undergoing liquidation, and covers all unpaid taxes, including interest and penalties.</a:t>
            </a:r>
            <a:endParaRPr lang="en-US" sz="2000" dirty="0">
              <a:latin typeface="Garamond" panose="02020404030301010803" pitchFamily="18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43D22BD-D863-2FE9-90D3-69052DAF0A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2" r="21167"/>
          <a:stretch/>
        </p:blipFill>
        <p:spPr bwMode="auto">
          <a:xfrm>
            <a:off x="8709949" y="0"/>
            <a:ext cx="5920451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1034CB80-8E20-7BAB-59A2-741DF3252993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sp>
        <p:nvSpPr>
          <p:cNvPr id="7" name="Slide Number Placeholder 19">
            <a:extLst>
              <a:ext uri="{FF2B5EF4-FFF2-40B4-BE49-F238E27FC236}">
                <a16:creationId xmlns:a16="http://schemas.microsoft.com/office/drawing/2014/main" id="{5F2CED53-DAA9-4CA2-E37B-5E129E3A271C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23</a:t>
            </a:fld>
            <a:endParaRPr lang="en-IN" sz="198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73641" y="620435"/>
            <a:ext cx="7569517" cy="1405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ea typeface="Gelasio Semi Bold" pitchFamily="34" charset="-122"/>
                <a:cs typeface="Gelasio Semi Bold" pitchFamily="34" charset="-120"/>
              </a:rPr>
              <a:t>Section 188A: Liability of Partners in Firms</a:t>
            </a:r>
            <a:endParaRPr lang="en-US" sz="5400" b="1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273760" y="2530205"/>
            <a:ext cx="3672364" cy="4732121"/>
          </a:xfrm>
          <a:prstGeom prst="roundRect">
            <a:avLst>
              <a:gd name="adj" fmla="val 919"/>
            </a:avLst>
          </a:prstGeom>
          <a:solidFill>
            <a:srgbClr val="EBF0F9"/>
          </a:solidFill>
          <a:ln/>
        </p:spPr>
      </p:sp>
      <p:sp>
        <p:nvSpPr>
          <p:cNvPr id="5" name="Text 2"/>
          <p:cNvSpPr/>
          <p:nvPr/>
        </p:nvSpPr>
        <p:spPr>
          <a:xfrm>
            <a:off x="6511076" y="2600945"/>
            <a:ext cx="3222546" cy="702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200" b="1" dirty="0">
                <a:latin typeface="Garamond" panose="02020404030301010803" pitchFamily="18" charset="0"/>
                <a:ea typeface="Gelasio Semi Bold" pitchFamily="34" charset="-122"/>
                <a:cs typeface="Gelasio Semi Bold" pitchFamily="34" charset="-120"/>
              </a:rPr>
              <a:t>Joint and Several Liability</a:t>
            </a:r>
            <a:endParaRPr lang="en-US" sz="3200" b="1" dirty="0">
              <a:latin typeface="Garamond" panose="02020404030301010803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498550" y="3814568"/>
            <a:ext cx="3222546" cy="3598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00"/>
              </a:lnSpc>
              <a:buNone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Garamond" panose="02020404030301010803" pitchFamily="18" charset="0"/>
                <a:ea typeface="Gelasio" pitchFamily="34" charset="-122"/>
                <a:cs typeface="Gelasio" pitchFamily="34" charset="-120"/>
              </a:rPr>
              <a:t>Similar to LLP partners, Section 188A of the Income Tax Act extends joint and several liability to partners of firms for the 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Garamond" panose="02020404030301010803" pitchFamily="18" charset="0"/>
                <a:ea typeface="Gelasio" pitchFamily="34" charset="-122"/>
                <a:cs typeface="Gelasio" pitchFamily="34" charset="-120"/>
              </a:rPr>
              <a:t>payment of any tax due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Garamond" panose="02020404030301010803" pitchFamily="18" charset="0"/>
                <a:ea typeface="Gelasio" pitchFamily="34" charset="-122"/>
                <a:cs typeface="Gelasio" pitchFamily="34" charset="-120"/>
              </a:rPr>
              <a:t> on the firm's income.</a:t>
            </a:r>
            <a:endParaRPr lang="en-US" sz="2400" dirty="0">
              <a:solidFill>
                <a:schemeClr val="bg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10170973" y="2530204"/>
            <a:ext cx="3672245" cy="4732121"/>
          </a:xfrm>
          <a:prstGeom prst="roundRect">
            <a:avLst>
              <a:gd name="adj" fmla="val 919"/>
            </a:avLst>
          </a:prstGeom>
          <a:solidFill>
            <a:srgbClr val="EBF0F9"/>
          </a:solidFill>
          <a:ln/>
        </p:spPr>
      </p:sp>
      <p:sp>
        <p:nvSpPr>
          <p:cNvPr id="8" name="Text 5"/>
          <p:cNvSpPr/>
          <p:nvPr/>
        </p:nvSpPr>
        <p:spPr>
          <a:xfrm>
            <a:off x="10408349" y="2600945"/>
            <a:ext cx="3331752" cy="702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200" b="1" dirty="0">
                <a:latin typeface="Garamond" panose="02020404030301010803" pitchFamily="18" charset="0"/>
                <a:ea typeface="Gelasio Semi Bold" pitchFamily="34" charset="-122"/>
                <a:cs typeface="Gelasio Semi Bold" pitchFamily="34" charset="-120"/>
              </a:rPr>
              <a:t>Implication of non-compliance</a:t>
            </a:r>
            <a:endParaRPr lang="en-US" sz="3200" b="1" dirty="0">
              <a:latin typeface="Garamond" panose="02020404030301010803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0395823" y="3814568"/>
            <a:ext cx="3222546" cy="3957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00"/>
              </a:lnSpc>
              <a:buNone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Garamond" panose="02020404030301010803" pitchFamily="18" charset="0"/>
                <a:ea typeface="Gelasio" pitchFamily="34" charset="-122"/>
                <a:cs typeface="Gelasio" pitchFamily="34" charset="-120"/>
              </a:rPr>
              <a:t>This means that each partner can be held accountable for the entire tax debt, if the firm itself is unable to fulfill its tax obligations.</a:t>
            </a:r>
            <a:endParaRPr lang="en-US" sz="2400" dirty="0">
              <a:solidFill>
                <a:schemeClr val="bg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91E302F2-89FE-FD3B-F0D7-28AD129F52FD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C2A0215-CCD8-671C-D9AC-B1DE6DA951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12" name="Slide Number Placeholder 19">
            <a:extLst>
              <a:ext uri="{FF2B5EF4-FFF2-40B4-BE49-F238E27FC236}">
                <a16:creationId xmlns:a16="http://schemas.microsoft.com/office/drawing/2014/main" id="{13CE154A-496E-5BE5-A697-210C3EB7A8EF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24</a:t>
            </a:fld>
            <a:endParaRPr lang="en-IN" sz="1980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29BE5F-D072-B430-F05B-3D1ABCD4A3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D153CA46-9534-31AB-B333-EDED703F180C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25</a:t>
            </a:fld>
            <a:endParaRPr lang="en-IN" sz="1980" b="1" dirty="0"/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9FAC668A-A940-217D-21D8-B0626E42E209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521F59-9445-3D02-DDC8-6D4A71EF99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850" y="1349816"/>
            <a:ext cx="13480701" cy="524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4530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2377" y="314298"/>
            <a:ext cx="10993874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ea typeface="Alexandria Semi Bold" pitchFamily="34" charset="-122"/>
                <a:cs typeface="Alexandria Semi Bold" pitchFamily="34" charset="-120"/>
              </a:rPr>
              <a:t>Company: A Distinct Legal Personality</a:t>
            </a:r>
            <a:endParaRPr lang="en-US" sz="5400" b="1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58309" y="2009182"/>
            <a:ext cx="3350419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800"/>
              </a:lnSpc>
              <a:buNone/>
            </a:pPr>
            <a:r>
              <a:rPr lang="en-US" sz="3200" b="1" dirty="0">
                <a:solidFill>
                  <a:srgbClr val="1F1E1E"/>
                </a:solidFill>
                <a:latin typeface="Garamond" panose="02020404030301010803" pitchFamily="18" charset="0"/>
                <a:ea typeface="Alexandria Semi Bold" pitchFamily="34" charset="-122"/>
                <a:cs typeface="Alexandria Semi Bold" pitchFamily="34" charset="-120"/>
              </a:rPr>
              <a:t>Independent Existence</a:t>
            </a:r>
            <a:endParaRPr lang="en-US" sz="3200" b="1" dirty="0">
              <a:latin typeface="Garamond" panose="02020404030301010803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758309" y="2548940"/>
            <a:ext cx="7748356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2400" dirty="0">
                <a:solidFill>
                  <a:srgbClr val="3B3535"/>
                </a:solidFill>
                <a:latin typeface="Garamond" panose="02020404030301010803" pitchFamily="18" charset="0"/>
                <a:ea typeface="Sora Light" pitchFamily="34" charset="-122"/>
                <a:cs typeface="Sora Light" pitchFamily="34" charset="-120"/>
              </a:rPr>
              <a:t>A company is a separate legal entity, with its own legal personality, independent of its shareholders or directors.</a:t>
            </a:r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01582" y="4168490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800"/>
              </a:lnSpc>
              <a:buNone/>
            </a:pPr>
            <a:r>
              <a:rPr lang="en-US" sz="3200" b="1" dirty="0">
                <a:solidFill>
                  <a:srgbClr val="1F1E1E"/>
                </a:solidFill>
                <a:latin typeface="Garamond" panose="02020404030301010803" pitchFamily="18" charset="0"/>
                <a:ea typeface="Alexandria Semi Bold" pitchFamily="34" charset="-122"/>
                <a:cs typeface="Alexandria Semi Bold" pitchFamily="34" charset="-120"/>
              </a:rPr>
              <a:t>Limited Liability</a:t>
            </a:r>
            <a:endParaRPr lang="en-US" sz="3200" b="1" dirty="0">
              <a:latin typeface="Garamond" panose="02020404030301010803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57514" y="4741299"/>
            <a:ext cx="7748356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2400" dirty="0">
                <a:solidFill>
                  <a:srgbClr val="3B3535"/>
                </a:solidFill>
                <a:latin typeface="Garamond" panose="02020404030301010803" pitchFamily="18" charset="0"/>
                <a:ea typeface="Sora Light" pitchFamily="34" charset="-122"/>
                <a:cs typeface="Sora Light" pitchFamily="34" charset="-120"/>
              </a:rPr>
              <a:t>Shareholders are typically not personally liable for the company's debts, with liability limited to the amount unpaid on their shares.</a:t>
            </a:r>
            <a:endParaRPr lang="en-US" sz="2400" dirty="0">
              <a:latin typeface="Garamond" panose="02020404030301010803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178275-504A-21D0-1514-3DE758445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8" name="Slide Number Placeholder 19">
            <a:extLst>
              <a:ext uri="{FF2B5EF4-FFF2-40B4-BE49-F238E27FC236}">
                <a16:creationId xmlns:a16="http://schemas.microsoft.com/office/drawing/2014/main" id="{017EC171-B9F8-C480-2EFF-3E3A274D9EC3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26</a:t>
            </a:fld>
            <a:endParaRPr lang="en-IN" sz="1980" b="1" dirty="0"/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C4737F03-D9E5-73BC-B1AA-C3C1189407E9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6148" name="Picture 4" descr="30+ Limited Liability Partnership Stock Illustrations, Royalty-Free Vector  Graphics &amp; Clip Art - iStock">
            <a:extLst>
              <a:ext uri="{FF2B5EF4-FFF2-40B4-BE49-F238E27FC236}">
                <a16:creationId xmlns:a16="http://schemas.microsoft.com/office/drawing/2014/main" id="{82FD403C-1711-6724-34EB-7AF6E2BE6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9174" y="1244218"/>
            <a:ext cx="5829300" cy="582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3190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E4C92-4F32-852E-627A-29892086D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00FA928E-6AEA-EE42-1E41-DC9DD854E02B}"/>
              </a:ext>
            </a:extLst>
          </p:cNvPr>
          <p:cNvSpPr/>
          <p:nvPr/>
        </p:nvSpPr>
        <p:spPr>
          <a:xfrm>
            <a:off x="758309" y="2009182"/>
            <a:ext cx="3350419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800"/>
              </a:lnSpc>
              <a:buNone/>
            </a:pPr>
            <a:r>
              <a:rPr lang="en-US" sz="3200" b="1" dirty="0">
                <a:solidFill>
                  <a:srgbClr val="1F1E1E"/>
                </a:solidFill>
                <a:latin typeface="Garamond" panose="02020404030301010803" pitchFamily="18" charset="0"/>
                <a:ea typeface="Alexandria Semi Bold" pitchFamily="34" charset="-122"/>
                <a:cs typeface="Alexandria Semi Bold" pitchFamily="34" charset="-120"/>
              </a:rPr>
              <a:t>Separate Existence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2C75C9F-499E-4292-785A-169E752E8A19}"/>
              </a:ext>
            </a:extLst>
          </p:cNvPr>
          <p:cNvSpPr/>
          <p:nvPr/>
        </p:nvSpPr>
        <p:spPr>
          <a:xfrm>
            <a:off x="758309" y="2548940"/>
            <a:ext cx="7748356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2400" dirty="0">
                <a:solidFill>
                  <a:srgbClr val="3B3535"/>
                </a:solidFill>
                <a:latin typeface="Garamond" panose="02020404030301010803" pitchFamily="18" charset="0"/>
                <a:ea typeface="Sora Light" pitchFamily="34" charset="-122"/>
                <a:cs typeface="Sora Light" pitchFamily="34" charset="-120"/>
              </a:rPr>
              <a:t>An LLP is considered a separate legal entity from its partners, registered under the Limited Liability Partnership Act, 2008.</a:t>
            </a: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CB96DEF-C797-E40B-C8B4-112F72DF68C3}"/>
              </a:ext>
            </a:extLst>
          </p:cNvPr>
          <p:cNvSpPr/>
          <p:nvPr/>
        </p:nvSpPr>
        <p:spPr>
          <a:xfrm>
            <a:off x="701582" y="4168490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800"/>
              </a:lnSpc>
              <a:buNone/>
            </a:pPr>
            <a:r>
              <a:rPr lang="en-US" sz="3200" b="1" dirty="0">
                <a:solidFill>
                  <a:srgbClr val="1F1E1E"/>
                </a:solidFill>
                <a:latin typeface="Garamond" panose="02020404030301010803" pitchFamily="18" charset="0"/>
                <a:ea typeface="Alexandria Semi Bold" pitchFamily="34" charset="-122"/>
                <a:cs typeface="Alexandria Semi Bold" pitchFamily="34" charset="-120"/>
              </a:rPr>
              <a:t>Limited Liability</a:t>
            </a: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2ABC10A6-FF0E-CECB-3186-27197E9E9CE3}"/>
              </a:ext>
            </a:extLst>
          </p:cNvPr>
          <p:cNvSpPr/>
          <p:nvPr/>
        </p:nvSpPr>
        <p:spPr>
          <a:xfrm>
            <a:off x="657514" y="4741299"/>
            <a:ext cx="7748356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2400" dirty="0">
                <a:solidFill>
                  <a:srgbClr val="3B3535"/>
                </a:solidFill>
                <a:latin typeface="Garamond" panose="02020404030301010803" pitchFamily="18" charset="0"/>
                <a:ea typeface="Sora Light" pitchFamily="34" charset="-122"/>
                <a:cs typeface="Sora Light" pitchFamily="34" charset="-120"/>
              </a:rPr>
              <a:t>Partners' liability is limited to their capital contribution, protecting personal assets from business debts.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3FEAF7-55F6-BB6E-3B71-8BF1AC407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8" name="Slide Number Placeholder 19">
            <a:extLst>
              <a:ext uri="{FF2B5EF4-FFF2-40B4-BE49-F238E27FC236}">
                <a16:creationId xmlns:a16="http://schemas.microsoft.com/office/drawing/2014/main" id="{ECF0D5EF-52EC-66A3-D19E-278F7AA72489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27</a:t>
            </a:fld>
            <a:endParaRPr lang="en-IN" sz="1980" b="1" dirty="0"/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C7495888-A54E-5641-D3BC-D4CBB7FA02C6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6148" name="Picture 4" descr="30+ Limited Liability Partnership Stock Illustrations, Royalty-Free Vector  Graphics &amp; Clip Art - iStock">
            <a:extLst>
              <a:ext uri="{FF2B5EF4-FFF2-40B4-BE49-F238E27FC236}">
                <a16:creationId xmlns:a16="http://schemas.microsoft.com/office/drawing/2014/main" id="{B3C811C7-0AD9-A2FA-9F92-F71D5A994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9174" y="1244218"/>
            <a:ext cx="5829300" cy="582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0">
            <a:extLst>
              <a:ext uri="{FF2B5EF4-FFF2-40B4-BE49-F238E27FC236}">
                <a16:creationId xmlns:a16="http://schemas.microsoft.com/office/drawing/2014/main" id="{5EB3178C-A52A-AE53-5B99-CBD335D0DBEF}"/>
              </a:ext>
            </a:extLst>
          </p:cNvPr>
          <p:cNvSpPr/>
          <p:nvPr/>
        </p:nvSpPr>
        <p:spPr>
          <a:xfrm>
            <a:off x="2555483" y="248088"/>
            <a:ext cx="900509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ea typeface="Alexandria Semi Bold" pitchFamily="34" charset="-122"/>
                <a:cs typeface="Alexandria Semi Bold" pitchFamily="34" charset="-120"/>
              </a:rPr>
              <a:t>LLP: A Separate Legal Entity</a:t>
            </a:r>
          </a:p>
        </p:txBody>
      </p:sp>
    </p:spTree>
    <p:extLst>
      <p:ext uri="{BB962C8B-B14F-4D97-AF65-F5344CB8AC3E}">
        <p14:creationId xmlns:p14="http://schemas.microsoft.com/office/powerpoint/2010/main" val="20949161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94F53-62AE-9F9D-4AD7-BD95FFD0F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138FA189-147A-6AF7-A7C1-A4CC877E5CDA}"/>
              </a:ext>
            </a:extLst>
          </p:cNvPr>
          <p:cNvSpPr/>
          <p:nvPr/>
        </p:nvSpPr>
        <p:spPr>
          <a:xfrm>
            <a:off x="758309" y="2009182"/>
            <a:ext cx="3350419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800"/>
              </a:lnSpc>
              <a:buNone/>
            </a:pPr>
            <a:r>
              <a:rPr lang="en-US" sz="3200" b="1" dirty="0">
                <a:solidFill>
                  <a:srgbClr val="1F1E1E"/>
                </a:solidFill>
                <a:latin typeface="Garamond" panose="02020404030301010803" pitchFamily="18" charset="0"/>
                <a:ea typeface="Alexandria Semi Bold" pitchFamily="34" charset="-122"/>
                <a:cs typeface="Alexandria Semi Bold" pitchFamily="34" charset="-120"/>
              </a:rPr>
              <a:t>Not a Separate Entity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0D0AC86-BD7A-B20A-9A0B-C56A09591C5A}"/>
              </a:ext>
            </a:extLst>
          </p:cNvPr>
          <p:cNvSpPr/>
          <p:nvPr/>
        </p:nvSpPr>
        <p:spPr>
          <a:xfrm>
            <a:off x="758309" y="2548940"/>
            <a:ext cx="7748356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2400" dirty="0">
                <a:solidFill>
                  <a:srgbClr val="3B3535"/>
                </a:solidFill>
                <a:latin typeface="Garamond" panose="02020404030301010803" pitchFamily="18" charset="0"/>
                <a:ea typeface="Sora Light" pitchFamily="34" charset="-122"/>
                <a:cs typeface="Sora Light" pitchFamily="34" charset="-120"/>
              </a:rPr>
              <a:t>A partnership is not a separate legal entity under the Indian Partnership Act, 1932, and its partners are directly responsible for its actions.</a:t>
            </a: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AA7BD9D-9A6A-682B-5E24-3230C87CC033}"/>
              </a:ext>
            </a:extLst>
          </p:cNvPr>
          <p:cNvSpPr/>
          <p:nvPr/>
        </p:nvSpPr>
        <p:spPr>
          <a:xfrm>
            <a:off x="701582" y="4168490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800"/>
              </a:lnSpc>
              <a:buNone/>
            </a:pPr>
            <a:r>
              <a:rPr lang="en-US" sz="3200" b="1">
                <a:solidFill>
                  <a:srgbClr val="1F1E1E"/>
                </a:solidFill>
                <a:latin typeface="Garamond" panose="02020404030301010803" pitchFamily="18" charset="0"/>
                <a:ea typeface="Alexandria Semi Bold" pitchFamily="34" charset="-122"/>
                <a:cs typeface="Alexandria Semi Bold" pitchFamily="34" charset="-120"/>
              </a:rPr>
              <a:t>Unlimited Liability</a:t>
            </a:r>
            <a:endParaRPr lang="en-US" sz="3200" b="1" dirty="0">
              <a:solidFill>
                <a:srgbClr val="1F1E1E"/>
              </a:solidFill>
              <a:latin typeface="Garamond" panose="02020404030301010803" pitchFamily="18" charset="0"/>
              <a:ea typeface="Alexandria Semi Bold" pitchFamily="34" charset="-122"/>
              <a:cs typeface="Alexandria Semi Bold" pitchFamily="34" charset="-120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F705E14D-6929-8064-89C8-38C2F046ADB6}"/>
              </a:ext>
            </a:extLst>
          </p:cNvPr>
          <p:cNvSpPr/>
          <p:nvPr/>
        </p:nvSpPr>
        <p:spPr>
          <a:xfrm>
            <a:off x="657514" y="4741299"/>
            <a:ext cx="7748356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2400" dirty="0">
                <a:solidFill>
                  <a:srgbClr val="3B3535"/>
                </a:solidFill>
                <a:latin typeface="Garamond" panose="02020404030301010803" pitchFamily="18" charset="0"/>
                <a:ea typeface="Sora Light" pitchFamily="34" charset="-122"/>
                <a:cs typeface="Sora Light" pitchFamily="34" charset="-120"/>
              </a:rPr>
              <a:t>Partners have unlimited liability, meaning they are personally responsible for the partnership's debts and obligations.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227359-DDDC-D717-A2BD-DA684463A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8" name="Slide Number Placeholder 19">
            <a:extLst>
              <a:ext uri="{FF2B5EF4-FFF2-40B4-BE49-F238E27FC236}">
                <a16:creationId xmlns:a16="http://schemas.microsoft.com/office/drawing/2014/main" id="{4C319D1D-6B86-AF21-9F0E-A4848D3F5195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28</a:t>
            </a:fld>
            <a:endParaRPr lang="en-IN" sz="1980" b="1" dirty="0"/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58F3B9FA-C8B1-E84A-84C9-737DD7D67AF3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C0DCDE73-C315-FFE7-253C-2EE34340A0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/>
          <a:srcRect b="14564"/>
          <a:stretch/>
        </p:blipFill>
        <p:spPr bwMode="auto">
          <a:xfrm>
            <a:off x="8631831" y="990826"/>
            <a:ext cx="5763985" cy="639943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0"/>
          <p:cNvSpPr/>
          <p:nvPr/>
        </p:nvSpPr>
        <p:spPr>
          <a:xfrm>
            <a:off x="657514" y="248088"/>
            <a:ext cx="11985784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ea typeface="Alexandria Semi Bold" pitchFamily="34" charset="-122"/>
                <a:cs typeface="Alexandria Semi Bold" pitchFamily="34" charset="-120"/>
              </a:rPr>
              <a:t>Partnership: An Extension of the Partners</a:t>
            </a:r>
            <a:endParaRPr lang="en-US" sz="5400" b="1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4819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077016" y="468933"/>
            <a:ext cx="7011943" cy="7291733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3" name="Text 0"/>
          <p:cNvSpPr/>
          <p:nvPr/>
        </p:nvSpPr>
        <p:spPr>
          <a:xfrm>
            <a:off x="658892" y="517684"/>
            <a:ext cx="7826216" cy="1176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600"/>
              </a:lnSpc>
              <a:buNone/>
            </a:pPr>
            <a:r>
              <a:rPr lang="en-US" sz="4800" dirty="0">
                <a:solidFill>
                  <a:srgbClr val="505468"/>
                </a:solidFill>
                <a:latin typeface="Garamond" panose="02020404030301010803" pitchFamily="18" charset="0"/>
                <a:ea typeface="Instrument Sans Semi Bold" pitchFamily="34" charset="-122"/>
                <a:cs typeface="Instrument Sans Semi Bold" pitchFamily="34" charset="-120"/>
              </a:rPr>
              <a:t>Succession and Continuity: Planning for the Future</a:t>
            </a:r>
            <a:endParaRPr lang="en-US" sz="4800" dirty="0">
              <a:latin typeface="Garamond" panose="02020404030301010803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929878" y="1976676"/>
            <a:ext cx="22860" cy="5738217"/>
          </a:xfrm>
          <a:prstGeom prst="roundRect">
            <a:avLst>
              <a:gd name="adj" fmla="val 345925"/>
            </a:avLst>
          </a:prstGeom>
          <a:solidFill>
            <a:srgbClr val="C8C9CF"/>
          </a:solidFill>
          <a:ln/>
        </p:spPr>
      </p:sp>
      <p:sp>
        <p:nvSpPr>
          <p:cNvPr id="5" name="Shape 2"/>
          <p:cNvSpPr/>
          <p:nvPr/>
        </p:nvSpPr>
        <p:spPr>
          <a:xfrm>
            <a:off x="1130260" y="2388870"/>
            <a:ext cx="658892" cy="22860"/>
          </a:xfrm>
          <a:prstGeom prst="roundRect">
            <a:avLst>
              <a:gd name="adj" fmla="val 345925"/>
            </a:avLst>
          </a:prstGeom>
          <a:solidFill>
            <a:srgbClr val="C8C9CF"/>
          </a:solidFill>
          <a:ln/>
        </p:spPr>
      </p:sp>
      <p:sp>
        <p:nvSpPr>
          <p:cNvPr id="6" name="Shape 3"/>
          <p:cNvSpPr/>
          <p:nvPr/>
        </p:nvSpPr>
        <p:spPr>
          <a:xfrm>
            <a:off x="729496" y="2188488"/>
            <a:ext cx="423624" cy="423624"/>
          </a:xfrm>
          <a:prstGeom prst="roundRect">
            <a:avLst>
              <a:gd name="adj" fmla="val 18667"/>
            </a:avLst>
          </a:prstGeom>
          <a:solidFill>
            <a:srgbClr val="E2E3E9"/>
          </a:solidFill>
          <a:ln w="7620">
            <a:solidFill>
              <a:srgbClr val="C8C9C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86658" y="2259092"/>
            <a:ext cx="109299" cy="282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3200" dirty="0">
                <a:solidFill>
                  <a:srgbClr val="5B5F71"/>
                </a:solidFill>
                <a:latin typeface="Garamond" panose="02020404030301010803" pitchFamily="18" charset="0"/>
                <a:ea typeface="Instrument Sans Semi Bold" pitchFamily="34" charset="-122"/>
                <a:cs typeface="Instrument Sans Semi Bold" pitchFamily="34" charset="-120"/>
              </a:rPr>
              <a:t>1</a:t>
            </a:r>
            <a:endParaRPr lang="en-US" sz="3200" dirty="0">
              <a:latin typeface="Garamond" panose="02020404030301010803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811540" y="2253049"/>
            <a:ext cx="3904774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3200" b="1" dirty="0">
                <a:solidFill>
                  <a:srgbClr val="5B5F71"/>
                </a:solidFill>
                <a:latin typeface="Garamond" panose="02020404030301010803" pitchFamily="18" charset="0"/>
                <a:ea typeface="Instrument Sans Semi Bold" pitchFamily="34" charset="-122"/>
                <a:cs typeface="Instrument Sans Semi Bold" pitchFamily="34" charset="-120"/>
              </a:rPr>
              <a:t>Partnerships: Disrupted Transitions</a:t>
            </a:r>
            <a:endParaRPr lang="en-US" sz="3200" b="1" dirty="0">
              <a:latin typeface="Garamond" panose="02020404030301010803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822557" y="2696781"/>
            <a:ext cx="6508313" cy="8226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350"/>
              </a:lnSpc>
              <a:buNone/>
            </a:pPr>
            <a:r>
              <a:rPr lang="en-US" sz="2400" dirty="0">
                <a:solidFill>
                  <a:srgbClr val="5B5F71"/>
                </a:solidFill>
                <a:latin typeface="Garamond" panose="02020404030301010803" pitchFamily="18" charset="0"/>
                <a:ea typeface="Instrument Sans Medium" pitchFamily="34" charset="-122"/>
                <a:cs typeface="Instrument Sans Medium" pitchFamily="34" charset="-120"/>
              </a:rPr>
              <a:t>Can be disruptive if partner dies, unless otherwise specified in agreement</a:t>
            </a:r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1130260" y="4289670"/>
            <a:ext cx="658892" cy="22860"/>
          </a:xfrm>
          <a:prstGeom prst="roundRect">
            <a:avLst>
              <a:gd name="adj" fmla="val 345925"/>
            </a:avLst>
          </a:prstGeom>
          <a:solidFill>
            <a:srgbClr val="C8C9CF"/>
          </a:solidFill>
          <a:ln/>
        </p:spPr>
      </p:sp>
      <p:sp>
        <p:nvSpPr>
          <p:cNvPr id="11" name="Shape 8"/>
          <p:cNvSpPr/>
          <p:nvPr/>
        </p:nvSpPr>
        <p:spPr>
          <a:xfrm>
            <a:off x="729496" y="4089288"/>
            <a:ext cx="423624" cy="423624"/>
          </a:xfrm>
          <a:prstGeom prst="roundRect">
            <a:avLst>
              <a:gd name="adj" fmla="val 18667"/>
            </a:avLst>
          </a:prstGeom>
          <a:solidFill>
            <a:srgbClr val="E2E3E9"/>
          </a:solidFill>
          <a:ln w="7620">
            <a:solidFill>
              <a:srgbClr val="C8C9C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2608" y="4159892"/>
            <a:ext cx="157282" cy="282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3200" dirty="0">
                <a:solidFill>
                  <a:srgbClr val="5B5F71"/>
                </a:solidFill>
                <a:latin typeface="Garamond" panose="02020404030301010803" pitchFamily="18" charset="0"/>
                <a:ea typeface="Instrument Sans Semi Bold" pitchFamily="34" charset="-122"/>
                <a:cs typeface="Instrument Sans Semi Bold" pitchFamily="34" charset="-120"/>
              </a:rPr>
              <a:t>2</a:t>
            </a:r>
            <a:endParaRPr lang="en-US" sz="3200" dirty="0">
              <a:latin typeface="Garamond" panose="02020404030301010803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767472" y="4098765"/>
            <a:ext cx="4030861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3200" b="1" dirty="0">
                <a:solidFill>
                  <a:srgbClr val="5B5F71"/>
                </a:solidFill>
                <a:latin typeface="Garamond" panose="02020404030301010803" pitchFamily="18" charset="0"/>
                <a:ea typeface="Instrument Sans Semi Bold" pitchFamily="34" charset="-122"/>
                <a:cs typeface="Instrument Sans Semi Bold" pitchFamily="34" charset="-120"/>
              </a:rPr>
              <a:t>LLPs: Smooth Transfer of Ownership</a:t>
            </a:r>
            <a:endParaRPr lang="en-US" sz="3200" b="1" dirty="0">
              <a:latin typeface="Garamond" panose="02020404030301010803" pitchFamily="18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1976795" y="4516857"/>
            <a:ext cx="6508313" cy="903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5B5F71"/>
                </a:solidFill>
                <a:latin typeface="Garamond" panose="02020404030301010803" pitchFamily="18" charset="0"/>
                <a:ea typeface="Instrument Sans Medium" pitchFamily="34" charset="-122"/>
                <a:cs typeface="Instrument Sans Medium" pitchFamily="34" charset="-120"/>
              </a:rPr>
              <a:t>Succession planning</a:t>
            </a:r>
          </a:p>
          <a:p>
            <a:pPr marL="0" indent="0" algn="l">
              <a:buNone/>
            </a:pPr>
            <a:r>
              <a:rPr lang="en-US" sz="2400" dirty="0">
                <a:solidFill>
                  <a:srgbClr val="5B5F71"/>
                </a:solidFill>
                <a:latin typeface="Garamond" panose="02020404030301010803" pitchFamily="18" charset="0"/>
                <a:ea typeface="Instrument Sans Medium" pitchFamily="34" charset="-122"/>
                <a:cs typeface="Instrument Sans Medium" pitchFamily="34" charset="-120"/>
              </a:rPr>
              <a:t>Smooth transfer of ownership even partner change</a:t>
            </a:r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1130260" y="6440210"/>
            <a:ext cx="658892" cy="22860"/>
          </a:xfrm>
          <a:prstGeom prst="roundRect">
            <a:avLst>
              <a:gd name="adj" fmla="val 345925"/>
            </a:avLst>
          </a:prstGeom>
          <a:solidFill>
            <a:srgbClr val="C8C9CF"/>
          </a:solidFill>
          <a:ln/>
        </p:spPr>
      </p:sp>
      <p:sp>
        <p:nvSpPr>
          <p:cNvPr id="16" name="Shape 13"/>
          <p:cNvSpPr/>
          <p:nvPr/>
        </p:nvSpPr>
        <p:spPr>
          <a:xfrm>
            <a:off x="729496" y="6239827"/>
            <a:ext cx="423624" cy="423624"/>
          </a:xfrm>
          <a:prstGeom prst="roundRect">
            <a:avLst>
              <a:gd name="adj" fmla="val 18667"/>
            </a:avLst>
          </a:prstGeom>
          <a:solidFill>
            <a:srgbClr val="E2E3E9"/>
          </a:solidFill>
          <a:ln w="7620">
            <a:solidFill>
              <a:srgbClr val="C8C9C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59512" y="6310432"/>
            <a:ext cx="163473" cy="282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3200" dirty="0">
                <a:solidFill>
                  <a:srgbClr val="5B5F71"/>
                </a:solidFill>
                <a:latin typeface="Garamond" panose="02020404030301010803" pitchFamily="18" charset="0"/>
                <a:ea typeface="Instrument Sans Semi Bold" pitchFamily="34" charset="-122"/>
                <a:cs typeface="Instrument Sans Semi Bold" pitchFamily="34" charset="-120"/>
              </a:rPr>
              <a:t>3</a:t>
            </a:r>
            <a:endParaRPr lang="en-US" sz="3200" dirty="0">
              <a:latin typeface="Garamond" panose="02020404030301010803" pitchFamily="18" charset="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1943744" y="6227270"/>
            <a:ext cx="3753564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3200" b="1" dirty="0">
                <a:solidFill>
                  <a:srgbClr val="5B5F71"/>
                </a:solidFill>
                <a:latin typeface="Garamond" panose="02020404030301010803" pitchFamily="18" charset="0"/>
                <a:ea typeface="Instrument Sans Semi Bold" pitchFamily="34" charset="-122"/>
                <a:cs typeface="Instrument Sans Semi Bold" pitchFamily="34" charset="-120"/>
              </a:rPr>
              <a:t>Companies: Seamless Inheritance</a:t>
            </a:r>
            <a:endParaRPr lang="en-US" sz="3200" b="1" dirty="0">
              <a:latin typeface="Garamond" panose="02020404030301010803" pitchFamily="18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1965778" y="6667396"/>
            <a:ext cx="6508313" cy="903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5B5F71"/>
                </a:solidFill>
                <a:latin typeface="Garamond" panose="02020404030301010803" pitchFamily="18" charset="0"/>
                <a:ea typeface="Instrument Sans Medium" pitchFamily="34" charset="-122"/>
                <a:cs typeface="Instrument Sans Medium" pitchFamily="34" charset="-120"/>
              </a:rPr>
              <a:t>Succession planning</a:t>
            </a:r>
          </a:p>
          <a:p>
            <a:pPr marL="0" indent="0" algn="l">
              <a:buNone/>
            </a:pPr>
            <a:r>
              <a:rPr lang="en-US" sz="2400" dirty="0">
                <a:solidFill>
                  <a:srgbClr val="5B5F71"/>
                </a:solidFill>
                <a:latin typeface="Garamond" panose="02020404030301010803" pitchFamily="18" charset="0"/>
                <a:ea typeface="Instrument Sans Medium" pitchFamily="34" charset="-122"/>
                <a:cs typeface="Instrument Sans Medium" pitchFamily="34" charset="-120"/>
              </a:rPr>
              <a:t>Ownership transfer through shares</a:t>
            </a:r>
            <a:endParaRPr lang="en-US" sz="2400" dirty="0">
              <a:latin typeface="Garamond" panose="02020404030301010803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498D7DE-8332-D5F2-B882-E98C2563AC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21" name="Slide Number Placeholder 19">
            <a:extLst>
              <a:ext uri="{FF2B5EF4-FFF2-40B4-BE49-F238E27FC236}">
                <a16:creationId xmlns:a16="http://schemas.microsoft.com/office/drawing/2014/main" id="{1F8D7763-6D1F-CE1A-4F1A-802579F66103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29</a:t>
            </a:fld>
            <a:endParaRPr lang="en-IN" sz="1980" b="1" dirty="0"/>
          </a:p>
        </p:txBody>
      </p:sp>
      <p:sp>
        <p:nvSpPr>
          <p:cNvPr id="22" name="TextBox 13">
            <a:extLst>
              <a:ext uri="{FF2B5EF4-FFF2-40B4-BE49-F238E27FC236}">
                <a16:creationId xmlns:a16="http://schemas.microsoft.com/office/drawing/2014/main" id="{EF9C3809-717A-38BF-3576-40ECD897AEE0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</p:spTree>
    <p:extLst>
      <p:ext uri="{BB962C8B-B14F-4D97-AF65-F5344CB8AC3E}">
        <p14:creationId xmlns:p14="http://schemas.microsoft.com/office/powerpoint/2010/main" val="40435529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30784-55F3-7578-2118-59DFAA37E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0F727CCB-4940-BAE6-1128-B8146B4DF03C}"/>
              </a:ext>
            </a:extLst>
          </p:cNvPr>
          <p:cNvSpPr/>
          <p:nvPr/>
        </p:nvSpPr>
        <p:spPr>
          <a:xfrm>
            <a:off x="886387" y="3486903"/>
            <a:ext cx="13270288" cy="14317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00" b="1" kern="0" spc="-134" dirty="0">
                <a:solidFill>
                  <a:srgbClr val="000000"/>
                </a:solidFill>
                <a:latin typeface="Garamond" panose="02020404030301010803" pitchFamily="18" charset="0"/>
                <a:ea typeface="Inter Bold" pitchFamily="34" charset="-122"/>
                <a:cs typeface="Inter Bold" pitchFamily="34" charset="-120"/>
              </a:rPr>
              <a:t>Compliance Obligations: LLP vs. Partnership vs. Company</a:t>
            </a:r>
          </a:p>
          <a:p>
            <a:pPr marL="0" indent="0">
              <a:lnSpc>
                <a:spcPts val="5550"/>
              </a:lnSpc>
              <a:buNone/>
            </a:pPr>
            <a:endParaRPr lang="en-US" sz="1050" b="1" kern="0" spc="-134" dirty="0">
              <a:solidFill>
                <a:srgbClr val="000000"/>
              </a:solidFill>
              <a:latin typeface="Garamond" panose="02020404030301010803" pitchFamily="18" charset="0"/>
              <a:ea typeface="Inter Bold" pitchFamily="34" charset="-122"/>
            </a:endParaRPr>
          </a:p>
          <a:p>
            <a:pPr algn="ctr"/>
            <a:r>
              <a:rPr lang="en-US" sz="3600" kern="0" spc="-134" dirty="0">
                <a:solidFill>
                  <a:srgbClr val="000000"/>
                </a:solidFill>
                <a:latin typeface="Garamond" panose="02020404030301010803" pitchFamily="18" charset="0"/>
                <a:ea typeface="Inter Bold" pitchFamily="34" charset="-122"/>
              </a:rPr>
              <a:t>Filing Requirements</a:t>
            </a:r>
          </a:p>
          <a:p>
            <a:pPr algn="ctr"/>
            <a:r>
              <a:rPr lang="en-US" sz="3600" kern="0" spc="-134" dirty="0">
                <a:solidFill>
                  <a:srgbClr val="000000"/>
                </a:solidFill>
                <a:latin typeface="Garamond" panose="02020404030301010803" pitchFamily="18" charset="0"/>
                <a:ea typeface="Inter Bold" pitchFamily="34" charset="-122"/>
              </a:rPr>
              <a:t>Keeping of BOA</a:t>
            </a:r>
          </a:p>
          <a:p>
            <a:pPr algn="ctr"/>
            <a:r>
              <a:rPr lang="en-US" sz="3600" kern="0" spc="-134" dirty="0">
                <a:solidFill>
                  <a:srgbClr val="000000"/>
                </a:solidFill>
                <a:latin typeface="Garamond" panose="02020404030301010803" pitchFamily="18" charset="0"/>
                <a:ea typeface="Inter Bold" pitchFamily="34" charset="-122"/>
              </a:rPr>
              <a:t>Taxation </a:t>
            </a:r>
          </a:p>
          <a:p>
            <a:pPr marL="571500" indent="-571500">
              <a:lnSpc>
                <a:spcPts val="5550"/>
              </a:lnSpc>
              <a:buFont typeface="Arial" panose="020B0604020202020204" pitchFamily="34" charset="0"/>
              <a:buChar char="•"/>
            </a:pPr>
            <a:endParaRPr lang="en-US" sz="3200" dirty="0">
              <a:latin typeface="Garamond" panose="02020404030301010803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DB0261-0FDD-9BFA-F1D8-8A3A9A4E0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B7E349E2-3244-B073-45CE-0ED45BBA77D6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30</a:t>
            </a:fld>
            <a:endParaRPr lang="en-IN" sz="1980" b="1" dirty="0"/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E8A48C3A-A8CC-CC30-4CEE-6521AD7D2AD9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2050" name="Picture 2" descr="Compliance Vector Art, Icons, and Graphics for Free Download">
            <a:extLst>
              <a:ext uri="{FF2B5EF4-FFF2-40B4-BE49-F238E27FC236}">
                <a16:creationId xmlns:a16="http://schemas.microsoft.com/office/drawing/2014/main" id="{5C97897E-F59F-1934-3A79-A35FE4173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438" y="0"/>
            <a:ext cx="11340165" cy="3238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11183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68561"/>
            <a:ext cx="726495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800" b="1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ea typeface="Crimson Pro Semi Bold" pitchFamily="34" charset="-122"/>
                <a:cs typeface="Crimson Pro Semi Bold" pitchFamily="34" charset="-120"/>
              </a:rPr>
              <a:t>Filing Requirements: Company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1917502"/>
            <a:ext cx="1134070" cy="181451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68022" y="214431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dirty="0">
                <a:solidFill>
                  <a:srgbClr val="4C4C4D"/>
                </a:solidFill>
                <a:latin typeface="Garamond" panose="02020404030301010803" pitchFamily="18" charset="0"/>
                <a:ea typeface="Crimson Pro Semi Bold" pitchFamily="34" charset="-122"/>
                <a:cs typeface="Crimson Pro Semi Bold" pitchFamily="34" charset="-120"/>
              </a:rPr>
              <a:t>Annual Return</a:t>
            </a:r>
            <a:endParaRPr lang="en-US" sz="2800" dirty="0">
              <a:latin typeface="Garamond" panose="02020404030301010803" pitchFamily="18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2268022" y="2634734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4C4C4D"/>
                </a:solidFill>
                <a:latin typeface="Garamond" panose="02020404030301010803" pitchFamily="18" charset="0"/>
                <a:ea typeface="Heebo" pitchFamily="34" charset="-122"/>
                <a:cs typeface="Heebo" pitchFamily="34" charset="-120"/>
              </a:rPr>
              <a:t>Form AOC-4 (Financial Statements) and Form MGT-7 (Annual Return) must be filed.</a:t>
            </a:r>
            <a:endParaRPr lang="en-US" sz="2000" dirty="0">
              <a:latin typeface="Garamond" panose="02020404030301010803" pitchFamily="18" charset="0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3732014"/>
            <a:ext cx="1134070" cy="181451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68022" y="395882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dirty="0">
                <a:solidFill>
                  <a:srgbClr val="4C4C4D"/>
                </a:solidFill>
                <a:latin typeface="Garamond" panose="02020404030301010803" pitchFamily="18" charset="0"/>
                <a:ea typeface="Crimson Pro Semi Bold" pitchFamily="34" charset="-122"/>
                <a:cs typeface="Crimson Pro Semi Bold" pitchFamily="34" charset="-120"/>
              </a:rPr>
              <a:t>Financial Statements</a:t>
            </a:r>
            <a:endParaRPr lang="en-US" sz="2800" dirty="0">
              <a:latin typeface="Garamond" panose="02020404030301010803" pitchFamily="18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2268022" y="4449247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4C4C4D"/>
                </a:solidFill>
                <a:latin typeface="Garamond" panose="02020404030301010803" pitchFamily="18" charset="0"/>
                <a:ea typeface="Heebo" pitchFamily="34" charset="-122"/>
                <a:cs typeface="Heebo" pitchFamily="34" charset="-120"/>
              </a:rPr>
              <a:t>Financial statements must be filed with the Registrar of Companies (ROC) annually.</a:t>
            </a:r>
            <a:endParaRPr lang="en-US" sz="2000" dirty="0">
              <a:latin typeface="Garamond" panose="02020404030301010803" pitchFamily="18" charset="0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5546527"/>
            <a:ext cx="1134070" cy="181451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268022" y="577334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dirty="0">
                <a:solidFill>
                  <a:srgbClr val="4C4C4D"/>
                </a:solidFill>
                <a:latin typeface="Garamond" panose="02020404030301010803" pitchFamily="18" charset="0"/>
                <a:ea typeface="Crimson Pro Semi Bold" pitchFamily="34" charset="-122"/>
                <a:cs typeface="Crimson Pro Semi Bold" pitchFamily="34" charset="-120"/>
              </a:rPr>
              <a:t>Books of Account</a:t>
            </a:r>
            <a:endParaRPr lang="en-US" sz="2800" dirty="0">
              <a:latin typeface="Garamond" panose="02020404030301010803" pitchFamily="18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2268022" y="6263759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4C4C4D"/>
                </a:solidFill>
                <a:latin typeface="Garamond" panose="02020404030301010803" pitchFamily="18" charset="0"/>
                <a:ea typeface="Heebo" pitchFamily="34" charset="-122"/>
                <a:cs typeface="Heebo" pitchFamily="34" charset="-120"/>
              </a:rPr>
              <a:t>Maintain books of account for 8 years as per the Companies Act.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4" name="Slide Number Placeholder 19">
            <a:extLst>
              <a:ext uri="{FF2B5EF4-FFF2-40B4-BE49-F238E27FC236}">
                <a16:creationId xmlns:a16="http://schemas.microsoft.com/office/drawing/2014/main" id="{384D3449-B1D0-BC72-C8C9-3C0E801D9B86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31</a:t>
            </a:fld>
            <a:endParaRPr lang="en-IN" sz="1980" b="1" dirty="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679EE0AD-89FA-1A32-5A29-B344ED135274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</p:spTree>
    <p:extLst>
      <p:ext uri="{BB962C8B-B14F-4D97-AF65-F5344CB8AC3E}">
        <p14:creationId xmlns:p14="http://schemas.microsoft.com/office/powerpoint/2010/main" val="37403540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58044" y="1126331"/>
            <a:ext cx="7564755" cy="6890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ea typeface="Crimson Pro Semi Bold" pitchFamily="34" charset="-122"/>
                <a:cs typeface="Crimson Pro Semi Bold" pitchFamily="34" charset="-120"/>
              </a:rPr>
              <a:t>Filing Requirements: Partnership</a:t>
            </a:r>
            <a:endParaRPr lang="en-US" sz="4400" b="1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573441" y="2145983"/>
            <a:ext cx="30480" cy="4957167"/>
          </a:xfrm>
          <a:prstGeom prst="roundRect">
            <a:avLst>
              <a:gd name="adj" fmla="val 108513"/>
            </a:avLst>
          </a:prstGeom>
          <a:solidFill>
            <a:srgbClr val="D8D4D4"/>
          </a:solidFill>
          <a:ln/>
        </p:spPr>
      </p:sp>
      <p:sp>
        <p:nvSpPr>
          <p:cNvPr id="5" name="Shape 2"/>
          <p:cNvSpPr/>
          <p:nvPr/>
        </p:nvSpPr>
        <p:spPr>
          <a:xfrm>
            <a:off x="6806208" y="2626757"/>
            <a:ext cx="771644" cy="30480"/>
          </a:xfrm>
          <a:prstGeom prst="roundRect">
            <a:avLst>
              <a:gd name="adj" fmla="val 108513"/>
            </a:avLst>
          </a:prstGeom>
          <a:solidFill>
            <a:srgbClr val="D8D4D4"/>
          </a:solidFill>
          <a:ln/>
        </p:spPr>
      </p:sp>
      <p:sp>
        <p:nvSpPr>
          <p:cNvPr id="6" name="Shape 3"/>
          <p:cNvSpPr/>
          <p:nvPr/>
        </p:nvSpPr>
        <p:spPr>
          <a:xfrm>
            <a:off x="6340673" y="2393990"/>
            <a:ext cx="496014" cy="496014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7" name="Text 4"/>
          <p:cNvSpPr/>
          <p:nvPr/>
        </p:nvSpPr>
        <p:spPr>
          <a:xfrm>
            <a:off x="6529507" y="2476619"/>
            <a:ext cx="118229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3200" dirty="0">
                <a:solidFill>
                  <a:srgbClr val="4C4C4D"/>
                </a:solidFill>
                <a:latin typeface="Garamond" panose="02020404030301010803" pitchFamily="18" charset="0"/>
                <a:ea typeface="Crimson Pro Semi Bold" pitchFamily="34" charset="-122"/>
                <a:cs typeface="Crimson Pro Semi Bold" pitchFamily="34" charset="-120"/>
              </a:rPr>
              <a:t>1</a:t>
            </a:r>
            <a:endParaRPr lang="en-US" sz="3200" dirty="0">
              <a:latin typeface="Garamond" panose="02020404030301010803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7801332" y="2366367"/>
            <a:ext cx="2756178" cy="344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800" dirty="0">
                <a:solidFill>
                  <a:srgbClr val="4C4C4D"/>
                </a:solidFill>
                <a:latin typeface="Garamond" panose="02020404030301010803" pitchFamily="18" charset="0"/>
                <a:ea typeface="Crimson Pro Semi Bold" pitchFamily="34" charset="-122"/>
                <a:cs typeface="Crimson Pro Semi Bold" pitchFamily="34" charset="-120"/>
              </a:rPr>
              <a:t>Annual Return</a:t>
            </a:r>
            <a:endParaRPr lang="en-US" sz="2800" dirty="0">
              <a:latin typeface="Garamond" panose="02020404030301010803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7801332" y="2843093"/>
            <a:ext cx="6057424" cy="352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>
                <a:solidFill>
                  <a:srgbClr val="4C4C4D"/>
                </a:solidFill>
                <a:latin typeface="Garamond" panose="02020404030301010803" pitchFamily="18" charset="0"/>
                <a:ea typeface="Heebo" pitchFamily="34" charset="-122"/>
                <a:cs typeface="Heebo" pitchFamily="34" charset="-120"/>
              </a:rPr>
              <a:t>No annual return filing requirement under the Partnership Act.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806208" y="4117419"/>
            <a:ext cx="771644" cy="30480"/>
          </a:xfrm>
          <a:prstGeom prst="roundRect">
            <a:avLst>
              <a:gd name="adj" fmla="val 108513"/>
            </a:avLst>
          </a:prstGeom>
          <a:solidFill>
            <a:srgbClr val="D8D4D4"/>
          </a:solidFill>
          <a:ln/>
        </p:spPr>
      </p:sp>
      <p:sp>
        <p:nvSpPr>
          <p:cNvPr id="11" name="Shape 8"/>
          <p:cNvSpPr/>
          <p:nvPr/>
        </p:nvSpPr>
        <p:spPr>
          <a:xfrm>
            <a:off x="6340673" y="3884652"/>
            <a:ext cx="496014" cy="496014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12" name="Text 9"/>
          <p:cNvSpPr/>
          <p:nvPr/>
        </p:nvSpPr>
        <p:spPr>
          <a:xfrm>
            <a:off x="6506647" y="3967282"/>
            <a:ext cx="164068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3200" dirty="0">
                <a:solidFill>
                  <a:srgbClr val="4C4C4D"/>
                </a:solidFill>
                <a:latin typeface="Garamond" panose="02020404030301010803" pitchFamily="18" charset="0"/>
                <a:ea typeface="Crimson Pro Semi Bold" pitchFamily="34" charset="-122"/>
                <a:cs typeface="Crimson Pro Semi Bold" pitchFamily="34" charset="-120"/>
              </a:rPr>
              <a:t>2</a:t>
            </a:r>
            <a:endParaRPr lang="en-US" sz="3200" dirty="0">
              <a:latin typeface="Garamond" panose="02020404030301010803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7801332" y="3857030"/>
            <a:ext cx="2756178" cy="344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800" dirty="0">
                <a:solidFill>
                  <a:srgbClr val="4C4C4D"/>
                </a:solidFill>
                <a:latin typeface="Garamond" panose="02020404030301010803" pitchFamily="18" charset="0"/>
                <a:ea typeface="Crimson Pro Semi Bold" pitchFamily="34" charset="-122"/>
                <a:cs typeface="Crimson Pro Semi Bold" pitchFamily="34" charset="-120"/>
              </a:rPr>
              <a:t>Financial Statements</a:t>
            </a:r>
            <a:endParaRPr lang="en-US" sz="2800" dirty="0">
              <a:latin typeface="Garamond" panose="02020404030301010803" pitchFamily="18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7801332" y="4333756"/>
            <a:ext cx="6057424" cy="7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>
                <a:solidFill>
                  <a:srgbClr val="4C4C4D"/>
                </a:solidFill>
                <a:latin typeface="Garamond" panose="02020404030301010803" pitchFamily="18" charset="0"/>
                <a:ea typeface="Heebo" pitchFamily="34" charset="-122"/>
                <a:cs typeface="Heebo" pitchFamily="34" charset="-120"/>
              </a:rPr>
              <a:t>No specific filing requirements for financial statements under the Partnership Act.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6806208" y="5960864"/>
            <a:ext cx="771644" cy="30480"/>
          </a:xfrm>
          <a:prstGeom prst="roundRect">
            <a:avLst>
              <a:gd name="adj" fmla="val 108513"/>
            </a:avLst>
          </a:prstGeom>
          <a:solidFill>
            <a:srgbClr val="D8D4D4"/>
          </a:solidFill>
          <a:ln/>
        </p:spPr>
      </p:sp>
      <p:sp>
        <p:nvSpPr>
          <p:cNvPr id="16" name="Shape 13"/>
          <p:cNvSpPr/>
          <p:nvPr/>
        </p:nvSpPr>
        <p:spPr>
          <a:xfrm>
            <a:off x="6340673" y="5728097"/>
            <a:ext cx="496014" cy="496014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17" name="Text 14"/>
          <p:cNvSpPr/>
          <p:nvPr/>
        </p:nvSpPr>
        <p:spPr>
          <a:xfrm>
            <a:off x="6509028" y="5810726"/>
            <a:ext cx="159187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3200" dirty="0">
                <a:solidFill>
                  <a:srgbClr val="4C4C4D"/>
                </a:solidFill>
                <a:latin typeface="Garamond" panose="02020404030301010803" pitchFamily="18" charset="0"/>
                <a:ea typeface="Crimson Pro Semi Bold" pitchFamily="34" charset="-122"/>
                <a:cs typeface="Crimson Pro Semi Bold" pitchFamily="34" charset="-120"/>
              </a:rPr>
              <a:t>3</a:t>
            </a:r>
            <a:endParaRPr lang="en-US" sz="3200" dirty="0">
              <a:latin typeface="Garamond" panose="02020404030301010803" pitchFamily="18" charset="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7801332" y="5700474"/>
            <a:ext cx="2756178" cy="344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800" dirty="0">
                <a:solidFill>
                  <a:srgbClr val="4C4C4D"/>
                </a:solidFill>
                <a:latin typeface="Garamond" panose="02020404030301010803" pitchFamily="18" charset="0"/>
                <a:ea typeface="Crimson Pro Semi Bold" pitchFamily="34" charset="-122"/>
                <a:cs typeface="Crimson Pro Semi Bold" pitchFamily="34" charset="-120"/>
              </a:rPr>
              <a:t>Books of Account</a:t>
            </a:r>
            <a:endParaRPr lang="en-US" sz="2800" dirty="0">
              <a:latin typeface="Garamond" panose="02020404030301010803" pitchFamily="18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7801332" y="6177201"/>
            <a:ext cx="6057424" cy="7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>
                <a:solidFill>
                  <a:srgbClr val="4C4C4D"/>
                </a:solidFill>
                <a:latin typeface="Garamond" panose="02020404030301010803" pitchFamily="18" charset="0"/>
                <a:ea typeface="Heebo" pitchFamily="34" charset="-122"/>
                <a:cs typeface="Heebo" pitchFamily="34" charset="-120"/>
              </a:rPr>
              <a:t>Maintain books of account for </a:t>
            </a:r>
            <a:r>
              <a:rPr lang="en-US" sz="2000" b="1" dirty="0">
                <a:solidFill>
                  <a:srgbClr val="4C4C4D"/>
                </a:solidFill>
                <a:latin typeface="Garamond" panose="02020404030301010803" pitchFamily="18" charset="0"/>
                <a:ea typeface="Heebo" pitchFamily="34" charset="-122"/>
                <a:cs typeface="Heebo" pitchFamily="34" charset="-120"/>
              </a:rPr>
              <a:t>6</a:t>
            </a:r>
            <a:r>
              <a:rPr lang="en-US" sz="2000" dirty="0">
                <a:solidFill>
                  <a:srgbClr val="4C4C4D"/>
                </a:solidFill>
                <a:latin typeface="Garamond" panose="02020404030301010803" pitchFamily="18" charset="0"/>
                <a:ea typeface="Heebo" pitchFamily="34" charset="-122"/>
                <a:cs typeface="Heebo" pitchFamily="34" charset="-120"/>
              </a:rPr>
              <a:t> years as per section 44AA, and 3 and 5 Years depends on scrutiny as per rule 6F(3) of the Income Tax Act.</a:t>
            </a:r>
            <a:endParaRPr lang="en-US" sz="2000" dirty="0">
              <a:latin typeface="Garamond" panose="02020404030301010803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29F745A-1293-2249-58F2-75D4315AE2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21" name="Slide Number Placeholder 19">
            <a:extLst>
              <a:ext uri="{FF2B5EF4-FFF2-40B4-BE49-F238E27FC236}">
                <a16:creationId xmlns:a16="http://schemas.microsoft.com/office/drawing/2014/main" id="{72CB4A3A-D858-8415-58F0-A9B30725CE86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32</a:t>
            </a:fld>
            <a:endParaRPr lang="en-IN" sz="1980" b="1" dirty="0"/>
          </a:p>
        </p:txBody>
      </p:sp>
      <p:sp>
        <p:nvSpPr>
          <p:cNvPr id="22" name="TextBox 13">
            <a:extLst>
              <a:ext uri="{FF2B5EF4-FFF2-40B4-BE49-F238E27FC236}">
                <a16:creationId xmlns:a16="http://schemas.microsoft.com/office/drawing/2014/main" id="{B1F81FC2-BB4D-2562-ED3B-EB1AE2271CB0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</p:spTree>
    <p:extLst>
      <p:ext uri="{BB962C8B-B14F-4D97-AF65-F5344CB8AC3E}">
        <p14:creationId xmlns:p14="http://schemas.microsoft.com/office/powerpoint/2010/main" val="39032189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71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9020" y="572810"/>
            <a:ext cx="5417701" cy="650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00"/>
              </a:lnSpc>
              <a:buNone/>
            </a:pPr>
            <a:r>
              <a:rPr lang="en-US" sz="4800" b="1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ea typeface="Crimson Pro Semi Bold" pitchFamily="34" charset="-122"/>
                <a:cs typeface="Crimson Pro Semi Bold" pitchFamily="34" charset="-120"/>
              </a:rPr>
              <a:t>Filing Requirements: LLP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020" y="1536144"/>
            <a:ext cx="520660" cy="52066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29020" y="2265045"/>
            <a:ext cx="2603778" cy="325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800" dirty="0">
                <a:solidFill>
                  <a:srgbClr val="4C4C4D"/>
                </a:solidFill>
                <a:latin typeface="Garamond" panose="02020404030301010803" pitchFamily="18" charset="0"/>
                <a:ea typeface="Crimson Pro Semi Bold" pitchFamily="34" charset="-122"/>
                <a:cs typeface="Crimson Pro Semi Bold" pitchFamily="34" charset="-120"/>
              </a:rPr>
              <a:t>Annual Return</a:t>
            </a:r>
            <a:endParaRPr lang="en-US" sz="2800" dirty="0">
              <a:latin typeface="Garamond" panose="02020404030301010803" pitchFamily="18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729020" y="2715339"/>
            <a:ext cx="7685961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4C4C4D"/>
                </a:solidFill>
                <a:latin typeface="Garamond" panose="02020404030301010803" pitchFamily="18" charset="0"/>
                <a:ea typeface="Heebo" pitchFamily="34" charset="-122"/>
                <a:cs typeface="Heebo" pitchFamily="34" charset="-120"/>
              </a:rPr>
              <a:t>Form 11 must be filed within 60 days of the financial year end.</a:t>
            </a:r>
            <a:endParaRPr lang="en-US" sz="2000" dirty="0">
              <a:latin typeface="Garamond" panose="02020404030301010803" pitchFamily="18" charset="0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020" y="3673554"/>
            <a:ext cx="520660" cy="52066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29020" y="4402455"/>
            <a:ext cx="2603778" cy="325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800" dirty="0">
                <a:solidFill>
                  <a:srgbClr val="4C4C4D"/>
                </a:solidFill>
                <a:latin typeface="Garamond" panose="02020404030301010803" pitchFamily="18" charset="0"/>
                <a:ea typeface="Crimson Pro Semi Bold" pitchFamily="34" charset="-122"/>
                <a:cs typeface="Crimson Pro Semi Bold" pitchFamily="34" charset="-120"/>
              </a:rPr>
              <a:t>Financial Statements</a:t>
            </a:r>
            <a:endParaRPr lang="en-US" sz="2800" dirty="0">
              <a:latin typeface="Garamond" panose="02020404030301010803" pitchFamily="18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729020" y="4852749"/>
            <a:ext cx="7685961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latin typeface="Garamond" panose="02020404030301010803" pitchFamily="18" charset="0"/>
              </a:rPr>
              <a:t>Form 8 is due within </a:t>
            </a:r>
            <a:r>
              <a:rPr lang="en-US" sz="2000" b="1" dirty="0">
                <a:latin typeface="Garamond" panose="02020404030301010803" pitchFamily="18" charset="0"/>
              </a:rPr>
              <a:t>30 days after the end of six months from the close of the financial year</a:t>
            </a:r>
            <a:r>
              <a:rPr lang="en-US" sz="2000" dirty="0">
                <a:latin typeface="Garamond" panose="02020404030301010803" pitchFamily="18" charset="0"/>
              </a:rPr>
              <a:t>.</a:t>
            </a: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020" y="6144339"/>
            <a:ext cx="520660" cy="52066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29020" y="6873240"/>
            <a:ext cx="2603778" cy="325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800" dirty="0">
                <a:solidFill>
                  <a:srgbClr val="4C4C4D"/>
                </a:solidFill>
                <a:latin typeface="Garamond" panose="02020404030301010803" pitchFamily="18" charset="0"/>
                <a:ea typeface="Crimson Pro Semi Bold" pitchFamily="34" charset="-122"/>
                <a:cs typeface="Crimson Pro Semi Bold" pitchFamily="34" charset="-120"/>
              </a:rPr>
              <a:t>Books of Account</a:t>
            </a:r>
            <a:endParaRPr lang="en-US" sz="2800" dirty="0">
              <a:latin typeface="Garamond" panose="02020404030301010803" pitchFamily="18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729020" y="7323534"/>
            <a:ext cx="7685961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4C4C4D"/>
                </a:solidFill>
                <a:latin typeface="Garamond" panose="02020404030301010803" pitchFamily="18" charset="0"/>
                <a:ea typeface="Heebo" pitchFamily="34" charset="-122"/>
                <a:cs typeface="Heebo" pitchFamily="34" charset="-120"/>
              </a:rPr>
              <a:t>Maintain books of accounts for </a:t>
            </a:r>
            <a:r>
              <a:rPr lang="en-US" sz="2000" b="1" dirty="0">
                <a:solidFill>
                  <a:srgbClr val="4C4C4D"/>
                </a:solidFill>
                <a:latin typeface="Garamond" panose="02020404030301010803" pitchFamily="18" charset="0"/>
                <a:ea typeface="Heebo" pitchFamily="34" charset="-122"/>
                <a:cs typeface="Heebo" pitchFamily="34" charset="-120"/>
              </a:rPr>
              <a:t>8</a:t>
            </a:r>
            <a:r>
              <a:rPr lang="en-US" sz="2000" dirty="0">
                <a:solidFill>
                  <a:srgbClr val="4C4C4D"/>
                </a:solidFill>
                <a:latin typeface="Garamond" panose="02020404030301010803" pitchFamily="18" charset="0"/>
                <a:ea typeface="Heebo" pitchFamily="34" charset="-122"/>
                <a:cs typeface="Heebo" pitchFamily="34" charset="-120"/>
              </a:rPr>
              <a:t> years, including statutory records.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4" name="Slide Number Placeholder 19">
            <a:extLst>
              <a:ext uri="{FF2B5EF4-FFF2-40B4-BE49-F238E27FC236}">
                <a16:creationId xmlns:a16="http://schemas.microsoft.com/office/drawing/2014/main" id="{9AB16997-9D00-B809-BCEE-1FB98EC70CA2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33</a:t>
            </a:fld>
            <a:endParaRPr lang="en-IN" sz="1980" b="1" dirty="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553CD3F8-1E04-0985-9952-37F5D4F31240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</p:spTree>
    <p:extLst>
      <p:ext uri="{BB962C8B-B14F-4D97-AF65-F5344CB8AC3E}">
        <p14:creationId xmlns:p14="http://schemas.microsoft.com/office/powerpoint/2010/main" val="32554508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8426" y="917377"/>
            <a:ext cx="5275064" cy="659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r>
              <a:rPr lang="en-US" sz="3400" b="1" kern="0" spc="-125" dirty="0">
                <a:solidFill>
                  <a:srgbClr val="000000"/>
                </a:solidFill>
                <a:latin typeface="Garamond" panose="02020404030301010803" pitchFamily="18" charset="0"/>
                <a:ea typeface="Inter Bold" pitchFamily="34" charset="-122"/>
                <a:cs typeface="Inter Bold" pitchFamily="34" charset="-120"/>
              </a:rPr>
              <a:t>Audit Requirements as per respective acts</a:t>
            </a:r>
            <a:endParaRPr lang="en-US" sz="3400" dirty="0">
              <a:latin typeface="Garamond" panose="02020404030301010803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043464" y="1893213"/>
            <a:ext cx="22860" cy="5419011"/>
          </a:xfrm>
          <a:prstGeom prst="roundRect">
            <a:avLst>
              <a:gd name="adj" fmla="val 387669"/>
            </a:avLst>
          </a:prstGeom>
          <a:solidFill>
            <a:srgbClr val="C0C1D7"/>
          </a:solidFill>
          <a:ln/>
        </p:spPr>
      </p:sp>
      <p:sp>
        <p:nvSpPr>
          <p:cNvPr id="5" name="Shape 2"/>
          <p:cNvSpPr/>
          <p:nvPr/>
        </p:nvSpPr>
        <p:spPr>
          <a:xfrm>
            <a:off x="1269385" y="2356366"/>
            <a:ext cx="738426" cy="22860"/>
          </a:xfrm>
          <a:prstGeom prst="roundRect">
            <a:avLst>
              <a:gd name="adj" fmla="val 387669"/>
            </a:avLst>
          </a:prstGeom>
          <a:solidFill>
            <a:srgbClr val="C0C1D7"/>
          </a:solidFill>
          <a:ln/>
        </p:spPr>
      </p:sp>
      <p:sp>
        <p:nvSpPr>
          <p:cNvPr id="6" name="Shape 3"/>
          <p:cNvSpPr/>
          <p:nvPr/>
        </p:nvSpPr>
        <p:spPr>
          <a:xfrm>
            <a:off x="817543" y="2130504"/>
            <a:ext cx="474702" cy="474702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91374" y="2209562"/>
            <a:ext cx="126921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3200" b="1" kern="0" spc="-75" dirty="0">
                <a:solidFill>
                  <a:srgbClr val="272525"/>
                </a:solidFill>
                <a:latin typeface="Garamond" panose="02020404030301010803" pitchFamily="18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3200" dirty="0">
              <a:latin typeface="Garamond" panose="02020404030301010803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2215396" y="2104192"/>
            <a:ext cx="2637473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800" b="1" kern="0" spc="-62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ea typeface="Inter Bold" pitchFamily="34" charset="-122"/>
                <a:cs typeface="Inter Bold" pitchFamily="34" charset="-120"/>
              </a:rPr>
              <a:t>LLP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2215396" y="2560320"/>
            <a:ext cx="6190178" cy="675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kern="0" spc="-33" dirty="0">
                <a:solidFill>
                  <a:srgbClr val="272525"/>
                </a:solidFill>
                <a:latin typeface="Garamond" panose="02020404030301010803" pitchFamily="18" charset="0"/>
                <a:ea typeface="Inter" pitchFamily="34" charset="-122"/>
                <a:cs typeface="Inter" pitchFamily="34" charset="-120"/>
              </a:rPr>
              <a:t>LLPs are subject to mandatory audit if their turnover exceeds ₹40 lakh or capital contribution exceeds ₹25 lakh.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1269385" y="4120515"/>
            <a:ext cx="738426" cy="22860"/>
          </a:xfrm>
          <a:prstGeom prst="roundRect">
            <a:avLst>
              <a:gd name="adj" fmla="val 387669"/>
            </a:avLst>
          </a:prstGeom>
          <a:solidFill>
            <a:srgbClr val="C0C1D7"/>
          </a:solidFill>
          <a:ln/>
        </p:spPr>
      </p:sp>
      <p:sp>
        <p:nvSpPr>
          <p:cNvPr id="11" name="Shape 8"/>
          <p:cNvSpPr/>
          <p:nvPr/>
        </p:nvSpPr>
        <p:spPr>
          <a:xfrm>
            <a:off x="817543" y="3894653"/>
            <a:ext cx="474702" cy="474702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59941" y="3973711"/>
            <a:ext cx="189786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3200" b="1" kern="0" spc="-75" dirty="0">
                <a:solidFill>
                  <a:srgbClr val="272525"/>
                </a:solidFill>
                <a:latin typeface="Garamond" panose="02020404030301010803" pitchFamily="18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3200" dirty="0">
              <a:latin typeface="Garamond" panose="02020404030301010803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2215396" y="3868341"/>
            <a:ext cx="2637473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800" b="1" kern="0" spc="-62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ea typeface="Inter Bold" pitchFamily="34" charset="-122"/>
                <a:cs typeface="Inter Bold" pitchFamily="34" charset="-120"/>
              </a:rPr>
              <a:t>Partnership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2215396" y="4324469"/>
            <a:ext cx="6190178" cy="675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kern="0" spc="-33" dirty="0">
                <a:solidFill>
                  <a:srgbClr val="272525"/>
                </a:solidFill>
                <a:latin typeface="Garamond" panose="02020404030301010803" pitchFamily="18" charset="0"/>
                <a:ea typeface="Inter" pitchFamily="34" charset="-122"/>
                <a:cs typeface="Inter" pitchFamily="34" charset="-120"/>
              </a:rPr>
              <a:t>Partnerships are not required to undergo mandatory audits unless specifically agreed upon in the partnership deed.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1269385" y="5884664"/>
            <a:ext cx="738426" cy="22860"/>
          </a:xfrm>
          <a:prstGeom prst="roundRect">
            <a:avLst>
              <a:gd name="adj" fmla="val 387669"/>
            </a:avLst>
          </a:prstGeom>
          <a:solidFill>
            <a:srgbClr val="C0C1D7"/>
          </a:solidFill>
          <a:ln/>
        </p:spPr>
      </p:sp>
      <p:sp>
        <p:nvSpPr>
          <p:cNvPr id="16" name="Shape 13"/>
          <p:cNvSpPr/>
          <p:nvPr/>
        </p:nvSpPr>
        <p:spPr>
          <a:xfrm>
            <a:off x="817543" y="5658803"/>
            <a:ext cx="474702" cy="474702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57441" y="5737860"/>
            <a:ext cx="194786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3200" b="1" kern="0" spc="-75" dirty="0">
                <a:solidFill>
                  <a:srgbClr val="272525"/>
                </a:solidFill>
                <a:latin typeface="Garamond" panose="02020404030301010803" pitchFamily="18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3200" dirty="0">
              <a:latin typeface="Garamond" panose="02020404030301010803" pitchFamily="18" charset="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2215396" y="5632490"/>
            <a:ext cx="2637473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800" b="1" kern="0" spc="-62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ea typeface="Inter Bold" pitchFamily="34" charset="-122"/>
                <a:cs typeface="Inter Bold" pitchFamily="34" charset="-120"/>
              </a:rPr>
              <a:t>Company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2215396" y="6088618"/>
            <a:ext cx="6190178" cy="1012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kern="0" spc="-33" dirty="0">
                <a:solidFill>
                  <a:srgbClr val="272525"/>
                </a:solidFill>
                <a:latin typeface="Garamond" panose="02020404030301010803" pitchFamily="18" charset="0"/>
                <a:ea typeface="Inter" pitchFamily="34" charset="-122"/>
                <a:cs typeface="Inter" pitchFamily="34" charset="-120"/>
              </a:rPr>
              <a:t>Companies are subject to mandatory audit as per the Companies Act, 2013, regardless of their turnover or capital contribution.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21" name="Slide Number Placeholder 19">
            <a:extLst>
              <a:ext uri="{FF2B5EF4-FFF2-40B4-BE49-F238E27FC236}">
                <a16:creationId xmlns:a16="http://schemas.microsoft.com/office/drawing/2014/main" id="{B26C0602-1465-4F0D-A289-FD146484A95E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34</a:t>
            </a:fld>
            <a:endParaRPr lang="en-IN" sz="1980" b="1" dirty="0"/>
          </a:p>
        </p:txBody>
      </p:sp>
      <p:sp>
        <p:nvSpPr>
          <p:cNvPr id="22" name="TextBox 13">
            <a:extLst>
              <a:ext uri="{FF2B5EF4-FFF2-40B4-BE49-F238E27FC236}">
                <a16:creationId xmlns:a16="http://schemas.microsoft.com/office/drawing/2014/main" id="{975531C8-4C30-F61C-2AC0-4FA0FE925F1D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</p:spTree>
    <p:extLst>
      <p:ext uri="{BB962C8B-B14F-4D97-AF65-F5344CB8AC3E}">
        <p14:creationId xmlns:p14="http://schemas.microsoft.com/office/powerpoint/2010/main" val="14798524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2D7F8C-B950-0E2F-08F0-3F401D86A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3">
            <a:extLst>
              <a:ext uri="{FF2B5EF4-FFF2-40B4-BE49-F238E27FC236}">
                <a16:creationId xmlns:a16="http://schemas.microsoft.com/office/drawing/2014/main" id="{D90C3933-4E5A-8176-1F26-E27F7DD05D1F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19CF64-2CDF-0A18-1C15-5AAA3DAFCB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19" name="Slide Number Placeholder 19">
            <a:extLst>
              <a:ext uri="{FF2B5EF4-FFF2-40B4-BE49-F238E27FC236}">
                <a16:creationId xmlns:a16="http://schemas.microsoft.com/office/drawing/2014/main" id="{9256982D-A154-442B-EC7A-BF48B868F043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35</a:t>
            </a:fld>
            <a:endParaRPr lang="en-IN" sz="1980" b="1" dirty="0"/>
          </a:p>
        </p:txBody>
      </p:sp>
      <p:pic>
        <p:nvPicPr>
          <p:cNvPr id="3074" name="Picture 2" descr="Personal Borrowing Stock Illustrations – 259 Personal Borrowing Stock  Illustrations, Vectors &amp; Clipart - Dreamstime">
            <a:extLst>
              <a:ext uri="{FF2B5EF4-FFF2-40B4-BE49-F238E27FC236}">
                <a16:creationId xmlns:a16="http://schemas.microsoft.com/office/drawing/2014/main" id="{05B66212-1889-656A-5843-A1AC445B54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93" b="9960"/>
          <a:stretch/>
        </p:blipFill>
        <p:spPr bwMode="auto">
          <a:xfrm>
            <a:off x="2705100" y="204716"/>
            <a:ext cx="9220200" cy="7601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85461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0079" y="496491"/>
            <a:ext cx="7241024" cy="5625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400"/>
              </a:lnSpc>
              <a:buNone/>
            </a:pPr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Lending and Borrowing: Company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79" y="1329095"/>
            <a:ext cx="900113" cy="173926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800225" y="1509117"/>
            <a:ext cx="3443049" cy="281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Lending and Borrowing of Loans</a:t>
            </a:r>
            <a:endParaRPr lang="en-US" sz="2400" b="1" dirty="0">
              <a:latin typeface="Garamond" panose="02020404030301010803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800225" y="1898333"/>
            <a:ext cx="12200096" cy="288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Term Loans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800225" y="2249329"/>
            <a:ext cx="12200096" cy="288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Debentures (Section 71 of the Companies Act, 2013)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800225" y="2600325"/>
            <a:ext cx="12200096" cy="288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Overdrafts &amp; Credit Facilities</a:t>
            </a:r>
            <a:endParaRPr lang="en-US" sz="2000" dirty="0">
              <a:latin typeface="Garamond" panose="02020404030301010803" pitchFamily="18" charset="0"/>
            </a:endParaRPr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79" y="3068360"/>
            <a:ext cx="900113" cy="144018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800225" y="3248382"/>
            <a:ext cx="2779395" cy="281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Restrictions on Borrowing</a:t>
            </a:r>
            <a:endParaRPr lang="en-US" sz="2400" b="1" dirty="0">
              <a:latin typeface="Garamond" panose="02020404030301010803" pitchFamily="18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1800225" y="3637598"/>
            <a:ext cx="12200096" cy="288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2000" dirty="0">
                <a:latin typeface="Garamond" panose="02020404030301010803" pitchFamily="18" charset="0"/>
              </a:rPr>
              <a:t>Compliance of Section 73 of the Companies Act - Deposits</a:t>
            </a:r>
          </a:p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2000" dirty="0">
                <a:latin typeface="Garamond" panose="02020404030301010803" pitchFamily="18" charset="0"/>
              </a:rPr>
              <a:t>Compliance of Section 180 of the Companies Act – Special Resolution</a:t>
            </a:r>
          </a:p>
        </p:txBody>
      </p:sp>
      <p:sp>
        <p:nvSpPr>
          <p:cNvPr id="11" name="Text 7"/>
          <p:cNvSpPr/>
          <p:nvPr/>
        </p:nvSpPr>
        <p:spPr>
          <a:xfrm>
            <a:off x="1800225" y="3988594"/>
            <a:ext cx="12200096" cy="288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endParaRPr lang="en-US" sz="2000" dirty="0">
              <a:latin typeface="Garamond" panose="02020404030301010803" pitchFamily="18" charset="0"/>
            </a:endParaRPr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079" y="4508540"/>
            <a:ext cx="900113" cy="178427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800225" y="4688562"/>
            <a:ext cx="5527477" cy="281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Loans to Directors (Section 185 of Companies Act, 2013)</a:t>
            </a:r>
            <a:endParaRPr lang="en-US" sz="2400" b="1" dirty="0">
              <a:latin typeface="Garamond" panose="02020404030301010803" pitchFamily="18" charset="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1800225" y="5077778"/>
            <a:ext cx="12200096" cy="288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Prohibition: No loans, guarantees, or securities to: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1800225" y="5473779"/>
            <a:ext cx="12200096" cy="288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Directors or their relatives.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6" name="Text 11"/>
          <p:cNvSpPr/>
          <p:nvPr/>
        </p:nvSpPr>
        <p:spPr>
          <a:xfrm>
            <a:off x="1800225" y="5824776"/>
            <a:ext cx="12200096" cy="288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Font typeface="+mj-lt"/>
              <a:buAutoNum type="arabicPeriod" startAt="2"/>
            </a:pP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Entities with significant director interest.</a:t>
            </a:r>
            <a:endParaRPr lang="en-US" sz="2000" dirty="0">
              <a:latin typeface="Garamond" panose="02020404030301010803" pitchFamily="18" charset="0"/>
            </a:endParaRPr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079" y="6292810"/>
            <a:ext cx="900113" cy="144018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800225" y="6472833"/>
            <a:ext cx="5572482" cy="281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Charge Registration (Section 77, Companies Act, 2013)</a:t>
            </a:r>
            <a:endParaRPr lang="en-US" sz="2400" b="1" dirty="0">
              <a:latin typeface="Garamond" panose="02020404030301010803" pitchFamily="18" charset="0"/>
            </a:endParaRPr>
          </a:p>
        </p:txBody>
      </p:sp>
      <p:sp>
        <p:nvSpPr>
          <p:cNvPr id="19" name="Text 13"/>
          <p:cNvSpPr/>
          <p:nvPr/>
        </p:nvSpPr>
        <p:spPr>
          <a:xfrm>
            <a:off x="1800225" y="6862048"/>
            <a:ext cx="12200096" cy="288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Requirement: Register charges (e.g., mortgage, lien) with RoC within 30 days using Form CHG-1.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20" name="Text 14"/>
          <p:cNvSpPr/>
          <p:nvPr/>
        </p:nvSpPr>
        <p:spPr>
          <a:xfrm>
            <a:off x="1800225" y="7213044"/>
            <a:ext cx="12200096" cy="288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Penalty for Non-Compliance: Late registration may lead to penalties or invalidation of charges.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id="{129CE443-1C6A-0490-89D1-D99932C84A2C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F080995-EC3E-187B-32BE-250D5C8987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23" name="Slide Number Placeholder 19">
            <a:extLst>
              <a:ext uri="{FF2B5EF4-FFF2-40B4-BE49-F238E27FC236}">
                <a16:creationId xmlns:a16="http://schemas.microsoft.com/office/drawing/2014/main" id="{1B2D2838-13A6-E92E-1995-2A1A4AA7E2E0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36</a:t>
            </a:fld>
            <a:endParaRPr lang="en-IN" sz="1980" b="1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4256" y="583644"/>
            <a:ext cx="8762048" cy="6378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000"/>
              </a:lnSpc>
              <a:buNone/>
            </a:pPr>
            <a:r>
              <a:rPr lang="en-US" sz="4800" b="1" dirty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Lending and Borrowing: Partnership</a:t>
            </a:r>
            <a:endParaRPr lang="en-US" sz="4800" b="1" dirty="0">
              <a:solidFill>
                <a:schemeClr val="accent1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072" y="1629608"/>
            <a:ext cx="1307948" cy="197143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76926" y="2676287"/>
            <a:ext cx="75367" cy="408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200"/>
              </a:lnSpc>
              <a:buNone/>
            </a:pPr>
            <a:r>
              <a:rPr lang="en-US" sz="2800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1</a:t>
            </a:r>
            <a:endParaRPr lang="en-US" sz="2800" dirty="0">
              <a:latin typeface="Garamond" panose="02020404030301010803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5307806" y="2032516"/>
            <a:ext cx="2800350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8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Flexibility in Financing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5307806" y="2473762"/>
            <a:ext cx="8314968" cy="32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No statutory limitations under the Indian Partnership Act, 1932.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5307806" y="2871549"/>
            <a:ext cx="8314968" cy="32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Partners can borrow or lend in individual or collective names on behalf of the firm.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5154692" y="3617000"/>
            <a:ext cx="8710493" cy="11430"/>
          </a:xfrm>
          <a:prstGeom prst="roundRect">
            <a:avLst>
              <a:gd name="adj" fmla="val 749986"/>
            </a:avLst>
          </a:prstGeom>
          <a:solidFill>
            <a:srgbClr val="B8BFDF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0062" y="3652004"/>
            <a:ext cx="2615968" cy="197143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947993" y="4433649"/>
            <a:ext cx="133112" cy="408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200"/>
              </a:lnSpc>
              <a:buNone/>
            </a:pPr>
            <a:r>
              <a:rPr lang="en-US" sz="2800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2</a:t>
            </a:r>
            <a:endParaRPr lang="en-US" sz="2800" dirty="0">
              <a:latin typeface="Garamond" panose="02020404030301010803" pitchFamily="18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6363939" y="3832053"/>
            <a:ext cx="7315081" cy="637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Liability Risk in Partnerships (Section 25 of the Indian Partnership Act, 1932)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6396990" y="4691301"/>
            <a:ext cx="7315081" cy="652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Joint and Several Liability: Partners’ personal assets are at risk for business debts.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6243876" y="5639395"/>
            <a:ext cx="7621310" cy="11430"/>
          </a:xfrm>
          <a:prstGeom prst="roundRect">
            <a:avLst>
              <a:gd name="adj" fmla="val 749986"/>
            </a:avLst>
          </a:prstGeom>
          <a:solidFill>
            <a:srgbClr val="B8BFDF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8556" y="5674400"/>
            <a:ext cx="3923916" cy="1971437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3942993" y="6456045"/>
            <a:ext cx="143232" cy="408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200"/>
              </a:lnSpc>
              <a:buNone/>
            </a:pPr>
            <a:r>
              <a:rPr lang="en-US" sz="2800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3</a:t>
            </a:r>
            <a:endParaRPr lang="en-US" sz="2800" dirty="0">
              <a:latin typeface="Garamond" panose="02020404030301010803" pitchFamily="18" charset="0"/>
            </a:endParaRPr>
          </a:p>
        </p:txBody>
      </p:sp>
      <p:sp>
        <p:nvSpPr>
          <p:cNvPr id="16" name="Text 11"/>
          <p:cNvSpPr/>
          <p:nvPr/>
        </p:nvSpPr>
        <p:spPr>
          <a:xfrm>
            <a:off x="7486174" y="5878473"/>
            <a:ext cx="3519249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8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Challenges in Securing Loans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7486174" y="6319718"/>
            <a:ext cx="4123253" cy="32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No limited liability protection.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8" name="Text 13"/>
          <p:cNvSpPr/>
          <p:nvPr/>
        </p:nvSpPr>
        <p:spPr>
          <a:xfrm>
            <a:off x="7486174" y="6717506"/>
            <a:ext cx="4123253" cy="32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Dependence on partner's credit scores.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58DCB7A5-2405-6987-8691-F94D2755FD85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7BACA45-84EF-BA63-15CD-CED5BB15C8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13824" y="7716098"/>
            <a:ext cx="3105559" cy="421093"/>
          </a:xfrm>
          <a:prstGeom prst="rect">
            <a:avLst/>
          </a:prstGeom>
        </p:spPr>
      </p:pic>
      <p:sp>
        <p:nvSpPr>
          <p:cNvPr id="22" name="Slide Number Placeholder 19">
            <a:extLst>
              <a:ext uri="{FF2B5EF4-FFF2-40B4-BE49-F238E27FC236}">
                <a16:creationId xmlns:a16="http://schemas.microsoft.com/office/drawing/2014/main" id="{2A3A3B80-BAB4-3038-F81B-F82ED76A546A}"/>
              </a:ext>
            </a:extLst>
          </p:cNvPr>
          <p:cNvSpPr txBox="1">
            <a:spLocks/>
          </p:cNvSpPr>
          <p:nvPr/>
        </p:nvSpPr>
        <p:spPr>
          <a:xfrm>
            <a:off x="13936337" y="7716099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37</a:t>
            </a:fld>
            <a:endParaRPr lang="en-IN" sz="1980" b="1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2231" y="586502"/>
            <a:ext cx="7509272" cy="626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900"/>
              </a:lnSpc>
              <a:buNone/>
            </a:pPr>
            <a:r>
              <a:rPr lang="en-US" sz="4800" b="1" dirty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Lending and Borrowing in LLPs</a:t>
            </a:r>
            <a:endParaRPr lang="en-US" sz="4800" b="1" dirty="0">
              <a:solidFill>
                <a:schemeClr val="accent1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02231" y="1614726"/>
            <a:ext cx="907553" cy="1547217"/>
          </a:xfrm>
          <a:prstGeom prst="roundRect">
            <a:avLst>
              <a:gd name="adj" fmla="val 5447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0471" y="2187654"/>
            <a:ext cx="74176" cy="401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2800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1</a:t>
            </a:r>
            <a:endParaRPr lang="en-US" sz="2800" dirty="0">
              <a:latin typeface="Garamond" panose="02020404030301010803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806886" y="1815346"/>
            <a:ext cx="4326493" cy="313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8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Flexibility in Borrowing and Lending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806886" y="2249210"/>
            <a:ext cx="6148983" cy="320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</a:rPr>
              <a:t>No restrictions on taking loan from public.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806886" y="2640330"/>
            <a:ext cx="6148983" cy="320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</a:rPr>
              <a:t>No restrictions on advancing loans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849737" y="3152418"/>
            <a:ext cx="11372255" cy="11430"/>
          </a:xfrm>
          <a:prstGeom prst="roundRect">
            <a:avLst>
              <a:gd name="adj" fmla="val 737333"/>
            </a:avLst>
          </a:prstGeom>
          <a:solidFill>
            <a:srgbClr val="B8BFDF"/>
          </a:solidFill>
          <a:ln/>
        </p:spPr>
      </p:sp>
      <p:sp>
        <p:nvSpPr>
          <p:cNvPr id="9" name="Shape 7"/>
          <p:cNvSpPr/>
          <p:nvPr/>
        </p:nvSpPr>
        <p:spPr>
          <a:xfrm>
            <a:off x="702231" y="3262193"/>
            <a:ext cx="1401991" cy="1547217"/>
          </a:xfrm>
          <a:prstGeom prst="roundRect">
            <a:avLst>
              <a:gd name="adj" fmla="val 5447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0471" y="3835122"/>
            <a:ext cx="130850" cy="401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2800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2</a:t>
            </a:r>
            <a:endParaRPr lang="en-US" sz="2800" dirty="0">
              <a:latin typeface="Garamond" panose="02020404030301010803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063580" y="3462814"/>
            <a:ext cx="3477578" cy="313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8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No Specific Borrowing Limits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063580" y="3896678"/>
            <a:ext cx="8391882" cy="320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LLPs have no borrowing limits, offering financial freedom under the LLP Agreement.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063580" y="4287798"/>
            <a:ext cx="8391882" cy="320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The Agreement defines loan terms and powers of designated partners.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963210" y="4799886"/>
            <a:ext cx="9718953" cy="11430"/>
          </a:xfrm>
          <a:prstGeom prst="roundRect">
            <a:avLst>
              <a:gd name="adj" fmla="val 737333"/>
            </a:avLst>
          </a:prstGeom>
          <a:solidFill>
            <a:srgbClr val="B8BFDF"/>
          </a:solidFill>
          <a:ln/>
        </p:spPr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id="{346043E7-D919-E663-E51E-ACA06BEE96F1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EE1EC58-6633-F765-728C-D6169A4D5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26" name="Slide Number Placeholder 19">
            <a:extLst>
              <a:ext uri="{FF2B5EF4-FFF2-40B4-BE49-F238E27FC236}">
                <a16:creationId xmlns:a16="http://schemas.microsoft.com/office/drawing/2014/main" id="{A605AFF7-ED9F-7ECB-7D08-DA8E881F28EC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38</a:t>
            </a:fld>
            <a:endParaRPr lang="en-IN" sz="1980" b="1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7509F-D1A5-9982-CE88-72A5C14CC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pital in Accounting: Meaning and Examples">
            <a:extLst>
              <a:ext uri="{FF2B5EF4-FFF2-40B4-BE49-F238E27FC236}">
                <a16:creationId xmlns:a16="http://schemas.microsoft.com/office/drawing/2014/main" id="{012FECE7-5047-9D0F-05E0-A236B7606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92000" l="10000" r="90000">
                        <a14:foregroundMark x1="30750" y1="49333" x2="24333" y2="50667"/>
                        <a14:foregroundMark x1="24333" y1="50667" x2="27500" y2="97778"/>
                        <a14:foregroundMark x1="27500" y1="97778" x2="31083" y2="89926"/>
                        <a14:foregroundMark x1="31083" y1="89926" x2="32417" y2="63556"/>
                        <a14:foregroundMark x1="32417" y1="63556" x2="33000" y2="83407"/>
                        <a14:foregroundMark x1="33000" y1="83407" x2="54583" y2="92889"/>
                        <a14:foregroundMark x1="54583" y1="92889" x2="70333" y2="89185"/>
                        <a14:foregroundMark x1="70333" y1="89185" x2="50417" y2="80889"/>
                        <a14:foregroundMark x1="50417" y1="80889" x2="55167" y2="79852"/>
                        <a14:foregroundMark x1="55167" y1="79852" x2="68417" y2="85185"/>
                        <a14:foregroundMark x1="68417" y1="85185" x2="76000" y2="70963"/>
                        <a14:foregroundMark x1="76000" y1="70963" x2="78917" y2="37185"/>
                        <a14:foregroundMark x1="78917" y1="37185" x2="74083" y2="20741"/>
                        <a14:foregroundMark x1="74083" y1="20741" x2="59357" y2="3842"/>
                        <a14:foregroundMark x1="56675" y1="4246" x2="37167" y2="22815"/>
                        <a14:foregroundMark x1="37167" y1="22815" x2="52667" y2="58074"/>
                        <a14:foregroundMark x1="52667" y1="58074" x2="46333" y2="29037"/>
                        <a14:foregroundMark x1="46333" y1="29037" x2="69250" y2="47407"/>
                        <a14:foregroundMark x1="69250" y1="47407" x2="53000" y2="40296"/>
                        <a14:foregroundMark x1="53000" y1="40296" x2="54083" y2="65630"/>
                        <a14:foregroundMark x1="74167" y1="79111" x2="78000" y2="84444"/>
                        <a14:foregroundMark x1="78000" y1="84444" x2="80750" y2="95852"/>
                        <a14:foregroundMark x1="80750" y1="95852" x2="24917" y2="89926"/>
                        <a14:foregroundMark x1="24917" y1="89926" x2="54667" y2="66963"/>
                        <a14:foregroundMark x1="54667" y1="66963" x2="78083" y2="73778"/>
                        <a14:foregroundMark x1="78083" y1="73778" x2="80333" y2="88741"/>
                        <a14:foregroundMark x1="80333" y1="88741" x2="79750" y2="90222"/>
                        <a14:foregroundMark x1="76667" y1="91852" x2="62750" y2="82519"/>
                        <a14:foregroundMark x1="62750" y1="82519" x2="37333" y2="89185"/>
                        <a14:foregroundMark x1="37333" y1="89185" x2="31000" y2="97630"/>
                        <a14:foregroundMark x1="31000" y1="97630" x2="75667" y2="92444"/>
                        <a14:foregroundMark x1="75667" y1="92444" x2="72583" y2="86667"/>
                        <a14:foregroundMark x1="72583" y1="86667" x2="77667" y2="92000"/>
                        <a14:foregroundMark x1="77667" y1="92000" x2="72083" y2="86074"/>
                        <a14:foregroundMark x1="72083" y1="86074" x2="71000" y2="88593"/>
                        <a14:backgroundMark x1="60417" y1="1185" x2="49917" y2="1185"/>
                        <a14:backgroundMark x1="49917" y1="1185" x2="60833" y2="1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028" y="680195"/>
            <a:ext cx="10067082" cy="5662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1AD2B296-142D-D9D7-1B15-3226268A8AC2}"/>
              </a:ext>
            </a:extLst>
          </p:cNvPr>
          <p:cNvSpPr/>
          <p:nvPr/>
        </p:nvSpPr>
        <p:spPr>
          <a:xfrm>
            <a:off x="4331161" y="6515796"/>
            <a:ext cx="4369832" cy="446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500"/>
              </a:lnSpc>
              <a:buNone/>
            </a:pPr>
            <a:r>
              <a:rPr lang="en-US" sz="6000" b="1" dirty="0">
                <a:solidFill>
                  <a:srgbClr val="1B1B27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Raising Funds</a:t>
            </a:r>
            <a:endParaRPr lang="en-US" sz="6000" b="1" dirty="0">
              <a:latin typeface="Garamond" panose="02020404030301010803" pitchFamily="18" charset="0"/>
            </a:endParaRPr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8F80FDAC-9003-0A25-7668-0723080C8DD4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7EFB3E-F212-5501-B09B-246702A1D1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3C0F9DEE-8B51-BC3A-A12A-090A59754A46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39</a:t>
            </a:fld>
            <a:endParaRPr lang="en-IN" sz="1980" b="1" dirty="0"/>
          </a:p>
        </p:txBody>
      </p:sp>
    </p:spTree>
    <p:extLst>
      <p:ext uri="{BB962C8B-B14F-4D97-AF65-F5344CB8AC3E}">
        <p14:creationId xmlns:p14="http://schemas.microsoft.com/office/powerpoint/2010/main" val="38356633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40606" y="282618"/>
            <a:ext cx="4369832" cy="446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500"/>
              </a:lnSpc>
              <a:buNone/>
            </a:pPr>
            <a:r>
              <a:rPr lang="en-US" sz="4800" b="1" dirty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Raising Funds: Company</a:t>
            </a:r>
            <a:endParaRPr lang="en-US" sz="4800" b="1" dirty="0">
              <a:solidFill>
                <a:schemeClr val="accent1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06517" y="1053465"/>
            <a:ext cx="15240" cy="6783467"/>
          </a:xfrm>
          <a:prstGeom prst="roundRect">
            <a:avLst>
              <a:gd name="adj" fmla="val 393740"/>
            </a:avLst>
          </a:prstGeom>
          <a:solidFill>
            <a:srgbClr val="B8BFDF"/>
          </a:solidFill>
          <a:ln/>
        </p:spPr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2F11154-27BA-241D-92D9-0086C21CC07A}"/>
              </a:ext>
            </a:extLst>
          </p:cNvPr>
          <p:cNvGrpSpPr/>
          <p:nvPr/>
        </p:nvGrpSpPr>
        <p:grpSpPr>
          <a:xfrm>
            <a:off x="553462" y="1630628"/>
            <a:ext cx="806053" cy="321350"/>
            <a:chOff x="553462" y="2313673"/>
            <a:chExt cx="806053" cy="321350"/>
          </a:xfrm>
        </p:grpSpPr>
        <p:sp>
          <p:nvSpPr>
            <p:cNvPr id="4" name="Shape 2"/>
            <p:cNvSpPr/>
            <p:nvPr/>
          </p:nvSpPr>
          <p:spPr>
            <a:xfrm>
              <a:off x="859572" y="2466669"/>
              <a:ext cx="499943" cy="15240"/>
            </a:xfrm>
            <a:prstGeom prst="roundRect">
              <a:avLst>
                <a:gd name="adj" fmla="val 393740"/>
              </a:avLst>
            </a:prstGeom>
            <a:solidFill>
              <a:srgbClr val="B8BFDF"/>
            </a:solidFill>
            <a:ln/>
          </p:spPr>
        </p:sp>
        <p:sp>
          <p:nvSpPr>
            <p:cNvPr id="5" name="Shape 3"/>
            <p:cNvSpPr/>
            <p:nvPr/>
          </p:nvSpPr>
          <p:spPr>
            <a:xfrm>
              <a:off x="553462" y="2313673"/>
              <a:ext cx="321350" cy="321350"/>
            </a:xfrm>
            <a:prstGeom prst="roundRect">
              <a:avLst>
                <a:gd name="adj" fmla="val 18673"/>
              </a:avLst>
            </a:prstGeom>
            <a:solidFill>
              <a:srgbClr val="D2D9F9"/>
            </a:solidFill>
            <a:ln w="7620">
              <a:solidFill>
                <a:srgbClr val="B8BFDF"/>
              </a:solidFill>
              <a:prstDash val="solid"/>
            </a:ln>
          </p:spPr>
        </p:sp>
        <p:sp>
          <p:nvSpPr>
            <p:cNvPr id="6" name="Text 4"/>
            <p:cNvSpPr/>
            <p:nvPr/>
          </p:nvSpPr>
          <p:spPr>
            <a:xfrm>
              <a:off x="682407" y="2400183"/>
              <a:ext cx="63341" cy="21431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1650"/>
                </a:lnSpc>
                <a:buNone/>
              </a:pPr>
              <a:r>
                <a:rPr lang="en-US" dirty="0">
                  <a:solidFill>
                    <a:srgbClr val="404155"/>
                  </a:solidFill>
                  <a:latin typeface="Garamond" panose="02020404030301010803" pitchFamily="18" charset="0"/>
                  <a:ea typeface="Corben" pitchFamily="34" charset="-122"/>
                  <a:cs typeface="Corben" pitchFamily="34" charset="-120"/>
                </a:rPr>
                <a:t>1</a:t>
              </a:r>
              <a:endParaRPr lang="en-US" dirty="0">
                <a:latin typeface="Garamond" panose="02020404030301010803" pitchFamily="18" charset="0"/>
              </a:endParaRPr>
            </a:p>
          </p:txBody>
        </p:sp>
      </p:grpSp>
      <p:sp>
        <p:nvSpPr>
          <p:cNvPr id="7" name="Text 5"/>
          <p:cNvSpPr/>
          <p:nvPr/>
        </p:nvSpPr>
        <p:spPr>
          <a:xfrm>
            <a:off x="1499830" y="1722381"/>
            <a:ext cx="1864519" cy="223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36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Recognition Benefit</a:t>
            </a:r>
            <a:endParaRPr lang="en-US" sz="3600" b="1" dirty="0">
              <a:latin typeface="Garamond" panose="02020404030301010803" pitchFamily="18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8004075-D4D5-1CAE-3C23-8B2F431F5C60}"/>
              </a:ext>
            </a:extLst>
          </p:cNvPr>
          <p:cNvGrpSpPr/>
          <p:nvPr/>
        </p:nvGrpSpPr>
        <p:grpSpPr>
          <a:xfrm>
            <a:off x="959998" y="2207079"/>
            <a:ext cx="12630626" cy="1270028"/>
            <a:chOff x="1499830" y="2813006"/>
            <a:chExt cx="12630626" cy="785574"/>
          </a:xfrm>
        </p:grpSpPr>
        <p:sp>
          <p:nvSpPr>
            <p:cNvPr id="8" name="Text 6"/>
            <p:cNvSpPr/>
            <p:nvPr/>
          </p:nvSpPr>
          <p:spPr>
            <a:xfrm>
              <a:off x="1499830" y="2813006"/>
              <a:ext cx="12630626" cy="2286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342900" indent="-342900" algn="l">
                <a:lnSpc>
                  <a:spcPts val="1750"/>
                </a:lnSpc>
                <a:buSzPct val="100000"/>
                <a:buChar char="•"/>
              </a:pPr>
              <a:r>
                <a:rPr lang="en-US" sz="2400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Legal Recognition</a:t>
              </a:r>
              <a:r>
                <a:rPr lang="en-US" sz="24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: Separate entity under Section 2(20), Companies Act, 2013, ensuring continuity and trust.</a:t>
              </a:r>
              <a:endParaRPr lang="en-US" sz="2400" dirty="0">
                <a:latin typeface="Garamond" panose="02020404030301010803" pitchFamily="18" charset="0"/>
              </a:endParaRPr>
            </a:p>
          </p:txBody>
        </p:sp>
        <p:sp>
          <p:nvSpPr>
            <p:cNvPr id="9" name="Text 7"/>
            <p:cNvSpPr/>
            <p:nvPr/>
          </p:nvSpPr>
          <p:spPr>
            <a:xfrm>
              <a:off x="1499830" y="3091493"/>
              <a:ext cx="12630626" cy="2286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342900" indent="-342900" algn="l">
                <a:lnSpc>
                  <a:spcPts val="1750"/>
                </a:lnSpc>
                <a:buSzPct val="100000"/>
                <a:buChar char="•"/>
              </a:pPr>
              <a:r>
                <a:rPr lang="en-US" sz="2400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Market Credibility</a:t>
              </a:r>
              <a:r>
                <a:rPr lang="en-US" sz="24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: Formal registration and filings (e.g., Form MGT-7) build investor and lender confidence.</a:t>
              </a:r>
              <a:endParaRPr lang="en-US" sz="2400" dirty="0">
                <a:latin typeface="Garamond" panose="02020404030301010803" pitchFamily="18" charset="0"/>
              </a:endParaRPr>
            </a:p>
          </p:txBody>
        </p:sp>
        <p:sp>
          <p:nvSpPr>
            <p:cNvPr id="10" name="Text 8"/>
            <p:cNvSpPr/>
            <p:nvPr/>
          </p:nvSpPr>
          <p:spPr>
            <a:xfrm>
              <a:off x="1499830" y="3369980"/>
              <a:ext cx="12630626" cy="2286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342900" indent="-342900" algn="l">
                <a:lnSpc>
                  <a:spcPts val="1750"/>
                </a:lnSpc>
                <a:buSzPct val="100000"/>
                <a:buChar char="•"/>
              </a:pPr>
              <a:r>
                <a:rPr lang="en-US" sz="2400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Examples</a:t>
              </a:r>
              <a:r>
                <a:rPr lang="en-US" sz="24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: DPIIT-registered startups attract incentives, boosting growth.</a:t>
              </a:r>
              <a:endParaRPr lang="en-US" sz="2400" dirty="0">
                <a:latin typeface="Garamond" panose="02020404030301010803" pitchFamily="18" charset="0"/>
              </a:endParaRPr>
            </a:p>
          </p:txBody>
        </p:sp>
      </p:grpSp>
      <p:sp>
        <p:nvSpPr>
          <p:cNvPr id="11" name="Shape 9"/>
          <p:cNvSpPr/>
          <p:nvPr/>
        </p:nvSpPr>
        <p:spPr>
          <a:xfrm>
            <a:off x="859572" y="5145711"/>
            <a:ext cx="499943" cy="15240"/>
          </a:xfrm>
          <a:prstGeom prst="roundRect">
            <a:avLst>
              <a:gd name="adj" fmla="val 393740"/>
            </a:avLst>
          </a:prstGeom>
          <a:solidFill>
            <a:srgbClr val="B8BFDF"/>
          </a:solidFill>
          <a:ln/>
        </p:spPr>
      </p:sp>
      <p:sp>
        <p:nvSpPr>
          <p:cNvPr id="12" name="Shape 10"/>
          <p:cNvSpPr/>
          <p:nvPr/>
        </p:nvSpPr>
        <p:spPr>
          <a:xfrm>
            <a:off x="553462" y="4992716"/>
            <a:ext cx="321350" cy="321350"/>
          </a:xfrm>
          <a:prstGeom prst="roundRect">
            <a:avLst>
              <a:gd name="adj" fmla="val 18673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237" y="5079226"/>
            <a:ext cx="111800" cy="2143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2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466779" y="5040400"/>
            <a:ext cx="4324231" cy="223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36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Issuance of Shares</a:t>
            </a:r>
            <a:endParaRPr lang="en-US" sz="3600" b="1" dirty="0">
              <a:latin typeface="Garamond" panose="02020404030301010803" pitchFamily="18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555873C-5177-5263-A160-D1CA30EE1FA1}"/>
              </a:ext>
            </a:extLst>
          </p:cNvPr>
          <p:cNvGrpSpPr/>
          <p:nvPr/>
        </p:nvGrpSpPr>
        <p:grpSpPr>
          <a:xfrm>
            <a:off x="993049" y="5583415"/>
            <a:ext cx="12630626" cy="913007"/>
            <a:chOff x="1499830" y="4335697"/>
            <a:chExt cx="12630626" cy="507087"/>
          </a:xfrm>
        </p:grpSpPr>
        <p:sp>
          <p:nvSpPr>
            <p:cNvPr id="15" name="Text 13"/>
            <p:cNvSpPr/>
            <p:nvPr/>
          </p:nvSpPr>
          <p:spPr>
            <a:xfrm>
              <a:off x="1499830" y="4335697"/>
              <a:ext cx="12630626" cy="2286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342900" indent="-342900" algn="l">
                <a:lnSpc>
                  <a:spcPts val="1750"/>
                </a:lnSpc>
                <a:buSzPct val="100000"/>
                <a:buChar char="•"/>
              </a:pPr>
              <a:r>
                <a:rPr lang="en-US" sz="2400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</a:rPr>
                <a:t>Company can issue additional shares for fund raising.</a:t>
              </a:r>
              <a:endParaRPr lang="en-US" sz="2400" dirty="0">
                <a:latin typeface="Garamond" panose="02020404030301010803" pitchFamily="18" charset="0"/>
              </a:endParaRPr>
            </a:p>
          </p:txBody>
        </p:sp>
        <p:sp>
          <p:nvSpPr>
            <p:cNvPr id="16" name="Text 14"/>
            <p:cNvSpPr/>
            <p:nvPr/>
          </p:nvSpPr>
          <p:spPr>
            <a:xfrm>
              <a:off x="1499830" y="4614184"/>
              <a:ext cx="12630626" cy="2286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342900" indent="-342900" algn="l">
                <a:lnSpc>
                  <a:spcPts val="1750"/>
                </a:lnSpc>
                <a:buSzPct val="100000"/>
                <a:buChar char="•"/>
              </a:pPr>
              <a:r>
                <a:rPr lang="en-US" sz="2400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Public Issue (Section 24)</a:t>
              </a:r>
              <a:r>
                <a:rPr lang="en-US" sz="24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: Shares offered via IPOs, FPOs regulated by SEBI.</a:t>
              </a:r>
              <a:endParaRPr lang="en-US" sz="2400" dirty="0">
                <a:latin typeface="Garamond" panose="02020404030301010803" pitchFamily="18" charset="0"/>
              </a:endParaRPr>
            </a:p>
          </p:txBody>
        </p:sp>
      </p:grpSp>
      <p:sp>
        <p:nvSpPr>
          <p:cNvPr id="17" name="TextBox 13">
            <a:extLst>
              <a:ext uri="{FF2B5EF4-FFF2-40B4-BE49-F238E27FC236}">
                <a16:creationId xmlns:a16="http://schemas.microsoft.com/office/drawing/2014/main" id="{EA8B83D2-9CCF-C563-2EDB-4C7EACEAA704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A40D710-1B4D-22C4-17AA-44945F237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19" name="Slide Number Placeholder 19">
            <a:extLst>
              <a:ext uri="{FF2B5EF4-FFF2-40B4-BE49-F238E27FC236}">
                <a16:creationId xmlns:a16="http://schemas.microsoft.com/office/drawing/2014/main" id="{0A29317F-0BED-11CA-82CB-E868A3407700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40</a:t>
            </a:fld>
            <a:endParaRPr lang="en-IN" sz="1980" b="1" dirty="0"/>
          </a:p>
        </p:txBody>
      </p:sp>
    </p:spTree>
    <p:extLst>
      <p:ext uri="{BB962C8B-B14F-4D97-AF65-F5344CB8AC3E}">
        <p14:creationId xmlns:p14="http://schemas.microsoft.com/office/powerpoint/2010/main" val="12969599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CEF7C-5410-F643-422B-C658AF6A9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E529DAB3-71D5-7871-AFD7-BC8F4D2CA78E}"/>
              </a:ext>
            </a:extLst>
          </p:cNvPr>
          <p:cNvSpPr/>
          <p:nvPr/>
        </p:nvSpPr>
        <p:spPr>
          <a:xfrm>
            <a:off x="706517" y="348385"/>
            <a:ext cx="15240" cy="6783467"/>
          </a:xfrm>
          <a:prstGeom prst="roundRect">
            <a:avLst>
              <a:gd name="adj" fmla="val 393740"/>
            </a:avLst>
          </a:prstGeom>
          <a:solidFill>
            <a:srgbClr val="B8BFDF"/>
          </a:solidFill>
          <a:ln/>
        </p:spPr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E23C66E-1E20-5F9A-BD95-FCB9F9F3BDCE}"/>
              </a:ext>
            </a:extLst>
          </p:cNvPr>
          <p:cNvGrpSpPr/>
          <p:nvPr/>
        </p:nvGrpSpPr>
        <p:grpSpPr>
          <a:xfrm>
            <a:off x="553462" y="1145885"/>
            <a:ext cx="806053" cy="321350"/>
            <a:chOff x="553462" y="2313673"/>
            <a:chExt cx="806053" cy="321350"/>
          </a:xfrm>
        </p:grpSpPr>
        <p:sp>
          <p:nvSpPr>
            <p:cNvPr id="4" name="Shape 2">
              <a:extLst>
                <a:ext uri="{FF2B5EF4-FFF2-40B4-BE49-F238E27FC236}">
                  <a16:creationId xmlns:a16="http://schemas.microsoft.com/office/drawing/2014/main" id="{A4936187-1099-9284-243F-E4FE431953F5}"/>
                </a:ext>
              </a:extLst>
            </p:cNvPr>
            <p:cNvSpPr/>
            <p:nvPr/>
          </p:nvSpPr>
          <p:spPr>
            <a:xfrm>
              <a:off x="859572" y="2466669"/>
              <a:ext cx="499943" cy="15240"/>
            </a:xfrm>
            <a:prstGeom prst="roundRect">
              <a:avLst>
                <a:gd name="adj" fmla="val 393740"/>
              </a:avLst>
            </a:prstGeom>
            <a:solidFill>
              <a:srgbClr val="B8BFDF"/>
            </a:solidFill>
            <a:ln/>
          </p:spPr>
        </p:sp>
        <p:sp>
          <p:nvSpPr>
            <p:cNvPr id="5" name="Shape 3">
              <a:extLst>
                <a:ext uri="{FF2B5EF4-FFF2-40B4-BE49-F238E27FC236}">
                  <a16:creationId xmlns:a16="http://schemas.microsoft.com/office/drawing/2014/main" id="{08FD129A-AF7A-AC65-8265-AE6D2CC11298}"/>
                </a:ext>
              </a:extLst>
            </p:cNvPr>
            <p:cNvSpPr/>
            <p:nvPr/>
          </p:nvSpPr>
          <p:spPr>
            <a:xfrm>
              <a:off x="553462" y="2313673"/>
              <a:ext cx="321350" cy="321350"/>
            </a:xfrm>
            <a:prstGeom prst="roundRect">
              <a:avLst>
                <a:gd name="adj" fmla="val 18673"/>
              </a:avLst>
            </a:prstGeom>
            <a:solidFill>
              <a:srgbClr val="D2D9F9"/>
            </a:solidFill>
            <a:ln w="7620">
              <a:solidFill>
                <a:srgbClr val="B8BFDF"/>
              </a:solidFill>
              <a:prstDash val="solid"/>
            </a:ln>
          </p:spPr>
        </p:sp>
        <p:sp>
          <p:nvSpPr>
            <p:cNvPr id="6" name="Text 4">
              <a:extLst>
                <a:ext uri="{FF2B5EF4-FFF2-40B4-BE49-F238E27FC236}">
                  <a16:creationId xmlns:a16="http://schemas.microsoft.com/office/drawing/2014/main" id="{A05F6494-2111-4C42-A407-157D445EEAEE}"/>
                </a:ext>
              </a:extLst>
            </p:cNvPr>
            <p:cNvSpPr/>
            <p:nvPr/>
          </p:nvSpPr>
          <p:spPr>
            <a:xfrm>
              <a:off x="682407" y="2400183"/>
              <a:ext cx="63341" cy="21431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1650"/>
                </a:lnSpc>
                <a:buNone/>
              </a:pPr>
              <a:r>
                <a:rPr lang="en-US" dirty="0">
                  <a:solidFill>
                    <a:srgbClr val="404155"/>
                  </a:solidFill>
                  <a:latin typeface="Garamond" panose="02020404030301010803" pitchFamily="18" charset="0"/>
                  <a:ea typeface="Corben" pitchFamily="34" charset="-122"/>
                </a:rPr>
                <a:t>3</a:t>
              </a:r>
              <a:endParaRPr lang="en-US" dirty="0">
                <a:latin typeface="Garamond" panose="02020404030301010803" pitchFamily="18" charset="0"/>
              </a:endParaRPr>
            </a:p>
          </p:txBody>
        </p:sp>
      </p:grpSp>
      <p:sp>
        <p:nvSpPr>
          <p:cNvPr id="7" name="Text 5">
            <a:extLst>
              <a:ext uri="{FF2B5EF4-FFF2-40B4-BE49-F238E27FC236}">
                <a16:creationId xmlns:a16="http://schemas.microsoft.com/office/drawing/2014/main" id="{3C6C7415-CAEE-7D58-6E5C-F6117DBF80D1}"/>
              </a:ext>
            </a:extLst>
          </p:cNvPr>
          <p:cNvSpPr/>
          <p:nvPr/>
        </p:nvSpPr>
        <p:spPr>
          <a:xfrm>
            <a:off x="1499830" y="1237638"/>
            <a:ext cx="1864519" cy="223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36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Regulatory Compliance</a:t>
            </a:r>
            <a:endParaRPr lang="en-US" sz="3600" b="1" dirty="0">
              <a:latin typeface="Garamond" panose="02020404030301010803" pitchFamily="18" charset="0"/>
            </a:endParaRPr>
          </a:p>
          <a:p>
            <a:pPr marL="0" indent="0" algn="l">
              <a:lnSpc>
                <a:spcPts val="1750"/>
              </a:lnSpc>
              <a:buNone/>
            </a:pPr>
            <a:endParaRPr lang="en-US" sz="3600" b="1" dirty="0">
              <a:latin typeface="Garamond" panose="02020404030301010803" pitchFamily="18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E0D790A0-D7BF-E844-69BE-28CB590ECC13}"/>
              </a:ext>
            </a:extLst>
          </p:cNvPr>
          <p:cNvSpPr/>
          <p:nvPr/>
        </p:nvSpPr>
        <p:spPr>
          <a:xfrm>
            <a:off x="959998" y="1722334"/>
            <a:ext cx="12630626" cy="3695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buSzPct val="100000"/>
            </a:pPr>
            <a:r>
              <a:rPr lang="en-US" sz="2400" b="1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Key Requirements:</a:t>
            </a:r>
          </a:p>
          <a:p>
            <a:pPr marL="457200" indent="-457200" algn="l">
              <a:buSzPct val="100000"/>
              <a:buFont typeface="+mj-lt"/>
              <a:buAutoNum type="arabicPeriod"/>
            </a:pPr>
            <a:r>
              <a:rPr lang="en-US" sz="24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Share Allotment: File PAS-3 within 30 days</a:t>
            </a:r>
          </a:p>
          <a:p>
            <a:pPr marL="457200" indent="-457200" algn="l">
              <a:buSzPct val="100000"/>
              <a:buFont typeface="+mj-lt"/>
              <a:buAutoNum type="arabicPeriod"/>
            </a:pPr>
            <a:r>
              <a:rPr lang="en-US" sz="24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Prospectus: SEBI-approved under Section 26 for public issues.</a:t>
            </a:r>
          </a:p>
          <a:p>
            <a:pPr marL="457200" indent="-457200" algn="l">
              <a:buSzPct val="100000"/>
              <a:buFont typeface="+mj-lt"/>
              <a:buAutoNum type="arabicPeriod"/>
            </a:pPr>
            <a:r>
              <a:rPr lang="en-US" sz="24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Board Resolutions: Approval under Section 179(3).</a:t>
            </a:r>
          </a:p>
          <a:p>
            <a:pPr algn="l">
              <a:buSzPct val="100000"/>
            </a:pPr>
            <a:endParaRPr lang="en-US" sz="2400" dirty="0">
              <a:solidFill>
                <a:srgbClr val="404155"/>
              </a:solidFill>
              <a:latin typeface="Garamond" panose="02020404030301010803" pitchFamily="18" charset="0"/>
              <a:ea typeface="Nobile" pitchFamily="34" charset="-122"/>
              <a:cs typeface="Nobile" pitchFamily="34" charset="-120"/>
            </a:endParaRPr>
          </a:p>
          <a:p>
            <a:pPr>
              <a:buSzPct val="100000"/>
            </a:pPr>
            <a:r>
              <a:rPr lang="en-US" sz="2400" b="1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Challenges</a:t>
            </a:r>
            <a:r>
              <a:rPr lang="en-US" sz="24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: High compliance costs (e.g., SH-7 filings) deter small businesses.</a:t>
            </a:r>
            <a:endParaRPr lang="en-US" sz="2400" b="1" dirty="0">
              <a:solidFill>
                <a:srgbClr val="404155"/>
              </a:solidFill>
              <a:latin typeface="Garamond" panose="02020404030301010803" pitchFamily="18" charset="0"/>
              <a:ea typeface="Nobile" pitchFamily="34" charset="-122"/>
              <a:cs typeface="Nobile" pitchFamily="34" charset="-120"/>
            </a:endParaRP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1480948B-E7D0-6D72-ADF3-53B350F92430}"/>
              </a:ext>
            </a:extLst>
          </p:cNvPr>
          <p:cNvSpPr/>
          <p:nvPr/>
        </p:nvSpPr>
        <p:spPr>
          <a:xfrm>
            <a:off x="859572" y="5079615"/>
            <a:ext cx="499943" cy="15240"/>
          </a:xfrm>
          <a:prstGeom prst="roundRect">
            <a:avLst>
              <a:gd name="adj" fmla="val 393740"/>
            </a:avLst>
          </a:prstGeom>
          <a:solidFill>
            <a:srgbClr val="B8BFDF"/>
          </a:solidFill>
          <a:ln/>
        </p:spPr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BA47899E-A019-2DFF-196E-B71263F44969}"/>
              </a:ext>
            </a:extLst>
          </p:cNvPr>
          <p:cNvSpPr/>
          <p:nvPr/>
        </p:nvSpPr>
        <p:spPr>
          <a:xfrm>
            <a:off x="553462" y="4959670"/>
            <a:ext cx="321350" cy="321350"/>
          </a:xfrm>
          <a:prstGeom prst="roundRect">
            <a:avLst>
              <a:gd name="adj" fmla="val 18673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E45BF0A8-A4AA-37EE-FC33-10A073048AEF}"/>
              </a:ext>
            </a:extLst>
          </p:cNvPr>
          <p:cNvSpPr/>
          <p:nvPr/>
        </p:nvSpPr>
        <p:spPr>
          <a:xfrm>
            <a:off x="658237" y="5046180"/>
            <a:ext cx="111800" cy="2143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</a:rPr>
              <a:t>4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8488479E-D9C5-AF01-43B9-23D9AED25A86}"/>
              </a:ext>
            </a:extLst>
          </p:cNvPr>
          <p:cNvSpPr/>
          <p:nvPr/>
        </p:nvSpPr>
        <p:spPr>
          <a:xfrm>
            <a:off x="1466779" y="5007354"/>
            <a:ext cx="4324231" cy="223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36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Trust and Investor Confidence</a:t>
            </a: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510A838F-B2E3-343D-4CAB-C350F77A6C93}"/>
              </a:ext>
            </a:extLst>
          </p:cNvPr>
          <p:cNvSpPr/>
          <p:nvPr/>
        </p:nvSpPr>
        <p:spPr>
          <a:xfrm>
            <a:off x="993049" y="5392472"/>
            <a:ext cx="12630626" cy="411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buSzPct val="100000"/>
            </a:pPr>
            <a:r>
              <a:rPr lang="en-US" sz="2400" b="1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</a:rPr>
              <a:t>Governance Framework: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n-US" sz="24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</a:rPr>
              <a:t>Statutory Audits: Mandatory under Section 139 for transparency.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n-US" sz="24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</a:rPr>
              <a:t>Board of Directors: Includes independent directors (Section 149, if applicable).</a:t>
            </a:r>
          </a:p>
          <a:p>
            <a:pPr>
              <a:buSzPct val="100000"/>
            </a:pPr>
            <a:endParaRPr lang="en-US" sz="2000" dirty="0">
              <a:solidFill>
                <a:srgbClr val="404155"/>
              </a:solidFill>
              <a:latin typeface="Garamond" panose="02020404030301010803" pitchFamily="18" charset="0"/>
              <a:ea typeface="Nobile" pitchFamily="34" charset="-122"/>
            </a:endParaRPr>
          </a:p>
          <a:p>
            <a:pPr>
              <a:buSzPct val="100000"/>
            </a:pPr>
            <a:r>
              <a:rPr lang="en-US" sz="24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</a:rPr>
              <a:t>​</a:t>
            </a:r>
          </a:p>
          <a:p>
            <a:pPr>
              <a:buSzPct val="100000"/>
            </a:pPr>
            <a:endParaRPr lang="en-US" sz="2400" b="1" dirty="0">
              <a:solidFill>
                <a:srgbClr val="404155"/>
              </a:solidFill>
              <a:latin typeface="Garamond" panose="02020404030301010803" pitchFamily="18" charset="0"/>
              <a:ea typeface="Nobile" pitchFamily="34" charset="-122"/>
            </a:endParaRP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A5335D13-A592-EDA8-FE79-FA5699AD63EE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BB926C6-5633-D629-B942-F2D9D1226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19" name="Slide Number Placeholder 19">
            <a:extLst>
              <a:ext uri="{FF2B5EF4-FFF2-40B4-BE49-F238E27FC236}">
                <a16:creationId xmlns:a16="http://schemas.microsoft.com/office/drawing/2014/main" id="{AFBEA6A2-9B29-B6C7-E535-3A36671C533A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41</a:t>
            </a:fld>
            <a:endParaRPr lang="en-IN" sz="1980" b="1" dirty="0"/>
          </a:p>
        </p:txBody>
      </p:sp>
    </p:spTree>
    <p:extLst>
      <p:ext uri="{BB962C8B-B14F-4D97-AF65-F5344CB8AC3E}">
        <p14:creationId xmlns:p14="http://schemas.microsoft.com/office/powerpoint/2010/main" val="28276019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19686" y="191105"/>
            <a:ext cx="6314599" cy="592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650"/>
              </a:lnSpc>
              <a:buNone/>
            </a:pPr>
            <a:r>
              <a:rPr lang="en-US" sz="4800" b="1" dirty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Raising Funds: Partnership</a:t>
            </a:r>
            <a:endParaRPr lang="en-US" sz="4800" b="1" dirty="0">
              <a:solidFill>
                <a:schemeClr val="accent1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63773" y="4245293"/>
            <a:ext cx="13302853" cy="22860"/>
          </a:xfrm>
          <a:prstGeom prst="roundRect">
            <a:avLst>
              <a:gd name="adj" fmla="val 348473"/>
            </a:avLst>
          </a:prstGeom>
          <a:solidFill>
            <a:srgbClr val="B8BFDF"/>
          </a:solidFill>
          <a:ln/>
        </p:spPr>
      </p:sp>
      <p:sp>
        <p:nvSpPr>
          <p:cNvPr id="4" name="Shape 2"/>
          <p:cNvSpPr/>
          <p:nvPr/>
        </p:nvSpPr>
        <p:spPr>
          <a:xfrm>
            <a:off x="3930610" y="3581519"/>
            <a:ext cx="22860" cy="663773"/>
          </a:xfrm>
          <a:prstGeom prst="roundRect">
            <a:avLst>
              <a:gd name="adj" fmla="val 348473"/>
            </a:avLst>
          </a:prstGeom>
          <a:solidFill>
            <a:srgbClr val="B8BFDF"/>
          </a:solidFill>
          <a:ln/>
        </p:spPr>
      </p:sp>
      <p:sp>
        <p:nvSpPr>
          <p:cNvPr id="5" name="Shape 3"/>
          <p:cNvSpPr/>
          <p:nvPr/>
        </p:nvSpPr>
        <p:spPr>
          <a:xfrm>
            <a:off x="3728680" y="4031933"/>
            <a:ext cx="426720" cy="426720"/>
          </a:xfrm>
          <a:prstGeom prst="roundRect">
            <a:avLst>
              <a:gd name="adj" fmla="val 18668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900011" y="4103013"/>
            <a:ext cx="84058" cy="284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3200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1</a:t>
            </a:r>
            <a:endParaRPr lang="en-US" sz="3200" dirty="0">
              <a:latin typeface="Garamond" panose="02020404030301010803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2756654" y="1398746"/>
            <a:ext cx="2370772" cy="296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8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Cannot Issue Shares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853440" y="1808678"/>
            <a:ext cx="6177201" cy="9101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Char char="•"/>
            </a:pPr>
            <a:r>
              <a:rPr lang="en-US" sz="2000" b="1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Restriction</a:t>
            </a: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: Partnerships under the Indian Partnership Act, 1932, cannot issue shares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53440" y="2785110"/>
            <a:ext cx="6177201" cy="606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Char char="•"/>
            </a:pPr>
            <a:r>
              <a:rPr lang="en-US" sz="2000" b="1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Limitation</a:t>
            </a: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: Dependence on partner contributions restricts large-scale expansion.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303651" y="4245293"/>
            <a:ext cx="22860" cy="663773"/>
          </a:xfrm>
          <a:prstGeom prst="roundRect">
            <a:avLst>
              <a:gd name="adj" fmla="val 348473"/>
            </a:avLst>
          </a:prstGeom>
          <a:solidFill>
            <a:srgbClr val="B8BFDF"/>
          </a:solidFill>
          <a:ln/>
        </p:spPr>
      </p:sp>
      <p:sp>
        <p:nvSpPr>
          <p:cNvPr id="11" name="Shape 9"/>
          <p:cNvSpPr/>
          <p:nvPr/>
        </p:nvSpPr>
        <p:spPr>
          <a:xfrm>
            <a:off x="7101721" y="4031933"/>
            <a:ext cx="426720" cy="426720"/>
          </a:xfrm>
          <a:prstGeom prst="roundRect">
            <a:avLst>
              <a:gd name="adj" fmla="val 18668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240905" y="4103013"/>
            <a:ext cx="148352" cy="284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3200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2</a:t>
            </a:r>
            <a:endParaRPr lang="en-US" sz="3200" dirty="0">
              <a:latin typeface="Garamond" panose="02020404030301010803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641419" y="5098733"/>
            <a:ext cx="3347442" cy="296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8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Loan Reliance in Partnerships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226481" y="5508665"/>
            <a:ext cx="6177320" cy="303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b="1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Key Challenges</a:t>
            </a: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: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226481" y="5925741"/>
            <a:ext cx="6177320" cy="303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Font typeface="+mj-lt"/>
              <a:buAutoNum type="arabicPeriod"/>
            </a:pPr>
            <a:r>
              <a:rPr lang="en-US" sz="2000" b="1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Collateral</a:t>
            </a: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: Personal or business assets required as security.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226481" y="6295430"/>
            <a:ext cx="6177320" cy="303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Font typeface="+mj-lt"/>
              <a:buAutoNum type="arabicPeriod" startAt="2"/>
            </a:pPr>
            <a:r>
              <a:rPr lang="en-US" sz="2000" b="1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Interest Costs</a:t>
            </a: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: High rates, especially for unsecured loans.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226481" y="6665119"/>
            <a:ext cx="6177320" cy="303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Font typeface="+mj-lt"/>
              <a:buAutoNum type="arabicPeriod" startAt="3"/>
            </a:pPr>
            <a:r>
              <a:rPr lang="en-US" sz="2000" b="1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Lender Scrutiny</a:t>
            </a: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: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226481" y="7034808"/>
            <a:ext cx="6177320" cy="303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685800" lvl="1" indent="-342900" algn="l">
              <a:lnSpc>
                <a:spcPts val="2350"/>
              </a:lnSpc>
              <a:buSzPct val="100000"/>
              <a:buChar char="•"/>
            </a:pP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Firm's profitability and financial history.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4226481" y="7404497"/>
            <a:ext cx="6177320" cy="303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685800" lvl="1" indent="-342900" algn="l">
              <a:lnSpc>
                <a:spcPts val="2350"/>
              </a:lnSpc>
              <a:buSzPct val="100000"/>
              <a:buChar char="•"/>
            </a:pP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Partners' creditworthiness (e.g., CIBIL scores).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10676811" y="3581519"/>
            <a:ext cx="22860" cy="663773"/>
          </a:xfrm>
          <a:prstGeom prst="roundRect">
            <a:avLst>
              <a:gd name="adj" fmla="val 348473"/>
            </a:avLst>
          </a:prstGeom>
          <a:solidFill>
            <a:srgbClr val="B8BFDF"/>
          </a:solidFill>
          <a:ln/>
        </p:spPr>
      </p:sp>
      <p:sp>
        <p:nvSpPr>
          <p:cNvPr id="21" name="Shape 19"/>
          <p:cNvSpPr/>
          <p:nvPr/>
        </p:nvSpPr>
        <p:spPr>
          <a:xfrm>
            <a:off x="10474881" y="4031933"/>
            <a:ext cx="426720" cy="426720"/>
          </a:xfrm>
          <a:prstGeom prst="roundRect">
            <a:avLst>
              <a:gd name="adj" fmla="val 18668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608350" y="4103013"/>
            <a:ext cx="159782" cy="284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3200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3</a:t>
            </a:r>
            <a:endParaRPr lang="en-US" sz="3200" dirty="0">
              <a:latin typeface="Garamond" panose="02020404030301010803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9149001" y="2005489"/>
            <a:ext cx="3078599" cy="296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8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Reliance on personal saving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7599640" y="2415421"/>
            <a:ext cx="6177320" cy="606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2000" b="1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Funding Source</a:t>
            </a: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: Partners rely on personal savings due to the absence of external shareholders.</a:t>
            </a:r>
          </a:p>
          <a:p>
            <a:pPr algn="l">
              <a:lnSpc>
                <a:spcPts val="2350"/>
              </a:lnSpc>
              <a:buSzPct val="100000"/>
            </a:pPr>
            <a:endParaRPr lang="en-US" sz="2000" dirty="0">
              <a:solidFill>
                <a:srgbClr val="404155"/>
              </a:solidFill>
              <a:latin typeface="Garamond" panose="02020404030301010803" pitchFamily="18" charset="0"/>
              <a:ea typeface="Nobile" pitchFamily="34" charset="-122"/>
              <a:cs typeface="Nobile" pitchFamily="34" charset="-120"/>
            </a:endParaRPr>
          </a:p>
          <a:p>
            <a:pPr algn="l">
              <a:lnSpc>
                <a:spcPts val="2350"/>
              </a:lnSpc>
              <a:buSzPct val="100000"/>
            </a:pPr>
            <a:endParaRPr lang="en-US" sz="2000" dirty="0">
              <a:solidFill>
                <a:srgbClr val="404155"/>
              </a:solidFill>
              <a:latin typeface="Garamond" panose="02020404030301010803" pitchFamily="18" charset="0"/>
              <a:ea typeface="Nobile" pitchFamily="34" charset="-122"/>
            </a:endParaRPr>
          </a:p>
          <a:p>
            <a:pPr algn="l">
              <a:lnSpc>
                <a:spcPts val="2350"/>
              </a:lnSpc>
              <a:buSzPct val="100000"/>
            </a:pP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7599640" y="3088481"/>
            <a:ext cx="6177320" cy="303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2000" b="1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Growth Constraint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26" name="TextBox 13">
            <a:extLst>
              <a:ext uri="{FF2B5EF4-FFF2-40B4-BE49-F238E27FC236}">
                <a16:creationId xmlns:a16="http://schemas.microsoft.com/office/drawing/2014/main" id="{F044F83E-7BF1-45B5-911A-799839548A90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6AEF918-C37D-FCEC-CCD5-68AE133AF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28" name="Slide Number Placeholder 19">
            <a:extLst>
              <a:ext uri="{FF2B5EF4-FFF2-40B4-BE49-F238E27FC236}">
                <a16:creationId xmlns:a16="http://schemas.microsoft.com/office/drawing/2014/main" id="{EBD69993-1995-C0DC-C6C6-EE6B96748D13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42</a:t>
            </a:fld>
            <a:endParaRPr lang="en-IN" sz="1980" b="1" dirty="0"/>
          </a:p>
        </p:txBody>
      </p:sp>
    </p:spTree>
    <p:extLst>
      <p:ext uri="{BB962C8B-B14F-4D97-AF65-F5344CB8AC3E}">
        <p14:creationId xmlns:p14="http://schemas.microsoft.com/office/powerpoint/2010/main" val="19026757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52815" y="282728"/>
            <a:ext cx="5367457" cy="670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250"/>
              </a:lnSpc>
              <a:buNone/>
            </a:pPr>
            <a:r>
              <a:rPr lang="en-US" sz="4800" b="1" dirty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Raising Funds: LLP</a:t>
            </a:r>
            <a:endParaRPr lang="en-US" sz="4800" b="1" dirty="0">
              <a:solidFill>
                <a:schemeClr val="accent1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720" y="1700688"/>
            <a:ext cx="3977360" cy="245818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FA215583-9783-CFBF-759F-9E9A0C5E772F}"/>
              </a:ext>
            </a:extLst>
          </p:cNvPr>
          <p:cNvGrpSpPr/>
          <p:nvPr/>
        </p:nvGrpSpPr>
        <p:grpSpPr>
          <a:xfrm>
            <a:off x="503846" y="4834763"/>
            <a:ext cx="5522979" cy="1172891"/>
            <a:chOff x="751403" y="5704523"/>
            <a:chExt cx="6402824" cy="1172891"/>
          </a:xfrm>
        </p:grpSpPr>
        <p:sp>
          <p:nvSpPr>
            <p:cNvPr id="4" name="Text 1"/>
            <p:cNvSpPr/>
            <p:nvPr/>
          </p:nvSpPr>
          <p:spPr>
            <a:xfrm>
              <a:off x="751403" y="5704523"/>
              <a:ext cx="3677841" cy="33539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600"/>
                </a:lnSpc>
                <a:buNone/>
              </a:pPr>
              <a:r>
                <a:rPr lang="en-US" sz="3200" b="1" dirty="0">
                  <a:latin typeface="Garamond" panose="02020404030301010803" pitchFamily="18" charset="0"/>
                </a:rPr>
                <a:t>Limited Access to Equity Capital</a:t>
              </a:r>
            </a:p>
          </p:txBody>
        </p:sp>
        <p:sp>
          <p:nvSpPr>
            <p:cNvPr id="5" name="Text 2"/>
            <p:cNvSpPr/>
            <p:nvPr/>
          </p:nvSpPr>
          <p:spPr>
            <a:xfrm>
              <a:off x="751403" y="6190662"/>
              <a:ext cx="6402824" cy="6867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just">
                <a:lnSpc>
                  <a:spcPts val="2700"/>
                </a:lnSpc>
                <a:buNone/>
              </a:pPr>
              <a:r>
                <a:rPr lang="en-US" sz="2400" dirty="0">
                  <a:latin typeface="Garamond" panose="02020404030301010803" pitchFamily="18" charset="0"/>
                </a:rPr>
                <a:t>LLPs cannot issue shares like private companies, limiting equity-based funding options. Capital raising is reliant on partner contributions or adding new partners.</a:t>
              </a:r>
            </a:p>
          </p:txBody>
        </p:sp>
      </p:grp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4159" y="1700688"/>
            <a:ext cx="3977360" cy="2458180"/>
          </a:xfrm>
          <a:prstGeom prst="rect">
            <a:avLst/>
          </a:prstGeom>
        </p:spPr>
      </p:pic>
      <p:sp>
        <p:nvSpPr>
          <p:cNvPr id="11" name="TextBox 13">
            <a:extLst>
              <a:ext uri="{FF2B5EF4-FFF2-40B4-BE49-F238E27FC236}">
                <a16:creationId xmlns:a16="http://schemas.microsoft.com/office/drawing/2014/main" id="{F8DB5B8D-4438-284B-DEBA-FCE2D4988D28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B2E2CC8-7FC3-B0D9-8941-00D385411D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13" name="Slide Number Placeholder 19">
            <a:extLst>
              <a:ext uri="{FF2B5EF4-FFF2-40B4-BE49-F238E27FC236}">
                <a16:creationId xmlns:a16="http://schemas.microsoft.com/office/drawing/2014/main" id="{B7FBBE14-6935-E758-8A08-9DF866B7D639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43</a:t>
            </a:fld>
            <a:endParaRPr lang="en-IN" sz="1980" b="1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A554B4C-B850-037A-2547-47DB54D360CB}"/>
              </a:ext>
            </a:extLst>
          </p:cNvPr>
          <p:cNvGrpSpPr/>
          <p:nvPr/>
        </p:nvGrpSpPr>
        <p:grpSpPr>
          <a:xfrm>
            <a:off x="7773143" y="4875839"/>
            <a:ext cx="5522979" cy="1205942"/>
            <a:chOff x="789719" y="5704523"/>
            <a:chExt cx="6402824" cy="1205942"/>
          </a:xfrm>
        </p:grpSpPr>
        <p:sp>
          <p:nvSpPr>
            <p:cNvPr id="17" name="Text 1">
              <a:extLst>
                <a:ext uri="{FF2B5EF4-FFF2-40B4-BE49-F238E27FC236}">
                  <a16:creationId xmlns:a16="http://schemas.microsoft.com/office/drawing/2014/main" id="{B04D7DAB-07B1-3934-8987-2660D3A88453}"/>
                </a:ext>
              </a:extLst>
            </p:cNvPr>
            <p:cNvSpPr/>
            <p:nvPr/>
          </p:nvSpPr>
          <p:spPr>
            <a:xfrm>
              <a:off x="1390000" y="5704523"/>
              <a:ext cx="3677841" cy="33539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600"/>
                </a:lnSpc>
                <a:buNone/>
              </a:pPr>
              <a:r>
                <a:rPr lang="en-US" sz="3200" b="1" dirty="0">
                  <a:latin typeface="Garamond" panose="02020404030301010803" pitchFamily="18" charset="0"/>
                </a:rPr>
                <a:t>Partner-Driven Capital</a:t>
              </a:r>
            </a:p>
          </p:txBody>
        </p:sp>
        <p:sp>
          <p:nvSpPr>
            <p:cNvPr id="18" name="Text 2">
              <a:extLst>
                <a:ext uri="{FF2B5EF4-FFF2-40B4-BE49-F238E27FC236}">
                  <a16:creationId xmlns:a16="http://schemas.microsoft.com/office/drawing/2014/main" id="{7DBB3544-8AFC-A103-4EFC-F610B3B57124}"/>
                </a:ext>
              </a:extLst>
            </p:cNvPr>
            <p:cNvSpPr/>
            <p:nvPr/>
          </p:nvSpPr>
          <p:spPr>
            <a:xfrm>
              <a:off x="789719" y="6223713"/>
              <a:ext cx="6402824" cy="6867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just">
                <a:lnSpc>
                  <a:spcPts val="2700"/>
                </a:lnSpc>
                <a:buNone/>
              </a:pPr>
              <a:r>
                <a:rPr lang="en-US" sz="2400" dirty="0">
                  <a:latin typeface="Garamond" panose="02020404030301010803" pitchFamily="18" charset="0"/>
                </a:rPr>
                <a:t>Raising capital depends on existing or new partners, which can dilute control or ownership, requiring a balance between control and funding needs.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41790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9B89A-5331-F9E2-223D-DC43658B7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28856B46-BA74-8CD6-43AE-E74572D5420C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E6AFCB-F08A-FE29-6383-96C1F3C426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11529E84-8FDB-E34B-0DFA-CF883B9952F9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44</a:t>
            </a:fld>
            <a:endParaRPr lang="en-IN" sz="1980" b="1" dirty="0"/>
          </a:p>
        </p:txBody>
      </p:sp>
      <p:pic>
        <p:nvPicPr>
          <p:cNvPr id="6" name="Picture 2" descr="Tax Concept Illustration 5486181 Vector Art at Vecteezy">
            <a:extLst>
              <a:ext uri="{FF2B5EF4-FFF2-40B4-BE49-F238E27FC236}">
                <a16:creationId xmlns:a16="http://schemas.microsoft.com/office/drawing/2014/main" id="{15349325-0675-511B-CAE1-397CECBB2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598" y="714139"/>
            <a:ext cx="9944835" cy="680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7426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1324531-3D00-EC88-A156-486CC04DB8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951984"/>
              </p:ext>
            </p:extLst>
          </p:nvPr>
        </p:nvGraphicFramePr>
        <p:xfrm>
          <a:off x="1006476" y="1160272"/>
          <a:ext cx="12617448" cy="6386897"/>
        </p:xfrm>
        <a:graphic>
          <a:graphicData uri="http://schemas.openxmlformats.org/drawingml/2006/table">
            <a:tbl>
              <a:tblPr firstRow="1" firstCol="1" bandRow="1">
                <a:tableStyleId>{7E9639D4-E3E2-4D34-9284-5A2195B3D0D7}</a:tableStyleId>
              </a:tblPr>
              <a:tblGrid>
                <a:gridCol w="2717225">
                  <a:extLst>
                    <a:ext uri="{9D8B030D-6E8A-4147-A177-3AD203B41FA5}">
                      <a16:colId xmlns:a16="http://schemas.microsoft.com/office/drawing/2014/main" val="3375479517"/>
                    </a:ext>
                  </a:extLst>
                </a:gridCol>
                <a:gridCol w="3591499">
                  <a:extLst>
                    <a:ext uri="{9D8B030D-6E8A-4147-A177-3AD203B41FA5}">
                      <a16:colId xmlns:a16="http://schemas.microsoft.com/office/drawing/2014/main" val="271162632"/>
                    </a:ext>
                  </a:extLst>
                </a:gridCol>
                <a:gridCol w="3154362">
                  <a:extLst>
                    <a:ext uri="{9D8B030D-6E8A-4147-A177-3AD203B41FA5}">
                      <a16:colId xmlns:a16="http://schemas.microsoft.com/office/drawing/2014/main" val="2478099821"/>
                    </a:ext>
                  </a:extLst>
                </a:gridCol>
                <a:gridCol w="3154362">
                  <a:extLst>
                    <a:ext uri="{9D8B030D-6E8A-4147-A177-3AD203B41FA5}">
                      <a16:colId xmlns:a16="http://schemas.microsoft.com/office/drawing/2014/main" val="2702585575"/>
                    </a:ext>
                  </a:extLst>
                </a:gridCol>
              </a:tblGrid>
              <a:tr h="6027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dirty="0">
                          <a:solidFill>
                            <a:schemeClr val="bg1"/>
                          </a:solidFill>
                          <a:effectLst/>
                          <a:latin typeface="Garamond" panose="02020404030301010803" pitchFamily="18" charset="0"/>
                        </a:rPr>
                        <a:t>Aspect</a:t>
                      </a:r>
                      <a:endParaRPr lang="en-IN" sz="1800" dirty="0">
                        <a:solidFill>
                          <a:schemeClr val="bg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dirty="0">
                          <a:solidFill>
                            <a:schemeClr val="bg1"/>
                          </a:solidFill>
                          <a:effectLst/>
                          <a:latin typeface="Garamond" panose="02020404030301010803" pitchFamily="18" charset="0"/>
                        </a:rPr>
                        <a:t>LLP (Limited Liability Partnership)</a:t>
                      </a:r>
                      <a:endParaRPr lang="en-IN" sz="1800" dirty="0">
                        <a:solidFill>
                          <a:schemeClr val="bg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dirty="0">
                          <a:solidFill>
                            <a:schemeClr val="bg1"/>
                          </a:solidFill>
                          <a:effectLst/>
                          <a:latin typeface="Garamond" panose="02020404030301010803" pitchFamily="18" charset="0"/>
                        </a:rPr>
                        <a:t>Company (Private/Public)</a:t>
                      </a:r>
                      <a:endParaRPr lang="en-IN" sz="1800" dirty="0">
                        <a:solidFill>
                          <a:schemeClr val="bg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dirty="0">
                          <a:solidFill>
                            <a:schemeClr val="bg1"/>
                          </a:solidFill>
                          <a:effectLst/>
                          <a:latin typeface="Garamond" panose="02020404030301010803" pitchFamily="18" charset="0"/>
                        </a:rPr>
                        <a:t>Partnership Firm</a:t>
                      </a:r>
                      <a:endParaRPr lang="en-IN" sz="1800" dirty="0">
                        <a:solidFill>
                          <a:schemeClr val="bg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83739759"/>
                  </a:ext>
                </a:extLst>
              </a:tr>
              <a:tr h="11957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Tax Rate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- Flat 30% (plus surcharge and cess).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- 25% for companies with turnover up to ₹400 crore.</a:t>
                      </a:r>
                      <a:b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</a:b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- 30% for others (plus surcharge and cess).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- Flat 30% (plus surcharge and cess).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828137"/>
                  </a:ext>
                </a:extLst>
              </a:tr>
              <a:tr h="11957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Alternate Tax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- Alternative Minimum Tax (AMT) @ 18.5% of adjusted total income applies.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- Minimum Alternate Tax (MAT) @ 15% of book profits applies.</a:t>
                      </a:r>
                      <a:endParaRPr lang="en-IN" sz="180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- AMT/MAT not applicable.</a:t>
                      </a:r>
                      <a:endParaRPr lang="en-IN" sz="180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9936191"/>
                  </a:ext>
                </a:extLst>
              </a:tr>
              <a:tr h="8992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Dividend Distribution Tax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- Not applicable.</a:t>
                      </a:r>
                      <a:endParaRPr lang="en-IN" sz="180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- Dividend taxable in shareholders' hands (DDT abolished in 2020).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- Not applicable.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80473871"/>
                  </a:ext>
                </a:extLst>
              </a:tr>
              <a:tr h="6027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Set-off and Carry Forward of Losses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- Business losses can be carried forward for 8 years.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- Same as LLP.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- Same as LLP.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03248817"/>
                  </a:ext>
                </a:extLst>
              </a:tr>
              <a:tr h="12880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Surcharge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12% (income &gt; ₹10 </a:t>
                      </a:r>
                      <a:r>
                        <a:rPr lang="en-IN" sz="1800" dirty="0" err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cr</a:t>
                      </a: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)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7% if income &gt; ₹1 crore but ≤ ₹10 crore.</a:t>
                      </a: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12% if income &gt; ₹10 crore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12% (income &gt; ₹10 </a:t>
                      </a:r>
                      <a:r>
                        <a:rPr lang="en-IN" sz="1800" dirty="0" err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cr</a:t>
                      </a: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)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02838568"/>
                  </a:ext>
                </a:extLst>
              </a:tr>
              <a:tr h="6027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Health &amp; Education Cess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4% on total tax (incl. surcharge)</a:t>
                      </a:r>
                      <a:endParaRPr lang="en-IN" sz="180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4% on total tax (incl. surcharge)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4% on total tax (incl. surcharge)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Gadug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26965704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10B863A9-303D-89F9-D68C-1F309C560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3" name="Slide Number Placeholder 19">
            <a:extLst>
              <a:ext uri="{FF2B5EF4-FFF2-40B4-BE49-F238E27FC236}">
                <a16:creationId xmlns:a16="http://schemas.microsoft.com/office/drawing/2014/main" id="{DA382943-47DD-A826-656E-AD9C6ECF7983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45</a:t>
            </a:fld>
            <a:endParaRPr lang="en-IN" sz="1980" b="1" dirty="0"/>
          </a:p>
        </p:txBody>
      </p:sp>
      <p:sp>
        <p:nvSpPr>
          <p:cNvPr id="4" name="TextBox 13">
            <a:extLst>
              <a:ext uri="{FF2B5EF4-FFF2-40B4-BE49-F238E27FC236}">
                <a16:creationId xmlns:a16="http://schemas.microsoft.com/office/drawing/2014/main" id="{91D34E1C-D361-42DB-31B3-6212E79B9A2B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154E1506-D613-24C0-97AA-180499866E4B}"/>
              </a:ext>
            </a:extLst>
          </p:cNvPr>
          <p:cNvSpPr/>
          <p:nvPr/>
        </p:nvSpPr>
        <p:spPr>
          <a:xfrm>
            <a:off x="3536708" y="231998"/>
            <a:ext cx="5275064" cy="659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r>
              <a:rPr lang="en-US" sz="4800" b="1" kern="0" spc="-125" dirty="0">
                <a:solidFill>
                  <a:srgbClr val="000000"/>
                </a:solidFill>
                <a:latin typeface="Garamond" panose="02020404030301010803" pitchFamily="18" charset="0"/>
                <a:ea typeface="Inter Bold" pitchFamily="34" charset="-122"/>
                <a:cs typeface="Inter Bold" pitchFamily="34" charset="-120"/>
              </a:rPr>
              <a:t>Taxation under Different Structure </a:t>
            </a:r>
            <a:endParaRPr lang="en-US" sz="48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171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401A5-5847-D074-7B0D-B12480481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400E192-C1E7-A5F4-A6E8-3C775F9C6D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t="36851" b="36851"/>
          <a:stretch/>
        </p:blipFill>
        <p:spPr bwMode="auto">
          <a:xfrm>
            <a:off x="550847" y="-22034"/>
            <a:ext cx="13914303" cy="30186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0"/>
          </a:effectLst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7C322247-B026-C39B-959E-EAE451FC266D}"/>
              </a:ext>
            </a:extLst>
          </p:cNvPr>
          <p:cNvSpPr/>
          <p:nvPr/>
        </p:nvSpPr>
        <p:spPr>
          <a:xfrm>
            <a:off x="583896" y="2950347"/>
            <a:ext cx="13738034" cy="12078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950"/>
              </a:lnSpc>
              <a:buNone/>
            </a:pPr>
            <a:r>
              <a:rPr lang="en-US" sz="3600" b="1" dirty="0">
                <a:solidFill>
                  <a:srgbClr val="1B1B27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Which structure has less taxation rules ?</a:t>
            </a:r>
            <a:endParaRPr lang="en-US" sz="3600" b="1" dirty="0">
              <a:latin typeface="Garamond" panose="02020404030301010803" pitchFamily="18" charset="0"/>
            </a:endParaRPr>
          </a:p>
        </p:txBody>
      </p:sp>
      <p:sp>
        <p:nvSpPr>
          <p:cNvPr id="3" name="TextBox 13">
            <a:extLst>
              <a:ext uri="{FF2B5EF4-FFF2-40B4-BE49-F238E27FC236}">
                <a16:creationId xmlns:a16="http://schemas.microsoft.com/office/drawing/2014/main" id="{1B37BEC4-A0F8-D254-913E-D95C980DCC81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01299B-DB8E-C8BE-78BB-14094A80CC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56B189E8-3C76-7A87-57B0-99C30ECFB582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46</a:t>
            </a:fld>
            <a:endParaRPr lang="en-IN" sz="1980" b="1" dirty="0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E448105C-A70E-F2F3-61F8-4916423FB211}"/>
              </a:ext>
            </a:extLst>
          </p:cNvPr>
          <p:cNvSpPr/>
          <p:nvPr/>
        </p:nvSpPr>
        <p:spPr>
          <a:xfrm>
            <a:off x="2627243" y="4986734"/>
            <a:ext cx="9383262" cy="12078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4800" b="1" dirty="0">
                <a:solidFill>
                  <a:srgbClr val="1B1B27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PARTNERSHIP FIRM</a:t>
            </a:r>
            <a:endParaRPr lang="en-US" sz="32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0529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94B98-E22A-6210-D110-C3F75B226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180+ Small Business Closed Stock Illustrations, Royalty-Free Vector  Graphics &amp; Clip Art - iStock | Small business closed sign, Small business  closed down, Small business closed covid">
            <a:extLst>
              <a:ext uri="{FF2B5EF4-FFF2-40B4-BE49-F238E27FC236}">
                <a16:creationId xmlns:a16="http://schemas.microsoft.com/office/drawing/2014/main" id="{1C36D4D2-83EB-26E9-ED78-1ACAC5497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666" y="879857"/>
            <a:ext cx="8709522" cy="6802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3">
            <a:extLst>
              <a:ext uri="{FF2B5EF4-FFF2-40B4-BE49-F238E27FC236}">
                <a16:creationId xmlns:a16="http://schemas.microsoft.com/office/drawing/2014/main" id="{560CF0CB-BA95-CBC4-3D00-1DF4917191E2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630B1A-D57E-568E-0A80-506B2817D9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10" name="Slide Number Placeholder 19">
            <a:extLst>
              <a:ext uri="{FF2B5EF4-FFF2-40B4-BE49-F238E27FC236}">
                <a16:creationId xmlns:a16="http://schemas.microsoft.com/office/drawing/2014/main" id="{99291051-84D7-1992-13D8-5B6FD7F6A172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47</a:t>
            </a:fld>
            <a:endParaRPr lang="en-IN" sz="1980" b="1" dirty="0"/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7782AACA-1071-B944-4044-709A9B196F7E}"/>
              </a:ext>
            </a:extLst>
          </p:cNvPr>
          <p:cNvSpPr/>
          <p:nvPr/>
        </p:nvSpPr>
        <p:spPr>
          <a:xfrm>
            <a:off x="3372224" y="538772"/>
            <a:ext cx="654065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just">
              <a:lnSpc>
                <a:spcPts val="5500"/>
              </a:lnSpc>
            </a:pPr>
            <a:r>
              <a:rPr lang="en-US" sz="6600" b="1" dirty="0">
                <a:latin typeface="Garamond" panose="02020404030301010803" pitchFamily="18" charset="0"/>
              </a:rPr>
              <a:t>Closure of Business</a:t>
            </a:r>
          </a:p>
        </p:txBody>
      </p:sp>
    </p:spTree>
    <p:extLst>
      <p:ext uri="{BB962C8B-B14F-4D97-AF65-F5344CB8AC3E}">
        <p14:creationId xmlns:p14="http://schemas.microsoft.com/office/powerpoint/2010/main" val="27030839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76839" y="2855972"/>
            <a:ext cx="915102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571500" indent="-571500" algn="just">
              <a:lnSpc>
                <a:spcPts val="5550"/>
              </a:lnSpc>
              <a:buFont typeface="Wingdings" panose="05000000000000000000" pitchFamily="2" charset="2"/>
              <a:buChar char="Ø"/>
            </a:pPr>
            <a:r>
              <a:rPr lang="en-US" sz="3600" b="1" dirty="0">
                <a:solidFill>
                  <a:srgbClr val="1B1B27"/>
                </a:solidFill>
                <a:latin typeface="Garamond" panose="02020404030301010803" pitchFamily="18" charset="0"/>
                <a:ea typeface="Raleway" pitchFamily="34" charset="-122"/>
                <a:cs typeface="Raleway" pitchFamily="34" charset="-120"/>
              </a:rPr>
              <a:t>Compulsory Winding Up</a:t>
            </a:r>
            <a:endParaRPr lang="en-US" sz="3600" b="1" dirty="0">
              <a:latin typeface="Garamond" panose="020204040303010108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44291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1B1B27"/>
                </a:solidFill>
                <a:latin typeface="Garamond" panose="02020404030301010803" pitchFamily="18" charset="0"/>
                <a:ea typeface="Raleway" pitchFamily="34" charset="-122"/>
                <a:cs typeface="Raleway" pitchFamily="34" charset="-120"/>
              </a:rPr>
              <a:t>Initiated by NCLT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4819303"/>
            <a:ext cx="600361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Garamond" panose="02020404030301010803" pitchFamily="18" charset="0"/>
                <a:ea typeface="Roboto" pitchFamily="34" charset="-122"/>
                <a:cs typeface="Roboto" pitchFamily="34" charset="-120"/>
              </a:rPr>
              <a:t>Triggered under Section 271 of the Companies Act, 2013, by the NCLT, not by the company itself.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578552" y="4380603"/>
            <a:ext cx="315932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1B1B27"/>
                </a:solidFill>
                <a:latin typeface="Garamond" panose="02020404030301010803" pitchFamily="18" charset="0"/>
                <a:ea typeface="Raleway" pitchFamily="34" charset="-122"/>
                <a:cs typeface="Raleway" pitchFamily="34" charset="-120"/>
              </a:rPr>
              <a:t>Grounds for Winding Up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622620" y="4819303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Garamond" panose="02020404030301010803" pitchFamily="18" charset="0"/>
                <a:ea typeface="Roboto" pitchFamily="34" charset="-122"/>
                <a:cs typeface="Roboto" pitchFamily="34" charset="-120"/>
              </a:rPr>
              <a:t>Non-payment of debts, failure to commence business, interference with company affairs, and non-compliance with filing requirements.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F5AFAA23-D486-A7E5-D2CE-B84C47EFEAFA}"/>
              </a:ext>
            </a:extLst>
          </p:cNvPr>
          <p:cNvSpPr/>
          <p:nvPr/>
        </p:nvSpPr>
        <p:spPr>
          <a:xfrm>
            <a:off x="2984120" y="277998"/>
            <a:ext cx="1053379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just">
              <a:lnSpc>
                <a:spcPts val="5500"/>
              </a:lnSpc>
            </a:pPr>
            <a:r>
              <a:rPr lang="en-US" sz="5760" b="1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Winding Up of Company</a:t>
            </a: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50297D81-6F90-FF6B-91D2-BA5D1E356273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34EFD9-4A44-3C11-A0E7-F33CBDF11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10" name="Slide Number Placeholder 19">
            <a:extLst>
              <a:ext uri="{FF2B5EF4-FFF2-40B4-BE49-F238E27FC236}">
                <a16:creationId xmlns:a16="http://schemas.microsoft.com/office/drawing/2014/main" id="{38F6AD9D-8BF9-0C1B-AEB8-CA60EF3D2F89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48</a:t>
            </a:fld>
            <a:endParaRPr lang="en-IN" sz="1980" b="1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332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1276" y="3035498"/>
            <a:ext cx="10827663" cy="6403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685800" indent="-685800">
              <a:lnSpc>
                <a:spcPts val="5000"/>
              </a:lnSpc>
              <a:buFont typeface="Wingdings" panose="05000000000000000000" pitchFamily="2" charset="2"/>
              <a:buChar char="Ø"/>
            </a:pPr>
            <a:r>
              <a:rPr lang="en-US" sz="4800" b="1" dirty="0">
                <a:solidFill>
                  <a:srgbClr val="1F1E1E"/>
                </a:solidFill>
                <a:latin typeface="Garamond" panose="02020404030301010803" pitchFamily="18" charset="0"/>
                <a:ea typeface="Alexandria Semi Bold" pitchFamily="34" charset="-122"/>
                <a:cs typeface="Alexandria Semi Bold" pitchFamily="34" charset="-120"/>
              </a:rPr>
              <a:t>Voluntary Winding Up</a:t>
            </a:r>
          </a:p>
          <a:p>
            <a:pPr>
              <a:lnSpc>
                <a:spcPts val="5000"/>
              </a:lnSpc>
            </a:pPr>
            <a:endParaRPr lang="en-US" sz="4800" b="1" dirty="0">
              <a:solidFill>
                <a:srgbClr val="1F1E1E"/>
              </a:solidFill>
              <a:latin typeface="Garamond" panose="02020404030301010803" pitchFamily="18" charset="0"/>
              <a:ea typeface="Alexandria Semi Bold" pitchFamily="34" charset="-122"/>
            </a:endParaRPr>
          </a:p>
          <a:p>
            <a:pPr>
              <a:lnSpc>
                <a:spcPts val="5000"/>
              </a:lnSpc>
            </a:pPr>
            <a:r>
              <a:rPr lang="en-US" sz="3400" dirty="0">
                <a:solidFill>
                  <a:srgbClr val="1F1E1E"/>
                </a:solidFill>
                <a:latin typeface="Garamond" panose="02020404030301010803" pitchFamily="18" charset="0"/>
                <a:ea typeface="Alexandria Semi Bold" pitchFamily="34" charset="-122"/>
              </a:rPr>
              <a:t>As per Section 59 of Insolvency and Bankruptcy Code, 2016</a:t>
            </a:r>
            <a:r>
              <a:rPr lang="en-US" sz="3400" b="1" dirty="0">
                <a:solidFill>
                  <a:srgbClr val="1F1E1E"/>
                </a:solidFill>
                <a:latin typeface="Garamond" panose="02020404030301010803" pitchFamily="18" charset="0"/>
                <a:ea typeface="Alexandria Semi Bold" pitchFamily="34" charset="-122"/>
              </a:rPr>
              <a:t> </a:t>
            </a:r>
            <a:endParaRPr lang="en-US" sz="3400" b="1" dirty="0">
              <a:latin typeface="Garamond" panose="02020404030301010803" pitchFamily="18" charset="0"/>
            </a:endParaRPr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id="{66A8BA26-430F-873A-8C73-D159B9F449EE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B1334D9-4A31-7995-F374-DE77DBFD81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23" name="Slide Number Placeholder 19">
            <a:extLst>
              <a:ext uri="{FF2B5EF4-FFF2-40B4-BE49-F238E27FC236}">
                <a16:creationId xmlns:a16="http://schemas.microsoft.com/office/drawing/2014/main" id="{DF99051A-C278-C12B-ABD9-22FDB659D734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49</a:t>
            </a:fld>
            <a:endParaRPr lang="en-IN" sz="1980" b="1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6644" y="1428130"/>
            <a:ext cx="11075670" cy="6835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571500" indent="-571500" algn="just">
              <a:lnSpc>
                <a:spcPts val="5350"/>
              </a:lnSpc>
              <a:buFont typeface="Wingdings" panose="05000000000000000000" pitchFamily="2" charset="2"/>
              <a:buChar char="Ø"/>
            </a:pPr>
            <a:r>
              <a:rPr lang="en-US" sz="3600" b="1" dirty="0">
                <a:solidFill>
                  <a:srgbClr val="152D47"/>
                </a:solidFill>
                <a:latin typeface="Garamond" panose="02020404030301010803" pitchFamily="18" charset="0"/>
                <a:ea typeface="Crimson Pro Semi Bold" pitchFamily="34" charset="-122"/>
                <a:cs typeface="Crimson Pro Semi Bold" pitchFamily="34" charset="-120"/>
              </a:rPr>
              <a:t>Voluntary Dissolution by Agreement (Section 40)</a:t>
            </a:r>
            <a:endParaRPr lang="en-US" sz="3600" b="1" dirty="0">
              <a:latin typeface="Garamond" panose="02020404030301010803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65453" y="2361815"/>
            <a:ext cx="6440448" cy="2036564"/>
          </a:xfrm>
          <a:prstGeom prst="roundRect">
            <a:avLst>
              <a:gd name="adj" fmla="val 1611"/>
            </a:avLst>
          </a:prstGeom>
          <a:solidFill>
            <a:srgbClr val="EBF0F9"/>
          </a:solidFill>
          <a:ln/>
        </p:spPr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30A561C-D682-965B-74B8-3F9B9B5D79F8}"/>
              </a:ext>
            </a:extLst>
          </p:cNvPr>
          <p:cNvGrpSpPr/>
          <p:nvPr/>
        </p:nvGrpSpPr>
        <p:grpSpPr>
          <a:xfrm>
            <a:off x="984171" y="2580533"/>
            <a:ext cx="6003012" cy="1172765"/>
            <a:chOff x="984171" y="1941552"/>
            <a:chExt cx="6003012" cy="1172765"/>
          </a:xfrm>
        </p:grpSpPr>
        <p:sp>
          <p:nvSpPr>
            <p:cNvPr id="4" name="Text 2"/>
            <p:cNvSpPr/>
            <p:nvPr/>
          </p:nvSpPr>
          <p:spPr>
            <a:xfrm>
              <a:off x="984171" y="1941552"/>
              <a:ext cx="2734032" cy="34170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just">
                <a:lnSpc>
                  <a:spcPts val="2650"/>
                </a:lnSpc>
                <a:buNone/>
              </a:pPr>
              <a:r>
                <a:rPr lang="en-US" sz="2150" dirty="0">
                  <a:solidFill>
                    <a:srgbClr val="4C4C4D"/>
                  </a:solidFill>
                  <a:latin typeface="Garamond" panose="02020404030301010803" pitchFamily="18" charset="0"/>
                  <a:ea typeface="Crimson Pro Semi Bold" pitchFamily="34" charset="-122"/>
                  <a:cs typeface="Crimson Pro Semi Bold" pitchFamily="34" charset="-120"/>
                </a:rPr>
                <a:t>Unanimous Agreement</a:t>
              </a:r>
              <a:endParaRPr lang="en-US" sz="2150" dirty="0">
                <a:latin typeface="Garamond" panose="02020404030301010803" pitchFamily="18" charset="0"/>
              </a:endParaRPr>
            </a:p>
          </p:txBody>
        </p:sp>
        <p:sp>
          <p:nvSpPr>
            <p:cNvPr id="5" name="Text 3"/>
            <p:cNvSpPr/>
            <p:nvPr/>
          </p:nvSpPr>
          <p:spPr>
            <a:xfrm>
              <a:off x="984171" y="2414468"/>
              <a:ext cx="6003012" cy="69984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just">
                <a:lnSpc>
                  <a:spcPts val="2750"/>
                </a:lnSpc>
                <a:buNone/>
              </a:pPr>
              <a:r>
                <a:rPr lang="en-US" sz="1600" dirty="0">
                  <a:latin typeface="Garamond" panose="02020404030301010803" pitchFamily="18" charset="0"/>
                </a:rPr>
                <a:t>A firm may be dissolved with the consent of all the partners or in accordance with a contract between the partners. </a:t>
              </a:r>
              <a:endParaRPr lang="en-US" sz="1700" dirty="0">
                <a:latin typeface="Garamond" panose="02020404030301010803" pitchFamily="18" charset="0"/>
              </a:endParaRPr>
            </a:p>
          </p:txBody>
        </p:sp>
      </p:grpSp>
      <p:sp>
        <p:nvSpPr>
          <p:cNvPr id="6" name="Shape 4"/>
          <p:cNvSpPr/>
          <p:nvPr/>
        </p:nvSpPr>
        <p:spPr>
          <a:xfrm>
            <a:off x="7424618" y="2361815"/>
            <a:ext cx="6440448" cy="2036564"/>
          </a:xfrm>
          <a:prstGeom prst="roundRect">
            <a:avLst>
              <a:gd name="adj" fmla="val 1611"/>
            </a:avLst>
          </a:prstGeom>
          <a:solidFill>
            <a:srgbClr val="EBF0F9"/>
          </a:solidFill>
          <a:ln/>
        </p:spPr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9D085CD-DE8F-38FD-8806-54AEE4F1433B}"/>
              </a:ext>
            </a:extLst>
          </p:cNvPr>
          <p:cNvGrpSpPr/>
          <p:nvPr/>
        </p:nvGrpSpPr>
        <p:grpSpPr>
          <a:xfrm>
            <a:off x="7643336" y="2580533"/>
            <a:ext cx="6003012" cy="1599128"/>
            <a:chOff x="7643336" y="1941552"/>
            <a:chExt cx="6003012" cy="1599128"/>
          </a:xfrm>
        </p:grpSpPr>
        <p:sp>
          <p:nvSpPr>
            <p:cNvPr id="7" name="Text 5"/>
            <p:cNvSpPr/>
            <p:nvPr/>
          </p:nvSpPr>
          <p:spPr>
            <a:xfrm>
              <a:off x="7643336" y="1941552"/>
              <a:ext cx="2734032" cy="34170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just">
                <a:lnSpc>
                  <a:spcPts val="2650"/>
                </a:lnSpc>
                <a:buNone/>
              </a:pPr>
              <a:r>
                <a:rPr lang="en-US" sz="2150" dirty="0">
                  <a:solidFill>
                    <a:srgbClr val="4C4C4D"/>
                  </a:solidFill>
                  <a:latin typeface="Garamond" panose="02020404030301010803" pitchFamily="18" charset="0"/>
                  <a:ea typeface="Crimson Pro Semi Bold" pitchFamily="34" charset="-122"/>
                  <a:cs typeface="Crimson Pro Semi Bold" pitchFamily="34" charset="-120"/>
                </a:rPr>
                <a:t>Procedure</a:t>
              </a:r>
              <a:endParaRPr lang="en-US" sz="2150" dirty="0">
                <a:latin typeface="Garamond" panose="02020404030301010803" pitchFamily="18" charset="0"/>
              </a:endParaRPr>
            </a:p>
          </p:txBody>
        </p:sp>
        <p:sp>
          <p:nvSpPr>
            <p:cNvPr id="8" name="Text 6"/>
            <p:cNvSpPr/>
            <p:nvPr/>
          </p:nvSpPr>
          <p:spPr>
            <a:xfrm>
              <a:off x="7643336" y="2414468"/>
              <a:ext cx="6003012" cy="34992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342900" indent="-342900" algn="just">
                <a:lnSpc>
                  <a:spcPts val="2750"/>
                </a:lnSpc>
                <a:buSzPct val="100000"/>
                <a:buChar char="•"/>
              </a:pPr>
              <a:r>
                <a:rPr lang="en-US" sz="1700" dirty="0">
                  <a:solidFill>
                    <a:srgbClr val="4C4C4D"/>
                  </a:solidFill>
                  <a:latin typeface="Garamond" panose="02020404030301010803" pitchFamily="18" charset="0"/>
                  <a:ea typeface="Heebo" pitchFamily="34" charset="-122"/>
                  <a:cs typeface="Heebo" pitchFamily="34" charset="-120"/>
                </a:rPr>
                <a:t>Draft a dissolution deed outlining the terms.</a:t>
              </a:r>
              <a:endParaRPr lang="en-US" sz="1700" dirty="0">
                <a:latin typeface="Garamond" panose="02020404030301010803" pitchFamily="18" charset="0"/>
              </a:endParaRPr>
            </a:p>
          </p:txBody>
        </p:sp>
        <p:sp>
          <p:nvSpPr>
            <p:cNvPr id="9" name="Text 7"/>
            <p:cNvSpPr/>
            <p:nvPr/>
          </p:nvSpPr>
          <p:spPr>
            <a:xfrm>
              <a:off x="7643336" y="2840831"/>
              <a:ext cx="6003012" cy="69984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342900" indent="-342900" algn="just">
                <a:lnSpc>
                  <a:spcPts val="2750"/>
                </a:lnSpc>
                <a:buSzPct val="100000"/>
                <a:buChar char="•"/>
              </a:pPr>
              <a:r>
                <a:rPr lang="en-US" sz="1700" dirty="0">
                  <a:solidFill>
                    <a:srgbClr val="4C4C4D"/>
                  </a:solidFill>
                  <a:latin typeface="Garamond" panose="02020404030301010803" pitchFamily="18" charset="0"/>
                  <a:ea typeface="Heebo" pitchFamily="34" charset="-122"/>
                  <a:cs typeface="Heebo" pitchFamily="34" charset="-120"/>
                </a:rPr>
                <a:t>Mention the settlement of accounts, liabilities, and distribution of assets.</a:t>
              </a:r>
              <a:endParaRPr lang="en-US" sz="1700" dirty="0">
                <a:latin typeface="Garamond" panose="02020404030301010803" pitchFamily="18" charset="0"/>
              </a:endParaRPr>
            </a:p>
          </p:txBody>
        </p:sp>
      </p:grpSp>
      <p:sp>
        <p:nvSpPr>
          <p:cNvPr id="10" name="Shape 8"/>
          <p:cNvSpPr/>
          <p:nvPr/>
        </p:nvSpPr>
        <p:spPr>
          <a:xfrm>
            <a:off x="656905" y="5455118"/>
            <a:ext cx="6440448" cy="1960126"/>
          </a:xfrm>
          <a:prstGeom prst="roundRect">
            <a:avLst>
              <a:gd name="adj" fmla="val 1674"/>
            </a:avLst>
          </a:prstGeom>
          <a:solidFill>
            <a:srgbClr val="EBF0F9"/>
          </a:solidFill>
          <a:ln/>
        </p:spPr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867A3C6-280F-D7E5-CCDA-44929E680F4F}"/>
              </a:ext>
            </a:extLst>
          </p:cNvPr>
          <p:cNvGrpSpPr/>
          <p:nvPr/>
        </p:nvGrpSpPr>
        <p:grpSpPr>
          <a:xfrm>
            <a:off x="875623" y="5673836"/>
            <a:ext cx="6003012" cy="1522690"/>
            <a:chOff x="984171" y="4196834"/>
            <a:chExt cx="6003012" cy="1522690"/>
          </a:xfrm>
        </p:grpSpPr>
        <p:sp>
          <p:nvSpPr>
            <p:cNvPr id="11" name="Text 9"/>
            <p:cNvSpPr/>
            <p:nvPr/>
          </p:nvSpPr>
          <p:spPr>
            <a:xfrm>
              <a:off x="984171" y="4196834"/>
              <a:ext cx="4110752" cy="34170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just">
                <a:lnSpc>
                  <a:spcPts val="2650"/>
                </a:lnSpc>
                <a:buNone/>
              </a:pPr>
              <a:r>
                <a:rPr lang="en-US" sz="2150" dirty="0">
                  <a:solidFill>
                    <a:srgbClr val="4C4C4D"/>
                  </a:solidFill>
                  <a:latin typeface="Garamond" panose="02020404030301010803" pitchFamily="18" charset="0"/>
                  <a:ea typeface="Crimson Pro Semi Bold" pitchFamily="34" charset="-122"/>
                  <a:cs typeface="Crimson Pro Semi Bold" pitchFamily="34" charset="-120"/>
                </a:rPr>
                <a:t>Insolvency of all partners or all partners except one</a:t>
              </a:r>
              <a:endParaRPr lang="en-US" sz="2150" dirty="0">
                <a:latin typeface="Garamond" panose="02020404030301010803" pitchFamily="18" charset="0"/>
              </a:endParaRPr>
            </a:p>
          </p:txBody>
        </p:sp>
        <p:sp>
          <p:nvSpPr>
            <p:cNvPr id="12" name="Text 10"/>
            <p:cNvSpPr/>
            <p:nvPr/>
          </p:nvSpPr>
          <p:spPr>
            <a:xfrm>
              <a:off x="984171" y="4669750"/>
              <a:ext cx="6003012" cy="1049774"/>
            </a:xfrm>
            <a:prstGeom prst="rect">
              <a:avLst/>
            </a:prstGeom>
            <a:solidFill>
              <a:srgbClr val="EBF0F9"/>
            </a:solidFill>
            <a:ln/>
          </p:spPr>
          <p:txBody>
            <a:bodyPr wrap="square" lIns="0" tIns="0" rIns="0" bIns="0" rtlCol="0" anchor="t"/>
            <a:lstStyle/>
            <a:p>
              <a:pPr marL="0" indent="0" algn="just">
                <a:lnSpc>
                  <a:spcPts val="2750"/>
                </a:lnSpc>
                <a:buNone/>
              </a:pPr>
              <a:r>
                <a:rPr lang="en-US" sz="1600" dirty="0">
                  <a:latin typeface="Garamond" panose="02020404030301010803" pitchFamily="18" charset="0"/>
                </a:rPr>
                <a:t>If an event occurs that makes the business of the partnership </a:t>
              </a:r>
              <a:r>
                <a:rPr lang="en-US" sz="1600" b="1" dirty="0">
                  <a:latin typeface="Garamond" panose="02020404030301010803" pitchFamily="18" charset="0"/>
                </a:rPr>
                <a:t>unlawful</a:t>
              </a:r>
              <a:r>
                <a:rPr lang="en-US" sz="1600" dirty="0">
                  <a:latin typeface="Garamond" panose="02020404030301010803" pitchFamily="18" charset="0"/>
                </a:rPr>
                <a:t>, the partnership is dissolved. </a:t>
              </a:r>
              <a:endParaRPr lang="en-US" sz="1700" dirty="0">
                <a:latin typeface="Garamond" panose="02020404030301010803" pitchFamily="18" charset="0"/>
              </a:endParaRPr>
            </a:p>
          </p:txBody>
        </p:sp>
      </p:grpSp>
      <p:sp>
        <p:nvSpPr>
          <p:cNvPr id="13" name="Shape 11"/>
          <p:cNvSpPr/>
          <p:nvPr/>
        </p:nvSpPr>
        <p:spPr>
          <a:xfrm>
            <a:off x="7316070" y="5455118"/>
            <a:ext cx="6440448" cy="1960126"/>
          </a:xfrm>
          <a:prstGeom prst="roundRect">
            <a:avLst>
              <a:gd name="adj" fmla="val 1674"/>
            </a:avLst>
          </a:prstGeom>
          <a:solidFill>
            <a:srgbClr val="EBF0F9"/>
          </a:solidFill>
          <a:ln/>
        </p:spPr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1F7D0C3-B349-1F1B-AC00-BD334C96C340}"/>
              </a:ext>
            </a:extLst>
          </p:cNvPr>
          <p:cNvGrpSpPr/>
          <p:nvPr/>
        </p:nvGrpSpPr>
        <p:grpSpPr>
          <a:xfrm>
            <a:off x="7534788" y="5673836"/>
            <a:ext cx="6003012" cy="1172765"/>
            <a:chOff x="7643336" y="4196834"/>
            <a:chExt cx="6003012" cy="1172765"/>
          </a:xfrm>
        </p:grpSpPr>
        <p:sp>
          <p:nvSpPr>
            <p:cNvPr id="14" name="Text 12"/>
            <p:cNvSpPr/>
            <p:nvPr/>
          </p:nvSpPr>
          <p:spPr>
            <a:xfrm>
              <a:off x="7643336" y="4196834"/>
              <a:ext cx="2734032" cy="34170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just">
                <a:lnSpc>
                  <a:spcPts val="2650"/>
                </a:lnSpc>
                <a:buNone/>
              </a:pPr>
              <a:r>
                <a:rPr lang="en-US" sz="2150" dirty="0">
                  <a:solidFill>
                    <a:srgbClr val="4C4C4D"/>
                  </a:solidFill>
                  <a:latin typeface="Garamond" panose="02020404030301010803" pitchFamily="18" charset="0"/>
                  <a:ea typeface="Crimson Pro Semi Bold" pitchFamily="34" charset="-122"/>
                  <a:cs typeface="Crimson Pro Semi Bold" pitchFamily="34" charset="-120"/>
                </a:rPr>
                <a:t>Procedure</a:t>
              </a:r>
              <a:endParaRPr lang="en-US" sz="2150" dirty="0">
                <a:latin typeface="Garamond" panose="02020404030301010803" pitchFamily="18" charset="0"/>
              </a:endParaRPr>
            </a:p>
          </p:txBody>
        </p:sp>
        <p:sp>
          <p:nvSpPr>
            <p:cNvPr id="15" name="Text 13"/>
            <p:cNvSpPr/>
            <p:nvPr/>
          </p:nvSpPr>
          <p:spPr>
            <a:xfrm>
              <a:off x="7643336" y="4669750"/>
              <a:ext cx="6003012" cy="69984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just">
                <a:lnSpc>
                  <a:spcPts val="2750"/>
                </a:lnSpc>
                <a:buNone/>
              </a:pPr>
              <a:r>
                <a:rPr lang="en-US" sz="1700" dirty="0">
                  <a:solidFill>
                    <a:srgbClr val="4C4C4D"/>
                  </a:solidFill>
                  <a:latin typeface="Garamond" panose="02020404030301010803" pitchFamily="18" charset="0"/>
                  <a:ea typeface="Heebo" pitchFamily="34" charset="-122"/>
                  <a:cs typeface="Heebo" pitchFamily="34" charset="-120"/>
                </a:rPr>
                <a:t>Automatic dissolution</a:t>
              </a:r>
              <a:endParaRPr lang="en-US" sz="1700" dirty="0">
                <a:latin typeface="Garamond" panose="02020404030301010803" pitchFamily="18" charset="0"/>
              </a:endParaRPr>
            </a:p>
          </p:txBody>
        </p:sp>
      </p:grpSp>
      <p:sp>
        <p:nvSpPr>
          <p:cNvPr id="16" name="Text 14"/>
          <p:cNvSpPr/>
          <p:nvPr/>
        </p:nvSpPr>
        <p:spPr>
          <a:xfrm>
            <a:off x="313762" y="4657795"/>
            <a:ext cx="8296156" cy="6835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571500" indent="-571500" algn="just">
              <a:lnSpc>
                <a:spcPts val="5350"/>
              </a:lnSpc>
              <a:buFont typeface="Wingdings" panose="05000000000000000000" pitchFamily="2" charset="2"/>
              <a:buChar char="Ø"/>
            </a:pPr>
            <a:r>
              <a:rPr lang="en-US" sz="3600" b="1" dirty="0">
                <a:solidFill>
                  <a:srgbClr val="152D47"/>
                </a:solidFill>
                <a:latin typeface="Garamond" panose="02020404030301010803" pitchFamily="18" charset="0"/>
                <a:ea typeface="Crimson Pro Semi Bold" pitchFamily="34" charset="-122"/>
                <a:cs typeface="Crimson Pro Semi Bold" pitchFamily="34" charset="-120"/>
              </a:rPr>
              <a:t>Compulsory Dissolution (Section 41)</a:t>
            </a:r>
            <a:endParaRPr lang="en-US" sz="3600" b="1" dirty="0">
              <a:latin typeface="Garamond" panose="02020404030301010803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65453" y="7277814"/>
            <a:ext cx="13099494" cy="349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750"/>
              </a:lnSpc>
              <a:buNone/>
            </a:pPr>
            <a:endParaRPr lang="en-US" sz="1700" dirty="0">
              <a:latin typeface="Garamond" panose="02020404030301010803" pitchFamily="18" charset="0"/>
            </a:endParaRPr>
          </a:p>
        </p:txBody>
      </p:sp>
      <p:sp>
        <p:nvSpPr>
          <p:cNvPr id="18" name="Text 0"/>
          <p:cNvSpPr/>
          <p:nvPr/>
        </p:nvSpPr>
        <p:spPr>
          <a:xfrm>
            <a:off x="2047687" y="167828"/>
            <a:ext cx="1053379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just">
              <a:lnSpc>
                <a:spcPts val="5500"/>
              </a:lnSpc>
            </a:pPr>
            <a:r>
              <a:rPr lang="en-US" sz="5760" b="1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Dissolution of a Partnership Firm</a:t>
            </a:r>
          </a:p>
        </p:txBody>
      </p:sp>
      <p:sp>
        <p:nvSpPr>
          <p:cNvPr id="29" name="TextBox 13">
            <a:extLst>
              <a:ext uri="{FF2B5EF4-FFF2-40B4-BE49-F238E27FC236}">
                <a16:creationId xmlns:a16="http://schemas.microsoft.com/office/drawing/2014/main" id="{E645075C-F1F4-DAAA-0720-A3B79FBC766D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58CE5D2-1266-81B3-408A-89F2DB7900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31" name="Slide Number Placeholder 19">
            <a:extLst>
              <a:ext uri="{FF2B5EF4-FFF2-40B4-BE49-F238E27FC236}">
                <a16:creationId xmlns:a16="http://schemas.microsoft.com/office/drawing/2014/main" id="{5BEC633D-6CCA-D96E-1B05-83319DDC587D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50</a:t>
            </a:fld>
            <a:endParaRPr lang="en-IN" sz="1980" b="1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30109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5550"/>
              </a:lnSpc>
              <a:buNone/>
            </a:pPr>
            <a:r>
              <a:rPr lang="en-US" sz="5400" b="1" dirty="0">
                <a:solidFill>
                  <a:srgbClr val="1B1B27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Strike-Off of LLP</a:t>
            </a:r>
            <a:endParaRPr lang="en-US" sz="5400" b="1" dirty="0">
              <a:latin typeface="Garamond" panose="02020404030301010803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238684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1B1B27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Definition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93790" y="2967990"/>
            <a:ext cx="3501509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Strike-off is a process to officially close an inactive LLP (Limited Liability Partnership) that hasn't started business or has been inactive for over a year.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4856321" y="238684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1B1B27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Modes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4856321" y="2967990"/>
            <a:ext cx="3501509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850"/>
              </a:lnSpc>
              <a:buSzPct val="100000"/>
              <a:buChar char="•"/>
            </a:pPr>
            <a:r>
              <a:rPr lang="en-US" sz="2000" b="1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Voluntary Strike-Off: </a:t>
            </a: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Initiated by the LLP partners after inactivity for a year or more, by filing an application to the Registrar.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4856321" y="4861798"/>
            <a:ext cx="3501509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850"/>
              </a:lnSpc>
              <a:buSzPct val="100000"/>
              <a:buChar char="•"/>
            </a:pPr>
            <a:r>
              <a:rPr lang="en-US" sz="2000" b="1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Compulsory Strike-Off: </a:t>
            </a: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Registrar can remove an LLP if it hasn’t conducted business for two years or has reasonable grounds to believe so.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01BF1ABA-29CC-F90A-3C2A-FE48C8CA57FB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sp>
        <p:nvSpPr>
          <p:cNvPr id="11" name="Slide Number Placeholder 19">
            <a:extLst>
              <a:ext uri="{FF2B5EF4-FFF2-40B4-BE49-F238E27FC236}">
                <a16:creationId xmlns:a16="http://schemas.microsoft.com/office/drawing/2014/main" id="{5A1E3A89-6384-EB21-8C3B-7A2E15CCAEB0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51</a:t>
            </a:fld>
            <a:endParaRPr lang="en-IN" sz="1980" b="1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437918"/>
            <a:ext cx="595407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5200" b="1" dirty="0">
                <a:solidFill>
                  <a:srgbClr val="1B1B27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What is Winding-Up of LLP?</a:t>
            </a:r>
            <a:endParaRPr lang="en-US" sz="5200" b="1" dirty="0">
              <a:latin typeface="Garamond" panose="02020404030301010803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280190" y="2486858"/>
            <a:ext cx="3664863" cy="4304705"/>
          </a:xfrm>
          <a:prstGeom prst="roundRect">
            <a:avLst>
              <a:gd name="adj" fmla="val 2599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14624" y="272129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Definition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514624" y="3211711"/>
            <a:ext cx="319599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A legal procedure under Sections 63, 64, and 65 of the LLP Act, 2008, to dissolve an LLP, settle debts, and distribute remaining funds.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10171867" y="2486858"/>
            <a:ext cx="3664863" cy="4304705"/>
          </a:xfrm>
          <a:prstGeom prst="roundRect">
            <a:avLst>
              <a:gd name="adj" fmla="val 2599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406301" y="272129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404155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Modes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0406301" y="3211711"/>
            <a:ext cx="319599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000" b="1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Winding-Up by the Tribunal</a:t>
            </a: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: Initiated based on insolvency, non-compliance, or other prescribed grounds.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0406301" y="5105519"/>
            <a:ext cx="319599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000" b="1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Voluntary Winding-Up</a:t>
            </a:r>
            <a:r>
              <a:rPr lang="en-US" sz="2000" dirty="0">
                <a:solidFill>
                  <a:srgbClr val="404155"/>
                </a:solidFill>
                <a:latin typeface="Garamond" panose="02020404030301010803" pitchFamily="18" charset="0"/>
                <a:ea typeface="Nobile" pitchFamily="34" charset="-122"/>
                <a:cs typeface="Nobile" pitchFamily="34" charset="-120"/>
              </a:rPr>
              <a:t>: Initiated by LLP partners through a special resolution.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E8B22300-54E4-F2D8-9991-8F44E7938344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91AB3CE-3F7B-83C8-F5E4-3A28B6BBBC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13" name="Slide Number Placeholder 19">
            <a:extLst>
              <a:ext uri="{FF2B5EF4-FFF2-40B4-BE49-F238E27FC236}">
                <a16:creationId xmlns:a16="http://schemas.microsoft.com/office/drawing/2014/main" id="{4FE158A5-CE95-826C-5749-F0B481D47E78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52</a:t>
            </a:fld>
            <a:endParaRPr lang="en-IN" sz="1980" b="1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1989" y="868799"/>
            <a:ext cx="11731943" cy="6000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700"/>
              </a:lnSpc>
              <a:buNone/>
            </a:pPr>
            <a:r>
              <a:rPr lang="en-US" sz="4800" b="1" dirty="0">
                <a:solidFill>
                  <a:srgbClr val="1B1B27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Strike-Off vs. Winding-Up: A Comparative Analysis</a:t>
            </a:r>
            <a:endParaRPr lang="en-US" sz="4800" b="1" dirty="0">
              <a:latin typeface="Garamond" panose="02020404030301010803" pitchFamily="18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769D2D1-D3D7-8B6A-C991-7F163AECDC2C}"/>
              </a:ext>
            </a:extLst>
          </p:cNvPr>
          <p:cNvGrpSpPr/>
          <p:nvPr/>
        </p:nvGrpSpPr>
        <p:grpSpPr>
          <a:xfrm>
            <a:off x="671989" y="1756886"/>
            <a:ext cx="13286423" cy="5603796"/>
            <a:chOff x="671989" y="1756886"/>
            <a:chExt cx="13286423" cy="5603796"/>
          </a:xfrm>
        </p:grpSpPr>
        <p:sp>
          <p:nvSpPr>
            <p:cNvPr id="3" name="Shape 1"/>
            <p:cNvSpPr/>
            <p:nvPr/>
          </p:nvSpPr>
          <p:spPr>
            <a:xfrm>
              <a:off x="671989" y="1756886"/>
              <a:ext cx="13286423" cy="5603796"/>
            </a:xfrm>
            <a:prstGeom prst="roundRect">
              <a:avLst>
                <a:gd name="adj" fmla="val 1439"/>
              </a:avLst>
            </a:prstGeom>
            <a:noFill/>
            <a:ln w="7620">
              <a:solidFill>
                <a:srgbClr val="000000">
                  <a:alpha val="8000"/>
                </a:srgbClr>
              </a:solidFill>
              <a:prstDash val="solid"/>
            </a:ln>
          </p:spPr>
        </p:sp>
        <p:sp>
          <p:nvSpPr>
            <p:cNvPr id="4" name="Shape 2"/>
            <p:cNvSpPr/>
            <p:nvPr/>
          </p:nvSpPr>
          <p:spPr>
            <a:xfrm>
              <a:off x="679609" y="1764506"/>
              <a:ext cx="13269754" cy="552688"/>
            </a:xfrm>
            <a:prstGeom prst="rect">
              <a:avLst/>
            </a:prstGeom>
            <a:solidFill>
              <a:srgbClr val="FFFFFF">
                <a:alpha val="4000"/>
              </a:srgbClr>
            </a:solidFill>
            <a:ln/>
          </p:spPr>
        </p:sp>
        <p:sp>
          <p:nvSpPr>
            <p:cNvPr id="5" name="Text 3"/>
            <p:cNvSpPr/>
            <p:nvPr/>
          </p:nvSpPr>
          <p:spPr>
            <a:xfrm>
              <a:off x="873204" y="1887260"/>
              <a:ext cx="4035028" cy="3071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2400"/>
                </a:lnSpc>
                <a:buNone/>
              </a:pPr>
              <a:r>
                <a:rPr lang="en-US" sz="2400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Criteria</a:t>
              </a:r>
              <a:endParaRPr lang="en-US" sz="2400" b="1" dirty="0">
                <a:latin typeface="Garamond" panose="02020404030301010803" pitchFamily="18" charset="0"/>
              </a:endParaRPr>
            </a:p>
          </p:txBody>
        </p:sp>
        <p:sp>
          <p:nvSpPr>
            <p:cNvPr id="6" name="Text 4"/>
            <p:cNvSpPr/>
            <p:nvPr/>
          </p:nvSpPr>
          <p:spPr>
            <a:xfrm>
              <a:off x="5299710" y="1887260"/>
              <a:ext cx="4031218" cy="3071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2400"/>
                </a:lnSpc>
                <a:buNone/>
              </a:pPr>
              <a:r>
                <a:rPr lang="en-US" sz="2400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Strike-Off</a:t>
              </a:r>
              <a:endParaRPr lang="en-US" sz="2400" b="1" dirty="0">
                <a:latin typeface="Garamond" panose="02020404030301010803" pitchFamily="18" charset="0"/>
              </a:endParaRPr>
            </a:p>
          </p:txBody>
        </p:sp>
        <p:sp>
          <p:nvSpPr>
            <p:cNvPr id="7" name="Text 5"/>
            <p:cNvSpPr/>
            <p:nvPr/>
          </p:nvSpPr>
          <p:spPr>
            <a:xfrm>
              <a:off x="9722406" y="1887260"/>
              <a:ext cx="4035028" cy="3071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2400"/>
                </a:lnSpc>
                <a:buNone/>
              </a:pPr>
              <a:r>
                <a:rPr lang="en-US" sz="2400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Winding-Up</a:t>
              </a:r>
              <a:endParaRPr lang="en-US" sz="2400" b="1" dirty="0">
                <a:latin typeface="Garamond" panose="02020404030301010803" pitchFamily="18" charset="0"/>
              </a:endParaRPr>
            </a:p>
          </p:txBody>
        </p:sp>
        <p:sp>
          <p:nvSpPr>
            <p:cNvPr id="8" name="Shape 6"/>
            <p:cNvSpPr/>
            <p:nvPr/>
          </p:nvSpPr>
          <p:spPr>
            <a:xfrm>
              <a:off x="679609" y="2317194"/>
              <a:ext cx="13269754" cy="552688"/>
            </a:xfrm>
            <a:prstGeom prst="rect">
              <a:avLst/>
            </a:prstGeom>
            <a:solidFill>
              <a:srgbClr val="000000">
                <a:alpha val="4000"/>
              </a:srgbClr>
            </a:solidFill>
            <a:ln/>
          </p:spPr>
        </p:sp>
        <p:sp>
          <p:nvSpPr>
            <p:cNvPr id="9" name="Text 7"/>
            <p:cNvSpPr/>
            <p:nvPr/>
          </p:nvSpPr>
          <p:spPr>
            <a:xfrm>
              <a:off x="873204" y="2439948"/>
              <a:ext cx="4035028" cy="3071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>
                <a:lnSpc>
                  <a:spcPts val="2400"/>
                </a:lnSpc>
                <a:buNone/>
              </a:pPr>
              <a:r>
                <a:rPr lang="en-US" sz="2000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Meaning</a:t>
              </a:r>
              <a:endParaRPr lang="en-US" sz="2000" b="1" dirty="0">
                <a:latin typeface="Garamond" panose="02020404030301010803" pitchFamily="18" charset="0"/>
              </a:endParaRPr>
            </a:p>
          </p:txBody>
        </p:sp>
        <p:sp>
          <p:nvSpPr>
            <p:cNvPr id="10" name="Text 8"/>
            <p:cNvSpPr/>
            <p:nvPr/>
          </p:nvSpPr>
          <p:spPr>
            <a:xfrm>
              <a:off x="5299710" y="2439948"/>
              <a:ext cx="4031218" cy="3071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>
                <a:lnSpc>
                  <a:spcPts val="2400"/>
                </a:lnSpc>
                <a:buNone/>
              </a:pP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Simple process to remove inactive LLPs.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11" name="Text 9"/>
            <p:cNvSpPr/>
            <p:nvPr/>
          </p:nvSpPr>
          <p:spPr>
            <a:xfrm>
              <a:off x="9722406" y="2439948"/>
              <a:ext cx="4035028" cy="3071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>
                <a:lnSpc>
                  <a:spcPts val="2400"/>
                </a:lnSpc>
                <a:buNone/>
              </a:pP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Formal dissolution of an LLP.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12" name="Shape 10"/>
            <p:cNvSpPr/>
            <p:nvPr/>
          </p:nvSpPr>
          <p:spPr>
            <a:xfrm>
              <a:off x="679609" y="2869882"/>
              <a:ext cx="13269754" cy="859869"/>
            </a:xfrm>
            <a:prstGeom prst="rect">
              <a:avLst/>
            </a:prstGeom>
            <a:solidFill>
              <a:srgbClr val="FFFFFF">
                <a:alpha val="4000"/>
              </a:srgbClr>
            </a:solidFill>
            <a:ln/>
          </p:spPr>
        </p:sp>
        <p:sp>
          <p:nvSpPr>
            <p:cNvPr id="13" name="Text 11"/>
            <p:cNvSpPr/>
            <p:nvPr/>
          </p:nvSpPr>
          <p:spPr>
            <a:xfrm>
              <a:off x="873204" y="2992636"/>
              <a:ext cx="4035028" cy="3071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>
                <a:lnSpc>
                  <a:spcPts val="2400"/>
                </a:lnSpc>
                <a:buNone/>
              </a:pPr>
              <a:r>
                <a:rPr lang="en-US" sz="2000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Applicability</a:t>
              </a:r>
              <a:endParaRPr lang="en-US" sz="2000" b="1" dirty="0">
                <a:latin typeface="Garamond" panose="02020404030301010803" pitchFamily="18" charset="0"/>
              </a:endParaRPr>
            </a:p>
          </p:txBody>
        </p:sp>
        <p:sp>
          <p:nvSpPr>
            <p:cNvPr id="14" name="Text 12"/>
            <p:cNvSpPr/>
            <p:nvPr/>
          </p:nvSpPr>
          <p:spPr>
            <a:xfrm>
              <a:off x="5299710" y="2992636"/>
              <a:ext cx="4031218" cy="3071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>
                <a:lnSpc>
                  <a:spcPts val="2400"/>
                </a:lnSpc>
                <a:buNone/>
              </a:pP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Inactive LLPs without liabilities.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15" name="Text 13"/>
            <p:cNvSpPr/>
            <p:nvPr/>
          </p:nvSpPr>
          <p:spPr>
            <a:xfrm>
              <a:off x="9722406" y="2992636"/>
              <a:ext cx="4035028" cy="61436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2400"/>
                </a:lnSpc>
                <a:buNone/>
              </a:pP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LLPs with liabilities or collective decision to end operations.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16" name="Shape 14"/>
            <p:cNvSpPr/>
            <p:nvPr/>
          </p:nvSpPr>
          <p:spPr>
            <a:xfrm>
              <a:off x="679609" y="3729752"/>
              <a:ext cx="13269754" cy="859869"/>
            </a:xfrm>
            <a:prstGeom prst="rect">
              <a:avLst/>
            </a:prstGeom>
            <a:solidFill>
              <a:srgbClr val="000000">
                <a:alpha val="4000"/>
              </a:srgbClr>
            </a:solidFill>
            <a:ln/>
          </p:spPr>
        </p:sp>
        <p:sp>
          <p:nvSpPr>
            <p:cNvPr id="17" name="Text 15"/>
            <p:cNvSpPr/>
            <p:nvPr/>
          </p:nvSpPr>
          <p:spPr>
            <a:xfrm>
              <a:off x="873204" y="3852505"/>
              <a:ext cx="4035028" cy="3071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>
                <a:lnSpc>
                  <a:spcPts val="2400"/>
                </a:lnSpc>
                <a:buNone/>
              </a:pPr>
              <a:r>
                <a:rPr lang="en-US" sz="2000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Grounds for Initiation</a:t>
              </a:r>
              <a:endParaRPr lang="en-US" sz="2000" b="1" dirty="0">
                <a:latin typeface="Garamond" panose="02020404030301010803" pitchFamily="18" charset="0"/>
              </a:endParaRPr>
            </a:p>
          </p:txBody>
        </p:sp>
        <p:sp>
          <p:nvSpPr>
            <p:cNvPr id="18" name="Text 16"/>
            <p:cNvSpPr/>
            <p:nvPr/>
          </p:nvSpPr>
          <p:spPr>
            <a:xfrm>
              <a:off x="5299710" y="3852505"/>
              <a:ext cx="4031218" cy="3071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>
                <a:lnSpc>
                  <a:spcPts val="2400"/>
                </a:lnSpc>
                <a:buNone/>
              </a:pP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Inactivity for 12+ months.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19" name="Text 17"/>
            <p:cNvSpPr/>
            <p:nvPr/>
          </p:nvSpPr>
          <p:spPr>
            <a:xfrm>
              <a:off x="9722406" y="3852505"/>
              <a:ext cx="4035028" cy="61436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2400"/>
                </a:lnSpc>
                <a:buNone/>
              </a:pP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Voluntary or tribunal-driven (e.g., insolvency).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20" name="Shape 18"/>
            <p:cNvSpPr/>
            <p:nvPr/>
          </p:nvSpPr>
          <p:spPr>
            <a:xfrm>
              <a:off x="679609" y="4589621"/>
              <a:ext cx="13269754" cy="552688"/>
            </a:xfrm>
            <a:prstGeom prst="rect">
              <a:avLst/>
            </a:prstGeom>
            <a:solidFill>
              <a:srgbClr val="FFFFFF">
                <a:alpha val="4000"/>
              </a:srgbClr>
            </a:solidFill>
            <a:ln/>
          </p:spPr>
        </p:sp>
        <p:sp>
          <p:nvSpPr>
            <p:cNvPr id="21" name="Text 19"/>
            <p:cNvSpPr/>
            <p:nvPr/>
          </p:nvSpPr>
          <p:spPr>
            <a:xfrm>
              <a:off x="873204" y="4712375"/>
              <a:ext cx="4035028" cy="3071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>
                <a:lnSpc>
                  <a:spcPts val="2400"/>
                </a:lnSpc>
                <a:buNone/>
              </a:pPr>
              <a:r>
                <a:rPr lang="en-US" sz="2000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Process Complexity</a:t>
              </a:r>
              <a:endParaRPr lang="en-US" sz="2000" b="1" dirty="0">
                <a:latin typeface="Garamond" panose="02020404030301010803" pitchFamily="18" charset="0"/>
              </a:endParaRPr>
            </a:p>
          </p:txBody>
        </p:sp>
        <p:sp>
          <p:nvSpPr>
            <p:cNvPr id="22" name="Text 20"/>
            <p:cNvSpPr/>
            <p:nvPr/>
          </p:nvSpPr>
          <p:spPr>
            <a:xfrm>
              <a:off x="5299710" y="4712375"/>
              <a:ext cx="4031218" cy="3071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>
                <a:lnSpc>
                  <a:spcPts val="2400"/>
                </a:lnSpc>
                <a:buNone/>
              </a:pP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Simple (file Form 24).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23" name="Text 21"/>
            <p:cNvSpPr/>
            <p:nvPr/>
          </p:nvSpPr>
          <p:spPr>
            <a:xfrm>
              <a:off x="9722406" y="4712375"/>
              <a:ext cx="4035028" cy="3071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>
                <a:lnSpc>
                  <a:spcPts val="2400"/>
                </a:lnSpc>
                <a:buNone/>
              </a:pP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Formal with liquidator and public notices.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24" name="Shape 22"/>
            <p:cNvSpPr/>
            <p:nvPr/>
          </p:nvSpPr>
          <p:spPr>
            <a:xfrm>
              <a:off x="679609" y="5142309"/>
              <a:ext cx="13269754" cy="552688"/>
            </a:xfrm>
            <a:prstGeom prst="rect">
              <a:avLst/>
            </a:prstGeom>
            <a:solidFill>
              <a:srgbClr val="000000">
                <a:alpha val="4000"/>
              </a:srgbClr>
            </a:solidFill>
            <a:ln/>
          </p:spPr>
        </p:sp>
        <p:sp>
          <p:nvSpPr>
            <p:cNvPr id="25" name="Text 23"/>
            <p:cNvSpPr/>
            <p:nvPr/>
          </p:nvSpPr>
          <p:spPr>
            <a:xfrm>
              <a:off x="873204" y="5265063"/>
              <a:ext cx="4035028" cy="3071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>
                <a:lnSpc>
                  <a:spcPts val="2400"/>
                </a:lnSpc>
                <a:buNone/>
              </a:pPr>
              <a:r>
                <a:rPr lang="en-US" sz="2000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Timeframe</a:t>
              </a:r>
              <a:endParaRPr lang="en-US" sz="2000" b="1" dirty="0">
                <a:latin typeface="Garamond" panose="02020404030301010803" pitchFamily="18" charset="0"/>
              </a:endParaRPr>
            </a:p>
          </p:txBody>
        </p:sp>
        <p:sp>
          <p:nvSpPr>
            <p:cNvPr id="26" name="Text 24"/>
            <p:cNvSpPr/>
            <p:nvPr/>
          </p:nvSpPr>
          <p:spPr>
            <a:xfrm>
              <a:off x="5299710" y="5265063"/>
              <a:ext cx="4031218" cy="3071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>
                <a:lnSpc>
                  <a:spcPts val="2400"/>
                </a:lnSpc>
                <a:buNone/>
              </a:pP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Quick (around 2 months).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27" name="Text 25"/>
            <p:cNvSpPr/>
            <p:nvPr/>
          </p:nvSpPr>
          <p:spPr>
            <a:xfrm>
              <a:off x="9722406" y="5265063"/>
              <a:ext cx="4035028" cy="3071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>
                <a:lnSpc>
                  <a:spcPts val="2400"/>
                </a:lnSpc>
                <a:buNone/>
              </a:pP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Lengthy, takes months or years.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28" name="Shape 26"/>
            <p:cNvSpPr/>
            <p:nvPr/>
          </p:nvSpPr>
          <p:spPr>
            <a:xfrm>
              <a:off x="679609" y="5694997"/>
              <a:ext cx="13269754" cy="552688"/>
            </a:xfrm>
            <a:prstGeom prst="rect">
              <a:avLst/>
            </a:prstGeom>
            <a:solidFill>
              <a:srgbClr val="FFFFFF">
                <a:alpha val="4000"/>
              </a:srgbClr>
            </a:solidFill>
            <a:ln/>
          </p:spPr>
        </p:sp>
        <p:sp>
          <p:nvSpPr>
            <p:cNvPr id="29" name="Text 27"/>
            <p:cNvSpPr/>
            <p:nvPr/>
          </p:nvSpPr>
          <p:spPr>
            <a:xfrm>
              <a:off x="873204" y="5817751"/>
              <a:ext cx="4035028" cy="3071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>
                <a:lnSpc>
                  <a:spcPts val="2400"/>
                </a:lnSpc>
                <a:buNone/>
              </a:pPr>
              <a:r>
                <a:rPr lang="en-US" sz="2000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Cost</a:t>
              </a:r>
              <a:endParaRPr lang="en-US" sz="2000" b="1" dirty="0">
                <a:latin typeface="Garamond" panose="02020404030301010803" pitchFamily="18" charset="0"/>
              </a:endParaRPr>
            </a:p>
          </p:txBody>
        </p:sp>
        <p:sp>
          <p:nvSpPr>
            <p:cNvPr id="30" name="Text 28"/>
            <p:cNvSpPr/>
            <p:nvPr/>
          </p:nvSpPr>
          <p:spPr>
            <a:xfrm>
              <a:off x="5299710" y="5817751"/>
              <a:ext cx="4031218" cy="3071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>
                <a:lnSpc>
                  <a:spcPts val="2400"/>
                </a:lnSpc>
                <a:buNone/>
              </a:pP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Low (filing fees).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31" name="Text 29"/>
            <p:cNvSpPr/>
            <p:nvPr/>
          </p:nvSpPr>
          <p:spPr>
            <a:xfrm>
              <a:off x="9722406" y="5817751"/>
              <a:ext cx="4035028" cy="3071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>
                <a:lnSpc>
                  <a:spcPts val="2400"/>
                </a:lnSpc>
                <a:buNone/>
              </a:pP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High (legal and liquidation fees).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32" name="Shape 30"/>
            <p:cNvSpPr/>
            <p:nvPr/>
          </p:nvSpPr>
          <p:spPr>
            <a:xfrm>
              <a:off x="679609" y="6247686"/>
              <a:ext cx="13269754" cy="552688"/>
            </a:xfrm>
            <a:prstGeom prst="rect">
              <a:avLst/>
            </a:prstGeom>
            <a:solidFill>
              <a:srgbClr val="000000">
                <a:alpha val="4000"/>
              </a:srgbClr>
            </a:solidFill>
            <a:ln/>
          </p:spPr>
        </p:sp>
        <p:sp>
          <p:nvSpPr>
            <p:cNvPr id="33" name="Text 31"/>
            <p:cNvSpPr/>
            <p:nvPr/>
          </p:nvSpPr>
          <p:spPr>
            <a:xfrm>
              <a:off x="873204" y="6370439"/>
              <a:ext cx="4035028" cy="3071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>
                <a:lnSpc>
                  <a:spcPts val="2400"/>
                </a:lnSpc>
                <a:buNone/>
              </a:pPr>
              <a:r>
                <a:rPr lang="en-US" sz="2000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Legal Implications</a:t>
              </a:r>
              <a:endParaRPr lang="en-US" sz="2000" b="1" dirty="0">
                <a:latin typeface="Garamond" panose="02020404030301010803" pitchFamily="18" charset="0"/>
              </a:endParaRPr>
            </a:p>
          </p:txBody>
        </p:sp>
        <p:sp>
          <p:nvSpPr>
            <p:cNvPr id="34" name="Text 32"/>
            <p:cNvSpPr/>
            <p:nvPr/>
          </p:nvSpPr>
          <p:spPr>
            <a:xfrm>
              <a:off x="5299710" y="6370439"/>
              <a:ext cx="4031218" cy="3071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>
                <a:lnSpc>
                  <a:spcPts val="2400"/>
                </a:lnSpc>
                <a:buNone/>
              </a:pP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Limited to inactive LLPs without disputes.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35" name="Text 33"/>
            <p:cNvSpPr/>
            <p:nvPr/>
          </p:nvSpPr>
          <p:spPr>
            <a:xfrm>
              <a:off x="9722406" y="6370439"/>
              <a:ext cx="4035028" cy="3071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>
                <a:lnSpc>
                  <a:spcPts val="2400"/>
                </a:lnSpc>
                <a:buNone/>
              </a:pP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Resolves all financial and legal matters.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36" name="Shape 34"/>
            <p:cNvSpPr/>
            <p:nvPr/>
          </p:nvSpPr>
          <p:spPr>
            <a:xfrm>
              <a:off x="679609" y="6800374"/>
              <a:ext cx="13269754" cy="552688"/>
            </a:xfrm>
            <a:prstGeom prst="rect">
              <a:avLst/>
            </a:prstGeom>
            <a:solidFill>
              <a:srgbClr val="FFFFFF">
                <a:alpha val="4000"/>
              </a:srgbClr>
            </a:solidFill>
            <a:ln/>
          </p:spPr>
        </p:sp>
        <p:sp>
          <p:nvSpPr>
            <p:cNvPr id="37" name="Text 35"/>
            <p:cNvSpPr/>
            <p:nvPr/>
          </p:nvSpPr>
          <p:spPr>
            <a:xfrm>
              <a:off x="873204" y="6923127"/>
              <a:ext cx="4035028" cy="3071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>
                <a:lnSpc>
                  <a:spcPts val="2400"/>
                </a:lnSpc>
                <a:buNone/>
              </a:pPr>
              <a:r>
                <a:rPr lang="en-US" sz="2000" b="1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Challenges</a:t>
              </a:r>
              <a:endParaRPr lang="en-US" sz="2000" b="1" dirty="0">
                <a:latin typeface="Garamond" panose="02020404030301010803" pitchFamily="18" charset="0"/>
              </a:endParaRPr>
            </a:p>
          </p:txBody>
        </p:sp>
        <p:sp>
          <p:nvSpPr>
            <p:cNvPr id="38" name="Text 36"/>
            <p:cNvSpPr/>
            <p:nvPr/>
          </p:nvSpPr>
          <p:spPr>
            <a:xfrm>
              <a:off x="5299710" y="6923127"/>
              <a:ext cx="4031218" cy="3071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>
                <a:lnSpc>
                  <a:spcPts val="2400"/>
                </a:lnSpc>
                <a:buNone/>
              </a:pP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Simple with no liabilities.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  <p:sp>
          <p:nvSpPr>
            <p:cNvPr id="39" name="Text 37"/>
            <p:cNvSpPr/>
            <p:nvPr/>
          </p:nvSpPr>
          <p:spPr>
            <a:xfrm>
              <a:off x="9722406" y="6923127"/>
              <a:ext cx="4035028" cy="3071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>
                <a:lnSpc>
                  <a:spcPts val="2400"/>
                </a:lnSpc>
                <a:buNone/>
              </a:pPr>
              <a:r>
                <a:rPr lang="en-US" sz="2000" dirty="0">
                  <a:solidFill>
                    <a:srgbClr val="404155"/>
                  </a:solidFill>
                  <a:latin typeface="Garamond" panose="02020404030301010803" pitchFamily="18" charset="0"/>
                  <a:ea typeface="Nobile" pitchFamily="34" charset="-122"/>
                  <a:cs typeface="Nobile" pitchFamily="34" charset="-120"/>
                </a:rPr>
                <a:t>Complex paperwork and legalities.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</p:grpSp>
      <p:sp>
        <p:nvSpPr>
          <p:cNvPr id="41" name="TextBox 13">
            <a:extLst>
              <a:ext uri="{FF2B5EF4-FFF2-40B4-BE49-F238E27FC236}">
                <a16:creationId xmlns:a16="http://schemas.microsoft.com/office/drawing/2014/main" id="{F4C15D45-7883-5710-EAB8-32A8F2A579CC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3F8A9C3D-B1C0-AC0E-99A0-1C458021D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43" name="Slide Number Placeholder 19">
            <a:extLst>
              <a:ext uri="{FF2B5EF4-FFF2-40B4-BE49-F238E27FC236}">
                <a16:creationId xmlns:a16="http://schemas.microsoft.com/office/drawing/2014/main" id="{65E19FC4-A648-82FB-A12D-0120BB2A3A54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53</a:t>
            </a:fld>
            <a:endParaRPr lang="en-IN" sz="1980" b="1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Qna Vectors &amp; Illustrations for Free Download | Freepik">
            <a:extLst>
              <a:ext uri="{FF2B5EF4-FFF2-40B4-BE49-F238E27FC236}">
                <a16:creationId xmlns:a16="http://schemas.microsoft.com/office/drawing/2014/main" id="{DEB36B41-4842-91A4-78A9-79FC02100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009" y="396773"/>
            <a:ext cx="10413803" cy="743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4D5CC9-A8A2-E788-B65D-EDE7626A06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5" name="TextBox 13">
            <a:extLst>
              <a:ext uri="{FF2B5EF4-FFF2-40B4-BE49-F238E27FC236}">
                <a16:creationId xmlns:a16="http://schemas.microsoft.com/office/drawing/2014/main" id="{58F5E97C-D3CC-5C8C-E811-BEFD7805394C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9AE1F3-C8E7-E87C-4FAB-1916AF7745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7" name="Slide Number Placeholder 19">
            <a:extLst>
              <a:ext uri="{FF2B5EF4-FFF2-40B4-BE49-F238E27FC236}">
                <a16:creationId xmlns:a16="http://schemas.microsoft.com/office/drawing/2014/main" id="{36A62ACF-6597-55AF-646E-F9D0239D9DE8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54</a:t>
            </a:fld>
            <a:endParaRPr lang="en-IN" sz="1980" b="1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70CB9-E819-0DEE-41BB-441271110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6CD6118-A47F-D374-2A33-40517AEFC3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t="46610" b="18656"/>
          <a:stretch/>
        </p:blipFill>
        <p:spPr bwMode="auto">
          <a:xfrm>
            <a:off x="385590" y="-22034"/>
            <a:ext cx="13914303" cy="30186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0"/>
          </a:effectLst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B16F871F-315A-0B69-54A8-1298B84C4D17}"/>
              </a:ext>
            </a:extLst>
          </p:cNvPr>
          <p:cNvSpPr/>
          <p:nvPr/>
        </p:nvSpPr>
        <p:spPr>
          <a:xfrm>
            <a:off x="446183" y="4792881"/>
            <a:ext cx="13738034" cy="12078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950"/>
              </a:lnSpc>
              <a:buNone/>
            </a:pPr>
            <a:r>
              <a:rPr lang="en-US" sz="3000" b="1" dirty="0">
                <a:solidFill>
                  <a:srgbClr val="1B1B27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Which structure is best suitable to start business with based on formation criteria</a:t>
            </a:r>
            <a:endParaRPr lang="en-US" sz="3000" b="1" dirty="0">
              <a:latin typeface="Garamond" panose="02020404030301010803" pitchFamily="18" charset="0"/>
            </a:endParaRPr>
          </a:p>
        </p:txBody>
      </p:sp>
      <p:sp>
        <p:nvSpPr>
          <p:cNvPr id="3" name="TextBox 13">
            <a:extLst>
              <a:ext uri="{FF2B5EF4-FFF2-40B4-BE49-F238E27FC236}">
                <a16:creationId xmlns:a16="http://schemas.microsoft.com/office/drawing/2014/main" id="{33A0A306-E096-E91E-2E78-BDD4F4A52A20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100460-2307-BB18-3280-5BABA12D4A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2914026B-7B4A-E52F-71A6-058FA05221B5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55</a:t>
            </a:fld>
            <a:endParaRPr lang="en-IN" sz="1980" b="1" dirty="0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2C419E5B-E47B-1392-D67F-E35E10C40EFA}"/>
              </a:ext>
            </a:extLst>
          </p:cNvPr>
          <p:cNvSpPr/>
          <p:nvPr/>
        </p:nvSpPr>
        <p:spPr>
          <a:xfrm>
            <a:off x="2417920" y="4354552"/>
            <a:ext cx="9383262" cy="2847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</a:pPr>
            <a:endParaRPr lang="en-US" sz="32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1422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93BC4-5C2D-5C06-A5CD-55EC64898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E54126A-EE33-A3EE-3F94-69451CDDBC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t="20209" b="20209"/>
          <a:stretch/>
        </p:blipFill>
        <p:spPr bwMode="auto">
          <a:xfrm>
            <a:off x="385590" y="-22034"/>
            <a:ext cx="13914303" cy="30186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0"/>
          </a:effectLst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FDE7CEF8-0C7A-2CF7-DA51-0574E3E02BEB}"/>
              </a:ext>
            </a:extLst>
          </p:cNvPr>
          <p:cNvSpPr/>
          <p:nvPr/>
        </p:nvSpPr>
        <p:spPr>
          <a:xfrm>
            <a:off x="374573" y="2631565"/>
            <a:ext cx="13738034" cy="12078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950"/>
              </a:lnSpc>
              <a:buNone/>
            </a:pPr>
            <a:endParaRPr lang="en-US" sz="3400" b="1" dirty="0">
              <a:solidFill>
                <a:srgbClr val="1B1B27"/>
              </a:solidFill>
              <a:latin typeface="Garamond" panose="02020404030301010803" pitchFamily="18" charset="0"/>
              <a:ea typeface="Corben" pitchFamily="34" charset="-122"/>
              <a:cs typeface="Corben" pitchFamily="34" charset="-120"/>
            </a:endParaRPr>
          </a:p>
          <a:p>
            <a:pPr marL="0" indent="0" algn="ctr">
              <a:lnSpc>
                <a:spcPts val="4950"/>
              </a:lnSpc>
              <a:buNone/>
            </a:pPr>
            <a:endParaRPr lang="en-US" sz="3400" b="1" dirty="0">
              <a:solidFill>
                <a:srgbClr val="1B1B27"/>
              </a:solidFill>
              <a:latin typeface="Garamond" panose="02020404030301010803" pitchFamily="18" charset="0"/>
              <a:ea typeface="Corben" pitchFamily="34" charset="-122"/>
              <a:cs typeface="Corben" pitchFamily="34" charset="-120"/>
            </a:endParaRPr>
          </a:p>
          <a:p>
            <a:pPr marL="0" indent="0" algn="ctr">
              <a:lnSpc>
                <a:spcPts val="4950"/>
              </a:lnSpc>
              <a:buNone/>
            </a:pPr>
            <a:endParaRPr lang="en-US" sz="3400" b="1" dirty="0">
              <a:solidFill>
                <a:srgbClr val="1B1B27"/>
              </a:solidFill>
              <a:latin typeface="Garamond" panose="02020404030301010803" pitchFamily="18" charset="0"/>
              <a:ea typeface="Corben" pitchFamily="34" charset="-122"/>
              <a:cs typeface="Corben" pitchFamily="34" charset="-120"/>
            </a:endParaRPr>
          </a:p>
          <a:p>
            <a:pPr marL="0" indent="0" algn="ctr">
              <a:lnSpc>
                <a:spcPts val="4950"/>
              </a:lnSpc>
              <a:buNone/>
            </a:pPr>
            <a:r>
              <a:rPr lang="en-US" sz="3400" b="1" dirty="0">
                <a:solidFill>
                  <a:srgbClr val="1B1B27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Which structure is best suitable based on the liability of members/partners </a:t>
            </a:r>
            <a:endParaRPr lang="en-US" sz="3400" b="1" dirty="0">
              <a:latin typeface="Garamond" panose="02020404030301010803" pitchFamily="18" charset="0"/>
            </a:endParaRPr>
          </a:p>
        </p:txBody>
      </p:sp>
      <p:sp>
        <p:nvSpPr>
          <p:cNvPr id="3" name="TextBox 13">
            <a:extLst>
              <a:ext uri="{FF2B5EF4-FFF2-40B4-BE49-F238E27FC236}">
                <a16:creationId xmlns:a16="http://schemas.microsoft.com/office/drawing/2014/main" id="{D5CC91E1-8B8D-391F-279F-23A2C9CF59BE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877198-167C-529E-8A91-50397E3C6E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0D0DC2C7-D28D-ECC4-8303-C77E5CB28F86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56</a:t>
            </a:fld>
            <a:endParaRPr lang="en-IN" sz="1980" b="1" dirty="0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9E0D83CE-A71E-6701-5C60-48B5C7F37B74}"/>
              </a:ext>
            </a:extLst>
          </p:cNvPr>
          <p:cNvSpPr/>
          <p:nvPr/>
        </p:nvSpPr>
        <p:spPr>
          <a:xfrm>
            <a:off x="2417920" y="4354552"/>
            <a:ext cx="9383262" cy="2847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</a:pPr>
            <a:endParaRPr lang="en-US" sz="32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4026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17052-83E4-C68A-F18D-8AF669261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23198B5-E8DF-FAA0-4427-4C6CEB751E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t="22113" b="22113"/>
          <a:stretch/>
        </p:blipFill>
        <p:spPr bwMode="auto">
          <a:xfrm>
            <a:off x="550847" y="-22034"/>
            <a:ext cx="13914304" cy="30186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0"/>
          </a:effectLst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79E6A8C6-DEB6-70A9-FD79-DAC59CA1DBC6}"/>
              </a:ext>
            </a:extLst>
          </p:cNvPr>
          <p:cNvSpPr/>
          <p:nvPr/>
        </p:nvSpPr>
        <p:spPr>
          <a:xfrm>
            <a:off x="583896" y="2950347"/>
            <a:ext cx="13738034" cy="12078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4950"/>
              </a:lnSpc>
            </a:pPr>
            <a:endParaRPr lang="en-US" sz="3600" b="1" dirty="0">
              <a:solidFill>
                <a:srgbClr val="1B1B27"/>
              </a:solidFill>
              <a:latin typeface="Garamond" panose="02020404030301010803" pitchFamily="18" charset="0"/>
              <a:ea typeface="Corben" pitchFamily="34" charset="-122"/>
              <a:cs typeface="Corben" pitchFamily="34" charset="-120"/>
            </a:endParaRPr>
          </a:p>
          <a:p>
            <a:pPr algn="ctr">
              <a:lnSpc>
                <a:spcPts val="4950"/>
              </a:lnSpc>
            </a:pPr>
            <a:endParaRPr lang="en-US" sz="3600" b="1" dirty="0">
              <a:solidFill>
                <a:srgbClr val="1B1B27"/>
              </a:solidFill>
              <a:latin typeface="Garamond" panose="02020404030301010803" pitchFamily="18" charset="0"/>
              <a:ea typeface="Corben" pitchFamily="34" charset="-122"/>
              <a:cs typeface="Corben" pitchFamily="34" charset="-120"/>
            </a:endParaRPr>
          </a:p>
          <a:p>
            <a:pPr algn="ctr">
              <a:lnSpc>
                <a:spcPts val="4950"/>
              </a:lnSpc>
            </a:pPr>
            <a:r>
              <a:rPr lang="en-US" sz="3600" b="1" dirty="0">
                <a:solidFill>
                  <a:srgbClr val="1B1B27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Which option better separates partners or members from the entity?</a:t>
            </a:r>
            <a:endParaRPr lang="en-US" sz="3600" b="1" dirty="0">
              <a:latin typeface="Garamond" panose="02020404030301010803" pitchFamily="18" charset="0"/>
            </a:endParaRPr>
          </a:p>
        </p:txBody>
      </p:sp>
      <p:sp>
        <p:nvSpPr>
          <p:cNvPr id="3" name="TextBox 13">
            <a:extLst>
              <a:ext uri="{FF2B5EF4-FFF2-40B4-BE49-F238E27FC236}">
                <a16:creationId xmlns:a16="http://schemas.microsoft.com/office/drawing/2014/main" id="{DD5A5853-351E-1044-8F8C-AF0357B32631}"/>
              </a:ext>
            </a:extLst>
          </p:cNvPr>
          <p:cNvSpPr txBox="1"/>
          <p:nvPr/>
        </p:nvSpPr>
        <p:spPr>
          <a:xfrm>
            <a:off x="-365759" y="7661014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BB9F78-6D0D-6CE8-BBB4-5373F61DC0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3825" y="7705082"/>
            <a:ext cx="3105559" cy="421093"/>
          </a:xfrm>
          <a:prstGeom prst="rect">
            <a:avLst/>
          </a:prstGeom>
        </p:spPr>
      </p:pic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C1C1F499-FDA9-4C28-553C-E80F154F1F76}"/>
              </a:ext>
            </a:extLst>
          </p:cNvPr>
          <p:cNvSpPr txBox="1">
            <a:spLocks/>
          </p:cNvSpPr>
          <p:nvPr/>
        </p:nvSpPr>
        <p:spPr>
          <a:xfrm>
            <a:off x="13936338" y="7705083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/>
              <a:pPr/>
              <a:t>57</a:t>
            </a:fld>
            <a:endParaRPr lang="en-IN" sz="1980" b="1" dirty="0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A4C1F36D-FEE9-17DA-CF1F-BF79BDC22041}"/>
              </a:ext>
            </a:extLst>
          </p:cNvPr>
          <p:cNvSpPr/>
          <p:nvPr/>
        </p:nvSpPr>
        <p:spPr>
          <a:xfrm>
            <a:off x="2627243" y="4354552"/>
            <a:ext cx="9383262" cy="2847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50000"/>
              </a:lnSpc>
            </a:pPr>
            <a:endParaRPr lang="en-US" sz="32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30213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EC2F2-9921-E3E4-6D18-6219233C4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12F8ACA-B2F5-3416-0170-C86D3EC62C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t="16412" b="16412"/>
          <a:stretch/>
        </p:blipFill>
        <p:spPr bwMode="auto">
          <a:xfrm>
            <a:off x="550847" y="115752"/>
            <a:ext cx="13914303" cy="30186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0"/>
          </a:effectLst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B6FA6532-D2C7-4982-15C7-7478157A1748}"/>
              </a:ext>
            </a:extLst>
          </p:cNvPr>
          <p:cNvSpPr/>
          <p:nvPr/>
        </p:nvSpPr>
        <p:spPr>
          <a:xfrm>
            <a:off x="583896" y="2950347"/>
            <a:ext cx="13738034" cy="12078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950"/>
              </a:lnSpc>
              <a:buNone/>
            </a:pPr>
            <a:endParaRPr lang="en-US" sz="3600" b="1" dirty="0">
              <a:solidFill>
                <a:srgbClr val="1B1B27"/>
              </a:solidFill>
              <a:latin typeface="Garamond" panose="02020404030301010803" pitchFamily="18" charset="0"/>
              <a:ea typeface="Corben" pitchFamily="34" charset="-122"/>
              <a:cs typeface="Corben" pitchFamily="34" charset="-120"/>
            </a:endParaRPr>
          </a:p>
          <a:p>
            <a:pPr marL="0" indent="0" algn="ctr">
              <a:lnSpc>
                <a:spcPts val="4950"/>
              </a:lnSpc>
              <a:buNone/>
            </a:pPr>
            <a:endParaRPr lang="en-US" sz="3600" b="1" dirty="0">
              <a:solidFill>
                <a:srgbClr val="1B1B27"/>
              </a:solidFill>
              <a:latin typeface="Garamond" panose="02020404030301010803" pitchFamily="18" charset="0"/>
              <a:ea typeface="Corben" pitchFamily="34" charset="-122"/>
              <a:cs typeface="Corben" pitchFamily="34" charset="-120"/>
            </a:endParaRPr>
          </a:p>
          <a:p>
            <a:pPr marL="0" indent="0" algn="ctr">
              <a:lnSpc>
                <a:spcPts val="4950"/>
              </a:lnSpc>
              <a:buNone/>
            </a:pPr>
            <a:r>
              <a:rPr lang="en-US" sz="3600" b="1" dirty="0">
                <a:solidFill>
                  <a:srgbClr val="1B1B27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Which structure has more ease doing business considering </a:t>
            </a:r>
          </a:p>
          <a:p>
            <a:pPr marL="0" indent="0" algn="ctr">
              <a:lnSpc>
                <a:spcPts val="4950"/>
              </a:lnSpc>
              <a:buNone/>
            </a:pPr>
            <a:r>
              <a:rPr lang="en-US" sz="3600" b="1" dirty="0">
                <a:solidFill>
                  <a:srgbClr val="1B1B27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filings and audit requirement ?</a:t>
            </a:r>
            <a:endParaRPr lang="en-US" sz="3600" b="1" dirty="0">
              <a:latin typeface="Garamond" panose="02020404030301010803" pitchFamily="18" charset="0"/>
            </a:endParaRPr>
          </a:p>
        </p:txBody>
      </p:sp>
      <p:sp>
        <p:nvSpPr>
          <p:cNvPr id="3" name="TextBox 13">
            <a:extLst>
              <a:ext uri="{FF2B5EF4-FFF2-40B4-BE49-F238E27FC236}">
                <a16:creationId xmlns:a16="http://schemas.microsoft.com/office/drawing/2014/main" id="{653E0581-8D0D-0E1E-9EF4-F68BB6CFA545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F484E5-FF02-31D0-4C22-81AFB5C61D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87B53123-C586-25FE-5E06-9D0541768366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58</a:t>
            </a:fld>
            <a:endParaRPr lang="en-IN" sz="1980" b="1" dirty="0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5CB64965-234C-D2F8-E890-A0A57D7E1A6A}"/>
              </a:ext>
            </a:extLst>
          </p:cNvPr>
          <p:cNvSpPr/>
          <p:nvPr/>
        </p:nvSpPr>
        <p:spPr>
          <a:xfrm>
            <a:off x="2627243" y="4730332"/>
            <a:ext cx="9383262" cy="2847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</a:pPr>
            <a:endParaRPr lang="en-US" sz="32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6865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ECB5E-30DE-D268-1235-C3A539B01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53DBC6C-3E6B-9020-14BF-4DA950BD14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t="33729" b="33729"/>
          <a:stretch/>
        </p:blipFill>
        <p:spPr bwMode="auto">
          <a:xfrm>
            <a:off x="341524" y="-22034"/>
            <a:ext cx="13914303" cy="30186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0"/>
          </a:effectLst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BBB81F2E-2598-667C-3734-7BA39F290C2E}"/>
              </a:ext>
            </a:extLst>
          </p:cNvPr>
          <p:cNvSpPr/>
          <p:nvPr/>
        </p:nvSpPr>
        <p:spPr>
          <a:xfrm>
            <a:off x="374573" y="3060517"/>
            <a:ext cx="13738034" cy="12078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950"/>
              </a:lnSpc>
              <a:buNone/>
            </a:pPr>
            <a:endParaRPr lang="en-US" sz="3600" b="1" dirty="0">
              <a:solidFill>
                <a:srgbClr val="1B1B27"/>
              </a:solidFill>
              <a:latin typeface="Garamond" panose="02020404030301010803" pitchFamily="18" charset="0"/>
              <a:ea typeface="Corben" pitchFamily="34" charset="-122"/>
              <a:cs typeface="Corben" pitchFamily="34" charset="-120"/>
            </a:endParaRPr>
          </a:p>
          <a:p>
            <a:pPr marL="0" indent="0" algn="ctr">
              <a:lnSpc>
                <a:spcPts val="4950"/>
              </a:lnSpc>
              <a:buNone/>
            </a:pPr>
            <a:endParaRPr lang="en-US" sz="3600" b="1" dirty="0">
              <a:solidFill>
                <a:srgbClr val="1B1B27"/>
              </a:solidFill>
              <a:latin typeface="Garamond" panose="02020404030301010803" pitchFamily="18" charset="0"/>
              <a:ea typeface="Corben" pitchFamily="34" charset="-122"/>
              <a:cs typeface="Corben" pitchFamily="34" charset="-120"/>
            </a:endParaRPr>
          </a:p>
          <a:p>
            <a:pPr marL="0" indent="0" algn="ctr">
              <a:lnSpc>
                <a:spcPts val="4950"/>
              </a:lnSpc>
              <a:buNone/>
            </a:pPr>
            <a:endParaRPr lang="en-US" sz="3600" b="1" dirty="0">
              <a:solidFill>
                <a:srgbClr val="1B1B27"/>
              </a:solidFill>
              <a:latin typeface="Garamond" panose="02020404030301010803" pitchFamily="18" charset="0"/>
              <a:ea typeface="Corben" pitchFamily="34" charset="-122"/>
              <a:cs typeface="Corben" pitchFamily="34" charset="-120"/>
            </a:endParaRPr>
          </a:p>
          <a:p>
            <a:pPr marL="0" indent="0" algn="ctr">
              <a:lnSpc>
                <a:spcPts val="4950"/>
              </a:lnSpc>
              <a:buNone/>
            </a:pPr>
            <a:r>
              <a:rPr lang="en-US" sz="3600" b="1" dirty="0">
                <a:solidFill>
                  <a:srgbClr val="1B1B27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Which form has Structured process of Lending &amp; Borrowing Loan?</a:t>
            </a:r>
            <a:endParaRPr lang="en-US" sz="3600" b="1" dirty="0">
              <a:latin typeface="Garamond" panose="02020404030301010803" pitchFamily="18" charset="0"/>
            </a:endParaRPr>
          </a:p>
        </p:txBody>
      </p:sp>
      <p:sp>
        <p:nvSpPr>
          <p:cNvPr id="3" name="TextBox 13">
            <a:extLst>
              <a:ext uri="{FF2B5EF4-FFF2-40B4-BE49-F238E27FC236}">
                <a16:creationId xmlns:a16="http://schemas.microsoft.com/office/drawing/2014/main" id="{1E475989-CCA7-38AB-4E58-21728869F8B1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F725C1-CD2A-C9DA-48AD-227E0CCB2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53C727B0-A897-BCE5-4DDB-EA647D702C1B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59</a:t>
            </a:fld>
            <a:endParaRPr lang="en-IN" sz="1980" b="1" dirty="0"/>
          </a:p>
        </p:txBody>
      </p:sp>
    </p:spTree>
    <p:extLst>
      <p:ext uri="{BB962C8B-B14F-4D97-AF65-F5344CB8AC3E}">
        <p14:creationId xmlns:p14="http://schemas.microsoft.com/office/powerpoint/2010/main" val="225951206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25CE8-D25D-1BE4-429A-43C80F1B6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2597769-434A-AF58-2371-254B83E9A8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t="33701" b="33701"/>
          <a:stretch/>
        </p:blipFill>
        <p:spPr bwMode="auto">
          <a:xfrm>
            <a:off x="550847" y="-22034"/>
            <a:ext cx="13914303" cy="30186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0"/>
          </a:effectLst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79E6F873-FAFA-8B04-78DD-149C6DEAF4A9}"/>
              </a:ext>
            </a:extLst>
          </p:cNvPr>
          <p:cNvSpPr/>
          <p:nvPr/>
        </p:nvSpPr>
        <p:spPr>
          <a:xfrm>
            <a:off x="583896" y="2950347"/>
            <a:ext cx="13738034" cy="12078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950"/>
              </a:lnSpc>
              <a:buNone/>
            </a:pPr>
            <a:endParaRPr lang="en-US" sz="3600" b="1" dirty="0">
              <a:solidFill>
                <a:srgbClr val="1B1B27"/>
              </a:solidFill>
              <a:latin typeface="Garamond" panose="02020404030301010803" pitchFamily="18" charset="0"/>
              <a:ea typeface="Corben" pitchFamily="34" charset="-122"/>
              <a:cs typeface="Corben" pitchFamily="34" charset="-120"/>
            </a:endParaRPr>
          </a:p>
          <a:p>
            <a:pPr marL="0" indent="0" algn="ctr">
              <a:lnSpc>
                <a:spcPts val="4950"/>
              </a:lnSpc>
              <a:buNone/>
            </a:pPr>
            <a:endParaRPr lang="en-US" sz="3600" b="1" dirty="0">
              <a:solidFill>
                <a:srgbClr val="1B1B27"/>
              </a:solidFill>
              <a:latin typeface="Garamond" panose="02020404030301010803" pitchFamily="18" charset="0"/>
              <a:ea typeface="Corben" pitchFamily="34" charset="-122"/>
              <a:cs typeface="Corben" pitchFamily="34" charset="-120"/>
            </a:endParaRPr>
          </a:p>
          <a:p>
            <a:pPr marL="0" indent="0" algn="ctr">
              <a:lnSpc>
                <a:spcPts val="4950"/>
              </a:lnSpc>
              <a:buNone/>
            </a:pPr>
            <a:endParaRPr lang="en-US" sz="3600" b="1" dirty="0">
              <a:solidFill>
                <a:srgbClr val="1B1B27"/>
              </a:solidFill>
              <a:latin typeface="Garamond" panose="02020404030301010803" pitchFamily="18" charset="0"/>
              <a:ea typeface="Corben" pitchFamily="34" charset="-122"/>
              <a:cs typeface="Corben" pitchFamily="34" charset="-120"/>
            </a:endParaRPr>
          </a:p>
          <a:p>
            <a:pPr marL="0" indent="0" algn="ctr">
              <a:lnSpc>
                <a:spcPts val="4950"/>
              </a:lnSpc>
              <a:buNone/>
            </a:pPr>
            <a:r>
              <a:rPr lang="en-US" sz="3600" b="1" dirty="0">
                <a:solidFill>
                  <a:srgbClr val="1B1B27"/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Which structure has more ease in raising funds ?</a:t>
            </a:r>
            <a:endParaRPr lang="en-US" sz="3600" b="1" dirty="0">
              <a:latin typeface="Garamond" panose="02020404030301010803" pitchFamily="18" charset="0"/>
            </a:endParaRPr>
          </a:p>
        </p:txBody>
      </p:sp>
      <p:sp>
        <p:nvSpPr>
          <p:cNvPr id="3" name="TextBox 13">
            <a:extLst>
              <a:ext uri="{FF2B5EF4-FFF2-40B4-BE49-F238E27FC236}">
                <a16:creationId xmlns:a16="http://schemas.microsoft.com/office/drawing/2014/main" id="{0920F7DA-929D-1FFC-53BC-FA868152C1EF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7C6F8E-128F-28A3-829D-4A5BC80C4B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97EEB56B-A729-5B3F-ED03-B0CA0B2F57FE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60</a:t>
            </a:fld>
            <a:endParaRPr lang="en-IN" sz="1980" b="1" dirty="0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0936F7DD-B3A5-DC41-2BA6-FA774B8C5E19}"/>
              </a:ext>
            </a:extLst>
          </p:cNvPr>
          <p:cNvSpPr/>
          <p:nvPr/>
        </p:nvSpPr>
        <p:spPr>
          <a:xfrm>
            <a:off x="2627243" y="4354552"/>
            <a:ext cx="9383262" cy="2847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endParaRPr lang="en-US" sz="32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4134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6F62B-082B-063D-FDBB-5FF36329C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84D1A43C-C139-8C53-7EAD-89B76E0B1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4CA1289E-BB11-B727-6E05-816CC35F1CB2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C8464F36-AAB2-629E-AF86-3A276C5462F5}"/>
              </a:ext>
            </a:extLst>
          </p:cNvPr>
          <p:cNvSpPr/>
          <p:nvPr/>
        </p:nvSpPr>
        <p:spPr>
          <a:xfrm>
            <a:off x="583896" y="3349410"/>
            <a:ext cx="13738034" cy="12078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950"/>
              </a:lnSpc>
              <a:buNone/>
            </a:pPr>
            <a:endParaRPr lang="en-US" sz="4000" b="1" dirty="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  <a:ea typeface="Corben" pitchFamily="34" charset="-122"/>
              <a:cs typeface="Corben" pitchFamily="34" charset="-120"/>
            </a:endParaRPr>
          </a:p>
          <a:p>
            <a:pPr marL="0" indent="0" algn="ctr">
              <a:lnSpc>
                <a:spcPts val="4950"/>
              </a:lnSpc>
              <a:buNone/>
            </a:pPr>
            <a:endParaRPr lang="en-US" sz="4000" b="1" dirty="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  <a:ea typeface="Corben" pitchFamily="34" charset="-122"/>
              <a:cs typeface="Corben" pitchFamily="34" charset="-120"/>
            </a:endParaRPr>
          </a:p>
          <a:p>
            <a:pPr marL="0" indent="0" algn="ctr">
              <a:lnSpc>
                <a:spcPts val="4950"/>
              </a:lnSpc>
              <a:buNone/>
            </a:pPr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  <a:ea typeface="Corben" pitchFamily="34" charset="-122"/>
                <a:cs typeface="Corben" pitchFamily="34" charset="-120"/>
              </a:rPr>
              <a:t>Which structure has simpler closure process ?</a:t>
            </a:r>
            <a:endParaRPr lang="en-US" sz="4000" b="1" dirty="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C4F066B5-29D4-C6B5-171E-B71DEF37F820}"/>
              </a:ext>
            </a:extLst>
          </p:cNvPr>
          <p:cNvSpPr/>
          <p:nvPr/>
        </p:nvSpPr>
        <p:spPr>
          <a:xfrm>
            <a:off x="2627243" y="4354552"/>
            <a:ext cx="9383262" cy="2847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</a:pPr>
            <a:endParaRPr lang="en-US" sz="4400" b="1" dirty="0">
              <a:solidFill>
                <a:srgbClr val="1B1B27"/>
              </a:solidFill>
              <a:latin typeface="Garamond" panose="02020404030301010803" pitchFamily="18" charset="0"/>
              <a:ea typeface="Corben" pitchFamily="34" charset="-122"/>
              <a:cs typeface="Corben" pitchFamily="34" charset="-120"/>
            </a:endParaRPr>
          </a:p>
        </p:txBody>
      </p:sp>
      <p:pic>
        <p:nvPicPr>
          <p:cNvPr id="8" name="Picture 4" descr="511 Factory Closed Sign Stock Photos - Free &amp; Royalty-Free Stock Photos  from Dreamstime">
            <a:extLst>
              <a:ext uri="{FF2B5EF4-FFF2-40B4-BE49-F238E27FC236}">
                <a16:creationId xmlns:a16="http://schemas.microsoft.com/office/drawing/2014/main" id="{84BDE5AF-54C9-9FFC-3208-E57346F395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61"/>
          <a:stretch/>
        </p:blipFill>
        <p:spPr bwMode="auto">
          <a:xfrm>
            <a:off x="-1" y="0"/>
            <a:ext cx="14619383" cy="3287210"/>
          </a:xfrm>
          <a:prstGeom prst="rect">
            <a:avLst/>
          </a:prstGeom>
          <a:noFill/>
          <a:effectLst>
            <a:reflection endPos="0" dir="5400000" sy="-100000" algn="bl" rotWithShape="0"/>
            <a:softEdge rad="1092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13">
            <a:extLst>
              <a:ext uri="{FF2B5EF4-FFF2-40B4-BE49-F238E27FC236}">
                <a16:creationId xmlns:a16="http://schemas.microsoft.com/office/drawing/2014/main" id="{2996F450-AD3D-819D-EF8E-41193A28975B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59AB002A-1E55-5CBF-1E88-01F7C03F6EC8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61</a:t>
            </a:fld>
            <a:endParaRPr lang="en-IN" sz="1980" b="1" dirty="0"/>
          </a:p>
        </p:txBody>
      </p:sp>
    </p:spTree>
    <p:extLst>
      <p:ext uri="{BB962C8B-B14F-4D97-AF65-F5344CB8AC3E}">
        <p14:creationId xmlns:p14="http://schemas.microsoft.com/office/powerpoint/2010/main" val="74289609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61B06-8EC7-4062-5C2C-A99A194F1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91F39E6-E45E-ABC9-1FBA-6D2447120FB1}"/>
              </a:ext>
            </a:extLst>
          </p:cNvPr>
          <p:cNvSpPr/>
          <p:nvPr/>
        </p:nvSpPr>
        <p:spPr>
          <a:xfrm>
            <a:off x="760739" y="512477"/>
            <a:ext cx="13042821" cy="5383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8800" b="1" dirty="0">
              <a:solidFill>
                <a:srgbClr val="505468"/>
              </a:solidFill>
              <a:latin typeface="Garamond" panose="02020404030301010803" pitchFamily="18" charset="0"/>
              <a:ea typeface="Instrument Sans Semi Bold" pitchFamily="34" charset="-122"/>
              <a:cs typeface="Instrument Sans Semi Bold" pitchFamily="34" charset="-120"/>
            </a:endParaRPr>
          </a:p>
          <a:p>
            <a:pPr marL="0" indent="0" algn="ctr">
              <a:buNone/>
            </a:pPr>
            <a:r>
              <a:rPr lang="en-US" sz="8800" dirty="0">
                <a:solidFill>
                  <a:srgbClr val="505468"/>
                </a:solidFill>
                <a:latin typeface="Garamond" panose="02020404030301010803" pitchFamily="18" charset="0"/>
                <a:ea typeface="Instrument Sans Semi Bold" pitchFamily="34" charset="-122"/>
                <a:cs typeface="Instrument Sans Semi Bold" pitchFamily="34" charset="-120"/>
              </a:rPr>
              <a:t>Which business structure is more globally recognized and suitable for attracting FDI or FFI ?</a:t>
            </a:r>
            <a:endParaRPr lang="en-US" sz="8800" dirty="0">
              <a:latin typeface="Garamond" panose="02020404030301010803" pitchFamily="18" charset="0"/>
            </a:endParaRPr>
          </a:p>
        </p:txBody>
      </p:sp>
      <p:sp>
        <p:nvSpPr>
          <p:cNvPr id="3" name="TextBox 13">
            <a:extLst>
              <a:ext uri="{FF2B5EF4-FFF2-40B4-BE49-F238E27FC236}">
                <a16:creationId xmlns:a16="http://schemas.microsoft.com/office/drawing/2014/main" id="{C82DF9A5-BDB2-89EC-F0E3-C7A90AA422DB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8C4077-73AD-8F0D-11E3-62707AFBD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30FD7B83-EE64-8AB8-65A5-082EA071FEBD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62</a:t>
            </a:fld>
            <a:endParaRPr lang="en-IN" sz="1980" b="1" dirty="0"/>
          </a:p>
        </p:txBody>
      </p:sp>
    </p:spTree>
    <p:extLst>
      <p:ext uri="{BB962C8B-B14F-4D97-AF65-F5344CB8AC3E}">
        <p14:creationId xmlns:p14="http://schemas.microsoft.com/office/powerpoint/2010/main" val="414315624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512477"/>
            <a:ext cx="13042821" cy="5383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8800" b="1" dirty="0">
              <a:solidFill>
                <a:srgbClr val="505468"/>
              </a:solidFill>
              <a:latin typeface="Garamond" panose="02020404030301010803" pitchFamily="18" charset="0"/>
              <a:ea typeface="Instrument Sans Semi Bold" pitchFamily="34" charset="-122"/>
              <a:cs typeface="Instrument Sans Semi Bold" pitchFamily="34" charset="-120"/>
            </a:endParaRPr>
          </a:p>
          <a:p>
            <a:pPr marL="0" indent="0" algn="ctr">
              <a:buNone/>
            </a:pPr>
            <a:r>
              <a:rPr lang="en-US" sz="8800" dirty="0">
                <a:solidFill>
                  <a:srgbClr val="505468"/>
                </a:solidFill>
                <a:latin typeface="Garamond" panose="02020404030301010803" pitchFamily="18" charset="0"/>
                <a:ea typeface="Instrument Sans Semi Bold" pitchFamily="34" charset="-122"/>
                <a:cs typeface="Instrument Sans Semi Bold" pitchFamily="34" charset="-120"/>
              </a:rPr>
              <a:t>Which business structure is deemed most future-ready for starting a new venture?</a:t>
            </a:r>
            <a:endParaRPr lang="en-US" sz="8800" dirty="0">
              <a:latin typeface="Garamond" panose="02020404030301010803" pitchFamily="18" charset="0"/>
            </a:endParaRPr>
          </a:p>
        </p:txBody>
      </p:sp>
      <p:sp>
        <p:nvSpPr>
          <p:cNvPr id="3" name="TextBox 13">
            <a:extLst>
              <a:ext uri="{FF2B5EF4-FFF2-40B4-BE49-F238E27FC236}">
                <a16:creationId xmlns:a16="http://schemas.microsoft.com/office/drawing/2014/main" id="{FDD1FBAA-06A2-442B-FA00-5304CF7184A2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AAA874-2727-404C-BC73-83E55FB5B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E8B0116B-DBD6-CC2C-629C-EA41FD2DE511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63</a:t>
            </a:fld>
            <a:endParaRPr lang="en-IN" sz="1980" b="1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AA764-B9F6-AB3B-0610-9AD78A23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ummary as compact text essence and final conclusion tiny person concept.  Headline text for overview slide head vector illustration. Information  presentation with simple main key points. Data resume. Stock Vector | Adobe">
            <a:extLst>
              <a:ext uri="{FF2B5EF4-FFF2-40B4-BE49-F238E27FC236}">
                <a16:creationId xmlns:a16="http://schemas.microsoft.com/office/drawing/2014/main" id="{15F299E8-C8C9-522C-3F3D-C6135B08B7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9"/>
          <a:stretch/>
        </p:blipFill>
        <p:spPr bwMode="auto">
          <a:xfrm>
            <a:off x="-1" y="0"/>
            <a:ext cx="14689801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13">
            <a:extLst>
              <a:ext uri="{FF2B5EF4-FFF2-40B4-BE49-F238E27FC236}">
                <a16:creationId xmlns:a16="http://schemas.microsoft.com/office/drawing/2014/main" id="{48D923C0-B46E-73A6-A172-7543E67E793E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sp>
        <p:nvSpPr>
          <p:cNvPr id="10" name="Slide Number Placeholder 19">
            <a:extLst>
              <a:ext uri="{FF2B5EF4-FFF2-40B4-BE49-F238E27FC236}">
                <a16:creationId xmlns:a16="http://schemas.microsoft.com/office/drawing/2014/main" id="{0310F179-29AE-DCFA-A72B-8A03A3CFED38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64</a:t>
            </a:fld>
            <a:endParaRPr lang="en-IN" sz="1980" b="1" dirty="0"/>
          </a:p>
        </p:txBody>
      </p:sp>
    </p:spTree>
    <p:extLst>
      <p:ext uri="{BB962C8B-B14F-4D97-AF65-F5344CB8AC3E}">
        <p14:creationId xmlns:p14="http://schemas.microsoft.com/office/powerpoint/2010/main" val="74256292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05D1C-D60A-F4D0-D903-D7459B6AA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256FA00D-4A6A-628E-ED61-99CA17FAEA9A}"/>
              </a:ext>
            </a:extLst>
          </p:cNvPr>
          <p:cNvSpPr txBox="1"/>
          <p:nvPr/>
        </p:nvSpPr>
        <p:spPr>
          <a:xfrm>
            <a:off x="-365759" y="7661013"/>
            <a:ext cx="3474718" cy="49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1440" b="1" spc="32" dirty="0">
                <a:latin typeface="Gordita Bold"/>
              </a:rPr>
              <a:t>R SOGANI &amp; ASSOCIATES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990E4C-91B3-4A6F-9BF5-5619E80F0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3824" y="7705081"/>
            <a:ext cx="3105559" cy="421093"/>
          </a:xfrm>
          <a:prstGeom prst="rect">
            <a:avLst/>
          </a:prstGeom>
        </p:spPr>
      </p:pic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A3AC4F90-9595-F114-4945-FB1D9DB4767E}"/>
              </a:ext>
            </a:extLst>
          </p:cNvPr>
          <p:cNvSpPr txBox="1">
            <a:spLocks/>
          </p:cNvSpPr>
          <p:nvPr/>
        </p:nvSpPr>
        <p:spPr>
          <a:xfrm>
            <a:off x="13936337" y="7705082"/>
            <a:ext cx="511183" cy="35966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IN" sz="1980" b="1" smtClean="0"/>
              <a:pPr/>
              <a:t>65</a:t>
            </a:fld>
            <a:endParaRPr lang="en-IN" sz="1980" b="1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47B08C4-2623-F837-E3BA-5C64663F00A0}"/>
              </a:ext>
            </a:extLst>
          </p:cNvPr>
          <p:cNvGraphicFramePr>
            <a:graphicFrameLocks noGrp="1"/>
          </p:cNvGraphicFramePr>
          <p:nvPr/>
        </p:nvGraphicFramePr>
        <p:xfrm>
          <a:off x="375602" y="271992"/>
          <a:ext cx="13879196" cy="7469137"/>
        </p:xfrm>
        <a:graphic>
          <a:graphicData uri="http://schemas.openxmlformats.org/drawingml/2006/table">
            <a:tbl>
              <a:tblPr firstRow="1">
                <a:tableStyleId>{69012ECD-51FC-41F1-AA8D-1B2483CD663E}</a:tableStyleId>
              </a:tblPr>
              <a:tblGrid>
                <a:gridCol w="2029396">
                  <a:extLst>
                    <a:ext uri="{9D8B030D-6E8A-4147-A177-3AD203B41FA5}">
                      <a16:colId xmlns:a16="http://schemas.microsoft.com/office/drawing/2014/main" val="3579708389"/>
                    </a:ext>
                  </a:extLst>
                </a:gridCol>
                <a:gridCol w="3194137">
                  <a:extLst>
                    <a:ext uri="{9D8B030D-6E8A-4147-A177-3AD203B41FA5}">
                      <a16:colId xmlns:a16="http://schemas.microsoft.com/office/drawing/2014/main" val="2820008633"/>
                    </a:ext>
                  </a:extLst>
                </a:gridCol>
                <a:gridCol w="3231715">
                  <a:extLst>
                    <a:ext uri="{9D8B030D-6E8A-4147-A177-3AD203B41FA5}">
                      <a16:colId xmlns:a16="http://schemas.microsoft.com/office/drawing/2014/main" val="709344707"/>
                    </a:ext>
                  </a:extLst>
                </a:gridCol>
                <a:gridCol w="2865874">
                  <a:extLst>
                    <a:ext uri="{9D8B030D-6E8A-4147-A177-3AD203B41FA5}">
                      <a16:colId xmlns:a16="http://schemas.microsoft.com/office/drawing/2014/main" val="3982779904"/>
                    </a:ext>
                  </a:extLst>
                </a:gridCol>
                <a:gridCol w="2558074">
                  <a:extLst>
                    <a:ext uri="{9D8B030D-6E8A-4147-A177-3AD203B41FA5}">
                      <a16:colId xmlns:a16="http://schemas.microsoft.com/office/drawing/2014/main" val="1525414393"/>
                    </a:ext>
                  </a:extLst>
                </a:gridCol>
              </a:tblGrid>
              <a:tr h="488423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u="none" strike="noStrike" dirty="0">
                          <a:effectLst/>
                          <a:latin typeface="Garamond" panose="02020404030301010803" pitchFamily="18" charset="0"/>
                        </a:rPr>
                        <a:t>Aspect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559" marR="6559" marT="96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u="none" strike="noStrike" dirty="0">
                          <a:effectLst/>
                          <a:latin typeface="Garamond" panose="02020404030301010803" pitchFamily="18" charset="0"/>
                        </a:rPr>
                        <a:t>LLP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559" marR="6559" marT="96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u="none" strike="noStrike" dirty="0">
                          <a:effectLst/>
                          <a:latin typeface="Garamond" panose="02020404030301010803" pitchFamily="18" charset="0"/>
                        </a:rPr>
                        <a:t>Company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559" marR="6559" marT="96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u="none" strike="noStrike" dirty="0">
                          <a:effectLst/>
                          <a:latin typeface="Garamond" panose="02020404030301010803" pitchFamily="18" charset="0"/>
                        </a:rPr>
                        <a:t>Partnership Firm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559" marR="6559" marT="96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u="none" strike="noStrike" dirty="0">
                          <a:effectLst/>
                          <a:latin typeface="Garamond" panose="02020404030301010803" pitchFamily="18" charset="0"/>
                        </a:rPr>
                        <a:t>Winner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559" marR="6559" marT="96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7603969"/>
                  </a:ext>
                </a:extLst>
              </a:tr>
              <a:tr h="72783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700" b="1" u="none" strike="noStrike" dirty="0">
                          <a:effectLst/>
                          <a:latin typeface="Garamond" panose="02020404030301010803" pitchFamily="18" charset="0"/>
                        </a:rPr>
                        <a:t>Tax Efficiency</a:t>
                      </a:r>
                      <a:endParaRPr lang="en-IN" sz="17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83127" marR="83127" marT="41564" marB="415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700" u="none" strike="noStrike" dirty="0">
                          <a:effectLst/>
                          <a:latin typeface="Garamond" panose="02020404030301010803" pitchFamily="18" charset="0"/>
                        </a:rPr>
                        <a:t>For Small to medium-sized businesses.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5421" marR="5421" marT="96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700" u="none" strike="noStrike" dirty="0">
                          <a:effectLst/>
                          <a:latin typeface="Garamond" panose="02020404030301010803" pitchFamily="18" charset="0"/>
                        </a:rPr>
                        <a:t>Tax-efficient for large businesses reinvesting profits.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5421" marR="5421" marT="96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700" u="none" strike="noStrike" dirty="0">
                          <a:effectLst/>
                          <a:latin typeface="Garamond" panose="02020404030301010803" pitchFamily="18" charset="0"/>
                        </a:rPr>
                        <a:t>Similar to LLP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83127" marR="83127" marT="41564" marB="415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700" b="1" u="none" strike="noStrike" dirty="0">
                          <a:effectLst/>
                          <a:latin typeface="Garamond" panose="02020404030301010803" pitchFamily="18" charset="0"/>
                        </a:rPr>
                        <a:t>LLP </a:t>
                      </a:r>
                      <a:r>
                        <a:rPr lang="en-IN" sz="1700" u="none" strike="noStrike" dirty="0">
                          <a:effectLst/>
                          <a:latin typeface="Garamond" panose="02020404030301010803" pitchFamily="18" charset="0"/>
                        </a:rPr>
                        <a:t>for smaller businesses;</a:t>
                      </a:r>
                      <a:endParaRPr lang="en-IN" sz="17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559" marR="6559" marT="96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9316503"/>
                  </a:ext>
                </a:extLst>
              </a:tr>
              <a:tr h="71931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5963" marR="5963" marT="10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5963" marR="5963" marT="10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700" b="1" u="none" strike="noStrike" dirty="0">
                          <a:effectLst/>
                          <a:latin typeface="Garamond" panose="02020404030301010803" pitchFamily="18" charset="0"/>
                        </a:rPr>
                        <a:t>Company </a:t>
                      </a:r>
                      <a:r>
                        <a:rPr lang="en-IN" sz="1700" u="none" strike="noStrike" dirty="0">
                          <a:effectLst/>
                          <a:latin typeface="Garamond" panose="02020404030301010803" pitchFamily="18" charset="0"/>
                        </a:rPr>
                        <a:t>for larger entities.</a:t>
                      </a:r>
                      <a:endParaRPr lang="en-IN" sz="17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559" marR="6559" marT="96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51360534"/>
                  </a:ext>
                </a:extLst>
              </a:tr>
              <a:tr h="5385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700" b="1" u="none" strike="noStrike" dirty="0">
                          <a:effectLst/>
                          <a:latin typeface="Garamond" panose="02020404030301010803" pitchFamily="18" charset="0"/>
                        </a:rPr>
                        <a:t>Compliance</a:t>
                      </a:r>
                      <a:endParaRPr lang="en-IN" sz="17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83127" marR="83127" marT="41564" marB="415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700" u="none" strike="noStrike" dirty="0">
                          <a:effectLst/>
                          <a:latin typeface="Garamond" panose="02020404030301010803" pitchFamily="18" charset="0"/>
                        </a:rPr>
                        <a:t>Moderate compliance with operational flexibility.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83127" marR="83127" marT="41564" marB="415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700" u="none" strike="noStrike" dirty="0">
                          <a:effectLst/>
                          <a:latin typeface="Garamond" panose="02020404030301010803" pitchFamily="18" charset="0"/>
                        </a:rPr>
                        <a:t>High compliance; mandatory for scalable global businesses.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83127" marR="83127" marT="41564" marB="415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700" u="none" strike="noStrike" dirty="0">
                          <a:effectLst/>
                          <a:latin typeface="Garamond" panose="02020404030301010803" pitchFamily="18" charset="0"/>
                        </a:rPr>
                        <a:t>Minimal compliance but limited growth and recognition.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83127" marR="83127" marT="41564" marB="415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700" b="1" u="none" strike="noStrike" dirty="0">
                          <a:effectLst/>
                          <a:latin typeface="Garamond" panose="02020404030301010803" pitchFamily="18" charset="0"/>
                        </a:rPr>
                        <a:t>LLP</a:t>
                      </a:r>
                      <a:r>
                        <a:rPr lang="en-IN" sz="1700" u="none" strike="noStrike" dirty="0">
                          <a:effectLst/>
                          <a:latin typeface="Garamond" panose="02020404030301010803" pitchFamily="18" charset="0"/>
                        </a:rPr>
                        <a:t> for moderate compliance</a:t>
                      </a:r>
                      <a:endParaRPr lang="en-IN" sz="17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559" marR="6559" marT="96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83018236"/>
                  </a:ext>
                </a:extLst>
              </a:tr>
              <a:tr h="72783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effectLst/>
                          <a:latin typeface="Garamond" panose="02020404030301010803" pitchFamily="18" charset="0"/>
                        </a:rPr>
                        <a:t>Partnership Firm</a:t>
                      </a:r>
                      <a:r>
                        <a:rPr lang="en-US" sz="1700" u="none" strike="noStrike" dirty="0">
                          <a:effectLst/>
                          <a:latin typeface="Garamond" panose="02020404030301010803" pitchFamily="18" charset="0"/>
                        </a:rPr>
                        <a:t> for local businesses.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559" marR="6559" marT="96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4427523"/>
                  </a:ext>
                </a:extLst>
              </a:tr>
              <a:tr h="49050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700" b="1" u="none" strike="noStrike" dirty="0">
                          <a:effectLst/>
                          <a:latin typeface="Garamond" panose="02020404030301010803" pitchFamily="18" charset="0"/>
                        </a:rPr>
                        <a:t>Global Reach</a:t>
                      </a:r>
                      <a:endParaRPr lang="en-IN" sz="17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83127" marR="83127" marT="41564" marB="415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700" u="none" strike="noStrike" dirty="0">
                          <a:effectLst/>
                          <a:latin typeface="Garamond" panose="02020404030301010803" pitchFamily="18" charset="0"/>
                        </a:rPr>
                        <a:t>Limited global recognition.</a:t>
                      </a:r>
                      <a:endParaRPr lang="en-IN" sz="17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559" marR="6559" marT="96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700" u="none" strike="noStrike" dirty="0">
                          <a:effectLst/>
                          <a:latin typeface="Garamond" panose="02020404030301010803" pitchFamily="18" charset="0"/>
                        </a:rPr>
                        <a:t>Best for global investors, FDI, and equity funding.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83127" marR="83127" marT="41564" marB="415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700" u="none" strike="noStrike" dirty="0">
                          <a:effectLst/>
                          <a:latin typeface="Garamond" panose="02020404030301010803" pitchFamily="18" charset="0"/>
                        </a:rPr>
                        <a:t>Not suitable for global expansion.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83127" marR="83127" marT="41564" marB="415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effectLst/>
                          <a:latin typeface="Garamond" panose="02020404030301010803" pitchFamily="18" charset="0"/>
                        </a:rPr>
                        <a:t>Company</a:t>
                      </a:r>
                      <a:r>
                        <a:rPr lang="en-US" sz="1700" u="none" strike="noStrike" dirty="0">
                          <a:effectLst/>
                          <a:latin typeface="Garamond" panose="02020404030301010803" pitchFamily="18" charset="0"/>
                        </a:rPr>
                        <a:t> for global reach and scalability.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83127" marR="83127" marT="41564" marB="415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79030746"/>
                  </a:ext>
                </a:extLst>
              </a:tr>
              <a:tr h="73095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u="none" strike="noStrike" dirty="0">
                          <a:effectLst/>
                          <a:latin typeface="Garamond" panose="02020404030301010803" pitchFamily="18" charset="0"/>
                        </a:rPr>
                        <a:t>Suitable for joint ventures and local operations.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559" marR="6559" marT="96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356106"/>
                  </a:ext>
                </a:extLst>
              </a:tr>
              <a:tr h="73095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Ease of Formation</a:t>
                      </a:r>
                    </a:p>
                  </a:txBody>
                  <a:tcPr marL="100584" marR="100584" marT="37785" marB="377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Moderate cost; LLP Agreement and registration required</a:t>
                      </a:r>
                    </a:p>
                  </a:txBody>
                  <a:tcPr marL="6559" marR="6559" marT="96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High cost; MOA, AOA and complex registration required</a:t>
                      </a:r>
                    </a:p>
                  </a:txBody>
                  <a:tcPr marL="100584" marR="100584" marT="37785" marB="377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Easy to form with low cost; partnership deed required</a:t>
                      </a:r>
                    </a:p>
                  </a:txBody>
                  <a:tcPr marL="100584" marR="100584" marT="37785" marB="377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Partnership Firm</a:t>
                      </a:r>
                    </a:p>
                  </a:txBody>
                  <a:tcPr marL="100584" marR="100584" marT="37785" marB="377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54118911"/>
                  </a:ext>
                </a:extLst>
              </a:tr>
              <a:tr h="73095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Capital Raising</a:t>
                      </a:r>
                    </a:p>
                  </a:txBody>
                  <a:tcPr marL="100584" marR="100584" marT="37785" marB="377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Moderate options; external funding is challenging</a:t>
                      </a:r>
                    </a:p>
                  </a:txBody>
                  <a:tcPr marL="6559" marR="6559" marT="96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Wide options; can raise equity, debt, or venture capital</a:t>
                      </a:r>
                    </a:p>
                  </a:txBody>
                  <a:tcPr marL="100584" marR="100584" marT="37785" marB="377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Limited options; partners contribute capital</a:t>
                      </a:r>
                    </a:p>
                  </a:txBody>
                  <a:tcPr marL="100584" marR="100584" marT="37785" marB="377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Company</a:t>
                      </a: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 as it has access to more sources </a:t>
                      </a:r>
                    </a:p>
                  </a:txBody>
                  <a:tcPr marL="100584" marR="100584" marT="37785" marB="377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10474972"/>
                  </a:ext>
                </a:extLst>
              </a:tr>
              <a:tr h="73095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Liability</a:t>
                      </a:r>
                    </a:p>
                  </a:txBody>
                  <a:tcPr marL="100584" marR="100584" marT="37785" marB="377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Limited to contribution, except in fraud cases</a:t>
                      </a:r>
                    </a:p>
                  </a:txBody>
                  <a:tcPr marL="6559" marR="6559" marT="96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Limited to unpaid share capital or guarantees</a:t>
                      </a:r>
                    </a:p>
                  </a:txBody>
                  <a:tcPr marL="100584" marR="100584" marT="37785" marB="377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Unlimited; partners are jointly and severally liable</a:t>
                      </a:r>
                    </a:p>
                  </a:txBody>
                  <a:tcPr marL="100584" marR="100584" marT="37785" marB="377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LLP</a:t>
                      </a:r>
                    </a:p>
                  </a:txBody>
                  <a:tcPr marL="100584" marR="100584" marT="37785" marB="377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21340889"/>
                  </a:ext>
                </a:extLst>
              </a:tr>
              <a:tr h="73095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Lending and Borrowing</a:t>
                      </a:r>
                    </a:p>
                  </a:txBody>
                  <a:tcPr marL="100584" marR="100584" marT="37785" marB="377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Flexible and no specific limit as in company </a:t>
                      </a:r>
                    </a:p>
                  </a:txBody>
                  <a:tcPr marL="6559" marR="6559" marT="96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Need to follow various rules and regulation to lend and borrow.</a:t>
                      </a:r>
                    </a:p>
                  </a:txBody>
                  <a:tcPr marL="100584" marR="100584" marT="37785" marB="377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Limited borrowing capacity; dependent on partners' creditworthiness.</a:t>
                      </a:r>
                    </a:p>
                  </a:txBody>
                  <a:tcPr marL="100584" marR="100584" marT="37785" marB="377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LLP</a:t>
                      </a: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 as it has less compliance compared to company</a:t>
                      </a:r>
                    </a:p>
                  </a:txBody>
                  <a:tcPr marL="100584" marR="100584" marT="37785" marB="377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80038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60289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925A5-CE95-684E-11EB-7E2984543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scover The Thank You PowerPoint And Google Slides Template">
            <a:extLst>
              <a:ext uri="{FF2B5EF4-FFF2-40B4-BE49-F238E27FC236}">
                <a16:creationId xmlns:a16="http://schemas.microsoft.com/office/drawing/2014/main" id="{4E63ECCD-F96E-61BF-1E1F-F18EE2AAA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30860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9193064" y="3367991"/>
            <a:ext cx="4361420" cy="4615511"/>
            <a:chOff x="0" y="0"/>
            <a:chExt cx="660400" cy="618739"/>
          </a:xfrm>
          <a:solidFill>
            <a:srgbClr val="153462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660400" cy="618739"/>
            </a:xfrm>
            <a:custGeom>
              <a:avLst/>
              <a:gdLst/>
              <a:ahLst/>
              <a:cxnLst/>
              <a:rect l="l" t="t" r="r" b="b"/>
              <a:pathLst>
                <a:path w="660400" h="618739">
                  <a:moveTo>
                    <a:pt x="220252" y="599670"/>
                  </a:moveTo>
                  <a:cubicBezTo>
                    <a:pt x="254109" y="611183"/>
                    <a:pt x="292600" y="618739"/>
                    <a:pt x="330378" y="618739"/>
                  </a:cubicBezTo>
                  <a:cubicBezTo>
                    <a:pt x="368157" y="618739"/>
                    <a:pt x="404509" y="612262"/>
                    <a:pt x="438009" y="600748"/>
                  </a:cubicBezTo>
                  <a:cubicBezTo>
                    <a:pt x="438723" y="600388"/>
                    <a:pt x="439435" y="600388"/>
                    <a:pt x="440148" y="600029"/>
                  </a:cubicBezTo>
                  <a:cubicBezTo>
                    <a:pt x="565955" y="553974"/>
                    <a:pt x="658618" y="432360"/>
                    <a:pt x="660400" y="294547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294329"/>
                  </a:lnTo>
                  <a:cubicBezTo>
                    <a:pt x="1782" y="433079"/>
                    <a:pt x="93019" y="554694"/>
                    <a:pt x="220252" y="599670"/>
                  </a:cubicBezTo>
                  <a:close/>
                </a:path>
              </a:pathLst>
            </a:custGeom>
            <a:solidFill>
              <a:srgbClr val="ADBFD5"/>
            </a:solidFill>
          </p:spPr>
          <p:txBody>
            <a:bodyPr/>
            <a:lstStyle/>
            <a:p>
              <a:endParaRPr lang="en-IN" sz="3600" dirty="0">
                <a:latin typeface="Garamond" panose="02020404030301010803" pitchFamily="18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660400" cy="558414"/>
            </a:xfrm>
            <a:prstGeom prst="rect">
              <a:avLst/>
            </a:prstGeom>
            <a:solidFill>
              <a:srgbClr val="ADBFD5"/>
            </a:solidFill>
          </p:spPr>
          <p:txBody>
            <a:bodyPr lIns="98311" tIns="98311" rIns="98311" bIns="98311" rtlCol="0" anchor="ctr"/>
            <a:lstStyle/>
            <a:p>
              <a:pPr algn="ctr">
                <a:lnSpc>
                  <a:spcPts val="3793"/>
                </a:lnSpc>
              </a:pPr>
              <a:endParaRPr sz="3600" dirty="0">
                <a:latin typeface="Garamond" panose="02020404030301010803" pitchFamily="18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ADB4744-3CCF-0D6D-ECC2-870DE680982A}"/>
              </a:ext>
            </a:extLst>
          </p:cNvPr>
          <p:cNvGrpSpPr/>
          <p:nvPr/>
        </p:nvGrpSpPr>
        <p:grpSpPr>
          <a:xfrm>
            <a:off x="10283035" y="3966524"/>
            <a:ext cx="5988487" cy="3442355"/>
            <a:chOff x="891954" y="4217021"/>
            <a:chExt cx="5988487" cy="3442355"/>
          </a:xfrm>
        </p:grpSpPr>
        <p:sp>
          <p:nvSpPr>
            <p:cNvPr id="10" name="TextBox 10"/>
            <p:cNvSpPr txBox="1"/>
            <p:nvPr/>
          </p:nvSpPr>
          <p:spPr>
            <a:xfrm>
              <a:off x="933710" y="6292177"/>
              <a:ext cx="3684989" cy="2955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353"/>
                </a:lnSpc>
              </a:pPr>
              <a:r>
                <a:rPr lang="en-US" dirty="0">
                  <a:latin typeface="Garamond" panose="02020404030301010803" pitchFamily="18" charset="0"/>
                </a:rPr>
                <a:t> www.soganiprofessionals.com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33711" y="7043823"/>
              <a:ext cx="5946730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353"/>
                </a:lnSpc>
              </a:pPr>
              <a:r>
                <a:rPr lang="en-US" dirty="0">
                  <a:latin typeface="Garamond" panose="02020404030301010803" pitchFamily="18" charset="0"/>
                </a:rPr>
                <a:t>R-20, “Shree Dham”, Yudhishter Marg</a:t>
              </a:r>
            </a:p>
            <a:p>
              <a:pPr>
                <a:lnSpc>
                  <a:spcPts val="2353"/>
                </a:lnSpc>
              </a:pPr>
              <a:r>
                <a:rPr lang="en-US" dirty="0">
                  <a:latin typeface="Garamond" panose="02020404030301010803" pitchFamily="18" charset="0"/>
                </a:rPr>
                <a:t>C- Scheme, Jaipur - 302005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13665" y="5836861"/>
              <a:ext cx="1697150" cy="45179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3530"/>
                </a:lnSpc>
              </a:pPr>
              <a:r>
                <a:rPr lang="en-US" sz="2800" b="1" dirty="0">
                  <a:latin typeface="Garamond" panose="02020404030301010803" pitchFamily="18" charset="0"/>
                </a:rPr>
                <a:t>Website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42419" y="6609253"/>
              <a:ext cx="1386994" cy="4374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530"/>
                </a:lnSpc>
              </a:pPr>
              <a:r>
                <a:rPr lang="en-US" sz="2800" b="1" dirty="0">
                  <a:latin typeface="Garamond" panose="02020404030301010803" pitchFamily="18" charset="0"/>
                </a:rPr>
                <a:t>Address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24948" y="4217021"/>
              <a:ext cx="1386994" cy="4517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530"/>
                </a:lnSpc>
              </a:pPr>
              <a:r>
                <a:rPr lang="en-US" sz="2800" b="1" dirty="0">
                  <a:latin typeface="Garamond" panose="02020404030301010803" pitchFamily="18" charset="0"/>
                </a:rPr>
                <a:t>Phone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91954" y="4987086"/>
              <a:ext cx="1386994" cy="4517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530"/>
                </a:lnSpc>
              </a:pPr>
              <a:r>
                <a:rPr lang="en-US" sz="2800" b="1" dirty="0">
                  <a:latin typeface="Garamond" panose="02020404030301010803" pitchFamily="18" charset="0"/>
                </a:rPr>
                <a:t>Email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10542" y="5453554"/>
              <a:ext cx="3684989" cy="6155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353"/>
                </a:lnSpc>
              </a:pPr>
              <a:r>
                <a:rPr lang="en-US" dirty="0">
                  <a:latin typeface="Garamond" panose="02020404030301010803" pitchFamily="18" charset="0"/>
                </a:rPr>
                <a:t>rsa@soganiprofessionals.com</a:t>
              </a:r>
            </a:p>
            <a:p>
              <a:pPr algn="just">
                <a:lnSpc>
                  <a:spcPts val="2353"/>
                </a:lnSpc>
              </a:pPr>
              <a:endParaRPr lang="en-US" dirty="0">
                <a:latin typeface="Garamond" panose="02020404030301010803" pitchFamily="18" charset="0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43593" y="4688222"/>
              <a:ext cx="4351072" cy="2955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353"/>
                </a:lnSpc>
              </a:pPr>
              <a:r>
                <a:rPr lang="en-US" dirty="0">
                  <a:latin typeface="Garamond" panose="02020404030301010803" pitchFamily="18" charset="0"/>
                </a:rPr>
                <a:t>0141-2222734, 2220735 - 736 , 4017005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285084" y="3644900"/>
            <a:ext cx="7315200" cy="375179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4320" b="1" dirty="0">
              <a:latin typeface="Garamond" panose="02020404030301010803" pitchFamily="18" charset="0"/>
            </a:endParaRPr>
          </a:p>
          <a:p>
            <a:r>
              <a:rPr lang="en-US" sz="3240" b="1" dirty="0">
                <a:latin typeface="Garamond" panose="02020404030301010803" pitchFamily="18" charset="0"/>
              </a:rPr>
              <a:t>CA Arpit Gokhroo</a:t>
            </a:r>
          </a:p>
          <a:p>
            <a:r>
              <a:rPr lang="en-US" sz="3240" b="1" dirty="0">
                <a:latin typeface="Garamond" panose="02020404030301010803" pitchFamily="18" charset="0"/>
              </a:rPr>
              <a:t>Manager</a:t>
            </a:r>
          </a:p>
          <a:p>
            <a:r>
              <a:rPr lang="en-US" sz="3240" b="1" dirty="0">
                <a:latin typeface="Garamond" panose="02020404030301010803" pitchFamily="18" charset="0"/>
              </a:rPr>
              <a:t>(Internal Audit || LLP)</a:t>
            </a:r>
          </a:p>
          <a:p>
            <a:endParaRPr lang="en-US" sz="4320" b="1" i="1" dirty="0">
              <a:latin typeface="Garamond" panose="02020404030301010803" pitchFamily="18" charset="0"/>
            </a:endParaRPr>
          </a:p>
          <a:p>
            <a:r>
              <a:rPr lang="en-US" sz="2160" b="1" i="1" dirty="0">
                <a:latin typeface="Garamond" panose="02020404030301010803" pitchFamily="18" charset="0"/>
              </a:rPr>
              <a:t>Email: gokhroo.arpit@soganiprofessionals.com</a:t>
            </a:r>
          </a:p>
          <a:p>
            <a:endParaRPr lang="en-US" sz="1100" b="1" i="1" dirty="0">
              <a:latin typeface="Garamond" panose="02020404030301010803" pitchFamily="18" charset="0"/>
            </a:endParaRPr>
          </a:p>
          <a:p>
            <a:r>
              <a:rPr lang="en-US" sz="2160" b="1" i="1" dirty="0">
                <a:latin typeface="Garamond" panose="02020404030301010803" pitchFamily="18" charset="0"/>
              </a:rPr>
              <a:t>Mobile: 9116123787</a:t>
            </a:r>
            <a:endParaRPr lang="en-US" sz="4320" b="1" i="1" dirty="0">
              <a:latin typeface="Garamond" panose="02020404030301010803" pitchFamily="18" charset="0"/>
            </a:endParaRPr>
          </a:p>
        </p:txBody>
      </p:sp>
      <p:sp>
        <p:nvSpPr>
          <p:cNvPr id="21" name="Freeform 17">
            <a:extLst>
              <a:ext uri="{FF2B5EF4-FFF2-40B4-BE49-F238E27FC236}">
                <a16:creationId xmlns:a16="http://schemas.microsoft.com/office/drawing/2014/main" id="{0D2E454D-E342-A5EB-A1A3-36DAE6400285}"/>
              </a:ext>
            </a:extLst>
          </p:cNvPr>
          <p:cNvSpPr/>
          <p:nvPr/>
        </p:nvSpPr>
        <p:spPr>
          <a:xfrm>
            <a:off x="8500236" y="118710"/>
            <a:ext cx="4777043" cy="809996"/>
          </a:xfrm>
          <a:custGeom>
            <a:avLst/>
            <a:gdLst/>
            <a:ahLst/>
            <a:cxnLst/>
            <a:rect l="l" t="t" r="r" b="b"/>
            <a:pathLst>
              <a:path w="3928858" h="672081">
                <a:moveTo>
                  <a:pt x="0" y="0"/>
                </a:moveTo>
                <a:lnTo>
                  <a:pt x="3928858" y="0"/>
                </a:lnTo>
                <a:lnTo>
                  <a:pt x="3928858" y="672081"/>
                </a:lnTo>
                <a:lnTo>
                  <a:pt x="0" y="6720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2462" t="-66901" r="-13363" b="-75344"/>
            </a:stretch>
          </a:blipFill>
        </p:spPr>
        <p:txBody>
          <a:bodyPr/>
          <a:lstStyle/>
          <a:p>
            <a:endParaRPr lang="en-IN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5050196-4A7E-CDB3-5479-C3003250D4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250" b="98580" l="9658" r="89940">
                        <a14:foregroundMark x1="29980" y1="13352" x2="47082" y2="5398"/>
                        <a14:foregroundMark x1="47082" y1="5398" x2="59960" y2="10795"/>
                        <a14:foregroundMark x1="59960" y1="10795" x2="70825" y2="29545"/>
                        <a14:foregroundMark x1="70825" y1="29545" x2="77264" y2="53693"/>
                        <a14:foregroundMark x1="77264" y1="53693" x2="72032" y2="75000"/>
                        <a14:foregroundMark x1="72032" y1="75000" x2="54527" y2="92045"/>
                        <a14:foregroundMark x1="54527" y1="92045" x2="32797" y2="89773"/>
                        <a14:foregroundMark x1="32797" y1="89773" x2="16901" y2="74432"/>
                        <a14:foregroundMark x1="16901" y1="74432" x2="14286" y2="42898"/>
                        <a14:foregroundMark x1="14286" y1="42898" x2="36419" y2="7102"/>
                        <a14:foregroundMark x1="36419" y1="7102" x2="55332" y2="6818"/>
                        <a14:foregroundMark x1="55332" y1="6818" x2="59557" y2="11080"/>
                        <a14:foregroundMark x1="62173" y1="10511" x2="71831" y2="33239"/>
                        <a14:foregroundMark x1="71831" y1="33239" x2="74447" y2="61364"/>
                        <a14:foregroundMark x1="74447" y1="61364" x2="54930" y2="86932"/>
                        <a14:foregroundMark x1="54930" y1="86932" x2="29175" y2="86932"/>
                        <a14:foregroundMark x1="29175" y1="86932" x2="22736" y2="84659"/>
                        <a14:foregroundMark x1="28169" y1="84943" x2="50101" y2="91761"/>
                        <a14:foregroundMark x1="50101" y1="91761" x2="35815" y2="96591"/>
                        <a14:foregroundMark x1="35815" y1="96591" x2="68410" y2="84375"/>
                        <a14:foregroundMark x1="68410" y1="84375" x2="77666" y2="65909"/>
                        <a14:foregroundMark x1="77666" y1="65909" x2="78873" y2="42330"/>
                        <a14:foregroundMark x1="78873" y1="42330" x2="68410" y2="22159"/>
                        <a14:foregroundMark x1="68410" y1="22159" x2="77264" y2="33523"/>
                        <a14:foregroundMark x1="69618" y1="84091" x2="57344" y2="91193"/>
                        <a14:foregroundMark x1="57344" y1="91193" x2="42052" y2="91193"/>
                        <a14:foregroundMark x1="59557" y1="90057" x2="48692" y2="985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26013" y="167337"/>
            <a:ext cx="5573549" cy="3947463"/>
          </a:xfrm>
          <a:prstGeom prst="rect">
            <a:avLst/>
          </a:prstGeom>
        </p:spPr>
      </p:pic>
      <p:sp>
        <p:nvSpPr>
          <p:cNvPr id="27" name="Freeform 18">
            <a:extLst>
              <a:ext uri="{FF2B5EF4-FFF2-40B4-BE49-F238E27FC236}">
                <a16:creationId xmlns:a16="http://schemas.microsoft.com/office/drawing/2014/main" id="{428758E0-FD3F-D618-33A5-215217886F14}"/>
              </a:ext>
            </a:extLst>
          </p:cNvPr>
          <p:cNvSpPr/>
          <p:nvPr/>
        </p:nvSpPr>
        <p:spPr>
          <a:xfrm>
            <a:off x="13417523" y="127582"/>
            <a:ext cx="1137167" cy="810303"/>
          </a:xfrm>
          <a:custGeom>
            <a:avLst/>
            <a:gdLst/>
            <a:ahLst/>
            <a:cxnLst/>
            <a:rect l="l" t="t" r="r" b="b"/>
            <a:pathLst>
              <a:path w="791102" h="588387">
                <a:moveTo>
                  <a:pt x="0" y="0"/>
                </a:moveTo>
                <a:lnTo>
                  <a:pt x="791102" y="0"/>
                </a:lnTo>
                <a:lnTo>
                  <a:pt x="791102" y="588387"/>
                </a:lnTo>
                <a:lnTo>
                  <a:pt x="0" y="5883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530062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1451</TotalTime>
  <Words>4158</Words>
  <Application>Microsoft Office PowerPoint</Application>
  <PresentationFormat>Custom</PresentationFormat>
  <Paragraphs>715</Paragraphs>
  <Slides>67</Slides>
  <Notes>63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2" baseType="lpstr">
      <vt:lpstr>Arial</vt:lpstr>
      <vt:lpstr>Garamond</vt:lpstr>
      <vt:lpstr>Gordita Bold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Arpit Gokhroo</cp:lastModifiedBy>
  <cp:revision>223</cp:revision>
  <dcterms:created xsi:type="dcterms:W3CDTF">2024-12-18T03:14:03Z</dcterms:created>
  <dcterms:modified xsi:type="dcterms:W3CDTF">2024-12-20T07:50:36Z</dcterms:modified>
</cp:coreProperties>
</file>