
<file path=[Content_Types].xml><?xml version="1.0" encoding="utf-8"?>
<Types xmlns="http://schemas.openxmlformats.org/package/2006/content-types">
  <Default Extension="fntdata" ContentType="application/x-fontdata"/>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881" r:id="rId1"/>
  </p:sldMasterIdLst>
  <p:notesMasterIdLst>
    <p:notesMasterId r:id="rId19"/>
  </p:notesMasterIdLst>
  <p:sldIdLst>
    <p:sldId id="256" r:id="rId2"/>
    <p:sldId id="264" r:id="rId3"/>
    <p:sldId id="263" r:id="rId4"/>
    <p:sldId id="257" r:id="rId5"/>
    <p:sldId id="258" r:id="rId6"/>
    <p:sldId id="266" r:id="rId7"/>
    <p:sldId id="273" r:id="rId8"/>
    <p:sldId id="272" r:id="rId9"/>
    <p:sldId id="265" r:id="rId10"/>
    <p:sldId id="267" r:id="rId11"/>
    <p:sldId id="268" r:id="rId12"/>
    <p:sldId id="269" r:id="rId13"/>
    <p:sldId id="270" r:id="rId14"/>
    <p:sldId id="259" r:id="rId15"/>
    <p:sldId id="260" r:id="rId16"/>
    <p:sldId id="261" r:id="rId17"/>
    <p:sldId id="262" r:id="rId18"/>
  </p:sldIdLst>
  <p:sldSz cx="14630400" cy="8229600"/>
  <p:notesSz cx="7010400" cy="9296400"/>
  <p:embeddedFontLst>
    <p:embeddedFont>
      <p:font typeface="Arial Black" panose="020B0A04020102020204" pitchFamily="34" charset="0"/>
      <p:bold r:id="rId20"/>
    </p:embeddedFont>
    <p:embeddedFont>
      <p:font typeface="Montserrat" panose="00000500000000000000" pitchFamily="2" charset="0"/>
      <p:regular r:id="rId21"/>
      <p:bold r:id="rId22"/>
      <p:italic r:id="rId23"/>
      <p:boldItalic r:id="rId24"/>
    </p:embeddedFont>
    <p:embeddedFont>
      <p:font typeface="Raleway" pitchFamily="2" charset="0"/>
      <p:regular r:id="rId25"/>
      <p:bold r:id="rId26"/>
      <p:italic r:id="rId27"/>
      <p:boldItalic r:id="rId28"/>
    </p:embeddedFont>
    <p:embeddedFont>
      <p:font typeface="Roboto" panose="02000000000000000000" pitchFamily="2" charset="0"/>
      <p:regular r:id="rId29"/>
      <p:bold r:id="rId30"/>
      <p:italic r:id="rId31"/>
      <p:boldItalic r:id="rId32"/>
    </p:embeddedFont>
    <p:embeddedFont>
      <p:font typeface="Tw Cen MT" panose="020B0602020104020603" pitchFamily="34" charset="0"/>
      <p:regular r:id="rId33"/>
      <p:bold r:id="rId34"/>
      <p:italic r:id="rId35"/>
      <p:boldItalic r:id="rId3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1" d="100"/>
          <a:sy n="61" d="100"/>
        </p:scale>
        <p:origin x="59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34" Type="http://schemas.openxmlformats.org/officeDocument/2006/relationships/font" Target="fonts/font1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font" Target="fonts/font17.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275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5219" tIns="32609" rIns="65219" bIns="32609"/>
          <a:lstStyle/>
          <a:p>
            <a:endParaRPr lang="en-US" dirty="0"/>
          </a:p>
        </p:txBody>
      </p:sp>
      <p:sp>
        <p:nvSpPr>
          <p:cNvPr id="4" name="Slide Number Placeholder 3"/>
          <p:cNvSpPr>
            <a:spLocks noGrp="1"/>
          </p:cNvSpPr>
          <p:nvPr>
            <p:ph type="sldNum" sz="quarter" idx="10"/>
          </p:nvPr>
        </p:nvSpPr>
        <p:spPr/>
        <p:txBody>
          <a:bodyPr lIns="65219" tIns="32609" rIns="65219" bIns="32609"/>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5219" tIns="32609" rIns="65219" bIns="32609"/>
          <a:lstStyle/>
          <a:p>
            <a:endParaRPr lang="en-US" dirty="0"/>
          </a:p>
        </p:txBody>
      </p:sp>
      <p:sp>
        <p:nvSpPr>
          <p:cNvPr id="4" name="Slide Number Placeholder 3"/>
          <p:cNvSpPr>
            <a:spLocks noGrp="1"/>
          </p:cNvSpPr>
          <p:nvPr>
            <p:ph type="sldNum" sz="quarter" idx="10"/>
          </p:nvPr>
        </p:nvSpPr>
        <p:spPr/>
        <p:txBody>
          <a:bodyPr lIns="65219" tIns="32609" rIns="65219" bIns="32609"/>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5219" tIns="32609" rIns="65219" bIns="32609"/>
          <a:lstStyle/>
          <a:p>
            <a:endParaRPr lang="en-US" dirty="0"/>
          </a:p>
        </p:txBody>
      </p:sp>
      <p:sp>
        <p:nvSpPr>
          <p:cNvPr id="4" name="Slide Number Placeholder 3"/>
          <p:cNvSpPr>
            <a:spLocks noGrp="1"/>
          </p:cNvSpPr>
          <p:nvPr>
            <p:ph type="sldNum" sz="quarter" idx="10"/>
          </p:nvPr>
        </p:nvSpPr>
        <p:spPr/>
        <p:txBody>
          <a:bodyPr lIns="65219" tIns="32609" rIns="65219" bIns="32609"/>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71DD2-EA40-FE40-5E25-0916AB012F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653B25-A83E-E253-D812-DF47BC0D07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07EF9C-445B-5D19-6077-B8317F383084}"/>
              </a:ext>
            </a:extLst>
          </p:cNvPr>
          <p:cNvSpPr>
            <a:spLocks noGrp="1"/>
          </p:cNvSpPr>
          <p:nvPr>
            <p:ph type="body" idx="1"/>
          </p:nvPr>
        </p:nvSpPr>
        <p:spPr/>
        <p:txBody>
          <a:bodyPr lIns="65219" tIns="32609" rIns="65219" bIns="32609"/>
          <a:lstStyle/>
          <a:p>
            <a:endParaRPr lang="en-US" dirty="0"/>
          </a:p>
        </p:txBody>
      </p:sp>
      <p:sp>
        <p:nvSpPr>
          <p:cNvPr id="4" name="Slide Number Placeholder 3">
            <a:extLst>
              <a:ext uri="{FF2B5EF4-FFF2-40B4-BE49-F238E27FC236}">
                <a16:creationId xmlns:a16="http://schemas.microsoft.com/office/drawing/2014/main" id="{7736E7DF-BDA0-6940-E7F0-E7CA6C6157FD}"/>
              </a:ext>
            </a:extLst>
          </p:cNvPr>
          <p:cNvSpPr>
            <a:spLocks noGrp="1"/>
          </p:cNvSpPr>
          <p:nvPr>
            <p:ph type="sldNum" sz="quarter" idx="10"/>
          </p:nvPr>
        </p:nvSpPr>
        <p:spPr/>
        <p:txBody>
          <a:bodyPr lIns="65219" tIns="32609" rIns="65219" bIns="32609"/>
          <a:lstStyle/>
          <a:p>
            <a:fld id="{F7021451-1387-4CA6-816F-3879F97B5CBC}" type="slidenum">
              <a:rPr lang="en-US"/>
              <a:t>6</a:t>
            </a:fld>
            <a:endParaRPr lang="en-US"/>
          </a:p>
        </p:txBody>
      </p:sp>
    </p:spTree>
    <p:extLst>
      <p:ext uri="{BB962C8B-B14F-4D97-AF65-F5344CB8AC3E}">
        <p14:creationId xmlns:p14="http://schemas.microsoft.com/office/powerpoint/2010/main" val="316232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9D47A-21B1-C643-BD83-1BDC46055D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42B991-3E81-338B-BE16-7B38ECCFAF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04A940-0390-F333-CEAA-F7B522700325}"/>
              </a:ext>
            </a:extLst>
          </p:cNvPr>
          <p:cNvSpPr>
            <a:spLocks noGrp="1"/>
          </p:cNvSpPr>
          <p:nvPr>
            <p:ph type="body" idx="1"/>
          </p:nvPr>
        </p:nvSpPr>
        <p:spPr/>
        <p:txBody>
          <a:bodyPr lIns="65219" tIns="32609" rIns="65219" bIns="32609"/>
          <a:lstStyle/>
          <a:p>
            <a:endParaRPr lang="en-US" dirty="0"/>
          </a:p>
        </p:txBody>
      </p:sp>
      <p:sp>
        <p:nvSpPr>
          <p:cNvPr id="4" name="Slide Number Placeholder 3">
            <a:extLst>
              <a:ext uri="{FF2B5EF4-FFF2-40B4-BE49-F238E27FC236}">
                <a16:creationId xmlns:a16="http://schemas.microsoft.com/office/drawing/2014/main" id="{11926C6B-E01D-6C46-C778-C22D10A78324}"/>
              </a:ext>
            </a:extLst>
          </p:cNvPr>
          <p:cNvSpPr>
            <a:spLocks noGrp="1"/>
          </p:cNvSpPr>
          <p:nvPr>
            <p:ph type="sldNum" sz="quarter" idx="10"/>
          </p:nvPr>
        </p:nvSpPr>
        <p:spPr/>
        <p:txBody>
          <a:bodyPr lIns="65219" tIns="32609" rIns="65219" bIns="32609"/>
          <a:lstStyle/>
          <a:p>
            <a:fld id="{F7021451-1387-4CA6-816F-3879F97B5CBC}" type="slidenum">
              <a:rPr lang="en-US"/>
              <a:t>7</a:t>
            </a:fld>
            <a:endParaRPr lang="en-US"/>
          </a:p>
        </p:txBody>
      </p:sp>
    </p:spTree>
    <p:extLst>
      <p:ext uri="{BB962C8B-B14F-4D97-AF65-F5344CB8AC3E}">
        <p14:creationId xmlns:p14="http://schemas.microsoft.com/office/powerpoint/2010/main" val="1098798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5219" tIns="32609" rIns="65219" bIns="32609"/>
          <a:lstStyle/>
          <a:p>
            <a:endParaRPr lang="en-US" dirty="0"/>
          </a:p>
        </p:txBody>
      </p:sp>
      <p:sp>
        <p:nvSpPr>
          <p:cNvPr id="4" name="Slide Number Placeholder 3"/>
          <p:cNvSpPr>
            <a:spLocks noGrp="1"/>
          </p:cNvSpPr>
          <p:nvPr>
            <p:ph type="sldNum" sz="quarter" idx="10"/>
          </p:nvPr>
        </p:nvSpPr>
        <p:spPr/>
        <p:txBody>
          <a:bodyPr lIns="65219" tIns="32609" rIns="65219" bIns="32609"/>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5219" tIns="32609" rIns="65219" bIns="32609"/>
          <a:lstStyle/>
          <a:p>
            <a:endParaRPr lang="en-US" dirty="0"/>
          </a:p>
        </p:txBody>
      </p:sp>
      <p:sp>
        <p:nvSpPr>
          <p:cNvPr id="4" name="Slide Number Placeholder 3"/>
          <p:cNvSpPr>
            <a:spLocks noGrp="1"/>
          </p:cNvSpPr>
          <p:nvPr>
            <p:ph type="sldNum" sz="quarter" idx="10"/>
          </p:nvPr>
        </p:nvSpPr>
        <p:spPr/>
        <p:txBody>
          <a:bodyPr lIns="65219" tIns="32609" rIns="65219" bIns="32609"/>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5219" tIns="32609" rIns="65219" bIns="32609"/>
          <a:lstStyle/>
          <a:p>
            <a:endParaRPr lang="en-US" dirty="0"/>
          </a:p>
        </p:txBody>
      </p:sp>
      <p:sp>
        <p:nvSpPr>
          <p:cNvPr id="4" name="Slide Number Placeholder 3"/>
          <p:cNvSpPr>
            <a:spLocks noGrp="1"/>
          </p:cNvSpPr>
          <p:nvPr>
            <p:ph type="sldNum" sz="quarter" idx="10"/>
          </p:nvPr>
        </p:nvSpPr>
        <p:spPr/>
        <p:txBody>
          <a:bodyPr lIns="65219" tIns="32609" rIns="65219" bIns="32609"/>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5219" tIns="32609" rIns="65219" bIns="32609"/>
          <a:lstStyle/>
          <a:p>
            <a:endParaRPr lang="en-US" dirty="0"/>
          </a:p>
        </p:txBody>
      </p:sp>
      <p:sp>
        <p:nvSpPr>
          <p:cNvPr id="4" name="Slide Number Placeholder 3"/>
          <p:cNvSpPr>
            <a:spLocks noGrp="1"/>
          </p:cNvSpPr>
          <p:nvPr>
            <p:ph type="sldNum" sz="quarter" idx="10"/>
          </p:nvPr>
        </p:nvSpPr>
        <p:spPr/>
        <p:txBody>
          <a:bodyPr lIns="65219" tIns="32609" rIns="65219" bIns="32609"/>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2" name="Title 1"/>
          <p:cNvSpPr>
            <a:spLocks noGrp="1"/>
          </p:cNvSpPr>
          <p:nvPr>
            <p:ph type="ctrTitle"/>
          </p:nvPr>
        </p:nvSpPr>
        <p:spPr>
          <a:xfrm>
            <a:off x="2101215" y="1560942"/>
            <a:ext cx="10427971" cy="3011056"/>
          </a:xfrm>
        </p:spPr>
        <p:txBody>
          <a:bodyPr anchor="b">
            <a:normAutofit/>
          </a:bodyPr>
          <a:lstStyle>
            <a:lvl1pPr algn="ctr">
              <a:defRPr sz="5760"/>
            </a:lvl1pPr>
          </a:lstStyle>
          <a:p>
            <a:r>
              <a:rPr lang="en-US"/>
              <a:t>Click to edit Master title style</a:t>
            </a:r>
            <a:endParaRPr lang="en-US" dirty="0"/>
          </a:p>
        </p:txBody>
      </p:sp>
      <p:sp>
        <p:nvSpPr>
          <p:cNvPr id="3" name="Subtitle 2"/>
          <p:cNvSpPr>
            <a:spLocks noGrp="1"/>
          </p:cNvSpPr>
          <p:nvPr>
            <p:ph type="subTitle" idx="1"/>
          </p:nvPr>
        </p:nvSpPr>
        <p:spPr>
          <a:xfrm>
            <a:off x="2101215" y="4663441"/>
            <a:ext cx="10427971" cy="1645919"/>
          </a:xfrm>
        </p:spPr>
        <p:txBody>
          <a:bodyPr>
            <a:normAutofit/>
          </a:bodyPr>
          <a:lstStyle>
            <a:lvl1pPr marL="0" indent="0" algn="ctr">
              <a:buNone/>
              <a:defRPr sz="2640">
                <a:solidFill>
                  <a:schemeClr val="bg1">
                    <a:lumMod val="50000"/>
                  </a:schemeClr>
                </a:solidFill>
              </a:defRPr>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26/12/2024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86775065"/>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1096529" y="2840511"/>
            <a:ext cx="12436591" cy="41089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26/12/2024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132422"/>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2" name="Title 1"/>
          <p:cNvSpPr>
            <a:spLocks noGrp="1"/>
          </p:cNvSpPr>
          <p:nvPr>
            <p:ph type="title"/>
          </p:nvPr>
        </p:nvSpPr>
        <p:spPr>
          <a:xfrm>
            <a:off x="1096529" y="994276"/>
            <a:ext cx="12422102" cy="3284183"/>
          </a:xfrm>
        </p:spPr>
        <p:txBody>
          <a:bodyPr anchor="b">
            <a:normAutofit/>
          </a:bodyPr>
          <a:lstStyle>
            <a:lvl1pPr>
              <a:defRPr sz="4800"/>
            </a:lvl1pPr>
          </a:lstStyle>
          <a:p>
            <a:r>
              <a:rPr lang="en-US"/>
              <a:t>Click to edit Master title style</a:t>
            </a:r>
            <a:endParaRPr lang="en-US" dirty="0"/>
          </a:p>
        </p:txBody>
      </p:sp>
      <p:sp>
        <p:nvSpPr>
          <p:cNvPr id="3" name="Text Placeholder 2"/>
          <p:cNvSpPr>
            <a:spLocks noGrp="1"/>
          </p:cNvSpPr>
          <p:nvPr>
            <p:ph type="body" idx="1"/>
          </p:nvPr>
        </p:nvSpPr>
        <p:spPr>
          <a:xfrm>
            <a:off x="1096529" y="4388949"/>
            <a:ext cx="12422102" cy="1641820"/>
          </a:xfrm>
        </p:spPr>
        <p:txBody>
          <a:bodyPr>
            <a:normAutofit/>
          </a:bodyPr>
          <a:lstStyle>
            <a:lvl1pPr marL="0" indent="0" algn="ctr">
              <a:buNone/>
              <a:defRPr sz="2400">
                <a:solidFill>
                  <a:schemeClr val="bg1">
                    <a:lumMod val="50000"/>
                  </a:schemeClr>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26/12/2024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9175339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14" name="Title 1"/>
          <p:cNvSpPr>
            <a:spLocks noGrp="1"/>
          </p:cNvSpPr>
          <p:nvPr>
            <p:ph type="title"/>
          </p:nvPr>
        </p:nvSpPr>
        <p:spPr>
          <a:xfrm>
            <a:off x="1096531" y="742221"/>
            <a:ext cx="12437341" cy="1915412"/>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1096529" y="2840511"/>
            <a:ext cx="6127231" cy="41089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7406640" y="2840511"/>
            <a:ext cx="6126480" cy="41089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26/12/2024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9739194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14" name="Title 1"/>
          <p:cNvSpPr>
            <a:spLocks noGrp="1"/>
          </p:cNvSpPr>
          <p:nvPr>
            <p:ph type="title"/>
          </p:nvPr>
        </p:nvSpPr>
        <p:spPr>
          <a:xfrm>
            <a:off x="1096531" y="742221"/>
            <a:ext cx="12437341" cy="191541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5594" y="2845222"/>
            <a:ext cx="5848169" cy="815993"/>
          </a:xfrm>
        </p:spPr>
        <p:txBody>
          <a:bodyPr anchor="b">
            <a:noAutofit/>
          </a:bodyPr>
          <a:lstStyle>
            <a:lvl1pPr marL="0" indent="0">
              <a:lnSpc>
                <a:spcPct val="85000"/>
              </a:lnSpc>
              <a:buNone/>
              <a:defRPr sz="3120" b="0">
                <a:solidFill>
                  <a:schemeClr val="tx1"/>
                </a:solidFil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12" name="Content Placeholder 3"/>
          <p:cNvSpPr>
            <a:spLocks noGrp="1"/>
          </p:cNvSpPr>
          <p:nvPr>
            <p:ph sz="quarter" idx="13"/>
          </p:nvPr>
        </p:nvSpPr>
        <p:spPr>
          <a:xfrm>
            <a:off x="1096530" y="3661215"/>
            <a:ext cx="6127232" cy="32882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675708" y="2845222"/>
            <a:ext cx="5858165" cy="815993"/>
          </a:xfrm>
        </p:spPr>
        <p:txBody>
          <a:bodyPr anchor="b">
            <a:noAutofit/>
          </a:bodyPr>
          <a:lstStyle>
            <a:lvl1pPr marL="0" indent="0">
              <a:lnSpc>
                <a:spcPct val="85000"/>
              </a:lnSpc>
              <a:buNone/>
              <a:defRPr sz="3120" b="0">
                <a:solidFill>
                  <a:schemeClr val="tx1"/>
                </a:solidFil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13" name="Content Placeholder 5"/>
          <p:cNvSpPr>
            <a:spLocks noGrp="1"/>
          </p:cNvSpPr>
          <p:nvPr>
            <p:ph sz="quarter" idx="14"/>
          </p:nvPr>
        </p:nvSpPr>
        <p:spPr>
          <a:xfrm>
            <a:off x="7406641" y="3661215"/>
            <a:ext cx="6126481" cy="32882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26/12/2024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8549771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26/12/2024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8324163"/>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smtClean="0"/>
              <a:pPr/>
              <a:t>26/12/2024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27376781"/>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2" name="Title 1"/>
          <p:cNvSpPr>
            <a:spLocks noGrp="1"/>
          </p:cNvSpPr>
          <p:nvPr>
            <p:ph type="title"/>
          </p:nvPr>
        </p:nvSpPr>
        <p:spPr>
          <a:xfrm>
            <a:off x="1096530" y="731520"/>
            <a:ext cx="4722826" cy="2427902"/>
          </a:xfrm>
        </p:spPr>
        <p:txBody>
          <a:bodyPr anchor="b"/>
          <a:lstStyle>
            <a:lvl1pPr algn="ctr">
              <a:defRPr sz="3840"/>
            </a:lvl1pPr>
          </a:lstStyle>
          <a:p>
            <a:r>
              <a:rPr lang="en-US"/>
              <a:t>Click to edit Master title style</a:t>
            </a:r>
            <a:endParaRPr lang="en-US" dirty="0"/>
          </a:p>
        </p:txBody>
      </p:sp>
      <p:sp>
        <p:nvSpPr>
          <p:cNvPr id="10" name="Content Placeholder 2"/>
          <p:cNvSpPr>
            <a:spLocks noGrp="1"/>
          </p:cNvSpPr>
          <p:nvPr>
            <p:ph sz="quarter" idx="13"/>
          </p:nvPr>
        </p:nvSpPr>
        <p:spPr>
          <a:xfrm>
            <a:off x="6093675" y="731521"/>
            <a:ext cx="7440196" cy="62179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96529" y="3159422"/>
            <a:ext cx="4722827" cy="3790018"/>
          </a:xfrm>
        </p:spPr>
        <p:txBody>
          <a:bodyPr/>
          <a:lstStyle>
            <a:lvl1pPr marL="0" indent="0" algn="ctr">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26/12/2024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5702076"/>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2" name="Title 1"/>
          <p:cNvSpPr>
            <a:spLocks noGrp="1"/>
          </p:cNvSpPr>
          <p:nvPr>
            <p:ph type="title"/>
          </p:nvPr>
        </p:nvSpPr>
        <p:spPr>
          <a:xfrm>
            <a:off x="1096529" y="731520"/>
            <a:ext cx="7121963" cy="2427905"/>
          </a:xfrm>
        </p:spPr>
        <p:txBody>
          <a:bodyPr anchor="b"/>
          <a:lstStyle>
            <a:lvl1pPr algn="ctr">
              <a:defRPr sz="3840"/>
            </a:lvl1pPr>
          </a:lstStyle>
          <a:p>
            <a:r>
              <a:rPr lang="en-US"/>
              <a:t>Click to edit Master title style</a:t>
            </a:r>
            <a:endParaRPr lang="en-US" dirty="0"/>
          </a:p>
        </p:txBody>
      </p:sp>
      <p:sp>
        <p:nvSpPr>
          <p:cNvPr id="3" name="Picture Placeholder 2"/>
          <p:cNvSpPr>
            <a:spLocks noGrp="1" noChangeAspect="1"/>
          </p:cNvSpPr>
          <p:nvPr>
            <p:ph type="pic" idx="1"/>
          </p:nvPr>
        </p:nvSpPr>
        <p:spPr>
          <a:xfrm>
            <a:off x="8909763" y="731521"/>
            <a:ext cx="3906430" cy="621792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r>
              <a:rPr lang="en-US"/>
              <a:t>Click icon to add picture</a:t>
            </a:r>
            <a:endParaRPr lang="en-US" dirty="0"/>
          </a:p>
        </p:txBody>
      </p:sp>
      <p:sp>
        <p:nvSpPr>
          <p:cNvPr id="4" name="Text Placeholder 3"/>
          <p:cNvSpPr>
            <a:spLocks noGrp="1"/>
          </p:cNvSpPr>
          <p:nvPr>
            <p:ph type="body" sz="half" idx="2"/>
          </p:nvPr>
        </p:nvSpPr>
        <p:spPr>
          <a:xfrm>
            <a:off x="1096553" y="3159423"/>
            <a:ext cx="7121939" cy="3790016"/>
          </a:xfrm>
        </p:spPr>
        <p:txBody>
          <a:bodyPr/>
          <a:lstStyle>
            <a:lvl1pPr marL="0" indent="0" algn="ctr">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26/12/2024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20128558"/>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2" name="Title 1"/>
          <p:cNvSpPr>
            <a:spLocks noGrp="1"/>
          </p:cNvSpPr>
          <p:nvPr>
            <p:ph type="title"/>
          </p:nvPr>
        </p:nvSpPr>
        <p:spPr>
          <a:xfrm>
            <a:off x="1096553" y="5147249"/>
            <a:ext cx="12437318" cy="973932"/>
          </a:xfrm>
        </p:spPr>
        <p:txBody>
          <a:bodyPr anchor="b"/>
          <a:lstStyle>
            <a:lvl1pPr>
              <a:defRPr sz="3840"/>
            </a:lvl1pPr>
          </a:lstStyle>
          <a:p>
            <a:r>
              <a:rPr lang="en-US"/>
              <a:t>Click to edit Master title style</a:t>
            </a:r>
            <a:endParaRPr lang="en-US" dirty="0"/>
          </a:p>
        </p:txBody>
      </p:sp>
      <p:sp>
        <p:nvSpPr>
          <p:cNvPr id="3" name="Picture Placeholder 2"/>
          <p:cNvSpPr>
            <a:spLocks noGrp="1" noChangeAspect="1"/>
          </p:cNvSpPr>
          <p:nvPr>
            <p:ph type="pic" idx="1"/>
          </p:nvPr>
        </p:nvSpPr>
        <p:spPr>
          <a:xfrm>
            <a:off x="1421693" y="837913"/>
            <a:ext cx="11787038" cy="3856963"/>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r>
              <a:rPr lang="en-US"/>
              <a:t>Click icon to add picture</a:t>
            </a:r>
            <a:endParaRPr lang="en-US" dirty="0"/>
          </a:p>
        </p:txBody>
      </p:sp>
      <p:sp>
        <p:nvSpPr>
          <p:cNvPr id="4" name="Text Placeholder 3"/>
          <p:cNvSpPr>
            <a:spLocks noGrp="1"/>
          </p:cNvSpPr>
          <p:nvPr>
            <p:ph type="body" sz="half" idx="2"/>
          </p:nvPr>
        </p:nvSpPr>
        <p:spPr>
          <a:xfrm>
            <a:off x="1096529" y="6130474"/>
            <a:ext cx="12437342" cy="818966"/>
          </a:xfrm>
        </p:spPr>
        <p:txBody>
          <a:bodyPr/>
          <a:lstStyle>
            <a:lvl1pPr marL="0" indent="0" algn="ctr">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26/12/2024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2968238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2" name="Title 1"/>
          <p:cNvSpPr>
            <a:spLocks noGrp="1"/>
          </p:cNvSpPr>
          <p:nvPr>
            <p:ph type="title"/>
          </p:nvPr>
        </p:nvSpPr>
        <p:spPr>
          <a:xfrm>
            <a:off x="1096529" y="731519"/>
            <a:ext cx="12437342" cy="4112694"/>
          </a:xfrm>
        </p:spPr>
        <p:txBody>
          <a:bodyPr anchor="ctr"/>
          <a:lstStyle>
            <a:lvl1pPr algn="ctr">
              <a:defRPr sz="3840"/>
            </a:lvl1pPr>
          </a:lstStyle>
          <a:p>
            <a:r>
              <a:rPr lang="en-US"/>
              <a:t>Click to edit Master title style</a:t>
            </a:r>
            <a:endParaRPr lang="en-US" dirty="0"/>
          </a:p>
        </p:txBody>
      </p:sp>
      <p:sp>
        <p:nvSpPr>
          <p:cNvPr id="4" name="Text Placeholder 3"/>
          <p:cNvSpPr>
            <a:spLocks noGrp="1"/>
          </p:cNvSpPr>
          <p:nvPr>
            <p:ph type="body" sz="half" idx="2"/>
          </p:nvPr>
        </p:nvSpPr>
        <p:spPr>
          <a:xfrm>
            <a:off x="1096530" y="5045785"/>
            <a:ext cx="12437342" cy="1903656"/>
          </a:xfrm>
        </p:spPr>
        <p:txBody>
          <a:bodyPr anchor="ctr"/>
          <a:lstStyle>
            <a:lvl1pPr marL="0" indent="0" algn="ctr">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26/12/2024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0858582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2" name="Title 1"/>
          <p:cNvSpPr>
            <a:spLocks noGrp="1"/>
          </p:cNvSpPr>
          <p:nvPr>
            <p:ph type="title"/>
          </p:nvPr>
        </p:nvSpPr>
        <p:spPr>
          <a:xfrm>
            <a:off x="1735455" y="731520"/>
            <a:ext cx="11163302" cy="3591485"/>
          </a:xfrm>
        </p:spPr>
        <p:txBody>
          <a:bodyPr anchor="ctr"/>
          <a:lstStyle>
            <a:lvl1pPr>
              <a:defRPr sz="3840"/>
            </a:lvl1pPr>
          </a:lstStyle>
          <a:p>
            <a:r>
              <a:rPr lang="en-US"/>
              <a:t>Click to edit Master title style</a:t>
            </a:r>
            <a:endParaRPr lang="en-US" dirty="0"/>
          </a:p>
        </p:txBody>
      </p:sp>
      <p:sp>
        <p:nvSpPr>
          <p:cNvPr id="12" name="Text Placeholder 3"/>
          <p:cNvSpPr>
            <a:spLocks noGrp="1"/>
          </p:cNvSpPr>
          <p:nvPr>
            <p:ph type="body" sz="half" idx="13"/>
          </p:nvPr>
        </p:nvSpPr>
        <p:spPr>
          <a:xfrm>
            <a:off x="2064773" y="4332038"/>
            <a:ext cx="10502759" cy="713746"/>
          </a:xfrm>
        </p:spPr>
        <p:txBody>
          <a:bodyPr anchor="t">
            <a:normAutofit/>
          </a:bodyPr>
          <a:lstStyle>
            <a:lvl1pPr marL="0" indent="0">
              <a:buNone/>
              <a:defRPr sz="168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4" name="Text Placeholder 3"/>
          <p:cNvSpPr>
            <a:spLocks noGrp="1"/>
          </p:cNvSpPr>
          <p:nvPr>
            <p:ph type="body" sz="half" idx="2"/>
          </p:nvPr>
        </p:nvSpPr>
        <p:spPr>
          <a:xfrm>
            <a:off x="1096529" y="5247356"/>
            <a:ext cx="12437342" cy="1705264"/>
          </a:xfrm>
        </p:spPr>
        <p:txBody>
          <a:bodyPr anchor="ctr">
            <a:normAutofit/>
          </a:bodyPr>
          <a:lstStyle>
            <a:lvl1pPr marL="0" indent="0" algn="ctr">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26/12/2024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13" name="TextBox 12"/>
          <p:cNvSpPr txBox="1"/>
          <p:nvPr/>
        </p:nvSpPr>
        <p:spPr>
          <a:xfrm>
            <a:off x="1201786" y="904999"/>
            <a:ext cx="731520" cy="701731"/>
          </a:xfrm>
          <a:prstGeom prst="rect">
            <a:avLst/>
          </a:prstGeom>
        </p:spPr>
        <p:txBody>
          <a:bodyPr vert="horz" lIns="109728" tIns="54864" rIns="109728" bIns="54864"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9600" dirty="0">
                <a:solidFill>
                  <a:schemeClr val="tx1"/>
                </a:solidFill>
                <a:effectLst/>
              </a:rPr>
              <a:t>“</a:t>
            </a:r>
          </a:p>
        </p:txBody>
      </p:sp>
      <p:sp>
        <p:nvSpPr>
          <p:cNvPr id="14" name="TextBox 13"/>
          <p:cNvSpPr txBox="1"/>
          <p:nvPr/>
        </p:nvSpPr>
        <p:spPr>
          <a:xfrm>
            <a:off x="12669070" y="3592294"/>
            <a:ext cx="731520" cy="701731"/>
          </a:xfrm>
          <a:prstGeom prst="rect">
            <a:avLst/>
          </a:prstGeom>
        </p:spPr>
        <p:txBody>
          <a:bodyPr vert="horz" lIns="109728" tIns="54864" rIns="109728" bIns="54864"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9600" dirty="0">
                <a:solidFill>
                  <a:schemeClr val="tx1"/>
                </a:solidFill>
                <a:effectLst/>
              </a:rPr>
              <a:t>”</a:t>
            </a:r>
          </a:p>
        </p:txBody>
      </p:sp>
    </p:spTree>
    <p:extLst>
      <p:ext uri="{BB962C8B-B14F-4D97-AF65-F5344CB8AC3E}">
        <p14:creationId xmlns:p14="http://schemas.microsoft.com/office/powerpoint/2010/main" val="250022110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2" name="Title 1"/>
          <p:cNvSpPr>
            <a:spLocks noGrp="1"/>
          </p:cNvSpPr>
          <p:nvPr>
            <p:ph type="title"/>
          </p:nvPr>
        </p:nvSpPr>
        <p:spPr>
          <a:xfrm>
            <a:off x="1096530" y="2566466"/>
            <a:ext cx="12437342" cy="3014202"/>
          </a:xfrm>
        </p:spPr>
        <p:txBody>
          <a:bodyPr anchor="b"/>
          <a:lstStyle>
            <a:lvl1pPr algn="ctr">
              <a:defRPr sz="3840"/>
            </a:lvl1pPr>
          </a:lstStyle>
          <a:p>
            <a:r>
              <a:rPr lang="en-US"/>
              <a:t>Click to edit Master title style</a:t>
            </a:r>
            <a:endParaRPr lang="en-US" dirty="0"/>
          </a:p>
        </p:txBody>
      </p:sp>
      <p:sp>
        <p:nvSpPr>
          <p:cNvPr id="4" name="Text Placeholder 3"/>
          <p:cNvSpPr>
            <a:spLocks noGrp="1"/>
          </p:cNvSpPr>
          <p:nvPr>
            <p:ph type="body" sz="half" idx="2"/>
          </p:nvPr>
        </p:nvSpPr>
        <p:spPr>
          <a:xfrm>
            <a:off x="1096530" y="5594802"/>
            <a:ext cx="12437342" cy="1368773"/>
          </a:xfrm>
        </p:spPr>
        <p:txBody>
          <a:bodyPr anchor="t"/>
          <a:lstStyle>
            <a:lvl1pPr marL="0" indent="0" algn="ctr">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26/12/2024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9372963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15" name="Title 1"/>
          <p:cNvSpPr>
            <a:spLocks noGrp="1"/>
          </p:cNvSpPr>
          <p:nvPr>
            <p:ph type="title"/>
          </p:nvPr>
        </p:nvSpPr>
        <p:spPr>
          <a:xfrm>
            <a:off x="1096529" y="731520"/>
            <a:ext cx="12437342" cy="192611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096529" y="2840512"/>
            <a:ext cx="3958771" cy="691514"/>
          </a:xfrm>
        </p:spPr>
        <p:txBody>
          <a:bodyPr anchor="b">
            <a:noAutofit/>
          </a:bodyPr>
          <a:lstStyle>
            <a:lvl1pPr marL="0" indent="0" algn="ctr">
              <a:lnSpc>
                <a:spcPct val="85000"/>
              </a:lnSpc>
              <a:buNone/>
              <a:defRPr sz="2880" b="0">
                <a:solidFill>
                  <a:schemeClr val="tx1"/>
                </a:solidFil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8" name="Text Placeholder 3"/>
          <p:cNvSpPr>
            <a:spLocks noGrp="1"/>
          </p:cNvSpPr>
          <p:nvPr>
            <p:ph type="body" sz="half" idx="15"/>
          </p:nvPr>
        </p:nvSpPr>
        <p:spPr>
          <a:xfrm>
            <a:off x="1096529" y="3532027"/>
            <a:ext cx="3958771" cy="3417414"/>
          </a:xfrm>
        </p:spPr>
        <p:txBody>
          <a:bodyPr anchor="t">
            <a:normAutofit/>
          </a:bodyPr>
          <a:lstStyle>
            <a:lvl1pPr marL="0" indent="0" algn="ctr">
              <a:buNone/>
              <a:defRPr sz="1680"/>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n-US"/>
              <a:t>Click to edit Master text styles</a:t>
            </a:r>
          </a:p>
        </p:txBody>
      </p:sp>
      <p:sp>
        <p:nvSpPr>
          <p:cNvPr id="9" name="Text Placeholder 4"/>
          <p:cNvSpPr>
            <a:spLocks noGrp="1"/>
          </p:cNvSpPr>
          <p:nvPr>
            <p:ph type="body" sz="quarter" idx="3"/>
          </p:nvPr>
        </p:nvSpPr>
        <p:spPr>
          <a:xfrm>
            <a:off x="5342868" y="2840512"/>
            <a:ext cx="3949825" cy="691514"/>
          </a:xfrm>
        </p:spPr>
        <p:txBody>
          <a:bodyPr anchor="b">
            <a:noAutofit/>
          </a:bodyPr>
          <a:lstStyle>
            <a:lvl1pPr marL="0" indent="0" algn="ctr">
              <a:lnSpc>
                <a:spcPct val="85000"/>
              </a:lnSpc>
              <a:buNone/>
              <a:defRPr sz="2880" b="0">
                <a:solidFill>
                  <a:schemeClr val="tx1"/>
                </a:solidFil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10" name="Text Placeholder 3"/>
          <p:cNvSpPr>
            <a:spLocks noGrp="1"/>
          </p:cNvSpPr>
          <p:nvPr>
            <p:ph type="body" sz="half" idx="16"/>
          </p:nvPr>
        </p:nvSpPr>
        <p:spPr>
          <a:xfrm>
            <a:off x="5329618" y="3532027"/>
            <a:ext cx="3964021" cy="3417414"/>
          </a:xfrm>
        </p:spPr>
        <p:txBody>
          <a:bodyPr anchor="t">
            <a:normAutofit/>
          </a:bodyPr>
          <a:lstStyle>
            <a:lvl1pPr marL="0" indent="0" algn="ctr">
              <a:buNone/>
              <a:defRPr sz="1680"/>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n-US"/>
              <a:t>Click to edit Master text styles</a:t>
            </a:r>
          </a:p>
        </p:txBody>
      </p:sp>
      <p:sp>
        <p:nvSpPr>
          <p:cNvPr id="11" name="Text Placeholder 4"/>
          <p:cNvSpPr>
            <a:spLocks noGrp="1"/>
          </p:cNvSpPr>
          <p:nvPr>
            <p:ph type="body" sz="quarter" idx="13"/>
          </p:nvPr>
        </p:nvSpPr>
        <p:spPr>
          <a:xfrm>
            <a:off x="9567957" y="2840512"/>
            <a:ext cx="3965914" cy="691514"/>
          </a:xfrm>
        </p:spPr>
        <p:txBody>
          <a:bodyPr anchor="b">
            <a:noAutofit/>
          </a:bodyPr>
          <a:lstStyle>
            <a:lvl1pPr marL="0" indent="0" algn="ctr">
              <a:lnSpc>
                <a:spcPct val="85000"/>
              </a:lnSpc>
              <a:buNone/>
              <a:defRPr sz="2880" b="0">
                <a:solidFill>
                  <a:schemeClr val="tx1"/>
                </a:solidFil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12" name="Text Placeholder 3"/>
          <p:cNvSpPr>
            <a:spLocks noGrp="1"/>
          </p:cNvSpPr>
          <p:nvPr>
            <p:ph type="body" sz="half" idx="17"/>
          </p:nvPr>
        </p:nvSpPr>
        <p:spPr>
          <a:xfrm>
            <a:off x="9567957" y="3532027"/>
            <a:ext cx="3965914" cy="3417414"/>
          </a:xfrm>
        </p:spPr>
        <p:txBody>
          <a:bodyPr anchor="t">
            <a:normAutofit/>
          </a:bodyPr>
          <a:lstStyle>
            <a:lvl1pPr marL="0" indent="0" algn="ctr">
              <a:buNone/>
              <a:defRPr sz="1680"/>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26/12/2024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99766646"/>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30" name="Title 1"/>
          <p:cNvSpPr>
            <a:spLocks noGrp="1"/>
          </p:cNvSpPr>
          <p:nvPr>
            <p:ph type="title"/>
          </p:nvPr>
        </p:nvSpPr>
        <p:spPr>
          <a:xfrm>
            <a:off x="1096529" y="732927"/>
            <a:ext cx="12437342" cy="1924706"/>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096529" y="5045784"/>
            <a:ext cx="3955691" cy="691514"/>
          </a:xfrm>
        </p:spPr>
        <p:txBody>
          <a:bodyPr anchor="b">
            <a:noAutofit/>
          </a:bodyPr>
          <a:lstStyle>
            <a:lvl1pPr marL="0" indent="0" algn="ctr">
              <a:lnSpc>
                <a:spcPct val="85000"/>
              </a:lnSpc>
              <a:buNone/>
              <a:defRPr sz="2640" b="0">
                <a:solidFill>
                  <a:schemeClr val="tx1"/>
                </a:solidFil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20" name="Picture Placeholder 2"/>
          <p:cNvSpPr>
            <a:spLocks noGrp="1" noChangeAspect="1"/>
          </p:cNvSpPr>
          <p:nvPr>
            <p:ph type="pic" idx="15"/>
          </p:nvPr>
        </p:nvSpPr>
        <p:spPr>
          <a:xfrm>
            <a:off x="1096529" y="2840512"/>
            <a:ext cx="3955691" cy="18288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920"/>
            </a:lvl1pPr>
            <a:lvl2pPr marL="548640" indent="0">
              <a:buNone/>
              <a:defRPr sz="1920"/>
            </a:lvl2pPr>
            <a:lvl3pPr marL="1097280" indent="0">
              <a:buNone/>
              <a:defRPr sz="1920"/>
            </a:lvl3pPr>
            <a:lvl4pPr marL="1645920" indent="0">
              <a:buNone/>
              <a:defRPr sz="1920"/>
            </a:lvl4pPr>
            <a:lvl5pPr marL="2194560" indent="0">
              <a:buNone/>
              <a:defRPr sz="1920"/>
            </a:lvl5pPr>
            <a:lvl6pPr marL="2743200" indent="0">
              <a:buNone/>
              <a:defRPr sz="1920"/>
            </a:lvl6pPr>
            <a:lvl7pPr marL="3291840" indent="0">
              <a:buNone/>
              <a:defRPr sz="1920"/>
            </a:lvl7pPr>
            <a:lvl8pPr marL="3840480" indent="0">
              <a:buNone/>
              <a:defRPr sz="1920"/>
            </a:lvl8pPr>
            <a:lvl9pPr marL="4389120" indent="0">
              <a:buNone/>
              <a:defRPr sz="1920"/>
            </a:lvl9pPr>
          </a:lstStyle>
          <a:p>
            <a:r>
              <a:rPr lang="en-US"/>
              <a:t>Click icon to add picture</a:t>
            </a:r>
            <a:endParaRPr lang="en-US" dirty="0"/>
          </a:p>
        </p:txBody>
      </p:sp>
      <p:sp>
        <p:nvSpPr>
          <p:cNvPr id="21" name="Text Placeholder 3"/>
          <p:cNvSpPr>
            <a:spLocks noGrp="1"/>
          </p:cNvSpPr>
          <p:nvPr>
            <p:ph type="body" sz="half" idx="18"/>
          </p:nvPr>
        </p:nvSpPr>
        <p:spPr>
          <a:xfrm>
            <a:off x="1096529" y="5737298"/>
            <a:ext cx="3955691" cy="1212142"/>
          </a:xfrm>
        </p:spPr>
        <p:txBody>
          <a:bodyPr anchor="t">
            <a:normAutofit/>
          </a:bodyPr>
          <a:lstStyle>
            <a:lvl1pPr marL="0" indent="0" algn="ctr">
              <a:buNone/>
              <a:defRPr sz="1680"/>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n-US"/>
              <a:t>Click to edit Master text styles</a:t>
            </a:r>
          </a:p>
        </p:txBody>
      </p:sp>
      <p:sp>
        <p:nvSpPr>
          <p:cNvPr id="22" name="Text Placeholder 4"/>
          <p:cNvSpPr>
            <a:spLocks noGrp="1"/>
          </p:cNvSpPr>
          <p:nvPr>
            <p:ph type="body" sz="quarter" idx="3"/>
          </p:nvPr>
        </p:nvSpPr>
        <p:spPr>
          <a:xfrm>
            <a:off x="5331311" y="5045784"/>
            <a:ext cx="3962194" cy="691514"/>
          </a:xfrm>
        </p:spPr>
        <p:txBody>
          <a:bodyPr anchor="b">
            <a:noAutofit/>
          </a:bodyPr>
          <a:lstStyle>
            <a:lvl1pPr marL="0" indent="0" algn="ctr">
              <a:lnSpc>
                <a:spcPct val="85000"/>
              </a:lnSpc>
              <a:buNone/>
              <a:defRPr sz="2640" b="0">
                <a:solidFill>
                  <a:schemeClr val="tx1"/>
                </a:solidFil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23" name="Picture Placeholder 2"/>
          <p:cNvSpPr>
            <a:spLocks noGrp="1" noChangeAspect="1"/>
          </p:cNvSpPr>
          <p:nvPr>
            <p:ph type="pic" idx="21"/>
          </p:nvPr>
        </p:nvSpPr>
        <p:spPr>
          <a:xfrm>
            <a:off x="5329618" y="2840512"/>
            <a:ext cx="3964022" cy="18288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920"/>
            </a:lvl1pPr>
            <a:lvl2pPr marL="548640" indent="0">
              <a:buNone/>
              <a:defRPr sz="1920"/>
            </a:lvl2pPr>
            <a:lvl3pPr marL="1097280" indent="0">
              <a:buNone/>
              <a:defRPr sz="1920"/>
            </a:lvl3pPr>
            <a:lvl4pPr marL="1645920" indent="0">
              <a:buNone/>
              <a:defRPr sz="1920"/>
            </a:lvl4pPr>
            <a:lvl5pPr marL="2194560" indent="0">
              <a:buNone/>
              <a:defRPr sz="1920"/>
            </a:lvl5pPr>
            <a:lvl6pPr marL="2743200" indent="0">
              <a:buNone/>
              <a:defRPr sz="1920"/>
            </a:lvl6pPr>
            <a:lvl7pPr marL="3291840" indent="0">
              <a:buNone/>
              <a:defRPr sz="1920"/>
            </a:lvl7pPr>
            <a:lvl8pPr marL="3840480" indent="0">
              <a:buNone/>
              <a:defRPr sz="1920"/>
            </a:lvl8pPr>
            <a:lvl9pPr marL="4389120" indent="0">
              <a:buNone/>
              <a:defRPr sz="1920"/>
            </a:lvl9pPr>
          </a:lstStyle>
          <a:p>
            <a:r>
              <a:rPr lang="en-US"/>
              <a:t>Click icon to add picture</a:t>
            </a:r>
            <a:endParaRPr lang="en-US" dirty="0"/>
          </a:p>
        </p:txBody>
      </p:sp>
      <p:sp>
        <p:nvSpPr>
          <p:cNvPr id="24" name="Text Placeholder 3"/>
          <p:cNvSpPr>
            <a:spLocks noGrp="1"/>
          </p:cNvSpPr>
          <p:nvPr>
            <p:ph type="body" sz="half" idx="19"/>
          </p:nvPr>
        </p:nvSpPr>
        <p:spPr>
          <a:xfrm>
            <a:off x="5329618" y="5737297"/>
            <a:ext cx="3964022" cy="1212143"/>
          </a:xfrm>
        </p:spPr>
        <p:txBody>
          <a:bodyPr anchor="t">
            <a:normAutofit/>
          </a:bodyPr>
          <a:lstStyle>
            <a:lvl1pPr marL="0" indent="0" algn="ctr">
              <a:buNone/>
              <a:defRPr sz="1680"/>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n-US"/>
              <a:t>Click to edit Master text styles</a:t>
            </a:r>
          </a:p>
        </p:txBody>
      </p:sp>
      <p:sp>
        <p:nvSpPr>
          <p:cNvPr id="25" name="Text Placeholder 4"/>
          <p:cNvSpPr>
            <a:spLocks noGrp="1"/>
          </p:cNvSpPr>
          <p:nvPr>
            <p:ph type="body" sz="quarter" idx="13"/>
          </p:nvPr>
        </p:nvSpPr>
        <p:spPr>
          <a:xfrm>
            <a:off x="9567958" y="5045784"/>
            <a:ext cx="3960817" cy="691514"/>
          </a:xfrm>
        </p:spPr>
        <p:txBody>
          <a:bodyPr anchor="b">
            <a:noAutofit/>
          </a:bodyPr>
          <a:lstStyle>
            <a:lvl1pPr marL="0" indent="0" algn="ctr">
              <a:lnSpc>
                <a:spcPct val="85000"/>
              </a:lnSpc>
              <a:buNone/>
              <a:defRPr sz="2640" b="0">
                <a:solidFill>
                  <a:schemeClr val="tx1"/>
                </a:solidFil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26" name="Picture Placeholder 2"/>
          <p:cNvSpPr>
            <a:spLocks noGrp="1" noChangeAspect="1"/>
          </p:cNvSpPr>
          <p:nvPr>
            <p:ph type="pic" idx="22"/>
          </p:nvPr>
        </p:nvSpPr>
        <p:spPr>
          <a:xfrm>
            <a:off x="9567957" y="2840512"/>
            <a:ext cx="3965914" cy="18288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920"/>
            </a:lvl1pPr>
            <a:lvl2pPr marL="548640" indent="0">
              <a:buNone/>
              <a:defRPr sz="1920"/>
            </a:lvl2pPr>
            <a:lvl3pPr marL="1097280" indent="0">
              <a:buNone/>
              <a:defRPr sz="1920"/>
            </a:lvl3pPr>
            <a:lvl4pPr marL="1645920" indent="0">
              <a:buNone/>
              <a:defRPr sz="1920"/>
            </a:lvl4pPr>
            <a:lvl5pPr marL="2194560" indent="0">
              <a:buNone/>
              <a:defRPr sz="1920"/>
            </a:lvl5pPr>
            <a:lvl6pPr marL="2743200" indent="0">
              <a:buNone/>
              <a:defRPr sz="1920"/>
            </a:lvl6pPr>
            <a:lvl7pPr marL="3291840" indent="0">
              <a:buNone/>
              <a:defRPr sz="1920"/>
            </a:lvl7pPr>
            <a:lvl8pPr marL="3840480" indent="0">
              <a:buNone/>
              <a:defRPr sz="1920"/>
            </a:lvl8pPr>
            <a:lvl9pPr marL="4389120" indent="0">
              <a:buNone/>
              <a:defRPr sz="1920"/>
            </a:lvl9pPr>
          </a:lstStyle>
          <a:p>
            <a:r>
              <a:rPr lang="en-US"/>
              <a:t>Click icon to add picture</a:t>
            </a:r>
            <a:endParaRPr lang="en-US" dirty="0"/>
          </a:p>
        </p:txBody>
      </p:sp>
      <p:sp>
        <p:nvSpPr>
          <p:cNvPr id="27" name="Text Placeholder 3"/>
          <p:cNvSpPr>
            <a:spLocks noGrp="1"/>
          </p:cNvSpPr>
          <p:nvPr>
            <p:ph type="body" sz="half" idx="20"/>
          </p:nvPr>
        </p:nvSpPr>
        <p:spPr>
          <a:xfrm>
            <a:off x="9567808" y="5737294"/>
            <a:ext cx="3966064" cy="1212145"/>
          </a:xfrm>
        </p:spPr>
        <p:txBody>
          <a:bodyPr anchor="t">
            <a:normAutofit/>
          </a:bodyPr>
          <a:lstStyle>
            <a:lvl1pPr marL="0" indent="0" algn="ctr">
              <a:buNone/>
              <a:defRPr sz="1680"/>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26/12/2024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86149586"/>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1096530" y="2840512"/>
            <a:ext cx="12437342" cy="41089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26/12/2024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78019922"/>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2" name="Vertical Title 1"/>
          <p:cNvSpPr>
            <a:spLocks noGrp="1"/>
          </p:cNvSpPr>
          <p:nvPr>
            <p:ph type="title" orient="vert"/>
          </p:nvPr>
        </p:nvSpPr>
        <p:spPr>
          <a:xfrm>
            <a:off x="10469880" y="731522"/>
            <a:ext cx="3063991" cy="621791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1096530" y="731522"/>
            <a:ext cx="9190469" cy="621791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26/12/2024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15967503"/>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Slide 1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10836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Slide 3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04178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Slide 2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53201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Slide 4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8979630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Slide 5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42404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Slide 6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5400517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Slide 7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1673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6">
            <a:alphaModFix/>
            <a:extLst>
              <a:ext uri="{28A0092B-C50C-407E-A947-70E740481C1C}">
                <a14:useLocalDpi xmlns:a14="http://schemas.microsoft.com/office/drawing/2010/main" val="0"/>
              </a:ext>
            </a:extLst>
          </a:blip>
          <a:srcRect/>
          <a:stretch>
            <a:fillRect/>
          </a:stretch>
        </p:blipFill>
        <p:spPr bwMode="auto">
          <a:xfrm>
            <a:off x="0" y="-1"/>
            <a:ext cx="14630404" cy="82296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1096531" y="742221"/>
            <a:ext cx="12437341" cy="191541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96530" y="2840512"/>
            <a:ext cx="12437342" cy="41089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214484" y="7059931"/>
            <a:ext cx="3291840" cy="438150"/>
          </a:xfrm>
          <a:prstGeom prst="rect">
            <a:avLst/>
          </a:prstGeom>
        </p:spPr>
        <p:txBody>
          <a:bodyPr vert="horz" lIns="91440" tIns="45720" rIns="91440" bIns="45720" rtlCol="0" anchor="ctr"/>
          <a:lstStyle>
            <a:lvl1pPr algn="r">
              <a:defRPr sz="1200">
                <a:solidFill>
                  <a:schemeClr val="tx1"/>
                </a:solidFill>
              </a:defRPr>
            </a:lvl1pPr>
          </a:lstStyle>
          <a:p>
            <a:fld id="{B61BEF0D-F0BB-DE4B-95CE-6DB70DBA9567}" type="datetimeFigureOut">
              <a:rPr lang="en-US" smtClean="0"/>
              <a:pPr/>
              <a:t>26/12/2024</a:t>
            </a:fld>
            <a:endParaRPr lang="en-US" dirty="0"/>
          </a:p>
        </p:txBody>
      </p:sp>
      <p:sp>
        <p:nvSpPr>
          <p:cNvPr id="5" name="Footer Placeholder 4"/>
          <p:cNvSpPr>
            <a:spLocks noGrp="1"/>
          </p:cNvSpPr>
          <p:nvPr>
            <p:ph type="ftr" sz="quarter" idx="3"/>
          </p:nvPr>
        </p:nvSpPr>
        <p:spPr>
          <a:xfrm>
            <a:off x="1096530" y="7059931"/>
            <a:ext cx="8007464" cy="438150"/>
          </a:xfrm>
          <a:prstGeom prst="rect">
            <a:avLst/>
          </a:prstGeom>
        </p:spPr>
        <p:txBody>
          <a:bodyPr vert="horz" lIns="91440" tIns="45720" rIns="91440" bIns="45720" rtlCol="0" anchor="ctr"/>
          <a:lstStyle>
            <a:lvl1pPr algn="l">
              <a:defRPr sz="1200">
                <a:solidFill>
                  <a:schemeClr val="tx1"/>
                </a:solidFill>
              </a:defRPr>
            </a:lvl1pPr>
          </a:lstStyle>
          <a:p>
            <a:endParaRPr lang="en-US" dirty="0"/>
          </a:p>
        </p:txBody>
      </p:sp>
      <p:sp>
        <p:nvSpPr>
          <p:cNvPr id="6" name="Slide Number Placeholder 5"/>
          <p:cNvSpPr>
            <a:spLocks noGrp="1"/>
          </p:cNvSpPr>
          <p:nvPr>
            <p:ph type="sldNum" sz="quarter" idx="4"/>
          </p:nvPr>
        </p:nvSpPr>
        <p:spPr>
          <a:xfrm>
            <a:off x="12616814" y="7059931"/>
            <a:ext cx="917058" cy="438150"/>
          </a:xfrm>
          <a:prstGeom prst="rect">
            <a:avLst/>
          </a:prstGeom>
        </p:spPr>
        <p:txBody>
          <a:bodyPr vert="horz" lIns="91440" tIns="45720" rIns="91440" bIns="45720" rtlCol="0" anchor="ctr"/>
          <a:lstStyle>
            <a:lvl1pPr algn="r">
              <a:defRPr sz="1200">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84798337"/>
      </p:ext>
    </p:extLst>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 id="2147483894" r:id="rId13"/>
    <p:sldLayoutId id="2147483895" r:id="rId14"/>
    <p:sldLayoutId id="2147483896" r:id="rId15"/>
    <p:sldLayoutId id="2147483897" r:id="rId16"/>
    <p:sldLayoutId id="2147483898" r:id="rId17"/>
    <p:sldLayoutId id="2147483899" r:id="rId18"/>
    <p:sldLayoutId id="2147483900" r:id="rId19"/>
    <p:sldLayoutId id="2147483901" r:id="rId20"/>
    <p:sldLayoutId id="2147483902" r:id="rId21"/>
    <p:sldLayoutId id="2147483903" r:id="rId22"/>
    <p:sldLayoutId id="2147483904" r:id="rId23"/>
    <p:sldLayoutId id="2147483905" r:id="rId24"/>
  </p:sldLayoutIdLst>
  <p:hf sldNum="0" hdr="0" ftr="0" dt="0"/>
  <p:txStyles>
    <p:titleStyle>
      <a:lvl1pPr algn="ctr" defTabSz="1097280" rtl="0" eaLnBrk="1" latinLnBrk="0" hangingPunct="1">
        <a:lnSpc>
          <a:spcPct val="90000"/>
        </a:lnSpc>
        <a:spcBef>
          <a:spcPct val="0"/>
        </a:spcBef>
        <a:buNone/>
        <a:defRPr sz="4320" kern="1200" cap="all" baseline="0">
          <a:solidFill>
            <a:schemeClr val="tx1"/>
          </a:solidFill>
          <a:effectLst/>
          <a:latin typeface="+mj-lt"/>
          <a:ea typeface="+mj-ea"/>
          <a:cs typeface="+mj-cs"/>
        </a:defRPr>
      </a:lvl1pPr>
    </p:titleStyle>
    <p:bodyStyle>
      <a:lvl1pPr marL="274320" indent="-274320" algn="l" defTabSz="1097280" rtl="0" eaLnBrk="1" latinLnBrk="0" hangingPunct="1">
        <a:lnSpc>
          <a:spcPct val="120000"/>
        </a:lnSpc>
        <a:spcBef>
          <a:spcPts val="1200"/>
        </a:spcBef>
        <a:buClr>
          <a:schemeClr val="tx1"/>
        </a:buClr>
        <a:buFont typeface="Arial" panose="020B0604020202020204" pitchFamily="34" charset="0"/>
        <a:buChar char="•"/>
        <a:defRPr sz="2400" kern="1200" cap="all" baseline="0">
          <a:solidFill>
            <a:schemeClr val="tx1"/>
          </a:solidFill>
          <a:effectLst/>
          <a:latin typeface="+mn-lt"/>
          <a:ea typeface="+mn-ea"/>
          <a:cs typeface="+mn-cs"/>
        </a:defRPr>
      </a:lvl1pPr>
      <a:lvl2pPr marL="822960" indent="-274320" algn="l" defTabSz="1097280" rtl="0" eaLnBrk="1" latinLnBrk="0" hangingPunct="1">
        <a:lnSpc>
          <a:spcPct val="120000"/>
        </a:lnSpc>
        <a:spcBef>
          <a:spcPts val="600"/>
        </a:spcBef>
        <a:buClr>
          <a:schemeClr val="tx1"/>
        </a:buClr>
        <a:buFont typeface="Arial" panose="020B0604020202020204" pitchFamily="34" charset="0"/>
        <a:buChar char="•"/>
        <a:defRPr sz="2160" kern="1200" cap="all" baseline="0">
          <a:solidFill>
            <a:schemeClr val="tx1"/>
          </a:solidFill>
          <a:effectLst/>
          <a:latin typeface="+mn-lt"/>
          <a:ea typeface="+mn-ea"/>
          <a:cs typeface="+mn-cs"/>
        </a:defRPr>
      </a:lvl2pPr>
      <a:lvl3pPr marL="1371600" indent="-274320" algn="l" defTabSz="1097280" rtl="0" eaLnBrk="1" latinLnBrk="0" hangingPunct="1">
        <a:lnSpc>
          <a:spcPct val="120000"/>
        </a:lnSpc>
        <a:spcBef>
          <a:spcPts val="600"/>
        </a:spcBef>
        <a:buClr>
          <a:schemeClr val="tx1"/>
        </a:buClr>
        <a:buFont typeface="Arial" panose="020B0604020202020204" pitchFamily="34" charset="0"/>
        <a:buChar char="•"/>
        <a:defRPr sz="1920" kern="1200" cap="all" baseline="0">
          <a:solidFill>
            <a:schemeClr val="tx1"/>
          </a:solidFill>
          <a:effectLst/>
          <a:latin typeface="+mn-lt"/>
          <a:ea typeface="+mn-ea"/>
          <a:cs typeface="+mn-cs"/>
        </a:defRPr>
      </a:lvl3pPr>
      <a:lvl4pPr marL="1920240" indent="-274320" algn="l" defTabSz="1097280" rtl="0" eaLnBrk="1" latinLnBrk="0" hangingPunct="1">
        <a:lnSpc>
          <a:spcPct val="120000"/>
        </a:lnSpc>
        <a:spcBef>
          <a:spcPts val="600"/>
        </a:spcBef>
        <a:buClr>
          <a:schemeClr val="tx1"/>
        </a:buClr>
        <a:buFont typeface="Arial" panose="020B0604020202020204" pitchFamily="34" charset="0"/>
        <a:buChar char="•"/>
        <a:defRPr sz="1680" kern="1200" cap="all" baseline="0">
          <a:solidFill>
            <a:schemeClr val="tx1"/>
          </a:solidFill>
          <a:effectLst/>
          <a:latin typeface="+mn-lt"/>
          <a:ea typeface="+mn-ea"/>
          <a:cs typeface="+mn-cs"/>
        </a:defRPr>
      </a:lvl4pPr>
      <a:lvl5pPr marL="2468880" indent="-274320" algn="l" defTabSz="1097280" rtl="0" eaLnBrk="1" latinLnBrk="0" hangingPunct="1">
        <a:lnSpc>
          <a:spcPct val="120000"/>
        </a:lnSpc>
        <a:spcBef>
          <a:spcPts val="600"/>
        </a:spcBef>
        <a:buClr>
          <a:schemeClr val="tx1"/>
        </a:buClr>
        <a:buFont typeface="Arial" panose="020B0604020202020204" pitchFamily="34" charset="0"/>
        <a:buChar char="•"/>
        <a:defRPr sz="1680" kern="1200" cap="all" baseline="0">
          <a:solidFill>
            <a:schemeClr val="tx1"/>
          </a:solidFill>
          <a:effectLst/>
          <a:latin typeface="+mn-lt"/>
          <a:ea typeface="+mn-ea"/>
          <a:cs typeface="+mn-cs"/>
        </a:defRPr>
      </a:lvl5pPr>
      <a:lvl6pPr marL="3017520" indent="-274320" algn="l" defTabSz="1097280" rtl="0" eaLnBrk="1" latinLnBrk="0" hangingPunct="1">
        <a:lnSpc>
          <a:spcPct val="120000"/>
        </a:lnSpc>
        <a:spcBef>
          <a:spcPts val="600"/>
        </a:spcBef>
        <a:buClr>
          <a:schemeClr val="tx1"/>
        </a:buClr>
        <a:buFont typeface="Arial" panose="020B0604020202020204" pitchFamily="34" charset="0"/>
        <a:buChar char="•"/>
        <a:defRPr sz="1680" kern="1200" cap="all" baseline="0">
          <a:solidFill>
            <a:schemeClr val="tx1"/>
          </a:solidFill>
          <a:effectLst/>
          <a:latin typeface="+mn-lt"/>
          <a:ea typeface="+mn-ea"/>
          <a:cs typeface="+mn-cs"/>
        </a:defRPr>
      </a:lvl6pPr>
      <a:lvl7pPr marL="3566160" indent="-274320" algn="l" defTabSz="1097280" rtl="0" eaLnBrk="1" latinLnBrk="0" hangingPunct="1">
        <a:lnSpc>
          <a:spcPct val="120000"/>
        </a:lnSpc>
        <a:spcBef>
          <a:spcPts val="600"/>
        </a:spcBef>
        <a:buClr>
          <a:schemeClr val="tx1"/>
        </a:buClr>
        <a:buFont typeface="Arial" panose="020B0604020202020204" pitchFamily="34" charset="0"/>
        <a:buChar char="•"/>
        <a:defRPr sz="1680" kern="1200" cap="all" baseline="0">
          <a:solidFill>
            <a:schemeClr val="tx1"/>
          </a:solidFill>
          <a:effectLst/>
          <a:latin typeface="+mn-lt"/>
          <a:ea typeface="+mn-ea"/>
          <a:cs typeface="+mn-cs"/>
        </a:defRPr>
      </a:lvl7pPr>
      <a:lvl8pPr marL="4114800" indent="-274320" algn="l" defTabSz="1097280" rtl="0" eaLnBrk="1" latinLnBrk="0" hangingPunct="1">
        <a:lnSpc>
          <a:spcPct val="120000"/>
        </a:lnSpc>
        <a:spcBef>
          <a:spcPts val="600"/>
        </a:spcBef>
        <a:buClr>
          <a:schemeClr val="tx1"/>
        </a:buClr>
        <a:buFont typeface="Arial" panose="020B0604020202020204" pitchFamily="34" charset="0"/>
        <a:buChar char="•"/>
        <a:defRPr sz="1680" kern="1200" cap="all" baseline="0">
          <a:solidFill>
            <a:schemeClr val="tx1"/>
          </a:solidFill>
          <a:effectLst/>
          <a:latin typeface="+mn-lt"/>
          <a:ea typeface="+mn-ea"/>
          <a:cs typeface="+mn-cs"/>
        </a:defRPr>
      </a:lvl8pPr>
      <a:lvl9pPr marL="4663440" indent="-274320" algn="l" defTabSz="1097280" rtl="0" eaLnBrk="1" latinLnBrk="0" hangingPunct="1">
        <a:lnSpc>
          <a:spcPct val="120000"/>
        </a:lnSpc>
        <a:spcBef>
          <a:spcPts val="600"/>
        </a:spcBef>
        <a:buClr>
          <a:schemeClr val="tx1"/>
        </a:buClr>
        <a:buFont typeface="Arial" panose="020B0604020202020204" pitchFamily="34" charset="0"/>
        <a:buChar char="•"/>
        <a:defRPr sz="1680" kern="1200" cap="all" baseline="0">
          <a:solidFill>
            <a:schemeClr val="tx1"/>
          </a:solidFill>
          <a:effectLst/>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hyperlink" Target="https://cleartax.in/s/exim-policy-of-india" TargetMode="External"/><Relationship Id="rId2" Type="http://schemas.openxmlformats.org/officeDocument/2006/relationships/image" Target="../media/image5.jpe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9.xml"/><Relationship Id="rId5" Type="http://schemas.openxmlformats.org/officeDocument/2006/relationships/image" Target="../media/image7.jpeg"/><Relationship Id="rId4" Type="http://schemas.openxmlformats.org/officeDocument/2006/relationships/hyperlink" Target="https://www.dgft.gov.i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jfif"/><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image" Target="../media/image10.jf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t="21803" b="5276"/>
          <a:stretch/>
        </p:blipFill>
        <p:spPr>
          <a:xfrm>
            <a:off x="8781691" y="638355"/>
            <a:ext cx="5848709" cy="6676845"/>
          </a:xfrm>
          <a:prstGeom prst="rect">
            <a:avLst/>
          </a:prstGeom>
        </p:spPr>
      </p:pic>
      <p:sp>
        <p:nvSpPr>
          <p:cNvPr id="3" name="Text 0"/>
          <p:cNvSpPr/>
          <p:nvPr/>
        </p:nvSpPr>
        <p:spPr>
          <a:xfrm>
            <a:off x="793790" y="1207698"/>
            <a:ext cx="7556421" cy="1535502"/>
          </a:xfrm>
          <a:prstGeom prst="rect">
            <a:avLst/>
          </a:prstGeom>
          <a:noFill/>
          <a:ln/>
        </p:spPr>
        <p:txBody>
          <a:bodyPr wrap="square" lIns="0" tIns="0" rIns="0" bIns="0" rtlCol="0" anchor="t"/>
          <a:lstStyle/>
          <a:p>
            <a:pPr marL="0" indent="0">
              <a:lnSpc>
                <a:spcPts val="5550"/>
              </a:lnSpc>
              <a:buNone/>
            </a:pPr>
            <a:r>
              <a:rPr lang="en-US" sz="4800" dirty="0"/>
              <a:t>Foreign Trade Policy and Procedure </a:t>
            </a:r>
            <a:endParaRPr lang="en-US" sz="4450" dirty="0"/>
          </a:p>
        </p:txBody>
      </p:sp>
      <p:sp>
        <p:nvSpPr>
          <p:cNvPr id="4" name="Text 1"/>
          <p:cNvSpPr/>
          <p:nvPr/>
        </p:nvSpPr>
        <p:spPr>
          <a:xfrm>
            <a:off x="793790" y="2743201"/>
            <a:ext cx="7556421" cy="3674852"/>
          </a:xfrm>
          <a:prstGeom prst="rect">
            <a:avLst/>
          </a:prstGeom>
          <a:noFill/>
          <a:ln/>
        </p:spPr>
        <p:txBody>
          <a:bodyPr wrap="square" lIns="0" tIns="0" rIns="0" bIns="0" rtlCol="0" anchor="t"/>
          <a:lstStyle/>
          <a:p>
            <a:pPr marL="342900" indent="-342900">
              <a:lnSpc>
                <a:spcPts val="2850"/>
              </a:lnSpc>
              <a:buFont typeface="Arial" panose="020B0604020202020204" pitchFamily="34" charset="0"/>
              <a:buChar char="•"/>
            </a:pPr>
            <a:r>
              <a:rPr lang="en-US" sz="2250" dirty="0">
                <a:solidFill>
                  <a:srgbClr val="3C3939"/>
                </a:solidFill>
                <a:ea typeface="Roboto" pitchFamily="34" charset="-122"/>
                <a:cs typeface="Roboto" pitchFamily="34" charset="-120"/>
              </a:rPr>
              <a:t>Foreign trade is a vital aspect of global economic activity, connecting nations and shaping markets. This presentation provides a comprehensive overview of foreign trade policies, key procedures, opportunities for professionals, and emerging trends.</a:t>
            </a:r>
          </a:p>
          <a:p>
            <a:pPr marL="342900" indent="-342900">
              <a:lnSpc>
                <a:spcPts val="2850"/>
              </a:lnSpc>
              <a:buFont typeface="Arial" panose="020B0604020202020204" pitchFamily="34" charset="0"/>
              <a:buChar char="•"/>
            </a:pPr>
            <a:r>
              <a:rPr lang="en-IN" sz="2250" dirty="0">
                <a:solidFill>
                  <a:srgbClr val="3C3939"/>
                </a:solidFill>
                <a:ea typeface="Roboto" pitchFamily="34" charset="-122"/>
                <a:cs typeface="Roboto" pitchFamily="34" charset="-120"/>
              </a:rPr>
              <a:t>Foreign trade in India is regulated by the Foreign Trade (Development and Regulation) Act, 1992, and all relevant provisions and policies are developed by the central government</a:t>
            </a:r>
            <a:endParaRPr lang="en-US" sz="2250" dirty="0">
              <a:solidFill>
                <a:srgbClr val="3C3939"/>
              </a:solidFill>
              <a:ea typeface="Roboto" pitchFamily="34" charset="-122"/>
              <a:cs typeface="Roboto" pitchFamily="34" charset="-120"/>
            </a:endParaRPr>
          </a:p>
        </p:txBody>
      </p:sp>
      <p:graphicFrame>
        <p:nvGraphicFramePr>
          <p:cNvPr id="5" name="Table 4">
            <a:extLst>
              <a:ext uri="{FF2B5EF4-FFF2-40B4-BE49-F238E27FC236}">
                <a16:creationId xmlns:a16="http://schemas.microsoft.com/office/drawing/2014/main" id="{14A15A3E-F694-14CD-2159-99ADCB6C871A}"/>
              </a:ext>
            </a:extLst>
          </p:cNvPr>
          <p:cNvGraphicFramePr>
            <a:graphicFrameLocks noGrp="1"/>
          </p:cNvGraphicFramePr>
          <p:nvPr>
            <p:extLst>
              <p:ext uri="{D42A27DB-BD31-4B8C-83A1-F6EECF244321}">
                <p14:modId xmlns:p14="http://schemas.microsoft.com/office/powerpoint/2010/main" val="1015670891"/>
              </p:ext>
            </p:extLst>
          </p:nvPr>
        </p:nvGraphicFramePr>
        <p:xfrm>
          <a:off x="5055079" y="6763110"/>
          <a:ext cx="3226279" cy="749808"/>
        </p:xfrm>
        <a:graphic>
          <a:graphicData uri="http://schemas.openxmlformats.org/drawingml/2006/table">
            <a:tbl>
              <a:tblPr/>
              <a:tblGrid>
                <a:gridCol w="3226279">
                  <a:extLst>
                    <a:ext uri="{9D8B030D-6E8A-4147-A177-3AD203B41FA5}">
                      <a16:colId xmlns:a16="http://schemas.microsoft.com/office/drawing/2014/main" val="4114412275"/>
                    </a:ext>
                  </a:extLst>
                </a:gridCol>
              </a:tblGrid>
              <a:tr h="534838">
                <a:tc>
                  <a:txBody>
                    <a:bodyPr/>
                    <a:lstStyle/>
                    <a:p>
                      <a:r>
                        <a:rPr lang="en-US" dirty="0"/>
                        <a:t>By:- CA ASHISH MITTAL</a:t>
                      </a:r>
                      <a:br>
                        <a:rPr lang="en-US" dirty="0"/>
                      </a:br>
                      <a:r>
                        <a:rPr lang="en-US" dirty="0"/>
                        <a:t>                      C.A. L.L.B.</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17479633"/>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55395AB-EF53-0DA7-9603-66D61EADB263}"/>
              </a:ext>
            </a:extLst>
          </p:cNvPr>
          <p:cNvGraphicFramePr>
            <a:graphicFrameLocks noGrp="1"/>
          </p:cNvGraphicFramePr>
          <p:nvPr>
            <p:extLst>
              <p:ext uri="{D42A27DB-BD31-4B8C-83A1-F6EECF244321}">
                <p14:modId xmlns:p14="http://schemas.microsoft.com/office/powerpoint/2010/main" val="1176926793"/>
              </p:ext>
            </p:extLst>
          </p:nvPr>
        </p:nvGraphicFramePr>
        <p:xfrm>
          <a:off x="3216166" y="914399"/>
          <a:ext cx="7882758" cy="819803"/>
        </p:xfrm>
        <a:graphic>
          <a:graphicData uri="http://schemas.openxmlformats.org/drawingml/2006/table">
            <a:tbl>
              <a:tblPr/>
              <a:tblGrid>
                <a:gridCol w="7882758">
                  <a:extLst>
                    <a:ext uri="{9D8B030D-6E8A-4147-A177-3AD203B41FA5}">
                      <a16:colId xmlns:a16="http://schemas.microsoft.com/office/drawing/2014/main" val="206447098"/>
                    </a:ext>
                  </a:extLst>
                </a:gridCol>
              </a:tblGrid>
              <a:tr h="8198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500" b="1" i="0" u="sng" kern="1200" dirty="0">
                          <a:solidFill>
                            <a:schemeClr val="tx1"/>
                          </a:solidFill>
                          <a:effectLst/>
                          <a:latin typeface="Times New Roman" panose="02020603050405020304" pitchFamily="18" charset="0"/>
                          <a:ea typeface="+mn-ea"/>
                          <a:cs typeface="Times New Roman" panose="02020603050405020304" pitchFamily="18" charset="0"/>
                        </a:rPr>
                        <a:t>History of Foreign Trade Policy in India</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15511897"/>
                  </a:ext>
                </a:extLst>
              </a:tr>
            </a:tbl>
          </a:graphicData>
        </a:graphic>
      </p:graphicFrame>
      <p:graphicFrame>
        <p:nvGraphicFramePr>
          <p:cNvPr id="3" name="Table 2">
            <a:extLst>
              <a:ext uri="{FF2B5EF4-FFF2-40B4-BE49-F238E27FC236}">
                <a16:creationId xmlns:a16="http://schemas.microsoft.com/office/drawing/2014/main" id="{16F725FC-6861-122C-48EC-85D016211269}"/>
              </a:ext>
            </a:extLst>
          </p:cNvPr>
          <p:cNvGraphicFramePr>
            <a:graphicFrameLocks noGrp="1"/>
          </p:cNvGraphicFramePr>
          <p:nvPr>
            <p:extLst>
              <p:ext uri="{D42A27DB-BD31-4B8C-83A1-F6EECF244321}">
                <p14:modId xmlns:p14="http://schemas.microsoft.com/office/powerpoint/2010/main" val="2464410487"/>
              </p:ext>
            </p:extLst>
          </p:nvPr>
        </p:nvGraphicFramePr>
        <p:xfrm>
          <a:off x="2175641" y="2144109"/>
          <a:ext cx="10168759" cy="1767840"/>
        </p:xfrm>
        <a:graphic>
          <a:graphicData uri="http://schemas.openxmlformats.org/drawingml/2006/table">
            <a:tbl>
              <a:tblPr>
                <a:tableStyleId>{9DCAF9ED-07DC-4A11-8D7F-57B35C25682E}</a:tableStyleId>
              </a:tblPr>
              <a:tblGrid>
                <a:gridCol w="10168759">
                  <a:extLst>
                    <a:ext uri="{9D8B030D-6E8A-4147-A177-3AD203B41FA5}">
                      <a16:colId xmlns:a16="http://schemas.microsoft.com/office/drawing/2014/main" val="1281650894"/>
                    </a:ext>
                  </a:extLst>
                </a:gridCol>
              </a:tblGrid>
              <a:tr h="1671145">
                <a:tc>
                  <a:txBody>
                    <a:bodyPr/>
                    <a:lstStyle/>
                    <a:p>
                      <a:pPr algn="just"/>
                      <a:r>
                        <a:rPr lang="en-US" sz="2200" b="0" i="0" kern="1200" dirty="0">
                          <a:solidFill>
                            <a:schemeClr val="tx2">
                              <a:lumMod val="75000"/>
                            </a:schemeClr>
                          </a:solidFill>
                          <a:effectLst/>
                          <a:latin typeface="+mn-lt"/>
                          <a:ea typeface="+mn-ea"/>
                          <a:cs typeface="Times New Roman" panose="02020603050405020304" pitchFamily="18" charset="0"/>
                        </a:rPr>
                        <a:t>India's foreign trade policy has evolved. Initially, it aimed at self-sufficiency by limiting imports through high tariffs and restrictions. However, reforms in the 1980s and 1990s brought about significant changes, reducing tariffs and opening up to foreign investment. Post-liberalization India has continued simplifying trade procedures and focusing on key sectors like IT and manufacturing. </a:t>
                      </a:r>
                      <a:endParaRPr lang="en-US" sz="2200" dirty="0">
                        <a:solidFill>
                          <a:schemeClr val="tx2">
                            <a:lumMod val="75000"/>
                          </a:schemeClr>
                        </a:solidFill>
                        <a:latin typeface="+mn-lt"/>
                        <a:cs typeface="Times New Roman" panose="02020603050405020304" pitchFamily="18" charset="0"/>
                      </a:endParaRPr>
                    </a:p>
                  </a:txBody>
                  <a:tcPr/>
                </a:tc>
                <a:extLst>
                  <a:ext uri="{0D108BD9-81ED-4DB2-BD59-A6C34878D82A}">
                    <a16:rowId xmlns:a16="http://schemas.microsoft.com/office/drawing/2014/main" val="528244172"/>
                  </a:ext>
                </a:extLst>
              </a:tr>
            </a:tbl>
          </a:graphicData>
        </a:graphic>
      </p:graphicFrame>
      <p:graphicFrame>
        <p:nvGraphicFramePr>
          <p:cNvPr id="4" name="Table 3">
            <a:extLst>
              <a:ext uri="{FF2B5EF4-FFF2-40B4-BE49-F238E27FC236}">
                <a16:creationId xmlns:a16="http://schemas.microsoft.com/office/drawing/2014/main" id="{1FFF7BC3-29C7-EB16-3CDA-2B99BD28CB39}"/>
              </a:ext>
            </a:extLst>
          </p:cNvPr>
          <p:cNvGraphicFramePr>
            <a:graphicFrameLocks noGrp="1"/>
          </p:cNvGraphicFramePr>
          <p:nvPr>
            <p:extLst>
              <p:ext uri="{D42A27DB-BD31-4B8C-83A1-F6EECF244321}">
                <p14:modId xmlns:p14="http://schemas.microsoft.com/office/powerpoint/2010/main" val="2762930077"/>
              </p:ext>
            </p:extLst>
          </p:nvPr>
        </p:nvGraphicFramePr>
        <p:xfrm>
          <a:off x="2175640" y="4225160"/>
          <a:ext cx="10168759" cy="3133344"/>
        </p:xfrm>
        <a:graphic>
          <a:graphicData uri="http://schemas.openxmlformats.org/drawingml/2006/table">
            <a:tbl>
              <a:tblPr/>
              <a:tblGrid>
                <a:gridCol w="10168759">
                  <a:extLst>
                    <a:ext uri="{9D8B030D-6E8A-4147-A177-3AD203B41FA5}">
                      <a16:colId xmlns:a16="http://schemas.microsoft.com/office/drawing/2014/main" val="3229465374"/>
                    </a:ext>
                  </a:extLst>
                </a:gridCol>
              </a:tblGrid>
              <a:tr h="2790496">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2300" b="1" i="0" u="sng" kern="1200" dirty="0">
                          <a:solidFill>
                            <a:schemeClr val="accent6">
                              <a:lumMod val="75000"/>
                            </a:schemeClr>
                          </a:solidFill>
                          <a:effectLst/>
                          <a:latin typeface="+mn-lt"/>
                          <a:ea typeface="+mn-ea"/>
                          <a:cs typeface="Times New Roman" panose="02020603050405020304" pitchFamily="18" charset="0"/>
                        </a:rPr>
                        <a:t>First Foreign Trade Policy of India- </a:t>
                      </a:r>
                      <a:r>
                        <a:rPr lang="en-US" sz="2300" b="1" i="0" u="sng" strike="noStrike" kern="1200" dirty="0">
                          <a:solidFill>
                            <a:schemeClr val="accent6">
                              <a:lumMod val="75000"/>
                            </a:schemeClr>
                          </a:solidFill>
                          <a:effectLst/>
                          <a:latin typeface="+mn-lt"/>
                          <a:ea typeface="+mn-ea"/>
                          <a:cs typeface="+mn-cs"/>
                          <a:hlinkClick r:id="rId3">
                            <a:extLst>
                              <a:ext uri="{A12FA001-AC4F-418D-AE19-62706E023703}">
                                <ahyp:hlinkClr xmlns:ahyp="http://schemas.microsoft.com/office/drawing/2018/hyperlinkcolor" val="tx"/>
                              </a:ext>
                            </a:extLst>
                          </a:hlinkClick>
                        </a:rPr>
                        <a:t>Export-Import (EXIM) Policy</a:t>
                      </a:r>
                      <a:r>
                        <a:rPr lang="en-US" sz="2300" b="0" i="0" u="sng" strike="noStrike" kern="1200" dirty="0">
                          <a:solidFill>
                            <a:schemeClr val="accent6">
                              <a:lumMod val="75000"/>
                            </a:schemeClr>
                          </a:solidFill>
                          <a:effectLst/>
                          <a:latin typeface="+mn-lt"/>
                          <a:ea typeface="+mn-ea"/>
                          <a:cs typeface="+mn-cs"/>
                        </a:rPr>
                        <a:t> -</a:t>
                      </a:r>
                      <a:r>
                        <a:rPr lang="en-US" sz="2300" b="0" i="0" u="sng" kern="1200" dirty="0">
                          <a:solidFill>
                            <a:schemeClr val="accent6">
                              <a:lumMod val="75000"/>
                            </a:schemeClr>
                          </a:solidFill>
                          <a:effectLst/>
                          <a:latin typeface="+mn-lt"/>
                          <a:ea typeface="+mn-ea"/>
                          <a:cs typeface="+mn-cs"/>
                        </a:rPr>
                        <a:t>1992 </a:t>
                      </a:r>
                      <a:br>
                        <a:rPr lang="en-US" sz="2300" b="0" i="0" u="sng" kern="1200" dirty="0">
                          <a:solidFill>
                            <a:schemeClr val="accent6">
                              <a:lumMod val="75000"/>
                            </a:schemeClr>
                          </a:solidFill>
                          <a:effectLst/>
                          <a:latin typeface="+mn-lt"/>
                          <a:ea typeface="+mn-ea"/>
                          <a:cs typeface="+mn-cs"/>
                        </a:rPr>
                      </a:br>
                      <a:r>
                        <a:rPr lang="en-US" sz="2300" b="0" i="0" u="sng" kern="1200" dirty="0">
                          <a:solidFill>
                            <a:schemeClr val="accent6">
                              <a:lumMod val="75000"/>
                            </a:schemeClr>
                          </a:solidFill>
                          <a:effectLst/>
                          <a:latin typeface="+mn-lt"/>
                          <a:ea typeface="+mn-ea"/>
                          <a:cs typeface="+mn-cs"/>
                        </a:rPr>
                        <a:t>In 2004, the EXIM policy was Rename The Foreign Trade Policy</a:t>
                      </a:r>
                      <a:br>
                        <a:rPr lang="en-US" sz="2000" b="0" i="0" u="sng" kern="1200" dirty="0">
                          <a:solidFill>
                            <a:schemeClr val="tx1"/>
                          </a:solidFill>
                          <a:effectLst/>
                          <a:latin typeface="+mn-lt"/>
                          <a:ea typeface="+mn-ea"/>
                          <a:cs typeface="+mn-cs"/>
                        </a:rPr>
                      </a:br>
                      <a:r>
                        <a:rPr lang="en-US" sz="2000" b="0" i="0" u="sng" kern="1200" dirty="0">
                          <a:solidFill>
                            <a:schemeClr val="tx1"/>
                          </a:solidFill>
                          <a:effectLst/>
                          <a:latin typeface="+mn-lt"/>
                          <a:ea typeface="+mn-ea"/>
                          <a:cs typeface="+mn-cs"/>
                        </a:rPr>
                        <a:t>(</a:t>
                      </a:r>
                      <a:r>
                        <a:rPr lang="en-US" sz="2200" b="1" i="0" u="none" strike="noStrike" kern="1200" dirty="0">
                          <a:solidFill>
                            <a:schemeClr val="tx1"/>
                          </a:solidFill>
                          <a:effectLst/>
                          <a:latin typeface="+mn-lt"/>
                          <a:ea typeface="+mn-ea"/>
                          <a:cs typeface="+mn-cs"/>
                          <a:hlinkClick r:id="rId3"/>
                        </a:rPr>
                        <a:t>Export-Import (EXIM) Policy</a:t>
                      </a:r>
                      <a:r>
                        <a:rPr lang="en-US" sz="2200" b="0" i="0" kern="1200" dirty="0">
                          <a:solidFill>
                            <a:schemeClr val="tx1"/>
                          </a:solidFill>
                          <a:effectLst/>
                          <a:latin typeface="+mn-lt"/>
                          <a:ea typeface="+mn-ea"/>
                          <a:cs typeface="+mn-cs"/>
                        </a:rPr>
                        <a:t>) introducing a comprehensive approach to trade-</a:t>
                      </a:r>
                      <a:br>
                        <a:rPr lang="en-US" sz="2200" b="0" i="0" kern="1200" dirty="0">
                          <a:solidFill>
                            <a:schemeClr val="tx1"/>
                          </a:solidFill>
                          <a:effectLst/>
                          <a:latin typeface="+mn-lt"/>
                          <a:ea typeface="+mn-ea"/>
                          <a:cs typeface="+mn-cs"/>
                        </a:rPr>
                      </a:br>
                      <a:r>
                        <a:rPr lang="en-US" sz="2200" b="0" i="0" kern="1200" dirty="0">
                          <a:solidFill>
                            <a:schemeClr val="tx1"/>
                          </a:solidFill>
                          <a:effectLst/>
                          <a:latin typeface="+mn-lt"/>
                          <a:ea typeface="+mn-ea"/>
                          <a:cs typeface="+mn-cs"/>
                        </a:rPr>
                        <a:t>1. Reduced tariffs and restrictions</a:t>
                      </a:r>
                      <a:br>
                        <a:rPr lang="en-US" sz="2200" b="0" i="0" kern="1200" dirty="0">
                          <a:solidFill>
                            <a:schemeClr val="tx1"/>
                          </a:solidFill>
                          <a:effectLst/>
                          <a:latin typeface="+mn-lt"/>
                          <a:ea typeface="+mn-ea"/>
                          <a:cs typeface="+mn-cs"/>
                        </a:rPr>
                      </a:br>
                      <a:r>
                        <a:rPr lang="en-US" sz="2200" b="0" i="0" kern="1200" dirty="0">
                          <a:solidFill>
                            <a:schemeClr val="tx1"/>
                          </a:solidFill>
                          <a:effectLst/>
                          <a:latin typeface="+mn-lt"/>
                          <a:ea typeface="+mn-ea"/>
                          <a:cs typeface="+mn-cs"/>
                        </a:rPr>
                        <a:t>2. Making importing goods easier</a:t>
                      </a:r>
                      <a:br>
                        <a:rPr lang="en-US" sz="2200" b="0" i="0" kern="1200" dirty="0">
                          <a:solidFill>
                            <a:schemeClr val="tx1"/>
                          </a:solidFill>
                          <a:effectLst/>
                          <a:latin typeface="+mn-lt"/>
                          <a:ea typeface="+mn-ea"/>
                          <a:cs typeface="+mn-cs"/>
                        </a:rPr>
                      </a:br>
                      <a:r>
                        <a:rPr lang="en-US" sz="2200" b="0" i="0" kern="1200" dirty="0">
                          <a:solidFill>
                            <a:schemeClr val="tx1"/>
                          </a:solidFill>
                          <a:effectLst/>
                          <a:latin typeface="+mn-lt"/>
                          <a:ea typeface="+mn-ea"/>
                          <a:cs typeface="+mn-cs"/>
                        </a:rPr>
                        <a:t>3. Attracting foreign investment</a:t>
                      </a:r>
                      <a:br>
                        <a:rPr lang="en-US" sz="2200" b="0" i="0" kern="1200" dirty="0">
                          <a:solidFill>
                            <a:schemeClr val="tx1"/>
                          </a:solidFill>
                          <a:effectLst/>
                          <a:latin typeface="+mn-lt"/>
                          <a:ea typeface="+mn-ea"/>
                          <a:cs typeface="+mn-cs"/>
                        </a:rPr>
                      </a:br>
                      <a:r>
                        <a:rPr lang="en-US" sz="2200" b="0" i="0" kern="1200" dirty="0">
                          <a:solidFill>
                            <a:schemeClr val="tx1"/>
                          </a:solidFill>
                          <a:effectLst/>
                          <a:latin typeface="+mn-lt"/>
                          <a:ea typeface="+mn-ea"/>
                          <a:cs typeface="+mn-cs"/>
                        </a:rPr>
                        <a:t>4. Increase exports by offering incentives</a:t>
                      </a:r>
                      <a:br>
                        <a:rPr lang="en-US" sz="2200" b="0" i="0" kern="1200" dirty="0">
                          <a:solidFill>
                            <a:schemeClr val="tx1"/>
                          </a:solidFill>
                          <a:effectLst/>
                          <a:latin typeface="+mn-lt"/>
                          <a:ea typeface="+mn-ea"/>
                          <a:cs typeface="+mn-cs"/>
                        </a:rPr>
                      </a:br>
                      <a:r>
                        <a:rPr lang="en-US" sz="2200" b="0" i="0" kern="1200" dirty="0">
                          <a:solidFill>
                            <a:schemeClr val="tx1"/>
                          </a:solidFill>
                          <a:effectLst/>
                          <a:latin typeface="+mn-lt"/>
                          <a:ea typeface="+mn-ea"/>
                          <a:cs typeface="+mn-cs"/>
                        </a:rPr>
                        <a:t>5. Simplifying procedures</a:t>
                      </a:r>
                      <a:endParaRPr lang="en-US" sz="2200" b="1" i="0" u="sng" kern="1200" dirty="0">
                        <a:solidFill>
                          <a:schemeClr val="tx1"/>
                        </a:solidFill>
                        <a:effectLst/>
                        <a:latin typeface="+mn-lt"/>
                        <a:ea typeface="+mn-ea"/>
                        <a:cs typeface="Times New Roman" panose="02020603050405020304" pitchFamily="18" charset="0"/>
                      </a:endParaRPr>
                    </a:p>
                    <a:p>
                      <a:pPr algn="ctr"/>
                      <a:endParaRPr lang="en-US" u="sng" dirty="0">
                        <a:latin typeface="Arial Black" panose="020B0A04020102020204" pitchFamily="34"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266635414"/>
                  </a:ext>
                </a:extLst>
              </a:tr>
            </a:tbl>
          </a:graphicData>
        </a:graphic>
      </p:graphicFrame>
    </p:spTree>
    <p:extLst>
      <p:ext uri="{BB962C8B-B14F-4D97-AF65-F5344CB8AC3E}">
        <p14:creationId xmlns:p14="http://schemas.microsoft.com/office/powerpoint/2010/main" val="38301975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AB862B9-3069-9392-23F5-074B4FDF76F2}"/>
              </a:ext>
            </a:extLst>
          </p:cNvPr>
          <p:cNvGraphicFramePr>
            <a:graphicFrameLocks noGrp="1"/>
          </p:cNvGraphicFramePr>
          <p:nvPr>
            <p:extLst>
              <p:ext uri="{D42A27DB-BD31-4B8C-83A1-F6EECF244321}">
                <p14:modId xmlns:p14="http://schemas.microsoft.com/office/powerpoint/2010/main" val="3003835057"/>
              </p:ext>
            </p:extLst>
          </p:nvPr>
        </p:nvGraphicFramePr>
        <p:xfrm>
          <a:off x="472966" y="819807"/>
          <a:ext cx="13700234" cy="7300738"/>
        </p:xfrm>
        <a:graphic>
          <a:graphicData uri="http://schemas.openxmlformats.org/drawingml/2006/table">
            <a:tbl>
              <a:tblPr firstRow="1" bandRow="1">
                <a:tableStyleId>{C083E6E3-FA7D-4D7B-A595-EF9225AFEA82}</a:tableStyleId>
              </a:tblPr>
              <a:tblGrid>
                <a:gridCol w="13700234">
                  <a:extLst>
                    <a:ext uri="{9D8B030D-6E8A-4147-A177-3AD203B41FA5}">
                      <a16:colId xmlns:a16="http://schemas.microsoft.com/office/drawing/2014/main" val="3323404510"/>
                    </a:ext>
                  </a:extLst>
                </a:gridCol>
              </a:tblGrid>
              <a:tr h="513617">
                <a:tc>
                  <a:txBody>
                    <a:bodyPr/>
                    <a:lstStyle/>
                    <a:p>
                      <a:pPr algn="ctr"/>
                      <a:r>
                        <a:rPr lang="en-US" sz="2300" dirty="0"/>
                        <a:t>Foreign Trade Policy (FTP) 2023- Key Features of EXIM Policy</a:t>
                      </a:r>
                    </a:p>
                  </a:txBody>
                  <a:tcPr/>
                </a:tc>
                <a:extLst>
                  <a:ext uri="{0D108BD9-81ED-4DB2-BD59-A6C34878D82A}">
                    <a16:rowId xmlns:a16="http://schemas.microsoft.com/office/drawing/2014/main" val="1090328945"/>
                  </a:ext>
                </a:extLst>
              </a:tr>
              <a:tr h="432365">
                <a:tc>
                  <a:txBody>
                    <a:bodyPr/>
                    <a:lstStyle/>
                    <a:p>
                      <a:pPr algn="ctr"/>
                      <a:r>
                        <a:rPr lang="en-US" sz="2300" b="0" kern="1200" dirty="0">
                          <a:solidFill>
                            <a:schemeClr val="tx1"/>
                          </a:solidFill>
                          <a:effectLst/>
                        </a:rPr>
                        <a:t>Effective from 1 April 2023 to 31 March 2028</a:t>
                      </a:r>
                      <a:endParaRPr lang="en-US" sz="2300" dirty="0"/>
                    </a:p>
                  </a:txBody>
                  <a:tcPr/>
                </a:tc>
                <a:extLst>
                  <a:ext uri="{0D108BD9-81ED-4DB2-BD59-A6C34878D82A}">
                    <a16:rowId xmlns:a16="http://schemas.microsoft.com/office/drawing/2014/main" val="477117039"/>
                  </a:ext>
                </a:extLst>
              </a:tr>
              <a:tr h="432365">
                <a:tc>
                  <a:txBody>
                    <a:bodyPr/>
                    <a:lstStyle/>
                    <a:p>
                      <a:pPr algn="ctr"/>
                      <a:endParaRPr lang="en-US" sz="2300" dirty="0"/>
                    </a:p>
                  </a:txBody>
                  <a:tcPr/>
                </a:tc>
                <a:extLst>
                  <a:ext uri="{0D108BD9-81ED-4DB2-BD59-A6C34878D82A}">
                    <a16:rowId xmlns:a16="http://schemas.microsoft.com/office/drawing/2014/main" val="907514211"/>
                  </a:ext>
                </a:extLst>
              </a:tr>
              <a:tr h="493762">
                <a:tc>
                  <a:txBody>
                    <a:bodyPr/>
                    <a:lstStyle/>
                    <a:p>
                      <a:pPr algn="ctr"/>
                      <a:r>
                        <a:rPr lang="en-US" sz="2300" dirty="0"/>
                        <a:t>FTP has been formulated for 5 years at a time encouraging initiatives such as </a:t>
                      </a:r>
                      <a:r>
                        <a:rPr lang="en-US" sz="2300" b="1" dirty="0"/>
                        <a:t>Make in India, Digital India, Skill India </a:t>
                      </a:r>
                      <a:r>
                        <a:rPr lang="en-US" sz="2300" dirty="0"/>
                        <a:t>.</a:t>
                      </a:r>
                    </a:p>
                  </a:txBody>
                  <a:tcPr/>
                </a:tc>
                <a:extLst>
                  <a:ext uri="{0D108BD9-81ED-4DB2-BD59-A6C34878D82A}">
                    <a16:rowId xmlns:a16="http://schemas.microsoft.com/office/drawing/2014/main" val="4083939654"/>
                  </a:ext>
                </a:extLst>
              </a:tr>
              <a:tr h="432365">
                <a:tc>
                  <a:txBody>
                    <a:bodyPr/>
                    <a:lstStyle/>
                    <a:p>
                      <a:pPr algn="ctr"/>
                      <a:r>
                        <a:rPr lang="en-US" sz="2300" u="sng" dirty="0"/>
                        <a:t>Key Features-</a:t>
                      </a:r>
                    </a:p>
                  </a:txBody>
                  <a:tcPr/>
                </a:tc>
                <a:extLst>
                  <a:ext uri="{0D108BD9-81ED-4DB2-BD59-A6C34878D82A}">
                    <a16:rowId xmlns:a16="http://schemas.microsoft.com/office/drawing/2014/main" val="3694610991"/>
                  </a:ext>
                </a:extLst>
              </a:tr>
              <a:tr h="432365">
                <a:tc>
                  <a:txBody>
                    <a:bodyPr/>
                    <a:lstStyle/>
                    <a:p>
                      <a:pPr marL="285750" indent="-285750" algn="ctr">
                        <a:buFont typeface="Arial" panose="020B0604020202020204" pitchFamily="34" charset="0"/>
                        <a:buChar char="•"/>
                      </a:pPr>
                      <a:r>
                        <a:rPr lang="en-US" sz="2300" dirty="0"/>
                        <a:t>Process Re-engineered and Automation</a:t>
                      </a:r>
                      <a:endParaRPr lang="en-US" sz="2300" dirty="0">
                        <a:latin typeface="+mn-lt"/>
                      </a:endParaRPr>
                    </a:p>
                  </a:txBody>
                  <a:tcPr/>
                </a:tc>
                <a:extLst>
                  <a:ext uri="{0D108BD9-81ED-4DB2-BD59-A6C34878D82A}">
                    <a16:rowId xmlns:a16="http://schemas.microsoft.com/office/drawing/2014/main" val="2279967032"/>
                  </a:ext>
                </a:extLst>
              </a:tr>
              <a:tr h="432365">
                <a:tc>
                  <a:txBody>
                    <a:bodyPr/>
                    <a:lstStyle/>
                    <a:p>
                      <a:pPr marL="285750" indent="-285750" algn="ctr">
                        <a:buFont typeface="Arial" panose="020B0604020202020204" pitchFamily="34" charset="0"/>
                        <a:buChar char="•"/>
                      </a:pPr>
                      <a:r>
                        <a:rPr lang="en-US" sz="2300" dirty="0"/>
                        <a:t>Towns of Export Excellence</a:t>
                      </a:r>
                      <a:endParaRPr lang="en-US" sz="2300" dirty="0">
                        <a:latin typeface="+mn-lt"/>
                      </a:endParaRPr>
                    </a:p>
                  </a:txBody>
                  <a:tcPr/>
                </a:tc>
                <a:extLst>
                  <a:ext uri="{0D108BD9-81ED-4DB2-BD59-A6C34878D82A}">
                    <a16:rowId xmlns:a16="http://schemas.microsoft.com/office/drawing/2014/main" val="3365180199"/>
                  </a:ext>
                </a:extLst>
              </a:tr>
              <a:tr h="432365">
                <a:tc>
                  <a:txBody>
                    <a:bodyPr/>
                    <a:lstStyle/>
                    <a:p>
                      <a:pPr marL="285750" indent="-285750" algn="ctr">
                        <a:buFont typeface="Arial" panose="020B0604020202020204" pitchFamily="34" charset="0"/>
                        <a:buChar char="•"/>
                      </a:pPr>
                      <a:r>
                        <a:rPr lang="en-US" sz="2300" dirty="0"/>
                        <a:t>Recognition of exporters</a:t>
                      </a:r>
                      <a:endParaRPr lang="en-US" sz="2300" dirty="0">
                        <a:latin typeface="+mn-lt"/>
                      </a:endParaRPr>
                    </a:p>
                  </a:txBody>
                  <a:tcPr/>
                </a:tc>
                <a:extLst>
                  <a:ext uri="{0D108BD9-81ED-4DB2-BD59-A6C34878D82A}">
                    <a16:rowId xmlns:a16="http://schemas.microsoft.com/office/drawing/2014/main" val="537582223"/>
                  </a:ext>
                </a:extLst>
              </a:tr>
              <a:tr h="432365">
                <a:tc>
                  <a:txBody>
                    <a:bodyPr/>
                    <a:lstStyle/>
                    <a:p>
                      <a:pPr marL="285750" indent="-285750" algn="ctr">
                        <a:buFont typeface="Arial" panose="020B0604020202020204" pitchFamily="34" charset="0"/>
                        <a:buChar char="•"/>
                      </a:pPr>
                      <a:r>
                        <a:rPr lang="en-US" sz="2300" dirty="0"/>
                        <a:t>Promoting Export from Districts</a:t>
                      </a:r>
                    </a:p>
                  </a:txBody>
                  <a:tcPr/>
                </a:tc>
                <a:extLst>
                  <a:ext uri="{0D108BD9-81ED-4DB2-BD59-A6C34878D82A}">
                    <a16:rowId xmlns:a16="http://schemas.microsoft.com/office/drawing/2014/main" val="604847855"/>
                  </a:ext>
                </a:extLst>
              </a:tr>
              <a:tr h="432365">
                <a:tc>
                  <a:txBody>
                    <a:bodyPr/>
                    <a:lstStyle/>
                    <a:p>
                      <a:pPr marL="342900" marR="0" lvl="0" indent="-342900" algn="ctr" defTabSz="109728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300" dirty="0"/>
                        <a:t>Streamlining SCOMET policy</a:t>
                      </a:r>
                    </a:p>
                  </a:txBody>
                  <a:tcPr/>
                </a:tc>
                <a:extLst>
                  <a:ext uri="{0D108BD9-81ED-4DB2-BD59-A6C34878D82A}">
                    <a16:rowId xmlns:a16="http://schemas.microsoft.com/office/drawing/2014/main" val="1568490585"/>
                  </a:ext>
                </a:extLst>
              </a:tr>
              <a:tr h="432365">
                <a:tc>
                  <a:txBody>
                    <a:bodyPr/>
                    <a:lstStyle/>
                    <a:p>
                      <a:pPr marL="342900" marR="0" lvl="0" indent="-342900" algn="ctr" defTabSz="109728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300" dirty="0"/>
                        <a:t>Facilitating E Commerce</a:t>
                      </a:r>
                    </a:p>
                  </a:txBody>
                  <a:tcPr/>
                </a:tc>
                <a:extLst>
                  <a:ext uri="{0D108BD9-81ED-4DB2-BD59-A6C34878D82A}">
                    <a16:rowId xmlns:a16="http://schemas.microsoft.com/office/drawing/2014/main" val="74190925"/>
                  </a:ext>
                </a:extLst>
              </a:tr>
              <a:tr h="458847">
                <a:tc>
                  <a:txBody>
                    <a:bodyPr/>
                    <a:lstStyle/>
                    <a:p>
                      <a:pPr marL="342900" marR="0" lvl="0" indent="-342900" algn="ctr" defTabSz="109728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300" dirty="0"/>
                        <a:t>Merchant Trade</a:t>
                      </a:r>
                    </a:p>
                  </a:txBody>
                  <a:tcPr/>
                </a:tc>
                <a:extLst>
                  <a:ext uri="{0D108BD9-81ED-4DB2-BD59-A6C34878D82A}">
                    <a16:rowId xmlns:a16="http://schemas.microsoft.com/office/drawing/2014/main" val="580438923"/>
                  </a:ext>
                </a:extLst>
              </a:tr>
              <a:tr h="431595">
                <a:tc>
                  <a:txBody>
                    <a:bodyPr/>
                    <a:lstStyle/>
                    <a:p>
                      <a:pPr marL="342900" marR="0" lvl="0" indent="-342900" algn="ctr" defTabSz="109728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300" dirty="0"/>
                        <a:t>Dairy Sector Exemptions</a:t>
                      </a:r>
                    </a:p>
                  </a:txBody>
                  <a:tcPr/>
                </a:tc>
                <a:extLst>
                  <a:ext uri="{0D108BD9-81ED-4DB2-BD59-A6C34878D82A}">
                    <a16:rowId xmlns:a16="http://schemas.microsoft.com/office/drawing/2014/main" val="196900075"/>
                  </a:ext>
                </a:extLst>
              </a:tr>
              <a:tr h="1116194">
                <a:tc>
                  <a:txBody>
                    <a:bodyPr/>
                    <a:lstStyle/>
                    <a:p>
                      <a:pPr marL="0" marR="0" lvl="0" indent="0" algn="ctr" defTabSz="1097280" rtl="0" eaLnBrk="1" fontAlgn="auto" latinLnBrk="0" hangingPunct="1">
                        <a:lnSpc>
                          <a:spcPct val="100000"/>
                        </a:lnSpc>
                        <a:spcBef>
                          <a:spcPts val="0"/>
                        </a:spcBef>
                        <a:spcAft>
                          <a:spcPts val="0"/>
                        </a:spcAft>
                        <a:buClrTx/>
                        <a:buSzTx/>
                        <a:buFont typeface="Arial" panose="020B0604020202020204" pitchFamily="34" charset="0"/>
                        <a:buNone/>
                        <a:tabLst/>
                        <a:defRPr/>
                      </a:pPr>
                      <a:r>
                        <a:rPr lang="en-IN" sz="2300" kern="1200" dirty="0">
                          <a:solidFill>
                            <a:schemeClr val="tx1"/>
                          </a:solidFill>
                        </a:rPr>
                        <a:t>The promotion and facilitation of foreign trade in India is managed -  by the Directorate General of Foreign Trade (DGFT) under the Ministry of Commerce and Industry (</a:t>
                      </a:r>
                      <a:r>
                        <a:rPr lang="en-IN" sz="2300" kern="1200" dirty="0" err="1">
                          <a:solidFill>
                            <a:schemeClr val="tx1"/>
                          </a:solidFill>
                        </a:rPr>
                        <a:t>MoCI</a:t>
                      </a:r>
                      <a:r>
                        <a:rPr lang="en-IN" sz="2300" kern="1200" dirty="0">
                          <a:solidFill>
                            <a:schemeClr val="tx1"/>
                          </a:solidFill>
                        </a:rPr>
                        <a:t>).</a:t>
                      </a:r>
                      <a:endParaRPr lang="en-US" sz="2300" kern="1200" dirty="0">
                        <a:solidFill>
                          <a:schemeClr val="tx1"/>
                        </a:solidFill>
                        <a:latin typeface="+mn-lt"/>
                        <a:ea typeface="+mn-ea"/>
                        <a:cs typeface="+mn-cs"/>
                      </a:endParaRPr>
                    </a:p>
                  </a:txBody>
                  <a:tcPr/>
                </a:tc>
                <a:extLst>
                  <a:ext uri="{0D108BD9-81ED-4DB2-BD59-A6C34878D82A}">
                    <a16:rowId xmlns:a16="http://schemas.microsoft.com/office/drawing/2014/main" val="62553787"/>
                  </a:ext>
                </a:extLst>
              </a:tr>
            </a:tbl>
          </a:graphicData>
        </a:graphic>
      </p:graphicFrame>
      <p:sp>
        <p:nvSpPr>
          <p:cNvPr id="3" name="Arrow: Down 2">
            <a:extLst>
              <a:ext uri="{FF2B5EF4-FFF2-40B4-BE49-F238E27FC236}">
                <a16:creationId xmlns:a16="http://schemas.microsoft.com/office/drawing/2014/main" id="{5BC93381-72DC-E4B3-BD77-4D3E7A6A724F}"/>
              </a:ext>
            </a:extLst>
          </p:cNvPr>
          <p:cNvSpPr/>
          <p:nvPr/>
        </p:nvSpPr>
        <p:spPr>
          <a:xfrm>
            <a:off x="6870847" y="1844566"/>
            <a:ext cx="499533" cy="42489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80427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2">
    <p:bg>
      <p:bgPr>
        <a:pattFill prst="pct25">
          <a:fgClr>
            <a:schemeClr val="accent1"/>
          </a:fgClr>
          <a:bgClr>
            <a:schemeClr val="bg1"/>
          </a:bgClr>
        </a:pattFill>
        <a:effectLst/>
      </p:bgPr>
    </p:bg>
    <p:spTree>
      <p:nvGrpSpPr>
        <p:cNvPr id="1" name=""/>
        <p:cNvGrpSpPr/>
        <p:nvPr/>
      </p:nvGrpSpPr>
      <p:grpSpPr>
        <a:xfrm>
          <a:off x="0" y="0"/>
          <a:ext cx="0" cy="0"/>
          <a:chOff x="0" y="0"/>
          <a:chExt cx="0" cy="0"/>
        </a:xfrm>
      </p:grpSpPr>
      <p:sp>
        <p:nvSpPr>
          <p:cNvPr id="2" name="Text 0"/>
          <p:cNvSpPr/>
          <p:nvPr/>
        </p:nvSpPr>
        <p:spPr>
          <a:xfrm>
            <a:off x="793791" y="862643"/>
            <a:ext cx="6521409" cy="776376"/>
          </a:xfrm>
          <a:prstGeom prst="rect">
            <a:avLst/>
          </a:prstGeom>
          <a:noFill/>
          <a:ln/>
        </p:spPr>
        <p:txBody>
          <a:bodyPr wrap="none" lIns="0" tIns="0" rIns="0" bIns="0" rtlCol="0" anchor="t"/>
          <a:lstStyle/>
          <a:p>
            <a:pPr marL="0" indent="0">
              <a:lnSpc>
                <a:spcPts val="5550"/>
              </a:lnSpc>
              <a:buNone/>
            </a:pPr>
            <a:r>
              <a:rPr lang="en-US" sz="3000" b="1" u="sng" dirty="0">
                <a:solidFill>
                  <a:schemeClr val="tx1">
                    <a:lumMod val="85000"/>
                    <a:lumOff val="15000"/>
                  </a:schemeClr>
                </a:solidFill>
                <a:latin typeface="Raleway" pitchFamily="34" charset="0"/>
                <a:ea typeface="Raleway" pitchFamily="34" charset="-122"/>
                <a:cs typeface="Raleway" pitchFamily="34" charset="-120"/>
              </a:rPr>
              <a:t>Understanding Foreign Trade Policy</a:t>
            </a:r>
            <a:endParaRPr lang="en-US" sz="3000" b="1" u="sng" dirty="0">
              <a:solidFill>
                <a:schemeClr val="tx1">
                  <a:lumMod val="85000"/>
                  <a:lumOff val="15000"/>
                </a:schemeClr>
              </a:solidFill>
            </a:endParaRPr>
          </a:p>
        </p:txBody>
      </p:sp>
      <p:sp>
        <p:nvSpPr>
          <p:cNvPr id="3" name="Text 1"/>
          <p:cNvSpPr/>
          <p:nvPr/>
        </p:nvSpPr>
        <p:spPr>
          <a:xfrm>
            <a:off x="793791" y="1639019"/>
            <a:ext cx="2691282" cy="431321"/>
          </a:xfrm>
          <a:prstGeom prst="rect">
            <a:avLst/>
          </a:prstGeom>
          <a:noFill/>
          <a:ln/>
        </p:spPr>
        <p:txBody>
          <a:bodyPr wrap="none" lIns="0" tIns="0" rIns="0" bIns="0" rtlCol="0" anchor="t"/>
          <a:lstStyle/>
          <a:p>
            <a:pPr marL="342900" indent="-342900">
              <a:lnSpc>
                <a:spcPts val="2750"/>
              </a:lnSpc>
              <a:buFont typeface="Arial" panose="020B0604020202020204" pitchFamily="34" charset="0"/>
              <a:buChar char="•"/>
            </a:pPr>
            <a:r>
              <a:rPr lang="en-US" sz="2200" dirty="0">
                <a:solidFill>
                  <a:schemeClr val="tx1">
                    <a:lumMod val="85000"/>
                    <a:lumOff val="15000"/>
                  </a:schemeClr>
                </a:solidFill>
                <a:latin typeface="Raleway" pitchFamily="34" charset="0"/>
                <a:ea typeface="Raleway" pitchFamily="34" charset="-122"/>
                <a:cs typeface="Raleway" pitchFamily="34" charset="-120"/>
              </a:rPr>
              <a:t>Promoting Exports</a:t>
            </a:r>
            <a:endParaRPr lang="en-US" sz="2200" dirty="0">
              <a:solidFill>
                <a:schemeClr val="tx1">
                  <a:lumMod val="85000"/>
                  <a:lumOff val="15000"/>
                </a:schemeClr>
              </a:solidFill>
            </a:endParaRPr>
          </a:p>
        </p:txBody>
      </p:sp>
      <p:sp>
        <p:nvSpPr>
          <p:cNvPr id="4" name="Text 2"/>
          <p:cNvSpPr/>
          <p:nvPr/>
        </p:nvSpPr>
        <p:spPr>
          <a:xfrm>
            <a:off x="793790" y="2070341"/>
            <a:ext cx="2845594" cy="2346384"/>
          </a:xfrm>
          <a:prstGeom prst="rect">
            <a:avLst/>
          </a:prstGeom>
          <a:noFill/>
          <a:ln/>
        </p:spPr>
        <p:txBody>
          <a:bodyPr wrap="square" lIns="0" tIns="0" rIns="0" bIns="0" rtlCol="0" anchor="t"/>
          <a:lstStyle/>
          <a:p>
            <a:pPr marL="0" indent="0">
              <a:lnSpc>
                <a:spcPts val="2850"/>
              </a:lnSpc>
              <a:buNone/>
            </a:pPr>
            <a:r>
              <a:rPr lang="en-US" sz="1750" dirty="0">
                <a:solidFill>
                  <a:schemeClr val="tx1">
                    <a:lumMod val="85000"/>
                    <a:lumOff val="15000"/>
                  </a:schemeClr>
                </a:solidFill>
                <a:latin typeface="Roboto" pitchFamily="34" charset="0"/>
                <a:ea typeface="Roboto" pitchFamily="34" charset="-122"/>
                <a:cs typeface="Roboto" pitchFamily="34" charset="-120"/>
              </a:rPr>
              <a:t>Policies aim to encourage domestic businesses to sell goods and services internationally, boosting economic growth and creating jobs.</a:t>
            </a:r>
            <a:endParaRPr lang="en-US" sz="1750" dirty="0">
              <a:solidFill>
                <a:schemeClr val="tx1">
                  <a:lumMod val="85000"/>
                  <a:lumOff val="15000"/>
                </a:schemeClr>
              </a:solidFill>
            </a:endParaRPr>
          </a:p>
        </p:txBody>
      </p:sp>
      <p:sp>
        <p:nvSpPr>
          <p:cNvPr id="5" name="Text 3"/>
          <p:cNvSpPr/>
          <p:nvPr/>
        </p:nvSpPr>
        <p:spPr>
          <a:xfrm>
            <a:off x="4606506" y="1639019"/>
            <a:ext cx="3260785" cy="431322"/>
          </a:xfrm>
          <a:prstGeom prst="rect">
            <a:avLst/>
          </a:prstGeom>
          <a:noFill/>
          <a:ln/>
        </p:spPr>
        <p:txBody>
          <a:bodyPr wrap="none" lIns="0" tIns="0" rIns="0" bIns="0" rtlCol="0" anchor="t"/>
          <a:lstStyle/>
          <a:p>
            <a:pPr marL="342900" indent="-342900">
              <a:lnSpc>
                <a:spcPts val="2750"/>
              </a:lnSpc>
              <a:buFont typeface="Arial" panose="020B0604020202020204" pitchFamily="34" charset="0"/>
              <a:buChar char="•"/>
            </a:pPr>
            <a:r>
              <a:rPr lang="en-US" sz="2200" dirty="0">
                <a:solidFill>
                  <a:schemeClr val="tx1">
                    <a:lumMod val="85000"/>
                    <a:lumOff val="15000"/>
                  </a:schemeClr>
                </a:solidFill>
                <a:latin typeface="Raleway" pitchFamily="34" charset="0"/>
                <a:ea typeface="Raleway" pitchFamily="34" charset="-122"/>
                <a:cs typeface="Raleway" pitchFamily="34" charset="-120"/>
              </a:rPr>
              <a:t>Regulating Imports</a:t>
            </a:r>
            <a:endParaRPr lang="en-US" sz="2200" dirty="0">
              <a:solidFill>
                <a:schemeClr val="tx1">
                  <a:lumMod val="85000"/>
                  <a:lumOff val="15000"/>
                </a:schemeClr>
              </a:solidFill>
            </a:endParaRPr>
          </a:p>
        </p:txBody>
      </p:sp>
      <p:sp>
        <p:nvSpPr>
          <p:cNvPr id="6" name="Text 4"/>
          <p:cNvSpPr/>
          <p:nvPr/>
        </p:nvSpPr>
        <p:spPr>
          <a:xfrm>
            <a:off x="4606506" y="2070342"/>
            <a:ext cx="3416060" cy="1909680"/>
          </a:xfrm>
          <a:prstGeom prst="rect">
            <a:avLst/>
          </a:prstGeom>
          <a:noFill/>
          <a:ln/>
        </p:spPr>
        <p:txBody>
          <a:bodyPr wrap="square" lIns="0" tIns="0" rIns="0" bIns="0" rtlCol="0" anchor="t"/>
          <a:lstStyle/>
          <a:p>
            <a:pPr marL="0" indent="0">
              <a:lnSpc>
                <a:spcPts val="2850"/>
              </a:lnSpc>
              <a:buNone/>
            </a:pPr>
            <a:r>
              <a:rPr lang="en-US" sz="1750" dirty="0">
                <a:solidFill>
                  <a:schemeClr val="tx1">
                    <a:lumMod val="85000"/>
                    <a:lumOff val="15000"/>
                  </a:schemeClr>
                </a:solidFill>
                <a:latin typeface="Roboto" pitchFamily="34" charset="0"/>
                <a:ea typeface="Roboto" pitchFamily="34" charset="-122"/>
                <a:cs typeface="Roboto" pitchFamily="34" charset="-120"/>
              </a:rPr>
              <a:t>Policies manage the influx of goods from other countries, protecting domestic industries and ensuring national security.</a:t>
            </a:r>
            <a:endParaRPr lang="en-US" sz="1750" dirty="0">
              <a:solidFill>
                <a:schemeClr val="tx1">
                  <a:lumMod val="85000"/>
                  <a:lumOff val="15000"/>
                </a:schemeClr>
              </a:solidFill>
            </a:endParaRPr>
          </a:p>
        </p:txBody>
      </p:sp>
      <p:sp>
        <p:nvSpPr>
          <p:cNvPr id="7" name="Text 5"/>
          <p:cNvSpPr/>
          <p:nvPr/>
        </p:nvSpPr>
        <p:spPr>
          <a:xfrm>
            <a:off x="781527" y="4554749"/>
            <a:ext cx="2857857" cy="776376"/>
          </a:xfrm>
          <a:prstGeom prst="rect">
            <a:avLst/>
          </a:prstGeom>
          <a:noFill/>
          <a:ln/>
        </p:spPr>
        <p:txBody>
          <a:bodyPr wrap="square" lIns="0" tIns="0" rIns="0" bIns="0" rtlCol="0" anchor="t"/>
          <a:lstStyle/>
          <a:p>
            <a:pPr marL="342900" indent="-342900">
              <a:lnSpc>
                <a:spcPts val="2750"/>
              </a:lnSpc>
              <a:buFont typeface="Arial" panose="020B0604020202020204" pitchFamily="34" charset="0"/>
              <a:buChar char="•"/>
            </a:pPr>
            <a:r>
              <a:rPr lang="en-US" sz="2200" dirty="0">
                <a:solidFill>
                  <a:schemeClr val="tx1">
                    <a:lumMod val="85000"/>
                    <a:lumOff val="15000"/>
                  </a:schemeClr>
                </a:solidFill>
                <a:latin typeface="Raleway" pitchFamily="34" charset="0"/>
                <a:ea typeface="Raleway" pitchFamily="34" charset="-122"/>
                <a:cs typeface="Raleway" pitchFamily="34" charset="-120"/>
              </a:rPr>
              <a:t>Sustainable Trade Growth</a:t>
            </a:r>
            <a:endParaRPr lang="en-US" sz="2200" dirty="0">
              <a:solidFill>
                <a:schemeClr val="tx1">
                  <a:lumMod val="85000"/>
                  <a:lumOff val="15000"/>
                </a:schemeClr>
              </a:solidFill>
            </a:endParaRPr>
          </a:p>
        </p:txBody>
      </p:sp>
      <p:sp>
        <p:nvSpPr>
          <p:cNvPr id="8" name="Text 6"/>
          <p:cNvSpPr/>
          <p:nvPr/>
        </p:nvSpPr>
        <p:spPr>
          <a:xfrm>
            <a:off x="771168" y="5331125"/>
            <a:ext cx="3110719" cy="2101130"/>
          </a:xfrm>
          <a:prstGeom prst="rect">
            <a:avLst/>
          </a:prstGeom>
          <a:noFill/>
          <a:ln/>
        </p:spPr>
        <p:txBody>
          <a:bodyPr wrap="square" lIns="0" tIns="0" rIns="0" bIns="0" rtlCol="0" anchor="t"/>
          <a:lstStyle/>
          <a:p>
            <a:pPr marL="0" indent="0">
              <a:lnSpc>
                <a:spcPts val="2850"/>
              </a:lnSpc>
              <a:buNone/>
            </a:pPr>
            <a:r>
              <a:rPr lang="en-US" sz="1750" dirty="0">
                <a:solidFill>
                  <a:schemeClr val="tx1">
                    <a:lumMod val="85000"/>
                    <a:lumOff val="15000"/>
                  </a:schemeClr>
                </a:solidFill>
                <a:latin typeface="Roboto" pitchFamily="34" charset="0"/>
                <a:ea typeface="Roboto" pitchFamily="34" charset="-122"/>
                <a:cs typeface="Roboto" pitchFamily="34" charset="-120"/>
              </a:rPr>
              <a:t>Policies encourage environmentally responsible practices and fair trade to ensure sustainable and ethical global trade.</a:t>
            </a:r>
            <a:endParaRPr lang="en-US" sz="1750" dirty="0">
              <a:solidFill>
                <a:schemeClr val="tx1">
                  <a:lumMod val="85000"/>
                  <a:lumOff val="15000"/>
                </a:schemeClr>
              </a:solidFill>
            </a:endParaRPr>
          </a:p>
        </p:txBody>
      </p:sp>
      <p:sp>
        <p:nvSpPr>
          <p:cNvPr id="9" name="Text 7"/>
          <p:cNvSpPr/>
          <p:nvPr/>
        </p:nvSpPr>
        <p:spPr>
          <a:xfrm>
            <a:off x="4606506" y="4554749"/>
            <a:ext cx="3295291" cy="776376"/>
          </a:xfrm>
          <a:prstGeom prst="rect">
            <a:avLst/>
          </a:prstGeom>
          <a:noFill/>
          <a:ln/>
        </p:spPr>
        <p:txBody>
          <a:bodyPr wrap="none" lIns="0" tIns="0" rIns="0" bIns="0" rtlCol="0" anchor="t"/>
          <a:lstStyle/>
          <a:p>
            <a:pPr marL="342900" indent="-342900">
              <a:lnSpc>
                <a:spcPts val="2750"/>
              </a:lnSpc>
              <a:buFont typeface="Arial" panose="020B0604020202020204" pitchFamily="34" charset="0"/>
              <a:buChar char="•"/>
            </a:pPr>
            <a:r>
              <a:rPr lang="en-US" sz="2200" dirty="0">
                <a:solidFill>
                  <a:schemeClr val="tx1">
                    <a:lumMod val="85000"/>
                    <a:lumOff val="15000"/>
                  </a:schemeClr>
                </a:solidFill>
                <a:latin typeface="Raleway" pitchFamily="34" charset="0"/>
                <a:ea typeface="Raleway" pitchFamily="34" charset="-122"/>
                <a:cs typeface="Raleway" pitchFamily="34" charset="-120"/>
              </a:rPr>
              <a:t>Balance of Trade</a:t>
            </a:r>
            <a:endParaRPr lang="en-US" sz="2200" dirty="0">
              <a:solidFill>
                <a:schemeClr val="tx1">
                  <a:lumMod val="85000"/>
                  <a:lumOff val="15000"/>
                </a:schemeClr>
              </a:solidFill>
            </a:endParaRPr>
          </a:p>
        </p:txBody>
      </p:sp>
      <p:sp>
        <p:nvSpPr>
          <p:cNvPr id="10" name="Text 8"/>
          <p:cNvSpPr/>
          <p:nvPr/>
        </p:nvSpPr>
        <p:spPr>
          <a:xfrm>
            <a:off x="4571999" y="5331125"/>
            <a:ext cx="3295292" cy="2225615"/>
          </a:xfrm>
          <a:prstGeom prst="rect">
            <a:avLst/>
          </a:prstGeom>
          <a:noFill/>
          <a:ln/>
        </p:spPr>
        <p:txBody>
          <a:bodyPr wrap="square" lIns="0" tIns="0" rIns="0" bIns="0" rtlCol="0" anchor="t"/>
          <a:lstStyle/>
          <a:p>
            <a:pPr marL="0" indent="0">
              <a:lnSpc>
                <a:spcPts val="2850"/>
              </a:lnSpc>
              <a:buNone/>
            </a:pPr>
            <a:r>
              <a:rPr lang="en-US" sz="1750" dirty="0">
                <a:solidFill>
                  <a:schemeClr val="tx1">
                    <a:lumMod val="85000"/>
                    <a:lumOff val="15000"/>
                  </a:schemeClr>
                </a:solidFill>
                <a:latin typeface="Roboto" pitchFamily="34" charset="0"/>
                <a:ea typeface="Roboto" pitchFamily="34" charset="-122"/>
                <a:cs typeface="Roboto" pitchFamily="34" charset="-120"/>
              </a:rPr>
              <a:t>Policies strive to maintain a healthy balance between exports and imports, minimizing trade deficits and promoting economic stability.</a:t>
            </a:r>
            <a:endParaRPr lang="en-US" sz="1750" dirty="0">
              <a:solidFill>
                <a:schemeClr val="tx1">
                  <a:lumMod val="85000"/>
                  <a:lumOff val="15000"/>
                </a:schemeClr>
              </a:solidFill>
            </a:endParaRPr>
          </a:p>
        </p:txBody>
      </p:sp>
      <p:pic>
        <p:nvPicPr>
          <p:cNvPr id="11" name="Image 0" descr="preencoded.png">
            <a:extLst>
              <a:ext uri="{FF2B5EF4-FFF2-40B4-BE49-F238E27FC236}">
                <a16:creationId xmlns:a16="http://schemas.microsoft.com/office/drawing/2014/main" id="{3D462537-A179-E0DF-9765-14F7EF0EB22D}"/>
              </a:ext>
            </a:extLst>
          </p:cNvPr>
          <p:cNvPicPr>
            <a:picLocks noChangeAspect="1"/>
          </p:cNvPicPr>
          <p:nvPr/>
        </p:nvPicPr>
        <p:blipFill>
          <a:blip r:embed="rId3"/>
          <a:stretch>
            <a:fillRect/>
          </a:stretch>
        </p:blipFill>
        <p:spPr>
          <a:xfrm>
            <a:off x="9144000" y="0"/>
            <a:ext cx="5486400" cy="82296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3">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3" name="Text 0"/>
          <p:cNvSpPr/>
          <p:nvPr/>
        </p:nvSpPr>
        <p:spPr>
          <a:xfrm>
            <a:off x="721043" y="663988"/>
            <a:ext cx="13132980" cy="862766"/>
          </a:xfrm>
          <a:prstGeom prst="rect">
            <a:avLst/>
          </a:prstGeom>
          <a:noFill/>
          <a:ln/>
        </p:spPr>
        <p:txBody>
          <a:bodyPr wrap="none" lIns="0" tIns="0" rIns="0" bIns="0" rtlCol="0" anchor="t"/>
          <a:lstStyle/>
          <a:p>
            <a:pPr marL="0" indent="0" algn="ctr">
              <a:lnSpc>
                <a:spcPts val="5050"/>
              </a:lnSpc>
              <a:buNone/>
            </a:pPr>
            <a:r>
              <a:rPr lang="en-US" sz="4050" u="sng" dirty="0">
                <a:solidFill>
                  <a:srgbClr val="1B1B27"/>
                </a:solidFill>
                <a:latin typeface="Raleway" pitchFamily="34" charset="0"/>
                <a:ea typeface="Raleway" pitchFamily="34" charset="-122"/>
                <a:cs typeface="Raleway" pitchFamily="34" charset="-120"/>
              </a:rPr>
              <a:t>Key Procedures in Foreign Trade</a:t>
            </a:r>
            <a:endParaRPr lang="en-US" sz="4050" u="sng" dirty="0"/>
          </a:p>
        </p:txBody>
      </p:sp>
      <p:sp>
        <p:nvSpPr>
          <p:cNvPr id="6" name="Text 3"/>
          <p:cNvSpPr/>
          <p:nvPr/>
        </p:nvSpPr>
        <p:spPr>
          <a:xfrm>
            <a:off x="1390530" y="1418894"/>
            <a:ext cx="12273712" cy="378375"/>
          </a:xfrm>
          <a:prstGeom prst="rect">
            <a:avLst/>
          </a:prstGeom>
          <a:noFill/>
          <a:ln/>
        </p:spPr>
        <p:txBody>
          <a:bodyPr wrap="none" lIns="0" tIns="0" rIns="0" bIns="0" rtlCol="0" anchor="t"/>
          <a:lstStyle/>
          <a:p>
            <a:pPr marL="0" indent="0">
              <a:lnSpc>
                <a:spcPts val="2500"/>
              </a:lnSpc>
              <a:buNone/>
            </a:pPr>
            <a:r>
              <a:rPr lang="en-US" sz="3000" b="1" u="sng" dirty="0">
                <a:solidFill>
                  <a:srgbClr val="3C3939"/>
                </a:solidFill>
                <a:latin typeface="Raleway" pitchFamily="34" charset="0"/>
                <a:ea typeface="Raleway" pitchFamily="34" charset="-122"/>
                <a:cs typeface="Raleway" pitchFamily="34" charset="-120"/>
              </a:rPr>
              <a:t>Registration and Licenses</a:t>
            </a:r>
            <a:endParaRPr lang="en-US" sz="3000" b="1" u="sng" dirty="0"/>
          </a:p>
        </p:txBody>
      </p:sp>
      <p:sp>
        <p:nvSpPr>
          <p:cNvPr id="7" name="Text 4"/>
          <p:cNvSpPr/>
          <p:nvPr/>
        </p:nvSpPr>
        <p:spPr>
          <a:xfrm>
            <a:off x="721043" y="1797269"/>
            <a:ext cx="13581553" cy="6164317"/>
          </a:xfrm>
          <a:prstGeom prst="rect">
            <a:avLst/>
          </a:prstGeom>
          <a:noFill/>
          <a:ln/>
        </p:spPr>
        <p:txBody>
          <a:bodyPr wrap="square" lIns="0" tIns="0" rIns="0" bIns="0" rtlCol="0" anchor="t"/>
          <a:lstStyle/>
          <a:p>
            <a:pPr marL="742950" lvl="1" indent="-285750">
              <a:lnSpc>
                <a:spcPts val="2550"/>
              </a:lnSpc>
              <a:buFont typeface="Wingdings" panose="05000000000000000000" pitchFamily="2" charset="2"/>
              <a:buChar char="Ø"/>
            </a:pPr>
            <a:r>
              <a:rPr lang="en-US" sz="2200" u="sng" dirty="0">
                <a:solidFill>
                  <a:schemeClr val="tx1">
                    <a:lumMod val="85000"/>
                    <a:lumOff val="15000"/>
                  </a:schemeClr>
                </a:solidFill>
                <a:ea typeface="Roboto" pitchFamily="34" charset="-122"/>
                <a:cs typeface="Roboto" pitchFamily="34" charset="-120"/>
              </a:rPr>
              <a:t>IEC Code:-</a:t>
            </a:r>
            <a:br>
              <a:rPr lang="en-US" sz="2200" dirty="0">
                <a:solidFill>
                  <a:schemeClr val="tx1">
                    <a:lumMod val="85000"/>
                    <a:lumOff val="15000"/>
                  </a:schemeClr>
                </a:solidFill>
                <a:ea typeface="Roboto" pitchFamily="34" charset="-122"/>
                <a:cs typeface="Roboto" pitchFamily="34" charset="-120"/>
              </a:rPr>
            </a:br>
            <a:r>
              <a:rPr lang="en-US" sz="2200" dirty="0">
                <a:solidFill>
                  <a:schemeClr val="tx1">
                    <a:lumMod val="85000"/>
                    <a:lumOff val="15000"/>
                  </a:schemeClr>
                </a:solidFill>
                <a:ea typeface="Roboto" pitchFamily="34" charset="-122"/>
                <a:cs typeface="Roboto" pitchFamily="34" charset="-120"/>
              </a:rPr>
              <a:t>a). Apply Filling application form with required documents (PAN, AADHAR, Cancel </a:t>
            </a:r>
            <a:r>
              <a:rPr lang="en-US" sz="2200" dirty="0" err="1">
                <a:solidFill>
                  <a:schemeClr val="tx1">
                    <a:lumMod val="85000"/>
                    <a:lumOff val="15000"/>
                  </a:schemeClr>
                </a:solidFill>
                <a:ea typeface="Roboto" pitchFamily="34" charset="-122"/>
                <a:cs typeface="Roboto" pitchFamily="34" charset="-120"/>
              </a:rPr>
              <a:t>chaque</a:t>
            </a:r>
            <a:r>
              <a:rPr lang="en-US" sz="2200" dirty="0">
                <a:solidFill>
                  <a:schemeClr val="tx1">
                    <a:lumMod val="85000"/>
                    <a:lumOff val="15000"/>
                  </a:schemeClr>
                </a:solidFill>
                <a:ea typeface="Roboto" pitchFamily="34" charset="-122"/>
                <a:cs typeface="Roboto" pitchFamily="34" charset="-120"/>
              </a:rPr>
              <a:t>, Proof for Business Address rent deed electricity bills etc.) and pay fee online on </a:t>
            </a:r>
            <a:r>
              <a:rPr lang="en-US" sz="2200" dirty="0">
                <a:solidFill>
                  <a:schemeClr val="tx1">
                    <a:lumMod val="85000"/>
                    <a:lumOff val="15000"/>
                  </a:schemeClr>
                </a:solidFill>
                <a:ea typeface="Roboto" pitchFamily="34" charset="-122"/>
                <a:cs typeface="Roboto" pitchFamily="34" charset="-120"/>
                <a:hlinkClick r:id="rId4">
                  <a:extLst>
                    <a:ext uri="{A12FA001-AC4F-418D-AE19-62706E023703}">
                      <ahyp:hlinkClr xmlns:ahyp="http://schemas.microsoft.com/office/drawing/2018/hyperlinkcolor" val="tx"/>
                    </a:ext>
                  </a:extLst>
                </a:hlinkClick>
              </a:rPr>
              <a:t>(DGFT) website</a:t>
            </a:r>
            <a:r>
              <a:rPr lang="en-US" sz="2200" dirty="0">
                <a:solidFill>
                  <a:schemeClr val="tx1">
                    <a:lumMod val="85000"/>
                    <a:lumOff val="15000"/>
                  </a:schemeClr>
                </a:solidFill>
                <a:ea typeface="Roboto" pitchFamily="34" charset="-122"/>
                <a:cs typeface="Roboto" pitchFamily="34" charset="-120"/>
              </a:rPr>
              <a:t> https://www.dgft.gov.in</a:t>
            </a:r>
            <a:br>
              <a:rPr lang="en-US" sz="2200" dirty="0">
                <a:solidFill>
                  <a:schemeClr val="tx1">
                    <a:lumMod val="85000"/>
                    <a:lumOff val="15000"/>
                  </a:schemeClr>
                </a:solidFill>
                <a:ea typeface="Roboto" pitchFamily="34" charset="-122"/>
                <a:cs typeface="Roboto" pitchFamily="34" charset="-120"/>
              </a:rPr>
            </a:br>
            <a:r>
              <a:rPr lang="en-US" sz="2200" dirty="0">
                <a:solidFill>
                  <a:schemeClr val="tx1">
                    <a:lumMod val="85000"/>
                    <a:lumOff val="15000"/>
                  </a:schemeClr>
                </a:solidFill>
                <a:ea typeface="Roboto" pitchFamily="34" charset="-122"/>
                <a:cs typeface="Roboto" pitchFamily="34" charset="-120"/>
              </a:rPr>
              <a:t>b). The IEC code is a 10-digit unique identification number that is valid for the entire lifespan of a 	business. However, </a:t>
            </a:r>
            <a:r>
              <a:rPr lang="en-US" sz="2200" u="sng" dirty="0">
                <a:solidFill>
                  <a:schemeClr val="tx1">
                    <a:lumMod val="85000"/>
                    <a:lumOff val="15000"/>
                  </a:schemeClr>
                </a:solidFill>
                <a:ea typeface="Roboto" pitchFamily="34" charset="-122"/>
                <a:cs typeface="Roboto" pitchFamily="34" charset="-120"/>
              </a:rPr>
              <a:t>it must be renewed annually between April and June</a:t>
            </a:r>
            <a:r>
              <a:rPr lang="en-US" sz="2200" dirty="0">
                <a:solidFill>
                  <a:schemeClr val="tx1">
                    <a:lumMod val="85000"/>
                    <a:lumOff val="15000"/>
                  </a:schemeClr>
                </a:solidFill>
                <a:ea typeface="Roboto" pitchFamily="34" charset="-122"/>
                <a:cs typeface="Roboto" pitchFamily="34" charset="-120"/>
              </a:rPr>
              <a:t>. There is no fee to update the 	IEC during this period. </a:t>
            </a:r>
            <a:br>
              <a:rPr lang="en-US" sz="2200" dirty="0">
                <a:solidFill>
                  <a:schemeClr val="tx1">
                    <a:lumMod val="85000"/>
                    <a:lumOff val="15000"/>
                  </a:schemeClr>
                </a:solidFill>
                <a:ea typeface="Roboto" pitchFamily="34" charset="-122"/>
                <a:cs typeface="Roboto" pitchFamily="34" charset="-120"/>
              </a:rPr>
            </a:br>
            <a:r>
              <a:rPr lang="en-US" sz="2200" dirty="0">
                <a:solidFill>
                  <a:schemeClr val="tx1">
                    <a:lumMod val="85000"/>
                    <a:lumOff val="15000"/>
                  </a:schemeClr>
                </a:solidFill>
                <a:ea typeface="Roboto" pitchFamily="34" charset="-122"/>
                <a:cs typeface="Roboto" pitchFamily="34" charset="-120"/>
              </a:rPr>
              <a:t>c). The IEC can be applied for on behalf of a firm, which can be a proprietorship, partnership, LLP, 	limited company, trust, HUF, or society.</a:t>
            </a:r>
            <a:br>
              <a:rPr lang="en-US" sz="2200" dirty="0">
                <a:solidFill>
                  <a:schemeClr val="tx1">
                    <a:lumMod val="85000"/>
                    <a:lumOff val="15000"/>
                  </a:schemeClr>
                </a:solidFill>
                <a:ea typeface="Roboto" pitchFamily="34" charset="-122"/>
                <a:cs typeface="Roboto" pitchFamily="34" charset="-120"/>
              </a:rPr>
            </a:br>
            <a:endParaRPr lang="en-US" sz="2200" dirty="0">
              <a:solidFill>
                <a:schemeClr val="tx1">
                  <a:lumMod val="85000"/>
                  <a:lumOff val="15000"/>
                </a:schemeClr>
              </a:solidFill>
              <a:ea typeface="Roboto" pitchFamily="34" charset="-122"/>
              <a:cs typeface="Roboto" pitchFamily="34" charset="-120"/>
            </a:endParaRPr>
          </a:p>
          <a:p>
            <a:pPr marL="285750" indent="-285750">
              <a:lnSpc>
                <a:spcPts val="2550"/>
              </a:lnSpc>
              <a:buFont typeface="Wingdings" panose="05000000000000000000" pitchFamily="2" charset="2"/>
              <a:buChar char="Ø"/>
            </a:pPr>
            <a:endParaRPr lang="en-US" sz="2200" dirty="0">
              <a:solidFill>
                <a:schemeClr val="tx1">
                  <a:lumMod val="85000"/>
                  <a:lumOff val="15000"/>
                </a:schemeClr>
              </a:solidFill>
              <a:ea typeface="Roboto" pitchFamily="34" charset="-122"/>
              <a:cs typeface="Roboto" pitchFamily="34" charset="-120"/>
            </a:endParaRPr>
          </a:p>
          <a:p>
            <a:pPr marL="285750" indent="-285750">
              <a:lnSpc>
                <a:spcPts val="2550"/>
              </a:lnSpc>
              <a:buFont typeface="Wingdings" panose="05000000000000000000" pitchFamily="2" charset="2"/>
              <a:buChar char="Ø"/>
            </a:pPr>
            <a:endParaRPr lang="en-US" sz="2200" dirty="0">
              <a:solidFill>
                <a:schemeClr val="tx1">
                  <a:lumMod val="85000"/>
                  <a:lumOff val="15000"/>
                </a:schemeClr>
              </a:solidFill>
              <a:ea typeface="Roboto" pitchFamily="34" charset="-122"/>
              <a:cs typeface="Roboto" pitchFamily="34" charset="-120"/>
            </a:endParaRPr>
          </a:p>
          <a:p>
            <a:pPr marL="285750" indent="-285750">
              <a:lnSpc>
                <a:spcPts val="2550"/>
              </a:lnSpc>
              <a:buFont typeface="Wingdings" panose="05000000000000000000" pitchFamily="2" charset="2"/>
              <a:buChar char="Ø"/>
            </a:pPr>
            <a:endParaRPr lang="en-US" sz="2200" dirty="0">
              <a:solidFill>
                <a:schemeClr val="tx1">
                  <a:lumMod val="85000"/>
                  <a:lumOff val="15000"/>
                </a:schemeClr>
              </a:solidFill>
              <a:ea typeface="Roboto" pitchFamily="34" charset="-122"/>
              <a:cs typeface="Roboto" pitchFamily="34" charset="-120"/>
            </a:endParaRPr>
          </a:p>
          <a:p>
            <a:pPr lvl="1">
              <a:lnSpc>
                <a:spcPts val="2550"/>
              </a:lnSpc>
            </a:pPr>
            <a:r>
              <a:rPr lang="en-US" sz="2200" dirty="0">
                <a:solidFill>
                  <a:schemeClr val="tx1">
                    <a:lumMod val="85000"/>
                    <a:lumOff val="15000"/>
                  </a:schemeClr>
                </a:solidFill>
              </a:rPr>
              <a:t>																							</a:t>
            </a:r>
            <a:br>
              <a:rPr lang="en-US" sz="2200" dirty="0">
                <a:solidFill>
                  <a:schemeClr val="tx1">
                    <a:lumMod val="85000"/>
                    <a:lumOff val="15000"/>
                  </a:schemeClr>
                </a:solidFill>
              </a:rPr>
            </a:br>
            <a:r>
              <a:rPr lang="en-US" sz="2200" dirty="0">
                <a:solidFill>
                  <a:schemeClr val="tx1">
                    <a:lumMod val="85000"/>
                    <a:lumOff val="15000"/>
                  </a:schemeClr>
                </a:solidFill>
              </a:rPr>
              <a:t>d.)</a:t>
            </a:r>
            <a:r>
              <a:rPr lang="en-US" sz="2200" b="0" i="0" dirty="0">
                <a:solidFill>
                  <a:schemeClr val="tx1">
                    <a:lumMod val="85000"/>
                    <a:lumOff val="15000"/>
                  </a:schemeClr>
                </a:solidFill>
                <a:effectLst/>
                <a:latin typeface="Montserrat" panose="00000500000000000000" pitchFamily="2" charset="0"/>
              </a:rPr>
              <a:t> </a:t>
            </a:r>
            <a:r>
              <a:rPr lang="en-US" sz="2200" dirty="0">
                <a:solidFill>
                  <a:schemeClr val="tx1">
                    <a:lumMod val="85000"/>
                    <a:lumOff val="15000"/>
                  </a:schemeClr>
                </a:solidFill>
                <a:ea typeface="Roboto" pitchFamily="34" charset="-122"/>
                <a:cs typeface="Roboto" pitchFamily="34" charset="-120"/>
              </a:rPr>
              <a:t>All goods import of which is permitted only with an authorization / permission / license can be checked in Indian 	Trade Classification (Harmonized System) Schedule I. The schedule can be downloaded from  </a:t>
            </a:r>
            <a:r>
              <a:rPr lang="en-US" sz="2200" dirty="0">
                <a:solidFill>
                  <a:schemeClr val="tx1">
                    <a:lumMod val="85000"/>
                    <a:lumOff val="15000"/>
                  </a:schemeClr>
                </a:solidFill>
                <a:ea typeface="Roboto" pitchFamily="34" charset="-122"/>
                <a:cs typeface="Roboto" pitchFamily="34" charset="-120"/>
                <a:hlinkClick r:id="rId4"/>
              </a:rPr>
              <a:t>https://www.dgft.gov.in</a:t>
            </a:r>
            <a:endParaRPr lang="en-US" sz="2200" dirty="0">
              <a:solidFill>
                <a:schemeClr val="tx1">
                  <a:lumMod val="85000"/>
                  <a:lumOff val="15000"/>
                </a:schemeClr>
              </a:solidFill>
              <a:ea typeface="Roboto" pitchFamily="34" charset="-122"/>
              <a:cs typeface="Roboto" pitchFamily="34" charset="-120"/>
            </a:endParaRPr>
          </a:p>
          <a:p>
            <a:pPr lvl="1">
              <a:lnSpc>
                <a:spcPts val="2550"/>
              </a:lnSpc>
            </a:pPr>
            <a:r>
              <a:rPr lang="en-US" sz="2200" dirty="0">
                <a:solidFill>
                  <a:schemeClr val="tx1">
                    <a:lumMod val="85000"/>
                    <a:lumOff val="15000"/>
                  </a:schemeClr>
                </a:solidFill>
                <a:ea typeface="Roboto" pitchFamily="34" charset="-122"/>
                <a:cs typeface="Roboto" pitchFamily="34" charset="-120"/>
              </a:rPr>
              <a:t>e.) All Goods of Exports which are Free/ restricted /Prohibited can be checked in Indian Trade Classification 	(Harmonized System) Schedule II</a:t>
            </a:r>
          </a:p>
        </p:txBody>
      </p:sp>
      <p:sp>
        <p:nvSpPr>
          <p:cNvPr id="10" name="Text 7"/>
          <p:cNvSpPr/>
          <p:nvPr/>
        </p:nvSpPr>
        <p:spPr>
          <a:xfrm rot="11043906">
            <a:off x="9316528" y="8594223"/>
            <a:ext cx="4071668" cy="643771"/>
          </a:xfrm>
          <a:prstGeom prst="rect">
            <a:avLst/>
          </a:prstGeom>
          <a:noFill/>
          <a:ln/>
        </p:spPr>
        <p:txBody>
          <a:bodyPr wrap="square" lIns="0" tIns="0" rIns="0" bIns="0" rtlCol="0" anchor="t"/>
          <a:lstStyle/>
          <a:p>
            <a:pPr marL="0" indent="0">
              <a:lnSpc>
                <a:spcPts val="2500"/>
              </a:lnSpc>
              <a:buNone/>
            </a:pPr>
            <a:endParaRPr lang="en-US" sz="2000" dirty="0"/>
          </a:p>
        </p:txBody>
      </p:sp>
      <p:sp>
        <p:nvSpPr>
          <p:cNvPr id="17" name="Text 14"/>
          <p:cNvSpPr/>
          <p:nvPr/>
        </p:nvSpPr>
        <p:spPr>
          <a:xfrm>
            <a:off x="8626415" y="4844653"/>
            <a:ext cx="271451" cy="399098"/>
          </a:xfrm>
          <a:prstGeom prst="rect">
            <a:avLst/>
          </a:prstGeom>
          <a:noFill/>
          <a:ln/>
        </p:spPr>
        <p:txBody>
          <a:bodyPr wrap="none" lIns="0" tIns="0" rIns="0" bIns="0" rtlCol="0" anchor="t"/>
          <a:lstStyle/>
          <a:p>
            <a:pPr marL="0" indent="0" algn="ctr">
              <a:lnSpc>
                <a:spcPts val="2400"/>
              </a:lnSpc>
              <a:buNone/>
            </a:pPr>
            <a:endParaRPr lang="en-US" sz="2400" dirty="0"/>
          </a:p>
        </p:txBody>
      </p:sp>
      <p:pic>
        <p:nvPicPr>
          <p:cNvPr id="20" name="Picture 19">
            <a:extLst>
              <a:ext uri="{FF2B5EF4-FFF2-40B4-BE49-F238E27FC236}">
                <a16:creationId xmlns:a16="http://schemas.microsoft.com/office/drawing/2014/main" id="{F7E5DCF7-705E-90EA-647E-8C74D6C2606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91110" y="4461642"/>
            <a:ext cx="11214784" cy="138736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pattFill prst="pct25">
          <a:fgClr>
            <a:schemeClr val="accent1"/>
          </a:fgClr>
          <a:bgClr>
            <a:schemeClr val="bg1"/>
          </a:bgClr>
        </a:pattFill>
        <a:effectLst/>
      </p:bgPr>
    </p:bg>
    <p:spTree>
      <p:nvGrpSpPr>
        <p:cNvPr id="1" name="">
          <a:extLst>
            <a:ext uri="{FF2B5EF4-FFF2-40B4-BE49-F238E27FC236}">
              <a16:creationId xmlns:a16="http://schemas.microsoft.com/office/drawing/2014/main" id="{FD60D824-81E1-6E71-BE9F-CB0E398B7483}"/>
            </a:ext>
          </a:extLst>
        </p:cNvPr>
        <p:cNvGrpSpPr/>
        <p:nvPr/>
      </p:nvGrpSpPr>
      <p:grpSpPr>
        <a:xfrm>
          <a:off x="0" y="0"/>
          <a:ext cx="0" cy="0"/>
          <a:chOff x="0" y="0"/>
          <a:chExt cx="0" cy="0"/>
        </a:xfrm>
      </p:grpSpPr>
      <p:sp>
        <p:nvSpPr>
          <p:cNvPr id="4" name="Text 2">
            <a:extLst>
              <a:ext uri="{FF2B5EF4-FFF2-40B4-BE49-F238E27FC236}">
                <a16:creationId xmlns:a16="http://schemas.microsoft.com/office/drawing/2014/main" id="{9390B277-3211-7812-396C-04054543C30B}"/>
              </a:ext>
            </a:extLst>
          </p:cNvPr>
          <p:cNvSpPr/>
          <p:nvPr/>
        </p:nvSpPr>
        <p:spPr>
          <a:xfrm>
            <a:off x="793789" y="772510"/>
            <a:ext cx="8350211" cy="6558456"/>
          </a:xfrm>
          <a:prstGeom prst="rect">
            <a:avLst/>
          </a:prstGeom>
          <a:noFill/>
          <a:ln/>
        </p:spPr>
        <p:txBody>
          <a:bodyPr wrap="square" lIns="0" tIns="0" rIns="0" bIns="0" rtlCol="0" anchor="t"/>
          <a:lstStyle/>
          <a:p>
            <a:pPr lvl="1" indent="-285750">
              <a:lnSpc>
                <a:spcPts val="2550"/>
              </a:lnSpc>
              <a:buFont typeface="Wingdings" panose="05000000000000000000" pitchFamily="2" charset="2"/>
              <a:buChar char="Ø"/>
            </a:pPr>
            <a:r>
              <a:rPr lang="en-US" sz="2400" u="sng" dirty="0">
                <a:solidFill>
                  <a:schemeClr val="tx1">
                    <a:lumMod val="85000"/>
                    <a:lumOff val="15000"/>
                  </a:schemeClr>
                </a:solidFill>
                <a:ea typeface="Roboto" pitchFamily="34" charset="-122"/>
                <a:cs typeface="Roboto" pitchFamily="34" charset="-120"/>
              </a:rPr>
              <a:t>ICEGATE (Indian Customs Electronic Gateway) </a:t>
            </a:r>
            <a:r>
              <a:rPr lang="en-US" sz="2400" dirty="0">
                <a:solidFill>
                  <a:schemeClr val="tx1">
                    <a:lumMod val="85000"/>
                    <a:lumOff val="15000"/>
                  </a:schemeClr>
                </a:solidFill>
              </a:rPr>
              <a:t>E-Commerce Portal of CBIC </a:t>
            </a:r>
            <a:r>
              <a:rPr lang="en-US" sz="2400" dirty="0">
                <a:solidFill>
                  <a:schemeClr val="tx1">
                    <a:lumMod val="85000"/>
                    <a:lumOff val="15000"/>
                  </a:schemeClr>
                </a:solidFill>
                <a:ea typeface="Roboto" pitchFamily="34" charset="-122"/>
                <a:cs typeface="Roboto" pitchFamily="34" charset="-120"/>
              </a:rPr>
              <a:t>- </a:t>
            </a:r>
          </a:p>
          <a:p>
            <a:pPr lvl="1"/>
            <a:r>
              <a:rPr lang="en-US" sz="2400" dirty="0">
                <a:solidFill>
                  <a:schemeClr val="tx1">
                    <a:lumMod val="85000"/>
                    <a:lumOff val="15000"/>
                  </a:schemeClr>
                </a:solidFill>
                <a:ea typeface="Roboto" pitchFamily="34" charset="-122"/>
                <a:cs typeface="Roboto" pitchFamily="34" charset="-120"/>
              </a:rPr>
              <a:t>a.) Registration of IEC code under ICE-GATE website</a:t>
            </a:r>
            <a:br>
              <a:rPr lang="en-US" sz="2400" dirty="0">
                <a:solidFill>
                  <a:schemeClr val="tx1">
                    <a:lumMod val="85000"/>
                    <a:lumOff val="15000"/>
                  </a:schemeClr>
                </a:solidFill>
                <a:ea typeface="Roboto" pitchFamily="34" charset="-122"/>
                <a:cs typeface="Roboto" pitchFamily="34" charset="-120"/>
              </a:rPr>
            </a:br>
            <a:r>
              <a:rPr lang="en-US" sz="2400" dirty="0">
                <a:solidFill>
                  <a:schemeClr val="tx1">
                    <a:lumMod val="85000"/>
                    <a:lumOff val="15000"/>
                  </a:schemeClr>
                </a:solidFill>
                <a:ea typeface="Roboto" pitchFamily="34" charset="-122"/>
                <a:cs typeface="Roboto" pitchFamily="34" charset="-120"/>
              </a:rPr>
              <a:t>b.) It is national portal of Indian Customs of Central Board of 	Indirect Taxes and Customs (CBIC) that provides e-filing 	services to the Trade, Cargo Carriers and other Trading 	partners electronically.</a:t>
            </a:r>
            <a:br>
              <a:rPr lang="en-US" sz="2400" dirty="0">
                <a:solidFill>
                  <a:schemeClr val="tx1">
                    <a:lumMod val="85000"/>
                    <a:lumOff val="15000"/>
                  </a:schemeClr>
                </a:solidFill>
                <a:ea typeface="Roboto" pitchFamily="34" charset="-122"/>
                <a:cs typeface="Roboto" pitchFamily="34" charset="-120"/>
              </a:rPr>
            </a:br>
            <a:r>
              <a:rPr lang="en-US" sz="2400" dirty="0">
                <a:solidFill>
                  <a:schemeClr val="tx1">
                    <a:lumMod val="85000"/>
                    <a:lumOff val="15000"/>
                  </a:schemeClr>
                </a:solidFill>
                <a:ea typeface="Roboto" pitchFamily="34" charset="-122"/>
                <a:cs typeface="Roboto" pitchFamily="34" charset="-120"/>
              </a:rPr>
              <a:t>c.) Services, including electronic filing of the Bill of Entry (import 	goods declaration), Shipping Bills (export goods 	declaration), e-Payment of Customs Duty etc.</a:t>
            </a:r>
            <a:br>
              <a:rPr lang="en-US" sz="2400" dirty="0">
                <a:solidFill>
                  <a:schemeClr val="tx1">
                    <a:lumMod val="85000"/>
                    <a:lumOff val="15000"/>
                  </a:schemeClr>
                </a:solidFill>
                <a:ea typeface="Roboto" pitchFamily="34" charset="-122"/>
                <a:cs typeface="Roboto" pitchFamily="34" charset="-120"/>
              </a:rPr>
            </a:br>
            <a:r>
              <a:rPr lang="en-US" sz="2400" dirty="0">
                <a:solidFill>
                  <a:schemeClr val="tx1">
                    <a:lumMod val="85000"/>
                    <a:lumOff val="15000"/>
                  </a:schemeClr>
                </a:solidFill>
                <a:ea typeface="Roboto" pitchFamily="34" charset="-122"/>
                <a:cs typeface="Roboto" pitchFamily="34" charset="-120"/>
              </a:rPr>
              <a:t>d.) </a:t>
            </a:r>
            <a:r>
              <a:rPr lang="en-US" sz="2300" dirty="0">
                <a:solidFill>
                  <a:schemeClr val="tx1">
                    <a:lumMod val="85000"/>
                    <a:lumOff val="15000"/>
                  </a:schemeClr>
                </a:solidFill>
                <a:ea typeface="Roboto" pitchFamily="34" charset="-122"/>
                <a:cs typeface="Roboto" pitchFamily="34" charset="-120"/>
              </a:rPr>
              <a:t>ICEGATE </a:t>
            </a:r>
            <a:r>
              <a:rPr lang="en-US" sz="2400" dirty="0">
                <a:solidFill>
                  <a:schemeClr val="tx1">
                    <a:lumMod val="85000"/>
                    <a:lumOff val="15000"/>
                  </a:schemeClr>
                </a:solidFill>
                <a:ea typeface="Roboto" pitchFamily="34" charset="-122"/>
                <a:cs typeface="Roboto" pitchFamily="34" charset="-120"/>
              </a:rPr>
              <a:t>is internally linked with multiple partner agencies 	including </a:t>
            </a:r>
            <a:r>
              <a:rPr lang="en-US" sz="2200" dirty="0">
                <a:solidFill>
                  <a:schemeClr val="tx1">
                    <a:lumMod val="85000"/>
                    <a:lumOff val="15000"/>
                  </a:schemeClr>
                </a:solidFill>
                <a:ea typeface="Roboto" pitchFamily="34" charset="-122"/>
                <a:cs typeface="Roboto" pitchFamily="34" charset="-120"/>
              </a:rPr>
              <a:t>RBI, Banks, GST PORTAL, DGFT, DGCIS</a:t>
            </a:r>
            <a:r>
              <a:rPr lang="en-US" sz="2400" dirty="0">
                <a:solidFill>
                  <a:schemeClr val="tx1">
                    <a:lumMod val="85000"/>
                    <a:lumOff val="15000"/>
                  </a:schemeClr>
                </a:solidFill>
                <a:ea typeface="Roboto" pitchFamily="34" charset="-122"/>
                <a:cs typeface="Roboto" pitchFamily="34" charset="-120"/>
              </a:rPr>
              <a:t>, Ministry of 	steel, directorate of Valuation and other various Partner 	government Agencies involved in EXIM trade enabling faster 	customs clearance.</a:t>
            </a:r>
            <a:br>
              <a:rPr lang="en-US" sz="2400" dirty="0">
                <a:solidFill>
                  <a:schemeClr val="tx1">
                    <a:lumMod val="85000"/>
                    <a:lumOff val="15000"/>
                  </a:schemeClr>
                </a:solidFill>
                <a:ea typeface="Roboto" pitchFamily="34" charset="-122"/>
                <a:cs typeface="Roboto" pitchFamily="34" charset="-120"/>
              </a:rPr>
            </a:br>
            <a:r>
              <a:rPr lang="en-US" sz="2400" dirty="0">
                <a:solidFill>
                  <a:schemeClr val="tx1">
                    <a:lumMod val="85000"/>
                    <a:lumOff val="15000"/>
                  </a:schemeClr>
                </a:solidFill>
                <a:ea typeface="Roboto" pitchFamily="34" charset="-122"/>
                <a:cs typeface="Roboto" pitchFamily="34" charset="-120"/>
              </a:rPr>
              <a:t> </a:t>
            </a:r>
            <a:endParaRPr lang="en-US" sz="1800" dirty="0">
              <a:solidFill>
                <a:schemeClr val="tx1">
                  <a:lumMod val="85000"/>
                  <a:lumOff val="15000"/>
                </a:schemeClr>
              </a:solidFill>
              <a:ea typeface="Roboto" pitchFamily="34" charset="-122"/>
              <a:cs typeface="Roboto" pitchFamily="34" charset="-120"/>
            </a:endParaRPr>
          </a:p>
        </p:txBody>
      </p:sp>
      <p:pic>
        <p:nvPicPr>
          <p:cNvPr id="13" name="Picture 12">
            <a:extLst>
              <a:ext uri="{FF2B5EF4-FFF2-40B4-BE49-F238E27FC236}">
                <a16:creationId xmlns:a16="http://schemas.microsoft.com/office/drawing/2014/main" id="{5CC2771E-67CE-9189-C888-69C0358A2B83}"/>
              </a:ext>
            </a:extLst>
          </p:cNvPr>
          <p:cNvPicPr>
            <a:picLocks noChangeAspect="1"/>
          </p:cNvPicPr>
          <p:nvPr/>
        </p:nvPicPr>
        <p:blipFill>
          <a:blip r:embed="rId3"/>
          <a:stretch>
            <a:fillRect/>
          </a:stretch>
        </p:blipFill>
        <p:spPr>
          <a:xfrm>
            <a:off x="9143999" y="621102"/>
            <a:ext cx="5296619" cy="7194429"/>
          </a:xfrm>
          <a:prstGeom prst="rect">
            <a:avLst/>
          </a:prstGeom>
        </p:spPr>
      </p:pic>
    </p:spTree>
    <p:extLst>
      <p:ext uri="{BB962C8B-B14F-4D97-AF65-F5344CB8AC3E}">
        <p14:creationId xmlns:p14="http://schemas.microsoft.com/office/powerpoint/2010/main" val="760104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pattFill prst="pct25">
          <a:fgClr>
            <a:schemeClr val="accent1"/>
          </a:fgClr>
          <a:bgClr>
            <a:schemeClr val="bg1"/>
          </a:bgClr>
        </a:pattFill>
        <a:effectLst/>
      </p:bgPr>
    </p:bg>
    <p:spTree>
      <p:nvGrpSpPr>
        <p:cNvPr id="1" name="">
          <a:extLst>
            <a:ext uri="{FF2B5EF4-FFF2-40B4-BE49-F238E27FC236}">
              <a16:creationId xmlns:a16="http://schemas.microsoft.com/office/drawing/2014/main" id="{1F19BE7C-98D1-221E-4595-4BA55D693456}"/>
            </a:ext>
          </a:extLst>
        </p:cNvPr>
        <p:cNvGrpSpPr/>
        <p:nvPr/>
      </p:nvGrpSpPr>
      <p:grpSpPr>
        <a:xfrm>
          <a:off x="0" y="0"/>
          <a:ext cx="0" cy="0"/>
          <a:chOff x="0" y="0"/>
          <a:chExt cx="0" cy="0"/>
        </a:xfrm>
      </p:grpSpPr>
      <p:sp>
        <p:nvSpPr>
          <p:cNvPr id="4" name="Text 2">
            <a:extLst>
              <a:ext uri="{FF2B5EF4-FFF2-40B4-BE49-F238E27FC236}">
                <a16:creationId xmlns:a16="http://schemas.microsoft.com/office/drawing/2014/main" id="{4E2FFF8B-88F5-44D1-831D-1C44F7A45A61}"/>
              </a:ext>
            </a:extLst>
          </p:cNvPr>
          <p:cNvSpPr/>
          <p:nvPr/>
        </p:nvSpPr>
        <p:spPr>
          <a:xfrm>
            <a:off x="1150884" y="914400"/>
            <a:ext cx="12297102" cy="6842234"/>
          </a:xfrm>
          <a:prstGeom prst="rect">
            <a:avLst/>
          </a:prstGeom>
          <a:noFill/>
          <a:ln/>
        </p:spPr>
        <p:txBody>
          <a:bodyPr wrap="square" lIns="0" tIns="0" rIns="0" bIns="0" rtlCol="0" anchor="t"/>
          <a:lstStyle/>
          <a:p>
            <a:pPr lvl="1" indent="-285750">
              <a:lnSpc>
                <a:spcPts val="2550"/>
              </a:lnSpc>
              <a:buFont typeface="Wingdings" panose="05000000000000000000" pitchFamily="2" charset="2"/>
              <a:buChar char="Ø"/>
            </a:pPr>
            <a:r>
              <a:rPr lang="en-US" sz="2800" u="sng" dirty="0">
                <a:solidFill>
                  <a:schemeClr val="tx1">
                    <a:lumMod val="85000"/>
                    <a:lumOff val="15000"/>
                  </a:schemeClr>
                </a:solidFill>
                <a:ea typeface="Roboto" pitchFamily="34" charset="-122"/>
                <a:cs typeface="Roboto" pitchFamily="34" charset="-120"/>
              </a:rPr>
              <a:t>Registration of AD code on ICE Gate Portal </a:t>
            </a:r>
            <a:r>
              <a:rPr lang="en-US" sz="2800" dirty="0">
                <a:solidFill>
                  <a:schemeClr val="tx1">
                    <a:lumMod val="85000"/>
                    <a:lumOff val="15000"/>
                  </a:schemeClr>
                </a:solidFill>
                <a:ea typeface="Roboto" pitchFamily="34" charset="-122"/>
                <a:cs typeface="Roboto" pitchFamily="34" charset="-120"/>
              </a:rPr>
              <a:t>- </a:t>
            </a:r>
          </a:p>
          <a:p>
            <a:pPr lvl="1"/>
            <a:r>
              <a:rPr lang="en-US" sz="2300" b="0" i="0" dirty="0">
                <a:solidFill>
                  <a:srgbClr val="001D35"/>
                </a:solidFill>
                <a:effectLst/>
                <a:latin typeface="Google Sans"/>
              </a:rPr>
              <a:t>Authorized Dealer</a:t>
            </a:r>
            <a:r>
              <a:rPr lang="en-US" sz="2300" dirty="0">
                <a:solidFill>
                  <a:schemeClr val="tx1">
                    <a:lumMod val="85000"/>
                    <a:lumOff val="15000"/>
                  </a:schemeClr>
                </a:solidFill>
                <a:ea typeface="Roboto" pitchFamily="34" charset="-122"/>
                <a:cs typeface="Roboto" pitchFamily="34" charset="-120"/>
              </a:rPr>
              <a:t> Code (AD Code) Issued by the </a:t>
            </a:r>
            <a:r>
              <a:rPr lang="en-US" sz="2300" b="1" dirty="0">
                <a:solidFill>
                  <a:schemeClr val="tx1">
                    <a:lumMod val="85000"/>
                    <a:lumOff val="15000"/>
                  </a:schemeClr>
                </a:solidFill>
                <a:ea typeface="Roboto" pitchFamily="34" charset="-122"/>
                <a:cs typeface="Roboto" pitchFamily="34" charset="-120"/>
              </a:rPr>
              <a:t>Authorized Dealer Bank </a:t>
            </a:r>
            <a:r>
              <a:rPr lang="en-US" sz="2300" dirty="0">
                <a:solidFill>
                  <a:schemeClr val="tx1">
                    <a:lumMod val="85000"/>
                    <a:lumOff val="15000"/>
                  </a:schemeClr>
                </a:solidFill>
                <a:ea typeface="Roboto" pitchFamily="34" charset="-122"/>
                <a:cs typeface="Roboto" pitchFamily="34" charset="-120"/>
              </a:rPr>
              <a:t>who is dealing in Foreign Exchange, has to registered in the </a:t>
            </a:r>
            <a:r>
              <a:rPr lang="en-US" sz="2300" b="1" u="sng" dirty="0">
                <a:solidFill>
                  <a:schemeClr val="tx1">
                    <a:lumMod val="85000"/>
                    <a:lumOff val="15000"/>
                  </a:schemeClr>
                </a:solidFill>
                <a:ea typeface="Roboto" pitchFamily="34" charset="-122"/>
                <a:cs typeface="Roboto" pitchFamily="34" charset="-120"/>
              </a:rPr>
              <a:t>Port of Export </a:t>
            </a:r>
            <a:r>
              <a:rPr lang="en-US" sz="2300" dirty="0">
                <a:solidFill>
                  <a:schemeClr val="tx1">
                    <a:lumMod val="85000"/>
                    <a:lumOff val="15000"/>
                  </a:schemeClr>
                </a:solidFill>
                <a:ea typeface="Roboto" pitchFamily="34" charset="-122"/>
                <a:cs typeface="Roboto" pitchFamily="34" charset="-120"/>
              </a:rPr>
              <a:t>Through ICE Gate Portal.</a:t>
            </a:r>
            <a:br>
              <a:rPr lang="en-US" sz="2300" dirty="0">
                <a:solidFill>
                  <a:schemeClr val="tx1">
                    <a:lumMod val="85000"/>
                    <a:lumOff val="15000"/>
                  </a:schemeClr>
                </a:solidFill>
                <a:ea typeface="Roboto" pitchFamily="34" charset="-122"/>
                <a:cs typeface="Roboto" pitchFamily="34" charset="-120"/>
              </a:rPr>
            </a:br>
            <a:endParaRPr lang="en-US" sz="2300" dirty="0">
              <a:solidFill>
                <a:schemeClr val="tx1">
                  <a:lumMod val="85000"/>
                  <a:lumOff val="15000"/>
                </a:schemeClr>
              </a:solidFill>
              <a:ea typeface="Roboto" pitchFamily="34" charset="-122"/>
              <a:cs typeface="Roboto" pitchFamily="34" charset="-120"/>
            </a:endParaRPr>
          </a:p>
          <a:p>
            <a:pPr lvl="1"/>
            <a:endParaRPr lang="en-US" sz="2300" dirty="0">
              <a:solidFill>
                <a:schemeClr val="tx1">
                  <a:lumMod val="85000"/>
                  <a:lumOff val="15000"/>
                </a:schemeClr>
              </a:solidFill>
              <a:ea typeface="Roboto" pitchFamily="34" charset="-122"/>
              <a:cs typeface="Roboto" pitchFamily="34" charset="-120"/>
            </a:endParaRPr>
          </a:p>
          <a:p>
            <a:pPr lvl="1"/>
            <a:endParaRPr lang="en-US" sz="2300" dirty="0">
              <a:solidFill>
                <a:schemeClr val="tx1">
                  <a:lumMod val="85000"/>
                  <a:lumOff val="15000"/>
                </a:schemeClr>
              </a:solidFill>
              <a:ea typeface="Roboto" pitchFamily="34" charset="-122"/>
              <a:cs typeface="Roboto" pitchFamily="34" charset="-120"/>
            </a:endParaRPr>
          </a:p>
          <a:p>
            <a:pPr lvl="1"/>
            <a:endParaRPr lang="en-US" sz="2300" dirty="0">
              <a:solidFill>
                <a:schemeClr val="tx1">
                  <a:lumMod val="85000"/>
                  <a:lumOff val="15000"/>
                </a:schemeClr>
              </a:solidFill>
              <a:ea typeface="Roboto" pitchFamily="34" charset="-122"/>
              <a:cs typeface="Roboto" pitchFamily="34" charset="-120"/>
            </a:endParaRPr>
          </a:p>
          <a:p>
            <a:pPr lvl="1"/>
            <a:endParaRPr lang="en-US" sz="2300" dirty="0">
              <a:solidFill>
                <a:schemeClr val="tx1">
                  <a:lumMod val="85000"/>
                  <a:lumOff val="15000"/>
                </a:schemeClr>
              </a:solidFill>
              <a:ea typeface="Roboto" pitchFamily="34" charset="-122"/>
              <a:cs typeface="Roboto" pitchFamily="34" charset="-120"/>
            </a:endParaRPr>
          </a:p>
          <a:p>
            <a:pPr lvl="1"/>
            <a:endParaRPr lang="en-US" sz="2300" dirty="0">
              <a:solidFill>
                <a:schemeClr val="tx1">
                  <a:lumMod val="85000"/>
                  <a:lumOff val="15000"/>
                </a:schemeClr>
              </a:solidFill>
              <a:ea typeface="Roboto" pitchFamily="34" charset="-122"/>
              <a:cs typeface="Roboto" pitchFamily="34" charset="-120"/>
            </a:endParaRPr>
          </a:p>
          <a:p>
            <a:pPr lvl="1"/>
            <a:endParaRPr lang="en-US" sz="2300" dirty="0">
              <a:solidFill>
                <a:schemeClr val="tx1">
                  <a:lumMod val="85000"/>
                  <a:lumOff val="15000"/>
                </a:schemeClr>
              </a:solidFill>
              <a:ea typeface="Roboto" pitchFamily="34" charset="-122"/>
              <a:cs typeface="Roboto" pitchFamily="34" charset="-120"/>
            </a:endParaRPr>
          </a:p>
          <a:p>
            <a:pPr lvl="1"/>
            <a:endParaRPr lang="en-US" sz="2300" dirty="0">
              <a:solidFill>
                <a:schemeClr val="tx1">
                  <a:lumMod val="85000"/>
                  <a:lumOff val="15000"/>
                </a:schemeClr>
              </a:solidFill>
              <a:ea typeface="Roboto" pitchFamily="34" charset="-122"/>
              <a:cs typeface="Roboto" pitchFamily="34" charset="-120"/>
            </a:endParaRPr>
          </a:p>
          <a:p>
            <a:pPr lvl="1" indent="-285750">
              <a:lnSpc>
                <a:spcPts val="2550"/>
              </a:lnSpc>
              <a:buFont typeface="Wingdings" panose="05000000000000000000" pitchFamily="2" charset="2"/>
              <a:buChar char="Ø"/>
            </a:pPr>
            <a:endParaRPr lang="en-US" sz="2800" u="sng" dirty="0">
              <a:solidFill>
                <a:schemeClr val="tx1">
                  <a:lumMod val="85000"/>
                  <a:lumOff val="15000"/>
                </a:schemeClr>
              </a:solidFill>
              <a:ea typeface="Roboto" pitchFamily="34" charset="-122"/>
              <a:cs typeface="Roboto" pitchFamily="34" charset="-120"/>
            </a:endParaRPr>
          </a:p>
          <a:p>
            <a:pPr lvl="1" indent="-285750">
              <a:lnSpc>
                <a:spcPts val="2550"/>
              </a:lnSpc>
              <a:buFont typeface="Wingdings" panose="05000000000000000000" pitchFamily="2" charset="2"/>
              <a:buChar char="Ø"/>
            </a:pPr>
            <a:endParaRPr lang="en-US" sz="2800" u="sng" dirty="0">
              <a:solidFill>
                <a:schemeClr val="tx1">
                  <a:lumMod val="85000"/>
                  <a:lumOff val="15000"/>
                </a:schemeClr>
              </a:solidFill>
              <a:ea typeface="Roboto" pitchFamily="34" charset="-122"/>
              <a:cs typeface="Roboto" pitchFamily="34" charset="-120"/>
            </a:endParaRPr>
          </a:p>
          <a:p>
            <a:pPr lvl="1" indent="-285750">
              <a:lnSpc>
                <a:spcPts val="2550"/>
              </a:lnSpc>
              <a:buFont typeface="Wingdings" panose="05000000000000000000" pitchFamily="2" charset="2"/>
              <a:buChar char="Ø"/>
            </a:pPr>
            <a:endParaRPr lang="en-US" sz="2800" u="sng" dirty="0">
              <a:solidFill>
                <a:schemeClr val="tx1">
                  <a:lumMod val="85000"/>
                  <a:lumOff val="15000"/>
                </a:schemeClr>
              </a:solidFill>
              <a:ea typeface="Roboto" pitchFamily="34" charset="-122"/>
              <a:cs typeface="Roboto" pitchFamily="34" charset="-120"/>
            </a:endParaRPr>
          </a:p>
          <a:p>
            <a:pPr lvl="1" indent="-285750">
              <a:lnSpc>
                <a:spcPts val="2550"/>
              </a:lnSpc>
              <a:buFont typeface="Wingdings" panose="05000000000000000000" pitchFamily="2" charset="2"/>
              <a:buChar char="Ø"/>
            </a:pPr>
            <a:r>
              <a:rPr lang="en-US" sz="2800" u="sng" dirty="0">
                <a:solidFill>
                  <a:schemeClr val="tx1">
                    <a:lumMod val="85000"/>
                    <a:lumOff val="15000"/>
                  </a:schemeClr>
                </a:solidFill>
                <a:ea typeface="Roboto" pitchFamily="34" charset="-122"/>
                <a:cs typeface="Roboto" pitchFamily="34" charset="-120"/>
              </a:rPr>
              <a:t>Registration with Export Promotion Council</a:t>
            </a:r>
            <a:r>
              <a:rPr lang="en-US" sz="2800" dirty="0">
                <a:solidFill>
                  <a:schemeClr val="tx1">
                    <a:lumMod val="85000"/>
                    <a:lumOff val="15000"/>
                  </a:schemeClr>
                </a:solidFill>
                <a:ea typeface="Roboto" pitchFamily="34" charset="-122"/>
                <a:cs typeface="Roboto" pitchFamily="34" charset="-120"/>
              </a:rPr>
              <a:t>- </a:t>
            </a:r>
          </a:p>
          <a:p>
            <a:pPr lvl="1"/>
            <a:r>
              <a:rPr lang="en-US" sz="2300" b="0" i="0" dirty="0">
                <a:solidFill>
                  <a:srgbClr val="001D35"/>
                </a:solidFill>
                <a:effectLst/>
                <a:latin typeface="Google Sans"/>
              </a:rPr>
              <a:t>For Availing Various Concessions and Benefits under Foreign Trade policy, The Exporter is Required to register himself  with the concerned EPCs. DGFT has created a common digital Platform for application of issuance, renewal, amendment and related process pertaining to RCMC. </a:t>
            </a:r>
            <a:endParaRPr lang="en-US" sz="2300" dirty="0">
              <a:solidFill>
                <a:schemeClr val="tx1">
                  <a:lumMod val="85000"/>
                  <a:lumOff val="15000"/>
                </a:schemeClr>
              </a:solidFill>
              <a:ea typeface="Roboto" pitchFamily="34" charset="-122"/>
              <a:cs typeface="Roboto" pitchFamily="34" charset="-120"/>
            </a:endParaRPr>
          </a:p>
        </p:txBody>
      </p:sp>
      <p:pic>
        <p:nvPicPr>
          <p:cNvPr id="3" name="Picture 2">
            <a:extLst>
              <a:ext uri="{FF2B5EF4-FFF2-40B4-BE49-F238E27FC236}">
                <a16:creationId xmlns:a16="http://schemas.microsoft.com/office/drawing/2014/main" id="{1024E8F3-7800-02E0-8D06-A40FC2F70BE1}"/>
              </a:ext>
            </a:extLst>
          </p:cNvPr>
          <p:cNvPicPr>
            <a:picLocks noChangeAspect="1"/>
          </p:cNvPicPr>
          <p:nvPr/>
        </p:nvPicPr>
        <p:blipFill>
          <a:blip r:embed="rId3"/>
          <a:stretch>
            <a:fillRect/>
          </a:stretch>
        </p:blipFill>
        <p:spPr>
          <a:xfrm>
            <a:off x="2427891" y="2191407"/>
            <a:ext cx="9884978" cy="3200400"/>
          </a:xfrm>
          <a:prstGeom prst="rect">
            <a:avLst/>
          </a:prstGeom>
        </p:spPr>
      </p:pic>
    </p:spTree>
    <p:extLst>
      <p:ext uri="{BB962C8B-B14F-4D97-AF65-F5344CB8AC3E}">
        <p14:creationId xmlns:p14="http://schemas.microsoft.com/office/powerpoint/2010/main" val="976526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73A58-67C8-2439-2014-78CC8EC52F3B}"/>
              </a:ext>
            </a:extLst>
          </p:cNvPr>
          <p:cNvSpPr>
            <a:spLocks noGrp="1"/>
          </p:cNvSpPr>
          <p:nvPr>
            <p:ph type="title"/>
          </p:nvPr>
        </p:nvSpPr>
        <p:spPr>
          <a:xfrm>
            <a:off x="1096531" y="742221"/>
            <a:ext cx="12437341" cy="723972"/>
          </a:xfrm>
        </p:spPr>
        <p:txBody>
          <a:bodyPr>
            <a:normAutofit/>
          </a:bodyPr>
          <a:lstStyle/>
          <a:p>
            <a:r>
              <a:rPr lang="en-US" sz="3500" u="sng" dirty="0">
                <a:latin typeface="+mn-lt"/>
              </a:rPr>
              <a:t>GENERAL PROVISION REGADING IMPORT &amp; EXPORT</a:t>
            </a:r>
          </a:p>
        </p:txBody>
      </p:sp>
      <p:sp>
        <p:nvSpPr>
          <p:cNvPr id="3" name="Content Placeholder 2">
            <a:extLst>
              <a:ext uri="{FF2B5EF4-FFF2-40B4-BE49-F238E27FC236}">
                <a16:creationId xmlns:a16="http://schemas.microsoft.com/office/drawing/2014/main" id="{6E313419-7942-1FAA-08A0-920300DD85BF}"/>
              </a:ext>
            </a:extLst>
          </p:cNvPr>
          <p:cNvSpPr>
            <a:spLocks noGrp="1"/>
          </p:cNvSpPr>
          <p:nvPr>
            <p:ph sz="quarter" idx="13"/>
          </p:nvPr>
        </p:nvSpPr>
        <p:spPr>
          <a:xfrm>
            <a:off x="1096529" y="1292772"/>
            <a:ext cx="8157830" cy="6463862"/>
          </a:xfrm>
        </p:spPr>
        <p:txBody>
          <a:bodyPr>
            <a:normAutofit fontScale="70000" lnSpcReduction="20000"/>
          </a:bodyPr>
          <a:lstStyle/>
          <a:p>
            <a:pPr marL="457200" indent="-457200">
              <a:buFont typeface="+mj-lt"/>
              <a:buAutoNum type="arabicPeriod"/>
            </a:pPr>
            <a:r>
              <a:rPr lang="en-US" dirty="0"/>
              <a:t>Policy regarding import/ export of goods</a:t>
            </a:r>
          </a:p>
          <a:p>
            <a:pPr marL="457200" indent="-457200">
              <a:buFont typeface="+mj-lt"/>
              <a:buAutoNum type="arabicPeriod"/>
            </a:pPr>
            <a:r>
              <a:rPr lang="en-US" dirty="0"/>
              <a:t>India trade classification harmonized System code (</a:t>
            </a:r>
            <a:r>
              <a:rPr lang="en-US" dirty="0" err="1"/>
              <a:t>hsn</a:t>
            </a:r>
            <a:r>
              <a:rPr lang="en-US" dirty="0"/>
              <a:t>) of export &amp; import</a:t>
            </a:r>
          </a:p>
          <a:p>
            <a:pPr marL="457200" indent="-457200">
              <a:buFont typeface="+mj-lt"/>
              <a:buAutoNum type="arabicPeriod"/>
            </a:pPr>
            <a:r>
              <a:rPr lang="en-US" dirty="0"/>
              <a:t>Compliance of import with domestic laws</a:t>
            </a:r>
          </a:p>
          <a:p>
            <a:pPr marL="457200" indent="-457200">
              <a:buFont typeface="+mj-lt"/>
              <a:buAutoNum type="arabicPeriod"/>
            </a:pPr>
            <a:r>
              <a:rPr lang="en-US" dirty="0"/>
              <a:t>Payments and receipts of imports/exports</a:t>
            </a:r>
          </a:p>
          <a:p>
            <a:pPr marL="457200" indent="-457200">
              <a:buFont typeface="+mj-lt"/>
              <a:buAutoNum type="arabicPeriod"/>
            </a:pPr>
            <a:r>
              <a:rPr lang="en-US" dirty="0"/>
              <a:t>Status Holder Certificate</a:t>
            </a:r>
          </a:p>
          <a:p>
            <a:pPr marL="457200" indent="-457200">
              <a:buFont typeface="+mj-lt"/>
              <a:buAutoNum type="arabicPeriod"/>
            </a:pPr>
            <a:r>
              <a:rPr lang="en-US" dirty="0"/>
              <a:t>Authorized Economic operator (AEO)</a:t>
            </a:r>
          </a:p>
          <a:p>
            <a:pPr marL="457200" indent="-457200">
              <a:buFont typeface="+mj-lt"/>
              <a:buAutoNum type="arabicPeriod"/>
            </a:pPr>
            <a:r>
              <a:rPr lang="en-US" dirty="0"/>
              <a:t>Export/Import of restricted goods</a:t>
            </a:r>
          </a:p>
          <a:p>
            <a:pPr marL="457200" indent="-457200">
              <a:buFont typeface="+mj-lt"/>
              <a:buAutoNum type="arabicPeriod"/>
            </a:pPr>
            <a:r>
              <a:rPr lang="en-US" dirty="0"/>
              <a:t>Import policy for 2</a:t>
            </a:r>
            <a:r>
              <a:rPr lang="en-US" baseline="30000" dirty="0"/>
              <a:t>nd</a:t>
            </a:r>
            <a:r>
              <a:rPr lang="en-US" dirty="0"/>
              <a:t> hand goods</a:t>
            </a:r>
          </a:p>
          <a:p>
            <a:pPr marL="457200" indent="-457200">
              <a:buFont typeface="+mj-lt"/>
              <a:buAutoNum type="arabicPeriod"/>
            </a:pPr>
            <a:r>
              <a:rPr lang="en-US" dirty="0"/>
              <a:t>Sale on high seas</a:t>
            </a:r>
          </a:p>
          <a:p>
            <a:pPr marL="457200" indent="-457200">
              <a:buFont typeface="+mj-lt"/>
              <a:buAutoNum type="arabicPeriod"/>
            </a:pPr>
            <a:r>
              <a:rPr lang="en-US" dirty="0"/>
              <a:t>Merchant Trade</a:t>
            </a:r>
          </a:p>
          <a:p>
            <a:pPr marL="457200" indent="-457200">
              <a:buFont typeface="+mj-lt"/>
              <a:buAutoNum type="arabicPeriod"/>
            </a:pPr>
            <a:r>
              <a:rPr lang="en-US" dirty="0"/>
              <a:t>Third party export and supporting manufacturer  </a:t>
            </a:r>
          </a:p>
          <a:p>
            <a:pPr marL="457200" indent="-457200">
              <a:buFont typeface="+mj-lt"/>
              <a:buAutoNum type="arabicPeriod"/>
            </a:pPr>
            <a:r>
              <a:rPr lang="en-US" dirty="0"/>
              <a:t>mandatory documents for export /import of goods</a:t>
            </a:r>
          </a:p>
          <a:p>
            <a:pPr marL="457200" indent="-457200">
              <a:buFont typeface="+mj-lt"/>
              <a:buAutoNum type="arabicPeriod"/>
            </a:pPr>
            <a:r>
              <a:rPr lang="en-US" dirty="0"/>
              <a:t>Export Credit Agency (ECA)</a:t>
            </a:r>
          </a:p>
          <a:p>
            <a:pPr marL="457200" indent="-457200">
              <a:buFont typeface="+mj-lt"/>
              <a:buAutoNum type="arabicPeriod"/>
            </a:pPr>
            <a:r>
              <a:rPr lang="en-US" dirty="0"/>
              <a:t>Private bonded warehouse for export</a:t>
            </a:r>
          </a:p>
          <a:p>
            <a:pPr marL="457200" indent="-457200">
              <a:buFont typeface="+mj-lt"/>
              <a:buAutoNum type="arabicPeriod"/>
            </a:pPr>
            <a:r>
              <a:rPr lang="en-US" dirty="0"/>
              <a:t>Quality Complaints &amp; Trade Disputes </a:t>
            </a:r>
          </a:p>
          <a:p>
            <a:pPr marL="457200" indent="-457200">
              <a:buFont typeface="+mj-lt"/>
              <a:buAutoNum type="arabicPeriod"/>
            </a:pPr>
            <a:endParaRPr lang="en-US" dirty="0"/>
          </a:p>
        </p:txBody>
      </p:sp>
      <p:pic>
        <p:nvPicPr>
          <p:cNvPr id="9" name="Picture 8">
            <a:extLst>
              <a:ext uri="{FF2B5EF4-FFF2-40B4-BE49-F238E27FC236}">
                <a16:creationId xmlns:a16="http://schemas.microsoft.com/office/drawing/2014/main" id="{13707765-BA74-FA9A-9B0F-521FBB8BB84D}"/>
              </a:ext>
            </a:extLst>
          </p:cNvPr>
          <p:cNvPicPr>
            <a:picLocks noChangeAspect="1"/>
          </p:cNvPicPr>
          <p:nvPr/>
        </p:nvPicPr>
        <p:blipFill>
          <a:blip r:embed="rId2"/>
          <a:stretch>
            <a:fillRect/>
          </a:stretch>
        </p:blipFill>
        <p:spPr>
          <a:xfrm>
            <a:off x="8939047" y="1671145"/>
            <a:ext cx="4729655" cy="55336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589442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6B1388A-AAFD-C159-D898-AB5CB735523E}"/>
              </a:ext>
            </a:extLst>
          </p:cNvPr>
          <p:cNvGraphicFramePr>
            <a:graphicFrameLocks noGrp="1"/>
          </p:cNvGraphicFramePr>
          <p:nvPr>
            <p:extLst>
              <p:ext uri="{D42A27DB-BD31-4B8C-83A1-F6EECF244321}">
                <p14:modId xmlns:p14="http://schemas.microsoft.com/office/powerpoint/2010/main" val="1618317322"/>
              </p:ext>
            </p:extLst>
          </p:nvPr>
        </p:nvGraphicFramePr>
        <p:xfrm>
          <a:off x="1069675" y="741873"/>
          <a:ext cx="12594567" cy="672860"/>
        </p:xfrm>
        <a:graphic>
          <a:graphicData uri="http://schemas.openxmlformats.org/drawingml/2006/table">
            <a:tbl>
              <a:tblPr/>
              <a:tblGrid>
                <a:gridCol w="12594567">
                  <a:extLst>
                    <a:ext uri="{9D8B030D-6E8A-4147-A177-3AD203B41FA5}">
                      <a16:colId xmlns:a16="http://schemas.microsoft.com/office/drawing/2014/main" val="1298765177"/>
                    </a:ext>
                  </a:extLst>
                </a:gridCol>
              </a:tblGrid>
              <a:tr h="672860">
                <a:tc>
                  <a:txBody>
                    <a:bodyPr/>
                    <a:lstStyle/>
                    <a:p>
                      <a:pPr algn="ctr"/>
                      <a:r>
                        <a:rPr lang="en-US" sz="3500" b="1" u="sng" dirty="0">
                          <a:solidFill>
                            <a:schemeClr val="tx1"/>
                          </a:solidFill>
                          <a:latin typeface="+mn-lt"/>
                        </a:rPr>
                        <a:t>EXPORT PROCEDURE</a:t>
                      </a:r>
                      <a:endParaRPr lang="en-US" sz="3500" u="sng" dirty="0">
                        <a:solidFill>
                          <a:schemeClr val="tx1"/>
                        </a:solidFill>
                        <a:latin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3104983"/>
                  </a:ext>
                </a:extLst>
              </a:tr>
            </a:tbl>
          </a:graphicData>
        </a:graphic>
      </p:graphicFrame>
      <p:graphicFrame>
        <p:nvGraphicFramePr>
          <p:cNvPr id="4" name="Table 3">
            <a:extLst>
              <a:ext uri="{FF2B5EF4-FFF2-40B4-BE49-F238E27FC236}">
                <a16:creationId xmlns:a16="http://schemas.microsoft.com/office/drawing/2014/main" id="{78CACA91-EB66-D409-95B9-FB0AC6002C59}"/>
              </a:ext>
            </a:extLst>
          </p:cNvPr>
          <p:cNvGraphicFramePr>
            <a:graphicFrameLocks noGrp="1"/>
          </p:cNvGraphicFramePr>
          <p:nvPr>
            <p:extLst>
              <p:ext uri="{D42A27DB-BD31-4B8C-83A1-F6EECF244321}">
                <p14:modId xmlns:p14="http://schemas.microsoft.com/office/powerpoint/2010/main" val="2527843256"/>
              </p:ext>
            </p:extLst>
          </p:nvPr>
        </p:nvGraphicFramePr>
        <p:xfrm>
          <a:off x="1069675" y="1552756"/>
          <a:ext cx="12594567" cy="5486400"/>
        </p:xfrm>
        <a:graphic>
          <a:graphicData uri="http://schemas.openxmlformats.org/drawingml/2006/table">
            <a:tbl>
              <a:tblPr/>
              <a:tblGrid>
                <a:gridCol w="12594567">
                  <a:extLst>
                    <a:ext uri="{9D8B030D-6E8A-4147-A177-3AD203B41FA5}">
                      <a16:colId xmlns:a16="http://schemas.microsoft.com/office/drawing/2014/main" val="30887743"/>
                    </a:ext>
                  </a:extLst>
                </a:gridCol>
              </a:tblGrid>
              <a:tr h="5365630">
                <a:tc>
                  <a:txBody>
                    <a:bodyPr/>
                    <a:lstStyle/>
                    <a:p>
                      <a:pPr marL="0" indent="0" algn="l">
                        <a:buNone/>
                      </a:pPr>
                      <a:r>
                        <a:rPr lang="en-US" sz="2200" kern="1200" dirty="0">
                          <a:solidFill>
                            <a:schemeClr val="tx1">
                              <a:lumMod val="85000"/>
                              <a:lumOff val="15000"/>
                            </a:schemeClr>
                          </a:solidFill>
                          <a:latin typeface="+mn-lt"/>
                          <a:ea typeface="Roboto" pitchFamily="34" charset="-122"/>
                          <a:cs typeface="Roboto" pitchFamily="34" charset="-120"/>
                        </a:rPr>
                        <a:t>E.g. ‘A’  company in Jaipur – Rajasthan (Exporter) – gets Order from ‘B’ Company (Importer) in London – UK for Stone Tiles. The Procedure will be as under. Since heavy weight cargo 20’ Container suitable. Steps should be follow:-</a:t>
                      </a:r>
                    </a:p>
                    <a:p>
                      <a:pPr marL="0" indent="0" algn="l">
                        <a:buNone/>
                      </a:pPr>
                      <a:r>
                        <a:rPr lang="en-US" sz="2200" kern="1200" dirty="0">
                          <a:solidFill>
                            <a:schemeClr val="tx1">
                              <a:lumMod val="85000"/>
                              <a:lumOff val="15000"/>
                            </a:schemeClr>
                          </a:solidFill>
                          <a:latin typeface="+mn-lt"/>
                          <a:ea typeface="Roboto" pitchFamily="34" charset="-122"/>
                          <a:cs typeface="Roboto" pitchFamily="34" charset="-120"/>
                        </a:rPr>
                        <a:t>1) Contract Between Exporter &amp; Importer for supply of Goods with per specification (units, weight, height etc.), Production Of Goods.</a:t>
                      </a:r>
                    </a:p>
                    <a:p>
                      <a:pPr marL="0" indent="0" algn="l">
                        <a:buNone/>
                      </a:pPr>
                      <a:r>
                        <a:rPr lang="en-US" sz="2200" kern="1200" dirty="0">
                          <a:solidFill>
                            <a:schemeClr val="tx1">
                              <a:lumMod val="85000"/>
                              <a:lumOff val="15000"/>
                            </a:schemeClr>
                          </a:solidFill>
                          <a:latin typeface="+mn-lt"/>
                          <a:ea typeface="Roboto" pitchFamily="34" charset="-122"/>
                          <a:cs typeface="Roboto" pitchFamily="34" charset="-120"/>
                        </a:rPr>
                        <a:t>2) Payment Terms : Advance or TT upon BL receipt or LC or DA. The remittance from Importer Bank to Exporter Bank.</a:t>
                      </a:r>
                    </a:p>
                    <a:p>
                      <a:pPr marL="0" indent="0" algn="l">
                        <a:buNone/>
                      </a:pPr>
                      <a:r>
                        <a:rPr lang="en-US" sz="2200" kern="1200" dirty="0">
                          <a:solidFill>
                            <a:schemeClr val="tx1">
                              <a:lumMod val="85000"/>
                              <a:lumOff val="15000"/>
                            </a:schemeClr>
                          </a:solidFill>
                          <a:latin typeface="+mn-lt"/>
                          <a:ea typeface="Roboto" pitchFamily="34" charset="-122"/>
                          <a:cs typeface="Roboto" pitchFamily="34" charset="-120"/>
                        </a:rPr>
                        <a:t>3) </a:t>
                      </a:r>
                      <a:r>
                        <a:rPr lang="en-US" sz="2400" b="0" i="0" kern="1200" dirty="0">
                          <a:solidFill>
                            <a:schemeClr val="tx1">
                              <a:lumMod val="85000"/>
                              <a:lumOff val="15000"/>
                            </a:schemeClr>
                          </a:solidFill>
                          <a:effectLst/>
                          <a:latin typeface="+mn-lt"/>
                          <a:ea typeface="+mn-ea"/>
                          <a:cs typeface="+mn-cs"/>
                        </a:rPr>
                        <a:t>Inland Container Depots (ICDs) and Container Freight Stations (CFSs) </a:t>
                      </a:r>
                      <a:r>
                        <a:rPr lang="en-US" sz="2400" kern="1200" dirty="0">
                          <a:solidFill>
                            <a:schemeClr val="tx1">
                              <a:lumMod val="85000"/>
                              <a:lumOff val="15000"/>
                            </a:schemeClr>
                          </a:solidFill>
                          <a:latin typeface="+mn-lt"/>
                          <a:ea typeface="Roboto" pitchFamily="34" charset="-122"/>
                          <a:cs typeface="Roboto" pitchFamily="34" charset="-120"/>
                        </a:rPr>
                        <a:t>(Private and Government) </a:t>
                      </a:r>
                      <a:r>
                        <a:rPr lang="en-US" sz="2160" b="0" i="0" kern="1200" dirty="0">
                          <a:solidFill>
                            <a:schemeClr val="tx1">
                              <a:lumMod val="85000"/>
                              <a:lumOff val="15000"/>
                            </a:schemeClr>
                          </a:solidFill>
                          <a:effectLst/>
                          <a:latin typeface="+mn-lt"/>
                          <a:ea typeface="+mn-ea"/>
                          <a:cs typeface="+mn-cs"/>
                        </a:rPr>
                        <a:t>-</a:t>
                      </a:r>
                      <a:r>
                        <a:rPr lang="en-US" sz="2200" kern="1200" dirty="0">
                          <a:solidFill>
                            <a:schemeClr val="tx1">
                              <a:lumMod val="85000"/>
                              <a:lumOff val="15000"/>
                            </a:schemeClr>
                          </a:solidFill>
                          <a:latin typeface="+mn-lt"/>
                          <a:ea typeface="Roboto" pitchFamily="34" charset="-122"/>
                          <a:cs typeface="Roboto" pitchFamily="34" charset="-120"/>
                        </a:rPr>
                        <a:t>Jaipur having </a:t>
                      </a:r>
                      <a:r>
                        <a:rPr lang="en-US" sz="2160" b="0" i="0" kern="1200" dirty="0">
                          <a:solidFill>
                            <a:schemeClr val="tx1">
                              <a:lumMod val="85000"/>
                              <a:lumOff val="15000"/>
                            </a:schemeClr>
                          </a:solidFill>
                          <a:effectLst/>
                          <a:latin typeface="+mn-lt"/>
                          <a:ea typeface="+mn-ea"/>
                          <a:cs typeface="+mn-cs"/>
                        </a:rPr>
                        <a:t>ICD Kanakpura – Jaipur</a:t>
                      </a:r>
                      <a:r>
                        <a:rPr lang="en-US" sz="2200" kern="1200" dirty="0">
                          <a:solidFill>
                            <a:schemeClr val="tx1">
                              <a:lumMod val="85000"/>
                              <a:lumOff val="15000"/>
                            </a:schemeClr>
                          </a:solidFill>
                          <a:latin typeface="+mn-lt"/>
                          <a:ea typeface="Roboto" pitchFamily="34" charset="-122"/>
                          <a:cs typeface="Roboto" pitchFamily="34" charset="-120"/>
                        </a:rPr>
                        <a:t>, having loading Port e.g. Mundra/Nhava Sheva.  In UK the Port of Discharge will be Felixstowe/London.</a:t>
                      </a:r>
                    </a:p>
                    <a:p>
                      <a:pPr marL="0" indent="0" algn="l">
                        <a:buNone/>
                      </a:pPr>
                      <a:r>
                        <a:rPr lang="en-US" sz="2200" kern="1200" dirty="0">
                          <a:solidFill>
                            <a:schemeClr val="tx1">
                              <a:lumMod val="85000"/>
                              <a:lumOff val="15000"/>
                            </a:schemeClr>
                          </a:solidFill>
                          <a:latin typeface="+mn-lt"/>
                          <a:ea typeface="Roboto" pitchFamily="34" charset="-122"/>
                          <a:cs typeface="Roboto" pitchFamily="34" charset="-120"/>
                        </a:rPr>
                        <a:t>4) Bookings Placed to Shipping Line serving port with booking number- Booking has the details of time period for stuffing, Port of loading vessel etc.</a:t>
                      </a:r>
                    </a:p>
                    <a:p>
                      <a:pPr marL="0" marR="0" lvl="0" indent="0" algn="l" defTabSz="1097280" rtl="0" eaLnBrk="1" fontAlgn="auto" latinLnBrk="0" hangingPunct="1">
                        <a:lnSpc>
                          <a:spcPct val="100000"/>
                        </a:lnSpc>
                        <a:spcBef>
                          <a:spcPts val="0"/>
                        </a:spcBef>
                        <a:spcAft>
                          <a:spcPts val="0"/>
                        </a:spcAft>
                        <a:buClrTx/>
                        <a:buSzTx/>
                        <a:buFontTx/>
                        <a:buNone/>
                        <a:tabLst/>
                        <a:defRPr/>
                      </a:pPr>
                      <a:r>
                        <a:rPr lang="en-US" sz="2200" kern="1200" dirty="0">
                          <a:solidFill>
                            <a:schemeClr val="tx1">
                              <a:lumMod val="85000"/>
                              <a:lumOff val="15000"/>
                            </a:schemeClr>
                          </a:solidFill>
                          <a:latin typeface="+mn-lt"/>
                          <a:ea typeface="Roboto" pitchFamily="34" charset="-122"/>
                          <a:cs typeface="Roboto" pitchFamily="34" charset="-120"/>
                        </a:rPr>
                        <a:t>5) CHA approaches surveyor with Booking – Container allotted to stuff the container at factory or ICD. Container sent to factory , Loaded  Sealed by Customs ( preventive) or Self sealing by exporter in case of ICD stuffing material sent to ICD.</a:t>
                      </a:r>
                      <a:br>
                        <a:rPr lang="en-US" sz="2200" kern="1200" dirty="0">
                          <a:solidFill>
                            <a:srgbClr val="3C3939"/>
                          </a:solidFill>
                          <a:latin typeface="+mn-lt"/>
                          <a:ea typeface="Roboto" pitchFamily="34" charset="-122"/>
                          <a:cs typeface="Roboto" pitchFamily="34" charset="-120"/>
                        </a:rPr>
                      </a:br>
                      <a:endParaRPr lang="en-US" sz="2200" kern="1200" dirty="0">
                        <a:solidFill>
                          <a:srgbClr val="3C3939"/>
                        </a:solidFill>
                        <a:latin typeface="+mn-lt"/>
                        <a:ea typeface="Roboto" pitchFamily="34" charset="-122"/>
                        <a:cs typeface="Roboto" pitchFamily="34" charset="-12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4078383089"/>
                  </a:ext>
                </a:extLst>
              </a:tr>
            </a:tbl>
          </a:graphicData>
        </a:graphic>
      </p:graphicFrame>
    </p:spTree>
    <p:extLst>
      <p:ext uri="{BB962C8B-B14F-4D97-AF65-F5344CB8AC3E}">
        <p14:creationId xmlns:p14="http://schemas.microsoft.com/office/powerpoint/2010/main" val="1993749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B0324-8D46-43DD-4D60-A7AD20F6E3DB}"/>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D9E27E9-4838-E9BD-BF2B-DA9FAFC0D534}"/>
              </a:ext>
            </a:extLst>
          </p:cNvPr>
          <p:cNvGraphicFramePr>
            <a:graphicFrameLocks noGrp="1"/>
          </p:cNvGraphicFramePr>
          <p:nvPr/>
        </p:nvGraphicFramePr>
        <p:xfrm>
          <a:off x="1069675" y="741873"/>
          <a:ext cx="12594567" cy="672860"/>
        </p:xfrm>
        <a:graphic>
          <a:graphicData uri="http://schemas.openxmlformats.org/drawingml/2006/table">
            <a:tbl>
              <a:tblPr/>
              <a:tblGrid>
                <a:gridCol w="12594567">
                  <a:extLst>
                    <a:ext uri="{9D8B030D-6E8A-4147-A177-3AD203B41FA5}">
                      <a16:colId xmlns:a16="http://schemas.microsoft.com/office/drawing/2014/main" val="1298765177"/>
                    </a:ext>
                  </a:extLst>
                </a:gridCol>
              </a:tblGrid>
              <a:tr h="672860">
                <a:tc>
                  <a:txBody>
                    <a:bodyPr/>
                    <a:lstStyle/>
                    <a:p>
                      <a:pPr algn="ctr"/>
                      <a:r>
                        <a:rPr lang="en-US" sz="3500" b="1" dirty="0">
                          <a:solidFill>
                            <a:schemeClr val="tx1"/>
                          </a:solidFill>
                          <a:latin typeface="+mn-lt"/>
                        </a:rPr>
                        <a:t>EXPORT PROCEDURE</a:t>
                      </a:r>
                      <a:endParaRPr lang="en-US" sz="3500" dirty="0">
                        <a:solidFill>
                          <a:schemeClr val="tx1"/>
                        </a:solidFill>
                        <a:latin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3104983"/>
                  </a:ext>
                </a:extLst>
              </a:tr>
            </a:tbl>
          </a:graphicData>
        </a:graphic>
      </p:graphicFrame>
      <p:graphicFrame>
        <p:nvGraphicFramePr>
          <p:cNvPr id="4" name="Table 3">
            <a:extLst>
              <a:ext uri="{FF2B5EF4-FFF2-40B4-BE49-F238E27FC236}">
                <a16:creationId xmlns:a16="http://schemas.microsoft.com/office/drawing/2014/main" id="{E46DD37B-F5CD-2846-B866-AEE3D2EBE96C}"/>
              </a:ext>
            </a:extLst>
          </p:cNvPr>
          <p:cNvGraphicFramePr>
            <a:graphicFrameLocks noGrp="1"/>
          </p:cNvGraphicFramePr>
          <p:nvPr>
            <p:extLst>
              <p:ext uri="{D42A27DB-BD31-4B8C-83A1-F6EECF244321}">
                <p14:modId xmlns:p14="http://schemas.microsoft.com/office/powerpoint/2010/main" val="406320914"/>
              </p:ext>
            </p:extLst>
          </p:nvPr>
        </p:nvGraphicFramePr>
        <p:xfrm>
          <a:off x="1069675" y="1552755"/>
          <a:ext cx="12594567" cy="5589917"/>
        </p:xfrm>
        <a:graphic>
          <a:graphicData uri="http://schemas.openxmlformats.org/drawingml/2006/table">
            <a:tbl>
              <a:tblPr/>
              <a:tblGrid>
                <a:gridCol w="12594567">
                  <a:extLst>
                    <a:ext uri="{9D8B030D-6E8A-4147-A177-3AD203B41FA5}">
                      <a16:colId xmlns:a16="http://schemas.microsoft.com/office/drawing/2014/main" val="30887743"/>
                    </a:ext>
                  </a:extLst>
                </a:gridCol>
              </a:tblGrid>
              <a:tr h="5589917">
                <a:tc>
                  <a:txBody>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lang="en-US" sz="2300" kern="1200" dirty="0">
                          <a:solidFill>
                            <a:schemeClr val="tx1">
                              <a:lumMod val="85000"/>
                              <a:lumOff val="15000"/>
                            </a:schemeClr>
                          </a:solidFill>
                          <a:latin typeface="+mn-lt"/>
                          <a:ea typeface="Roboto" pitchFamily="34" charset="-122"/>
                          <a:cs typeface="Roboto" pitchFamily="34" charset="-120"/>
                        </a:rPr>
                        <a:t>6) Simultaneously CHA files online  shipping bill with customs through EDI System on basis of Invoice , packing list or other docs required by customs .  Check list is generated with details of cargo stuffed in container with value / Qty as per contract or LC. The complete procedure is paper less where in documents are directly uploaded to customs site via e-Sanchit.</a:t>
                      </a:r>
                    </a:p>
                    <a:p>
                      <a:pPr marL="0" indent="0" algn="l">
                        <a:buNone/>
                      </a:pPr>
                      <a:r>
                        <a:rPr lang="en-US" sz="2300" dirty="0">
                          <a:solidFill>
                            <a:schemeClr val="tx1">
                              <a:lumMod val="85000"/>
                              <a:lumOff val="15000"/>
                            </a:schemeClr>
                          </a:solidFill>
                          <a:latin typeface="+mn-lt"/>
                        </a:rPr>
                        <a:t>7) After check list generation container arrives at ICD.  Based on Checklist custodian allows the container to be gated in. </a:t>
                      </a:r>
                    </a:p>
                    <a:p>
                      <a:pPr marL="0" indent="0" algn="l">
                        <a:buNone/>
                      </a:pPr>
                      <a:r>
                        <a:rPr lang="en-US" sz="2300" dirty="0">
                          <a:solidFill>
                            <a:schemeClr val="tx1">
                              <a:lumMod val="85000"/>
                              <a:lumOff val="15000"/>
                            </a:schemeClr>
                          </a:solidFill>
                          <a:latin typeface="+mn-lt"/>
                        </a:rPr>
                        <a:t>8) CHA approaches Customs official where in goods is examined to verify the package etc. Post Examination Customs seal the container with RFID seals ( Tamper proof electronic seals in case of ICD Stuffing/ in case of factory Stuffing Exporter seals the container under self sealing permission). After complete procedure and </a:t>
                      </a:r>
                      <a:r>
                        <a:rPr lang="en-US" sz="2300" b="1" dirty="0">
                          <a:solidFill>
                            <a:schemeClr val="tx1">
                              <a:lumMod val="85000"/>
                              <a:lumOff val="15000"/>
                            </a:schemeClr>
                          </a:solidFill>
                          <a:latin typeface="+mn-lt"/>
                        </a:rPr>
                        <a:t>Let export (Final Shipping bill) </a:t>
                      </a:r>
                      <a:r>
                        <a:rPr lang="en-US" sz="2300" dirty="0">
                          <a:solidFill>
                            <a:schemeClr val="tx1">
                              <a:lumMod val="85000"/>
                              <a:lumOff val="15000"/>
                            </a:schemeClr>
                          </a:solidFill>
                          <a:latin typeface="+mn-lt"/>
                        </a:rPr>
                        <a:t>is given by Customs Authority.</a:t>
                      </a:r>
                    </a:p>
                    <a:p>
                      <a:pPr marL="0" indent="0" algn="l">
                        <a:buNone/>
                      </a:pPr>
                      <a:r>
                        <a:rPr lang="en-US" sz="2300" dirty="0">
                          <a:solidFill>
                            <a:schemeClr val="tx1">
                              <a:lumMod val="85000"/>
                              <a:lumOff val="15000"/>
                            </a:schemeClr>
                          </a:solidFill>
                          <a:latin typeface="+mn-lt"/>
                        </a:rPr>
                        <a:t>9) After Customs Sealing &amp; Let Export the </a:t>
                      </a:r>
                      <a:r>
                        <a:rPr lang="en-US" sz="2300" b="1" dirty="0">
                          <a:solidFill>
                            <a:schemeClr val="tx1">
                              <a:lumMod val="85000"/>
                              <a:lumOff val="15000"/>
                            </a:schemeClr>
                          </a:solidFill>
                          <a:latin typeface="+mn-lt"/>
                        </a:rPr>
                        <a:t>shipping Line surveyor seals the container with one time bottle seal and unique serial number</a:t>
                      </a:r>
                      <a:r>
                        <a:rPr lang="en-US" sz="2300" dirty="0">
                          <a:solidFill>
                            <a:schemeClr val="tx1">
                              <a:lumMod val="85000"/>
                              <a:lumOff val="15000"/>
                            </a:schemeClr>
                          </a:solidFill>
                          <a:latin typeface="+mn-lt"/>
                        </a:rPr>
                        <a:t>. </a:t>
                      </a:r>
                    </a:p>
                    <a:p>
                      <a:pPr marL="0" indent="0" algn="l">
                        <a:buNone/>
                      </a:pPr>
                      <a:r>
                        <a:rPr lang="en-US" sz="2300" dirty="0">
                          <a:solidFill>
                            <a:schemeClr val="tx1">
                              <a:lumMod val="85000"/>
                              <a:lumOff val="15000"/>
                            </a:schemeClr>
                          </a:solidFill>
                          <a:latin typeface="+mn-lt"/>
                        </a:rPr>
                        <a:t>10) Sealed envelope containing Shipping bill / other docs handed over to surveyor who prepares the forwarding note for transport of containers by Custodian. </a:t>
                      </a:r>
                    </a:p>
                    <a:p>
                      <a:pPr marL="0" indent="0" algn="l">
                        <a:buNone/>
                      </a:pPr>
                      <a:endParaRPr lang="en-US" sz="2300" kern="1200" dirty="0">
                        <a:solidFill>
                          <a:srgbClr val="3C3939"/>
                        </a:solidFill>
                        <a:latin typeface="+mn-lt"/>
                        <a:ea typeface="Roboto" pitchFamily="34" charset="-122"/>
                        <a:cs typeface="Roboto" pitchFamily="34" charset="-12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4078383089"/>
                  </a:ext>
                </a:extLst>
              </a:tr>
            </a:tbl>
          </a:graphicData>
        </a:graphic>
      </p:graphicFrame>
    </p:spTree>
    <p:extLst>
      <p:ext uri="{BB962C8B-B14F-4D97-AF65-F5344CB8AC3E}">
        <p14:creationId xmlns:p14="http://schemas.microsoft.com/office/powerpoint/2010/main" val="1499913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1ECAD55-B43D-A113-C653-618D8DD38ED5}"/>
              </a:ext>
            </a:extLst>
          </p:cNvPr>
          <p:cNvGraphicFramePr>
            <a:graphicFrameLocks noGrp="1"/>
          </p:cNvGraphicFramePr>
          <p:nvPr>
            <p:extLst>
              <p:ext uri="{D42A27DB-BD31-4B8C-83A1-F6EECF244321}">
                <p14:modId xmlns:p14="http://schemas.microsoft.com/office/powerpoint/2010/main" val="3519212536"/>
              </p:ext>
            </p:extLst>
          </p:nvPr>
        </p:nvGraphicFramePr>
        <p:xfrm>
          <a:off x="1587260" y="2363638"/>
          <a:ext cx="11904453" cy="4541659"/>
        </p:xfrm>
        <a:graphic>
          <a:graphicData uri="http://schemas.openxmlformats.org/drawingml/2006/table">
            <a:tbl>
              <a:tblPr/>
              <a:tblGrid>
                <a:gridCol w="11904453">
                  <a:extLst>
                    <a:ext uri="{9D8B030D-6E8A-4147-A177-3AD203B41FA5}">
                      <a16:colId xmlns:a16="http://schemas.microsoft.com/office/drawing/2014/main" val="3820162061"/>
                    </a:ext>
                  </a:extLst>
                </a:gridCol>
              </a:tblGrid>
              <a:tr h="4541659">
                <a:tc>
                  <a:txBody>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lang="en-US" sz="2200" kern="1200" dirty="0">
                          <a:solidFill>
                            <a:schemeClr val="tx1">
                              <a:lumMod val="85000"/>
                              <a:lumOff val="15000"/>
                            </a:schemeClr>
                          </a:solidFill>
                          <a:latin typeface="+mn-lt"/>
                          <a:ea typeface="+mn-ea"/>
                          <a:cs typeface="+mn-cs"/>
                        </a:rPr>
                        <a:t>11) Export General Manifest : EGM is filed by shipping line / agent electronically to Customs EDI system for physical dispatch of container shipping bill wise. </a:t>
                      </a:r>
                    </a:p>
                    <a:p>
                      <a:pPr marL="0" indent="0" algn="l" defTabSz="1097280" rtl="0" eaLnBrk="1" latinLnBrk="0" hangingPunct="1">
                        <a:buNone/>
                      </a:pPr>
                      <a:r>
                        <a:rPr lang="en-US" sz="2200" kern="1200" dirty="0">
                          <a:solidFill>
                            <a:schemeClr val="tx1">
                              <a:lumMod val="85000"/>
                              <a:lumOff val="15000"/>
                            </a:schemeClr>
                          </a:solidFill>
                          <a:latin typeface="+mn-lt"/>
                          <a:ea typeface="+mn-ea"/>
                          <a:cs typeface="+mn-cs"/>
                        </a:rPr>
                        <a:t>12) Container dispatched by custodian by train / Road to Port of loading. Container offloaded inside the port and stacked. Upon vessel arrival it is Loaded on Vessel. </a:t>
                      </a:r>
                    </a:p>
                    <a:p>
                      <a:pPr marL="0" indent="0" algn="l" defTabSz="1097280" rtl="0" eaLnBrk="1" latinLnBrk="0" hangingPunct="1">
                        <a:buNone/>
                      </a:pPr>
                      <a:r>
                        <a:rPr lang="en-US" sz="2200" kern="1200" dirty="0">
                          <a:solidFill>
                            <a:schemeClr val="tx1">
                              <a:lumMod val="85000"/>
                              <a:lumOff val="15000"/>
                            </a:schemeClr>
                          </a:solidFill>
                          <a:latin typeface="+mn-lt"/>
                          <a:ea typeface="+mn-ea"/>
                          <a:cs typeface="+mn-cs"/>
                        </a:rPr>
                        <a:t>13) Upon Loading shipping line issues 3/3 bills of lading on the basis of which importer will take the delivery at destination.</a:t>
                      </a:r>
                    </a:p>
                    <a:p>
                      <a:pPr marL="0" indent="0" algn="l" defTabSz="1097280" rtl="0" eaLnBrk="1" latinLnBrk="0" hangingPunct="1">
                        <a:buNone/>
                      </a:pPr>
                      <a:r>
                        <a:rPr lang="en-US" sz="2200" kern="1200" dirty="0">
                          <a:solidFill>
                            <a:schemeClr val="tx1">
                              <a:lumMod val="85000"/>
                              <a:lumOff val="15000"/>
                            </a:schemeClr>
                          </a:solidFill>
                          <a:latin typeface="+mn-lt"/>
                          <a:ea typeface="+mn-ea"/>
                          <a:cs typeface="+mn-cs"/>
                        </a:rPr>
                        <a:t>14) BLs along with other documents like Invoice, Packing List, COO, other docs submitted to Exporters bank which is sent to Importers bank. Importer makes the payment to bank and release the docs. These docs used to custom clearance and delivery of the cargo.</a:t>
                      </a:r>
                    </a:p>
                    <a:p>
                      <a:pPr marL="0" indent="0" algn="l" defTabSz="1097280" rtl="0" eaLnBrk="1" latinLnBrk="0" hangingPunct="1">
                        <a:buNone/>
                      </a:pPr>
                      <a:r>
                        <a:rPr lang="en-US" sz="2200" kern="1200" dirty="0">
                          <a:solidFill>
                            <a:schemeClr val="tx1">
                              <a:lumMod val="85000"/>
                              <a:lumOff val="15000"/>
                            </a:schemeClr>
                          </a:solidFill>
                          <a:latin typeface="+mn-lt"/>
                          <a:ea typeface="+mn-ea"/>
                          <a:cs typeface="+mn-cs"/>
                        </a:rPr>
                        <a:t>15) Through ICE Gate the EXCHANGE copy for foreign remittance to be received is sent directly to RBI and bank to corelate the foreign exchange received in lieu of export material sent as per contract / LC per regulations of FEMA (Foreign Exchange Management Act) to facilitate external trade and payments.</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21004149"/>
                  </a:ext>
                </a:extLst>
              </a:tr>
            </a:tbl>
          </a:graphicData>
        </a:graphic>
      </p:graphicFrame>
      <p:graphicFrame>
        <p:nvGraphicFramePr>
          <p:cNvPr id="4" name="Table 3">
            <a:extLst>
              <a:ext uri="{FF2B5EF4-FFF2-40B4-BE49-F238E27FC236}">
                <a16:creationId xmlns:a16="http://schemas.microsoft.com/office/drawing/2014/main" id="{1FA9C12F-0B93-FFA5-B362-2970E1EC0406}"/>
              </a:ext>
            </a:extLst>
          </p:cNvPr>
          <p:cNvGraphicFramePr>
            <a:graphicFrameLocks noGrp="1"/>
          </p:cNvGraphicFramePr>
          <p:nvPr>
            <p:extLst>
              <p:ext uri="{D42A27DB-BD31-4B8C-83A1-F6EECF244321}">
                <p14:modId xmlns:p14="http://schemas.microsoft.com/office/powerpoint/2010/main" val="3954114292"/>
              </p:ext>
            </p:extLst>
          </p:nvPr>
        </p:nvGraphicFramePr>
        <p:xfrm>
          <a:off x="1587260" y="1205851"/>
          <a:ext cx="12042476" cy="954024"/>
        </p:xfrm>
        <a:graphic>
          <a:graphicData uri="http://schemas.openxmlformats.org/drawingml/2006/table">
            <a:tbl>
              <a:tblPr/>
              <a:tblGrid>
                <a:gridCol w="12042476">
                  <a:extLst>
                    <a:ext uri="{9D8B030D-6E8A-4147-A177-3AD203B41FA5}">
                      <a16:colId xmlns:a16="http://schemas.microsoft.com/office/drawing/2014/main" val="3661595484"/>
                    </a:ext>
                  </a:extLst>
                </a:gridCol>
              </a:tblGrid>
              <a:tr h="835572">
                <a:tc>
                  <a:txBody>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lang="en-US" sz="3500" b="1" dirty="0">
                          <a:solidFill>
                            <a:schemeClr val="tx1"/>
                          </a:solidFill>
                          <a:latin typeface="+mn-lt"/>
                        </a:rPr>
                        <a:t>EXPORT PROCEDURE</a:t>
                      </a:r>
                      <a:endParaRPr lang="en-US" sz="3500" dirty="0">
                        <a:solidFill>
                          <a:schemeClr val="tx1"/>
                        </a:solidFill>
                        <a:latin typeface="+mn-lt"/>
                      </a:endParaRPr>
                    </a:p>
                    <a:p>
                      <a:endParaRPr lang="en-US"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737939919"/>
                  </a:ext>
                </a:extLst>
              </a:tr>
            </a:tbl>
          </a:graphicData>
        </a:graphic>
      </p:graphicFrame>
    </p:spTree>
    <p:extLst>
      <p:ext uri="{BB962C8B-B14F-4D97-AF65-F5344CB8AC3E}">
        <p14:creationId xmlns:p14="http://schemas.microsoft.com/office/powerpoint/2010/main" val="2724151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143D5-BCF3-96DB-7206-7EFC85B61B5C}"/>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80ACD51-3650-4031-104F-00F468DF82C8}"/>
              </a:ext>
            </a:extLst>
          </p:cNvPr>
          <p:cNvGraphicFramePr>
            <a:graphicFrameLocks noGrp="1"/>
          </p:cNvGraphicFramePr>
          <p:nvPr>
            <p:extLst>
              <p:ext uri="{D42A27DB-BD31-4B8C-83A1-F6EECF244321}">
                <p14:modId xmlns:p14="http://schemas.microsoft.com/office/powerpoint/2010/main" val="1014006531"/>
              </p:ext>
            </p:extLst>
          </p:nvPr>
        </p:nvGraphicFramePr>
        <p:xfrm>
          <a:off x="1587260" y="2363637"/>
          <a:ext cx="11904453" cy="5172279"/>
        </p:xfrm>
        <a:graphic>
          <a:graphicData uri="http://schemas.openxmlformats.org/drawingml/2006/table">
            <a:tbl>
              <a:tblPr/>
              <a:tblGrid>
                <a:gridCol w="11904453">
                  <a:extLst>
                    <a:ext uri="{9D8B030D-6E8A-4147-A177-3AD203B41FA5}">
                      <a16:colId xmlns:a16="http://schemas.microsoft.com/office/drawing/2014/main" val="3820162061"/>
                    </a:ext>
                  </a:extLst>
                </a:gridCol>
              </a:tblGrid>
              <a:tr h="5172279">
                <a:tc>
                  <a:txBody>
                    <a:bodyPr/>
                    <a:lstStyle/>
                    <a:p>
                      <a:pPr marL="0" indent="0" algn="l">
                        <a:buNone/>
                      </a:pPr>
                      <a:r>
                        <a:rPr lang="en-US" sz="2250" dirty="0">
                          <a:solidFill>
                            <a:schemeClr val="tx1">
                              <a:lumMod val="85000"/>
                              <a:lumOff val="15000"/>
                            </a:schemeClr>
                          </a:solidFill>
                          <a:latin typeface="+mn-lt"/>
                        </a:rPr>
                        <a:t>1) An importer clears the shipment on the basis of documents sent by Exporter.</a:t>
                      </a:r>
                    </a:p>
                    <a:p>
                      <a:pPr marL="0" indent="0" algn="l">
                        <a:buNone/>
                      </a:pPr>
                      <a:r>
                        <a:rPr lang="en-US" sz="2250" dirty="0">
                          <a:solidFill>
                            <a:schemeClr val="tx1">
                              <a:lumMod val="85000"/>
                              <a:lumOff val="15000"/>
                            </a:schemeClr>
                          </a:solidFill>
                          <a:latin typeface="+mn-lt"/>
                        </a:rPr>
                        <a:t>2) CHA files bill of entry (BOE) electronically basis documents received by Importer. Documents electronically transferred to Customs EDI system – ICEGATE. It can be filed before filing of IGM / after filing of IGM but before container gate in at ICD for payment of duty. After BOE filing Challan for duty is generated which is to be deposited with bank. After deposit of duty BOE is further processed. Late filing of BOE / delay of duty deposit after 24hrs of BOE filing attracts penalties / interest charges. </a:t>
                      </a:r>
                    </a:p>
                    <a:p>
                      <a:pPr fontAlgn="ctr"/>
                      <a:r>
                        <a:rPr lang="en-US" sz="2250" dirty="0">
                          <a:solidFill>
                            <a:schemeClr val="tx1">
                              <a:lumMod val="85000"/>
                              <a:lumOff val="15000"/>
                            </a:schemeClr>
                          </a:solidFill>
                          <a:latin typeface="+mn-lt"/>
                        </a:rPr>
                        <a:t>3) BOE are mainly of 3 types (</a:t>
                      </a:r>
                      <a:r>
                        <a:rPr lang="en-US" sz="2250" dirty="0" err="1">
                          <a:solidFill>
                            <a:schemeClr val="tx1">
                              <a:lumMod val="85000"/>
                              <a:lumOff val="15000"/>
                            </a:schemeClr>
                          </a:solidFill>
                          <a:latin typeface="+mn-lt"/>
                        </a:rPr>
                        <a:t>i</a:t>
                      </a:r>
                      <a:r>
                        <a:rPr lang="en-US" sz="2250" dirty="0">
                          <a:solidFill>
                            <a:schemeClr val="tx1">
                              <a:lumMod val="85000"/>
                              <a:lumOff val="15000"/>
                            </a:schemeClr>
                          </a:solidFill>
                          <a:latin typeface="+mn-lt"/>
                        </a:rPr>
                        <a:t>) Home Consumption where in duty is immediately paid. (ii) For Ware housing In-bond – where in cargo is ware housed in customs custody but duty not paid. (iii) EX Bond – Duty paid for warehoused import cargo and delivery taken, Other type of BOE Include- </a:t>
                      </a:r>
                      <a:br>
                        <a:rPr lang="en-US" sz="2250" dirty="0">
                          <a:solidFill>
                            <a:schemeClr val="tx1">
                              <a:lumMod val="85000"/>
                              <a:lumOff val="15000"/>
                            </a:schemeClr>
                          </a:solidFill>
                          <a:latin typeface="+mn-lt"/>
                        </a:rPr>
                      </a:br>
                      <a:r>
                        <a:rPr lang="en-US" sz="2250" b="1" i="0" kern="1200" dirty="0">
                          <a:solidFill>
                            <a:schemeClr val="tx1">
                              <a:lumMod val="85000"/>
                              <a:lumOff val="15000"/>
                            </a:schemeClr>
                          </a:solidFill>
                          <a:effectLst/>
                          <a:latin typeface="+mn-lt"/>
                          <a:ea typeface="+mn-ea"/>
                          <a:cs typeface="+mn-cs"/>
                        </a:rPr>
                        <a:t>High Sea Sales Bill of Entry</a:t>
                      </a:r>
                      <a:r>
                        <a:rPr lang="en-US" sz="2250" b="0" i="0" kern="1200" dirty="0">
                          <a:solidFill>
                            <a:schemeClr val="tx1">
                              <a:lumMod val="85000"/>
                              <a:lumOff val="15000"/>
                            </a:schemeClr>
                          </a:solidFill>
                          <a:effectLst/>
                          <a:latin typeface="+mn-lt"/>
                          <a:ea typeface="+mn-ea"/>
                          <a:cs typeface="+mn-cs"/>
                        </a:rPr>
                        <a:t>: Used for goods sold while still in transit, such as on the high seas </a:t>
                      </a:r>
                    </a:p>
                    <a:p>
                      <a:pPr fontAlgn="ctr"/>
                      <a:r>
                        <a:rPr lang="en-US" sz="2250" b="1" i="0" kern="1200" dirty="0">
                          <a:solidFill>
                            <a:schemeClr val="tx1">
                              <a:lumMod val="85000"/>
                              <a:lumOff val="15000"/>
                            </a:schemeClr>
                          </a:solidFill>
                          <a:effectLst/>
                          <a:latin typeface="+mn-lt"/>
                          <a:ea typeface="+mn-ea"/>
                          <a:cs typeface="+mn-cs"/>
                        </a:rPr>
                        <a:t>Re-import Bill of Entry</a:t>
                      </a:r>
                      <a:r>
                        <a:rPr lang="en-US" sz="2250" b="0" i="0" kern="1200" dirty="0">
                          <a:solidFill>
                            <a:schemeClr val="tx1">
                              <a:lumMod val="85000"/>
                              <a:lumOff val="15000"/>
                            </a:schemeClr>
                          </a:solidFill>
                          <a:effectLst/>
                          <a:latin typeface="+mn-lt"/>
                          <a:ea typeface="+mn-ea"/>
                          <a:cs typeface="+mn-cs"/>
                        </a:rPr>
                        <a:t>: Used for goods that were previously exported and are being re-imported </a:t>
                      </a:r>
                    </a:p>
                    <a:p>
                      <a:r>
                        <a:rPr lang="en-US" sz="2250" b="1" i="0" kern="1200" dirty="0">
                          <a:solidFill>
                            <a:schemeClr val="tx1">
                              <a:lumMod val="85000"/>
                              <a:lumOff val="15000"/>
                            </a:schemeClr>
                          </a:solidFill>
                          <a:effectLst/>
                          <a:latin typeface="+mn-lt"/>
                          <a:ea typeface="+mn-ea"/>
                          <a:cs typeface="+mn-cs"/>
                        </a:rPr>
                        <a:t>Bill of Entry for Re-export</a:t>
                      </a:r>
                      <a:r>
                        <a:rPr lang="en-US" sz="2250" b="0" i="0" kern="1200" dirty="0">
                          <a:solidFill>
                            <a:schemeClr val="tx1">
                              <a:lumMod val="85000"/>
                              <a:lumOff val="15000"/>
                            </a:schemeClr>
                          </a:solidFill>
                          <a:effectLst/>
                          <a:latin typeface="+mn-lt"/>
                          <a:ea typeface="+mn-ea"/>
                          <a:cs typeface="+mn-cs"/>
                        </a:rPr>
                        <a:t>: Used for goods that are imported to be re-exported </a:t>
                      </a:r>
                    </a:p>
                    <a:p>
                      <a:pPr marL="0" indent="0" algn="l">
                        <a:buNone/>
                      </a:pPr>
                      <a:endParaRPr lang="en-US" sz="2300" dirty="0">
                        <a:solidFill>
                          <a:srgbClr val="454545"/>
                        </a:solidFill>
                        <a:latin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21004149"/>
                  </a:ext>
                </a:extLst>
              </a:tr>
            </a:tbl>
          </a:graphicData>
        </a:graphic>
      </p:graphicFrame>
      <p:graphicFrame>
        <p:nvGraphicFramePr>
          <p:cNvPr id="4" name="Table 3">
            <a:extLst>
              <a:ext uri="{FF2B5EF4-FFF2-40B4-BE49-F238E27FC236}">
                <a16:creationId xmlns:a16="http://schemas.microsoft.com/office/drawing/2014/main" id="{814D9629-55A7-EA88-8284-E3EF2CA6806B}"/>
              </a:ext>
            </a:extLst>
          </p:cNvPr>
          <p:cNvGraphicFramePr>
            <a:graphicFrameLocks noGrp="1"/>
          </p:cNvGraphicFramePr>
          <p:nvPr>
            <p:extLst>
              <p:ext uri="{D42A27DB-BD31-4B8C-83A1-F6EECF244321}">
                <p14:modId xmlns:p14="http://schemas.microsoft.com/office/powerpoint/2010/main" val="1472494544"/>
              </p:ext>
            </p:extLst>
          </p:nvPr>
        </p:nvGraphicFramePr>
        <p:xfrm>
          <a:off x="1587260" y="948906"/>
          <a:ext cx="12042476" cy="690113"/>
        </p:xfrm>
        <a:graphic>
          <a:graphicData uri="http://schemas.openxmlformats.org/drawingml/2006/table">
            <a:tbl>
              <a:tblPr/>
              <a:tblGrid>
                <a:gridCol w="12042476">
                  <a:extLst>
                    <a:ext uri="{9D8B030D-6E8A-4147-A177-3AD203B41FA5}">
                      <a16:colId xmlns:a16="http://schemas.microsoft.com/office/drawing/2014/main" val="3661595484"/>
                    </a:ext>
                  </a:extLst>
                </a:gridCol>
              </a:tblGrid>
              <a:tr h="690113">
                <a:tc>
                  <a:txBody>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lang="en-US" sz="3600" b="1" dirty="0">
                          <a:solidFill>
                            <a:schemeClr val="tx1"/>
                          </a:solidFill>
                        </a:rPr>
                        <a:t>IMPORT PROCEDURE</a:t>
                      </a:r>
                      <a:endParaRPr lang="en-US" dirty="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737939919"/>
                  </a:ext>
                </a:extLst>
              </a:tr>
            </a:tbl>
          </a:graphicData>
        </a:graphic>
      </p:graphicFrame>
    </p:spTree>
    <p:extLst>
      <p:ext uri="{BB962C8B-B14F-4D97-AF65-F5344CB8AC3E}">
        <p14:creationId xmlns:p14="http://schemas.microsoft.com/office/powerpoint/2010/main" val="6179279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BE00E-F664-D5AC-DD6D-091863AD8D0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7ACC741-05E8-01B8-D4E0-EEA51B9FA8AA}"/>
              </a:ext>
            </a:extLst>
          </p:cNvPr>
          <p:cNvGraphicFramePr>
            <a:graphicFrameLocks noGrp="1"/>
          </p:cNvGraphicFramePr>
          <p:nvPr>
            <p:extLst>
              <p:ext uri="{D42A27DB-BD31-4B8C-83A1-F6EECF244321}">
                <p14:modId xmlns:p14="http://schemas.microsoft.com/office/powerpoint/2010/main" val="1002589935"/>
              </p:ext>
            </p:extLst>
          </p:nvPr>
        </p:nvGraphicFramePr>
        <p:xfrm>
          <a:off x="1587260" y="2363638"/>
          <a:ext cx="11904453" cy="5135880"/>
        </p:xfrm>
        <a:graphic>
          <a:graphicData uri="http://schemas.openxmlformats.org/drawingml/2006/table">
            <a:tbl>
              <a:tblPr/>
              <a:tblGrid>
                <a:gridCol w="11904453">
                  <a:extLst>
                    <a:ext uri="{9D8B030D-6E8A-4147-A177-3AD203B41FA5}">
                      <a16:colId xmlns:a16="http://schemas.microsoft.com/office/drawing/2014/main" val="3820162061"/>
                    </a:ext>
                  </a:extLst>
                </a:gridCol>
              </a:tblGrid>
              <a:tr h="4541660">
                <a:tc>
                  <a:txBody>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lang="en-US" sz="2200" dirty="0">
                          <a:solidFill>
                            <a:schemeClr val="tx1">
                              <a:lumMod val="85000"/>
                              <a:lumOff val="15000"/>
                            </a:schemeClr>
                          </a:solidFill>
                          <a:latin typeface="+mn-lt"/>
                        </a:rPr>
                        <a:t>4) IGM : Import General manifest is filed by Shipping line / Or its agent at port of discharge 24 – 48 hours with local customs before arrival of the vessel to transship the container from Port of Discharge to ICD to generate SMTP – Sub Manifest Transport Permit allowing shipping line to carry container to particular ICD with unique code allotted by customs</a:t>
                      </a:r>
                    </a:p>
                    <a:p>
                      <a:pPr marL="0" marR="0" lvl="0" indent="0" algn="l" defTabSz="1097280" rtl="0" eaLnBrk="1" fontAlgn="auto" latinLnBrk="0" hangingPunct="1">
                        <a:lnSpc>
                          <a:spcPct val="100000"/>
                        </a:lnSpc>
                        <a:spcBef>
                          <a:spcPts val="0"/>
                        </a:spcBef>
                        <a:spcAft>
                          <a:spcPts val="0"/>
                        </a:spcAft>
                        <a:buClrTx/>
                        <a:buSzTx/>
                        <a:buFontTx/>
                        <a:buNone/>
                        <a:tabLst/>
                        <a:defRPr/>
                      </a:pPr>
                      <a:r>
                        <a:rPr lang="en-US" sz="2200" dirty="0">
                          <a:solidFill>
                            <a:schemeClr val="tx1">
                              <a:lumMod val="85000"/>
                              <a:lumOff val="15000"/>
                            </a:schemeClr>
                          </a:solidFill>
                          <a:latin typeface="+mn-lt"/>
                        </a:rPr>
                        <a:t>5) After discharge container railed out to particular ICD and gated in. The gate in procedure is electronically transferred to Customs EDI where in it reflects in ICE gate the details of container along with BOE.</a:t>
                      </a:r>
                    </a:p>
                    <a:p>
                      <a:pPr marL="0" marR="0" lvl="0" indent="0" algn="l" defTabSz="1097280" rtl="0" eaLnBrk="1" fontAlgn="auto" latinLnBrk="0" hangingPunct="1">
                        <a:lnSpc>
                          <a:spcPct val="100000"/>
                        </a:lnSpc>
                        <a:spcBef>
                          <a:spcPts val="0"/>
                        </a:spcBef>
                        <a:spcAft>
                          <a:spcPts val="0"/>
                        </a:spcAft>
                        <a:buClrTx/>
                        <a:buSzTx/>
                        <a:buFontTx/>
                        <a:buNone/>
                        <a:tabLst/>
                        <a:defRPr/>
                      </a:pPr>
                      <a:r>
                        <a:rPr lang="en-US" sz="2200" dirty="0">
                          <a:solidFill>
                            <a:schemeClr val="tx1">
                              <a:lumMod val="85000"/>
                              <a:lumOff val="15000"/>
                            </a:schemeClr>
                          </a:solidFill>
                          <a:latin typeface="+mn-lt"/>
                        </a:rPr>
                        <a:t>6) CHA approaches Customs for clearance of goods. The cargo is assessed / examined with respect to BOE and documents. Post clearance customs issues out of charge copy to importer to take the delivery.</a:t>
                      </a:r>
                    </a:p>
                    <a:p>
                      <a:pPr marL="0" marR="0" lvl="0" indent="0" algn="l" defTabSz="1097280" rtl="0" eaLnBrk="1" fontAlgn="auto" latinLnBrk="0" hangingPunct="1">
                        <a:lnSpc>
                          <a:spcPct val="100000"/>
                        </a:lnSpc>
                        <a:spcBef>
                          <a:spcPts val="0"/>
                        </a:spcBef>
                        <a:spcAft>
                          <a:spcPts val="0"/>
                        </a:spcAft>
                        <a:buClrTx/>
                        <a:buSzTx/>
                        <a:buFontTx/>
                        <a:buNone/>
                        <a:tabLst/>
                        <a:defRPr/>
                      </a:pPr>
                      <a:r>
                        <a:rPr lang="en-US" sz="2200" dirty="0">
                          <a:solidFill>
                            <a:schemeClr val="tx1">
                              <a:lumMod val="85000"/>
                              <a:lumOff val="15000"/>
                            </a:schemeClr>
                          </a:solidFill>
                          <a:latin typeface="+mn-lt"/>
                        </a:rPr>
                        <a:t>7) Simultaneously the original bills of lading is submitted to the shipping line along with charges to obtain delivery order (DO) to destuff the container at Factory or ICD with in free time period agreed by shipper and line at origin. Free time starts from date of container gate in at ICD. Post free time detention per day is charged by line.</a:t>
                      </a:r>
                    </a:p>
                    <a:p>
                      <a:pPr marL="0" marR="0" lvl="0" indent="0" algn="l" defTabSz="1097280" rtl="0" eaLnBrk="1" fontAlgn="auto" latinLnBrk="0" hangingPunct="1">
                        <a:lnSpc>
                          <a:spcPct val="100000"/>
                        </a:lnSpc>
                        <a:spcBef>
                          <a:spcPts val="0"/>
                        </a:spcBef>
                        <a:spcAft>
                          <a:spcPts val="0"/>
                        </a:spcAft>
                        <a:buClrTx/>
                        <a:buSzTx/>
                        <a:buFontTx/>
                        <a:buNone/>
                        <a:tabLst/>
                        <a:defRPr/>
                      </a:pPr>
                      <a:r>
                        <a:rPr lang="en-US" sz="2200" dirty="0">
                          <a:solidFill>
                            <a:schemeClr val="tx1">
                              <a:lumMod val="85000"/>
                              <a:lumOff val="15000"/>
                            </a:schemeClr>
                          </a:solidFill>
                          <a:latin typeface="+mn-lt"/>
                        </a:rPr>
                        <a:t>8) After destuffing of the cargo empty containers returned to shipping line.</a:t>
                      </a:r>
                    </a:p>
                    <a:p>
                      <a:pPr marL="0" indent="0" algn="l">
                        <a:buNone/>
                      </a:pPr>
                      <a:r>
                        <a:rPr lang="en-US" sz="2300" dirty="0">
                          <a:solidFill>
                            <a:schemeClr val="tx1">
                              <a:lumMod val="85000"/>
                              <a:lumOff val="15000"/>
                            </a:schemeClr>
                          </a:solidFill>
                          <a:latin typeface="+mn-lt"/>
                        </a:rPr>
                        <a:t> </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21004149"/>
                  </a:ext>
                </a:extLst>
              </a:tr>
            </a:tbl>
          </a:graphicData>
        </a:graphic>
      </p:graphicFrame>
      <p:graphicFrame>
        <p:nvGraphicFramePr>
          <p:cNvPr id="4" name="Table 3">
            <a:extLst>
              <a:ext uri="{FF2B5EF4-FFF2-40B4-BE49-F238E27FC236}">
                <a16:creationId xmlns:a16="http://schemas.microsoft.com/office/drawing/2014/main" id="{C15B4334-4DAA-BF59-0999-7F3607F7EF0E}"/>
              </a:ext>
            </a:extLst>
          </p:cNvPr>
          <p:cNvGraphicFramePr>
            <a:graphicFrameLocks noGrp="1"/>
          </p:cNvGraphicFramePr>
          <p:nvPr/>
        </p:nvGraphicFramePr>
        <p:xfrm>
          <a:off x="1587260" y="948906"/>
          <a:ext cx="12042476" cy="690113"/>
        </p:xfrm>
        <a:graphic>
          <a:graphicData uri="http://schemas.openxmlformats.org/drawingml/2006/table">
            <a:tbl>
              <a:tblPr/>
              <a:tblGrid>
                <a:gridCol w="12042476">
                  <a:extLst>
                    <a:ext uri="{9D8B030D-6E8A-4147-A177-3AD203B41FA5}">
                      <a16:colId xmlns:a16="http://schemas.microsoft.com/office/drawing/2014/main" val="3661595484"/>
                    </a:ext>
                  </a:extLst>
                </a:gridCol>
              </a:tblGrid>
              <a:tr h="690113">
                <a:tc>
                  <a:txBody>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lang="en-US" sz="3600" b="1" dirty="0">
                          <a:solidFill>
                            <a:schemeClr val="tx1"/>
                          </a:solidFill>
                        </a:rPr>
                        <a:t>IMPORT PROCEDURE</a:t>
                      </a:r>
                      <a:endParaRPr lang="en-US" dirty="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737939919"/>
                  </a:ext>
                </a:extLst>
              </a:tr>
            </a:tbl>
          </a:graphicData>
        </a:graphic>
      </p:graphicFrame>
    </p:spTree>
    <p:extLst>
      <p:ext uri="{BB962C8B-B14F-4D97-AF65-F5344CB8AC3E}">
        <p14:creationId xmlns:p14="http://schemas.microsoft.com/office/powerpoint/2010/main" val="17329455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614856"/>
            <a:ext cx="11960513" cy="630479"/>
          </a:xfrm>
          <a:prstGeom prst="rect">
            <a:avLst/>
          </a:prstGeom>
          <a:noFill/>
          <a:ln/>
        </p:spPr>
        <p:txBody>
          <a:bodyPr wrap="none" lIns="0" tIns="0" rIns="0" bIns="0" rtlCol="0" anchor="t"/>
          <a:lstStyle/>
          <a:p>
            <a:pPr marL="0" indent="0">
              <a:lnSpc>
                <a:spcPts val="5550"/>
              </a:lnSpc>
              <a:buNone/>
            </a:pPr>
            <a:r>
              <a:rPr lang="en-US" sz="4800" dirty="0">
                <a:solidFill>
                  <a:srgbClr val="3C3939"/>
                </a:solidFill>
                <a:ea typeface="Raleway" pitchFamily="34" charset="-122"/>
                <a:cs typeface="Raleway" pitchFamily="34" charset="-120"/>
              </a:rPr>
              <a:t>Export Promotion Schemes-</a:t>
            </a:r>
            <a:r>
              <a:rPr lang="en-US" sz="4450" dirty="0">
                <a:solidFill>
                  <a:srgbClr val="1B1B27"/>
                </a:solidFill>
                <a:ea typeface="Raleway" pitchFamily="34" charset="-122"/>
                <a:cs typeface="Raleway" pitchFamily="34" charset="-120"/>
              </a:rPr>
              <a:t> in Foreign Trade Policy</a:t>
            </a:r>
            <a:endParaRPr lang="en-US" sz="4450" dirty="0"/>
          </a:p>
        </p:txBody>
      </p:sp>
      <p:sp>
        <p:nvSpPr>
          <p:cNvPr id="3" name="Shape 1"/>
          <p:cNvSpPr/>
          <p:nvPr/>
        </p:nvSpPr>
        <p:spPr>
          <a:xfrm>
            <a:off x="786172" y="1641022"/>
            <a:ext cx="6415680" cy="5851462"/>
          </a:xfrm>
          <a:prstGeom prst="roundRect">
            <a:avLst>
              <a:gd name="adj" fmla="val 3952"/>
            </a:avLst>
          </a:prstGeom>
          <a:solidFill>
            <a:srgbClr val="E1E1EA"/>
          </a:solidFill>
          <a:ln w="7620">
            <a:solidFill>
              <a:srgbClr val="C7C7D0"/>
            </a:solidFill>
            <a:prstDash val="solid"/>
          </a:ln>
        </p:spPr>
        <p:txBody>
          <a:bodyPr/>
          <a:lstStyle/>
          <a:p>
            <a:endParaRPr lang="en-US" dirty="0"/>
          </a:p>
        </p:txBody>
      </p:sp>
      <p:sp>
        <p:nvSpPr>
          <p:cNvPr id="4" name="Text 2"/>
          <p:cNvSpPr/>
          <p:nvPr/>
        </p:nvSpPr>
        <p:spPr>
          <a:xfrm>
            <a:off x="1387367" y="1812896"/>
            <a:ext cx="5226887" cy="487321"/>
          </a:xfrm>
          <a:prstGeom prst="rect">
            <a:avLst/>
          </a:prstGeom>
          <a:noFill/>
          <a:ln/>
        </p:spPr>
        <p:txBody>
          <a:bodyPr wrap="none" lIns="0" tIns="0" rIns="0" bIns="0" rtlCol="0" anchor="t"/>
          <a:lstStyle/>
          <a:p>
            <a:pPr marL="0" indent="0">
              <a:lnSpc>
                <a:spcPts val="2750"/>
              </a:lnSpc>
              <a:buNone/>
            </a:pPr>
            <a:r>
              <a:rPr lang="en-US" sz="2500" u="sng" dirty="0">
                <a:solidFill>
                  <a:srgbClr val="3C3939"/>
                </a:solidFill>
                <a:ea typeface="Raleway" pitchFamily="34" charset="-122"/>
                <a:cs typeface="Raleway" pitchFamily="34" charset="-120"/>
              </a:rPr>
              <a:t>A. Schemes- Implemented by commerce Dept</a:t>
            </a:r>
            <a:endParaRPr lang="en-US" sz="2500" u="sng" dirty="0"/>
          </a:p>
        </p:txBody>
      </p:sp>
      <p:sp>
        <p:nvSpPr>
          <p:cNvPr id="5" name="Text 3"/>
          <p:cNvSpPr/>
          <p:nvPr/>
        </p:nvSpPr>
        <p:spPr>
          <a:xfrm>
            <a:off x="1387367" y="2472092"/>
            <a:ext cx="5659818" cy="4732749"/>
          </a:xfrm>
          <a:prstGeom prst="rect">
            <a:avLst/>
          </a:prstGeom>
          <a:noFill/>
          <a:ln/>
        </p:spPr>
        <p:txBody>
          <a:bodyPr wrap="square" lIns="0" tIns="0" rIns="0" bIns="0" rtlCol="0" anchor="t"/>
          <a:lstStyle/>
          <a:p>
            <a:pPr marL="342900" indent="-342900">
              <a:buAutoNum type="arabicPeriod"/>
            </a:pPr>
            <a:r>
              <a:rPr lang="en-US" sz="2300" b="1" dirty="0"/>
              <a:t>Advance Authorization Scheme (AA)</a:t>
            </a:r>
          </a:p>
          <a:p>
            <a:pPr marL="342900" indent="-342900">
              <a:buAutoNum type="arabicPeriod"/>
            </a:pPr>
            <a:r>
              <a:rPr lang="en-US" sz="2300" b="1" dirty="0"/>
              <a:t>Export Promotion Capital Goods (EPCG) Scheme</a:t>
            </a:r>
          </a:p>
          <a:p>
            <a:pPr marL="342900" indent="-342900">
              <a:buAutoNum type="arabicPeriod"/>
            </a:pPr>
            <a:r>
              <a:rPr lang="en-US" sz="2300" b="1" dirty="0"/>
              <a:t>Duty Free Import Authorization (DFIA)</a:t>
            </a:r>
          </a:p>
          <a:p>
            <a:pPr marL="342900" indent="-342900">
              <a:buAutoNum type="arabicPeriod"/>
            </a:pPr>
            <a:r>
              <a:rPr lang="en-US" sz="2300" b="1" dirty="0"/>
              <a:t>EOU, EHTPs, STPs, BTPs</a:t>
            </a:r>
          </a:p>
          <a:p>
            <a:pPr marL="342900" indent="-342900">
              <a:buAutoNum type="arabicPeriod"/>
            </a:pPr>
            <a:r>
              <a:rPr lang="en-US" sz="2300" b="1" dirty="0"/>
              <a:t>SEZs (Special Economic Zones)</a:t>
            </a:r>
          </a:p>
          <a:p>
            <a:pPr marL="342900" indent="-342900">
              <a:buAutoNum type="arabicPeriod"/>
            </a:pPr>
            <a:r>
              <a:rPr lang="en-US" sz="2300" b="1" dirty="0"/>
              <a:t>Deemed Export </a:t>
            </a:r>
          </a:p>
          <a:p>
            <a:pPr marL="342900" indent="-342900">
              <a:buAutoNum type="arabicPeriod"/>
            </a:pPr>
            <a:r>
              <a:rPr lang="en-US" sz="2300" b="1" dirty="0"/>
              <a:t>Interest Equalization Scheme (IES)-current rate of interest up to 3%</a:t>
            </a:r>
          </a:p>
          <a:p>
            <a:pPr marL="342900" indent="-342900">
              <a:buAutoNum type="arabicPeriod"/>
            </a:pPr>
            <a:r>
              <a:rPr lang="en-US" sz="2300" b="1" dirty="0"/>
              <a:t>Market Access Initiative (MAI) Scheme and Marketing Development Assistance (MDA)</a:t>
            </a:r>
            <a:br>
              <a:rPr lang="en-US" sz="2300" b="1" dirty="0"/>
            </a:br>
            <a:r>
              <a:rPr lang="en-US" sz="2300" b="1" dirty="0"/>
              <a:t> </a:t>
            </a:r>
          </a:p>
        </p:txBody>
      </p:sp>
      <p:sp>
        <p:nvSpPr>
          <p:cNvPr id="9" name="Shape 7"/>
          <p:cNvSpPr/>
          <p:nvPr/>
        </p:nvSpPr>
        <p:spPr>
          <a:xfrm>
            <a:off x="7499081" y="1617235"/>
            <a:ext cx="6408063" cy="2726027"/>
          </a:xfrm>
          <a:prstGeom prst="roundRect">
            <a:avLst>
              <a:gd name="adj" fmla="val 3952"/>
            </a:avLst>
          </a:prstGeom>
          <a:solidFill>
            <a:srgbClr val="E1E1EA"/>
          </a:solidFill>
          <a:ln w="7620">
            <a:solidFill>
              <a:srgbClr val="C7C7D0"/>
            </a:solidFill>
            <a:prstDash val="solid"/>
          </a:ln>
        </p:spPr>
        <p:txBody>
          <a:bodyPr/>
          <a:lstStyle/>
          <a:p>
            <a:endParaRPr lang="en-US" dirty="0"/>
          </a:p>
        </p:txBody>
      </p:sp>
      <p:sp>
        <p:nvSpPr>
          <p:cNvPr id="10" name="Text 8"/>
          <p:cNvSpPr/>
          <p:nvPr/>
        </p:nvSpPr>
        <p:spPr>
          <a:xfrm>
            <a:off x="8103476" y="1812896"/>
            <a:ext cx="4918841" cy="540255"/>
          </a:xfrm>
          <a:prstGeom prst="rect">
            <a:avLst/>
          </a:prstGeom>
          <a:noFill/>
          <a:ln/>
        </p:spPr>
        <p:txBody>
          <a:bodyPr wrap="none" lIns="0" tIns="0" rIns="0" bIns="0" rtlCol="0" anchor="t"/>
          <a:lstStyle/>
          <a:p>
            <a:pPr marL="0" indent="0" algn="ctr">
              <a:lnSpc>
                <a:spcPts val="2750"/>
              </a:lnSpc>
              <a:buNone/>
            </a:pPr>
            <a:r>
              <a:rPr lang="en-US" sz="2200" u="sng" dirty="0">
                <a:solidFill>
                  <a:srgbClr val="3C3939"/>
                </a:solidFill>
                <a:ea typeface="Raleway" pitchFamily="34" charset="-122"/>
                <a:cs typeface="Raleway" pitchFamily="34" charset="-120"/>
              </a:rPr>
              <a:t>B. Scheme </a:t>
            </a:r>
            <a:r>
              <a:rPr lang="en-US" sz="2500" u="sng" dirty="0">
                <a:solidFill>
                  <a:srgbClr val="3C3939"/>
                </a:solidFill>
              </a:rPr>
              <a:t>Implemented</a:t>
            </a:r>
            <a:r>
              <a:rPr lang="en-US" sz="2200" u="sng" dirty="0">
                <a:solidFill>
                  <a:srgbClr val="3C3939"/>
                </a:solidFill>
                <a:ea typeface="Raleway" pitchFamily="34" charset="-122"/>
                <a:cs typeface="Raleway" pitchFamily="34" charset="-120"/>
              </a:rPr>
              <a:t> by Revenue Dept.)</a:t>
            </a:r>
            <a:endParaRPr lang="en-US" sz="2200" u="sng" dirty="0"/>
          </a:p>
        </p:txBody>
      </p:sp>
      <p:sp>
        <p:nvSpPr>
          <p:cNvPr id="11" name="Text 9"/>
          <p:cNvSpPr/>
          <p:nvPr/>
        </p:nvSpPr>
        <p:spPr>
          <a:xfrm>
            <a:off x="7803931" y="2175641"/>
            <a:ext cx="5798365" cy="2049519"/>
          </a:xfrm>
          <a:prstGeom prst="rect">
            <a:avLst/>
          </a:prstGeom>
          <a:noFill/>
          <a:ln/>
        </p:spPr>
        <p:txBody>
          <a:bodyPr wrap="square" lIns="0" tIns="0" rIns="0" bIns="0" rtlCol="0" anchor="t"/>
          <a:lstStyle/>
          <a:p>
            <a:pPr marL="457200" indent="-457200">
              <a:buAutoNum type="arabicPeriod"/>
            </a:pPr>
            <a:r>
              <a:rPr lang="en-US" sz="2200" b="1" dirty="0"/>
              <a:t>Duty Drawback</a:t>
            </a:r>
          </a:p>
          <a:p>
            <a:pPr marL="457200" indent="-457200">
              <a:buAutoNum type="arabicPeriod"/>
            </a:pPr>
            <a:r>
              <a:rPr lang="en-US" sz="2200" b="1" dirty="0"/>
              <a:t>IGST Refund</a:t>
            </a:r>
          </a:p>
          <a:p>
            <a:pPr marL="457200" indent="-457200">
              <a:buAutoNum type="arabicPeriod"/>
            </a:pPr>
            <a:r>
              <a:rPr lang="en-US" sz="2200" b="1" dirty="0"/>
              <a:t>Refund of Duties and Taxes on Exported Products (</a:t>
            </a:r>
            <a:r>
              <a:rPr lang="en-US" sz="2200" b="1" dirty="0" err="1"/>
              <a:t>RoDTEP</a:t>
            </a:r>
            <a:r>
              <a:rPr lang="en-US" sz="2200" b="1" dirty="0"/>
              <a:t>)</a:t>
            </a:r>
          </a:p>
          <a:p>
            <a:pPr marL="457200" indent="-457200">
              <a:buAutoNum type="arabicPeriod"/>
            </a:pPr>
            <a:r>
              <a:rPr lang="en-US" sz="2200" b="1" dirty="0"/>
              <a:t>Export of Apparel/ Garments and Made-ups (</a:t>
            </a:r>
            <a:r>
              <a:rPr lang="en-US" sz="2200" b="1" dirty="0" err="1"/>
              <a:t>RoSCTL</a:t>
            </a:r>
            <a:r>
              <a:rPr lang="en-US" sz="2200" b="1" dirty="0"/>
              <a:t>)</a:t>
            </a:r>
            <a:br>
              <a:rPr lang="en-US" sz="2200" b="1" dirty="0"/>
            </a:br>
            <a:br>
              <a:rPr lang="en-US" sz="2200" b="1" dirty="0">
                <a:solidFill>
                  <a:srgbClr val="3C3939"/>
                </a:solidFill>
                <a:ea typeface="Roboto" pitchFamily="34" charset="-122"/>
                <a:cs typeface="Roboto" pitchFamily="34" charset="-120"/>
              </a:rPr>
            </a:br>
            <a:endParaRPr lang="en-US" sz="2200" b="1" dirty="0"/>
          </a:p>
        </p:txBody>
      </p:sp>
      <p:sp>
        <p:nvSpPr>
          <p:cNvPr id="15" name="Shape 13"/>
          <p:cNvSpPr/>
          <p:nvPr/>
        </p:nvSpPr>
        <p:spPr>
          <a:xfrm>
            <a:off x="7428667" y="4538922"/>
            <a:ext cx="6408063" cy="2953561"/>
          </a:xfrm>
          <a:prstGeom prst="roundRect">
            <a:avLst>
              <a:gd name="adj" fmla="val 4652"/>
            </a:avLst>
          </a:prstGeom>
          <a:solidFill>
            <a:srgbClr val="E1E1EA"/>
          </a:solidFill>
          <a:ln w="7620">
            <a:solidFill>
              <a:srgbClr val="C7C7D0"/>
            </a:solidFill>
            <a:prstDash val="solid"/>
          </a:ln>
        </p:spPr>
        <p:txBody>
          <a:bodyPr/>
          <a:lstStyle/>
          <a:p>
            <a:endParaRPr lang="en-US" dirty="0"/>
          </a:p>
        </p:txBody>
      </p:sp>
      <p:sp>
        <p:nvSpPr>
          <p:cNvPr id="16" name="Text 14"/>
          <p:cNvSpPr/>
          <p:nvPr/>
        </p:nvSpPr>
        <p:spPr>
          <a:xfrm>
            <a:off x="7945821" y="4762734"/>
            <a:ext cx="4004441" cy="293069"/>
          </a:xfrm>
          <a:prstGeom prst="rect">
            <a:avLst/>
          </a:prstGeom>
          <a:noFill/>
          <a:ln/>
        </p:spPr>
        <p:txBody>
          <a:bodyPr wrap="none" lIns="0" tIns="0" rIns="0" bIns="0" rtlCol="0" anchor="t"/>
          <a:lstStyle/>
          <a:p>
            <a:pPr marL="0" indent="0">
              <a:lnSpc>
                <a:spcPts val="2750"/>
              </a:lnSpc>
              <a:buNone/>
            </a:pPr>
            <a:r>
              <a:rPr lang="en-US" sz="2200" u="sng" dirty="0">
                <a:solidFill>
                  <a:srgbClr val="3C3939"/>
                </a:solidFill>
                <a:ea typeface="Raleway" pitchFamily="34" charset="-122"/>
                <a:cs typeface="Raleway" pitchFamily="34" charset="-120"/>
              </a:rPr>
              <a:t>C.  </a:t>
            </a:r>
            <a:r>
              <a:rPr lang="en-US" sz="2500" u="sng" dirty="0">
                <a:solidFill>
                  <a:srgbClr val="3C3939"/>
                </a:solidFill>
                <a:ea typeface="Raleway" pitchFamily="34" charset="-122"/>
                <a:cs typeface="Raleway" pitchFamily="34" charset="-120"/>
              </a:rPr>
              <a:t>Trade</a:t>
            </a:r>
            <a:r>
              <a:rPr lang="en-US" sz="2200" u="sng" dirty="0">
                <a:solidFill>
                  <a:srgbClr val="3C3939"/>
                </a:solidFill>
                <a:ea typeface="Raleway" pitchFamily="34" charset="-122"/>
                <a:cs typeface="Raleway" pitchFamily="34" charset="-120"/>
              </a:rPr>
              <a:t> Agreements :-</a:t>
            </a:r>
            <a:endParaRPr lang="en-US" sz="2200" u="sng" dirty="0"/>
          </a:p>
        </p:txBody>
      </p:sp>
      <p:sp>
        <p:nvSpPr>
          <p:cNvPr id="17" name="Text 15"/>
          <p:cNvSpPr/>
          <p:nvPr/>
        </p:nvSpPr>
        <p:spPr>
          <a:xfrm>
            <a:off x="7663101" y="5055803"/>
            <a:ext cx="5939195" cy="2462943"/>
          </a:xfrm>
          <a:prstGeom prst="rect">
            <a:avLst/>
          </a:prstGeom>
          <a:noFill/>
          <a:ln/>
        </p:spPr>
        <p:txBody>
          <a:bodyPr wrap="square" lIns="0" tIns="0" rIns="0" bIns="0" rtlCol="0" anchor="t"/>
          <a:lstStyle/>
          <a:p>
            <a:pPr marL="457200" indent="-457200">
              <a:lnSpc>
                <a:spcPts val="2850"/>
              </a:lnSpc>
              <a:buAutoNum type="arabicPeriod"/>
            </a:pPr>
            <a:r>
              <a:rPr lang="en-US" sz="2100" b="1" dirty="0"/>
              <a:t>Free Trade Agreements/ Presential Trade Agreements</a:t>
            </a:r>
          </a:p>
          <a:p>
            <a:pPr marL="457200" indent="-457200">
              <a:lnSpc>
                <a:spcPts val="2850"/>
              </a:lnSpc>
              <a:buAutoNum type="arabicPeriod"/>
            </a:pPr>
            <a:r>
              <a:rPr lang="en-US" sz="2100" b="1" dirty="0"/>
              <a:t>Unilateral Tariff Preferences</a:t>
            </a:r>
          </a:p>
          <a:p>
            <a:pPr marL="914400" lvl="1" indent="-457200">
              <a:lnSpc>
                <a:spcPts val="2850"/>
              </a:lnSpc>
              <a:buFont typeface="Arial" panose="020B0604020202020204" pitchFamily="34" charset="0"/>
              <a:buChar char="•"/>
            </a:pPr>
            <a:r>
              <a:rPr lang="en-US" sz="2100" b="1" dirty="0">
                <a:ea typeface="Roboto" pitchFamily="34" charset="-122"/>
                <a:cs typeface="Roboto" pitchFamily="34" charset="-120"/>
              </a:rPr>
              <a:t>Generalized System of Presences</a:t>
            </a:r>
          </a:p>
          <a:p>
            <a:pPr marL="914400" lvl="1" indent="-457200">
              <a:lnSpc>
                <a:spcPts val="2850"/>
              </a:lnSpc>
              <a:buFont typeface="Arial" panose="020B0604020202020204" pitchFamily="34" charset="0"/>
              <a:buChar char="•"/>
            </a:pPr>
            <a:r>
              <a:rPr lang="en-US" sz="2100" b="1" dirty="0">
                <a:ea typeface="Roboto" pitchFamily="34" charset="-122"/>
                <a:cs typeface="Roboto" pitchFamily="34" charset="-120"/>
              </a:rPr>
              <a:t>Duty Free Tariff Preferences Scheme for LDCs</a:t>
            </a:r>
          </a:p>
          <a:p>
            <a:pPr lvl="1">
              <a:lnSpc>
                <a:spcPts val="2850"/>
              </a:lnSpc>
            </a:pPr>
            <a:r>
              <a:rPr lang="en-US" sz="2100" b="1" dirty="0"/>
              <a:t>3. TRQ under FTA/CECA</a:t>
            </a:r>
            <a:endParaRPr lang="en-US" sz="2100" b="1" dirty="0">
              <a:ea typeface="Roboto" pitchFamily="34" charset="-122"/>
              <a:cs typeface="Roboto" pitchFamily="34" charset="-120"/>
            </a:endParaRPr>
          </a:p>
          <a:p>
            <a:pPr marL="0" indent="0">
              <a:lnSpc>
                <a:spcPts val="2850"/>
              </a:lnSpc>
              <a:buNone/>
            </a:pPr>
            <a:endParaRPr lang="en-US" sz="21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00207" y="575786"/>
            <a:ext cx="10893862" cy="625197"/>
          </a:xfrm>
          <a:prstGeom prst="rect">
            <a:avLst/>
          </a:prstGeom>
          <a:noFill/>
          <a:ln/>
        </p:spPr>
        <p:txBody>
          <a:bodyPr wrap="none" lIns="0" tIns="0" rIns="0" bIns="0" rtlCol="0" anchor="t"/>
          <a:lstStyle/>
          <a:p>
            <a:pPr marL="0" indent="0">
              <a:lnSpc>
                <a:spcPts val="4900"/>
              </a:lnSpc>
              <a:buNone/>
            </a:pPr>
            <a:r>
              <a:rPr lang="en-US" sz="3900" dirty="0">
                <a:solidFill>
                  <a:srgbClr val="1B1B27"/>
                </a:solidFill>
                <a:ea typeface="Raleway" pitchFamily="34" charset="-122"/>
                <a:cs typeface="Raleway" pitchFamily="34" charset="-120"/>
              </a:rPr>
              <a:t>Opportunities for Professionals in Foreign Trade</a:t>
            </a:r>
            <a:endParaRPr lang="en-US" sz="3900" dirty="0"/>
          </a:p>
        </p:txBody>
      </p:sp>
      <p:pic>
        <p:nvPicPr>
          <p:cNvPr id="3" name="Image 0" descr="preencoded.png"/>
          <p:cNvPicPr>
            <a:picLocks noChangeAspect="1"/>
          </p:cNvPicPr>
          <p:nvPr/>
        </p:nvPicPr>
        <p:blipFill>
          <a:blip r:embed="rId3"/>
          <a:stretch>
            <a:fillRect/>
          </a:stretch>
        </p:blipFill>
        <p:spPr>
          <a:xfrm>
            <a:off x="700207" y="1601153"/>
            <a:ext cx="500182" cy="500182"/>
          </a:xfrm>
          <a:prstGeom prst="rect">
            <a:avLst/>
          </a:prstGeom>
        </p:spPr>
      </p:pic>
      <p:sp>
        <p:nvSpPr>
          <p:cNvPr id="4" name="Text 1"/>
          <p:cNvSpPr/>
          <p:nvPr/>
        </p:nvSpPr>
        <p:spPr>
          <a:xfrm>
            <a:off x="700207" y="2301359"/>
            <a:ext cx="2501027" cy="312658"/>
          </a:xfrm>
          <a:prstGeom prst="rect">
            <a:avLst/>
          </a:prstGeom>
          <a:noFill/>
          <a:ln/>
        </p:spPr>
        <p:txBody>
          <a:bodyPr wrap="none" lIns="0" tIns="0" rIns="0" bIns="0" rtlCol="0" anchor="t"/>
          <a:lstStyle/>
          <a:p>
            <a:pPr marL="0" indent="0" algn="l">
              <a:lnSpc>
                <a:spcPts val="2450"/>
              </a:lnSpc>
              <a:buNone/>
            </a:pPr>
            <a:r>
              <a:rPr lang="en-US" sz="2200" dirty="0">
                <a:solidFill>
                  <a:srgbClr val="3C3939"/>
                </a:solidFill>
                <a:ea typeface="Raleway" pitchFamily="34" charset="-122"/>
                <a:cs typeface="Raleway" pitchFamily="34" charset="-120"/>
              </a:rPr>
              <a:t>EXIM Management</a:t>
            </a:r>
            <a:endParaRPr lang="en-US" sz="2200" dirty="0"/>
          </a:p>
        </p:txBody>
      </p:sp>
      <p:sp>
        <p:nvSpPr>
          <p:cNvPr id="5" name="Text 2"/>
          <p:cNvSpPr/>
          <p:nvPr/>
        </p:nvSpPr>
        <p:spPr>
          <a:xfrm>
            <a:off x="700207" y="2734032"/>
            <a:ext cx="3082409" cy="960477"/>
          </a:xfrm>
          <a:prstGeom prst="rect">
            <a:avLst/>
          </a:prstGeom>
          <a:noFill/>
          <a:ln/>
        </p:spPr>
        <p:txBody>
          <a:bodyPr wrap="square" lIns="0" tIns="0" rIns="0" bIns="0" rtlCol="0" anchor="t"/>
          <a:lstStyle/>
          <a:p>
            <a:pPr marL="0" indent="0" algn="l">
              <a:lnSpc>
                <a:spcPts val="2500"/>
              </a:lnSpc>
              <a:buNone/>
            </a:pPr>
            <a:r>
              <a:rPr lang="en-US" dirty="0">
                <a:solidFill>
                  <a:srgbClr val="3C3939"/>
                </a:solidFill>
                <a:ea typeface="Roboto" pitchFamily="34" charset="-122"/>
                <a:cs typeface="Roboto" pitchFamily="34" charset="-120"/>
              </a:rPr>
              <a:t>Handling export documentation, compliance, and customs procedures.</a:t>
            </a:r>
            <a:endParaRPr lang="en-US" dirty="0"/>
          </a:p>
        </p:txBody>
      </p:sp>
      <p:pic>
        <p:nvPicPr>
          <p:cNvPr id="6" name="Image 1" descr="preencoded.png"/>
          <p:cNvPicPr>
            <a:picLocks noChangeAspect="1"/>
          </p:cNvPicPr>
          <p:nvPr/>
        </p:nvPicPr>
        <p:blipFill>
          <a:blip r:embed="rId4"/>
          <a:stretch>
            <a:fillRect/>
          </a:stretch>
        </p:blipFill>
        <p:spPr>
          <a:xfrm>
            <a:off x="4082653" y="1601153"/>
            <a:ext cx="500182" cy="500182"/>
          </a:xfrm>
          <a:prstGeom prst="rect">
            <a:avLst/>
          </a:prstGeom>
        </p:spPr>
      </p:pic>
      <p:sp>
        <p:nvSpPr>
          <p:cNvPr id="7" name="Text 3"/>
          <p:cNvSpPr/>
          <p:nvPr/>
        </p:nvSpPr>
        <p:spPr>
          <a:xfrm>
            <a:off x="4082653" y="2301359"/>
            <a:ext cx="3082528" cy="625316"/>
          </a:xfrm>
          <a:prstGeom prst="rect">
            <a:avLst/>
          </a:prstGeom>
          <a:noFill/>
          <a:ln/>
        </p:spPr>
        <p:txBody>
          <a:bodyPr wrap="square" lIns="0" tIns="0" rIns="0" bIns="0" rtlCol="0" anchor="t"/>
          <a:lstStyle/>
          <a:p>
            <a:pPr marL="0" indent="0" algn="l">
              <a:lnSpc>
                <a:spcPts val="2450"/>
              </a:lnSpc>
              <a:buNone/>
            </a:pPr>
            <a:r>
              <a:rPr lang="en-US" sz="2200" dirty="0">
                <a:solidFill>
                  <a:srgbClr val="3C3939"/>
                </a:solidFill>
                <a:ea typeface="Raleway" pitchFamily="34" charset="-122"/>
                <a:cs typeface="Raleway" pitchFamily="34" charset="-120"/>
              </a:rPr>
              <a:t>Trade Financing and Risk Management</a:t>
            </a:r>
            <a:endParaRPr lang="en-US" sz="2200" dirty="0"/>
          </a:p>
        </p:txBody>
      </p:sp>
      <p:sp>
        <p:nvSpPr>
          <p:cNvPr id="8" name="Text 4"/>
          <p:cNvSpPr/>
          <p:nvPr/>
        </p:nvSpPr>
        <p:spPr>
          <a:xfrm>
            <a:off x="4082653" y="3046690"/>
            <a:ext cx="3082528" cy="1600795"/>
          </a:xfrm>
          <a:prstGeom prst="rect">
            <a:avLst/>
          </a:prstGeom>
          <a:noFill/>
          <a:ln/>
        </p:spPr>
        <p:txBody>
          <a:bodyPr wrap="square" lIns="0" tIns="0" rIns="0" bIns="0" rtlCol="0" anchor="t"/>
          <a:lstStyle/>
          <a:p>
            <a:pPr marL="0" indent="0" algn="l">
              <a:lnSpc>
                <a:spcPts val="2500"/>
              </a:lnSpc>
              <a:buNone/>
            </a:pPr>
            <a:r>
              <a:rPr lang="en-US" dirty="0">
                <a:solidFill>
                  <a:srgbClr val="3C3939"/>
                </a:solidFill>
                <a:ea typeface="Roboto" pitchFamily="34" charset="-122"/>
                <a:cs typeface="Roboto" pitchFamily="34" charset="-120"/>
              </a:rPr>
              <a:t>Working with banks and financial institutions on trade credit, Letters of Credit, and mitigating risks associated with international transactions.</a:t>
            </a:r>
            <a:endParaRPr lang="en-US" dirty="0"/>
          </a:p>
        </p:txBody>
      </p:sp>
      <p:pic>
        <p:nvPicPr>
          <p:cNvPr id="9" name="Image 2" descr="preencoded.png"/>
          <p:cNvPicPr>
            <a:picLocks noChangeAspect="1"/>
          </p:cNvPicPr>
          <p:nvPr/>
        </p:nvPicPr>
        <p:blipFill>
          <a:blip r:embed="rId5"/>
          <a:stretch>
            <a:fillRect/>
          </a:stretch>
        </p:blipFill>
        <p:spPr>
          <a:xfrm>
            <a:off x="7465219" y="1601153"/>
            <a:ext cx="500182" cy="500182"/>
          </a:xfrm>
          <a:prstGeom prst="rect">
            <a:avLst/>
          </a:prstGeom>
        </p:spPr>
      </p:pic>
      <p:sp>
        <p:nvSpPr>
          <p:cNvPr id="10" name="Text 5"/>
          <p:cNvSpPr/>
          <p:nvPr/>
        </p:nvSpPr>
        <p:spPr>
          <a:xfrm>
            <a:off x="7465219" y="2301359"/>
            <a:ext cx="3082409" cy="625316"/>
          </a:xfrm>
          <a:prstGeom prst="rect">
            <a:avLst/>
          </a:prstGeom>
          <a:noFill/>
          <a:ln/>
        </p:spPr>
        <p:txBody>
          <a:bodyPr wrap="square" lIns="0" tIns="0" rIns="0" bIns="0" rtlCol="0" anchor="t"/>
          <a:lstStyle/>
          <a:p>
            <a:pPr marL="0" indent="0" algn="l">
              <a:lnSpc>
                <a:spcPts val="2450"/>
              </a:lnSpc>
              <a:buNone/>
            </a:pPr>
            <a:r>
              <a:rPr lang="en-US" sz="2200" dirty="0">
                <a:solidFill>
                  <a:srgbClr val="3C3939"/>
                </a:solidFill>
                <a:ea typeface="Raleway" pitchFamily="34" charset="-122"/>
                <a:cs typeface="Raleway" pitchFamily="34" charset="-120"/>
              </a:rPr>
              <a:t>Logistics and Supply Chain</a:t>
            </a:r>
            <a:endParaRPr lang="en-US" sz="2200" dirty="0"/>
          </a:p>
        </p:txBody>
      </p:sp>
      <p:sp>
        <p:nvSpPr>
          <p:cNvPr id="11" name="Text 6"/>
          <p:cNvSpPr/>
          <p:nvPr/>
        </p:nvSpPr>
        <p:spPr>
          <a:xfrm>
            <a:off x="7465219" y="3046690"/>
            <a:ext cx="3082409" cy="1336124"/>
          </a:xfrm>
          <a:prstGeom prst="rect">
            <a:avLst/>
          </a:prstGeom>
          <a:noFill/>
          <a:ln/>
        </p:spPr>
        <p:txBody>
          <a:bodyPr wrap="square" lIns="0" tIns="0" rIns="0" bIns="0" rtlCol="0" anchor="t"/>
          <a:lstStyle/>
          <a:p>
            <a:pPr marL="0" indent="0" algn="l">
              <a:lnSpc>
                <a:spcPts val="2500"/>
              </a:lnSpc>
              <a:buNone/>
            </a:pPr>
            <a:r>
              <a:rPr lang="en-US" dirty="0">
                <a:solidFill>
                  <a:srgbClr val="3C3939"/>
                </a:solidFill>
                <a:ea typeface="Roboto" pitchFamily="34" charset="-122"/>
                <a:cs typeface="Roboto" pitchFamily="34" charset="-120"/>
              </a:rPr>
              <a:t>Managing international shipments, warehousing, and ensuring seamless delivery of goods.</a:t>
            </a:r>
            <a:endParaRPr lang="en-US" dirty="0"/>
          </a:p>
        </p:txBody>
      </p:sp>
      <p:pic>
        <p:nvPicPr>
          <p:cNvPr id="12" name="Image 3" descr="preencoded.png"/>
          <p:cNvPicPr>
            <a:picLocks noChangeAspect="1"/>
          </p:cNvPicPr>
          <p:nvPr/>
        </p:nvPicPr>
        <p:blipFill>
          <a:blip r:embed="rId6"/>
          <a:stretch>
            <a:fillRect/>
          </a:stretch>
        </p:blipFill>
        <p:spPr>
          <a:xfrm>
            <a:off x="10847665" y="1601153"/>
            <a:ext cx="500182" cy="500182"/>
          </a:xfrm>
          <a:prstGeom prst="rect">
            <a:avLst/>
          </a:prstGeom>
        </p:spPr>
      </p:pic>
      <p:sp>
        <p:nvSpPr>
          <p:cNvPr id="13" name="Text 7"/>
          <p:cNvSpPr/>
          <p:nvPr/>
        </p:nvSpPr>
        <p:spPr>
          <a:xfrm>
            <a:off x="10847665" y="2301359"/>
            <a:ext cx="3082528" cy="625316"/>
          </a:xfrm>
          <a:prstGeom prst="rect">
            <a:avLst/>
          </a:prstGeom>
          <a:noFill/>
          <a:ln/>
        </p:spPr>
        <p:txBody>
          <a:bodyPr wrap="square" lIns="0" tIns="0" rIns="0" bIns="0" rtlCol="0" anchor="t"/>
          <a:lstStyle/>
          <a:p>
            <a:pPr marL="0" indent="0" algn="l">
              <a:lnSpc>
                <a:spcPts val="2450"/>
              </a:lnSpc>
              <a:buNone/>
            </a:pPr>
            <a:r>
              <a:rPr lang="en-US" sz="2200" dirty="0">
                <a:solidFill>
                  <a:srgbClr val="3C3939"/>
                </a:solidFill>
                <a:ea typeface="Raleway" pitchFamily="34" charset="-122"/>
                <a:cs typeface="Raleway" pitchFamily="34" charset="-120"/>
              </a:rPr>
              <a:t>International Marketing and Sales</a:t>
            </a:r>
            <a:endParaRPr lang="en-US" sz="2200" dirty="0"/>
          </a:p>
        </p:txBody>
      </p:sp>
      <p:sp>
        <p:nvSpPr>
          <p:cNvPr id="14" name="Text 8"/>
          <p:cNvSpPr/>
          <p:nvPr/>
        </p:nvSpPr>
        <p:spPr>
          <a:xfrm>
            <a:off x="10847665" y="3046690"/>
            <a:ext cx="3082528" cy="1068110"/>
          </a:xfrm>
          <a:prstGeom prst="rect">
            <a:avLst/>
          </a:prstGeom>
          <a:noFill/>
          <a:ln/>
        </p:spPr>
        <p:txBody>
          <a:bodyPr wrap="square" lIns="0" tIns="0" rIns="0" bIns="0" rtlCol="0" anchor="t"/>
          <a:lstStyle/>
          <a:p>
            <a:pPr marL="0" indent="0" algn="l">
              <a:lnSpc>
                <a:spcPts val="2500"/>
              </a:lnSpc>
              <a:buNone/>
            </a:pPr>
            <a:r>
              <a:rPr lang="en-US" dirty="0">
                <a:solidFill>
                  <a:srgbClr val="3C3939"/>
                </a:solidFill>
                <a:ea typeface="Roboto" pitchFamily="34" charset="-122"/>
                <a:cs typeface="Roboto" pitchFamily="34" charset="-120"/>
              </a:rPr>
              <a:t>Identifying new markets, negotiating trade deals, and expanding businesses globally.</a:t>
            </a:r>
            <a:endParaRPr lang="en-US" dirty="0"/>
          </a:p>
        </p:txBody>
      </p:sp>
      <p:pic>
        <p:nvPicPr>
          <p:cNvPr id="15" name="Image 4" descr="preencoded.png"/>
          <p:cNvPicPr>
            <a:picLocks noChangeAspect="1"/>
          </p:cNvPicPr>
          <p:nvPr/>
        </p:nvPicPr>
        <p:blipFill>
          <a:blip r:embed="rId7"/>
          <a:stretch>
            <a:fillRect/>
          </a:stretch>
        </p:blipFill>
        <p:spPr>
          <a:xfrm>
            <a:off x="826331" y="4867394"/>
            <a:ext cx="500182" cy="500182"/>
          </a:xfrm>
          <a:prstGeom prst="rect">
            <a:avLst/>
          </a:prstGeom>
        </p:spPr>
      </p:pic>
      <p:sp>
        <p:nvSpPr>
          <p:cNvPr id="16" name="Text 9"/>
          <p:cNvSpPr/>
          <p:nvPr/>
        </p:nvSpPr>
        <p:spPr>
          <a:xfrm>
            <a:off x="700207" y="5612726"/>
            <a:ext cx="3082409" cy="677716"/>
          </a:xfrm>
          <a:prstGeom prst="rect">
            <a:avLst/>
          </a:prstGeom>
          <a:noFill/>
          <a:ln/>
        </p:spPr>
        <p:txBody>
          <a:bodyPr wrap="square" lIns="0" tIns="0" rIns="0" bIns="0" rtlCol="0" anchor="t"/>
          <a:lstStyle/>
          <a:p>
            <a:pPr marL="0" indent="0" algn="l">
              <a:lnSpc>
                <a:spcPts val="2450"/>
              </a:lnSpc>
              <a:buNone/>
            </a:pPr>
            <a:r>
              <a:rPr lang="en-US" sz="2200" dirty="0">
                <a:solidFill>
                  <a:srgbClr val="3C3939"/>
                </a:solidFill>
                <a:ea typeface="Raleway" pitchFamily="34" charset="-122"/>
                <a:cs typeface="Raleway" pitchFamily="34" charset="-120"/>
              </a:rPr>
              <a:t>Policy Advisory and Consulting</a:t>
            </a:r>
            <a:endParaRPr lang="en-US" sz="2200" dirty="0"/>
          </a:p>
        </p:txBody>
      </p:sp>
      <p:sp>
        <p:nvSpPr>
          <p:cNvPr id="17" name="Text 10"/>
          <p:cNvSpPr/>
          <p:nvPr/>
        </p:nvSpPr>
        <p:spPr>
          <a:xfrm>
            <a:off x="700207" y="6290443"/>
            <a:ext cx="3082409" cy="1166648"/>
          </a:xfrm>
          <a:prstGeom prst="rect">
            <a:avLst/>
          </a:prstGeom>
          <a:noFill/>
          <a:ln/>
        </p:spPr>
        <p:txBody>
          <a:bodyPr wrap="square" lIns="0" tIns="0" rIns="0" bIns="0" rtlCol="0" anchor="t"/>
          <a:lstStyle/>
          <a:p>
            <a:pPr marL="0" indent="0" algn="l">
              <a:lnSpc>
                <a:spcPts val="2500"/>
              </a:lnSpc>
              <a:buNone/>
            </a:pPr>
            <a:r>
              <a:rPr lang="en-US" dirty="0">
                <a:solidFill>
                  <a:srgbClr val="3C3939"/>
                </a:solidFill>
                <a:ea typeface="Roboto" pitchFamily="34" charset="-122"/>
                <a:cs typeface="Roboto" pitchFamily="34" charset="-120"/>
              </a:rPr>
              <a:t>Providing expert advice to businesses on leveraging trade policies and incentive schemes.</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23292" y="489704"/>
            <a:ext cx="8883968" cy="556617"/>
          </a:xfrm>
          <a:prstGeom prst="rect">
            <a:avLst/>
          </a:prstGeom>
          <a:noFill/>
          <a:ln/>
        </p:spPr>
        <p:txBody>
          <a:bodyPr wrap="none" lIns="0" tIns="0" rIns="0" bIns="0" rtlCol="0" anchor="t"/>
          <a:lstStyle/>
          <a:p>
            <a:pPr marL="0" indent="0">
              <a:lnSpc>
                <a:spcPts val="4350"/>
              </a:lnSpc>
              <a:buNone/>
            </a:pPr>
            <a:r>
              <a:rPr lang="en-US" sz="3500" dirty="0">
                <a:solidFill>
                  <a:srgbClr val="1B1B27"/>
                </a:solidFill>
                <a:latin typeface="Raleway" pitchFamily="34" charset="0"/>
                <a:ea typeface="Raleway" pitchFamily="34" charset="-122"/>
                <a:cs typeface="Raleway" pitchFamily="34" charset="-120"/>
              </a:rPr>
              <a:t>Skills Essential for Success in Foreign Trade</a:t>
            </a:r>
            <a:endParaRPr lang="en-US" sz="3500" dirty="0"/>
          </a:p>
        </p:txBody>
      </p:sp>
      <p:sp>
        <p:nvSpPr>
          <p:cNvPr id="3" name="Shape 1"/>
          <p:cNvSpPr/>
          <p:nvPr/>
        </p:nvSpPr>
        <p:spPr>
          <a:xfrm>
            <a:off x="623292" y="1402437"/>
            <a:ext cx="1338382" cy="1025962"/>
          </a:xfrm>
          <a:prstGeom prst="roundRect">
            <a:avLst>
              <a:gd name="adj" fmla="val 7291"/>
            </a:avLst>
          </a:prstGeom>
          <a:solidFill>
            <a:srgbClr val="E1E1EA"/>
          </a:solidFill>
          <a:ln w="7620">
            <a:solidFill>
              <a:srgbClr val="C7C7D0"/>
            </a:solidFill>
            <a:prstDash val="solid"/>
          </a:ln>
        </p:spPr>
      </p:sp>
      <p:sp>
        <p:nvSpPr>
          <p:cNvPr id="4" name="Text 2"/>
          <p:cNvSpPr/>
          <p:nvPr/>
        </p:nvSpPr>
        <p:spPr>
          <a:xfrm>
            <a:off x="808911" y="1737241"/>
            <a:ext cx="95250" cy="356235"/>
          </a:xfrm>
          <a:prstGeom prst="rect">
            <a:avLst/>
          </a:prstGeom>
          <a:noFill/>
          <a:ln/>
        </p:spPr>
        <p:txBody>
          <a:bodyPr wrap="none" lIns="0" tIns="0" rIns="0" bIns="0" rtlCol="0" anchor="t"/>
          <a:lstStyle/>
          <a:p>
            <a:pPr marL="0" indent="0" algn="ctr">
              <a:lnSpc>
                <a:spcPts val="2800"/>
              </a:lnSpc>
              <a:buNone/>
            </a:pPr>
            <a:r>
              <a:rPr lang="en-US" sz="1750" dirty="0">
                <a:solidFill>
                  <a:srgbClr val="3C3939"/>
                </a:solidFill>
                <a:latin typeface="Raleway" pitchFamily="34" charset="0"/>
                <a:ea typeface="Raleway" pitchFamily="34" charset="-122"/>
                <a:cs typeface="Raleway" pitchFamily="34" charset="-120"/>
              </a:rPr>
              <a:t>1</a:t>
            </a:r>
            <a:endParaRPr lang="en-US" sz="1750" dirty="0"/>
          </a:p>
        </p:txBody>
      </p:sp>
      <p:sp>
        <p:nvSpPr>
          <p:cNvPr id="5" name="Text 3"/>
          <p:cNvSpPr/>
          <p:nvPr/>
        </p:nvSpPr>
        <p:spPr>
          <a:xfrm>
            <a:off x="2139672" y="1580436"/>
            <a:ext cx="3606998" cy="278249"/>
          </a:xfrm>
          <a:prstGeom prst="rect">
            <a:avLst/>
          </a:prstGeom>
          <a:noFill/>
          <a:ln/>
        </p:spPr>
        <p:txBody>
          <a:bodyPr wrap="none" lIns="0" tIns="0" rIns="0" bIns="0" rtlCol="0" anchor="t"/>
          <a:lstStyle/>
          <a:p>
            <a:pPr marL="0" indent="0" algn="l">
              <a:lnSpc>
                <a:spcPts val="2150"/>
              </a:lnSpc>
              <a:buNone/>
            </a:pPr>
            <a:r>
              <a:rPr lang="en-US" sz="1750" dirty="0">
                <a:solidFill>
                  <a:srgbClr val="3C3939"/>
                </a:solidFill>
                <a:latin typeface="Raleway" pitchFamily="34" charset="0"/>
                <a:ea typeface="Raleway" pitchFamily="34" charset="-122"/>
                <a:cs typeface="Raleway" pitchFamily="34" charset="-120"/>
              </a:rPr>
              <a:t>Global Trade Laws and Regulations</a:t>
            </a:r>
            <a:endParaRPr lang="en-US" sz="1750" dirty="0"/>
          </a:p>
        </p:txBody>
      </p:sp>
      <p:sp>
        <p:nvSpPr>
          <p:cNvPr id="6" name="Text 4"/>
          <p:cNvSpPr/>
          <p:nvPr/>
        </p:nvSpPr>
        <p:spPr>
          <a:xfrm>
            <a:off x="2139672" y="1965484"/>
            <a:ext cx="7750373" cy="284917"/>
          </a:xfrm>
          <a:prstGeom prst="rect">
            <a:avLst/>
          </a:prstGeom>
          <a:noFill/>
          <a:ln/>
        </p:spPr>
        <p:txBody>
          <a:bodyPr wrap="none" lIns="0" tIns="0" rIns="0" bIns="0" rtlCol="0" anchor="t"/>
          <a:lstStyle/>
          <a:p>
            <a:pPr marL="0" indent="0" algn="l">
              <a:lnSpc>
                <a:spcPts val="2200"/>
              </a:lnSpc>
              <a:buNone/>
            </a:pPr>
            <a:r>
              <a:rPr lang="en-US" sz="1400" dirty="0">
                <a:solidFill>
                  <a:srgbClr val="3C3939"/>
                </a:solidFill>
                <a:latin typeface="Roboto" pitchFamily="34" charset="0"/>
                <a:ea typeface="Roboto" pitchFamily="34" charset="-122"/>
                <a:cs typeface="Roboto" pitchFamily="34" charset="-120"/>
              </a:rPr>
              <a:t>In-depth knowledge of international trade agreements, customs regulations, and legal frameworks.</a:t>
            </a:r>
            <a:endParaRPr lang="en-US" sz="1400" dirty="0"/>
          </a:p>
        </p:txBody>
      </p:sp>
      <p:sp>
        <p:nvSpPr>
          <p:cNvPr id="7" name="Shape 5"/>
          <p:cNvSpPr/>
          <p:nvPr/>
        </p:nvSpPr>
        <p:spPr>
          <a:xfrm>
            <a:off x="2050613" y="2418874"/>
            <a:ext cx="11867555" cy="11430"/>
          </a:xfrm>
          <a:prstGeom prst="roundRect">
            <a:avLst>
              <a:gd name="adj" fmla="val 654417"/>
            </a:avLst>
          </a:prstGeom>
          <a:solidFill>
            <a:srgbClr val="C7C7D0"/>
          </a:solidFill>
          <a:ln/>
        </p:spPr>
      </p:sp>
      <p:sp>
        <p:nvSpPr>
          <p:cNvPr id="8" name="Shape 6"/>
          <p:cNvSpPr/>
          <p:nvPr/>
        </p:nvSpPr>
        <p:spPr>
          <a:xfrm>
            <a:off x="623292" y="2517338"/>
            <a:ext cx="2676763" cy="1025962"/>
          </a:xfrm>
          <a:prstGeom prst="roundRect">
            <a:avLst>
              <a:gd name="adj" fmla="val 7291"/>
            </a:avLst>
          </a:prstGeom>
          <a:solidFill>
            <a:srgbClr val="E1E1EA"/>
          </a:solidFill>
          <a:ln w="7620">
            <a:solidFill>
              <a:srgbClr val="C7C7D0"/>
            </a:solidFill>
            <a:prstDash val="solid"/>
          </a:ln>
        </p:spPr>
      </p:sp>
      <p:sp>
        <p:nvSpPr>
          <p:cNvPr id="9" name="Text 7"/>
          <p:cNvSpPr/>
          <p:nvPr/>
        </p:nvSpPr>
        <p:spPr>
          <a:xfrm>
            <a:off x="808911" y="2852142"/>
            <a:ext cx="115967" cy="356235"/>
          </a:xfrm>
          <a:prstGeom prst="rect">
            <a:avLst/>
          </a:prstGeom>
          <a:noFill/>
          <a:ln/>
        </p:spPr>
        <p:txBody>
          <a:bodyPr wrap="none" lIns="0" tIns="0" rIns="0" bIns="0" rtlCol="0" anchor="t"/>
          <a:lstStyle/>
          <a:p>
            <a:pPr marL="0" indent="0" algn="ctr">
              <a:lnSpc>
                <a:spcPts val="2800"/>
              </a:lnSpc>
              <a:buNone/>
            </a:pPr>
            <a:r>
              <a:rPr lang="en-US" sz="1750" dirty="0">
                <a:solidFill>
                  <a:srgbClr val="3C3939"/>
                </a:solidFill>
                <a:latin typeface="Raleway" pitchFamily="34" charset="0"/>
                <a:ea typeface="Raleway" pitchFamily="34" charset="-122"/>
                <a:cs typeface="Raleway" pitchFamily="34" charset="-120"/>
              </a:rPr>
              <a:t>2</a:t>
            </a:r>
            <a:endParaRPr lang="en-US" sz="1750" dirty="0"/>
          </a:p>
        </p:txBody>
      </p:sp>
      <p:sp>
        <p:nvSpPr>
          <p:cNvPr id="10" name="Text 8"/>
          <p:cNvSpPr/>
          <p:nvPr/>
        </p:nvSpPr>
        <p:spPr>
          <a:xfrm>
            <a:off x="3478054" y="2695337"/>
            <a:ext cx="3973354" cy="278249"/>
          </a:xfrm>
          <a:prstGeom prst="rect">
            <a:avLst/>
          </a:prstGeom>
          <a:noFill/>
          <a:ln/>
        </p:spPr>
        <p:txBody>
          <a:bodyPr wrap="none" lIns="0" tIns="0" rIns="0" bIns="0" rtlCol="0" anchor="t"/>
          <a:lstStyle/>
          <a:p>
            <a:pPr marL="0" indent="0" algn="l">
              <a:lnSpc>
                <a:spcPts val="2150"/>
              </a:lnSpc>
              <a:buNone/>
            </a:pPr>
            <a:r>
              <a:rPr lang="en-US" sz="1750" dirty="0">
                <a:solidFill>
                  <a:srgbClr val="3C3939"/>
                </a:solidFill>
                <a:latin typeface="Raleway" pitchFamily="34" charset="0"/>
                <a:ea typeface="Raleway" pitchFamily="34" charset="-122"/>
                <a:cs typeface="Raleway" pitchFamily="34" charset="-120"/>
              </a:rPr>
              <a:t>Documentation and Logistics Software</a:t>
            </a:r>
            <a:endParaRPr lang="en-US" sz="1750" dirty="0"/>
          </a:p>
        </p:txBody>
      </p:sp>
      <p:sp>
        <p:nvSpPr>
          <p:cNvPr id="11" name="Text 9"/>
          <p:cNvSpPr/>
          <p:nvPr/>
        </p:nvSpPr>
        <p:spPr>
          <a:xfrm>
            <a:off x="3478054" y="3080385"/>
            <a:ext cx="8153043" cy="284917"/>
          </a:xfrm>
          <a:prstGeom prst="rect">
            <a:avLst/>
          </a:prstGeom>
          <a:noFill/>
          <a:ln/>
        </p:spPr>
        <p:txBody>
          <a:bodyPr wrap="none" lIns="0" tIns="0" rIns="0" bIns="0" rtlCol="0" anchor="t"/>
          <a:lstStyle/>
          <a:p>
            <a:pPr marL="0" indent="0" algn="l">
              <a:lnSpc>
                <a:spcPts val="2200"/>
              </a:lnSpc>
              <a:buNone/>
            </a:pPr>
            <a:r>
              <a:rPr lang="en-US" sz="1400" dirty="0">
                <a:solidFill>
                  <a:srgbClr val="3C3939"/>
                </a:solidFill>
                <a:latin typeface="Roboto" pitchFamily="34" charset="0"/>
                <a:ea typeface="Roboto" pitchFamily="34" charset="-122"/>
                <a:cs typeface="Roboto" pitchFamily="34" charset="-120"/>
              </a:rPr>
              <a:t>Proficiency in using specialized software for trade documentation, shipping, and logistics management.</a:t>
            </a:r>
            <a:endParaRPr lang="en-US" sz="1400" dirty="0"/>
          </a:p>
        </p:txBody>
      </p:sp>
      <p:sp>
        <p:nvSpPr>
          <p:cNvPr id="12" name="Shape 10"/>
          <p:cNvSpPr/>
          <p:nvPr/>
        </p:nvSpPr>
        <p:spPr>
          <a:xfrm>
            <a:off x="3388995" y="3533775"/>
            <a:ext cx="10529173" cy="11430"/>
          </a:xfrm>
          <a:prstGeom prst="roundRect">
            <a:avLst>
              <a:gd name="adj" fmla="val 654417"/>
            </a:avLst>
          </a:prstGeom>
          <a:solidFill>
            <a:srgbClr val="C7C7D0"/>
          </a:solidFill>
          <a:ln/>
        </p:spPr>
      </p:sp>
      <p:sp>
        <p:nvSpPr>
          <p:cNvPr id="13" name="Shape 11"/>
          <p:cNvSpPr/>
          <p:nvPr/>
        </p:nvSpPr>
        <p:spPr>
          <a:xfrm>
            <a:off x="623292" y="3632240"/>
            <a:ext cx="4015145" cy="1310878"/>
          </a:xfrm>
          <a:prstGeom prst="roundRect">
            <a:avLst>
              <a:gd name="adj" fmla="val 5706"/>
            </a:avLst>
          </a:prstGeom>
          <a:solidFill>
            <a:srgbClr val="E1E1EA"/>
          </a:solidFill>
          <a:ln w="7620">
            <a:solidFill>
              <a:srgbClr val="C7C7D0"/>
            </a:solidFill>
            <a:prstDash val="solid"/>
          </a:ln>
        </p:spPr>
      </p:sp>
      <p:sp>
        <p:nvSpPr>
          <p:cNvPr id="14" name="Text 12"/>
          <p:cNvSpPr/>
          <p:nvPr/>
        </p:nvSpPr>
        <p:spPr>
          <a:xfrm>
            <a:off x="808911" y="4109561"/>
            <a:ext cx="118943" cy="356235"/>
          </a:xfrm>
          <a:prstGeom prst="rect">
            <a:avLst/>
          </a:prstGeom>
          <a:noFill/>
          <a:ln/>
        </p:spPr>
        <p:txBody>
          <a:bodyPr wrap="none" lIns="0" tIns="0" rIns="0" bIns="0" rtlCol="0" anchor="t"/>
          <a:lstStyle/>
          <a:p>
            <a:pPr marL="0" indent="0" algn="ctr">
              <a:lnSpc>
                <a:spcPts val="2800"/>
              </a:lnSpc>
              <a:buNone/>
            </a:pPr>
            <a:r>
              <a:rPr lang="en-US" sz="1750" dirty="0">
                <a:solidFill>
                  <a:srgbClr val="3C3939"/>
                </a:solidFill>
                <a:latin typeface="Raleway" pitchFamily="34" charset="0"/>
                <a:ea typeface="Raleway" pitchFamily="34" charset="-122"/>
                <a:cs typeface="Raleway" pitchFamily="34" charset="-120"/>
              </a:rPr>
              <a:t>3</a:t>
            </a:r>
            <a:endParaRPr lang="en-US" sz="1750" dirty="0"/>
          </a:p>
        </p:txBody>
      </p:sp>
      <p:sp>
        <p:nvSpPr>
          <p:cNvPr id="15" name="Text 13"/>
          <p:cNvSpPr/>
          <p:nvPr/>
        </p:nvSpPr>
        <p:spPr>
          <a:xfrm>
            <a:off x="4816435" y="3810238"/>
            <a:ext cx="2226112" cy="278249"/>
          </a:xfrm>
          <a:prstGeom prst="rect">
            <a:avLst/>
          </a:prstGeom>
          <a:noFill/>
          <a:ln/>
        </p:spPr>
        <p:txBody>
          <a:bodyPr wrap="none" lIns="0" tIns="0" rIns="0" bIns="0" rtlCol="0" anchor="t"/>
          <a:lstStyle/>
          <a:p>
            <a:pPr marL="0" indent="0" algn="l">
              <a:lnSpc>
                <a:spcPts val="2150"/>
              </a:lnSpc>
              <a:buNone/>
            </a:pPr>
            <a:r>
              <a:rPr lang="en-US" sz="1750" dirty="0">
                <a:solidFill>
                  <a:srgbClr val="3C3939"/>
                </a:solidFill>
                <a:latin typeface="Raleway" pitchFamily="34" charset="0"/>
                <a:ea typeface="Raleway" pitchFamily="34" charset="-122"/>
                <a:cs typeface="Raleway" pitchFamily="34" charset="-120"/>
              </a:rPr>
              <a:t>Financial Instruments</a:t>
            </a:r>
            <a:endParaRPr lang="en-US" sz="1750" dirty="0"/>
          </a:p>
        </p:txBody>
      </p:sp>
      <p:sp>
        <p:nvSpPr>
          <p:cNvPr id="16" name="Text 14"/>
          <p:cNvSpPr/>
          <p:nvPr/>
        </p:nvSpPr>
        <p:spPr>
          <a:xfrm>
            <a:off x="4816435" y="4195286"/>
            <a:ext cx="9012674" cy="569833"/>
          </a:xfrm>
          <a:prstGeom prst="rect">
            <a:avLst/>
          </a:prstGeom>
          <a:noFill/>
          <a:ln/>
        </p:spPr>
        <p:txBody>
          <a:bodyPr wrap="square" lIns="0" tIns="0" rIns="0" bIns="0" rtlCol="0" anchor="t"/>
          <a:lstStyle/>
          <a:p>
            <a:pPr marL="0" indent="0" algn="l">
              <a:lnSpc>
                <a:spcPts val="2200"/>
              </a:lnSpc>
              <a:buNone/>
            </a:pPr>
            <a:r>
              <a:rPr lang="en-US" sz="1400" dirty="0">
                <a:solidFill>
                  <a:srgbClr val="3C3939"/>
                </a:solidFill>
                <a:latin typeface="Roboto" pitchFamily="34" charset="0"/>
                <a:ea typeface="Roboto" pitchFamily="34" charset="-122"/>
                <a:cs typeface="Roboto" pitchFamily="34" charset="-120"/>
              </a:rPr>
              <a:t>Understanding of trade finance mechanisms, including Letters of Credit, payment terms, and risk management strategies.</a:t>
            </a:r>
            <a:endParaRPr lang="en-US" sz="1400" dirty="0"/>
          </a:p>
        </p:txBody>
      </p:sp>
      <p:sp>
        <p:nvSpPr>
          <p:cNvPr id="17" name="Shape 15"/>
          <p:cNvSpPr/>
          <p:nvPr/>
        </p:nvSpPr>
        <p:spPr>
          <a:xfrm>
            <a:off x="4727377" y="4933593"/>
            <a:ext cx="9190792" cy="11430"/>
          </a:xfrm>
          <a:prstGeom prst="roundRect">
            <a:avLst>
              <a:gd name="adj" fmla="val 654417"/>
            </a:avLst>
          </a:prstGeom>
          <a:solidFill>
            <a:srgbClr val="C7C7D0"/>
          </a:solidFill>
          <a:ln/>
        </p:spPr>
      </p:sp>
      <p:sp>
        <p:nvSpPr>
          <p:cNvPr id="18" name="Shape 16"/>
          <p:cNvSpPr/>
          <p:nvPr/>
        </p:nvSpPr>
        <p:spPr>
          <a:xfrm>
            <a:off x="623292" y="5032058"/>
            <a:ext cx="5353526" cy="1310878"/>
          </a:xfrm>
          <a:prstGeom prst="roundRect">
            <a:avLst>
              <a:gd name="adj" fmla="val 5706"/>
            </a:avLst>
          </a:prstGeom>
          <a:solidFill>
            <a:srgbClr val="E1E1EA"/>
          </a:solidFill>
          <a:ln w="7620">
            <a:solidFill>
              <a:srgbClr val="C7C7D0"/>
            </a:solidFill>
            <a:prstDash val="solid"/>
          </a:ln>
        </p:spPr>
      </p:sp>
      <p:sp>
        <p:nvSpPr>
          <p:cNvPr id="19" name="Text 17"/>
          <p:cNvSpPr/>
          <p:nvPr/>
        </p:nvSpPr>
        <p:spPr>
          <a:xfrm>
            <a:off x="808911" y="5509379"/>
            <a:ext cx="121563" cy="356235"/>
          </a:xfrm>
          <a:prstGeom prst="rect">
            <a:avLst/>
          </a:prstGeom>
          <a:noFill/>
          <a:ln/>
        </p:spPr>
        <p:txBody>
          <a:bodyPr wrap="none" lIns="0" tIns="0" rIns="0" bIns="0" rtlCol="0" anchor="t"/>
          <a:lstStyle/>
          <a:p>
            <a:pPr marL="0" indent="0" algn="ctr">
              <a:lnSpc>
                <a:spcPts val="2800"/>
              </a:lnSpc>
              <a:buNone/>
            </a:pPr>
            <a:r>
              <a:rPr lang="en-US" sz="1750" dirty="0">
                <a:solidFill>
                  <a:srgbClr val="3C3939"/>
                </a:solidFill>
                <a:latin typeface="Raleway" pitchFamily="34" charset="0"/>
                <a:ea typeface="Raleway" pitchFamily="34" charset="-122"/>
                <a:cs typeface="Raleway" pitchFamily="34" charset="-120"/>
              </a:rPr>
              <a:t>4</a:t>
            </a:r>
            <a:endParaRPr lang="en-US" sz="1750" dirty="0"/>
          </a:p>
        </p:txBody>
      </p:sp>
      <p:sp>
        <p:nvSpPr>
          <p:cNvPr id="20" name="Text 18"/>
          <p:cNvSpPr/>
          <p:nvPr/>
        </p:nvSpPr>
        <p:spPr>
          <a:xfrm>
            <a:off x="6154817" y="5210056"/>
            <a:ext cx="3330416" cy="278249"/>
          </a:xfrm>
          <a:prstGeom prst="rect">
            <a:avLst/>
          </a:prstGeom>
          <a:noFill/>
          <a:ln/>
        </p:spPr>
        <p:txBody>
          <a:bodyPr wrap="none" lIns="0" tIns="0" rIns="0" bIns="0" rtlCol="0" anchor="t"/>
          <a:lstStyle/>
          <a:p>
            <a:pPr marL="0" indent="0" algn="l">
              <a:lnSpc>
                <a:spcPts val="2150"/>
              </a:lnSpc>
              <a:buNone/>
            </a:pPr>
            <a:r>
              <a:rPr lang="en-US" sz="1750" dirty="0">
                <a:solidFill>
                  <a:srgbClr val="3C3939"/>
                </a:solidFill>
                <a:latin typeface="Raleway" pitchFamily="34" charset="0"/>
                <a:ea typeface="Raleway" pitchFamily="34" charset="-122"/>
                <a:cs typeface="Raleway" pitchFamily="34" charset="-120"/>
              </a:rPr>
              <a:t>Networking and Communication</a:t>
            </a:r>
            <a:endParaRPr lang="en-US" sz="1750" dirty="0"/>
          </a:p>
        </p:txBody>
      </p:sp>
      <p:sp>
        <p:nvSpPr>
          <p:cNvPr id="21" name="Text 19"/>
          <p:cNvSpPr/>
          <p:nvPr/>
        </p:nvSpPr>
        <p:spPr>
          <a:xfrm>
            <a:off x="6154817" y="5595104"/>
            <a:ext cx="7674293" cy="569833"/>
          </a:xfrm>
          <a:prstGeom prst="rect">
            <a:avLst/>
          </a:prstGeom>
          <a:noFill/>
          <a:ln/>
        </p:spPr>
        <p:txBody>
          <a:bodyPr wrap="square" lIns="0" tIns="0" rIns="0" bIns="0" rtlCol="0" anchor="t"/>
          <a:lstStyle/>
          <a:p>
            <a:pPr marL="0" indent="0" algn="l">
              <a:lnSpc>
                <a:spcPts val="2200"/>
              </a:lnSpc>
              <a:buNone/>
            </a:pPr>
            <a:r>
              <a:rPr lang="en-US" sz="1400" dirty="0">
                <a:solidFill>
                  <a:srgbClr val="3C3939"/>
                </a:solidFill>
                <a:latin typeface="Roboto" pitchFamily="34" charset="0"/>
                <a:ea typeface="Roboto" pitchFamily="34" charset="-122"/>
                <a:cs typeface="Roboto" pitchFamily="34" charset="-120"/>
              </a:rPr>
              <a:t>Strong communication skills, networking abilities, and the ability to build relationships with international suppliers and buyers.</a:t>
            </a:r>
            <a:endParaRPr lang="en-US" sz="1400" dirty="0"/>
          </a:p>
        </p:txBody>
      </p:sp>
      <p:sp>
        <p:nvSpPr>
          <p:cNvPr id="22" name="Shape 20"/>
          <p:cNvSpPr/>
          <p:nvPr/>
        </p:nvSpPr>
        <p:spPr>
          <a:xfrm>
            <a:off x="6065758" y="6333411"/>
            <a:ext cx="7852410" cy="11430"/>
          </a:xfrm>
          <a:prstGeom prst="roundRect">
            <a:avLst>
              <a:gd name="adj" fmla="val 654417"/>
            </a:avLst>
          </a:prstGeom>
          <a:solidFill>
            <a:srgbClr val="C7C7D0"/>
          </a:solidFill>
          <a:ln/>
        </p:spPr>
      </p:sp>
      <p:sp>
        <p:nvSpPr>
          <p:cNvPr id="23" name="Shape 21"/>
          <p:cNvSpPr/>
          <p:nvPr/>
        </p:nvSpPr>
        <p:spPr>
          <a:xfrm>
            <a:off x="623292" y="6431875"/>
            <a:ext cx="6691908" cy="1310878"/>
          </a:xfrm>
          <a:prstGeom prst="roundRect">
            <a:avLst>
              <a:gd name="adj" fmla="val 5706"/>
            </a:avLst>
          </a:prstGeom>
          <a:solidFill>
            <a:srgbClr val="E1E1EA"/>
          </a:solidFill>
          <a:ln w="7620">
            <a:solidFill>
              <a:srgbClr val="C7C7D0"/>
            </a:solidFill>
            <a:prstDash val="solid"/>
          </a:ln>
        </p:spPr>
      </p:sp>
      <p:sp>
        <p:nvSpPr>
          <p:cNvPr id="24" name="Text 22"/>
          <p:cNvSpPr/>
          <p:nvPr/>
        </p:nvSpPr>
        <p:spPr>
          <a:xfrm>
            <a:off x="808911" y="6909197"/>
            <a:ext cx="121325" cy="356235"/>
          </a:xfrm>
          <a:prstGeom prst="rect">
            <a:avLst/>
          </a:prstGeom>
          <a:noFill/>
          <a:ln/>
        </p:spPr>
        <p:txBody>
          <a:bodyPr wrap="none" lIns="0" tIns="0" rIns="0" bIns="0" rtlCol="0" anchor="t"/>
          <a:lstStyle/>
          <a:p>
            <a:pPr marL="0" indent="0" algn="ctr">
              <a:lnSpc>
                <a:spcPts val="2800"/>
              </a:lnSpc>
              <a:buNone/>
            </a:pPr>
            <a:r>
              <a:rPr lang="en-US" sz="1750" dirty="0">
                <a:solidFill>
                  <a:srgbClr val="3C3939"/>
                </a:solidFill>
                <a:latin typeface="Raleway" pitchFamily="34" charset="0"/>
                <a:ea typeface="Raleway" pitchFamily="34" charset="-122"/>
                <a:cs typeface="Raleway" pitchFamily="34" charset="-120"/>
              </a:rPr>
              <a:t>5</a:t>
            </a:r>
            <a:endParaRPr lang="en-US" sz="1750" dirty="0"/>
          </a:p>
        </p:txBody>
      </p:sp>
      <p:sp>
        <p:nvSpPr>
          <p:cNvPr id="25" name="Text 23"/>
          <p:cNvSpPr/>
          <p:nvPr/>
        </p:nvSpPr>
        <p:spPr>
          <a:xfrm>
            <a:off x="7493198" y="6609874"/>
            <a:ext cx="3059787" cy="278249"/>
          </a:xfrm>
          <a:prstGeom prst="rect">
            <a:avLst/>
          </a:prstGeom>
          <a:noFill/>
          <a:ln/>
        </p:spPr>
        <p:txBody>
          <a:bodyPr wrap="none" lIns="0" tIns="0" rIns="0" bIns="0" rtlCol="0" anchor="t"/>
          <a:lstStyle/>
          <a:p>
            <a:pPr marL="0" indent="0" algn="l">
              <a:lnSpc>
                <a:spcPts val="2150"/>
              </a:lnSpc>
              <a:buNone/>
            </a:pPr>
            <a:r>
              <a:rPr lang="en-US" sz="1750" dirty="0">
                <a:solidFill>
                  <a:srgbClr val="3C3939"/>
                </a:solidFill>
                <a:latin typeface="Raleway" pitchFamily="34" charset="0"/>
                <a:ea typeface="Raleway" pitchFamily="34" charset="-122"/>
                <a:cs typeface="Raleway" pitchFamily="34" charset="-120"/>
              </a:rPr>
              <a:t>Market Research and Analysis</a:t>
            </a:r>
            <a:endParaRPr lang="en-US" sz="1750" dirty="0"/>
          </a:p>
        </p:txBody>
      </p:sp>
      <p:sp>
        <p:nvSpPr>
          <p:cNvPr id="26" name="Text 24"/>
          <p:cNvSpPr/>
          <p:nvPr/>
        </p:nvSpPr>
        <p:spPr>
          <a:xfrm>
            <a:off x="7493198" y="6994922"/>
            <a:ext cx="6335911" cy="569833"/>
          </a:xfrm>
          <a:prstGeom prst="rect">
            <a:avLst/>
          </a:prstGeom>
          <a:noFill/>
          <a:ln/>
        </p:spPr>
        <p:txBody>
          <a:bodyPr wrap="square" lIns="0" tIns="0" rIns="0" bIns="0" rtlCol="0" anchor="t"/>
          <a:lstStyle/>
          <a:p>
            <a:pPr marL="0" indent="0" algn="l">
              <a:lnSpc>
                <a:spcPts val="2200"/>
              </a:lnSpc>
              <a:buNone/>
            </a:pPr>
            <a:r>
              <a:rPr lang="en-US" sz="1400" dirty="0">
                <a:solidFill>
                  <a:srgbClr val="3C3939"/>
                </a:solidFill>
                <a:latin typeface="Roboto" pitchFamily="34" charset="0"/>
                <a:ea typeface="Roboto" pitchFamily="34" charset="-122"/>
                <a:cs typeface="Roboto" pitchFamily="34" charset="-120"/>
              </a:rPr>
              <a:t>Analytical skills to conduct market research, identify trends, and assess the potential of specific markets.</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87824" y="540663"/>
            <a:ext cx="7768352" cy="1228249"/>
          </a:xfrm>
          <a:prstGeom prst="rect">
            <a:avLst/>
          </a:prstGeom>
          <a:noFill/>
          <a:ln/>
        </p:spPr>
        <p:txBody>
          <a:bodyPr wrap="square" lIns="0" tIns="0" rIns="0" bIns="0" rtlCol="0" anchor="t"/>
          <a:lstStyle/>
          <a:p>
            <a:pPr marL="0" indent="0">
              <a:lnSpc>
                <a:spcPts val="4800"/>
              </a:lnSpc>
              <a:buNone/>
            </a:pPr>
            <a:r>
              <a:rPr lang="en-US" sz="3850" dirty="0">
                <a:solidFill>
                  <a:srgbClr val="1B1B27"/>
                </a:solidFill>
                <a:latin typeface="Raleway" pitchFamily="34" charset="0"/>
                <a:ea typeface="Raleway" pitchFamily="34" charset="-122"/>
                <a:cs typeface="Raleway" pitchFamily="34" charset="-120"/>
              </a:rPr>
              <a:t>Opportunities for Entrepreneurs and Startups</a:t>
            </a:r>
            <a:endParaRPr lang="en-US" sz="3850" dirty="0"/>
          </a:p>
        </p:txBody>
      </p:sp>
      <p:sp>
        <p:nvSpPr>
          <p:cNvPr id="4" name="Text 1"/>
          <p:cNvSpPr/>
          <p:nvPr/>
        </p:nvSpPr>
        <p:spPr>
          <a:xfrm>
            <a:off x="687824" y="2161937"/>
            <a:ext cx="3736777" cy="648533"/>
          </a:xfrm>
          <a:prstGeom prst="rect">
            <a:avLst/>
          </a:prstGeom>
          <a:noFill/>
          <a:ln/>
        </p:spPr>
        <p:txBody>
          <a:bodyPr wrap="none" lIns="0" tIns="0" rIns="0" bIns="0" rtlCol="0" anchor="t"/>
          <a:lstStyle/>
          <a:p>
            <a:pPr marL="0" indent="0" algn="ctr">
              <a:lnSpc>
                <a:spcPts val="5100"/>
              </a:lnSpc>
              <a:buNone/>
            </a:pPr>
            <a:r>
              <a:rPr lang="en-US" sz="5100" dirty="0">
                <a:solidFill>
                  <a:srgbClr val="3C3939"/>
                </a:solidFill>
                <a:latin typeface="Raleway" pitchFamily="34" charset="0"/>
                <a:ea typeface="Raleway" pitchFamily="34" charset="-122"/>
                <a:cs typeface="Raleway" pitchFamily="34" charset="-120"/>
              </a:rPr>
              <a:t>1</a:t>
            </a:r>
            <a:endParaRPr lang="en-US" sz="5100" dirty="0"/>
          </a:p>
        </p:txBody>
      </p:sp>
      <p:sp>
        <p:nvSpPr>
          <p:cNvPr id="5" name="Text 2"/>
          <p:cNvSpPr/>
          <p:nvPr/>
        </p:nvSpPr>
        <p:spPr>
          <a:xfrm>
            <a:off x="1223962" y="3056096"/>
            <a:ext cx="2664381" cy="306943"/>
          </a:xfrm>
          <a:prstGeom prst="rect">
            <a:avLst/>
          </a:prstGeom>
          <a:noFill/>
          <a:ln/>
        </p:spPr>
        <p:txBody>
          <a:bodyPr wrap="none" lIns="0" tIns="0" rIns="0" bIns="0" rtlCol="0" anchor="t"/>
          <a:lstStyle/>
          <a:p>
            <a:pPr marL="0" indent="0" algn="ctr">
              <a:lnSpc>
                <a:spcPts val="2400"/>
              </a:lnSpc>
              <a:buNone/>
            </a:pPr>
            <a:r>
              <a:rPr lang="en-US" sz="1900" dirty="0">
                <a:solidFill>
                  <a:srgbClr val="3C3939"/>
                </a:solidFill>
                <a:latin typeface="Raleway" pitchFamily="34" charset="0"/>
                <a:ea typeface="Raleway" pitchFamily="34" charset="-122"/>
                <a:cs typeface="Raleway" pitchFamily="34" charset="-120"/>
              </a:rPr>
              <a:t>Export-Import Business</a:t>
            </a:r>
            <a:endParaRPr lang="en-US" sz="1900" dirty="0"/>
          </a:p>
        </p:txBody>
      </p:sp>
      <p:sp>
        <p:nvSpPr>
          <p:cNvPr id="6" name="Text 3"/>
          <p:cNvSpPr/>
          <p:nvPr/>
        </p:nvSpPr>
        <p:spPr>
          <a:xfrm>
            <a:off x="687824" y="3480911"/>
            <a:ext cx="3736777" cy="943332"/>
          </a:xfrm>
          <a:prstGeom prst="rect">
            <a:avLst/>
          </a:prstGeom>
          <a:noFill/>
          <a:ln/>
        </p:spPr>
        <p:txBody>
          <a:bodyPr wrap="square" lIns="0" tIns="0" rIns="0" bIns="0" rtlCol="0" anchor="t"/>
          <a:lstStyle/>
          <a:p>
            <a:pPr marL="0" indent="0" algn="ctr">
              <a:lnSpc>
                <a:spcPts val="2450"/>
              </a:lnSpc>
              <a:buNone/>
            </a:pPr>
            <a:r>
              <a:rPr lang="en-US" sz="1500" dirty="0">
                <a:solidFill>
                  <a:srgbClr val="3C3939"/>
                </a:solidFill>
                <a:latin typeface="Roboto" pitchFamily="34" charset="0"/>
                <a:ea typeface="Roboto" pitchFamily="34" charset="-122"/>
                <a:cs typeface="Roboto" pitchFamily="34" charset="-120"/>
              </a:rPr>
              <a:t>Specializing in niche markets with high demand, such as organic food, handicrafts, or sustainable products.</a:t>
            </a:r>
            <a:endParaRPr lang="en-US" sz="1500" dirty="0"/>
          </a:p>
        </p:txBody>
      </p:sp>
      <p:sp>
        <p:nvSpPr>
          <p:cNvPr id="7" name="Text 4"/>
          <p:cNvSpPr/>
          <p:nvPr/>
        </p:nvSpPr>
        <p:spPr>
          <a:xfrm>
            <a:off x="4719399" y="2161937"/>
            <a:ext cx="3736777" cy="648533"/>
          </a:xfrm>
          <a:prstGeom prst="rect">
            <a:avLst/>
          </a:prstGeom>
          <a:noFill/>
          <a:ln/>
        </p:spPr>
        <p:txBody>
          <a:bodyPr wrap="none" lIns="0" tIns="0" rIns="0" bIns="0" rtlCol="0" anchor="t"/>
          <a:lstStyle/>
          <a:p>
            <a:pPr marL="0" indent="0" algn="ctr">
              <a:lnSpc>
                <a:spcPts val="5100"/>
              </a:lnSpc>
              <a:buNone/>
            </a:pPr>
            <a:r>
              <a:rPr lang="en-US" sz="5100" dirty="0">
                <a:solidFill>
                  <a:srgbClr val="3C3939"/>
                </a:solidFill>
                <a:latin typeface="Raleway" pitchFamily="34" charset="0"/>
                <a:ea typeface="Raleway" pitchFamily="34" charset="-122"/>
                <a:cs typeface="Raleway" pitchFamily="34" charset="-120"/>
              </a:rPr>
              <a:t>2</a:t>
            </a:r>
            <a:endParaRPr lang="en-US" sz="5100" dirty="0"/>
          </a:p>
        </p:txBody>
      </p:sp>
      <p:sp>
        <p:nvSpPr>
          <p:cNvPr id="8" name="Text 5"/>
          <p:cNvSpPr/>
          <p:nvPr/>
        </p:nvSpPr>
        <p:spPr>
          <a:xfrm>
            <a:off x="4880729" y="3056096"/>
            <a:ext cx="3413998" cy="306943"/>
          </a:xfrm>
          <a:prstGeom prst="rect">
            <a:avLst/>
          </a:prstGeom>
          <a:noFill/>
          <a:ln/>
        </p:spPr>
        <p:txBody>
          <a:bodyPr wrap="none" lIns="0" tIns="0" rIns="0" bIns="0" rtlCol="0" anchor="t"/>
          <a:lstStyle/>
          <a:p>
            <a:pPr marL="0" indent="0" algn="ctr">
              <a:lnSpc>
                <a:spcPts val="2400"/>
              </a:lnSpc>
              <a:buNone/>
            </a:pPr>
            <a:r>
              <a:rPr lang="en-US" sz="1900" dirty="0">
                <a:solidFill>
                  <a:srgbClr val="3C3939"/>
                </a:solidFill>
                <a:latin typeface="Raleway" pitchFamily="34" charset="0"/>
                <a:ea typeface="Raleway" pitchFamily="34" charset="-122"/>
                <a:cs typeface="Raleway" pitchFamily="34" charset="-120"/>
              </a:rPr>
              <a:t>Export-Oriented E-Commerce</a:t>
            </a:r>
            <a:endParaRPr lang="en-US" sz="1900" dirty="0"/>
          </a:p>
        </p:txBody>
      </p:sp>
      <p:sp>
        <p:nvSpPr>
          <p:cNvPr id="9" name="Text 6"/>
          <p:cNvSpPr/>
          <p:nvPr/>
        </p:nvSpPr>
        <p:spPr>
          <a:xfrm>
            <a:off x="4719399" y="3480911"/>
            <a:ext cx="3736777" cy="943332"/>
          </a:xfrm>
          <a:prstGeom prst="rect">
            <a:avLst/>
          </a:prstGeom>
          <a:noFill/>
          <a:ln/>
        </p:spPr>
        <p:txBody>
          <a:bodyPr wrap="square" lIns="0" tIns="0" rIns="0" bIns="0" rtlCol="0" anchor="t"/>
          <a:lstStyle/>
          <a:p>
            <a:pPr marL="0" indent="0" algn="ctr">
              <a:lnSpc>
                <a:spcPts val="2450"/>
              </a:lnSpc>
              <a:buNone/>
            </a:pPr>
            <a:r>
              <a:rPr lang="en-US" sz="1500" dirty="0">
                <a:solidFill>
                  <a:srgbClr val="3C3939"/>
                </a:solidFill>
                <a:latin typeface="Roboto" pitchFamily="34" charset="0"/>
                <a:ea typeface="Roboto" pitchFamily="34" charset="-122"/>
                <a:cs typeface="Roboto" pitchFamily="34" charset="-120"/>
              </a:rPr>
              <a:t>Leveraging online platforms to reach global customers and streamline international sales.</a:t>
            </a:r>
            <a:endParaRPr lang="en-US" sz="1500" dirty="0"/>
          </a:p>
        </p:txBody>
      </p:sp>
      <p:sp>
        <p:nvSpPr>
          <p:cNvPr id="10" name="Text 7"/>
          <p:cNvSpPr/>
          <p:nvPr/>
        </p:nvSpPr>
        <p:spPr>
          <a:xfrm>
            <a:off x="687824" y="5112068"/>
            <a:ext cx="3736777" cy="648533"/>
          </a:xfrm>
          <a:prstGeom prst="rect">
            <a:avLst/>
          </a:prstGeom>
          <a:noFill/>
          <a:ln/>
        </p:spPr>
        <p:txBody>
          <a:bodyPr wrap="none" lIns="0" tIns="0" rIns="0" bIns="0" rtlCol="0" anchor="t"/>
          <a:lstStyle/>
          <a:p>
            <a:pPr marL="0" indent="0" algn="ctr">
              <a:lnSpc>
                <a:spcPts val="5100"/>
              </a:lnSpc>
              <a:buNone/>
            </a:pPr>
            <a:r>
              <a:rPr lang="en-US" sz="5100" dirty="0">
                <a:solidFill>
                  <a:srgbClr val="3C3939"/>
                </a:solidFill>
                <a:latin typeface="Raleway" pitchFamily="34" charset="0"/>
                <a:ea typeface="Raleway" pitchFamily="34" charset="-122"/>
                <a:cs typeface="Raleway" pitchFamily="34" charset="-120"/>
              </a:rPr>
              <a:t>3</a:t>
            </a:r>
            <a:endParaRPr lang="en-US" sz="5100" dirty="0"/>
          </a:p>
        </p:txBody>
      </p:sp>
      <p:sp>
        <p:nvSpPr>
          <p:cNvPr id="11" name="Text 8"/>
          <p:cNvSpPr/>
          <p:nvPr/>
        </p:nvSpPr>
        <p:spPr>
          <a:xfrm>
            <a:off x="1327785" y="6006227"/>
            <a:ext cx="2456736" cy="306943"/>
          </a:xfrm>
          <a:prstGeom prst="rect">
            <a:avLst/>
          </a:prstGeom>
          <a:noFill/>
          <a:ln/>
        </p:spPr>
        <p:txBody>
          <a:bodyPr wrap="none" lIns="0" tIns="0" rIns="0" bIns="0" rtlCol="0" anchor="t"/>
          <a:lstStyle/>
          <a:p>
            <a:pPr marL="0" indent="0" algn="ctr">
              <a:lnSpc>
                <a:spcPts val="2400"/>
              </a:lnSpc>
              <a:buNone/>
            </a:pPr>
            <a:r>
              <a:rPr lang="en-US" sz="1900" dirty="0">
                <a:solidFill>
                  <a:srgbClr val="3C3939"/>
                </a:solidFill>
                <a:latin typeface="Raleway" pitchFamily="34" charset="0"/>
                <a:ea typeface="Raleway" pitchFamily="34" charset="-122"/>
                <a:cs typeface="Raleway" pitchFamily="34" charset="-120"/>
              </a:rPr>
              <a:t>Facilitating B2B Trade</a:t>
            </a:r>
            <a:endParaRPr lang="en-US" sz="1900" dirty="0"/>
          </a:p>
        </p:txBody>
      </p:sp>
      <p:sp>
        <p:nvSpPr>
          <p:cNvPr id="12" name="Text 9"/>
          <p:cNvSpPr/>
          <p:nvPr/>
        </p:nvSpPr>
        <p:spPr>
          <a:xfrm>
            <a:off x="687824" y="6431042"/>
            <a:ext cx="3736777" cy="1257776"/>
          </a:xfrm>
          <a:prstGeom prst="rect">
            <a:avLst/>
          </a:prstGeom>
          <a:noFill/>
          <a:ln/>
        </p:spPr>
        <p:txBody>
          <a:bodyPr wrap="square" lIns="0" tIns="0" rIns="0" bIns="0" rtlCol="0" anchor="t"/>
          <a:lstStyle/>
          <a:p>
            <a:pPr marL="0" indent="0" algn="ctr">
              <a:lnSpc>
                <a:spcPts val="2450"/>
              </a:lnSpc>
              <a:buNone/>
            </a:pPr>
            <a:r>
              <a:rPr lang="en-US" sz="1500" dirty="0">
                <a:solidFill>
                  <a:srgbClr val="3C3939"/>
                </a:solidFill>
                <a:latin typeface="Roboto" pitchFamily="34" charset="0"/>
                <a:ea typeface="Roboto" pitchFamily="34" charset="-122"/>
                <a:cs typeface="Roboto" pitchFamily="34" charset="-120"/>
              </a:rPr>
              <a:t>Creating platforms that connect businesses across borders, enabling efficient trade and facilitating global partnerships.</a:t>
            </a:r>
            <a:endParaRPr lang="en-US" sz="1500" dirty="0"/>
          </a:p>
        </p:txBody>
      </p:sp>
    </p:spTree>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Droplet</Template>
  <TotalTime>514</TotalTime>
  <Words>2527</Words>
  <Application>Microsoft Office PowerPoint</Application>
  <PresentationFormat>Custom</PresentationFormat>
  <Paragraphs>168</Paragraphs>
  <Slides>17</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17</vt:i4>
      </vt:variant>
    </vt:vector>
  </HeadingPairs>
  <TitlesOfParts>
    <vt:vector size="27" baseType="lpstr">
      <vt:lpstr>Times New Roman</vt:lpstr>
      <vt:lpstr>Google Sans</vt:lpstr>
      <vt:lpstr>Roboto</vt:lpstr>
      <vt:lpstr>Arial</vt:lpstr>
      <vt:lpstr>Wingdings</vt:lpstr>
      <vt:lpstr>Montserrat</vt:lpstr>
      <vt:lpstr>Raleway</vt:lpstr>
      <vt:lpstr>Tw Cen MT</vt:lpstr>
      <vt:lpstr>Arial Black</vt:lpstr>
      <vt:lpstr>Droplet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GENERAL PROVISION REGADING IMPORT &amp; EXPORT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admin</cp:lastModifiedBy>
  <cp:revision>92</cp:revision>
  <cp:lastPrinted>2024-12-25T11:55:53Z</cp:lastPrinted>
  <dcterms:created xsi:type="dcterms:W3CDTF">2024-12-23T07:04:28Z</dcterms:created>
  <dcterms:modified xsi:type="dcterms:W3CDTF">2024-12-26T05:24:39Z</dcterms:modified>
</cp:coreProperties>
</file>